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599" r:id="rId2"/>
    <p:sldId id="600" r:id="rId3"/>
    <p:sldId id="257" r:id="rId4"/>
    <p:sldId id="258" r:id="rId5"/>
    <p:sldId id="610" r:id="rId6"/>
    <p:sldId id="266" r:id="rId7"/>
    <p:sldId id="611" r:id="rId8"/>
    <p:sldId id="272" r:id="rId9"/>
    <p:sldId id="273" r:id="rId10"/>
    <p:sldId id="613" r:id="rId11"/>
    <p:sldId id="276" r:id="rId12"/>
    <p:sldId id="259" r:id="rId13"/>
    <p:sldId id="260" r:id="rId14"/>
    <p:sldId id="261" r:id="rId15"/>
    <p:sldId id="262" r:id="rId16"/>
    <p:sldId id="605" r:id="rId17"/>
    <p:sldId id="606" r:id="rId18"/>
    <p:sldId id="607" r:id="rId19"/>
    <p:sldId id="608" r:id="rId20"/>
    <p:sldId id="761" r:id="rId21"/>
    <p:sldId id="762" r:id="rId22"/>
    <p:sldId id="437" r:id="rId23"/>
    <p:sldId id="438" r:id="rId24"/>
    <p:sldId id="395" r:id="rId25"/>
    <p:sldId id="439" r:id="rId26"/>
    <p:sldId id="544" r:id="rId27"/>
    <p:sldId id="545" r:id="rId28"/>
    <p:sldId id="633" r:id="rId29"/>
    <p:sldId id="263" r:id="rId30"/>
    <p:sldId id="620" r:id="rId31"/>
    <p:sldId id="265" r:id="rId32"/>
    <p:sldId id="621" r:id="rId33"/>
    <p:sldId id="622" r:id="rId34"/>
    <p:sldId id="623" r:id="rId35"/>
    <p:sldId id="624" r:id="rId36"/>
    <p:sldId id="625" r:id="rId37"/>
    <p:sldId id="626" r:id="rId38"/>
    <p:sldId id="274" r:id="rId39"/>
    <p:sldId id="627" r:id="rId40"/>
    <p:sldId id="628" r:id="rId41"/>
    <p:sldId id="631" r:id="rId42"/>
    <p:sldId id="279" r:id="rId43"/>
    <p:sldId id="632" r:id="rId44"/>
    <p:sldId id="444" r:id="rId45"/>
    <p:sldId id="525" r:id="rId46"/>
    <p:sldId id="447" r:id="rId47"/>
    <p:sldId id="636" r:id="rId48"/>
    <p:sldId id="289" r:id="rId49"/>
    <p:sldId id="301" r:id="rId50"/>
    <p:sldId id="298" r:id="rId51"/>
    <p:sldId id="763" r:id="rId52"/>
    <p:sldId id="294" r:id="rId53"/>
    <p:sldId id="292" r:id="rId5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2" d="100"/>
          <a:sy n="72" d="100"/>
        </p:scale>
        <p:origin x="61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8842C-B2C6-4DDE-A1D3-1B9B046C302A}" type="datetimeFigureOut">
              <a:rPr lang="fr-FR" smtClean="0"/>
              <a:t>20/09/2023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6C58EE-5C8B-4AA1-AE07-1CA77DAD2607}" type="slidenum">
              <a:rPr lang="fr-FR" smtClean="0"/>
              <a:t>‹N°›</a:t>
            </a:fld>
            <a:endParaRPr lang="fr-FR"/>
          </a:p>
        </p:txBody>
      </p:sp>
    </p:spTree>
    <p:extLst>
      <p:ext uri="{BB962C8B-B14F-4D97-AF65-F5344CB8AC3E}">
        <p14:creationId xmlns:p14="http://schemas.microsoft.com/office/powerpoint/2010/main" val="3870834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Voir support</a:t>
            </a:r>
            <a:r>
              <a:rPr lang="fr-FR" baseline="0" dirty="0"/>
              <a:t> écrit page 12 </a:t>
            </a:r>
            <a:endParaRPr lang="fr-FR" dirty="0"/>
          </a:p>
        </p:txBody>
      </p:sp>
      <p:sp>
        <p:nvSpPr>
          <p:cNvPr id="4" name="Espace réservé du numéro de diapositive 3"/>
          <p:cNvSpPr>
            <a:spLocks noGrp="1"/>
          </p:cNvSpPr>
          <p:nvPr>
            <p:ph type="sldNum" sz="quarter" idx="10"/>
          </p:nvPr>
        </p:nvSpPr>
        <p:spPr/>
        <p:txBody>
          <a:bodyPr/>
          <a:lstStyle/>
          <a:p>
            <a:fld id="{66D46B9E-17F9-409A-AE4D-A1507C723365}" type="slidenum">
              <a:rPr lang="fr-FR" smtClean="0"/>
              <a:pPr/>
              <a:t>21</a:t>
            </a:fld>
            <a:endParaRPr lang="fr-FR"/>
          </a:p>
        </p:txBody>
      </p:sp>
    </p:spTree>
    <p:extLst>
      <p:ext uri="{BB962C8B-B14F-4D97-AF65-F5344CB8AC3E}">
        <p14:creationId xmlns:p14="http://schemas.microsoft.com/office/powerpoint/2010/main" val="2702262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CDD0E04E-3A01-43CB-AD22-78D07DCF7319}" type="slidenum">
              <a:rPr lang="fr-FR" smtClean="0"/>
              <a:pPr/>
              <a:t>46</a:t>
            </a:fld>
            <a:endParaRPr lang="fr-FR"/>
          </a:p>
        </p:txBody>
      </p:sp>
    </p:spTree>
    <p:extLst>
      <p:ext uri="{BB962C8B-B14F-4D97-AF65-F5344CB8AC3E}">
        <p14:creationId xmlns:p14="http://schemas.microsoft.com/office/powerpoint/2010/main" val="1449603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0488" y="744538"/>
            <a:ext cx="6616700" cy="3722687"/>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5A25E27-47D6-421B-B855-2A7B9E5A5BF9}" type="slidenum">
              <a:rPr lang="fr-FR" smtClean="0"/>
              <a:t>48</a:t>
            </a:fld>
            <a:endParaRPr lang="fr-FR"/>
          </a:p>
        </p:txBody>
      </p:sp>
    </p:spTree>
    <p:extLst>
      <p:ext uri="{BB962C8B-B14F-4D97-AF65-F5344CB8AC3E}">
        <p14:creationId xmlns:p14="http://schemas.microsoft.com/office/powerpoint/2010/main" val="61249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0488" y="744538"/>
            <a:ext cx="6616700" cy="3722687"/>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5A25E27-47D6-421B-B855-2A7B9E5A5BF9}" type="slidenum">
              <a:rPr lang="fr-FR" smtClean="0"/>
              <a:t>49</a:t>
            </a:fld>
            <a:endParaRPr lang="fr-FR"/>
          </a:p>
        </p:txBody>
      </p:sp>
    </p:spTree>
    <p:extLst>
      <p:ext uri="{BB962C8B-B14F-4D97-AF65-F5344CB8AC3E}">
        <p14:creationId xmlns:p14="http://schemas.microsoft.com/office/powerpoint/2010/main" val="3641028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12760" eaLnBrk="0" hangingPunct="0">
              <a:spcBef>
                <a:spcPct val="30000"/>
              </a:spcBef>
              <a:defRPr sz="1100">
                <a:solidFill>
                  <a:schemeClr val="tx1"/>
                </a:solidFill>
                <a:latin typeface="Arial" charset="0"/>
              </a:defRPr>
            </a:lvl1pPr>
            <a:lvl2pPr marL="685669" indent="-263719" algn="l" defTabSz="912760" eaLnBrk="0" hangingPunct="0">
              <a:spcBef>
                <a:spcPct val="30000"/>
              </a:spcBef>
              <a:defRPr sz="1100">
                <a:solidFill>
                  <a:schemeClr val="tx1"/>
                </a:solidFill>
                <a:latin typeface="Arial" charset="0"/>
              </a:defRPr>
            </a:lvl2pPr>
            <a:lvl3pPr marL="1054875" indent="-210975" algn="l" defTabSz="912760" eaLnBrk="0" hangingPunct="0">
              <a:spcBef>
                <a:spcPct val="30000"/>
              </a:spcBef>
              <a:defRPr sz="1100">
                <a:solidFill>
                  <a:schemeClr val="tx1"/>
                </a:solidFill>
                <a:latin typeface="Arial" charset="0"/>
              </a:defRPr>
            </a:lvl3pPr>
            <a:lvl4pPr marL="1476825" indent="-210975" algn="l" defTabSz="912760" eaLnBrk="0" hangingPunct="0">
              <a:spcBef>
                <a:spcPct val="30000"/>
              </a:spcBef>
              <a:defRPr sz="1100">
                <a:solidFill>
                  <a:schemeClr val="tx1"/>
                </a:solidFill>
                <a:latin typeface="Arial" charset="0"/>
              </a:defRPr>
            </a:lvl4pPr>
            <a:lvl5pPr marL="1898774" indent="-210975" algn="l" defTabSz="912760" eaLnBrk="0" hangingPunct="0">
              <a:spcBef>
                <a:spcPct val="30000"/>
              </a:spcBef>
              <a:defRPr sz="1100">
                <a:solidFill>
                  <a:schemeClr val="tx1"/>
                </a:solidFill>
                <a:latin typeface="Arial" charset="0"/>
              </a:defRPr>
            </a:lvl5pPr>
            <a:lvl6pPr marL="2320724" indent="-210975" defTabSz="912760" eaLnBrk="0" fontAlgn="base" hangingPunct="0">
              <a:spcBef>
                <a:spcPct val="30000"/>
              </a:spcBef>
              <a:spcAft>
                <a:spcPct val="0"/>
              </a:spcAft>
              <a:defRPr sz="1100">
                <a:solidFill>
                  <a:schemeClr val="tx1"/>
                </a:solidFill>
                <a:latin typeface="Arial" charset="0"/>
              </a:defRPr>
            </a:lvl6pPr>
            <a:lvl7pPr marL="2742674" indent="-210975" defTabSz="912760" eaLnBrk="0" fontAlgn="base" hangingPunct="0">
              <a:spcBef>
                <a:spcPct val="30000"/>
              </a:spcBef>
              <a:spcAft>
                <a:spcPct val="0"/>
              </a:spcAft>
              <a:defRPr sz="1100">
                <a:solidFill>
                  <a:schemeClr val="tx1"/>
                </a:solidFill>
                <a:latin typeface="Arial" charset="0"/>
              </a:defRPr>
            </a:lvl7pPr>
            <a:lvl8pPr marL="3164624" indent="-210975" defTabSz="912760" eaLnBrk="0" fontAlgn="base" hangingPunct="0">
              <a:spcBef>
                <a:spcPct val="30000"/>
              </a:spcBef>
              <a:spcAft>
                <a:spcPct val="0"/>
              </a:spcAft>
              <a:defRPr sz="1100">
                <a:solidFill>
                  <a:schemeClr val="tx1"/>
                </a:solidFill>
                <a:latin typeface="Arial" charset="0"/>
              </a:defRPr>
            </a:lvl8pPr>
            <a:lvl9pPr marL="3586574" indent="-210975" defTabSz="912760" eaLnBrk="0" fontAlgn="base" hangingPunct="0">
              <a:spcBef>
                <a:spcPct val="30000"/>
              </a:spcBef>
              <a:spcAft>
                <a:spcPct val="0"/>
              </a:spcAft>
              <a:defRPr sz="1100">
                <a:solidFill>
                  <a:schemeClr val="tx1"/>
                </a:solidFill>
                <a:latin typeface="Arial" charset="0"/>
              </a:defRPr>
            </a:lvl9pPr>
          </a:lstStyle>
          <a:p>
            <a:pPr algn="r" eaLnBrk="1" hangingPunct="1">
              <a:spcBef>
                <a:spcPct val="0"/>
              </a:spcBef>
            </a:pPr>
            <a:fld id="{49B13767-4762-410F-84A0-A1013FB17911}" type="slidenum">
              <a:rPr lang="fr-FR" altLang="fr-FR" sz="1200">
                <a:solidFill>
                  <a:prstClr val="black"/>
                </a:solidFill>
              </a:rPr>
              <a:pPr algn="r" eaLnBrk="1" hangingPunct="1">
                <a:spcBef>
                  <a:spcPct val="0"/>
                </a:spcBef>
              </a:pPr>
              <a:t>28</a:t>
            </a:fld>
            <a:endParaRPr lang="fr-FR" altLang="fr-FR" sz="1200">
              <a:solidFill>
                <a:prstClr val="black"/>
              </a:solidFill>
            </a:endParaRPr>
          </a:p>
        </p:txBody>
      </p:sp>
      <p:sp>
        <p:nvSpPr>
          <p:cNvPr id="182275" name="Text Box 2"/>
          <p:cNvSpPr txBox="1">
            <a:spLocks noChangeArrowheads="1"/>
          </p:cNvSpPr>
          <p:nvPr/>
        </p:nvSpPr>
        <p:spPr bwMode="auto">
          <a:xfrm>
            <a:off x="958036" y="687892"/>
            <a:ext cx="4941929" cy="3426695"/>
          </a:xfrm>
          <a:prstGeom prst="rect">
            <a:avLst/>
          </a:prstGeom>
          <a:solidFill>
            <a:srgbClr val="FFFFFF"/>
          </a:solidFill>
          <a:ln w="9525">
            <a:solidFill>
              <a:srgbClr val="000000"/>
            </a:solidFill>
            <a:miter lim="800000"/>
            <a:headEnd/>
            <a:tailEnd/>
          </a:ln>
        </p:spPr>
        <p:txBody>
          <a:bodyPr wrap="none" lIns="84399" tIns="42200" rIns="84399" bIns="42200" anchor="ctr"/>
          <a:lstStyle>
            <a:lvl1pPr algn="l" eaLnBrk="0" hangingPunct="0">
              <a:spcBef>
                <a:spcPct val="30000"/>
              </a:spcBef>
              <a:defRPr sz="1200">
                <a:solidFill>
                  <a:schemeClr val="tx1"/>
                </a:solidFill>
                <a:latin typeface="Arial" charset="0"/>
              </a:defRPr>
            </a:lvl1pPr>
            <a:lvl2pPr marL="742950" indent="-285750" algn="l" eaLnBrk="0" hangingPunct="0">
              <a:spcBef>
                <a:spcPct val="30000"/>
              </a:spcBef>
              <a:defRPr sz="1200">
                <a:solidFill>
                  <a:schemeClr val="tx1"/>
                </a:solidFill>
                <a:latin typeface="Arial" charset="0"/>
              </a:defRPr>
            </a:lvl2pPr>
            <a:lvl3pPr marL="1143000" indent="-228600" algn="l" eaLnBrk="0" hangingPunct="0">
              <a:spcBef>
                <a:spcPct val="30000"/>
              </a:spcBef>
              <a:defRPr sz="1200">
                <a:solidFill>
                  <a:schemeClr val="tx1"/>
                </a:solidFill>
                <a:latin typeface="Arial" charset="0"/>
              </a:defRPr>
            </a:lvl3pPr>
            <a:lvl4pPr marL="1600200" indent="-228600" algn="l" eaLnBrk="0" hangingPunct="0">
              <a:spcBef>
                <a:spcPct val="30000"/>
              </a:spcBef>
              <a:defRPr sz="1200">
                <a:solidFill>
                  <a:schemeClr val="tx1"/>
                </a:solidFill>
                <a:latin typeface="Arial" charset="0"/>
              </a:defRPr>
            </a:lvl4pPr>
            <a:lvl5pPr marL="2057400" indent="-228600" algn="l"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ctr" eaLnBrk="1" fontAlgn="base" hangingPunct="1">
              <a:spcBef>
                <a:spcPct val="0"/>
              </a:spcBef>
              <a:spcAft>
                <a:spcPct val="0"/>
              </a:spcAft>
            </a:pPr>
            <a:endParaRPr lang="fr-FR" altLang="fr-FR" sz="3700">
              <a:solidFill>
                <a:srgbClr val="1F497D"/>
              </a:solidFill>
              <a:latin typeface="Trebuchet MS" pitchFamily="34" charset="0"/>
            </a:endParaRPr>
          </a:p>
        </p:txBody>
      </p:sp>
      <p:sp>
        <p:nvSpPr>
          <p:cNvPr id="182276" name="Rectangle 3"/>
          <p:cNvSpPr>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fr-FR" altLang="fr-FR">
              <a:latin typeface="Arial" charset="0"/>
            </a:endParaRPr>
          </a:p>
        </p:txBody>
      </p:sp>
    </p:spTree>
    <p:extLst>
      <p:ext uri="{BB962C8B-B14F-4D97-AF65-F5344CB8AC3E}">
        <p14:creationId xmlns:p14="http://schemas.microsoft.com/office/powerpoint/2010/main" val="584599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591854E-E696-4181-A68F-B807E8787A3C}"/>
              </a:ext>
            </a:extLst>
          </p:cNvPr>
          <p:cNvSpPr>
            <a:spLocks noGrp="1" noChangeArrowheads="1"/>
          </p:cNvSpPr>
          <p:nvPr>
            <p:ph type="sldNum" sz="quarter" idx="5"/>
          </p:nvPr>
        </p:nvSpPr>
        <p:spPr>
          <a:ln/>
        </p:spPr>
        <p:txBody>
          <a:bodyPr/>
          <a:lstStyle/>
          <a:p>
            <a:fld id="{1202433A-C7D8-4FBC-9BBC-19BC0C56F127}" type="slidenum">
              <a:rPr lang="fr-FR" altLang="en-US"/>
              <a:pPr/>
              <a:t>35</a:t>
            </a:fld>
            <a:endParaRPr lang="fr-FR" altLang="en-US"/>
          </a:p>
        </p:txBody>
      </p:sp>
      <p:sp>
        <p:nvSpPr>
          <p:cNvPr id="91138" name="Rectangle 1026">
            <a:extLst>
              <a:ext uri="{FF2B5EF4-FFF2-40B4-BE49-F238E27FC236}">
                <a16:creationId xmlns:a16="http://schemas.microsoft.com/office/drawing/2014/main" id="{D65B2564-CBDA-468C-A380-403151B40ED7}"/>
              </a:ext>
            </a:extLst>
          </p:cNvPr>
          <p:cNvSpPr>
            <a:spLocks noGrp="1" noRot="1" noChangeAspect="1" noChangeArrowheads="1" noTextEdit="1"/>
          </p:cNvSpPr>
          <p:nvPr>
            <p:ph type="sldImg"/>
          </p:nvPr>
        </p:nvSpPr>
        <p:spPr>
          <a:ln/>
        </p:spPr>
      </p:sp>
      <p:sp>
        <p:nvSpPr>
          <p:cNvPr id="91139" name="Rectangle 1027">
            <a:extLst>
              <a:ext uri="{FF2B5EF4-FFF2-40B4-BE49-F238E27FC236}">
                <a16:creationId xmlns:a16="http://schemas.microsoft.com/office/drawing/2014/main" id="{47116AAC-E33E-4FF6-8A70-A0D53D471AEF}"/>
              </a:ext>
            </a:extLst>
          </p:cNvPr>
          <p:cNvSpPr>
            <a:spLocks noGrp="1" noChangeArrowheads="1"/>
          </p:cNvSpPr>
          <p:nvPr>
            <p:ph type="body" idx="1"/>
          </p:nvPr>
        </p:nvSpPr>
        <p:spPr/>
        <p:txBody>
          <a:bodyPr/>
          <a:lstStyle/>
          <a:p>
            <a:r>
              <a:rPr lang="fr-FR" altLang="en-US"/>
              <a:t>SYMETRIQUE :</a:t>
            </a:r>
          </a:p>
          <a:p>
            <a:pPr>
              <a:buFontTx/>
              <a:buChar char="-"/>
            </a:pPr>
            <a:r>
              <a:rPr lang="fr-FR" altLang="en-US"/>
              <a:t>HDSL : 1ere technologie développée. Utilise toute la bande de fréquence donc pas de téléphone. Possible avec 2 ou 3 paires de cuivres. Technologie peu coûteuse par rapport aux autres.</a:t>
            </a:r>
          </a:p>
          <a:p>
            <a:pPr>
              <a:buFontTx/>
              <a:buChar char="-"/>
            </a:pPr>
            <a:r>
              <a:rPr lang="fr-FR" altLang="en-US"/>
              <a:t>HDSL2 : Idem HDSL mais sur une paire de cuivre.</a:t>
            </a:r>
          </a:p>
          <a:p>
            <a:pPr>
              <a:buFontTx/>
              <a:buChar char="-"/>
            </a:pPr>
            <a:r>
              <a:rPr lang="fr-FR" altLang="en-US"/>
              <a:t>SDSL : 1 paire de torsadée, débit limite</a:t>
            </a:r>
          </a:p>
          <a:p>
            <a:pPr>
              <a:buFontTx/>
              <a:buChar char="-"/>
            </a:pPr>
            <a:endParaRPr lang="fr-FR" altLang="en-US"/>
          </a:p>
          <a:p>
            <a:r>
              <a:rPr lang="fr-FR" altLang="en-US"/>
              <a:t>ASYMETRIQUE :</a:t>
            </a:r>
          </a:p>
          <a:p>
            <a:r>
              <a:rPr lang="fr-FR" altLang="en-US"/>
              <a:t>- ADSL : Utilise 3 bandes de fréquences. Couple Services numériques et téléphonie</a:t>
            </a:r>
          </a:p>
          <a:p>
            <a:pPr>
              <a:buFontTx/>
              <a:buChar char="-"/>
            </a:pPr>
            <a:r>
              <a:rPr lang="fr-FR" altLang="en-US"/>
              <a:t>RADSL : </a:t>
            </a:r>
            <a:r>
              <a:rPr lang="fr-FR" altLang="en-US">
                <a:solidFill>
                  <a:srgbClr val="000000"/>
                </a:solidFill>
                <a:latin typeface="Arial" panose="020B0604020202020204" pitchFamily="34" charset="0"/>
                <a:cs typeface="Arial" panose="020B0604020202020204" pitchFamily="34" charset="0"/>
              </a:rPr>
              <a:t>vitesse de transmission fixée de manière automatique et dynamique selon la qualité de la ligne de communication (Symétrique et asymétrique et débit variables). Origine : Applications Client/Serveur (video…) =&gt; En cours de validation par l’ANSI</a:t>
            </a:r>
          </a:p>
          <a:p>
            <a:pPr>
              <a:buFontTx/>
              <a:buChar char="-"/>
            </a:pPr>
            <a:r>
              <a:rPr lang="fr-FR" altLang="en-US">
                <a:solidFill>
                  <a:srgbClr val="000000"/>
                </a:solidFill>
                <a:latin typeface="Arial" panose="020B0604020202020204" pitchFamily="34" charset="0"/>
                <a:cs typeface="Arial" panose="020B0604020202020204" pitchFamily="34" charset="0"/>
              </a:rPr>
              <a:t>VDSL : Distance très courte. Peut être prolongé avec de la fibre optique. Permet de faire cohabiter le RTC, le RNIS et le DSL Sur paire torsadée.</a:t>
            </a:r>
          </a:p>
          <a:p>
            <a:endParaRPr lang="fr-FR" altLang="en-US"/>
          </a:p>
        </p:txBody>
      </p:sp>
    </p:spTree>
    <p:extLst>
      <p:ext uri="{BB962C8B-B14F-4D97-AF65-F5344CB8AC3E}">
        <p14:creationId xmlns:p14="http://schemas.microsoft.com/office/powerpoint/2010/main" val="1069072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28109B7-9F70-4B69-872E-A6EB022711E0}"/>
              </a:ext>
            </a:extLst>
          </p:cNvPr>
          <p:cNvSpPr>
            <a:spLocks noGrp="1" noChangeArrowheads="1"/>
          </p:cNvSpPr>
          <p:nvPr>
            <p:ph type="sldNum" sz="quarter" idx="5"/>
          </p:nvPr>
        </p:nvSpPr>
        <p:spPr>
          <a:ln/>
        </p:spPr>
        <p:txBody>
          <a:bodyPr/>
          <a:lstStyle/>
          <a:p>
            <a:fld id="{31817AA8-2513-47AE-B9C7-DE3C7F1ED015}" type="slidenum">
              <a:rPr lang="fr-FR" altLang="en-US"/>
              <a:pPr/>
              <a:t>36</a:t>
            </a:fld>
            <a:endParaRPr lang="fr-FR" altLang="en-US"/>
          </a:p>
        </p:txBody>
      </p:sp>
      <p:sp>
        <p:nvSpPr>
          <p:cNvPr id="45058" name="Rectangle 2">
            <a:extLst>
              <a:ext uri="{FF2B5EF4-FFF2-40B4-BE49-F238E27FC236}">
                <a16:creationId xmlns:a16="http://schemas.microsoft.com/office/drawing/2014/main" id="{664C3CAC-391C-433D-A2CE-AEF7FFB6E6D2}"/>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53401C8B-E8FC-4071-8671-F40067445365}"/>
              </a:ext>
            </a:extLst>
          </p:cNvPr>
          <p:cNvSpPr>
            <a:spLocks noGrp="1" noChangeArrowheads="1"/>
          </p:cNvSpPr>
          <p:nvPr>
            <p:ph type="body" idx="1"/>
          </p:nvPr>
        </p:nvSpPr>
        <p:spPr/>
        <p:txBody>
          <a:bodyPr/>
          <a:lstStyle/>
          <a:p>
            <a:pPr>
              <a:lnSpc>
                <a:spcPct val="80000"/>
              </a:lnSpc>
            </a:pPr>
            <a:r>
              <a:rPr lang="fr-FR" altLang="en-US" sz="1000" b="1">
                <a:latin typeface="Arial" panose="020B0604020202020204" pitchFamily="34" charset="0"/>
              </a:rPr>
              <a:t>MODEM</a:t>
            </a:r>
            <a:r>
              <a:rPr kumimoji="0" lang="fr-FR" altLang="en-US" sz="1000" b="1">
                <a:solidFill>
                  <a:srgbClr val="000000"/>
                </a:solidFill>
              </a:rPr>
              <a:t> : MOdulateur-DEModulateur</a:t>
            </a:r>
          </a:p>
          <a:p>
            <a:pPr>
              <a:lnSpc>
                <a:spcPct val="80000"/>
              </a:lnSpc>
            </a:pPr>
            <a:r>
              <a:rPr kumimoji="0" lang="fr-FR" altLang="en-US" sz="1000">
                <a:latin typeface="Arial" panose="020B0604020202020204" pitchFamily="34" charset="0"/>
              </a:rPr>
              <a:t>module un ensemble de signaux de fréquence  pour transporter les données "internet" (sans interférer avec la bande de fréquence utilisée par la voie). </a:t>
            </a:r>
          </a:p>
          <a:p>
            <a:pPr>
              <a:lnSpc>
                <a:spcPct val="80000"/>
              </a:lnSpc>
            </a:pPr>
            <a:endParaRPr kumimoji="0" lang="fr-FR" altLang="en-US" sz="1000">
              <a:latin typeface="Arial" panose="020B0604020202020204" pitchFamily="34" charset="0"/>
            </a:endParaRPr>
          </a:p>
          <a:p>
            <a:pPr>
              <a:lnSpc>
                <a:spcPct val="80000"/>
              </a:lnSpc>
            </a:pPr>
            <a:r>
              <a:rPr lang="fr-FR" altLang="en-US" sz="1000" b="1">
                <a:latin typeface="Arial" panose="020B0604020202020204" pitchFamily="34" charset="0"/>
              </a:rPr>
              <a:t>DSLAM : 800 à 2500 clients </a:t>
            </a:r>
            <a:r>
              <a:rPr kumimoji="0" lang="fr-FR" altLang="en-US" sz="1000">
                <a:latin typeface="Arial" panose="020B0604020202020204" pitchFamily="34" charset="0"/>
              </a:rPr>
              <a:t>Digital Suscriber Line Access Module</a:t>
            </a:r>
          </a:p>
          <a:p>
            <a:pPr>
              <a:lnSpc>
                <a:spcPct val="80000"/>
              </a:lnSpc>
            </a:pPr>
            <a:r>
              <a:rPr kumimoji="0" lang="fr-FR" altLang="en-US" sz="1000">
                <a:latin typeface="Arial" panose="020B0604020202020204" pitchFamily="34" charset="0"/>
              </a:rPr>
              <a:t>équipement relié au client ADSL</a:t>
            </a:r>
          </a:p>
          <a:p>
            <a:pPr>
              <a:lnSpc>
                <a:spcPct val="80000"/>
              </a:lnSpc>
              <a:buFontTx/>
              <a:buChar char="-"/>
            </a:pPr>
            <a:r>
              <a:rPr kumimoji="0" lang="fr-FR" altLang="en-US" sz="1000">
                <a:latin typeface="Arial" panose="020B0604020202020204" pitchFamily="34" charset="0"/>
              </a:rPr>
              <a:t> collecte des clients </a:t>
            </a:r>
          </a:p>
          <a:p>
            <a:pPr>
              <a:lnSpc>
                <a:spcPct val="80000"/>
              </a:lnSpc>
              <a:buFontTx/>
              <a:buChar char="-"/>
            </a:pPr>
            <a:r>
              <a:rPr kumimoji="0" lang="fr-FR" altLang="en-US" sz="1000">
                <a:latin typeface="Arial" panose="020B0604020202020204" pitchFamily="34" charset="0"/>
              </a:rPr>
              <a:t> séparation des flux IP de la bande passante téléphonique =&gt; réseau RTC ou réseau de collecte type ATM</a:t>
            </a:r>
          </a:p>
          <a:p>
            <a:pPr>
              <a:lnSpc>
                <a:spcPct val="80000"/>
              </a:lnSpc>
            </a:pPr>
            <a:r>
              <a:rPr kumimoji="0" lang="fr-FR" altLang="en-US" sz="1000" b="1">
                <a:latin typeface="Arial" panose="020B0604020202020204" pitchFamily="34" charset="0"/>
              </a:rPr>
              <a:t>Réseau de collecte : ATM </a:t>
            </a:r>
            <a:r>
              <a:rPr lang="fr-FR" altLang="en-US" sz="900"/>
              <a:t>Mode de transfert de données </a:t>
            </a:r>
          </a:p>
          <a:p>
            <a:pPr>
              <a:lnSpc>
                <a:spcPct val="80000"/>
              </a:lnSpc>
              <a:buFontTx/>
              <a:buChar char="-"/>
            </a:pPr>
            <a:r>
              <a:rPr kumimoji="0" lang="fr-FR" altLang="en-US" sz="1000">
                <a:latin typeface="Arial" panose="020B0604020202020204" pitchFamily="34" charset="0"/>
              </a:rPr>
              <a:t>information organisée en cellules de taille fixe (53 octets), </a:t>
            </a:r>
          </a:p>
          <a:p>
            <a:pPr>
              <a:lnSpc>
                <a:spcPct val="80000"/>
              </a:lnSpc>
              <a:buFontTx/>
              <a:buChar char="-"/>
            </a:pPr>
            <a:r>
              <a:rPr kumimoji="0" lang="fr-FR" altLang="en-US" sz="1000">
                <a:latin typeface="Arial" panose="020B0604020202020204" pitchFamily="34" charset="0"/>
              </a:rPr>
              <a:t>Asynchrone</a:t>
            </a:r>
          </a:p>
          <a:p>
            <a:pPr>
              <a:lnSpc>
                <a:spcPct val="80000"/>
              </a:lnSpc>
              <a:buFontTx/>
              <a:buChar char="-"/>
            </a:pPr>
            <a:r>
              <a:rPr kumimoji="0" lang="fr-FR" altLang="en-US" sz="1000">
                <a:latin typeface="Arial" panose="020B0604020202020204" pitchFamily="34" charset="0"/>
              </a:rPr>
              <a:t>Brasseur ATM de plusieurs niveaux :</a:t>
            </a:r>
          </a:p>
          <a:p>
            <a:pPr lvl="1">
              <a:lnSpc>
                <a:spcPct val="80000"/>
              </a:lnSpc>
              <a:buFontTx/>
              <a:buChar char="-"/>
            </a:pPr>
            <a:r>
              <a:rPr kumimoji="0" lang="fr-FR" altLang="en-US" sz="1000">
                <a:latin typeface="Arial" panose="020B0604020202020204" pitchFamily="34" charset="0"/>
              </a:rPr>
              <a:t>Équipement de nœud du réseau ATM, agrégation,  mise en forme du trafic, sécurisation, QoS</a:t>
            </a:r>
          </a:p>
          <a:p>
            <a:pPr>
              <a:lnSpc>
                <a:spcPct val="80000"/>
              </a:lnSpc>
            </a:pPr>
            <a:r>
              <a:rPr kumimoji="0" lang="fr-FR" altLang="en-US" sz="1000" b="1">
                <a:latin typeface="Arial" panose="020B0604020202020204" pitchFamily="34" charset="0"/>
              </a:rPr>
              <a:t>BAS : Broadband Access Server, serveur d'accès à la bande passante </a:t>
            </a:r>
          </a:p>
          <a:p>
            <a:pPr>
              <a:lnSpc>
                <a:spcPct val="80000"/>
              </a:lnSpc>
            </a:pPr>
            <a:r>
              <a:rPr kumimoji="0" lang="fr-FR" altLang="en-US" sz="900"/>
              <a:t>- </a:t>
            </a:r>
            <a:r>
              <a:rPr kumimoji="0" lang="fr-FR" altLang="en-US" sz="1000">
                <a:latin typeface="Arial" panose="020B0604020202020204" pitchFamily="34" charset="0"/>
              </a:rPr>
              <a:t>Concentration du trafic remontant venant des DSLAM</a:t>
            </a:r>
          </a:p>
          <a:p>
            <a:pPr>
              <a:lnSpc>
                <a:spcPct val="80000"/>
              </a:lnSpc>
              <a:buFontTx/>
              <a:buChar char="-"/>
            </a:pPr>
            <a:r>
              <a:rPr kumimoji="0" lang="fr-FR" altLang="en-US" sz="1000">
                <a:latin typeface="Arial" panose="020B0604020202020204" pitchFamily="34" charset="0"/>
              </a:rPr>
              <a:t> Coté tronc IP : analyse des paquets IP, routage =&gt; acheminement du trafic Internet</a:t>
            </a:r>
          </a:p>
          <a:p>
            <a:pPr>
              <a:lnSpc>
                <a:spcPct val="80000"/>
              </a:lnSpc>
              <a:buFontTx/>
              <a:buChar char="-"/>
            </a:pPr>
            <a:r>
              <a:rPr kumimoji="0" lang="fr-FR" altLang="en-US" sz="1000">
                <a:latin typeface="Arial" panose="020B0604020202020204" pitchFamily="34" charset="0"/>
              </a:rPr>
              <a:t> Coté DSLAM :  gestion des connexions, allocation des @</a:t>
            </a:r>
          </a:p>
          <a:p>
            <a:pPr>
              <a:lnSpc>
                <a:spcPct val="80000"/>
              </a:lnSpc>
              <a:buFontTx/>
              <a:buChar char="-"/>
            </a:pPr>
            <a:r>
              <a:rPr kumimoji="0" lang="fr-FR" altLang="en-US" sz="1000">
                <a:latin typeface="Arial" panose="020B0604020202020204" pitchFamily="34" charset="0"/>
              </a:rPr>
              <a:t> Point d’entré vers le serveur d ’authentification, autorisation, comptage et taxation (PAS : jusqu ’à </a:t>
            </a:r>
            <a:r>
              <a:rPr kumimoji="0" lang="fr-FR" altLang="en-US" sz="1000" b="1">
                <a:latin typeface="Arial" panose="020B0604020202020204" pitchFamily="34" charset="0"/>
              </a:rPr>
              <a:t>250 000 connexions</a:t>
            </a:r>
            <a:r>
              <a:rPr kumimoji="0" lang="fr-FR" altLang="en-US" sz="1000">
                <a:latin typeface="Arial" panose="020B0604020202020204" pitchFamily="34" charset="0"/>
              </a:rPr>
              <a:t> simultannées)</a:t>
            </a:r>
          </a:p>
          <a:p>
            <a:pPr>
              <a:lnSpc>
                <a:spcPct val="80000"/>
              </a:lnSpc>
            </a:pPr>
            <a:endParaRPr kumimoji="0" lang="fr-FR" altLang="en-US" sz="1000">
              <a:latin typeface="Arial" panose="020B0604020202020204" pitchFamily="34" charset="0"/>
            </a:endParaRPr>
          </a:p>
          <a:p>
            <a:pPr>
              <a:lnSpc>
                <a:spcPct val="80000"/>
              </a:lnSpc>
            </a:pPr>
            <a:r>
              <a:rPr kumimoji="0" lang="fr-FR" altLang="en-US" sz="1000" b="1">
                <a:latin typeface="Arial" panose="020B0604020202020204" pitchFamily="34" charset="0"/>
              </a:rPr>
              <a:t>RBCI </a:t>
            </a:r>
            <a:r>
              <a:rPr kumimoji="0" lang="fr-FR" altLang="en-US" sz="1000">
                <a:latin typeface="Arial" panose="020B0604020202020204" pitchFamily="34" charset="0"/>
              </a:rPr>
              <a:t>: Réseau Backbone de Collecte Internet, transport des flux internet</a:t>
            </a:r>
          </a:p>
          <a:p>
            <a:pPr>
              <a:lnSpc>
                <a:spcPct val="80000"/>
              </a:lnSpc>
            </a:pPr>
            <a:endParaRPr kumimoji="0" lang="fr-FR" altLang="en-US" sz="1000">
              <a:latin typeface="Arial" panose="020B0604020202020204" pitchFamily="34" charset="0"/>
            </a:endParaRPr>
          </a:p>
          <a:p>
            <a:pPr>
              <a:lnSpc>
                <a:spcPct val="80000"/>
              </a:lnSpc>
            </a:pPr>
            <a:r>
              <a:rPr kumimoji="0" lang="fr-FR" altLang="en-US" sz="1000" b="1">
                <a:latin typeface="Arial" panose="020B0604020202020204" pitchFamily="34" charset="0"/>
              </a:rPr>
              <a:t>FAI </a:t>
            </a:r>
            <a:r>
              <a:rPr kumimoji="0" lang="fr-FR" altLang="en-US" sz="1000">
                <a:latin typeface="Arial" panose="020B0604020202020204" pitchFamily="34" charset="0"/>
              </a:rPr>
              <a:t>: Fournisseur d’accès à internet</a:t>
            </a:r>
          </a:p>
        </p:txBody>
      </p:sp>
    </p:spTree>
    <p:extLst>
      <p:ext uri="{BB962C8B-B14F-4D97-AF65-F5344CB8AC3E}">
        <p14:creationId xmlns:p14="http://schemas.microsoft.com/office/powerpoint/2010/main" val="3974362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A84583A-A389-49E3-A231-DEC9F5E436AD}"/>
              </a:ext>
            </a:extLst>
          </p:cNvPr>
          <p:cNvSpPr>
            <a:spLocks noGrp="1" noChangeArrowheads="1"/>
          </p:cNvSpPr>
          <p:nvPr>
            <p:ph type="sldNum" sz="quarter" idx="5"/>
          </p:nvPr>
        </p:nvSpPr>
        <p:spPr>
          <a:ln/>
        </p:spPr>
        <p:txBody>
          <a:bodyPr/>
          <a:lstStyle/>
          <a:p>
            <a:fld id="{50159449-B05D-4081-BE44-10178864FC09}" type="slidenum">
              <a:rPr lang="fr-FR" altLang="en-US"/>
              <a:pPr/>
              <a:t>37</a:t>
            </a:fld>
            <a:endParaRPr lang="fr-FR" altLang="en-US"/>
          </a:p>
        </p:txBody>
      </p:sp>
      <p:sp>
        <p:nvSpPr>
          <p:cNvPr id="69634" name="Rectangle 2">
            <a:extLst>
              <a:ext uri="{FF2B5EF4-FFF2-40B4-BE49-F238E27FC236}">
                <a16:creationId xmlns:a16="http://schemas.microsoft.com/office/drawing/2014/main" id="{663AAA27-FD04-477E-BE9E-D25DE487D0B3}"/>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A05E799E-07E3-4700-829D-88027F049BA6}"/>
              </a:ext>
            </a:extLst>
          </p:cNvPr>
          <p:cNvSpPr>
            <a:spLocks noGrp="1" noChangeArrowheads="1"/>
          </p:cNvSpPr>
          <p:nvPr>
            <p:ph type="body" idx="1"/>
          </p:nvPr>
        </p:nvSpPr>
        <p:spPr/>
        <p:txBody>
          <a:bodyPr/>
          <a:lstStyle/>
          <a:p>
            <a:r>
              <a:rPr kumimoji="0" lang="fr-FR" altLang="en-US" sz="1400" b="1">
                <a:solidFill>
                  <a:srgbClr val="000000"/>
                </a:solidFill>
                <a:latin typeface="Arial" panose="020B0604020202020204" pitchFamily="34" charset="0"/>
              </a:rPr>
              <a:t>AAL5</a:t>
            </a:r>
            <a:r>
              <a:rPr kumimoji="0" lang="fr-FR" altLang="en-US" sz="1400">
                <a:solidFill>
                  <a:srgbClr val="000000"/>
                </a:solidFill>
                <a:latin typeface="Arial" panose="020B0604020202020204" pitchFamily="34" charset="0"/>
              </a:rPr>
              <a:t> : ATM Adaptation Layer 5, couche d'adaptation à l'ATM</a:t>
            </a:r>
          </a:p>
          <a:p>
            <a:endParaRPr lang="fr-FR" altLang="en-US"/>
          </a:p>
        </p:txBody>
      </p:sp>
    </p:spTree>
    <p:extLst>
      <p:ext uri="{BB962C8B-B14F-4D97-AF65-F5344CB8AC3E}">
        <p14:creationId xmlns:p14="http://schemas.microsoft.com/office/powerpoint/2010/main" val="1968372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D3309AD-B111-4F74-A9E3-0F3D46A92E69}"/>
              </a:ext>
            </a:extLst>
          </p:cNvPr>
          <p:cNvSpPr>
            <a:spLocks noGrp="1" noChangeArrowheads="1"/>
          </p:cNvSpPr>
          <p:nvPr>
            <p:ph type="sldNum" sz="quarter" idx="5"/>
          </p:nvPr>
        </p:nvSpPr>
        <p:spPr>
          <a:ln/>
        </p:spPr>
        <p:txBody>
          <a:bodyPr/>
          <a:lstStyle/>
          <a:p>
            <a:fld id="{85B7205D-8B6B-408F-89F6-573A723E3812}" type="slidenum">
              <a:rPr lang="fr-FR" altLang="en-US"/>
              <a:pPr/>
              <a:t>38</a:t>
            </a:fld>
            <a:endParaRPr lang="fr-FR" altLang="en-US"/>
          </a:p>
        </p:txBody>
      </p:sp>
      <p:sp>
        <p:nvSpPr>
          <p:cNvPr id="94210" name="Rectangle 2">
            <a:extLst>
              <a:ext uri="{FF2B5EF4-FFF2-40B4-BE49-F238E27FC236}">
                <a16:creationId xmlns:a16="http://schemas.microsoft.com/office/drawing/2014/main" id="{5C88E33D-A398-40C5-93B4-6EF15D9AFD2D}"/>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85F04E5E-029B-45C2-AAB7-8A263339315E}"/>
              </a:ext>
            </a:extLst>
          </p:cNvPr>
          <p:cNvSpPr>
            <a:spLocks noGrp="1" noChangeArrowheads="1"/>
          </p:cNvSpPr>
          <p:nvPr>
            <p:ph type="body" idx="1"/>
          </p:nvPr>
        </p:nvSpPr>
        <p:spPr/>
        <p:txBody>
          <a:bodyPr/>
          <a:lstStyle/>
          <a:p>
            <a:r>
              <a:rPr kumimoji="0" lang="fr-FR" altLang="en-US" sz="1400" b="1">
                <a:solidFill>
                  <a:srgbClr val="000000"/>
                </a:solidFill>
                <a:latin typeface="Arial" panose="020B0604020202020204" pitchFamily="34" charset="0"/>
              </a:rPr>
              <a:t>AAL5</a:t>
            </a:r>
            <a:r>
              <a:rPr kumimoji="0" lang="fr-FR" altLang="en-US" sz="1400">
                <a:solidFill>
                  <a:srgbClr val="000000"/>
                </a:solidFill>
                <a:latin typeface="Arial" panose="020B0604020202020204" pitchFamily="34" charset="0"/>
              </a:rPr>
              <a:t> : ATM Adaptation Layer 5, couche d'adaptation à l'ATM</a:t>
            </a:r>
          </a:p>
        </p:txBody>
      </p:sp>
    </p:spTree>
    <p:extLst>
      <p:ext uri="{BB962C8B-B14F-4D97-AF65-F5344CB8AC3E}">
        <p14:creationId xmlns:p14="http://schemas.microsoft.com/office/powerpoint/2010/main" val="3672688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5286DE6-E81D-4F4A-ABE2-5BD70A8650D6}"/>
              </a:ext>
            </a:extLst>
          </p:cNvPr>
          <p:cNvSpPr>
            <a:spLocks noGrp="1" noChangeArrowheads="1"/>
          </p:cNvSpPr>
          <p:nvPr>
            <p:ph type="sldNum" sz="quarter" idx="5"/>
          </p:nvPr>
        </p:nvSpPr>
        <p:spPr>
          <a:ln/>
        </p:spPr>
        <p:txBody>
          <a:bodyPr/>
          <a:lstStyle/>
          <a:p>
            <a:fld id="{3123086E-D91D-49C8-A350-279AC7464956}" type="slidenum">
              <a:rPr lang="fr-FR" altLang="en-US"/>
              <a:pPr/>
              <a:t>40</a:t>
            </a:fld>
            <a:endParaRPr lang="fr-FR" altLang="en-US"/>
          </a:p>
        </p:txBody>
      </p:sp>
      <p:sp>
        <p:nvSpPr>
          <p:cNvPr id="73730" name="Rectangle 2">
            <a:extLst>
              <a:ext uri="{FF2B5EF4-FFF2-40B4-BE49-F238E27FC236}">
                <a16:creationId xmlns:a16="http://schemas.microsoft.com/office/drawing/2014/main" id="{4E00F88C-80C9-4407-BFE7-6D6F8E643DBF}"/>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F5DA8FAD-BCCB-4EF6-9638-A8C9C3C18A38}"/>
              </a:ext>
            </a:extLst>
          </p:cNvPr>
          <p:cNvSpPr>
            <a:spLocks noGrp="1" noChangeArrowheads="1"/>
          </p:cNvSpPr>
          <p:nvPr>
            <p:ph type="body" idx="1"/>
          </p:nvPr>
        </p:nvSpPr>
        <p:spPr/>
        <p:txBody>
          <a:bodyPr/>
          <a:lstStyle/>
          <a:p>
            <a:r>
              <a:rPr lang="fr-FR" altLang="en-US" b="1" u="sng">
                <a:latin typeface="Arial" panose="020B0604020202020204" pitchFamily="34" charset="0"/>
                <a:cs typeface="Arial" panose="020B0604020202020204" pitchFamily="34" charset="0"/>
              </a:rPr>
              <a:t>I) Les dates :</a:t>
            </a:r>
          </a:p>
          <a:p>
            <a:r>
              <a:rPr lang="fr-FR" altLang="en-US">
                <a:latin typeface="Arial" panose="020B0604020202020204" pitchFamily="34" charset="0"/>
                <a:cs typeface="Arial" panose="020B0604020202020204" pitchFamily="34" charset="0"/>
              </a:rPr>
              <a:t>1999-2000 : Préparation juridique et technique</a:t>
            </a:r>
          </a:p>
          <a:p>
            <a:r>
              <a:rPr lang="fr-FR" altLang="en-US">
                <a:latin typeface="Arial" panose="020B0604020202020204" pitchFamily="34" charset="0"/>
                <a:cs typeface="Arial" panose="020B0604020202020204" pitchFamily="34" charset="0"/>
              </a:rPr>
              <a:t>2002 : Entrée dans la phase commerciale du dégroupage</a:t>
            </a:r>
          </a:p>
          <a:p>
            <a:r>
              <a:rPr lang="fr-FR" altLang="en-US">
                <a:latin typeface="Arial" panose="020B0604020202020204" pitchFamily="34" charset="0"/>
                <a:cs typeface="Arial" panose="020B0604020202020204" pitchFamily="34" charset="0"/>
              </a:rPr>
              <a:t>2003 : Explosion du dégroupage</a:t>
            </a:r>
          </a:p>
          <a:p>
            <a:endParaRPr lang="fr-FR" altLang="en-US">
              <a:latin typeface="Arial" panose="020B0604020202020204" pitchFamily="34" charset="0"/>
              <a:cs typeface="Arial" panose="020B0604020202020204" pitchFamily="34" charset="0"/>
            </a:endParaRPr>
          </a:p>
          <a:p>
            <a:r>
              <a:rPr lang="fr-FR" altLang="en-US" b="1" u="sng">
                <a:latin typeface="Arial" panose="020B0604020202020204" pitchFamily="34" charset="0"/>
                <a:cs typeface="Arial" panose="020B0604020202020204" pitchFamily="34" charset="0"/>
              </a:rPr>
              <a:t>II) Les autres opérateurs :</a:t>
            </a:r>
          </a:p>
          <a:p>
            <a:r>
              <a:rPr lang="fr-FR" altLang="en-US">
                <a:latin typeface="Arial" panose="020B0604020202020204" pitchFamily="34" charset="0"/>
                <a:cs typeface="Arial" panose="020B0604020202020204" pitchFamily="34" charset="0"/>
              </a:rPr>
              <a:t>9 opérateurs signataires de la convention de dégroupage : </a:t>
            </a:r>
          </a:p>
          <a:p>
            <a:r>
              <a:rPr lang="fr-FR" altLang="en-US">
                <a:latin typeface="Arial" panose="020B0604020202020204" pitchFamily="34" charset="0"/>
                <a:cs typeface="Arial" panose="020B0604020202020204" pitchFamily="34" charset="0"/>
              </a:rPr>
              <a:t>  - Colt</a:t>
            </a:r>
          </a:p>
          <a:p>
            <a:r>
              <a:rPr lang="fr-FR" altLang="en-US">
                <a:latin typeface="Arial" panose="020B0604020202020204" pitchFamily="34" charset="0"/>
                <a:cs typeface="Arial" panose="020B0604020202020204" pitchFamily="34" charset="0"/>
              </a:rPr>
              <a:t>  - Dauphin Telecom</a:t>
            </a:r>
          </a:p>
          <a:p>
            <a:r>
              <a:rPr lang="fr-FR" altLang="en-US">
                <a:latin typeface="Arial" panose="020B0604020202020204" pitchFamily="34" charset="0"/>
                <a:cs typeface="Arial" panose="020B0604020202020204" pitchFamily="34" charset="0"/>
              </a:rPr>
              <a:t>  - Easynet</a:t>
            </a:r>
          </a:p>
          <a:p>
            <a:r>
              <a:rPr lang="fr-FR" altLang="en-US">
                <a:latin typeface="Arial" panose="020B0604020202020204" pitchFamily="34" charset="0"/>
                <a:cs typeface="Arial" panose="020B0604020202020204" pitchFamily="34" charset="0"/>
              </a:rPr>
              <a:t>  - Firstmark</a:t>
            </a:r>
          </a:p>
          <a:p>
            <a:r>
              <a:rPr lang="fr-FR" altLang="en-US">
                <a:latin typeface="Arial" panose="020B0604020202020204" pitchFamily="34" charset="0"/>
                <a:cs typeface="Arial" panose="020B0604020202020204" pitchFamily="34" charset="0"/>
              </a:rPr>
              <a:t>  - Free</a:t>
            </a:r>
          </a:p>
          <a:p>
            <a:r>
              <a:rPr lang="fr-FR" altLang="en-US">
                <a:latin typeface="Arial" panose="020B0604020202020204" pitchFamily="34" charset="0"/>
                <a:cs typeface="Arial" panose="020B0604020202020204" pitchFamily="34" charset="0"/>
              </a:rPr>
              <a:t>  - Kattech</a:t>
            </a:r>
          </a:p>
          <a:p>
            <a:r>
              <a:rPr lang="fr-FR" altLang="en-US">
                <a:latin typeface="Arial" panose="020B0604020202020204" pitchFamily="34" charset="0"/>
                <a:cs typeface="Arial" panose="020B0604020202020204" pitchFamily="34" charset="0"/>
              </a:rPr>
              <a:t>  - LDCOM</a:t>
            </a:r>
          </a:p>
          <a:p>
            <a:r>
              <a:rPr lang="fr-FR" altLang="en-US">
                <a:latin typeface="Arial" panose="020B0604020202020204" pitchFamily="34" charset="0"/>
                <a:cs typeface="Arial" panose="020B0604020202020204" pitchFamily="34" charset="0"/>
              </a:rPr>
              <a:t>  - 9 Telecom </a:t>
            </a:r>
          </a:p>
          <a:p>
            <a:r>
              <a:rPr lang="fr-FR" altLang="en-US">
                <a:latin typeface="Arial" panose="020B0604020202020204" pitchFamily="34" charset="0"/>
                <a:cs typeface="Arial" panose="020B0604020202020204" pitchFamily="34" charset="0"/>
              </a:rPr>
              <a:t>  - Siris.</a:t>
            </a:r>
          </a:p>
          <a:p>
            <a:endParaRPr lang="fr-FR" altLang="en-US">
              <a:latin typeface="Arial" panose="020B0604020202020204" pitchFamily="34" charset="0"/>
              <a:cs typeface="Arial" panose="020B0604020202020204" pitchFamily="34" charset="0"/>
            </a:endParaRPr>
          </a:p>
          <a:p>
            <a:pPr>
              <a:buFont typeface="Symbol" panose="05050102010706020507" pitchFamily="18" charset="2"/>
              <a:buChar char="Þ"/>
            </a:pPr>
            <a:r>
              <a:rPr lang="fr-FR" altLang="en-US">
                <a:latin typeface="Arial" panose="020B0604020202020204" pitchFamily="34" charset="0"/>
                <a:cs typeface="Arial" panose="020B0604020202020204" pitchFamily="34" charset="0"/>
              </a:rPr>
              <a:t>9 Telecom, Easynet, Firstmark, Free, Kaptech ont intégrés LDCOM et commercialisent des offres au nom de 9 Telecom.</a:t>
            </a:r>
          </a:p>
          <a:p>
            <a:pPr>
              <a:buFont typeface="Symbol" panose="05050102010706020507" pitchFamily="18" charset="2"/>
              <a:buChar char="Þ"/>
            </a:pPr>
            <a:endParaRPr lang="fr-FR" altLang="en-US">
              <a:latin typeface="Arial" panose="020B0604020202020204" pitchFamily="34" charset="0"/>
              <a:cs typeface="Arial" panose="020B0604020202020204" pitchFamily="34" charset="0"/>
            </a:endParaRPr>
          </a:p>
          <a:p>
            <a:pPr>
              <a:buFont typeface="Symbol" panose="05050102010706020507" pitchFamily="18" charset="2"/>
              <a:buChar char="Þ"/>
            </a:pPr>
            <a:endParaRPr lang="fr-F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0676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861AF85-4703-4DE9-999D-85F0C376AB9C}"/>
              </a:ext>
            </a:extLst>
          </p:cNvPr>
          <p:cNvSpPr>
            <a:spLocks noGrp="1" noChangeArrowheads="1"/>
          </p:cNvSpPr>
          <p:nvPr>
            <p:ph type="sldNum" sz="quarter" idx="5"/>
          </p:nvPr>
        </p:nvSpPr>
        <p:spPr>
          <a:ln/>
        </p:spPr>
        <p:txBody>
          <a:bodyPr/>
          <a:lstStyle/>
          <a:p>
            <a:fld id="{03A4DF5A-F945-4886-861B-7764BDE3679B}" type="slidenum">
              <a:rPr lang="fr-FR" altLang="en-US"/>
              <a:pPr/>
              <a:t>42</a:t>
            </a:fld>
            <a:endParaRPr lang="fr-FR" altLang="en-US"/>
          </a:p>
        </p:txBody>
      </p:sp>
      <p:sp>
        <p:nvSpPr>
          <p:cNvPr id="83970" name="Rectangle 2">
            <a:extLst>
              <a:ext uri="{FF2B5EF4-FFF2-40B4-BE49-F238E27FC236}">
                <a16:creationId xmlns:a16="http://schemas.microsoft.com/office/drawing/2014/main" id="{518DFDAE-C715-497E-A94C-0413C2CBA9BC}"/>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DE3EE355-A9CB-4D75-9549-15E4DDF413FA}"/>
              </a:ext>
            </a:extLst>
          </p:cNvPr>
          <p:cNvSpPr>
            <a:spLocks noGrp="1" noChangeArrowheads="1"/>
          </p:cNvSpPr>
          <p:nvPr>
            <p:ph type="body" idx="1"/>
          </p:nvPr>
        </p:nvSpPr>
        <p:spPr/>
        <p:txBody>
          <a:bodyPr/>
          <a:lstStyle/>
          <a:p>
            <a:endParaRPr lang="fr-FR" altLang="en-US"/>
          </a:p>
        </p:txBody>
      </p:sp>
    </p:spTree>
    <p:extLst>
      <p:ext uri="{BB962C8B-B14F-4D97-AF65-F5344CB8AC3E}">
        <p14:creationId xmlns:p14="http://schemas.microsoft.com/office/powerpoint/2010/main" val="3464121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1F3A3B5-1575-4D2B-9538-508305D9C456}"/>
              </a:ext>
            </a:extLst>
          </p:cNvPr>
          <p:cNvSpPr>
            <a:spLocks noGrp="1" noChangeArrowheads="1"/>
          </p:cNvSpPr>
          <p:nvPr>
            <p:ph type="sldNum" sz="quarter" idx="5"/>
          </p:nvPr>
        </p:nvSpPr>
        <p:spPr>
          <a:ln/>
        </p:spPr>
        <p:txBody>
          <a:bodyPr/>
          <a:lstStyle/>
          <a:p>
            <a:fld id="{3E2750A7-9100-486C-87C9-7736F86BD5F2}" type="slidenum">
              <a:rPr lang="fr-FR" altLang="en-US"/>
              <a:pPr/>
              <a:t>43</a:t>
            </a:fld>
            <a:endParaRPr lang="fr-FR" altLang="en-US"/>
          </a:p>
        </p:txBody>
      </p:sp>
      <p:sp>
        <p:nvSpPr>
          <p:cNvPr id="88066" name="Rectangle 2">
            <a:extLst>
              <a:ext uri="{FF2B5EF4-FFF2-40B4-BE49-F238E27FC236}">
                <a16:creationId xmlns:a16="http://schemas.microsoft.com/office/drawing/2014/main" id="{9C035E1C-44A1-4F4D-9222-42776FA8A0F8}"/>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3D26EA3E-70A0-4FDE-A6EE-D66AE2F33E12}"/>
              </a:ext>
            </a:extLst>
          </p:cNvPr>
          <p:cNvSpPr>
            <a:spLocks noGrp="1" noChangeArrowheads="1"/>
          </p:cNvSpPr>
          <p:nvPr>
            <p:ph type="body" idx="1"/>
          </p:nvPr>
        </p:nvSpPr>
        <p:spPr/>
        <p:txBody>
          <a:bodyPr/>
          <a:lstStyle/>
          <a:p>
            <a:endParaRPr lang="fr-FR" altLang="en-US"/>
          </a:p>
        </p:txBody>
      </p:sp>
    </p:spTree>
    <p:extLst>
      <p:ext uri="{BB962C8B-B14F-4D97-AF65-F5344CB8AC3E}">
        <p14:creationId xmlns:p14="http://schemas.microsoft.com/office/powerpoint/2010/main" val="87089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E7684F-9A2E-D420-929F-B777E74A0EF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B14328A1-32E1-0755-1DE9-7B2372763E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5FA0030-67CA-DA6B-23DD-C61A5D801CCC}"/>
              </a:ext>
            </a:extLst>
          </p:cNvPr>
          <p:cNvSpPr>
            <a:spLocks noGrp="1"/>
          </p:cNvSpPr>
          <p:nvPr>
            <p:ph type="dt" sz="half" idx="10"/>
          </p:nvPr>
        </p:nvSpPr>
        <p:spPr/>
        <p:txBody>
          <a:bodyPr/>
          <a:lstStyle/>
          <a:p>
            <a:fld id="{384CDE80-94E8-4BAB-8C8B-B0AC908470E1}" type="datetimeFigureOut">
              <a:rPr lang="fr-FR" smtClean="0"/>
              <a:t>20/09/2023</a:t>
            </a:fld>
            <a:endParaRPr lang="fr-FR"/>
          </a:p>
        </p:txBody>
      </p:sp>
      <p:sp>
        <p:nvSpPr>
          <p:cNvPr id="5" name="Espace réservé du pied de page 4">
            <a:extLst>
              <a:ext uri="{FF2B5EF4-FFF2-40B4-BE49-F238E27FC236}">
                <a16:creationId xmlns:a16="http://schemas.microsoft.com/office/drawing/2014/main" id="{E14B9457-676B-1975-FB3D-593DC338961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D086FF8-F860-7682-1550-848A329EDE74}"/>
              </a:ext>
            </a:extLst>
          </p:cNvPr>
          <p:cNvSpPr>
            <a:spLocks noGrp="1"/>
          </p:cNvSpPr>
          <p:nvPr>
            <p:ph type="sldNum" sz="quarter" idx="12"/>
          </p:nvPr>
        </p:nvSpPr>
        <p:spPr/>
        <p:txBody>
          <a:bodyPr/>
          <a:lstStyle/>
          <a:p>
            <a:fld id="{4523558C-4CBA-4B41-B919-039C9AAE8F41}" type="slidenum">
              <a:rPr lang="fr-FR" smtClean="0"/>
              <a:t>‹N°›</a:t>
            </a:fld>
            <a:endParaRPr lang="fr-FR"/>
          </a:p>
        </p:txBody>
      </p:sp>
    </p:spTree>
    <p:extLst>
      <p:ext uri="{BB962C8B-B14F-4D97-AF65-F5344CB8AC3E}">
        <p14:creationId xmlns:p14="http://schemas.microsoft.com/office/powerpoint/2010/main" val="4022229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547337-9130-2E56-89AC-929B1C96396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6F9B5E9B-F699-9305-1B5F-B57A4254CF7F}"/>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4B12FB9-35E7-6253-77B2-1DDA75CCD669}"/>
              </a:ext>
            </a:extLst>
          </p:cNvPr>
          <p:cNvSpPr>
            <a:spLocks noGrp="1"/>
          </p:cNvSpPr>
          <p:nvPr>
            <p:ph type="dt" sz="half" idx="10"/>
          </p:nvPr>
        </p:nvSpPr>
        <p:spPr/>
        <p:txBody>
          <a:bodyPr/>
          <a:lstStyle/>
          <a:p>
            <a:fld id="{384CDE80-94E8-4BAB-8C8B-B0AC908470E1}" type="datetimeFigureOut">
              <a:rPr lang="fr-FR" smtClean="0"/>
              <a:t>20/09/2023</a:t>
            </a:fld>
            <a:endParaRPr lang="fr-FR"/>
          </a:p>
        </p:txBody>
      </p:sp>
      <p:sp>
        <p:nvSpPr>
          <p:cNvPr id="5" name="Espace réservé du pied de page 4">
            <a:extLst>
              <a:ext uri="{FF2B5EF4-FFF2-40B4-BE49-F238E27FC236}">
                <a16:creationId xmlns:a16="http://schemas.microsoft.com/office/drawing/2014/main" id="{C2610E29-87EA-F9C9-4810-DB022F31BA1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D92CD14-EC86-2109-9A5A-D6B2D1DF9D52}"/>
              </a:ext>
            </a:extLst>
          </p:cNvPr>
          <p:cNvSpPr>
            <a:spLocks noGrp="1"/>
          </p:cNvSpPr>
          <p:nvPr>
            <p:ph type="sldNum" sz="quarter" idx="12"/>
          </p:nvPr>
        </p:nvSpPr>
        <p:spPr/>
        <p:txBody>
          <a:bodyPr/>
          <a:lstStyle/>
          <a:p>
            <a:fld id="{4523558C-4CBA-4B41-B919-039C9AAE8F41}" type="slidenum">
              <a:rPr lang="fr-FR" smtClean="0"/>
              <a:t>‹N°›</a:t>
            </a:fld>
            <a:endParaRPr lang="fr-FR"/>
          </a:p>
        </p:txBody>
      </p:sp>
    </p:spTree>
    <p:extLst>
      <p:ext uri="{BB962C8B-B14F-4D97-AF65-F5344CB8AC3E}">
        <p14:creationId xmlns:p14="http://schemas.microsoft.com/office/powerpoint/2010/main" val="761343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0F20E93-51A4-5505-132D-51FE2F7C915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7FFEC913-2265-D433-CD5E-FC19003B55AC}"/>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EEA261C-AFB9-FD34-DF75-E82A7310A298}"/>
              </a:ext>
            </a:extLst>
          </p:cNvPr>
          <p:cNvSpPr>
            <a:spLocks noGrp="1"/>
          </p:cNvSpPr>
          <p:nvPr>
            <p:ph type="dt" sz="half" idx="10"/>
          </p:nvPr>
        </p:nvSpPr>
        <p:spPr/>
        <p:txBody>
          <a:bodyPr/>
          <a:lstStyle/>
          <a:p>
            <a:fld id="{384CDE80-94E8-4BAB-8C8B-B0AC908470E1}" type="datetimeFigureOut">
              <a:rPr lang="fr-FR" smtClean="0"/>
              <a:t>20/09/2023</a:t>
            </a:fld>
            <a:endParaRPr lang="fr-FR"/>
          </a:p>
        </p:txBody>
      </p:sp>
      <p:sp>
        <p:nvSpPr>
          <p:cNvPr id="5" name="Espace réservé du pied de page 4">
            <a:extLst>
              <a:ext uri="{FF2B5EF4-FFF2-40B4-BE49-F238E27FC236}">
                <a16:creationId xmlns:a16="http://schemas.microsoft.com/office/drawing/2014/main" id="{AC1CD821-60C1-EB2B-491E-B14F8B4673E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633A4C3-7768-C4B0-1724-DDD44E9EDD67}"/>
              </a:ext>
            </a:extLst>
          </p:cNvPr>
          <p:cNvSpPr>
            <a:spLocks noGrp="1"/>
          </p:cNvSpPr>
          <p:nvPr>
            <p:ph type="sldNum" sz="quarter" idx="12"/>
          </p:nvPr>
        </p:nvSpPr>
        <p:spPr/>
        <p:txBody>
          <a:bodyPr/>
          <a:lstStyle/>
          <a:p>
            <a:fld id="{4523558C-4CBA-4B41-B919-039C9AAE8F41}" type="slidenum">
              <a:rPr lang="fr-FR" smtClean="0"/>
              <a:t>‹N°›</a:t>
            </a:fld>
            <a:endParaRPr lang="fr-FR"/>
          </a:p>
        </p:txBody>
      </p:sp>
    </p:spTree>
    <p:extLst>
      <p:ext uri="{BB962C8B-B14F-4D97-AF65-F5344CB8AC3E}">
        <p14:creationId xmlns:p14="http://schemas.microsoft.com/office/powerpoint/2010/main" val="1484381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9/20/2023</a:t>
            </a:fld>
            <a:endParaRPr lang="en-US"/>
          </a:p>
        </p:txBody>
      </p:sp>
      <p:sp>
        <p:nvSpPr>
          <p:cNvPr id="4" name="Holder 4"/>
          <p:cNvSpPr>
            <a:spLocks noGrp="1"/>
          </p:cNvSpPr>
          <p:nvPr>
            <p:ph type="sldNum" sz="quarter" idx="7"/>
          </p:nvPr>
        </p:nvSpPr>
        <p:spPr/>
        <p:txBody>
          <a:bodyPr lIns="0" tIns="0" rIns="0" bIns="0"/>
          <a:lstStyle>
            <a:lvl1pPr>
              <a:defRPr sz="1059" b="0" i="0">
                <a:solidFill>
                  <a:srgbClr val="898989"/>
                </a:solidFill>
                <a:latin typeface="Calibri"/>
                <a:cs typeface="Calibri"/>
              </a:defRPr>
            </a:lvl1pPr>
          </a:lstStyle>
          <a:p>
            <a:pPr marL="100858">
              <a:lnSpc>
                <a:spcPts val="1094"/>
              </a:lnSpc>
            </a:pPr>
            <a:fld id="{81D60167-4931-47E6-BA6A-407CBD079E47}" type="slidenum">
              <a:rPr lang="fr-FR" smtClean="0"/>
              <a:pPr marL="100858">
                <a:lnSpc>
                  <a:spcPts val="1094"/>
                </a:lnSpc>
              </a:pPr>
              <a:t>‹N°›</a:t>
            </a:fld>
            <a:endParaRPr lang="fr-FR" dirty="0"/>
          </a:p>
        </p:txBody>
      </p:sp>
    </p:spTree>
    <p:extLst>
      <p:ext uri="{BB962C8B-B14F-4D97-AF65-F5344CB8AC3E}">
        <p14:creationId xmlns:p14="http://schemas.microsoft.com/office/powerpoint/2010/main" val="17712914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214890" y="572397"/>
            <a:ext cx="9762218" cy="488916"/>
          </a:xfrm>
        </p:spPr>
        <p:txBody>
          <a:bodyPr lIns="0" tIns="0" rIns="0" bIns="0"/>
          <a:lstStyle>
            <a:lvl1pPr>
              <a:defRPr sz="3177"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9/20/2023</a:t>
            </a:fld>
            <a:endParaRPr lang="en-US"/>
          </a:p>
        </p:txBody>
      </p:sp>
      <p:sp>
        <p:nvSpPr>
          <p:cNvPr id="5" name="Holder 5"/>
          <p:cNvSpPr>
            <a:spLocks noGrp="1"/>
          </p:cNvSpPr>
          <p:nvPr>
            <p:ph type="sldNum" sz="quarter" idx="7"/>
          </p:nvPr>
        </p:nvSpPr>
        <p:spPr/>
        <p:txBody>
          <a:bodyPr lIns="0" tIns="0" rIns="0" bIns="0"/>
          <a:lstStyle>
            <a:lvl1pPr>
              <a:defRPr sz="1059" b="0" i="0">
                <a:solidFill>
                  <a:srgbClr val="898989"/>
                </a:solidFill>
                <a:latin typeface="Calibri"/>
                <a:cs typeface="Calibri"/>
              </a:defRPr>
            </a:lvl1pPr>
          </a:lstStyle>
          <a:p>
            <a:pPr marL="100858">
              <a:lnSpc>
                <a:spcPts val="1094"/>
              </a:lnSpc>
            </a:pPr>
            <a:fld id="{81D60167-4931-47E6-BA6A-407CBD079E47}" type="slidenum">
              <a:rPr lang="fr-FR" smtClean="0"/>
              <a:pPr marL="100858">
                <a:lnSpc>
                  <a:spcPts val="1094"/>
                </a:lnSpc>
              </a:pPr>
              <a:t>‹N°›</a:t>
            </a:fld>
            <a:endParaRPr lang="fr-FR" dirty="0"/>
          </a:p>
        </p:txBody>
      </p:sp>
    </p:spTree>
    <p:extLst>
      <p:ext uri="{BB962C8B-B14F-4D97-AF65-F5344CB8AC3E}">
        <p14:creationId xmlns:p14="http://schemas.microsoft.com/office/powerpoint/2010/main" val="4101486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66D7AE-4948-05E5-D503-F4BB8AB9F62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C2FFC87-592B-9E70-CE2F-9875C2A5E2C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A664583-4FB8-4067-CFFE-E3381CC1E102}"/>
              </a:ext>
            </a:extLst>
          </p:cNvPr>
          <p:cNvSpPr>
            <a:spLocks noGrp="1"/>
          </p:cNvSpPr>
          <p:nvPr>
            <p:ph type="dt" sz="half" idx="10"/>
          </p:nvPr>
        </p:nvSpPr>
        <p:spPr/>
        <p:txBody>
          <a:bodyPr/>
          <a:lstStyle/>
          <a:p>
            <a:fld id="{384CDE80-94E8-4BAB-8C8B-B0AC908470E1}" type="datetimeFigureOut">
              <a:rPr lang="fr-FR" smtClean="0"/>
              <a:t>20/09/2023</a:t>
            </a:fld>
            <a:endParaRPr lang="fr-FR"/>
          </a:p>
        </p:txBody>
      </p:sp>
      <p:sp>
        <p:nvSpPr>
          <p:cNvPr id="5" name="Espace réservé du pied de page 4">
            <a:extLst>
              <a:ext uri="{FF2B5EF4-FFF2-40B4-BE49-F238E27FC236}">
                <a16:creationId xmlns:a16="http://schemas.microsoft.com/office/drawing/2014/main" id="{A0FF967A-DC66-907F-ACA0-E0F42B54883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1D79BD4-3F10-FBBA-F5AB-32D0ECA3E876}"/>
              </a:ext>
            </a:extLst>
          </p:cNvPr>
          <p:cNvSpPr>
            <a:spLocks noGrp="1"/>
          </p:cNvSpPr>
          <p:nvPr>
            <p:ph type="sldNum" sz="quarter" idx="12"/>
          </p:nvPr>
        </p:nvSpPr>
        <p:spPr/>
        <p:txBody>
          <a:bodyPr/>
          <a:lstStyle/>
          <a:p>
            <a:fld id="{4523558C-4CBA-4B41-B919-039C9AAE8F41}" type="slidenum">
              <a:rPr lang="fr-FR" smtClean="0"/>
              <a:t>‹N°›</a:t>
            </a:fld>
            <a:endParaRPr lang="fr-FR"/>
          </a:p>
        </p:txBody>
      </p:sp>
    </p:spTree>
    <p:extLst>
      <p:ext uri="{BB962C8B-B14F-4D97-AF65-F5344CB8AC3E}">
        <p14:creationId xmlns:p14="http://schemas.microsoft.com/office/powerpoint/2010/main" val="4100198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DD302E-AA70-D592-533F-4A10FC36483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CF2ABFDC-6539-A495-D650-60D1C7C27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C10E20F-A763-8FC5-8A1B-80042ADC22C1}"/>
              </a:ext>
            </a:extLst>
          </p:cNvPr>
          <p:cNvSpPr>
            <a:spLocks noGrp="1"/>
          </p:cNvSpPr>
          <p:nvPr>
            <p:ph type="dt" sz="half" idx="10"/>
          </p:nvPr>
        </p:nvSpPr>
        <p:spPr/>
        <p:txBody>
          <a:bodyPr/>
          <a:lstStyle/>
          <a:p>
            <a:fld id="{384CDE80-94E8-4BAB-8C8B-B0AC908470E1}" type="datetimeFigureOut">
              <a:rPr lang="fr-FR" smtClean="0"/>
              <a:t>20/09/2023</a:t>
            </a:fld>
            <a:endParaRPr lang="fr-FR"/>
          </a:p>
        </p:txBody>
      </p:sp>
      <p:sp>
        <p:nvSpPr>
          <p:cNvPr id="5" name="Espace réservé du pied de page 4">
            <a:extLst>
              <a:ext uri="{FF2B5EF4-FFF2-40B4-BE49-F238E27FC236}">
                <a16:creationId xmlns:a16="http://schemas.microsoft.com/office/drawing/2014/main" id="{8D10F339-BB44-F369-3753-4F09488CF65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176CF3E-8924-40A9-7AB1-5A01F42B26B3}"/>
              </a:ext>
            </a:extLst>
          </p:cNvPr>
          <p:cNvSpPr>
            <a:spLocks noGrp="1"/>
          </p:cNvSpPr>
          <p:nvPr>
            <p:ph type="sldNum" sz="quarter" idx="12"/>
          </p:nvPr>
        </p:nvSpPr>
        <p:spPr/>
        <p:txBody>
          <a:bodyPr/>
          <a:lstStyle/>
          <a:p>
            <a:fld id="{4523558C-4CBA-4B41-B919-039C9AAE8F41}" type="slidenum">
              <a:rPr lang="fr-FR" smtClean="0"/>
              <a:t>‹N°›</a:t>
            </a:fld>
            <a:endParaRPr lang="fr-FR"/>
          </a:p>
        </p:txBody>
      </p:sp>
    </p:spTree>
    <p:extLst>
      <p:ext uri="{BB962C8B-B14F-4D97-AF65-F5344CB8AC3E}">
        <p14:creationId xmlns:p14="http://schemas.microsoft.com/office/powerpoint/2010/main" val="4256356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D45722-8FEE-57EA-F992-544F39AF762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1DB5874-E674-CB9C-EF6D-18DC7B75F55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D2A978F-E86A-C0AC-78ED-785F62FA545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7EBA31C-FD1F-6AFE-5CF9-9B870730D4C1}"/>
              </a:ext>
            </a:extLst>
          </p:cNvPr>
          <p:cNvSpPr>
            <a:spLocks noGrp="1"/>
          </p:cNvSpPr>
          <p:nvPr>
            <p:ph type="dt" sz="half" idx="10"/>
          </p:nvPr>
        </p:nvSpPr>
        <p:spPr/>
        <p:txBody>
          <a:bodyPr/>
          <a:lstStyle/>
          <a:p>
            <a:fld id="{384CDE80-94E8-4BAB-8C8B-B0AC908470E1}" type="datetimeFigureOut">
              <a:rPr lang="fr-FR" smtClean="0"/>
              <a:t>20/09/2023</a:t>
            </a:fld>
            <a:endParaRPr lang="fr-FR"/>
          </a:p>
        </p:txBody>
      </p:sp>
      <p:sp>
        <p:nvSpPr>
          <p:cNvPr id="6" name="Espace réservé du pied de page 5">
            <a:extLst>
              <a:ext uri="{FF2B5EF4-FFF2-40B4-BE49-F238E27FC236}">
                <a16:creationId xmlns:a16="http://schemas.microsoft.com/office/drawing/2014/main" id="{C06F93C0-9083-C2EA-BEFD-146F18C135F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9202202-91BE-3950-63A8-5856107E5AB6}"/>
              </a:ext>
            </a:extLst>
          </p:cNvPr>
          <p:cNvSpPr>
            <a:spLocks noGrp="1"/>
          </p:cNvSpPr>
          <p:nvPr>
            <p:ph type="sldNum" sz="quarter" idx="12"/>
          </p:nvPr>
        </p:nvSpPr>
        <p:spPr/>
        <p:txBody>
          <a:bodyPr/>
          <a:lstStyle/>
          <a:p>
            <a:fld id="{4523558C-4CBA-4B41-B919-039C9AAE8F41}" type="slidenum">
              <a:rPr lang="fr-FR" smtClean="0"/>
              <a:t>‹N°›</a:t>
            </a:fld>
            <a:endParaRPr lang="fr-FR"/>
          </a:p>
        </p:txBody>
      </p:sp>
    </p:spTree>
    <p:extLst>
      <p:ext uri="{BB962C8B-B14F-4D97-AF65-F5344CB8AC3E}">
        <p14:creationId xmlns:p14="http://schemas.microsoft.com/office/powerpoint/2010/main" val="1505544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E59EB6-6FAC-EBDB-7CDE-34802005B98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65548EF-98F7-6E1F-E28A-531592CD36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160E667-44C7-522D-E491-9495B8C9CCE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8F216A1-AB6B-388F-85EE-036905C825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EBB763F-C5E1-A240-A59E-6D013023EFA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80C55F1-D223-7402-79A1-615ED797446E}"/>
              </a:ext>
            </a:extLst>
          </p:cNvPr>
          <p:cNvSpPr>
            <a:spLocks noGrp="1"/>
          </p:cNvSpPr>
          <p:nvPr>
            <p:ph type="dt" sz="half" idx="10"/>
          </p:nvPr>
        </p:nvSpPr>
        <p:spPr/>
        <p:txBody>
          <a:bodyPr/>
          <a:lstStyle/>
          <a:p>
            <a:fld id="{384CDE80-94E8-4BAB-8C8B-B0AC908470E1}" type="datetimeFigureOut">
              <a:rPr lang="fr-FR" smtClean="0"/>
              <a:t>20/09/2023</a:t>
            </a:fld>
            <a:endParaRPr lang="fr-FR"/>
          </a:p>
        </p:txBody>
      </p:sp>
      <p:sp>
        <p:nvSpPr>
          <p:cNvPr id="8" name="Espace réservé du pied de page 7">
            <a:extLst>
              <a:ext uri="{FF2B5EF4-FFF2-40B4-BE49-F238E27FC236}">
                <a16:creationId xmlns:a16="http://schemas.microsoft.com/office/drawing/2014/main" id="{20559A2C-59C6-7541-56BB-D2C4CDB2566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0C20DF02-42D8-23E1-BB11-51656679C026}"/>
              </a:ext>
            </a:extLst>
          </p:cNvPr>
          <p:cNvSpPr>
            <a:spLocks noGrp="1"/>
          </p:cNvSpPr>
          <p:nvPr>
            <p:ph type="sldNum" sz="quarter" idx="12"/>
          </p:nvPr>
        </p:nvSpPr>
        <p:spPr/>
        <p:txBody>
          <a:bodyPr/>
          <a:lstStyle/>
          <a:p>
            <a:fld id="{4523558C-4CBA-4B41-B919-039C9AAE8F41}" type="slidenum">
              <a:rPr lang="fr-FR" smtClean="0"/>
              <a:t>‹N°›</a:t>
            </a:fld>
            <a:endParaRPr lang="fr-FR"/>
          </a:p>
        </p:txBody>
      </p:sp>
    </p:spTree>
    <p:extLst>
      <p:ext uri="{BB962C8B-B14F-4D97-AF65-F5344CB8AC3E}">
        <p14:creationId xmlns:p14="http://schemas.microsoft.com/office/powerpoint/2010/main" val="3646615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DA55C8-A5E8-0103-FDD7-01BEA990037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28A97C32-D571-2D38-8D05-92CCBC5DC634}"/>
              </a:ext>
            </a:extLst>
          </p:cNvPr>
          <p:cNvSpPr>
            <a:spLocks noGrp="1"/>
          </p:cNvSpPr>
          <p:nvPr>
            <p:ph type="dt" sz="half" idx="10"/>
          </p:nvPr>
        </p:nvSpPr>
        <p:spPr/>
        <p:txBody>
          <a:bodyPr/>
          <a:lstStyle/>
          <a:p>
            <a:fld id="{384CDE80-94E8-4BAB-8C8B-B0AC908470E1}" type="datetimeFigureOut">
              <a:rPr lang="fr-FR" smtClean="0"/>
              <a:t>20/09/2023</a:t>
            </a:fld>
            <a:endParaRPr lang="fr-FR"/>
          </a:p>
        </p:txBody>
      </p:sp>
      <p:sp>
        <p:nvSpPr>
          <p:cNvPr id="4" name="Espace réservé du pied de page 3">
            <a:extLst>
              <a:ext uri="{FF2B5EF4-FFF2-40B4-BE49-F238E27FC236}">
                <a16:creationId xmlns:a16="http://schemas.microsoft.com/office/drawing/2014/main" id="{A3C319E8-515F-C5C0-9447-97FFF5917F8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52CAB94-15A5-9BE4-2B5E-FE7CEE283D88}"/>
              </a:ext>
            </a:extLst>
          </p:cNvPr>
          <p:cNvSpPr>
            <a:spLocks noGrp="1"/>
          </p:cNvSpPr>
          <p:nvPr>
            <p:ph type="sldNum" sz="quarter" idx="12"/>
          </p:nvPr>
        </p:nvSpPr>
        <p:spPr/>
        <p:txBody>
          <a:bodyPr/>
          <a:lstStyle/>
          <a:p>
            <a:fld id="{4523558C-4CBA-4B41-B919-039C9AAE8F41}" type="slidenum">
              <a:rPr lang="fr-FR" smtClean="0"/>
              <a:t>‹N°›</a:t>
            </a:fld>
            <a:endParaRPr lang="fr-FR"/>
          </a:p>
        </p:txBody>
      </p:sp>
    </p:spTree>
    <p:extLst>
      <p:ext uri="{BB962C8B-B14F-4D97-AF65-F5344CB8AC3E}">
        <p14:creationId xmlns:p14="http://schemas.microsoft.com/office/powerpoint/2010/main" val="1475184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8023EED-CDA6-DE79-A2FD-4BDB8FE85F68}"/>
              </a:ext>
            </a:extLst>
          </p:cNvPr>
          <p:cNvSpPr>
            <a:spLocks noGrp="1"/>
          </p:cNvSpPr>
          <p:nvPr>
            <p:ph type="dt" sz="half" idx="10"/>
          </p:nvPr>
        </p:nvSpPr>
        <p:spPr/>
        <p:txBody>
          <a:bodyPr/>
          <a:lstStyle/>
          <a:p>
            <a:fld id="{384CDE80-94E8-4BAB-8C8B-B0AC908470E1}" type="datetimeFigureOut">
              <a:rPr lang="fr-FR" smtClean="0"/>
              <a:t>20/09/2023</a:t>
            </a:fld>
            <a:endParaRPr lang="fr-FR"/>
          </a:p>
        </p:txBody>
      </p:sp>
      <p:sp>
        <p:nvSpPr>
          <p:cNvPr id="3" name="Espace réservé du pied de page 2">
            <a:extLst>
              <a:ext uri="{FF2B5EF4-FFF2-40B4-BE49-F238E27FC236}">
                <a16:creationId xmlns:a16="http://schemas.microsoft.com/office/drawing/2014/main" id="{FD93009D-9966-205E-6FFD-6B41F2206F07}"/>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978E159-3957-E9C0-E5C9-6927CC010502}"/>
              </a:ext>
            </a:extLst>
          </p:cNvPr>
          <p:cNvSpPr>
            <a:spLocks noGrp="1"/>
          </p:cNvSpPr>
          <p:nvPr>
            <p:ph type="sldNum" sz="quarter" idx="12"/>
          </p:nvPr>
        </p:nvSpPr>
        <p:spPr/>
        <p:txBody>
          <a:bodyPr/>
          <a:lstStyle/>
          <a:p>
            <a:fld id="{4523558C-4CBA-4B41-B919-039C9AAE8F41}" type="slidenum">
              <a:rPr lang="fr-FR" smtClean="0"/>
              <a:t>‹N°›</a:t>
            </a:fld>
            <a:endParaRPr lang="fr-FR"/>
          </a:p>
        </p:txBody>
      </p:sp>
    </p:spTree>
    <p:extLst>
      <p:ext uri="{BB962C8B-B14F-4D97-AF65-F5344CB8AC3E}">
        <p14:creationId xmlns:p14="http://schemas.microsoft.com/office/powerpoint/2010/main" val="3339728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C2D5BC-0AC3-6075-16E8-F892EF16531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ABFEFE66-EA6D-085B-847E-18215B3BDB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60841CB-D99A-1230-B0B9-7FEDD0D8FC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41661C9-7FAF-7E84-8FF5-DFC578DC8213}"/>
              </a:ext>
            </a:extLst>
          </p:cNvPr>
          <p:cNvSpPr>
            <a:spLocks noGrp="1"/>
          </p:cNvSpPr>
          <p:nvPr>
            <p:ph type="dt" sz="half" idx="10"/>
          </p:nvPr>
        </p:nvSpPr>
        <p:spPr/>
        <p:txBody>
          <a:bodyPr/>
          <a:lstStyle/>
          <a:p>
            <a:fld id="{384CDE80-94E8-4BAB-8C8B-B0AC908470E1}" type="datetimeFigureOut">
              <a:rPr lang="fr-FR" smtClean="0"/>
              <a:t>20/09/2023</a:t>
            </a:fld>
            <a:endParaRPr lang="fr-FR"/>
          </a:p>
        </p:txBody>
      </p:sp>
      <p:sp>
        <p:nvSpPr>
          <p:cNvPr id="6" name="Espace réservé du pied de page 5">
            <a:extLst>
              <a:ext uri="{FF2B5EF4-FFF2-40B4-BE49-F238E27FC236}">
                <a16:creationId xmlns:a16="http://schemas.microsoft.com/office/drawing/2014/main" id="{3429548A-DDBB-E1F8-D7F6-2E6131ED6C9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7C639EA-CDCE-D50B-6CAB-536D2B88BD79}"/>
              </a:ext>
            </a:extLst>
          </p:cNvPr>
          <p:cNvSpPr>
            <a:spLocks noGrp="1"/>
          </p:cNvSpPr>
          <p:nvPr>
            <p:ph type="sldNum" sz="quarter" idx="12"/>
          </p:nvPr>
        </p:nvSpPr>
        <p:spPr/>
        <p:txBody>
          <a:bodyPr/>
          <a:lstStyle/>
          <a:p>
            <a:fld id="{4523558C-4CBA-4B41-B919-039C9AAE8F41}" type="slidenum">
              <a:rPr lang="fr-FR" smtClean="0"/>
              <a:t>‹N°›</a:t>
            </a:fld>
            <a:endParaRPr lang="fr-FR"/>
          </a:p>
        </p:txBody>
      </p:sp>
    </p:spTree>
    <p:extLst>
      <p:ext uri="{BB962C8B-B14F-4D97-AF65-F5344CB8AC3E}">
        <p14:creationId xmlns:p14="http://schemas.microsoft.com/office/powerpoint/2010/main" val="984825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1E31FC-3D26-6676-2031-3289CF25708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B0F09BD3-A5A9-1B09-1FBE-8522FEE838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69AEEA61-1E84-84C5-8FBB-C1755A864F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B1F4921-200E-B264-5160-D30B943672B7}"/>
              </a:ext>
            </a:extLst>
          </p:cNvPr>
          <p:cNvSpPr>
            <a:spLocks noGrp="1"/>
          </p:cNvSpPr>
          <p:nvPr>
            <p:ph type="dt" sz="half" idx="10"/>
          </p:nvPr>
        </p:nvSpPr>
        <p:spPr/>
        <p:txBody>
          <a:bodyPr/>
          <a:lstStyle/>
          <a:p>
            <a:fld id="{384CDE80-94E8-4BAB-8C8B-B0AC908470E1}" type="datetimeFigureOut">
              <a:rPr lang="fr-FR" smtClean="0"/>
              <a:t>20/09/2023</a:t>
            </a:fld>
            <a:endParaRPr lang="fr-FR"/>
          </a:p>
        </p:txBody>
      </p:sp>
      <p:sp>
        <p:nvSpPr>
          <p:cNvPr id="6" name="Espace réservé du pied de page 5">
            <a:extLst>
              <a:ext uri="{FF2B5EF4-FFF2-40B4-BE49-F238E27FC236}">
                <a16:creationId xmlns:a16="http://schemas.microsoft.com/office/drawing/2014/main" id="{FC8995D8-688F-F303-6357-191DCE7DD25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0F41A96-E0DE-17F3-C9EB-FA6214407F05}"/>
              </a:ext>
            </a:extLst>
          </p:cNvPr>
          <p:cNvSpPr>
            <a:spLocks noGrp="1"/>
          </p:cNvSpPr>
          <p:nvPr>
            <p:ph type="sldNum" sz="quarter" idx="12"/>
          </p:nvPr>
        </p:nvSpPr>
        <p:spPr/>
        <p:txBody>
          <a:bodyPr/>
          <a:lstStyle/>
          <a:p>
            <a:fld id="{4523558C-4CBA-4B41-B919-039C9AAE8F41}" type="slidenum">
              <a:rPr lang="fr-FR" smtClean="0"/>
              <a:t>‹N°›</a:t>
            </a:fld>
            <a:endParaRPr lang="fr-FR"/>
          </a:p>
        </p:txBody>
      </p:sp>
    </p:spTree>
    <p:extLst>
      <p:ext uri="{BB962C8B-B14F-4D97-AF65-F5344CB8AC3E}">
        <p14:creationId xmlns:p14="http://schemas.microsoft.com/office/powerpoint/2010/main" val="2039378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4ADA31B-FF49-235E-8746-067E0D6268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BE60898-A903-74D9-8B6A-1BB26D5BD0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017FA75-7515-A33F-EAC1-3A30837ABF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4CDE80-94E8-4BAB-8C8B-B0AC908470E1}" type="datetimeFigureOut">
              <a:rPr lang="fr-FR" smtClean="0"/>
              <a:t>20/09/2023</a:t>
            </a:fld>
            <a:endParaRPr lang="fr-FR"/>
          </a:p>
        </p:txBody>
      </p:sp>
      <p:sp>
        <p:nvSpPr>
          <p:cNvPr id="5" name="Espace réservé du pied de page 4">
            <a:extLst>
              <a:ext uri="{FF2B5EF4-FFF2-40B4-BE49-F238E27FC236}">
                <a16:creationId xmlns:a16="http://schemas.microsoft.com/office/drawing/2014/main" id="{3325D4C1-1CC4-8F82-0F05-447DDCE9F2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752DD46C-824F-1E92-5E48-85A87A96D3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3558C-4CBA-4B41-B919-039C9AAE8F41}" type="slidenum">
              <a:rPr lang="fr-FR" smtClean="0"/>
              <a:t>‹N°›</a:t>
            </a:fld>
            <a:endParaRPr lang="fr-FR"/>
          </a:p>
        </p:txBody>
      </p:sp>
    </p:spTree>
    <p:extLst>
      <p:ext uri="{BB962C8B-B14F-4D97-AF65-F5344CB8AC3E}">
        <p14:creationId xmlns:p14="http://schemas.microsoft.com/office/powerpoint/2010/main" val="184427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jp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6.jpg"/><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jp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1.xml.rels><?xml version="1.0" encoding="UTF-8" standalone="yes"?>
<Relationships xmlns="http://schemas.openxmlformats.org/package/2006/relationships"><Relationship Id="rId26" Type="http://schemas.openxmlformats.org/officeDocument/2006/relationships/image" Target="../media/image57.png"/><Relationship Id="rId117" Type="http://schemas.openxmlformats.org/officeDocument/2006/relationships/image" Target="../media/image147.png"/><Relationship Id="rId21" Type="http://schemas.openxmlformats.org/officeDocument/2006/relationships/image" Target="../media/image52.png"/><Relationship Id="rId42" Type="http://schemas.openxmlformats.org/officeDocument/2006/relationships/image" Target="../media/image73.png"/><Relationship Id="rId47" Type="http://schemas.openxmlformats.org/officeDocument/2006/relationships/image" Target="../media/image78.png"/><Relationship Id="rId63" Type="http://schemas.openxmlformats.org/officeDocument/2006/relationships/image" Target="../media/image93.png"/><Relationship Id="rId68" Type="http://schemas.openxmlformats.org/officeDocument/2006/relationships/image" Target="../media/image98.png"/><Relationship Id="rId84" Type="http://schemas.openxmlformats.org/officeDocument/2006/relationships/image" Target="../media/image114.png"/><Relationship Id="rId89" Type="http://schemas.openxmlformats.org/officeDocument/2006/relationships/image" Target="../media/image119.png"/><Relationship Id="rId112" Type="http://schemas.openxmlformats.org/officeDocument/2006/relationships/image" Target="../media/image142.png"/><Relationship Id="rId133" Type="http://schemas.openxmlformats.org/officeDocument/2006/relationships/image" Target="../media/image163.jpg"/><Relationship Id="rId16" Type="http://schemas.openxmlformats.org/officeDocument/2006/relationships/image" Target="../media/image47.png"/><Relationship Id="rId107" Type="http://schemas.openxmlformats.org/officeDocument/2006/relationships/image" Target="../media/image137.png"/><Relationship Id="rId11" Type="http://schemas.openxmlformats.org/officeDocument/2006/relationships/image" Target="../media/image42.png"/><Relationship Id="rId32" Type="http://schemas.openxmlformats.org/officeDocument/2006/relationships/image" Target="../media/image63.png"/><Relationship Id="rId37" Type="http://schemas.openxmlformats.org/officeDocument/2006/relationships/image" Target="../media/image68.png"/><Relationship Id="rId53" Type="http://schemas.openxmlformats.org/officeDocument/2006/relationships/image" Target="../media/image83.png"/><Relationship Id="rId58" Type="http://schemas.openxmlformats.org/officeDocument/2006/relationships/image" Target="../media/image88.png"/><Relationship Id="rId74" Type="http://schemas.openxmlformats.org/officeDocument/2006/relationships/image" Target="../media/image104.png"/><Relationship Id="rId79" Type="http://schemas.openxmlformats.org/officeDocument/2006/relationships/image" Target="../media/image109.png"/><Relationship Id="rId102" Type="http://schemas.openxmlformats.org/officeDocument/2006/relationships/image" Target="../media/image132.png"/><Relationship Id="rId123" Type="http://schemas.openxmlformats.org/officeDocument/2006/relationships/image" Target="../media/image153.png"/><Relationship Id="rId128" Type="http://schemas.openxmlformats.org/officeDocument/2006/relationships/image" Target="../media/image158.png"/><Relationship Id="rId5" Type="http://schemas.openxmlformats.org/officeDocument/2006/relationships/image" Target="../media/image36.jpg"/><Relationship Id="rId90" Type="http://schemas.openxmlformats.org/officeDocument/2006/relationships/image" Target="../media/image120.png"/><Relationship Id="rId95" Type="http://schemas.openxmlformats.org/officeDocument/2006/relationships/image" Target="../media/image125.jp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png"/><Relationship Id="rId35" Type="http://schemas.openxmlformats.org/officeDocument/2006/relationships/image" Target="../media/image66.png"/><Relationship Id="rId43" Type="http://schemas.openxmlformats.org/officeDocument/2006/relationships/image" Target="../media/image74.png"/><Relationship Id="rId48" Type="http://schemas.openxmlformats.org/officeDocument/2006/relationships/image" Target="../media/image79.png"/><Relationship Id="rId56" Type="http://schemas.openxmlformats.org/officeDocument/2006/relationships/image" Target="../media/image86.png"/><Relationship Id="rId64" Type="http://schemas.openxmlformats.org/officeDocument/2006/relationships/image" Target="../media/image94.png"/><Relationship Id="rId69" Type="http://schemas.openxmlformats.org/officeDocument/2006/relationships/image" Target="../media/image99.png"/><Relationship Id="rId77" Type="http://schemas.openxmlformats.org/officeDocument/2006/relationships/image" Target="../media/image107.png"/><Relationship Id="rId100" Type="http://schemas.openxmlformats.org/officeDocument/2006/relationships/image" Target="../media/image130.png"/><Relationship Id="rId105" Type="http://schemas.openxmlformats.org/officeDocument/2006/relationships/image" Target="../media/image135.png"/><Relationship Id="rId113" Type="http://schemas.openxmlformats.org/officeDocument/2006/relationships/image" Target="../media/image143.png"/><Relationship Id="rId118" Type="http://schemas.openxmlformats.org/officeDocument/2006/relationships/image" Target="../media/image148.png"/><Relationship Id="rId126" Type="http://schemas.openxmlformats.org/officeDocument/2006/relationships/image" Target="../media/image156.png"/><Relationship Id="rId8" Type="http://schemas.openxmlformats.org/officeDocument/2006/relationships/image" Target="../media/image39.png"/><Relationship Id="rId51" Type="http://schemas.openxmlformats.org/officeDocument/2006/relationships/image" Target="../media/image81.png"/><Relationship Id="rId72" Type="http://schemas.openxmlformats.org/officeDocument/2006/relationships/image" Target="../media/image102.png"/><Relationship Id="rId80" Type="http://schemas.openxmlformats.org/officeDocument/2006/relationships/image" Target="../media/image110.png"/><Relationship Id="rId85" Type="http://schemas.openxmlformats.org/officeDocument/2006/relationships/image" Target="../media/image115.png"/><Relationship Id="rId93" Type="http://schemas.openxmlformats.org/officeDocument/2006/relationships/image" Target="../media/image123.png"/><Relationship Id="rId98" Type="http://schemas.openxmlformats.org/officeDocument/2006/relationships/image" Target="../media/image128.png"/><Relationship Id="rId121" Type="http://schemas.openxmlformats.org/officeDocument/2006/relationships/image" Target="../media/image151.png"/><Relationship Id="rId3" Type="http://schemas.openxmlformats.org/officeDocument/2006/relationships/image" Target="../media/image34.pn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png"/><Relationship Id="rId33" Type="http://schemas.openxmlformats.org/officeDocument/2006/relationships/image" Target="../media/image64.png"/><Relationship Id="rId38" Type="http://schemas.openxmlformats.org/officeDocument/2006/relationships/image" Target="../media/image69.png"/><Relationship Id="rId46" Type="http://schemas.openxmlformats.org/officeDocument/2006/relationships/image" Target="../media/image77.png"/><Relationship Id="rId59" Type="http://schemas.openxmlformats.org/officeDocument/2006/relationships/image" Target="../media/image89.png"/><Relationship Id="rId67" Type="http://schemas.openxmlformats.org/officeDocument/2006/relationships/image" Target="../media/image97.png"/><Relationship Id="rId103" Type="http://schemas.openxmlformats.org/officeDocument/2006/relationships/image" Target="../media/image133.png"/><Relationship Id="rId108" Type="http://schemas.openxmlformats.org/officeDocument/2006/relationships/image" Target="../media/image138.png"/><Relationship Id="rId116" Type="http://schemas.openxmlformats.org/officeDocument/2006/relationships/image" Target="../media/image146.png"/><Relationship Id="rId124" Type="http://schemas.openxmlformats.org/officeDocument/2006/relationships/image" Target="../media/image154.png"/><Relationship Id="rId129" Type="http://schemas.openxmlformats.org/officeDocument/2006/relationships/image" Target="../media/image159.png"/><Relationship Id="rId20" Type="http://schemas.openxmlformats.org/officeDocument/2006/relationships/image" Target="../media/image51.png"/><Relationship Id="rId41" Type="http://schemas.openxmlformats.org/officeDocument/2006/relationships/image" Target="../media/image72.png"/><Relationship Id="rId54" Type="http://schemas.openxmlformats.org/officeDocument/2006/relationships/image" Target="../media/image84.png"/><Relationship Id="rId62" Type="http://schemas.openxmlformats.org/officeDocument/2006/relationships/image" Target="../media/image92.png"/><Relationship Id="rId70" Type="http://schemas.openxmlformats.org/officeDocument/2006/relationships/image" Target="../media/image100.png"/><Relationship Id="rId75" Type="http://schemas.openxmlformats.org/officeDocument/2006/relationships/image" Target="../media/image105.png"/><Relationship Id="rId83" Type="http://schemas.openxmlformats.org/officeDocument/2006/relationships/image" Target="../media/image113.png"/><Relationship Id="rId88" Type="http://schemas.openxmlformats.org/officeDocument/2006/relationships/image" Target="../media/image118.png"/><Relationship Id="rId91" Type="http://schemas.openxmlformats.org/officeDocument/2006/relationships/image" Target="../media/image121.png"/><Relationship Id="rId96" Type="http://schemas.openxmlformats.org/officeDocument/2006/relationships/image" Target="../media/image126.png"/><Relationship Id="rId111" Type="http://schemas.openxmlformats.org/officeDocument/2006/relationships/image" Target="../media/image141.png"/><Relationship Id="rId13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37.png"/><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7.png"/><Relationship Id="rId49" Type="http://schemas.openxmlformats.org/officeDocument/2006/relationships/image" Target="../media/image16.jpg"/><Relationship Id="rId57" Type="http://schemas.openxmlformats.org/officeDocument/2006/relationships/image" Target="../media/image87.png"/><Relationship Id="rId106" Type="http://schemas.openxmlformats.org/officeDocument/2006/relationships/image" Target="../media/image136.png"/><Relationship Id="rId114" Type="http://schemas.openxmlformats.org/officeDocument/2006/relationships/image" Target="../media/image144.png"/><Relationship Id="rId119" Type="http://schemas.openxmlformats.org/officeDocument/2006/relationships/image" Target="../media/image149.png"/><Relationship Id="rId127" Type="http://schemas.openxmlformats.org/officeDocument/2006/relationships/image" Target="../media/image157.png"/><Relationship Id="rId10" Type="http://schemas.openxmlformats.org/officeDocument/2006/relationships/image" Target="../media/image41.png"/><Relationship Id="rId31" Type="http://schemas.openxmlformats.org/officeDocument/2006/relationships/image" Target="../media/image62.png"/><Relationship Id="rId44" Type="http://schemas.openxmlformats.org/officeDocument/2006/relationships/image" Target="../media/image75.png"/><Relationship Id="rId52" Type="http://schemas.openxmlformats.org/officeDocument/2006/relationships/image" Target="../media/image82.png"/><Relationship Id="rId60" Type="http://schemas.openxmlformats.org/officeDocument/2006/relationships/image" Target="../media/image90.png"/><Relationship Id="rId65" Type="http://schemas.openxmlformats.org/officeDocument/2006/relationships/image" Target="../media/image95.png"/><Relationship Id="rId73" Type="http://schemas.openxmlformats.org/officeDocument/2006/relationships/image" Target="../media/image103.png"/><Relationship Id="rId78" Type="http://schemas.openxmlformats.org/officeDocument/2006/relationships/image" Target="../media/image108.png"/><Relationship Id="rId81" Type="http://schemas.openxmlformats.org/officeDocument/2006/relationships/image" Target="../media/image111.png"/><Relationship Id="rId86" Type="http://schemas.openxmlformats.org/officeDocument/2006/relationships/image" Target="../media/image116.png"/><Relationship Id="rId94" Type="http://schemas.openxmlformats.org/officeDocument/2006/relationships/image" Target="../media/image124.png"/><Relationship Id="rId99" Type="http://schemas.openxmlformats.org/officeDocument/2006/relationships/image" Target="../media/image129.png"/><Relationship Id="rId101" Type="http://schemas.openxmlformats.org/officeDocument/2006/relationships/image" Target="../media/image131.png"/><Relationship Id="rId122" Type="http://schemas.openxmlformats.org/officeDocument/2006/relationships/image" Target="../media/image152.png"/><Relationship Id="rId130" Type="http://schemas.openxmlformats.org/officeDocument/2006/relationships/image" Target="../media/image160.png"/><Relationship Id="rId4" Type="http://schemas.openxmlformats.org/officeDocument/2006/relationships/image" Target="../media/image35.jpg"/><Relationship Id="rId9" Type="http://schemas.openxmlformats.org/officeDocument/2006/relationships/image" Target="../media/image40.png"/><Relationship Id="rId13" Type="http://schemas.openxmlformats.org/officeDocument/2006/relationships/image" Target="../media/image44.png"/><Relationship Id="rId18" Type="http://schemas.openxmlformats.org/officeDocument/2006/relationships/image" Target="../media/image49.png"/><Relationship Id="rId39" Type="http://schemas.openxmlformats.org/officeDocument/2006/relationships/image" Target="../media/image70.png"/><Relationship Id="rId109" Type="http://schemas.openxmlformats.org/officeDocument/2006/relationships/image" Target="../media/image139.png"/><Relationship Id="rId34" Type="http://schemas.openxmlformats.org/officeDocument/2006/relationships/image" Target="../media/image65.png"/><Relationship Id="rId50" Type="http://schemas.openxmlformats.org/officeDocument/2006/relationships/image" Target="../media/image80.jpg"/><Relationship Id="rId55" Type="http://schemas.openxmlformats.org/officeDocument/2006/relationships/image" Target="../media/image85.png"/><Relationship Id="rId76" Type="http://schemas.openxmlformats.org/officeDocument/2006/relationships/image" Target="../media/image106.png"/><Relationship Id="rId97" Type="http://schemas.openxmlformats.org/officeDocument/2006/relationships/image" Target="../media/image127.png"/><Relationship Id="rId104" Type="http://schemas.openxmlformats.org/officeDocument/2006/relationships/image" Target="../media/image134.png"/><Relationship Id="rId120" Type="http://schemas.openxmlformats.org/officeDocument/2006/relationships/image" Target="../media/image150.png"/><Relationship Id="rId125" Type="http://schemas.openxmlformats.org/officeDocument/2006/relationships/image" Target="../media/image155.png"/><Relationship Id="rId7" Type="http://schemas.openxmlformats.org/officeDocument/2006/relationships/image" Target="../media/image38.png"/><Relationship Id="rId71" Type="http://schemas.openxmlformats.org/officeDocument/2006/relationships/image" Target="../media/image101.png"/><Relationship Id="rId92" Type="http://schemas.openxmlformats.org/officeDocument/2006/relationships/image" Target="../media/image122.png"/><Relationship Id="rId2" Type="http://schemas.openxmlformats.org/officeDocument/2006/relationships/image" Target="../media/image17.jpg"/><Relationship Id="rId29" Type="http://schemas.openxmlformats.org/officeDocument/2006/relationships/image" Target="../media/image60.png"/><Relationship Id="rId24" Type="http://schemas.openxmlformats.org/officeDocument/2006/relationships/image" Target="../media/image55.png"/><Relationship Id="rId40" Type="http://schemas.openxmlformats.org/officeDocument/2006/relationships/image" Target="../media/image71.png"/><Relationship Id="rId45" Type="http://schemas.openxmlformats.org/officeDocument/2006/relationships/image" Target="../media/image76.png"/><Relationship Id="rId66" Type="http://schemas.openxmlformats.org/officeDocument/2006/relationships/image" Target="../media/image96.png"/><Relationship Id="rId87" Type="http://schemas.openxmlformats.org/officeDocument/2006/relationships/image" Target="../media/image117.png"/><Relationship Id="rId110" Type="http://schemas.openxmlformats.org/officeDocument/2006/relationships/image" Target="../media/image140.png"/><Relationship Id="rId115" Type="http://schemas.openxmlformats.org/officeDocument/2006/relationships/image" Target="../media/image145.png"/><Relationship Id="rId131" Type="http://schemas.openxmlformats.org/officeDocument/2006/relationships/image" Target="../media/image161.png"/><Relationship Id="rId61" Type="http://schemas.openxmlformats.org/officeDocument/2006/relationships/image" Target="../media/image91.png"/><Relationship Id="rId82" Type="http://schemas.openxmlformats.org/officeDocument/2006/relationships/image" Target="../media/image112.png"/><Relationship Id="rId19" Type="http://schemas.openxmlformats.org/officeDocument/2006/relationships/image" Target="../media/image50.png"/></Relationships>
</file>

<file path=ppt/slides/_rels/slide1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79.png"/><Relationship Id="rId4" Type="http://schemas.openxmlformats.org/officeDocument/2006/relationships/image" Target="../media/image178.png"/></Relationships>
</file>

<file path=ppt/slides/_rels/slide29.x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0.png"/><Relationship Id="rId1" Type="http://schemas.openxmlformats.org/officeDocument/2006/relationships/slideLayout" Target="../slideLayouts/slideLayout12.xml"/><Relationship Id="rId6" Type="http://schemas.openxmlformats.org/officeDocument/2006/relationships/image" Target="../media/image184.wmf"/><Relationship Id="rId5" Type="http://schemas.openxmlformats.org/officeDocument/2006/relationships/image" Target="../media/image183.png"/><Relationship Id="rId4" Type="http://schemas.openxmlformats.org/officeDocument/2006/relationships/hyperlink" Target="http://www.cm-annecy.fr/page/images/ordinateur.gif"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85.wmf"/><Relationship Id="rId1" Type="http://schemas.openxmlformats.org/officeDocument/2006/relationships/slideLayout" Target="../slideLayouts/slideLayout12.xml"/><Relationship Id="rId5" Type="http://schemas.openxmlformats.org/officeDocument/2006/relationships/image" Target="../media/image187.jpeg"/><Relationship Id="rId4" Type="http://schemas.openxmlformats.org/officeDocument/2006/relationships/image" Target="../media/image186.png"/></Relationships>
</file>

<file path=ppt/slides/_rels/slide34.x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image" Target="../media/image188.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9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0.png"/><Relationship Id="rId1" Type="http://schemas.openxmlformats.org/officeDocument/2006/relationships/slideLayout" Target="../slideLayouts/slideLayout12.xml"/><Relationship Id="rId4" Type="http://schemas.openxmlformats.org/officeDocument/2006/relationships/image" Target="../media/image19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3.em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B3128C0-7C1F-0B8F-4A58-ED2FB36B3C98}"/>
              </a:ext>
            </a:extLst>
          </p:cNvPr>
          <p:cNvPicPr>
            <a:picLocks noChangeAspect="1"/>
          </p:cNvPicPr>
          <p:nvPr/>
        </p:nvPicPr>
        <p:blipFill>
          <a:blip r:embed="rId2"/>
          <a:stretch>
            <a:fillRect/>
          </a:stretch>
        </p:blipFill>
        <p:spPr>
          <a:xfrm>
            <a:off x="2141479" y="1286395"/>
            <a:ext cx="7762427" cy="523680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itre 1">
            <a:extLst>
              <a:ext uri="{FF2B5EF4-FFF2-40B4-BE49-F238E27FC236}">
                <a16:creationId xmlns:a16="http://schemas.microsoft.com/office/drawing/2014/main" id="{F05BF51F-FD33-738B-C445-4C4A49CD6328}"/>
              </a:ext>
            </a:extLst>
          </p:cNvPr>
          <p:cNvSpPr txBox="1">
            <a:spLocks/>
          </p:cNvSpPr>
          <p:nvPr/>
        </p:nvSpPr>
        <p:spPr>
          <a:xfrm>
            <a:off x="931177" y="334801"/>
            <a:ext cx="10265425" cy="646711"/>
          </a:xfrm>
          <a:prstGeom prst="rect">
            <a:avLst/>
          </a:prstGeom>
        </p:spPr>
        <p:txBody>
          <a:bodyPr vert="horz" lIns="91440" tIns="45720" rIns="91440" bIns="45720" rtlCol="0" anchor="b">
            <a:normAutofit fontScale="3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7500" b="1" dirty="0">
                <a:solidFill>
                  <a:schemeClr val="accent1">
                    <a:lumMod val="75000"/>
                  </a:schemeClr>
                </a:solidFill>
                <a:latin typeface="Segoe UI" panose="020B0502040204020203" pitchFamily="34" charset="0"/>
                <a:ea typeface="Times New Roman" panose="02020603050405020304" pitchFamily="18" charset="0"/>
              </a:rPr>
              <a:t>Les réseaux convergents</a:t>
            </a:r>
            <a:br>
              <a:rPr lang="fr-FR" sz="1800" dirty="0">
                <a:latin typeface="Times New Roman" panose="02020603050405020304" pitchFamily="18" charset="0"/>
                <a:ea typeface="Times New Roman" panose="02020603050405020304" pitchFamily="18" charset="0"/>
              </a:rPr>
            </a:br>
            <a:endParaRPr lang="fr-FR" dirty="0"/>
          </a:p>
        </p:txBody>
      </p:sp>
    </p:spTree>
    <p:extLst>
      <p:ext uri="{BB962C8B-B14F-4D97-AF65-F5344CB8AC3E}">
        <p14:creationId xmlns:p14="http://schemas.microsoft.com/office/powerpoint/2010/main" val="2555193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28595" y="2280621"/>
            <a:ext cx="5602941" cy="3249146"/>
            <a:chOff x="1892808" y="2584704"/>
            <a:chExt cx="6350000" cy="3682365"/>
          </a:xfrm>
        </p:grpSpPr>
        <p:pic>
          <p:nvPicPr>
            <p:cNvPr id="3" name="object 3"/>
            <p:cNvPicPr/>
            <p:nvPr/>
          </p:nvPicPr>
          <p:blipFill>
            <a:blip r:embed="rId2" cstate="print"/>
            <a:stretch>
              <a:fillRect/>
            </a:stretch>
          </p:blipFill>
          <p:spPr>
            <a:xfrm>
              <a:off x="6751945" y="5361189"/>
              <a:ext cx="787877" cy="376559"/>
            </a:xfrm>
            <a:prstGeom prst="rect">
              <a:avLst/>
            </a:prstGeom>
          </p:spPr>
        </p:pic>
        <p:sp>
          <p:nvSpPr>
            <p:cNvPr id="4" name="object 4"/>
            <p:cNvSpPr/>
            <p:nvPr/>
          </p:nvSpPr>
          <p:spPr>
            <a:xfrm>
              <a:off x="1892808" y="4870716"/>
              <a:ext cx="1473200" cy="1320165"/>
            </a:xfrm>
            <a:custGeom>
              <a:avLst/>
              <a:gdLst/>
              <a:ahLst/>
              <a:cxnLst/>
              <a:rect l="l" t="t" r="r" b="b"/>
              <a:pathLst>
                <a:path w="1473200" h="1320164">
                  <a:moveTo>
                    <a:pt x="1473200" y="621792"/>
                  </a:moveTo>
                  <a:lnTo>
                    <a:pt x="1460500" y="594360"/>
                  </a:lnTo>
                  <a:lnTo>
                    <a:pt x="1447800" y="539496"/>
                  </a:lnTo>
                  <a:lnTo>
                    <a:pt x="1447800" y="512064"/>
                  </a:lnTo>
                  <a:lnTo>
                    <a:pt x="1435100" y="487680"/>
                  </a:lnTo>
                  <a:lnTo>
                    <a:pt x="1435100" y="548640"/>
                  </a:lnTo>
                  <a:lnTo>
                    <a:pt x="1435100" y="725424"/>
                  </a:lnTo>
                  <a:lnTo>
                    <a:pt x="1422400" y="749808"/>
                  </a:lnTo>
                  <a:lnTo>
                    <a:pt x="1384300" y="813816"/>
                  </a:lnTo>
                  <a:lnTo>
                    <a:pt x="1358900" y="850392"/>
                  </a:lnTo>
                  <a:lnTo>
                    <a:pt x="1308100" y="883920"/>
                  </a:lnTo>
                  <a:lnTo>
                    <a:pt x="1278890" y="894435"/>
                  </a:lnTo>
                  <a:lnTo>
                    <a:pt x="1277112" y="874776"/>
                  </a:lnTo>
                  <a:lnTo>
                    <a:pt x="1271016" y="841248"/>
                  </a:lnTo>
                  <a:lnTo>
                    <a:pt x="1249680" y="777240"/>
                  </a:lnTo>
                  <a:lnTo>
                    <a:pt x="1213104" y="725424"/>
                  </a:lnTo>
                  <a:lnTo>
                    <a:pt x="1191768" y="704088"/>
                  </a:lnTo>
                  <a:lnTo>
                    <a:pt x="1188720" y="704088"/>
                  </a:lnTo>
                  <a:lnTo>
                    <a:pt x="1164336" y="685800"/>
                  </a:lnTo>
                  <a:lnTo>
                    <a:pt x="1149096" y="707136"/>
                  </a:lnTo>
                  <a:lnTo>
                    <a:pt x="1173480" y="722376"/>
                  </a:lnTo>
                  <a:lnTo>
                    <a:pt x="1194816" y="743712"/>
                  </a:lnTo>
                  <a:lnTo>
                    <a:pt x="1225296" y="789432"/>
                  </a:lnTo>
                  <a:lnTo>
                    <a:pt x="1246632" y="847344"/>
                  </a:lnTo>
                  <a:lnTo>
                    <a:pt x="1252728" y="877824"/>
                  </a:lnTo>
                  <a:lnTo>
                    <a:pt x="1252728" y="904405"/>
                  </a:lnTo>
                  <a:lnTo>
                    <a:pt x="1244600" y="908304"/>
                  </a:lnTo>
                  <a:lnTo>
                    <a:pt x="1244600" y="981456"/>
                  </a:lnTo>
                  <a:lnTo>
                    <a:pt x="1231900" y="999744"/>
                  </a:lnTo>
                  <a:lnTo>
                    <a:pt x="1219200" y="1021080"/>
                  </a:lnTo>
                  <a:lnTo>
                    <a:pt x="1219200" y="1039368"/>
                  </a:lnTo>
                  <a:lnTo>
                    <a:pt x="1206500" y="1057656"/>
                  </a:lnTo>
                  <a:lnTo>
                    <a:pt x="1193800" y="1072896"/>
                  </a:lnTo>
                  <a:lnTo>
                    <a:pt x="1155700" y="1109472"/>
                  </a:lnTo>
                  <a:lnTo>
                    <a:pt x="1130300" y="1118616"/>
                  </a:lnTo>
                  <a:lnTo>
                    <a:pt x="1104900" y="1130808"/>
                  </a:lnTo>
                  <a:lnTo>
                    <a:pt x="1079500" y="1133856"/>
                  </a:lnTo>
                  <a:lnTo>
                    <a:pt x="1066800" y="1133856"/>
                  </a:lnTo>
                  <a:lnTo>
                    <a:pt x="1041400" y="1130808"/>
                  </a:lnTo>
                  <a:lnTo>
                    <a:pt x="1041400" y="1133856"/>
                  </a:lnTo>
                  <a:lnTo>
                    <a:pt x="1016000" y="1124712"/>
                  </a:lnTo>
                  <a:lnTo>
                    <a:pt x="1016000" y="1127760"/>
                  </a:lnTo>
                  <a:lnTo>
                    <a:pt x="990600" y="1115568"/>
                  </a:lnTo>
                  <a:lnTo>
                    <a:pt x="984694" y="1108494"/>
                  </a:lnTo>
                  <a:lnTo>
                    <a:pt x="990600" y="1078992"/>
                  </a:lnTo>
                  <a:lnTo>
                    <a:pt x="993648" y="1051560"/>
                  </a:lnTo>
                  <a:lnTo>
                    <a:pt x="966216" y="1048512"/>
                  </a:lnTo>
                  <a:lnTo>
                    <a:pt x="963168" y="1075944"/>
                  </a:lnTo>
                  <a:lnTo>
                    <a:pt x="957745" y="1100328"/>
                  </a:lnTo>
                  <a:lnTo>
                    <a:pt x="952500" y="1100328"/>
                  </a:lnTo>
                  <a:lnTo>
                    <a:pt x="952500" y="1106424"/>
                  </a:lnTo>
                  <a:lnTo>
                    <a:pt x="939800" y="1133856"/>
                  </a:lnTo>
                  <a:lnTo>
                    <a:pt x="939800" y="1158240"/>
                  </a:lnTo>
                  <a:lnTo>
                    <a:pt x="914400" y="1200912"/>
                  </a:lnTo>
                  <a:lnTo>
                    <a:pt x="876300" y="1237488"/>
                  </a:lnTo>
                  <a:lnTo>
                    <a:pt x="863600" y="1252728"/>
                  </a:lnTo>
                  <a:lnTo>
                    <a:pt x="850900" y="1264920"/>
                  </a:lnTo>
                  <a:lnTo>
                    <a:pt x="812800" y="1283208"/>
                  </a:lnTo>
                  <a:lnTo>
                    <a:pt x="774700" y="1292352"/>
                  </a:lnTo>
                  <a:lnTo>
                    <a:pt x="749300" y="1295400"/>
                  </a:lnTo>
                  <a:lnTo>
                    <a:pt x="711200" y="1289304"/>
                  </a:lnTo>
                  <a:lnTo>
                    <a:pt x="685800" y="1283208"/>
                  </a:lnTo>
                  <a:lnTo>
                    <a:pt x="673100" y="1277112"/>
                  </a:lnTo>
                  <a:lnTo>
                    <a:pt x="647700" y="1267968"/>
                  </a:lnTo>
                  <a:lnTo>
                    <a:pt x="622300" y="1243584"/>
                  </a:lnTo>
                  <a:lnTo>
                    <a:pt x="584200" y="1197864"/>
                  </a:lnTo>
                  <a:lnTo>
                    <a:pt x="571500" y="1179576"/>
                  </a:lnTo>
                  <a:lnTo>
                    <a:pt x="571500" y="1176096"/>
                  </a:lnTo>
                  <a:lnTo>
                    <a:pt x="576072" y="1173480"/>
                  </a:lnTo>
                  <a:lnTo>
                    <a:pt x="563880" y="1149096"/>
                  </a:lnTo>
                  <a:lnTo>
                    <a:pt x="554736" y="1124712"/>
                  </a:lnTo>
                  <a:lnTo>
                    <a:pt x="530352" y="1130808"/>
                  </a:lnTo>
                  <a:lnTo>
                    <a:pt x="542544" y="1161288"/>
                  </a:lnTo>
                  <a:lnTo>
                    <a:pt x="548640" y="1173480"/>
                  </a:lnTo>
                  <a:lnTo>
                    <a:pt x="546100" y="1173480"/>
                  </a:lnTo>
                  <a:lnTo>
                    <a:pt x="533400" y="1188720"/>
                  </a:lnTo>
                  <a:lnTo>
                    <a:pt x="508000" y="1200912"/>
                  </a:lnTo>
                  <a:lnTo>
                    <a:pt x="482600" y="1210056"/>
                  </a:lnTo>
                  <a:lnTo>
                    <a:pt x="457200" y="1216152"/>
                  </a:lnTo>
                  <a:lnTo>
                    <a:pt x="419100" y="1216152"/>
                  </a:lnTo>
                  <a:lnTo>
                    <a:pt x="342900" y="1200912"/>
                  </a:lnTo>
                  <a:lnTo>
                    <a:pt x="304800" y="1176528"/>
                  </a:lnTo>
                  <a:lnTo>
                    <a:pt x="266700" y="1139952"/>
                  </a:lnTo>
                  <a:lnTo>
                    <a:pt x="228600" y="1097280"/>
                  </a:lnTo>
                  <a:lnTo>
                    <a:pt x="218973" y="1076515"/>
                  </a:lnTo>
                  <a:lnTo>
                    <a:pt x="225552" y="1074635"/>
                  </a:lnTo>
                  <a:lnTo>
                    <a:pt x="231648" y="1072896"/>
                  </a:lnTo>
                  <a:lnTo>
                    <a:pt x="249936" y="1066800"/>
                  </a:lnTo>
                  <a:lnTo>
                    <a:pt x="240792" y="1042416"/>
                  </a:lnTo>
                  <a:lnTo>
                    <a:pt x="222504" y="1048512"/>
                  </a:lnTo>
                  <a:lnTo>
                    <a:pt x="225552" y="1048512"/>
                  </a:lnTo>
                  <a:lnTo>
                    <a:pt x="207264" y="1054608"/>
                  </a:lnTo>
                  <a:lnTo>
                    <a:pt x="207772" y="1058760"/>
                  </a:lnTo>
                  <a:lnTo>
                    <a:pt x="203200" y="1057656"/>
                  </a:lnTo>
                  <a:lnTo>
                    <a:pt x="190500" y="1060704"/>
                  </a:lnTo>
                  <a:lnTo>
                    <a:pt x="177800" y="1057656"/>
                  </a:lnTo>
                  <a:lnTo>
                    <a:pt x="165100" y="1057656"/>
                  </a:lnTo>
                  <a:lnTo>
                    <a:pt x="139700" y="1054608"/>
                  </a:lnTo>
                  <a:lnTo>
                    <a:pt x="139700" y="1048512"/>
                  </a:lnTo>
                  <a:lnTo>
                    <a:pt x="127000" y="1042416"/>
                  </a:lnTo>
                  <a:lnTo>
                    <a:pt x="88900" y="1014984"/>
                  </a:lnTo>
                  <a:lnTo>
                    <a:pt x="76200" y="990600"/>
                  </a:lnTo>
                  <a:lnTo>
                    <a:pt x="63500" y="975360"/>
                  </a:lnTo>
                  <a:lnTo>
                    <a:pt x="63500" y="947928"/>
                  </a:lnTo>
                  <a:lnTo>
                    <a:pt x="50800" y="929640"/>
                  </a:lnTo>
                  <a:lnTo>
                    <a:pt x="50800" y="877824"/>
                  </a:lnTo>
                  <a:lnTo>
                    <a:pt x="63500" y="841248"/>
                  </a:lnTo>
                  <a:lnTo>
                    <a:pt x="63500" y="810768"/>
                  </a:lnTo>
                  <a:lnTo>
                    <a:pt x="85775" y="784034"/>
                  </a:lnTo>
                  <a:lnTo>
                    <a:pt x="100584" y="792480"/>
                  </a:lnTo>
                  <a:lnTo>
                    <a:pt x="112776" y="797699"/>
                  </a:lnTo>
                  <a:lnTo>
                    <a:pt x="121920" y="801624"/>
                  </a:lnTo>
                  <a:lnTo>
                    <a:pt x="124968" y="801624"/>
                  </a:lnTo>
                  <a:lnTo>
                    <a:pt x="128016" y="802055"/>
                  </a:lnTo>
                  <a:lnTo>
                    <a:pt x="146304" y="804672"/>
                  </a:lnTo>
                  <a:lnTo>
                    <a:pt x="149352" y="804672"/>
                  </a:lnTo>
                  <a:lnTo>
                    <a:pt x="170688" y="804672"/>
                  </a:lnTo>
                  <a:lnTo>
                    <a:pt x="170688" y="780288"/>
                  </a:lnTo>
                  <a:lnTo>
                    <a:pt x="152400" y="780288"/>
                  </a:lnTo>
                  <a:lnTo>
                    <a:pt x="128016" y="777240"/>
                  </a:lnTo>
                  <a:lnTo>
                    <a:pt x="131064" y="777240"/>
                  </a:lnTo>
                  <a:lnTo>
                    <a:pt x="109728" y="768096"/>
                  </a:lnTo>
                  <a:lnTo>
                    <a:pt x="112776" y="771144"/>
                  </a:lnTo>
                  <a:lnTo>
                    <a:pt x="91440" y="758952"/>
                  </a:lnTo>
                  <a:lnTo>
                    <a:pt x="88252" y="764514"/>
                  </a:lnTo>
                  <a:lnTo>
                    <a:pt x="63500" y="743712"/>
                  </a:lnTo>
                  <a:lnTo>
                    <a:pt x="50800" y="719328"/>
                  </a:lnTo>
                  <a:lnTo>
                    <a:pt x="38100" y="707136"/>
                  </a:lnTo>
                  <a:lnTo>
                    <a:pt x="25400" y="676656"/>
                  </a:lnTo>
                  <a:lnTo>
                    <a:pt x="12700" y="630936"/>
                  </a:lnTo>
                  <a:lnTo>
                    <a:pt x="12700" y="612648"/>
                  </a:lnTo>
                  <a:lnTo>
                    <a:pt x="25400" y="597408"/>
                  </a:lnTo>
                  <a:lnTo>
                    <a:pt x="25400" y="548640"/>
                  </a:lnTo>
                  <a:lnTo>
                    <a:pt x="63500" y="502920"/>
                  </a:lnTo>
                  <a:lnTo>
                    <a:pt x="76200" y="478536"/>
                  </a:lnTo>
                  <a:lnTo>
                    <a:pt x="88900" y="469392"/>
                  </a:lnTo>
                  <a:lnTo>
                    <a:pt x="127000" y="457200"/>
                  </a:lnTo>
                  <a:lnTo>
                    <a:pt x="133159" y="455726"/>
                  </a:lnTo>
                  <a:lnTo>
                    <a:pt x="134112" y="463296"/>
                  </a:lnTo>
                  <a:lnTo>
                    <a:pt x="140208" y="484632"/>
                  </a:lnTo>
                  <a:lnTo>
                    <a:pt x="164592" y="478536"/>
                  </a:lnTo>
                  <a:lnTo>
                    <a:pt x="158496" y="457200"/>
                  </a:lnTo>
                  <a:lnTo>
                    <a:pt x="158496" y="435864"/>
                  </a:lnTo>
                  <a:lnTo>
                    <a:pt x="152400" y="436549"/>
                  </a:lnTo>
                  <a:lnTo>
                    <a:pt x="152400" y="332232"/>
                  </a:lnTo>
                  <a:lnTo>
                    <a:pt x="165100" y="307848"/>
                  </a:lnTo>
                  <a:lnTo>
                    <a:pt x="165100" y="283464"/>
                  </a:lnTo>
                  <a:lnTo>
                    <a:pt x="190500" y="240792"/>
                  </a:lnTo>
                  <a:lnTo>
                    <a:pt x="215900" y="204216"/>
                  </a:lnTo>
                  <a:lnTo>
                    <a:pt x="241300" y="188976"/>
                  </a:lnTo>
                  <a:lnTo>
                    <a:pt x="254000" y="173736"/>
                  </a:lnTo>
                  <a:lnTo>
                    <a:pt x="279400" y="161544"/>
                  </a:lnTo>
                  <a:lnTo>
                    <a:pt x="292100" y="152400"/>
                  </a:lnTo>
                  <a:lnTo>
                    <a:pt x="330200" y="140208"/>
                  </a:lnTo>
                  <a:lnTo>
                    <a:pt x="355600" y="140208"/>
                  </a:lnTo>
                  <a:lnTo>
                    <a:pt x="368300" y="137160"/>
                  </a:lnTo>
                  <a:lnTo>
                    <a:pt x="406400" y="143256"/>
                  </a:lnTo>
                  <a:lnTo>
                    <a:pt x="419100" y="149352"/>
                  </a:lnTo>
                  <a:lnTo>
                    <a:pt x="444500" y="155448"/>
                  </a:lnTo>
                  <a:lnTo>
                    <a:pt x="469900" y="173736"/>
                  </a:lnTo>
                  <a:lnTo>
                    <a:pt x="469900" y="176784"/>
                  </a:lnTo>
                  <a:lnTo>
                    <a:pt x="479044" y="176784"/>
                  </a:lnTo>
                  <a:lnTo>
                    <a:pt x="496824" y="192024"/>
                  </a:lnTo>
                  <a:lnTo>
                    <a:pt x="518160" y="213360"/>
                  </a:lnTo>
                  <a:lnTo>
                    <a:pt x="536448" y="195072"/>
                  </a:lnTo>
                  <a:lnTo>
                    <a:pt x="515112" y="170688"/>
                  </a:lnTo>
                  <a:lnTo>
                    <a:pt x="492340" y="153619"/>
                  </a:lnTo>
                  <a:lnTo>
                    <a:pt x="495300" y="149352"/>
                  </a:lnTo>
                  <a:lnTo>
                    <a:pt x="520700" y="118872"/>
                  </a:lnTo>
                  <a:lnTo>
                    <a:pt x="558800" y="82296"/>
                  </a:lnTo>
                  <a:lnTo>
                    <a:pt x="596900" y="64008"/>
                  </a:lnTo>
                  <a:lnTo>
                    <a:pt x="622300" y="60960"/>
                  </a:lnTo>
                  <a:lnTo>
                    <a:pt x="647700" y="60960"/>
                  </a:lnTo>
                  <a:lnTo>
                    <a:pt x="685800" y="70104"/>
                  </a:lnTo>
                  <a:lnTo>
                    <a:pt x="698500" y="76200"/>
                  </a:lnTo>
                  <a:lnTo>
                    <a:pt x="711200" y="85344"/>
                  </a:lnTo>
                  <a:lnTo>
                    <a:pt x="736600" y="100584"/>
                  </a:lnTo>
                  <a:lnTo>
                    <a:pt x="736600" y="97536"/>
                  </a:lnTo>
                  <a:lnTo>
                    <a:pt x="749300" y="118872"/>
                  </a:lnTo>
                  <a:lnTo>
                    <a:pt x="749300" y="121920"/>
                  </a:lnTo>
                  <a:lnTo>
                    <a:pt x="750582" y="122237"/>
                  </a:lnTo>
                  <a:lnTo>
                    <a:pt x="743712" y="146304"/>
                  </a:lnTo>
                  <a:lnTo>
                    <a:pt x="768096" y="152400"/>
                  </a:lnTo>
                  <a:lnTo>
                    <a:pt x="774192" y="131064"/>
                  </a:lnTo>
                  <a:lnTo>
                    <a:pt x="780288" y="112776"/>
                  </a:lnTo>
                  <a:lnTo>
                    <a:pt x="774700" y="110680"/>
                  </a:lnTo>
                  <a:lnTo>
                    <a:pt x="774700" y="100584"/>
                  </a:lnTo>
                  <a:lnTo>
                    <a:pt x="787400" y="85344"/>
                  </a:lnTo>
                  <a:lnTo>
                    <a:pt x="800100" y="73152"/>
                  </a:lnTo>
                  <a:lnTo>
                    <a:pt x="812800" y="51816"/>
                  </a:lnTo>
                  <a:lnTo>
                    <a:pt x="825500" y="45720"/>
                  </a:lnTo>
                  <a:lnTo>
                    <a:pt x="838200" y="36576"/>
                  </a:lnTo>
                  <a:lnTo>
                    <a:pt x="850900" y="33528"/>
                  </a:lnTo>
                  <a:lnTo>
                    <a:pt x="863600" y="27432"/>
                  </a:lnTo>
                  <a:lnTo>
                    <a:pt x="876300" y="24384"/>
                  </a:lnTo>
                  <a:lnTo>
                    <a:pt x="901700" y="24384"/>
                  </a:lnTo>
                  <a:lnTo>
                    <a:pt x="927100" y="30480"/>
                  </a:lnTo>
                  <a:lnTo>
                    <a:pt x="952500" y="42672"/>
                  </a:lnTo>
                  <a:lnTo>
                    <a:pt x="977900" y="60960"/>
                  </a:lnTo>
                  <a:lnTo>
                    <a:pt x="990600" y="76200"/>
                  </a:lnTo>
                  <a:lnTo>
                    <a:pt x="990600" y="88392"/>
                  </a:lnTo>
                  <a:lnTo>
                    <a:pt x="991184" y="88684"/>
                  </a:lnTo>
                  <a:lnTo>
                    <a:pt x="987552" y="94488"/>
                  </a:lnTo>
                  <a:lnTo>
                    <a:pt x="975360" y="121920"/>
                  </a:lnTo>
                  <a:lnTo>
                    <a:pt x="999744" y="131064"/>
                  </a:lnTo>
                  <a:lnTo>
                    <a:pt x="1011936" y="106680"/>
                  </a:lnTo>
                  <a:lnTo>
                    <a:pt x="1024128" y="85344"/>
                  </a:lnTo>
                  <a:lnTo>
                    <a:pt x="1054100" y="51816"/>
                  </a:lnTo>
                  <a:lnTo>
                    <a:pt x="1092200" y="30480"/>
                  </a:lnTo>
                  <a:lnTo>
                    <a:pt x="1117600" y="24384"/>
                  </a:lnTo>
                  <a:lnTo>
                    <a:pt x="1143000" y="24384"/>
                  </a:lnTo>
                  <a:lnTo>
                    <a:pt x="1181100" y="33528"/>
                  </a:lnTo>
                  <a:lnTo>
                    <a:pt x="1206500" y="45720"/>
                  </a:lnTo>
                  <a:lnTo>
                    <a:pt x="1219200" y="57912"/>
                  </a:lnTo>
                  <a:lnTo>
                    <a:pt x="1231900" y="67056"/>
                  </a:lnTo>
                  <a:lnTo>
                    <a:pt x="1244600" y="91440"/>
                  </a:lnTo>
                  <a:lnTo>
                    <a:pt x="1244600" y="88392"/>
                  </a:lnTo>
                  <a:lnTo>
                    <a:pt x="1257300" y="118872"/>
                  </a:lnTo>
                  <a:lnTo>
                    <a:pt x="1257300" y="115824"/>
                  </a:lnTo>
                  <a:lnTo>
                    <a:pt x="1282700" y="176784"/>
                  </a:lnTo>
                  <a:lnTo>
                    <a:pt x="1282700" y="185928"/>
                  </a:lnTo>
                  <a:lnTo>
                    <a:pt x="1286256" y="186791"/>
                  </a:lnTo>
                  <a:lnTo>
                    <a:pt x="1286256" y="192024"/>
                  </a:lnTo>
                  <a:lnTo>
                    <a:pt x="1289304" y="207264"/>
                  </a:lnTo>
                  <a:lnTo>
                    <a:pt x="1313688" y="207264"/>
                  </a:lnTo>
                  <a:lnTo>
                    <a:pt x="1313688" y="196049"/>
                  </a:lnTo>
                  <a:lnTo>
                    <a:pt x="1333500" y="210312"/>
                  </a:lnTo>
                  <a:lnTo>
                    <a:pt x="1346200" y="222504"/>
                  </a:lnTo>
                  <a:lnTo>
                    <a:pt x="1358900" y="237744"/>
                  </a:lnTo>
                  <a:lnTo>
                    <a:pt x="1371600" y="249936"/>
                  </a:lnTo>
                  <a:lnTo>
                    <a:pt x="1384300" y="265176"/>
                  </a:lnTo>
                  <a:lnTo>
                    <a:pt x="1384300" y="283464"/>
                  </a:lnTo>
                  <a:lnTo>
                    <a:pt x="1409700" y="356616"/>
                  </a:lnTo>
                  <a:lnTo>
                    <a:pt x="1409700" y="438912"/>
                  </a:lnTo>
                  <a:lnTo>
                    <a:pt x="1397000" y="466344"/>
                  </a:lnTo>
                  <a:lnTo>
                    <a:pt x="1397000" y="475157"/>
                  </a:lnTo>
                  <a:lnTo>
                    <a:pt x="1383792" y="505968"/>
                  </a:lnTo>
                  <a:lnTo>
                    <a:pt x="1371600" y="524256"/>
                  </a:lnTo>
                  <a:lnTo>
                    <a:pt x="1356360" y="539496"/>
                  </a:lnTo>
                  <a:lnTo>
                    <a:pt x="1374648" y="557784"/>
                  </a:lnTo>
                  <a:lnTo>
                    <a:pt x="1392936" y="539496"/>
                  </a:lnTo>
                  <a:lnTo>
                    <a:pt x="1412494" y="505256"/>
                  </a:lnTo>
                  <a:lnTo>
                    <a:pt x="1422400" y="524256"/>
                  </a:lnTo>
                  <a:lnTo>
                    <a:pt x="1435100" y="548640"/>
                  </a:lnTo>
                  <a:lnTo>
                    <a:pt x="1435100" y="487680"/>
                  </a:lnTo>
                  <a:lnTo>
                    <a:pt x="1426286" y="472897"/>
                  </a:lnTo>
                  <a:lnTo>
                    <a:pt x="1426464" y="472440"/>
                  </a:lnTo>
                  <a:lnTo>
                    <a:pt x="1425892" y="472236"/>
                  </a:lnTo>
                  <a:lnTo>
                    <a:pt x="1424635" y="470103"/>
                  </a:lnTo>
                  <a:lnTo>
                    <a:pt x="1435100" y="445008"/>
                  </a:lnTo>
                  <a:lnTo>
                    <a:pt x="1435100" y="332232"/>
                  </a:lnTo>
                  <a:lnTo>
                    <a:pt x="1422400" y="289560"/>
                  </a:lnTo>
                  <a:lnTo>
                    <a:pt x="1384300" y="234696"/>
                  </a:lnTo>
                  <a:lnTo>
                    <a:pt x="1358900" y="204216"/>
                  </a:lnTo>
                  <a:lnTo>
                    <a:pt x="1310817" y="168960"/>
                  </a:lnTo>
                  <a:lnTo>
                    <a:pt x="1310640" y="167640"/>
                  </a:lnTo>
                  <a:lnTo>
                    <a:pt x="1308620" y="167894"/>
                  </a:lnTo>
                  <a:lnTo>
                    <a:pt x="1301750" y="164592"/>
                  </a:lnTo>
                  <a:lnTo>
                    <a:pt x="1295400" y="155448"/>
                  </a:lnTo>
                  <a:lnTo>
                    <a:pt x="1295400" y="137160"/>
                  </a:lnTo>
                  <a:lnTo>
                    <a:pt x="1282700" y="106680"/>
                  </a:lnTo>
                  <a:lnTo>
                    <a:pt x="1282700" y="103632"/>
                  </a:lnTo>
                  <a:lnTo>
                    <a:pt x="1270000" y="76200"/>
                  </a:lnTo>
                  <a:lnTo>
                    <a:pt x="1244600" y="48768"/>
                  </a:lnTo>
                  <a:lnTo>
                    <a:pt x="1219200" y="24384"/>
                  </a:lnTo>
                  <a:lnTo>
                    <a:pt x="1206500" y="15240"/>
                  </a:lnTo>
                  <a:lnTo>
                    <a:pt x="1181100" y="9144"/>
                  </a:lnTo>
                  <a:lnTo>
                    <a:pt x="1168400" y="3048"/>
                  </a:lnTo>
                  <a:lnTo>
                    <a:pt x="1143000" y="0"/>
                  </a:lnTo>
                  <a:lnTo>
                    <a:pt x="1117600" y="0"/>
                  </a:lnTo>
                  <a:lnTo>
                    <a:pt x="1079500" y="9144"/>
                  </a:lnTo>
                  <a:lnTo>
                    <a:pt x="1066800" y="15240"/>
                  </a:lnTo>
                  <a:lnTo>
                    <a:pt x="1041400" y="33528"/>
                  </a:lnTo>
                  <a:lnTo>
                    <a:pt x="1016000" y="45720"/>
                  </a:lnTo>
                  <a:lnTo>
                    <a:pt x="1004443" y="59563"/>
                  </a:lnTo>
                  <a:lnTo>
                    <a:pt x="1003300" y="57912"/>
                  </a:lnTo>
                  <a:lnTo>
                    <a:pt x="990600" y="42672"/>
                  </a:lnTo>
                  <a:lnTo>
                    <a:pt x="965200" y="18288"/>
                  </a:lnTo>
                  <a:lnTo>
                    <a:pt x="914400" y="0"/>
                  </a:lnTo>
                  <a:lnTo>
                    <a:pt x="863600" y="0"/>
                  </a:lnTo>
                  <a:lnTo>
                    <a:pt x="825500" y="15240"/>
                  </a:lnTo>
                  <a:lnTo>
                    <a:pt x="774700" y="57912"/>
                  </a:lnTo>
                  <a:lnTo>
                    <a:pt x="751598" y="85610"/>
                  </a:lnTo>
                  <a:lnTo>
                    <a:pt x="749300" y="82296"/>
                  </a:lnTo>
                  <a:lnTo>
                    <a:pt x="749300" y="79248"/>
                  </a:lnTo>
                  <a:lnTo>
                    <a:pt x="711200" y="51816"/>
                  </a:lnTo>
                  <a:lnTo>
                    <a:pt x="673100" y="39624"/>
                  </a:lnTo>
                  <a:lnTo>
                    <a:pt x="647700" y="36576"/>
                  </a:lnTo>
                  <a:lnTo>
                    <a:pt x="609600" y="36576"/>
                  </a:lnTo>
                  <a:lnTo>
                    <a:pt x="571500" y="45720"/>
                  </a:lnTo>
                  <a:lnTo>
                    <a:pt x="546100" y="64008"/>
                  </a:lnTo>
                  <a:lnTo>
                    <a:pt x="520700" y="73152"/>
                  </a:lnTo>
                  <a:lnTo>
                    <a:pt x="482600" y="118872"/>
                  </a:lnTo>
                  <a:lnTo>
                    <a:pt x="469900" y="140208"/>
                  </a:lnTo>
                  <a:lnTo>
                    <a:pt x="444500" y="131064"/>
                  </a:lnTo>
                  <a:lnTo>
                    <a:pt x="431800" y="124968"/>
                  </a:lnTo>
                  <a:lnTo>
                    <a:pt x="393700" y="115824"/>
                  </a:lnTo>
                  <a:lnTo>
                    <a:pt x="368300" y="112776"/>
                  </a:lnTo>
                  <a:lnTo>
                    <a:pt x="355600" y="112776"/>
                  </a:lnTo>
                  <a:lnTo>
                    <a:pt x="330200" y="115824"/>
                  </a:lnTo>
                  <a:lnTo>
                    <a:pt x="304800" y="121920"/>
                  </a:lnTo>
                  <a:lnTo>
                    <a:pt x="254000" y="140208"/>
                  </a:lnTo>
                  <a:lnTo>
                    <a:pt x="241300" y="155448"/>
                  </a:lnTo>
                  <a:lnTo>
                    <a:pt x="215900" y="170688"/>
                  </a:lnTo>
                  <a:lnTo>
                    <a:pt x="190500" y="207264"/>
                  </a:lnTo>
                  <a:lnTo>
                    <a:pt x="165100" y="228600"/>
                  </a:lnTo>
                  <a:lnTo>
                    <a:pt x="152400" y="249936"/>
                  </a:lnTo>
                  <a:lnTo>
                    <a:pt x="139700" y="274320"/>
                  </a:lnTo>
                  <a:lnTo>
                    <a:pt x="139700" y="301752"/>
                  </a:lnTo>
                  <a:lnTo>
                    <a:pt x="127000" y="326136"/>
                  </a:lnTo>
                  <a:lnTo>
                    <a:pt x="127000" y="431292"/>
                  </a:lnTo>
                  <a:lnTo>
                    <a:pt x="114300" y="432816"/>
                  </a:lnTo>
                  <a:lnTo>
                    <a:pt x="101600" y="441960"/>
                  </a:lnTo>
                  <a:lnTo>
                    <a:pt x="76200" y="448056"/>
                  </a:lnTo>
                  <a:lnTo>
                    <a:pt x="50800" y="472440"/>
                  </a:lnTo>
                  <a:lnTo>
                    <a:pt x="38100" y="487680"/>
                  </a:lnTo>
                  <a:lnTo>
                    <a:pt x="0" y="542544"/>
                  </a:lnTo>
                  <a:lnTo>
                    <a:pt x="0" y="685800"/>
                  </a:lnTo>
                  <a:lnTo>
                    <a:pt x="12700" y="701040"/>
                  </a:lnTo>
                  <a:lnTo>
                    <a:pt x="12700" y="719328"/>
                  </a:lnTo>
                  <a:lnTo>
                    <a:pt x="25400" y="734568"/>
                  </a:lnTo>
                  <a:lnTo>
                    <a:pt x="38100" y="746760"/>
                  </a:lnTo>
                  <a:lnTo>
                    <a:pt x="50800" y="762000"/>
                  </a:lnTo>
                  <a:lnTo>
                    <a:pt x="63500" y="774192"/>
                  </a:lnTo>
                  <a:lnTo>
                    <a:pt x="63500" y="783336"/>
                  </a:lnTo>
                  <a:lnTo>
                    <a:pt x="50800" y="798576"/>
                  </a:lnTo>
                  <a:lnTo>
                    <a:pt x="38100" y="816864"/>
                  </a:lnTo>
                  <a:lnTo>
                    <a:pt x="38100" y="838200"/>
                  </a:lnTo>
                  <a:lnTo>
                    <a:pt x="25400" y="856488"/>
                  </a:lnTo>
                  <a:lnTo>
                    <a:pt x="25400" y="917448"/>
                  </a:lnTo>
                  <a:lnTo>
                    <a:pt x="38100" y="954024"/>
                  </a:lnTo>
                  <a:lnTo>
                    <a:pt x="38100" y="972312"/>
                  </a:lnTo>
                  <a:lnTo>
                    <a:pt x="50800" y="987552"/>
                  </a:lnTo>
                  <a:lnTo>
                    <a:pt x="76200" y="1033272"/>
                  </a:lnTo>
                  <a:lnTo>
                    <a:pt x="127000" y="1072896"/>
                  </a:lnTo>
                  <a:lnTo>
                    <a:pt x="165100" y="1085088"/>
                  </a:lnTo>
                  <a:lnTo>
                    <a:pt x="190500" y="1085088"/>
                  </a:lnTo>
                  <a:lnTo>
                    <a:pt x="192608" y="1085088"/>
                  </a:lnTo>
                  <a:lnTo>
                    <a:pt x="203200" y="1100328"/>
                  </a:lnTo>
                  <a:lnTo>
                    <a:pt x="228600" y="1136904"/>
                  </a:lnTo>
                  <a:lnTo>
                    <a:pt x="241300" y="1158240"/>
                  </a:lnTo>
                  <a:lnTo>
                    <a:pt x="266700" y="1179576"/>
                  </a:lnTo>
                  <a:lnTo>
                    <a:pt x="292100" y="1197864"/>
                  </a:lnTo>
                  <a:lnTo>
                    <a:pt x="304800" y="1213104"/>
                  </a:lnTo>
                  <a:lnTo>
                    <a:pt x="330200" y="1225296"/>
                  </a:lnTo>
                  <a:lnTo>
                    <a:pt x="355600" y="1234440"/>
                  </a:lnTo>
                  <a:lnTo>
                    <a:pt x="381000" y="1240536"/>
                  </a:lnTo>
                  <a:lnTo>
                    <a:pt x="419100" y="1243584"/>
                  </a:lnTo>
                  <a:lnTo>
                    <a:pt x="444500" y="1243584"/>
                  </a:lnTo>
                  <a:lnTo>
                    <a:pt x="469900" y="1240536"/>
                  </a:lnTo>
                  <a:lnTo>
                    <a:pt x="495300" y="1234440"/>
                  </a:lnTo>
                  <a:lnTo>
                    <a:pt x="546100" y="1210056"/>
                  </a:lnTo>
                  <a:lnTo>
                    <a:pt x="554113" y="1205242"/>
                  </a:lnTo>
                  <a:lnTo>
                    <a:pt x="558800" y="1213104"/>
                  </a:lnTo>
                  <a:lnTo>
                    <a:pt x="571500" y="1231392"/>
                  </a:lnTo>
                  <a:lnTo>
                    <a:pt x="584200" y="1246632"/>
                  </a:lnTo>
                  <a:lnTo>
                    <a:pt x="609600" y="1261872"/>
                  </a:lnTo>
                  <a:lnTo>
                    <a:pt x="622300" y="1277112"/>
                  </a:lnTo>
                  <a:lnTo>
                    <a:pt x="635000" y="1289304"/>
                  </a:lnTo>
                  <a:lnTo>
                    <a:pt x="660400" y="1298448"/>
                  </a:lnTo>
                  <a:lnTo>
                    <a:pt x="673100" y="1307592"/>
                  </a:lnTo>
                  <a:lnTo>
                    <a:pt x="698500" y="1316736"/>
                  </a:lnTo>
                  <a:lnTo>
                    <a:pt x="723900" y="1319784"/>
                  </a:lnTo>
                  <a:lnTo>
                    <a:pt x="774700" y="1319784"/>
                  </a:lnTo>
                  <a:lnTo>
                    <a:pt x="825500" y="1307592"/>
                  </a:lnTo>
                  <a:lnTo>
                    <a:pt x="838200" y="1298448"/>
                  </a:lnTo>
                  <a:lnTo>
                    <a:pt x="863600" y="1286256"/>
                  </a:lnTo>
                  <a:lnTo>
                    <a:pt x="901700" y="1255776"/>
                  </a:lnTo>
                  <a:lnTo>
                    <a:pt x="914400" y="1234440"/>
                  </a:lnTo>
                  <a:lnTo>
                    <a:pt x="927100" y="1216152"/>
                  </a:lnTo>
                  <a:lnTo>
                    <a:pt x="952500" y="1191768"/>
                  </a:lnTo>
                  <a:lnTo>
                    <a:pt x="965200" y="1167384"/>
                  </a:lnTo>
                  <a:lnTo>
                    <a:pt x="965200" y="1143000"/>
                  </a:lnTo>
                  <a:lnTo>
                    <a:pt x="970165" y="1132255"/>
                  </a:lnTo>
                  <a:lnTo>
                    <a:pt x="977900" y="1136904"/>
                  </a:lnTo>
                  <a:lnTo>
                    <a:pt x="1003300" y="1149096"/>
                  </a:lnTo>
                  <a:lnTo>
                    <a:pt x="1041400" y="1158240"/>
                  </a:lnTo>
                  <a:lnTo>
                    <a:pt x="1066800" y="1161288"/>
                  </a:lnTo>
                  <a:lnTo>
                    <a:pt x="1104900" y="1155192"/>
                  </a:lnTo>
                  <a:lnTo>
                    <a:pt x="1130300" y="1149096"/>
                  </a:lnTo>
                  <a:lnTo>
                    <a:pt x="1143000" y="1139952"/>
                  </a:lnTo>
                  <a:lnTo>
                    <a:pt x="1168400" y="1130808"/>
                  </a:lnTo>
                  <a:lnTo>
                    <a:pt x="1181100" y="1118616"/>
                  </a:lnTo>
                  <a:lnTo>
                    <a:pt x="1206500" y="1088136"/>
                  </a:lnTo>
                  <a:lnTo>
                    <a:pt x="1231900" y="1051560"/>
                  </a:lnTo>
                  <a:lnTo>
                    <a:pt x="1270000" y="987552"/>
                  </a:lnTo>
                  <a:lnTo>
                    <a:pt x="1270000" y="926592"/>
                  </a:lnTo>
                  <a:lnTo>
                    <a:pt x="1295400" y="917448"/>
                  </a:lnTo>
                  <a:lnTo>
                    <a:pt x="1346200" y="890016"/>
                  </a:lnTo>
                  <a:lnTo>
                    <a:pt x="1397000" y="847344"/>
                  </a:lnTo>
                  <a:lnTo>
                    <a:pt x="1422400" y="804672"/>
                  </a:lnTo>
                  <a:lnTo>
                    <a:pt x="1435100" y="780288"/>
                  </a:lnTo>
                  <a:lnTo>
                    <a:pt x="1460500" y="731520"/>
                  </a:lnTo>
                  <a:lnTo>
                    <a:pt x="1460500" y="704088"/>
                  </a:lnTo>
                  <a:lnTo>
                    <a:pt x="1473200" y="649224"/>
                  </a:lnTo>
                  <a:lnTo>
                    <a:pt x="1473200" y="621792"/>
                  </a:lnTo>
                  <a:close/>
                </a:path>
              </a:pathLst>
            </a:custGeom>
            <a:solidFill>
              <a:srgbClr val="000000"/>
            </a:solidFill>
          </p:spPr>
          <p:txBody>
            <a:bodyPr wrap="square" lIns="0" tIns="0" rIns="0" bIns="0" rtlCol="0"/>
            <a:lstStyle/>
            <a:p>
              <a:endParaRPr sz="1588"/>
            </a:p>
          </p:txBody>
        </p:sp>
        <p:pic>
          <p:nvPicPr>
            <p:cNvPr id="5" name="object 5"/>
            <p:cNvPicPr/>
            <p:nvPr/>
          </p:nvPicPr>
          <p:blipFill>
            <a:blip r:embed="rId3" cstate="print"/>
            <a:stretch>
              <a:fillRect/>
            </a:stretch>
          </p:blipFill>
          <p:spPr>
            <a:xfrm>
              <a:off x="2286000" y="5257800"/>
              <a:ext cx="609600" cy="609600"/>
            </a:xfrm>
            <a:prstGeom prst="rect">
              <a:avLst/>
            </a:prstGeom>
          </p:spPr>
        </p:pic>
        <p:pic>
          <p:nvPicPr>
            <p:cNvPr id="6" name="object 6"/>
            <p:cNvPicPr/>
            <p:nvPr/>
          </p:nvPicPr>
          <p:blipFill>
            <a:blip r:embed="rId4" cstate="print"/>
            <a:stretch>
              <a:fillRect/>
            </a:stretch>
          </p:blipFill>
          <p:spPr>
            <a:xfrm>
              <a:off x="1892808" y="2584704"/>
              <a:ext cx="6350000" cy="3681984"/>
            </a:xfrm>
            <a:prstGeom prst="rect">
              <a:avLst/>
            </a:prstGeom>
          </p:spPr>
        </p:pic>
      </p:grpSp>
      <p:sp>
        <p:nvSpPr>
          <p:cNvPr id="7" name="object 7"/>
          <p:cNvSpPr txBox="1">
            <a:spLocks noGrp="1"/>
          </p:cNvSpPr>
          <p:nvPr>
            <p:ph type="title"/>
          </p:nvPr>
        </p:nvSpPr>
        <p:spPr>
          <a:xfrm>
            <a:off x="4339368" y="814444"/>
            <a:ext cx="3513604" cy="607719"/>
          </a:xfrm>
          <a:prstGeom prst="rect">
            <a:avLst/>
          </a:prstGeom>
        </p:spPr>
        <p:txBody>
          <a:bodyPr vert="horz" wrap="square" lIns="0" tIns="10085" rIns="0" bIns="0" rtlCol="0">
            <a:spAutoFit/>
          </a:bodyPr>
          <a:lstStyle/>
          <a:p>
            <a:pPr marL="11206">
              <a:spcBef>
                <a:spcPts val="79"/>
              </a:spcBef>
            </a:pPr>
            <a:r>
              <a:rPr sz="3883" spc="-53" dirty="0"/>
              <a:t>Transit</a:t>
            </a:r>
            <a:r>
              <a:rPr sz="3883" spc="-13" dirty="0"/>
              <a:t> </a:t>
            </a:r>
            <a:r>
              <a:rPr sz="3883" spc="-18" dirty="0"/>
              <a:t>et</a:t>
            </a:r>
            <a:r>
              <a:rPr sz="3883" spc="-9" dirty="0"/>
              <a:t> peering</a:t>
            </a:r>
            <a:endParaRPr sz="3883"/>
          </a:p>
        </p:txBody>
      </p:sp>
      <p:sp>
        <p:nvSpPr>
          <p:cNvPr id="8" name="object 8"/>
          <p:cNvSpPr txBox="1"/>
          <p:nvPr/>
        </p:nvSpPr>
        <p:spPr>
          <a:xfrm>
            <a:off x="3567506" y="3791625"/>
            <a:ext cx="565897" cy="255678"/>
          </a:xfrm>
          <a:prstGeom prst="rect">
            <a:avLst/>
          </a:prstGeom>
        </p:spPr>
        <p:txBody>
          <a:bodyPr vert="horz" wrap="square" lIns="0" tIns="11206" rIns="0" bIns="0" rtlCol="0">
            <a:spAutoFit/>
          </a:bodyPr>
          <a:lstStyle/>
          <a:p>
            <a:pPr marL="11206">
              <a:spcBef>
                <a:spcPts val="88"/>
              </a:spcBef>
            </a:pPr>
            <a:r>
              <a:rPr sz="1588" spc="-97" dirty="0">
                <a:latin typeface="Calibri"/>
                <a:cs typeface="Calibri"/>
              </a:rPr>
              <a:t>T</a:t>
            </a:r>
            <a:r>
              <a:rPr sz="1588" spc="-49" dirty="0">
                <a:latin typeface="Calibri"/>
                <a:cs typeface="Calibri"/>
              </a:rPr>
              <a:t>r</a:t>
            </a:r>
            <a:r>
              <a:rPr sz="1588" dirty="0">
                <a:latin typeface="Calibri"/>
                <a:cs typeface="Calibri"/>
              </a:rPr>
              <a:t>a</a:t>
            </a:r>
            <a:r>
              <a:rPr sz="1588" spc="-13" dirty="0">
                <a:latin typeface="Calibri"/>
                <a:cs typeface="Calibri"/>
              </a:rPr>
              <a:t>n</a:t>
            </a:r>
            <a:r>
              <a:rPr sz="1588" spc="-9" dirty="0">
                <a:latin typeface="Calibri"/>
                <a:cs typeface="Calibri"/>
              </a:rPr>
              <a:t>si</a:t>
            </a:r>
            <a:r>
              <a:rPr sz="1588" dirty="0">
                <a:latin typeface="Calibri"/>
                <a:cs typeface="Calibri"/>
              </a:rPr>
              <a:t>t</a:t>
            </a:r>
            <a:endParaRPr sz="1588">
              <a:latin typeface="Calibri"/>
              <a:cs typeface="Calibri"/>
            </a:endParaRPr>
          </a:p>
        </p:txBody>
      </p:sp>
      <p:sp>
        <p:nvSpPr>
          <p:cNvPr id="9" name="object 9"/>
          <p:cNvSpPr txBox="1"/>
          <p:nvPr/>
        </p:nvSpPr>
        <p:spPr>
          <a:xfrm>
            <a:off x="7937804" y="3780867"/>
            <a:ext cx="565897" cy="255678"/>
          </a:xfrm>
          <a:prstGeom prst="rect">
            <a:avLst/>
          </a:prstGeom>
        </p:spPr>
        <p:txBody>
          <a:bodyPr vert="horz" wrap="square" lIns="0" tIns="11206" rIns="0" bIns="0" rtlCol="0">
            <a:spAutoFit/>
          </a:bodyPr>
          <a:lstStyle/>
          <a:p>
            <a:pPr marL="11206">
              <a:spcBef>
                <a:spcPts val="88"/>
              </a:spcBef>
            </a:pPr>
            <a:r>
              <a:rPr sz="1588" spc="-97" dirty="0">
                <a:latin typeface="Calibri"/>
                <a:cs typeface="Calibri"/>
              </a:rPr>
              <a:t>T</a:t>
            </a:r>
            <a:r>
              <a:rPr sz="1588" spc="-49" dirty="0">
                <a:latin typeface="Calibri"/>
                <a:cs typeface="Calibri"/>
              </a:rPr>
              <a:t>r</a:t>
            </a:r>
            <a:r>
              <a:rPr sz="1588" dirty="0">
                <a:latin typeface="Calibri"/>
                <a:cs typeface="Calibri"/>
              </a:rPr>
              <a:t>a</a:t>
            </a:r>
            <a:r>
              <a:rPr sz="1588" spc="-13" dirty="0">
                <a:latin typeface="Calibri"/>
                <a:cs typeface="Calibri"/>
              </a:rPr>
              <a:t>n</a:t>
            </a:r>
            <a:r>
              <a:rPr sz="1588" spc="-9" dirty="0">
                <a:latin typeface="Calibri"/>
                <a:cs typeface="Calibri"/>
              </a:rPr>
              <a:t>si</a:t>
            </a:r>
            <a:r>
              <a:rPr sz="1588" dirty="0">
                <a:latin typeface="Calibri"/>
                <a:cs typeface="Calibri"/>
              </a:rPr>
              <a:t>t</a:t>
            </a:r>
            <a:endParaRPr sz="1588">
              <a:latin typeface="Calibri"/>
              <a:cs typeface="Calibri"/>
            </a:endParaRPr>
          </a:p>
        </p:txBody>
      </p:sp>
      <p:sp>
        <p:nvSpPr>
          <p:cNvPr id="10" name="object 10"/>
          <p:cNvSpPr txBox="1"/>
          <p:nvPr/>
        </p:nvSpPr>
        <p:spPr>
          <a:xfrm>
            <a:off x="5780894" y="2637866"/>
            <a:ext cx="637054" cy="255678"/>
          </a:xfrm>
          <a:prstGeom prst="rect">
            <a:avLst/>
          </a:prstGeom>
        </p:spPr>
        <p:txBody>
          <a:bodyPr vert="horz" wrap="square" lIns="0" tIns="11206" rIns="0" bIns="0" rtlCol="0">
            <a:spAutoFit/>
          </a:bodyPr>
          <a:lstStyle/>
          <a:p>
            <a:pPr marL="11206">
              <a:spcBef>
                <a:spcPts val="88"/>
              </a:spcBef>
            </a:pPr>
            <a:r>
              <a:rPr sz="1588" spc="-40" dirty="0">
                <a:latin typeface="Calibri"/>
                <a:cs typeface="Calibri"/>
              </a:rPr>
              <a:t>P</a:t>
            </a:r>
            <a:r>
              <a:rPr sz="1588" spc="-9" dirty="0">
                <a:latin typeface="Calibri"/>
                <a:cs typeface="Calibri"/>
              </a:rPr>
              <a:t>ee</a:t>
            </a:r>
            <a:r>
              <a:rPr sz="1588" spc="-4" dirty="0">
                <a:latin typeface="Calibri"/>
                <a:cs typeface="Calibri"/>
              </a:rPr>
              <a:t>r</a:t>
            </a:r>
            <a:r>
              <a:rPr sz="1588" spc="-9" dirty="0">
                <a:latin typeface="Calibri"/>
                <a:cs typeface="Calibri"/>
              </a:rPr>
              <a:t>i</a:t>
            </a:r>
            <a:r>
              <a:rPr sz="1588" spc="-13" dirty="0">
                <a:latin typeface="Calibri"/>
                <a:cs typeface="Calibri"/>
              </a:rPr>
              <a:t>n</a:t>
            </a:r>
            <a:r>
              <a:rPr sz="1588" dirty="0">
                <a:latin typeface="Calibri"/>
                <a:cs typeface="Calibri"/>
              </a:rPr>
              <a:t>g</a:t>
            </a:r>
            <a:endParaRPr sz="1588">
              <a:latin typeface="Calibri"/>
              <a:cs typeface="Calibri"/>
            </a:endParaRPr>
          </a:p>
        </p:txBody>
      </p:sp>
      <p:grpSp>
        <p:nvGrpSpPr>
          <p:cNvPr id="11" name="object 11"/>
          <p:cNvGrpSpPr/>
          <p:nvPr/>
        </p:nvGrpSpPr>
        <p:grpSpPr>
          <a:xfrm>
            <a:off x="4100456" y="2622176"/>
            <a:ext cx="4090707" cy="645459"/>
            <a:chOff x="2767583" y="2971800"/>
            <a:chExt cx="4636135" cy="731520"/>
          </a:xfrm>
        </p:grpSpPr>
        <p:pic>
          <p:nvPicPr>
            <p:cNvPr id="12" name="object 12"/>
            <p:cNvPicPr/>
            <p:nvPr/>
          </p:nvPicPr>
          <p:blipFill>
            <a:blip r:embed="rId5" cstate="print"/>
            <a:stretch>
              <a:fillRect/>
            </a:stretch>
          </p:blipFill>
          <p:spPr>
            <a:xfrm>
              <a:off x="2767583" y="3090671"/>
              <a:ext cx="944880" cy="310895"/>
            </a:xfrm>
            <a:prstGeom prst="rect">
              <a:avLst/>
            </a:prstGeom>
          </p:spPr>
        </p:pic>
        <p:sp>
          <p:nvSpPr>
            <p:cNvPr id="13" name="object 13"/>
            <p:cNvSpPr/>
            <p:nvPr/>
          </p:nvSpPr>
          <p:spPr>
            <a:xfrm>
              <a:off x="2840735" y="3288791"/>
              <a:ext cx="55244" cy="91440"/>
            </a:xfrm>
            <a:custGeom>
              <a:avLst/>
              <a:gdLst/>
              <a:ahLst/>
              <a:cxnLst/>
              <a:rect l="l" t="t" r="r" b="b"/>
              <a:pathLst>
                <a:path w="55244" h="91439">
                  <a:moveTo>
                    <a:pt x="0" y="0"/>
                  </a:moveTo>
                  <a:lnTo>
                    <a:pt x="24383" y="0"/>
                  </a:lnTo>
                </a:path>
                <a:path w="55244" h="91439">
                  <a:moveTo>
                    <a:pt x="0" y="6096"/>
                  </a:moveTo>
                  <a:lnTo>
                    <a:pt x="24383" y="6096"/>
                  </a:lnTo>
                </a:path>
                <a:path w="55244" h="91439">
                  <a:moveTo>
                    <a:pt x="24384" y="67056"/>
                  </a:moveTo>
                  <a:lnTo>
                    <a:pt x="48767" y="67056"/>
                  </a:lnTo>
                </a:path>
                <a:path w="55244" h="91439">
                  <a:moveTo>
                    <a:pt x="24384" y="73152"/>
                  </a:moveTo>
                  <a:lnTo>
                    <a:pt x="48767" y="73152"/>
                  </a:lnTo>
                </a:path>
                <a:path w="55244" h="91439">
                  <a:moveTo>
                    <a:pt x="30480" y="91440"/>
                  </a:moveTo>
                  <a:lnTo>
                    <a:pt x="54863" y="91440"/>
                  </a:lnTo>
                </a:path>
              </a:pathLst>
            </a:custGeom>
            <a:ln w="6095">
              <a:solidFill>
                <a:srgbClr val="EC1A33"/>
              </a:solidFill>
            </a:ln>
          </p:spPr>
          <p:txBody>
            <a:bodyPr wrap="square" lIns="0" tIns="0" rIns="0" bIns="0" rtlCol="0"/>
            <a:lstStyle/>
            <a:p>
              <a:endParaRPr sz="1588"/>
            </a:p>
          </p:txBody>
        </p:sp>
        <p:sp>
          <p:nvSpPr>
            <p:cNvPr id="14" name="object 14"/>
            <p:cNvSpPr/>
            <p:nvPr/>
          </p:nvSpPr>
          <p:spPr>
            <a:xfrm>
              <a:off x="3200400" y="3398519"/>
              <a:ext cx="43180" cy="0"/>
            </a:xfrm>
            <a:custGeom>
              <a:avLst/>
              <a:gdLst/>
              <a:ahLst/>
              <a:cxnLst/>
              <a:rect l="l" t="t" r="r" b="b"/>
              <a:pathLst>
                <a:path w="43180">
                  <a:moveTo>
                    <a:pt x="0" y="0"/>
                  </a:moveTo>
                  <a:lnTo>
                    <a:pt x="42671" y="0"/>
                  </a:lnTo>
                </a:path>
              </a:pathLst>
            </a:custGeom>
            <a:ln w="6095">
              <a:solidFill>
                <a:srgbClr val="545454"/>
              </a:solidFill>
            </a:ln>
          </p:spPr>
          <p:txBody>
            <a:bodyPr wrap="square" lIns="0" tIns="0" rIns="0" bIns="0" rtlCol="0"/>
            <a:lstStyle/>
            <a:p>
              <a:endParaRPr sz="1588"/>
            </a:p>
          </p:txBody>
        </p:sp>
        <p:sp>
          <p:nvSpPr>
            <p:cNvPr id="15" name="object 15"/>
            <p:cNvSpPr/>
            <p:nvPr/>
          </p:nvSpPr>
          <p:spPr>
            <a:xfrm>
              <a:off x="3200400" y="3404616"/>
              <a:ext cx="43180" cy="0"/>
            </a:xfrm>
            <a:custGeom>
              <a:avLst/>
              <a:gdLst/>
              <a:ahLst/>
              <a:cxnLst/>
              <a:rect l="l" t="t" r="r" b="b"/>
              <a:pathLst>
                <a:path w="43180">
                  <a:moveTo>
                    <a:pt x="0" y="0"/>
                  </a:moveTo>
                  <a:lnTo>
                    <a:pt x="42671" y="0"/>
                  </a:lnTo>
                </a:path>
              </a:pathLst>
            </a:custGeom>
            <a:ln w="6095">
              <a:solidFill>
                <a:srgbClr val="000000"/>
              </a:solidFill>
            </a:ln>
          </p:spPr>
          <p:txBody>
            <a:bodyPr wrap="square" lIns="0" tIns="0" rIns="0" bIns="0" rtlCol="0"/>
            <a:lstStyle/>
            <a:p>
              <a:endParaRPr sz="1588"/>
            </a:p>
          </p:txBody>
        </p:sp>
        <p:sp>
          <p:nvSpPr>
            <p:cNvPr id="16" name="object 16"/>
            <p:cNvSpPr/>
            <p:nvPr/>
          </p:nvSpPr>
          <p:spPr>
            <a:xfrm>
              <a:off x="2816351" y="3447287"/>
              <a:ext cx="317500" cy="0"/>
            </a:xfrm>
            <a:custGeom>
              <a:avLst/>
              <a:gdLst/>
              <a:ahLst/>
              <a:cxnLst/>
              <a:rect l="l" t="t" r="r" b="b"/>
              <a:pathLst>
                <a:path w="317500">
                  <a:moveTo>
                    <a:pt x="0" y="0"/>
                  </a:moveTo>
                  <a:lnTo>
                    <a:pt x="48767" y="0"/>
                  </a:lnTo>
                </a:path>
                <a:path w="317500">
                  <a:moveTo>
                    <a:pt x="280416" y="0"/>
                  </a:moveTo>
                  <a:lnTo>
                    <a:pt x="316992" y="0"/>
                  </a:lnTo>
                </a:path>
              </a:pathLst>
            </a:custGeom>
            <a:ln w="6095">
              <a:solidFill>
                <a:srgbClr val="323232"/>
              </a:solidFill>
            </a:ln>
          </p:spPr>
          <p:txBody>
            <a:bodyPr wrap="square" lIns="0" tIns="0" rIns="0" bIns="0" rtlCol="0"/>
            <a:lstStyle/>
            <a:p>
              <a:endParaRPr sz="1588"/>
            </a:p>
          </p:txBody>
        </p:sp>
        <p:sp>
          <p:nvSpPr>
            <p:cNvPr id="17" name="object 17"/>
            <p:cNvSpPr/>
            <p:nvPr/>
          </p:nvSpPr>
          <p:spPr>
            <a:xfrm>
              <a:off x="3255263" y="3447287"/>
              <a:ext cx="109855" cy="0"/>
            </a:xfrm>
            <a:custGeom>
              <a:avLst/>
              <a:gdLst/>
              <a:ahLst/>
              <a:cxnLst/>
              <a:rect l="l" t="t" r="r" b="b"/>
              <a:pathLst>
                <a:path w="109854">
                  <a:moveTo>
                    <a:pt x="0" y="0"/>
                  </a:moveTo>
                  <a:lnTo>
                    <a:pt x="109728" y="0"/>
                  </a:lnTo>
                </a:path>
              </a:pathLst>
            </a:custGeom>
            <a:ln w="6095">
              <a:solidFill>
                <a:srgbClr val="F05669"/>
              </a:solidFill>
            </a:ln>
          </p:spPr>
          <p:txBody>
            <a:bodyPr wrap="square" lIns="0" tIns="0" rIns="0" bIns="0" rtlCol="0"/>
            <a:lstStyle/>
            <a:p>
              <a:endParaRPr sz="1588"/>
            </a:p>
          </p:txBody>
        </p:sp>
        <p:pic>
          <p:nvPicPr>
            <p:cNvPr id="18" name="object 18"/>
            <p:cNvPicPr/>
            <p:nvPr/>
          </p:nvPicPr>
          <p:blipFill>
            <a:blip r:embed="rId6" cstate="print"/>
            <a:stretch>
              <a:fillRect/>
            </a:stretch>
          </p:blipFill>
          <p:spPr>
            <a:xfrm>
              <a:off x="2816351" y="3401568"/>
              <a:ext cx="231647" cy="60959"/>
            </a:xfrm>
            <a:prstGeom prst="rect">
              <a:avLst/>
            </a:prstGeom>
          </p:spPr>
        </p:pic>
        <p:sp>
          <p:nvSpPr>
            <p:cNvPr id="19" name="object 19"/>
            <p:cNvSpPr/>
            <p:nvPr/>
          </p:nvSpPr>
          <p:spPr>
            <a:xfrm>
              <a:off x="2816351" y="3453383"/>
              <a:ext cx="48895" cy="0"/>
            </a:xfrm>
            <a:custGeom>
              <a:avLst/>
              <a:gdLst/>
              <a:ahLst/>
              <a:cxnLst/>
              <a:rect l="l" t="t" r="r" b="b"/>
              <a:pathLst>
                <a:path w="48894">
                  <a:moveTo>
                    <a:pt x="0" y="0"/>
                  </a:moveTo>
                  <a:lnTo>
                    <a:pt x="48767" y="0"/>
                  </a:lnTo>
                </a:path>
              </a:pathLst>
            </a:custGeom>
            <a:ln w="6095">
              <a:solidFill>
                <a:srgbClr val="000000"/>
              </a:solidFill>
            </a:ln>
          </p:spPr>
          <p:txBody>
            <a:bodyPr wrap="square" lIns="0" tIns="0" rIns="0" bIns="0" rtlCol="0"/>
            <a:lstStyle/>
            <a:p>
              <a:endParaRPr sz="1588"/>
            </a:p>
          </p:txBody>
        </p:sp>
        <p:pic>
          <p:nvPicPr>
            <p:cNvPr id="20" name="object 20"/>
            <p:cNvPicPr/>
            <p:nvPr/>
          </p:nvPicPr>
          <p:blipFill>
            <a:blip r:embed="rId7" cstate="print"/>
            <a:stretch>
              <a:fillRect/>
            </a:stretch>
          </p:blipFill>
          <p:spPr>
            <a:xfrm>
              <a:off x="2968751" y="3407663"/>
              <a:ext cx="658368" cy="54863"/>
            </a:xfrm>
            <a:prstGeom prst="rect">
              <a:avLst/>
            </a:prstGeom>
          </p:spPr>
        </p:pic>
        <p:sp>
          <p:nvSpPr>
            <p:cNvPr id="21" name="object 21"/>
            <p:cNvSpPr/>
            <p:nvPr/>
          </p:nvSpPr>
          <p:spPr>
            <a:xfrm>
              <a:off x="2901695" y="3459480"/>
              <a:ext cx="43180" cy="0"/>
            </a:xfrm>
            <a:custGeom>
              <a:avLst/>
              <a:gdLst/>
              <a:ahLst/>
              <a:cxnLst/>
              <a:rect l="l" t="t" r="r" b="b"/>
              <a:pathLst>
                <a:path w="43180">
                  <a:moveTo>
                    <a:pt x="0" y="0"/>
                  </a:moveTo>
                  <a:lnTo>
                    <a:pt x="42671" y="0"/>
                  </a:lnTo>
                </a:path>
              </a:pathLst>
            </a:custGeom>
            <a:ln w="6095">
              <a:solidFill>
                <a:srgbClr val="000000"/>
              </a:solidFill>
            </a:ln>
          </p:spPr>
          <p:txBody>
            <a:bodyPr wrap="square" lIns="0" tIns="0" rIns="0" bIns="0" rtlCol="0"/>
            <a:lstStyle/>
            <a:p>
              <a:endParaRPr sz="1588"/>
            </a:p>
          </p:txBody>
        </p:sp>
        <p:pic>
          <p:nvPicPr>
            <p:cNvPr id="22" name="object 22"/>
            <p:cNvPicPr/>
            <p:nvPr/>
          </p:nvPicPr>
          <p:blipFill>
            <a:blip r:embed="rId8" cstate="print"/>
            <a:stretch>
              <a:fillRect/>
            </a:stretch>
          </p:blipFill>
          <p:spPr>
            <a:xfrm>
              <a:off x="3188207" y="3456431"/>
              <a:ext cx="445008" cy="12191"/>
            </a:xfrm>
            <a:prstGeom prst="rect">
              <a:avLst/>
            </a:prstGeom>
          </p:spPr>
        </p:pic>
        <p:sp>
          <p:nvSpPr>
            <p:cNvPr id="23" name="object 23"/>
            <p:cNvSpPr/>
            <p:nvPr/>
          </p:nvSpPr>
          <p:spPr>
            <a:xfrm>
              <a:off x="3188207" y="3465576"/>
              <a:ext cx="445134" cy="0"/>
            </a:xfrm>
            <a:custGeom>
              <a:avLst/>
              <a:gdLst/>
              <a:ahLst/>
              <a:cxnLst/>
              <a:rect l="l" t="t" r="r" b="b"/>
              <a:pathLst>
                <a:path w="445135">
                  <a:moveTo>
                    <a:pt x="0" y="0"/>
                  </a:moveTo>
                  <a:lnTo>
                    <a:pt x="48767" y="0"/>
                  </a:lnTo>
                </a:path>
                <a:path w="445135">
                  <a:moveTo>
                    <a:pt x="323088" y="0"/>
                  </a:moveTo>
                  <a:lnTo>
                    <a:pt x="445008" y="0"/>
                  </a:lnTo>
                </a:path>
              </a:pathLst>
            </a:custGeom>
            <a:ln w="6095">
              <a:solidFill>
                <a:srgbClr val="000000"/>
              </a:solidFill>
            </a:ln>
          </p:spPr>
          <p:txBody>
            <a:bodyPr wrap="square" lIns="0" tIns="0" rIns="0" bIns="0" rtlCol="0"/>
            <a:lstStyle/>
            <a:p>
              <a:endParaRPr sz="1588"/>
            </a:p>
          </p:txBody>
        </p:sp>
        <p:pic>
          <p:nvPicPr>
            <p:cNvPr id="24" name="object 24"/>
            <p:cNvPicPr/>
            <p:nvPr/>
          </p:nvPicPr>
          <p:blipFill>
            <a:blip r:embed="rId9" cstate="print"/>
            <a:stretch>
              <a:fillRect/>
            </a:stretch>
          </p:blipFill>
          <p:spPr>
            <a:xfrm>
              <a:off x="2816351" y="3462527"/>
              <a:ext cx="676656" cy="18287"/>
            </a:xfrm>
            <a:prstGeom prst="rect">
              <a:avLst/>
            </a:prstGeom>
          </p:spPr>
        </p:pic>
        <p:pic>
          <p:nvPicPr>
            <p:cNvPr id="25" name="object 25"/>
            <p:cNvPicPr/>
            <p:nvPr/>
          </p:nvPicPr>
          <p:blipFill>
            <a:blip r:embed="rId10" cstate="print"/>
            <a:stretch>
              <a:fillRect/>
            </a:stretch>
          </p:blipFill>
          <p:spPr>
            <a:xfrm>
              <a:off x="2822447" y="3474719"/>
              <a:ext cx="414528" cy="18287"/>
            </a:xfrm>
            <a:prstGeom prst="rect">
              <a:avLst/>
            </a:prstGeom>
          </p:spPr>
        </p:pic>
        <p:pic>
          <p:nvPicPr>
            <p:cNvPr id="26" name="object 26"/>
            <p:cNvPicPr/>
            <p:nvPr/>
          </p:nvPicPr>
          <p:blipFill>
            <a:blip r:embed="rId11" cstate="print"/>
            <a:stretch>
              <a:fillRect/>
            </a:stretch>
          </p:blipFill>
          <p:spPr>
            <a:xfrm>
              <a:off x="3249167" y="3468623"/>
              <a:ext cx="384048" cy="24383"/>
            </a:xfrm>
            <a:prstGeom prst="rect">
              <a:avLst/>
            </a:prstGeom>
          </p:spPr>
        </p:pic>
        <p:sp>
          <p:nvSpPr>
            <p:cNvPr id="27" name="object 27"/>
            <p:cNvSpPr/>
            <p:nvPr/>
          </p:nvSpPr>
          <p:spPr>
            <a:xfrm>
              <a:off x="3182111" y="3489959"/>
              <a:ext cx="372110" cy="6350"/>
            </a:xfrm>
            <a:custGeom>
              <a:avLst/>
              <a:gdLst/>
              <a:ahLst/>
              <a:cxnLst/>
              <a:rect l="l" t="t" r="r" b="b"/>
              <a:pathLst>
                <a:path w="372110" h="6350">
                  <a:moveTo>
                    <a:pt x="0" y="0"/>
                  </a:moveTo>
                  <a:lnTo>
                    <a:pt x="48767" y="0"/>
                  </a:lnTo>
                </a:path>
                <a:path w="372110" h="6350">
                  <a:moveTo>
                    <a:pt x="323087" y="0"/>
                  </a:moveTo>
                  <a:lnTo>
                    <a:pt x="371855" y="0"/>
                  </a:lnTo>
                </a:path>
                <a:path w="372110" h="6350">
                  <a:moveTo>
                    <a:pt x="0" y="6095"/>
                  </a:moveTo>
                  <a:lnTo>
                    <a:pt x="48767" y="6095"/>
                  </a:lnTo>
                </a:path>
              </a:pathLst>
            </a:custGeom>
            <a:ln w="6095">
              <a:solidFill>
                <a:srgbClr val="000000"/>
              </a:solidFill>
            </a:ln>
          </p:spPr>
          <p:txBody>
            <a:bodyPr wrap="square" lIns="0" tIns="0" rIns="0" bIns="0" rtlCol="0"/>
            <a:lstStyle/>
            <a:p>
              <a:endParaRPr sz="1588"/>
            </a:p>
          </p:txBody>
        </p:sp>
        <p:pic>
          <p:nvPicPr>
            <p:cNvPr id="28" name="object 28"/>
            <p:cNvPicPr/>
            <p:nvPr/>
          </p:nvPicPr>
          <p:blipFill>
            <a:blip r:embed="rId12" cstate="print"/>
            <a:stretch>
              <a:fillRect/>
            </a:stretch>
          </p:blipFill>
          <p:spPr>
            <a:xfrm>
              <a:off x="2822447" y="3493008"/>
              <a:ext cx="316992" cy="24383"/>
            </a:xfrm>
            <a:prstGeom prst="rect">
              <a:avLst/>
            </a:prstGeom>
          </p:spPr>
        </p:pic>
        <p:sp>
          <p:nvSpPr>
            <p:cNvPr id="29" name="object 29"/>
            <p:cNvSpPr/>
            <p:nvPr/>
          </p:nvSpPr>
          <p:spPr>
            <a:xfrm>
              <a:off x="2828543" y="3508248"/>
              <a:ext cx="36830" cy="0"/>
            </a:xfrm>
            <a:custGeom>
              <a:avLst/>
              <a:gdLst/>
              <a:ahLst/>
              <a:cxnLst/>
              <a:rect l="l" t="t" r="r" b="b"/>
              <a:pathLst>
                <a:path w="36830">
                  <a:moveTo>
                    <a:pt x="0" y="0"/>
                  </a:moveTo>
                  <a:lnTo>
                    <a:pt x="36576" y="0"/>
                  </a:lnTo>
                </a:path>
              </a:pathLst>
            </a:custGeom>
            <a:ln w="6095">
              <a:solidFill>
                <a:srgbClr val="000000"/>
              </a:solidFill>
            </a:ln>
          </p:spPr>
          <p:txBody>
            <a:bodyPr wrap="square" lIns="0" tIns="0" rIns="0" bIns="0" rtlCol="0"/>
            <a:lstStyle/>
            <a:p>
              <a:endParaRPr sz="1588"/>
            </a:p>
          </p:txBody>
        </p:sp>
        <p:pic>
          <p:nvPicPr>
            <p:cNvPr id="30" name="object 30"/>
            <p:cNvPicPr/>
            <p:nvPr/>
          </p:nvPicPr>
          <p:blipFill>
            <a:blip r:embed="rId13" cstate="print"/>
            <a:stretch>
              <a:fillRect/>
            </a:stretch>
          </p:blipFill>
          <p:spPr>
            <a:xfrm>
              <a:off x="3279647" y="3486912"/>
              <a:ext cx="353567" cy="30479"/>
            </a:xfrm>
            <a:prstGeom prst="rect">
              <a:avLst/>
            </a:prstGeom>
          </p:spPr>
        </p:pic>
        <p:sp>
          <p:nvSpPr>
            <p:cNvPr id="31" name="object 31"/>
            <p:cNvSpPr/>
            <p:nvPr/>
          </p:nvSpPr>
          <p:spPr>
            <a:xfrm>
              <a:off x="3078479" y="3514344"/>
              <a:ext cx="554990" cy="6350"/>
            </a:xfrm>
            <a:custGeom>
              <a:avLst/>
              <a:gdLst/>
              <a:ahLst/>
              <a:cxnLst/>
              <a:rect l="l" t="t" r="r" b="b"/>
              <a:pathLst>
                <a:path w="554989" h="6350">
                  <a:moveTo>
                    <a:pt x="0" y="0"/>
                  </a:moveTo>
                  <a:lnTo>
                    <a:pt x="48767" y="0"/>
                  </a:lnTo>
                </a:path>
                <a:path w="554989" h="6350">
                  <a:moveTo>
                    <a:pt x="103632" y="0"/>
                  </a:moveTo>
                  <a:lnTo>
                    <a:pt x="146303" y="0"/>
                  </a:lnTo>
                </a:path>
                <a:path w="554989" h="6350">
                  <a:moveTo>
                    <a:pt x="505968" y="0"/>
                  </a:moveTo>
                  <a:lnTo>
                    <a:pt x="554735" y="0"/>
                  </a:lnTo>
                </a:path>
                <a:path w="554989" h="6350">
                  <a:moveTo>
                    <a:pt x="0" y="6095"/>
                  </a:moveTo>
                  <a:lnTo>
                    <a:pt x="48767" y="6095"/>
                  </a:lnTo>
                </a:path>
                <a:path w="554989" h="6350">
                  <a:moveTo>
                    <a:pt x="103632" y="6095"/>
                  </a:moveTo>
                  <a:lnTo>
                    <a:pt x="146303" y="6095"/>
                  </a:lnTo>
                </a:path>
                <a:path w="554989" h="6350">
                  <a:moveTo>
                    <a:pt x="365759" y="6095"/>
                  </a:moveTo>
                  <a:lnTo>
                    <a:pt x="408431" y="6095"/>
                  </a:lnTo>
                </a:path>
                <a:path w="554989" h="6350">
                  <a:moveTo>
                    <a:pt x="420623" y="6095"/>
                  </a:moveTo>
                  <a:lnTo>
                    <a:pt x="469391" y="6095"/>
                  </a:lnTo>
                </a:path>
              </a:pathLst>
            </a:custGeom>
            <a:ln w="6095">
              <a:solidFill>
                <a:srgbClr val="000000"/>
              </a:solidFill>
            </a:ln>
          </p:spPr>
          <p:txBody>
            <a:bodyPr wrap="square" lIns="0" tIns="0" rIns="0" bIns="0" rtlCol="0"/>
            <a:lstStyle/>
            <a:p>
              <a:endParaRPr sz="1588"/>
            </a:p>
          </p:txBody>
        </p:sp>
        <p:pic>
          <p:nvPicPr>
            <p:cNvPr id="32" name="object 32"/>
            <p:cNvPicPr/>
            <p:nvPr/>
          </p:nvPicPr>
          <p:blipFill>
            <a:blip r:embed="rId14" cstate="print"/>
            <a:stretch>
              <a:fillRect/>
            </a:stretch>
          </p:blipFill>
          <p:spPr>
            <a:xfrm>
              <a:off x="2828543" y="3517391"/>
              <a:ext cx="298703" cy="30479"/>
            </a:xfrm>
            <a:prstGeom prst="rect">
              <a:avLst/>
            </a:prstGeom>
          </p:spPr>
        </p:pic>
        <p:pic>
          <p:nvPicPr>
            <p:cNvPr id="33" name="object 33"/>
            <p:cNvPicPr/>
            <p:nvPr/>
          </p:nvPicPr>
          <p:blipFill>
            <a:blip r:embed="rId15" cstate="print"/>
            <a:stretch>
              <a:fillRect/>
            </a:stretch>
          </p:blipFill>
          <p:spPr>
            <a:xfrm>
              <a:off x="3176015" y="3499104"/>
              <a:ext cx="457200" cy="48767"/>
            </a:xfrm>
            <a:prstGeom prst="rect">
              <a:avLst/>
            </a:prstGeom>
          </p:spPr>
        </p:pic>
        <p:sp>
          <p:nvSpPr>
            <p:cNvPr id="34" name="object 34"/>
            <p:cNvSpPr/>
            <p:nvPr/>
          </p:nvSpPr>
          <p:spPr>
            <a:xfrm>
              <a:off x="2834639" y="3538727"/>
              <a:ext cx="792480" cy="12700"/>
            </a:xfrm>
            <a:custGeom>
              <a:avLst/>
              <a:gdLst/>
              <a:ahLst/>
              <a:cxnLst/>
              <a:rect l="l" t="t" r="r" b="b"/>
              <a:pathLst>
                <a:path w="792479" h="12700">
                  <a:moveTo>
                    <a:pt x="0" y="0"/>
                  </a:moveTo>
                  <a:lnTo>
                    <a:pt x="67056" y="0"/>
                  </a:lnTo>
                </a:path>
                <a:path w="792479" h="12700">
                  <a:moveTo>
                    <a:pt x="109728" y="6096"/>
                  </a:moveTo>
                  <a:lnTo>
                    <a:pt x="213359" y="6096"/>
                  </a:lnTo>
                </a:path>
                <a:path w="792479" h="12700">
                  <a:moveTo>
                    <a:pt x="243839" y="6096"/>
                  </a:moveTo>
                  <a:lnTo>
                    <a:pt x="286511" y="6096"/>
                  </a:lnTo>
                </a:path>
                <a:path w="792479" h="12700">
                  <a:moveTo>
                    <a:pt x="341375" y="6096"/>
                  </a:moveTo>
                  <a:lnTo>
                    <a:pt x="384047" y="6096"/>
                  </a:lnTo>
                </a:path>
                <a:path w="792479" h="12700">
                  <a:moveTo>
                    <a:pt x="743711" y="6096"/>
                  </a:moveTo>
                  <a:lnTo>
                    <a:pt x="792479" y="6096"/>
                  </a:lnTo>
                </a:path>
                <a:path w="792479" h="12700">
                  <a:moveTo>
                    <a:pt x="243839" y="12192"/>
                  </a:moveTo>
                  <a:lnTo>
                    <a:pt x="286511" y="12192"/>
                  </a:lnTo>
                </a:path>
                <a:path w="792479" h="12700">
                  <a:moveTo>
                    <a:pt x="341375" y="12192"/>
                  </a:moveTo>
                  <a:lnTo>
                    <a:pt x="384047" y="12192"/>
                  </a:lnTo>
                </a:path>
              </a:pathLst>
            </a:custGeom>
            <a:ln w="6095">
              <a:solidFill>
                <a:srgbClr val="000000"/>
              </a:solidFill>
            </a:ln>
          </p:spPr>
          <p:txBody>
            <a:bodyPr wrap="square" lIns="0" tIns="0" rIns="0" bIns="0" rtlCol="0"/>
            <a:lstStyle/>
            <a:p>
              <a:endParaRPr sz="1588"/>
            </a:p>
          </p:txBody>
        </p:sp>
        <p:pic>
          <p:nvPicPr>
            <p:cNvPr id="35" name="object 35"/>
            <p:cNvPicPr/>
            <p:nvPr/>
          </p:nvPicPr>
          <p:blipFill>
            <a:blip r:embed="rId16" cstate="print"/>
            <a:stretch>
              <a:fillRect/>
            </a:stretch>
          </p:blipFill>
          <p:spPr>
            <a:xfrm>
              <a:off x="2834639" y="3547872"/>
              <a:ext cx="60960" cy="12191"/>
            </a:xfrm>
            <a:prstGeom prst="rect">
              <a:avLst/>
            </a:prstGeom>
          </p:spPr>
        </p:pic>
        <p:sp>
          <p:nvSpPr>
            <p:cNvPr id="36" name="object 36"/>
            <p:cNvSpPr/>
            <p:nvPr/>
          </p:nvSpPr>
          <p:spPr>
            <a:xfrm>
              <a:off x="3499103" y="3550919"/>
              <a:ext cx="43180" cy="0"/>
            </a:xfrm>
            <a:custGeom>
              <a:avLst/>
              <a:gdLst/>
              <a:ahLst/>
              <a:cxnLst/>
              <a:rect l="l" t="t" r="r" b="b"/>
              <a:pathLst>
                <a:path w="43179">
                  <a:moveTo>
                    <a:pt x="0" y="0"/>
                  </a:moveTo>
                  <a:lnTo>
                    <a:pt x="42671" y="0"/>
                  </a:lnTo>
                </a:path>
              </a:pathLst>
            </a:custGeom>
            <a:ln w="6095">
              <a:solidFill>
                <a:srgbClr val="000000"/>
              </a:solidFill>
            </a:ln>
          </p:spPr>
          <p:txBody>
            <a:bodyPr wrap="square" lIns="0" tIns="0" rIns="0" bIns="0" rtlCol="0"/>
            <a:lstStyle/>
            <a:p>
              <a:endParaRPr sz="1588"/>
            </a:p>
          </p:txBody>
        </p:sp>
        <p:pic>
          <p:nvPicPr>
            <p:cNvPr id="37" name="object 37"/>
            <p:cNvPicPr/>
            <p:nvPr/>
          </p:nvPicPr>
          <p:blipFill>
            <a:blip r:embed="rId17" cstate="print"/>
            <a:stretch>
              <a:fillRect/>
            </a:stretch>
          </p:blipFill>
          <p:spPr>
            <a:xfrm>
              <a:off x="2944367" y="3547872"/>
              <a:ext cx="176783" cy="18287"/>
            </a:xfrm>
            <a:prstGeom prst="rect">
              <a:avLst/>
            </a:prstGeom>
          </p:spPr>
        </p:pic>
        <p:sp>
          <p:nvSpPr>
            <p:cNvPr id="38" name="object 38"/>
            <p:cNvSpPr/>
            <p:nvPr/>
          </p:nvSpPr>
          <p:spPr>
            <a:xfrm>
              <a:off x="2840735" y="3557016"/>
              <a:ext cx="280670" cy="6350"/>
            </a:xfrm>
            <a:custGeom>
              <a:avLst/>
              <a:gdLst/>
              <a:ahLst/>
              <a:cxnLst/>
              <a:rect l="l" t="t" r="r" b="b"/>
              <a:pathLst>
                <a:path w="280669" h="6350">
                  <a:moveTo>
                    <a:pt x="237744" y="0"/>
                  </a:moveTo>
                  <a:lnTo>
                    <a:pt x="280415" y="0"/>
                  </a:lnTo>
                </a:path>
                <a:path w="280669" h="6350">
                  <a:moveTo>
                    <a:pt x="0" y="6096"/>
                  </a:moveTo>
                  <a:lnTo>
                    <a:pt x="48767" y="6096"/>
                  </a:lnTo>
                </a:path>
              </a:pathLst>
            </a:custGeom>
            <a:ln w="6095">
              <a:solidFill>
                <a:srgbClr val="000000"/>
              </a:solidFill>
            </a:ln>
          </p:spPr>
          <p:txBody>
            <a:bodyPr wrap="square" lIns="0" tIns="0" rIns="0" bIns="0" rtlCol="0"/>
            <a:lstStyle/>
            <a:p>
              <a:endParaRPr sz="1588"/>
            </a:p>
          </p:txBody>
        </p:sp>
        <p:pic>
          <p:nvPicPr>
            <p:cNvPr id="39" name="object 39"/>
            <p:cNvPicPr/>
            <p:nvPr/>
          </p:nvPicPr>
          <p:blipFill>
            <a:blip r:embed="rId18" cstate="print"/>
            <a:stretch>
              <a:fillRect/>
            </a:stretch>
          </p:blipFill>
          <p:spPr>
            <a:xfrm>
              <a:off x="3169919" y="3547872"/>
              <a:ext cx="457199" cy="67055"/>
            </a:xfrm>
            <a:prstGeom prst="rect">
              <a:avLst/>
            </a:prstGeom>
          </p:spPr>
        </p:pic>
        <p:pic>
          <p:nvPicPr>
            <p:cNvPr id="40" name="object 40"/>
            <p:cNvPicPr/>
            <p:nvPr/>
          </p:nvPicPr>
          <p:blipFill>
            <a:blip r:embed="rId19" cstate="print"/>
            <a:stretch>
              <a:fillRect/>
            </a:stretch>
          </p:blipFill>
          <p:spPr>
            <a:xfrm>
              <a:off x="6857999" y="2971800"/>
              <a:ext cx="545591" cy="731519"/>
            </a:xfrm>
            <a:prstGeom prst="rect">
              <a:avLst/>
            </a:prstGeom>
          </p:spPr>
        </p:pic>
      </p:grpSp>
      <p:sp>
        <p:nvSpPr>
          <p:cNvPr id="41" name="object 41"/>
          <p:cNvSpPr txBox="1">
            <a:spLocks noGrp="1"/>
          </p:cNvSpPr>
          <p:nvPr>
            <p:ph type="sldNum" sz="quarter" idx="7"/>
          </p:nvPr>
        </p:nvSpPr>
        <p:spPr>
          <a:xfrm>
            <a:off x="10649535" y="6105866"/>
            <a:ext cx="370994" cy="141642"/>
          </a:xfrm>
          <a:prstGeom prst="rect">
            <a:avLst/>
          </a:prstGeom>
        </p:spPr>
        <p:txBody>
          <a:bodyPr vert="horz" wrap="square" lIns="0" tIns="0" rIns="0" bIns="0" rtlCol="0">
            <a:spAutoFit/>
          </a:bodyPr>
          <a:lstStyle>
            <a:defPPr>
              <a:defRPr lang="fr-FR"/>
            </a:defPPr>
            <a:lvl1pPr marL="0" algn="l" defTabSz="914400" rtl="0" eaLnBrk="1" latinLnBrk="0" hangingPunct="1">
              <a:defRPr sz="1059"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0858">
              <a:lnSpc>
                <a:spcPts val="1094"/>
              </a:lnSpc>
            </a:pPr>
            <a:fld id="{81D60167-4931-47E6-BA6A-407CBD079E47}" type="slidenum">
              <a:rPr lang="fr-FR" smtClean="0"/>
              <a:pPr marL="100858">
                <a:lnSpc>
                  <a:spcPts val="1094"/>
                </a:lnSpc>
              </a:pPr>
              <a:t>10</a:t>
            </a:fld>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93648" y="814444"/>
            <a:ext cx="3601010" cy="607719"/>
          </a:xfrm>
          <a:prstGeom prst="rect">
            <a:avLst/>
          </a:prstGeom>
        </p:spPr>
        <p:txBody>
          <a:bodyPr vert="horz" wrap="square" lIns="0" tIns="10085" rIns="0" bIns="0" rtlCol="0">
            <a:spAutoFit/>
          </a:bodyPr>
          <a:lstStyle/>
          <a:p>
            <a:pPr marL="11206">
              <a:spcBef>
                <a:spcPts val="79"/>
              </a:spcBef>
            </a:pPr>
            <a:r>
              <a:rPr sz="3883" spc="-22" dirty="0"/>
              <a:t>Hiérarchie</a:t>
            </a:r>
            <a:r>
              <a:rPr sz="3883" spc="4" dirty="0"/>
              <a:t> </a:t>
            </a:r>
            <a:r>
              <a:rPr sz="3883" spc="-9" dirty="0"/>
              <a:t>des</a:t>
            </a:r>
            <a:r>
              <a:rPr sz="3883" spc="-4" dirty="0"/>
              <a:t> </a:t>
            </a:r>
            <a:r>
              <a:rPr sz="3883" spc="-9" dirty="0"/>
              <a:t>ISP</a:t>
            </a:r>
            <a:endParaRPr sz="3883"/>
          </a:p>
        </p:txBody>
      </p:sp>
      <p:sp>
        <p:nvSpPr>
          <p:cNvPr id="3" name="object 3"/>
          <p:cNvSpPr txBox="1"/>
          <p:nvPr/>
        </p:nvSpPr>
        <p:spPr>
          <a:xfrm>
            <a:off x="2534771" y="1828353"/>
            <a:ext cx="6923554" cy="337238"/>
          </a:xfrm>
          <a:prstGeom prst="rect">
            <a:avLst/>
          </a:prstGeom>
        </p:spPr>
        <p:txBody>
          <a:bodyPr vert="horz" wrap="square" lIns="0" tIns="11206" rIns="0" bIns="0" rtlCol="0">
            <a:spAutoFit/>
          </a:bodyPr>
          <a:lstStyle/>
          <a:p>
            <a:pPr marL="314902" indent="-304256">
              <a:spcBef>
                <a:spcPts val="88"/>
              </a:spcBef>
              <a:buFont typeface="Arial MT"/>
              <a:buChar char="•"/>
              <a:tabLst>
                <a:tab pos="314902" algn="l"/>
                <a:tab pos="315462" algn="l"/>
              </a:tabLst>
            </a:pPr>
            <a:r>
              <a:rPr sz="2118" spc="-4" dirty="0">
                <a:latin typeface="Calibri"/>
                <a:cs typeface="Calibri"/>
              </a:rPr>
              <a:t>ISP</a:t>
            </a:r>
            <a:r>
              <a:rPr sz="2118" spc="-31" dirty="0">
                <a:latin typeface="Calibri"/>
                <a:cs typeface="Calibri"/>
              </a:rPr>
              <a:t> </a:t>
            </a:r>
            <a:r>
              <a:rPr sz="2118" spc="4" dirty="0">
                <a:latin typeface="Calibri"/>
                <a:cs typeface="Calibri"/>
              </a:rPr>
              <a:t>de</a:t>
            </a:r>
            <a:r>
              <a:rPr sz="2118" spc="-9" dirty="0">
                <a:latin typeface="Calibri"/>
                <a:cs typeface="Calibri"/>
              </a:rPr>
              <a:t> tiers</a:t>
            </a:r>
            <a:r>
              <a:rPr sz="2118" spc="-18" dirty="0">
                <a:latin typeface="Calibri"/>
                <a:cs typeface="Calibri"/>
              </a:rPr>
              <a:t> </a:t>
            </a:r>
            <a:r>
              <a:rPr sz="2118" dirty="0">
                <a:latin typeface="Calibri"/>
                <a:cs typeface="Calibri"/>
              </a:rPr>
              <a:t>3</a:t>
            </a:r>
            <a:r>
              <a:rPr sz="2118" spc="-4" dirty="0">
                <a:latin typeface="Calibri"/>
                <a:cs typeface="Calibri"/>
              </a:rPr>
              <a:t> </a:t>
            </a:r>
            <a:r>
              <a:rPr sz="2118" dirty="0">
                <a:latin typeface="Calibri"/>
                <a:cs typeface="Calibri"/>
              </a:rPr>
              <a:t>:</a:t>
            </a:r>
            <a:r>
              <a:rPr sz="2118" spc="-9" dirty="0">
                <a:latin typeface="Calibri"/>
                <a:cs typeface="Calibri"/>
              </a:rPr>
              <a:t> </a:t>
            </a:r>
            <a:r>
              <a:rPr sz="2118" spc="4" dirty="0">
                <a:latin typeface="Calibri"/>
                <a:cs typeface="Calibri"/>
              </a:rPr>
              <a:t>plus</a:t>
            </a:r>
            <a:r>
              <a:rPr sz="2118" spc="-40" dirty="0">
                <a:latin typeface="Calibri"/>
                <a:cs typeface="Calibri"/>
              </a:rPr>
              <a:t> </a:t>
            </a:r>
            <a:r>
              <a:rPr sz="2118" dirty="0">
                <a:latin typeface="Calibri"/>
                <a:cs typeface="Calibri"/>
              </a:rPr>
              <a:t>bas</a:t>
            </a:r>
            <a:r>
              <a:rPr sz="2118" spc="-18" dirty="0">
                <a:latin typeface="Calibri"/>
                <a:cs typeface="Calibri"/>
              </a:rPr>
              <a:t> </a:t>
            </a:r>
            <a:r>
              <a:rPr sz="2118" spc="-4" dirty="0">
                <a:latin typeface="Calibri"/>
                <a:cs typeface="Calibri"/>
              </a:rPr>
              <a:t>niveau.</a:t>
            </a:r>
            <a:r>
              <a:rPr sz="2118" spc="-13" dirty="0">
                <a:latin typeface="Calibri"/>
                <a:cs typeface="Calibri"/>
              </a:rPr>
              <a:t> </a:t>
            </a:r>
            <a:r>
              <a:rPr sz="2118" spc="4" dirty="0">
                <a:latin typeface="Calibri"/>
                <a:cs typeface="Calibri"/>
              </a:rPr>
              <a:t>Ne</a:t>
            </a:r>
            <a:r>
              <a:rPr sz="2118" spc="-9" dirty="0">
                <a:latin typeface="Calibri"/>
                <a:cs typeface="Calibri"/>
              </a:rPr>
              <a:t> </a:t>
            </a:r>
            <a:r>
              <a:rPr sz="2118" spc="-4" dirty="0">
                <a:latin typeface="Calibri"/>
                <a:cs typeface="Calibri"/>
              </a:rPr>
              <a:t>fournissent</a:t>
            </a:r>
            <a:r>
              <a:rPr sz="2118" spc="-66" dirty="0">
                <a:latin typeface="Calibri"/>
                <a:cs typeface="Calibri"/>
              </a:rPr>
              <a:t> </a:t>
            </a:r>
            <a:r>
              <a:rPr sz="2118" dirty="0">
                <a:latin typeface="Calibri"/>
                <a:cs typeface="Calibri"/>
              </a:rPr>
              <a:t>pas</a:t>
            </a:r>
            <a:r>
              <a:rPr sz="2118" spc="-22" dirty="0">
                <a:latin typeface="Calibri"/>
                <a:cs typeface="Calibri"/>
              </a:rPr>
              <a:t> </a:t>
            </a:r>
            <a:r>
              <a:rPr sz="2118" spc="4" dirty="0">
                <a:latin typeface="Calibri"/>
                <a:cs typeface="Calibri"/>
              </a:rPr>
              <a:t>de</a:t>
            </a:r>
            <a:r>
              <a:rPr sz="2118" spc="-9" dirty="0">
                <a:latin typeface="Calibri"/>
                <a:cs typeface="Calibri"/>
              </a:rPr>
              <a:t> </a:t>
            </a:r>
            <a:r>
              <a:rPr sz="2118" spc="-4" dirty="0">
                <a:latin typeface="Calibri"/>
                <a:cs typeface="Calibri"/>
              </a:rPr>
              <a:t>transit.</a:t>
            </a:r>
            <a:endParaRPr sz="2118">
              <a:latin typeface="Calibri"/>
              <a:cs typeface="Calibri"/>
            </a:endParaRPr>
          </a:p>
        </p:txBody>
      </p:sp>
      <p:sp>
        <p:nvSpPr>
          <p:cNvPr id="4" name="object 4"/>
          <p:cNvSpPr txBox="1"/>
          <p:nvPr/>
        </p:nvSpPr>
        <p:spPr>
          <a:xfrm>
            <a:off x="2534771" y="2990180"/>
            <a:ext cx="5536266" cy="337238"/>
          </a:xfrm>
          <a:prstGeom prst="rect">
            <a:avLst/>
          </a:prstGeom>
        </p:spPr>
        <p:txBody>
          <a:bodyPr vert="horz" wrap="square" lIns="0" tIns="11206" rIns="0" bIns="0" rtlCol="0">
            <a:spAutoFit/>
          </a:bodyPr>
          <a:lstStyle/>
          <a:p>
            <a:pPr marL="314902" indent="-304256">
              <a:spcBef>
                <a:spcPts val="88"/>
              </a:spcBef>
              <a:buFont typeface="Arial MT"/>
              <a:buChar char="•"/>
              <a:tabLst>
                <a:tab pos="314902" algn="l"/>
                <a:tab pos="315462" algn="l"/>
              </a:tabLst>
            </a:pPr>
            <a:r>
              <a:rPr sz="2118" spc="-4" dirty="0">
                <a:latin typeface="Calibri"/>
                <a:cs typeface="Calibri"/>
              </a:rPr>
              <a:t>ISP</a:t>
            </a:r>
            <a:r>
              <a:rPr sz="2118" spc="-31" dirty="0">
                <a:latin typeface="Calibri"/>
                <a:cs typeface="Calibri"/>
              </a:rPr>
              <a:t> </a:t>
            </a:r>
            <a:r>
              <a:rPr sz="2118" spc="4" dirty="0">
                <a:latin typeface="Calibri"/>
                <a:cs typeface="Calibri"/>
              </a:rPr>
              <a:t>de</a:t>
            </a:r>
            <a:r>
              <a:rPr sz="2118" spc="-13" dirty="0">
                <a:latin typeface="Calibri"/>
                <a:cs typeface="Calibri"/>
              </a:rPr>
              <a:t> </a:t>
            </a:r>
            <a:r>
              <a:rPr sz="2118" dirty="0">
                <a:latin typeface="Calibri"/>
                <a:cs typeface="Calibri"/>
              </a:rPr>
              <a:t>tier</a:t>
            </a:r>
            <a:r>
              <a:rPr sz="2118" spc="-31" dirty="0">
                <a:latin typeface="Calibri"/>
                <a:cs typeface="Calibri"/>
              </a:rPr>
              <a:t> </a:t>
            </a:r>
            <a:r>
              <a:rPr sz="2118" dirty="0">
                <a:latin typeface="Calibri"/>
                <a:cs typeface="Calibri"/>
              </a:rPr>
              <a:t>2</a:t>
            </a:r>
            <a:r>
              <a:rPr sz="2118" spc="-9" dirty="0">
                <a:latin typeface="Calibri"/>
                <a:cs typeface="Calibri"/>
              </a:rPr>
              <a:t> </a:t>
            </a:r>
            <a:r>
              <a:rPr sz="2118" dirty="0">
                <a:latin typeface="Calibri"/>
                <a:cs typeface="Calibri"/>
              </a:rPr>
              <a:t>:</a:t>
            </a:r>
            <a:r>
              <a:rPr sz="2118" spc="-9" dirty="0">
                <a:latin typeface="Calibri"/>
                <a:cs typeface="Calibri"/>
              </a:rPr>
              <a:t> </a:t>
            </a:r>
            <a:r>
              <a:rPr sz="2118" spc="-4" dirty="0">
                <a:latin typeface="Calibri"/>
                <a:cs typeface="Calibri"/>
              </a:rPr>
              <a:t>fournissent</a:t>
            </a:r>
            <a:r>
              <a:rPr sz="2118" spc="-49" dirty="0">
                <a:latin typeface="Calibri"/>
                <a:cs typeface="Calibri"/>
              </a:rPr>
              <a:t> </a:t>
            </a:r>
            <a:r>
              <a:rPr sz="2118" spc="-9" dirty="0">
                <a:latin typeface="Calibri"/>
                <a:cs typeface="Calibri"/>
              </a:rPr>
              <a:t>et</a:t>
            </a:r>
            <a:r>
              <a:rPr sz="2118" dirty="0">
                <a:latin typeface="Calibri"/>
                <a:cs typeface="Calibri"/>
              </a:rPr>
              <a:t> </a:t>
            </a:r>
            <a:r>
              <a:rPr sz="2118" spc="-9" dirty="0">
                <a:latin typeface="Calibri"/>
                <a:cs typeface="Calibri"/>
              </a:rPr>
              <a:t>achètent</a:t>
            </a:r>
            <a:r>
              <a:rPr sz="2118" spc="-26" dirty="0">
                <a:latin typeface="Calibri"/>
                <a:cs typeface="Calibri"/>
              </a:rPr>
              <a:t> </a:t>
            </a:r>
            <a:r>
              <a:rPr sz="2118" spc="4" dirty="0">
                <a:latin typeface="Calibri"/>
                <a:cs typeface="Calibri"/>
              </a:rPr>
              <a:t>du</a:t>
            </a:r>
            <a:r>
              <a:rPr sz="2118" spc="-26" dirty="0">
                <a:latin typeface="Calibri"/>
                <a:cs typeface="Calibri"/>
              </a:rPr>
              <a:t> </a:t>
            </a:r>
            <a:r>
              <a:rPr sz="2118" spc="-4" dirty="0">
                <a:latin typeface="Calibri"/>
                <a:cs typeface="Calibri"/>
              </a:rPr>
              <a:t>transit.</a:t>
            </a:r>
            <a:endParaRPr sz="2118">
              <a:latin typeface="Calibri"/>
              <a:cs typeface="Calibri"/>
            </a:endParaRPr>
          </a:p>
        </p:txBody>
      </p:sp>
      <p:sp>
        <p:nvSpPr>
          <p:cNvPr id="5" name="object 5"/>
          <p:cNvSpPr txBox="1"/>
          <p:nvPr/>
        </p:nvSpPr>
        <p:spPr>
          <a:xfrm>
            <a:off x="2534771" y="4152006"/>
            <a:ext cx="6982946" cy="989084"/>
          </a:xfrm>
          <a:prstGeom prst="rect">
            <a:avLst/>
          </a:prstGeom>
        </p:spPr>
        <p:txBody>
          <a:bodyPr vert="horz" wrap="square" lIns="0" tIns="11206" rIns="0" bIns="0" rtlCol="0">
            <a:spAutoFit/>
          </a:bodyPr>
          <a:lstStyle/>
          <a:p>
            <a:pPr marL="314902" marR="4483" indent="-304256">
              <a:spcBef>
                <a:spcPts val="88"/>
              </a:spcBef>
              <a:buFont typeface="Arial MT"/>
              <a:buChar char="•"/>
              <a:tabLst>
                <a:tab pos="314902" algn="l"/>
                <a:tab pos="315462" algn="l"/>
              </a:tabLst>
            </a:pPr>
            <a:r>
              <a:rPr sz="2118" spc="-4" dirty="0">
                <a:latin typeface="Calibri"/>
                <a:cs typeface="Calibri"/>
              </a:rPr>
              <a:t>ISP </a:t>
            </a:r>
            <a:r>
              <a:rPr sz="2118" spc="4" dirty="0">
                <a:latin typeface="Calibri"/>
                <a:cs typeface="Calibri"/>
              </a:rPr>
              <a:t>de </a:t>
            </a:r>
            <a:r>
              <a:rPr sz="2118" dirty="0">
                <a:latin typeface="Calibri"/>
                <a:cs typeface="Calibri"/>
              </a:rPr>
              <a:t>tier 1 : </a:t>
            </a:r>
            <a:r>
              <a:rPr sz="2118" spc="4" dirty="0">
                <a:latin typeface="Calibri"/>
                <a:cs typeface="Calibri"/>
              </a:rPr>
              <a:t>plus haut </a:t>
            </a:r>
            <a:r>
              <a:rPr sz="2118" spc="-4" dirty="0">
                <a:latin typeface="Calibri"/>
                <a:cs typeface="Calibri"/>
              </a:rPr>
              <a:t>niveau. </a:t>
            </a:r>
            <a:r>
              <a:rPr sz="2118" spc="-22" dirty="0">
                <a:latin typeface="Calibri"/>
                <a:cs typeface="Calibri"/>
              </a:rPr>
              <a:t>N’achètent </a:t>
            </a:r>
            <a:r>
              <a:rPr sz="2118" dirty="0">
                <a:latin typeface="Calibri"/>
                <a:cs typeface="Calibri"/>
              </a:rPr>
              <a:t>pas </a:t>
            </a:r>
            <a:r>
              <a:rPr sz="2118" spc="4" dirty="0">
                <a:latin typeface="Calibri"/>
                <a:cs typeface="Calibri"/>
              </a:rPr>
              <a:t>de </a:t>
            </a:r>
            <a:r>
              <a:rPr sz="2118" spc="-4" dirty="0">
                <a:latin typeface="Calibri"/>
                <a:cs typeface="Calibri"/>
              </a:rPr>
              <a:t>transit. </a:t>
            </a:r>
            <a:r>
              <a:rPr sz="2118" dirty="0">
                <a:latin typeface="Calibri"/>
                <a:cs typeface="Calibri"/>
              </a:rPr>
              <a:t> </a:t>
            </a:r>
            <a:r>
              <a:rPr sz="2118" spc="-4" dirty="0">
                <a:latin typeface="Calibri"/>
                <a:cs typeface="Calibri"/>
              </a:rPr>
              <a:t>Possèdent</a:t>
            </a:r>
            <a:r>
              <a:rPr sz="2118" spc="-75" dirty="0">
                <a:latin typeface="Calibri"/>
                <a:cs typeface="Calibri"/>
              </a:rPr>
              <a:t> </a:t>
            </a:r>
            <a:r>
              <a:rPr sz="2118" dirty="0">
                <a:latin typeface="Calibri"/>
                <a:cs typeface="Calibri"/>
              </a:rPr>
              <a:t>le</a:t>
            </a:r>
            <a:r>
              <a:rPr sz="2118" spc="9" dirty="0">
                <a:latin typeface="Calibri"/>
                <a:cs typeface="Calibri"/>
              </a:rPr>
              <a:t> </a:t>
            </a:r>
            <a:r>
              <a:rPr sz="2118" dirty="0">
                <a:latin typeface="Calibri"/>
                <a:cs typeface="Calibri"/>
              </a:rPr>
              <a:t>backbone</a:t>
            </a:r>
            <a:r>
              <a:rPr sz="2118" spc="-35" dirty="0">
                <a:latin typeface="Calibri"/>
                <a:cs typeface="Calibri"/>
              </a:rPr>
              <a:t> </a:t>
            </a:r>
            <a:r>
              <a:rPr sz="2118" spc="4" dirty="0">
                <a:latin typeface="Calibri"/>
                <a:cs typeface="Calibri"/>
              </a:rPr>
              <a:t>de</a:t>
            </a:r>
            <a:r>
              <a:rPr sz="2118" spc="-13" dirty="0">
                <a:latin typeface="Calibri"/>
                <a:cs typeface="Calibri"/>
              </a:rPr>
              <a:t> </a:t>
            </a:r>
            <a:r>
              <a:rPr sz="2118" spc="-4" dirty="0">
                <a:latin typeface="Calibri"/>
                <a:cs typeface="Calibri"/>
              </a:rPr>
              <a:t>l’Internet</a:t>
            </a:r>
            <a:r>
              <a:rPr sz="2118" spc="-53" dirty="0">
                <a:latin typeface="Calibri"/>
                <a:cs typeface="Calibri"/>
              </a:rPr>
              <a:t> </a:t>
            </a:r>
            <a:r>
              <a:rPr sz="2118" spc="-4" dirty="0">
                <a:latin typeface="Calibri"/>
                <a:cs typeface="Calibri"/>
              </a:rPr>
              <a:t>(Tbps),</a:t>
            </a:r>
            <a:r>
              <a:rPr sz="2118" spc="4" dirty="0">
                <a:latin typeface="Calibri"/>
                <a:cs typeface="Calibri"/>
              </a:rPr>
              <a:t> </a:t>
            </a:r>
            <a:r>
              <a:rPr sz="2118" dirty="0">
                <a:latin typeface="Calibri"/>
                <a:cs typeface="Calibri"/>
              </a:rPr>
              <a:t>possèdent</a:t>
            </a:r>
            <a:r>
              <a:rPr sz="2118" spc="-53" dirty="0">
                <a:latin typeface="Calibri"/>
                <a:cs typeface="Calibri"/>
              </a:rPr>
              <a:t> </a:t>
            </a:r>
            <a:r>
              <a:rPr sz="2118" spc="-4" dirty="0">
                <a:latin typeface="Calibri"/>
                <a:cs typeface="Calibri"/>
              </a:rPr>
              <a:t>câbles </a:t>
            </a:r>
            <a:r>
              <a:rPr sz="2118" spc="-463" dirty="0">
                <a:latin typeface="Calibri"/>
                <a:cs typeface="Calibri"/>
              </a:rPr>
              <a:t> </a:t>
            </a:r>
            <a:r>
              <a:rPr sz="2118" spc="-35" dirty="0">
                <a:latin typeface="Calibri"/>
                <a:cs typeface="Calibri"/>
              </a:rPr>
              <a:t>sous−marins,</a:t>
            </a:r>
            <a:r>
              <a:rPr sz="2118" spc="-57" dirty="0">
                <a:latin typeface="Calibri"/>
                <a:cs typeface="Calibri"/>
              </a:rPr>
              <a:t> </a:t>
            </a:r>
            <a:r>
              <a:rPr sz="2118" spc="-13" dirty="0">
                <a:latin typeface="Calibri"/>
                <a:cs typeface="Calibri"/>
              </a:rPr>
              <a:t>etc.</a:t>
            </a:r>
            <a:endParaRPr sz="2118">
              <a:latin typeface="Calibri"/>
              <a:cs typeface="Calibri"/>
            </a:endParaRPr>
          </a:p>
        </p:txBody>
      </p:sp>
      <p:pic>
        <p:nvPicPr>
          <p:cNvPr id="6" name="object 6"/>
          <p:cNvPicPr/>
          <p:nvPr/>
        </p:nvPicPr>
        <p:blipFill>
          <a:blip r:embed="rId2" cstate="print"/>
          <a:stretch>
            <a:fillRect/>
          </a:stretch>
        </p:blipFill>
        <p:spPr>
          <a:xfrm>
            <a:off x="3675530" y="2286000"/>
            <a:ext cx="537882" cy="537882"/>
          </a:xfrm>
          <a:prstGeom prst="rect">
            <a:avLst/>
          </a:prstGeom>
        </p:spPr>
      </p:pic>
      <p:pic>
        <p:nvPicPr>
          <p:cNvPr id="7" name="object 7"/>
          <p:cNvPicPr/>
          <p:nvPr/>
        </p:nvPicPr>
        <p:blipFill>
          <a:blip r:embed="rId3" cstate="print"/>
          <a:stretch>
            <a:fillRect/>
          </a:stretch>
        </p:blipFill>
        <p:spPr>
          <a:xfrm>
            <a:off x="4953000" y="2353235"/>
            <a:ext cx="470647" cy="470647"/>
          </a:xfrm>
          <a:prstGeom prst="rect">
            <a:avLst/>
          </a:prstGeom>
        </p:spPr>
      </p:pic>
      <p:pic>
        <p:nvPicPr>
          <p:cNvPr id="8" name="object 8"/>
          <p:cNvPicPr/>
          <p:nvPr/>
        </p:nvPicPr>
        <p:blipFill>
          <a:blip r:embed="rId4" cstate="print"/>
          <a:stretch>
            <a:fillRect/>
          </a:stretch>
        </p:blipFill>
        <p:spPr>
          <a:xfrm>
            <a:off x="5894294" y="2541584"/>
            <a:ext cx="581073" cy="260480"/>
          </a:xfrm>
          <a:prstGeom prst="rect">
            <a:avLst/>
          </a:prstGeom>
        </p:spPr>
      </p:pic>
      <p:pic>
        <p:nvPicPr>
          <p:cNvPr id="9" name="object 9"/>
          <p:cNvPicPr/>
          <p:nvPr/>
        </p:nvPicPr>
        <p:blipFill>
          <a:blip r:embed="rId5" cstate="print"/>
          <a:stretch>
            <a:fillRect/>
          </a:stretch>
        </p:blipFill>
        <p:spPr>
          <a:xfrm>
            <a:off x="6835589" y="2422519"/>
            <a:ext cx="769171" cy="366757"/>
          </a:xfrm>
          <a:prstGeom prst="rect">
            <a:avLst/>
          </a:prstGeom>
        </p:spPr>
      </p:pic>
      <p:pic>
        <p:nvPicPr>
          <p:cNvPr id="10" name="object 10"/>
          <p:cNvPicPr/>
          <p:nvPr/>
        </p:nvPicPr>
        <p:blipFill>
          <a:blip r:embed="rId2" cstate="print"/>
          <a:stretch>
            <a:fillRect/>
          </a:stretch>
        </p:blipFill>
        <p:spPr>
          <a:xfrm>
            <a:off x="3070412" y="3361765"/>
            <a:ext cx="537881" cy="537882"/>
          </a:xfrm>
          <a:prstGeom prst="rect">
            <a:avLst/>
          </a:prstGeom>
        </p:spPr>
      </p:pic>
      <p:sp>
        <p:nvSpPr>
          <p:cNvPr id="11" name="object 11"/>
          <p:cNvSpPr txBox="1"/>
          <p:nvPr/>
        </p:nvSpPr>
        <p:spPr>
          <a:xfrm>
            <a:off x="3005419" y="3853482"/>
            <a:ext cx="787213" cy="200236"/>
          </a:xfrm>
          <a:prstGeom prst="rect">
            <a:avLst/>
          </a:prstGeom>
        </p:spPr>
        <p:txBody>
          <a:bodyPr vert="horz" wrap="square" lIns="0" tIns="10085" rIns="0" bIns="0" rtlCol="0">
            <a:spAutoFit/>
          </a:bodyPr>
          <a:lstStyle/>
          <a:p>
            <a:pPr marL="11206">
              <a:spcBef>
                <a:spcPts val="79"/>
              </a:spcBef>
            </a:pPr>
            <a:r>
              <a:rPr sz="1235" spc="-9" dirty="0">
                <a:latin typeface="Calibri"/>
                <a:cs typeface="Calibri"/>
              </a:rPr>
              <a:t>open</a:t>
            </a:r>
            <a:r>
              <a:rPr sz="1235" spc="-57" dirty="0">
                <a:latin typeface="Calibri"/>
                <a:cs typeface="Calibri"/>
              </a:rPr>
              <a:t> </a:t>
            </a:r>
            <a:r>
              <a:rPr sz="1235" spc="-13" dirty="0">
                <a:latin typeface="Calibri"/>
                <a:cs typeface="Calibri"/>
              </a:rPr>
              <a:t>transit</a:t>
            </a:r>
            <a:endParaRPr sz="1235">
              <a:latin typeface="Calibri"/>
              <a:cs typeface="Calibri"/>
            </a:endParaRPr>
          </a:p>
        </p:txBody>
      </p:sp>
      <p:grpSp>
        <p:nvGrpSpPr>
          <p:cNvPr id="12" name="object 12"/>
          <p:cNvGrpSpPr/>
          <p:nvPr/>
        </p:nvGrpSpPr>
        <p:grpSpPr>
          <a:xfrm>
            <a:off x="3949849" y="3437069"/>
            <a:ext cx="1011331" cy="479051"/>
            <a:chOff x="2596895" y="3895344"/>
            <a:chExt cx="1146175" cy="542925"/>
          </a:xfrm>
        </p:grpSpPr>
        <p:pic>
          <p:nvPicPr>
            <p:cNvPr id="13" name="object 13"/>
            <p:cNvPicPr/>
            <p:nvPr/>
          </p:nvPicPr>
          <p:blipFill>
            <a:blip r:embed="rId6" cstate="print"/>
            <a:stretch>
              <a:fillRect/>
            </a:stretch>
          </p:blipFill>
          <p:spPr>
            <a:xfrm>
              <a:off x="3334511" y="3895344"/>
              <a:ext cx="103632" cy="48767"/>
            </a:xfrm>
            <a:prstGeom prst="rect">
              <a:avLst/>
            </a:prstGeom>
          </p:spPr>
        </p:pic>
        <p:pic>
          <p:nvPicPr>
            <p:cNvPr id="14" name="object 14"/>
            <p:cNvPicPr/>
            <p:nvPr/>
          </p:nvPicPr>
          <p:blipFill>
            <a:blip r:embed="rId7" cstate="print"/>
            <a:stretch>
              <a:fillRect/>
            </a:stretch>
          </p:blipFill>
          <p:spPr>
            <a:xfrm>
              <a:off x="2596895" y="4072128"/>
              <a:ext cx="566928" cy="42671"/>
            </a:xfrm>
            <a:prstGeom prst="rect">
              <a:avLst/>
            </a:prstGeom>
          </p:spPr>
        </p:pic>
        <p:sp>
          <p:nvSpPr>
            <p:cNvPr id="15" name="object 15"/>
            <p:cNvSpPr/>
            <p:nvPr/>
          </p:nvSpPr>
          <p:spPr>
            <a:xfrm>
              <a:off x="2596895" y="4099560"/>
              <a:ext cx="463550" cy="67310"/>
            </a:xfrm>
            <a:custGeom>
              <a:avLst/>
              <a:gdLst/>
              <a:ahLst/>
              <a:cxnLst/>
              <a:rect l="l" t="t" r="r" b="b"/>
              <a:pathLst>
                <a:path w="463550" h="67310">
                  <a:moveTo>
                    <a:pt x="0" y="0"/>
                  </a:moveTo>
                  <a:lnTo>
                    <a:pt x="256031" y="0"/>
                  </a:lnTo>
                </a:path>
                <a:path w="463550" h="67310">
                  <a:moveTo>
                    <a:pt x="0" y="6095"/>
                  </a:moveTo>
                  <a:lnTo>
                    <a:pt x="85343" y="6095"/>
                  </a:lnTo>
                </a:path>
                <a:path w="463550" h="67310">
                  <a:moveTo>
                    <a:pt x="0" y="12191"/>
                  </a:moveTo>
                  <a:lnTo>
                    <a:pt x="85343" y="12191"/>
                  </a:lnTo>
                </a:path>
                <a:path w="463550" h="67310">
                  <a:moveTo>
                    <a:pt x="377951" y="12191"/>
                  </a:moveTo>
                  <a:lnTo>
                    <a:pt x="463295" y="12191"/>
                  </a:lnTo>
                </a:path>
                <a:path w="463550" h="67310">
                  <a:moveTo>
                    <a:pt x="0" y="18287"/>
                  </a:moveTo>
                  <a:lnTo>
                    <a:pt x="85343" y="18287"/>
                  </a:lnTo>
                </a:path>
                <a:path w="463550" h="67310">
                  <a:moveTo>
                    <a:pt x="219456" y="18287"/>
                  </a:moveTo>
                  <a:lnTo>
                    <a:pt x="262127" y="18287"/>
                  </a:lnTo>
                </a:path>
                <a:path w="463550" h="67310">
                  <a:moveTo>
                    <a:pt x="377951" y="18287"/>
                  </a:moveTo>
                  <a:lnTo>
                    <a:pt x="463295" y="18287"/>
                  </a:lnTo>
                </a:path>
                <a:path w="463550" h="67310">
                  <a:moveTo>
                    <a:pt x="0" y="24383"/>
                  </a:moveTo>
                  <a:lnTo>
                    <a:pt x="85343" y="24383"/>
                  </a:lnTo>
                </a:path>
                <a:path w="463550" h="67310">
                  <a:moveTo>
                    <a:pt x="219456" y="24383"/>
                  </a:moveTo>
                  <a:lnTo>
                    <a:pt x="262127" y="24383"/>
                  </a:lnTo>
                </a:path>
                <a:path w="463550" h="67310">
                  <a:moveTo>
                    <a:pt x="377951" y="24383"/>
                  </a:moveTo>
                  <a:lnTo>
                    <a:pt x="463295" y="24383"/>
                  </a:lnTo>
                </a:path>
                <a:path w="463550" h="67310">
                  <a:moveTo>
                    <a:pt x="0" y="30479"/>
                  </a:moveTo>
                  <a:lnTo>
                    <a:pt x="85343" y="30479"/>
                  </a:lnTo>
                </a:path>
                <a:path w="463550" h="67310">
                  <a:moveTo>
                    <a:pt x="377951" y="30479"/>
                  </a:moveTo>
                  <a:lnTo>
                    <a:pt x="463295" y="30479"/>
                  </a:lnTo>
                </a:path>
                <a:path w="463550" h="67310">
                  <a:moveTo>
                    <a:pt x="0" y="36575"/>
                  </a:moveTo>
                  <a:lnTo>
                    <a:pt x="85343" y="36575"/>
                  </a:lnTo>
                </a:path>
                <a:path w="463550" h="67310">
                  <a:moveTo>
                    <a:pt x="377951" y="36575"/>
                  </a:moveTo>
                  <a:lnTo>
                    <a:pt x="463295" y="36575"/>
                  </a:lnTo>
                </a:path>
                <a:path w="463550" h="67310">
                  <a:moveTo>
                    <a:pt x="0" y="42672"/>
                  </a:moveTo>
                  <a:lnTo>
                    <a:pt x="85343" y="42672"/>
                  </a:lnTo>
                </a:path>
                <a:path w="463550" h="67310">
                  <a:moveTo>
                    <a:pt x="377951" y="42672"/>
                  </a:moveTo>
                  <a:lnTo>
                    <a:pt x="463295" y="42672"/>
                  </a:lnTo>
                </a:path>
                <a:path w="463550" h="67310">
                  <a:moveTo>
                    <a:pt x="0" y="48767"/>
                  </a:moveTo>
                  <a:lnTo>
                    <a:pt x="85343" y="48767"/>
                  </a:lnTo>
                </a:path>
                <a:path w="463550" h="67310">
                  <a:moveTo>
                    <a:pt x="377951" y="48767"/>
                  </a:moveTo>
                  <a:lnTo>
                    <a:pt x="463295" y="48767"/>
                  </a:lnTo>
                </a:path>
                <a:path w="463550" h="67310">
                  <a:moveTo>
                    <a:pt x="0" y="54863"/>
                  </a:moveTo>
                  <a:lnTo>
                    <a:pt x="85343" y="54863"/>
                  </a:lnTo>
                </a:path>
                <a:path w="463550" h="67310">
                  <a:moveTo>
                    <a:pt x="213360" y="54863"/>
                  </a:moveTo>
                  <a:lnTo>
                    <a:pt x="256031" y="54863"/>
                  </a:lnTo>
                </a:path>
                <a:path w="463550" h="67310">
                  <a:moveTo>
                    <a:pt x="377951" y="54863"/>
                  </a:moveTo>
                  <a:lnTo>
                    <a:pt x="463295" y="54863"/>
                  </a:lnTo>
                </a:path>
                <a:path w="463550" h="67310">
                  <a:moveTo>
                    <a:pt x="0" y="60960"/>
                  </a:moveTo>
                  <a:lnTo>
                    <a:pt x="85343" y="60960"/>
                  </a:lnTo>
                </a:path>
                <a:path w="463550" h="67310">
                  <a:moveTo>
                    <a:pt x="377951" y="60960"/>
                  </a:moveTo>
                  <a:lnTo>
                    <a:pt x="463295" y="60960"/>
                  </a:lnTo>
                </a:path>
                <a:path w="463550" h="67310">
                  <a:moveTo>
                    <a:pt x="377951" y="67055"/>
                  </a:moveTo>
                  <a:lnTo>
                    <a:pt x="463295" y="67055"/>
                  </a:lnTo>
                </a:path>
              </a:pathLst>
            </a:custGeom>
            <a:ln w="6095">
              <a:solidFill>
                <a:srgbClr val="204397"/>
              </a:solidFill>
            </a:ln>
          </p:spPr>
          <p:txBody>
            <a:bodyPr wrap="square" lIns="0" tIns="0" rIns="0" bIns="0" rtlCol="0"/>
            <a:lstStyle/>
            <a:p>
              <a:endParaRPr sz="1588"/>
            </a:p>
          </p:txBody>
        </p:sp>
        <p:pic>
          <p:nvPicPr>
            <p:cNvPr id="16" name="object 16"/>
            <p:cNvPicPr/>
            <p:nvPr/>
          </p:nvPicPr>
          <p:blipFill>
            <a:blip r:embed="rId8" cstate="print"/>
            <a:stretch>
              <a:fillRect/>
            </a:stretch>
          </p:blipFill>
          <p:spPr>
            <a:xfrm>
              <a:off x="3206495" y="3895344"/>
              <a:ext cx="536448" cy="542543"/>
            </a:xfrm>
            <a:prstGeom prst="rect">
              <a:avLst/>
            </a:prstGeom>
          </p:spPr>
        </p:pic>
        <p:sp>
          <p:nvSpPr>
            <p:cNvPr id="17" name="object 17"/>
            <p:cNvSpPr/>
            <p:nvPr/>
          </p:nvSpPr>
          <p:spPr>
            <a:xfrm>
              <a:off x="2596895" y="4172712"/>
              <a:ext cx="463550" cy="55244"/>
            </a:xfrm>
            <a:custGeom>
              <a:avLst/>
              <a:gdLst/>
              <a:ahLst/>
              <a:cxnLst/>
              <a:rect l="l" t="t" r="r" b="b"/>
              <a:pathLst>
                <a:path w="463550" h="55245">
                  <a:moveTo>
                    <a:pt x="377951" y="0"/>
                  </a:moveTo>
                  <a:lnTo>
                    <a:pt x="463295" y="0"/>
                  </a:lnTo>
                </a:path>
                <a:path w="463550" h="55245">
                  <a:moveTo>
                    <a:pt x="377951" y="6096"/>
                  </a:moveTo>
                  <a:lnTo>
                    <a:pt x="463295" y="6096"/>
                  </a:lnTo>
                </a:path>
                <a:path w="463550" h="55245">
                  <a:moveTo>
                    <a:pt x="377951" y="12191"/>
                  </a:moveTo>
                  <a:lnTo>
                    <a:pt x="463295" y="12191"/>
                  </a:lnTo>
                </a:path>
                <a:path w="463550" h="55245">
                  <a:moveTo>
                    <a:pt x="377951" y="18287"/>
                  </a:moveTo>
                  <a:lnTo>
                    <a:pt x="463295" y="18287"/>
                  </a:lnTo>
                </a:path>
                <a:path w="463550" h="55245">
                  <a:moveTo>
                    <a:pt x="377951" y="24384"/>
                  </a:moveTo>
                  <a:lnTo>
                    <a:pt x="463295" y="24384"/>
                  </a:lnTo>
                </a:path>
                <a:path w="463550" h="55245">
                  <a:moveTo>
                    <a:pt x="377951" y="30479"/>
                  </a:moveTo>
                  <a:lnTo>
                    <a:pt x="463295" y="30479"/>
                  </a:lnTo>
                </a:path>
                <a:path w="463550" h="55245">
                  <a:moveTo>
                    <a:pt x="0" y="36575"/>
                  </a:moveTo>
                  <a:lnTo>
                    <a:pt x="85343" y="36575"/>
                  </a:lnTo>
                </a:path>
                <a:path w="463550" h="55245">
                  <a:moveTo>
                    <a:pt x="377951" y="36575"/>
                  </a:moveTo>
                  <a:lnTo>
                    <a:pt x="463295" y="36575"/>
                  </a:lnTo>
                </a:path>
                <a:path w="463550" h="55245">
                  <a:moveTo>
                    <a:pt x="0" y="42672"/>
                  </a:moveTo>
                  <a:lnTo>
                    <a:pt x="85343" y="42672"/>
                  </a:lnTo>
                </a:path>
                <a:path w="463550" h="55245">
                  <a:moveTo>
                    <a:pt x="377951" y="42672"/>
                  </a:moveTo>
                  <a:lnTo>
                    <a:pt x="463295" y="42672"/>
                  </a:lnTo>
                </a:path>
                <a:path w="463550" h="55245">
                  <a:moveTo>
                    <a:pt x="0" y="48767"/>
                  </a:moveTo>
                  <a:lnTo>
                    <a:pt x="85343" y="48767"/>
                  </a:lnTo>
                </a:path>
                <a:path w="463550" h="55245">
                  <a:moveTo>
                    <a:pt x="377951" y="48767"/>
                  </a:moveTo>
                  <a:lnTo>
                    <a:pt x="463295" y="48767"/>
                  </a:lnTo>
                </a:path>
                <a:path w="463550" h="55245">
                  <a:moveTo>
                    <a:pt x="0" y="54863"/>
                  </a:moveTo>
                  <a:lnTo>
                    <a:pt x="85343" y="54863"/>
                  </a:lnTo>
                </a:path>
                <a:path w="463550" h="55245">
                  <a:moveTo>
                    <a:pt x="225551" y="54863"/>
                  </a:moveTo>
                  <a:lnTo>
                    <a:pt x="280416" y="54863"/>
                  </a:lnTo>
                </a:path>
                <a:path w="463550" h="55245">
                  <a:moveTo>
                    <a:pt x="377951" y="54863"/>
                  </a:moveTo>
                  <a:lnTo>
                    <a:pt x="463295" y="54863"/>
                  </a:lnTo>
                </a:path>
              </a:pathLst>
            </a:custGeom>
            <a:ln w="6095">
              <a:solidFill>
                <a:srgbClr val="204397"/>
              </a:solidFill>
            </a:ln>
          </p:spPr>
          <p:txBody>
            <a:bodyPr wrap="square" lIns="0" tIns="0" rIns="0" bIns="0" rtlCol="0"/>
            <a:lstStyle/>
            <a:p>
              <a:endParaRPr sz="1588"/>
            </a:p>
          </p:txBody>
        </p:sp>
        <p:pic>
          <p:nvPicPr>
            <p:cNvPr id="18" name="object 18"/>
            <p:cNvPicPr/>
            <p:nvPr/>
          </p:nvPicPr>
          <p:blipFill>
            <a:blip r:embed="rId9" cstate="print"/>
            <a:stretch>
              <a:fillRect/>
            </a:stretch>
          </p:blipFill>
          <p:spPr>
            <a:xfrm>
              <a:off x="2596895" y="4126992"/>
              <a:ext cx="280416" cy="182879"/>
            </a:xfrm>
            <a:prstGeom prst="rect">
              <a:avLst/>
            </a:prstGeom>
          </p:spPr>
        </p:pic>
        <p:sp>
          <p:nvSpPr>
            <p:cNvPr id="19" name="object 19"/>
            <p:cNvSpPr/>
            <p:nvPr/>
          </p:nvSpPr>
          <p:spPr>
            <a:xfrm>
              <a:off x="2596895" y="4233672"/>
              <a:ext cx="463550" cy="48895"/>
            </a:xfrm>
            <a:custGeom>
              <a:avLst/>
              <a:gdLst/>
              <a:ahLst/>
              <a:cxnLst/>
              <a:rect l="l" t="t" r="r" b="b"/>
              <a:pathLst>
                <a:path w="463550" h="48895">
                  <a:moveTo>
                    <a:pt x="0" y="0"/>
                  </a:moveTo>
                  <a:lnTo>
                    <a:pt x="85343" y="0"/>
                  </a:lnTo>
                </a:path>
                <a:path w="463550" h="48895">
                  <a:moveTo>
                    <a:pt x="225551" y="0"/>
                  </a:moveTo>
                  <a:lnTo>
                    <a:pt x="280416" y="0"/>
                  </a:lnTo>
                </a:path>
                <a:path w="463550" h="48895">
                  <a:moveTo>
                    <a:pt x="377951" y="0"/>
                  </a:moveTo>
                  <a:lnTo>
                    <a:pt x="463295" y="0"/>
                  </a:lnTo>
                </a:path>
                <a:path w="463550" h="48895">
                  <a:moveTo>
                    <a:pt x="0" y="6095"/>
                  </a:moveTo>
                  <a:lnTo>
                    <a:pt x="85343" y="6095"/>
                  </a:lnTo>
                </a:path>
                <a:path w="463550" h="48895">
                  <a:moveTo>
                    <a:pt x="377951" y="6095"/>
                  </a:moveTo>
                  <a:lnTo>
                    <a:pt x="463295" y="6095"/>
                  </a:lnTo>
                </a:path>
                <a:path w="463550" h="48895">
                  <a:moveTo>
                    <a:pt x="0" y="12191"/>
                  </a:moveTo>
                  <a:lnTo>
                    <a:pt x="85343" y="12191"/>
                  </a:lnTo>
                </a:path>
                <a:path w="463550" h="48895">
                  <a:moveTo>
                    <a:pt x="377951" y="12191"/>
                  </a:moveTo>
                  <a:lnTo>
                    <a:pt x="463295" y="12191"/>
                  </a:lnTo>
                </a:path>
                <a:path w="463550" h="48895">
                  <a:moveTo>
                    <a:pt x="0" y="18287"/>
                  </a:moveTo>
                  <a:lnTo>
                    <a:pt x="85343" y="18287"/>
                  </a:lnTo>
                </a:path>
                <a:path w="463550" h="48895">
                  <a:moveTo>
                    <a:pt x="377951" y="18287"/>
                  </a:moveTo>
                  <a:lnTo>
                    <a:pt x="463295" y="18287"/>
                  </a:lnTo>
                </a:path>
                <a:path w="463550" h="48895">
                  <a:moveTo>
                    <a:pt x="0" y="24383"/>
                  </a:moveTo>
                  <a:lnTo>
                    <a:pt x="85343" y="24383"/>
                  </a:lnTo>
                </a:path>
                <a:path w="463550" h="48895">
                  <a:moveTo>
                    <a:pt x="377951" y="24383"/>
                  </a:moveTo>
                  <a:lnTo>
                    <a:pt x="463295" y="24383"/>
                  </a:lnTo>
                </a:path>
                <a:path w="463550" h="48895">
                  <a:moveTo>
                    <a:pt x="0" y="30479"/>
                  </a:moveTo>
                  <a:lnTo>
                    <a:pt x="85343" y="30479"/>
                  </a:lnTo>
                </a:path>
                <a:path w="463550" h="48895">
                  <a:moveTo>
                    <a:pt x="377951" y="30479"/>
                  </a:moveTo>
                  <a:lnTo>
                    <a:pt x="463295" y="30479"/>
                  </a:lnTo>
                </a:path>
                <a:path w="463550" h="48895">
                  <a:moveTo>
                    <a:pt x="377951" y="36575"/>
                  </a:moveTo>
                  <a:lnTo>
                    <a:pt x="463295" y="36575"/>
                  </a:lnTo>
                </a:path>
                <a:path w="463550" h="48895">
                  <a:moveTo>
                    <a:pt x="377951" y="42671"/>
                  </a:moveTo>
                  <a:lnTo>
                    <a:pt x="463295" y="42671"/>
                  </a:lnTo>
                </a:path>
                <a:path w="463550" h="48895">
                  <a:moveTo>
                    <a:pt x="377951" y="48767"/>
                  </a:moveTo>
                  <a:lnTo>
                    <a:pt x="463295" y="48767"/>
                  </a:lnTo>
                </a:path>
              </a:pathLst>
            </a:custGeom>
            <a:ln w="6095">
              <a:solidFill>
                <a:srgbClr val="204397"/>
              </a:solidFill>
            </a:ln>
          </p:spPr>
          <p:txBody>
            <a:bodyPr wrap="square" lIns="0" tIns="0" rIns="0" bIns="0" rtlCol="0"/>
            <a:lstStyle/>
            <a:p>
              <a:endParaRPr sz="1588"/>
            </a:p>
          </p:txBody>
        </p:sp>
        <p:pic>
          <p:nvPicPr>
            <p:cNvPr id="20" name="object 20"/>
            <p:cNvPicPr/>
            <p:nvPr/>
          </p:nvPicPr>
          <p:blipFill>
            <a:blip r:embed="rId10" cstate="print"/>
            <a:stretch>
              <a:fillRect/>
            </a:stretch>
          </p:blipFill>
          <p:spPr>
            <a:xfrm>
              <a:off x="2974847" y="4285488"/>
              <a:ext cx="85343" cy="24383"/>
            </a:xfrm>
            <a:prstGeom prst="rect">
              <a:avLst/>
            </a:prstGeom>
          </p:spPr>
        </p:pic>
      </p:grpSp>
      <p:grpSp>
        <p:nvGrpSpPr>
          <p:cNvPr id="21" name="object 21"/>
          <p:cNvGrpSpPr/>
          <p:nvPr/>
        </p:nvGrpSpPr>
        <p:grpSpPr>
          <a:xfrm>
            <a:off x="5289177" y="3429000"/>
            <a:ext cx="774887" cy="527237"/>
            <a:chOff x="4114800" y="3886200"/>
            <a:chExt cx="878205" cy="597535"/>
          </a:xfrm>
        </p:grpSpPr>
        <p:pic>
          <p:nvPicPr>
            <p:cNvPr id="22" name="object 22"/>
            <p:cNvPicPr/>
            <p:nvPr/>
          </p:nvPicPr>
          <p:blipFill>
            <a:blip r:embed="rId11" cstate="print"/>
            <a:stretch>
              <a:fillRect/>
            </a:stretch>
          </p:blipFill>
          <p:spPr>
            <a:xfrm>
              <a:off x="4349495" y="3886200"/>
              <a:ext cx="408432" cy="405383"/>
            </a:xfrm>
            <a:prstGeom prst="rect">
              <a:avLst/>
            </a:prstGeom>
          </p:spPr>
        </p:pic>
        <p:pic>
          <p:nvPicPr>
            <p:cNvPr id="23" name="object 23"/>
            <p:cNvPicPr/>
            <p:nvPr/>
          </p:nvPicPr>
          <p:blipFill>
            <a:blip r:embed="rId12" cstate="print"/>
            <a:stretch>
              <a:fillRect/>
            </a:stretch>
          </p:blipFill>
          <p:spPr>
            <a:xfrm>
              <a:off x="4194047" y="4328159"/>
              <a:ext cx="670560" cy="64007"/>
            </a:xfrm>
            <a:prstGeom prst="rect">
              <a:avLst/>
            </a:prstGeom>
          </p:spPr>
        </p:pic>
        <p:pic>
          <p:nvPicPr>
            <p:cNvPr id="24" name="object 24"/>
            <p:cNvPicPr/>
            <p:nvPr/>
          </p:nvPicPr>
          <p:blipFill>
            <a:blip r:embed="rId13" cstate="print"/>
            <a:stretch>
              <a:fillRect/>
            </a:stretch>
          </p:blipFill>
          <p:spPr>
            <a:xfrm>
              <a:off x="4114800" y="4370831"/>
              <a:ext cx="865632" cy="33527"/>
            </a:xfrm>
            <a:prstGeom prst="rect">
              <a:avLst/>
            </a:prstGeom>
          </p:spPr>
        </p:pic>
        <p:pic>
          <p:nvPicPr>
            <p:cNvPr id="25" name="object 25"/>
            <p:cNvPicPr/>
            <p:nvPr/>
          </p:nvPicPr>
          <p:blipFill>
            <a:blip r:embed="rId14" cstate="print"/>
            <a:stretch>
              <a:fillRect/>
            </a:stretch>
          </p:blipFill>
          <p:spPr>
            <a:xfrm>
              <a:off x="4126991" y="4401312"/>
              <a:ext cx="262128" cy="9143"/>
            </a:xfrm>
            <a:prstGeom prst="rect">
              <a:avLst/>
            </a:prstGeom>
          </p:spPr>
        </p:pic>
        <p:pic>
          <p:nvPicPr>
            <p:cNvPr id="26" name="object 26"/>
            <p:cNvPicPr/>
            <p:nvPr/>
          </p:nvPicPr>
          <p:blipFill>
            <a:blip r:embed="rId15" cstate="print"/>
            <a:stretch>
              <a:fillRect/>
            </a:stretch>
          </p:blipFill>
          <p:spPr>
            <a:xfrm>
              <a:off x="4840223" y="4401312"/>
              <a:ext cx="146304" cy="12191"/>
            </a:xfrm>
            <a:prstGeom prst="rect">
              <a:avLst/>
            </a:prstGeom>
          </p:spPr>
        </p:pic>
        <p:sp>
          <p:nvSpPr>
            <p:cNvPr id="27" name="object 27"/>
            <p:cNvSpPr/>
            <p:nvPr/>
          </p:nvSpPr>
          <p:spPr>
            <a:xfrm>
              <a:off x="4306823" y="4408931"/>
              <a:ext cx="30480" cy="0"/>
            </a:xfrm>
            <a:custGeom>
              <a:avLst/>
              <a:gdLst/>
              <a:ahLst/>
              <a:cxnLst/>
              <a:rect l="l" t="t" r="r" b="b"/>
              <a:pathLst>
                <a:path w="30479">
                  <a:moveTo>
                    <a:pt x="0" y="0"/>
                  </a:moveTo>
                  <a:lnTo>
                    <a:pt x="30480" y="0"/>
                  </a:lnTo>
                </a:path>
              </a:pathLst>
            </a:custGeom>
            <a:ln w="3175">
              <a:solidFill>
                <a:srgbClr val="EC1B23"/>
              </a:solidFill>
            </a:ln>
          </p:spPr>
          <p:txBody>
            <a:bodyPr wrap="square" lIns="0" tIns="0" rIns="0" bIns="0" rtlCol="0"/>
            <a:lstStyle/>
            <a:p>
              <a:endParaRPr sz="1588"/>
            </a:p>
          </p:txBody>
        </p:sp>
        <p:pic>
          <p:nvPicPr>
            <p:cNvPr id="28" name="object 28"/>
            <p:cNvPicPr/>
            <p:nvPr/>
          </p:nvPicPr>
          <p:blipFill>
            <a:blip r:embed="rId16" cstate="print"/>
            <a:stretch>
              <a:fillRect/>
            </a:stretch>
          </p:blipFill>
          <p:spPr>
            <a:xfrm>
              <a:off x="4428743" y="4401312"/>
              <a:ext cx="371856" cy="30479"/>
            </a:xfrm>
            <a:prstGeom prst="rect">
              <a:avLst/>
            </a:prstGeom>
          </p:spPr>
        </p:pic>
        <p:sp>
          <p:nvSpPr>
            <p:cNvPr id="29" name="object 29"/>
            <p:cNvSpPr/>
            <p:nvPr/>
          </p:nvSpPr>
          <p:spPr>
            <a:xfrm>
              <a:off x="4428743" y="4418076"/>
              <a:ext cx="27940" cy="9525"/>
            </a:xfrm>
            <a:custGeom>
              <a:avLst/>
              <a:gdLst/>
              <a:ahLst/>
              <a:cxnLst/>
              <a:rect l="l" t="t" r="r" b="b"/>
              <a:pathLst>
                <a:path w="27939" h="9525">
                  <a:moveTo>
                    <a:pt x="0" y="0"/>
                  </a:moveTo>
                  <a:lnTo>
                    <a:pt x="27432" y="0"/>
                  </a:lnTo>
                </a:path>
                <a:path w="27939" h="9525">
                  <a:moveTo>
                    <a:pt x="0" y="3048"/>
                  </a:moveTo>
                  <a:lnTo>
                    <a:pt x="27432" y="3048"/>
                  </a:lnTo>
                </a:path>
                <a:path w="27939" h="9525">
                  <a:moveTo>
                    <a:pt x="0" y="6096"/>
                  </a:moveTo>
                  <a:lnTo>
                    <a:pt x="27432" y="6096"/>
                  </a:lnTo>
                </a:path>
                <a:path w="27939" h="9525">
                  <a:moveTo>
                    <a:pt x="0" y="9143"/>
                  </a:moveTo>
                  <a:lnTo>
                    <a:pt x="27432" y="9143"/>
                  </a:lnTo>
                </a:path>
              </a:pathLst>
            </a:custGeom>
            <a:ln w="3175">
              <a:solidFill>
                <a:srgbClr val="EC1B23"/>
              </a:solidFill>
            </a:ln>
          </p:spPr>
          <p:txBody>
            <a:bodyPr wrap="square" lIns="0" tIns="0" rIns="0" bIns="0" rtlCol="0"/>
            <a:lstStyle/>
            <a:p>
              <a:endParaRPr sz="1588"/>
            </a:p>
          </p:txBody>
        </p:sp>
        <p:pic>
          <p:nvPicPr>
            <p:cNvPr id="30" name="object 30"/>
            <p:cNvPicPr/>
            <p:nvPr/>
          </p:nvPicPr>
          <p:blipFill>
            <a:blip r:embed="rId17" cstate="print"/>
            <a:stretch>
              <a:fillRect/>
            </a:stretch>
          </p:blipFill>
          <p:spPr>
            <a:xfrm>
              <a:off x="4133088" y="4407408"/>
              <a:ext cx="256032" cy="45719"/>
            </a:xfrm>
            <a:prstGeom prst="rect">
              <a:avLst/>
            </a:prstGeom>
          </p:spPr>
        </p:pic>
        <p:pic>
          <p:nvPicPr>
            <p:cNvPr id="31" name="object 31"/>
            <p:cNvPicPr/>
            <p:nvPr/>
          </p:nvPicPr>
          <p:blipFill>
            <a:blip r:embed="rId18" cstate="print"/>
            <a:stretch>
              <a:fillRect/>
            </a:stretch>
          </p:blipFill>
          <p:spPr>
            <a:xfrm>
              <a:off x="4846319" y="4410455"/>
              <a:ext cx="146303" cy="39623"/>
            </a:xfrm>
            <a:prstGeom prst="rect">
              <a:avLst/>
            </a:prstGeom>
          </p:spPr>
        </p:pic>
        <p:pic>
          <p:nvPicPr>
            <p:cNvPr id="32" name="object 32"/>
            <p:cNvPicPr/>
            <p:nvPr/>
          </p:nvPicPr>
          <p:blipFill>
            <a:blip r:embed="rId19" cstate="print"/>
            <a:stretch>
              <a:fillRect/>
            </a:stretch>
          </p:blipFill>
          <p:spPr>
            <a:xfrm>
              <a:off x="4145280" y="4428744"/>
              <a:ext cx="655320" cy="51815"/>
            </a:xfrm>
            <a:prstGeom prst="rect">
              <a:avLst/>
            </a:prstGeom>
          </p:spPr>
        </p:pic>
        <p:sp>
          <p:nvSpPr>
            <p:cNvPr id="33" name="object 33"/>
            <p:cNvSpPr/>
            <p:nvPr/>
          </p:nvSpPr>
          <p:spPr>
            <a:xfrm>
              <a:off x="4154423" y="4466844"/>
              <a:ext cx="40005" cy="0"/>
            </a:xfrm>
            <a:custGeom>
              <a:avLst/>
              <a:gdLst/>
              <a:ahLst/>
              <a:cxnLst/>
              <a:rect l="l" t="t" r="r" b="b"/>
              <a:pathLst>
                <a:path w="40004">
                  <a:moveTo>
                    <a:pt x="0" y="0"/>
                  </a:moveTo>
                  <a:lnTo>
                    <a:pt x="39623" y="0"/>
                  </a:lnTo>
                </a:path>
              </a:pathLst>
            </a:custGeom>
            <a:ln w="3175">
              <a:solidFill>
                <a:srgbClr val="EC1B23"/>
              </a:solidFill>
            </a:ln>
          </p:spPr>
          <p:txBody>
            <a:bodyPr wrap="square" lIns="0" tIns="0" rIns="0" bIns="0" rtlCol="0"/>
            <a:lstStyle/>
            <a:p>
              <a:endParaRPr sz="1588"/>
            </a:p>
          </p:txBody>
        </p:sp>
        <p:pic>
          <p:nvPicPr>
            <p:cNvPr id="34" name="object 34"/>
            <p:cNvPicPr/>
            <p:nvPr/>
          </p:nvPicPr>
          <p:blipFill>
            <a:blip r:embed="rId20" cstate="print"/>
            <a:stretch>
              <a:fillRect/>
            </a:stretch>
          </p:blipFill>
          <p:spPr>
            <a:xfrm>
              <a:off x="4846319" y="4447031"/>
              <a:ext cx="140208" cy="36575"/>
            </a:xfrm>
            <a:prstGeom prst="rect">
              <a:avLst/>
            </a:prstGeom>
          </p:spPr>
        </p:pic>
        <p:sp>
          <p:nvSpPr>
            <p:cNvPr id="35" name="object 35"/>
            <p:cNvSpPr/>
            <p:nvPr/>
          </p:nvSpPr>
          <p:spPr>
            <a:xfrm>
              <a:off x="4157471" y="4472940"/>
              <a:ext cx="30480" cy="3175"/>
            </a:xfrm>
            <a:custGeom>
              <a:avLst/>
              <a:gdLst/>
              <a:ahLst/>
              <a:cxnLst/>
              <a:rect l="l" t="t" r="r" b="b"/>
              <a:pathLst>
                <a:path w="30479" h="3175">
                  <a:moveTo>
                    <a:pt x="0" y="0"/>
                  </a:moveTo>
                  <a:lnTo>
                    <a:pt x="30480" y="0"/>
                  </a:lnTo>
                </a:path>
                <a:path w="30479" h="3175">
                  <a:moveTo>
                    <a:pt x="0" y="3048"/>
                  </a:moveTo>
                  <a:lnTo>
                    <a:pt x="30480" y="3048"/>
                  </a:lnTo>
                </a:path>
              </a:pathLst>
            </a:custGeom>
            <a:ln w="3175">
              <a:solidFill>
                <a:srgbClr val="EC1B23"/>
              </a:solidFill>
            </a:ln>
          </p:spPr>
          <p:txBody>
            <a:bodyPr wrap="square" lIns="0" tIns="0" rIns="0" bIns="0" rtlCol="0"/>
            <a:lstStyle/>
            <a:p>
              <a:endParaRPr sz="1588"/>
            </a:p>
          </p:txBody>
        </p:sp>
        <p:sp>
          <p:nvSpPr>
            <p:cNvPr id="36" name="object 36"/>
            <p:cNvSpPr/>
            <p:nvPr/>
          </p:nvSpPr>
          <p:spPr>
            <a:xfrm>
              <a:off x="4157471" y="4479036"/>
              <a:ext cx="460375" cy="3175"/>
            </a:xfrm>
            <a:custGeom>
              <a:avLst/>
              <a:gdLst/>
              <a:ahLst/>
              <a:cxnLst/>
              <a:rect l="l" t="t" r="r" b="b"/>
              <a:pathLst>
                <a:path w="460375" h="3175">
                  <a:moveTo>
                    <a:pt x="0" y="0"/>
                  </a:moveTo>
                  <a:lnTo>
                    <a:pt x="30480" y="0"/>
                  </a:lnTo>
                </a:path>
                <a:path w="460375" h="3175">
                  <a:moveTo>
                    <a:pt x="396239" y="0"/>
                  </a:moveTo>
                  <a:lnTo>
                    <a:pt x="417575" y="0"/>
                  </a:lnTo>
                </a:path>
                <a:path w="460375" h="3175">
                  <a:moveTo>
                    <a:pt x="438911" y="0"/>
                  </a:moveTo>
                  <a:lnTo>
                    <a:pt x="460247" y="0"/>
                  </a:lnTo>
                </a:path>
                <a:path w="460375" h="3175">
                  <a:moveTo>
                    <a:pt x="0" y="3048"/>
                  </a:moveTo>
                  <a:lnTo>
                    <a:pt x="30480" y="3048"/>
                  </a:lnTo>
                </a:path>
              </a:pathLst>
            </a:custGeom>
            <a:ln w="3175">
              <a:solidFill>
                <a:srgbClr val="F3757B"/>
              </a:solidFill>
            </a:ln>
          </p:spPr>
          <p:txBody>
            <a:bodyPr wrap="square" lIns="0" tIns="0" rIns="0" bIns="0" rtlCol="0"/>
            <a:lstStyle/>
            <a:p>
              <a:endParaRPr sz="1588"/>
            </a:p>
          </p:txBody>
        </p:sp>
        <p:pic>
          <p:nvPicPr>
            <p:cNvPr id="37" name="object 37"/>
            <p:cNvPicPr/>
            <p:nvPr/>
          </p:nvPicPr>
          <p:blipFill>
            <a:blip r:embed="rId21" cstate="print"/>
            <a:stretch>
              <a:fillRect/>
            </a:stretch>
          </p:blipFill>
          <p:spPr>
            <a:xfrm>
              <a:off x="4687823" y="4477512"/>
              <a:ext cx="36576" cy="6095"/>
            </a:xfrm>
            <a:prstGeom prst="rect">
              <a:avLst/>
            </a:prstGeom>
          </p:spPr>
        </p:pic>
        <p:pic>
          <p:nvPicPr>
            <p:cNvPr id="38" name="object 38"/>
            <p:cNvPicPr/>
            <p:nvPr/>
          </p:nvPicPr>
          <p:blipFill>
            <a:blip r:embed="rId22" cstate="print"/>
            <a:stretch>
              <a:fillRect/>
            </a:stretch>
          </p:blipFill>
          <p:spPr>
            <a:xfrm>
              <a:off x="4267200" y="4480559"/>
              <a:ext cx="39623" cy="3047"/>
            </a:xfrm>
            <a:prstGeom prst="rect">
              <a:avLst/>
            </a:prstGeom>
          </p:spPr>
        </p:pic>
        <p:pic>
          <p:nvPicPr>
            <p:cNvPr id="39" name="object 39"/>
            <p:cNvPicPr/>
            <p:nvPr/>
          </p:nvPicPr>
          <p:blipFill>
            <a:blip r:embed="rId23" cstate="print"/>
            <a:stretch>
              <a:fillRect/>
            </a:stretch>
          </p:blipFill>
          <p:spPr>
            <a:xfrm>
              <a:off x="4776216" y="4477512"/>
              <a:ext cx="24383" cy="6095"/>
            </a:xfrm>
            <a:prstGeom prst="rect">
              <a:avLst/>
            </a:prstGeom>
          </p:spPr>
        </p:pic>
        <p:pic>
          <p:nvPicPr>
            <p:cNvPr id="40" name="object 40"/>
            <p:cNvPicPr/>
            <p:nvPr/>
          </p:nvPicPr>
          <p:blipFill>
            <a:blip r:embed="rId24" cstate="print"/>
            <a:stretch>
              <a:fillRect/>
            </a:stretch>
          </p:blipFill>
          <p:spPr>
            <a:xfrm>
              <a:off x="4389120" y="4480559"/>
              <a:ext cx="57911" cy="3047"/>
            </a:xfrm>
            <a:prstGeom prst="rect">
              <a:avLst/>
            </a:prstGeom>
          </p:spPr>
        </p:pic>
        <p:pic>
          <p:nvPicPr>
            <p:cNvPr id="41" name="object 41"/>
            <p:cNvPicPr/>
            <p:nvPr/>
          </p:nvPicPr>
          <p:blipFill>
            <a:blip r:embed="rId25" cstate="print"/>
            <a:stretch>
              <a:fillRect/>
            </a:stretch>
          </p:blipFill>
          <p:spPr>
            <a:xfrm>
              <a:off x="4498847" y="4480559"/>
              <a:ext cx="36576" cy="3047"/>
            </a:xfrm>
            <a:prstGeom prst="rect">
              <a:avLst/>
            </a:prstGeom>
          </p:spPr>
        </p:pic>
        <p:sp>
          <p:nvSpPr>
            <p:cNvPr id="42" name="object 42"/>
            <p:cNvSpPr/>
            <p:nvPr/>
          </p:nvSpPr>
          <p:spPr>
            <a:xfrm>
              <a:off x="4553712" y="4482083"/>
              <a:ext cx="64135" cy="0"/>
            </a:xfrm>
            <a:custGeom>
              <a:avLst/>
              <a:gdLst/>
              <a:ahLst/>
              <a:cxnLst/>
              <a:rect l="l" t="t" r="r" b="b"/>
              <a:pathLst>
                <a:path w="64135">
                  <a:moveTo>
                    <a:pt x="0" y="0"/>
                  </a:moveTo>
                  <a:lnTo>
                    <a:pt x="21335" y="0"/>
                  </a:lnTo>
                </a:path>
                <a:path w="64135">
                  <a:moveTo>
                    <a:pt x="42671" y="0"/>
                  </a:moveTo>
                  <a:lnTo>
                    <a:pt x="64007" y="0"/>
                  </a:lnTo>
                </a:path>
              </a:pathLst>
            </a:custGeom>
            <a:ln w="3175">
              <a:solidFill>
                <a:srgbClr val="F3757B"/>
              </a:solidFill>
            </a:ln>
          </p:spPr>
          <p:txBody>
            <a:bodyPr wrap="square" lIns="0" tIns="0" rIns="0" bIns="0" rtlCol="0"/>
            <a:lstStyle/>
            <a:p>
              <a:endParaRPr sz="1588"/>
            </a:p>
          </p:txBody>
        </p:sp>
      </p:grpSp>
      <p:grpSp>
        <p:nvGrpSpPr>
          <p:cNvPr id="43" name="object 43"/>
          <p:cNvGrpSpPr/>
          <p:nvPr/>
        </p:nvGrpSpPr>
        <p:grpSpPr>
          <a:xfrm>
            <a:off x="6797937" y="3695252"/>
            <a:ext cx="1275229" cy="161365"/>
            <a:chOff x="5824728" y="4187952"/>
            <a:chExt cx="1445260" cy="182880"/>
          </a:xfrm>
        </p:grpSpPr>
        <p:pic>
          <p:nvPicPr>
            <p:cNvPr id="44" name="object 44"/>
            <p:cNvPicPr/>
            <p:nvPr/>
          </p:nvPicPr>
          <p:blipFill>
            <a:blip r:embed="rId26" cstate="print"/>
            <a:stretch>
              <a:fillRect/>
            </a:stretch>
          </p:blipFill>
          <p:spPr>
            <a:xfrm>
              <a:off x="5843016" y="4187952"/>
              <a:ext cx="82296" cy="18288"/>
            </a:xfrm>
            <a:prstGeom prst="rect">
              <a:avLst/>
            </a:prstGeom>
          </p:spPr>
        </p:pic>
        <p:sp>
          <p:nvSpPr>
            <p:cNvPr id="45" name="object 45"/>
            <p:cNvSpPr/>
            <p:nvPr/>
          </p:nvSpPr>
          <p:spPr>
            <a:xfrm>
              <a:off x="5843016" y="4210812"/>
              <a:ext cx="73660" cy="0"/>
            </a:xfrm>
            <a:custGeom>
              <a:avLst/>
              <a:gdLst/>
              <a:ahLst/>
              <a:cxnLst/>
              <a:rect l="l" t="t" r="r" b="b"/>
              <a:pathLst>
                <a:path w="73660">
                  <a:moveTo>
                    <a:pt x="0" y="0"/>
                  </a:moveTo>
                  <a:lnTo>
                    <a:pt x="73152" y="0"/>
                  </a:lnTo>
                </a:path>
              </a:pathLst>
            </a:custGeom>
            <a:ln w="9144">
              <a:solidFill>
                <a:srgbClr val="0095D6"/>
              </a:solidFill>
            </a:ln>
          </p:spPr>
          <p:txBody>
            <a:bodyPr wrap="square" lIns="0" tIns="0" rIns="0" bIns="0" rtlCol="0"/>
            <a:lstStyle/>
            <a:p>
              <a:endParaRPr sz="1588"/>
            </a:p>
          </p:txBody>
        </p:sp>
        <p:pic>
          <p:nvPicPr>
            <p:cNvPr id="46" name="object 46"/>
            <p:cNvPicPr/>
            <p:nvPr/>
          </p:nvPicPr>
          <p:blipFill>
            <a:blip r:embed="rId27" cstate="print"/>
            <a:stretch>
              <a:fillRect/>
            </a:stretch>
          </p:blipFill>
          <p:spPr>
            <a:xfrm>
              <a:off x="6858000" y="4187952"/>
              <a:ext cx="73152" cy="9144"/>
            </a:xfrm>
            <a:prstGeom prst="rect">
              <a:avLst/>
            </a:prstGeom>
          </p:spPr>
        </p:pic>
        <p:sp>
          <p:nvSpPr>
            <p:cNvPr id="47" name="object 47"/>
            <p:cNvSpPr/>
            <p:nvPr/>
          </p:nvSpPr>
          <p:spPr>
            <a:xfrm>
              <a:off x="6858000" y="4201668"/>
              <a:ext cx="73660" cy="0"/>
            </a:xfrm>
            <a:custGeom>
              <a:avLst/>
              <a:gdLst/>
              <a:ahLst/>
              <a:cxnLst/>
              <a:rect l="l" t="t" r="r" b="b"/>
              <a:pathLst>
                <a:path w="73659">
                  <a:moveTo>
                    <a:pt x="0" y="0"/>
                  </a:moveTo>
                  <a:lnTo>
                    <a:pt x="73152" y="0"/>
                  </a:lnTo>
                </a:path>
              </a:pathLst>
            </a:custGeom>
            <a:ln w="9144">
              <a:solidFill>
                <a:srgbClr val="0095D6"/>
              </a:solidFill>
            </a:ln>
          </p:spPr>
          <p:txBody>
            <a:bodyPr wrap="square" lIns="0" tIns="0" rIns="0" bIns="0" rtlCol="0"/>
            <a:lstStyle/>
            <a:p>
              <a:endParaRPr sz="1588"/>
            </a:p>
          </p:txBody>
        </p:sp>
        <p:pic>
          <p:nvPicPr>
            <p:cNvPr id="48" name="object 48"/>
            <p:cNvPicPr/>
            <p:nvPr/>
          </p:nvPicPr>
          <p:blipFill>
            <a:blip r:embed="rId28" cstate="print"/>
            <a:stretch>
              <a:fillRect/>
            </a:stretch>
          </p:blipFill>
          <p:spPr>
            <a:xfrm>
              <a:off x="6373368" y="4187952"/>
              <a:ext cx="420624" cy="64008"/>
            </a:xfrm>
            <a:prstGeom prst="rect">
              <a:avLst/>
            </a:prstGeom>
          </p:spPr>
        </p:pic>
        <p:sp>
          <p:nvSpPr>
            <p:cNvPr id="49" name="object 49"/>
            <p:cNvSpPr/>
            <p:nvPr/>
          </p:nvSpPr>
          <p:spPr>
            <a:xfrm>
              <a:off x="6720840" y="4247388"/>
              <a:ext cx="73660" cy="0"/>
            </a:xfrm>
            <a:custGeom>
              <a:avLst/>
              <a:gdLst/>
              <a:ahLst/>
              <a:cxnLst/>
              <a:rect l="l" t="t" r="r" b="b"/>
              <a:pathLst>
                <a:path w="73659">
                  <a:moveTo>
                    <a:pt x="0" y="0"/>
                  </a:moveTo>
                  <a:lnTo>
                    <a:pt x="73152" y="0"/>
                  </a:lnTo>
                </a:path>
              </a:pathLst>
            </a:custGeom>
            <a:ln w="9144">
              <a:solidFill>
                <a:srgbClr val="0095D6"/>
              </a:solidFill>
            </a:ln>
          </p:spPr>
          <p:txBody>
            <a:bodyPr wrap="square" lIns="0" tIns="0" rIns="0" bIns="0" rtlCol="0"/>
            <a:lstStyle/>
            <a:p>
              <a:endParaRPr sz="1588"/>
            </a:p>
          </p:txBody>
        </p:sp>
        <p:pic>
          <p:nvPicPr>
            <p:cNvPr id="50" name="object 50"/>
            <p:cNvPicPr/>
            <p:nvPr/>
          </p:nvPicPr>
          <p:blipFill>
            <a:blip r:embed="rId29" cstate="print"/>
            <a:stretch>
              <a:fillRect/>
            </a:stretch>
          </p:blipFill>
          <p:spPr>
            <a:xfrm>
              <a:off x="5824728" y="4187952"/>
              <a:ext cx="1444751" cy="182880"/>
            </a:xfrm>
            <a:prstGeom prst="rect">
              <a:avLst/>
            </a:prstGeom>
          </p:spPr>
        </p:pic>
      </p:grpSp>
      <p:grpSp>
        <p:nvGrpSpPr>
          <p:cNvPr id="51" name="object 51"/>
          <p:cNvGrpSpPr/>
          <p:nvPr/>
        </p:nvGrpSpPr>
        <p:grpSpPr>
          <a:xfrm>
            <a:off x="6394525" y="3695252"/>
            <a:ext cx="363071" cy="161365"/>
            <a:chOff x="5367528" y="4187952"/>
            <a:chExt cx="411480" cy="182880"/>
          </a:xfrm>
        </p:grpSpPr>
        <p:pic>
          <p:nvPicPr>
            <p:cNvPr id="52" name="object 52"/>
            <p:cNvPicPr/>
            <p:nvPr/>
          </p:nvPicPr>
          <p:blipFill>
            <a:blip r:embed="rId30" cstate="print"/>
            <a:stretch>
              <a:fillRect/>
            </a:stretch>
          </p:blipFill>
          <p:spPr>
            <a:xfrm>
              <a:off x="5404104" y="4187952"/>
              <a:ext cx="374904" cy="91440"/>
            </a:xfrm>
            <a:prstGeom prst="rect">
              <a:avLst/>
            </a:prstGeom>
          </p:spPr>
        </p:pic>
        <p:pic>
          <p:nvPicPr>
            <p:cNvPr id="53" name="object 53"/>
            <p:cNvPicPr/>
            <p:nvPr/>
          </p:nvPicPr>
          <p:blipFill>
            <a:blip r:embed="rId31" cstate="print"/>
            <a:stretch>
              <a:fillRect/>
            </a:stretch>
          </p:blipFill>
          <p:spPr>
            <a:xfrm>
              <a:off x="5550408" y="4270248"/>
              <a:ext cx="82296" cy="18288"/>
            </a:xfrm>
            <a:prstGeom prst="rect">
              <a:avLst/>
            </a:prstGeom>
          </p:spPr>
        </p:pic>
        <p:pic>
          <p:nvPicPr>
            <p:cNvPr id="54" name="object 54"/>
            <p:cNvPicPr/>
            <p:nvPr/>
          </p:nvPicPr>
          <p:blipFill>
            <a:blip r:embed="rId32" cstate="print"/>
            <a:stretch>
              <a:fillRect/>
            </a:stretch>
          </p:blipFill>
          <p:spPr>
            <a:xfrm>
              <a:off x="5705856" y="4270248"/>
              <a:ext cx="73152" cy="27432"/>
            </a:xfrm>
            <a:prstGeom prst="rect">
              <a:avLst/>
            </a:prstGeom>
          </p:spPr>
        </p:pic>
        <p:pic>
          <p:nvPicPr>
            <p:cNvPr id="55" name="object 55"/>
            <p:cNvPicPr/>
            <p:nvPr/>
          </p:nvPicPr>
          <p:blipFill>
            <a:blip r:embed="rId33" cstate="print"/>
            <a:stretch>
              <a:fillRect/>
            </a:stretch>
          </p:blipFill>
          <p:spPr>
            <a:xfrm>
              <a:off x="5385816" y="4279392"/>
              <a:ext cx="91440" cy="54864"/>
            </a:xfrm>
            <a:prstGeom prst="rect">
              <a:avLst/>
            </a:prstGeom>
          </p:spPr>
        </p:pic>
        <p:pic>
          <p:nvPicPr>
            <p:cNvPr id="56" name="object 56"/>
            <p:cNvPicPr/>
            <p:nvPr/>
          </p:nvPicPr>
          <p:blipFill>
            <a:blip r:embed="rId34" cstate="print"/>
            <a:stretch>
              <a:fillRect/>
            </a:stretch>
          </p:blipFill>
          <p:spPr>
            <a:xfrm>
              <a:off x="5532120" y="4288536"/>
              <a:ext cx="91440" cy="45720"/>
            </a:xfrm>
            <a:prstGeom prst="rect">
              <a:avLst/>
            </a:prstGeom>
          </p:spPr>
        </p:pic>
        <p:pic>
          <p:nvPicPr>
            <p:cNvPr id="57" name="object 57"/>
            <p:cNvPicPr/>
            <p:nvPr/>
          </p:nvPicPr>
          <p:blipFill>
            <a:blip r:embed="rId35" cstate="print"/>
            <a:stretch>
              <a:fillRect/>
            </a:stretch>
          </p:blipFill>
          <p:spPr>
            <a:xfrm>
              <a:off x="5696712" y="4297680"/>
              <a:ext cx="73152" cy="27432"/>
            </a:xfrm>
            <a:prstGeom prst="rect">
              <a:avLst/>
            </a:prstGeom>
          </p:spPr>
        </p:pic>
        <p:pic>
          <p:nvPicPr>
            <p:cNvPr id="58" name="object 58"/>
            <p:cNvPicPr/>
            <p:nvPr/>
          </p:nvPicPr>
          <p:blipFill>
            <a:blip r:embed="rId36" cstate="print"/>
            <a:stretch>
              <a:fillRect/>
            </a:stretch>
          </p:blipFill>
          <p:spPr>
            <a:xfrm>
              <a:off x="5687568" y="4325112"/>
              <a:ext cx="73152" cy="18288"/>
            </a:xfrm>
            <a:prstGeom prst="rect">
              <a:avLst/>
            </a:prstGeom>
          </p:spPr>
        </p:pic>
        <p:pic>
          <p:nvPicPr>
            <p:cNvPr id="59" name="object 59"/>
            <p:cNvPicPr/>
            <p:nvPr/>
          </p:nvPicPr>
          <p:blipFill>
            <a:blip r:embed="rId37" cstate="print"/>
            <a:stretch>
              <a:fillRect/>
            </a:stretch>
          </p:blipFill>
          <p:spPr>
            <a:xfrm>
              <a:off x="5367528" y="4334256"/>
              <a:ext cx="82296" cy="36576"/>
            </a:xfrm>
            <a:prstGeom prst="rect">
              <a:avLst/>
            </a:prstGeom>
          </p:spPr>
        </p:pic>
        <p:pic>
          <p:nvPicPr>
            <p:cNvPr id="60" name="object 60"/>
            <p:cNvPicPr/>
            <p:nvPr/>
          </p:nvPicPr>
          <p:blipFill>
            <a:blip r:embed="rId38" cstate="print"/>
            <a:stretch>
              <a:fillRect/>
            </a:stretch>
          </p:blipFill>
          <p:spPr>
            <a:xfrm>
              <a:off x="5522976" y="4334256"/>
              <a:ext cx="73152" cy="36576"/>
            </a:xfrm>
            <a:prstGeom prst="rect">
              <a:avLst/>
            </a:prstGeom>
          </p:spPr>
        </p:pic>
        <p:pic>
          <p:nvPicPr>
            <p:cNvPr id="61" name="object 61"/>
            <p:cNvPicPr/>
            <p:nvPr/>
          </p:nvPicPr>
          <p:blipFill>
            <a:blip r:embed="rId39" cstate="print"/>
            <a:stretch>
              <a:fillRect/>
            </a:stretch>
          </p:blipFill>
          <p:spPr>
            <a:xfrm>
              <a:off x="5678424" y="4343400"/>
              <a:ext cx="73152" cy="27432"/>
            </a:xfrm>
            <a:prstGeom prst="rect">
              <a:avLst/>
            </a:prstGeom>
          </p:spPr>
        </p:pic>
      </p:grpSp>
      <p:grpSp>
        <p:nvGrpSpPr>
          <p:cNvPr id="62" name="object 62"/>
          <p:cNvGrpSpPr/>
          <p:nvPr/>
        </p:nvGrpSpPr>
        <p:grpSpPr>
          <a:xfrm>
            <a:off x="3922956" y="5325035"/>
            <a:ext cx="210110" cy="253253"/>
            <a:chOff x="2566416" y="6035040"/>
            <a:chExt cx="238125" cy="287020"/>
          </a:xfrm>
        </p:grpSpPr>
        <p:pic>
          <p:nvPicPr>
            <p:cNvPr id="63" name="object 63"/>
            <p:cNvPicPr/>
            <p:nvPr/>
          </p:nvPicPr>
          <p:blipFill>
            <a:blip r:embed="rId40" cstate="print"/>
            <a:stretch>
              <a:fillRect/>
            </a:stretch>
          </p:blipFill>
          <p:spPr>
            <a:xfrm>
              <a:off x="2572512" y="6035040"/>
              <a:ext cx="231648" cy="67055"/>
            </a:xfrm>
            <a:prstGeom prst="rect">
              <a:avLst/>
            </a:prstGeom>
          </p:spPr>
        </p:pic>
        <p:sp>
          <p:nvSpPr>
            <p:cNvPr id="64" name="object 64"/>
            <p:cNvSpPr/>
            <p:nvPr/>
          </p:nvSpPr>
          <p:spPr>
            <a:xfrm>
              <a:off x="2572512" y="6092952"/>
              <a:ext cx="231775" cy="30480"/>
            </a:xfrm>
            <a:custGeom>
              <a:avLst/>
              <a:gdLst/>
              <a:ahLst/>
              <a:cxnLst/>
              <a:rect l="l" t="t" r="r" b="b"/>
              <a:pathLst>
                <a:path w="231775" h="30479">
                  <a:moveTo>
                    <a:pt x="0" y="0"/>
                  </a:moveTo>
                  <a:lnTo>
                    <a:pt x="24383" y="0"/>
                  </a:lnTo>
                </a:path>
                <a:path w="231775" h="30479">
                  <a:moveTo>
                    <a:pt x="213359" y="6096"/>
                  </a:moveTo>
                  <a:lnTo>
                    <a:pt x="231648" y="6096"/>
                  </a:lnTo>
                </a:path>
                <a:path w="231775" h="30479">
                  <a:moveTo>
                    <a:pt x="0" y="18287"/>
                  </a:moveTo>
                  <a:lnTo>
                    <a:pt x="18288" y="18287"/>
                  </a:lnTo>
                </a:path>
                <a:path w="231775" h="30479">
                  <a:moveTo>
                    <a:pt x="219456" y="30479"/>
                  </a:moveTo>
                  <a:lnTo>
                    <a:pt x="231647" y="30479"/>
                  </a:lnTo>
                </a:path>
              </a:pathLst>
            </a:custGeom>
            <a:ln w="6095">
              <a:solidFill>
                <a:srgbClr val="E10079"/>
              </a:solidFill>
            </a:ln>
          </p:spPr>
          <p:txBody>
            <a:bodyPr wrap="square" lIns="0" tIns="0" rIns="0" bIns="0" rtlCol="0"/>
            <a:lstStyle/>
            <a:p>
              <a:endParaRPr sz="1588"/>
            </a:p>
          </p:txBody>
        </p:sp>
        <p:sp>
          <p:nvSpPr>
            <p:cNvPr id="65" name="object 65"/>
            <p:cNvSpPr/>
            <p:nvPr/>
          </p:nvSpPr>
          <p:spPr>
            <a:xfrm>
              <a:off x="2572512" y="6160008"/>
              <a:ext cx="231775" cy="6350"/>
            </a:xfrm>
            <a:custGeom>
              <a:avLst/>
              <a:gdLst/>
              <a:ahLst/>
              <a:cxnLst/>
              <a:rect l="l" t="t" r="r" b="b"/>
              <a:pathLst>
                <a:path w="231775" h="6350">
                  <a:moveTo>
                    <a:pt x="0" y="0"/>
                  </a:moveTo>
                  <a:lnTo>
                    <a:pt x="54864" y="0"/>
                  </a:lnTo>
                </a:path>
                <a:path w="231775" h="6350">
                  <a:moveTo>
                    <a:pt x="176783" y="0"/>
                  </a:moveTo>
                  <a:lnTo>
                    <a:pt x="231648" y="0"/>
                  </a:lnTo>
                </a:path>
                <a:path w="231775" h="6350">
                  <a:moveTo>
                    <a:pt x="0" y="6096"/>
                  </a:moveTo>
                  <a:lnTo>
                    <a:pt x="54864" y="6096"/>
                  </a:lnTo>
                </a:path>
                <a:path w="231775" h="6350">
                  <a:moveTo>
                    <a:pt x="176783" y="6096"/>
                  </a:moveTo>
                  <a:lnTo>
                    <a:pt x="231648" y="6096"/>
                  </a:lnTo>
                </a:path>
              </a:pathLst>
            </a:custGeom>
            <a:ln w="6095">
              <a:solidFill>
                <a:srgbClr val="E8439B"/>
              </a:solidFill>
            </a:ln>
          </p:spPr>
          <p:txBody>
            <a:bodyPr wrap="square" lIns="0" tIns="0" rIns="0" bIns="0" rtlCol="0"/>
            <a:lstStyle/>
            <a:p>
              <a:endParaRPr sz="1588"/>
            </a:p>
          </p:txBody>
        </p:sp>
        <p:pic>
          <p:nvPicPr>
            <p:cNvPr id="66" name="object 66"/>
            <p:cNvPicPr/>
            <p:nvPr/>
          </p:nvPicPr>
          <p:blipFill>
            <a:blip r:embed="rId41" cstate="print"/>
            <a:stretch>
              <a:fillRect/>
            </a:stretch>
          </p:blipFill>
          <p:spPr>
            <a:xfrm>
              <a:off x="2566416" y="6102096"/>
              <a:ext cx="237744" cy="201167"/>
            </a:xfrm>
            <a:prstGeom prst="rect">
              <a:avLst/>
            </a:prstGeom>
          </p:spPr>
        </p:pic>
        <p:sp>
          <p:nvSpPr>
            <p:cNvPr id="67" name="object 67"/>
            <p:cNvSpPr/>
            <p:nvPr/>
          </p:nvSpPr>
          <p:spPr>
            <a:xfrm>
              <a:off x="2621280" y="6306312"/>
              <a:ext cx="134620" cy="0"/>
            </a:xfrm>
            <a:custGeom>
              <a:avLst/>
              <a:gdLst/>
              <a:ahLst/>
              <a:cxnLst/>
              <a:rect l="l" t="t" r="r" b="b"/>
              <a:pathLst>
                <a:path w="134619">
                  <a:moveTo>
                    <a:pt x="0" y="0"/>
                  </a:moveTo>
                  <a:lnTo>
                    <a:pt x="134112" y="0"/>
                  </a:lnTo>
                </a:path>
              </a:pathLst>
            </a:custGeom>
            <a:ln w="6095">
              <a:solidFill>
                <a:srgbClr val="E10079"/>
              </a:solidFill>
            </a:ln>
          </p:spPr>
          <p:txBody>
            <a:bodyPr wrap="square" lIns="0" tIns="0" rIns="0" bIns="0" rtlCol="0"/>
            <a:lstStyle/>
            <a:p>
              <a:endParaRPr sz="1588"/>
            </a:p>
          </p:txBody>
        </p:sp>
        <p:sp>
          <p:nvSpPr>
            <p:cNvPr id="68" name="object 68"/>
            <p:cNvSpPr/>
            <p:nvPr/>
          </p:nvSpPr>
          <p:spPr>
            <a:xfrm>
              <a:off x="2621280" y="6312408"/>
              <a:ext cx="134620" cy="6350"/>
            </a:xfrm>
            <a:custGeom>
              <a:avLst/>
              <a:gdLst/>
              <a:ahLst/>
              <a:cxnLst/>
              <a:rect l="l" t="t" r="r" b="b"/>
              <a:pathLst>
                <a:path w="134619" h="6350">
                  <a:moveTo>
                    <a:pt x="0" y="0"/>
                  </a:moveTo>
                  <a:lnTo>
                    <a:pt x="134112" y="0"/>
                  </a:lnTo>
                </a:path>
                <a:path w="134619" h="6350">
                  <a:moveTo>
                    <a:pt x="0" y="6096"/>
                  </a:moveTo>
                  <a:lnTo>
                    <a:pt x="134112" y="6096"/>
                  </a:lnTo>
                </a:path>
              </a:pathLst>
            </a:custGeom>
            <a:ln w="6095">
              <a:solidFill>
                <a:srgbClr val="EB54A5"/>
              </a:solidFill>
            </a:ln>
          </p:spPr>
          <p:txBody>
            <a:bodyPr wrap="square" lIns="0" tIns="0" rIns="0" bIns="0" rtlCol="0"/>
            <a:lstStyle/>
            <a:p>
              <a:endParaRPr sz="1588"/>
            </a:p>
          </p:txBody>
        </p:sp>
      </p:grpSp>
      <p:pic>
        <p:nvPicPr>
          <p:cNvPr id="69" name="object 69"/>
          <p:cNvPicPr/>
          <p:nvPr/>
        </p:nvPicPr>
        <p:blipFill>
          <a:blip r:embed="rId42" cstate="print"/>
          <a:stretch>
            <a:fillRect/>
          </a:stretch>
        </p:blipFill>
        <p:spPr>
          <a:xfrm>
            <a:off x="3003177" y="5432612"/>
            <a:ext cx="53788" cy="53787"/>
          </a:xfrm>
          <a:prstGeom prst="rect">
            <a:avLst/>
          </a:prstGeom>
        </p:spPr>
      </p:pic>
      <p:pic>
        <p:nvPicPr>
          <p:cNvPr id="70" name="object 70"/>
          <p:cNvPicPr/>
          <p:nvPr/>
        </p:nvPicPr>
        <p:blipFill>
          <a:blip r:embed="rId43" cstate="print"/>
          <a:stretch>
            <a:fillRect/>
          </a:stretch>
        </p:blipFill>
        <p:spPr>
          <a:xfrm>
            <a:off x="3159162" y="5432612"/>
            <a:ext cx="53788" cy="53787"/>
          </a:xfrm>
          <a:prstGeom prst="rect">
            <a:avLst/>
          </a:prstGeom>
        </p:spPr>
      </p:pic>
      <p:pic>
        <p:nvPicPr>
          <p:cNvPr id="71" name="object 71"/>
          <p:cNvPicPr/>
          <p:nvPr/>
        </p:nvPicPr>
        <p:blipFill>
          <a:blip r:embed="rId44" cstate="print"/>
          <a:stretch>
            <a:fillRect/>
          </a:stretch>
        </p:blipFill>
        <p:spPr>
          <a:xfrm>
            <a:off x="3621741" y="5432612"/>
            <a:ext cx="48409" cy="53787"/>
          </a:xfrm>
          <a:prstGeom prst="rect">
            <a:avLst/>
          </a:prstGeom>
        </p:spPr>
      </p:pic>
      <p:pic>
        <p:nvPicPr>
          <p:cNvPr id="72" name="object 72"/>
          <p:cNvPicPr/>
          <p:nvPr/>
        </p:nvPicPr>
        <p:blipFill>
          <a:blip r:embed="rId45" cstate="print"/>
          <a:stretch>
            <a:fillRect/>
          </a:stretch>
        </p:blipFill>
        <p:spPr>
          <a:xfrm>
            <a:off x="4234926" y="5432612"/>
            <a:ext cx="53788" cy="53787"/>
          </a:xfrm>
          <a:prstGeom prst="rect">
            <a:avLst/>
          </a:prstGeom>
        </p:spPr>
      </p:pic>
      <p:pic>
        <p:nvPicPr>
          <p:cNvPr id="73" name="object 73"/>
          <p:cNvPicPr/>
          <p:nvPr/>
        </p:nvPicPr>
        <p:blipFill>
          <a:blip r:embed="rId46" cstate="print"/>
          <a:stretch>
            <a:fillRect/>
          </a:stretch>
        </p:blipFill>
        <p:spPr>
          <a:xfrm>
            <a:off x="3315148" y="5432612"/>
            <a:ext cx="48409" cy="53787"/>
          </a:xfrm>
          <a:prstGeom prst="rect">
            <a:avLst/>
          </a:prstGeom>
        </p:spPr>
      </p:pic>
      <p:pic>
        <p:nvPicPr>
          <p:cNvPr id="74" name="object 74"/>
          <p:cNvPicPr/>
          <p:nvPr/>
        </p:nvPicPr>
        <p:blipFill>
          <a:blip r:embed="rId47" cstate="print"/>
          <a:stretch>
            <a:fillRect/>
          </a:stretch>
        </p:blipFill>
        <p:spPr>
          <a:xfrm>
            <a:off x="3465755" y="5432612"/>
            <a:ext cx="48409" cy="53787"/>
          </a:xfrm>
          <a:prstGeom prst="rect">
            <a:avLst/>
          </a:prstGeom>
        </p:spPr>
      </p:pic>
      <p:pic>
        <p:nvPicPr>
          <p:cNvPr id="75" name="object 75"/>
          <p:cNvPicPr/>
          <p:nvPr/>
        </p:nvPicPr>
        <p:blipFill>
          <a:blip r:embed="rId46" cstate="print"/>
          <a:stretch>
            <a:fillRect/>
          </a:stretch>
        </p:blipFill>
        <p:spPr>
          <a:xfrm>
            <a:off x="3777726" y="5432612"/>
            <a:ext cx="48409" cy="53787"/>
          </a:xfrm>
          <a:prstGeom prst="rect">
            <a:avLst/>
          </a:prstGeom>
        </p:spPr>
      </p:pic>
      <p:pic>
        <p:nvPicPr>
          <p:cNvPr id="76" name="object 76"/>
          <p:cNvPicPr/>
          <p:nvPr/>
        </p:nvPicPr>
        <p:blipFill>
          <a:blip r:embed="rId48" cstate="print"/>
          <a:stretch>
            <a:fillRect/>
          </a:stretch>
        </p:blipFill>
        <p:spPr>
          <a:xfrm>
            <a:off x="4390913" y="5432612"/>
            <a:ext cx="53787" cy="53787"/>
          </a:xfrm>
          <a:prstGeom prst="rect">
            <a:avLst/>
          </a:prstGeom>
        </p:spPr>
      </p:pic>
      <p:pic>
        <p:nvPicPr>
          <p:cNvPr id="77" name="object 77"/>
          <p:cNvPicPr/>
          <p:nvPr/>
        </p:nvPicPr>
        <p:blipFill>
          <a:blip r:embed="rId49" cstate="print"/>
          <a:stretch>
            <a:fillRect/>
          </a:stretch>
        </p:blipFill>
        <p:spPr>
          <a:xfrm>
            <a:off x="8490129" y="3520226"/>
            <a:ext cx="695186" cy="332258"/>
          </a:xfrm>
          <a:prstGeom prst="rect">
            <a:avLst/>
          </a:prstGeom>
        </p:spPr>
      </p:pic>
      <p:pic>
        <p:nvPicPr>
          <p:cNvPr id="78" name="object 78"/>
          <p:cNvPicPr/>
          <p:nvPr/>
        </p:nvPicPr>
        <p:blipFill>
          <a:blip r:embed="rId50" cstate="print"/>
          <a:stretch>
            <a:fillRect/>
          </a:stretch>
        </p:blipFill>
        <p:spPr>
          <a:xfrm>
            <a:off x="5533948" y="5355695"/>
            <a:ext cx="1126791" cy="285957"/>
          </a:xfrm>
          <a:prstGeom prst="rect">
            <a:avLst/>
          </a:prstGeom>
        </p:spPr>
      </p:pic>
      <p:grpSp>
        <p:nvGrpSpPr>
          <p:cNvPr id="79" name="object 79"/>
          <p:cNvGrpSpPr/>
          <p:nvPr/>
        </p:nvGrpSpPr>
        <p:grpSpPr>
          <a:xfrm>
            <a:off x="6943165" y="5413785"/>
            <a:ext cx="428065" cy="113179"/>
            <a:chOff x="5989320" y="6135623"/>
            <a:chExt cx="485140" cy="128270"/>
          </a:xfrm>
        </p:grpSpPr>
        <p:pic>
          <p:nvPicPr>
            <p:cNvPr id="80" name="object 80"/>
            <p:cNvPicPr/>
            <p:nvPr/>
          </p:nvPicPr>
          <p:blipFill>
            <a:blip r:embed="rId51" cstate="print"/>
            <a:stretch>
              <a:fillRect/>
            </a:stretch>
          </p:blipFill>
          <p:spPr>
            <a:xfrm>
              <a:off x="5989320" y="6135623"/>
              <a:ext cx="438912" cy="18288"/>
            </a:xfrm>
            <a:prstGeom prst="rect">
              <a:avLst/>
            </a:prstGeom>
          </p:spPr>
        </p:pic>
        <p:pic>
          <p:nvPicPr>
            <p:cNvPr id="81" name="object 81"/>
            <p:cNvPicPr/>
            <p:nvPr/>
          </p:nvPicPr>
          <p:blipFill>
            <a:blip r:embed="rId52" cstate="print"/>
            <a:stretch>
              <a:fillRect/>
            </a:stretch>
          </p:blipFill>
          <p:spPr>
            <a:xfrm>
              <a:off x="5989320" y="6144767"/>
              <a:ext cx="448056" cy="27432"/>
            </a:xfrm>
            <a:prstGeom prst="rect">
              <a:avLst/>
            </a:prstGeom>
          </p:spPr>
        </p:pic>
        <p:sp>
          <p:nvSpPr>
            <p:cNvPr id="82" name="object 82"/>
            <p:cNvSpPr/>
            <p:nvPr/>
          </p:nvSpPr>
          <p:spPr>
            <a:xfrm>
              <a:off x="6016752" y="6176771"/>
              <a:ext cx="292735" cy="0"/>
            </a:xfrm>
            <a:custGeom>
              <a:avLst/>
              <a:gdLst/>
              <a:ahLst/>
              <a:cxnLst/>
              <a:rect l="l" t="t" r="r" b="b"/>
              <a:pathLst>
                <a:path w="292735">
                  <a:moveTo>
                    <a:pt x="0" y="0"/>
                  </a:moveTo>
                  <a:lnTo>
                    <a:pt x="54864" y="0"/>
                  </a:lnTo>
                </a:path>
                <a:path w="292735">
                  <a:moveTo>
                    <a:pt x="109727" y="0"/>
                  </a:moveTo>
                  <a:lnTo>
                    <a:pt x="182880" y="0"/>
                  </a:lnTo>
                </a:path>
                <a:path w="292735">
                  <a:moveTo>
                    <a:pt x="237743" y="0"/>
                  </a:moveTo>
                  <a:lnTo>
                    <a:pt x="292608" y="0"/>
                  </a:lnTo>
                </a:path>
              </a:pathLst>
            </a:custGeom>
            <a:ln w="9144">
              <a:solidFill>
                <a:srgbClr val="4D83C3"/>
              </a:solidFill>
            </a:ln>
          </p:spPr>
          <p:txBody>
            <a:bodyPr wrap="square" lIns="0" tIns="0" rIns="0" bIns="0" rtlCol="0"/>
            <a:lstStyle/>
            <a:p>
              <a:endParaRPr sz="1588"/>
            </a:p>
          </p:txBody>
        </p:sp>
        <p:pic>
          <p:nvPicPr>
            <p:cNvPr id="83" name="object 83"/>
            <p:cNvPicPr/>
            <p:nvPr/>
          </p:nvPicPr>
          <p:blipFill>
            <a:blip r:embed="rId53" cstate="print"/>
            <a:stretch>
              <a:fillRect/>
            </a:stretch>
          </p:blipFill>
          <p:spPr>
            <a:xfrm>
              <a:off x="6355080" y="6172199"/>
              <a:ext cx="91440" cy="27432"/>
            </a:xfrm>
            <a:prstGeom prst="rect">
              <a:avLst/>
            </a:prstGeom>
          </p:spPr>
        </p:pic>
        <p:sp>
          <p:nvSpPr>
            <p:cNvPr id="84" name="object 84"/>
            <p:cNvSpPr/>
            <p:nvPr/>
          </p:nvSpPr>
          <p:spPr>
            <a:xfrm>
              <a:off x="6016752" y="6185915"/>
              <a:ext cx="429895" cy="9525"/>
            </a:xfrm>
            <a:custGeom>
              <a:avLst/>
              <a:gdLst/>
              <a:ahLst/>
              <a:cxnLst/>
              <a:rect l="l" t="t" r="r" b="b"/>
              <a:pathLst>
                <a:path w="429895" h="9525">
                  <a:moveTo>
                    <a:pt x="0" y="0"/>
                  </a:moveTo>
                  <a:lnTo>
                    <a:pt x="54864" y="0"/>
                  </a:lnTo>
                </a:path>
                <a:path w="429895" h="9525">
                  <a:moveTo>
                    <a:pt x="237743" y="0"/>
                  </a:moveTo>
                  <a:lnTo>
                    <a:pt x="292608" y="0"/>
                  </a:lnTo>
                </a:path>
                <a:path w="429895" h="9525">
                  <a:moveTo>
                    <a:pt x="0" y="9144"/>
                  </a:moveTo>
                  <a:lnTo>
                    <a:pt x="54864" y="9144"/>
                  </a:lnTo>
                </a:path>
                <a:path w="429895" h="9525">
                  <a:moveTo>
                    <a:pt x="237743" y="9144"/>
                  </a:moveTo>
                  <a:lnTo>
                    <a:pt x="292608" y="9144"/>
                  </a:lnTo>
                </a:path>
                <a:path w="429895" h="9525">
                  <a:moveTo>
                    <a:pt x="393191" y="9144"/>
                  </a:moveTo>
                  <a:lnTo>
                    <a:pt x="429768" y="9144"/>
                  </a:lnTo>
                </a:path>
              </a:pathLst>
            </a:custGeom>
            <a:ln w="9144">
              <a:solidFill>
                <a:srgbClr val="4D83C3"/>
              </a:solidFill>
            </a:ln>
          </p:spPr>
          <p:txBody>
            <a:bodyPr wrap="square" lIns="0" tIns="0" rIns="0" bIns="0" rtlCol="0"/>
            <a:lstStyle/>
            <a:p>
              <a:endParaRPr sz="1588"/>
            </a:p>
          </p:txBody>
        </p:sp>
        <p:pic>
          <p:nvPicPr>
            <p:cNvPr id="85" name="object 85"/>
            <p:cNvPicPr/>
            <p:nvPr/>
          </p:nvPicPr>
          <p:blipFill>
            <a:blip r:embed="rId54" cstate="print"/>
            <a:stretch>
              <a:fillRect/>
            </a:stretch>
          </p:blipFill>
          <p:spPr>
            <a:xfrm>
              <a:off x="6108192" y="6181343"/>
              <a:ext cx="109727" cy="36576"/>
            </a:xfrm>
            <a:prstGeom prst="rect">
              <a:avLst/>
            </a:prstGeom>
          </p:spPr>
        </p:pic>
        <p:sp>
          <p:nvSpPr>
            <p:cNvPr id="86" name="object 86"/>
            <p:cNvSpPr/>
            <p:nvPr/>
          </p:nvSpPr>
          <p:spPr>
            <a:xfrm>
              <a:off x="6016752" y="6204203"/>
              <a:ext cx="375285" cy="9525"/>
            </a:xfrm>
            <a:custGeom>
              <a:avLst/>
              <a:gdLst/>
              <a:ahLst/>
              <a:cxnLst/>
              <a:rect l="l" t="t" r="r" b="b"/>
              <a:pathLst>
                <a:path w="375285" h="9525">
                  <a:moveTo>
                    <a:pt x="0" y="0"/>
                  </a:moveTo>
                  <a:lnTo>
                    <a:pt x="54864" y="0"/>
                  </a:lnTo>
                </a:path>
                <a:path w="375285" h="9525">
                  <a:moveTo>
                    <a:pt x="237743" y="0"/>
                  </a:moveTo>
                  <a:lnTo>
                    <a:pt x="292608" y="0"/>
                  </a:lnTo>
                </a:path>
                <a:path w="375285" h="9525">
                  <a:moveTo>
                    <a:pt x="338327" y="0"/>
                  </a:moveTo>
                  <a:lnTo>
                    <a:pt x="374904" y="0"/>
                  </a:lnTo>
                </a:path>
                <a:path w="375285" h="9525">
                  <a:moveTo>
                    <a:pt x="0" y="9144"/>
                  </a:moveTo>
                  <a:lnTo>
                    <a:pt x="54864" y="9144"/>
                  </a:lnTo>
                </a:path>
                <a:path w="375285" h="9525">
                  <a:moveTo>
                    <a:pt x="237743" y="9144"/>
                  </a:moveTo>
                  <a:lnTo>
                    <a:pt x="292608" y="9144"/>
                  </a:lnTo>
                </a:path>
              </a:pathLst>
            </a:custGeom>
            <a:ln w="9144">
              <a:solidFill>
                <a:srgbClr val="4D83C3"/>
              </a:solidFill>
            </a:ln>
          </p:spPr>
          <p:txBody>
            <a:bodyPr wrap="square" lIns="0" tIns="0" rIns="0" bIns="0" rtlCol="0"/>
            <a:lstStyle/>
            <a:p>
              <a:endParaRPr sz="1588"/>
            </a:p>
          </p:txBody>
        </p:sp>
        <p:pic>
          <p:nvPicPr>
            <p:cNvPr id="87" name="object 87"/>
            <p:cNvPicPr/>
            <p:nvPr/>
          </p:nvPicPr>
          <p:blipFill>
            <a:blip r:embed="rId55" cstate="print"/>
            <a:stretch>
              <a:fillRect/>
            </a:stretch>
          </p:blipFill>
          <p:spPr>
            <a:xfrm>
              <a:off x="6345936" y="6199631"/>
              <a:ext cx="118871" cy="27432"/>
            </a:xfrm>
            <a:prstGeom prst="rect">
              <a:avLst/>
            </a:prstGeom>
          </p:spPr>
        </p:pic>
        <p:sp>
          <p:nvSpPr>
            <p:cNvPr id="88" name="object 88"/>
            <p:cNvSpPr/>
            <p:nvPr/>
          </p:nvSpPr>
          <p:spPr>
            <a:xfrm>
              <a:off x="6016752" y="6222491"/>
              <a:ext cx="365760" cy="9525"/>
            </a:xfrm>
            <a:custGeom>
              <a:avLst/>
              <a:gdLst/>
              <a:ahLst/>
              <a:cxnLst/>
              <a:rect l="l" t="t" r="r" b="b"/>
              <a:pathLst>
                <a:path w="365760" h="9525">
                  <a:moveTo>
                    <a:pt x="0" y="0"/>
                  </a:moveTo>
                  <a:lnTo>
                    <a:pt x="54864" y="0"/>
                  </a:lnTo>
                </a:path>
                <a:path w="365760" h="9525">
                  <a:moveTo>
                    <a:pt x="91439" y="0"/>
                  </a:moveTo>
                  <a:lnTo>
                    <a:pt x="128016" y="0"/>
                  </a:lnTo>
                </a:path>
                <a:path w="365760" h="9525">
                  <a:moveTo>
                    <a:pt x="237743" y="0"/>
                  </a:moveTo>
                  <a:lnTo>
                    <a:pt x="292608" y="0"/>
                  </a:lnTo>
                </a:path>
                <a:path w="365760" h="9525">
                  <a:moveTo>
                    <a:pt x="0" y="9144"/>
                  </a:moveTo>
                  <a:lnTo>
                    <a:pt x="54864" y="9144"/>
                  </a:lnTo>
                </a:path>
                <a:path w="365760" h="9525">
                  <a:moveTo>
                    <a:pt x="237743" y="9144"/>
                  </a:moveTo>
                  <a:lnTo>
                    <a:pt x="292608" y="9144"/>
                  </a:lnTo>
                </a:path>
                <a:path w="365760" h="9525">
                  <a:moveTo>
                    <a:pt x="329184" y="9144"/>
                  </a:moveTo>
                  <a:lnTo>
                    <a:pt x="365760" y="9144"/>
                  </a:lnTo>
                </a:path>
              </a:pathLst>
            </a:custGeom>
            <a:ln w="9144">
              <a:solidFill>
                <a:srgbClr val="4D83C3"/>
              </a:solidFill>
            </a:ln>
          </p:spPr>
          <p:txBody>
            <a:bodyPr wrap="square" lIns="0" tIns="0" rIns="0" bIns="0" rtlCol="0"/>
            <a:lstStyle/>
            <a:p>
              <a:endParaRPr sz="1588"/>
            </a:p>
          </p:txBody>
        </p:sp>
        <p:pic>
          <p:nvPicPr>
            <p:cNvPr id="89" name="object 89"/>
            <p:cNvPicPr/>
            <p:nvPr/>
          </p:nvPicPr>
          <p:blipFill>
            <a:blip r:embed="rId56" cstate="print"/>
            <a:stretch>
              <a:fillRect/>
            </a:stretch>
          </p:blipFill>
          <p:spPr>
            <a:xfrm>
              <a:off x="6099048" y="6217919"/>
              <a:ext cx="128015" cy="27432"/>
            </a:xfrm>
            <a:prstGeom prst="rect">
              <a:avLst/>
            </a:prstGeom>
          </p:spPr>
        </p:pic>
        <p:sp>
          <p:nvSpPr>
            <p:cNvPr id="90" name="object 90"/>
            <p:cNvSpPr/>
            <p:nvPr/>
          </p:nvSpPr>
          <p:spPr>
            <a:xfrm>
              <a:off x="6016752" y="6240779"/>
              <a:ext cx="292735" cy="0"/>
            </a:xfrm>
            <a:custGeom>
              <a:avLst/>
              <a:gdLst/>
              <a:ahLst/>
              <a:cxnLst/>
              <a:rect l="l" t="t" r="r" b="b"/>
              <a:pathLst>
                <a:path w="292735">
                  <a:moveTo>
                    <a:pt x="0" y="0"/>
                  </a:moveTo>
                  <a:lnTo>
                    <a:pt x="54864" y="0"/>
                  </a:lnTo>
                </a:path>
                <a:path w="292735">
                  <a:moveTo>
                    <a:pt x="237743" y="0"/>
                  </a:moveTo>
                  <a:lnTo>
                    <a:pt x="292608" y="0"/>
                  </a:lnTo>
                </a:path>
              </a:pathLst>
            </a:custGeom>
            <a:ln w="9144">
              <a:solidFill>
                <a:srgbClr val="4D83C3"/>
              </a:solidFill>
            </a:ln>
          </p:spPr>
          <p:txBody>
            <a:bodyPr wrap="square" lIns="0" tIns="0" rIns="0" bIns="0" rtlCol="0"/>
            <a:lstStyle/>
            <a:p>
              <a:endParaRPr sz="1588"/>
            </a:p>
          </p:txBody>
        </p:sp>
        <p:pic>
          <p:nvPicPr>
            <p:cNvPr id="91" name="object 91"/>
            <p:cNvPicPr/>
            <p:nvPr/>
          </p:nvPicPr>
          <p:blipFill>
            <a:blip r:embed="rId57" cstate="print"/>
            <a:stretch>
              <a:fillRect/>
            </a:stretch>
          </p:blipFill>
          <p:spPr>
            <a:xfrm>
              <a:off x="6336792" y="6227063"/>
              <a:ext cx="137159" cy="33527"/>
            </a:xfrm>
            <a:prstGeom prst="rect">
              <a:avLst/>
            </a:prstGeom>
          </p:spPr>
        </p:pic>
        <p:sp>
          <p:nvSpPr>
            <p:cNvPr id="92" name="object 92"/>
            <p:cNvSpPr/>
            <p:nvPr/>
          </p:nvSpPr>
          <p:spPr>
            <a:xfrm>
              <a:off x="6016752" y="6249923"/>
              <a:ext cx="292735" cy="9525"/>
            </a:xfrm>
            <a:custGeom>
              <a:avLst/>
              <a:gdLst/>
              <a:ahLst/>
              <a:cxnLst/>
              <a:rect l="l" t="t" r="r" b="b"/>
              <a:pathLst>
                <a:path w="292735" h="9525">
                  <a:moveTo>
                    <a:pt x="0" y="0"/>
                  </a:moveTo>
                  <a:lnTo>
                    <a:pt x="54864" y="0"/>
                  </a:lnTo>
                </a:path>
                <a:path w="292735" h="9525">
                  <a:moveTo>
                    <a:pt x="82296" y="0"/>
                  </a:moveTo>
                  <a:lnTo>
                    <a:pt x="118872" y="0"/>
                  </a:lnTo>
                </a:path>
                <a:path w="292735" h="9525">
                  <a:moveTo>
                    <a:pt x="173736" y="0"/>
                  </a:moveTo>
                  <a:lnTo>
                    <a:pt x="210312" y="0"/>
                  </a:lnTo>
                </a:path>
                <a:path w="292735" h="9525">
                  <a:moveTo>
                    <a:pt x="237743" y="0"/>
                  </a:moveTo>
                  <a:lnTo>
                    <a:pt x="292608" y="0"/>
                  </a:lnTo>
                </a:path>
                <a:path w="292735" h="9525">
                  <a:moveTo>
                    <a:pt x="0" y="9143"/>
                  </a:moveTo>
                  <a:lnTo>
                    <a:pt x="54864" y="9143"/>
                  </a:lnTo>
                </a:path>
                <a:path w="292735" h="9525">
                  <a:moveTo>
                    <a:pt x="82296" y="9143"/>
                  </a:moveTo>
                  <a:lnTo>
                    <a:pt x="118872" y="9143"/>
                  </a:lnTo>
                </a:path>
                <a:path w="292735" h="9525">
                  <a:moveTo>
                    <a:pt x="173736" y="9143"/>
                  </a:moveTo>
                  <a:lnTo>
                    <a:pt x="210312" y="9143"/>
                  </a:lnTo>
                </a:path>
                <a:path w="292735" h="9525">
                  <a:moveTo>
                    <a:pt x="237743" y="9143"/>
                  </a:moveTo>
                  <a:lnTo>
                    <a:pt x="292608" y="9143"/>
                  </a:lnTo>
                </a:path>
              </a:pathLst>
            </a:custGeom>
            <a:ln w="9144">
              <a:solidFill>
                <a:srgbClr val="7CA3D2"/>
              </a:solidFill>
            </a:ln>
          </p:spPr>
          <p:txBody>
            <a:bodyPr wrap="square" lIns="0" tIns="0" rIns="0" bIns="0" rtlCol="0"/>
            <a:lstStyle/>
            <a:p>
              <a:endParaRPr sz="1588"/>
            </a:p>
          </p:txBody>
        </p:sp>
      </p:grpSp>
      <p:grpSp>
        <p:nvGrpSpPr>
          <p:cNvPr id="93" name="object 93"/>
          <p:cNvGrpSpPr/>
          <p:nvPr/>
        </p:nvGrpSpPr>
        <p:grpSpPr>
          <a:xfrm>
            <a:off x="7443394" y="5413785"/>
            <a:ext cx="1342465" cy="113179"/>
            <a:chOff x="6556247" y="6135623"/>
            <a:chExt cx="1521460" cy="128270"/>
          </a:xfrm>
        </p:grpSpPr>
        <p:sp>
          <p:nvSpPr>
            <p:cNvPr id="94" name="object 94"/>
            <p:cNvSpPr/>
            <p:nvPr/>
          </p:nvSpPr>
          <p:spPr>
            <a:xfrm>
              <a:off x="7095743" y="6140195"/>
              <a:ext cx="18415" cy="0"/>
            </a:xfrm>
            <a:custGeom>
              <a:avLst/>
              <a:gdLst/>
              <a:ahLst/>
              <a:cxnLst/>
              <a:rect l="l" t="t" r="r" b="b"/>
              <a:pathLst>
                <a:path w="18415">
                  <a:moveTo>
                    <a:pt x="0" y="0"/>
                  </a:moveTo>
                  <a:lnTo>
                    <a:pt x="18288" y="0"/>
                  </a:lnTo>
                </a:path>
              </a:pathLst>
            </a:custGeom>
            <a:ln w="9144">
              <a:solidFill>
                <a:srgbClr val="709CCE"/>
              </a:solidFill>
            </a:ln>
          </p:spPr>
          <p:txBody>
            <a:bodyPr wrap="square" lIns="0" tIns="0" rIns="0" bIns="0" rtlCol="0"/>
            <a:lstStyle/>
            <a:p>
              <a:endParaRPr sz="1588"/>
            </a:p>
          </p:txBody>
        </p:sp>
        <p:sp>
          <p:nvSpPr>
            <p:cNvPr id="95" name="object 95"/>
            <p:cNvSpPr/>
            <p:nvPr/>
          </p:nvSpPr>
          <p:spPr>
            <a:xfrm>
              <a:off x="7095743" y="6149339"/>
              <a:ext cx="18415" cy="0"/>
            </a:xfrm>
            <a:custGeom>
              <a:avLst/>
              <a:gdLst/>
              <a:ahLst/>
              <a:cxnLst/>
              <a:rect l="l" t="t" r="r" b="b"/>
              <a:pathLst>
                <a:path w="18415">
                  <a:moveTo>
                    <a:pt x="0" y="0"/>
                  </a:moveTo>
                  <a:lnTo>
                    <a:pt x="18288" y="0"/>
                  </a:lnTo>
                </a:path>
              </a:pathLst>
            </a:custGeom>
            <a:ln w="9144">
              <a:solidFill>
                <a:srgbClr val="4D83C3"/>
              </a:solidFill>
            </a:ln>
          </p:spPr>
          <p:txBody>
            <a:bodyPr wrap="square" lIns="0" tIns="0" rIns="0" bIns="0" rtlCol="0"/>
            <a:lstStyle/>
            <a:p>
              <a:endParaRPr sz="1588"/>
            </a:p>
          </p:txBody>
        </p:sp>
        <p:pic>
          <p:nvPicPr>
            <p:cNvPr id="96" name="object 96"/>
            <p:cNvPicPr/>
            <p:nvPr/>
          </p:nvPicPr>
          <p:blipFill>
            <a:blip r:embed="rId58" cstate="print"/>
            <a:stretch>
              <a:fillRect/>
            </a:stretch>
          </p:blipFill>
          <p:spPr>
            <a:xfrm>
              <a:off x="6565391" y="6135623"/>
              <a:ext cx="265176" cy="27432"/>
            </a:xfrm>
            <a:prstGeom prst="rect">
              <a:avLst/>
            </a:prstGeom>
          </p:spPr>
        </p:pic>
        <p:pic>
          <p:nvPicPr>
            <p:cNvPr id="97" name="object 97"/>
            <p:cNvPicPr/>
            <p:nvPr/>
          </p:nvPicPr>
          <p:blipFill>
            <a:blip r:embed="rId59" cstate="print"/>
            <a:stretch>
              <a:fillRect/>
            </a:stretch>
          </p:blipFill>
          <p:spPr>
            <a:xfrm>
              <a:off x="6739127" y="6135623"/>
              <a:ext cx="374904" cy="45720"/>
            </a:xfrm>
            <a:prstGeom prst="rect">
              <a:avLst/>
            </a:prstGeom>
          </p:spPr>
        </p:pic>
        <p:sp>
          <p:nvSpPr>
            <p:cNvPr id="98" name="object 98"/>
            <p:cNvSpPr/>
            <p:nvPr/>
          </p:nvSpPr>
          <p:spPr>
            <a:xfrm>
              <a:off x="6739127" y="6167627"/>
              <a:ext cx="375285" cy="0"/>
            </a:xfrm>
            <a:custGeom>
              <a:avLst/>
              <a:gdLst/>
              <a:ahLst/>
              <a:cxnLst/>
              <a:rect l="l" t="t" r="r" b="b"/>
              <a:pathLst>
                <a:path w="375284">
                  <a:moveTo>
                    <a:pt x="0" y="0"/>
                  </a:moveTo>
                  <a:lnTo>
                    <a:pt x="27432" y="0"/>
                  </a:lnTo>
                </a:path>
                <a:path w="375284">
                  <a:moveTo>
                    <a:pt x="356616" y="0"/>
                  </a:moveTo>
                  <a:lnTo>
                    <a:pt x="374904" y="0"/>
                  </a:lnTo>
                </a:path>
              </a:pathLst>
            </a:custGeom>
            <a:ln w="9144">
              <a:solidFill>
                <a:srgbClr val="4D83C3"/>
              </a:solidFill>
            </a:ln>
          </p:spPr>
          <p:txBody>
            <a:bodyPr wrap="square" lIns="0" tIns="0" rIns="0" bIns="0" rtlCol="0"/>
            <a:lstStyle/>
            <a:p>
              <a:endParaRPr sz="1588"/>
            </a:p>
          </p:txBody>
        </p:sp>
        <p:pic>
          <p:nvPicPr>
            <p:cNvPr id="99" name="object 99"/>
            <p:cNvPicPr/>
            <p:nvPr/>
          </p:nvPicPr>
          <p:blipFill>
            <a:blip r:embed="rId60" cstate="print"/>
            <a:stretch>
              <a:fillRect/>
            </a:stretch>
          </p:blipFill>
          <p:spPr>
            <a:xfrm>
              <a:off x="6656831" y="6163055"/>
              <a:ext cx="27432" cy="18288"/>
            </a:xfrm>
            <a:prstGeom prst="rect">
              <a:avLst/>
            </a:prstGeom>
          </p:spPr>
        </p:pic>
        <p:pic>
          <p:nvPicPr>
            <p:cNvPr id="100" name="object 100"/>
            <p:cNvPicPr/>
            <p:nvPr/>
          </p:nvPicPr>
          <p:blipFill>
            <a:blip r:embed="rId61" cstate="print"/>
            <a:stretch>
              <a:fillRect/>
            </a:stretch>
          </p:blipFill>
          <p:spPr>
            <a:xfrm>
              <a:off x="6556247" y="6163055"/>
              <a:ext cx="27432" cy="18288"/>
            </a:xfrm>
            <a:prstGeom prst="rect">
              <a:avLst/>
            </a:prstGeom>
          </p:spPr>
        </p:pic>
        <p:sp>
          <p:nvSpPr>
            <p:cNvPr id="101" name="object 101"/>
            <p:cNvSpPr/>
            <p:nvPr/>
          </p:nvSpPr>
          <p:spPr>
            <a:xfrm>
              <a:off x="6556247" y="6176771"/>
              <a:ext cx="558165" cy="9525"/>
            </a:xfrm>
            <a:custGeom>
              <a:avLst/>
              <a:gdLst/>
              <a:ahLst/>
              <a:cxnLst/>
              <a:rect l="l" t="t" r="r" b="b"/>
              <a:pathLst>
                <a:path w="558165" h="9525">
                  <a:moveTo>
                    <a:pt x="338327" y="0"/>
                  </a:moveTo>
                  <a:lnTo>
                    <a:pt x="356616" y="0"/>
                  </a:lnTo>
                </a:path>
                <a:path w="558165" h="9525">
                  <a:moveTo>
                    <a:pt x="493775" y="0"/>
                  </a:moveTo>
                  <a:lnTo>
                    <a:pt x="512064" y="0"/>
                  </a:lnTo>
                </a:path>
                <a:path w="558165" h="9525">
                  <a:moveTo>
                    <a:pt x="539496" y="0"/>
                  </a:moveTo>
                  <a:lnTo>
                    <a:pt x="557784" y="0"/>
                  </a:lnTo>
                </a:path>
                <a:path w="558165" h="9525">
                  <a:moveTo>
                    <a:pt x="0" y="9143"/>
                  </a:moveTo>
                  <a:lnTo>
                    <a:pt x="18288" y="9143"/>
                  </a:lnTo>
                </a:path>
                <a:path w="558165" h="9525">
                  <a:moveTo>
                    <a:pt x="100583" y="9143"/>
                  </a:moveTo>
                  <a:lnTo>
                    <a:pt x="118872" y="9143"/>
                  </a:lnTo>
                </a:path>
              </a:pathLst>
            </a:custGeom>
            <a:ln w="9144">
              <a:solidFill>
                <a:srgbClr val="4D83C3"/>
              </a:solidFill>
            </a:ln>
          </p:spPr>
          <p:txBody>
            <a:bodyPr wrap="square" lIns="0" tIns="0" rIns="0" bIns="0" rtlCol="0"/>
            <a:lstStyle/>
            <a:p>
              <a:endParaRPr sz="1588"/>
            </a:p>
          </p:txBody>
        </p:sp>
        <p:pic>
          <p:nvPicPr>
            <p:cNvPr id="102" name="object 102"/>
            <p:cNvPicPr/>
            <p:nvPr/>
          </p:nvPicPr>
          <p:blipFill>
            <a:blip r:embed="rId62" cstate="print"/>
            <a:stretch>
              <a:fillRect/>
            </a:stretch>
          </p:blipFill>
          <p:spPr>
            <a:xfrm>
              <a:off x="6940295" y="6172199"/>
              <a:ext cx="100584" cy="27432"/>
            </a:xfrm>
            <a:prstGeom prst="rect">
              <a:avLst/>
            </a:prstGeom>
          </p:spPr>
        </p:pic>
        <p:sp>
          <p:nvSpPr>
            <p:cNvPr id="103" name="object 103"/>
            <p:cNvSpPr/>
            <p:nvPr/>
          </p:nvSpPr>
          <p:spPr>
            <a:xfrm>
              <a:off x="7050023" y="6185915"/>
              <a:ext cx="64135" cy="0"/>
            </a:xfrm>
            <a:custGeom>
              <a:avLst/>
              <a:gdLst/>
              <a:ahLst/>
              <a:cxnLst/>
              <a:rect l="l" t="t" r="r" b="b"/>
              <a:pathLst>
                <a:path w="64134">
                  <a:moveTo>
                    <a:pt x="0" y="0"/>
                  </a:moveTo>
                  <a:lnTo>
                    <a:pt x="18288" y="0"/>
                  </a:lnTo>
                </a:path>
                <a:path w="64134">
                  <a:moveTo>
                    <a:pt x="45720" y="0"/>
                  </a:moveTo>
                  <a:lnTo>
                    <a:pt x="64008" y="0"/>
                  </a:lnTo>
                </a:path>
              </a:pathLst>
            </a:custGeom>
            <a:ln w="9144">
              <a:solidFill>
                <a:srgbClr val="4D83C3"/>
              </a:solidFill>
            </a:ln>
          </p:spPr>
          <p:txBody>
            <a:bodyPr wrap="square" lIns="0" tIns="0" rIns="0" bIns="0" rtlCol="0"/>
            <a:lstStyle/>
            <a:p>
              <a:endParaRPr sz="1588"/>
            </a:p>
          </p:txBody>
        </p:sp>
        <p:pic>
          <p:nvPicPr>
            <p:cNvPr id="104" name="object 104"/>
            <p:cNvPicPr/>
            <p:nvPr/>
          </p:nvPicPr>
          <p:blipFill>
            <a:blip r:embed="rId63" cstate="print"/>
            <a:stretch>
              <a:fillRect/>
            </a:stretch>
          </p:blipFill>
          <p:spPr>
            <a:xfrm>
              <a:off x="6739127" y="6181343"/>
              <a:ext cx="173736" cy="18288"/>
            </a:xfrm>
            <a:prstGeom prst="rect">
              <a:avLst/>
            </a:prstGeom>
          </p:spPr>
        </p:pic>
        <p:sp>
          <p:nvSpPr>
            <p:cNvPr id="105" name="object 105"/>
            <p:cNvSpPr/>
            <p:nvPr/>
          </p:nvSpPr>
          <p:spPr>
            <a:xfrm>
              <a:off x="6556247" y="6195059"/>
              <a:ext cx="558165" cy="9525"/>
            </a:xfrm>
            <a:custGeom>
              <a:avLst/>
              <a:gdLst/>
              <a:ahLst/>
              <a:cxnLst/>
              <a:rect l="l" t="t" r="r" b="b"/>
              <a:pathLst>
                <a:path w="558165" h="9525">
                  <a:moveTo>
                    <a:pt x="0" y="0"/>
                  </a:moveTo>
                  <a:lnTo>
                    <a:pt x="18288" y="0"/>
                  </a:lnTo>
                </a:path>
                <a:path w="558165" h="9525">
                  <a:moveTo>
                    <a:pt x="100583" y="0"/>
                  </a:moveTo>
                  <a:lnTo>
                    <a:pt x="118872" y="0"/>
                  </a:lnTo>
                </a:path>
                <a:path w="558165" h="9525">
                  <a:moveTo>
                    <a:pt x="466344" y="0"/>
                  </a:moveTo>
                  <a:lnTo>
                    <a:pt x="475488" y="0"/>
                  </a:lnTo>
                </a:path>
                <a:path w="558165" h="9525">
                  <a:moveTo>
                    <a:pt x="493775" y="0"/>
                  </a:moveTo>
                  <a:lnTo>
                    <a:pt x="512064" y="0"/>
                  </a:lnTo>
                </a:path>
                <a:path w="558165" h="9525">
                  <a:moveTo>
                    <a:pt x="539496" y="0"/>
                  </a:moveTo>
                  <a:lnTo>
                    <a:pt x="557784" y="0"/>
                  </a:lnTo>
                </a:path>
                <a:path w="558165" h="9525">
                  <a:moveTo>
                    <a:pt x="0" y="9143"/>
                  </a:moveTo>
                  <a:lnTo>
                    <a:pt x="18288" y="9143"/>
                  </a:lnTo>
                </a:path>
                <a:path w="558165" h="9525">
                  <a:moveTo>
                    <a:pt x="100583" y="9143"/>
                  </a:moveTo>
                  <a:lnTo>
                    <a:pt x="118872" y="9143"/>
                  </a:lnTo>
                </a:path>
                <a:path w="558165" h="9525">
                  <a:moveTo>
                    <a:pt x="493775" y="9143"/>
                  </a:moveTo>
                  <a:lnTo>
                    <a:pt x="512064" y="9143"/>
                  </a:lnTo>
                </a:path>
                <a:path w="558165" h="9525">
                  <a:moveTo>
                    <a:pt x="539496" y="9143"/>
                  </a:moveTo>
                  <a:lnTo>
                    <a:pt x="557784" y="9143"/>
                  </a:lnTo>
                </a:path>
              </a:pathLst>
            </a:custGeom>
            <a:ln w="9144">
              <a:solidFill>
                <a:srgbClr val="4D83C3"/>
              </a:solidFill>
            </a:ln>
          </p:spPr>
          <p:txBody>
            <a:bodyPr wrap="square" lIns="0" tIns="0" rIns="0" bIns="0" rtlCol="0"/>
            <a:lstStyle/>
            <a:p>
              <a:endParaRPr sz="1588"/>
            </a:p>
          </p:txBody>
        </p:sp>
        <p:pic>
          <p:nvPicPr>
            <p:cNvPr id="106" name="object 106"/>
            <p:cNvPicPr/>
            <p:nvPr/>
          </p:nvPicPr>
          <p:blipFill>
            <a:blip r:embed="rId64" cstate="print"/>
            <a:stretch>
              <a:fillRect/>
            </a:stretch>
          </p:blipFill>
          <p:spPr>
            <a:xfrm>
              <a:off x="6739127" y="6190487"/>
              <a:ext cx="173736" cy="27432"/>
            </a:xfrm>
            <a:prstGeom prst="rect">
              <a:avLst/>
            </a:prstGeom>
          </p:spPr>
        </p:pic>
        <p:pic>
          <p:nvPicPr>
            <p:cNvPr id="107" name="object 107"/>
            <p:cNvPicPr/>
            <p:nvPr/>
          </p:nvPicPr>
          <p:blipFill>
            <a:blip r:embed="rId65" cstate="print"/>
            <a:stretch>
              <a:fillRect/>
            </a:stretch>
          </p:blipFill>
          <p:spPr>
            <a:xfrm>
              <a:off x="6830567" y="6199631"/>
              <a:ext cx="201168" cy="18288"/>
            </a:xfrm>
            <a:prstGeom prst="rect">
              <a:avLst/>
            </a:prstGeom>
          </p:spPr>
        </p:pic>
        <p:sp>
          <p:nvSpPr>
            <p:cNvPr id="108" name="object 108"/>
            <p:cNvSpPr/>
            <p:nvPr/>
          </p:nvSpPr>
          <p:spPr>
            <a:xfrm>
              <a:off x="6739127" y="6213347"/>
              <a:ext cx="73660" cy="9525"/>
            </a:xfrm>
            <a:custGeom>
              <a:avLst/>
              <a:gdLst/>
              <a:ahLst/>
              <a:cxnLst/>
              <a:rect l="l" t="t" r="r" b="b"/>
              <a:pathLst>
                <a:path w="73659" h="9525">
                  <a:moveTo>
                    <a:pt x="54864" y="0"/>
                  </a:moveTo>
                  <a:lnTo>
                    <a:pt x="73152" y="0"/>
                  </a:lnTo>
                </a:path>
                <a:path w="73659" h="9525">
                  <a:moveTo>
                    <a:pt x="0" y="9143"/>
                  </a:moveTo>
                  <a:lnTo>
                    <a:pt x="27432" y="9143"/>
                  </a:lnTo>
                </a:path>
                <a:path w="73659" h="9525">
                  <a:moveTo>
                    <a:pt x="54864" y="9143"/>
                  </a:moveTo>
                  <a:lnTo>
                    <a:pt x="73152" y="9143"/>
                  </a:lnTo>
                </a:path>
              </a:pathLst>
            </a:custGeom>
            <a:ln w="9144">
              <a:solidFill>
                <a:srgbClr val="4D83C3"/>
              </a:solidFill>
            </a:ln>
          </p:spPr>
          <p:txBody>
            <a:bodyPr wrap="square" lIns="0" tIns="0" rIns="0" bIns="0" rtlCol="0"/>
            <a:lstStyle/>
            <a:p>
              <a:endParaRPr sz="1588"/>
            </a:p>
          </p:txBody>
        </p:sp>
        <p:pic>
          <p:nvPicPr>
            <p:cNvPr id="109" name="object 109"/>
            <p:cNvPicPr/>
            <p:nvPr/>
          </p:nvPicPr>
          <p:blipFill>
            <a:blip r:embed="rId66" cstate="print"/>
            <a:stretch>
              <a:fillRect/>
            </a:stretch>
          </p:blipFill>
          <p:spPr>
            <a:xfrm>
              <a:off x="7168895" y="6135623"/>
              <a:ext cx="82296" cy="9144"/>
            </a:xfrm>
            <a:prstGeom prst="rect">
              <a:avLst/>
            </a:prstGeom>
          </p:spPr>
        </p:pic>
        <p:sp>
          <p:nvSpPr>
            <p:cNvPr id="110" name="object 110"/>
            <p:cNvSpPr/>
            <p:nvPr/>
          </p:nvSpPr>
          <p:spPr>
            <a:xfrm>
              <a:off x="7168895" y="6149339"/>
              <a:ext cx="82550" cy="0"/>
            </a:xfrm>
            <a:custGeom>
              <a:avLst/>
              <a:gdLst/>
              <a:ahLst/>
              <a:cxnLst/>
              <a:rect l="l" t="t" r="r" b="b"/>
              <a:pathLst>
                <a:path w="82550">
                  <a:moveTo>
                    <a:pt x="0" y="0"/>
                  </a:moveTo>
                  <a:lnTo>
                    <a:pt x="18288" y="0"/>
                  </a:lnTo>
                </a:path>
                <a:path w="82550">
                  <a:moveTo>
                    <a:pt x="54863" y="0"/>
                  </a:moveTo>
                  <a:lnTo>
                    <a:pt x="82296" y="0"/>
                  </a:lnTo>
                </a:path>
              </a:pathLst>
            </a:custGeom>
            <a:ln w="9144">
              <a:solidFill>
                <a:srgbClr val="4D83C3"/>
              </a:solidFill>
            </a:ln>
          </p:spPr>
          <p:txBody>
            <a:bodyPr wrap="square" lIns="0" tIns="0" rIns="0" bIns="0" rtlCol="0"/>
            <a:lstStyle/>
            <a:p>
              <a:endParaRPr sz="1588"/>
            </a:p>
          </p:txBody>
        </p:sp>
        <p:sp>
          <p:nvSpPr>
            <p:cNvPr id="111" name="object 111"/>
            <p:cNvSpPr/>
            <p:nvPr/>
          </p:nvSpPr>
          <p:spPr>
            <a:xfrm>
              <a:off x="7296911" y="6140195"/>
              <a:ext cx="64135" cy="0"/>
            </a:xfrm>
            <a:custGeom>
              <a:avLst/>
              <a:gdLst/>
              <a:ahLst/>
              <a:cxnLst/>
              <a:rect l="l" t="t" r="r" b="b"/>
              <a:pathLst>
                <a:path w="64134">
                  <a:moveTo>
                    <a:pt x="0" y="0"/>
                  </a:moveTo>
                  <a:lnTo>
                    <a:pt x="18288" y="0"/>
                  </a:lnTo>
                </a:path>
                <a:path w="64134">
                  <a:moveTo>
                    <a:pt x="45720" y="0"/>
                  </a:moveTo>
                  <a:lnTo>
                    <a:pt x="64008" y="0"/>
                  </a:lnTo>
                </a:path>
              </a:pathLst>
            </a:custGeom>
            <a:ln w="9144">
              <a:solidFill>
                <a:srgbClr val="709CCE"/>
              </a:solidFill>
            </a:ln>
          </p:spPr>
          <p:txBody>
            <a:bodyPr wrap="square" lIns="0" tIns="0" rIns="0" bIns="0" rtlCol="0"/>
            <a:lstStyle/>
            <a:p>
              <a:endParaRPr sz="1588"/>
            </a:p>
          </p:txBody>
        </p:sp>
        <p:sp>
          <p:nvSpPr>
            <p:cNvPr id="112" name="object 112"/>
            <p:cNvSpPr/>
            <p:nvPr/>
          </p:nvSpPr>
          <p:spPr>
            <a:xfrm>
              <a:off x="7296911" y="6149339"/>
              <a:ext cx="64135" cy="0"/>
            </a:xfrm>
            <a:custGeom>
              <a:avLst/>
              <a:gdLst/>
              <a:ahLst/>
              <a:cxnLst/>
              <a:rect l="l" t="t" r="r" b="b"/>
              <a:pathLst>
                <a:path w="64134">
                  <a:moveTo>
                    <a:pt x="0" y="0"/>
                  </a:moveTo>
                  <a:lnTo>
                    <a:pt x="18288" y="0"/>
                  </a:lnTo>
                </a:path>
                <a:path w="64134">
                  <a:moveTo>
                    <a:pt x="45720" y="0"/>
                  </a:moveTo>
                  <a:lnTo>
                    <a:pt x="64008" y="0"/>
                  </a:lnTo>
                </a:path>
              </a:pathLst>
            </a:custGeom>
            <a:ln w="9144">
              <a:solidFill>
                <a:srgbClr val="4D83C3"/>
              </a:solidFill>
            </a:ln>
          </p:spPr>
          <p:txBody>
            <a:bodyPr wrap="square" lIns="0" tIns="0" rIns="0" bIns="0" rtlCol="0"/>
            <a:lstStyle/>
            <a:p>
              <a:endParaRPr sz="1588"/>
            </a:p>
          </p:txBody>
        </p:sp>
        <p:pic>
          <p:nvPicPr>
            <p:cNvPr id="113" name="object 113"/>
            <p:cNvPicPr/>
            <p:nvPr/>
          </p:nvPicPr>
          <p:blipFill>
            <a:blip r:embed="rId67" cstate="print"/>
            <a:stretch>
              <a:fillRect/>
            </a:stretch>
          </p:blipFill>
          <p:spPr>
            <a:xfrm>
              <a:off x="7388351" y="6135623"/>
              <a:ext cx="91440" cy="36576"/>
            </a:xfrm>
            <a:prstGeom prst="rect">
              <a:avLst/>
            </a:prstGeom>
          </p:spPr>
        </p:pic>
        <p:sp>
          <p:nvSpPr>
            <p:cNvPr id="114" name="object 114"/>
            <p:cNvSpPr/>
            <p:nvPr/>
          </p:nvSpPr>
          <p:spPr>
            <a:xfrm>
              <a:off x="7342631" y="6158483"/>
              <a:ext cx="18415" cy="0"/>
            </a:xfrm>
            <a:custGeom>
              <a:avLst/>
              <a:gdLst/>
              <a:ahLst/>
              <a:cxnLst/>
              <a:rect l="l" t="t" r="r" b="b"/>
              <a:pathLst>
                <a:path w="18415">
                  <a:moveTo>
                    <a:pt x="0" y="0"/>
                  </a:moveTo>
                  <a:lnTo>
                    <a:pt x="18288" y="0"/>
                  </a:lnTo>
                </a:path>
              </a:pathLst>
            </a:custGeom>
            <a:ln w="9144">
              <a:solidFill>
                <a:srgbClr val="4D83C3"/>
              </a:solidFill>
            </a:ln>
          </p:spPr>
          <p:txBody>
            <a:bodyPr wrap="square" lIns="0" tIns="0" rIns="0" bIns="0" rtlCol="0"/>
            <a:lstStyle/>
            <a:p>
              <a:endParaRPr sz="1588"/>
            </a:p>
          </p:txBody>
        </p:sp>
        <p:pic>
          <p:nvPicPr>
            <p:cNvPr id="115" name="object 115"/>
            <p:cNvPicPr/>
            <p:nvPr/>
          </p:nvPicPr>
          <p:blipFill>
            <a:blip r:embed="rId68" cstate="print"/>
            <a:stretch>
              <a:fillRect/>
            </a:stretch>
          </p:blipFill>
          <p:spPr>
            <a:xfrm>
              <a:off x="7168895" y="6153911"/>
              <a:ext cx="146304" cy="27432"/>
            </a:xfrm>
            <a:prstGeom prst="rect">
              <a:avLst/>
            </a:prstGeom>
          </p:spPr>
        </p:pic>
        <p:sp>
          <p:nvSpPr>
            <p:cNvPr id="116" name="object 116"/>
            <p:cNvSpPr/>
            <p:nvPr/>
          </p:nvSpPr>
          <p:spPr>
            <a:xfrm>
              <a:off x="7168895" y="6167627"/>
              <a:ext cx="192405" cy="0"/>
            </a:xfrm>
            <a:custGeom>
              <a:avLst/>
              <a:gdLst/>
              <a:ahLst/>
              <a:cxnLst/>
              <a:rect l="l" t="t" r="r" b="b"/>
              <a:pathLst>
                <a:path w="192404">
                  <a:moveTo>
                    <a:pt x="0" y="0"/>
                  </a:moveTo>
                  <a:lnTo>
                    <a:pt x="18288" y="0"/>
                  </a:lnTo>
                </a:path>
                <a:path w="192404">
                  <a:moveTo>
                    <a:pt x="128015" y="0"/>
                  </a:moveTo>
                  <a:lnTo>
                    <a:pt x="146304" y="0"/>
                  </a:lnTo>
                </a:path>
                <a:path w="192404">
                  <a:moveTo>
                    <a:pt x="173735" y="0"/>
                  </a:moveTo>
                  <a:lnTo>
                    <a:pt x="192024" y="0"/>
                  </a:lnTo>
                </a:path>
              </a:pathLst>
            </a:custGeom>
            <a:ln w="9144">
              <a:solidFill>
                <a:srgbClr val="4D83C3"/>
              </a:solidFill>
            </a:ln>
          </p:spPr>
          <p:txBody>
            <a:bodyPr wrap="square" lIns="0" tIns="0" rIns="0" bIns="0" rtlCol="0"/>
            <a:lstStyle/>
            <a:p>
              <a:endParaRPr sz="1588"/>
            </a:p>
          </p:txBody>
        </p:sp>
        <p:pic>
          <p:nvPicPr>
            <p:cNvPr id="117" name="object 117"/>
            <p:cNvPicPr/>
            <p:nvPr/>
          </p:nvPicPr>
          <p:blipFill>
            <a:blip r:embed="rId69" cstate="print"/>
            <a:stretch>
              <a:fillRect/>
            </a:stretch>
          </p:blipFill>
          <p:spPr>
            <a:xfrm>
              <a:off x="7525511" y="6135623"/>
              <a:ext cx="539496" cy="27432"/>
            </a:xfrm>
            <a:prstGeom prst="rect">
              <a:avLst/>
            </a:prstGeom>
          </p:spPr>
        </p:pic>
        <p:sp>
          <p:nvSpPr>
            <p:cNvPr id="118" name="object 118"/>
            <p:cNvSpPr/>
            <p:nvPr/>
          </p:nvSpPr>
          <p:spPr>
            <a:xfrm>
              <a:off x="7626095" y="6158483"/>
              <a:ext cx="18415" cy="0"/>
            </a:xfrm>
            <a:custGeom>
              <a:avLst/>
              <a:gdLst/>
              <a:ahLst/>
              <a:cxnLst/>
              <a:rect l="l" t="t" r="r" b="b"/>
              <a:pathLst>
                <a:path w="18415">
                  <a:moveTo>
                    <a:pt x="0" y="0"/>
                  </a:moveTo>
                  <a:lnTo>
                    <a:pt x="18288" y="0"/>
                  </a:lnTo>
                </a:path>
              </a:pathLst>
            </a:custGeom>
            <a:ln w="9144">
              <a:solidFill>
                <a:srgbClr val="4D83C3"/>
              </a:solidFill>
            </a:ln>
          </p:spPr>
          <p:txBody>
            <a:bodyPr wrap="square" lIns="0" tIns="0" rIns="0" bIns="0" rtlCol="0"/>
            <a:lstStyle/>
            <a:p>
              <a:endParaRPr sz="1588"/>
            </a:p>
          </p:txBody>
        </p:sp>
        <p:pic>
          <p:nvPicPr>
            <p:cNvPr id="119" name="object 119"/>
            <p:cNvPicPr/>
            <p:nvPr/>
          </p:nvPicPr>
          <p:blipFill>
            <a:blip r:embed="rId70" cstate="print"/>
            <a:stretch>
              <a:fillRect/>
            </a:stretch>
          </p:blipFill>
          <p:spPr>
            <a:xfrm>
              <a:off x="7699247" y="6153911"/>
              <a:ext cx="329184" cy="18288"/>
            </a:xfrm>
            <a:prstGeom prst="rect">
              <a:avLst/>
            </a:prstGeom>
          </p:spPr>
        </p:pic>
        <p:sp>
          <p:nvSpPr>
            <p:cNvPr id="120" name="object 120"/>
            <p:cNvSpPr/>
            <p:nvPr/>
          </p:nvSpPr>
          <p:spPr>
            <a:xfrm>
              <a:off x="7626095" y="6167627"/>
              <a:ext cx="18415" cy="0"/>
            </a:xfrm>
            <a:custGeom>
              <a:avLst/>
              <a:gdLst/>
              <a:ahLst/>
              <a:cxnLst/>
              <a:rect l="l" t="t" r="r" b="b"/>
              <a:pathLst>
                <a:path w="18415">
                  <a:moveTo>
                    <a:pt x="0" y="0"/>
                  </a:moveTo>
                  <a:lnTo>
                    <a:pt x="18288" y="0"/>
                  </a:lnTo>
                </a:path>
              </a:pathLst>
            </a:custGeom>
            <a:ln w="9144">
              <a:solidFill>
                <a:srgbClr val="4D83C3"/>
              </a:solidFill>
            </a:ln>
          </p:spPr>
          <p:txBody>
            <a:bodyPr wrap="square" lIns="0" tIns="0" rIns="0" bIns="0" rtlCol="0"/>
            <a:lstStyle/>
            <a:p>
              <a:endParaRPr sz="1588"/>
            </a:p>
          </p:txBody>
        </p:sp>
        <p:pic>
          <p:nvPicPr>
            <p:cNvPr id="121" name="object 121"/>
            <p:cNvPicPr/>
            <p:nvPr/>
          </p:nvPicPr>
          <p:blipFill>
            <a:blip r:embed="rId71" cstate="print"/>
            <a:stretch>
              <a:fillRect/>
            </a:stretch>
          </p:blipFill>
          <p:spPr>
            <a:xfrm>
              <a:off x="7516367" y="6163055"/>
              <a:ext cx="54864" cy="18288"/>
            </a:xfrm>
            <a:prstGeom prst="rect">
              <a:avLst/>
            </a:prstGeom>
          </p:spPr>
        </p:pic>
        <p:sp>
          <p:nvSpPr>
            <p:cNvPr id="122" name="object 122"/>
            <p:cNvSpPr/>
            <p:nvPr/>
          </p:nvSpPr>
          <p:spPr>
            <a:xfrm>
              <a:off x="7168895" y="6176771"/>
              <a:ext cx="238125" cy="0"/>
            </a:xfrm>
            <a:custGeom>
              <a:avLst/>
              <a:gdLst/>
              <a:ahLst/>
              <a:cxnLst/>
              <a:rect l="l" t="t" r="r" b="b"/>
              <a:pathLst>
                <a:path w="238125">
                  <a:moveTo>
                    <a:pt x="0" y="0"/>
                  </a:moveTo>
                  <a:lnTo>
                    <a:pt x="18288" y="0"/>
                  </a:lnTo>
                </a:path>
                <a:path w="238125">
                  <a:moveTo>
                    <a:pt x="82295" y="0"/>
                  </a:moveTo>
                  <a:lnTo>
                    <a:pt x="100584" y="0"/>
                  </a:lnTo>
                </a:path>
                <a:path w="238125">
                  <a:moveTo>
                    <a:pt x="128015" y="0"/>
                  </a:moveTo>
                  <a:lnTo>
                    <a:pt x="146304" y="0"/>
                  </a:lnTo>
                </a:path>
                <a:path w="238125">
                  <a:moveTo>
                    <a:pt x="173735" y="0"/>
                  </a:moveTo>
                  <a:lnTo>
                    <a:pt x="192024" y="0"/>
                  </a:lnTo>
                </a:path>
                <a:path w="238125">
                  <a:moveTo>
                    <a:pt x="219455" y="0"/>
                  </a:moveTo>
                  <a:lnTo>
                    <a:pt x="237744" y="0"/>
                  </a:lnTo>
                </a:path>
              </a:pathLst>
            </a:custGeom>
            <a:ln w="9144">
              <a:solidFill>
                <a:srgbClr val="4D83C3"/>
              </a:solidFill>
            </a:ln>
          </p:spPr>
          <p:txBody>
            <a:bodyPr wrap="square" lIns="0" tIns="0" rIns="0" bIns="0" rtlCol="0"/>
            <a:lstStyle/>
            <a:p>
              <a:endParaRPr sz="1588"/>
            </a:p>
          </p:txBody>
        </p:sp>
        <p:pic>
          <p:nvPicPr>
            <p:cNvPr id="123" name="object 123"/>
            <p:cNvPicPr/>
            <p:nvPr/>
          </p:nvPicPr>
          <p:blipFill>
            <a:blip r:embed="rId72" cstate="print"/>
            <a:stretch>
              <a:fillRect/>
            </a:stretch>
          </p:blipFill>
          <p:spPr>
            <a:xfrm>
              <a:off x="7827263" y="6163055"/>
              <a:ext cx="219456" cy="27432"/>
            </a:xfrm>
            <a:prstGeom prst="rect">
              <a:avLst/>
            </a:prstGeom>
          </p:spPr>
        </p:pic>
        <p:pic>
          <p:nvPicPr>
            <p:cNvPr id="124" name="object 124"/>
            <p:cNvPicPr/>
            <p:nvPr/>
          </p:nvPicPr>
          <p:blipFill>
            <a:blip r:embed="rId73" cstate="print"/>
            <a:stretch>
              <a:fillRect/>
            </a:stretch>
          </p:blipFill>
          <p:spPr>
            <a:xfrm>
              <a:off x="7699247" y="6172199"/>
              <a:ext cx="73152" cy="18288"/>
            </a:xfrm>
            <a:prstGeom prst="rect">
              <a:avLst/>
            </a:prstGeom>
          </p:spPr>
        </p:pic>
        <p:sp>
          <p:nvSpPr>
            <p:cNvPr id="125" name="object 125"/>
            <p:cNvSpPr/>
            <p:nvPr/>
          </p:nvSpPr>
          <p:spPr>
            <a:xfrm>
              <a:off x="7168895" y="6185915"/>
              <a:ext cx="594360" cy="9525"/>
            </a:xfrm>
            <a:custGeom>
              <a:avLst/>
              <a:gdLst/>
              <a:ahLst/>
              <a:cxnLst/>
              <a:rect l="l" t="t" r="r" b="b"/>
              <a:pathLst>
                <a:path w="594359" h="9525">
                  <a:moveTo>
                    <a:pt x="0" y="0"/>
                  </a:moveTo>
                  <a:lnTo>
                    <a:pt x="18288" y="0"/>
                  </a:lnTo>
                </a:path>
                <a:path w="594359" h="9525">
                  <a:moveTo>
                    <a:pt x="54863" y="0"/>
                  </a:moveTo>
                  <a:lnTo>
                    <a:pt x="73152" y="0"/>
                  </a:lnTo>
                </a:path>
                <a:path w="594359" h="9525">
                  <a:moveTo>
                    <a:pt x="173735" y="0"/>
                  </a:moveTo>
                  <a:lnTo>
                    <a:pt x="192024" y="0"/>
                  </a:lnTo>
                </a:path>
                <a:path w="594359" h="9525">
                  <a:moveTo>
                    <a:pt x="576072" y="0"/>
                  </a:moveTo>
                  <a:lnTo>
                    <a:pt x="594360" y="0"/>
                  </a:lnTo>
                </a:path>
                <a:path w="594359" h="9525">
                  <a:moveTo>
                    <a:pt x="0" y="9144"/>
                  </a:moveTo>
                  <a:lnTo>
                    <a:pt x="18288" y="9144"/>
                  </a:lnTo>
                </a:path>
                <a:path w="594359" h="9525">
                  <a:moveTo>
                    <a:pt x="54863" y="9144"/>
                  </a:moveTo>
                  <a:lnTo>
                    <a:pt x="73152" y="9144"/>
                  </a:lnTo>
                </a:path>
                <a:path w="594359" h="9525">
                  <a:moveTo>
                    <a:pt x="173735" y="9144"/>
                  </a:moveTo>
                  <a:lnTo>
                    <a:pt x="192024" y="9144"/>
                  </a:lnTo>
                </a:path>
              </a:pathLst>
            </a:custGeom>
            <a:ln w="9144">
              <a:solidFill>
                <a:srgbClr val="4D83C3"/>
              </a:solidFill>
            </a:ln>
          </p:spPr>
          <p:txBody>
            <a:bodyPr wrap="square" lIns="0" tIns="0" rIns="0" bIns="0" rtlCol="0"/>
            <a:lstStyle/>
            <a:p>
              <a:endParaRPr sz="1588"/>
            </a:p>
          </p:txBody>
        </p:sp>
        <p:pic>
          <p:nvPicPr>
            <p:cNvPr id="126" name="object 126"/>
            <p:cNvPicPr/>
            <p:nvPr/>
          </p:nvPicPr>
          <p:blipFill>
            <a:blip r:embed="rId74" cstate="print"/>
            <a:stretch>
              <a:fillRect/>
            </a:stretch>
          </p:blipFill>
          <p:spPr>
            <a:xfrm>
              <a:off x="7379207" y="6181343"/>
              <a:ext cx="27432" cy="27432"/>
            </a:xfrm>
            <a:prstGeom prst="rect">
              <a:avLst/>
            </a:prstGeom>
          </p:spPr>
        </p:pic>
        <p:sp>
          <p:nvSpPr>
            <p:cNvPr id="127" name="object 127"/>
            <p:cNvSpPr/>
            <p:nvPr/>
          </p:nvSpPr>
          <p:spPr>
            <a:xfrm>
              <a:off x="7744967" y="6195059"/>
              <a:ext cx="18415" cy="0"/>
            </a:xfrm>
            <a:custGeom>
              <a:avLst/>
              <a:gdLst/>
              <a:ahLst/>
              <a:cxnLst/>
              <a:rect l="l" t="t" r="r" b="b"/>
              <a:pathLst>
                <a:path w="18415">
                  <a:moveTo>
                    <a:pt x="0" y="0"/>
                  </a:moveTo>
                  <a:lnTo>
                    <a:pt x="18288" y="0"/>
                  </a:lnTo>
                </a:path>
              </a:pathLst>
            </a:custGeom>
            <a:ln w="9144">
              <a:solidFill>
                <a:srgbClr val="4D83C3"/>
              </a:solidFill>
            </a:ln>
          </p:spPr>
          <p:txBody>
            <a:bodyPr wrap="square" lIns="0" tIns="0" rIns="0" bIns="0" rtlCol="0"/>
            <a:lstStyle/>
            <a:p>
              <a:endParaRPr sz="1588"/>
            </a:p>
          </p:txBody>
        </p:sp>
        <p:pic>
          <p:nvPicPr>
            <p:cNvPr id="128" name="object 128"/>
            <p:cNvPicPr/>
            <p:nvPr/>
          </p:nvPicPr>
          <p:blipFill>
            <a:blip r:embed="rId75" cstate="print"/>
            <a:stretch>
              <a:fillRect/>
            </a:stretch>
          </p:blipFill>
          <p:spPr>
            <a:xfrm>
              <a:off x="7827263" y="6190487"/>
              <a:ext cx="146304" cy="18288"/>
            </a:xfrm>
            <a:prstGeom prst="rect">
              <a:avLst/>
            </a:prstGeom>
          </p:spPr>
        </p:pic>
        <p:sp>
          <p:nvSpPr>
            <p:cNvPr id="129" name="object 129"/>
            <p:cNvSpPr/>
            <p:nvPr/>
          </p:nvSpPr>
          <p:spPr>
            <a:xfrm>
              <a:off x="7168895" y="6204203"/>
              <a:ext cx="594360" cy="0"/>
            </a:xfrm>
            <a:custGeom>
              <a:avLst/>
              <a:gdLst/>
              <a:ahLst/>
              <a:cxnLst/>
              <a:rect l="l" t="t" r="r" b="b"/>
              <a:pathLst>
                <a:path w="594359">
                  <a:moveTo>
                    <a:pt x="0" y="0"/>
                  </a:moveTo>
                  <a:lnTo>
                    <a:pt x="18288" y="0"/>
                  </a:lnTo>
                </a:path>
                <a:path w="594359">
                  <a:moveTo>
                    <a:pt x="54863" y="0"/>
                  </a:moveTo>
                  <a:lnTo>
                    <a:pt x="73152" y="0"/>
                  </a:lnTo>
                </a:path>
                <a:path w="594359">
                  <a:moveTo>
                    <a:pt x="173735" y="0"/>
                  </a:moveTo>
                  <a:lnTo>
                    <a:pt x="192024" y="0"/>
                  </a:lnTo>
                </a:path>
                <a:path w="594359">
                  <a:moveTo>
                    <a:pt x="576072" y="0"/>
                  </a:moveTo>
                  <a:lnTo>
                    <a:pt x="594360" y="0"/>
                  </a:lnTo>
                </a:path>
              </a:pathLst>
            </a:custGeom>
            <a:ln w="9144">
              <a:solidFill>
                <a:srgbClr val="4D83C3"/>
              </a:solidFill>
            </a:ln>
          </p:spPr>
          <p:txBody>
            <a:bodyPr wrap="square" lIns="0" tIns="0" rIns="0" bIns="0" rtlCol="0"/>
            <a:lstStyle/>
            <a:p>
              <a:endParaRPr sz="1588"/>
            </a:p>
          </p:txBody>
        </p:sp>
        <p:pic>
          <p:nvPicPr>
            <p:cNvPr id="130" name="object 130"/>
            <p:cNvPicPr/>
            <p:nvPr/>
          </p:nvPicPr>
          <p:blipFill>
            <a:blip r:embed="rId76" cstate="print"/>
            <a:stretch>
              <a:fillRect/>
            </a:stretch>
          </p:blipFill>
          <p:spPr>
            <a:xfrm>
              <a:off x="8019287" y="6190487"/>
              <a:ext cx="57911" cy="27432"/>
            </a:xfrm>
            <a:prstGeom prst="rect">
              <a:avLst/>
            </a:prstGeom>
          </p:spPr>
        </p:pic>
        <p:pic>
          <p:nvPicPr>
            <p:cNvPr id="131" name="object 131"/>
            <p:cNvPicPr/>
            <p:nvPr/>
          </p:nvPicPr>
          <p:blipFill>
            <a:blip r:embed="rId77" cstate="print"/>
            <a:stretch>
              <a:fillRect/>
            </a:stretch>
          </p:blipFill>
          <p:spPr>
            <a:xfrm>
              <a:off x="7498079" y="6172199"/>
              <a:ext cx="146304" cy="64008"/>
            </a:xfrm>
            <a:prstGeom prst="rect">
              <a:avLst/>
            </a:prstGeom>
          </p:spPr>
        </p:pic>
        <p:pic>
          <p:nvPicPr>
            <p:cNvPr id="132" name="object 132"/>
            <p:cNvPicPr/>
            <p:nvPr/>
          </p:nvPicPr>
          <p:blipFill>
            <a:blip r:embed="rId78" cstate="print"/>
            <a:stretch>
              <a:fillRect/>
            </a:stretch>
          </p:blipFill>
          <p:spPr>
            <a:xfrm>
              <a:off x="7251191" y="6181343"/>
              <a:ext cx="64008" cy="64008"/>
            </a:xfrm>
            <a:prstGeom prst="rect">
              <a:avLst/>
            </a:prstGeom>
          </p:spPr>
        </p:pic>
        <p:pic>
          <p:nvPicPr>
            <p:cNvPr id="133" name="object 133"/>
            <p:cNvPicPr/>
            <p:nvPr/>
          </p:nvPicPr>
          <p:blipFill>
            <a:blip r:embed="rId79" cstate="print"/>
            <a:stretch>
              <a:fillRect/>
            </a:stretch>
          </p:blipFill>
          <p:spPr>
            <a:xfrm>
              <a:off x="7827263" y="6199631"/>
              <a:ext cx="146304" cy="18288"/>
            </a:xfrm>
            <a:prstGeom prst="rect">
              <a:avLst/>
            </a:prstGeom>
          </p:spPr>
        </p:pic>
        <p:pic>
          <p:nvPicPr>
            <p:cNvPr id="134" name="object 134"/>
            <p:cNvPicPr/>
            <p:nvPr/>
          </p:nvPicPr>
          <p:blipFill>
            <a:blip r:embed="rId80" cstate="print"/>
            <a:stretch>
              <a:fillRect/>
            </a:stretch>
          </p:blipFill>
          <p:spPr>
            <a:xfrm>
              <a:off x="6940295" y="6208775"/>
              <a:ext cx="301752" cy="27432"/>
            </a:xfrm>
            <a:prstGeom prst="rect">
              <a:avLst/>
            </a:prstGeom>
          </p:spPr>
        </p:pic>
        <p:sp>
          <p:nvSpPr>
            <p:cNvPr id="135" name="object 135"/>
            <p:cNvSpPr/>
            <p:nvPr/>
          </p:nvSpPr>
          <p:spPr>
            <a:xfrm>
              <a:off x="7223759" y="6222491"/>
              <a:ext cx="18415" cy="0"/>
            </a:xfrm>
            <a:custGeom>
              <a:avLst/>
              <a:gdLst/>
              <a:ahLst/>
              <a:cxnLst/>
              <a:rect l="l" t="t" r="r" b="b"/>
              <a:pathLst>
                <a:path w="18415">
                  <a:moveTo>
                    <a:pt x="0" y="0"/>
                  </a:moveTo>
                  <a:lnTo>
                    <a:pt x="18288" y="0"/>
                  </a:lnTo>
                </a:path>
              </a:pathLst>
            </a:custGeom>
            <a:ln w="9144">
              <a:solidFill>
                <a:srgbClr val="4D83C3"/>
              </a:solidFill>
            </a:ln>
          </p:spPr>
          <p:txBody>
            <a:bodyPr wrap="square" lIns="0" tIns="0" rIns="0" bIns="0" rtlCol="0"/>
            <a:lstStyle/>
            <a:p>
              <a:endParaRPr sz="1588"/>
            </a:p>
          </p:txBody>
        </p:sp>
        <p:pic>
          <p:nvPicPr>
            <p:cNvPr id="136" name="object 136"/>
            <p:cNvPicPr/>
            <p:nvPr/>
          </p:nvPicPr>
          <p:blipFill>
            <a:blip r:embed="rId81" cstate="print"/>
            <a:stretch>
              <a:fillRect/>
            </a:stretch>
          </p:blipFill>
          <p:spPr>
            <a:xfrm>
              <a:off x="7699247" y="6190487"/>
              <a:ext cx="274320" cy="45720"/>
            </a:xfrm>
            <a:prstGeom prst="rect">
              <a:avLst/>
            </a:prstGeom>
          </p:spPr>
        </p:pic>
        <p:sp>
          <p:nvSpPr>
            <p:cNvPr id="137" name="object 137"/>
            <p:cNvSpPr/>
            <p:nvPr/>
          </p:nvSpPr>
          <p:spPr>
            <a:xfrm>
              <a:off x="7223759" y="6222491"/>
              <a:ext cx="622300" cy="9525"/>
            </a:xfrm>
            <a:custGeom>
              <a:avLst/>
              <a:gdLst/>
              <a:ahLst/>
              <a:cxnLst/>
              <a:rect l="l" t="t" r="r" b="b"/>
              <a:pathLst>
                <a:path w="622300" h="9525">
                  <a:moveTo>
                    <a:pt x="603503" y="0"/>
                  </a:moveTo>
                  <a:lnTo>
                    <a:pt x="621792" y="0"/>
                  </a:lnTo>
                </a:path>
                <a:path w="622300" h="9525">
                  <a:moveTo>
                    <a:pt x="0" y="9144"/>
                  </a:moveTo>
                  <a:lnTo>
                    <a:pt x="18288" y="9144"/>
                  </a:lnTo>
                </a:path>
              </a:pathLst>
            </a:custGeom>
            <a:ln w="9144">
              <a:solidFill>
                <a:srgbClr val="4D83C3"/>
              </a:solidFill>
            </a:ln>
          </p:spPr>
          <p:txBody>
            <a:bodyPr wrap="square" lIns="0" tIns="0" rIns="0" bIns="0" rtlCol="0"/>
            <a:lstStyle/>
            <a:p>
              <a:endParaRPr sz="1588"/>
            </a:p>
          </p:txBody>
        </p:sp>
        <p:pic>
          <p:nvPicPr>
            <p:cNvPr id="138" name="object 138"/>
            <p:cNvPicPr/>
            <p:nvPr/>
          </p:nvPicPr>
          <p:blipFill>
            <a:blip r:embed="rId82" cstate="print"/>
            <a:stretch>
              <a:fillRect/>
            </a:stretch>
          </p:blipFill>
          <p:spPr>
            <a:xfrm>
              <a:off x="6556247" y="6208775"/>
              <a:ext cx="621792" cy="45720"/>
            </a:xfrm>
            <a:prstGeom prst="rect">
              <a:avLst/>
            </a:prstGeom>
          </p:spPr>
        </p:pic>
        <p:pic>
          <p:nvPicPr>
            <p:cNvPr id="139" name="object 139"/>
            <p:cNvPicPr/>
            <p:nvPr/>
          </p:nvPicPr>
          <p:blipFill>
            <a:blip r:embed="rId83" cstate="print"/>
            <a:stretch>
              <a:fillRect/>
            </a:stretch>
          </p:blipFill>
          <p:spPr>
            <a:xfrm>
              <a:off x="7342631" y="6208775"/>
              <a:ext cx="173736" cy="45720"/>
            </a:xfrm>
            <a:prstGeom prst="rect">
              <a:avLst/>
            </a:prstGeom>
          </p:spPr>
        </p:pic>
        <p:sp>
          <p:nvSpPr>
            <p:cNvPr id="140" name="object 140"/>
            <p:cNvSpPr/>
            <p:nvPr/>
          </p:nvSpPr>
          <p:spPr>
            <a:xfrm>
              <a:off x="7223759" y="6240779"/>
              <a:ext cx="18415" cy="0"/>
            </a:xfrm>
            <a:custGeom>
              <a:avLst/>
              <a:gdLst/>
              <a:ahLst/>
              <a:cxnLst/>
              <a:rect l="l" t="t" r="r" b="b"/>
              <a:pathLst>
                <a:path w="18415">
                  <a:moveTo>
                    <a:pt x="0" y="0"/>
                  </a:moveTo>
                  <a:lnTo>
                    <a:pt x="18288" y="0"/>
                  </a:lnTo>
                </a:path>
              </a:pathLst>
            </a:custGeom>
            <a:ln w="9144">
              <a:solidFill>
                <a:srgbClr val="4D83C3"/>
              </a:solidFill>
            </a:ln>
          </p:spPr>
          <p:txBody>
            <a:bodyPr wrap="square" lIns="0" tIns="0" rIns="0" bIns="0" rtlCol="0"/>
            <a:lstStyle/>
            <a:p>
              <a:endParaRPr sz="1588"/>
            </a:p>
          </p:txBody>
        </p:sp>
        <p:pic>
          <p:nvPicPr>
            <p:cNvPr id="141" name="object 141"/>
            <p:cNvPicPr/>
            <p:nvPr/>
          </p:nvPicPr>
          <p:blipFill>
            <a:blip r:embed="rId84" cstate="print"/>
            <a:stretch>
              <a:fillRect/>
            </a:stretch>
          </p:blipFill>
          <p:spPr>
            <a:xfrm>
              <a:off x="7946135" y="6217919"/>
              <a:ext cx="131063" cy="27432"/>
            </a:xfrm>
            <a:prstGeom prst="rect">
              <a:avLst/>
            </a:prstGeom>
          </p:spPr>
        </p:pic>
        <p:sp>
          <p:nvSpPr>
            <p:cNvPr id="142" name="object 142"/>
            <p:cNvSpPr/>
            <p:nvPr/>
          </p:nvSpPr>
          <p:spPr>
            <a:xfrm>
              <a:off x="7342631" y="6240779"/>
              <a:ext cx="18415" cy="0"/>
            </a:xfrm>
            <a:custGeom>
              <a:avLst/>
              <a:gdLst/>
              <a:ahLst/>
              <a:cxnLst/>
              <a:rect l="l" t="t" r="r" b="b"/>
              <a:pathLst>
                <a:path w="18415">
                  <a:moveTo>
                    <a:pt x="0" y="0"/>
                  </a:moveTo>
                  <a:lnTo>
                    <a:pt x="18288" y="0"/>
                  </a:lnTo>
                </a:path>
              </a:pathLst>
            </a:custGeom>
            <a:ln w="9144">
              <a:solidFill>
                <a:srgbClr val="4D83C3"/>
              </a:solidFill>
            </a:ln>
          </p:spPr>
          <p:txBody>
            <a:bodyPr wrap="square" lIns="0" tIns="0" rIns="0" bIns="0" rtlCol="0"/>
            <a:lstStyle/>
            <a:p>
              <a:endParaRPr sz="1588"/>
            </a:p>
          </p:txBody>
        </p:sp>
        <p:sp>
          <p:nvSpPr>
            <p:cNvPr id="143" name="object 143"/>
            <p:cNvSpPr/>
            <p:nvPr/>
          </p:nvSpPr>
          <p:spPr>
            <a:xfrm>
              <a:off x="7223759" y="6249923"/>
              <a:ext cx="91440" cy="0"/>
            </a:xfrm>
            <a:custGeom>
              <a:avLst/>
              <a:gdLst/>
              <a:ahLst/>
              <a:cxnLst/>
              <a:rect l="l" t="t" r="r" b="b"/>
              <a:pathLst>
                <a:path w="91440">
                  <a:moveTo>
                    <a:pt x="0" y="0"/>
                  </a:moveTo>
                  <a:lnTo>
                    <a:pt x="18288" y="0"/>
                  </a:lnTo>
                </a:path>
                <a:path w="91440">
                  <a:moveTo>
                    <a:pt x="73151" y="0"/>
                  </a:moveTo>
                  <a:lnTo>
                    <a:pt x="91440" y="0"/>
                  </a:lnTo>
                </a:path>
              </a:pathLst>
            </a:custGeom>
            <a:ln w="9144">
              <a:solidFill>
                <a:srgbClr val="709CCE"/>
              </a:solidFill>
            </a:ln>
          </p:spPr>
          <p:txBody>
            <a:bodyPr wrap="square" lIns="0" tIns="0" rIns="0" bIns="0" rtlCol="0"/>
            <a:lstStyle/>
            <a:p>
              <a:endParaRPr sz="1588"/>
            </a:p>
          </p:txBody>
        </p:sp>
        <p:pic>
          <p:nvPicPr>
            <p:cNvPr id="144" name="object 144"/>
            <p:cNvPicPr/>
            <p:nvPr/>
          </p:nvPicPr>
          <p:blipFill>
            <a:blip r:embed="rId85" cstate="print"/>
            <a:stretch>
              <a:fillRect/>
            </a:stretch>
          </p:blipFill>
          <p:spPr>
            <a:xfrm>
              <a:off x="7571231" y="6208775"/>
              <a:ext cx="73152" cy="51815"/>
            </a:xfrm>
            <a:prstGeom prst="rect">
              <a:avLst/>
            </a:prstGeom>
          </p:spPr>
        </p:pic>
        <p:pic>
          <p:nvPicPr>
            <p:cNvPr id="145" name="object 145"/>
            <p:cNvPicPr/>
            <p:nvPr/>
          </p:nvPicPr>
          <p:blipFill>
            <a:blip r:embed="rId86" cstate="print"/>
            <a:stretch>
              <a:fillRect/>
            </a:stretch>
          </p:blipFill>
          <p:spPr>
            <a:xfrm>
              <a:off x="7699247" y="6236207"/>
              <a:ext cx="201168" cy="24383"/>
            </a:xfrm>
            <a:prstGeom prst="rect">
              <a:avLst/>
            </a:prstGeom>
          </p:spPr>
        </p:pic>
        <p:sp>
          <p:nvSpPr>
            <p:cNvPr id="146" name="object 146"/>
            <p:cNvSpPr/>
            <p:nvPr/>
          </p:nvSpPr>
          <p:spPr>
            <a:xfrm>
              <a:off x="7342631" y="6249923"/>
              <a:ext cx="302260" cy="0"/>
            </a:xfrm>
            <a:custGeom>
              <a:avLst/>
              <a:gdLst/>
              <a:ahLst/>
              <a:cxnLst/>
              <a:rect l="l" t="t" r="r" b="b"/>
              <a:pathLst>
                <a:path w="302259">
                  <a:moveTo>
                    <a:pt x="0" y="0"/>
                  </a:moveTo>
                  <a:lnTo>
                    <a:pt x="18288" y="0"/>
                  </a:lnTo>
                </a:path>
                <a:path w="302259">
                  <a:moveTo>
                    <a:pt x="155448" y="0"/>
                  </a:moveTo>
                  <a:lnTo>
                    <a:pt x="173736" y="0"/>
                  </a:lnTo>
                </a:path>
                <a:path w="302259">
                  <a:moveTo>
                    <a:pt x="283464" y="0"/>
                  </a:moveTo>
                  <a:lnTo>
                    <a:pt x="301752" y="0"/>
                  </a:lnTo>
                </a:path>
              </a:pathLst>
            </a:custGeom>
            <a:ln w="9144">
              <a:solidFill>
                <a:srgbClr val="709CCE"/>
              </a:solidFill>
            </a:ln>
          </p:spPr>
          <p:txBody>
            <a:bodyPr wrap="square" lIns="0" tIns="0" rIns="0" bIns="0" rtlCol="0"/>
            <a:lstStyle/>
            <a:p>
              <a:endParaRPr sz="1588"/>
            </a:p>
          </p:txBody>
        </p:sp>
        <p:pic>
          <p:nvPicPr>
            <p:cNvPr id="147" name="object 147"/>
            <p:cNvPicPr/>
            <p:nvPr/>
          </p:nvPicPr>
          <p:blipFill>
            <a:blip r:embed="rId87" cstate="print"/>
            <a:stretch>
              <a:fillRect/>
            </a:stretch>
          </p:blipFill>
          <p:spPr>
            <a:xfrm>
              <a:off x="6894575" y="6245351"/>
              <a:ext cx="64008" cy="15239"/>
            </a:xfrm>
            <a:prstGeom prst="rect">
              <a:avLst/>
            </a:prstGeom>
          </p:spPr>
        </p:pic>
        <p:pic>
          <p:nvPicPr>
            <p:cNvPr id="148" name="object 148"/>
            <p:cNvPicPr/>
            <p:nvPr/>
          </p:nvPicPr>
          <p:blipFill>
            <a:blip r:embed="rId88" cstate="print"/>
            <a:stretch>
              <a:fillRect/>
            </a:stretch>
          </p:blipFill>
          <p:spPr>
            <a:xfrm>
              <a:off x="7004303" y="6245351"/>
              <a:ext cx="64008" cy="15239"/>
            </a:xfrm>
            <a:prstGeom prst="rect">
              <a:avLst/>
            </a:prstGeom>
          </p:spPr>
        </p:pic>
        <p:pic>
          <p:nvPicPr>
            <p:cNvPr id="149" name="object 149"/>
            <p:cNvPicPr/>
            <p:nvPr/>
          </p:nvPicPr>
          <p:blipFill>
            <a:blip r:embed="rId89" cstate="print"/>
            <a:stretch>
              <a:fillRect/>
            </a:stretch>
          </p:blipFill>
          <p:spPr>
            <a:xfrm>
              <a:off x="7123175" y="6245351"/>
              <a:ext cx="36576" cy="15239"/>
            </a:xfrm>
            <a:prstGeom prst="rect">
              <a:avLst/>
            </a:prstGeom>
          </p:spPr>
        </p:pic>
        <p:pic>
          <p:nvPicPr>
            <p:cNvPr id="150" name="object 150"/>
            <p:cNvPicPr/>
            <p:nvPr/>
          </p:nvPicPr>
          <p:blipFill>
            <a:blip r:embed="rId90" cstate="print"/>
            <a:stretch>
              <a:fillRect/>
            </a:stretch>
          </p:blipFill>
          <p:spPr>
            <a:xfrm>
              <a:off x="6592823" y="6254495"/>
              <a:ext cx="45719" cy="6095"/>
            </a:xfrm>
            <a:prstGeom prst="rect">
              <a:avLst/>
            </a:prstGeom>
          </p:spPr>
        </p:pic>
        <p:pic>
          <p:nvPicPr>
            <p:cNvPr id="151" name="object 151"/>
            <p:cNvPicPr/>
            <p:nvPr/>
          </p:nvPicPr>
          <p:blipFill>
            <a:blip r:embed="rId91" cstate="print"/>
            <a:stretch>
              <a:fillRect/>
            </a:stretch>
          </p:blipFill>
          <p:spPr>
            <a:xfrm>
              <a:off x="6684263" y="6254495"/>
              <a:ext cx="45719" cy="6095"/>
            </a:xfrm>
            <a:prstGeom prst="rect">
              <a:avLst/>
            </a:prstGeom>
          </p:spPr>
        </p:pic>
        <p:pic>
          <p:nvPicPr>
            <p:cNvPr id="152" name="object 152"/>
            <p:cNvPicPr/>
            <p:nvPr/>
          </p:nvPicPr>
          <p:blipFill>
            <a:blip r:embed="rId92" cstate="print"/>
            <a:stretch>
              <a:fillRect/>
            </a:stretch>
          </p:blipFill>
          <p:spPr>
            <a:xfrm>
              <a:off x="6793991" y="6245351"/>
              <a:ext cx="64008" cy="15239"/>
            </a:xfrm>
            <a:prstGeom prst="rect">
              <a:avLst/>
            </a:prstGeom>
          </p:spPr>
        </p:pic>
        <p:sp>
          <p:nvSpPr>
            <p:cNvPr id="153" name="object 153"/>
            <p:cNvSpPr/>
            <p:nvPr/>
          </p:nvSpPr>
          <p:spPr>
            <a:xfrm>
              <a:off x="6848855" y="6259067"/>
              <a:ext cx="9525" cy="0"/>
            </a:xfrm>
            <a:custGeom>
              <a:avLst/>
              <a:gdLst/>
              <a:ahLst/>
              <a:cxnLst/>
              <a:rect l="l" t="t" r="r" b="b"/>
              <a:pathLst>
                <a:path w="9525">
                  <a:moveTo>
                    <a:pt x="0" y="0"/>
                  </a:moveTo>
                  <a:lnTo>
                    <a:pt x="9144" y="0"/>
                  </a:lnTo>
                </a:path>
              </a:pathLst>
            </a:custGeom>
            <a:ln w="9144">
              <a:solidFill>
                <a:srgbClr val="88ACD7"/>
              </a:solidFill>
            </a:ln>
          </p:spPr>
          <p:txBody>
            <a:bodyPr wrap="square" lIns="0" tIns="0" rIns="0" bIns="0" rtlCol="0"/>
            <a:lstStyle/>
            <a:p>
              <a:endParaRPr sz="1588"/>
            </a:p>
          </p:txBody>
        </p:sp>
        <p:pic>
          <p:nvPicPr>
            <p:cNvPr id="154" name="object 154"/>
            <p:cNvPicPr/>
            <p:nvPr/>
          </p:nvPicPr>
          <p:blipFill>
            <a:blip r:embed="rId93" cstate="print"/>
            <a:stretch>
              <a:fillRect/>
            </a:stretch>
          </p:blipFill>
          <p:spPr>
            <a:xfrm>
              <a:off x="7955279" y="6245351"/>
              <a:ext cx="100584" cy="15239"/>
            </a:xfrm>
            <a:prstGeom prst="rect">
              <a:avLst/>
            </a:prstGeom>
          </p:spPr>
        </p:pic>
        <p:sp>
          <p:nvSpPr>
            <p:cNvPr id="155" name="object 155"/>
            <p:cNvSpPr/>
            <p:nvPr/>
          </p:nvSpPr>
          <p:spPr>
            <a:xfrm>
              <a:off x="7004303" y="6259067"/>
              <a:ext cx="9525" cy="0"/>
            </a:xfrm>
            <a:custGeom>
              <a:avLst/>
              <a:gdLst/>
              <a:ahLst/>
              <a:cxnLst/>
              <a:rect l="l" t="t" r="r" b="b"/>
              <a:pathLst>
                <a:path w="9525">
                  <a:moveTo>
                    <a:pt x="0" y="0"/>
                  </a:moveTo>
                  <a:lnTo>
                    <a:pt x="9144" y="0"/>
                  </a:lnTo>
                </a:path>
              </a:pathLst>
            </a:custGeom>
            <a:ln w="9144">
              <a:solidFill>
                <a:srgbClr val="88ACD7"/>
              </a:solidFill>
            </a:ln>
          </p:spPr>
          <p:txBody>
            <a:bodyPr wrap="square" lIns="0" tIns="0" rIns="0" bIns="0" rtlCol="0"/>
            <a:lstStyle/>
            <a:p>
              <a:endParaRPr sz="1588"/>
            </a:p>
          </p:txBody>
        </p:sp>
        <p:sp>
          <p:nvSpPr>
            <p:cNvPr id="156" name="object 156"/>
            <p:cNvSpPr/>
            <p:nvPr/>
          </p:nvSpPr>
          <p:spPr>
            <a:xfrm>
              <a:off x="7223759" y="6259067"/>
              <a:ext cx="137160" cy="0"/>
            </a:xfrm>
            <a:custGeom>
              <a:avLst/>
              <a:gdLst/>
              <a:ahLst/>
              <a:cxnLst/>
              <a:rect l="l" t="t" r="r" b="b"/>
              <a:pathLst>
                <a:path w="137159">
                  <a:moveTo>
                    <a:pt x="0" y="0"/>
                  </a:moveTo>
                  <a:lnTo>
                    <a:pt x="18288" y="0"/>
                  </a:lnTo>
                </a:path>
                <a:path w="137159">
                  <a:moveTo>
                    <a:pt x="73151" y="0"/>
                  </a:moveTo>
                  <a:lnTo>
                    <a:pt x="91440" y="0"/>
                  </a:lnTo>
                </a:path>
                <a:path w="137159">
                  <a:moveTo>
                    <a:pt x="118872" y="0"/>
                  </a:moveTo>
                  <a:lnTo>
                    <a:pt x="137160" y="0"/>
                  </a:lnTo>
                </a:path>
              </a:pathLst>
            </a:custGeom>
            <a:ln w="9144">
              <a:solidFill>
                <a:srgbClr val="709CCE"/>
              </a:solidFill>
            </a:ln>
          </p:spPr>
          <p:txBody>
            <a:bodyPr wrap="square" lIns="0" tIns="0" rIns="0" bIns="0" rtlCol="0"/>
            <a:lstStyle/>
            <a:p>
              <a:endParaRPr sz="1588"/>
            </a:p>
          </p:txBody>
        </p:sp>
        <p:pic>
          <p:nvPicPr>
            <p:cNvPr id="157" name="object 157"/>
            <p:cNvPicPr/>
            <p:nvPr/>
          </p:nvPicPr>
          <p:blipFill>
            <a:blip r:embed="rId94" cstate="print"/>
            <a:stretch>
              <a:fillRect/>
            </a:stretch>
          </p:blipFill>
          <p:spPr>
            <a:xfrm>
              <a:off x="7415783" y="6254495"/>
              <a:ext cx="64007" cy="6095"/>
            </a:xfrm>
            <a:prstGeom prst="rect">
              <a:avLst/>
            </a:prstGeom>
          </p:spPr>
        </p:pic>
        <p:sp>
          <p:nvSpPr>
            <p:cNvPr id="158" name="object 158"/>
            <p:cNvSpPr/>
            <p:nvPr/>
          </p:nvSpPr>
          <p:spPr>
            <a:xfrm>
              <a:off x="7498079" y="6259067"/>
              <a:ext cx="475615" cy="0"/>
            </a:xfrm>
            <a:custGeom>
              <a:avLst/>
              <a:gdLst/>
              <a:ahLst/>
              <a:cxnLst/>
              <a:rect l="l" t="t" r="r" b="b"/>
              <a:pathLst>
                <a:path w="475615">
                  <a:moveTo>
                    <a:pt x="0" y="0"/>
                  </a:moveTo>
                  <a:lnTo>
                    <a:pt x="18288" y="0"/>
                  </a:lnTo>
                </a:path>
                <a:path w="475615">
                  <a:moveTo>
                    <a:pt x="128016" y="0"/>
                  </a:moveTo>
                  <a:lnTo>
                    <a:pt x="146304" y="0"/>
                  </a:lnTo>
                </a:path>
                <a:path w="475615">
                  <a:moveTo>
                    <a:pt x="457200" y="0"/>
                  </a:moveTo>
                  <a:lnTo>
                    <a:pt x="475488" y="0"/>
                  </a:lnTo>
                </a:path>
              </a:pathLst>
            </a:custGeom>
            <a:ln w="9144">
              <a:solidFill>
                <a:srgbClr val="709CCE"/>
              </a:solidFill>
            </a:ln>
          </p:spPr>
          <p:txBody>
            <a:bodyPr wrap="square" lIns="0" tIns="0" rIns="0" bIns="0" rtlCol="0"/>
            <a:lstStyle/>
            <a:p>
              <a:endParaRPr sz="1588"/>
            </a:p>
          </p:txBody>
        </p:sp>
      </p:grpSp>
      <p:pic>
        <p:nvPicPr>
          <p:cNvPr id="159" name="object 159"/>
          <p:cNvPicPr/>
          <p:nvPr/>
        </p:nvPicPr>
        <p:blipFill>
          <a:blip r:embed="rId95" cstate="print"/>
          <a:stretch>
            <a:fillRect/>
          </a:stretch>
        </p:blipFill>
        <p:spPr>
          <a:xfrm>
            <a:off x="3204882" y="5801061"/>
            <a:ext cx="1218962" cy="275593"/>
          </a:xfrm>
          <a:prstGeom prst="rect">
            <a:avLst/>
          </a:prstGeom>
        </p:spPr>
      </p:pic>
      <p:grpSp>
        <p:nvGrpSpPr>
          <p:cNvPr id="160" name="object 160"/>
          <p:cNvGrpSpPr/>
          <p:nvPr/>
        </p:nvGrpSpPr>
        <p:grpSpPr>
          <a:xfrm>
            <a:off x="6940475" y="5749962"/>
            <a:ext cx="392765" cy="317687"/>
            <a:chOff x="5986271" y="6516623"/>
            <a:chExt cx="445134" cy="360045"/>
          </a:xfrm>
        </p:grpSpPr>
        <p:sp>
          <p:nvSpPr>
            <p:cNvPr id="161" name="object 161"/>
            <p:cNvSpPr/>
            <p:nvPr/>
          </p:nvSpPr>
          <p:spPr>
            <a:xfrm>
              <a:off x="6095999" y="6519671"/>
              <a:ext cx="6350" cy="0"/>
            </a:xfrm>
            <a:custGeom>
              <a:avLst/>
              <a:gdLst/>
              <a:ahLst/>
              <a:cxnLst/>
              <a:rect l="l" t="t" r="r" b="b"/>
              <a:pathLst>
                <a:path w="6350">
                  <a:moveTo>
                    <a:pt x="0" y="0"/>
                  </a:moveTo>
                  <a:lnTo>
                    <a:pt x="6095" y="0"/>
                  </a:lnTo>
                </a:path>
              </a:pathLst>
            </a:custGeom>
            <a:ln w="6095">
              <a:solidFill>
                <a:srgbClr val="F2757F"/>
              </a:solidFill>
            </a:ln>
          </p:spPr>
          <p:txBody>
            <a:bodyPr wrap="square" lIns="0" tIns="0" rIns="0" bIns="0" rtlCol="0"/>
            <a:lstStyle/>
            <a:p>
              <a:endParaRPr sz="1588"/>
            </a:p>
          </p:txBody>
        </p:sp>
        <p:sp>
          <p:nvSpPr>
            <p:cNvPr id="162" name="object 162"/>
            <p:cNvSpPr/>
            <p:nvPr/>
          </p:nvSpPr>
          <p:spPr>
            <a:xfrm>
              <a:off x="6400799" y="6556247"/>
              <a:ext cx="6350" cy="0"/>
            </a:xfrm>
            <a:custGeom>
              <a:avLst/>
              <a:gdLst/>
              <a:ahLst/>
              <a:cxnLst/>
              <a:rect l="l" t="t" r="r" b="b"/>
              <a:pathLst>
                <a:path w="6350">
                  <a:moveTo>
                    <a:pt x="0" y="0"/>
                  </a:moveTo>
                  <a:lnTo>
                    <a:pt x="6095" y="0"/>
                  </a:lnTo>
                </a:path>
              </a:pathLst>
            </a:custGeom>
            <a:ln w="6095">
              <a:solidFill>
                <a:srgbClr val="838282"/>
              </a:solidFill>
            </a:ln>
          </p:spPr>
          <p:txBody>
            <a:bodyPr wrap="square" lIns="0" tIns="0" rIns="0" bIns="0" rtlCol="0"/>
            <a:lstStyle/>
            <a:p>
              <a:endParaRPr sz="1588"/>
            </a:p>
          </p:txBody>
        </p:sp>
        <p:sp>
          <p:nvSpPr>
            <p:cNvPr id="163" name="object 163"/>
            <p:cNvSpPr/>
            <p:nvPr/>
          </p:nvSpPr>
          <p:spPr>
            <a:xfrm>
              <a:off x="6419087" y="6556247"/>
              <a:ext cx="6350" cy="0"/>
            </a:xfrm>
            <a:custGeom>
              <a:avLst/>
              <a:gdLst/>
              <a:ahLst/>
              <a:cxnLst/>
              <a:rect l="l" t="t" r="r" b="b"/>
              <a:pathLst>
                <a:path w="6350">
                  <a:moveTo>
                    <a:pt x="0" y="0"/>
                  </a:moveTo>
                  <a:lnTo>
                    <a:pt x="6095" y="0"/>
                  </a:lnTo>
                </a:path>
              </a:pathLst>
            </a:custGeom>
            <a:ln w="6095">
              <a:solidFill>
                <a:srgbClr val="848181"/>
              </a:solidFill>
            </a:ln>
          </p:spPr>
          <p:txBody>
            <a:bodyPr wrap="square" lIns="0" tIns="0" rIns="0" bIns="0" rtlCol="0"/>
            <a:lstStyle/>
            <a:p>
              <a:endParaRPr sz="1588"/>
            </a:p>
          </p:txBody>
        </p:sp>
        <p:sp>
          <p:nvSpPr>
            <p:cNvPr id="164" name="object 164"/>
            <p:cNvSpPr/>
            <p:nvPr/>
          </p:nvSpPr>
          <p:spPr>
            <a:xfrm>
              <a:off x="6388607" y="6562343"/>
              <a:ext cx="12700" cy="0"/>
            </a:xfrm>
            <a:custGeom>
              <a:avLst/>
              <a:gdLst/>
              <a:ahLst/>
              <a:cxnLst/>
              <a:rect l="l" t="t" r="r" b="b"/>
              <a:pathLst>
                <a:path w="12700">
                  <a:moveTo>
                    <a:pt x="0" y="0"/>
                  </a:moveTo>
                  <a:lnTo>
                    <a:pt x="12191" y="0"/>
                  </a:lnTo>
                </a:path>
              </a:pathLst>
            </a:custGeom>
            <a:ln w="6095">
              <a:solidFill>
                <a:srgbClr val="767373"/>
              </a:solidFill>
            </a:ln>
          </p:spPr>
          <p:txBody>
            <a:bodyPr wrap="square" lIns="0" tIns="0" rIns="0" bIns="0" rtlCol="0"/>
            <a:lstStyle/>
            <a:p>
              <a:endParaRPr sz="1588"/>
            </a:p>
          </p:txBody>
        </p:sp>
        <p:pic>
          <p:nvPicPr>
            <p:cNvPr id="165" name="object 165"/>
            <p:cNvPicPr/>
            <p:nvPr/>
          </p:nvPicPr>
          <p:blipFill>
            <a:blip r:embed="rId96" cstate="print"/>
            <a:stretch>
              <a:fillRect/>
            </a:stretch>
          </p:blipFill>
          <p:spPr>
            <a:xfrm>
              <a:off x="6022847" y="6516623"/>
              <a:ext cx="323088" cy="73151"/>
            </a:xfrm>
            <a:prstGeom prst="rect">
              <a:avLst/>
            </a:prstGeom>
          </p:spPr>
        </p:pic>
        <p:sp>
          <p:nvSpPr>
            <p:cNvPr id="166" name="object 166"/>
            <p:cNvSpPr/>
            <p:nvPr/>
          </p:nvSpPr>
          <p:spPr>
            <a:xfrm>
              <a:off x="6388607" y="6568439"/>
              <a:ext cx="12700" cy="0"/>
            </a:xfrm>
            <a:custGeom>
              <a:avLst/>
              <a:gdLst/>
              <a:ahLst/>
              <a:cxnLst/>
              <a:rect l="l" t="t" r="r" b="b"/>
              <a:pathLst>
                <a:path w="12700">
                  <a:moveTo>
                    <a:pt x="0" y="0"/>
                  </a:moveTo>
                  <a:lnTo>
                    <a:pt x="12191" y="0"/>
                  </a:lnTo>
                </a:path>
              </a:pathLst>
            </a:custGeom>
            <a:ln w="6095">
              <a:solidFill>
                <a:srgbClr val="767373"/>
              </a:solidFill>
            </a:ln>
          </p:spPr>
          <p:txBody>
            <a:bodyPr wrap="square" lIns="0" tIns="0" rIns="0" bIns="0" rtlCol="0"/>
            <a:lstStyle/>
            <a:p>
              <a:endParaRPr sz="1588"/>
            </a:p>
          </p:txBody>
        </p:sp>
        <p:sp>
          <p:nvSpPr>
            <p:cNvPr id="167" name="object 167"/>
            <p:cNvSpPr/>
            <p:nvPr/>
          </p:nvSpPr>
          <p:spPr>
            <a:xfrm>
              <a:off x="6412991" y="6574535"/>
              <a:ext cx="6350" cy="0"/>
            </a:xfrm>
            <a:custGeom>
              <a:avLst/>
              <a:gdLst/>
              <a:ahLst/>
              <a:cxnLst/>
              <a:rect l="l" t="t" r="r" b="b"/>
              <a:pathLst>
                <a:path w="6350">
                  <a:moveTo>
                    <a:pt x="0" y="0"/>
                  </a:moveTo>
                  <a:lnTo>
                    <a:pt x="6095" y="0"/>
                  </a:lnTo>
                </a:path>
              </a:pathLst>
            </a:custGeom>
            <a:ln w="6095">
              <a:solidFill>
                <a:srgbClr val="6D6B6B"/>
              </a:solidFill>
            </a:ln>
          </p:spPr>
          <p:txBody>
            <a:bodyPr wrap="square" lIns="0" tIns="0" rIns="0" bIns="0" rtlCol="0"/>
            <a:lstStyle/>
            <a:p>
              <a:endParaRPr sz="1588"/>
            </a:p>
          </p:txBody>
        </p:sp>
        <p:sp>
          <p:nvSpPr>
            <p:cNvPr id="168" name="object 168"/>
            <p:cNvSpPr/>
            <p:nvPr/>
          </p:nvSpPr>
          <p:spPr>
            <a:xfrm>
              <a:off x="6425183" y="6574535"/>
              <a:ext cx="6350" cy="0"/>
            </a:xfrm>
            <a:custGeom>
              <a:avLst/>
              <a:gdLst/>
              <a:ahLst/>
              <a:cxnLst/>
              <a:rect l="l" t="t" r="r" b="b"/>
              <a:pathLst>
                <a:path w="6350">
                  <a:moveTo>
                    <a:pt x="0" y="0"/>
                  </a:moveTo>
                  <a:lnTo>
                    <a:pt x="6095" y="0"/>
                  </a:lnTo>
                </a:path>
              </a:pathLst>
            </a:custGeom>
            <a:ln w="6095">
              <a:solidFill>
                <a:srgbClr val="706F6F"/>
              </a:solidFill>
            </a:ln>
          </p:spPr>
          <p:txBody>
            <a:bodyPr wrap="square" lIns="0" tIns="0" rIns="0" bIns="0" rtlCol="0"/>
            <a:lstStyle/>
            <a:p>
              <a:endParaRPr sz="1588"/>
            </a:p>
          </p:txBody>
        </p:sp>
        <p:sp>
          <p:nvSpPr>
            <p:cNvPr id="169" name="object 169"/>
            <p:cNvSpPr/>
            <p:nvPr/>
          </p:nvSpPr>
          <p:spPr>
            <a:xfrm>
              <a:off x="6425183" y="6580631"/>
              <a:ext cx="6350" cy="0"/>
            </a:xfrm>
            <a:custGeom>
              <a:avLst/>
              <a:gdLst/>
              <a:ahLst/>
              <a:cxnLst/>
              <a:rect l="l" t="t" r="r" b="b"/>
              <a:pathLst>
                <a:path w="6350">
                  <a:moveTo>
                    <a:pt x="0" y="0"/>
                  </a:moveTo>
                  <a:lnTo>
                    <a:pt x="6095" y="0"/>
                  </a:lnTo>
                </a:path>
              </a:pathLst>
            </a:custGeom>
            <a:ln w="6095">
              <a:solidFill>
                <a:srgbClr val="7A7A7A"/>
              </a:solidFill>
            </a:ln>
          </p:spPr>
          <p:txBody>
            <a:bodyPr wrap="square" lIns="0" tIns="0" rIns="0" bIns="0" rtlCol="0"/>
            <a:lstStyle/>
            <a:p>
              <a:endParaRPr sz="1588"/>
            </a:p>
          </p:txBody>
        </p:sp>
        <p:sp>
          <p:nvSpPr>
            <p:cNvPr id="170" name="object 170"/>
            <p:cNvSpPr/>
            <p:nvPr/>
          </p:nvSpPr>
          <p:spPr>
            <a:xfrm>
              <a:off x="6388607" y="6586727"/>
              <a:ext cx="12700" cy="0"/>
            </a:xfrm>
            <a:custGeom>
              <a:avLst/>
              <a:gdLst/>
              <a:ahLst/>
              <a:cxnLst/>
              <a:rect l="l" t="t" r="r" b="b"/>
              <a:pathLst>
                <a:path w="12700">
                  <a:moveTo>
                    <a:pt x="0" y="0"/>
                  </a:moveTo>
                  <a:lnTo>
                    <a:pt x="12191" y="0"/>
                  </a:lnTo>
                </a:path>
              </a:pathLst>
            </a:custGeom>
            <a:ln w="6095">
              <a:solidFill>
                <a:srgbClr val="686666"/>
              </a:solidFill>
            </a:ln>
          </p:spPr>
          <p:txBody>
            <a:bodyPr wrap="square" lIns="0" tIns="0" rIns="0" bIns="0" rtlCol="0"/>
            <a:lstStyle/>
            <a:p>
              <a:endParaRPr sz="1588"/>
            </a:p>
          </p:txBody>
        </p:sp>
        <p:sp>
          <p:nvSpPr>
            <p:cNvPr id="171" name="object 171"/>
            <p:cNvSpPr/>
            <p:nvPr/>
          </p:nvSpPr>
          <p:spPr>
            <a:xfrm>
              <a:off x="6419087" y="6586727"/>
              <a:ext cx="6350" cy="0"/>
            </a:xfrm>
            <a:custGeom>
              <a:avLst/>
              <a:gdLst/>
              <a:ahLst/>
              <a:cxnLst/>
              <a:rect l="l" t="t" r="r" b="b"/>
              <a:pathLst>
                <a:path w="6350">
                  <a:moveTo>
                    <a:pt x="0" y="0"/>
                  </a:moveTo>
                  <a:lnTo>
                    <a:pt x="6095" y="0"/>
                  </a:lnTo>
                </a:path>
              </a:pathLst>
            </a:custGeom>
            <a:ln w="6095">
              <a:solidFill>
                <a:srgbClr val="878585"/>
              </a:solidFill>
            </a:ln>
          </p:spPr>
          <p:txBody>
            <a:bodyPr wrap="square" lIns="0" tIns="0" rIns="0" bIns="0" rtlCol="0"/>
            <a:lstStyle/>
            <a:p>
              <a:endParaRPr sz="1588"/>
            </a:p>
          </p:txBody>
        </p:sp>
        <p:pic>
          <p:nvPicPr>
            <p:cNvPr id="172" name="object 172"/>
            <p:cNvPicPr/>
            <p:nvPr/>
          </p:nvPicPr>
          <p:blipFill>
            <a:blip r:embed="rId97" cstate="print"/>
            <a:stretch>
              <a:fillRect/>
            </a:stretch>
          </p:blipFill>
          <p:spPr>
            <a:xfrm>
              <a:off x="6102095" y="6583679"/>
              <a:ext cx="170688" cy="42671"/>
            </a:xfrm>
            <a:prstGeom prst="rect">
              <a:avLst/>
            </a:prstGeom>
          </p:spPr>
        </p:pic>
        <p:sp>
          <p:nvSpPr>
            <p:cNvPr id="173" name="object 173"/>
            <p:cNvSpPr/>
            <p:nvPr/>
          </p:nvSpPr>
          <p:spPr>
            <a:xfrm>
              <a:off x="6217919" y="6623303"/>
              <a:ext cx="55244" cy="12700"/>
            </a:xfrm>
            <a:custGeom>
              <a:avLst/>
              <a:gdLst/>
              <a:ahLst/>
              <a:cxnLst/>
              <a:rect l="l" t="t" r="r" b="b"/>
              <a:pathLst>
                <a:path w="55245" h="12700">
                  <a:moveTo>
                    <a:pt x="0" y="0"/>
                  </a:moveTo>
                  <a:lnTo>
                    <a:pt x="54864" y="0"/>
                  </a:lnTo>
                </a:path>
                <a:path w="55245" h="12700">
                  <a:moveTo>
                    <a:pt x="0" y="6096"/>
                  </a:moveTo>
                  <a:lnTo>
                    <a:pt x="54864" y="6096"/>
                  </a:lnTo>
                </a:path>
                <a:path w="55245" h="12700">
                  <a:moveTo>
                    <a:pt x="0" y="12192"/>
                  </a:moveTo>
                  <a:lnTo>
                    <a:pt x="54864" y="12192"/>
                  </a:lnTo>
                </a:path>
              </a:pathLst>
            </a:custGeom>
            <a:ln w="6095">
              <a:solidFill>
                <a:srgbClr val="201D1D"/>
              </a:solidFill>
            </a:ln>
          </p:spPr>
          <p:txBody>
            <a:bodyPr wrap="square" lIns="0" tIns="0" rIns="0" bIns="0" rtlCol="0"/>
            <a:lstStyle/>
            <a:p>
              <a:endParaRPr sz="1588"/>
            </a:p>
          </p:txBody>
        </p:sp>
        <p:sp>
          <p:nvSpPr>
            <p:cNvPr id="174" name="object 174"/>
            <p:cNvSpPr/>
            <p:nvPr/>
          </p:nvSpPr>
          <p:spPr>
            <a:xfrm>
              <a:off x="5998463" y="6635495"/>
              <a:ext cx="378460" cy="6350"/>
            </a:xfrm>
            <a:custGeom>
              <a:avLst/>
              <a:gdLst/>
              <a:ahLst/>
              <a:cxnLst/>
              <a:rect l="l" t="t" r="r" b="b"/>
              <a:pathLst>
                <a:path w="378460" h="6350">
                  <a:moveTo>
                    <a:pt x="341375" y="0"/>
                  </a:moveTo>
                  <a:lnTo>
                    <a:pt x="377952" y="0"/>
                  </a:lnTo>
                </a:path>
                <a:path w="378460" h="6350">
                  <a:moveTo>
                    <a:pt x="0" y="6096"/>
                  </a:moveTo>
                  <a:lnTo>
                    <a:pt x="36576" y="6096"/>
                  </a:lnTo>
                </a:path>
              </a:pathLst>
            </a:custGeom>
            <a:ln w="6095">
              <a:solidFill>
                <a:srgbClr val="EA162A"/>
              </a:solidFill>
            </a:ln>
          </p:spPr>
          <p:txBody>
            <a:bodyPr wrap="square" lIns="0" tIns="0" rIns="0" bIns="0" rtlCol="0"/>
            <a:lstStyle/>
            <a:p>
              <a:endParaRPr sz="1588"/>
            </a:p>
          </p:txBody>
        </p:sp>
        <p:sp>
          <p:nvSpPr>
            <p:cNvPr id="175" name="object 175"/>
            <p:cNvSpPr/>
            <p:nvPr/>
          </p:nvSpPr>
          <p:spPr>
            <a:xfrm>
              <a:off x="6217919" y="6641591"/>
              <a:ext cx="55244" cy="0"/>
            </a:xfrm>
            <a:custGeom>
              <a:avLst/>
              <a:gdLst/>
              <a:ahLst/>
              <a:cxnLst/>
              <a:rect l="l" t="t" r="r" b="b"/>
              <a:pathLst>
                <a:path w="55245">
                  <a:moveTo>
                    <a:pt x="0" y="0"/>
                  </a:moveTo>
                  <a:lnTo>
                    <a:pt x="54864" y="0"/>
                  </a:lnTo>
                </a:path>
              </a:pathLst>
            </a:custGeom>
            <a:ln w="6095">
              <a:solidFill>
                <a:srgbClr val="201D1D"/>
              </a:solidFill>
            </a:ln>
          </p:spPr>
          <p:txBody>
            <a:bodyPr wrap="square" lIns="0" tIns="0" rIns="0" bIns="0" rtlCol="0"/>
            <a:lstStyle/>
            <a:p>
              <a:endParaRPr sz="1588"/>
            </a:p>
          </p:txBody>
        </p:sp>
        <p:sp>
          <p:nvSpPr>
            <p:cNvPr id="176" name="object 176"/>
            <p:cNvSpPr/>
            <p:nvPr/>
          </p:nvSpPr>
          <p:spPr>
            <a:xfrm>
              <a:off x="6339839" y="6641591"/>
              <a:ext cx="36830" cy="0"/>
            </a:xfrm>
            <a:custGeom>
              <a:avLst/>
              <a:gdLst/>
              <a:ahLst/>
              <a:cxnLst/>
              <a:rect l="l" t="t" r="r" b="b"/>
              <a:pathLst>
                <a:path w="36829">
                  <a:moveTo>
                    <a:pt x="0" y="0"/>
                  </a:moveTo>
                  <a:lnTo>
                    <a:pt x="36576" y="0"/>
                  </a:lnTo>
                </a:path>
              </a:pathLst>
            </a:custGeom>
            <a:ln w="6095">
              <a:solidFill>
                <a:srgbClr val="EA162A"/>
              </a:solidFill>
            </a:ln>
          </p:spPr>
          <p:txBody>
            <a:bodyPr wrap="square" lIns="0" tIns="0" rIns="0" bIns="0" rtlCol="0"/>
            <a:lstStyle/>
            <a:p>
              <a:endParaRPr sz="1588"/>
            </a:p>
          </p:txBody>
        </p:sp>
        <p:sp>
          <p:nvSpPr>
            <p:cNvPr id="177" name="object 177"/>
            <p:cNvSpPr/>
            <p:nvPr/>
          </p:nvSpPr>
          <p:spPr>
            <a:xfrm>
              <a:off x="6217919" y="6647687"/>
              <a:ext cx="55244" cy="6350"/>
            </a:xfrm>
            <a:custGeom>
              <a:avLst/>
              <a:gdLst/>
              <a:ahLst/>
              <a:cxnLst/>
              <a:rect l="l" t="t" r="r" b="b"/>
              <a:pathLst>
                <a:path w="55245" h="6350">
                  <a:moveTo>
                    <a:pt x="0" y="0"/>
                  </a:moveTo>
                  <a:lnTo>
                    <a:pt x="54864" y="0"/>
                  </a:lnTo>
                </a:path>
                <a:path w="55245" h="6350">
                  <a:moveTo>
                    <a:pt x="0" y="6096"/>
                  </a:moveTo>
                  <a:lnTo>
                    <a:pt x="54864" y="6096"/>
                  </a:lnTo>
                </a:path>
              </a:pathLst>
            </a:custGeom>
            <a:ln w="6095">
              <a:solidFill>
                <a:srgbClr val="201D1D"/>
              </a:solidFill>
            </a:ln>
          </p:spPr>
          <p:txBody>
            <a:bodyPr wrap="square" lIns="0" tIns="0" rIns="0" bIns="0" rtlCol="0"/>
            <a:lstStyle/>
            <a:p>
              <a:endParaRPr sz="1588"/>
            </a:p>
          </p:txBody>
        </p:sp>
        <p:sp>
          <p:nvSpPr>
            <p:cNvPr id="178" name="object 178"/>
            <p:cNvSpPr/>
            <p:nvPr/>
          </p:nvSpPr>
          <p:spPr>
            <a:xfrm>
              <a:off x="5992367" y="6665975"/>
              <a:ext cx="390525" cy="30480"/>
            </a:xfrm>
            <a:custGeom>
              <a:avLst/>
              <a:gdLst/>
              <a:ahLst/>
              <a:cxnLst/>
              <a:rect l="l" t="t" r="r" b="b"/>
              <a:pathLst>
                <a:path w="390525" h="30479">
                  <a:moveTo>
                    <a:pt x="0" y="0"/>
                  </a:moveTo>
                  <a:lnTo>
                    <a:pt x="42671" y="0"/>
                  </a:lnTo>
                </a:path>
                <a:path w="390525" h="30479">
                  <a:moveTo>
                    <a:pt x="347472" y="0"/>
                  </a:moveTo>
                  <a:lnTo>
                    <a:pt x="390143" y="0"/>
                  </a:lnTo>
                </a:path>
                <a:path w="390525" h="30479">
                  <a:moveTo>
                    <a:pt x="0" y="6096"/>
                  </a:moveTo>
                  <a:lnTo>
                    <a:pt x="42671" y="6096"/>
                  </a:lnTo>
                </a:path>
                <a:path w="390525" h="30479">
                  <a:moveTo>
                    <a:pt x="347472" y="6096"/>
                  </a:moveTo>
                  <a:lnTo>
                    <a:pt x="390143" y="6096"/>
                  </a:lnTo>
                </a:path>
                <a:path w="390525" h="30479">
                  <a:moveTo>
                    <a:pt x="0" y="12192"/>
                  </a:moveTo>
                  <a:lnTo>
                    <a:pt x="42671" y="12192"/>
                  </a:lnTo>
                </a:path>
                <a:path w="390525" h="30479">
                  <a:moveTo>
                    <a:pt x="347472" y="12192"/>
                  </a:moveTo>
                  <a:lnTo>
                    <a:pt x="390143" y="12192"/>
                  </a:lnTo>
                </a:path>
                <a:path w="390525" h="30479">
                  <a:moveTo>
                    <a:pt x="0" y="18287"/>
                  </a:moveTo>
                  <a:lnTo>
                    <a:pt x="42671" y="18287"/>
                  </a:lnTo>
                </a:path>
                <a:path w="390525" h="30479">
                  <a:moveTo>
                    <a:pt x="347472" y="18287"/>
                  </a:moveTo>
                  <a:lnTo>
                    <a:pt x="390143" y="18287"/>
                  </a:lnTo>
                </a:path>
                <a:path w="390525" h="30479">
                  <a:moveTo>
                    <a:pt x="0" y="24383"/>
                  </a:moveTo>
                  <a:lnTo>
                    <a:pt x="42671" y="24383"/>
                  </a:lnTo>
                </a:path>
                <a:path w="390525" h="30479">
                  <a:moveTo>
                    <a:pt x="0" y="30479"/>
                  </a:moveTo>
                  <a:lnTo>
                    <a:pt x="42671" y="30479"/>
                  </a:lnTo>
                </a:path>
              </a:pathLst>
            </a:custGeom>
            <a:ln w="6095">
              <a:solidFill>
                <a:srgbClr val="EA162A"/>
              </a:solidFill>
            </a:ln>
          </p:spPr>
          <p:txBody>
            <a:bodyPr wrap="square" lIns="0" tIns="0" rIns="0" bIns="0" rtlCol="0"/>
            <a:lstStyle/>
            <a:p>
              <a:endParaRPr sz="1588"/>
            </a:p>
          </p:txBody>
        </p:sp>
        <p:pic>
          <p:nvPicPr>
            <p:cNvPr id="179" name="object 179"/>
            <p:cNvPicPr/>
            <p:nvPr/>
          </p:nvPicPr>
          <p:blipFill>
            <a:blip r:embed="rId98" cstate="print"/>
            <a:stretch>
              <a:fillRect/>
            </a:stretch>
          </p:blipFill>
          <p:spPr>
            <a:xfrm>
              <a:off x="6095999" y="6626351"/>
              <a:ext cx="188976" cy="140207"/>
            </a:xfrm>
            <a:prstGeom prst="rect">
              <a:avLst/>
            </a:prstGeom>
          </p:spPr>
        </p:pic>
        <p:sp>
          <p:nvSpPr>
            <p:cNvPr id="180" name="object 180"/>
            <p:cNvSpPr/>
            <p:nvPr/>
          </p:nvSpPr>
          <p:spPr>
            <a:xfrm>
              <a:off x="5992367" y="6714743"/>
              <a:ext cx="390525" cy="24765"/>
            </a:xfrm>
            <a:custGeom>
              <a:avLst/>
              <a:gdLst/>
              <a:ahLst/>
              <a:cxnLst/>
              <a:rect l="l" t="t" r="r" b="b"/>
              <a:pathLst>
                <a:path w="390525" h="24765">
                  <a:moveTo>
                    <a:pt x="0" y="0"/>
                  </a:moveTo>
                  <a:lnTo>
                    <a:pt x="42671" y="0"/>
                  </a:lnTo>
                </a:path>
                <a:path w="390525" h="24765">
                  <a:moveTo>
                    <a:pt x="0" y="6096"/>
                  </a:moveTo>
                  <a:lnTo>
                    <a:pt x="42671" y="6096"/>
                  </a:lnTo>
                </a:path>
                <a:path w="390525" h="24765">
                  <a:moveTo>
                    <a:pt x="347472" y="6096"/>
                  </a:moveTo>
                  <a:lnTo>
                    <a:pt x="390143" y="6096"/>
                  </a:lnTo>
                </a:path>
                <a:path w="390525" h="24765">
                  <a:moveTo>
                    <a:pt x="0" y="12191"/>
                  </a:moveTo>
                  <a:lnTo>
                    <a:pt x="42671" y="12191"/>
                  </a:lnTo>
                </a:path>
                <a:path w="390525" h="24765">
                  <a:moveTo>
                    <a:pt x="347472" y="12191"/>
                  </a:moveTo>
                  <a:lnTo>
                    <a:pt x="390143" y="12191"/>
                  </a:lnTo>
                </a:path>
                <a:path w="390525" h="24765">
                  <a:moveTo>
                    <a:pt x="0" y="18287"/>
                  </a:moveTo>
                  <a:lnTo>
                    <a:pt x="42671" y="18287"/>
                  </a:lnTo>
                </a:path>
                <a:path w="390525" h="24765">
                  <a:moveTo>
                    <a:pt x="347472" y="18287"/>
                  </a:moveTo>
                  <a:lnTo>
                    <a:pt x="390143" y="18287"/>
                  </a:lnTo>
                </a:path>
                <a:path w="390525" h="24765">
                  <a:moveTo>
                    <a:pt x="0" y="24383"/>
                  </a:moveTo>
                  <a:lnTo>
                    <a:pt x="42671" y="24383"/>
                  </a:lnTo>
                </a:path>
                <a:path w="390525" h="24765">
                  <a:moveTo>
                    <a:pt x="347472" y="24383"/>
                  </a:moveTo>
                  <a:lnTo>
                    <a:pt x="390143" y="24383"/>
                  </a:lnTo>
                </a:path>
              </a:pathLst>
            </a:custGeom>
            <a:ln w="6095">
              <a:solidFill>
                <a:srgbClr val="EA162A"/>
              </a:solidFill>
            </a:ln>
          </p:spPr>
          <p:txBody>
            <a:bodyPr wrap="square" lIns="0" tIns="0" rIns="0" bIns="0" rtlCol="0"/>
            <a:lstStyle/>
            <a:p>
              <a:endParaRPr sz="1588"/>
            </a:p>
          </p:txBody>
        </p:sp>
        <p:pic>
          <p:nvPicPr>
            <p:cNvPr id="181" name="object 181"/>
            <p:cNvPicPr/>
            <p:nvPr/>
          </p:nvPicPr>
          <p:blipFill>
            <a:blip r:embed="rId99" cstate="print"/>
            <a:stretch>
              <a:fillRect/>
            </a:stretch>
          </p:blipFill>
          <p:spPr>
            <a:xfrm>
              <a:off x="5986271" y="6559295"/>
              <a:ext cx="432816" cy="316991"/>
            </a:xfrm>
            <a:prstGeom prst="rect">
              <a:avLst/>
            </a:prstGeom>
          </p:spPr>
        </p:pic>
        <p:sp>
          <p:nvSpPr>
            <p:cNvPr id="182" name="object 182"/>
            <p:cNvSpPr/>
            <p:nvPr/>
          </p:nvSpPr>
          <p:spPr>
            <a:xfrm>
              <a:off x="5998463" y="6757415"/>
              <a:ext cx="378460" cy="0"/>
            </a:xfrm>
            <a:custGeom>
              <a:avLst/>
              <a:gdLst/>
              <a:ahLst/>
              <a:cxnLst/>
              <a:rect l="l" t="t" r="r" b="b"/>
              <a:pathLst>
                <a:path w="378460">
                  <a:moveTo>
                    <a:pt x="0" y="0"/>
                  </a:moveTo>
                  <a:lnTo>
                    <a:pt x="36576" y="0"/>
                  </a:lnTo>
                </a:path>
                <a:path w="378460">
                  <a:moveTo>
                    <a:pt x="341375" y="0"/>
                  </a:moveTo>
                  <a:lnTo>
                    <a:pt x="377952" y="0"/>
                  </a:lnTo>
                </a:path>
              </a:pathLst>
            </a:custGeom>
            <a:ln w="6095">
              <a:solidFill>
                <a:srgbClr val="EA162A"/>
              </a:solidFill>
            </a:ln>
          </p:spPr>
          <p:txBody>
            <a:bodyPr wrap="square" lIns="0" tIns="0" rIns="0" bIns="0" rtlCol="0"/>
            <a:lstStyle/>
            <a:p>
              <a:endParaRPr sz="1588"/>
            </a:p>
          </p:txBody>
        </p:sp>
        <p:sp>
          <p:nvSpPr>
            <p:cNvPr id="183" name="object 183"/>
            <p:cNvSpPr/>
            <p:nvPr/>
          </p:nvSpPr>
          <p:spPr>
            <a:xfrm>
              <a:off x="6230111" y="6763511"/>
              <a:ext cx="48895" cy="0"/>
            </a:xfrm>
            <a:custGeom>
              <a:avLst/>
              <a:gdLst/>
              <a:ahLst/>
              <a:cxnLst/>
              <a:rect l="l" t="t" r="r" b="b"/>
              <a:pathLst>
                <a:path w="48895">
                  <a:moveTo>
                    <a:pt x="0" y="0"/>
                  </a:moveTo>
                  <a:lnTo>
                    <a:pt x="48767" y="0"/>
                  </a:lnTo>
                </a:path>
              </a:pathLst>
            </a:custGeom>
            <a:ln w="6095">
              <a:solidFill>
                <a:srgbClr val="201D1D"/>
              </a:solidFill>
            </a:ln>
          </p:spPr>
          <p:txBody>
            <a:bodyPr wrap="square" lIns="0" tIns="0" rIns="0" bIns="0" rtlCol="0"/>
            <a:lstStyle/>
            <a:p>
              <a:endParaRPr sz="1588"/>
            </a:p>
          </p:txBody>
        </p:sp>
        <p:sp>
          <p:nvSpPr>
            <p:cNvPr id="184" name="object 184"/>
            <p:cNvSpPr/>
            <p:nvPr/>
          </p:nvSpPr>
          <p:spPr>
            <a:xfrm>
              <a:off x="6339839" y="6763511"/>
              <a:ext cx="36830" cy="0"/>
            </a:xfrm>
            <a:custGeom>
              <a:avLst/>
              <a:gdLst/>
              <a:ahLst/>
              <a:cxnLst/>
              <a:rect l="l" t="t" r="r" b="b"/>
              <a:pathLst>
                <a:path w="36829">
                  <a:moveTo>
                    <a:pt x="0" y="0"/>
                  </a:moveTo>
                  <a:lnTo>
                    <a:pt x="36576" y="0"/>
                  </a:lnTo>
                </a:path>
              </a:pathLst>
            </a:custGeom>
            <a:ln w="6095">
              <a:solidFill>
                <a:srgbClr val="EA162A"/>
              </a:solidFill>
            </a:ln>
          </p:spPr>
          <p:txBody>
            <a:bodyPr wrap="square" lIns="0" tIns="0" rIns="0" bIns="0" rtlCol="0"/>
            <a:lstStyle/>
            <a:p>
              <a:endParaRPr sz="1588"/>
            </a:p>
          </p:txBody>
        </p:sp>
        <p:sp>
          <p:nvSpPr>
            <p:cNvPr id="185" name="object 185"/>
            <p:cNvSpPr/>
            <p:nvPr/>
          </p:nvSpPr>
          <p:spPr>
            <a:xfrm>
              <a:off x="6102095" y="6769607"/>
              <a:ext cx="48895" cy="0"/>
            </a:xfrm>
            <a:custGeom>
              <a:avLst/>
              <a:gdLst/>
              <a:ahLst/>
              <a:cxnLst/>
              <a:rect l="l" t="t" r="r" b="b"/>
              <a:pathLst>
                <a:path w="48895">
                  <a:moveTo>
                    <a:pt x="0" y="0"/>
                  </a:moveTo>
                  <a:lnTo>
                    <a:pt x="48767" y="0"/>
                  </a:lnTo>
                </a:path>
              </a:pathLst>
            </a:custGeom>
            <a:ln w="6095">
              <a:solidFill>
                <a:srgbClr val="201D1D"/>
              </a:solidFill>
            </a:ln>
          </p:spPr>
          <p:txBody>
            <a:bodyPr wrap="square" lIns="0" tIns="0" rIns="0" bIns="0" rtlCol="0"/>
            <a:lstStyle/>
            <a:p>
              <a:endParaRPr sz="1588"/>
            </a:p>
          </p:txBody>
        </p:sp>
        <p:sp>
          <p:nvSpPr>
            <p:cNvPr id="186" name="object 186"/>
            <p:cNvSpPr/>
            <p:nvPr/>
          </p:nvSpPr>
          <p:spPr>
            <a:xfrm>
              <a:off x="6016751" y="6793991"/>
              <a:ext cx="311150" cy="48895"/>
            </a:xfrm>
            <a:custGeom>
              <a:avLst/>
              <a:gdLst/>
              <a:ahLst/>
              <a:cxnLst/>
              <a:rect l="l" t="t" r="r" b="b"/>
              <a:pathLst>
                <a:path w="311150" h="48895">
                  <a:moveTo>
                    <a:pt x="0" y="0"/>
                  </a:moveTo>
                  <a:lnTo>
                    <a:pt x="24383" y="0"/>
                  </a:lnTo>
                </a:path>
                <a:path w="311150" h="48895">
                  <a:moveTo>
                    <a:pt x="36575" y="48767"/>
                  </a:moveTo>
                  <a:lnTo>
                    <a:pt x="48767" y="48767"/>
                  </a:lnTo>
                </a:path>
                <a:path w="311150" h="48895">
                  <a:moveTo>
                    <a:pt x="298703" y="48767"/>
                  </a:moveTo>
                  <a:lnTo>
                    <a:pt x="310895" y="48767"/>
                  </a:lnTo>
                </a:path>
              </a:pathLst>
            </a:custGeom>
            <a:ln w="6095">
              <a:solidFill>
                <a:srgbClr val="EA162A"/>
              </a:solidFill>
            </a:ln>
          </p:spPr>
          <p:txBody>
            <a:bodyPr wrap="square" lIns="0" tIns="0" rIns="0" bIns="0" rtlCol="0"/>
            <a:lstStyle/>
            <a:p>
              <a:endParaRPr sz="1588"/>
            </a:p>
          </p:txBody>
        </p:sp>
      </p:grpSp>
      <p:grpSp>
        <p:nvGrpSpPr>
          <p:cNvPr id="187" name="object 187"/>
          <p:cNvGrpSpPr/>
          <p:nvPr/>
        </p:nvGrpSpPr>
        <p:grpSpPr>
          <a:xfrm>
            <a:off x="6031453" y="5782236"/>
            <a:ext cx="866215" cy="312084"/>
            <a:chOff x="4956047" y="6553200"/>
            <a:chExt cx="981710" cy="353695"/>
          </a:xfrm>
        </p:grpSpPr>
        <p:sp>
          <p:nvSpPr>
            <p:cNvPr id="188" name="object 188"/>
            <p:cNvSpPr/>
            <p:nvPr/>
          </p:nvSpPr>
          <p:spPr>
            <a:xfrm>
              <a:off x="5858255" y="6556247"/>
              <a:ext cx="79375" cy="0"/>
            </a:xfrm>
            <a:custGeom>
              <a:avLst/>
              <a:gdLst/>
              <a:ahLst/>
              <a:cxnLst/>
              <a:rect l="l" t="t" r="r" b="b"/>
              <a:pathLst>
                <a:path w="79375">
                  <a:moveTo>
                    <a:pt x="0" y="0"/>
                  </a:moveTo>
                  <a:lnTo>
                    <a:pt x="79247" y="0"/>
                  </a:lnTo>
                </a:path>
              </a:pathLst>
            </a:custGeom>
            <a:ln w="6095">
              <a:solidFill>
                <a:srgbClr val="4A4848"/>
              </a:solidFill>
            </a:ln>
          </p:spPr>
          <p:txBody>
            <a:bodyPr wrap="square" lIns="0" tIns="0" rIns="0" bIns="0" rtlCol="0"/>
            <a:lstStyle/>
            <a:p>
              <a:endParaRPr sz="1588"/>
            </a:p>
          </p:txBody>
        </p:sp>
        <p:sp>
          <p:nvSpPr>
            <p:cNvPr id="189" name="object 189"/>
            <p:cNvSpPr/>
            <p:nvPr/>
          </p:nvSpPr>
          <p:spPr>
            <a:xfrm>
              <a:off x="5541263" y="6562343"/>
              <a:ext cx="396240" cy="109855"/>
            </a:xfrm>
            <a:custGeom>
              <a:avLst/>
              <a:gdLst/>
              <a:ahLst/>
              <a:cxnLst/>
              <a:rect l="l" t="t" r="r" b="b"/>
              <a:pathLst>
                <a:path w="396239" h="109854">
                  <a:moveTo>
                    <a:pt x="316991" y="0"/>
                  </a:moveTo>
                  <a:lnTo>
                    <a:pt x="396239" y="0"/>
                  </a:lnTo>
                </a:path>
                <a:path w="396239" h="109854">
                  <a:moveTo>
                    <a:pt x="316991" y="6096"/>
                  </a:moveTo>
                  <a:lnTo>
                    <a:pt x="396239" y="6096"/>
                  </a:lnTo>
                </a:path>
                <a:path w="396239" h="109854">
                  <a:moveTo>
                    <a:pt x="316991" y="12191"/>
                  </a:moveTo>
                  <a:lnTo>
                    <a:pt x="396239" y="12191"/>
                  </a:lnTo>
                </a:path>
                <a:path w="396239" h="109854">
                  <a:moveTo>
                    <a:pt x="316991" y="18287"/>
                  </a:moveTo>
                  <a:lnTo>
                    <a:pt x="396239" y="18287"/>
                  </a:lnTo>
                </a:path>
                <a:path w="396239" h="109854">
                  <a:moveTo>
                    <a:pt x="316991" y="24383"/>
                  </a:moveTo>
                  <a:lnTo>
                    <a:pt x="396239" y="24383"/>
                  </a:lnTo>
                </a:path>
                <a:path w="396239" h="109854">
                  <a:moveTo>
                    <a:pt x="316991" y="30479"/>
                  </a:moveTo>
                  <a:lnTo>
                    <a:pt x="396239" y="30479"/>
                  </a:lnTo>
                </a:path>
                <a:path w="396239" h="109854">
                  <a:moveTo>
                    <a:pt x="316991" y="36575"/>
                  </a:moveTo>
                  <a:lnTo>
                    <a:pt x="396239" y="36575"/>
                  </a:lnTo>
                </a:path>
                <a:path w="396239" h="109854">
                  <a:moveTo>
                    <a:pt x="316991" y="42672"/>
                  </a:moveTo>
                  <a:lnTo>
                    <a:pt x="396239" y="42672"/>
                  </a:lnTo>
                </a:path>
                <a:path w="396239" h="109854">
                  <a:moveTo>
                    <a:pt x="316991" y="48767"/>
                  </a:moveTo>
                  <a:lnTo>
                    <a:pt x="396239" y="48767"/>
                  </a:lnTo>
                </a:path>
                <a:path w="396239" h="109854">
                  <a:moveTo>
                    <a:pt x="316991" y="54863"/>
                  </a:moveTo>
                  <a:lnTo>
                    <a:pt x="396239" y="54863"/>
                  </a:lnTo>
                </a:path>
                <a:path w="396239" h="109854">
                  <a:moveTo>
                    <a:pt x="316991" y="60959"/>
                  </a:moveTo>
                  <a:lnTo>
                    <a:pt x="396239" y="60959"/>
                  </a:lnTo>
                </a:path>
                <a:path w="396239" h="109854">
                  <a:moveTo>
                    <a:pt x="316991" y="67055"/>
                  </a:moveTo>
                  <a:lnTo>
                    <a:pt x="396239" y="67055"/>
                  </a:lnTo>
                </a:path>
                <a:path w="396239" h="109854">
                  <a:moveTo>
                    <a:pt x="316991" y="73151"/>
                  </a:moveTo>
                  <a:lnTo>
                    <a:pt x="396239" y="73151"/>
                  </a:lnTo>
                </a:path>
                <a:path w="396239" h="109854">
                  <a:moveTo>
                    <a:pt x="316991" y="79248"/>
                  </a:moveTo>
                  <a:lnTo>
                    <a:pt x="396239" y="79248"/>
                  </a:lnTo>
                </a:path>
                <a:path w="396239" h="109854">
                  <a:moveTo>
                    <a:pt x="316991" y="85343"/>
                  </a:moveTo>
                  <a:lnTo>
                    <a:pt x="396239" y="85343"/>
                  </a:lnTo>
                </a:path>
                <a:path w="396239" h="109854">
                  <a:moveTo>
                    <a:pt x="316991" y="91439"/>
                  </a:moveTo>
                  <a:lnTo>
                    <a:pt x="396239" y="91439"/>
                  </a:lnTo>
                </a:path>
                <a:path w="396239" h="109854">
                  <a:moveTo>
                    <a:pt x="316991" y="97535"/>
                  </a:moveTo>
                  <a:lnTo>
                    <a:pt x="396239" y="97535"/>
                  </a:lnTo>
                </a:path>
                <a:path w="396239" h="109854">
                  <a:moveTo>
                    <a:pt x="316991" y="103631"/>
                  </a:moveTo>
                  <a:lnTo>
                    <a:pt x="396239" y="103631"/>
                  </a:lnTo>
                </a:path>
                <a:path w="396239" h="109854">
                  <a:moveTo>
                    <a:pt x="316991" y="109727"/>
                  </a:moveTo>
                  <a:lnTo>
                    <a:pt x="396239" y="109727"/>
                  </a:lnTo>
                </a:path>
                <a:path w="396239" h="109854">
                  <a:moveTo>
                    <a:pt x="6096" y="79248"/>
                  </a:moveTo>
                  <a:lnTo>
                    <a:pt x="73152" y="79248"/>
                  </a:lnTo>
                </a:path>
                <a:path w="396239" h="109854">
                  <a:moveTo>
                    <a:pt x="0" y="103631"/>
                  </a:moveTo>
                  <a:lnTo>
                    <a:pt x="67056" y="103631"/>
                  </a:lnTo>
                </a:path>
              </a:pathLst>
            </a:custGeom>
            <a:ln w="6095">
              <a:solidFill>
                <a:srgbClr val="201D1D"/>
              </a:solidFill>
            </a:ln>
          </p:spPr>
          <p:txBody>
            <a:bodyPr wrap="square" lIns="0" tIns="0" rIns="0" bIns="0" rtlCol="0"/>
            <a:lstStyle/>
            <a:p>
              <a:endParaRPr sz="1588"/>
            </a:p>
          </p:txBody>
        </p:sp>
        <p:pic>
          <p:nvPicPr>
            <p:cNvPr id="190" name="object 190"/>
            <p:cNvPicPr/>
            <p:nvPr/>
          </p:nvPicPr>
          <p:blipFill>
            <a:blip r:embed="rId100" cstate="print"/>
            <a:stretch>
              <a:fillRect/>
            </a:stretch>
          </p:blipFill>
          <p:spPr>
            <a:xfrm>
              <a:off x="5205983" y="6626352"/>
              <a:ext cx="274320" cy="42671"/>
            </a:xfrm>
            <a:prstGeom prst="rect">
              <a:avLst/>
            </a:prstGeom>
          </p:spPr>
        </p:pic>
        <p:sp>
          <p:nvSpPr>
            <p:cNvPr id="191" name="object 191"/>
            <p:cNvSpPr/>
            <p:nvPr/>
          </p:nvSpPr>
          <p:spPr>
            <a:xfrm>
              <a:off x="5413247" y="6665976"/>
              <a:ext cx="67310" cy="0"/>
            </a:xfrm>
            <a:custGeom>
              <a:avLst/>
              <a:gdLst/>
              <a:ahLst/>
              <a:cxnLst/>
              <a:rect l="l" t="t" r="r" b="b"/>
              <a:pathLst>
                <a:path w="67310">
                  <a:moveTo>
                    <a:pt x="0" y="0"/>
                  </a:moveTo>
                  <a:lnTo>
                    <a:pt x="67056" y="0"/>
                  </a:lnTo>
                </a:path>
              </a:pathLst>
            </a:custGeom>
            <a:ln w="6095">
              <a:solidFill>
                <a:srgbClr val="201D1D"/>
              </a:solidFill>
            </a:ln>
          </p:spPr>
          <p:txBody>
            <a:bodyPr wrap="square" lIns="0" tIns="0" rIns="0" bIns="0" rtlCol="0"/>
            <a:lstStyle/>
            <a:p>
              <a:endParaRPr sz="1588"/>
            </a:p>
          </p:txBody>
        </p:sp>
        <p:pic>
          <p:nvPicPr>
            <p:cNvPr id="192" name="object 192"/>
            <p:cNvPicPr/>
            <p:nvPr/>
          </p:nvPicPr>
          <p:blipFill>
            <a:blip r:embed="rId101" cstate="print"/>
            <a:stretch>
              <a:fillRect/>
            </a:stretch>
          </p:blipFill>
          <p:spPr>
            <a:xfrm>
              <a:off x="5193791" y="6669023"/>
              <a:ext cx="298703" cy="18287"/>
            </a:xfrm>
            <a:prstGeom prst="rect">
              <a:avLst/>
            </a:prstGeom>
          </p:spPr>
        </p:pic>
        <p:pic>
          <p:nvPicPr>
            <p:cNvPr id="193" name="object 193"/>
            <p:cNvPicPr/>
            <p:nvPr/>
          </p:nvPicPr>
          <p:blipFill>
            <a:blip r:embed="rId102" cstate="print"/>
            <a:stretch>
              <a:fillRect/>
            </a:stretch>
          </p:blipFill>
          <p:spPr>
            <a:xfrm>
              <a:off x="5327903" y="6626352"/>
              <a:ext cx="512063" cy="85343"/>
            </a:xfrm>
            <a:prstGeom prst="rect">
              <a:avLst/>
            </a:prstGeom>
          </p:spPr>
        </p:pic>
        <p:sp>
          <p:nvSpPr>
            <p:cNvPr id="194" name="object 194"/>
            <p:cNvSpPr/>
            <p:nvPr/>
          </p:nvSpPr>
          <p:spPr>
            <a:xfrm>
              <a:off x="5193791" y="6678168"/>
              <a:ext cx="744220" cy="36830"/>
            </a:xfrm>
            <a:custGeom>
              <a:avLst/>
              <a:gdLst/>
              <a:ahLst/>
              <a:cxnLst/>
              <a:rect l="l" t="t" r="r" b="b"/>
              <a:pathLst>
                <a:path w="744220" h="36829">
                  <a:moveTo>
                    <a:pt x="664463" y="0"/>
                  </a:moveTo>
                  <a:lnTo>
                    <a:pt x="743711" y="0"/>
                  </a:lnTo>
                </a:path>
                <a:path w="744220" h="36829">
                  <a:moveTo>
                    <a:pt x="225551" y="6095"/>
                  </a:moveTo>
                  <a:lnTo>
                    <a:pt x="298704" y="6095"/>
                  </a:lnTo>
                </a:path>
                <a:path w="744220" h="36829">
                  <a:moveTo>
                    <a:pt x="664463" y="6095"/>
                  </a:moveTo>
                  <a:lnTo>
                    <a:pt x="743711" y="6095"/>
                  </a:lnTo>
                </a:path>
                <a:path w="744220" h="36829">
                  <a:moveTo>
                    <a:pt x="0" y="12191"/>
                  </a:moveTo>
                  <a:lnTo>
                    <a:pt x="67056" y="12191"/>
                  </a:lnTo>
                </a:path>
                <a:path w="744220" h="36829">
                  <a:moveTo>
                    <a:pt x="664463" y="12191"/>
                  </a:moveTo>
                  <a:lnTo>
                    <a:pt x="743711" y="12191"/>
                  </a:lnTo>
                </a:path>
                <a:path w="744220" h="36829">
                  <a:moveTo>
                    <a:pt x="0" y="18287"/>
                  </a:moveTo>
                  <a:lnTo>
                    <a:pt x="67056" y="18287"/>
                  </a:lnTo>
                </a:path>
                <a:path w="744220" h="36829">
                  <a:moveTo>
                    <a:pt x="664463" y="18287"/>
                  </a:moveTo>
                  <a:lnTo>
                    <a:pt x="743711" y="18287"/>
                  </a:lnTo>
                </a:path>
                <a:path w="744220" h="36829">
                  <a:moveTo>
                    <a:pt x="664463" y="24383"/>
                  </a:moveTo>
                  <a:lnTo>
                    <a:pt x="743711" y="24383"/>
                  </a:lnTo>
                </a:path>
                <a:path w="744220" h="36829">
                  <a:moveTo>
                    <a:pt x="140208" y="30479"/>
                  </a:moveTo>
                  <a:lnTo>
                    <a:pt x="213360" y="30479"/>
                  </a:lnTo>
                </a:path>
                <a:path w="744220" h="36829">
                  <a:moveTo>
                    <a:pt x="231648" y="30479"/>
                  </a:moveTo>
                  <a:lnTo>
                    <a:pt x="304800" y="30479"/>
                  </a:lnTo>
                </a:path>
                <a:path w="744220" h="36829">
                  <a:moveTo>
                    <a:pt x="420624" y="30479"/>
                  </a:moveTo>
                  <a:lnTo>
                    <a:pt x="493776" y="30479"/>
                  </a:lnTo>
                </a:path>
                <a:path w="744220" h="36829">
                  <a:moveTo>
                    <a:pt x="664463" y="30479"/>
                  </a:moveTo>
                  <a:lnTo>
                    <a:pt x="743711" y="30479"/>
                  </a:lnTo>
                </a:path>
                <a:path w="744220" h="36829">
                  <a:moveTo>
                    <a:pt x="664463" y="36575"/>
                  </a:moveTo>
                  <a:lnTo>
                    <a:pt x="743711" y="36575"/>
                  </a:lnTo>
                </a:path>
              </a:pathLst>
            </a:custGeom>
            <a:ln w="6095">
              <a:solidFill>
                <a:srgbClr val="201D1D"/>
              </a:solidFill>
            </a:ln>
          </p:spPr>
          <p:txBody>
            <a:bodyPr wrap="square" lIns="0" tIns="0" rIns="0" bIns="0" rtlCol="0"/>
            <a:lstStyle/>
            <a:p>
              <a:endParaRPr sz="1588"/>
            </a:p>
          </p:txBody>
        </p:sp>
        <p:pic>
          <p:nvPicPr>
            <p:cNvPr id="195" name="object 195"/>
            <p:cNvPicPr/>
            <p:nvPr/>
          </p:nvPicPr>
          <p:blipFill>
            <a:blip r:embed="rId103" cstate="print"/>
            <a:stretch>
              <a:fillRect/>
            </a:stretch>
          </p:blipFill>
          <p:spPr>
            <a:xfrm>
              <a:off x="4956047" y="6553200"/>
              <a:ext cx="883919" cy="243839"/>
            </a:xfrm>
            <a:prstGeom prst="rect">
              <a:avLst/>
            </a:prstGeom>
          </p:spPr>
        </p:pic>
        <p:sp>
          <p:nvSpPr>
            <p:cNvPr id="196" name="object 196"/>
            <p:cNvSpPr/>
            <p:nvPr/>
          </p:nvSpPr>
          <p:spPr>
            <a:xfrm>
              <a:off x="5858255" y="6720839"/>
              <a:ext cx="79375" cy="0"/>
            </a:xfrm>
            <a:custGeom>
              <a:avLst/>
              <a:gdLst/>
              <a:ahLst/>
              <a:cxnLst/>
              <a:rect l="l" t="t" r="r" b="b"/>
              <a:pathLst>
                <a:path w="79375">
                  <a:moveTo>
                    <a:pt x="0" y="0"/>
                  </a:moveTo>
                  <a:lnTo>
                    <a:pt x="79247" y="0"/>
                  </a:lnTo>
                </a:path>
              </a:pathLst>
            </a:custGeom>
            <a:ln w="6095">
              <a:solidFill>
                <a:srgbClr val="201D1D"/>
              </a:solidFill>
            </a:ln>
          </p:spPr>
          <p:txBody>
            <a:bodyPr wrap="square" lIns="0" tIns="0" rIns="0" bIns="0" rtlCol="0"/>
            <a:lstStyle/>
            <a:p>
              <a:endParaRPr sz="1588"/>
            </a:p>
          </p:txBody>
        </p:sp>
        <p:pic>
          <p:nvPicPr>
            <p:cNvPr id="197" name="object 197"/>
            <p:cNvPicPr/>
            <p:nvPr/>
          </p:nvPicPr>
          <p:blipFill>
            <a:blip r:embed="rId104" cstate="print"/>
            <a:stretch>
              <a:fillRect/>
            </a:stretch>
          </p:blipFill>
          <p:spPr>
            <a:xfrm>
              <a:off x="5181599" y="6699504"/>
              <a:ext cx="664463" cy="54863"/>
            </a:xfrm>
            <a:prstGeom prst="rect">
              <a:avLst/>
            </a:prstGeom>
          </p:spPr>
        </p:pic>
        <p:sp>
          <p:nvSpPr>
            <p:cNvPr id="198" name="object 198"/>
            <p:cNvSpPr/>
            <p:nvPr/>
          </p:nvSpPr>
          <p:spPr>
            <a:xfrm>
              <a:off x="5181599" y="6726936"/>
              <a:ext cx="756285" cy="85725"/>
            </a:xfrm>
            <a:custGeom>
              <a:avLst/>
              <a:gdLst/>
              <a:ahLst/>
              <a:cxnLst/>
              <a:rect l="l" t="t" r="r" b="b"/>
              <a:pathLst>
                <a:path w="756285" h="85725">
                  <a:moveTo>
                    <a:pt x="676655" y="0"/>
                  </a:moveTo>
                  <a:lnTo>
                    <a:pt x="755903" y="0"/>
                  </a:lnTo>
                </a:path>
                <a:path w="756285" h="85725">
                  <a:moveTo>
                    <a:pt x="0" y="6096"/>
                  </a:moveTo>
                  <a:lnTo>
                    <a:pt x="231647" y="6096"/>
                  </a:lnTo>
                </a:path>
                <a:path w="756285" h="85725">
                  <a:moveTo>
                    <a:pt x="676655" y="6096"/>
                  </a:moveTo>
                  <a:lnTo>
                    <a:pt x="755903" y="6096"/>
                  </a:lnTo>
                </a:path>
                <a:path w="756285" h="85725">
                  <a:moveTo>
                    <a:pt x="0" y="12192"/>
                  </a:moveTo>
                  <a:lnTo>
                    <a:pt x="231647" y="12192"/>
                  </a:lnTo>
                </a:path>
                <a:path w="756285" h="85725">
                  <a:moveTo>
                    <a:pt x="676655" y="12192"/>
                  </a:moveTo>
                  <a:lnTo>
                    <a:pt x="755903" y="12192"/>
                  </a:lnTo>
                </a:path>
                <a:path w="756285" h="85725">
                  <a:moveTo>
                    <a:pt x="0" y="18288"/>
                  </a:moveTo>
                  <a:lnTo>
                    <a:pt x="231647" y="18288"/>
                  </a:lnTo>
                </a:path>
                <a:path w="756285" h="85725">
                  <a:moveTo>
                    <a:pt x="676655" y="18288"/>
                  </a:moveTo>
                  <a:lnTo>
                    <a:pt x="755903" y="18288"/>
                  </a:lnTo>
                </a:path>
                <a:path w="756285" h="85725">
                  <a:moveTo>
                    <a:pt x="335279" y="24384"/>
                  </a:moveTo>
                  <a:lnTo>
                    <a:pt x="402336" y="24384"/>
                  </a:lnTo>
                </a:path>
                <a:path w="756285" h="85725">
                  <a:moveTo>
                    <a:pt x="676655" y="24384"/>
                  </a:moveTo>
                  <a:lnTo>
                    <a:pt x="755903" y="24384"/>
                  </a:lnTo>
                </a:path>
                <a:path w="756285" h="85725">
                  <a:moveTo>
                    <a:pt x="676655" y="30480"/>
                  </a:moveTo>
                  <a:lnTo>
                    <a:pt x="755903" y="30480"/>
                  </a:lnTo>
                </a:path>
                <a:path w="756285" h="85725">
                  <a:moveTo>
                    <a:pt x="676655" y="36575"/>
                  </a:moveTo>
                  <a:lnTo>
                    <a:pt x="755903" y="36575"/>
                  </a:lnTo>
                </a:path>
                <a:path w="756285" h="85725">
                  <a:moveTo>
                    <a:pt x="268224" y="42672"/>
                  </a:moveTo>
                  <a:lnTo>
                    <a:pt x="390144" y="42672"/>
                  </a:lnTo>
                </a:path>
                <a:path w="756285" h="85725">
                  <a:moveTo>
                    <a:pt x="676655" y="42672"/>
                  </a:moveTo>
                  <a:lnTo>
                    <a:pt x="755903" y="42672"/>
                  </a:lnTo>
                </a:path>
                <a:path w="756285" h="85725">
                  <a:moveTo>
                    <a:pt x="676655" y="48768"/>
                  </a:moveTo>
                  <a:lnTo>
                    <a:pt x="755903" y="48768"/>
                  </a:lnTo>
                </a:path>
                <a:path w="756285" h="85725">
                  <a:moveTo>
                    <a:pt x="676655" y="54864"/>
                  </a:moveTo>
                  <a:lnTo>
                    <a:pt x="755903" y="54864"/>
                  </a:lnTo>
                </a:path>
                <a:path w="756285" h="85725">
                  <a:moveTo>
                    <a:pt x="676655" y="60960"/>
                  </a:moveTo>
                  <a:lnTo>
                    <a:pt x="755903" y="60960"/>
                  </a:lnTo>
                </a:path>
                <a:path w="756285" h="85725">
                  <a:moveTo>
                    <a:pt x="676655" y="67056"/>
                  </a:moveTo>
                  <a:lnTo>
                    <a:pt x="755903" y="67056"/>
                  </a:lnTo>
                </a:path>
                <a:path w="756285" h="85725">
                  <a:moveTo>
                    <a:pt x="676655" y="73151"/>
                  </a:moveTo>
                  <a:lnTo>
                    <a:pt x="755903" y="73151"/>
                  </a:lnTo>
                </a:path>
                <a:path w="756285" h="85725">
                  <a:moveTo>
                    <a:pt x="676655" y="79248"/>
                  </a:moveTo>
                  <a:lnTo>
                    <a:pt x="755903" y="79248"/>
                  </a:lnTo>
                </a:path>
                <a:path w="756285" h="85725">
                  <a:moveTo>
                    <a:pt x="676655" y="85344"/>
                  </a:moveTo>
                  <a:lnTo>
                    <a:pt x="755903" y="85344"/>
                  </a:lnTo>
                </a:path>
              </a:pathLst>
            </a:custGeom>
            <a:ln w="6095">
              <a:solidFill>
                <a:srgbClr val="201D1D"/>
              </a:solidFill>
            </a:ln>
          </p:spPr>
          <p:txBody>
            <a:bodyPr wrap="square" lIns="0" tIns="0" rIns="0" bIns="0" rtlCol="0"/>
            <a:lstStyle/>
            <a:p>
              <a:endParaRPr sz="1588"/>
            </a:p>
          </p:txBody>
        </p:sp>
        <p:pic>
          <p:nvPicPr>
            <p:cNvPr id="199" name="object 199"/>
            <p:cNvPicPr/>
            <p:nvPr/>
          </p:nvPicPr>
          <p:blipFill>
            <a:blip r:embed="rId105" cstate="print"/>
            <a:stretch>
              <a:fillRect/>
            </a:stretch>
          </p:blipFill>
          <p:spPr>
            <a:xfrm>
              <a:off x="4956047" y="6790943"/>
              <a:ext cx="609600" cy="73151"/>
            </a:xfrm>
            <a:prstGeom prst="rect">
              <a:avLst/>
            </a:prstGeom>
          </p:spPr>
        </p:pic>
        <p:pic>
          <p:nvPicPr>
            <p:cNvPr id="200" name="object 200"/>
            <p:cNvPicPr/>
            <p:nvPr/>
          </p:nvPicPr>
          <p:blipFill>
            <a:blip r:embed="rId106" cstate="print"/>
            <a:stretch>
              <a:fillRect/>
            </a:stretch>
          </p:blipFill>
          <p:spPr>
            <a:xfrm>
              <a:off x="5626607" y="6790943"/>
              <a:ext cx="237743" cy="115823"/>
            </a:xfrm>
            <a:prstGeom prst="rect">
              <a:avLst/>
            </a:prstGeom>
          </p:spPr>
        </p:pic>
        <p:sp>
          <p:nvSpPr>
            <p:cNvPr id="201" name="object 201"/>
            <p:cNvSpPr/>
            <p:nvPr/>
          </p:nvSpPr>
          <p:spPr>
            <a:xfrm>
              <a:off x="5858255" y="6818375"/>
              <a:ext cx="79375" cy="12700"/>
            </a:xfrm>
            <a:custGeom>
              <a:avLst/>
              <a:gdLst/>
              <a:ahLst/>
              <a:cxnLst/>
              <a:rect l="l" t="t" r="r" b="b"/>
              <a:pathLst>
                <a:path w="79375" h="12700">
                  <a:moveTo>
                    <a:pt x="0" y="0"/>
                  </a:moveTo>
                  <a:lnTo>
                    <a:pt x="79247" y="0"/>
                  </a:lnTo>
                </a:path>
                <a:path w="79375" h="12700">
                  <a:moveTo>
                    <a:pt x="0" y="6096"/>
                  </a:moveTo>
                  <a:lnTo>
                    <a:pt x="79247" y="6096"/>
                  </a:lnTo>
                </a:path>
                <a:path w="79375" h="12700">
                  <a:moveTo>
                    <a:pt x="0" y="12192"/>
                  </a:moveTo>
                  <a:lnTo>
                    <a:pt x="79247" y="12192"/>
                  </a:lnTo>
                </a:path>
              </a:pathLst>
            </a:custGeom>
            <a:ln w="6095">
              <a:solidFill>
                <a:srgbClr val="201D1D"/>
              </a:solidFill>
            </a:ln>
          </p:spPr>
          <p:txBody>
            <a:bodyPr wrap="square" lIns="0" tIns="0" rIns="0" bIns="0" rtlCol="0"/>
            <a:lstStyle/>
            <a:p>
              <a:endParaRPr sz="1588"/>
            </a:p>
          </p:txBody>
        </p:sp>
        <p:sp>
          <p:nvSpPr>
            <p:cNvPr id="202" name="object 202"/>
            <p:cNvSpPr/>
            <p:nvPr/>
          </p:nvSpPr>
          <p:spPr>
            <a:xfrm>
              <a:off x="4968239" y="6861047"/>
              <a:ext cx="12700" cy="0"/>
            </a:xfrm>
            <a:custGeom>
              <a:avLst/>
              <a:gdLst/>
              <a:ahLst/>
              <a:cxnLst/>
              <a:rect l="l" t="t" r="r" b="b"/>
              <a:pathLst>
                <a:path w="12700">
                  <a:moveTo>
                    <a:pt x="0" y="0"/>
                  </a:moveTo>
                  <a:lnTo>
                    <a:pt x="12191" y="0"/>
                  </a:lnTo>
                </a:path>
              </a:pathLst>
            </a:custGeom>
            <a:ln w="6095">
              <a:solidFill>
                <a:srgbClr val="817E7E"/>
              </a:solidFill>
            </a:ln>
          </p:spPr>
          <p:txBody>
            <a:bodyPr wrap="square" lIns="0" tIns="0" rIns="0" bIns="0" rtlCol="0"/>
            <a:lstStyle/>
            <a:p>
              <a:endParaRPr sz="1588"/>
            </a:p>
          </p:txBody>
        </p:sp>
        <p:sp>
          <p:nvSpPr>
            <p:cNvPr id="203" name="object 203"/>
            <p:cNvSpPr/>
            <p:nvPr/>
          </p:nvSpPr>
          <p:spPr>
            <a:xfrm>
              <a:off x="5041391" y="6861047"/>
              <a:ext cx="6350" cy="0"/>
            </a:xfrm>
            <a:custGeom>
              <a:avLst/>
              <a:gdLst/>
              <a:ahLst/>
              <a:cxnLst/>
              <a:rect l="l" t="t" r="r" b="b"/>
              <a:pathLst>
                <a:path w="6350">
                  <a:moveTo>
                    <a:pt x="0" y="0"/>
                  </a:moveTo>
                  <a:lnTo>
                    <a:pt x="6095" y="0"/>
                  </a:lnTo>
                </a:path>
              </a:pathLst>
            </a:custGeom>
            <a:ln w="6095">
              <a:solidFill>
                <a:srgbClr val="888686"/>
              </a:solidFill>
            </a:ln>
          </p:spPr>
          <p:txBody>
            <a:bodyPr wrap="square" lIns="0" tIns="0" rIns="0" bIns="0" rtlCol="0"/>
            <a:lstStyle/>
            <a:p>
              <a:endParaRPr sz="1588"/>
            </a:p>
          </p:txBody>
        </p:sp>
        <p:sp>
          <p:nvSpPr>
            <p:cNvPr id="204" name="object 204"/>
            <p:cNvSpPr/>
            <p:nvPr/>
          </p:nvSpPr>
          <p:spPr>
            <a:xfrm>
              <a:off x="5498591" y="6861047"/>
              <a:ext cx="6350" cy="0"/>
            </a:xfrm>
            <a:custGeom>
              <a:avLst/>
              <a:gdLst/>
              <a:ahLst/>
              <a:cxnLst/>
              <a:rect l="l" t="t" r="r" b="b"/>
              <a:pathLst>
                <a:path w="6350">
                  <a:moveTo>
                    <a:pt x="0" y="0"/>
                  </a:moveTo>
                  <a:lnTo>
                    <a:pt x="6095" y="0"/>
                  </a:lnTo>
                </a:path>
              </a:pathLst>
            </a:custGeom>
            <a:ln w="6095">
              <a:solidFill>
                <a:srgbClr val="8C8A8A"/>
              </a:solidFill>
            </a:ln>
          </p:spPr>
          <p:txBody>
            <a:bodyPr wrap="square" lIns="0" tIns="0" rIns="0" bIns="0" rtlCol="0"/>
            <a:lstStyle/>
            <a:p>
              <a:endParaRPr sz="1588"/>
            </a:p>
          </p:txBody>
        </p:sp>
        <p:sp>
          <p:nvSpPr>
            <p:cNvPr id="205" name="object 205"/>
            <p:cNvSpPr/>
            <p:nvPr/>
          </p:nvSpPr>
          <p:spPr>
            <a:xfrm>
              <a:off x="5632703" y="6861047"/>
              <a:ext cx="79375" cy="0"/>
            </a:xfrm>
            <a:custGeom>
              <a:avLst/>
              <a:gdLst/>
              <a:ahLst/>
              <a:cxnLst/>
              <a:rect l="l" t="t" r="r" b="b"/>
              <a:pathLst>
                <a:path w="79375">
                  <a:moveTo>
                    <a:pt x="0" y="0"/>
                  </a:moveTo>
                  <a:lnTo>
                    <a:pt x="18288" y="0"/>
                  </a:lnTo>
                </a:path>
                <a:path w="79375">
                  <a:moveTo>
                    <a:pt x="67056" y="0"/>
                  </a:moveTo>
                  <a:lnTo>
                    <a:pt x="79247" y="0"/>
                  </a:lnTo>
                </a:path>
              </a:pathLst>
            </a:custGeom>
            <a:ln w="6095">
              <a:solidFill>
                <a:srgbClr val="888686"/>
              </a:solidFill>
            </a:ln>
          </p:spPr>
          <p:txBody>
            <a:bodyPr wrap="square" lIns="0" tIns="0" rIns="0" bIns="0" rtlCol="0"/>
            <a:lstStyle/>
            <a:p>
              <a:endParaRPr sz="1588"/>
            </a:p>
          </p:txBody>
        </p:sp>
        <p:sp>
          <p:nvSpPr>
            <p:cNvPr id="206" name="object 206"/>
            <p:cNvSpPr/>
            <p:nvPr/>
          </p:nvSpPr>
          <p:spPr>
            <a:xfrm>
              <a:off x="5772911" y="6861047"/>
              <a:ext cx="6350" cy="0"/>
            </a:xfrm>
            <a:custGeom>
              <a:avLst/>
              <a:gdLst/>
              <a:ahLst/>
              <a:cxnLst/>
              <a:rect l="l" t="t" r="r" b="b"/>
              <a:pathLst>
                <a:path w="6350">
                  <a:moveTo>
                    <a:pt x="0" y="0"/>
                  </a:moveTo>
                  <a:lnTo>
                    <a:pt x="6095" y="0"/>
                  </a:lnTo>
                </a:path>
              </a:pathLst>
            </a:custGeom>
            <a:ln w="6095">
              <a:solidFill>
                <a:srgbClr val="848181"/>
              </a:solidFill>
            </a:ln>
          </p:spPr>
          <p:txBody>
            <a:bodyPr wrap="square" lIns="0" tIns="0" rIns="0" bIns="0" rtlCol="0"/>
            <a:lstStyle/>
            <a:p>
              <a:endParaRPr sz="1588"/>
            </a:p>
          </p:txBody>
        </p:sp>
        <p:sp>
          <p:nvSpPr>
            <p:cNvPr id="207" name="object 207"/>
            <p:cNvSpPr/>
            <p:nvPr/>
          </p:nvSpPr>
          <p:spPr>
            <a:xfrm>
              <a:off x="5925311" y="6861047"/>
              <a:ext cx="6350" cy="0"/>
            </a:xfrm>
            <a:custGeom>
              <a:avLst/>
              <a:gdLst/>
              <a:ahLst/>
              <a:cxnLst/>
              <a:rect l="l" t="t" r="r" b="b"/>
              <a:pathLst>
                <a:path w="6350">
                  <a:moveTo>
                    <a:pt x="0" y="0"/>
                  </a:moveTo>
                  <a:lnTo>
                    <a:pt x="6095" y="0"/>
                  </a:lnTo>
                </a:path>
              </a:pathLst>
            </a:custGeom>
            <a:ln w="6095">
              <a:solidFill>
                <a:srgbClr val="7E7B7B"/>
              </a:solidFill>
            </a:ln>
          </p:spPr>
          <p:txBody>
            <a:bodyPr wrap="square" lIns="0" tIns="0" rIns="0" bIns="0" rtlCol="0"/>
            <a:lstStyle/>
            <a:p>
              <a:endParaRPr sz="1588"/>
            </a:p>
          </p:txBody>
        </p:sp>
        <p:sp>
          <p:nvSpPr>
            <p:cNvPr id="208" name="object 208"/>
            <p:cNvSpPr/>
            <p:nvPr/>
          </p:nvSpPr>
          <p:spPr>
            <a:xfrm>
              <a:off x="4962143" y="6867143"/>
              <a:ext cx="6350" cy="0"/>
            </a:xfrm>
            <a:custGeom>
              <a:avLst/>
              <a:gdLst/>
              <a:ahLst/>
              <a:cxnLst/>
              <a:rect l="l" t="t" r="r" b="b"/>
              <a:pathLst>
                <a:path w="6350">
                  <a:moveTo>
                    <a:pt x="0" y="0"/>
                  </a:moveTo>
                  <a:lnTo>
                    <a:pt x="6095" y="0"/>
                  </a:lnTo>
                </a:path>
              </a:pathLst>
            </a:custGeom>
            <a:ln w="6095">
              <a:solidFill>
                <a:srgbClr val="878585"/>
              </a:solidFill>
            </a:ln>
          </p:spPr>
          <p:txBody>
            <a:bodyPr wrap="square" lIns="0" tIns="0" rIns="0" bIns="0" rtlCol="0"/>
            <a:lstStyle/>
            <a:p>
              <a:endParaRPr sz="1588"/>
            </a:p>
          </p:txBody>
        </p:sp>
        <p:sp>
          <p:nvSpPr>
            <p:cNvPr id="209" name="object 209"/>
            <p:cNvSpPr/>
            <p:nvPr/>
          </p:nvSpPr>
          <p:spPr>
            <a:xfrm>
              <a:off x="5047487" y="6867143"/>
              <a:ext cx="6350" cy="0"/>
            </a:xfrm>
            <a:custGeom>
              <a:avLst/>
              <a:gdLst/>
              <a:ahLst/>
              <a:cxnLst/>
              <a:rect l="l" t="t" r="r" b="b"/>
              <a:pathLst>
                <a:path w="6350">
                  <a:moveTo>
                    <a:pt x="0" y="0"/>
                  </a:moveTo>
                  <a:lnTo>
                    <a:pt x="6095" y="0"/>
                  </a:lnTo>
                </a:path>
              </a:pathLst>
            </a:custGeom>
            <a:ln w="6095">
              <a:solidFill>
                <a:srgbClr val="5A5858"/>
              </a:solidFill>
            </a:ln>
          </p:spPr>
          <p:txBody>
            <a:bodyPr wrap="square" lIns="0" tIns="0" rIns="0" bIns="0" rtlCol="0"/>
            <a:lstStyle/>
            <a:p>
              <a:endParaRPr sz="1588"/>
            </a:p>
          </p:txBody>
        </p:sp>
        <p:sp>
          <p:nvSpPr>
            <p:cNvPr id="210" name="object 210"/>
            <p:cNvSpPr/>
            <p:nvPr/>
          </p:nvSpPr>
          <p:spPr>
            <a:xfrm>
              <a:off x="5108447" y="6867143"/>
              <a:ext cx="6350" cy="0"/>
            </a:xfrm>
            <a:custGeom>
              <a:avLst/>
              <a:gdLst/>
              <a:ahLst/>
              <a:cxnLst/>
              <a:rect l="l" t="t" r="r" b="b"/>
              <a:pathLst>
                <a:path w="6350">
                  <a:moveTo>
                    <a:pt x="0" y="0"/>
                  </a:moveTo>
                  <a:lnTo>
                    <a:pt x="6095" y="0"/>
                  </a:lnTo>
                </a:path>
              </a:pathLst>
            </a:custGeom>
            <a:ln w="6095">
              <a:solidFill>
                <a:srgbClr val="696767"/>
              </a:solidFill>
            </a:ln>
          </p:spPr>
          <p:txBody>
            <a:bodyPr wrap="square" lIns="0" tIns="0" rIns="0" bIns="0" rtlCol="0"/>
            <a:lstStyle/>
            <a:p>
              <a:endParaRPr sz="1588"/>
            </a:p>
          </p:txBody>
        </p:sp>
        <p:sp>
          <p:nvSpPr>
            <p:cNvPr id="211" name="object 211"/>
            <p:cNvSpPr/>
            <p:nvPr/>
          </p:nvSpPr>
          <p:spPr>
            <a:xfrm>
              <a:off x="5126735" y="6867143"/>
              <a:ext cx="6350" cy="0"/>
            </a:xfrm>
            <a:custGeom>
              <a:avLst/>
              <a:gdLst/>
              <a:ahLst/>
              <a:cxnLst/>
              <a:rect l="l" t="t" r="r" b="b"/>
              <a:pathLst>
                <a:path w="6350">
                  <a:moveTo>
                    <a:pt x="0" y="0"/>
                  </a:moveTo>
                  <a:lnTo>
                    <a:pt x="6095" y="0"/>
                  </a:lnTo>
                </a:path>
              </a:pathLst>
            </a:custGeom>
            <a:ln w="6095">
              <a:solidFill>
                <a:srgbClr val="6D6B6B"/>
              </a:solidFill>
            </a:ln>
          </p:spPr>
          <p:txBody>
            <a:bodyPr wrap="square" lIns="0" tIns="0" rIns="0" bIns="0" rtlCol="0"/>
            <a:lstStyle/>
            <a:p>
              <a:endParaRPr sz="1588"/>
            </a:p>
          </p:txBody>
        </p:sp>
        <p:sp>
          <p:nvSpPr>
            <p:cNvPr id="212" name="object 212"/>
            <p:cNvSpPr/>
            <p:nvPr/>
          </p:nvSpPr>
          <p:spPr>
            <a:xfrm>
              <a:off x="5193791" y="6867143"/>
              <a:ext cx="6350" cy="0"/>
            </a:xfrm>
            <a:custGeom>
              <a:avLst/>
              <a:gdLst/>
              <a:ahLst/>
              <a:cxnLst/>
              <a:rect l="l" t="t" r="r" b="b"/>
              <a:pathLst>
                <a:path w="6350">
                  <a:moveTo>
                    <a:pt x="0" y="0"/>
                  </a:moveTo>
                  <a:lnTo>
                    <a:pt x="6095" y="0"/>
                  </a:lnTo>
                </a:path>
              </a:pathLst>
            </a:custGeom>
            <a:ln w="6095">
              <a:solidFill>
                <a:srgbClr val="2C2929"/>
              </a:solidFill>
            </a:ln>
          </p:spPr>
          <p:txBody>
            <a:bodyPr wrap="square" lIns="0" tIns="0" rIns="0" bIns="0" rtlCol="0"/>
            <a:lstStyle/>
            <a:p>
              <a:endParaRPr sz="1588"/>
            </a:p>
          </p:txBody>
        </p:sp>
        <p:sp>
          <p:nvSpPr>
            <p:cNvPr id="213" name="object 213"/>
            <p:cNvSpPr/>
            <p:nvPr/>
          </p:nvSpPr>
          <p:spPr>
            <a:xfrm>
              <a:off x="5212079" y="6867143"/>
              <a:ext cx="6350" cy="0"/>
            </a:xfrm>
            <a:custGeom>
              <a:avLst/>
              <a:gdLst/>
              <a:ahLst/>
              <a:cxnLst/>
              <a:rect l="l" t="t" r="r" b="b"/>
              <a:pathLst>
                <a:path w="6350">
                  <a:moveTo>
                    <a:pt x="0" y="0"/>
                  </a:moveTo>
                  <a:lnTo>
                    <a:pt x="6095" y="0"/>
                  </a:lnTo>
                </a:path>
              </a:pathLst>
            </a:custGeom>
            <a:ln w="6095">
              <a:solidFill>
                <a:srgbClr val="353333"/>
              </a:solidFill>
            </a:ln>
          </p:spPr>
          <p:txBody>
            <a:bodyPr wrap="square" lIns="0" tIns="0" rIns="0" bIns="0" rtlCol="0"/>
            <a:lstStyle/>
            <a:p>
              <a:endParaRPr sz="1588"/>
            </a:p>
          </p:txBody>
        </p:sp>
        <p:sp>
          <p:nvSpPr>
            <p:cNvPr id="214" name="object 214"/>
            <p:cNvSpPr/>
            <p:nvPr/>
          </p:nvSpPr>
          <p:spPr>
            <a:xfrm>
              <a:off x="5266943" y="6867143"/>
              <a:ext cx="12700" cy="0"/>
            </a:xfrm>
            <a:custGeom>
              <a:avLst/>
              <a:gdLst/>
              <a:ahLst/>
              <a:cxnLst/>
              <a:rect l="l" t="t" r="r" b="b"/>
              <a:pathLst>
                <a:path w="12700">
                  <a:moveTo>
                    <a:pt x="0" y="0"/>
                  </a:moveTo>
                  <a:lnTo>
                    <a:pt x="12191" y="0"/>
                  </a:lnTo>
                </a:path>
              </a:pathLst>
            </a:custGeom>
            <a:ln w="6095">
              <a:solidFill>
                <a:srgbClr val="8F8D8D"/>
              </a:solidFill>
            </a:ln>
          </p:spPr>
          <p:txBody>
            <a:bodyPr wrap="square" lIns="0" tIns="0" rIns="0" bIns="0" rtlCol="0"/>
            <a:lstStyle/>
            <a:p>
              <a:endParaRPr sz="1588"/>
            </a:p>
          </p:txBody>
        </p:sp>
        <p:sp>
          <p:nvSpPr>
            <p:cNvPr id="215" name="object 215"/>
            <p:cNvSpPr/>
            <p:nvPr/>
          </p:nvSpPr>
          <p:spPr>
            <a:xfrm>
              <a:off x="5352287" y="6867143"/>
              <a:ext cx="12700" cy="0"/>
            </a:xfrm>
            <a:custGeom>
              <a:avLst/>
              <a:gdLst/>
              <a:ahLst/>
              <a:cxnLst/>
              <a:rect l="l" t="t" r="r" b="b"/>
              <a:pathLst>
                <a:path w="12700">
                  <a:moveTo>
                    <a:pt x="0" y="0"/>
                  </a:moveTo>
                  <a:lnTo>
                    <a:pt x="12191" y="0"/>
                  </a:lnTo>
                </a:path>
              </a:pathLst>
            </a:custGeom>
            <a:ln w="6095">
              <a:solidFill>
                <a:srgbClr val="515050"/>
              </a:solidFill>
            </a:ln>
          </p:spPr>
          <p:txBody>
            <a:bodyPr wrap="square" lIns="0" tIns="0" rIns="0" bIns="0" rtlCol="0"/>
            <a:lstStyle/>
            <a:p>
              <a:endParaRPr sz="1588"/>
            </a:p>
          </p:txBody>
        </p:sp>
        <p:sp>
          <p:nvSpPr>
            <p:cNvPr id="216" name="object 216"/>
            <p:cNvSpPr/>
            <p:nvPr/>
          </p:nvSpPr>
          <p:spPr>
            <a:xfrm>
              <a:off x="5431535" y="6867143"/>
              <a:ext cx="6350" cy="0"/>
            </a:xfrm>
            <a:custGeom>
              <a:avLst/>
              <a:gdLst/>
              <a:ahLst/>
              <a:cxnLst/>
              <a:rect l="l" t="t" r="r" b="b"/>
              <a:pathLst>
                <a:path w="6350">
                  <a:moveTo>
                    <a:pt x="0" y="0"/>
                  </a:moveTo>
                  <a:lnTo>
                    <a:pt x="6095" y="0"/>
                  </a:lnTo>
                </a:path>
              </a:pathLst>
            </a:custGeom>
            <a:ln w="6095">
              <a:solidFill>
                <a:srgbClr val="5C5A5A"/>
              </a:solidFill>
            </a:ln>
          </p:spPr>
          <p:txBody>
            <a:bodyPr wrap="square" lIns="0" tIns="0" rIns="0" bIns="0" rtlCol="0"/>
            <a:lstStyle/>
            <a:p>
              <a:endParaRPr sz="1588"/>
            </a:p>
          </p:txBody>
        </p:sp>
        <p:sp>
          <p:nvSpPr>
            <p:cNvPr id="217" name="object 217"/>
            <p:cNvSpPr/>
            <p:nvPr/>
          </p:nvSpPr>
          <p:spPr>
            <a:xfrm>
              <a:off x="5492495" y="6867143"/>
              <a:ext cx="6350" cy="0"/>
            </a:xfrm>
            <a:custGeom>
              <a:avLst/>
              <a:gdLst/>
              <a:ahLst/>
              <a:cxnLst/>
              <a:rect l="l" t="t" r="r" b="b"/>
              <a:pathLst>
                <a:path w="6350">
                  <a:moveTo>
                    <a:pt x="0" y="0"/>
                  </a:moveTo>
                  <a:lnTo>
                    <a:pt x="6095" y="0"/>
                  </a:lnTo>
                </a:path>
              </a:pathLst>
            </a:custGeom>
            <a:ln w="6095">
              <a:solidFill>
                <a:srgbClr val="6A6868"/>
              </a:solidFill>
            </a:ln>
          </p:spPr>
          <p:txBody>
            <a:bodyPr wrap="square" lIns="0" tIns="0" rIns="0" bIns="0" rtlCol="0"/>
            <a:lstStyle/>
            <a:p>
              <a:endParaRPr sz="1588"/>
            </a:p>
          </p:txBody>
        </p:sp>
        <p:sp>
          <p:nvSpPr>
            <p:cNvPr id="218" name="object 218"/>
            <p:cNvSpPr/>
            <p:nvPr/>
          </p:nvSpPr>
          <p:spPr>
            <a:xfrm>
              <a:off x="5638799" y="6867143"/>
              <a:ext cx="6350" cy="0"/>
            </a:xfrm>
            <a:custGeom>
              <a:avLst/>
              <a:gdLst/>
              <a:ahLst/>
              <a:cxnLst/>
              <a:rect l="l" t="t" r="r" b="b"/>
              <a:pathLst>
                <a:path w="6350">
                  <a:moveTo>
                    <a:pt x="0" y="0"/>
                  </a:moveTo>
                  <a:lnTo>
                    <a:pt x="6095" y="0"/>
                  </a:lnTo>
                </a:path>
              </a:pathLst>
            </a:custGeom>
            <a:ln w="6095">
              <a:solidFill>
                <a:srgbClr val="555252"/>
              </a:solidFill>
            </a:ln>
          </p:spPr>
          <p:txBody>
            <a:bodyPr wrap="square" lIns="0" tIns="0" rIns="0" bIns="0" rtlCol="0"/>
            <a:lstStyle/>
            <a:p>
              <a:endParaRPr sz="1588"/>
            </a:p>
          </p:txBody>
        </p:sp>
        <p:sp>
          <p:nvSpPr>
            <p:cNvPr id="219" name="object 219"/>
            <p:cNvSpPr/>
            <p:nvPr/>
          </p:nvSpPr>
          <p:spPr>
            <a:xfrm>
              <a:off x="5699759" y="6867143"/>
              <a:ext cx="12700" cy="0"/>
            </a:xfrm>
            <a:custGeom>
              <a:avLst/>
              <a:gdLst/>
              <a:ahLst/>
              <a:cxnLst/>
              <a:rect l="l" t="t" r="r" b="b"/>
              <a:pathLst>
                <a:path w="12700">
                  <a:moveTo>
                    <a:pt x="0" y="0"/>
                  </a:moveTo>
                  <a:lnTo>
                    <a:pt x="12191" y="0"/>
                  </a:lnTo>
                </a:path>
              </a:pathLst>
            </a:custGeom>
            <a:ln w="6095">
              <a:solidFill>
                <a:srgbClr val="514F4F"/>
              </a:solidFill>
            </a:ln>
          </p:spPr>
          <p:txBody>
            <a:bodyPr wrap="square" lIns="0" tIns="0" rIns="0" bIns="0" rtlCol="0"/>
            <a:lstStyle/>
            <a:p>
              <a:endParaRPr sz="1588"/>
            </a:p>
          </p:txBody>
        </p:sp>
        <p:sp>
          <p:nvSpPr>
            <p:cNvPr id="220" name="object 220"/>
            <p:cNvSpPr/>
            <p:nvPr/>
          </p:nvSpPr>
          <p:spPr>
            <a:xfrm>
              <a:off x="5766815" y="6867143"/>
              <a:ext cx="6350" cy="0"/>
            </a:xfrm>
            <a:custGeom>
              <a:avLst/>
              <a:gdLst/>
              <a:ahLst/>
              <a:cxnLst/>
              <a:rect l="l" t="t" r="r" b="b"/>
              <a:pathLst>
                <a:path w="6350">
                  <a:moveTo>
                    <a:pt x="0" y="0"/>
                  </a:moveTo>
                  <a:lnTo>
                    <a:pt x="6095" y="0"/>
                  </a:lnTo>
                </a:path>
              </a:pathLst>
            </a:custGeom>
            <a:ln w="6095">
              <a:solidFill>
                <a:srgbClr val="8C8A8A"/>
              </a:solidFill>
            </a:ln>
          </p:spPr>
          <p:txBody>
            <a:bodyPr wrap="square" lIns="0" tIns="0" rIns="0" bIns="0" rtlCol="0"/>
            <a:lstStyle/>
            <a:p>
              <a:endParaRPr sz="1588"/>
            </a:p>
          </p:txBody>
        </p:sp>
        <p:sp>
          <p:nvSpPr>
            <p:cNvPr id="221" name="object 221"/>
            <p:cNvSpPr/>
            <p:nvPr/>
          </p:nvSpPr>
          <p:spPr>
            <a:xfrm>
              <a:off x="5779007" y="6867143"/>
              <a:ext cx="6350" cy="0"/>
            </a:xfrm>
            <a:custGeom>
              <a:avLst/>
              <a:gdLst/>
              <a:ahLst/>
              <a:cxnLst/>
              <a:rect l="l" t="t" r="r" b="b"/>
              <a:pathLst>
                <a:path w="6350">
                  <a:moveTo>
                    <a:pt x="0" y="0"/>
                  </a:moveTo>
                  <a:lnTo>
                    <a:pt x="6095" y="0"/>
                  </a:lnTo>
                </a:path>
              </a:pathLst>
            </a:custGeom>
            <a:ln w="6095">
              <a:solidFill>
                <a:srgbClr val="555353"/>
              </a:solidFill>
            </a:ln>
          </p:spPr>
          <p:txBody>
            <a:bodyPr wrap="square" lIns="0" tIns="0" rIns="0" bIns="0" rtlCol="0"/>
            <a:lstStyle/>
            <a:p>
              <a:endParaRPr sz="1588"/>
            </a:p>
          </p:txBody>
        </p:sp>
        <p:sp>
          <p:nvSpPr>
            <p:cNvPr id="222" name="object 222"/>
            <p:cNvSpPr/>
            <p:nvPr/>
          </p:nvSpPr>
          <p:spPr>
            <a:xfrm>
              <a:off x="5839967" y="6867143"/>
              <a:ext cx="6350" cy="0"/>
            </a:xfrm>
            <a:custGeom>
              <a:avLst/>
              <a:gdLst/>
              <a:ahLst/>
              <a:cxnLst/>
              <a:rect l="l" t="t" r="r" b="b"/>
              <a:pathLst>
                <a:path w="6350">
                  <a:moveTo>
                    <a:pt x="0" y="0"/>
                  </a:moveTo>
                  <a:lnTo>
                    <a:pt x="6095" y="0"/>
                  </a:lnTo>
                </a:path>
              </a:pathLst>
            </a:custGeom>
            <a:ln w="6095">
              <a:solidFill>
                <a:srgbClr val="4D4A4A"/>
              </a:solidFill>
            </a:ln>
          </p:spPr>
          <p:txBody>
            <a:bodyPr wrap="square" lIns="0" tIns="0" rIns="0" bIns="0" rtlCol="0"/>
            <a:lstStyle/>
            <a:p>
              <a:endParaRPr sz="1588"/>
            </a:p>
          </p:txBody>
        </p:sp>
        <p:sp>
          <p:nvSpPr>
            <p:cNvPr id="223" name="object 223"/>
            <p:cNvSpPr/>
            <p:nvPr/>
          </p:nvSpPr>
          <p:spPr>
            <a:xfrm>
              <a:off x="5858255" y="6867143"/>
              <a:ext cx="6350" cy="0"/>
            </a:xfrm>
            <a:custGeom>
              <a:avLst/>
              <a:gdLst/>
              <a:ahLst/>
              <a:cxnLst/>
              <a:rect l="l" t="t" r="r" b="b"/>
              <a:pathLst>
                <a:path w="6350">
                  <a:moveTo>
                    <a:pt x="0" y="0"/>
                  </a:moveTo>
                  <a:lnTo>
                    <a:pt x="6095" y="0"/>
                  </a:lnTo>
                </a:path>
              </a:pathLst>
            </a:custGeom>
            <a:ln w="6095">
              <a:solidFill>
                <a:srgbClr val="636060"/>
              </a:solidFill>
            </a:ln>
          </p:spPr>
          <p:txBody>
            <a:bodyPr wrap="square" lIns="0" tIns="0" rIns="0" bIns="0" rtlCol="0"/>
            <a:lstStyle/>
            <a:p>
              <a:endParaRPr sz="1588"/>
            </a:p>
          </p:txBody>
        </p:sp>
        <p:sp>
          <p:nvSpPr>
            <p:cNvPr id="224" name="object 224"/>
            <p:cNvSpPr/>
            <p:nvPr/>
          </p:nvSpPr>
          <p:spPr>
            <a:xfrm>
              <a:off x="5913119" y="6867143"/>
              <a:ext cx="12700" cy="0"/>
            </a:xfrm>
            <a:custGeom>
              <a:avLst/>
              <a:gdLst/>
              <a:ahLst/>
              <a:cxnLst/>
              <a:rect l="l" t="t" r="r" b="b"/>
              <a:pathLst>
                <a:path w="12700">
                  <a:moveTo>
                    <a:pt x="0" y="0"/>
                  </a:moveTo>
                  <a:lnTo>
                    <a:pt x="12191" y="0"/>
                  </a:lnTo>
                </a:path>
              </a:pathLst>
            </a:custGeom>
            <a:ln w="6095">
              <a:solidFill>
                <a:srgbClr val="666464"/>
              </a:solidFill>
            </a:ln>
          </p:spPr>
          <p:txBody>
            <a:bodyPr wrap="square" lIns="0" tIns="0" rIns="0" bIns="0" rtlCol="0"/>
            <a:lstStyle/>
            <a:p>
              <a:endParaRPr sz="1588"/>
            </a:p>
          </p:txBody>
        </p:sp>
        <p:sp>
          <p:nvSpPr>
            <p:cNvPr id="225" name="object 225"/>
            <p:cNvSpPr/>
            <p:nvPr/>
          </p:nvSpPr>
          <p:spPr>
            <a:xfrm>
              <a:off x="5047487" y="6873240"/>
              <a:ext cx="6350" cy="0"/>
            </a:xfrm>
            <a:custGeom>
              <a:avLst/>
              <a:gdLst/>
              <a:ahLst/>
              <a:cxnLst/>
              <a:rect l="l" t="t" r="r" b="b"/>
              <a:pathLst>
                <a:path w="6350">
                  <a:moveTo>
                    <a:pt x="0" y="0"/>
                  </a:moveTo>
                  <a:lnTo>
                    <a:pt x="6095" y="0"/>
                  </a:lnTo>
                </a:path>
              </a:pathLst>
            </a:custGeom>
            <a:ln w="6095">
              <a:solidFill>
                <a:srgbClr val="5A5858"/>
              </a:solidFill>
            </a:ln>
          </p:spPr>
          <p:txBody>
            <a:bodyPr wrap="square" lIns="0" tIns="0" rIns="0" bIns="0" rtlCol="0"/>
            <a:lstStyle/>
            <a:p>
              <a:endParaRPr sz="1588"/>
            </a:p>
          </p:txBody>
        </p:sp>
        <p:sp>
          <p:nvSpPr>
            <p:cNvPr id="226" name="object 226"/>
            <p:cNvSpPr/>
            <p:nvPr/>
          </p:nvSpPr>
          <p:spPr>
            <a:xfrm>
              <a:off x="5108447" y="6873240"/>
              <a:ext cx="6350" cy="0"/>
            </a:xfrm>
            <a:custGeom>
              <a:avLst/>
              <a:gdLst/>
              <a:ahLst/>
              <a:cxnLst/>
              <a:rect l="l" t="t" r="r" b="b"/>
              <a:pathLst>
                <a:path w="6350">
                  <a:moveTo>
                    <a:pt x="0" y="0"/>
                  </a:moveTo>
                  <a:lnTo>
                    <a:pt x="6095" y="0"/>
                  </a:lnTo>
                </a:path>
              </a:pathLst>
            </a:custGeom>
            <a:ln w="6095">
              <a:solidFill>
                <a:srgbClr val="696767"/>
              </a:solidFill>
            </a:ln>
          </p:spPr>
          <p:txBody>
            <a:bodyPr wrap="square" lIns="0" tIns="0" rIns="0" bIns="0" rtlCol="0"/>
            <a:lstStyle/>
            <a:p>
              <a:endParaRPr sz="1588"/>
            </a:p>
          </p:txBody>
        </p:sp>
        <p:sp>
          <p:nvSpPr>
            <p:cNvPr id="227" name="object 227"/>
            <p:cNvSpPr/>
            <p:nvPr/>
          </p:nvSpPr>
          <p:spPr>
            <a:xfrm>
              <a:off x="5126735" y="6873240"/>
              <a:ext cx="6350" cy="0"/>
            </a:xfrm>
            <a:custGeom>
              <a:avLst/>
              <a:gdLst/>
              <a:ahLst/>
              <a:cxnLst/>
              <a:rect l="l" t="t" r="r" b="b"/>
              <a:pathLst>
                <a:path w="6350">
                  <a:moveTo>
                    <a:pt x="0" y="0"/>
                  </a:moveTo>
                  <a:lnTo>
                    <a:pt x="6095" y="0"/>
                  </a:lnTo>
                </a:path>
              </a:pathLst>
            </a:custGeom>
            <a:ln w="6095">
              <a:solidFill>
                <a:srgbClr val="6D6B6B"/>
              </a:solidFill>
            </a:ln>
          </p:spPr>
          <p:txBody>
            <a:bodyPr wrap="square" lIns="0" tIns="0" rIns="0" bIns="0" rtlCol="0"/>
            <a:lstStyle/>
            <a:p>
              <a:endParaRPr sz="1588"/>
            </a:p>
          </p:txBody>
        </p:sp>
        <p:sp>
          <p:nvSpPr>
            <p:cNvPr id="228" name="object 228"/>
            <p:cNvSpPr/>
            <p:nvPr/>
          </p:nvSpPr>
          <p:spPr>
            <a:xfrm>
              <a:off x="5193791" y="6873240"/>
              <a:ext cx="6350" cy="0"/>
            </a:xfrm>
            <a:custGeom>
              <a:avLst/>
              <a:gdLst/>
              <a:ahLst/>
              <a:cxnLst/>
              <a:rect l="l" t="t" r="r" b="b"/>
              <a:pathLst>
                <a:path w="6350">
                  <a:moveTo>
                    <a:pt x="0" y="0"/>
                  </a:moveTo>
                  <a:lnTo>
                    <a:pt x="6095" y="0"/>
                  </a:lnTo>
                </a:path>
              </a:pathLst>
            </a:custGeom>
            <a:ln w="6095">
              <a:solidFill>
                <a:srgbClr val="2C2929"/>
              </a:solidFill>
            </a:ln>
          </p:spPr>
          <p:txBody>
            <a:bodyPr wrap="square" lIns="0" tIns="0" rIns="0" bIns="0" rtlCol="0"/>
            <a:lstStyle/>
            <a:p>
              <a:endParaRPr sz="1588"/>
            </a:p>
          </p:txBody>
        </p:sp>
        <p:sp>
          <p:nvSpPr>
            <p:cNvPr id="229" name="object 229"/>
            <p:cNvSpPr/>
            <p:nvPr/>
          </p:nvSpPr>
          <p:spPr>
            <a:xfrm>
              <a:off x="5212079" y="6873240"/>
              <a:ext cx="6350" cy="0"/>
            </a:xfrm>
            <a:custGeom>
              <a:avLst/>
              <a:gdLst/>
              <a:ahLst/>
              <a:cxnLst/>
              <a:rect l="l" t="t" r="r" b="b"/>
              <a:pathLst>
                <a:path w="6350">
                  <a:moveTo>
                    <a:pt x="0" y="0"/>
                  </a:moveTo>
                  <a:lnTo>
                    <a:pt x="6095" y="0"/>
                  </a:lnTo>
                </a:path>
              </a:pathLst>
            </a:custGeom>
            <a:ln w="6095">
              <a:solidFill>
                <a:srgbClr val="353333"/>
              </a:solidFill>
            </a:ln>
          </p:spPr>
          <p:txBody>
            <a:bodyPr wrap="square" lIns="0" tIns="0" rIns="0" bIns="0" rtlCol="0"/>
            <a:lstStyle/>
            <a:p>
              <a:endParaRPr sz="1588"/>
            </a:p>
          </p:txBody>
        </p:sp>
        <p:sp>
          <p:nvSpPr>
            <p:cNvPr id="230" name="object 230"/>
            <p:cNvSpPr/>
            <p:nvPr/>
          </p:nvSpPr>
          <p:spPr>
            <a:xfrm>
              <a:off x="5266943" y="6873240"/>
              <a:ext cx="12700" cy="0"/>
            </a:xfrm>
            <a:custGeom>
              <a:avLst/>
              <a:gdLst/>
              <a:ahLst/>
              <a:cxnLst/>
              <a:rect l="l" t="t" r="r" b="b"/>
              <a:pathLst>
                <a:path w="12700">
                  <a:moveTo>
                    <a:pt x="0" y="0"/>
                  </a:moveTo>
                  <a:lnTo>
                    <a:pt x="12191" y="0"/>
                  </a:lnTo>
                </a:path>
              </a:pathLst>
            </a:custGeom>
            <a:ln w="6095">
              <a:solidFill>
                <a:srgbClr val="8F8D8D"/>
              </a:solidFill>
            </a:ln>
          </p:spPr>
          <p:txBody>
            <a:bodyPr wrap="square" lIns="0" tIns="0" rIns="0" bIns="0" rtlCol="0"/>
            <a:lstStyle/>
            <a:p>
              <a:endParaRPr sz="1588"/>
            </a:p>
          </p:txBody>
        </p:sp>
        <p:sp>
          <p:nvSpPr>
            <p:cNvPr id="231" name="object 231"/>
            <p:cNvSpPr/>
            <p:nvPr/>
          </p:nvSpPr>
          <p:spPr>
            <a:xfrm>
              <a:off x="5352287" y="6873240"/>
              <a:ext cx="12700" cy="0"/>
            </a:xfrm>
            <a:custGeom>
              <a:avLst/>
              <a:gdLst/>
              <a:ahLst/>
              <a:cxnLst/>
              <a:rect l="l" t="t" r="r" b="b"/>
              <a:pathLst>
                <a:path w="12700">
                  <a:moveTo>
                    <a:pt x="0" y="0"/>
                  </a:moveTo>
                  <a:lnTo>
                    <a:pt x="12191" y="0"/>
                  </a:lnTo>
                </a:path>
              </a:pathLst>
            </a:custGeom>
            <a:ln w="6095">
              <a:solidFill>
                <a:srgbClr val="515050"/>
              </a:solidFill>
            </a:ln>
          </p:spPr>
          <p:txBody>
            <a:bodyPr wrap="square" lIns="0" tIns="0" rIns="0" bIns="0" rtlCol="0"/>
            <a:lstStyle/>
            <a:p>
              <a:endParaRPr sz="1588"/>
            </a:p>
          </p:txBody>
        </p:sp>
        <p:sp>
          <p:nvSpPr>
            <p:cNvPr id="232" name="object 232"/>
            <p:cNvSpPr/>
            <p:nvPr/>
          </p:nvSpPr>
          <p:spPr>
            <a:xfrm>
              <a:off x="5431535" y="6873240"/>
              <a:ext cx="6350" cy="0"/>
            </a:xfrm>
            <a:custGeom>
              <a:avLst/>
              <a:gdLst/>
              <a:ahLst/>
              <a:cxnLst/>
              <a:rect l="l" t="t" r="r" b="b"/>
              <a:pathLst>
                <a:path w="6350">
                  <a:moveTo>
                    <a:pt x="0" y="0"/>
                  </a:moveTo>
                  <a:lnTo>
                    <a:pt x="6095" y="0"/>
                  </a:lnTo>
                </a:path>
              </a:pathLst>
            </a:custGeom>
            <a:ln w="6095">
              <a:solidFill>
                <a:srgbClr val="5C5A5A"/>
              </a:solidFill>
            </a:ln>
          </p:spPr>
          <p:txBody>
            <a:bodyPr wrap="square" lIns="0" tIns="0" rIns="0" bIns="0" rtlCol="0"/>
            <a:lstStyle/>
            <a:p>
              <a:endParaRPr sz="1588"/>
            </a:p>
          </p:txBody>
        </p:sp>
        <p:sp>
          <p:nvSpPr>
            <p:cNvPr id="233" name="object 233"/>
            <p:cNvSpPr/>
            <p:nvPr/>
          </p:nvSpPr>
          <p:spPr>
            <a:xfrm>
              <a:off x="5492495" y="6873240"/>
              <a:ext cx="6350" cy="0"/>
            </a:xfrm>
            <a:custGeom>
              <a:avLst/>
              <a:gdLst/>
              <a:ahLst/>
              <a:cxnLst/>
              <a:rect l="l" t="t" r="r" b="b"/>
              <a:pathLst>
                <a:path w="6350">
                  <a:moveTo>
                    <a:pt x="0" y="0"/>
                  </a:moveTo>
                  <a:lnTo>
                    <a:pt x="6095" y="0"/>
                  </a:lnTo>
                </a:path>
              </a:pathLst>
            </a:custGeom>
            <a:ln w="6095">
              <a:solidFill>
                <a:srgbClr val="6A6868"/>
              </a:solidFill>
            </a:ln>
          </p:spPr>
          <p:txBody>
            <a:bodyPr wrap="square" lIns="0" tIns="0" rIns="0" bIns="0" rtlCol="0"/>
            <a:lstStyle/>
            <a:p>
              <a:endParaRPr sz="1588"/>
            </a:p>
          </p:txBody>
        </p:sp>
        <p:sp>
          <p:nvSpPr>
            <p:cNvPr id="234" name="object 234"/>
            <p:cNvSpPr/>
            <p:nvPr/>
          </p:nvSpPr>
          <p:spPr>
            <a:xfrm>
              <a:off x="5638799" y="6873240"/>
              <a:ext cx="6350" cy="0"/>
            </a:xfrm>
            <a:custGeom>
              <a:avLst/>
              <a:gdLst/>
              <a:ahLst/>
              <a:cxnLst/>
              <a:rect l="l" t="t" r="r" b="b"/>
              <a:pathLst>
                <a:path w="6350">
                  <a:moveTo>
                    <a:pt x="0" y="0"/>
                  </a:moveTo>
                  <a:lnTo>
                    <a:pt x="6095" y="0"/>
                  </a:lnTo>
                </a:path>
              </a:pathLst>
            </a:custGeom>
            <a:ln w="6095">
              <a:solidFill>
                <a:srgbClr val="555252"/>
              </a:solidFill>
            </a:ln>
          </p:spPr>
          <p:txBody>
            <a:bodyPr wrap="square" lIns="0" tIns="0" rIns="0" bIns="0" rtlCol="0"/>
            <a:lstStyle/>
            <a:p>
              <a:endParaRPr sz="1588"/>
            </a:p>
          </p:txBody>
        </p:sp>
        <p:sp>
          <p:nvSpPr>
            <p:cNvPr id="235" name="object 235"/>
            <p:cNvSpPr/>
            <p:nvPr/>
          </p:nvSpPr>
          <p:spPr>
            <a:xfrm>
              <a:off x="5699759" y="6873240"/>
              <a:ext cx="12700" cy="0"/>
            </a:xfrm>
            <a:custGeom>
              <a:avLst/>
              <a:gdLst/>
              <a:ahLst/>
              <a:cxnLst/>
              <a:rect l="l" t="t" r="r" b="b"/>
              <a:pathLst>
                <a:path w="12700">
                  <a:moveTo>
                    <a:pt x="0" y="0"/>
                  </a:moveTo>
                  <a:lnTo>
                    <a:pt x="12191" y="0"/>
                  </a:lnTo>
                </a:path>
              </a:pathLst>
            </a:custGeom>
            <a:ln w="6095">
              <a:solidFill>
                <a:srgbClr val="514F4F"/>
              </a:solidFill>
            </a:ln>
          </p:spPr>
          <p:txBody>
            <a:bodyPr wrap="square" lIns="0" tIns="0" rIns="0" bIns="0" rtlCol="0"/>
            <a:lstStyle/>
            <a:p>
              <a:endParaRPr sz="1588"/>
            </a:p>
          </p:txBody>
        </p:sp>
        <p:sp>
          <p:nvSpPr>
            <p:cNvPr id="236" name="object 236"/>
            <p:cNvSpPr/>
            <p:nvPr/>
          </p:nvSpPr>
          <p:spPr>
            <a:xfrm>
              <a:off x="5766815" y="6873240"/>
              <a:ext cx="6350" cy="0"/>
            </a:xfrm>
            <a:custGeom>
              <a:avLst/>
              <a:gdLst/>
              <a:ahLst/>
              <a:cxnLst/>
              <a:rect l="l" t="t" r="r" b="b"/>
              <a:pathLst>
                <a:path w="6350">
                  <a:moveTo>
                    <a:pt x="0" y="0"/>
                  </a:moveTo>
                  <a:lnTo>
                    <a:pt x="6095" y="0"/>
                  </a:lnTo>
                </a:path>
              </a:pathLst>
            </a:custGeom>
            <a:ln w="6095">
              <a:solidFill>
                <a:srgbClr val="8C8A8A"/>
              </a:solidFill>
            </a:ln>
          </p:spPr>
          <p:txBody>
            <a:bodyPr wrap="square" lIns="0" tIns="0" rIns="0" bIns="0" rtlCol="0"/>
            <a:lstStyle/>
            <a:p>
              <a:endParaRPr sz="1588"/>
            </a:p>
          </p:txBody>
        </p:sp>
        <p:sp>
          <p:nvSpPr>
            <p:cNvPr id="237" name="object 237"/>
            <p:cNvSpPr/>
            <p:nvPr/>
          </p:nvSpPr>
          <p:spPr>
            <a:xfrm>
              <a:off x="5779007" y="6873240"/>
              <a:ext cx="6350" cy="0"/>
            </a:xfrm>
            <a:custGeom>
              <a:avLst/>
              <a:gdLst/>
              <a:ahLst/>
              <a:cxnLst/>
              <a:rect l="l" t="t" r="r" b="b"/>
              <a:pathLst>
                <a:path w="6350">
                  <a:moveTo>
                    <a:pt x="0" y="0"/>
                  </a:moveTo>
                  <a:lnTo>
                    <a:pt x="6095" y="0"/>
                  </a:lnTo>
                </a:path>
              </a:pathLst>
            </a:custGeom>
            <a:ln w="6095">
              <a:solidFill>
                <a:srgbClr val="555353"/>
              </a:solidFill>
            </a:ln>
          </p:spPr>
          <p:txBody>
            <a:bodyPr wrap="square" lIns="0" tIns="0" rIns="0" bIns="0" rtlCol="0"/>
            <a:lstStyle/>
            <a:p>
              <a:endParaRPr sz="1588"/>
            </a:p>
          </p:txBody>
        </p:sp>
        <p:sp>
          <p:nvSpPr>
            <p:cNvPr id="238" name="object 238"/>
            <p:cNvSpPr/>
            <p:nvPr/>
          </p:nvSpPr>
          <p:spPr>
            <a:xfrm>
              <a:off x="5839967" y="6873240"/>
              <a:ext cx="6350" cy="0"/>
            </a:xfrm>
            <a:custGeom>
              <a:avLst/>
              <a:gdLst/>
              <a:ahLst/>
              <a:cxnLst/>
              <a:rect l="l" t="t" r="r" b="b"/>
              <a:pathLst>
                <a:path w="6350">
                  <a:moveTo>
                    <a:pt x="0" y="0"/>
                  </a:moveTo>
                  <a:lnTo>
                    <a:pt x="6095" y="0"/>
                  </a:lnTo>
                </a:path>
              </a:pathLst>
            </a:custGeom>
            <a:ln w="6095">
              <a:solidFill>
                <a:srgbClr val="4D4A4A"/>
              </a:solidFill>
            </a:ln>
          </p:spPr>
          <p:txBody>
            <a:bodyPr wrap="square" lIns="0" tIns="0" rIns="0" bIns="0" rtlCol="0"/>
            <a:lstStyle/>
            <a:p>
              <a:endParaRPr sz="1588"/>
            </a:p>
          </p:txBody>
        </p:sp>
        <p:sp>
          <p:nvSpPr>
            <p:cNvPr id="239" name="object 239"/>
            <p:cNvSpPr/>
            <p:nvPr/>
          </p:nvSpPr>
          <p:spPr>
            <a:xfrm>
              <a:off x="5858255" y="6873240"/>
              <a:ext cx="6350" cy="0"/>
            </a:xfrm>
            <a:custGeom>
              <a:avLst/>
              <a:gdLst/>
              <a:ahLst/>
              <a:cxnLst/>
              <a:rect l="l" t="t" r="r" b="b"/>
              <a:pathLst>
                <a:path w="6350">
                  <a:moveTo>
                    <a:pt x="0" y="0"/>
                  </a:moveTo>
                  <a:lnTo>
                    <a:pt x="6095" y="0"/>
                  </a:lnTo>
                </a:path>
              </a:pathLst>
            </a:custGeom>
            <a:ln w="6095">
              <a:solidFill>
                <a:srgbClr val="636060"/>
              </a:solidFill>
            </a:ln>
          </p:spPr>
          <p:txBody>
            <a:bodyPr wrap="square" lIns="0" tIns="0" rIns="0" bIns="0" rtlCol="0"/>
            <a:lstStyle/>
            <a:p>
              <a:endParaRPr sz="1588"/>
            </a:p>
          </p:txBody>
        </p:sp>
        <p:sp>
          <p:nvSpPr>
            <p:cNvPr id="240" name="object 240"/>
            <p:cNvSpPr/>
            <p:nvPr/>
          </p:nvSpPr>
          <p:spPr>
            <a:xfrm>
              <a:off x="5913119" y="6873240"/>
              <a:ext cx="12700" cy="0"/>
            </a:xfrm>
            <a:custGeom>
              <a:avLst/>
              <a:gdLst/>
              <a:ahLst/>
              <a:cxnLst/>
              <a:rect l="l" t="t" r="r" b="b"/>
              <a:pathLst>
                <a:path w="12700">
                  <a:moveTo>
                    <a:pt x="0" y="0"/>
                  </a:moveTo>
                  <a:lnTo>
                    <a:pt x="12191" y="0"/>
                  </a:lnTo>
                </a:path>
              </a:pathLst>
            </a:custGeom>
            <a:ln w="6095">
              <a:solidFill>
                <a:srgbClr val="666464"/>
              </a:solidFill>
            </a:ln>
          </p:spPr>
          <p:txBody>
            <a:bodyPr wrap="square" lIns="0" tIns="0" rIns="0" bIns="0" rtlCol="0"/>
            <a:lstStyle/>
            <a:p>
              <a:endParaRPr sz="1588"/>
            </a:p>
          </p:txBody>
        </p:sp>
        <p:sp>
          <p:nvSpPr>
            <p:cNvPr id="241" name="object 241"/>
            <p:cNvSpPr/>
            <p:nvPr/>
          </p:nvSpPr>
          <p:spPr>
            <a:xfrm>
              <a:off x="5029199" y="6879336"/>
              <a:ext cx="6350" cy="0"/>
            </a:xfrm>
            <a:custGeom>
              <a:avLst/>
              <a:gdLst/>
              <a:ahLst/>
              <a:cxnLst/>
              <a:rect l="l" t="t" r="r" b="b"/>
              <a:pathLst>
                <a:path w="6350">
                  <a:moveTo>
                    <a:pt x="0" y="0"/>
                  </a:moveTo>
                  <a:lnTo>
                    <a:pt x="6095" y="0"/>
                  </a:lnTo>
                </a:path>
              </a:pathLst>
            </a:custGeom>
            <a:ln w="6095">
              <a:solidFill>
                <a:srgbClr val="545151"/>
              </a:solidFill>
            </a:ln>
          </p:spPr>
          <p:txBody>
            <a:bodyPr wrap="square" lIns="0" tIns="0" rIns="0" bIns="0" rtlCol="0"/>
            <a:lstStyle/>
            <a:p>
              <a:endParaRPr sz="1588"/>
            </a:p>
          </p:txBody>
        </p:sp>
        <p:sp>
          <p:nvSpPr>
            <p:cNvPr id="242" name="object 242"/>
            <p:cNvSpPr/>
            <p:nvPr/>
          </p:nvSpPr>
          <p:spPr>
            <a:xfrm>
              <a:off x="5047487" y="6879336"/>
              <a:ext cx="6350" cy="0"/>
            </a:xfrm>
            <a:custGeom>
              <a:avLst/>
              <a:gdLst/>
              <a:ahLst/>
              <a:cxnLst/>
              <a:rect l="l" t="t" r="r" b="b"/>
              <a:pathLst>
                <a:path w="6350">
                  <a:moveTo>
                    <a:pt x="0" y="0"/>
                  </a:moveTo>
                  <a:lnTo>
                    <a:pt x="6095" y="0"/>
                  </a:lnTo>
                </a:path>
              </a:pathLst>
            </a:custGeom>
            <a:ln w="6095">
              <a:solidFill>
                <a:srgbClr val="706E6E"/>
              </a:solidFill>
            </a:ln>
          </p:spPr>
          <p:txBody>
            <a:bodyPr wrap="square" lIns="0" tIns="0" rIns="0" bIns="0" rtlCol="0"/>
            <a:lstStyle/>
            <a:p>
              <a:endParaRPr sz="1588"/>
            </a:p>
          </p:txBody>
        </p:sp>
        <p:sp>
          <p:nvSpPr>
            <p:cNvPr id="243" name="object 243"/>
            <p:cNvSpPr/>
            <p:nvPr/>
          </p:nvSpPr>
          <p:spPr>
            <a:xfrm>
              <a:off x="5212079" y="6879336"/>
              <a:ext cx="6350" cy="0"/>
            </a:xfrm>
            <a:custGeom>
              <a:avLst/>
              <a:gdLst/>
              <a:ahLst/>
              <a:cxnLst/>
              <a:rect l="l" t="t" r="r" b="b"/>
              <a:pathLst>
                <a:path w="6350">
                  <a:moveTo>
                    <a:pt x="0" y="0"/>
                  </a:moveTo>
                  <a:lnTo>
                    <a:pt x="6095" y="0"/>
                  </a:lnTo>
                </a:path>
              </a:pathLst>
            </a:custGeom>
            <a:ln w="6095">
              <a:solidFill>
                <a:srgbClr val="626060"/>
              </a:solidFill>
            </a:ln>
          </p:spPr>
          <p:txBody>
            <a:bodyPr wrap="square" lIns="0" tIns="0" rIns="0" bIns="0" rtlCol="0"/>
            <a:lstStyle/>
            <a:p>
              <a:endParaRPr sz="1588"/>
            </a:p>
          </p:txBody>
        </p:sp>
        <p:sp>
          <p:nvSpPr>
            <p:cNvPr id="244" name="object 244"/>
            <p:cNvSpPr/>
            <p:nvPr/>
          </p:nvSpPr>
          <p:spPr>
            <a:xfrm>
              <a:off x="5266943" y="6879336"/>
              <a:ext cx="12700" cy="0"/>
            </a:xfrm>
            <a:custGeom>
              <a:avLst/>
              <a:gdLst/>
              <a:ahLst/>
              <a:cxnLst/>
              <a:rect l="l" t="t" r="r" b="b"/>
              <a:pathLst>
                <a:path w="12700">
                  <a:moveTo>
                    <a:pt x="0" y="0"/>
                  </a:moveTo>
                  <a:lnTo>
                    <a:pt x="12191" y="0"/>
                  </a:lnTo>
                </a:path>
              </a:pathLst>
            </a:custGeom>
            <a:ln w="6095">
              <a:solidFill>
                <a:srgbClr val="8F8D8D"/>
              </a:solidFill>
            </a:ln>
          </p:spPr>
          <p:txBody>
            <a:bodyPr wrap="square" lIns="0" tIns="0" rIns="0" bIns="0" rtlCol="0"/>
            <a:lstStyle/>
            <a:p>
              <a:endParaRPr sz="1588"/>
            </a:p>
          </p:txBody>
        </p:sp>
        <p:sp>
          <p:nvSpPr>
            <p:cNvPr id="245" name="object 245"/>
            <p:cNvSpPr/>
            <p:nvPr/>
          </p:nvSpPr>
          <p:spPr>
            <a:xfrm>
              <a:off x="5352287" y="6879336"/>
              <a:ext cx="12700" cy="0"/>
            </a:xfrm>
            <a:custGeom>
              <a:avLst/>
              <a:gdLst/>
              <a:ahLst/>
              <a:cxnLst/>
              <a:rect l="l" t="t" r="r" b="b"/>
              <a:pathLst>
                <a:path w="12700">
                  <a:moveTo>
                    <a:pt x="0" y="0"/>
                  </a:moveTo>
                  <a:lnTo>
                    <a:pt x="12191" y="0"/>
                  </a:lnTo>
                </a:path>
              </a:pathLst>
            </a:custGeom>
            <a:ln w="6095">
              <a:solidFill>
                <a:srgbClr val="646262"/>
              </a:solidFill>
            </a:ln>
          </p:spPr>
          <p:txBody>
            <a:bodyPr wrap="square" lIns="0" tIns="0" rIns="0" bIns="0" rtlCol="0"/>
            <a:lstStyle/>
            <a:p>
              <a:endParaRPr sz="1588"/>
            </a:p>
          </p:txBody>
        </p:sp>
        <p:pic>
          <p:nvPicPr>
            <p:cNvPr id="246" name="object 246"/>
            <p:cNvPicPr/>
            <p:nvPr/>
          </p:nvPicPr>
          <p:blipFill>
            <a:blip r:embed="rId107" cstate="print"/>
            <a:stretch>
              <a:fillRect/>
            </a:stretch>
          </p:blipFill>
          <p:spPr>
            <a:xfrm>
              <a:off x="5559551" y="6864095"/>
              <a:ext cx="24384" cy="30479"/>
            </a:xfrm>
            <a:prstGeom prst="rect">
              <a:avLst/>
            </a:prstGeom>
          </p:spPr>
        </p:pic>
        <p:sp>
          <p:nvSpPr>
            <p:cNvPr id="247" name="object 247"/>
            <p:cNvSpPr/>
            <p:nvPr/>
          </p:nvSpPr>
          <p:spPr>
            <a:xfrm>
              <a:off x="5431535" y="6879336"/>
              <a:ext cx="6350" cy="0"/>
            </a:xfrm>
            <a:custGeom>
              <a:avLst/>
              <a:gdLst/>
              <a:ahLst/>
              <a:cxnLst/>
              <a:rect l="l" t="t" r="r" b="b"/>
              <a:pathLst>
                <a:path w="6350">
                  <a:moveTo>
                    <a:pt x="0" y="0"/>
                  </a:moveTo>
                  <a:lnTo>
                    <a:pt x="6095" y="0"/>
                  </a:lnTo>
                </a:path>
              </a:pathLst>
            </a:custGeom>
            <a:ln w="6095">
              <a:solidFill>
                <a:srgbClr val="615F5F"/>
              </a:solidFill>
            </a:ln>
          </p:spPr>
          <p:txBody>
            <a:bodyPr wrap="square" lIns="0" tIns="0" rIns="0" bIns="0" rtlCol="0"/>
            <a:lstStyle/>
            <a:p>
              <a:endParaRPr sz="1588"/>
            </a:p>
          </p:txBody>
        </p:sp>
        <p:sp>
          <p:nvSpPr>
            <p:cNvPr id="248" name="object 248"/>
            <p:cNvSpPr/>
            <p:nvPr/>
          </p:nvSpPr>
          <p:spPr>
            <a:xfrm>
              <a:off x="5492495" y="6879336"/>
              <a:ext cx="6350" cy="0"/>
            </a:xfrm>
            <a:custGeom>
              <a:avLst/>
              <a:gdLst/>
              <a:ahLst/>
              <a:cxnLst/>
              <a:rect l="l" t="t" r="r" b="b"/>
              <a:pathLst>
                <a:path w="6350">
                  <a:moveTo>
                    <a:pt x="0" y="0"/>
                  </a:moveTo>
                  <a:lnTo>
                    <a:pt x="6095" y="0"/>
                  </a:lnTo>
                </a:path>
              </a:pathLst>
            </a:custGeom>
            <a:ln w="6095">
              <a:solidFill>
                <a:srgbClr val="4F4C4C"/>
              </a:solidFill>
            </a:ln>
          </p:spPr>
          <p:txBody>
            <a:bodyPr wrap="square" lIns="0" tIns="0" rIns="0" bIns="0" rtlCol="0"/>
            <a:lstStyle/>
            <a:p>
              <a:endParaRPr sz="1588"/>
            </a:p>
          </p:txBody>
        </p:sp>
        <p:pic>
          <p:nvPicPr>
            <p:cNvPr id="249" name="object 249"/>
            <p:cNvPicPr/>
            <p:nvPr/>
          </p:nvPicPr>
          <p:blipFill>
            <a:blip r:embed="rId108" cstate="print"/>
            <a:stretch>
              <a:fillRect/>
            </a:stretch>
          </p:blipFill>
          <p:spPr>
            <a:xfrm>
              <a:off x="5108447" y="6876288"/>
              <a:ext cx="30479" cy="12191"/>
            </a:xfrm>
            <a:prstGeom prst="rect">
              <a:avLst/>
            </a:prstGeom>
          </p:spPr>
        </p:pic>
        <p:sp>
          <p:nvSpPr>
            <p:cNvPr id="250" name="object 250"/>
            <p:cNvSpPr/>
            <p:nvPr/>
          </p:nvSpPr>
          <p:spPr>
            <a:xfrm>
              <a:off x="5638799" y="6879336"/>
              <a:ext cx="6350" cy="0"/>
            </a:xfrm>
            <a:custGeom>
              <a:avLst/>
              <a:gdLst/>
              <a:ahLst/>
              <a:cxnLst/>
              <a:rect l="l" t="t" r="r" b="b"/>
              <a:pathLst>
                <a:path w="6350">
                  <a:moveTo>
                    <a:pt x="0" y="0"/>
                  </a:moveTo>
                  <a:lnTo>
                    <a:pt x="6095" y="0"/>
                  </a:lnTo>
                </a:path>
              </a:pathLst>
            </a:custGeom>
            <a:ln w="6095">
              <a:solidFill>
                <a:srgbClr val="5D5B5B"/>
              </a:solidFill>
            </a:ln>
          </p:spPr>
          <p:txBody>
            <a:bodyPr wrap="square" lIns="0" tIns="0" rIns="0" bIns="0" rtlCol="0"/>
            <a:lstStyle/>
            <a:p>
              <a:endParaRPr sz="1588"/>
            </a:p>
          </p:txBody>
        </p:sp>
        <p:sp>
          <p:nvSpPr>
            <p:cNvPr id="251" name="object 251"/>
            <p:cNvSpPr/>
            <p:nvPr/>
          </p:nvSpPr>
          <p:spPr>
            <a:xfrm>
              <a:off x="5699759" y="6879336"/>
              <a:ext cx="12700" cy="0"/>
            </a:xfrm>
            <a:custGeom>
              <a:avLst/>
              <a:gdLst/>
              <a:ahLst/>
              <a:cxnLst/>
              <a:rect l="l" t="t" r="r" b="b"/>
              <a:pathLst>
                <a:path w="12700">
                  <a:moveTo>
                    <a:pt x="0" y="0"/>
                  </a:moveTo>
                  <a:lnTo>
                    <a:pt x="12191" y="0"/>
                  </a:lnTo>
                </a:path>
              </a:pathLst>
            </a:custGeom>
            <a:ln w="6095">
              <a:solidFill>
                <a:srgbClr val="555252"/>
              </a:solidFill>
            </a:ln>
          </p:spPr>
          <p:txBody>
            <a:bodyPr wrap="square" lIns="0" tIns="0" rIns="0" bIns="0" rtlCol="0"/>
            <a:lstStyle/>
            <a:p>
              <a:endParaRPr sz="1588"/>
            </a:p>
          </p:txBody>
        </p:sp>
        <p:sp>
          <p:nvSpPr>
            <p:cNvPr id="252" name="object 252"/>
            <p:cNvSpPr/>
            <p:nvPr/>
          </p:nvSpPr>
          <p:spPr>
            <a:xfrm>
              <a:off x="5760719" y="6879336"/>
              <a:ext cx="6350" cy="0"/>
            </a:xfrm>
            <a:custGeom>
              <a:avLst/>
              <a:gdLst/>
              <a:ahLst/>
              <a:cxnLst/>
              <a:rect l="l" t="t" r="r" b="b"/>
              <a:pathLst>
                <a:path w="6350">
                  <a:moveTo>
                    <a:pt x="0" y="0"/>
                  </a:moveTo>
                  <a:lnTo>
                    <a:pt x="6095" y="0"/>
                  </a:lnTo>
                </a:path>
              </a:pathLst>
            </a:custGeom>
            <a:ln w="6095">
              <a:solidFill>
                <a:srgbClr val="666464"/>
              </a:solidFill>
            </a:ln>
          </p:spPr>
          <p:txBody>
            <a:bodyPr wrap="square" lIns="0" tIns="0" rIns="0" bIns="0" rtlCol="0"/>
            <a:lstStyle/>
            <a:p>
              <a:endParaRPr sz="1588"/>
            </a:p>
          </p:txBody>
        </p:sp>
        <p:sp>
          <p:nvSpPr>
            <p:cNvPr id="253" name="object 253"/>
            <p:cNvSpPr/>
            <p:nvPr/>
          </p:nvSpPr>
          <p:spPr>
            <a:xfrm>
              <a:off x="5779007" y="6879336"/>
              <a:ext cx="6350" cy="0"/>
            </a:xfrm>
            <a:custGeom>
              <a:avLst/>
              <a:gdLst/>
              <a:ahLst/>
              <a:cxnLst/>
              <a:rect l="l" t="t" r="r" b="b"/>
              <a:pathLst>
                <a:path w="6350">
                  <a:moveTo>
                    <a:pt x="0" y="0"/>
                  </a:moveTo>
                  <a:lnTo>
                    <a:pt x="6095" y="0"/>
                  </a:lnTo>
                </a:path>
              </a:pathLst>
            </a:custGeom>
            <a:ln w="6095">
              <a:solidFill>
                <a:srgbClr val="848282"/>
              </a:solidFill>
            </a:ln>
          </p:spPr>
          <p:txBody>
            <a:bodyPr wrap="square" lIns="0" tIns="0" rIns="0" bIns="0" rtlCol="0"/>
            <a:lstStyle/>
            <a:p>
              <a:endParaRPr sz="1588"/>
            </a:p>
          </p:txBody>
        </p:sp>
        <p:pic>
          <p:nvPicPr>
            <p:cNvPr id="254" name="object 254"/>
            <p:cNvPicPr/>
            <p:nvPr/>
          </p:nvPicPr>
          <p:blipFill>
            <a:blip r:embed="rId109" cstate="print"/>
            <a:stretch>
              <a:fillRect/>
            </a:stretch>
          </p:blipFill>
          <p:spPr>
            <a:xfrm>
              <a:off x="5193791" y="6876288"/>
              <a:ext cx="18288" cy="12191"/>
            </a:xfrm>
            <a:prstGeom prst="rect">
              <a:avLst/>
            </a:prstGeom>
          </p:spPr>
        </p:pic>
        <p:sp>
          <p:nvSpPr>
            <p:cNvPr id="255" name="object 255"/>
            <p:cNvSpPr/>
            <p:nvPr/>
          </p:nvSpPr>
          <p:spPr>
            <a:xfrm>
              <a:off x="5858255" y="6879336"/>
              <a:ext cx="6350" cy="0"/>
            </a:xfrm>
            <a:custGeom>
              <a:avLst/>
              <a:gdLst/>
              <a:ahLst/>
              <a:cxnLst/>
              <a:rect l="l" t="t" r="r" b="b"/>
              <a:pathLst>
                <a:path w="6350">
                  <a:moveTo>
                    <a:pt x="0" y="0"/>
                  </a:moveTo>
                  <a:lnTo>
                    <a:pt x="6095" y="0"/>
                  </a:lnTo>
                </a:path>
              </a:pathLst>
            </a:custGeom>
            <a:ln w="6095">
              <a:solidFill>
                <a:srgbClr val="636060"/>
              </a:solidFill>
            </a:ln>
          </p:spPr>
          <p:txBody>
            <a:bodyPr wrap="square" lIns="0" tIns="0" rIns="0" bIns="0" rtlCol="0"/>
            <a:lstStyle/>
            <a:p>
              <a:endParaRPr sz="1588"/>
            </a:p>
          </p:txBody>
        </p:sp>
        <p:sp>
          <p:nvSpPr>
            <p:cNvPr id="256" name="object 256"/>
            <p:cNvSpPr/>
            <p:nvPr/>
          </p:nvSpPr>
          <p:spPr>
            <a:xfrm>
              <a:off x="5913119" y="6879336"/>
              <a:ext cx="12700" cy="0"/>
            </a:xfrm>
            <a:custGeom>
              <a:avLst/>
              <a:gdLst/>
              <a:ahLst/>
              <a:cxnLst/>
              <a:rect l="l" t="t" r="r" b="b"/>
              <a:pathLst>
                <a:path w="12700">
                  <a:moveTo>
                    <a:pt x="0" y="0"/>
                  </a:moveTo>
                  <a:lnTo>
                    <a:pt x="12191" y="0"/>
                  </a:lnTo>
                </a:path>
              </a:pathLst>
            </a:custGeom>
            <a:ln w="6095">
              <a:solidFill>
                <a:srgbClr val="5E5D5D"/>
              </a:solidFill>
            </a:ln>
          </p:spPr>
          <p:txBody>
            <a:bodyPr wrap="square" lIns="0" tIns="0" rIns="0" bIns="0" rtlCol="0"/>
            <a:lstStyle/>
            <a:p>
              <a:endParaRPr sz="1588"/>
            </a:p>
          </p:txBody>
        </p:sp>
        <p:sp>
          <p:nvSpPr>
            <p:cNvPr id="257" name="object 257"/>
            <p:cNvSpPr/>
            <p:nvPr/>
          </p:nvSpPr>
          <p:spPr>
            <a:xfrm>
              <a:off x="5029199" y="6885431"/>
              <a:ext cx="6350" cy="0"/>
            </a:xfrm>
            <a:custGeom>
              <a:avLst/>
              <a:gdLst/>
              <a:ahLst/>
              <a:cxnLst/>
              <a:rect l="l" t="t" r="r" b="b"/>
              <a:pathLst>
                <a:path w="6350">
                  <a:moveTo>
                    <a:pt x="0" y="0"/>
                  </a:moveTo>
                  <a:lnTo>
                    <a:pt x="6095" y="0"/>
                  </a:lnTo>
                </a:path>
              </a:pathLst>
            </a:custGeom>
            <a:ln w="6095">
              <a:solidFill>
                <a:srgbClr val="484545"/>
              </a:solidFill>
            </a:ln>
          </p:spPr>
          <p:txBody>
            <a:bodyPr wrap="square" lIns="0" tIns="0" rIns="0" bIns="0" rtlCol="0"/>
            <a:lstStyle/>
            <a:p>
              <a:endParaRPr sz="1588"/>
            </a:p>
          </p:txBody>
        </p:sp>
        <p:sp>
          <p:nvSpPr>
            <p:cNvPr id="258" name="object 258"/>
            <p:cNvSpPr/>
            <p:nvPr/>
          </p:nvSpPr>
          <p:spPr>
            <a:xfrm>
              <a:off x="5047487" y="6885431"/>
              <a:ext cx="6350" cy="0"/>
            </a:xfrm>
            <a:custGeom>
              <a:avLst/>
              <a:gdLst/>
              <a:ahLst/>
              <a:cxnLst/>
              <a:rect l="l" t="t" r="r" b="b"/>
              <a:pathLst>
                <a:path w="6350">
                  <a:moveTo>
                    <a:pt x="0" y="0"/>
                  </a:moveTo>
                  <a:lnTo>
                    <a:pt x="6095" y="0"/>
                  </a:lnTo>
                </a:path>
              </a:pathLst>
            </a:custGeom>
            <a:ln w="6095">
              <a:solidFill>
                <a:srgbClr val="817E7E"/>
              </a:solidFill>
            </a:ln>
          </p:spPr>
          <p:txBody>
            <a:bodyPr wrap="square" lIns="0" tIns="0" rIns="0" bIns="0" rtlCol="0"/>
            <a:lstStyle/>
            <a:p>
              <a:endParaRPr sz="1588"/>
            </a:p>
          </p:txBody>
        </p:sp>
        <p:sp>
          <p:nvSpPr>
            <p:cNvPr id="259" name="object 259"/>
            <p:cNvSpPr/>
            <p:nvPr/>
          </p:nvSpPr>
          <p:spPr>
            <a:xfrm>
              <a:off x="5132831" y="6885431"/>
              <a:ext cx="6350" cy="0"/>
            </a:xfrm>
            <a:custGeom>
              <a:avLst/>
              <a:gdLst/>
              <a:ahLst/>
              <a:cxnLst/>
              <a:rect l="l" t="t" r="r" b="b"/>
              <a:pathLst>
                <a:path w="6350">
                  <a:moveTo>
                    <a:pt x="0" y="0"/>
                  </a:moveTo>
                  <a:lnTo>
                    <a:pt x="6095" y="0"/>
                  </a:lnTo>
                </a:path>
              </a:pathLst>
            </a:custGeom>
            <a:ln w="6095">
              <a:solidFill>
                <a:srgbClr val="7A7777"/>
              </a:solidFill>
            </a:ln>
          </p:spPr>
          <p:txBody>
            <a:bodyPr wrap="square" lIns="0" tIns="0" rIns="0" bIns="0" rtlCol="0"/>
            <a:lstStyle/>
            <a:p>
              <a:endParaRPr sz="1588"/>
            </a:p>
          </p:txBody>
        </p:sp>
        <p:sp>
          <p:nvSpPr>
            <p:cNvPr id="260" name="object 260"/>
            <p:cNvSpPr/>
            <p:nvPr/>
          </p:nvSpPr>
          <p:spPr>
            <a:xfrm>
              <a:off x="5266943" y="6885431"/>
              <a:ext cx="12700" cy="0"/>
            </a:xfrm>
            <a:custGeom>
              <a:avLst/>
              <a:gdLst/>
              <a:ahLst/>
              <a:cxnLst/>
              <a:rect l="l" t="t" r="r" b="b"/>
              <a:pathLst>
                <a:path w="12700">
                  <a:moveTo>
                    <a:pt x="0" y="0"/>
                  </a:moveTo>
                  <a:lnTo>
                    <a:pt x="12191" y="0"/>
                  </a:lnTo>
                </a:path>
              </a:pathLst>
            </a:custGeom>
            <a:ln w="6095">
              <a:solidFill>
                <a:srgbClr val="8F8D8D"/>
              </a:solidFill>
            </a:ln>
          </p:spPr>
          <p:txBody>
            <a:bodyPr wrap="square" lIns="0" tIns="0" rIns="0" bIns="0" rtlCol="0"/>
            <a:lstStyle/>
            <a:p>
              <a:endParaRPr sz="1588"/>
            </a:p>
          </p:txBody>
        </p:sp>
        <p:sp>
          <p:nvSpPr>
            <p:cNvPr id="261" name="object 261"/>
            <p:cNvSpPr/>
            <p:nvPr/>
          </p:nvSpPr>
          <p:spPr>
            <a:xfrm>
              <a:off x="5364479" y="6885431"/>
              <a:ext cx="6350" cy="0"/>
            </a:xfrm>
            <a:custGeom>
              <a:avLst/>
              <a:gdLst/>
              <a:ahLst/>
              <a:cxnLst/>
              <a:rect l="l" t="t" r="r" b="b"/>
              <a:pathLst>
                <a:path w="6350">
                  <a:moveTo>
                    <a:pt x="0" y="0"/>
                  </a:moveTo>
                  <a:lnTo>
                    <a:pt x="6095" y="0"/>
                  </a:lnTo>
                </a:path>
              </a:pathLst>
            </a:custGeom>
            <a:ln w="6095">
              <a:solidFill>
                <a:srgbClr val="5D5B5B"/>
              </a:solidFill>
            </a:ln>
          </p:spPr>
          <p:txBody>
            <a:bodyPr wrap="square" lIns="0" tIns="0" rIns="0" bIns="0" rtlCol="0"/>
            <a:lstStyle/>
            <a:p>
              <a:endParaRPr sz="1588"/>
            </a:p>
          </p:txBody>
        </p:sp>
        <p:sp>
          <p:nvSpPr>
            <p:cNvPr id="262" name="object 262"/>
            <p:cNvSpPr/>
            <p:nvPr/>
          </p:nvSpPr>
          <p:spPr>
            <a:xfrm>
              <a:off x="5431535" y="6885431"/>
              <a:ext cx="6350" cy="0"/>
            </a:xfrm>
            <a:custGeom>
              <a:avLst/>
              <a:gdLst/>
              <a:ahLst/>
              <a:cxnLst/>
              <a:rect l="l" t="t" r="r" b="b"/>
              <a:pathLst>
                <a:path w="6350">
                  <a:moveTo>
                    <a:pt x="0" y="0"/>
                  </a:moveTo>
                  <a:lnTo>
                    <a:pt x="6095" y="0"/>
                  </a:lnTo>
                </a:path>
              </a:pathLst>
            </a:custGeom>
            <a:ln w="6095">
              <a:solidFill>
                <a:srgbClr val="615F5F"/>
              </a:solidFill>
            </a:ln>
          </p:spPr>
          <p:txBody>
            <a:bodyPr wrap="square" lIns="0" tIns="0" rIns="0" bIns="0" rtlCol="0"/>
            <a:lstStyle/>
            <a:p>
              <a:endParaRPr sz="1588"/>
            </a:p>
          </p:txBody>
        </p:sp>
        <p:sp>
          <p:nvSpPr>
            <p:cNvPr id="263" name="object 263"/>
            <p:cNvSpPr/>
            <p:nvPr/>
          </p:nvSpPr>
          <p:spPr>
            <a:xfrm>
              <a:off x="5492495" y="6885431"/>
              <a:ext cx="6350" cy="0"/>
            </a:xfrm>
            <a:custGeom>
              <a:avLst/>
              <a:gdLst/>
              <a:ahLst/>
              <a:cxnLst/>
              <a:rect l="l" t="t" r="r" b="b"/>
              <a:pathLst>
                <a:path w="6350">
                  <a:moveTo>
                    <a:pt x="0" y="0"/>
                  </a:moveTo>
                  <a:lnTo>
                    <a:pt x="6095" y="0"/>
                  </a:lnTo>
                </a:path>
              </a:pathLst>
            </a:custGeom>
            <a:ln w="6095">
              <a:solidFill>
                <a:srgbClr val="585757"/>
              </a:solidFill>
            </a:ln>
          </p:spPr>
          <p:txBody>
            <a:bodyPr wrap="square" lIns="0" tIns="0" rIns="0" bIns="0" rtlCol="0"/>
            <a:lstStyle/>
            <a:p>
              <a:endParaRPr sz="1588"/>
            </a:p>
          </p:txBody>
        </p:sp>
        <p:sp>
          <p:nvSpPr>
            <p:cNvPr id="264" name="object 264"/>
            <p:cNvSpPr/>
            <p:nvPr/>
          </p:nvSpPr>
          <p:spPr>
            <a:xfrm>
              <a:off x="5571743" y="6885431"/>
              <a:ext cx="12700" cy="0"/>
            </a:xfrm>
            <a:custGeom>
              <a:avLst/>
              <a:gdLst/>
              <a:ahLst/>
              <a:cxnLst/>
              <a:rect l="l" t="t" r="r" b="b"/>
              <a:pathLst>
                <a:path w="12700">
                  <a:moveTo>
                    <a:pt x="0" y="0"/>
                  </a:moveTo>
                  <a:lnTo>
                    <a:pt x="12191" y="0"/>
                  </a:lnTo>
                </a:path>
              </a:pathLst>
            </a:custGeom>
            <a:ln w="6095">
              <a:solidFill>
                <a:srgbClr val="6D6B6B"/>
              </a:solidFill>
            </a:ln>
          </p:spPr>
          <p:txBody>
            <a:bodyPr wrap="square" lIns="0" tIns="0" rIns="0" bIns="0" rtlCol="0"/>
            <a:lstStyle/>
            <a:p>
              <a:endParaRPr sz="1588"/>
            </a:p>
          </p:txBody>
        </p:sp>
        <p:sp>
          <p:nvSpPr>
            <p:cNvPr id="265" name="object 265"/>
            <p:cNvSpPr/>
            <p:nvPr/>
          </p:nvSpPr>
          <p:spPr>
            <a:xfrm>
              <a:off x="5638799" y="6885431"/>
              <a:ext cx="6350" cy="0"/>
            </a:xfrm>
            <a:custGeom>
              <a:avLst/>
              <a:gdLst/>
              <a:ahLst/>
              <a:cxnLst/>
              <a:rect l="l" t="t" r="r" b="b"/>
              <a:pathLst>
                <a:path w="6350">
                  <a:moveTo>
                    <a:pt x="0" y="0"/>
                  </a:moveTo>
                  <a:lnTo>
                    <a:pt x="6095" y="0"/>
                  </a:lnTo>
                </a:path>
              </a:pathLst>
            </a:custGeom>
            <a:ln w="6095">
              <a:solidFill>
                <a:srgbClr val="5D5B5B"/>
              </a:solidFill>
            </a:ln>
          </p:spPr>
          <p:txBody>
            <a:bodyPr wrap="square" lIns="0" tIns="0" rIns="0" bIns="0" rtlCol="0"/>
            <a:lstStyle/>
            <a:p>
              <a:endParaRPr sz="1588"/>
            </a:p>
          </p:txBody>
        </p:sp>
        <p:sp>
          <p:nvSpPr>
            <p:cNvPr id="266" name="object 266"/>
            <p:cNvSpPr/>
            <p:nvPr/>
          </p:nvSpPr>
          <p:spPr>
            <a:xfrm>
              <a:off x="5699759" y="6885431"/>
              <a:ext cx="12700" cy="0"/>
            </a:xfrm>
            <a:custGeom>
              <a:avLst/>
              <a:gdLst/>
              <a:ahLst/>
              <a:cxnLst/>
              <a:rect l="l" t="t" r="r" b="b"/>
              <a:pathLst>
                <a:path w="12700">
                  <a:moveTo>
                    <a:pt x="0" y="0"/>
                  </a:moveTo>
                  <a:lnTo>
                    <a:pt x="12191" y="0"/>
                  </a:lnTo>
                </a:path>
              </a:pathLst>
            </a:custGeom>
            <a:ln w="6095">
              <a:solidFill>
                <a:srgbClr val="555252"/>
              </a:solidFill>
            </a:ln>
          </p:spPr>
          <p:txBody>
            <a:bodyPr wrap="square" lIns="0" tIns="0" rIns="0" bIns="0" rtlCol="0"/>
            <a:lstStyle/>
            <a:p>
              <a:endParaRPr sz="1588"/>
            </a:p>
          </p:txBody>
        </p:sp>
        <p:sp>
          <p:nvSpPr>
            <p:cNvPr id="267" name="object 267"/>
            <p:cNvSpPr/>
            <p:nvPr/>
          </p:nvSpPr>
          <p:spPr>
            <a:xfrm>
              <a:off x="5760719" y="6885431"/>
              <a:ext cx="6350" cy="0"/>
            </a:xfrm>
            <a:custGeom>
              <a:avLst/>
              <a:gdLst/>
              <a:ahLst/>
              <a:cxnLst/>
              <a:rect l="l" t="t" r="r" b="b"/>
              <a:pathLst>
                <a:path w="6350">
                  <a:moveTo>
                    <a:pt x="0" y="0"/>
                  </a:moveTo>
                  <a:lnTo>
                    <a:pt x="6095" y="0"/>
                  </a:lnTo>
                </a:path>
              </a:pathLst>
            </a:custGeom>
            <a:ln w="6095">
              <a:solidFill>
                <a:srgbClr val="504D4D"/>
              </a:solidFill>
            </a:ln>
          </p:spPr>
          <p:txBody>
            <a:bodyPr wrap="square" lIns="0" tIns="0" rIns="0" bIns="0" rtlCol="0"/>
            <a:lstStyle/>
            <a:p>
              <a:endParaRPr sz="1588"/>
            </a:p>
          </p:txBody>
        </p:sp>
        <p:sp>
          <p:nvSpPr>
            <p:cNvPr id="268" name="object 268"/>
            <p:cNvSpPr/>
            <p:nvPr/>
          </p:nvSpPr>
          <p:spPr>
            <a:xfrm>
              <a:off x="5839967" y="6885431"/>
              <a:ext cx="24765" cy="0"/>
            </a:xfrm>
            <a:custGeom>
              <a:avLst/>
              <a:gdLst/>
              <a:ahLst/>
              <a:cxnLst/>
              <a:rect l="l" t="t" r="r" b="b"/>
              <a:pathLst>
                <a:path w="24764">
                  <a:moveTo>
                    <a:pt x="0" y="0"/>
                  </a:moveTo>
                  <a:lnTo>
                    <a:pt x="6095" y="0"/>
                  </a:lnTo>
                </a:path>
                <a:path w="24764">
                  <a:moveTo>
                    <a:pt x="18287" y="0"/>
                  </a:moveTo>
                  <a:lnTo>
                    <a:pt x="24383" y="0"/>
                  </a:lnTo>
                </a:path>
              </a:pathLst>
            </a:custGeom>
            <a:ln w="6095">
              <a:solidFill>
                <a:srgbClr val="636060"/>
              </a:solidFill>
            </a:ln>
          </p:spPr>
          <p:txBody>
            <a:bodyPr wrap="square" lIns="0" tIns="0" rIns="0" bIns="0" rtlCol="0"/>
            <a:lstStyle/>
            <a:p>
              <a:endParaRPr sz="1588"/>
            </a:p>
          </p:txBody>
        </p:sp>
        <p:sp>
          <p:nvSpPr>
            <p:cNvPr id="269" name="object 269"/>
            <p:cNvSpPr/>
            <p:nvPr/>
          </p:nvSpPr>
          <p:spPr>
            <a:xfrm>
              <a:off x="5925311" y="6885431"/>
              <a:ext cx="6350" cy="0"/>
            </a:xfrm>
            <a:custGeom>
              <a:avLst/>
              <a:gdLst/>
              <a:ahLst/>
              <a:cxnLst/>
              <a:rect l="l" t="t" r="r" b="b"/>
              <a:pathLst>
                <a:path w="6350">
                  <a:moveTo>
                    <a:pt x="0" y="0"/>
                  </a:moveTo>
                  <a:lnTo>
                    <a:pt x="6095" y="0"/>
                  </a:lnTo>
                </a:path>
              </a:pathLst>
            </a:custGeom>
            <a:ln w="6095">
              <a:solidFill>
                <a:srgbClr val="555353"/>
              </a:solidFill>
            </a:ln>
          </p:spPr>
          <p:txBody>
            <a:bodyPr wrap="square" lIns="0" tIns="0" rIns="0" bIns="0" rtlCol="0"/>
            <a:lstStyle/>
            <a:p>
              <a:endParaRPr sz="1588"/>
            </a:p>
          </p:txBody>
        </p:sp>
        <p:sp>
          <p:nvSpPr>
            <p:cNvPr id="270" name="object 270"/>
            <p:cNvSpPr/>
            <p:nvPr/>
          </p:nvSpPr>
          <p:spPr>
            <a:xfrm>
              <a:off x="5029199" y="6891527"/>
              <a:ext cx="6350" cy="0"/>
            </a:xfrm>
            <a:custGeom>
              <a:avLst/>
              <a:gdLst/>
              <a:ahLst/>
              <a:cxnLst/>
              <a:rect l="l" t="t" r="r" b="b"/>
              <a:pathLst>
                <a:path w="6350">
                  <a:moveTo>
                    <a:pt x="0" y="0"/>
                  </a:moveTo>
                  <a:lnTo>
                    <a:pt x="6095" y="0"/>
                  </a:lnTo>
                </a:path>
              </a:pathLst>
            </a:custGeom>
            <a:ln w="6095">
              <a:solidFill>
                <a:srgbClr val="4C4A4A"/>
              </a:solidFill>
            </a:ln>
          </p:spPr>
          <p:txBody>
            <a:bodyPr wrap="square" lIns="0" tIns="0" rIns="0" bIns="0" rtlCol="0"/>
            <a:lstStyle/>
            <a:p>
              <a:endParaRPr sz="1588"/>
            </a:p>
          </p:txBody>
        </p:sp>
        <p:sp>
          <p:nvSpPr>
            <p:cNvPr id="271" name="object 271"/>
            <p:cNvSpPr/>
            <p:nvPr/>
          </p:nvSpPr>
          <p:spPr>
            <a:xfrm>
              <a:off x="5047487" y="6891527"/>
              <a:ext cx="6350" cy="0"/>
            </a:xfrm>
            <a:custGeom>
              <a:avLst/>
              <a:gdLst/>
              <a:ahLst/>
              <a:cxnLst/>
              <a:rect l="l" t="t" r="r" b="b"/>
              <a:pathLst>
                <a:path w="6350">
                  <a:moveTo>
                    <a:pt x="0" y="0"/>
                  </a:moveTo>
                  <a:lnTo>
                    <a:pt x="6095" y="0"/>
                  </a:lnTo>
                </a:path>
              </a:pathLst>
            </a:custGeom>
            <a:ln w="6095">
              <a:solidFill>
                <a:srgbClr val="7B7878"/>
              </a:solidFill>
            </a:ln>
          </p:spPr>
          <p:txBody>
            <a:bodyPr wrap="square" lIns="0" tIns="0" rIns="0" bIns="0" rtlCol="0"/>
            <a:lstStyle/>
            <a:p>
              <a:endParaRPr sz="1588"/>
            </a:p>
          </p:txBody>
        </p:sp>
        <p:sp>
          <p:nvSpPr>
            <p:cNvPr id="272" name="object 272"/>
            <p:cNvSpPr/>
            <p:nvPr/>
          </p:nvSpPr>
          <p:spPr>
            <a:xfrm>
              <a:off x="5108447" y="6891527"/>
              <a:ext cx="6350" cy="0"/>
            </a:xfrm>
            <a:custGeom>
              <a:avLst/>
              <a:gdLst/>
              <a:ahLst/>
              <a:cxnLst/>
              <a:rect l="l" t="t" r="r" b="b"/>
              <a:pathLst>
                <a:path w="6350">
                  <a:moveTo>
                    <a:pt x="0" y="0"/>
                  </a:moveTo>
                  <a:lnTo>
                    <a:pt x="6095" y="0"/>
                  </a:lnTo>
                </a:path>
              </a:pathLst>
            </a:custGeom>
            <a:ln w="6095">
              <a:solidFill>
                <a:srgbClr val="636060"/>
              </a:solidFill>
            </a:ln>
          </p:spPr>
          <p:txBody>
            <a:bodyPr wrap="square" lIns="0" tIns="0" rIns="0" bIns="0" rtlCol="0"/>
            <a:lstStyle/>
            <a:p>
              <a:endParaRPr sz="1588"/>
            </a:p>
          </p:txBody>
        </p:sp>
        <p:sp>
          <p:nvSpPr>
            <p:cNvPr id="273" name="object 273"/>
            <p:cNvSpPr/>
            <p:nvPr/>
          </p:nvSpPr>
          <p:spPr>
            <a:xfrm>
              <a:off x="5120639" y="6891527"/>
              <a:ext cx="6350" cy="0"/>
            </a:xfrm>
            <a:custGeom>
              <a:avLst/>
              <a:gdLst/>
              <a:ahLst/>
              <a:cxnLst/>
              <a:rect l="l" t="t" r="r" b="b"/>
              <a:pathLst>
                <a:path w="6350">
                  <a:moveTo>
                    <a:pt x="0" y="0"/>
                  </a:moveTo>
                  <a:lnTo>
                    <a:pt x="6095" y="0"/>
                  </a:lnTo>
                </a:path>
              </a:pathLst>
            </a:custGeom>
            <a:ln w="6095">
              <a:solidFill>
                <a:srgbClr val="3F3C3C"/>
              </a:solidFill>
            </a:ln>
          </p:spPr>
          <p:txBody>
            <a:bodyPr wrap="square" lIns="0" tIns="0" rIns="0" bIns="0" rtlCol="0"/>
            <a:lstStyle/>
            <a:p>
              <a:endParaRPr sz="1588"/>
            </a:p>
          </p:txBody>
        </p:sp>
        <p:sp>
          <p:nvSpPr>
            <p:cNvPr id="274" name="object 274"/>
            <p:cNvSpPr/>
            <p:nvPr/>
          </p:nvSpPr>
          <p:spPr>
            <a:xfrm>
              <a:off x="5132831" y="6891527"/>
              <a:ext cx="6350" cy="0"/>
            </a:xfrm>
            <a:custGeom>
              <a:avLst/>
              <a:gdLst/>
              <a:ahLst/>
              <a:cxnLst/>
              <a:rect l="l" t="t" r="r" b="b"/>
              <a:pathLst>
                <a:path w="6350">
                  <a:moveTo>
                    <a:pt x="0" y="0"/>
                  </a:moveTo>
                  <a:lnTo>
                    <a:pt x="6095" y="0"/>
                  </a:lnTo>
                </a:path>
              </a:pathLst>
            </a:custGeom>
            <a:ln w="6095">
              <a:solidFill>
                <a:srgbClr val="6D6B6B"/>
              </a:solidFill>
            </a:ln>
          </p:spPr>
          <p:txBody>
            <a:bodyPr wrap="square" lIns="0" tIns="0" rIns="0" bIns="0" rtlCol="0"/>
            <a:lstStyle/>
            <a:p>
              <a:endParaRPr sz="1588"/>
            </a:p>
          </p:txBody>
        </p:sp>
        <p:sp>
          <p:nvSpPr>
            <p:cNvPr id="275" name="object 275"/>
            <p:cNvSpPr/>
            <p:nvPr/>
          </p:nvSpPr>
          <p:spPr>
            <a:xfrm>
              <a:off x="5193791" y="6891527"/>
              <a:ext cx="6350" cy="0"/>
            </a:xfrm>
            <a:custGeom>
              <a:avLst/>
              <a:gdLst/>
              <a:ahLst/>
              <a:cxnLst/>
              <a:rect l="l" t="t" r="r" b="b"/>
              <a:pathLst>
                <a:path w="6350">
                  <a:moveTo>
                    <a:pt x="0" y="0"/>
                  </a:moveTo>
                  <a:lnTo>
                    <a:pt x="6095" y="0"/>
                  </a:lnTo>
                </a:path>
              </a:pathLst>
            </a:custGeom>
            <a:ln w="6095">
              <a:solidFill>
                <a:srgbClr val="888686"/>
              </a:solidFill>
            </a:ln>
          </p:spPr>
          <p:txBody>
            <a:bodyPr wrap="square" lIns="0" tIns="0" rIns="0" bIns="0" rtlCol="0"/>
            <a:lstStyle/>
            <a:p>
              <a:endParaRPr sz="1588"/>
            </a:p>
          </p:txBody>
        </p:sp>
        <p:sp>
          <p:nvSpPr>
            <p:cNvPr id="276" name="object 276"/>
            <p:cNvSpPr/>
            <p:nvPr/>
          </p:nvSpPr>
          <p:spPr>
            <a:xfrm>
              <a:off x="5205983" y="6891527"/>
              <a:ext cx="6350" cy="0"/>
            </a:xfrm>
            <a:custGeom>
              <a:avLst/>
              <a:gdLst/>
              <a:ahLst/>
              <a:cxnLst/>
              <a:rect l="l" t="t" r="r" b="b"/>
              <a:pathLst>
                <a:path w="6350">
                  <a:moveTo>
                    <a:pt x="0" y="0"/>
                  </a:moveTo>
                  <a:lnTo>
                    <a:pt x="6095" y="0"/>
                  </a:lnTo>
                </a:path>
              </a:pathLst>
            </a:custGeom>
            <a:ln w="6095">
              <a:solidFill>
                <a:srgbClr val="7C7B7B"/>
              </a:solidFill>
            </a:ln>
          </p:spPr>
          <p:txBody>
            <a:bodyPr wrap="square" lIns="0" tIns="0" rIns="0" bIns="0" rtlCol="0"/>
            <a:lstStyle/>
            <a:p>
              <a:endParaRPr sz="1588"/>
            </a:p>
          </p:txBody>
        </p:sp>
        <p:sp>
          <p:nvSpPr>
            <p:cNvPr id="277" name="object 277"/>
            <p:cNvSpPr/>
            <p:nvPr/>
          </p:nvSpPr>
          <p:spPr>
            <a:xfrm>
              <a:off x="5266943" y="6891527"/>
              <a:ext cx="12700" cy="0"/>
            </a:xfrm>
            <a:custGeom>
              <a:avLst/>
              <a:gdLst/>
              <a:ahLst/>
              <a:cxnLst/>
              <a:rect l="l" t="t" r="r" b="b"/>
              <a:pathLst>
                <a:path w="12700">
                  <a:moveTo>
                    <a:pt x="0" y="0"/>
                  </a:moveTo>
                  <a:lnTo>
                    <a:pt x="12191" y="0"/>
                  </a:lnTo>
                </a:path>
              </a:pathLst>
            </a:custGeom>
            <a:ln w="6095">
              <a:solidFill>
                <a:srgbClr val="8F8D8D"/>
              </a:solidFill>
            </a:ln>
          </p:spPr>
          <p:txBody>
            <a:bodyPr wrap="square" lIns="0" tIns="0" rIns="0" bIns="0" rtlCol="0"/>
            <a:lstStyle/>
            <a:p>
              <a:endParaRPr sz="1588"/>
            </a:p>
          </p:txBody>
        </p:sp>
        <p:pic>
          <p:nvPicPr>
            <p:cNvPr id="278" name="object 278"/>
            <p:cNvPicPr/>
            <p:nvPr/>
          </p:nvPicPr>
          <p:blipFill>
            <a:blip r:embed="rId110" cstate="print"/>
            <a:stretch>
              <a:fillRect/>
            </a:stretch>
          </p:blipFill>
          <p:spPr>
            <a:xfrm>
              <a:off x="5364479" y="6888479"/>
              <a:ext cx="12191" cy="6095"/>
            </a:xfrm>
            <a:prstGeom prst="rect">
              <a:avLst/>
            </a:prstGeom>
          </p:spPr>
        </p:pic>
        <p:sp>
          <p:nvSpPr>
            <p:cNvPr id="279" name="object 279"/>
            <p:cNvSpPr/>
            <p:nvPr/>
          </p:nvSpPr>
          <p:spPr>
            <a:xfrm>
              <a:off x="5431535" y="6891527"/>
              <a:ext cx="6350" cy="0"/>
            </a:xfrm>
            <a:custGeom>
              <a:avLst/>
              <a:gdLst/>
              <a:ahLst/>
              <a:cxnLst/>
              <a:rect l="l" t="t" r="r" b="b"/>
              <a:pathLst>
                <a:path w="6350">
                  <a:moveTo>
                    <a:pt x="0" y="0"/>
                  </a:moveTo>
                  <a:lnTo>
                    <a:pt x="6095" y="0"/>
                  </a:lnTo>
                </a:path>
              </a:pathLst>
            </a:custGeom>
            <a:ln w="6095">
              <a:solidFill>
                <a:srgbClr val="615F5F"/>
              </a:solidFill>
            </a:ln>
          </p:spPr>
          <p:txBody>
            <a:bodyPr wrap="square" lIns="0" tIns="0" rIns="0" bIns="0" rtlCol="0"/>
            <a:lstStyle/>
            <a:p>
              <a:endParaRPr sz="1588"/>
            </a:p>
          </p:txBody>
        </p:sp>
        <p:sp>
          <p:nvSpPr>
            <p:cNvPr id="280" name="object 280"/>
            <p:cNvSpPr/>
            <p:nvPr/>
          </p:nvSpPr>
          <p:spPr>
            <a:xfrm>
              <a:off x="5492495" y="6891527"/>
              <a:ext cx="6350" cy="0"/>
            </a:xfrm>
            <a:custGeom>
              <a:avLst/>
              <a:gdLst/>
              <a:ahLst/>
              <a:cxnLst/>
              <a:rect l="l" t="t" r="r" b="b"/>
              <a:pathLst>
                <a:path w="6350">
                  <a:moveTo>
                    <a:pt x="0" y="0"/>
                  </a:moveTo>
                  <a:lnTo>
                    <a:pt x="6095" y="0"/>
                  </a:lnTo>
                </a:path>
              </a:pathLst>
            </a:custGeom>
            <a:ln w="6095">
              <a:solidFill>
                <a:srgbClr val="4F4E4E"/>
              </a:solidFill>
            </a:ln>
          </p:spPr>
          <p:txBody>
            <a:bodyPr wrap="square" lIns="0" tIns="0" rIns="0" bIns="0" rtlCol="0"/>
            <a:lstStyle/>
            <a:p>
              <a:endParaRPr sz="1588"/>
            </a:p>
          </p:txBody>
        </p:sp>
        <p:sp>
          <p:nvSpPr>
            <p:cNvPr id="281" name="object 281"/>
            <p:cNvSpPr/>
            <p:nvPr/>
          </p:nvSpPr>
          <p:spPr>
            <a:xfrm>
              <a:off x="5638799" y="6891527"/>
              <a:ext cx="6350" cy="0"/>
            </a:xfrm>
            <a:custGeom>
              <a:avLst/>
              <a:gdLst/>
              <a:ahLst/>
              <a:cxnLst/>
              <a:rect l="l" t="t" r="r" b="b"/>
              <a:pathLst>
                <a:path w="6350">
                  <a:moveTo>
                    <a:pt x="0" y="0"/>
                  </a:moveTo>
                  <a:lnTo>
                    <a:pt x="6095" y="0"/>
                  </a:lnTo>
                </a:path>
              </a:pathLst>
            </a:custGeom>
            <a:ln w="6095">
              <a:solidFill>
                <a:srgbClr val="5D5B5B"/>
              </a:solidFill>
            </a:ln>
          </p:spPr>
          <p:txBody>
            <a:bodyPr wrap="square" lIns="0" tIns="0" rIns="0" bIns="0" rtlCol="0"/>
            <a:lstStyle/>
            <a:p>
              <a:endParaRPr sz="1588"/>
            </a:p>
          </p:txBody>
        </p:sp>
        <p:sp>
          <p:nvSpPr>
            <p:cNvPr id="282" name="object 282"/>
            <p:cNvSpPr/>
            <p:nvPr/>
          </p:nvSpPr>
          <p:spPr>
            <a:xfrm>
              <a:off x="5699759" y="6891527"/>
              <a:ext cx="12700" cy="0"/>
            </a:xfrm>
            <a:custGeom>
              <a:avLst/>
              <a:gdLst/>
              <a:ahLst/>
              <a:cxnLst/>
              <a:rect l="l" t="t" r="r" b="b"/>
              <a:pathLst>
                <a:path w="12700">
                  <a:moveTo>
                    <a:pt x="0" y="0"/>
                  </a:moveTo>
                  <a:lnTo>
                    <a:pt x="12191" y="0"/>
                  </a:lnTo>
                </a:path>
              </a:pathLst>
            </a:custGeom>
            <a:ln w="6095">
              <a:solidFill>
                <a:srgbClr val="555252"/>
              </a:solidFill>
            </a:ln>
          </p:spPr>
          <p:txBody>
            <a:bodyPr wrap="square" lIns="0" tIns="0" rIns="0" bIns="0" rtlCol="0"/>
            <a:lstStyle/>
            <a:p>
              <a:endParaRPr sz="1588"/>
            </a:p>
          </p:txBody>
        </p:sp>
        <p:sp>
          <p:nvSpPr>
            <p:cNvPr id="283" name="object 283"/>
            <p:cNvSpPr/>
            <p:nvPr/>
          </p:nvSpPr>
          <p:spPr>
            <a:xfrm>
              <a:off x="5760719" y="6891527"/>
              <a:ext cx="6350" cy="0"/>
            </a:xfrm>
            <a:custGeom>
              <a:avLst/>
              <a:gdLst/>
              <a:ahLst/>
              <a:cxnLst/>
              <a:rect l="l" t="t" r="r" b="b"/>
              <a:pathLst>
                <a:path w="6350">
                  <a:moveTo>
                    <a:pt x="0" y="0"/>
                  </a:moveTo>
                  <a:lnTo>
                    <a:pt x="6095" y="0"/>
                  </a:lnTo>
                </a:path>
              </a:pathLst>
            </a:custGeom>
            <a:ln w="6095">
              <a:solidFill>
                <a:srgbClr val="585757"/>
              </a:solidFill>
            </a:ln>
          </p:spPr>
          <p:txBody>
            <a:bodyPr wrap="square" lIns="0" tIns="0" rIns="0" bIns="0" rtlCol="0"/>
            <a:lstStyle/>
            <a:p>
              <a:endParaRPr sz="1588"/>
            </a:p>
          </p:txBody>
        </p:sp>
        <p:sp>
          <p:nvSpPr>
            <p:cNvPr id="284" name="object 284"/>
            <p:cNvSpPr/>
            <p:nvPr/>
          </p:nvSpPr>
          <p:spPr>
            <a:xfrm>
              <a:off x="5839967" y="6891527"/>
              <a:ext cx="6350" cy="0"/>
            </a:xfrm>
            <a:custGeom>
              <a:avLst/>
              <a:gdLst/>
              <a:ahLst/>
              <a:cxnLst/>
              <a:rect l="l" t="t" r="r" b="b"/>
              <a:pathLst>
                <a:path w="6350">
                  <a:moveTo>
                    <a:pt x="0" y="0"/>
                  </a:moveTo>
                  <a:lnTo>
                    <a:pt x="6095" y="0"/>
                  </a:lnTo>
                </a:path>
              </a:pathLst>
            </a:custGeom>
            <a:ln w="6095">
              <a:solidFill>
                <a:srgbClr val="636060"/>
              </a:solidFill>
            </a:ln>
          </p:spPr>
          <p:txBody>
            <a:bodyPr wrap="square" lIns="0" tIns="0" rIns="0" bIns="0" rtlCol="0"/>
            <a:lstStyle/>
            <a:p>
              <a:endParaRPr sz="1588"/>
            </a:p>
          </p:txBody>
        </p:sp>
        <p:sp>
          <p:nvSpPr>
            <p:cNvPr id="285" name="object 285"/>
            <p:cNvSpPr/>
            <p:nvPr/>
          </p:nvSpPr>
          <p:spPr>
            <a:xfrm>
              <a:off x="5931407" y="6891527"/>
              <a:ext cx="6350" cy="0"/>
            </a:xfrm>
            <a:custGeom>
              <a:avLst/>
              <a:gdLst/>
              <a:ahLst/>
              <a:cxnLst/>
              <a:rect l="l" t="t" r="r" b="b"/>
              <a:pathLst>
                <a:path w="6350">
                  <a:moveTo>
                    <a:pt x="0" y="0"/>
                  </a:moveTo>
                  <a:lnTo>
                    <a:pt x="6095" y="0"/>
                  </a:lnTo>
                </a:path>
              </a:pathLst>
            </a:custGeom>
            <a:ln w="6095">
              <a:solidFill>
                <a:srgbClr val="413F3F"/>
              </a:solidFill>
            </a:ln>
          </p:spPr>
          <p:txBody>
            <a:bodyPr wrap="square" lIns="0" tIns="0" rIns="0" bIns="0" rtlCol="0"/>
            <a:lstStyle/>
            <a:p>
              <a:endParaRPr sz="1588"/>
            </a:p>
          </p:txBody>
        </p:sp>
        <p:sp>
          <p:nvSpPr>
            <p:cNvPr id="286" name="object 286"/>
            <p:cNvSpPr/>
            <p:nvPr/>
          </p:nvSpPr>
          <p:spPr>
            <a:xfrm>
              <a:off x="5029199" y="6897624"/>
              <a:ext cx="6350" cy="0"/>
            </a:xfrm>
            <a:custGeom>
              <a:avLst/>
              <a:gdLst/>
              <a:ahLst/>
              <a:cxnLst/>
              <a:rect l="l" t="t" r="r" b="b"/>
              <a:pathLst>
                <a:path w="6350">
                  <a:moveTo>
                    <a:pt x="0" y="0"/>
                  </a:moveTo>
                  <a:lnTo>
                    <a:pt x="6095" y="0"/>
                  </a:lnTo>
                </a:path>
              </a:pathLst>
            </a:custGeom>
            <a:ln w="6095">
              <a:solidFill>
                <a:srgbClr val="706E6E"/>
              </a:solidFill>
            </a:ln>
          </p:spPr>
          <p:txBody>
            <a:bodyPr wrap="square" lIns="0" tIns="0" rIns="0" bIns="0" rtlCol="0"/>
            <a:lstStyle/>
            <a:p>
              <a:endParaRPr sz="1588"/>
            </a:p>
          </p:txBody>
        </p:sp>
        <p:sp>
          <p:nvSpPr>
            <p:cNvPr id="287" name="object 287"/>
            <p:cNvSpPr/>
            <p:nvPr/>
          </p:nvSpPr>
          <p:spPr>
            <a:xfrm>
              <a:off x="5047487" y="6897624"/>
              <a:ext cx="67310" cy="0"/>
            </a:xfrm>
            <a:custGeom>
              <a:avLst/>
              <a:gdLst/>
              <a:ahLst/>
              <a:cxnLst/>
              <a:rect l="l" t="t" r="r" b="b"/>
              <a:pathLst>
                <a:path w="67310">
                  <a:moveTo>
                    <a:pt x="0" y="0"/>
                  </a:moveTo>
                  <a:lnTo>
                    <a:pt x="6095" y="0"/>
                  </a:lnTo>
                </a:path>
                <a:path w="67310">
                  <a:moveTo>
                    <a:pt x="60960" y="0"/>
                  </a:moveTo>
                  <a:lnTo>
                    <a:pt x="67055" y="0"/>
                  </a:lnTo>
                </a:path>
              </a:pathLst>
            </a:custGeom>
            <a:ln w="6095">
              <a:solidFill>
                <a:srgbClr val="5C5959"/>
              </a:solidFill>
            </a:ln>
          </p:spPr>
          <p:txBody>
            <a:bodyPr wrap="square" lIns="0" tIns="0" rIns="0" bIns="0" rtlCol="0"/>
            <a:lstStyle/>
            <a:p>
              <a:endParaRPr sz="1588"/>
            </a:p>
          </p:txBody>
        </p:sp>
        <p:sp>
          <p:nvSpPr>
            <p:cNvPr id="288" name="object 288"/>
            <p:cNvSpPr/>
            <p:nvPr/>
          </p:nvSpPr>
          <p:spPr>
            <a:xfrm>
              <a:off x="5132831" y="6897624"/>
              <a:ext cx="6350" cy="0"/>
            </a:xfrm>
            <a:custGeom>
              <a:avLst/>
              <a:gdLst/>
              <a:ahLst/>
              <a:cxnLst/>
              <a:rect l="l" t="t" r="r" b="b"/>
              <a:pathLst>
                <a:path w="6350">
                  <a:moveTo>
                    <a:pt x="0" y="0"/>
                  </a:moveTo>
                  <a:lnTo>
                    <a:pt x="6095" y="0"/>
                  </a:lnTo>
                </a:path>
              </a:pathLst>
            </a:custGeom>
            <a:ln w="6095">
              <a:solidFill>
                <a:srgbClr val="605C5C"/>
              </a:solidFill>
            </a:ln>
          </p:spPr>
          <p:txBody>
            <a:bodyPr wrap="square" lIns="0" tIns="0" rIns="0" bIns="0" rtlCol="0"/>
            <a:lstStyle/>
            <a:p>
              <a:endParaRPr sz="1588"/>
            </a:p>
          </p:txBody>
        </p:sp>
        <p:sp>
          <p:nvSpPr>
            <p:cNvPr id="289" name="object 289"/>
            <p:cNvSpPr/>
            <p:nvPr/>
          </p:nvSpPr>
          <p:spPr>
            <a:xfrm>
              <a:off x="5193791" y="6897624"/>
              <a:ext cx="6350" cy="0"/>
            </a:xfrm>
            <a:custGeom>
              <a:avLst/>
              <a:gdLst/>
              <a:ahLst/>
              <a:cxnLst/>
              <a:rect l="l" t="t" r="r" b="b"/>
              <a:pathLst>
                <a:path w="6350">
                  <a:moveTo>
                    <a:pt x="0" y="0"/>
                  </a:moveTo>
                  <a:lnTo>
                    <a:pt x="6095" y="0"/>
                  </a:lnTo>
                </a:path>
              </a:pathLst>
            </a:custGeom>
            <a:ln w="6095">
              <a:solidFill>
                <a:srgbClr val="8E8C8C"/>
              </a:solidFill>
            </a:ln>
          </p:spPr>
          <p:txBody>
            <a:bodyPr wrap="square" lIns="0" tIns="0" rIns="0" bIns="0" rtlCol="0"/>
            <a:lstStyle/>
            <a:p>
              <a:endParaRPr sz="1588"/>
            </a:p>
          </p:txBody>
        </p:sp>
        <p:sp>
          <p:nvSpPr>
            <p:cNvPr id="290" name="object 290"/>
            <p:cNvSpPr/>
            <p:nvPr/>
          </p:nvSpPr>
          <p:spPr>
            <a:xfrm>
              <a:off x="5370575" y="6897624"/>
              <a:ext cx="6350" cy="0"/>
            </a:xfrm>
            <a:custGeom>
              <a:avLst/>
              <a:gdLst/>
              <a:ahLst/>
              <a:cxnLst/>
              <a:rect l="l" t="t" r="r" b="b"/>
              <a:pathLst>
                <a:path w="6350">
                  <a:moveTo>
                    <a:pt x="0" y="0"/>
                  </a:moveTo>
                  <a:lnTo>
                    <a:pt x="6095" y="0"/>
                  </a:lnTo>
                </a:path>
              </a:pathLst>
            </a:custGeom>
            <a:ln w="6095">
              <a:solidFill>
                <a:srgbClr val="333030"/>
              </a:solidFill>
            </a:ln>
          </p:spPr>
          <p:txBody>
            <a:bodyPr wrap="square" lIns="0" tIns="0" rIns="0" bIns="0" rtlCol="0"/>
            <a:lstStyle/>
            <a:p>
              <a:endParaRPr sz="1588"/>
            </a:p>
          </p:txBody>
        </p:sp>
        <p:sp>
          <p:nvSpPr>
            <p:cNvPr id="291" name="object 291"/>
            <p:cNvSpPr/>
            <p:nvPr/>
          </p:nvSpPr>
          <p:spPr>
            <a:xfrm>
              <a:off x="5431535" y="6897624"/>
              <a:ext cx="6350" cy="0"/>
            </a:xfrm>
            <a:custGeom>
              <a:avLst/>
              <a:gdLst/>
              <a:ahLst/>
              <a:cxnLst/>
              <a:rect l="l" t="t" r="r" b="b"/>
              <a:pathLst>
                <a:path w="6350">
                  <a:moveTo>
                    <a:pt x="0" y="0"/>
                  </a:moveTo>
                  <a:lnTo>
                    <a:pt x="6095" y="0"/>
                  </a:lnTo>
                </a:path>
              </a:pathLst>
            </a:custGeom>
            <a:ln w="6095">
              <a:solidFill>
                <a:srgbClr val="615F5F"/>
              </a:solidFill>
            </a:ln>
          </p:spPr>
          <p:txBody>
            <a:bodyPr wrap="square" lIns="0" tIns="0" rIns="0" bIns="0" rtlCol="0"/>
            <a:lstStyle/>
            <a:p>
              <a:endParaRPr sz="1588"/>
            </a:p>
          </p:txBody>
        </p:sp>
        <p:sp>
          <p:nvSpPr>
            <p:cNvPr id="292" name="object 292"/>
            <p:cNvSpPr/>
            <p:nvPr/>
          </p:nvSpPr>
          <p:spPr>
            <a:xfrm>
              <a:off x="5492495" y="6897624"/>
              <a:ext cx="6350" cy="0"/>
            </a:xfrm>
            <a:custGeom>
              <a:avLst/>
              <a:gdLst/>
              <a:ahLst/>
              <a:cxnLst/>
              <a:rect l="l" t="t" r="r" b="b"/>
              <a:pathLst>
                <a:path w="6350">
                  <a:moveTo>
                    <a:pt x="0" y="0"/>
                  </a:moveTo>
                  <a:lnTo>
                    <a:pt x="6095" y="0"/>
                  </a:lnTo>
                </a:path>
              </a:pathLst>
            </a:custGeom>
            <a:ln w="6095">
              <a:solidFill>
                <a:srgbClr val="514F4F"/>
              </a:solidFill>
            </a:ln>
          </p:spPr>
          <p:txBody>
            <a:bodyPr wrap="square" lIns="0" tIns="0" rIns="0" bIns="0" rtlCol="0"/>
            <a:lstStyle/>
            <a:p>
              <a:endParaRPr sz="1588"/>
            </a:p>
          </p:txBody>
        </p:sp>
        <p:sp>
          <p:nvSpPr>
            <p:cNvPr id="293" name="object 293"/>
            <p:cNvSpPr/>
            <p:nvPr/>
          </p:nvSpPr>
          <p:spPr>
            <a:xfrm>
              <a:off x="5559551" y="6897624"/>
              <a:ext cx="6350" cy="0"/>
            </a:xfrm>
            <a:custGeom>
              <a:avLst/>
              <a:gdLst/>
              <a:ahLst/>
              <a:cxnLst/>
              <a:rect l="l" t="t" r="r" b="b"/>
              <a:pathLst>
                <a:path w="6350">
                  <a:moveTo>
                    <a:pt x="0" y="0"/>
                  </a:moveTo>
                  <a:lnTo>
                    <a:pt x="6095" y="0"/>
                  </a:lnTo>
                </a:path>
              </a:pathLst>
            </a:custGeom>
            <a:ln w="6095">
              <a:solidFill>
                <a:srgbClr val="5D5B5B"/>
              </a:solidFill>
            </a:ln>
          </p:spPr>
          <p:txBody>
            <a:bodyPr wrap="square" lIns="0" tIns="0" rIns="0" bIns="0" rtlCol="0"/>
            <a:lstStyle/>
            <a:p>
              <a:endParaRPr sz="1588"/>
            </a:p>
          </p:txBody>
        </p:sp>
        <p:sp>
          <p:nvSpPr>
            <p:cNvPr id="294" name="object 294"/>
            <p:cNvSpPr/>
            <p:nvPr/>
          </p:nvSpPr>
          <p:spPr>
            <a:xfrm>
              <a:off x="5583935" y="6897624"/>
              <a:ext cx="6350" cy="0"/>
            </a:xfrm>
            <a:custGeom>
              <a:avLst/>
              <a:gdLst/>
              <a:ahLst/>
              <a:cxnLst/>
              <a:rect l="l" t="t" r="r" b="b"/>
              <a:pathLst>
                <a:path w="6350">
                  <a:moveTo>
                    <a:pt x="0" y="0"/>
                  </a:moveTo>
                  <a:lnTo>
                    <a:pt x="6095" y="0"/>
                  </a:lnTo>
                </a:path>
              </a:pathLst>
            </a:custGeom>
            <a:ln w="6095">
              <a:solidFill>
                <a:srgbClr val="5C5A5A"/>
              </a:solidFill>
            </a:ln>
          </p:spPr>
          <p:txBody>
            <a:bodyPr wrap="square" lIns="0" tIns="0" rIns="0" bIns="0" rtlCol="0"/>
            <a:lstStyle/>
            <a:p>
              <a:endParaRPr sz="1588"/>
            </a:p>
          </p:txBody>
        </p:sp>
        <p:sp>
          <p:nvSpPr>
            <p:cNvPr id="295" name="object 295"/>
            <p:cNvSpPr/>
            <p:nvPr/>
          </p:nvSpPr>
          <p:spPr>
            <a:xfrm>
              <a:off x="5638799" y="6897624"/>
              <a:ext cx="6350" cy="0"/>
            </a:xfrm>
            <a:custGeom>
              <a:avLst/>
              <a:gdLst/>
              <a:ahLst/>
              <a:cxnLst/>
              <a:rect l="l" t="t" r="r" b="b"/>
              <a:pathLst>
                <a:path w="6350">
                  <a:moveTo>
                    <a:pt x="0" y="0"/>
                  </a:moveTo>
                  <a:lnTo>
                    <a:pt x="6095" y="0"/>
                  </a:lnTo>
                </a:path>
              </a:pathLst>
            </a:custGeom>
            <a:ln w="6095">
              <a:solidFill>
                <a:srgbClr val="5D5B5B"/>
              </a:solidFill>
            </a:ln>
          </p:spPr>
          <p:txBody>
            <a:bodyPr wrap="square" lIns="0" tIns="0" rIns="0" bIns="0" rtlCol="0"/>
            <a:lstStyle/>
            <a:p>
              <a:endParaRPr sz="1588"/>
            </a:p>
          </p:txBody>
        </p:sp>
        <p:sp>
          <p:nvSpPr>
            <p:cNvPr id="296" name="object 296"/>
            <p:cNvSpPr/>
            <p:nvPr/>
          </p:nvSpPr>
          <p:spPr>
            <a:xfrm>
              <a:off x="5699759" y="6897624"/>
              <a:ext cx="12700" cy="0"/>
            </a:xfrm>
            <a:custGeom>
              <a:avLst/>
              <a:gdLst/>
              <a:ahLst/>
              <a:cxnLst/>
              <a:rect l="l" t="t" r="r" b="b"/>
              <a:pathLst>
                <a:path w="12700">
                  <a:moveTo>
                    <a:pt x="0" y="0"/>
                  </a:moveTo>
                  <a:lnTo>
                    <a:pt x="12191" y="0"/>
                  </a:lnTo>
                </a:path>
              </a:pathLst>
            </a:custGeom>
            <a:ln w="6095">
              <a:solidFill>
                <a:srgbClr val="555252"/>
              </a:solidFill>
            </a:ln>
          </p:spPr>
          <p:txBody>
            <a:bodyPr wrap="square" lIns="0" tIns="0" rIns="0" bIns="0" rtlCol="0"/>
            <a:lstStyle/>
            <a:p>
              <a:endParaRPr sz="1588"/>
            </a:p>
          </p:txBody>
        </p:sp>
        <p:sp>
          <p:nvSpPr>
            <p:cNvPr id="297" name="object 297"/>
            <p:cNvSpPr/>
            <p:nvPr/>
          </p:nvSpPr>
          <p:spPr>
            <a:xfrm>
              <a:off x="5760719" y="6897624"/>
              <a:ext cx="6350" cy="0"/>
            </a:xfrm>
            <a:custGeom>
              <a:avLst/>
              <a:gdLst/>
              <a:ahLst/>
              <a:cxnLst/>
              <a:rect l="l" t="t" r="r" b="b"/>
              <a:pathLst>
                <a:path w="6350">
                  <a:moveTo>
                    <a:pt x="0" y="0"/>
                  </a:moveTo>
                  <a:lnTo>
                    <a:pt x="6095" y="0"/>
                  </a:lnTo>
                </a:path>
              </a:pathLst>
            </a:custGeom>
            <a:ln w="6095">
              <a:solidFill>
                <a:srgbClr val="848282"/>
              </a:solidFill>
            </a:ln>
          </p:spPr>
          <p:txBody>
            <a:bodyPr wrap="square" lIns="0" tIns="0" rIns="0" bIns="0" rtlCol="0"/>
            <a:lstStyle/>
            <a:p>
              <a:endParaRPr sz="1588"/>
            </a:p>
          </p:txBody>
        </p:sp>
        <p:sp>
          <p:nvSpPr>
            <p:cNvPr id="298" name="object 298"/>
            <p:cNvSpPr/>
            <p:nvPr/>
          </p:nvSpPr>
          <p:spPr>
            <a:xfrm>
              <a:off x="5779007" y="6897624"/>
              <a:ext cx="6350" cy="0"/>
            </a:xfrm>
            <a:custGeom>
              <a:avLst/>
              <a:gdLst/>
              <a:ahLst/>
              <a:cxnLst/>
              <a:rect l="l" t="t" r="r" b="b"/>
              <a:pathLst>
                <a:path w="6350">
                  <a:moveTo>
                    <a:pt x="0" y="0"/>
                  </a:moveTo>
                  <a:lnTo>
                    <a:pt x="6095" y="0"/>
                  </a:lnTo>
                </a:path>
              </a:pathLst>
            </a:custGeom>
            <a:ln w="6095">
              <a:solidFill>
                <a:srgbClr val="6A6868"/>
              </a:solidFill>
            </a:ln>
          </p:spPr>
          <p:txBody>
            <a:bodyPr wrap="square" lIns="0" tIns="0" rIns="0" bIns="0" rtlCol="0"/>
            <a:lstStyle/>
            <a:p>
              <a:endParaRPr sz="1588"/>
            </a:p>
          </p:txBody>
        </p:sp>
        <p:sp>
          <p:nvSpPr>
            <p:cNvPr id="299" name="object 299"/>
            <p:cNvSpPr/>
            <p:nvPr/>
          </p:nvSpPr>
          <p:spPr>
            <a:xfrm>
              <a:off x="5839967" y="6897624"/>
              <a:ext cx="6350" cy="0"/>
            </a:xfrm>
            <a:custGeom>
              <a:avLst/>
              <a:gdLst/>
              <a:ahLst/>
              <a:cxnLst/>
              <a:rect l="l" t="t" r="r" b="b"/>
              <a:pathLst>
                <a:path w="6350">
                  <a:moveTo>
                    <a:pt x="0" y="0"/>
                  </a:moveTo>
                  <a:lnTo>
                    <a:pt x="6095" y="0"/>
                  </a:lnTo>
                </a:path>
              </a:pathLst>
            </a:custGeom>
            <a:ln w="6095">
              <a:solidFill>
                <a:srgbClr val="636060"/>
              </a:solidFill>
            </a:ln>
          </p:spPr>
          <p:txBody>
            <a:bodyPr wrap="square" lIns="0" tIns="0" rIns="0" bIns="0" rtlCol="0"/>
            <a:lstStyle/>
            <a:p>
              <a:endParaRPr sz="1588"/>
            </a:p>
          </p:txBody>
        </p:sp>
        <p:sp>
          <p:nvSpPr>
            <p:cNvPr id="300" name="object 300"/>
            <p:cNvSpPr/>
            <p:nvPr/>
          </p:nvSpPr>
          <p:spPr>
            <a:xfrm>
              <a:off x="5858255" y="6897624"/>
              <a:ext cx="6350" cy="0"/>
            </a:xfrm>
            <a:custGeom>
              <a:avLst/>
              <a:gdLst/>
              <a:ahLst/>
              <a:cxnLst/>
              <a:rect l="l" t="t" r="r" b="b"/>
              <a:pathLst>
                <a:path w="6350">
                  <a:moveTo>
                    <a:pt x="0" y="0"/>
                  </a:moveTo>
                  <a:lnTo>
                    <a:pt x="6095" y="0"/>
                  </a:lnTo>
                </a:path>
              </a:pathLst>
            </a:custGeom>
            <a:ln w="6095">
              <a:solidFill>
                <a:srgbClr val="383434"/>
              </a:solidFill>
            </a:ln>
          </p:spPr>
          <p:txBody>
            <a:bodyPr wrap="square" lIns="0" tIns="0" rIns="0" bIns="0" rtlCol="0"/>
            <a:lstStyle/>
            <a:p>
              <a:endParaRPr sz="1588"/>
            </a:p>
          </p:txBody>
        </p:sp>
        <p:sp>
          <p:nvSpPr>
            <p:cNvPr id="301" name="object 301"/>
            <p:cNvSpPr/>
            <p:nvPr/>
          </p:nvSpPr>
          <p:spPr>
            <a:xfrm>
              <a:off x="5931407" y="6897624"/>
              <a:ext cx="6350" cy="0"/>
            </a:xfrm>
            <a:custGeom>
              <a:avLst/>
              <a:gdLst/>
              <a:ahLst/>
              <a:cxnLst/>
              <a:rect l="l" t="t" r="r" b="b"/>
              <a:pathLst>
                <a:path w="6350">
                  <a:moveTo>
                    <a:pt x="0" y="0"/>
                  </a:moveTo>
                  <a:lnTo>
                    <a:pt x="6095" y="0"/>
                  </a:lnTo>
                </a:path>
              </a:pathLst>
            </a:custGeom>
            <a:ln w="6095">
              <a:solidFill>
                <a:srgbClr val="605C5C"/>
              </a:solidFill>
            </a:ln>
          </p:spPr>
          <p:txBody>
            <a:bodyPr wrap="square" lIns="0" tIns="0" rIns="0" bIns="0" rtlCol="0"/>
            <a:lstStyle/>
            <a:p>
              <a:endParaRPr sz="1588"/>
            </a:p>
          </p:txBody>
        </p:sp>
        <p:pic>
          <p:nvPicPr>
            <p:cNvPr id="302" name="object 302"/>
            <p:cNvPicPr/>
            <p:nvPr/>
          </p:nvPicPr>
          <p:blipFill>
            <a:blip r:embed="rId111" cstate="print"/>
            <a:stretch>
              <a:fillRect/>
            </a:stretch>
          </p:blipFill>
          <p:spPr>
            <a:xfrm>
              <a:off x="4956047" y="6870191"/>
              <a:ext cx="30479" cy="36575"/>
            </a:xfrm>
            <a:prstGeom prst="rect">
              <a:avLst/>
            </a:prstGeom>
          </p:spPr>
        </p:pic>
        <p:pic>
          <p:nvPicPr>
            <p:cNvPr id="303" name="object 303"/>
            <p:cNvPicPr/>
            <p:nvPr/>
          </p:nvPicPr>
          <p:blipFill>
            <a:blip r:embed="rId112" cstate="print"/>
            <a:stretch>
              <a:fillRect/>
            </a:stretch>
          </p:blipFill>
          <p:spPr>
            <a:xfrm>
              <a:off x="5035295" y="6900672"/>
              <a:ext cx="12191" cy="6095"/>
            </a:xfrm>
            <a:prstGeom prst="rect">
              <a:avLst/>
            </a:prstGeom>
          </p:spPr>
        </p:pic>
        <p:sp>
          <p:nvSpPr>
            <p:cNvPr id="304" name="object 304"/>
            <p:cNvSpPr/>
            <p:nvPr/>
          </p:nvSpPr>
          <p:spPr>
            <a:xfrm>
              <a:off x="5108447" y="6903720"/>
              <a:ext cx="30480" cy="0"/>
            </a:xfrm>
            <a:custGeom>
              <a:avLst/>
              <a:gdLst/>
              <a:ahLst/>
              <a:cxnLst/>
              <a:rect l="l" t="t" r="r" b="b"/>
              <a:pathLst>
                <a:path w="30479">
                  <a:moveTo>
                    <a:pt x="0" y="0"/>
                  </a:moveTo>
                  <a:lnTo>
                    <a:pt x="6095" y="0"/>
                  </a:lnTo>
                </a:path>
                <a:path w="30479">
                  <a:moveTo>
                    <a:pt x="24383" y="0"/>
                  </a:moveTo>
                  <a:lnTo>
                    <a:pt x="30479" y="0"/>
                  </a:lnTo>
                </a:path>
              </a:pathLst>
            </a:custGeom>
            <a:ln w="6095">
              <a:solidFill>
                <a:srgbClr val="6F6D6D"/>
              </a:solidFill>
            </a:ln>
          </p:spPr>
          <p:txBody>
            <a:bodyPr wrap="square" lIns="0" tIns="0" rIns="0" bIns="0" rtlCol="0"/>
            <a:lstStyle/>
            <a:p>
              <a:endParaRPr sz="1588"/>
            </a:p>
          </p:txBody>
        </p:sp>
        <p:pic>
          <p:nvPicPr>
            <p:cNvPr id="305" name="object 305"/>
            <p:cNvPicPr/>
            <p:nvPr/>
          </p:nvPicPr>
          <p:blipFill>
            <a:blip r:embed="rId113" cstate="print"/>
            <a:stretch>
              <a:fillRect/>
            </a:stretch>
          </p:blipFill>
          <p:spPr>
            <a:xfrm>
              <a:off x="5279135" y="6900672"/>
              <a:ext cx="18288" cy="6095"/>
            </a:xfrm>
            <a:prstGeom prst="rect">
              <a:avLst/>
            </a:prstGeom>
          </p:spPr>
        </p:pic>
        <p:pic>
          <p:nvPicPr>
            <p:cNvPr id="306" name="object 306"/>
            <p:cNvPicPr/>
            <p:nvPr/>
          </p:nvPicPr>
          <p:blipFill>
            <a:blip r:embed="rId114" cstate="print"/>
            <a:stretch>
              <a:fillRect/>
            </a:stretch>
          </p:blipFill>
          <p:spPr>
            <a:xfrm>
              <a:off x="5370575" y="6900672"/>
              <a:ext cx="67055" cy="6095"/>
            </a:xfrm>
            <a:prstGeom prst="rect">
              <a:avLst/>
            </a:prstGeom>
          </p:spPr>
        </p:pic>
        <p:pic>
          <p:nvPicPr>
            <p:cNvPr id="307" name="object 307"/>
            <p:cNvPicPr/>
            <p:nvPr/>
          </p:nvPicPr>
          <p:blipFill>
            <a:blip r:embed="rId115" cstate="print"/>
            <a:stretch>
              <a:fillRect/>
            </a:stretch>
          </p:blipFill>
          <p:spPr>
            <a:xfrm>
              <a:off x="5498591" y="6900672"/>
              <a:ext cx="12191" cy="6095"/>
            </a:xfrm>
            <a:prstGeom prst="rect">
              <a:avLst/>
            </a:prstGeom>
          </p:spPr>
        </p:pic>
        <p:sp>
          <p:nvSpPr>
            <p:cNvPr id="308" name="object 308"/>
            <p:cNvSpPr/>
            <p:nvPr/>
          </p:nvSpPr>
          <p:spPr>
            <a:xfrm>
              <a:off x="5583935" y="6903720"/>
              <a:ext cx="6350" cy="0"/>
            </a:xfrm>
            <a:custGeom>
              <a:avLst/>
              <a:gdLst/>
              <a:ahLst/>
              <a:cxnLst/>
              <a:rect l="l" t="t" r="r" b="b"/>
              <a:pathLst>
                <a:path w="6350">
                  <a:moveTo>
                    <a:pt x="0" y="0"/>
                  </a:moveTo>
                  <a:lnTo>
                    <a:pt x="6095" y="0"/>
                  </a:lnTo>
                </a:path>
              </a:pathLst>
            </a:custGeom>
            <a:ln w="6095">
              <a:solidFill>
                <a:srgbClr val="5F5E5E"/>
              </a:solidFill>
            </a:ln>
          </p:spPr>
          <p:txBody>
            <a:bodyPr wrap="square" lIns="0" tIns="0" rIns="0" bIns="0" rtlCol="0"/>
            <a:lstStyle/>
            <a:p>
              <a:endParaRPr sz="1588"/>
            </a:p>
          </p:txBody>
        </p:sp>
        <p:sp>
          <p:nvSpPr>
            <p:cNvPr id="309" name="object 309"/>
            <p:cNvSpPr/>
            <p:nvPr/>
          </p:nvSpPr>
          <p:spPr>
            <a:xfrm>
              <a:off x="5638799" y="6903720"/>
              <a:ext cx="6350" cy="0"/>
            </a:xfrm>
            <a:custGeom>
              <a:avLst/>
              <a:gdLst/>
              <a:ahLst/>
              <a:cxnLst/>
              <a:rect l="l" t="t" r="r" b="b"/>
              <a:pathLst>
                <a:path w="6350">
                  <a:moveTo>
                    <a:pt x="0" y="0"/>
                  </a:moveTo>
                  <a:lnTo>
                    <a:pt x="6095" y="0"/>
                  </a:lnTo>
                </a:path>
              </a:pathLst>
            </a:custGeom>
            <a:ln w="6095">
              <a:solidFill>
                <a:srgbClr val="747171"/>
              </a:solidFill>
            </a:ln>
          </p:spPr>
          <p:txBody>
            <a:bodyPr wrap="square" lIns="0" tIns="0" rIns="0" bIns="0" rtlCol="0"/>
            <a:lstStyle/>
            <a:p>
              <a:endParaRPr sz="1588"/>
            </a:p>
          </p:txBody>
        </p:sp>
        <p:sp>
          <p:nvSpPr>
            <p:cNvPr id="310" name="object 310"/>
            <p:cNvSpPr/>
            <p:nvPr/>
          </p:nvSpPr>
          <p:spPr>
            <a:xfrm>
              <a:off x="5839967" y="6903720"/>
              <a:ext cx="6350" cy="0"/>
            </a:xfrm>
            <a:custGeom>
              <a:avLst/>
              <a:gdLst/>
              <a:ahLst/>
              <a:cxnLst/>
              <a:rect l="l" t="t" r="r" b="b"/>
              <a:pathLst>
                <a:path w="6350">
                  <a:moveTo>
                    <a:pt x="0" y="0"/>
                  </a:moveTo>
                  <a:lnTo>
                    <a:pt x="6095" y="0"/>
                  </a:lnTo>
                </a:path>
              </a:pathLst>
            </a:custGeom>
            <a:ln w="6095">
              <a:solidFill>
                <a:srgbClr val="787777"/>
              </a:solidFill>
            </a:ln>
          </p:spPr>
          <p:txBody>
            <a:bodyPr wrap="square" lIns="0" tIns="0" rIns="0" bIns="0" rtlCol="0"/>
            <a:lstStyle/>
            <a:p>
              <a:endParaRPr sz="1588"/>
            </a:p>
          </p:txBody>
        </p:sp>
        <p:sp>
          <p:nvSpPr>
            <p:cNvPr id="311" name="object 311"/>
            <p:cNvSpPr/>
            <p:nvPr/>
          </p:nvSpPr>
          <p:spPr>
            <a:xfrm>
              <a:off x="5858255" y="6903720"/>
              <a:ext cx="6350" cy="0"/>
            </a:xfrm>
            <a:custGeom>
              <a:avLst/>
              <a:gdLst/>
              <a:ahLst/>
              <a:cxnLst/>
              <a:rect l="l" t="t" r="r" b="b"/>
              <a:pathLst>
                <a:path w="6350">
                  <a:moveTo>
                    <a:pt x="0" y="0"/>
                  </a:moveTo>
                  <a:lnTo>
                    <a:pt x="6095" y="0"/>
                  </a:lnTo>
                </a:path>
              </a:pathLst>
            </a:custGeom>
            <a:ln w="6095">
              <a:solidFill>
                <a:srgbClr val="504D4D"/>
              </a:solidFill>
            </a:ln>
          </p:spPr>
          <p:txBody>
            <a:bodyPr wrap="square" lIns="0" tIns="0" rIns="0" bIns="0" rtlCol="0"/>
            <a:lstStyle/>
            <a:p>
              <a:endParaRPr sz="1588"/>
            </a:p>
          </p:txBody>
        </p:sp>
        <p:pic>
          <p:nvPicPr>
            <p:cNvPr id="312" name="object 312"/>
            <p:cNvPicPr/>
            <p:nvPr/>
          </p:nvPicPr>
          <p:blipFill>
            <a:blip r:embed="rId116" cstate="print"/>
            <a:stretch>
              <a:fillRect/>
            </a:stretch>
          </p:blipFill>
          <p:spPr>
            <a:xfrm>
              <a:off x="5913119" y="6900672"/>
              <a:ext cx="24383" cy="6095"/>
            </a:xfrm>
            <a:prstGeom prst="rect">
              <a:avLst/>
            </a:prstGeom>
          </p:spPr>
        </p:pic>
      </p:grpSp>
      <p:grpSp>
        <p:nvGrpSpPr>
          <p:cNvPr id="313" name="object 313"/>
          <p:cNvGrpSpPr/>
          <p:nvPr/>
        </p:nvGrpSpPr>
        <p:grpSpPr>
          <a:xfrm>
            <a:off x="7930178" y="5744584"/>
            <a:ext cx="702049" cy="392765"/>
            <a:chOff x="7107935" y="6510528"/>
            <a:chExt cx="795655" cy="445134"/>
          </a:xfrm>
        </p:grpSpPr>
        <p:pic>
          <p:nvPicPr>
            <p:cNvPr id="314" name="object 314"/>
            <p:cNvPicPr/>
            <p:nvPr/>
          </p:nvPicPr>
          <p:blipFill>
            <a:blip r:embed="rId117" cstate="print"/>
            <a:stretch>
              <a:fillRect/>
            </a:stretch>
          </p:blipFill>
          <p:spPr>
            <a:xfrm>
              <a:off x="7107935" y="6510528"/>
              <a:ext cx="795528" cy="262127"/>
            </a:xfrm>
            <a:prstGeom prst="rect">
              <a:avLst/>
            </a:prstGeom>
          </p:spPr>
        </p:pic>
        <p:pic>
          <p:nvPicPr>
            <p:cNvPr id="315" name="object 315"/>
            <p:cNvPicPr/>
            <p:nvPr/>
          </p:nvPicPr>
          <p:blipFill>
            <a:blip r:embed="rId118" cstate="print"/>
            <a:stretch>
              <a:fillRect/>
            </a:stretch>
          </p:blipFill>
          <p:spPr>
            <a:xfrm>
              <a:off x="7147559" y="6754368"/>
              <a:ext cx="685799" cy="70103"/>
            </a:xfrm>
            <a:prstGeom prst="rect">
              <a:avLst/>
            </a:prstGeom>
          </p:spPr>
        </p:pic>
        <p:pic>
          <p:nvPicPr>
            <p:cNvPr id="316" name="object 316"/>
            <p:cNvPicPr/>
            <p:nvPr/>
          </p:nvPicPr>
          <p:blipFill>
            <a:blip r:embed="rId119" cstate="print"/>
            <a:stretch>
              <a:fillRect/>
            </a:stretch>
          </p:blipFill>
          <p:spPr>
            <a:xfrm>
              <a:off x="7147559" y="6818376"/>
              <a:ext cx="691895" cy="18287"/>
            </a:xfrm>
            <a:prstGeom prst="rect">
              <a:avLst/>
            </a:prstGeom>
          </p:spPr>
        </p:pic>
        <p:pic>
          <p:nvPicPr>
            <p:cNvPr id="317" name="object 317"/>
            <p:cNvPicPr/>
            <p:nvPr/>
          </p:nvPicPr>
          <p:blipFill>
            <a:blip r:embed="rId120" cstate="print"/>
            <a:stretch>
              <a:fillRect/>
            </a:stretch>
          </p:blipFill>
          <p:spPr>
            <a:xfrm>
              <a:off x="7153655" y="6830568"/>
              <a:ext cx="685799" cy="12191"/>
            </a:xfrm>
            <a:prstGeom prst="rect">
              <a:avLst/>
            </a:prstGeom>
          </p:spPr>
        </p:pic>
        <p:pic>
          <p:nvPicPr>
            <p:cNvPr id="318" name="object 318"/>
            <p:cNvPicPr/>
            <p:nvPr/>
          </p:nvPicPr>
          <p:blipFill>
            <a:blip r:embed="rId121" cstate="print"/>
            <a:stretch>
              <a:fillRect/>
            </a:stretch>
          </p:blipFill>
          <p:spPr>
            <a:xfrm>
              <a:off x="7153655" y="6842760"/>
              <a:ext cx="347471" cy="6095"/>
            </a:xfrm>
            <a:prstGeom prst="rect">
              <a:avLst/>
            </a:prstGeom>
          </p:spPr>
        </p:pic>
        <p:pic>
          <p:nvPicPr>
            <p:cNvPr id="319" name="object 319"/>
            <p:cNvPicPr/>
            <p:nvPr/>
          </p:nvPicPr>
          <p:blipFill>
            <a:blip r:embed="rId122" cstate="print"/>
            <a:stretch>
              <a:fillRect/>
            </a:stretch>
          </p:blipFill>
          <p:spPr>
            <a:xfrm>
              <a:off x="7549895" y="6839712"/>
              <a:ext cx="289559" cy="18287"/>
            </a:xfrm>
            <a:prstGeom prst="rect">
              <a:avLst/>
            </a:prstGeom>
          </p:spPr>
        </p:pic>
        <p:pic>
          <p:nvPicPr>
            <p:cNvPr id="320" name="object 320"/>
            <p:cNvPicPr/>
            <p:nvPr/>
          </p:nvPicPr>
          <p:blipFill>
            <a:blip r:embed="rId123" cstate="print"/>
            <a:stretch>
              <a:fillRect/>
            </a:stretch>
          </p:blipFill>
          <p:spPr>
            <a:xfrm>
              <a:off x="7153655" y="6845808"/>
              <a:ext cx="344423" cy="15239"/>
            </a:xfrm>
            <a:prstGeom prst="rect">
              <a:avLst/>
            </a:prstGeom>
          </p:spPr>
        </p:pic>
        <p:sp>
          <p:nvSpPr>
            <p:cNvPr id="321" name="object 321"/>
            <p:cNvSpPr/>
            <p:nvPr/>
          </p:nvSpPr>
          <p:spPr>
            <a:xfrm>
              <a:off x="7458455" y="6853428"/>
              <a:ext cx="40005" cy="0"/>
            </a:xfrm>
            <a:custGeom>
              <a:avLst/>
              <a:gdLst/>
              <a:ahLst/>
              <a:cxnLst/>
              <a:rect l="l" t="t" r="r" b="b"/>
              <a:pathLst>
                <a:path w="40004">
                  <a:moveTo>
                    <a:pt x="0" y="0"/>
                  </a:moveTo>
                  <a:lnTo>
                    <a:pt x="39623" y="0"/>
                  </a:lnTo>
                </a:path>
              </a:pathLst>
            </a:custGeom>
            <a:ln w="3175">
              <a:solidFill>
                <a:srgbClr val="000000"/>
              </a:solidFill>
            </a:ln>
          </p:spPr>
          <p:txBody>
            <a:bodyPr wrap="square" lIns="0" tIns="0" rIns="0" bIns="0" rtlCol="0"/>
            <a:lstStyle/>
            <a:p>
              <a:endParaRPr sz="1588"/>
            </a:p>
          </p:txBody>
        </p:sp>
        <p:pic>
          <p:nvPicPr>
            <p:cNvPr id="322" name="object 322"/>
            <p:cNvPicPr/>
            <p:nvPr/>
          </p:nvPicPr>
          <p:blipFill>
            <a:blip r:embed="rId124" cstate="print"/>
            <a:stretch>
              <a:fillRect/>
            </a:stretch>
          </p:blipFill>
          <p:spPr>
            <a:xfrm>
              <a:off x="7537703" y="6854952"/>
              <a:ext cx="301751" cy="15239"/>
            </a:xfrm>
            <a:prstGeom prst="rect">
              <a:avLst/>
            </a:prstGeom>
          </p:spPr>
        </p:pic>
        <p:pic>
          <p:nvPicPr>
            <p:cNvPr id="323" name="object 323"/>
            <p:cNvPicPr/>
            <p:nvPr/>
          </p:nvPicPr>
          <p:blipFill>
            <a:blip r:embed="rId125" cstate="print"/>
            <a:stretch>
              <a:fillRect/>
            </a:stretch>
          </p:blipFill>
          <p:spPr>
            <a:xfrm>
              <a:off x="7156703" y="6858000"/>
              <a:ext cx="259079" cy="18287"/>
            </a:xfrm>
            <a:prstGeom prst="rect">
              <a:avLst/>
            </a:prstGeom>
          </p:spPr>
        </p:pic>
        <p:pic>
          <p:nvPicPr>
            <p:cNvPr id="324" name="object 324"/>
            <p:cNvPicPr/>
            <p:nvPr/>
          </p:nvPicPr>
          <p:blipFill>
            <a:blip r:embed="rId126" cstate="print"/>
            <a:stretch>
              <a:fillRect/>
            </a:stretch>
          </p:blipFill>
          <p:spPr>
            <a:xfrm>
              <a:off x="7455407" y="6858000"/>
              <a:ext cx="313943" cy="18287"/>
            </a:xfrm>
            <a:prstGeom prst="rect">
              <a:avLst/>
            </a:prstGeom>
          </p:spPr>
        </p:pic>
        <p:sp>
          <p:nvSpPr>
            <p:cNvPr id="325" name="object 325"/>
            <p:cNvSpPr/>
            <p:nvPr/>
          </p:nvSpPr>
          <p:spPr>
            <a:xfrm>
              <a:off x="7370063" y="6868668"/>
              <a:ext cx="466725" cy="9525"/>
            </a:xfrm>
            <a:custGeom>
              <a:avLst/>
              <a:gdLst/>
              <a:ahLst/>
              <a:cxnLst/>
              <a:rect l="l" t="t" r="r" b="b"/>
              <a:pathLst>
                <a:path w="466725" h="9525">
                  <a:moveTo>
                    <a:pt x="429768" y="0"/>
                  </a:moveTo>
                  <a:lnTo>
                    <a:pt x="466344" y="0"/>
                  </a:lnTo>
                </a:path>
                <a:path w="466725" h="9525">
                  <a:moveTo>
                    <a:pt x="85344" y="3048"/>
                  </a:moveTo>
                  <a:lnTo>
                    <a:pt x="121920" y="3048"/>
                  </a:lnTo>
                </a:path>
                <a:path w="466725" h="9525">
                  <a:moveTo>
                    <a:pt x="429768" y="3048"/>
                  </a:moveTo>
                  <a:lnTo>
                    <a:pt x="466344" y="3048"/>
                  </a:lnTo>
                </a:path>
                <a:path w="466725" h="9525">
                  <a:moveTo>
                    <a:pt x="0" y="6095"/>
                  </a:moveTo>
                  <a:lnTo>
                    <a:pt x="39623" y="6095"/>
                  </a:lnTo>
                </a:path>
                <a:path w="466725" h="9525">
                  <a:moveTo>
                    <a:pt x="85344" y="6095"/>
                  </a:moveTo>
                  <a:lnTo>
                    <a:pt x="121920" y="6095"/>
                  </a:lnTo>
                </a:path>
                <a:path w="466725" h="9525">
                  <a:moveTo>
                    <a:pt x="356616" y="6095"/>
                  </a:moveTo>
                  <a:lnTo>
                    <a:pt x="396239" y="6095"/>
                  </a:lnTo>
                </a:path>
                <a:path w="466725" h="9525">
                  <a:moveTo>
                    <a:pt x="0" y="9143"/>
                  </a:moveTo>
                  <a:lnTo>
                    <a:pt x="39623" y="9143"/>
                  </a:lnTo>
                </a:path>
              </a:pathLst>
            </a:custGeom>
            <a:ln w="3175">
              <a:solidFill>
                <a:srgbClr val="000000"/>
              </a:solidFill>
            </a:ln>
          </p:spPr>
          <p:txBody>
            <a:bodyPr wrap="square" lIns="0" tIns="0" rIns="0" bIns="0" rtlCol="0"/>
            <a:lstStyle/>
            <a:p>
              <a:endParaRPr sz="1588"/>
            </a:p>
          </p:txBody>
        </p:sp>
        <p:pic>
          <p:nvPicPr>
            <p:cNvPr id="326" name="object 326"/>
            <p:cNvPicPr/>
            <p:nvPr/>
          </p:nvPicPr>
          <p:blipFill>
            <a:blip r:embed="rId127" cstate="print"/>
            <a:stretch>
              <a:fillRect/>
            </a:stretch>
          </p:blipFill>
          <p:spPr>
            <a:xfrm>
              <a:off x="7449311" y="6873240"/>
              <a:ext cx="387095" cy="21335"/>
            </a:xfrm>
            <a:prstGeom prst="rect">
              <a:avLst/>
            </a:prstGeom>
          </p:spPr>
        </p:pic>
        <p:pic>
          <p:nvPicPr>
            <p:cNvPr id="327" name="object 327"/>
            <p:cNvPicPr/>
            <p:nvPr/>
          </p:nvPicPr>
          <p:blipFill>
            <a:blip r:embed="rId128" cstate="print"/>
            <a:stretch>
              <a:fillRect/>
            </a:stretch>
          </p:blipFill>
          <p:spPr>
            <a:xfrm>
              <a:off x="7156703" y="6876288"/>
              <a:ext cx="252983" cy="21335"/>
            </a:xfrm>
            <a:prstGeom prst="rect">
              <a:avLst/>
            </a:prstGeom>
          </p:spPr>
        </p:pic>
        <p:sp>
          <p:nvSpPr>
            <p:cNvPr id="328" name="object 328"/>
            <p:cNvSpPr/>
            <p:nvPr/>
          </p:nvSpPr>
          <p:spPr>
            <a:xfrm>
              <a:off x="7367015" y="6893052"/>
              <a:ext cx="466725" cy="6350"/>
            </a:xfrm>
            <a:custGeom>
              <a:avLst/>
              <a:gdLst/>
              <a:ahLst/>
              <a:cxnLst/>
              <a:rect l="l" t="t" r="r" b="b"/>
              <a:pathLst>
                <a:path w="466725" h="6350">
                  <a:moveTo>
                    <a:pt x="82296" y="0"/>
                  </a:moveTo>
                  <a:lnTo>
                    <a:pt x="121919" y="0"/>
                  </a:lnTo>
                </a:path>
                <a:path w="466725" h="6350">
                  <a:moveTo>
                    <a:pt x="426720" y="0"/>
                  </a:moveTo>
                  <a:lnTo>
                    <a:pt x="466343" y="0"/>
                  </a:lnTo>
                </a:path>
                <a:path w="466725" h="6350">
                  <a:moveTo>
                    <a:pt x="0" y="3048"/>
                  </a:moveTo>
                  <a:lnTo>
                    <a:pt x="36576" y="3048"/>
                  </a:lnTo>
                </a:path>
                <a:path w="466725" h="6350">
                  <a:moveTo>
                    <a:pt x="82296" y="3048"/>
                  </a:moveTo>
                  <a:lnTo>
                    <a:pt x="121919" y="3048"/>
                  </a:lnTo>
                </a:path>
                <a:path w="466725" h="6350">
                  <a:moveTo>
                    <a:pt x="426720" y="3048"/>
                  </a:moveTo>
                  <a:lnTo>
                    <a:pt x="466343" y="3048"/>
                  </a:lnTo>
                </a:path>
                <a:path w="466725" h="6350">
                  <a:moveTo>
                    <a:pt x="0" y="6096"/>
                  </a:moveTo>
                  <a:lnTo>
                    <a:pt x="36576" y="6096"/>
                  </a:lnTo>
                </a:path>
                <a:path w="466725" h="6350">
                  <a:moveTo>
                    <a:pt x="82296" y="6096"/>
                  </a:moveTo>
                  <a:lnTo>
                    <a:pt x="121919" y="6096"/>
                  </a:lnTo>
                </a:path>
              </a:pathLst>
            </a:custGeom>
            <a:ln w="3175">
              <a:solidFill>
                <a:srgbClr val="000000"/>
              </a:solidFill>
            </a:ln>
          </p:spPr>
          <p:txBody>
            <a:bodyPr wrap="square" lIns="0" tIns="0" rIns="0" bIns="0" rtlCol="0"/>
            <a:lstStyle/>
            <a:p>
              <a:endParaRPr sz="1588"/>
            </a:p>
          </p:txBody>
        </p:sp>
        <p:pic>
          <p:nvPicPr>
            <p:cNvPr id="329" name="object 329"/>
            <p:cNvPicPr/>
            <p:nvPr/>
          </p:nvPicPr>
          <p:blipFill>
            <a:blip r:embed="rId129" cstate="print"/>
            <a:stretch>
              <a:fillRect/>
            </a:stretch>
          </p:blipFill>
          <p:spPr>
            <a:xfrm>
              <a:off x="7610855" y="6894576"/>
              <a:ext cx="155447" cy="9143"/>
            </a:xfrm>
            <a:prstGeom prst="rect">
              <a:avLst/>
            </a:prstGeom>
          </p:spPr>
        </p:pic>
        <p:sp>
          <p:nvSpPr>
            <p:cNvPr id="330" name="object 330"/>
            <p:cNvSpPr/>
            <p:nvPr/>
          </p:nvSpPr>
          <p:spPr>
            <a:xfrm>
              <a:off x="7367015" y="6899148"/>
              <a:ext cx="466725" cy="3175"/>
            </a:xfrm>
            <a:custGeom>
              <a:avLst/>
              <a:gdLst/>
              <a:ahLst/>
              <a:cxnLst/>
              <a:rect l="l" t="t" r="r" b="b"/>
              <a:pathLst>
                <a:path w="466725" h="3175">
                  <a:moveTo>
                    <a:pt x="426720" y="0"/>
                  </a:moveTo>
                  <a:lnTo>
                    <a:pt x="466343" y="0"/>
                  </a:lnTo>
                </a:path>
                <a:path w="466725" h="3175">
                  <a:moveTo>
                    <a:pt x="0" y="3048"/>
                  </a:moveTo>
                  <a:lnTo>
                    <a:pt x="36576" y="3048"/>
                  </a:lnTo>
                </a:path>
                <a:path w="466725" h="3175">
                  <a:moveTo>
                    <a:pt x="82296" y="3048"/>
                  </a:moveTo>
                  <a:lnTo>
                    <a:pt x="121919" y="3048"/>
                  </a:lnTo>
                </a:path>
                <a:path w="466725" h="3175">
                  <a:moveTo>
                    <a:pt x="356616" y="3048"/>
                  </a:moveTo>
                  <a:lnTo>
                    <a:pt x="393192" y="3048"/>
                  </a:lnTo>
                </a:path>
              </a:pathLst>
            </a:custGeom>
            <a:ln w="3175">
              <a:solidFill>
                <a:srgbClr val="000000"/>
              </a:solidFill>
            </a:ln>
          </p:spPr>
          <p:txBody>
            <a:bodyPr wrap="square" lIns="0" tIns="0" rIns="0" bIns="0" rtlCol="0"/>
            <a:lstStyle/>
            <a:p>
              <a:endParaRPr sz="1588"/>
            </a:p>
          </p:txBody>
        </p:sp>
        <p:pic>
          <p:nvPicPr>
            <p:cNvPr id="331" name="object 331"/>
            <p:cNvPicPr/>
            <p:nvPr/>
          </p:nvPicPr>
          <p:blipFill>
            <a:blip r:embed="rId130" cstate="print"/>
            <a:stretch>
              <a:fillRect/>
            </a:stretch>
          </p:blipFill>
          <p:spPr>
            <a:xfrm>
              <a:off x="7162799" y="6888480"/>
              <a:ext cx="57911" cy="24383"/>
            </a:xfrm>
            <a:prstGeom prst="rect">
              <a:avLst/>
            </a:prstGeom>
          </p:spPr>
        </p:pic>
        <p:pic>
          <p:nvPicPr>
            <p:cNvPr id="332" name="object 332"/>
            <p:cNvPicPr/>
            <p:nvPr/>
          </p:nvPicPr>
          <p:blipFill>
            <a:blip r:embed="rId131" cstate="print"/>
            <a:stretch>
              <a:fillRect/>
            </a:stretch>
          </p:blipFill>
          <p:spPr>
            <a:xfrm>
              <a:off x="7254239" y="6897624"/>
              <a:ext cx="149352" cy="18287"/>
            </a:xfrm>
            <a:prstGeom prst="rect">
              <a:avLst/>
            </a:prstGeom>
          </p:spPr>
        </p:pic>
        <p:pic>
          <p:nvPicPr>
            <p:cNvPr id="333" name="object 333"/>
            <p:cNvPicPr/>
            <p:nvPr/>
          </p:nvPicPr>
          <p:blipFill>
            <a:blip r:embed="rId132" cstate="print"/>
            <a:stretch>
              <a:fillRect/>
            </a:stretch>
          </p:blipFill>
          <p:spPr>
            <a:xfrm>
              <a:off x="7446263" y="6894576"/>
              <a:ext cx="387095" cy="60959"/>
            </a:xfrm>
            <a:prstGeom prst="rect">
              <a:avLst/>
            </a:prstGeom>
          </p:spPr>
        </p:pic>
      </p:grpSp>
      <p:pic>
        <p:nvPicPr>
          <p:cNvPr id="334" name="object 334"/>
          <p:cNvPicPr/>
          <p:nvPr/>
        </p:nvPicPr>
        <p:blipFill>
          <a:blip r:embed="rId133" cstate="print"/>
          <a:stretch>
            <a:fillRect/>
          </a:stretch>
        </p:blipFill>
        <p:spPr>
          <a:xfrm>
            <a:off x="4735506" y="5202789"/>
            <a:ext cx="378508" cy="579446"/>
          </a:xfrm>
          <a:prstGeom prst="rect">
            <a:avLst/>
          </a:prstGeom>
        </p:spPr>
      </p:pic>
      <p:sp>
        <p:nvSpPr>
          <p:cNvPr id="335" name="object 335"/>
          <p:cNvSpPr txBox="1">
            <a:spLocks noGrp="1"/>
          </p:cNvSpPr>
          <p:nvPr>
            <p:ph type="sldNum" sz="quarter" idx="7"/>
          </p:nvPr>
        </p:nvSpPr>
        <p:spPr>
          <a:xfrm>
            <a:off x="10649535" y="6105866"/>
            <a:ext cx="370994" cy="141642"/>
          </a:xfrm>
          <a:prstGeom prst="rect">
            <a:avLst/>
          </a:prstGeom>
        </p:spPr>
        <p:txBody>
          <a:bodyPr vert="horz" wrap="square" lIns="0" tIns="0" rIns="0" bIns="0" rtlCol="0">
            <a:spAutoFit/>
          </a:bodyPr>
          <a:lstStyle>
            <a:defPPr>
              <a:defRPr lang="fr-FR"/>
            </a:defPPr>
            <a:lvl1pPr marL="0" algn="l" defTabSz="914400" rtl="0" eaLnBrk="1" latinLnBrk="0" hangingPunct="1">
              <a:defRPr sz="1059"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0858">
              <a:lnSpc>
                <a:spcPts val="1094"/>
              </a:lnSpc>
            </a:pPr>
            <a:fld id="{81D60167-4931-47E6-BA6A-407CBD079E47}" type="slidenum">
              <a:rPr lang="fr-FR" smtClean="0"/>
              <a:pPr marL="100858">
                <a:lnSpc>
                  <a:spcPts val="1094"/>
                </a:lnSpc>
              </a:pPr>
              <a:t>11</a:t>
            </a:fld>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800" b="1" dirty="0"/>
              <a:t>Pourquoi les réseaux étendus sont-ils nécessaires ?</a:t>
            </a:r>
          </a:p>
        </p:txBody>
      </p:sp>
      <p:pic>
        <p:nvPicPr>
          <p:cNvPr id="4" name="Espace réservé du contenu 3"/>
          <p:cNvPicPr>
            <a:picLocks noGrp="1"/>
          </p:cNvPicPr>
          <p:nvPr>
            <p:ph idx="1"/>
          </p:nvPr>
        </p:nvPicPr>
        <p:blipFill>
          <a:blip r:embed="rId2" cstate="print"/>
          <a:stretch>
            <a:fillRect/>
          </a:stretch>
        </p:blipFill>
        <p:spPr>
          <a:xfrm>
            <a:off x="2965932" y="1600201"/>
            <a:ext cx="6260137" cy="4525963"/>
          </a:xfrm>
          <a:prstGeom prst="rect">
            <a:avLst/>
          </a:prstGeom>
        </p:spPr>
      </p:pic>
      <p:sp>
        <p:nvSpPr>
          <p:cNvPr id="5" name="Espace réservé du numéro de diapositive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FF4A3A9-D8CA-4A01-984B-441DF6BE7F4F}" type="slidenum">
              <a:rPr lang="fr-FR" smtClean="0"/>
              <a:pPr/>
              <a:t>12</a:t>
            </a:fld>
            <a:endParaRPr lang="fr-FR"/>
          </a:p>
        </p:txBody>
      </p:sp>
      <p:sp>
        <p:nvSpPr>
          <p:cNvPr id="6" name="Espace réservé du pied de page 5"/>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Wan et MPLS / Jp Gregoire</a:t>
            </a:r>
          </a:p>
        </p:txBody>
      </p:sp>
      <p:sp>
        <p:nvSpPr>
          <p:cNvPr id="7" name="Espace réservé de la date 6"/>
          <p:cNvSpPr>
            <a:spLocks noGrp="1"/>
          </p:cNvSpPr>
          <p:nvPr>
            <p:ph type="dt" sz="half" idx="10"/>
          </p:nvPr>
        </p:nvSpPr>
        <p:spPr>
          <a:xfrm>
            <a:off x="457200" y="6356350"/>
            <a:ext cx="21336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16/11/2015</a:t>
            </a:r>
          </a:p>
        </p:txBody>
      </p:sp>
    </p:spTree>
    <p:extLst>
      <p:ext uri="{BB962C8B-B14F-4D97-AF65-F5344CB8AC3E}">
        <p14:creationId xmlns:p14="http://schemas.microsoft.com/office/powerpoint/2010/main" val="2092659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2" cstate="print"/>
          <a:stretch>
            <a:fillRect/>
          </a:stretch>
        </p:blipFill>
        <p:spPr>
          <a:xfrm>
            <a:off x="3019880" y="1600201"/>
            <a:ext cx="6152241" cy="4525963"/>
          </a:xfrm>
          <a:prstGeom prst="rect">
            <a:avLst/>
          </a:prstGeom>
        </p:spPr>
      </p:pic>
      <p:sp>
        <p:nvSpPr>
          <p:cNvPr id="5" name="Espace réservé du numéro de diapositive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FF4A3A9-D8CA-4A01-984B-441DF6BE7F4F}" type="slidenum">
              <a:rPr lang="fr-FR" smtClean="0"/>
              <a:pPr/>
              <a:t>13</a:t>
            </a:fld>
            <a:endParaRPr lang="fr-FR"/>
          </a:p>
        </p:txBody>
      </p:sp>
      <p:sp>
        <p:nvSpPr>
          <p:cNvPr id="6" name="Espace réservé du pied de page 5"/>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Wan et MPLS / Jp Gregoire</a:t>
            </a:r>
          </a:p>
        </p:txBody>
      </p:sp>
      <p:sp>
        <p:nvSpPr>
          <p:cNvPr id="7" name="Espace réservé de la date 6"/>
          <p:cNvSpPr>
            <a:spLocks noGrp="1"/>
          </p:cNvSpPr>
          <p:nvPr>
            <p:ph type="dt" sz="half" idx="10"/>
          </p:nvPr>
        </p:nvSpPr>
        <p:spPr>
          <a:xfrm>
            <a:off x="457200" y="6356350"/>
            <a:ext cx="21336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16/11/2015</a:t>
            </a:r>
          </a:p>
        </p:txBody>
      </p:sp>
    </p:spTree>
    <p:extLst>
      <p:ext uri="{BB962C8B-B14F-4D97-AF65-F5344CB8AC3E}">
        <p14:creationId xmlns:p14="http://schemas.microsoft.com/office/powerpoint/2010/main" val="1055792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2" cstate="print"/>
          <a:stretch>
            <a:fillRect/>
          </a:stretch>
        </p:blipFill>
        <p:spPr>
          <a:xfrm>
            <a:off x="2919123" y="1600201"/>
            <a:ext cx="6353755" cy="4525963"/>
          </a:xfrm>
          <a:prstGeom prst="rect">
            <a:avLst/>
          </a:prstGeom>
        </p:spPr>
      </p:pic>
      <p:sp>
        <p:nvSpPr>
          <p:cNvPr id="5" name="Espace réservé du numéro de diapositive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FF4A3A9-D8CA-4A01-984B-441DF6BE7F4F}" type="slidenum">
              <a:rPr lang="fr-FR" smtClean="0"/>
              <a:pPr/>
              <a:t>14</a:t>
            </a:fld>
            <a:endParaRPr lang="fr-FR"/>
          </a:p>
        </p:txBody>
      </p:sp>
      <p:sp>
        <p:nvSpPr>
          <p:cNvPr id="6" name="Espace réservé du pied de page 5"/>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Wan et MPLS / Jp Gregoire</a:t>
            </a:r>
          </a:p>
        </p:txBody>
      </p:sp>
      <p:sp>
        <p:nvSpPr>
          <p:cNvPr id="7" name="Espace réservé de la date 6"/>
          <p:cNvSpPr>
            <a:spLocks noGrp="1"/>
          </p:cNvSpPr>
          <p:nvPr>
            <p:ph type="dt" sz="half" idx="10"/>
          </p:nvPr>
        </p:nvSpPr>
        <p:spPr>
          <a:xfrm>
            <a:off x="457200" y="6356350"/>
            <a:ext cx="21336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16/11/2015</a:t>
            </a:r>
          </a:p>
        </p:txBody>
      </p:sp>
    </p:spTree>
    <p:extLst>
      <p:ext uri="{BB962C8B-B14F-4D97-AF65-F5344CB8AC3E}">
        <p14:creationId xmlns:p14="http://schemas.microsoft.com/office/powerpoint/2010/main" val="2734848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2" cstate="print"/>
          <a:stretch>
            <a:fillRect/>
          </a:stretch>
        </p:blipFill>
        <p:spPr>
          <a:xfrm>
            <a:off x="2858074" y="1600201"/>
            <a:ext cx="6475852" cy="4525963"/>
          </a:xfrm>
          <a:prstGeom prst="rect">
            <a:avLst/>
          </a:prstGeom>
        </p:spPr>
      </p:pic>
      <p:sp>
        <p:nvSpPr>
          <p:cNvPr id="5" name="Espace réservé du numéro de diapositive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FF4A3A9-D8CA-4A01-984B-441DF6BE7F4F}" type="slidenum">
              <a:rPr lang="fr-FR" smtClean="0"/>
              <a:pPr/>
              <a:t>15</a:t>
            </a:fld>
            <a:endParaRPr lang="fr-FR"/>
          </a:p>
        </p:txBody>
      </p:sp>
      <p:sp>
        <p:nvSpPr>
          <p:cNvPr id="6" name="Espace réservé du pied de page 5"/>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Wan et MPLS / Jp Gregoire</a:t>
            </a:r>
          </a:p>
        </p:txBody>
      </p:sp>
      <p:sp>
        <p:nvSpPr>
          <p:cNvPr id="7" name="Espace réservé de la date 6"/>
          <p:cNvSpPr>
            <a:spLocks noGrp="1"/>
          </p:cNvSpPr>
          <p:nvPr>
            <p:ph type="dt" sz="half" idx="10"/>
          </p:nvPr>
        </p:nvSpPr>
        <p:spPr>
          <a:xfrm>
            <a:off x="457200" y="6356350"/>
            <a:ext cx="21336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16/11/2015</a:t>
            </a:r>
          </a:p>
        </p:txBody>
      </p:sp>
    </p:spTree>
    <p:extLst>
      <p:ext uri="{BB962C8B-B14F-4D97-AF65-F5344CB8AC3E}">
        <p14:creationId xmlns:p14="http://schemas.microsoft.com/office/powerpoint/2010/main" val="4231845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a:lnSpc>
                <a:spcPct val="115000"/>
              </a:lnSpc>
              <a:spcAft>
                <a:spcPts val="1000"/>
              </a:spcAft>
            </a:pPr>
            <a:r>
              <a:rPr lang="fr-FR" b="1" dirty="0">
                <a:ea typeface="Calibri"/>
                <a:cs typeface="Times New Roman"/>
              </a:rPr>
              <a:t>Evolution du modèle de réseau</a:t>
            </a:r>
            <a:br>
              <a:rPr lang="fr-FR" sz="3200" dirty="0">
                <a:ea typeface="Calibri"/>
                <a:cs typeface="Times New Roman"/>
              </a:rPr>
            </a:br>
            <a:endParaRPr lang="fr-FR" dirty="0"/>
          </a:p>
        </p:txBody>
      </p:sp>
      <p:pic>
        <p:nvPicPr>
          <p:cNvPr id="4" name="Espace réservé du contenu 3"/>
          <p:cNvPicPr>
            <a:picLocks noGrp="1"/>
          </p:cNvPicPr>
          <p:nvPr>
            <p:ph idx="1"/>
          </p:nvPr>
        </p:nvPicPr>
        <p:blipFill>
          <a:blip r:embed="rId2" cstate="print"/>
          <a:stretch>
            <a:fillRect/>
          </a:stretch>
        </p:blipFill>
        <p:spPr>
          <a:xfrm>
            <a:off x="2292670" y="1600201"/>
            <a:ext cx="7606660" cy="4525963"/>
          </a:xfrm>
          <a:prstGeom prst="rect">
            <a:avLst/>
          </a:prstGeom>
        </p:spPr>
      </p:pic>
      <p:sp>
        <p:nvSpPr>
          <p:cNvPr id="5" name="Espace réservé du numéro de diapositive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FF4A3A9-D8CA-4A01-984B-441DF6BE7F4F}" type="slidenum">
              <a:rPr lang="fr-FR" smtClean="0"/>
              <a:pPr/>
              <a:t>16</a:t>
            </a:fld>
            <a:endParaRPr lang="fr-FR"/>
          </a:p>
        </p:txBody>
      </p:sp>
      <p:sp>
        <p:nvSpPr>
          <p:cNvPr id="6" name="Espace réservé du pied de page 5"/>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Wan et MPLS / Jp Gregoire</a:t>
            </a:r>
          </a:p>
        </p:txBody>
      </p:sp>
      <p:sp>
        <p:nvSpPr>
          <p:cNvPr id="7" name="Espace réservé de la date 6"/>
          <p:cNvSpPr>
            <a:spLocks noGrp="1"/>
          </p:cNvSpPr>
          <p:nvPr>
            <p:ph type="dt" sz="half" idx="10"/>
          </p:nvPr>
        </p:nvSpPr>
        <p:spPr>
          <a:xfrm>
            <a:off x="457200" y="6356350"/>
            <a:ext cx="21336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16/11/2015</a:t>
            </a:r>
          </a:p>
        </p:txBody>
      </p:sp>
    </p:spTree>
    <p:extLst>
      <p:ext uri="{BB962C8B-B14F-4D97-AF65-F5344CB8AC3E}">
        <p14:creationId xmlns:p14="http://schemas.microsoft.com/office/powerpoint/2010/main" val="1083718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Espace réservé du contenu 3"/>
          <p:cNvPicPr>
            <a:picLocks noGrp="1"/>
          </p:cNvPicPr>
          <p:nvPr>
            <p:ph idx="1"/>
          </p:nvPr>
        </p:nvPicPr>
        <p:blipFill>
          <a:blip r:embed="rId2" cstate="print"/>
          <a:stretch>
            <a:fillRect/>
          </a:stretch>
        </p:blipFill>
        <p:spPr>
          <a:xfrm>
            <a:off x="2605088" y="1815306"/>
            <a:ext cx="6981825" cy="4095750"/>
          </a:xfrm>
          <a:prstGeom prst="rect">
            <a:avLst/>
          </a:prstGeom>
        </p:spPr>
      </p:pic>
      <p:sp>
        <p:nvSpPr>
          <p:cNvPr id="5" name="Espace réservé du numéro de diapositive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FF4A3A9-D8CA-4A01-984B-441DF6BE7F4F}" type="slidenum">
              <a:rPr lang="fr-FR" smtClean="0"/>
              <a:pPr/>
              <a:t>17</a:t>
            </a:fld>
            <a:endParaRPr lang="fr-FR"/>
          </a:p>
        </p:txBody>
      </p:sp>
      <p:sp>
        <p:nvSpPr>
          <p:cNvPr id="6" name="Espace réservé du pied de page 5"/>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Wan et MPLS / Jp Gregoire</a:t>
            </a:r>
          </a:p>
        </p:txBody>
      </p:sp>
      <p:sp>
        <p:nvSpPr>
          <p:cNvPr id="7" name="Espace réservé de la date 6"/>
          <p:cNvSpPr>
            <a:spLocks noGrp="1"/>
          </p:cNvSpPr>
          <p:nvPr>
            <p:ph type="dt" sz="half" idx="10"/>
          </p:nvPr>
        </p:nvSpPr>
        <p:spPr>
          <a:xfrm>
            <a:off x="457200" y="6356350"/>
            <a:ext cx="21336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16/11/2015</a:t>
            </a:r>
          </a:p>
        </p:txBody>
      </p:sp>
    </p:spTree>
    <p:extLst>
      <p:ext uri="{BB962C8B-B14F-4D97-AF65-F5344CB8AC3E}">
        <p14:creationId xmlns:p14="http://schemas.microsoft.com/office/powerpoint/2010/main" val="3454428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Espace réservé du contenu 3"/>
          <p:cNvPicPr>
            <a:picLocks noGrp="1"/>
          </p:cNvPicPr>
          <p:nvPr>
            <p:ph idx="1"/>
          </p:nvPr>
        </p:nvPicPr>
        <p:blipFill>
          <a:blip r:embed="rId2" cstate="print"/>
          <a:stretch>
            <a:fillRect/>
          </a:stretch>
        </p:blipFill>
        <p:spPr>
          <a:xfrm>
            <a:off x="2635471" y="1600201"/>
            <a:ext cx="6921058" cy="4525963"/>
          </a:xfrm>
          <a:prstGeom prst="rect">
            <a:avLst/>
          </a:prstGeom>
        </p:spPr>
      </p:pic>
      <p:sp>
        <p:nvSpPr>
          <p:cNvPr id="5" name="Espace réservé du numéro de diapositive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FF4A3A9-D8CA-4A01-984B-441DF6BE7F4F}" type="slidenum">
              <a:rPr lang="fr-FR" smtClean="0"/>
              <a:pPr/>
              <a:t>18</a:t>
            </a:fld>
            <a:endParaRPr lang="fr-FR"/>
          </a:p>
        </p:txBody>
      </p:sp>
      <p:sp>
        <p:nvSpPr>
          <p:cNvPr id="6" name="Espace réservé du pied de page 5"/>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Wan et MPLS / Jp Gregoire</a:t>
            </a:r>
          </a:p>
        </p:txBody>
      </p:sp>
      <p:sp>
        <p:nvSpPr>
          <p:cNvPr id="7" name="Espace réservé de la date 6"/>
          <p:cNvSpPr>
            <a:spLocks noGrp="1"/>
          </p:cNvSpPr>
          <p:nvPr>
            <p:ph type="dt" sz="half" idx="10"/>
          </p:nvPr>
        </p:nvSpPr>
        <p:spPr>
          <a:xfrm>
            <a:off x="457200" y="6356350"/>
            <a:ext cx="21336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16/11/2015</a:t>
            </a:r>
          </a:p>
        </p:txBody>
      </p:sp>
    </p:spTree>
    <p:extLst>
      <p:ext uri="{BB962C8B-B14F-4D97-AF65-F5344CB8AC3E}">
        <p14:creationId xmlns:p14="http://schemas.microsoft.com/office/powerpoint/2010/main" val="900603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a:t>Modèle OSI et réseau étendu</a:t>
            </a:r>
            <a:br>
              <a:rPr lang="fr-FR" dirty="0"/>
            </a:br>
            <a:endParaRPr lang="fr-FR" dirty="0"/>
          </a:p>
        </p:txBody>
      </p:sp>
      <p:pic>
        <p:nvPicPr>
          <p:cNvPr id="4" name="Espace réservé du contenu 3"/>
          <p:cNvPicPr>
            <a:picLocks noGrp="1"/>
          </p:cNvPicPr>
          <p:nvPr>
            <p:ph idx="1"/>
          </p:nvPr>
        </p:nvPicPr>
        <p:blipFill>
          <a:blip r:embed="rId2" cstate="print"/>
          <a:stretch>
            <a:fillRect/>
          </a:stretch>
        </p:blipFill>
        <p:spPr>
          <a:xfrm>
            <a:off x="2124075" y="1805781"/>
            <a:ext cx="7943850" cy="4114800"/>
          </a:xfrm>
          <a:prstGeom prst="rect">
            <a:avLst/>
          </a:prstGeom>
        </p:spPr>
      </p:pic>
      <p:sp>
        <p:nvSpPr>
          <p:cNvPr id="5" name="Espace réservé du numéro de diapositive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FF4A3A9-D8CA-4A01-984B-441DF6BE7F4F}" type="slidenum">
              <a:rPr lang="fr-FR" smtClean="0"/>
              <a:pPr/>
              <a:t>19</a:t>
            </a:fld>
            <a:endParaRPr lang="fr-FR"/>
          </a:p>
        </p:txBody>
      </p:sp>
      <p:sp>
        <p:nvSpPr>
          <p:cNvPr id="6" name="Espace réservé du pied de page 5"/>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Wan et MPLS / Jp Gregoire</a:t>
            </a:r>
          </a:p>
        </p:txBody>
      </p:sp>
      <p:sp>
        <p:nvSpPr>
          <p:cNvPr id="7" name="Espace réservé de la date 6"/>
          <p:cNvSpPr>
            <a:spLocks noGrp="1"/>
          </p:cNvSpPr>
          <p:nvPr>
            <p:ph type="dt" sz="half" idx="10"/>
          </p:nvPr>
        </p:nvSpPr>
        <p:spPr>
          <a:xfrm>
            <a:off x="457200" y="6356350"/>
            <a:ext cx="21336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16/11/2015</a:t>
            </a:r>
          </a:p>
        </p:txBody>
      </p:sp>
    </p:spTree>
    <p:extLst>
      <p:ext uri="{BB962C8B-B14F-4D97-AF65-F5344CB8AC3E}">
        <p14:creationId xmlns:p14="http://schemas.microsoft.com/office/powerpoint/2010/main" val="1243853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40B04C1-4FA0-8C45-8BD5-EEEEF3260FCF}"/>
              </a:ext>
            </a:extLst>
          </p:cNvPr>
          <p:cNvPicPr>
            <a:picLocks noChangeAspect="1"/>
          </p:cNvPicPr>
          <p:nvPr/>
        </p:nvPicPr>
        <p:blipFill>
          <a:blip r:embed="rId2"/>
          <a:stretch>
            <a:fillRect/>
          </a:stretch>
        </p:blipFill>
        <p:spPr>
          <a:xfrm>
            <a:off x="585788" y="165315"/>
            <a:ext cx="11606212" cy="6526173"/>
          </a:xfrm>
          <a:prstGeom prst="rect">
            <a:avLst/>
          </a:prstGeom>
        </p:spPr>
      </p:pic>
    </p:spTree>
    <p:extLst>
      <p:ext uri="{BB962C8B-B14F-4D97-AF65-F5344CB8AC3E}">
        <p14:creationId xmlns:p14="http://schemas.microsoft.com/office/powerpoint/2010/main" val="2475473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200" b="1" dirty="0"/>
              <a:t>Types de liaisons de réseau étendu</a:t>
            </a:r>
          </a:p>
        </p:txBody>
      </p:sp>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81250" y="1272276"/>
            <a:ext cx="560555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FF4A3A9-D8CA-4A01-984B-441DF6BE7F4F}" type="slidenum">
              <a:rPr lang="fr-FR" smtClean="0"/>
              <a:pPr/>
              <a:t>20</a:t>
            </a:fld>
            <a:endParaRPr lang="fr-FR"/>
          </a:p>
        </p:txBody>
      </p:sp>
      <p:sp>
        <p:nvSpPr>
          <p:cNvPr id="5" name="Espace réservé du pied de page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Wan et MPLS / Jp Gregoire</a:t>
            </a:r>
          </a:p>
        </p:txBody>
      </p:sp>
      <p:sp>
        <p:nvSpPr>
          <p:cNvPr id="6" name="Espace réservé de la date 5"/>
          <p:cNvSpPr>
            <a:spLocks noGrp="1"/>
          </p:cNvSpPr>
          <p:nvPr>
            <p:ph type="dt" sz="half" idx="10"/>
          </p:nvPr>
        </p:nvSpPr>
        <p:spPr>
          <a:xfrm>
            <a:off x="457200" y="6356350"/>
            <a:ext cx="21336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16/11/2015</a:t>
            </a:r>
          </a:p>
        </p:txBody>
      </p:sp>
    </p:spTree>
    <p:extLst>
      <p:ext uri="{BB962C8B-B14F-4D97-AF65-F5344CB8AC3E}">
        <p14:creationId xmlns:p14="http://schemas.microsoft.com/office/powerpoint/2010/main" val="1653233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307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215391" y="2073850"/>
            <a:ext cx="5761219" cy="357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FF4A3A9-D8CA-4A01-984B-441DF6BE7F4F}" type="slidenum">
              <a:rPr lang="fr-FR" smtClean="0"/>
              <a:pPr/>
              <a:t>21</a:t>
            </a:fld>
            <a:endParaRPr lang="fr-FR"/>
          </a:p>
        </p:txBody>
      </p:sp>
      <p:sp>
        <p:nvSpPr>
          <p:cNvPr id="5" name="Espace réservé du pied de page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Wan et MPLS / Jp Gregoire</a:t>
            </a:r>
          </a:p>
        </p:txBody>
      </p:sp>
      <p:sp>
        <p:nvSpPr>
          <p:cNvPr id="6" name="Espace réservé de la date 5"/>
          <p:cNvSpPr>
            <a:spLocks noGrp="1"/>
          </p:cNvSpPr>
          <p:nvPr>
            <p:ph type="dt" sz="half" idx="10"/>
          </p:nvPr>
        </p:nvSpPr>
        <p:spPr>
          <a:xfrm>
            <a:off x="457200" y="6356350"/>
            <a:ext cx="21336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16/11/2015</a:t>
            </a:r>
          </a:p>
        </p:txBody>
      </p:sp>
    </p:spTree>
    <p:extLst>
      <p:ext uri="{BB962C8B-B14F-4D97-AF65-F5344CB8AC3E}">
        <p14:creationId xmlns:p14="http://schemas.microsoft.com/office/powerpoint/2010/main" val="3155651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67506" y="532055"/>
            <a:ext cx="5115485" cy="989147"/>
          </a:xfrm>
          <a:prstGeom prst="rect">
            <a:avLst/>
          </a:prstGeom>
        </p:spPr>
        <p:txBody>
          <a:bodyPr vert="horz" wrap="square" lIns="0" tIns="11206" rIns="0" bIns="0" rtlCol="0">
            <a:spAutoFit/>
          </a:bodyPr>
          <a:lstStyle/>
          <a:p>
            <a:pPr marL="667346" marR="4483" indent="-656700">
              <a:spcBef>
                <a:spcPts val="88"/>
              </a:spcBef>
            </a:pPr>
            <a:r>
              <a:rPr spc="-9" dirty="0"/>
              <a:t>Options </a:t>
            </a:r>
            <a:r>
              <a:rPr dirty="0"/>
              <a:t>de </a:t>
            </a:r>
            <a:r>
              <a:rPr spc="-13" dirty="0"/>
              <a:t>connexion Internet: </a:t>
            </a:r>
            <a:r>
              <a:rPr spc="-706" dirty="0"/>
              <a:t> </a:t>
            </a:r>
            <a:r>
              <a:rPr spc="-31" dirty="0"/>
              <a:t>Technologie</a:t>
            </a:r>
            <a:r>
              <a:rPr spc="-40" dirty="0"/>
              <a:t> </a:t>
            </a:r>
            <a:r>
              <a:rPr dirty="0"/>
              <a:t>de</a:t>
            </a:r>
            <a:r>
              <a:rPr spc="-18" dirty="0"/>
              <a:t> </a:t>
            </a:r>
            <a:r>
              <a:rPr spc="-4" dirty="0"/>
              <a:t>VPN (1)</a:t>
            </a:r>
          </a:p>
        </p:txBody>
      </p:sp>
      <p:sp>
        <p:nvSpPr>
          <p:cNvPr id="3" name="object 3"/>
          <p:cNvSpPr txBox="1"/>
          <p:nvPr/>
        </p:nvSpPr>
        <p:spPr>
          <a:xfrm>
            <a:off x="2384164" y="2083847"/>
            <a:ext cx="7735981" cy="3026937"/>
          </a:xfrm>
          <a:prstGeom prst="rect">
            <a:avLst/>
          </a:prstGeom>
        </p:spPr>
        <p:txBody>
          <a:bodyPr vert="horz" wrap="square" lIns="0" tIns="11766" rIns="0" bIns="0" rtlCol="0">
            <a:spAutoFit/>
          </a:bodyPr>
          <a:lstStyle/>
          <a:p>
            <a:pPr marL="89092" marR="676311" indent="-78445">
              <a:spcBef>
                <a:spcPts val="93"/>
              </a:spcBef>
            </a:pPr>
            <a:r>
              <a:rPr sz="1412" spc="-269" dirty="0">
                <a:latin typeface="Calibri"/>
                <a:cs typeface="Calibri"/>
              </a:rPr>
              <a:t>−</a:t>
            </a:r>
            <a:r>
              <a:rPr sz="1412" spc="-229" dirty="0">
                <a:latin typeface="Calibri"/>
                <a:cs typeface="Calibri"/>
              </a:rPr>
              <a:t> </a:t>
            </a:r>
            <a:r>
              <a:rPr sz="1412" spc="-9" dirty="0">
                <a:latin typeface="Calibri"/>
                <a:cs typeface="Calibri"/>
              </a:rPr>
              <a:t>Utilisation</a:t>
            </a:r>
            <a:r>
              <a:rPr sz="1412" spc="35" dirty="0">
                <a:latin typeface="Calibri"/>
                <a:cs typeface="Calibri"/>
              </a:rPr>
              <a:t> </a:t>
            </a:r>
            <a:r>
              <a:rPr sz="1412" spc="-4" dirty="0">
                <a:latin typeface="Calibri"/>
                <a:cs typeface="Calibri"/>
              </a:rPr>
              <a:t>par un </a:t>
            </a:r>
            <a:r>
              <a:rPr sz="1412" spc="-13" dirty="0">
                <a:latin typeface="Calibri"/>
                <a:cs typeface="Calibri"/>
              </a:rPr>
              <a:t>télétravailleur</a:t>
            </a:r>
            <a:r>
              <a:rPr sz="1412" spc="35" dirty="0">
                <a:latin typeface="Calibri"/>
                <a:cs typeface="Calibri"/>
              </a:rPr>
              <a:t> </a:t>
            </a:r>
            <a:r>
              <a:rPr sz="1412" spc="-4" dirty="0">
                <a:latin typeface="Calibri"/>
                <a:cs typeface="Calibri"/>
              </a:rPr>
              <a:t>ou</a:t>
            </a:r>
            <a:r>
              <a:rPr sz="1412" spc="13" dirty="0">
                <a:latin typeface="Calibri"/>
                <a:cs typeface="Calibri"/>
              </a:rPr>
              <a:t> </a:t>
            </a:r>
            <a:r>
              <a:rPr sz="1412" spc="-4" dirty="0">
                <a:latin typeface="Calibri"/>
                <a:cs typeface="Calibri"/>
              </a:rPr>
              <a:t>un</a:t>
            </a:r>
            <a:r>
              <a:rPr sz="1412" spc="-22" dirty="0">
                <a:latin typeface="Calibri"/>
                <a:cs typeface="Calibri"/>
              </a:rPr>
              <a:t> </a:t>
            </a:r>
            <a:r>
              <a:rPr sz="1412" spc="-9" dirty="0">
                <a:latin typeface="Calibri"/>
                <a:cs typeface="Calibri"/>
              </a:rPr>
              <a:t>bureau</a:t>
            </a:r>
            <a:r>
              <a:rPr sz="1412" spc="18" dirty="0">
                <a:latin typeface="Calibri"/>
                <a:cs typeface="Calibri"/>
              </a:rPr>
              <a:t> </a:t>
            </a:r>
            <a:r>
              <a:rPr sz="1412" spc="-13" dirty="0">
                <a:latin typeface="Calibri"/>
                <a:cs typeface="Calibri"/>
              </a:rPr>
              <a:t>distant</a:t>
            </a:r>
            <a:r>
              <a:rPr sz="1412" spc="9" dirty="0">
                <a:latin typeface="Calibri"/>
                <a:cs typeface="Calibri"/>
              </a:rPr>
              <a:t> </a:t>
            </a:r>
            <a:r>
              <a:rPr sz="1412" spc="-4" dirty="0">
                <a:latin typeface="Calibri"/>
                <a:cs typeface="Calibri"/>
              </a:rPr>
              <a:t>de</a:t>
            </a:r>
            <a:r>
              <a:rPr sz="1412" spc="18" dirty="0">
                <a:latin typeface="Calibri"/>
                <a:cs typeface="Calibri"/>
              </a:rPr>
              <a:t> </a:t>
            </a:r>
            <a:r>
              <a:rPr sz="1412" spc="-4" dirty="0">
                <a:latin typeface="Calibri"/>
                <a:cs typeface="Calibri"/>
              </a:rPr>
              <a:t>services</a:t>
            </a:r>
            <a:r>
              <a:rPr sz="1412" spc="18" dirty="0">
                <a:latin typeface="Calibri"/>
                <a:cs typeface="Calibri"/>
              </a:rPr>
              <a:t> </a:t>
            </a:r>
            <a:r>
              <a:rPr sz="1412" dirty="0">
                <a:latin typeface="Calibri"/>
                <a:cs typeface="Calibri"/>
              </a:rPr>
              <a:t>à </a:t>
            </a:r>
            <a:r>
              <a:rPr sz="1412" spc="-9" dirty="0">
                <a:latin typeface="Calibri"/>
                <a:cs typeface="Calibri"/>
              </a:rPr>
              <a:t>large </a:t>
            </a:r>
            <a:r>
              <a:rPr sz="1412" spc="-4" dirty="0">
                <a:latin typeface="Calibri"/>
                <a:cs typeface="Calibri"/>
              </a:rPr>
              <a:t>bande pour</a:t>
            </a:r>
            <a:r>
              <a:rPr sz="1412" spc="18" dirty="0">
                <a:latin typeface="Calibri"/>
                <a:cs typeface="Calibri"/>
              </a:rPr>
              <a:t> </a:t>
            </a:r>
            <a:r>
              <a:rPr sz="1412" spc="-4" dirty="0">
                <a:latin typeface="Calibri"/>
                <a:cs typeface="Calibri"/>
              </a:rPr>
              <a:t>accéder</a:t>
            </a:r>
            <a:r>
              <a:rPr sz="1412" spc="18" dirty="0">
                <a:latin typeface="Calibri"/>
                <a:cs typeface="Calibri"/>
              </a:rPr>
              <a:t> </a:t>
            </a:r>
            <a:r>
              <a:rPr sz="1412" dirty="0">
                <a:latin typeface="Calibri"/>
                <a:cs typeface="Calibri"/>
              </a:rPr>
              <a:t>au </a:t>
            </a:r>
            <a:r>
              <a:rPr sz="1412" spc="-309" dirty="0">
                <a:latin typeface="Calibri"/>
                <a:cs typeface="Calibri"/>
              </a:rPr>
              <a:t> </a:t>
            </a:r>
            <a:r>
              <a:rPr sz="1412" spc="-9" dirty="0">
                <a:latin typeface="Calibri"/>
                <a:cs typeface="Calibri"/>
              </a:rPr>
              <a:t>réseau</a:t>
            </a:r>
            <a:r>
              <a:rPr sz="1412" spc="9" dirty="0">
                <a:latin typeface="Calibri"/>
                <a:cs typeface="Calibri"/>
              </a:rPr>
              <a:t> </a:t>
            </a:r>
            <a:r>
              <a:rPr sz="1412" spc="-9" dirty="0">
                <a:latin typeface="Calibri"/>
                <a:cs typeface="Calibri"/>
              </a:rPr>
              <a:t>étendu</a:t>
            </a:r>
            <a:r>
              <a:rPr sz="1412" spc="13" dirty="0">
                <a:latin typeface="Calibri"/>
                <a:cs typeface="Calibri"/>
              </a:rPr>
              <a:t> </a:t>
            </a:r>
            <a:r>
              <a:rPr sz="1412" spc="-13" dirty="0">
                <a:latin typeface="Calibri"/>
                <a:cs typeface="Calibri"/>
              </a:rPr>
              <a:t>d’une</a:t>
            </a:r>
            <a:r>
              <a:rPr sz="1412" spc="-9" dirty="0">
                <a:latin typeface="Calibri"/>
                <a:cs typeface="Calibri"/>
              </a:rPr>
              <a:t> </a:t>
            </a:r>
            <a:r>
              <a:rPr sz="1412" spc="-13" dirty="0">
                <a:latin typeface="Calibri"/>
                <a:cs typeface="Calibri"/>
              </a:rPr>
              <a:t>entreprise</a:t>
            </a:r>
            <a:r>
              <a:rPr sz="1412" spc="53" dirty="0">
                <a:latin typeface="Calibri"/>
                <a:cs typeface="Calibri"/>
              </a:rPr>
              <a:t> </a:t>
            </a:r>
            <a:r>
              <a:rPr sz="1412" spc="-132" dirty="0">
                <a:latin typeface="Calibri"/>
                <a:cs typeface="Calibri"/>
              </a:rPr>
              <a:t>−&gt;</a:t>
            </a:r>
            <a:r>
              <a:rPr sz="1412" spc="-9" dirty="0">
                <a:latin typeface="Calibri"/>
                <a:cs typeface="Calibri"/>
              </a:rPr>
              <a:t> risques</a:t>
            </a:r>
            <a:r>
              <a:rPr sz="1412" spc="13" dirty="0">
                <a:latin typeface="Calibri"/>
                <a:cs typeface="Calibri"/>
              </a:rPr>
              <a:t> </a:t>
            </a:r>
            <a:r>
              <a:rPr sz="1412" spc="-4" dirty="0">
                <a:latin typeface="Calibri"/>
                <a:cs typeface="Calibri"/>
              </a:rPr>
              <a:t>en</a:t>
            </a:r>
            <a:r>
              <a:rPr sz="1412" spc="-9" dirty="0">
                <a:latin typeface="Calibri"/>
                <a:cs typeface="Calibri"/>
              </a:rPr>
              <a:t> termes</a:t>
            </a:r>
            <a:r>
              <a:rPr sz="1412" spc="13" dirty="0">
                <a:latin typeface="Calibri"/>
                <a:cs typeface="Calibri"/>
              </a:rPr>
              <a:t> </a:t>
            </a:r>
            <a:r>
              <a:rPr sz="1412" spc="-4" dirty="0">
                <a:latin typeface="Calibri"/>
                <a:cs typeface="Calibri"/>
              </a:rPr>
              <a:t>de</a:t>
            </a:r>
            <a:r>
              <a:rPr sz="1412" spc="-9" dirty="0">
                <a:latin typeface="Calibri"/>
                <a:cs typeface="Calibri"/>
              </a:rPr>
              <a:t> sécurité.</a:t>
            </a:r>
            <a:endParaRPr sz="1412">
              <a:latin typeface="Calibri"/>
              <a:cs typeface="Calibri"/>
            </a:endParaRPr>
          </a:p>
          <a:p>
            <a:pPr>
              <a:spcBef>
                <a:spcPts val="26"/>
              </a:spcBef>
            </a:pPr>
            <a:endParaRPr sz="1368">
              <a:latin typeface="Calibri"/>
              <a:cs typeface="Calibri"/>
            </a:endParaRPr>
          </a:p>
          <a:p>
            <a:pPr marL="169778" marR="207880" indent="-159132"/>
            <a:r>
              <a:rPr sz="1412" spc="-132" dirty="0">
                <a:latin typeface="Calibri"/>
                <a:cs typeface="Calibri"/>
              </a:rPr>
              <a:t>−&gt;</a:t>
            </a:r>
            <a:r>
              <a:rPr sz="1412" spc="-31" dirty="0">
                <a:latin typeface="Calibri"/>
                <a:cs typeface="Calibri"/>
              </a:rPr>
              <a:t> </a:t>
            </a:r>
            <a:r>
              <a:rPr sz="1412" spc="-4" dirty="0">
                <a:latin typeface="Calibri"/>
                <a:cs typeface="Calibri"/>
              </a:rPr>
              <a:t>Les</a:t>
            </a:r>
            <a:r>
              <a:rPr sz="1412" dirty="0">
                <a:latin typeface="Calibri"/>
                <a:cs typeface="Calibri"/>
              </a:rPr>
              <a:t> </a:t>
            </a:r>
            <a:r>
              <a:rPr sz="1412" spc="-4" dirty="0">
                <a:latin typeface="Calibri"/>
                <a:cs typeface="Calibri"/>
              </a:rPr>
              <a:t>services</a:t>
            </a:r>
            <a:r>
              <a:rPr sz="1412" spc="40" dirty="0">
                <a:latin typeface="Calibri"/>
                <a:cs typeface="Calibri"/>
              </a:rPr>
              <a:t> </a:t>
            </a:r>
            <a:r>
              <a:rPr sz="1412" dirty="0">
                <a:latin typeface="Calibri"/>
                <a:cs typeface="Calibri"/>
              </a:rPr>
              <a:t>à </a:t>
            </a:r>
            <a:r>
              <a:rPr sz="1412" spc="-9" dirty="0">
                <a:latin typeface="Calibri"/>
                <a:cs typeface="Calibri"/>
              </a:rPr>
              <a:t>large</a:t>
            </a:r>
            <a:r>
              <a:rPr sz="1412" spc="-4" dirty="0">
                <a:latin typeface="Calibri"/>
                <a:cs typeface="Calibri"/>
              </a:rPr>
              <a:t> bande </a:t>
            </a:r>
            <a:r>
              <a:rPr sz="1412" spc="-18" dirty="0">
                <a:latin typeface="Calibri"/>
                <a:cs typeface="Calibri"/>
              </a:rPr>
              <a:t>offrent</a:t>
            </a:r>
            <a:r>
              <a:rPr sz="1412" spc="57" dirty="0">
                <a:latin typeface="Calibri"/>
                <a:cs typeface="Calibri"/>
              </a:rPr>
              <a:t> </a:t>
            </a:r>
            <a:r>
              <a:rPr sz="1412" spc="-4" dirty="0">
                <a:latin typeface="Calibri"/>
                <a:cs typeface="Calibri"/>
              </a:rPr>
              <a:t>la</a:t>
            </a:r>
            <a:r>
              <a:rPr sz="1412" spc="4" dirty="0">
                <a:latin typeface="Calibri"/>
                <a:cs typeface="Calibri"/>
              </a:rPr>
              <a:t> </a:t>
            </a:r>
            <a:r>
              <a:rPr sz="1412" spc="-9" dirty="0">
                <a:latin typeface="Calibri"/>
                <a:cs typeface="Calibri"/>
              </a:rPr>
              <a:t>possibilité</a:t>
            </a:r>
            <a:r>
              <a:rPr sz="1412" spc="40" dirty="0">
                <a:latin typeface="Calibri"/>
                <a:cs typeface="Calibri"/>
              </a:rPr>
              <a:t> </a:t>
            </a:r>
            <a:r>
              <a:rPr sz="1412" spc="-13" dirty="0">
                <a:latin typeface="Calibri"/>
                <a:cs typeface="Calibri"/>
              </a:rPr>
              <a:t>d’utiliser</a:t>
            </a:r>
            <a:r>
              <a:rPr sz="1412" spc="18" dirty="0">
                <a:latin typeface="Calibri"/>
                <a:cs typeface="Calibri"/>
              </a:rPr>
              <a:t> </a:t>
            </a:r>
            <a:r>
              <a:rPr sz="1412" spc="-4" dirty="0">
                <a:latin typeface="Calibri"/>
                <a:cs typeface="Calibri"/>
              </a:rPr>
              <a:t>des</a:t>
            </a:r>
            <a:r>
              <a:rPr sz="1412" spc="18" dirty="0">
                <a:latin typeface="Calibri"/>
                <a:cs typeface="Calibri"/>
              </a:rPr>
              <a:t> </a:t>
            </a:r>
            <a:r>
              <a:rPr sz="1412" spc="-9" dirty="0">
                <a:latin typeface="Calibri"/>
                <a:cs typeface="Calibri"/>
              </a:rPr>
              <a:t>connexions</a:t>
            </a:r>
            <a:r>
              <a:rPr sz="1412" spc="18" dirty="0">
                <a:latin typeface="Calibri"/>
                <a:cs typeface="Calibri"/>
              </a:rPr>
              <a:t> </a:t>
            </a:r>
            <a:r>
              <a:rPr sz="1412" spc="-4" dirty="0">
                <a:latin typeface="Calibri"/>
                <a:cs typeface="Calibri"/>
              </a:rPr>
              <a:t>de </a:t>
            </a:r>
            <a:r>
              <a:rPr sz="1412" spc="-9" dirty="0">
                <a:latin typeface="Calibri"/>
                <a:cs typeface="Calibri"/>
              </a:rPr>
              <a:t>réseau</a:t>
            </a:r>
            <a:r>
              <a:rPr sz="1412" spc="22" dirty="0">
                <a:latin typeface="Calibri"/>
                <a:cs typeface="Calibri"/>
              </a:rPr>
              <a:t> </a:t>
            </a:r>
            <a:r>
              <a:rPr sz="1412" spc="-9" dirty="0">
                <a:latin typeface="Calibri"/>
                <a:cs typeface="Calibri"/>
              </a:rPr>
              <a:t>privé</a:t>
            </a:r>
            <a:r>
              <a:rPr sz="1412" spc="40" dirty="0">
                <a:latin typeface="Calibri"/>
                <a:cs typeface="Calibri"/>
              </a:rPr>
              <a:t> </a:t>
            </a:r>
            <a:r>
              <a:rPr sz="1412" spc="-9" dirty="0">
                <a:latin typeface="Calibri"/>
                <a:cs typeface="Calibri"/>
              </a:rPr>
              <a:t>virtuel</a:t>
            </a:r>
            <a:r>
              <a:rPr sz="1412" spc="18" dirty="0">
                <a:latin typeface="Calibri"/>
                <a:cs typeface="Calibri"/>
              </a:rPr>
              <a:t> </a:t>
            </a:r>
            <a:r>
              <a:rPr sz="1412" dirty="0">
                <a:latin typeface="Calibri"/>
                <a:cs typeface="Calibri"/>
              </a:rPr>
              <a:t>(VPN) </a:t>
            </a:r>
            <a:r>
              <a:rPr sz="1412" spc="-304" dirty="0">
                <a:latin typeface="Calibri"/>
                <a:cs typeface="Calibri"/>
              </a:rPr>
              <a:t> </a:t>
            </a:r>
            <a:r>
              <a:rPr sz="1412" spc="-18" dirty="0">
                <a:latin typeface="Calibri"/>
                <a:cs typeface="Calibri"/>
              </a:rPr>
              <a:t>vers</a:t>
            </a:r>
            <a:r>
              <a:rPr sz="1412" spc="35" dirty="0">
                <a:latin typeface="Calibri"/>
                <a:cs typeface="Calibri"/>
              </a:rPr>
              <a:t> </a:t>
            </a:r>
            <a:r>
              <a:rPr sz="1412" spc="-4" dirty="0">
                <a:latin typeface="Calibri"/>
                <a:cs typeface="Calibri"/>
              </a:rPr>
              <a:t>un</a:t>
            </a:r>
            <a:r>
              <a:rPr sz="1412" spc="-9" dirty="0">
                <a:latin typeface="Calibri"/>
                <a:cs typeface="Calibri"/>
              </a:rPr>
              <a:t> </a:t>
            </a:r>
            <a:r>
              <a:rPr sz="1412" spc="-4" dirty="0">
                <a:latin typeface="Calibri"/>
                <a:cs typeface="Calibri"/>
              </a:rPr>
              <a:t>serveur</a:t>
            </a:r>
            <a:r>
              <a:rPr sz="1412" spc="13" dirty="0">
                <a:latin typeface="Calibri"/>
                <a:cs typeface="Calibri"/>
              </a:rPr>
              <a:t> </a:t>
            </a:r>
            <a:r>
              <a:rPr sz="1412" spc="-4" dirty="0">
                <a:latin typeface="Calibri"/>
                <a:cs typeface="Calibri"/>
              </a:rPr>
              <a:t>de</a:t>
            </a:r>
            <a:r>
              <a:rPr sz="1412" spc="18" dirty="0">
                <a:latin typeface="Calibri"/>
                <a:cs typeface="Calibri"/>
              </a:rPr>
              <a:t> </a:t>
            </a:r>
            <a:r>
              <a:rPr sz="1412" spc="-9" dirty="0">
                <a:latin typeface="Calibri"/>
                <a:cs typeface="Calibri"/>
              </a:rPr>
              <a:t>réseau</a:t>
            </a:r>
            <a:r>
              <a:rPr sz="1412" spc="13" dirty="0">
                <a:latin typeface="Calibri"/>
                <a:cs typeface="Calibri"/>
              </a:rPr>
              <a:t> </a:t>
            </a:r>
            <a:r>
              <a:rPr sz="1412" spc="-9" dirty="0">
                <a:latin typeface="Calibri"/>
                <a:cs typeface="Calibri"/>
              </a:rPr>
              <a:t>privé</a:t>
            </a:r>
            <a:r>
              <a:rPr sz="1412" spc="13" dirty="0">
                <a:latin typeface="Calibri"/>
                <a:cs typeface="Calibri"/>
              </a:rPr>
              <a:t> </a:t>
            </a:r>
            <a:r>
              <a:rPr sz="1412" spc="-9" dirty="0">
                <a:latin typeface="Calibri"/>
                <a:cs typeface="Calibri"/>
              </a:rPr>
              <a:t>virtuel</a:t>
            </a:r>
            <a:r>
              <a:rPr sz="1412" spc="35" dirty="0">
                <a:latin typeface="Calibri"/>
                <a:cs typeface="Calibri"/>
              </a:rPr>
              <a:t> </a:t>
            </a:r>
            <a:r>
              <a:rPr sz="1412" spc="-9" dirty="0">
                <a:latin typeface="Calibri"/>
                <a:cs typeface="Calibri"/>
              </a:rPr>
              <a:t>(généralement</a:t>
            </a:r>
            <a:r>
              <a:rPr sz="1412" spc="9" dirty="0">
                <a:latin typeface="Calibri"/>
                <a:cs typeface="Calibri"/>
              </a:rPr>
              <a:t> </a:t>
            </a:r>
            <a:r>
              <a:rPr sz="1412" spc="-9" dirty="0">
                <a:latin typeface="Calibri"/>
                <a:cs typeface="Calibri"/>
              </a:rPr>
              <a:t>situé</a:t>
            </a:r>
            <a:r>
              <a:rPr sz="1412" spc="13" dirty="0">
                <a:latin typeface="Calibri"/>
                <a:cs typeface="Calibri"/>
              </a:rPr>
              <a:t> </a:t>
            </a:r>
            <a:r>
              <a:rPr sz="1412" spc="-4" dirty="0">
                <a:latin typeface="Calibri"/>
                <a:cs typeface="Calibri"/>
              </a:rPr>
              <a:t>dans les</a:t>
            </a:r>
            <a:r>
              <a:rPr sz="1412" spc="-9" dirty="0">
                <a:latin typeface="Calibri"/>
                <a:cs typeface="Calibri"/>
              </a:rPr>
              <a:t> locaux</a:t>
            </a:r>
            <a:r>
              <a:rPr sz="1412" spc="18" dirty="0">
                <a:latin typeface="Calibri"/>
                <a:cs typeface="Calibri"/>
              </a:rPr>
              <a:t> </a:t>
            </a:r>
            <a:r>
              <a:rPr sz="1412" spc="-4" dirty="0">
                <a:latin typeface="Calibri"/>
                <a:cs typeface="Calibri"/>
              </a:rPr>
              <a:t>de </a:t>
            </a:r>
            <a:r>
              <a:rPr sz="1412" spc="-18" dirty="0">
                <a:latin typeface="Calibri"/>
                <a:cs typeface="Calibri"/>
              </a:rPr>
              <a:t>l’entreprise).</a:t>
            </a:r>
            <a:endParaRPr sz="1412">
              <a:latin typeface="Calibri"/>
              <a:cs typeface="Calibri"/>
            </a:endParaRPr>
          </a:p>
          <a:p>
            <a:pPr>
              <a:spcBef>
                <a:spcPts val="22"/>
              </a:spcBef>
            </a:pPr>
            <a:endParaRPr sz="1368">
              <a:latin typeface="Calibri"/>
              <a:cs typeface="Calibri"/>
            </a:endParaRPr>
          </a:p>
          <a:p>
            <a:pPr marL="11206"/>
            <a:r>
              <a:rPr sz="1412" spc="-269" dirty="0">
                <a:latin typeface="Calibri"/>
                <a:cs typeface="Calibri"/>
              </a:rPr>
              <a:t>−</a:t>
            </a:r>
            <a:r>
              <a:rPr sz="1412" spc="-176" dirty="0">
                <a:latin typeface="Calibri"/>
                <a:cs typeface="Calibri"/>
              </a:rPr>
              <a:t> </a:t>
            </a:r>
            <a:r>
              <a:rPr sz="1412" b="1" u="heavy" dirty="0">
                <a:uFill>
                  <a:solidFill>
                    <a:srgbClr val="000000"/>
                  </a:solidFill>
                </a:uFill>
                <a:latin typeface="Calibri"/>
                <a:cs typeface="Calibri"/>
              </a:rPr>
              <a:t>Réseau</a:t>
            </a:r>
            <a:r>
              <a:rPr sz="1412" b="1" u="heavy" spc="-40" dirty="0">
                <a:uFill>
                  <a:solidFill>
                    <a:srgbClr val="000000"/>
                  </a:solidFill>
                </a:uFill>
                <a:latin typeface="Calibri"/>
                <a:cs typeface="Calibri"/>
              </a:rPr>
              <a:t> </a:t>
            </a:r>
            <a:r>
              <a:rPr sz="1412" b="1" u="heavy" spc="-4" dirty="0">
                <a:uFill>
                  <a:solidFill>
                    <a:srgbClr val="000000"/>
                  </a:solidFill>
                </a:uFill>
                <a:latin typeface="Calibri"/>
                <a:cs typeface="Calibri"/>
              </a:rPr>
              <a:t>privé</a:t>
            </a:r>
            <a:r>
              <a:rPr sz="1412" b="1" u="heavy" spc="9" dirty="0">
                <a:uFill>
                  <a:solidFill>
                    <a:srgbClr val="000000"/>
                  </a:solidFill>
                </a:uFill>
                <a:latin typeface="Calibri"/>
                <a:cs typeface="Calibri"/>
              </a:rPr>
              <a:t> </a:t>
            </a:r>
            <a:r>
              <a:rPr sz="1412" b="1" u="heavy" spc="-4" dirty="0">
                <a:uFill>
                  <a:solidFill>
                    <a:srgbClr val="000000"/>
                  </a:solidFill>
                </a:uFill>
                <a:latin typeface="Calibri"/>
                <a:cs typeface="Calibri"/>
              </a:rPr>
              <a:t>virtueI</a:t>
            </a:r>
            <a:r>
              <a:rPr sz="1412" b="1" spc="-26" dirty="0">
                <a:latin typeface="Calibri"/>
                <a:cs typeface="Calibri"/>
              </a:rPr>
              <a:t> </a:t>
            </a:r>
            <a:r>
              <a:rPr sz="1412" b="1" dirty="0">
                <a:latin typeface="Calibri"/>
                <a:cs typeface="Calibri"/>
              </a:rPr>
              <a:t>(VPN):</a:t>
            </a:r>
            <a:r>
              <a:rPr sz="1412" b="1" spc="-31" dirty="0">
                <a:latin typeface="Calibri"/>
                <a:cs typeface="Calibri"/>
              </a:rPr>
              <a:t> </a:t>
            </a:r>
            <a:r>
              <a:rPr sz="1412" b="1" spc="-4" dirty="0">
                <a:latin typeface="Calibri"/>
                <a:cs typeface="Calibri"/>
              </a:rPr>
              <a:t>connexion</a:t>
            </a:r>
            <a:r>
              <a:rPr sz="1412" b="1" spc="-35" dirty="0">
                <a:latin typeface="Calibri"/>
                <a:cs typeface="Calibri"/>
              </a:rPr>
              <a:t> </a:t>
            </a:r>
            <a:r>
              <a:rPr sz="1412" b="1" spc="-4" dirty="0">
                <a:latin typeface="Calibri"/>
                <a:cs typeface="Calibri"/>
              </a:rPr>
              <a:t>chiffrée</a:t>
            </a:r>
            <a:r>
              <a:rPr sz="1412" b="1" spc="9" dirty="0">
                <a:latin typeface="Calibri"/>
                <a:cs typeface="Calibri"/>
              </a:rPr>
              <a:t> </a:t>
            </a:r>
            <a:r>
              <a:rPr sz="1412" b="1" spc="-9" dirty="0">
                <a:latin typeface="Calibri"/>
                <a:cs typeface="Calibri"/>
              </a:rPr>
              <a:t>entre</a:t>
            </a:r>
            <a:r>
              <a:rPr sz="1412" b="1" spc="-13" dirty="0">
                <a:latin typeface="Calibri"/>
                <a:cs typeface="Calibri"/>
              </a:rPr>
              <a:t> </a:t>
            </a:r>
            <a:r>
              <a:rPr sz="1412" b="1" spc="4" dirty="0">
                <a:latin typeface="Calibri"/>
                <a:cs typeface="Calibri"/>
              </a:rPr>
              <a:t>des</a:t>
            </a:r>
            <a:r>
              <a:rPr sz="1412" b="1" spc="-9" dirty="0">
                <a:latin typeface="Calibri"/>
                <a:cs typeface="Calibri"/>
              </a:rPr>
              <a:t> </a:t>
            </a:r>
            <a:r>
              <a:rPr sz="1412" b="1" dirty="0">
                <a:latin typeface="Calibri"/>
                <a:cs typeface="Calibri"/>
              </a:rPr>
              <a:t>réseaux</a:t>
            </a:r>
            <a:r>
              <a:rPr sz="1412" b="1" spc="-35" dirty="0">
                <a:latin typeface="Calibri"/>
                <a:cs typeface="Calibri"/>
              </a:rPr>
              <a:t> </a:t>
            </a:r>
            <a:r>
              <a:rPr sz="1412" b="1" spc="-4" dirty="0">
                <a:latin typeface="Calibri"/>
                <a:cs typeface="Calibri"/>
              </a:rPr>
              <a:t>privés</a:t>
            </a:r>
            <a:r>
              <a:rPr sz="1412" b="1" spc="-9" dirty="0">
                <a:latin typeface="Calibri"/>
                <a:cs typeface="Calibri"/>
              </a:rPr>
              <a:t> </a:t>
            </a:r>
            <a:r>
              <a:rPr sz="1412" b="1" spc="4" dirty="0">
                <a:latin typeface="Calibri"/>
                <a:cs typeface="Calibri"/>
              </a:rPr>
              <a:t>sur </a:t>
            </a:r>
            <a:r>
              <a:rPr sz="1412" b="1" dirty="0">
                <a:latin typeface="Calibri"/>
                <a:cs typeface="Calibri"/>
              </a:rPr>
              <a:t>un</a:t>
            </a:r>
            <a:r>
              <a:rPr sz="1412" b="1" spc="9" dirty="0">
                <a:latin typeface="Calibri"/>
                <a:cs typeface="Calibri"/>
              </a:rPr>
              <a:t> </a:t>
            </a:r>
            <a:r>
              <a:rPr sz="1412" b="1" dirty="0">
                <a:latin typeface="Calibri"/>
                <a:cs typeface="Calibri"/>
              </a:rPr>
              <a:t>réseau</a:t>
            </a:r>
            <a:r>
              <a:rPr sz="1412" b="1" spc="-40" dirty="0">
                <a:latin typeface="Calibri"/>
                <a:cs typeface="Calibri"/>
              </a:rPr>
              <a:t> </a:t>
            </a:r>
            <a:r>
              <a:rPr sz="1412" b="1" spc="-9" dirty="0">
                <a:latin typeface="Calibri"/>
                <a:cs typeface="Calibri"/>
              </a:rPr>
              <a:t>pubIic</a:t>
            </a:r>
            <a:r>
              <a:rPr sz="1412" b="1" spc="22" dirty="0">
                <a:latin typeface="Calibri"/>
                <a:cs typeface="Calibri"/>
              </a:rPr>
              <a:t> </a:t>
            </a:r>
            <a:r>
              <a:rPr sz="1412" b="1" spc="-4" dirty="0">
                <a:latin typeface="Calibri"/>
                <a:cs typeface="Calibri"/>
              </a:rPr>
              <a:t>(Internet).</a:t>
            </a:r>
            <a:endParaRPr sz="1412">
              <a:latin typeface="Calibri"/>
              <a:cs typeface="Calibri"/>
            </a:endParaRPr>
          </a:p>
          <a:p>
            <a:pPr>
              <a:spcBef>
                <a:spcPts val="26"/>
              </a:spcBef>
            </a:pPr>
            <a:endParaRPr sz="1368">
              <a:latin typeface="Calibri"/>
              <a:cs typeface="Calibri"/>
            </a:endParaRPr>
          </a:p>
          <a:p>
            <a:pPr marL="89092" marR="175942" indent="-78445"/>
            <a:r>
              <a:rPr sz="1412" spc="-269" dirty="0">
                <a:latin typeface="Calibri"/>
                <a:cs typeface="Calibri"/>
              </a:rPr>
              <a:t>−</a:t>
            </a:r>
            <a:r>
              <a:rPr sz="1412" spc="-229" dirty="0">
                <a:latin typeface="Calibri"/>
                <a:cs typeface="Calibri"/>
              </a:rPr>
              <a:t> </a:t>
            </a:r>
            <a:r>
              <a:rPr sz="1412" spc="4" dirty="0">
                <a:latin typeface="Calibri"/>
                <a:cs typeface="Calibri"/>
              </a:rPr>
              <a:t>Au</a:t>
            </a:r>
            <a:r>
              <a:rPr sz="1412" spc="-9" dirty="0">
                <a:latin typeface="Calibri"/>
                <a:cs typeface="Calibri"/>
              </a:rPr>
              <a:t> </a:t>
            </a:r>
            <a:r>
              <a:rPr sz="1412" spc="-4" dirty="0">
                <a:latin typeface="Calibri"/>
                <a:cs typeface="Calibri"/>
              </a:rPr>
              <a:t>lieu </a:t>
            </a:r>
            <a:r>
              <a:rPr sz="1412" spc="-13" dirty="0">
                <a:latin typeface="Calibri"/>
                <a:cs typeface="Calibri"/>
              </a:rPr>
              <a:t>d’utiliser</a:t>
            </a:r>
            <a:r>
              <a:rPr sz="1412" spc="31" dirty="0">
                <a:latin typeface="Calibri"/>
                <a:cs typeface="Calibri"/>
              </a:rPr>
              <a:t> </a:t>
            </a:r>
            <a:r>
              <a:rPr sz="1412" spc="-4" dirty="0">
                <a:latin typeface="Calibri"/>
                <a:cs typeface="Calibri"/>
              </a:rPr>
              <a:t>une </a:t>
            </a:r>
            <a:r>
              <a:rPr sz="1412" spc="-13" dirty="0">
                <a:latin typeface="Calibri"/>
                <a:cs typeface="Calibri"/>
              </a:rPr>
              <a:t>connexion</a:t>
            </a:r>
            <a:r>
              <a:rPr sz="1412" spc="13" dirty="0">
                <a:latin typeface="Calibri"/>
                <a:cs typeface="Calibri"/>
              </a:rPr>
              <a:t> </a:t>
            </a:r>
            <a:r>
              <a:rPr sz="1412" spc="-4" dirty="0">
                <a:latin typeface="Calibri"/>
                <a:cs typeface="Calibri"/>
              </a:rPr>
              <a:t>de</a:t>
            </a:r>
            <a:r>
              <a:rPr sz="1412" spc="18" dirty="0">
                <a:latin typeface="Calibri"/>
                <a:cs typeface="Calibri"/>
              </a:rPr>
              <a:t> </a:t>
            </a:r>
            <a:r>
              <a:rPr sz="1412" spc="-9" dirty="0">
                <a:latin typeface="Calibri"/>
                <a:cs typeface="Calibri"/>
              </a:rPr>
              <a:t>couche</a:t>
            </a:r>
            <a:r>
              <a:rPr sz="1412" spc="18" dirty="0">
                <a:latin typeface="Calibri"/>
                <a:cs typeface="Calibri"/>
              </a:rPr>
              <a:t> </a:t>
            </a:r>
            <a:r>
              <a:rPr sz="1412" dirty="0">
                <a:latin typeface="Calibri"/>
                <a:cs typeface="Calibri"/>
              </a:rPr>
              <a:t>2 </a:t>
            </a:r>
            <a:r>
              <a:rPr sz="1412" spc="-4" dirty="0">
                <a:latin typeface="Calibri"/>
                <a:cs typeface="Calibri"/>
              </a:rPr>
              <a:t>dédiée</a:t>
            </a:r>
            <a:r>
              <a:rPr sz="1412" spc="22" dirty="0">
                <a:latin typeface="Calibri"/>
                <a:cs typeface="Calibri"/>
              </a:rPr>
              <a:t> </a:t>
            </a:r>
            <a:r>
              <a:rPr sz="1412" spc="-13" dirty="0">
                <a:latin typeface="Calibri"/>
                <a:cs typeface="Calibri"/>
              </a:rPr>
              <a:t>telle</a:t>
            </a:r>
            <a:r>
              <a:rPr sz="1412" spc="13" dirty="0">
                <a:latin typeface="Calibri"/>
                <a:cs typeface="Calibri"/>
              </a:rPr>
              <a:t> </a:t>
            </a:r>
            <a:r>
              <a:rPr sz="1412" spc="-13" dirty="0">
                <a:latin typeface="Calibri"/>
                <a:cs typeface="Calibri"/>
              </a:rPr>
              <a:t>qu’une</a:t>
            </a:r>
            <a:r>
              <a:rPr sz="1412" spc="18" dirty="0">
                <a:latin typeface="Calibri"/>
                <a:cs typeface="Calibri"/>
              </a:rPr>
              <a:t> </a:t>
            </a:r>
            <a:r>
              <a:rPr sz="1412" spc="-4" dirty="0">
                <a:latin typeface="Calibri"/>
                <a:cs typeface="Calibri"/>
              </a:rPr>
              <a:t>ligne</a:t>
            </a:r>
            <a:r>
              <a:rPr sz="1412" spc="-31" dirty="0">
                <a:latin typeface="Calibri"/>
                <a:cs typeface="Calibri"/>
              </a:rPr>
              <a:t> </a:t>
            </a:r>
            <a:r>
              <a:rPr sz="1412" spc="-4" dirty="0">
                <a:latin typeface="Calibri"/>
                <a:cs typeface="Calibri"/>
              </a:rPr>
              <a:t>louée,</a:t>
            </a:r>
            <a:r>
              <a:rPr sz="1412" spc="31" dirty="0">
                <a:latin typeface="Calibri"/>
                <a:cs typeface="Calibri"/>
              </a:rPr>
              <a:t> </a:t>
            </a:r>
            <a:r>
              <a:rPr sz="1412" spc="-4" dirty="0">
                <a:latin typeface="Calibri"/>
                <a:cs typeface="Calibri"/>
              </a:rPr>
              <a:t>un </a:t>
            </a:r>
            <a:r>
              <a:rPr sz="1412" spc="4" dirty="0">
                <a:latin typeface="Calibri"/>
                <a:cs typeface="Calibri"/>
              </a:rPr>
              <a:t>VPN</a:t>
            </a:r>
            <a:r>
              <a:rPr sz="1412" spc="-9" dirty="0">
                <a:latin typeface="Calibri"/>
                <a:cs typeface="Calibri"/>
              </a:rPr>
              <a:t> utilise</a:t>
            </a:r>
            <a:r>
              <a:rPr sz="1412" spc="18" dirty="0">
                <a:latin typeface="Calibri"/>
                <a:cs typeface="Calibri"/>
              </a:rPr>
              <a:t> </a:t>
            </a:r>
            <a:r>
              <a:rPr sz="1412" spc="-4" dirty="0">
                <a:latin typeface="Calibri"/>
                <a:cs typeface="Calibri"/>
              </a:rPr>
              <a:t>des </a:t>
            </a:r>
            <a:r>
              <a:rPr sz="1412" dirty="0">
                <a:latin typeface="Calibri"/>
                <a:cs typeface="Calibri"/>
              </a:rPr>
              <a:t> </a:t>
            </a:r>
            <a:r>
              <a:rPr sz="1412" spc="-9" dirty="0">
                <a:latin typeface="Calibri"/>
                <a:cs typeface="Calibri"/>
              </a:rPr>
              <a:t>connexions</a:t>
            </a:r>
            <a:r>
              <a:rPr sz="1412" spc="13" dirty="0">
                <a:latin typeface="Calibri"/>
                <a:cs typeface="Calibri"/>
              </a:rPr>
              <a:t> </a:t>
            </a:r>
            <a:r>
              <a:rPr sz="1412" spc="-9" dirty="0">
                <a:latin typeface="Calibri"/>
                <a:cs typeface="Calibri"/>
              </a:rPr>
              <a:t>virtuelles</a:t>
            </a:r>
            <a:r>
              <a:rPr sz="1412" spc="62" dirty="0">
                <a:latin typeface="Calibri"/>
                <a:cs typeface="Calibri"/>
              </a:rPr>
              <a:t> </a:t>
            </a:r>
            <a:r>
              <a:rPr sz="1412" spc="-4" dirty="0">
                <a:latin typeface="Calibri"/>
                <a:cs typeface="Calibri"/>
              </a:rPr>
              <a:t>appelées </a:t>
            </a:r>
            <a:r>
              <a:rPr sz="1412" spc="-9" dirty="0">
                <a:latin typeface="Calibri"/>
                <a:cs typeface="Calibri"/>
              </a:rPr>
              <a:t>tunnels</a:t>
            </a:r>
            <a:r>
              <a:rPr sz="1412" spc="13" dirty="0">
                <a:latin typeface="Calibri"/>
                <a:cs typeface="Calibri"/>
              </a:rPr>
              <a:t> </a:t>
            </a:r>
            <a:r>
              <a:rPr sz="1412" spc="-4" dirty="0">
                <a:latin typeface="Calibri"/>
                <a:cs typeface="Calibri"/>
              </a:rPr>
              <a:t>de </a:t>
            </a:r>
            <a:r>
              <a:rPr sz="1412" spc="-9" dirty="0">
                <a:latin typeface="Calibri"/>
                <a:cs typeface="Calibri"/>
              </a:rPr>
              <a:t>réseau</a:t>
            </a:r>
            <a:r>
              <a:rPr sz="1412" spc="18" dirty="0">
                <a:latin typeface="Calibri"/>
                <a:cs typeface="Calibri"/>
              </a:rPr>
              <a:t> </a:t>
            </a:r>
            <a:r>
              <a:rPr sz="1412" spc="-9" dirty="0">
                <a:latin typeface="Calibri"/>
                <a:cs typeface="Calibri"/>
              </a:rPr>
              <a:t>privé</a:t>
            </a:r>
            <a:r>
              <a:rPr sz="1412" spc="35" dirty="0">
                <a:latin typeface="Calibri"/>
                <a:cs typeface="Calibri"/>
              </a:rPr>
              <a:t> </a:t>
            </a:r>
            <a:r>
              <a:rPr sz="1412" spc="-9" dirty="0">
                <a:latin typeface="Calibri"/>
                <a:cs typeface="Calibri"/>
              </a:rPr>
              <a:t>virtuel,</a:t>
            </a:r>
            <a:r>
              <a:rPr sz="1412" spc="31" dirty="0">
                <a:latin typeface="Calibri"/>
                <a:cs typeface="Calibri"/>
              </a:rPr>
              <a:t> </a:t>
            </a:r>
            <a:r>
              <a:rPr sz="1412" spc="-4" dirty="0">
                <a:latin typeface="Calibri"/>
                <a:cs typeface="Calibri"/>
              </a:rPr>
              <a:t>qui </a:t>
            </a:r>
            <a:r>
              <a:rPr sz="1412" spc="-9" dirty="0">
                <a:latin typeface="Calibri"/>
                <a:cs typeface="Calibri"/>
              </a:rPr>
              <a:t>sont</a:t>
            </a:r>
            <a:r>
              <a:rPr sz="1412" spc="9" dirty="0">
                <a:latin typeface="Calibri"/>
                <a:cs typeface="Calibri"/>
              </a:rPr>
              <a:t> </a:t>
            </a:r>
            <a:r>
              <a:rPr sz="1412" spc="-4" dirty="0">
                <a:latin typeface="Calibri"/>
                <a:cs typeface="Calibri"/>
              </a:rPr>
              <a:t>acheminées via</a:t>
            </a:r>
            <a:r>
              <a:rPr sz="1412" dirty="0">
                <a:latin typeface="Calibri"/>
                <a:cs typeface="Calibri"/>
              </a:rPr>
              <a:t> </a:t>
            </a:r>
            <a:r>
              <a:rPr sz="1412" spc="-9" dirty="0">
                <a:latin typeface="Calibri"/>
                <a:cs typeface="Calibri"/>
              </a:rPr>
              <a:t>Internet</a:t>
            </a:r>
            <a:r>
              <a:rPr sz="1412" spc="31" dirty="0">
                <a:latin typeface="Calibri"/>
                <a:cs typeface="Calibri"/>
              </a:rPr>
              <a:t> </a:t>
            </a:r>
            <a:r>
              <a:rPr sz="1412" spc="-4" dirty="0">
                <a:latin typeface="Calibri"/>
                <a:cs typeface="Calibri"/>
              </a:rPr>
              <a:t>depuis </a:t>
            </a:r>
            <a:r>
              <a:rPr sz="1412" spc="-304" dirty="0">
                <a:latin typeface="Calibri"/>
                <a:cs typeface="Calibri"/>
              </a:rPr>
              <a:t> </a:t>
            </a:r>
            <a:r>
              <a:rPr sz="1412" spc="-4" dirty="0">
                <a:latin typeface="Calibri"/>
                <a:cs typeface="Calibri"/>
              </a:rPr>
              <a:t>le</a:t>
            </a:r>
            <a:r>
              <a:rPr sz="1412" spc="9" dirty="0">
                <a:latin typeface="Calibri"/>
                <a:cs typeface="Calibri"/>
              </a:rPr>
              <a:t> </a:t>
            </a:r>
            <a:r>
              <a:rPr sz="1412" spc="-9" dirty="0">
                <a:latin typeface="Calibri"/>
                <a:cs typeface="Calibri"/>
              </a:rPr>
              <a:t>réseau</a:t>
            </a:r>
            <a:r>
              <a:rPr sz="1412" spc="13" dirty="0">
                <a:latin typeface="Calibri"/>
                <a:cs typeface="Calibri"/>
              </a:rPr>
              <a:t> </a:t>
            </a:r>
            <a:r>
              <a:rPr sz="1412" spc="-9" dirty="0">
                <a:latin typeface="Calibri"/>
                <a:cs typeface="Calibri"/>
              </a:rPr>
              <a:t>privé</a:t>
            </a:r>
            <a:r>
              <a:rPr sz="1412" spc="13" dirty="0">
                <a:latin typeface="Calibri"/>
                <a:cs typeface="Calibri"/>
              </a:rPr>
              <a:t> </a:t>
            </a:r>
            <a:r>
              <a:rPr sz="1412" spc="-4" dirty="0">
                <a:latin typeface="Calibri"/>
                <a:cs typeface="Calibri"/>
              </a:rPr>
              <a:t>de</a:t>
            </a:r>
            <a:r>
              <a:rPr sz="1412" spc="-9" dirty="0">
                <a:latin typeface="Calibri"/>
                <a:cs typeface="Calibri"/>
              </a:rPr>
              <a:t> </a:t>
            </a:r>
            <a:r>
              <a:rPr sz="1412" spc="-18" dirty="0">
                <a:latin typeface="Calibri"/>
                <a:cs typeface="Calibri"/>
              </a:rPr>
              <a:t>l’entreprise</a:t>
            </a:r>
            <a:r>
              <a:rPr sz="1412" spc="53" dirty="0">
                <a:latin typeface="Calibri"/>
                <a:cs typeface="Calibri"/>
              </a:rPr>
              <a:t> </a:t>
            </a:r>
            <a:r>
              <a:rPr sz="1412" spc="-18" dirty="0">
                <a:latin typeface="Calibri"/>
                <a:cs typeface="Calibri"/>
              </a:rPr>
              <a:t>vers</a:t>
            </a:r>
            <a:r>
              <a:rPr sz="1412" spc="35" dirty="0">
                <a:latin typeface="Calibri"/>
                <a:cs typeface="Calibri"/>
              </a:rPr>
              <a:t> </a:t>
            </a:r>
            <a:r>
              <a:rPr sz="1412" spc="-4" dirty="0">
                <a:latin typeface="Calibri"/>
                <a:cs typeface="Calibri"/>
              </a:rPr>
              <a:t>le</a:t>
            </a:r>
            <a:r>
              <a:rPr sz="1412" spc="-13" dirty="0">
                <a:latin typeface="Calibri"/>
                <a:cs typeface="Calibri"/>
              </a:rPr>
              <a:t> site</a:t>
            </a:r>
            <a:r>
              <a:rPr sz="1412" spc="13" dirty="0">
                <a:latin typeface="Calibri"/>
                <a:cs typeface="Calibri"/>
              </a:rPr>
              <a:t> </a:t>
            </a:r>
            <a:r>
              <a:rPr sz="1412" spc="-13" dirty="0">
                <a:latin typeface="Calibri"/>
                <a:cs typeface="Calibri"/>
              </a:rPr>
              <a:t>distant</a:t>
            </a:r>
            <a:r>
              <a:rPr sz="1412" spc="31" dirty="0">
                <a:latin typeface="Calibri"/>
                <a:cs typeface="Calibri"/>
              </a:rPr>
              <a:t> </a:t>
            </a:r>
            <a:r>
              <a:rPr sz="1412" spc="-4" dirty="0">
                <a:latin typeface="Calibri"/>
                <a:cs typeface="Calibri"/>
              </a:rPr>
              <a:t>ou</a:t>
            </a:r>
            <a:r>
              <a:rPr sz="1412" spc="-9" dirty="0">
                <a:latin typeface="Calibri"/>
                <a:cs typeface="Calibri"/>
              </a:rPr>
              <a:t> l’hôte</a:t>
            </a:r>
            <a:r>
              <a:rPr sz="1412" spc="13" dirty="0">
                <a:latin typeface="Calibri"/>
                <a:cs typeface="Calibri"/>
              </a:rPr>
              <a:t> </a:t>
            </a:r>
            <a:r>
              <a:rPr sz="1412" spc="-4" dirty="0">
                <a:latin typeface="Calibri"/>
                <a:cs typeface="Calibri"/>
              </a:rPr>
              <a:t>de</a:t>
            </a:r>
            <a:r>
              <a:rPr sz="1412" spc="9" dirty="0">
                <a:latin typeface="Calibri"/>
                <a:cs typeface="Calibri"/>
              </a:rPr>
              <a:t> </a:t>
            </a:r>
            <a:r>
              <a:rPr sz="1412" spc="-18" dirty="0">
                <a:latin typeface="Calibri"/>
                <a:cs typeface="Calibri"/>
              </a:rPr>
              <a:t>l’employé.</a:t>
            </a:r>
            <a:endParaRPr sz="1412">
              <a:latin typeface="Calibri"/>
              <a:cs typeface="Calibri"/>
            </a:endParaRPr>
          </a:p>
          <a:p>
            <a:pPr>
              <a:lnSpc>
                <a:spcPct val="100000"/>
              </a:lnSpc>
            </a:pPr>
            <a:endParaRPr sz="1412">
              <a:latin typeface="Calibri"/>
              <a:cs typeface="Calibri"/>
            </a:endParaRPr>
          </a:p>
          <a:p>
            <a:pPr>
              <a:spcBef>
                <a:spcPts val="35"/>
              </a:spcBef>
            </a:pPr>
            <a:endParaRPr sz="1368">
              <a:latin typeface="Calibri"/>
              <a:cs typeface="Calibri"/>
            </a:endParaRPr>
          </a:p>
          <a:p>
            <a:pPr marL="268956" indent="-220768">
              <a:spcBef>
                <a:spcPts val="4"/>
              </a:spcBef>
              <a:buFont typeface="Lucida Console"/>
              <a:buChar char="■"/>
              <a:tabLst>
                <a:tab pos="269516" algn="l"/>
              </a:tabLst>
            </a:pPr>
            <a:r>
              <a:rPr sz="1412" dirty="0">
                <a:latin typeface="Calibri"/>
                <a:cs typeface="Calibri"/>
              </a:rPr>
              <a:t>«</a:t>
            </a:r>
            <a:r>
              <a:rPr sz="1412" spc="-9" dirty="0">
                <a:latin typeface="Calibri"/>
                <a:cs typeface="Calibri"/>
              </a:rPr>
              <a:t> </a:t>
            </a:r>
            <a:r>
              <a:rPr sz="1412" spc="4" dirty="0">
                <a:latin typeface="Calibri"/>
                <a:cs typeface="Calibri"/>
              </a:rPr>
              <a:t>VPN</a:t>
            </a:r>
            <a:r>
              <a:rPr sz="1412" spc="-9" dirty="0">
                <a:latin typeface="Calibri"/>
                <a:cs typeface="Calibri"/>
              </a:rPr>
              <a:t> </a:t>
            </a:r>
            <a:r>
              <a:rPr sz="1412" dirty="0">
                <a:latin typeface="Calibri"/>
                <a:cs typeface="Calibri"/>
              </a:rPr>
              <a:t>à </a:t>
            </a:r>
            <a:r>
              <a:rPr sz="1412" spc="-4" dirty="0">
                <a:latin typeface="Calibri"/>
                <a:cs typeface="Calibri"/>
              </a:rPr>
              <a:t>accès</a:t>
            </a:r>
            <a:r>
              <a:rPr sz="1412" spc="-9" dirty="0">
                <a:latin typeface="Calibri"/>
                <a:cs typeface="Calibri"/>
              </a:rPr>
              <a:t> </a:t>
            </a:r>
            <a:r>
              <a:rPr sz="1412" dirty="0">
                <a:latin typeface="Calibri"/>
                <a:cs typeface="Calibri"/>
              </a:rPr>
              <a:t>à </a:t>
            </a:r>
            <a:r>
              <a:rPr sz="1412" spc="-13" dirty="0">
                <a:latin typeface="Calibri"/>
                <a:cs typeface="Calibri"/>
              </a:rPr>
              <a:t>distance</a:t>
            </a:r>
            <a:r>
              <a:rPr sz="1412" spc="35" dirty="0">
                <a:latin typeface="Calibri"/>
                <a:cs typeface="Calibri"/>
              </a:rPr>
              <a:t> </a:t>
            </a:r>
            <a:r>
              <a:rPr sz="1412" dirty="0">
                <a:latin typeface="Calibri"/>
                <a:cs typeface="Calibri"/>
              </a:rPr>
              <a:t>»</a:t>
            </a:r>
            <a:r>
              <a:rPr sz="1412" spc="18" dirty="0">
                <a:latin typeface="Calibri"/>
                <a:cs typeface="Calibri"/>
              </a:rPr>
              <a:t> </a:t>
            </a:r>
            <a:r>
              <a:rPr sz="1412" spc="-4" dirty="0">
                <a:latin typeface="Calibri"/>
                <a:cs typeface="Calibri"/>
              </a:rPr>
              <a:t>ou</a:t>
            </a:r>
            <a:r>
              <a:rPr sz="1412" spc="-9" dirty="0">
                <a:latin typeface="Calibri"/>
                <a:cs typeface="Calibri"/>
              </a:rPr>
              <a:t> </a:t>
            </a:r>
            <a:r>
              <a:rPr sz="1412" dirty="0">
                <a:latin typeface="Calibri"/>
                <a:cs typeface="Calibri"/>
              </a:rPr>
              <a:t>«</a:t>
            </a:r>
            <a:r>
              <a:rPr sz="1412" spc="18" dirty="0">
                <a:latin typeface="Calibri"/>
                <a:cs typeface="Calibri"/>
              </a:rPr>
              <a:t> </a:t>
            </a:r>
            <a:r>
              <a:rPr sz="1412" spc="-26" dirty="0">
                <a:latin typeface="Calibri"/>
                <a:cs typeface="Calibri"/>
              </a:rPr>
              <a:t>Premises−Based</a:t>
            </a:r>
            <a:r>
              <a:rPr sz="1412" spc="-9" dirty="0">
                <a:latin typeface="Calibri"/>
                <a:cs typeface="Calibri"/>
              </a:rPr>
              <a:t> </a:t>
            </a:r>
            <a:r>
              <a:rPr sz="1412" dirty="0">
                <a:latin typeface="Calibri"/>
                <a:cs typeface="Calibri"/>
              </a:rPr>
              <a:t>VPNs</a:t>
            </a:r>
            <a:r>
              <a:rPr sz="1412" spc="-22" dirty="0">
                <a:latin typeface="Calibri"/>
                <a:cs typeface="Calibri"/>
              </a:rPr>
              <a:t> </a:t>
            </a:r>
            <a:r>
              <a:rPr sz="1412" dirty="0">
                <a:latin typeface="Calibri"/>
                <a:cs typeface="Calibri"/>
              </a:rPr>
              <a:t>»</a:t>
            </a:r>
            <a:endParaRPr sz="1412">
              <a:latin typeface="Calibri"/>
              <a:cs typeface="Calibri"/>
            </a:endParaRPr>
          </a:p>
        </p:txBody>
      </p:sp>
      <p:pic>
        <p:nvPicPr>
          <p:cNvPr id="4" name="object 4"/>
          <p:cNvPicPr/>
          <p:nvPr/>
        </p:nvPicPr>
        <p:blipFill>
          <a:blip r:embed="rId2" cstate="print"/>
          <a:stretch>
            <a:fillRect/>
          </a:stretch>
        </p:blipFill>
        <p:spPr>
          <a:xfrm>
            <a:off x="6776421" y="4641924"/>
            <a:ext cx="3079376" cy="1686260"/>
          </a:xfrm>
          <a:prstGeom prst="rect">
            <a:avLst/>
          </a:prstGeom>
        </p:spPr>
      </p:pic>
      <p:sp>
        <p:nvSpPr>
          <p:cNvPr id="5" name="object 5"/>
          <p:cNvSpPr txBox="1">
            <a:spLocks noGrp="1"/>
          </p:cNvSpPr>
          <p:nvPr>
            <p:ph type="sldNum" sz="quarter" idx="7"/>
          </p:nvPr>
        </p:nvSpPr>
        <p:spPr>
          <a:xfrm>
            <a:off x="10649535" y="6105866"/>
            <a:ext cx="370994" cy="141642"/>
          </a:xfrm>
          <a:prstGeom prst="rect">
            <a:avLst/>
          </a:prstGeom>
        </p:spPr>
        <p:txBody>
          <a:bodyPr vert="horz" wrap="square" lIns="0" tIns="0" rIns="0" bIns="0" rtlCol="0">
            <a:spAutoFit/>
          </a:bodyPr>
          <a:lstStyle>
            <a:defPPr>
              <a:defRPr lang="fr-FR"/>
            </a:defPPr>
            <a:lvl1pPr marL="0" algn="l" defTabSz="914400" rtl="0" eaLnBrk="1" latinLnBrk="0" hangingPunct="1">
              <a:defRPr sz="1059"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0858">
              <a:lnSpc>
                <a:spcPts val="1094"/>
              </a:lnSpc>
            </a:pPr>
            <a:fld id="{81D60167-4931-47E6-BA6A-407CBD079E47}" type="slidenum">
              <a:rPr lang="fr-FR" smtClean="0"/>
              <a:pPr marL="100858">
                <a:lnSpc>
                  <a:spcPts val="1094"/>
                </a:lnSpc>
              </a:pPr>
              <a:t>22</a:t>
            </a:fld>
            <a:endParaRPr dirty="0"/>
          </a:p>
        </p:txBody>
      </p:sp>
    </p:spTree>
    <p:extLst>
      <p:ext uri="{BB962C8B-B14F-4D97-AF65-F5344CB8AC3E}">
        <p14:creationId xmlns:p14="http://schemas.microsoft.com/office/powerpoint/2010/main" val="3283732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10649535" y="6105866"/>
            <a:ext cx="370994" cy="141642"/>
          </a:xfrm>
          <a:prstGeom prst="rect">
            <a:avLst/>
          </a:prstGeom>
        </p:spPr>
        <p:txBody>
          <a:bodyPr vert="horz" wrap="square" lIns="0" tIns="0" rIns="0" bIns="0" rtlCol="0">
            <a:spAutoFit/>
          </a:bodyPr>
          <a:lstStyle>
            <a:defPPr>
              <a:defRPr lang="fr-FR"/>
            </a:defPPr>
            <a:lvl1pPr marL="0" algn="l" defTabSz="914400" rtl="0" eaLnBrk="1" latinLnBrk="0" hangingPunct="1">
              <a:defRPr sz="1059"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0858">
              <a:lnSpc>
                <a:spcPts val="1094"/>
              </a:lnSpc>
            </a:pPr>
            <a:fld id="{81D60167-4931-47E6-BA6A-407CBD079E47}" type="slidenum">
              <a:rPr lang="fr-FR" smtClean="0"/>
              <a:pPr marL="100858">
                <a:lnSpc>
                  <a:spcPts val="1094"/>
                </a:lnSpc>
              </a:pPr>
              <a:t>23</a:t>
            </a:fld>
            <a:endParaRPr dirty="0"/>
          </a:p>
        </p:txBody>
      </p:sp>
      <p:sp>
        <p:nvSpPr>
          <p:cNvPr id="2" name="object 2"/>
          <p:cNvSpPr txBox="1">
            <a:spLocks noGrp="1"/>
          </p:cNvSpPr>
          <p:nvPr>
            <p:ph type="title"/>
          </p:nvPr>
        </p:nvSpPr>
        <p:spPr>
          <a:xfrm>
            <a:off x="1881810" y="-86266"/>
            <a:ext cx="6801182" cy="1839508"/>
          </a:xfrm>
          <a:prstGeom prst="rect">
            <a:avLst/>
          </a:prstGeom>
        </p:spPr>
        <p:txBody>
          <a:bodyPr vert="horz" wrap="square" lIns="0" tIns="11206" rIns="0" bIns="0" rtlCol="0">
            <a:spAutoFit/>
          </a:bodyPr>
          <a:lstStyle/>
          <a:p>
            <a:pPr marL="667346" marR="4483" indent="-656700">
              <a:spcBef>
                <a:spcPts val="88"/>
              </a:spcBef>
            </a:pPr>
            <a:r>
              <a:rPr spc="-9" dirty="0"/>
              <a:t>Options </a:t>
            </a:r>
            <a:r>
              <a:rPr dirty="0"/>
              <a:t>de </a:t>
            </a:r>
            <a:r>
              <a:rPr spc="-13" dirty="0"/>
              <a:t>connexion Internet: </a:t>
            </a:r>
            <a:r>
              <a:rPr spc="-706" dirty="0"/>
              <a:t> </a:t>
            </a:r>
            <a:r>
              <a:rPr spc="-31" dirty="0"/>
              <a:t>Technologie</a:t>
            </a:r>
            <a:r>
              <a:rPr spc="-40" dirty="0"/>
              <a:t> </a:t>
            </a:r>
            <a:r>
              <a:rPr dirty="0"/>
              <a:t>de</a:t>
            </a:r>
            <a:r>
              <a:rPr spc="-18" dirty="0"/>
              <a:t> </a:t>
            </a:r>
            <a:r>
              <a:rPr spc="-4" dirty="0"/>
              <a:t>VPN (2)</a:t>
            </a:r>
          </a:p>
        </p:txBody>
      </p:sp>
      <p:sp>
        <p:nvSpPr>
          <p:cNvPr id="3" name="object 3"/>
          <p:cNvSpPr txBox="1"/>
          <p:nvPr/>
        </p:nvSpPr>
        <p:spPr>
          <a:xfrm>
            <a:off x="2446020" y="1742292"/>
            <a:ext cx="7533715" cy="3894173"/>
          </a:xfrm>
          <a:prstGeom prst="rect">
            <a:avLst/>
          </a:prstGeom>
        </p:spPr>
        <p:txBody>
          <a:bodyPr vert="horz" wrap="square" lIns="0" tIns="11206" rIns="0" bIns="0" rtlCol="0">
            <a:spAutoFit/>
          </a:bodyPr>
          <a:lstStyle/>
          <a:p>
            <a:pPr marL="11206">
              <a:spcBef>
                <a:spcPts val="88"/>
              </a:spcBef>
            </a:pPr>
            <a:r>
              <a:rPr sz="1588" spc="-18" dirty="0">
                <a:latin typeface="Calibri"/>
                <a:cs typeface="Calibri"/>
              </a:rPr>
              <a:t>Avantages</a:t>
            </a:r>
            <a:r>
              <a:rPr sz="1588" spc="-13" dirty="0">
                <a:latin typeface="Calibri"/>
                <a:cs typeface="Calibri"/>
              </a:rPr>
              <a:t> </a:t>
            </a:r>
            <a:r>
              <a:rPr sz="1588" spc="-9" dirty="0">
                <a:latin typeface="Calibri"/>
                <a:cs typeface="Calibri"/>
              </a:rPr>
              <a:t>du </a:t>
            </a:r>
            <a:r>
              <a:rPr sz="1588" dirty="0">
                <a:latin typeface="Calibri"/>
                <a:cs typeface="Calibri"/>
              </a:rPr>
              <a:t>VPN:</a:t>
            </a:r>
            <a:endParaRPr sz="1588">
              <a:latin typeface="Calibri"/>
              <a:cs typeface="Calibri"/>
            </a:endParaRPr>
          </a:p>
          <a:p>
            <a:pPr>
              <a:spcBef>
                <a:spcPts val="18"/>
              </a:spcBef>
            </a:pPr>
            <a:endParaRPr sz="1544">
              <a:latin typeface="Calibri"/>
              <a:cs typeface="Calibri"/>
            </a:endParaRPr>
          </a:p>
          <a:p>
            <a:pPr marL="414640" marR="145684">
              <a:buClr>
                <a:srgbClr val="000000"/>
              </a:buClr>
              <a:buFont typeface="Lucida Console"/>
              <a:buChar char="■"/>
              <a:tabLst>
                <a:tab pos="705448" algn="l"/>
              </a:tabLst>
            </a:pPr>
            <a:r>
              <a:rPr sz="1588" spc="-9" dirty="0">
                <a:solidFill>
                  <a:srgbClr val="00AF4F"/>
                </a:solidFill>
                <a:latin typeface="Calibri"/>
                <a:cs typeface="Calibri"/>
              </a:rPr>
              <a:t>Économique</a:t>
            </a:r>
            <a:r>
              <a:rPr sz="1588" spc="40" dirty="0">
                <a:solidFill>
                  <a:srgbClr val="00AF4F"/>
                </a:solidFill>
                <a:latin typeface="Calibri"/>
                <a:cs typeface="Calibri"/>
              </a:rPr>
              <a:t> </a:t>
            </a:r>
            <a:r>
              <a:rPr sz="1588" dirty="0">
                <a:latin typeface="Calibri"/>
                <a:cs typeface="Calibri"/>
              </a:rPr>
              <a:t>: </a:t>
            </a:r>
            <a:r>
              <a:rPr sz="1588" spc="-9" dirty="0">
                <a:latin typeface="Calibri"/>
                <a:cs typeface="Calibri"/>
              </a:rPr>
              <a:t>les</a:t>
            </a:r>
            <a:r>
              <a:rPr sz="1588" spc="13" dirty="0">
                <a:latin typeface="Calibri"/>
                <a:cs typeface="Calibri"/>
              </a:rPr>
              <a:t> </a:t>
            </a:r>
            <a:r>
              <a:rPr sz="1588" spc="4" dirty="0">
                <a:latin typeface="Calibri"/>
                <a:cs typeface="Calibri"/>
              </a:rPr>
              <a:t>VPN</a:t>
            </a:r>
            <a:r>
              <a:rPr sz="1588" spc="-9" dirty="0">
                <a:latin typeface="Calibri"/>
                <a:cs typeface="Calibri"/>
              </a:rPr>
              <a:t> </a:t>
            </a:r>
            <a:r>
              <a:rPr sz="1588" spc="-13" dirty="0">
                <a:latin typeface="Calibri"/>
                <a:cs typeface="Calibri"/>
              </a:rPr>
              <a:t>permettent</a:t>
            </a:r>
            <a:r>
              <a:rPr sz="1588" spc="62" dirty="0">
                <a:latin typeface="Calibri"/>
                <a:cs typeface="Calibri"/>
              </a:rPr>
              <a:t> </a:t>
            </a:r>
            <a:r>
              <a:rPr sz="1588" spc="-4" dirty="0">
                <a:latin typeface="Calibri"/>
                <a:cs typeface="Calibri"/>
              </a:rPr>
              <a:t>aux</a:t>
            </a:r>
            <a:r>
              <a:rPr sz="1588" spc="18" dirty="0">
                <a:latin typeface="Calibri"/>
                <a:cs typeface="Calibri"/>
              </a:rPr>
              <a:t> </a:t>
            </a:r>
            <a:r>
              <a:rPr sz="1588" spc="-13" dirty="0">
                <a:latin typeface="Calibri"/>
                <a:cs typeface="Calibri"/>
              </a:rPr>
              <a:t>organisations</a:t>
            </a:r>
            <a:r>
              <a:rPr sz="1588" spc="13" dirty="0">
                <a:latin typeface="Calibri"/>
                <a:cs typeface="Calibri"/>
              </a:rPr>
              <a:t> </a:t>
            </a:r>
            <a:r>
              <a:rPr sz="1588" spc="-13" dirty="0">
                <a:latin typeface="Calibri"/>
                <a:cs typeface="Calibri"/>
              </a:rPr>
              <a:t>d’utiliser</a:t>
            </a:r>
            <a:r>
              <a:rPr sz="1588" spc="62" dirty="0">
                <a:latin typeface="Calibri"/>
                <a:cs typeface="Calibri"/>
              </a:rPr>
              <a:t> </a:t>
            </a:r>
            <a:r>
              <a:rPr sz="1588" spc="-4" dirty="0">
                <a:latin typeface="Calibri"/>
                <a:cs typeface="Calibri"/>
              </a:rPr>
              <a:t>le</a:t>
            </a:r>
            <a:r>
              <a:rPr sz="1588" spc="18" dirty="0">
                <a:latin typeface="Calibri"/>
                <a:cs typeface="Calibri"/>
              </a:rPr>
              <a:t> </a:t>
            </a:r>
            <a:r>
              <a:rPr sz="1588" spc="-9" dirty="0">
                <a:latin typeface="Calibri"/>
                <a:cs typeface="Calibri"/>
              </a:rPr>
              <a:t>réseau</a:t>
            </a:r>
            <a:r>
              <a:rPr sz="1588" spc="18" dirty="0">
                <a:latin typeface="Calibri"/>
                <a:cs typeface="Calibri"/>
              </a:rPr>
              <a:t> </a:t>
            </a:r>
            <a:r>
              <a:rPr sz="1588" spc="-13" dirty="0">
                <a:latin typeface="Calibri"/>
                <a:cs typeface="Calibri"/>
              </a:rPr>
              <a:t>Internet </a:t>
            </a:r>
            <a:r>
              <a:rPr sz="1588" spc="-9" dirty="0">
                <a:latin typeface="Calibri"/>
                <a:cs typeface="Calibri"/>
              </a:rPr>
              <a:t> </a:t>
            </a:r>
            <a:r>
              <a:rPr sz="1588" spc="-4" dirty="0">
                <a:latin typeface="Calibri"/>
                <a:cs typeface="Calibri"/>
              </a:rPr>
              <a:t>global pour</a:t>
            </a:r>
            <a:r>
              <a:rPr sz="1588" spc="18" dirty="0">
                <a:latin typeface="Calibri"/>
                <a:cs typeface="Calibri"/>
              </a:rPr>
              <a:t> </a:t>
            </a:r>
            <a:r>
              <a:rPr sz="1588" spc="-9" dirty="0">
                <a:latin typeface="Calibri"/>
                <a:cs typeface="Calibri"/>
              </a:rPr>
              <a:t>connecter</a:t>
            </a:r>
            <a:r>
              <a:rPr sz="1588" spc="40" dirty="0">
                <a:latin typeface="Calibri"/>
                <a:cs typeface="Calibri"/>
              </a:rPr>
              <a:t> </a:t>
            </a:r>
            <a:r>
              <a:rPr sz="1588" spc="-9" dirty="0">
                <a:latin typeface="Calibri"/>
                <a:cs typeface="Calibri"/>
              </a:rPr>
              <a:t>des</a:t>
            </a:r>
            <a:r>
              <a:rPr sz="1588" spc="35" dirty="0">
                <a:latin typeface="Calibri"/>
                <a:cs typeface="Calibri"/>
              </a:rPr>
              <a:t> </a:t>
            </a:r>
            <a:r>
              <a:rPr sz="1588" spc="-13" dirty="0">
                <a:latin typeface="Calibri"/>
                <a:cs typeface="Calibri"/>
              </a:rPr>
              <a:t>bureaux</a:t>
            </a:r>
            <a:r>
              <a:rPr sz="1588" spc="31" dirty="0">
                <a:latin typeface="Calibri"/>
                <a:cs typeface="Calibri"/>
              </a:rPr>
              <a:t> </a:t>
            </a:r>
            <a:r>
              <a:rPr sz="1588" spc="-4" dirty="0">
                <a:latin typeface="Calibri"/>
                <a:cs typeface="Calibri"/>
              </a:rPr>
              <a:t>et</a:t>
            </a:r>
            <a:r>
              <a:rPr sz="1588" dirty="0">
                <a:latin typeface="Calibri"/>
                <a:cs typeface="Calibri"/>
              </a:rPr>
              <a:t> </a:t>
            </a:r>
            <a:r>
              <a:rPr sz="1588" spc="-9" dirty="0">
                <a:latin typeface="Calibri"/>
                <a:cs typeface="Calibri"/>
              </a:rPr>
              <a:t>des</a:t>
            </a:r>
            <a:r>
              <a:rPr sz="1588" spc="35" dirty="0">
                <a:latin typeface="Calibri"/>
                <a:cs typeface="Calibri"/>
              </a:rPr>
              <a:t> </a:t>
            </a:r>
            <a:r>
              <a:rPr sz="1588" spc="-13" dirty="0">
                <a:latin typeface="Calibri"/>
                <a:cs typeface="Calibri"/>
              </a:rPr>
              <a:t>utilisateurs</a:t>
            </a:r>
            <a:r>
              <a:rPr sz="1588" spc="57" dirty="0">
                <a:latin typeface="Calibri"/>
                <a:cs typeface="Calibri"/>
              </a:rPr>
              <a:t> </a:t>
            </a:r>
            <a:r>
              <a:rPr sz="1588" spc="-18" dirty="0">
                <a:latin typeface="Calibri"/>
                <a:cs typeface="Calibri"/>
              </a:rPr>
              <a:t>distants</a:t>
            </a:r>
            <a:r>
              <a:rPr sz="1588" spc="35" dirty="0">
                <a:latin typeface="Calibri"/>
                <a:cs typeface="Calibri"/>
              </a:rPr>
              <a:t> </a:t>
            </a:r>
            <a:r>
              <a:rPr sz="1588" spc="-4" dirty="0">
                <a:latin typeface="Calibri"/>
                <a:cs typeface="Calibri"/>
              </a:rPr>
              <a:t>aux</a:t>
            </a:r>
            <a:r>
              <a:rPr sz="1588" spc="18" dirty="0">
                <a:latin typeface="Calibri"/>
                <a:cs typeface="Calibri"/>
              </a:rPr>
              <a:t> </a:t>
            </a:r>
            <a:r>
              <a:rPr sz="1588" spc="-9" dirty="0">
                <a:latin typeface="Calibri"/>
                <a:cs typeface="Calibri"/>
              </a:rPr>
              <a:t>locaux</a:t>
            </a:r>
            <a:r>
              <a:rPr sz="1588" spc="13" dirty="0">
                <a:latin typeface="Calibri"/>
                <a:cs typeface="Calibri"/>
              </a:rPr>
              <a:t> </a:t>
            </a:r>
            <a:r>
              <a:rPr sz="1588" spc="-9" dirty="0">
                <a:latin typeface="Calibri"/>
                <a:cs typeface="Calibri"/>
              </a:rPr>
              <a:t>principaux </a:t>
            </a:r>
            <a:r>
              <a:rPr sz="1588" spc="-4" dirty="0">
                <a:latin typeface="Calibri"/>
                <a:cs typeface="Calibri"/>
              </a:rPr>
              <a:t> </a:t>
            </a:r>
            <a:r>
              <a:rPr sz="1588" spc="-18" dirty="0">
                <a:latin typeface="Calibri"/>
                <a:cs typeface="Calibri"/>
              </a:rPr>
              <a:t>d’une</a:t>
            </a:r>
            <a:r>
              <a:rPr sz="1588" spc="31" dirty="0">
                <a:latin typeface="Calibri"/>
                <a:cs typeface="Calibri"/>
              </a:rPr>
              <a:t> </a:t>
            </a:r>
            <a:r>
              <a:rPr sz="1588" spc="-13" dirty="0">
                <a:latin typeface="Calibri"/>
                <a:cs typeface="Calibri"/>
              </a:rPr>
              <a:t>entreprise,</a:t>
            </a:r>
            <a:r>
              <a:rPr sz="1588" spc="71" dirty="0">
                <a:latin typeface="Calibri"/>
                <a:cs typeface="Calibri"/>
              </a:rPr>
              <a:t> </a:t>
            </a:r>
            <a:r>
              <a:rPr sz="1588" spc="-9" dirty="0">
                <a:latin typeface="Calibri"/>
                <a:cs typeface="Calibri"/>
              </a:rPr>
              <a:t>éliminant</a:t>
            </a:r>
            <a:r>
              <a:rPr sz="1588" spc="40" dirty="0">
                <a:latin typeface="Calibri"/>
                <a:cs typeface="Calibri"/>
              </a:rPr>
              <a:t> </a:t>
            </a:r>
            <a:r>
              <a:rPr sz="1588" spc="-9" dirty="0">
                <a:latin typeface="Calibri"/>
                <a:cs typeface="Calibri"/>
              </a:rPr>
              <a:t>ainsi</a:t>
            </a:r>
            <a:r>
              <a:rPr sz="1588" spc="31" dirty="0">
                <a:latin typeface="Calibri"/>
                <a:cs typeface="Calibri"/>
              </a:rPr>
              <a:t> </a:t>
            </a:r>
            <a:r>
              <a:rPr sz="1588" spc="-4" dirty="0">
                <a:latin typeface="Calibri"/>
                <a:cs typeface="Calibri"/>
              </a:rPr>
              <a:t>le </a:t>
            </a:r>
            <a:r>
              <a:rPr sz="1588" spc="-9" dirty="0">
                <a:latin typeface="Calibri"/>
                <a:cs typeface="Calibri"/>
              </a:rPr>
              <a:t>besoin</a:t>
            </a:r>
            <a:r>
              <a:rPr sz="1588" spc="35" dirty="0">
                <a:latin typeface="Calibri"/>
                <a:cs typeface="Calibri"/>
              </a:rPr>
              <a:t> </a:t>
            </a:r>
            <a:r>
              <a:rPr sz="1588" spc="-9" dirty="0">
                <a:latin typeface="Calibri"/>
                <a:cs typeface="Calibri"/>
              </a:rPr>
              <a:t>de</a:t>
            </a:r>
            <a:r>
              <a:rPr sz="1588" spc="31" dirty="0">
                <a:latin typeface="Calibri"/>
                <a:cs typeface="Calibri"/>
              </a:rPr>
              <a:t> </a:t>
            </a:r>
            <a:r>
              <a:rPr sz="1588" spc="-4" dirty="0">
                <a:latin typeface="Calibri"/>
                <a:cs typeface="Calibri"/>
              </a:rPr>
              <a:t>liaisons</a:t>
            </a:r>
            <a:r>
              <a:rPr sz="1588" spc="13" dirty="0">
                <a:latin typeface="Calibri"/>
                <a:cs typeface="Calibri"/>
              </a:rPr>
              <a:t> </a:t>
            </a:r>
            <a:r>
              <a:rPr sz="1588" spc="-9" dirty="0">
                <a:latin typeface="Calibri"/>
                <a:cs typeface="Calibri"/>
              </a:rPr>
              <a:t>de</a:t>
            </a:r>
            <a:r>
              <a:rPr sz="1588" spc="18" dirty="0">
                <a:latin typeface="Calibri"/>
                <a:cs typeface="Calibri"/>
              </a:rPr>
              <a:t> </a:t>
            </a:r>
            <a:r>
              <a:rPr sz="1588" spc="-9" dirty="0">
                <a:latin typeface="Calibri"/>
                <a:cs typeface="Calibri"/>
              </a:rPr>
              <a:t>réseau</a:t>
            </a:r>
            <a:r>
              <a:rPr sz="1588" spc="31" dirty="0">
                <a:latin typeface="Calibri"/>
                <a:cs typeface="Calibri"/>
              </a:rPr>
              <a:t> </a:t>
            </a:r>
            <a:r>
              <a:rPr sz="1588" spc="-13" dirty="0">
                <a:latin typeface="Calibri"/>
                <a:cs typeface="Calibri"/>
              </a:rPr>
              <a:t>étendu</a:t>
            </a:r>
            <a:r>
              <a:rPr sz="1588" spc="53" dirty="0">
                <a:latin typeface="Calibri"/>
                <a:cs typeface="Calibri"/>
              </a:rPr>
              <a:t> </a:t>
            </a:r>
            <a:r>
              <a:rPr sz="1588" spc="-9" dirty="0">
                <a:latin typeface="Calibri"/>
                <a:cs typeface="Calibri"/>
              </a:rPr>
              <a:t>dédiées</a:t>
            </a:r>
            <a:r>
              <a:rPr sz="1588" spc="57" dirty="0">
                <a:latin typeface="Calibri"/>
                <a:cs typeface="Calibri"/>
              </a:rPr>
              <a:t> </a:t>
            </a:r>
            <a:r>
              <a:rPr sz="1588" spc="-4" dirty="0">
                <a:latin typeface="Calibri"/>
                <a:cs typeface="Calibri"/>
              </a:rPr>
              <a:t>et </a:t>
            </a:r>
            <a:r>
              <a:rPr sz="1588" spc="-9" dirty="0">
                <a:latin typeface="Calibri"/>
                <a:cs typeface="Calibri"/>
              </a:rPr>
              <a:t>de </a:t>
            </a:r>
            <a:r>
              <a:rPr sz="1588" spc="-344" dirty="0">
                <a:latin typeface="Calibri"/>
                <a:cs typeface="Calibri"/>
              </a:rPr>
              <a:t> </a:t>
            </a:r>
            <a:r>
              <a:rPr sz="1588" spc="-9" dirty="0">
                <a:latin typeface="Calibri"/>
                <a:cs typeface="Calibri"/>
              </a:rPr>
              <a:t>banques</a:t>
            </a:r>
            <a:r>
              <a:rPr sz="1588" spc="31" dirty="0">
                <a:latin typeface="Calibri"/>
                <a:cs typeface="Calibri"/>
              </a:rPr>
              <a:t> </a:t>
            </a:r>
            <a:r>
              <a:rPr sz="1588" spc="-9" dirty="0">
                <a:latin typeface="Calibri"/>
                <a:cs typeface="Calibri"/>
              </a:rPr>
              <a:t>de</a:t>
            </a:r>
            <a:r>
              <a:rPr sz="1588" spc="13" dirty="0">
                <a:latin typeface="Calibri"/>
                <a:cs typeface="Calibri"/>
              </a:rPr>
              <a:t> </a:t>
            </a:r>
            <a:r>
              <a:rPr sz="1588" spc="-4" dirty="0">
                <a:latin typeface="Calibri"/>
                <a:cs typeface="Calibri"/>
              </a:rPr>
              <a:t>modems.</a:t>
            </a:r>
            <a:endParaRPr sz="1588">
              <a:latin typeface="Calibri"/>
              <a:cs typeface="Calibri"/>
            </a:endParaRPr>
          </a:p>
          <a:p>
            <a:pPr>
              <a:spcBef>
                <a:spcPts val="22"/>
              </a:spcBef>
              <a:buFont typeface="Lucida Console"/>
              <a:buChar char="■"/>
            </a:pPr>
            <a:endParaRPr sz="1544">
              <a:latin typeface="Calibri"/>
              <a:cs typeface="Calibri"/>
            </a:endParaRPr>
          </a:p>
          <a:p>
            <a:pPr marL="414640" marR="54351">
              <a:buClr>
                <a:srgbClr val="000000"/>
              </a:buClr>
              <a:buFont typeface="Lucida Console"/>
              <a:buChar char="■"/>
              <a:tabLst>
                <a:tab pos="705448" algn="l"/>
                <a:tab pos="1624940" algn="l"/>
              </a:tabLst>
            </a:pPr>
            <a:r>
              <a:rPr sz="1588" spc="-9" dirty="0">
                <a:solidFill>
                  <a:srgbClr val="00AF4F"/>
                </a:solidFill>
                <a:latin typeface="Calibri"/>
                <a:cs typeface="Calibri"/>
              </a:rPr>
              <a:t>Sécurité</a:t>
            </a:r>
            <a:r>
              <a:rPr sz="1588" spc="53" dirty="0">
                <a:solidFill>
                  <a:srgbClr val="00AF4F"/>
                </a:solidFill>
                <a:latin typeface="Calibri"/>
                <a:cs typeface="Calibri"/>
              </a:rPr>
              <a:t> </a:t>
            </a:r>
            <a:r>
              <a:rPr sz="1588" dirty="0">
                <a:latin typeface="Calibri"/>
                <a:cs typeface="Calibri"/>
              </a:rPr>
              <a:t>:</a:t>
            </a:r>
            <a:r>
              <a:rPr sz="1588" dirty="0">
                <a:latin typeface="Times New Roman"/>
                <a:cs typeface="Times New Roman"/>
              </a:rPr>
              <a:t>	</a:t>
            </a:r>
            <a:r>
              <a:rPr sz="1588" spc="-13" dirty="0">
                <a:latin typeface="Calibri"/>
                <a:cs typeface="Calibri"/>
              </a:rPr>
              <a:t>tunneling</a:t>
            </a:r>
            <a:r>
              <a:rPr sz="1588" spc="66" dirty="0">
                <a:latin typeface="Calibri"/>
                <a:cs typeface="Calibri"/>
              </a:rPr>
              <a:t> </a:t>
            </a:r>
            <a:r>
              <a:rPr sz="1588" spc="-9" dirty="0">
                <a:latin typeface="Calibri"/>
                <a:cs typeface="Calibri"/>
              </a:rPr>
              <a:t>et/ou</a:t>
            </a:r>
            <a:r>
              <a:rPr sz="1588" spc="-4" dirty="0">
                <a:latin typeface="Calibri"/>
                <a:cs typeface="Calibri"/>
              </a:rPr>
              <a:t> </a:t>
            </a:r>
            <a:r>
              <a:rPr sz="1588" spc="-9" dirty="0">
                <a:latin typeface="Calibri"/>
                <a:cs typeface="Calibri"/>
              </a:rPr>
              <a:t>protocoles</a:t>
            </a:r>
            <a:r>
              <a:rPr sz="1588" spc="18" dirty="0">
                <a:latin typeface="Calibri"/>
                <a:cs typeface="Calibri"/>
              </a:rPr>
              <a:t> </a:t>
            </a:r>
            <a:r>
              <a:rPr sz="1588" spc="-9" dirty="0">
                <a:latin typeface="Calibri"/>
                <a:cs typeface="Calibri"/>
              </a:rPr>
              <a:t>avancés</a:t>
            </a:r>
            <a:r>
              <a:rPr sz="1588" spc="-4" dirty="0">
                <a:latin typeface="Calibri"/>
                <a:cs typeface="Calibri"/>
              </a:rPr>
              <a:t> </a:t>
            </a:r>
            <a:r>
              <a:rPr sz="1588" spc="-9" dirty="0">
                <a:latin typeface="Calibri"/>
                <a:cs typeface="Calibri"/>
              </a:rPr>
              <a:t>de</a:t>
            </a:r>
            <a:r>
              <a:rPr sz="1588" spc="26" dirty="0">
                <a:latin typeface="Calibri"/>
                <a:cs typeface="Calibri"/>
              </a:rPr>
              <a:t> </a:t>
            </a:r>
            <a:r>
              <a:rPr sz="1588" spc="-13" dirty="0">
                <a:latin typeface="Calibri"/>
                <a:cs typeface="Calibri"/>
              </a:rPr>
              <a:t>chiffrement</a:t>
            </a:r>
            <a:r>
              <a:rPr sz="1588" spc="71" dirty="0">
                <a:latin typeface="Calibri"/>
                <a:cs typeface="Calibri"/>
              </a:rPr>
              <a:t> </a:t>
            </a:r>
            <a:r>
              <a:rPr sz="1588" spc="-4" dirty="0">
                <a:latin typeface="Calibri"/>
                <a:cs typeface="Calibri"/>
              </a:rPr>
              <a:t>et</a:t>
            </a:r>
            <a:r>
              <a:rPr sz="1588" spc="9" dirty="0">
                <a:latin typeface="Calibri"/>
                <a:cs typeface="Calibri"/>
              </a:rPr>
              <a:t> </a:t>
            </a:r>
            <a:r>
              <a:rPr sz="1588" spc="-18" dirty="0">
                <a:latin typeface="Calibri"/>
                <a:cs typeface="Calibri"/>
              </a:rPr>
              <a:t>d’authentification </a:t>
            </a:r>
            <a:r>
              <a:rPr sz="1588" spc="-349" dirty="0">
                <a:latin typeface="Calibri"/>
                <a:cs typeface="Calibri"/>
              </a:rPr>
              <a:t> </a:t>
            </a:r>
            <a:r>
              <a:rPr sz="1588" spc="-9" dirty="0">
                <a:latin typeface="Calibri"/>
                <a:cs typeface="Calibri"/>
              </a:rPr>
              <a:t>qui</a:t>
            </a:r>
            <a:r>
              <a:rPr sz="1588" spc="13" dirty="0">
                <a:latin typeface="Calibri"/>
                <a:cs typeface="Calibri"/>
              </a:rPr>
              <a:t> </a:t>
            </a:r>
            <a:r>
              <a:rPr sz="1588" spc="-18" dirty="0">
                <a:latin typeface="Calibri"/>
                <a:cs typeface="Calibri"/>
              </a:rPr>
              <a:t>protègent</a:t>
            </a:r>
            <a:r>
              <a:rPr sz="1588" spc="40" dirty="0">
                <a:latin typeface="Calibri"/>
                <a:cs typeface="Calibri"/>
              </a:rPr>
              <a:t> </a:t>
            </a:r>
            <a:r>
              <a:rPr sz="1588" spc="-9" dirty="0">
                <a:latin typeface="Calibri"/>
                <a:cs typeface="Calibri"/>
              </a:rPr>
              <a:t>les</a:t>
            </a:r>
            <a:r>
              <a:rPr sz="1588" spc="31" dirty="0">
                <a:latin typeface="Calibri"/>
                <a:cs typeface="Calibri"/>
              </a:rPr>
              <a:t> </a:t>
            </a:r>
            <a:r>
              <a:rPr sz="1588" spc="-9" dirty="0">
                <a:latin typeface="Calibri"/>
                <a:cs typeface="Calibri"/>
              </a:rPr>
              <a:t>données</a:t>
            </a:r>
            <a:r>
              <a:rPr sz="1588" spc="35" dirty="0">
                <a:latin typeface="Calibri"/>
                <a:cs typeface="Calibri"/>
              </a:rPr>
              <a:t> </a:t>
            </a:r>
            <a:r>
              <a:rPr sz="1588" spc="-13" dirty="0">
                <a:latin typeface="Calibri"/>
                <a:cs typeface="Calibri"/>
              </a:rPr>
              <a:t>contre</a:t>
            </a:r>
            <a:r>
              <a:rPr sz="1588" spc="18" dirty="0">
                <a:latin typeface="Calibri"/>
                <a:cs typeface="Calibri"/>
              </a:rPr>
              <a:t> </a:t>
            </a:r>
            <a:r>
              <a:rPr sz="1588" spc="-9" dirty="0">
                <a:latin typeface="Calibri"/>
                <a:cs typeface="Calibri"/>
              </a:rPr>
              <a:t>des</a:t>
            </a:r>
            <a:r>
              <a:rPr sz="1588" spc="31" dirty="0">
                <a:latin typeface="Calibri"/>
                <a:cs typeface="Calibri"/>
              </a:rPr>
              <a:t> </a:t>
            </a:r>
            <a:r>
              <a:rPr sz="1588" dirty="0">
                <a:latin typeface="Calibri"/>
                <a:cs typeface="Calibri"/>
              </a:rPr>
              <a:t>accès</a:t>
            </a:r>
            <a:r>
              <a:rPr sz="1588" spc="-9" dirty="0">
                <a:latin typeface="Calibri"/>
                <a:cs typeface="Calibri"/>
              </a:rPr>
              <a:t> </a:t>
            </a:r>
            <a:r>
              <a:rPr sz="1588" spc="-4" dirty="0">
                <a:latin typeface="Calibri"/>
                <a:cs typeface="Calibri"/>
              </a:rPr>
              <a:t>non</a:t>
            </a:r>
            <a:r>
              <a:rPr sz="1588" spc="9" dirty="0">
                <a:latin typeface="Calibri"/>
                <a:cs typeface="Calibri"/>
              </a:rPr>
              <a:t> </a:t>
            </a:r>
            <a:r>
              <a:rPr sz="1588" spc="-9" dirty="0">
                <a:latin typeface="Calibri"/>
                <a:cs typeface="Calibri"/>
              </a:rPr>
              <a:t>autorisés.</a:t>
            </a:r>
            <a:endParaRPr sz="1588">
              <a:latin typeface="Calibri"/>
              <a:cs typeface="Calibri"/>
            </a:endParaRPr>
          </a:p>
          <a:p>
            <a:pPr>
              <a:spcBef>
                <a:spcPts val="22"/>
              </a:spcBef>
              <a:buFont typeface="Lucida Console"/>
              <a:buChar char="■"/>
            </a:pPr>
            <a:endParaRPr sz="1544">
              <a:latin typeface="Calibri"/>
              <a:cs typeface="Calibri"/>
            </a:endParaRPr>
          </a:p>
          <a:p>
            <a:pPr marL="704888" indent="-290808">
              <a:buClr>
                <a:srgbClr val="000000"/>
              </a:buClr>
              <a:buFont typeface="Lucida Console"/>
              <a:buChar char="■"/>
              <a:tabLst>
                <a:tab pos="705448" algn="l"/>
              </a:tabLst>
            </a:pPr>
            <a:r>
              <a:rPr sz="1588" spc="-13" dirty="0">
                <a:solidFill>
                  <a:srgbClr val="00AF4F"/>
                </a:solidFill>
                <a:latin typeface="Calibri"/>
                <a:cs typeface="Calibri"/>
              </a:rPr>
              <a:t>Extensibilité</a:t>
            </a:r>
            <a:r>
              <a:rPr sz="1588" spc="84" dirty="0">
                <a:solidFill>
                  <a:srgbClr val="00AF4F"/>
                </a:solidFill>
                <a:latin typeface="Calibri"/>
                <a:cs typeface="Calibri"/>
              </a:rPr>
              <a:t> </a:t>
            </a:r>
            <a:r>
              <a:rPr sz="1588" dirty="0">
                <a:latin typeface="Calibri"/>
                <a:cs typeface="Calibri"/>
              </a:rPr>
              <a:t>:</a:t>
            </a:r>
            <a:r>
              <a:rPr sz="1588" spc="388" dirty="0">
                <a:latin typeface="Calibri"/>
                <a:cs typeface="Calibri"/>
              </a:rPr>
              <a:t> </a:t>
            </a:r>
            <a:r>
              <a:rPr sz="1588" spc="-13" dirty="0">
                <a:latin typeface="Calibri"/>
                <a:cs typeface="Calibri"/>
              </a:rPr>
              <a:t>utilisent</a:t>
            </a:r>
            <a:r>
              <a:rPr sz="1588" spc="66" dirty="0">
                <a:latin typeface="Calibri"/>
                <a:cs typeface="Calibri"/>
              </a:rPr>
              <a:t> </a:t>
            </a:r>
            <a:r>
              <a:rPr sz="1588" spc="-13" dirty="0">
                <a:latin typeface="Calibri"/>
                <a:cs typeface="Calibri"/>
              </a:rPr>
              <a:t>l’infrastructure</a:t>
            </a:r>
            <a:r>
              <a:rPr sz="1588" spc="40" dirty="0">
                <a:latin typeface="Calibri"/>
                <a:cs typeface="Calibri"/>
              </a:rPr>
              <a:t> </a:t>
            </a:r>
            <a:r>
              <a:rPr sz="1588" spc="-13" dirty="0">
                <a:latin typeface="Calibri"/>
                <a:cs typeface="Calibri"/>
              </a:rPr>
              <a:t>Internet</a:t>
            </a:r>
            <a:r>
              <a:rPr sz="1588" spc="62" dirty="0">
                <a:latin typeface="Calibri"/>
                <a:cs typeface="Calibri"/>
              </a:rPr>
              <a:t> </a:t>
            </a:r>
            <a:r>
              <a:rPr sz="1588" dirty="0">
                <a:latin typeface="Calibri"/>
                <a:cs typeface="Calibri"/>
              </a:rPr>
              <a:t>au</a:t>
            </a:r>
            <a:r>
              <a:rPr sz="1588" spc="-4" dirty="0">
                <a:latin typeface="Calibri"/>
                <a:cs typeface="Calibri"/>
              </a:rPr>
              <a:t> </a:t>
            </a:r>
            <a:r>
              <a:rPr sz="1588" spc="-9" dirty="0">
                <a:latin typeface="Calibri"/>
                <a:cs typeface="Calibri"/>
              </a:rPr>
              <a:t>sein</a:t>
            </a:r>
            <a:r>
              <a:rPr sz="1588" spc="40" dirty="0">
                <a:latin typeface="Calibri"/>
                <a:cs typeface="Calibri"/>
              </a:rPr>
              <a:t> </a:t>
            </a:r>
            <a:r>
              <a:rPr sz="1588" spc="-9" dirty="0">
                <a:latin typeface="Calibri"/>
                <a:cs typeface="Calibri"/>
              </a:rPr>
              <a:t>des</a:t>
            </a:r>
            <a:r>
              <a:rPr sz="1588" spc="18" dirty="0">
                <a:latin typeface="Calibri"/>
                <a:cs typeface="Calibri"/>
              </a:rPr>
              <a:t> </a:t>
            </a:r>
            <a:r>
              <a:rPr sz="1588" spc="-9" dirty="0">
                <a:latin typeface="Calibri"/>
                <a:cs typeface="Calibri"/>
              </a:rPr>
              <a:t>périphériques</a:t>
            </a:r>
            <a:r>
              <a:rPr sz="1588" spc="101" dirty="0">
                <a:latin typeface="Calibri"/>
                <a:cs typeface="Calibri"/>
              </a:rPr>
              <a:t> </a:t>
            </a:r>
            <a:r>
              <a:rPr sz="1588" spc="-4" dirty="0">
                <a:latin typeface="Calibri"/>
                <a:cs typeface="Calibri"/>
              </a:rPr>
              <a:t>et</a:t>
            </a:r>
            <a:r>
              <a:rPr sz="1588" spc="4" dirty="0">
                <a:latin typeface="Calibri"/>
                <a:cs typeface="Calibri"/>
              </a:rPr>
              <a:t> </a:t>
            </a:r>
            <a:r>
              <a:rPr sz="1588" spc="-9" dirty="0">
                <a:latin typeface="Calibri"/>
                <a:cs typeface="Calibri"/>
              </a:rPr>
              <a:t>des</a:t>
            </a:r>
            <a:r>
              <a:rPr sz="1588" spc="13" dirty="0">
                <a:latin typeface="Calibri"/>
                <a:cs typeface="Calibri"/>
              </a:rPr>
              <a:t> </a:t>
            </a:r>
            <a:r>
              <a:rPr sz="1588" spc="-35" dirty="0">
                <a:latin typeface="Calibri"/>
                <a:cs typeface="Calibri"/>
              </a:rPr>
              <a:t>FAI</a:t>
            </a:r>
            <a:endParaRPr sz="1588">
              <a:latin typeface="Calibri"/>
              <a:cs typeface="Calibri"/>
            </a:endParaRPr>
          </a:p>
          <a:p>
            <a:pPr marL="414640" marR="38102"/>
            <a:r>
              <a:rPr sz="1588" spc="-154" dirty="0">
                <a:latin typeface="Calibri"/>
                <a:cs typeface="Calibri"/>
              </a:rPr>
              <a:t>−&gt;</a:t>
            </a:r>
            <a:r>
              <a:rPr sz="1588" spc="-9" dirty="0">
                <a:latin typeface="Calibri"/>
                <a:cs typeface="Calibri"/>
              </a:rPr>
              <a:t> </a:t>
            </a:r>
            <a:r>
              <a:rPr sz="1588" spc="-4" dirty="0">
                <a:latin typeface="Calibri"/>
                <a:cs typeface="Calibri"/>
              </a:rPr>
              <a:t>il </a:t>
            </a:r>
            <a:r>
              <a:rPr sz="1588" spc="-13" dirty="0">
                <a:latin typeface="Calibri"/>
                <a:cs typeface="Calibri"/>
              </a:rPr>
              <a:t>est</a:t>
            </a:r>
            <a:r>
              <a:rPr sz="1588" spc="22" dirty="0">
                <a:latin typeface="Calibri"/>
                <a:cs typeface="Calibri"/>
              </a:rPr>
              <a:t> </a:t>
            </a:r>
            <a:r>
              <a:rPr sz="1588" spc="-13" dirty="0">
                <a:latin typeface="Calibri"/>
                <a:cs typeface="Calibri"/>
              </a:rPr>
              <a:t>très</a:t>
            </a:r>
            <a:r>
              <a:rPr sz="1588" spc="18" dirty="0">
                <a:latin typeface="Calibri"/>
                <a:cs typeface="Calibri"/>
              </a:rPr>
              <a:t> </a:t>
            </a:r>
            <a:r>
              <a:rPr sz="1588" spc="-13" dirty="0">
                <a:latin typeface="Calibri"/>
                <a:cs typeface="Calibri"/>
              </a:rPr>
              <a:t>facile</a:t>
            </a:r>
            <a:r>
              <a:rPr sz="1588" spc="18" dirty="0">
                <a:latin typeface="Calibri"/>
                <a:cs typeface="Calibri"/>
              </a:rPr>
              <a:t> </a:t>
            </a:r>
            <a:r>
              <a:rPr sz="1588" spc="-22" dirty="0">
                <a:latin typeface="Calibri"/>
                <a:cs typeface="Calibri"/>
              </a:rPr>
              <a:t>d’ajouter</a:t>
            </a:r>
            <a:r>
              <a:rPr sz="1588" spc="44" dirty="0">
                <a:latin typeface="Calibri"/>
                <a:cs typeface="Calibri"/>
              </a:rPr>
              <a:t> </a:t>
            </a:r>
            <a:r>
              <a:rPr sz="1588" spc="-9" dirty="0">
                <a:latin typeface="Calibri"/>
                <a:cs typeface="Calibri"/>
              </a:rPr>
              <a:t>des</a:t>
            </a:r>
            <a:r>
              <a:rPr sz="1588" spc="13" dirty="0">
                <a:latin typeface="Calibri"/>
                <a:cs typeface="Calibri"/>
              </a:rPr>
              <a:t> </a:t>
            </a:r>
            <a:r>
              <a:rPr sz="1588" spc="-9" dirty="0">
                <a:latin typeface="Calibri"/>
                <a:cs typeface="Calibri"/>
              </a:rPr>
              <a:t>nouveaux</a:t>
            </a:r>
            <a:r>
              <a:rPr sz="1588" spc="57" dirty="0">
                <a:latin typeface="Calibri"/>
                <a:cs typeface="Calibri"/>
              </a:rPr>
              <a:t> </a:t>
            </a:r>
            <a:r>
              <a:rPr sz="1588" spc="-13" dirty="0">
                <a:latin typeface="Calibri"/>
                <a:cs typeface="Calibri"/>
              </a:rPr>
              <a:t>utilisateurs.</a:t>
            </a:r>
            <a:r>
              <a:rPr sz="1588" spc="44" dirty="0">
                <a:latin typeface="Calibri"/>
                <a:cs typeface="Calibri"/>
              </a:rPr>
              <a:t> </a:t>
            </a:r>
            <a:r>
              <a:rPr sz="1588" dirty="0">
                <a:latin typeface="Calibri"/>
                <a:cs typeface="Calibri"/>
              </a:rPr>
              <a:t>Les</a:t>
            </a:r>
            <a:r>
              <a:rPr sz="1588" spc="18" dirty="0">
                <a:latin typeface="Calibri"/>
                <a:cs typeface="Calibri"/>
              </a:rPr>
              <a:t> </a:t>
            </a:r>
            <a:r>
              <a:rPr sz="1588" spc="-13" dirty="0">
                <a:latin typeface="Calibri"/>
                <a:cs typeface="Calibri"/>
              </a:rPr>
              <a:t>grandes</a:t>
            </a:r>
            <a:r>
              <a:rPr sz="1588" spc="62" dirty="0">
                <a:latin typeface="Calibri"/>
                <a:cs typeface="Calibri"/>
              </a:rPr>
              <a:t> </a:t>
            </a:r>
            <a:r>
              <a:rPr sz="1588" spc="-13" dirty="0">
                <a:latin typeface="Calibri"/>
                <a:cs typeface="Calibri"/>
              </a:rPr>
              <a:t>entreprises</a:t>
            </a:r>
            <a:r>
              <a:rPr sz="1588" spc="57" dirty="0">
                <a:latin typeface="Calibri"/>
                <a:cs typeface="Calibri"/>
              </a:rPr>
              <a:t> </a:t>
            </a:r>
            <a:r>
              <a:rPr sz="1588" spc="-18" dirty="0">
                <a:latin typeface="Calibri"/>
                <a:cs typeface="Calibri"/>
              </a:rPr>
              <a:t>peuvent </a:t>
            </a:r>
            <a:r>
              <a:rPr sz="1588" spc="-344" dirty="0">
                <a:latin typeface="Calibri"/>
                <a:cs typeface="Calibri"/>
              </a:rPr>
              <a:t> </a:t>
            </a:r>
            <a:r>
              <a:rPr sz="1588" spc="-9" dirty="0">
                <a:latin typeface="Calibri"/>
                <a:cs typeface="Calibri"/>
              </a:rPr>
              <a:t>ajouter</a:t>
            </a:r>
            <a:r>
              <a:rPr sz="1588" dirty="0">
                <a:latin typeface="Calibri"/>
                <a:cs typeface="Calibri"/>
              </a:rPr>
              <a:t> </a:t>
            </a:r>
            <a:r>
              <a:rPr sz="1588" spc="-9" dirty="0">
                <a:latin typeface="Calibri"/>
                <a:cs typeface="Calibri"/>
              </a:rPr>
              <a:t>des</a:t>
            </a:r>
            <a:r>
              <a:rPr sz="1588" spc="13" dirty="0">
                <a:latin typeface="Calibri"/>
                <a:cs typeface="Calibri"/>
              </a:rPr>
              <a:t> </a:t>
            </a:r>
            <a:r>
              <a:rPr sz="1588" spc="-9" dirty="0">
                <a:latin typeface="Calibri"/>
                <a:cs typeface="Calibri"/>
              </a:rPr>
              <a:t>volumes</a:t>
            </a:r>
            <a:r>
              <a:rPr sz="1588" spc="13" dirty="0">
                <a:latin typeface="Calibri"/>
                <a:cs typeface="Calibri"/>
              </a:rPr>
              <a:t> </a:t>
            </a:r>
            <a:r>
              <a:rPr sz="1588" spc="-9" dirty="0">
                <a:latin typeface="Calibri"/>
                <a:cs typeface="Calibri"/>
              </a:rPr>
              <a:t>importants</a:t>
            </a:r>
            <a:r>
              <a:rPr sz="1588" spc="35" dirty="0">
                <a:latin typeface="Calibri"/>
                <a:cs typeface="Calibri"/>
              </a:rPr>
              <a:t> </a:t>
            </a:r>
            <a:r>
              <a:rPr sz="1588" spc="-9" dirty="0">
                <a:latin typeface="Calibri"/>
                <a:cs typeface="Calibri"/>
              </a:rPr>
              <a:t>de</a:t>
            </a:r>
            <a:r>
              <a:rPr sz="1588" spc="18" dirty="0">
                <a:latin typeface="Calibri"/>
                <a:cs typeface="Calibri"/>
              </a:rPr>
              <a:t> </a:t>
            </a:r>
            <a:r>
              <a:rPr sz="1588" spc="-9" dirty="0">
                <a:latin typeface="Calibri"/>
                <a:cs typeface="Calibri"/>
              </a:rPr>
              <a:t>capacité</a:t>
            </a:r>
            <a:r>
              <a:rPr sz="1588" spc="35" dirty="0">
                <a:latin typeface="Calibri"/>
                <a:cs typeface="Calibri"/>
              </a:rPr>
              <a:t> </a:t>
            </a:r>
            <a:r>
              <a:rPr sz="1588" spc="-9" dirty="0">
                <a:latin typeface="Calibri"/>
                <a:cs typeface="Calibri"/>
              </a:rPr>
              <a:t>sans</a:t>
            </a:r>
            <a:r>
              <a:rPr sz="1588" spc="13" dirty="0">
                <a:latin typeface="Calibri"/>
                <a:cs typeface="Calibri"/>
              </a:rPr>
              <a:t> </a:t>
            </a:r>
            <a:r>
              <a:rPr sz="1588" spc="-9" dirty="0">
                <a:latin typeface="Calibri"/>
                <a:cs typeface="Calibri"/>
              </a:rPr>
              <a:t>ajouter</a:t>
            </a:r>
            <a:r>
              <a:rPr sz="1588" dirty="0">
                <a:latin typeface="Calibri"/>
                <a:cs typeface="Calibri"/>
              </a:rPr>
              <a:t> </a:t>
            </a:r>
            <a:r>
              <a:rPr sz="1588" spc="-13" dirty="0">
                <a:latin typeface="Calibri"/>
                <a:cs typeface="Calibri"/>
              </a:rPr>
              <a:t>d’infrastructure.</a:t>
            </a:r>
            <a:endParaRPr sz="1588">
              <a:latin typeface="Calibri"/>
              <a:cs typeface="Calibri"/>
            </a:endParaRPr>
          </a:p>
          <a:p>
            <a:pPr>
              <a:spcBef>
                <a:spcPts val="22"/>
              </a:spcBef>
            </a:pPr>
            <a:endParaRPr sz="1544">
              <a:latin typeface="Calibri"/>
              <a:cs typeface="Calibri"/>
            </a:endParaRPr>
          </a:p>
          <a:p>
            <a:pPr marL="414640" marR="416881">
              <a:buClr>
                <a:srgbClr val="000000"/>
              </a:buClr>
              <a:buFont typeface="Lucida Console"/>
              <a:buChar char="■"/>
              <a:tabLst>
                <a:tab pos="705448" algn="l"/>
              </a:tabLst>
            </a:pPr>
            <a:r>
              <a:rPr sz="1588" spc="-9" dirty="0">
                <a:solidFill>
                  <a:srgbClr val="00AF4F"/>
                </a:solidFill>
                <a:latin typeface="Calibri"/>
                <a:cs typeface="Calibri"/>
              </a:rPr>
              <a:t>Compatibilité</a:t>
            </a:r>
            <a:r>
              <a:rPr sz="1588" spc="57" dirty="0">
                <a:solidFill>
                  <a:srgbClr val="00AF4F"/>
                </a:solidFill>
                <a:latin typeface="Calibri"/>
                <a:cs typeface="Calibri"/>
              </a:rPr>
              <a:t> </a:t>
            </a:r>
            <a:r>
              <a:rPr sz="1588" spc="-13" dirty="0">
                <a:latin typeface="Calibri"/>
                <a:cs typeface="Calibri"/>
              </a:rPr>
              <a:t>avec</a:t>
            </a:r>
            <a:r>
              <a:rPr sz="1588" spc="4" dirty="0">
                <a:latin typeface="Calibri"/>
                <a:cs typeface="Calibri"/>
              </a:rPr>
              <a:t> </a:t>
            </a:r>
            <a:r>
              <a:rPr sz="1588" spc="-4" dirty="0">
                <a:latin typeface="Calibri"/>
                <a:cs typeface="Calibri"/>
              </a:rPr>
              <a:t>la </a:t>
            </a:r>
            <a:r>
              <a:rPr sz="1588" spc="-9" dirty="0">
                <a:latin typeface="Calibri"/>
                <a:cs typeface="Calibri"/>
              </a:rPr>
              <a:t>technologie</a:t>
            </a:r>
            <a:r>
              <a:rPr sz="1588" spc="57" dirty="0">
                <a:latin typeface="Calibri"/>
                <a:cs typeface="Calibri"/>
              </a:rPr>
              <a:t> </a:t>
            </a:r>
            <a:r>
              <a:rPr sz="1588" dirty="0">
                <a:latin typeface="Calibri"/>
                <a:cs typeface="Calibri"/>
              </a:rPr>
              <a:t>à</a:t>
            </a:r>
            <a:r>
              <a:rPr sz="1588" spc="-4" dirty="0">
                <a:latin typeface="Calibri"/>
                <a:cs typeface="Calibri"/>
              </a:rPr>
              <a:t> </a:t>
            </a:r>
            <a:r>
              <a:rPr sz="1588" spc="-13" dirty="0">
                <a:latin typeface="Calibri"/>
                <a:cs typeface="Calibri"/>
              </a:rPr>
              <a:t>large</a:t>
            </a:r>
            <a:r>
              <a:rPr sz="1588" spc="13" dirty="0">
                <a:latin typeface="Calibri"/>
                <a:cs typeface="Calibri"/>
              </a:rPr>
              <a:t> </a:t>
            </a:r>
            <a:r>
              <a:rPr sz="1588" spc="-9" dirty="0">
                <a:latin typeface="Calibri"/>
                <a:cs typeface="Calibri"/>
              </a:rPr>
              <a:t>bande</a:t>
            </a:r>
            <a:r>
              <a:rPr sz="1588" spc="53" dirty="0">
                <a:latin typeface="Calibri"/>
                <a:cs typeface="Calibri"/>
              </a:rPr>
              <a:t> </a:t>
            </a:r>
            <a:r>
              <a:rPr sz="1588" dirty="0">
                <a:latin typeface="Calibri"/>
                <a:cs typeface="Calibri"/>
              </a:rPr>
              <a:t>: </a:t>
            </a:r>
            <a:r>
              <a:rPr sz="1588" spc="4" dirty="0">
                <a:latin typeface="Calibri"/>
                <a:cs typeface="Calibri"/>
              </a:rPr>
              <a:t>VPN</a:t>
            </a:r>
            <a:r>
              <a:rPr sz="1588" spc="-13" dirty="0">
                <a:latin typeface="Calibri"/>
                <a:cs typeface="Calibri"/>
              </a:rPr>
              <a:t> </a:t>
            </a:r>
            <a:r>
              <a:rPr sz="1588" spc="-9" dirty="0">
                <a:latin typeface="Calibri"/>
                <a:cs typeface="Calibri"/>
              </a:rPr>
              <a:t>pris</a:t>
            </a:r>
            <a:r>
              <a:rPr sz="1588" spc="9" dirty="0">
                <a:latin typeface="Calibri"/>
                <a:cs typeface="Calibri"/>
              </a:rPr>
              <a:t> </a:t>
            </a:r>
            <a:r>
              <a:rPr sz="1588" spc="-4" dirty="0">
                <a:latin typeface="Calibri"/>
                <a:cs typeface="Calibri"/>
              </a:rPr>
              <a:t>en</a:t>
            </a:r>
            <a:r>
              <a:rPr sz="1588" spc="31" dirty="0">
                <a:latin typeface="Calibri"/>
                <a:cs typeface="Calibri"/>
              </a:rPr>
              <a:t> </a:t>
            </a:r>
            <a:r>
              <a:rPr sz="1588" spc="-13" dirty="0">
                <a:latin typeface="Calibri"/>
                <a:cs typeface="Calibri"/>
              </a:rPr>
              <a:t>charge</a:t>
            </a:r>
            <a:r>
              <a:rPr sz="1588" spc="18" dirty="0">
                <a:latin typeface="Calibri"/>
                <a:cs typeface="Calibri"/>
              </a:rPr>
              <a:t> </a:t>
            </a:r>
            <a:r>
              <a:rPr sz="1588" spc="-4" dirty="0">
                <a:latin typeface="Calibri"/>
                <a:cs typeface="Calibri"/>
              </a:rPr>
              <a:t>par</a:t>
            </a:r>
            <a:r>
              <a:rPr sz="1588" spc="13" dirty="0">
                <a:latin typeface="Calibri"/>
                <a:cs typeface="Calibri"/>
              </a:rPr>
              <a:t> </a:t>
            </a:r>
            <a:r>
              <a:rPr sz="1588" spc="-4" dirty="0">
                <a:latin typeface="Calibri"/>
                <a:cs typeface="Calibri"/>
              </a:rPr>
              <a:t>AP</a:t>
            </a:r>
            <a:r>
              <a:rPr sz="1588" dirty="0">
                <a:latin typeface="Calibri"/>
                <a:cs typeface="Calibri"/>
              </a:rPr>
              <a:t> </a:t>
            </a:r>
            <a:r>
              <a:rPr sz="1588" spc="-9" dirty="0">
                <a:latin typeface="Calibri"/>
                <a:cs typeface="Calibri"/>
              </a:rPr>
              <a:t>de </a:t>
            </a:r>
            <a:r>
              <a:rPr sz="1588" spc="-344" dirty="0">
                <a:latin typeface="Calibri"/>
                <a:cs typeface="Calibri"/>
              </a:rPr>
              <a:t> </a:t>
            </a:r>
            <a:r>
              <a:rPr sz="1588" spc="-4" dirty="0">
                <a:latin typeface="Calibri"/>
                <a:cs typeface="Calibri"/>
              </a:rPr>
              <a:t>services</a:t>
            </a:r>
            <a:r>
              <a:rPr sz="1588" spc="-13" dirty="0">
                <a:latin typeface="Calibri"/>
                <a:cs typeface="Calibri"/>
              </a:rPr>
              <a:t> </a:t>
            </a:r>
            <a:r>
              <a:rPr sz="1588" dirty="0">
                <a:latin typeface="Calibri"/>
                <a:cs typeface="Calibri"/>
              </a:rPr>
              <a:t>à </a:t>
            </a:r>
            <a:r>
              <a:rPr sz="1588" spc="-13" dirty="0">
                <a:latin typeface="Calibri"/>
                <a:cs typeface="Calibri"/>
              </a:rPr>
              <a:t>large</a:t>
            </a:r>
            <a:r>
              <a:rPr sz="1588" spc="35" dirty="0">
                <a:latin typeface="Calibri"/>
                <a:cs typeface="Calibri"/>
              </a:rPr>
              <a:t> </a:t>
            </a:r>
            <a:r>
              <a:rPr sz="1588" spc="-9" dirty="0">
                <a:latin typeface="Calibri"/>
                <a:cs typeface="Calibri"/>
              </a:rPr>
              <a:t>bande</a:t>
            </a:r>
            <a:r>
              <a:rPr sz="1588" spc="35" dirty="0">
                <a:latin typeface="Calibri"/>
                <a:cs typeface="Calibri"/>
              </a:rPr>
              <a:t> </a:t>
            </a:r>
            <a:r>
              <a:rPr sz="1588" spc="-13" dirty="0">
                <a:latin typeface="Calibri"/>
                <a:cs typeface="Calibri"/>
              </a:rPr>
              <a:t>tels</a:t>
            </a:r>
            <a:r>
              <a:rPr sz="1588" spc="13" dirty="0">
                <a:latin typeface="Calibri"/>
                <a:cs typeface="Calibri"/>
              </a:rPr>
              <a:t> </a:t>
            </a:r>
            <a:r>
              <a:rPr sz="1588" spc="-9" dirty="0">
                <a:latin typeface="Calibri"/>
                <a:cs typeface="Calibri"/>
              </a:rPr>
              <a:t>que</a:t>
            </a:r>
            <a:r>
              <a:rPr sz="1588" spc="35" dirty="0">
                <a:latin typeface="Calibri"/>
                <a:cs typeface="Calibri"/>
              </a:rPr>
              <a:t> </a:t>
            </a:r>
            <a:r>
              <a:rPr sz="1588" spc="-9" dirty="0">
                <a:latin typeface="Calibri"/>
                <a:cs typeface="Calibri"/>
              </a:rPr>
              <a:t>DSL</a:t>
            </a:r>
            <a:r>
              <a:rPr sz="1588" spc="31" dirty="0">
                <a:latin typeface="Calibri"/>
                <a:cs typeface="Calibri"/>
              </a:rPr>
              <a:t> </a:t>
            </a:r>
            <a:r>
              <a:rPr sz="1588" spc="-4" dirty="0">
                <a:latin typeface="Calibri"/>
                <a:cs typeface="Calibri"/>
              </a:rPr>
              <a:t>et </a:t>
            </a:r>
            <a:r>
              <a:rPr sz="1588" spc="-9" dirty="0">
                <a:latin typeface="Calibri"/>
                <a:cs typeface="Calibri"/>
              </a:rPr>
              <a:t>câble</a:t>
            </a:r>
            <a:r>
              <a:rPr sz="1588" spc="35" dirty="0">
                <a:latin typeface="Calibri"/>
                <a:cs typeface="Calibri"/>
              </a:rPr>
              <a:t> </a:t>
            </a:r>
            <a:r>
              <a:rPr sz="1588" spc="-4" dirty="0">
                <a:latin typeface="Calibri"/>
                <a:cs typeface="Calibri"/>
              </a:rPr>
              <a:t>pour</a:t>
            </a:r>
            <a:r>
              <a:rPr sz="1588" spc="18" dirty="0">
                <a:latin typeface="Calibri"/>
                <a:cs typeface="Calibri"/>
              </a:rPr>
              <a:t> </a:t>
            </a:r>
            <a:r>
              <a:rPr sz="1588" spc="-18" dirty="0">
                <a:latin typeface="Calibri"/>
                <a:cs typeface="Calibri"/>
              </a:rPr>
              <a:t>travailleurs</a:t>
            </a:r>
            <a:r>
              <a:rPr sz="1588" spc="13" dirty="0">
                <a:latin typeface="Calibri"/>
                <a:cs typeface="Calibri"/>
              </a:rPr>
              <a:t> </a:t>
            </a:r>
            <a:r>
              <a:rPr sz="1588" spc="-9" dirty="0">
                <a:latin typeface="Calibri"/>
                <a:cs typeface="Calibri"/>
              </a:rPr>
              <a:t>mobiles.</a:t>
            </a:r>
            <a:endParaRPr sz="1588">
              <a:latin typeface="Calibri"/>
              <a:cs typeface="Calibri"/>
            </a:endParaRPr>
          </a:p>
        </p:txBody>
      </p:sp>
    </p:spTree>
    <p:extLst>
      <p:ext uri="{BB962C8B-B14F-4D97-AF65-F5344CB8AC3E}">
        <p14:creationId xmlns:p14="http://schemas.microsoft.com/office/powerpoint/2010/main" val="4264333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10649535" y="6105866"/>
            <a:ext cx="370994" cy="141642"/>
          </a:xfrm>
          <a:prstGeom prst="rect">
            <a:avLst/>
          </a:prstGeom>
        </p:spPr>
        <p:txBody>
          <a:bodyPr vert="horz" wrap="square" lIns="0" tIns="0" rIns="0" bIns="0" rtlCol="0">
            <a:spAutoFit/>
          </a:bodyPr>
          <a:lstStyle>
            <a:defPPr>
              <a:defRPr lang="fr-FR"/>
            </a:defPPr>
            <a:lvl1pPr marL="0" algn="l" defTabSz="914400" rtl="0" eaLnBrk="1" latinLnBrk="0" hangingPunct="1">
              <a:defRPr sz="1059"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0858">
              <a:lnSpc>
                <a:spcPts val="1094"/>
              </a:lnSpc>
            </a:pPr>
            <a:fld id="{81D60167-4931-47E6-BA6A-407CBD079E47}" type="slidenum">
              <a:rPr lang="fr-FR" smtClean="0"/>
              <a:pPr marL="100858">
                <a:lnSpc>
                  <a:spcPts val="1094"/>
                </a:lnSpc>
              </a:pPr>
              <a:t>24</a:t>
            </a:fld>
            <a:endParaRPr dirty="0"/>
          </a:p>
        </p:txBody>
      </p:sp>
      <p:sp>
        <p:nvSpPr>
          <p:cNvPr id="2" name="object 2"/>
          <p:cNvSpPr txBox="1">
            <a:spLocks noGrp="1"/>
          </p:cNvSpPr>
          <p:nvPr>
            <p:ph type="title"/>
          </p:nvPr>
        </p:nvSpPr>
        <p:spPr>
          <a:xfrm>
            <a:off x="2730432" y="505056"/>
            <a:ext cx="8613722" cy="1098332"/>
          </a:xfrm>
          <a:prstGeom prst="rect">
            <a:avLst/>
          </a:prstGeom>
        </p:spPr>
        <p:txBody>
          <a:bodyPr vert="horz" wrap="square" lIns="0" tIns="11766" rIns="0" bIns="0" rtlCol="0">
            <a:spAutoFit/>
          </a:bodyPr>
          <a:lstStyle/>
          <a:p>
            <a:pPr marL="440975" marR="4483" indent="-21853">
              <a:spcBef>
                <a:spcPts val="93"/>
              </a:spcBef>
            </a:pPr>
            <a:r>
              <a:rPr sz="3530" dirty="0"/>
              <a:t>2</a:t>
            </a:r>
            <a:r>
              <a:rPr sz="3530" spc="-40" dirty="0"/>
              <a:t> </a:t>
            </a:r>
            <a:r>
              <a:rPr sz="3530" dirty="0"/>
              <a:t>mondes</a:t>
            </a:r>
            <a:r>
              <a:rPr sz="3530" spc="-26" dirty="0"/>
              <a:t> </a:t>
            </a:r>
            <a:r>
              <a:rPr sz="3530" dirty="0"/>
              <a:t>sur</a:t>
            </a:r>
            <a:r>
              <a:rPr sz="3530" spc="-26" dirty="0"/>
              <a:t> </a:t>
            </a:r>
            <a:r>
              <a:rPr sz="3530" spc="-4" dirty="0"/>
              <a:t>les</a:t>
            </a:r>
            <a:r>
              <a:rPr sz="3530" spc="-9" dirty="0"/>
              <a:t> </a:t>
            </a:r>
            <a:r>
              <a:rPr sz="3530" spc="-4" dirty="0"/>
              <a:t>câbles</a:t>
            </a:r>
            <a:r>
              <a:rPr sz="3530" spc="-71" dirty="0"/>
              <a:t> </a:t>
            </a:r>
            <a:r>
              <a:rPr sz="3530" dirty="0"/>
              <a:t>:</a:t>
            </a:r>
            <a:r>
              <a:rPr sz="3530" spc="-13" dirty="0"/>
              <a:t> </a:t>
            </a:r>
            <a:r>
              <a:rPr sz="3530" spc="-4" dirty="0"/>
              <a:t>le</a:t>
            </a:r>
            <a:r>
              <a:rPr sz="3530" dirty="0"/>
              <a:t> </a:t>
            </a:r>
            <a:r>
              <a:rPr sz="3530" spc="-9" dirty="0"/>
              <a:t>réseau </a:t>
            </a:r>
            <a:r>
              <a:rPr sz="3530" spc="-785" dirty="0"/>
              <a:t> </a:t>
            </a:r>
            <a:r>
              <a:rPr sz="3530" spc="-4" dirty="0"/>
              <a:t>téléphonique</a:t>
            </a:r>
            <a:r>
              <a:rPr sz="3530" spc="-115" dirty="0"/>
              <a:t> </a:t>
            </a:r>
            <a:r>
              <a:rPr sz="3530" spc="-9" dirty="0"/>
              <a:t>et</a:t>
            </a:r>
            <a:r>
              <a:rPr sz="3530" spc="-26" dirty="0"/>
              <a:t> </a:t>
            </a:r>
            <a:r>
              <a:rPr sz="3530" spc="-4" dirty="0"/>
              <a:t>le</a:t>
            </a:r>
            <a:r>
              <a:rPr sz="3530" spc="-9" dirty="0"/>
              <a:t> réseau</a:t>
            </a:r>
            <a:r>
              <a:rPr sz="3530" spc="-44" dirty="0"/>
              <a:t> </a:t>
            </a:r>
            <a:r>
              <a:rPr sz="3530" spc="-13" dirty="0"/>
              <a:t>Internet</a:t>
            </a:r>
            <a:endParaRPr sz="3530"/>
          </a:p>
        </p:txBody>
      </p:sp>
      <p:sp>
        <p:nvSpPr>
          <p:cNvPr id="3" name="object 3"/>
          <p:cNvSpPr txBox="1"/>
          <p:nvPr/>
        </p:nvSpPr>
        <p:spPr>
          <a:xfrm>
            <a:off x="2523565" y="1758429"/>
            <a:ext cx="7083799" cy="3932480"/>
          </a:xfrm>
          <a:prstGeom prst="rect">
            <a:avLst/>
          </a:prstGeom>
        </p:spPr>
        <p:txBody>
          <a:bodyPr vert="horz" wrap="square" lIns="0" tIns="82924" rIns="0" bIns="0" rtlCol="0">
            <a:spAutoFit/>
          </a:bodyPr>
          <a:lstStyle/>
          <a:p>
            <a:pPr marL="326109" marR="138960" indent="-304256">
              <a:lnSpc>
                <a:spcPts val="2285"/>
              </a:lnSpc>
              <a:spcBef>
                <a:spcPts val="653"/>
              </a:spcBef>
              <a:buFont typeface="Arial MT"/>
              <a:buChar char="•"/>
              <a:tabLst>
                <a:tab pos="326109" algn="l"/>
                <a:tab pos="326669" algn="l"/>
              </a:tabLst>
            </a:pPr>
            <a:r>
              <a:rPr sz="2382" spc="-4" dirty="0">
                <a:latin typeface="Calibri"/>
                <a:cs typeface="Calibri"/>
              </a:rPr>
              <a:t>Il </a:t>
            </a:r>
            <a:r>
              <a:rPr sz="2382" spc="-18" dirty="0">
                <a:latin typeface="Calibri"/>
                <a:cs typeface="Calibri"/>
              </a:rPr>
              <a:t>n’y </a:t>
            </a:r>
            <a:r>
              <a:rPr sz="2382" spc="4" dirty="0">
                <a:latin typeface="Calibri"/>
                <a:cs typeface="Calibri"/>
              </a:rPr>
              <a:t>a </a:t>
            </a:r>
            <a:r>
              <a:rPr sz="2382" spc="-13" dirty="0">
                <a:latin typeface="Calibri"/>
                <a:cs typeface="Calibri"/>
              </a:rPr>
              <a:t>qu’une infrastructure physique </a:t>
            </a:r>
            <a:r>
              <a:rPr sz="2382" dirty="0">
                <a:latin typeface="Calibri"/>
                <a:cs typeface="Calibri"/>
              </a:rPr>
              <a:t>: celle </a:t>
            </a:r>
            <a:r>
              <a:rPr sz="2382" spc="-4" dirty="0">
                <a:latin typeface="Calibri"/>
                <a:cs typeface="Calibri"/>
              </a:rPr>
              <a:t>déployée </a:t>
            </a:r>
            <a:r>
              <a:rPr sz="2382" spc="-529" dirty="0">
                <a:latin typeface="Calibri"/>
                <a:cs typeface="Calibri"/>
              </a:rPr>
              <a:t> </a:t>
            </a:r>
            <a:r>
              <a:rPr sz="2382" dirty="0">
                <a:latin typeface="Calibri"/>
                <a:cs typeface="Calibri"/>
              </a:rPr>
              <a:t>au</a:t>
            </a:r>
            <a:r>
              <a:rPr sz="2382" spc="-40" dirty="0">
                <a:latin typeface="Calibri"/>
                <a:cs typeface="Calibri"/>
              </a:rPr>
              <a:t> </a:t>
            </a:r>
            <a:r>
              <a:rPr sz="2382" spc="-9" dirty="0">
                <a:latin typeface="Calibri"/>
                <a:cs typeface="Calibri"/>
              </a:rPr>
              <a:t>XX</a:t>
            </a:r>
            <a:r>
              <a:rPr sz="2382" spc="-13" baseline="24691" dirty="0">
                <a:latin typeface="Calibri"/>
                <a:cs typeface="Calibri"/>
              </a:rPr>
              <a:t>ème</a:t>
            </a:r>
            <a:r>
              <a:rPr sz="2382" spc="244" baseline="24691" dirty="0">
                <a:latin typeface="Calibri"/>
                <a:cs typeface="Calibri"/>
              </a:rPr>
              <a:t> </a:t>
            </a:r>
            <a:r>
              <a:rPr sz="2382" dirty="0">
                <a:latin typeface="Calibri"/>
                <a:cs typeface="Calibri"/>
              </a:rPr>
              <a:t>siècle</a:t>
            </a:r>
            <a:r>
              <a:rPr sz="2382" spc="-35" dirty="0">
                <a:latin typeface="Calibri"/>
                <a:cs typeface="Calibri"/>
              </a:rPr>
              <a:t> </a:t>
            </a:r>
            <a:r>
              <a:rPr sz="2382" dirty="0">
                <a:latin typeface="Calibri"/>
                <a:cs typeface="Calibri"/>
              </a:rPr>
              <a:t>pour</a:t>
            </a:r>
            <a:r>
              <a:rPr sz="2382" spc="-18" dirty="0">
                <a:latin typeface="Calibri"/>
                <a:cs typeface="Calibri"/>
              </a:rPr>
              <a:t> </a:t>
            </a:r>
            <a:r>
              <a:rPr sz="2382" dirty="0">
                <a:latin typeface="Calibri"/>
                <a:cs typeface="Calibri"/>
              </a:rPr>
              <a:t>les</a:t>
            </a:r>
            <a:r>
              <a:rPr sz="2382" spc="-13" dirty="0">
                <a:latin typeface="Calibri"/>
                <a:cs typeface="Calibri"/>
              </a:rPr>
              <a:t> </a:t>
            </a:r>
            <a:r>
              <a:rPr sz="2382" spc="-9" dirty="0">
                <a:latin typeface="Calibri"/>
                <a:cs typeface="Calibri"/>
              </a:rPr>
              <a:t>réseaux </a:t>
            </a:r>
            <a:r>
              <a:rPr sz="2382" spc="-4" dirty="0">
                <a:latin typeface="Calibri"/>
                <a:cs typeface="Calibri"/>
              </a:rPr>
              <a:t>téléphoniques.</a:t>
            </a:r>
            <a:endParaRPr sz="2382">
              <a:latin typeface="Calibri"/>
              <a:cs typeface="Calibri"/>
            </a:endParaRPr>
          </a:p>
          <a:p>
            <a:pPr marL="326109" indent="-304256">
              <a:spcBef>
                <a:spcPts val="22"/>
              </a:spcBef>
              <a:buFont typeface="Arial MT"/>
              <a:buChar char="•"/>
              <a:tabLst>
                <a:tab pos="326109" algn="l"/>
                <a:tab pos="326669" algn="l"/>
              </a:tabLst>
            </a:pPr>
            <a:r>
              <a:rPr sz="2382" spc="9" dirty="0">
                <a:latin typeface="Calibri"/>
                <a:cs typeface="Calibri"/>
              </a:rPr>
              <a:t>Le</a:t>
            </a:r>
            <a:r>
              <a:rPr sz="2382" spc="-35" dirty="0">
                <a:latin typeface="Calibri"/>
                <a:cs typeface="Calibri"/>
              </a:rPr>
              <a:t> </a:t>
            </a:r>
            <a:r>
              <a:rPr sz="2382" spc="-9" dirty="0">
                <a:latin typeface="Calibri"/>
                <a:cs typeface="Calibri"/>
              </a:rPr>
              <a:t>réseau</a:t>
            </a:r>
            <a:r>
              <a:rPr sz="2382" spc="-35" dirty="0">
                <a:latin typeface="Calibri"/>
                <a:cs typeface="Calibri"/>
              </a:rPr>
              <a:t> </a:t>
            </a:r>
            <a:r>
              <a:rPr sz="2382" spc="-13" dirty="0">
                <a:latin typeface="Calibri"/>
                <a:cs typeface="Calibri"/>
              </a:rPr>
              <a:t>Internet</a:t>
            </a:r>
            <a:r>
              <a:rPr sz="2382" spc="-31" dirty="0">
                <a:latin typeface="Calibri"/>
                <a:cs typeface="Calibri"/>
              </a:rPr>
              <a:t> </a:t>
            </a:r>
            <a:r>
              <a:rPr sz="2382" spc="-9" dirty="0">
                <a:latin typeface="Calibri"/>
                <a:cs typeface="Calibri"/>
              </a:rPr>
              <a:t>est</a:t>
            </a:r>
            <a:r>
              <a:rPr sz="2382" spc="-26" dirty="0">
                <a:latin typeface="Calibri"/>
                <a:cs typeface="Calibri"/>
              </a:rPr>
              <a:t> </a:t>
            </a:r>
            <a:r>
              <a:rPr sz="2382" spc="-4" dirty="0">
                <a:latin typeface="Calibri"/>
                <a:cs typeface="Calibri"/>
              </a:rPr>
              <a:t>porté</a:t>
            </a:r>
            <a:r>
              <a:rPr sz="2382" spc="-35" dirty="0">
                <a:latin typeface="Calibri"/>
                <a:cs typeface="Calibri"/>
              </a:rPr>
              <a:t> </a:t>
            </a:r>
            <a:r>
              <a:rPr sz="2382" dirty="0">
                <a:latin typeface="Calibri"/>
                <a:cs typeface="Calibri"/>
              </a:rPr>
              <a:t>par</a:t>
            </a:r>
            <a:r>
              <a:rPr sz="2382" spc="-13" dirty="0">
                <a:latin typeface="Calibri"/>
                <a:cs typeface="Calibri"/>
              </a:rPr>
              <a:t> cette</a:t>
            </a:r>
            <a:r>
              <a:rPr sz="2382" spc="-35" dirty="0">
                <a:latin typeface="Calibri"/>
                <a:cs typeface="Calibri"/>
              </a:rPr>
              <a:t> </a:t>
            </a:r>
            <a:r>
              <a:rPr sz="2382" spc="-13" dirty="0">
                <a:latin typeface="Calibri"/>
                <a:cs typeface="Calibri"/>
              </a:rPr>
              <a:t>infrastructure.</a:t>
            </a:r>
            <a:endParaRPr sz="2382">
              <a:latin typeface="Calibri"/>
              <a:cs typeface="Calibri"/>
            </a:endParaRPr>
          </a:p>
          <a:p>
            <a:pPr marL="326109" marR="15689" indent="-304256">
              <a:lnSpc>
                <a:spcPts val="2285"/>
              </a:lnSpc>
              <a:spcBef>
                <a:spcPts val="552"/>
              </a:spcBef>
              <a:buFont typeface="Arial MT"/>
              <a:buChar char="•"/>
              <a:tabLst>
                <a:tab pos="326109" algn="l"/>
                <a:tab pos="326669" algn="l"/>
              </a:tabLst>
            </a:pPr>
            <a:r>
              <a:rPr sz="2382" spc="4" dirty="0">
                <a:latin typeface="Calibri"/>
                <a:cs typeface="Calibri"/>
              </a:rPr>
              <a:t>Mais</a:t>
            </a:r>
            <a:r>
              <a:rPr sz="2382" spc="-57" dirty="0">
                <a:latin typeface="Calibri"/>
                <a:cs typeface="Calibri"/>
              </a:rPr>
              <a:t> </a:t>
            </a:r>
            <a:r>
              <a:rPr sz="2382" dirty="0">
                <a:latin typeface="Calibri"/>
                <a:cs typeface="Calibri"/>
              </a:rPr>
              <a:t>le</a:t>
            </a:r>
            <a:r>
              <a:rPr sz="2382" spc="9" dirty="0">
                <a:latin typeface="Calibri"/>
                <a:cs typeface="Calibri"/>
              </a:rPr>
              <a:t> </a:t>
            </a:r>
            <a:r>
              <a:rPr sz="2382" spc="-9" dirty="0">
                <a:latin typeface="Calibri"/>
                <a:cs typeface="Calibri"/>
              </a:rPr>
              <a:t>réseau</a:t>
            </a:r>
            <a:r>
              <a:rPr sz="2382" spc="-40" dirty="0">
                <a:latin typeface="Calibri"/>
                <a:cs typeface="Calibri"/>
              </a:rPr>
              <a:t> </a:t>
            </a:r>
            <a:r>
              <a:rPr sz="2382" spc="-4" dirty="0">
                <a:latin typeface="Calibri"/>
                <a:cs typeface="Calibri"/>
              </a:rPr>
              <a:t>téléphonique</a:t>
            </a:r>
            <a:r>
              <a:rPr sz="2382" spc="-53" dirty="0">
                <a:latin typeface="Calibri"/>
                <a:cs typeface="Calibri"/>
              </a:rPr>
              <a:t> </a:t>
            </a:r>
            <a:r>
              <a:rPr sz="2382" spc="-9" dirty="0">
                <a:latin typeface="Calibri"/>
                <a:cs typeface="Calibri"/>
              </a:rPr>
              <a:t>et </a:t>
            </a:r>
            <a:r>
              <a:rPr sz="2382" dirty="0">
                <a:latin typeface="Calibri"/>
                <a:cs typeface="Calibri"/>
              </a:rPr>
              <a:t>le</a:t>
            </a:r>
            <a:r>
              <a:rPr sz="2382" spc="-9" dirty="0">
                <a:latin typeface="Calibri"/>
                <a:cs typeface="Calibri"/>
              </a:rPr>
              <a:t> réseau</a:t>
            </a:r>
            <a:r>
              <a:rPr sz="2382" spc="-18" dirty="0">
                <a:latin typeface="Calibri"/>
                <a:cs typeface="Calibri"/>
              </a:rPr>
              <a:t> </a:t>
            </a:r>
            <a:r>
              <a:rPr sz="2382" spc="-13" dirty="0">
                <a:latin typeface="Calibri"/>
                <a:cs typeface="Calibri"/>
              </a:rPr>
              <a:t>Internet</a:t>
            </a:r>
            <a:r>
              <a:rPr sz="2382" spc="-31" dirty="0">
                <a:latin typeface="Calibri"/>
                <a:cs typeface="Calibri"/>
              </a:rPr>
              <a:t> </a:t>
            </a:r>
            <a:r>
              <a:rPr sz="2382" spc="-4" dirty="0">
                <a:latin typeface="Calibri"/>
                <a:cs typeface="Calibri"/>
              </a:rPr>
              <a:t>ont</a:t>
            </a:r>
            <a:r>
              <a:rPr sz="2382" spc="-26" dirty="0">
                <a:latin typeface="Calibri"/>
                <a:cs typeface="Calibri"/>
              </a:rPr>
              <a:t> </a:t>
            </a:r>
            <a:r>
              <a:rPr sz="2382" spc="4" dirty="0">
                <a:latin typeface="Calibri"/>
                <a:cs typeface="Calibri"/>
              </a:rPr>
              <a:t>2 </a:t>
            </a:r>
            <a:r>
              <a:rPr sz="2382" spc="-525" dirty="0">
                <a:latin typeface="Calibri"/>
                <a:cs typeface="Calibri"/>
              </a:rPr>
              <a:t> </a:t>
            </a:r>
            <a:r>
              <a:rPr sz="2382" spc="-9" dirty="0">
                <a:latin typeface="Calibri"/>
                <a:cs typeface="Calibri"/>
              </a:rPr>
              <a:t>fonctionnements</a:t>
            </a:r>
            <a:r>
              <a:rPr sz="2382" spc="-101" dirty="0">
                <a:latin typeface="Calibri"/>
                <a:cs typeface="Calibri"/>
              </a:rPr>
              <a:t> </a:t>
            </a:r>
            <a:r>
              <a:rPr sz="2382" spc="-9" dirty="0">
                <a:latin typeface="Calibri"/>
                <a:cs typeface="Calibri"/>
              </a:rPr>
              <a:t>radicalement</a:t>
            </a:r>
            <a:r>
              <a:rPr sz="2382" spc="-49" dirty="0">
                <a:latin typeface="Calibri"/>
                <a:cs typeface="Calibri"/>
              </a:rPr>
              <a:t> </a:t>
            </a:r>
            <a:r>
              <a:rPr sz="2382" spc="-18" dirty="0">
                <a:latin typeface="Calibri"/>
                <a:cs typeface="Calibri"/>
              </a:rPr>
              <a:t>différents.</a:t>
            </a:r>
            <a:endParaRPr sz="2382">
              <a:latin typeface="Calibri"/>
              <a:cs typeface="Calibri"/>
            </a:endParaRPr>
          </a:p>
          <a:p>
            <a:pPr marL="326109" marR="24654" indent="-304256">
              <a:lnSpc>
                <a:spcPts val="2285"/>
              </a:lnSpc>
              <a:spcBef>
                <a:spcPts val="578"/>
              </a:spcBef>
              <a:buFont typeface="Arial MT"/>
              <a:buChar char="•"/>
              <a:tabLst>
                <a:tab pos="326109" algn="l"/>
                <a:tab pos="326669" algn="l"/>
              </a:tabLst>
            </a:pPr>
            <a:r>
              <a:rPr sz="2382" dirty="0">
                <a:latin typeface="Calibri"/>
                <a:cs typeface="Calibri"/>
              </a:rPr>
              <a:t>Principe du </a:t>
            </a:r>
            <a:r>
              <a:rPr sz="2382" spc="-9" dirty="0">
                <a:latin typeface="Calibri"/>
                <a:cs typeface="Calibri"/>
              </a:rPr>
              <a:t>réseau </a:t>
            </a:r>
            <a:r>
              <a:rPr sz="2382" spc="-4" dirty="0">
                <a:latin typeface="Calibri"/>
                <a:cs typeface="Calibri"/>
              </a:rPr>
              <a:t>téléphonique </a:t>
            </a:r>
            <a:r>
              <a:rPr sz="2382" dirty="0">
                <a:latin typeface="Calibri"/>
                <a:cs typeface="Calibri"/>
              </a:rPr>
              <a:t>: </a:t>
            </a:r>
            <a:r>
              <a:rPr sz="2382" spc="-4" dirty="0">
                <a:latin typeface="Calibri"/>
                <a:cs typeface="Calibri"/>
              </a:rPr>
              <a:t>une qualité </a:t>
            </a:r>
            <a:r>
              <a:rPr sz="2382" dirty="0">
                <a:latin typeface="Calibri"/>
                <a:cs typeface="Calibri"/>
              </a:rPr>
              <a:t> </a:t>
            </a:r>
            <a:r>
              <a:rPr sz="2382" spc="-13" dirty="0">
                <a:latin typeface="Calibri"/>
                <a:cs typeface="Calibri"/>
              </a:rPr>
              <a:t>constante</a:t>
            </a:r>
            <a:r>
              <a:rPr sz="2382" spc="-101" dirty="0">
                <a:latin typeface="Calibri"/>
                <a:cs typeface="Calibri"/>
              </a:rPr>
              <a:t> </a:t>
            </a:r>
            <a:r>
              <a:rPr sz="2382" spc="-9" dirty="0">
                <a:latin typeface="Calibri"/>
                <a:cs typeface="Calibri"/>
              </a:rPr>
              <a:t>est</a:t>
            </a:r>
            <a:r>
              <a:rPr sz="2382" spc="-31" dirty="0">
                <a:latin typeface="Calibri"/>
                <a:cs typeface="Calibri"/>
              </a:rPr>
              <a:t> </a:t>
            </a:r>
            <a:r>
              <a:rPr sz="2382" spc="-9" dirty="0">
                <a:latin typeface="Calibri"/>
                <a:cs typeface="Calibri"/>
              </a:rPr>
              <a:t>assurée</a:t>
            </a:r>
            <a:r>
              <a:rPr sz="2382" spc="-13" dirty="0">
                <a:latin typeface="Calibri"/>
                <a:cs typeface="Calibri"/>
              </a:rPr>
              <a:t> </a:t>
            </a:r>
            <a:r>
              <a:rPr sz="2382" dirty="0">
                <a:latin typeface="Calibri"/>
                <a:cs typeface="Calibri"/>
              </a:rPr>
              <a:t>par</a:t>
            </a:r>
            <a:r>
              <a:rPr sz="2382" spc="-18" dirty="0">
                <a:latin typeface="Calibri"/>
                <a:cs typeface="Calibri"/>
              </a:rPr>
              <a:t> </a:t>
            </a:r>
            <a:r>
              <a:rPr sz="2382" spc="-4" dirty="0">
                <a:latin typeface="Calibri"/>
                <a:cs typeface="Calibri"/>
              </a:rPr>
              <a:t>communication</a:t>
            </a:r>
            <a:r>
              <a:rPr sz="2382" spc="-84" dirty="0">
                <a:latin typeface="Calibri"/>
                <a:cs typeface="Calibri"/>
              </a:rPr>
              <a:t> </a:t>
            </a:r>
            <a:r>
              <a:rPr sz="2382" dirty="0">
                <a:latin typeface="Calibri"/>
                <a:cs typeface="Calibri"/>
              </a:rPr>
              <a:t>=&gt;le</a:t>
            </a:r>
            <a:r>
              <a:rPr sz="2382" spc="4" dirty="0">
                <a:latin typeface="Calibri"/>
                <a:cs typeface="Calibri"/>
              </a:rPr>
              <a:t> </a:t>
            </a:r>
            <a:r>
              <a:rPr sz="2382" spc="-9" dirty="0">
                <a:latin typeface="Calibri"/>
                <a:cs typeface="Calibri"/>
              </a:rPr>
              <a:t>nombre </a:t>
            </a:r>
            <a:r>
              <a:rPr sz="2382" spc="-529" dirty="0">
                <a:latin typeface="Calibri"/>
                <a:cs typeface="Calibri"/>
              </a:rPr>
              <a:t> </a:t>
            </a:r>
            <a:r>
              <a:rPr sz="2382" dirty="0">
                <a:latin typeface="Calibri"/>
                <a:cs typeface="Calibri"/>
              </a:rPr>
              <a:t>de </a:t>
            </a:r>
            <a:r>
              <a:rPr sz="2382" spc="-4" dirty="0">
                <a:latin typeface="Calibri"/>
                <a:cs typeface="Calibri"/>
              </a:rPr>
              <a:t>communications simultanées passant </a:t>
            </a:r>
            <a:r>
              <a:rPr sz="2382" dirty="0">
                <a:latin typeface="Calibri"/>
                <a:cs typeface="Calibri"/>
              </a:rPr>
              <a:t>par un </a:t>
            </a:r>
            <a:r>
              <a:rPr sz="2382" spc="-4" dirty="0">
                <a:latin typeface="Calibri"/>
                <a:cs typeface="Calibri"/>
              </a:rPr>
              <a:t>câble </a:t>
            </a:r>
            <a:r>
              <a:rPr sz="2382" dirty="0">
                <a:latin typeface="Calibri"/>
                <a:cs typeface="Calibri"/>
              </a:rPr>
              <a:t> </a:t>
            </a:r>
            <a:r>
              <a:rPr sz="2382" spc="-9" dirty="0">
                <a:latin typeface="Calibri"/>
                <a:cs typeface="Calibri"/>
              </a:rPr>
              <a:t>est</a:t>
            </a:r>
            <a:r>
              <a:rPr sz="2382" spc="-53" dirty="0">
                <a:latin typeface="Calibri"/>
                <a:cs typeface="Calibri"/>
              </a:rPr>
              <a:t> </a:t>
            </a:r>
            <a:r>
              <a:rPr sz="2382" spc="-4" dirty="0">
                <a:latin typeface="Calibri"/>
                <a:cs typeface="Calibri"/>
              </a:rPr>
              <a:t>limité</a:t>
            </a:r>
            <a:r>
              <a:rPr sz="2382" spc="-13" dirty="0">
                <a:latin typeface="Calibri"/>
                <a:cs typeface="Calibri"/>
              </a:rPr>
              <a:t> </a:t>
            </a:r>
            <a:r>
              <a:rPr sz="2382" spc="4" dirty="0">
                <a:latin typeface="Calibri"/>
                <a:cs typeface="Calibri"/>
              </a:rPr>
              <a:t>− </a:t>
            </a:r>
            <a:r>
              <a:rPr sz="2382" spc="-9" dirty="0">
                <a:latin typeface="Calibri"/>
                <a:cs typeface="Calibri"/>
              </a:rPr>
              <a:t>Contrôle</a:t>
            </a:r>
            <a:r>
              <a:rPr sz="2382" spc="-57" dirty="0">
                <a:latin typeface="Calibri"/>
                <a:cs typeface="Calibri"/>
              </a:rPr>
              <a:t> </a:t>
            </a:r>
            <a:r>
              <a:rPr sz="2382" spc="-22" dirty="0">
                <a:latin typeface="Calibri"/>
                <a:cs typeface="Calibri"/>
              </a:rPr>
              <a:t>d’accès</a:t>
            </a:r>
            <a:r>
              <a:rPr sz="2382" spc="-57" dirty="0">
                <a:latin typeface="Calibri"/>
                <a:cs typeface="Calibri"/>
              </a:rPr>
              <a:t> </a:t>
            </a:r>
            <a:r>
              <a:rPr sz="2382" dirty="0">
                <a:latin typeface="Calibri"/>
                <a:cs typeface="Calibri"/>
              </a:rPr>
              <a:t>au</a:t>
            </a:r>
            <a:r>
              <a:rPr sz="2382" spc="-26" dirty="0">
                <a:latin typeface="Calibri"/>
                <a:cs typeface="Calibri"/>
              </a:rPr>
              <a:t> </a:t>
            </a:r>
            <a:r>
              <a:rPr sz="2382" spc="-9" dirty="0">
                <a:latin typeface="Calibri"/>
                <a:cs typeface="Calibri"/>
              </a:rPr>
              <a:t>réseau</a:t>
            </a:r>
            <a:endParaRPr sz="2382">
              <a:latin typeface="Calibri"/>
              <a:cs typeface="Calibri"/>
            </a:endParaRPr>
          </a:p>
          <a:p>
            <a:pPr marL="326109" marR="36981" indent="-304256">
              <a:lnSpc>
                <a:spcPts val="2285"/>
              </a:lnSpc>
              <a:spcBef>
                <a:spcPts val="578"/>
              </a:spcBef>
              <a:buFont typeface="Arial MT"/>
              <a:buChar char="•"/>
              <a:tabLst>
                <a:tab pos="326109" algn="l"/>
                <a:tab pos="326669" algn="l"/>
              </a:tabLst>
            </a:pPr>
            <a:r>
              <a:rPr sz="2382" dirty="0">
                <a:latin typeface="Calibri"/>
                <a:cs typeface="Calibri"/>
              </a:rPr>
              <a:t>Principe</a:t>
            </a:r>
            <a:r>
              <a:rPr sz="2382" spc="-40" dirty="0">
                <a:latin typeface="Calibri"/>
                <a:cs typeface="Calibri"/>
              </a:rPr>
              <a:t> </a:t>
            </a:r>
            <a:r>
              <a:rPr sz="2382" dirty="0">
                <a:latin typeface="Calibri"/>
                <a:cs typeface="Calibri"/>
              </a:rPr>
              <a:t>de</a:t>
            </a:r>
            <a:r>
              <a:rPr sz="2382" spc="-13" dirty="0">
                <a:latin typeface="Calibri"/>
                <a:cs typeface="Calibri"/>
              </a:rPr>
              <a:t> </a:t>
            </a:r>
            <a:r>
              <a:rPr sz="2382" spc="-9" dirty="0">
                <a:latin typeface="Calibri"/>
                <a:cs typeface="Calibri"/>
              </a:rPr>
              <a:t>l’Internet</a:t>
            </a:r>
            <a:r>
              <a:rPr sz="2382" spc="-35" dirty="0">
                <a:latin typeface="Calibri"/>
                <a:cs typeface="Calibri"/>
              </a:rPr>
              <a:t> </a:t>
            </a:r>
            <a:r>
              <a:rPr sz="2382" dirty="0">
                <a:latin typeface="Calibri"/>
                <a:cs typeface="Calibri"/>
              </a:rPr>
              <a:t>:</a:t>
            </a:r>
            <a:r>
              <a:rPr sz="2382" spc="4" dirty="0">
                <a:latin typeface="Calibri"/>
                <a:cs typeface="Calibri"/>
              </a:rPr>
              <a:t> </a:t>
            </a:r>
            <a:r>
              <a:rPr sz="2382" dirty="0">
                <a:latin typeface="Calibri"/>
                <a:cs typeface="Calibri"/>
              </a:rPr>
              <a:t>la</a:t>
            </a:r>
            <a:r>
              <a:rPr sz="2382" spc="-18" dirty="0">
                <a:latin typeface="Calibri"/>
                <a:cs typeface="Calibri"/>
              </a:rPr>
              <a:t> </a:t>
            </a:r>
            <a:r>
              <a:rPr sz="2382" spc="-4" dirty="0">
                <a:latin typeface="Calibri"/>
                <a:cs typeface="Calibri"/>
              </a:rPr>
              <a:t>qualité</a:t>
            </a:r>
            <a:r>
              <a:rPr sz="2382" spc="-35" dirty="0">
                <a:latin typeface="Calibri"/>
                <a:cs typeface="Calibri"/>
              </a:rPr>
              <a:t> </a:t>
            </a:r>
            <a:r>
              <a:rPr sz="2382" spc="-40" dirty="0">
                <a:latin typeface="Calibri"/>
                <a:cs typeface="Calibri"/>
              </a:rPr>
              <a:t>n’est</a:t>
            </a:r>
            <a:r>
              <a:rPr sz="2382" spc="-31" dirty="0">
                <a:latin typeface="Calibri"/>
                <a:cs typeface="Calibri"/>
              </a:rPr>
              <a:t> </a:t>
            </a:r>
            <a:r>
              <a:rPr sz="2382" dirty="0">
                <a:latin typeface="Calibri"/>
                <a:cs typeface="Calibri"/>
              </a:rPr>
              <a:t>pas</a:t>
            </a:r>
            <a:r>
              <a:rPr sz="2382" spc="-22" dirty="0">
                <a:latin typeface="Calibri"/>
                <a:cs typeface="Calibri"/>
              </a:rPr>
              <a:t> </a:t>
            </a:r>
            <a:r>
              <a:rPr sz="2382" spc="-13" dirty="0">
                <a:latin typeface="Calibri"/>
                <a:cs typeface="Calibri"/>
              </a:rPr>
              <a:t>garantie,</a:t>
            </a:r>
            <a:r>
              <a:rPr sz="2382" spc="-57" dirty="0">
                <a:latin typeface="Calibri"/>
                <a:cs typeface="Calibri"/>
              </a:rPr>
              <a:t> </a:t>
            </a:r>
            <a:r>
              <a:rPr sz="2382" dirty="0">
                <a:latin typeface="Calibri"/>
                <a:cs typeface="Calibri"/>
              </a:rPr>
              <a:t>elle </a:t>
            </a:r>
            <a:r>
              <a:rPr sz="2382" spc="-525" dirty="0">
                <a:latin typeface="Calibri"/>
                <a:cs typeface="Calibri"/>
              </a:rPr>
              <a:t> </a:t>
            </a:r>
            <a:r>
              <a:rPr sz="2382" spc="-4" dirty="0">
                <a:latin typeface="Calibri"/>
                <a:cs typeface="Calibri"/>
              </a:rPr>
              <a:t>dépend </a:t>
            </a:r>
            <a:r>
              <a:rPr sz="2382" dirty="0">
                <a:latin typeface="Calibri"/>
                <a:cs typeface="Calibri"/>
              </a:rPr>
              <a:t>du </a:t>
            </a:r>
            <a:r>
              <a:rPr sz="2382" spc="-9" dirty="0">
                <a:latin typeface="Calibri"/>
                <a:cs typeface="Calibri"/>
              </a:rPr>
              <a:t>nombre </a:t>
            </a:r>
            <a:r>
              <a:rPr sz="2382" spc="-13" dirty="0">
                <a:latin typeface="Calibri"/>
                <a:cs typeface="Calibri"/>
              </a:rPr>
              <a:t>d’utilisateurs </a:t>
            </a:r>
            <a:r>
              <a:rPr sz="2382" spc="4" dirty="0">
                <a:latin typeface="Calibri"/>
                <a:cs typeface="Calibri"/>
              </a:rPr>
              <a:t>− </a:t>
            </a:r>
            <a:r>
              <a:rPr sz="2382" spc="-18" dirty="0">
                <a:latin typeface="Calibri"/>
                <a:cs typeface="Calibri"/>
              </a:rPr>
              <a:t>Pas </a:t>
            </a:r>
            <a:r>
              <a:rPr sz="2382" dirty="0">
                <a:latin typeface="Calibri"/>
                <a:cs typeface="Calibri"/>
              </a:rPr>
              <a:t>de </a:t>
            </a:r>
            <a:r>
              <a:rPr sz="2382" spc="-9" dirty="0">
                <a:latin typeface="Calibri"/>
                <a:cs typeface="Calibri"/>
              </a:rPr>
              <a:t>contrôle </a:t>
            </a:r>
            <a:r>
              <a:rPr sz="2382" spc="-4" dirty="0">
                <a:latin typeface="Calibri"/>
                <a:cs typeface="Calibri"/>
              </a:rPr>
              <a:t> </a:t>
            </a:r>
            <a:r>
              <a:rPr sz="2382" spc="-22" dirty="0">
                <a:latin typeface="Calibri"/>
                <a:cs typeface="Calibri"/>
              </a:rPr>
              <a:t>d’accès</a:t>
            </a:r>
            <a:endParaRPr sz="2382">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10649535" y="6105866"/>
            <a:ext cx="370994" cy="141642"/>
          </a:xfrm>
          <a:prstGeom prst="rect">
            <a:avLst/>
          </a:prstGeom>
        </p:spPr>
        <p:txBody>
          <a:bodyPr vert="horz" wrap="square" lIns="0" tIns="0" rIns="0" bIns="0" rtlCol="0">
            <a:spAutoFit/>
          </a:bodyPr>
          <a:lstStyle>
            <a:defPPr>
              <a:defRPr lang="fr-FR"/>
            </a:defPPr>
            <a:lvl1pPr marL="0" algn="l" defTabSz="914400" rtl="0" eaLnBrk="1" latinLnBrk="0" hangingPunct="1">
              <a:defRPr sz="1059"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0858">
              <a:lnSpc>
                <a:spcPts val="1094"/>
              </a:lnSpc>
            </a:pPr>
            <a:fld id="{81D60167-4931-47E6-BA6A-407CBD079E47}" type="slidenum">
              <a:rPr lang="fr-FR" smtClean="0"/>
              <a:pPr marL="100858">
                <a:lnSpc>
                  <a:spcPts val="1094"/>
                </a:lnSpc>
              </a:pPr>
              <a:t>25</a:t>
            </a:fld>
            <a:endParaRPr dirty="0"/>
          </a:p>
        </p:txBody>
      </p:sp>
      <p:sp>
        <p:nvSpPr>
          <p:cNvPr id="2" name="object 2"/>
          <p:cNvSpPr txBox="1">
            <a:spLocks noGrp="1"/>
          </p:cNvSpPr>
          <p:nvPr>
            <p:ph type="title"/>
          </p:nvPr>
        </p:nvSpPr>
        <p:spPr>
          <a:xfrm>
            <a:off x="3185609" y="532055"/>
            <a:ext cx="5883648" cy="989147"/>
          </a:xfrm>
          <a:prstGeom prst="rect">
            <a:avLst/>
          </a:prstGeom>
        </p:spPr>
        <p:txBody>
          <a:bodyPr vert="horz" wrap="square" lIns="0" tIns="11206" rIns="0" bIns="0" rtlCol="0">
            <a:spAutoFit/>
          </a:bodyPr>
          <a:lstStyle/>
          <a:p>
            <a:pPr marL="11206" marR="4483" indent="381580">
              <a:spcBef>
                <a:spcPts val="88"/>
              </a:spcBef>
            </a:pPr>
            <a:r>
              <a:rPr spc="-9" dirty="0"/>
              <a:t>Options </a:t>
            </a:r>
            <a:r>
              <a:rPr dirty="0"/>
              <a:t>de </a:t>
            </a:r>
            <a:r>
              <a:rPr spc="-13" dirty="0"/>
              <a:t>connexion Internet: </a:t>
            </a:r>
            <a:r>
              <a:rPr spc="-9" dirty="0"/>
              <a:t> </a:t>
            </a:r>
            <a:r>
              <a:rPr dirty="0"/>
              <a:t>Services</a:t>
            </a:r>
            <a:r>
              <a:rPr spc="-26" dirty="0"/>
              <a:t> </a:t>
            </a:r>
            <a:r>
              <a:rPr dirty="0"/>
              <a:t>à</a:t>
            </a:r>
            <a:r>
              <a:rPr spc="-22" dirty="0"/>
              <a:t> </a:t>
            </a:r>
            <a:r>
              <a:rPr spc="-18" dirty="0"/>
              <a:t>large </a:t>
            </a:r>
            <a:r>
              <a:rPr dirty="0"/>
              <a:t>bande</a:t>
            </a:r>
            <a:r>
              <a:rPr spc="-18" dirty="0"/>
              <a:t> </a:t>
            </a:r>
            <a:r>
              <a:rPr spc="-4" dirty="0"/>
              <a:t>(=haut</a:t>
            </a:r>
            <a:r>
              <a:rPr spc="-53" dirty="0"/>
              <a:t> </a:t>
            </a:r>
            <a:r>
              <a:rPr spc="-4" dirty="0"/>
              <a:t>débit)</a:t>
            </a:r>
          </a:p>
        </p:txBody>
      </p:sp>
      <p:sp>
        <p:nvSpPr>
          <p:cNvPr id="3" name="object 3"/>
          <p:cNvSpPr txBox="1"/>
          <p:nvPr/>
        </p:nvSpPr>
        <p:spPr>
          <a:xfrm>
            <a:off x="2696136" y="2436161"/>
            <a:ext cx="7064749" cy="2768405"/>
          </a:xfrm>
          <a:prstGeom prst="rect">
            <a:avLst/>
          </a:prstGeom>
        </p:spPr>
        <p:txBody>
          <a:bodyPr vert="horz" wrap="square" lIns="0" tIns="11766" rIns="0" bIns="0" rtlCol="0">
            <a:spAutoFit/>
          </a:bodyPr>
          <a:lstStyle/>
          <a:p>
            <a:pPr marL="89092" marR="4483" indent="-78445">
              <a:spcBef>
                <a:spcPts val="93"/>
              </a:spcBef>
            </a:pPr>
            <a:r>
              <a:rPr sz="1412" spc="-269" dirty="0">
                <a:latin typeface="Calibri"/>
                <a:cs typeface="Calibri"/>
              </a:rPr>
              <a:t>−</a:t>
            </a:r>
            <a:r>
              <a:rPr sz="1412" spc="-224" dirty="0">
                <a:latin typeface="Calibri"/>
                <a:cs typeface="Calibri"/>
              </a:rPr>
              <a:t> </a:t>
            </a:r>
            <a:r>
              <a:rPr sz="1412" spc="-4" dirty="0">
                <a:latin typeface="Calibri"/>
                <a:cs typeface="Calibri"/>
              </a:rPr>
              <a:t>Les</a:t>
            </a:r>
            <a:r>
              <a:rPr sz="1412" spc="18" dirty="0">
                <a:latin typeface="Calibri"/>
                <a:cs typeface="Calibri"/>
              </a:rPr>
              <a:t> </a:t>
            </a:r>
            <a:r>
              <a:rPr sz="1412" spc="-9" dirty="0">
                <a:latin typeface="Calibri"/>
                <a:cs typeface="Calibri"/>
              </a:rPr>
              <a:t>options</a:t>
            </a:r>
            <a:r>
              <a:rPr sz="1412" spc="18" dirty="0">
                <a:latin typeface="Calibri"/>
                <a:cs typeface="Calibri"/>
              </a:rPr>
              <a:t> </a:t>
            </a:r>
            <a:r>
              <a:rPr sz="1412" spc="-4" dirty="0">
                <a:latin typeface="Calibri"/>
                <a:cs typeface="Calibri"/>
              </a:rPr>
              <a:t>de</a:t>
            </a:r>
            <a:r>
              <a:rPr sz="1412" dirty="0">
                <a:latin typeface="Calibri"/>
                <a:cs typeface="Calibri"/>
              </a:rPr>
              <a:t> </a:t>
            </a:r>
            <a:r>
              <a:rPr sz="1412" spc="-13" dirty="0">
                <a:latin typeface="Calibri"/>
                <a:cs typeface="Calibri"/>
              </a:rPr>
              <a:t>connexion</a:t>
            </a:r>
            <a:r>
              <a:rPr sz="1412" spc="40" dirty="0">
                <a:latin typeface="Calibri"/>
                <a:cs typeface="Calibri"/>
              </a:rPr>
              <a:t> </a:t>
            </a:r>
            <a:r>
              <a:rPr sz="1412" dirty="0">
                <a:latin typeface="Calibri"/>
                <a:cs typeface="Calibri"/>
              </a:rPr>
              <a:t>à</a:t>
            </a:r>
            <a:r>
              <a:rPr sz="1412" spc="-18" dirty="0">
                <a:latin typeface="Calibri"/>
                <a:cs typeface="Calibri"/>
              </a:rPr>
              <a:t> </a:t>
            </a:r>
            <a:r>
              <a:rPr sz="1412" spc="-9" dirty="0">
                <a:latin typeface="Calibri"/>
                <a:cs typeface="Calibri"/>
              </a:rPr>
              <a:t>large</a:t>
            </a:r>
            <a:r>
              <a:rPr sz="1412" spc="18" dirty="0">
                <a:latin typeface="Calibri"/>
                <a:cs typeface="Calibri"/>
              </a:rPr>
              <a:t> </a:t>
            </a:r>
            <a:r>
              <a:rPr sz="1412" spc="-4" dirty="0">
                <a:latin typeface="Calibri"/>
                <a:cs typeface="Calibri"/>
              </a:rPr>
              <a:t>bande </a:t>
            </a:r>
            <a:r>
              <a:rPr sz="1412" spc="-9" dirty="0">
                <a:latin typeface="Calibri"/>
                <a:cs typeface="Calibri"/>
              </a:rPr>
              <a:t>sont</a:t>
            </a:r>
            <a:r>
              <a:rPr sz="1412" spc="18" dirty="0">
                <a:latin typeface="Calibri"/>
                <a:cs typeface="Calibri"/>
              </a:rPr>
              <a:t> </a:t>
            </a:r>
            <a:r>
              <a:rPr sz="1412" spc="-9" dirty="0">
                <a:latin typeface="Calibri"/>
                <a:cs typeface="Calibri"/>
              </a:rPr>
              <a:t>généralement</a:t>
            </a:r>
            <a:r>
              <a:rPr sz="1412" spc="13" dirty="0">
                <a:latin typeface="Calibri"/>
                <a:cs typeface="Calibri"/>
              </a:rPr>
              <a:t> </a:t>
            </a:r>
            <a:r>
              <a:rPr sz="1412" spc="-9" dirty="0">
                <a:latin typeface="Calibri"/>
                <a:cs typeface="Calibri"/>
              </a:rPr>
              <a:t>utilisées</a:t>
            </a:r>
            <a:r>
              <a:rPr sz="1412" spc="22" dirty="0">
                <a:latin typeface="Calibri"/>
                <a:cs typeface="Calibri"/>
              </a:rPr>
              <a:t> </a:t>
            </a:r>
            <a:r>
              <a:rPr sz="1412" spc="-4" dirty="0">
                <a:latin typeface="Calibri"/>
                <a:cs typeface="Calibri"/>
              </a:rPr>
              <a:t>pour</a:t>
            </a:r>
            <a:r>
              <a:rPr sz="1412" spc="18" dirty="0">
                <a:latin typeface="Calibri"/>
                <a:cs typeface="Calibri"/>
              </a:rPr>
              <a:t> </a:t>
            </a:r>
            <a:r>
              <a:rPr sz="1412" spc="-13" dirty="0">
                <a:latin typeface="Calibri"/>
                <a:cs typeface="Calibri"/>
              </a:rPr>
              <a:t>connecter</a:t>
            </a:r>
            <a:r>
              <a:rPr sz="1412" spc="62" dirty="0">
                <a:latin typeface="Calibri"/>
                <a:cs typeface="Calibri"/>
              </a:rPr>
              <a:t> </a:t>
            </a:r>
            <a:r>
              <a:rPr sz="1412" spc="-4" dirty="0">
                <a:latin typeface="Calibri"/>
                <a:cs typeface="Calibri"/>
              </a:rPr>
              <a:t>via</a:t>
            </a:r>
            <a:r>
              <a:rPr sz="1412" dirty="0">
                <a:latin typeface="Calibri"/>
                <a:cs typeface="Calibri"/>
              </a:rPr>
              <a:t> </a:t>
            </a:r>
            <a:r>
              <a:rPr sz="1412" spc="-9" dirty="0">
                <a:latin typeface="Calibri"/>
                <a:cs typeface="Calibri"/>
              </a:rPr>
              <a:t>Internet </a:t>
            </a:r>
            <a:r>
              <a:rPr sz="1412" spc="-309" dirty="0">
                <a:latin typeface="Calibri"/>
                <a:cs typeface="Calibri"/>
              </a:rPr>
              <a:t> </a:t>
            </a:r>
            <a:r>
              <a:rPr sz="1412" spc="-4" dirty="0">
                <a:latin typeface="Calibri"/>
                <a:cs typeface="Calibri"/>
              </a:rPr>
              <a:t>des</a:t>
            </a:r>
            <a:r>
              <a:rPr sz="1412" spc="9" dirty="0">
                <a:latin typeface="Calibri"/>
                <a:cs typeface="Calibri"/>
              </a:rPr>
              <a:t> </a:t>
            </a:r>
            <a:r>
              <a:rPr sz="1412" spc="-13" dirty="0">
                <a:latin typeface="Calibri"/>
                <a:cs typeface="Calibri"/>
              </a:rPr>
              <a:t>télétravailleurs</a:t>
            </a:r>
            <a:r>
              <a:rPr sz="1412" spc="35" dirty="0">
                <a:latin typeface="Calibri"/>
                <a:cs typeface="Calibri"/>
              </a:rPr>
              <a:t> </a:t>
            </a:r>
            <a:r>
              <a:rPr sz="1412" dirty="0">
                <a:latin typeface="Calibri"/>
                <a:cs typeface="Calibri"/>
              </a:rPr>
              <a:t>au</a:t>
            </a:r>
            <a:r>
              <a:rPr sz="1412" spc="-31" dirty="0">
                <a:latin typeface="Calibri"/>
                <a:cs typeface="Calibri"/>
              </a:rPr>
              <a:t> </a:t>
            </a:r>
            <a:r>
              <a:rPr sz="1412" spc="-13" dirty="0">
                <a:latin typeface="Calibri"/>
                <a:cs typeface="Calibri"/>
              </a:rPr>
              <a:t>site</a:t>
            </a:r>
            <a:r>
              <a:rPr sz="1412" spc="35" dirty="0">
                <a:latin typeface="Calibri"/>
                <a:cs typeface="Calibri"/>
              </a:rPr>
              <a:t> </a:t>
            </a:r>
            <a:r>
              <a:rPr sz="1412" spc="-4" dirty="0">
                <a:latin typeface="Calibri"/>
                <a:cs typeface="Calibri"/>
              </a:rPr>
              <a:t>de</a:t>
            </a:r>
            <a:r>
              <a:rPr sz="1412" spc="-9" dirty="0">
                <a:latin typeface="Calibri"/>
                <a:cs typeface="Calibri"/>
              </a:rPr>
              <a:t> </a:t>
            </a:r>
            <a:r>
              <a:rPr sz="1412" spc="-18" dirty="0">
                <a:latin typeface="Calibri"/>
                <a:cs typeface="Calibri"/>
              </a:rPr>
              <a:t>l’entreprise.</a:t>
            </a:r>
            <a:endParaRPr sz="1412">
              <a:latin typeface="Calibri"/>
              <a:cs typeface="Calibri"/>
            </a:endParaRPr>
          </a:p>
          <a:p>
            <a:pPr>
              <a:spcBef>
                <a:spcPts val="26"/>
              </a:spcBef>
            </a:pPr>
            <a:endParaRPr sz="1368">
              <a:latin typeface="Calibri"/>
              <a:cs typeface="Calibri"/>
            </a:endParaRPr>
          </a:p>
          <a:p>
            <a:pPr marL="11206"/>
            <a:r>
              <a:rPr sz="1412" spc="-269" dirty="0">
                <a:latin typeface="Calibri"/>
                <a:cs typeface="Calibri"/>
              </a:rPr>
              <a:t>−</a:t>
            </a:r>
            <a:r>
              <a:rPr sz="1412" spc="-229" dirty="0">
                <a:latin typeface="Calibri"/>
                <a:cs typeface="Calibri"/>
              </a:rPr>
              <a:t> </a:t>
            </a:r>
            <a:r>
              <a:rPr sz="1412" spc="-4" dirty="0">
                <a:latin typeface="Calibri"/>
                <a:cs typeface="Calibri"/>
              </a:rPr>
              <a:t>Les</a:t>
            </a:r>
            <a:r>
              <a:rPr sz="1412" spc="13" dirty="0">
                <a:latin typeface="Calibri"/>
                <a:cs typeface="Calibri"/>
              </a:rPr>
              <a:t> </a:t>
            </a:r>
            <a:r>
              <a:rPr sz="1412" spc="-9" dirty="0">
                <a:latin typeface="Calibri"/>
                <a:cs typeface="Calibri"/>
              </a:rPr>
              <a:t>options</a:t>
            </a:r>
            <a:r>
              <a:rPr sz="1412" spc="13" dirty="0">
                <a:latin typeface="Calibri"/>
                <a:cs typeface="Calibri"/>
              </a:rPr>
              <a:t> </a:t>
            </a:r>
            <a:r>
              <a:rPr sz="1412" spc="-9" dirty="0">
                <a:latin typeface="Calibri"/>
                <a:cs typeface="Calibri"/>
              </a:rPr>
              <a:t>disponibles</a:t>
            </a:r>
            <a:r>
              <a:rPr sz="1412" spc="13" dirty="0">
                <a:latin typeface="Calibri"/>
                <a:cs typeface="Calibri"/>
              </a:rPr>
              <a:t> </a:t>
            </a:r>
            <a:r>
              <a:rPr sz="1412" spc="-9" dirty="0">
                <a:latin typeface="Calibri"/>
                <a:cs typeface="Calibri"/>
              </a:rPr>
              <a:t>sont</a:t>
            </a:r>
            <a:r>
              <a:rPr sz="1412" spc="9" dirty="0">
                <a:latin typeface="Calibri"/>
                <a:cs typeface="Calibri"/>
              </a:rPr>
              <a:t> </a:t>
            </a:r>
            <a:r>
              <a:rPr sz="1412" spc="-4" dirty="0">
                <a:latin typeface="Calibri"/>
                <a:cs typeface="Calibri"/>
              </a:rPr>
              <a:t>les</a:t>
            </a:r>
            <a:r>
              <a:rPr sz="1412" spc="18" dirty="0">
                <a:latin typeface="Calibri"/>
                <a:cs typeface="Calibri"/>
              </a:rPr>
              <a:t> </a:t>
            </a:r>
            <a:r>
              <a:rPr sz="1412" spc="-13" dirty="0">
                <a:latin typeface="Calibri"/>
                <a:cs typeface="Calibri"/>
              </a:rPr>
              <a:t>suivantes</a:t>
            </a:r>
            <a:r>
              <a:rPr sz="1412" spc="13" dirty="0">
                <a:latin typeface="Calibri"/>
                <a:cs typeface="Calibri"/>
              </a:rPr>
              <a:t> </a:t>
            </a:r>
            <a:r>
              <a:rPr sz="1412" dirty="0">
                <a:latin typeface="Calibri"/>
                <a:cs typeface="Calibri"/>
              </a:rPr>
              <a:t>:</a:t>
            </a:r>
            <a:endParaRPr sz="1412">
              <a:latin typeface="Calibri"/>
              <a:cs typeface="Calibri"/>
            </a:endParaRPr>
          </a:p>
          <a:p>
            <a:pPr>
              <a:spcBef>
                <a:spcPts val="26"/>
              </a:spcBef>
            </a:pPr>
            <a:endParaRPr sz="1324">
              <a:latin typeface="Calibri"/>
              <a:cs typeface="Calibri"/>
            </a:endParaRPr>
          </a:p>
          <a:p>
            <a:pPr marL="2773043" indent="-113185">
              <a:buFont typeface="Arial MT"/>
              <a:buChar char="•"/>
              <a:tabLst>
                <a:tab pos="2773604" algn="l"/>
              </a:tabLst>
            </a:pPr>
            <a:r>
              <a:rPr sz="1588" spc="-9" dirty="0">
                <a:latin typeface="Calibri"/>
                <a:cs typeface="Calibri"/>
              </a:rPr>
              <a:t>DSL</a:t>
            </a:r>
            <a:endParaRPr sz="1588">
              <a:latin typeface="Calibri"/>
              <a:cs typeface="Calibri"/>
            </a:endParaRPr>
          </a:p>
          <a:p>
            <a:pPr>
              <a:spcBef>
                <a:spcPts val="22"/>
              </a:spcBef>
              <a:buFont typeface="Arial MT"/>
              <a:buChar char="•"/>
            </a:pPr>
            <a:endParaRPr sz="1544">
              <a:latin typeface="Calibri"/>
              <a:cs typeface="Calibri"/>
            </a:endParaRPr>
          </a:p>
          <a:p>
            <a:pPr marL="2818990" indent="-159132">
              <a:buFont typeface="Arial MT"/>
              <a:buChar char="•"/>
              <a:tabLst>
                <a:tab pos="2819550" algn="l"/>
              </a:tabLst>
            </a:pPr>
            <a:r>
              <a:rPr sz="1588" spc="-9" dirty="0">
                <a:latin typeface="Calibri"/>
                <a:cs typeface="Calibri"/>
              </a:rPr>
              <a:t>câble</a:t>
            </a:r>
            <a:endParaRPr sz="1588">
              <a:latin typeface="Calibri"/>
              <a:cs typeface="Calibri"/>
            </a:endParaRPr>
          </a:p>
          <a:p>
            <a:pPr>
              <a:spcBef>
                <a:spcPts val="22"/>
              </a:spcBef>
              <a:buFont typeface="Arial MT"/>
              <a:buChar char="•"/>
            </a:pPr>
            <a:endParaRPr sz="1544">
              <a:latin typeface="Calibri"/>
              <a:cs typeface="Calibri"/>
            </a:endParaRPr>
          </a:p>
          <a:p>
            <a:pPr marL="2818990" indent="-159132">
              <a:buFont typeface="Arial MT"/>
              <a:buChar char="•"/>
              <a:tabLst>
                <a:tab pos="2819550" algn="l"/>
              </a:tabLst>
            </a:pPr>
            <a:r>
              <a:rPr sz="1588" spc="-9" dirty="0">
                <a:latin typeface="Calibri"/>
                <a:cs typeface="Calibri"/>
              </a:rPr>
              <a:t>sans</a:t>
            </a:r>
            <a:r>
              <a:rPr sz="1588" spc="-62" dirty="0">
                <a:latin typeface="Calibri"/>
                <a:cs typeface="Calibri"/>
              </a:rPr>
              <a:t> </a:t>
            </a:r>
            <a:r>
              <a:rPr sz="1588" spc="-4" dirty="0">
                <a:latin typeface="Calibri"/>
                <a:cs typeface="Calibri"/>
              </a:rPr>
              <a:t>fil</a:t>
            </a:r>
            <a:endParaRPr sz="1588">
              <a:latin typeface="Calibri"/>
              <a:cs typeface="Calibri"/>
            </a:endParaRPr>
          </a:p>
          <a:p>
            <a:pPr>
              <a:spcBef>
                <a:spcPts val="22"/>
              </a:spcBef>
              <a:buFont typeface="Arial MT"/>
              <a:buChar char="•"/>
            </a:pPr>
            <a:endParaRPr sz="1544">
              <a:latin typeface="Calibri"/>
              <a:cs typeface="Calibri"/>
            </a:endParaRPr>
          </a:p>
          <a:p>
            <a:pPr marL="2773043" indent="-113185">
              <a:buFont typeface="Arial MT"/>
              <a:buChar char="•"/>
              <a:tabLst>
                <a:tab pos="2773604" algn="l"/>
              </a:tabLst>
            </a:pPr>
            <a:r>
              <a:rPr sz="1588" spc="-9" dirty="0">
                <a:latin typeface="Calibri"/>
                <a:cs typeface="Calibri"/>
              </a:rPr>
              <a:t>optique</a:t>
            </a:r>
            <a:endParaRPr sz="1588">
              <a:latin typeface="Calibri"/>
              <a:cs typeface="Calibri"/>
            </a:endParaRPr>
          </a:p>
        </p:txBody>
      </p:sp>
    </p:spTree>
    <p:extLst>
      <p:ext uri="{BB962C8B-B14F-4D97-AF65-F5344CB8AC3E}">
        <p14:creationId xmlns:p14="http://schemas.microsoft.com/office/powerpoint/2010/main" val="4110733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48804" y="1411941"/>
            <a:ext cx="3703320" cy="1998233"/>
          </a:xfrm>
          <a:prstGeom prst="rect">
            <a:avLst/>
          </a:prstGeom>
        </p:spPr>
      </p:pic>
      <p:sp>
        <p:nvSpPr>
          <p:cNvPr id="3" name="object 3"/>
          <p:cNvSpPr txBox="1"/>
          <p:nvPr/>
        </p:nvSpPr>
        <p:spPr>
          <a:xfrm>
            <a:off x="2257761" y="1742291"/>
            <a:ext cx="7693959" cy="3685644"/>
          </a:xfrm>
          <a:prstGeom prst="rect">
            <a:avLst/>
          </a:prstGeom>
        </p:spPr>
        <p:txBody>
          <a:bodyPr vert="horz" wrap="square" lIns="0" tIns="11766" rIns="0" bIns="0" rtlCol="0">
            <a:spAutoFit/>
          </a:bodyPr>
          <a:lstStyle/>
          <a:p>
            <a:pPr marL="89092" marR="3671243" indent="-78445">
              <a:spcBef>
                <a:spcPts val="93"/>
              </a:spcBef>
            </a:pPr>
            <a:r>
              <a:rPr sz="1412" spc="-269" dirty="0">
                <a:latin typeface="Calibri"/>
                <a:cs typeface="Calibri"/>
              </a:rPr>
              <a:t>−</a:t>
            </a:r>
            <a:r>
              <a:rPr sz="1412" spc="-224" dirty="0">
                <a:latin typeface="Calibri"/>
                <a:cs typeface="Calibri"/>
              </a:rPr>
              <a:t> </a:t>
            </a:r>
            <a:r>
              <a:rPr sz="1412" u="sng" spc="-4" dirty="0">
                <a:uFill>
                  <a:solidFill>
                    <a:srgbClr val="000000"/>
                  </a:solidFill>
                </a:uFill>
                <a:latin typeface="Calibri"/>
                <a:cs typeface="Calibri"/>
              </a:rPr>
              <a:t>DSL</a:t>
            </a:r>
            <a:r>
              <a:rPr sz="1412" spc="-4" dirty="0">
                <a:latin typeface="Calibri"/>
                <a:cs typeface="Calibri"/>
              </a:rPr>
              <a:t>:</a:t>
            </a:r>
            <a:r>
              <a:rPr sz="1412" spc="4" dirty="0">
                <a:latin typeface="Calibri"/>
                <a:cs typeface="Calibri"/>
              </a:rPr>
              <a:t> </a:t>
            </a:r>
            <a:r>
              <a:rPr sz="1412" spc="-9" dirty="0">
                <a:latin typeface="Calibri"/>
                <a:cs typeface="Calibri"/>
              </a:rPr>
              <a:t>technologie</a:t>
            </a:r>
            <a:r>
              <a:rPr sz="1412" spc="44" dirty="0">
                <a:latin typeface="Calibri"/>
                <a:cs typeface="Calibri"/>
              </a:rPr>
              <a:t> </a:t>
            </a:r>
            <a:r>
              <a:rPr sz="1412" spc="-4" dirty="0">
                <a:latin typeface="Calibri"/>
                <a:cs typeface="Calibri"/>
              </a:rPr>
              <a:t>de</a:t>
            </a:r>
            <a:r>
              <a:rPr sz="1412" dirty="0">
                <a:latin typeface="Calibri"/>
                <a:cs typeface="Calibri"/>
              </a:rPr>
              <a:t> </a:t>
            </a:r>
            <a:r>
              <a:rPr sz="1412" spc="-13" dirty="0">
                <a:latin typeface="Calibri"/>
                <a:cs typeface="Calibri"/>
              </a:rPr>
              <a:t>connexion</a:t>
            </a:r>
            <a:r>
              <a:rPr sz="1412" spc="18" dirty="0">
                <a:latin typeface="Calibri"/>
                <a:cs typeface="Calibri"/>
              </a:rPr>
              <a:t> </a:t>
            </a:r>
            <a:r>
              <a:rPr sz="1412" spc="-9" dirty="0">
                <a:latin typeface="Calibri"/>
                <a:cs typeface="Calibri"/>
              </a:rPr>
              <a:t>permanente</a:t>
            </a:r>
            <a:r>
              <a:rPr sz="1412" spc="44" dirty="0">
                <a:latin typeface="Calibri"/>
                <a:cs typeface="Calibri"/>
              </a:rPr>
              <a:t> </a:t>
            </a:r>
            <a:r>
              <a:rPr sz="1412" spc="-4" dirty="0">
                <a:latin typeface="Calibri"/>
                <a:cs typeface="Calibri"/>
              </a:rPr>
              <a:t>qui</a:t>
            </a:r>
            <a:r>
              <a:rPr sz="1412" dirty="0">
                <a:latin typeface="Calibri"/>
                <a:cs typeface="Calibri"/>
              </a:rPr>
              <a:t> </a:t>
            </a:r>
            <a:r>
              <a:rPr sz="1412" spc="-9" dirty="0">
                <a:latin typeface="Calibri"/>
                <a:cs typeface="Calibri"/>
              </a:rPr>
              <a:t>utilise </a:t>
            </a:r>
            <a:r>
              <a:rPr sz="1412" spc="-309" dirty="0">
                <a:latin typeface="Calibri"/>
                <a:cs typeface="Calibri"/>
              </a:rPr>
              <a:t> </a:t>
            </a:r>
            <a:r>
              <a:rPr sz="1412" spc="-4" dirty="0">
                <a:latin typeface="Calibri"/>
                <a:cs typeface="Calibri"/>
              </a:rPr>
              <a:t>les</a:t>
            </a:r>
            <a:r>
              <a:rPr sz="1412" spc="18" dirty="0">
                <a:latin typeface="Calibri"/>
                <a:cs typeface="Calibri"/>
              </a:rPr>
              <a:t> </a:t>
            </a:r>
            <a:r>
              <a:rPr sz="1412" spc="-4" dirty="0">
                <a:latin typeface="Calibri"/>
                <a:cs typeface="Calibri"/>
              </a:rPr>
              <a:t>lignes</a:t>
            </a:r>
            <a:r>
              <a:rPr sz="1412" spc="-9" dirty="0">
                <a:latin typeface="Calibri"/>
                <a:cs typeface="Calibri"/>
              </a:rPr>
              <a:t> téléphoniques</a:t>
            </a:r>
            <a:r>
              <a:rPr sz="1412" spc="44" dirty="0">
                <a:latin typeface="Calibri"/>
                <a:cs typeface="Calibri"/>
              </a:rPr>
              <a:t> </a:t>
            </a:r>
            <a:r>
              <a:rPr sz="1412" dirty="0">
                <a:latin typeface="Calibri"/>
                <a:cs typeface="Calibri"/>
              </a:rPr>
              <a:t>à</a:t>
            </a:r>
            <a:r>
              <a:rPr sz="1412" spc="-26" dirty="0">
                <a:latin typeface="Calibri"/>
                <a:cs typeface="Calibri"/>
              </a:rPr>
              <a:t> </a:t>
            </a:r>
            <a:r>
              <a:rPr sz="1412" spc="-9" dirty="0">
                <a:latin typeface="Calibri"/>
                <a:cs typeface="Calibri"/>
              </a:rPr>
              <a:t>paires</a:t>
            </a:r>
            <a:r>
              <a:rPr sz="1412" spc="18" dirty="0">
                <a:latin typeface="Calibri"/>
                <a:cs typeface="Calibri"/>
              </a:rPr>
              <a:t> </a:t>
            </a:r>
            <a:r>
              <a:rPr sz="1412" spc="-13" dirty="0">
                <a:latin typeface="Calibri"/>
                <a:cs typeface="Calibri"/>
              </a:rPr>
              <a:t>torsadées</a:t>
            </a:r>
            <a:r>
              <a:rPr sz="1412" spc="44" dirty="0">
                <a:latin typeface="Calibri"/>
                <a:cs typeface="Calibri"/>
              </a:rPr>
              <a:t> </a:t>
            </a:r>
            <a:r>
              <a:rPr sz="1412" spc="-18" dirty="0">
                <a:latin typeface="Calibri"/>
                <a:cs typeface="Calibri"/>
              </a:rPr>
              <a:t>existantes </a:t>
            </a:r>
            <a:r>
              <a:rPr sz="1412" spc="-13" dirty="0">
                <a:latin typeface="Calibri"/>
                <a:cs typeface="Calibri"/>
              </a:rPr>
              <a:t> </a:t>
            </a:r>
            <a:r>
              <a:rPr sz="1412" spc="-4" dirty="0">
                <a:latin typeface="Calibri"/>
                <a:cs typeface="Calibri"/>
              </a:rPr>
              <a:t>pour</a:t>
            </a:r>
            <a:r>
              <a:rPr sz="1412" spc="9" dirty="0">
                <a:latin typeface="Calibri"/>
                <a:cs typeface="Calibri"/>
              </a:rPr>
              <a:t> </a:t>
            </a:r>
            <a:r>
              <a:rPr sz="1412" spc="-13" dirty="0">
                <a:latin typeface="Calibri"/>
                <a:cs typeface="Calibri"/>
              </a:rPr>
              <a:t>transporter</a:t>
            </a:r>
            <a:r>
              <a:rPr sz="1412" spc="31" dirty="0">
                <a:latin typeface="Calibri"/>
                <a:cs typeface="Calibri"/>
              </a:rPr>
              <a:t> </a:t>
            </a:r>
            <a:r>
              <a:rPr sz="1412" spc="-4" dirty="0">
                <a:latin typeface="Calibri"/>
                <a:cs typeface="Calibri"/>
              </a:rPr>
              <a:t>des</a:t>
            </a:r>
            <a:r>
              <a:rPr sz="1412" spc="13" dirty="0">
                <a:latin typeface="Calibri"/>
                <a:cs typeface="Calibri"/>
              </a:rPr>
              <a:t> </a:t>
            </a:r>
            <a:r>
              <a:rPr sz="1412" spc="-4" dirty="0">
                <a:latin typeface="Calibri"/>
                <a:cs typeface="Calibri"/>
              </a:rPr>
              <a:t>données</a:t>
            </a:r>
            <a:r>
              <a:rPr sz="1412" spc="9" dirty="0">
                <a:latin typeface="Calibri"/>
                <a:cs typeface="Calibri"/>
              </a:rPr>
              <a:t> </a:t>
            </a:r>
            <a:r>
              <a:rPr sz="1412" dirty="0">
                <a:latin typeface="Calibri"/>
                <a:cs typeface="Calibri"/>
              </a:rPr>
              <a:t>à</a:t>
            </a:r>
            <a:r>
              <a:rPr sz="1412" spc="-4" dirty="0">
                <a:latin typeface="Calibri"/>
                <a:cs typeface="Calibri"/>
              </a:rPr>
              <a:t> haut</a:t>
            </a:r>
            <a:r>
              <a:rPr sz="1412" spc="-13" dirty="0">
                <a:latin typeface="Calibri"/>
                <a:cs typeface="Calibri"/>
              </a:rPr>
              <a:t> </a:t>
            </a:r>
            <a:r>
              <a:rPr sz="1412" spc="-4" dirty="0">
                <a:latin typeface="Calibri"/>
                <a:cs typeface="Calibri"/>
              </a:rPr>
              <a:t>débit</a:t>
            </a:r>
            <a:r>
              <a:rPr sz="1412" spc="-18" dirty="0">
                <a:latin typeface="Calibri"/>
                <a:cs typeface="Calibri"/>
              </a:rPr>
              <a:t> </a:t>
            </a:r>
            <a:r>
              <a:rPr sz="1412" spc="-4" dirty="0">
                <a:latin typeface="Calibri"/>
                <a:cs typeface="Calibri"/>
              </a:rPr>
              <a:t>et</a:t>
            </a:r>
            <a:r>
              <a:rPr sz="1412" spc="9" dirty="0">
                <a:latin typeface="Calibri"/>
                <a:cs typeface="Calibri"/>
              </a:rPr>
              <a:t> </a:t>
            </a:r>
            <a:r>
              <a:rPr sz="1412" spc="-9" dirty="0">
                <a:latin typeface="Calibri"/>
                <a:cs typeface="Calibri"/>
              </a:rPr>
              <a:t>fournir </a:t>
            </a:r>
            <a:r>
              <a:rPr sz="1412" spc="-4" dirty="0">
                <a:latin typeface="Calibri"/>
                <a:cs typeface="Calibri"/>
              </a:rPr>
              <a:t> des</a:t>
            </a:r>
            <a:r>
              <a:rPr sz="1412" spc="9" dirty="0">
                <a:latin typeface="Calibri"/>
                <a:cs typeface="Calibri"/>
              </a:rPr>
              <a:t> </a:t>
            </a:r>
            <a:r>
              <a:rPr sz="1412" spc="-4" dirty="0">
                <a:latin typeface="Calibri"/>
                <a:cs typeface="Calibri"/>
              </a:rPr>
              <a:t>services</a:t>
            </a:r>
            <a:r>
              <a:rPr sz="1412" spc="9" dirty="0">
                <a:latin typeface="Calibri"/>
                <a:cs typeface="Calibri"/>
              </a:rPr>
              <a:t> </a:t>
            </a:r>
            <a:r>
              <a:rPr sz="1412" dirty="0">
                <a:latin typeface="Calibri"/>
                <a:cs typeface="Calibri"/>
              </a:rPr>
              <a:t>IP</a:t>
            </a:r>
            <a:r>
              <a:rPr sz="1412" spc="-13" dirty="0">
                <a:latin typeface="Calibri"/>
                <a:cs typeface="Calibri"/>
              </a:rPr>
              <a:t> </a:t>
            </a:r>
            <a:r>
              <a:rPr sz="1412" spc="-4" dirty="0">
                <a:latin typeface="Calibri"/>
                <a:cs typeface="Calibri"/>
              </a:rPr>
              <a:t>aux</a:t>
            </a:r>
            <a:r>
              <a:rPr sz="1412" spc="-9" dirty="0">
                <a:latin typeface="Calibri"/>
                <a:cs typeface="Calibri"/>
              </a:rPr>
              <a:t> </a:t>
            </a:r>
            <a:r>
              <a:rPr sz="1412" spc="-4" dirty="0">
                <a:latin typeface="Calibri"/>
                <a:cs typeface="Calibri"/>
              </a:rPr>
              <a:t>abonnés.</a:t>
            </a:r>
            <a:endParaRPr sz="1412">
              <a:latin typeface="Calibri"/>
              <a:cs typeface="Calibri"/>
            </a:endParaRPr>
          </a:p>
          <a:p>
            <a:pPr>
              <a:spcBef>
                <a:spcPts val="26"/>
              </a:spcBef>
            </a:pPr>
            <a:endParaRPr sz="1368">
              <a:latin typeface="Calibri"/>
              <a:cs typeface="Calibri"/>
            </a:endParaRPr>
          </a:p>
          <a:p>
            <a:pPr marL="89092" marR="3834297" indent="-78445"/>
            <a:r>
              <a:rPr sz="1412" spc="-269" dirty="0">
                <a:latin typeface="Calibri"/>
                <a:cs typeface="Calibri"/>
              </a:rPr>
              <a:t>−</a:t>
            </a:r>
            <a:r>
              <a:rPr sz="1412" spc="-229" dirty="0">
                <a:latin typeface="Calibri"/>
                <a:cs typeface="Calibri"/>
              </a:rPr>
              <a:t> </a:t>
            </a:r>
            <a:r>
              <a:rPr sz="1412" spc="-4" dirty="0">
                <a:latin typeface="Calibri"/>
                <a:cs typeface="Calibri"/>
              </a:rPr>
              <a:t>Modem</a:t>
            </a:r>
            <a:r>
              <a:rPr sz="1412" spc="9" dirty="0">
                <a:latin typeface="Calibri"/>
                <a:cs typeface="Calibri"/>
              </a:rPr>
              <a:t> </a:t>
            </a:r>
            <a:r>
              <a:rPr sz="1412" spc="-4" dirty="0">
                <a:latin typeface="Calibri"/>
                <a:cs typeface="Calibri"/>
              </a:rPr>
              <a:t>DSL:</a:t>
            </a:r>
            <a:r>
              <a:rPr sz="1412" spc="9" dirty="0">
                <a:latin typeface="Calibri"/>
                <a:cs typeface="Calibri"/>
              </a:rPr>
              <a:t> </a:t>
            </a:r>
            <a:r>
              <a:rPr sz="1412" spc="-4" dirty="0">
                <a:latin typeface="Calibri"/>
                <a:cs typeface="Calibri"/>
              </a:rPr>
              <a:t>signal</a:t>
            </a:r>
            <a:r>
              <a:rPr sz="1412" spc="-31" dirty="0">
                <a:latin typeface="Calibri"/>
                <a:cs typeface="Calibri"/>
              </a:rPr>
              <a:t> </a:t>
            </a:r>
            <a:r>
              <a:rPr sz="1412" spc="-9" dirty="0">
                <a:latin typeface="Calibri"/>
                <a:cs typeface="Calibri"/>
              </a:rPr>
              <a:t>Ethernet</a:t>
            </a:r>
            <a:r>
              <a:rPr sz="1412" spc="31" dirty="0">
                <a:latin typeface="Calibri"/>
                <a:cs typeface="Calibri"/>
              </a:rPr>
              <a:t> </a:t>
            </a:r>
            <a:r>
              <a:rPr sz="1412" spc="-4" dirty="0">
                <a:latin typeface="Calibri"/>
                <a:cs typeface="Calibri"/>
              </a:rPr>
              <a:t>de périph</a:t>
            </a:r>
            <a:r>
              <a:rPr sz="1412" spc="13" dirty="0">
                <a:latin typeface="Calibri"/>
                <a:cs typeface="Calibri"/>
              </a:rPr>
              <a:t> </a:t>
            </a:r>
            <a:r>
              <a:rPr sz="1412" spc="-13" dirty="0">
                <a:latin typeface="Calibri"/>
                <a:cs typeface="Calibri"/>
              </a:rPr>
              <a:t>d’utilisateur </a:t>
            </a:r>
            <a:r>
              <a:rPr sz="1412" spc="-309" dirty="0">
                <a:latin typeface="Calibri"/>
                <a:cs typeface="Calibri"/>
              </a:rPr>
              <a:t> </a:t>
            </a:r>
            <a:r>
              <a:rPr sz="1412" spc="-18" dirty="0">
                <a:latin typeface="Calibri"/>
                <a:cs typeface="Calibri"/>
              </a:rPr>
              <a:t>vers</a:t>
            </a:r>
            <a:r>
              <a:rPr sz="1412" spc="13" dirty="0">
                <a:latin typeface="Calibri"/>
                <a:cs typeface="Calibri"/>
              </a:rPr>
              <a:t> </a:t>
            </a:r>
            <a:r>
              <a:rPr sz="1412" spc="-4" dirty="0">
                <a:latin typeface="Calibri"/>
                <a:cs typeface="Calibri"/>
              </a:rPr>
              <a:t>signal </a:t>
            </a:r>
            <a:r>
              <a:rPr sz="1412" dirty="0">
                <a:latin typeface="Calibri"/>
                <a:cs typeface="Calibri"/>
              </a:rPr>
              <a:t>DSL,</a:t>
            </a:r>
            <a:r>
              <a:rPr sz="1412" spc="-18" dirty="0">
                <a:latin typeface="Calibri"/>
                <a:cs typeface="Calibri"/>
              </a:rPr>
              <a:t> </a:t>
            </a:r>
            <a:r>
              <a:rPr sz="1412" spc="-9" dirty="0">
                <a:latin typeface="Calibri"/>
                <a:cs typeface="Calibri"/>
              </a:rPr>
              <a:t>transmis</a:t>
            </a:r>
            <a:r>
              <a:rPr sz="1412" spc="-4" dirty="0">
                <a:latin typeface="Calibri"/>
                <a:cs typeface="Calibri"/>
              </a:rPr>
              <a:t> </a:t>
            </a:r>
            <a:r>
              <a:rPr sz="1412" dirty="0">
                <a:latin typeface="Calibri"/>
                <a:cs typeface="Calibri"/>
              </a:rPr>
              <a:t>au</a:t>
            </a:r>
            <a:r>
              <a:rPr sz="1412" spc="-26" dirty="0">
                <a:latin typeface="Calibri"/>
                <a:cs typeface="Calibri"/>
              </a:rPr>
              <a:t> </a:t>
            </a:r>
            <a:r>
              <a:rPr sz="1412" spc="-13" dirty="0">
                <a:latin typeface="Calibri"/>
                <a:cs typeface="Calibri"/>
              </a:rPr>
              <a:t>central</a:t>
            </a:r>
            <a:r>
              <a:rPr sz="1412" spc="35" dirty="0">
                <a:latin typeface="Calibri"/>
                <a:cs typeface="Calibri"/>
              </a:rPr>
              <a:t> </a:t>
            </a:r>
            <a:r>
              <a:rPr sz="1412" spc="-9" dirty="0">
                <a:latin typeface="Calibri"/>
                <a:cs typeface="Calibri"/>
              </a:rPr>
              <a:t>téléphonique.</a:t>
            </a:r>
            <a:endParaRPr sz="1412">
              <a:latin typeface="Calibri"/>
              <a:cs typeface="Calibri"/>
            </a:endParaRPr>
          </a:p>
          <a:p>
            <a:pPr>
              <a:spcBef>
                <a:spcPts val="22"/>
              </a:spcBef>
            </a:pPr>
            <a:endParaRPr sz="1368">
              <a:latin typeface="Calibri"/>
              <a:cs typeface="Calibri"/>
            </a:endParaRPr>
          </a:p>
          <a:p>
            <a:pPr marL="11206"/>
            <a:r>
              <a:rPr sz="1412" spc="-269" dirty="0">
                <a:latin typeface="Calibri"/>
                <a:cs typeface="Calibri"/>
              </a:rPr>
              <a:t>−</a:t>
            </a:r>
            <a:r>
              <a:rPr sz="1412" spc="-229" dirty="0">
                <a:latin typeface="Calibri"/>
                <a:cs typeface="Calibri"/>
              </a:rPr>
              <a:t> </a:t>
            </a:r>
            <a:r>
              <a:rPr sz="1412" spc="-9" dirty="0">
                <a:latin typeface="Calibri"/>
                <a:cs typeface="Calibri"/>
              </a:rPr>
              <a:t>Plusieurs</a:t>
            </a:r>
            <a:r>
              <a:rPr sz="1412" spc="9" dirty="0">
                <a:latin typeface="Calibri"/>
                <a:cs typeface="Calibri"/>
              </a:rPr>
              <a:t> </a:t>
            </a:r>
            <a:r>
              <a:rPr sz="1412" spc="-4" dirty="0">
                <a:latin typeface="Calibri"/>
                <a:cs typeface="Calibri"/>
              </a:rPr>
              <a:t>lignes</a:t>
            </a:r>
            <a:r>
              <a:rPr sz="1412" spc="-26" dirty="0">
                <a:latin typeface="Calibri"/>
                <a:cs typeface="Calibri"/>
              </a:rPr>
              <a:t> </a:t>
            </a:r>
            <a:r>
              <a:rPr sz="1412" spc="-18" dirty="0">
                <a:latin typeface="Calibri"/>
                <a:cs typeface="Calibri"/>
              </a:rPr>
              <a:t>d’abonnés</a:t>
            </a:r>
            <a:r>
              <a:rPr sz="1412" spc="-9" dirty="0">
                <a:latin typeface="Calibri"/>
                <a:cs typeface="Calibri"/>
              </a:rPr>
              <a:t> </a:t>
            </a:r>
            <a:r>
              <a:rPr sz="1412" dirty="0">
                <a:latin typeface="Calibri"/>
                <a:cs typeface="Calibri"/>
              </a:rPr>
              <a:t>DSL</a:t>
            </a:r>
            <a:r>
              <a:rPr sz="1412" spc="9" dirty="0">
                <a:latin typeface="Calibri"/>
                <a:cs typeface="Calibri"/>
              </a:rPr>
              <a:t> </a:t>
            </a:r>
            <a:r>
              <a:rPr sz="1412" spc="-9" dirty="0">
                <a:latin typeface="Calibri"/>
                <a:cs typeface="Calibri"/>
              </a:rPr>
              <a:t>multiplexées </a:t>
            </a:r>
            <a:r>
              <a:rPr sz="1412" spc="-4" dirty="0">
                <a:latin typeface="Calibri"/>
                <a:cs typeface="Calibri"/>
              </a:rPr>
              <a:t>en</a:t>
            </a:r>
            <a:r>
              <a:rPr sz="1412" spc="-9" dirty="0">
                <a:latin typeface="Calibri"/>
                <a:cs typeface="Calibri"/>
              </a:rPr>
              <a:t> </a:t>
            </a:r>
            <a:r>
              <a:rPr sz="1412" spc="-4" dirty="0">
                <a:latin typeface="Calibri"/>
                <a:cs typeface="Calibri"/>
              </a:rPr>
              <a:t>une</a:t>
            </a:r>
            <a:r>
              <a:rPr sz="1412" spc="18" dirty="0">
                <a:latin typeface="Calibri"/>
                <a:cs typeface="Calibri"/>
              </a:rPr>
              <a:t> </a:t>
            </a:r>
            <a:r>
              <a:rPr sz="1412" spc="-4" dirty="0">
                <a:latin typeface="Calibri"/>
                <a:cs typeface="Calibri"/>
              </a:rPr>
              <a:t>liaison</a:t>
            </a:r>
            <a:endParaRPr sz="1412">
              <a:latin typeface="Calibri"/>
              <a:cs typeface="Calibri"/>
            </a:endParaRPr>
          </a:p>
          <a:p>
            <a:pPr marL="89092"/>
            <a:r>
              <a:rPr sz="1412" spc="-4" dirty="0">
                <a:latin typeface="Calibri"/>
                <a:cs typeface="Calibri"/>
              </a:rPr>
              <a:t>unique</a:t>
            </a:r>
            <a:r>
              <a:rPr sz="1412" spc="-9" dirty="0">
                <a:latin typeface="Calibri"/>
                <a:cs typeface="Calibri"/>
              </a:rPr>
              <a:t> </a:t>
            </a:r>
            <a:r>
              <a:rPr sz="1412" dirty="0">
                <a:latin typeface="Calibri"/>
                <a:cs typeface="Calibri"/>
              </a:rPr>
              <a:t>à</a:t>
            </a:r>
            <a:r>
              <a:rPr sz="1412" spc="-4" dirty="0">
                <a:latin typeface="Calibri"/>
                <a:cs typeface="Calibri"/>
              </a:rPr>
              <a:t> </a:t>
            </a:r>
            <a:r>
              <a:rPr sz="1412" spc="-9" dirty="0">
                <a:latin typeface="Calibri"/>
                <a:cs typeface="Calibri"/>
              </a:rPr>
              <a:t>haute</a:t>
            </a:r>
            <a:r>
              <a:rPr sz="1412" spc="13" dirty="0">
                <a:latin typeface="Calibri"/>
                <a:cs typeface="Calibri"/>
              </a:rPr>
              <a:t> </a:t>
            </a:r>
            <a:r>
              <a:rPr sz="1412" spc="-13" dirty="0">
                <a:latin typeface="Calibri"/>
                <a:cs typeface="Calibri"/>
              </a:rPr>
              <a:t>capacité</a:t>
            </a:r>
            <a:r>
              <a:rPr sz="1412" spc="13" dirty="0">
                <a:latin typeface="Calibri"/>
                <a:cs typeface="Calibri"/>
              </a:rPr>
              <a:t> </a:t>
            </a:r>
            <a:r>
              <a:rPr sz="1412" dirty="0">
                <a:latin typeface="Calibri"/>
                <a:cs typeface="Calibri"/>
              </a:rPr>
              <a:t>au</a:t>
            </a:r>
            <a:r>
              <a:rPr sz="1412" spc="-9" dirty="0">
                <a:latin typeface="Calibri"/>
                <a:cs typeface="Calibri"/>
              </a:rPr>
              <a:t> </a:t>
            </a:r>
            <a:r>
              <a:rPr sz="1412" spc="-4" dirty="0">
                <a:latin typeface="Calibri"/>
                <a:cs typeface="Calibri"/>
              </a:rPr>
              <a:t>moyen</a:t>
            </a:r>
            <a:r>
              <a:rPr sz="1412" spc="-9" dirty="0">
                <a:latin typeface="Calibri"/>
                <a:cs typeface="Calibri"/>
              </a:rPr>
              <a:t> </a:t>
            </a:r>
            <a:r>
              <a:rPr sz="1412" spc="-13" dirty="0">
                <a:latin typeface="Calibri"/>
                <a:cs typeface="Calibri"/>
              </a:rPr>
              <a:t>d’un</a:t>
            </a:r>
            <a:r>
              <a:rPr sz="1412" spc="-9" dirty="0">
                <a:latin typeface="Calibri"/>
                <a:cs typeface="Calibri"/>
              </a:rPr>
              <a:t> multiplexeur</a:t>
            </a:r>
            <a:r>
              <a:rPr sz="1412" spc="-4" dirty="0">
                <a:latin typeface="Calibri"/>
                <a:cs typeface="Calibri"/>
              </a:rPr>
              <a:t> </a:t>
            </a:r>
            <a:r>
              <a:rPr sz="1412" spc="-18" dirty="0">
                <a:latin typeface="Calibri"/>
                <a:cs typeface="Calibri"/>
              </a:rPr>
              <a:t>d’accès</a:t>
            </a:r>
            <a:r>
              <a:rPr sz="1412" spc="-9" dirty="0">
                <a:latin typeface="Calibri"/>
                <a:cs typeface="Calibri"/>
              </a:rPr>
              <a:t> </a:t>
            </a:r>
            <a:r>
              <a:rPr sz="1412" dirty="0">
                <a:latin typeface="Calibri"/>
                <a:cs typeface="Calibri"/>
              </a:rPr>
              <a:t>DSL</a:t>
            </a:r>
            <a:r>
              <a:rPr sz="1412" spc="13" dirty="0">
                <a:latin typeface="Calibri"/>
                <a:cs typeface="Calibri"/>
              </a:rPr>
              <a:t> </a:t>
            </a:r>
            <a:r>
              <a:rPr sz="1412" spc="-4" dirty="0">
                <a:latin typeface="Calibri"/>
                <a:cs typeface="Calibri"/>
              </a:rPr>
              <a:t>(DSLAM) dans</a:t>
            </a:r>
            <a:r>
              <a:rPr sz="1412" spc="-26" dirty="0">
                <a:latin typeface="Calibri"/>
                <a:cs typeface="Calibri"/>
              </a:rPr>
              <a:t> </a:t>
            </a:r>
            <a:r>
              <a:rPr sz="1412" spc="-4" dirty="0">
                <a:latin typeface="Calibri"/>
                <a:cs typeface="Calibri"/>
              </a:rPr>
              <a:t>les</a:t>
            </a:r>
            <a:r>
              <a:rPr sz="1412" spc="13" dirty="0">
                <a:latin typeface="Calibri"/>
                <a:cs typeface="Calibri"/>
              </a:rPr>
              <a:t> </a:t>
            </a:r>
            <a:r>
              <a:rPr sz="1412" spc="-9" dirty="0">
                <a:latin typeface="Calibri"/>
                <a:cs typeface="Calibri"/>
              </a:rPr>
              <a:t>locaux</a:t>
            </a:r>
            <a:r>
              <a:rPr sz="1412" spc="-4" dirty="0">
                <a:latin typeface="Calibri"/>
                <a:cs typeface="Calibri"/>
              </a:rPr>
              <a:t> </a:t>
            </a:r>
            <a:r>
              <a:rPr sz="1412" spc="-57" dirty="0">
                <a:latin typeface="Calibri"/>
                <a:cs typeface="Calibri"/>
              </a:rPr>
              <a:t>AP.</a:t>
            </a:r>
            <a:endParaRPr sz="1412">
              <a:latin typeface="Calibri"/>
              <a:cs typeface="Calibri"/>
            </a:endParaRPr>
          </a:p>
          <a:p>
            <a:pPr marL="11206"/>
            <a:r>
              <a:rPr sz="1412" spc="-269" dirty="0">
                <a:latin typeface="Calibri"/>
                <a:cs typeface="Calibri"/>
              </a:rPr>
              <a:t>−</a:t>
            </a:r>
            <a:r>
              <a:rPr sz="1412" spc="-229" dirty="0">
                <a:latin typeface="Calibri"/>
                <a:cs typeface="Calibri"/>
              </a:rPr>
              <a:t> </a:t>
            </a:r>
            <a:r>
              <a:rPr sz="1412" dirty="0">
                <a:latin typeface="Calibri"/>
                <a:cs typeface="Calibri"/>
              </a:rPr>
              <a:t>DSLAM: TDM</a:t>
            </a:r>
            <a:r>
              <a:rPr sz="1412" spc="-26" dirty="0">
                <a:latin typeface="Calibri"/>
                <a:cs typeface="Calibri"/>
              </a:rPr>
              <a:t> </a:t>
            </a:r>
            <a:r>
              <a:rPr sz="1412" spc="-4" dirty="0">
                <a:latin typeface="Calibri"/>
                <a:cs typeface="Calibri"/>
              </a:rPr>
              <a:t>pour</a:t>
            </a:r>
            <a:r>
              <a:rPr sz="1412" spc="13" dirty="0">
                <a:latin typeface="Calibri"/>
                <a:cs typeface="Calibri"/>
              </a:rPr>
              <a:t> </a:t>
            </a:r>
            <a:r>
              <a:rPr sz="1412" spc="-9" dirty="0">
                <a:latin typeface="Calibri"/>
                <a:cs typeface="Calibri"/>
              </a:rPr>
              <a:t>agréger</a:t>
            </a:r>
            <a:r>
              <a:rPr sz="1412" spc="-4" dirty="0">
                <a:latin typeface="Calibri"/>
                <a:cs typeface="Calibri"/>
              </a:rPr>
              <a:t> lignes</a:t>
            </a:r>
            <a:r>
              <a:rPr sz="1412" spc="-9" dirty="0">
                <a:latin typeface="Calibri"/>
                <a:cs typeface="Calibri"/>
              </a:rPr>
              <a:t> </a:t>
            </a:r>
            <a:r>
              <a:rPr sz="1412" spc="-18" dirty="0">
                <a:latin typeface="Calibri"/>
                <a:cs typeface="Calibri"/>
              </a:rPr>
              <a:t>d’abonnés</a:t>
            </a:r>
            <a:r>
              <a:rPr sz="1412" spc="-4" dirty="0">
                <a:latin typeface="Calibri"/>
                <a:cs typeface="Calibri"/>
              </a:rPr>
              <a:t> </a:t>
            </a:r>
            <a:r>
              <a:rPr sz="1412" spc="-18" dirty="0">
                <a:latin typeface="Calibri"/>
                <a:cs typeface="Calibri"/>
              </a:rPr>
              <a:t>vers</a:t>
            </a:r>
            <a:r>
              <a:rPr sz="1412" spc="13" dirty="0">
                <a:latin typeface="Calibri"/>
                <a:cs typeface="Calibri"/>
              </a:rPr>
              <a:t> </a:t>
            </a:r>
            <a:r>
              <a:rPr sz="1412" spc="-9" dirty="0">
                <a:latin typeface="Calibri"/>
                <a:cs typeface="Calibri"/>
              </a:rPr>
              <a:t>fibre</a:t>
            </a:r>
            <a:r>
              <a:rPr sz="1412" spc="18" dirty="0">
                <a:latin typeface="Calibri"/>
                <a:cs typeface="Calibri"/>
              </a:rPr>
              <a:t> </a:t>
            </a:r>
            <a:r>
              <a:rPr sz="1412" spc="-4" dirty="0">
                <a:latin typeface="Calibri"/>
                <a:cs typeface="Calibri"/>
              </a:rPr>
              <a:t>ou</a:t>
            </a:r>
            <a:r>
              <a:rPr sz="1412" spc="18" dirty="0">
                <a:latin typeface="Calibri"/>
                <a:cs typeface="Calibri"/>
              </a:rPr>
              <a:t> </a:t>
            </a:r>
            <a:r>
              <a:rPr sz="1412" dirty="0">
                <a:latin typeface="Calibri"/>
                <a:cs typeface="Calibri"/>
              </a:rPr>
              <a:t>T3/DS3.</a:t>
            </a:r>
            <a:endParaRPr sz="1412">
              <a:latin typeface="Calibri"/>
              <a:cs typeface="Calibri"/>
            </a:endParaRPr>
          </a:p>
          <a:p>
            <a:pPr marL="11206"/>
            <a:r>
              <a:rPr sz="1412" spc="-269" dirty="0">
                <a:latin typeface="Calibri"/>
                <a:cs typeface="Calibri"/>
              </a:rPr>
              <a:t>−</a:t>
            </a:r>
            <a:r>
              <a:rPr sz="1412" spc="-229" dirty="0">
                <a:latin typeface="Calibri"/>
                <a:cs typeface="Calibri"/>
              </a:rPr>
              <a:t> </a:t>
            </a:r>
            <a:r>
              <a:rPr sz="1412" spc="-4" dirty="0">
                <a:latin typeface="Calibri"/>
                <a:cs typeface="Calibri"/>
              </a:rPr>
              <a:t>Codage et</a:t>
            </a:r>
            <a:r>
              <a:rPr sz="1412" spc="-9" dirty="0">
                <a:latin typeface="Calibri"/>
                <a:cs typeface="Calibri"/>
              </a:rPr>
              <a:t> modulation</a:t>
            </a:r>
            <a:r>
              <a:rPr sz="1412" spc="18" dirty="0">
                <a:latin typeface="Calibri"/>
                <a:cs typeface="Calibri"/>
              </a:rPr>
              <a:t> </a:t>
            </a:r>
            <a:r>
              <a:rPr sz="1412" spc="-9" dirty="0">
                <a:latin typeface="Calibri"/>
                <a:cs typeface="Calibri"/>
              </a:rPr>
              <a:t>sophistiqués</a:t>
            </a:r>
            <a:r>
              <a:rPr sz="1412" spc="18" dirty="0">
                <a:latin typeface="Calibri"/>
                <a:cs typeface="Calibri"/>
              </a:rPr>
              <a:t> </a:t>
            </a:r>
            <a:r>
              <a:rPr sz="1412" spc="-132" dirty="0">
                <a:latin typeface="Calibri"/>
                <a:cs typeface="Calibri"/>
              </a:rPr>
              <a:t>−&gt;</a:t>
            </a:r>
            <a:r>
              <a:rPr sz="1412" dirty="0">
                <a:latin typeface="Calibri"/>
                <a:cs typeface="Calibri"/>
              </a:rPr>
              <a:t> </a:t>
            </a:r>
            <a:r>
              <a:rPr sz="1412" spc="-9" dirty="0">
                <a:latin typeface="Calibri"/>
                <a:cs typeface="Calibri"/>
              </a:rPr>
              <a:t>débits</a:t>
            </a:r>
            <a:r>
              <a:rPr sz="1412" spc="18" dirty="0">
                <a:latin typeface="Calibri"/>
                <a:cs typeface="Calibri"/>
              </a:rPr>
              <a:t> </a:t>
            </a:r>
            <a:r>
              <a:rPr sz="1412" spc="-9" dirty="0">
                <a:latin typeface="Calibri"/>
                <a:cs typeface="Calibri"/>
              </a:rPr>
              <a:t>pouvant</a:t>
            </a:r>
            <a:r>
              <a:rPr sz="1412" spc="13" dirty="0">
                <a:latin typeface="Calibri"/>
                <a:cs typeface="Calibri"/>
              </a:rPr>
              <a:t> </a:t>
            </a:r>
            <a:r>
              <a:rPr sz="1412" spc="-18" dirty="0">
                <a:latin typeface="Calibri"/>
                <a:cs typeface="Calibri"/>
              </a:rPr>
              <a:t>atteindre</a:t>
            </a:r>
            <a:r>
              <a:rPr sz="1412" spc="40" dirty="0">
                <a:latin typeface="Calibri"/>
                <a:cs typeface="Calibri"/>
              </a:rPr>
              <a:t> </a:t>
            </a:r>
            <a:r>
              <a:rPr sz="1412" dirty="0">
                <a:latin typeface="Calibri"/>
                <a:cs typeface="Calibri"/>
              </a:rPr>
              <a:t>20</a:t>
            </a:r>
            <a:r>
              <a:rPr sz="1412" spc="9" dirty="0">
                <a:latin typeface="Calibri"/>
                <a:cs typeface="Calibri"/>
              </a:rPr>
              <a:t> </a:t>
            </a:r>
            <a:r>
              <a:rPr sz="1412" spc="-4" dirty="0">
                <a:latin typeface="Calibri"/>
                <a:cs typeface="Calibri"/>
              </a:rPr>
              <a:t>Mbps.</a:t>
            </a:r>
            <a:endParaRPr sz="1412">
              <a:latin typeface="Calibri"/>
              <a:cs typeface="Calibri"/>
            </a:endParaRPr>
          </a:p>
          <a:p>
            <a:pPr>
              <a:spcBef>
                <a:spcPts val="26"/>
              </a:spcBef>
            </a:pPr>
            <a:endParaRPr sz="1368">
              <a:latin typeface="Calibri"/>
              <a:cs typeface="Calibri"/>
            </a:endParaRPr>
          </a:p>
          <a:p>
            <a:pPr marL="11206"/>
            <a:r>
              <a:rPr sz="1412" spc="-269" dirty="0">
                <a:latin typeface="Calibri"/>
                <a:cs typeface="Calibri"/>
              </a:rPr>
              <a:t>−</a:t>
            </a:r>
            <a:r>
              <a:rPr sz="1412" spc="-224" dirty="0">
                <a:latin typeface="Calibri"/>
                <a:cs typeface="Calibri"/>
              </a:rPr>
              <a:t> </a:t>
            </a:r>
            <a:r>
              <a:rPr sz="1412" spc="-9" dirty="0">
                <a:latin typeface="Calibri"/>
                <a:cs typeface="Calibri"/>
              </a:rPr>
              <a:t>Grande</a:t>
            </a:r>
            <a:r>
              <a:rPr sz="1412" spc="-4" dirty="0">
                <a:latin typeface="Calibri"/>
                <a:cs typeface="Calibri"/>
              </a:rPr>
              <a:t> </a:t>
            </a:r>
            <a:r>
              <a:rPr sz="1412" spc="-13" dirty="0">
                <a:latin typeface="Calibri"/>
                <a:cs typeface="Calibri"/>
              </a:rPr>
              <a:t>diversité</a:t>
            </a:r>
            <a:r>
              <a:rPr sz="1412" spc="57" dirty="0">
                <a:latin typeface="Calibri"/>
                <a:cs typeface="Calibri"/>
              </a:rPr>
              <a:t> </a:t>
            </a:r>
            <a:r>
              <a:rPr sz="1412" spc="-4" dirty="0">
                <a:latin typeface="Calibri"/>
                <a:cs typeface="Calibri"/>
              </a:rPr>
              <a:t>de</a:t>
            </a:r>
            <a:r>
              <a:rPr sz="1412" dirty="0">
                <a:latin typeface="Calibri"/>
                <a:cs typeface="Calibri"/>
              </a:rPr>
              <a:t> </a:t>
            </a:r>
            <a:r>
              <a:rPr sz="1412" spc="-9" dirty="0">
                <a:latin typeface="Calibri"/>
                <a:cs typeface="Calibri"/>
              </a:rPr>
              <a:t>types,</a:t>
            </a:r>
            <a:r>
              <a:rPr sz="1412" spc="31" dirty="0">
                <a:latin typeface="Calibri"/>
                <a:cs typeface="Calibri"/>
              </a:rPr>
              <a:t> </a:t>
            </a:r>
            <a:r>
              <a:rPr sz="1412" spc="-4" dirty="0">
                <a:latin typeface="Calibri"/>
                <a:cs typeface="Calibri"/>
              </a:rPr>
              <a:t>normes et normes</a:t>
            </a:r>
            <a:r>
              <a:rPr sz="1412" spc="18" dirty="0">
                <a:latin typeface="Calibri"/>
                <a:cs typeface="Calibri"/>
              </a:rPr>
              <a:t> </a:t>
            </a:r>
            <a:r>
              <a:rPr sz="1412" spc="-13" dirty="0">
                <a:latin typeface="Calibri"/>
                <a:cs typeface="Calibri"/>
              </a:rPr>
              <a:t>émergeantes</a:t>
            </a:r>
            <a:r>
              <a:rPr sz="1412" spc="18" dirty="0">
                <a:latin typeface="Calibri"/>
                <a:cs typeface="Calibri"/>
              </a:rPr>
              <a:t> </a:t>
            </a:r>
            <a:r>
              <a:rPr sz="1412" spc="-4" dirty="0">
                <a:latin typeface="Calibri"/>
                <a:cs typeface="Calibri"/>
              </a:rPr>
              <a:t>DSL.</a:t>
            </a:r>
            <a:endParaRPr sz="1412">
              <a:latin typeface="Calibri"/>
              <a:cs typeface="Calibri"/>
            </a:endParaRPr>
          </a:p>
          <a:p>
            <a:pPr marL="11206"/>
            <a:r>
              <a:rPr sz="1412" spc="-269" dirty="0">
                <a:latin typeface="Calibri"/>
                <a:cs typeface="Calibri"/>
              </a:rPr>
              <a:t>−</a:t>
            </a:r>
            <a:r>
              <a:rPr sz="1412" spc="-224" dirty="0">
                <a:latin typeface="Calibri"/>
                <a:cs typeface="Calibri"/>
              </a:rPr>
              <a:t> </a:t>
            </a:r>
            <a:r>
              <a:rPr sz="1412" spc="-4" dirty="0">
                <a:latin typeface="Calibri"/>
                <a:cs typeface="Calibri"/>
              </a:rPr>
              <a:t>Choix</a:t>
            </a:r>
            <a:r>
              <a:rPr sz="1412" dirty="0">
                <a:latin typeface="Calibri"/>
                <a:cs typeface="Calibri"/>
              </a:rPr>
              <a:t> </a:t>
            </a:r>
            <a:r>
              <a:rPr sz="1412" spc="-9" dirty="0">
                <a:latin typeface="Calibri"/>
                <a:cs typeface="Calibri"/>
              </a:rPr>
              <a:t>populaire</a:t>
            </a:r>
            <a:r>
              <a:rPr sz="1412" spc="18" dirty="0">
                <a:latin typeface="Calibri"/>
                <a:cs typeface="Calibri"/>
              </a:rPr>
              <a:t> </a:t>
            </a:r>
            <a:r>
              <a:rPr sz="1412" spc="-4" dirty="0">
                <a:latin typeface="Calibri"/>
                <a:cs typeface="Calibri"/>
              </a:rPr>
              <a:t>pour les</a:t>
            </a:r>
            <a:r>
              <a:rPr sz="1412" spc="22" dirty="0">
                <a:latin typeface="Calibri"/>
                <a:cs typeface="Calibri"/>
              </a:rPr>
              <a:t> </a:t>
            </a:r>
            <a:r>
              <a:rPr sz="1412" spc="-4" dirty="0">
                <a:latin typeface="Calibri"/>
                <a:cs typeface="Calibri"/>
              </a:rPr>
              <a:t>services</a:t>
            </a:r>
            <a:r>
              <a:rPr sz="1412" spc="18" dirty="0">
                <a:latin typeface="Calibri"/>
                <a:cs typeface="Calibri"/>
              </a:rPr>
              <a:t> </a:t>
            </a:r>
            <a:r>
              <a:rPr sz="1412" spc="-9" dirty="0">
                <a:latin typeface="Calibri"/>
                <a:cs typeface="Calibri"/>
              </a:rPr>
              <a:t>informatiques</a:t>
            </a:r>
            <a:r>
              <a:rPr sz="1412" spc="18" dirty="0">
                <a:latin typeface="Calibri"/>
                <a:cs typeface="Calibri"/>
              </a:rPr>
              <a:t> </a:t>
            </a:r>
            <a:r>
              <a:rPr sz="1412" spc="-18" dirty="0">
                <a:latin typeface="Calibri"/>
                <a:cs typeface="Calibri"/>
              </a:rPr>
              <a:t>d’entreprise</a:t>
            </a:r>
            <a:r>
              <a:rPr sz="1412" spc="44" dirty="0">
                <a:latin typeface="Calibri"/>
                <a:cs typeface="Calibri"/>
              </a:rPr>
              <a:t> </a:t>
            </a:r>
            <a:r>
              <a:rPr sz="1412" spc="-9" dirty="0">
                <a:latin typeface="Calibri"/>
                <a:cs typeface="Calibri"/>
              </a:rPr>
              <a:t>desservant</a:t>
            </a:r>
            <a:r>
              <a:rPr sz="1412" spc="35" dirty="0">
                <a:latin typeface="Calibri"/>
                <a:cs typeface="Calibri"/>
              </a:rPr>
              <a:t> </a:t>
            </a:r>
            <a:r>
              <a:rPr sz="1412" spc="-4" dirty="0">
                <a:latin typeface="Calibri"/>
                <a:cs typeface="Calibri"/>
              </a:rPr>
              <a:t>des </a:t>
            </a:r>
            <a:r>
              <a:rPr sz="1412" spc="-13" dirty="0">
                <a:latin typeface="Calibri"/>
                <a:cs typeface="Calibri"/>
              </a:rPr>
              <a:t>télétravailleurs.</a:t>
            </a:r>
            <a:endParaRPr sz="1412">
              <a:latin typeface="Calibri"/>
              <a:cs typeface="Calibri"/>
            </a:endParaRPr>
          </a:p>
          <a:p>
            <a:pPr marL="89092" marR="4483" indent="-78445"/>
            <a:r>
              <a:rPr sz="1412" spc="-269" dirty="0">
                <a:latin typeface="Calibri"/>
                <a:cs typeface="Calibri"/>
              </a:rPr>
              <a:t>−</a:t>
            </a:r>
            <a:r>
              <a:rPr sz="1412" spc="-224" dirty="0">
                <a:latin typeface="Calibri"/>
                <a:cs typeface="Calibri"/>
              </a:rPr>
              <a:t> </a:t>
            </a:r>
            <a:r>
              <a:rPr sz="1412" spc="-4" dirty="0">
                <a:latin typeface="Calibri"/>
                <a:cs typeface="Calibri"/>
              </a:rPr>
              <a:t>Les</a:t>
            </a:r>
            <a:r>
              <a:rPr sz="1412" spc="18" dirty="0">
                <a:latin typeface="Calibri"/>
                <a:cs typeface="Calibri"/>
              </a:rPr>
              <a:t> </a:t>
            </a:r>
            <a:r>
              <a:rPr sz="1412" spc="-9" dirty="0">
                <a:latin typeface="Calibri"/>
                <a:cs typeface="Calibri"/>
              </a:rPr>
              <a:t>risques</a:t>
            </a:r>
            <a:r>
              <a:rPr sz="1412" spc="22" dirty="0">
                <a:latin typeface="Calibri"/>
                <a:cs typeface="Calibri"/>
              </a:rPr>
              <a:t> </a:t>
            </a:r>
            <a:r>
              <a:rPr sz="1412" spc="-9" dirty="0">
                <a:latin typeface="Calibri"/>
                <a:cs typeface="Calibri"/>
              </a:rPr>
              <a:t>encourus</a:t>
            </a:r>
            <a:r>
              <a:rPr sz="1412" spc="18" dirty="0">
                <a:latin typeface="Calibri"/>
                <a:cs typeface="Calibri"/>
              </a:rPr>
              <a:t> </a:t>
            </a:r>
            <a:r>
              <a:rPr sz="1412" spc="-4" dirty="0">
                <a:latin typeface="Calibri"/>
                <a:cs typeface="Calibri"/>
              </a:rPr>
              <a:t>en</a:t>
            </a:r>
            <a:r>
              <a:rPr sz="1412" dirty="0">
                <a:latin typeface="Calibri"/>
                <a:cs typeface="Calibri"/>
              </a:rPr>
              <a:t> </a:t>
            </a:r>
            <a:r>
              <a:rPr sz="1412" spc="-9" dirty="0">
                <a:latin typeface="Calibri"/>
                <a:cs typeface="Calibri"/>
              </a:rPr>
              <a:t>termes</a:t>
            </a:r>
            <a:r>
              <a:rPr sz="1412" spc="18" dirty="0">
                <a:latin typeface="Calibri"/>
                <a:cs typeface="Calibri"/>
              </a:rPr>
              <a:t> </a:t>
            </a:r>
            <a:r>
              <a:rPr sz="1412" spc="-4" dirty="0">
                <a:latin typeface="Calibri"/>
                <a:cs typeface="Calibri"/>
              </a:rPr>
              <a:t>de</a:t>
            </a:r>
            <a:r>
              <a:rPr sz="1412" spc="22" dirty="0">
                <a:latin typeface="Calibri"/>
                <a:cs typeface="Calibri"/>
              </a:rPr>
              <a:t> </a:t>
            </a:r>
            <a:r>
              <a:rPr sz="1412" spc="-9" dirty="0">
                <a:latin typeface="Calibri"/>
                <a:cs typeface="Calibri"/>
              </a:rPr>
              <a:t>sécurité</a:t>
            </a:r>
            <a:r>
              <a:rPr sz="1412" spc="44" dirty="0">
                <a:latin typeface="Calibri"/>
                <a:cs typeface="Calibri"/>
              </a:rPr>
              <a:t> </a:t>
            </a:r>
            <a:r>
              <a:rPr sz="1412" spc="-13" dirty="0">
                <a:latin typeface="Calibri"/>
                <a:cs typeface="Calibri"/>
              </a:rPr>
              <a:t>lors</a:t>
            </a:r>
            <a:r>
              <a:rPr sz="1412" spc="18" dirty="0">
                <a:latin typeface="Calibri"/>
                <a:cs typeface="Calibri"/>
              </a:rPr>
              <a:t> </a:t>
            </a:r>
            <a:r>
              <a:rPr sz="1412" spc="-4" dirty="0">
                <a:latin typeface="Calibri"/>
                <a:cs typeface="Calibri"/>
              </a:rPr>
              <a:t>de</a:t>
            </a:r>
            <a:r>
              <a:rPr sz="1412" dirty="0">
                <a:latin typeface="Calibri"/>
                <a:cs typeface="Calibri"/>
              </a:rPr>
              <a:t> </a:t>
            </a:r>
            <a:r>
              <a:rPr sz="1412" spc="-4" dirty="0">
                <a:latin typeface="Calibri"/>
                <a:cs typeface="Calibri"/>
              </a:rPr>
              <a:t>ce</a:t>
            </a:r>
            <a:r>
              <a:rPr sz="1412" spc="18" dirty="0">
                <a:latin typeface="Calibri"/>
                <a:cs typeface="Calibri"/>
              </a:rPr>
              <a:t> </a:t>
            </a:r>
            <a:r>
              <a:rPr sz="1412" spc="-9" dirty="0">
                <a:latin typeface="Calibri"/>
                <a:cs typeface="Calibri"/>
              </a:rPr>
              <a:t>processus</a:t>
            </a:r>
            <a:r>
              <a:rPr sz="1412" spc="22" dirty="0">
                <a:latin typeface="Calibri"/>
                <a:cs typeface="Calibri"/>
              </a:rPr>
              <a:t> </a:t>
            </a:r>
            <a:r>
              <a:rPr sz="1412" spc="-13" dirty="0">
                <a:latin typeface="Calibri"/>
                <a:cs typeface="Calibri"/>
              </a:rPr>
              <a:t>peuvent</a:t>
            </a:r>
            <a:r>
              <a:rPr sz="1412" spc="40" dirty="0">
                <a:latin typeface="Calibri"/>
                <a:cs typeface="Calibri"/>
              </a:rPr>
              <a:t> </a:t>
            </a:r>
            <a:r>
              <a:rPr sz="1412" spc="-13" dirty="0">
                <a:latin typeface="Calibri"/>
                <a:cs typeface="Calibri"/>
              </a:rPr>
              <a:t>être</a:t>
            </a:r>
            <a:r>
              <a:rPr sz="1412" spc="18" dirty="0">
                <a:latin typeface="Calibri"/>
                <a:cs typeface="Calibri"/>
              </a:rPr>
              <a:t> </a:t>
            </a:r>
            <a:r>
              <a:rPr sz="1412" spc="-9" dirty="0">
                <a:latin typeface="Calibri"/>
                <a:cs typeface="Calibri"/>
              </a:rPr>
              <a:t>tempérés</a:t>
            </a:r>
            <a:r>
              <a:rPr sz="1412" spc="22" dirty="0">
                <a:latin typeface="Calibri"/>
                <a:cs typeface="Calibri"/>
              </a:rPr>
              <a:t> </a:t>
            </a:r>
            <a:r>
              <a:rPr sz="1412" spc="-4" dirty="0">
                <a:latin typeface="Calibri"/>
                <a:cs typeface="Calibri"/>
              </a:rPr>
              <a:t>par des</a:t>
            </a:r>
            <a:r>
              <a:rPr sz="1412" spc="22" dirty="0">
                <a:latin typeface="Calibri"/>
                <a:cs typeface="Calibri"/>
              </a:rPr>
              <a:t> </a:t>
            </a:r>
            <a:r>
              <a:rPr sz="1412" spc="-9" dirty="0">
                <a:latin typeface="Calibri"/>
                <a:cs typeface="Calibri"/>
              </a:rPr>
              <a:t>mesures </a:t>
            </a:r>
            <a:r>
              <a:rPr sz="1412" spc="-309" dirty="0">
                <a:latin typeface="Calibri"/>
                <a:cs typeface="Calibri"/>
              </a:rPr>
              <a:t> </a:t>
            </a:r>
            <a:r>
              <a:rPr sz="1412" spc="-4" dirty="0">
                <a:latin typeface="Calibri"/>
                <a:cs typeface="Calibri"/>
              </a:rPr>
              <a:t>de</a:t>
            </a:r>
            <a:r>
              <a:rPr sz="1412" spc="9" dirty="0">
                <a:latin typeface="Calibri"/>
                <a:cs typeface="Calibri"/>
              </a:rPr>
              <a:t> </a:t>
            </a:r>
            <a:r>
              <a:rPr sz="1412" spc="-9" dirty="0">
                <a:latin typeface="Calibri"/>
                <a:cs typeface="Calibri"/>
              </a:rPr>
              <a:t>sécurité.</a:t>
            </a:r>
            <a:endParaRPr sz="1412">
              <a:latin typeface="Calibri"/>
              <a:cs typeface="Calibri"/>
            </a:endParaRPr>
          </a:p>
        </p:txBody>
      </p:sp>
      <p:sp>
        <p:nvSpPr>
          <p:cNvPr id="5" name="object 5"/>
          <p:cNvSpPr txBox="1">
            <a:spLocks noGrp="1"/>
          </p:cNvSpPr>
          <p:nvPr>
            <p:ph type="sldNum" sz="quarter" idx="7"/>
          </p:nvPr>
        </p:nvSpPr>
        <p:spPr>
          <a:xfrm>
            <a:off x="10649535" y="6105866"/>
            <a:ext cx="370994" cy="141642"/>
          </a:xfrm>
          <a:prstGeom prst="rect">
            <a:avLst/>
          </a:prstGeom>
        </p:spPr>
        <p:txBody>
          <a:bodyPr vert="horz" wrap="square" lIns="0" tIns="0" rIns="0" bIns="0" rtlCol="0">
            <a:spAutoFit/>
          </a:bodyPr>
          <a:lstStyle>
            <a:defPPr>
              <a:defRPr lang="fr-FR"/>
            </a:defPPr>
            <a:lvl1pPr marL="0" algn="l" defTabSz="914400" rtl="0" eaLnBrk="1" latinLnBrk="0" hangingPunct="1">
              <a:defRPr sz="1059"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0858">
              <a:lnSpc>
                <a:spcPts val="1094"/>
              </a:lnSpc>
            </a:pPr>
            <a:fld id="{81D60167-4931-47E6-BA6A-407CBD079E47}" type="slidenum">
              <a:rPr lang="fr-FR" smtClean="0"/>
              <a:pPr marL="100858">
                <a:lnSpc>
                  <a:spcPts val="1094"/>
                </a:lnSpc>
              </a:pPr>
              <a:t>26</a:t>
            </a:fld>
            <a:endParaRPr dirty="0"/>
          </a:p>
        </p:txBody>
      </p:sp>
      <p:sp>
        <p:nvSpPr>
          <p:cNvPr id="4" name="object 4"/>
          <p:cNvSpPr txBox="1">
            <a:spLocks noGrp="1"/>
          </p:cNvSpPr>
          <p:nvPr>
            <p:ph type="title"/>
          </p:nvPr>
        </p:nvSpPr>
        <p:spPr>
          <a:xfrm>
            <a:off x="3567506" y="532055"/>
            <a:ext cx="5115485" cy="989147"/>
          </a:xfrm>
          <a:prstGeom prst="rect">
            <a:avLst/>
          </a:prstGeom>
        </p:spPr>
        <p:txBody>
          <a:bodyPr vert="horz" wrap="square" lIns="0" tIns="11206" rIns="0" bIns="0" rtlCol="0">
            <a:spAutoFit/>
          </a:bodyPr>
          <a:lstStyle/>
          <a:p>
            <a:pPr marL="341798" marR="4483" indent="-331151">
              <a:spcBef>
                <a:spcPts val="88"/>
              </a:spcBef>
            </a:pPr>
            <a:r>
              <a:rPr spc="-9" dirty="0"/>
              <a:t>Options </a:t>
            </a:r>
            <a:r>
              <a:rPr dirty="0"/>
              <a:t>de </a:t>
            </a:r>
            <a:r>
              <a:rPr spc="-13" dirty="0"/>
              <a:t>connexion Internet: </a:t>
            </a:r>
            <a:r>
              <a:rPr spc="-706" dirty="0"/>
              <a:t> </a:t>
            </a:r>
            <a:r>
              <a:rPr dirty="0"/>
              <a:t>Services</a:t>
            </a:r>
            <a:r>
              <a:rPr spc="-26" dirty="0"/>
              <a:t> </a:t>
            </a:r>
            <a:r>
              <a:rPr dirty="0"/>
              <a:t>à</a:t>
            </a:r>
            <a:r>
              <a:rPr spc="-22" dirty="0"/>
              <a:t> </a:t>
            </a:r>
            <a:r>
              <a:rPr spc="-18" dirty="0"/>
              <a:t>large </a:t>
            </a:r>
            <a:r>
              <a:rPr dirty="0"/>
              <a:t>bande:</a:t>
            </a:r>
            <a:r>
              <a:rPr spc="-26" dirty="0"/>
              <a:t> </a:t>
            </a:r>
            <a:r>
              <a:rPr spc="-4" dirty="0"/>
              <a:t>DSL</a:t>
            </a:r>
          </a:p>
        </p:txBody>
      </p:sp>
    </p:spTree>
    <p:extLst>
      <p:ext uri="{BB962C8B-B14F-4D97-AF65-F5344CB8AC3E}">
        <p14:creationId xmlns:p14="http://schemas.microsoft.com/office/powerpoint/2010/main" val="931950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67506" y="532055"/>
            <a:ext cx="5115485" cy="989147"/>
          </a:xfrm>
          <a:prstGeom prst="rect">
            <a:avLst/>
          </a:prstGeom>
        </p:spPr>
        <p:txBody>
          <a:bodyPr vert="horz" wrap="square" lIns="0" tIns="11206" rIns="0" bIns="0" rtlCol="0">
            <a:spAutoFit/>
          </a:bodyPr>
          <a:lstStyle/>
          <a:p>
            <a:pPr marL="186028" marR="4483" indent="-174821">
              <a:spcBef>
                <a:spcPts val="88"/>
              </a:spcBef>
            </a:pPr>
            <a:r>
              <a:rPr spc="-9" dirty="0"/>
              <a:t>Options </a:t>
            </a:r>
            <a:r>
              <a:rPr dirty="0"/>
              <a:t>de </a:t>
            </a:r>
            <a:r>
              <a:rPr spc="-13" dirty="0"/>
              <a:t>connexion Internet: </a:t>
            </a:r>
            <a:r>
              <a:rPr spc="-706" dirty="0"/>
              <a:t> </a:t>
            </a:r>
            <a:r>
              <a:rPr dirty="0"/>
              <a:t>Services</a:t>
            </a:r>
            <a:r>
              <a:rPr spc="-26" dirty="0"/>
              <a:t> </a:t>
            </a:r>
            <a:r>
              <a:rPr dirty="0"/>
              <a:t>à</a:t>
            </a:r>
            <a:r>
              <a:rPr spc="-26" dirty="0"/>
              <a:t> </a:t>
            </a:r>
            <a:r>
              <a:rPr spc="-18" dirty="0"/>
              <a:t>large </a:t>
            </a:r>
            <a:r>
              <a:rPr dirty="0"/>
              <a:t>bande:</a:t>
            </a:r>
            <a:r>
              <a:rPr spc="-31" dirty="0"/>
              <a:t> </a:t>
            </a:r>
            <a:r>
              <a:rPr spc="-4" dirty="0"/>
              <a:t>Câble</a:t>
            </a:r>
          </a:p>
        </p:txBody>
      </p:sp>
      <p:pic>
        <p:nvPicPr>
          <p:cNvPr id="3" name="object 3"/>
          <p:cNvPicPr/>
          <p:nvPr/>
        </p:nvPicPr>
        <p:blipFill>
          <a:blip r:embed="rId2" cstate="print"/>
          <a:stretch>
            <a:fillRect/>
          </a:stretch>
        </p:blipFill>
        <p:spPr>
          <a:xfrm>
            <a:off x="7080324" y="1729292"/>
            <a:ext cx="3049792" cy="1629784"/>
          </a:xfrm>
          <a:prstGeom prst="rect">
            <a:avLst/>
          </a:prstGeom>
        </p:spPr>
      </p:pic>
      <p:sp>
        <p:nvSpPr>
          <p:cNvPr id="4" name="object 4"/>
          <p:cNvSpPr txBox="1"/>
          <p:nvPr/>
        </p:nvSpPr>
        <p:spPr>
          <a:xfrm>
            <a:off x="2257762" y="1742292"/>
            <a:ext cx="7860366" cy="4113453"/>
          </a:xfrm>
          <a:prstGeom prst="rect">
            <a:avLst/>
          </a:prstGeom>
        </p:spPr>
        <p:txBody>
          <a:bodyPr vert="horz" wrap="square" lIns="0" tIns="11766" rIns="0" bIns="0" rtlCol="0">
            <a:spAutoFit/>
          </a:bodyPr>
          <a:lstStyle/>
          <a:p>
            <a:pPr marL="89092" marR="3159667" indent="-78445">
              <a:spcBef>
                <a:spcPts val="93"/>
              </a:spcBef>
            </a:pPr>
            <a:r>
              <a:rPr sz="1412" spc="-269" dirty="0">
                <a:latin typeface="Calibri"/>
                <a:cs typeface="Calibri"/>
              </a:rPr>
              <a:t>−</a:t>
            </a:r>
            <a:r>
              <a:rPr sz="1412" spc="-71" dirty="0">
                <a:latin typeface="Times New Roman"/>
                <a:cs typeface="Times New Roman"/>
              </a:rPr>
              <a:t> </a:t>
            </a:r>
            <a:r>
              <a:rPr sz="1412" b="1" spc="-13" dirty="0">
                <a:latin typeface="Calibri"/>
                <a:cs typeface="Calibri"/>
              </a:rPr>
              <a:t>C</a:t>
            </a:r>
            <a:r>
              <a:rPr sz="1412" b="1" spc="-4" dirty="0">
                <a:latin typeface="Calibri"/>
                <a:cs typeface="Calibri"/>
              </a:rPr>
              <a:t>â</a:t>
            </a:r>
            <a:r>
              <a:rPr sz="1412" b="1" dirty="0">
                <a:latin typeface="Calibri"/>
                <a:cs typeface="Calibri"/>
              </a:rPr>
              <a:t>b</a:t>
            </a:r>
            <a:r>
              <a:rPr sz="1412" b="1" spc="-44" dirty="0">
                <a:latin typeface="Calibri"/>
                <a:cs typeface="Calibri"/>
              </a:rPr>
              <a:t>I</a:t>
            </a:r>
            <a:r>
              <a:rPr sz="1412" b="1" dirty="0">
                <a:latin typeface="Calibri"/>
                <a:cs typeface="Calibri"/>
              </a:rPr>
              <a:t>e</a:t>
            </a:r>
            <a:r>
              <a:rPr sz="1412" spc="-31" dirty="0">
                <a:latin typeface="Times New Roman"/>
                <a:cs typeface="Times New Roman"/>
              </a:rPr>
              <a:t> </a:t>
            </a:r>
            <a:r>
              <a:rPr sz="1412" b="1" spc="-4" dirty="0">
                <a:latin typeface="Calibri"/>
                <a:cs typeface="Calibri"/>
              </a:rPr>
              <a:t>c</a:t>
            </a:r>
            <a:r>
              <a:rPr sz="1412" b="1" dirty="0">
                <a:latin typeface="Calibri"/>
                <a:cs typeface="Calibri"/>
              </a:rPr>
              <a:t>o</a:t>
            </a:r>
            <a:r>
              <a:rPr sz="1412" b="1" spc="-26" dirty="0">
                <a:latin typeface="Calibri"/>
                <a:cs typeface="Calibri"/>
              </a:rPr>
              <a:t>a</a:t>
            </a:r>
            <a:r>
              <a:rPr sz="1412" b="1" dirty="0">
                <a:latin typeface="Calibri"/>
                <a:cs typeface="Calibri"/>
              </a:rPr>
              <a:t>x</a:t>
            </a:r>
            <a:r>
              <a:rPr sz="1412" b="1" spc="-13" dirty="0">
                <a:latin typeface="Calibri"/>
                <a:cs typeface="Calibri"/>
              </a:rPr>
              <a:t>i</a:t>
            </a:r>
            <a:r>
              <a:rPr sz="1412" b="1" spc="-4" dirty="0">
                <a:latin typeface="Calibri"/>
                <a:cs typeface="Calibri"/>
              </a:rPr>
              <a:t>a</a:t>
            </a:r>
            <a:r>
              <a:rPr sz="1412" b="1" spc="-44" dirty="0">
                <a:latin typeface="Calibri"/>
                <a:cs typeface="Calibri"/>
              </a:rPr>
              <a:t>I</a:t>
            </a:r>
            <a:r>
              <a:rPr sz="1412" dirty="0">
                <a:latin typeface="Calibri"/>
                <a:cs typeface="Calibri"/>
              </a:rPr>
              <a:t>:</a:t>
            </a:r>
            <a:r>
              <a:rPr sz="1412" dirty="0">
                <a:latin typeface="Times New Roman"/>
                <a:cs typeface="Times New Roman"/>
              </a:rPr>
              <a:t> </a:t>
            </a:r>
            <a:r>
              <a:rPr sz="1412" spc="-71" dirty="0">
                <a:latin typeface="Times New Roman"/>
                <a:cs typeface="Times New Roman"/>
              </a:rPr>
              <a:t> </a:t>
            </a:r>
            <a:r>
              <a:rPr sz="1412" spc="-31" dirty="0">
                <a:latin typeface="Calibri"/>
                <a:cs typeface="Calibri"/>
              </a:rPr>
              <a:t>r</a:t>
            </a:r>
            <a:r>
              <a:rPr sz="1412" spc="-9" dirty="0">
                <a:latin typeface="Calibri"/>
                <a:cs typeface="Calibri"/>
              </a:rPr>
              <a:t>ép</a:t>
            </a:r>
            <a:r>
              <a:rPr sz="1412" spc="-4" dirty="0">
                <a:latin typeface="Calibri"/>
                <a:cs typeface="Calibri"/>
              </a:rPr>
              <a:t>a</a:t>
            </a:r>
            <a:r>
              <a:rPr sz="1412" spc="-9" dirty="0">
                <a:latin typeface="Calibri"/>
                <a:cs typeface="Calibri"/>
              </a:rPr>
              <a:t>nd</a:t>
            </a:r>
            <a:r>
              <a:rPr sz="1412" dirty="0">
                <a:latin typeface="Calibri"/>
                <a:cs typeface="Calibri"/>
              </a:rPr>
              <a:t>u</a:t>
            </a:r>
            <a:r>
              <a:rPr sz="1412" spc="-44" dirty="0">
                <a:latin typeface="Times New Roman"/>
                <a:cs typeface="Times New Roman"/>
              </a:rPr>
              <a:t> </a:t>
            </a:r>
            <a:r>
              <a:rPr sz="1412" spc="-9" dirty="0">
                <a:latin typeface="Calibri"/>
                <a:cs typeface="Calibri"/>
              </a:rPr>
              <a:t>d</a:t>
            </a:r>
            <a:r>
              <a:rPr sz="1412" spc="-4" dirty="0">
                <a:latin typeface="Calibri"/>
                <a:cs typeface="Calibri"/>
              </a:rPr>
              <a:t>a</a:t>
            </a:r>
            <a:r>
              <a:rPr sz="1412" spc="-9" dirty="0">
                <a:latin typeface="Calibri"/>
                <a:cs typeface="Calibri"/>
              </a:rPr>
              <a:t>n</a:t>
            </a:r>
            <a:r>
              <a:rPr sz="1412" dirty="0">
                <a:latin typeface="Calibri"/>
                <a:cs typeface="Calibri"/>
              </a:rPr>
              <a:t>s</a:t>
            </a:r>
            <a:r>
              <a:rPr sz="1412" spc="-44" dirty="0">
                <a:latin typeface="Times New Roman"/>
                <a:cs typeface="Times New Roman"/>
              </a:rPr>
              <a:t> </a:t>
            </a:r>
            <a:r>
              <a:rPr sz="1412" spc="-9" dirty="0">
                <a:latin typeface="Calibri"/>
                <a:cs typeface="Calibri"/>
              </a:rPr>
              <a:t>le</a:t>
            </a:r>
            <a:r>
              <a:rPr sz="1412" dirty="0">
                <a:latin typeface="Calibri"/>
                <a:cs typeface="Calibri"/>
              </a:rPr>
              <a:t>s</a:t>
            </a:r>
            <a:r>
              <a:rPr sz="1412" spc="-44" dirty="0">
                <a:latin typeface="Times New Roman"/>
                <a:cs typeface="Times New Roman"/>
              </a:rPr>
              <a:t> </a:t>
            </a:r>
            <a:r>
              <a:rPr sz="1412" spc="-53" dirty="0">
                <a:latin typeface="Calibri"/>
                <a:cs typeface="Calibri"/>
              </a:rPr>
              <a:t>z</a:t>
            </a:r>
            <a:r>
              <a:rPr sz="1412" spc="-9" dirty="0">
                <a:latin typeface="Calibri"/>
                <a:cs typeface="Calibri"/>
              </a:rPr>
              <a:t>one</a:t>
            </a:r>
            <a:r>
              <a:rPr sz="1412" dirty="0">
                <a:latin typeface="Calibri"/>
                <a:cs typeface="Calibri"/>
              </a:rPr>
              <a:t>s</a:t>
            </a:r>
            <a:r>
              <a:rPr sz="1412" dirty="0">
                <a:latin typeface="Times New Roman"/>
                <a:cs typeface="Times New Roman"/>
              </a:rPr>
              <a:t> </a:t>
            </a:r>
            <a:r>
              <a:rPr sz="1412" spc="-9" dirty="0">
                <a:latin typeface="Calibri"/>
                <a:cs typeface="Calibri"/>
              </a:rPr>
              <a:t>urb</a:t>
            </a:r>
            <a:r>
              <a:rPr sz="1412" spc="-4" dirty="0">
                <a:latin typeface="Calibri"/>
                <a:cs typeface="Calibri"/>
              </a:rPr>
              <a:t>a</a:t>
            </a:r>
            <a:r>
              <a:rPr sz="1412" spc="-9" dirty="0">
                <a:latin typeface="Calibri"/>
                <a:cs typeface="Calibri"/>
              </a:rPr>
              <a:t>ine</a:t>
            </a:r>
            <a:r>
              <a:rPr sz="1412" dirty="0">
                <a:latin typeface="Calibri"/>
                <a:cs typeface="Calibri"/>
              </a:rPr>
              <a:t>s</a:t>
            </a:r>
            <a:r>
              <a:rPr sz="1412" spc="-22" dirty="0">
                <a:latin typeface="Times New Roman"/>
                <a:cs typeface="Times New Roman"/>
              </a:rPr>
              <a:t> </a:t>
            </a:r>
            <a:r>
              <a:rPr sz="1412" spc="-9" dirty="0">
                <a:latin typeface="Calibri"/>
                <a:cs typeface="Calibri"/>
              </a:rPr>
              <a:t>pou</a:t>
            </a:r>
            <a:r>
              <a:rPr sz="1412" dirty="0">
                <a:latin typeface="Calibri"/>
                <a:cs typeface="Calibri"/>
              </a:rPr>
              <a:t>r</a:t>
            </a:r>
            <a:r>
              <a:rPr sz="1412" spc="-44" dirty="0">
                <a:latin typeface="Times New Roman"/>
                <a:cs typeface="Times New Roman"/>
              </a:rPr>
              <a:t> </a:t>
            </a:r>
            <a:r>
              <a:rPr sz="1412" spc="-9" dirty="0">
                <a:latin typeface="Calibri"/>
                <a:cs typeface="Calibri"/>
              </a:rPr>
              <a:t>di</a:t>
            </a:r>
            <a:r>
              <a:rPr sz="1412" spc="-26" dirty="0">
                <a:latin typeface="Calibri"/>
                <a:cs typeface="Calibri"/>
              </a:rPr>
              <a:t>s</a:t>
            </a:r>
            <a:r>
              <a:rPr sz="1412" spc="-13" dirty="0">
                <a:latin typeface="Calibri"/>
                <a:cs typeface="Calibri"/>
              </a:rPr>
              <a:t>t</a:t>
            </a:r>
            <a:r>
              <a:rPr sz="1412" spc="-9" dirty="0">
                <a:latin typeface="Calibri"/>
                <a:cs typeface="Calibri"/>
              </a:rPr>
              <a:t>ribue</a:t>
            </a:r>
            <a:r>
              <a:rPr sz="1412" dirty="0">
                <a:latin typeface="Calibri"/>
                <a:cs typeface="Calibri"/>
              </a:rPr>
              <a:t>r </a:t>
            </a:r>
            <a:r>
              <a:rPr sz="1412" dirty="0">
                <a:latin typeface="Times New Roman"/>
                <a:cs typeface="Times New Roman"/>
              </a:rPr>
              <a:t> </a:t>
            </a:r>
            <a:r>
              <a:rPr sz="1412" spc="-4" dirty="0">
                <a:latin typeface="Calibri"/>
                <a:cs typeface="Calibri"/>
              </a:rPr>
              <a:t>des</a:t>
            </a:r>
            <a:r>
              <a:rPr sz="1412" spc="9" dirty="0">
                <a:latin typeface="Calibri"/>
                <a:cs typeface="Calibri"/>
              </a:rPr>
              <a:t> </a:t>
            </a:r>
            <a:r>
              <a:rPr sz="1412" spc="-4" dirty="0">
                <a:latin typeface="Calibri"/>
                <a:cs typeface="Calibri"/>
              </a:rPr>
              <a:t>signaux</a:t>
            </a:r>
            <a:r>
              <a:rPr sz="1412" spc="-44" dirty="0">
                <a:latin typeface="Calibri"/>
                <a:cs typeface="Calibri"/>
              </a:rPr>
              <a:t> </a:t>
            </a:r>
            <a:r>
              <a:rPr sz="1412" spc="-4" dirty="0">
                <a:latin typeface="Calibri"/>
                <a:cs typeface="Calibri"/>
              </a:rPr>
              <a:t>de</a:t>
            </a:r>
            <a:r>
              <a:rPr sz="1412" spc="9" dirty="0">
                <a:latin typeface="Calibri"/>
                <a:cs typeface="Calibri"/>
              </a:rPr>
              <a:t> </a:t>
            </a:r>
            <a:r>
              <a:rPr sz="1412" spc="-9" dirty="0">
                <a:latin typeface="Calibri"/>
                <a:cs typeface="Calibri"/>
              </a:rPr>
              <a:t>télévision.</a:t>
            </a:r>
            <a:endParaRPr sz="1412">
              <a:latin typeface="Calibri"/>
              <a:cs typeface="Calibri"/>
            </a:endParaRPr>
          </a:p>
          <a:p>
            <a:pPr marL="89092" marR="2885669" indent="-78445"/>
            <a:r>
              <a:rPr sz="1412" spc="-269" dirty="0">
                <a:latin typeface="Calibri"/>
                <a:cs typeface="Calibri"/>
              </a:rPr>
              <a:t>−</a:t>
            </a:r>
            <a:r>
              <a:rPr sz="1412" spc="-229" dirty="0">
                <a:latin typeface="Calibri"/>
                <a:cs typeface="Calibri"/>
              </a:rPr>
              <a:t> </a:t>
            </a:r>
            <a:r>
              <a:rPr sz="1412" spc="-4" dirty="0">
                <a:latin typeface="Calibri"/>
                <a:cs typeface="Calibri"/>
              </a:rPr>
              <a:t>Accès</a:t>
            </a:r>
            <a:r>
              <a:rPr sz="1412" spc="13" dirty="0">
                <a:latin typeface="Calibri"/>
                <a:cs typeface="Calibri"/>
              </a:rPr>
              <a:t> </a:t>
            </a:r>
            <a:r>
              <a:rPr sz="1412" spc="-9" dirty="0">
                <a:latin typeface="Calibri"/>
                <a:cs typeface="Calibri"/>
              </a:rPr>
              <a:t>réseau</a:t>
            </a:r>
            <a:r>
              <a:rPr sz="1412" spc="13" dirty="0">
                <a:latin typeface="Calibri"/>
                <a:cs typeface="Calibri"/>
              </a:rPr>
              <a:t> </a:t>
            </a:r>
            <a:r>
              <a:rPr sz="1412" spc="-9" dirty="0">
                <a:latin typeface="Calibri"/>
                <a:cs typeface="Calibri"/>
              </a:rPr>
              <a:t>disponible</a:t>
            </a:r>
            <a:r>
              <a:rPr sz="1412" spc="-4" dirty="0">
                <a:latin typeface="Calibri"/>
                <a:cs typeface="Calibri"/>
              </a:rPr>
              <a:t> sur</a:t>
            </a:r>
            <a:r>
              <a:rPr sz="1412" spc="13" dirty="0">
                <a:latin typeface="Calibri"/>
                <a:cs typeface="Calibri"/>
              </a:rPr>
              <a:t> </a:t>
            </a:r>
            <a:r>
              <a:rPr sz="1412" spc="-9" dirty="0">
                <a:latin typeface="Calibri"/>
                <a:cs typeface="Calibri"/>
              </a:rPr>
              <a:t>certains</a:t>
            </a:r>
            <a:r>
              <a:rPr sz="1412" spc="18" dirty="0">
                <a:latin typeface="Calibri"/>
                <a:cs typeface="Calibri"/>
              </a:rPr>
              <a:t> </a:t>
            </a:r>
            <a:r>
              <a:rPr sz="1412" spc="-9" dirty="0">
                <a:latin typeface="Calibri"/>
                <a:cs typeface="Calibri"/>
              </a:rPr>
              <a:t>réseaux</a:t>
            </a:r>
            <a:r>
              <a:rPr sz="1412" spc="18" dirty="0">
                <a:latin typeface="Calibri"/>
                <a:cs typeface="Calibri"/>
              </a:rPr>
              <a:t> </a:t>
            </a:r>
            <a:r>
              <a:rPr sz="1412" spc="-4" dirty="0">
                <a:latin typeface="Calibri"/>
                <a:cs typeface="Calibri"/>
              </a:rPr>
              <a:t>de </a:t>
            </a:r>
            <a:r>
              <a:rPr sz="1412" spc="-9" dirty="0">
                <a:latin typeface="Calibri"/>
                <a:cs typeface="Calibri"/>
              </a:rPr>
              <a:t>télévision</a:t>
            </a:r>
            <a:r>
              <a:rPr sz="1412" spc="35" dirty="0">
                <a:latin typeface="Calibri"/>
                <a:cs typeface="Calibri"/>
              </a:rPr>
              <a:t> </a:t>
            </a:r>
            <a:r>
              <a:rPr sz="1412" spc="-9" dirty="0">
                <a:latin typeface="Calibri"/>
                <a:cs typeface="Calibri"/>
              </a:rPr>
              <a:t>câblée. </a:t>
            </a:r>
            <a:r>
              <a:rPr sz="1412" spc="-4" dirty="0">
                <a:latin typeface="Calibri"/>
                <a:cs typeface="Calibri"/>
              </a:rPr>
              <a:t> </a:t>
            </a:r>
            <a:r>
              <a:rPr sz="1412" spc="-13" dirty="0">
                <a:latin typeface="Calibri"/>
                <a:cs typeface="Calibri"/>
              </a:rPr>
              <a:t>BW</a:t>
            </a:r>
            <a:r>
              <a:rPr sz="1412" spc="4" dirty="0">
                <a:latin typeface="Calibri"/>
                <a:cs typeface="Calibri"/>
              </a:rPr>
              <a:t> </a:t>
            </a:r>
            <a:r>
              <a:rPr sz="1412" dirty="0">
                <a:latin typeface="Calibri"/>
                <a:cs typeface="Calibri"/>
              </a:rPr>
              <a:t>&gt;</a:t>
            </a:r>
            <a:r>
              <a:rPr sz="1412" spc="9" dirty="0">
                <a:latin typeface="Calibri"/>
                <a:cs typeface="Calibri"/>
              </a:rPr>
              <a:t> </a:t>
            </a:r>
            <a:r>
              <a:rPr sz="1412" spc="-4" dirty="0">
                <a:latin typeface="Calibri"/>
                <a:cs typeface="Calibri"/>
              </a:rPr>
              <a:t>boucle</a:t>
            </a:r>
            <a:r>
              <a:rPr sz="1412" spc="13" dirty="0">
                <a:latin typeface="Calibri"/>
                <a:cs typeface="Calibri"/>
              </a:rPr>
              <a:t> </a:t>
            </a:r>
            <a:r>
              <a:rPr sz="1412" spc="-9" dirty="0">
                <a:latin typeface="Calibri"/>
                <a:cs typeface="Calibri"/>
              </a:rPr>
              <a:t>locale</a:t>
            </a:r>
            <a:r>
              <a:rPr sz="1412" spc="13" dirty="0">
                <a:latin typeface="Calibri"/>
                <a:cs typeface="Calibri"/>
              </a:rPr>
              <a:t> </a:t>
            </a:r>
            <a:r>
              <a:rPr sz="1412" spc="-9" dirty="0">
                <a:latin typeface="Calibri"/>
                <a:cs typeface="Calibri"/>
              </a:rPr>
              <a:t>téléphonique</a:t>
            </a:r>
            <a:r>
              <a:rPr sz="1412" spc="35" dirty="0">
                <a:latin typeface="Calibri"/>
                <a:cs typeface="Calibri"/>
              </a:rPr>
              <a:t> </a:t>
            </a:r>
            <a:r>
              <a:rPr sz="1412" spc="-13" dirty="0">
                <a:latin typeface="Calibri"/>
                <a:cs typeface="Calibri"/>
              </a:rPr>
              <a:t>conventionnelle</a:t>
            </a:r>
            <a:r>
              <a:rPr sz="1412" spc="57" dirty="0">
                <a:latin typeface="Calibri"/>
                <a:cs typeface="Calibri"/>
              </a:rPr>
              <a:t> </a:t>
            </a:r>
            <a:r>
              <a:rPr sz="1412" spc="-132" dirty="0">
                <a:latin typeface="Calibri"/>
                <a:cs typeface="Calibri"/>
              </a:rPr>
              <a:t>−&gt;</a:t>
            </a:r>
            <a:r>
              <a:rPr sz="1412" dirty="0">
                <a:latin typeface="Calibri"/>
                <a:cs typeface="Calibri"/>
              </a:rPr>
              <a:t> </a:t>
            </a:r>
            <a:r>
              <a:rPr sz="1412" b="1" dirty="0">
                <a:latin typeface="Calibri"/>
                <a:cs typeface="Calibri"/>
              </a:rPr>
              <a:t>30 à</a:t>
            </a:r>
            <a:r>
              <a:rPr sz="1412" b="1" spc="-4" dirty="0">
                <a:latin typeface="Calibri"/>
                <a:cs typeface="Calibri"/>
              </a:rPr>
              <a:t> </a:t>
            </a:r>
            <a:r>
              <a:rPr sz="1412" b="1" spc="4" dirty="0">
                <a:latin typeface="Calibri"/>
                <a:cs typeface="Calibri"/>
              </a:rPr>
              <a:t>100Mbps</a:t>
            </a:r>
            <a:endParaRPr sz="1412">
              <a:latin typeface="Calibri"/>
              <a:cs typeface="Calibri"/>
            </a:endParaRPr>
          </a:p>
          <a:p>
            <a:pPr>
              <a:spcBef>
                <a:spcPts val="26"/>
              </a:spcBef>
            </a:pPr>
            <a:endParaRPr sz="1368">
              <a:latin typeface="Calibri"/>
              <a:cs typeface="Calibri"/>
            </a:endParaRPr>
          </a:p>
          <a:p>
            <a:pPr marL="11206"/>
            <a:r>
              <a:rPr sz="1412" spc="-269" dirty="0">
                <a:latin typeface="Calibri"/>
                <a:cs typeface="Calibri"/>
              </a:rPr>
              <a:t>−</a:t>
            </a:r>
            <a:r>
              <a:rPr sz="1412" spc="-229" dirty="0">
                <a:latin typeface="Calibri"/>
                <a:cs typeface="Calibri"/>
              </a:rPr>
              <a:t> </a:t>
            </a:r>
            <a:r>
              <a:rPr sz="1412" spc="-9" dirty="0">
                <a:latin typeface="Calibri"/>
                <a:cs typeface="Calibri"/>
              </a:rPr>
              <a:t>Connexion</a:t>
            </a:r>
            <a:r>
              <a:rPr sz="1412" spc="13" dirty="0">
                <a:latin typeface="Calibri"/>
                <a:cs typeface="Calibri"/>
              </a:rPr>
              <a:t> </a:t>
            </a:r>
            <a:r>
              <a:rPr sz="1412" spc="-9" dirty="0">
                <a:latin typeface="Calibri"/>
                <a:cs typeface="Calibri"/>
              </a:rPr>
              <a:t>permanente</a:t>
            </a:r>
            <a:r>
              <a:rPr sz="1412" spc="13" dirty="0">
                <a:latin typeface="Calibri"/>
                <a:cs typeface="Calibri"/>
              </a:rPr>
              <a:t> </a:t>
            </a:r>
            <a:r>
              <a:rPr sz="1412" spc="-4" dirty="0">
                <a:latin typeface="Calibri"/>
                <a:cs typeface="Calibri"/>
              </a:rPr>
              <a:t>et</a:t>
            </a:r>
            <a:r>
              <a:rPr sz="1412" spc="-13" dirty="0">
                <a:latin typeface="Calibri"/>
                <a:cs typeface="Calibri"/>
              </a:rPr>
              <a:t> </a:t>
            </a:r>
            <a:r>
              <a:rPr sz="1412" spc="-9" dirty="0">
                <a:latin typeface="Calibri"/>
                <a:cs typeface="Calibri"/>
              </a:rPr>
              <a:t>facile</a:t>
            </a:r>
            <a:r>
              <a:rPr sz="1412" spc="13" dirty="0">
                <a:latin typeface="Calibri"/>
                <a:cs typeface="Calibri"/>
              </a:rPr>
              <a:t> </a:t>
            </a:r>
            <a:r>
              <a:rPr sz="1412" dirty="0">
                <a:latin typeface="Calibri"/>
                <a:cs typeface="Calibri"/>
              </a:rPr>
              <a:t>à</a:t>
            </a:r>
            <a:r>
              <a:rPr sz="1412" spc="-26" dirty="0">
                <a:latin typeface="Calibri"/>
                <a:cs typeface="Calibri"/>
              </a:rPr>
              <a:t> installer.</a:t>
            </a:r>
            <a:endParaRPr sz="1412">
              <a:latin typeface="Calibri"/>
              <a:cs typeface="Calibri"/>
            </a:endParaRPr>
          </a:p>
          <a:p>
            <a:pPr marL="89092" marR="2608869" indent="-78445"/>
            <a:r>
              <a:rPr sz="1412" spc="-269" dirty="0">
                <a:latin typeface="Calibri"/>
                <a:cs typeface="Calibri"/>
              </a:rPr>
              <a:t>−</a:t>
            </a:r>
            <a:r>
              <a:rPr sz="1412" spc="-229" dirty="0">
                <a:latin typeface="Calibri"/>
                <a:cs typeface="Calibri"/>
              </a:rPr>
              <a:t> </a:t>
            </a:r>
            <a:r>
              <a:rPr sz="1412" spc="-4" dirty="0">
                <a:latin typeface="Calibri"/>
                <a:cs typeface="Calibri"/>
              </a:rPr>
              <a:t>Modem</a:t>
            </a:r>
            <a:r>
              <a:rPr sz="1412" spc="4" dirty="0">
                <a:latin typeface="Calibri"/>
                <a:cs typeface="Calibri"/>
              </a:rPr>
              <a:t> </a:t>
            </a:r>
            <a:r>
              <a:rPr sz="1412" spc="-9" dirty="0">
                <a:latin typeface="Calibri"/>
                <a:cs typeface="Calibri"/>
              </a:rPr>
              <a:t>câble:</a:t>
            </a:r>
            <a:r>
              <a:rPr sz="1412" spc="22" dirty="0">
                <a:latin typeface="Calibri"/>
                <a:cs typeface="Calibri"/>
              </a:rPr>
              <a:t> </a:t>
            </a:r>
            <a:r>
              <a:rPr sz="1412" spc="-9" dirty="0">
                <a:latin typeface="Calibri"/>
                <a:cs typeface="Calibri"/>
              </a:rPr>
              <a:t>traduit</a:t>
            </a:r>
            <a:r>
              <a:rPr sz="1412" spc="-13" dirty="0">
                <a:latin typeface="Calibri"/>
                <a:cs typeface="Calibri"/>
              </a:rPr>
              <a:t> </a:t>
            </a:r>
            <a:r>
              <a:rPr sz="1412" spc="-4" dirty="0">
                <a:latin typeface="Calibri"/>
                <a:cs typeface="Calibri"/>
              </a:rPr>
              <a:t>les</a:t>
            </a:r>
            <a:r>
              <a:rPr sz="1412" spc="13" dirty="0">
                <a:latin typeface="Calibri"/>
                <a:cs typeface="Calibri"/>
              </a:rPr>
              <a:t> </a:t>
            </a:r>
            <a:r>
              <a:rPr sz="1412" spc="-4" dirty="0">
                <a:latin typeface="Calibri"/>
                <a:cs typeface="Calibri"/>
              </a:rPr>
              <a:t>signaux</a:t>
            </a:r>
            <a:r>
              <a:rPr sz="1412" spc="-49" dirty="0">
                <a:latin typeface="Calibri"/>
                <a:cs typeface="Calibri"/>
              </a:rPr>
              <a:t> </a:t>
            </a:r>
            <a:r>
              <a:rPr sz="1412" spc="-4" dirty="0">
                <a:latin typeface="Calibri"/>
                <a:cs typeface="Calibri"/>
              </a:rPr>
              <a:t>numériques</a:t>
            </a:r>
            <a:r>
              <a:rPr sz="1412" spc="-9" dirty="0">
                <a:latin typeface="Calibri"/>
                <a:cs typeface="Calibri"/>
              </a:rPr>
              <a:t> </a:t>
            </a:r>
            <a:r>
              <a:rPr sz="1412" spc="-4" dirty="0">
                <a:latin typeface="Calibri"/>
                <a:cs typeface="Calibri"/>
              </a:rPr>
              <a:t>en</a:t>
            </a:r>
            <a:r>
              <a:rPr sz="1412" spc="13" dirty="0">
                <a:latin typeface="Calibri"/>
                <a:cs typeface="Calibri"/>
              </a:rPr>
              <a:t> </a:t>
            </a:r>
            <a:r>
              <a:rPr sz="1412" spc="-9" dirty="0">
                <a:latin typeface="Calibri"/>
                <a:cs typeface="Calibri"/>
              </a:rPr>
              <a:t>fréquences</a:t>
            </a:r>
            <a:r>
              <a:rPr sz="1412" spc="35" dirty="0">
                <a:latin typeface="Calibri"/>
                <a:cs typeface="Calibri"/>
              </a:rPr>
              <a:t> </a:t>
            </a:r>
            <a:r>
              <a:rPr sz="1412" dirty="0">
                <a:latin typeface="Calibri"/>
                <a:cs typeface="Calibri"/>
              </a:rPr>
              <a:t>à</a:t>
            </a:r>
            <a:r>
              <a:rPr sz="1412" spc="-31" dirty="0">
                <a:latin typeface="Calibri"/>
                <a:cs typeface="Calibri"/>
              </a:rPr>
              <a:t> </a:t>
            </a:r>
            <a:r>
              <a:rPr sz="1412" spc="-9" dirty="0">
                <a:latin typeface="Calibri"/>
                <a:cs typeface="Calibri"/>
              </a:rPr>
              <a:t>large </a:t>
            </a:r>
            <a:r>
              <a:rPr sz="1412" spc="-4" dirty="0">
                <a:latin typeface="Calibri"/>
                <a:cs typeface="Calibri"/>
              </a:rPr>
              <a:t> bande</a:t>
            </a:r>
            <a:r>
              <a:rPr sz="1412" spc="-9" dirty="0">
                <a:latin typeface="Calibri"/>
                <a:cs typeface="Calibri"/>
              </a:rPr>
              <a:t> utilisées</a:t>
            </a:r>
            <a:r>
              <a:rPr sz="1412" spc="40" dirty="0">
                <a:latin typeface="Calibri"/>
                <a:cs typeface="Calibri"/>
              </a:rPr>
              <a:t> </a:t>
            </a:r>
            <a:r>
              <a:rPr sz="1412" spc="-4" dirty="0">
                <a:latin typeface="Calibri"/>
                <a:cs typeface="Calibri"/>
              </a:rPr>
              <a:t>pour la</a:t>
            </a:r>
            <a:r>
              <a:rPr sz="1412" dirty="0">
                <a:latin typeface="Calibri"/>
                <a:cs typeface="Calibri"/>
              </a:rPr>
              <a:t> </a:t>
            </a:r>
            <a:r>
              <a:rPr sz="1412" spc="-9" dirty="0">
                <a:latin typeface="Calibri"/>
                <a:cs typeface="Calibri"/>
              </a:rPr>
              <a:t>transmission</a:t>
            </a:r>
            <a:r>
              <a:rPr sz="1412" spc="-4" dirty="0">
                <a:latin typeface="Calibri"/>
                <a:cs typeface="Calibri"/>
              </a:rPr>
              <a:t> sur</a:t>
            </a:r>
            <a:r>
              <a:rPr sz="1412" spc="18" dirty="0">
                <a:latin typeface="Calibri"/>
                <a:cs typeface="Calibri"/>
              </a:rPr>
              <a:t> </a:t>
            </a:r>
            <a:r>
              <a:rPr sz="1412" spc="-4" dirty="0">
                <a:latin typeface="Calibri"/>
                <a:cs typeface="Calibri"/>
              </a:rPr>
              <a:t>un</a:t>
            </a:r>
            <a:r>
              <a:rPr sz="1412" spc="-9" dirty="0">
                <a:latin typeface="Calibri"/>
                <a:cs typeface="Calibri"/>
              </a:rPr>
              <a:t> réseau</a:t>
            </a:r>
            <a:r>
              <a:rPr sz="1412" spc="26" dirty="0">
                <a:latin typeface="Calibri"/>
                <a:cs typeface="Calibri"/>
              </a:rPr>
              <a:t> </a:t>
            </a:r>
            <a:r>
              <a:rPr sz="1412" spc="-4" dirty="0">
                <a:latin typeface="Calibri"/>
                <a:cs typeface="Calibri"/>
              </a:rPr>
              <a:t>de </a:t>
            </a:r>
            <a:r>
              <a:rPr sz="1412" spc="-9" dirty="0">
                <a:latin typeface="Calibri"/>
                <a:cs typeface="Calibri"/>
              </a:rPr>
              <a:t>télévision</a:t>
            </a:r>
            <a:r>
              <a:rPr sz="1412" spc="40" dirty="0">
                <a:latin typeface="Calibri"/>
                <a:cs typeface="Calibri"/>
              </a:rPr>
              <a:t> </a:t>
            </a:r>
            <a:r>
              <a:rPr sz="1412" spc="-9" dirty="0">
                <a:latin typeface="Calibri"/>
                <a:cs typeface="Calibri"/>
              </a:rPr>
              <a:t>câblée.</a:t>
            </a:r>
            <a:endParaRPr sz="1412">
              <a:latin typeface="Calibri"/>
              <a:cs typeface="Calibri"/>
            </a:endParaRPr>
          </a:p>
          <a:p>
            <a:pPr>
              <a:spcBef>
                <a:spcPts val="22"/>
              </a:spcBef>
            </a:pPr>
            <a:endParaRPr sz="1368">
              <a:latin typeface="Calibri"/>
              <a:cs typeface="Calibri"/>
            </a:endParaRPr>
          </a:p>
          <a:p>
            <a:pPr marL="89092" marR="4483" indent="-78445"/>
            <a:r>
              <a:rPr sz="1412" spc="-269" dirty="0">
                <a:latin typeface="Calibri"/>
                <a:cs typeface="Calibri"/>
              </a:rPr>
              <a:t>−</a:t>
            </a:r>
            <a:r>
              <a:rPr sz="1412" spc="-229" dirty="0">
                <a:latin typeface="Calibri"/>
                <a:cs typeface="Calibri"/>
              </a:rPr>
              <a:t> </a:t>
            </a:r>
            <a:r>
              <a:rPr sz="1412" dirty="0">
                <a:latin typeface="Calibri"/>
                <a:cs typeface="Calibri"/>
              </a:rPr>
              <a:t>Le</a:t>
            </a:r>
            <a:r>
              <a:rPr sz="1412" spc="13" dirty="0">
                <a:latin typeface="Calibri"/>
                <a:cs typeface="Calibri"/>
              </a:rPr>
              <a:t> </a:t>
            </a:r>
            <a:r>
              <a:rPr sz="1412" spc="-9" dirty="0">
                <a:latin typeface="Calibri"/>
                <a:cs typeface="Calibri"/>
              </a:rPr>
              <a:t>bureau</a:t>
            </a:r>
            <a:r>
              <a:rPr sz="1412" spc="-4" dirty="0">
                <a:latin typeface="Calibri"/>
                <a:cs typeface="Calibri"/>
              </a:rPr>
              <a:t> </a:t>
            </a:r>
            <a:r>
              <a:rPr sz="1412" spc="-9" dirty="0">
                <a:latin typeface="Calibri"/>
                <a:cs typeface="Calibri"/>
              </a:rPr>
              <a:t>local</a:t>
            </a:r>
            <a:r>
              <a:rPr sz="1412" spc="9" dirty="0">
                <a:latin typeface="Calibri"/>
                <a:cs typeface="Calibri"/>
              </a:rPr>
              <a:t> </a:t>
            </a:r>
            <a:r>
              <a:rPr sz="1412" spc="-4" dirty="0">
                <a:latin typeface="Calibri"/>
                <a:cs typeface="Calibri"/>
              </a:rPr>
              <a:t>de</a:t>
            </a:r>
            <a:r>
              <a:rPr sz="1412" spc="18" dirty="0">
                <a:latin typeface="Calibri"/>
                <a:cs typeface="Calibri"/>
              </a:rPr>
              <a:t> </a:t>
            </a:r>
            <a:r>
              <a:rPr sz="1412" spc="-9" dirty="0">
                <a:latin typeface="Calibri"/>
                <a:cs typeface="Calibri"/>
              </a:rPr>
              <a:t>télévision</a:t>
            </a:r>
            <a:r>
              <a:rPr sz="1412" spc="40" dirty="0">
                <a:latin typeface="Calibri"/>
                <a:cs typeface="Calibri"/>
              </a:rPr>
              <a:t> </a:t>
            </a:r>
            <a:r>
              <a:rPr sz="1412" spc="-9" dirty="0">
                <a:latin typeface="Calibri"/>
                <a:cs typeface="Calibri"/>
              </a:rPr>
              <a:t>câblée,</a:t>
            </a:r>
            <a:r>
              <a:rPr sz="1412" spc="4" dirty="0">
                <a:latin typeface="Calibri"/>
                <a:cs typeface="Calibri"/>
              </a:rPr>
              <a:t> </a:t>
            </a:r>
            <a:r>
              <a:rPr sz="1412" spc="-4" dirty="0">
                <a:latin typeface="Calibri"/>
                <a:cs typeface="Calibri"/>
              </a:rPr>
              <a:t>appelé</a:t>
            </a:r>
            <a:r>
              <a:rPr sz="1412" spc="22" dirty="0">
                <a:latin typeface="Calibri"/>
                <a:cs typeface="Calibri"/>
              </a:rPr>
              <a:t> </a:t>
            </a:r>
            <a:r>
              <a:rPr sz="1412" b="1" spc="-13" dirty="0">
                <a:latin typeface="Calibri"/>
                <a:cs typeface="Calibri"/>
              </a:rPr>
              <a:t>tête</a:t>
            </a:r>
            <a:r>
              <a:rPr sz="1412" b="1" spc="-40" dirty="0">
                <a:latin typeface="Calibri"/>
                <a:cs typeface="Calibri"/>
              </a:rPr>
              <a:t> </a:t>
            </a:r>
            <a:r>
              <a:rPr sz="1412" b="1" dirty="0">
                <a:latin typeface="Calibri"/>
                <a:cs typeface="Calibri"/>
              </a:rPr>
              <a:t>de</a:t>
            </a:r>
            <a:r>
              <a:rPr sz="1412" b="1" spc="9" dirty="0">
                <a:latin typeface="Calibri"/>
                <a:cs typeface="Calibri"/>
              </a:rPr>
              <a:t> </a:t>
            </a:r>
            <a:r>
              <a:rPr sz="1412" b="1" dirty="0">
                <a:latin typeface="Calibri"/>
                <a:cs typeface="Calibri"/>
              </a:rPr>
              <a:t>réseau</a:t>
            </a:r>
            <a:r>
              <a:rPr sz="1412" b="1" spc="-44" dirty="0">
                <a:latin typeface="Calibri"/>
                <a:cs typeface="Calibri"/>
              </a:rPr>
              <a:t> </a:t>
            </a:r>
            <a:r>
              <a:rPr sz="1412" b="1" spc="-9" dirty="0">
                <a:latin typeface="Calibri"/>
                <a:cs typeface="Calibri"/>
              </a:rPr>
              <a:t>câbIé</a:t>
            </a:r>
            <a:r>
              <a:rPr sz="1412" spc="-9" dirty="0">
                <a:latin typeface="Calibri"/>
                <a:cs typeface="Calibri"/>
              </a:rPr>
              <a:t>,</a:t>
            </a:r>
            <a:r>
              <a:rPr sz="1412" spc="-13" dirty="0">
                <a:latin typeface="Calibri"/>
                <a:cs typeface="Calibri"/>
              </a:rPr>
              <a:t> </a:t>
            </a:r>
            <a:r>
              <a:rPr sz="1412" spc="-9" dirty="0">
                <a:latin typeface="Calibri"/>
                <a:cs typeface="Calibri"/>
              </a:rPr>
              <a:t>comprend </a:t>
            </a:r>
            <a:r>
              <a:rPr sz="1412" spc="-4" dirty="0">
                <a:latin typeface="Calibri"/>
                <a:cs typeface="Calibri"/>
              </a:rPr>
              <a:t>le</a:t>
            </a:r>
            <a:r>
              <a:rPr sz="1412" spc="18" dirty="0">
                <a:latin typeface="Calibri"/>
                <a:cs typeface="Calibri"/>
              </a:rPr>
              <a:t> </a:t>
            </a:r>
            <a:r>
              <a:rPr sz="1412" spc="-13" dirty="0">
                <a:latin typeface="Calibri"/>
                <a:cs typeface="Calibri"/>
              </a:rPr>
              <a:t>système</a:t>
            </a:r>
            <a:r>
              <a:rPr sz="1412" spc="18" dirty="0">
                <a:latin typeface="Calibri"/>
                <a:cs typeface="Calibri"/>
              </a:rPr>
              <a:t> </a:t>
            </a:r>
            <a:r>
              <a:rPr sz="1412" spc="-9" dirty="0">
                <a:latin typeface="Calibri"/>
                <a:cs typeface="Calibri"/>
              </a:rPr>
              <a:t>informatique </a:t>
            </a:r>
            <a:r>
              <a:rPr sz="1412" spc="-4" dirty="0">
                <a:latin typeface="Calibri"/>
                <a:cs typeface="Calibri"/>
              </a:rPr>
              <a:t>et</a:t>
            </a:r>
            <a:r>
              <a:rPr sz="1412" spc="13" dirty="0">
                <a:latin typeface="Calibri"/>
                <a:cs typeface="Calibri"/>
              </a:rPr>
              <a:t> </a:t>
            </a:r>
            <a:r>
              <a:rPr sz="1412" spc="-4" dirty="0">
                <a:latin typeface="Calibri"/>
                <a:cs typeface="Calibri"/>
              </a:rPr>
              <a:t>les </a:t>
            </a:r>
            <a:r>
              <a:rPr sz="1412" spc="-309" dirty="0">
                <a:latin typeface="Calibri"/>
                <a:cs typeface="Calibri"/>
              </a:rPr>
              <a:t> </a:t>
            </a:r>
            <a:r>
              <a:rPr sz="1412" spc="-4" dirty="0">
                <a:latin typeface="Calibri"/>
                <a:cs typeface="Calibri"/>
              </a:rPr>
              <a:t>bases</a:t>
            </a:r>
            <a:r>
              <a:rPr sz="1412" spc="-13" dirty="0">
                <a:latin typeface="Calibri"/>
                <a:cs typeface="Calibri"/>
              </a:rPr>
              <a:t> </a:t>
            </a:r>
            <a:r>
              <a:rPr sz="1412" spc="-4" dirty="0">
                <a:latin typeface="Calibri"/>
                <a:cs typeface="Calibri"/>
              </a:rPr>
              <a:t>de</a:t>
            </a:r>
            <a:r>
              <a:rPr sz="1412" spc="13" dirty="0">
                <a:latin typeface="Calibri"/>
                <a:cs typeface="Calibri"/>
              </a:rPr>
              <a:t> </a:t>
            </a:r>
            <a:r>
              <a:rPr sz="1412" spc="-4" dirty="0">
                <a:latin typeface="Calibri"/>
                <a:cs typeface="Calibri"/>
              </a:rPr>
              <a:t>données</a:t>
            </a:r>
            <a:r>
              <a:rPr sz="1412" spc="9" dirty="0">
                <a:latin typeface="Calibri"/>
                <a:cs typeface="Calibri"/>
              </a:rPr>
              <a:t> </a:t>
            </a:r>
            <a:r>
              <a:rPr sz="1412" spc="-9" dirty="0">
                <a:latin typeface="Calibri"/>
                <a:cs typeface="Calibri"/>
              </a:rPr>
              <a:t>requises</a:t>
            </a:r>
            <a:r>
              <a:rPr sz="1412" spc="13" dirty="0">
                <a:latin typeface="Calibri"/>
                <a:cs typeface="Calibri"/>
              </a:rPr>
              <a:t> </a:t>
            </a:r>
            <a:r>
              <a:rPr sz="1412" spc="-4" dirty="0">
                <a:latin typeface="Calibri"/>
                <a:cs typeface="Calibri"/>
              </a:rPr>
              <a:t>pour</a:t>
            </a:r>
            <a:r>
              <a:rPr sz="1412" spc="9" dirty="0">
                <a:latin typeface="Calibri"/>
                <a:cs typeface="Calibri"/>
              </a:rPr>
              <a:t> </a:t>
            </a:r>
            <a:r>
              <a:rPr sz="1412" spc="-9" dirty="0">
                <a:latin typeface="Calibri"/>
                <a:cs typeface="Calibri"/>
              </a:rPr>
              <a:t>fournir</a:t>
            </a:r>
            <a:r>
              <a:rPr sz="1412" spc="13" dirty="0">
                <a:latin typeface="Calibri"/>
                <a:cs typeface="Calibri"/>
              </a:rPr>
              <a:t> </a:t>
            </a:r>
            <a:r>
              <a:rPr sz="1412" spc="-18" dirty="0">
                <a:latin typeface="Calibri"/>
                <a:cs typeface="Calibri"/>
              </a:rPr>
              <a:t>l’accès</a:t>
            </a:r>
            <a:r>
              <a:rPr sz="1412" spc="-13" dirty="0">
                <a:latin typeface="Calibri"/>
                <a:cs typeface="Calibri"/>
              </a:rPr>
              <a:t> </a:t>
            </a:r>
            <a:r>
              <a:rPr sz="1412" spc="-9" dirty="0">
                <a:latin typeface="Calibri"/>
                <a:cs typeface="Calibri"/>
              </a:rPr>
              <a:t>Internet.</a:t>
            </a:r>
            <a:endParaRPr sz="1412">
              <a:latin typeface="Calibri"/>
              <a:cs typeface="Calibri"/>
            </a:endParaRPr>
          </a:p>
          <a:p>
            <a:pPr>
              <a:spcBef>
                <a:spcPts val="26"/>
              </a:spcBef>
            </a:pPr>
            <a:endParaRPr sz="1368">
              <a:latin typeface="Calibri"/>
              <a:cs typeface="Calibri"/>
            </a:endParaRPr>
          </a:p>
          <a:p>
            <a:pPr marL="89092" marR="402313" indent="-78445"/>
            <a:r>
              <a:rPr sz="1412" spc="-269" dirty="0">
                <a:latin typeface="Calibri"/>
                <a:cs typeface="Calibri"/>
              </a:rPr>
              <a:t>−</a:t>
            </a:r>
            <a:r>
              <a:rPr sz="1412" spc="-229" dirty="0">
                <a:latin typeface="Calibri"/>
                <a:cs typeface="Calibri"/>
              </a:rPr>
              <a:t> </a:t>
            </a:r>
            <a:r>
              <a:rPr sz="1412" dirty="0">
                <a:latin typeface="Calibri"/>
                <a:cs typeface="Calibri"/>
              </a:rPr>
              <a:t>Le</a:t>
            </a:r>
            <a:r>
              <a:rPr sz="1412" spc="18" dirty="0">
                <a:latin typeface="Calibri"/>
                <a:cs typeface="Calibri"/>
              </a:rPr>
              <a:t> </a:t>
            </a:r>
            <a:r>
              <a:rPr sz="1412" spc="-9" dirty="0">
                <a:latin typeface="Calibri"/>
                <a:cs typeface="Calibri"/>
              </a:rPr>
              <a:t>composant</a:t>
            </a:r>
            <a:r>
              <a:rPr sz="1412" spc="13" dirty="0">
                <a:latin typeface="Calibri"/>
                <a:cs typeface="Calibri"/>
              </a:rPr>
              <a:t> </a:t>
            </a:r>
            <a:r>
              <a:rPr sz="1412" spc="-4" dirty="0">
                <a:latin typeface="Calibri"/>
                <a:cs typeface="Calibri"/>
              </a:rPr>
              <a:t>le plus</a:t>
            </a:r>
            <a:r>
              <a:rPr sz="1412" spc="18" dirty="0">
                <a:latin typeface="Calibri"/>
                <a:cs typeface="Calibri"/>
              </a:rPr>
              <a:t> </a:t>
            </a:r>
            <a:r>
              <a:rPr sz="1412" spc="-9" dirty="0">
                <a:latin typeface="Calibri"/>
                <a:cs typeface="Calibri"/>
              </a:rPr>
              <a:t>important</a:t>
            </a:r>
            <a:r>
              <a:rPr sz="1412" spc="13" dirty="0">
                <a:latin typeface="Calibri"/>
                <a:cs typeface="Calibri"/>
              </a:rPr>
              <a:t> </a:t>
            </a:r>
            <a:r>
              <a:rPr sz="1412" spc="-9" dirty="0">
                <a:latin typeface="Calibri"/>
                <a:cs typeface="Calibri"/>
              </a:rPr>
              <a:t>situé</a:t>
            </a:r>
            <a:r>
              <a:rPr sz="1412" spc="-4" dirty="0">
                <a:latin typeface="Calibri"/>
                <a:cs typeface="Calibri"/>
              </a:rPr>
              <a:t> </a:t>
            </a:r>
            <a:r>
              <a:rPr sz="1412" dirty="0">
                <a:latin typeface="Calibri"/>
                <a:cs typeface="Calibri"/>
              </a:rPr>
              <a:t>au</a:t>
            </a:r>
            <a:r>
              <a:rPr sz="1412" spc="-4" dirty="0">
                <a:latin typeface="Calibri"/>
                <a:cs typeface="Calibri"/>
              </a:rPr>
              <a:t> </a:t>
            </a:r>
            <a:r>
              <a:rPr sz="1412" spc="-9" dirty="0">
                <a:latin typeface="Calibri"/>
                <a:cs typeface="Calibri"/>
              </a:rPr>
              <a:t>niveau</a:t>
            </a:r>
            <a:r>
              <a:rPr sz="1412" spc="18" dirty="0">
                <a:latin typeface="Calibri"/>
                <a:cs typeface="Calibri"/>
              </a:rPr>
              <a:t> </a:t>
            </a:r>
            <a:r>
              <a:rPr sz="1412" spc="-4" dirty="0">
                <a:latin typeface="Calibri"/>
                <a:cs typeface="Calibri"/>
              </a:rPr>
              <a:t>de</a:t>
            </a:r>
            <a:r>
              <a:rPr sz="1412" spc="4" dirty="0">
                <a:latin typeface="Calibri"/>
                <a:cs typeface="Calibri"/>
              </a:rPr>
              <a:t> </a:t>
            </a:r>
            <a:r>
              <a:rPr sz="1412" spc="-4" dirty="0">
                <a:latin typeface="Calibri"/>
                <a:cs typeface="Calibri"/>
              </a:rPr>
              <a:t>la</a:t>
            </a:r>
            <a:r>
              <a:rPr sz="1412" dirty="0">
                <a:latin typeface="Calibri"/>
                <a:cs typeface="Calibri"/>
              </a:rPr>
              <a:t> </a:t>
            </a:r>
            <a:r>
              <a:rPr sz="1412" spc="-18" dirty="0">
                <a:latin typeface="Calibri"/>
                <a:cs typeface="Calibri"/>
              </a:rPr>
              <a:t>tête</a:t>
            </a:r>
            <a:r>
              <a:rPr sz="1412" spc="40" dirty="0">
                <a:latin typeface="Calibri"/>
                <a:cs typeface="Calibri"/>
              </a:rPr>
              <a:t> </a:t>
            </a:r>
            <a:r>
              <a:rPr sz="1412" spc="-4" dirty="0">
                <a:latin typeface="Calibri"/>
                <a:cs typeface="Calibri"/>
              </a:rPr>
              <a:t>de </a:t>
            </a:r>
            <a:r>
              <a:rPr sz="1412" spc="-9" dirty="0">
                <a:latin typeface="Calibri"/>
                <a:cs typeface="Calibri"/>
              </a:rPr>
              <a:t>réseau</a:t>
            </a:r>
            <a:r>
              <a:rPr sz="1412" spc="18" dirty="0">
                <a:latin typeface="Calibri"/>
                <a:cs typeface="Calibri"/>
              </a:rPr>
              <a:t> </a:t>
            </a:r>
            <a:r>
              <a:rPr sz="1412" spc="-13" dirty="0">
                <a:latin typeface="Calibri"/>
                <a:cs typeface="Calibri"/>
              </a:rPr>
              <a:t>est</a:t>
            </a:r>
            <a:r>
              <a:rPr sz="1412" spc="13" dirty="0">
                <a:latin typeface="Calibri"/>
                <a:cs typeface="Calibri"/>
              </a:rPr>
              <a:t> </a:t>
            </a:r>
            <a:r>
              <a:rPr sz="1412" spc="-4" dirty="0">
                <a:latin typeface="Calibri"/>
                <a:cs typeface="Calibri"/>
              </a:rPr>
              <a:t>le</a:t>
            </a:r>
            <a:r>
              <a:rPr sz="1412" spc="18" dirty="0">
                <a:latin typeface="Calibri"/>
                <a:cs typeface="Calibri"/>
              </a:rPr>
              <a:t> </a:t>
            </a:r>
            <a:r>
              <a:rPr sz="1412" spc="-13" dirty="0">
                <a:latin typeface="Calibri"/>
                <a:cs typeface="Calibri"/>
              </a:rPr>
              <a:t>système</a:t>
            </a:r>
            <a:r>
              <a:rPr sz="1412" spc="22" dirty="0">
                <a:latin typeface="Calibri"/>
                <a:cs typeface="Calibri"/>
              </a:rPr>
              <a:t> </a:t>
            </a:r>
            <a:r>
              <a:rPr sz="1412" spc="-4" dirty="0">
                <a:latin typeface="Calibri"/>
                <a:cs typeface="Calibri"/>
              </a:rPr>
              <a:t>de </a:t>
            </a:r>
            <a:r>
              <a:rPr sz="1412" spc="-9" dirty="0">
                <a:latin typeface="Calibri"/>
                <a:cs typeface="Calibri"/>
              </a:rPr>
              <a:t>terminaison</a:t>
            </a:r>
            <a:r>
              <a:rPr sz="1412" spc="18" dirty="0">
                <a:latin typeface="Calibri"/>
                <a:cs typeface="Calibri"/>
              </a:rPr>
              <a:t> </a:t>
            </a:r>
            <a:r>
              <a:rPr sz="1412" spc="-4" dirty="0">
                <a:latin typeface="Calibri"/>
                <a:cs typeface="Calibri"/>
              </a:rPr>
              <a:t>du </a:t>
            </a:r>
            <a:r>
              <a:rPr sz="1412" spc="-309" dirty="0">
                <a:latin typeface="Calibri"/>
                <a:cs typeface="Calibri"/>
              </a:rPr>
              <a:t> </a:t>
            </a:r>
            <a:r>
              <a:rPr sz="1412" dirty="0">
                <a:latin typeface="Calibri"/>
                <a:cs typeface="Calibri"/>
              </a:rPr>
              <a:t>modem</a:t>
            </a:r>
            <a:r>
              <a:rPr sz="1412" spc="-13" dirty="0">
                <a:latin typeface="Calibri"/>
                <a:cs typeface="Calibri"/>
              </a:rPr>
              <a:t> </a:t>
            </a:r>
            <a:r>
              <a:rPr sz="1412" spc="-9" dirty="0">
                <a:latin typeface="Calibri"/>
                <a:cs typeface="Calibri"/>
              </a:rPr>
              <a:t>câble</a:t>
            </a:r>
            <a:r>
              <a:rPr sz="1412" spc="13" dirty="0">
                <a:latin typeface="Calibri"/>
                <a:cs typeface="Calibri"/>
              </a:rPr>
              <a:t> </a:t>
            </a:r>
            <a:r>
              <a:rPr sz="1412" dirty="0">
                <a:latin typeface="Calibri"/>
                <a:cs typeface="Calibri"/>
              </a:rPr>
              <a:t>(CMTS):</a:t>
            </a:r>
            <a:r>
              <a:rPr sz="1412" spc="-40" dirty="0">
                <a:latin typeface="Calibri"/>
                <a:cs typeface="Calibri"/>
              </a:rPr>
              <a:t> </a:t>
            </a:r>
            <a:r>
              <a:rPr sz="1412" spc="-13" dirty="0">
                <a:latin typeface="Calibri"/>
                <a:cs typeface="Calibri"/>
              </a:rPr>
              <a:t>envoie</a:t>
            </a:r>
            <a:r>
              <a:rPr sz="1412" spc="35" dirty="0">
                <a:latin typeface="Calibri"/>
                <a:cs typeface="Calibri"/>
              </a:rPr>
              <a:t> </a:t>
            </a:r>
            <a:r>
              <a:rPr sz="1412" spc="-4" dirty="0">
                <a:latin typeface="Calibri"/>
                <a:cs typeface="Calibri"/>
              </a:rPr>
              <a:t>et</a:t>
            </a:r>
            <a:r>
              <a:rPr sz="1412" spc="-13" dirty="0">
                <a:latin typeface="Calibri"/>
                <a:cs typeface="Calibri"/>
              </a:rPr>
              <a:t> reçoit</a:t>
            </a:r>
            <a:r>
              <a:rPr sz="1412" spc="57" dirty="0">
                <a:latin typeface="Calibri"/>
                <a:cs typeface="Calibri"/>
              </a:rPr>
              <a:t> </a:t>
            </a:r>
            <a:r>
              <a:rPr sz="1412" spc="-4" dirty="0">
                <a:latin typeface="Calibri"/>
                <a:cs typeface="Calibri"/>
              </a:rPr>
              <a:t>des</a:t>
            </a:r>
            <a:r>
              <a:rPr sz="1412" spc="-9" dirty="0">
                <a:latin typeface="Calibri"/>
                <a:cs typeface="Calibri"/>
              </a:rPr>
              <a:t> </a:t>
            </a:r>
            <a:r>
              <a:rPr sz="1412" spc="-4" dirty="0">
                <a:latin typeface="Calibri"/>
                <a:cs typeface="Calibri"/>
              </a:rPr>
              <a:t>signaux</a:t>
            </a:r>
            <a:r>
              <a:rPr sz="1412" spc="-18" dirty="0">
                <a:latin typeface="Calibri"/>
                <a:cs typeface="Calibri"/>
              </a:rPr>
              <a:t> </a:t>
            </a:r>
            <a:r>
              <a:rPr sz="1412" spc="-4" dirty="0">
                <a:latin typeface="Calibri"/>
                <a:cs typeface="Calibri"/>
              </a:rPr>
              <a:t>numériques</a:t>
            </a:r>
            <a:r>
              <a:rPr sz="1412" spc="-9" dirty="0">
                <a:latin typeface="Calibri"/>
                <a:cs typeface="Calibri"/>
              </a:rPr>
              <a:t> </a:t>
            </a:r>
            <a:r>
              <a:rPr sz="1412" spc="-4" dirty="0">
                <a:latin typeface="Calibri"/>
                <a:cs typeface="Calibri"/>
              </a:rPr>
              <a:t>du</a:t>
            </a:r>
            <a:r>
              <a:rPr sz="1412" spc="-9" dirty="0">
                <a:latin typeface="Calibri"/>
                <a:cs typeface="Calibri"/>
              </a:rPr>
              <a:t> </a:t>
            </a:r>
            <a:r>
              <a:rPr sz="1412" dirty="0">
                <a:latin typeface="Calibri"/>
                <a:cs typeface="Calibri"/>
              </a:rPr>
              <a:t>modem</a:t>
            </a:r>
            <a:r>
              <a:rPr sz="1412" spc="-9" dirty="0">
                <a:latin typeface="Calibri"/>
                <a:cs typeface="Calibri"/>
              </a:rPr>
              <a:t> câble</a:t>
            </a:r>
            <a:r>
              <a:rPr sz="1412" spc="13" dirty="0">
                <a:latin typeface="Calibri"/>
                <a:cs typeface="Calibri"/>
              </a:rPr>
              <a:t> </a:t>
            </a:r>
            <a:r>
              <a:rPr sz="1412" spc="-4" dirty="0">
                <a:latin typeface="Calibri"/>
                <a:cs typeface="Calibri"/>
              </a:rPr>
              <a:t>sur</a:t>
            </a:r>
            <a:r>
              <a:rPr sz="1412" spc="-9" dirty="0">
                <a:latin typeface="Calibri"/>
                <a:cs typeface="Calibri"/>
              </a:rPr>
              <a:t> </a:t>
            </a:r>
            <a:r>
              <a:rPr sz="1412" spc="-4" dirty="0">
                <a:latin typeface="Calibri"/>
                <a:cs typeface="Calibri"/>
              </a:rPr>
              <a:t>un </a:t>
            </a:r>
            <a:r>
              <a:rPr sz="1412" spc="-9" dirty="0">
                <a:latin typeface="Calibri"/>
                <a:cs typeface="Calibri"/>
              </a:rPr>
              <a:t>réseau</a:t>
            </a:r>
            <a:r>
              <a:rPr sz="1412" spc="13" dirty="0">
                <a:latin typeface="Calibri"/>
                <a:cs typeface="Calibri"/>
              </a:rPr>
              <a:t> </a:t>
            </a:r>
            <a:r>
              <a:rPr sz="1412" spc="-9" dirty="0">
                <a:latin typeface="Calibri"/>
                <a:cs typeface="Calibri"/>
              </a:rPr>
              <a:t>câblé </a:t>
            </a:r>
            <a:r>
              <a:rPr sz="1412" spc="-4" dirty="0">
                <a:latin typeface="Calibri"/>
                <a:cs typeface="Calibri"/>
              </a:rPr>
              <a:t> et</a:t>
            </a:r>
            <a:r>
              <a:rPr sz="1412" spc="4" dirty="0">
                <a:latin typeface="Calibri"/>
                <a:cs typeface="Calibri"/>
              </a:rPr>
              <a:t> </a:t>
            </a:r>
            <a:r>
              <a:rPr sz="1412" spc="-13" dirty="0">
                <a:latin typeface="Calibri"/>
                <a:cs typeface="Calibri"/>
              </a:rPr>
              <a:t>est</a:t>
            </a:r>
            <a:r>
              <a:rPr sz="1412" spc="9" dirty="0">
                <a:latin typeface="Calibri"/>
                <a:cs typeface="Calibri"/>
              </a:rPr>
              <a:t> </a:t>
            </a:r>
            <a:r>
              <a:rPr sz="1412" spc="-9" dirty="0">
                <a:latin typeface="Calibri"/>
                <a:cs typeface="Calibri"/>
              </a:rPr>
              <a:t>requis</a:t>
            </a:r>
            <a:r>
              <a:rPr sz="1412" spc="9" dirty="0">
                <a:latin typeface="Calibri"/>
                <a:cs typeface="Calibri"/>
              </a:rPr>
              <a:t> </a:t>
            </a:r>
            <a:r>
              <a:rPr sz="1412" spc="-4" dirty="0">
                <a:latin typeface="Calibri"/>
                <a:cs typeface="Calibri"/>
              </a:rPr>
              <a:t>pour</a:t>
            </a:r>
            <a:r>
              <a:rPr sz="1412" spc="-9" dirty="0">
                <a:latin typeface="Calibri"/>
                <a:cs typeface="Calibri"/>
              </a:rPr>
              <a:t> fournir</a:t>
            </a:r>
            <a:r>
              <a:rPr sz="1412" spc="31" dirty="0">
                <a:latin typeface="Calibri"/>
                <a:cs typeface="Calibri"/>
              </a:rPr>
              <a:t> </a:t>
            </a:r>
            <a:r>
              <a:rPr sz="1412" spc="-4" dirty="0">
                <a:latin typeface="Calibri"/>
                <a:cs typeface="Calibri"/>
              </a:rPr>
              <a:t>des</a:t>
            </a:r>
            <a:r>
              <a:rPr sz="1412" spc="-13" dirty="0">
                <a:latin typeface="Calibri"/>
                <a:cs typeface="Calibri"/>
              </a:rPr>
              <a:t> </a:t>
            </a:r>
            <a:r>
              <a:rPr sz="1412" spc="-4" dirty="0">
                <a:latin typeface="Calibri"/>
                <a:cs typeface="Calibri"/>
              </a:rPr>
              <a:t>services</a:t>
            </a:r>
            <a:r>
              <a:rPr sz="1412" spc="13" dirty="0">
                <a:latin typeface="Calibri"/>
                <a:cs typeface="Calibri"/>
              </a:rPr>
              <a:t> </a:t>
            </a:r>
            <a:r>
              <a:rPr sz="1412" spc="-9" dirty="0">
                <a:latin typeface="Calibri"/>
                <a:cs typeface="Calibri"/>
              </a:rPr>
              <a:t>Internet</a:t>
            </a:r>
            <a:r>
              <a:rPr sz="1412" spc="31" dirty="0">
                <a:latin typeface="Calibri"/>
                <a:cs typeface="Calibri"/>
              </a:rPr>
              <a:t> </a:t>
            </a:r>
            <a:r>
              <a:rPr sz="1412" dirty="0">
                <a:latin typeface="Calibri"/>
                <a:cs typeface="Calibri"/>
              </a:rPr>
              <a:t>aux</a:t>
            </a:r>
            <a:r>
              <a:rPr sz="1412" spc="-26" dirty="0">
                <a:latin typeface="Calibri"/>
                <a:cs typeface="Calibri"/>
              </a:rPr>
              <a:t> </a:t>
            </a:r>
            <a:r>
              <a:rPr sz="1412" spc="-4" dirty="0">
                <a:latin typeface="Calibri"/>
                <a:cs typeface="Calibri"/>
              </a:rPr>
              <a:t>abonnés</a:t>
            </a:r>
            <a:r>
              <a:rPr sz="1412" spc="13" dirty="0">
                <a:latin typeface="Calibri"/>
                <a:cs typeface="Calibri"/>
              </a:rPr>
              <a:t> </a:t>
            </a:r>
            <a:r>
              <a:rPr sz="1412" spc="-4" dirty="0">
                <a:latin typeface="Calibri"/>
                <a:cs typeface="Calibri"/>
              </a:rPr>
              <a:t>du</a:t>
            </a:r>
            <a:r>
              <a:rPr sz="1412" spc="-9" dirty="0">
                <a:latin typeface="Calibri"/>
                <a:cs typeface="Calibri"/>
              </a:rPr>
              <a:t> câble.</a:t>
            </a:r>
            <a:endParaRPr sz="1412">
              <a:latin typeface="Calibri"/>
              <a:cs typeface="Calibri"/>
            </a:endParaRPr>
          </a:p>
          <a:p>
            <a:pPr>
              <a:spcBef>
                <a:spcPts val="22"/>
              </a:spcBef>
            </a:pPr>
            <a:endParaRPr sz="1368">
              <a:latin typeface="Calibri"/>
              <a:cs typeface="Calibri"/>
            </a:endParaRPr>
          </a:p>
          <a:p>
            <a:pPr marL="11206">
              <a:spcBef>
                <a:spcPts val="4"/>
              </a:spcBef>
            </a:pPr>
            <a:r>
              <a:rPr sz="1412" spc="-269" dirty="0">
                <a:latin typeface="Calibri"/>
                <a:cs typeface="Calibri"/>
              </a:rPr>
              <a:t>−</a:t>
            </a:r>
            <a:r>
              <a:rPr sz="1412" spc="-234" dirty="0">
                <a:latin typeface="Calibri"/>
                <a:cs typeface="Calibri"/>
              </a:rPr>
              <a:t> </a:t>
            </a:r>
            <a:r>
              <a:rPr sz="1412" spc="-4" dirty="0">
                <a:latin typeface="Calibri"/>
                <a:cs typeface="Calibri"/>
              </a:rPr>
              <a:t>Les</a:t>
            </a:r>
            <a:r>
              <a:rPr sz="1412" spc="13" dirty="0">
                <a:latin typeface="Calibri"/>
                <a:cs typeface="Calibri"/>
              </a:rPr>
              <a:t> </a:t>
            </a:r>
            <a:r>
              <a:rPr sz="1412" spc="-4" dirty="0">
                <a:latin typeface="Calibri"/>
                <a:cs typeface="Calibri"/>
              </a:rPr>
              <a:t>abonnés</a:t>
            </a:r>
            <a:r>
              <a:rPr sz="1412" spc="-9" dirty="0">
                <a:latin typeface="Calibri"/>
                <a:cs typeface="Calibri"/>
              </a:rPr>
              <a:t> </a:t>
            </a:r>
            <a:r>
              <a:rPr sz="1412" dirty="0">
                <a:latin typeface="Calibri"/>
                <a:cs typeface="Calibri"/>
              </a:rPr>
              <a:t>au</a:t>
            </a:r>
            <a:r>
              <a:rPr sz="1412" spc="-9" dirty="0">
                <a:latin typeface="Calibri"/>
                <a:cs typeface="Calibri"/>
              </a:rPr>
              <a:t> </a:t>
            </a:r>
            <a:r>
              <a:rPr sz="1412" dirty="0">
                <a:latin typeface="Calibri"/>
                <a:cs typeface="Calibri"/>
              </a:rPr>
              <a:t>modem</a:t>
            </a:r>
            <a:r>
              <a:rPr sz="1412" spc="-9" dirty="0">
                <a:latin typeface="Calibri"/>
                <a:cs typeface="Calibri"/>
              </a:rPr>
              <a:t> câble</a:t>
            </a:r>
            <a:r>
              <a:rPr sz="1412" spc="13" dirty="0">
                <a:latin typeface="Calibri"/>
                <a:cs typeface="Calibri"/>
              </a:rPr>
              <a:t> </a:t>
            </a:r>
            <a:r>
              <a:rPr sz="1412" spc="-13" dirty="0">
                <a:latin typeface="Calibri"/>
                <a:cs typeface="Calibri"/>
              </a:rPr>
              <a:t>doivent</a:t>
            </a:r>
            <a:r>
              <a:rPr sz="1412" spc="31" dirty="0">
                <a:latin typeface="Calibri"/>
                <a:cs typeface="Calibri"/>
              </a:rPr>
              <a:t> </a:t>
            </a:r>
            <a:r>
              <a:rPr sz="1412" spc="-9" dirty="0">
                <a:latin typeface="Calibri"/>
                <a:cs typeface="Calibri"/>
              </a:rPr>
              <a:t>utiliser</a:t>
            </a:r>
            <a:r>
              <a:rPr sz="1412" spc="18" dirty="0">
                <a:latin typeface="Calibri"/>
                <a:cs typeface="Calibri"/>
              </a:rPr>
              <a:t> </a:t>
            </a:r>
            <a:r>
              <a:rPr sz="1412" spc="-4" dirty="0">
                <a:latin typeface="Calibri"/>
                <a:cs typeface="Calibri"/>
              </a:rPr>
              <a:t>le</a:t>
            </a:r>
            <a:r>
              <a:rPr sz="1412" spc="13" dirty="0">
                <a:latin typeface="Calibri"/>
                <a:cs typeface="Calibri"/>
              </a:rPr>
              <a:t> </a:t>
            </a:r>
            <a:r>
              <a:rPr sz="1412" spc="-26" dirty="0">
                <a:latin typeface="Calibri"/>
                <a:cs typeface="Calibri"/>
              </a:rPr>
              <a:t>FAI</a:t>
            </a:r>
            <a:r>
              <a:rPr sz="1412" spc="-13" dirty="0">
                <a:latin typeface="Calibri"/>
                <a:cs typeface="Calibri"/>
              </a:rPr>
              <a:t> </a:t>
            </a:r>
            <a:r>
              <a:rPr sz="1412" spc="-4" dirty="0">
                <a:latin typeface="Calibri"/>
                <a:cs typeface="Calibri"/>
              </a:rPr>
              <a:t>associé</a:t>
            </a:r>
            <a:r>
              <a:rPr sz="1412" spc="18" dirty="0">
                <a:latin typeface="Calibri"/>
                <a:cs typeface="Calibri"/>
              </a:rPr>
              <a:t> </a:t>
            </a:r>
            <a:r>
              <a:rPr sz="1412" dirty="0">
                <a:latin typeface="Calibri"/>
                <a:cs typeface="Calibri"/>
              </a:rPr>
              <a:t>au</a:t>
            </a:r>
            <a:r>
              <a:rPr sz="1412" spc="-9" dirty="0">
                <a:latin typeface="Calibri"/>
                <a:cs typeface="Calibri"/>
              </a:rPr>
              <a:t> fournisseur</a:t>
            </a:r>
            <a:r>
              <a:rPr sz="1412" spc="13" dirty="0">
                <a:latin typeface="Calibri"/>
                <a:cs typeface="Calibri"/>
              </a:rPr>
              <a:t> </a:t>
            </a:r>
            <a:r>
              <a:rPr sz="1412" spc="-18" dirty="0">
                <a:latin typeface="Calibri"/>
                <a:cs typeface="Calibri"/>
              </a:rPr>
              <a:t>d’accès</a:t>
            </a:r>
            <a:r>
              <a:rPr sz="1412" spc="18" dirty="0">
                <a:latin typeface="Calibri"/>
                <a:cs typeface="Calibri"/>
              </a:rPr>
              <a:t> </a:t>
            </a:r>
            <a:r>
              <a:rPr sz="1412" spc="-49" dirty="0">
                <a:latin typeface="Calibri"/>
                <a:cs typeface="Calibri"/>
              </a:rPr>
              <a:t>TV.</a:t>
            </a:r>
            <a:endParaRPr sz="1412">
              <a:latin typeface="Calibri"/>
              <a:cs typeface="Calibri"/>
            </a:endParaRPr>
          </a:p>
          <a:p>
            <a:pPr marL="11206"/>
            <a:r>
              <a:rPr sz="1412" spc="-269" dirty="0">
                <a:latin typeface="Calibri"/>
                <a:cs typeface="Calibri"/>
              </a:rPr>
              <a:t>−</a:t>
            </a:r>
            <a:r>
              <a:rPr sz="1412" spc="-71" dirty="0">
                <a:latin typeface="Times New Roman"/>
                <a:cs typeface="Times New Roman"/>
              </a:rPr>
              <a:t> </a:t>
            </a:r>
            <a:r>
              <a:rPr sz="1412" spc="-124" dirty="0">
                <a:latin typeface="Calibri"/>
                <a:cs typeface="Calibri"/>
              </a:rPr>
              <a:t>T</a:t>
            </a:r>
            <a:r>
              <a:rPr sz="1412" spc="-9" dirty="0">
                <a:latin typeface="Calibri"/>
                <a:cs typeface="Calibri"/>
              </a:rPr>
              <a:t>ou</a:t>
            </a:r>
            <a:r>
              <a:rPr sz="1412" dirty="0">
                <a:latin typeface="Calibri"/>
                <a:cs typeface="Calibri"/>
              </a:rPr>
              <a:t>s</a:t>
            </a:r>
            <a:r>
              <a:rPr sz="1412" spc="-44" dirty="0">
                <a:latin typeface="Times New Roman"/>
                <a:cs typeface="Times New Roman"/>
              </a:rPr>
              <a:t> </a:t>
            </a:r>
            <a:r>
              <a:rPr sz="1412" spc="-9" dirty="0">
                <a:latin typeface="Calibri"/>
                <a:cs typeface="Calibri"/>
              </a:rPr>
              <a:t>le</a:t>
            </a:r>
            <a:r>
              <a:rPr sz="1412" dirty="0">
                <a:latin typeface="Calibri"/>
                <a:cs typeface="Calibri"/>
              </a:rPr>
              <a:t>s</a:t>
            </a:r>
            <a:r>
              <a:rPr sz="1412" spc="-22" dirty="0">
                <a:latin typeface="Times New Roman"/>
                <a:cs typeface="Times New Roman"/>
              </a:rPr>
              <a:t> </a:t>
            </a:r>
            <a:r>
              <a:rPr sz="1412" spc="-4" dirty="0">
                <a:latin typeface="Calibri"/>
                <a:cs typeface="Calibri"/>
              </a:rPr>
              <a:t>a</a:t>
            </a:r>
            <a:r>
              <a:rPr sz="1412" spc="-9" dirty="0">
                <a:latin typeface="Calibri"/>
                <a:cs typeface="Calibri"/>
              </a:rPr>
              <a:t>bonné</a:t>
            </a:r>
            <a:r>
              <a:rPr sz="1412" dirty="0">
                <a:latin typeface="Calibri"/>
                <a:cs typeface="Calibri"/>
              </a:rPr>
              <a:t>s</a:t>
            </a:r>
            <a:r>
              <a:rPr sz="1412" spc="-44" dirty="0">
                <a:latin typeface="Times New Roman"/>
                <a:cs typeface="Times New Roman"/>
              </a:rPr>
              <a:t> </a:t>
            </a:r>
            <a:r>
              <a:rPr sz="1412" spc="-9" dirty="0">
                <a:latin typeface="Calibri"/>
                <a:cs typeface="Calibri"/>
              </a:rPr>
              <a:t>lo</a:t>
            </a:r>
            <a:r>
              <a:rPr sz="1412" spc="-31" dirty="0">
                <a:latin typeface="Calibri"/>
                <a:cs typeface="Calibri"/>
              </a:rPr>
              <a:t>c</a:t>
            </a:r>
            <a:r>
              <a:rPr sz="1412" spc="-4" dirty="0">
                <a:latin typeface="Calibri"/>
                <a:cs typeface="Calibri"/>
              </a:rPr>
              <a:t>a</a:t>
            </a:r>
            <a:r>
              <a:rPr sz="1412" spc="-9" dirty="0">
                <a:latin typeface="Calibri"/>
                <a:cs typeface="Calibri"/>
              </a:rPr>
              <a:t>u</a:t>
            </a:r>
            <a:r>
              <a:rPr sz="1412" dirty="0">
                <a:latin typeface="Calibri"/>
                <a:cs typeface="Calibri"/>
              </a:rPr>
              <a:t>x</a:t>
            </a:r>
            <a:r>
              <a:rPr sz="1412" spc="-18" dirty="0">
                <a:latin typeface="Times New Roman"/>
                <a:cs typeface="Times New Roman"/>
              </a:rPr>
              <a:t> </a:t>
            </a:r>
            <a:r>
              <a:rPr sz="1412" spc="-9" dirty="0">
                <a:latin typeface="Calibri"/>
                <a:cs typeface="Calibri"/>
              </a:rPr>
              <a:t>p</a:t>
            </a:r>
            <a:r>
              <a:rPr sz="1412" spc="-4" dirty="0">
                <a:latin typeface="Calibri"/>
                <a:cs typeface="Calibri"/>
              </a:rPr>
              <a:t>a</a:t>
            </a:r>
            <a:r>
              <a:rPr sz="1412" spc="-9" dirty="0">
                <a:latin typeface="Calibri"/>
                <a:cs typeface="Calibri"/>
              </a:rPr>
              <a:t>r</a:t>
            </a:r>
            <a:r>
              <a:rPr sz="1412" spc="-31" dirty="0">
                <a:latin typeface="Calibri"/>
                <a:cs typeface="Calibri"/>
              </a:rPr>
              <a:t>t</a:t>
            </a:r>
            <a:r>
              <a:rPr sz="1412" spc="-4" dirty="0">
                <a:latin typeface="Calibri"/>
                <a:cs typeface="Calibri"/>
              </a:rPr>
              <a:t>a</a:t>
            </a:r>
            <a:r>
              <a:rPr sz="1412" spc="-13" dirty="0">
                <a:latin typeface="Calibri"/>
                <a:cs typeface="Calibri"/>
              </a:rPr>
              <a:t>g</a:t>
            </a:r>
            <a:r>
              <a:rPr sz="1412" spc="-9" dirty="0">
                <a:latin typeface="Calibri"/>
                <a:cs typeface="Calibri"/>
              </a:rPr>
              <a:t>e</a:t>
            </a:r>
            <a:r>
              <a:rPr sz="1412" spc="-26" dirty="0">
                <a:latin typeface="Calibri"/>
                <a:cs typeface="Calibri"/>
              </a:rPr>
              <a:t>n</a:t>
            </a:r>
            <a:r>
              <a:rPr sz="1412" dirty="0">
                <a:latin typeface="Calibri"/>
                <a:cs typeface="Calibri"/>
              </a:rPr>
              <a:t>t</a:t>
            </a:r>
            <a:r>
              <a:rPr sz="1412" spc="-26" dirty="0">
                <a:latin typeface="Times New Roman"/>
                <a:cs typeface="Times New Roman"/>
              </a:rPr>
              <a:t> </a:t>
            </a:r>
            <a:r>
              <a:rPr sz="1412" spc="-9" dirty="0">
                <a:latin typeface="Calibri"/>
                <a:cs typeface="Calibri"/>
              </a:rPr>
              <a:t>l</a:t>
            </a:r>
            <a:r>
              <a:rPr sz="1412" dirty="0">
                <a:latin typeface="Calibri"/>
                <a:cs typeface="Calibri"/>
              </a:rPr>
              <a:t>a</a:t>
            </a:r>
            <a:r>
              <a:rPr sz="1412" spc="-40" dirty="0">
                <a:latin typeface="Times New Roman"/>
                <a:cs typeface="Times New Roman"/>
              </a:rPr>
              <a:t> </a:t>
            </a:r>
            <a:r>
              <a:rPr sz="1412" spc="13" dirty="0">
                <a:latin typeface="Calibri"/>
                <a:cs typeface="Calibri"/>
              </a:rPr>
              <a:t>m</a:t>
            </a:r>
            <a:r>
              <a:rPr sz="1412" spc="-9" dirty="0">
                <a:latin typeface="Calibri"/>
                <a:cs typeface="Calibri"/>
              </a:rPr>
              <a:t>ê</a:t>
            </a:r>
            <a:r>
              <a:rPr sz="1412" spc="13" dirty="0">
                <a:latin typeface="Calibri"/>
                <a:cs typeface="Calibri"/>
              </a:rPr>
              <a:t>m</a:t>
            </a:r>
            <a:r>
              <a:rPr sz="1412" dirty="0">
                <a:latin typeface="Calibri"/>
                <a:cs typeface="Calibri"/>
              </a:rPr>
              <a:t>e</a:t>
            </a:r>
            <a:r>
              <a:rPr sz="1412" spc="-66" dirty="0">
                <a:latin typeface="Times New Roman"/>
                <a:cs typeface="Times New Roman"/>
              </a:rPr>
              <a:t> </a:t>
            </a:r>
            <a:r>
              <a:rPr sz="1412" spc="-9" dirty="0">
                <a:latin typeface="Calibri"/>
                <a:cs typeface="Calibri"/>
              </a:rPr>
              <a:t>b</a:t>
            </a:r>
            <a:r>
              <a:rPr sz="1412" spc="-4" dirty="0">
                <a:latin typeface="Calibri"/>
                <a:cs typeface="Calibri"/>
              </a:rPr>
              <a:t>a</a:t>
            </a:r>
            <a:r>
              <a:rPr sz="1412" spc="-9" dirty="0">
                <a:latin typeface="Calibri"/>
                <a:cs typeface="Calibri"/>
              </a:rPr>
              <a:t>nd</a:t>
            </a:r>
            <a:r>
              <a:rPr sz="1412" dirty="0">
                <a:latin typeface="Calibri"/>
                <a:cs typeface="Calibri"/>
              </a:rPr>
              <a:t>e</a:t>
            </a:r>
            <a:r>
              <a:rPr sz="1412" spc="-44" dirty="0">
                <a:latin typeface="Times New Roman"/>
                <a:cs typeface="Times New Roman"/>
              </a:rPr>
              <a:t> </a:t>
            </a:r>
            <a:r>
              <a:rPr sz="1412" spc="-9" dirty="0">
                <a:latin typeface="Calibri"/>
                <a:cs typeface="Calibri"/>
              </a:rPr>
              <a:t>p</a:t>
            </a:r>
            <a:r>
              <a:rPr sz="1412" dirty="0">
                <a:latin typeface="Calibri"/>
                <a:cs typeface="Calibri"/>
              </a:rPr>
              <a:t>a</a:t>
            </a:r>
            <a:r>
              <a:rPr sz="1412" spc="-9" dirty="0">
                <a:latin typeface="Calibri"/>
                <a:cs typeface="Calibri"/>
              </a:rPr>
              <a:t>ss</a:t>
            </a:r>
            <a:r>
              <a:rPr sz="1412" spc="-4" dirty="0">
                <a:latin typeface="Calibri"/>
                <a:cs typeface="Calibri"/>
              </a:rPr>
              <a:t>a</a:t>
            </a:r>
            <a:r>
              <a:rPr sz="1412" spc="-26" dirty="0">
                <a:latin typeface="Calibri"/>
                <a:cs typeface="Calibri"/>
              </a:rPr>
              <a:t>n</a:t>
            </a:r>
            <a:r>
              <a:rPr sz="1412" spc="-31" dirty="0">
                <a:latin typeface="Calibri"/>
                <a:cs typeface="Calibri"/>
              </a:rPr>
              <a:t>t</a:t>
            </a:r>
            <a:r>
              <a:rPr sz="1412" spc="-9" dirty="0">
                <a:latin typeface="Calibri"/>
                <a:cs typeface="Calibri"/>
              </a:rPr>
              <a:t>e</a:t>
            </a:r>
            <a:r>
              <a:rPr sz="1412" dirty="0">
                <a:latin typeface="Calibri"/>
                <a:cs typeface="Calibri"/>
              </a:rPr>
              <a:t>.</a:t>
            </a:r>
            <a:endParaRPr sz="1412">
              <a:latin typeface="Calibri"/>
              <a:cs typeface="Calibri"/>
            </a:endParaRPr>
          </a:p>
          <a:p>
            <a:pPr marL="11206"/>
            <a:r>
              <a:rPr sz="1412" spc="-132" dirty="0">
                <a:latin typeface="Calibri"/>
                <a:cs typeface="Calibri"/>
              </a:rPr>
              <a:t>−&gt;</a:t>
            </a:r>
            <a:r>
              <a:rPr sz="1412" spc="-31" dirty="0">
                <a:latin typeface="Calibri"/>
                <a:cs typeface="Calibri"/>
              </a:rPr>
              <a:t> </a:t>
            </a:r>
            <a:r>
              <a:rPr sz="1412" dirty="0">
                <a:latin typeface="Calibri"/>
                <a:cs typeface="Calibri"/>
              </a:rPr>
              <a:t>À</a:t>
            </a:r>
            <a:r>
              <a:rPr sz="1412" spc="-13" dirty="0">
                <a:latin typeface="Calibri"/>
                <a:cs typeface="Calibri"/>
              </a:rPr>
              <a:t> </a:t>
            </a:r>
            <a:r>
              <a:rPr sz="1412" spc="-9" dirty="0">
                <a:latin typeface="Calibri"/>
                <a:cs typeface="Calibri"/>
              </a:rPr>
              <a:t>mesure</a:t>
            </a:r>
            <a:r>
              <a:rPr sz="1412" spc="18" dirty="0">
                <a:latin typeface="Calibri"/>
                <a:cs typeface="Calibri"/>
              </a:rPr>
              <a:t> </a:t>
            </a:r>
            <a:r>
              <a:rPr sz="1412" spc="-4" dirty="0">
                <a:latin typeface="Calibri"/>
                <a:cs typeface="Calibri"/>
              </a:rPr>
              <a:t>que des </a:t>
            </a:r>
            <a:r>
              <a:rPr sz="1412" spc="-13" dirty="0">
                <a:latin typeface="Calibri"/>
                <a:cs typeface="Calibri"/>
              </a:rPr>
              <a:t>utilisateurs</a:t>
            </a:r>
            <a:r>
              <a:rPr sz="1412" spc="40" dirty="0">
                <a:latin typeface="Calibri"/>
                <a:cs typeface="Calibri"/>
              </a:rPr>
              <a:t> </a:t>
            </a:r>
            <a:r>
              <a:rPr sz="1412" spc="-9" dirty="0">
                <a:latin typeface="Calibri"/>
                <a:cs typeface="Calibri"/>
              </a:rPr>
              <a:t>rejoignent</a:t>
            </a:r>
            <a:r>
              <a:rPr sz="1412" spc="35" dirty="0">
                <a:latin typeface="Calibri"/>
                <a:cs typeface="Calibri"/>
              </a:rPr>
              <a:t> </a:t>
            </a:r>
            <a:r>
              <a:rPr sz="1412" spc="-4" dirty="0">
                <a:latin typeface="Calibri"/>
                <a:cs typeface="Calibri"/>
              </a:rPr>
              <a:t>le</a:t>
            </a:r>
            <a:r>
              <a:rPr sz="1412" spc="18" dirty="0">
                <a:latin typeface="Calibri"/>
                <a:cs typeface="Calibri"/>
              </a:rPr>
              <a:t> </a:t>
            </a:r>
            <a:r>
              <a:rPr sz="1412" spc="-4" dirty="0">
                <a:latin typeface="Calibri"/>
                <a:cs typeface="Calibri"/>
              </a:rPr>
              <a:t>service,</a:t>
            </a:r>
            <a:r>
              <a:rPr sz="1412" spc="31" dirty="0">
                <a:latin typeface="Calibri"/>
                <a:cs typeface="Calibri"/>
              </a:rPr>
              <a:t> </a:t>
            </a:r>
            <a:r>
              <a:rPr sz="1412" spc="-4" dirty="0">
                <a:latin typeface="Calibri"/>
                <a:cs typeface="Calibri"/>
              </a:rPr>
              <a:t>le débit</a:t>
            </a:r>
            <a:r>
              <a:rPr sz="1412" spc="13" dirty="0">
                <a:latin typeface="Calibri"/>
                <a:cs typeface="Calibri"/>
              </a:rPr>
              <a:t> </a:t>
            </a:r>
            <a:r>
              <a:rPr sz="1412" spc="-4" dirty="0">
                <a:latin typeface="Calibri"/>
                <a:cs typeface="Calibri"/>
              </a:rPr>
              <a:t>dispo peut</a:t>
            </a:r>
            <a:r>
              <a:rPr sz="1412" spc="13" dirty="0">
                <a:latin typeface="Calibri"/>
                <a:cs typeface="Calibri"/>
              </a:rPr>
              <a:t> </a:t>
            </a:r>
            <a:r>
              <a:rPr sz="1412" spc="-13" dirty="0">
                <a:latin typeface="Calibri"/>
                <a:cs typeface="Calibri"/>
              </a:rPr>
              <a:t>être</a:t>
            </a:r>
            <a:r>
              <a:rPr sz="1412" spc="18" dirty="0">
                <a:latin typeface="Calibri"/>
                <a:cs typeface="Calibri"/>
              </a:rPr>
              <a:t> </a:t>
            </a:r>
            <a:r>
              <a:rPr sz="1412" spc="-13" dirty="0">
                <a:latin typeface="Calibri"/>
                <a:cs typeface="Calibri"/>
              </a:rPr>
              <a:t>inférieur</a:t>
            </a:r>
            <a:r>
              <a:rPr sz="1412" spc="35" dirty="0">
                <a:latin typeface="Calibri"/>
                <a:cs typeface="Calibri"/>
              </a:rPr>
              <a:t> </a:t>
            </a:r>
            <a:r>
              <a:rPr sz="1412" dirty="0">
                <a:latin typeface="Calibri"/>
                <a:cs typeface="Calibri"/>
              </a:rPr>
              <a:t>au</a:t>
            </a:r>
            <a:r>
              <a:rPr sz="1412" spc="-4" dirty="0">
                <a:latin typeface="Calibri"/>
                <a:cs typeface="Calibri"/>
              </a:rPr>
              <a:t> débit</a:t>
            </a:r>
            <a:r>
              <a:rPr sz="1412" spc="13" dirty="0">
                <a:latin typeface="Calibri"/>
                <a:cs typeface="Calibri"/>
              </a:rPr>
              <a:t> </a:t>
            </a:r>
            <a:r>
              <a:rPr sz="1412" spc="-13" dirty="0">
                <a:latin typeface="Calibri"/>
                <a:cs typeface="Calibri"/>
              </a:rPr>
              <a:t>attendu.</a:t>
            </a:r>
            <a:endParaRPr sz="1412">
              <a:latin typeface="Calibri"/>
              <a:cs typeface="Calibri"/>
            </a:endParaRPr>
          </a:p>
        </p:txBody>
      </p:sp>
      <p:sp>
        <p:nvSpPr>
          <p:cNvPr id="5" name="object 5"/>
          <p:cNvSpPr txBox="1">
            <a:spLocks noGrp="1"/>
          </p:cNvSpPr>
          <p:nvPr>
            <p:ph type="sldNum" sz="quarter" idx="7"/>
          </p:nvPr>
        </p:nvSpPr>
        <p:spPr>
          <a:xfrm>
            <a:off x="10649535" y="6105866"/>
            <a:ext cx="370994" cy="141642"/>
          </a:xfrm>
          <a:prstGeom prst="rect">
            <a:avLst/>
          </a:prstGeom>
        </p:spPr>
        <p:txBody>
          <a:bodyPr vert="horz" wrap="square" lIns="0" tIns="0" rIns="0" bIns="0" rtlCol="0">
            <a:spAutoFit/>
          </a:bodyPr>
          <a:lstStyle>
            <a:defPPr>
              <a:defRPr lang="fr-FR"/>
            </a:defPPr>
            <a:lvl1pPr marL="0" algn="l" defTabSz="914400" rtl="0" eaLnBrk="1" latinLnBrk="0" hangingPunct="1">
              <a:defRPr sz="1059"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0858">
              <a:lnSpc>
                <a:spcPts val="1094"/>
              </a:lnSpc>
            </a:pPr>
            <a:fld id="{81D60167-4931-47E6-BA6A-407CBD079E47}" type="slidenum">
              <a:rPr lang="fr-FR" smtClean="0"/>
              <a:pPr marL="100858">
                <a:lnSpc>
                  <a:spcPts val="1094"/>
                </a:lnSpc>
              </a:pPr>
              <a:t>27</a:t>
            </a:fld>
            <a:endParaRPr dirty="0"/>
          </a:p>
        </p:txBody>
      </p:sp>
    </p:spTree>
    <p:extLst>
      <p:ext uri="{BB962C8B-B14F-4D97-AF65-F5344CB8AC3E}">
        <p14:creationId xmlns:p14="http://schemas.microsoft.com/office/powerpoint/2010/main" val="3728244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932718" y="33112"/>
            <a:ext cx="8229600" cy="710067"/>
          </a:xfrm>
        </p:spPr>
        <p:txBody>
          <a:bodyPr wrap="square" lIns="90000" tIns="46800" rIns="90000" bIns="46800">
            <a:spAutoFit/>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fr-FR" sz="4000" dirty="0" err="1"/>
              <a:t>Exemple</a:t>
            </a:r>
            <a:r>
              <a:rPr lang="en-GB" altLang="fr-FR" sz="4000" dirty="0"/>
              <a:t> de la </a:t>
            </a:r>
            <a:r>
              <a:rPr lang="en-GB" altLang="fr-FR" sz="4000" dirty="0" err="1"/>
              <a:t>voix</a:t>
            </a:r>
            <a:endParaRPr lang="en-GB" altLang="fr-FR" sz="4000" dirty="0"/>
          </a:p>
        </p:txBody>
      </p:sp>
      <p:sp>
        <p:nvSpPr>
          <p:cNvPr id="33795" name="Rectangle 3"/>
          <p:cNvSpPr>
            <a:spLocks noChangeArrowheads="1"/>
          </p:cNvSpPr>
          <p:nvPr/>
        </p:nvSpPr>
        <p:spPr bwMode="auto">
          <a:xfrm>
            <a:off x="7248526" y="5063213"/>
            <a:ext cx="3240088" cy="1417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spAutoFit/>
          </a:bodyPr>
          <a:lstStyle>
            <a:lvl1pPr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Trebuchet MS" pitchFamily="34" charset="0"/>
              </a:defRPr>
            </a:lvl1pPr>
            <a:lvl2pPr marL="742950" indent="-28575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Trebuchet MS" pitchFamily="34" charset="0"/>
              </a:defRPr>
            </a:lvl2pPr>
            <a:lvl3pPr marL="11430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rebuchet MS" pitchFamily="34" charset="0"/>
              </a:defRPr>
            </a:lvl3pPr>
            <a:lvl4pPr marL="16002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4pPr>
            <a:lvl5pPr marL="20574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5pPr>
            <a:lvl6pPr marL="25146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6pPr>
            <a:lvl7pPr marL="29718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7pPr>
            <a:lvl8pPr marL="34290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8pPr>
            <a:lvl9pPr marL="38862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9pPr>
          </a:lstStyle>
          <a:p>
            <a:pPr algn="ctr" fontAlgn="base">
              <a:spcBef>
                <a:spcPct val="0"/>
              </a:spcBef>
              <a:spcAft>
                <a:spcPct val="0"/>
              </a:spcAft>
              <a:buClr>
                <a:srgbClr val="000000"/>
              </a:buClr>
              <a:buFont typeface="Trebuchet MS" pitchFamily="34" charset="0"/>
              <a:buNone/>
            </a:pPr>
            <a:r>
              <a:rPr lang="en-GB" altLang="fr-FR" sz="1200">
                <a:solidFill>
                  <a:srgbClr val="000000"/>
                </a:solidFill>
              </a:rPr>
              <a:t>G.711 (a Europe, u US/JAPON) pour la voix (téléphonie standard ou RNIS, et VoIP)</a:t>
            </a:r>
          </a:p>
          <a:p>
            <a:pPr algn="ctr" fontAlgn="base">
              <a:spcBef>
                <a:spcPct val="0"/>
              </a:spcBef>
              <a:spcAft>
                <a:spcPct val="0"/>
              </a:spcAft>
              <a:buClr>
                <a:srgbClr val="000000"/>
              </a:buClr>
              <a:buFont typeface="Trebuchet MS" pitchFamily="34" charset="0"/>
              <a:buNone/>
            </a:pPr>
            <a:br>
              <a:rPr lang="en-GB" altLang="fr-FR" sz="1200">
                <a:solidFill>
                  <a:srgbClr val="000000"/>
                </a:solidFill>
              </a:rPr>
            </a:br>
            <a:r>
              <a:rPr lang="en-GB" altLang="fr-FR" sz="1200">
                <a:solidFill>
                  <a:srgbClr val="000000"/>
                </a:solidFill>
              </a:rPr>
              <a:t>Avec compression </a:t>
            </a:r>
            <a:br>
              <a:rPr lang="en-GB" altLang="fr-FR" sz="1200">
                <a:solidFill>
                  <a:srgbClr val="000000"/>
                </a:solidFill>
              </a:rPr>
            </a:br>
            <a:r>
              <a:rPr lang="en-GB" altLang="fr-FR" sz="1200">
                <a:solidFill>
                  <a:srgbClr val="000000"/>
                </a:solidFill>
              </a:rPr>
              <a:t>G.729 (8kbps),  G.723 (6.3/5.3 kpbs).</a:t>
            </a:r>
          </a:p>
          <a:p>
            <a:pPr algn="ctr" fontAlgn="base">
              <a:spcBef>
                <a:spcPct val="0"/>
              </a:spcBef>
              <a:spcAft>
                <a:spcPct val="0"/>
              </a:spcAft>
              <a:buClr>
                <a:srgbClr val="000000"/>
              </a:buClr>
              <a:buFont typeface="Trebuchet MS" pitchFamily="34" charset="0"/>
              <a:buNone/>
            </a:pPr>
            <a:br>
              <a:rPr lang="en-GB" altLang="fr-FR" sz="1200">
                <a:solidFill>
                  <a:srgbClr val="000000"/>
                </a:solidFill>
              </a:rPr>
            </a:br>
            <a:r>
              <a:rPr lang="en-GB" altLang="fr-FR" sz="1200">
                <a:solidFill>
                  <a:srgbClr val="000000"/>
                </a:solidFill>
              </a:rPr>
              <a:t>VAD Voice activity detection.</a:t>
            </a:r>
            <a:r>
              <a:rPr lang="en-GB" altLang="fr-FR" sz="1400">
                <a:solidFill>
                  <a:srgbClr val="000000"/>
                </a:solidFill>
                <a:latin typeface="Times New Roman" pitchFamily="18" charset="0"/>
              </a:rPr>
              <a:t> </a:t>
            </a:r>
          </a:p>
        </p:txBody>
      </p:sp>
      <p:pic>
        <p:nvPicPr>
          <p:cNvPr id="3379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6089" y="3498850"/>
            <a:ext cx="7334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379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9875" y="3448055"/>
            <a:ext cx="4381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3798" name="Rectangle 6"/>
          <p:cNvSpPr>
            <a:spLocks noChangeArrowheads="1"/>
          </p:cNvSpPr>
          <p:nvPr/>
        </p:nvSpPr>
        <p:spPr bwMode="auto">
          <a:xfrm>
            <a:off x="3719513" y="3067057"/>
            <a:ext cx="360362" cy="1871663"/>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Char char="•"/>
              <a:defRPr sz="3200">
                <a:solidFill>
                  <a:schemeClr val="tx1"/>
                </a:solidFill>
                <a:latin typeface="Trebuchet MS" pitchFamily="34" charset="0"/>
              </a:defRPr>
            </a:lvl1pPr>
            <a:lvl2pPr marL="742950" indent="-285750" algn="l" eaLnBrk="0" hangingPunct="0">
              <a:spcBef>
                <a:spcPct val="20000"/>
              </a:spcBef>
              <a:buChar char="–"/>
              <a:defRPr sz="2800">
                <a:solidFill>
                  <a:schemeClr val="tx1"/>
                </a:solidFill>
                <a:latin typeface="Trebuchet MS" pitchFamily="34" charset="0"/>
              </a:defRPr>
            </a:lvl2pPr>
            <a:lvl3pPr marL="1143000" indent="-228600" algn="l" eaLnBrk="0" hangingPunct="0">
              <a:spcBef>
                <a:spcPct val="20000"/>
              </a:spcBef>
              <a:buChar char="•"/>
              <a:defRPr sz="2400">
                <a:solidFill>
                  <a:schemeClr val="tx1"/>
                </a:solidFill>
                <a:latin typeface="Trebuchet MS" pitchFamily="34" charset="0"/>
              </a:defRPr>
            </a:lvl3pPr>
            <a:lvl4pPr marL="1600200" indent="-228600" algn="l" eaLnBrk="0" hangingPunct="0">
              <a:spcBef>
                <a:spcPct val="20000"/>
              </a:spcBef>
              <a:buChar char="–"/>
              <a:defRPr sz="2000">
                <a:solidFill>
                  <a:schemeClr val="tx1"/>
                </a:solidFill>
                <a:latin typeface="Trebuchet MS" pitchFamily="34" charset="0"/>
              </a:defRPr>
            </a:lvl4pPr>
            <a:lvl5pPr marL="2057400" indent="-228600" algn="l" eaLnBrk="0" hangingPunct="0">
              <a:spcBef>
                <a:spcPct val="20000"/>
              </a:spcBef>
              <a:buChar char="»"/>
              <a:defRPr sz="2000">
                <a:solidFill>
                  <a:schemeClr val="tx1"/>
                </a:solidFill>
                <a:latin typeface="Trebuchet MS" pitchFamily="34" charset="0"/>
              </a:defRPr>
            </a:lvl5pPr>
            <a:lvl6pPr marL="2514600" indent="-228600" eaLnBrk="0" fontAlgn="base" hangingPunct="0">
              <a:spcBef>
                <a:spcPct val="20000"/>
              </a:spcBef>
              <a:spcAft>
                <a:spcPct val="0"/>
              </a:spcAft>
              <a:buChar char="»"/>
              <a:defRPr sz="2000">
                <a:solidFill>
                  <a:schemeClr val="tx1"/>
                </a:solidFill>
                <a:latin typeface="Trebuchet MS" pitchFamily="34" charset="0"/>
              </a:defRPr>
            </a:lvl6pPr>
            <a:lvl7pPr marL="2971800" indent="-228600" eaLnBrk="0" fontAlgn="base" hangingPunct="0">
              <a:spcBef>
                <a:spcPct val="20000"/>
              </a:spcBef>
              <a:spcAft>
                <a:spcPct val="0"/>
              </a:spcAft>
              <a:buChar char="»"/>
              <a:defRPr sz="2000">
                <a:solidFill>
                  <a:schemeClr val="tx1"/>
                </a:solidFill>
                <a:latin typeface="Trebuchet MS" pitchFamily="34" charset="0"/>
              </a:defRPr>
            </a:lvl7pPr>
            <a:lvl8pPr marL="3429000" indent="-228600" eaLnBrk="0" fontAlgn="base" hangingPunct="0">
              <a:spcBef>
                <a:spcPct val="20000"/>
              </a:spcBef>
              <a:spcAft>
                <a:spcPct val="0"/>
              </a:spcAft>
              <a:buChar char="»"/>
              <a:defRPr sz="2000">
                <a:solidFill>
                  <a:schemeClr val="tx1"/>
                </a:solidFill>
                <a:latin typeface="Trebuchet MS" pitchFamily="34" charset="0"/>
              </a:defRPr>
            </a:lvl8pPr>
            <a:lvl9pPr marL="3886200" indent="-228600" eaLnBrk="0" fontAlgn="base" hangingPunct="0">
              <a:spcBef>
                <a:spcPct val="20000"/>
              </a:spcBef>
              <a:spcAft>
                <a:spcPct val="0"/>
              </a:spcAft>
              <a:buChar char="»"/>
              <a:defRPr sz="2000">
                <a:solidFill>
                  <a:schemeClr val="tx1"/>
                </a:solidFill>
                <a:latin typeface="Trebuchet MS" pitchFamily="34" charset="0"/>
              </a:defRPr>
            </a:lvl9pPr>
          </a:lstStyle>
          <a:p>
            <a:pPr algn="ctr" eaLnBrk="1" fontAlgn="base" hangingPunct="1">
              <a:spcBef>
                <a:spcPct val="0"/>
              </a:spcBef>
              <a:spcAft>
                <a:spcPct val="0"/>
              </a:spcAft>
              <a:buFontTx/>
              <a:buNone/>
            </a:pPr>
            <a:endParaRPr lang="fr-FR" altLang="fr-FR" sz="4000">
              <a:solidFill>
                <a:srgbClr val="000000"/>
              </a:solidFill>
            </a:endParaRPr>
          </a:p>
        </p:txBody>
      </p:sp>
      <p:sp>
        <p:nvSpPr>
          <p:cNvPr id="33799" name="Rectangle 7"/>
          <p:cNvSpPr>
            <a:spLocks noChangeArrowheads="1"/>
          </p:cNvSpPr>
          <p:nvPr/>
        </p:nvSpPr>
        <p:spPr bwMode="auto">
          <a:xfrm>
            <a:off x="4583113" y="3067057"/>
            <a:ext cx="360362" cy="1871663"/>
          </a:xfrm>
          <a:prstGeom prst="rect">
            <a:avLst/>
          </a:prstGeom>
          <a:solidFill>
            <a:srgbClr val="FFFFFF"/>
          </a:solidFill>
          <a:ln w="12600">
            <a:solidFill>
              <a:srgbClr val="000000"/>
            </a:solidFill>
            <a:miter lim="800000"/>
            <a:headEnd/>
            <a:tailEnd/>
          </a:ln>
        </p:spPr>
        <p:txBody>
          <a:bodyPr wrap="none" anchor="ctr"/>
          <a:lstStyle>
            <a:lvl1pPr algn="l" eaLnBrk="0" hangingPunct="0">
              <a:spcBef>
                <a:spcPct val="20000"/>
              </a:spcBef>
              <a:buChar char="•"/>
              <a:defRPr sz="3200">
                <a:solidFill>
                  <a:schemeClr val="tx1"/>
                </a:solidFill>
                <a:latin typeface="Trebuchet MS" pitchFamily="34" charset="0"/>
              </a:defRPr>
            </a:lvl1pPr>
            <a:lvl2pPr marL="742950" indent="-285750" algn="l" eaLnBrk="0" hangingPunct="0">
              <a:spcBef>
                <a:spcPct val="20000"/>
              </a:spcBef>
              <a:buChar char="–"/>
              <a:defRPr sz="2800">
                <a:solidFill>
                  <a:schemeClr val="tx1"/>
                </a:solidFill>
                <a:latin typeface="Trebuchet MS" pitchFamily="34" charset="0"/>
              </a:defRPr>
            </a:lvl2pPr>
            <a:lvl3pPr marL="1143000" indent="-228600" algn="l" eaLnBrk="0" hangingPunct="0">
              <a:spcBef>
                <a:spcPct val="20000"/>
              </a:spcBef>
              <a:buChar char="•"/>
              <a:defRPr sz="2400">
                <a:solidFill>
                  <a:schemeClr val="tx1"/>
                </a:solidFill>
                <a:latin typeface="Trebuchet MS" pitchFamily="34" charset="0"/>
              </a:defRPr>
            </a:lvl3pPr>
            <a:lvl4pPr marL="1600200" indent="-228600" algn="l" eaLnBrk="0" hangingPunct="0">
              <a:spcBef>
                <a:spcPct val="20000"/>
              </a:spcBef>
              <a:buChar char="–"/>
              <a:defRPr sz="2000">
                <a:solidFill>
                  <a:schemeClr val="tx1"/>
                </a:solidFill>
                <a:latin typeface="Trebuchet MS" pitchFamily="34" charset="0"/>
              </a:defRPr>
            </a:lvl4pPr>
            <a:lvl5pPr marL="2057400" indent="-228600" algn="l" eaLnBrk="0" hangingPunct="0">
              <a:spcBef>
                <a:spcPct val="20000"/>
              </a:spcBef>
              <a:buChar char="»"/>
              <a:defRPr sz="2000">
                <a:solidFill>
                  <a:schemeClr val="tx1"/>
                </a:solidFill>
                <a:latin typeface="Trebuchet MS" pitchFamily="34" charset="0"/>
              </a:defRPr>
            </a:lvl5pPr>
            <a:lvl6pPr marL="2514600" indent="-228600" eaLnBrk="0" fontAlgn="base" hangingPunct="0">
              <a:spcBef>
                <a:spcPct val="20000"/>
              </a:spcBef>
              <a:spcAft>
                <a:spcPct val="0"/>
              </a:spcAft>
              <a:buChar char="»"/>
              <a:defRPr sz="2000">
                <a:solidFill>
                  <a:schemeClr val="tx1"/>
                </a:solidFill>
                <a:latin typeface="Trebuchet MS" pitchFamily="34" charset="0"/>
              </a:defRPr>
            </a:lvl6pPr>
            <a:lvl7pPr marL="2971800" indent="-228600" eaLnBrk="0" fontAlgn="base" hangingPunct="0">
              <a:spcBef>
                <a:spcPct val="20000"/>
              </a:spcBef>
              <a:spcAft>
                <a:spcPct val="0"/>
              </a:spcAft>
              <a:buChar char="»"/>
              <a:defRPr sz="2000">
                <a:solidFill>
                  <a:schemeClr val="tx1"/>
                </a:solidFill>
                <a:latin typeface="Trebuchet MS" pitchFamily="34" charset="0"/>
              </a:defRPr>
            </a:lvl7pPr>
            <a:lvl8pPr marL="3429000" indent="-228600" eaLnBrk="0" fontAlgn="base" hangingPunct="0">
              <a:spcBef>
                <a:spcPct val="20000"/>
              </a:spcBef>
              <a:spcAft>
                <a:spcPct val="0"/>
              </a:spcAft>
              <a:buChar char="»"/>
              <a:defRPr sz="2000">
                <a:solidFill>
                  <a:schemeClr val="tx1"/>
                </a:solidFill>
                <a:latin typeface="Trebuchet MS" pitchFamily="34" charset="0"/>
              </a:defRPr>
            </a:lvl8pPr>
            <a:lvl9pPr marL="3886200" indent="-228600" eaLnBrk="0" fontAlgn="base" hangingPunct="0">
              <a:spcBef>
                <a:spcPct val="20000"/>
              </a:spcBef>
              <a:spcAft>
                <a:spcPct val="0"/>
              </a:spcAft>
              <a:buChar char="»"/>
              <a:defRPr sz="2000">
                <a:solidFill>
                  <a:schemeClr val="tx1"/>
                </a:solidFill>
                <a:latin typeface="Trebuchet MS" pitchFamily="34" charset="0"/>
              </a:defRPr>
            </a:lvl9pPr>
          </a:lstStyle>
          <a:p>
            <a:pPr algn="ctr" eaLnBrk="1" fontAlgn="base" hangingPunct="1">
              <a:spcBef>
                <a:spcPct val="0"/>
              </a:spcBef>
              <a:spcAft>
                <a:spcPct val="0"/>
              </a:spcAft>
              <a:buFontTx/>
              <a:buNone/>
            </a:pPr>
            <a:endParaRPr lang="fr-FR" altLang="fr-FR" sz="4000">
              <a:solidFill>
                <a:srgbClr val="000000"/>
              </a:solidFill>
            </a:endParaRPr>
          </a:p>
        </p:txBody>
      </p:sp>
      <p:sp>
        <p:nvSpPr>
          <p:cNvPr id="33800" name="Rectangle 8"/>
          <p:cNvSpPr>
            <a:spLocks noChangeArrowheads="1"/>
          </p:cNvSpPr>
          <p:nvPr/>
        </p:nvSpPr>
        <p:spPr bwMode="auto">
          <a:xfrm>
            <a:off x="5016520" y="3787775"/>
            <a:ext cx="1655763" cy="431800"/>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Trebuchet MS" pitchFamily="34" charset="0"/>
              </a:defRPr>
            </a:lvl1pPr>
            <a:lvl2pPr marL="742950" indent="-28575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Trebuchet MS" pitchFamily="34" charset="0"/>
              </a:defRPr>
            </a:lvl2pPr>
            <a:lvl3pPr marL="11430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rebuchet MS" pitchFamily="34" charset="0"/>
              </a:defRPr>
            </a:lvl3pPr>
            <a:lvl4pPr marL="16002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4pPr>
            <a:lvl5pPr marL="20574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5pPr>
            <a:lvl6pPr marL="25146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6pPr>
            <a:lvl7pPr marL="29718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7pPr>
            <a:lvl8pPr marL="34290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8pPr>
            <a:lvl9pPr marL="38862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9pPr>
          </a:lstStyle>
          <a:p>
            <a:pPr algn="ctr" fontAlgn="base">
              <a:spcBef>
                <a:spcPct val="0"/>
              </a:spcBef>
              <a:spcAft>
                <a:spcPct val="0"/>
              </a:spcAft>
              <a:buClr>
                <a:srgbClr val="000000"/>
              </a:buClr>
              <a:buFont typeface="Trebuchet MS" pitchFamily="34" charset="0"/>
              <a:buNone/>
            </a:pPr>
            <a:r>
              <a:rPr lang="en-GB" altLang="fr-FR" sz="1400">
                <a:solidFill>
                  <a:srgbClr val="000000"/>
                </a:solidFill>
              </a:rPr>
              <a:t>La valeur de </a:t>
            </a:r>
            <a:br>
              <a:rPr lang="en-GB" altLang="fr-FR" sz="1400">
                <a:solidFill>
                  <a:srgbClr val="000000"/>
                </a:solidFill>
              </a:rPr>
            </a:br>
            <a:r>
              <a:rPr lang="en-GB" altLang="fr-FR" sz="1400">
                <a:solidFill>
                  <a:srgbClr val="000000"/>
                </a:solidFill>
              </a:rPr>
              <a:t>échantillon en 8bits</a:t>
            </a:r>
          </a:p>
        </p:txBody>
      </p:sp>
      <p:sp>
        <p:nvSpPr>
          <p:cNvPr id="33801" name="Rectangle 9"/>
          <p:cNvSpPr>
            <a:spLocks noChangeArrowheads="1"/>
          </p:cNvSpPr>
          <p:nvPr/>
        </p:nvSpPr>
        <p:spPr bwMode="auto">
          <a:xfrm>
            <a:off x="7248525" y="3787775"/>
            <a:ext cx="215900" cy="431800"/>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Trebuchet MS" pitchFamily="34" charset="0"/>
              </a:defRPr>
            </a:lvl1pPr>
            <a:lvl2pPr marL="742950" indent="-28575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Trebuchet MS" pitchFamily="34" charset="0"/>
              </a:defRPr>
            </a:lvl2pPr>
            <a:lvl3pPr marL="11430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rebuchet MS" pitchFamily="34" charset="0"/>
              </a:defRPr>
            </a:lvl3pPr>
            <a:lvl4pPr marL="16002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4pPr>
            <a:lvl5pPr marL="20574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5pPr>
            <a:lvl6pPr marL="25146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6pPr>
            <a:lvl7pPr marL="29718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7pPr>
            <a:lvl8pPr marL="34290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8pPr>
            <a:lvl9pPr marL="38862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9pPr>
          </a:lstStyle>
          <a:p>
            <a:pPr algn="ctr" fontAlgn="base">
              <a:spcBef>
                <a:spcPct val="0"/>
              </a:spcBef>
              <a:spcAft>
                <a:spcPct val="0"/>
              </a:spcAft>
              <a:buClr>
                <a:srgbClr val="000000"/>
              </a:buClr>
              <a:buFont typeface="Trebuchet MS" pitchFamily="34" charset="0"/>
              <a:buNone/>
            </a:pPr>
            <a:r>
              <a:rPr lang="en-GB" altLang="fr-FR" sz="1400">
                <a:solidFill>
                  <a:srgbClr val="000000"/>
                </a:solidFill>
              </a:rPr>
              <a:t>1</a:t>
            </a:r>
          </a:p>
        </p:txBody>
      </p:sp>
      <p:sp>
        <p:nvSpPr>
          <p:cNvPr id="33802" name="Rectangle 10"/>
          <p:cNvSpPr>
            <a:spLocks noChangeArrowheads="1"/>
          </p:cNvSpPr>
          <p:nvPr/>
        </p:nvSpPr>
        <p:spPr bwMode="auto">
          <a:xfrm>
            <a:off x="7464425" y="3787775"/>
            <a:ext cx="215900" cy="431800"/>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Trebuchet MS" pitchFamily="34" charset="0"/>
              </a:defRPr>
            </a:lvl1pPr>
            <a:lvl2pPr marL="742950" indent="-28575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Trebuchet MS" pitchFamily="34" charset="0"/>
              </a:defRPr>
            </a:lvl2pPr>
            <a:lvl3pPr marL="11430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rebuchet MS" pitchFamily="34" charset="0"/>
              </a:defRPr>
            </a:lvl3pPr>
            <a:lvl4pPr marL="16002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4pPr>
            <a:lvl5pPr marL="20574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5pPr>
            <a:lvl6pPr marL="25146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6pPr>
            <a:lvl7pPr marL="29718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7pPr>
            <a:lvl8pPr marL="34290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8pPr>
            <a:lvl9pPr marL="38862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9pPr>
          </a:lstStyle>
          <a:p>
            <a:pPr algn="ctr" fontAlgn="base">
              <a:spcBef>
                <a:spcPct val="0"/>
              </a:spcBef>
              <a:spcAft>
                <a:spcPct val="0"/>
              </a:spcAft>
              <a:buClr>
                <a:srgbClr val="000000"/>
              </a:buClr>
              <a:buFont typeface="Trebuchet MS" pitchFamily="34" charset="0"/>
              <a:buNone/>
            </a:pPr>
            <a:r>
              <a:rPr lang="en-GB" altLang="fr-FR" sz="1400">
                <a:solidFill>
                  <a:srgbClr val="000000"/>
                </a:solidFill>
              </a:rPr>
              <a:t>0</a:t>
            </a:r>
          </a:p>
        </p:txBody>
      </p:sp>
      <p:sp>
        <p:nvSpPr>
          <p:cNvPr id="33803" name="Rectangle 11"/>
          <p:cNvSpPr>
            <a:spLocks noChangeArrowheads="1"/>
          </p:cNvSpPr>
          <p:nvPr/>
        </p:nvSpPr>
        <p:spPr bwMode="auto">
          <a:xfrm>
            <a:off x="7680325" y="3787775"/>
            <a:ext cx="215900" cy="431800"/>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Trebuchet MS" pitchFamily="34" charset="0"/>
              </a:defRPr>
            </a:lvl1pPr>
            <a:lvl2pPr marL="742950" indent="-28575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Trebuchet MS" pitchFamily="34" charset="0"/>
              </a:defRPr>
            </a:lvl2pPr>
            <a:lvl3pPr marL="11430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rebuchet MS" pitchFamily="34" charset="0"/>
              </a:defRPr>
            </a:lvl3pPr>
            <a:lvl4pPr marL="16002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4pPr>
            <a:lvl5pPr marL="20574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5pPr>
            <a:lvl6pPr marL="25146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6pPr>
            <a:lvl7pPr marL="29718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7pPr>
            <a:lvl8pPr marL="34290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8pPr>
            <a:lvl9pPr marL="38862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9pPr>
          </a:lstStyle>
          <a:p>
            <a:pPr algn="ctr" fontAlgn="base">
              <a:spcBef>
                <a:spcPct val="0"/>
              </a:spcBef>
              <a:spcAft>
                <a:spcPct val="0"/>
              </a:spcAft>
              <a:buClr>
                <a:srgbClr val="000000"/>
              </a:buClr>
              <a:buFont typeface="Trebuchet MS" pitchFamily="34" charset="0"/>
              <a:buNone/>
            </a:pPr>
            <a:r>
              <a:rPr lang="en-GB" altLang="fr-FR" sz="1400">
                <a:solidFill>
                  <a:srgbClr val="000000"/>
                </a:solidFill>
              </a:rPr>
              <a:t>1</a:t>
            </a:r>
          </a:p>
        </p:txBody>
      </p:sp>
      <p:sp>
        <p:nvSpPr>
          <p:cNvPr id="33804" name="Rectangle 12"/>
          <p:cNvSpPr>
            <a:spLocks noChangeArrowheads="1"/>
          </p:cNvSpPr>
          <p:nvPr/>
        </p:nvSpPr>
        <p:spPr bwMode="auto">
          <a:xfrm>
            <a:off x="7896225" y="3787775"/>
            <a:ext cx="215900" cy="431800"/>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Trebuchet MS" pitchFamily="34" charset="0"/>
              </a:defRPr>
            </a:lvl1pPr>
            <a:lvl2pPr marL="742950" indent="-28575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Trebuchet MS" pitchFamily="34" charset="0"/>
              </a:defRPr>
            </a:lvl2pPr>
            <a:lvl3pPr marL="11430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rebuchet MS" pitchFamily="34" charset="0"/>
              </a:defRPr>
            </a:lvl3pPr>
            <a:lvl4pPr marL="16002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4pPr>
            <a:lvl5pPr marL="20574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5pPr>
            <a:lvl6pPr marL="25146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6pPr>
            <a:lvl7pPr marL="29718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7pPr>
            <a:lvl8pPr marL="34290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8pPr>
            <a:lvl9pPr marL="38862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9pPr>
          </a:lstStyle>
          <a:p>
            <a:pPr algn="ctr" fontAlgn="base">
              <a:spcBef>
                <a:spcPct val="0"/>
              </a:spcBef>
              <a:spcAft>
                <a:spcPct val="0"/>
              </a:spcAft>
              <a:buClr>
                <a:srgbClr val="000000"/>
              </a:buClr>
              <a:buFont typeface="Trebuchet MS" pitchFamily="34" charset="0"/>
              <a:buNone/>
            </a:pPr>
            <a:r>
              <a:rPr lang="en-GB" altLang="fr-FR" sz="1400">
                <a:solidFill>
                  <a:srgbClr val="000000"/>
                </a:solidFill>
              </a:rPr>
              <a:t>1</a:t>
            </a:r>
          </a:p>
        </p:txBody>
      </p:sp>
      <p:sp>
        <p:nvSpPr>
          <p:cNvPr id="33805" name="Rectangle 13"/>
          <p:cNvSpPr>
            <a:spLocks noChangeArrowheads="1"/>
          </p:cNvSpPr>
          <p:nvPr/>
        </p:nvSpPr>
        <p:spPr bwMode="auto">
          <a:xfrm>
            <a:off x="8112125" y="3787775"/>
            <a:ext cx="215900" cy="431800"/>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Trebuchet MS" pitchFamily="34" charset="0"/>
              </a:defRPr>
            </a:lvl1pPr>
            <a:lvl2pPr marL="742950" indent="-28575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Trebuchet MS" pitchFamily="34" charset="0"/>
              </a:defRPr>
            </a:lvl2pPr>
            <a:lvl3pPr marL="11430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rebuchet MS" pitchFamily="34" charset="0"/>
              </a:defRPr>
            </a:lvl3pPr>
            <a:lvl4pPr marL="16002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4pPr>
            <a:lvl5pPr marL="20574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5pPr>
            <a:lvl6pPr marL="25146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6pPr>
            <a:lvl7pPr marL="29718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7pPr>
            <a:lvl8pPr marL="34290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8pPr>
            <a:lvl9pPr marL="38862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9pPr>
          </a:lstStyle>
          <a:p>
            <a:pPr algn="ctr" fontAlgn="base">
              <a:spcBef>
                <a:spcPct val="0"/>
              </a:spcBef>
              <a:spcAft>
                <a:spcPct val="0"/>
              </a:spcAft>
              <a:buClr>
                <a:srgbClr val="000000"/>
              </a:buClr>
              <a:buFont typeface="Trebuchet MS" pitchFamily="34" charset="0"/>
              <a:buNone/>
            </a:pPr>
            <a:r>
              <a:rPr lang="en-GB" altLang="fr-FR" sz="1400">
                <a:solidFill>
                  <a:srgbClr val="000000"/>
                </a:solidFill>
              </a:rPr>
              <a:t>1</a:t>
            </a:r>
          </a:p>
        </p:txBody>
      </p:sp>
      <p:sp>
        <p:nvSpPr>
          <p:cNvPr id="33806" name="Rectangle 14"/>
          <p:cNvSpPr>
            <a:spLocks noChangeArrowheads="1"/>
          </p:cNvSpPr>
          <p:nvPr/>
        </p:nvSpPr>
        <p:spPr bwMode="auto">
          <a:xfrm>
            <a:off x="8328025" y="3787775"/>
            <a:ext cx="215900" cy="431800"/>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Trebuchet MS" pitchFamily="34" charset="0"/>
              </a:defRPr>
            </a:lvl1pPr>
            <a:lvl2pPr marL="742950" indent="-28575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Trebuchet MS" pitchFamily="34" charset="0"/>
              </a:defRPr>
            </a:lvl2pPr>
            <a:lvl3pPr marL="11430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rebuchet MS" pitchFamily="34" charset="0"/>
              </a:defRPr>
            </a:lvl3pPr>
            <a:lvl4pPr marL="16002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4pPr>
            <a:lvl5pPr marL="20574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5pPr>
            <a:lvl6pPr marL="25146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6pPr>
            <a:lvl7pPr marL="29718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7pPr>
            <a:lvl8pPr marL="34290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8pPr>
            <a:lvl9pPr marL="38862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9pPr>
          </a:lstStyle>
          <a:p>
            <a:pPr algn="ctr" fontAlgn="base">
              <a:spcBef>
                <a:spcPct val="0"/>
              </a:spcBef>
              <a:spcAft>
                <a:spcPct val="0"/>
              </a:spcAft>
              <a:buClr>
                <a:srgbClr val="000000"/>
              </a:buClr>
              <a:buFont typeface="Trebuchet MS" pitchFamily="34" charset="0"/>
              <a:buNone/>
            </a:pPr>
            <a:r>
              <a:rPr lang="en-GB" altLang="fr-FR" sz="1400">
                <a:solidFill>
                  <a:srgbClr val="000000"/>
                </a:solidFill>
              </a:rPr>
              <a:t>0</a:t>
            </a:r>
          </a:p>
        </p:txBody>
      </p:sp>
      <p:sp>
        <p:nvSpPr>
          <p:cNvPr id="33807" name="Rectangle 15"/>
          <p:cNvSpPr>
            <a:spLocks noChangeArrowheads="1"/>
          </p:cNvSpPr>
          <p:nvPr/>
        </p:nvSpPr>
        <p:spPr bwMode="auto">
          <a:xfrm>
            <a:off x="8543925" y="3787775"/>
            <a:ext cx="215900" cy="431800"/>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Trebuchet MS" pitchFamily="34" charset="0"/>
              </a:defRPr>
            </a:lvl1pPr>
            <a:lvl2pPr marL="742950" indent="-28575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Trebuchet MS" pitchFamily="34" charset="0"/>
              </a:defRPr>
            </a:lvl2pPr>
            <a:lvl3pPr marL="11430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rebuchet MS" pitchFamily="34" charset="0"/>
              </a:defRPr>
            </a:lvl3pPr>
            <a:lvl4pPr marL="16002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4pPr>
            <a:lvl5pPr marL="20574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5pPr>
            <a:lvl6pPr marL="25146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6pPr>
            <a:lvl7pPr marL="29718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7pPr>
            <a:lvl8pPr marL="34290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8pPr>
            <a:lvl9pPr marL="38862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9pPr>
          </a:lstStyle>
          <a:p>
            <a:pPr algn="ctr" fontAlgn="base">
              <a:spcBef>
                <a:spcPct val="0"/>
              </a:spcBef>
              <a:spcAft>
                <a:spcPct val="0"/>
              </a:spcAft>
              <a:buClr>
                <a:srgbClr val="000000"/>
              </a:buClr>
              <a:buFont typeface="Trebuchet MS" pitchFamily="34" charset="0"/>
              <a:buNone/>
            </a:pPr>
            <a:r>
              <a:rPr lang="en-GB" altLang="fr-FR" sz="1400">
                <a:solidFill>
                  <a:srgbClr val="000000"/>
                </a:solidFill>
              </a:rPr>
              <a:t>0</a:t>
            </a:r>
          </a:p>
        </p:txBody>
      </p:sp>
      <p:sp>
        <p:nvSpPr>
          <p:cNvPr id="33808" name="Rectangle 16"/>
          <p:cNvSpPr>
            <a:spLocks noChangeArrowheads="1"/>
          </p:cNvSpPr>
          <p:nvPr/>
        </p:nvSpPr>
        <p:spPr bwMode="auto">
          <a:xfrm>
            <a:off x="8759825" y="3787775"/>
            <a:ext cx="215900" cy="431800"/>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Trebuchet MS" pitchFamily="34" charset="0"/>
              </a:defRPr>
            </a:lvl1pPr>
            <a:lvl2pPr marL="742950" indent="-28575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Trebuchet MS" pitchFamily="34" charset="0"/>
              </a:defRPr>
            </a:lvl2pPr>
            <a:lvl3pPr marL="11430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rebuchet MS" pitchFamily="34" charset="0"/>
              </a:defRPr>
            </a:lvl3pPr>
            <a:lvl4pPr marL="16002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4pPr>
            <a:lvl5pPr marL="20574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5pPr>
            <a:lvl6pPr marL="25146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6pPr>
            <a:lvl7pPr marL="29718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7pPr>
            <a:lvl8pPr marL="34290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8pPr>
            <a:lvl9pPr marL="38862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9pPr>
          </a:lstStyle>
          <a:p>
            <a:pPr algn="ctr" fontAlgn="base">
              <a:spcBef>
                <a:spcPct val="0"/>
              </a:spcBef>
              <a:spcAft>
                <a:spcPct val="0"/>
              </a:spcAft>
              <a:buClr>
                <a:srgbClr val="000000"/>
              </a:buClr>
              <a:buFont typeface="Trebuchet MS" pitchFamily="34" charset="0"/>
              <a:buNone/>
            </a:pPr>
            <a:r>
              <a:rPr lang="en-GB" altLang="fr-FR" sz="1400">
                <a:solidFill>
                  <a:srgbClr val="000000"/>
                </a:solidFill>
              </a:rPr>
              <a:t>1</a:t>
            </a:r>
          </a:p>
        </p:txBody>
      </p:sp>
      <p:sp>
        <p:nvSpPr>
          <p:cNvPr id="33809" name="Text Box 17"/>
          <p:cNvSpPr txBox="1">
            <a:spLocks noChangeArrowheads="1"/>
          </p:cNvSpPr>
          <p:nvPr/>
        </p:nvSpPr>
        <p:spPr bwMode="auto">
          <a:xfrm>
            <a:off x="2773382" y="3211514"/>
            <a:ext cx="954405"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Trebuchet MS" pitchFamily="34" charset="0"/>
              </a:defRPr>
            </a:lvl1pPr>
            <a:lvl2pPr marL="742950" indent="-28575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Trebuchet MS" pitchFamily="34" charset="0"/>
              </a:defRPr>
            </a:lvl2pPr>
            <a:lvl3pPr marL="11430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rebuchet MS" pitchFamily="34" charset="0"/>
              </a:defRPr>
            </a:lvl3pPr>
            <a:lvl4pPr marL="16002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4pPr>
            <a:lvl5pPr marL="20574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5pPr>
            <a:lvl6pPr marL="25146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6pPr>
            <a:lvl7pPr marL="29718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7pPr>
            <a:lvl8pPr marL="34290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8pPr>
            <a:lvl9pPr marL="38862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9pPr>
          </a:lstStyle>
          <a:p>
            <a:pPr fontAlgn="base">
              <a:spcBef>
                <a:spcPct val="0"/>
              </a:spcBef>
              <a:spcAft>
                <a:spcPct val="0"/>
              </a:spcAft>
              <a:buClr>
                <a:srgbClr val="000000"/>
              </a:buClr>
              <a:buFont typeface="Trebuchet MS" pitchFamily="34" charset="0"/>
              <a:buNone/>
            </a:pPr>
            <a:r>
              <a:rPr lang="en-GB" altLang="fr-FR" sz="1400">
                <a:solidFill>
                  <a:srgbClr val="000000"/>
                </a:solidFill>
              </a:rPr>
              <a:t>0 à 20Khz</a:t>
            </a:r>
          </a:p>
        </p:txBody>
      </p:sp>
      <p:sp>
        <p:nvSpPr>
          <p:cNvPr id="33810" name="Text Box 18"/>
          <p:cNvSpPr txBox="1">
            <a:spLocks noChangeArrowheads="1"/>
          </p:cNvSpPr>
          <p:nvPr/>
        </p:nvSpPr>
        <p:spPr bwMode="auto">
          <a:xfrm>
            <a:off x="4010025" y="3222625"/>
            <a:ext cx="616172"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Trebuchet MS" pitchFamily="34" charset="0"/>
              </a:defRPr>
            </a:lvl1pPr>
            <a:lvl2pPr marL="742950" indent="-28575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Trebuchet MS" pitchFamily="34" charset="0"/>
              </a:defRPr>
            </a:lvl2pPr>
            <a:lvl3pPr marL="11430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rebuchet MS" pitchFamily="34" charset="0"/>
              </a:defRPr>
            </a:lvl3pPr>
            <a:lvl4pPr marL="16002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4pPr>
            <a:lvl5pPr marL="20574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5pPr>
            <a:lvl6pPr marL="25146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6pPr>
            <a:lvl7pPr marL="29718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7pPr>
            <a:lvl8pPr marL="34290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8pPr>
            <a:lvl9pPr marL="38862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9pPr>
          </a:lstStyle>
          <a:p>
            <a:pPr fontAlgn="base">
              <a:spcBef>
                <a:spcPct val="0"/>
              </a:spcBef>
              <a:spcAft>
                <a:spcPct val="0"/>
              </a:spcAft>
              <a:buClr>
                <a:srgbClr val="000000"/>
              </a:buClr>
              <a:buFont typeface="Trebuchet MS" pitchFamily="34" charset="0"/>
              <a:buNone/>
            </a:pPr>
            <a:r>
              <a:rPr lang="en-GB" altLang="fr-FR" sz="1400">
                <a:solidFill>
                  <a:srgbClr val="000000"/>
                </a:solidFill>
              </a:rPr>
              <a:t>4 Khz</a:t>
            </a:r>
          </a:p>
        </p:txBody>
      </p:sp>
      <p:sp>
        <p:nvSpPr>
          <p:cNvPr id="33811" name="Text Box 19"/>
          <p:cNvSpPr txBox="1">
            <a:spLocks noChangeArrowheads="1"/>
          </p:cNvSpPr>
          <p:nvPr/>
        </p:nvSpPr>
        <p:spPr bwMode="auto">
          <a:xfrm>
            <a:off x="2109787" y="4994275"/>
            <a:ext cx="156515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Trebuchet MS" pitchFamily="34" charset="0"/>
              </a:defRPr>
            </a:lvl1pPr>
            <a:lvl2pPr marL="742950" indent="-28575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Trebuchet MS" pitchFamily="34" charset="0"/>
              </a:defRPr>
            </a:lvl2pPr>
            <a:lvl3pPr marL="11430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rebuchet MS" pitchFamily="34" charset="0"/>
              </a:defRPr>
            </a:lvl3pPr>
            <a:lvl4pPr marL="16002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4pPr>
            <a:lvl5pPr marL="20574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5pPr>
            <a:lvl6pPr marL="25146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6pPr>
            <a:lvl7pPr marL="29718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7pPr>
            <a:lvl8pPr marL="34290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8pPr>
            <a:lvl9pPr marL="38862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9pPr>
          </a:lstStyle>
          <a:p>
            <a:pPr fontAlgn="base">
              <a:spcBef>
                <a:spcPct val="0"/>
              </a:spcBef>
              <a:spcAft>
                <a:spcPct val="0"/>
              </a:spcAft>
              <a:buClr>
                <a:srgbClr val="000000"/>
              </a:buClr>
              <a:buFont typeface="Trebuchet MS" pitchFamily="34" charset="0"/>
              <a:buNone/>
            </a:pPr>
            <a:r>
              <a:rPr lang="en-GB" altLang="fr-FR" sz="1400">
                <a:solidFill>
                  <a:srgbClr val="000000"/>
                </a:solidFill>
              </a:rPr>
              <a:t>Bande délimiteur</a:t>
            </a:r>
          </a:p>
        </p:txBody>
      </p:sp>
      <p:sp>
        <p:nvSpPr>
          <p:cNvPr id="33812" name="Text Box 20"/>
          <p:cNvSpPr txBox="1">
            <a:spLocks noChangeArrowheads="1"/>
          </p:cNvSpPr>
          <p:nvPr/>
        </p:nvSpPr>
        <p:spPr bwMode="auto">
          <a:xfrm>
            <a:off x="2811757" y="5372138"/>
            <a:ext cx="1928263"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Trebuchet MS" pitchFamily="34" charset="0"/>
              </a:defRPr>
            </a:lvl1pPr>
            <a:lvl2pPr marL="742950" indent="-28575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Trebuchet MS" pitchFamily="34" charset="0"/>
              </a:defRPr>
            </a:lvl2pPr>
            <a:lvl3pPr marL="11430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rebuchet MS" pitchFamily="34" charset="0"/>
              </a:defRPr>
            </a:lvl3pPr>
            <a:lvl4pPr marL="16002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4pPr>
            <a:lvl5pPr marL="20574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5pPr>
            <a:lvl6pPr marL="25146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6pPr>
            <a:lvl7pPr marL="29718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7pPr>
            <a:lvl8pPr marL="34290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8pPr>
            <a:lvl9pPr marL="38862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9pPr>
          </a:lstStyle>
          <a:p>
            <a:pPr algn="ctr" fontAlgn="base">
              <a:spcBef>
                <a:spcPct val="0"/>
              </a:spcBef>
              <a:spcAft>
                <a:spcPct val="0"/>
              </a:spcAft>
              <a:buClr>
                <a:srgbClr val="000000"/>
              </a:buClr>
              <a:buFont typeface="Trebuchet MS" pitchFamily="34" charset="0"/>
              <a:buNone/>
            </a:pPr>
            <a:r>
              <a:rPr lang="en-GB" altLang="fr-FR" sz="1400">
                <a:solidFill>
                  <a:srgbClr val="000000"/>
                </a:solidFill>
              </a:rPr>
              <a:t>Echantillonneur - PAM</a:t>
            </a:r>
          </a:p>
          <a:p>
            <a:pPr algn="ctr" fontAlgn="base">
              <a:spcBef>
                <a:spcPct val="0"/>
              </a:spcBef>
              <a:spcAft>
                <a:spcPct val="0"/>
              </a:spcAft>
              <a:buClr>
                <a:srgbClr val="000000"/>
              </a:buClr>
              <a:buFont typeface="Trebuchet MS" pitchFamily="34" charset="0"/>
              <a:buNone/>
            </a:pPr>
            <a:r>
              <a:rPr lang="en-GB" altLang="fr-FR" sz="1400">
                <a:solidFill>
                  <a:srgbClr val="000000"/>
                </a:solidFill>
              </a:rPr>
              <a:t>8Khz</a:t>
            </a:r>
          </a:p>
        </p:txBody>
      </p:sp>
      <p:pic>
        <p:nvPicPr>
          <p:cNvPr id="33813" name="Picture 2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3475" y="4960977"/>
            <a:ext cx="4381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3814" name="Line 22"/>
          <p:cNvSpPr>
            <a:spLocks noChangeShapeType="1"/>
          </p:cNvSpPr>
          <p:nvPr/>
        </p:nvSpPr>
        <p:spPr bwMode="auto">
          <a:xfrm>
            <a:off x="4949825" y="5013325"/>
            <a:ext cx="1588" cy="863600"/>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fr-FR" sz="4000">
              <a:solidFill>
                <a:srgbClr val="000000"/>
              </a:solidFill>
            </a:endParaRPr>
          </a:p>
        </p:txBody>
      </p:sp>
      <p:sp>
        <p:nvSpPr>
          <p:cNvPr id="33815" name="Line 23"/>
          <p:cNvSpPr>
            <a:spLocks noChangeShapeType="1"/>
          </p:cNvSpPr>
          <p:nvPr/>
        </p:nvSpPr>
        <p:spPr bwMode="auto">
          <a:xfrm>
            <a:off x="5021283" y="5013325"/>
            <a:ext cx="1587" cy="863600"/>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fr-FR" sz="4000">
              <a:solidFill>
                <a:srgbClr val="000000"/>
              </a:solidFill>
            </a:endParaRPr>
          </a:p>
        </p:txBody>
      </p:sp>
      <p:sp>
        <p:nvSpPr>
          <p:cNvPr id="33816" name="Line 24"/>
          <p:cNvSpPr>
            <a:spLocks noChangeShapeType="1"/>
          </p:cNvSpPr>
          <p:nvPr/>
        </p:nvSpPr>
        <p:spPr bwMode="auto">
          <a:xfrm>
            <a:off x="5094308" y="5013325"/>
            <a:ext cx="1587" cy="863600"/>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fr-FR" sz="4000">
              <a:solidFill>
                <a:srgbClr val="000000"/>
              </a:solidFill>
            </a:endParaRPr>
          </a:p>
        </p:txBody>
      </p:sp>
      <p:sp>
        <p:nvSpPr>
          <p:cNvPr id="33817" name="Line 25"/>
          <p:cNvSpPr>
            <a:spLocks noChangeShapeType="1"/>
          </p:cNvSpPr>
          <p:nvPr/>
        </p:nvSpPr>
        <p:spPr bwMode="auto">
          <a:xfrm>
            <a:off x="5165725" y="5013325"/>
            <a:ext cx="1588" cy="863600"/>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fr-FR" sz="4000">
              <a:solidFill>
                <a:srgbClr val="000000"/>
              </a:solidFill>
            </a:endParaRPr>
          </a:p>
        </p:txBody>
      </p:sp>
      <p:sp>
        <p:nvSpPr>
          <p:cNvPr id="33818" name="Line 26"/>
          <p:cNvSpPr>
            <a:spLocks noChangeShapeType="1"/>
          </p:cNvSpPr>
          <p:nvPr/>
        </p:nvSpPr>
        <p:spPr bwMode="auto">
          <a:xfrm>
            <a:off x="5237183" y="5013325"/>
            <a:ext cx="1587" cy="863600"/>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fr-FR" sz="4000">
              <a:solidFill>
                <a:srgbClr val="000000"/>
              </a:solidFill>
            </a:endParaRPr>
          </a:p>
        </p:txBody>
      </p:sp>
      <p:sp>
        <p:nvSpPr>
          <p:cNvPr id="33819" name="Line 27"/>
          <p:cNvSpPr>
            <a:spLocks noChangeShapeType="1"/>
          </p:cNvSpPr>
          <p:nvPr/>
        </p:nvSpPr>
        <p:spPr bwMode="auto">
          <a:xfrm>
            <a:off x="5310208" y="5013325"/>
            <a:ext cx="1587" cy="863600"/>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fr-FR" sz="4000">
              <a:solidFill>
                <a:srgbClr val="000000"/>
              </a:solidFill>
            </a:endParaRPr>
          </a:p>
        </p:txBody>
      </p:sp>
      <p:pic>
        <p:nvPicPr>
          <p:cNvPr id="33820" name="Picture 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2400" y="4940339"/>
            <a:ext cx="4381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3821" name="Line 29"/>
          <p:cNvSpPr>
            <a:spLocks noChangeShapeType="1"/>
          </p:cNvSpPr>
          <p:nvPr/>
        </p:nvSpPr>
        <p:spPr bwMode="auto">
          <a:xfrm>
            <a:off x="5238750" y="4992688"/>
            <a:ext cx="1588" cy="863600"/>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fr-FR" sz="4000">
              <a:solidFill>
                <a:srgbClr val="000000"/>
              </a:solidFill>
            </a:endParaRPr>
          </a:p>
        </p:txBody>
      </p:sp>
      <p:sp>
        <p:nvSpPr>
          <p:cNvPr id="33822" name="Line 30"/>
          <p:cNvSpPr>
            <a:spLocks noChangeShapeType="1"/>
          </p:cNvSpPr>
          <p:nvPr/>
        </p:nvSpPr>
        <p:spPr bwMode="auto">
          <a:xfrm>
            <a:off x="5310208" y="4992688"/>
            <a:ext cx="1587" cy="863600"/>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fr-FR" sz="4000">
              <a:solidFill>
                <a:srgbClr val="000000"/>
              </a:solidFill>
            </a:endParaRPr>
          </a:p>
        </p:txBody>
      </p:sp>
      <p:sp>
        <p:nvSpPr>
          <p:cNvPr id="33823" name="Line 31"/>
          <p:cNvSpPr>
            <a:spLocks noChangeShapeType="1"/>
          </p:cNvSpPr>
          <p:nvPr/>
        </p:nvSpPr>
        <p:spPr bwMode="auto">
          <a:xfrm>
            <a:off x="5454650" y="4992688"/>
            <a:ext cx="1588" cy="863600"/>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fr-FR" sz="4000">
              <a:solidFill>
                <a:srgbClr val="000000"/>
              </a:solidFill>
            </a:endParaRPr>
          </a:p>
        </p:txBody>
      </p:sp>
      <p:sp>
        <p:nvSpPr>
          <p:cNvPr id="33824" name="Line 32"/>
          <p:cNvSpPr>
            <a:spLocks noChangeShapeType="1"/>
          </p:cNvSpPr>
          <p:nvPr/>
        </p:nvSpPr>
        <p:spPr bwMode="auto">
          <a:xfrm>
            <a:off x="5526108" y="4992688"/>
            <a:ext cx="1587" cy="863600"/>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fr-FR" sz="4000">
              <a:solidFill>
                <a:srgbClr val="000000"/>
              </a:solidFill>
            </a:endParaRPr>
          </a:p>
        </p:txBody>
      </p:sp>
      <p:sp>
        <p:nvSpPr>
          <p:cNvPr id="33825" name="Line 33"/>
          <p:cNvSpPr>
            <a:spLocks noChangeShapeType="1"/>
          </p:cNvSpPr>
          <p:nvPr/>
        </p:nvSpPr>
        <p:spPr bwMode="auto">
          <a:xfrm>
            <a:off x="5599133" y="4992688"/>
            <a:ext cx="1587" cy="863600"/>
          </a:xfrm>
          <a:prstGeom prst="line">
            <a:avLst/>
          </a:prstGeom>
          <a:noFill/>
          <a:ln w="12600">
            <a:solidFill>
              <a:srgbClr val="000000"/>
            </a:solidFill>
            <a:miter lim="800000"/>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fr-FR" sz="4000">
              <a:solidFill>
                <a:srgbClr val="000000"/>
              </a:solidFill>
            </a:endParaRPr>
          </a:p>
        </p:txBody>
      </p:sp>
      <p:sp>
        <p:nvSpPr>
          <p:cNvPr id="33826" name="Line 34"/>
          <p:cNvSpPr>
            <a:spLocks noChangeShapeType="1"/>
          </p:cNvSpPr>
          <p:nvPr/>
        </p:nvSpPr>
        <p:spPr bwMode="auto">
          <a:xfrm flipV="1">
            <a:off x="4870450" y="5010150"/>
            <a:ext cx="1588" cy="795338"/>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fr-FR" sz="4000">
              <a:solidFill>
                <a:srgbClr val="000000"/>
              </a:solidFill>
            </a:endParaRPr>
          </a:p>
        </p:txBody>
      </p:sp>
      <p:sp>
        <p:nvSpPr>
          <p:cNvPr id="33827" name="Line 35"/>
          <p:cNvSpPr>
            <a:spLocks noChangeShapeType="1"/>
          </p:cNvSpPr>
          <p:nvPr/>
        </p:nvSpPr>
        <p:spPr bwMode="auto">
          <a:xfrm>
            <a:off x="4799033" y="5803900"/>
            <a:ext cx="1152525" cy="1588"/>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fr-FR" sz="4000">
              <a:solidFill>
                <a:srgbClr val="000000"/>
              </a:solidFill>
            </a:endParaRPr>
          </a:p>
        </p:txBody>
      </p:sp>
      <p:sp>
        <p:nvSpPr>
          <p:cNvPr id="33828" name="Rectangle 36"/>
          <p:cNvSpPr>
            <a:spLocks noChangeArrowheads="1"/>
          </p:cNvSpPr>
          <p:nvPr/>
        </p:nvSpPr>
        <p:spPr bwMode="auto">
          <a:xfrm>
            <a:off x="4872038" y="5803939"/>
            <a:ext cx="863600" cy="144463"/>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l" eaLnBrk="0" hangingPunct="0">
              <a:spcBef>
                <a:spcPct val="20000"/>
              </a:spcBef>
              <a:buChar char="•"/>
              <a:defRPr sz="3200">
                <a:solidFill>
                  <a:schemeClr val="tx1"/>
                </a:solidFill>
                <a:latin typeface="Trebuchet MS" pitchFamily="34" charset="0"/>
              </a:defRPr>
            </a:lvl1pPr>
            <a:lvl2pPr marL="742950" indent="-285750" algn="l" eaLnBrk="0" hangingPunct="0">
              <a:spcBef>
                <a:spcPct val="20000"/>
              </a:spcBef>
              <a:buChar char="–"/>
              <a:defRPr sz="2800">
                <a:solidFill>
                  <a:schemeClr val="tx1"/>
                </a:solidFill>
                <a:latin typeface="Trebuchet MS" pitchFamily="34" charset="0"/>
              </a:defRPr>
            </a:lvl2pPr>
            <a:lvl3pPr marL="1143000" indent="-228600" algn="l" eaLnBrk="0" hangingPunct="0">
              <a:spcBef>
                <a:spcPct val="20000"/>
              </a:spcBef>
              <a:buChar char="•"/>
              <a:defRPr sz="2400">
                <a:solidFill>
                  <a:schemeClr val="tx1"/>
                </a:solidFill>
                <a:latin typeface="Trebuchet MS" pitchFamily="34" charset="0"/>
              </a:defRPr>
            </a:lvl3pPr>
            <a:lvl4pPr marL="1600200" indent="-228600" algn="l" eaLnBrk="0" hangingPunct="0">
              <a:spcBef>
                <a:spcPct val="20000"/>
              </a:spcBef>
              <a:buChar char="–"/>
              <a:defRPr sz="2000">
                <a:solidFill>
                  <a:schemeClr val="tx1"/>
                </a:solidFill>
                <a:latin typeface="Trebuchet MS" pitchFamily="34" charset="0"/>
              </a:defRPr>
            </a:lvl4pPr>
            <a:lvl5pPr marL="2057400" indent="-228600" algn="l" eaLnBrk="0" hangingPunct="0">
              <a:spcBef>
                <a:spcPct val="20000"/>
              </a:spcBef>
              <a:buChar char="»"/>
              <a:defRPr sz="2000">
                <a:solidFill>
                  <a:schemeClr val="tx1"/>
                </a:solidFill>
                <a:latin typeface="Trebuchet MS" pitchFamily="34" charset="0"/>
              </a:defRPr>
            </a:lvl5pPr>
            <a:lvl6pPr marL="2514600" indent="-228600" eaLnBrk="0" fontAlgn="base" hangingPunct="0">
              <a:spcBef>
                <a:spcPct val="20000"/>
              </a:spcBef>
              <a:spcAft>
                <a:spcPct val="0"/>
              </a:spcAft>
              <a:buChar char="»"/>
              <a:defRPr sz="2000">
                <a:solidFill>
                  <a:schemeClr val="tx1"/>
                </a:solidFill>
                <a:latin typeface="Trebuchet MS" pitchFamily="34" charset="0"/>
              </a:defRPr>
            </a:lvl6pPr>
            <a:lvl7pPr marL="2971800" indent="-228600" eaLnBrk="0" fontAlgn="base" hangingPunct="0">
              <a:spcBef>
                <a:spcPct val="20000"/>
              </a:spcBef>
              <a:spcAft>
                <a:spcPct val="0"/>
              </a:spcAft>
              <a:buChar char="»"/>
              <a:defRPr sz="2000">
                <a:solidFill>
                  <a:schemeClr val="tx1"/>
                </a:solidFill>
                <a:latin typeface="Trebuchet MS" pitchFamily="34" charset="0"/>
              </a:defRPr>
            </a:lvl7pPr>
            <a:lvl8pPr marL="3429000" indent="-228600" eaLnBrk="0" fontAlgn="base" hangingPunct="0">
              <a:spcBef>
                <a:spcPct val="20000"/>
              </a:spcBef>
              <a:spcAft>
                <a:spcPct val="0"/>
              </a:spcAft>
              <a:buChar char="»"/>
              <a:defRPr sz="2000">
                <a:solidFill>
                  <a:schemeClr val="tx1"/>
                </a:solidFill>
                <a:latin typeface="Trebuchet MS" pitchFamily="34" charset="0"/>
              </a:defRPr>
            </a:lvl8pPr>
            <a:lvl9pPr marL="3886200" indent="-228600" eaLnBrk="0" fontAlgn="base" hangingPunct="0">
              <a:spcBef>
                <a:spcPct val="20000"/>
              </a:spcBef>
              <a:spcAft>
                <a:spcPct val="0"/>
              </a:spcAft>
              <a:buChar char="»"/>
              <a:defRPr sz="2000">
                <a:solidFill>
                  <a:schemeClr val="tx1"/>
                </a:solidFill>
                <a:latin typeface="Trebuchet MS" pitchFamily="34" charset="0"/>
              </a:defRPr>
            </a:lvl9pPr>
          </a:lstStyle>
          <a:p>
            <a:pPr algn="ctr" eaLnBrk="1" fontAlgn="base" hangingPunct="1">
              <a:spcBef>
                <a:spcPct val="0"/>
              </a:spcBef>
              <a:spcAft>
                <a:spcPct val="0"/>
              </a:spcAft>
              <a:buFontTx/>
              <a:buNone/>
            </a:pPr>
            <a:endParaRPr lang="fr-FR" altLang="fr-FR" sz="4000">
              <a:solidFill>
                <a:srgbClr val="000000"/>
              </a:solidFill>
            </a:endParaRPr>
          </a:p>
        </p:txBody>
      </p:sp>
      <p:sp>
        <p:nvSpPr>
          <p:cNvPr id="33829" name="Text Box 37"/>
          <p:cNvSpPr txBox="1">
            <a:spLocks noChangeArrowheads="1"/>
          </p:cNvSpPr>
          <p:nvPr/>
        </p:nvSpPr>
        <p:spPr bwMode="auto">
          <a:xfrm>
            <a:off x="7002469" y="3254375"/>
            <a:ext cx="2209557"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Trebuchet MS" pitchFamily="34" charset="0"/>
              </a:defRPr>
            </a:lvl1pPr>
            <a:lvl2pPr marL="742950" indent="-28575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Trebuchet MS" pitchFamily="34" charset="0"/>
              </a:defRPr>
            </a:lvl2pPr>
            <a:lvl3pPr marL="11430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rebuchet MS" pitchFamily="34" charset="0"/>
              </a:defRPr>
            </a:lvl3pPr>
            <a:lvl4pPr marL="16002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4pPr>
            <a:lvl5pPr marL="20574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5pPr>
            <a:lvl6pPr marL="25146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6pPr>
            <a:lvl7pPr marL="29718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7pPr>
            <a:lvl8pPr marL="34290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8pPr>
            <a:lvl9pPr marL="38862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9pPr>
          </a:lstStyle>
          <a:p>
            <a:pPr fontAlgn="base">
              <a:spcBef>
                <a:spcPct val="0"/>
              </a:spcBef>
              <a:spcAft>
                <a:spcPct val="0"/>
              </a:spcAft>
              <a:buClr>
                <a:srgbClr val="000000"/>
              </a:buClr>
              <a:buFont typeface="Trebuchet MS" pitchFamily="34" charset="0"/>
              <a:buNone/>
            </a:pPr>
            <a:r>
              <a:rPr lang="en-GB" altLang="fr-FR" sz="1400">
                <a:solidFill>
                  <a:srgbClr val="000000"/>
                </a:solidFill>
              </a:rPr>
              <a:t> Donc 8 bits x 8000 fois/s</a:t>
            </a:r>
          </a:p>
        </p:txBody>
      </p:sp>
      <p:pic>
        <p:nvPicPr>
          <p:cNvPr id="33830" name="Picture 3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95713" y="1412776"/>
            <a:ext cx="43624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3831" name="Text Box 39"/>
          <p:cNvSpPr txBox="1">
            <a:spLocks noChangeArrowheads="1"/>
          </p:cNvSpPr>
          <p:nvPr/>
        </p:nvSpPr>
        <p:spPr bwMode="auto">
          <a:xfrm>
            <a:off x="4645205" y="836652"/>
            <a:ext cx="2355494"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Trebuchet MS" pitchFamily="34" charset="0"/>
              </a:defRPr>
            </a:lvl1pPr>
            <a:lvl2pPr marL="742950" indent="-28575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Trebuchet MS" pitchFamily="34" charset="0"/>
              </a:defRPr>
            </a:lvl2pPr>
            <a:lvl3pPr marL="11430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rebuchet MS" pitchFamily="34" charset="0"/>
              </a:defRPr>
            </a:lvl3pPr>
            <a:lvl4pPr marL="16002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4pPr>
            <a:lvl5pPr marL="20574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5pPr>
            <a:lvl6pPr marL="25146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6pPr>
            <a:lvl7pPr marL="29718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7pPr>
            <a:lvl8pPr marL="34290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8pPr>
            <a:lvl9pPr marL="38862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9pPr>
          </a:lstStyle>
          <a:p>
            <a:pPr algn="ctr" fontAlgn="base">
              <a:spcBef>
                <a:spcPct val="0"/>
              </a:spcBef>
              <a:spcAft>
                <a:spcPct val="0"/>
              </a:spcAft>
              <a:buClr>
                <a:srgbClr val="000000"/>
              </a:buClr>
              <a:buFont typeface="Trebuchet MS" pitchFamily="34" charset="0"/>
              <a:buNone/>
            </a:pPr>
            <a:r>
              <a:rPr lang="en-GB" altLang="fr-FR" sz="1400" dirty="0">
                <a:solidFill>
                  <a:srgbClr val="000000"/>
                </a:solidFill>
              </a:rPr>
              <a:t>A/D (Analogic/Digital)</a:t>
            </a:r>
            <a:br>
              <a:rPr lang="en-GB" altLang="fr-FR" sz="1400" dirty="0">
                <a:solidFill>
                  <a:srgbClr val="000000"/>
                </a:solidFill>
              </a:rPr>
            </a:br>
            <a:r>
              <a:rPr lang="en-GB" altLang="fr-FR" sz="1400" dirty="0">
                <a:solidFill>
                  <a:srgbClr val="000000"/>
                </a:solidFill>
              </a:rPr>
              <a:t> CODEC (</a:t>
            </a:r>
            <a:r>
              <a:rPr lang="en-GB" altLang="fr-FR" sz="1400" dirty="0" err="1">
                <a:solidFill>
                  <a:srgbClr val="000000"/>
                </a:solidFill>
              </a:rPr>
              <a:t>codeur</a:t>
            </a:r>
            <a:r>
              <a:rPr lang="en-GB" altLang="fr-FR" sz="1400" dirty="0">
                <a:solidFill>
                  <a:srgbClr val="000000"/>
                </a:solidFill>
              </a:rPr>
              <a:t>, </a:t>
            </a:r>
            <a:r>
              <a:rPr lang="en-GB" altLang="fr-FR" sz="1400" dirty="0" err="1">
                <a:solidFill>
                  <a:srgbClr val="000000"/>
                </a:solidFill>
              </a:rPr>
              <a:t>décodeur</a:t>
            </a:r>
            <a:r>
              <a:rPr lang="en-GB" altLang="fr-FR" sz="1400" dirty="0">
                <a:solidFill>
                  <a:srgbClr val="000000"/>
                </a:solidFill>
              </a:rPr>
              <a:t>)</a:t>
            </a:r>
            <a:r>
              <a:rPr lang="ar-SA" altLang="fr-FR" sz="1400" dirty="0">
                <a:solidFill>
                  <a:srgbClr val="000000"/>
                </a:solidFill>
                <a:cs typeface="Arial" charset="0"/>
              </a:rPr>
              <a:t>‏</a:t>
            </a:r>
            <a:endParaRPr lang="en-GB" altLang="fr-FR" sz="1400" dirty="0">
              <a:solidFill>
                <a:srgbClr val="000000"/>
              </a:solidFill>
            </a:endParaRPr>
          </a:p>
        </p:txBody>
      </p:sp>
      <p:sp>
        <p:nvSpPr>
          <p:cNvPr id="33832" name="Line 40"/>
          <p:cNvSpPr>
            <a:spLocks noChangeShapeType="1"/>
          </p:cNvSpPr>
          <p:nvPr/>
        </p:nvSpPr>
        <p:spPr bwMode="auto">
          <a:xfrm flipV="1">
            <a:off x="3333754" y="4632325"/>
            <a:ext cx="431800" cy="363538"/>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fr-FR" sz="4000">
              <a:solidFill>
                <a:srgbClr val="000000"/>
              </a:solidFill>
            </a:endParaRPr>
          </a:p>
        </p:txBody>
      </p:sp>
      <p:sp>
        <p:nvSpPr>
          <p:cNvPr id="33833" name="Line 41"/>
          <p:cNvSpPr>
            <a:spLocks noChangeShapeType="1"/>
          </p:cNvSpPr>
          <p:nvPr/>
        </p:nvSpPr>
        <p:spPr bwMode="auto">
          <a:xfrm flipV="1">
            <a:off x="4054475" y="4992727"/>
            <a:ext cx="431800" cy="363537"/>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fr-FR" sz="4000">
              <a:solidFill>
                <a:srgbClr val="000000"/>
              </a:solidFill>
            </a:endParaRPr>
          </a:p>
        </p:txBody>
      </p:sp>
      <p:sp>
        <p:nvSpPr>
          <p:cNvPr id="33834" name="Line 42"/>
          <p:cNvSpPr>
            <a:spLocks noChangeShapeType="1"/>
          </p:cNvSpPr>
          <p:nvPr/>
        </p:nvSpPr>
        <p:spPr bwMode="auto">
          <a:xfrm>
            <a:off x="6573838" y="3973521"/>
            <a:ext cx="576262" cy="1587"/>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fr-FR" sz="4000">
              <a:solidFill>
                <a:srgbClr val="000000"/>
              </a:solidFill>
            </a:endParaRPr>
          </a:p>
        </p:txBody>
      </p:sp>
      <p:sp>
        <p:nvSpPr>
          <p:cNvPr id="33835" name="Line 43"/>
          <p:cNvSpPr>
            <a:spLocks noChangeShapeType="1"/>
          </p:cNvSpPr>
          <p:nvPr/>
        </p:nvSpPr>
        <p:spPr bwMode="auto">
          <a:xfrm>
            <a:off x="4295775" y="2809914"/>
            <a:ext cx="1588" cy="360363"/>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fr-FR" sz="4000">
              <a:solidFill>
                <a:srgbClr val="000000"/>
              </a:solidFill>
            </a:endParaRPr>
          </a:p>
        </p:txBody>
      </p:sp>
      <p:sp>
        <p:nvSpPr>
          <p:cNvPr id="33836" name="Text Box 44"/>
          <p:cNvSpPr txBox="1">
            <a:spLocks noChangeArrowheads="1"/>
          </p:cNvSpPr>
          <p:nvPr/>
        </p:nvSpPr>
        <p:spPr bwMode="auto">
          <a:xfrm>
            <a:off x="3043238" y="2492413"/>
            <a:ext cx="2502906"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Trebuchet MS" pitchFamily="34" charset="0"/>
              </a:defRPr>
            </a:lvl1pPr>
            <a:lvl2pPr marL="742950" indent="-28575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Trebuchet MS" pitchFamily="34" charset="0"/>
              </a:defRPr>
            </a:lvl2pPr>
            <a:lvl3pPr marL="11430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rebuchet MS" pitchFamily="34" charset="0"/>
              </a:defRPr>
            </a:lvl3pPr>
            <a:lvl4pPr marL="16002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4pPr>
            <a:lvl5pPr marL="20574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5pPr>
            <a:lvl6pPr marL="25146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6pPr>
            <a:lvl7pPr marL="29718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7pPr>
            <a:lvl8pPr marL="34290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8pPr>
            <a:lvl9pPr marL="38862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9pPr>
          </a:lstStyle>
          <a:p>
            <a:pPr fontAlgn="base">
              <a:spcBef>
                <a:spcPct val="0"/>
              </a:spcBef>
              <a:spcAft>
                <a:spcPct val="0"/>
              </a:spcAft>
              <a:buClr>
                <a:srgbClr val="000000"/>
              </a:buClr>
              <a:buFont typeface="Trebuchet MS" pitchFamily="34" charset="0"/>
              <a:buNone/>
            </a:pPr>
            <a:r>
              <a:rPr lang="en-GB" altLang="fr-FR" sz="1600">
                <a:solidFill>
                  <a:srgbClr val="000000"/>
                </a:solidFill>
              </a:rPr>
              <a:t>Qualité du son téléphone</a:t>
            </a:r>
          </a:p>
        </p:txBody>
      </p:sp>
      <p:sp>
        <p:nvSpPr>
          <p:cNvPr id="33837" name="Rectangle 45"/>
          <p:cNvSpPr>
            <a:spLocks noChangeArrowheads="1"/>
          </p:cNvSpPr>
          <p:nvPr/>
        </p:nvSpPr>
        <p:spPr bwMode="auto">
          <a:xfrm rot="10800000" flipV="1">
            <a:off x="1919289" y="1552169"/>
            <a:ext cx="1800225"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spAutoFit/>
          </a:bodyPr>
          <a:lstStyle>
            <a:lvl1pPr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Trebuchet MS" pitchFamily="34" charset="0"/>
              </a:defRPr>
            </a:lvl1pPr>
            <a:lvl2pPr marL="742950" indent="-28575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Trebuchet MS" pitchFamily="34" charset="0"/>
              </a:defRPr>
            </a:lvl2pPr>
            <a:lvl3pPr marL="11430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rebuchet MS" pitchFamily="34" charset="0"/>
              </a:defRPr>
            </a:lvl3pPr>
            <a:lvl4pPr marL="16002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4pPr>
            <a:lvl5pPr marL="20574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5pPr>
            <a:lvl6pPr marL="25146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6pPr>
            <a:lvl7pPr marL="29718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7pPr>
            <a:lvl8pPr marL="34290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8pPr>
            <a:lvl9pPr marL="38862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9pPr>
          </a:lstStyle>
          <a:p>
            <a:pPr algn="ctr" fontAlgn="base">
              <a:spcBef>
                <a:spcPct val="0"/>
              </a:spcBef>
              <a:spcAft>
                <a:spcPct val="0"/>
              </a:spcAft>
              <a:buClr>
                <a:srgbClr val="000000"/>
              </a:buClr>
              <a:buFont typeface="Times New Roman" pitchFamily="18" charset="0"/>
              <a:buNone/>
            </a:pPr>
            <a:r>
              <a:rPr lang="en-GB" altLang="fr-FR" sz="1200">
                <a:solidFill>
                  <a:srgbClr val="000000"/>
                </a:solidFill>
              </a:rPr>
              <a:t>Notre oreille perçoit les sons environ jusqu'à 20 000 Hz</a:t>
            </a:r>
            <a:r>
              <a:rPr lang="en-GB" altLang="fr-FR" sz="1200">
                <a:solidFill>
                  <a:srgbClr val="000000"/>
                </a:solidFill>
                <a:latin typeface="Times New Roman" pitchFamily="18" charset="0"/>
              </a:rPr>
              <a:t> </a:t>
            </a:r>
          </a:p>
        </p:txBody>
      </p:sp>
      <p:sp>
        <p:nvSpPr>
          <p:cNvPr id="33838" name="Line 46"/>
          <p:cNvSpPr>
            <a:spLocks noChangeShapeType="1"/>
          </p:cNvSpPr>
          <p:nvPr/>
        </p:nvSpPr>
        <p:spPr bwMode="auto">
          <a:xfrm flipH="1">
            <a:off x="5734050" y="3355984"/>
            <a:ext cx="363538" cy="360363"/>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lang="fr-FR" sz="4000">
              <a:solidFill>
                <a:srgbClr val="000000"/>
              </a:solidFill>
            </a:endParaRPr>
          </a:p>
        </p:txBody>
      </p:sp>
      <p:sp>
        <p:nvSpPr>
          <p:cNvPr id="33839" name="Text Box 47"/>
          <p:cNvSpPr txBox="1">
            <a:spLocks noChangeArrowheads="1"/>
          </p:cNvSpPr>
          <p:nvPr/>
        </p:nvSpPr>
        <p:spPr bwMode="auto">
          <a:xfrm>
            <a:off x="5951536" y="2779714"/>
            <a:ext cx="515182"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Trebuchet MS" pitchFamily="34" charset="0"/>
              </a:defRPr>
            </a:lvl1pPr>
            <a:lvl2pPr marL="742950" indent="-28575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Trebuchet MS" pitchFamily="34" charset="0"/>
              </a:defRPr>
            </a:lvl2pPr>
            <a:lvl3pPr marL="11430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rebuchet MS" pitchFamily="34" charset="0"/>
              </a:defRPr>
            </a:lvl3pPr>
            <a:lvl4pPr marL="16002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4pPr>
            <a:lvl5pPr marL="2057400" indent="-228600" algn="l" defTabSz="449263" eaLnBrk="0" hangingPunct="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5pPr>
            <a:lvl6pPr marL="25146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6pPr>
            <a:lvl7pPr marL="29718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7pPr>
            <a:lvl8pPr marL="34290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8pPr>
            <a:lvl9pPr marL="3886200" indent="-228600" defTabSz="449263"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Trebuchet MS" pitchFamily="34" charset="0"/>
              </a:defRPr>
            </a:lvl9pPr>
          </a:lstStyle>
          <a:p>
            <a:pPr fontAlgn="base">
              <a:spcBef>
                <a:spcPct val="0"/>
              </a:spcBef>
              <a:spcAft>
                <a:spcPct val="0"/>
              </a:spcAft>
              <a:buClr>
                <a:srgbClr val="000000"/>
              </a:buClr>
              <a:buFont typeface="Trebuchet MS" pitchFamily="34" charset="0"/>
              <a:buNone/>
            </a:pPr>
            <a:r>
              <a:rPr lang="en-GB" altLang="fr-FR" sz="1400">
                <a:solidFill>
                  <a:srgbClr val="000000"/>
                </a:solidFill>
              </a:rPr>
              <a:t>PCM</a:t>
            </a:r>
          </a:p>
        </p:txBody>
      </p:sp>
      <p:sp>
        <p:nvSpPr>
          <p:cNvPr id="143" name="Rectangle 142"/>
          <p:cNvSpPr/>
          <p:nvPr/>
        </p:nvSpPr>
        <p:spPr bwMode="auto">
          <a:xfrm>
            <a:off x="5453063" y="1571626"/>
            <a:ext cx="785812" cy="785813"/>
          </a:xfrm>
          <a:prstGeom prst="rect">
            <a:avLst/>
          </a:prstGeom>
          <a:noFill/>
          <a:ln w="66675" cap="flat" cmpd="sng" algn="ctr">
            <a:solidFill>
              <a:schemeClr val="accent1">
                <a:lumMod val="75000"/>
                <a:alpha val="83000"/>
              </a:schemeClr>
            </a:solidFill>
            <a:prstDash val="solid"/>
            <a:round/>
            <a:headEnd type="none" w="med" len="med"/>
            <a:tailEnd type="none" w="med" len="med"/>
          </a:ln>
          <a:effectLst/>
        </p:spPr>
        <p:txBody>
          <a:bodyPr lIns="90000" tIns="46800" rIns="90000" bIns="46800" anchor="ctr"/>
          <a:lstStyle/>
          <a:p>
            <a:pPr algn="ctr" fontAlgn="base">
              <a:spcBef>
                <a:spcPct val="0"/>
              </a:spcBef>
              <a:spcAft>
                <a:spcPct val="0"/>
              </a:spcAft>
              <a:defRPr/>
            </a:pPr>
            <a:endParaRPr lang="fr-FR" sz="4000">
              <a:solidFill>
                <a:srgbClr val="000000"/>
              </a:solidFill>
            </a:endParaRPr>
          </a:p>
        </p:txBody>
      </p:sp>
      <p:sp>
        <p:nvSpPr>
          <p:cNvPr id="3" name="Espace réservé du numéro de diapositive 2"/>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FF4A3A9-D8CA-4A01-984B-441DF6BE7F4F}" type="slidenum">
              <a:rPr lang="fr-FR" smtClean="0"/>
              <a:pPr/>
              <a:t>28</a:t>
            </a:fld>
            <a:endParaRPr lang="fr-FR"/>
          </a:p>
        </p:txBody>
      </p:sp>
      <p:sp>
        <p:nvSpPr>
          <p:cNvPr id="4" name="Espace réservé du pied de page 3"/>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Wan et MPLS / Jp Gregoire</a:t>
            </a:r>
          </a:p>
        </p:txBody>
      </p:sp>
      <p:sp>
        <p:nvSpPr>
          <p:cNvPr id="5" name="Espace réservé de la date 4"/>
          <p:cNvSpPr>
            <a:spLocks noGrp="1"/>
          </p:cNvSpPr>
          <p:nvPr>
            <p:ph type="dt" sz="half" idx="10"/>
          </p:nvPr>
        </p:nvSpPr>
        <p:spPr>
          <a:xfrm>
            <a:off x="10649535" y="6105866"/>
            <a:ext cx="370994" cy="325987"/>
          </a:xfrm>
        </p:spPr>
        <p:txBody>
          <a:bodyPr/>
          <a:lstStyle/>
          <a:p>
            <a:r>
              <a:rPr lang="fr-FR"/>
              <a:t>16/11/2015</a:t>
            </a:r>
          </a:p>
        </p:txBody>
      </p:sp>
    </p:spTree>
    <p:extLst>
      <p:ext uri="{BB962C8B-B14F-4D97-AF65-F5344CB8AC3E}">
        <p14:creationId xmlns:p14="http://schemas.microsoft.com/office/powerpoint/2010/main" val="31279562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09F7CAA3-9050-4776-B0B7-09716F133645}"/>
              </a:ext>
            </a:extLst>
          </p:cNvPr>
          <p:cNvSpPr>
            <a:spLocks noGrp="1"/>
          </p:cNvSpPr>
          <p:nvPr>
            <p:ph type="dt" sz="half" idx="10"/>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30/10/04</a:t>
            </a:r>
          </a:p>
        </p:txBody>
      </p:sp>
      <p:sp>
        <p:nvSpPr>
          <p:cNvPr id="6" name="Footer Placeholder 4">
            <a:extLst>
              <a:ext uri="{FF2B5EF4-FFF2-40B4-BE49-F238E27FC236}">
                <a16:creationId xmlns:a16="http://schemas.microsoft.com/office/drawing/2014/main" id="{464B28B7-8E1D-485B-A5EF-2E4FB5804CA1}"/>
              </a:ext>
            </a:extLst>
          </p:cNvPr>
          <p:cNvSpPr>
            <a:spLocks noGrp="1"/>
          </p:cNvSpPr>
          <p:nvPr>
            <p:ph type="ftr" sz="quarter" idx="11"/>
          </p:nvPr>
        </p:nvSpPr>
        <p:spPr bwMode="auto">
          <a:xfrm>
            <a:off x="3124200" y="6248400"/>
            <a:ext cx="3392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Exposé de NT Réseaux - ADSL</a:t>
            </a:r>
          </a:p>
        </p:txBody>
      </p:sp>
      <p:sp>
        <p:nvSpPr>
          <p:cNvPr id="7" name="Slide Number Placeholder 5">
            <a:extLst>
              <a:ext uri="{FF2B5EF4-FFF2-40B4-BE49-F238E27FC236}">
                <a16:creationId xmlns:a16="http://schemas.microsoft.com/office/drawing/2014/main" id="{3BD1EE9B-24A1-4495-9EDD-D75F92D35C86}"/>
              </a:ext>
            </a:extLst>
          </p:cNvPr>
          <p:cNvSpPr>
            <a:spLocks noGrp="1"/>
          </p:cNvSpPr>
          <p:nvPr>
            <p:ph type="sldNum" sz="quarter" idx="12"/>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fld id="{B616D4B8-A157-4C20-B303-B12C5380ED69}" type="slidenum">
              <a:rPr lang="fr-FR" altLang="en-US" smtClean="0"/>
              <a:pPr/>
              <a:t>29</a:t>
            </a:fld>
            <a:endParaRPr lang="fr-FR" altLang="en-US"/>
          </a:p>
        </p:txBody>
      </p:sp>
      <p:sp>
        <p:nvSpPr>
          <p:cNvPr id="56322" name="Rectangle 2">
            <a:extLst>
              <a:ext uri="{FF2B5EF4-FFF2-40B4-BE49-F238E27FC236}">
                <a16:creationId xmlns:a16="http://schemas.microsoft.com/office/drawing/2014/main" id="{56D43E7B-9832-4DF8-A041-4D273C665788}"/>
              </a:ext>
            </a:extLst>
          </p:cNvPr>
          <p:cNvSpPr>
            <a:spLocks noGrp="1" noChangeArrowheads="1"/>
          </p:cNvSpPr>
          <p:nvPr>
            <p:ph type="title"/>
          </p:nvPr>
        </p:nvSpPr>
        <p:spPr/>
        <p:txBody>
          <a:bodyPr/>
          <a:lstStyle/>
          <a:p>
            <a:r>
              <a:rPr lang="fr-FR" altLang="en-US">
                <a:latin typeface="Verdana" panose="020B0604030504040204" pitchFamily="34" charset="0"/>
              </a:rPr>
              <a:t>Principe de l’ADSL</a:t>
            </a:r>
          </a:p>
        </p:txBody>
      </p:sp>
      <p:sp>
        <p:nvSpPr>
          <p:cNvPr id="56323" name="Rectangle 3">
            <a:extLst>
              <a:ext uri="{FF2B5EF4-FFF2-40B4-BE49-F238E27FC236}">
                <a16:creationId xmlns:a16="http://schemas.microsoft.com/office/drawing/2014/main" id="{B3A16042-0665-41D9-BCE2-8251892FB4C5}"/>
              </a:ext>
            </a:extLst>
          </p:cNvPr>
          <p:cNvSpPr>
            <a:spLocks noChangeArrowheads="1"/>
          </p:cNvSpPr>
          <p:nvPr/>
        </p:nvSpPr>
        <p:spPr bwMode="auto">
          <a:xfrm>
            <a:off x="2286000" y="2057400"/>
            <a:ext cx="807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fontAlgn="base">
              <a:spcBef>
                <a:spcPct val="0"/>
              </a:spcBef>
              <a:spcAft>
                <a:spcPct val="0"/>
              </a:spcAft>
              <a:defRPr kumimoji="1" sz="2400">
                <a:solidFill>
                  <a:schemeClr val="tx1"/>
                </a:solidFill>
                <a:latin typeface="Times New Roman" panose="02020603050405020304" pitchFamily="18" charset="0"/>
              </a:defRPr>
            </a:lvl6pPr>
            <a:lvl7pPr marL="2971800" indent="-228600" fontAlgn="base">
              <a:spcBef>
                <a:spcPct val="0"/>
              </a:spcBef>
              <a:spcAft>
                <a:spcPct val="0"/>
              </a:spcAft>
              <a:defRPr kumimoji="1" sz="2400">
                <a:solidFill>
                  <a:schemeClr val="tx1"/>
                </a:solidFill>
                <a:latin typeface="Times New Roman" panose="02020603050405020304" pitchFamily="18" charset="0"/>
              </a:defRPr>
            </a:lvl7pPr>
            <a:lvl8pPr marL="3429000" indent="-228600" fontAlgn="base">
              <a:spcBef>
                <a:spcPct val="0"/>
              </a:spcBef>
              <a:spcAft>
                <a:spcPct val="0"/>
              </a:spcAft>
              <a:defRPr kumimoji="1" sz="2400">
                <a:solidFill>
                  <a:schemeClr val="tx1"/>
                </a:solidFill>
                <a:latin typeface="Times New Roman" panose="02020603050405020304" pitchFamily="18" charset="0"/>
              </a:defRPr>
            </a:lvl8pPr>
            <a:lvl9pPr marL="3886200" indent="-228600" fontAlgn="base">
              <a:spcBef>
                <a:spcPct val="0"/>
              </a:spcBef>
              <a:spcAft>
                <a:spcPct val="0"/>
              </a:spcAft>
              <a:defRPr kumimoji="1" sz="2400">
                <a:solidFill>
                  <a:schemeClr val="tx1"/>
                </a:solidFill>
                <a:latin typeface="Times New Roman" panose="02020603050405020304" pitchFamily="18" charset="0"/>
              </a:defRPr>
            </a:lvl9pPr>
          </a:lstStyle>
          <a:p>
            <a:pPr>
              <a:lnSpc>
                <a:spcPct val="80000"/>
              </a:lnSpc>
              <a:spcBef>
                <a:spcPct val="20000"/>
              </a:spcBef>
              <a:buFontTx/>
              <a:buBlip>
                <a:blip r:embed="rId2"/>
              </a:buBlip>
            </a:pPr>
            <a:r>
              <a:rPr kumimoji="0" lang="fr-FR" altLang="en-US" sz="2800">
                <a:latin typeface="Verdana" panose="020B0604030504040204" pitchFamily="34" charset="0"/>
              </a:rPr>
              <a:t>Notion de paire de cuivre</a:t>
            </a:r>
          </a:p>
          <a:p>
            <a:pPr lvl="1" eaLnBrk="0" hangingPunct="0">
              <a:spcBef>
                <a:spcPct val="20000"/>
              </a:spcBef>
              <a:buClr>
                <a:schemeClr val="tx1"/>
              </a:buClr>
              <a:buFontTx/>
              <a:buChar char="–"/>
            </a:pPr>
            <a:r>
              <a:rPr kumimoji="0" lang="fr-FR" altLang="en-US" sz="2000">
                <a:latin typeface="Verdana" panose="020B0604030504040204" pitchFamily="34" charset="0"/>
              </a:rPr>
              <a:t>Utilisation de la paire téléphonique de cuivre</a:t>
            </a:r>
          </a:p>
          <a:p>
            <a:pPr lvl="1" eaLnBrk="0" hangingPunct="0">
              <a:spcBef>
                <a:spcPct val="20000"/>
              </a:spcBef>
              <a:buClr>
                <a:schemeClr val="tx1"/>
              </a:buClr>
              <a:buFontTx/>
              <a:buChar char="–"/>
            </a:pPr>
            <a:endParaRPr kumimoji="0" lang="fr-FR" altLang="en-US" sz="800">
              <a:latin typeface="Verdana" panose="020B0604030504040204" pitchFamily="34" charset="0"/>
            </a:endParaRPr>
          </a:p>
          <a:p>
            <a:pPr lvl="2" eaLnBrk="0" hangingPunct="0">
              <a:spcBef>
                <a:spcPct val="20000"/>
              </a:spcBef>
              <a:buClr>
                <a:schemeClr val="accent2"/>
              </a:buClr>
              <a:buSzPct val="65000"/>
              <a:buFont typeface="Monotype Sorts" charset="2"/>
              <a:buChar char="u"/>
            </a:pPr>
            <a:r>
              <a:rPr kumimoji="0" lang="fr-FR" altLang="en-US" sz="1600">
                <a:latin typeface="Verdana" panose="020B0604030504040204" pitchFamily="34" charset="0"/>
              </a:rPr>
              <a:t>La liaison ADSL s'installe par dessus la ligne téléphonique d'abonné. </a:t>
            </a:r>
          </a:p>
          <a:p>
            <a:pPr lvl="2" eaLnBrk="0" hangingPunct="0">
              <a:spcBef>
                <a:spcPct val="20000"/>
              </a:spcBef>
              <a:buClr>
                <a:schemeClr val="accent2"/>
              </a:buClr>
              <a:buSzPct val="65000"/>
              <a:buFont typeface="Monotype Sorts" charset="2"/>
              <a:buNone/>
            </a:pPr>
            <a:endParaRPr kumimoji="0" lang="fr-FR" altLang="en-US" sz="800">
              <a:latin typeface="Verdana" panose="020B0604030504040204" pitchFamily="34" charset="0"/>
            </a:endParaRPr>
          </a:p>
          <a:p>
            <a:pPr lvl="2" eaLnBrk="0" hangingPunct="0">
              <a:spcBef>
                <a:spcPct val="20000"/>
              </a:spcBef>
              <a:buClr>
                <a:schemeClr val="accent2"/>
              </a:buClr>
              <a:buSzPct val="65000"/>
              <a:buFont typeface="Monotype Sorts" charset="2"/>
              <a:buChar char="u"/>
            </a:pPr>
            <a:r>
              <a:rPr kumimoji="0" lang="fr-FR" altLang="en-US" sz="1600">
                <a:latin typeface="Verdana" panose="020B0604030504040204" pitchFamily="34" charset="0"/>
              </a:rPr>
              <a:t>Coté abonné, il faut installer: </a:t>
            </a:r>
          </a:p>
          <a:p>
            <a:pPr lvl="3" eaLnBrk="0" hangingPunct="0">
              <a:spcBef>
                <a:spcPct val="20000"/>
              </a:spcBef>
              <a:buClr>
                <a:schemeClr val="tx1"/>
              </a:buClr>
              <a:buFontTx/>
              <a:buChar char="–"/>
            </a:pPr>
            <a:r>
              <a:rPr kumimoji="0" lang="fr-FR" altLang="en-US" sz="1600">
                <a:latin typeface="Verdana" panose="020B0604030504040204" pitchFamily="34" charset="0"/>
              </a:rPr>
              <a:t> un filtre ADSL</a:t>
            </a:r>
          </a:p>
          <a:p>
            <a:pPr lvl="3" eaLnBrk="0" hangingPunct="0">
              <a:spcBef>
                <a:spcPct val="20000"/>
              </a:spcBef>
              <a:buClr>
                <a:schemeClr val="tx1"/>
              </a:buClr>
              <a:buFontTx/>
              <a:buChar char="–"/>
            </a:pPr>
            <a:r>
              <a:rPr kumimoji="0" lang="fr-FR" altLang="en-US" sz="1600">
                <a:latin typeface="Verdana" panose="020B0604030504040204" pitchFamily="34" charset="0"/>
              </a:rPr>
              <a:t> un modem ADSL</a:t>
            </a:r>
          </a:p>
        </p:txBody>
      </p:sp>
      <p:pic>
        <p:nvPicPr>
          <p:cNvPr id="56325" name="Picture 5">
            <a:extLst>
              <a:ext uri="{FF2B5EF4-FFF2-40B4-BE49-F238E27FC236}">
                <a16:creationId xmlns:a16="http://schemas.microsoft.com/office/drawing/2014/main" id="{F6BA42CC-77E7-41F7-BFA0-CC26DA59F9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1" y="4648200"/>
            <a:ext cx="4500563" cy="129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3405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A2E8AB8-F18E-287F-7039-7FDD9916F57C}"/>
              </a:ext>
            </a:extLst>
          </p:cNvPr>
          <p:cNvSpPr>
            <a:spLocks noGrp="1"/>
          </p:cNvSpPr>
          <p:nvPr>
            <p:ph idx="1"/>
          </p:nvPr>
        </p:nvSpPr>
        <p:spPr/>
        <p:txBody>
          <a:bodyPr/>
          <a:lstStyle/>
          <a:p>
            <a:r>
              <a:rPr lang="fr-FR" sz="1800" dirty="0">
                <a:solidFill>
                  <a:srgbClr val="374151"/>
                </a:solidFill>
                <a:latin typeface="Segoe UI" panose="020B0502040204020203" pitchFamily="34" charset="0"/>
              </a:rPr>
              <a:t>Un réseau convergent permet de faire coexister différents types de trafic sur un même réseau IP, ce qui simplifie l'architecture de réseau et réduit les coûts de maintenance et d'exploitation. </a:t>
            </a:r>
            <a:r>
              <a:rPr lang="fr-FR" sz="1800" dirty="0">
                <a:solidFill>
                  <a:srgbClr val="374151"/>
                </a:solidFill>
                <a:effectLst/>
                <a:latin typeface="Segoe UI" panose="020B0502040204020203" pitchFamily="34" charset="0"/>
                <a:ea typeface="Times New Roman" panose="02020603050405020304" pitchFamily="18" charset="0"/>
              </a:rPr>
              <a:t>Les réseaux convergents, également connus sous le nom de réseaux de convergence, sont des infrastructures informatiques qui intègrent plusieurs services de communication et de données en un seul réseau unifié. </a:t>
            </a:r>
          </a:p>
        </p:txBody>
      </p:sp>
      <p:sp>
        <p:nvSpPr>
          <p:cNvPr id="2" name="Titre 1">
            <a:extLst>
              <a:ext uri="{FF2B5EF4-FFF2-40B4-BE49-F238E27FC236}">
                <a16:creationId xmlns:a16="http://schemas.microsoft.com/office/drawing/2014/main" id="{C597041F-D9B2-DC39-9089-987AEBE2456D}"/>
              </a:ext>
            </a:extLst>
          </p:cNvPr>
          <p:cNvSpPr>
            <a:spLocks noGrp="1"/>
          </p:cNvSpPr>
          <p:nvPr>
            <p:ph type="title"/>
          </p:nvPr>
        </p:nvSpPr>
        <p:spPr>
          <a:xfrm>
            <a:off x="739726" y="681037"/>
            <a:ext cx="10515600" cy="490537"/>
          </a:xfrm>
        </p:spPr>
        <p:txBody>
          <a:bodyPr>
            <a:normAutofit fontScale="90000"/>
          </a:bodyPr>
          <a:lstStyle/>
          <a:p>
            <a:pPr algn="ctr"/>
            <a:r>
              <a:rPr lang="fr-FR" sz="3100" dirty="0">
                <a:solidFill>
                  <a:srgbClr val="374151"/>
                </a:solidFill>
                <a:effectLst/>
                <a:latin typeface="Segoe UI" panose="020B0502040204020203" pitchFamily="34" charset="0"/>
                <a:ea typeface="Times New Roman" panose="02020603050405020304" pitchFamily="18" charset="0"/>
              </a:rPr>
              <a:t>DEFINITION</a:t>
            </a:r>
            <a:endParaRPr lang="fr-FR" dirty="0"/>
          </a:p>
        </p:txBody>
      </p:sp>
    </p:spTree>
    <p:extLst>
      <p:ext uri="{BB962C8B-B14F-4D97-AF65-F5344CB8AC3E}">
        <p14:creationId xmlns:p14="http://schemas.microsoft.com/office/powerpoint/2010/main" val="1624259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Date Placeholder 1">
            <a:extLst>
              <a:ext uri="{FF2B5EF4-FFF2-40B4-BE49-F238E27FC236}">
                <a16:creationId xmlns:a16="http://schemas.microsoft.com/office/drawing/2014/main" id="{98A47259-9E16-4FAD-B433-B233A23D1328}"/>
              </a:ext>
            </a:extLst>
          </p:cNvPr>
          <p:cNvSpPr>
            <a:spLocks noGrp="1"/>
          </p:cNvSpPr>
          <p:nvPr>
            <p:ph type="dt" sz="half" idx="10"/>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30/10/04</a:t>
            </a:r>
          </a:p>
        </p:txBody>
      </p:sp>
      <p:sp>
        <p:nvSpPr>
          <p:cNvPr id="19" name="Footer Placeholder 2">
            <a:extLst>
              <a:ext uri="{FF2B5EF4-FFF2-40B4-BE49-F238E27FC236}">
                <a16:creationId xmlns:a16="http://schemas.microsoft.com/office/drawing/2014/main" id="{E4554A4D-A25F-408A-869F-BFA225A5A6D9}"/>
              </a:ext>
            </a:extLst>
          </p:cNvPr>
          <p:cNvSpPr>
            <a:spLocks noGrp="1"/>
          </p:cNvSpPr>
          <p:nvPr>
            <p:ph type="ftr" sz="quarter" idx="11"/>
          </p:nvPr>
        </p:nvSpPr>
        <p:spPr bwMode="auto">
          <a:xfrm>
            <a:off x="3124200" y="6248400"/>
            <a:ext cx="3392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Exposé de NT Réseaux - ADSL</a:t>
            </a:r>
          </a:p>
        </p:txBody>
      </p:sp>
      <p:sp>
        <p:nvSpPr>
          <p:cNvPr id="20" name="Slide Number Placeholder 3">
            <a:extLst>
              <a:ext uri="{FF2B5EF4-FFF2-40B4-BE49-F238E27FC236}">
                <a16:creationId xmlns:a16="http://schemas.microsoft.com/office/drawing/2014/main" id="{99555A3A-DEBF-4876-88A6-04C8418BAA93}"/>
              </a:ext>
            </a:extLst>
          </p:cNvPr>
          <p:cNvSpPr>
            <a:spLocks noGrp="1"/>
          </p:cNvSpPr>
          <p:nvPr>
            <p:ph type="sldNum" sz="quarter" idx="12"/>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fld id="{14250FF4-5802-40A6-8095-75EB9AA21484}" type="slidenum">
              <a:rPr lang="fr-FR" altLang="en-US" smtClean="0"/>
              <a:pPr/>
              <a:t>30</a:t>
            </a:fld>
            <a:endParaRPr lang="fr-FR" altLang="en-US"/>
          </a:p>
        </p:txBody>
      </p:sp>
      <p:sp>
        <p:nvSpPr>
          <p:cNvPr id="57346" name="Rectangle 2">
            <a:extLst>
              <a:ext uri="{FF2B5EF4-FFF2-40B4-BE49-F238E27FC236}">
                <a16:creationId xmlns:a16="http://schemas.microsoft.com/office/drawing/2014/main" id="{39992EF0-2C00-41A8-AFC5-3B859D176F42}"/>
              </a:ext>
            </a:extLst>
          </p:cNvPr>
          <p:cNvSpPr>
            <a:spLocks noChangeArrowheads="1"/>
          </p:cNvSpPr>
          <p:nvPr/>
        </p:nvSpPr>
        <p:spPr bwMode="auto">
          <a:xfrm>
            <a:off x="2678113" y="457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defRPr>
            </a:lvl1pPr>
            <a:lvl2pPr>
              <a:defRPr kumimoji="1" sz="2400">
                <a:solidFill>
                  <a:schemeClr val="tx1"/>
                </a:solidFill>
                <a:latin typeface="Times New Roman" panose="02020603050405020304" pitchFamily="18" charset="0"/>
              </a:defRPr>
            </a:lvl2pPr>
            <a:lvl3pPr>
              <a:defRPr kumimoji="1" sz="2400">
                <a:solidFill>
                  <a:schemeClr val="tx1"/>
                </a:solidFill>
                <a:latin typeface="Times New Roman" panose="02020603050405020304" pitchFamily="18" charset="0"/>
              </a:defRPr>
            </a:lvl3pPr>
            <a:lvl4pPr>
              <a:defRPr kumimoji="1" sz="2400">
                <a:solidFill>
                  <a:schemeClr val="tx1"/>
                </a:solidFill>
                <a:latin typeface="Times New Roman" panose="02020603050405020304" pitchFamily="18" charset="0"/>
              </a:defRPr>
            </a:lvl4pPr>
            <a:lvl5pPr>
              <a:defRPr kumimoji="1" sz="2400">
                <a:solidFill>
                  <a:schemeClr val="tx1"/>
                </a:solidFill>
                <a:latin typeface="Times New Roman" panose="02020603050405020304" pitchFamily="18" charset="0"/>
              </a:defRPr>
            </a:lvl5pPr>
            <a:lvl6pPr marL="457200" fontAlgn="base">
              <a:spcBef>
                <a:spcPct val="0"/>
              </a:spcBef>
              <a:spcAft>
                <a:spcPct val="0"/>
              </a:spcAft>
              <a:defRPr kumimoji="1" sz="2400">
                <a:solidFill>
                  <a:schemeClr val="tx1"/>
                </a:solidFill>
                <a:latin typeface="Times New Roman" panose="02020603050405020304" pitchFamily="18" charset="0"/>
              </a:defRPr>
            </a:lvl6pPr>
            <a:lvl7pPr marL="914400" fontAlgn="base">
              <a:spcBef>
                <a:spcPct val="0"/>
              </a:spcBef>
              <a:spcAft>
                <a:spcPct val="0"/>
              </a:spcAft>
              <a:defRPr kumimoji="1" sz="2400">
                <a:solidFill>
                  <a:schemeClr val="tx1"/>
                </a:solidFill>
                <a:latin typeface="Times New Roman" panose="02020603050405020304" pitchFamily="18" charset="0"/>
              </a:defRPr>
            </a:lvl7pPr>
            <a:lvl8pPr marL="1371600" fontAlgn="base">
              <a:spcBef>
                <a:spcPct val="0"/>
              </a:spcBef>
              <a:spcAft>
                <a:spcPct val="0"/>
              </a:spcAft>
              <a:defRPr kumimoji="1" sz="2400">
                <a:solidFill>
                  <a:schemeClr val="tx1"/>
                </a:solidFill>
                <a:latin typeface="Times New Roman" panose="02020603050405020304" pitchFamily="18" charset="0"/>
              </a:defRPr>
            </a:lvl8pPr>
            <a:lvl9pPr marL="1828800" fontAlgn="base">
              <a:spcBef>
                <a:spcPct val="0"/>
              </a:spcBef>
              <a:spcAft>
                <a:spcPct val="0"/>
              </a:spcAft>
              <a:defRPr kumimoji="1" sz="2400">
                <a:solidFill>
                  <a:schemeClr val="tx1"/>
                </a:solidFill>
                <a:latin typeface="Times New Roman" panose="02020603050405020304" pitchFamily="18" charset="0"/>
              </a:defRPr>
            </a:lvl9pPr>
          </a:lstStyle>
          <a:p>
            <a:pPr algn="ctr"/>
            <a:r>
              <a:rPr kumimoji="0" lang="fr-FR" altLang="en-US" sz="4400">
                <a:solidFill>
                  <a:schemeClr val="tx2"/>
                </a:solidFill>
                <a:latin typeface="Verdana" panose="020B0604030504040204" pitchFamily="34" charset="0"/>
              </a:rPr>
              <a:t>Principe de l’ADSL (2)</a:t>
            </a:r>
          </a:p>
        </p:txBody>
      </p:sp>
      <p:sp>
        <p:nvSpPr>
          <p:cNvPr id="57347" name="Rectangle 3">
            <a:extLst>
              <a:ext uri="{FF2B5EF4-FFF2-40B4-BE49-F238E27FC236}">
                <a16:creationId xmlns:a16="http://schemas.microsoft.com/office/drawing/2014/main" id="{81921529-A135-47A3-9ECF-77857953BF34}"/>
              </a:ext>
            </a:extLst>
          </p:cNvPr>
          <p:cNvSpPr>
            <a:spLocks noChangeArrowheads="1"/>
          </p:cNvSpPr>
          <p:nvPr/>
        </p:nvSpPr>
        <p:spPr bwMode="auto">
          <a:xfrm>
            <a:off x="2286000" y="1981200"/>
            <a:ext cx="800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fontAlgn="base">
              <a:spcBef>
                <a:spcPct val="0"/>
              </a:spcBef>
              <a:spcAft>
                <a:spcPct val="0"/>
              </a:spcAft>
              <a:defRPr kumimoji="1" sz="2400">
                <a:solidFill>
                  <a:schemeClr val="tx1"/>
                </a:solidFill>
                <a:latin typeface="Times New Roman" panose="02020603050405020304" pitchFamily="18" charset="0"/>
              </a:defRPr>
            </a:lvl6pPr>
            <a:lvl7pPr marL="2971800" indent="-228600" fontAlgn="base">
              <a:spcBef>
                <a:spcPct val="0"/>
              </a:spcBef>
              <a:spcAft>
                <a:spcPct val="0"/>
              </a:spcAft>
              <a:defRPr kumimoji="1" sz="2400">
                <a:solidFill>
                  <a:schemeClr val="tx1"/>
                </a:solidFill>
                <a:latin typeface="Times New Roman" panose="02020603050405020304" pitchFamily="18" charset="0"/>
              </a:defRPr>
            </a:lvl7pPr>
            <a:lvl8pPr marL="3429000" indent="-228600" fontAlgn="base">
              <a:spcBef>
                <a:spcPct val="0"/>
              </a:spcBef>
              <a:spcAft>
                <a:spcPct val="0"/>
              </a:spcAft>
              <a:defRPr kumimoji="1" sz="2400">
                <a:solidFill>
                  <a:schemeClr val="tx1"/>
                </a:solidFill>
                <a:latin typeface="Times New Roman" panose="02020603050405020304" pitchFamily="18" charset="0"/>
              </a:defRPr>
            </a:lvl8pPr>
            <a:lvl9pPr marL="3886200" indent="-228600" fontAlgn="base">
              <a:spcBef>
                <a:spcPct val="0"/>
              </a:spcBef>
              <a:spcAft>
                <a:spcPct val="0"/>
              </a:spcAft>
              <a:defRPr kumimoji="1" sz="2400">
                <a:solidFill>
                  <a:schemeClr val="tx1"/>
                </a:solidFill>
                <a:latin typeface="Times New Roman" panose="02020603050405020304" pitchFamily="18" charset="0"/>
              </a:defRPr>
            </a:lvl9pPr>
          </a:lstStyle>
          <a:p>
            <a:pPr>
              <a:lnSpc>
                <a:spcPct val="80000"/>
              </a:lnSpc>
              <a:spcBef>
                <a:spcPct val="20000"/>
              </a:spcBef>
              <a:buFontTx/>
              <a:buBlip>
                <a:blip r:embed="rId2"/>
              </a:buBlip>
            </a:pPr>
            <a:r>
              <a:rPr kumimoji="0" lang="fr-FR" altLang="en-US" sz="2800">
                <a:latin typeface="Verdana" panose="020B0604030504040204" pitchFamily="34" charset="0"/>
              </a:rPr>
              <a:t>Notion asymétrie de la ligne</a:t>
            </a:r>
          </a:p>
          <a:p>
            <a:pPr lvl="2" eaLnBrk="0" hangingPunct="0">
              <a:spcBef>
                <a:spcPct val="50000"/>
              </a:spcBef>
              <a:buClr>
                <a:schemeClr val="accent2"/>
              </a:buClr>
              <a:buSzPct val="65000"/>
              <a:buFont typeface="Monotype Sorts" charset="2"/>
              <a:buChar char="u"/>
            </a:pPr>
            <a:r>
              <a:rPr kumimoji="0" lang="fr-FR" altLang="en-US" sz="1600">
                <a:latin typeface="Verdana" panose="020B0604030504040204" pitchFamily="34" charset="0"/>
              </a:rPr>
              <a:t> 3 canaux de transmission (multiplexage)</a:t>
            </a:r>
            <a:endParaRPr kumimoji="0" lang="fr-FR" altLang="en-US" sz="1600">
              <a:solidFill>
                <a:srgbClr val="000000"/>
              </a:solidFill>
              <a:latin typeface="Verdana" panose="020B0604030504040204" pitchFamily="34" charset="0"/>
              <a:cs typeface="Times New Roman" panose="02020603050405020304" pitchFamily="18" charset="0"/>
            </a:endParaRPr>
          </a:p>
          <a:p>
            <a:pPr lvl="3" eaLnBrk="0" hangingPunct="0">
              <a:spcBef>
                <a:spcPct val="50000"/>
              </a:spcBef>
              <a:buClr>
                <a:schemeClr val="accent2"/>
              </a:buClr>
              <a:buSzPct val="65000"/>
              <a:buFont typeface="Monotype Sorts" charset="2"/>
              <a:buBlip>
                <a:blip r:embed="rId3"/>
              </a:buBlip>
            </a:pPr>
            <a:r>
              <a:rPr kumimoji="0" lang="fr-FR" altLang="en-US" sz="1600">
                <a:solidFill>
                  <a:srgbClr val="000000"/>
                </a:solidFill>
                <a:latin typeface="Verdana" panose="020B0604030504040204" pitchFamily="34" charset="0"/>
                <a:cs typeface="Times New Roman" panose="02020603050405020304" pitchFamily="18" charset="0"/>
              </a:rPr>
              <a:t>Flux montant : Emission des données</a:t>
            </a:r>
          </a:p>
          <a:p>
            <a:pPr lvl="3" eaLnBrk="0" hangingPunct="0">
              <a:spcBef>
                <a:spcPct val="50000"/>
              </a:spcBef>
              <a:buClr>
                <a:schemeClr val="accent2"/>
              </a:buClr>
              <a:buSzPct val="65000"/>
              <a:buFont typeface="Monotype Sorts" charset="2"/>
              <a:buBlip>
                <a:blip r:embed="rId3"/>
              </a:buBlip>
            </a:pPr>
            <a:r>
              <a:rPr kumimoji="0" lang="fr-FR" altLang="en-US" sz="1600">
                <a:solidFill>
                  <a:srgbClr val="000000"/>
                </a:solidFill>
                <a:latin typeface="Verdana" panose="020B0604030504040204" pitchFamily="34" charset="0"/>
                <a:cs typeface="Times New Roman" panose="02020603050405020304" pitchFamily="18" charset="0"/>
              </a:rPr>
              <a:t>Flux descendant : Réception des données</a:t>
            </a:r>
          </a:p>
          <a:p>
            <a:pPr lvl="3" eaLnBrk="0" hangingPunct="0">
              <a:spcBef>
                <a:spcPct val="50000"/>
              </a:spcBef>
              <a:buClr>
                <a:schemeClr val="accent2"/>
              </a:buClr>
              <a:buSzPct val="65000"/>
              <a:buFont typeface="Monotype Sorts" charset="2"/>
              <a:buBlip>
                <a:blip r:embed="rId3"/>
              </a:buBlip>
            </a:pPr>
            <a:r>
              <a:rPr kumimoji="0" lang="fr-FR" altLang="en-US" sz="1600">
                <a:solidFill>
                  <a:srgbClr val="000000"/>
                </a:solidFill>
                <a:latin typeface="Verdana" panose="020B0604030504040204" pitchFamily="34" charset="0"/>
                <a:cs typeface="Times New Roman" panose="02020603050405020304" pitchFamily="18" charset="0"/>
              </a:rPr>
              <a:t>Canal analogique : RTC</a:t>
            </a:r>
          </a:p>
          <a:p>
            <a:pPr lvl="3" eaLnBrk="0" hangingPunct="0">
              <a:spcBef>
                <a:spcPct val="50000"/>
              </a:spcBef>
              <a:buClr>
                <a:schemeClr val="accent2"/>
              </a:buClr>
              <a:buSzPct val="65000"/>
              <a:buFont typeface="Monotype Sorts" charset="2"/>
              <a:buNone/>
            </a:pPr>
            <a:endParaRPr kumimoji="0" lang="fr-FR" altLang="en-US" sz="800">
              <a:latin typeface="Verdana" panose="020B0604030504040204" pitchFamily="34" charset="0"/>
            </a:endParaRPr>
          </a:p>
          <a:p>
            <a:pPr lvl="3" eaLnBrk="0" hangingPunct="0">
              <a:spcBef>
                <a:spcPct val="50000"/>
              </a:spcBef>
              <a:buClr>
                <a:schemeClr val="accent2"/>
              </a:buClr>
              <a:buSzPct val="65000"/>
              <a:buFont typeface="Monotype Sorts" charset="2"/>
              <a:buNone/>
            </a:pPr>
            <a:endParaRPr kumimoji="0" lang="fr-FR" altLang="en-US" sz="1600">
              <a:latin typeface="Verdana" panose="020B0604030504040204" pitchFamily="34" charset="0"/>
            </a:endParaRPr>
          </a:p>
          <a:p>
            <a:pPr eaLnBrk="0" hangingPunct="0">
              <a:spcBef>
                <a:spcPct val="20000"/>
              </a:spcBef>
              <a:buClr>
                <a:schemeClr val="tx2"/>
              </a:buClr>
              <a:buSzPct val="75000"/>
              <a:buFont typeface="Monotype Sorts" charset="2"/>
              <a:buChar char="u"/>
            </a:pPr>
            <a:endParaRPr kumimoji="0" lang="fr-FR" altLang="en-US" sz="3200">
              <a:latin typeface="Verdana" panose="020B0604030504040204" pitchFamily="34" charset="0"/>
            </a:endParaRPr>
          </a:p>
        </p:txBody>
      </p:sp>
      <p:sp>
        <p:nvSpPr>
          <p:cNvPr id="57348" name="AutoShape 4">
            <a:extLst>
              <a:ext uri="{FF2B5EF4-FFF2-40B4-BE49-F238E27FC236}">
                <a16:creationId xmlns:a16="http://schemas.microsoft.com/office/drawing/2014/main" id="{889079E4-BF8B-4758-9D94-C64AA0B8491A}"/>
              </a:ext>
            </a:extLst>
          </p:cNvPr>
          <p:cNvSpPr>
            <a:spLocks noChangeArrowheads="1"/>
          </p:cNvSpPr>
          <p:nvPr/>
        </p:nvSpPr>
        <p:spPr bwMode="auto">
          <a:xfrm>
            <a:off x="4648200" y="4267200"/>
            <a:ext cx="2209800" cy="1371600"/>
          </a:xfrm>
          <a:prstGeom prst="flowChartMagneticDrum">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defRPr kumimoji="1" sz="2400">
                <a:solidFill>
                  <a:schemeClr val="tx1"/>
                </a:solidFill>
                <a:latin typeface="Times New Roman" panose="02020603050405020304" pitchFamily="18" charset="0"/>
              </a:defRPr>
            </a:lvl1pPr>
            <a:lvl2pPr marL="571500" defTabSz="762000">
              <a:defRPr kumimoji="1" sz="2400">
                <a:solidFill>
                  <a:schemeClr val="tx1"/>
                </a:solidFill>
                <a:latin typeface="Times New Roman" panose="02020603050405020304" pitchFamily="18" charset="0"/>
              </a:defRPr>
            </a:lvl2pPr>
            <a:lvl3pPr marL="1143000" defTabSz="762000">
              <a:defRPr kumimoji="1" sz="2400">
                <a:solidFill>
                  <a:schemeClr val="tx1"/>
                </a:solidFill>
                <a:latin typeface="Times New Roman" panose="02020603050405020304" pitchFamily="18" charset="0"/>
              </a:defRPr>
            </a:lvl3pPr>
            <a:lvl4pPr marL="1714500" defTabSz="762000">
              <a:defRPr kumimoji="1" sz="2400">
                <a:solidFill>
                  <a:schemeClr val="tx1"/>
                </a:solidFill>
                <a:latin typeface="Times New Roman" panose="02020603050405020304" pitchFamily="18" charset="0"/>
              </a:defRPr>
            </a:lvl4pPr>
            <a:lvl5pPr marL="2286000" defTabSz="762000">
              <a:defRPr kumimoji="1" sz="2400">
                <a:solidFill>
                  <a:schemeClr val="tx1"/>
                </a:solidFill>
                <a:latin typeface="Times New Roman" panose="02020603050405020304" pitchFamily="18" charset="0"/>
              </a:defRPr>
            </a:lvl5pPr>
            <a:lvl6pPr marL="2743200" defTabSz="762000" fontAlgn="base">
              <a:spcBef>
                <a:spcPct val="0"/>
              </a:spcBef>
              <a:spcAft>
                <a:spcPct val="0"/>
              </a:spcAft>
              <a:defRPr kumimoji="1" sz="2400">
                <a:solidFill>
                  <a:schemeClr val="tx1"/>
                </a:solidFill>
                <a:latin typeface="Times New Roman" panose="02020603050405020304" pitchFamily="18" charset="0"/>
              </a:defRPr>
            </a:lvl6pPr>
            <a:lvl7pPr marL="3200400" defTabSz="762000" fontAlgn="base">
              <a:spcBef>
                <a:spcPct val="0"/>
              </a:spcBef>
              <a:spcAft>
                <a:spcPct val="0"/>
              </a:spcAft>
              <a:defRPr kumimoji="1" sz="2400">
                <a:solidFill>
                  <a:schemeClr val="tx1"/>
                </a:solidFill>
                <a:latin typeface="Times New Roman" panose="02020603050405020304" pitchFamily="18" charset="0"/>
              </a:defRPr>
            </a:lvl7pPr>
            <a:lvl8pPr marL="3657600" defTabSz="762000" fontAlgn="base">
              <a:spcBef>
                <a:spcPct val="0"/>
              </a:spcBef>
              <a:spcAft>
                <a:spcPct val="0"/>
              </a:spcAft>
              <a:defRPr kumimoji="1" sz="2400">
                <a:solidFill>
                  <a:schemeClr val="tx1"/>
                </a:solidFill>
                <a:latin typeface="Times New Roman" panose="02020603050405020304" pitchFamily="18" charset="0"/>
              </a:defRPr>
            </a:lvl8pPr>
            <a:lvl9pPr marL="4114800" defTabSz="762000" fontAlgn="base">
              <a:spcBef>
                <a:spcPct val="0"/>
              </a:spcBef>
              <a:spcAft>
                <a:spcPct val="0"/>
              </a:spcAft>
              <a:defRPr kumimoji="1" sz="2400">
                <a:solidFill>
                  <a:schemeClr val="tx1"/>
                </a:solidFill>
                <a:latin typeface="Times New Roman" panose="02020603050405020304" pitchFamily="18" charset="0"/>
              </a:defRPr>
            </a:lvl9pPr>
          </a:lstStyle>
          <a:p>
            <a:pPr algn="ctr" eaLnBrk="0" hangingPunct="0"/>
            <a:endParaRPr kumimoji="0" lang="fr-FR" altLang="en-US" sz="1600">
              <a:solidFill>
                <a:schemeClr val="bg1"/>
              </a:solidFill>
              <a:latin typeface="Verdana" panose="020B0604030504040204" pitchFamily="34" charset="0"/>
            </a:endParaRPr>
          </a:p>
        </p:txBody>
      </p:sp>
      <p:sp>
        <p:nvSpPr>
          <p:cNvPr id="57349" name="AutoShape 5">
            <a:extLst>
              <a:ext uri="{FF2B5EF4-FFF2-40B4-BE49-F238E27FC236}">
                <a16:creationId xmlns:a16="http://schemas.microsoft.com/office/drawing/2014/main" id="{A1CFA3DC-B7FD-49DC-8C76-3CF0E4870CC5}"/>
              </a:ext>
            </a:extLst>
          </p:cNvPr>
          <p:cNvSpPr>
            <a:spLocks noChangeArrowheads="1"/>
          </p:cNvSpPr>
          <p:nvPr/>
        </p:nvSpPr>
        <p:spPr bwMode="auto">
          <a:xfrm>
            <a:off x="6400800" y="5334000"/>
            <a:ext cx="457200" cy="228600"/>
          </a:xfrm>
          <a:prstGeom prst="flowChartMagneticDrum">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50" name="AutoShape 6">
            <a:extLst>
              <a:ext uri="{FF2B5EF4-FFF2-40B4-BE49-F238E27FC236}">
                <a16:creationId xmlns:a16="http://schemas.microsoft.com/office/drawing/2014/main" id="{8033A29D-94C7-4485-95CE-AADA60D15E58}"/>
              </a:ext>
            </a:extLst>
          </p:cNvPr>
          <p:cNvSpPr>
            <a:spLocks noChangeArrowheads="1"/>
          </p:cNvSpPr>
          <p:nvPr/>
        </p:nvSpPr>
        <p:spPr bwMode="auto">
          <a:xfrm>
            <a:off x="6324600" y="4876800"/>
            <a:ext cx="609600" cy="381000"/>
          </a:xfrm>
          <a:prstGeom prst="flowChartMagneticDrum">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51" name="AutoShape 7">
            <a:extLst>
              <a:ext uri="{FF2B5EF4-FFF2-40B4-BE49-F238E27FC236}">
                <a16:creationId xmlns:a16="http://schemas.microsoft.com/office/drawing/2014/main" id="{74245698-6CD5-457E-98F7-0183D769E70C}"/>
              </a:ext>
            </a:extLst>
          </p:cNvPr>
          <p:cNvSpPr>
            <a:spLocks noChangeArrowheads="1"/>
          </p:cNvSpPr>
          <p:nvPr/>
        </p:nvSpPr>
        <p:spPr bwMode="auto">
          <a:xfrm>
            <a:off x="6324600" y="4419600"/>
            <a:ext cx="609600" cy="381000"/>
          </a:xfrm>
          <a:prstGeom prst="flowChartMagneticDrum">
            <a:avLst/>
          </a:prstGeom>
          <a:noFill/>
          <a:ln w="9525">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52" name="Line 8">
            <a:extLst>
              <a:ext uri="{FF2B5EF4-FFF2-40B4-BE49-F238E27FC236}">
                <a16:creationId xmlns:a16="http://schemas.microsoft.com/office/drawing/2014/main" id="{B2E1BDCA-994A-4BD2-8352-2A63AF6B08A6}"/>
              </a:ext>
            </a:extLst>
          </p:cNvPr>
          <p:cNvSpPr>
            <a:spLocks noChangeShapeType="1"/>
          </p:cNvSpPr>
          <p:nvPr/>
        </p:nvSpPr>
        <p:spPr bwMode="auto">
          <a:xfrm>
            <a:off x="6791325" y="5459414"/>
            <a:ext cx="768350" cy="317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53" name="Line 9">
            <a:extLst>
              <a:ext uri="{FF2B5EF4-FFF2-40B4-BE49-F238E27FC236}">
                <a16:creationId xmlns:a16="http://schemas.microsoft.com/office/drawing/2014/main" id="{F87DC9D1-8716-42AE-8CA9-0A518555CE5D}"/>
              </a:ext>
            </a:extLst>
          </p:cNvPr>
          <p:cNvSpPr>
            <a:spLocks noChangeShapeType="1"/>
          </p:cNvSpPr>
          <p:nvPr/>
        </p:nvSpPr>
        <p:spPr bwMode="auto">
          <a:xfrm>
            <a:off x="6840538" y="5083176"/>
            <a:ext cx="728662" cy="3175"/>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54" name="Line 10">
            <a:extLst>
              <a:ext uri="{FF2B5EF4-FFF2-40B4-BE49-F238E27FC236}">
                <a16:creationId xmlns:a16="http://schemas.microsoft.com/office/drawing/2014/main" id="{1BA12796-53AE-4EB9-99CA-5275B97DF3AB}"/>
              </a:ext>
            </a:extLst>
          </p:cNvPr>
          <p:cNvSpPr>
            <a:spLocks noChangeShapeType="1"/>
          </p:cNvSpPr>
          <p:nvPr/>
        </p:nvSpPr>
        <p:spPr bwMode="auto">
          <a:xfrm flipH="1">
            <a:off x="6781800" y="4648200"/>
            <a:ext cx="749300" cy="0"/>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57355" name="Picture 11">
            <a:hlinkClick r:id="rId4"/>
            <a:extLst>
              <a:ext uri="{FF2B5EF4-FFF2-40B4-BE49-F238E27FC236}">
                <a16:creationId xmlns:a16="http://schemas.microsoft.com/office/drawing/2014/main" id="{217FB0D0-7E91-4F36-9ABF-FF9A13537E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1" y="4038600"/>
            <a:ext cx="1978025" cy="2000250"/>
          </a:xfrm>
          <a:prstGeom prst="rect">
            <a:avLst/>
          </a:prstGeom>
          <a:noFill/>
          <a:extLst>
            <a:ext uri="{909E8E84-426E-40DD-AFC4-6F175D3DCCD1}">
              <a14:hiddenFill xmlns:a14="http://schemas.microsoft.com/office/drawing/2010/main">
                <a:solidFill>
                  <a:srgbClr val="FFFFFF"/>
                </a:solidFill>
              </a14:hiddenFill>
            </a:ext>
          </a:extLst>
        </p:spPr>
      </p:pic>
      <p:pic>
        <p:nvPicPr>
          <p:cNvPr id="57356" name="Picture 12">
            <a:extLst>
              <a:ext uri="{FF2B5EF4-FFF2-40B4-BE49-F238E27FC236}">
                <a16:creationId xmlns:a16="http://schemas.microsoft.com/office/drawing/2014/main" id="{8053B7E5-EAC6-40BE-AF44-9C5DF36EC01A}"/>
              </a:ext>
            </a:extLst>
          </p:cNvPr>
          <p:cNvPicPr>
            <a:picLocks noChangeArrowheads="1"/>
          </p:cNvPicPr>
          <p:nvPr/>
        </p:nvPicPr>
        <p:blipFill>
          <a:blip r:embed="rId6">
            <a:extLst>
              <a:ext uri="{28A0092B-C50C-407E-A947-70E740481C1C}">
                <a14:useLocalDpi xmlns:a14="http://schemas.microsoft.com/office/drawing/2010/main" val="0"/>
              </a:ext>
            </a:extLst>
          </a:blip>
          <a:srcRect t="9320" b="5560"/>
          <a:stretch>
            <a:fillRect/>
          </a:stretch>
        </p:blipFill>
        <p:spPr bwMode="auto">
          <a:xfrm>
            <a:off x="8382000" y="4343400"/>
            <a:ext cx="180975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57" name="Text Box 13">
            <a:extLst>
              <a:ext uri="{FF2B5EF4-FFF2-40B4-BE49-F238E27FC236}">
                <a16:creationId xmlns:a16="http://schemas.microsoft.com/office/drawing/2014/main" id="{FADE9D1F-9882-41E9-8E87-6460E29C9FE6}"/>
              </a:ext>
            </a:extLst>
          </p:cNvPr>
          <p:cNvSpPr txBox="1">
            <a:spLocks noChangeArrowheads="1"/>
          </p:cNvSpPr>
          <p:nvPr/>
        </p:nvSpPr>
        <p:spPr bwMode="auto">
          <a:xfrm rot="16200000">
            <a:off x="7216775" y="4365625"/>
            <a:ext cx="1447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en-US" sz="1600">
                <a:latin typeface="Verdana" panose="020B0604030504040204" pitchFamily="34" charset="0"/>
              </a:rPr>
              <a:t>Internet</a:t>
            </a:r>
          </a:p>
        </p:txBody>
      </p:sp>
      <p:sp>
        <p:nvSpPr>
          <p:cNvPr id="57358" name="Text Box 14">
            <a:extLst>
              <a:ext uri="{FF2B5EF4-FFF2-40B4-BE49-F238E27FC236}">
                <a16:creationId xmlns:a16="http://schemas.microsoft.com/office/drawing/2014/main" id="{8FA74784-5E01-45BE-BFA3-D2F721E2D547}"/>
              </a:ext>
            </a:extLst>
          </p:cNvPr>
          <p:cNvSpPr txBox="1">
            <a:spLocks noChangeArrowheads="1"/>
          </p:cNvSpPr>
          <p:nvPr/>
        </p:nvSpPr>
        <p:spPr bwMode="auto">
          <a:xfrm rot="16200000">
            <a:off x="7216775" y="5127625"/>
            <a:ext cx="1447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r-FR" altLang="en-US" sz="1600">
                <a:latin typeface="Verdana" panose="020B0604030504040204" pitchFamily="34" charset="0"/>
              </a:rPr>
              <a:t>Voix</a:t>
            </a:r>
          </a:p>
        </p:txBody>
      </p:sp>
      <p:sp>
        <p:nvSpPr>
          <p:cNvPr id="57359" name="Text Box 15">
            <a:extLst>
              <a:ext uri="{FF2B5EF4-FFF2-40B4-BE49-F238E27FC236}">
                <a16:creationId xmlns:a16="http://schemas.microsoft.com/office/drawing/2014/main" id="{EC85DAA0-07E0-4512-8FDB-ADB991610F66}"/>
              </a:ext>
            </a:extLst>
          </p:cNvPr>
          <p:cNvSpPr txBox="1">
            <a:spLocks noChangeArrowheads="1"/>
          </p:cNvSpPr>
          <p:nvPr/>
        </p:nvSpPr>
        <p:spPr bwMode="auto">
          <a:xfrm>
            <a:off x="4800600" y="4643439"/>
            <a:ext cx="15001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altLang="en-US" sz="1600">
                <a:latin typeface="Verdana" panose="020B0604030504040204" pitchFamily="34" charset="0"/>
              </a:rPr>
              <a:t>    Liaison</a:t>
            </a:r>
          </a:p>
          <a:p>
            <a:r>
              <a:rPr lang="fr-FR" altLang="en-US" sz="1600">
                <a:latin typeface="Verdana" panose="020B0604030504040204" pitchFamily="34" charset="0"/>
              </a:rPr>
              <a:t>téléphonique</a:t>
            </a:r>
          </a:p>
        </p:txBody>
      </p:sp>
      <p:sp>
        <p:nvSpPr>
          <p:cNvPr id="57360" name="AutoShape 16">
            <a:extLst>
              <a:ext uri="{FF2B5EF4-FFF2-40B4-BE49-F238E27FC236}">
                <a16:creationId xmlns:a16="http://schemas.microsoft.com/office/drawing/2014/main" id="{26D02D52-502D-45C6-BD0D-037D6735A5B1}"/>
              </a:ext>
            </a:extLst>
          </p:cNvPr>
          <p:cNvSpPr>
            <a:spLocks/>
          </p:cNvSpPr>
          <p:nvPr/>
        </p:nvSpPr>
        <p:spPr bwMode="auto">
          <a:xfrm>
            <a:off x="8229600" y="2971800"/>
            <a:ext cx="76200" cy="457200"/>
          </a:xfrm>
          <a:prstGeom prst="rightBrace">
            <a:avLst>
              <a:gd name="adj1" fmla="val 50000"/>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61" name="Text Box 17">
            <a:extLst>
              <a:ext uri="{FF2B5EF4-FFF2-40B4-BE49-F238E27FC236}">
                <a16:creationId xmlns:a16="http://schemas.microsoft.com/office/drawing/2014/main" id="{72CEBD89-7D1F-48C5-9834-4356F5D48563}"/>
              </a:ext>
            </a:extLst>
          </p:cNvPr>
          <p:cNvSpPr txBox="1">
            <a:spLocks noChangeArrowheads="1"/>
          </p:cNvSpPr>
          <p:nvPr/>
        </p:nvSpPr>
        <p:spPr bwMode="auto">
          <a:xfrm>
            <a:off x="8458200" y="2890839"/>
            <a:ext cx="13858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altLang="en-US" sz="1600">
                <a:latin typeface="Verdana" panose="020B0604030504040204" pitchFamily="34" charset="0"/>
              </a:rPr>
              <a:t>    Canaux </a:t>
            </a:r>
          </a:p>
          <a:p>
            <a:r>
              <a:rPr lang="fr-FR" altLang="en-US" sz="1600">
                <a:latin typeface="Verdana" panose="020B0604030504040204" pitchFamily="34" charset="0"/>
              </a:rPr>
              <a:t>numériques</a:t>
            </a:r>
          </a:p>
        </p:txBody>
      </p:sp>
    </p:spTree>
    <p:extLst>
      <p:ext uri="{BB962C8B-B14F-4D97-AF65-F5344CB8AC3E}">
        <p14:creationId xmlns:p14="http://schemas.microsoft.com/office/powerpoint/2010/main" val="2786563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Date Placeholder 1">
            <a:extLst>
              <a:ext uri="{FF2B5EF4-FFF2-40B4-BE49-F238E27FC236}">
                <a16:creationId xmlns:a16="http://schemas.microsoft.com/office/drawing/2014/main" id="{C56949C2-375B-45F1-A09C-69FCF8749ED8}"/>
              </a:ext>
            </a:extLst>
          </p:cNvPr>
          <p:cNvSpPr>
            <a:spLocks noGrp="1"/>
          </p:cNvSpPr>
          <p:nvPr>
            <p:ph type="dt" sz="half" idx="10"/>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30/10/04</a:t>
            </a:r>
          </a:p>
        </p:txBody>
      </p:sp>
      <p:sp>
        <p:nvSpPr>
          <p:cNvPr id="41" name="Footer Placeholder 2">
            <a:extLst>
              <a:ext uri="{FF2B5EF4-FFF2-40B4-BE49-F238E27FC236}">
                <a16:creationId xmlns:a16="http://schemas.microsoft.com/office/drawing/2014/main" id="{C1C79DF2-696D-46C6-BB5A-A33CC280DDFE}"/>
              </a:ext>
            </a:extLst>
          </p:cNvPr>
          <p:cNvSpPr>
            <a:spLocks noGrp="1"/>
          </p:cNvSpPr>
          <p:nvPr>
            <p:ph type="ftr" sz="quarter" idx="11"/>
          </p:nvPr>
        </p:nvSpPr>
        <p:spPr bwMode="auto">
          <a:xfrm>
            <a:off x="3124200" y="6248400"/>
            <a:ext cx="3392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Exposé de NT Réseaux - ADSL</a:t>
            </a:r>
          </a:p>
        </p:txBody>
      </p:sp>
      <p:sp>
        <p:nvSpPr>
          <p:cNvPr id="42" name="Slide Number Placeholder 3">
            <a:extLst>
              <a:ext uri="{FF2B5EF4-FFF2-40B4-BE49-F238E27FC236}">
                <a16:creationId xmlns:a16="http://schemas.microsoft.com/office/drawing/2014/main" id="{63DEFC49-C5B0-45A8-99FC-B866159E3DB0}"/>
              </a:ext>
            </a:extLst>
          </p:cNvPr>
          <p:cNvSpPr>
            <a:spLocks noGrp="1"/>
          </p:cNvSpPr>
          <p:nvPr>
            <p:ph type="sldNum" sz="quarter" idx="12"/>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fld id="{14250FF4-5802-40A6-8095-75EB9AA21484}" type="slidenum">
              <a:rPr lang="fr-FR" altLang="en-US" smtClean="0"/>
              <a:pPr/>
              <a:t>31</a:t>
            </a:fld>
            <a:endParaRPr lang="fr-FR" altLang="en-US"/>
          </a:p>
        </p:txBody>
      </p:sp>
      <p:sp>
        <p:nvSpPr>
          <p:cNvPr id="58370" name="Rectangle 2">
            <a:extLst>
              <a:ext uri="{FF2B5EF4-FFF2-40B4-BE49-F238E27FC236}">
                <a16:creationId xmlns:a16="http://schemas.microsoft.com/office/drawing/2014/main" id="{3679C72A-1C7D-43A2-A380-72DC5D4B93BF}"/>
              </a:ext>
            </a:extLst>
          </p:cNvPr>
          <p:cNvSpPr>
            <a:spLocks noChangeArrowheads="1"/>
          </p:cNvSpPr>
          <p:nvPr/>
        </p:nvSpPr>
        <p:spPr bwMode="auto">
          <a:xfrm>
            <a:off x="2678113" y="457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defRPr>
            </a:lvl1pPr>
            <a:lvl2pPr>
              <a:defRPr kumimoji="1" sz="2400">
                <a:solidFill>
                  <a:schemeClr val="tx1"/>
                </a:solidFill>
                <a:latin typeface="Times New Roman" panose="02020603050405020304" pitchFamily="18" charset="0"/>
              </a:defRPr>
            </a:lvl2pPr>
            <a:lvl3pPr>
              <a:defRPr kumimoji="1" sz="2400">
                <a:solidFill>
                  <a:schemeClr val="tx1"/>
                </a:solidFill>
                <a:latin typeface="Times New Roman" panose="02020603050405020304" pitchFamily="18" charset="0"/>
              </a:defRPr>
            </a:lvl3pPr>
            <a:lvl4pPr>
              <a:defRPr kumimoji="1" sz="2400">
                <a:solidFill>
                  <a:schemeClr val="tx1"/>
                </a:solidFill>
                <a:latin typeface="Times New Roman" panose="02020603050405020304" pitchFamily="18" charset="0"/>
              </a:defRPr>
            </a:lvl4pPr>
            <a:lvl5pPr>
              <a:defRPr kumimoji="1" sz="2400">
                <a:solidFill>
                  <a:schemeClr val="tx1"/>
                </a:solidFill>
                <a:latin typeface="Times New Roman" panose="02020603050405020304" pitchFamily="18" charset="0"/>
              </a:defRPr>
            </a:lvl5pPr>
            <a:lvl6pPr marL="457200" fontAlgn="base">
              <a:spcBef>
                <a:spcPct val="0"/>
              </a:spcBef>
              <a:spcAft>
                <a:spcPct val="0"/>
              </a:spcAft>
              <a:defRPr kumimoji="1" sz="2400">
                <a:solidFill>
                  <a:schemeClr val="tx1"/>
                </a:solidFill>
                <a:latin typeface="Times New Roman" panose="02020603050405020304" pitchFamily="18" charset="0"/>
              </a:defRPr>
            </a:lvl6pPr>
            <a:lvl7pPr marL="914400" fontAlgn="base">
              <a:spcBef>
                <a:spcPct val="0"/>
              </a:spcBef>
              <a:spcAft>
                <a:spcPct val="0"/>
              </a:spcAft>
              <a:defRPr kumimoji="1" sz="2400">
                <a:solidFill>
                  <a:schemeClr val="tx1"/>
                </a:solidFill>
                <a:latin typeface="Times New Roman" panose="02020603050405020304" pitchFamily="18" charset="0"/>
              </a:defRPr>
            </a:lvl7pPr>
            <a:lvl8pPr marL="1371600" fontAlgn="base">
              <a:spcBef>
                <a:spcPct val="0"/>
              </a:spcBef>
              <a:spcAft>
                <a:spcPct val="0"/>
              </a:spcAft>
              <a:defRPr kumimoji="1" sz="2400">
                <a:solidFill>
                  <a:schemeClr val="tx1"/>
                </a:solidFill>
                <a:latin typeface="Times New Roman" panose="02020603050405020304" pitchFamily="18" charset="0"/>
              </a:defRPr>
            </a:lvl8pPr>
            <a:lvl9pPr marL="1828800" fontAlgn="base">
              <a:spcBef>
                <a:spcPct val="0"/>
              </a:spcBef>
              <a:spcAft>
                <a:spcPct val="0"/>
              </a:spcAft>
              <a:defRPr kumimoji="1" sz="2400">
                <a:solidFill>
                  <a:schemeClr val="tx1"/>
                </a:solidFill>
                <a:latin typeface="Times New Roman" panose="02020603050405020304" pitchFamily="18" charset="0"/>
              </a:defRPr>
            </a:lvl9pPr>
          </a:lstStyle>
          <a:p>
            <a:pPr algn="ctr"/>
            <a:r>
              <a:rPr kumimoji="0" lang="fr-FR" altLang="en-US" sz="4400">
                <a:solidFill>
                  <a:schemeClr val="tx2"/>
                </a:solidFill>
                <a:latin typeface="Verdana" panose="020B0604030504040204" pitchFamily="34" charset="0"/>
              </a:rPr>
              <a:t>Principe de l’ADSL (3)</a:t>
            </a:r>
          </a:p>
        </p:txBody>
      </p:sp>
      <p:sp>
        <p:nvSpPr>
          <p:cNvPr id="58371" name="Rectangle 3">
            <a:extLst>
              <a:ext uri="{FF2B5EF4-FFF2-40B4-BE49-F238E27FC236}">
                <a16:creationId xmlns:a16="http://schemas.microsoft.com/office/drawing/2014/main" id="{CDC54E0B-729F-4ADA-AFAB-6127105A44A1}"/>
              </a:ext>
            </a:extLst>
          </p:cNvPr>
          <p:cNvSpPr>
            <a:spLocks noChangeArrowheads="1"/>
          </p:cNvSpPr>
          <p:nvPr/>
        </p:nvSpPr>
        <p:spPr bwMode="auto">
          <a:xfrm>
            <a:off x="2286000" y="1981200"/>
            <a:ext cx="800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fontAlgn="base">
              <a:spcBef>
                <a:spcPct val="0"/>
              </a:spcBef>
              <a:spcAft>
                <a:spcPct val="0"/>
              </a:spcAft>
              <a:defRPr kumimoji="1" sz="2400">
                <a:solidFill>
                  <a:schemeClr val="tx1"/>
                </a:solidFill>
                <a:latin typeface="Times New Roman" panose="02020603050405020304" pitchFamily="18" charset="0"/>
              </a:defRPr>
            </a:lvl6pPr>
            <a:lvl7pPr marL="2971800" indent="-228600" fontAlgn="base">
              <a:spcBef>
                <a:spcPct val="0"/>
              </a:spcBef>
              <a:spcAft>
                <a:spcPct val="0"/>
              </a:spcAft>
              <a:defRPr kumimoji="1" sz="2400">
                <a:solidFill>
                  <a:schemeClr val="tx1"/>
                </a:solidFill>
                <a:latin typeface="Times New Roman" panose="02020603050405020304" pitchFamily="18" charset="0"/>
              </a:defRPr>
            </a:lvl7pPr>
            <a:lvl8pPr marL="3429000" indent="-228600" fontAlgn="base">
              <a:spcBef>
                <a:spcPct val="0"/>
              </a:spcBef>
              <a:spcAft>
                <a:spcPct val="0"/>
              </a:spcAft>
              <a:defRPr kumimoji="1" sz="2400">
                <a:solidFill>
                  <a:schemeClr val="tx1"/>
                </a:solidFill>
                <a:latin typeface="Times New Roman" panose="02020603050405020304" pitchFamily="18" charset="0"/>
              </a:defRPr>
            </a:lvl8pPr>
            <a:lvl9pPr marL="3886200" indent="-228600" fontAlgn="base">
              <a:spcBef>
                <a:spcPct val="0"/>
              </a:spcBef>
              <a:spcAft>
                <a:spcPct val="0"/>
              </a:spcAft>
              <a:defRPr kumimoji="1" sz="2400">
                <a:solidFill>
                  <a:schemeClr val="tx1"/>
                </a:solidFill>
                <a:latin typeface="Times New Roman" panose="02020603050405020304" pitchFamily="18" charset="0"/>
              </a:defRPr>
            </a:lvl9pPr>
          </a:lstStyle>
          <a:p>
            <a:pPr>
              <a:lnSpc>
                <a:spcPct val="80000"/>
              </a:lnSpc>
              <a:spcBef>
                <a:spcPct val="20000"/>
              </a:spcBef>
              <a:buFontTx/>
              <a:buBlip>
                <a:blip r:embed="rId2"/>
              </a:buBlip>
            </a:pPr>
            <a:r>
              <a:rPr kumimoji="0" lang="fr-FR" altLang="en-US" sz="2800">
                <a:latin typeface="Verdana" panose="020B0604030504040204" pitchFamily="34" charset="0"/>
              </a:rPr>
              <a:t>Notion de bande passante</a:t>
            </a:r>
          </a:p>
        </p:txBody>
      </p:sp>
      <p:grpSp>
        <p:nvGrpSpPr>
          <p:cNvPr id="58372" name="Group 4">
            <a:extLst>
              <a:ext uri="{FF2B5EF4-FFF2-40B4-BE49-F238E27FC236}">
                <a16:creationId xmlns:a16="http://schemas.microsoft.com/office/drawing/2014/main" id="{7FD8157A-D3F2-487C-8EFA-16D0F357CA90}"/>
              </a:ext>
            </a:extLst>
          </p:cNvPr>
          <p:cNvGrpSpPr>
            <a:grpSpLocks/>
          </p:cNvGrpSpPr>
          <p:nvPr/>
        </p:nvGrpSpPr>
        <p:grpSpPr bwMode="auto">
          <a:xfrm>
            <a:off x="3352801" y="2438401"/>
            <a:ext cx="7084147" cy="3781037"/>
            <a:chOff x="429" y="1089"/>
            <a:chExt cx="5192" cy="2713"/>
          </a:xfrm>
        </p:grpSpPr>
        <p:sp>
          <p:nvSpPr>
            <p:cNvPr id="58373" name="Line 5">
              <a:extLst>
                <a:ext uri="{FF2B5EF4-FFF2-40B4-BE49-F238E27FC236}">
                  <a16:creationId xmlns:a16="http://schemas.microsoft.com/office/drawing/2014/main" id="{DD0784FF-D602-47C2-B27A-E308088A19AD}"/>
                </a:ext>
              </a:extLst>
            </p:cNvPr>
            <p:cNvSpPr>
              <a:spLocks noChangeShapeType="1"/>
            </p:cNvSpPr>
            <p:nvPr/>
          </p:nvSpPr>
          <p:spPr bwMode="auto">
            <a:xfrm>
              <a:off x="868" y="1365"/>
              <a:ext cx="0" cy="2100"/>
            </a:xfrm>
            <a:prstGeom prst="line">
              <a:avLst/>
            </a:prstGeom>
            <a:noFill/>
            <a:ln w="508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74" name="Line 6">
              <a:extLst>
                <a:ext uri="{FF2B5EF4-FFF2-40B4-BE49-F238E27FC236}">
                  <a16:creationId xmlns:a16="http://schemas.microsoft.com/office/drawing/2014/main" id="{34265412-AE99-4AB8-A3AB-AC877D74604D}"/>
                </a:ext>
              </a:extLst>
            </p:cNvPr>
            <p:cNvSpPr>
              <a:spLocks noChangeShapeType="1"/>
            </p:cNvSpPr>
            <p:nvPr/>
          </p:nvSpPr>
          <p:spPr bwMode="auto">
            <a:xfrm>
              <a:off x="873" y="3465"/>
              <a:ext cx="3844" cy="0"/>
            </a:xfrm>
            <a:prstGeom prst="line">
              <a:avLst/>
            </a:prstGeom>
            <a:noFill/>
            <a:ln w="508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75" name="Rectangle 7">
              <a:extLst>
                <a:ext uri="{FF2B5EF4-FFF2-40B4-BE49-F238E27FC236}">
                  <a16:creationId xmlns:a16="http://schemas.microsoft.com/office/drawing/2014/main" id="{C540D74D-6D25-4113-BD7F-6618DB76F69C}"/>
                </a:ext>
              </a:extLst>
            </p:cNvPr>
            <p:cNvSpPr>
              <a:spLocks noChangeArrowheads="1"/>
            </p:cNvSpPr>
            <p:nvPr/>
          </p:nvSpPr>
          <p:spPr bwMode="auto">
            <a:xfrm>
              <a:off x="429" y="1089"/>
              <a:ext cx="966"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kumimoji="1" sz="2400">
                  <a:solidFill>
                    <a:schemeClr val="tx1"/>
                  </a:solidFill>
                  <a:latin typeface="Times New Roman" panose="02020603050405020304" pitchFamily="18" charset="0"/>
                </a:defRPr>
              </a:lvl1pPr>
              <a:lvl2pPr marL="571500" defTabSz="762000">
                <a:defRPr kumimoji="1" sz="2400">
                  <a:solidFill>
                    <a:schemeClr val="tx1"/>
                  </a:solidFill>
                  <a:latin typeface="Times New Roman" panose="02020603050405020304" pitchFamily="18" charset="0"/>
                </a:defRPr>
              </a:lvl2pPr>
              <a:lvl3pPr marL="1143000" defTabSz="762000">
                <a:defRPr kumimoji="1" sz="2400">
                  <a:solidFill>
                    <a:schemeClr val="tx1"/>
                  </a:solidFill>
                  <a:latin typeface="Times New Roman" panose="02020603050405020304" pitchFamily="18" charset="0"/>
                </a:defRPr>
              </a:lvl3pPr>
              <a:lvl4pPr marL="1714500" defTabSz="762000">
                <a:defRPr kumimoji="1" sz="2400">
                  <a:solidFill>
                    <a:schemeClr val="tx1"/>
                  </a:solidFill>
                  <a:latin typeface="Times New Roman" panose="02020603050405020304" pitchFamily="18" charset="0"/>
                </a:defRPr>
              </a:lvl4pPr>
              <a:lvl5pPr marL="2286000" defTabSz="762000">
                <a:defRPr kumimoji="1" sz="2400">
                  <a:solidFill>
                    <a:schemeClr val="tx1"/>
                  </a:solidFill>
                  <a:latin typeface="Times New Roman" panose="02020603050405020304" pitchFamily="18" charset="0"/>
                </a:defRPr>
              </a:lvl5pPr>
              <a:lvl6pPr marL="2743200" defTabSz="762000" fontAlgn="base">
                <a:spcBef>
                  <a:spcPct val="0"/>
                </a:spcBef>
                <a:spcAft>
                  <a:spcPct val="0"/>
                </a:spcAft>
                <a:defRPr kumimoji="1" sz="2400">
                  <a:solidFill>
                    <a:schemeClr val="tx1"/>
                  </a:solidFill>
                  <a:latin typeface="Times New Roman" panose="02020603050405020304" pitchFamily="18" charset="0"/>
                </a:defRPr>
              </a:lvl6pPr>
              <a:lvl7pPr marL="3200400" defTabSz="762000" fontAlgn="base">
                <a:spcBef>
                  <a:spcPct val="0"/>
                </a:spcBef>
                <a:spcAft>
                  <a:spcPct val="0"/>
                </a:spcAft>
                <a:defRPr kumimoji="1" sz="2400">
                  <a:solidFill>
                    <a:schemeClr val="tx1"/>
                  </a:solidFill>
                  <a:latin typeface="Times New Roman" panose="02020603050405020304" pitchFamily="18" charset="0"/>
                </a:defRPr>
              </a:lvl7pPr>
              <a:lvl8pPr marL="3657600" defTabSz="762000" fontAlgn="base">
                <a:spcBef>
                  <a:spcPct val="0"/>
                </a:spcBef>
                <a:spcAft>
                  <a:spcPct val="0"/>
                </a:spcAft>
                <a:defRPr kumimoji="1" sz="2400">
                  <a:solidFill>
                    <a:schemeClr val="tx1"/>
                  </a:solidFill>
                  <a:latin typeface="Times New Roman" panose="02020603050405020304" pitchFamily="18" charset="0"/>
                </a:defRPr>
              </a:lvl8pPr>
              <a:lvl9pPr marL="4114800" defTabSz="762000" fontAlgn="base">
                <a:spcBef>
                  <a:spcPct val="0"/>
                </a:spcBef>
                <a:spcAft>
                  <a:spcPct val="0"/>
                </a:spcAft>
                <a:defRPr kumimoji="1" sz="2400">
                  <a:solidFill>
                    <a:schemeClr val="tx1"/>
                  </a:solidFill>
                  <a:latin typeface="Times New Roman" panose="02020603050405020304" pitchFamily="18" charset="0"/>
                </a:defRPr>
              </a:lvl9pPr>
            </a:lstStyle>
            <a:p>
              <a:pPr eaLnBrk="0" hangingPunct="0"/>
              <a:r>
                <a:rPr kumimoji="0" lang="fr-FR" altLang="en-US" sz="1800">
                  <a:latin typeface="Verdana" panose="020B0604030504040204" pitchFamily="34" charset="0"/>
                </a:rPr>
                <a:t>Puissance</a:t>
              </a:r>
            </a:p>
          </p:txBody>
        </p:sp>
        <p:sp>
          <p:nvSpPr>
            <p:cNvPr id="58376" name="Rectangle 8">
              <a:extLst>
                <a:ext uri="{FF2B5EF4-FFF2-40B4-BE49-F238E27FC236}">
                  <a16:creationId xmlns:a16="http://schemas.microsoft.com/office/drawing/2014/main" id="{79DAAE4B-640C-4C07-A690-9CFC46375E27}"/>
                </a:ext>
              </a:extLst>
            </p:cNvPr>
            <p:cNvSpPr>
              <a:spLocks noChangeArrowheads="1"/>
            </p:cNvSpPr>
            <p:nvPr/>
          </p:nvSpPr>
          <p:spPr bwMode="auto">
            <a:xfrm>
              <a:off x="4517" y="3151"/>
              <a:ext cx="1104"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kumimoji="1" sz="2400">
                  <a:solidFill>
                    <a:schemeClr val="tx1"/>
                  </a:solidFill>
                  <a:latin typeface="Times New Roman" panose="02020603050405020304" pitchFamily="18" charset="0"/>
                </a:defRPr>
              </a:lvl1pPr>
              <a:lvl2pPr marL="571500" defTabSz="762000">
                <a:defRPr kumimoji="1" sz="2400">
                  <a:solidFill>
                    <a:schemeClr val="tx1"/>
                  </a:solidFill>
                  <a:latin typeface="Times New Roman" panose="02020603050405020304" pitchFamily="18" charset="0"/>
                </a:defRPr>
              </a:lvl2pPr>
              <a:lvl3pPr marL="1143000" defTabSz="762000">
                <a:defRPr kumimoji="1" sz="2400">
                  <a:solidFill>
                    <a:schemeClr val="tx1"/>
                  </a:solidFill>
                  <a:latin typeface="Times New Roman" panose="02020603050405020304" pitchFamily="18" charset="0"/>
                </a:defRPr>
              </a:lvl3pPr>
              <a:lvl4pPr marL="1714500" defTabSz="762000">
                <a:defRPr kumimoji="1" sz="2400">
                  <a:solidFill>
                    <a:schemeClr val="tx1"/>
                  </a:solidFill>
                  <a:latin typeface="Times New Roman" panose="02020603050405020304" pitchFamily="18" charset="0"/>
                </a:defRPr>
              </a:lvl4pPr>
              <a:lvl5pPr marL="2286000" defTabSz="762000">
                <a:defRPr kumimoji="1" sz="2400">
                  <a:solidFill>
                    <a:schemeClr val="tx1"/>
                  </a:solidFill>
                  <a:latin typeface="Times New Roman" panose="02020603050405020304" pitchFamily="18" charset="0"/>
                </a:defRPr>
              </a:lvl5pPr>
              <a:lvl6pPr marL="2743200" defTabSz="762000" fontAlgn="base">
                <a:spcBef>
                  <a:spcPct val="0"/>
                </a:spcBef>
                <a:spcAft>
                  <a:spcPct val="0"/>
                </a:spcAft>
                <a:defRPr kumimoji="1" sz="2400">
                  <a:solidFill>
                    <a:schemeClr val="tx1"/>
                  </a:solidFill>
                  <a:latin typeface="Times New Roman" panose="02020603050405020304" pitchFamily="18" charset="0"/>
                </a:defRPr>
              </a:lvl6pPr>
              <a:lvl7pPr marL="3200400" defTabSz="762000" fontAlgn="base">
                <a:spcBef>
                  <a:spcPct val="0"/>
                </a:spcBef>
                <a:spcAft>
                  <a:spcPct val="0"/>
                </a:spcAft>
                <a:defRPr kumimoji="1" sz="2400">
                  <a:solidFill>
                    <a:schemeClr val="tx1"/>
                  </a:solidFill>
                  <a:latin typeface="Times New Roman" panose="02020603050405020304" pitchFamily="18" charset="0"/>
                </a:defRPr>
              </a:lvl7pPr>
              <a:lvl8pPr marL="3657600" defTabSz="762000" fontAlgn="base">
                <a:spcBef>
                  <a:spcPct val="0"/>
                </a:spcBef>
                <a:spcAft>
                  <a:spcPct val="0"/>
                </a:spcAft>
                <a:defRPr kumimoji="1" sz="2400">
                  <a:solidFill>
                    <a:schemeClr val="tx1"/>
                  </a:solidFill>
                  <a:latin typeface="Times New Roman" panose="02020603050405020304" pitchFamily="18" charset="0"/>
                </a:defRPr>
              </a:lvl8pPr>
              <a:lvl9pPr marL="4114800" defTabSz="762000" fontAlgn="base">
                <a:spcBef>
                  <a:spcPct val="0"/>
                </a:spcBef>
                <a:spcAft>
                  <a:spcPct val="0"/>
                </a:spcAft>
                <a:defRPr kumimoji="1" sz="2400">
                  <a:solidFill>
                    <a:schemeClr val="tx1"/>
                  </a:solidFill>
                  <a:latin typeface="Times New Roman" panose="02020603050405020304" pitchFamily="18" charset="0"/>
                </a:defRPr>
              </a:lvl9pPr>
            </a:lstStyle>
            <a:p>
              <a:pPr eaLnBrk="0" hangingPunct="0"/>
              <a:r>
                <a:rPr kumimoji="0" lang="fr-FR" altLang="en-US" sz="1800">
                  <a:latin typeface="Verdana" panose="020B0604030504040204" pitchFamily="34" charset="0"/>
                </a:rPr>
                <a:t>Fréquences</a:t>
              </a:r>
            </a:p>
          </p:txBody>
        </p:sp>
        <p:sp>
          <p:nvSpPr>
            <p:cNvPr id="58377" name="Arc 9">
              <a:extLst>
                <a:ext uri="{FF2B5EF4-FFF2-40B4-BE49-F238E27FC236}">
                  <a16:creationId xmlns:a16="http://schemas.microsoft.com/office/drawing/2014/main" id="{BDEE2624-7441-4BAF-B2CC-EE04EA35B8F0}"/>
                </a:ext>
              </a:extLst>
            </p:cNvPr>
            <p:cNvSpPr>
              <a:spLocks/>
            </p:cNvSpPr>
            <p:nvPr/>
          </p:nvSpPr>
          <p:spPr bwMode="auto">
            <a:xfrm>
              <a:off x="874" y="2139"/>
              <a:ext cx="476" cy="1332"/>
            </a:xfrm>
            <a:custGeom>
              <a:avLst/>
              <a:gdLst>
                <a:gd name="G0" fmla="+- 45 0 0"/>
                <a:gd name="G1" fmla="+- 21600 0 0"/>
                <a:gd name="G2" fmla="+- 21600 0 0"/>
                <a:gd name="T0" fmla="*/ 0 w 21645"/>
                <a:gd name="T1" fmla="*/ 0 h 21600"/>
                <a:gd name="T2" fmla="*/ 21645 w 21645"/>
                <a:gd name="T3" fmla="*/ 21600 h 21600"/>
                <a:gd name="T4" fmla="*/ 45 w 21645"/>
                <a:gd name="T5" fmla="*/ 21600 h 21600"/>
              </a:gdLst>
              <a:ahLst/>
              <a:cxnLst>
                <a:cxn ang="0">
                  <a:pos x="T0" y="T1"/>
                </a:cxn>
                <a:cxn ang="0">
                  <a:pos x="T2" y="T3"/>
                </a:cxn>
                <a:cxn ang="0">
                  <a:pos x="T4" y="T5"/>
                </a:cxn>
              </a:cxnLst>
              <a:rect l="0" t="0" r="r" b="b"/>
              <a:pathLst>
                <a:path w="21645" h="21600" fill="none" extrusionOk="0">
                  <a:moveTo>
                    <a:pt x="0" y="0"/>
                  </a:moveTo>
                  <a:cubicBezTo>
                    <a:pt x="15" y="0"/>
                    <a:pt x="30" y="0"/>
                    <a:pt x="45" y="0"/>
                  </a:cubicBezTo>
                  <a:cubicBezTo>
                    <a:pt x="11974" y="0"/>
                    <a:pt x="21645" y="9670"/>
                    <a:pt x="21645" y="21600"/>
                  </a:cubicBezTo>
                </a:path>
                <a:path w="21645" h="21600" stroke="0" extrusionOk="0">
                  <a:moveTo>
                    <a:pt x="0" y="0"/>
                  </a:moveTo>
                  <a:cubicBezTo>
                    <a:pt x="15" y="0"/>
                    <a:pt x="30" y="0"/>
                    <a:pt x="45" y="0"/>
                  </a:cubicBezTo>
                  <a:cubicBezTo>
                    <a:pt x="11974" y="0"/>
                    <a:pt x="21645" y="9670"/>
                    <a:pt x="21645" y="21600"/>
                  </a:cubicBezTo>
                  <a:lnTo>
                    <a:pt x="45" y="21600"/>
                  </a:lnTo>
                  <a:close/>
                </a:path>
              </a:pathLst>
            </a:custGeom>
            <a:noFill/>
            <a:ln w="25400"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78" name="Rectangle 10">
              <a:extLst>
                <a:ext uri="{FF2B5EF4-FFF2-40B4-BE49-F238E27FC236}">
                  <a16:creationId xmlns:a16="http://schemas.microsoft.com/office/drawing/2014/main" id="{DE6202BB-0B78-47EB-86C2-C571837908DF}"/>
                </a:ext>
              </a:extLst>
            </p:cNvPr>
            <p:cNvSpPr>
              <a:spLocks noChangeArrowheads="1"/>
            </p:cNvSpPr>
            <p:nvPr/>
          </p:nvSpPr>
          <p:spPr bwMode="auto">
            <a:xfrm>
              <a:off x="905" y="2893"/>
              <a:ext cx="472"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kumimoji="1" sz="2400">
                  <a:solidFill>
                    <a:schemeClr val="tx1"/>
                  </a:solidFill>
                  <a:latin typeface="Times New Roman" panose="02020603050405020304" pitchFamily="18" charset="0"/>
                </a:defRPr>
              </a:lvl1pPr>
              <a:lvl2pPr marL="571500" defTabSz="762000">
                <a:defRPr kumimoji="1" sz="2400">
                  <a:solidFill>
                    <a:schemeClr val="tx1"/>
                  </a:solidFill>
                  <a:latin typeface="Times New Roman" panose="02020603050405020304" pitchFamily="18" charset="0"/>
                </a:defRPr>
              </a:lvl2pPr>
              <a:lvl3pPr marL="1143000" defTabSz="762000">
                <a:defRPr kumimoji="1" sz="2400">
                  <a:solidFill>
                    <a:schemeClr val="tx1"/>
                  </a:solidFill>
                  <a:latin typeface="Times New Roman" panose="02020603050405020304" pitchFamily="18" charset="0"/>
                </a:defRPr>
              </a:lvl3pPr>
              <a:lvl4pPr marL="1714500" defTabSz="762000">
                <a:defRPr kumimoji="1" sz="2400">
                  <a:solidFill>
                    <a:schemeClr val="tx1"/>
                  </a:solidFill>
                  <a:latin typeface="Times New Roman" panose="02020603050405020304" pitchFamily="18" charset="0"/>
                </a:defRPr>
              </a:lvl4pPr>
              <a:lvl5pPr marL="2286000" defTabSz="762000">
                <a:defRPr kumimoji="1" sz="2400">
                  <a:solidFill>
                    <a:schemeClr val="tx1"/>
                  </a:solidFill>
                  <a:latin typeface="Times New Roman" panose="02020603050405020304" pitchFamily="18" charset="0"/>
                </a:defRPr>
              </a:lvl5pPr>
              <a:lvl6pPr marL="2743200" defTabSz="762000" fontAlgn="base">
                <a:spcBef>
                  <a:spcPct val="0"/>
                </a:spcBef>
                <a:spcAft>
                  <a:spcPct val="0"/>
                </a:spcAft>
                <a:defRPr kumimoji="1" sz="2400">
                  <a:solidFill>
                    <a:schemeClr val="tx1"/>
                  </a:solidFill>
                  <a:latin typeface="Times New Roman" panose="02020603050405020304" pitchFamily="18" charset="0"/>
                </a:defRPr>
              </a:lvl6pPr>
              <a:lvl7pPr marL="3200400" defTabSz="762000" fontAlgn="base">
                <a:spcBef>
                  <a:spcPct val="0"/>
                </a:spcBef>
                <a:spcAft>
                  <a:spcPct val="0"/>
                </a:spcAft>
                <a:defRPr kumimoji="1" sz="2400">
                  <a:solidFill>
                    <a:schemeClr val="tx1"/>
                  </a:solidFill>
                  <a:latin typeface="Times New Roman" panose="02020603050405020304" pitchFamily="18" charset="0"/>
                </a:defRPr>
              </a:lvl7pPr>
              <a:lvl8pPr marL="3657600" defTabSz="762000" fontAlgn="base">
                <a:spcBef>
                  <a:spcPct val="0"/>
                </a:spcBef>
                <a:spcAft>
                  <a:spcPct val="0"/>
                </a:spcAft>
                <a:defRPr kumimoji="1" sz="2400">
                  <a:solidFill>
                    <a:schemeClr val="tx1"/>
                  </a:solidFill>
                  <a:latin typeface="Times New Roman" panose="02020603050405020304" pitchFamily="18" charset="0"/>
                </a:defRPr>
              </a:lvl8pPr>
              <a:lvl9pPr marL="4114800" defTabSz="762000" fontAlgn="base">
                <a:spcBef>
                  <a:spcPct val="0"/>
                </a:spcBef>
                <a:spcAft>
                  <a:spcPct val="0"/>
                </a:spcAft>
                <a:defRPr kumimoji="1" sz="2400">
                  <a:solidFill>
                    <a:schemeClr val="tx1"/>
                  </a:solidFill>
                  <a:latin typeface="Times New Roman" panose="02020603050405020304" pitchFamily="18" charset="0"/>
                </a:defRPr>
              </a:lvl9pPr>
            </a:lstStyle>
            <a:p>
              <a:pPr eaLnBrk="0" hangingPunct="0"/>
              <a:r>
                <a:rPr kumimoji="0" lang="fr-FR" altLang="en-US" sz="1800">
                  <a:latin typeface="Verdana" panose="020B0604030504040204" pitchFamily="34" charset="0"/>
                </a:rPr>
                <a:t>RTC</a:t>
              </a:r>
            </a:p>
          </p:txBody>
        </p:sp>
        <p:sp>
          <p:nvSpPr>
            <p:cNvPr id="58379" name="Rectangle 11">
              <a:extLst>
                <a:ext uri="{FF2B5EF4-FFF2-40B4-BE49-F238E27FC236}">
                  <a16:creationId xmlns:a16="http://schemas.microsoft.com/office/drawing/2014/main" id="{1B19A417-2CD9-4AD7-97D6-8FA9F87A662A}"/>
                </a:ext>
              </a:extLst>
            </p:cNvPr>
            <p:cNvSpPr>
              <a:spLocks noChangeArrowheads="1"/>
            </p:cNvSpPr>
            <p:nvPr/>
          </p:nvSpPr>
          <p:spPr bwMode="auto">
            <a:xfrm>
              <a:off x="1728" y="2266"/>
              <a:ext cx="39" cy="119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80" name="Rectangle 12">
              <a:extLst>
                <a:ext uri="{FF2B5EF4-FFF2-40B4-BE49-F238E27FC236}">
                  <a16:creationId xmlns:a16="http://schemas.microsoft.com/office/drawing/2014/main" id="{5536D224-A34A-401D-8E76-BE2DC630E9C0}"/>
                </a:ext>
              </a:extLst>
            </p:cNvPr>
            <p:cNvSpPr>
              <a:spLocks noChangeArrowheads="1"/>
            </p:cNvSpPr>
            <p:nvPr/>
          </p:nvSpPr>
          <p:spPr bwMode="auto">
            <a:xfrm>
              <a:off x="1823" y="2309"/>
              <a:ext cx="38" cy="115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81" name="Rectangle 13">
              <a:extLst>
                <a:ext uri="{FF2B5EF4-FFF2-40B4-BE49-F238E27FC236}">
                  <a16:creationId xmlns:a16="http://schemas.microsoft.com/office/drawing/2014/main" id="{30DDCA6C-6360-446D-B32C-AC5661C7EF40}"/>
                </a:ext>
              </a:extLst>
            </p:cNvPr>
            <p:cNvSpPr>
              <a:spLocks noChangeArrowheads="1"/>
            </p:cNvSpPr>
            <p:nvPr/>
          </p:nvSpPr>
          <p:spPr bwMode="auto">
            <a:xfrm>
              <a:off x="1917" y="2266"/>
              <a:ext cx="40" cy="119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82" name="Rectangle 14">
              <a:extLst>
                <a:ext uri="{FF2B5EF4-FFF2-40B4-BE49-F238E27FC236}">
                  <a16:creationId xmlns:a16="http://schemas.microsoft.com/office/drawing/2014/main" id="{D2B6F8FF-FCEE-45B6-B0B3-2B26524BAB4F}"/>
                </a:ext>
              </a:extLst>
            </p:cNvPr>
            <p:cNvSpPr>
              <a:spLocks noChangeArrowheads="1"/>
            </p:cNvSpPr>
            <p:nvPr/>
          </p:nvSpPr>
          <p:spPr bwMode="auto">
            <a:xfrm>
              <a:off x="2108" y="2266"/>
              <a:ext cx="39" cy="119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83" name="Rectangle 15">
              <a:extLst>
                <a:ext uri="{FF2B5EF4-FFF2-40B4-BE49-F238E27FC236}">
                  <a16:creationId xmlns:a16="http://schemas.microsoft.com/office/drawing/2014/main" id="{43034DB2-2240-4BCB-A318-E48FF44B0BD5}"/>
                </a:ext>
              </a:extLst>
            </p:cNvPr>
            <p:cNvSpPr>
              <a:spLocks noChangeArrowheads="1"/>
            </p:cNvSpPr>
            <p:nvPr/>
          </p:nvSpPr>
          <p:spPr bwMode="auto">
            <a:xfrm>
              <a:off x="2203" y="2309"/>
              <a:ext cx="38" cy="115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84" name="Rectangle 16">
              <a:extLst>
                <a:ext uri="{FF2B5EF4-FFF2-40B4-BE49-F238E27FC236}">
                  <a16:creationId xmlns:a16="http://schemas.microsoft.com/office/drawing/2014/main" id="{5033DE38-5E51-4FA5-B80B-B3D7007E59F5}"/>
                </a:ext>
              </a:extLst>
            </p:cNvPr>
            <p:cNvSpPr>
              <a:spLocks noChangeArrowheads="1"/>
            </p:cNvSpPr>
            <p:nvPr/>
          </p:nvSpPr>
          <p:spPr bwMode="auto">
            <a:xfrm>
              <a:off x="1236" y="3494"/>
              <a:ext cx="244"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kumimoji="1" sz="2400">
                  <a:solidFill>
                    <a:schemeClr val="tx1"/>
                  </a:solidFill>
                  <a:latin typeface="Times New Roman" panose="02020603050405020304" pitchFamily="18" charset="0"/>
                </a:defRPr>
              </a:lvl1pPr>
              <a:lvl2pPr marL="571500" defTabSz="762000">
                <a:defRPr kumimoji="1" sz="2400">
                  <a:solidFill>
                    <a:schemeClr val="tx1"/>
                  </a:solidFill>
                  <a:latin typeface="Times New Roman" panose="02020603050405020304" pitchFamily="18" charset="0"/>
                </a:defRPr>
              </a:lvl2pPr>
              <a:lvl3pPr marL="1143000" defTabSz="762000">
                <a:defRPr kumimoji="1" sz="2400">
                  <a:solidFill>
                    <a:schemeClr val="tx1"/>
                  </a:solidFill>
                  <a:latin typeface="Times New Roman" panose="02020603050405020304" pitchFamily="18" charset="0"/>
                </a:defRPr>
              </a:lvl3pPr>
              <a:lvl4pPr marL="1714500" defTabSz="762000">
                <a:defRPr kumimoji="1" sz="2400">
                  <a:solidFill>
                    <a:schemeClr val="tx1"/>
                  </a:solidFill>
                  <a:latin typeface="Times New Roman" panose="02020603050405020304" pitchFamily="18" charset="0"/>
                </a:defRPr>
              </a:lvl4pPr>
              <a:lvl5pPr marL="2286000" defTabSz="762000">
                <a:defRPr kumimoji="1" sz="2400">
                  <a:solidFill>
                    <a:schemeClr val="tx1"/>
                  </a:solidFill>
                  <a:latin typeface="Times New Roman" panose="02020603050405020304" pitchFamily="18" charset="0"/>
                </a:defRPr>
              </a:lvl5pPr>
              <a:lvl6pPr marL="2743200" defTabSz="762000" fontAlgn="base">
                <a:spcBef>
                  <a:spcPct val="0"/>
                </a:spcBef>
                <a:spcAft>
                  <a:spcPct val="0"/>
                </a:spcAft>
                <a:defRPr kumimoji="1" sz="2400">
                  <a:solidFill>
                    <a:schemeClr val="tx1"/>
                  </a:solidFill>
                  <a:latin typeface="Times New Roman" panose="02020603050405020304" pitchFamily="18" charset="0"/>
                </a:defRPr>
              </a:lvl6pPr>
              <a:lvl7pPr marL="3200400" defTabSz="762000" fontAlgn="base">
                <a:spcBef>
                  <a:spcPct val="0"/>
                </a:spcBef>
                <a:spcAft>
                  <a:spcPct val="0"/>
                </a:spcAft>
                <a:defRPr kumimoji="1" sz="2400">
                  <a:solidFill>
                    <a:schemeClr val="tx1"/>
                  </a:solidFill>
                  <a:latin typeface="Times New Roman" panose="02020603050405020304" pitchFamily="18" charset="0"/>
                </a:defRPr>
              </a:lvl7pPr>
              <a:lvl8pPr marL="3657600" defTabSz="762000" fontAlgn="base">
                <a:spcBef>
                  <a:spcPct val="0"/>
                </a:spcBef>
                <a:spcAft>
                  <a:spcPct val="0"/>
                </a:spcAft>
                <a:defRPr kumimoji="1" sz="2400">
                  <a:solidFill>
                    <a:schemeClr val="tx1"/>
                  </a:solidFill>
                  <a:latin typeface="Times New Roman" panose="02020603050405020304" pitchFamily="18" charset="0"/>
                </a:defRPr>
              </a:lvl8pPr>
              <a:lvl9pPr marL="4114800" defTabSz="762000" fontAlgn="base">
                <a:spcBef>
                  <a:spcPct val="0"/>
                </a:spcBef>
                <a:spcAft>
                  <a:spcPct val="0"/>
                </a:spcAft>
                <a:defRPr kumimoji="1" sz="2400">
                  <a:solidFill>
                    <a:schemeClr val="tx1"/>
                  </a:solidFill>
                  <a:latin typeface="Times New Roman" panose="02020603050405020304" pitchFamily="18" charset="0"/>
                </a:defRPr>
              </a:lvl9pPr>
            </a:lstStyle>
            <a:p>
              <a:pPr eaLnBrk="0" hangingPunct="0"/>
              <a:r>
                <a:rPr kumimoji="0" lang="fr-FR" altLang="en-US" sz="1800">
                  <a:latin typeface="Verdana" panose="020B0604030504040204" pitchFamily="34" charset="0"/>
                </a:rPr>
                <a:t>4</a:t>
              </a:r>
            </a:p>
          </p:txBody>
        </p:sp>
        <p:sp>
          <p:nvSpPr>
            <p:cNvPr id="58385" name="Rectangle 17">
              <a:extLst>
                <a:ext uri="{FF2B5EF4-FFF2-40B4-BE49-F238E27FC236}">
                  <a16:creationId xmlns:a16="http://schemas.microsoft.com/office/drawing/2014/main" id="{E397AC66-53CD-4FA9-B680-1B645A2FB032}"/>
                </a:ext>
              </a:extLst>
            </p:cNvPr>
            <p:cNvSpPr>
              <a:spLocks noChangeArrowheads="1"/>
            </p:cNvSpPr>
            <p:nvPr/>
          </p:nvSpPr>
          <p:spPr bwMode="auto">
            <a:xfrm>
              <a:off x="1617" y="3494"/>
              <a:ext cx="352"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kumimoji="1" sz="2400">
                  <a:solidFill>
                    <a:schemeClr val="tx1"/>
                  </a:solidFill>
                  <a:latin typeface="Times New Roman" panose="02020603050405020304" pitchFamily="18" charset="0"/>
                </a:defRPr>
              </a:lvl1pPr>
              <a:lvl2pPr marL="571500" defTabSz="762000">
                <a:defRPr kumimoji="1" sz="2400">
                  <a:solidFill>
                    <a:schemeClr val="tx1"/>
                  </a:solidFill>
                  <a:latin typeface="Times New Roman" panose="02020603050405020304" pitchFamily="18" charset="0"/>
                </a:defRPr>
              </a:lvl2pPr>
              <a:lvl3pPr marL="1143000" defTabSz="762000">
                <a:defRPr kumimoji="1" sz="2400">
                  <a:solidFill>
                    <a:schemeClr val="tx1"/>
                  </a:solidFill>
                  <a:latin typeface="Times New Roman" panose="02020603050405020304" pitchFamily="18" charset="0"/>
                </a:defRPr>
              </a:lvl3pPr>
              <a:lvl4pPr marL="1714500" defTabSz="762000">
                <a:defRPr kumimoji="1" sz="2400">
                  <a:solidFill>
                    <a:schemeClr val="tx1"/>
                  </a:solidFill>
                  <a:latin typeface="Times New Roman" panose="02020603050405020304" pitchFamily="18" charset="0"/>
                </a:defRPr>
              </a:lvl4pPr>
              <a:lvl5pPr marL="2286000" defTabSz="762000">
                <a:defRPr kumimoji="1" sz="2400">
                  <a:solidFill>
                    <a:schemeClr val="tx1"/>
                  </a:solidFill>
                  <a:latin typeface="Times New Roman" panose="02020603050405020304" pitchFamily="18" charset="0"/>
                </a:defRPr>
              </a:lvl5pPr>
              <a:lvl6pPr marL="2743200" defTabSz="762000" fontAlgn="base">
                <a:spcBef>
                  <a:spcPct val="0"/>
                </a:spcBef>
                <a:spcAft>
                  <a:spcPct val="0"/>
                </a:spcAft>
                <a:defRPr kumimoji="1" sz="2400">
                  <a:solidFill>
                    <a:schemeClr val="tx1"/>
                  </a:solidFill>
                  <a:latin typeface="Times New Roman" panose="02020603050405020304" pitchFamily="18" charset="0"/>
                </a:defRPr>
              </a:lvl6pPr>
              <a:lvl7pPr marL="3200400" defTabSz="762000" fontAlgn="base">
                <a:spcBef>
                  <a:spcPct val="0"/>
                </a:spcBef>
                <a:spcAft>
                  <a:spcPct val="0"/>
                </a:spcAft>
                <a:defRPr kumimoji="1" sz="2400">
                  <a:solidFill>
                    <a:schemeClr val="tx1"/>
                  </a:solidFill>
                  <a:latin typeface="Times New Roman" panose="02020603050405020304" pitchFamily="18" charset="0"/>
                </a:defRPr>
              </a:lvl7pPr>
              <a:lvl8pPr marL="3657600" defTabSz="762000" fontAlgn="base">
                <a:spcBef>
                  <a:spcPct val="0"/>
                </a:spcBef>
                <a:spcAft>
                  <a:spcPct val="0"/>
                </a:spcAft>
                <a:defRPr kumimoji="1" sz="2400">
                  <a:solidFill>
                    <a:schemeClr val="tx1"/>
                  </a:solidFill>
                  <a:latin typeface="Times New Roman" panose="02020603050405020304" pitchFamily="18" charset="0"/>
                </a:defRPr>
              </a:lvl8pPr>
              <a:lvl9pPr marL="4114800" defTabSz="762000" fontAlgn="base">
                <a:spcBef>
                  <a:spcPct val="0"/>
                </a:spcBef>
                <a:spcAft>
                  <a:spcPct val="0"/>
                </a:spcAft>
                <a:defRPr kumimoji="1" sz="2400">
                  <a:solidFill>
                    <a:schemeClr val="tx1"/>
                  </a:solidFill>
                  <a:latin typeface="Times New Roman" panose="02020603050405020304" pitchFamily="18" charset="0"/>
                </a:defRPr>
              </a:lvl9pPr>
            </a:lstStyle>
            <a:p>
              <a:pPr eaLnBrk="0" hangingPunct="0"/>
              <a:r>
                <a:rPr kumimoji="0" lang="fr-FR" altLang="en-US" sz="1800">
                  <a:latin typeface="Verdana" panose="020B0604030504040204" pitchFamily="34" charset="0"/>
                </a:rPr>
                <a:t>20</a:t>
              </a:r>
            </a:p>
          </p:txBody>
        </p:sp>
        <p:sp>
          <p:nvSpPr>
            <p:cNvPr id="58386" name="Rectangle 18">
              <a:extLst>
                <a:ext uri="{FF2B5EF4-FFF2-40B4-BE49-F238E27FC236}">
                  <a16:creationId xmlns:a16="http://schemas.microsoft.com/office/drawing/2014/main" id="{5B87DCAF-3CBC-4C2D-9D44-8300B53A43FD}"/>
                </a:ext>
              </a:extLst>
            </p:cNvPr>
            <p:cNvSpPr>
              <a:spLocks noChangeArrowheads="1"/>
            </p:cNvSpPr>
            <p:nvPr/>
          </p:nvSpPr>
          <p:spPr bwMode="auto">
            <a:xfrm>
              <a:off x="2139" y="3494"/>
              <a:ext cx="352"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kumimoji="1" sz="2400">
                  <a:solidFill>
                    <a:schemeClr val="tx1"/>
                  </a:solidFill>
                  <a:latin typeface="Times New Roman" panose="02020603050405020304" pitchFamily="18" charset="0"/>
                </a:defRPr>
              </a:lvl1pPr>
              <a:lvl2pPr marL="571500" defTabSz="762000">
                <a:defRPr kumimoji="1" sz="2400">
                  <a:solidFill>
                    <a:schemeClr val="tx1"/>
                  </a:solidFill>
                  <a:latin typeface="Times New Roman" panose="02020603050405020304" pitchFamily="18" charset="0"/>
                </a:defRPr>
              </a:lvl2pPr>
              <a:lvl3pPr marL="1143000" defTabSz="762000">
                <a:defRPr kumimoji="1" sz="2400">
                  <a:solidFill>
                    <a:schemeClr val="tx1"/>
                  </a:solidFill>
                  <a:latin typeface="Times New Roman" panose="02020603050405020304" pitchFamily="18" charset="0"/>
                </a:defRPr>
              </a:lvl3pPr>
              <a:lvl4pPr marL="1714500" defTabSz="762000">
                <a:defRPr kumimoji="1" sz="2400">
                  <a:solidFill>
                    <a:schemeClr val="tx1"/>
                  </a:solidFill>
                  <a:latin typeface="Times New Roman" panose="02020603050405020304" pitchFamily="18" charset="0"/>
                </a:defRPr>
              </a:lvl4pPr>
              <a:lvl5pPr marL="2286000" defTabSz="762000">
                <a:defRPr kumimoji="1" sz="2400">
                  <a:solidFill>
                    <a:schemeClr val="tx1"/>
                  </a:solidFill>
                  <a:latin typeface="Times New Roman" panose="02020603050405020304" pitchFamily="18" charset="0"/>
                </a:defRPr>
              </a:lvl5pPr>
              <a:lvl6pPr marL="2743200" defTabSz="762000" fontAlgn="base">
                <a:spcBef>
                  <a:spcPct val="0"/>
                </a:spcBef>
                <a:spcAft>
                  <a:spcPct val="0"/>
                </a:spcAft>
                <a:defRPr kumimoji="1" sz="2400">
                  <a:solidFill>
                    <a:schemeClr val="tx1"/>
                  </a:solidFill>
                  <a:latin typeface="Times New Roman" panose="02020603050405020304" pitchFamily="18" charset="0"/>
                </a:defRPr>
              </a:lvl6pPr>
              <a:lvl7pPr marL="3200400" defTabSz="762000" fontAlgn="base">
                <a:spcBef>
                  <a:spcPct val="0"/>
                </a:spcBef>
                <a:spcAft>
                  <a:spcPct val="0"/>
                </a:spcAft>
                <a:defRPr kumimoji="1" sz="2400">
                  <a:solidFill>
                    <a:schemeClr val="tx1"/>
                  </a:solidFill>
                  <a:latin typeface="Times New Roman" panose="02020603050405020304" pitchFamily="18" charset="0"/>
                </a:defRPr>
              </a:lvl7pPr>
              <a:lvl8pPr marL="3657600" defTabSz="762000" fontAlgn="base">
                <a:spcBef>
                  <a:spcPct val="0"/>
                </a:spcBef>
                <a:spcAft>
                  <a:spcPct val="0"/>
                </a:spcAft>
                <a:defRPr kumimoji="1" sz="2400">
                  <a:solidFill>
                    <a:schemeClr val="tx1"/>
                  </a:solidFill>
                  <a:latin typeface="Times New Roman" panose="02020603050405020304" pitchFamily="18" charset="0"/>
                </a:defRPr>
              </a:lvl8pPr>
              <a:lvl9pPr marL="4114800" defTabSz="762000" fontAlgn="base">
                <a:spcBef>
                  <a:spcPct val="0"/>
                </a:spcBef>
                <a:spcAft>
                  <a:spcPct val="0"/>
                </a:spcAft>
                <a:defRPr kumimoji="1" sz="2400">
                  <a:solidFill>
                    <a:schemeClr val="tx1"/>
                  </a:solidFill>
                  <a:latin typeface="Times New Roman" panose="02020603050405020304" pitchFamily="18" charset="0"/>
                </a:defRPr>
              </a:lvl9pPr>
            </a:lstStyle>
            <a:p>
              <a:pPr eaLnBrk="0" hangingPunct="0"/>
              <a:r>
                <a:rPr kumimoji="0" lang="fr-FR" altLang="en-US" sz="1800">
                  <a:latin typeface="Verdana" panose="020B0604030504040204" pitchFamily="34" charset="0"/>
                </a:rPr>
                <a:t>96</a:t>
              </a:r>
            </a:p>
          </p:txBody>
        </p:sp>
        <p:sp>
          <p:nvSpPr>
            <p:cNvPr id="58387" name="Rectangle 19">
              <a:extLst>
                <a:ext uri="{FF2B5EF4-FFF2-40B4-BE49-F238E27FC236}">
                  <a16:creationId xmlns:a16="http://schemas.microsoft.com/office/drawing/2014/main" id="{FD78F6FA-16C9-4FE1-A509-16A63E086161}"/>
                </a:ext>
              </a:extLst>
            </p:cNvPr>
            <p:cNvSpPr>
              <a:spLocks noChangeArrowheads="1"/>
            </p:cNvSpPr>
            <p:nvPr/>
          </p:nvSpPr>
          <p:spPr bwMode="auto">
            <a:xfrm>
              <a:off x="2615" y="3494"/>
              <a:ext cx="461"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kumimoji="1" sz="2400">
                  <a:solidFill>
                    <a:schemeClr val="tx1"/>
                  </a:solidFill>
                  <a:latin typeface="Times New Roman" panose="02020603050405020304" pitchFamily="18" charset="0"/>
                </a:defRPr>
              </a:lvl1pPr>
              <a:lvl2pPr marL="571500" defTabSz="762000">
                <a:defRPr kumimoji="1" sz="2400">
                  <a:solidFill>
                    <a:schemeClr val="tx1"/>
                  </a:solidFill>
                  <a:latin typeface="Times New Roman" panose="02020603050405020304" pitchFamily="18" charset="0"/>
                </a:defRPr>
              </a:lvl2pPr>
              <a:lvl3pPr marL="1143000" defTabSz="762000">
                <a:defRPr kumimoji="1" sz="2400">
                  <a:solidFill>
                    <a:schemeClr val="tx1"/>
                  </a:solidFill>
                  <a:latin typeface="Times New Roman" panose="02020603050405020304" pitchFamily="18" charset="0"/>
                </a:defRPr>
              </a:lvl3pPr>
              <a:lvl4pPr marL="1714500" defTabSz="762000">
                <a:defRPr kumimoji="1" sz="2400">
                  <a:solidFill>
                    <a:schemeClr val="tx1"/>
                  </a:solidFill>
                  <a:latin typeface="Times New Roman" panose="02020603050405020304" pitchFamily="18" charset="0"/>
                </a:defRPr>
              </a:lvl4pPr>
              <a:lvl5pPr marL="2286000" defTabSz="762000">
                <a:defRPr kumimoji="1" sz="2400">
                  <a:solidFill>
                    <a:schemeClr val="tx1"/>
                  </a:solidFill>
                  <a:latin typeface="Times New Roman" panose="02020603050405020304" pitchFamily="18" charset="0"/>
                </a:defRPr>
              </a:lvl5pPr>
              <a:lvl6pPr marL="2743200" defTabSz="762000" fontAlgn="base">
                <a:spcBef>
                  <a:spcPct val="0"/>
                </a:spcBef>
                <a:spcAft>
                  <a:spcPct val="0"/>
                </a:spcAft>
                <a:defRPr kumimoji="1" sz="2400">
                  <a:solidFill>
                    <a:schemeClr val="tx1"/>
                  </a:solidFill>
                  <a:latin typeface="Times New Roman" panose="02020603050405020304" pitchFamily="18" charset="0"/>
                </a:defRPr>
              </a:lvl6pPr>
              <a:lvl7pPr marL="3200400" defTabSz="762000" fontAlgn="base">
                <a:spcBef>
                  <a:spcPct val="0"/>
                </a:spcBef>
                <a:spcAft>
                  <a:spcPct val="0"/>
                </a:spcAft>
                <a:defRPr kumimoji="1" sz="2400">
                  <a:solidFill>
                    <a:schemeClr val="tx1"/>
                  </a:solidFill>
                  <a:latin typeface="Times New Roman" panose="02020603050405020304" pitchFamily="18" charset="0"/>
                </a:defRPr>
              </a:lvl7pPr>
              <a:lvl8pPr marL="3657600" defTabSz="762000" fontAlgn="base">
                <a:spcBef>
                  <a:spcPct val="0"/>
                </a:spcBef>
                <a:spcAft>
                  <a:spcPct val="0"/>
                </a:spcAft>
                <a:defRPr kumimoji="1" sz="2400">
                  <a:solidFill>
                    <a:schemeClr val="tx1"/>
                  </a:solidFill>
                  <a:latin typeface="Times New Roman" panose="02020603050405020304" pitchFamily="18" charset="0"/>
                </a:defRPr>
              </a:lvl8pPr>
              <a:lvl9pPr marL="4114800" defTabSz="762000" fontAlgn="base">
                <a:spcBef>
                  <a:spcPct val="0"/>
                </a:spcBef>
                <a:spcAft>
                  <a:spcPct val="0"/>
                </a:spcAft>
                <a:defRPr kumimoji="1" sz="2400">
                  <a:solidFill>
                    <a:schemeClr val="tx1"/>
                  </a:solidFill>
                  <a:latin typeface="Times New Roman" panose="02020603050405020304" pitchFamily="18" charset="0"/>
                </a:defRPr>
              </a:lvl9pPr>
            </a:lstStyle>
            <a:p>
              <a:pPr eaLnBrk="0" hangingPunct="0"/>
              <a:r>
                <a:rPr kumimoji="0" lang="fr-FR" altLang="en-US" sz="1800">
                  <a:latin typeface="Verdana" panose="020B0604030504040204" pitchFamily="34" charset="0"/>
                </a:rPr>
                <a:t>132</a:t>
              </a:r>
            </a:p>
          </p:txBody>
        </p:sp>
        <p:sp>
          <p:nvSpPr>
            <p:cNvPr id="58388" name="Rectangle 20">
              <a:extLst>
                <a:ext uri="{FF2B5EF4-FFF2-40B4-BE49-F238E27FC236}">
                  <a16:creationId xmlns:a16="http://schemas.microsoft.com/office/drawing/2014/main" id="{7BEBCAB5-A526-41E1-8E3D-408804591243}"/>
                </a:ext>
              </a:extLst>
            </p:cNvPr>
            <p:cNvSpPr>
              <a:spLocks noChangeArrowheads="1"/>
            </p:cNvSpPr>
            <p:nvPr/>
          </p:nvSpPr>
          <p:spPr bwMode="auto">
            <a:xfrm>
              <a:off x="4563" y="3537"/>
              <a:ext cx="432"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kumimoji="1" sz="2400">
                  <a:solidFill>
                    <a:schemeClr val="tx1"/>
                  </a:solidFill>
                  <a:latin typeface="Times New Roman" panose="02020603050405020304" pitchFamily="18" charset="0"/>
                </a:defRPr>
              </a:lvl1pPr>
              <a:lvl2pPr marL="571500" defTabSz="762000">
                <a:defRPr kumimoji="1" sz="2400">
                  <a:solidFill>
                    <a:schemeClr val="tx1"/>
                  </a:solidFill>
                  <a:latin typeface="Times New Roman" panose="02020603050405020304" pitchFamily="18" charset="0"/>
                </a:defRPr>
              </a:lvl2pPr>
              <a:lvl3pPr marL="1143000" defTabSz="762000">
                <a:defRPr kumimoji="1" sz="2400">
                  <a:solidFill>
                    <a:schemeClr val="tx1"/>
                  </a:solidFill>
                  <a:latin typeface="Times New Roman" panose="02020603050405020304" pitchFamily="18" charset="0"/>
                </a:defRPr>
              </a:lvl3pPr>
              <a:lvl4pPr marL="1714500" defTabSz="762000">
                <a:defRPr kumimoji="1" sz="2400">
                  <a:solidFill>
                    <a:schemeClr val="tx1"/>
                  </a:solidFill>
                  <a:latin typeface="Times New Roman" panose="02020603050405020304" pitchFamily="18" charset="0"/>
                </a:defRPr>
              </a:lvl4pPr>
              <a:lvl5pPr marL="2286000" defTabSz="762000">
                <a:defRPr kumimoji="1" sz="2400">
                  <a:solidFill>
                    <a:schemeClr val="tx1"/>
                  </a:solidFill>
                  <a:latin typeface="Times New Roman" panose="02020603050405020304" pitchFamily="18" charset="0"/>
                </a:defRPr>
              </a:lvl5pPr>
              <a:lvl6pPr marL="2743200" defTabSz="762000" fontAlgn="base">
                <a:spcBef>
                  <a:spcPct val="0"/>
                </a:spcBef>
                <a:spcAft>
                  <a:spcPct val="0"/>
                </a:spcAft>
                <a:defRPr kumimoji="1" sz="2400">
                  <a:solidFill>
                    <a:schemeClr val="tx1"/>
                  </a:solidFill>
                  <a:latin typeface="Times New Roman" panose="02020603050405020304" pitchFamily="18" charset="0"/>
                </a:defRPr>
              </a:lvl6pPr>
              <a:lvl7pPr marL="3200400" defTabSz="762000" fontAlgn="base">
                <a:spcBef>
                  <a:spcPct val="0"/>
                </a:spcBef>
                <a:spcAft>
                  <a:spcPct val="0"/>
                </a:spcAft>
                <a:defRPr kumimoji="1" sz="2400">
                  <a:solidFill>
                    <a:schemeClr val="tx1"/>
                  </a:solidFill>
                  <a:latin typeface="Times New Roman" panose="02020603050405020304" pitchFamily="18" charset="0"/>
                </a:defRPr>
              </a:lvl7pPr>
              <a:lvl8pPr marL="3657600" defTabSz="762000" fontAlgn="base">
                <a:spcBef>
                  <a:spcPct val="0"/>
                </a:spcBef>
                <a:spcAft>
                  <a:spcPct val="0"/>
                </a:spcAft>
                <a:defRPr kumimoji="1" sz="2400">
                  <a:solidFill>
                    <a:schemeClr val="tx1"/>
                  </a:solidFill>
                  <a:latin typeface="Times New Roman" panose="02020603050405020304" pitchFamily="18" charset="0"/>
                </a:defRPr>
              </a:lvl8pPr>
              <a:lvl9pPr marL="4114800" defTabSz="762000" fontAlgn="base">
                <a:spcBef>
                  <a:spcPct val="0"/>
                </a:spcBef>
                <a:spcAft>
                  <a:spcPct val="0"/>
                </a:spcAft>
                <a:defRPr kumimoji="1" sz="2400">
                  <a:solidFill>
                    <a:schemeClr val="tx1"/>
                  </a:solidFill>
                  <a:latin typeface="Times New Roman" panose="02020603050405020304" pitchFamily="18" charset="0"/>
                </a:defRPr>
              </a:lvl9pPr>
            </a:lstStyle>
            <a:p>
              <a:pPr eaLnBrk="0" hangingPunct="0"/>
              <a:r>
                <a:rPr kumimoji="0" lang="fr-FR" altLang="en-US" sz="1800">
                  <a:latin typeface="Verdana" panose="020B0604030504040204" pitchFamily="34" charset="0"/>
                </a:rPr>
                <a:t>khz</a:t>
              </a:r>
            </a:p>
          </p:txBody>
        </p:sp>
        <p:sp>
          <p:nvSpPr>
            <p:cNvPr id="58389" name="Rectangle 21">
              <a:extLst>
                <a:ext uri="{FF2B5EF4-FFF2-40B4-BE49-F238E27FC236}">
                  <a16:creationId xmlns:a16="http://schemas.microsoft.com/office/drawing/2014/main" id="{5E396B73-2E41-422C-973E-A3F0603D1E95}"/>
                </a:ext>
              </a:extLst>
            </p:cNvPr>
            <p:cNvSpPr>
              <a:spLocks noChangeArrowheads="1"/>
            </p:cNvSpPr>
            <p:nvPr/>
          </p:nvSpPr>
          <p:spPr bwMode="auto">
            <a:xfrm>
              <a:off x="3899" y="3492"/>
              <a:ext cx="569"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kumimoji="1" sz="2400">
                  <a:solidFill>
                    <a:schemeClr val="tx1"/>
                  </a:solidFill>
                  <a:latin typeface="Times New Roman" panose="02020603050405020304" pitchFamily="18" charset="0"/>
                </a:defRPr>
              </a:lvl1pPr>
              <a:lvl2pPr marL="571500" defTabSz="762000">
                <a:defRPr kumimoji="1" sz="2400">
                  <a:solidFill>
                    <a:schemeClr val="tx1"/>
                  </a:solidFill>
                  <a:latin typeface="Times New Roman" panose="02020603050405020304" pitchFamily="18" charset="0"/>
                </a:defRPr>
              </a:lvl2pPr>
              <a:lvl3pPr marL="1143000" defTabSz="762000">
                <a:defRPr kumimoji="1" sz="2400">
                  <a:solidFill>
                    <a:schemeClr val="tx1"/>
                  </a:solidFill>
                  <a:latin typeface="Times New Roman" panose="02020603050405020304" pitchFamily="18" charset="0"/>
                </a:defRPr>
              </a:lvl3pPr>
              <a:lvl4pPr marL="1714500" defTabSz="762000">
                <a:defRPr kumimoji="1" sz="2400">
                  <a:solidFill>
                    <a:schemeClr val="tx1"/>
                  </a:solidFill>
                  <a:latin typeface="Times New Roman" panose="02020603050405020304" pitchFamily="18" charset="0"/>
                </a:defRPr>
              </a:lvl4pPr>
              <a:lvl5pPr marL="2286000" defTabSz="762000">
                <a:defRPr kumimoji="1" sz="2400">
                  <a:solidFill>
                    <a:schemeClr val="tx1"/>
                  </a:solidFill>
                  <a:latin typeface="Times New Roman" panose="02020603050405020304" pitchFamily="18" charset="0"/>
                </a:defRPr>
              </a:lvl5pPr>
              <a:lvl6pPr marL="2743200" defTabSz="762000" fontAlgn="base">
                <a:spcBef>
                  <a:spcPct val="0"/>
                </a:spcBef>
                <a:spcAft>
                  <a:spcPct val="0"/>
                </a:spcAft>
                <a:defRPr kumimoji="1" sz="2400">
                  <a:solidFill>
                    <a:schemeClr val="tx1"/>
                  </a:solidFill>
                  <a:latin typeface="Times New Roman" panose="02020603050405020304" pitchFamily="18" charset="0"/>
                </a:defRPr>
              </a:lvl6pPr>
              <a:lvl7pPr marL="3200400" defTabSz="762000" fontAlgn="base">
                <a:spcBef>
                  <a:spcPct val="0"/>
                </a:spcBef>
                <a:spcAft>
                  <a:spcPct val="0"/>
                </a:spcAft>
                <a:defRPr kumimoji="1" sz="2400">
                  <a:solidFill>
                    <a:schemeClr val="tx1"/>
                  </a:solidFill>
                  <a:latin typeface="Times New Roman" panose="02020603050405020304" pitchFamily="18" charset="0"/>
                </a:defRPr>
              </a:lvl7pPr>
              <a:lvl8pPr marL="3657600" defTabSz="762000" fontAlgn="base">
                <a:spcBef>
                  <a:spcPct val="0"/>
                </a:spcBef>
                <a:spcAft>
                  <a:spcPct val="0"/>
                </a:spcAft>
                <a:defRPr kumimoji="1" sz="2400">
                  <a:solidFill>
                    <a:schemeClr val="tx1"/>
                  </a:solidFill>
                  <a:latin typeface="Times New Roman" panose="02020603050405020304" pitchFamily="18" charset="0"/>
                </a:defRPr>
              </a:lvl8pPr>
              <a:lvl9pPr marL="4114800" defTabSz="762000" fontAlgn="base">
                <a:spcBef>
                  <a:spcPct val="0"/>
                </a:spcBef>
                <a:spcAft>
                  <a:spcPct val="0"/>
                </a:spcAft>
                <a:defRPr kumimoji="1" sz="2400">
                  <a:solidFill>
                    <a:schemeClr val="tx1"/>
                  </a:solidFill>
                  <a:latin typeface="Times New Roman" panose="02020603050405020304" pitchFamily="18" charset="0"/>
                </a:defRPr>
              </a:lvl9pPr>
            </a:lstStyle>
            <a:p>
              <a:pPr eaLnBrk="0" hangingPunct="0"/>
              <a:r>
                <a:rPr kumimoji="0" lang="fr-FR" altLang="en-US" sz="1800">
                  <a:latin typeface="Verdana" panose="020B0604030504040204" pitchFamily="34" charset="0"/>
                </a:rPr>
                <a:t>1100</a:t>
              </a:r>
            </a:p>
          </p:txBody>
        </p:sp>
        <p:sp>
          <p:nvSpPr>
            <p:cNvPr id="58390" name="Rectangle 22">
              <a:extLst>
                <a:ext uri="{FF2B5EF4-FFF2-40B4-BE49-F238E27FC236}">
                  <a16:creationId xmlns:a16="http://schemas.microsoft.com/office/drawing/2014/main" id="{C9EF10E8-194C-456E-8DC5-7BC78D0B89E8}"/>
                </a:ext>
              </a:extLst>
            </p:cNvPr>
            <p:cNvSpPr>
              <a:spLocks noChangeArrowheads="1"/>
            </p:cNvSpPr>
            <p:nvPr/>
          </p:nvSpPr>
          <p:spPr bwMode="auto">
            <a:xfrm>
              <a:off x="2773" y="2266"/>
              <a:ext cx="39" cy="119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91" name="Rectangle 23">
              <a:extLst>
                <a:ext uri="{FF2B5EF4-FFF2-40B4-BE49-F238E27FC236}">
                  <a16:creationId xmlns:a16="http://schemas.microsoft.com/office/drawing/2014/main" id="{F73C9CDD-1E5C-4557-9FF1-0A79FFA6D368}"/>
                </a:ext>
              </a:extLst>
            </p:cNvPr>
            <p:cNvSpPr>
              <a:spLocks noChangeArrowheads="1"/>
            </p:cNvSpPr>
            <p:nvPr/>
          </p:nvSpPr>
          <p:spPr bwMode="auto">
            <a:xfrm>
              <a:off x="2868" y="2309"/>
              <a:ext cx="39" cy="115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92" name="Rectangle 24">
              <a:extLst>
                <a:ext uri="{FF2B5EF4-FFF2-40B4-BE49-F238E27FC236}">
                  <a16:creationId xmlns:a16="http://schemas.microsoft.com/office/drawing/2014/main" id="{7B6E9910-22DC-42B9-9C3D-85DA498B64F1}"/>
                </a:ext>
              </a:extLst>
            </p:cNvPr>
            <p:cNvSpPr>
              <a:spLocks noChangeArrowheads="1"/>
            </p:cNvSpPr>
            <p:nvPr/>
          </p:nvSpPr>
          <p:spPr bwMode="auto">
            <a:xfrm>
              <a:off x="2963" y="2266"/>
              <a:ext cx="40" cy="119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93" name="Rectangle 25">
              <a:extLst>
                <a:ext uri="{FF2B5EF4-FFF2-40B4-BE49-F238E27FC236}">
                  <a16:creationId xmlns:a16="http://schemas.microsoft.com/office/drawing/2014/main" id="{4F3B05A0-00FF-4A37-811E-A3802A83BE5E}"/>
                </a:ext>
              </a:extLst>
            </p:cNvPr>
            <p:cNvSpPr>
              <a:spLocks noChangeArrowheads="1"/>
            </p:cNvSpPr>
            <p:nvPr/>
          </p:nvSpPr>
          <p:spPr bwMode="auto">
            <a:xfrm>
              <a:off x="3059" y="2309"/>
              <a:ext cx="38" cy="115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94" name="Rectangle 26">
              <a:extLst>
                <a:ext uri="{FF2B5EF4-FFF2-40B4-BE49-F238E27FC236}">
                  <a16:creationId xmlns:a16="http://schemas.microsoft.com/office/drawing/2014/main" id="{520BD4D3-315D-44D1-9F7C-167124EFCD9F}"/>
                </a:ext>
              </a:extLst>
            </p:cNvPr>
            <p:cNvSpPr>
              <a:spLocks noChangeArrowheads="1"/>
            </p:cNvSpPr>
            <p:nvPr/>
          </p:nvSpPr>
          <p:spPr bwMode="auto">
            <a:xfrm>
              <a:off x="3153" y="2309"/>
              <a:ext cx="39" cy="115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95" name="Rectangle 27">
              <a:extLst>
                <a:ext uri="{FF2B5EF4-FFF2-40B4-BE49-F238E27FC236}">
                  <a16:creationId xmlns:a16="http://schemas.microsoft.com/office/drawing/2014/main" id="{8E78F85B-9402-474D-960B-2828B7C59EE6}"/>
                </a:ext>
              </a:extLst>
            </p:cNvPr>
            <p:cNvSpPr>
              <a:spLocks noChangeArrowheads="1"/>
            </p:cNvSpPr>
            <p:nvPr/>
          </p:nvSpPr>
          <p:spPr bwMode="auto">
            <a:xfrm>
              <a:off x="3248" y="2266"/>
              <a:ext cx="40" cy="119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96" name="Rectangle 28">
              <a:extLst>
                <a:ext uri="{FF2B5EF4-FFF2-40B4-BE49-F238E27FC236}">
                  <a16:creationId xmlns:a16="http://schemas.microsoft.com/office/drawing/2014/main" id="{B947CF6B-E5C3-4E36-828C-6F69DC7A3205}"/>
                </a:ext>
              </a:extLst>
            </p:cNvPr>
            <p:cNvSpPr>
              <a:spLocks noChangeArrowheads="1"/>
            </p:cNvSpPr>
            <p:nvPr/>
          </p:nvSpPr>
          <p:spPr bwMode="auto">
            <a:xfrm>
              <a:off x="3343" y="2266"/>
              <a:ext cx="40" cy="119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97" name="Rectangle 29">
              <a:extLst>
                <a:ext uri="{FF2B5EF4-FFF2-40B4-BE49-F238E27FC236}">
                  <a16:creationId xmlns:a16="http://schemas.microsoft.com/office/drawing/2014/main" id="{AD483969-67F9-43DA-B174-A335C0CF72D4}"/>
                </a:ext>
              </a:extLst>
            </p:cNvPr>
            <p:cNvSpPr>
              <a:spLocks noChangeArrowheads="1"/>
            </p:cNvSpPr>
            <p:nvPr/>
          </p:nvSpPr>
          <p:spPr bwMode="auto">
            <a:xfrm>
              <a:off x="3439" y="2309"/>
              <a:ext cx="40" cy="115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98" name="Rectangle 30">
              <a:extLst>
                <a:ext uri="{FF2B5EF4-FFF2-40B4-BE49-F238E27FC236}">
                  <a16:creationId xmlns:a16="http://schemas.microsoft.com/office/drawing/2014/main" id="{35A8EC91-AC65-4C4B-AC12-812F945AD836}"/>
                </a:ext>
              </a:extLst>
            </p:cNvPr>
            <p:cNvSpPr>
              <a:spLocks noChangeArrowheads="1"/>
            </p:cNvSpPr>
            <p:nvPr/>
          </p:nvSpPr>
          <p:spPr bwMode="auto">
            <a:xfrm>
              <a:off x="3533" y="2266"/>
              <a:ext cx="40" cy="119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99" name="Rectangle 31">
              <a:extLst>
                <a:ext uri="{FF2B5EF4-FFF2-40B4-BE49-F238E27FC236}">
                  <a16:creationId xmlns:a16="http://schemas.microsoft.com/office/drawing/2014/main" id="{AEA69594-9039-45CB-8D69-45CB66CB953D}"/>
                </a:ext>
              </a:extLst>
            </p:cNvPr>
            <p:cNvSpPr>
              <a:spLocks noChangeArrowheads="1"/>
            </p:cNvSpPr>
            <p:nvPr/>
          </p:nvSpPr>
          <p:spPr bwMode="auto">
            <a:xfrm>
              <a:off x="3628" y="2352"/>
              <a:ext cx="40" cy="1109"/>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00" name="Rectangle 32">
              <a:extLst>
                <a:ext uri="{FF2B5EF4-FFF2-40B4-BE49-F238E27FC236}">
                  <a16:creationId xmlns:a16="http://schemas.microsoft.com/office/drawing/2014/main" id="{16FAFF3F-64B3-426B-867E-2B92C41BCF1E}"/>
                </a:ext>
              </a:extLst>
            </p:cNvPr>
            <p:cNvSpPr>
              <a:spLocks noChangeArrowheads="1"/>
            </p:cNvSpPr>
            <p:nvPr/>
          </p:nvSpPr>
          <p:spPr bwMode="auto">
            <a:xfrm>
              <a:off x="3723" y="2266"/>
              <a:ext cx="40" cy="119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01" name="Rectangle 33">
              <a:extLst>
                <a:ext uri="{FF2B5EF4-FFF2-40B4-BE49-F238E27FC236}">
                  <a16:creationId xmlns:a16="http://schemas.microsoft.com/office/drawing/2014/main" id="{4325F9D6-4096-4D40-8AB1-5EFFDB503AE2}"/>
                </a:ext>
              </a:extLst>
            </p:cNvPr>
            <p:cNvSpPr>
              <a:spLocks noChangeArrowheads="1"/>
            </p:cNvSpPr>
            <p:nvPr/>
          </p:nvSpPr>
          <p:spPr bwMode="auto">
            <a:xfrm>
              <a:off x="3819" y="2309"/>
              <a:ext cx="40" cy="115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02" name="Rectangle 34">
              <a:extLst>
                <a:ext uri="{FF2B5EF4-FFF2-40B4-BE49-F238E27FC236}">
                  <a16:creationId xmlns:a16="http://schemas.microsoft.com/office/drawing/2014/main" id="{E24C20EE-5D8C-46F7-8CEE-5D65899A0A8E}"/>
                </a:ext>
              </a:extLst>
            </p:cNvPr>
            <p:cNvSpPr>
              <a:spLocks noChangeArrowheads="1"/>
            </p:cNvSpPr>
            <p:nvPr/>
          </p:nvSpPr>
          <p:spPr bwMode="auto">
            <a:xfrm>
              <a:off x="3913" y="2266"/>
              <a:ext cx="40" cy="119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03" name="Rectangle 35">
              <a:extLst>
                <a:ext uri="{FF2B5EF4-FFF2-40B4-BE49-F238E27FC236}">
                  <a16:creationId xmlns:a16="http://schemas.microsoft.com/office/drawing/2014/main" id="{7E9EE12C-BE0B-4462-92DC-02C692BD113A}"/>
                </a:ext>
              </a:extLst>
            </p:cNvPr>
            <p:cNvSpPr>
              <a:spLocks noChangeArrowheads="1"/>
            </p:cNvSpPr>
            <p:nvPr/>
          </p:nvSpPr>
          <p:spPr bwMode="auto">
            <a:xfrm>
              <a:off x="4008" y="2266"/>
              <a:ext cx="40" cy="119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04" name="Rectangle 36">
              <a:extLst>
                <a:ext uri="{FF2B5EF4-FFF2-40B4-BE49-F238E27FC236}">
                  <a16:creationId xmlns:a16="http://schemas.microsoft.com/office/drawing/2014/main" id="{64B28BCC-EE40-4101-AC5B-1406F12E0DDF}"/>
                </a:ext>
              </a:extLst>
            </p:cNvPr>
            <p:cNvSpPr>
              <a:spLocks noChangeArrowheads="1"/>
            </p:cNvSpPr>
            <p:nvPr/>
          </p:nvSpPr>
          <p:spPr bwMode="auto">
            <a:xfrm>
              <a:off x="4103" y="2266"/>
              <a:ext cx="40" cy="1195"/>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05" name="Rectangle 37">
              <a:extLst>
                <a:ext uri="{FF2B5EF4-FFF2-40B4-BE49-F238E27FC236}">
                  <a16:creationId xmlns:a16="http://schemas.microsoft.com/office/drawing/2014/main" id="{6D01E4A6-6064-486B-8A27-34CE5F262E1C}"/>
                </a:ext>
              </a:extLst>
            </p:cNvPr>
            <p:cNvSpPr>
              <a:spLocks noChangeArrowheads="1"/>
            </p:cNvSpPr>
            <p:nvPr/>
          </p:nvSpPr>
          <p:spPr bwMode="auto">
            <a:xfrm>
              <a:off x="2013" y="2309"/>
              <a:ext cx="39" cy="115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06" name="Rectangle 38">
              <a:extLst>
                <a:ext uri="{FF2B5EF4-FFF2-40B4-BE49-F238E27FC236}">
                  <a16:creationId xmlns:a16="http://schemas.microsoft.com/office/drawing/2014/main" id="{B8B8B448-7CD3-4E19-9DFC-2F801708E5AA}"/>
                </a:ext>
              </a:extLst>
            </p:cNvPr>
            <p:cNvSpPr>
              <a:spLocks noChangeArrowheads="1"/>
            </p:cNvSpPr>
            <p:nvPr/>
          </p:nvSpPr>
          <p:spPr bwMode="auto">
            <a:xfrm>
              <a:off x="1665" y="1690"/>
              <a:ext cx="953" cy="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kumimoji="1" sz="2400">
                  <a:solidFill>
                    <a:schemeClr val="tx1"/>
                  </a:solidFill>
                  <a:latin typeface="Times New Roman" panose="02020603050405020304" pitchFamily="18" charset="0"/>
                </a:defRPr>
              </a:lvl1pPr>
              <a:lvl2pPr marL="571500" defTabSz="762000">
                <a:defRPr kumimoji="1" sz="2400">
                  <a:solidFill>
                    <a:schemeClr val="tx1"/>
                  </a:solidFill>
                  <a:latin typeface="Times New Roman" panose="02020603050405020304" pitchFamily="18" charset="0"/>
                </a:defRPr>
              </a:lvl2pPr>
              <a:lvl3pPr marL="1143000" defTabSz="762000">
                <a:defRPr kumimoji="1" sz="2400">
                  <a:solidFill>
                    <a:schemeClr val="tx1"/>
                  </a:solidFill>
                  <a:latin typeface="Times New Roman" panose="02020603050405020304" pitchFamily="18" charset="0"/>
                </a:defRPr>
              </a:lvl3pPr>
              <a:lvl4pPr marL="1714500" defTabSz="762000">
                <a:defRPr kumimoji="1" sz="2400">
                  <a:solidFill>
                    <a:schemeClr val="tx1"/>
                  </a:solidFill>
                  <a:latin typeface="Times New Roman" panose="02020603050405020304" pitchFamily="18" charset="0"/>
                </a:defRPr>
              </a:lvl4pPr>
              <a:lvl5pPr marL="2286000" defTabSz="762000">
                <a:defRPr kumimoji="1" sz="2400">
                  <a:solidFill>
                    <a:schemeClr val="tx1"/>
                  </a:solidFill>
                  <a:latin typeface="Times New Roman" panose="02020603050405020304" pitchFamily="18" charset="0"/>
                </a:defRPr>
              </a:lvl5pPr>
              <a:lvl6pPr marL="2743200" defTabSz="762000" fontAlgn="base">
                <a:spcBef>
                  <a:spcPct val="0"/>
                </a:spcBef>
                <a:spcAft>
                  <a:spcPct val="0"/>
                </a:spcAft>
                <a:defRPr kumimoji="1" sz="2400">
                  <a:solidFill>
                    <a:schemeClr val="tx1"/>
                  </a:solidFill>
                  <a:latin typeface="Times New Roman" panose="02020603050405020304" pitchFamily="18" charset="0"/>
                </a:defRPr>
              </a:lvl6pPr>
              <a:lvl7pPr marL="3200400" defTabSz="762000" fontAlgn="base">
                <a:spcBef>
                  <a:spcPct val="0"/>
                </a:spcBef>
                <a:spcAft>
                  <a:spcPct val="0"/>
                </a:spcAft>
                <a:defRPr kumimoji="1" sz="2400">
                  <a:solidFill>
                    <a:schemeClr val="tx1"/>
                  </a:solidFill>
                  <a:latin typeface="Times New Roman" panose="02020603050405020304" pitchFamily="18" charset="0"/>
                </a:defRPr>
              </a:lvl7pPr>
              <a:lvl8pPr marL="3657600" defTabSz="762000" fontAlgn="base">
                <a:spcBef>
                  <a:spcPct val="0"/>
                </a:spcBef>
                <a:spcAft>
                  <a:spcPct val="0"/>
                </a:spcAft>
                <a:defRPr kumimoji="1" sz="2400">
                  <a:solidFill>
                    <a:schemeClr val="tx1"/>
                  </a:solidFill>
                  <a:latin typeface="Times New Roman" panose="02020603050405020304" pitchFamily="18" charset="0"/>
                </a:defRPr>
              </a:lvl8pPr>
              <a:lvl9pPr marL="4114800" defTabSz="762000" fontAlgn="base">
                <a:spcBef>
                  <a:spcPct val="0"/>
                </a:spcBef>
                <a:spcAft>
                  <a:spcPct val="0"/>
                </a:spcAft>
                <a:defRPr kumimoji="1" sz="2400">
                  <a:solidFill>
                    <a:schemeClr val="tx1"/>
                  </a:solidFill>
                  <a:latin typeface="Times New Roman" panose="02020603050405020304" pitchFamily="18" charset="0"/>
                </a:defRPr>
              </a:lvl9pPr>
            </a:lstStyle>
            <a:p>
              <a:pPr eaLnBrk="0" hangingPunct="0"/>
              <a:r>
                <a:rPr kumimoji="0" lang="fr-FR" altLang="en-US" sz="1800">
                  <a:latin typeface="Verdana" panose="020B0604030504040204" pitchFamily="34" charset="0"/>
                </a:rPr>
                <a:t>voie</a:t>
              </a:r>
            </a:p>
            <a:p>
              <a:pPr eaLnBrk="0" hangingPunct="0"/>
              <a:r>
                <a:rPr kumimoji="0" lang="fr-FR" altLang="en-US" sz="1800">
                  <a:latin typeface="Verdana" panose="020B0604030504040204" pitchFamily="34" charset="0"/>
                </a:rPr>
                <a:t>montante</a:t>
              </a:r>
            </a:p>
          </p:txBody>
        </p:sp>
        <p:sp>
          <p:nvSpPr>
            <p:cNvPr id="58407" name="Rectangle 39">
              <a:extLst>
                <a:ext uri="{FF2B5EF4-FFF2-40B4-BE49-F238E27FC236}">
                  <a16:creationId xmlns:a16="http://schemas.microsoft.com/office/drawing/2014/main" id="{A2B2C8EC-2365-457C-9CC9-EF4F545E6F71}"/>
                </a:ext>
              </a:extLst>
            </p:cNvPr>
            <p:cNvSpPr>
              <a:spLocks noChangeArrowheads="1"/>
            </p:cNvSpPr>
            <p:nvPr/>
          </p:nvSpPr>
          <p:spPr bwMode="auto">
            <a:xfrm>
              <a:off x="2949" y="1690"/>
              <a:ext cx="1209" cy="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kumimoji="1" sz="2400">
                  <a:solidFill>
                    <a:schemeClr val="tx1"/>
                  </a:solidFill>
                  <a:latin typeface="Times New Roman" panose="02020603050405020304" pitchFamily="18" charset="0"/>
                </a:defRPr>
              </a:lvl1pPr>
              <a:lvl2pPr marL="571500" defTabSz="762000">
                <a:defRPr kumimoji="1" sz="2400">
                  <a:solidFill>
                    <a:schemeClr val="tx1"/>
                  </a:solidFill>
                  <a:latin typeface="Times New Roman" panose="02020603050405020304" pitchFamily="18" charset="0"/>
                </a:defRPr>
              </a:lvl2pPr>
              <a:lvl3pPr marL="1143000" defTabSz="762000">
                <a:defRPr kumimoji="1" sz="2400">
                  <a:solidFill>
                    <a:schemeClr val="tx1"/>
                  </a:solidFill>
                  <a:latin typeface="Times New Roman" panose="02020603050405020304" pitchFamily="18" charset="0"/>
                </a:defRPr>
              </a:lvl3pPr>
              <a:lvl4pPr marL="1714500" defTabSz="762000">
                <a:defRPr kumimoji="1" sz="2400">
                  <a:solidFill>
                    <a:schemeClr val="tx1"/>
                  </a:solidFill>
                  <a:latin typeface="Times New Roman" panose="02020603050405020304" pitchFamily="18" charset="0"/>
                </a:defRPr>
              </a:lvl4pPr>
              <a:lvl5pPr marL="2286000" defTabSz="762000">
                <a:defRPr kumimoji="1" sz="2400">
                  <a:solidFill>
                    <a:schemeClr val="tx1"/>
                  </a:solidFill>
                  <a:latin typeface="Times New Roman" panose="02020603050405020304" pitchFamily="18" charset="0"/>
                </a:defRPr>
              </a:lvl5pPr>
              <a:lvl6pPr marL="2743200" defTabSz="762000" fontAlgn="base">
                <a:spcBef>
                  <a:spcPct val="0"/>
                </a:spcBef>
                <a:spcAft>
                  <a:spcPct val="0"/>
                </a:spcAft>
                <a:defRPr kumimoji="1" sz="2400">
                  <a:solidFill>
                    <a:schemeClr val="tx1"/>
                  </a:solidFill>
                  <a:latin typeface="Times New Roman" panose="02020603050405020304" pitchFamily="18" charset="0"/>
                </a:defRPr>
              </a:lvl6pPr>
              <a:lvl7pPr marL="3200400" defTabSz="762000" fontAlgn="base">
                <a:spcBef>
                  <a:spcPct val="0"/>
                </a:spcBef>
                <a:spcAft>
                  <a:spcPct val="0"/>
                </a:spcAft>
                <a:defRPr kumimoji="1" sz="2400">
                  <a:solidFill>
                    <a:schemeClr val="tx1"/>
                  </a:solidFill>
                  <a:latin typeface="Times New Roman" panose="02020603050405020304" pitchFamily="18" charset="0"/>
                </a:defRPr>
              </a:lvl7pPr>
              <a:lvl8pPr marL="3657600" defTabSz="762000" fontAlgn="base">
                <a:spcBef>
                  <a:spcPct val="0"/>
                </a:spcBef>
                <a:spcAft>
                  <a:spcPct val="0"/>
                </a:spcAft>
                <a:defRPr kumimoji="1" sz="2400">
                  <a:solidFill>
                    <a:schemeClr val="tx1"/>
                  </a:solidFill>
                  <a:latin typeface="Times New Roman" panose="02020603050405020304" pitchFamily="18" charset="0"/>
                </a:defRPr>
              </a:lvl8pPr>
              <a:lvl9pPr marL="4114800" defTabSz="762000" fontAlgn="base">
                <a:spcBef>
                  <a:spcPct val="0"/>
                </a:spcBef>
                <a:spcAft>
                  <a:spcPct val="0"/>
                </a:spcAft>
                <a:defRPr kumimoji="1" sz="2400">
                  <a:solidFill>
                    <a:schemeClr val="tx1"/>
                  </a:solidFill>
                  <a:latin typeface="Times New Roman" panose="02020603050405020304" pitchFamily="18" charset="0"/>
                </a:defRPr>
              </a:lvl9pPr>
            </a:lstStyle>
            <a:p>
              <a:pPr eaLnBrk="0" hangingPunct="0"/>
              <a:r>
                <a:rPr kumimoji="0" lang="fr-FR" altLang="en-US" sz="1800">
                  <a:latin typeface="Verdana" panose="020B0604030504040204" pitchFamily="34" charset="0"/>
                </a:rPr>
                <a:t>voie</a:t>
              </a:r>
            </a:p>
            <a:p>
              <a:pPr eaLnBrk="0" hangingPunct="0"/>
              <a:r>
                <a:rPr kumimoji="0" lang="fr-FR" altLang="en-US" sz="1800">
                  <a:latin typeface="Verdana" panose="020B0604030504040204" pitchFamily="34" charset="0"/>
                </a:rPr>
                <a:t>descendante</a:t>
              </a:r>
            </a:p>
          </p:txBody>
        </p:sp>
      </p:grpSp>
    </p:spTree>
    <p:extLst>
      <p:ext uri="{BB962C8B-B14F-4D97-AF65-F5344CB8AC3E}">
        <p14:creationId xmlns:p14="http://schemas.microsoft.com/office/powerpoint/2010/main" val="2981854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1">
            <a:extLst>
              <a:ext uri="{FF2B5EF4-FFF2-40B4-BE49-F238E27FC236}">
                <a16:creationId xmlns:a16="http://schemas.microsoft.com/office/drawing/2014/main" id="{35108049-BF82-41C3-BDE2-E64C1416EBE6}"/>
              </a:ext>
            </a:extLst>
          </p:cNvPr>
          <p:cNvSpPr>
            <a:spLocks noGrp="1"/>
          </p:cNvSpPr>
          <p:nvPr>
            <p:ph type="dt" sz="half" idx="10"/>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30/10/04</a:t>
            </a:r>
          </a:p>
        </p:txBody>
      </p:sp>
      <p:sp>
        <p:nvSpPr>
          <p:cNvPr id="6" name="Footer Placeholder 2">
            <a:extLst>
              <a:ext uri="{FF2B5EF4-FFF2-40B4-BE49-F238E27FC236}">
                <a16:creationId xmlns:a16="http://schemas.microsoft.com/office/drawing/2014/main" id="{D94EA94A-0B82-4123-83F2-50E70FC0A589}"/>
              </a:ext>
            </a:extLst>
          </p:cNvPr>
          <p:cNvSpPr>
            <a:spLocks noGrp="1"/>
          </p:cNvSpPr>
          <p:nvPr>
            <p:ph type="ftr" sz="quarter" idx="11"/>
          </p:nvPr>
        </p:nvSpPr>
        <p:spPr bwMode="auto">
          <a:xfrm>
            <a:off x="3124200" y="6248400"/>
            <a:ext cx="3392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Exposé de NT Réseaux - ADSL</a:t>
            </a:r>
          </a:p>
        </p:txBody>
      </p:sp>
      <p:sp>
        <p:nvSpPr>
          <p:cNvPr id="7" name="Slide Number Placeholder 3">
            <a:extLst>
              <a:ext uri="{FF2B5EF4-FFF2-40B4-BE49-F238E27FC236}">
                <a16:creationId xmlns:a16="http://schemas.microsoft.com/office/drawing/2014/main" id="{FE8A7AFF-86B3-4400-9840-E4DAA9E6CDEA}"/>
              </a:ext>
            </a:extLst>
          </p:cNvPr>
          <p:cNvSpPr>
            <a:spLocks noGrp="1"/>
          </p:cNvSpPr>
          <p:nvPr>
            <p:ph type="sldNum" sz="quarter" idx="12"/>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fld id="{14250FF4-5802-40A6-8095-75EB9AA21484}" type="slidenum">
              <a:rPr lang="fr-FR" altLang="en-US" smtClean="0"/>
              <a:pPr/>
              <a:t>32</a:t>
            </a:fld>
            <a:endParaRPr lang="fr-FR" altLang="en-US"/>
          </a:p>
        </p:txBody>
      </p:sp>
      <p:sp>
        <p:nvSpPr>
          <p:cNvPr id="59394" name="Rectangle 2">
            <a:extLst>
              <a:ext uri="{FF2B5EF4-FFF2-40B4-BE49-F238E27FC236}">
                <a16:creationId xmlns:a16="http://schemas.microsoft.com/office/drawing/2014/main" id="{221C5F2A-8A65-4B9B-90E7-2AC06324E396}"/>
              </a:ext>
            </a:extLst>
          </p:cNvPr>
          <p:cNvSpPr>
            <a:spLocks noChangeArrowheads="1"/>
          </p:cNvSpPr>
          <p:nvPr/>
        </p:nvSpPr>
        <p:spPr bwMode="auto">
          <a:xfrm>
            <a:off x="2678113" y="457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defRPr>
            </a:lvl1pPr>
            <a:lvl2pPr>
              <a:defRPr kumimoji="1" sz="2400">
                <a:solidFill>
                  <a:schemeClr val="tx1"/>
                </a:solidFill>
                <a:latin typeface="Times New Roman" panose="02020603050405020304" pitchFamily="18" charset="0"/>
              </a:defRPr>
            </a:lvl2pPr>
            <a:lvl3pPr>
              <a:defRPr kumimoji="1" sz="2400">
                <a:solidFill>
                  <a:schemeClr val="tx1"/>
                </a:solidFill>
                <a:latin typeface="Times New Roman" panose="02020603050405020304" pitchFamily="18" charset="0"/>
              </a:defRPr>
            </a:lvl3pPr>
            <a:lvl4pPr>
              <a:defRPr kumimoji="1" sz="2400">
                <a:solidFill>
                  <a:schemeClr val="tx1"/>
                </a:solidFill>
                <a:latin typeface="Times New Roman" panose="02020603050405020304" pitchFamily="18" charset="0"/>
              </a:defRPr>
            </a:lvl4pPr>
            <a:lvl5pPr>
              <a:defRPr kumimoji="1" sz="2400">
                <a:solidFill>
                  <a:schemeClr val="tx1"/>
                </a:solidFill>
                <a:latin typeface="Times New Roman" panose="02020603050405020304" pitchFamily="18" charset="0"/>
              </a:defRPr>
            </a:lvl5pPr>
            <a:lvl6pPr marL="457200" fontAlgn="base">
              <a:spcBef>
                <a:spcPct val="0"/>
              </a:spcBef>
              <a:spcAft>
                <a:spcPct val="0"/>
              </a:spcAft>
              <a:defRPr kumimoji="1" sz="2400">
                <a:solidFill>
                  <a:schemeClr val="tx1"/>
                </a:solidFill>
                <a:latin typeface="Times New Roman" panose="02020603050405020304" pitchFamily="18" charset="0"/>
              </a:defRPr>
            </a:lvl6pPr>
            <a:lvl7pPr marL="914400" fontAlgn="base">
              <a:spcBef>
                <a:spcPct val="0"/>
              </a:spcBef>
              <a:spcAft>
                <a:spcPct val="0"/>
              </a:spcAft>
              <a:defRPr kumimoji="1" sz="2400">
                <a:solidFill>
                  <a:schemeClr val="tx1"/>
                </a:solidFill>
                <a:latin typeface="Times New Roman" panose="02020603050405020304" pitchFamily="18" charset="0"/>
              </a:defRPr>
            </a:lvl7pPr>
            <a:lvl8pPr marL="1371600" fontAlgn="base">
              <a:spcBef>
                <a:spcPct val="0"/>
              </a:spcBef>
              <a:spcAft>
                <a:spcPct val="0"/>
              </a:spcAft>
              <a:defRPr kumimoji="1" sz="2400">
                <a:solidFill>
                  <a:schemeClr val="tx1"/>
                </a:solidFill>
                <a:latin typeface="Times New Roman" panose="02020603050405020304" pitchFamily="18" charset="0"/>
              </a:defRPr>
            </a:lvl8pPr>
            <a:lvl9pPr marL="1828800" fontAlgn="base">
              <a:spcBef>
                <a:spcPct val="0"/>
              </a:spcBef>
              <a:spcAft>
                <a:spcPct val="0"/>
              </a:spcAft>
              <a:defRPr kumimoji="1" sz="2400">
                <a:solidFill>
                  <a:schemeClr val="tx1"/>
                </a:solidFill>
                <a:latin typeface="Times New Roman" panose="02020603050405020304" pitchFamily="18" charset="0"/>
              </a:defRPr>
            </a:lvl9pPr>
          </a:lstStyle>
          <a:p>
            <a:pPr algn="ctr"/>
            <a:r>
              <a:rPr kumimoji="0" lang="fr-FR" altLang="en-US" sz="4400">
                <a:solidFill>
                  <a:schemeClr val="tx2"/>
                </a:solidFill>
                <a:latin typeface="Verdana" panose="020B0604030504040204" pitchFamily="34" charset="0"/>
              </a:rPr>
              <a:t>Principe de l’ADSL (4)</a:t>
            </a:r>
          </a:p>
        </p:txBody>
      </p:sp>
      <p:sp>
        <p:nvSpPr>
          <p:cNvPr id="59395" name="Rectangle 3">
            <a:extLst>
              <a:ext uri="{FF2B5EF4-FFF2-40B4-BE49-F238E27FC236}">
                <a16:creationId xmlns:a16="http://schemas.microsoft.com/office/drawing/2014/main" id="{658F71BF-D438-4C0F-AF10-4377C45788F3}"/>
              </a:ext>
            </a:extLst>
          </p:cNvPr>
          <p:cNvSpPr>
            <a:spLocks noChangeArrowheads="1"/>
          </p:cNvSpPr>
          <p:nvPr/>
        </p:nvSpPr>
        <p:spPr bwMode="auto">
          <a:xfrm>
            <a:off x="2286000" y="1981200"/>
            <a:ext cx="800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fontAlgn="base">
              <a:spcBef>
                <a:spcPct val="0"/>
              </a:spcBef>
              <a:spcAft>
                <a:spcPct val="0"/>
              </a:spcAft>
              <a:defRPr kumimoji="1" sz="2400">
                <a:solidFill>
                  <a:schemeClr val="tx1"/>
                </a:solidFill>
                <a:latin typeface="Times New Roman" panose="02020603050405020304" pitchFamily="18" charset="0"/>
              </a:defRPr>
            </a:lvl6pPr>
            <a:lvl7pPr marL="2971800" indent="-228600" fontAlgn="base">
              <a:spcBef>
                <a:spcPct val="0"/>
              </a:spcBef>
              <a:spcAft>
                <a:spcPct val="0"/>
              </a:spcAft>
              <a:defRPr kumimoji="1" sz="2400">
                <a:solidFill>
                  <a:schemeClr val="tx1"/>
                </a:solidFill>
                <a:latin typeface="Times New Roman" panose="02020603050405020304" pitchFamily="18" charset="0"/>
              </a:defRPr>
            </a:lvl7pPr>
            <a:lvl8pPr marL="3429000" indent="-228600" fontAlgn="base">
              <a:spcBef>
                <a:spcPct val="0"/>
              </a:spcBef>
              <a:spcAft>
                <a:spcPct val="0"/>
              </a:spcAft>
              <a:defRPr kumimoji="1" sz="2400">
                <a:solidFill>
                  <a:schemeClr val="tx1"/>
                </a:solidFill>
                <a:latin typeface="Times New Roman" panose="02020603050405020304" pitchFamily="18" charset="0"/>
              </a:defRPr>
            </a:lvl8pPr>
            <a:lvl9pPr marL="3886200" indent="-228600" fontAlgn="base">
              <a:spcBef>
                <a:spcPct val="0"/>
              </a:spcBef>
              <a:spcAft>
                <a:spcPct val="0"/>
              </a:spcAft>
              <a:defRPr kumimoji="1" sz="2400">
                <a:solidFill>
                  <a:schemeClr val="tx1"/>
                </a:solidFill>
                <a:latin typeface="Times New Roman" panose="02020603050405020304" pitchFamily="18" charset="0"/>
              </a:defRPr>
            </a:lvl9pPr>
          </a:lstStyle>
          <a:p>
            <a:pPr>
              <a:lnSpc>
                <a:spcPct val="80000"/>
              </a:lnSpc>
              <a:spcBef>
                <a:spcPct val="20000"/>
              </a:spcBef>
              <a:buFontTx/>
              <a:buBlip>
                <a:blip r:embed="rId2"/>
              </a:buBlip>
            </a:pPr>
            <a:r>
              <a:rPr kumimoji="0" lang="fr-FR" altLang="en-US" sz="2800">
                <a:latin typeface="Verdana" panose="020B0604030504040204" pitchFamily="34" charset="0"/>
              </a:rPr>
              <a:t>Notion de débit</a:t>
            </a:r>
          </a:p>
        </p:txBody>
      </p:sp>
      <p:sp>
        <p:nvSpPr>
          <p:cNvPr id="59396" name="Rectangle 4">
            <a:extLst>
              <a:ext uri="{FF2B5EF4-FFF2-40B4-BE49-F238E27FC236}">
                <a16:creationId xmlns:a16="http://schemas.microsoft.com/office/drawing/2014/main" id="{9B2248AE-908F-4BE1-9E11-44BBAB19B509}"/>
              </a:ext>
            </a:extLst>
          </p:cNvPr>
          <p:cNvSpPr>
            <a:spLocks noChangeArrowheads="1"/>
          </p:cNvSpPr>
          <p:nvPr/>
        </p:nvSpPr>
        <p:spPr bwMode="auto">
          <a:xfrm>
            <a:off x="2438400" y="2514601"/>
            <a:ext cx="7772400"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2" eaLnBrk="0" hangingPunct="0">
              <a:spcBef>
                <a:spcPct val="50000"/>
              </a:spcBef>
              <a:buClr>
                <a:schemeClr val="accent2"/>
              </a:buClr>
              <a:buSzPct val="65000"/>
              <a:buFont typeface="Monotype Sorts" charset="2"/>
              <a:buChar char="u"/>
            </a:pPr>
            <a:r>
              <a:rPr lang="fr-FR" altLang="en-US" sz="1600">
                <a:latin typeface="Verdana" panose="020B0604030504040204" pitchFamily="34" charset="0"/>
              </a:rPr>
              <a:t>  Débit ascendant</a:t>
            </a:r>
            <a:endParaRPr lang="fr-FR" altLang="en-US" sz="1600">
              <a:solidFill>
                <a:srgbClr val="000000"/>
              </a:solidFill>
              <a:latin typeface="Verdana" panose="020B0604030504040204" pitchFamily="34" charset="0"/>
              <a:cs typeface="Times New Roman" panose="02020603050405020304" pitchFamily="18" charset="0"/>
            </a:endParaRPr>
          </a:p>
          <a:p>
            <a:pPr lvl="3" eaLnBrk="0" hangingPunct="0">
              <a:spcBef>
                <a:spcPct val="50000"/>
              </a:spcBef>
              <a:buClr>
                <a:schemeClr val="accent2"/>
              </a:buClr>
              <a:buSzPct val="65000"/>
              <a:buFont typeface="Monotype Sorts" charset="2"/>
              <a:buBlip>
                <a:blip r:embed="rId3"/>
              </a:buBlip>
            </a:pPr>
            <a:r>
              <a:rPr lang="fr-FR" altLang="en-US" sz="1600">
                <a:latin typeface="Verdana" panose="020B0604030504040204" pitchFamily="34" charset="0"/>
              </a:rPr>
              <a:t> </a:t>
            </a:r>
            <a:r>
              <a:rPr lang="fr-FR" altLang="en-US" sz="1600">
                <a:solidFill>
                  <a:srgbClr val="000000"/>
                </a:solidFill>
                <a:latin typeface="Verdana" panose="020B0604030504040204" pitchFamily="34" charset="0"/>
                <a:cs typeface="Times New Roman" panose="02020603050405020304" pitchFamily="18" charset="0"/>
              </a:rPr>
              <a:t>Débit offert de l’abonné vers le serveur (jusqu’à 640 Kbit/s)</a:t>
            </a:r>
          </a:p>
          <a:p>
            <a:pPr lvl="3" eaLnBrk="0" hangingPunct="0">
              <a:spcBef>
                <a:spcPct val="50000"/>
              </a:spcBef>
              <a:buClr>
                <a:schemeClr val="accent2"/>
              </a:buClr>
              <a:buSzPct val="65000"/>
              <a:buFont typeface="Monotype Sorts" charset="2"/>
              <a:buNone/>
            </a:pPr>
            <a:endParaRPr lang="fr-FR" altLang="en-US" sz="800">
              <a:latin typeface="Verdana" panose="020B0604030504040204" pitchFamily="34" charset="0"/>
            </a:endParaRPr>
          </a:p>
          <a:p>
            <a:pPr lvl="2" eaLnBrk="0" hangingPunct="0">
              <a:spcBef>
                <a:spcPct val="50000"/>
              </a:spcBef>
              <a:buClr>
                <a:schemeClr val="accent2"/>
              </a:buClr>
              <a:buSzPct val="65000"/>
              <a:buFont typeface="Monotype Sorts" charset="2"/>
              <a:buChar char="u"/>
            </a:pPr>
            <a:r>
              <a:rPr lang="fr-FR" altLang="en-US" sz="1600">
                <a:latin typeface="Verdana" panose="020B0604030504040204" pitchFamily="34" charset="0"/>
              </a:rPr>
              <a:t> Débit descendant</a:t>
            </a:r>
          </a:p>
          <a:p>
            <a:pPr lvl="3" eaLnBrk="0" hangingPunct="0">
              <a:spcBef>
                <a:spcPct val="50000"/>
              </a:spcBef>
              <a:buClr>
                <a:schemeClr val="accent2"/>
              </a:buClr>
              <a:buSzPct val="65000"/>
              <a:buFont typeface="Monotype Sorts" charset="2"/>
              <a:buBlip>
                <a:blip r:embed="rId3"/>
              </a:buBlip>
            </a:pPr>
            <a:r>
              <a:rPr lang="fr-FR" altLang="en-US" sz="1600">
                <a:latin typeface="Verdana" panose="020B0604030504040204" pitchFamily="34" charset="0"/>
              </a:rPr>
              <a:t> </a:t>
            </a:r>
            <a:r>
              <a:rPr lang="fr-FR" altLang="en-US" sz="1600">
                <a:solidFill>
                  <a:srgbClr val="000000"/>
                </a:solidFill>
                <a:latin typeface="Verdana" panose="020B0604030504040204" pitchFamily="34" charset="0"/>
                <a:cs typeface="Times New Roman" panose="02020603050405020304" pitchFamily="18" charset="0"/>
              </a:rPr>
              <a:t>Débit offert du serveur vers l’abonné (jusqu’à 8 Mbit/s)</a:t>
            </a:r>
          </a:p>
          <a:p>
            <a:pPr lvl="3" eaLnBrk="0" hangingPunct="0">
              <a:spcBef>
                <a:spcPct val="50000"/>
              </a:spcBef>
              <a:buClr>
                <a:schemeClr val="accent2"/>
              </a:buClr>
              <a:buSzPct val="65000"/>
              <a:buFont typeface="Monotype Sorts" charset="2"/>
              <a:buNone/>
            </a:pPr>
            <a:endParaRPr lang="fr-FR" altLang="en-US" sz="800">
              <a:solidFill>
                <a:srgbClr val="000000"/>
              </a:solidFill>
              <a:latin typeface="Verdana" panose="020B0604030504040204" pitchFamily="34" charset="0"/>
              <a:cs typeface="Times New Roman" panose="02020603050405020304" pitchFamily="18" charset="0"/>
            </a:endParaRPr>
          </a:p>
          <a:p>
            <a:pPr lvl="2" eaLnBrk="0" hangingPunct="0">
              <a:spcBef>
                <a:spcPct val="50000"/>
              </a:spcBef>
              <a:buClr>
                <a:schemeClr val="accent2"/>
              </a:buClr>
              <a:buSzPct val="65000"/>
              <a:buFont typeface="Monotype Sorts" charset="2"/>
              <a:buChar char="u"/>
            </a:pPr>
            <a:r>
              <a:rPr lang="fr-FR" altLang="en-US" sz="1600">
                <a:latin typeface="Verdana" panose="020B0604030504040204" pitchFamily="34" charset="0"/>
              </a:rPr>
              <a:t>  Débit minimum garanti</a:t>
            </a:r>
          </a:p>
          <a:p>
            <a:pPr lvl="3" eaLnBrk="0" hangingPunct="0">
              <a:spcBef>
                <a:spcPct val="50000"/>
              </a:spcBef>
              <a:buClr>
                <a:schemeClr val="accent2"/>
              </a:buClr>
              <a:buSzPct val="65000"/>
              <a:buFont typeface="Monotype Sorts" charset="2"/>
              <a:buBlip>
                <a:blip r:embed="rId3"/>
              </a:buBlip>
            </a:pPr>
            <a:r>
              <a:rPr lang="fr-FR" altLang="en-US" sz="1600">
                <a:latin typeface="Verdana" panose="020B0604030504040204" pitchFamily="34" charset="0"/>
              </a:rPr>
              <a:t> </a:t>
            </a:r>
            <a:r>
              <a:rPr lang="fr-FR" altLang="en-US" sz="1600">
                <a:solidFill>
                  <a:srgbClr val="000000"/>
                </a:solidFill>
                <a:latin typeface="Verdana" panose="020B0604030504040204" pitchFamily="34" charset="0"/>
                <a:cs typeface="Times New Roman" panose="02020603050405020304" pitchFamily="18" charset="0"/>
              </a:rPr>
              <a:t>Débit garanti au client 100% du temps</a:t>
            </a:r>
          </a:p>
          <a:p>
            <a:pPr lvl="3" eaLnBrk="0" hangingPunct="0">
              <a:spcBef>
                <a:spcPct val="50000"/>
              </a:spcBef>
              <a:buClr>
                <a:schemeClr val="accent2"/>
              </a:buClr>
              <a:buSzPct val="65000"/>
              <a:buFont typeface="Monotype Sorts" charset="2"/>
              <a:buNone/>
            </a:pPr>
            <a:endParaRPr lang="fr-FR" altLang="en-US" sz="800">
              <a:latin typeface="Verdana" panose="020B0604030504040204" pitchFamily="34" charset="0"/>
            </a:endParaRPr>
          </a:p>
          <a:p>
            <a:pPr lvl="2" eaLnBrk="0" hangingPunct="0">
              <a:spcBef>
                <a:spcPct val="50000"/>
              </a:spcBef>
              <a:buClr>
                <a:schemeClr val="accent2"/>
              </a:buClr>
              <a:buSzPct val="65000"/>
              <a:buFont typeface="Monotype Sorts" charset="2"/>
              <a:buChar char="u"/>
            </a:pPr>
            <a:r>
              <a:rPr lang="fr-FR" altLang="en-US" sz="1600">
                <a:latin typeface="Verdana" panose="020B0604030504040204" pitchFamily="34" charset="0"/>
              </a:rPr>
              <a:t>  Débit crête</a:t>
            </a:r>
          </a:p>
          <a:p>
            <a:pPr lvl="3" eaLnBrk="0" hangingPunct="0">
              <a:spcBef>
                <a:spcPct val="50000"/>
              </a:spcBef>
              <a:buClr>
                <a:schemeClr val="accent2"/>
              </a:buClr>
              <a:buSzPct val="65000"/>
              <a:buFont typeface="Monotype Sorts" charset="2"/>
              <a:buBlip>
                <a:blip r:embed="rId3"/>
              </a:buBlip>
            </a:pPr>
            <a:r>
              <a:rPr lang="fr-FR" altLang="en-US" sz="1600">
                <a:latin typeface="Verdana" panose="020B0604030504040204" pitchFamily="34" charset="0"/>
              </a:rPr>
              <a:t> </a:t>
            </a:r>
            <a:r>
              <a:rPr lang="fr-FR" altLang="en-US" sz="1600">
                <a:solidFill>
                  <a:srgbClr val="000000"/>
                </a:solidFill>
                <a:latin typeface="Verdana" panose="020B0604030504040204" pitchFamily="34" charset="0"/>
                <a:cs typeface="Times New Roman" panose="02020603050405020304" pitchFamily="18" charset="0"/>
              </a:rPr>
              <a:t>Débit instantané pouvant être atteint sur une durée limitée</a:t>
            </a:r>
            <a:endParaRPr lang="fr-FR" altLang="en-US" sz="1600">
              <a:latin typeface="Verdana" panose="020B0604030504040204" pitchFamily="34" charset="0"/>
            </a:endParaRPr>
          </a:p>
          <a:p>
            <a:pPr lvl="2" eaLnBrk="0" hangingPunct="0">
              <a:spcBef>
                <a:spcPct val="50000"/>
              </a:spcBef>
              <a:buClr>
                <a:schemeClr val="accent2"/>
              </a:buClr>
              <a:buSzPct val="65000"/>
              <a:buFont typeface="Monotype Sorts" charset="2"/>
              <a:buChar char="u"/>
            </a:pPr>
            <a:endParaRPr lang="fr-FR" altLang="en-US" sz="1600">
              <a:latin typeface="Verdana" panose="020B0604030504040204" pitchFamily="34" charset="0"/>
            </a:endParaRPr>
          </a:p>
        </p:txBody>
      </p:sp>
    </p:spTree>
    <p:extLst>
      <p:ext uri="{BB962C8B-B14F-4D97-AF65-F5344CB8AC3E}">
        <p14:creationId xmlns:p14="http://schemas.microsoft.com/office/powerpoint/2010/main" val="4090708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Date Placeholder 1">
            <a:extLst>
              <a:ext uri="{FF2B5EF4-FFF2-40B4-BE49-F238E27FC236}">
                <a16:creationId xmlns:a16="http://schemas.microsoft.com/office/drawing/2014/main" id="{6B751951-69E7-4753-9105-E0C729CB8483}"/>
              </a:ext>
            </a:extLst>
          </p:cNvPr>
          <p:cNvSpPr>
            <a:spLocks noGrp="1"/>
          </p:cNvSpPr>
          <p:nvPr>
            <p:ph type="dt" sz="half" idx="10"/>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30/10/04</a:t>
            </a:r>
          </a:p>
        </p:txBody>
      </p:sp>
      <p:sp>
        <p:nvSpPr>
          <p:cNvPr id="39" name="Footer Placeholder 2">
            <a:extLst>
              <a:ext uri="{FF2B5EF4-FFF2-40B4-BE49-F238E27FC236}">
                <a16:creationId xmlns:a16="http://schemas.microsoft.com/office/drawing/2014/main" id="{6ECB480D-A2CC-403A-BA48-358C41CB7B97}"/>
              </a:ext>
            </a:extLst>
          </p:cNvPr>
          <p:cNvSpPr>
            <a:spLocks noGrp="1"/>
          </p:cNvSpPr>
          <p:nvPr>
            <p:ph type="ftr" sz="quarter" idx="11"/>
          </p:nvPr>
        </p:nvSpPr>
        <p:spPr bwMode="auto">
          <a:xfrm>
            <a:off x="3124200" y="6248400"/>
            <a:ext cx="3392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Exposé de NT Réseaux - ADSL</a:t>
            </a:r>
          </a:p>
        </p:txBody>
      </p:sp>
      <p:sp>
        <p:nvSpPr>
          <p:cNvPr id="40" name="Slide Number Placeholder 3">
            <a:extLst>
              <a:ext uri="{FF2B5EF4-FFF2-40B4-BE49-F238E27FC236}">
                <a16:creationId xmlns:a16="http://schemas.microsoft.com/office/drawing/2014/main" id="{5831ECBA-88E8-4B3C-98A7-418E1D0C94C2}"/>
              </a:ext>
            </a:extLst>
          </p:cNvPr>
          <p:cNvSpPr>
            <a:spLocks noGrp="1"/>
          </p:cNvSpPr>
          <p:nvPr>
            <p:ph type="sldNum" sz="quarter" idx="12"/>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fld id="{14250FF4-5802-40A6-8095-75EB9AA21484}" type="slidenum">
              <a:rPr lang="fr-FR" altLang="en-US" smtClean="0"/>
              <a:pPr/>
              <a:t>33</a:t>
            </a:fld>
            <a:endParaRPr lang="fr-FR" altLang="en-US"/>
          </a:p>
        </p:txBody>
      </p:sp>
      <p:pic>
        <p:nvPicPr>
          <p:cNvPr id="60418" name="Picture 2">
            <a:extLst>
              <a:ext uri="{FF2B5EF4-FFF2-40B4-BE49-F238E27FC236}">
                <a16:creationId xmlns:a16="http://schemas.microsoft.com/office/drawing/2014/main" id="{52476458-D7E8-40FB-86DF-8E4D58D3B7D5}"/>
              </a:ext>
            </a:extLst>
          </p:cNvPr>
          <p:cNvPicPr>
            <a:picLocks noChangeArrowheads="1"/>
          </p:cNvPicPr>
          <p:nvPr/>
        </p:nvPicPr>
        <p:blipFill>
          <a:blip r:embed="rId2">
            <a:extLst>
              <a:ext uri="{28A0092B-C50C-407E-A947-70E740481C1C}">
                <a14:useLocalDpi xmlns:a14="http://schemas.microsoft.com/office/drawing/2010/main" val="0"/>
              </a:ext>
            </a:extLst>
          </a:blip>
          <a:srcRect l="25610" r="30919"/>
          <a:stretch>
            <a:fillRect/>
          </a:stretch>
        </p:blipFill>
        <p:spPr bwMode="auto">
          <a:xfrm>
            <a:off x="9564688" y="2482850"/>
            <a:ext cx="98266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19" name="Rectangle 3">
            <a:extLst>
              <a:ext uri="{FF2B5EF4-FFF2-40B4-BE49-F238E27FC236}">
                <a16:creationId xmlns:a16="http://schemas.microsoft.com/office/drawing/2014/main" id="{292A0E1E-842F-4E50-9D7F-CB04A12CEF77}"/>
              </a:ext>
            </a:extLst>
          </p:cNvPr>
          <p:cNvSpPr>
            <a:spLocks noChangeArrowheads="1"/>
          </p:cNvSpPr>
          <p:nvPr/>
        </p:nvSpPr>
        <p:spPr bwMode="auto">
          <a:xfrm>
            <a:off x="8610600" y="3600450"/>
            <a:ext cx="2057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Blip>
                <a:blip r:embed="rId3"/>
              </a:buBlip>
              <a:defRPr sz="3200">
                <a:solidFill>
                  <a:schemeClr val="tx1"/>
                </a:solidFill>
                <a:latin typeface="Arial Narrow" panose="020B0606020202030204" pitchFamily="34" charset="0"/>
              </a:defRPr>
            </a:lvl1pPr>
            <a:lvl2pPr marL="742950" indent="-285750">
              <a:spcBef>
                <a:spcPct val="20000"/>
              </a:spcBef>
              <a:buChar char="–"/>
              <a:defRPr sz="2800">
                <a:solidFill>
                  <a:schemeClr val="tx1"/>
                </a:solidFill>
                <a:latin typeface="Arial Narrow" panose="020B0606020202030204" pitchFamily="34" charset="0"/>
              </a:defRPr>
            </a:lvl2pPr>
            <a:lvl3pPr marL="1143000" indent="-228600">
              <a:spcBef>
                <a:spcPct val="20000"/>
              </a:spcBef>
              <a:buChar char="•"/>
              <a:defRPr sz="2400">
                <a:solidFill>
                  <a:schemeClr val="tx1"/>
                </a:solidFill>
                <a:latin typeface="Arial Narrow" panose="020B0606020202030204" pitchFamily="34" charset="0"/>
              </a:defRPr>
            </a:lvl3pPr>
            <a:lvl4pPr marL="1600200" indent="-228600">
              <a:spcBef>
                <a:spcPct val="20000"/>
              </a:spcBef>
              <a:buChar char="–"/>
              <a:defRPr sz="2000">
                <a:solidFill>
                  <a:schemeClr val="tx1"/>
                </a:solidFill>
                <a:latin typeface="Arial Narrow" panose="020B0606020202030204" pitchFamily="34" charset="0"/>
              </a:defRPr>
            </a:lvl4pPr>
            <a:lvl5pPr marL="2057400" indent="-228600">
              <a:spcBef>
                <a:spcPct val="20000"/>
              </a:spcBef>
              <a:buChar char="»"/>
              <a:defRPr sz="2000">
                <a:solidFill>
                  <a:schemeClr val="tx1"/>
                </a:solidFill>
                <a:latin typeface="Arial Narrow" panose="020B0606020202030204" pitchFamily="34" charset="0"/>
              </a:defRPr>
            </a:lvl5pPr>
            <a:lvl6pPr marL="2514600" indent="-228600" fontAlgn="base">
              <a:spcBef>
                <a:spcPct val="20000"/>
              </a:spcBef>
              <a:spcAft>
                <a:spcPct val="0"/>
              </a:spcAft>
              <a:buChar char="»"/>
              <a:defRPr sz="2000">
                <a:solidFill>
                  <a:schemeClr val="tx1"/>
                </a:solidFill>
                <a:latin typeface="Arial Narrow" panose="020B0606020202030204" pitchFamily="34" charset="0"/>
              </a:defRPr>
            </a:lvl6pPr>
            <a:lvl7pPr marL="2971800" indent="-228600" fontAlgn="base">
              <a:spcBef>
                <a:spcPct val="20000"/>
              </a:spcBef>
              <a:spcAft>
                <a:spcPct val="0"/>
              </a:spcAft>
              <a:buChar char="»"/>
              <a:defRPr sz="2000">
                <a:solidFill>
                  <a:schemeClr val="tx1"/>
                </a:solidFill>
                <a:latin typeface="Arial Narrow" panose="020B0606020202030204" pitchFamily="34" charset="0"/>
              </a:defRPr>
            </a:lvl7pPr>
            <a:lvl8pPr marL="3429000" indent="-228600" fontAlgn="base">
              <a:spcBef>
                <a:spcPct val="20000"/>
              </a:spcBef>
              <a:spcAft>
                <a:spcPct val="0"/>
              </a:spcAft>
              <a:buChar char="»"/>
              <a:defRPr sz="2000">
                <a:solidFill>
                  <a:schemeClr val="tx1"/>
                </a:solidFill>
                <a:latin typeface="Arial Narrow" panose="020B0606020202030204" pitchFamily="34" charset="0"/>
              </a:defRPr>
            </a:lvl8pPr>
            <a:lvl9pPr marL="3886200" indent="-228600" fontAlgn="base">
              <a:spcBef>
                <a:spcPct val="20000"/>
              </a:spcBef>
              <a:spcAft>
                <a:spcPct val="0"/>
              </a:spcAft>
              <a:buChar char="»"/>
              <a:defRPr sz="2000">
                <a:solidFill>
                  <a:schemeClr val="tx1"/>
                </a:solidFill>
                <a:latin typeface="Arial Narrow" panose="020B0606020202030204" pitchFamily="34" charset="0"/>
              </a:defRPr>
            </a:lvl9pPr>
          </a:lstStyle>
          <a:p>
            <a:pPr>
              <a:lnSpc>
                <a:spcPts val="1000"/>
              </a:lnSpc>
              <a:spcBef>
                <a:spcPts val="500"/>
              </a:spcBef>
              <a:buNone/>
            </a:pPr>
            <a:endParaRPr lang="fr-FR" altLang="en-US" sz="2000">
              <a:solidFill>
                <a:schemeClr val="tx2"/>
              </a:solidFill>
              <a:latin typeface="Verdana" panose="020B0604030504040204" pitchFamily="34" charset="0"/>
            </a:endParaRPr>
          </a:p>
        </p:txBody>
      </p:sp>
      <p:sp>
        <p:nvSpPr>
          <p:cNvPr id="60420" name="Line 4">
            <a:extLst>
              <a:ext uri="{FF2B5EF4-FFF2-40B4-BE49-F238E27FC236}">
                <a16:creationId xmlns:a16="http://schemas.microsoft.com/office/drawing/2014/main" id="{29F2FB33-CD5E-4D6A-AAC8-E3A6061A6224}"/>
              </a:ext>
            </a:extLst>
          </p:cNvPr>
          <p:cNvSpPr>
            <a:spLocks noChangeShapeType="1"/>
          </p:cNvSpPr>
          <p:nvPr/>
        </p:nvSpPr>
        <p:spPr bwMode="auto">
          <a:xfrm flipV="1">
            <a:off x="9220200" y="2990850"/>
            <a:ext cx="76200" cy="533400"/>
          </a:xfrm>
          <a:prstGeom prst="line">
            <a:avLst/>
          </a:prstGeom>
          <a:noFill/>
          <a:ln w="9525">
            <a:solidFill>
              <a:srgbClr val="FF99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0421" name="Picture 5">
            <a:extLst>
              <a:ext uri="{FF2B5EF4-FFF2-40B4-BE49-F238E27FC236}">
                <a16:creationId xmlns:a16="http://schemas.microsoft.com/office/drawing/2014/main" id="{2D72C354-C90B-4003-AF7D-21AB6819895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750" y="4662489"/>
            <a:ext cx="1728788" cy="90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0422" name="Group 6">
            <a:extLst>
              <a:ext uri="{FF2B5EF4-FFF2-40B4-BE49-F238E27FC236}">
                <a16:creationId xmlns:a16="http://schemas.microsoft.com/office/drawing/2014/main" id="{48EB7CD6-1818-44B9-925A-AB208DF58C97}"/>
              </a:ext>
            </a:extLst>
          </p:cNvPr>
          <p:cNvGrpSpPr>
            <a:grpSpLocks/>
          </p:cNvGrpSpPr>
          <p:nvPr/>
        </p:nvGrpSpPr>
        <p:grpSpPr bwMode="auto">
          <a:xfrm>
            <a:off x="7275513" y="5411789"/>
            <a:ext cx="1035050" cy="287337"/>
            <a:chOff x="3100" y="2737"/>
            <a:chExt cx="600" cy="181"/>
          </a:xfrm>
        </p:grpSpPr>
        <p:sp>
          <p:nvSpPr>
            <p:cNvPr id="60423" name="Line 7">
              <a:extLst>
                <a:ext uri="{FF2B5EF4-FFF2-40B4-BE49-F238E27FC236}">
                  <a16:creationId xmlns:a16="http://schemas.microsoft.com/office/drawing/2014/main" id="{1DD34926-A9E1-48FD-B998-00B1CAF8554E}"/>
                </a:ext>
              </a:extLst>
            </p:cNvPr>
            <p:cNvSpPr>
              <a:spLocks noChangeShapeType="1"/>
            </p:cNvSpPr>
            <p:nvPr/>
          </p:nvSpPr>
          <p:spPr bwMode="auto">
            <a:xfrm>
              <a:off x="3100" y="2918"/>
              <a:ext cx="309" cy="0"/>
            </a:xfrm>
            <a:prstGeom prst="line">
              <a:avLst/>
            </a:prstGeom>
            <a:noFill/>
            <a:ln w="254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24" name="Line 8">
              <a:extLst>
                <a:ext uri="{FF2B5EF4-FFF2-40B4-BE49-F238E27FC236}">
                  <a16:creationId xmlns:a16="http://schemas.microsoft.com/office/drawing/2014/main" id="{A6E4CC88-B314-423A-9F58-0CA11B6DC5B6}"/>
                </a:ext>
              </a:extLst>
            </p:cNvPr>
            <p:cNvSpPr>
              <a:spLocks noChangeShapeType="1"/>
            </p:cNvSpPr>
            <p:nvPr/>
          </p:nvSpPr>
          <p:spPr bwMode="auto">
            <a:xfrm flipV="1">
              <a:off x="3409" y="2737"/>
              <a:ext cx="0" cy="181"/>
            </a:xfrm>
            <a:prstGeom prst="line">
              <a:avLst/>
            </a:prstGeom>
            <a:noFill/>
            <a:ln w="254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25" name="Line 9">
              <a:extLst>
                <a:ext uri="{FF2B5EF4-FFF2-40B4-BE49-F238E27FC236}">
                  <a16:creationId xmlns:a16="http://schemas.microsoft.com/office/drawing/2014/main" id="{FB308C83-B192-414D-B1F2-08E02CA7DF94}"/>
                </a:ext>
              </a:extLst>
            </p:cNvPr>
            <p:cNvSpPr>
              <a:spLocks noChangeShapeType="1"/>
            </p:cNvSpPr>
            <p:nvPr/>
          </p:nvSpPr>
          <p:spPr bwMode="auto">
            <a:xfrm>
              <a:off x="3409" y="2737"/>
              <a:ext cx="291" cy="0"/>
            </a:xfrm>
            <a:prstGeom prst="line">
              <a:avLst/>
            </a:prstGeom>
            <a:noFill/>
            <a:ln w="254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0426" name="Text Box 10">
            <a:extLst>
              <a:ext uri="{FF2B5EF4-FFF2-40B4-BE49-F238E27FC236}">
                <a16:creationId xmlns:a16="http://schemas.microsoft.com/office/drawing/2014/main" id="{B3C2983E-0B5C-4AF0-812C-52AA786CA885}"/>
              </a:ext>
            </a:extLst>
          </p:cNvPr>
          <p:cNvSpPr txBox="1">
            <a:spLocks noChangeArrowheads="1"/>
          </p:cNvSpPr>
          <p:nvPr/>
        </p:nvSpPr>
        <p:spPr bwMode="auto">
          <a:xfrm>
            <a:off x="6781800" y="4972050"/>
            <a:ext cx="1447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fr-FR" altLang="en-US" sz="1200" i="1">
                <a:solidFill>
                  <a:srgbClr val="33CCCC"/>
                </a:solidFill>
                <a:latin typeface="Verdana" panose="020B0604030504040204" pitchFamily="34" charset="0"/>
              </a:rPr>
              <a:t>Interface USB</a:t>
            </a:r>
            <a:endParaRPr lang="fr-FR" altLang="en-US" sz="1200">
              <a:solidFill>
                <a:srgbClr val="33CCCC"/>
              </a:solidFill>
              <a:latin typeface="Verdana" panose="020B0604030504040204" pitchFamily="34" charset="0"/>
            </a:endParaRPr>
          </a:p>
        </p:txBody>
      </p:sp>
      <p:sp>
        <p:nvSpPr>
          <p:cNvPr id="60427" name="Line 11">
            <a:extLst>
              <a:ext uri="{FF2B5EF4-FFF2-40B4-BE49-F238E27FC236}">
                <a16:creationId xmlns:a16="http://schemas.microsoft.com/office/drawing/2014/main" id="{B13DFB76-4237-40DB-B580-FEC49FB05DD2}"/>
              </a:ext>
            </a:extLst>
          </p:cNvPr>
          <p:cNvSpPr>
            <a:spLocks noChangeShapeType="1"/>
          </p:cNvSpPr>
          <p:nvPr/>
        </p:nvSpPr>
        <p:spPr bwMode="auto">
          <a:xfrm flipH="1">
            <a:off x="7402514" y="5200651"/>
            <a:ext cx="65087" cy="409575"/>
          </a:xfrm>
          <a:prstGeom prst="line">
            <a:avLst/>
          </a:prstGeom>
          <a:noFill/>
          <a:ln w="12700">
            <a:solidFill>
              <a:srgbClr val="33CCCC"/>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28" name="Line 12">
            <a:extLst>
              <a:ext uri="{FF2B5EF4-FFF2-40B4-BE49-F238E27FC236}">
                <a16:creationId xmlns:a16="http://schemas.microsoft.com/office/drawing/2014/main" id="{B26FA478-5675-47E1-8299-08AE5E070A64}"/>
              </a:ext>
            </a:extLst>
          </p:cNvPr>
          <p:cNvSpPr>
            <a:spLocks noChangeShapeType="1"/>
          </p:cNvSpPr>
          <p:nvPr/>
        </p:nvSpPr>
        <p:spPr bwMode="auto">
          <a:xfrm>
            <a:off x="6302376" y="3148013"/>
            <a:ext cx="360363" cy="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29" name="Line 13">
            <a:extLst>
              <a:ext uri="{FF2B5EF4-FFF2-40B4-BE49-F238E27FC236}">
                <a16:creationId xmlns:a16="http://schemas.microsoft.com/office/drawing/2014/main" id="{8A30E5F3-7882-4FB5-9F25-AAF45C68A0D8}"/>
              </a:ext>
            </a:extLst>
          </p:cNvPr>
          <p:cNvSpPr>
            <a:spLocks noChangeShapeType="1"/>
          </p:cNvSpPr>
          <p:nvPr/>
        </p:nvSpPr>
        <p:spPr bwMode="auto">
          <a:xfrm flipH="1">
            <a:off x="6646863" y="3160714"/>
            <a:ext cx="0" cy="2524125"/>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30" name="Text Box 14">
            <a:extLst>
              <a:ext uri="{FF2B5EF4-FFF2-40B4-BE49-F238E27FC236}">
                <a16:creationId xmlns:a16="http://schemas.microsoft.com/office/drawing/2014/main" id="{62C952E5-37DB-4598-85EB-FFD8CDFEBED7}"/>
              </a:ext>
            </a:extLst>
          </p:cNvPr>
          <p:cNvSpPr txBox="1">
            <a:spLocks noChangeArrowheads="1"/>
          </p:cNvSpPr>
          <p:nvPr/>
        </p:nvSpPr>
        <p:spPr bwMode="auto">
          <a:xfrm>
            <a:off x="4876800" y="5505450"/>
            <a:ext cx="1119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altLang="en-US" sz="1200">
                <a:solidFill>
                  <a:srgbClr val="33CCCC"/>
                </a:solidFill>
                <a:latin typeface="Verdana" panose="020B0604030504040204" pitchFamily="34" charset="0"/>
              </a:rPr>
              <a:t>Modem ADSL</a:t>
            </a:r>
          </a:p>
        </p:txBody>
      </p:sp>
      <p:sp>
        <p:nvSpPr>
          <p:cNvPr id="60431" name="Rectangle 15">
            <a:extLst>
              <a:ext uri="{FF2B5EF4-FFF2-40B4-BE49-F238E27FC236}">
                <a16:creationId xmlns:a16="http://schemas.microsoft.com/office/drawing/2014/main" id="{44A0CF65-1B95-4F9A-A9EF-C56B3BFD8CBF}"/>
              </a:ext>
            </a:extLst>
          </p:cNvPr>
          <p:cNvSpPr>
            <a:spLocks noChangeArrowheads="1"/>
          </p:cNvSpPr>
          <p:nvPr/>
        </p:nvSpPr>
        <p:spPr bwMode="auto">
          <a:xfrm>
            <a:off x="6116638" y="2879726"/>
            <a:ext cx="169862" cy="352425"/>
          </a:xfrm>
          <a:prstGeom prst="rect">
            <a:avLst/>
          </a:prstGeom>
          <a:solidFill>
            <a:srgbClr val="33CCCC"/>
          </a:solidFill>
          <a:ln w="9525">
            <a:solidFill>
              <a:srgbClr val="33CC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32" name="Text Box 16">
            <a:extLst>
              <a:ext uri="{FF2B5EF4-FFF2-40B4-BE49-F238E27FC236}">
                <a16:creationId xmlns:a16="http://schemas.microsoft.com/office/drawing/2014/main" id="{7002C677-F0A8-42E6-884B-02F1FA2CC2D7}"/>
              </a:ext>
            </a:extLst>
          </p:cNvPr>
          <p:cNvSpPr txBox="1">
            <a:spLocks noChangeArrowheads="1"/>
          </p:cNvSpPr>
          <p:nvPr/>
        </p:nvSpPr>
        <p:spPr bwMode="auto">
          <a:xfrm>
            <a:off x="6629400" y="3600450"/>
            <a:ext cx="1430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altLang="en-US" sz="1200">
                <a:solidFill>
                  <a:srgbClr val="33CCCC"/>
                </a:solidFill>
                <a:latin typeface="Verdana" panose="020B0604030504040204" pitchFamily="34" charset="0"/>
              </a:rPr>
              <a:t>Filtres</a:t>
            </a:r>
            <a:br>
              <a:rPr lang="fr-FR" altLang="en-US" sz="1200">
                <a:solidFill>
                  <a:srgbClr val="33CCCC"/>
                </a:solidFill>
                <a:latin typeface="Verdana" panose="020B0604030504040204" pitchFamily="34" charset="0"/>
              </a:rPr>
            </a:br>
            <a:r>
              <a:rPr lang="fr-FR" altLang="en-US" sz="1200">
                <a:solidFill>
                  <a:srgbClr val="33CCCC"/>
                </a:solidFill>
                <a:latin typeface="Verdana" panose="020B0604030504040204" pitchFamily="34" charset="0"/>
              </a:rPr>
              <a:t>Enfichables</a:t>
            </a:r>
            <a:r>
              <a:rPr lang="fr-FR" altLang="en-US" sz="1200" b="1">
                <a:solidFill>
                  <a:srgbClr val="FF6600"/>
                </a:solidFill>
                <a:latin typeface="Verdana" panose="020B0604030504040204" pitchFamily="34" charset="0"/>
              </a:rPr>
              <a:t> </a:t>
            </a:r>
          </a:p>
        </p:txBody>
      </p:sp>
      <p:sp>
        <p:nvSpPr>
          <p:cNvPr id="60433" name="Rectangle 17">
            <a:extLst>
              <a:ext uri="{FF2B5EF4-FFF2-40B4-BE49-F238E27FC236}">
                <a16:creationId xmlns:a16="http://schemas.microsoft.com/office/drawing/2014/main" id="{A50BD145-86B8-4AC6-9507-C4536DA3BBFD}"/>
              </a:ext>
            </a:extLst>
          </p:cNvPr>
          <p:cNvSpPr>
            <a:spLocks noChangeArrowheads="1"/>
          </p:cNvSpPr>
          <p:nvPr/>
        </p:nvSpPr>
        <p:spPr bwMode="auto">
          <a:xfrm>
            <a:off x="8382001" y="2914651"/>
            <a:ext cx="169863" cy="352425"/>
          </a:xfrm>
          <a:prstGeom prst="rect">
            <a:avLst/>
          </a:prstGeom>
          <a:solidFill>
            <a:srgbClr val="33CCCC"/>
          </a:solidFill>
          <a:ln w="9525">
            <a:solidFill>
              <a:srgbClr val="33CC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34" name="Line 18">
            <a:extLst>
              <a:ext uri="{FF2B5EF4-FFF2-40B4-BE49-F238E27FC236}">
                <a16:creationId xmlns:a16="http://schemas.microsoft.com/office/drawing/2014/main" id="{A3AB9AA4-92D2-48C6-8DA2-AC569A10DC08}"/>
              </a:ext>
            </a:extLst>
          </p:cNvPr>
          <p:cNvSpPr>
            <a:spLocks noChangeShapeType="1"/>
          </p:cNvSpPr>
          <p:nvPr/>
        </p:nvSpPr>
        <p:spPr bwMode="auto">
          <a:xfrm flipH="1" flipV="1">
            <a:off x="6400800" y="3295650"/>
            <a:ext cx="457200" cy="457200"/>
          </a:xfrm>
          <a:prstGeom prst="line">
            <a:avLst/>
          </a:prstGeom>
          <a:noFill/>
          <a:ln w="12700">
            <a:solidFill>
              <a:srgbClr val="33CCCC"/>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35" name="Line 19">
            <a:extLst>
              <a:ext uri="{FF2B5EF4-FFF2-40B4-BE49-F238E27FC236}">
                <a16:creationId xmlns:a16="http://schemas.microsoft.com/office/drawing/2014/main" id="{77D9B27D-2243-4726-9C8C-1E23810E291E}"/>
              </a:ext>
            </a:extLst>
          </p:cNvPr>
          <p:cNvSpPr>
            <a:spLocks noChangeShapeType="1"/>
          </p:cNvSpPr>
          <p:nvPr/>
        </p:nvSpPr>
        <p:spPr bwMode="auto">
          <a:xfrm flipV="1">
            <a:off x="7848601" y="3295650"/>
            <a:ext cx="525463" cy="514350"/>
          </a:xfrm>
          <a:prstGeom prst="line">
            <a:avLst/>
          </a:prstGeom>
          <a:noFill/>
          <a:ln w="12700">
            <a:solidFill>
              <a:srgbClr val="33CCCC"/>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36" name="Line 20">
            <a:extLst>
              <a:ext uri="{FF2B5EF4-FFF2-40B4-BE49-F238E27FC236}">
                <a16:creationId xmlns:a16="http://schemas.microsoft.com/office/drawing/2014/main" id="{4FA1A5CB-BCE1-46A6-A622-AA28A2833F2A}"/>
              </a:ext>
            </a:extLst>
          </p:cNvPr>
          <p:cNvSpPr>
            <a:spLocks noChangeShapeType="1"/>
          </p:cNvSpPr>
          <p:nvPr/>
        </p:nvSpPr>
        <p:spPr bwMode="auto">
          <a:xfrm flipH="1" flipV="1">
            <a:off x="4343400" y="2743200"/>
            <a:ext cx="0" cy="838200"/>
          </a:xfrm>
          <a:prstGeom prst="line">
            <a:avLst/>
          </a:prstGeom>
          <a:noFill/>
          <a:ln w="9525">
            <a:solidFill>
              <a:srgbClr val="00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37" name="Rectangle 21">
            <a:extLst>
              <a:ext uri="{FF2B5EF4-FFF2-40B4-BE49-F238E27FC236}">
                <a16:creationId xmlns:a16="http://schemas.microsoft.com/office/drawing/2014/main" id="{B4677A5C-9FAA-4AD0-AD24-EB0EF3048C96}"/>
              </a:ext>
            </a:extLst>
          </p:cNvPr>
          <p:cNvSpPr>
            <a:spLocks noChangeArrowheads="1"/>
          </p:cNvSpPr>
          <p:nvPr/>
        </p:nvSpPr>
        <p:spPr bwMode="auto">
          <a:xfrm>
            <a:off x="8615364" y="2908301"/>
            <a:ext cx="200025" cy="296863"/>
          </a:xfrm>
          <a:prstGeom prst="rect">
            <a:avLst/>
          </a:prstGeom>
          <a:solidFill>
            <a:srgbClr val="FF9900"/>
          </a:solidFill>
          <a:ln>
            <a:noFill/>
          </a:ln>
          <a:effectLst/>
          <a:extLst>
            <a:ext uri="{91240B29-F687-4F45-9708-019B960494DF}">
              <a14:hiddenLine xmlns:a14="http://schemas.microsoft.com/office/drawing/2010/main" w="9525">
                <a:solidFill>
                  <a:srgbClr val="33CC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38" name="Rectangle 22">
            <a:extLst>
              <a:ext uri="{FF2B5EF4-FFF2-40B4-BE49-F238E27FC236}">
                <a16:creationId xmlns:a16="http://schemas.microsoft.com/office/drawing/2014/main" id="{E2A7751A-753A-429C-9BC6-1E8009505F63}"/>
              </a:ext>
            </a:extLst>
          </p:cNvPr>
          <p:cNvSpPr>
            <a:spLocks noChangeArrowheads="1"/>
          </p:cNvSpPr>
          <p:nvPr/>
        </p:nvSpPr>
        <p:spPr bwMode="auto">
          <a:xfrm>
            <a:off x="7097714" y="2895601"/>
            <a:ext cx="200025" cy="296863"/>
          </a:xfrm>
          <a:prstGeom prst="rect">
            <a:avLst/>
          </a:prstGeom>
          <a:solidFill>
            <a:srgbClr val="FF9900"/>
          </a:solidFill>
          <a:ln>
            <a:noFill/>
          </a:ln>
          <a:effectLst/>
          <a:extLst>
            <a:ext uri="{91240B29-F687-4F45-9708-019B960494DF}">
              <a14:hiddenLine xmlns:a14="http://schemas.microsoft.com/office/drawing/2010/main" w="9525">
                <a:solidFill>
                  <a:srgbClr val="33CC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39" name="Rectangle 23">
            <a:extLst>
              <a:ext uri="{FF2B5EF4-FFF2-40B4-BE49-F238E27FC236}">
                <a16:creationId xmlns:a16="http://schemas.microsoft.com/office/drawing/2014/main" id="{0D5D5F0E-E081-4ABE-BFC9-EEEB62C8E2E2}"/>
              </a:ext>
            </a:extLst>
          </p:cNvPr>
          <p:cNvSpPr>
            <a:spLocks noChangeArrowheads="1"/>
          </p:cNvSpPr>
          <p:nvPr/>
        </p:nvSpPr>
        <p:spPr bwMode="auto">
          <a:xfrm>
            <a:off x="5875339" y="2895601"/>
            <a:ext cx="200025" cy="296863"/>
          </a:xfrm>
          <a:prstGeom prst="rect">
            <a:avLst/>
          </a:prstGeom>
          <a:solidFill>
            <a:srgbClr val="FF9900"/>
          </a:solidFill>
          <a:ln>
            <a:noFill/>
          </a:ln>
          <a:effectLst/>
          <a:extLst>
            <a:ext uri="{91240B29-F687-4F45-9708-019B960494DF}">
              <a14:hiddenLine xmlns:a14="http://schemas.microsoft.com/office/drawing/2010/main" w="9525">
                <a:solidFill>
                  <a:srgbClr val="33CC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40" name="Line 24">
            <a:extLst>
              <a:ext uri="{FF2B5EF4-FFF2-40B4-BE49-F238E27FC236}">
                <a16:creationId xmlns:a16="http://schemas.microsoft.com/office/drawing/2014/main" id="{FB5F409C-E520-4E68-B3EA-B83BE37A6797}"/>
              </a:ext>
            </a:extLst>
          </p:cNvPr>
          <p:cNvSpPr>
            <a:spLocks noChangeShapeType="1"/>
          </p:cNvSpPr>
          <p:nvPr/>
        </p:nvSpPr>
        <p:spPr bwMode="auto">
          <a:xfrm flipV="1">
            <a:off x="3708400" y="2679701"/>
            <a:ext cx="1150938" cy="476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41" name="Line 25">
            <a:extLst>
              <a:ext uri="{FF2B5EF4-FFF2-40B4-BE49-F238E27FC236}">
                <a16:creationId xmlns:a16="http://schemas.microsoft.com/office/drawing/2014/main" id="{E66C2C25-1D6A-485F-8A1D-8203E4AC8153}"/>
              </a:ext>
            </a:extLst>
          </p:cNvPr>
          <p:cNvSpPr>
            <a:spLocks noChangeShapeType="1"/>
          </p:cNvSpPr>
          <p:nvPr/>
        </p:nvSpPr>
        <p:spPr bwMode="auto">
          <a:xfrm>
            <a:off x="4859338" y="2679700"/>
            <a:ext cx="3860800"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42" name="Line 26">
            <a:extLst>
              <a:ext uri="{FF2B5EF4-FFF2-40B4-BE49-F238E27FC236}">
                <a16:creationId xmlns:a16="http://schemas.microsoft.com/office/drawing/2014/main" id="{0D7B6934-6502-4AD0-AB6F-17740F032B2A}"/>
              </a:ext>
            </a:extLst>
          </p:cNvPr>
          <p:cNvSpPr>
            <a:spLocks noChangeShapeType="1"/>
          </p:cNvSpPr>
          <p:nvPr/>
        </p:nvSpPr>
        <p:spPr bwMode="auto">
          <a:xfrm>
            <a:off x="7207250" y="2673350"/>
            <a:ext cx="0" cy="23018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43" name="Line 27">
            <a:extLst>
              <a:ext uri="{FF2B5EF4-FFF2-40B4-BE49-F238E27FC236}">
                <a16:creationId xmlns:a16="http://schemas.microsoft.com/office/drawing/2014/main" id="{45E7D5C2-25C1-4C37-9AE3-A10D3A07316F}"/>
              </a:ext>
            </a:extLst>
          </p:cNvPr>
          <p:cNvSpPr>
            <a:spLocks noChangeShapeType="1"/>
          </p:cNvSpPr>
          <p:nvPr/>
        </p:nvSpPr>
        <p:spPr bwMode="auto">
          <a:xfrm>
            <a:off x="8705850" y="2695575"/>
            <a:ext cx="0" cy="23018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44" name="Line 28">
            <a:extLst>
              <a:ext uri="{FF2B5EF4-FFF2-40B4-BE49-F238E27FC236}">
                <a16:creationId xmlns:a16="http://schemas.microsoft.com/office/drawing/2014/main" id="{8169E483-BB48-4EC2-AF0E-6A39ED364A5B}"/>
              </a:ext>
            </a:extLst>
          </p:cNvPr>
          <p:cNvSpPr>
            <a:spLocks noChangeShapeType="1"/>
          </p:cNvSpPr>
          <p:nvPr/>
        </p:nvSpPr>
        <p:spPr bwMode="auto">
          <a:xfrm>
            <a:off x="5984875" y="2673350"/>
            <a:ext cx="0" cy="23018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45" name="Line 29">
            <a:extLst>
              <a:ext uri="{FF2B5EF4-FFF2-40B4-BE49-F238E27FC236}">
                <a16:creationId xmlns:a16="http://schemas.microsoft.com/office/drawing/2014/main" id="{286C702E-F5CB-4995-A0D0-4698AAC7F0C9}"/>
              </a:ext>
            </a:extLst>
          </p:cNvPr>
          <p:cNvSpPr>
            <a:spLocks noChangeShapeType="1"/>
          </p:cNvSpPr>
          <p:nvPr/>
        </p:nvSpPr>
        <p:spPr bwMode="auto">
          <a:xfrm>
            <a:off x="8763000" y="2990850"/>
            <a:ext cx="990600" cy="0"/>
          </a:xfrm>
          <a:prstGeom prst="line">
            <a:avLst/>
          </a:prstGeom>
          <a:noFill/>
          <a:ln w="285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46" name="Line 30">
            <a:extLst>
              <a:ext uri="{FF2B5EF4-FFF2-40B4-BE49-F238E27FC236}">
                <a16:creationId xmlns:a16="http://schemas.microsoft.com/office/drawing/2014/main" id="{3281C047-B26A-4879-A201-461F0A4B123F}"/>
              </a:ext>
            </a:extLst>
          </p:cNvPr>
          <p:cNvSpPr>
            <a:spLocks noChangeShapeType="1"/>
          </p:cNvSpPr>
          <p:nvPr/>
        </p:nvSpPr>
        <p:spPr bwMode="auto">
          <a:xfrm>
            <a:off x="6096000" y="4972050"/>
            <a:ext cx="533400" cy="0"/>
          </a:xfrm>
          <a:prstGeom prst="line">
            <a:avLst/>
          </a:prstGeom>
          <a:noFill/>
          <a:ln w="12700">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60447" name="Picture 31">
            <a:extLst>
              <a:ext uri="{FF2B5EF4-FFF2-40B4-BE49-F238E27FC236}">
                <a16:creationId xmlns:a16="http://schemas.microsoft.com/office/drawing/2014/main" id="{46E3D524-A341-4FB9-9454-23118CB400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1" y="5429251"/>
            <a:ext cx="785813" cy="652463"/>
          </a:xfrm>
          <a:prstGeom prst="rect">
            <a:avLst/>
          </a:prstGeom>
          <a:noFill/>
          <a:extLst>
            <a:ext uri="{909E8E84-426E-40DD-AFC4-6F175D3DCCD1}">
              <a14:hiddenFill xmlns:a14="http://schemas.microsoft.com/office/drawing/2010/main">
                <a:solidFill>
                  <a:srgbClr val="FFFFFF"/>
                </a:solidFill>
              </a14:hiddenFill>
            </a:ext>
          </a:extLst>
        </p:spPr>
      </p:pic>
      <p:sp>
        <p:nvSpPr>
          <p:cNvPr id="60448" name="Line 32">
            <a:extLst>
              <a:ext uri="{FF2B5EF4-FFF2-40B4-BE49-F238E27FC236}">
                <a16:creationId xmlns:a16="http://schemas.microsoft.com/office/drawing/2014/main" id="{B6B6C164-7178-4367-8EAA-EBDCB441662F}"/>
              </a:ext>
            </a:extLst>
          </p:cNvPr>
          <p:cNvSpPr>
            <a:spLocks noChangeShapeType="1"/>
          </p:cNvSpPr>
          <p:nvPr/>
        </p:nvSpPr>
        <p:spPr bwMode="auto">
          <a:xfrm>
            <a:off x="5943600" y="5734050"/>
            <a:ext cx="533400" cy="0"/>
          </a:xfrm>
          <a:prstGeom prst="line">
            <a:avLst/>
          </a:prstGeom>
          <a:noFill/>
          <a:ln w="12700">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449" name="Text Box 33">
            <a:extLst>
              <a:ext uri="{FF2B5EF4-FFF2-40B4-BE49-F238E27FC236}">
                <a16:creationId xmlns:a16="http://schemas.microsoft.com/office/drawing/2014/main" id="{A3B23C7D-7A62-43F2-A4A5-6898089FD6E6}"/>
              </a:ext>
            </a:extLst>
          </p:cNvPr>
          <p:cNvSpPr txBox="1">
            <a:spLocks noChangeArrowheads="1"/>
          </p:cNvSpPr>
          <p:nvPr/>
        </p:nvSpPr>
        <p:spPr bwMode="auto">
          <a:xfrm>
            <a:off x="8458200" y="3524250"/>
            <a:ext cx="1430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altLang="en-US" sz="1200">
                <a:solidFill>
                  <a:srgbClr val="FF9900"/>
                </a:solidFill>
                <a:latin typeface="Verdana" panose="020B0604030504040204" pitchFamily="34" charset="0"/>
              </a:rPr>
              <a:t>Signal téléphonique</a:t>
            </a:r>
            <a:r>
              <a:rPr lang="fr-FR" altLang="en-US" sz="1200" b="1">
                <a:solidFill>
                  <a:srgbClr val="FF6600"/>
                </a:solidFill>
                <a:latin typeface="Verdana" panose="020B0604030504040204" pitchFamily="34" charset="0"/>
              </a:rPr>
              <a:t> </a:t>
            </a:r>
          </a:p>
        </p:txBody>
      </p:sp>
      <p:sp>
        <p:nvSpPr>
          <p:cNvPr id="60450" name="Text Box 34">
            <a:extLst>
              <a:ext uri="{FF2B5EF4-FFF2-40B4-BE49-F238E27FC236}">
                <a16:creationId xmlns:a16="http://schemas.microsoft.com/office/drawing/2014/main" id="{E99E3298-5901-482A-855B-ADF651FEBE98}"/>
              </a:ext>
            </a:extLst>
          </p:cNvPr>
          <p:cNvSpPr txBox="1">
            <a:spLocks noChangeArrowheads="1"/>
          </p:cNvSpPr>
          <p:nvPr/>
        </p:nvSpPr>
        <p:spPr bwMode="auto">
          <a:xfrm>
            <a:off x="4800600" y="4800600"/>
            <a:ext cx="15001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altLang="en-US" sz="1200">
                <a:solidFill>
                  <a:srgbClr val="33CCCC"/>
                </a:solidFill>
                <a:latin typeface="Verdana" panose="020B0604030504040204" pitchFamily="34" charset="0"/>
              </a:rPr>
              <a:t>Signal ADSL</a:t>
            </a:r>
          </a:p>
        </p:txBody>
      </p:sp>
      <p:sp>
        <p:nvSpPr>
          <p:cNvPr id="60451" name="Rectangle 35">
            <a:extLst>
              <a:ext uri="{FF2B5EF4-FFF2-40B4-BE49-F238E27FC236}">
                <a16:creationId xmlns:a16="http://schemas.microsoft.com/office/drawing/2014/main" id="{3F31A826-1422-4696-A261-184CB66FF8FA}"/>
              </a:ext>
            </a:extLst>
          </p:cNvPr>
          <p:cNvSpPr>
            <a:spLocks noChangeArrowheads="1"/>
          </p:cNvSpPr>
          <p:nvPr/>
        </p:nvSpPr>
        <p:spPr bwMode="auto">
          <a:xfrm>
            <a:off x="2678113" y="457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defRPr>
            </a:lvl1pPr>
            <a:lvl2pPr>
              <a:defRPr kumimoji="1" sz="2400">
                <a:solidFill>
                  <a:schemeClr val="tx1"/>
                </a:solidFill>
                <a:latin typeface="Times New Roman" panose="02020603050405020304" pitchFamily="18" charset="0"/>
              </a:defRPr>
            </a:lvl2pPr>
            <a:lvl3pPr>
              <a:defRPr kumimoji="1" sz="2400">
                <a:solidFill>
                  <a:schemeClr val="tx1"/>
                </a:solidFill>
                <a:latin typeface="Times New Roman" panose="02020603050405020304" pitchFamily="18" charset="0"/>
              </a:defRPr>
            </a:lvl3pPr>
            <a:lvl4pPr>
              <a:defRPr kumimoji="1" sz="2400">
                <a:solidFill>
                  <a:schemeClr val="tx1"/>
                </a:solidFill>
                <a:latin typeface="Times New Roman" panose="02020603050405020304" pitchFamily="18" charset="0"/>
              </a:defRPr>
            </a:lvl4pPr>
            <a:lvl5pPr>
              <a:defRPr kumimoji="1" sz="2400">
                <a:solidFill>
                  <a:schemeClr val="tx1"/>
                </a:solidFill>
                <a:latin typeface="Times New Roman" panose="02020603050405020304" pitchFamily="18" charset="0"/>
              </a:defRPr>
            </a:lvl5pPr>
            <a:lvl6pPr marL="457200" fontAlgn="base">
              <a:spcBef>
                <a:spcPct val="0"/>
              </a:spcBef>
              <a:spcAft>
                <a:spcPct val="0"/>
              </a:spcAft>
              <a:defRPr kumimoji="1" sz="2400">
                <a:solidFill>
                  <a:schemeClr val="tx1"/>
                </a:solidFill>
                <a:latin typeface="Times New Roman" panose="02020603050405020304" pitchFamily="18" charset="0"/>
              </a:defRPr>
            </a:lvl6pPr>
            <a:lvl7pPr marL="914400" fontAlgn="base">
              <a:spcBef>
                <a:spcPct val="0"/>
              </a:spcBef>
              <a:spcAft>
                <a:spcPct val="0"/>
              </a:spcAft>
              <a:defRPr kumimoji="1" sz="2400">
                <a:solidFill>
                  <a:schemeClr val="tx1"/>
                </a:solidFill>
                <a:latin typeface="Times New Roman" panose="02020603050405020304" pitchFamily="18" charset="0"/>
              </a:defRPr>
            </a:lvl7pPr>
            <a:lvl8pPr marL="1371600" fontAlgn="base">
              <a:spcBef>
                <a:spcPct val="0"/>
              </a:spcBef>
              <a:spcAft>
                <a:spcPct val="0"/>
              </a:spcAft>
              <a:defRPr kumimoji="1" sz="2400">
                <a:solidFill>
                  <a:schemeClr val="tx1"/>
                </a:solidFill>
                <a:latin typeface="Times New Roman" panose="02020603050405020304" pitchFamily="18" charset="0"/>
              </a:defRPr>
            </a:lvl8pPr>
            <a:lvl9pPr marL="1828800" fontAlgn="base">
              <a:spcBef>
                <a:spcPct val="0"/>
              </a:spcBef>
              <a:spcAft>
                <a:spcPct val="0"/>
              </a:spcAft>
              <a:defRPr kumimoji="1" sz="2400">
                <a:solidFill>
                  <a:schemeClr val="tx1"/>
                </a:solidFill>
                <a:latin typeface="Times New Roman" panose="02020603050405020304" pitchFamily="18" charset="0"/>
              </a:defRPr>
            </a:lvl9pPr>
          </a:lstStyle>
          <a:p>
            <a:pPr algn="ctr"/>
            <a:r>
              <a:rPr kumimoji="0" lang="fr-FR" altLang="en-US" sz="4400">
                <a:solidFill>
                  <a:schemeClr val="tx2"/>
                </a:solidFill>
                <a:latin typeface="Verdana" panose="020B0604030504040204" pitchFamily="34" charset="0"/>
              </a:rPr>
              <a:t>Principe de l’ADSL (5)</a:t>
            </a:r>
          </a:p>
        </p:txBody>
      </p:sp>
      <p:sp>
        <p:nvSpPr>
          <p:cNvPr id="60452" name="Text Box 36">
            <a:extLst>
              <a:ext uri="{FF2B5EF4-FFF2-40B4-BE49-F238E27FC236}">
                <a16:creationId xmlns:a16="http://schemas.microsoft.com/office/drawing/2014/main" id="{887699FF-8397-4494-8079-2F3A1A3DD1CC}"/>
              </a:ext>
            </a:extLst>
          </p:cNvPr>
          <p:cNvSpPr txBox="1">
            <a:spLocks noChangeArrowheads="1"/>
          </p:cNvSpPr>
          <p:nvPr/>
        </p:nvSpPr>
        <p:spPr bwMode="auto">
          <a:xfrm>
            <a:off x="3276600" y="3657601"/>
            <a:ext cx="2057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altLang="en-US" sz="1200">
                <a:latin typeface="Verdana" panose="020B0604030504040204" pitchFamily="34" charset="0"/>
              </a:rPr>
              <a:t>Entrée de ligne</a:t>
            </a:r>
          </a:p>
          <a:p>
            <a:pPr algn="ctr" eaLnBrk="0" hangingPunct="0">
              <a:spcBef>
                <a:spcPct val="50000"/>
              </a:spcBef>
            </a:pPr>
            <a:r>
              <a:rPr lang="fr-FR" altLang="en-US" sz="1200">
                <a:latin typeface="Verdana" panose="020B0604030504040204" pitchFamily="34" charset="0"/>
              </a:rPr>
              <a:t>Signaux Voix et ADSL</a:t>
            </a:r>
          </a:p>
        </p:txBody>
      </p:sp>
      <p:sp>
        <p:nvSpPr>
          <p:cNvPr id="60453" name="Rectangle 37">
            <a:extLst>
              <a:ext uri="{FF2B5EF4-FFF2-40B4-BE49-F238E27FC236}">
                <a16:creationId xmlns:a16="http://schemas.microsoft.com/office/drawing/2014/main" id="{B4ED8C13-A589-4360-8A95-858AEDDF1968}"/>
              </a:ext>
            </a:extLst>
          </p:cNvPr>
          <p:cNvSpPr>
            <a:spLocks noChangeArrowheads="1"/>
          </p:cNvSpPr>
          <p:nvPr/>
        </p:nvSpPr>
        <p:spPr bwMode="auto">
          <a:xfrm>
            <a:off x="2286000" y="1981200"/>
            <a:ext cx="800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fontAlgn="base">
              <a:spcBef>
                <a:spcPct val="0"/>
              </a:spcBef>
              <a:spcAft>
                <a:spcPct val="0"/>
              </a:spcAft>
              <a:defRPr kumimoji="1" sz="2400">
                <a:solidFill>
                  <a:schemeClr val="tx1"/>
                </a:solidFill>
                <a:latin typeface="Times New Roman" panose="02020603050405020304" pitchFamily="18" charset="0"/>
              </a:defRPr>
            </a:lvl6pPr>
            <a:lvl7pPr marL="2971800" indent="-228600" fontAlgn="base">
              <a:spcBef>
                <a:spcPct val="0"/>
              </a:spcBef>
              <a:spcAft>
                <a:spcPct val="0"/>
              </a:spcAft>
              <a:defRPr kumimoji="1" sz="2400">
                <a:solidFill>
                  <a:schemeClr val="tx1"/>
                </a:solidFill>
                <a:latin typeface="Times New Roman" panose="02020603050405020304" pitchFamily="18" charset="0"/>
              </a:defRPr>
            </a:lvl7pPr>
            <a:lvl8pPr marL="3429000" indent="-228600" fontAlgn="base">
              <a:spcBef>
                <a:spcPct val="0"/>
              </a:spcBef>
              <a:spcAft>
                <a:spcPct val="0"/>
              </a:spcAft>
              <a:defRPr kumimoji="1" sz="2400">
                <a:solidFill>
                  <a:schemeClr val="tx1"/>
                </a:solidFill>
                <a:latin typeface="Times New Roman" panose="02020603050405020304" pitchFamily="18" charset="0"/>
              </a:defRPr>
            </a:lvl8pPr>
            <a:lvl9pPr marL="3886200" indent="-228600" fontAlgn="base">
              <a:spcBef>
                <a:spcPct val="0"/>
              </a:spcBef>
              <a:spcAft>
                <a:spcPct val="0"/>
              </a:spcAft>
              <a:defRPr kumimoji="1" sz="2400">
                <a:solidFill>
                  <a:schemeClr val="tx1"/>
                </a:solidFill>
                <a:latin typeface="Times New Roman" panose="02020603050405020304" pitchFamily="18" charset="0"/>
              </a:defRPr>
            </a:lvl9pPr>
          </a:lstStyle>
          <a:p>
            <a:pPr>
              <a:lnSpc>
                <a:spcPct val="80000"/>
              </a:lnSpc>
              <a:spcBef>
                <a:spcPct val="20000"/>
              </a:spcBef>
              <a:buFontTx/>
              <a:buBlip>
                <a:blip r:embed="rId3"/>
              </a:buBlip>
            </a:pPr>
            <a:r>
              <a:rPr kumimoji="0" lang="fr-FR" altLang="en-US" sz="2800">
                <a:latin typeface="Verdana" panose="020B0604030504040204" pitchFamily="34" charset="0"/>
              </a:rPr>
              <a:t>Notion de filtre (splitter</a:t>
            </a:r>
            <a:r>
              <a:rPr kumimoji="0" lang="fr-FR" altLang="en-US">
                <a:latin typeface="Verdana" panose="020B0604030504040204" pitchFamily="34" charset="0"/>
              </a:rPr>
              <a:t>)</a:t>
            </a:r>
          </a:p>
        </p:txBody>
      </p:sp>
    </p:spTree>
    <p:extLst>
      <p:ext uri="{BB962C8B-B14F-4D97-AF65-F5344CB8AC3E}">
        <p14:creationId xmlns:p14="http://schemas.microsoft.com/office/powerpoint/2010/main" val="2848578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F86C913A-6D3F-4086-AD19-A9A5E63FFDA0}"/>
              </a:ext>
            </a:extLst>
          </p:cNvPr>
          <p:cNvSpPr>
            <a:spLocks noGrp="1"/>
          </p:cNvSpPr>
          <p:nvPr>
            <p:ph type="dt" sz="half" idx="10"/>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30/10/04</a:t>
            </a:r>
          </a:p>
        </p:txBody>
      </p:sp>
      <p:sp>
        <p:nvSpPr>
          <p:cNvPr id="7" name="Footer Placeholder 4">
            <a:extLst>
              <a:ext uri="{FF2B5EF4-FFF2-40B4-BE49-F238E27FC236}">
                <a16:creationId xmlns:a16="http://schemas.microsoft.com/office/drawing/2014/main" id="{CC66A721-B060-4828-A431-F6BE8B37C2A8}"/>
              </a:ext>
            </a:extLst>
          </p:cNvPr>
          <p:cNvSpPr>
            <a:spLocks noGrp="1"/>
          </p:cNvSpPr>
          <p:nvPr>
            <p:ph type="ftr" sz="quarter" idx="11"/>
          </p:nvPr>
        </p:nvSpPr>
        <p:spPr bwMode="auto">
          <a:xfrm>
            <a:off x="3124200" y="6248400"/>
            <a:ext cx="3392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Exposé de NT Réseaux - ADSL</a:t>
            </a:r>
          </a:p>
        </p:txBody>
      </p:sp>
      <p:sp>
        <p:nvSpPr>
          <p:cNvPr id="8" name="Slide Number Placeholder 5">
            <a:extLst>
              <a:ext uri="{FF2B5EF4-FFF2-40B4-BE49-F238E27FC236}">
                <a16:creationId xmlns:a16="http://schemas.microsoft.com/office/drawing/2014/main" id="{15FCC53C-D228-4E0B-92C7-8A89A9C1C67A}"/>
              </a:ext>
            </a:extLst>
          </p:cNvPr>
          <p:cNvSpPr>
            <a:spLocks noGrp="1"/>
          </p:cNvSpPr>
          <p:nvPr>
            <p:ph type="sldNum" sz="quarter" idx="12"/>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fld id="{B616D4B8-A157-4C20-B303-B12C5380ED69}" type="slidenum">
              <a:rPr lang="fr-FR" altLang="en-US" smtClean="0"/>
              <a:pPr/>
              <a:t>34</a:t>
            </a:fld>
            <a:endParaRPr lang="fr-FR" altLang="en-US"/>
          </a:p>
        </p:txBody>
      </p:sp>
      <p:sp>
        <p:nvSpPr>
          <p:cNvPr id="65538" name="Rectangle 1026">
            <a:extLst>
              <a:ext uri="{FF2B5EF4-FFF2-40B4-BE49-F238E27FC236}">
                <a16:creationId xmlns:a16="http://schemas.microsoft.com/office/drawing/2014/main" id="{F0CE6CE6-B466-43EE-AC40-AB2CE01B6A2B}"/>
              </a:ext>
            </a:extLst>
          </p:cNvPr>
          <p:cNvSpPr>
            <a:spLocks noGrp="1" noChangeArrowheads="1"/>
          </p:cNvSpPr>
          <p:nvPr>
            <p:ph type="title"/>
          </p:nvPr>
        </p:nvSpPr>
        <p:spPr/>
        <p:txBody>
          <a:bodyPr/>
          <a:lstStyle/>
          <a:p>
            <a:r>
              <a:rPr lang="fr-FR" altLang="en-US">
                <a:latin typeface="Verdana" panose="020B0604030504040204" pitchFamily="34" charset="0"/>
              </a:rPr>
              <a:t>Les technologies xDSL</a:t>
            </a:r>
          </a:p>
        </p:txBody>
      </p:sp>
      <p:sp>
        <p:nvSpPr>
          <p:cNvPr id="65539" name="Rectangle 1027">
            <a:extLst>
              <a:ext uri="{FF2B5EF4-FFF2-40B4-BE49-F238E27FC236}">
                <a16:creationId xmlns:a16="http://schemas.microsoft.com/office/drawing/2014/main" id="{BBE91CD8-C90F-44D9-88F3-4071859801CA}"/>
              </a:ext>
            </a:extLst>
          </p:cNvPr>
          <p:cNvSpPr>
            <a:spLocks noGrp="1" noChangeArrowheads="1"/>
          </p:cNvSpPr>
          <p:nvPr>
            <p:ph type="body" idx="1"/>
          </p:nvPr>
        </p:nvSpPr>
        <p:spPr>
          <a:xfrm>
            <a:off x="3816776" y="2243649"/>
            <a:ext cx="7677727" cy="2400657"/>
          </a:xfrm>
        </p:spPr>
        <p:txBody>
          <a:bodyPr>
            <a:normAutofit fontScale="92500" lnSpcReduction="10000"/>
          </a:bodyPr>
          <a:lstStyle/>
          <a:p>
            <a:r>
              <a:rPr lang="fr-FR" altLang="en-US">
                <a:latin typeface="Verdana" panose="020B0604030504040204" pitchFamily="34" charset="0"/>
              </a:rPr>
              <a:t>Les différences</a:t>
            </a:r>
          </a:p>
          <a:p>
            <a:pPr lvl="1"/>
            <a:endParaRPr lang="fr-FR" altLang="en-US">
              <a:latin typeface="Verdana" panose="020B0604030504040204" pitchFamily="34" charset="0"/>
            </a:endParaRPr>
          </a:p>
          <a:p>
            <a:pPr lvl="1"/>
            <a:r>
              <a:rPr lang="fr-FR" altLang="en-US" sz="2400">
                <a:latin typeface="Verdana" panose="020B0604030504040204" pitchFamily="34" charset="0"/>
              </a:rPr>
              <a:t>La vitesse</a:t>
            </a:r>
          </a:p>
          <a:p>
            <a:pPr lvl="1"/>
            <a:endParaRPr lang="fr-FR" altLang="en-US" sz="2400">
              <a:latin typeface="Verdana" panose="020B0604030504040204" pitchFamily="34" charset="0"/>
            </a:endParaRPr>
          </a:p>
          <a:p>
            <a:pPr lvl="1"/>
            <a:r>
              <a:rPr lang="fr-FR" altLang="en-US" sz="2400">
                <a:latin typeface="Verdana" panose="020B0604030504040204" pitchFamily="34" charset="0"/>
              </a:rPr>
              <a:t>La distance</a:t>
            </a:r>
          </a:p>
          <a:p>
            <a:pPr lvl="1"/>
            <a:endParaRPr lang="fr-FR" altLang="en-US" sz="2400">
              <a:latin typeface="Verdana" panose="020B0604030504040204" pitchFamily="34" charset="0"/>
            </a:endParaRPr>
          </a:p>
          <a:p>
            <a:pPr lvl="1"/>
            <a:r>
              <a:rPr lang="fr-FR" altLang="en-US" sz="2400">
                <a:latin typeface="Verdana" panose="020B0604030504040204" pitchFamily="34" charset="0"/>
              </a:rPr>
              <a:t>Le débit entre le flux montant et le descendant</a:t>
            </a:r>
          </a:p>
        </p:txBody>
      </p:sp>
      <p:pic>
        <p:nvPicPr>
          <p:cNvPr id="65540" name="Picture 1028">
            <a:extLst>
              <a:ext uri="{FF2B5EF4-FFF2-40B4-BE49-F238E27FC236}">
                <a16:creationId xmlns:a16="http://schemas.microsoft.com/office/drawing/2014/main" id="{0E8162B6-1AEE-47C3-8718-E6415DDE82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738" y="3789364"/>
            <a:ext cx="1147762" cy="909637"/>
          </a:xfrm>
          <a:prstGeom prst="rect">
            <a:avLst/>
          </a:prstGeom>
          <a:noFill/>
          <a:extLst>
            <a:ext uri="{909E8E84-426E-40DD-AFC4-6F175D3DCCD1}">
              <a14:hiddenFill xmlns:a14="http://schemas.microsoft.com/office/drawing/2010/main">
                <a:solidFill>
                  <a:srgbClr val="FFFFFF"/>
                </a:solidFill>
              </a14:hiddenFill>
            </a:ext>
          </a:extLst>
        </p:spPr>
      </p:pic>
      <p:pic>
        <p:nvPicPr>
          <p:cNvPr id="65542" name="Picture 1030">
            <a:extLst>
              <a:ext uri="{FF2B5EF4-FFF2-40B4-BE49-F238E27FC236}">
                <a16:creationId xmlns:a16="http://schemas.microsoft.com/office/drawing/2014/main" id="{B0B777A8-07A3-49BD-8C32-C329EC359F49}"/>
              </a:ext>
            </a:extLst>
          </p:cNvPr>
          <p:cNvPicPr>
            <a:picLocks noChangeArrowheads="1"/>
          </p:cNvPicPr>
          <p:nvPr/>
        </p:nvPicPr>
        <p:blipFill>
          <a:blip r:embed="rId3">
            <a:extLst>
              <a:ext uri="{28A0092B-C50C-407E-A947-70E740481C1C}">
                <a14:useLocalDpi xmlns:a14="http://schemas.microsoft.com/office/drawing/2010/main" val="0"/>
              </a:ext>
            </a:extLst>
          </a:blip>
          <a:srcRect l="19989"/>
          <a:stretch>
            <a:fillRect/>
          </a:stretch>
        </p:blipFill>
        <p:spPr bwMode="auto">
          <a:xfrm>
            <a:off x="5410200" y="2819400"/>
            <a:ext cx="1371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15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91E241DE-9900-46BB-8C1E-6AC9D2746AB2}"/>
              </a:ext>
            </a:extLst>
          </p:cNvPr>
          <p:cNvSpPr>
            <a:spLocks noGrp="1"/>
          </p:cNvSpPr>
          <p:nvPr>
            <p:ph type="dt" sz="half" idx="10"/>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30/10/04</a:t>
            </a:r>
          </a:p>
        </p:txBody>
      </p:sp>
      <p:sp>
        <p:nvSpPr>
          <p:cNvPr id="6" name="Footer Placeholder 4">
            <a:extLst>
              <a:ext uri="{FF2B5EF4-FFF2-40B4-BE49-F238E27FC236}">
                <a16:creationId xmlns:a16="http://schemas.microsoft.com/office/drawing/2014/main" id="{D1D8B95F-250E-4456-AC24-321C6855517C}"/>
              </a:ext>
            </a:extLst>
          </p:cNvPr>
          <p:cNvSpPr>
            <a:spLocks noGrp="1"/>
          </p:cNvSpPr>
          <p:nvPr>
            <p:ph type="ftr" sz="quarter" idx="11"/>
          </p:nvPr>
        </p:nvSpPr>
        <p:spPr bwMode="auto">
          <a:xfrm>
            <a:off x="3124200" y="6248400"/>
            <a:ext cx="3392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Exposé de NT Réseaux - ADSL</a:t>
            </a:r>
          </a:p>
        </p:txBody>
      </p:sp>
      <p:sp>
        <p:nvSpPr>
          <p:cNvPr id="7" name="Slide Number Placeholder 5">
            <a:extLst>
              <a:ext uri="{FF2B5EF4-FFF2-40B4-BE49-F238E27FC236}">
                <a16:creationId xmlns:a16="http://schemas.microsoft.com/office/drawing/2014/main" id="{6EC4B626-EEEB-45B7-AB56-7566C49AC1D4}"/>
              </a:ext>
            </a:extLst>
          </p:cNvPr>
          <p:cNvSpPr>
            <a:spLocks noGrp="1"/>
          </p:cNvSpPr>
          <p:nvPr>
            <p:ph type="sldNum" sz="quarter" idx="12"/>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fld id="{B616D4B8-A157-4C20-B303-B12C5380ED69}" type="slidenum">
              <a:rPr lang="fr-FR" altLang="en-US" smtClean="0"/>
              <a:pPr/>
              <a:t>35</a:t>
            </a:fld>
            <a:endParaRPr lang="fr-FR" altLang="en-US"/>
          </a:p>
        </p:txBody>
      </p:sp>
      <p:sp>
        <p:nvSpPr>
          <p:cNvPr id="66562" name="Rectangle 2">
            <a:extLst>
              <a:ext uri="{FF2B5EF4-FFF2-40B4-BE49-F238E27FC236}">
                <a16:creationId xmlns:a16="http://schemas.microsoft.com/office/drawing/2014/main" id="{F99EDAFC-DF31-49CB-AC02-894DC45C4F15}"/>
              </a:ext>
            </a:extLst>
          </p:cNvPr>
          <p:cNvSpPr>
            <a:spLocks noGrp="1" noChangeArrowheads="1"/>
          </p:cNvSpPr>
          <p:nvPr>
            <p:ph type="title"/>
          </p:nvPr>
        </p:nvSpPr>
        <p:spPr>
          <a:xfrm>
            <a:off x="3076575" y="476250"/>
            <a:ext cx="7772400" cy="488916"/>
          </a:xfrm>
        </p:spPr>
        <p:txBody>
          <a:bodyPr>
            <a:normAutofit fontScale="90000"/>
          </a:bodyPr>
          <a:lstStyle/>
          <a:p>
            <a:r>
              <a:rPr lang="fr-FR" altLang="en-US">
                <a:latin typeface="Verdana" panose="020B0604030504040204" pitchFamily="34" charset="0"/>
              </a:rPr>
              <a:t>Les technologies xDSL (2)</a:t>
            </a:r>
          </a:p>
        </p:txBody>
      </p:sp>
      <p:pic>
        <p:nvPicPr>
          <p:cNvPr id="66563" name="Picture 3">
            <a:extLst>
              <a:ext uri="{FF2B5EF4-FFF2-40B4-BE49-F238E27FC236}">
                <a16:creationId xmlns:a16="http://schemas.microsoft.com/office/drawing/2014/main" id="{6177A055-0FD4-4CF5-98B7-FC01D764F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568575"/>
            <a:ext cx="7848600" cy="359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64" name="Rectangle 4">
            <a:extLst>
              <a:ext uri="{FF2B5EF4-FFF2-40B4-BE49-F238E27FC236}">
                <a16:creationId xmlns:a16="http://schemas.microsoft.com/office/drawing/2014/main" id="{ACDBE5CB-B976-46D2-8D94-EA8140E2C66D}"/>
              </a:ext>
            </a:extLst>
          </p:cNvPr>
          <p:cNvSpPr>
            <a:spLocks noGrp="1" noChangeArrowheads="1"/>
          </p:cNvSpPr>
          <p:nvPr>
            <p:ph type="body" idx="1"/>
          </p:nvPr>
        </p:nvSpPr>
        <p:spPr>
          <a:noFill/>
          <a:ln/>
        </p:spPr>
        <p:txBody>
          <a:bodyPr/>
          <a:lstStyle/>
          <a:p>
            <a:r>
              <a:rPr lang="fr-FR" altLang="en-US">
                <a:latin typeface="Verdana" panose="020B0604030504040204" pitchFamily="34" charset="0"/>
              </a:rPr>
              <a:t>La comparaison</a:t>
            </a:r>
          </a:p>
        </p:txBody>
      </p:sp>
    </p:spTree>
    <p:extLst>
      <p:ext uri="{BB962C8B-B14F-4D97-AF65-F5344CB8AC3E}">
        <p14:creationId xmlns:p14="http://schemas.microsoft.com/office/powerpoint/2010/main" val="2989182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Date Placeholder 2">
            <a:extLst>
              <a:ext uri="{FF2B5EF4-FFF2-40B4-BE49-F238E27FC236}">
                <a16:creationId xmlns:a16="http://schemas.microsoft.com/office/drawing/2014/main" id="{FC305FF6-0CA4-4DBC-A9DB-54C7A45F38E7}"/>
              </a:ext>
            </a:extLst>
          </p:cNvPr>
          <p:cNvSpPr>
            <a:spLocks noGrp="1"/>
          </p:cNvSpPr>
          <p:nvPr>
            <p:ph type="dt" sz="half" idx="10"/>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30/10/04</a:t>
            </a:r>
          </a:p>
        </p:txBody>
      </p:sp>
      <p:sp>
        <p:nvSpPr>
          <p:cNvPr id="906" name="Footer Placeholder 3">
            <a:extLst>
              <a:ext uri="{FF2B5EF4-FFF2-40B4-BE49-F238E27FC236}">
                <a16:creationId xmlns:a16="http://schemas.microsoft.com/office/drawing/2014/main" id="{09592E29-4469-4AB7-A869-A4447BE817BB}"/>
              </a:ext>
            </a:extLst>
          </p:cNvPr>
          <p:cNvSpPr>
            <a:spLocks noGrp="1"/>
          </p:cNvSpPr>
          <p:nvPr>
            <p:ph type="ftr" sz="quarter" idx="11"/>
          </p:nvPr>
        </p:nvSpPr>
        <p:spPr bwMode="auto">
          <a:xfrm>
            <a:off x="3124200" y="6248400"/>
            <a:ext cx="3392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Exposé de NT Réseaux - ADSL</a:t>
            </a:r>
          </a:p>
        </p:txBody>
      </p:sp>
      <p:sp>
        <p:nvSpPr>
          <p:cNvPr id="907" name="Slide Number Placeholder 4">
            <a:extLst>
              <a:ext uri="{FF2B5EF4-FFF2-40B4-BE49-F238E27FC236}">
                <a16:creationId xmlns:a16="http://schemas.microsoft.com/office/drawing/2014/main" id="{A9EEACA1-317C-4285-BE93-98981BF171C5}"/>
              </a:ext>
            </a:extLst>
          </p:cNvPr>
          <p:cNvSpPr>
            <a:spLocks noGrp="1"/>
          </p:cNvSpPr>
          <p:nvPr>
            <p:ph type="sldNum" sz="quarter" idx="12"/>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fld id="{ECE685D7-438A-4BE7-AD4A-DAD454A246B6}" type="slidenum">
              <a:rPr lang="fr-FR" altLang="en-US" smtClean="0"/>
              <a:pPr/>
              <a:t>36</a:t>
            </a:fld>
            <a:endParaRPr lang="fr-FR" altLang="en-US"/>
          </a:p>
        </p:txBody>
      </p:sp>
      <p:sp>
        <p:nvSpPr>
          <p:cNvPr id="43012" name="Rectangle 4">
            <a:extLst>
              <a:ext uri="{FF2B5EF4-FFF2-40B4-BE49-F238E27FC236}">
                <a16:creationId xmlns:a16="http://schemas.microsoft.com/office/drawing/2014/main" id="{89A63411-8F28-4BC8-A9F1-611D9FD60DBA}"/>
              </a:ext>
            </a:extLst>
          </p:cNvPr>
          <p:cNvSpPr>
            <a:spLocks noGrp="1" noChangeArrowheads="1"/>
          </p:cNvSpPr>
          <p:nvPr>
            <p:ph type="title"/>
          </p:nvPr>
        </p:nvSpPr>
        <p:spPr/>
        <p:txBody>
          <a:bodyPr/>
          <a:lstStyle/>
          <a:p>
            <a:r>
              <a:rPr lang="fr-FR" altLang="en-US">
                <a:latin typeface="Verdana" panose="020B0604030504040204" pitchFamily="34" charset="0"/>
              </a:rPr>
              <a:t>Les équipements</a:t>
            </a:r>
          </a:p>
        </p:txBody>
      </p:sp>
      <p:grpSp>
        <p:nvGrpSpPr>
          <p:cNvPr id="49770" name="Group 2666">
            <a:extLst>
              <a:ext uri="{FF2B5EF4-FFF2-40B4-BE49-F238E27FC236}">
                <a16:creationId xmlns:a16="http://schemas.microsoft.com/office/drawing/2014/main" id="{0D7056F9-D7B7-4F2C-9E06-E0C89B1BCAB0}"/>
              </a:ext>
            </a:extLst>
          </p:cNvPr>
          <p:cNvGrpSpPr>
            <a:grpSpLocks/>
          </p:cNvGrpSpPr>
          <p:nvPr/>
        </p:nvGrpSpPr>
        <p:grpSpPr bwMode="auto">
          <a:xfrm>
            <a:off x="2209800" y="2133601"/>
            <a:ext cx="8458200" cy="3630613"/>
            <a:chOff x="113" y="922"/>
            <a:chExt cx="5051" cy="2184"/>
          </a:xfrm>
        </p:grpSpPr>
        <p:sp>
          <p:nvSpPr>
            <p:cNvPr id="49771" name="Freeform 2667">
              <a:extLst>
                <a:ext uri="{FF2B5EF4-FFF2-40B4-BE49-F238E27FC236}">
                  <a16:creationId xmlns:a16="http://schemas.microsoft.com/office/drawing/2014/main" id="{FA119C33-8358-4422-B64F-8845B05FCF98}"/>
                </a:ext>
              </a:extLst>
            </p:cNvPr>
            <p:cNvSpPr>
              <a:spLocks/>
            </p:cNvSpPr>
            <p:nvPr/>
          </p:nvSpPr>
          <p:spPr bwMode="auto">
            <a:xfrm>
              <a:off x="4567" y="1666"/>
              <a:ext cx="5" cy="5"/>
            </a:xfrm>
            <a:custGeom>
              <a:avLst/>
              <a:gdLst>
                <a:gd name="T0" fmla="*/ 0 w 5"/>
                <a:gd name="T1" fmla="*/ 5 h 5"/>
                <a:gd name="T2" fmla="*/ 0 w 5"/>
                <a:gd name="T3" fmla="*/ 5 h 5"/>
                <a:gd name="T4" fmla="*/ 0 w 5"/>
                <a:gd name="T5" fmla="*/ 5 h 5"/>
                <a:gd name="T6" fmla="*/ 0 w 5"/>
                <a:gd name="T7" fmla="*/ 5 h 5"/>
                <a:gd name="T8" fmla="*/ 0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5 h 5"/>
                <a:gd name="T22" fmla="*/ 5 w 5"/>
                <a:gd name="T23" fmla="*/ 5 h 5"/>
                <a:gd name="T24" fmla="*/ 5 w 5"/>
                <a:gd name="T25" fmla="*/ 5 h 5"/>
                <a:gd name="T26" fmla="*/ 5 w 5"/>
                <a:gd name="T27" fmla="*/ 5 h 5"/>
                <a:gd name="T28" fmla="*/ 5 w 5"/>
                <a:gd name="T29" fmla="*/ 0 h 5"/>
                <a:gd name="T30" fmla="*/ 5 w 5"/>
                <a:gd name="T31" fmla="*/ 0 h 5"/>
                <a:gd name="T32" fmla="*/ 0 w 5"/>
                <a:gd name="T33" fmla="*/ 0 h 5"/>
                <a:gd name="T34" fmla="*/ 0 w 5"/>
                <a:gd name="T35" fmla="*/ 0 h 5"/>
                <a:gd name="T36" fmla="*/ 0 w 5"/>
                <a:gd name="T37" fmla="*/ 0 h 5"/>
                <a:gd name="T38" fmla="*/ 0 w 5"/>
                <a:gd name="T39" fmla="*/ 0 h 5"/>
                <a:gd name="T40" fmla="*/ 0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5"/>
                  </a:moveTo>
                  <a:lnTo>
                    <a:pt x="0" y="5"/>
                  </a:lnTo>
                  <a:lnTo>
                    <a:pt x="0" y="5"/>
                  </a:lnTo>
                  <a:lnTo>
                    <a:pt x="0" y="5"/>
                  </a:lnTo>
                  <a:lnTo>
                    <a:pt x="0" y="5"/>
                  </a:lnTo>
                  <a:lnTo>
                    <a:pt x="5" y="5"/>
                  </a:lnTo>
                  <a:lnTo>
                    <a:pt x="5" y="5"/>
                  </a:lnTo>
                  <a:lnTo>
                    <a:pt x="5" y="5"/>
                  </a:lnTo>
                  <a:lnTo>
                    <a:pt x="5" y="5"/>
                  </a:lnTo>
                  <a:lnTo>
                    <a:pt x="5" y="5"/>
                  </a:lnTo>
                  <a:lnTo>
                    <a:pt x="5" y="5"/>
                  </a:lnTo>
                  <a:lnTo>
                    <a:pt x="5" y="5"/>
                  </a:lnTo>
                  <a:lnTo>
                    <a:pt x="5" y="5"/>
                  </a:lnTo>
                  <a:lnTo>
                    <a:pt x="5" y="5"/>
                  </a:lnTo>
                  <a:lnTo>
                    <a:pt x="5" y="0"/>
                  </a:lnTo>
                  <a:lnTo>
                    <a:pt x="5" y="0"/>
                  </a:lnTo>
                  <a:lnTo>
                    <a:pt x="0"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72" name="Freeform 2668">
              <a:extLst>
                <a:ext uri="{FF2B5EF4-FFF2-40B4-BE49-F238E27FC236}">
                  <a16:creationId xmlns:a16="http://schemas.microsoft.com/office/drawing/2014/main" id="{06955912-87B8-4B7A-B0FD-E1C197E6C3E8}"/>
                </a:ext>
              </a:extLst>
            </p:cNvPr>
            <p:cNvSpPr>
              <a:spLocks/>
            </p:cNvSpPr>
            <p:nvPr/>
          </p:nvSpPr>
          <p:spPr bwMode="auto">
            <a:xfrm>
              <a:off x="4601" y="1464"/>
              <a:ext cx="5" cy="5"/>
            </a:xfrm>
            <a:custGeom>
              <a:avLst/>
              <a:gdLst>
                <a:gd name="T0" fmla="*/ 5 w 5"/>
                <a:gd name="T1" fmla="*/ 5 h 5"/>
                <a:gd name="T2" fmla="*/ 5 w 5"/>
                <a:gd name="T3" fmla="*/ 5 h 5"/>
                <a:gd name="T4" fmla="*/ 5 w 5"/>
                <a:gd name="T5" fmla="*/ 5 h 5"/>
                <a:gd name="T6" fmla="*/ 5 w 5"/>
                <a:gd name="T7" fmla="*/ 0 h 5"/>
                <a:gd name="T8" fmla="*/ 5 w 5"/>
                <a:gd name="T9" fmla="*/ 0 h 5"/>
                <a:gd name="T10" fmla="*/ 5 w 5"/>
                <a:gd name="T11" fmla="*/ 0 h 5"/>
                <a:gd name="T12" fmla="*/ 5 w 5"/>
                <a:gd name="T13" fmla="*/ 0 h 5"/>
                <a:gd name="T14" fmla="*/ 5 w 5"/>
                <a:gd name="T15" fmla="*/ 0 h 5"/>
                <a:gd name="T16" fmla="*/ 5 w 5"/>
                <a:gd name="T17" fmla="*/ 0 h 5"/>
                <a:gd name="T18" fmla="*/ 5 w 5"/>
                <a:gd name="T19" fmla="*/ 0 h 5"/>
                <a:gd name="T20" fmla="*/ 0 w 5"/>
                <a:gd name="T21" fmla="*/ 0 h 5"/>
                <a:gd name="T22" fmla="*/ 0 w 5"/>
                <a:gd name="T23" fmla="*/ 0 h 5"/>
                <a:gd name="T24" fmla="*/ 0 w 5"/>
                <a:gd name="T25" fmla="*/ 0 h 5"/>
                <a:gd name="T26" fmla="*/ 0 w 5"/>
                <a:gd name="T27" fmla="*/ 5 h 5"/>
                <a:gd name="T28" fmla="*/ 5 w 5"/>
                <a:gd name="T29" fmla="*/ 5 h 5"/>
                <a:gd name="T30" fmla="*/ 5 w 5"/>
                <a:gd name="T31" fmla="*/ 5 h 5"/>
                <a:gd name="T32" fmla="*/ 5 w 5"/>
                <a:gd name="T3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5">
                  <a:moveTo>
                    <a:pt x="5" y="5"/>
                  </a:moveTo>
                  <a:lnTo>
                    <a:pt x="5" y="5"/>
                  </a:lnTo>
                  <a:lnTo>
                    <a:pt x="5" y="5"/>
                  </a:lnTo>
                  <a:lnTo>
                    <a:pt x="5" y="0"/>
                  </a:lnTo>
                  <a:lnTo>
                    <a:pt x="5" y="0"/>
                  </a:lnTo>
                  <a:lnTo>
                    <a:pt x="5" y="0"/>
                  </a:lnTo>
                  <a:lnTo>
                    <a:pt x="5" y="0"/>
                  </a:lnTo>
                  <a:lnTo>
                    <a:pt x="5" y="0"/>
                  </a:lnTo>
                  <a:lnTo>
                    <a:pt x="5" y="0"/>
                  </a:lnTo>
                  <a:lnTo>
                    <a:pt x="5" y="0"/>
                  </a:lnTo>
                  <a:lnTo>
                    <a:pt x="0" y="0"/>
                  </a:lnTo>
                  <a:lnTo>
                    <a:pt x="0" y="0"/>
                  </a:lnTo>
                  <a:lnTo>
                    <a:pt x="0" y="0"/>
                  </a:lnTo>
                  <a:lnTo>
                    <a:pt x="0" y="5"/>
                  </a:lnTo>
                  <a:lnTo>
                    <a:pt x="5" y="5"/>
                  </a:lnTo>
                  <a:lnTo>
                    <a:pt x="5"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73" name="Freeform 2669">
              <a:extLst>
                <a:ext uri="{FF2B5EF4-FFF2-40B4-BE49-F238E27FC236}">
                  <a16:creationId xmlns:a16="http://schemas.microsoft.com/office/drawing/2014/main" id="{EDB9D3F3-B464-49EB-A49A-5E0D8D2B8310}"/>
                </a:ext>
              </a:extLst>
            </p:cNvPr>
            <p:cNvSpPr>
              <a:spLocks/>
            </p:cNvSpPr>
            <p:nvPr/>
          </p:nvSpPr>
          <p:spPr bwMode="auto">
            <a:xfrm>
              <a:off x="4671" y="1809"/>
              <a:ext cx="4" cy="5"/>
            </a:xfrm>
            <a:custGeom>
              <a:avLst/>
              <a:gdLst>
                <a:gd name="T0" fmla="*/ 4 w 4"/>
                <a:gd name="T1" fmla="*/ 5 h 5"/>
                <a:gd name="T2" fmla="*/ 4 w 4"/>
                <a:gd name="T3" fmla="*/ 0 h 5"/>
                <a:gd name="T4" fmla="*/ 0 w 4"/>
                <a:gd name="T5" fmla="*/ 0 h 5"/>
                <a:gd name="T6" fmla="*/ 0 w 4"/>
                <a:gd name="T7" fmla="*/ 5 h 5"/>
                <a:gd name="T8" fmla="*/ 4 w 4"/>
                <a:gd name="T9" fmla="*/ 5 h 5"/>
                <a:gd name="T10" fmla="*/ 4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4" y="5"/>
                  </a:moveTo>
                  <a:lnTo>
                    <a:pt x="4" y="0"/>
                  </a:lnTo>
                  <a:lnTo>
                    <a:pt x="0" y="0"/>
                  </a:lnTo>
                  <a:lnTo>
                    <a:pt x="0" y="5"/>
                  </a:lnTo>
                  <a:lnTo>
                    <a:pt x="4" y="5"/>
                  </a:lnTo>
                  <a:lnTo>
                    <a:pt x="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74" name="Freeform 2670">
              <a:extLst>
                <a:ext uri="{FF2B5EF4-FFF2-40B4-BE49-F238E27FC236}">
                  <a16:creationId xmlns:a16="http://schemas.microsoft.com/office/drawing/2014/main" id="{E4DC54A8-B56F-4294-BA11-9FED6EE17886}"/>
                </a:ext>
              </a:extLst>
            </p:cNvPr>
            <p:cNvSpPr>
              <a:spLocks/>
            </p:cNvSpPr>
            <p:nvPr/>
          </p:nvSpPr>
          <p:spPr bwMode="auto">
            <a:xfrm>
              <a:off x="3797" y="1213"/>
              <a:ext cx="5" cy="5"/>
            </a:xfrm>
            <a:custGeom>
              <a:avLst/>
              <a:gdLst>
                <a:gd name="T0" fmla="*/ 0 w 5"/>
                <a:gd name="T1" fmla="*/ 5 h 5"/>
                <a:gd name="T2" fmla="*/ 0 w 5"/>
                <a:gd name="T3" fmla="*/ 5 h 5"/>
                <a:gd name="T4" fmla="*/ 5 w 5"/>
                <a:gd name="T5" fmla="*/ 5 h 5"/>
                <a:gd name="T6" fmla="*/ 5 w 5"/>
                <a:gd name="T7" fmla="*/ 0 h 5"/>
                <a:gd name="T8" fmla="*/ 0 w 5"/>
                <a:gd name="T9" fmla="*/ 0 h 5"/>
                <a:gd name="T10" fmla="*/ 0 w 5"/>
                <a:gd name="T11" fmla="*/ 0 h 5"/>
                <a:gd name="T12" fmla="*/ 0 w 5"/>
                <a:gd name="T13" fmla="*/ 0 h 5"/>
                <a:gd name="T14" fmla="*/ 0 w 5"/>
                <a:gd name="T15" fmla="*/ 0 h 5"/>
                <a:gd name="T16" fmla="*/ 0 w 5"/>
                <a:gd name="T17" fmla="*/ 0 h 5"/>
                <a:gd name="T18" fmla="*/ 0 w 5"/>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0" y="5"/>
                  </a:moveTo>
                  <a:lnTo>
                    <a:pt x="0" y="5"/>
                  </a:lnTo>
                  <a:lnTo>
                    <a:pt x="5" y="5"/>
                  </a:lnTo>
                  <a:lnTo>
                    <a:pt x="5" y="0"/>
                  </a:lnTo>
                  <a:lnTo>
                    <a:pt x="0" y="0"/>
                  </a:lnTo>
                  <a:lnTo>
                    <a:pt x="0"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75" name="Freeform 2671">
              <a:extLst>
                <a:ext uri="{FF2B5EF4-FFF2-40B4-BE49-F238E27FC236}">
                  <a16:creationId xmlns:a16="http://schemas.microsoft.com/office/drawing/2014/main" id="{9FBABFD9-AB98-4CA2-A569-C7062EEFB6EE}"/>
                </a:ext>
              </a:extLst>
            </p:cNvPr>
            <p:cNvSpPr>
              <a:spLocks/>
            </p:cNvSpPr>
            <p:nvPr/>
          </p:nvSpPr>
          <p:spPr bwMode="auto">
            <a:xfrm>
              <a:off x="3831" y="1208"/>
              <a:ext cx="5" cy="5"/>
            </a:xfrm>
            <a:custGeom>
              <a:avLst/>
              <a:gdLst>
                <a:gd name="T0" fmla="*/ 0 w 5"/>
                <a:gd name="T1" fmla="*/ 5 h 5"/>
                <a:gd name="T2" fmla="*/ 0 w 5"/>
                <a:gd name="T3" fmla="*/ 5 h 5"/>
                <a:gd name="T4" fmla="*/ 0 w 5"/>
                <a:gd name="T5" fmla="*/ 5 h 5"/>
                <a:gd name="T6" fmla="*/ 0 w 5"/>
                <a:gd name="T7" fmla="*/ 5 h 5"/>
                <a:gd name="T8" fmla="*/ 0 w 5"/>
                <a:gd name="T9" fmla="*/ 5 h 5"/>
                <a:gd name="T10" fmla="*/ 0 w 5"/>
                <a:gd name="T11" fmla="*/ 5 h 5"/>
                <a:gd name="T12" fmla="*/ 0 w 5"/>
                <a:gd name="T13" fmla="*/ 5 h 5"/>
                <a:gd name="T14" fmla="*/ 0 w 5"/>
                <a:gd name="T15" fmla="*/ 5 h 5"/>
                <a:gd name="T16" fmla="*/ 0 w 5"/>
                <a:gd name="T17" fmla="*/ 5 h 5"/>
                <a:gd name="T18" fmla="*/ 0 w 5"/>
                <a:gd name="T19" fmla="*/ 5 h 5"/>
                <a:gd name="T20" fmla="*/ 5 w 5"/>
                <a:gd name="T21" fmla="*/ 5 h 5"/>
                <a:gd name="T22" fmla="*/ 5 w 5"/>
                <a:gd name="T23" fmla="*/ 5 h 5"/>
                <a:gd name="T24" fmla="*/ 5 w 5"/>
                <a:gd name="T25" fmla="*/ 5 h 5"/>
                <a:gd name="T26" fmla="*/ 0 w 5"/>
                <a:gd name="T27" fmla="*/ 5 h 5"/>
                <a:gd name="T28" fmla="*/ 0 w 5"/>
                <a:gd name="T29" fmla="*/ 5 h 5"/>
                <a:gd name="T30" fmla="*/ 0 w 5"/>
                <a:gd name="T31" fmla="*/ 5 h 5"/>
                <a:gd name="T32" fmla="*/ 0 w 5"/>
                <a:gd name="T33" fmla="*/ 5 h 5"/>
                <a:gd name="T34" fmla="*/ 0 w 5"/>
                <a:gd name="T35" fmla="*/ 0 h 5"/>
                <a:gd name="T36" fmla="*/ 0 w 5"/>
                <a:gd name="T37" fmla="*/ 0 h 5"/>
                <a:gd name="T38" fmla="*/ 0 w 5"/>
                <a:gd name="T39" fmla="*/ 0 h 5"/>
                <a:gd name="T40" fmla="*/ 0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5"/>
                  </a:moveTo>
                  <a:lnTo>
                    <a:pt x="0" y="5"/>
                  </a:lnTo>
                  <a:lnTo>
                    <a:pt x="0" y="5"/>
                  </a:lnTo>
                  <a:lnTo>
                    <a:pt x="0" y="5"/>
                  </a:lnTo>
                  <a:lnTo>
                    <a:pt x="0" y="5"/>
                  </a:lnTo>
                  <a:lnTo>
                    <a:pt x="0" y="5"/>
                  </a:lnTo>
                  <a:lnTo>
                    <a:pt x="0" y="5"/>
                  </a:lnTo>
                  <a:lnTo>
                    <a:pt x="0" y="5"/>
                  </a:lnTo>
                  <a:lnTo>
                    <a:pt x="0" y="5"/>
                  </a:lnTo>
                  <a:lnTo>
                    <a:pt x="0" y="5"/>
                  </a:lnTo>
                  <a:lnTo>
                    <a:pt x="5" y="5"/>
                  </a:lnTo>
                  <a:lnTo>
                    <a:pt x="5" y="5"/>
                  </a:lnTo>
                  <a:lnTo>
                    <a:pt x="5" y="5"/>
                  </a:lnTo>
                  <a:lnTo>
                    <a:pt x="0" y="5"/>
                  </a:lnTo>
                  <a:lnTo>
                    <a:pt x="0" y="5"/>
                  </a:lnTo>
                  <a:lnTo>
                    <a:pt x="0" y="5"/>
                  </a:lnTo>
                  <a:lnTo>
                    <a:pt x="0" y="5"/>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76" name="Freeform 2672">
              <a:extLst>
                <a:ext uri="{FF2B5EF4-FFF2-40B4-BE49-F238E27FC236}">
                  <a16:creationId xmlns:a16="http://schemas.microsoft.com/office/drawing/2014/main" id="{D2B08B9F-8D04-4B13-84CB-EB3C787CC657}"/>
                </a:ext>
              </a:extLst>
            </p:cNvPr>
            <p:cNvSpPr>
              <a:spLocks/>
            </p:cNvSpPr>
            <p:nvPr/>
          </p:nvSpPr>
          <p:spPr bwMode="auto">
            <a:xfrm>
              <a:off x="3797" y="1331"/>
              <a:ext cx="5" cy="5"/>
            </a:xfrm>
            <a:custGeom>
              <a:avLst/>
              <a:gdLst>
                <a:gd name="T0" fmla="*/ 5 w 5"/>
                <a:gd name="T1" fmla="*/ 0 h 5"/>
                <a:gd name="T2" fmla="*/ 5 w 5"/>
                <a:gd name="T3" fmla="*/ 0 h 5"/>
                <a:gd name="T4" fmla="*/ 5 w 5"/>
                <a:gd name="T5" fmla="*/ 0 h 5"/>
                <a:gd name="T6" fmla="*/ 0 w 5"/>
                <a:gd name="T7" fmla="*/ 0 h 5"/>
                <a:gd name="T8" fmla="*/ 0 w 5"/>
                <a:gd name="T9" fmla="*/ 0 h 5"/>
                <a:gd name="T10" fmla="*/ 0 w 5"/>
                <a:gd name="T11" fmla="*/ 5 h 5"/>
                <a:gd name="T12" fmla="*/ 0 w 5"/>
                <a:gd name="T13" fmla="*/ 5 h 5"/>
                <a:gd name="T14" fmla="*/ 5 w 5"/>
                <a:gd name="T15" fmla="*/ 5 h 5"/>
                <a:gd name="T16" fmla="*/ 5 w 5"/>
                <a:gd name="T17" fmla="*/ 5 h 5"/>
                <a:gd name="T18" fmla="*/ 5 w 5"/>
                <a:gd name="T19" fmla="*/ 5 h 5"/>
                <a:gd name="T20" fmla="*/ 5 w 5"/>
                <a:gd name="T21" fmla="*/ 0 h 5"/>
                <a:gd name="T22" fmla="*/ 5 w 5"/>
                <a:gd name="T23" fmla="*/ 0 h 5"/>
                <a:gd name="T24" fmla="*/ 5 w 5"/>
                <a:gd name="T25" fmla="*/ 0 h 5"/>
                <a:gd name="T26" fmla="*/ 5 w 5"/>
                <a:gd name="T27" fmla="*/ 0 h 5"/>
                <a:gd name="T28" fmla="*/ 5 w 5"/>
                <a:gd name="T29" fmla="*/ 0 h 5"/>
                <a:gd name="T30" fmla="*/ 5 w 5"/>
                <a:gd name="T31" fmla="*/ 0 h 5"/>
                <a:gd name="T32" fmla="*/ 5 w 5"/>
                <a:gd name="T33" fmla="*/ 0 h 5"/>
                <a:gd name="T34" fmla="*/ 5 w 5"/>
                <a:gd name="T35" fmla="*/ 0 h 5"/>
                <a:gd name="T36" fmla="*/ 5 w 5"/>
                <a:gd name="T37" fmla="*/ 0 h 5"/>
                <a:gd name="T38" fmla="*/ 5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0"/>
                  </a:moveTo>
                  <a:lnTo>
                    <a:pt x="5" y="0"/>
                  </a:lnTo>
                  <a:lnTo>
                    <a:pt x="5" y="0"/>
                  </a:lnTo>
                  <a:lnTo>
                    <a:pt x="0" y="0"/>
                  </a:lnTo>
                  <a:lnTo>
                    <a:pt x="0" y="0"/>
                  </a:lnTo>
                  <a:lnTo>
                    <a:pt x="0" y="5"/>
                  </a:lnTo>
                  <a:lnTo>
                    <a:pt x="0" y="5"/>
                  </a:lnTo>
                  <a:lnTo>
                    <a:pt x="5" y="5"/>
                  </a:lnTo>
                  <a:lnTo>
                    <a:pt x="5" y="5"/>
                  </a:lnTo>
                  <a:lnTo>
                    <a:pt x="5" y="5"/>
                  </a:lnTo>
                  <a:lnTo>
                    <a:pt x="5" y="0"/>
                  </a:lnTo>
                  <a:lnTo>
                    <a:pt x="5" y="0"/>
                  </a:lnTo>
                  <a:lnTo>
                    <a:pt x="5" y="0"/>
                  </a:lnTo>
                  <a:lnTo>
                    <a:pt x="5" y="0"/>
                  </a:lnTo>
                  <a:lnTo>
                    <a:pt x="5" y="0"/>
                  </a:lnTo>
                  <a:lnTo>
                    <a:pt x="5" y="0"/>
                  </a:lnTo>
                  <a:lnTo>
                    <a:pt x="5" y="0"/>
                  </a:lnTo>
                  <a:lnTo>
                    <a:pt x="5" y="0"/>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77" name="Freeform 2673">
              <a:extLst>
                <a:ext uri="{FF2B5EF4-FFF2-40B4-BE49-F238E27FC236}">
                  <a16:creationId xmlns:a16="http://schemas.microsoft.com/office/drawing/2014/main" id="{33A9CC2D-59F3-45ED-942B-00A18F3672DC}"/>
                </a:ext>
              </a:extLst>
            </p:cNvPr>
            <p:cNvSpPr>
              <a:spLocks/>
            </p:cNvSpPr>
            <p:nvPr/>
          </p:nvSpPr>
          <p:spPr bwMode="auto">
            <a:xfrm>
              <a:off x="3757" y="1213"/>
              <a:ext cx="5" cy="5"/>
            </a:xfrm>
            <a:custGeom>
              <a:avLst/>
              <a:gdLst>
                <a:gd name="T0" fmla="*/ 0 w 5"/>
                <a:gd name="T1" fmla="*/ 0 h 5"/>
                <a:gd name="T2" fmla="*/ 0 w 5"/>
                <a:gd name="T3" fmla="*/ 0 h 5"/>
                <a:gd name="T4" fmla="*/ 0 w 5"/>
                <a:gd name="T5" fmla="*/ 5 h 5"/>
                <a:gd name="T6" fmla="*/ 0 w 5"/>
                <a:gd name="T7" fmla="*/ 5 h 5"/>
                <a:gd name="T8" fmla="*/ 5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0 h 5"/>
                <a:gd name="T22" fmla="*/ 5 w 5"/>
                <a:gd name="T23" fmla="*/ 0 h 5"/>
                <a:gd name="T24" fmla="*/ 5 w 5"/>
                <a:gd name="T25" fmla="*/ 0 h 5"/>
                <a:gd name="T26" fmla="*/ 5 w 5"/>
                <a:gd name="T27" fmla="*/ 0 h 5"/>
                <a:gd name="T28" fmla="*/ 5 w 5"/>
                <a:gd name="T29" fmla="*/ 0 h 5"/>
                <a:gd name="T30" fmla="*/ 5 w 5"/>
                <a:gd name="T31" fmla="*/ 0 h 5"/>
                <a:gd name="T32" fmla="*/ 5 w 5"/>
                <a:gd name="T33" fmla="*/ 0 h 5"/>
                <a:gd name="T34" fmla="*/ 0 w 5"/>
                <a:gd name="T35" fmla="*/ 0 h 5"/>
                <a:gd name="T36" fmla="*/ 0 w 5"/>
                <a:gd name="T37" fmla="*/ 0 h 5"/>
                <a:gd name="T38" fmla="*/ 0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0"/>
                  </a:moveTo>
                  <a:lnTo>
                    <a:pt x="0" y="0"/>
                  </a:lnTo>
                  <a:lnTo>
                    <a:pt x="0" y="5"/>
                  </a:lnTo>
                  <a:lnTo>
                    <a:pt x="0" y="5"/>
                  </a:lnTo>
                  <a:lnTo>
                    <a:pt x="5" y="5"/>
                  </a:lnTo>
                  <a:lnTo>
                    <a:pt x="5" y="5"/>
                  </a:lnTo>
                  <a:lnTo>
                    <a:pt x="5" y="5"/>
                  </a:lnTo>
                  <a:lnTo>
                    <a:pt x="5" y="5"/>
                  </a:lnTo>
                  <a:lnTo>
                    <a:pt x="5" y="5"/>
                  </a:lnTo>
                  <a:lnTo>
                    <a:pt x="5" y="5"/>
                  </a:lnTo>
                  <a:lnTo>
                    <a:pt x="5" y="0"/>
                  </a:lnTo>
                  <a:lnTo>
                    <a:pt x="5" y="0"/>
                  </a:lnTo>
                  <a:lnTo>
                    <a:pt x="5" y="0"/>
                  </a:lnTo>
                  <a:lnTo>
                    <a:pt x="5" y="0"/>
                  </a:lnTo>
                  <a:lnTo>
                    <a:pt x="5" y="0"/>
                  </a:lnTo>
                  <a:lnTo>
                    <a:pt x="5" y="0"/>
                  </a:lnTo>
                  <a:lnTo>
                    <a:pt x="5"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78" name="Freeform 2674">
              <a:extLst>
                <a:ext uri="{FF2B5EF4-FFF2-40B4-BE49-F238E27FC236}">
                  <a16:creationId xmlns:a16="http://schemas.microsoft.com/office/drawing/2014/main" id="{3EA798EC-5114-4240-9D46-4E178021A9AD}"/>
                </a:ext>
              </a:extLst>
            </p:cNvPr>
            <p:cNvSpPr>
              <a:spLocks/>
            </p:cNvSpPr>
            <p:nvPr/>
          </p:nvSpPr>
          <p:spPr bwMode="auto">
            <a:xfrm>
              <a:off x="3752" y="1208"/>
              <a:ext cx="5" cy="5"/>
            </a:xfrm>
            <a:custGeom>
              <a:avLst/>
              <a:gdLst>
                <a:gd name="T0" fmla="*/ 0 w 5"/>
                <a:gd name="T1" fmla="*/ 5 h 5"/>
                <a:gd name="T2" fmla="*/ 0 w 5"/>
                <a:gd name="T3" fmla="*/ 5 h 5"/>
                <a:gd name="T4" fmla="*/ 0 w 5"/>
                <a:gd name="T5" fmla="*/ 5 h 5"/>
                <a:gd name="T6" fmla="*/ 5 w 5"/>
                <a:gd name="T7" fmla="*/ 5 h 5"/>
                <a:gd name="T8" fmla="*/ 5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5 h 5"/>
                <a:gd name="T22" fmla="*/ 5 w 5"/>
                <a:gd name="T23" fmla="*/ 5 h 5"/>
                <a:gd name="T24" fmla="*/ 5 w 5"/>
                <a:gd name="T25" fmla="*/ 5 h 5"/>
                <a:gd name="T26" fmla="*/ 5 w 5"/>
                <a:gd name="T27" fmla="*/ 5 h 5"/>
                <a:gd name="T28" fmla="*/ 5 w 5"/>
                <a:gd name="T29" fmla="*/ 5 h 5"/>
                <a:gd name="T30" fmla="*/ 5 w 5"/>
                <a:gd name="T31" fmla="*/ 0 h 5"/>
                <a:gd name="T32" fmla="*/ 5 w 5"/>
                <a:gd name="T33" fmla="*/ 0 h 5"/>
                <a:gd name="T34" fmla="*/ 5 w 5"/>
                <a:gd name="T35" fmla="*/ 0 h 5"/>
                <a:gd name="T36" fmla="*/ 0 w 5"/>
                <a:gd name="T37" fmla="*/ 0 h 5"/>
                <a:gd name="T38" fmla="*/ 0 w 5"/>
                <a:gd name="T39" fmla="*/ 0 h 5"/>
                <a:gd name="T40" fmla="*/ 0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5"/>
                  </a:moveTo>
                  <a:lnTo>
                    <a:pt x="0" y="5"/>
                  </a:lnTo>
                  <a:lnTo>
                    <a:pt x="0" y="5"/>
                  </a:lnTo>
                  <a:lnTo>
                    <a:pt x="5" y="5"/>
                  </a:lnTo>
                  <a:lnTo>
                    <a:pt x="5" y="5"/>
                  </a:lnTo>
                  <a:lnTo>
                    <a:pt x="5" y="5"/>
                  </a:lnTo>
                  <a:lnTo>
                    <a:pt x="5" y="5"/>
                  </a:lnTo>
                  <a:lnTo>
                    <a:pt x="5" y="5"/>
                  </a:lnTo>
                  <a:lnTo>
                    <a:pt x="5" y="5"/>
                  </a:lnTo>
                  <a:lnTo>
                    <a:pt x="5" y="5"/>
                  </a:lnTo>
                  <a:lnTo>
                    <a:pt x="5" y="5"/>
                  </a:lnTo>
                  <a:lnTo>
                    <a:pt x="5" y="5"/>
                  </a:lnTo>
                  <a:lnTo>
                    <a:pt x="5" y="5"/>
                  </a:lnTo>
                  <a:lnTo>
                    <a:pt x="5" y="5"/>
                  </a:lnTo>
                  <a:lnTo>
                    <a:pt x="5" y="5"/>
                  </a:lnTo>
                  <a:lnTo>
                    <a:pt x="5" y="0"/>
                  </a:lnTo>
                  <a:lnTo>
                    <a:pt x="5" y="0"/>
                  </a:lnTo>
                  <a:lnTo>
                    <a:pt x="5"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79" name="Freeform 2675">
              <a:extLst>
                <a:ext uri="{FF2B5EF4-FFF2-40B4-BE49-F238E27FC236}">
                  <a16:creationId xmlns:a16="http://schemas.microsoft.com/office/drawing/2014/main" id="{0E304A6A-0FE4-489C-BC65-7F52B1BCE8ED}"/>
                </a:ext>
              </a:extLst>
            </p:cNvPr>
            <p:cNvSpPr>
              <a:spLocks/>
            </p:cNvSpPr>
            <p:nvPr/>
          </p:nvSpPr>
          <p:spPr bwMode="auto">
            <a:xfrm>
              <a:off x="3797" y="1227"/>
              <a:ext cx="5" cy="5"/>
            </a:xfrm>
            <a:custGeom>
              <a:avLst/>
              <a:gdLst>
                <a:gd name="T0" fmla="*/ 5 w 5"/>
                <a:gd name="T1" fmla="*/ 0 h 5"/>
                <a:gd name="T2" fmla="*/ 5 w 5"/>
                <a:gd name="T3" fmla="*/ 0 h 5"/>
                <a:gd name="T4" fmla="*/ 5 w 5"/>
                <a:gd name="T5" fmla="*/ 0 h 5"/>
                <a:gd name="T6" fmla="*/ 5 w 5"/>
                <a:gd name="T7" fmla="*/ 5 h 5"/>
                <a:gd name="T8" fmla="*/ 5 w 5"/>
                <a:gd name="T9" fmla="*/ 0 h 5"/>
                <a:gd name="T10" fmla="*/ 0 w 5"/>
                <a:gd name="T11" fmla="*/ 0 h 5"/>
                <a:gd name="T12" fmla="*/ 0 w 5"/>
                <a:gd name="T13" fmla="*/ 0 h 5"/>
                <a:gd name="T14" fmla="*/ 0 w 5"/>
                <a:gd name="T15" fmla="*/ 0 h 5"/>
                <a:gd name="T16" fmla="*/ 0 w 5"/>
                <a:gd name="T17" fmla="*/ 0 h 5"/>
                <a:gd name="T18" fmla="*/ 0 w 5"/>
                <a:gd name="T19" fmla="*/ 0 h 5"/>
                <a:gd name="T20" fmla="*/ 0 w 5"/>
                <a:gd name="T21" fmla="*/ 0 h 5"/>
                <a:gd name="T22" fmla="*/ 0 w 5"/>
                <a:gd name="T23" fmla="*/ 0 h 5"/>
                <a:gd name="T24" fmla="*/ 0 w 5"/>
                <a:gd name="T25" fmla="*/ 5 h 5"/>
                <a:gd name="T26" fmla="*/ 0 w 5"/>
                <a:gd name="T27" fmla="*/ 5 h 5"/>
                <a:gd name="T28" fmla="*/ 0 w 5"/>
                <a:gd name="T29" fmla="*/ 5 h 5"/>
                <a:gd name="T30" fmla="*/ 0 w 5"/>
                <a:gd name="T31" fmla="*/ 5 h 5"/>
                <a:gd name="T32" fmla="*/ 5 w 5"/>
                <a:gd name="T33" fmla="*/ 5 h 5"/>
                <a:gd name="T34" fmla="*/ 5 w 5"/>
                <a:gd name="T35" fmla="*/ 5 h 5"/>
                <a:gd name="T36" fmla="*/ 5 w 5"/>
                <a:gd name="T37" fmla="*/ 5 h 5"/>
                <a:gd name="T38" fmla="*/ 5 w 5"/>
                <a:gd name="T39" fmla="*/ 5 h 5"/>
                <a:gd name="T40" fmla="*/ 5 w 5"/>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5" y="0"/>
                  </a:moveTo>
                  <a:lnTo>
                    <a:pt x="5" y="0"/>
                  </a:lnTo>
                  <a:lnTo>
                    <a:pt x="5" y="0"/>
                  </a:lnTo>
                  <a:lnTo>
                    <a:pt x="5" y="5"/>
                  </a:lnTo>
                  <a:lnTo>
                    <a:pt x="5" y="0"/>
                  </a:lnTo>
                  <a:lnTo>
                    <a:pt x="0" y="0"/>
                  </a:lnTo>
                  <a:lnTo>
                    <a:pt x="0" y="0"/>
                  </a:lnTo>
                  <a:lnTo>
                    <a:pt x="0" y="0"/>
                  </a:lnTo>
                  <a:lnTo>
                    <a:pt x="0" y="0"/>
                  </a:lnTo>
                  <a:lnTo>
                    <a:pt x="0" y="0"/>
                  </a:lnTo>
                  <a:lnTo>
                    <a:pt x="0" y="0"/>
                  </a:lnTo>
                  <a:lnTo>
                    <a:pt x="0" y="0"/>
                  </a:lnTo>
                  <a:lnTo>
                    <a:pt x="0" y="5"/>
                  </a:lnTo>
                  <a:lnTo>
                    <a:pt x="0" y="5"/>
                  </a:lnTo>
                  <a:lnTo>
                    <a:pt x="0" y="5"/>
                  </a:lnTo>
                  <a:lnTo>
                    <a:pt x="0" y="5"/>
                  </a:lnTo>
                  <a:lnTo>
                    <a:pt x="5" y="5"/>
                  </a:lnTo>
                  <a:lnTo>
                    <a:pt x="5" y="5"/>
                  </a:lnTo>
                  <a:lnTo>
                    <a:pt x="5" y="5"/>
                  </a:lnTo>
                  <a:lnTo>
                    <a:pt x="5"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80" name="Freeform 2676">
              <a:extLst>
                <a:ext uri="{FF2B5EF4-FFF2-40B4-BE49-F238E27FC236}">
                  <a16:creationId xmlns:a16="http://schemas.microsoft.com/office/drawing/2014/main" id="{439863B5-69BA-4DFD-9F14-C32FEE3E7193}"/>
                </a:ext>
              </a:extLst>
            </p:cNvPr>
            <p:cNvSpPr>
              <a:spLocks/>
            </p:cNvSpPr>
            <p:nvPr/>
          </p:nvSpPr>
          <p:spPr bwMode="auto">
            <a:xfrm>
              <a:off x="3727" y="1331"/>
              <a:ext cx="5" cy="5"/>
            </a:xfrm>
            <a:custGeom>
              <a:avLst/>
              <a:gdLst>
                <a:gd name="T0" fmla="*/ 0 w 5"/>
                <a:gd name="T1" fmla="*/ 0 h 5"/>
                <a:gd name="T2" fmla="*/ 0 w 5"/>
                <a:gd name="T3" fmla="*/ 0 h 5"/>
                <a:gd name="T4" fmla="*/ 0 w 5"/>
                <a:gd name="T5" fmla="*/ 0 h 5"/>
                <a:gd name="T6" fmla="*/ 0 w 5"/>
                <a:gd name="T7" fmla="*/ 5 h 5"/>
                <a:gd name="T8" fmla="*/ 0 w 5"/>
                <a:gd name="T9" fmla="*/ 5 h 5"/>
                <a:gd name="T10" fmla="*/ 0 w 5"/>
                <a:gd name="T11" fmla="*/ 5 h 5"/>
                <a:gd name="T12" fmla="*/ 0 w 5"/>
                <a:gd name="T13" fmla="*/ 5 h 5"/>
                <a:gd name="T14" fmla="*/ 0 w 5"/>
                <a:gd name="T15" fmla="*/ 5 h 5"/>
                <a:gd name="T16" fmla="*/ 0 w 5"/>
                <a:gd name="T17" fmla="*/ 5 h 5"/>
                <a:gd name="T18" fmla="*/ 0 w 5"/>
                <a:gd name="T19" fmla="*/ 5 h 5"/>
                <a:gd name="T20" fmla="*/ 5 w 5"/>
                <a:gd name="T21" fmla="*/ 5 h 5"/>
                <a:gd name="T22" fmla="*/ 5 w 5"/>
                <a:gd name="T23" fmla="*/ 5 h 5"/>
                <a:gd name="T24" fmla="*/ 5 w 5"/>
                <a:gd name="T25" fmla="*/ 5 h 5"/>
                <a:gd name="T26" fmla="*/ 5 w 5"/>
                <a:gd name="T27" fmla="*/ 5 h 5"/>
                <a:gd name="T28" fmla="*/ 5 w 5"/>
                <a:gd name="T29" fmla="*/ 5 h 5"/>
                <a:gd name="T30" fmla="*/ 5 w 5"/>
                <a:gd name="T31" fmla="*/ 0 h 5"/>
                <a:gd name="T32" fmla="*/ 5 w 5"/>
                <a:gd name="T33" fmla="*/ 0 h 5"/>
                <a:gd name="T34" fmla="*/ 5 w 5"/>
                <a:gd name="T35" fmla="*/ 0 h 5"/>
                <a:gd name="T36" fmla="*/ 0 w 5"/>
                <a:gd name="T37" fmla="*/ 0 h 5"/>
                <a:gd name="T38" fmla="*/ 0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0"/>
                  </a:moveTo>
                  <a:lnTo>
                    <a:pt x="0" y="0"/>
                  </a:lnTo>
                  <a:lnTo>
                    <a:pt x="0" y="0"/>
                  </a:lnTo>
                  <a:lnTo>
                    <a:pt x="0" y="5"/>
                  </a:lnTo>
                  <a:lnTo>
                    <a:pt x="0" y="5"/>
                  </a:lnTo>
                  <a:lnTo>
                    <a:pt x="0" y="5"/>
                  </a:lnTo>
                  <a:lnTo>
                    <a:pt x="0" y="5"/>
                  </a:lnTo>
                  <a:lnTo>
                    <a:pt x="0" y="5"/>
                  </a:lnTo>
                  <a:lnTo>
                    <a:pt x="0" y="5"/>
                  </a:lnTo>
                  <a:lnTo>
                    <a:pt x="0" y="5"/>
                  </a:lnTo>
                  <a:lnTo>
                    <a:pt x="5" y="5"/>
                  </a:lnTo>
                  <a:lnTo>
                    <a:pt x="5" y="5"/>
                  </a:lnTo>
                  <a:lnTo>
                    <a:pt x="5" y="5"/>
                  </a:lnTo>
                  <a:lnTo>
                    <a:pt x="5" y="5"/>
                  </a:lnTo>
                  <a:lnTo>
                    <a:pt x="5" y="5"/>
                  </a:lnTo>
                  <a:lnTo>
                    <a:pt x="5" y="0"/>
                  </a:lnTo>
                  <a:lnTo>
                    <a:pt x="5" y="0"/>
                  </a:lnTo>
                  <a:lnTo>
                    <a:pt x="5"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81" name="Freeform 2677">
              <a:extLst>
                <a:ext uri="{FF2B5EF4-FFF2-40B4-BE49-F238E27FC236}">
                  <a16:creationId xmlns:a16="http://schemas.microsoft.com/office/drawing/2014/main" id="{08ED9969-7285-4926-A536-CEE0513AA065}"/>
                </a:ext>
              </a:extLst>
            </p:cNvPr>
            <p:cNvSpPr>
              <a:spLocks/>
            </p:cNvSpPr>
            <p:nvPr/>
          </p:nvSpPr>
          <p:spPr bwMode="auto">
            <a:xfrm>
              <a:off x="3723" y="1326"/>
              <a:ext cx="4" cy="5"/>
            </a:xfrm>
            <a:custGeom>
              <a:avLst/>
              <a:gdLst>
                <a:gd name="T0" fmla="*/ 0 w 4"/>
                <a:gd name="T1" fmla="*/ 0 h 5"/>
                <a:gd name="T2" fmla="*/ 0 w 4"/>
                <a:gd name="T3" fmla="*/ 0 h 5"/>
                <a:gd name="T4" fmla="*/ 4 w 4"/>
                <a:gd name="T5" fmla="*/ 0 h 5"/>
                <a:gd name="T6" fmla="*/ 4 w 4"/>
                <a:gd name="T7" fmla="*/ 0 h 5"/>
                <a:gd name="T8" fmla="*/ 4 w 4"/>
                <a:gd name="T9" fmla="*/ 0 h 5"/>
                <a:gd name="T10" fmla="*/ 4 w 4"/>
                <a:gd name="T11" fmla="*/ 5 h 5"/>
                <a:gd name="T12" fmla="*/ 4 w 4"/>
                <a:gd name="T13" fmla="*/ 5 h 5"/>
                <a:gd name="T14" fmla="*/ 4 w 4"/>
                <a:gd name="T15" fmla="*/ 5 h 5"/>
                <a:gd name="T16" fmla="*/ 4 w 4"/>
                <a:gd name="T17" fmla="*/ 5 h 5"/>
                <a:gd name="T18" fmla="*/ 4 w 4"/>
                <a:gd name="T19" fmla="*/ 5 h 5"/>
                <a:gd name="T20" fmla="*/ 4 w 4"/>
                <a:gd name="T21" fmla="*/ 5 h 5"/>
                <a:gd name="T22" fmla="*/ 4 w 4"/>
                <a:gd name="T23" fmla="*/ 5 h 5"/>
                <a:gd name="T24" fmla="*/ 4 w 4"/>
                <a:gd name="T25" fmla="*/ 0 h 5"/>
                <a:gd name="T26" fmla="*/ 4 w 4"/>
                <a:gd name="T27" fmla="*/ 0 h 5"/>
                <a:gd name="T28" fmla="*/ 4 w 4"/>
                <a:gd name="T29" fmla="*/ 0 h 5"/>
                <a:gd name="T30" fmla="*/ 4 w 4"/>
                <a:gd name="T31" fmla="*/ 0 h 5"/>
                <a:gd name="T32" fmla="*/ 4 w 4"/>
                <a:gd name="T33" fmla="*/ 0 h 5"/>
                <a:gd name="T34" fmla="*/ 4 w 4"/>
                <a:gd name="T35" fmla="*/ 0 h 5"/>
                <a:gd name="T36" fmla="*/ 4 w 4"/>
                <a:gd name="T37" fmla="*/ 0 h 5"/>
                <a:gd name="T38" fmla="*/ 4 w 4"/>
                <a:gd name="T39" fmla="*/ 0 h 5"/>
                <a:gd name="T40" fmla="*/ 0 w 4"/>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5">
                  <a:moveTo>
                    <a:pt x="0" y="0"/>
                  </a:moveTo>
                  <a:lnTo>
                    <a:pt x="0" y="0"/>
                  </a:lnTo>
                  <a:lnTo>
                    <a:pt x="4" y="0"/>
                  </a:lnTo>
                  <a:lnTo>
                    <a:pt x="4" y="0"/>
                  </a:lnTo>
                  <a:lnTo>
                    <a:pt x="4" y="0"/>
                  </a:lnTo>
                  <a:lnTo>
                    <a:pt x="4" y="5"/>
                  </a:lnTo>
                  <a:lnTo>
                    <a:pt x="4" y="5"/>
                  </a:lnTo>
                  <a:lnTo>
                    <a:pt x="4" y="5"/>
                  </a:lnTo>
                  <a:lnTo>
                    <a:pt x="4" y="5"/>
                  </a:lnTo>
                  <a:lnTo>
                    <a:pt x="4" y="5"/>
                  </a:lnTo>
                  <a:lnTo>
                    <a:pt x="4" y="5"/>
                  </a:lnTo>
                  <a:lnTo>
                    <a:pt x="4" y="5"/>
                  </a:lnTo>
                  <a:lnTo>
                    <a:pt x="4" y="0"/>
                  </a:lnTo>
                  <a:lnTo>
                    <a:pt x="4" y="0"/>
                  </a:lnTo>
                  <a:lnTo>
                    <a:pt x="4" y="0"/>
                  </a:lnTo>
                  <a:lnTo>
                    <a:pt x="4" y="0"/>
                  </a:lnTo>
                  <a:lnTo>
                    <a:pt x="4" y="0"/>
                  </a:lnTo>
                  <a:lnTo>
                    <a:pt x="4" y="0"/>
                  </a:lnTo>
                  <a:lnTo>
                    <a:pt x="4" y="0"/>
                  </a:lnTo>
                  <a:lnTo>
                    <a:pt x="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82" name="Freeform 2678">
              <a:extLst>
                <a:ext uri="{FF2B5EF4-FFF2-40B4-BE49-F238E27FC236}">
                  <a16:creationId xmlns:a16="http://schemas.microsoft.com/office/drawing/2014/main" id="{1F3FD2AC-2871-40EC-A752-8ADBFEE9260C}"/>
                </a:ext>
              </a:extLst>
            </p:cNvPr>
            <p:cNvSpPr>
              <a:spLocks/>
            </p:cNvSpPr>
            <p:nvPr/>
          </p:nvSpPr>
          <p:spPr bwMode="auto">
            <a:xfrm>
              <a:off x="3727" y="1316"/>
              <a:ext cx="5" cy="5"/>
            </a:xfrm>
            <a:custGeom>
              <a:avLst/>
              <a:gdLst>
                <a:gd name="T0" fmla="*/ 5 w 5"/>
                <a:gd name="T1" fmla="*/ 5 h 5"/>
                <a:gd name="T2" fmla="*/ 5 w 5"/>
                <a:gd name="T3" fmla="*/ 5 h 5"/>
                <a:gd name="T4" fmla="*/ 5 w 5"/>
                <a:gd name="T5" fmla="*/ 5 h 5"/>
                <a:gd name="T6" fmla="*/ 5 w 5"/>
                <a:gd name="T7" fmla="*/ 5 h 5"/>
                <a:gd name="T8" fmla="*/ 5 w 5"/>
                <a:gd name="T9" fmla="*/ 0 h 5"/>
                <a:gd name="T10" fmla="*/ 5 w 5"/>
                <a:gd name="T11" fmla="*/ 0 h 5"/>
                <a:gd name="T12" fmla="*/ 5 w 5"/>
                <a:gd name="T13" fmla="*/ 0 h 5"/>
                <a:gd name="T14" fmla="*/ 5 w 5"/>
                <a:gd name="T15" fmla="*/ 0 h 5"/>
                <a:gd name="T16" fmla="*/ 5 w 5"/>
                <a:gd name="T17" fmla="*/ 0 h 5"/>
                <a:gd name="T18" fmla="*/ 5 w 5"/>
                <a:gd name="T19" fmla="*/ 0 h 5"/>
                <a:gd name="T20" fmla="*/ 0 w 5"/>
                <a:gd name="T21" fmla="*/ 0 h 5"/>
                <a:gd name="T22" fmla="*/ 0 w 5"/>
                <a:gd name="T23" fmla="*/ 0 h 5"/>
                <a:gd name="T24" fmla="*/ 0 w 5"/>
                <a:gd name="T25" fmla="*/ 0 h 5"/>
                <a:gd name="T26" fmla="*/ 0 w 5"/>
                <a:gd name="T27" fmla="*/ 0 h 5"/>
                <a:gd name="T28" fmla="*/ 0 w 5"/>
                <a:gd name="T29" fmla="*/ 5 h 5"/>
                <a:gd name="T30" fmla="*/ 0 w 5"/>
                <a:gd name="T31" fmla="*/ 5 h 5"/>
                <a:gd name="T32" fmla="*/ 0 w 5"/>
                <a:gd name="T33" fmla="*/ 5 h 5"/>
                <a:gd name="T34" fmla="*/ 5 w 5"/>
                <a:gd name="T35" fmla="*/ 5 h 5"/>
                <a:gd name="T36" fmla="*/ 5 w 5"/>
                <a:gd name="T37" fmla="*/ 5 h 5"/>
                <a:gd name="T38" fmla="*/ 5 w 5"/>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5"/>
                  </a:moveTo>
                  <a:lnTo>
                    <a:pt x="5" y="5"/>
                  </a:lnTo>
                  <a:lnTo>
                    <a:pt x="5" y="5"/>
                  </a:lnTo>
                  <a:lnTo>
                    <a:pt x="5" y="5"/>
                  </a:lnTo>
                  <a:lnTo>
                    <a:pt x="5" y="0"/>
                  </a:lnTo>
                  <a:lnTo>
                    <a:pt x="5" y="0"/>
                  </a:lnTo>
                  <a:lnTo>
                    <a:pt x="5" y="0"/>
                  </a:lnTo>
                  <a:lnTo>
                    <a:pt x="5" y="0"/>
                  </a:lnTo>
                  <a:lnTo>
                    <a:pt x="5" y="0"/>
                  </a:lnTo>
                  <a:lnTo>
                    <a:pt x="5" y="0"/>
                  </a:lnTo>
                  <a:lnTo>
                    <a:pt x="0" y="0"/>
                  </a:lnTo>
                  <a:lnTo>
                    <a:pt x="0" y="0"/>
                  </a:lnTo>
                  <a:lnTo>
                    <a:pt x="0" y="0"/>
                  </a:lnTo>
                  <a:lnTo>
                    <a:pt x="0" y="0"/>
                  </a:lnTo>
                  <a:lnTo>
                    <a:pt x="0" y="5"/>
                  </a:lnTo>
                  <a:lnTo>
                    <a:pt x="0" y="5"/>
                  </a:lnTo>
                  <a:lnTo>
                    <a:pt x="0" y="5"/>
                  </a:lnTo>
                  <a:lnTo>
                    <a:pt x="5" y="5"/>
                  </a:lnTo>
                  <a:lnTo>
                    <a:pt x="5"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83" name="Freeform 2679">
              <a:extLst>
                <a:ext uri="{FF2B5EF4-FFF2-40B4-BE49-F238E27FC236}">
                  <a16:creationId xmlns:a16="http://schemas.microsoft.com/office/drawing/2014/main" id="{C5667D71-BCB6-4DF2-A981-D736AF3B34AA}"/>
                </a:ext>
              </a:extLst>
            </p:cNvPr>
            <p:cNvSpPr>
              <a:spLocks/>
            </p:cNvSpPr>
            <p:nvPr/>
          </p:nvSpPr>
          <p:spPr bwMode="auto">
            <a:xfrm>
              <a:off x="3935" y="1375"/>
              <a:ext cx="5" cy="5"/>
            </a:xfrm>
            <a:custGeom>
              <a:avLst/>
              <a:gdLst>
                <a:gd name="T0" fmla="*/ 0 w 5"/>
                <a:gd name="T1" fmla="*/ 5 h 5"/>
                <a:gd name="T2" fmla="*/ 0 w 5"/>
                <a:gd name="T3" fmla="*/ 5 h 5"/>
                <a:gd name="T4" fmla="*/ 0 w 5"/>
                <a:gd name="T5" fmla="*/ 5 h 5"/>
                <a:gd name="T6" fmla="*/ 0 w 5"/>
                <a:gd name="T7" fmla="*/ 5 h 5"/>
                <a:gd name="T8" fmla="*/ 0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0 h 5"/>
                <a:gd name="T22" fmla="*/ 5 w 5"/>
                <a:gd name="T23" fmla="*/ 0 h 5"/>
                <a:gd name="T24" fmla="*/ 5 w 5"/>
                <a:gd name="T25" fmla="*/ 0 h 5"/>
                <a:gd name="T26" fmla="*/ 5 w 5"/>
                <a:gd name="T27" fmla="*/ 0 h 5"/>
                <a:gd name="T28" fmla="*/ 5 w 5"/>
                <a:gd name="T29" fmla="*/ 0 h 5"/>
                <a:gd name="T30" fmla="*/ 0 w 5"/>
                <a:gd name="T31" fmla="*/ 0 h 5"/>
                <a:gd name="T32" fmla="*/ 0 w 5"/>
                <a:gd name="T33" fmla="*/ 0 h 5"/>
                <a:gd name="T34" fmla="*/ 0 w 5"/>
                <a:gd name="T35" fmla="*/ 0 h 5"/>
                <a:gd name="T36" fmla="*/ 0 w 5"/>
                <a:gd name="T37" fmla="*/ 0 h 5"/>
                <a:gd name="T38" fmla="*/ 0 w 5"/>
                <a:gd name="T39" fmla="*/ 0 h 5"/>
                <a:gd name="T40" fmla="*/ 0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5"/>
                  </a:moveTo>
                  <a:lnTo>
                    <a:pt x="0" y="5"/>
                  </a:lnTo>
                  <a:lnTo>
                    <a:pt x="0" y="5"/>
                  </a:lnTo>
                  <a:lnTo>
                    <a:pt x="0" y="5"/>
                  </a:lnTo>
                  <a:lnTo>
                    <a:pt x="0" y="5"/>
                  </a:lnTo>
                  <a:lnTo>
                    <a:pt x="5" y="5"/>
                  </a:lnTo>
                  <a:lnTo>
                    <a:pt x="5" y="5"/>
                  </a:lnTo>
                  <a:lnTo>
                    <a:pt x="5" y="5"/>
                  </a:lnTo>
                  <a:lnTo>
                    <a:pt x="5" y="5"/>
                  </a:lnTo>
                  <a:lnTo>
                    <a:pt x="5" y="5"/>
                  </a:lnTo>
                  <a:lnTo>
                    <a:pt x="5" y="0"/>
                  </a:lnTo>
                  <a:lnTo>
                    <a:pt x="5" y="0"/>
                  </a:lnTo>
                  <a:lnTo>
                    <a:pt x="5" y="0"/>
                  </a:lnTo>
                  <a:lnTo>
                    <a:pt x="5" y="0"/>
                  </a:lnTo>
                  <a:lnTo>
                    <a:pt x="5" y="0"/>
                  </a:lnTo>
                  <a:lnTo>
                    <a:pt x="0" y="0"/>
                  </a:lnTo>
                  <a:lnTo>
                    <a:pt x="0"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84" name="Freeform 2680">
              <a:extLst>
                <a:ext uri="{FF2B5EF4-FFF2-40B4-BE49-F238E27FC236}">
                  <a16:creationId xmlns:a16="http://schemas.microsoft.com/office/drawing/2014/main" id="{196CE0BE-75C3-4BFE-A477-8CCFB224B5A5}"/>
                </a:ext>
              </a:extLst>
            </p:cNvPr>
            <p:cNvSpPr>
              <a:spLocks/>
            </p:cNvSpPr>
            <p:nvPr/>
          </p:nvSpPr>
          <p:spPr bwMode="auto">
            <a:xfrm>
              <a:off x="3979" y="1158"/>
              <a:ext cx="5" cy="5"/>
            </a:xfrm>
            <a:custGeom>
              <a:avLst/>
              <a:gdLst>
                <a:gd name="T0" fmla="*/ 0 w 5"/>
                <a:gd name="T1" fmla="*/ 5 h 5"/>
                <a:gd name="T2" fmla="*/ 0 w 5"/>
                <a:gd name="T3" fmla="*/ 5 h 5"/>
                <a:gd name="T4" fmla="*/ 5 w 5"/>
                <a:gd name="T5" fmla="*/ 5 h 5"/>
                <a:gd name="T6" fmla="*/ 5 w 5"/>
                <a:gd name="T7" fmla="*/ 0 h 5"/>
                <a:gd name="T8" fmla="*/ 5 w 5"/>
                <a:gd name="T9" fmla="*/ 0 h 5"/>
                <a:gd name="T10" fmla="*/ 5 w 5"/>
                <a:gd name="T11" fmla="*/ 0 h 5"/>
                <a:gd name="T12" fmla="*/ 0 w 5"/>
                <a:gd name="T13" fmla="*/ 0 h 5"/>
                <a:gd name="T14" fmla="*/ 0 w 5"/>
                <a:gd name="T15" fmla="*/ 0 h 5"/>
                <a:gd name="T16" fmla="*/ 0 w 5"/>
                <a:gd name="T17" fmla="*/ 0 h 5"/>
                <a:gd name="T18" fmla="*/ 0 w 5"/>
                <a:gd name="T19" fmla="*/ 0 h 5"/>
                <a:gd name="T20" fmla="*/ 0 w 5"/>
                <a:gd name="T21" fmla="*/ 0 h 5"/>
                <a:gd name="T22" fmla="*/ 0 w 5"/>
                <a:gd name="T23" fmla="*/ 0 h 5"/>
                <a:gd name="T24" fmla="*/ 0 w 5"/>
                <a:gd name="T25" fmla="*/ 0 h 5"/>
                <a:gd name="T26" fmla="*/ 0 w 5"/>
                <a:gd name="T27" fmla="*/ 5 h 5"/>
                <a:gd name="T28" fmla="*/ 0 w 5"/>
                <a:gd name="T29" fmla="*/ 5 h 5"/>
                <a:gd name="T30" fmla="*/ 0 w 5"/>
                <a:gd name="T31" fmla="*/ 5 h 5"/>
                <a:gd name="T32" fmla="*/ 0 w 5"/>
                <a:gd name="T3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5">
                  <a:moveTo>
                    <a:pt x="0" y="5"/>
                  </a:moveTo>
                  <a:lnTo>
                    <a:pt x="0" y="5"/>
                  </a:lnTo>
                  <a:lnTo>
                    <a:pt x="5" y="5"/>
                  </a:lnTo>
                  <a:lnTo>
                    <a:pt x="5" y="0"/>
                  </a:lnTo>
                  <a:lnTo>
                    <a:pt x="5" y="0"/>
                  </a:lnTo>
                  <a:lnTo>
                    <a:pt x="5" y="0"/>
                  </a:lnTo>
                  <a:lnTo>
                    <a:pt x="0" y="0"/>
                  </a:lnTo>
                  <a:lnTo>
                    <a:pt x="0" y="0"/>
                  </a:lnTo>
                  <a:lnTo>
                    <a:pt x="0" y="0"/>
                  </a:lnTo>
                  <a:lnTo>
                    <a:pt x="0" y="0"/>
                  </a:lnTo>
                  <a:lnTo>
                    <a:pt x="0" y="0"/>
                  </a:lnTo>
                  <a:lnTo>
                    <a:pt x="0" y="0"/>
                  </a:lnTo>
                  <a:lnTo>
                    <a:pt x="0" y="0"/>
                  </a:lnTo>
                  <a:lnTo>
                    <a:pt x="0" y="5"/>
                  </a:lnTo>
                  <a:lnTo>
                    <a:pt x="0" y="5"/>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85" name="Freeform 2681">
              <a:extLst>
                <a:ext uri="{FF2B5EF4-FFF2-40B4-BE49-F238E27FC236}">
                  <a16:creationId xmlns:a16="http://schemas.microsoft.com/office/drawing/2014/main" id="{6A61160C-B868-40F9-9F1B-5A4C2B9D73CD}"/>
                </a:ext>
              </a:extLst>
            </p:cNvPr>
            <p:cNvSpPr>
              <a:spLocks/>
            </p:cNvSpPr>
            <p:nvPr/>
          </p:nvSpPr>
          <p:spPr bwMode="auto">
            <a:xfrm>
              <a:off x="3979" y="1158"/>
              <a:ext cx="5" cy="5"/>
            </a:xfrm>
            <a:custGeom>
              <a:avLst/>
              <a:gdLst>
                <a:gd name="T0" fmla="*/ 5 w 5"/>
                <a:gd name="T1" fmla="*/ 5 h 5"/>
                <a:gd name="T2" fmla="*/ 5 w 5"/>
                <a:gd name="T3" fmla="*/ 5 h 5"/>
                <a:gd name="T4" fmla="*/ 5 w 5"/>
                <a:gd name="T5" fmla="*/ 5 h 5"/>
                <a:gd name="T6" fmla="*/ 5 w 5"/>
                <a:gd name="T7" fmla="*/ 0 h 5"/>
                <a:gd name="T8" fmla="*/ 5 w 5"/>
                <a:gd name="T9" fmla="*/ 0 h 5"/>
                <a:gd name="T10" fmla="*/ 5 w 5"/>
                <a:gd name="T11" fmla="*/ 0 h 5"/>
                <a:gd name="T12" fmla="*/ 5 w 5"/>
                <a:gd name="T13" fmla="*/ 0 h 5"/>
                <a:gd name="T14" fmla="*/ 5 w 5"/>
                <a:gd name="T15" fmla="*/ 0 h 5"/>
                <a:gd name="T16" fmla="*/ 0 w 5"/>
                <a:gd name="T17" fmla="*/ 0 h 5"/>
                <a:gd name="T18" fmla="*/ 0 w 5"/>
                <a:gd name="T19" fmla="*/ 0 h 5"/>
                <a:gd name="T20" fmla="*/ 0 w 5"/>
                <a:gd name="T21" fmla="*/ 0 h 5"/>
                <a:gd name="T22" fmla="*/ 0 w 5"/>
                <a:gd name="T23" fmla="*/ 0 h 5"/>
                <a:gd name="T24" fmla="*/ 0 w 5"/>
                <a:gd name="T25" fmla="*/ 0 h 5"/>
                <a:gd name="T26" fmla="*/ 0 w 5"/>
                <a:gd name="T27" fmla="*/ 5 h 5"/>
                <a:gd name="T28" fmla="*/ 0 w 5"/>
                <a:gd name="T29" fmla="*/ 5 h 5"/>
                <a:gd name="T30" fmla="*/ 0 w 5"/>
                <a:gd name="T31" fmla="*/ 5 h 5"/>
                <a:gd name="T32" fmla="*/ 5 w 5"/>
                <a:gd name="T3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5">
                  <a:moveTo>
                    <a:pt x="5" y="5"/>
                  </a:moveTo>
                  <a:lnTo>
                    <a:pt x="5" y="5"/>
                  </a:lnTo>
                  <a:lnTo>
                    <a:pt x="5" y="5"/>
                  </a:lnTo>
                  <a:lnTo>
                    <a:pt x="5" y="0"/>
                  </a:lnTo>
                  <a:lnTo>
                    <a:pt x="5" y="0"/>
                  </a:lnTo>
                  <a:lnTo>
                    <a:pt x="5" y="0"/>
                  </a:lnTo>
                  <a:lnTo>
                    <a:pt x="5" y="0"/>
                  </a:lnTo>
                  <a:lnTo>
                    <a:pt x="5" y="0"/>
                  </a:lnTo>
                  <a:lnTo>
                    <a:pt x="0" y="0"/>
                  </a:lnTo>
                  <a:lnTo>
                    <a:pt x="0" y="0"/>
                  </a:lnTo>
                  <a:lnTo>
                    <a:pt x="0" y="0"/>
                  </a:lnTo>
                  <a:lnTo>
                    <a:pt x="0" y="0"/>
                  </a:lnTo>
                  <a:lnTo>
                    <a:pt x="0" y="0"/>
                  </a:lnTo>
                  <a:lnTo>
                    <a:pt x="0" y="5"/>
                  </a:lnTo>
                  <a:lnTo>
                    <a:pt x="0" y="5"/>
                  </a:lnTo>
                  <a:lnTo>
                    <a:pt x="0" y="5"/>
                  </a:ln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86" name="Freeform 2682">
              <a:extLst>
                <a:ext uri="{FF2B5EF4-FFF2-40B4-BE49-F238E27FC236}">
                  <a16:creationId xmlns:a16="http://schemas.microsoft.com/office/drawing/2014/main" id="{42AB8F5E-615B-40B7-B4BB-CA518448A94E}"/>
                </a:ext>
              </a:extLst>
            </p:cNvPr>
            <p:cNvSpPr>
              <a:spLocks/>
            </p:cNvSpPr>
            <p:nvPr/>
          </p:nvSpPr>
          <p:spPr bwMode="auto">
            <a:xfrm>
              <a:off x="4048" y="1528"/>
              <a:ext cx="5" cy="5"/>
            </a:xfrm>
            <a:custGeom>
              <a:avLst/>
              <a:gdLst>
                <a:gd name="T0" fmla="*/ 5 w 5"/>
                <a:gd name="T1" fmla="*/ 5 h 5"/>
                <a:gd name="T2" fmla="*/ 5 w 5"/>
                <a:gd name="T3" fmla="*/ 0 h 5"/>
                <a:gd name="T4" fmla="*/ 0 w 5"/>
                <a:gd name="T5" fmla="*/ 0 h 5"/>
                <a:gd name="T6" fmla="*/ 0 w 5"/>
                <a:gd name="T7" fmla="*/ 5 h 5"/>
                <a:gd name="T8" fmla="*/ 5 w 5"/>
                <a:gd name="T9" fmla="*/ 5 h 5"/>
                <a:gd name="T10" fmla="*/ 5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5" y="5"/>
                  </a:moveTo>
                  <a:lnTo>
                    <a:pt x="5" y="0"/>
                  </a:lnTo>
                  <a:lnTo>
                    <a:pt x="0" y="0"/>
                  </a:lnTo>
                  <a:lnTo>
                    <a:pt x="0" y="5"/>
                  </a:lnTo>
                  <a:lnTo>
                    <a:pt x="5"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87" name="Oval 2683">
              <a:extLst>
                <a:ext uri="{FF2B5EF4-FFF2-40B4-BE49-F238E27FC236}">
                  <a16:creationId xmlns:a16="http://schemas.microsoft.com/office/drawing/2014/main" id="{1D6D46E8-BB90-4CF9-9AAD-BA04A24897F5}"/>
                </a:ext>
              </a:extLst>
            </p:cNvPr>
            <p:cNvSpPr>
              <a:spLocks noChangeArrowheads="1"/>
            </p:cNvSpPr>
            <p:nvPr/>
          </p:nvSpPr>
          <p:spPr bwMode="auto">
            <a:xfrm>
              <a:off x="1723" y="1725"/>
              <a:ext cx="701" cy="740"/>
            </a:xfrm>
            <a:prstGeom prst="ellipse">
              <a:avLst/>
            </a:prstGeom>
            <a:solidFill>
              <a:srgbClr val="FFFF99"/>
            </a:solidFill>
            <a:ln w="7938">
              <a:solidFill>
                <a:srgbClr val="000000"/>
              </a:solidFill>
              <a:round/>
              <a:headEnd/>
              <a:tailEnd/>
            </a:ln>
          </p:spPr>
          <p:txBody>
            <a:bodyPr/>
            <a:lstStyle/>
            <a:p>
              <a:endParaRPr lang="en-US"/>
            </a:p>
          </p:txBody>
        </p:sp>
        <p:sp>
          <p:nvSpPr>
            <p:cNvPr id="49788" name="Oval 2684">
              <a:extLst>
                <a:ext uri="{FF2B5EF4-FFF2-40B4-BE49-F238E27FC236}">
                  <a16:creationId xmlns:a16="http://schemas.microsoft.com/office/drawing/2014/main" id="{A0E368E6-926D-4F66-AC4D-56EEDF394648}"/>
                </a:ext>
              </a:extLst>
            </p:cNvPr>
            <p:cNvSpPr>
              <a:spLocks noChangeArrowheads="1"/>
            </p:cNvSpPr>
            <p:nvPr/>
          </p:nvSpPr>
          <p:spPr bwMode="auto">
            <a:xfrm>
              <a:off x="1422" y="1671"/>
              <a:ext cx="701" cy="740"/>
            </a:xfrm>
            <a:prstGeom prst="ellipse">
              <a:avLst/>
            </a:prstGeom>
            <a:solidFill>
              <a:srgbClr val="FFFF99"/>
            </a:solidFill>
            <a:ln w="7938">
              <a:solidFill>
                <a:srgbClr val="000000"/>
              </a:solidFill>
              <a:round/>
              <a:headEnd/>
              <a:tailEnd/>
            </a:ln>
          </p:spPr>
          <p:txBody>
            <a:bodyPr/>
            <a:lstStyle/>
            <a:p>
              <a:endParaRPr lang="en-US"/>
            </a:p>
          </p:txBody>
        </p:sp>
        <p:sp>
          <p:nvSpPr>
            <p:cNvPr id="49789" name="Oval 2685">
              <a:extLst>
                <a:ext uri="{FF2B5EF4-FFF2-40B4-BE49-F238E27FC236}">
                  <a16:creationId xmlns:a16="http://schemas.microsoft.com/office/drawing/2014/main" id="{F8B6FE8A-0605-4972-B17A-0167B42AF9C1}"/>
                </a:ext>
              </a:extLst>
            </p:cNvPr>
            <p:cNvSpPr>
              <a:spLocks noChangeArrowheads="1"/>
            </p:cNvSpPr>
            <p:nvPr/>
          </p:nvSpPr>
          <p:spPr bwMode="auto">
            <a:xfrm>
              <a:off x="1328" y="1932"/>
              <a:ext cx="671" cy="740"/>
            </a:xfrm>
            <a:prstGeom prst="ellipse">
              <a:avLst/>
            </a:prstGeom>
            <a:solidFill>
              <a:srgbClr val="FFFF99"/>
            </a:solidFill>
            <a:ln w="7938">
              <a:solidFill>
                <a:srgbClr val="000000"/>
              </a:solidFill>
              <a:round/>
              <a:headEnd/>
              <a:tailEnd/>
            </a:ln>
          </p:spPr>
          <p:txBody>
            <a:bodyPr/>
            <a:lstStyle/>
            <a:p>
              <a:endParaRPr lang="en-US"/>
            </a:p>
          </p:txBody>
        </p:sp>
        <p:sp>
          <p:nvSpPr>
            <p:cNvPr id="49790" name="Oval 2686">
              <a:extLst>
                <a:ext uri="{FF2B5EF4-FFF2-40B4-BE49-F238E27FC236}">
                  <a16:creationId xmlns:a16="http://schemas.microsoft.com/office/drawing/2014/main" id="{25D732AD-B241-404A-A6AA-EF5A792B00C2}"/>
                </a:ext>
              </a:extLst>
            </p:cNvPr>
            <p:cNvSpPr>
              <a:spLocks noChangeArrowheads="1"/>
            </p:cNvSpPr>
            <p:nvPr/>
          </p:nvSpPr>
          <p:spPr bwMode="auto">
            <a:xfrm>
              <a:off x="1575" y="2041"/>
              <a:ext cx="696" cy="739"/>
            </a:xfrm>
            <a:prstGeom prst="ellipse">
              <a:avLst/>
            </a:prstGeom>
            <a:solidFill>
              <a:srgbClr val="FFFF99"/>
            </a:solidFill>
            <a:ln w="7938">
              <a:solidFill>
                <a:srgbClr val="000000"/>
              </a:solidFill>
              <a:round/>
              <a:headEnd/>
              <a:tailEnd/>
            </a:ln>
          </p:spPr>
          <p:txBody>
            <a:bodyPr/>
            <a:lstStyle/>
            <a:p>
              <a:endParaRPr lang="en-US"/>
            </a:p>
          </p:txBody>
        </p:sp>
        <p:sp>
          <p:nvSpPr>
            <p:cNvPr id="49791" name="Oval 2687">
              <a:extLst>
                <a:ext uri="{FF2B5EF4-FFF2-40B4-BE49-F238E27FC236}">
                  <a16:creationId xmlns:a16="http://schemas.microsoft.com/office/drawing/2014/main" id="{019B05C6-A0E6-4FC6-A7A2-0FCF694E374D}"/>
                </a:ext>
              </a:extLst>
            </p:cNvPr>
            <p:cNvSpPr>
              <a:spLocks noChangeArrowheads="1"/>
            </p:cNvSpPr>
            <p:nvPr/>
          </p:nvSpPr>
          <p:spPr bwMode="auto">
            <a:xfrm>
              <a:off x="1940" y="1932"/>
              <a:ext cx="696" cy="740"/>
            </a:xfrm>
            <a:prstGeom prst="ellipse">
              <a:avLst/>
            </a:prstGeom>
            <a:solidFill>
              <a:srgbClr val="FFFF99"/>
            </a:solidFill>
            <a:ln w="7938">
              <a:solidFill>
                <a:srgbClr val="000000"/>
              </a:solidFill>
              <a:round/>
              <a:headEnd/>
              <a:tailEnd/>
            </a:ln>
          </p:spPr>
          <p:txBody>
            <a:bodyPr/>
            <a:lstStyle/>
            <a:p>
              <a:endParaRPr lang="en-US"/>
            </a:p>
          </p:txBody>
        </p:sp>
        <p:sp>
          <p:nvSpPr>
            <p:cNvPr id="49792" name="Oval 2688">
              <a:extLst>
                <a:ext uri="{FF2B5EF4-FFF2-40B4-BE49-F238E27FC236}">
                  <a16:creationId xmlns:a16="http://schemas.microsoft.com/office/drawing/2014/main" id="{D82E71F5-9636-49D8-9390-E02AD34D0262}"/>
                </a:ext>
              </a:extLst>
            </p:cNvPr>
            <p:cNvSpPr>
              <a:spLocks noChangeArrowheads="1"/>
            </p:cNvSpPr>
            <p:nvPr/>
          </p:nvSpPr>
          <p:spPr bwMode="auto">
            <a:xfrm>
              <a:off x="1520" y="1745"/>
              <a:ext cx="830" cy="912"/>
            </a:xfrm>
            <a:prstGeom prst="ellipse">
              <a:avLst/>
            </a:pr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793" name="Oval 2689">
              <a:extLst>
                <a:ext uri="{FF2B5EF4-FFF2-40B4-BE49-F238E27FC236}">
                  <a16:creationId xmlns:a16="http://schemas.microsoft.com/office/drawing/2014/main" id="{7EC07FC0-84F9-4CC5-A8B3-AE523DF1CBCB}"/>
                </a:ext>
              </a:extLst>
            </p:cNvPr>
            <p:cNvSpPr>
              <a:spLocks noChangeArrowheads="1"/>
            </p:cNvSpPr>
            <p:nvPr/>
          </p:nvSpPr>
          <p:spPr bwMode="auto">
            <a:xfrm>
              <a:off x="4014" y="1849"/>
              <a:ext cx="627" cy="557"/>
            </a:xfrm>
            <a:prstGeom prst="ellipse">
              <a:avLst/>
            </a:prstGeom>
            <a:solidFill>
              <a:srgbClr val="99FFFF"/>
            </a:solidFill>
            <a:ln w="7938">
              <a:solidFill>
                <a:srgbClr val="000000"/>
              </a:solidFill>
              <a:round/>
              <a:headEnd/>
              <a:tailEnd/>
            </a:ln>
          </p:spPr>
          <p:txBody>
            <a:bodyPr/>
            <a:lstStyle/>
            <a:p>
              <a:endParaRPr lang="en-US"/>
            </a:p>
          </p:txBody>
        </p:sp>
        <p:sp>
          <p:nvSpPr>
            <p:cNvPr id="49794" name="Oval 2690">
              <a:extLst>
                <a:ext uri="{FF2B5EF4-FFF2-40B4-BE49-F238E27FC236}">
                  <a16:creationId xmlns:a16="http://schemas.microsoft.com/office/drawing/2014/main" id="{00C879EB-D74B-4D3B-A22A-0BD19341B752}"/>
                </a:ext>
              </a:extLst>
            </p:cNvPr>
            <p:cNvSpPr>
              <a:spLocks noChangeArrowheads="1"/>
            </p:cNvSpPr>
            <p:nvPr/>
          </p:nvSpPr>
          <p:spPr bwMode="auto">
            <a:xfrm>
              <a:off x="3742" y="1814"/>
              <a:ext cx="632" cy="552"/>
            </a:xfrm>
            <a:prstGeom prst="ellipse">
              <a:avLst/>
            </a:prstGeom>
            <a:solidFill>
              <a:srgbClr val="99FFFF"/>
            </a:solidFill>
            <a:ln w="7938">
              <a:solidFill>
                <a:srgbClr val="000000"/>
              </a:solidFill>
              <a:round/>
              <a:headEnd/>
              <a:tailEnd/>
            </a:ln>
          </p:spPr>
          <p:txBody>
            <a:bodyPr/>
            <a:lstStyle/>
            <a:p>
              <a:endParaRPr lang="en-US"/>
            </a:p>
          </p:txBody>
        </p:sp>
        <p:sp>
          <p:nvSpPr>
            <p:cNvPr id="49795" name="Oval 2691">
              <a:extLst>
                <a:ext uri="{FF2B5EF4-FFF2-40B4-BE49-F238E27FC236}">
                  <a16:creationId xmlns:a16="http://schemas.microsoft.com/office/drawing/2014/main" id="{596DE348-F709-4F47-AAAF-63B9A0C4BC06}"/>
                </a:ext>
              </a:extLst>
            </p:cNvPr>
            <p:cNvSpPr>
              <a:spLocks noChangeArrowheads="1"/>
            </p:cNvSpPr>
            <p:nvPr/>
          </p:nvSpPr>
          <p:spPr bwMode="auto">
            <a:xfrm>
              <a:off x="3663" y="2006"/>
              <a:ext cx="598" cy="557"/>
            </a:xfrm>
            <a:prstGeom prst="ellipse">
              <a:avLst/>
            </a:prstGeom>
            <a:solidFill>
              <a:srgbClr val="99FFFF"/>
            </a:solidFill>
            <a:ln w="7938">
              <a:solidFill>
                <a:srgbClr val="000000"/>
              </a:solidFill>
              <a:round/>
              <a:headEnd/>
              <a:tailEnd/>
            </a:ln>
          </p:spPr>
          <p:txBody>
            <a:bodyPr/>
            <a:lstStyle/>
            <a:p>
              <a:endParaRPr lang="en-US"/>
            </a:p>
          </p:txBody>
        </p:sp>
        <p:sp>
          <p:nvSpPr>
            <p:cNvPr id="49796" name="Oval 2692">
              <a:extLst>
                <a:ext uri="{FF2B5EF4-FFF2-40B4-BE49-F238E27FC236}">
                  <a16:creationId xmlns:a16="http://schemas.microsoft.com/office/drawing/2014/main" id="{195926DE-9A9B-41FE-AF33-0AE58901A59A}"/>
                </a:ext>
              </a:extLst>
            </p:cNvPr>
            <p:cNvSpPr>
              <a:spLocks noChangeArrowheads="1"/>
            </p:cNvSpPr>
            <p:nvPr/>
          </p:nvSpPr>
          <p:spPr bwMode="auto">
            <a:xfrm>
              <a:off x="3881" y="2090"/>
              <a:ext cx="627" cy="552"/>
            </a:xfrm>
            <a:prstGeom prst="ellipse">
              <a:avLst/>
            </a:prstGeom>
            <a:solidFill>
              <a:srgbClr val="99FFFF"/>
            </a:solidFill>
            <a:ln w="7938">
              <a:solidFill>
                <a:srgbClr val="000000"/>
              </a:solidFill>
              <a:round/>
              <a:headEnd/>
              <a:tailEnd/>
            </a:ln>
          </p:spPr>
          <p:txBody>
            <a:bodyPr/>
            <a:lstStyle/>
            <a:p>
              <a:endParaRPr lang="en-US"/>
            </a:p>
          </p:txBody>
        </p:sp>
        <p:sp>
          <p:nvSpPr>
            <p:cNvPr id="49797" name="Oval 2693">
              <a:extLst>
                <a:ext uri="{FF2B5EF4-FFF2-40B4-BE49-F238E27FC236}">
                  <a16:creationId xmlns:a16="http://schemas.microsoft.com/office/drawing/2014/main" id="{D31258D8-5000-477E-824C-9D1D87BC917C}"/>
                </a:ext>
              </a:extLst>
            </p:cNvPr>
            <p:cNvSpPr>
              <a:spLocks noChangeArrowheads="1"/>
            </p:cNvSpPr>
            <p:nvPr/>
          </p:nvSpPr>
          <p:spPr bwMode="auto">
            <a:xfrm>
              <a:off x="4206" y="2006"/>
              <a:ext cx="627" cy="557"/>
            </a:xfrm>
            <a:prstGeom prst="ellipse">
              <a:avLst/>
            </a:prstGeom>
            <a:solidFill>
              <a:srgbClr val="99FFFF"/>
            </a:solidFill>
            <a:ln w="7938">
              <a:solidFill>
                <a:srgbClr val="000000"/>
              </a:solidFill>
              <a:round/>
              <a:headEnd/>
              <a:tailEnd/>
            </a:ln>
          </p:spPr>
          <p:txBody>
            <a:bodyPr/>
            <a:lstStyle/>
            <a:p>
              <a:endParaRPr lang="en-US"/>
            </a:p>
          </p:txBody>
        </p:sp>
        <p:sp>
          <p:nvSpPr>
            <p:cNvPr id="49798" name="Oval 2694">
              <a:extLst>
                <a:ext uri="{FF2B5EF4-FFF2-40B4-BE49-F238E27FC236}">
                  <a16:creationId xmlns:a16="http://schemas.microsoft.com/office/drawing/2014/main" id="{63A641F0-3E27-4EF3-8E7E-28025C817A5B}"/>
                </a:ext>
              </a:extLst>
            </p:cNvPr>
            <p:cNvSpPr>
              <a:spLocks noChangeArrowheads="1"/>
            </p:cNvSpPr>
            <p:nvPr/>
          </p:nvSpPr>
          <p:spPr bwMode="auto">
            <a:xfrm>
              <a:off x="3821" y="1927"/>
              <a:ext cx="741" cy="681"/>
            </a:xfrm>
            <a:prstGeom prst="ellipse">
              <a:avLst/>
            </a:prstGeom>
            <a:solidFill>
              <a:srgbClr val="99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9799" name="Group 2695">
              <a:extLst>
                <a:ext uri="{FF2B5EF4-FFF2-40B4-BE49-F238E27FC236}">
                  <a16:creationId xmlns:a16="http://schemas.microsoft.com/office/drawing/2014/main" id="{50859E60-0346-4323-B3B7-1417E74B98D5}"/>
                </a:ext>
              </a:extLst>
            </p:cNvPr>
            <p:cNvGrpSpPr>
              <a:grpSpLocks/>
            </p:cNvGrpSpPr>
            <p:nvPr/>
          </p:nvGrpSpPr>
          <p:grpSpPr bwMode="auto">
            <a:xfrm>
              <a:off x="3555" y="2110"/>
              <a:ext cx="248" cy="182"/>
              <a:chOff x="3555" y="2110"/>
              <a:chExt cx="248" cy="182"/>
            </a:xfrm>
          </p:grpSpPr>
          <p:sp>
            <p:nvSpPr>
              <p:cNvPr id="49800" name="Oval 2696">
                <a:extLst>
                  <a:ext uri="{FF2B5EF4-FFF2-40B4-BE49-F238E27FC236}">
                    <a16:creationId xmlns:a16="http://schemas.microsoft.com/office/drawing/2014/main" id="{EC9007E7-5F11-481C-B0E1-002A0219846C}"/>
                  </a:ext>
                </a:extLst>
              </p:cNvPr>
              <p:cNvSpPr>
                <a:spLocks noChangeArrowheads="1"/>
              </p:cNvSpPr>
              <p:nvPr/>
            </p:nvSpPr>
            <p:spPr bwMode="auto">
              <a:xfrm>
                <a:off x="3555" y="2184"/>
                <a:ext cx="247" cy="108"/>
              </a:xfrm>
              <a:prstGeom prst="ellipse">
                <a:avLst/>
              </a:prstGeom>
              <a:solidFill>
                <a:srgbClr val="0078AA"/>
              </a:solidFill>
              <a:ln w="0">
                <a:solidFill>
                  <a:srgbClr val="AAE6FF"/>
                </a:solidFill>
                <a:round/>
                <a:headEnd/>
                <a:tailEnd/>
              </a:ln>
            </p:spPr>
            <p:txBody>
              <a:bodyPr/>
              <a:lstStyle/>
              <a:p>
                <a:endParaRPr lang="en-US"/>
              </a:p>
            </p:txBody>
          </p:sp>
          <p:sp>
            <p:nvSpPr>
              <p:cNvPr id="49801" name="Rectangle 2697">
                <a:extLst>
                  <a:ext uri="{FF2B5EF4-FFF2-40B4-BE49-F238E27FC236}">
                    <a16:creationId xmlns:a16="http://schemas.microsoft.com/office/drawing/2014/main" id="{6D4EED27-CEA7-4FF7-BEBF-D34EA0D3CFC0}"/>
                  </a:ext>
                </a:extLst>
              </p:cNvPr>
              <p:cNvSpPr>
                <a:spLocks noChangeArrowheads="1"/>
              </p:cNvSpPr>
              <p:nvPr/>
            </p:nvSpPr>
            <p:spPr bwMode="auto">
              <a:xfrm>
                <a:off x="3555" y="2164"/>
                <a:ext cx="247" cy="74"/>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802" name="Rectangle 2698">
                <a:extLst>
                  <a:ext uri="{FF2B5EF4-FFF2-40B4-BE49-F238E27FC236}">
                    <a16:creationId xmlns:a16="http://schemas.microsoft.com/office/drawing/2014/main" id="{50097DD5-5084-470D-A2EF-A588CE93D325}"/>
                  </a:ext>
                </a:extLst>
              </p:cNvPr>
              <p:cNvSpPr>
                <a:spLocks noChangeArrowheads="1"/>
              </p:cNvSpPr>
              <p:nvPr/>
            </p:nvSpPr>
            <p:spPr bwMode="auto">
              <a:xfrm>
                <a:off x="3555" y="2164"/>
                <a:ext cx="247" cy="74"/>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803" name="Oval 2699">
                <a:extLst>
                  <a:ext uri="{FF2B5EF4-FFF2-40B4-BE49-F238E27FC236}">
                    <a16:creationId xmlns:a16="http://schemas.microsoft.com/office/drawing/2014/main" id="{45F4704C-EC1B-4990-9943-5E024ECFB94D}"/>
                  </a:ext>
                </a:extLst>
              </p:cNvPr>
              <p:cNvSpPr>
                <a:spLocks noChangeArrowheads="1"/>
              </p:cNvSpPr>
              <p:nvPr/>
            </p:nvSpPr>
            <p:spPr bwMode="auto">
              <a:xfrm>
                <a:off x="3555" y="2110"/>
                <a:ext cx="247" cy="108"/>
              </a:xfrm>
              <a:prstGeom prst="ellipse">
                <a:avLst/>
              </a:prstGeom>
              <a:solidFill>
                <a:srgbClr val="00B4FF"/>
              </a:solidFill>
              <a:ln w="0">
                <a:solidFill>
                  <a:srgbClr val="AAE6FF"/>
                </a:solidFill>
                <a:round/>
                <a:headEnd/>
                <a:tailEnd/>
              </a:ln>
            </p:spPr>
            <p:txBody>
              <a:bodyPr/>
              <a:lstStyle/>
              <a:p>
                <a:endParaRPr lang="en-US"/>
              </a:p>
            </p:txBody>
          </p:sp>
          <p:sp>
            <p:nvSpPr>
              <p:cNvPr id="49804" name="Freeform 2700">
                <a:extLst>
                  <a:ext uri="{FF2B5EF4-FFF2-40B4-BE49-F238E27FC236}">
                    <a16:creationId xmlns:a16="http://schemas.microsoft.com/office/drawing/2014/main" id="{1C60FA57-9D2C-4925-9172-326AE7E0C55E}"/>
                  </a:ext>
                </a:extLst>
              </p:cNvPr>
              <p:cNvSpPr>
                <a:spLocks/>
              </p:cNvSpPr>
              <p:nvPr/>
            </p:nvSpPr>
            <p:spPr bwMode="auto">
              <a:xfrm>
                <a:off x="3678" y="2125"/>
                <a:ext cx="84" cy="34"/>
              </a:xfrm>
              <a:custGeom>
                <a:avLst/>
                <a:gdLst>
                  <a:gd name="T0" fmla="*/ 0 w 84"/>
                  <a:gd name="T1" fmla="*/ 24 h 34"/>
                  <a:gd name="T2" fmla="*/ 20 w 84"/>
                  <a:gd name="T3" fmla="*/ 34 h 34"/>
                  <a:gd name="T4" fmla="*/ 64 w 84"/>
                  <a:gd name="T5" fmla="*/ 10 h 34"/>
                  <a:gd name="T6" fmla="*/ 84 w 84"/>
                  <a:gd name="T7" fmla="*/ 19 h 34"/>
                  <a:gd name="T8" fmla="*/ 74 w 84"/>
                  <a:gd name="T9" fmla="*/ 0 h 34"/>
                  <a:gd name="T10" fmla="*/ 20 w 84"/>
                  <a:gd name="T11" fmla="*/ 0 h 34"/>
                  <a:gd name="T12" fmla="*/ 45 w 84"/>
                  <a:gd name="T13" fmla="*/ 5 h 34"/>
                  <a:gd name="T14" fmla="*/ 0 w 84"/>
                  <a:gd name="T15" fmla="*/ 2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34">
                    <a:moveTo>
                      <a:pt x="0" y="24"/>
                    </a:moveTo>
                    <a:lnTo>
                      <a:pt x="20" y="34"/>
                    </a:lnTo>
                    <a:lnTo>
                      <a:pt x="64" y="10"/>
                    </a:lnTo>
                    <a:lnTo>
                      <a:pt x="84" y="19"/>
                    </a:lnTo>
                    <a:lnTo>
                      <a:pt x="74" y="0"/>
                    </a:lnTo>
                    <a:lnTo>
                      <a:pt x="20" y="0"/>
                    </a:lnTo>
                    <a:lnTo>
                      <a:pt x="45" y="5"/>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05" name="Freeform 2701">
                <a:extLst>
                  <a:ext uri="{FF2B5EF4-FFF2-40B4-BE49-F238E27FC236}">
                    <a16:creationId xmlns:a16="http://schemas.microsoft.com/office/drawing/2014/main" id="{16EA851D-C55A-4D61-A127-A9CC3DB198BD}"/>
                  </a:ext>
                </a:extLst>
              </p:cNvPr>
              <p:cNvSpPr>
                <a:spLocks/>
              </p:cNvSpPr>
              <p:nvPr/>
            </p:nvSpPr>
            <p:spPr bwMode="auto">
              <a:xfrm>
                <a:off x="3678" y="2125"/>
                <a:ext cx="84" cy="34"/>
              </a:xfrm>
              <a:custGeom>
                <a:avLst/>
                <a:gdLst>
                  <a:gd name="T0" fmla="*/ 0 w 84"/>
                  <a:gd name="T1" fmla="*/ 24 h 34"/>
                  <a:gd name="T2" fmla="*/ 20 w 84"/>
                  <a:gd name="T3" fmla="*/ 34 h 34"/>
                  <a:gd name="T4" fmla="*/ 64 w 84"/>
                  <a:gd name="T5" fmla="*/ 10 h 34"/>
                  <a:gd name="T6" fmla="*/ 84 w 84"/>
                  <a:gd name="T7" fmla="*/ 19 h 34"/>
                  <a:gd name="T8" fmla="*/ 74 w 84"/>
                  <a:gd name="T9" fmla="*/ 0 h 34"/>
                  <a:gd name="T10" fmla="*/ 20 w 84"/>
                  <a:gd name="T11" fmla="*/ 0 h 34"/>
                  <a:gd name="T12" fmla="*/ 45 w 84"/>
                  <a:gd name="T13" fmla="*/ 5 h 34"/>
                  <a:gd name="T14" fmla="*/ 0 w 84"/>
                  <a:gd name="T15" fmla="*/ 2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34">
                    <a:moveTo>
                      <a:pt x="0" y="24"/>
                    </a:moveTo>
                    <a:lnTo>
                      <a:pt x="20" y="34"/>
                    </a:lnTo>
                    <a:lnTo>
                      <a:pt x="64" y="10"/>
                    </a:lnTo>
                    <a:lnTo>
                      <a:pt x="84" y="19"/>
                    </a:lnTo>
                    <a:lnTo>
                      <a:pt x="74" y="0"/>
                    </a:lnTo>
                    <a:lnTo>
                      <a:pt x="20" y="0"/>
                    </a:lnTo>
                    <a:lnTo>
                      <a:pt x="45" y="5"/>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06" name="Freeform 2702">
                <a:extLst>
                  <a:ext uri="{FF2B5EF4-FFF2-40B4-BE49-F238E27FC236}">
                    <a16:creationId xmlns:a16="http://schemas.microsoft.com/office/drawing/2014/main" id="{5266D077-AD83-4A33-8F2F-E94CE6A7A74E}"/>
                  </a:ext>
                </a:extLst>
              </p:cNvPr>
              <p:cNvSpPr>
                <a:spLocks/>
              </p:cNvSpPr>
              <p:nvPr/>
            </p:nvSpPr>
            <p:spPr bwMode="auto">
              <a:xfrm>
                <a:off x="3594" y="2164"/>
                <a:ext cx="79" cy="35"/>
              </a:xfrm>
              <a:custGeom>
                <a:avLst/>
                <a:gdLst>
                  <a:gd name="T0" fmla="*/ 79 w 79"/>
                  <a:gd name="T1" fmla="*/ 10 h 35"/>
                  <a:gd name="T2" fmla="*/ 59 w 79"/>
                  <a:gd name="T3" fmla="*/ 0 h 35"/>
                  <a:gd name="T4" fmla="*/ 20 w 79"/>
                  <a:gd name="T5" fmla="*/ 25 h 35"/>
                  <a:gd name="T6" fmla="*/ 0 w 79"/>
                  <a:gd name="T7" fmla="*/ 15 h 35"/>
                  <a:gd name="T8" fmla="*/ 10 w 79"/>
                  <a:gd name="T9" fmla="*/ 35 h 35"/>
                  <a:gd name="T10" fmla="*/ 59 w 79"/>
                  <a:gd name="T11" fmla="*/ 35 h 35"/>
                  <a:gd name="T12" fmla="*/ 40 w 79"/>
                  <a:gd name="T13" fmla="*/ 30 h 35"/>
                  <a:gd name="T14" fmla="*/ 79 w 79"/>
                  <a:gd name="T15" fmla="*/ 1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5">
                    <a:moveTo>
                      <a:pt x="79" y="10"/>
                    </a:moveTo>
                    <a:lnTo>
                      <a:pt x="59" y="0"/>
                    </a:lnTo>
                    <a:lnTo>
                      <a:pt x="20" y="25"/>
                    </a:lnTo>
                    <a:lnTo>
                      <a:pt x="0" y="15"/>
                    </a:lnTo>
                    <a:lnTo>
                      <a:pt x="10" y="35"/>
                    </a:lnTo>
                    <a:lnTo>
                      <a:pt x="59" y="35"/>
                    </a:lnTo>
                    <a:lnTo>
                      <a:pt x="40" y="30"/>
                    </a:lnTo>
                    <a:lnTo>
                      <a:pt x="79"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07" name="Freeform 2703">
                <a:extLst>
                  <a:ext uri="{FF2B5EF4-FFF2-40B4-BE49-F238E27FC236}">
                    <a16:creationId xmlns:a16="http://schemas.microsoft.com/office/drawing/2014/main" id="{536403D7-F869-499C-A50F-88A14B63CD70}"/>
                  </a:ext>
                </a:extLst>
              </p:cNvPr>
              <p:cNvSpPr>
                <a:spLocks/>
              </p:cNvSpPr>
              <p:nvPr/>
            </p:nvSpPr>
            <p:spPr bwMode="auto">
              <a:xfrm>
                <a:off x="3594" y="2164"/>
                <a:ext cx="79" cy="35"/>
              </a:xfrm>
              <a:custGeom>
                <a:avLst/>
                <a:gdLst>
                  <a:gd name="T0" fmla="*/ 79 w 79"/>
                  <a:gd name="T1" fmla="*/ 10 h 35"/>
                  <a:gd name="T2" fmla="*/ 59 w 79"/>
                  <a:gd name="T3" fmla="*/ 0 h 35"/>
                  <a:gd name="T4" fmla="*/ 20 w 79"/>
                  <a:gd name="T5" fmla="*/ 25 h 35"/>
                  <a:gd name="T6" fmla="*/ 0 w 79"/>
                  <a:gd name="T7" fmla="*/ 15 h 35"/>
                  <a:gd name="T8" fmla="*/ 10 w 79"/>
                  <a:gd name="T9" fmla="*/ 35 h 35"/>
                  <a:gd name="T10" fmla="*/ 59 w 79"/>
                  <a:gd name="T11" fmla="*/ 35 h 35"/>
                  <a:gd name="T12" fmla="*/ 40 w 79"/>
                  <a:gd name="T13" fmla="*/ 30 h 35"/>
                  <a:gd name="T14" fmla="*/ 79 w 79"/>
                  <a:gd name="T15" fmla="*/ 1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5">
                    <a:moveTo>
                      <a:pt x="79" y="10"/>
                    </a:moveTo>
                    <a:lnTo>
                      <a:pt x="59" y="0"/>
                    </a:lnTo>
                    <a:lnTo>
                      <a:pt x="20" y="25"/>
                    </a:lnTo>
                    <a:lnTo>
                      <a:pt x="0" y="15"/>
                    </a:lnTo>
                    <a:lnTo>
                      <a:pt x="10" y="35"/>
                    </a:lnTo>
                    <a:lnTo>
                      <a:pt x="59" y="35"/>
                    </a:lnTo>
                    <a:lnTo>
                      <a:pt x="40" y="30"/>
                    </a:lnTo>
                    <a:lnTo>
                      <a:pt x="79"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08" name="Freeform 2704">
                <a:extLst>
                  <a:ext uri="{FF2B5EF4-FFF2-40B4-BE49-F238E27FC236}">
                    <a16:creationId xmlns:a16="http://schemas.microsoft.com/office/drawing/2014/main" id="{5D1E250F-CEB6-4158-8B56-5B3688509928}"/>
                  </a:ext>
                </a:extLst>
              </p:cNvPr>
              <p:cNvSpPr>
                <a:spLocks/>
              </p:cNvSpPr>
              <p:nvPr/>
            </p:nvSpPr>
            <p:spPr bwMode="auto">
              <a:xfrm>
                <a:off x="3599" y="2125"/>
                <a:ext cx="79" cy="34"/>
              </a:xfrm>
              <a:custGeom>
                <a:avLst/>
                <a:gdLst>
                  <a:gd name="T0" fmla="*/ 0 w 79"/>
                  <a:gd name="T1" fmla="*/ 5 h 34"/>
                  <a:gd name="T2" fmla="*/ 15 w 79"/>
                  <a:gd name="T3" fmla="*/ 0 h 34"/>
                  <a:gd name="T4" fmla="*/ 59 w 79"/>
                  <a:gd name="T5" fmla="*/ 19 h 34"/>
                  <a:gd name="T6" fmla="*/ 79 w 79"/>
                  <a:gd name="T7" fmla="*/ 14 h 34"/>
                  <a:gd name="T8" fmla="*/ 69 w 79"/>
                  <a:gd name="T9" fmla="*/ 34 h 34"/>
                  <a:gd name="T10" fmla="*/ 15 w 79"/>
                  <a:gd name="T11" fmla="*/ 34 h 34"/>
                  <a:gd name="T12" fmla="*/ 40 w 79"/>
                  <a:gd name="T13" fmla="*/ 24 h 34"/>
                  <a:gd name="T14" fmla="*/ 0 w 79"/>
                  <a:gd name="T15" fmla="*/ 5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4">
                    <a:moveTo>
                      <a:pt x="0" y="5"/>
                    </a:moveTo>
                    <a:lnTo>
                      <a:pt x="15" y="0"/>
                    </a:lnTo>
                    <a:lnTo>
                      <a:pt x="59" y="19"/>
                    </a:lnTo>
                    <a:lnTo>
                      <a:pt x="79" y="14"/>
                    </a:lnTo>
                    <a:lnTo>
                      <a:pt x="69" y="34"/>
                    </a:lnTo>
                    <a:lnTo>
                      <a:pt x="15" y="34"/>
                    </a:lnTo>
                    <a:lnTo>
                      <a:pt x="40" y="24"/>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09" name="Freeform 2705">
                <a:extLst>
                  <a:ext uri="{FF2B5EF4-FFF2-40B4-BE49-F238E27FC236}">
                    <a16:creationId xmlns:a16="http://schemas.microsoft.com/office/drawing/2014/main" id="{FBF4993E-55B0-48A1-8535-89C83A9DC0CA}"/>
                  </a:ext>
                </a:extLst>
              </p:cNvPr>
              <p:cNvSpPr>
                <a:spLocks/>
              </p:cNvSpPr>
              <p:nvPr/>
            </p:nvSpPr>
            <p:spPr bwMode="auto">
              <a:xfrm>
                <a:off x="3599" y="2125"/>
                <a:ext cx="79" cy="34"/>
              </a:xfrm>
              <a:custGeom>
                <a:avLst/>
                <a:gdLst>
                  <a:gd name="T0" fmla="*/ 0 w 79"/>
                  <a:gd name="T1" fmla="*/ 5 h 34"/>
                  <a:gd name="T2" fmla="*/ 15 w 79"/>
                  <a:gd name="T3" fmla="*/ 0 h 34"/>
                  <a:gd name="T4" fmla="*/ 59 w 79"/>
                  <a:gd name="T5" fmla="*/ 19 h 34"/>
                  <a:gd name="T6" fmla="*/ 79 w 79"/>
                  <a:gd name="T7" fmla="*/ 14 h 34"/>
                  <a:gd name="T8" fmla="*/ 69 w 79"/>
                  <a:gd name="T9" fmla="*/ 34 h 34"/>
                  <a:gd name="T10" fmla="*/ 15 w 79"/>
                  <a:gd name="T11" fmla="*/ 34 h 34"/>
                  <a:gd name="T12" fmla="*/ 40 w 79"/>
                  <a:gd name="T13" fmla="*/ 24 h 34"/>
                  <a:gd name="T14" fmla="*/ 0 w 79"/>
                  <a:gd name="T15" fmla="*/ 5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4">
                    <a:moveTo>
                      <a:pt x="0" y="5"/>
                    </a:moveTo>
                    <a:lnTo>
                      <a:pt x="15" y="0"/>
                    </a:lnTo>
                    <a:lnTo>
                      <a:pt x="59" y="19"/>
                    </a:lnTo>
                    <a:lnTo>
                      <a:pt x="79" y="14"/>
                    </a:lnTo>
                    <a:lnTo>
                      <a:pt x="69" y="34"/>
                    </a:lnTo>
                    <a:lnTo>
                      <a:pt x="15" y="34"/>
                    </a:lnTo>
                    <a:lnTo>
                      <a:pt x="40" y="24"/>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10" name="Freeform 2706">
                <a:extLst>
                  <a:ext uri="{FF2B5EF4-FFF2-40B4-BE49-F238E27FC236}">
                    <a16:creationId xmlns:a16="http://schemas.microsoft.com/office/drawing/2014/main" id="{19BBB7E8-0DF6-4726-9514-3FD3904D05ED}"/>
                  </a:ext>
                </a:extLst>
              </p:cNvPr>
              <p:cNvSpPr>
                <a:spLocks/>
              </p:cNvSpPr>
              <p:nvPr/>
            </p:nvSpPr>
            <p:spPr bwMode="auto">
              <a:xfrm>
                <a:off x="3678" y="2169"/>
                <a:ext cx="79" cy="35"/>
              </a:xfrm>
              <a:custGeom>
                <a:avLst/>
                <a:gdLst>
                  <a:gd name="T0" fmla="*/ 79 w 79"/>
                  <a:gd name="T1" fmla="*/ 25 h 35"/>
                  <a:gd name="T2" fmla="*/ 64 w 79"/>
                  <a:gd name="T3" fmla="*/ 35 h 35"/>
                  <a:gd name="T4" fmla="*/ 20 w 79"/>
                  <a:gd name="T5" fmla="*/ 10 h 35"/>
                  <a:gd name="T6" fmla="*/ 0 w 79"/>
                  <a:gd name="T7" fmla="*/ 20 h 35"/>
                  <a:gd name="T8" fmla="*/ 10 w 79"/>
                  <a:gd name="T9" fmla="*/ 0 h 35"/>
                  <a:gd name="T10" fmla="*/ 64 w 79"/>
                  <a:gd name="T11" fmla="*/ 0 h 35"/>
                  <a:gd name="T12" fmla="*/ 40 w 79"/>
                  <a:gd name="T13" fmla="*/ 5 h 35"/>
                  <a:gd name="T14" fmla="*/ 79 w 79"/>
                  <a:gd name="T15" fmla="*/ 2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5">
                    <a:moveTo>
                      <a:pt x="79" y="25"/>
                    </a:moveTo>
                    <a:lnTo>
                      <a:pt x="64" y="35"/>
                    </a:lnTo>
                    <a:lnTo>
                      <a:pt x="20" y="10"/>
                    </a:lnTo>
                    <a:lnTo>
                      <a:pt x="0" y="20"/>
                    </a:lnTo>
                    <a:lnTo>
                      <a:pt x="10" y="0"/>
                    </a:lnTo>
                    <a:lnTo>
                      <a:pt x="64" y="0"/>
                    </a:lnTo>
                    <a:lnTo>
                      <a:pt x="40" y="5"/>
                    </a:lnTo>
                    <a:lnTo>
                      <a:pt x="79"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11" name="Freeform 2707">
                <a:extLst>
                  <a:ext uri="{FF2B5EF4-FFF2-40B4-BE49-F238E27FC236}">
                    <a16:creationId xmlns:a16="http://schemas.microsoft.com/office/drawing/2014/main" id="{59AC1C83-28C0-4417-A5B1-A995E56C4AFD}"/>
                  </a:ext>
                </a:extLst>
              </p:cNvPr>
              <p:cNvSpPr>
                <a:spLocks/>
              </p:cNvSpPr>
              <p:nvPr/>
            </p:nvSpPr>
            <p:spPr bwMode="auto">
              <a:xfrm>
                <a:off x="3678" y="2169"/>
                <a:ext cx="79" cy="35"/>
              </a:xfrm>
              <a:custGeom>
                <a:avLst/>
                <a:gdLst>
                  <a:gd name="T0" fmla="*/ 79 w 79"/>
                  <a:gd name="T1" fmla="*/ 25 h 35"/>
                  <a:gd name="T2" fmla="*/ 64 w 79"/>
                  <a:gd name="T3" fmla="*/ 35 h 35"/>
                  <a:gd name="T4" fmla="*/ 20 w 79"/>
                  <a:gd name="T5" fmla="*/ 10 h 35"/>
                  <a:gd name="T6" fmla="*/ 0 w 79"/>
                  <a:gd name="T7" fmla="*/ 20 h 35"/>
                  <a:gd name="T8" fmla="*/ 10 w 79"/>
                  <a:gd name="T9" fmla="*/ 0 h 35"/>
                  <a:gd name="T10" fmla="*/ 64 w 79"/>
                  <a:gd name="T11" fmla="*/ 0 h 35"/>
                  <a:gd name="T12" fmla="*/ 40 w 79"/>
                  <a:gd name="T13" fmla="*/ 5 h 35"/>
                  <a:gd name="T14" fmla="*/ 79 w 79"/>
                  <a:gd name="T15" fmla="*/ 2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5">
                    <a:moveTo>
                      <a:pt x="79" y="25"/>
                    </a:moveTo>
                    <a:lnTo>
                      <a:pt x="64" y="35"/>
                    </a:lnTo>
                    <a:lnTo>
                      <a:pt x="20" y="10"/>
                    </a:lnTo>
                    <a:lnTo>
                      <a:pt x="0" y="20"/>
                    </a:lnTo>
                    <a:lnTo>
                      <a:pt x="10" y="0"/>
                    </a:lnTo>
                    <a:lnTo>
                      <a:pt x="64" y="0"/>
                    </a:lnTo>
                    <a:lnTo>
                      <a:pt x="40" y="5"/>
                    </a:lnTo>
                    <a:lnTo>
                      <a:pt x="79"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12" name="Freeform 2708">
                <a:extLst>
                  <a:ext uri="{FF2B5EF4-FFF2-40B4-BE49-F238E27FC236}">
                    <a16:creationId xmlns:a16="http://schemas.microsoft.com/office/drawing/2014/main" id="{2FC91D4D-4625-4491-B1E1-5462A70CAFB6}"/>
                  </a:ext>
                </a:extLst>
              </p:cNvPr>
              <p:cNvSpPr>
                <a:spLocks/>
              </p:cNvSpPr>
              <p:nvPr/>
            </p:nvSpPr>
            <p:spPr bwMode="auto">
              <a:xfrm>
                <a:off x="3683" y="2125"/>
                <a:ext cx="79" cy="34"/>
              </a:xfrm>
              <a:custGeom>
                <a:avLst/>
                <a:gdLst>
                  <a:gd name="T0" fmla="*/ 0 w 79"/>
                  <a:gd name="T1" fmla="*/ 29 h 34"/>
                  <a:gd name="T2" fmla="*/ 15 w 79"/>
                  <a:gd name="T3" fmla="*/ 34 h 34"/>
                  <a:gd name="T4" fmla="*/ 59 w 79"/>
                  <a:gd name="T5" fmla="*/ 14 h 34"/>
                  <a:gd name="T6" fmla="*/ 79 w 79"/>
                  <a:gd name="T7" fmla="*/ 19 h 34"/>
                  <a:gd name="T8" fmla="*/ 69 w 79"/>
                  <a:gd name="T9" fmla="*/ 0 h 34"/>
                  <a:gd name="T10" fmla="*/ 20 w 79"/>
                  <a:gd name="T11" fmla="*/ 0 h 34"/>
                  <a:gd name="T12" fmla="*/ 40 w 79"/>
                  <a:gd name="T13" fmla="*/ 10 h 34"/>
                  <a:gd name="T14" fmla="*/ 0 w 79"/>
                  <a:gd name="T15" fmla="*/ 29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4">
                    <a:moveTo>
                      <a:pt x="0" y="29"/>
                    </a:moveTo>
                    <a:lnTo>
                      <a:pt x="15" y="34"/>
                    </a:lnTo>
                    <a:lnTo>
                      <a:pt x="59" y="14"/>
                    </a:lnTo>
                    <a:lnTo>
                      <a:pt x="79" y="19"/>
                    </a:lnTo>
                    <a:lnTo>
                      <a:pt x="69" y="0"/>
                    </a:lnTo>
                    <a:lnTo>
                      <a:pt x="20" y="0"/>
                    </a:lnTo>
                    <a:lnTo>
                      <a:pt x="40" y="10"/>
                    </a:lnTo>
                    <a:lnTo>
                      <a:pt x="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13" name="Freeform 2709">
                <a:extLst>
                  <a:ext uri="{FF2B5EF4-FFF2-40B4-BE49-F238E27FC236}">
                    <a16:creationId xmlns:a16="http://schemas.microsoft.com/office/drawing/2014/main" id="{CF9A4DF4-0FE1-4FAF-8E3B-E0E6B74E58CC}"/>
                  </a:ext>
                </a:extLst>
              </p:cNvPr>
              <p:cNvSpPr>
                <a:spLocks/>
              </p:cNvSpPr>
              <p:nvPr/>
            </p:nvSpPr>
            <p:spPr bwMode="auto">
              <a:xfrm>
                <a:off x="3683" y="2125"/>
                <a:ext cx="79" cy="34"/>
              </a:xfrm>
              <a:custGeom>
                <a:avLst/>
                <a:gdLst>
                  <a:gd name="T0" fmla="*/ 0 w 79"/>
                  <a:gd name="T1" fmla="*/ 29 h 34"/>
                  <a:gd name="T2" fmla="*/ 15 w 79"/>
                  <a:gd name="T3" fmla="*/ 34 h 34"/>
                  <a:gd name="T4" fmla="*/ 59 w 79"/>
                  <a:gd name="T5" fmla="*/ 14 h 34"/>
                  <a:gd name="T6" fmla="*/ 79 w 79"/>
                  <a:gd name="T7" fmla="*/ 19 h 34"/>
                  <a:gd name="T8" fmla="*/ 69 w 79"/>
                  <a:gd name="T9" fmla="*/ 0 h 34"/>
                  <a:gd name="T10" fmla="*/ 20 w 79"/>
                  <a:gd name="T11" fmla="*/ 0 h 34"/>
                  <a:gd name="T12" fmla="*/ 40 w 79"/>
                  <a:gd name="T13" fmla="*/ 10 h 34"/>
                  <a:gd name="T14" fmla="*/ 0 w 79"/>
                  <a:gd name="T15" fmla="*/ 29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4">
                    <a:moveTo>
                      <a:pt x="0" y="29"/>
                    </a:moveTo>
                    <a:lnTo>
                      <a:pt x="15" y="34"/>
                    </a:lnTo>
                    <a:lnTo>
                      <a:pt x="59" y="14"/>
                    </a:lnTo>
                    <a:lnTo>
                      <a:pt x="79" y="19"/>
                    </a:lnTo>
                    <a:lnTo>
                      <a:pt x="69" y="0"/>
                    </a:lnTo>
                    <a:lnTo>
                      <a:pt x="20" y="0"/>
                    </a:lnTo>
                    <a:lnTo>
                      <a:pt x="40" y="10"/>
                    </a:lnTo>
                    <a:lnTo>
                      <a:pt x="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14" name="Freeform 2710">
                <a:extLst>
                  <a:ext uri="{FF2B5EF4-FFF2-40B4-BE49-F238E27FC236}">
                    <a16:creationId xmlns:a16="http://schemas.microsoft.com/office/drawing/2014/main" id="{48288E00-A149-44A8-9B58-276E0197A4A3}"/>
                  </a:ext>
                </a:extLst>
              </p:cNvPr>
              <p:cNvSpPr>
                <a:spLocks/>
              </p:cNvSpPr>
              <p:nvPr/>
            </p:nvSpPr>
            <p:spPr bwMode="auto">
              <a:xfrm>
                <a:off x="3594" y="2164"/>
                <a:ext cx="79" cy="40"/>
              </a:xfrm>
              <a:custGeom>
                <a:avLst/>
                <a:gdLst>
                  <a:gd name="T0" fmla="*/ 79 w 79"/>
                  <a:gd name="T1" fmla="*/ 10 h 40"/>
                  <a:gd name="T2" fmla="*/ 64 w 79"/>
                  <a:gd name="T3" fmla="*/ 0 h 40"/>
                  <a:gd name="T4" fmla="*/ 20 w 79"/>
                  <a:gd name="T5" fmla="*/ 25 h 40"/>
                  <a:gd name="T6" fmla="*/ 0 w 79"/>
                  <a:gd name="T7" fmla="*/ 20 h 40"/>
                  <a:gd name="T8" fmla="*/ 10 w 79"/>
                  <a:gd name="T9" fmla="*/ 40 h 40"/>
                  <a:gd name="T10" fmla="*/ 64 w 79"/>
                  <a:gd name="T11" fmla="*/ 40 h 40"/>
                  <a:gd name="T12" fmla="*/ 40 w 79"/>
                  <a:gd name="T13" fmla="*/ 30 h 40"/>
                  <a:gd name="T14" fmla="*/ 79 w 79"/>
                  <a:gd name="T15" fmla="*/ 1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40">
                    <a:moveTo>
                      <a:pt x="79" y="10"/>
                    </a:moveTo>
                    <a:lnTo>
                      <a:pt x="64" y="0"/>
                    </a:lnTo>
                    <a:lnTo>
                      <a:pt x="20" y="25"/>
                    </a:lnTo>
                    <a:lnTo>
                      <a:pt x="0" y="20"/>
                    </a:lnTo>
                    <a:lnTo>
                      <a:pt x="10" y="40"/>
                    </a:lnTo>
                    <a:lnTo>
                      <a:pt x="64" y="40"/>
                    </a:lnTo>
                    <a:lnTo>
                      <a:pt x="40" y="30"/>
                    </a:lnTo>
                    <a:lnTo>
                      <a:pt x="7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15" name="Freeform 2711">
                <a:extLst>
                  <a:ext uri="{FF2B5EF4-FFF2-40B4-BE49-F238E27FC236}">
                    <a16:creationId xmlns:a16="http://schemas.microsoft.com/office/drawing/2014/main" id="{90B16AC1-88C4-4587-9C1A-29C061405CA0}"/>
                  </a:ext>
                </a:extLst>
              </p:cNvPr>
              <p:cNvSpPr>
                <a:spLocks/>
              </p:cNvSpPr>
              <p:nvPr/>
            </p:nvSpPr>
            <p:spPr bwMode="auto">
              <a:xfrm>
                <a:off x="3594" y="2164"/>
                <a:ext cx="79" cy="40"/>
              </a:xfrm>
              <a:custGeom>
                <a:avLst/>
                <a:gdLst>
                  <a:gd name="T0" fmla="*/ 79 w 79"/>
                  <a:gd name="T1" fmla="*/ 10 h 40"/>
                  <a:gd name="T2" fmla="*/ 64 w 79"/>
                  <a:gd name="T3" fmla="*/ 0 h 40"/>
                  <a:gd name="T4" fmla="*/ 20 w 79"/>
                  <a:gd name="T5" fmla="*/ 25 h 40"/>
                  <a:gd name="T6" fmla="*/ 0 w 79"/>
                  <a:gd name="T7" fmla="*/ 20 h 40"/>
                  <a:gd name="T8" fmla="*/ 10 w 79"/>
                  <a:gd name="T9" fmla="*/ 40 h 40"/>
                  <a:gd name="T10" fmla="*/ 64 w 79"/>
                  <a:gd name="T11" fmla="*/ 40 h 40"/>
                  <a:gd name="T12" fmla="*/ 40 w 79"/>
                  <a:gd name="T13" fmla="*/ 30 h 40"/>
                  <a:gd name="T14" fmla="*/ 79 w 79"/>
                  <a:gd name="T15" fmla="*/ 1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40">
                    <a:moveTo>
                      <a:pt x="79" y="10"/>
                    </a:moveTo>
                    <a:lnTo>
                      <a:pt x="64" y="0"/>
                    </a:lnTo>
                    <a:lnTo>
                      <a:pt x="20" y="25"/>
                    </a:lnTo>
                    <a:lnTo>
                      <a:pt x="0" y="20"/>
                    </a:lnTo>
                    <a:lnTo>
                      <a:pt x="10" y="40"/>
                    </a:lnTo>
                    <a:lnTo>
                      <a:pt x="64" y="40"/>
                    </a:lnTo>
                    <a:lnTo>
                      <a:pt x="40" y="30"/>
                    </a:lnTo>
                    <a:lnTo>
                      <a:pt x="7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16" name="Freeform 2712">
                <a:extLst>
                  <a:ext uri="{FF2B5EF4-FFF2-40B4-BE49-F238E27FC236}">
                    <a16:creationId xmlns:a16="http://schemas.microsoft.com/office/drawing/2014/main" id="{7C668D8E-D080-4B36-A2CE-A24525E68685}"/>
                  </a:ext>
                </a:extLst>
              </p:cNvPr>
              <p:cNvSpPr>
                <a:spLocks/>
              </p:cNvSpPr>
              <p:nvPr/>
            </p:nvSpPr>
            <p:spPr bwMode="auto">
              <a:xfrm>
                <a:off x="3599" y="2125"/>
                <a:ext cx="79" cy="34"/>
              </a:xfrm>
              <a:custGeom>
                <a:avLst/>
                <a:gdLst>
                  <a:gd name="T0" fmla="*/ 0 w 79"/>
                  <a:gd name="T1" fmla="*/ 10 h 34"/>
                  <a:gd name="T2" fmla="*/ 15 w 79"/>
                  <a:gd name="T3" fmla="*/ 0 h 34"/>
                  <a:gd name="T4" fmla="*/ 59 w 79"/>
                  <a:gd name="T5" fmla="*/ 19 h 34"/>
                  <a:gd name="T6" fmla="*/ 79 w 79"/>
                  <a:gd name="T7" fmla="*/ 14 h 34"/>
                  <a:gd name="T8" fmla="*/ 69 w 79"/>
                  <a:gd name="T9" fmla="*/ 34 h 34"/>
                  <a:gd name="T10" fmla="*/ 20 w 79"/>
                  <a:gd name="T11" fmla="*/ 34 h 34"/>
                  <a:gd name="T12" fmla="*/ 40 w 79"/>
                  <a:gd name="T13" fmla="*/ 29 h 34"/>
                  <a:gd name="T14" fmla="*/ 0 w 79"/>
                  <a:gd name="T15" fmla="*/ 1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4">
                    <a:moveTo>
                      <a:pt x="0" y="10"/>
                    </a:moveTo>
                    <a:lnTo>
                      <a:pt x="15" y="0"/>
                    </a:lnTo>
                    <a:lnTo>
                      <a:pt x="59" y="19"/>
                    </a:lnTo>
                    <a:lnTo>
                      <a:pt x="79" y="14"/>
                    </a:lnTo>
                    <a:lnTo>
                      <a:pt x="69" y="34"/>
                    </a:lnTo>
                    <a:lnTo>
                      <a:pt x="20" y="34"/>
                    </a:lnTo>
                    <a:lnTo>
                      <a:pt x="40" y="29"/>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17" name="Freeform 2713">
                <a:extLst>
                  <a:ext uri="{FF2B5EF4-FFF2-40B4-BE49-F238E27FC236}">
                    <a16:creationId xmlns:a16="http://schemas.microsoft.com/office/drawing/2014/main" id="{B558C9D5-67A7-4791-93C3-F1CA459D9E48}"/>
                  </a:ext>
                </a:extLst>
              </p:cNvPr>
              <p:cNvSpPr>
                <a:spLocks/>
              </p:cNvSpPr>
              <p:nvPr/>
            </p:nvSpPr>
            <p:spPr bwMode="auto">
              <a:xfrm>
                <a:off x="3599" y="2125"/>
                <a:ext cx="79" cy="34"/>
              </a:xfrm>
              <a:custGeom>
                <a:avLst/>
                <a:gdLst>
                  <a:gd name="T0" fmla="*/ 0 w 79"/>
                  <a:gd name="T1" fmla="*/ 10 h 34"/>
                  <a:gd name="T2" fmla="*/ 15 w 79"/>
                  <a:gd name="T3" fmla="*/ 0 h 34"/>
                  <a:gd name="T4" fmla="*/ 59 w 79"/>
                  <a:gd name="T5" fmla="*/ 19 h 34"/>
                  <a:gd name="T6" fmla="*/ 79 w 79"/>
                  <a:gd name="T7" fmla="*/ 14 h 34"/>
                  <a:gd name="T8" fmla="*/ 69 w 79"/>
                  <a:gd name="T9" fmla="*/ 34 h 34"/>
                  <a:gd name="T10" fmla="*/ 20 w 79"/>
                  <a:gd name="T11" fmla="*/ 34 h 34"/>
                  <a:gd name="T12" fmla="*/ 40 w 79"/>
                  <a:gd name="T13" fmla="*/ 29 h 34"/>
                  <a:gd name="T14" fmla="*/ 0 w 79"/>
                  <a:gd name="T15" fmla="*/ 1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4">
                    <a:moveTo>
                      <a:pt x="0" y="10"/>
                    </a:moveTo>
                    <a:lnTo>
                      <a:pt x="15" y="0"/>
                    </a:lnTo>
                    <a:lnTo>
                      <a:pt x="59" y="19"/>
                    </a:lnTo>
                    <a:lnTo>
                      <a:pt x="79" y="14"/>
                    </a:lnTo>
                    <a:lnTo>
                      <a:pt x="69" y="34"/>
                    </a:lnTo>
                    <a:lnTo>
                      <a:pt x="20" y="34"/>
                    </a:lnTo>
                    <a:lnTo>
                      <a:pt x="40" y="29"/>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18" name="Freeform 2714">
                <a:extLst>
                  <a:ext uri="{FF2B5EF4-FFF2-40B4-BE49-F238E27FC236}">
                    <a16:creationId xmlns:a16="http://schemas.microsoft.com/office/drawing/2014/main" id="{24181040-FB48-4153-85B7-BDB16C5187B9}"/>
                  </a:ext>
                </a:extLst>
              </p:cNvPr>
              <p:cNvSpPr>
                <a:spLocks/>
              </p:cNvSpPr>
              <p:nvPr/>
            </p:nvSpPr>
            <p:spPr bwMode="auto">
              <a:xfrm>
                <a:off x="3678" y="2169"/>
                <a:ext cx="84" cy="35"/>
              </a:xfrm>
              <a:custGeom>
                <a:avLst/>
                <a:gdLst>
                  <a:gd name="T0" fmla="*/ 84 w 84"/>
                  <a:gd name="T1" fmla="*/ 30 h 35"/>
                  <a:gd name="T2" fmla="*/ 64 w 84"/>
                  <a:gd name="T3" fmla="*/ 35 h 35"/>
                  <a:gd name="T4" fmla="*/ 20 w 84"/>
                  <a:gd name="T5" fmla="*/ 15 h 35"/>
                  <a:gd name="T6" fmla="*/ 0 w 84"/>
                  <a:gd name="T7" fmla="*/ 20 h 35"/>
                  <a:gd name="T8" fmla="*/ 10 w 84"/>
                  <a:gd name="T9" fmla="*/ 0 h 35"/>
                  <a:gd name="T10" fmla="*/ 64 w 84"/>
                  <a:gd name="T11" fmla="*/ 0 h 35"/>
                  <a:gd name="T12" fmla="*/ 40 w 84"/>
                  <a:gd name="T13" fmla="*/ 5 h 35"/>
                  <a:gd name="T14" fmla="*/ 84 w 84"/>
                  <a:gd name="T15" fmla="*/ 3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35">
                    <a:moveTo>
                      <a:pt x="84" y="30"/>
                    </a:moveTo>
                    <a:lnTo>
                      <a:pt x="64" y="35"/>
                    </a:lnTo>
                    <a:lnTo>
                      <a:pt x="20" y="15"/>
                    </a:lnTo>
                    <a:lnTo>
                      <a:pt x="0" y="20"/>
                    </a:lnTo>
                    <a:lnTo>
                      <a:pt x="10" y="0"/>
                    </a:lnTo>
                    <a:lnTo>
                      <a:pt x="64" y="0"/>
                    </a:lnTo>
                    <a:lnTo>
                      <a:pt x="40" y="5"/>
                    </a:lnTo>
                    <a:lnTo>
                      <a:pt x="84"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19" name="Freeform 2715">
                <a:extLst>
                  <a:ext uri="{FF2B5EF4-FFF2-40B4-BE49-F238E27FC236}">
                    <a16:creationId xmlns:a16="http://schemas.microsoft.com/office/drawing/2014/main" id="{21E3FE03-18F5-403B-8177-EB393E152DA7}"/>
                  </a:ext>
                </a:extLst>
              </p:cNvPr>
              <p:cNvSpPr>
                <a:spLocks/>
              </p:cNvSpPr>
              <p:nvPr/>
            </p:nvSpPr>
            <p:spPr bwMode="auto">
              <a:xfrm>
                <a:off x="3678" y="2169"/>
                <a:ext cx="84" cy="35"/>
              </a:xfrm>
              <a:custGeom>
                <a:avLst/>
                <a:gdLst>
                  <a:gd name="T0" fmla="*/ 84 w 84"/>
                  <a:gd name="T1" fmla="*/ 30 h 35"/>
                  <a:gd name="T2" fmla="*/ 64 w 84"/>
                  <a:gd name="T3" fmla="*/ 35 h 35"/>
                  <a:gd name="T4" fmla="*/ 20 w 84"/>
                  <a:gd name="T5" fmla="*/ 15 h 35"/>
                  <a:gd name="T6" fmla="*/ 0 w 84"/>
                  <a:gd name="T7" fmla="*/ 20 h 35"/>
                  <a:gd name="T8" fmla="*/ 10 w 84"/>
                  <a:gd name="T9" fmla="*/ 0 h 35"/>
                  <a:gd name="T10" fmla="*/ 64 w 84"/>
                  <a:gd name="T11" fmla="*/ 0 h 35"/>
                  <a:gd name="T12" fmla="*/ 40 w 84"/>
                  <a:gd name="T13" fmla="*/ 5 h 35"/>
                  <a:gd name="T14" fmla="*/ 84 w 84"/>
                  <a:gd name="T15" fmla="*/ 3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35">
                    <a:moveTo>
                      <a:pt x="84" y="30"/>
                    </a:moveTo>
                    <a:lnTo>
                      <a:pt x="64" y="35"/>
                    </a:lnTo>
                    <a:lnTo>
                      <a:pt x="20" y="15"/>
                    </a:lnTo>
                    <a:lnTo>
                      <a:pt x="0" y="20"/>
                    </a:lnTo>
                    <a:lnTo>
                      <a:pt x="10" y="0"/>
                    </a:lnTo>
                    <a:lnTo>
                      <a:pt x="64" y="0"/>
                    </a:lnTo>
                    <a:lnTo>
                      <a:pt x="40" y="5"/>
                    </a:lnTo>
                    <a:lnTo>
                      <a:pt x="84"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20" name="Line 2716">
                <a:extLst>
                  <a:ext uri="{FF2B5EF4-FFF2-40B4-BE49-F238E27FC236}">
                    <a16:creationId xmlns:a16="http://schemas.microsoft.com/office/drawing/2014/main" id="{E66A05C8-23FF-42E9-BF7A-C7BA0CA0B020}"/>
                  </a:ext>
                </a:extLst>
              </p:cNvPr>
              <p:cNvSpPr>
                <a:spLocks noChangeShapeType="1"/>
              </p:cNvSpPr>
              <p:nvPr/>
            </p:nvSpPr>
            <p:spPr bwMode="auto">
              <a:xfrm>
                <a:off x="3802" y="2164"/>
                <a:ext cx="1" cy="74"/>
              </a:xfrm>
              <a:prstGeom prst="line">
                <a:avLst/>
              </a:prstGeom>
              <a:noFill/>
              <a:ln w="0">
                <a:solidFill>
                  <a:srgbClr val="AAE6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821" name="Rectangle 2717">
              <a:extLst>
                <a:ext uri="{FF2B5EF4-FFF2-40B4-BE49-F238E27FC236}">
                  <a16:creationId xmlns:a16="http://schemas.microsoft.com/office/drawing/2014/main" id="{A6A65BF9-792C-455B-9BC6-7C3DFB224C8A}"/>
                </a:ext>
              </a:extLst>
            </p:cNvPr>
            <p:cNvSpPr>
              <a:spLocks noChangeArrowheads="1"/>
            </p:cNvSpPr>
            <p:nvPr/>
          </p:nvSpPr>
          <p:spPr bwMode="auto">
            <a:xfrm>
              <a:off x="3520" y="2578"/>
              <a:ext cx="15"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822" name="Rectangle 2718">
              <a:extLst>
                <a:ext uri="{FF2B5EF4-FFF2-40B4-BE49-F238E27FC236}">
                  <a16:creationId xmlns:a16="http://schemas.microsoft.com/office/drawing/2014/main" id="{04890D23-80C5-42CC-A2A5-86ECAA83B47C}"/>
                </a:ext>
              </a:extLst>
            </p:cNvPr>
            <p:cNvSpPr>
              <a:spLocks noChangeArrowheads="1"/>
            </p:cNvSpPr>
            <p:nvPr/>
          </p:nvSpPr>
          <p:spPr bwMode="auto">
            <a:xfrm>
              <a:off x="3525" y="2578"/>
              <a:ext cx="15"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823" name="Rectangle 2719">
              <a:extLst>
                <a:ext uri="{FF2B5EF4-FFF2-40B4-BE49-F238E27FC236}">
                  <a16:creationId xmlns:a16="http://schemas.microsoft.com/office/drawing/2014/main" id="{902DCC41-E742-4DF2-8D56-8EDF9195733D}"/>
                </a:ext>
              </a:extLst>
            </p:cNvPr>
            <p:cNvSpPr>
              <a:spLocks noChangeArrowheads="1"/>
            </p:cNvSpPr>
            <p:nvPr/>
          </p:nvSpPr>
          <p:spPr bwMode="auto">
            <a:xfrm>
              <a:off x="3535" y="2578"/>
              <a:ext cx="15"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824" name="Rectangle 2720">
              <a:extLst>
                <a:ext uri="{FF2B5EF4-FFF2-40B4-BE49-F238E27FC236}">
                  <a16:creationId xmlns:a16="http://schemas.microsoft.com/office/drawing/2014/main" id="{3D6DC51A-2359-4CBD-A78E-22A29CBFE854}"/>
                </a:ext>
              </a:extLst>
            </p:cNvPr>
            <p:cNvSpPr>
              <a:spLocks noChangeArrowheads="1"/>
            </p:cNvSpPr>
            <p:nvPr/>
          </p:nvSpPr>
          <p:spPr bwMode="auto">
            <a:xfrm>
              <a:off x="3540" y="2578"/>
              <a:ext cx="15"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825" name="Line 2721">
              <a:extLst>
                <a:ext uri="{FF2B5EF4-FFF2-40B4-BE49-F238E27FC236}">
                  <a16:creationId xmlns:a16="http://schemas.microsoft.com/office/drawing/2014/main" id="{14D10C48-1A32-4C87-A86C-F7790BC66FBF}"/>
                </a:ext>
              </a:extLst>
            </p:cNvPr>
            <p:cNvSpPr>
              <a:spLocks noChangeShapeType="1"/>
            </p:cNvSpPr>
            <p:nvPr/>
          </p:nvSpPr>
          <p:spPr bwMode="auto">
            <a:xfrm flipV="1">
              <a:off x="3107" y="2223"/>
              <a:ext cx="482" cy="16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826" name="Line 2722">
              <a:extLst>
                <a:ext uri="{FF2B5EF4-FFF2-40B4-BE49-F238E27FC236}">
                  <a16:creationId xmlns:a16="http://schemas.microsoft.com/office/drawing/2014/main" id="{C245129F-D92B-4B16-965D-598811713336}"/>
                </a:ext>
              </a:extLst>
            </p:cNvPr>
            <p:cNvSpPr>
              <a:spLocks noChangeShapeType="1"/>
            </p:cNvSpPr>
            <p:nvPr/>
          </p:nvSpPr>
          <p:spPr bwMode="auto">
            <a:xfrm>
              <a:off x="3061" y="2478"/>
              <a:ext cx="736" cy="90"/>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9827" name="Group 2723">
              <a:extLst>
                <a:ext uri="{FF2B5EF4-FFF2-40B4-BE49-F238E27FC236}">
                  <a16:creationId xmlns:a16="http://schemas.microsoft.com/office/drawing/2014/main" id="{A6EA6017-D6AB-4B74-B732-B25088D3FC2A}"/>
                </a:ext>
              </a:extLst>
            </p:cNvPr>
            <p:cNvGrpSpPr>
              <a:grpSpLocks/>
            </p:cNvGrpSpPr>
            <p:nvPr/>
          </p:nvGrpSpPr>
          <p:grpSpPr bwMode="auto">
            <a:xfrm>
              <a:off x="3782" y="2494"/>
              <a:ext cx="243" cy="183"/>
              <a:chOff x="3782" y="2494"/>
              <a:chExt cx="243" cy="183"/>
            </a:xfrm>
          </p:grpSpPr>
          <p:sp>
            <p:nvSpPr>
              <p:cNvPr id="49828" name="Oval 2724">
                <a:extLst>
                  <a:ext uri="{FF2B5EF4-FFF2-40B4-BE49-F238E27FC236}">
                    <a16:creationId xmlns:a16="http://schemas.microsoft.com/office/drawing/2014/main" id="{45742DA4-38F8-49EE-8130-6CB9BFE68238}"/>
                  </a:ext>
                </a:extLst>
              </p:cNvPr>
              <p:cNvSpPr>
                <a:spLocks noChangeArrowheads="1"/>
              </p:cNvSpPr>
              <p:nvPr/>
            </p:nvSpPr>
            <p:spPr bwMode="auto">
              <a:xfrm>
                <a:off x="3782" y="2568"/>
                <a:ext cx="242" cy="109"/>
              </a:xfrm>
              <a:prstGeom prst="ellipse">
                <a:avLst/>
              </a:prstGeom>
              <a:solidFill>
                <a:srgbClr val="0078AA"/>
              </a:solidFill>
              <a:ln w="0">
                <a:solidFill>
                  <a:srgbClr val="AAE6FF"/>
                </a:solidFill>
                <a:round/>
                <a:headEnd/>
                <a:tailEnd/>
              </a:ln>
            </p:spPr>
            <p:txBody>
              <a:bodyPr/>
              <a:lstStyle/>
              <a:p>
                <a:endParaRPr lang="en-US"/>
              </a:p>
            </p:txBody>
          </p:sp>
          <p:sp>
            <p:nvSpPr>
              <p:cNvPr id="49829" name="Rectangle 2725">
                <a:extLst>
                  <a:ext uri="{FF2B5EF4-FFF2-40B4-BE49-F238E27FC236}">
                    <a16:creationId xmlns:a16="http://schemas.microsoft.com/office/drawing/2014/main" id="{17A66F98-90EB-43E3-883A-CC55762DF121}"/>
                  </a:ext>
                </a:extLst>
              </p:cNvPr>
              <p:cNvSpPr>
                <a:spLocks noChangeArrowheads="1"/>
              </p:cNvSpPr>
              <p:nvPr/>
            </p:nvSpPr>
            <p:spPr bwMode="auto">
              <a:xfrm>
                <a:off x="3782" y="2549"/>
                <a:ext cx="242" cy="74"/>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830" name="Rectangle 2726">
                <a:extLst>
                  <a:ext uri="{FF2B5EF4-FFF2-40B4-BE49-F238E27FC236}">
                    <a16:creationId xmlns:a16="http://schemas.microsoft.com/office/drawing/2014/main" id="{7A171229-70F3-42CB-976E-8B22AF409FB8}"/>
                  </a:ext>
                </a:extLst>
              </p:cNvPr>
              <p:cNvSpPr>
                <a:spLocks noChangeArrowheads="1"/>
              </p:cNvSpPr>
              <p:nvPr/>
            </p:nvSpPr>
            <p:spPr bwMode="auto">
              <a:xfrm>
                <a:off x="3782" y="2549"/>
                <a:ext cx="242" cy="74"/>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831" name="Oval 2727">
                <a:extLst>
                  <a:ext uri="{FF2B5EF4-FFF2-40B4-BE49-F238E27FC236}">
                    <a16:creationId xmlns:a16="http://schemas.microsoft.com/office/drawing/2014/main" id="{A1152C5F-0F4D-4825-A65E-FF2D30F212E4}"/>
                  </a:ext>
                </a:extLst>
              </p:cNvPr>
              <p:cNvSpPr>
                <a:spLocks noChangeArrowheads="1"/>
              </p:cNvSpPr>
              <p:nvPr/>
            </p:nvSpPr>
            <p:spPr bwMode="auto">
              <a:xfrm>
                <a:off x="3782" y="2494"/>
                <a:ext cx="242" cy="109"/>
              </a:xfrm>
              <a:prstGeom prst="ellipse">
                <a:avLst/>
              </a:prstGeom>
              <a:solidFill>
                <a:srgbClr val="00B4FF"/>
              </a:solidFill>
              <a:ln w="0">
                <a:solidFill>
                  <a:srgbClr val="AAE6FF"/>
                </a:solidFill>
                <a:round/>
                <a:headEnd/>
                <a:tailEnd/>
              </a:ln>
            </p:spPr>
            <p:txBody>
              <a:bodyPr/>
              <a:lstStyle/>
              <a:p>
                <a:endParaRPr lang="en-US"/>
              </a:p>
            </p:txBody>
          </p:sp>
          <p:sp>
            <p:nvSpPr>
              <p:cNvPr id="49832" name="Freeform 2728">
                <a:extLst>
                  <a:ext uri="{FF2B5EF4-FFF2-40B4-BE49-F238E27FC236}">
                    <a16:creationId xmlns:a16="http://schemas.microsoft.com/office/drawing/2014/main" id="{307ACD28-9F6F-441F-A4F7-3251B8B55E27}"/>
                  </a:ext>
                </a:extLst>
              </p:cNvPr>
              <p:cNvSpPr>
                <a:spLocks/>
              </p:cNvSpPr>
              <p:nvPr/>
            </p:nvSpPr>
            <p:spPr bwMode="auto">
              <a:xfrm>
                <a:off x="3905" y="2509"/>
                <a:ext cx="79" cy="35"/>
              </a:xfrm>
              <a:custGeom>
                <a:avLst/>
                <a:gdLst>
                  <a:gd name="T0" fmla="*/ 0 w 79"/>
                  <a:gd name="T1" fmla="*/ 25 h 35"/>
                  <a:gd name="T2" fmla="*/ 20 w 79"/>
                  <a:gd name="T3" fmla="*/ 35 h 35"/>
                  <a:gd name="T4" fmla="*/ 59 w 79"/>
                  <a:gd name="T5" fmla="*/ 10 h 35"/>
                  <a:gd name="T6" fmla="*/ 79 w 79"/>
                  <a:gd name="T7" fmla="*/ 20 h 35"/>
                  <a:gd name="T8" fmla="*/ 69 w 79"/>
                  <a:gd name="T9" fmla="*/ 0 h 35"/>
                  <a:gd name="T10" fmla="*/ 20 w 79"/>
                  <a:gd name="T11" fmla="*/ 0 h 35"/>
                  <a:gd name="T12" fmla="*/ 40 w 79"/>
                  <a:gd name="T13" fmla="*/ 5 h 35"/>
                  <a:gd name="T14" fmla="*/ 0 w 79"/>
                  <a:gd name="T15" fmla="*/ 2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5">
                    <a:moveTo>
                      <a:pt x="0" y="25"/>
                    </a:moveTo>
                    <a:lnTo>
                      <a:pt x="20" y="35"/>
                    </a:lnTo>
                    <a:lnTo>
                      <a:pt x="59" y="10"/>
                    </a:lnTo>
                    <a:lnTo>
                      <a:pt x="79" y="20"/>
                    </a:lnTo>
                    <a:lnTo>
                      <a:pt x="69" y="0"/>
                    </a:lnTo>
                    <a:lnTo>
                      <a:pt x="20" y="0"/>
                    </a:lnTo>
                    <a:lnTo>
                      <a:pt x="40" y="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33" name="Freeform 2729">
                <a:extLst>
                  <a:ext uri="{FF2B5EF4-FFF2-40B4-BE49-F238E27FC236}">
                    <a16:creationId xmlns:a16="http://schemas.microsoft.com/office/drawing/2014/main" id="{D9F9A8E6-4C97-407A-9AFA-BF9B5425E437}"/>
                  </a:ext>
                </a:extLst>
              </p:cNvPr>
              <p:cNvSpPr>
                <a:spLocks/>
              </p:cNvSpPr>
              <p:nvPr/>
            </p:nvSpPr>
            <p:spPr bwMode="auto">
              <a:xfrm>
                <a:off x="3905" y="2509"/>
                <a:ext cx="79" cy="35"/>
              </a:xfrm>
              <a:custGeom>
                <a:avLst/>
                <a:gdLst>
                  <a:gd name="T0" fmla="*/ 0 w 79"/>
                  <a:gd name="T1" fmla="*/ 25 h 35"/>
                  <a:gd name="T2" fmla="*/ 20 w 79"/>
                  <a:gd name="T3" fmla="*/ 35 h 35"/>
                  <a:gd name="T4" fmla="*/ 59 w 79"/>
                  <a:gd name="T5" fmla="*/ 10 h 35"/>
                  <a:gd name="T6" fmla="*/ 79 w 79"/>
                  <a:gd name="T7" fmla="*/ 20 h 35"/>
                  <a:gd name="T8" fmla="*/ 69 w 79"/>
                  <a:gd name="T9" fmla="*/ 0 h 35"/>
                  <a:gd name="T10" fmla="*/ 20 w 79"/>
                  <a:gd name="T11" fmla="*/ 0 h 35"/>
                  <a:gd name="T12" fmla="*/ 40 w 79"/>
                  <a:gd name="T13" fmla="*/ 5 h 35"/>
                  <a:gd name="T14" fmla="*/ 0 w 79"/>
                  <a:gd name="T15" fmla="*/ 2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5">
                    <a:moveTo>
                      <a:pt x="0" y="25"/>
                    </a:moveTo>
                    <a:lnTo>
                      <a:pt x="20" y="35"/>
                    </a:lnTo>
                    <a:lnTo>
                      <a:pt x="59" y="10"/>
                    </a:lnTo>
                    <a:lnTo>
                      <a:pt x="79" y="20"/>
                    </a:lnTo>
                    <a:lnTo>
                      <a:pt x="69" y="0"/>
                    </a:lnTo>
                    <a:lnTo>
                      <a:pt x="20" y="0"/>
                    </a:lnTo>
                    <a:lnTo>
                      <a:pt x="40" y="5"/>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34" name="Freeform 2730">
                <a:extLst>
                  <a:ext uri="{FF2B5EF4-FFF2-40B4-BE49-F238E27FC236}">
                    <a16:creationId xmlns:a16="http://schemas.microsoft.com/office/drawing/2014/main" id="{05CC29FD-5B0B-4F8A-981E-24447C07EDD3}"/>
                  </a:ext>
                </a:extLst>
              </p:cNvPr>
              <p:cNvSpPr>
                <a:spLocks/>
              </p:cNvSpPr>
              <p:nvPr/>
            </p:nvSpPr>
            <p:spPr bwMode="auto">
              <a:xfrm>
                <a:off x="3816" y="2549"/>
                <a:ext cx="79" cy="34"/>
              </a:xfrm>
              <a:custGeom>
                <a:avLst/>
                <a:gdLst>
                  <a:gd name="T0" fmla="*/ 79 w 79"/>
                  <a:gd name="T1" fmla="*/ 9 h 34"/>
                  <a:gd name="T2" fmla="*/ 65 w 79"/>
                  <a:gd name="T3" fmla="*/ 0 h 34"/>
                  <a:gd name="T4" fmla="*/ 25 w 79"/>
                  <a:gd name="T5" fmla="*/ 24 h 34"/>
                  <a:gd name="T6" fmla="*/ 0 w 79"/>
                  <a:gd name="T7" fmla="*/ 14 h 34"/>
                  <a:gd name="T8" fmla="*/ 15 w 79"/>
                  <a:gd name="T9" fmla="*/ 34 h 34"/>
                  <a:gd name="T10" fmla="*/ 65 w 79"/>
                  <a:gd name="T11" fmla="*/ 34 h 34"/>
                  <a:gd name="T12" fmla="*/ 40 w 79"/>
                  <a:gd name="T13" fmla="*/ 29 h 34"/>
                  <a:gd name="T14" fmla="*/ 79 w 79"/>
                  <a:gd name="T15" fmla="*/ 9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4">
                    <a:moveTo>
                      <a:pt x="79" y="9"/>
                    </a:moveTo>
                    <a:lnTo>
                      <a:pt x="65" y="0"/>
                    </a:lnTo>
                    <a:lnTo>
                      <a:pt x="25" y="24"/>
                    </a:lnTo>
                    <a:lnTo>
                      <a:pt x="0" y="14"/>
                    </a:lnTo>
                    <a:lnTo>
                      <a:pt x="15" y="34"/>
                    </a:lnTo>
                    <a:lnTo>
                      <a:pt x="65" y="34"/>
                    </a:lnTo>
                    <a:lnTo>
                      <a:pt x="40" y="29"/>
                    </a:lnTo>
                    <a:lnTo>
                      <a:pt x="7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35" name="Freeform 2731">
                <a:extLst>
                  <a:ext uri="{FF2B5EF4-FFF2-40B4-BE49-F238E27FC236}">
                    <a16:creationId xmlns:a16="http://schemas.microsoft.com/office/drawing/2014/main" id="{259807ED-269C-404A-851D-CE1C4477D308}"/>
                  </a:ext>
                </a:extLst>
              </p:cNvPr>
              <p:cNvSpPr>
                <a:spLocks/>
              </p:cNvSpPr>
              <p:nvPr/>
            </p:nvSpPr>
            <p:spPr bwMode="auto">
              <a:xfrm>
                <a:off x="3816" y="2549"/>
                <a:ext cx="79" cy="34"/>
              </a:xfrm>
              <a:custGeom>
                <a:avLst/>
                <a:gdLst>
                  <a:gd name="T0" fmla="*/ 79 w 79"/>
                  <a:gd name="T1" fmla="*/ 9 h 34"/>
                  <a:gd name="T2" fmla="*/ 65 w 79"/>
                  <a:gd name="T3" fmla="*/ 0 h 34"/>
                  <a:gd name="T4" fmla="*/ 25 w 79"/>
                  <a:gd name="T5" fmla="*/ 24 h 34"/>
                  <a:gd name="T6" fmla="*/ 0 w 79"/>
                  <a:gd name="T7" fmla="*/ 14 h 34"/>
                  <a:gd name="T8" fmla="*/ 15 w 79"/>
                  <a:gd name="T9" fmla="*/ 34 h 34"/>
                  <a:gd name="T10" fmla="*/ 65 w 79"/>
                  <a:gd name="T11" fmla="*/ 34 h 34"/>
                  <a:gd name="T12" fmla="*/ 40 w 79"/>
                  <a:gd name="T13" fmla="*/ 29 h 34"/>
                  <a:gd name="T14" fmla="*/ 79 w 79"/>
                  <a:gd name="T15" fmla="*/ 9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4">
                    <a:moveTo>
                      <a:pt x="79" y="9"/>
                    </a:moveTo>
                    <a:lnTo>
                      <a:pt x="65" y="0"/>
                    </a:lnTo>
                    <a:lnTo>
                      <a:pt x="25" y="24"/>
                    </a:lnTo>
                    <a:lnTo>
                      <a:pt x="0" y="14"/>
                    </a:lnTo>
                    <a:lnTo>
                      <a:pt x="15" y="34"/>
                    </a:lnTo>
                    <a:lnTo>
                      <a:pt x="65" y="34"/>
                    </a:lnTo>
                    <a:lnTo>
                      <a:pt x="40" y="29"/>
                    </a:lnTo>
                    <a:lnTo>
                      <a:pt x="7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36" name="Freeform 2732">
                <a:extLst>
                  <a:ext uri="{FF2B5EF4-FFF2-40B4-BE49-F238E27FC236}">
                    <a16:creationId xmlns:a16="http://schemas.microsoft.com/office/drawing/2014/main" id="{56C7A192-A0F1-42BA-889E-CE73F16DB623}"/>
                  </a:ext>
                </a:extLst>
              </p:cNvPr>
              <p:cNvSpPr>
                <a:spLocks/>
              </p:cNvSpPr>
              <p:nvPr/>
            </p:nvSpPr>
            <p:spPr bwMode="auto">
              <a:xfrm>
                <a:off x="3821" y="2509"/>
                <a:ext cx="79" cy="35"/>
              </a:xfrm>
              <a:custGeom>
                <a:avLst/>
                <a:gdLst>
                  <a:gd name="T0" fmla="*/ 0 w 79"/>
                  <a:gd name="T1" fmla="*/ 5 h 35"/>
                  <a:gd name="T2" fmla="*/ 20 w 79"/>
                  <a:gd name="T3" fmla="*/ 0 h 35"/>
                  <a:gd name="T4" fmla="*/ 64 w 79"/>
                  <a:gd name="T5" fmla="*/ 20 h 35"/>
                  <a:gd name="T6" fmla="*/ 79 w 79"/>
                  <a:gd name="T7" fmla="*/ 15 h 35"/>
                  <a:gd name="T8" fmla="*/ 69 w 79"/>
                  <a:gd name="T9" fmla="*/ 35 h 35"/>
                  <a:gd name="T10" fmla="*/ 20 w 79"/>
                  <a:gd name="T11" fmla="*/ 35 h 35"/>
                  <a:gd name="T12" fmla="*/ 40 w 79"/>
                  <a:gd name="T13" fmla="*/ 25 h 35"/>
                  <a:gd name="T14" fmla="*/ 0 w 79"/>
                  <a:gd name="T15" fmla="*/ 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5">
                    <a:moveTo>
                      <a:pt x="0" y="5"/>
                    </a:moveTo>
                    <a:lnTo>
                      <a:pt x="20" y="0"/>
                    </a:lnTo>
                    <a:lnTo>
                      <a:pt x="64" y="20"/>
                    </a:lnTo>
                    <a:lnTo>
                      <a:pt x="79" y="15"/>
                    </a:lnTo>
                    <a:lnTo>
                      <a:pt x="69" y="35"/>
                    </a:lnTo>
                    <a:lnTo>
                      <a:pt x="20" y="35"/>
                    </a:lnTo>
                    <a:lnTo>
                      <a:pt x="40" y="2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37" name="Freeform 2733">
                <a:extLst>
                  <a:ext uri="{FF2B5EF4-FFF2-40B4-BE49-F238E27FC236}">
                    <a16:creationId xmlns:a16="http://schemas.microsoft.com/office/drawing/2014/main" id="{F4D91B13-4E4F-4640-8CBF-0EAE13434B07}"/>
                  </a:ext>
                </a:extLst>
              </p:cNvPr>
              <p:cNvSpPr>
                <a:spLocks/>
              </p:cNvSpPr>
              <p:nvPr/>
            </p:nvSpPr>
            <p:spPr bwMode="auto">
              <a:xfrm>
                <a:off x="3821" y="2509"/>
                <a:ext cx="79" cy="35"/>
              </a:xfrm>
              <a:custGeom>
                <a:avLst/>
                <a:gdLst>
                  <a:gd name="T0" fmla="*/ 0 w 79"/>
                  <a:gd name="T1" fmla="*/ 5 h 35"/>
                  <a:gd name="T2" fmla="*/ 20 w 79"/>
                  <a:gd name="T3" fmla="*/ 0 h 35"/>
                  <a:gd name="T4" fmla="*/ 64 w 79"/>
                  <a:gd name="T5" fmla="*/ 20 h 35"/>
                  <a:gd name="T6" fmla="*/ 79 w 79"/>
                  <a:gd name="T7" fmla="*/ 15 h 35"/>
                  <a:gd name="T8" fmla="*/ 69 w 79"/>
                  <a:gd name="T9" fmla="*/ 35 h 35"/>
                  <a:gd name="T10" fmla="*/ 20 w 79"/>
                  <a:gd name="T11" fmla="*/ 35 h 35"/>
                  <a:gd name="T12" fmla="*/ 40 w 79"/>
                  <a:gd name="T13" fmla="*/ 25 h 35"/>
                  <a:gd name="T14" fmla="*/ 0 w 79"/>
                  <a:gd name="T15" fmla="*/ 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5">
                    <a:moveTo>
                      <a:pt x="0" y="5"/>
                    </a:moveTo>
                    <a:lnTo>
                      <a:pt x="20" y="0"/>
                    </a:lnTo>
                    <a:lnTo>
                      <a:pt x="64" y="20"/>
                    </a:lnTo>
                    <a:lnTo>
                      <a:pt x="79" y="15"/>
                    </a:lnTo>
                    <a:lnTo>
                      <a:pt x="69" y="35"/>
                    </a:lnTo>
                    <a:lnTo>
                      <a:pt x="20" y="35"/>
                    </a:lnTo>
                    <a:lnTo>
                      <a:pt x="40" y="2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38" name="Freeform 2734">
                <a:extLst>
                  <a:ext uri="{FF2B5EF4-FFF2-40B4-BE49-F238E27FC236}">
                    <a16:creationId xmlns:a16="http://schemas.microsoft.com/office/drawing/2014/main" id="{C4157382-06A6-406E-AB8B-BD673163CEC2}"/>
                  </a:ext>
                </a:extLst>
              </p:cNvPr>
              <p:cNvSpPr>
                <a:spLocks/>
              </p:cNvSpPr>
              <p:nvPr/>
            </p:nvSpPr>
            <p:spPr bwMode="auto">
              <a:xfrm>
                <a:off x="3900" y="2554"/>
                <a:ext cx="79" cy="34"/>
              </a:xfrm>
              <a:custGeom>
                <a:avLst/>
                <a:gdLst>
                  <a:gd name="T0" fmla="*/ 79 w 79"/>
                  <a:gd name="T1" fmla="*/ 24 h 34"/>
                  <a:gd name="T2" fmla="*/ 64 w 79"/>
                  <a:gd name="T3" fmla="*/ 34 h 34"/>
                  <a:gd name="T4" fmla="*/ 25 w 79"/>
                  <a:gd name="T5" fmla="*/ 9 h 34"/>
                  <a:gd name="T6" fmla="*/ 0 w 79"/>
                  <a:gd name="T7" fmla="*/ 19 h 34"/>
                  <a:gd name="T8" fmla="*/ 10 w 79"/>
                  <a:gd name="T9" fmla="*/ 0 h 34"/>
                  <a:gd name="T10" fmla="*/ 64 w 79"/>
                  <a:gd name="T11" fmla="*/ 0 h 34"/>
                  <a:gd name="T12" fmla="*/ 40 w 79"/>
                  <a:gd name="T13" fmla="*/ 4 h 34"/>
                  <a:gd name="T14" fmla="*/ 79 w 79"/>
                  <a:gd name="T15" fmla="*/ 2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4">
                    <a:moveTo>
                      <a:pt x="79" y="24"/>
                    </a:moveTo>
                    <a:lnTo>
                      <a:pt x="64" y="34"/>
                    </a:lnTo>
                    <a:lnTo>
                      <a:pt x="25" y="9"/>
                    </a:lnTo>
                    <a:lnTo>
                      <a:pt x="0" y="19"/>
                    </a:lnTo>
                    <a:lnTo>
                      <a:pt x="10" y="0"/>
                    </a:lnTo>
                    <a:lnTo>
                      <a:pt x="64" y="0"/>
                    </a:lnTo>
                    <a:lnTo>
                      <a:pt x="40" y="4"/>
                    </a:lnTo>
                    <a:lnTo>
                      <a:pt x="79"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39" name="Freeform 2735">
                <a:extLst>
                  <a:ext uri="{FF2B5EF4-FFF2-40B4-BE49-F238E27FC236}">
                    <a16:creationId xmlns:a16="http://schemas.microsoft.com/office/drawing/2014/main" id="{BFF33F6C-472C-4D15-B334-29846E867F78}"/>
                  </a:ext>
                </a:extLst>
              </p:cNvPr>
              <p:cNvSpPr>
                <a:spLocks/>
              </p:cNvSpPr>
              <p:nvPr/>
            </p:nvSpPr>
            <p:spPr bwMode="auto">
              <a:xfrm>
                <a:off x="3900" y="2554"/>
                <a:ext cx="79" cy="34"/>
              </a:xfrm>
              <a:custGeom>
                <a:avLst/>
                <a:gdLst>
                  <a:gd name="T0" fmla="*/ 79 w 79"/>
                  <a:gd name="T1" fmla="*/ 24 h 34"/>
                  <a:gd name="T2" fmla="*/ 64 w 79"/>
                  <a:gd name="T3" fmla="*/ 34 h 34"/>
                  <a:gd name="T4" fmla="*/ 25 w 79"/>
                  <a:gd name="T5" fmla="*/ 9 h 34"/>
                  <a:gd name="T6" fmla="*/ 0 w 79"/>
                  <a:gd name="T7" fmla="*/ 19 h 34"/>
                  <a:gd name="T8" fmla="*/ 10 w 79"/>
                  <a:gd name="T9" fmla="*/ 0 h 34"/>
                  <a:gd name="T10" fmla="*/ 64 w 79"/>
                  <a:gd name="T11" fmla="*/ 0 h 34"/>
                  <a:gd name="T12" fmla="*/ 40 w 79"/>
                  <a:gd name="T13" fmla="*/ 4 h 34"/>
                  <a:gd name="T14" fmla="*/ 79 w 79"/>
                  <a:gd name="T15" fmla="*/ 2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4">
                    <a:moveTo>
                      <a:pt x="79" y="24"/>
                    </a:moveTo>
                    <a:lnTo>
                      <a:pt x="64" y="34"/>
                    </a:lnTo>
                    <a:lnTo>
                      <a:pt x="25" y="9"/>
                    </a:lnTo>
                    <a:lnTo>
                      <a:pt x="0" y="19"/>
                    </a:lnTo>
                    <a:lnTo>
                      <a:pt x="10" y="0"/>
                    </a:lnTo>
                    <a:lnTo>
                      <a:pt x="64" y="0"/>
                    </a:lnTo>
                    <a:lnTo>
                      <a:pt x="40" y="4"/>
                    </a:lnTo>
                    <a:lnTo>
                      <a:pt x="79"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40" name="Freeform 2736">
                <a:extLst>
                  <a:ext uri="{FF2B5EF4-FFF2-40B4-BE49-F238E27FC236}">
                    <a16:creationId xmlns:a16="http://schemas.microsoft.com/office/drawing/2014/main" id="{E8458B05-B8E5-4271-BAE1-D37C3C8A9BFD}"/>
                  </a:ext>
                </a:extLst>
              </p:cNvPr>
              <p:cNvSpPr>
                <a:spLocks/>
              </p:cNvSpPr>
              <p:nvPr/>
            </p:nvSpPr>
            <p:spPr bwMode="auto">
              <a:xfrm>
                <a:off x="3905" y="2509"/>
                <a:ext cx="79" cy="35"/>
              </a:xfrm>
              <a:custGeom>
                <a:avLst/>
                <a:gdLst>
                  <a:gd name="T0" fmla="*/ 0 w 79"/>
                  <a:gd name="T1" fmla="*/ 30 h 35"/>
                  <a:gd name="T2" fmla="*/ 20 w 79"/>
                  <a:gd name="T3" fmla="*/ 35 h 35"/>
                  <a:gd name="T4" fmla="*/ 59 w 79"/>
                  <a:gd name="T5" fmla="*/ 15 h 35"/>
                  <a:gd name="T6" fmla="*/ 79 w 79"/>
                  <a:gd name="T7" fmla="*/ 20 h 35"/>
                  <a:gd name="T8" fmla="*/ 69 w 79"/>
                  <a:gd name="T9" fmla="*/ 0 h 35"/>
                  <a:gd name="T10" fmla="*/ 20 w 79"/>
                  <a:gd name="T11" fmla="*/ 0 h 35"/>
                  <a:gd name="T12" fmla="*/ 40 w 79"/>
                  <a:gd name="T13" fmla="*/ 10 h 35"/>
                  <a:gd name="T14" fmla="*/ 0 w 79"/>
                  <a:gd name="T15" fmla="*/ 3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5">
                    <a:moveTo>
                      <a:pt x="0" y="30"/>
                    </a:moveTo>
                    <a:lnTo>
                      <a:pt x="20" y="35"/>
                    </a:lnTo>
                    <a:lnTo>
                      <a:pt x="59" y="15"/>
                    </a:lnTo>
                    <a:lnTo>
                      <a:pt x="79" y="20"/>
                    </a:lnTo>
                    <a:lnTo>
                      <a:pt x="69" y="0"/>
                    </a:lnTo>
                    <a:lnTo>
                      <a:pt x="20" y="0"/>
                    </a:lnTo>
                    <a:lnTo>
                      <a:pt x="40" y="10"/>
                    </a:lnTo>
                    <a:lnTo>
                      <a:pt x="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41" name="Freeform 2737">
                <a:extLst>
                  <a:ext uri="{FF2B5EF4-FFF2-40B4-BE49-F238E27FC236}">
                    <a16:creationId xmlns:a16="http://schemas.microsoft.com/office/drawing/2014/main" id="{3F986705-A580-4DF6-91D0-7077601AD6D4}"/>
                  </a:ext>
                </a:extLst>
              </p:cNvPr>
              <p:cNvSpPr>
                <a:spLocks/>
              </p:cNvSpPr>
              <p:nvPr/>
            </p:nvSpPr>
            <p:spPr bwMode="auto">
              <a:xfrm>
                <a:off x="3905" y="2509"/>
                <a:ext cx="79" cy="35"/>
              </a:xfrm>
              <a:custGeom>
                <a:avLst/>
                <a:gdLst>
                  <a:gd name="T0" fmla="*/ 0 w 79"/>
                  <a:gd name="T1" fmla="*/ 30 h 35"/>
                  <a:gd name="T2" fmla="*/ 20 w 79"/>
                  <a:gd name="T3" fmla="*/ 35 h 35"/>
                  <a:gd name="T4" fmla="*/ 59 w 79"/>
                  <a:gd name="T5" fmla="*/ 15 h 35"/>
                  <a:gd name="T6" fmla="*/ 79 w 79"/>
                  <a:gd name="T7" fmla="*/ 20 h 35"/>
                  <a:gd name="T8" fmla="*/ 69 w 79"/>
                  <a:gd name="T9" fmla="*/ 0 h 35"/>
                  <a:gd name="T10" fmla="*/ 20 w 79"/>
                  <a:gd name="T11" fmla="*/ 0 h 35"/>
                  <a:gd name="T12" fmla="*/ 40 w 79"/>
                  <a:gd name="T13" fmla="*/ 10 h 35"/>
                  <a:gd name="T14" fmla="*/ 0 w 79"/>
                  <a:gd name="T15" fmla="*/ 3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5">
                    <a:moveTo>
                      <a:pt x="0" y="30"/>
                    </a:moveTo>
                    <a:lnTo>
                      <a:pt x="20" y="35"/>
                    </a:lnTo>
                    <a:lnTo>
                      <a:pt x="59" y="15"/>
                    </a:lnTo>
                    <a:lnTo>
                      <a:pt x="79" y="20"/>
                    </a:lnTo>
                    <a:lnTo>
                      <a:pt x="69" y="0"/>
                    </a:lnTo>
                    <a:lnTo>
                      <a:pt x="20" y="0"/>
                    </a:lnTo>
                    <a:lnTo>
                      <a:pt x="40" y="10"/>
                    </a:lnTo>
                    <a:lnTo>
                      <a:pt x="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42" name="Freeform 2738">
                <a:extLst>
                  <a:ext uri="{FF2B5EF4-FFF2-40B4-BE49-F238E27FC236}">
                    <a16:creationId xmlns:a16="http://schemas.microsoft.com/office/drawing/2014/main" id="{2C6179E3-3A01-4A18-A1D0-149FD3895FE3}"/>
                  </a:ext>
                </a:extLst>
              </p:cNvPr>
              <p:cNvSpPr>
                <a:spLocks/>
              </p:cNvSpPr>
              <p:nvPr/>
            </p:nvSpPr>
            <p:spPr bwMode="auto">
              <a:xfrm>
                <a:off x="3821" y="2549"/>
                <a:ext cx="79" cy="39"/>
              </a:xfrm>
              <a:custGeom>
                <a:avLst/>
                <a:gdLst>
                  <a:gd name="T0" fmla="*/ 79 w 79"/>
                  <a:gd name="T1" fmla="*/ 9 h 39"/>
                  <a:gd name="T2" fmla="*/ 60 w 79"/>
                  <a:gd name="T3" fmla="*/ 0 h 39"/>
                  <a:gd name="T4" fmla="*/ 20 w 79"/>
                  <a:gd name="T5" fmla="*/ 24 h 39"/>
                  <a:gd name="T6" fmla="*/ 0 w 79"/>
                  <a:gd name="T7" fmla="*/ 19 h 39"/>
                  <a:gd name="T8" fmla="*/ 10 w 79"/>
                  <a:gd name="T9" fmla="*/ 39 h 39"/>
                  <a:gd name="T10" fmla="*/ 60 w 79"/>
                  <a:gd name="T11" fmla="*/ 39 h 39"/>
                  <a:gd name="T12" fmla="*/ 40 w 79"/>
                  <a:gd name="T13" fmla="*/ 29 h 39"/>
                  <a:gd name="T14" fmla="*/ 79 w 79"/>
                  <a:gd name="T15" fmla="*/ 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9">
                    <a:moveTo>
                      <a:pt x="79" y="9"/>
                    </a:moveTo>
                    <a:lnTo>
                      <a:pt x="60" y="0"/>
                    </a:lnTo>
                    <a:lnTo>
                      <a:pt x="20" y="24"/>
                    </a:lnTo>
                    <a:lnTo>
                      <a:pt x="0" y="19"/>
                    </a:lnTo>
                    <a:lnTo>
                      <a:pt x="10" y="39"/>
                    </a:lnTo>
                    <a:lnTo>
                      <a:pt x="60" y="39"/>
                    </a:lnTo>
                    <a:lnTo>
                      <a:pt x="40" y="29"/>
                    </a:lnTo>
                    <a:lnTo>
                      <a:pt x="79"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43" name="Freeform 2739">
                <a:extLst>
                  <a:ext uri="{FF2B5EF4-FFF2-40B4-BE49-F238E27FC236}">
                    <a16:creationId xmlns:a16="http://schemas.microsoft.com/office/drawing/2014/main" id="{6B9EA5CD-BBD8-4998-8645-2D9BB7CCA587}"/>
                  </a:ext>
                </a:extLst>
              </p:cNvPr>
              <p:cNvSpPr>
                <a:spLocks/>
              </p:cNvSpPr>
              <p:nvPr/>
            </p:nvSpPr>
            <p:spPr bwMode="auto">
              <a:xfrm>
                <a:off x="3821" y="2549"/>
                <a:ext cx="79" cy="39"/>
              </a:xfrm>
              <a:custGeom>
                <a:avLst/>
                <a:gdLst>
                  <a:gd name="T0" fmla="*/ 79 w 79"/>
                  <a:gd name="T1" fmla="*/ 9 h 39"/>
                  <a:gd name="T2" fmla="*/ 60 w 79"/>
                  <a:gd name="T3" fmla="*/ 0 h 39"/>
                  <a:gd name="T4" fmla="*/ 20 w 79"/>
                  <a:gd name="T5" fmla="*/ 24 h 39"/>
                  <a:gd name="T6" fmla="*/ 0 w 79"/>
                  <a:gd name="T7" fmla="*/ 19 h 39"/>
                  <a:gd name="T8" fmla="*/ 10 w 79"/>
                  <a:gd name="T9" fmla="*/ 39 h 39"/>
                  <a:gd name="T10" fmla="*/ 60 w 79"/>
                  <a:gd name="T11" fmla="*/ 39 h 39"/>
                  <a:gd name="T12" fmla="*/ 40 w 79"/>
                  <a:gd name="T13" fmla="*/ 29 h 39"/>
                  <a:gd name="T14" fmla="*/ 79 w 79"/>
                  <a:gd name="T15" fmla="*/ 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9">
                    <a:moveTo>
                      <a:pt x="79" y="9"/>
                    </a:moveTo>
                    <a:lnTo>
                      <a:pt x="60" y="0"/>
                    </a:lnTo>
                    <a:lnTo>
                      <a:pt x="20" y="24"/>
                    </a:lnTo>
                    <a:lnTo>
                      <a:pt x="0" y="19"/>
                    </a:lnTo>
                    <a:lnTo>
                      <a:pt x="10" y="39"/>
                    </a:lnTo>
                    <a:lnTo>
                      <a:pt x="60" y="39"/>
                    </a:lnTo>
                    <a:lnTo>
                      <a:pt x="40" y="29"/>
                    </a:lnTo>
                    <a:lnTo>
                      <a:pt x="79"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44" name="Freeform 2740">
                <a:extLst>
                  <a:ext uri="{FF2B5EF4-FFF2-40B4-BE49-F238E27FC236}">
                    <a16:creationId xmlns:a16="http://schemas.microsoft.com/office/drawing/2014/main" id="{F1C795BE-446A-4B7B-9EAE-C51FE2E2DD49}"/>
                  </a:ext>
                </a:extLst>
              </p:cNvPr>
              <p:cNvSpPr>
                <a:spLocks/>
              </p:cNvSpPr>
              <p:nvPr/>
            </p:nvSpPr>
            <p:spPr bwMode="auto">
              <a:xfrm>
                <a:off x="3826" y="2509"/>
                <a:ext cx="79" cy="35"/>
              </a:xfrm>
              <a:custGeom>
                <a:avLst/>
                <a:gdLst>
                  <a:gd name="T0" fmla="*/ 0 w 79"/>
                  <a:gd name="T1" fmla="*/ 10 h 35"/>
                  <a:gd name="T2" fmla="*/ 15 w 79"/>
                  <a:gd name="T3" fmla="*/ 0 h 35"/>
                  <a:gd name="T4" fmla="*/ 59 w 79"/>
                  <a:gd name="T5" fmla="*/ 20 h 35"/>
                  <a:gd name="T6" fmla="*/ 79 w 79"/>
                  <a:gd name="T7" fmla="*/ 15 h 35"/>
                  <a:gd name="T8" fmla="*/ 69 w 79"/>
                  <a:gd name="T9" fmla="*/ 35 h 35"/>
                  <a:gd name="T10" fmla="*/ 15 w 79"/>
                  <a:gd name="T11" fmla="*/ 35 h 35"/>
                  <a:gd name="T12" fmla="*/ 40 w 79"/>
                  <a:gd name="T13" fmla="*/ 30 h 35"/>
                  <a:gd name="T14" fmla="*/ 0 w 79"/>
                  <a:gd name="T15" fmla="*/ 1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5">
                    <a:moveTo>
                      <a:pt x="0" y="10"/>
                    </a:moveTo>
                    <a:lnTo>
                      <a:pt x="15" y="0"/>
                    </a:lnTo>
                    <a:lnTo>
                      <a:pt x="59" y="20"/>
                    </a:lnTo>
                    <a:lnTo>
                      <a:pt x="79" y="15"/>
                    </a:lnTo>
                    <a:lnTo>
                      <a:pt x="69" y="35"/>
                    </a:lnTo>
                    <a:lnTo>
                      <a:pt x="15" y="35"/>
                    </a:lnTo>
                    <a:lnTo>
                      <a:pt x="40" y="3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45" name="Freeform 2741">
                <a:extLst>
                  <a:ext uri="{FF2B5EF4-FFF2-40B4-BE49-F238E27FC236}">
                    <a16:creationId xmlns:a16="http://schemas.microsoft.com/office/drawing/2014/main" id="{53CE0A10-AC6B-451D-8161-FAC716043882}"/>
                  </a:ext>
                </a:extLst>
              </p:cNvPr>
              <p:cNvSpPr>
                <a:spLocks/>
              </p:cNvSpPr>
              <p:nvPr/>
            </p:nvSpPr>
            <p:spPr bwMode="auto">
              <a:xfrm>
                <a:off x="3826" y="2509"/>
                <a:ext cx="79" cy="35"/>
              </a:xfrm>
              <a:custGeom>
                <a:avLst/>
                <a:gdLst>
                  <a:gd name="T0" fmla="*/ 0 w 79"/>
                  <a:gd name="T1" fmla="*/ 10 h 35"/>
                  <a:gd name="T2" fmla="*/ 15 w 79"/>
                  <a:gd name="T3" fmla="*/ 0 h 35"/>
                  <a:gd name="T4" fmla="*/ 59 w 79"/>
                  <a:gd name="T5" fmla="*/ 20 h 35"/>
                  <a:gd name="T6" fmla="*/ 79 w 79"/>
                  <a:gd name="T7" fmla="*/ 15 h 35"/>
                  <a:gd name="T8" fmla="*/ 69 w 79"/>
                  <a:gd name="T9" fmla="*/ 35 h 35"/>
                  <a:gd name="T10" fmla="*/ 15 w 79"/>
                  <a:gd name="T11" fmla="*/ 35 h 35"/>
                  <a:gd name="T12" fmla="*/ 40 w 79"/>
                  <a:gd name="T13" fmla="*/ 30 h 35"/>
                  <a:gd name="T14" fmla="*/ 0 w 79"/>
                  <a:gd name="T15" fmla="*/ 1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5">
                    <a:moveTo>
                      <a:pt x="0" y="10"/>
                    </a:moveTo>
                    <a:lnTo>
                      <a:pt x="15" y="0"/>
                    </a:lnTo>
                    <a:lnTo>
                      <a:pt x="59" y="20"/>
                    </a:lnTo>
                    <a:lnTo>
                      <a:pt x="79" y="15"/>
                    </a:lnTo>
                    <a:lnTo>
                      <a:pt x="69" y="35"/>
                    </a:lnTo>
                    <a:lnTo>
                      <a:pt x="15" y="35"/>
                    </a:lnTo>
                    <a:lnTo>
                      <a:pt x="40" y="3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46" name="Freeform 2742">
                <a:extLst>
                  <a:ext uri="{FF2B5EF4-FFF2-40B4-BE49-F238E27FC236}">
                    <a16:creationId xmlns:a16="http://schemas.microsoft.com/office/drawing/2014/main" id="{D5442519-0EFB-4385-A8A4-9D77FC4B760E}"/>
                  </a:ext>
                </a:extLst>
              </p:cNvPr>
              <p:cNvSpPr>
                <a:spLocks/>
              </p:cNvSpPr>
              <p:nvPr/>
            </p:nvSpPr>
            <p:spPr bwMode="auto">
              <a:xfrm>
                <a:off x="3905" y="2554"/>
                <a:ext cx="79" cy="34"/>
              </a:xfrm>
              <a:custGeom>
                <a:avLst/>
                <a:gdLst>
                  <a:gd name="T0" fmla="*/ 79 w 79"/>
                  <a:gd name="T1" fmla="*/ 29 h 34"/>
                  <a:gd name="T2" fmla="*/ 59 w 79"/>
                  <a:gd name="T3" fmla="*/ 34 h 34"/>
                  <a:gd name="T4" fmla="*/ 20 w 79"/>
                  <a:gd name="T5" fmla="*/ 14 h 34"/>
                  <a:gd name="T6" fmla="*/ 0 w 79"/>
                  <a:gd name="T7" fmla="*/ 19 h 34"/>
                  <a:gd name="T8" fmla="*/ 10 w 79"/>
                  <a:gd name="T9" fmla="*/ 0 h 34"/>
                  <a:gd name="T10" fmla="*/ 59 w 79"/>
                  <a:gd name="T11" fmla="*/ 0 h 34"/>
                  <a:gd name="T12" fmla="*/ 40 w 79"/>
                  <a:gd name="T13" fmla="*/ 4 h 34"/>
                  <a:gd name="T14" fmla="*/ 79 w 79"/>
                  <a:gd name="T15" fmla="*/ 29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4">
                    <a:moveTo>
                      <a:pt x="79" y="29"/>
                    </a:moveTo>
                    <a:lnTo>
                      <a:pt x="59" y="34"/>
                    </a:lnTo>
                    <a:lnTo>
                      <a:pt x="20" y="14"/>
                    </a:lnTo>
                    <a:lnTo>
                      <a:pt x="0" y="19"/>
                    </a:lnTo>
                    <a:lnTo>
                      <a:pt x="10" y="0"/>
                    </a:lnTo>
                    <a:lnTo>
                      <a:pt x="59" y="0"/>
                    </a:lnTo>
                    <a:lnTo>
                      <a:pt x="40" y="4"/>
                    </a:lnTo>
                    <a:lnTo>
                      <a:pt x="79"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47" name="Freeform 2743">
                <a:extLst>
                  <a:ext uri="{FF2B5EF4-FFF2-40B4-BE49-F238E27FC236}">
                    <a16:creationId xmlns:a16="http://schemas.microsoft.com/office/drawing/2014/main" id="{214BB373-6CDB-4BA1-8B98-9A48B7C17E62}"/>
                  </a:ext>
                </a:extLst>
              </p:cNvPr>
              <p:cNvSpPr>
                <a:spLocks/>
              </p:cNvSpPr>
              <p:nvPr/>
            </p:nvSpPr>
            <p:spPr bwMode="auto">
              <a:xfrm>
                <a:off x="3905" y="2554"/>
                <a:ext cx="79" cy="34"/>
              </a:xfrm>
              <a:custGeom>
                <a:avLst/>
                <a:gdLst>
                  <a:gd name="T0" fmla="*/ 79 w 79"/>
                  <a:gd name="T1" fmla="*/ 29 h 34"/>
                  <a:gd name="T2" fmla="*/ 59 w 79"/>
                  <a:gd name="T3" fmla="*/ 34 h 34"/>
                  <a:gd name="T4" fmla="*/ 20 w 79"/>
                  <a:gd name="T5" fmla="*/ 14 h 34"/>
                  <a:gd name="T6" fmla="*/ 0 w 79"/>
                  <a:gd name="T7" fmla="*/ 19 h 34"/>
                  <a:gd name="T8" fmla="*/ 10 w 79"/>
                  <a:gd name="T9" fmla="*/ 0 h 34"/>
                  <a:gd name="T10" fmla="*/ 59 w 79"/>
                  <a:gd name="T11" fmla="*/ 0 h 34"/>
                  <a:gd name="T12" fmla="*/ 40 w 79"/>
                  <a:gd name="T13" fmla="*/ 4 h 34"/>
                  <a:gd name="T14" fmla="*/ 79 w 79"/>
                  <a:gd name="T15" fmla="*/ 29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4">
                    <a:moveTo>
                      <a:pt x="79" y="29"/>
                    </a:moveTo>
                    <a:lnTo>
                      <a:pt x="59" y="34"/>
                    </a:lnTo>
                    <a:lnTo>
                      <a:pt x="20" y="14"/>
                    </a:lnTo>
                    <a:lnTo>
                      <a:pt x="0" y="19"/>
                    </a:lnTo>
                    <a:lnTo>
                      <a:pt x="10" y="0"/>
                    </a:lnTo>
                    <a:lnTo>
                      <a:pt x="59" y="0"/>
                    </a:lnTo>
                    <a:lnTo>
                      <a:pt x="40" y="4"/>
                    </a:lnTo>
                    <a:lnTo>
                      <a:pt x="79"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48" name="Line 2744">
                <a:extLst>
                  <a:ext uri="{FF2B5EF4-FFF2-40B4-BE49-F238E27FC236}">
                    <a16:creationId xmlns:a16="http://schemas.microsoft.com/office/drawing/2014/main" id="{E562F1B8-C9CD-4553-80A4-B3F29F3D2204}"/>
                  </a:ext>
                </a:extLst>
              </p:cNvPr>
              <p:cNvSpPr>
                <a:spLocks noChangeShapeType="1"/>
              </p:cNvSpPr>
              <p:nvPr/>
            </p:nvSpPr>
            <p:spPr bwMode="auto">
              <a:xfrm>
                <a:off x="4024" y="2549"/>
                <a:ext cx="1" cy="74"/>
              </a:xfrm>
              <a:prstGeom prst="line">
                <a:avLst/>
              </a:prstGeom>
              <a:noFill/>
              <a:ln w="0">
                <a:solidFill>
                  <a:srgbClr val="AAE6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849" name="Line 2745">
              <a:extLst>
                <a:ext uri="{FF2B5EF4-FFF2-40B4-BE49-F238E27FC236}">
                  <a16:creationId xmlns:a16="http://schemas.microsoft.com/office/drawing/2014/main" id="{8AC9030A-4D91-454A-9E1B-CD160519900E}"/>
                </a:ext>
              </a:extLst>
            </p:cNvPr>
            <p:cNvSpPr>
              <a:spLocks noChangeShapeType="1"/>
            </p:cNvSpPr>
            <p:nvPr/>
          </p:nvSpPr>
          <p:spPr bwMode="auto">
            <a:xfrm>
              <a:off x="1091" y="2184"/>
              <a:ext cx="237" cy="118"/>
            </a:xfrm>
            <a:prstGeom prst="line">
              <a:avLst/>
            </a:prstGeom>
            <a:noFill/>
            <a:ln w="476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9850" name="Group 2746">
              <a:extLst>
                <a:ext uri="{FF2B5EF4-FFF2-40B4-BE49-F238E27FC236}">
                  <a16:creationId xmlns:a16="http://schemas.microsoft.com/office/drawing/2014/main" id="{B91A5EFB-501D-4936-91E1-71D39223DF29}"/>
                </a:ext>
              </a:extLst>
            </p:cNvPr>
            <p:cNvGrpSpPr>
              <a:grpSpLocks/>
            </p:cNvGrpSpPr>
            <p:nvPr/>
          </p:nvGrpSpPr>
          <p:grpSpPr bwMode="auto">
            <a:xfrm>
              <a:off x="113" y="2704"/>
              <a:ext cx="292" cy="232"/>
              <a:chOff x="540" y="2344"/>
              <a:chExt cx="292" cy="232"/>
            </a:xfrm>
          </p:grpSpPr>
          <p:sp>
            <p:nvSpPr>
              <p:cNvPr id="49851" name="Rectangle 2747">
                <a:extLst>
                  <a:ext uri="{FF2B5EF4-FFF2-40B4-BE49-F238E27FC236}">
                    <a16:creationId xmlns:a16="http://schemas.microsoft.com/office/drawing/2014/main" id="{AFD83DB1-22C6-4F1A-8F79-5625F6899296}"/>
                  </a:ext>
                </a:extLst>
              </p:cNvPr>
              <p:cNvSpPr>
                <a:spLocks noChangeArrowheads="1"/>
              </p:cNvSpPr>
              <p:nvPr/>
            </p:nvSpPr>
            <p:spPr bwMode="auto">
              <a:xfrm>
                <a:off x="594" y="2344"/>
                <a:ext cx="179" cy="153"/>
              </a:xfrm>
              <a:prstGeom prst="rect">
                <a:avLst/>
              </a:prstGeom>
              <a:solidFill>
                <a:srgbClr val="C0C0C0"/>
              </a:solidFill>
              <a:ln w="7938">
                <a:solidFill>
                  <a:srgbClr val="000000"/>
                </a:solidFill>
                <a:miter lim="800000"/>
                <a:headEnd/>
                <a:tailEnd/>
              </a:ln>
            </p:spPr>
            <p:txBody>
              <a:bodyPr/>
              <a:lstStyle/>
              <a:p>
                <a:endParaRPr lang="en-US"/>
              </a:p>
            </p:txBody>
          </p:sp>
          <p:sp>
            <p:nvSpPr>
              <p:cNvPr id="49852" name="Rectangle 2748">
                <a:extLst>
                  <a:ext uri="{FF2B5EF4-FFF2-40B4-BE49-F238E27FC236}">
                    <a16:creationId xmlns:a16="http://schemas.microsoft.com/office/drawing/2014/main" id="{12B32A3E-473D-4FA9-A082-ED6730618ACC}"/>
                  </a:ext>
                </a:extLst>
              </p:cNvPr>
              <p:cNvSpPr>
                <a:spLocks noChangeArrowheads="1"/>
              </p:cNvSpPr>
              <p:nvPr/>
            </p:nvSpPr>
            <p:spPr bwMode="auto">
              <a:xfrm>
                <a:off x="609" y="2358"/>
                <a:ext cx="149" cy="125"/>
              </a:xfrm>
              <a:prstGeom prst="rect">
                <a:avLst/>
              </a:prstGeom>
              <a:solidFill>
                <a:srgbClr val="FFFFFF"/>
              </a:solidFill>
              <a:ln w="7938">
                <a:solidFill>
                  <a:srgbClr val="000000"/>
                </a:solidFill>
                <a:miter lim="800000"/>
                <a:headEnd/>
                <a:tailEnd/>
              </a:ln>
            </p:spPr>
            <p:txBody>
              <a:bodyPr/>
              <a:lstStyle/>
              <a:p>
                <a:endParaRPr lang="en-US"/>
              </a:p>
            </p:txBody>
          </p:sp>
          <p:sp>
            <p:nvSpPr>
              <p:cNvPr id="49853" name="Rectangle 2749">
                <a:extLst>
                  <a:ext uri="{FF2B5EF4-FFF2-40B4-BE49-F238E27FC236}">
                    <a16:creationId xmlns:a16="http://schemas.microsoft.com/office/drawing/2014/main" id="{9152E3B2-837C-4853-971F-3467C0FFD989}"/>
                  </a:ext>
                </a:extLst>
              </p:cNvPr>
              <p:cNvSpPr>
                <a:spLocks noChangeArrowheads="1"/>
              </p:cNvSpPr>
              <p:nvPr/>
            </p:nvSpPr>
            <p:spPr bwMode="auto">
              <a:xfrm>
                <a:off x="574" y="2506"/>
                <a:ext cx="214" cy="70"/>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854" name="Rectangle 2750">
                <a:extLst>
                  <a:ext uri="{FF2B5EF4-FFF2-40B4-BE49-F238E27FC236}">
                    <a16:creationId xmlns:a16="http://schemas.microsoft.com/office/drawing/2014/main" id="{15E39289-6319-4B1F-BFC8-2656EA49021D}"/>
                  </a:ext>
                </a:extLst>
              </p:cNvPr>
              <p:cNvSpPr>
                <a:spLocks noChangeArrowheads="1"/>
              </p:cNvSpPr>
              <p:nvPr/>
            </p:nvSpPr>
            <p:spPr bwMode="auto">
              <a:xfrm>
                <a:off x="718" y="2521"/>
                <a:ext cx="60" cy="16"/>
              </a:xfrm>
              <a:prstGeom prst="rect">
                <a:avLst/>
              </a:prstGeom>
              <a:solidFill>
                <a:srgbClr val="808080"/>
              </a:solidFill>
              <a:ln w="7938">
                <a:solidFill>
                  <a:srgbClr val="000000"/>
                </a:solidFill>
                <a:miter lim="800000"/>
                <a:headEnd/>
                <a:tailEnd/>
              </a:ln>
            </p:spPr>
            <p:txBody>
              <a:bodyPr/>
              <a:lstStyle/>
              <a:p>
                <a:endParaRPr lang="en-US"/>
              </a:p>
            </p:txBody>
          </p:sp>
          <p:sp>
            <p:nvSpPr>
              <p:cNvPr id="49855" name="Rectangle 2751">
                <a:extLst>
                  <a:ext uri="{FF2B5EF4-FFF2-40B4-BE49-F238E27FC236}">
                    <a16:creationId xmlns:a16="http://schemas.microsoft.com/office/drawing/2014/main" id="{99D92CB6-B43A-4ED9-BCC2-8CC5CBD70F5F}"/>
                  </a:ext>
                </a:extLst>
              </p:cNvPr>
              <p:cNvSpPr>
                <a:spLocks noChangeArrowheads="1"/>
              </p:cNvSpPr>
              <p:nvPr/>
            </p:nvSpPr>
            <p:spPr bwMode="auto">
              <a:xfrm>
                <a:off x="540" y="2551"/>
                <a:ext cx="292" cy="25"/>
              </a:xfrm>
              <a:prstGeom prst="rect">
                <a:avLst/>
              </a:prstGeom>
              <a:solidFill>
                <a:srgbClr val="808080"/>
              </a:solidFill>
              <a:ln w="7938">
                <a:solidFill>
                  <a:srgbClr val="000000"/>
                </a:solidFill>
                <a:miter lim="800000"/>
                <a:headEnd/>
                <a:tailEnd/>
              </a:ln>
            </p:spPr>
            <p:txBody>
              <a:bodyPr/>
              <a:lstStyle/>
              <a:p>
                <a:endParaRPr lang="en-US"/>
              </a:p>
            </p:txBody>
          </p:sp>
          <p:sp>
            <p:nvSpPr>
              <p:cNvPr id="49856" name="Oval 2752">
                <a:extLst>
                  <a:ext uri="{FF2B5EF4-FFF2-40B4-BE49-F238E27FC236}">
                    <a16:creationId xmlns:a16="http://schemas.microsoft.com/office/drawing/2014/main" id="{BF57D0C7-4D35-4288-8CB7-048D8855DAA6}"/>
                  </a:ext>
                </a:extLst>
              </p:cNvPr>
              <p:cNvSpPr>
                <a:spLocks noChangeArrowheads="1"/>
              </p:cNvSpPr>
              <p:nvPr/>
            </p:nvSpPr>
            <p:spPr bwMode="auto">
              <a:xfrm>
                <a:off x="811" y="2487"/>
                <a:ext cx="21" cy="50"/>
              </a:xfrm>
              <a:prstGeom prst="ellipse">
                <a:avLst/>
              </a:pr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857" name="Freeform 2753">
                <a:extLst>
                  <a:ext uri="{FF2B5EF4-FFF2-40B4-BE49-F238E27FC236}">
                    <a16:creationId xmlns:a16="http://schemas.microsoft.com/office/drawing/2014/main" id="{99F2F1FB-02FB-4658-B4E7-C95314D8374C}"/>
                  </a:ext>
                </a:extLst>
              </p:cNvPr>
              <p:cNvSpPr>
                <a:spLocks/>
              </p:cNvSpPr>
              <p:nvPr/>
            </p:nvSpPr>
            <p:spPr bwMode="auto">
              <a:xfrm>
                <a:off x="765" y="2445"/>
                <a:ext cx="49" cy="40"/>
              </a:xfrm>
              <a:custGeom>
                <a:avLst/>
                <a:gdLst>
                  <a:gd name="T0" fmla="*/ 0 w 49"/>
                  <a:gd name="T1" fmla="*/ 15 h 40"/>
                  <a:gd name="T2" fmla="*/ 0 w 49"/>
                  <a:gd name="T3" fmla="*/ 10 h 40"/>
                  <a:gd name="T4" fmla="*/ 5 w 49"/>
                  <a:gd name="T5" fmla="*/ 10 h 40"/>
                  <a:gd name="T6" fmla="*/ 5 w 49"/>
                  <a:gd name="T7" fmla="*/ 10 h 40"/>
                  <a:gd name="T8" fmla="*/ 10 w 49"/>
                  <a:gd name="T9" fmla="*/ 10 h 40"/>
                  <a:gd name="T10" fmla="*/ 10 w 49"/>
                  <a:gd name="T11" fmla="*/ 5 h 40"/>
                  <a:gd name="T12" fmla="*/ 15 w 49"/>
                  <a:gd name="T13" fmla="*/ 5 h 40"/>
                  <a:gd name="T14" fmla="*/ 15 w 49"/>
                  <a:gd name="T15" fmla="*/ 5 h 40"/>
                  <a:gd name="T16" fmla="*/ 15 w 49"/>
                  <a:gd name="T17" fmla="*/ 5 h 40"/>
                  <a:gd name="T18" fmla="*/ 20 w 49"/>
                  <a:gd name="T19" fmla="*/ 5 h 40"/>
                  <a:gd name="T20" fmla="*/ 20 w 49"/>
                  <a:gd name="T21" fmla="*/ 5 h 40"/>
                  <a:gd name="T22" fmla="*/ 25 w 49"/>
                  <a:gd name="T23" fmla="*/ 0 h 40"/>
                  <a:gd name="T24" fmla="*/ 35 w 49"/>
                  <a:gd name="T25" fmla="*/ 0 h 40"/>
                  <a:gd name="T26" fmla="*/ 35 w 49"/>
                  <a:gd name="T27" fmla="*/ 5 h 40"/>
                  <a:gd name="T28" fmla="*/ 35 w 49"/>
                  <a:gd name="T29" fmla="*/ 5 h 40"/>
                  <a:gd name="T30" fmla="*/ 39 w 49"/>
                  <a:gd name="T31" fmla="*/ 5 h 40"/>
                  <a:gd name="T32" fmla="*/ 39 w 49"/>
                  <a:gd name="T33" fmla="*/ 5 h 40"/>
                  <a:gd name="T34" fmla="*/ 44 w 49"/>
                  <a:gd name="T35" fmla="*/ 10 h 40"/>
                  <a:gd name="T36" fmla="*/ 44 w 49"/>
                  <a:gd name="T37" fmla="*/ 15 h 40"/>
                  <a:gd name="T38" fmla="*/ 49 w 49"/>
                  <a:gd name="T39" fmla="*/ 15 h 40"/>
                  <a:gd name="T40" fmla="*/ 49 w 49"/>
                  <a:gd name="T41" fmla="*/ 20 h 40"/>
                  <a:gd name="T42" fmla="*/ 49 w 49"/>
                  <a:gd name="T43" fmla="*/ 25 h 40"/>
                  <a:gd name="T44" fmla="*/ 49 w 49"/>
                  <a:gd name="T45" fmla="*/ 30 h 40"/>
                  <a:gd name="T46" fmla="*/ 49 w 49"/>
                  <a:gd name="T47" fmla="*/ 35 h 40"/>
                  <a:gd name="T48" fmla="*/ 49 w 49"/>
                  <a:gd name="T4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40">
                    <a:moveTo>
                      <a:pt x="0" y="15"/>
                    </a:moveTo>
                    <a:lnTo>
                      <a:pt x="0" y="10"/>
                    </a:lnTo>
                    <a:lnTo>
                      <a:pt x="5" y="10"/>
                    </a:lnTo>
                    <a:lnTo>
                      <a:pt x="5" y="10"/>
                    </a:lnTo>
                    <a:lnTo>
                      <a:pt x="10" y="10"/>
                    </a:lnTo>
                    <a:lnTo>
                      <a:pt x="10" y="5"/>
                    </a:lnTo>
                    <a:lnTo>
                      <a:pt x="15" y="5"/>
                    </a:lnTo>
                    <a:lnTo>
                      <a:pt x="15" y="5"/>
                    </a:lnTo>
                    <a:lnTo>
                      <a:pt x="15" y="5"/>
                    </a:lnTo>
                    <a:lnTo>
                      <a:pt x="20" y="5"/>
                    </a:lnTo>
                    <a:lnTo>
                      <a:pt x="20" y="5"/>
                    </a:lnTo>
                    <a:lnTo>
                      <a:pt x="25" y="0"/>
                    </a:lnTo>
                    <a:lnTo>
                      <a:pt x="35" y="0"/>
                    </a:lnTo>
                    <a:lnTo>
                      <a:pt x="35" y="5"/>
                    </a:lnTo>
                    <a:lnTo>
                      <a:pt x="35" y="5"/>
                    </a:lnTo>
                    <a:lnTo>
                      <a:pt x="39" y="5"/>
                    </a:lnTo>
                    <a:lnTo>
                      <a:pt x="39" y="5"/>
                    </a:lnTo>
                    <a:lnTo>
                      <a:pt x="44" y="10"/>
                    </a:lnTo>
                    <a:lnTo>
                      <a:pt x="44" y="15"/>
                    </a:lnTo>
                    <a:lnTo>
                      <a:pt x="49" y="15"/>
                    </a:lnTo>
                    <a:lnTo>
                      <a:pt x="49" y="20"/>
                    </a:lnTo>
                    <a:lnTo>
                      <a:pt x="49" y="25"/>
                    </a:lnTo>
                    <a:lnTo>
                      <a:pt x="49" y="30"/>
                    </a:lnTo>
                    <a:lnTo>
                      <a:pt x="49" y="35"/>
                    </a:lnTo>
                    <a:lnTo>
                      <a:pt x="49" y="4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858" name="Oval 2754">
                <a:extLst>
                  <a:ext uri="{FF2B5EF4-FFF2-40B4-BE49-F238E27FC236}">
                    <a16:creationId xmlns:a16="http://schemas.microsoft.com/office/drawing/2014/main" id="{33569F25-2D8F-4CAB-B741-D1DA9AEF344B}"/>
                  </a:ext>
                </a:extLst>
              </p:cNvPr>
              <p:cNvSpPr>
                <a:spLocks noChangeArrowheads="1"/>
              </p:cNvSpPr>
              <p:nvPr/>
            </p:nvSpPr>
            <p:spPr bwMode="auto">
              <a:xfrm>
                <a:off x="816" y="2531"/>
                <a:ext cx="6" cy="11"/>
              </a:xfrm>
              <a:prstGeom prst="ellipse">
                <a:avLst/>
              </a:prstGeom>
              <a:solidFill>
                <a:srgbClr val="000000"/>
              </a:solidFill>
              <a:ln w="7938">
                <a:solidFill>
                  <a:srgbClr val="000000"/>
                </a:solidFill>
                <a:round/>
                <a:headEnd/>
                <a:tailEnd/>
              </a:ln>
            </p:spPr>
            <p:txBody>
              <a:bodyPr/>
              <a:lstStyle/>
              <a:p>
                <a:endParaRPr lang="en-US"/>
              </a:p>
            </p:txBody>
          </p:sp>
          <p:sp>
            <p:nvSpPr>
              <p:cNvPr id="49859" name="Line 2755">
                <a:extLst>
                  <a:ext uri="{FF2B5EF4-FFF2-40B4-BE49-F238E27FC236}">
                    <a16:creationId xmlns:a16="http://schemas.microsoft.com/office/drawing/2014/main" id="{0C4E2EFA-1DC2-451E-9DD1-74D93A3C298D}"/>
                  </a:ext>
                </a:extLst>
              </p:cNvPr>
              <p:cNvSpPr>
                <a:spLocks noChangeShapeType="1"/>
              </p:cNvSpPr>
              <p:nvPr/>
            </p:nvSpPr>
            <p:spPr bwMode="auto">
              <a:xfrm flipV="1">
                <a:off x="824" y="2529"/>
                <a:ext cx="5" cy="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860" name="Line 2756">
                <a:extLst>
                  <a:ext uri="{FF2B5EF4-FFF2-40B4-BE49-F238E27FC236}">
                    <a16:creationId xmlns:a16="http://schemas.microsoft.com/office/drawing/2014/main" id="{787847C0-022A-4ECA-A243-6F14202A3051}"/>
                  </a:ext>
                </a:extLst>
              </p:cNvPr>
              <p:cNvSpPr>
                <a:spLocks noChangeShapeType="1"/>
              </p:cNvSpPr>
              <p:nvPr/>
            </p:nvSpPr>
            <p:spPr bwMode="auto">
              <a:xfrm flipH="1">
                <a:off x="809" y="2534"/>
                <a:ext cx="5"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861" name="Line 2757">
                <a:extLst>
                  <a:ext uri="{FF2B5EF4-FFF2-40B4-BE49-F238E27FC236}">
                    <a16:creationId xmlns:a16="http://schemas.microsoft.com/office/drawing/2014/main" id="{E1017E92-5A23-4752-9B16-5F553825A2B8}"/>
                  </a:ext>
                </a:extLst>
              </p:cNvPr>
              <p:cNvSpPr>
                <a:spLocks noChangeShapeType="1"/>
              </p:cNvSpPr>
              <p:nvPr/>
            </p:nvSpPr>
            <p:spPr bwMode="auto">
              <a:xfrm>
                <a:off x="819" y="2534"/>
                <a:ext cx="5"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862" name="Line 2758">
                <a:extLst>
                  <a:ext uri="{FF2B5EF4-FFF2-40B4-BE49-F238E27FC236}">
                    <a16:creationId xmlns:a16="http://schemas.microsoft.com/office/drawing/2014/main" id="{E78E43AA-4A56-479B-BD4C-625C9F27DE7B}"/>
                  </a:ext>
                </a:extLst>
              </p:cNvPr>
              <p:cNvSpPr>
                <a:spLocks noChangeShapeType="1"/>
              </p:cNvSpPr>
              <p:nvPr/>
            </p:nvSpPr>
            <p:spPr bwMode="auto">
              <a:xfrm flipH="1">
                <a:off x="809" y="2539"/>
                <a:ext cx="1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863" name="Line 2759">
                <a:extLst>
                  <a:ext uri="{FF2B5EF4-FFF2-40B4-BE49-F238E27FC236}">
                    <a16:creationId xmlns:a16="http://schemas.microsoft.com/office/drawing/2014/main" id="{75535C54-42FC-439F-B89C-88A954BFEDAC}"/>
                  </a:ext>
                </a:extLst>
              </p:cNvPr>
              <p:cNvSpPr>
                <a:spLocks noChangeShapeType="1"/>
              </p:cNvSpPr>
              <p:nvPr/>
            </p:nvSpPr>
            <p:spPr bwMode="auto">
              <a:xfrm>
                <a:off x="819" y="2539"/>
                <a:ext cx="5"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864" name="Freeform 2760">
                <a:extLst>
                  <a:ext uri="{FF2B5EF4-FFF2-40B4-BE49-F238E27FC236}">
                    <a16:creationId xmlns:a16="http://schemas.microsoft.com/office/drawing/2014/main" id="{0E03AAA4-DF97-4AA9-90EE-E5AB0DA9F1AC}"/>
                  </a:ext>
                </a:extLst>
              </p:cNvPr>
              <p:cNvSpPr>
                <a:spLocks/>
              </p:cNvSpPr>
              <p:nvPr/>
            </p:nvSpPr>
            <p:spPr bwMode="auto">
              <a:xfrm>
                <a:off x="819" y="2509"/>
                <a:ext cx="5" cy="10"/>
              </a:xfrm>
              <a:custGeom>
                <a:avLst/>
                <a:gdLst>
                  <a:gd name="T0" fmla="*/ 0 w 5"/>
                  <a:gd name="T1" fmla="*/ 10 h 10"/>
                  <a:gd name="T2" fmla="*/ 0 w 5"/>
                  <a:gd name="T3" fmla="*/ 5 h 10"/>
                  <a:gd name="T4" fmla="*/ 0 w 5"/>
                  <a:gd name="T5" fmla="*/ 5 h 10"/>
                  <a:gd name="T6" fmla="*/ 0 w 5"/>
                  <a:gd name="T7" fmla="*/ 5 h 10"/>
                  <a:gd name="T8" fmla="*/ 0 w 5"/>
                  <a:gd name="T9" fmla="*/ 0 h 10"/>
                  <a:gd name="T10" fmla="*/ 5 w 5"/>
                  <a:gd name="T11" fmla="*/ 0 h 10"/>
                  <a:gd name="T12" fmla="*/ 5 w 5"/>
                  <a:gd name="T13" fmla="*/ 0 h 10"/>
                  <a:gd name="T14" fmla="*/ 5 w 5"/>
                  <a:gd name="T15" fmla="*/ 0 h 10"/>
                  <a:gd name="T16" fmla="*/ 5 w 5"/>
                  <a:gd name="T17" fmla="*/ 0 h 10"/>
                  <a:gd name="T18" fmla="*/ 5 w 5"/>
                  <a:gd name="T19" fmla="*/ 5 h 10"/>
                  <a:gd name="T20" fmla="*/ 5 w 5"/>
                  <a:gd name="T21" fmla="*/ 10 h 10"/>
                  <a:gd name="T22" fmla="*/ 5 w 5"/>
                  <a:gd name="T23" fmla="*/ 10 h 10"/>
                  <a:gd name="T24" fmla="*/ 5 w 5"/>
                  <a:gd name="T2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10">
                    <a:moveTo>
                      <a:pt x="0" y="10"/>
                    </a:moveTo>
                    <a:lnTo>
                      <a:pt x="0" y="5"/>
                    </a:lnTo>
                    <a:lnTo>
                      <a:pt x="0" y="5"/>
                    </a:lnTo>
                    <a:lnTo>
                      <a:pt x="0" y="5"/>
                    </a:lnTo>
                    <a:lnTo>
                      <a:pt x="0" y="0"/>
                    </a:lnTo>
                    <a:lnTo>
                      <a:pt x="5" y="0"/>
                    </a:lnTo>
                    <a:lnTo>
                      <a:pt x="5" y="0"/>
                    </a:lnTo>
                    <a:lnTo>
                      <a:pt x="5" y="0"/>
                    </a:lnTo>
                    <a:lnTo>
                      <a:pt x="5" y="0"/>
                    </a:lnTo>
                    <a:lnTo>
                      <a:pt x="5" y="5"/>
                    </a:lnTo>
                    <a:lnTo>
                      <a:pt x="5" y="10"/>
                    </a:lnTo>
                    <a:lnTo>
                      <a:pt x="5" y="10"/>
                    </a:lnTo>
                    <a:lnTo>
                      <a:pt x="5" y="1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865" name="Freeform 2761">
                <a:extLst>
                  <a:ext uri="{FF2B5EF4-FFF2-40B4-BE49-F238E27FC236}">
                    <a16:creationId xmlns:a16="http://schemas.microsoft.com/office/drawing/2014/main" id="{C483F03F-3B5D-49E2-B0FE-D5F8ECB7FBBA}"/>
                  </a:ext>
                </a:extLst>
              </p:cNvPr>
              <p:cNvSpPr>
                <a:spLocks/>
              </p:cNvSpPr>
              <p:nvPr/>
            </p:nvSpPr>
            <p:spPr bwMode="auto">
              <a:xfrm>
                <a:off x="809" y="2509"/>
                <a:ext cx="10" cy="15"/>
              </a:xfrm>
              <a:custGeom>
                <a:avLst/>
                <a:gdLst>
                  <a:gd name="T0" fmla="*/ 5 w 10"/>
                  <a:gd name="T1" fmla="*/ 15 h 15"/>
                  <a:gd name="T2" fmla="*/ 5 w 10"/>
                  <a:gd name="T3" fmla="*/ 5 h 15"/>
                  <a:gd name="T4" fmla="*/ 10 w 10"/>
                  <a:gd name="T5" fmla="*/ 5 h 15"/>
                  <a:gd name="T6" fmla="*/ 5 w 10"/>
                  <a:gd name="T7" fmla="*/ 5 h 15"/>
                  <a:gd name="T8" fmla="*/ 5 w 10"/>
                  <a:gd name="T9" fmla="*/ 5 h 15"/>
                  <a:gd name="T10" fmla="*/ 5 w 10"/>
                  <a:gd name="T11" fmla="*/ 5 h 15"/>
                  <a:gd name="T12" fmla="*/ 5 w 10"/>
                  <a:gd name="T13" fmla="*/ 0 h 15"/>
                  <a:gd name="T14" fmla="*/ 5 w 10"/>
                  <a:gd name="T15" fmla="*/ 0 h 15"/>
                  <a:gd name="T16" fmla="*/ 5 w 10"/>
                  <a:gd name="T17" fmla="*/ 5 h 15"/>
                  <a:gd name="T18" fmla="*/ 5 w 10"/>
                  <a:gd name="T19" fmla="*/ 5 h 15"/>
                  <a:gd name="T20" fmla="*/ 5 w 10"/>
                  <a:gd name="T21" fmla="*/ 10 h 15"/>
                  <a:gd name="T22" fmla="*/ 0 w 10"/>
                  <a:gd name="T23" fmla="*/ 10 h 15"/>
                  <a:gd name="T24" fmla="*/ 0 w 10"/>
                  <a:gd name="T25" fmla="*/ 10 h 15"/>
                  <a:gd name="T26" fmla="*/ 5 w 10"/>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5">
                    <a:moveTo>
                      <a:pt x="5" y="15"/>
                    </a:moveTo>
                    <a:lnTo>
                      <a:pt x="5" y="5"/>
                    </a:lnTo>
                    <a:lnTo>
                      <a:pt x="10" y="5"/>
                    </a:lnTo>
                    <a:lnTo>
                      <a:pt x="5" y="5"/>
                    </a:lnTo>
                    <a:lnTo>
                      <a:pt x="5" y="5"/>
                    </a:lnTo>
                    <a:lnTo>
                      <a:pt x="5" y="5"/>
                    </a:lnTo>
                    <a:lnTo>
                      <a:pt x="5" y="0"/>
                    </a:lnTo>
                    <a:lnTo>
                      <a:pt x="5" y="0"/>
                    </a:lnTo>
                    <a:lnTo>
                      <a:pt x="5" y="5"/>
                    </a:lnTo>
                    <a:lnTo>
                      <a:pt x="5" y="5"/>
                    </a:lnTo>
                    <a:lnTo>
                      <a:pt x="5" y="10"/>
                    </a:lnTo>
                    <a:lnTo>
                      <a:pt x="0" y="10"/>
                    </a:lnTo>
                    <a:lnTo>
                      <a:pt x="0" y="10"/>
                    </a:lnTo>
                    <a:lnTo>
                      <a:pt x="5" y="1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9866" name="Rectangle 2762">
              <a:extLst>
                <a:ext uri="{FF2B5EF4-FFF2-40B4-BE49-F238E27FC236}">
                  <a16:creationId xmlns:a16="http://schemas.microsoft.com/office/drawing/2014/main" id="{B4055EC0-A947-4A11-9E3B-67D2ED6D5FB4}"/>
                </a:ext>
              </a:extLst>
            </p:cNvPr>
            <p:cNvSpPr>
              <a:spLocks noChangeArrowheads="1"/>
            </p:cNvSpPr>
            <p:nvPr/>
          </p:nvSpPr>
          <p:spPr bwMode="auto">
            <a:xfrm>
              <a:off x="3979" y="2080"/>
              <a:ext cx="7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867" name="Rectangle 2763">
              <a:extLst>
                <a:ext uri="{FF2B5EF4-FFF2-40B4-BE49-F238E27FC236}">
                  <a16:creationId xmlns:a16="http://schemas.microsoft.com/office/drawing/2014/main" id="{51B4E260-203F-4375-9D9B-D84349B9E2D1}"/>
                </a:ext>
              </a:extLst>
            </p:cNvPr>
            <p:cNvSpPr>
              <a:spLocks noChangeArrowheads="1"/>
            </p:cNvSpPr>
            <p:nvPr/>
          </p:nvSpPr>
          <p:spPr bwMode="auto">
            <a:xfrm>
              <a:off x="4029" y="2129"/>
              <a:ext cx="30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600">
                  <a:solidFill>
                    <a:srgbClr val="000000"/>
                  </a:solidFill>
                  <a:latin typeface="Verdana" panose="020B0604030504040204" pitchFamily="34" charset="0"/>
                </a:rPr>
                <a:t>RBCI</a:t>
              </a:r>
              <a:endParaRPr lang="fr-FR" altLang="en-US">
                <a:latin typeface="Verdana" panose="020B0604030504040204" pitchFamily="34" charset="0"/>
              </a:endParaRPr>
            </a:p>
          </p:txBody>
        </p:sp>
        <p:sp>
          <p:nvSpPr>
            <p:cNvPr id="49868" name="Rectangle 2764">
              <a:extLst>
                <a:ext uri="{FF2B5EF4-FFF2-40B4-BE49-F238E27FC236}">
                  <a16:creationId xmlns:a16="http://schemas.microsoft.com/office/drawing/2014/main" id="{5CD11744-3616-413D-8686-20F7CBC1FC00}"/>
                </a:ext>
              </a:extLst>
            </p:cNvPr>
            <p:cNvSpPr>
              <a:spLocks noChangeArrowheads="1"/>
            </p:cNvSpPr>
            <p:nvPr/>
          </p:nvSpPr>
          <p:spPr bwMode="auto">
            <a:xfrm>
              <a:off x="1644" y="1750"/>
              <a:ext cx="3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869" name="Rectangle 2765">
              <a:extLst>
                <a:ext uri="{FF2B5EF4-FFF2-40B4-BE49-F238E27FC236}">
                  <a16:creationId xmlns:a16="http://schemas.microsoft.com/office/drawing/2014/main" id="{05BE55E9-5EE8-4331-8D2D-247B9F02445C}"/>
                </a:ext>
              </a:extLst>
            </p:cNvPr>
            <p:cNvSpPr>
              <a:spLocks noChangeArrowheads="1"/>
            </p:cNvSpPr>
            <p:nvPr/>
          </p:nvSpPr>
          <p:spPr bwMode="auto">
            <a:xfrm>
              <a:off x="1655" y="1797"/>
              <a:ext cx="261"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600">
                  <a:solidFill>
                    <a:srgbClr val="000000"/>
                  </a:solidFill>
                  <a:latin typeface="Verdana" panose="020B0604030504040204" pitchFamily="34" charset="0"/>
                </a:rPr>
                <a:t>ATM</a:t>
              </a:r>
              <a:endParaRPr lang="fr-FR" altLang="en-US">
                <a:latin typeface="Verdana" panose="020B0604030504040204" pitchFamily="34" charset="0"/>
              </a:endParaRPr>
            </a:p>
          </p:txBody>
        </p:sp>
        <p:grpSp>
          <p:nvGrpSpPr>
            <p:cNvPr id="49870" name="Group 2766">
              <a:extLst>
                <a:ext uri="{FF2B5EF4-FFF2-40B4-BE49-F238E27FC236}">
                  <a16:creationId xmlns:a16="http://schemas.microsoft.com/office/drawing/2014/main" id="{28F6933F-769B-404F-8B1E-DDC6E4BF829B}"/>
                </a:ext>
              </a:extLst>
            </p:cNvPr>
            <p:cNvGrpSpPr>
              <a:grpSpLocks/>
            </p:cNvGrpSpPr>
            <p:nvPr/>
          </p:nvGrpSpPr>
          <p:grpSpPr bwMode="auto">
            <a:xfrm>
              <a:off x="1298" y="2223"/>
              <a:ext cx="223" cy="215"/>
              <a:chOff x="1298" y="2223"/>
              <a:chExt cx="223" cy="215"/>
            </a:xfrm>
          </p:grpSpPr>
          <p:sp>
            <p:nvSpPr>
              <p:cNvPr id="49871" name="Oval 2767">
                <a:extLst>
                  <a:ext uri="{FF2B5EF4-FFF2-40B4-BE49-F238E27FC236}">
                    <a16:creationId xmlns:a16="http://schemas.microsoft.com/office/drawing/2014/main" id="{E9D97353-99D0-4987-BCDC-3162E39F732F}"/>
                  </a:ext>
                </a:extLst>
              </p:cNvPr>
              <p:cNvSpPr>
                <a:spLocks noChangeArrowheads="1"/>
              </p:cNvSpPr>
              <p:nvPr/>
            </p:nvSpPr>
            <p:spPr bwMode="auto">
              <a:xfrm>
                <a:off x="1305" y="2373"/>
                <a:ext cx="213" cy="65"/>
              </a:xfrm>
              <a:prstGeom prst="ellipse">
                <a:avLst/>
              </a:prstGeom>
              <a:solidFill>
                <a:srgbClr val="0078AA"/>
              </a:solidFill>
              <a:ln w="7938">
                <a:solidFill>
                  <a:srgbClr val="AAE6FF"/>
                </a:solidFill>
                <a:round/>
                <a:headEnd/>
                <a:tailEnd/>
              </a:ln>
            </p:spPr>
            <p:txBody>
              <a:bodyPr/>
              <a:lstStyle/>
              <a:p>
                <a:endParaRPr lang="en-US"/>
              </a:p>
            </p:txBody>
          </p:sp>
          <p:sp>
            <p:nvSpPr>
              <p:cNvPr id="49872" name="Rectangle 2768">
                <a:extLst>
                  <a:ext uri="{FF2B5EF4-FFF2-40B4-BE49-F238E27FC236}">
                    <a16:creationId xmlns:a16="http://schemas.microsoft.com/office/drawing/2014/main" id="{F05EA793-894F-43EB-84F3-BF9A7E528032}"/>
                  </a:ext>
                </a:extLst>
              </p:cNvPr>
              <p:cNvSpPr>
                <a:spLocks noChangeArrowheads="1"/>
              </p:cNvSpPr>
              <p:nvPr/>
            </p:nvSpPr>
            <p:spPr bwMode="auto">
              <a:xfrm>
                <a:off x="1298" y="2253"/>
                <a:ext cx="222" cy="14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873" name="Rectangle 2769">
                <a:extLst>
                  <a:ext uri="{FF2B5EF4-FFF2-40B4-BE49-F238E27FC236}">
                    <a16:creationId xmlns:a16="http://schemas.microsoft.com/office/drawing/2014/main" id="{20BD89B3-F03F-4463-96AF-8EBDB02E89B1}"/>
                  </a:ext>
                </a:extLst>
              </p:cNvPr>
              <p:cNvSpPr>
                <a:spLocks noChangeArrowheads="1"/>
              </p:cNvSpPr>
              <p:nvPr/>
            </p:nvSpPr>
            <p:spPr bwMode="auto">
              <a:xfrm>
                <a:off x="1298" y="2253"/>
                <a:ext cx="222" cy="14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874" name="Oval 2770">
                <a:extLst>
                  <a:ext uri="{FF2B5EF4-FFF2-40B4-BE49-F238E27FC236}">
                    <a16:creationId xmlns:a16="http://schemas.microsoft.com/office/drawing/2014/main" id="{34F3C6B0-636E-4744-991B-1D17E9BE8E43}"/>
                  </a:ext>
                </a:extLst>
              </p:cNvPr>
              <p:cNvSpPr>
                <a:spLocks noChangeArrowheads="1"/>
              </p:cNvSpPr>
              <p:nvPr/>
            </p:nvSpPr>
            <p:spPr bwMode="auto">
              <a:xfrm>
                <a:off x="1305" y="2225"/>
                <a:ext cx="213" cy="60"/>
              </a:xfrm>
              <a:prstGeom prst="ellipse">
                <a:avLst/>
              </a:prstGeom>
              <a:solidFill>
                <a:srgbClr val="00B4FF"/>
              </a:solidFill>
              <a:ln w="7938">
                <a:solidFill>
                  <a:srgbClr val="AAE6FF"/>
                </a:solidFill>
                <a:round/>
                <a:headEnd/>
                <a:tailEnd/>
              </a:ln>
            </p:spPr>
            <p:txBody>
              <a:bodyPr/>
              <a:lstStyle/>
              <a:p>
                <a:endParaRPr lang="en-US"/>
              </a:p>
            </p:txBody>
          </p:sp>
          <p:sp>
            <p:nvSpPr>
              <p:cNvPr id="49875" name="Freeform 2771">
                <a:extLst>
                  <a:ext uri="{FF2B5EF4-FFF2-40B4-BE49-F238E27FC236}">
                    <a16:creationId xmlns:a16="http://schemas.microsoft.com/office/drawing/2014/main" id="{6056FC60-42C8-43D9-A290-5084A664E207}"/>
                  </a:ext>
                </a:extLst>
              </p:cNvPr>
              <p:cNvSpPr>
                <a:spLocks/>
              </p:cNvSpPr>
              <p:nvPr/>
            </p:nvSpPr>
            <p:spPr bwMode="auto">
              <a:xfrm>
                <a:off x="1412" y="2223"/>
                <a:ext cx="74" cy="25"/>
              </a:xfrm>
              <a:custGeom>
                <a:avLst/>
                <a:gdLst>
                  <a:gd name="T0" fmla="*/ 0 w 74"/>
                  <a:gd name="T1" fmla="*/ 20 h 25"/>
                  <a:gd name="T2" fmla="*/ 15 w 74"/>
                  <a:gd name="T3" fmla="*/ 25 h 25"/>
                  <a:gd name="T4" fmla="*/ 54 w 74"/>
                  <a:gd name="T5" fmla="*/ 10 h 25"/>
                  <a:gd name="T6" fmla="*/ 74 w 74"/>
                  <a:gd name="T7" fmla="*/ 15 h 25"/>
                  <a:gd name="T8" fmla="*/ 64 w 74"/>
                  <a:gd name="T9" fmla="*/ 0 h 25"/>
                  <a:gd name="T10" fmla="*/ 15 w 74"/>
                  <a:gd name="T11" fmla="*/ 0 h 25"/>
                  <a:gd name="T12" fmla="*/ 34 w 74"/>
                  <a:gd name="T13" fmla="*/ 5 h 25"/>
                  <a:gd name="T14" fmla="*/ 0 w 74"/>
                  <a:gd name="T15" fmla="*/ 2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5">
                    <a:moveTo>
                      <a:pt x="0" y="20"/>
                    </a:moveTo>
                    <a:lnTo>
                      <a:pt x="15" y="25"/>
                    </a:lnTo>
                    <a:lnTo>
                      <a:pt x="54" y="10"/>
                    </a:lnTo>
                    <a:lnTo>
                      <a:pt x="74" y="15"/>
                    </a:lnTo>
                    <a:lnTo>
                      <a:pt x="64" y="0"/>
                    </a:lnTo>
                    <a:lnTo>
                      <a:pt x="15" y="0"/>
                    </a:lnTo>
                    <a:lnTo>
                      <a:pt x="34" y="5"/>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76" name="Freeform 2772">
                <a:extLst>
                  <a:ext uri="{FF2B5EF4-FFF2-40B4-BE49-F238E27FC236}">
                    <a16:creationId xmlns:a16="http://schemas.microsoft.com/office/drawing/2014/main" id="{229D4685-E90C-4029-AD98-1542687BB5AE}"/>
                  </a:ext>
                </a:extLst>
              </p:cNvPr>
              <p:cNvSpPr>
                <a:spLocks/>
              </p:cNvSpPr>
              <p:nvPr/>
            </p:nvSpPr>
            <p:spPr bwMode="auto">
              <a:xfrm>
                <a:off x="1412" y="2223"/>
                <a:ext cx="74" cy="25"/>
              </a:xfrm>
              <a:custGeom>
                <a:avLst/>
                <a:gdLst>
                  <a:gd name="T0" fmla="*/ 0 w 74"/>
                  <a:gd name="T1" fmla="*/ 20 h 25"/>
                  <a:gd name="T2" fmla="*/ 15 w 74"/>
                  <a:gd name="T3" fmla="*/ 25 h 25"/>
                  <a:gd name="T4" fmla="*/ 54 w 74"/>
                  <a:gd name="T5" fmla="*/ 10 h 25"/>
                  <a:gd name="T6" fmla="*/ 74 w 74"/>
                  <a:gd name="T7" fmla="*/ 15 h 25"/>
                  <a:gd name="T8" fmla="*/ 64 w 74"/>
                  <a:gd name="T9" fmla="*/ 0 h 25"/>
                  <a:gd name="T10" fmla="*/ 15 w 74"/>
                  <a:gd name="T11" fmla="*/ 0 h 25"/>
                  <a:gd name="T12" fmla="*/ 34 w 74"/>
                  <a:gd name="T13" fmla="*/ 5 h 25"/>
                  <a:gd name="T14" fmla="*/ 0 w 74"/>
                  <a:gd name="T15" fmla="*/ 2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5">
                    <a:moveTo>
                      <a:pt x="0" y="20"/>
                    </a:moveTo>
                    <a:lnTo>
                      <a:pt x="15" y="25"/>
                    </a:lnTo>
                    <a:lnTo>
                      <a:pt x="54" y="10"/>
                    </a:lnTo>
                    <a:lnTo>
                      <a:pt x="74" y="15"/>
                    </a:lnTo>
                    <a:lnTo>
                      <a:pt x="64" y="0"/>
                    </a:lnTo>
                    <a:lnTo>
                      <a:pt x="15" y="0"/>
                    </a:lnTo>
                    <a:lnTo>
                      <a:pt x="34" y="5"/>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77" name="Freeform 2773">
                <a:extLst>
                  <a:ext uri="{FF2B5EF4-FFF2-40B4-BE49-F238E27FC236}">
                    <a16:creationId xmlns:a16="http://schemas.microsoft.com/office/drawing/2014/main" id="{312E9125-9D44-49BF-88AD-2EC7AEA719BC}"/>
                  </a:ext>
                </a:extLst>
              </p:cNvPr>
              <p:cNvSpPr>
                <a:spLocks/>
              </p:cNvSpPr>
              <p:nvPr/>
            </p:nvSpPr>
            <p:spPr bwMode="auto">
              <a:xfrm>
                <a:off x="1333" y="2253"/>
                <a:ext cx="74" cy="25"/>
              </a:xfrm>
              <a:custGeom>
                <a:avLst/>
                <a:gdLst>
                  <a:gd name="T0" fmla="*/ 74 w 74"/>
                  <a:gd name="T1" fmla="*/ 5 h 25"/>
                  <a:gd name="T2" fmla="*/ 54 w 74"/>
                  <a:gd name="T3" fmla="*/ 0 h 25"/>
                  <a:gd name="T4" fmla="*/ 15 w 74"/>
                  <a:gd name="T5" fmla="*/ 15 h 25"/>
                  <a:gd name="T6" fmla="*/ 0 w 74"/>
                  <a:gd name="T7" fmla="*/ 10 h 25"/>
                  <a:gd name="T8" fmla="*/ 10 w 74"/>
                  <a:gd name="T9" fmla="*/ 25 h 25"/>
                  <a:gd name="T10" fmla="*/ 54 w 74"/>
                  <a:gd name="T11" fmla="*/ 25 h 25"/>
                  <a:gd name="T12" fmla="*/ 34 w 74"/>
                  <a:gd name="T13" fmla="*/ 20 h 25"/>
                  <a:gd name="T14" fmla="*/ 74 w 74"/>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5">
                    <a:moveTo>
                      <a:pt x="74" y="5"/>
                    </a:moveTo>
                    <a:lnTo>
                      <a:pt x="54" y="0"/>
                    </a:lnTo>
                    <a:lnTo>
                      <a:pt x="15" y="15"/>
                    </a:lnTo>
                    <a:lnTo>
                      <a:pt x="0" y="10"/>
                    </a:lnTo>
                    <a:lnTo>
                      <a:pt x="10" y="25"/>
                    </a:lnTo>
                    <a:lnTo>
                      <a:pt x="54" y="25"/>
                    </a:lnTo>
                    <a:lnTo>
                      <a:pt x="34" y="20"/>
                    </a:lnTo>
                    <a:lnTo>
                      <a:pt x="7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78" name="Freeform 2774">
                <a:extLst>
                  <a:ext uri="{FF2B5EF4-FFF2-40B4-BE49-F238E27FC236}">
                    <a16:creationId xmlns:a16="http://schemas.microsoft.com/office/drawing/2014/main" id="{046D3135-95E0-4026-85E4-0CED2642A173}"/>
                  </a:ext>
                </a:extLst>
              </p:cNvPr>
              <p:cNvSpPr>
                <a:spLocks/>
              </p:cNvSpPr>
              <p:nvPr/>
            </p:nvSpPr>
            <p:spPr bwMode="auto">
              <a:xfrm>
                <a:off x="1333" y="2253"/>
                <a:ext cx="74" cy="25"/>
              </a:xfrm>
              <a:custGeom>
                <a:avLst/>
                <a:gdLst>
                  <a:gd name="T0" fmla="*/ 74 w 74"/>
                  <a:gd name="T1" fmla="*/ 5 h 25"/>
                  <a:gd name="T2" fmla="*/ 54 w 74"/>
                  <a:gd name="T3" fmla="*/ 0 h 25"/>
                  <a:gd name="T4" fmla="*/ 15 w 74"/>
                  <a:gd name="T5" fmla="*/ 15 h 25"/>
                  <a:gd name="T6" fmla="*/ 0 w 74"/>
                  <a:gd name="T7" fmla="*/ 10 h 25"/>
                  <a:gd name="T8" fmla="*/ 10 w 74"/>
                  <a:gd name="T9" fmla="*/ 25 h 25"/>
                  <a:gd name="T10" fmla="*/ 54 w 74"/>
                  <a:gd name="T11" fmla="*/ 25 h 25"/>
                  <a:gd name="T12" fmla="*/ 34 w 74"/>
                  <a:gd name="T13" fmla="*/ 20 h 25"/>
                  <a:gd name="T14" fmla="*/ 74 w 74"/>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5">
                    <a:moveTo>
                      <a:pt x="74" y="5"/>
                    </a:moveTo>
                    <a:lnTo>
                      <a:pt x="54" y="0"/>
                    </a:lnTo>
                    <a:lnTo>
                      <a:pt x="15" y="15"/>
                    </a:lnTo>
                    <a:lnTo>
                      <a:pt x="0" y="10"/>
                    </a:lnTo>
                    <a:lnTo>
                      <a:pt x="10" y="25"/>
                    </a:lnTo>
                    <a:lnTo>
                      <a:pt x="54" y="25"/>
                    </a:lnTo>
                    <a:lnTo>
                      <a:pt x="34" y="20"/>
                    </a:lnTo>
                    <a:lnTo>
                      <a:pt x="7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79" name="Freeform 2775">
                <a:extLst>
                  <a:ext uri="{FF2B5EF4-FFF2-40B4-BE49-F238E27FC236}">
                    <a16:creationId xmlns:a16="http://schemas.microsoft.com/office/drawing/2014/main" id="{AF6E7568-7F9B-4169-96B0-179F483E9219}"/>
                  </a:ext>
                </a:extLst>
              </p:cNvPr>
              <p:cNvSpPr>
                <a:spLocks/>
              </p:cNvSpPr>
              <p:nvPr/>
            </p:nvSpPr>
            <p:spPr bwMode="auto">
              <a:xfrm>
                <a:off x="1338" y="2223"/>
                <a:ext cx="69" cy="25"/>
              </a:xfrm>
              <a:custGeom>
                <a:avLst/>
                <a:gdLst>
                  <a:gd name="T0" fmla="*/ 0 w 69"/>
                  <a:gd name="T1" fmla="*/ 5 h 25"/>
                  <a:gd name="T2" fmla="*/ 15 w 69"/>
                  <a:gd name="T3" fmla="*/ 0 h 25"/>
                  <a:gd name="T4" fmla="*/ 54 w 69"/>
                  <a:gd name="T5" fmla="*/ 15 h 25"/>
                  <a:gd name="T6" fmla="*/ 69 w 69"/>
                  <a:gd name="T7" fmla="*/ 10 h 25"/>
                  <a:gd name="T8" fmla="*/ 59 w 69"/>
                  <a:gd name="T9" fmla="*/ 25 h 25"/>
                  <a:gd name="T10" fmla="*/ 15 w 69"/>
                  <a:gd name="T11" fmla="*/ 25 h 25"/>
                  <a:gd name="T12" fmla="*/ 34 w 69"/>
                  <a:gd name="T13" fmla="*/ 20 h 25"/>
                  <a:gd name="T14" fmla="*/ 0 w 69"/>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25">
                    <a:moveTo>
                      <a:pt x="0" y="5"/>
                    </a:moveTo>
                    <a:lnTo>
                      <a:pt x="15" y="0"/>
                    </a:lnTo>
                    <a:lnTo>
                      <a:pt x="54" y="15"/>
                    </a:lnTo>
                    <a:lnTo>
                      <a:pt x="69" y="10"/>
                    </a:lnTo>
                    <a:lnTo>
                      <a:pt x="59" y="25"/>
                    </a:lnTo>
                    <a:lnTo>
                      <a:pt x="15" y="25"/>
                    </a:lnTo>
                    <a:lnTo>
                      <a:pt x="34" y="2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80" name="Freeform 2776">
                <a:extLst>
                  <a:ext uri="{FF2B5EF4-FFF2-40B4-BE49-F238E27FC236}">
                    <a16:creationId xmlns:a16="http://schemas.microsoft.com/office/drawing/2014/main" id="{66B2F827-20D2-467F-94BD-1CF9EC167568}"/>
                  </a:ext>
                </a:extLst>
              </p:cNvPr>
              <p:cNvSpPr>
                <a:spLocks/>
              </p:cNvSpPr>
              <p:nvPr/>
            </p:nvSpPr>
            <p:spPr bwMode="auto">
              <a:xfrm>
                <a:off x="1338" y="2223"/>
                <a:ext cx="69" cy="25"/>
              </a:xfrm>
              <a:custGeom>
                <a:avLst/>
                <a:gdLst>
                  <a:gd name="T0" fmla="*/ 0 w 69"/>
                  <a:gd name="T1" fmla="*/ 5 h 25"/>
                  <a:gd name="T2" fmla="*/ 15 w 69"/>
                  <a:gd name="T3" fmla="*/ 0 h 25"/>
                  <a:gd name="T4" fmla="*/ 54 w 69"/>
                  <a:gd name="T5" fmla="*/ 15 h 25"/>
                  <a:gd name="T6" fmla="*/ 69 w 69"/>
                  <a:gd name="T7" fmla="*/ 10 h 25"/>
                  <a:gd name="T8" fmla="*/ 59 w 69"/>
                  <a:gd name="T9" fmla="*/ 25 h 25"/>
                  <a:gd name="T10" fmla="*/ 15 w 69"/>
                  <a:gd name="T11" fmla="*/ 25 h 25"/>
                  <a:gd name="T12" fmla="*/ 34 w 69"/>
                  <a:gd name="T13" fmla="*/ 20 h 25"/>
                  <a:gd name="T14" fmla="*/ 0 w 69"/>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25">
                    <a:moveTo>
                      <a:pt x="0" y="5"/>
                    </a:moveTo>
                    <a:lnTo>
                      <a:pt x="15" y="0"/>
                    </a:lnTo>
                    <a:lnTo>
                      <a:pt x="54" y="15"/>
                    </a:lnTo>
                    <a:lnTo>
                      <a:pt x="69" y="10"/>
                    </a:lnTo>
                    <a:lnTo>
                      <a:pt x="59" y="25"/>
                    </a:lnTo>
                    <a:lnTo>
                      <a:pt x="15" y="25"/>
                    </a:lnTo>
                    <a:lnTo>
                      <a:pt x="34" y="2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81" name="Freeform 2777">
                <a:extLst>
                  <a:ext uri="{FF2B5EF4-FFF2-40B4-BE49-F238E27FC236}">
                    <a16:creationId xmlns:a16="http://schemas.microsoft.com/office/drawing/2014/main" id="{0DF3FE91-2337-4621-8AF6-665EE69EBF09}"/>
                  </a:ext>
                </a:extLst>
              </p:cNvPr>
              <p:cNvSpPr>
                <a:spLocks/>
              </p:cNvSpPr>
              <p:nvPr/>
            </p:nvSpPr>
            <p:spPr bwMode="auto">
              <a:xfrm>
                <a:off x="1407" y="2253"/>
                <a:ext cx="74" cy="25"/>
              </a:xfrm>
              <a:custGeom>
                <a:avLst/>
                <a:gdLst>
                  <a:gd name="T0" fmla="*/ 74 w 74"/>
                  <a:gd name="T1" fmla="*/ 20 h 25"/>
                  <a:gd name="T2" fmla="*/ 59 w 74"/>
                  <a:gd name="T3" fmla="*/ 25 h 25"/>
                  <a:gd name="T4" fmla="*/ 20 w 74"/>
                  <a:gd name="T5" fmla="*/ 10 h 25"/>
                  <a:gd name="T6" fmla="*/ 0 w 74"/>
                  <a:gd name="T7" fmla="*/ 15 h 25"/>
                  <a:gd name="T8" fmla="*/ 10 w 74"/>
                  <a:gd name="T9" fmla="*/ 0 h 25"/>
                  <a:gd name="T10" fmla="*/ 59 w 74"/>
                  <a:gd name="T11" fmla="*/ 0 h 25"/>
                  <a:gd name="T12" fmla="*/ 39 w 74"/>
                  <a:gd name="T13" fmla="*/ 5 h 25"/>
                  <a:gd name="T14" fmla="*/ 74 w 74"/>
                  <a:gd name="T15" fmla="*/ 2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5">
                    <a:moveTo>
                      <a:pt x="74" y="20"/>
                    </a:moveTo>
                    <a:lnTo>
                      <a:pt x="59" y="25"/>
                    </a:lnTo>
                    <a:lnTo>
                      <a:pt x="20" y="10"/>
                    </a:lnTo>
                    <a:lnTo>
                      <a:pt x="0" y="15"/>
                    </a:lnTo>
                    <a:lnTo>
                      <a:pt x="10" y="0"/>
                    </a:lnTo>
                    <a:lnTo>
                      <a:pt x="59" y="0"/>
                    </a:lnTo>
                    <a:lnTo>
                      <a:pt x="39" y="5"/>
                    </a:lnTo>
                    <a:lnTo>
                      <a:pt x="74"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82" name="Freeform 2778">
                <a:extLst>
                  <a:ext uri="{FF2B5EF4-FFF2-40B4-BE49-F238E27FC236}">
                    <a16:creationId xmlns:a16="http://schemas.microsoft.com/office/drawing/2014/main" id="{2C6D572C-38BF-4D7F-8786-B4F1E6E7F12A}"/>
                  </a:ext>
                </a:extLst>
              </p:cNvPr>
              <p:cNvSpPr>
                <a:spLocks/>
              </p:cNvSpPr>
              <p:nvPr/>
            </p:nvSpPr>
            <p:spPr bwMode="auto">
              <a:xfrm>
                <a:off x="1407" y="2253"/>
                <a:ext cx="74" cy="25"/>
              </a:xfrm>
              <a:custGeom>
                <a:avLst/>
                <a:gdLst>
                  <a:gd name="T0" fmla="*/ 74 w 74"/>
                  <a:gd name="T1" fmla="*/ 20 h 25"/>
                  <a:gd name="T2" fmla="*/ 59 w 74"/>
                  <a:gd name="T3" fmla="*/ 25 h 25"/>
                  <a:gd name="T4" fmla="*/ 20 w 74"/>
                  <a:gd name="T5" fmla="*/ 10 h 25"/>
                  <a:gd name="T6" fmla="*/ 0 w 74"/>
                  <a:gd name="T7" fmla="*/ 15 h 25"/>
                  <a:gd name="T8" fmla="*/ 10 w 74"/>
                  <a:gd name="T9" fmla="*/ 0 h 25"/>
                  <a:gd name="T10" fmla="*/ 59 w 74"/>
                  <a:gd name="T11" fmla="*/ 0 h 25"/>
                  <a:gd name="T12" fmla="*/ 39 w 74"/>
                  <a:gd name="T13" fmla="*/ 5 h 25"/>
                  <a:gd name="T14" fmla="*/ 74 w 74"/>
                  <a:gd name="T15" fmla="*/ 2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5">
                    <a:moveTo>
                      <a:pt x="74" y="20"/>
                    </a:moveTo>
                    <a:lnTo>
                      <a:pt x="59" y="25"/>
                    </a:lnTo>
                    <a:lnTo>
                      <a:pt x="20" y="10"/>
                    </a:lnTo>
                    <a:lnTo>
                      <a:pt x="0" y="15"/>
                    </a:lnTo>
                    <a:lnTo>
                      <a:pt x="10" y="0"/>
                    </a:lnTo>
                    <a:lnTo>
                      <a:pt x="59" y="0"/>
                    </a:lnTo>
                    <a:lnTo>
                      <a:pt x="39" y="5"/>
                    </a:lnTo>
                    <a:lnTo>
                      <a:pt x="74"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83" name="Freeform 2779">
                <a:extLst>
                  <a:ext uri="{FF2B5EF4-FFF2-40B4-BE49-F238E27FC236}">
                    <a16:creationId xmlns:a16="http://schemas.microsoft.com/office/drawing/2014/main" id="{EC6301EA-1B5D-43DD-891F-44B224B87D6E}"/>
                  </a:ext>
                </a:extLst>
              </p:cNvPr>
              <p:cNvSpPr>
                <a:spLocks/>
              </p:cNvSpPr>
              <p:nvPr/>
            </p:nvSpPr>
            <p:spPr bwMode="auto">
              <a:xfrm>
                <a:off x="1412" y="2228"/>
                <a:ext cx="74" cy="20"/>
              </a:xfrm>
              <a:custGeom>
                <a:avLst/>
                <a:gdLst>
                  <a:gd name="T0" fmla="*/ 0 w 74"/>
                  <a:gd name="T1" fmla="*/ 15 h 20"/>
                  <a:gd name="T2" fmla="*/ 15 w 74"/>
                  <a:gd name="T3" fmla="*/ 20 h 20"/>
                  <a:gd name="T4" fmla="*/ 54 w 74"/>
                  <a:gd name="T5" fmla="*/ 5 h 20"/>
                  <a:gd name="T6" fmla="*/ 74 w 74"/>
                  <a:gd name="T7" fmla="*/ 10 h 20"/>
                  <a:gd name="T8" fmla="*/ 64 w 74"/>
                  <a:gd name="T9" fmla="*/ 0 h 20"/>
                  <a:gd name="T10" fmla="*/ 20 w 74"/>
                  <a:gd name="T11" fmla="*/ 0 h 20"/>
                  <a:gd name="T12" fmla="*/ 39 w 74"/>
                  <a:gd name="T13" fmla="*/ 0 h 20"/>
                  <a:gd name="T14" fmla="*/ 0 w 7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0">
                    <a:moveTo>
                      <a:pt x="0" y="15"/>
                    </a:moveTo>
                    <a:lnTo>
                      <a:pt x="15" y="20"/>
                    </a:lnTo>
                    <a:lnTo>
                      <a:pt x="54" y="5"/>
                    </a:lnTo>
                    <a:lnTo>
                      <a:pt x="74" y="10"/>
                    </a:lnTo>
                    <a:lnTo>
                      <a:pt x="64" y="0"/>
                    </a:lnTo>
                    <a:lnTo>
                      <a:pt x="20" y="0"/>
                    </a:lnTo>
                    <a:lnTo>
                      <a:pt x="39"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84" name="Freeform 2780">
                <a:extLst>
                  <a:ext uri="{FF2B5EF4-FFF2-40B4-BE49-F238E27FC236}">
                    <a16:creationId xmlns:a16="http://schemas.microsoft.com/office/drawing/2014/main" id="{DBFC03C0-B417-48F4-8F10-5796B3E242E6}"/>
                  </a:ext>
                </a:extLst>
              </p:cNvPr>
              <p:cNvSpPr>
                <a:spLocks/>
              </p:cNvSpPr>
              <p:nvPr/>
            </p:nvSpPr>
            <p:spPr bwMode="auto">
              <a:xfrm>
                <a:off x="1412" y="2228"/>
                <a:ext cx="74" cy="20"/>
              </a:xfrm>
              <a:custGeom>
                <a:avLst/>
                <a:gdLst>
                  <a:gd name="T0" fmla="*/ 0 w 74"/>
                  <a:gd name="T1" fmla="*/ 15 h 20"/>
                  <a:gd name="T2" fmla="*/ 15 w 74"/>
                  <a:gd name="T3" fmla="*/ 20 h 20"/>
                  <a:gd name="T4" fmla="*/ 54 w 74"/>
                  <a:gd name="T5" fmla="*/ 5 h 20"/>
                  <a:gd name="T6" fmla="*/ 74 w 74"/>
                  <a:gd name="T7" fmla="*/ 10 h 20"/>
                  <a:gd name="T8" fmla="*/ 64 w 74"/>
                  <a:gd name="T9" fmla="*/ 0 h 20"/>
                  <a:gd name="T10" fmla="*/ 20 w 74"/>
                  <a:gd name="T11" fmla="*/ 0 h 20"/>
                  <a:gd name="T12" fmla="*/ 39 w 74"/>
                  <a:gd name="T13" fmla="*/ 0 h 20"/>
                  <a:gd name="T14" fmla="*/ 0 w 7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0">
                    <a:moveTo>
                      <a:pt x="0" y="15"/>
                    </a:moveTo>
                    <a:lnTo>
                      <a:pt x="15" y="20"/>
                    </a:lnTo>
                    <a:lnTo>
                      <a:pt x="54" y="5"/>
                    </a:lnTo>
                    <a:lnTo>
                      <a:pt x="74" y="10"/>
                    </a:lnTo>
                    <a:lnTo>
                      <a:pt x="64" y="0"/>
                    </a:lnTo>
                    <a:lnTo>
                      <a:pt x="20" y="0"/>
                    </a:lnTo>
                    <a:lnTo>
                      <a:pt x="39"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85" name="Freeform 2781">
                <a:extLst>
                  <a:ext uri="{FF2B5EF4-FFF2-40B4-BE49-F238E27FC236}">
                    <a16:creationId xmlns:a16="http://schemas.microsoft.com/office/drawing/2014/main" id="{4C6B77B5-1CBC-49AB-BC3B-5809C639723A}"/>
                  </a:ext>
                </a:extLst>
              </p:cNvPr>
              <p:cNvSpPr>
                <a:spLocks/>
              </p:cNvSpPr>
              <p:nvPr/>
            </p:nvSpPr>
            <p:spPr bwMode="auto">
              <a:xfrm>
                <a:off x="1333" y="2253"/>
                <a:ext cx="74" cy="25"/>
              </a:xfrm>
              <a:custGeom>
                <a:avLst/>
                <a:gdLst>
                  <a:gd name="T0" fmla="*/ 74 w 74"/>
                  <a:gd name="T1" fmla="*/ 5 h 25"/>
                  <a:gd name="T2" fmla="*/ 54 w 74"/>
                  <a:gd name="T3" fmla="*/ 0 h 25"/>
                  <a:gd name="T4" fmla="*/ 20 w 74"/>
                  <a:gd name="T5" fmla="*/ 15 h 25"/>
                  <a:gd name="T6" fmla="*/ 0 w 74"/>
                  <a:gd name="T7" fmla="*/ 10 h 25"/>
                  <a:gd name="T8" fmla="*/ 10 w 74"/>
                  <a:gd name="T9" fmla="*/ 25 h 25"/>
                  <a:gd name="T10" fmla="*/ 54 w 74"/>
                  <a:gd name="T11" fmla="*/ 25 h 25"/>
                  <a:gd name="T12" fmla="*/ 34 w 74"/>
                  <a:gd name="T13" fmla="*/ 20 h 25"/>
                  <a:gd name="T14" fmla="*/ 74 w 74"/>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5">
                    <a:moveTo>
                      <a:pt x="74" y="5"/>
                    </a:moveTo>
                    <a:lnTo>
                      <a:pt x="54" y="0"/>
                    </a:lnTo>
                    <a:lnTo>
                      <a:pt x="20" y="15"/>
                    </a:lnTo>
                    <a:lnTo>
                      <a:pt x="0" y="10"/>
                    </a:lnTo>
                    <a:lnTo>
                      <a:pt x="10" y="25"/>
                    </a:lnTo>
                    <a:lnTo>
                      <a:pt x="54" y="25"/>
                    </a:lnTo>
                    <a:lnTo>
                      <a:pt x="34" y="20"/>
                    </a:lnTo>
                    <a:lnTo>
                      <a:pt x="7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86" name="Freeform 2782">
                <a:extLst>
                  <a:ext uri="{FF2B5EF4-FFF2-40B4-BE49-F238E27FC236}">
                    <a16:creationId xmlns:a16="http://schemas.microsoft.com/office/drawing/2014/main" id="{DF541166-800D-415C-A3B2-1ED311BB647A}"/>
                  </a:ext>
                </a:extLst>
              </p:cNvPr>
              <p:cNvSpPr>
                <a:spLocks/>
              </p:cNvSpPr>
              <p:nvPr/>
            </p:nvSpPr>
            <p:spPr bwMode="auto">
              <a:xfrm>
                <a:off x="1333" y="2253"/>
                <a:ext cx="74" cy="25"/>
              </a:xfrm>
              <a:custGeom>
                <a:avLst/>
                <a:gdLst>
                  <a:gd name="T0" fmla="*/ 74 w 74"/>
                  <a:gd name="T1" fmla="*/ 5 h 25"/>
                  <a:gd name="T2" fmla="*/ 54 w 74"/>
                  <a:gd name="T3" fmla="*/ 0 h 25"/>
                  <a:gd name="T4" fmla="*/ 20 w 74"/>
                  <a:gd name="T5" fmla="*/ 15 h 25"/>
                  <a:gd name="T6" fmla="*/ 0 w 74"/>
                  <a:gd name="T7" fmla="*/ 10 h 25"/>
                  <a:gd name="T8" fmla="*/ 10 w 74"/>
                  <a:gd name="T9" fmla="*/ 25 h 25"/>
                  <a:gd name="T10" fmla="*/ 54 w 74"/>
                  <a:gd name="T11" fmla="*/ 25 h 25"/>
                  <a:gd name="T12" fmla="*/ 34 w 74"/>
                  <a:gd name="T13" fmla="*/ 20 h 25"/>
                  <a:gd name="T14" fmla="*/ 74 w 74"/>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5">
                    <a:moveTo>
                      <a:pt x="74" y="5"/>
                    </a:moveTo>
                    <a:lnTo>
                      <a:pt x="54" y="0"/>
                    </a:lnTo>
                    <a:lnTo>
                      <a:pt x="20" y="15"/>
                    </a:lnTo>
                    <a:lnTo>
                      <a:pt x="0" y="10"/>
                    </a:lnTo>
                    <a:lnTo>
                      <a:pt x="10" y="25"/>
                    </a:lnTo>
                    <a:lnTo>
                      <a:pt x="54" y="25"/>
                    </a:lnTo>
                    <a:lnTo>
                      <a:pt x="34" y="20"/>
                    </a:lnTo>
                    <a:lnTo>
                      <a:pt x="7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87" name="Freeform 2783">
                <a:extLst>
                  <a:ext uri="{FF2B5EF4-FFF2-40B4-BE49-F238E27FC236}">
                    <a16:creationId xmlns:a16="http://schemas.microsoft.com/office/drawing/2014/main" id="{ED36F4A1-4F9E-431C-9C15-08762FDC3554}"/>
                  </a:ext>
                </a:extLst>
              </p:cNvPr>
              <p:cNvSpPr>
                <a:spLocks/>
              </p:cNvSpPr>
              <p:nvPr/>
            </p:nvSpPr>
            <p:spPr bwMode="auto">
              <a:xfrm>
                <a:off x="1338" y="2223"/>
                <a:ext cx="74" cy="25"/>
              </a:xfrm>
              <a:custGeom>
                <a:avLst/>
                <a:gdLst>
                  <a:gd name="T0" fmla="*/ 0 w 74"/>
                  <a:gd name="T1" fmla="*/ 5 h 25"/>
                  <a:gd name="T2" fmla="*/ 15 w 74"/>
                  <a:gd name="T3" fmla="*/ 0 h 25"/>
                  <a:gd name="T4" fmla="*/ 54 w 74"/>
                  <a:gd name="T5" fmla="*/ 15 h 25"/>
                  <a:gd name="T6" fmla="*/ 74 w 74"/>
                  <a:gd name="T7" fmla="*/ 15 h 25"/>
                  <a:gd name="T8" fmla="*/ 64 w 74"/>
                  <a:gd name="T9" fmla="*/ 25 h 25"/>
                  <a:gd name="T10" fmla="*/ 19 w 74"/>
                  <a:gd name="T11" fmla="*/ 25 h 25"/>
                  <a:gd name="T12" fmla="*/ 34 w 74"/>
                  <a:gd name="T13" fmla="*/ 20 h 25"/>
                  <a:gd name="T14" fmla="*/ 0 w 74"/>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5">
                    <a:moveTo>
                      <a:pt x="0" y="5"/>
                    </a:moveTo>
                    <a:lnTo>
                      <a:pt x="15" y="0"/>
                    </a:lnTo>
                    <a:lnTo>
                      <a:pt x="54" y="15"/>
                    </a:lnTo>
                    <a:lnTo>
                      <a:pt x="74" y="15"/>
                    </a:lnTo>
                    <a:lnTo>
                      <a:pt x="64" y="25"/>
                    </a:lnTo>
                    <a:lnTo>
                      <a:pt x="19" y="25"/>
                    </a:lnTo>
                    <a:lnTo>
                      <a:pt x="34" y="2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88" name="Freeform 2784">
                <a:extLst>
                  <a:ext uri="{FF2B5EF4-FFF2-40B4-BE49-F238E27FC236}">
                    <a16:creationId xmlns:a16="http://schemas.microsoft.com/office/drawing/2014/main" id="{E15AE77A-22DD-4B9B-963A-CB52823FD636}"/>
                  </a:ext>
                </a:extLst>
              </p:cNvPr>
              <p:cNvSpPr>
                <a:spLocks/>
              </p:cNvSpPr>
              <p:nvPr/>
            </p:nvSpPr>
            <p:spPr bwMode="auto">
              <a:xfrm>
                <a:off x="1338" y="2223"/>
                <a:ext cx="74" cy="25"/>
              </a:xfrm>
              <a:custGeom>
                <a:avLst/>
                <a:gdLst>
                  <a:gd name="T0" fmla="*/ 0 w 74"/>
                  <a:gd name="T1" fmla="*/ 5 h 25"/>
                  <a:gd name="T2" fmla="*/ 15 w 74"/>
                  <a:gd name="T3" fmla="*/ 0 h 25"/>
                  <a:gd name="T4" fmla="*/ 54 w 74"/>
                  <a:gd name="T5" fmla="*/ 15 h 25"/>
                  <a:gd name="T6" fmla="*/ 74 w 74"/>
                  <a:gd name="T7" fmla="*/ 15 h 25"/>
                  <a:gd name="T8" fmla="*/ 64 w 74"/>
                  <a:gd name="T9" fmla="*/ 25 h 25"/>
                  <a:gd name="T10" fmla="*/ 19 w 74"/>
                  <a:gd name="T11" fmla="*/ 25 h 25"/>
                  <a:gd name="T12" fmla="*/ 34 w 74"/>
                  <a:gd name="T13" fmla="*/ 20 h 25"/>
                  <a:gd name="T14" fmla="*/ 0 w 74"/>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5">
                    <a:moveTo>
                      <a:pt x="0" y="5"/>
                    </a:moveTo>
                    <a:lnTo>
                      <a:pt x="15" y="0"/>
                    </a:lnTo>
                    <a:lnTo>
                      <a:pt x="54" y="15"/>
                    </a:lnTo>
                    <a:lnTo>
                      <a:pt x="74" y="15"/>
                    </a:lnTo>
                    <a:lnTo>
                      <a:pt x="64" y="25"/>
                    </a:lnTo>
                    <a:lnTo>
                      <a:pt x="19" y="25"/>
                    </a:lnTo>
                    <a:lnTo>
                      <a:pt x="34" y="2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89" name="Freeform 2785">
                <a:extLst>
                  <a:ext uri="{FF2B5EF4-FFF2-40B4-BE49-F238E27FC236}">
                    <a16:creationId xmlns:a16="http://schemas.microsoft.com/office/drawing/2014/main" id="{5B1F95FA-A7E4-4E4C-9BD9-D5AB79C3462E}"/>
                  </a:ext>
                </a:extLst>
              </p:cNvPr>
              <p:cNvSpPr>
                <a:spLocks/>
              </p:cNvSpPr>
              <p:nvPr/>
            </p:nvSpPr>
            <p:spPr bwMode="auto">
              <a:xfrm>
                <a:off x="1412" y="2258"/>
                <a:ext cx="69" cy="20"/>
              </a:xfrm>
              <a:custGeom>
                <a:avLst/>
                <a:gdLst>
                  <a:gd name="T0" fmla="*/ 69 w 69"/>
                  <a:gd name="T1" fmla="*/ 15 h 20"/>
                  <a:gd name="T2" fmla="*/ 54 w 69"/>
                  <a:gd name="T3" fmla="*/ 20 h 20"/>
                  <a:gd name="T4" fmla="*/ 15 w 69"/>
                  <a:gd name="T5" fmla="*/ 5 h 20"/>
                  <a:gd name="T6" fmla="*/ 0 w 69"/>
                  <a:gd name="T7" fmla="*/ 10 h 20"/>
                  <a:gd name="T8" fmla="*/ 10 w 69"/>
                  <a:gd name="T9" fmla="*/ 0 h 20"/>
                  <a:gd name="T10" fmla="*/ 54 w 69"/>
                  <a:gd name="T11" fmla="*/ 0 h 20"/>
                  <a:gd name="T12" fmla="*/ 34 w 69"/>
                  <a:gd name="T13" fmla="*/ 0 h 20"/>
                  <a:gd name="T14" fmla="*/ 69 w 69"/>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20">
                    <a:moveTo>
                      <a:pt x="69" y="15"/>
                    </a:moveTo>
                    <a:lnTo>
                      <a:pt x="54" y="20"/>
                    </a:lnTo>
                    <a:lnTo>
                      <a:pt x="15" y="5"/>
                    </a:lnTo>
                    <a:lnTo>
                      <a:pt x="0" y="10"/>
                    </a:lnTo>
                    <a:lnTo>
                      <a:pt x="10" y="0"/>
                    </a:lnTo>
                    <a:lnTo>
                      <a:pt x="54" y="0"/>
                    </a:lnTo>
                    <a:lnTo>
                      <a:pt x="34" y="0"/>
                    </a:lnTo>
                    <a:lnTo>
                      <a:pt x="69"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90" name="Freeform 2786">
                <a:extLst>
                  <a:ext uri="{FF2B5EF4-FFF2-40B4-BE49-F238E27FC236}">
                    <a16:creationId xmlns:a16="http://schemas.microsoft.com/office/drawing/2014/main" id="{422B2D9D-C902-4788-BA39-D6BC3F770469}"/>
                  </a:ext>
                </a:extLst>
              </p:cNvPr>
              <p:cNvSpPr>
                <a:spLocks/>
              </p:cNvSpPr>
              <p:nvPr/>
            </p:nvSpPr>
            <p:spPr bwMode="auto">
              <a:xfrm>
                <a:off x="1412" y="2258"/>
                <a:ext cx="69" cy="20"/>
              </a:xfrm>
              <a:custGeom>
                <a:avLst/>
                <a:gdLst>
                  <a:gd name="T0" fmla="*/ 69 w 69"/>
                  <a:gd name="T1" fmla="*/ 15 h 20"/>
                  <a:gd name="T2" fmla="*/ 54 w 69"/>
                  <a:gd name="T3" fmla="*/ 20 h 20"/>
                  <a:gd name="T4" fmla="*/ 15 w 69"/>
                  <a:gd name="T5" fmla="*/ 5 h 20"/>
                  <a:gd name="T6" fmla="*/ 0 w 69"/>
                  <a:gd name="T7" fmla="*/ 10 h 20"/>
                  <a:gd name="T8" fmla="*/ 10 w 69"/>
                  <a:gd name="T9" fmla="*/ 0 h 20"/>
                  <a:gd name="T10" fmla="*/ 54 w 69"/>
                  <a:gd name="T11" fmla="*/ 0 h 20"/>
                  <a:gd name="T12" fmla="*/ 34 w 69"/>
                  <a:gd name="T13" fmla="*/ 0 h 20"/>
                  <a:gd name="T14" fmla="*/ 69 w 69"/>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20">
                    <a:moveTo>
                      <a:pt x="69" y="15"/>
                    </a:moveTo>
                    <a:lnTo>
                      <a:pt x="54" y="20"/>
                    </a:lnTo>
                    <a:lnTo>
                      <a:pt x="15" y="5"/>
                    </a:lnTo>
                    <a:lnTo>
                      <a:pt x="0" y="10"/>
                    </a:lnTo>
                    <a:lnTo>
                      <a:pt x="10" y="0"/>
                    </a:lnTo>
                    <a:lnTo>
                      <a:pt x="54" y="0"/>
                    </a:lnTo>
                    <a:lnTo>
                      <a:pt x="34" y="0"/>
                    </a:lnTo>
                    <a:lnTo>
                      <a:pt x="69"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91" name="Line 2787">
                <a:extLst>
                  <a:ext uri="{FF2B5EF4-FFF2-40B4-BE49-F238E27FC236}">
                    <a16:creationId xmlns:a16="http://schemas.microsoft.com/office/drawing/2014/main" id="{5E92798D-C148-44D7-AFB1-E1A19393B462}"/>
                  </a:ext>
                </a:extLst>
              </p:cNvPr>
              <p:cNvSpPr>
                <a:spLocks noChangeShapeType="1"/>
              </p:cNvSpPr>
              <p:nvPr/>
            </p:nvSpPr>
            <p:spPr bwMode="auto">
              <a:xfrm>
                <a:off x="1298" y="2253"/>
                <a:ext cx="1" cy="148"/>
              </a:xfrm>
              <a:prstGeom prst="line">
                <a:avLst/>
              </a:prstGeom>
              <a:noFill/>
              <a:ln w="7938">
                <a:solidFill>
                  <a:srgbClr val="AAE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892" name="Line 2788">
                <a:extLst>
                  <a:ext uri="{FF2B5EF4-FFF2-40B4-BE49-F238E27FC236}">
                    <a16:creationId xmlns:a16="http://schemas.microsoft.com/office/drawing/2014/main" id="{9E7E3E68-CF4C-4592-9230-0229CB1C2993}"/>
                  </a:ext>
                </a:extLst>
              </p:cNvPr>
              <p:cNvSpPr>
                <a:spLocks noChangeShapeType="1"/>
              </p:cNvSpPr>
              <p:nvPr/>
            </p:nvSpPr>
            <p:spPr bwMode="auto">
              <a:xfrm>
                <a:off x="1520" y="2253"/>
                <a:ext cx="1" cy="148"/>
              </a:xfrm>
              <a:prstGeom prst="line">
                <a:avLst/>
              </a:prstGeom>
              <a:noFill/>
              <a:ln w="7938">
                <a:solidFill>
                  <a:srgbClr val="AAE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893" name="Freeform 2789">
                <a:extLst>
                  <a:ext uri="{FF2B5EF4-FFF2-40B4-BE49-F238E27FC236}">
                    <a16:creationId xmlns:a16="http://schemas.microsoft.com/office/drawing/2014/main" id="{E4FBAAFA-8F0A-4B74-8B0E-6E3884A78C89}"/>
                  </a:ext>
                </a:extLst>
              </p:cNvPr>
              <p:cNvSpPr>
                <a:spLocks/>
              </p:cNvSpPr>
              <p:nvPr/>
            </p:nvSpPr>
            <p:spPr bwMode="auto">
              <a:xfrm>
                <a:off x="1323" y="2292"/>
                <a:ext cx="168" cy="128"/>
              </a:xfrm>
              <a:custGeom>
                <a:avLst/>
                <a:gdLst>
                  <a:gd name="T0" fmla="*/ 25 w 168"/>
                  <a:gd name="T1" fmla="*/ 0 h 128"/>
                  <a:gd name="T2" fmla="*/ 25 w 168"/>
                  <a:gd name="T3" fmla="*/ 15 h 128"/>
                  <a:gd name="T4" fmla="*/ 64 w 168"/>
                  <a:gd name="T5" fmla="*/ 15 h 128"/>
                  <a:gd name="T6" fmla="*/ 84 w 168"/>
                  <a:gd name="T7" fmla="*/ 50 h 128"/>
                  <a:gd name="T8" fmla="*/ 104 w 168"/>
                  <a:gd name="T9" fmla="*/ 15 h 128"/>
                  <a:gd name="T10" fmla="*/ 143 w 168"/>
                  <a:gd name="T11" fmla="*/ 15 h 128"/>
                  <a:gd name="T12" fmla="*/ 143 w 168"/>
                  <a:gd name="T13" fmla="*/ 0 h 128"/>
                  <a:gd name="T14" fmla="*/ 168 w 168"/>
                  <a:gd name="T15" fmla="*/ 20 h 128"/>
                  <a:gd name="T16" fmla="*/ 143 w 168"/>
                  <a:gd name="T17" fmla="*/ 40 h 128"/>
                  <a:gd name="T18" fmla="*/ 143 w 168"/>
                  <a:gd name="T19" fmla="*/ 25 h 128"/>
                  <a:gd name="T20" fmla="*/ 118 w 168"/>
                  <a:gd name="T21" fmla="*/ 25 h 128"/>
                  <a:gd name="T22" fmla="*/ 94 w 168"/>
                  <a:gd name="T23" fmla="*/ 64 h 128"/>
                  <a:gd name="T24" fmla="*/ 118 w 168"/>
                  <a:gd name="T25" fmla="*/ 104 h 128"/>
                  <a:gd name="T26" fmla="*/ 143 w 168"/>
                  <a:gd name="T27" fmla="*/ 104 h 128"/>
                  <a:gd name="T28" fmla="*/ 143 w 168"/>
                  <a:gd name="T29" fmla="*/ 89 h 128"/>
                  <a:gd name="T30" fmla="*/ 168 w 168"/>
                  <a:gd name="T31" fmla="*/ 104 h 128"/>
                  <a:gd name="T32" fmla="*/ 143 w 168"/>
                  <a:gd name="T33" fmla="*/ 128 h 128"/>
                  <a:gd name="T34" fmla="*/ 143 w 168"/>
                  <a:gd name="T35" fmla="*/ 109 h 128"/>
                  <a:gd name="T36" fmla="*/ 104 w 168"/>
                  <a:gd name="T37" fmla="*/ 109 h 128"/>
                  <a:gd name="T38" fmla="*/ 84 w 168"/>
                  <a:gd name="T39" fmla="*/ 74 h 128"/>
                  <a:gd name="T40" fmla="*/ 64 w 168"/>
                  <a:gd name="T41" fmla="*/ 114 h 128"/>
                  <a:gd name="T42" fmla="*/ 25 w 168"/>
                  <a:gd name="T43" fmla="*/ 114 h 128"/>
                  <a:gd name="T44" fmla="*/ 25 w 168"/>
                  <a:gd name="T45" fmla="*/ 128 h 128"/>
                  <a:gd name="T46" fmla="*/ 0 w 168"/>
                  <a:gd name="T47" fmla="*/ 104 h 128"/>
                  <a:gd name="T48" fmla="*/ 25 w 168"/>
                  <a:gd name="T49" fmla="*/ 89 h 128"/>
                  <a:gd name="T50" fmla="*/ 25 w 168"/>
                  <a:gd name="T51" fmla="*/ 104 h 128"/>
                  <a:gd name="T52" fmla="*/ 49 w 168"/>
                  <a:gd name="T53" fmla="*/ 104 h 128"/>
                  <a:gd name="T54" fmla="*/ 74 w 168"/>
                  <a:gd name="T55" fmla="*/ 64 h 128"/>
                  <a:gd name="T56" fmla="*/ 49 w 168"/>
                  <a:gd name="T57" fmla="*/ 25 h 128"/>
                  <a:gd name="T58" fmla="*/ 25 w 168"/>
                  <a:gd name="T59" fmla="*/ 25 h 128"/>
                  <a:gd name="T60" fmla="*/ 25 w 168"/>
                  <a:gd name="T61" fmla="*/ 40 h 128"/>
                  <a:gd name="T62" fmla="*/ 0 w 168"/>
                  <a:gd name="T63" fmla="*/ 20 h 128"/>
                  <a:gd name="T64" fmla="*/ 25 w 168"/>
                  <a:gd name="T6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128">
                    <a:moveTo>
                      <a:pt x="25" y="0"/>
                    </a:moveTo>
                    <a:lnTo>
                      <a:pt x="25" y="15"/>
                    </a:lnTo>
                    <a:lnTo>
                      <a:pt x="64" y="15"/>
                    </a:lnTo>
                    <a:lnTo>
                      <a:pt x="84" y="50"/>
                    </a:lnTo>
                    <a:lnTo>
                      <a:pt x="104" y="15"/>
                    </a:lnTo>
                    <a:lnTo>
                      <a:pt x="143" y="15"/>
                    </a:lnTo>
                    <a:lnTo>
                      <a:pt x="143" y="0"/>
                    </a:lnTo>
                    <a:lnTo>
                      <a:pt x="168" y="20"/>
                    </a:lnTo>
                    <a:lnTo>
                      <a:pt x="143" y="40"/>
                    </a:lnTo>
                    <a:lnTo>
                      <a:pt x="143" y="25"/>
                    </a:lnTo>
                    <a:lnTo>
                      <a:pt x="118" y="25"/>
                    </a:lnTo>
                    <a:lnTo>
                      <a:pt x="94" y="64"/>
                    </a:lnTo>
                    <a:lnTo>
                      <a:pt x="118" y="104"/>
                    </a:lnTo>
                    <a:lnTo>
                      <a:pt x="143" y="104"/>
                    </a:lnTo>
                    <a:lnTo>
                      <a:pt x="143" y="89"/>
                    </a:lnTo>
                    <a:lnTo>
                      <a:pt x="168" y="104"/>
                    </a:lnTo>
                    <a:lnTo>
                      <a:pt x="143" y="128"/>
                    </a:lnTo>
                    <a:lnTo>
                      <a:pt x="143" y="109"/>
                    </a:lnTo>
                    <a:lnTo>
                      <a:pt x="104" y="109"/>
                    </a:lnTo>
                    <a:lnTo>
                      <a:pt x="84" y="74"/>
                    </a:lnTo>
                    <a:lnTo>
                      <a:pt x="64" y="114"/>
                    </a:lnTo>
                    <a:lnTo>
                      <a:pt x="25" y="114"/>
                    </a:lnTo>
                    <a:lnTo>
                      <a:pt x="25" y="128"/>
                    </a:lnTo>
                    <a:lnTo>
                      <a:pt x="0" y="104"/>
                    </a:lnTo>
                    <a:lnTo>
                      <a:pt x="25" y="89"/>
                    </a:lnTo>
                    <a:lnTo>
                      <a:pt x="25" y="104"/>
                    </a:lnTo>
                    <a:lnTo>
                      <a:pt x="49" y="104"/>
                    </a:lnTo>
                    <a:lnTo>
                      <a:pt x="74" y="64"/>
                    </a:lnTo>
                    <a:lnTo>
                      <a:pt x="49" y="25"/>
                    </a:lnTo>
                    <a:lnTo>
                      <a:pt x="25" y="25"/>
                    </a:lnTo>
                    <a:lnTo>
                      <a:pt x="25" y="40"/>
                    </a:lnTo>
                    <a:lnTo>
                      <a:pt x="0" y="2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94" name="Freeform 2790">
                <a:extLst>
                  <a:ext uri="{FF2B5EF4-FFF2-40B4-BE49-F238E27FC236}">
                    <a16:creationId xmlns:a16="http://schemas.microsoft.com/office/drawing/2014/main" id="{62BE2299-5310-413D-8C7C-3192DD97938C}"/>
                  </a:ext>
                </a:extLst>
              </p:cNvPr>
              <p:cNvSpPr>
                <a:spLocks/>
              </p:cNvSpPr>
              <p:nvPr/>
            </p:nvSpPr>
            <p:spPr bwMode="auto">
              <a:xfrm>
                <a:off x="1323" y="2292"/>
                <a:ext cx="168" cy="128"/>
              </a:xfrm>
              <a:custGeom>
                <a:avLst/>
                <a:gdLst>
                  <a:gd name="T0" fmla="*/ 25 w 168"/>
                  <a:gd name="T1" fmla="*/ 0 h 128"/>
                  <a:gd name="T2" fmla="*/ 25 w 168"/>
                  <a:gd name="T3" fmla="*/ 15 h 128"/>
                  <a:gd name="T4" fmla="*/ 64 w 168"/>
                  <a:gd name="T5" fmla="*/ 15 h 128"/>
                  <a:gd name="T6" fmla="*/ 84 w 168"/>
                  <a:gd name="T7" fmla="*/ 50 h 128"/>
                  <a:gd name="T8" fmla="*/ 104 w 168"/>
                  <a:gd name="T9" fmla="*/ 15 h 128"/>
                  <a:gd name="T10" fmla="*/ 143 w 168"/>
                  <a:gd name="T11" fmla="*/ 15 h 128"/>
                  <a:gd name="T12" fmla="*/ 143 w 168"/>
                  <a:gd name="T13" fmla="*/ 0 h 128"/>
                  <a:gd name="T14" fmla="*/ 168 w 168"/>
                  <a:gd name="T15" fmla="*/ 20 h 128"/>
                  <a:gd name="T16" fmla="*/ 143 w 168"/>
                  <a:gd name="T17" fmla="*/ 40 h 128"/>
                  <a:gd name="T18" fmla="*/ 143 w 168"/>
                  <a:gd name="T19" fmla="*/ 25 h 128"/>
                  <a:gd name="T20" fmla="*/ 118 w 168"/>
                  <a:gd name="T21" fmla="*/ 25 h 128"/>
                  <a:gd name="T22" fmla="*/ 94 w 168"/>
                  <a:gd name="T23" fmla="*/ 64 h 128"/>
                  <a:gd name="T24" fmla="*/ 118 w 168"/>
                  <a:gd name="T25" fmla="*/ 104 h 128"/>
                  <a:gd name="T26" fmla="*/ 143 w 168"/>
                  <a:gd name="T27" fmla="*/ 104 h 128"/>
                  <a:gd name="T28" fmla="*/ 143 w 168"/>
                  <a:gd name="T29" fmla="*/ 89 h 128"/>
                  <a:gd name="T30" fmla="*/ 168 w 168"/>
                  <a:gd name="T31" fmla="*/ 104 h 128"/>
                  <a:gd name="T32" fmla="*/ 143 w 168"/>
                  <a:gd name="T33" fmla="*/ 128 h 128"/>
                  <a:gd name="T34" fmla="*/ 143 w 168"/>
                  <a:gd name="T35" fmla="*/ 109 h 128"/>
                  <a:gd name="T36" fmla="*/ 104 w 168"/>
                  <a:gd name="T37" fmla="*/ 109 h 128"/>
                  <a:gd name="T38" fmla="*/ 84 w 168"/>
                  <a:gd name="T39" fmla="*/ 74 h 128"/>
                  <a:gd name="T40" fmla="*/ 64 w 168"/>
                  <a:gd name="T41" fmla="*/ 114 h 128"/>
                  <a:gd name="T42" fmla="*/ 25 w 168"/>
                  <a:gd name="T43" fmla="*/ 114 h 128"/>
                  <a:gd name="T44" fmla="*/ 25 w 168"/>
                  <a:gd name="T45" fmla="*/ 128 h 128"/>
                  <a:gd name="T46" fmla="*/ 0 w 168"/>
                  <a:gd name="T47" fmla="*/ 104 h 128"/>
                  <a:gd name="T48" fmla="*/ 25 w 168"/>
                  <a:gd name="T49" fmla="*/ 89 h 128"/>
                  <a:gd name="T50" fmla="*/ 25 w 168"/>
                  <a:gd name="T51" fmla="*/ 104 h 128"/>
                  <a:gd name="T52" fmla="*/ 49 w 168"/>
                  <a:gd name="T53" fmla="*/ 104 h 128"/>
                  <a:gd name="T54" fmla="*/ 74 w 168"/>
                  <a:gd name="T55" fmla="*/ 64 h 128"/>
                  <a:gd name="T56" fmla="*/ 49 w 168"/>
                  <a:gd name="T57" fmla="*/ 25 h 128"/>
                  <a:gd name="T58" fmla="*/ 25 w 168"/>
                  <a:gd name="T59" fmla="*/ 25 h 128"/>
                  <a:gd name="T60" fmla="*/ 25 w 168"/>
                  <a:gd name="T61" fmla="*/ 40 h 128"/>
                  <a:gd name="T62" fmla="*/ 0 w 168"/>
                  <a:gd name="T63" fmla="*/ 20 h 128"/>
                  <a:gd name="T64" fmla="*/ 25 w 168"/>
                  <a:gd name="T6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128">
                    <a:moveTo>
                      <a:pt x="25" y="0"/>
                    </a:moveTo>
                    <a:lnTo>
                      <a:pt x="25" y="15"/>
                    </a:lnTo>
                    <a:lnTo>
                      <a:pt x="64" y="15"/>
                    </a:lnTo>
                    <a:lnTo>
                      <a:pt x="84" y="50"/>
                    </a:lnTo>
                    <a:lnTo>
                      <a:pt x="104" y="15"/>
                    </a:lnTo>
                    <a:lnTo>
                      <a:pt x="143" y="15"/>
                    </a:lnTo>
                    <a:lnTo>
                      <a:pt x="143" y="0"/>
                    </a:lnTo>
                    <a:lnTo>
                      <a:pt x="168" y="20"/>
                    </a:lnTo>
                    <a:lnTo>
                      <a:pt x="143" y="40"/>
                    </a:lnTo>
                    <a:lnTo>
                      <a:pt x="143" y="25"/>
                    </a:lnTo>
                    <a:lnTo>
                      <a:pt x="118" y="25"/>
                    </a:lnTo>
                    <a:lnTo>
                      <a:pt x="94" y="64"/>
                    </a:lnTo>
                    <a:lnTo>
                      <a:pt x="118" y="104"/>
                    </a:lnTo>
                    <a:lnTo>
                      <a:pt x="143" y="104"/>
                    </a:lnTo>
                    <a:lnTo>
                      <a:pt x="143" y="89"/>
                    </a:lnTo>
                    <a:lnTo>
                      <a:pt x="168" y="104"/>
                    </a:lnTo>
                    <a:lnTo>
                      <a:pt x="143" y="128"/>
                    </a:lnTo>
                    <a:lnTo>
                      <a:pt x="143" y="109"/>
                    </a:lnTo>
                    <a:lnTo>
                      <a:pt x="104" y="109"/>
                    </a:lnTo>
                    <a:lnTo>
                      <a:pt x="84" y="74"/>
                    </a:lnTo>
                    <a:lnTo>
                      <a:pt x="64" y="114"/>
                    </a:lnTo>
                    <a:lnTo>
                      <a:pt x="25" y="114"/>
                    </a:lnTo>
                    <a:lnTo>
                      <a:pt x="25" y="128"/>
                    </a:lnTo>
                    <a:lnTo>
                      <a:pt x="0" y="104"/>
                    </a:lnTo>
                    <a:lnTo>
                      <a:pt x="25" y="89"/>
                    </a:lnTo>
                    <a:lnTo>
                      <a:pt x="25" y="104"/>
                    </a:lnTo>
                    <a:lnTo>
                      <a:pt x="49" y="104"/>
                    </a:lnTo>
                    <a:lnTo>
                      <a:pt x="74" y="64"/>
                    </a:lnTo>
                    <a:lnTo>
                      <a:pt x="49" y="25"/>
                    </a:lnTo>
                    <a:lnTo>
                      <a:pt x="25" y="25"/>
                    </a:lnTo>
                    <a:lnTo>
                      <a:pt x="25" y="40"/>
                    </a:lnTo>
                    <a:lnTo>
                      <a:pt x="0" y="2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95" name="Freeform 2791">
                <a:extLst>
                  <a:ext uri="{FF2B5EF4-FFF2-40B4-BE49-F238E27FC236}">
                    <a16:creationId xmlns:a16="http://schemas.microsoft.com/office/drawing/2014/main" id="{388EB148-7CC8-4934-9DB2-000A00D60E7B}"/>
                  </a:ext>
                </a:extLst>
              </p:cNvPr>
              <p:cNvSpPr>
                <a:spLocks/>
              </p:cNvSpPr>
              <p:nvPr/>
            </p:nvSpPr>
            <p:spPr bwMode="auto">
              <a:xfrm>
                <a:off x="1323" y="2292"/>
                <a:ext cx="173" cy="128"/>
              </a:xfrm>
              <a:custGeom>
                <a:avLst/>
                <a:gdLst>
                  <a:gd name="T0" fmla="*/ 25 w 173"/>
                  <a:gd name="T1" fmla="*/ 0 h 128"/>
                  <a:gd name="T2" fmla="*/ 25 w 173"/>
                  <a:gd name="T3" fmla="*/ 15 h 128"/>
                  <a:gd name="T4" fmla="*/ 64 w 173"/>
                  <a:gd name="T5" fmla="*/ 15 h 128"/>
                  <a:gd name="T6" fmla="*/ 84 w 173"/>
                  <a:gd name="T7" fmla="*/ 50 h 128"/>
                  <a:gd name="T8" fmla="*/ 109 w 173"/>
                  <a:gd name="T9" fmla="*/ 15 h 128"/>
                  <a:gd name="T10" fmla="*/ 148 w 173"/>
                  <a:gd name="T11" fmla="*/ 15 h 128"/>
                  <a:gd name="T12" fmla="*/ 148 w 173"/>
                  <a:gd name="T13" fmla="*/ 0 h 128"/>
                  <a:gd name="T14" fmla="*/ 173 w 173"/>
                  <a:gd name="T15" fmla="*/ 20 h 128"/>
                  <a:gd name="T16" fmla="*/ 148 w 173"/>
                  <a:gd name="T17" fmla="*/ 40 h 128"/>
                  <a:gd name="T18" fmla="*/ 148 w 173"/>
                  <a:gd name="T19" fmla="*/ 25 h 128"/>
                  <a:gd name="T20" fmla="*/ 118 w 173"/>
                  <a:gd name="T21" fmla="*/ 25 h 128"/>
                  <a:gd name="T22" fmla="*/ 94 w 173"/>
                  <a:gd name="T23" fmla="*/ 64 h 128"/>
                  <a:gd name="T24" fmla="*/ 118 w 173"/>
                  <a:gd name="T25" fmla="*/ 104 h 128"/>
                  <a:gd name="T26" fmla="*/ 148 w 173"/>
                  <a:gd name="T27" fmla="*/ 104 h 128"/>
                  <a:gd name="T28" fmla="*/ 148 w 173"/>
                  <a:gd name="T29" fmla="*/ 89 h 128"/>
                  <a:gd name="T30" fmla="*/ 173 w 173"/>
                  <a:gd name="T31" fmla="*/ 109 h 128"/>
                  <a:gd name="T32" fmla="*/ 148 w 173"/>
                  <a:gd name="T33" fmla="*/ 128 h 128"/>
                  <a:gd name="T34" fmla="*/ 148 w 173"/>
                  <a:gd name="T35" fmla="*/ 114 h 128"/>
                  <a:gd name="T36" fmla="*/ 109 w 173"/>
                  <a:gd name="T37" fmla="*/ 114 h 128"/>
                  <a:gd name="T38" fmla="*/ 84 w 173"/>
                  <a:gd name="T39" fmla="*/ 79 h 128"/>
                  <a:gd name="T40" fmla="*/ 64 w 173"/>
                  <a:gd name="T41" fmla="*/ 114 h 128"/>
                  <a:gd name="T42" fmla="*/ 25 w 173"/>
                  <a:gd name="T43" fmla="*/ 114 h 128"/>
                  <a:gd name="T44" fmla="*/ 25 w 173"/>
                  <a:gd name="T45" fmla="*/ 128 h 128"/>
                  <a:gd name="T46" fmla="*/ 0 w 173"/>
                  <a:gd name="T47" fmla="*/ 109 h 128"/>
                  <a:gd name="T48" fmla="*/ 25 w 173"/>
                  <a:gd name="T49" fmla="*/ 89 h 128"/>
                  <a:gd name="T50" fmla="*/ 25 w 173"/>
                  <a:gd name="T51" fmla="*/ 104 h 128"/>
                  <a:gd name="T52" fmla="*/ 54 w 173"/>
                  <a:gd name="T53" fmla="*/ 104 h 128"/>
                  <a:gd name="T54" fmla="*/ 79 w 173"/>
                  <a:gd name="T55" fmla="*/ 64 h 128"/>
                  <a:gd name="T56" fmla="*/ 54 w 173"/>
                  <a:gd name="T57" fmla="*/ 25 h 128"/>
                  <a:gd name="T58" fmla="*/ 25 w 173"/>
                  <a:gd name="T59" fmla="*/ 25 h 128"/>
                  <a:gd name="T60" fmla="*/ 25 w 173"/>
                  <a:gd name="T61" fmla="*/ 40 h 128"/>
                  <a:gd name="T62" fmla="*/ 0 w 173"/>
                  <a:gd name="T63" fmla="*/ 20 h 128"/>
                  <a:gd name="T64" fmla="*/ 25 w 173"/>
                  <a:gd name="T6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3" h="128">
                    <a:moveTo>
                      <a:pt x="25" y="0"/>
                    </a:moveTo>
                    <a:lnTo>
                      <a:pt x="25" y="15"/>
                    </a:lnTo>
                    <a:lnTo>
                      <a:pt x="64" y="15"/>
                    </a:lnTo>
                    <a:lnTo>
                      <a:pt x="84" y="50"/>
                    </a:lnTo>
                    <a:lnTo>
                      <a:pt x="109" y="15"/>
                    </a:lnTo>
                    <a:lnTo>
                      <a:pt x="148" y="15"/>
                    </a:lnTo>
                    <a:lnTo>
                      <a:pt x="148" y="0"/>
                    </a:lnTo>
                    <a:lnTo>
                      <a:pt x="173" y="20"/>
                    </a:lnTo>
                    <a:lnTo>
                      <a:pt x="148" y="40"/>
                    </a:lnTo>
                    <a:lnTo>
                      <a:pt x="148" y="25"/>
                    </a:lnTo>
                    <a:lnTo>
                      <a:pt x="118" y="25"/>
                    </a:lnTo>
                    <a:lnTo>
                      <a:pt x="94" y="64"/>
                    </a:lnTo>
                    <a:lnTo>
                      <a:pt x="118" y="104"/>
                    </a:lnTo>
                    <a:lnTo>
                      <a:pt x="148" y="104"/>
                    </a:lnTo>
                    <a:lnTo>
                      <a:pt x="148" y="89"/>
                    </a:lnTo>
                    <a:lnTo>
                      <a:pt x="173" y="109"/>
                    </a:lnTo>
                    <a:lnTo>
                      <a:pt x="148" y="128"/>
                    </a:lnTo>
                    <a:lnTo>
                      <a:pt x="148" y="114"/>
                    </a:lnTo>
                    <a:lnTo>
                      <a:pt x="109" y="114"/>
                    </a:lnTo>
                    <a:lnTo>
                      <a:pt x="84" y="79"/>
                    </a:lnTo>
                    <a:lnTo>
                      <a:pt x="64" y="114"/>
                    </a:lnTo>
                    <a:lnTo>
                      <a:pt x="25" y="114"/>
                    </a:lnTo>
                    <a:lnTo>
                      <a:pt x="25" y="128"/>
                    </a:lnTo>
                    <a:lnTo>
                      <a:pt x="0" y="109"/>
                    </a:lnTo>
                    <a:lnTo>
                      <a:pt x="25" y="89"/>
                    </a:lnTo>
                    <a:lnTo>
                      <a:pt x="25" y="104"/>
                    </a:lnTo>
                    <a:lnTo>
                      <a:pt x="54" y="104"/>
                    </a:lnTo>
                    <a:lnTo>
                      <a:pt x="79" y="64"/>
                    </a:lnTo>
                    <a:lnTo>
                      <a:pt x="54" y="25"/>
                    </a:lnTo>
                    <a:lnTo>
                      <a:pt x="25" y="25"/>
                    </a:lnTo>
                    <a:lnTo>
                      <a:pt x="25" y="40"/>
                    </a:lnTo>
                    <a:lnTo>
                      <a:pt x="0" y="20"/>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96" name="Freeform 2792">
                <a:extLst>
                  <a:ext uri="{FF2B5EF4-FFF2-40B4-BE49-F238E27FC236}">
                    <a16:creationId xmlns:a16="http://schemas.microsoft.com/office/drawing/2014/main" id="{D46A4811-0945-4418-A9D1-47F3321C962D}"/>
                  </a:ext>
                </a:extLst>
              </p:cNvPr>
              <p:cNvSpPr>
                <a:spLocks/>
              </p:cNvSpPr>
              <p:nvPr/>
            </p:nvSpPr>
            <p:spPr bwMode="auto">
              <a:xfrm>
                <a:off x="1323" y="2292"/>
                <a:ext cx="173" cy="128"/>
              </a:xfrm>
              <a:custGeom>
                <a:avLst/>
                <a:gdLst>
                  <a:gd name="T0" fmla="*/ 25 w 173"/>
                  <a:gd name="T1" fmla="*/ 0 h 128"/>
                  <a:gd name="T2" fmla="*/ 25 w 173"/>
                  <a:gd name="T3" fmla="*/ 15 h 128"/>
                  <a:gd name="T4" fmla="*/ 64 w 173"/>
                  <a:gd name="T5" fmla="*/ 15 h 128"/>
                  <a:gd name="T6" fmla="*/ 84 w 173"/>
                  <a:gd name="T7" fmla="*/ 50 h 128"/>
                  <a:gd name="T8" fmla="*/ 109 w 173"/>
                  <a:gd name="T9" fmla="*/ 15 h 128"/>
                  <a:gd name="T10" fmla="*/ 148 w 173"/>
                  <a:gd name="T11" fmla="*/ 15 h 128"/>
                  <a:gd name="T12" fmla="*/ 148 w 173"/>
                  <a:gd name="T13" fmla="*/ 0 h 128"/>
                  <a:gd name="T14" fmla="*/ 173 w 173"/>
                  <a:gd name="T15" fmla="*/ 20 h 128"/>
                  <a:gd name="T16" fmla="*/ 148 w 173"/>
                  <a:gd name="T17" fmla="*/ 40 h 128"/>
                  <a:gd name="T18" fmla="*/ 148 w 173"/>
                  <a:gd name="T19" fmla="*/ 25 h 128"/>
                  <a:gd name="T20" fmla="*/ 118 w 173"/>
                  <a:gd name="T21" fmla="*/ 25 h 128"/>
                  <a:gd name="T22" fmla="*/ 94 w 173"/>
                  <a:gd name="T23" fmla="*/ 64 h 128"/>
                  <a:gd name="T24" fmla="*/ 118 w 173"/>
                  <a:gd name="T25" fmla="*/ 104 h 128"/>
                  <a:gd name="T26" fmla="*/ 148 w 173"/>
                  <a:gd name="T27" fmla="*/ 104 h 128"/>
                  <a:gd name="T28" fmla="*/ 148 w 173"/>
                  <a:gd name="T29" fmla="*/ 89 h 128"/>
                  <a:gd name="T30" fmla="*/ 173 w 173"/>
                  <a:gd name="T31" fmla="*/ 109 h 128"/>
                  <a:gd name="T32" fmla="*/ 148 w 173"/>
                  <a:gd name="T33" fmla="*/ 128 h 128"/>
                  <a:gd name="T34" fmla="*/ 148 w 173"/>
                  <a:gd name="T35" fmla="*/ 114 h 128"/>
                  <a:gd name="T36" fmla="*/ 109 w 173"/>
                  <a:gd name="T37" fmla="*/ 114 h 128"/>
                  <a:gd name="T38" fmla="*/ 84 w 173"/>
                  <a:gd name="T39" fmla="*/ 79 h 128"/>
                  <a:gd name="T40" fmla="*/ 64 w 173"/>
                  <a:gd name="T41" fmla="*/ 114 h 128"/>
                  <a:gd name="T42" fmla="*/ 25 w 173"/>
                  <a:gd name="T43" fmla="*/ 114 h 128"/>
                  <a:gd name="T44" fmla="*/ 25 w 173"/>
                  <a:gd name="T45" fmla="*/ 128 h 128"/>
                  <a:gd name="T46" fmla="*/ 0 w 173"/>
                  <a:gd name="T47" fmla="*/ 109 h 128"/>
                  <a:gd name="T48" fmla="*/ 25 w 173"/>
                  <a:gd name="T49" fmla="*/ 89 h 128"/>
                  <a:gd name="T50" fmla="*/ 25 w 173"/>
                  <a:gd name="T51" fmla="*/ 104 h 128"/>
                  <a:gd name="T52" fmla="*/ 54 w 173"/>
                  <a:gd name="T53" fmla="*/ 104 h 128"/>
                  <a:gd name="T54" fmla="*/ 79 w 173"/>
                  <a:gd name="T55" fmla="*/ 64 h 128"/>
                  <a:gd name="T56" fmla="*/ 54 w 173"/>
                  <a:gd name="T57" fmla="*/ 25 h 128"/>
                  <a:gd name="T58" fmla="*/ 25 w 173"/>
                  <a:gd name="T59" fmla="*/ 25 h 128"/>
                  <a:gd name="T60" fmla="*/ 25 w 173"/>
                  <a:gd name="T61" fmla="*/ 40 h 128"/>
                  <a:gd name="T62" fmla="*/ 0 w 173"/>
                  <a:gd name="T63" fmla="*/ 20 h 128"/>
                  <a:gd name="T64" fmla="*/ 25 w 173"/>
                  <a:gd name="T6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3" h="128">
                    <a:moveTo>
                      <a:pt x="25" y="0"/>
                    </a:moveTo>
                    <a:lnTo>
                      <a:pt x="25" y="15"/>
                    </a:lnTo>
                    <a:lnTo>
                      <a:pt x="64" y="15"/>
                    </a:lnTo>
                    <a:lnTo>
                      <a:pt x="84" y="50"/>
                    </a:lnTo>
                    <a:lnTo>
                      <a:pt x="109" y="15"/>
                    </a:lnTo>
                    <a:lnTo>
                      <a:pt x="148" y="15"/>
                    </a:lnTo>
                    <a:lnTo>
                      <a:pt x="148" y="0"/>
                    </a:lnTo>
                    <a:lnTo>
                      <a:pt x="173" y="20"/>
                    </a:lnTo>
                    <a:lnTo>
                      <a:pt x="148" y="40"/>
                    </a:lnTo>
                    <a:lnTo>
                      <a:pt x="148" y="25"/>
                    </a:lnTo>
                    <a:lnTo>
                      <a:pt x="118" y="25"/>
                    </a:lnTo>
                    <a:lnTo>
                      <a:pt x="94" y="64"/>
                    </a:lnTo>
                    <a:lnTo>
                      <a:pt x="118" y="104"/>
                    </a:lnTo>
                    <a:lnTo>
                      <a:pt x="148" y="104"/>
                    </a:lnTo>
                    <a:lnTo>
                      <a:pt x="148" y="89"/>
                    </a:lnTo>
                    <a:lnTo>
                      <a:pt x="173" y="109"/>
                    </a:lnTo>
                    <a:lnTo>
                      <a:pt x="148" y="128"/>
                    </a:lnTo>
                    <a:lnTo>
                      <a:pt x="148" y="114"/>
                    </a:lnTo>
                    <a:lnTo>
                      <a:pt x="109" y="114"/>
                    </a:lnTo>
                    <a:lnTo>
                      <a:pt x="84" y="79"/>
                    </a:lnTo>
                    <a:lnTo>
                      <a:pt x="64" y="114"/>
                    </a:lnTo>
                    <a:lnTo>
                      <a:pt x="25" y="114"/>
                    </a:lnTo>
                    <a:lnTo>
                      <a:pt x="25" y="128"/>
                    </a:lnTo>
                    <a:lnTo>
                      <a:pt x="0" y="109"/>
                    </a:lnTo>
                    <a:lnTo>
                      <a:pt x="25" y="89"/>
                    </a:lnTo>
                    <a:lnTo>
                      <a:pt x="25" y="104"/>
                    </a:lnTo>
                    <a:lnTo>
                      <a:pt x="54" y="104"/>
                    </a:lnTo>
                    <a:lnTo>
                      <a:pt x="79" y="64"/>
                    </a:lnTo>
                    <a:lnTo>
                      <a:pt x="54" y="25"/>
                    </a:lnTo>
                    <a:lnTo>
                      <a:pt x="25" y="25"/>
                    </a:lnTo>
                    <a:lnTo>
                      <a:pt x="25" y="40"/>
                    </a:lnTo>
                    <a:lnTo>
                      <a:pt x="0" y="20"/>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9897" name="Group 2793">
              <a:extLst>
                <a:ext uri="{FF2B5EF4-FFF2-40B4-BE49-F238E27FC236}">
                  <a16:creationId xmlns:a16="http://schemas.microsoft.com/office/drawing/2014/main" id="{BF0E08E7-2343-48B0-A49E-CB31CA90D11E}"/>
                </a:ext>
              </a:extLst>
            </p:cNvPr>
            <p:cNvGrpSpPr>
              <a:grpSpLocks/>
            </p:cNvGrpSpPr>
            <p:nvPr/>
          </p:nvGrpSpPr>
          <p:grpSpPr bwMode="auto">
            <a:xfrm>
              <a:off x="918" y="1883"/>
              <a:ext cx="213" cy="434"/>
              <a:chOff x="918" y="1883"/>
              <a:chExt cx="213" cy="434"/>
            </a:xfrm>
          </p:grpSpPr>
          <p:sp>
            <p:nvSpPr>
              <p:cNvPr id="49898" name="Freeform 2794">
                <a:extLst>
                  <a:ext uri="{FF2B5EF4-FFF2-40B4-BE49-F238E27FC236}">
                    <a16:creationId xmlns:a16="http://schemas.microsoft.com/office/drawing/2014/main" id="{C9D22988-4879-4B81-BE43-1A3CCDC6FD5C}"/>
                  </a:ext>
                </a:extLst>
              </p:cNvPr>
              <p:cNvSpPr>
                <a:spLocks/>
              </p:cNvSpPr>
              <p:nvPr/>
            </p:nvSpPr>
            <p:spPr bwMode="auto">
              <a:xfrm>
                <a:off x="918" y="1883"/>
                <a:ext cx="212" cy="192"/>
              </a:xfrm>
              <a:custGeom>
                <a:avLst/>
                <a:gdLst>
                  <a:gd name="T0" fmla="*/ 212 w 212"/>
                  <a:gd name="T1" fmla="*/ 192 h 192"/>
                  <a:gd name="T2" fmla="*/ 25 w 212"/>
                  <a:gd name="T3" fmla="*/ 25 h 192"/>
                  <a:gd name="T4" fmla="*/ 0 w 212"/>
                  <a:gd name="T5" fmla="*/ 0 h 192"/>
                  <a:gd name="T6" fmla="*/ 188 w 212"/>
                  <a:gd name="T7" fmla="*/ 168 h 192"/>
                  <a:gd name="T8" fmla="*/ 212 w 212"/>
                  <a:gd name="T9" fmla="*/ 192 h 192"/>
                </a:gdLst>
                <a:ahLst/>
                <a:cxnLst>
                  <a:cxn ang="0">
                    <a:pos x="T0" y="T1"/>
                  </a:cxn>
                  <a:cxn ang="0">
                    <a:pos x="T2" y="T3"/>
                  </a:cxn>
                  <a:cxn ang="0">
                    <a:pos x="T4" y="T5"/>
                  </a:cxn>
                  <a:cxn ang="0">
                    <a:pos x="T6" y="T7"/>
                  </a:cxn>
                  <a:cxn ang="0">
                    <a:pos x="T8" y="T9"/>
                  </a:cxn>
                </a:cxnLst>
                <a:rect l="0" t="0" r="r" b="b"/>
                <a:pathLst>
                  <a:path w="212" h="192">
                    <a:moveTo>
                      <a:pt x="212" y="192"/>
                    </a:moveTo>
                    <a:lnTo>
                      <a:pt x="25" y="25"/>
                    </a:lnTo>
                    <a:lnTo>
                      <a:pt x="0" y="0"/>
                    </a:lnTo>
                    <a:lnTo>
                      <a:pt x="188" y="168"/>
                    </a:lnTo>
                    <a:lnTo>
                      <a:pt x="212" y="192"/>
                    </a:lnTo>
                    <a:close/>
                  </a:path>
                </a:pathLst>
              </a:custGeom>
              <a:solidFill>
                <a:srgbClr val="4F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99" name="Freeform 2795">
                <a:extLst>
                  <a:ext uri="{FF2B5EF4-FFF2-40B4-BE49-F238E27FC236}">
                    <a16:creationId xmlns:a16="http://schemas.microsoft.com/office/drawing/2014/main" id="{C863CBF8-D5D9-42C6-978F-CE5FC07DB5F0}"/>
                  </a:ext>
                </a:extLst>
              </p:cNvPr>
              <p:cNvSpPr>
                <a:spLocks/>
              </p:cNvSpPr>
              <p:nvPr/>
            </p:nvSpPr>
            <p:spPr bwMode="auto">
              <a:xfrm>
                <a:off x="918" y="1883"/>
                <a:ext cx="25" cy="434"/>
              </a:xfrm>
              <a:custGeom>
                <a:avLst/>
                <a:gdLst>
                  <a:gd name="T0" fmla="*/ 25 w 25"/>
                  <a:gd name="T1" fmla="*/ 25 h 434"/>
                  <a:gd name="T2" fmla="*/ 25 w 25"/>
                  <a:gd name="T3" fmla="*/ 434 h 434"/>
                  <a:gd name="T4" fmla="*/ 0 w 25"/>
                  <a:gd name="T5" fmla="*/ 409 h 434"/>
                  <a:gd name="T6" fmla="*/ 0 w 25"/>
                  <a:gd name="T7" fmla="*/ 0 h 434"/>
                  <a:gd name="T8" fmla="*/ 25 w 25"/>
                  <a:gd name="T9" fmla="*/ 25 h 434"/>
                </a:gdLst>
                <a:ahLst/>
                <a:cxnLst>
                  <a:cxn ang="0">
                    <a:pos x="T0" y="T1"/>
                  </a:cxn>
                  <a:cxn ang="0">
                    <a:pos x="T2" y="T3"/>
                  </a:cxn>
                  <a:cxn ang="0">
                    <a:pos x="T4" y="T5"/>
                  </a:cxn>
                  <a:cxn ang="0">
                    <a:pos x="T6" y="T7"/>
                  </a:cxn>
                  <a:cxn ang="0">
                    <a:pos x="T8" y="T9"/>
                  </a:cxn>
                </a:cxnLst>
                <a:rect l="0" t="0" r="r" b="b"/>
                <a:pathLst>
                  <a:path w="25" h="434">
                    <a:moveTo>
                      <a:pt x="25" y="25"/>
                    </a:moveTo>
                    <a:lnTo>
                      <a:pt x="25" y="434"/>
                    </a:lnTo>
                    <a:lnTo>
                      <a:pt x="0" y="409"/>
                    </a:lnTo>
                    <a:lnTo>
                      <a:pt x="0" y="0"/>
                    </a:lnTo>
                    <a:lnTo>
                      <a:pt x="25" y="25"/>
                    </a:lnTo>
                    <a:close/>
                  </a:path>
                </a:pathLst>
              </a:custGeom>
              <a:solidFill>
                <a:srgbClr val="5986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00" name="Freeform 2796">
                <a:extLst>
                  <a:ext uri="{FF2B5EF4-FFF2-40B4-BE49-F238E27FC236}">
                    <a16:creationId xmlns:a16="http://schemas.microsoft.com/office/drawing/2014/main" id="{2E26BBDC-1A84-46B6-9AF1-E6CE9B27242E}"/>
                  </a:ext>
                </a:extLst>
              </p:cNvPr>
              <p:cNvSpPr>
                <a:spLocks/>
              </p:cNvSpPr>
              <p:nvPr/>
            </p:nvSpPr>
            <p:spPr bwMode="auto">
              <a:xfrm>
                <a:off x="943" y="1908"/>
                <a:ext cx="187" cy="409"/>
              </a:xfrm>
              <a:custGeom>
                <a:avLst/>
                <a:gdLst>
                  <a:gd name="T0" fmla="*/ 0 w 187"/>
                  <a:gd name="T1" fmla="*/ 409 h 409"/>
                  <a:gd name="T2" fmla="*/ 187 w 187"/>
                  <a:gd name="T3" fmla="*/ 246 h 409"/>
                  <a:gd name="T4" fmla="*/ 187 w 187"/>
                  <a:gd name="T5" fmla="*/ 167 h 409"/>
                  <a:gd name="T6" fmla="*/ 0 w 187"/>
                  <a:gd name="T7" fmla="*/ 0 h 409"/>
                  <a:gd name="T8" fmla="*/ 0 w 187"/>
                  <a:gd name="T9" fmla="*/ 409 h 409"/>
                </a:gdLst>
                <a:ahLst/>
                <a:cxnLst>
                  <a:cxn ang="0">
                    <a:pos x="T0" y="T1"/>
                  </a:cxn>
                  <a:cxn ang="0">
                    <a:pos x="T2" y="T3"/>
                  </a:cxn>
                  <a:cxn ang="0">
                    <a:pos x="T4" y="T5"/>
                  </a:cxn>
                  <a:cxn ang="0">
                    <a:pos x="T6" y="T7"/>
                  </a:cxn>
                  <a:cxn ang="0">
                    <a:pos x="T8" y="T9"/>
                  </a:cxn>
                </a:cxnLst>
                <a:rect l="0" t="0" r="r" b="b"/>
                <a:pathLst>
                  <a:path w="187" h="409">
                    <a:moveTo>
                      <a:pt x="0" y="409"/>
                    </a:moveTo>
                    <a:lnTo>
                      <a:pt x="187" y="246"/>
                    </a:lnTo>
                    <a:lnTo>
                      <a:pt x="187" y="167"/>
                    </a:lnTo>
                    <a:lnTo>
                      <a:pt x="0" y="0"/>
                    </a:lnTo>
                    <a:lnTo>
                      <a:pt x="0" y="409"/>
                    </a:lnTo>
                    <a:close/>
                  </a:path>
                </a:pathLst>
              </a:custGeom>
              <a:solidFill>
                <a:srgbClr val="001C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01" name="Line 2797">
                <a:extLst>
                  <a:ext uri="{FF2B5EF4-FFF2-40B4-BE49-F238E27FC236}">
                    <a16:creationId xmlns:a16="http://schemas.microsoft.com/office/drawing/2014/main" id="{0198C5F7-D6E0-447C-82CD-05B94BF6E9D5}"/>
                  </a:ext>
                </a:extLst>
              </p:cNvPr>
              <p:cNvSpPr>
                <a:spLocks noChangeShapeType="1"/>
              </p:cNvSpPr>
              <p:nvPr/>
            </p:nvSpPr>
            <p:spPr bwMode="auto">
              <a:xfrm flipV="1">
                <a:off x="943" y="2154"/>
                <a:ext cx="187" cy="163"/>
              </a:xfrm>
              <a:prstGeom prst="line">
                <a:avLst/>
              </a:prstGeom>
              <a:noFill/>
              <a:ln w="7938">
                <a:solidFill>
                  <a:srgbClr val="27486B"/>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902" name="Line 2798">
                <a:extLst>
                  <a:ext uri="{FF2B5EF4-FFF2-40B4-BE49-F238E27FC236}">
                    <a16:creationId xmlns:a16="http://schemas.microsoft.com/office/drawing/2014/main" id="{D65A6BA4-CA82-47C3-835A-BF716050FCC8}"/>
                  </a:ext>
                </a:extLst>
              </p:cNvPr>
              <p:cNvSpPr>
                <a:spLocks noChangeShapeType="1"/>
              </p:cNvSpPr>
              <p:nvPr/>
            </p:nvSpPr>
            <p:spPr bwMode="auto">
              <a:xfrm flipV="1">
                <a:off x="1130" y="2075"/>
                <a:ext cx="1" cy="79"/>
              </a:xfrm>
              <a:prstGeom prst="line">
                <a:avLst/>
              </a:prstGeom>
              <a:noFill/>
              <a:ln w="7938">
                <a:solidFill>
                  <a:srgbClr val="2A4F7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903" name="Line 2799">
                <a:extLst>
                  <a:ext uri="{FF2B5EF4-FFF2-40B4-BE49-F238E27FC236}">
                    <a16:creationId xmlns:a16="http://schemas.microsoft.com/office/drawing/2014/main" id="{F3265E37-FF17-40B1-A8D7-BFF39731F7B0}"/>
                  </a:ext>
                </a:extLst>
              </p:cNvPr>
              <p:cNvSpPr>
                <a:spLocks noChangeShapeType="1"/>
              </p:cNvSpPr>
              <p:nvPr/>
            </p:nvSpPr>
            <p:spPr bwMode="auto">
              <a:xfrm flipH="1" flipV="1">
                <a:off x="943" y="1908"/>
                <a:ext cx="187" cy="167"/>
              </a:xfrm>
              <a:prstGeom prst="line">
                <a:avLst/>
              </a:prstGeom>
              <a:noFill/>
              <a:ln w="7938">
                <a:solidFill>
                  <a:srgbClr val="27486B"/>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904" name="Line 2800">
                <a:extLst>
                  <a:ext uri="{FF2B5EF4-FFF2-40B4-BE49-F238E27FC236}">
                    <a16:creationId xmlns:a16="http://schemas.microsoft.com/office/drawing/2014/main" id="{51128DE6-E3D1-4736-BF20-95D85AF127B2}"/>
                  </a:ext>
                </a:extLst>
              </p:cNvPr>
              <p:cNvSpPr>
                <a:spLocks noChangeShapeType="1"/>
              </p:cNvSpPr>
              <p:nvPr/>
            </p:nvSpPr>
            <p:spPr bwMode="auto">
              <a:xfrm>
                <a:off x="943" y="1908"/>
                <a:ext cx="1" cy="409"/>
              </a:xfrm>
              <a:prstGeom prst="line">
                <a:avLst/>
              </a:prstGeom>
              <a:noFill/>
              <a:ln w="7938">
                <a:solidFill>
                  <a:srgbClr val="2E57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905" name="Freeform 2801">
                <a:extLst>
                  <a:ext uri="{FF2B5EF4-FFF2-40B4-BE49-F238E27FC236}">
                    <a16:creationId xmlns:a16="http://schemas.microsoft.com/office/drawing/2014/main" id="{E6B1ADA6-EADC-4A1F-86ED-1AAAC4B43847}"/>
                  </a:ext>
                </a:extLst>
              </p:cNvPr>
              <p:cNvSpPr>
                <a:spLocks/>
              </p:cNvSpPr>
              <p:nvPr/>
            </p:nvSpPr>
            <p:spPr bwMode="auto">
              <a:xfrm>
                <a:off x="977" y="2011"/>
                <a:ext cx="109" cy="207"/>
              </a:xfrm>
              <a:custGeom>
                <a:avLst/>
                <a:gdLst>
                  <a:gd name="T0" fmla="*/ 109 w 109"/>
                  <a:gd name="T1" fmla="*/ 104 h 207"/>
                  <a:gd name="T2" fmla="*/ 79 w 109"/>
                  <a:gd name="T3" fmla="*/ 64 h 207"/>
                  <a:gd name="T4" fmla="*/ 79 w 109"/>
                  <a:gd name="T5" fmla="*/ 84 h 207"/>
                  <a:gd name="T6" fmla="*/ 45 w 109"/>
                  <a:gd name="T7" fmla="*/ 84 h 207"/>
                  <a:gd name="T8" fmla="*/ 45 w 109"/>
                  <a:gd name="T9" fmla="*/ 45 h 207"/>
                  <a:gd name="T10" fmla="*/ 64 w 109"/>
                  <a:gd name="T11" fmla="*/ 45 h 207"/>
                  <a:gd name="T12" fmla="*/ 30 w 109"/>
                  <a:gd name="T13" fmla="*/ 0 h 207"/>
                  <a:gd name="T14" fmla="*/ 0 w 109"/>
                  <a:gd name="T15" fmla="*/ 45 h 207"/>
                  <a:gd name="T16" fmla="*/ 15 w 109"/>
                  <a:gd name="T17" fmla="*/ 45 h 207"/>
                  <a:gd name="T18" fmla="*/ 15 w 109"/>
                  <a:gd name="T19" fmla="*/ 168 h 207"/>
                  <a:gd name="T20" fmla="*/ 0 w 109"/>
                  <a:gd name="T21" fmla="*/ 168 h 207"/>
                  <a:gd name="T22" fmla="*/ 30 w 109"/>
                  <a:gd name="T23" fmla="*/ 207 h 207"/>
                  <a:gd name="T24" fmla="*/ 64 w 109"/>
                  <a:gd name="T25" fmla="*/ 168 h 207"/>
                  <a:gd name="T26" fmla="*/ 45 w 109"/>
                  <a:gd name="T27" fmla="*/ 168 h 207"/>
                  <a:gd name="T28" fmla="*/ 45 w 109"/>
                  <a:gd name="T29" fmla="*/ 124 h 207"/>
                  <a:gd name="T30" fmla="*/ 79 w 109"/>
                  <a:gd name="T31" fmla="*/ 124 h 207"/>
                  <a:gd name="T32" fmla="*/ 79 w 109"/>
                  <a:gd name="T33" fmla="*/ 148 h 207"/>
                  <a:gd name="T34" fmla="*/ 109 w 109"/>
                  <a:gd name="T35" fmla="*/ 10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207">
                    <a:moveTo>
                      <a:pt x="109" y="104"/>
                    </a:moveTo>
                    <a:lnTo>
                      <a:pt x="79" y="64"/>
                    </a:lnTo>
                    <a:lnTo>
                      <a:pt x="79" y="84"/>
                    </a:lnTo>
                    <a:lnTo>
                      <a:pt x="45" y="84"/>
                    </a:lnTo>
                    <a:lnTo>
                      <a:pt x="45" y="45"/>
                    </a:lnTo>
                    <a:lnTo>
                      <a:pt x="64" y="45"/>
                    </a:lnTo>
                    <a:lnTo>
                      <a:pt x="30" y="0"/>
                    </a:lnTo>
                    <a:lnTo>
                      <a:pt x="0" y="45"/>
                    </a:lnTo>
                    <a:lnTo>
                      <a:pt x="15" y="45"/>
                    </a:lnTo>
                    <a:lnTo>
                      <a:pt x="15" y="168"/>
                    </a:lnTo>
                    <a:lnTo>
                      <a:pt x="0" y="168"/>
                    </a:lnTo>
                    <a:lnTo>
                      <a:pt x="30" y="207"/>
                    </a:lnTo>
                    <a:lnTo>
                      <a:pt x="64" y="168"/>
                    </a:lnTo>
                    <a:lnTo>
                      <a:pt x="45" y="168"/>
                    </a:lnTo>
                    <a:lnTo>
                      <a:pt x="45" y="124"/>
                    </a:lnTo>
                    <a:lnTo>
                      <a:pt x="79" y="124"/>
                    </a:lnTo>
                    <a:lnTo>
                      <a:pt x="79" y="148"/>
                    </a:lnTo>
                    <a:lnTo>
                      <a:pt x="109" y="104"/>
                    </a:lnTo>
                    <a:close/>
                  </a:path>
                </a:pathLst>
              </a:custGeom>
              <a:solidFill>
                <a:srgbClr val="FFFFFF"/>
              </a:solidFill>
              <a:ln w="7938">
                <a:solidFill>
                  <a:srgbClr val="000000"/>
                </a:solidFill>
                <a:prstDash val="solid"/>
                <a:round/>
                <a:headEnd/>
                <a:tailEnd/>
              </a:ln>
            </p:spPr>
            <p:txBody>
              <a:bodyPr/>
              <a:lstStyle/>
              <a:p>
                <a:endParaRPr lang="en-US"/>
              </a:p>
            </p:txBody>
          </p:sp>
        </p:grpSp>
        <p:sp>
          <p:nvSpPr>
            <p:cNvPr id="49906" name="Line 2802">
              <a:extLst>
                <a:ext uri="{FF2B5EF4-FFF2-40B4-BE49-F238E27FC236}">
                  <a16:creationId xmlns:a16="http://schemas.microsoft.com/office/drawing/2014/main" id="{A4522B59-A820-441F-AF49-2FC2F4323684}"/>
                </a:ext>
              </a:extLst>
            </p:cNvPr>
            <p:cNvSpPr>
              <a:spLocks noChangeShapeType="1"/>
            </p:cNvSpPr>
            <p:nvPr/>
          </p:nvSpPr>
          <p:spPr bwMode="auto">
            <a:xfrm>
              <a:off x="1506" y="2317"/>
              <a:ext cx="928" cy="25"/>
            </a:xfrm>
            <a:prstGeom prst="line">
              <a:avLst/>
            </a:prstGeom>
            <a:noFill/>
            <a:ln w="476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9907" name="Group 2803">
              <a:extLst>
                <a:ext uri="{FF2B5EF4-FFF2-40B4-BE49-F238E27FC236}">
                  <a16:creationId xmlns:a16="http://schemas.microsoft.com/office/drawing/2014/main" id="{E0147CBC-8D88-4B0F-8892-04395BB1A6B0}"/>
                </a:ext>
              </a:extLst>
            </p:cNvPr>
            <p:cNvGrpSpPr>
              <a:grpSpLocks/>
            </p:cNvGrpSpPr>
            <p:nvPr/>
          </p:nvGrpSpPr>
          <p:grpSpPr bwMode="auto">
            <a:xfrm>
              <a:off x="2824" y="2317"/>
              <a:ext cx="268" cy="267"/>
              <a:chOff x="2824" y="2317"/>
              <a:chExt cx="268" cy="267"/>
            </a:xfrm>
          </p:grpSpPr>
          <p:sp>
            <p:nvSpPr>
              <p:cNvPr id="49908" name="Freeform 2804">
                <a:extLst>
                  <a:ext uri="{FF2B5EF4-FFF2-40B4-BE49-F238E27FC236}">
                    <a16:creationId xmlns:a16="http://schemas.microsoft.com/office/drawing/2014/main" id="{9CACEB08-DDF6-46D3-AE1A-9AF703A4C3AC}"/>
                  </a:ext>
                </a:extLst>
              </p:cNvPr>
              <p:cNvSpPr>
                <a:spLocks/>
              </p:cNvSpPr>
              <p:nvPr/>
            </p:nvSpPr>
            <p:spPr bwMode="auto">
              <a:xfrm>
                <a:off x="2824" y="2317"/>
                <a:ext cx="25" cy="266"/>
              </a:xfrm>
              <a:custGeom>
                <a:avLst/>
                <a:gdLst>
                  <a:gd name="T0" fmla="*/ 25 w 25"/>
                  <a:gd name="T1" fmla="*/ 25 h 266"/>
                  <a:gd name="T2" fmla="*/ 25 w 25"/>
                  <a:gd name="T3" fmla="*/ 266 h 266"/>
                  <a:gd name="T4" fmla="*/ 0 w 25"/>
                  <a:gd name="T5" fmla="*/ 237 h 266"/>
                  <a:gd name="T6" fmla="*/ 0 w 25"/>
                  <a:gd name="T7" fmla="*/ 0 h 266"/>
                  <a:gd name="T8" fmla="*/ 25 w 25"/>
                  <a:gd name="T9" fmla="*/ 25 h 266"/>
                </a:gdLst>
                <a:ahLst/>
                <a:cxnLst>
                  <a:cxn ang="0">
                    <a:pos x="T0" y="T1"/>
                  </a:cxn>
                  <a:cxn ang="0">
                    <a:pos x="T2" y="T3"/>
                  </a:cxn>
                  <a:cxn ang="0">
                    <a:pos x="T4" y="T5"/>
                  </a:cxn>
                  <a:cxn ang="0">
                    <a:pos x="T6" y="T7"/>
                  </a:cxn>
                  <a:cxn ang="0">
                    <a:pos x="T8" y="T9"/>
                  </a:cxn>
                </a:cxnLst>
                <a:rect l="0" t="0" r="r" b="b"/>
                <a:pathLst>
                  <a:path w="25" h="266">
                    <a:moveTo>
                      <a:pt x="25" y="25"/>
                    </a:moveTo>
                    <a:lnTo>
                      <a:pt x="25" y="266"/>
                    </a:lnTo>
                    <a:lnTo>
                      <a:pt x="0" y="237"/>
                    </a:lnTo>
                    <a:lnTo>
                      <a:pt x="0" y="0"/>
                    </a:lnTo>
                    <a:lnTo>
                      <a:pt x="25" y="25"/>
                    </a:lnTo>
                    <a:close/>
                  </a:path>
                </a:pathLst>
              </a:custGeom>
              <a:solidFill>
                <a:srgbClr val="5986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09" name="Freeform 2805">
                <a:extLst>
                  <a:ext uri="{FF2B5EF4-FFF2-40B4-BE49-F238E27FC236}">
                    <a16:creationId xmlns:a16="http://schemas.microsoft.com/office/drawing/2014/main" id="{1E97AD8E-D95F-458F-8065-597FF7DBB614}"/>
                  </a:ext>
                </a:extLst>
              </p:cNvPr>
              <p:cNvSpPr>
                <a:spLocks/>
              </p:cNvSpPr>
              <p:nvPr/>
            </p:nvSpPr>
            <p:spPr bwMode="auto">
              <a:xfrm>
                <a:off x="2824" y="2317"/>
                <a:ext cx="267" cy="25"/>
              </a:xfrm>
              <a:custGeom>
                <a:avLst/>
                <a:gdLst>
                  <a:gd name="T0" fmla="*/ 267 w 267"/>
                  <a:gd name="T1" fmla="*/ 25 h 25"/>
                  <a:gd name="T2" fmla="*/ 25 w 267"/>
                  <a:gd name="T3" fmla="*/ 25 h 25"/>
                  <a:gd name="T4" fmla="*/ 0 w 267"/>
                  <a:gd name="T5" fmla="*/ 0 h 25"/>
                  <a:gd name="T6" fmla="*/ 237 w 267"/>
                  <a:gd name="T7" fmla="*/ 0 h 25"/>
                  <a:gd name="T8" fmla="*/ 267 w 267"/>
                  <a:gd name="T9" fmla="*/ 25 h 25"/>
                </a:gdLst>
                <a:ahLst/>
                <a:cxnLst>
                  <a:cxn ang="0">
                    <a:pos x="T0" y="T1"/>
                  </a:cxn>
                  <a:cxn ang="0">
                    <a:pos x="T2" y="T3"/>
                  </a:cxn>
                  <a:cxn ang="0">
                    <a:pos x="T4" y="T5"/>
                  </a:cxn>
                  <a:cxn ang="0">
                    <a:pos x="T6" y="T7"/>
                  </a:cxn>
                  <a:cxn ang="0">
                    <a:pos x="T8" y="T9"/>
                  </a:cxn>
                </a:cxnLst>
                <a:rect l="0" t="0" r="r" b="b"/>
                <a:pathLst>
                  <a:path w="267" h="25">
                    <a:moveTo>
                      <a:pt x="267" y="25"/>
                    </a:moveTo>
                    <a:lnTo>
                      <a:pt x="25" y="25"/>
                    </a:lnTo>
                    <a:lnTo>
                      <a:pt x="0" y="0"/>
                    </a:lnTo>
                    <a:lnTo>
                      <a:pt x="237" y="0"/>
                    </a:lnTo>
                    <a:lnTo>
                      <a:pt x="267" y="25"/>
                    </a:lnTo>
                    <a:close/>
                  </a:path>
                </a:pathLst>
              </a:custGeom>
              <a:solidFill>
                <a:srgbClr val="3C5B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10" name="Rectangle 2806">
                <a:extLst>
                  <a:ext uri="{FF2B5EF4-FFF2-40B4-BE49-F238E27FC236}">
                    <a16:creationId xmlns:a16="http://schemas.microsoft.com/office/drawing/2014/main" id="{C546D468-C1D0-456B-8114-FB4ADB60F267}"/>
                  </a:ext>
                </a:extLst>
              </p:cNvPr>
              <p:cNvSpPr>
                <a:spLocks noChangeArrowheads="1"/>
              </p:cNvSpPr>
              <p:nvPr/>
            </p:nvSpPr>
            <p:spPr bwMode="auto">
              <a:xfrm>
                <a:off x="2849" y="2342"/>
                <a:ext cx="242" cy="241"/>
              </a:xfrm>
              <a:prstGeom prst="rect">
                <a:avLst/>
              </a:prstGeom>
              <a:solidFill>
                <a:srgbClr val="2727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911" name="Line 2807">
                <a:extLst>
                  <a:ext uri="{FF2B5EF4-FFF2-40B4-BE49-F238E27FC236}">
                    <a16:creationId xmlns:a16="http://schemas.microsoft.com/office/drawing/2014/main" id="{0724F8E0-8E21-4DCE-85BF-B952A5234F59}"/>
                  </a:ext>
                </a:extLst>
              </p:cNvPr>
              <p:cNvSpPr>
                <a:spLocks noChangeShapeType="1"/>
              </p:cNvSpPr>
              <p:nvPr/>
            </p:nvSpPr>
            <p:spPr bwMode="auto">
              <a:xfrm>
                <a:off x="2849" y="2342"/>
                <a:ext cx="1" cy="241"/>
              </a:xfrm>
              <a:prstGeom prst="line">
                <a:avLst/>
              </a:prstGeom>
              <a:noFill/>
              <a:ln w="7938">
                <a:solidFill>
                  <a:srgbClr val="465DA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912" name="Line 2808">
                <a:extLst>
                  <a:ext uri="{FF2B5EF4-FFF2-40B4-BE49-F238E27FC236}">
                    <a16:creationId xmlns:a16="http://schemas.microsoft.com/office/drawing/2014/main" id="{7295445B-D290-4B54-8D0E-85E1AF307955}"/>
                  </a:ext>
                </a:extLst>
              </p:cNvPr>
              <p:cNvSpPr>
                <a:spLocks noChangeShapeType="1"/>
              </p:cNvSpPr>
              <p:nvPr/>
            </p:nvSpPr>
            <p:spPr bwMode="auto">
              <a:xfrm>
                <a:off x="2849" y="2583"/>
                <a:ext cx="242" cy="1"/>
              </a:xfrm>
              <a:prstGeom prst="line">
                <a:avLst/>
              </a:prstGeom>
              <a:noFill/>
              <a:ln w="7938">
                <a:solidFill>
                  <a:srgbClr val="3649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913" name="Line 2809">
                <a:extLst>
                  <a:ext uri="{FF2B5EF4-FFF2-40B4-BE49-F238E27FC236}">
                    <a16:creationId xmlns:a16="http://schemas.microsoft.com/office/drawing/2014/main" id="{B84A81BE-D5C3-4EBD-AC2F-FB455644415F}"/>
                  </a:ext>
                </a:extLst>
              </p:cNvPr>
              <p:cNvSpPr>
                <a:spLocks noChangeShapeType="1"/>
              </p:cNvSpPr>
              <p:nvPr/>
            </p:nvSpPr>
            <p:spPr bwMode="auto">
              <a:xfrm flipV="1">
                <a:off x="3091" y="2342"/>
                <a:ext cx="1" cy="241"/>
              </a:xfrm>
              <a:prstGeom prst="line">
                <a:avLst/>
              </a:prstGeom>
              <a:noFill/>
              <a:ln w="7938">
                <a:solidFill>
                  <a:srgbClr val="3F5595"/>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914" name="Line 2810">
                <a:extLst>
                  <a:ext uri="{FF2B5EF4-FFF2-40B4-BE49-F238E27FC236}">
                    <a16:creationId xmlns:a16="http://schemas.microsoft.com/office/drawing/2014/main" id="{F3BD4FFD-28EF-4DDB-821C-8B1B080A9E0B}"/>
                  </a:ext>
                </a:extLst>
              </p:cNvPr>
              <p:cNvSpPr>
                <a:spLocks noChangeShapeType="1"/>
              </p:cNvSpPr>
              <p:nvPr/>
            </p:nvSpPr>
            <p:spPr bwMode="auto">
              <a:xfrm flipH="1">
                <a:off x="2849" y="2342"/>
                <a:ext cx="242" cy="1"/>
              </a:xfrm>
              <a:prstGeom prst="line">
                <a:avLst/>
              </a:prstGeom>
              <a:noFill/>
              <a:ln w="7938">
                <a:solidFill>
                  <a:srgbClr val="36497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915" name="Freeform 2811">
                <a:extLst>
                  <a:ext uri="{FF2B5EF4-FFF2-40B4-BE49-F238E27FC236}">
                    <a16:creationId xmlns:a16="http://schemas.microsoft.com/office/drawing/2014/main" id="{8DE8FD0F-C69F-46B8-BEBC-168754EC3713}"/>
                  </a:ext>
                </a:extLst>
              </p:cNvPr>
              <p:cNvSpPr>
                <a:spLocks/>
              </p:cNvSpPr>
              <p:nvPr/>
            </p:nvSpPr>
            <p:spPr bwMode="auto">
              <a:xfrm>
                <a:off x="2977" y="2361"/>
                <a:ext cx="54" cy="94"/>
              </a:xfrm>
              <a:custGeom>
                <a:avLst/>
                <a:gdLst>
                  <a:gd name="T0" fmla="*/ 35 w 54"/>
                  <a:gd name="T1" fmla="*/ 94 h 94"/>
                  <a:gd name="T2" fmla="*/ 35 w 54"/>
                  <a:gd name="T3" fmla="*/ 35 h 94"/>
                  <a:gd name="T4" fmla="*/ 54 w 54"/>
                  <a:gd name="T5" fmla="*/ 35 h 94"/>
                  <a:gd name="T6" fmla="*/ 25 w 54"/>
                  <a:gd name="T7" fmla="*/ 0 h 94"/>
                  <a:gd name="T8" fmla="*/ 0 w 54"/>
                  <a:gd name="T9" fmla="*/ 35 h 94"/>
                  <a:gd name="T10" fmla="*/ 20 w 54"/>
                  <a:gd name="T11" fmla="*/ 35 h 94"/>
                  <a:gd name="T12" fmla="*/ 20 w 54"/>
                  <a:gd name="T13" fmla="*/ 69 h 94"/>
                  <a:gd name="T14" fmla="*/ 15 w 54"/>
                  <a:gd name="T15" fmla="*/ 69 h 94"/>
                  <a:gd name="T16" fmla="*/ 35 w 54"/>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4">
                    <a:moveTo>
                      <a:pt x="35" y="94"/>
                    </a:moveTo>
                    <a:lnTo>
                      <a:pt x="35" y="35"/>
                    </a:lnTo>
                    <a:lnTo>
                      <a:pt x="54" y="35"/>
                    </a:lnTo>
                    <a:lnTo>
                      <a:pt x="25" y="0"/>
                    </a:lnTo>
                    <a:lnTo>
                      <a:pt x="0" y="35"/>
                    </a:lnTo>
                    <a:lnTo>
                      <a:pt x="20" y="35"/>
                    </a:lnTo>
                    <a:lnTo>
                      <a:pt x="20" y="69"/>
                    </a:lnTo>
                    <a:lnTo>
                      <a:pt x="15" y="69"/>
                    </a:lnTo>
                    <a:lnTo>
                      <a:pt x="35" y="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16" name="Freeform 2812">
                <a:extLst>
                  <a:ext uri="{FF2B5EF4-FFF2-40B4-BE49-F238E27FC236}">
                    <a16:creationId xmlns:a16="http://schemas.microsoft.com/office/drawing/2014/main" id="{4EC1EA90-F093-41B0-9D73-4A13233E0C64}"/>
                  </a:ext>
                </a:extLst>
              </p:cNvPr>
              <p:cNvSpPr>
                <a:spLocks/>
              </p:cNvSpPr>
              <p:nvPr/>
            </p:nvSpPr>
            <p:spPr bwMode="auto">
              <a:xfrm>
                <a:off x="2977" y="2361"/>
                <a:ext cx="54" cy="94"/>
              </a:xfrm>
              <a:custGeom>
                <a:avLst/>
                <a:gdLst>
                  <a:gd name="T0" fmla="*/ 35 w 54"/>
                  <a:gd name="T1" fmla="*/ 94 h 94"/>
                  <a:gd name="T2" fmla="*/ 35 w 54"/>
                  <a:gd name="T3" fmla="*/ 35 h 94"/>
                  <a:gd name="T4" fmla="*/ 54 w 54"/>
                  <a:gd name="T5" fmla="*/ 35 h 94"/>
                  <a:gd name="T6" fmla="*/ 25 w 54"/>
                  <a:gd name="T7" fmla="*/ 0 h 94"/>
                  <a:gd name="T8" fmla="*/ 0 w 54"/>
                  <a:gd name="T9" fmla="*/ 35 h 94"/>
                  <a:gd name="T10" fmla="*/ 20 w 54"/>
                  <a:gd name="T11" fmla="*/ 35 h 94"/>
                  <a:gd name="T12" fmla="*/ 20 w 54"/>
                  <a:gd name="T13" fmla="*/ 69 h 94"/>
                  <a:gd name="T14" fmla="*/ 15 w 54"/>
                  <a:gd name="T15" fmla="*/ 69 h 94"/>
                  <a:gd name="T16" fmla="*/ 35 w 54"/>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4">
                    <a:moveTo>
                      <a:pt x="35" y="94"/>
                    </a:moveTo>
                    <a:lnTo>
                      <a:pt x="35" y="35"/>
                    </a:lnTo>
                    <a:lnTo>
                      <a:pt x="54" y="35"/>
                    </a:lnTo>
                    <a:lnTo>
                      <a:pt x="25" y="0"/>
                    </a:lnTo>
                    <a:lnTo>
                      <a:pt x="0" y="35"/>
                    </a:lnTo>
                    <a:lnTo>
                      <a:pt x="20" y="35"/>
                    </a:lnTo>
                    <a:lnTo>
                      <a:pt x="20" y="69"/>
                    </a:lnTo>
                    <a:lnTo>
                      <a:pt x="15" y="69"/>
                    </a:lnTo>
                    <a:lnTo>
                      <a:pt x="35" y="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17" name="Freeform 2813">
                <a:extLst>
                  <a:ext uri="{FF2B5EF4-FFF2-40B4-BE49-F238E27FC236}">
                    <a16:creationId xmlns:a16="http://schemas.microsoft.com/office/drawing/2014/main" id="{FE80ECEF-8CAF-4B99-82E4-655B4E0C72AF}"/>
                  </a:ext>
                </a:extLst>
              </p:cNvPr>
              <p:cNvSpPr>
                <a:spLocks/>
              </p:cNvSpPr>
              <p:nvPr/>
            </p:nvSpPr>
            <p:spPr bwMode="auto">
              <a:xfrm>
                <a:off x="2878" y="2391"/>
                <a:ext cx="99" cy="49"/>
              </a:xfrm>
              <a:custGeom>
                <a:avLst/>
                <a:gdLst>
                  <a:gd name="T0" fmla="*/ 99 w 99"/>
                  <a:gd name="T1" fmla="*/ 20 h 49"/>
                  <a:gd name="T2" fmla="*/ 35 w 99"/>
                  <a:gd name="T3" fmla="*/ 20 h 49"/>
                  <a:gd name="T4" fmla="*/ 35 w 99"/>
                  <a:gd name="T5" fmla="*/ 0 h 49"/>
                  <a:gd name="T6" fmla="*/ 0 w 99"/>
                  <a:gd name="T7" fmla="*/ 25 h 49"/>
                  <a:gd name="T8" fmla="*/ 35 w 99"/>
                  <a:gd name="T9" fmla="*/ 49 h 49"/>
                  <a:gd name="T10" fmla="*/ 35 w 99"/>
                  <a:gd name="T11" fmla="*/ 29 h 49"/>
                  <a:gd name="T12" fmla="*/ 74 w 99"/>
                  <a:gd name="T13" fmla="*/ 29 h 49"/>
                  <a:gd name="T14" fmla="*/ 74 w 99"/>
                  <a:gd name="T15" fmla="*/ 34 h 49"/>
                  <a:gd name="T16" fmla="*/ 99 w 99"/>
                  <a:gd name="T17"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9">
                    <a:moveTo>
                      <a:pt x="99" y="20"/>
                    </a:moveTo>
                    <a:lnTo>
                      <a:pt x="35" y="20"/>
                    </a:lnTo>
                    <a:lnTo>
                      <a:pt x="35" y="0"/>
                    </a:lnTo>
                    <a:lnTo>
                      <a:pt x="0" y="25"/>
                    </a:lnTo>
                    <a:lnTo>
                      <a:pt x="35" y="49"/>
                    </a:lnTo>
                    <a:lnTo>
                      <a:pt x="35" y="29"/>
                    </a:lnTo>
                    <a:lnTo>
                      <a:pt x="74" y="29"/>
                    </a:lnTo>
                    <a:lnTo>
                      <a:pt x="74" y="34"/>
                    </a:lnTo>
                    <a:lnTo>
                      <a:pt x="99"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18" name="Freeform 2814">
                <a:extLst>
                  <a:ext uri="{FF2B5EF4-FFF2-40B4-BE49-F238E27FC236}">
                    <a16:creationId xmlns:a16="http://schemas.microsoft.com/office/drawing/2014/main" id="{637EF33B-B523-4AB1-ADC0-FB51553FC55D}"/>
                  </a:ext>
                </a:extLst>
              </p:cNvPr>
              <p:cNvSpPr>
                <a:spLocks/>
              </p:cNvSpPr>
              <p:nvPr/>
            </p:nvSpPr>
            <p:spPr bwMode="auto">
              <a:xfrm>
                <a:off x="2908" y="2445"/>
                <a:ext cx="54" cy="94"/>
              </a:xfrm>
              <a:custGeom>
                <a:avLst/>
                <a:gdLst>
                  <a:gd name="T0" fmla="*/ 20 w 54"/>
                  <a:gd name="T1" fmla="*/ 0 h 94"/>
                  <a:gd name="T2" fmla="*/ 20 w 54"/>
                  <a:gd name="T3" fmla="*/ 64 h 94"/>
                  <a:gd name="T4" fmla="*/ 0 w 54"/>
                  <a:gd name="T5" fmla="*/ 64 h 94"/>
                  <a:gd name="T6" fmla="*/ 29 w 54"/>
                  <a:gd name="T7" fmla="*/ 94 h 94"/>
                  <a:gd name="T8" fmla="*/ 54 w 54"/>
                  <a:gd name="T9" fmla="*/ 64 h 94"/>
                  <a:gd name="T10" fmla="*/ 34 w 54"/>
                  <a:gd name="T11" fmla="*/ 64 h 94"/>
                  <a:gd name="T12" fmla="*/ 34 w 54"/>
                  <a:gd name="T13" fmla="*/ 25 h 94"/>
                  <a:gd name="T14" fmla="*/ 34 w 54"/>
                  <a:gd name="T15" fmla="*/ 25 h 94"/>
                  <a:gd name="T16" fmla="*/ 20 w 5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4">
                    <a:moveTo>
                      <a:pt x="20" y="0"/>
                    </a:moveTo>
                    <a:lnTo>
                      <a:pt x="20" y="64"/>
                    </a:lnTo>
                    <a:lnTo>
                      <a:pt x="0" y="64"/>
                    </a:lnTo>
                    <a:lnTo>
                      <a:pt x="29" y="94"/>
                    </a:lnTo>
                    <a:lnTo>
                      <a:pt x="54" y="64"/>
                    </a:lnTo>
                    <a:lnTo>
                      <a:pt x="34" y="64"/>
                    </a:lnTo>
                    <a:lnTo>
                      <a:pt x="34" y="25"/>
                    </a:lnTo>
                    <a:lnTo>
                      <a:pt x="34" y="25"/>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19" name="Freeform 2815">
                <a:extLst>
                  <a:ext uri="{FF2B5EF4-FFF2-40B4-BE49-F238E27FC236}">
                    <a16:creationId xmlns:a16="http://schemas.microsoft.com/office/drawing/2014/main" id="{DE17CA0A-A3D0-44D6-B9F5-3E132371EA22}"/>
                  </a:ext>
                </a:extLst>
              </p:cNvPr>
              <p:cNvSpPr>
                <a:spLocks/>
              </p:cNvSpPr>
              <p:nvPr/>
            </p:nvSpPr>
            <p:spPr bwMode="auto">
              <a:xfrm>
                <a:off x="2962" y="2460"/>
                <a:ext cx="99" cy="49"/>
              </a:xfrm>
              <a:custGeom>
                <a:avLst/>
                <a:gdLst>
                  <a:gd name="T0" fmla="*/ 0 w 99"/>
                  <a:gd name="T1" fmla="*/ 29 h 49"/>
                  <a:gd name="T2" fmla="*/ 64 w 99"/>
                  <a:gd name="T3" fmla="*/ 29 h 49"/>
                  <a:gd name="T4" fmla="*/ 64 w 99"/>
                  <a:gd name="T5" fmla="*/ 49 h 49"/>
                  <a:gd name="T6" fmla="*/ 99 w 99"/>
                  <a:gd name="T7" fmla="*/ 25 h 49"/>
                  <a:gd name="T8" fmla="*/ 64 w 99"/>
                  <a:gd name="T9" fmla="*/ 0 h 49"/>
                  <a:gd name="T10" fmla="*/ 64 w 99"/>
                  <a:gd name="T11" fmla="*/ 20 h 49"/>
                  <a:gd name="T12" fmla="*/ 25 w 99"/>
                  <a:gd name="T13" fmla="*/ 20 h 49"/>
                  <a:gd name="T14" fmla="*/ 25 w 99"/>
                  <a:gd name="T15" fmla="*/ 15 h 49"/>
                  <a:gd name="T16" fmla="*/ 0 w 99"/>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9">
                    <a:moveTo>
                      <a:pt x="0" y="29"/>
                    </a:moveTo>
                    <a:lnTo>
                      <a:pt x="64" y="29"/>
                    </a:lnTo>
                    <a:lnTo>
                      <a:pt x="64" y="49"/>
                    </a:lnTo>
                    <a:lnTo>
                      <a:pt x="99" y="25"/>
                    </a:lnTo>
                    <a:lnTo>
                      <a:pt x="64" y="0"/>
                    </a:lnTo>
                    <a:lnTo>
                      <a:pt x="64" y="20"/>
                    </a:lnTo>
                    <a:lnTo>
                      <a:pt x="25" y="20"/>
                    </a:lnTo>
                    <a:lnTo>
                      <a:pt x="25" y="15"/>
                    </a:lnTo>
                    <a:lnTo>
                      <a:pt x="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20" name="Freeform 2816">
                <a:extLst>
                  <a:ext uri="{FF2B5EF4-FFF2-40B4-BE49-F238E27FC236}">
                    <a16:creationId xmlns:a16="http://schemas.microsoft.com/office/drawing/2014/main" id="{60F3440B-EE30-43FF-84CF-8609F25A787D}"/>
                  </a:ext>
                </a:extLst>
              </p:cNvPr>
              <p:cNvSpPr>
                <a:spLocks/>
              </p:cNvSpPr>
              <p:nvPr/>
            </p:nvSpPr>
            <p:spPr bwMode="auto">
              <a:xfrm>
                <a:off x="2962" y="2460"/>
                <a:ext cx="99" cy="49"/>
              </a:xfrm>
              <a:custGeom>
                <a:avLst/>
                <a:gdLst>
                  <a:gd name="T0" fmla="*/ 0 w 99"/>
                  <a:gd name="T1" fmla="*/ 34 h 49"/>
                  <a:gd name="T2" fmla="*/ 64 w 99"/>
                  <a:gd name="T3" fmla="*/ 34 h 49"/>
                  <a:gd name="T4" fmla="*/ 64 w 99"/>
                  <a:gd name="T5" fmla="*/ 49 h 49"/>
                  <a:gd name="T6" fmla="*/ 99 w 99"/>
                  <a:gd name="T7" fmla="*/ 25 h 49"/>
                  <a:gd name="T8" fmla="*/ 64 w 99"/>
                  <a:gd name="T9" fmla="*/ 0 h 49"/>
                  <a:gd name="T10" fmla="*/ 64 w 99"/>
                  <a:gd name="T11" fmla="*/ 20 h 49"/>
                  <a:gd name="T12" fmla="*/ 25 w 99"/>
                  <a:gd name="T13" fmla="*/ 20 h 49"/>
                  <a:gd name="T14" fmla="*/ 25 w 99"/>
                  <a:gd name="T15" fmla="*/ 20 h 49"/>
                  <a:gd name="T16" fmla="*/ 0 w 99"/>
                  <a:gd name="T17"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9">
                    <a:moveTo>
                      <a:pt x="0" y="34"/>
                    </a:moveTo>
                    <a:lnTo>
                      <a:pt x="64" y="34"/>
                    </a:lnTo>
                    <a:lnTo>
                      <a:pt x="64" y="49"/>
                    </a:lnTo>
                    <a:lnTo>
                      <a:pt x="99" y="25"/>
                    </a:lnTo>
                    <a:lnTo>
                      <a:pt x="64" y="0"/>
                    </a:lnTo>
                    <a:lnTo>
                      <a:pt x="64" y="20"/>
                    </a:lnTo>
                    <a:lnTo>
                      <a:pt x="25" y="20"/>
                    </a:lnTo>
                    <a:lnTo>
                      <a:pt x="25" y="20"/>
                    </a:lnTo>
                    <a:lnTo>
                      <a:pt x="0"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21" name="Oval 2817">
                <a:extLst>
                  <a:ext uri="{FF2B5EF4-FFF2-40B4-BE49-F238E27FC236}">
                    <a16:creationId xmlns:a16="http://schemas.microsoft.com/office/drawing/2014/main" id="{7B913F41-4A35-4DE1-B906-965391B9521C}"/>
                  </a:ext>
                </a:extLst>
              </p:cNvPr>
              <p:cNvSpPr>
                <a:spLocks noChangeArrowheads="1"/>
              </p:cNvSpPr>
              <p:nvPr/>
            </p:nvSpPr>
            <p:spPr bwMode="auto">
              <a:xfrm>
                <a:off x="2944" y="2418"/>
                <a:ext cx="56" cy="60"/>
              </a:xfrm>
              <a:prstGeom prst="ellipse">
                <a:avLst/>
              </a:prstGeom>
              <a:noFill/>
              <a:ln w="23813">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9922" name="Group 2818">
              <a:extLst>
                <a:ext uri="{FF2B5EF4-FFF2-40B4-BE49-F238E27FC236}">
                  <a16:creationId xmlns:a16="http://schemas.microsoft.com/office/drawing/2014/main" id="{70CBE4B4-EC44-41E0-83F7-E3B1FBD39EDD}"/>
                </a:ext>
              </a:extLst>
            </p:cNvPr>
            <p:cNvGrpSpPr>
              <a:grpSpLocks/>
            </p:cNvGrpSpPr>
            <p:nvPr/>
          </p:nvGrpSpPr>
          <p:grpSpPr bwMode="auto">
            <a:xfrm>
              <a:off x="2078" y="1634"/>
              <a:ext cx="223" cy="213"/>
              <a:chOff x="2078" y="1634"/>
              <a:chExt cx="223" cy="213"/>
            </a:xfrm>
          </p:grpSpPr>
          <p:sp>
            <p:nvSpPr>
              <p:cNvPr id="49923" name="Oval 2819">
                <a:extLst>
                  <a:ext uri="{FF2B5EF4-FFF2-40B4-BE49-F238E27FC236}">
                    <a16:creationId xmlns:a16="http://schemas.microsoft.com/office/drawing/2014/main" id="{1FF94B4A-8756-4705-A362-6AEDFDA6B05E}"/>
                  </a:ext>
                </a:extLst>
              </p:cNvPr>
              <p:cNvSpPr>
                <a:spLocks noChangeArrowheads="1"/>
              </p:cNvSpPr>
              <p:nvPr/>
            </p:nvSpPr>
            <p:spPr bwMode="auto">
              <a:xfrm>
                <a:off x="2085" y="1782"/>
                <a:ext cx="214" cy="65"/>
              </a:xfrm>
              <a:prstGeom prst="ellipse">
                <a:avLst/>
              </a:prstGeom>
              <a:solidFill>
                <a:srgbClr val="0078AA"/>
              </a:solidFill>
              <a:ln w="7938">
                <a:solidFill>
                  <a:srgbClr val="AAE6FF"/>
                </a:solidFill>
                <a:round/>
                <a:headEnd/>
                <a:tailEnd/>
              </a:ln>
            </p:spPr>
            <p:txBody>
              <a:bodyPr/>
              <a:lstStyle/>
              <a:p>
                <a:endParaRPr lang="en-US"/>
              </a:p>
            </p:txBody>
          </p:sp>
          <p:sp>
            <p:nvSpPr>
              <p:cNvPr id="49924" name="Rectangle 2820">
                <a:extLst>
                  <a:ext uri="{FF2B5EF4-FFF2-40B4-BE49-F238E27FC236}">
                    <a16:creationId xmlns:a16="http://schemas.microsoft.com/office/drawing/2014/main" id="{F3A60A16-26CF-435E-BF2D-08AC4911F5B4}"/>
                  </a:ext>
                </a:extLst>
              </p:cNvPr>
              <p:cNvSpPr>
                <a:spLocks noChangeArrowheads="1"/>
              </p:cNvSpPr>
              <p:nvPr/>
            </p:nvSpPr>
            <p:spPr bwMode="auto">
              <a:xfrm>
                <a:off x="2078" y="1661"/>
                <a:ext cx="223" cy="153"/>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925" name="Rectangle 2821">
                <a:extLst>
                  <a:ext uri="{FF2B5EF4-FFF2-40B4-BE49-F238E27FC236}">
                    <a16:creationId xmlns:a16="http://schemas.microsoft.com/office/drawing/2014/main" id="{149A8EF7-AD98-4C67-98D4-1577F3061663}"/>
                  </a:ext>
                </a:extLst>
              </p:cNvPr>
              <p:cNvSpPr>
                <a:spLocks noChangeArrowheads="1"/>
              </p:cNvSpPr>
              <p:nvPr/>
            </p:nvSpPr>
            <p:spPr bwMode="auto">
              <a:xfrm>
                <a:off x="2078" y="1661"/>
                <a:ext cx="223" cy="153"/>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926" name="Oval 2822">
                <a:extLst>
                  <a:ext uri="{FF2B5EF4-FFF2-40B4-BE49-F238E27FC236}">
                    <a16:creationId xmlns:a16="http://schemas.microsoft.com/office/drawing/2014/main" id="{2CCCF8B9-278C-4030-A8F0-31E2C82C06BF}"/>
                  </a:ext>
                </a:extLst>
              </p:cNvPr>
              <p:cNvSpPr>
                <a:spLocks noChangeArrowheads="1"/>
              </p:cNvSpPr>
              <p:nvPr/>
            </p:nvSpPr>
            <p:spPr bwMode="auto">
              <a:xfrm>
                <a:off x="2085" y="1634"/>
                <a:ext cx="214" cy="65"/>
              </a:xfrm>
              <a:prstGeom prst="ellipse">
                <a:avLst/>
              </a:prstGeom>
              <a:solidFill>
                <a:srgbClr val="00B4FF"/>
              </a:solidFill>
              <a:ln w="7938">
                <a:solidFill>
                  <a:srgbClr val="AAE6FF"/>
                </a:solidFill>
                <a:round/>
                <a:headEnd/>
                <a:tailEnd/>
              </a:ln>
            </p:spPr>
            <p:txBody>
              <a:bodyPr/>
              <a:lstStyle/>
              <a:p>
                <a:endParaRPr lang="en-US"/>
              </a:p>
            </p:txBody>
          </p:sp>
          <p:sp>
            <p:nvSpPr>
              <p:cNvPr id="49927" name="Freeform 2823">
                <a:extLst>
                  <a:ext uri="{FF2B5EF4-FFF2-40B4-BE49-F238E27FC236}">
                    <a16:creationId xmlns:a16="http://schemas.microsoft.com/office/drawing/2014/main" id="{486D499A-0689-4F74-A10C-2903EF2EDE86}"/>
                  </a:ext>
                </a:extLst>
              </p:cNvPr>
              <p:cNvSpPr>
                <a:spLocks/>
              </p:cNvSpPr>
              <p:nvPr/>
            </p:nvSpPr>
            <p:spPr bwMode="auto">
              <a:xfrm>
                <a:off x="2192" y="1637"/>
                <a:ext cx="74" cy="24"/>
              </a:xfrm>
              <a:custGeom>
                <a:avLst/>
                <a:gdLst>
                  <a:gd name="T0" fmla="*/ 0 w 74"/>
                  <a:gd name="T1" fmla="*/ 19 h 24"/>
                  <a:gd name="T2" fmla="*/ 15 w 74"/>
                  <a:gd name="T3" fmla="*/ 24 h 24"/>
                  <a:gd name="T4" fmla="*/ 54 w 74"/>
                  <a:gd name="T5" fmla="*/ 10 h 24"/>
                  <a:gd name="T6" fmla="*/ 74 w 74"/>
                  <a:gd name="T7" fmla="*/ 14 h 24"/>
                  <a:gd name="T8" fmla="*/ 64 w 74"/>
                  <a:gd name="T9" fmla="*/ 0 h 24"/>
                  <a:gd name="T10" fmla="*/ 15 w 74"/>
                  <a:gd name="T11" fmla="*/ 0 h 24"/>
                  <a:gd name="T12" fmla="*/ 34 w 74"/>
                  <a:gd name="T13" fmla="*/ 5 h 24"/>
                  <a:gd name="T14" fmla="*/ 0 w 74"/>
                  <a:gd name="T15" fmla="*/ 19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4">
                    <a:moveTo>
                      <a:pt x="0" y="19"/>
                    </a:moveTo>
                    <a:lnTo>
                      <a:pt x="15" y="24"/>
                    </a:lnTo>
                    <a:lnTo>
                      <a:pt x="54" y="10"/>
                    </a:lnTo>
                    <a:lnTo>
                      <a:pt x="74" y="14"/>
                    </a:lnTo>
                    <a:lnTo>
                      <a:pt x="64" y="0"/>
                    </a:lnTo>
                    <a:lnTo>
                      <a:pt x="15" y="0"/>
                    </a:lnTo>
                    <a:lnTo>
                      <a:pt x="34" y="5"/>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28" name="Freeform 2824">
                <a:extLst>
                  <a:ext uri="{FF2B5EF4-FFF2-40B4-BE49-F238E27FC236}">
                    <a16:creationId xmlns:a16="http://schemas.microsoft.com/office/drawing/2014/main" id="{3F610BEA-3525-4475-A274-D5B1BF41745D}"/>
                  </a:ext>
                </a:extLst>
              </p:cNvPr>
              <p:cNvSpPr>
                <a:spLocks/>
              </p:cNvSpPr>
              <p:nvPr/>
            </p:nvSpPr>
            <p:spPr bwMode="auto">
              <a:xfrm>
                <a:off x="2192" y="1637"/>
                <a:ext cx="74" cy="24"/>
              </a:xfrm>
              <a:custGeom>
                <a:avLst/>
                <a:gdLst>
                  <a:gd name="T0" fmla="*/ 0 w 74"/>
                  <a:gd name="T1" fmla="*/ 19 h 24"/>
                  <a:gd name="T2" fmla="*/ 15 w 74"/>
                  <a:gd name="T3" fmla="*/ 24 h 24"/>
                  <a:gd name="T4" fmla="*/ 54 w 74"/>
                  <a:gd name="T5" fmla="*/ 10 h 24"/>
                  <a:gd name="T6" fmla="*/ 74 w 74"/>
                  <a:gd name="T7" fmla="*/ 14 h 24"/>
                  <a:gd name="T8" fmla="*/ 64 w 74"/>
                  <a:gd name="T9" fmla="*/ 0 h 24"/>
                  <a:gd name="T10" fmla="*/ 15 w 74"/>
                  <a:gd name="T11" fmla="*/ 0 h 24"/>
                  <a:gd name="T12" fmla="*/ 34 w 74"/>
                  <a:gd name="T13" fmla="*/ 5 h 24"/>
                  <a:gd name="T14" fmla="*/ 0 w 74"/>
                  <a:gd name="T15" fmla="*/ 19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4">
                    <a:moveTo>
                      <a:pt x="0" y="19"/>
                    </a:moveTo>
                    <a:lnTo>
                      <a:pt x="15" y="24"/>
                    </a:lnTo>
                    <a:lnTo>
                      <a:pt x="54" y="10"/>
                    </a:lnTo>
                    <a:lnTo>
                      <a:pt x="74" y="14"/>
                    </a:lnTo>
                    <a:lnTo>
                      <a:pt x="64" y="0"/>
                    </a:lnTo>
                    <a:lnTo>
                      <a:pt x="15" y="0"/>
                    </a:lnTo>
                    <a:lnTo>
                      <a:pt x="34" y="5"/>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29" name="Freeform 2825">
                <a:extLst>
                  <a:ext uri="{FF2B5EF4-FFF2-40B4-BE49-F238E27FC236}">
                    <a16:creationId xmlns:a16="http://schemas.microsoft.com/office/drawing/2014/main" id="{156F833A-CDDA-42A9-B314-84242C6675AE}"/>
                  </a:ext>
                </a:extLst>
              </p:cNvPr>
              <p:cNvSpPr>
                <a:spLocks/>
              </p:cNvSpPr>
              <p:nvPr/>
            </p:nvSpPr>
            <p:spPr bwMode="auto">
              <a:xfrm>
                <a:off x="2108" y="1661"/>
                <a:ext cx="74" cy="25"/>
              </a:xfrm>
              <a:custGeom>
                <a:avLst/>
                <a:gdLst>
                  <a:gd name="T0" fmla="*/ 74 w 74"/>
                  <a:gd name="T1" fmla="*/ 5 h 25"/>
                  <a:gd name="T2" fmla="*/ 59 w 74"/>
                  <a:gd name="T3" fmla="*/ 0 h 25"/>
                  <a:gd name="T4" fmla="*/ 20 w 74"/>
                  <a:gd name="T5" fmla="*/ 15 h 25"/>
                  <a:gd name="T6" fmla="*/ 0 w 74"/>
                  <a:gd name="T7" fmla="*/ 10 h 25"/>
                  <a:gd name="T8" fmla="*/ 10 w 74"/>
                  <a:gd name="T9" fmla="*/ 25 h 25"/>
                  <a:gd name="T10" fmla="*/ 59 w 74"/>
                  <a:gd name="T11" fmla="*/ 25 h 25"/>
                  <a:gd name="T12" fmla="*/ 39 w 74"/>
                  <a:gd name="T13" fmla="*/ 20 h 25"/>
                  <a:gd name="T14" fmla="*/ 74 w 74"/>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5">
                    <a:moveTo>
                      <a:pt x="74" y="5"/>
                    </a:moveTo>
                    <a:lnTo>
                      <a:pt x="59" y="0"/>
                    </a:lnTo>
                    <a:lnTo>
                      <a:pt x="20" y="15"/>
                    </a:lnTo>
                    <a:lnTo>
                      <a:pt x="0" y="10"/>
                    </a:lnTo>
                    <a:lnTo>
                      <a:pt x="10" y="25"/>
                    </a:lnTo>
                    <a:lnTo>
                      <a:pt x="59" y="25"/>
                    </a:lnTo>
                    <a:lnTo>
                      <a:pt x="39" y="20"/>
                    </a:lnTo>
                    <a:lnTo>
                      <a:pt x="7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30" name="Freeform 2826">
                <a:extLst>
                  <a:ext uri="{FF2B5EF4-FFF2-40B4-BE49-F238E27FC236}">
                    <a16:creationId xmlns:a16="http://schemas.microsoft.com/office/drawing/2014/main" id="{8029D9EE-ADB0-46A4-B77E-3E444706A930}"/>
                  </a:ext>
                </a:extLst>
              </p:cNvPr>
              <p:cNvSpPr>
                <a:spLocks/>
              </p:cNvSpPr>
              <p:nvPr/>
            </p:nvSpPr>
            <p:spPr bwMode="auto">
              <a:xfrm>
                <a:off x="2108" y="1661"/>
                <a:ext cx="74" cy="25"/>
              </a:xfrm>
              <a:custGeom>
                <a:avLst/>
                <a:gdLst>
                  <a:gd name="T0" fmla="*/ 74 w 74"/>
                  <a:gd name="T1" fmla="*/ 5 h 25"/>
                  <a:gd name="T2" fmla="*/ 59 w 74"/>
                  <a:gd name="T3" fmla="*/ 0 h 25"/>
                  <a:gd name="T4" fmla="*/ 20 w 74"/>
                  <a:gd name="T5" fmla="*/ 15 h 25"/>
                  <a:gd name="T6" fmla="*/ 0 w 74"/>
                  <a:gd name="T7" fmla="*/ 10 h 25"/>
                  <a:gd name="T8" fmla="*/ 10 w 74"/>
                  <a:gd name="T9" fmla="*/ 25 h 25"/>
                  <a:gd name="T10" fmla="*/ 59 w 74"/>
                  <a:gd name="T11" fmla="*/ 25 h 25"/>
                  <a:gd name="T12" fmla="*/ 39 w 74"/>
                  <a:gd name="T13" fmla="*/ 20 h 25"/>
                  <a:gd name="T14" fmla="*/ 74 w 74"/>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5">
                    <a:moveTo>
                      <a:pt x="74" y="5"/>
                    </a:moveTo>
                    <a:lnTo>
                      <a:pt x="59" y="0"/>
                    </a:lnTo>
                    <a:lnTo>
                      <a:pt x="20" y="15"/>
                    </a:lnTo>
                    <a:lnTo>
                      <a:pt x="0" y="10"/>
                    </a:lnTo>
                    <a:lnTo>
                      <a:pt x="10" y="25"/>
                    </a:lnTo>
                    <a:lnTo>
                      <a:pt x="59" y="25"/>
                    </a:lnTo>
                    <a:lnTo>
                      <a:pt x="39" y="20"/>
                    </a:lnTo>
                    <a:lnTo>
                      <a:pt x="7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31" name="Freeform 2827">
                <a:extLst>
                  <a:ext uri="{FF2B5EF4-FFF2-40B4-BE49-F238E27FC236}">
                    <a16:creationId xmlns:a16="http://schemas.microsoft.com/office/drawing/2014/main" id="{956F06C0-4FED-4C13-8F28-B0C0079C618E}"/>
                  </a:ext>
                </a:extLst>
              </p:cNvPr>
              <p:cNvSpPr>
                <a:spLocks/>
              </p:cNvSpPr>
              <p:nvPr/>
            </p:nvSpPr>
            <p:spPr bwMode="auto">
              <a:xfrm>
                <a:off x="2113" y="1637"/>
                <a:ext cx="74" cy="19"/>
              </a:xfrm>
              <a:custGeom>
                <a:avLst/>
                <a:gdLst>
                  <a:gd name="T0" fmla="*/ 0 w 74"/>
                  <a:gd name="T1" fmla="*/ 5 h 19"/>
                  <a:gd name="T2" fmla="*/ 20 w 74"/>
                  <a:gd name="T3" fmla="*/ 0 h 19"/>
                  <a:gd name="T4" fmla="*/ 59 w 74"/>
                  <a:gd name="T5" fmla="*/ 14 h 19"/>
                  <a:gd name="T6" fmla="*/ 74 w 74"/>
                  <a:gd name="T7" fmla="*/ 10 h 19"/>
                  <a:gd name="T8" fmla="*/ 64 w 74"/>
                  <a:gd name="T9" fmla="*/ 19 h 19"/>
                  <a:gd name="T10" fmla="*/ 20 w 74"/>
                  <a:gd name="T11" fmla="*/ 19 h 19"/>
                  <a:gd name="T12" fmla="*/ 39 w 74"/>
                  <a:gd name="T13" fmla="*/ 19 h 19"/>
                  <a:gd name="T14" fmla="*/ 0 w 74"/>
                  <a:gd name="T15" fmla="*/ 5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9">
                    <a:moveTo>
                      <a:pt x="0" y="5"/>
                    </a:moveTo>
                    <a:lnTo>
                      <a:pt x="20" y="0"/>
                    </a:lnTo>
                    <a:lnTo>
                      <a:pt x="59" y="14"/>
                    </a:lnTo>
                    <a:lnTo>
                      <a:pt x="74" y="10"/>
                    </a:lnTo>
                    <a:lnTo>
                      <a:pt x="64" y="19"/>
                    </a:lnTo>
                    <a:lnTo>
                      <a:pt x="20" y="19"/>
                    </a:lnTo>
                    <a:lnTo>
                      <a:pt x="39" y="19"/>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32" name="Freeform 2828">
                <a:extLst>
                  <a:ext uri="{FF2B5EF4-FFF2-40B4-BE49-F238E27FC236}">
                    <a16:creationId xmlns:a16="http://schemas.microsoft.com/office/drawing/2014/main" id="{142D0758-FD96-4576-A5B4-CF741DD482A6}"/>
                  </a:ext>
                </a:extLst>
              </p:cNvPr>
              <p:cNvSpPr>
                <a:spLocks/>
              </p:cNvSpPr>
              <p:nvPr/>
            </p:nvSpPr>
            <p:spPr bwMode="auto">
              <a:xfrm>
                <a:off x="2113" y="1637"/>
                <a:ext cx="74" cy="19"/>
              </a:xfrm>
              <a:custGeom>
                <a:avLst/>
                <a:gdLst>
                  <a:gd name="T0" fmla="*/ 0 w 74"/>
                  <a:gd name="T1" fmla="*/ 5 h 19"/>
                  <a:gd name="T2" fmla="*/ 20 w 74"/>
                  <a:gd name="T3" fmla="*/ 0 h 19"/>
                  <a:gd name="T4" fmla="*/ 59 w 74"/>
                  <a:gd name="T5" fmla="*/ 14 h 19"/>
                  <a:gd name="T6" fmla="*/ 74 w 74"/>
                  <a:gd name="T7" fmla="*/ 10 h 19"/>
                  <a:gd name="T8" fmla="*/ 64 w 74"/>
                  <a:gd name="T9" fmla="*/ 19 h 19"/>
                  <a:gd name="T10" fmla="*/ 20 w 74"/>
                  <a:gd name="T11" fmla="*/ 19 h 19"/>
                  <a:gd name="T12" fmla="*/ 39 w 74"/>
                  <a:gd name="T13" fmla="*/ 19 h 19"/>
                  <a:gd name="T14" fmla="*/ 0 w 74"/>
                  <a:gd name="T15" fmla="*/ 5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9">
                    <a:moveTo>
                      <a:pt x="0" y="5"/>
                    </a:moveTo>
                    <a:lnTo>
                      <a:pt x="20" y="0"/>
                    </a:lnTo>
                    <a:lnTo>
                      <a:pt x="59" y="14"/>
                    </a:lnTo>
                    <a:lnTo>
                      <a:pt x="74" y="10"/>
                    </a:lnTo>
                    <a:lnTo>
                      <a:pt x="64" y="19"/>
                    </a:lnTo>
                    <a:lnTo>
                      <a:pt x="20" y="19"/>
                    </a:lnTo>
                    <a:lnTo>
                      <a:pt x="39" y="19"/>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33" name="Freeform 2829">
                <a:extLst>
                  <a:ext uri="{FF2B5EF4-FFF2-40B4-BE49-F238E27FC236}">
                    <a16:creationId xmlns:a16="http://schemas.microsoft.com/office/drawing/2014/main" id="{90A76FEC-DC02-424C-B75D-7573270267DA}"/>
                  </a:ext>
                </a:extLst>
              </p:cNvPr>
              <p:cNvSpPr>
                <a:spLocks/>
              </p:cNvSpPr>
              <p:nvPr/>
            </p:nvSpPr>
            <p:spPr bwMode="auto">
              <a:xfrm>
                <a:off x="2187" y="1666"/>
                <a:ext cx="74" cy="25"/>
              </a:xfrm>
              <a:custGeom>
                <a:avLst/>
                <a:gdLst>
                  <a:gd name="T0" fmla="*/ 74 w 74"/>
                  <a:gd name="T1" fmla="*/ 15 h 25"/>
                  <a:gd name="T2" fmla="*/ 59 w 74"/>
                  <a:gd name="T3" fmla="*/ 25 h 25"/>
                  <a:gd name="T4" fmla="*/ 20 w 74"/>
                  <a:gd name="T5" fmla="*/ 5 h 25"/>
                  <a:gd name="T6" fmla="*/ 0 w 74"/>
                  <a:gd name="T7" fmla="*/ 10 h 25"/>
                  <a:gd name="T8" fmla="*/ 10 w 74"/>
                  <a:gd name="T9" fmla="*/ 0 h 25"/>
                  <a:gd name="T10" fmla="*/ 59 w 74"/>
                  <a:gd name="T11" fmla="*/ 0 h 25"/>
                  <a:gd name="T12" fmla="*/ 39 w 74"/>
                  <a:gd name="T13" fmla="*/ 5 h 25"/>
                  <a:gd name="T14" fmla="*/ 74 w 74"/>
                  <a:gd name="T15" fmla="*/ 1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5">
                    <a:moveTo>
                      <a:pt x="74" y="15"/>
                    </a:moveTo>
                    <a:lnTo>
                      <a:pt x="59" y="25"/>
                    </a:lnTo>
                    <a:lnTo>
                      <a:pt x="20" y="5"/>
                    </a:lnTo>
                    <a:lnTo>
                      <a:pt x="0" y="10"/>
                    </a:lnTo>
                    <a:lnTo>
                      <a:pt x="10" y="0"/>
                    </a:lnTo>
                    <a:lnTo>
                      <a:pt x="59" y="0"/>
                    </a:lnTo>
                    <a:lnTo>
                      <a:pt x="39" y="5"/>
                    </a:lnTo>
                    <a:lnTo>
                      <a:pt x="74"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34" name="Freeform 2830">
                <a:extLst>
                  <a:ext uri="{FF2B5EF4-FFF2-40B4-BE49-F238E27FC236}">
                    <a16:creationId xmlns:a16="http://schemas.microsoft.com/office/drawing/2014/main" id="{AAE7B34F-BC57-4ED5-B275-1453D3E5401E}"/>
                  </a:ext>
                </a:extLst>
              </p:cNvPr>
              <p:cNvSpPr>
                <a:spLocks/>
              </p:cNvSpPr>
              <p:nvPr/>
            </p:nvSpPr>
            <p:spPr bwMode="auto">
              <a:xfrm>
                <a:off x="2187" y="1666"/>
                <a:ext cx="74" cy="25"/>
              </a:xfrm>
              <a:custGeom>
                <a:avLst/>
                <a:gdLst>
                  <a:gd name="T0" fmla="*/ 74 w 74"/>
                  <a:gd name="T1" fmla="*/ 15 h 25"/>
                  <a:gd name="T2" fmla="*/ 59 w 74"/>
                  <a:gd name="T3" fmla="*/ 25 h 25"/>
                  <a:gd name="T4" fmla="*/ 20 w 74"/>
                  <a:gd name="T5" fmla="*/ 5 h 25"/>
                  <a:gd name="T6" fmla="*/ 0 w 74"/>
                  <a:gd name="T7" fmla="*/ 10 h 25"/>
                  <a:gd name="T8" fmla="*/ 10 w 74"/>
                  <a:gd name="T9" fmla="*/ 0 h 25"/>
                  <a:gd name="T10" fmla="*/ 59 w 74"/>
                  <a:gd name="T11" fmla="*/ 0 h 25"/>
                  <a:gd name="T12" fmla="*/ 39 w 74"/>
                  <a:gd name="T13" fmla="*/ 5 h 25"/>
                  <a:gd name="T14" fmla="*/ 74 w 74"/>
                  <a:gd name="T15" fmla="*/ 1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5">
                    <a:moveTo>
                      <a:pt x="74" y="15"/>
                    </a:moveTo>
                    <a:lnTo>
                      <a:pt x="59" y="25"/>
                    </a:lnTo>
                    <a:lnTo>
                      <a:pt x="20" y="5"/>
                    </a:lnTo>
                    <a:lnTo>
                      <a:pt x="0" y="10"/>
                    </a:lnTo>
                    <a:lnTo>
                      <a:pt x="10" y="0"/>
                    </a:lnTo>
                    <a:lnTo>
                      <a:pt x="59" y="0"/>
                    </a:lnTo>
                    <a:lnTo>
                      <a:pt x="39" y="5"/>
                    </a:lnTo>
                    <a:lnTo>
                      <a:pt x="74"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35" name="Freeform 2831">
                <a:extLst>
                  <a:ext uri="{FF2B5EF4-FFF2-40B4-BE49-F238E27FC236}">
                    <a16:creationId xmlns:a16="http://schemas.microsoft.com/office/drawing/2014/main" id="{1B8B151D-F40D-45C3-97C9-34500CE681AC}"/>
                  </a:ext>
                </a:extLst>
              </p:cNvPr>
              <p:cNvSpPr>
                <a:spLocks/>
              </p:cNvSpPr>
              <p:nvPr/>
            </p:nvSpPr>
            <p:spPr bwMode="auto">
              <a:xfrm>
                <a:off x="2192" y="1637"/>
                <a:ext cx="74" cy="24"/>
              </a:xfrm>
              <a:custGeom>
                <a:avLst/>
                <a:gdLst>
                  <a:gd name="T0" fmla="*/ 0 w 74"/>
                  <a:gd name="T1" fmla="*/ 19 h 24"/>
                  <a:gd name="T2" fmla="*/ 15 w 74"/>
                  <a:gd name="T3" fmla="*/ 24 h 24"/>
                  <a:gd name="T4" fmla="*/ 54 w 74"/>
                  <a:gd name="T5" fmla="*/ 10 h 24"/>
                  <a:gd name="T6" fmla="*/ 74 w 74"/>
                  <a:gd name="T7" fmla="*/ 14 h 24"/>
                  <a:gd name="T8" fmla="*/ 64 w 74"/>
                  <a:gd name="T9" fmla="*/ 0 h 24"/>
                  <a:gd name="T10" fmla="*/ 20 w 74"/>
                  <a:gd name="T11" fmla="*/ 0 h 24"/>
                  <a:gd name="T12" fmla="*/ 34 w 74"/>
                  <a:gd name="T13" fmla="*/ 5 h 24"/>
                  <a:gd name="T14" fmla="*/ 0 w 74"/>
                  <a:gd name="T15" fmla="*/ 19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4">
                    <a:moveTo>
                      <a:pt x="0" y="19"/>
                    </a:moveTo>
                    <a:lnTo>
                      <a:pt x="15" y="24"/>
                    </a:lnTo>
                    <a:lnTo>
                      <a:pt x="54" y="10"/>
                    </a:lnTo>
                    <a:lnTo>
                      <a:pt x="74" y="14"/>
                    </a:lnTo>
                    <a:lnTo>
                      <a:pt x="64" y="0"/>
                    </a:lnTo>
                    <a:lnTo>
                      <a:pt x="20" y="0"/>
                    </a:lnTo>
                    <a:lnTo>
                      <a:pt x="34" y="5"/>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36" name="Freeform 2832">
                <a:extLst>
                  <a:ext uri="{FF2B5EF4-FFF2-40B4-BE49-F238E27FC236}">
                    <a16:creationId xmlns:a16="http://schemas.microsoft.com/office/drawing/2014/main" id="{F4732111-772F-47FF-99D3-B9BAFF2E82EF}"/>
                  </a:ext>
                </a:extLst>
              </p:cNvPr>
              <p:cNvSpPr>
                <a:spLocks/>
              </p:cNvSpPr>
              <p:nvPr/>
            </p:nvSpPr>
            <p:spPr bwMode="auto">
              <a:xfrm>
                <a:off x="2192" y="1637"/>
                <a:ext cx="74" cy="24"/>
              </a:xfrm>
              <a:custGeom>
                <a:avLst/>
                <a:gdLst>
                  <a:gd name="T0" fmla="*/ 0 w 74"/>
                  <a:gd name="T1" fmla="*/ 19 h 24"/>
                  <a:gd name="T2" fmla="*/ 15 w 74"/>
                  <a:gd name="T3" fmla="*/ 24 h 24"/>
                  <a:gd name="T4" fmla="*/ 54 w 74"/>
                  <a:gd name="T5" fmla="*/ 10 h 24"/>
                  <a:gd name="T6" fmla="*/ 74 w 74"/>
                  <a:gd name="T7" fmla="*/ 14 h 24"/>
                  <a:gd name="T8" fmla="*/ 64 w 74"/>
                  <a:gd name="T9" fmla="*/ 0 h 24"/>
                  <a:gd name="T10" fmla="*/ 20 w 74"/>
                  <a:gd name="T11" fmla="*/ 0 h 24"/>
                  <a:gd name="T12" fmla="*/ 34 w 74"/>
                  <a:gd name="T13" fmla="*/ 5 h 24"/>
                  <a:gd name="T14" fmla="*/ 0 w 74"/>
                  <a:gd name="T15" fmla="*/ 19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4">
                    <a:moveTo>
                      <a:pt x="0" y="19"/>
                    </a:moveTo>
                    <a:lnTo>
                      <a:pt x="15" y="24"/>
                    </a:lnTo>
                    <a:lnTo>
                      <a:pt x="54" y="10"/>
                    </a:lnTo>
                    <a:lnTo>
                      <a:pt x="74" y="14"/>
                    </a:lnTo>
                    <a:lnTo>
                      <a:pt x="64" y="0"/>
                    </a:lnTo>
                    <a:lnTo>
                      <a:pt x="20" y="0"/>
                    </a:lnTo>
                    <a:lnTo>
                      <a:pt x="34" y="5"/>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37" name="Freeform 2833">
                <a:extLst>
                  <a:ext uri="{FF2B5EF4-FFF2-40B4-BE49-F238E27FC236}">
                    <a16:creationId xmlns:a16="http://schemas.microsoft.com/office/drawing/2014/main" id="{F3DD1F87-F4DF-4AF7-900E-C235929E88C3}"/>
                  </a:ext>
                </a:extLst>
              </p:cNvPr>
              <p:cNvSpPr>
                <a:spLocks/>
              </p:cNvSpPr>
              <p:nvPr/>
            </p:nvSpPr>
            <p:spPr bwMode="auto">
              <a:xfrm>
                <a:off x="2113" y="1666"/>
                <a:ext cx="74" cy="25"/>
              </a:xfrm>
              <a:custGeom>
                <a:avLst/>
                <a:gdLst>
                  <a:gd name="T0" fmla="*/ 74 w 74"/>
                  <a:gd name="T1" fmla="*/ 5 h 25"/>
                  <a:gd name="T2" fmla="*/ 54 w 74"/>
                  <a:gd name="T3" fmla="*/ 0 h 25"/>
                  <a:gd name="T4" fmla="*/ 20 w 74"/>
                  <a:gd name="T5" fmla="*/ 15 h 25"/>
                  <a:gd name="T6" fmla="*/ 0 w 74"/>
                  <a:gd name="T7" fmla="*/ 10 h 25"/>
                  <a:gd name="T8" fmla="*/ 10 w 74"/>
                  <a:gd name="T9" fmla="*/ 25 h 25"/>
                  <a:gd name="T10" fmla="*/ 54 w 74"/>
                  <a:gd name="T11" fmla="*/ 25 h 25"/>
                  <a:gd name="T12" fmla="*/ 34 w 74"/>
                  <a:gd name="T13" fmla="*/ 15 h 25"/>
                  <a:gd name="T14" fmla="*/ 74 w 74"/>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5">
                    <a:moveTo>
                      <a:pt x="74" y="5"/>
                    </a:moveTo>
                    <a:lnTo>
                      <a:pt x="54" y="0"/>
                    </a:lnTo>
                    <a:lnTo>
                      <a:pt x="20" y="15"/>
                    </a:lnTo>
                    <a:lnTo>
                      <a:pt x="0" y="10"/>
                    </a:lnTo>
                    <a:lnTo>
                      <a:pt x="10" y="25"/>
                    </a:lnTo>
                    <a:lnTo>
                      <a:pt x="54" y="25"/>
                    </a:lnTo>
                    <a:lnTo>
                      <a:pt x="34" y="15"/>
                    </a:lnTo>
                    <a:lnTo>
                      <a:pt x="7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38" name="Freeform 2834">
                <a:extLst>
                  <a:ext uri="{FF2B5EF4-FFF2-40B4-BE49-F238E27FC236}">
                    <a16:creationId xmlns:a16="http://schemas.microsoft.com/office/drawing/2014/main" id="{D134285B-B443-4004-B7E8-581093CC054A}"/>
                  </a:ext>
                </a:extLst>
              </p:cNvPr>
              <p:cNvSpPr>
                <a:spLocks/>
              </p:cNvSpPr>
              <p:nvPr/>
            </p:nvSpPr>
            <p:spPr bwMode="auto">
              <a:xfrm>
                <a:off x="2113" y="1666"/>
                <a:ext cx="74" cy="25"/>
              </a:xfrm>
              <a:custGeom>
                <a:avLst/>
                <a:gdLst>
                  <a:gd name="T0" fmla="*/ 74 w 74"/>
                  <a:gd name="T1" fmla="*/ 5 h 25"/>
                  <a:gd name="T2" fmla="*/ 54 w 74"/>
                  <a:gd name="T3" fmla="*/ 0 h 25"/>
                  <a:gd name="T4" fmla="*/ 20 w 74"/>
                  <a:gd name="T5" fmla="*/ 15 h 25"/>
                  <a:gd name="T6" fmla="*/ 0 w 74"/>
                  <a:gd name="T7" fmla="*/ 10 h 25"/>
                  <a:gd name="T8" fmla="*/ 10 w 74"/>
                  <a:gd name="T9" fmla="*/ 25 h 25"/>
                  <a:gd name="T10" fmla="*/ 54 w 74"/>
                  <a:gd name="T11" fmla="*/ 25 h 25"/>
                  <a:gd name="T12" fmla="*/ 34 w 74"/>
                  <a:gd name="T13" fmla="*/ 15 h 25"/>
                  <a:gd name="T14" fmla="*/ 74 w 74"/>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5">
                    <a:moveTo>
                      <a:pt x="74" y="5"/>
                    </a:moveTo>
                    <a:lnTo>
                      <a:pt x="54" y="0"/>
                    </a:lnTo>
                    <a:lnTo>
                      <a:pt x="20" y="15"/>
                    </a:lnTo>
                    <a:lnTo>
                      <a:pt x="0" y="10"/>
                    </a:lnTo>
                    <a:lnTo>
                      <a:pt x="10" y="25"/>
                    </a:lnTo>
                    <a:lnTo>
                      <a:pt x="54" y="25"/>
                    </a:lnTo>
                    <a:lnTo>
                      <a:pt x="34" y="15"/>
                    </a:lnTo>
                    <a:lnTo>
                      <a:pt x="7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39" name="Freeform 2835">
                <a:extLst>
                  <a:ext uri="{FF2B5EF4-FFF2-40B4-BE49-F238E27FC236}">
                    <a16:creationId xmlns:a16="http://schemas.microsoft.com/office/drawing/2014/main" id="{7E3F76A6-D1AC-4529-A45A-32FC297B3C60}"/>
                  </a:ext>
                </a:extLst>
              </p:cNvPr>
              <p:cNvSpPr>
                <a:spLocks/>
              </p:cNvSpPr>
              <p:nvPr/>
            </p:nvSpPr>
            <p:spPr bwMode="auto">
              <a:xfrm>
                <a:off x="2118" y="1637"/>
                <a:ext cx="74" cy="24"/>
              </a:xfrm>
              <a:custGeom>
                <a:avLst/>
                <a:gdLst>
                  <a:gd name="T0" fmla="*/ 0 w 74"/>
                  <a:gd name="T1" fmla="*/ 5 h 24"/>
                  <a:gd name="T2" fmla="*/ 15 w 74"/>
                  <a:gd name="T3" fmla="*/ 0 h 24"/>
                  <a:gd name="T4" fmla="*/ 54 w 74"/>
                  <a:gd name="T5" fmla="*/ 14 h 24"/>
                  <a:gd name="T6" fmla="*/ 74 w 74"/>
                  <a:gd name="T7" fmla="*/ 10 h 24"/>
                  <a:gd name="T8" fmla="*/ 64 w 74"/>
                  <a:gd name="T9" fmla="*/ 24 h 24"/>
                  <a:gd name="T10" fmla="*/ 15 w 74"/>
                  <a:gd name="T11" fmla="*/ 24 h 24"/>
                  <a:gd name="T12" fmla="*/ 34 w 74"/>
                  <a:gd name="T13" fmla="*/ 19 h 24"/>
                  <a:gd name="T14" fmla="*/ 0 w 74"/>
                  <a:gd name="T15" fmla="*/ 5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4">
                    <a:moveTo>
                      <a:pt x="0" y="5"/>
                    </a:moveTo>
                    <a:lnTo>
                      <a:pt x="15" y="0"/>
                    </a:lnTo>
                    <a:lnTo>
                      <a:pt x="54" y="14"/>
                    </a:lnTo>
                    <a:lnTo>
                      <a:pt x="74" y="10"/>
                    </a:lnTo>
                    <a:lnTo>
                      <a:pt x="64" y="24"/>
                    </a:lnTo>
                    <a:lnTo>
                      <a:pt x="15" y="24"/>
                    </a:lnTo>
                    <a:lnTo>
                      <a:pt x="34" y="19"/>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40" name="Freeform 2836">
                <a:extLst>
                  <a:ext uri="{FF2B5EF4-FFF2-40B4-BE49-F238E27FC236}">
                    <a16:creationId xmlns:a16="http://schemas.microsoft.com/office/drawing/2014/main" id="{91839A1F-E2D6-4D14-BFEA-3633B5D9A9EE}"/>
                  </a:ext>
                </a:extLst>
              </p:cNvPr>
              <p:cNvSpPr>
                <a:spLocks/>
              </p:cNvSpPr>
              <p:nvPr/>
            </p:nvSpPr>
            <p:spPr bwMode="auto">
              <a:xfrm>
                <a:off x="2118" y="1637"/>
                <a:ext cx="74" cy="24"/>
              </a:xfrm>
              <a:custGeom>
                <a:avLst/>
                <a:gdLst>
                  <a:gd name="T0" fmla="*/ 0 w 74"/>
                  <a:gd name="T1" fmla="*/ 5 h 24"/>
                  <a:gd name="T2" fmla="*/ 15 w 74"/>
                  <a:gd name="T3" fmla="*/ 0 h 24"/>
                  <a:gd name="T4" fmla="*/ 54 w 74"/>
                  <a:gd name="T5" fmla="*/ 14 h 24"/>
                  <a:gd name="T6" fmla="*/ 74 w 74"/>
                  <a:gd name="T7" fmla="*/ 10 h 24"/>
                  <a:gd name="T8" fmla="*/ 64 w 74"/>
                  <a:gd name="T9" fmla="*/ 24 h 24"/>
                  <a:gd name="T10" fmla="*/ 15 w 74"/>
                  <a:gd name="T11" fmla="*/ 24 h 24"/>
                  <a:gd name="T12" fmla="*/ 34 w 74"/>
                  <a:gd name="T13" fmla="*/ 19 h 24"/>
                  <a:gd name="T14" fmla="*/ 0 w 74"/>
                  <a:gd name="T15" fmla="*/ 5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4">
                    <a:moveTo>
                      <a:pt x="0" y="5"/>
                    </a:moveTo>
                    <a:lnTo>
                      <a:pt x="15" y="0"/>
                    </a:lnTo>
                    <a:lnTo>
                      <a:pt x="54" y="14"/>
                    </a:lnTo>
                    <a:lnTo>
                      <a:pt x="74" y="10"/>
                    </a:lnTo>
                    <a:lnTo>
                      <a:pt x="64" y="24"/>
                    </a:lnTo>
                    <a:lnTo>
                      <a:pt x="15" y="24"/>
                    </a:lnTo>
                    <a:lnTo>
                      <a:pt x="34" y="19"/>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41" name="Freeform 2837">
                <a:extLst>
                  <a:ext uri="{FF2B5EF4-FFF2-40B4-BE49-F238E27FC236}">
                    <a16:creationId xmlns:a16="http://schemas.microsoft.com/office/drawing/2014/main" id="{E40CD881-CC0A-4EF5-BF6B-7DE6AE52F5E8}"/>
                  </a:ext>
                </a:extLst>
              </p:cNvPr>
              <p:cNvSpPr>
                <a:spLocks/>
              </p:cNvSpPr>
              <p:nvPr/>
            </p:nvSpPr>
            <p:spPr bwMode="auto">
              <a:xfrm>
                <a:off x="2192" y="1666"/>
                <a:ext cx="69" cy="25"/>
              </a:xfrm>
              <a:custGeom>
                <a:avLst/>
                <a:gdLst>
                  <a:gd name="T0" fmla="*/ 69 w 69"/>
                  <a:gd name="T1" fmla="*/ 20 h 25"/>
                  <a:gd name="T2" fmla="*/ 54 w 69"/>
                  <a:gd name="T3" fmla="*/ 25 h 25"/>
                  <a:gd name="T4" fmla="*/ 15 w 69"/>
                  <a:gd name="T5" fmla="*/ 10 h 25"/>
                  <a:gd name="T6" fmla="*/ 0 w 69"/>
                  <a:gd name="T7" fmla="*/ 15 h 25"/>
                  <a:gd name="T8" fmla="*/ 5 w 69"/>
                  <a:gd name="T9" fmla="*/ 0 h 25"/>
                  <a:gd name="T10" fmla="*/ 54 w 69"/>
                  <a:gd name="T11" fmla="*/ 0 h 25"/>
                  <a:gd name="T12" fmla="*/ 34 w 69"/>
                  <a:gd name="T13" fmla="*/ 5 h 25"/>
                  <a:gd name="T14" fmla="*/ 69 w 69"/>
                  <a:gd name="T15" fmla="*/ 2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25">
                    <a:moveTo>
                      <a:pt x="69" y="20"/>
                    </a:moveTo>
                    <a:lnTo>
                      <a:pt x="54" y="25"/>
                    </a:lnTo>
                    <a:lnTo>
                      <a:pt x="15" y="10"/>
                    </a:lnTo>
                    <a:lnTo>
                      <a:pt x="0" y="15"/>
                    </a:lnTo>
                    <a:lnTo>
                      <a:pt x="5" y="0"/>
                    </a:lnTo>
                    <a:lnTo>
                      <a:pt x="54" y="0"/>
                    </a:lnTo>
                    <a:lnTo>
                      <a:pt x="34" y="5"/>
                    </a:lnTo>
                    <a:lnTo>
                      <a:pt x="69"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42" name="Freeform 2838">
                <a:extLst>
                  <a:ext uri="{FF2B5EF4-FFF2-40B4-BE49-F238E27FC236}">
                    <a16:creationId xmlns:a16="http://schemas.microsoft.com/office/drawing/2014/main" id="{4D8515CB-DE46-4647-A07A-4C1845C6B924}"/>
                  </a:ext>
                </a:extLst>
              </p:cNvPr>
              <p:cNvSpPr>
                <a:spLocks/>
              </p:cNvSpPr>
              <p:nvPr/>
            </p:nvSpPr>
            <p:spPr bwMode="auto">
              <a:xfrm>
                <a:off x="2192" y="1666"/>
                <a:ext cx="69" cy="25"/>
              </a:xfrm>
              <a:custGeom>
                <a:avLst/>
                <a:gdLst>
                  <a:gd name="T0" fmla="*/ 69 w 69"/>
                  <a:gd name="T1" fmla="*/ 20 h 25"/>
                  <a:gd name="T2" fmla="*/ 54 w 69"/>
                  <a:gd name="T3" fmla="*/ 25 h 25"/>
                  <a:gd name="T4" fmla="*/ 15 w 69"/>
                  <a:gd name="T5" fmla="*/ 10 h 25"/>
                  <a:gd name="T6" fmla="*/ 0 w 69"/>
                  <a:gd name="T7" fmla="*/ 15 h 25"/>
                  <a:gd name="T8" fmla="*/ 5 w 69"/>
                  <a:gd name="T9" fmla="*/ 0 h 25"/>
                  <a:gd name="T10" fmla="*/ 54 w 69"/>
                  <a:gd name="T11" fmla="*/ 0 h 25"/>
                  <a:gd name="T12" fmla="*/ 34 w 69"/>
                  <a:gd name="T13" fmla="*/ 5 h 25"/>
                  <a:gd name="T14" fmla="*/ 69 w 69"/>
                  <a:gd name="T15" fmla="*/ 2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25">
                    <a:moveTo>
                      <a:pt x="69" y="20"/>
                    </a:moveTo>
                    <a:lnTo>
                      <a:pt x="54" y="25"/>
                    </a:lnTo>
                    <a:lnTo>
                      <a:pt x="15" y="10"/>
                    </a:lnTo>
                    <a:lnTo>
                      <a:pt x="0" y="15"/>
                    </a:lnTo>
                    <a:lnTo>
                      <a:pt x="5" y="0"/>
                    </a:lnTo>
                    <a:lnTo>
                      <a:pt x="54" y="0"/>
                    </a:lnTo>
                    <a:lnTo>
                      <a:pt x="34" y="5"/>
                    </a:lnTo>
                    <a:lnTo>
                      <a:pt x="69"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43" name="Line 2839">
                <a:extLst>
                  <a:ext uri="{FF2B5EF4-FFF2-40B4-BE49-F238E27FC236}">
                    <a16:creationId xmlns:a16="http://schemas.microsoft.com/office/drawing/2014/main" id="{43C3E5AF-51D6-4519-8120-F61868B4449D}"/>
                  </a:ext>
                </a:extLst>
              </p:cNvPr>
              <p:cNvSpPr>
                <a:spLocks noChangeShapeType="1"/>
              </p:cNvSpPr>
              <p:nvPr/>
            </p:nvSpPr>
            <p:spPr bwMode="auto">
              <a:xfrm>
                <a:off x="2078" y="1661"/>
                <a:ext cx="1" cy="153"/>
              </a:xfrm>
              <a:prstGeom prst="line">
                <a:avLst/>
              </a:prstGeom>
              <a:noFill/>
              <a:ln w="7938">
                <a:solidFill>
                  <a:srgbClr val="AAE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944" name="Line 2840">
                <a:extLst>
                  <a:ext uri="{FF2B5EF4-FFF2-40B4-BE49-F238E27FC236}">
                    <a16:creationId xmlns:a16="http://schemas.microsoft.com/office/drawing/2014/main" id="{D9E053DD-51A0-408A-9DC5-F9028E780C2F}"/>
                  </a:ext>
                </a:extLst>
              </p:cNvPr>
              <p:cNvSpPr>
                <a:spLocks noChangeShapeType="1"/>
              </p:cNvSpPr>
              <p:nvPr/>
            </p:nvSpPr>
            <p:spPr bwMode="auto">
              <a:xfrm>
                <a:off x="2296" y="1661"/>
                <a:ext cx="5" cy="153"/>
              </a:xfrm>
              <a:prstGeom prst="line">
                <a:avLst/>
              </a:prstGeom>
              <a:noFill/>
              <a:ln w="7938">
                <a:solidFill>
                  <a:srgbClr val="AAE6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945" name="Freeform 2841">
                <a:extLst>
                  <a:ext uri="{FF2B5EF4-FFF2-40B4-BE49-F238E27FC236}">
                    <a16:creationId xmlns:a16="http://schemas.microsoft.com/office/drawing/2014/main" id="{FF3AB2B5-3265-4A54-BF5B-A764F25257AA}"/>
                  </a:ext>
                </a:extLst>
              </p:cNvPr>
              <p:cNvSpPr>
                <a:spLocks/>
              </p:cNvSpPr>
              <p:nvPr/>
            </p:nvSpPr>
            <p:spPr bwMode="auto">
              <a:xfrm>
                <a:off x="2103" y="1701"/>
                <a:ext cx="168" cy="128"/>
              </a:xfrm>
              <a:custGeom>
                <a:avLst/>
                <a:gdLst>
                  <a:gd name="T0" fmla="*/ 25 w 168"/>
                  <a:gd name="T1" fmla="*/ 0 h 128"/>
                  <a:gd name="T2" fmla="*/ 25 w 168"/>
                  <a:gd name="T3" fmla="*/ 19 h 128"/>
                  <a:gd name="T4" fmla="*/ 64 w 168"/>
                  <a:gd name="T5" fmla="*/ 19 h 128"/>
                  <a:gd name="T6" fmla="*/ 84 w 168"/>
                  <a:gd name="T7" fmla="*/ 49 h 128"/>
                  <a:gd name="T8" fmla="*/ 104 w 168"/>
                  <a:gd name="T9" fmla="*/ 19 h 128"/>
                  <a:gd name="T10" fmla="*/ 143 w 168"/>
                  <a:gd name="T11" fmla="*/ 19 h 128"/>
                  <a:gd name="T12" fmla="*/ 143 w 168"/>
                  <a:gd name="T13" fmla="*/ 0 h 128"/>
                  <a:gd name="T14" fmla="*/ 168 w 168"/>
                  <a:gd name="T15" fmla="*/ 19 h 128"/>
                  <a:gd name="T16" fmla="*/ 143 w 168"/>
                  <a:gd name="T17" fmla="*/ 44 h 128"/>
                  <a:gd name="T18" fmla="*/ 143 w 168"/>
                  <a:gd name="T19" fmla="*/ 29 h 128"/>
                  <a:gd name="T20" fmla="*/ 119 w 168"/>
                  <a:gd name="T21" fmla="*/ 29 h 128"/>
                  <a:gd name="T22" fmla="*/ 94 w 168"/>
                  <a:gd name="T23" fmla="*/ 64 h 128"/>
                  <a:gd name="T24" fmla="*/ 119 w 168"/>
                  <a:gd name="T25" fmla="*/ 103 h 128"/>
                  <a:gd name="T26" fmla="*/ 143 w 168"/>
                  <a:gd name="T27" fmla="*/ 103 h 128"/>
                  <a:gd name="T28" fmla="*/ 143 w 168"/>
                  <a:gd name="T29" fmla="*/ 88 h 128"/>
                  <a:gd name="T30" fmla="*/ 168 w 168"/>
                  <a:gd name="T31" fmla="*/ 108 h 128"/>
                  <a:gd name="T32" fmla="*/ 143 w 168"/>
                  <a:gd name="T33" fmla="*/ 128 h 128"/>
                  <a:gd name="T34" fmla="*/ 143 w 168"/>
                  <a:gd name="T35" fmla="*/ 113 h 128"/>
                  <a:gd name="T36" fmla="*/ 104 w 168"/>
                  <a:gd name="T37" fmla="*/ 113 h 128"/>
                  <a:gd name="T38" fmla="*/ 84 w 168"/>
                  <a:gd name="T39" fmla="*/ 79 h 128"/>
                  <a:gd name="T40" fmla="*/ 64 w 168"/>
                  <a:gd name="T41" fmla="*/ 113 h 128"/>
                  <a:gd name="T42" fmla="*/ 25 w 168"/>
                  <a:gd name="T43" fmla="*/ 113 h 128"/>
                  <a:gd name="T44" fmla="*/ 25 w 168"/>
                  <a:gd name="T45" fmla="*/ 128 h 128"/>
                  <a:gd name="T46" fmla="*/ 0 w 168"/>
                  <a:gd name="T47" fmla="*/ 108 h 128"/>
                  <a:gd name="T48" fmla="*/ 25 w 168"/>
                  <a:gd name="T49" fmla="*/ 88 h 128"/>
                  <a:gd name="T50" fmla="*/ 25 w 168"/>
                  <a:gd name="T51" fmla="*/ 103 h 128"/>
                  <a:gd name="T52" fmla="*/ 49 w 168"/>
                  <a:gd name="T53" fmla="*/ 103 h 128"/>
                  <a:gd name="T54" fmla="*/ 74 w 168"/>
                  <a:gd name="T55" fmla="*/ 64 h 128"/>
                  <a:gd name="T56" fmla="*/ 49 w 168"/>
                  <a:gd name="T57" fmla="*/ 29 h 128"/>
                  <a:gd name="T58" fmla="*/ 25 w 168"/>
                  <a:gd name="T59" fmla="*/ 29 h 128"/>
                  <a:gd name="T60" fmla="*/ 25 w 168"/>
                  <a:gd name="T61" fmla="*/ 39 h 128"/>
                  <a:gd name="T62" fmla="*/ 0 w 168"/>
                  <a:gd name="T63" fmla="*/ 19 h 128"/>
                  <a:gd name="T64" fmla="*/ 25 w 168"/>
                  <a:gd name="T6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128">
                    <a:moveTo>
                      <a:pt x="25" y="0"/>
                    </a:moveTo>
                    <a:lnTo>
                      <a:pt x="25" y="19"/>
                    </a:lnTo>
                    <a:lnTo>
                      <a:pt x="64" y="19"/>
                    </a:lnTo>
                    <a:lnTo>
                      <a:pt x="84" y="49"/>
                    </a:lnTo>
                    <a:lnTo>
                      <a:pt x="104" y="19"/>
                    </a:lnTo>
                    <a:lnTo>
                      <a:pt x="143" y="19"/>
                    </a:lnTo>
                    <a:lnTo>
                      <a:pt x="143" y="0"/>
                    </a:lnTo>
                    <a:lnTo>
                      <a:pt x="168" y="19"/>
                    </a:lnTo>
                    <a:lnTo>
                      <a:pt x="143" y="44"/>
                    </a:lnTo>
                    <a:lnTo>
                      <a:pt x="143" y="29"/>
                    </a:lnTo>
                    <a:lnTo>
                      <a:pt x="119" y="29"/>
                    </a:lnTo>
                    <a:lnTo>
                      <a:pt x="94" y="64"/>
                    </a:lnTo>
                    <a:lnTo>
                      <a:pt x="119" y="103"/>
                    </a:lnTo>
                    <a:lnTo>
                      <a:pt x="143" y="103"/>
                    </a:lnTo>
                    <a:lnTo>
                      <a:pt x="143" y="88"/>
                    </a:lnTo>
                    <a:lnTo>
                      <a:pt x="168" y="108"/>
                    </a:lnTo>
                    <a:lnTo>
                      <a:pt x="143" y="128"/>
                    </a:lnTo>
                    <a:lnTo>
                      <a:pt x="143" y="113"/>
                    </a:lnTo>
                    <a:lnTo>
                      <a:pt x="104" y="113"/>
                    </a:lnTo>
                    <a:lnTo>
                      <a:pt x="84" y="79"/>
                    </a:lnTo>
                    <a:lnTo>
                      <a:pt x="64" y="113"/>
                    </a:lnTo>
                    <a:lnTo>
                      <a:pt x="25" y="113"/>
                    </a:lnTo>
                    <a:lnTo>
                      <a:pt x="25" y="128"/>
                    </a:lnTo>
                    <a:lnTo>
                      <a:pt x="0" y="108"/>
                    </a:lnTo>
                    <a:lnTo>
                      <a:pt x="25" y="88"/>
                    </a:lnTo>
                    <a:lnTo>
                      <a:pt x="25" y="103"/>
                    </a:lnTo>
                    <a:lnTo>
                      <a:pt x="49" y="103"/>
                    </a:lnTo>
                    <a:lnTo>
                      <a:pt x="74" y="64"/>
                    </a:lnTo>
                    <a:lnTo>
                      <a:pt x="49" y="29"/>
                    </a:lnTo>
                    <a:lnTo>
                      <a:pt x="25" y="29"/>
                    </a:lnTo>
                    <a:lnTo>
                      <a:pt x="25" y="39"/>
                    </a:lnTo>
                    <a:lnTo>
                      <a:pt x="0" y="19"/>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46" name="Freeform 2842">
                <a:extLst>
                  <a:ext uri="{FF2B5EF4-FFF2-40B4-BE49-F238E27FC236}">
                    <a16:creationId xmlns:a16="http://schemas.microsoft.com/office/drawing/2014/main" id="{D1D32B92-9F76-4F17-9A8D-5E72C2BCBEF7}"/>
                  </a:ext>
                </a:extLst>
              </p:cNvPr>
              <p:cNvSpPr>
                <a:spLocks/>
              </p:cNvSpPr>
              <p:nvPr/>
            </p:nvSpPr>
            <p:spPr bwMode="auto">
              <a:xfrm>
                <a:off x="2103" y="1701"/>
                <a:ext cx="168" cy="128"/>
              </a:xfrm>
              <a:custGeom>
                <a:avLst/>
                <a:gdLst>
                  <a:gd name="T0" fmla="*/ 25 w 168"/>
                  <a:gd name="T1" fmla="*/ 0 h 128"/>
                  <a:gd name="T2" fmla="*/ 25 w 168"/>
                  <a:gd name="T3" fmla="*/ 19 h 128"/>
                  <a:gd name="T4" fmla="*/ 64 w 168"/>
                  <a:gd name="T5" fmla="*/ 19 h 128"/>
                  <a:gd name="T6" fmla="*/ 84 w 168"/>
                  <a:gd name="T7" fmla="*/ 49 h 128"/>
                  <a:gd name="T8" fmla="*/ 104 w 168"/>
                  <a:gd name="T9" fmla="*/ 19 h 128"/>
                  <a:gd name="T10" fmla="*/ 143 w 168"/>
                  <a:gd name="T11" fmla="*/ 19 h 128"/>
                  <a:gd name="T12" fmla="*/ 143 w 168"/>
                  <a:gd name="T13" fmla="*/ 0 h 128"/>
                  <a:gd name="T14" fmla="*/ 168 w 168"/>
                  <a:gd name="T15" fmla="*/ 19 h 128"/>
                  <a:gd name="T16" fmla="*/ 143 w 168"/>
                  <a:gd name="T17" fmla="*/ 44 h 128"/>
                  <a:gd name="T18" fmla="*/ 143 w 168"/>
                  <a:gd name="T19" fmla="*/ 29 h 128"/>
                  <a:gd name="T20" fmla="*/ 119 w 168"/>
                  <a:gd name="T21" fmla="*/ 29 h 128"/>
                  <a:gd name="T22" fmla="*/ 94 w 168"/>
                  <a:gd name="T23" fmla="*/ 64 h 128"/>
                  <a:gd name="T24" fmla="*/ 119 w 168"/>
                  <a:gd name="T25" fmla="*/ 103 h 128"/>
                  <a:gd name="T26" fmla="*/ 143 w 168"/>
                  <a:gd name="T27" fmla="*/ 103 h 128"/>
                  <a:gd name="T28" fmla="*/ 143 w 168"/>
                  <a:gd name="T29" fmla="*/ 88 h 128"/>
                  <a:gd name="T30" fmla="*/ 168 w 168"/>
                  <a:gd name="T31" fmla="*/ 108 h 128"/>
                  <a:gd name="T32" fmla="*/ 143 w 168"/>
                  <a:gd name="T33" fmla="*/ 128 h 128"/>
                  <a:gd name="T34" fmla="*/ 143 w 168"/>
                  <a:gd name="T35" fmla="*/ 113 h 128"/>
                  <a:gd name="T36" fmla="*/ 104 w 168"/>
                  <a:gd name="T37" fmla="*/ 113 h 128"/>
                  <a:gd name="T38" fmla="*/ 84 w 168"/>
                  <a:gd name="T39" fmla="*/ 79 h 128"/>
                  <a:gd name="T40" fmla="*/ 64 w 168"/>
                  <a:gd name="T41" fmla="*/ 113 h 128"/>
                  <a:gd name="T42" fmla="*/ 25 w 168"/>
                  <a:gd name="T43" fmla="*/ 113 h 128"/>
                  <a:gd name="T44" fmla="*/ 25 w 168"/>
                  <a:gd name="T45" fmla="*/ 128 h 128"/>
                  <a:gd name="T46" fmla="*/ 0 w 168"/>
                  <a:gd name="T47" fmla="*/ 108 h 128"/>
                  <a:gd name="T48" fmla="*/ 25 w 168"/>
                  <a:gd name="T49" fmla="*/ 88 h 128"/>
                  <a:gd name="T50" fmla="*/ 25 w 168"/>
                  <a:gd name="T51" fmla="*/ 103 h 128"/>
                  <a:gd name="T52" fmla="*/ 49 w 168"/>
                  <a:gd name="T53" fmla="*/ 103 h 128"/>
                  <a:gd name="T54" fmla="*/ 74 w 168"/>
                  <a:gd name="T55" fmla="*/ 64 h 128"/>
                  <a:gd name="T56" fmla="*/ 49 w 168"/>
                  <a:gd name="T57" fmla="*/ 29 h 128"/>
                  <a:gd name="T58" fmla="*/ 25 w 168"/>
                  <a:gd name="T59" fmla="*/ 29 h 128"/>
                  <a:gd name="T60" fmla="*/ 25 w 168"/>
                  <a:gd name="T61" fmla="*/ 39 h 128"/>
                  <a:gd name="T62" fmla="*/ 0 w 168"/>
                  <a:gd name="T63" fmla="*/ 19 h 128"/>
                  <a:gd name="T64" fmla="*/ 25 w 168"/>
                  <a:gd name="T6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128">
                    <a:moveTo>
                      <a:pt x="25" y="0"/>
                    </a:moveTo>
                    <a:lnTo>
                      <a:pt x="25" y="19"/>
                    </a:lnTo>
                    <a:lnTo>
                      <a:pt x="64" y="19"/>
                    </a:lnTo>
                    <a:lnTo>
                      <a:pt x="84" y="49"/>
                    </a:lnTo>
                    <a:lnTo>
                      <a:pt x="104" y="19"/>
                    </a:lnTo>
                    <a:lnTo>
                      <a:pt x="143" y="19"/>
                    </a:lnTo>
                    <a:lnTo>
                      <a:pt x="143" y="0"/>
                    </a:lnTo>
                    <a:lnTo>
                      <a:pt x="168" y="19"/>
                    </a:lnTo>
                    <a:lnTo>
                      <a:pt x="143" y="44"/>
                    </a:lnTo>
                    <a:lnTo>
                      <a:pt x="143" y="29"/>
                    </a:lnTo>
                    <a:lnTo>
                      <a:pt x="119" y="29"/>
                    </a:lnTo>
                    <a:lnTo>
                      <a:pt x="94" y="64"/>
                    </a:lnTo>
                    <a:lnTo>
                      <a:pt x="119" y="103"/>
                    </a:lnTo>
                    <a:lnTo>
                      <a:pt x="143" y="103"/>
                    </a:lnTo>
                    <a:lnTo>
                      <a:pt x="143" y="88"/>
                    </a:lnTo>
                    <a:lnTo>
                      <a:pt x="168" y="108"/>
                    </a:lnTo>
                    <a:lnTo>
                      <a:pt x="143" y="128"/>
                    </a:lnTo>
                    <a:lnTo>
                      <a:pt x="143" y="113"/>
                    </a:lnTo>
                    <a:lnTo>
                      <a:pt x="104" y="113"/>
                    </a:lnTo>
                    <a:lnTo>
                      <a:pt x="84" y="79"/>
                    </a:lnTo>
                    <a:lnTo>
                      <a:pt x="64" y="113"/>
                    </a:lnTo>
                    <a:lnTo>
                      <a:pt x="25" y="113"/>
                    </a:lnTo>
                    <a:lnTo>
                      <a:pt x="25" y="128"/>
                    </a:lnTo>
                    <a:lnTo>
                      <a:pt x="0" y="108"/>
                    </a:lnTo>
                    <a:lnTo>
                      <a:pt x="25" y="88"/>
                    </a:lnTo>
                    <a:lnTo>
                      <a:pt x="25" y="103"/>
                    </a:lnTo>
                    <a:lnTo>
                      <a:pt x="49" y="103"/>
                    </a:lnTo>
                    <a:lnTo>
                      <a:pt x="74" y="64"/>
                    </a:lnTo>
                    <a:lnTo>
                      <a:pt x="49" y="29"/>
                    </a:lnTo>
                    <a:lnTo>
                      <a:pt x="25" y="29"/>
                    </a:lnTo>
                    <a:lnTo>
                      <a:pt x="25" y="39"/>
                    </a:lnTo>
                    <a:lnTo>
                      <a:pt x="0" y="19"/>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47" name="Freeform 2843">
                <a:extLst>
                  <a:ext uri="{FF2B5EF4-FFF2-40B4-BE49-F238E27FC236}">
                    <a16:creationId xmlns:a16="http://schemas.microsoft.com/office/drawing/2014/main" id="{7E1BB162-9EF0-4177-83CD-F3FEFFD8D3E6}"/>
                  </a:ext>
                </a:extLst>
              </p:cNvPr>
              <p:cNvSpPr>
                <a:spLocks/>
              </p:cNvSpPr>
              <p:nvPr/>
            </p:nvSpPr>
            <p:spPr bwMode="auto">
              <a:xfrm>
                <a:off x="2103" y="1701"/>
                <a:ext cx="168" cy="128"/>
              </a:xfrm>
              <a:custGeom>
                <a:avLst/>
                <a:gdLst>
                  <a:gd name="T0" fmla="*/ 25 w 168"/>
                  <a:gd name="T1" fmla="*/ 0 h 128"/>
                  <a:gd name="T2" fmla="*/ 25 w 168"/>
                  <a:gd name="T3" fmla="*/ 19 h 128"/>
                  <a:gd name="T4" fmla="*/ 64 w 168"/>
                  <a:gd name="T5" fmla="*/ 19 h 128"/>
                  <a:gd name="T6" fmla="*/ 84 w 168"/>
                  <a:gd name="T7" fmla="*/ 54 h 128"/>
                  <a:gd name="T8" fmla="*/ 104 w 168"/>
                  <a:gd name="T9" fmla="*/ 19 h 128"/>
                  <a:gd name="T10" fmla="*/ 143 w 168"/>
                  <a:gd name="T11" fmla="*/ 19 h 128"/>
                  <a:gd name="T12" fmla="*/ 143 w 168"/>
                  <a:gd name="T13" fmla="*/ 0 h 128"/>
                  <a:gd name="T14" fmla="*/ 168 w 168"/>
                  <a:gd name="T15" fmla="*/ 24 h 128"/>
                  <a:gd name="T16" fmla="*/ 143 w 168"/>
                  <a:gd name="T17" fmla="*/ 44 h 128"/>
                  <a:gd name="T18" fmla="*/ 143 w 168"/>
                  <a:gd name="T19" fmla="*/ 29 h 128"/>
                  <a:gd name="T20" fmla="*/ 119 w 168"/>
                  <a:gd name="T21" fmla="*/ 29 h 128"/>
                  <a:gd name="T22" fmla="*/ 94 w 168"/>
                  <a:gd name="T23" fmla="*/ 69 h 128"/>
                  <a:gd name="T24" fmla="*/ 119 w 168"/>
                  <a:gd name="T25" fmla="*/ 103 h 128"/>
                  <a:gd name="T26" fmla="*/ 143 w 168"/>
                  <a:gd name="T27" fmla="*/ 103 h 128"/>
                  <a:gd name="T28" fmla="*/ 143 w 168"/>
                  <a:gd name="T29" fmla="*/ 88 h 128"/>
                  <a:gd name="T30" fmla="*/ 168 w 168"/>
                  <a:gd name="T31" fmla="*/ 108 h 128"/>
                  <a:gd name="T32" fmla="*/ 143 w 168"/>
                  <a:gd name="T33" fmla="*/ 128 h 128"/>
                  <a:gd name="T34" fmla="*/ 143 w 168"/>
                  <a:gd name="T35" fmla="*/ 113 h 128"/>
                  <a:gd name="T36" fmla="*/ 104 w 168"/>
                  <a:gd name="T37" fmla="*/ 113 h 128"/>
                  <a:gd name="T38" fmla="*/ 84 w 168"/>
                  <a:gd name="T39" fmla="*/ 79 h 128"/>
                  <a:gd name="T40" fmla="*/ 64 w 168"/>
                  <a:gd name="T41" fmla="*/ 113 h 128"/>
                  <a:gd name="T42" fmla="*/ 25 w 168"/>
                  <a:gd name="T43" fmla="*/ 113 h 128"/>
                  <a:gd name="T44" fmla="*/ 25 w 168"/>
                  <a:gd name="T45" fmla="*/ 128 h 128"/>
                  <a:gd name="T46" fmla="*/ 0 w 168"/>
                  <a:gd name="T47" fmla="*/ 108 h 128"/>
                  <a:gd name="T48" fmla="*/ 25 w 168"/>
                  <a:gd name="T49" fmla="*/ 88 h 128"/>
                  <a:gd name="T50" fmla="*/ 25 w 168"/>
                  <a:gd name="T51" fmla="*/ 103 h 128"/>
                  <a:gd name="T52" fmla="*/ 49 w 168"/>
                  <a:gd name="T53" fmla="*/ 103 h 128"/>
                  <a:gd name="T54" fmla="*/ 74 w 168"/>
                  <a:gd name="T55" fmla="*/ 69 h 128"/>
                  <a:gd name="T56" fmla="*/ 49 w 168"/>
                  <a:gd name="T57" fmla="*/ 29 h 128"/>
                  <a:gd name="T58" fmla="*/ 25 w 168"/>
                  <a:gd name="T59" fmla="*/ 29 h 128"/>
                  <a:gd name="T60" fmla="*/ 25 w 168"/>
                  <a:gd name="T61" fmla="*/ 44 h 128"/>
                  <a:gd name="T62" fmla="*/ 0 w 168"/>
                  <a:gd name="T63" fmla="*/ 24 h 128"/>
                  <a:gd name="T64" fmla="*/ 25 w 168"/>
                  <a:gd name="T6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128">
                    <a:moveTo>
                      <a:pt x="25" y="0"/>
                    </a:moveTo>
                    <a:lnTo>
                      <a:pt x="25" y="19"/>
                    </a:lnTo>
                    <a:lnTo>
                      <a:pt x="64" y="19"/>
                    </a:lnTo>
                    <a:lnTo>
                      <a:pt x="84" y="54"/>
                    </a:lnTo>
                    <a:lnTo>
                      <a:pt x="104" y="19"/>
                    </a:lnTo>
                    <a:lnTo>
                      <a:pt x="143" y="19"/>
                    </a:lnTo>
                    <a:lnTo>
                      <a:pt x="143" y="0"/>
                    </a:lnTo>
                    <a:lnTo>
                      <a:pt x="168" y="24"/>
                    </a:lnTo>
                    <a:lnTo>
                      <a:pt x="143" y="44"/>
                    </a:lnTo>
                    <a:lnTo>
                      <a:pt x="143" y="29"/>
                    </a:lnTo>
                    <a:lnTo>
                      <a:pt x="119" y="29"/>
                    </a:lnTo>
                    <a:lnTo>
                      <a:pt x="94" y="69"/>
                    </a:lnTo>
                    <a:lnTo>
                      <a:pt x="119" y="103"/>
                    </a:lnTo>
                    <a:lnTo>
                      <a:pt x="143" y="103"/>
                    </a:lnTo>
                    <a:lnTo>
                      <a:pt x="143" y="88"/>
                    </a:lnTo>
                    <a:lnTo>
                      <a:pt x="168" y="108"/>
                    </a:lnTo>
                    <a:lnTo>
                      <a:pt x="143" y="128"/>
                    </a:lnTo>
                    <a:lnTo>
                      <a:pt x="143" y="113"/>
                    </a:lnTo>
                    <a:lnTo>
                      <a:pt x="104" y="113"/>
                    </a:lnTo>
                    <a:lnTo>
                      <a:pt x="84" y="79"/>
                    </a:lnTo>
                    <a:lnTo>
                      <a:pt x="64" y="113"/>
                    </a:lnTo>
                    <a:lnTo>
                      <a:pt x="25" y="113"/>
                    </a:lnTo>
                    <a:lnTo>
                      <a:pt x="25" y="128"/>
                    </a:lnTo>
                    <a:lnTo>
                      <a:pt x="0" y="108"/>
                    </a:lnTo>
                    <a:lnTo>
                      <a:pt x="25" y="88"/>
                    </a:lnTo>
                    <a:lnTo>
                      <a:pt x="25" y="103"/>
                    </a:lnTo>
                    <a:lnTo>
                      <a:pt x="49" y="103"/>
                    </a:lnTo>
                    <a:lnTo>
                      <a:pt x="74" y="69"/>
                    </a:lnTo>
                    <a:lnTo>
                      <a:pt x="49" y="29"/>
                    </a:lnTo>
                    <a:lnTo>
                      <a:pt x="25" y="29"/>
                    </a:lnTo>
                    <a:lnTo>
                      <a:pt x="25" y="44"/>
                    </a:lnTo>
                    <a:lnTo>
                      <a:pt x="0" y="24"/>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48" name="Freeform 2844">
                <a:extLst>
                  <a:ext uri="{FF2B5EF4-FFF2-40B4-BE49-F238E27FC236}">
                    <a16:creationId xmlns:a16="http://schemas.microsoft.com/office/drawing/2014/main" id="{F0CAAFD5-B328-4C9D-9B65-5946C2A7E086}"/>
                  </a:ext>
                </a:extLst>
              </p:cNvPr>
              <p:cNvSpPr>
                <a:spLocks/>
              </p:cNvSpPr>
              <p:nvPr/>
            </p:nvSpPr>
            <p:spPr bwMode="auto">
              <a:xfrm>
                <a:off x="2103" y="1701"/>
                <a:ext cx="168" cy="128"/>
              </a:xfrm>
              <a:custGeom>
                <a:avLst/>
                <a:gdLst>
                  <a:gd name="T0" fmla="*/ 25 w 168"/>
                  <a:gd name="T1" fmla="*/ 0 h 128"/>
                  <a:gd name="T2" fmla="*/ 25 w 168"/>
                  <a:gd name="T3" fmla="*/ 19 h 128"/>
                  <a:gd name="T4" fmla="*/ 64 w 168"/>
                  <a:gd name="T5" fmla="*/ 19 h 128"/>
                  <a:gd name="T6" fmla="*/ 84 w 168"/>
                  <a:gd name="T7" fmla="*/ 54 h 128"/>
                  <a:gd name="T8" fmla="*/ 104 w 168"/>
                  <a:gd name="T9" fmla="*/ 19 h 128"/>
                  <a:gd name="T10" fmla="*/ 143 w 168"/>
                  <a:gd name="T11" fmla="*/ 19 h 128"/>
                  <a:gd name="T12" fmla="*/ 143 w 168"/>
                  <a:gd name="T13" fmla="*/ 0 h 128"/>
                  <a:gd name="T14" fmla="*/ 168 w 168"/>
                  <a:gd name="T15" fmla="*/ 24 h 128"/>
                  <a:gd name="T16" fmla="*/ 143 w 168"/>
                  <a:gd name="T17" fmla="*/ 44 h 128"/>
                  <a:gd name="T18" fmla="*/ 143 w 168"/>
                  <a:gd name="T19" fmla="*/ 29 h 128"/>
                  <a:gd name="T20" fmla="*/ 119 w 168"/>
                  <a:gd name="T21" fmla="*/ 29 h 128"/>
                  <a:gd name="T22" fmla="*/ 94 w 168"/>
                  <a:gd name="T23" fmla="*/ 69 h 128"/>
                  <a:gd name="T24" fmla="*/ 119 w 168"/>
                  <a:gd name="T25" fmla="*/ 103 h 128"/>
                  <a:gd name="T26" fmla="*/ 143 w 168"/>
                  <a:gd name="T27" fmla="*/ 103 h 128"/>
                  <a:gd name="T28" fmla="*/ 143 w 168"/>
                  <a:gd name="T29" fmla="*/ 88 h 128"/>
                  <a:gd name="T30" fmla="*/ 168 w 168"/>
                  <a:gd name="T31" fmla="*/ 108 h 128"/>
                  <a:gd name="T32" fmla="*/ 143 w 168"/>
                  <a:gd name="T33" fmla="*/ 128 h 128"/>
                  <a:gd name="T34" fmla="*/ 143 w 168"/>
                  <a:gd name="T35" fmla="*/ 113 h 128"/>
                  <a:gd name="T36" fmla="*/ 104 w 168"/>
                  <a:gd name="T37" fmla="*/ 113 h 128"/>
                  <a:gd name="T38" fmla="*/ 84 w 168"/>
                  <a:gd name="T39" fmla="*/ 79 h 128"/>
                  <a:gd name="T40" fmla="*/ 64 w 168"/>
                  <a:gd name="T41" fmla="*/ 113 h 128"/>
                  <a:gd name="T42" fmla="*/ 25 w 168"/>
                  <a:gd name="T43" fmla="*/ 113 h 128"/>
                  <a:gd name="T44" fmla="*/ 25 w 168"/>
                  <a:gd name="T45" fmla="*/ 128 h 128"/>
                  <a:gd name="T46" fmla="*/ 0 w 168"/>
                  <a:gd name="T47" fmla="*/ 108 h 128"/>
                  <a:gd name="T48" fmla="*/ 25 w 168"/>
                  <a:gd name="T49" fmla="*/ 88 h 128"/>
                  <a:gd name="T50" fmla="*/ 25 w 168"/>
                  <a:gd name="T51" fmla="*/ 103 h 128"/>
                  <a:gd name="T52" fmla="*/ 49 w 168"/>
                  <a:gd name="T53" fmla="*/ 103 h 128"/>
                  <a:gd name="T54" fmla="*/ 74 w 168"/>
                  <a:gd name="T55" fmla="*/ 69 h 128"/>
                  <a:gd name="T56" fmla="*/ 49 w 168"/>
                  <a:gd name="T57" fmla="*/ 29 h 128"/>
                  <a:gd name="T58" fmla="*/ 25 w 168"/>
                  <a:gd name="T59" fmla="*/ 29 h 128"/>
                  <a:gd name="T60" fmla="*/ 25 w 168"/>
                  <a:gd name="T61" fmla="*/ 44 h 128"/>
                  <a:gd name="T62" fmla="*/ 0 w 168"/>
                  <a:gd name="T63" fmla="*/ 24 h 128"/>
                  <a:gd name="T64" fmla="*/ 25 w 168"/>
                  <a:gd name="T6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128">
                    <a:moveTo>
                      <a:pt x="25" y="0"/>
                    </a:moveTo>
                    <a:lnTo>
                      <a:pt x="25" y="19"/>
                    </a:lnTo>
                    <a:lnTo>
                      <a:pt x="64" y="19"/>
                    </a:lnTo>
                    <a:lnTo>
                      <a:pt x="84" y="54"/>
                    </a:lnTo>
                    <a:lnTo>
                      <a:pt x="104" y="19"/>
                    </a:lnTo>
                    <a:lnTo>
                      <a:pt x="143" y="19"/>
                    </a:lnTo>
                    <a:lnTo>
                      <a:pt x="143" y="0"/>
                    </a:lnTo>
                    <a:lnTo>
                      <a:pt x="168" y="24"/>
                    </a:lnTo>
                    <a:lnTo>
                      <a:pt x="143" y="44"/>
                    </a:lnTo>
                    <a:lnTo>
                      <a:pt x="143" y="29"/>
                    </a:lnTo>
                    <a:lnTo>
                      <a:pt x="119" y="29"/>
                    </a:lnTo>
                    <a:lnTo>
                      <a:pt x="94" y="69"/>
                    </a:lnTo>
                    <a:lnTo>
                      <a:pt x="119" y="103"/>
                    </a:lnTo>
                    <a:lnTo>
                      <a:pt x="143" y="103"/>
                    </a:lnTo>
                    <a:lnTo>
                      <a:pt x="143" y="88"/>
                    </a:lnTo>
                    <a:lnTo>
                      <a:pt x="168" y="108"/>
                    </a:lnTo>
                    <a:lnTo>
                      <a:pt x="143" y="128"/>
                    </a:lnTo>
                    <a:lnTo>
                      <a:pt x="143" y="113"/>
                    </a:lnTo>
                    <a:lnTo>
                      <a:pt x="104" y="113"/>
                    </a:lnTo>
                    <a:lnTo>
                      <a:pt x="84" y="79"/>
                    </a:lnTo>
                    <a:lnTo>
                      <a:pt x="64" y="113"/>
                    </a:lnTo>
                    <a:lnTo>
                      <a:pt x="25" y="113"/>
                    </a:lnTo>
                    <a:lnTo>
                      <a:pt x="25" y="128"/>
                    </a:lnTo>
                    <a:lnTo>
                      <a:pt x="0" y="108"/>
                    </a:lnTo>
                    <a:lnTo>
                      <a:pt x="25" y="88"/>
                    </a:lnTo>
                    <a:lnTo>
                      <a:pt x="25" y="103"/>
                    </a:lnTo>
                    <a:lnTo>
                      <a:pt x="49" y="103"/>
                    </a:lnTo>
                    <a:lnTo>
                      <a:pt x="74" y="69"/>
                    </a:lnTo>
                    <a:lnTo>
                      <a:pt x="49" y="29"/>
                    </a:lnTo>
                    <a:lnTo>
                      <a:pt x="25" y="29"/>
                    </a:lnTo>
                    <a:lnTo>
                      <a:pt x="25" y="44"/>
                    </a:lnTo>
                    <a:lnTo>
                      <a:pt x="0" y="24"/>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9949" name="Line 2845">
              <a:extLst>
                <a:ext uri="{FF2B5EF4-FFF2-40B4-BE49-F238E27FC236}">
                  <a16:creationId xmlns:a16="http://schemas.microsoft.com/office/drawing/2014/main" id="{1716F5CC-B174-479E-A484-DD59A6C7E6EB}"/>
                </a:ext>
              </a:extLst>
            </p:cNvPr>
            <p:cNvSpPr>
              <a:spLocks noChangeShapeType="1"/>
            </p:cNvSpPr>
            <p:nvPr/>
          </p:nvSpPr>
          <p:spPr bwMode="auto">
            <a:xfrm>
              <a:off x="2236" y="1829"/>
              <a:ext cx="277" cy="434"/>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950" name="Rectangle 2846">
              <a:extLst>
                <a:ext uri="{FF2B5EF4-FFF2-40B4-BE49-F238E27FC236}">
                  <a16:creationId xmlns:a16="http://schemas.microsoft.com/office/drawing/2014/main" id="{2CF46261-35AF-4F3B-8BD0-851E096E6397}"/>
                </a:ext>
              </a:extLst>
            </p:cNvPr>
            <p:cNvSpPr>
              <a:spLocks noChangeArrowheads="1"/>
            </p:cNvSpPr>
            <p:nvPr/>
          </p:nvSpPr>
          <p:spPr bwMode="auto">
            <a:xfrm>
              <a:off x="4271" y="1158"/>
              <a:ext cx="893"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49951" name="Group 2847">
              <a:extLst>
                <a:ext uri="{FF2B5EF4-FFF2-40B4-BE49-F238E27FC236}">
                  <a16:creationId xmlns:a16="http://schemas.microsoft.com/office/drawing/2014/main" id="{5233716A-8584-4AB0-A669-8E639993D5CB}"/>
                </a:ext>
              </a:extLst>
            </p:cNvPr>
            <p:cNvGrpSpPr>
              <a:grpSpLocks/>
            </p:cNvGrpSpPr>
            <p:nvPr/>
          </p:nvGrpSpPr>
          <p:grpSpPr bwMode="auto">
            <a:xfrm>
              <a:off x="4300" y="1198"/>
              <a:ext cx="660" cy="710"/>
              <a:chOff x="4300" y="1198"/>
              <a:chExt cx="660" cy="710"/>
            </a:xfrm>
          </p:grpSpPr>
          <p:grpSp>
            <p:nvGrpSpPr>
              <p:cNvPr id="49952" name="Group 2848">
                <a:extLst>
                  <a:ext uri="{FF2B5EF4-FFF2-40B4-BE49-F238E27FC236}">
                    <a16:creationId xmlns:a16="http://schemas.microsoft.com/office/drawing/2014/main" id="{9E9DCAE6-99DF-4753-83D9-59607D463DBB}"/>
                  </a:ext>
                </a:extLst>
              </p:cNvPr>
              <p:cNvGrpSpPr>
                <a:grpSpLocks/>
              </p:cNvGrpSpPr>
              <p:nvPr/>
            </p:nvGrpSpPr>
            <p:grpSpPr bwMode="auto">
              <a:xfrm>
                <a:off x="4300" y="1341"/>
                <a:ext cx="608" cy="503"/>
                <a:chOff x="4300" y="1341"/>
                <a:chExt cx="608" cy="503"/>
              </a:xfrm>
            </p:grpSpPr>
            <p:sp>
              <p:nvSpPr>
                <p:cNvPr id="49953" name="Freeform 2849">
                  <a:extLst>
                    <a:ext uri="{FF2B5EF4-FFF2-40B4-BE49-F238E27FC236}">
                      <a16:creationId xmlns:a16="http://schemas.microsoft.com/office/drawing/2014/main" id="{A328C670-FAB2-4BC0-9F71-580E48C37B1E}"/>
                    </a:ext>
                  </a:extLst>
                </p:cNvPr>
                <p:cNvSpPr>
                  <a:spLocks/>
                </p:cNvSpPr>
                <p:nvPr/>
              </p:nvSpPr>
              <p:spPr bwMode="auto">
                <a:xfrm>
                  <a:off x="4389" y="1341"/>
                  <a:ext cx="519" cy="503"/>
                </a:xfrm>
                <a:custGeom>
                  <a:avLst/>
                  <a:gdLst>
                    <a:gd name="T0" fmla="*/ 519 w 519"/>
                    <a:gd name="T1" fmla="*/ 320 h 503"/>
                    <a:gd name="T2" fmla="*/ 519 w 519"/>
                    <a:gd name="T3" fmla="*/ 335 h 503"/>
                    <a:gd name="T4" fmla="*/ 519 w 519"/>
                    <a:gd name="T5" fmla="*/ 360 h 503"/>
                    <a:gd name="T6" fmla="*/ 509 w 519"/>
                    <a:gd name="T7" fmla="*/ 384 h 503"/>
                    <a:gd name="T8" fmla="*/ 494 w 519"/>
                    <a:gd name="T9" fmla="*/ 409 h 503"/>
                    <a:gd name="T10" fmla="*/ 474 w 519"/>
                    <a:gd name="T11" fmla="*/ 419 h 503"/>
                    <a:gd name="T12" fmla="*/ 469 w 519"/>
                    <a:gd name="T13" fmla="*/ 419 h 503"/>
                    <a:gd name="T14" fmla="*/ 454 w 519"/>
                    <a:gd name="T15" fmla="*/ 424 h 503"/>
                    <a:gd name="T16" fmla="*/ 435 w 519"/>
                    <a:gd name="T17" fmla="*/ 424 h 503"/>
                    <a:gd name="T18" fmla="*/ 405 w 519"/>
                    <a:gd name="T19" fmla="*/ 419 h 503"/>
                    <a:gd name="T20" fmla="*/ 385 w 519"/>
                    <a:gd name="T21" fmla="*/ 414 h 503"/>
                    <a:gd name="T22" fmla="*/ 375 w 519"/>
                    <a:gd name="T23" fmla="*/ 409 h 503"/>
                    <a:gd name="T24" fmla="*/ 356 w 519"/>
                    <a:gd name="T25" fmla="*/ 404 h 503"/>
                    <a:gd name="T26" fmla="*/ 336 w 519"/>
                    <a:gd name="T27" fmla="*/ 404 h 503"/>
                    <a:gd name="T28" fmla="*/ 306 w 519"/>
                    <a:gd name="T29" fmla="*/ 409 h 503"/>
                    <a:gd name="T30" fmla="*/ 282 w 519"/>
                    <a:gd name="T31" fmla="*/ 429 h 503"/>
                    <a:gd name="T32" fmla="*/ 272 w 519"/>
                    <a:gd name="T33" fmla="*/ 439 h 503"/>
                    <a:gd name="T34" fmla="*/ 242 w 519"/>
                    <a:gd name="T35" fmla="*/ 463 h 503"/>
                    <a:gd name="T36" fmla="*/ 198 w 519"/>
                    <a:gd name="T37" fmla="*/ 488 h 503"/>
                    <a:gd name="T38" fmla="*/ 143 w 519"/>
                    <a:gd name="T39" fmla="*/ 503 h 503"/>
                    <a:gd name="T40" fmla="*/ 84 w 519"/>
                    <a:gd name="T41" fmla="*/ 493 h 503"/>
                    <a:gd name="T42" fmla="*/ 54 w 519"/>
                    <a:gd name="T43" fmla="*/ 473 h 503"/>
                    <a:gd name="T44" fmla="*/ 40 w 519"/>
                    <a:gd name="T45" fmla="*/ 458 h 503"/>
                    <a:gd name="T46" fmla="*/ 20 w 519"/>
                    <a:gd name="T47" fmla="*/ 424 h 503"/>
                    <a:gd name="T48" fmla="*/ 5 w 519"/>
                    <a:gd name="T49" fmla="*/ 379 h 503"/>
                    <a:gd name="T50" fmla="*/ 5 w 519"/>
                    <a:gd name="T51" fmla="*/ 325 h 503"/>
                    <a:gd name="T52" fmla="*/ 20 w 519"/>
                    <a:gd name="T53" fmla="*/ 266 h 503"/>
                    <a:gd name="T54" fmla="*/ 25 w 519"/>
                    <a:gd name="T55" fmla="*/ 261 h 503"/>
                    <a:gd name="T56" fmla="*/ 35 w 519"/>
                    <a:gd name="T57" fmla="*/ 246 h 503"/>
                    <a:gd name="T58" fmla="*/ 49 w 519"/>
                    <a:gd name="T59" fmla="*/ 232 h 503"/>
                    <a:gd name="T60" fmla="*/ 79 w 519"/>
                    <a:gd name="T61" fmla="*/ 207 h 503"/>
                    <a:gd name="T62" fmla="*/ 119 w 519"/>
                    <a:gd name="T63" fmla="*/ 187 h 503"/>
                    <a:gd name="T64" fmla="*/ 128 w 519"/>
                    <a:gd name="T65" fmla="*/ 177 h 503"/>
                    <a:gd name="T66" fmla="*/ 138 w 519"/>
                    <a:gd name="T67" fmla="*/ 158 h 503"/>
                    <a:gd name="T68" fmla="*/ 158 w 519"/>
                    <a:gd name="T69" fmla="*/ 133 h 503"/>
                    <a:gd name="T70" fmla="*/ 183 w 519"/>
                    <a:gd name="T71" fmla="*/ 98 h 503"/>
                    <a:gd name="T72" fmla="*/ 217 w 519"/>
                    <a:gd name="T73" fmla="*/ 69 h 503"/>
                    <a:gd name="T74" fmla="*/ 242 w 519"/>
                    <a:gd name="T75" fmla="*/ 49 h 503"/>
                    <a:gd name="T76" fmla="*/ 282 w 519"/>
                    <a:gd name="T77" fmla="*/ 29 h 503"/>
                    <a:gd name="T78" fmla="*/ 341 w 519"/>
                    <a:gd name="T79" fmla="*/ 5 h 503"/>
                    <a:gd name="T80" fmla="*/ 405 w 519"/>
                    <a:gd name="T81" fmla="*/ 0 h 503"/>
                    <a:gd name="T82" fmla="*/ 464 w 519"/>
                    <a:gd name="T83" fmla="*/ 29 h 503"/>
                    <a:gd name="T84" fmla="*/ 499 w 519"/>
                    <a:gd name="T85" fmla="*/ 94 h 503"/>
                    <a:gd name="T86" fmla="*/ 499 w 519"/>
                    <a:gd name="T87" fmla="*/ 98 h 503"/>
                    <a:gd name="T88" fmla="*/ 499 w 519"/>
                    <a:gd name="T89" fmla="*/ 113 h 503"/>
                    <a:gd name="T90" fmla="*/ 499 w 519"/>
                    <a:gd name="T91" fmla="*/ 133 h 503"/>
                    <a:gd name="T92" fmla="*/ 494 w 519"/>
                    <a:gd name="T93" fmla="*/ 158 h 503"/>
                    <a:gd name="T94" fmla="*/ 484 w 519"/>
                    <a:gd name="T95" fmla="*/ 187 h 503"/>
                    <a:gd name="T96" fmla="*/ 479 w 519"/>
                    <a:gd name="T97" fmla="*/ 202 h 503"/>
                    <a:gd name="T98" fmla="*/ 479 w 519"/>
                    <a:gd name="T99" fmla="*/ 227 h 503"/>
                    <a:gd name="T100" fmla="*/ 494 w 519"/>
                    <a:gd name="T101" fmla="*/ 261 h 503"/>
                    <a:gd name="T102" fmla="*/ 504 w 519"/>
                    <a:gd name="T103" fmla="*/ 271 h 503"/>
                    <a:gd name="T104" fmla="*/ 514 w 519"/>
                    <a:gd name="T105" fmla="*/ 29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9" h="503">
                      <a:moveTo>
                        <a:pt x="519" y="315"/>
                      </a:moveTo>
                      <a:lnTo>
                        <a:pt x="519" y="315"/>
                      </a:lnTo>
                      <a:lnTo>
                        <a:pt x="519" y="315"/>
                      </a:lnTo>
                      <a:lnTo>
                        <a:pt x="519" y="315"/>
                      </a:lnTo>
                      <a:lnTo>
                        <a:pt x="519" y="315"/>
                      </a:lnTo>
                      <a:lnTo>
                        <a:pt x="519" y="320"/>
                      </a:lnTo>
                      <a:lnTo>
                        <a:pt x="519" y="320"/>
                      </a:lnTo>
                      <a:lnTo>
                        <a:pt x="519" y="320"/>
                      </a:lnTo>
                      <a:lnTo>
                        <a:pt x="519" y="325"/>
                      </a:lnTo>
                      <a:lnTo>
                        <a:pt x="519" y="330"/>
                      </a:lnTo>
                      <a:lnTo>
                        <a:pt x="519" y="330"/>
                      </a:lnTo>
                      <a:lnTo>
                        <a:pt x="519" y="335"/>
                      </a:lnTo>
                      <a:lnTo>
                        <a:pt x="519" y="340"/>
                      </a:lnTo>
                      <a:lnTo>
                        <a:pt x="519" y="340"/>
                      </a:lnTo>
                      <a:lnTo>
                        <a:pt x="519" y="345"/>
                      </a:lnTo>
                      <a:lnTo>
                        <a:pt x="519" y="350"/>
                      </a:lnTo>
                      <a:lnTo>
                        <a:pt x="519" y="355"/>
                      </a:lnTo>
                      <a:lnTo>
                        <a:pt x="519" y="360"/>
                      </a:lnTo>
                      <a:lnTo>
                        <a:pt x="519" y="365"/>
                      </a:lnTo>
                      <a:lnTo>
                        <a:pt x="514" y="365"/>
                      </a:lnTo>
                      <a:lnTo>
                        <a:pt x="514" y="370"/>
                      </a:lnTo>
                      <a:lnTo>
                        <a:pt x="514" y="375"/>
                      </a:lnTo>
                      <a:lnTo>
                        <a:pt x="514" y="379"/>
                      </a:lnTo>
                      <a:lnTo>
                        <a:pt x="509" y="384"/>
                      </a:lnTo>
                      <a:lnTo>
                        <a:pt x="509" y="389"/>
                      </a:lnTo>
                      <a:lnTo>
                        <a:pt x="504" y="394"/>
                      </a:lnTo>
                      <a:lnTo>
                        <a:pt x="504" y="394"/>
                      </a:lnTo>
                      <a:lnTo>
                        <a:pt x="499" y="399"/>
                      </a:lnTo>
                      <a:lnTo>
                        <a:pt x="494" y="404"/>
                      </a:lnTo>
                      <a:lnTo>
                        <a:pt x="494" y="409"/>
                      </a:lnTo>
                      <a:lnTo>
                        <a:pt x="489" y="409"/>
                      </a:lnTo>
                      <a:lnTo>
                        <a:pt x="484" y="414"/>
                      </a:lnTo>
                      <a:lnTo>
                        <a:pt x="479" y="419"/>
                      </a:lnTo>
                      <a:lnTo>
                        <a:pt x="479" y="419"/>
                      </a:lnTo>
                      <a:lnTo>
                        <a:pt x="479" y="419"/>
                      </a:lnTo>
                      <a:lnTo>
                        <a:pt x="474" y="419"/>
                      </a:lnTo>
                      <a:lnTo>
                        <a:pt x="474" y="419"/>
                      </a:lnTo>
                      <a:lnTo>
                        <a:pt x="474" y="419"/>
                      </a:lnTo>
                      <a:lnTo>
                        <a:pt x="474" y="419"/>
                      </a:lnTo>
                      <a:lnTo>
                        <a:pt x="474" y="419"/>
                      </a:lnTo>
                      <a:lnTo>
                        <a:pt x="469" y="419"/>
                      </a:lnTo>
                      <a:lnTo>
                        <a:pt x="469" y="419"/>
                      </a:lnTo>
                      <a:lnTo>
                        <a:pt x="464" y="419"/>
                      </a:lnTo>
                      <a:lnTo>
                        <a:pt x="464" y="419"/>
                      </a:lnTo>
                      <a:lnTo>
                        <a:pt x="464" y="419"/>
                      </a:lnTo>
                      <a:lnTo>
                        <a:pt x="459" y="424"/>
                      </a:lnTo>
                      <a:lnTo>
                        <a:pt x="454" y="424"/>
                      </a:lnTo>
                      <a:lnTo>
                        <a:pt x="454" y="424"/>
                      </a:lnTo>
                      <a:lnTo>
                        <a:pt x="449" y="424"/>
                      </a:lnTo>
                      <a:lnTo>
                        <a:pt x="449" y="424"/>
                      </a:lnTo>
                      <a:lnTo>
                        <a:pt x="444" y="424"/>
                      </a:lnTo>
                      <a:lnTo>
                        <a:pt x="440" y="424"/>
                      </a:lnTo>
                      <a:lnTo>
                        <a:pt x="435" y="424"/>
                      </a:lnTo>
                      <a:lnTo>
                        <a:pt x="435" y="424"/>
                      </a:lnTo>
                      <a:lnTo>
                        <a:pt x="430" y="424"/>
                      </a:lnTo>
                      <a:lnTo>
                        <a:pt x="425" y="424"/>
                      </a:lnTo>
                      <a:lnTo>
                        <a:pt x="420" y="424"/>
                      </a:lnTo>
                      <a:lnTo>
                        <a:pt x="415" y="424"/>
                      </a:lnTo>
                      <a:lnTo>
                        <a:pt x="410" y="419"/>
                      </a:lnTo>
                      <a:lnTo>
                        <a:pt x="405" y="419"/>
                      </a:lnTo>
                      <a:lnTo>
                        <a:pt x="405" y="419"/>
                      </a:lnTo>
                      <a:lnTo>
                        <a:pt x="400" y="419"/>
                      </a:lnTo>
                      <a:lnTo>
                        <a:pt x="395" y="414"/>
                      </a:lnTo>
                      <a:lnTo>
                        <a:pt x="390" y="414"/>
                      </a:lnTo>
                      <a:lnTo>
                        <a:pt x="385" y="414"/>
                      </a:lnTo>
                      <a:lnTo>
                        <a:pt x="385" y="414"/>
                      </a:lnTo>
                      <a:lnTo>
                        <a:pt x="380" y="414"/>
                      </a:lnTo>
                      <a:lnTo>
                        <a:pt x="380" y="414"/>
                      </a:lnTo>
                      <a:lnTo>
                        <a:pt x="380" y="414"/>
                      </a:lnTo>
                      <a:lnTo>
                        <a:pt x="380" y="409"/>
                      </a:lnTo>
                      <a:lnTo>
                        <a:pt x="375" y="409"/>
                      </a:lnTo>
                      <a:lnTo>
                        <a:pt x="375" y="409"/>
                      </a:lnTo>
                      <a:lnTo>
                        <a:pt x="370" y="409"/>
                      </a:lnTo>
                      <a:lnTo>
                        <a:pt x="370" y="409"/>
                      </a:lnTo>
                      <a:lnTo>
                        <a:pt x="365" y="409"/>
                      </a:lnTo>
                      <a:lnTo>
                        <a:pt x="365" y="409"/>
                      </a:lnTo>
                      <a:lnTo>
                        <a:pt x="361" y="409"/>
                      </a:lnTo>
                      <a:lnTo>
                        <a:pt x="356" y="404"/>
                      </a:lnTo>
                      <a:lnTo>
                        <a:pt x="356" y="404"/>
                      </a:lnTo>
                      <a:lnTo>
                        <a:pt x="351" y="404"/>
                      </a:lnTo>
                      <a:lnTo>
                        <a:pt x="346" y="404"/>
                      </a:lnTo>
                      <a:lnTo>
                        <a:pt x="341" y="404"/>
                      </a:lnTo>
                      <a:lnTo>
                        <a:pt x="336" y="404"/>
                      </a:lnTo>
                      <a:lnTo>
                        <a:pt x="336" y="404"/>
                      </a:lnTo>
                      <a:lnTo>
                        <a:pt x="331" y="404"/>
                      </a:lnTo>
                      <a:lnTo>
                        <a:pt x="326" y="404"/>
                      </a:lnTo>
                      <a:lnTo>
                        <a:pt x="321" y="409"/>
                      </a:lnTo>
                      <a:lnTo>
                        <a:pt x="316" y="409"/>
                      </a:lnTo>
                      <a:lnTo>
                        <a:pt x="311" y="409"/>
                      </a:lnTo>
                      <a:lnTo>
                        <a:pt x="306" y="409"/>
                      </a:lnTo>
                      <a:lnTo>
                        <a:pt x="301" y="414"/>
                      </a:lnTo>
                      <a:lnTo>
                        <a:pt x="296" y="414"/>
                      </a:lnTo>
                      <a:lnTo>
                        <a:pt x="296" y="419"/>
                      </a:lnTo>
                      <a:lnTo>
                        <a:pt x="291" y="419"/>
                      </a:lnTo>
                      <a:lnTo>
                        <a:pt x="286" y="424"/>
                      </a:lnTo>
                      <a:lnTo>
                        <a:pt x="282" y="429"/>
                      </a:lnTo>
                      <a:lnTo>
                        <a:pt x="277" y="429"/>
                      </a:lnTo>
                      <a:lnTo>
                        <a:pt x="277" y="429"/>
                      </a:lnTo>
                      <a:lnTo>
                        <a:pt x="277" y="434"/>
                      </a:lnTo>
                      <a:lnTo>
                        <a:pt x="277" y="434"/>
                      </a:lnTo>
                      <a:lnTo>
                        <a:pt x="272" y="434"/>
                      </a:lnTo>
                      <a:lnTo>
                        <a:pt x="272" y="439"/>
                      </a:lnTo>
                      <a:lnTo>
                        <a:pt x="267" y="444"/>
                      </a:lnTo>
                      <a:lnTo>
                        <a:pt x="262" y="444"/>
                      </a:lnTo>
                      <a:lnTo>
                        <a:pt x="257" y="448"/>
                      </a:lnTo>
                      <a:lnTo>
                        <a:pt x="252" y="453"/>
                      </a:lnTo>
                      <a:lnTo>
                        <a:pt x="247" y="458"/>
                      </a:lnTo>
                      <a:lnTo>
                        <a:pt x="242" y="463"/>
                      </a:lnTo>
                      <a:lnTo>
                        <a:pt x="232" y="468"/>
                      </a:lnTo>
                      <a:lnTo>
                        <a:pt x="227" y="473"/>
                      </a:lnTo>
                      <a:lnTo>
                        <a:pt x="222" y="478"/>
                      </a:lnTo>
                      <a:lnTo>
                        <a:pt x="212" y="483"/>
                      </a:lnTo>
                      <a:lnTo>
                        <a:pt x="203" y="483"/>
                      </a:lnTo>
                      <a:lnTo>
                        <a:pt x="198" y="488"/>
                      </a:lnTo>
                      <a:lnTo>
                        <a:pt x="188" y="493"/>
                      </a:lnTo>
                      <a:lnTo>
                        <a:pt x="178" y="498"/>
                      </a:lnTo>
                      <a:lnTo>
                        <a:pt x="168" y="498"/>
                      </a:lnTo>
                      <a:lnTo>
                        <a:pt x="163" y="503"/>
                      </a:lnTo>
                      <a:lnTo>
                        <a:pt x="153" y="503"/>
                      </a:lnTo>
                      <a:lnTo>
                        <a:pt x="143" y="503"/>
                      </a:lnTo>
                      <a:lnTo>
                        <a:pt x="133" y="503"/>
                      </a:lnTo>
                      <a:lnTo>
                        <a:pt x="124" y="503"/>
                      </a:lnTo>
                      <a:lnTo>
                        <a:pt x="114" y="503"/>
                      </a:lnTo>
                      <a:lnTo>
                        <a:pt x="104" y="503"/>
                      </a:lnTo>
                      <a:lnTo>
                        <a:pt x="94" y="498"/>
                      </a:lnTo>
                      <a:lnTo>
                        <a:pt x="84" y="493"/>
                      </a:lnTo>
                      <a:lnTo>
                        <a:pt x="74" y="488"/>
                      </a:lnTo>
                      <a:lnTo>
                        <a:pt x="64" y="483"/>
                      </a:lnTo>
                      <a:lnTo>
                        <a:pt x="54" y="473"/>
                      </a:lnTo>
                      <a:lnTo>
                        <a:pt x="54" y="473"/>
                      </a:lnTo>
                      <a:lnTo>
                        <a:pt x="54" y="473"/>
                      </a:lnTo>
                      <a:lnTo>
                        <a:pt x="54" y="473"/>
                      </a:lnTo>
                      <a:lnTo>
                        <a:pt x="54" y="473"/>
                      </a:lnTo>
                      <a:lnTo>
                        <a:pt x="49" y="468"/>
                      </a:lnTo>
                      <a:lnTo>
                        <a:pt x="49" y="468"/>
                      </a:lnTo>
                      <a:lnTo>
                        <a:pt x="45" y="463"/>
                      </a:lnTo>
                      <a:lnTo>
                        <a:pt x="45" y="458"/>
                      </a:lnTo>
                      <a:lnTo>
                        <a:pt x="40" y="458"/>
                      </a:lnTo>
                      <a:lnTo>
                        <a:pt x="35" y="453"/>
                      </a:lnTo>
                      <a:lnTo>
                        <a:pt x="35" y="448"/>
                      </a:lnTo>
                      <a:lnTo>
                        <a:pt x="30" y="444"/>
                      </a:lnTo>
                      <a:lnTo>
                        <a:pt x="25" y="439"/>
                      </a:lnTo>
                      <a:lnTo>
                        <a:pt x="25" y="434"/>
                      </a:lnTo>
                      <a:lnTo>
                        <a:pt x="20" y="424"/>
                      </a:lnTo>
                      <a:lnTo>
                        <a:pt x="15" y="419"/>
                      </a:lnTo>
                      <a:lnTo>
                        <a:pt x="15" y="414"/>
                      </a:lnTo>
                      <a:lnTo>
                        <a:pt x="10" y="404"/>
                      </a:lnTo>
                      <a:lnTo>
                        <a:pt x="10" y="399"/>
                      </a:lnTo>
                      <a:lnTo>
                        <a:pt x="5" y="389"/>
                      </a:lnTo>
                      <a:lnTo>
                        <a:pt x="5" y="379"/>
                      </a:lnTo>
                      <a:lnTo>
                        <a:pt x="0" y="370"/>
                      </a:lnTo>
                      <a:lnTo>
                        <a:pt x="0" y="365"/>
                      </a:lnTo>
                      <a:lnTo>
                        <a:pt x="0" y="355"/>
                      </a:lnTo>
                      <a:lnTo>
                        <a:pt x="0" y="345"/>
                      </a:lnTo>
                      <a:lnTo>
                        <a:pt x="0" y="335"/>
                      </a:lnTo>
                      <a:lnTo>
                        <a:pt x="5" y="325"/>
                      </a:lnTo>
                      <a:lnTo>
                        <a:pt x="5" y="310"/>
                      </a:lnTo>
                      <a:lnTo>
                        <a:pt x="5" y="301"/>
                      </a:lnTo>
                      <a:lnTo>
                        <a:pt x="10" y="291"/>
                      </a:lnTo>
                      <a:lnTo>
                        <a:pt x="15" y="281"/>
                      </a:lnTo>
                      <a:lnTo>
                        <a:pt x="20" y="266"/>
                      </a:lnTo>
                      <a:lnTo>
                        <a:pt x="20" y="266"/>
                      </a:lnTo>
                      <a:lnTo>
                        <a:pt x="20" y="266"/>
                      </a:lnTo>
                      <a:lnTo>
                        <a:pt x="20" y="266"/>
                      </a:lnTo>
                      <a:lnTo>
                        <a:pt x="20" y="266"/>
                      </a:lnTo>
                      <a:lnTo>
                        <a:pt x="20" y="266"/>
                      </a:lnTo>
                      <a:lnTo>
                        <a:pt x="25" y="261"/>
                      </a:lnTo>
                      <a:lnTo>
                        <a:pt x="25" y="261"/>
                      </a:lnTo>
                      <a:lnTo>
                        <a:pt x="25" y="261"/>
                      </a:lnTo>
                      <a:lnTo>
                        <a:pt x="25" y="256"/>
                      </a:lnTo>
                      <a:lnTo>
                        <a:pt x="30" y="256"/>
                      </a:lnTo>
                      <a:lnTo>
                        <a:pt x="30" y="251"/>
                      </a:lnTo>
                      <a:lnTo>
                        <a:pt x="30" y="251"/>
                      </a:lnTo>
                      <a:lnTo>
                        <a:pt x="35" y="246"/>
                      </a:lnTo>
                      <a:lnTo>
                        <a:pt x="35" y="246"/>
                      </a:lnTo>
                      <a:lnTo>
                        <a:pt x="40" y="241"/>
                      </a:lnTo>
                      <a:lnTo>
                        <a:pt x="40" y="241"/>
                      </a:lnTo>
                      <a:lnTo>
                        <a:pt x="45" y="236"/>
                      </a:lnTo>
                      <a:lnTo>
                        <a:pt x="49" y="232"/>
                      </a:lnTo>
                      <a:lnTo>
                        <a:pt x="49" y="232"/>
                      </a:lnTo>
                      <a:lnTo>
                        <a:pt x="54" y="227"/>
                      </a:lnTo>
                      <a:lnTo>
                        <a:pt x="59" y="222"/>
                      </a:lnTo>
                      <a:lnTo>
                        <a:pt x="64" y="222"/>
                      </a:lnTo>
                      <a:lnTo>
                        <a:pt x="69" y="217"/>
                      </a:lnTo>
                      <a:lnTo>
                        <a:pt x="74" y="212"/>
                      </a:lnTo>
                      <a:lnTo>
                        <a:pt x="79" y="207"/>
                      </a:lnTo>
                      <a:lnTo>
                        <a:pt x="84" y="207"/>
                      </a:lnTo>
                      <a:lnTo>
                        <a:pt x="89" y="202"/>
                      </a:lnTo>
                      <a:lnTo>
                        <a:pt x="94" y="197"/>
                      </a:lnTo>
                      <a:lnTo>
                        <a:pt x="104" y="192"/>
                      </a:lnTo>
                      <a:lnTo>
                        <a:pt x="109" y="187"/>
                      </a:lnTo>
                      <a:lnTo>
                        <a:pt x="119" y="187"/>
                      </a:lnTo>
                      <a:lnTo>
                        <a:pt x="124" y="182"/>
                      </a:lnTo>
                      <a:lnTo>
                        <a:pt x="124" y="182"/>
                      </a:lnTo>
                      <a:lnTo>
                        <a:pt x="124" y="182"/>
                      </a:lnTo>
                      <a:lnTo>
                        <a:pt x="124" y="177"/>
                      </a:lnTo>
                      <a:lnTo>
                        <a:pt x="128" y="177"/>
                      </a:lnTo>
                      <a:lnTo>
                        <a:pt x="128" y="177"/>
                      </a:lnTo>
                      <a:lnTo>
                        <a:pt x="128" y="172"/>
                      </a:lnTo>
                      <a:lnTo>
                        <a:pt x="128" y="172"/>
                      </a:lnTo>
                      <a:lnTo>
                        <a:pt x="133" y="167"/>
                      </a:lnTo>
                      <a:lnTo>
                        <a:pt x="133" y="167"/>
                      </a:lnTo>
                      <a:lnTo>
                        <a:pt x="133" y="163"/>
                      </a:lnTo>
                      <a:lnTo>
                        <a:pt x="138" y="158"/>
                      </a:lnTo>
                      <a:lnTo>
                        <a:pt x="138" y="153"/>
                      </a:lnTo>
                      <a:lnTo>
                        <a:pt x="143" y="153"/>
                      </a:lnTo>
                      <a:lnTo>
                        <a:pt x="148" y="148"/>
                      </a:lnTo>
                      <a:lnTo>
                        <a:pt x="148" y="143"/>
                      </a:lnTo>
                      <a:lnTo>
                        <a:pt x="153" y="138"/>
                      </a:lnTo>
                      <a:lnTo>
                        <a:pt x="158" y="133"/>
                      </a:lnTo>
                      <a:lnTo>
                        <a:pt x="158" y="128"/>
                      </a:lnTo>
                      <a:lnTo>
                        <a:pt x="163" y="123"/>
                      </a:lnTo>
                      <a:lnTo>
                        <a:pt x="168" y="118"/>
                      </a:lnTo>
                      <a:lnTo>
                        <a:pt x="173" y="113"/>
                      </a:lnTo>
                      <a:lnTo>
                        <a:pt x="178" y="108"/>
                      </a:lnTo>
                      <a:lnTo>
                        <a:pt x="183" y="98"/>
                      </a:lnTo>
                      <a:lnTo>
                        <a:pt x="188" y="94"/>
                      </a:lnTo>
                      <a:lnTo>
                        <a:pt x="193" y="89"/>
                      </a:lnTo>
                      <a:lnTo>
                        <a:pt x="198" y="84"/>
                      </a:lnTo>
                      <a:lnTo>
                        <a:pt x="203" y="79"/>
                      </a:lnTo>
                      <a:lnTo>
                        <a:pt x="212" y="74"/>
                      </a:lnTo>
                      <a:lnTo>
                        <a:pt x="217" y="69"/>
                      </a:lnTo>
                      <a:lnTo>
                        <a:pt x="222" y="59"/>
                      </a:lnTo>
                      <a:lnTo>
                        <a:pt x="232" y="54"/>
                      </a:lnTo>
                      <a:lnTo>
                        <a:pt x="237" y="49"/>
                      </a:lnTo>
                      <a:lnTo>
                        <a:pt x="237" y="49"/>
                      </a:lnTo>
                      <a:lnTo>
                        <a:pt x="242" y="49"/>
                      </a:lnTo>
                      <a:lnTo>
                        <a:pt x="242" y="49"/>
                      </a:lnTo>
                      <a:lnTo>
                        <a:pt x="247" y="44"/>
                      </a:lnTo>
                      <a:lnTo>
                        <a:pt x="252" y="44"/>
                      </a:lnTo>
                      <a:lnTo>
                        <a:pt x="257" y="39"/>
                      </a:lnTo>
                      <a:lnTo>
                        <a:pt x="267" y="34"/>
                      </a:lnTo>
                      <a:lnTo>
                        <a:pt x="272" y="29"/>
                      </a:lnTo>
                      <a:lnTo>
                        <a:pt x="282" y="29"/>
                      </a:lnTo>
                      <a:lnTo>
                        <a:pt x="286" y="25"/>
                      </a:lnTo>
                      <a:lnTo>
                        <a:pt x="296" y="20"/>
                      </a:lnTo>
                      <a:lnTo>
                        <a:pt x="306" y="15"/>
                      </a:lnTo>
                      <a:lnTo>
                        <a:pt x="316" y="15"/>
                      </a:lnTo>
                      <a:lnTo>
                        <a:pt x="326" y="10"/>
                      </a:lnTo>
                      <a:lnTo>
                        <a:pt x="341" y="5"/>
                      </a:lnTo>
                      <a:lnTo>
                        <a:pt x="351" y="5"/>
                      </a:lnTo>
                      <a:lnTo>
                        <a:pt x="361" y="0"/>
                      </a:lnTo>
                      <a:lnTo>
                        <a:pt x="370" y="0"/>
                      </a:lnTo>
                      <a:lnTo>
                        <a:pt x="385" y="0"/>
                      </a:lnTo>
                      <a:lnTo>
                        <a:pt x="395" y="0"/>
                      </a:lnTo>
                      <a:lnTo>
                        <a:pt x="405" y="0"/>
                      </a:lnTo>
                      <a:lnTo>
                        <a:pt x="415" y="5"/>
                      </a:lnTo>
                      <a:lnTo>
                        <a:pt x="425" y="5"/>
                      </a:lnTo>
                      <a:lnTo>
                        <a:pt x="440" y="10"/>
                      </a:lnTo>
                      <a:lnTo>
                        <a:pt x="444" y="15"/>
                      </a:lnTo>
                      <a:lnTo>
                        <a:pt x="454" y="25"/>
                      </a:lnTo>
                      <a:lnTo>
                        <a:pt x="464" y="29"/>
                      </a:lnTo>
                      <a:lnTo>
                        <a:pt x="474" y="39"/>
                      </a:lnTo>
                      <a:lnTo>
                        <a:pt x="479" y="49"/>
                      </a:lnTo>
                      <a:lnTo>
                        <a:pt x="489" y="64"/>
                      </a:lnTo>
                      <a:lnTo>
                        <a:pt x="494" y="79"/>
                      </a:lnTo>
                      <a:lnTo>
                        <a:pt x="499" y="94"/>
                      </a:lnTo>
                      <a:lnTo>
                        <a:pt x="499" y="94"/>
                      </a:lnTo>
                      <a:lnTo>
                        <a:pt x="499" y="94"/>
                      </a:lnTo>
                      <a:lnTo>
                        <a:pt x="499" y="94"/>
                      </a:lnTo>
                      <a:lnTo>
                        <a:pt x="499" y="98"/>
                      </a:lnTo>
                      <a:lnTo>
                        <a:pt x="499" y="98"/>
                      </a:lnTo>
                      <a:lnTo>
                        <a:pt x="499" y="98"/>
                      </a:lnTo>
                      <a:lnTo>
                        <a:pt x="499" y="98"/>
                      </a:lnTo>
                      <a:lnTo>
                        <a:pt x="499" y="103"/>
                      </a:lnTo>
                      <a:lnTo>
                        <a:pt x="499" y="103"/>
                      </a:lnTo>
                      <a:lnTo>
                        <a:pt x="499" y="103"/>
                      </a:lnTo>
                      <a:lnTo>
                        <a:pt x="499" y="108"/>
                      </a:lnTo>
                      <a:lnTo>
                        <a:pt x="499" y="108"/>
                      </a:lnTo>
                      <a:lnTo>
                        <a:pt x="499" y="113"/>
                      </a:lnTo>
                      <a:lnTo>
                        <a:pt x="499" y="113"/>
                      </a:lnTo>
                      <a:lnTo>
                        <a:pt x="499" y="118"/>
                      </a:lnTo>
                      <a:lnTo>
                        <a:pt x="499" y="123"/>
                      </a:lnTo>
                      <a:lnTo>
                        <a:pt x="499" y="123"/>
                      </a:lnTo>
                      <a:lnTo>
                        <a:pt x="499" y="128"/>
                      </a:lnTo>
                      <a:lnTo>
                        <a:pt x="499" y="133"/>
                      </a:lnTo>
                      <a:lnTo>
                        <a:pt x="499" y="133"/>
                      </a:lnTo>
                      <a:lnTo>
                        <a:pt x="499" y="138"/>
                      </a:lnTo>
                      <a:lnTo>
                        <a:pt x="499" y="143"/>
                      </a:lnTo>
                      <a:lnTo>
                        <a:pt x="494" y="148"/>
                      </a:lnTo>
                      <a:lnTo>
                        <a:pt x="494" y="153"/>
                      </a:lnTo>
                      <a:lnTo>
                        <a:pt x="494" y="158"/>
                      </a:lnTo>
                      <a:lnTo>
                        <a:pt x="494" y="163"/>
                      </a:lnTo>
                      <a:lnTo>
                        <a:pt x="489" y="167"/>
                      </a:lnTo>
                      <a:lnTo>
                        <a:pt x="489" y="172"/>
                      </a:lnTo>
                      <a:lnTo>
                        <a:pt x="489" y="177"/>
                      </a:lnTo>
                      <a:lnTo>
                        <a:pt x="484" y="182"/>
                      </a:lnTo>
                      <a:lnTo>
                        <a:pt x="484" y="187"/>
                      </a:lnTo>
                      <a:lnTo>
                        <a:pt x="479" y="192"/>
                      </a:lnTo>
                      <a:lnTo>
                        <a:pt x="479" y="192"/>
                      </a:lnTo>
                      <a:lnTo>
                        <a:pt x="479" y="192"/>
                      </a:lnTo>
                      <a:lnTo>
                        <a:pt x="479" y="197"/>
                      </a:lnTo>
                      <a:lnTo>
                        <a:pt x="479" y="197"/>
                      </a:lnTo>
                      <a:lnTo>
                        <a:pt x="479" y="202"/>
                      </a:lnTo>
                      <a:lnTo>
                        <a:pt x="479" y="202"/>
                      </a:lnTo>
                      <a:lnTo>
                        <a:pt x="479" y="207"/>
                      </a:lnTo>
                      <a:lnTo>
                        <a:pt x="479" y="212"/>
                      </a:lnTo>
                      <a:lnTo>
                        <a:pt x="479" y="217"/>
                      </a:lnTo>
                      <a:lnTo>
                        <a:pt x="479" y="222"/>
                      </a:lnTo>
                      <a:lnTo>
                        <a:pt x="479" y="227"/>
                      </a:lnTo>
                      <a:lnTo>
                        <a:pt x="479" y="236"/>
                      </a:lnTo>
                      <a:lnTo>
                        <a:pt x="484" y="241"/>
                      </a:lnTo>
                      <a:lnTo>
                        <a:pt x="489" y="246"/>
                      </a:lnTo>
                      <a:lnTo>
                        <a:pt x="489" y="256"/>
                      </a:lnTo>
                      <a:lnTo>
                        <a:pt x="494" y="261"/>
                      </a:lnTo>
                      <a:lnTo>
                        <a:pt x="494" y="261"/>
                      </a:lnTo>
                      <a:lnTo>
                        <a:pt x="499" y="261"/>
                      </a:lnTo>
                      <a:lnTo>
                        <a:pt x="499" y="266"/>
                      </a:lnTo>
                      <a:lnTo>
                        <a:pt x="499" y="266"/>
                      </a:lnTo>
                      <a:lnTo>
                        <a:pt x="499" y="266"/>
                      </a:lnTo>
                      <a:lnTo>
                        <a:pt x="504" y="271"/>
                      </a:lnTo>
                      <a:lnTo>
                        <a:pt x="504" y="271"/>
                      </a:lnTo>
                      <a:lnTo>
                        <a:pt x="504" y="276"/>
                      </a:lnTo>
                      <a:lnTo>
                        <a:pt x="509" y="281"/>
                      </a:lnTo>
                      <a:lnTo>
                        <a:pt x="509" y="286"/>
                      </a:lnTo>
                      <a:lnTo>
                        <a:pt x="509" y="291"/>
                      </a:lnTo>
                      <a:lnTo>
                        <a:pt x="514" y="291"/>
                      </a:lnTo>
                      <a:lnTo>
                        <a:pt x="514" y="296"/>
                      </a:lnTo>
                      <a:lnTo>
                        <a:pt x="514" y="301"/>
                      </a:lnTo>
                      <a:lnTo>
                        <a:pt x="519" y="306"/>
                      </a:lnTo>
                      <a:lnTo>
                        <a:pt x="519" y="3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54" name="Freeform 2850">
                  <a:extLst>
                    <a:ext uri="{FF2B5EF4-FFF2-40B4-BE49-F238E27FC236}">
                      <a16:creationId xmlns:a16="http://schemas.microsoft.com/office/drawing/2014/main" id="{050A6B01-6C67-40B4-A1B6-858D4CBAB7CC}"/>
                    </a:ext>
                  </a:extLst>
                </p:cNvPr>
                <p:cNvSpPr>
                  <a:spLocks/>
                </p:cNvSpPr>
                <p:nvPr/>
              </p:nvSpPr>
              <p:spPr bwMode="auto">
                <a:xfrm>
                  <a:off x="4399" y="1351"/>
                  <a:ext cx="504" cy="488"/>
                </a:xfrm>
                <a:custGeom>
                  <a:avLst/>
                  <a:gdLst>
                    <a:gd name="T0" fmla="*/ 499 w 504"/>
                    <a:gd name="T1" fmla="*/ 305 h 488"/>
                    <a:gd name="T2" fmla="*/ 504 w 504"/>
                    <a:gd name="T3" fmla="*/ 320 h 488"/>
                    <a:gd name="T4" fmla="*/ 499 w 504"/>
                    <a:gd name="T5" fmla="*/ 345 h 488"/>
                    <a:gd name="T6" fmla="*/ 494 w 504"/>
                    <a:gd name="T7" fmla="*/ 369 h 488"/>
                    <a:gd name="T8" fmla="*/ 474 w 504"/>
                    <a:gd name="T9" fmla="*/ 394 h 488"/>
                    <a:gd name="T10" fmla="*/ 459 w 504"/>
                    <a:gd name="T11" fmla="*/ 404 h 488"/>
                    <a:gd name="T12" fmla="*/ 454 w 504"/>
                    <a:gd name="T13" fmla="*/ 404 h 488"/>
                    <a:gd name="T14" fmla="*/ 439 w 504"/>
                    <a:gd name="T15" fmla="*/ 409 h 488"/>
                    <a:gd name="T16" fmla="*/ 420 w 504"/>
                    <a:gd name="T17" fmla="*/ 409 h 488"/>
                    <a:gd name="T18" fmla="*/ 395 w 504"/>
                    <a:gd name="T19" fmla="*/ 404 h 488"/>
                    <a:gd name="T20" fmla="*/ 370 w 504"/>
                    <a:gd name="T21" fmla="*/ 399 h 488"/>
                    <a:gd name="T22" fmla="*/ 360 w 504"/>
                    <a:gd name="T23" fmla="*/ 394 h 488"/>
                    <a:gd name="T24" fmla="*/ 346 w 504"/>
                    <a:gd name="T25" fmla="*/ 394 h 488"/>
                    <a:gd name="T26" fmla="*/ 321 w 504"/>
                    <a:gd name="T27" fmla="*/ 389 h 488"/>
                    <a:gd name="T28" fmla="*/ 296 w 504"/>
                    <a:gd name="T29" fmla="*/ 394 h 488"/>
                    <a:gd name="T30" fmla="*/ 272 w 504"/>
                    <a:gd name="T31" fmla="*/ 414 h 488"/>
                    <a:gd name="T32" fmla="*/ 257 w 504"/>
                    <a:gd name="T33" fmla="*/ 424 h 488"/>
                    <a:gd name="T34" fmla="*/ 232 w 504"/>
                    <a:gd name="T35" fmla="*/ 448 h 488"/>
                    <a:gd name="T36" fmla="*/ 188 w 504"/>
                    <a:gd name="T37" fmla="*/ 473 h 488"/>
                    <a:gd name="T38" fmla="*/ 133 w 504"/>
                    <a:gd name="T39" fmla="*/ 488 h 488"/>
                    <a:gd name="T40" fmla="*/ 79 w 504"/>
                    <a:gd name="T41" fmla="*/ 478 h 488"/>
                    <a:gd name="T42" fmla="*/ 49 w 504"/>
                    <a:gd name="T43" fmla="*/ 458 h 488"/>
                    <a:gd name="T44" fmla="*/ 35 w 504"/>
                    <a:gd name="T45" fmla="*/ 438 h 488"/>
                    <a:gd name="T46" fmla="*/ 15 w 504"/>
                    <a:gd name="T47" fmla="*/ 409 h 488"/>
                    <a:gd name="T48" fmla="*/ 0 w 504"/>
                    <a:gd name="T49" fmla="*/ 369 h 488"/>
                    <a:gd name="T50" fmla="*/ 0 w 504"/>
                    <a:gd name="T51" fmla="*/ 310 h 488"/>
                    <a:gd name="T52" fmla="*/ 15 w 504"/>
                    <a:gd name="T53" fmla="*/ 256 h 488"/>
                    <a:gd name="T54" fmla="*/ 20 w 504"/>
                    <a:gd name="T55" fmla="*/ 251 h 488"/>
                    <a:gd name="T56" fmla="*/ 30 w 504"/>
                    <a:gd name="T57" fmla="*/ 241 h 488"/>
                    <a:gd name="T58" fmla="*/ 49 w 504"/>
                    <a:gd name="T59" fmla="*/ 222 h 488"/>
                    <a:gd name="T60" fmla="*/ 74 w 504"/>
                    <a:gd name="T61" fmla="*/ 202 h 488"/>
                    <a:gd name="T62" fmla="*/ 109 w 504"/>
                    <a:gd name="T63" fmla="*/ 177 h 488"/>
                    <a:gd name="T64" fmla="*/ 123 w 504"/>
                    <a:gd name="T65" fmla="*/ 167 h 488"/>
                    <a:gd name="T66" fmla="*/ 133 w 504"/>
                    <a:gd name="T67" fmla="*/ 153 h 488"/>
                    <a:gd name="T68" fmla="*/ 148 w 504"/>
                    <a:gd name="T69" fmla="*/ 128 h 488"/>
                    <a:gd name="T70" fmla="*/ 173 w 504"/>
                    <a:gd name="T71" fmla="*/ 93 h 488"/>
                    <a:gd name="T72" fmla="*/ 207 w 504"/>
                    <a:gd name="T73" fmla="*/ 64 h 488"/>
                    <a:gd name="T74" fmla="*/ 232 w 504"/>
                    <a:gd name="T75" fmla="*/ 44 h 488"/>
                    <a:gd name="T76" fmla="*/ 267 w 504"/>
                    <a:gd name="T77" fmla="*/ 24 h 488"/>
                    <a:gd name="T78" fmla="*/ 326 w 504"/>
                    <a:gd name="T79" fmla="*/ 5 h 488"/>
                    <a:gd name="T80" fmla="*/ 390 w 504"/>
                    <a:gd name="T81" fmla="*/ 0 h 488"/>
                    <a:gd name="T82" fmla="*/ 449 w 504"/>
                    <a:gd name="T83" fmla="*/ 29 h 488"/>
                    <a:gd name="T84" fmla="*/ 479 w 504"/>
                    <a:gd name="T85" fmla="*/ 88 h 488"/>
                    <a:gd name="T86" fmla="*/ 484 w 504"/>
                    <a:gd name="T87" fmla="*/ 93 h 488"/>
                    <a:gd name="T88" fmla="*/ 484 w 504"/>
                    <a:gd name="T89" fmla="*/ 108 h 488"/>
                    <a:gd name="T90" fmla="*/ 484 w 504"/>
                    <a:gd name="T91" fmla="*/ 128 h 488"/>
                    <a:gd name="T92" fmla="*/ 479 w 504"/>
                    <a:gd name="T93" fmla="*/ 153 h 488"/>
                    <a:gd name="T94" fmla="*/ 469 w 504"/>
                    <a:gd name="T95" fmla="*/ 177 h 488"/>
                    <a:gd name="T96" fmla="*/ 464 w 504"/>
                    <a:gd name="T97" fmla="*/ 192 h 488"/>
                    <a:gd name="T98" fmla="*/ 464 w 504"/>
                    <a:gd name="T99" fmla="*/ 222 h 488"/>
                    <a:gd name="T100" fmla="*/ 479 w 504"/>
                    <a:gd name="T101" fmla="*/ 251 h 488"/>
                    <a:gd name="T102" fmla="*/ 484 w 504"/>
                    <a:gd name="T103" fmla="*/ 261 h 488"/>
                    <a:gd name="T104" fmla="*/ 499 w 504"/>
                    <a:gd name="T105" fmla="*/ 28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4" h="488">
                      <a:moveTo>
                        <a:pt x="499" y="300"/>
                      </a:moveTo>
                      <a:lnTo>
                        <a:pt x="499" y="300"/>
                      </a:lnTo>
                      <a:lnTo>
                        <a:pt x="499" y="300"/>
                      </a:lnTo>
                      <a:lnTo>
                        <a:pt x="499" y="305"/>
                      </a:lnTo>
                      <a:lnTo>
                        <a:pt x="499" y="305"/>
                      </a:lnTo>
                      <a:lnTo>
                        <a:pt x="499" y="305"/>
                      </a:lnTo>
                      <a:lnTo>
                        <a:pt x="499" y="310"/>
                      </a:lnTo>
                      <a:lnTo>
                        <a:pt x="504" y="310"/>
                      </a:lnTo>
                      <a:lnTo>
                        <a:pt x="504" y="315"/>
                      </a:lnTo>
                      <a:lnTo>
                        <a:pt x="504" y="315"/>
                      </a:lnTo>
                      <a:lnTo>
                        <a:pt x="504" y="320"/>
                      </a:lnTo>
                      <a:lnTo>
                        <a:pt x="504" y="320"/>
                      </a:lnTo>
                      <a:lnTo>
                        <a:pt x="504" y="325"/>
                      </a:lnTo>
                      <a:lnTo>
                        <a:pt x="504" y="330"/>
                      </a:lnTo>
                      <a:lnTo>
                        <a:pt x="504" y="335"/>
                      </a:lnTo>
                      <a:lnTo>
                        <a:pt x="504" y="335"/>
                      </a:lnTo>
                      <a:lnTo>
                        <a:pt x="504" y="340"/>
                      </a:lnTo>
                      <a:lnTo>
                        <a:pt x="499" y="345"/>
                      </a:lnTo>
                      <a:lnTo>
                        <a:pt x="499" y="350"/>
                      </a:lnTo>
                      <a:lnTo>
                        <a:pt x="499" y="355"/>
                      </a:lnTo>
                      <a:lnTo>
                        <a:pt x="499" y="360"/>
                      </a:lnTo>
                      <a:lnTo>
                        <a:pt x="499" y="365"/>
                      </a:lnTo>
                      <a:lnTo>
                        <a:pt x="494" y="365"/>
                      </a:lnTo>
                      <a:lnTo>
                        <a:pt x="494" y="369"/>
                      </a:lnTo>
                      <a:lnTo>
                        <a:pt x="489" y="374"/>
                      </a:lnTo>
                      <a:lnTo>
                        <a:pt x="489" y="379"/>
                      </a:lnTo>
                      <a:lnTo>
                        <a:pt x="484" y="384"/>
                      </a:lnTo>
                      <a:lnTo>
                        <a:pt x="484" y="384"/>
                      </a:lnTo>
                      <a:lnTo>
                        <a:pt x="479" y="389"/>
                      </a:lnTo>
                      <a:lnTo>
                        <a:pt x="474" y="394"/>
                      </a:lnTo>
                      <a:lnTo>
                        <a:pt x="469" y="394"/>
                      </a:lnTo>
                      <a:lnTo>
                        <a:pt x="464" y="399"/>
                      </a:lnTo>
                      <a:lnTo>
                        <a:pt x="459" y="404"/>
                      </a:lnTo>
                      <a:lnTo>
                        <a:pt x="459" y="404"/>
                      </a:lnTo>
                      <a:lnTo>
                        <a:pt x="459" y="404"/>
                      </a:lnTo>
                      <a:lnTo>
                        <a:pt x="459" y="404"/>
                      </a:lnTo>
                      <a:lnTo>
                        <a:pt x="459" y="404"/>
                      </a:lnTo>
                      <a:lnTo>
                        <a:pt x="459" y="404"/>
                      </a:lnTo>
                      <a:lnTo>
                        <a:pt x="459" y="404"/>
                      </a:lnTo>
                      <a:lnTo>
                        <a:pt x="454" y="404"/>
                      </a:lnTo>
                      <a:lnTo>
                        <a:pt x="454" y="404"/>
                      </a:lnTo>
                      <a:lnTo>
                        <a:pt x="454" y="404"/>
                      </a:lnTo>
                      <a:lnTo>
                        <a:pt x="449" y="404"/>
                      </a:lnTo>
                      <a:lnTo>
                        <a:pt x="449" y="404"/>
                      </a:lnTo>
                      <a:lnTo>
                        <a:pt x="444" y="409"/>
                      </a:lnTo>
                      <a:lnTo>
                        <a:pt x="444" y="409"/>
                      </a:lnTo>
                      <a:lnTo>
                        <a:pt x="439" y="409"/>
                      </a:lnTo>
                      <a:lnTo>
                        <a:pt x="439" y="409"/>
                      </a:lnTo>
                      <a:lnTo>
                        <a:pt x="434" y="409"/>
                      </a:lnTo>
                      <a:lnTo>
                        <a:pt x="430" y="409"/>
                      </a:lnTo>
                      <a:lnTo>
                        <a:pt x="430" y="409"/>
                      </a:lnTo>
                      <a:lnTo>
                        <a:pt x="425" y="409"/>
                      </a:lnTo>
                      <a:lnTo>
                        <a:pt x="420" y="409"/>
                      </a:lnTo>
                      <a:lnTo>
                        <a:pt x="420" y="409"/>
                      </a:lnTo>
                      <a:lnTo>
                        <a:pt x="415" y="409"/>
                      </a:lnTo>
                      <a:lnTo>
                        <a:pt x="410" y="409"/>
                      </a:lnTo>
                      <a:lnTo>
                        <a:pt x="405" y="409"/>
                      </a:lnTo>
                      <a:lnTo>
                        <a:pt x="400" y="409"/>
                      </a:lnTo>
                      <a:lnTo>
                        <a:pt x="395" y="409"/>
                      </a:lnTo>
                      <a:lnTo>
                        <a:pt x="395" y="404"/>
                      </a:lnTo>
                      <a:lnTo>
                        <a:pt x="390" y="404"/>
                      </a:lnTo>
                      <a:lnTo>
                        <a:pt x="385" y="404"/>
                      </a:lnTo>
                      <a:lnTo>
                        <a:pt x="380" y="404"/>
                      </a:lnTo>
                      <a:lnTo>
                        <a:pt x="375" y="399"/>
                      </a:lnTo>
                      <a:lnTo>
                        <a:pt x="370" y="399"/>
                      </a:lnTo>
                      <a:lnTo>
                        <a:pt x="370" y="399"/>
                      </a:lnTo>
                      <a:lnTo>
                        <a:pt x="370" y="399"/>
                      </a:lnTo>
                      <a:lnTo>
                        <a:pt x="365" y="399"/>
                      </a:lnTo>
                      <a:lnTo>
                        <a:pt x="365" y="399"/>
                      </a:lnTo>
                      <a:lnTo>
                        <a:pt x="365" y="399"/>
                      </a:lnTo>
                      <a:lnTo>
                        <a:pt x="365" y="394"/>
                      </a:lnTo>
                      <a:lnTo>
                        <a:pt x="360" y="394"/>
                      </a:lnTo>
                      <a:lnTo>
                        <a:pt x="360" y="394"/>
                      </a:lnTo>
                      <a:lnTo>
                        <a:pt x="355" y="394"/>
                      </a:lnTo>
                      <a:lnTo>
                        <a:pt x="355" y="394"/>
                      </a:lnTo>
                      <a:lnTo>
                        <a:pt x="351" y="394"/>
                      </a:lnTo>
                      <a:lnTo>
                        <a:pt x="346" y="394"/>
                      </a:lnTo>
                      <a:lnTo>
                        <a:pt x="346" y="394"/>
                      </a:lnTo>
                      <a:lnTo>
                        <a:pt x="341" y="394"/>
                      </a:lnTo>
                      <a:lnTo>
                        <a:pt x="336" y="389"/>
                      </a:lnTo>
                      <a:lnTo>
                        <a:pt x="336" y="389"/>
                      </a:lnTo>
                      <a:lnTo>
                        <a:pt x="331" y="389"/>
                      </a:lnTo>
                      <a:lnTo>
                        <a:pt x="326" y="389"/>
                      </a:lnTo>
                      <a:lnTo>
                        <a:pt x="321" y="389"/>
                      </a:lnTo>
                      <a:lnTo>
                        <a:pt x="316" y="389"/>
                      </a:lnTo>
                      <a:lnTo>
                        <a:pt x="311" y="394"/>
                      </a:lnTo>
                      <a:lnTo>
                        <a:pt x="311" y="394"/>
                      </a:lnTo>
                      <a:lnTo>
                        <a:pt x="306" y="394"/>
                      </a:lnTo>
                      <a:lnTo>
                        <a:pt x="301" y="394"/>
                      </a:lnTo>
                      <a:lnTo>
                        <a:pt x="296" y="394"/>
                      </a:lnTo>
                      <a:lnTo>
                        <a:pt x="291" y="399"/>
                      </a:lnTo>
                      <a:lnTo>
                        <a:pt x="286" y="399"/>
                      </a:lnTo>
                      <a:lnTo>
                        <a:pt x="281" y="404"/>
                      </a:lnTo>
                      <a:lnTo>
                        <a:pt x="276" y="404"/>
                      </a:lnTo>
                      <a:lnTo>
                        <a:pt x="276" y="409"/>
                      </a:lnTo>
                      <a:lnTo>
                        <a:pt x="272" y="414"/>
                      </a:lnTo>
                      <a:lnTo>
                        <a:pt x="267" y="414"/>
                      </a:lnTo>
                      <a:lnTo>
                        <a:pt x="267" y="414"/>
                      </a:lnTo>
                      <a:lnTo>
                        <a:pt x="267" y="419"/>
                      </a:lnTo>
                      <a:lnTo>
                        <a:pt x="262" y="419"/>
                      </a:lnTo>
                      <a:lnTo>
                        <a:pt x="262" y="419"/>
                      </a:lnTo>
                      <a:lnTo>
                        <a:pt x="257" y="424"/>
                      </a:lnTo>
                      <a:lnTo>
                        <a:pt x="257" y="429"/>
                      </a:lnTo>
                      <a:lnTo>
                        <a:pt x="252" y="429"/>
                      </a:lnTo>
                      <a:lnTo>
                        <a:pt x="247" y="434"/>
                      </a:lnTo>
                      <a:lnTo>
                        <a:pt x="242" y="438"/>
                      </a:lnTo>
                      <a:lnTo>
                        <a:pt x="237" y="443"/>
                      </a:lnTo>
                      <a:lnTo>
                        <a:pt x="232" y="448"/>
                      </a:lnTo>
                      <a:lnTo>
                        <a:pt x="222" y="453"/>
                      </a:lnTo>
                      <a:lnTo>
                        <a:pt x="217" y="458"/>
                      </a:lnTo>
                      <a:lnTo>
                        <a:pt x="212" y="458"/>
                      </a:lnTo>
                      <a:lnTo>
                        <a:pt x="202" y="463"/>
                      </a:lnTo>
                      <a:lnTo>
                        <a:pt x="197" y="468"/>
                      </a:lnTo>
                      <a:lnTo>
                        <a:pt x="188" y="473"/>
                      </a:lnTo>
                      <a:lnTo>
                        <a:pt x="178" y="478"/>
                      </a:lnTo>
                      <a:lnTo>
                        <a:pt x="173" y="478"/>
                      </a:lnTo>
                      <a:lnTo>
                        <a:pt x="163" y="483"/>
                      </a:lnTo>
                      <a:lnTo>
                        <a:pt x="153" y="483"/>
                      </a:lnTo>
                      <a:lnTo>
                        <a:pt x="143" y="488"/>
                      </a:lnTo>
                      <a:lnTo>
                        <a:pt x="133" y="488"/>
                      </a:lnTo>
                      <a:lnTo>
                        <a:pt x="128" y="488"/>
                      </a:lnTo>
                      <a:lnTo>
                        <a:pt x="118" y="488"/>
                      </a:lnTo>
                      <a:lnTo>
                        <a:pt x="109" y="488"/>
                      </a:lnTo>
                      <a:lnTo>
                        <a:pt x="99" y="483"/>
                      </a:lnTo>
                      <a:lnTo>
                        <a:pt x="89" y="483"/>
                      </a:lnTo>
                      <a:lnTo>
                        <a:pt x="79" y="478"/>
                      </a:lnTo>
                      <a:lnTo>
                        <a:pt x="69" y="473"/>
                      </a:lnTo>
                      <a:lnTo>
                        <a:pt x="59" y="468"/>
                      </a:lnTo>
                      <a:lnTo>
                        <a:pt x="54" y="458"/>
                      </a:lnTo>
                      <a:lnTo>
                        <a:pt x="49" y="458"/>
                      </a:lnTo>
                      <a:lnTo>
                        <a:pt x="49" y="458"/>
                      </a:lnTo>
                      <a:lnTo>
                        <a:pt x="49" y="458"/>
                      </a:lnTo>
                      <a:lnTo>
                        <a:pt x="49" y="453"/>
                      </a:lnTo>
                      <a:lnTo>
                        <a:pt x="44" y="453"/>
                      </a:lnTo>
                      <a:lnTo>
                        <a:pt x="44" y="448"/>
                      </a:lnTo>
                      <a:lnTo>
                        <a:pt x="39" y="448"/>
                      </a:lnTo>
                      <a:lnTo>
                        <a:pt x="39" y="443"/>
                      </a:lnTo>
                      <a:lnTo>
                        <a:pt x="35" y="438"/>
                      </a:lnTo>
                      <a:lnTo>
                        <a:pt x="35" y="438"/>
                      </a:lnTo>
                      <a:lnTo>
                        <a:pt x="30" y="434"/>
                      </a:lnTo>
                      <a:lnTo>
                        <a:pt x="25" y="429"/>
                      </a:lnTo>
                      <a:lnTo>
                        <a:pt x="25" y="424"/>
                      </a:lnTo>
                      <a:lnTo>
                        <a:pt x="20" y="419"/>
                      </a:lnTo>
                      <a:lnTo>
                        <a:pt x="15" y="409"/>
                      </a:lnTo>
                      <a:lnTo>
                        <a:pt x="15" y="404"/>
                      </a:lnTo>
                      <a:lnTo>
                        <a:pt x="10" y="399"/>
                      </a:lnTo>
                      <a:lnTo>
                        <a:pt x="10" y="389"/>
                      </a:lnTo>
                      <a:lnTo>
                        <a:pt x="5" y="384"/>
                      </a:lnTo>
                      <a:lnTo>
                        <a:pt x="5" y="374"/>
                      </a:lnTo>
                      <a:lnTo>
                        <a:pt x="0" y="369"/>
                      </a:lnTo>
                      <a:lnTo>
                        <a:pt x="0" y="360"/>
                      </a:lnTo>
                      <a:lnTo>
                        <a:pt x="0" y="350"/>
                      </a:lnTo>
                      <a:lnTo>
                        <a:pt x="0" y="340"/>
                      </a:lnTo>
                      <a:lnTo>
                        <a:pt x="0" y="330"/>
                      </a:lnTo>
                      <a:lnTo>
                        <a:pt x="0" y="320"/>
                      </a:lnTo>
                      <a:lnTo>
                        <a:pt x="0" y="310"/>
                      </a:lnTo>
                      <a:lnTo>
                        <a:pt x="0" y="300"/>
                      </a:lnTo>
                      <a:lnTo>
                        <a:pt x="5" y="291"/>
                      </a:lnTo>
                      <a:lnTo>
                        <a:pt x="10" y="281"/>
                      </a:lnTo>
                      <a:lnTo>
                        <a:pt x="10" y="271"/>
                      </a:lnTo>
                      <a:lnTo>
                        <a:pt x="15" y="256"/>
                      </a:lnTo>
                      <a:lnTo>
                        <a:pt x="15" y="256"/>
                      </a:lnTo>
                      <a:lnTo>
                        <a:pt x="15" y="256"/>
                      </a:lnTo>
                      <a:lnTo>
                        <a:pt x="20" y="256"/>
                      </a:lnTo>
                      <a:lnTo>
                        <a:pt x="20" y="256"/>
                      </a:lnTo>
                      <a:lnTo>
                        <a:pt x="20" y="256"/>
                      </a:lnTo>
                      <a:lnTo>
                        <a:pt x="20" y="251"/>
                      </a:lnTo>
                      <a:lnTo>
                        <a:pt x="20" y="251"/>
                      </a:lnTo>
                      <a:lnTo>
                        <a:pt x="20" y="251"/>
                      </a:lnTo>
                      <a:lnTo>
                        <a:pt x="25" y="246"/>
                      </a:lnTo>
                      <a:lnTo>
                        <a:pt x="25" y="246"/>
                      </a:lnTo>
                      <a:lnTo>
                        <a:pt x="25" y="246"/>
                      </a:lnTo>
                      <a:lnTo>
                        <a:pt x="30" y="241"/>
                      </a:lnTo>
                      <a:lnTo>
                        <a:pt x="30" y="241"/>
                      </a:lnTo>
                      <a:lnTo>
                        <a:pt x="30" y="236"/>
                      </a:lnTo>
                      <a:lnTo>
                        <a:pt x="35" y="231"/>
                      </a:lnTo>
                      <a:lnTo>
                        <a:pt x="39" y="231"/>
                      </a:lnTo>
                      <a:lnTo>
                        <a:pt x="39" y="226"/>
                      </a:lnTo>
                      <a:lnTo>
                        <a:pt x="44" y="226"/>
                      </a:lnTo>
                      <a:lnTo>
                        <a:pt x="49" y="222"/>
                      </a:lnTo>
                      <a:lnTo>
                        <a:pt x="49" y="217"/>
                      </a:lnTo>
                      <a:lnTo>
                        <a:pt x="54" y="217"/>
                      </a:lnTo>
                      <a:lnTo>
                        <a:pt x="59" y="212"/>
                      </a:lnTo>
                      <a:lnTo>
                        <a:pt x="64" y="207"/>
                      </a:lnTo>
                      <a:lnTo>
                        <a:pt x="69" y="202"/>
                      </a:lnTo>
                      <a:lnTo>
                        <a:pt x="74" y="202"/>
                      </a:lnTo>
                      <a:lnTo>
                        <a:pt x="79" y="197"/>
                      </a:lnTo>
                      <a:lnTo>
                        <a:pt x="84" y="192"/>
                      </a:lnTo>
                      <a:lnTo>
                        <a:pt x="89" y="187"/>
                      </a:lnTo>
                      <a:lnTo>
                        <a:pt x="99" y="187"/>
                      </a:lnTo>
                      <a:lnTo>
                        <a:pt x="104" y="182"/>
                      </a:lnTo>
                      <a:lnTo>
                        <a:pt x="109" y="177"/>
                      </a:lnTo>
                      <a:lnTo>
                        <a:pt x="118" y="172"/>
                      </a:lnTo>
                      <a:lnTo>
                        <a:pt x="118" y="172"/>
                      </a:lnTo>
                      <a:lnTo>
                        <a:pt x="118" y="172"/>
                      </a:lnTo>
                      <a:lnTo>
                        <a:pt x="118" y="172"/>
                      </a:lnTo>
                      <a:lnTo>
                        <a:pt x="118" y="172"/>
                      </a:lnTo>
                      <a:lnTo>
                        <a:pt x="123" y="167"/>
                      </a:lnTo>
                      <a:lnTo>
                        <a:pt x="123" y="167"/>
                      </a:lnTo>
                      <a:lnTo>
                        <a:pt x="123" y="162"/>
                      </a:lnTo>
                      <a:lnTo>
                        <a:pt x="123" y="162"/>
                      </a:lnTo>
                      <a:lnTo>
                        <a:pt x="128" y="157"/>
                      </a:lnTo>
                      <a:lnTo>
                        <a:pt x="128" y="157"/>
                      </a:lnTo>
                      <a:lnTo>
                        <a:pt x="133" y="153"/>
                      </a:lnTo>
                      <a:lnTo>
                        <a:pt x="133" y="148"/>
                      </a:lnTo>
                      <a:lnTo>
                        <a:pt x="138" y="143"/>
                      </a:lnTo>
                      <a:lnTo>
                        <a:pt x="138" y="138"/>
                      </a:lnTo>
                      <a:lnTo>
                        <a:pt x="143" y="138"/>
                      </a:lnTo>
                      <a:lnTo>
                        <a:pt x="143" y="133"/>
                      </a:lnTo>
                      <a:lnTo>
                        <a:pt x="148" y="128"/>
                      </a:lnTo>
                      <a:lnTo>
                        <a:pt x="153" y="123"/>
                      </a:lnTo>
                      <a:lnTo>
                        <a:pt x="158" y="118"/>
                      </a:lnTo>
                      <a:lnTo>
                        <a:pt x="163" y="113"/>
                      </a:lnTo>
                      <a:lnTo>
                        <a:pt x="163" y="108"/>
                      </a:lnTo>
                      <a:lnTo>
                        <a:pt x="168" y="98"/>
                      </a:lnTo>
                      <a:lnTo>
                        <a:pt x="173" y="93"/>
                      </a:lnTo>
                      <a:lnTo>
                        <a:pt x="178" y="88"/>
                      </a:lnTo>
                      <a:lnTo>
                        <a:pt x="183" y="84"/>
                      </a:lnTo>
                      <a:lnTo>
                        <a:pt x="193" y="79"/>
                      </a:lnTo>
                      <a:lnTo>
                        <a:pt x="197" y="74"/>
                      </a:lnTo>
                      <a:lnTo>
                        <a:pt x="202" y="69"/>
                      </a:lnTo>
                      <a:lnTo>
                        <a:pt x="207" y="64"/>
                      </a:lnTo>
                      <a:lnTo>
                        <a:pt x="217" y="59"/>
                      </a:lnTo>
                      <a:lnTo>
                        <a:pt x="222" y="54"/>
                      </a:lnTo>
                      <a:lnTo>
                        <a:pt x="227" y="44"/>
                      </a:lnTo>
                      <a:lnTo>
                        <a:pt x="227" y="44"/>
                      </a:lnTo>
                      <a:lnTo>
                        <a:pt x="232" y="44"/>
                      </a:lnTo>
                      <a:lnTo>
                        <a:pt x="232" y="44"/>
                      </a:lnTo>
                      <a:lnTo>
                        <a:pt x="237" y="39"/>
                      </a:lnTo>
                      <a:lnTo>
                        <a:pt x="242" y="39"/>
                      </a:lnTo>
                      <a:lnTo>
                        <a:pt x="247" y="34"/>
                      </a:lnTo>
                      <a:lnTo>
                        <a:pt x="252" y="34"/>
                      </a:lnTo>
                      <a:lnTo>
                        <a:pt x="262" y="29"/>
                      </a:lnTo>
                      <a:lnTo>
                        <a:pt x="267" y="24"/>
                      </a:lnTo>
                      <a:lnTo>
                        <a:pt x="276" y="19"/>
                      </a:lnTo>
                      <a:lnTo>
                        <a:pt x="286" y="15"/>
                      </a:lnTo>
                      <a:lnTo>
                        <a:pt x="296" y="15"/>
                      </a:lnTo>
                      <a:lnTo>
                        <a:pt x="306" y="10"/>
                      </a:lnTo>
                      <a:lnTo>
                        <a:pt x="316" y="5"/>
                      </a:lnTo>
                      <a:lnTo>
                        <a:pt x="326" y="5"/>
                      </a:lnTo>
                      <a:lnTo>
                        <a:pt x="336" y="0"/>
                      </a:lnTo>
                      <a:lnTo>
                        <a:pt x="346" y="0"/>
                      </a:lnTo>
                      <a:lnTo>
                        <a:pt x="360" y="0"/>
                      </a:lnTo>
                      <a:lnTo>
                        <a:pt x="370" y="0"/>
                      </a:lnTo>
                      <a:lnTo>
                        <a:pt x="380" y="0"/>
                      </a:lnTo>
                      <a:lnTo>
                        <a:pt x="390" y="0"/>
                      </a:lnTo>
                      <a:lnTo>
                        <a:pt x="400" y="0"/>
                      </a:lnTo>
                      <a:lnTo>
                        <a:pt x="410" y="5"/>
                      </a:lnTo>
                      <a:lnTo>
                        <a:pt x="420" y="10"/>
                      </a:lnTo>
                      <a:lnTo>
                        <a:pt x="430" y="15"/>
                      </a:lnTo>
                      <a:lnTo>
                        <a:pt x="439" y="19"/>
                      </a:lnTo>
                      <a:lnTo>
                        <a:pt x="449" y="29"/>
                      </a:lnTo>
                      <a:lnTo>
                        <a:pt x="454" y="34"/>
                      </a:lnTo>
                      <a:lnTo>
                        <a:pt x="464" y="49"/>
                      </a:lnTo>
                      <a:lnTo>
                        <a:pt x="469" y="59"/>
                      </a:lnTo>
                      <a:lnTo>
                        <a:pt x="474" y="74"/>
                      </a:lnTo>
                      <a:lnTo>
                        <a:pt x="479" y="88"/>
                      </a:lnTo>
                      <a:lnTo>
                        <a:pt x="479" y="88"/>
                      </a:lnTo>
                      <a:lnTo>
                        <a:pt x="479" y="88"/>
                      </a:lnTo>
                      <a:lnTo>
                        <a:pt x="479" y="88"/>
                      </a:lnTo>
                      <a:lnTo>
                        <a:pt x="479" y="88"/>
                      </a:lnTo>
                      <a:lnTo>
                        <a:pt x="479" y="93"/>
                      </a:lnTo>
                      <a:lnTo>
                        <a:pt x="479" y="93"/>
                      </a:lnTo>
                      <a:lnTo>
                        <a:pt x="484" y="93"/>
                      </a:lnTo>
                      <a:lnTo>
                        <a:pt x="484" y="98"/>
                      </a:lnTo>
                      <a:lnTo>
                        <a:pt x="484" y="98"/>
                      </a:lnTo>
                      <a:lnTo>
                        <a:pt x="484" y="98"/>
                      </a:lnTo>
                      <a:lnTo>
                        <a:pt x="484" y="103"/>
                      </a:lnTo>
                      <a:lnTo>
                        <a:pt x="484" y="103"/>
                      </a:lnTo>
                      <a:lnTo>
                        <a:pt x="484" y="108"/>
                      </a:lnTo>
                      <a:lnTo>
                        <a:pt x="484" y="108"/>
                      </a:lnTo>
                      <a:lnTo>
                        <a:pt x="484" y="113"/>
                      </a:lnTo>
                      <a:lnTo>
                        <a:pt x="484" y="118"/>
                      </a:lnTo>
                      <a:lnTo>
                        <a:pt x="484" y="118"/>
                      </a:lnTo>
                      <a:lnTo>
                        <a:pt x="484" y="123"/>
                      </a:lnTo>
                      <a:lnTo>
                        <a:pt x="484" y="128"/>
                      </a:lnTo>
                      <a:lnTo>
                        <a:pt x="479" y="128"/>
                      </a:lnTo>
                      <a:lnTo>
                        <a:pt x="479" y="133"/>
                      </a:lnTo>
                      <a:lnTo>
                        <a:pt x="479" y="138"/>
                      </a:lnTo>
                      <a:lnTo>
                        <a:pt x="479" y="143"/>
                      </a:lnTo>
                      <a:lnTo>
                        <a:pt x="479" y="148"/>
                      </a:lnTo>
                      <a:lnTo>
                        <a:pt x="479" y="153"/>
                      </a:lnTo>
                      <a:lnTo>
                        <a:pt x="474" y="153"/>
                      </a:lnTo>
                      <a:lnTo>
                        <a:pt x="474" y="157"/>
                      </a:lnTo>
                      <a:lnTo>
                        <a:pt x="474" y="162"/>
                      </a:lnTo>
                      <a:lnTo>
                        <a:pt x="469" y="167"/>
                      </a:lnTo>
                      <a:lnTo>
                        <a:pt x="469" y="172"/>
                      </a:lnTo>
                      <a:lnTo>
                        <a:pt x="469" y="177"/>
                      </a:lnTo>
                      <a:lnTo>
                        <a:pt x="464" y="182"/>
                      </a:lnTo>
                      <a:lnTo>
                        <a:pt x="464" y="182"/>
                      </a:lnTo>
                      <a:lnTo>
                        <a:pt x="464" y="187"/>
                      </a:lnTo>
                      <a:lnTo>
                        <a:pt x="464" y="187"/>
                      </a:lnTo>
                      <a:lnTo>
                        <a:pt x="464" y="187"/>
                      </a:lnTo>
                      <a:lnTo>
                        <a:pt x="464" y="192"/>
                      </a:lnTo>
                      <a:lnTo>
                        <a:pt x="459" y="197"/>
                      </a:lnTo>
                      <a:lnTo>
                        <a:pt x="459" y="197"/>
                      </a:lnTo>
                      <a:lnTo>
                        <a:pt x="459" y="202"/>
                      </a:lnTo>
                      <a:lnTo>
                        <a:pt x="459" y="207"/>
                      </a:lnTo>
                      <a:lnTo>
                        <a:pt x="464" y="212"/>
                      </a:lnTo>
                      <a:lnTo>
                        <a:pt x="464" y="222"/>
                      </a:lnTo>
                      <a:lnTo>
                        <a:pt x="464" y="226"/>
                      </a:lnTo>
                      <a:lnTo>
                        <a:pt x="469" y="231"/>
                      </a:lnTo>
                      <a:lnTo>
                        <a:pt x="469" y="236"/>
                      </a:lnTo>
                      <a:lnTo>
                        <a:pt x="474" y="246"/>
                      </a:lnTo>
                      <a:lnTo>
                        <a:pt x="479" y="251"/>
                      </a:lnTo>
                      <a:lnTo>
                        <a:pt x="479" y="251"/>
                      </a:lnTo>
                      <a:lnTo>
                        <a:pt x="479" y="251"/>
                      </a:lnTo>
                      <a:lnTo>
                        <a:pt x="479" y="256"/>
                      </a:lnTo>
                      <a:lnTo>
                        <a:pt x="484" y="256"/>
                      </a:lnTo>
                      <a:lnTo>
                        <a:pt x="484" y="256"/>
                      </a:lnTo>
                      <a:lnTo>
                        <a:pt x="484" y="261"/>
                      </a:lnTo>
                      <a:lnTo>
                        <a:pt x="484" y="261"/>
                      </a:lnTo>
                      <a:lnTo>
                        <a:pt x="489" y="266"/>
                      </a:lnTo>
                      <a:lnTo>
                        <a:pt x="489" y="271"/>
                      </a:lnTo>
                      <a:lnTo>
                        <a:pt x="494" y="276"/>
                      </a:lnTo>
                      <a:lnTo>
                        <a:pt x="494" y="276"/>
                      </a:lnTo>
                      <a:lnTo>
                        <a:pt x="494" y="281"/>
                      </a:lnTo>
                      <a:lnTo>
                        <a:pt x="499" y="286"/>
                      </a:lnTo>
                      <a:lnTo>
                        <a:pt x="499" y="291"/>
                      </a:lnTo>
                      <a:lnTo>
                        <a:pt x="499" y="296"/>
                      </a:lnTo>
                      <a:lnTo>
                        <a:pt x="499" y="300"/>
                      </a:lnTo>
                      <a:close/>
                    </a:path>
                  </a:pathLst>
                </a:custGeom>
                <a:solidFill>
                  <a:srgbClr val="6B85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55" name="Freeform 2851">
                  <a:extLst>
                    <a:ext uri="{FF2B5EF4-FFF2-40B4-BE49-F238E27FC236}">
                      <a16:creationId xmlns:a16="http://schemas.microsoft.com/office/drawing/2014/main" id="{421D8BE5-256A-4019-A451-FD358E8A773A}"/>
                    </a:ext>
                  </a:extLst>
                </p:cNvPr>
                <p:cNvSpPr>
                  <a:spLocks/>
                </p:cNvSpPr>
                <p:nvPr/>
              </p:nvSpPr>
              <p:spPr bwMode="auto">
                <a:xfrm>
                  <a:off x="4468" y="1494"/>
                  <a:ext cx="168" cy="330"/>
                </a:xfrm>
                <a:custGeom>
                  <a:avLst/>
                  <a:gdLst>
                    <a:gd name="T0" fmla="*/ 45 w 168"/>
                    <a:gd name="T1" fmla="*/ 34 h 330"/>
                    <a:gd name="T2" fmla="*/ 45 w 168"/>
                    <a:gd name="T3" fmla="*/ 34 h 330"/>
                    <a:gd name="T4" fmla="*/ 49 w 168"/>
                    <a:gd name="T5" fmla="*/ 34 h 330"/>
                    <a:gd name="T6" fmla="*/ 94 w 168"/>
                    <a:gd name="T7" fmla="*/ 0 h 330"/>
                    <a:gd name="T8" fmla="*/ 74 w 168"/>
                    <a:gd name="T9" fmla="*/ 44 h 330"/>
                    <a:gd name="T10" fmla="*/ 119 w 168"/>
                    <a:gd name="T11" fmla="*/ 19 h 330"/>
                    <a:gd name="T12" fmla="*/ 94 w 168"/>
                    <a:gd name="T13" fmla="*/ 64 h 330"/>
                    <a:gd name="T14" fmla="*/ 143 w 168"/>
                    <a:gd name="T15" fmla="*/ 49 h 330"/>
                    <a:gd name="T16" fmla="*/ 104 w 168"/>
                    <a:gd name="T17" fmla="*/ 88 h 330"/>
                    <a:gd name="T18" fmla="*/ 158 w 168"/>
                    <a:gd name="T19" fmla="*/ 83 h 330"/>
                    <a:gd name="T20" fmla="*/ 114 w 168"/>
                    <a:gd name="T21" fmla="*/ 108 h 330"/>
                    <a:gd name="T22" fmla="*/ 168 w 168"/>
                    <a:gd name="T23" fmla="*/ 113 h 330"/>
                    <a:gd name="T24" fmla="*/ 119 w 168"/>
                    <a:gd name="T25" fmla="*/ 133 h 330"/>
                    <a:gd name="T26" fmla="*/ 168 w 168"/>
                    <a:gd name="T27" fmla="*/ 153 h 330"/>
                    <a:gd name="T28" fmla="*/ 124 w 168"/>
                    <a:gd name="T29" fmla="*/ 157 h 330"/>
                    <a:gd name="T30" fmla="*/ 168 w 168"/>
                    <a:gd name="T31" fmla="*/ 182 h 330"/>
                    <a:gd name="T32" fmla="*/ 119 w 168"/>
                    <a:gd name="T33" fmla="*/ 182 h 330"/>
                    <a:gd name="T34" fmla="*/ 158 w 168"/>
                    <a:gd name="T35" fmla="*/ 212 h 330"/>
                    <a:gd name="T36" fmla="*/ 114 w 168"/>
                    <a:gd name="T37" fmla="*/ 207 h 330"/>
                    <a:gd name="T38" fmla="*/ 148 w 168"/>
                    <a:gd name="T39" fmla="*/ 241 h 330"/>
                    <a:gd name="T40" fmla="*/ 99 w 168"/>
                    <a:gd name="T41" fmla="*/ 236 h 330"/>
                    <a:gd name="T42" fmla="*/ 133 w 168"/>
                    <a:gd name="T43" fmla="*/ 266 h 330"/>
                    <a:gd name="T44" fmla="*/ 84 w 168"/>
                    <a:gd name="T45" fmla="*/ 256 h 330"/>
                    <a:gd name="T46" fmla="*/ 104 w 168"/>
                    <a:gd name="T47" fmla="*/ 295 h 330"/>
                    <a:gd name="T48" fmla="*/ 64 w 168"/>
                    <a:gd name="T49" fmla="*/ 276 h 330"/>
                    <a:gd name="T50" fmla="*/ 74 w 168"/>
                    <a:gd name="T51" fmla="*/ 315 h 330"/>
                    <a:gd name="T52" fmla="*/ 49 w 168"/>
                    <a:gd name="T53" fmla="*/ 286 h 330"/>
                    <a:gd name="T54" fmla="*/ 49 w 168"/>
                    <a:gd name="T55" fmla="*/ 330 h 330"/>
                    <a:gd name="T56" fmla="*/ 30 w 168"/>
                    <a:gd name="T57" fmla="*/ 295 h 330"/>
                    <a:gd name="T58" fmla="*/ 25 w 168"/>
                    <a:gd name="T59" fmla="*/ 330 h 330"/>
                    <a:gd name="T60" fmla="*/ 0 w 168"/>
                    <a:gd name="T61" fmla="*/ 291 h 330"/>
                    <a:gd name="T62" fmla="*/ 45 w 168"/>
                    <a:gd name="T63" fmla="*/ 3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330">
                      <a:moveTo>
                        <a:pt x="45" y="34"/>
                      </a:moveTo>
                      <a:lnTo>
                        <a:pt x="45" y="34"/>
                      </a:lnTo>
                      <a:lnTo>
                        <a:pt x="49" y="34"/>
                      </a:lnTo>
                      <a:lnTo>
                        <a:pt x="94" y="0"/>
                      </a:lnTo>
                      <a:lnTo>
                        <a:pt x="74" y="44"/>
                      </a:lnTo>
                      <a:lnTo>
                        <a:pt x="119" y="19"/>
                      </a:lnTo>
                      <a:lnTo>
                        <a:pt x="94" y="64"/>
                      </a:lnTo>
                      <a:lnTo>
                        <a:pt x="143" y="49"/>
                      </a:lnTo>
                      <a:lnTo>
                        <a:pt x="104" y="88"/>
                      </a:lnTo>
                      <a:lnTo>
                        <a:pt x="158" y="83"/>
                      </a:lnTo>
                      <a:lnTo>
                        <a:pt x="114" y="108"/>
                      </a:lnTo>
                      <a:lnTo>
                        <a:pt x="168" y="113"/>
                      </a:lnTo>
                      <a:lnTo>
                        <a:pt x="119" y="133"/>
                      </a:lnTo>
                      <a:lnTo>
                        <a:pt x="168" y="153"/>
                      </a:lnTo>
                      <a:lnTo>
                        <a:pt x="124" y="157"/>
                      </a:lnTo>
                      <a:lnTo>
                        <a:pt x="168" y="182"/>
                      </a:lnTo>
                      <a:lnTo>
                        <a:pt x="119" y="182"/>
                      </a:lnTo>
                      <a:lnTo>
                        <a:pt x="158" y="212"/>
                      </a:lnTo>
                      <a:lnTo>
                        <a:pt x="114" y="207"/>
                      </a:lnTo>
                      <a:lnTo>
                        <a:pt x="148" y="241"/>
                      </a:lnTo>
                      <a:lnTo>
                        <a:pt x="99" y="236"/>
                      </a:lnTo>
                      <a:lnTo>
                        <a:pt x="133" y="266"/>
                      </a:lnTo>
                      <a:lnTo>
                        <a:pt x="84" y="256"/>
                      </a:lnTo>
                      <a:lnTo>
                        <a:pt x="104" y="295"/>
                      </a:lnTo>
                      <a:lnTo>
                        <a:pt x="64" y="276"/>
                      </a:lnTo>
                      <a:lnTo>
                        <a:pt x="74" y="315"/>
                      </a:lnTo>
                      <a:lnTo>
                        <a:pt x="49" y="286"/>
                      </a:lnTo>
                      <a:lnTo>
                        <a:pt x="49" y="330"/>
                      </a:lnTo>
                      <a:lnTo>
                        <a:pt x="30" y="295"/>
                      </a:lnTo>
                      <a:lnTo>
                        <a:pt x="25" y="330"/>
                      </a:lnTo>
                      <a:lnTo>
                        <a:pt x="0" y="291"/>
                      </a:lnTo>
                      <a:lnTo>
                        <a:pt x="45" y="34"/>
                      </a:lnTo>
                      <a:close/>
                    </a:path>
                  </a:pathLst>
                </a:custGeom>
                <a:solidFill>
                  <a:srgbClr val="66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56" name="Freeform 2852">
                  <a:extLst>
                    <a:ext uri="{FF2B5EF4-FFF2-40B4-BE49-F238E27FC236}">
                      <a16:creationId xmlns:a16="http://schemas.microsoft.com/office/drawing/2014/main" id="{AE104880-3CE1-4D79-9BD2-2E9DC9DDB077}"/>
                    </a:ext>
                  </a:extLst>
                </p:cNvPr>
                <p:cNvSpPr>
                  <a:spLocks/>
                </p:cNvSpPr>
                <p:nvPr/>
              </p:nvSpPr>
              <p:spPr bwMode="auto">
                <a:xfrm>
                  <a:off x="4305" y="1494"/>
                  <a:ext cx="277" cy="305"/>
                </a:xfrm>
                <a:custGeom>
                  <a:avLst/>
                  <a:gdLst>
                    <a:gd name="T0" fmla="*/ 277 w 277"/>
                    <a:gd name="T1" fmla="*/ 133 h 305"/>
                    <a:gd name="T2" fmla="*/ 272 w 277"/>
                    <a:gd name="T3" fmla="*/ 113 h 305"/>
                    <a:gd name="T4" fmla="*/ 262 w 277"/>
                    <a:gd name="T5" fmla="*/ 88 h 305"/>
                    <a:gd name="T6" fmla="*/ 257 w 277"/>
                    <a:gd name="T7" fmla="*/ 69 h 305"/>
                    <a:gd name="T8" fmla="*/ 242 w 277"/>
                    <a:gd name="T9" fmla="*/ 54 h 305"/>
                    <a:gd name="T10" fmla="*/ 227 w 277"/>
                    <a:gd name="T11" fmla="*/ 39 h 305"/>
                    <a:gd name="T12" fmla="*/ 212 w 277"/>
                    <a:gd name="T13" fmla="*/ 24 h 305"/>
                    <a:gd name="T14" fmla="*/ 198 w 277"/>
                    <a:gd name="T15" fmla="*/ 14 h 305"/>
                    <a:gd name="T16" fmla="*/ 178 w 277"/>
                    <a:gd name="T17" fmla="*/ 5 h 305"/>
                    <a:gd name="T18" fmla="*/ 158 w 277"/>
                    <a:gd name="T19" fmla="*/ 0 h 305"/>
                    <a:gd name="T20" fmla="*/ 138 w 277"/>
                    <a:gd name="T21" fmla="*/ 0 h 305"/>
                    <a:gd name="T22" fmla="*/ 119 w 277"/>
                    <a:gd name="T23" fmla="*/ 0 h 305"/>
                    <a:gd name="T24" fmla="*/ 94 w 277"/>
                    <a:gd name="T25" fmla="*/ 5 h 305"/>
                    <a:gd name="T26" fmla="*/ 79 w 277"/>
                    <a:gd name="T27" fmla="*/ 14 h 305"/>
                    <a:gd name="T28" fmla="*/ 59 w 277"/>
                    <a:gd name="T29" fmla="*/ 24 h 305"/>
                    <a:gd name="T30" fmla="*/ 45 w 277"/>
                    <a:gd name="T31" fmla="*/ 39 h 305"/>
                    <a:gd name="T32" fmla="*/ 30 w 277"/>
                    <a:gd name="T33" fmla="*/ 54 h 305"/>
                    <a:gd name="T34" fmla="*/ 20 w 277"/>
                    <a:gd name="T35" fmla="*/ 74 h 305"/>
                    <a:gd name="T36" fmla="*/ 10 w 277"/>
                    <a:gd name="T37" fmla="*/ 93 h 305"/>
                    <a:gd name="T38" fmla="*/ 5 w 277"/>
                    <a:gd name="T39" fmla="*/ 113 h 305"/>
                    <a:gd name="T40" fmla="*/ 0 w 277"/>
                    <a:gd name="T41" fmla="*/ 138 h 305"/>
                    <a:gd name="T42" fmla="*/ 0 w 277"/>
                    <a:gd name="T43" fmla="*/ 157 h 305"/>
                    <a:gd name="T44" fmla="*/ 0 w 277"/>
                    <a:gd name="T45" fmla="*/ 182 h 305"/>
                    <a:gd name="T46" fmla="*/ 5 w 277"/>
                    <a:gd name="T47" fmla="*/ 202 h 305"/>
                    <a:gd name="T48" fmla="*/ 15 w 277"/>
                    <a:gd name="T49" fmla="*/ 222 h 305"/>
                    <a:gd name="T50" fmla="*/ 25 w 277"/>
                    <a:gd name="T51" fmla="*/ 241 h 305"/>
                    <a:gd name="T52" fmla="*/ 40 w 277"/>
                    <a:gd name="T53" fmla="*/ 261 h 305"/>
                    <a:gd name="T54" fmla="*/ 54 w 277"/>
                    <a:gd name="T55" fmla="*/ 271 h 305"/>
                    <a:gd name="T56" fmla="*/ 69 w 277"/>
                    <a:gd name="T57" fmla="*/ 286 h 305"/>
                    <a:gd name="T58" fmla="*/ 89 w 277"/>
                    <a:gd name="T59" fmla="*/ 295 h 305"/>
                    <a:gd name="T60" fmla="*/ 109 w 277"/>
                    <a:gd name="T61" fmla="*/ 300 h 305"/>
                    <a:gd name="T62" fmla="*/ 129 w 277"/>
                    <a:gd name="T63" fmla="*/ 305 h 305"/>
                    <a:gd name="T64" fmla="*/ 153 w 277"/>
                    <a:gd name="T65" fmla="*/ 300 h 305"/>
                    <a:gd name="T66" fmla="*/ 173 w 277"/>
                    <a:gd name="T67" fmla="*/ 300 h 305"/>
                    <a:gd name="T68" fmla="*/ 193 w 277"/>
                    <a:gd name="T69" fmla="*/ 291 h 305"/>
                    <a:gd name="T70" fmla="*/ 208 w 277"/>
                    <a:gd name="T71" fmla="*/ 281 h 305"/>
                    <a:gd name="T72" fmla="*/ 227 w 277"/>
                    <a:gd name="T73" fmla="*/ 271 h 305"/>
                    <a:gd name="T74" fmla="*/ 242 w 277"/>
                    <a:gd name="T75" fmla="*/ 251 h 305"/>
                    <a:gd name="T76" fmla="*/ 252 w 277"/>
                    <a:gd name="T77" fmla="*/ 236 h 305"/>
                    <a:gd name="T78" fmla="*/ 262 w 277"/>
                    <a:gd name="T79" fmla="*/ 217 h 305"/>
                    <a:gd name="T80" fmla="*/ 272 w 277"/>
                    <a:gd name="T81" fmla="*/ 197 h 305"/>
                    <a:gd name="T82" fmla="*/ 272 w 277"/>
                    <a:gd name="T83" fmla="*/ 172 h 305"/>
                    <a:gd name="T84" fmla="*/ 277 w 277"/>
                    <a:gd name="T85" fmla="*/ 153 h 305"/>
                    <a:gd name="T86" fmla="*/ 277 w 277"/>
                    <a:gd name="T87" fmla="*/ 14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7" h="305">
                      <a:moveTo>
                        <a:pt x="277" y="148"/>
                      </a:moveTo>
                      <a:lnTo>
                        <a:pt x="277" y="143"/>
                      </a:lnTo>
                      <a:lnTo>
                        <a:pt x="277" y="133"/>
                      </a:lnTo>
                      <a:lnTo>
                        <a:pt x="272" y="123"/>
                      </a:lnTo>
                      <a:lnTo>
                        <a:pt x="272" y="118"/>
                      </a:lnTo>
                      <a:lnTo>
                        <a:pt x="272" y="113"/>
                      </a:lnTo>
                      <a:lnTo>
                        <a:pt x="267" y="103"/>
                      </a:lnTo>
                      <a:lnTo>
                        <a:pt x="267" y="98"/>
                      </a:lnTo>
                      <a:lnTo>
                        <a:pt x="262" y="88"/>
                      </a:lnTo>
                      <a:lnTo>
                        <a:pt x="262" y="83"/>
                      </a:lnTo>
                      <a:lnTo>
                        <a:pt x="257" y="79"/>
                      </a:lnTo>
                      <a:lnTo>
                        <a:pt x="257" y="69"/>
                      </a:lnTo>
                      <a:lnTo>
                        <a:pt x="252" y="64"/>
                      </a:lnTo>
                      <a:lnTo>
                        <a:pt x="247" y="59"/>
                      </a:lnTo>
                      <a:lnTo>
                        <a:pt x="242" y="54"/>
                      </a:lnTo>
                      <a:lnTo>
                        <a:pt x="237" y="49"/>
                      </a:lnTo>
                      <a:lnTo>
                        <a:pt x="232" y="44"/>
                      </a:lnTo>
                      <a:lnTo>
                        <a:pt x="227" y="39"/>
                      </a:lnTo>
                      <a:lnTo>
                        <a:pt x="222" y="34"/>
                      </a:lnTo>
                      <a:lnTo>
                        <a:pt x="217" y="29"/>
                      </a:lnTo>
                      <a:lnTo>
                        <a:pt x="212" y="24"/>
                      </a:lnTo>
                      <a:lnTo>
                        <a:pt x="208" y="19"/>
                      </a:lnTo>
                      <a:lnTo>
                        <a:pt x="203" y="19"/>
                      </a:lnTo>
                      <a:lnTo>
                        <a:pt x="198" y="14"/>
                      </a:lnTo>
                      <a:lnTo>
                        <a:pt x="193" y="10"/>
                      </a:lnTo>
                      <a:lnTo>
                        <a:pt x="183" y="10"/>
                      </a:lnTo>
                      <a:lnTo>
                        <a:pt x="178" y="5"/>
                      </a:lnTo>
                      <a:lnTo>
                        <a:pt x="173" y="5"/>
                      </a:lnTo>
                      <a:lnTo>
                        <a:pt x="163" y="5"/>
                      </a:lnTo>
                      <a:lnTo>
                        <a:pt x="158" y="0"/>
                      </a:lnTo>
                      <a:lnTo>
                        <a:pt x="153" y="0"/>
                      </a:lnTo>
                      <a:lnTo>
                        <a:pt x="143" y="0"/>
                      </a:lnTo>
                      <a:lnTo>
                        <a:pt x="138" y="0"/>
                      </a:lnTo>
                      <a:lnTo>
                        <a:pt x="129" y="0"/>
                      </a:lnTo>
                      <a:lnTo>
                        <a:pt x="124" y="0"/>
                      </a:lnTo>
                      <a:lnTo>
                        <a:pt x="119" y="0"/>
                      </a:lnTo>
                      <a:lnTo>
                        <a:pt x="109" y="5"/>
                      </a:lnTo>
                      <a:lnTo>
                        <a:pt x="104" y="5"/>
                      </a:lnTo>
                      <a:lnTo>
                        <a:pt x="94" y="5"/>
                      </a:lnTo>
                      <a:lnTo>
                        <a:pt x="89" y="10"/>
                      </a:lnTo>
                      <a:lnTo>
                        <a:pt x="84" y="10"/>
                      </a:lnTo>
                      <a:lnTo>
                        <a:pt x="79" y="14"/>
                      </a:lnTo>
                      <a:lnTo>
                        <a:pt x="69" y="19"/>
                      </a:lnTo>
                      <a:lnTo>
                        <a:pt x="64" y="19"/>
                      </a:lnTo>
                      <a:lnTo>
                        <a:pt x="59" y="24"/>
                      </a:lnTo>
                      <a:lnTo>
                        <a:pt x="54" y="29"/>
                      </a:lnTo>
                      <a:lnTo>
                        <a:pt x="50" y="34"/>
                      </a:lnTo>
                      <a:lnTo>
                        <a:pt x="45" y="39"/>
                      </a:lnTo>
                      <a:lnTo>
                        <a:pt x="40" y="44"/>
                      </a:lnTo>
                      <a:lnTo>
                        <a:pt x="35" y="49"/>
                      </a:lnTo>
                      <a:lnTo>
                        <a:pt x="30" y="54"/>
                      </a:lnTo>
                      <a:lnTo>
                        <a:pt x="25" y="59"/>
                      </a:lnTo>
                      <a:lnTo>
                        <a:pt x="25" y="69"/>
                      </a:lnTo>
                      <a:lnTo>
                        <a:pt x="20" y="74"/>
                      </a:lnTo>
                      <a:lnTo>
                        <a:pt x="15" y="79"/>
                      </a:lnTo>
                      <a:lnTo>
                        <a:pt x="15" y="83"/>
                      </a:lnTo>
                      <a:lnTo>
                        <a:pt x="10" y="93"/>
                      </a:lnTo>
                      <a:lnTo>
                        <a:pt x="5" y="98"/>
                      </a:lnTo>
                      <a:lnTo>
                        <a:pt x="5" y="108"/>
                      </a:lnTo>
                      <a:lnTo>
                        <a:pt x="5" y="113"/>
                      </a:lnTo>
                      <a:lnTo>
                        <a:pt x="0" y="123"/>
                      </a:lnTo>
                      <a:lnTo>
                        <a:pt x="0" y="128"/>
                      </a:lnTo>
                      <a:lnTo>
                        <a:pt x="0" y="138"/>
                      </a:lnTo>
                      <a:lnTo>
                        <a:pt x="0" y="143"/>
                      </a:lnTo>
                      <a:lnTo>
                        <a:pt x="0" y="153"/>
                      </a:lnTo>
                      <a:lnTo>
                        <a:pt x="0" y="157"/>
                      </a:lnTo>
                      <a:lnTo>
                        <a:pt x="0" y="167"/>
                      </a:lnTo>
                      <a:lnTo>
                        <a:pt x="0" y="172"/>
                      </a:lnTo>
                      <a:lnTo>
                        <a:pt x="0" y="182"/>
                      </a:lnTo>
                      <a:lnTo>
                        <a:pt x="5" y="187"/>
                      </a:lnTo>
                      <a:lnTo>
                        <a:pt x="5" y="197"/>
                      </a:lnTo>
                      <a:lnTo>
                        <a:pt x="5" y="202"/>
                      </a:lnTo>
                      <a:lnTo>
                        <a:pt x="10" y="212"/>
                      </a:lnTo>
                      <a:lnTo>
                        <a:pt x="15" y="217"/>
                      </a:lnTo>
                      <a:lnTo>
                        <a:pt x="15" y="222"/>
                      </a:lnTo>
                      <a:lnTo>
                        <a:pt x="20" y="231"/>
                      </a:lnTo>
                      <a:lnTo>
                        <a:pt x="25" y="236"/>
                      </a:lnTo>
                      <a:lnTo>
                        <a:pt x="25" y="241"/>
                      </a:lnTo>
                      <a:lnTo>
                        <a:pt x="30" y="246"/>
                      </a:lnTo>
                      <a:lnTo>
                        <a:pt x="35" y="251"/>
                      </a:lnTo>
                      <a:lnTo>
                        <a:pt x="40" y="261"/>
                      </a:lnTo>
                      <a:lnTo>
                        <a:pt x="45" y="266"/>
                      </a:lnTo>
                      <a:lnTo>
                        <a:pt x="50" y="271"/>
                      </a:lnTo>
                      <a:lnTo>
                        <a:pt x="54" y="271"/>
                      </a:lnTo>
                      <a:lnTo>
                        <a:pt x="59" y="276"/>
                      </a:lnTo>
                      <a:lnTo>
                        <a:pt x="64" y="281"/>
                      </a:lnTo>
                      <a:lnTo>
                        <a:pt x="69" y="286"/>
                      </a:lnTo>
                      <a:lnTo>
                        <a:pt x="79" y="291"/>
                      </a:lnTo>
                      <a:lnTo>
                        <a:pt x="84" y="291"/>
                      </a:lnTo>
                      <a:lnTo>
                        <a:pt x="89" y="295"/>
                      </a:lnTo>
                      <a:lnTo>
                        <a:pt x="94" y="295"/>
                      </a:lnTo>
                      <a:lnTo>
                        <a:pt x="104" y="300"/>
                      </a:lnTo>
                      <a:lnTo>
                        <a:pt x="109" y="300"/>
                      </a:lnTo>
                      <a:lnTo>
                        <a:pt x="119" y="300"/>
                      </a:lnTo>
                      <a:lnTo>
                        <a:pt x="124" y="300"/>
                      </a:lnTo>
                      <a:lnTo>
                        <a:pt x="129" y="305"/>
                      </a:lnTo>
                      <a:lnTo>
                        <a:pt x="138" y="305"/>
                      </a:lnTo>
                      <a:lnTo>
                        <a:pt x="143" y="305"/>
                      </a:lnTo>
                      <a:lnTo>
                        <a:pt x="153" y="300"/>
                      </a:lnTo>
                      <a:lnTo>
                        <a:pt x="158" y="300"/>
                      </a:lnTo>
                      <a:lnTo>
                        <a:pt x="163" y="300"/>
                      </a:lnTo>
                      <a:lnTo>
                        <a:pt x="173" y="300"/>
                      </a:lnTo>
                      <a:lnTo>
                        <a:pt x="178" y="295"/>
                      </a:lnTo>
                      <a:lnTo>
                        <a:pt x="183" y="295"/>
                      </a:lnTo>
                      <a:lnTo>
                        <a:pt x="193" y="291"/>
                      </a:lnTo>
                      <a:lnTo>
                        <a:pt x="198" y="291"/>
                      </a:lnTo>
                      <a:lnTo>
                        <a:pt x="203" y="286"/>
                      </a:lnTo>
                      <a:lnTo>
                        <a:pt x="208" y="281"/>
                      </a:lnTo>
                      <a:lnTo>
                        <a:pt x="212" y="276"/>
                      </a:lnTo>
                      <a:lnTo>
                        <a:pt x="222" y="271"/>
                      </a:lnTo>
                      <a:lnTo>
                        <a:pt x="227" y="271"/>
                      </a:lnTo>
                      <a:lnTo>
                        <a:pt x="232" y="266"/>
                      </a:lnTo>
                      <a:lnTo>
                        <a:pt x="237" y="261"/>
                      </a:lnTo>
                      <a:lnTo>
                        <a:pt x="242" y="251"/>
                      </a:lnTo>
                      <a:lnTo>
                        <a:pt x="242" y="246"/>
                      </a:lnTo>
                      <a:lnTo>
                        <a:pt x="247" y="241"/>
                      </a:lnTo>
                      <a:lnTo>
                        <a:pt x="252" y="236"/>
                      </a:lnTo>
                      <a:lnTo>
                        <a:pt x="257" y="231"/>
                      </a:lnTo>
                      <a:lnTo>
                        <a:pt x="257" y="222"/>
                      </a:lnTo>
                      <a:lnTo>
                        <a:pt x="262" y="217"/>
                      </a:lnTo>
                      <a:lnTo>
                        <a:pt x="267" y="212"/>
                      </a:lnTo>
                      <a:lnTo>
                        <a:pt x="267" y="202"/>
                      </a:lnTo>
                      <a:lnTo>
                        <a:pt x="272" y="197"/>
                      </a:lnTo>
                      <a:lnTo>
                        <a:pt x="272" y="187"/>
                      </a:lnTo>
                      <a:lnTo>
                        <a:pt x="272" y="182"/>
                      </a:lnTo>
                      <a:lnTo>
                        <a:pt x="272" y="172"/>
                      </a:lnTo>
                      <a:lnTo>
                        <a:pt x="277" y="167"/>
                      </a:lnTo>
                      <a:lnTo>
                        <a:pt x="277" y="157"/>
                      </a:lnTo>
                      <a:lnTo>
                        <a:pt x="277" y="153"/>
                      </a:lnTo>
                      <a:lnTo>
                        <a:pt x="277" y="153"/>
                      </a:lnTo>
                      <a:lnTo>
                        <a:pt x="277" y="148"/>
                      </a:lnTo>
                      <a:lnTo>
                        <a:pt x="277" y="148"/>
                      </a:lnTo>
                      <a:lnTo>
                        <a:pt x="277" y="148"/>
                      </a:lnTo>
                      <a:close/>
                    </a:path>
                  </a:pathLst>
                </a:custGeom>
                <a:solidFill>
                  <a:srgbClr val="00B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57" name="Freeform 2853">
                  <a:extLst>
                    <a:ext uri="{FF2B5EF4-FFF2-40B4-BE49-F238E27FC236}">
                      <a16:creationId xmlns:a16="http://schemas.microsoft.com/office/drawing/2014/main" id="{84FA66D1-D8F9-449E-9673-C17732785ACF}"/>
                    </a:ext>
                  </a:extLst>
                </p:cNvPr>
                <p:cNvSpPr>
                  <a:spLocks/>
                </p:cNvSpPr>
                <p:nvPr/>
              </p:nvSpPr>
              <p:spPr bwMode="auto">
                <a:xfrm>
                  <a:off x="4443" y="1489"/>
                  <a:ext cx="144" cy="153"/>
                </a:xfrm>
                <a:custGeom>
                  <a:avLst/>
                  <a:gdLst>
                    <a:gd name="T0" fmla="*/ 0 w 144"/>
                    <a:gd name="T1" fmla="*/ 10 h 153"/>
                    <a:gd name="T2" fmla="*/ 15 w 144"/>
                    <a:gd name="T3" fmla="*/ 10 h 153"/>
                    <a:gd name="T4" fmla="*/ 25 w 144"/>
                    <a:gd name="T5" fmla="*/ 10 h 153"/>
                    <a:gd name="T6" fmla="*/ 40 w 144"/>
                    <a:gd name="T7" fmla="*/ 15 h 153"/>
                    <a:gd name="T8" fmla="*/ 50 w 144"/>
                    <a:gd name="T9" fmla="*/ 19 h 153"/>
                    <a:gd name="T10" fmla="*/ 65 w 144"/>
                    <a:gd name="T11" fmla="*/ 24 h 153"/>
                    <a:gd name="T12" fmla="*/ 74 w 144"/>
                    <a:gd name="T13" fmla="*/ 34 h 153"/>
                    <a:gd name="T14" fmla="*/ 84 w 144"/>
                    <a:gd name="T15" fmla="*/ 44 h 153"/>
                    <a:gd name="T16" fmla="*/ 94 w 144"/>
                    <a:gd name="T17" fmla="*/ 49 h 153"/>
                    <a:gd name="T18" fmla="*/ 104 w 144"/>
                    <a:gd name="T19" fmla="*/ 59 h 153"/>
                    <a:gd name="T20" fmla="*/ 109 w 144"/>
                    <a:gd name="T21" fmla="*/ 74 h 153"/>
                    <a:gd name="T22" fmla="*/ 119 w 144"/>
                    <a:gd name="T23" fmla="*/ 84 h 153"/>
                    <a:gd name="T24" fmla="*/ 124 w 144"/>
                    <a:gd name="T25" fmla="*/ 98 h 153"/>
                    <a:gd name="T26" fmla="*/ 129 w 144"/>
                    <a:gd name="T27" fmla="*/ 108 h 153"/>
                    <a:gd name="T28" fmla="*/ 129 w 144"/>
                    <a:gd name="T29" fmla="*/ 123 h 153"/>
                    <a:gd name="T30" fmla="*/ 134 w 144"/>
                    <a:gd name="T31" fmla="*/ 138 h 153"/>
                    <a:gd name="T32" fmla="*/ 134 w 144"/>
                    <a:gd name="T33" fmla="*/ 153 h 153"/>
                    <a:gd name="T34" fmla="*/ 139 w 144"/>
                    <a:gd name="T35" fmla="*/ 143 h 153"/>
                    <a:gd name="T36" fmla="*/ 139 w 144"/>
                    <a:gd name="T37" fmla="*/ 128 h 153"/>
                    <a:gd name="T38" fmla="*/ 134 w 144"/>
                    <a:gd name="T39" fmla="*/ 113 h 153"/>
                    <a:gd name="T40" fmla="*/ 134 w 144"/>
                    <a:gd name="T41" fmla="*/ 98 h 153"/>
                    <a:gd name="T42" fmla="*/ 124 w 144"/>
                    <a:gd name="T43" fmla="*/ 88 h 153"/>
                    <a:gd name="T44" fmla="*/ 119 w 144"/>
                    <a:gd name="T45" fmla="*/ 74 h 153"/>
                    <a:gd name="T46" fmla="*/ 114 w 144"/>
                    <a:gd name="T47" fmla="*/ 64 h 153"/>
                    <a:gd name="T48" fmla="*/ 104 w 144"/>
                    <a:gd name="T49" fmla="*/ 49 h 153"/>
                    <a:gd name="T50" fmla="*/ 94 w 144"/>
                    <a:gd name="T51" fmla="*/ 39 h 153"/>
                    <a:gd name="T52" fmla="*/ 84 w 144"/>
                    <a:gd name="T53" fmla="*/ 29 h 153"/>
                    <a:gd name="T54" fmla="*/ 74 w 144"/>
                    <a:gd name="T55" fmla="*/ 24 h 153"/>
                    <a:gd name="T56" fmla="*/ 60 w 144"/>
                    <a:gd name="T57" fmla="*/ 15 h 153"/>
                    <a:gd name="T58" fmla="*/ 50 w 144"/>
                    <a:gd name="T59" fmla="*/ 10 h 153"/>
                    <a:gd name="T60" fmla="*/ 35 w 144"/>
                    <a:gd name="T61" fmla="*/ 5 h 153"/>
                    <a:gd name="T62" fmla="*/ 20 w 144"/>
                    <a:gd name="T63" fmla="*/ 5 h 153"/>
                    <a:gd name="T64" fmla="*/ 5 w 144"/>
                    <a:gd name="T65" fmla="*/ 0 h 153"/>
                    <a:gd name="T66" fmla="*/ 0 w 144"/>
                    <a:gd name="T6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153">
                      <a:moveTo>
                        <a:pt x="0" y="10"/>
                      </a:moveTo>
                      <a:lnTo>
                        <a:pt x="0" y="10"/>
                      </a:lnTo>
                      <a:lnTo>
                        <a:pt x="5" y="10"/>
                      </a:lnTo>
                      <a:lnTo>
                        <a:pt x="15" y="10"/>
                      </a:lnTo>
                      <a:lnTo>
                        <a:pt x="20" y="10"/>
                      </a:lnTo>
                      <a:lnTo>
                        <a:pt x="25" y="10"/>
                      </a:lnTo>
                      <a:lnTo>
                        <a:pt x="35" y="15"/>
                      </a:lnTo>
                      <a:lnTo>
                        <a:pt x="40" y="15"/>
                      </a:lnTo>
                      <a:lnTo>
                        <a:pt x="45" y="19"/>
                      </a:lnTo>
                      <a:lnTo>
                        <a:pt x="50" y="19"/>
                      </a:lnTo>
                      <a:lnTo>
                        <a:pt x="55" y="24"/>
                      </a:lnTo>
                      <a:lnTo>
                        <a:pt x="65" y="24"/>
                      </a:lnTo>
                      <a:lnTo>
                        <a:pt x="70" y="29"/>
                      </a:lnTo>
                      <a:lnTo>
                        <a:pt x="74" y="34"/>
                      </a:lnTo>
                      <a:lnTo>
                        <a:pt x="79" y="39"/>
                      </a:lnTo>
                      <a:lnTo>
                        <a:pt x="84" y="44"/>
                      </a:lnTo>
                      <a:lnTo>
                        <a:pt x="89" y="44"/>
                      </a:lnTo>
                      <a:lnTo>
                        <a:pt x="94" y="49"/>
                      </a:lnTo>
                      <a:lnTo>
                        <a:pt x="99" y="54"/>
                      </a:lnTo>
                      <a:lnTo>
                        <a:pt x="104" y="59"/>
                      </a:lnTo>
                      <a:lnTo>
                        <a:pt x="104" y="69"/>
                      </a:lnTo>
                      <a:lnTo>
                        <a:pt x="109" y="74"/>
                      </a:lnTo>
                      <a:lnTo>
                        <a:pt x="114" y="79"/>
                      </a:lnTo>
                      <a:lnTo>
                        <a:pt x="119" y="84"/>
                      </a:lnTo>
                      <a:lnTo>
                        <a:pt x="119" y="88"/>
                      </a:lnTo>
                      <a:lnTo>
                        <a:pt x="124" y="98"/>
                      </a:lnTo>
                      <a:lnTo>
                        <a:pt x="124" y="103"/>
                      </a:lnTo>
                      <a:lnTo>
                        <a:pt x="129" y="108"/>
                      </a:lnTo>
                      <a:lnTo>
                        <a:pt x="129" y="118"/>
                      </a:lnTo>
                      <a:lnTo>
                        <a:pt x="129" y="123"/>
                      </a:lnTo>
                      <a:lnTo>
                        <a:pt x="134" y="133"/>
                      </a:lnTo>
                      <a:lnTo>
                        <a:pt x="134" y="138"/>
                      </a:lnTo>
                      <a:lnTo>
                        <a:pt x="134" y="148"/>
                      </a:lnTo>
                      <a:lnTo>
                        <a:pt x="134" y="153"/>
                      </a:lnTo>
                      <a:lnTo>
                        <a:pt x="144" y="153"/>
                      </a:lnTo>
                      <a:lnTo>
                        <a:pt x="139" y="143"/>
                      </a:lnTo>
                      <a:lnTo>
                        <a:pt x="139" y="138"/>
                      </a:lnTo>
                      <a:lnTo>
                        <a:pt x="139" y="128"/>
                      </a:lnTo>
                      <a:lnTo>
                        <a:pt x="139" y="123"/>
                      </a:lnTo>
                      <a:lnTo>
                        <a:pt x="134" y="113"/>
                      </a:lnTo>
                      <a:lnTo>
                        <a:pt x="134" y="108"/>
                      </a:lnTo>
                      <a:lnTo>
                        <a:pt x="134" y="98"/>
                      </a:lnTo>
                      <a:lnTo>
                        <a:pt x="129" y="93"/>
                      </a:lnTo>
                      <a:lnTo>
                        <a:pt x="124" y="88"/>
                      </a:lnTo>
                      <a:lnTo>
                        <a:pt x="124" y="79"/>
                      </a:lnTo>
                      <a:lnTo>
                        <a:pt x="119" y="74"/>
                      </a:lnTo>
                      <a:lnTo>
                        <a:pt x="114" y="69"/>
                      </a:lnTo>
                      <a:lnTo>
                        <a:pt x="114" y="64"/>
                      </a:lnTo>
                      <a:lnTo>
                        <a:pt x="109" y="54"/>
                      </a:lnTo>
                      <a:lnTo>
                        <a:pt x="104" y="49"/>
                      </a:lnTo>
                      <a:lnTo>
                        <a:pt x="99" y="44"/>
                      </a:lnTo>
                      <a:lnTo>
                        <a:pt x="94" y="39"/>
                      </a:lnTo>
                      <a:lnTo>
                        <a:pt x="89" y="34"/>
                      </a:lnTo>
                      <a:lnTo>
                        <a:pt x="84" y="29"/>
                      </a:lnTo>
                      <a:lnTo>
                        <a:pt x="79" y="29"/>
                      </a:lnTo>
                      <a:lnTo>
                        <a:pt x="74" y="24"/>
                      </a:lnTo>
                      <a:lnTo>
                        <a:pt x="65" y="19"/>
                      </a:lnTo>
                      <a:lnTo>
                        <a:pt x="60" y="15"/>
                      </a:lnTo>
                      <a:lnTo>
                        <a:pt x="55" y="15"/>
                      </a:lnTo>
                      <a:lnTo>
                        <a:pt x="50" y="10"/>
                      </a:lnTo>
                      <a:lnTo>
                        <a:pt x="40" y="10"/>
                      </a:lnTo>
                      <a:lnTo>
                        <a:pt x="35" y="5"/>
                      </a:lnTo>
                      <a:lnTo>
                        <a:pt x="25" y="5"/>
                      </a:lnTo>
                      <a:lnTo>
                        <a:pt x="20" y="5"/>
                      </a:lnTo>
                      <a:lnTo>
                        <a:pt x="15" y="0"/>
                      </a:lnTo>
                      <a:lnTo>
                        <a:pt x="5" y="0"/>
                      </a:lnTo>
                      <a:lnTo>
                        <a:pt x="0" y="0"/>
                      </a:lnTo>
                      <a:lnTo>
                        <a:pt x="0"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58" name="Freeform 2854">
                  <a:extLst>
                    <a:ext uri="{FF2B5EF4-FFF2-40B4-BE49-F238E27FC236}">
                      <a16:creationId xmlns:a16="http://schemas.microsoft.com/office/drawing/2014/main" id="{5C8C9BBE-6885-455F-A2F8-1254F0CF6115}"/>
                    </a:ext>
                  </a:extLst>
                </p:cNvPr>
                <p:cNvSpPr>
                  <a:spLocks/>
                </p:cNvSpPr>
                <p:nvPr/>
              </p:nvSpPr>
              <p:spPr bwMode="auto">
                <a:xfrm>
                  <a:off x="4300" y="1489"/>
                  <a:ext cx="143" cy="158"/>
                </a:xfrm>
                <a:custGeom>
                  <a:avLst/>
                  <a:gdLst>
                    <a:gd name="T0" fmla="*/ 5 w 143"/>
                    <a:gd name="T1" fmla="*/ 158 h 158"/>
                    <a:gd name="T2" fmla="*/ 10 w 143"/>
                    <a:gd name="T3" fmla="*/ 143 h 158"/>
                    <a:gd name="T4" fmla="*/ 10 w 143"/>
                    <a:gd name="T5" fmla="*/ 128 h 158"/>
                    <a:gd name="T6" fmla="*/ 15 w 143"/>
                    <a:gd name="T7" fmla="*/ 113 h 158"/>
                    <a:gd name="T8" fmla="*/ 20 w 143"/>
                    <a:gd name="T9" fmla="*/ 98 h 158"/>
                    <a:gd name="T10" fmla="*/ 25 w 143"/>
                    <a:gd name="T11" fmla="*/ 84 h 158"/>
                    <a:gd name="T12" fmla="*/ 30 w 143"/>
                    <a:gd name="T13" fmla="*/ 74 h 158"/>
                    <a:gd name="T14" fmla="*/ 40 w 143"/>
                    <a:gd name="T15" fmla="*/ 64 h 158"/>
                    <a:gd name="T16" fmla="*/ 45 w 143"/>
                    <a:gd name="T17" fmla="*/ 54 h 158"/>
                    <a:gd name="T18" fmla="*/ 55 w 143"/>
                    <a:gd name="T19" fmla="*/ 44 h 158"/>
                    <a:gd name="T20" fmla="*/ 69 w 143"/>
                    <a:gd name="T21" fmla="*/ 34 h 158"/>
                    <a:gd name="T22" fmla="*/ 79 w 143"/>
                    <a:gd name="T23" fmla="*/ 24 h 158"/>
                    <a:gd name="T24" fmla="*/ 89 w 143"/>
                    <a:gd name="T25" fmla="*/ 19 h 158"/>
                    <a:gd name="T26" fmla="*/ 104 w 143"/>
                    <a:gd name="T27" fmla="*/ 15 h 158"/>
                    <a:gd name="T28" fmla="*/ 114 w 143"/>
                    <a:gd name="T29" fmla="*/ 10 h 158"/>
                    <a:gd name="T30" fmla="*/ 129 w 143"/>
                    <a:gd name="T31" fmla="*/ 10 h 158"/>
                    <a:gd name="T32" fmla="*/ 143 w 143"/>
                    <a:gd name="T33" fmla="*/ 10 h 158"/>
                    <a:gd name="T34" fmla="*/ 134 w 143"/>
                    <a:gd name="T35" fmla="*/ 0 h 158"/>
                    <a:gd name="T36" fmla="*/ 119 w 143"/>
                    <a:gd name="T37" fmla="*/ 5 h 158"/>
                    <a:gd name="T38" fmla="*/ 109 w 143"/>
                    <a:gd name="T39" fmla="*/ 5 h 158"/>
                    <a:gd name="T40" fmla="*/ 94 w 143"/>
                    <a:gd name="T41" fmla="*/ 10 h 158"/>
                    <a:gd name="T42" fmla="*/ 79 w 143"/>
                    <a:gd name="T43" fmla="*/ 15 h 158"/>
                    <a:gd name="T44" fmla="*/ 69 w 143"/>
                    <a:gd name="T45" fmla="*/ 24 h 158"/>
                    <a:gd name="T46" fmla="*/ 59 w 143"/>
                    <a:gd name="T47" fmla="*/ 34 h 158"/>
                    <a:gd name="T48" fmla="*/ 45 w 143"/>
                    <a:gd name="T49" fmla="*/ 39 h 158"/>
                    <a:gd name="T50" fmla="*/ 40 w 143"/>
                    <a:gd name="T51" fmla="*/ 54 h 158"/>
                    <a:gd name="T52" fmla="*/ 30 w 143"/>
                    <a:gd name="T53" fmla="*/ 64 h 158"/>
                    <a:gd name="T54" fmla="*/ 20 w 143"/>
                    <a:gd name="T55" fmla="*/ 74 h 158"/>
                    <a:gd name="T56" fmla="*/ 15 w 143"/>
                    <a:gd name="T57" fmla="*/ 88 h 158"/>
                    <a:gd name="T58" fmla="*/ 10 w 143"/>
                    <a:gd name="T59" fmla="*/ 103 h 158"/>
                    <a:gd name="T60" fmla="*/ 5 w 143"/>
                    <a:gd name="T61" fmla="*/ 118 h 158"/>
                    <a:gd name="T62" fmla="*/ 0 w 143"/>
                    <a:gd name="T63" fmla="*/ 133 h 158"/>
                    <a:gd name="T64" fmla="*/ 0 w 143"/>
                    <a:gd name="T65" fmla="*/ 148 h 158"/>
                    <a:gd name="T66" fmla="*/ 0 w 143"/>
                    <a:gd name="T6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 h="158">
                      <a:moveTo>
                        <a:pt x="5" y="158"/>
                      </a:moveTo>
                      <a:lnTo>
                        <a:pt x="5" y="158"/>
                      </a:lnTo>
                      <a:lnTo>
                        <a:pt x="10" y="148"/>
                      </a:lnTo>
                      <a:lnTo>
                        <a:pt x="10" y="143"/>
                      </a:lnTo>
                      <a:lnTo>
                        <a:pt x="10" y="133"/>
                      </a:lnTo>
                      <a:lnTo>
                        <a:pt x="10" y="128"/>
                      </a:lnTo>
                      <a:lnTo>
                        <a:pt x="10" y="118"/>
                      </a:lnTo>
                      <a:lnTo>
                        <a:pt x="15" y="113"/>
                      </a:lnTo>
                      <a:lnTo>
                        <a:pt x="15" y="103"/>
                      </a:lnTo>
                      <a:lnTo>
                        <a:pt x="20" y="98"/>
                      </a:lnTo>
                      <a:lnTo>
                        <a:pt x="20" y="93"/>
                      </a:lnTo>
                      <a:lnTo>
                        <a:pt x="25" y="84"/>
                      </a:lnTo>
                      <a:lnTo>
                        <a:pt x="25" y="79"/>
                      </a:lnTo>
                      <a:lnTo>
                        <a:pt x="30" y="74"/>
                      </a:lnTo>
                      <a:lnTo>
                        <a:pt x="35" y="69"/>
                      </a:lnTo>
                      <a:lnTo>
                        <a:pt x="40" y="64"/>
                      </a:lnTo>
                      <a:lnTo>
                        <a:pt x="45" y="59"/>
                      </a:lnTo>
                      <a:lnTo>
                        <a:pt x="45" y="54"/>
                      </a:lnTo>
                      <a:lnTo>
                        <a:pt x="50" y="49"/>
                      </a:lnTo>
                      <a:lnTo>
                        <a:pt x="55" y="44"/>
                      </a:lnTo>
                      <a:lnTo>
                        <a:pt x="59" y="39"/>
                      </a:lnTo>
                      <a:lnTo>
                        <a:pt x="69" y="34"/>
                      </a:lnTo>
                      <a:lnTo>
                        <a:pt x="74" y="29"/>
                      </a:lnTo>
                      <a:lnTo>
                        <a:pt x="79" y="24"/>
                      </a:lnTo>
                      <a:lnTo>
                        <a:pt x="84" y="24"/>
                      </a:lnTo>
                      <a:lnTo>
                        <a:pt x="89" y="19"/>
                      </a:lnTo>
                      <a:lnTo>
                        <a:pt x="94" y="19"/>
                      </a:lnTo>
                      <a:lnTo>
                        <a:pt x="104" y="15"/>
                      </a:lnTo>
                      <a:lnTo>
                        <a:pt x="109" y="15"/>
                      </a:lnTo>
                      <a:lnTo>
                        <a:pt x="114" y="10"/>
                      </a:lnTo>
                      <a:lnTo>
                        <a:pt x="124" y="10"/>
                      </a:lnTo>
                      <a:lnTo>
                        <a:pt x="129" y="10"/>
                      </a:lnTo>
                      <a:lnTo>
                        <a:pt x="134" y="10"/>
                      </a:lnTo>
                      <a:lnTo>
                        <a:pt x="143" y="10"/>
                      </a:lnTo>
                      <a:lnTo>
                        <a:pt x="143" y="0"/>
                      </a:lnTo>
                      <a:lnTo>
                        <a:pt x="134" y="0"/>
                      </a:lnTo>
                      <a:lnTo>
                        <a:pt x="129" y="0"/>
                      </a:lnTo>
                      <a:lnTo>
                        <a:pt x="119" y="5"/>
                      </a:lnTo>
                      <a:lnTo>
                        <a:pt x="114" y="5"/>
                      </a:lnTo>
                      <a:lnTo>
                        <a:pt x="109" y="5"/>
                      </a:lnTo>
                      <a:lnTo>
                        <a:pt x="99" y="10"/>
                      </a:lnTo>
                      <a:lnTo>
                        <a:pt x="94" y="10"/>
                      </a:lnTo>
                      <a:lnTo>
                        <a:pt x="89" y="15"/>
                      </a:lnTo>
                      <a:lnTo>
                        <a:pt x="79" y="15"/>
                      </a:lnTo>
                      <a:lnTo>
                        <a:pt x="74" y="19"/>
                      </a:lnTo>
                      <a:lnTo>
                        <a:pt x="69" y="24"/>
                      </a:lnTo>
                      <a:lnTo>
                        <a:pt x="64" y="29"/>
                      </a:lnTo>
                      <a:lnTo>
                        <a:pt x="59" y="34"/>
                      </a:lnTo>
                      <a:lnTo>
                        <a:pt x="55" y="34"/>
                      </a:lnTo>
                      <a:lnTo>
                        <a:pt x="45" y="39"/>
                      </a:lnTo>
                      <a:lnTo>
                        <a:pt x="40" y="44"/>
                      </a:lnTo>
                      <a:lnTo>
                        <a:pt x="40" y="54"/>
                      </a:lnTo>
                      <a:lnTo>
                        <a:pt x="35" y="59"/>
                      </a:lnTo>
                      <a:lnTo>
                        <a:pt x="30" y="64"/>
                      </a:lnTo>
                      <a:lnTo>
                        <a:pt x="25" y="69"/>
                      </a:lnTo>
                      <a:lnTo>
                        <a:pt x="20" y="74"/>
                      </a:lnTo>
                      <a:lnTo>
                        <a:pt x="20" y="84"/>
                      </a:lnTo>
                      <a:lnTo>
                        <a:pt x="15" y="88"/>
                      </a:lnTo>
                      <a:lnTo>
                        <a:pt x="10" y="98"/>
                      </a:lnTo>
                      <a:lnTo>
                        <a:pt x="10" y="103"/>
                      </a:lnTo>
                      <a:lnTo>
                        <a:pt x="5" y="108"/>
                      </a:lnTo>
                      <a:lnTo>
                        <a:pt x="5" y="118"/>
                      </a:lnTo>
                      <a:lnTo>
                        <a:pt x="5" y="123"/>
                      </a:lnTo>
                      <a:lnTo>
                        <a:pt x="0" y="133"/>
                      </a:lnTo>
                      <a:lnTo>
                        <a:pt x="0" y="143"/>
                      </a:lnTo>
                      <a:lnTo>
                        <a:pt x="0" y="148"/>
                      </a:lnTo>
                      <a:lnTo>
                        <a:pt x="0" y="158"/>
                      </a:lnTo>
                      <a:lnTo>
                        <a:pt x="0" y="158"/>
                      </a:lnTo>
                      <a:lnTo>
                        <a:pt x="5"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59" name="Freeform 2855">
                  <a:extLst>
                    <a:ext uri="{FF2B5EF4-FFF2-40B4-BE49-F238E27FC236}">
                      <a16:creationId xmlns:a16="http://schemas.microsoft.com/office/drawing/2014/main" id="{7C80D636-9948-47E4-A27E-FB533EC3C43B}"/>
                    </a:ext>
                  </a:extLst>
                </p:cNvPr>
                <p:cNvSpPr>
                  <a:spLocks/>
                </p:cNvSpPr>
                <p:nvPr/>
              </p:nvSpPr>
              <p:spPr bwMode="auto">
                <a:xfrm>
                  <a:off x="4300" y="1647"/>
                  <a:ext cx="143" cy="152"/>
                </a:xfrm>
                <a:custGeom>
                  <a:avLst/>
                  <a:gdLst>
                    <a:gd name="T0" fmla="*/ 143 w 143"/>
                    <a:gd name="T1" fmla="*/ 147 h 152"/>
                    <a:gd name="T2" fmla="*/ 129 w 143"/>
                    <a:gd name="T3" fmla="*/ 147 h 152"/>
                    <a:gd name="T4" fmla="*/ 114 w 143"/>
                    <a:gd name="T5" fmla="*/ 142 h 152"/>
                    <a:gd name="T6" fmla="*/ 104 w 143"/>
                    <a:gd name="T7" fmla="*/ 138 h 152"/>
                    <a:gd name="T8" fmla="*/ 89 w 143"/>
                    <a:gd name="T9" fmla="*/ 133 h 152"/>
                    <a:gd name="T10" fmla="*/ 79 w 143"/>
                    <a:gd name="T11" fmla="*/ 128 h 152"/>
                    <a:gd name="T12" fmla="*/ 69 w 143"/>
                    <a:gd name="T13" fmla="*/ 123 h 152"/>
                    <a:gd name="T14" fmla="*/ 55 w 143"/>
                    <a:gd name="T15" fmla="*/ 113 h 152"/>
                    <a:gd name="T16" fmla="*/ 45 w 143"/>
                    <a:gd name="T17" fmla="*/ 103 h 152"/>
                    <a:gd name="T18" fmla="*/ 40 w 143"/>
                    <a:gd name="T19" fmla="*/ 93 h 152"/>
                    <a:gd name="T20" fmla="*/ 30 w 143"/>
                    <a:gd name="T21" fmla="*/ 83 h 152"/>
                    <a:gd name="T22" fmla="*/ 25 w 143"/>
                    <a:gd name="T23" fmla="*/ 69 h 152"/>
                    <a:gd name="T24" fmla="*/ 20 w 143"/>
                    <a:gd name="T25" fmla="*/ 54 h 152"/>
                    <a:gd name="T26" fmla="*/ 15 w 143"/>
                    <a:gd name="T27" fmla="*/ 44 h 152"/>
                    <a:gd name="T28" fmla="*/ 10 w 143"/>
                    <a:gd name="T29" fmla="*/ 29 h 152"/>
                    <a:gd name="T30" fmla="*/ 10 w 143"/>
                    <a:gd name="T31" fmla="*/ 14 h 152"/>
                    <a:gd name="T32" fmla="*/ 5 w 143"/>
                    <a:gd name="T33" fmla="*/ 0 h 152"/>
                    <a:gd name="T34" fmla="*/ 0 w 143"/>
                    <a:gd name="T35" fmla="*/ 4 h 152"/>
                    <a:gd name="T36" fmla="*/ 0 w 143"/>
                    <a:gd name="T37" fmla="*/ 24 h 152"/>
                    <a:gd name="T38" fmla="*/ 5 w 143"/>
                    <a:gd name="T39" fmla="*/ 39 h 152"/>
                    <a:gd name="T40" fmla="*/ 10 w 143"/>
                    <a:gd name="T41" fmla="*/ 54 h 152"/>
                    <a:gd name="T42" fmla="*/ 15 w 143"/>
                    <a:gd name="T43" fmla="*/ 64 h 152"/>
                    <a:gd name="T44" fmla="*/ 20 w 143"/>
                    <a:gd name="T45" fmla="*/ 78 h 152"/>
                    <a:gd name="T46" fmla="*/ 30 w 143"/>
                    <a:gd name="T47" fmla="*/ 93 h 152"/>
                    <a:gd name="T48" fmla="*/ 40 w 143"/>
                    <a:gd name="T49" fmla="*/ 103 h 152"/>
                    <a:gd name="T50" fmla="*/ 45 w 143"/>
                    <a:gd name="T51" fmla="*/ 113 h 152"/>
                    <a:gd name="T52" fmla="*/ 59 w 143"/>
                    <a:gd name="T53" fmla="*/ 123 h 152"/>
                    <a:gd name="T54" fmla="*/ 69 w 143"/>
                    <a:gd name="T55" fmla="*/ 133 h 152"/>
                    <a:gd name="T56" fmla="*/ 79 w 143"/>
                    <a:gd name="T57" fmla="*/ 138 h 152"/>
                    <a:gd name="T58" fmla="*/ 94 w 143"/>
                    <a:gd name="T59" fmla="*/ 142 h 152"/>
                    <a:gd name="T60" fmla="*/ 109 w 143"/>
                    <a:gd name="T61" fmla="*/ 147 h 152"/>
                    <a:gd name="T62" fmla="*/ 119 w 143"/>
                    <a:gd name="T63" fmla="*/ 152 h 152"/>
                    <a:gd name="T64" fmla="*/ 134 w 143"/>
                    <a:gd name="T65" fmla="*/ 152 h 152"/>
                    <a:gd name="T66" fmla="*/ 143 w 143"/>
                    <a:gd name="T6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 h="152">
                      <a:moveTo>
                        <a:pt x="143" y="147"/>
                      </a:moveTo>
                      <a:lnTo>
                        <a:pt x="143" y="147"/>
                      </a:lnTo>
                      <a:lnTo>
                        <a:pt x="134" y="147"/>
                      </a:lnTo>
                      <a:lnTo>
                        <a:pt x="129" y="147"/>
                      </a:lnTo>
                      <a:lnTo>
                        <a:pt x="124" y="142"/>
                      </a:lnTo>
                      <a:lnTo>
                        <a:pt x="114" y="142"/>
                      </a:lnTo>
                      <a:lnTo>
                        <a:pt x="109" y="142"/>
                      </a:lnTo>
                      <a:lnTo>
                        <a:pt x="104" y="138"/>
                      </a:lnTo>
                      <a:lnTo>
                        <a:pt x="94" y="138"/>
                      </a:lnTo>
                      <a:lnTo>
                        <a:pt x="89" y="133"/>
                      </a:lnTo>
                      <a:lnTo>
                        <a:pt x="84" y="133"/>
                      </a:lnTo>
                      <a:lnTo>
                        <a:pt x="79" y="128"/>
                      </a:lnTo>
                      <a:lnTo>
                        <a:pt x="74" y="123"/>
                      </a:lnTo>
                      <a:lnTo>
                        <a:pt x="69" y="123"/>
                      </a:lnTo>
                      <a:lnTo>
                        <a:pt x="59" y="118"/>
                      </a:lnTo>
                      <a:lnTo>
                        <a:pt x="55" y="113"/>
                      </a:lnTo>
                      <a:lnTo>
                        <a:pt x="50" y="108"/>
                      </a:lnTo>
                      <a:lnTo>
                        <a:pt x="45" y="103"/>
                      </a:lnTo>
                      <a:lnTo>
                        <a:pt x="45" y="98"/>
                      </a:lnTo>
                      <a:lnTo>
                        <a:pt x="40" y="93"/>
                      </a:lnTo>
                      <a:lnTo>
                        <a:pt x="35" y="88"/>
                      </a:lnTo>
                      <a:lnTo>
                        <a:pt x="30" y="83"/>
                      </a:lnTo>
                      <a:lnTo>
                        <a:pt x="25" y="73"/>
                      </a:lnTo>
                      <a:lnTo>
                        <a:pt x="25" y="69"/>
                      </a:lnTo>
                      <a:lnTo>
                        <a:pt x="20" y="64"/>
                      </a:lnTo>
                      <a:lnTo>
                        <a:pt x="20" y="54"/>
                      </a:lnTo>
                      <a:lnTo>
                        <a:pt x="15" y="49"/>
                      </a:lnTo>
                      <a:lnTo>
                        <a:pt x="15" y="44"/>
                      </a:lnTo>
                      <a:lnTo>
                        <a:pt x="10" y="34"/>
                      </a:lnTo>
                      <a:lnTo>
                        <a:pt x="10" y="29"/>
                      </a:lnTo>
                      <a:lnTo>
                        <a:pt x="10" y="19"/>
                      </a:lnTo>
                      <a:lnTo>
                        <a:pt x="10" y="14"/>
                      </a:lnTo>
                      <a:lnTo>
                        <a:pt x="10" y="4"/>
                      </a:lnTo>
                      <a:lnTo>
                        <a:pt x="5" y="0"/>
                      </a:lnTo>
                      <a:lnTo>
                        <a:pt x="0" y="0"/>
                      </a:lnTo>
                      <a:lnTo>
                        <a:pt x="0" y="4"/>
                      </a:lnTo>
                      <a:lnTo>
                        <a:pt x="0" y="14"/>
                      </a:lnTo>
                      <a:lnTo>
                        <a:pt x="0" y="24"/>
                      </a:lnTo>
                      <a:lnTo>
                        <a:pt x="5" y="29"/>
                      </a:lnTo>
                      <a:lnTo>
                        <a:pt x="5" y="39"/>
                      </a:lnTo>
                      <a:lnTo>
                        <a:pt x="5" y="44"/>
                      </a:lnTo>
                      <a:lnTo>
                        <a:pt x="10" y="54"/>
                      </a:lnTo>
                      <a:lnTo>
                        <a:pt x="10" y="59"/>
                      </a:lnTo>
                      <a:lnTo>
                        <a:pt x="15" y="64"/>
                      </a:lnTo>
                      <a:lnTo>
                        <a:pt x="20" y="73"/>
                      </a:lnTo>
                      <a:lnTo>
                        <a:pt x="20" y="78"/>
                      </a:lnTo>
                      <a:lnTo>
                        <a:pt x="25" y="83"/>
                      </a:lnTo>
                      <a:lnTo>
                        <a:pt x="30" y="93"/>
                      </a:lnTo>
                      <a:lnTo>
                        <a:pt x="35" y="98"/>
                      </a:lnTo>
                      <a:lnTo>
                        <a:pt x="40" y="103"/>
                      </a:lnTo>
                      <a:lnTo>
                        <a:pt x="40" y="108"/>
                      </a:lnTo>
                      <a:lnTo>
                        <a:pt x="45" y="113"/>
                      </a:lnTo>
                      <a:lnTo>
                        <a:pt x="55" y="118"/>
                      </a:lnTo>
                      <a:lnTo>
                        <a:pt x="59" y="123"/>
                      </a:lnTo>
                      <a:lnTo>
                        <a:pt x="64" y="128"/>
                      </a:lnTo>
                      <a:lnTo>
                        <a:pt x="69" y="133"/>
                      </a:lnTo>
                      <a:lnTo>
                        <a:pt x="74" y="138"/>
                      </a:lnTo>
                      <a:lnTo>
                        <a:pt x="79" y="138"/>
                      </a:lnTo>
                      <a:lnTo>
                        <a:pt x="89" y="142"/>
                      </a:lnTo>
                      <a:lnTo>
                        <a:pt x="94" y="142"/>
                      </a:lnTo>
                      <a:lnTo>
                        <a:pt x="99" y="147"/>
                      </a:lnTo>
                      <a:lnTo>
                        <a:pt x="109" y="147"/>
                      </a:lnTo>
                      <a:lnTo>
                        <a:pt x="114" y="152"/>
                      </a:lnTo>
                      <a:lnTo>
                        <a:pt x="119" y="152"/>
                      </a:lnTo>
                      <a:lnTo>
                        <a:pt x="129" y="152"/>
                      </a:lnTo>
                      <a:lnTo>
                        <a:pt x="134" y="152"/>
                      </a:lnTo>
                      <a:lnTo>
                        <a:pt x="143" y="152"/>
                      </a:lnTo>
                      <a:lnTo>
                        <a:pt x="143" y="152"/>
                      </a:lnTo>
                      <a:lnTo>
                        <a:pt x="143" y="1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60" name="Freeform 2856">
                  <a:extLst>
                    <a:ext uri="{FF2B5EF4-FFF2-40B4-BE49-F238E27FC236}">
                      <a16:creationId xmlns:a16="http://schemas.microsoft.com/office/drawing/2014/main" id="{DB16DB48-1ECC-4592-A467-5C1446C4BD47}"/>
                    </a:ext>
                  </a:extLst>
                </p:cNvPr>
                <p:cNvSpPr>
                  <a:spLocks/>
                </p:cNvSpPr>
                <p:nvPr/>
              </p:nvSpPr>
              <p:spPr bwMode="auto">
                <a:xfrm>
                  <a:off x="4443" y="1647"/>
                  <a:ext cx="144" cy="152"/>
                </a:xfrm>
                <a:custGeom>
                  <a:avLst/>
                  <a:gdLst>
                    <a:gd name="T0" fmla="*/ 134 w 144"/>
                    <a:gd name="T1" fmla="*/ 0 h 152"/>
                    <a:gd name="T2" fmla="*/ 134 w 144"/>
                    <a:gd name="T3" fmla="*/ 14 h 152"/>
                    <a:gd name="T4" fmla="*/ 134 w 144"/>
                    <a:gd name="T5" fmla="*/ 29 h 152"/>
                    <a:gd name="T6" fmla="*/ 129 w 144"/>
                    <a:gd name="T7" fmla="*/ 44 h 152"/>
                    <a:gd name="T8" fmla="*/ 124 w 144"/>
                    <a:gd name="T9" fmla="*/ 54 h 152"/>
                    <a:gd name="T10" fmla="*/ 119 w 144"/>
                    <a:gd name="T11" fmla="*/ 69 h 152"/>
                    <a:gd name="T12" fmla="*/ 109 w 144"/>
                    <a:gd name="T13" fmla="*/ 83 h 152"/>
                    <a:gd name="T14" fmla="*/ 104 w 144"/>
                    <a:gd name="T15" fmla="*/ 93 h 152"/>
                    <a:gd name="T16" fmla="*/ 94 w 144"/>
                    <a:gd name="T17" fmla="*/ 103 h 152"/>
                    <a:gd name="T18" fmla="*/ 84 w 144"/>
                    <a:gd name="T19" fmla="*/ 113 h 152"/>
                    <a:gd name="T20" fmla="*/ 74 w 144"/>
                    <a:gd name="T21" fmla="*/ 123 h 152"/>
                    <a:gd name="T22" fmla="*/ 65 w 144"/>
                    <a:gd name="T23" fmla="*/ 128 h 152"/>
                    <a:gd name="T24" fmla="*/ 50 w 144"/>
                    <a:gd name="T25" fmla="*/ 133 h 152"/>
                    <a:gd name="T26" fmla="*/ 40 w 144"/>
                    <a:gd name="T27" fmla="*/ 138 h 152"/>
                    <a:gd name="T28" fmla="*/ 25 w 144"/>
                    <a:gd name="T29" fmla="*/ 142 h 152"/>
                    <a:gd name="T30" fmla="*/ 15 w 144"/>
                    <a:gd name="T31" fmla="*/ 147 h 152"/>
                    <a:gd name="T32" fmla="*/ 0 w 144"/>
                    <a:gd name="T33" fmla="*/ 147 h 152"/>
                    <a:gd name="T34" fmla="*/ 5 w 144"/>
                    <a:gd name="T35" fmla="*/ 152 h 152"/>
                    <a:gd name="T36" fmla="*/ 20 w 144"/>
                    <a:gd name="T37" fmla="*/ 152 h 152"/>
                    <a:gd name="T38" fmla="*/ 35 w 144"/>
                    <a:gd name="T39" fmla="*/ 147 h 152"/>
                    <a:gd name="T40" fmla="*/ 50 w 144"/>
                    <a:gd name="T41" fmla="*/ 142 h 152"/>
                    <a:gd name="T42" fmla="*/ 60 w 144"/>
                    <a:gd name="T43" fmla="*/ 138 h 152"/>
                    <a:gd name="T44" fmla="*/ 74 w 144"/>
                    <a:gd name="T45" fmla="*/ 133 h 152"/>
                    <a:gd name="T46" fmla="*/ 84 w 144"/>
                    <a:gd name="T47" fmla="*/ 123 h 152"/>
                    <a:gd name="T48" fmla="*/ 94 w 144"/>
                    <a:gd name="T49" fmla="*/ 113 h 152"/>
                    <a:gd name="T50" fmla="*/ 104 w 144"/>
                    <a:gd name="T51" fmla="*/ 103 h 152"/>
                    <a:gd name="T52" fmla="*/ 114 w 144"/>
                    <a:gd name="T53" fmla="*/ 93 h 152"/>
                    <a:gd name="T54" fmla="*/ 119 w 144"/>
                    <a:gd name="T55" fmla="*/ 78 h 152"/>
                    <a:gd name="T56" fmla="*/ 129 w 144"/>
                    <a:gd name="T57" fmla="*/ 64 h 152"/>
                    <a:gd name="T58" fmla="*/ 134 w 144"/>
                    <a:gd name="T59" fmla="*/ 54 h 152"/>
                    <a:gd name="T60" fmla="*/ 139 w 144"/>
                    <a:gd name="T61" fmla="*/ 39 h 152"/>
                    <a:gd name="T62" fmla="*/ 139 w 144"/>
                    <a:gd name="T63" fmla="*/ 24 h 152"/>
                    <a:gd name="T64" fmla="*/ 139 w 144"/>
                    <a:gd name="T65" fmla="*/ 4 h 152"/>
                    <a:gd name="T66" fmla="*/ 144 w 144"/>
                    <a:gd name="T6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152">
                      <a:moveTo>
                        <a:pt x="134" y="0"/>
                      </a:moveTo>
                      <a:lnTo>
                        <a:pt x="134" y="0"/>
                      </a:lnTo>
                      <a:lnTo>
                        <a:pt x="134" y="4"/>
                      </a:lnTo>
                      <a:lnTo>
                        <a:pt x="134" y="14"/>
                      </a:lnTo>
                      <a:lnTo>
                        <a:pt x="134" y="19"/>
                      </a:lnTo>
                      <a:lnTo>
                        <a:pt x="134" y="29"/>
                      </a:lnTo>
                      <a:lnTo>
                        <a:pt x="129" y="34"/>
                      </a:lnTo>
                      <a:lnTo>
                        <a:pt x="129" y="44"/>
                      </a:lnTo>
                      <a:lnTo>
                        <a:pt x="124" y="49"/>
                      </a:lnTo>
                      <a:lnTo>
                        <a:pt x="124" y="54"/>
                      </a:lnTo>
                      <a:lnTo>
                        <a:pt x="119" y="64"/>
                      </a:lnTo>
                      <a:lnTo>
                        <a:pt x="119" y="69"/>
                      </a:lnTo>
                      <a:lnTo>
                        <a:pt x="114" y="73"/>
                      </a:lnTo>
                      <a:lnTo>
                        <a:pt x="109" y="83"/>
                      </a:lnTo>
                      <a:lnTo>
                        <a:pt x="109" y="88"/>
                      </a:lnTo>
                      <a:lnTo>
                        <a:pt x="104" y="93"/>
                      </a:lnTo>
                      <a:lnTo>
                        <a:pt x="99" y="98"/>
                      </a:lnTo>
                      <a:lnTo>
                        <a:pt x="94" y="103"/>
                      </a:lnTo>
                      <a:lnTo>
                        <a:pt x="89" y="108"/>
                      </a:lnTo>
                      <a:lnTo>
                        <a:pt x="84" y="113"/>
                      </a:lnTo>
                      <a:lnTo>
                        <a:pt x="79" y="118"/>
                      </a:lnTo>
                      <a:lnTo>
                        <a:pt x="74" y="123"/>
                      </a:lnTo>
                      <a:lnTo>
                        <a:pt x="70" y="123"/>
                      </a:lnTo>
                      <a:lnTo>
                        <a:pt x="65" y="128"/>
                      </a:lnTo>
                      <a:lnTo>
                        <a:pt x="60" y="133"/>
                      </a:lnTo>
                      <a:lnTo>
                        <a:pt x="50" y="133"/>
                      </a:lnTo>
                      <a:lnTo>
                        <a:pt x="45" y="138"/>
                      </a:lnTo>
                      <a:lnTo>
                        <a:pt x="40" y="138"/>
                      </a:lnTo>
                      <a:lnTo>
                        <a:pt x="35" y="142"/>
                      </a:lnTo>
                      <a:lnTo>
                        <a:pt x="25" y="142"/>
                      </a:lnTo>
                      <a:lnTo>
                        <a:pt x="20" y="142"/>
                      </a:lnTo>
                      <a:lnTo>
                        <a:pt x="15" y="147"/>
                      </a:lnTo>
                      <a:lnTo>
                        <a:pt x="5" y="147"/>
                      </a:lnTo>
                      <a:lnTo>
                        <a:pt x="0" y="147"/>
                      </a:lnTo>
                      <a:lnTo>
                        <a:pt x="0" y="152"/>
                      </a:lnTo>
                      <a:lnTo>
                        <a:pt x="5" y="152"/>
                      </a:lnTo>
                      <a:lnTo>
                        <a:pt x="15" y="152"/>
                      </a:lnTo>
                      <a:lnTo>
                        <a:pt x="20" y="152"/>
                      </a:lnTo>
                      <a:lnTo>
                        <a:pt x="30" y="152"/>
                      </a:lnTo>
                      <a:lnTo>
                        <a:pt x="35" y="147"/>
                      </a:lnTo>
                      <a:lnTo>
                        <a:pt x="40" y="147"/>
                      </a:lnTo>
                      <a:lnTo>
                        <a:pt x="50" y="142"/>
                      </a:lnTo>
                      <a:lnTo>
                        <a:pt x="55" y="142"/>
                      </a:lnTo>
                      <a:lnTo>
                        <a:pt x="60" y="138"/>
                      </a:lnTo>
                      <a:lnTo>
                        <a:pt x="70" y="138"/>
                      </a:lnTo>
                      <a:lnTo>
                        <a:pt x="74" y="133"/>
                      </a:lnTo>
                      <a:lnTo>
                        <a:pt x="79" y="128"/>
                      </a:lnTo>
                      <a:lnTo>
                        <a:pt x="84" y="123"/>
                      </a:lnTo>
                      <a:lnTo>
                        <a:pt x="89" y="118"/>
                      </a:lnTo>
                      <a:lnTo>
                        <a:pt x="94" y="113"/>
                      </a:lnTo>
                      <a:lnTo>
                        <a:pt x="99" y="108"/>
                      </a:lnTo>
                      <a:lnTo>
                        <a:pt x="104" y="103"/>
                      </a:lnTo>
                      <a:lnTo>
                        <a:pt x="109" y="98"/>
                      </a:lnTo>
                      <a:lnTo>
                        <a:pt x="114" y="93"/>
                      </a:lnTo>
                      <a:lnTo>
                        <a:pt x="119" y="83"/>
                      </a:lnTo>
                      <a:lnTo>
                        <a:pt x="119" y="78"/>
                      </a:lnTo>
                      <a:lnTo>
                        <a:pt x="124" y="73"/>
                      </a:lnTo>
                      <a:lnTo>
                        <a:pt x="129" y="64"/>
                      </a:lnTo>
                      <a:lnTo>
                        <a:pt x="129" y="59"/>
                      </a:lnTo>
                      <a:lnTo>
                        <a:pt x="134" y="54"/>
                      </a:lnTo>
                      <a:lnTo>
                        <a:pt x="134" y="44"/>
                      </a:lnTo>
                      <a:lnTo>
                        <a:pt x="139" y="39"/>
                      </a:lnTo>
                      <a:lnTo>
                        <a:pt x="139" y="29"/>
                      </a:lnTo>
                      <a:lnTo>
                        <a:pt x="139" y="24"/>
                      </a:lnTo>
                      <a:lnTo>
                        <a:pt x="139" y="14"/>
                      </a:lnTo>
                      <a:lnTo>
                        <a:pt x="139" y="4"/>
                      </a:lnTo>
                      <a:lnTo>
                        <a:pt x="144" y="0"/>
                      </a:lnTo>
                      <a:lnTo>
                        <a:pt x="144" y="0"/>
                      </a:lnTo>
                      <a:lnTo>
                        <a:pt x="13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61" name="Freeform 2857">
                  <a:extLst>
                    <a:ext uri="{FF2B5EF4-FFF2-40B4-BE49-F238E27FC236}">
                      <a16:creationId xmlns:a16="http://schemas.microsoft.com/office/drawing/2014/main" id="{CEC1D7E5-BA10-4DFC-AFE6-2195946AC9F3}"/>
                    </a:ext>
                  </a:extLst>
                </p:cNvPr>
                <p:cNvSpPr>
                  <a:spLocks/>
                </p:cNvSpPr>
                <p:nvPr/>
              </p:nvSpPr>
              <p:spPr bwMode="auto">
                <a:xfrm>
                  <a:off x="4577" y="1642"/>
                  <a:ext cx="10" cy="5"/>
                </a:xfrm>
                <a:custGeom>
                  <a:avLst/>
                  <a:gdLst>
                    <a:gd name="T0" fmla="*/ 0 w 10"/>
                    <a:gd name="T1" fmla="*/ 0 h 5"/>
                    <a:gd name="T2" fmla="*/ 0 w 10"/>
                    <a:gd name="T3" fmla="*/ 0 h 5"/>
                    <a:gd name="T4" fmla="*/ 0 w 10"/>
                    <a:gd name="T5" fmla="*/ 0 h 5"/>
                    <a:gd name="T6" fmla="*/ 0 w 10"/>
                    <a:gd name="T7" fmla="*/ 5 h 5"/>
                    <a:gd name="T8" fmla="*/ 0 w 10"/>
                    <a:gd name="T9" fmla="*/ 5 h 5"/>
                    <a:gd name="T10" fmla="*/ 10 w 10"/>
                    <a:gd name="T11" fmla="*/ 5 h 5"/>
                    <a:gd name="T12" fmla="*/ 10 w 10"/>
                    <a:gd name="T13" fmla="*/ 5 h 5"/>
                    <a:gd name="T14" fmla="*/ 10 w 10"/>
                    <a:gd name="T15" fmla="*/ 0 h 5"/>
                    <a:gd name="T16" fmla="*/ 10 w 10"/>
                    <a:gd name="T17" fmla="*/ 0 h 5"/>
                    <a:gd name="T18" fmla="*/ 10 w 10"/>
                    <a:gd name="T19" fmla="*/ 0 h 5"/>
                    <a:gd name="T20" fmla="*/ 0 w 10"/>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5">
                      <a:moveTo>
                        <a:pt x="0" y="0"/>
                      </a:moveTo>
                      <a:lnTo>
                        <a:pt x="0" y="0"/>
                      </a:lnTo>
                      <a:lnTo>
                        <a:pt x="0" y="0"/>
                      </a:lnTo>
                      <a:lnTo>
                        <a:pt x="0" y="5"/>
                      </a:lnTo>
                      <a:lnTo>
                        <a:pt x="0" y="5"/>
                      </a:lnTo>
                      <a:lnTo>
                        <a:pt x="10" y="5"/>
                      </a:lnTo>
                      <a:lnTo>
                        <a:pt x="10" y="5"/>
                      </a:lnTo>
                      <a:lnTo>
                        <a:pt x="10" y="0"/>
                      </a:lnTo>
                      <a:lnTo>
                        <a:pt x="10" y="0"/>
                      </a:lnTo>
                      <a:lnTo>
                        <a:pt x="1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62" name="Freeform 2858">
                  <a:extLst>
                    <a:ext uri="{FF2B5EF4-FFF2-40B4-BE49-F238E27FC236}">
                      <a16:creationId xmlns:a16="http://schemas.microsoft.com/office/drawing/2014/main" id="{7F741376-055A-4C57-BF1C-5A4C3ED5C5C5}"/>
                    </a:ext>
                  </a:extLst>
                </p:cNvPr>
                <p:cNvSpPr>
                  <a:spLocks/>
                </p:cNvSpPr>
                <p:nvPr/>
              </p:nvSpPr>
              <p:spPr bwMode="auto">
                <a:xfrm>
                  <a:off x="4404" y="1499"/>
                  <a:ext cx="54" cy="29"/>
                </a:xfrm>
                <a:custGeom>
                  <a:avLst/>
                  <a:gdLst>
                    <a:gd name="T0" fmla="*/ 54 w 54"/>
                    <a:gd name="T1" fmla="*/ 29 h 29"/>
                    <a:gd name="T2" fmla="*/ 54 w 54"/>
                    <a:gd name="T3" fmla="*/ 29 h 29"/>
                    <a:gd name="T4" fmla="*/ 49 w 54"/>
                    <a:gd name="T5" fmla="*/ 29 h 29"/>
                    <a:gd name="T6" fmla="*/ 49 w 54"/>
                    <a:gd name="T7" fmla="*/ 29 h 29"/>
                    <a:gd name="T8" fmla="*/ 44 w 54"/>
                    <a:gd name="T9" fmla="*/ 24 h 29"/>
                    <a:gd name="T10" fmla="*/ 44 w 54"/>
                    <a:gd name="T11" fmla="*/ 24 h 29"/>
                    <a:gd name="T12" fmla="*/ 39 w 54"/>
                    <a:gd name="T13" fmla="*/ 19 h 29"/>
                    <a:gd name="T14" fmla="*/ 34 w 54"/>
                    <a:gd name="T15" fmla="*/ 19 h 29"/>
                    <a:gd name="T16" fmla="*/ 30 w 54"/>
                    <a:gd name="T17" fmla="*/ 19 h 29"/>
                    <a:gd name="T18" fmla="*/ 25 w 54"/>
                    <a:gd name="T19" fmla="*/ 19 h 29"/>
                    <a:gd name="T20" fmla="*/ 25 w 54"/>
                    <a:gd name="T21" fmla="*/ 19 h 29"/>
                    <a:gd name="T22" fmla="*/ 20 w 54"/>
                    <a:gd name="T23" fmla="*/ 14 h 29"/>
                    <a:gd name="T24" fmla="*/ 20 w 54"/>
                    <a:gd name="T25" fmla="*/ 14 h 29"/>
                    <a:gd name="T26" fmla="*/ 15 w 54"/>
                    <a:gd name="T27" fmla="*/ 9 h 29"/>
                    <a:gd name="T28" fmla="*/ 15 w 54"/>
                    <a:gd name="T29" fmla="*/ 14 h 29"/>
                    <a:gd name="T30" fmla="*/ 10 w 54"/>
                    <a:gd name="T31" fmla="*/ 14 h 29"/>
                    <a:gd name="T32" fmla="*/ 10 w 54"/>
                    <a:gd name="T33" fmla="*/ 14 h 29"/>
                    <a:gd name="T34" fmla="*/ 5 w 54"/>
                    <a:gd name="T35" fmla="*/ 9 h 29"/>
                    <a:gd name="T36" fmla="*/ 5 w 54"/>
                    <a:gd name="T37" fmla="*/ 14 h 29"/>
                    <a:gd name="T38" fmla="*/ 0 w 54"/>
                    <a:gd name="T39" fmla="*/ 14 h 29"/>
                    <a:gd name="T40" fmla="*/ 0 w 54"/>
                    <a:gd name="T41" fmla="*/ 9 h 29"/>
                    <a:gd name="T42" fmla="*/ 0 w 54"/>
                    <a:gd name="T43" fmla="*/ 9 h 29"/>
                    <a:gd name="T44" fmla="*/ 5 w 54"/>
                    <a:gd name="T45" fmla="*/ 9 h 29"/>
                    <a:gd name="T46" fmla="*/ 5 w 54"/>
                    <a:gd name="T47" fmla="*/ 5 h 29"/>
                    <a:gd name="T48" fmla="*/ 10 w 54"/>
                    <a:gd name="T49" fmla="*/ 5 h 29"/>
                    <a:gd name="T50" fmla="*/ 15 w 54"/>
                    <a:gd name="T51" fmla="*/ 5 h 29"/>
                    <a:gd name="T52" fmla="*/ 15 w 54"/>
                    <a:gd name="T53" fmla="*/ 5 h 29"/>
                    <a:gd name="T54" fmla="*/ 15 w 54"/>
                    <a:gd name="T55" fmla="*/ 5 h 29"/>
                    <a:gd name="T56" fmla="*/ 20 w 54"/>
                    <a:gd name="T57" fmla="*/ 0 h 29"/>
                    <a:gd name="T58" fmla="*/ 25 w 54"/>
                    <a:gd name="T59" fmla="*/ 0 h 29"/>
                    <a:gd name="T60" fmla="*/ 25 w 54"/>
                    <a:gd name="T61" fmla="*/ 0 h 29"/>
                    <a:gd name="T62" fmla="*/ 30 w 54"/>
                    <a:gd name="T63" fmla="*/ 0 h 29"/>
                    <a:gd name="T64" fmla="*/ 30 w 54"/>
                    <a:gd name="T65" fmla="*/ 0 h 29"/>
                    <a:gd name="T66" fmla="*/ 30 w 54"/>
                    <a:gd name="T67" fmla="*/ 0 h 29"/>
                    <a:gd name="T68" fmla="*/ 34 w 54"/>
                    <a:gd name="T69" fmla="*/ 0 h 29"/>
                    <a:gd name="T70" fmla="*/ 34 w 54"/>
                    <a:gd name="T71" fmla="*/ 0 h 29"/>
                    <a:gd name="T72" fmla="*/ 39 w 54"/>
                    <a:gd name="T73" fmla="*/ 0 h 29"/>
                    <a:gd name="T74" fmla="*/ 39 w 54"/>
                    <a:gd name="T75" fmla="*/ 0 h 29"/>
                    <a:gd name="T76" fmla="*/ 44 w 54"/>
                    <a:gd name="T77" fmla="*/ 0 h 29"/>
                    <a:gd name="T78" fmla="*/ 44 w 54"/>
                    <a:gd name="T79" fmla="*/ 0 h 29"/>
                    <a:gd name="T80" fmla="*/ 44 w 54"/>
                    <a:gd name="T81" fmla="*/ 5 h 29"/>
                    <a:gd name="T82" fmla="*/ 49 w 54"/>
                    <a:gd name="T83" fmla="*/ 5 h 29"/>
                    <a:gd name="T84" fmla="*/ 49 w 54"/>
                    <a:gd name="T85" fmla="*/ 9 h 29"/>
                    <a:gd name="T86" fmla="*/ 49 w 54"/>
                    <a:gd name="T87" fmla="*/ 9 h 29"/>
                    <a:gd name="T88" fmla="*/ 49 w 54"/>
                    <a:gd name="T89" fmla="*/ 14 h 29"/>
                    <a:gd name="T90" fmla="*/ 49 w 54"/>
                    <a:gd name="T91" fmla="*/ 19 h 29"/>
                    <a:gd name="T92" fmla="*/ 49 w 54"/>
                    <a:gd name="T93" fmla="*/ 19 h 29"/>
                    <a:gd name="T94" fmla="*/ 54 w 54"/>
                    <a:gd name="T95" fmla="*/ 24 h 29"/>
                    <a:gd name="T96" fmla="*/ 54 w 54"/>
                    <a:gd name="T97"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 h="29">
                      <a:moveTo>
                        <a:pt x="54" y="24"/>
                      </a:moveTo>
                      <a:lnTo>
                        <a:pt x="54" y="29"/>
                      </a:lnTo>
                      <a:lnTo>
                        <a:pt x="54" y="29"/>
                      </a:lnTo>
                      <a:lnTo>
                        <a:pt x="54" y="29"/>
                      </a:lnTo>
                      <a:lnTo>
                        <a:pt x="54" y="29"/>
                      </a:lnTo>
                      <a:lnTo>
                        <a:pt x="54" y="29"/>
                      </a:lnTo>
                      <a:lnTo>
                        <a:pt x="54" y="29"/>
                      </a:lnTo>
                      <a:lnTo>
                        <a:pt x="54" y="29"/>
                      </a:lnTo>
                      <a:lnTo>
                        <a:pt x="49" y="29"/>
                      </a:lnTo>
                      <a:lnTo>
                        <a:pt x="49" y="29"/>
                      </a:lnTo>
                      <a:lnTo>
                        <a:pt x="49" y="29"/>
                      </a:lnTo>
                      <a:lnTo>
                        <a:pt x="49" y="29"/>
                      </a:lnTo>
                      <a:lnTo>
                        <a:pt x="44" y="29"/>
                      </a:lnTo>
                      <a:lnTo>
                        <a:pt x="44" y="29"/>
                      </a:lnTo>
                      <a:lnTo>
                        <a:pt x="44" y="24"/>
                      </a:lnTo>
                      <a:lnTo>
                        <a:pt x="44" y="24"/>
                      </a:lnTo>
                      <a:lnTo>
                        <a:pt x="44" y="24"/>
                      </a:lnTo>
                      <a:lnTo>
                        <a:pt x="44" y="24"/>
                      </a:lnTo>
                      <a:lnTo>
                        <a:pt x="44" y="24"/>
                      </a:lnTo>
                      <a:lnTo>
                        <a:pt x="39" y="24"/>
                      </a:lnTo>
                      <a:lnTo>
                        <a:pt x="39" y="19"/>
                      </a:lnTo>
                      <a:lnTo>
                        <a:pt x="39" y="19"/>
                      </a:lnTo>
                      <a:lnTo>
                        <a:pt x="34" y="19"/>
                      </a:lnTo>
                      <a:lnTo>
                        <a:pt x="34" y="19"/>
                      </a:lnTo>
                      <a:lnTo>
                        <a:pt x="34" y="19"/>
                      </a:lnTo>
                      <a:lnTo>
                        <a:pt x="30" y="19"/>
                      </a:lnTo>
                      <a:lnTo>
                        <a:pt x="30" y="19"/>
                      </a:lnTo>
                      <a:lnTo>
                        <a:pt x="30" y="19"/>
                      </a:lnTo>
                      <a:lnTo>
                        <a:pt x="25" y="19"/>
                      </a:lnTo>
                      <a:lnTo>
                        <a:pt x="25" y="19"/>
                      </a:lnTo>
                      <a:lnTo>
                        <a:pt x="25" y="19"/>
                      </a:lnTo>
                      <a:lnTo>
                        <a:pt x="25" y="19"/>
                      </a:lnTo>
                      <a:lnTo>
                        <a:pt x="25" y="19"/>
                      </a:lnTo>
                      <a:lnTo>
                        <a:pt x="25" y="14"/>
                      </a:lnTo>
                      <a:lnTo>
                        <a:pt x="25" y="14"/>
                      </a:lnTo>
                      <a:lnTo>
                        <a:pt x="20" y="14"/>
                      </a:lnTo>
                      <a:lnTo>
                        <a:pt x="20" y="14"/>
                      </a:lnTo>
                      <a:lnTo>
                        <a:pt x="20" y="14"/>
                      </a:lnTo>
                      <a:lnTo>
                        <a:pt x="20" y="14"/>
                      </a:lnTo>
                      <a:lnTo>
                        <a:pt x="20" y="14"/>
                      </a:lnTo>
                      <a:lnTo>
                        <a:pt x="20" y="14"/>
                      </a:lnTo>
                      <a:lnTo>
                        <a:pt x="15" y="9"/>
                      </a:lnTo>
                      <a:lnTo>
                        <a:pt x="15" y="9"/>
                      </a:lnTo>
                      <a:lnTo>
                        <a:pt x="15" y="9"/>
                      </a:lnTo>
                      <a:lnTo>
                        <a:pt x="15" y="14"/>
                      </a:lnTo>
                      <a:lnTo>
                        <a:pt x="15" y="14"/>
                      </a:lnTo>
                      <a:lnTo>
                        <a:pt x="10" y="14"/>
                      </a:lnTo>
                      <a:lnTo>
                        <a:pt x="10" y="14"/>
                      </a:lnTo>
                      <a:lnTo>
                        <a:pt x="10" y="14"/>
                      </a:lnTo>
                      <a:lnTo>
                        <a:pt x="10" y="14"/>
                      </a:lnTo>
                      <a:lnTo>
                        <a:pt x="10" y="14"/>
                      </a:lnTo>
                      <a:lnTo>
                        <a:pt x="5" y="14"/>
                      </a:lnTo>
                      <a:lnTo>
                        <a:pt x="5" y="14"/>
                      </a:lnTo>
                      <a:lnTo>
                        <a:pt x="5" y="9"/>
                      </a:lnTo>
                      <a:lnTo>
                        <a:pt x="5" y="14"/>
                      </a:lnTo>
                      <a:lnTo>
                        <a:pt x="5" y="14"/>
                      </a:lnTo>
                      <a:lnTo>
                        <a:pt x="5" y="14"/>
                      </a:lnTo>
                      <a:lnTo>
                        <a:pt x="5" y="14"/>
                      </a:lnTo>
                      <a:lnTo>
                        <a:pt x="5" y="14"/>
                      </a:lnTo>
                      <a:lnTo>
                        <a:pt x="0" y="14"/>
                      </a:lnTo>
                      <a:lnTo>
                        <a:pt x="0" y="14"/>
                      </a:lnTo>
                      <a:lnTo>
                        <a:pt x="0" y="14"/>
                      </a:lnTo>
                      <a:lnTo>
                        <a:pt x="0" y="9"/>
                      </a:lnTo>
                      <a:lnTo>
                        <a:pt x="0" y="9"/>
                      </a:lnTo>
                      <a:lnTo>
                        <a:pt x="0" y="9"/>
                      </a:lnTo>
                      <a:lnTo>
                        <a:pt x="0" y="9"/>
                      </a:lnTo>
                      <a:lnTo>
                        <a:pt x="0" y="9"/>
                      </a:lnTo>
                      <a:lnTo>
                        <a:pt x="0" y="9"/>
                      </a:lnTo>
                      <a:lnTo>
                        <a:pt x="5" y="9"/>
                      </a:lnTo>
                      <a:lnTo>
                        <a:pt x="5" y="9"/>
                      </a:lnTo>
                      <a:lnTo>
                        <a:pt x="5" y="9"/>
                      </a:lnTo>
                      <a:lnTo>
                        <a:pt x="5" y="5"/>
                      </a:lnTo>
                      <a:lnTo>
                        <a:pt x="10" y="5"/>
                      </a:lnTo>
                      <a:lnTo>
                        <a:pt x="10" y="5"/>
                      </a:lnTo>
                      <a:lnTo>
                        <a:pt x="10" y="5"/>
                      </a:lnTo>
                      <a:lnTo>
                        <a:pt x="10" y="5"/>
                      </a:lnTo>
                      <a:lnTo>
                        <a:pt x="10" y="5"/>
                      </a:lnTo>
                      <a:lnTo>
                        <a:pt x="15" y="5"/>
                      </a:lnTo>
                      <a:lnTo>
                        <a:pt x="15" y="5"/>
                      </a:lnTo>
                      <a:lnTo>
                        <a:pt x="15" y="5"/>
                      </a:lnTo>
                      <a:lnTo>
                        <a:pt x="15" y="5"/>
                      </a:lnTo>
                      <a:lnTo>
                        <a:pt x="15" y="5"/>
                      </a:lnTo>
                      <a:lnTo>
                        <a:pt x="15" y="5"/>
                      </a:lnTo>
                      <a:lnTo>
                        <a:pt x="15" y="5"/>
                      </a:lnTo>
                      <a:lnTo>
                        <a:pt x="15" y="5"/>
                      </a:lnTo>
                      <a:lnTo>
                        <a:pt x="20" y="5"/>
                      </a:lnTo>
                      <a:lnTo>
                        <a:pt x="20" y="0"/>
                      </a:lnTo>
                      <a:lnTo>
                        <a:pt x="20" y="0"/>
                      </a:lnTo>
                      <a:lnTo>
                        <a:pt x="20" y="0"/>
                      </a:lnTo>
                      <a:lnTo>
                        <a:pt x="25" y="0"/>
                      </a:lnTo>
                      <a:lnTo>
                        <a:pt x="25" y="0"/>
                      </a:lnTo>
                      <a:lnTo>
                        <a:pt x="25" y="0"/>
                      </a:lnTo>
                      <a:lnTo>
                        <a:pt x="25" y="0"/>
                      </a:lnTo>
                      <a:lnTo>
                        <a:pt x="25" y="0"/>
                      </a:lnTo>
                      <a:lnTo>
                        <a:pt x="25" y="0"/>
                      </a:lnTo>
                      <a:lnTo>
                        <a:pt x="30" y="0"/>
                      </a:lnTo>
                      <a:lnTo>
                        <a:pt x="30" y="0"/>
                      </a:lnTo>
                      <a:lnTo>
                        <a:pt x="30" y="0"/>
                      </a:lnTo>
                      <a:lnTo>
                        <a:pt x="30" y="0"/>
                      </a:lnTo>
                      <a:lnTo>
                        <a:pt x="30" y="0"/>
                      </a:lnTo>
                      <a:lnTo>
                        <a:pt x="30" y="0"/>
                      </a:lnTo>
                      <a:lnTo>
                        <a:pt x="30" y="0"/>
                      </a:lnTo>
                      <a:lnTo>
                        <a:pt x="34" y="0"/>
                      </a:lnTo>
                      <a:lnTo>
                        <a:pt x="34" y="0"/>
                      </a:lnTo>
                      <a:lnTo>
                        <a:pt x="34" y="0"/>
                      </a:lnTo>
                      <a:lnTo>
                        <a:pt x="34" y="0"/>
                      </a:lnTo>
                      <a:lnTo>
                        <a:pt x="34" y="0"/>
                      </a:lnTo>
                      <a:lnTo>
                        <a:pt x="34" y="0"/>
                      </a:lnTo>
                      <a:lnTo>
                        <a:pt x="34" y="0"/>
                      </a:lnTo>
                      <a:lnTo>
                        <a:pt x="39" y="0"/>
                      </a:lnTo>
                      <a:lnTo>
                        <a:pt x="39" y="0"/>
                      </a:lnTo>
                      <a:lnTo>
                        <a:pt x="39" y="0"/>
                      </a:lnTo>
                      <a:lnTo>
                        <a:pt x="39" y="0"/>
                      </a:lnTo>
                      <a:lnTo>
                        <a:pt x="39" y="0"/>
                      </a:lnTo>
                      <a:lnTo>
                        <a:pt x="39" y="0"/>
                      </a:lnTo>
                      <a:lnTo>
                        <a:pt x="39" y="0"/>
                      </a:lnTo>
                      <a:lnTo>
                        <a:pt x="44" y="0"/>
                      </a:lnTo>
                      <a:lnTo>
                        <a:pt x="44" y="0"/>
                      </a:lnTo>
                      <a:lnTo>
                        <a:pt x="44" y="0"/>
                      </a:lnTo>
                      <a:lnTo>
                        <a:pt x="44" y="0"/>
                      </a:lnTo>
                      <a:lnTo>
                        <a:pt x="44" y="5"/>
                      </a:lnTo>
                      <a:lnTo>
                        <a:pt x="44" y="5"/>
                      </a:lnTo>
                      <a:lnTo>
                        <a:pt x="44" y="5"/>
                      </a:lnTo>
                      <a:lnTo>
                        <a:pt x="49" y="5"/>
                      </a:lnTo>
                      <a:lnTo>
                        <a:pt x="49" y="5"/>
                      </a:lnTo>
                      <a:lnTo>
                        <a:pt x="49" y="5"/>
                      </a:lnTo>
                      <a:lnTo>
                        <a:pt x="49" y="5"/>
                      </a:lnTo>
                      <a:lnTo>
                        <a:pt x="49" y="5"/>
                      </a:lnTo>
                      <a:lnTo>
                        <a:pt x="49" y="9"/>
                      </a:lnTo>
                      <a:lnTo>
                        <a:pt x="49" y="9"/>
                      </a:lnTo>
                      <a:lnTo>
                        <a:pt x="49" y="9"/>
                      </a:lnTo>
                      <a:lnTo>
                        <a:pt x="49" y="9"/>
                      </a:lnTo>
                      <a:lnTo>
                        <a:pt x="49" y="9"/>
                      </a:lnTo>
                      <a:lnTo>
                        <a:pt x="49" y="9"/>
                      </a:lnTo>
                      <a:lnTo>
                        <a:pt x="49" y="14"/>
                      </a:lnTo>
                      <a:lnTo>
                        <a:pt x="49" y="14"/>
                      </a:lnTo>
                      <a:lnTo>
                        <a:pt x="49" y="19"/>
                      </a:lnTo>
                      <a:lnTo>
                        <a:pt x="49" y="19"/>
                      </a:lnTo>
                      <a:lnTo>
                        <a:pt x="49" y="19"/>
                      </a:lnTo>
                      <a:lnTo>
                        <a:pt x="49" y="19"/>
                      </a:lnTo>
                      <a:lnTo>
                        <a:pt x="49" y="19"/>
                      </a:lnTo>
                      <a:lnTo>
                        <a:pt x="54" y="19"/>
                      </a:lnTo>
                      <a:lnTo>
                        <a:pt x="54" y="19"/>
                      </a:lnTo>
                      <a:lnTo>
                        <a:pt x="54" y="24"/>
                      </a:lnTo>
                      <a:lnTo>
                        <a:pt x="54" y="24"/>
                      </a:lnTo>
                      <a:lnTo>
                        <a:pt x="54" y="24"/>
                      </a:lnTo>
                      <a:lnTo>
                        <a:pt x="54" y="24"/>
                      </a:lnTo>
                      <a:close/>
                    </a:path>
                  </a:pathLst>
                </a:custGeom>
                <a:solidFill>
                  <a:srgbClr val="F2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63" name="Freeform 2859">
                  <a:extLst>
                    <a:ext uri="{FF2B5EF4-FFF2-40B4-BE49-F238E27FC236}">
                      <a16:creationId xmlns:a16="http://schemas.microsoft.com/office/drawing/2014/main" id="{6B5F55B2-CCA3-4538-90E8-7C3B2E4D1D71}"/>
                    </a:ext>
                  </a:extLst>
                </p:cNvPr>
                <p:cNvSpPr>
                  <a:spLocks/>
                </p:cNvSpPr>
                <p:nvPr/>
              </p:nvSpPr>
              <p:spPr bwMode="auto">
                <a:xfrm>
                  <a:off x="4453" y="1523"/>
                  <a:ext cx="5" cy="10"/>
                </a:xfrm>
                <a:custGeom>
                  <a:avLst/>
                  <a:gdLst>
                    <a:gd name="T0" fmla="*/ 0 w 5"/>
                    <a:gd name="T1" fmla="*/ 5 h 10"/>
                    <a:gd name="T2" fmla="*/ 0 w 5"/>
                    <a:gd name="T3" fmla="*/ 5 h 10"/>
                    <a:gd name="T4" fmla="*/ 5 w 5"/>
                    <a:gd name="T5" fmla="*/ 10 h 10"/>
                    <a:gd name="T6" fmla="*/ 5 w 5"/>
                    <a:gd name="T7" fmla="*/ 10 h 10"/>
                    <a:gd name="T8" fmla="*/ 5 w 5"/>
                    <a:gd name="T9" fmla="*/ 10 h 10"/>
                    <a:gd name="T10" fmla="*/ 5 w 5"/>
                    <a:gd name="T11" fmla="*/ 5 h 10"/>
                    <a:gd name="T12" fmla="*/ 5 w 5"/>
                    <a:gd name="T13" fmla="*/ 5 h 10"/>
                    <a:gd name="T14" fmla="*/ 5 w 5"/>
                    <a:gd name="T15" fmla="*/ 5 h 10"/>
                    <a:gd name="T16" fmla="*/ 5 w 5"/>
                    <a:gd name="T17" fmla="*/ 0 h 10"/>
                    <a:gd name="T18" fmla="*/ 5 w 5"/>
                    <a:gd name="T19" fmla="*/ 0 h 10"/>
                    <a:gd name="T20" fmla="*/ 5 w 5"/>
                    <a:gd name="T21" fmla="*/ 5 h 10"/>
                    <a:gd name="T22" fmla="*/ 5 w 5"/>
                    <a:gd name="T23" fmla="*/ 5 h 10"/>
                    <a:gd name="T24" fmla="*/ 5 w 5"/>
                    <a:gd name="T25" fmla="*/ 5 h 10"/>
                    <a:gd name="T26" fmla="*/ 5 w 5"/>
                    <a:gd name="T27" fmla="*/ 5 h 10"/>
                    <a:gd name="T28" fmla="*/ 5 w 5"/>
                    <a:gd name="T29" fmla="*/ 5 h 10"/>
                    <a:gd name="T30" fmla="*/ 5 w 5"/>
                    <a:gd name="T31" fmla="*/ 5 h 10"/>
                    <a:gd name="T32" fmla="*/ 5 w 5"/>
                    <a:gd name="T33" fmla="*/ 5 h 10"/>
                    <a:gd name="T34" fmla="*/ 5 w 5"/>
                    <a:gd name="T35" fmla="*/ 5 h 10"/>
                    <a:gd name="T36" fmla="*/ 0 w 5"/>
                    <a:gd name="T37" fmla="*/ 5 h 10"/>
                    <a:gd name="T38" fmla="*/ 0 w 5"/>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0">
                      <a:moveTo>
                        <a:pt x="0" y="5"/>
                      </a:moveTo>
                      <a:lnTo>
                        <a:pt x="0" y="5"/>
                      </a:lnTo>
                      <a:lnTo>
                        <a:pt x="5" y="10"/>
                      </a:lnTo>
                      <a:lnTo>
                        <a:pt x="5" y="10"/>
                      </a:lnTo>
                      <a:lnTo>
                        <a:pt x="5" y="10"/>
                      </a:lnTo>
                      <a:lnTo>
                        <a:pt x="5" y="5"/>
                      </a:lnTo>
                      <a:lnTo>
                        <a:pt x="5" y="5"/>
                      </a:lnTo>
                      <a:lnTo>
                        <a:pt x="5" y="5"/>
                      </a:lnTo>
                      <a:lnTo>
                        <a:pt x="5" y="0"/>
                      </a:lnTo>
                      <a:lnTo>
                        <a:pt x="5" y="0"/>
                      </a:lnTo>
                      <a:lnTo>
                        <a:pt x="5" y="5"/>
                      </a:lnTo>
                      <a:lnTo>
                        <a:pt x="5" y="5"/>
                      </a:lnTo>
                      <a:lnTo>
                        <a:pt x="5" y="5"/>
                      </a:lnTo>
                      <a:lnTo>
                        <a:pt x="5" y="5"/>
                      </a:lnTo>
                      <a:lnTo>
                        <a:pt x="5" y="5"/>
                      </a:lnTo>
                      <a:lnTo>
                        <a:pt x="5" y="5"/>
                      </a:lnTo>
                      <a:lnTo>
                        <a:pt x="5" y="5"/>
                      </a:lnTo>
                      <a:lnTo>
                        <a:pt x="5" y="5"/>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64" name="Freeform 2860">
                  <a:extLst>
                    <a:ext uri="{FF2B5EF4-FFF2-40B4-BE49-F238E27FC236}">
                      <a16:creationId xmlns:a16="http://schemas.microsoft.com/office/drawing/2014/main" id="{C2823E88-1E5F-4BC1-90A1-E706FC78EBBF}"/>
                    </a:ext>
                  </a:extLst>
                </p:cNvPr>
                <p:cNvSpPr>
                  <a:spLocks/>
                </p:cNvSpPr>
                <p:nvPr/>
              </p:nvSpPr>
              <p:spPr bwMode="auto">
                <a:xfrm>
                  <a:off x="4443" y="1523"/>
                  <a:ext cx="10" cy="5"/>
                </a:xfrm>
                <a:custGeom>
                  <a:avLst/>
                  <a:gdLst>
                    <a:gd name="T0" fmla="*/ 5 w 10"/>
                    <a:gd name="T1" fmla="*/ 0 h 5"/>
                    <a:gd name="T2" fmla="*/ 0 w 10"/>
                    <a:gd name="T3" fmla="*/ 0 h 5"/>
                    <a:gd name="T4" fmla="*/ 5 w 10"/>
                    <a:gd name="T5" fmla="*/ 0 h 5"/>
                    <a:gd name="T6" fmla="*/ 5 w 10"/>
                    <a:gd name="T7" fmla="*/ 5 h 5"/>
                    <a:gd name="T8" fmla="*/ 5 w 10"/>
                    <a:gd name="T9" fmla="*/ 5 h 5"/>
                    <a:gd name="T10" fmla="*/ 5 w 10"/>
                    <a:gd name="T11" fmla="*/ 5 h 5"/>
                    <a:gd name="T12" fmla="*/ 10 w 10"/>
                    <a:gd name="T13" fmla="*/ 5 h 5"/>
                    <a:gd name="T14" fmla="*/ 10 w 10"/>
                    <a:gd name="T15" fmla="*/ 5 h 5"/>
                    <a:gd name="T16" fmla="*/ 10 w 10"/>
                    <a:gd name="T17" fmla="*/ 5 h 5"/>
                    <a:gd name="T18" fmla="*/ 10 w 10"/>
                    <a:gd name="T19" fmla="*/ 5 h 5"/>
                    <a:gd name="T20" fmla="*/ 10 w 10"/>
                    <a:gd name="T21" fmla="*/ 5 h 5"/>
                    <a:gd name="T22" fmla="*/ 10 w 10"/>
                    <a:gd name="T23" fmla="*/ 5 h 5"/>
                    <a:gd name="T24" fmla="*/ 10 w 10"/>
                    <a:gd name="T25" fmla="*/ 5 h 5"/>
                    <a:gd name="T26" fmla="*/ 10 w 10"/>
                    <a:gd name="T27" fmla="*/ 5 h 5"/>
                    <a:gd name="T28" fmla="*/ 10 w 10"/>
                    <a:gd name="T29" fmla="*/ 0 h 5"/>
                    <a:gd name="T30" fmla="*/ 5 w 10"/>
                    <a:gd name="T31" fmla="*/ 0 h 5"/>
                    <a:gd name="T32" fmla="*/ 5 w 10"/>
                    <a:gd name="T33" fmla="*/ 0 h 5"/>
                    <a:gd name="T34" fmla="*/ 5 w 10"/>
                    <a:gd name="T35" fmla="*/ 0 h 5"/>
                    <a:gd name="T36" fmla="*/ 5 w 10"/>
                    <a:gd name="T37" fmla="*/ 0 h 5"/>
                    <a:gd name="T38" fmla="*/ 5 w 10"/>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5">
                      <a:moveTo>
                        <a:pt x="5" y="0"/>
                      </a:moveTo>
                      <a:lnTo>
                        <a:pt x="0" y="0"/>
                      </a:lnTo>
                      <a:lnTo>
                        <a:pt x="5" y="0"/>
                      </a:lnTo>
                      <a:lnTo>
                        <a:pt x="5" y="5"/>
                      </a:lnTo>
                      <a:lnTo>
                        <a:pt x="5" y="5"/>
                      </a:lnTo>
                      <a:lnTo>
                        <a:pt x="5" y="5"/>
                      </a:lnTo>
                      <a:lnTo>
                        <a:pt x="10" y="5"/>
                      </a:lnTo>
                      <a:lnTo>
                        <a:pt x="10" y="5"/>
                      </a:lnTo>
                      <a:lnTo>
                        <a:pt x="10" y="5"/>
                      </a:lnTo>
                      <a:lnTo>
                        <a:pt x="10" y="5"/>
                      </a:lnTo>
                      <a:lnTo>
                        <a:pt x="10" y="5"/>
                      </a:lnTo>
                      <a:lnTo>
                        <a:pt x="10" y="5"/>
                      </a:lnTo>
                      <a:lnTo>
                        <a:pt x="10" y="5"/>
                      </a:lnTo>
                      <a:lnTo>
                        <a:pt x="10" y="5"/>
                      </a:lnTo>
                      <a:lnTo>
                        <a:pt x="10" y="0"/>
                      </a:lnTo>
                      <a:lnTo>
                        <a:pt x="5" y="0"/>
                      </a:lnTo>
                      <a:lnTo>
                        <a:pt x="5" y="0"/>
                      </a:lnTo>
                      <a:lnTo>
                        <a:pt x="5" y="0"/>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65" name="Freeform 2861">
                  <a:extLst>
                    <a:ext uri="{FF2B5EF4-FFF2-40B4-BE49-F238E27FC236}">
                      <a16:creationId xmlns:a16="http://schemas.microsoft.com/office/drawing/2014/main" id="{4D2A2098-86D3-4D3F-BE6C-C6E3DCEB41DB}"/>
                    </a:ext>
                  </a:extLst>
                </p:cNvPr>
                <p:cNvSpPr>
                  <a:spLocks/>
                </p:cNvSpPr>
                <p:nvPr/>
              </p:nvSpPr>
              <p:spPr bwMode="auto">
                <a:xfrm>
                  <a:off x="4438" y="1518"/>
                  <a:ext cx="10" cy="5"/>
                </a:xfrm>
                <a:custGeom>
                  <a:avLst/>
                  <a:gdLst>
                    <a:gd name="T0" fmla="*/ 0 w 10"/>
                    <a:gd name="T1" fmla="*/ 0 h 5"/>
                    <a:gd name="T2" fmla="*/ 0 w 10"/>
                    <a:gd name="T3" fmla="*/ 0 h 5"/>
                    <a:gd name="T4" fmla="*/ 0 w 10"/>
                    <a:gd name="T5" fmla="*/ 0 h 5"/>
                    <a:gd name="T6" fmla="*/ 0 w 10"/>
                    <a:gd name="T7" fmla="*/ 0 h 5"/>
                    <a:gd name="T8" fmla="*/ 5 w 10"/>
                    <a:gd name="T9" fmla="*/ 5 h 5"/>
                    <a:gd name="T10" fmla="*/ 5 w 10"/>
                    <a:gd name="T11" fmla="*/ 5 h 5"/>
                    <a:gd name="T12" fmla="*/ 5 w 10"/>
                    <a:gd name="T13" fmla="*/ 5 h 5"/>
                    <a:gd name="T14" fmla="*/ 5 w 10"/>
                    <a:gd name="T15" fmla="*/ 5 h 5"/>
                    <a:gd name="T16" fmla="*/ 10 w 10"/>
                    <a:gd name="T17" fmla="*/ 5 h 5"/>
                    <a:gd name="T18" fmla="*/ 10 w 10"/>
                    <a:gd name="T19" fmla="*/ 5 h 5"/>
                    <a:gd name="T20" fmla="*/ 10 w 10"/>
                    <a:gd name="T21" fmla="*/ 5 h 5"/>
                    <a:gd name="T22" fmla="*/ 10 w 10"/>
                    <a:gd name="T23" fmla="*/ 5 h 5"/>
                    <a:gd name="T24" fmla="*/ 10 w 10"/>
                    <a:gd name="T25" fmla="*/ 0 h 5"/>
                    <a:gd name="T26" fmla="*/ 5 w 10"/>
                    <a:gd name="T27" fmla="*/ 0 h 5"/>
                    <a:gd name="T28" fmla="*/ 5 w 10"/>
                    <a:gd name="T29" fmla="*/ 0 h 5"/>
                    <a:gd name="T30" fmla="*/ 5 w 10"/>
                    <a:gd name="T31" fmla="*/ 0 h 5"/>
                    <a:gd name="T32" fmla="*/ 5 w 10"/>
                    <a:gd name="T33" fmla="*/ 0 h 5"/>
                    <a:gd name="T34" fmla="*/ 0 w 10"/>
                    <a:gd name="T35" fmla="*/ 0 h 5"/>
                    <a:gd name="T36" fmla="*/ 0 w 10"/>
                    <a:gd name="T37" fmla="*/ 0 h 5"/>
                    <a:gd name="T38" fmla="*/ 0 w 10"/>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5">
                      <a:moveTo>
                        <a:pt x="0" y="0"/>
                      </a:moveTo>
                      <a:lnTo>
                        <a:pt x="0" y="0"/>
                      </a:lnTo>
                      <a:lnTo>
                        <a:pt x="0" y="0"/>
                      </a:lnTo>
                      <a:lnTo>
                        <a:pt x="0" y="0"/>
                      </a:lnTo>
                      <a:lnTo>
                        <a:pt x="5" y="5"/>
                      </a:lnTo>
                      <a:lnTo>
                        <a:pt x="5" y="5"/>
                      </a:lnTo>
                      <a:lnTo>
                        <a:pt x="5" y="5"/>
                      </a:lnTo>
                      <a:lnTo>
                        <a:pt x="5" y="5"/>
                      </a:lnTo>
                      <a:lnTo>
                        <a:pt x="10" y="5"/>
                      </a:lnTo>
                      <a:lnTo>
                        <a:pt x="10" y="5"/>
                      </a:lnTo>
                      <a:lnTo>
                        <a:pt x="10" y="5"/>
                      </a:lnTo>
                      <a:lnTo>
                        <a:pt x="10" y="5"/>
                      </a:lnTo>
                      <a:lnTo>
                        <a:pt x="10" y="0"/>
                      </a:lnTo>
                      <a:lnTo>
                        <a:pt x="5" y="0"/>
                      </a:lnTo>
                      <a:lnTo>
                        <a:pt x="5" y="0"/>
                      </a:lnTo>
                      <a:lnTo>
                        <a:pt x="5" y="0"/>
                      </a:lnTo>
                      <a:lnTo>
                        <a:pt x="5"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66" name="Freeform 2862">
                  <a:extLst>
                    <a:ext uri="{FF2B5EF4-FFF2-40B4-BE49-F238E27FC236}">
                      <a16:creationId xmlns:a16="http://schemas.microsoft.com/office/drawing/2014/main" id="{0D44AEBE-BA93-4E34-87F5-6640CF107509}"/>
                    </a:ext>
                  </a:extLst>
                </p:cNvPr>
                <p:cNvSpPr>
                  <a:spLocks/>
                </p:cNvSpPr>
                <p:nvPr/>
              </p:nvSpPr>
              <p:spPr bwMode="auto">
                <a:xfrm>
                  <a:off x="4434" y="1518"/>
                  <a:ext cx="4" cy="1"/>
                </a:xfrm>
                <a:custGeom>
                  <a:avLst/>
                  <a:gdLst>
                    <a:gd name="T0" fmla="*/ 0 w 4"/>
                    <a:gd name="T1" fmla="*/ 0 w 4"/>
                    <a:gd name="T2" fmla="*/ 4 w 4"/>
                    <a:gd name="T3" fmla="*/ 4 w 4"/>
                    <a:gd name="T4" fmla="*/ 0 w 4"/>
                    <a:gd name="T5" fmla="*/ 0 w 4"/>
                    <a:gd name="T6" fmla="*/ 0 w 4"/>
                    <a:gd name="T7" fmla="*/ 0 w 4"/>
                    <a:gd name="T8" fmla="*/ 0 w 4"/>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4">
                      <a:moveTo>
                        <a:pt x="0" y="0"/>
                      </a:moveTo>
                      <a:lnTo>
                        <a:pt x="0" y="0"/>
                      </a:lnTo>
                      <a:lnTo>
                        <a:pt x="4" y="0"/>
                      </a:lnTo>
                      <a:lnTo>
                        <a:pt x="4" y="0"/>
                      </a:lnTo>
                      <a:lnTo>
                        <a:pt x="0" y="0"/>
                      </a:lnTo>
                      <a:lnTo>
                        <a:pt x="0"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67" name="Freeform 2863">
                  <a:extLst>
                    <a:ext uri="{FF2B5EF4-FFF2-40B4-BE49-F238E27FC236}">
                      <a16:creationId xmlns:a16="http://schemas.microsoft.com/office/drawing/2014/main" id="{8B89D323-1092-4E7D-B8B6-531B7F684A9A}"/>
                    </a:ext>
                  </a:extLst>
                </p:cNvPr>
                <p:cNvSpPr>
                  <a:spLocks/>
                </p:cNvSpPr>
                <p:nvPr/>
              </p:nvSpPr>
              <p:spPr bwMode="auto">
                <a:xfrm>
                  <a:off x="4424" y="1513"/>
                  <a:ext cx="10" cy="5"/>
                </a:xfrm>
                <a:custGeom>
                  <a:avLst/>
                  <a:gdLst>
                    <a:gd name="T0" fmla="*/ 0 w 10"/>
                    <a:gd name="T1" fmla="*/ 5 h 5"/>
                    <a:gd name="T2" fmla="*/ 0 w 10"/>
                    <a:gd name="T3" fmla="*/ 5 h 5"/>
                    <a:gd name="T4" fmla="*/ 5 w 10"/>
                    <a:gd name="T5" fmla="*/ 5 h 5"/>
                    <a:gd name="T6" fmla="*/ 5 w 10"/>
                    <a:gd name="T7" fmla="*/ 5 h 5"/>
                    <a:gd name="T8" fmla="*/ 5 w 10"/>
                    <a:gd name="T9" fmla="*/ 5 h 5"/>
                    <a:gd name="T10" fmla="*/ 5 w 10"/>
                    <a:gd name="T11" fmla="*/ 5 h 5"/>
                    <a:gd name="T12" fmla="*/ 5 w 10"/>
                    <a:gd name="T13" fmla="*/ 5 h 5"/>
                    <a:gd name="T14" fmla="*/ 10 w 10"/>
                    <a:gd name="T15" fmla="*/ 5 h 5"/>
                    <a:gd name="T16" fmla="*/ 10 w 10"/>
                    <a:gd name="T17" fmla="*/ 5 h 5"/>
                    <a:gd name="T18" fmla="*/ 10 w 10"/>
                    <a:gd name="T19" fmla="*/ 5 h 5"/>
                    <a:gd name="T20" fmla="*/ 10 w 10"/>
                    <a:gd name="T21" fmla="*/ 5 h 5"/>
                    <a:gd name="T22" fmla="*/ 5 w 10"/>
                    <a:gd name="T23" fmla="*/ 5 h 5"/>
                    <a:gd name="T24" fmla="*/ 5 w 10"/>
                    <a:gd name="T25" fmla="*/ 5 h 5"/>
                    <a:gd name="T26" fmla="*/ 5 w 10"/>
                    <a:gd name="T27" fmla="*/ 5 h 5"/>
                    <a:gd name="T28" fmla="*/ 5 w 10"/>
                    <a:gd name="T29" fmla="*/ 5 h 5"/>
                    <a:gd name="T30" fmla="*/ 5 w 10"/>
                    <a:gd name="T31" fmla="*/ 5 h 5"/>
                    <a:gd name="T32" fmla="*/ 5 w 10"/>
                    <a:gd name="T33" fmla="*/ 5 h 5"/>
                    <a:gd name="T34" fmla="*/ 5 w 10"/>
                    <a:gd name="T35" fmla="*/ 5 h 5"/>
                    <a:gd name="T36" fmla="*/ 5 w 10"/>
                    <a:gd name="T37" fmla="*/ 0 h 5"/>
                    <a:gd name="T38" fmla="*/ 5 w 10"/>
                    <a:gd name="T39" fmla="*/ 0 h 5"/>
                    <a:gd name="T40" fmla="*/ 0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0" y="5"/>
                      </a:moveTo>
                      <a:lnTo>
                        <a:pt x="0" y="5"/>
                      </a:lnTo>
                      <a:lnTo>
                        <a:pt x="5" y="5"/>
                      </a:lnTo>
                      <a:lnTo>
                        <a:pt x="5" y="5"/>
                      </a:lnTo>
                      <a:lnTo>
                        <a:pt x="5" y="5"/>
                      </a:lnTo>
                      <a:lnTo>
                        <a:pt x="5" y="5"/>
                      </a:lnTo>
                      <a:lnTo>
                        <a:pt x="5" y="5"/>
                      </a:lnTo>
                      <a:lnTo>
                        <a:pt x="10" y="5"/>
                      </a:lnTo>
                      <a:lnTo>
                        <a:pt x="10" y="5"/>
                      </a:lnTo>
                      <a:lnTo>
                        <a:pt x="10" y="5"/>
                      </a:lnTo>
                      <a:lnTo>
                        <a:pt x="10" y="5"/>
                      </a:lnTo>
                      <a:lnTo>
                        <a:pt x="5" y="5"/>
                      </a:lnTo>
                      <a:lnTo>
                        <a:pt x="5" y="5"/>
                      </a:lnTo>
                      <a:lnTo>
                        <a:pt x="5" y="5"/>
                      </a:lnTo>
                      <a:lnTo>
                        <a:pt x="5" y="5"/>
                      </a:lnTo>
                      <a:lnTo>
                        <a:pt x="5" y="5"/>
                      </a:lnTo>
                      <a:lnTo>
                        <a:pt x="5" y="5"/>
                      </a:lnTo>
                      <a:lnTo>
                        <a:pt x="5" y="5"/>
                      </a:lnTo>
                      <a:lnTo>
                        <a:pt x="5" y="0"/>
                      </a:lnTo>
                      <a:lnTo>
                        <a:pt x="5"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68" name="Freeform 2864">
                  <a:extLst>
                    <a:ext uri="{FF2B5EF4-FFF2-40B4-BE49-F238E27FC236}">
                      <a16:creationId xmlns:a16="http://schemas.microsoft.com/office/drawing/2014/main" id="{F76BD3B9-84AA-474F-8060-D3E8F5770749}"/>
                    </a:ext>
                  </a:extLst>
                </p:cNvPr>
                <p:cNvSpPr>
                  <a:spLocks/>
                </p:cNvSpPr>
                <p:nvPr/>
              </p:nvSpPr>
              <p:spPr bwMode="auto">
                <a:xfrm>
                  <a:off x="4419" y="1508"/>
                  <a:ext cx="10" cy="10"/>
                </a:xfrm>
                <a:custGeom>
                  <a:avLst/>
                  <a:gdLst>
                    <a:gd name="T0" fmla="*/ 0 w 10"/>
                    <a:gd name="T1" fmla="*/ 5 h 10"/>
                    <a:gd name="T2" fmla="*/ 0 w 10"/>
                    <a:gd name="T3" fmla="*/ 5 h 10"/>
                    <a:gd name="T4" fmla="*/ 5 w 10"/>
                    <a:gd name="T5" fmla="*/ 5 h 10"/>
                    <a:gd name="T6" fmla="*/ 5 w 10"/>
                    <a:gd name="T7" fmla="*/ 5 h 10"/>
                    <a:gd name="T8" fmla="*/ 5 w 10"/>
                    <a:gd name="T9" fmla="*/ 5 h 10"/>
                    <a:gd name="T10" fmla="*/ 5 w 10"/>
                    <a:gd name="T11" fmla="*/ 5 h 10"/>
                    <a:gd name="T12" fmla="*/ 5 w 10"/>
                    <a:gd name="T13" fmla="*/ 5 h 10"/>
                    <a:gd name="T14" fmla="*/ 5 w 10"/>
                    <a:gd name="T15" fmla="*/ 5 h 10"/>
                    <a:gd name="T16" fmla="*/ 5 w 10"/>
                    <a:gd name="T17" fmla="*/ 10 h 10"/>
                    <a:gd name="T18" fmla="*/ 5 w 10"/>
                    <a:gd name="T19" fmla="*/ 10 h 10"/>
                    <a:gd name="T20" fmla="*/ 10 w 10"/>
                    <a:gd name="T21" fmla="*/ 5 h 10"/>
                    <a:gd name="T22" fmla="*/ 10 w 10"/>
                    <a:gd name="T23" fmla="*/ 5 h 10"/>
                    <a:gd name="T24" fmla="*/ 10 w 10"/>
                    <a:gd name="T25" fmla="*/ 5 h 10"/>
                    <a:gd name="T26" fmla="*/ 10 w 10"/>
                    <a:gd name="T27" fmla="*/ 5 h 10"/>
                    <a:gd name="T28" fmla="*/ 5 w 10"/>
                    <a:gd name="T29" fmla="*/ 5 h 10"/>
                    <a:gd name="T30" fmla="*/ 5 w 10"/>
                    <a:gd name="T31" fmla="*/ 5 h 10"/>
                    <a:gd name="T32" fmla="*/ 5 w 10"/>
                    <a:gd name="T33" fmla="*/ 0 h 10"/>
                    <a:gd name="T34" fmla="*/ 5 w 10"/>
                    <a:gd name="T35" fmla="*/ 0 h 10"/>
                    <a:gd name="T36" fmla="*/ 0 w 10"/>
                    <a:gd name="T37" fmla="*/ 0 h 10"/>
                    <a:gd name="T38" fmla="*/ 0 w 10"/>
                    <a:gd name="T39" fmla="*/ 0 h 10"/>
                    <a:gd name="T40" fmla="*/ 0 w 10"/>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0" y="5"/>
                      </a:moveTo>
                      <a:lnTo>
                        <a:pt x="0" y="5"/>
                      </a:lnTo>
                      <a:lnTo>
                        <a:pt x="5" y="5"/>
                      </a:lnTo>
                      <a:lnTo>
                        <a:pt x="5" y="5"/>
                      </a:lnTo>
                      <a:lnTo>
                        <a:pt x="5" y="5"/>
                      </a:lnTo>
                      <a:lnTo>
                        <a:pt x="5" y="5"/>
                      </a:lnTo>
                      <a:lnTo>
                        <a:pt x="5" y="5"/>
                      </a:lnTo>
                      <a:lnTo>
                        <a:pt x="5" y="5"/>
                      </a:lnTo>
                      <a:lnTo>
                        <a:pt x="5" y="10"/>
                      </a:lnTo>
                      <a:lnTo>
                        <a:pt x="5" y="10"/>
                      </a:lnTo>
                      <a:lnTo>
                        <a:pt x="10" y="5"/>
                      </a:lnTo>
                      <a:lnTo>
                        <a:pt x="10" y="5"/>
                      </a:lnTo>
                      <a:lnTo>
                        <a:pt x="10" y="5"/>
                      </a:lnTo>
                      <a:lnTo>
                        <a:pt x="10" y="5"/>
                      </a:lnTo>
                      <a:lnTo>
                        <a:pt x="5" y="5"/>
                      </a:lnTo>
                      <a:lnTo>
                        <a:pt x="5" y="5"/>
                      </a:lnTo>
                      <a:lnTo>
                        <a:pt x="5" y="0"/>
                      </a:lnTo>
                      <a:lnTo>
                        <a:pt x="5"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69" name="Freeform 2865">
                  <a:extLst>
                    <a:ext uri="{FF2B5EF4-FFF2-40B4-BE49-F238E27FC236}">
                      <a16:creationId xmlns:a16="http://schemas.microsoft.com/office/drawing/2014/main" id="{F42B1574-6328-4953-A72C-4638A2E437C9}"/>
                    </a:ext>
                  </a:extLst>
                </p:cNvPr>
                <p:cNvSpPr>
                  <a:spLocks/>
                </p:cNvSpPr>
                <p:nvPr/>
              </p:nvSpPr>
              <p:spPr bwMode="auto">
                <a:xfrm>
                  <a:off x="4409" y="1508"/>
                  <a:ext cx="10" cy="5"/>
                </a:xfrm>
                <a:custGeom>
                  <a:avLst/>
                  <a:gdLst>
                    <a:gd name="T0" fmla="*/ 5 w 10"/>
                    <a:gd name="T1" fmla="*/ 5 h 5"/>
                    <a:gd name="T2" fmla="*/ 0 w 10"/>
                    <a:gd name="T3" fmla="*/ 5 h 5"/>
                    <a:gd name="T4" fmla="*/ 5 w 10"/>
                    <a:gd name="T5" fmla="*/ 5 h 5"/>
                    <a:gd name="T6" fmla="*/ 5 w 10"/>
                    <a:gd name="T7" fmla="*/ 5 h 5"/>
                    <a:gd name="T8" fmla="*/ 5 w 10"/>
                    <a:gd name="T9" fmla="*/ 5 h 5"/>
                    <a:gd name="T10" fmla="*/ 10 w 10"/>
                    <a:gd name="T11" fmla="*/ 5 h 5"/>
                    <a:gd name="T12" fmla="*/ 10 w 10"/>
                    <a:gd name="T13" fmla="*/ 5 h 5"/>
                    <a:gd name="T14" fmla="*/ 10 w 10"/>
                    <a:gd name="T15" fmla="*/ 5 h 5"/>
                    <a:gd name="T16" fmla="*/ 10 w 10"/>
                    <a:gd name="T17" fmla="*/ 5 h 5"/>
                    <a:gd name="T18" fmla="*/ 10 w 10"/>
                    <a:gd name="T19" fmla="*/ 5 h 5"/>
                    <a:gd name="T20" fmla="*/ 10 w 10"/>
                    <a:gd name="T21" fmla="*/ 0 h 5"/>
                    <a:gd name="T22" fmla="*/ 10 w 10"/>
                    <a:gd name="T23" fmla="*/ 0 h 5"/>
                    <a:gd name="T24" fmla="*/ 10 w 10"/>
                    <a:gd name="T25" fmla="*/ 0 h 5"/>
                    <a:gd name="T26" fmla="*/ 10 w 10"/>
                    <a:gd name="T27" fmla="*/ 0 h 5"/>
                    <a:gd name="T28" fmla="*/ 10 w 10"/>
                    <a:gd name="T29" fmla="*/ 0 h 5"/>
                    <a:gd name="T30" fmla="*/ 5 w 10"/>
                    <a:gd name="T31" fmla="*/ 0 h 5"/>
                    <a:gd name="T32" fmla="*/ 5 w 10"/>
                    <a:gd name="T33" fmla="*/ 0 h 5"/>
                    <a:gd name="T34" fmla="*/ 5 w 10"/>
                    <a:gd name="T35" fmla="*/ 0 h 5"/>
                    <a:gd name="T36" fmla="*/ 5 w 10"/>
                    <a:gd name="T37" fmla="*/ 0 h 5"/>
                    <a:gd name="T38" fmla="*/ 5 w 10"/>
                    <a:gd name="T39" fmla="*/ 0 h 5"/>
                    <a:gd name="T40" fmla="*/ 5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5"/>
                      </a:moveTo>
                      <a:lnTo>
                        <a:pt x="0" y="5"/>
                      </a:lnTo>
                      <a:lnTo>
                        <a:pt x="5" y="5"/>
                      </a:lnTo>
                      <a:lnTo>
                        <a:pt x="5" y="5"/>
                      </a:lnTo>
                      <a:lnTo>
                        <a:pt x="5" y="5"/>
                      </a:lnTo>
                      <a:lnTo>
                        <a:pt x="10" y="5"/>
                      </a:lnTo>
                      <a:lnTo>
                        <a:pt x="10" y="5"/>
                      </a:lnTo>
                      <a:lnTo>
                        <a:pt x="10" y="5"/>
                      </a:lnTo>
                      <a:lnTo>
                        <a:pt x="10" y="5"/>
                      </a:lnTo>
                      <a:lnTo>
                        <a:pt x="10" y="5"/>
                      </a:lnTo>
                      <a:lnTo>
                        <a:pt x="10" y="0"/>
                      </a:lnTo>
                      <a:lnTo>
                        <a:pt x="10" y="0"/>
                      </a:lnTo>
                      <a:lnTo>
                        <a:pt x="10" y="0"/>
                      </a:lnTo>
                      <a:lnTo>
                        <a:pt x="10" y="0"/>
                      </a:lnTo>
                      <a:lnTo>
                        <a:pt x="10" y="0"/>
                      </a:lnTo>
                      <a:lnTo>
                        <a:pt x="5" y="0"/>
                      </a:lnTo>
                      <a:lnTo>
                        <a:pt x="5" y="0"/>
                      </a:lnTo>
                      <a:lnTo>
                        <a:pt x="5" y="0"/>
                      </a:lnTo>
                      <a:lnTo>
                        <a:pt x="5" y="0"/>
                      </a:lnTo>
                      <a:lnTo>
                        <a:pt x="5"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70" name="Freeform 2866">
                  <a:extLst>
                    <a:ext uri="{FF2B5EF4-FFF2-40B4-BE49-F238E27FC236}">
                      <a16:creationId xmlns:a16="http://schemas.microsoft.com/office/drawing/2014/main" id="{EC5F6304-9794-4E5C-AFEF-8F4E2D5C9684}"/>
                    </a:ext>
                  </a:extLst>
                </p:cNvPr>
                <p:cNvSpPr>
                  <a:spLocks/>
                </p:cNvSpPr>
                <p:nvPr/>
              </p:nvSpPr>
              <p:spPr bwMode="auto">
                <a:xfrm>
                  <a:off x="4404" y="1508"/>
                  <a:ext cx="10" cy="5"/>
                </a:xfrm>
                <a:custGeom>
                  <a:avLst/>
                  <a:gdLst>
                    <a:gd name="T0" fmla="*/ 5 w 10"/>
                    <a:gd name="T1" fmla="*/ 5 h 5"/>
                    <a:gd name="T2" fmla="*/ 5 w 10"/>
                    <a:gd name="T3" fmla="*/ 5 h 5"/>
                    <a:gd name="T4" fmla="*/ 5 w 10"/>
                    <a:gd name="T5" fmla="*/ 5 h 5"/>
                    <a:gd name="T6" fmla="*/ 5 w 10"/>
                    <a:gd name="T7" fmla="*/ 5 h 5"/>
                    <a:gd name="T8" fmla="*/ 5 w 10"/>
                    <a:gd name="T9" fmla="*/ 5 h 5"/>
                    <a:gd name="T10" fmla="*/ 5 w 10"/>
                    <a:gd name="T11" fmla="*/ 5 h 5"/>
                    <a:gd name="T12" fmla="*/ 5 w 10"/>
                    <a:gd name="T13" fmla="*/ 5 h 5"/>
                    <a:gd name="T14" fmla="*/ 5 w 10"/>
                    <a:gd name="T15" fmla="*/ 5 h 5"/>
                    <a:gd name="T16" fmla="*/ 10 w 10"/>
                    <a:gd name="T17" fmla="*/ 5 h 5"/>
                    <a:gd name="T18" fmla="*/ 10 w 10"/>
                    <a:gd name="T19" fmla="*/ 5 h 5"/>
                    <a:gd name="T20" fmla="*/ 10 w 10"/>
                    <a:gd name="T21" fmla="*/ 0 h 5"/>
                    <a:gd name="T22" fmla="*/ 10 w 10"/>
                    <a:gd name="T23" fmla="*/ 0 h 5"/>
                    <a:gd name="T24" fmla="*/ 5 w 10"/>
                    <a:gd name="T25" fmla="*/ 0 h 5"/>
                    <a:gd name="T26" fmla="*/ 5 w 10"/>
                    <a:gd name="T27" fmla="*/ 0 h 5"/>
                    <a:gd name="T28" fmla="*/ 5 w 10"/>
                    <a:gd name="T29" fmla="*/ 0 h 5"/>
                    <a:gd name="T30" fmla="*/ 5 w 10"/>
                    <a:gd name="T31" fmla="*/ 0 h 5"/>
                    <a:gd name="T32" fmla="*/ 5 w 10"/>
                    <a:gd name="T33" fmla="*/ 0 h 5"/>
                    <a:gd name="T34" fmla="*/ 5 w 10"/>
                    <a:gd name="T35" fmla="*/ 0 h 5"/>
                    <a:gd name="T36" fmla="*/ 0 w 10"/>
                    <a:gd name="T37" fmla="*/ 0 h 5"/>
                    <a:gd name="T38" fmla="*/ 5 w 10"/>
                    <a:gd name="T39" fmla="*/ 0 h 5"/>
                    <a:gd name="T40" fmla="*/ 5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5"/>
                      </a:moveTo>
                      <a:lnTo>
                        <a:pt x="5" y="5"/>
                      </a:lnTo>
                      <a:lnTo>
                        <a:pt x="5" y="5"/>
                      </a:lnTo>
                      <a:lnTo>
                        <a:pt x="5" y="5"/>
                      </a:lnTo>
                      <a:lnTo>
                        <a:pt x="5" y="5"/>
                      </a:lnTo>
                      <a:lnTo>
                        <a:pt x="5" y="5"/>
                      </a:lnTo>
                      <a:lnTo>
                        <a:pt x="5" y="5"/>
                      </a:lnTo>
                      <a:lnTo>
                        <a:pt x="5" y="5"/>
                      </a:lnTo>
                      <a:lnTo>
                        <a:pt x="10" y="5"/>
                      </a:lnTo>
                      <a:lnTo>
                        <a:pt x="10" y="5"/>
                      </a:lnTo>
                      <a:lnTo>
                        <a:pt x="10" y="0"/>
                      </a:lnTo>
                      <a:lnTo>
                        <a:pt x="10" y="0"/>
                      </a:lnTo>
                      <a:lnTo>
                        <a:pt x="5" y="0"/>
                      </a:lnTo>
                      <a:lnTo>
                        <a:pt x="5" y="0"/>
                      </a:lnTo>
                      <a:lnTo>
                        <a:pt x="5" y="0"/>
                      </a:lnTo>
                      <a:lnTo>
                        <a:pt x="5" y="0"/>
                      </a:lnTo>
                      <a:lnTo>
                        <a:pt x="5" y="0"/>
                      </a:lnTo>
                      <a:lnTo>
                        <a:pt x="5" y="0"/>
                      </a:lnTo>
                      <a:lnTo>
                        <a:pt x="0" y="0"/>
                      </a:lnTo>
                      <a:lnTo>
                        <a:pt x="5"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71" name="Freeform 2867">
                  <a:extLst>
                    <a:ext uri="{FF2B5EF4-FFF2-40B4-BE49-F238E27FC236}">
                      <a16:creationId xmlns:a16="http://schemas.microsoft.com/office/drawing/2014/main" id="{1AD545AA-32F3-48B9-B967-41C18B7BB018}"/>
                    </a:ext>
                  </a:extLst>
                </p:cNvPr>
                <p:cNvSpPr>
                  <a:spLocks/>
                </p:cNvSpPr>
                <p:nvPr/>
              </p:nvSpPr>
              <p:spPr bwMode="auto">
                <a:xfrm>
                  <a:off x="4404" y="1508"/>
                  <a:ext cx="5" cy="5"/>
                </a:xfrm>
                <a:custGeom>
                  <a:avLst/>
                  <a:gdLst>
                    <a:gd name="T0" fmla="*/ 0 w 5"/>
                    <a:gd name="T1" fmla="*/ 0 h 5"/>
                    <a:gd name="T2" fmla="*/ 0 w 5"/>
                    <a:gd name="T3" fmla="*/ 0 h 5"/>
                    <a:gd name="T4" fmla="*/ 0 w 5"/>
                    <a:gd name="T5" fmla="*/ 0 h 5"/>
                    <a:gd name="T6" fmla="*/ 0 w 5"/>
                    <a:gd name="T7" fmla="*/ 0 h 5"/>
                    <a:gd name="T8" fmla="*/ 0 w 5"/>
                    <a:gd name="T9" fmla="*/ 5 h 5"/>
                    <a:gd name="T10" fmla="*/ 0 w 5"/>
                    <a:gd name="T11" fmla="*/ 5 h 5"/>
                    <a:gd name="T12" fmla="*/ 0 w 5"/>
                    <a:gd name="T13" fmla="*/ 5 h 5"/>
                    <a:gd name="T14" fmla="*/ 0 w 5"/>
                    <a:gd name="T15" fmla="*/ 5 h 5"/>
                    <a:gd name="T16" fmla="*/ 5 w 5"/>
                    <a:gd name="T17" fmla="*/ 5 h 5"/>
                    <a:gd name="T18" fmla="*/ 5 w 5"/>
                    <a:gd name="T19" fmla="*/ 5 h 5"/>
                    <a:gd name="T20" fmla="*/ 5 w 5"/>
                    <a:gd name="T21" fmla="*/ 0 h 5"/>
                    <a:gd name="T22" fmla="*/ 5 w 5"/>
                    <a:gd name="T23" fmla="*/ 0 h 5"/>
                    <a:gd name="T24" fmla="*/ 0 w 5"/>
                    <a:gd name="T25" fmla="*/ 0 h 5"/>
                    <a:gd name="T26" fmla="*/ 0 w 5"/>
                    <a:gd name="T27" fmla="*/ 0 h 5"/>
                    <a:gd name="T28" fmla="*/ 0 w 5"/>
                    <a:gd name="T29" fmla="*/ 0 h 5"/>
                    <a:gd name="T30" fmla="*/ 0 w 5"/>
                    <a:gd name="T31" fmla="*/ 0 h 5"/>
                    <a:gd name="T32" fmla="*/ 0 w 5"/>
                    <a:gd name="T33" fmla="*/ 0 h 5"/>
                    <a:gd name="T34" fmla="*/ 0 w 5"/>
                    <a:gd name="T35" fmla="*/ 5 h 5"/>
                    <a:gd name="T36" fmla="*/ 0 w 5"/>
                    <a:gd name="T37" fmla="*/ 0 h 5"/>
                    <a:gd name="T38" fmla="*/ 0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0"/>
                      </a:moveTo>
                      <a:lnTo>
                        <a:pt x="0" y="0"/>
                      </a:lnTo>
                      <a:lnTo>
                        <a:pt x="0" y="0"/>
                      </a:lnTo>
                      <a:lnTo>
                        <a:pt x="0" y="0"/>
                      </a:lnTo>
                      <a:lnTo>
                        <a:pt x="0" y="5"/>
                      </a:lnTo>
                      <a:lnTo>
                        <a:pt x="0" y="5"/>
                      </a:lnTo>
                      <a:lnTo>
                        <a:pt x="0" y="5"/>
                      </a:lnTo>
                      <a:lnTo>
                        <a:pt x="0" y="5"/>
                      </a:lnTo>
                      <a:lnTo>
                        <a:pt x="5" y="5"/>
                      </a:lnTo>
                      <a:lnTo>
                        <a:pt x="5" y="5"/>
                      </a:lnTo>
                      <a:lnTo>
                        <a:pt x="5" y="0"/>
                      </a:lnTo>
                      <a:lnTo>
                        <a:pt x="5" y="0"/>
                      </a:lnTo>
                      <a:lnTo>
                        <a:pt x="0" y="0"/>
                      </a:lnTo>
                      <a:lnTo>
                        <a:pt x="0" y="0"/>
                      </a:lnTo>
                      <a:lnTo>
                        <a:pt x="0" y="0"/>
                      </a:lnTo>
                      <a:lnTo>
                        <a:pt x="0" y="0"/>
                      </a:lnTo>
                      <a:lnTo>
                        <a:pt x="0" y="0"/>
                      </a:lnTo>
                      <a:lnTo>
                        <a:pt x="0" y="5"/>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72" name="Freeform 2868">
                  <a:extLst>
                    <a:ext uri="{FF2B5EF4-FFF2-40B4-BE49-F238E27FC236}">
                      <a16:creationId xmlns:a16="http://schemas.microsoft.com/office/drawing/2014/main" id="{4AAFEB9F-7662-47B4-8964-6F82FAF81E8F}"/>
                    </a:ext>
                  </a:extLst>
                </p:cNvPr>
                <p:cNvSpPr>
                  <a:spLocks/>
                </p:cNvSpPr>
                <p:nvPr/>
              </p:nvSpPr>
              <p:spPr bwMode="auto">
                <a:xfrm>
                  <a:off x="4404" y="1504"/>
                  <a:ext cx="10" cy="4"/>
                </a:xfrm>
                <a:custGeom>
                  <a:avLst/>
                  <a:gdLst>
                    <a:gd name="T0" fmla="*/ 10 w 10"/>
                    <a:gd name="T1" fmla="*/ 0 h 4"/>
                    <a:gd name="T2" fmla="*/ 10 w 10"/>
                    <a:gd name="T3" fmla="*/ 0 h 4"/>
                    <a:gd name="T4" fmla="*/ 10 w 10"/>
                    <a:gd name="T5" fmla="*/ 0 h 4"/>
                    <a:gd name="T6" fmla="*/ 5 w 10"/>
                    <a:gd name="T7" fmla="*/ 0 h 4"/>
                    <a:gd name="T8" fmla="*/ 5 w 10"/>
                    <a:gd name="T9" fmla="*/ 0 h 4"/>
                    <a:gd name="T10" fmla="*/ 5 w 10"/>
                    <a:gd name="T11" fmla="*/ 0 h 4"/>
                    <a:gd name="T12" fmla="*/ 0 w 10"/>
                    <a:gd name="T13" fmla="*/ 4 h 4"/>
                    <a:gd name="T14" fmla="*/ 0 w 10"/>
                    <a:gd name="T15" fmla="*/ 4 h 4"/>
                    <a:gd name="T16" fmla="*/ 0 w 10"/>
                    <a:gd name="T17" fmla="*/ 4 h 4"/>
                    <a:gd name="T18" fmla="*/ 0 w 10"/>
                    <a:gd name="T19" fmla="*/ 4 h 4"/>
                    <a:gd name="T20" fmla="*/ 0 w 10"/>
                    <a:gd name="T21" fmla="*/ 4 h 4"/>
                    <a:gd name="T22" fmla="*/ 0 w 10"/>
                    <a:gd name="T23" fmla="*/ 4 h 4"/>
                    <a:gd name="T24" fmla="*/ 0 w 10"/>
                    <a:gd name="T25" fmla="*/ 4 h 4"/>
                    <a:gd name="T26" fmla="*/ 5 w 10"/>
                    <a:gd name="T27" fmla="*/ 4 h 4"/>
                    <a:gd name="T28" fmla="*/ 5 w 10"/>
                    <a:gd name="T29" fmla="*/ 4 h 4"/>
                    <a:gd name="T30" fmla="*/ 5 w 10"/>
                    <a:gd name="T31" fmla="*/ 4 h 4"/>
                    <a:gd name="T32" fmla="*/ 5 w 10"/>
                    <a:gd name="T33" fmla="*/ 4 h 4"/>
                    <a:gd name="T34" fmla="*/ 10 w 10"/>
                    <a:gd name="T35" fmla="*/ 4 h 4"/>
                    <a:gd name="T36" fmla="*/ 10 w 10"/>
                    <a:gd name="T37" fmla="*/ 4 h 4"/>
                    <a:gd name="T38" fmla="*/ 10 w 10"/>
                    <a:gd name="T39" fmla="*/ 4 h 4"/>
                    <a:gd name="T40" fmla="*/ 10 w 10"/>
                    <a:gd name="T4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4">
                      <a:moveTo>
                        <a:pt x="10" y="0"/>
                      </a:moveTo>
                      <a:lnTo>
                        <a:pt x="10" y="0"/>
                      </a:lnTo>
                      <a:lnTo>
                        <a:pt x="10" y="0"/>
                      </a:lnTo>
                      <a:lnTo>
                        <a:pt x="5" y="0"/>
                      </a:lnTo>
                      <a:lnTo>
                        <a:pt x="5" y="0"/>
                      </a:lnTo>
                      <a:lnTo>
                        <a:pt x="5" y="0"/>
                      </a:lnTo>
                      <a:lnTo>
                        <a:pt x="0" y="4"/>
                      </a:lnTo>
                      <a:lnTo>
                        <a:pt x="0" y="4"/>
                      </a:lnTo>
                      <a:lnTo>
                        <a:pt x="0" y="4"/>
                      </a:lnTo>
                      <a:lnTo>
                        <a:pt x="0" y="4"/>
                      </a:lnTo>
                      <a:lnTo>
                        <a:pt x="0" y="4"/>
                      </a:lnTo>
                      <a:lnTo>
                        <a:pt x="0" y="4"/>
                      </a:lnTo>
                      <a:lnTo>
                        <a:pt x="0" y="4"/>
                      </a:lnTo>
                      <a:lnTo>
                        <a:pt x="5" y="4"/>
                      </a:lnTo>
                      <a:lnTo>
                        <a:pt x="5" y="4"/>
                      </a:lnTo>
                      <a:lnTo>
                        <a:pt x="5" y="4"/>
                      </a:lnTo>
                      <a:lnTo>
                        <a:pt x="5" y="4"/>
                      </a:lnTo>
                      <a:lnTo>
                        <a:pt x="10" y="4"/>
                      </a:lnTo>
                      <a:lnTo>
                        <a:pt x="10" y="4"/>
                      </a:lnTo>
                      <a:lnTo>
                        <a:pt x="10" y="4"/>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73" name="Freeform 2869">
                  <a:extLst>
                    <a:ext uri="{FF2B5EF4-FFF2-40B4-BE49-F238E27FC236}">
                      <a16:creationId xmlns:a16="http://schemas.microsoft.com/office/drawing/2014/main" id="{C0CB9642-87A8-4A9F-AECB-E08A4B253723}"/>
                    </a:ext>
                  </a:extLst>
                </p:cNvPr>
                <p:cNvSpPr>
                  <a:spLocks/>
                </p:cNvSpPr>
                <p:nvPr/>
              </p:nvSpPr>
              <p:spPr bwMode="auto">
                <a:xfrm>
                  <a:off x="4414" y="1504"/>
                  <a:ext cx="5" cy="4"/>
                </a:xfrm>
                <a:custGeom>
                  <a:avLst/>
                  <a:gdLst>
                    <a:gd name="T0" fmla="*/ 5 w 5"/>
                    <a:gd name="T1" fmla="*/ 0 h 4"/>
                    <a:gd name="T2" fmla="*/ 5 w 5"/>
                    <a:gd name="T3" fmla="*/ 0 h 4"/>
                    <a:gd name="T4" fmla="*/ 5 w 5"/>
                    <a:gd name="T5" fmla="*/ 0 h 4"/>
                    <a:gd name="T6" fmla="*/ 5 w 5"/>
                    <a:gd name="T7" fmla="*/ 0 h 4"/>
                    <a:gd name="T8" fmla="*/ 5 w 5"/>
                    <a:gd name="T9" fmla="*/ 0 h 4"/>
                    <a:gd name="T10" fmla="*/ 5 w 5"/>
                    <a:gd name="T11" fmla="*/ 0 h 4"/>
                    <a:gd name="T12" fmla="*/ 0 w 5"/>
                    <a:gd name="T13" fmla="*/ 0 h 4"/>
                    <a:gd name="T14" fmla="*/ 0 w 5"/>
                    <a:gd name="T15" fmla="*/ 0 h 4"/>
                    <a:gd name="T16" fmla="*/ 0 w 5"/>
                    <a:gd name="T17" fmla="*/ 0 h 4"/>
                    <a:gd name="T18" fmla="*/ 0 w 5"/>
                    <a:gd name="T19" fmla="*/ 0 h 4"/>
                    <a:gd name="T20" fmla="*/ 0 w 5"/>
                    <a:gd name="T21" fmla="*/ 4 h 4"/>
                    <a:gd name="T22" fmla="*/ 0 w 5"/>
                    <a:gd name="T23" fmla="*/ 4 h 4"/>
                    <a:gd name="T24" fmla="*/ 0 w 5"/>
                    <a:gd name="T25" fmla="*/ 4 h 4"/>
                    <a:gd name="T26" fmla="*/ 0 w 5"/>
                    <a:gd name="T27" fmla="*/ 0 h 4"/>
                    <a:gd name="T28" fmla="*/ 5 w 5"/>
                    <a:gd name="T29" fmla="*/ 0 h 4"/>
                    <a:gd name="T30" fmla="*/ 5 w 5"/>
                    <a:gd name="T31" fmla="*/ 0 h 4"/>
                    <a:gd name="T32" fmla="*/ 5 w 5"/>
                    <a:gd name="T33" fmla="*/ 0 h 4"/>
                    <a:gd name="T34" fmla="*/ 5 w 5"/>
                    <a:gd name="T35" fmla="*/ 0 h 4"/>
                    <a:gd name="T36" fmla="*/ 5 w 5"/>
                    <a:gd name="T37" fmla="*/ 0 h 4"/>
                    <a:gd name="T38" fmla="*/ 5 w 5"/>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4">
                      <a:moveTo>
                        <a:pt x="5" y="0"/>
                      </a:moveTo>
                      <a:lnTo>
                        <a:pt x="5" y="0"/>
                      </a:lnTo>
                      <a:lnTo>
                        <a:pt x="5" y="0"/>
                      </a:lnTo>
                      <a:lnTo>
                        <a:pt x="5" y="0"/>
                      </a:lnTo>
                      <a:lnTo>
                        <a:pt x="5" y="0"/>
                      </a:lnTo>
                      <a:lnTo>
                        <a:pt x="5" y="0"/>
                      </a:lnTo>
                      <a:lnTo>
                        <a:pt x="0" y="0"/>
                      </a:lnTo>
                      <a:lnTo>
                        <a:pt x="0" y="0"/>
                      </a:lnTo>
                      <a:lnTo>
                        <a:pt x="0" y="0"/>
                      </a:lnTo>
                      <a:lnTo>
                        <a:pt x="0" y="0"/>
                      </a:lnTo>
                      <a:lnTo>
                        <a:pt x="0" y="4"/>
                      </a:lnTo>
                      <a:lnTo>
                        <a:pt x="0" y="4"/>
                      </a:lnTo>
                      <a:lnTo>
                        <a:pt x="0" y="4"/>
                      </a:lnTo>
                      <a:lnTo>
                        <a:pt x="0" y="0"/>
                      </a:lnTo>
                      <a:lnTo>
                        <a:pt x="5" y="0"/>
                      </a:lnTo>
                      <a:lnTo>
                        <a:pt x="5" y="0"/>
                      </a:lnTo>
                      <a:lnTo>
                        <a:pt x="5" y="0"/>
                      </a:lnTo>
                      <a:lnTo>
                        <a:pt x="5" y="0"/>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74" name="Freeform 2870">
                  <a:extLst>
                    <a:ext uri="{FF2B5EF4-FFF2-40B4-BE49-F238E27FC236}">
                      <a16:creationId xmlns:a16="http://schemas.microsoft.com/office/drawing/2014/main" id="{623A1D7C-1EAE-474E-B700-78694569770A}"/>
                    </a:ext>
                  </a:extLst>
                </p:cNvPr>
                <p:cNvSpPr>
                  <a:spLocks/>
                </p:cNvSpPr>
                <p:nvPr/>
              </p:nvSpPr>
              <p:spPr bwMode="auto">
                <a:xfrm>
                  <a:off x="4419" y="1499"/>
                  <a:ext cx="10" cy="5"/>
                </a:xfrm>
                <a:custGeom>
                  <a:avLst/>
                  <a:gdLst>
                    <a:gd name="T0" fmla="*/ 10 w 10"/>
                    <a:gd name="T1" fmla="*/ 0 h 5"/>
                    <a:gd name="T2" fmla="*/ 10 w 10"/>
                    <a:gd name="T3" fmla="*/ 0 h 5"/>
                    <a:gd name="T4" fmla="*/ 5 w 10"/>
                    <a:gd name="T5" fmla="*/ 0 h 5"/>
                    <a:gd name="T6" fmla="*/ 5 w 10"/>
                    <a:gd name="T7" fmla="*/ 0 h 5"/>
                    <a:gd name="T8" fmla="*/ 5 w 10"/>
                    <a:gd name="T9" fmla="*/ 0 h 5"/>
                    <a:gd name="T10" fmla="*/ 0 w 10"/>
                    <a:gd name="T11" fmla="*/ 0 h 5"/>
                    <a:gd name="T12" fmla="*/ 0 w 10"/>
                    <a:gd name="T13" fmla="*/ 0 h 5"/>
                    <a:gd name="T14" fmla="*/ 0 w 10"/>
                    <a:gd name="T15" fmla="*/ 5 h 5"/>
                    <a:gd name="T16" fmla="*/ 0 w 10"/>
                    <a:gd name="T17" fmla="*/ 5 h 5"/>
                    <a:gd name="T18" fmla="*/ 0 w 10"/>
                    <a:gd name="T19" fmla="*/ 5 h 5"/>
                    <a:gd name="T20" fmla="*/ 0 w 10"/>
                    <a:gd name="T21" fmla="*/ 5 h 5"/>
                    <a:gd name="T22" fmla="*/ 5 w 10"/>
                    <a:gd name="T23" fmla="*/ 5 h 5"/>
                    <a:gd name="T24" fmla="*/ 0 w 10"/>
                    <a:gd name="T25" fmla="*/ 5 h 5"/>
                    <a:gd name="T26" fmla="*/ 5 w 10"/>
                    <a:gd name="T27" fmla="*/ 5 h 5"/>
                    <a:gd name="T28" fmla="*/ 5 w 10"/>
                    <a:gd name="T29" fmla="*/ 5 h 5"/>
                    <a:gd name="T30" fmla="*/ 5 w 10"/>
                    <a:gd name="T31" fmla="*/ 5 h 5"/>
                    <a:gd name="T32" fmla="*/ 5 w 10"/>
                    <a:gd name="T33" fmla="*/ 5 h 5"/>
                    <a:gd name="T34" fmla="*/ 5 w 10"/>
                    <a:gd name="T35" fmla="*/ 5 h 5"/>
                    <a:gd name="T36" fmla="*/ 10 w 10"/>
                    <a:gd name="T37" fmla="*/ 5 h 5"/>
                    <a:gd name="T38" fmla="*/ 10 w 10"/>
                    <a:gd name="T39" fmla="*/ 5 h 5"/>
                    <a:gd name="T40" fmla="*/ 10 w 10"/>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10" y="0"/>
                      </a:moveTo>
                      <a:lnTo>
                        <a:pt x="10" y="0"/>
                      </a:lnTo>
                      <a:lnTo>
                        <a:pt x="5" y="0"/>
                      </a:lnTo>
                      <a:lnTo>
                        <a:pt x="5" y="0"/>
                      </a:lnTo>
                      <a:lnTo>
                        <a:pt x="5" y="0"/>
                      </a:lnTo>
                      <a:lnTo>
                        <a:pt x="0" y="0"/>
                      </a:lnTo>
                      <a:lnTo>
                        <a:pt x="0" y="0"/>
                      </a:lnTo>
                      <a:lnTo>
                        <a:pt x="0" y="5"/>
                      </a:lnTo>
                      <a:lnTo>
                        <a:pt x="0" y="5"/>
                      </a:lnTo>
                      <a:lnTo>
                        <a:pt x="0" y="5"/>
                      </a:lnTo>
                      <a:lnTo>
                        <a:pt x="0" y="5"/>
                      </a:lnTo>
                      <a:lnTo>
                        <a:pt x="5" y="5"/>
                      </a:lnTo>
                      <a:lnTo>
                        <a:pt x="0" y="5"/>
                      </a:lnTo>
                      <a:lnTo>
                        <a:pt x="5" y="5"/>
                      </a:lnTo>
                      <a:lnTo>
                        <a:pt x="5" y="5"/>
                      </a:lnTo>
                      <a:lnTo>
                        <a:pt x="5" y="5"/>
                      </a:lnTo>
                      <a:lnTo>
                        <a:pt x="5" y="5"/>
                      </a:lnTo>
                      <a:lnTo>
                        <a:pt x="5" y="5"/>
                      </a:lnTo>
                      <a:lnTo>
                        <a:pt x="10" y="5"/>
                      </a:lnTo>
                      <a:lnTo>
                        <a:pt x="10" y="5"/>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75" name="Freeform 2871">
                  <a:extLst>
                    <a:ext uri="{FF2B5EF4-FFF2-40B4-BE49-F238E27FC236}">
                      <a16:creationId xmlns:a16="http://schemas.microsoft.com/office/drawing/2014/main" id="{8D3D5F4A-5A6B-4F65-9343-E444028942DA}"/>
                    </a:ext>
                  </a:extLst>
                </p:cNvPr>
                <p:cNvSpPr>
                  <a:spLocks/>
                </p:cNvSpPr>
                <p:nvPr/>
              </p:nvSpPr>
              <p:spPr bwMode="auto">
                <a:xfrm>
                  <a:off x="4429" y="1499"/>
                  <a:ext cx="5" cy="5"/>
                </a:xfrm>
                <a:custGeom>
                  <a:avLst/>
                  <a:gdLst>
                    <a:gd name="T0" fmla="*/ 5 w 5"/>
                    <a:gd name="T1" fmla="*/ 0 h 5"/>
                    <a:gd name="T2" fmla="*/ 5 w 5"/>
                    <a:gd name="T3" fmla="*/ 0 h 5"/>
                    <a:gd name="T4" fmla="*/ 5 w 5"/>
                    <a:gd name="T5" fmla="*/ 0 h 5"/>
                    <a:gd name="T6" fmla="*/ 5 w 5"/>
                    <a:gd name="T7" fmla="*/ 0 h 5"/>
                    <a:gd name="T8" fmla="*/ 0 w 5"/>
                    <a:gd name="T9" fmla="*/ 0 h 5"/>
                    <a:gd name="T10" fmla="*/ 0 w 5"/>
                    <a:gd name="T11" fmla="*/ 0 h 5"/>
                    <a:gd name="T12" fmla="*/ 0 w 5"/>
                    <a:gd name="T13" fmla="*/ 0 h 5"/>
                    <a:gd name="T14" fmla="*/ 0 w 5"/>
                    <a:gd name="T15" fmla="*/ 0 h 5"/>
                    <a:gd name="T16" fmla="*/ 0 w 5"/>
                    <a:gd name="T17" fmla="*/ 0 h 5"/>
                    <a:gd name="T18" fmla="*/ 0 w 5"/>
                    <a:gd name="T19" fmla="*/ 0 h 5"/>
                    <a:gd name="T20" fmla="*/ 0 w 5"/>
                    <a:gd name="T21" fmla="*/ 5 h 5"/>
                    <a:gd name="T22" fmla="*/ 0 w 5"/>
                    <a:gd name="T23" fmla="*/ 5 h 5"/>
                    <a:gd name="T24" fmla="*/ 0 w 5"/>
                    <a:gd name="T25" fmla="*/ 5 h 5"/>
                    <a:gd name="T26" fmla="*/ 0 w 5"/>
                    <a:gd name="T27" fmla="*/ 5 h 5"/>
                    <a:gd name="T28" fmla="*/ 0 w 5"/>
                    <a:gd name="T29" fmla="*/ 5 h 5"/>
                    <a:gd name="T30" fmla="*/ 0 w 5"/>
                    <a:gd name="T31" fmla="*/ 5 h 5"/>
                    <a:gd name="T32" fmla="*/ 5 w 5"/>
                    <a:gd name="T33" fmla="*/ 5 h 5"/>
                    <a:gd name="T34" fmla="*/ 5 w 5"/>
                    <a:gd name="T35" fmla="*/ 5 h 5"/>
                    <a:gd name="T36" fmla="*/ 5 w 5"/>
                    <a:gd name="T37" fmla="*/ 5 h 5"/>
                    <a:gd name="T38" fmla="*/ 5 w 5"/>
                    <a:gd name="T39" fmla="*/ 5 h 5"/>
                    <a:gd name="T40" fmla="*/ 5 w 5"/>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5" y="0"/>
                      </a:moveTo>
                      <a:lnTo>
                        <a:pt x="5" y="0"/>
                      </a:lnTo>
                      <a:lnTo>
                        <a:pt x="5" y="0"/>
                      </a:lnTo>
                      <a:lnTo>
                        <a:pt x="5" y="0"/>
                      </a:lnTo>
                      <a:lnTo>
                        <a:pt x="0" y="0"/>
                      </a:lnTo>
                      <a:lnTo>
                        <a:pt x="0" y="0"/>
                      </a:lnTo>
                      <a:lnTo>
                        <a:pt x="0" y="0"/>
                      </a:lnTo>
                      <a:lnTo>
                        <a:pt x="0" y="0"/>
                      </a:lnTo>
                      <a:lnTo>
                        <a:pt x="0" y="0"/>
                      </a:lnTo>
                      <a:lnTo>
                        <a:pt x="0" y="0"/>
                      </a:lnTo>
                      <a:lnTo>
                        <a:pt x="0" y="5"/>
                      </a:lnTo>
                      <a:lnTo>
                        <a:pt x="0" y="5"/>
                      </a:lnTo>
                      <a:lnTo>
                        <a:pt x="0" y="5"/>
                      </a:lnTo>
                      <a:lnTo>
                        <a:pt x="0" y="5"/>
                      </a:lnTo>
                      <a:lnTo>
                        <a:pt x="0" y="5"/>
                      </a:lnTo>
                      <a:lnTo>
                        <a:pt x="0" y="5"/>
                      </a:lnTo>
                      <a:lnTo>
                        <a:pt x="5" y="5"/>
                      </a:lnTo>
                      <a:lnTo>
                        <a:pt x="5" y="5"/>
                      </a:lnTo>
                      <a:lnTo>
                        <a:pt x="5" y="5"/>
                      </a:lnTo>
                      <a:lnTo>
                        <a:pt x="5"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76" name="Freeform 2872">
                  <a:extLst>
                    <a:ext uri="{FF2B5EF4-FFF2-40B4-BE49-F238E27FC236}">
                      <a16:creationId xmlns:a16="http://schemas.microsoft.com/office/drawing/2014/main" id="{BFF5C843-4F63-4A37-99F1-C2C54688775D}"/>
                    </a:ext>
                  </a:extLst>
                </p:cNvPr>
                <p:cNvSpPr>
                  <a:spLocks/>
                </p:cNvSpPr>
                <p:nvPr/>
              </p:nvSpPr>
              <p:spPr bwMode="auto">
                <a:xfrm>
                  <a:off x="4434" y="1499"/>
                  <a:ext cx="4" cy="5"/>
                </a:xfrm>
                <a:custGeom>
                  <a:avLst/>
                  <a:gdLst>
                    <a:gd name="T0" fmla="*/ 4 w 4"/>
                    <a:gd name="T1" fmla="*/ 0 h 5"/>
                    <a:gd name="T2" fmla="*/ 4 w 4"/>
                    <a:gd name="T3" fmla="*/ 0 h 5"/>
                    <a:gd name="T4" fmla="*/ 4 w 4"/>
                    <a:gd name="T5" fmla="*/ 0 h 5"/>
                    <a:gd name="T6" fmla="*/ 4 w 4"/>
                    <a:gd name="T7" fmla="*/ 0 h 5"/>
                    <a:gd name="T8" fmla="*/ 4 w 4"/>
                    <a:gd name="T9" fmla="*/ 0 h 5"/>
                    <a:gd name="T10" fmla="*/ 0 w 4"/>
                    <a:gd name="T11" fmla="*/ 0 h 5"/>
                    <a:gd name="T12" fmla="*/ 0 w 4"/>
                    <a:gd name="T13" fmla="*/ 0 h 5"/>
                    <a:gd name="T14" fmla="*/ 0 w 4"/>
                    <a:gd name="T15" fmla="*/ 0 h 5"/>
                    <a:gd name="T16" fmla="*/ 0 w 4"/>
                    <a:gd name="T17" fmla="*/ 0 h 5"/>
                    <a:gd name="T18" fmla="*/ 0 w 4"/>
                    <a:gd name="T19" fmla="*/ 0 h 5"/>
                    <a:gd name="T20" fmla="*/ 0 w 4"/>
                    <a:gd name="T21" fmla="*/ 5 h 5"/>
                    <a:gd name="T22" fmla="*/ 0 w 4"/>
                    <a:gd name="T23" fmla="*/ 5 h 5"/>
                    <a:gd name="T24" fmla="*/ 0 w 4"/>
                    <a:gd name="T25" fmla="*/ 5 h 5"/>
                    <a:gd name="T26" fmla="*/ 0 w 4"/>
                    <a:gd name="T27" fmla="*/ 5 h 5"/>
                    <a:gd name="T28" fmla="*/ 0 w 4"/>
                    <a:gd name="T29" fmla="*/ 5 h 5"/>
                    <a:gd name="T30" fmla="*/ 4 w 4"/>
                    <a:gd name="T31" fmla="*/ 5 h 5"/>
                    <a:gd name="T32" fmla="*/ 4 w 4"/>
                    <a:gd name="T33" fmla="*/ 5 h 5"/>
                    <a:gd name="T34" fmla="*/ 4 w 4"/>
                    <a:gd name="T35" fmla="*/ 5 h 5"/>
                    <a:gd name="T36" fmla="*/ 4 w 4"/>
                    <a:gd name="T37" fmla="*/ 5 h 5"/>
                    <a:gd name="T38" fmla="*/ 4 w 4"/>
                    <a:gd name="T39" fmla="*/ 5 h 5"/>
                    <a:gd name="T40" fmla="*/ 4 w 4"/>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5">
                      <a:moveTo>
                        <a:pt x="4" y="0"/>
                      </a:moveTo>
                      <a:lnTo>
                        <a:pt x="4" y="0"/>
                      </a:lnTo>
                      <a:lnTo>
                        <a:pt x="4" y="0"/>
                      </a:lnTo>
                      <a:lnTo>
                        <a:pt x="4" y="0"/>
                      </a:lnTo>
                      <a:lnTo>
                        <a:pt x="4" y="0"/>
                      </a:lnTo>
                      <a:lnTo>
                        <a:pt x="0" y="0"/>
                      </a:lnTo>
                      <a:lnTo>
                        <a:pt x="0" y="0"/>
                      </a:lnTo>
                      <a:lnTo>
                        <a:pt x="0" y="0"/>
                      </a:lnTo>
                      <a:lnTo>
                        <a:pt x="0" y="0"/>
                      </a:lnTo>
                      <a:lnTo>
                        <a:pt x="0" y="0"/>
                      </a:lnTo>
                      <a:lnTo>
                        <a:pt x="0" y="5"/>
                      </a:lnTo>
                      <a:lnTo>
                        <a:pt x="0" y="5"/>
                      </a:lnTo>
                      <a:lnTo>
                        <a:pt x="0" y="5"/>
                      </a:lnTo>
                      <a:lnTo>
                        <a:pt x="0" y="5"/>
                      </a:lnTo>
                      <a:lnTo>
                        <a:pt x="0" y="5"/>
                      </a:lnTo>
                      <a:lnTo>
                        <a:pt x="4" y="5"/>
                      </a:lnTo>
                      <a:lnTo>
                        <a:pt x="4" y="5"/>
                      </a:lnTo>
                      <a:lnTo>
                        <a:pt x="4" y="5"/>
                      </a:lnTo>
                      <a:lnTo>
                        <a:pt x="4" y="5"/>
                      </a:lnTo>
                      <a:lnTo>
                        <a:pt x="4" y="5"/>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77" name="Freeform 2873">
                  <a:extLst>
                    <a:ext uri="{FF2B5EF4-FFF2-40B4-BE49-F238E27FC236}">
                      <a16:creationId xmlns:a16="http://schemas.microsoft.com/office/drawing/2014/main" id="{71CF15CA-46B0-4F21-89B5-DE1B073E570B}"/>
                    </a:ext>
                  </a:extLst>
                </p:cNvPr>
                <p:cNvSpPr>
                  <a:spLocks/>
                </p:cNvSpPr>
                <p:nvPr/>
              </p:nvSpPr>
              <p:spPr bwMode="auto">
                <a:xfrm>
                  <a:off x="4438" y="1499"/>
                  <a:ext cx="5" cy="5"/>
                </a:xfrm>
                <a:custGeom>
                  <a:avLst/>
                  <a:gdLst>
                    <a:gd name="T0" fmla="*/ 5 w 5"/>
                    <a:gd name="T1" fmla="*/ 0 h 5"/>
                    <a:gd name="T2" fmla="*/ 5 w 5"/>
                    <a:gd name="T3" fmla="*/ 0 h 5"/>
                    <a:gd name="T4" fmla="*/ 5 w 5"/>
                    <a:gd name="T5" fmla="*/ 0 h 5"/>
                    <a:gd name="T6" fmla="*/ 5 w 5"/>
                    <a:gd name="T7" fmla="*/ 0 h 5"/>
                    <a:gd name="T8" fmla="*/ 5 w 5"/>
                    <a:gd name="T9" fmla="*/ 0 h 5"/>
                    <a:gd name="T10" fmla="*/ 5 w 5"/>
                    <a:gd name="T11" fmla="*/ 0 h 5"/>
                    <a:gd name="T12" fmla="*/ 0 w 5"/>
                    <a:gd name="T13" fmla="*/ 0 h 5"/>
                    <a:gd name="T14" fmla="*/ 0 w 5"/>
                    <a:gd name="T15" fmla="*/ 0 h 5"/>
                    <a:gd name="T16" fmla="*/ 0 w 5"/>
                    <a:gd name="T17" fmla="*/ 0 h 5"/>
                    <a:gd name="T18" fmla="*/ 0 w 5"/>
                    <a:gd name="T19" fmla="*/ 0 h 5"/>
                    <a:gd name="T20" fmla="*/ 0 w 5"/>
                    <a:gd name="T21" fmla="*/ 5 h 5"/>
                    <a:gd name="T22" fmla="*/ 0 w 5"/>
                    <a:gd name="T23" fmla="*/ 5 h 5"/>
                    <a:gd name="T24" fmla="*/ 0 w 5"/>
                    <a:gd name="T25" fmla="*/ 5 h 5"/>
                    <a:gd name="T26" fmla="*/ 5 w 5"/>
                    <a:gd name="T27" fmla="*/ 5 h 5"/>
                    <a:gd name="T28" fmla="*/ 5 w 5"/>
                    <a:gd name="T29" fmla="*/ 5 h 5"/>
                    <a:gd name="T30" fmla="*/ 5 w 5"/>
                    <a:gd name="T31" fmla="*/ 0 h 5"/>
                    <a:gd name="T32" fmla="*/ 5 w 5"/>
                    <a:gd name="T33" fmla="*/ 0 h 5"/>
                    <a:gd name="T34" fmla="*/ 5 w 5"/>
                    <a:gd name="T35" fmla="*/ 0 h 5"/>
                    <a:gd name="T36" fmla="*/ 5 w 5"/>
                    <a:gd name="T37" fmla="*/ 0 h 5"/>
                    <a:gd name="T38" fmla="*/ 5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0"/>
                      </a:moveTo>
                      <a:lnTo>
                        <a:pt x="5" y="0"/>
                      </a:lnTo>
                      <a:lnTo>
                        <a:pt x="5" y="0"/>
                      </a:lnTo>
                      <a:lnTo>
                        <a:pt x="5" y="0"/>
                      </a:lnTo>
                      <a:lnTo>
                        <a:pt x="5" y="0"/>
                      </a:lnTo>
                      <a:lnTo>
                        <a:pt x="5" y="0"/>
                      </a:lnTo>
                      <a:lnTo>
                        <a:pt x="0" y="0"/>
                      </a:lnTo>
                      <a:lnTo>
                        <a:pt x="0" y="0"/>
                      </a:lnTo>
                      <a:lnTo>
                        <a:pt x="0" y="0"/>
                      </a:lnTo>
                      <a:lnTo>
                        <a:pt x="0" y="0"/>
                      </a:lnTo>
                      <a:lnTo>
                        <a:pt x="0" y="5"/>
                      </a:lnTo>
                      <a:lnTo>
                        <a:pt x="0" y="5"/>
                      </a:lnTo>
                      <a:lnTo>
                        <a:pt x="0" y="5"/>
                      </a:lnTo>
                      <a:lnTo>
                        <a:pt x="5" y="5"/>
                      </a:lnTo>
                      <a:lnTo>
                        <a:pt x="5" y="5"/>
                      </a:lnTo>
                      <a:lnTo>
                        <a:pt x="5" y="0"/>
                      </a:lnTo>
                      <a:lnTo>
                        <a:pt x="5" y="0"/>
                      </a:lnTo>
                      <a:lnTo>
                        <a:pt x="5" y="0"/>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78" name="Freeform 2874">
                  <a:extLst>
                    <a:ext uri="{FF2B5EF4-FFF2-40B4-BE49-F238E27FC236}">
                      <a16:creationId xmlns:a16="http://schemas.microsoft.com/office/drawing/2014/main" id="{F70AB4AF-A04E-4997-86FE-AC84391E47B3}"/>
                    </a:ext>
                  </a:extLst>
                </p:cNvPr>
                <p:cNvSpPr>
                  <a:spLocks/>
                </p:cNvSpPr>
                <p:nvPr/>
              </p:nvSpPr>
              <p:spPr bwMode="auto">
                <a:xfrm>
                  <a:off x="4443" y="1499"/>
                  <a:ext cx="10" cy="5"/>
                </a:xfrm>
                <a:custGeom>
                  <a:avLst/>
                  <a:gdLst>
                    <a:gd name="T0" fmla="*/ 10 w 10"/>
                    <a:gd name="T1" fmla="*/ 5 h 5"/>
                    <a:gd name="T2" fmla="*/ 10 w 10"/>
                    <a:gd name="T3" fmla="*/ 5 h 5"/>
                    <a:gd name="T4" fmla="*/ 5 w 10"/>
                    <a:gd name="T5" fmla="*/ 0 h 5"/>
                    <a:gd name="T6" fmla="*/ 5 w 10"/>
                    <a:gd name="T7" fmla="*/ 0 h 5"/>
                    <a:gd name="T8" fmla="*/ 5 w 10"/>
                    <a:gd name="T9" fmla="*/ 0 h 5"/>
                    <a:gd name="T10" fmla="*/ 5 w 10"/>
                    <a:gd name="T11" fmla="*/ 0 h 5"/>
                    <a:gd name="T12" fmla="*/ 5 w 10"/>
                    <a:gd name="T13" fmla="*/ 0 h 5"/>
                    <a:gd name="T14" fmla="*/ 5 w 10"/>
                    <a:gd name="T15" fmla="*/ 0 h 5"/>
                    <a:gd name="T16" fmla="*/ 5 w 10"/>
                    <a:gd name="T17" fmla="*/ 0 h 5"/>
                    <a:gd name="T18" fmla="*/ 0 w 10"/>
                    <a:gd name="T19" fmla="*/ 0 h 5"/>
                    <a:gd name="T20" fmla="*/ 0 w 10"/>
                    <a:gd name="T21" fmla="*/ 0 h 5"/>
                    <a:gd name="T22" fmla="*/ 0 w 10"/>
                    <a:gd name="T23" fmla="*/ 0 h 5"/>
                    <a:gd name="T24" fmla="*/ 0 w 10"/>
                    <a:gd name="T25" fmla="*/ 0 h 5"/>
                    <a:gd name="T26" fmla="*/ 5 w 10"/>
                    <a:gd name="T27" fmla="*/ 5 h 5"/>
                    <a:gd name="T28" fmla="*/ 5 w 10"/>
                    <a:gd name="T29" fmla="*/ 5 h 5"/>
                    <a:gd name="T30" fmla="*/ 5 w 10"/>
                    <a:gd name="T31" fmla="*/ 5 h 5"/>
                    <a:gd name="T32" fmla="*/ 5 w 10"/>
                    <a:gd name="T33" fmla="*/ 5 h 5"/>
                    <a:gd name="T34" fmla="*/ 5 w 10"/>
                    <a:gd name="T35" fmla="*/ 5 h 5"/>
                    <a:gd name="T36" fmla="*/ 5 w 10"/>
                    <a:gd name="T37" fmla="*/ 5 h 5"/>
                    <a:gd name="T38" fmla="*/ 5 w 10"/>
                    <a:gd name="T39" fmla="*/ 5 h 5"/>
                    <a:gd name="T40" fmla="*/ 10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10" y="5"/>
                      </a:moveTo>
                      <a:lnTo>
                        <a:pt x="10" y="5"/>
                      </a:lnTo>
                      <a:lnTo>
                        <a:pt x="5" y="0"/>
                      </a:lnTo>
                      <a:lnTo>
                        <a:pt x="5" y="0"/>
                      </a:lnTo>
                      <a:lnTo>
                        <a:pt x="5" y="0"/>
                      </a:lnTo>
                      <a:lnTo>
                        <a:pt x="5" y="0"/>
                      </a:lnTo>
                      <a:lnTo>
                        <a:pt x="5" y="0"/>
                      </a:lnTo>
                      <a:lnTo>
                        <a:pt x="5" y="0"/>
                      </a:lnTo>
                      <a:lnTo>
                        <a:pt x="5" y="0"/>
                      </a:lnTo>
                      <a:lnTo>
                        <a:pt x="0" y="0"/>
                      </a:lnTo>
                      <a:lnTo>
                        <a:pt x="0" y="0"/>
                      </a:lnTo>
                      <a:lnTo>
                        <a:pt x="0" y="0"/>
                      </a:lnTo>
                      <a:lnTo>
                        <a:pt x="0" y="0"/>
                      </a:lnTo>
                      <a:lnTo>
                        <a:pt x="5" y="5"/>
                      </a:lnTo>
                      <a:lnTo>
                        <a:pt x="5" y="5"/>
                      </a:lnTo>
                      <a:lnTo>
                        <a:pt x="5" y="5"/>
                      </a:lnTo>
                      <a:lnTo>
                        <a:pt x="5" y="5"/>
                      </a:lnTo>
                      <a:lnTo>
                        <a:pt x="5" y="5"/>
                      </a:lnTo>
                      <a:lnTo>
                        <a:pt x="5" y="5"/>
                      </a:lnTo>
                      <a:lnTo>
                        <a:pt x="5" y="5"/>
                      </a:lnTo>
                      <a:lnTo>
                        <a:pt x="1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79" name="Freeform 2875">
                  <a:extLst>
                    <a:ext uri="{FF2B5EF4-FFF2-40B4-BE49-F238E27FC236}">
                      <a16:creationId xmlns:a16="http://schemas.microsoft.com/office/drawing/2014/main" id="{131A1F09-F657-4BC0-B09D-44AF3D3CD86F}"/>
                    </a:ext>
                  </a:extLst>
                </p:cNvPr>
                <p:cNvSpPr>
                  <a:spLocks/>
                </p:cNvSpPr>
                <p:nvPr/>
              </p:nvSpPr>
              <p:spPr bwMode="auto">
                <a:xfrm>
                  <a:off x="4448" y="1504"/>
                  <a:ext cx="5" cy="1"/>
                </a:xfrm>
                <a:custGeom>
                  <a:avLst/>
                  <a:gdLst>
                    <a:gd name="T0" fmla="*/ 5 w 5"/>
                    <a:gd name="T1" fmla="*/ 5 w 5"/>
                    <a:gd name="T2" fmla="*/ 5 w 5"/>
                    <a:gd name="T3" fmla="*/ 5 w 5"/>
                    <a:gd name="T4" fmla="*/ 5 w 5"/>
                    <a:gd name="T5" fmla="*/ 5 w 5"/>
                    <a:gd name="T6" fmla="*/ 0 w 5"/>
                    <a:gd name="T7" fmla="*/ 0 w 5"/>
                    <a:gd name="T8" fmla="*/ 0 w 5"/>
                    <a:gd name="T9" fmla="*/ 5 w 5"/>
                    <a:gd name="T10" fmla="*/ 5 w 5"/>
                    <a:gd name="T11" fmla="*/ 5 w 5"/>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5">
                      <a:moveTo>
                        <a:pt x="5" y="0"/>
                      </a:moveTo>
                      <a:lnTo>
                        <a:pt x="5" y="0"/>
                      </a:lnTo>
                      <a:lnTo>
                        <a:pt x="5" y="0"/>
                      </a:lnTo>
                      <a:lnTo>
                        <a:pt x="5" y="0"/>
                      </a:lnTo>
                      <a:lnTo>
                        <a:pt x="5" y="0"/>
                      </a:lnTo>
                      <a:lnTo>
                        <a:pt x="5" y="0"/>
                      </a:lnTo>
                      <a:lnTo>
                        <a:pt x="0" y="0"/>
                      </a:lnTo>
                      <a:lnTo>
                        <a:pt x="0" y="0"/>
                      </a:lnTo>
                      <a:lnTo>
                        <a:pt x="0" y="0"/>
                      </a:lnTo>
                      <a:lnTo>
                        <a:pt x="5" y="0"/>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80" name="Freeform 2876">
                  <a:extLst>
                    <a:ext uri="{FF2B5EF4-FFF2-40B4-BE49-F238E27FC236}">
                      <a16:creationId xmlns:a16="http://schemas.microsoft.com/office/drawing/2014/main" id="{B5BD3849-0024-48E4-BEFE-4DC6358DE1D9}"/>
                    </a:ext>
                  </a:extLst>
                </p:cNvPr>
                <p:cNvSpPr>
                  <a:spLocks/>
                </p:cNvSpPr>
                <p:nvPr/>
              </p:nvSpPr>
              <p:spPr bwMode="auto">
                <a:xfrm>
                  <a:off x="4453" y="1504"/>
                  <a:ext cx="1" cy="4"/>
                </a:xfrm>
                <a:custGeom>
                  <a:avLst/>
                  <a:gdLst>
                    <a:gd name="T0" fmla="*/ 4 h 4"/>
                    <a:gd name="T1" fmla="*/ 4 h 4"/>
                    <a:gd name="T2" fmla="*/ 0 h 4"/>
                    <a:gd name="T3" fmla="*/ 0 h 4"/>
                    <a:gd name="T4" fmla="*/ 0 h 4"/>
                    <a:gd name="T5" fmla="*/ 0 h 4"/>
                    <a:gd name="T6" fmla="*/ 0 h 4"/>
                    <a:gd name="T7" fmla="*/ 0 h 4"/>
                    <a:gd name="T8" fmla="*/ 0 h 4"/>
                    <a:gd name="T9" fmla="*/ 4 h 4"/>
                    <a:gd name="T10" fmla="*/ 4 h 4"/>
                    <a:gd name="T11" fmla="*/ 4 h 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Lst>
                  <a:rect l="0" t="0" r="r" b="b"/>
                  <a:pathLst>
                    <a:path h="4">
                      <a:moveTo>
                        <a:pt x="0" y="4"/>
                      </a:moveTo>
                      <a:lnTo>
                        <a:pt x="0" y="4"/>
                      </a:lnTo>
                      <a:lnTo>
                        <a:pt x="0" y="0"/>
                      </a:lnTo>
                      <a:lnTo>
                        <a:pt x="0" y="0"/>
                      </a:lnTo>
                      <a:lnTo>
                        <a:pt x="0" y="0"/>
                      </a:lnTo>
                      <a:lnTo>
                        <a:pt x="0" y="0"/>
                      </a:lnTo>
                      <a:lnTo>
                        <a:pt x="0" y="0"/>
                      </a:lnTo>
                      <a:lnTo>
                        <a:pt x="0" y="0"/>
                      </a:lnTo>
                      <a:lnTo>
                        <a:pt x="0" y="0"/>
                      </a:lnTo>
                      <a:lnTo>
                        <a:pt x="0" y="4"/>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81" name="Freeform 2877">
                  <a:extLst>
                    <a:ext uri="{FF2B5EF4-FFF2-40B4-BE49-F238E27FC236}">
                      <a16:creationId xmlns:a16="http://schemas.microsoft.com/office/drawing/2014/main" id="{3418CD3C-FCCA-4133-8EEA-CCACC3756096}"/>
                    </a:ext>
                  </a:extLst>
                </p:cNvPr>
                <p:cNvSpPr>
                  <a:spLocks/>
                </p:cNvSpPr>
                <p:nvPr/>
              </p:nvSpPr>
              <p:spPr bwMode="auto">
                <a:xfrm>
                  <a:off x="4453" y="1508"/>
                  <a:ext cx="5" cy="10"/>
                </a:xfrm>
                <a:custGeom>
                  <a:avLst/>
                  <a:gdLst>
                    <a:gd name="T0" fmla="*/ 5 w 5"/>
                    <a:gd name="T1" fmla="*/ 10 h 10"/>
                    <a:gd name="T2" fmla="*/ 5 w 5"/>
                    <a:gd name="T3" fmla="*/ 10 h 10"/>
                    <a:gd name="T4" fmla="*/ 5 w 5"/>
                    <a:gd name="T5" fmla="*/ 10 h 10"/>
                    <a:gd name="T6" fmla="*/ 5 w 5"/>
                    <a:gd name="T7" fmla="*/ 5 h 10"/>
                    <a:gd name="T8" fmla="*/ 5 w 5"/>
                    <a:gd name="T9" fmla="*/ 5 h 10"/>
                    <a:gd name="T10" fmla="*/ 5 w 5"/>
                    <a:gd name="T11" fmla="*/ 0 h 10"/>
                    <a:gd name="T12" fmla="*/ 0 w 5"/>
                    <a:gd name="T13" fmla="*/ 0 h 10"/>
                    <a:gd name="T14" fmla="*/ 0 w 5"/>
                    <a:gd name="T15" fmla="*/ 0 h 10"/>
                    <a:gd name="T16" fmla="*/ 0 w 5"/>
                    <a:gd name="T17" fmla="*/ 0 h 10"/>
                    <a:gd name="T18" fmla="*/ 0 w 5"/>
                    <a:gd name="T19" fmla="*/ 0 h 10"/>
                    <a:gd name="T20" fmla="*/ 0 w 5"/>
                    <a:gd name="T21" fmla="*/ 0 h 10"/>
                    <a:gd name="T22" fmla="*/ 0 w 5"/>
                    <a:gd name="T23" fmla="*/ 0 h 10"/>
                    <a:gd name="T24" fmla="*/ 0 w 5"/>
                    <a:gd name="T25" fmla="*/ 0 h 10"/>
                    <a:gd name="T26" fmla="*/ 0 w 5"/>
                    <a:gd name="T27" fmla="*/ 0 h 10"/>
                    <a:gd name="T28" fmla="*/ 0 w 5"/>
                    <a:gd name="T29" fmla="*/ 5 h 10"/>
                    <a:gd name="T30" fmla="*/ 0 w 5"/>
                    <a:gd name="T31" fmla="*/ 5 h 10"/>
                    <a:gd name="T32" fmla="*/ 0 w 5"/>
                    <a:gd name="T33" fmla="*/ 5 h 10"/>
                    <a:gd name="T34" fmla="*/ 0 w 5"/>
                    <a:gd name="T35" fmla="*/ 5 h 10"/>
                    <a:gd name="T36" fmla="*/ 0 w 5"/>
                    <a:gd name="T37" fmla="*/ 10 h 10"/>
                    <a:gd name="T38" fmla="*/ 0 w 5"/>
                    <a:gd name="T39" fmla="*/ 10 h 10"/>
                    <a:gd name="T40" fmla="*/ 5 w 5"/>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5" y="10"/>
                      </a:moveTo>
                      <a:lnTo>
                        <a:pt x="5" y="10"/>
                      </a:lnTo>
                      <a:lnTo>
                        <a:pt x="5" y="10"/>
                      </a:lnTo>
                      <a:lnTo>
                        <a:pt x="5" y="5"/>
                      </a:lnTo>
                      <a:lnTo>
                        <a:pt x="5" y="5"/>
                      </a:lnTo>
                      <a:lnTo>
                        <a:pt x="5" y="0"/>
                      </a:lnTo>
                      <a:lnTo>
                        <a:pt x="0" y="0"/>
                      </a:lnTo>
                      <a:lnTo>
                        <a:pt x="0" y="0"/>
                      </a:lnTo>
                      <a:lnTo>
                        <a:pt x="0" y="0"/>
                      </a:lnTo>
                      <a:lnTo>
                        <a:pt x="0" y="0"/>
                      </a:lnTo>
                      <a:lnTo>
                        <a:pt x="0" y="0"/>
                      </a:lnTo>
                      <a:lnTo>
                        <a:pt x="0" y="0"/>
                      </a:lnTo>
                      <a:lnTo>
                        <a:pt x="0" y="0"/>
                      </a:lnTo>
                      <a:lnTo>
                        <a:pt x="0" y="0"/>
                      </a:lnTo>
                      <a:lnTo>
                        <a:pt x="0" y="5"/>
                      </a:lnTo>
                      <a:lnTo>
                        <a:pt x="0" y="5"/>
                      </a:lnTo>
                      <a:lnTo>
                        <a:pt x="0" y="5"/>
                      </a:lnTo>
                      <a:lnTo>
                        <a:pt x="0" y="5"/>
                      </a:lnTo>
                      <a:lnTo>
                        <a:pt x="0" y="10"/>
                      </a:lnTo>
                      <a:lnTo>
                        <a:pt x="0" y="10"/>
                      </a:lnTo>
                      <a:lnTo>
                        <a:pt x="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82" name="Freeform 2878">
                  <a:extLst>
                    <a:ext uri="{FF2B5EF4-FFF2-40B4-BE49-F238E27FC236}">
                      <a16:creationId xmlns:a16="http://schemas.microsoft.com/office/drawing/2014/main" id="{4A95F5DE-774E-4434-9DD0-2867E63E2506}"/>
                    </a:ext>
                  </a:extLst>
                </p:cNvPr>
                <p:cNvSpPr>
                  <a:spLocks/>
                </p:cNvSpPr>
                <p:nvPr/>
              </p:nvSpPr>
              <p:spPr bwMode="auto">
                <a:xfrm>
                  <a:off x="4453" y="1518"/>
                  <a:ext cx="5" cy="5"/>
                </a:xfrm>
                <a:custGeom>
                  <a:avLst/>
                  <a:gdLst>
                    <a:gd name="T0" fmla="*/ 5 w 5"/>
                    <a:gd name="T1" fmla="*/ 0 h 5"/>
                    <a:gd name="T2" fmla="*/ 5 w 5"/>
                    <a:gd name="T3" fmla="*/ 0 h 5"/>
                    <a:gd name="T4" fmla="*/ 5 w 5"/>
                    <a:gd name="T5" fmla="*/ 0 h 5"/>
                    <a:gd name="T6" fmla="*/ 5 w 5"/>
                    <a:gd name="T7" fmla="*/ 0 h 5"/>
                    <a:gd name="T8" fmla="*/ 5 w 5"/>
                    <a:gd name="T9" fmla="*/ 0 h 5"/>
                    <a:gd name="T10" fmla="*/ 5 w 5"/>
                    <a:gd name="T11" fmla="*/ 0 h 5"/>
                    <a:gd name="T12" fmla="*/ 0 w 5"/>
                    <a:gd name="T13" fmla="*/ 0 h 5"/>
                    <a:gd name="T14" fmla="*/ 0 w 5"/>
                    <a:gd name="T15" fmla="*/ 0 h 5"/>
                    <a:gd name="T16" fmla="*/ 0 w 5"/>
                    <a:gd name="T17" fmla="*/ 0 h 5"/>
                    <a:gd name="T18" fmla="*/ 0 w 5"/>
                    <a:gd name="T19" fmla="*/ 0 h 5"/>
                    <a:gd name="T20" fmla="*/ 0 w 5"/>
                    <a:gd name="T21" fmla="*/ 5 h 5"/>
                    <a:gd name="T22" fmla="*/ 0 w 5"/>
                    <a:gd name="T23" fmla="*/ 0 h 5"/>
                    <a:gd name="T24" fmla="*/ 5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5" y="0"/>
                      </a:moveTo>
                      <a:lnTo>
                        <a:pt x="5" y="0"/>
                      </a:lnTo>
                      <a:lnTo>
                        <a:pt x="5" y="0"/>
                      </a:lnTo>
                      <a:lnTo>
                        <a:pt x="5" y="0"/>
                      </a:lnTo>
                      <a:lnTo>
                        <a:pt x="5" y="0"/>
                      </a:lnTo>
                      <a:lnTo>
                        <a:pt x="5" y="0"/>
                      </a:lnTo>
                      <a:lnTo>
                        <a:pt x="0" y="0"/>
                      </a:lnTo>
                      <a:lnTo>
                        <a:pt x="0" y="0"/>
                      </a:lnTo>
                      <a:lnTo>
                        <a:pt x="0" y="0"/>
                      </a:lnTo>
                      <a:lnTo>
                        <a:pt x="0" y="0"/>
                      </a:lnTo>
                      <a:lnTo>
                        <a:pt x="0" y="5"/>
                      </a:lnTo>
                      <a:lnTo>
                        <a:pt x="0"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83" name="Freeform 2879">
                  <a:extLst>
                    <a:ext uri="{FF2B5EF4-FFF2-40B4-BE49-F238E27FC236}">
                      <a16:creationId xmlns:a16="http://schemas.microsoft.com/office/drawing/2014/main" id="{C94A7AA0-DCF5-413A-A11F-E431DD59048B}"/>
                    </a:ext>
                  </a:extLst>
                </p:cNvPr>
                <p:cNvSpPr>
                  <a:spLocks/>
                </p:cNvSpPr>
                <p:nvPr/>
              </p:nvSpPr>
              <p:spPr bwMode="auto">
                <a:xfrm>
                  <a:off x="4453" y="1518"/>
                  <a:ext cx="5" cy="5"/>
                </a:xfrm>
                <a:custGeom>
                  <a:avLst/>
                  <a:gdLst>
                    <a:gd name="T0" fmla="*/ 5 w 5"/>
                    <a:gd name="T1" fmla="*/ 5 h 5"/>
                    <a:gd name="T2" fmla="*/ 5 w 5"/>
                    <a:gd name="T3" fmla="*/ 5 h 5"/>
                    <a:gd name="T4" fmla="*/ 5 w 5"/>
                    <a:gd name="T5" fmla="*/ 5 h 5"/>
                    <a:gd name="T6" fmla="*/ 5 w 5"/>
                    <a:gd name="T7" fmla="*/ 5 h 5"/>
                    <a:gd name="T8" fmla="*/ 5 w 5"/>
                    <a:gd name="T9" fmla="*/ 0 h 5"/>
                    <a:gd name="T10" fmla="*/ 5 w 5"/>
                    <a:gd name="T11" fmla="*/ 0 h 5"/>
                    <a:gd name="T12" fmla="*/ 0 w 5"/>
                    <a:gd name="T13" fmla="*/ 0 h 5"/>
                    <a:gd name="T14" fmla="*/ 0 w 5"/>
                    <a:gd name="T15" fmla="*/ 5 h 5"/>
                    <a:gd name="T16" fmla="*/ 0 w 5"/>
                    <a:gd name="T17" fmla="*/ 5 h 5"/>
                    <a:gd name="T18" fmla="*/ 0 w 5"/>
                    <a:gd name="T19" fmla="*/ 5 h 5"/>
                    <a:gd name="T20" fmla="*/ 0 w 5"/>
                    <a:gd name="T21" fmla="*/ 5 h 5"/>
                    <a:gd name="T22" fmla="*/ 0 w 5"/>
                    <a:gd name="T23" fmla="*/ 5 h 5"/>
                    <a:gd name="T24" fmla="*/ 5 w 5"/>
                    <a:gd name="T2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5" y="5"/>
                      </a:moveTo>
                      <a:lnTo>
                        <a:pt x="5" y="5"/>
                      </a:lnTo>
                      <a:lnTo>
                        <a:pt x="5" y="5"/>
                      </a:lnTo>
                      <a:lnTo>
                        <a:pt x="5" y="5"/>
                      </a:lnTo>
                      <a:lnTo>
                        <a:pt x="5" y="0"/>
                      </a:lnTo>
                      <a:lnTo>
                        <a:pt x="5" y="0"/>
                      </a:lnTo>
                      <a:lnTo>
                        <a:pt x="0" y="0"/>
                      </a:lnTo>
                      <a:lnTo>
                        <a:pt x="0" y="5"/>
                      </a:lnTo>
                      <a:lnTo>
                        <a:pt x="0" y="5"/>
                      </a:lnTo>
                      <a:lnTo>
                        <a:pt x="0" y="5"/>
                      </a:lnTo>
                      <a:lnTo>
                        <a:pt x="0" y="5"/>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84" name="Freeform 2880">
                  <a:extLst>
                    <a:ext uri="{FF2B5EF4-FFF2-40B4-BE49-F238E27FC236}">
                      <a16:creationId xmlns:a16="http://schemas.microsoft.com/office/drawing/2014/main" id="{93474446-E80B-4F10-8805-B9924A7F98E1}"/>
                    </a:ext>
                  </a:extLst>
                </p:cNvPr>
                <p:cNvSpPr>
                  <a:spLocks/>
                </p:cNvSpPr>
                <p:nvPr/>
              </p:nvSpPr>
              <p:spPr bwMode="auto">
                <a:xfrm>
                  <a:off x="4453" y="1523"/>
                  <a:ext cx="5" cy="5"/>
                </a:xfrm>
                <a:custGeom>
                  <a:avLst/>
                  <a:gdLst>
                    <a:gd name="T0" fmla="*/ 5 w 5"/>
                    <a:gd name="T1" fmla="*/ 0 h 5"/>
                    <a:gd name="T2" fmla="*/ 5 w 5"/>
                    <a:gd name="T3" fmla="*/ 0 h 5"/>
                    <a:gd name="T4" fmla="*/ 5 w 5"/>
                    <a:gd name="T5" fmla="*/ 0 h 5"/>
                    <a:gd name="T6" fmla="*/ 0 w 5"/>
                    <a:gd name="T7" fmla="*/ 0 h 5"/>
                    <a:gd name="T8" fmla="*/ 5 w 5"/>
                    <a:gd name="T9" fmla="*/ 5 h 5"/>
                    <a:gd name="T10" fmla="*/ 5 w 5"/>
                    <a:gd name="T11" fmla="*/ 5 h 5"/>
                    <a:gd name="T12" fmla="*/ 5 w 5"/>
                    <a:gd name="T13" fmla="*/ 5 h 5"/>
                    <a:gd name="T14" fmla="*/ 5 w 5"/>
                    <a:gd name="T15" fmla="*/ 5 h 5"/>
                    <a:gd name="T16" fmla="*/ 5 w 5"/>
                    <a:gd name="T17" fmla="*/ 5 h 5"/>
                    <a:gd name="T18" fmla="*/ 5 w 5"/>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5" y="0"/>
                      </a:moveTo>
                      <a:lnTo>
                        <a:pt x="5" y="0"/>
                      </a:lnTo>
                      <a:lnTo>
                        <a:pt x="5" y="0"/>
                      </a:lnTo>
                      <a:lnTo>
                        <a:pt x="0" y="0"/>
                      </a:lnTo>
                      <a:lnTo>
                        <a:pt x="5" y="5"/>
                      </a:lnTo>
                      <a:lnTo>
                        <a:pt x="5" y="5"/>
                      </a:lnTo>
                      <a:lnTo>
                        <a:pt x="5" y="5"/>
                      </a:lnTo>
                      <a:lnTo>
                        <a:pt x="5" y="5"/>
                      </a:lnTo>
                      <a:lnTo>
                        <a:pt x="5"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85" name="Freeform 2881">
                  <a:extLst>
                    <a:ext uri="{FF2B5EF4-FFF2-40B4-BE49-F238E27FC236}">
                      <a16:creationId xmlns:a16="http://schemas.microsoft.com/office/drawing/2014/main" id="{8448247E-68AB-41D4-ABB4-F85832C17789}"/>
                    </a:ext>
                  </a:extLst>
                </p:cNvPr>
                <p:cNvSpPr>
                  <a:spLocks/>
                </p:cNvSpPr>
                <p:nvPr/>
              </p:nvSpPr>
              <p:spPr bwMode="auto">
                <a:xfrm>
                  <a:off x="4320" y="1568"/>
                  <a:ext cx="143" cy="212"/>
                </a:xfrm>
                <a:custGeom>
                  <a:avLst/>
                  <a:gdLst>
                    <a:gd name="T0" fmla="*/ 25 w 143"/>
                    <a:gd name="T1" fmla="*/ 29 h 212"/>
                    <a:gd name="T2" fmla="*/ 49 w 143"/>
                    <a:gd name="T3" fmla="*/ 79 h 212"/>
                    <a:gd name="T4" fmla="*/ 79 w 143"/>
                    <a:gd name="T5" fmla="*/ 93 h 212"/>
                    <a:gd name="T6" fmla="*/ 109 w 143"/>
                    <a:gd name="T7" fmla="*/ 108 h 212"/>
                    <a:gd name="T8" fmla="*/ 118 w 143"/>
                    <a:gd name="T9" fmla="*/ 138 h 212"/>
                    <a:gd name="T10" fmla="*/ 123 w 143"/>
                    <a:gd name="T11" fmla="*/ 148 h 212"/>
                    <a:gd name="T12" fmla="*/ 133 w 143"/>
                    <a:gd name="T13" fmla="*/ 162 h 212"/>
                    <a:gd name="T14" fmla="*/ 138 w 143"/>
                    <a:gd name="T15" fmla="*/ 167 h 212"/>
                    <a:gd name="T16" fmla="*/ 133 w 143"/>
                    <a:gd name="T17" fmla="*/ 192 h 212"/>
                    <a:gd name="T18" fmla="*/ 118 w 143"/>
                    <a:gd name="T19" fmla="*/ 207 h 212"/>
                    <a:gd name="T20" fmla="*/ 89 w 143"/>
                    <a:gd name="T21" fmla="*/ 207 h 212"/>
                    <a:gd name="T22" fmla="*/ 69 w 143"/>
                    <a:gd name="T23" fmla="*/ 197 h 212"/>
                    <a:gd name="T24" fmla="*/ 94 w 143"/>
                    <a:gd name="T25" fmla="*/ 202 h 212"/>
                    <a:gd name="T26" fmla="*/ 114 w 143"/>
                    <a:gd name="T27" fmla="*/ 192 h 212"/>
                    <a:gd name="T28" fmla="*/ 94 w 143"/>
                    <a:gd name="T29" fmla="*/ 192 h 212"/>
                    <a:gd name="T30" fmla="*/ 54 w 143"/>
                    <a:gd name="T31" fmla="*/ 177 h 212"/>
                    <a:gd name="T32" fmla="*/ 64 w 143"/>
                    <a:gd name="T33" fmla="*/ 177 h 212"/>
                    <a:gd name="T34" fmla="*/ 99 w 143"/>
                    <a:gd name="T35" fmla="*/ 177 h 212"/>
                    <a:gd name="T36" fmla="*/ 104 w 143"/>
                    <a:gd name="T37" fmla="*/ 172 h 212"/>
                    <a:gd name="T38" fmla="*/ 69 w 143"/>
                    <a:gd name="T39" fmla="*/ 172 h 212"/>
                    <a:gd name="T40" fmla="*/ 39 w 143"/>
                    <a:gd name="T41" fmla="*/ 152 h 212"/>
                    <a:gd name="T42" fmla="*/ 69 w 143"/>
                    <a:gd name="T43" fmla="*/ 157 h 212"/>
                    <a:gd name="T44" fmla="*/ 99 w 143"/>
                    <a:gd name="T45" fmla="*/ 152 h 212"/>
                    <a:gd name="T46" fmla="*/ 84 w 143"/>
                    <a:gd name="T47" fmla="*/ 157 h 212"/>
                    <a:gd name="T48" fmla="*/ 44 w 143"/>
                    <a:gd name="T49" fmla="*/ 148 h 212"/>
                    <a:gd name="T50" fmla="*/ 39 w 143"/>
                    <a:gd name="T51" fmla="*/ 138 h 212"/>
                    <a:gd name="T52" fmla="*/ 69 w 143"/>
                    <a:gd name="T53" fmla="*/ 143 h 212"/>
                    <a:gd name="T54" fmla="*/ 84 w 143"/>
                    <a:gd name="T55" fmla="*/ 138 h 212"/>
                    <a:gd name="T56" fmla="*/ 54 w 143"/>
                    <a:gd name="T57" fmla="*/ 138 h 212"/>
                    <a:gd name="T58" fmla="*/ 20 w 143"/>
                    <a:gd name="T59" fmla="*/ 123 h 212"/>
                    <a:gd name="T60" fmla="*/ 44 w 143"/>
                    <a:gd name="T61" fmla="*/ 123 h 212"/>
                    <a:gd name="T62" fmla="*/ 69 w 143"/>
                    <a:gd name="T63" fmla="*/ 118 h 212"/>
                    <a:gd name="T64" fmla="*/ 59 w 143"/>
                    <a:gd name="T65" fmla="*/ 118 h 212"/>
                    <a:gd name="T66" fmla="*/ 25 w 143"/>
                    <a:gd name="T67" fmla="*/ 113 h 212"/>
                    <a:gd name="T68" fmla="*/ 20 w 143"/>
                    <a:gd name="T69" fmla="*/ 103 h 212"/>
                    <a:gd name="T70" fmla="*/ 39 w 143"/>
                    <a:gd name="T71" fmla="*/ 108 h 212"/>
                    <a:gd name="T72" fmla="*/ 49 w 143"/>
                    <a:gd name="T73" fmla="*/ 103 h 212"/>
                    <a:gd name="T74" fmla="*/ 30 w 143"/>
                    <a:gd name="T75" fmla="*/ 103 h 212"/>
                    <a:gd name="T76" fmla="*/ 10 w 143"/>
                    <a:gd name="T77" fmla="*/ 83 h 212"/>
                    <a:gd name="T78" fmla="*/ 15 w 143"/>
                    <a:gd name="T79" fmla="*/ 88 h 212"/>
                    <a:gd name="T80" fmla="*/ 30 w 143"/>
                    <a:gd name="T81" fmla="*/ 88 h 212"/>
                    <a:gd name="T82" fmla="*/ 30 w 143"/>
                    <a:gd name="T83" fmla="*/ 83 h 212"/>
                    <a:gd name="T84" fmla="*/ 10 w 143"/>
                    <a:gd name="T85" fmla="*/ 74 h 212"/>
                    <a:gd name="T86" fmla="*/ 5 w 143"/>
                    <a:gd name="T87" fmla="*/ 69 h 212"/>
                    <a:gd name="T88" fmla="*/ 15 w 143"/>
                    <a:gd name="T89" fmla="*/ 69 h 212"/>
                    <a:gd name="T90" fmla="*/ 25 w 143"/>
                    <a:gd name="T91" fmla="*/ 69 h 212"/>
                    <a:gd name="T92" fmla="*/ 15 w 143"/>
                    <a:gd name="T93" fmla="*/ 64 h 212"/>
                    <a:gd name="T94" fmla="*/ 0 w 143"/>
                    <a:gd name="T95" fmla="*/ 49 h 212"/>
                    <a:gd name="T96" fmla="*/ 15 w 143"/>
                    <a:gd name="T97" fmla="*/ 54 h 212"/>
                    <a:gd name="T98" fmla="*/ 10 w 143"/>
                    <a:gd name="T99" fmla="*/ 44 h 212"/>
                    <a:gd name="T100" fmla="*/ 5 w 143"/>
                    <a:gd name="T101" fmla="*/ 39 h 212"/>
                    <a:gd name="T102" fmla="*/ 15 w 143"/>
                    <a:gd name="T103" fmla="*/ 34 h 212"/>
                    <a:gd name="T104" fmla="*/ 5 w 143"/>
                    <a:gd name="T105" fmla="*/ 19 h 212"/>
                    <a:gd name="T106" fmla="*/ 15 w 143"/>
                    <a:gd name="T107" fmla="*/ 24 h 212"/>
                    <a:gd name="T108" fmla="*/ 5 w 143"/>
                    <a:gd name="T109" fmla="*/ 9 h 212"/>
                    <a:gd name="T110" fmla="*/ 15 w 143"/>
                    <a:gd name="T111" fmla="*/ 14 h 212"/>
                    <a:gd name="T112" fmla="*/ 10 w 143"/>
                    <a:gd name="T113" fmla="*/ 5 h 212"/>
                    <a:gd name="T114" fmla="*/ 15 w 143"/>
                    <a:gd name="T115" fmla="*/ 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 h="212">
                      <a:moveTo>
                        <a:pt x="20" y="9"/>
                      </a:moveTo>
                      <a:lnTo>
                        <a:pt x="20" y="9"/>
                      </a:lnTo>
                      <a:lnTo>
                        <a:pt x="20" y="9"/>
                      </a:lnTo>
                      <a:lnTo>
                        <a:pt x="20" y="14"/>
                      </a:lnTo>
                      <a:lnTo>
                        <a:pt x="20" y="19"/>
                      </a:lnTo>
                      <a:lnTo>
                        <a:pt x="20" y="24"/>
                      </a:lnTo>
                      <a:lnTo>
                        <a:pt x="25" y="29"/>
                      </a:lnTo>
                      <a:lnTo>
                        <a:pt x="25" y="34"/>
                      </a:lnTo>
                      <a:lnTo>
                        <a:pt x="25" y="44"/>
                      </a:lnTo>
                      <a:lnTo>
                        <a:pt x="30" y="49"/>
                      </a:lnTo>
                      <a:lnTo>
                        <a:pt x="30" y="59"/>
                      </a:lnTo>
                      <a:lnTo>
                        <a:pt x="35" y="64"/>
                      </a:lnTo>
                      <a:lnTo>
                        <a:pt x="39" y="69"/>
                      </a:lnTo>
                      <a:lnTo>
                        <a:pt x="49" y="79"/>
                      </a:lnTo>
                      <a:lnTo>
                        <a:pt x="54" y="83"/>
                      </a:lnTo>
                      <a:lnTo>
                        <a:pt x="64" y="88"/>
                      </a:lnTo>
                      <a:lnTo>
                        <a:pt x="74" y="93"/>
                      </a:lnTo>
                      <a:lnTo>
                        <a:pt x="74" y="93"/>
                      </a:lnTo>
                      <a:lnTo>
                        <a:pt x="79" y="93"/>
                      </a:lnTo>
                      <a:lnTo>
                        <a:pt x="79" y="93"/>
                      </a:lnTo>
                      <a:lnTo>
                        <a:pt x="79" y="93"/>
                      </a:lnTo>
                      <a:lnTo>
                        <a:pt x="84" y="98"/>
                      </a:lnTo>
                      <a:lnTo>
                        <a:pt x="89" y="98"/>
                      </a:lnTo>
                      <a:lnTo>
                        <a:pt x="89" y="98"/>
                      </a:lnTo>
                      <a:lnTo>
                        <a:pt x="94" y="103"/>
                      </a:lnTo>
                      <a:lnTo>
                        <a:pt x="99" y="103"/>
                      </a:lnTo>
                      <a:lnTo>
                        <a:pt x="104" y="108"/>
                      </a:lnTo>
                      <a:lnTo>
                        <a:pt x="109" y="108"/>
                      </a:lnTo>
                      <a:lnTo>
                        <a:pt x="109" y="113"/>
                      </a:lnTo>
                      <a:lnTo>
                        <a:pt x="114" y="118"/>
                      </a:lnTo>
                      <a:lnTo>
                        <a:pt x="114" y="123"/>
                      </a:lnTo>
                      <a:lnTo>
                        <a:pt x="118" y="128"/>
                      </a:lnTo>
                      <a:lnTo>
                        <a:pt x="118" y="138"/>
                      </a:lnTo>
                      <a:lnTo>
                        <a:pt x="118" y="138"/>
                      </a:lnTo>
                      <a:lnTo>
                        <a:pt x="118" y="138"/>
                      </a:lnTo>
                      <a:lnTo>
                        <a:pt x="118" y="138"/>
                      </a:lnTo>
                      <a:lnTo>
                        <a:pt x="118" y="138"/>
                      </a:lnTo>
                      <a:lnTo>
                        <a:pt x="118" y="143"/>
                      </a:lnTo>
                      <a:lnTo>
                        <a:pt x="123" y="143"/>
                      </a:lnTo>
                      <a:lnTo>
                        <a:pt x="123" y="143"/>
                      </a:lnTo>
                      <a:lnTo>
                        <a:pt x="123" y="148"/>
                      </a:lnTo>
                      <a:lnTo>
                        <a:pt x="123" y="148"/>
                      </a:lnTo>
                      <a:lnTo>
                        <a:pt x="123" y="152"/>
                      </a:lnTo>
                      <a:lnTo>
                        <a:pt x="128" y="152"/>
                      </a:lnTo>
                      <a:lnTo>
                        <a:pt x="128" y="157"/>
                      </a:lnTo>
                      <a:lnTo>
                        <a:pt x="128" y="157"/>
                      </a:lnTo>
                      <a:lnTo>
                        <a:pt x="128" y="157"/>
                      </a:lnTo>
                      <a:lnTo>
                        <a:pt x="133" y="162"/>
                      </a:lnTo>
                      <a:lnTo>
                        <a:pt x="133" y="162"/>
                      </a:lnTo>
                      <a:lnTo>
                        <a:pt x="133" y="162"/>
                      </a:lnTo>
                      <a:lnTo>
                        <a:pt x="133" y="162"/>
                      </a:lnTo>
                      <a:lnTo>
                        <a:pt x="133" y="162"/>
                      </a:lnTo>
                      <a:lnTo>
                        <a:pt x="138" y="162"/>
                      </a:lnTo>
                      <a:lnTo>
                        <a:pt x="138" y="167"/>
                      </a:lnTo>
                      <a:lnTo>
                        <a:pt x="138" y="167"/>
                      </a:lnTo>
                      <a:lnTo>
                        <a:pt x="138" y="167"/>
                      </a:lnTo>
                      <a:lnTo>
                        <a:pt x="143" y="172"/>
                      </a:lnTo>
                      <a:lnTo>
                        <a:pt x="143" y="172"/>
                      </a:lnTo>
                      <a:lnTo>
                        <a:pt x="143" y="177"/>
                      </a:lnTo>
                      <a:lnTo>
                        <a:pt x="143" y="182"/>
                      </a:lnTo>
                      <a:lnTo>
                        <a:pt x="138" y="182"/>
                      </a:lnTo>
                      <a:lnTo>
                        <a:pt x="138" y="187"/>
                      </a:lnTo>
                      <a:lnTo>
                        <a:pt x="133" y="192"/>
                      </a:lnTo>
                      <a:lnTo>
                        <a:pt x="133" y="197"/>
                      </a:lnTo>
                      <a:lnTo>
                        <a:pt x="128" y="197"/>
                      </a:lnTo>
                      <a:lnTo>
                        <a:pt x="128" y="202"/>
                      </a:lnTo>
                      <a:lnTo>
                        <a:pt x="128" y="202"/>
                      </a:lnTo>
                      <a:lnTo>
                        <a:pt x="123" y="202"/>
                      </a:lnTo>
                      <a:lnTo>
                        <a:pt x="123" y="202"/>
                      </a:lnTo>
                      <a:lnTo>
                        <a:pt x="118" y="207"/>
                      </a:lnTo>
                      <a:lnTo>
                        <a:pt x="118" y="207"/>
                      </a:lnTo>
                      <a:lnTo>
                        <a:pt x="114" y="207"/>
                      </a:lnTo>
                      <a:lnTo>
                        <a:pt x="109" y="207"/>
                      </a:lnTo>
                      <a:lnTo>
                        <a:pt x="104" y="212"/>
                      </a:lnTo>
                      <a:lnTo>
                        <a:pt x="99" y="212"/>
                      </a:lnTo>
                      <a:lnTo>
                        <a:pt x="94" y="212"/>
                      </a:lnTo>
                      <a:lnTo>
                        <a:pt x="89" y="207"/>
                      </a:lnTo>
                      <a:lnTo>
                        <a:pt x="84" y="207"/>
                      </a:lnTo>
                      <a:lnTo>
                        <a:pt x="74" y="202"/>
                      </a:lnTo>
                      <a:lnTo>
                        <a:pt x="69" y="202"/>
                      </a:lnTo>
                      <a:lnTo>
                        <a:pt x="64" y="192"/>
                      </a:lnTo>
                      <a:lnTo>
                        <a:pt x="64" y="197"/>
                      </a:lnTo>
                      <a:lnTo>
                        <a:pt x="64" y="197"/>
                      </a:lnTo>
                      <a:lnTo>
                        <a:pt x="69" y="197"/>
                      </a:lnTo>
                      <a:lnTo>
                        <a:pt x="69" y="197"/>
                      </a:lnTo>
                      <a:lnTo>
                        <a:pt x="74" y="197"/>
                      </a:lnTo>
                      <a:lnTo>
                        <a:pt x="79" y="197"/>
                      </a:lnTo>
                      <a:lnTo>
                        <a:pt x="79" y="197"/>
                      </a:lnTo>
                      <a:lnTo>
                        <a:pt x="84" y="202"/>
                      </a:lnTo>
                      <a:lnTo>
                        <a:pt x="89" y="202"/>
                      </a:lnTo>
                      <a:lnTo>
                        <a:pt x="94" y="202"/>
                      </a:lnTo>
                      <a:lnTo>
                        <a:pt x="99" y="202"/>
                      </a:lnTo>
                      <a:lnTo>
                        <a:pt x="104" y="197"/>
                      </a:lnTo>
                      <a:lnTo>
                        <a:pt x="109" y="197"/>
                      </a:lnTo>
                      <a:lnTo>
                        <a:pt x="109" y="197"/>
                      </a:lnTo>
                      <a:lnTo>
                        <a:pt x="114" y="192"/>
                      </a:lnTo>
                      <a:lnTo>
                        <a:pt x="118" y="187"/>
                      </a:lnTo>
                      <a:lnTo>
                        <a:pt x="114" y="192"/>
                      </a:lnTo>
                      <a:lnTo>
                        <a:pt x="114" y="192"/>
                      </a:lnTo>
                      <a:lnTo>
                        <a:pt x="114" y="192"/>
                      </a:lnTo>
                      <a:lnTo>
                        <a:pt x="109" y="192"/>
                      </a:lnTo>
                      <a:lnTo>
                        <a:pt x="109" y="192"/>
                      </a:lnTo>
                      <a:lnTo>
                        <a:pt x="104" y="192"/>
                      </a:lnTo>
                      <a:lnTo>
                        <a:pt x="99" y="192"/>
                      </a:lnTo>
                      <a:lnTo>
                        <a:pt x="94" y="192"/>
                      </a:lnTo>
                      <a:lnTo>
                        <a:pt x="89" y="192"/>
                      </a:lnTo>
                      <a:lnTo>
                        <a:pt x="84" y="192"/>
                      </a:lnTo>
                      <a:lnTo>
                        <a:pt x="79" y="192"/>
                      </a:lnTo>
                      <a:lnTo>
                        <a:pt x="74" y="192"/>
                      </a:lnTo>
                      <a:lnTo>
                        <a:pt x="69" y="187"/>
                      </a:lnTo>
                      <a:lnTo>
                        <a:pt x="59" y="182"/>
                      </a:lnTo>
                      <a:lnTo>
                        <a:pt x="54" y="177"/>
                      </a:lnTo>
                      <a:lnTo>
                        <a:pt x="44" y="172"/>
                      </a:lnTo>
                      <a:lnTo>
                        <a:pt x="44" y="172"/>
                      </a:lnTo>
                      <a:lnTo>
                        <a:pt x="49" y="172"/>
                      </a:lnTo>
                      <a:lnTo>
                        <a:pt x="49" y="177"/>
                      </a:lnTo>
                      <a:lnTo>
                        <a:pt x="54" y="177"/>
                      </a:lnTo>
                      <a:lnTo>
                        <a:pt x="59" y="177"/>
                      </a:lnTo>
                      <a:lnTo>
                        <a:pt x="64" y="177"/>
                      </a:lnTo>
                      <a:lnTo>
                        <a:pt x="69" y="177"/>
                      </a:lnTo>
                      <a:lnTo>
                        <a:pt x="74" y="177"/>
                      </a:lnTo>
                      <a:lnTo>
                        <a:pt x="79" y="177"/>
                      </a:lnTo>
                      <a:lnTo>
                        <a:pt x="89" y="177"/>
                      </a:lnTo>
                      <a:lnTo>
                        <a:pt x="94" y="177"/>
                      </a:lnTo>
                      <a:lnTo>
                        <a:pt x="99" y="177"/>
                      </a:lnTo>
                      <a:lnTo>
                        <a:pt x="99" y="177"/>
                      </a:lnTo>
                      <a:lnTo>
                        <a:pt x="104" y="177"/>
                      </a:lnTo>
                      <a:lnTo>
                        <a:pt x="109" y="177"/>
                      </a:lnTo>
                      <a:lnTo>
                        <a:pt x="109" y="172"/>
                      </a:lnTo>
                      <a:lnTo>
                        <a:pt x="109" y="172"/>
                      </a:lnTo>
                      <a:lnTo>
                        <a:pt x="109" y="172"/>
                      </a:lnTo>
                      <a:lnTo>
                        <a:pt x="104" y="172"/>
                      </a:lnTo>
                      <a:lnTo>
                        <a:pt x="104" y="172"/>
                      </a:lnTo>
                      <a:lnTo>
                        <a:pt x="99" y="172"/>
                      </a:lnTo>
                      <a:lnTo>
                        <a:pt x="94" y="172"/>
                      </a:lnTo>
                      <a:lnTo>
                        <a:pt x="94" y="172"/>
                      </a:lnTo>
                      <a:lnTo>
                        <a:pt x="89" y="172"/>
                      </a:lnTo>
                      <a:lnTo>
                        <a:pt x="79" y="172"/>
                      </a:lnTo>
                      <a:lnTo>
                        <a:pt x="74" y="172"/>
                      </a:lnTo>
                      <a:lnTo>
                        <a:pt x="69" y="172"/>
                      </a:lnTo>
                      <a:lnTo>
                        <a:pt x="64" y="167"/>
                      </a:lnTo>
                      <a:lnTo>
                        <a:pt x="54" y="167"/>
                      </a:lnTo>
                      <a:lnTo>
                        <a:pt x="49" y="162"/>
                      </a:lnTo>
                      <a:lnTo>
                        <a:pt x="44" y="157"/>
                      </a:lnTo>
                      <a:lnTo>
                        <a:pt x="35" y="152"/>
                      </a:lnTo>
                      <a:lnTo>
                        <a:pt x="35" y="152"/>
                      </a:lnTo>
                      <a:lnTo>
                        <a:pt x="39" y="152"/>
                      </a:lnTo>
                      <a:lnTo>
                        <a:pt x="39" y="157"/>
                      </a:lnTo>
                      <a:lnTo>
                        <a:pt x="44" y="157"/>
                      </a:lnTo>
                      <a:lnTo>
                        <a:pt x="49" y="157"/>
                      </a:lnTo>
                      <a:lnTo>
                        <a:pt x="54" y="157"/>
                      </a:lnTo>
                      <a:lnTo>
                        <a:pt x="59" y="157"/>
                      </a:lnTo>
                      <a:lnTo>
                        <a:pt x="64" y="157"/>
                      </a:lnTo>
                      <a:lnTo>
                        <a:pt x="69" y="157"/>
                      </a:lnTo>
                      <a:lnTo>
                        <a:pt x="74" y="157"/>
                      </a:lnTo>
                      <a:lnTo>
                        <a:pt x="79" y="157"/>
                      </a:lnTo>
                      <a:lnTo>
                        <a:pt x="84" y="157"/>
                      </a:lnTo>
                      <a:lnTo>
                        <a:pt x="89" y="157"/>
                      </a:lnTo>
                      <a:lnTo>
                        <a:pt x="94" y="157"/>
                      </a:lnTo>
                      <a:lnTo>
                        <a:pt x="99" y="157"/>
                      </a:lnTo>
                      <a:lnTo>
                        <a:pt x="99" y="152"/>
                      </a:lnTo>
                      <a:lnTo>
                        <a:pt x="99" y="152"/>
                      </a:lnTo>
                      <a:lnTo>
                        <a:pt x="99" y="152"/>
                      </a:lnTo>
                      <a:lnTo>
                        <a:pt x="99" y="152"/>
                      </a:lnTo>
                      <a:lnTo>
                        <a:pt x="94" y="152"/>
                      </a:lnTo>
                      <a:lnTo>
                        <a:pt x="89" y="157"/>
                      </a:lnTo>
                      <a:lnTo>
                        <a:pt x="89" y="157"/>
                      </a:lnTo>
                      <a:lnTo>
                        <a:pt x="84" y="157"/>
                      </a:lnTo>
                      <a:lnTo>
                        <a:pt x="79" y="157"/>
                      </a:lnTo>
                      <a:lnTo>
                        <a:pt x="74" y="152"/>
                      </a:lnTo>
                      <a:lnTo>
                        <a:pt x="69" y="152"/>
                      </a:lnTo>
                      <a:lnTo>
                        <a:pt x="64" y="152"/>
                      </a:lnTo>
                      <a:lnTo>
                        <a:pt x="54" y="152"/>
                      </a:lnTo>
                      <a:lnTo>
                        <a:pt x="49" y="148"/>
                      </a:lnTo>
                      <a:lnTo>
                        <a:pt x="44" y="148"/>
                      </a:lnTo>
                      <a:lnTo>
                        <a:pt x="35" y="143"/>
                      </a:lnTo>
                      <a:lnTo>
                        <a:pt x="30" y="138"/>
                      </a:lnTo>
                      <a:lnTo>
                        <a:pt x="30" y="138"/>
                      </a:lnTo>
                      <a:lnTo>
                        <a:pt x="30" y="138"/>
                      </a:lnTo>
                      <a:lnTo>
                        <a:pt x="35" y="138"/>
                      </a:lnTo>
                      <a:lnTo>
                        <a:pt x="35" y="138"/>
                      </a:lnTo>
                      <a:lnTo>
                        <a:pt x="39" y="138"/>
                      </a:lnTo>
                      <a:lnTo>
                        <a:pt x="44" y="138"/>
                      </a:lnTo>
                      <a:lnTo>
                        <a:pt x="44" y="143"/>
                      </a:lnTo>
                      <a:lnTo>
                        <a:pt x="49" y="143"/>
                      </a:lnTo>
                      <a:lnTo>
                        <a:pt x="54" y="143"/>
                      </a:lnTo>
                      <a:lnTo>
                        <a:pt x="59" y="143"/>
                      </a:lnTo>
                      <a:lnTo>
                        <a:pt x="64" y="143"/>
                      </a:lnTo>
                      <a:lnTo>
                        <a:pt x="69" y="143"/>
                      </a:lnTo>
                      <a:lnTo>
                        <a:pt x="74" y="143"/>
                      </a:lnTo>
                      <a:lnTo>
                        <a:pt x="79" y="138"/>
                      </a:lnTo>
                      <a:lnTo>
                        <a:pt x="84" y="138"/>
                      </a:lnTo>
                      <a:lnTo>
                        <a:pt x="84" y="138"/>
                      </a:lnTo>
                      <a:lnTo>
                        <a:pt x="84" y="138"/>
                      </a:lnTo>
                      <a:lnTo>
                        <a:pt x="84" y="138"/>
                      </a:lnTo>
                      <a:lnTo>
                        <a:pt x="84" y="138"/>
                      </a:lnTo>
                      <a:lnTo>
                        <a:pt x="79" y="138"/>
                      </a:lnTo>
                      <a:lnTo>
                        <a:pt x="74" y="138"/>
                      </a:lnTo>
                      <a:lnTo>
                        <a:pt x="74" y="138"/>
                      </a:lnTo>
                      <a:lnTo>
                        <a:pt x="69" y="138"/>
                      </a:lnTo>
                      <a:lnTo>
                        <a:pt x="64" y="138"/>
                      </a:lnTo>
                      <a:lnTo>
                        <a:pt x="59" y="138"/>
                      </a:lnTo>
                      <a:lnTo>
                        <a:pt x="54" y="138"/>
                      </a:lnTo>
                      <a:lnTo>
                        <a:pt x="49" y="133"/>
                      </a:lnTo>
                      <a:lnTo>
                        <a:pt x="39" y="133"/>
                      </a:lnTo>
                      <a:lnTo>
                        <a:pt x="35" y="133"/>
                      </a:lnTo>
                      <a:lnTo>
                        <a:pt x="30" y="128"/>
                      </a:lnTo>
                      <a:lnTo>
                        <a:pt x="25" y="128"/>
                      </a:lnTo>
                      <a:lnTo>
                        <a:pt x="20" y="123"/>
                      </a:lnTo>
                      <a:lnTo>
                        <a:pt x="20" y="123"/>
                      </a:lnTo>
                      <a:lnTo>
                        <a:pt x="25" y="123"/>
                      </a:lnTo>
                      <a:lnTo>
                        <a:pt x="25" y="123"/>
                      </a:lnTo>
                      <a:lnTo>
                        <a:pt x="30" y="123"/>
                      </a:lnTo>
                      <a:lnTo>
                        <a:pt x="30" y="123"/>
                      </a:lnTo>
                      <a:lnTo>
                        <a:pt x="35" y="123"/>
                      </a:lnTo>
                      <a:lnTo>
                        <a:pt x="39" y="123"/>
                      </a:lnTo>
                      <a:lnTo>
                        <a:pt x="44" y="123"/>
                      </a:lnTo>
                      <a:lnTo>
                        <a:pt x="44" y="123"/>
                      </a:lnTo>
                      <a:lnTo>
                        <a:pt x="49" y="123"/>
                      </a:lnTo>
                      <a:lnTo>
                        <a:pt x="54" y="123"/>
                      </a:lnTo>
                      <a:lnTo>
                        <a:pt x="59" y="123"/>
                      </a:lnTo>
                      <a:lnTo>
                        <a:pt x="64" y="123"/>
                      </a:lnTo>
                      <a:lnTo>
                        <a:pt x="64" y="123"/>
                      </a:lnTo>
                      <a:lnTo>
                        <a:pt x="69" y="118"/>
                      </a:lnTo>
                      <a:lnTo>
                        <a:pt x="69" y="118"/>
                      </a:lnTo>
                      <a:lnTo>
                        <a:pt x="69" y="118"/>
                      </a:lnTo>
                      <a:lnTo>
                        <a:pt x="69" y="118"/>
                      </a:lnTo>
                      <a:lnTo>
                        <a:pt x="69" y="118"/>
                      </a:lnTo>
                      <a:lnTo>
                        <a:pt x="64" y="118"/>
                      </a:lnTo>
                      <a:lnTo>
                        <a:pt x="59" y="118"/>
                      </a:lnTo>
                      <a:lnTo>
                        <a:pt x="59" y="118"/>
                      </a:lnTo>
                      <a:lnTo>
                        <a:pt x="54" y="118"/>
                      </a:lnTo>
                      <a:lnTo>
                        <a:pt x="49" y="118"/>
                      </a:lnTo>
                      <a:lnTo>
                        <a:pt x="44" y="118"/>
                      </a:lnTo>
                      <a:lnTo>
                        <a:pt x="39" y="118"/>
                      </a:lnTo>
                      <a:lnTo>
                        <a:pt x="35" y="118"/>
                      </a:lnTo>
                      <a:lnTo>
                        <a:pt x="30" y="113"/>
                      </a:lnTo>
                      <a:lnTo>
                        <a:pt x="25" y="113"/>
                      </a:lnTo>
                      <a:lnTo>
                        <a:pt x="20" y="108"/>
                      </a:lnTo>
                      <a:lnTo>
                        <a:pt x="20" y="108"/>
                      </a:lnTo>
                      <a:lnTo>
                        <a:pt x="15" y="103"/>
                      </a:lnTo>
                      <a:lnTo>
                        <a:pt x="15" y="103"/>
                      </a:lnTo>
                      <a:lnTo>
                        <a:pt x="15" y="103"/>
                      </a:lnTo>
                      <a:lnTo>
                        <a:pt x="15" y="103"/>
                      </a:lnTo>
                      <a:lnTo>
                        <a:pt x="20" y="103"/>
                      </a:lnTo>
                      <a:lnTo>
                        <a:pt x="20" y="103"/>
                      </a:lnTo>
                      <a:lnTo>
                        <a:pt x="25" y="103"/>
                      </a:lnTo>
                      <a:lnTo>
                        <a:pt x="25" y="103"/>
                      </a:lnTo>
                      <a:lnTo>
                        <a:pt x="30" y="103"/>
                      </a:lnTo>
                      <a:lnTo>
                        <a:pt x="30" y="108"/>
                      </a:lnTo>
                      <a:lnTo>
                        <a:pt x="35" y="108"/>
                      </a:lnTo>
                      <a:lnTo>
                        <a:pt x="39" y="108"/>
                      </a:lnTo>
                      <a:lnTo>
                        <a:pt x="39" y="103"/>
                      </a:lnTo>
                      <a:lnTo>
                        <a:pt x="44" y="103"/>
                      </a:lnTo>
                      <a:lnTo>
                        <a:pt x="44" y="103"/>
                      </a:lnTo>
                      <a:lnTo>
                        <a:pt x="49" y="103"/>
                      </a:lnTo>
                      <a:lnTo>
                        <a:pt x="49" y="103"/>
                      </a:lnTo>
                      <a:lnTo>
                        <a:pt x="49" y="103"/>
                      </a:lnTo>
                      <a:lnTo>
                        <a:pt x="49" y="103"/>
                      </a:lnTo>
                      <a:lnTo>
                        <a:pt x="49" y="103"/>
                      </a:lnTo>
                      <a:lnTo>
                        <a:pt x="44" y="103"/>
                      </a:lnTo>
                      <a:lnTo>
                        <a:pt x="44" y="103"/>
                      </a:lnTo>
                      <a:lnTo>
                        <a:pt x="39" y="103"/>
                      </a:lnTo>
                      <a:lnTo>
                        <a:pt x="39" y="103"/>
                      </a:lnTo>
                      <a:lnTo>
                        <a:pt x="35" y="103"/>
                      </a:lnTo>
                      <a:lnTo>
                        <a:pt x="30" y="103"/>
                      </a:lnTo>
                      <a:lnTo>
                        <a:pt x="30" y="98"/>
                      </a:lnTo>
                      <a:lnTo>
                        <a:pt x="25" y="98"/>
                      </a:lnTo>
                      <a:lnTo>
                        <a:pt x="20" y="98"/>
                      </a:lnTo>
                      <a:lnTo>
                        <a:pt x="15" y="93"/>
                      </a:lnTo>
                      <a:lnTo>
                        <a:pt x="15" y="88"/>
                      </a:lnTo>
                      <a:lnTo>
                        <a:pt x="10" y="88"/>
                      </a:lnTo>
                      <a:lnTo>
                        <a:pt x="10" y="83"/>
                      </a:lnTo>
                      <a:lnTo>
                        <a:pt x="10" y="83"/>
                      </a:lnTo>
                      <a:lnTo>
                        <a:pt x="10" y="83"/>
                      </a:lnTo>
                      <a:lnTo>
                        <a:pt x="10" y="83"/>
                      </a:lnTo>
                      <a:lnTo>
                        <a:pt x="10" y="83"/>
                      </a:lnTo>
                      <a:lnTo>
                        <a:pt x="10" y="83"/>
                      </a:lnTo>
                      <a:lnTo>
                        <a:pt x="15" y="83"/>
                      </a:lnTo>
                      <a:lnTo>
                        <a:pt x="15" y="88"/>
                      </a:lnTo>
                      <a:lnTo>
                        <a:pt x="20" y="88"/>
                      </a:lnTo>
                      <a:lnTo>
                        <a:pt x="20" y="88"/>
                      </a:lnTo>
                      <a:lnTo>
                        <a:pt x="25" y="88"/>
                      </a:lnTo>
                      <a:lnTo>
                        <a:pt x="25" y="88"/>
                      </a:lnTo>
                      <a:lnTo>
                        <a:pt x="25" y="88"/>
                      </a:lnTo>
                      <a:lnTo>
                        <a:pt x="30" y="88"/>
                      </a:lnTo>
                      <a:lnTo>
                        <a:pt x="30" y="88"/>
                      </a:lnTo>
                      <a:lnTo>
                        <a:pt x="35" y="88"/>
                      </a:lnTo>
                      <a:lnTo>
                        <a:pt x="35" y="88"/>
                      </a:lnTo>
                      <a:lnTo>
                        <a:pt x="35" y="88"/>
                      </a:lnTo>
                      <a:lnTo>
                        <a:pt x="35" y="88"/>
                      </a:lnTo>
                      <a:lnTo>
                        <a:pt x="35" y="88"/>
                      </a:lnTo>
                      <a:lnTo>
                        <a:pt x="30" y="83"/>
                      </a:lnTo>
                      <a:lnTo>
                        <a:pt x="30" y="83"/>
                      </a:lnTo>
                      <a:lnTo>
                        <a:pt x="30" y="83"/>
                      </a:lnTo>
                      <a:lnTo>
                        <a:pt x="25" y="83"/>
                      </a:lnTo>
                      <a:lnTo>
                        <a:pt x="25" y="83"/>
                      </a:lnTo>
                      <a:lnTo>
                        <a:pt x="20" y="79"/>
                      </a:lnTo>
                      <a:lnTo>
                        <a:pt x="15" y="79"/>
                      </a:lnTo>
                      <a:lnTo>
                        <a:pt x="15" y="79"/>
                      </a:lnTo>
                      <a:lnTo>
                        <a:pt x="10" y="74"/>
                      </a:lnTo>
                      <a:lnTo>
                        <a:pt x="10" y="74"/>
                      </a:lnTo>
                      <a:lnTo>
                        <a:pt x="5" y="74"/>
                      </a:lnTo>
                      <a:lnTo>
                        <a:pt x="5" y="69"/>
                      </a:lnTo>
                      <a:lnTo>
                        <a:pt x="5" y="64"/>
                      </a:lnTo>
                      <a:lnTo>
                        <a:pt x="5" y="64"/>
                      </a:lnTo>
                      <a:lnTo>
                        <a:pt x="5" y="64"/>
                      </a:lnTo>
                      <a:lnTo>
                        <a:pt x="5" y="69"/>
                      </a:lnTo>
                      <a:lnTo>
                        <a:pt x="5" y="69"/>
                      </a:lnTo>
                      <a:lnTo>
                        <a:pt x="5" y="69"/>
                      </a:lnTo>
                      <a:lnTo>
                        <a:pt x="10" y="69"/>
                      </a:lnTo>
                      <a:lnTo>
                        <a:pt x="10" y="69"/>
                      </a:lnTo>
                      <a:lnTo>
                        <a:pt x="10" y="69"/>
                      </a:lnTo>
                      <a:lnTo>
                        <a:pt x="15" y="69"/>
                      </a:lnTo>
                      <a:lnTo>
                        <a:pt x="15" y="69"/>
                      </a:lnTo>
                      <a:lnTo>
                        <a:pt x="15" y="69"/>
                      </a:lnTo>
                      <a:lnTo>
                        <a:pt x="20" y="69"/>
                      </a:lnTo>
                      <a:lnTo>
                        <a:pt x="20" y="69"/>
                      </a:lnTo>
                      <a:lnTo>
                        <a:pt x="20" y="69"/>
                      </a:lnTo>
                      <a:lnTo>
                        <a:pt x="25" y="69"/>
                      </a:lnTo>
                      <a:lnTo>
                        <a:pt x="25" y="69"/>
                      </a:lnTo>
                      <a:lnTo>
                        <a:pt x="25" y="69"/>
                      </a:lnTo>
                      <a:lnTo>
                        <a:pt x="25" y="69"/>
                      </a:lnTo>
                      <a:lnTo>
                        <a:pt x="25" y="69"/>
                      </a:lnTo>
                      <a:lnTo>
                        <a:pt x="20" y="64"/>
                      </a:lnTo>
                      <a:lnTo>
                        <a:pt x="20" y="64"/>
                      </a:lnTo>
                      <a:lnTo>
                        <a:pt x="20" y="64"/>
                      </a:lnTo>
                      <a:lnTo>
                        <a:pt x="15" y="64"/>
                      </a:lnTo>
                      <a:lnTo>
                        <a:pt x="15" y="64"/>
                      </a:lnTo>
                      <a:lnTo>
                        <a:pt x="15" y="64"/>
                      </a:lnTo>
                      <a:lnTo>
                        <a:pt x="10" y="59"/>
                      </a:lnTo>
                      <a:lnTo>
                        <a:pt x="10" y="59"/>
                      </a:lnTo>
                      <a:lnTo>
                        <a:pt x="5" y="59"/>
                      </a:lnTo>
                      <a:lnTo>
                        <a:pt x="5" y="54"/>
                      </a:lnTo>
                      <a:lnTo>
                        <a:pt x="5" y="54"/>
                      </a:lnTo>
                      <a:lnTo>
                        <a:pt x="0" y="49"/>
                      </a:lnTo>
                      <a:lnTo>
                        <a:pt x="0" y="49"/>
                      </a:lnTo>
                      <a:lnTo>
                        <a:pt x="0" y="49"/>
                      </a:lnTo>
                      <a:lnTo>
                        <a:pt x="5" y="49"/>
                      </a:lnTo>
                      <a:lnTo>
                        <a:pt x="5" y="49"/>
                      </a:lnTo>
                      <a:lnTo>
                        <a:pt x="10" y="54"/>
                      </a:lnTo>
                      <a:lnTo>
                        <a:pt x="15" y="54"/>
                      </a:lnTo>
                      <a:lnTo>
                        <a:pt x="15" y="54"/>
                      </a:lnTo>
                      <a:lnTo>
                        <a:pt x="20" y="54"/>
                      </a:lnTo>
                      <a:lnTo>
                        <a:pt x="20" y="54"/>
                      </a:lnTo>
                      <a:lnTo>
                        <a:pt x="20" y="54"/>
                      </a:lnTo>
                      <a:lnTo>
                        <a:pt x="20" y="49"/>
                      </a:lnTo>
                      <a:lnTo>
                        <a:pt x="15" y="49"/>
                      </a:lnTo>
                      <a:lnTo>
                        <a:pt x="10" y="49"/>
                      </a:lnTo>
                      <a:lnTo>
                        <a:pt x="10" y="44"/>
                      </a:lnTo>
                      <a:lnTo>
                        <a:pt x="5" y="39"/>
                      </a:lnTo>
                      <a:lnTo>
                        <a:pt x="5" y="39"/>
                      </a:lnTo>
                      <a:lnTo>
                        <a:pt x="0" y="34"/>
                      </a:lnTo>
                      <a:lnTo>
                        <a:pt x="0" y="34"/>
                      </a:lnTo>
                      <a:lnTo>
                        <a:pt x="5" y="34"/>
                      </a:lnTo>
                      <a:lnTo>
                        <a:pt x="5" y="34"/>
                      </a:lnTo>
                      <a:lnTo>
                        <a:pt x="5" y="39"/>
                      </a:lnTo>
                      <a:lnTo>
                        <a:pt x="10" y="39"/>
                      </a:lnTo>
                      <a:lnTo>
                        <a:pt x="15" y="39"/>
                      </a:lnTo>
                      <a:lnTo>
                        <a:pt x="15" y="39"/>
                      </a:lnTo>
                      <a:lnTo>
                        <a:pt x="20" y="39"/>
                      </a:lnTo>
                      <a:lnTo>
                        <a:pt x="15" y="39"/>
                      </a:lnTo>
                      <a:lnTo>
                        <a:pt x="15" y="34"/>
                      </a:lnTo>
                      <a:lnTo>
                        <a:pt x="15" y="34"/>
                      </a:lnTo>
                      <a:lnTo>
                        <a:pt x="10" y="34"/>
                      </a:lnTo>
                      <a:lnTo>
                        <a:pt x="10" y="29"/>
                      </a:lnTo>
                      <a:lnTo>
                        <a:pt x="5" y="29"/>
                      </a:lnTo>
                      <a:lnTo>
                        <a:pt x="5" y="24"/>
                      </a:lnTo>
                      <a:lnTo>
                        <a:pt x="5" y="19"/>
                      </a:lnTo>
                      <a:lnTo>
                        <a:pt x="5" y="19"/>
                      </a:lnTo>
                      <a:lnTo>
                        <a:pt x="5" y="19"/>
                      </a:lnTo>
                      <a:lnTo>
                        <a:pt x="5" y="24"/>
                      </a:lnTo>
                      <a:lnTo>
                        <a:pt x="10" y="24"/>
                      </a:lnTo>
                      <a:lnTo>
                        <a:pt x="10" y="24"/>
                      </a:lnTo>
                      <a:lnTo>
                        <a:pt x="15" y="24"/>
                      </a:lnTo>
                      <a:lnTo>
                        <a:pt x="15" y="24"/>
                      </a:lnTo>
                      <a:lnTo>
                        <a:pt x="15" y="24"/>
                      </a:lnTo>
                      <a:lnTo>
                        <a:pt x="15" y="24"/>
                      </a:lnTo>
                      <a:lnTo>
                        <a:pt x="15" y="24"/>
                      </a:lnTo>
                      <a:lnTo>
                        <a:pt x="15" y="24"/>
                      </a:lnTo>
                      <a:lnTo>
                        <a:pt x="10" y="19"/>
                      </a:lnTo>
                      <a:lnTo>
                        <a:pt x="10" y="19"/>
                      </a:lnTo>
                      <a:lnTo>
                        <a:pt x="10" y="14"/>
                      </a:lnTo>
                      <a:lnTo>
                        <a:pt x="5" y="14"/>
                      </a:lnTo>
                      <a:lnTo>
                        <a:pt x="5" y="9"/>
                      </a:lnTo>
                      <a:lnTo>
                        <a:pt x="5" y="9"/>
                      </a:lnTo>
                      <a:lnTo>
                        <a:pt x="10" y="14"/>
                      </a:lnTo>
                      <a:lnTo>
                        <a:pt x="10" y="14"/>
                      </a:lnTo>
                      <a:lnTo>
                        <a:pt x="10" y="14"/>
                      </a:lnTo>
                      <a:lnTo>
                        <a:pt x="10" y="14"/>
                      </a:lnTo>
                      <a:lnTo>
                        <a:pt x="15" y="14"/>
                      </a:lnTo>
                      <a:lnTo>
                        <a:pt x="15" y="14"/>
                      </a:lnTo>
                      <a:lnTo>
                        <a:pt x="15" y="14"/>
                      </a:lnTo>
                      <a:lnTo>
                        <a:pt x="15" y="14"/>
                      </a:lnTo>
                      <a:lnTo>
                        <a:pt x="15" y="14"/>
                      </a:lnTo>
                      <a:lnTo>
                        <a:pt x="15" y="14"/>
                      </a:lnTo>
                      <a:lnTo>
                        <a:pt x="15" y="9"/>
                      </a:lnTo>
                      <a:lnTo>
                        <a:pt x="10" y="9"/>
                      </a:lnTo>
                      <a:lnTo>
                        <a:pt x="10" y="5"/>
                      </a:lnTo>
                      <a:lnTo>
                        <a:pt x="10" y="5"/>
                      </a:lnTo>
                      <a:lnTo>
                        <a:pt x="10" y="0"/>
                      </a:lnTo>
                      <a:lnTo>
                        <a:pt x="10" y="0"/>
                      </a:lnTo>
                      <a:lnTo>
                        <a:pt x="10" y="5"/>
                      </a:lnTo>
                      <a:lnTo>
                        <a:pt x="15" y="5"/>
                      </a:lnTo>
                      <a:lnTo>
                        <a:pt x="15" y="5"/>
                      </a:lnTo>
                      <a:lnTo>
                        <a:pt x="15" y="9"/>
                      </a:lnTo>
                      <a:lnTo>
                        <a:pt x="20" y="9"/>
                      </a:lnTo>
                      <a:lnTo>
                        <a:pt x="20" y="9"/>
                      </a:lnTo>
                      <a:lnTo>
                        <a:pt x="20" y="9"/>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86" name="Freeform 2882">
                  <a:extLst>
                    <a:ext uri="{FF2B5EF4-FFF2-40B4-BE49-F238E27FC236}">
                      <a16:creationId xmlns:a16="http://schemas.microsoft.com/office/drawing/2014/main" id="{DA7B2558-56BE-48CB-86F0-8547B306E3E6}"/>
                    </a:ext>
                  </a:extLst>
                </p:cNvPr>
                <p:cNvSpPr>
                  <a:spLocks/>
                </p:cNvSpPr>
                <p:nvPr/>
              </p:nvSpPr>
              <p:spPr bwMode="auto">
                <a:xfrm>
                  <a:off x="4453" y="1518"/>
                  <a:ext cx="119" cy="138"/>
                </a:xfrm>
                <a:custGeom>
                  <a:avLst/>
                  <a:gdLst>
                    <a:gd name="T0" fmla="*/ 20 w 119"/>
                    <a:gd name="T1" fmla="*/ 10 h 138"/>
                    <a:gd name="T2" fmla="*/ 20 w 119"/>
                    <a:gd name="T3" fmla="*/ 20 h 138"/>
                    <a:gd name="T4" fmla="*/ 25 w 119"/>
                    <a:gd name="T5" fmla="*/ 30 h 138"/>
                    <a:gd name="T6" fmla="*/ 30 w 119"/>
                    <a:gd name="T7" fmla="*/ 40 h 138"/>
                    <a:gd name="T8" fmla="*/ 25 w 119"/>
                    <a:gd name="T9" fmla="*/ 50 h 138"/>
                    <a:gd name="T10" fmla="*/ 20 w 119"/>
                    <a:gd name="T11" fmla="*/ 59 h 138"/>
                    <a:gd name="T12" fmla="*/ 5 w 119"/>
                    <a:gd name="T13" fmla="*/ 69 h 138"/>
                    <a:gd name="T14" fmla="*/ 0 w 119"/>
                    <a:gd name="T15" fmla="*/ 84 h 138"/>
                    <a:gd name="T16" fmla="*/ 5 w 119"/>
                    <a:gd name="T17" fmla="*/ 89 h 138"/>
                    <a:gd name="T18" fmla="*/ 10 w 119"/>
                    <a:gd name="T19" fmla="*/ 89 h 138"/>
                    <a:gd name="T20" fmla="*/ 30 w 119"/>
                    <a:gd name="T21" fmla="*/ 89 h 138"/>
                    <a:gd name="T22" fmla="*/ 40 w 119"/>
                    <a:gd name="T23" fmla="*/ 99 h 138"/>
                    <a:gd name="T24" fmla="*/ 50 w 119"/>
                    <a:gd name="T25" fmla="*/ 109 h 138"/>
                    <a:gd name="T26" fmla="*/ 60 w 119"/>
                    <a:gd name="T27" fmla="*/ 109 h 138"/>
                    <a:gd name="T28" fmla="*/ 74 w 119"/>
                    <a:gd name="T29" fmla="*/ 114 h 138"/>
                    <a:gd name="T30" fmla="*/ 94 w 119"/>
                    <a:gd name="T31" fmla="*/ 129 h 138"/>
                    <a:gd name="T32" fmla="*/ 104 w 119"/>
                    <a:gd name="T33" fmla="*/ 138 h 138"/>
                    <a:gd name="T34" fmla="*/ 114 w 119"/>
                    <a:gd name="T35" fmla="*/ 138 h 138"/>
                    <a:gd name="T36" fmla="*/ 119 w 119"/>
                    <a:gd name="T37" fmla="*/ 114 h 138"/>
                    <a:gd name="T38" fmla="*/ 109 w 119"/>
                    <a:gd name="T39" fmla="*/ 129 h 138"/>
                    <a:gd name="T40" fmla="*/ 109 w 119"/>
                    <a:gd name="T41" fmla="*/ 129 h 138"/>
                    <a:gd name="T42" fmla="*/ 114 w 119"/>
                    <a:gd name="T43" fmla="*/ 119 h 138"/>
                    <a:gd name="T44" fmla="*/ 114 w 119"/>
                    <a:gd name="T45" fmla="*/ 104 h 138"/>
                    <a:gd name="T46" fmla="*/ 99 w 119"/>
                    <a:gd name="T47" fmla="*/ 119 h 138"/>
                    <a:gd name="T48" fmla="*/ 99 w 119"/>
                    <a:gd name="T49" fmla="*/ 114 h 138"/>
                    <a:gd name="T50" fmla="*/ 104 w 119"/>
                    <a:gd name="T51" fmla="*/ 104 h 138"/>
                    <a:gd name="T52" fmla="*/ 109 w 119"/>
                    <a:gd name="T53" fmla="*/ 89 h 138"/>
                    <a:gd name="T54" fmla="*/ 104 w 119"/>
                    <a:gd name="T55" fmla="*/ 99 h 138"/>
                    <a:gd name="T56" fmla="*/ 89 w 119"/>
                    <a:gd name="T57" fmla="*/ 104 h 138"/>
                    <a:gd name="T58" fmla="*/ 84 w 119"/>
                    <a:gd name="T59" fmla="*/ 104 h 138"/>
                    <a:gd name="T60" fmla="*/ 89 w 119"/>
                    <a:gd name="T61" fmla="*/ 99 h 138"/>
                    <a:gd name="T62" fmla="*/ 99 w 119"/>
                    <a:gd name="T63" fmla="*/ 74 h 138"/>
                    <a:gd name="T64" fmla="*/ 99 w 119"/>
                    <a:gd name="T65" fmla="*/ 74 h 138"/>
                    <a:gd name="T66" fmla="*/ 84 w 119"/>
                    <a:gd name="T67" fmla="*/ 89 h 138"/>
                    <a:gd name="T68" fmla="*/ 69 w 119"/>
                    <a:gd name="T69" fmla="*/ 89 h 138"/>
                    <a:gd name="T70" fmla="*/ 79 w 119"/>
                    <a:gd name="T71" fmla="*/ 89 h 138"/>
                    <a:gd name="T72" fmla="*/ 89 w 119"/>
                    <a:gd name="T73" fmla="*/ 74 h 138"/>
                    <a:gd name="T74" fmla="*/ 89 w 119"/>
                    <a:gd name="T75" fmla="*/ 59 h 138"/>
                    <a:gd name="T76" fmla="*/ 74 w 119"/>
                    <a:gd name="T77" fmla="*/ 74 h 138"/>
                    <a:gd name="T78" fmla="*/ 45 w 119"/>
                    <a:gd name="T79" fmla="*/ 79 h 138"/>
                    <a:gd name="T80" fmla="*/ 50 w 119"/>
                    <a:gd name="T81" fmla="*/ 79 h 138"/>
                    <a:gd name="T82" fmla="*/ 69 w 119"/>
                    <a:gd name="T83" fmla="*/ 69 h 138"/>
                    <a:gd name="T84" fmla="*/ 84 w 119"/>
                    <a:gd name="T85" fmla="*/ 40 h 138"/>
                    <a:gd name="T86" fmla="*/ 74 w 119"/>
                    <a:gd name="T87" fmla="*/ 50 h 138"/>
                    <a:gd name="T88" fmla="*/ 50 w 119"/>
                    <a:gd name="T89" fmla="*/ 59 h 138"/>
                    <a:gd name="T90" fmla="*/ 45 w 119"/>
                    <a:gd name="T91" fmla="*/ 55 h 138"/>
                    <a:gd name="T92" fmla="*/ 55 w 119"/>
                    <a:gd name="T93" fmla="*/ 55 h 138"/>
                    <a:gd name="T94" fmla="*/ 69 w 119"/>
                    <a:gd name="T95" fmla="*/ 35 h 138"/>
                    <a:gd name="T96" fmla="*/ 69 w 119"/>
                    <a:gd name="T97" fmla="*/ 30 h 138"/>
                    <a:gd name="T98" fmla="*/ 55 w 119"/>
                    <a:gd name="T99" fmla="*/ 40 h 138"/>
                    <a:gd name="T100" fmla="*/ 40 w 119"/>
                    <a:gd name="T101" fmla="*/ 40 h 138"/>
                    <a:gd name="T102" fmla="*/ 50 w 119"/>
                    <a:gd name="T103" fmla="*/ 35 h 138"/>
                    <a:gd name="T104" fmla="*/ 60 w 119"/>
                    <a:gd name="T105" fmla="*/ 25 h 138"/>
                    <a:gd name="T106" fmla="*/ 60 w 119"/>
                    <a:gd name="T107" fmla="*/ 15 h 138"/>
                    <a:gd name="T108" fmla="*/ 50 w 119"/>
                    <a:gd name="T109" fmla="*/ 20 h 138"/>
                    <a:gd name="T110" fmla="*/ 35 w 119"/>
                    <a:gd name="T111" fmla="*/ 25 h 138"/>
                    <a:gd name="T112" fmla="*/ 45 w 119"/>
                    <a:gd name="T113" fmla="*/ 15 h 138"/>
                    <a:gd name="T114" fmla="*/ 45 w 119"/>
                    <a:gd name="T115" fmla="*/ 5 h 138"/>
                    <a:gd name="T116" fmla="*/ 35 w 119"/>
                    <a:gd name="T117" fmla="*/ 10 h 138"/>
                    <a:gd name="T118" fmla="*/ 25 w 119"/>
                    <a:gd name="T119" fmla="*/ 1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 h="138">
                      <a:moveTo>
                        <a:pt x="25" y="10"/>
                      </a:moveTo>
                      <a:lnTo>
                        <a:pt x="25" y="10"/>
                      </a:lnTo>
                      <a:lnTo>
                        <a:pt x="25" y="10"/>
                      </a:lnTo>
                      <a:lnTo>
                        <a:pt x="25" y="10"/>
                      </a:lnTo>
                      <a:lnTo>
                        <a:pt x="20" y="10"/>
                      </a:lnTo>
                      <a:lnTo>
                        <a:pt x="20" y="10"/>
                      </a:lnTo>
                      <a:lnTo>
                        <a:pt x="20" y="10"/>
                      </a:lnTo>
                      <a:lnTo>
                        <a:pt x="20" y="15"/>
                      </a:lnTo>
                      <a:lnTo>
                        <a:pt x="20" y="15"/>
                      </a:lnTo>
                      <a:lnTo>
                        <a:pt x="20" y="15"/>
                      </a:lnTo>
                      <a:lnTo>
                        <a:pt x="20" y="20"/>
                      </a:lnTo>
                      <a:lnTo>
                        <a:pt x="20" y="20"/>
                      </a:lnTo>
                      <a:lnTo>
                        <a:pt x="20" y="20"/>
                      </a:lnTo>
                      <a:lnTo>
                        <a:pt x="20" y="25"/>
                      </a:lnTo>
                      <a:lnTo>
                        <a:pt x="20" y="25"/>
                      </a:lnTo>
                      <a:lnTo>
                        <a:pt x="25" y="30"/>
                      </a:lnTo>
                      <a:lnTo>
                        <a:pt x="25" y="30"/>
                      </a:lnTo>
                      <a:lnTo>
                        <a:pt x="25" y="30"/>
                      </a:lnTo>
                      <a:lnTo>
                        <a:pt x="25" y="30"/>
                      </a:lnTo>
                      <a:lnTo>
                        <a:pt x="25" y="35"/>
                      </a:lnTo>
                      <a:lnTo>
                        <a:pt x="30" y="35"/>
                      </a:lnTo>
                      <a:lnTo>
                        <a:pt x="30" y="35"/>
                      </a:lnTo>
                      <a:lnTo>
                        <a:pt x="30" y="35"/>
                      </a:lnTo>
                      <a:lnTo>
                        <a:pt x="30" y="40"/>
                      </a:lnTo>
                      <a:lnTo>
                        <a:pt x="30" y="40"/>
                      </a:lnTo>
                      <a:lnTo>
                        <a:pt x="30" y="40"/>
                      </a:lnTo>
                      <a:lnTo>
                        <a:pt x="30" y="45"/>
                      </a:lnTo>
                      <a:lnTo>
                        <a:pt x="30" y="45"/>
                      </a:lnTo>
                      <a:lnTo>
                        <a:pt x="30" y="50"/>
                      </a:lnTo>
                      <a:lnTo>
                        <a:pt x="25" y="50"/>
                      </a:lnTo>
                      <a:lnTo>
                        <a:pt x="25" y="55"/>
                      </a:lnTo>
                      <a:lnTo>
                        <a:pt x="25" y="55"/>
                      </a:lnTo>
                      <a:lnTo>
                        <a:pt x="20" y="59"/>
                      </a:lnTo>
                      <a:lnTo>
                        <a:pt x="20" y="59"/>
                      </a:lnTo>
                      <a:lnTo>
                        <a:pt x="20" y="59"/>
                      </a:lnTo>
                      <a:lnTo>
                        <a:pt x="20" y="59"/>
                      </a:lnTo>
                      <a:lnTo>
                        <a:pt x="15" y="59"/>
                      </a:lnTo>
                      <a:lnTo>
                        <a:pt x="15" y="64"/>
                      </a:lnTo>
                      <a:lnTo>
                        <a:pt x="10" y="64"/>
                      </a:lnTo>
                      <a:lnTo>
                        <a:pt x="10" y="64"/>
                      </a:lnTo>
                      <a:lnTo>
                        <a:pt x="5" y="64"/>
                      </a:lnTo>
                      <a:lnTo>
                        <a:pt x="5" y="69"/>
                      </a:lnTo>
                      <a:lnTo>
                        <a:pt x="5" y="69"/>
                      </a:lnTo>
                      <a:lnTo>
                        <a:pt x="0" y="74"/>
                      </a:lnTo>
                      <a:lnTo>
                        <a:pt x="0" y="74"/>
                      </a:lnTo>
                      <a:lnTo>
                        <a:pt x="0" y="79"/>
                      </a:lnTo>
                      <a:lnTo>
                        <a:pt x="0" y="79"/>
                      </a:lnTo>
                      <a:lnTo>
                        <a:pt x="0" y="84"/>
                      </a:lnTo>
                      <a:lnTo>
                        <a:pt x="5" y="84"/>
                      </a:lnTo>
                      <a:lnTo>
                        <a:pt x="5" y="84"/>
                      </a:lnTo>
                      <a:lnTo>
                        <a:pt x="5" y="84"/>
                      </a:lnTo>
                      <a:lnTo>
                        <a:pt x="5" y="84"/>
                      </a:lnTo>
                      <a:lnTo>
                        <a:pt x="5" y="84"/>
                      </a:lnTo>
                      <a:lnTo>
                        <a:pt x="5" y="89"/>
                      </a:lnTo>
                      <a:lnTo>
                        <a:pt x="5" y="89"/>
                      </a:lnTo>
                      <a:lnTo>
                        <a:pt x="5" y="89"/>
                      </a:lnTo>
                      <a:lnTo>
                        <a:pt x="5" y="89"/>
                      </a:lnTo>
                      <a:lnTo>
                        <a:pt x="10" y="89"/>
                      </a:lnTo>
                      <a:lnTo>
                        <a:pt x="10" y="89"/>
                      </a:lnTo>
                      <a:lnTo>
                        <a:pt x="10" y="89"/>
                      </a:lnTo>
                      <a:lnTo>
                        <a:pt x="15" y="94"/>
                      </a:lnTo>
                      <a:lnTo>
                        <a:pt x="15" y="94"/>
                      </a:lnTo>
                      <a:lnTo>
                        <a:pt x="20" y="94"/>
                      </a:lnTo>
                      <a:lnTo>
                        <a:pt x="25" y="89"/>
                      </a:lnTo>
                      <a:lnTo>
                        <a:pt x="30" y="89"/>
                      </a:lnTo>
                      <a:lnTo>
                        <a:pt x="30" y="89"/>
                      </a:lnTo>
                      <a:lnTo>
                        <a:pt x="30" y="89"/>
                      </a:lnTo>
                      <a:lnTo>
                        <a:pt x="30" y="89"/>
                      </a:lnTo>
                      <a:lnTo>
                        <a:pt x="35" y="89"/>
                      </a:lnTo>
                      <a:lnTo>
                        <a:pt x="35" y="94"/>
                      </a:lnTo>
                      <a:lnTo>
                        <a:pt x="40" y="94"/>
                      </a:lnTo>
                      <a:lnTo>
                        <a:pt x="40" y="99"/>
                      </a:lnTo>
                      <a:lnTo>
                        <a:pt x="45" y="99"/>
                      </a:lnTo>
                      <a:lnTo>
                        <a:pt x="45" y="99"/>
                      </a:lnTo>
                      <a:lnTo>
                        <a:pt x="45" y="104"/>
                      </a:lnTo>
                      <a:lnTo>
                        <a:pt x="45" y="104"/>
                      </a:lnTo>
                      <a:lnTo>
                        <a:pt x="45" y="104"/>
                      </a:lnTo>
                      <a:lnTo>
                        <a:pt x="50" y="109"/>
                      </a:lnTo>
                      <a:lnTo>
                        <a:pt x="50" y="109"/>
                      </a:lnTo>
                      <a:lnTo>
                        <a:pt x="55" y="109"/>
                      </a:lnTo>
                      <a:lnTo>
                        <a:pt x="60" y="109"/>
                      </a:lnTo>
                      <a:lnTo>
                        <a:pt x="60" y="109"/>
                      </a:lnTo>
                      <a:lnTo>
                        <a:pt x="60" y="109"/>
                      </a:lnTo>
                      <a:lnTo>
                        <a:pt x="60" y="109"/>
                      </a:lnTo>
                      <a:lnTo>
                        <a:pt x="60" y="109"/>
                      </a:lnTo>
                      <a:lnTo>
                        <a:pt x="64" y="109"/>
                      </a:lnTo>
                      <a:lnTo>
                        <a:pt x="64" y="109"/>
                      </a:lnTo>
                      <a:lnTo>
                        <a:pt x="69" y="114"/>
                      </a:lnTo>
                      <a:lnTo>
                        <a:pt x="69" y="114"/>
                      </a:lnTo>
                      <a:lnTo>
                        <a:pt x="74" y="114"/>
                      </a:lnTo>
                      <a:lnTo>
                        <a:pt x="79" y="114"/>
                      </a:lnTo>
                      <a:lnTo>
                        <a:pt x="79" y="119"/>
                      </a:lnTo>
                      <a:lnTo>
                        <a:pt x="84" y="119"/>
                      </a:lnTo>
                      <a:lnTo>
                        <a:pt x="89" y="124"/>
                      </a:lnTo>
                      <a:lnTo>
                        <a:pt x="94" y="124"/>
                      </a:lnTo>
                      <a:lnTo>
                        <a:pt x="94" y="129"/>
                      </a:lnTo>
                      <a:lnTo>
                        <a:pt x="99" y="133"/>
                      </a:lnTo>
                      <a:lnTo>
                        <a:pt x="99" y="133"/>
                      </a:lnTo>
                      <a:lnTo>
                        <a:pt x="99" y="133"/>
                      </a:lnTo>
                      <a:lnTo>
                        <a:pt x="104" y="133"/>
                      </a:lnTo>
                      <a:lnTo>
                        <a:pt x="104" y="138"/>
                      </a:lnTo>
                      <a:lnTo>
                        <a:pt x="104" y="138"/>
                      </a:lnTo>
                      <a:lnTo>
                        <a:pt x="104" y="138"/>
                      </a:lnTo>
                      <a:lnTo>
                        <a:pt x="109" y="138"/>
                      </a:lnTo>
                      <a:lnTo>
                        <a:pt x="109" y="138"/>
                      </a:lnTo>
                      <a:lnTo>
                        <a:pt x="109" y="138"/>
                      </a:lnTo>
                      <a:lnTo>
                        <a:pt x="114" y="138"/>
                      </a:lnTo>
                      <a:lnTo>
                        <a:pt x="114" y="138"/>
                      </a:lnTo>
                      <a:lnTo>
                        <a:pt x="114" y="133"/>
                      </a:lnTo>
                      <a:lnTo>
                        <a:pt x="119" y="133"/>
                      </a:lnTo>
                      <a:lnTo>
                        <a:pt x="119" y="129"/>
                      </a:lnTo>
                      <a:lnTo>
                        <a:pt x="119" y="124"/>
                      </a:lnTo>
                      <a:lnTo>
                        <a:pt x="119" y="114"/>
                      </a:lnTo>
                      <a:lnTo>
                        <a:pt x="119" y="114"/>
                      </a:lnTo>
                      <a:lnTo>
                        <a:pt x="119" y="119"/>
                      </a:lnTo>
                      <a:lnTo>
                        <a:pt x="119" y="119"/>
                      </a:lnTo>
                      <a:lnTo>
                        <a:pt x="114" y="124"/>
                      </a:lnTo>
                      <a:lnTo>
                        <a:pt x="114" y="124"/>
                      </a:lnTo>
                      <a:lnTo>
                        <a:pt x="109" y="129"/>
                      </a:lnTo>
                      <a:lnTo>
                        <a:pt x="109" y="129"/>
                      </a:lnTo>
                      <a:lnTo>
                        <a:pt x="104" y="129"/>
                      </a:lnTo>
                      <a:lnTo>
                        <a:pt x="104" y="129"/>
                      </a:lnTo>
                      <a:lnTo>
                        <a:pt x="104" y="129"/>
                      </a:lnTo>
                      <a:lnTo>
                        <a:pt x="104" y="129"/>
                      </a:lnTo>
                      <a:lnTo>
                        <a:pt x="109" y="129"/>
                      </a:lnTo>
                      <a:lnTo>
                        <a:pt x="109" y="129"/>
                      </a:lnTo>
                      <a:lnTo>
                        <a:pt x="109" y="124"/>
                      </a:lnTo>
                      <a:lnTo>
                        <a:pt x="109" y="124"/>
                      </a:lnTo>
                      <a:lnTo>
                        <a:pt x="109" y="124"/>
                      </a:lnTo>
                      <a:lnTo>
                        <a:pt x="109" y="119"/>
                      </a:lnTo>
                      <a:lnTo>
                        <a:pt x="114" y="119"/>
                      </a:lnTo>
                      <a:lnTo>
                        <a:pt x="114" y="119"/>
                      </a:lnTo>
                      <a:lnTo>
                        <a:pt x="114" y="114"/>
                      </a:lnTo>
                      <a:lnTo>
                        <a:pt x="114" y="114"/>
                      </a:lnTo>
                      <a:lnTo>
                        <a:pt x="114" y="109"/>
                      </a:lnTo>
                      <a:lnTo>
                        <a:pt x="114" y="109"/>
                      </a:lnTo>
                      <a:lnTo>
                        <a:pt x="114" y="104"/>
                      </a:lnTo>
                      <a:lnTo>
                        <a:pt x="114" y="104"/>
                      </a:lnTo>
                      <a:lnTo>
                        <a:pt x="114" y="109"/>
                      </a:lnTo>
                      <a:lnTo>
                        <a:pt x="109" y="109"/>
                      </a:lnTo>
                      <a:lnTo>
                        <a:pt x="109" y="114"/>
                      </a:lnTo>
                      <a:lnTo>
                        <a:pt x="104" y="114"/>
                      </a:lnTo>
                      <a:lnTo>
                        <a:pt x="104" y="119"/>
                      </a:lnTo>
                      <a:lnTo>
                        <a:pt x="99" y="119"/>
                      </a:lnTo>
                      <a:lnTo>
                        <a:pt x="94" y="119"/>
                      </a:lnTo>
                      <a:lnTo>
                        <a:pt x="94" y="119"/>
                      </a:lnTo>
                      <a:lnTo>
                        <a:pt x="94" y="119"/>
                      </a:lnTo>
                      <a:lnTo>
                        <a:pt x="94" y="119"/>
                      </a:lnTo>
                      <a:lnTo>
                        <a:pt x="99" y="119"/>
                      </a:lnTo>
                      <a:lnTo>
                        <a:pt x="99" y="114"/>
                      </a:lnTo>
                      <a:lnTo>
                        <a:pt x="99" y="114"/>
                      </a:lnTo>
                      <a:lnTo>
                        <a:pt x="99" y="114"/>
                      </a:lnTo>
                      <a:lnTo>
                        <a:pt x="104" y="114"/>
                      </a:lnTo>
                      <a:lnTo>
                        <a:pt x="104" y="109"/>
                      </a:lnTo>
                      <a:lnTo>
                        <a:pt x="104" y="109"/>
                      </a:lnTo>
                      <a:lnTo>
                        <a:pt x="104" y="104"/>
                      </a:lnTo>
                      <a:lnTo>
                        <a:pt x="104" y="104"/>
                      </a:lnTo>
                      <a:lnTo>
                        <a:pt x="109" y="99"/>
                      </a:lnTo>
                      <a:lnTo>
                        <a:pt x="109" y="99"/>
                      </a:lnTo>
                      <a:lnTo>
                        <a:pt x="109" y="94"/>
                      </a:lnTo>
                      <a:lnTo>
                        <a:pt x="109" y="89"/>
                      </a:lnTo>
                      <a:lnTo>
                        <a:pt x="109" y="89"/>
                      </a:lnTo>
                      <a:lnTo>
                        <a:pt x="109" y="89"/>
                      </a:lnTo>
                      <a:lnTo>
                        <a:pt x="109" y="94"/>
                      </a:lnTo>
                      <a:lnTo>
                        <a:pt x="104" y="94"/>
                      </a:lnTo>
                      <a:lnTo>
                        <a:pt x="104" y="94"/>
                      </a:lnTo>
                      <a:lnTo>
                        <a:pt x="104" y="94"/>
                      </a:lnTo>
                      <a:lnTo>
                        <a:pt x="104" y="99"/>
                      </a:lnTo>
                      <a:lnTo>
                        <a:pt x="99" y="99"/>
                      </a:lnTo>
                      <a:lnTo>
                        <a:pt x="99" y="99"/>
                      </a:lnTo>
                      <a:lnTo>
                        <a:pt x="99" y="104"/>
                      </a:lnTo>
                      <a:lnTo>
                        <a:pt x="94" y="104"/>
                      </a:lnTo>
                      <a:lnTo>
                        <a:pt x="94" y="104"/>
                      </a:lnTo>
                      <a:lnTo>
                        <a:pt x="89" y="104"/>
                      </a:lnTo>
                      <a:lnTo>
                        <a:pt x="89" y="104"/>
                      </a:lnTo>
                      <a:lnTo>
                        <a:pt x="84" y="104"/>
                      </a:lnTo>
                      <a:lnTo>
                        <a:pt x="84" y="104"/>
                      </a:lnTo>
                      <a:lnTo>
                        <a:pt x="84" y="104"/>
                      </a:lnTo>
                      <a:lnTo>
                        <a:pt x="84" y="104"/>
                      </a:lnTo>
                      <a:lnTo>
                        <a:pt x="84" y="104"/>
                      </a:lnTo>
                      <a:lnTo>
                        <a:pt x="84" y="104"/>
                      </a:lnTo>
                      <a:lnTo>
                        <a:pt x="84" y="104"/>
                      </a:lnTo>
                      <a:lnTo>
                        <a:pt x="89" y="104"/>
                      </a:lnTo>
                      <a:lnTo>
                        <a:pt x="89" y="104"/>
                      </a:lnTo>
                      <a:lnTo>
                        <a:pt x="89" y="99"/>
                      </a:lnTo>
                      <a:lnTo>
                        <a:pt x="89" y="99"/>
                      </a:lnTo>
                      <a:lnTo>
                        <a:pt x="94" y="94"/>
                      </a:lnTo>
                      <a:lnTo>
                        <a:pt x="94" y="94"/>
                      </a:lnTo>
                      <a:lnTo>
                        <a:pt x="94" y="89"/>
                      </a:lnTo>
                      <a:lnTo>
                        <a:pt x="99" y="84"/>
                      </a:lnTo>
                      <a:lnTo>
                        <a:pt x="99" y="84"/>
                      </a:lnTo>
                      <a:lnTo>
                        <a:pt x="99" y="74"/>
                      </a:lnTo>
                      <a:lnTo>
                        <a:pt x="99" y="69"/>
                      </a:lnTo>
                      <a:lnTo>
                        <a:pt x="99" y="69"/>
                      </a:lnTo>
                      <a:lnTo>
                        <a:pt x="99" y="74"/>
                      </a:lnTo>
                      <a:lnTo>
                        <a:pt x="99" y="74"/>
                      </a:lnTo>
                      <a:lnTo>
                        <a:pt x="99" y="74"/>
                      </a:lnTo>
                      <a:lnTo>
                        <a:pt x="99" y="74"/>
                      </a:lnTo>
                      <a:lnTo>
                        <a:pt x="94" y="79"/>
                      </a:lnTo>
                      <a:lnTo>
                        <a:pt x="94" y="79"/>
                      </a:lnTo>
                      <a:lnTo>
                        <a:pt x="94" y="84"/>
                      </a:lnTo>
                      <a:lnTo>
                        <a:pt x="89" y="84"/>
                      </a:lnTo>
                      <a:lnTo>
                        <a:pt x="89" y="84"/>
                      </a:lnTo>
                      <a:lnTo>
                        <a:pt x="84" y="89"/>
                      </a:lnTo>
                      <a:lnTo>
                        <a:pt x="84" y="89"/>
                      </a:lnTo>
                      <a:lnTo>
                        <a:pt x="79" y="89"/>
                      </a:lnTo>
                      <a:lnTo>
                        <a:pt x="74" y="89"/>
                      </a:lnTo>
                      <a:lnTo>
                        <a:pt x="74" y="89"/>
                      </a:lnTo>
                      <a:lnTo>
                        <a:pt x="69" y="89"/>
                      </a:lnTo>
                      <a:lnTo>
                        <a:pt x="69" y="89"/>
                      </a:lnTo>
                      <a:lnTo>
                        <a:pt x="69" y="89"/>
                      </a:lnTo>
                      <a:lnTo>
                        <a:pt x="69" y="89"/>
                      </a:lnTo>
                      <a:lnTo>
                        <a:pt x="69" y="89"/>
                      </a:lnTo>
                      <a:lnTo>
                        <a:pt x="74" y="89"/>
                      </a:lnTo>
                      <a:lnTo>
                        <a:pt x="74" y="89"/>
                      </a:lnTo>
                      <a:lnTo>
                        <a:pt x="79" y="89"/>
                      </a:lnTo>
                      <a:lnTo>
                        <a:pt x="79" y="84"/>
                      </a:lnTo>
                      <a:lnTo>
                        <a:pt x="84" y="84"/>
                      </a:lnTo>
                      <a:lnTo>
                        <a:pt x="84" y="84"/>
                      </a:lnTo>
                      <a:lnTo>
                        <a:pt x="84" y="79"/>
                      </a:lnTo>
                      <a:lnTo>
                        <a:pt x="89" y="74"/>
                      </a:lnTo>
                      <a:lnTo>
                        <a:pt x="89" y="74"/>
                      </a:lnTo>
                      <a:lnTo>
                        <a:pt x="89" y="69"/>
                      </a:lnTo>
                      <a:lnTo>
                        <a:pt x="94" y="64"/>
                      </a:lnTo>
                      <a:lnTo>
                        <a:pt x="94" y="59"/>
                      </a:lnTo>
                      <a:lnTo>
                        <a:pt x="94" y="59"/>
                      </a:lnTo>
                      <a:lnTo>
                        <a:pt x="94" y="59"/>
                      </a:lnTo>
                      <a:lnTo>
                        <a:pt x="89" y="59"/>
                      </a:lnTo>
                      <a:lnTo>
                        <a:pt x="89" y="64"/>
                      </a:lnTo>
                      <a:lnTo>
                        <a:pt x="84" y="64"/>
                      </a:lnTo>
                      <a:lnTo>
                        <a:pt x="84" y="69"/>
                      </a:lnTo>
                      <a:lnTo>
                        <a:pt x="79" y="69"/>
                      </a:lnTo>
                      <a:lnTo>
                        <a:pt x="79" y="74"/>
                      </a:lnTo>
                      <a:lnTo>
                        <a:pt x="74" y="74"/>
                      </a:lnTo>
                      <a:lnTo>
                        <a:pt x="69" y="74"/>
                      </a:lnTo>
                      <a:lnTo>
                        <a:pt x="64" y="79"/>
                      </a:lnTo>
                      <a:lnTo>
                        <a:pt x="60" y="79"/>
                      </a:lnTo>
                      <a:lnTo>
                        <a:pt x="55" y="79"/>
                      </a:lnTo>
                      <a:lnTo>
                        <a:pt x="50" y="79"/>
                      </a:lnTo>
                      <a:lnTo>
                        <a:pt x="45" y="79"/>
                      </a:lnTo>
                      <a:lnTo>
                        <a:pt x="40" y="79"/>
                      </a:lnTo>
                      <a:lnTo>
                        <a:pt x="40" y="79"/>
                      </a:lnTo>
                      <a:lnTo>
                        <a:pt x="45" y="79"/>
                      </a:lnTo>
                      <a:lnTo>
                        <a:pt x="45" y="79"/>
                      </a:lnTo>
                      <a:lnTo>
                        <a:pt x="50" y="79"/>
                      </a:lnTo>
                      <a:lnTo>
                        <a:pt x="50" y="79"/>
                      </a:lnTo>
                      <a:lnTo>
                        <a:pt x="55" y="79"/>
                      </a:lnTo>
                      <a:lnTo>
                        <a:pt x="55" y="74"/>
                      </a:lnTo>
                      <a:lnTo>
                        <a:pt x="60" y="74"/>
                      </a:lnTo>
                      <a:lnTo>
                        <a:pt x="64" y="74"/>
                      </a:lnTo>
                      <a:lnTo>
                        <a:pt x="69" y="69"/>
                      </a:lnTo>
                      <a:lnTo>
                        <a:pt x="69" y="69"/>
                      </a:lnTo>
                      <a:lnTo>
                        <a:pt x="74" y="64"/>
                      </a:lnTo>
                      <a:lnTo>
                        <a:pt x="79" y="59"/>
                      </a:lnTo>
                      <a:lnTo>
                        <a:pt x="79" y="55"/>
                      </a:lnTo>
                      <a:lnTo>
                        <a:pt x="84" y="45"/>
                      </a:lnTo>
                      <a:lnTo>
                        <a:pt x="84" y="40"/>
                      </a:lnTo>
                      <a:lnTo>
                        <a:pt x="84" y="40"/>
                      </a:lnTo>
                      <a:lnTo>
                        <a:pt x="84" y="40"/>
                      </a:lnTo>
                      <a:lnTo>
                        <a:pt x="84" y="40"/>
                      </a:lnTo>
                      <a:lnTo>
                        <a:pt x="79" y="45"/>
                      </a:lnTo>
                      <a:lnTo>
                        <a:pt x="79" y="45"/>
                      </a:lnTo>
                      <a:lnTo>
                        <a:pt x="74" y="50"/>
                      </a:lnTo>
                      <a:lnTo>
                        <a:pt x="74" y="50"/>
                      </a:lnTo>
                      <a:lnTo>
                        <a:pt x="69" y="50"/>
                      </a:lnTo>
                      <a:lnTo>
                        <a:pt x="64" y="55"/>
                      </a:lnTo>
                      <a:lnTo>
                        <a:pt x="60" y="55"/>
                      </a:lnTo>
                      <a:lnTo>
                        <a:pt x="60" y="55"/>
                      </a:lnTo>
                      <a:lnTo>
                        <a:pt x="55" y="59"/>
                      </a:lnTo>
                      <a:lnTo>
                        <a:pt x="50" y="59"/>
                      </a:lnTo>
                      <a:lnTo>
                        <a:pt x="45" y="59"/>
                      </a:lnTo>
                      <a:lnTo>
                        <a:pt x="45" y="55"/>
                      </a:lnTo>
                      <a:lnTo>
                        <a:pt x="40" y="55"/>
                      </a:lnTo>
                      <a:lnTo>
                        <a:pt x="40" y="55"/>
                      </a:lnTo>
                      <a:lnTo>
                        <a:pt x="40" y="55"/>
                      </a:lnTo>
                      <a:lnTo>
                        <a:pt x="45" y="55"/>
                      </a:lnTo>
                      <a:lnTo>
                        <a:pt x="45" y="55"/>
                      </a:lnTo>
                      <a:lnTo>
                        <a:pt x="45" y="55"/>
                      </a:lnTo>
                      <a:lnTo>
                        <a:pt x="50" y="55"/>
                      </a:lnTo>
                      <a:lnTo>
                        <a:pt x="50" y="55"/>
                      </a:lnTo>
                      <a:lnTo>
                        <a:pt x="55" y="55"/>
                      </a:lnTo>
                      <a:lnTo>
                        <a:pt x="55" y="55"/>
                      </a:lnTo>
                      <a:lnTo>
                        <a:pt x="60" y="50"/>
                      </a:lnTo>
                      <a:lnTo>
                        <a:pt x="60" y="50"/>
                      </a:lnTo>
                      <a:lnTo>
                        <a:pt x="64" y="45"/>
                      </a:lnTo>
                      <a:lnTo>
                        <a:pt x="64" y="45"/>
                      </a:lnTo>
                      <a:lnTo>
                        <a:pt x="69" y="40"/>
                      </a:lnTo>
                      <a:lnTo>
                        <a:pt x="69" y="35"/>
                      </a:lnTo>
                      <a:lnTo>
                        <a:pt x="69" y="25"/>
                      </a:lnTo>
                      <a:lnTo>
                        <a:pt x="69" y="25"/>
                      </a:lnTo>
                      <a:lnTo>
                        <a:pt x="69" y="30"/>
                      </a:lnTo>
                      <a:lnTo>
                        <a:pt x="69" y="30"/>
                      </a:lnTo>
                      <a:lnTo>
                        <a:pt x="69" y="30"/>
                      </a:lnTo>
                      <a:lnTo>
                        <a:pt x="69" y="30"/>
                      </a:lnTo>
                      <a:lnTo>
                        <a:pt x="64" y="30"/>
                      </a:lnTo>
                      <a:lnTo>
                        <a:pt x="64" y="35"/>
                      </a:lnTo>
                      <a:lnTo>
                        <a:pt x="60" y="35"/>
                      </a:lnTo>
                      <a:lnTo>
                        <a:pt x="60" y="35"/>
                      </a:lnTo>
                      <a:lnTo>
                        <a:pt x="55" y="40"/>
                      </a:lnTo>
                      <a:lnTo>
                        <a:pt x="55" y="40"/>
                      </a:lnTo>
                      <a:lnTo>
                        <a:pt x="50" y="40"/>
                      </a:lnTo>
                      <a:lnTo>
                        <a:pt x="50" y="40"/>
                      </a:lnTo>
                      <a:lnTo>
                        <a:pt x="45" y="40"/>
                      </a:lnTo>
                      <a:lnTo>
                        <a:pt x="45" y="40"/>
                      </a:lnTo>
                      <a:lnTo>
                        <a:pt x="40" y="40"/>
                      </a:lnTo>
                      <a:lnTo>
                        <a:pt x="40" y="40"/>
                      </a:lnTo>
                      <a:lnTo>
                        <a:pt x="40" y="40"/>
                      </a:lnTo>
                      <a:lnTo>
                        <a:pt x="40" y="40"/>
                      </a:lnTo>
                      <a:lnTo>
                        <a:pt x="45" y="40"/>
                      </a:lnTo>
                      <a:lnTo>
                        <a:pt x="45" y="40"/>
                      </a:lnTo>
                      <a:lnTo>
                        <a:pt x="45" y="35"/>
                      </a:lnTo>
                      <a:lnTo>
                        <a:pt x="50" y="35"/>
                      </a:lnTo>
                      <a:lnTo>
                        <a:pt x="50" y="35"/>
                      </a:lnTo>
                      <a:lnTo>
                        <a:pt x="50" y="35"/>
                      </a:lnTo>
                      <a:lnTo>
                        <a:pt x="55" y="30"/>
                      </a:lnTo>
                      <a:lnTo>
                        <a:pt x="55" y="30"/>
                      </a:lnTo>
                      <a:lnTo>
                        <a:pt x="55" y="25"/>
                      </a:lnTo>
                      <a:lnTo>
                        <a:pt x="60" y="25"/>
                      </a:lnTo>
                      <a:lnTo>
                        <a:pt x="60" y="20"/>
                      </a:lnTo>
                      <a:lnTo>
                        <a:pt x="60" y="15"/>
                      </a:lnTo>
                      <a:lnTo>
                        <a:pt x="60" y="10"/>
                      </a:lnTo>
                      <a:lnTo>
                        <a:pt x="60" y="10"/>
                      </a:lnTo>
                      <a:lnTo>
                        <a:pt x="60" y="15"/>
                      </a:lnTo>
                      <a:lnTo>
                        <a:pt x="60" y="15"/>
                      </a:lnTo>
                      <a:lnTo>
                        <a:pt x="60" y="15"/>
                      </a:lnTo>
                      <a:lnTo>
                        <a:pt x="60" y="15"/>
                      </a:lnTo>
                      <a:lnTo>
                        <a:pt x="55" y="20"/>
                      </a:lnTo>
                      <a:lnTo>
                        <a:pt x="55" y="20"/>
                      </a:lnTo>
                      <a:lnTo>
                        <a:pt x="50" y="20"/>
                      </a:lnTo>
                      <a:lnTo>
                        <a:pt x="50" y="20"/>
                      </a:lnTo>
                      <a:lnTo>
                        <a:pt x="45" y="25"/>
                      </a:lnTo>
                      <a:lnTo>
                        <a:pt x="45" y="25"/>
                      </a:lnTo>
                      <a:lnTo>
                        <a:pt x="40" y="25"/>
                      </a:lnTo>
                      <a:lnTo>
                        <a:pt x="40" y="25"/>
                      </a:lnTo>
                      <a:lnTo>
                        <a:pt x="35" y="25"/>
                      </a:lnTo>
                      <a:lnTo>
                        <a:pt x="35" y="25"/>
                      </a:lnTo>
                      <a:lnTo>
                        <a:pt x="35" y="25"/>
                      </a:lnTo>
                      <a:lnTo>
                        <a:pt x="35" y="25"/>
                      </a:lnTo>
                      <a:lnTo>
                        <a:pt x="35" y="25"/>
                      </a:lnTo>
                      <a:lnTo>
                        <a:pt x="35" y="20"/>
                      </a:lnTo>
                      <a:lnTo>
                        <a:pt x="40" y="20"/>
                      </a:lnTo>
                      <a:lnTo>
                        <a:pt x="45" y="15"/>
                      </a:lnTo>
                      <a:lnTo>
                        <a:pt x="45" y="15"/>
                      </a:lnTo>
                      <a:lnTo>
                        <a:pt x="45" y="10"/>
                      </a:lnTo>
                      <a:lnTo>
                        <a:pt x="45" y="0"/>
                      </a:lnTo>
                      <a:lnTo>
                        <a:pt x="45" y="0"/>
                      </a:lnTo>
                      <a:lnTo>
                        <a:pt x="45" y="0"/>
                      </a:lnTo>
                      <a:lnTo>
                        <a:pt x="45" y="5"/>
                      </a:lnTo>
                      <a:lnTo>
                        <a:pt x="45" y="5"/>
                      </a:lnTo>
                      <a:lnTo>
                        <a:pt x="45" y="5"/>
                      </a:lnTo>
                      <a:lnTo>
                        <a:pt x="40" y="5"/>
                      </a:lnTo>
                      <a:lnTo>
                        <a:pt x="40" y="5"/>
                      </a:lnTo>
                      <a:lnTo>
                        <a:pt x="40" y="10"/>
                      </a:lnTo>
                      <a:lnTo>
                        <a:pt x="35" y="10"/>
                      </a:lnTo>
                      <a:lnTo>
                        <a:pt x="35" y="10"/>
                      </a:lnTo>
                      <a:lnTo>
                        <a:pt x="35" y="10"/>
                      </a:lnTo>
                      <a:lnTo>
                        <a:pt x="30" y="10"/>
                      </a:lnTo>
                      <a:lnTo>
                        <a:pt x="30" y="10"/>
                      </a:lnTo>
                      <a:lnTo>
                        <a:pt x="30" y="10"/>
                      </a:lnTo>
                      <a:lnTo>
                        <a:pt x="25" y="10"/>
                      </a:lnTo>
                      <a:lnTo>
                        <a:pt x="25" y="10"/>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87" name="Freeform 2883">
                  <a:extLst>
                    <a:ext uri="{FF2B5EF4-FFF2-40B4-BE49-F238E27FC236}">
                      <a16:creationId xmlns:a16="http://schemas.microsoft.com/office/drawing/2014/main" id="{F95E0824-8868-4378-9307-6DD5A55E44A2}"/>
                    </a:ext>
                  </a:extLst>
                </p:cNvPr>
                <p:cNvSpPr>
                  <a:spLocks/>
                </p:cNvSpPr>
                <p:nvPr/>
              </p:nvSpPr>
              <p:spPr bwMode="auto">
                <a:xfrm>
                  <a:off x="4458" y="1508"/>
                  <a:ext cx="15" cy="10"/>
                </a:xfrm>
                <a:custGeom>
                  <a:avLst/>
                  <a:gdLst>
                    <a:gd name="T0" fmla="*/ 0 w 15"/>
                    <a:gd name="T1" fmla="*/ 0 h 10"/>
                    <a:gd name="T2" fmla="*/ 0 w 15"/>
                    <a:gd name="T3" fmla="*/ 0 h 10"/>
                    <a:gd name="T4" fmla="*/ 5 w 15"/>
                    <a:gd name="T5" fmla="*/ 0 h 10"/>
                    <a:gd name="T6" fmla="*/ 5 w 15"/>
                    <a:gd name="T7" fmla="*/ 0 h 10"/>
                    <a:gd name="T8" fmla="*/ 5 w 15"/>
                    <a:gd name="T9" fmla="*/ 0 h 10"/>
                    <a:gd name="T10" fmla="*/ 5 w 15"/>
                    <a:gd name="T11" fmla="*/ 0 h 10"/>
                    <a:gd name="T12" fmla="*/ 5 w 15"/>
                    <a:gd name="T13" fmla="*/ 0 h 10"/>
                    <a:gd name="T14" fmla="*/ 5 w 15"/>
                    <a:gd name="T15" fmla="*/ 0 h 10"/>
                    <a:gd name="T16" fmla="*/ 5 w 15"/>
                    <a:gd name="T17" fmla="*/ 0 h 10"/>
                    <a:gd name="T18" fmla="*/ 5 w 15"/>
                    <a:gd name="T19" fmla="*/ 0 h 10"/>
                    <a:gd name="T20" fmla="*/ 10 w 15"/>
                    <a:gd name="T21" fmla="*/ 0 h 10"/>
                    <a:gd name="T22" fmla="*/ 10 w 15"/>
                    <a:gd name="T23" fmla="*/ 0 h 10"/>
                    <a:gd name="T24" fmla="*/ 10 w 15"/>
                    <a:gd name="T25" fmla="*/ 0 h 10"/>
                    <a:gd name="T26" fmla="*/ 10 w 15"/>
                    <a:gd name="T27" fmla="*/ 0 h 10"/>
                    <a:gd name="T28" fmla="*/ 10 w 15"/>
                    <a:gd name="T29" fmla="*/ 0 h 10"/>
                    <a:gd name="T30" fmla="*/ 10 w 15"/>
                    <a:gd name="T31" fmla="*/ 0 h 10"/>
                    <a:gd name="T32" fmla="*/ 10 w 15"/>
                    <a:gd name="T33" fmla="*/ 0 h 10"/>
                    <a:gd name="T34" fmla="*/ 15 w 15"/>
                    <a:gd name="T35" fmla="*/ 0 h 10"/>
                    <a:gd name="T36" fmla="*/ 15 w 15"/>
                    <a:gd name="T37" fmla="*/ 0 h 10"/>
                    <a:gd name="T38" fmla="*/ 15 w 15"/>
                    <a:gd name="T39" fmla="*/ 0 h 10"/>
                    <a:gd name="T40" fmla="*/ 15 w 15"/>
                    <a:gd name="T41" fmla="*/ 0 h 10"/>
                    <a:gd name="T42" fmla="*/ 15 w 15"/>
                    <a:gd name="T43" fmla="*/ 0 h 10"/>
                    <a:gd name="T44" fmla="*/ 15 w 15"/>
                    <a:gd name="T45" fmla="*/ 0 h 10"/>
                    <a:gd name="T46" fmla="*/ 15 w 15"/>
                    <a:gd name="T47" fmla="*/ 5 h 10"/>
                    <a:gd name="T48" fmla="*/ 15 w 15"/>
                    <a:gd name="T49" fmla="*/ 5 h 10"/>
                    <a:gd name="T50" fmla="*/ 15 w 15"/>
                    <a:gd name="T51" fmla="*/ 5 h 10"/>
                    <a:gd name="T52" fmla="*/ 15 w 15"/>
                    <a:gd name="T53" fmla="*/ 5 h 10"/>
                    <a:gd name="T54" fmla="*/ 15 w 15"/>
                    <a:gd name="T55" fmla="*/ 5 h 10"/>
                    <a:gd name="T56" fmla="*/ 15 w 15"/>
                    <a:gd name="T57" fmla="*/ 10 h 10"/>
                    <a:gd name="T58" fmla="*/ 15 w 15"/>
                    <a:gd name="T59" fmla="*/ 10 h 10"/>
                    <a:gd name="T60" fmla="*/ 10 w 15"/>
                    <a:gd name="T61" fmla="*/ 10 h 10"/>
                    <a:gd name="T62" fmla="*/ 10 w 15"/>
                    <a:gd name="T63" fmla="*/ 10 h 10"/>
                    <a:gd name="T64" fmla="*/ 10 w 15"/>
                    <a:gd name="T65" fmla="*/ 10 h 10"/>
                    <a:gd name="T66" fmla="*/ 10 w 15"/>
                    <a:gd name="T67" fmla="*/ 10 h 10"/>
                    <a:gd name="T68" fmla="*/ 10 w 15"/>
                    <a:gd name="T69" fmla="*/ 5 h 10"/>
                    <a:gd name="T70" fmla="*/ 5 w 15"/>
                    <a:gd name="T71" fmla="*/ 5 h 10"/>
                    <a:gd name="T72" fmla="*/ 5 w 15"/>
                    <a:gd name="T73" fmla="*/ 5 h 10"/>
                    <a:gd name="T74" fmla="*/ 5 w 15"/>
                    <a:gd name="T75" fmla="*/ 5 h 10"/>
                    <a:gd name="T76" fmla="*/ 5 w 15"/>
                    <a:gd name="T77" fmla="*/ 5 h 10"/>
                    <a:gd name="T78" fmla="*/ 5 w 15"/>
                    <a:gd name="T79" fmla="*/ 5 h 10"/>
                    <a:gd name="T80" fmla="*/ 5 w 15"/>
                    <a:gd name="T81" fmla="*/ 5 h 10"/>
                    <a:gd name="T82" fmla="*/ 5 w 15"/>
                    <a:gd name="T83" fmla="*/ 5 h 10"/>
                    <a:gd name="T84" fmla="*/ 5 w 15"/>
                    <a:gd name="T85" fmla="*/ 5 h 10"/>
                    <a:gd name="T86" fmla="*/ 5 w 15"/>
                    <a:gd name="T87" fmla="*/ 5 h 10"/>
                    <a:gd name="T88" fmla="*/ 0 w 15"/>
                    <a:gd name="T89" fmla="*/ 5 h 10"/>
                    <a:gd name="T90" fmla="*/ 0 w 15"/>
                    <a:gd name="T91" fmla="*/ 5 h 10"/>
                    <a:gd name="T92" fmla="*/ 0 w 15"/>
                    <a:gd name="T93" fmla="*/ 5 h 10"/>
                    <a:gd name="T94" fmla="*/ 0 w 15"/>
                    <a:gd name="T95" fmla="*/ 5 h 10"/>
                    <a:gd name="T96" fmla="*/ 0 w 15"/>
                    <a:gd name="T9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 h="10">
                      <a:moveTo>
                        <a:pt x="0" y="0"/>
                      </a:moveTo>
                      <a:lnTo>
                        <a:pt x="0" y="0"/>
                      </a:lnTo>
                      <a:lnTo>
                        <a:pt x="5" y="0"/>
                      </a:lnTo>
                      <a:lnTo>
                        <a:pt x="5" y="0"/>
                      </a:lnTo>
                      <a:lnTo>
                        <a:pt x="5" y="0"/>
                      </a:lnTo>
                      <a:lnTo>
                        <a:pt x="5" y="0"/>
                      </a:lnTo>
                      <a:lnTo>
                        <a:pt x="5" y="0"/>
                      </a:lnTo>
                      <a:lnTo>
                        <a:pt x="5" y="0"/>
                      </a:lnTo>
                      <a:lnTo>
                        <a:pt x="5" y="0"/>
                      </a:lnTo>
                      <a:lnTo>
                        <a:pt x="5" y="0"/>
                      </a:lnTo>
                      <a:lnTo>
                        <a:pt x="10" y="0"/>
                      </a:lnTo>
                      <a:lnTo>
                        <a:pt x="10" y="0"/>
                      </a:lnTo>
                      <a:lnTo>
                        <a:pt x="10" y="0"/>
                      </a:lnTo>
                      <a:lnTo>
                        <a:pt x="10" y="0"/>
                      </a:lnTo>
                      <a:lnTo>
                        <a:pt x="10" y="0"/>
                      </a:lnTo>
                      <a:lnTo>
                        <a:pt x="10" y="0"/>
                      </a:lnTo>
                      <a:lnTo>
                        <a:pt x="10" y="0"/>
                      </a:lnTo>
                      <a:lnTo>
                        <a:pt x="15" y="0"/>
                      </a:lnTo>
                      <a:lnTo>
                        <a:pt x="15" y="0"/>
                      </a:lnTo>
                      <a:lnTo>
                        <a:pt x="15" y="0"/>
                      </a:lnTo>
                      <a:lnTo>
                        <a:pt x="15" y="0"/>
                      </a:lnTo>
                      <a:lnTo>
                        <a:pt x="15" y="0"/>
                      </a:lnTo>
                      <a:lnTo>
                        <a:pt x="15" y="0"/>
                      </a:lnTo>
                      <a:lnTo>
                        <a:pt x="15" y="5"/>
                      </a:lnTo>
                      <a:lnTo>
                        <a:pt x="15" y="5"/>
                      </a:lnTo>
                      <a:lnTo>
                        <a:pt x="15" y="5"/>
                      </a:lnTo>
                      <a:lnTo>
                        <a:pt x="15" y="5"/>
                      </a:lnTo>
                      <a:lnTo>
                        <a:pt x="15" y="5"/>
                      </a:lnTo>
                      <a:lnTo>
                        <a:pt x="15" y="10"/>
                      </a:lnTo>
                      <a:lnTo>
                        <a:pt x="15" y="10"/>
                      </a:lnTo>
                      <a:lnTo>
                        <a:pt x="10" y="10"/>
                      </a:lnTo>
                      <a:lnTo>
                        <a:pt x="10" y="10"/>
                      </a:lnTo>
                      <a:lnTo>
                        <a:pt x="10" y="10"/>
                      </a:lnTo>
                      <a:lnTo>
                        <a:pt x="10" y="10"/>
                      </a:lnTo>
                      <a:lnTo>
                        <a:pt x="10" y="5"/>
                      </a:lnTo>
                      <a:lnTo>
                        <a:pt x="5" y="5"/>
                      </a:lnTo>
                      <a:lnTo>
                        <a:pt x="5" y="5"/>
                      </a:lnTo>
                      <a:lnTo>
                        <a:pt x="5" y="5"/>
                      </a:lnTo>
                      <a:lnTo>
                        <a:pt x="5" y="5"/>
                      </a:lnTo>
                      <a:lnTo>
                        <a:pt x="5" y="5"/>
                      </a:lnTo>
                      <a:lnTo>
                        <a:pt x="5" y="5"/>
                      </a:lnTo>
                      <a:lnTo>
                        <a:pt x="5" y="5"/>
                      </a:lnTo>
                      <a:lnTo>
                        <a:pt x="5" y="5"/>
                      </a:lnTo>
                      <a:lnTo>
                        <a:pt x="5" y="5"/>
                      </a:lnTo>
                      <a:lnTo>
                        <a:pt x="0" y="5"/>
                      </a:lnTo>
                      <a:lnTo>
                        <a:pt x="0" y="5"/>
                      </a:lnTo>
                      <a:lnTo>
                        <a:pt x="0" y="5"/>
                      </a:lnTo>
                      <a:lnTo>
                        <a:pt x="0" y="5"/>
                      </a:lnTo>
                      <a:lnTo>
                        <a:pt x="0" y="0"/>
                      </a:lnTo>
                      <a:close/>
                    </a:path>
                  </a:pathLst>
                </a:custGeom>
                <a:solidFill>
                  <a:srgbClr val="F2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88" name="Freeform 2884">
                  <a:extLst>
                    <a:ext uri="{FF2B5EF4-FFF2-40B4-BE49-F238E27FC236}">
                      <a16:creationId xmlns:a16="http://schemas.microsoft.com/office/drawing/2014/main" id="{5D5E3BE9-101E-4E34-A38D-3C2CBF421BD9}"/>
                    </a:ext>
                  </a:extLst>
                </p:cNvPr>
                <p:cNvSpPr>
                  <a:spLocks/>
                </p:cNvSpPr>
                <p:nvPr/>
              </p:nvSpPr>
              <p:spPr bwMode="auto">
                <a:xfrm>
                  <a:off x="4458" y="1508"/>
                  <a:ext cx="10" cy="1"/>
                </a:xfrm>
                <a:custGeom>
                  <a:avLst/>
                  <a:gdLst>
                    <a:gd name="T0" fmla="*/ 10 w 10"/>
                    <a:gd name="T1" fmla="*/ 10 w 10"/>
                    <a:gd name="T2" fmla="*/ 5 w 10"/>
                    <a:gd name="T3" fmla="*/ 5 w 10"/>
                    <a:gd name="T4" fmla="*/ 5 w 10"/>
                    <a:gd name="T5" fmla="*/ 5 w 10"/>
                    <a:gd name="T6" fmla="*/ 0 w 10"/>
                    <a:gd name="T7" fmla="*/ 0 w 10"/>
                    <a:gd name="T8" fmla="*/ 0 w 10"/>
                    <a:gd name="T9" fmla="*/ 0 w 10"/>
                    <a:gd name="T10" fmla="*/ 5 w 10"/>
                    <a:gd name="T11" fmla="*/ 5 w 10"/>
                    <a:gd name="T12" fmla="*/ 5 w 10"/>
                    <a:gd name="T13" fmla="*/ 5 w 10"/>
                    <a:gd name="T14" fmla="*/ 5 w 10"/>
                    <a:gd name="T15" fmla="*/ 5 w 10"/>
                    <a:gd name="T16" fmla="*/ 5 w 10"/>
                    <a:gd name="T17" fmla="*/ 5 w 10"/>
                    <a:gd name="T18" fmla="*/ 5 w 10"/>
                    <a:gd name="T19" fmla="*/ 5 w 10"/>
                    <a:gd name="T20" fmla="*/ 10 w 10"/>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Lst>
                  <a:rect l="0" t="0" r="r" b="b"/>
                  <a:pathLst>
                    <a:path w="10">
                      <a:moveTo>
                        <a:pt x="10" y="0"/>
                      </a:moveTo>
                      <a:lnTo>
                        <a:pt x="10" y="0"/>
                      </a:lnTo>
                      <a:lnTo>
                        <a:pt x="5" y="0"/>
                      </a:lnTo>
                      <a:lnTo>
                        <a:pt x="5" y="0"/>
                      </a:lnTo>
                      <a:lnTo>
                        <a:pt x="5" y="0"/>
                      </a:lnTo>
                      <a:lnTo>
                        <a:pt x="5" y="0"/>
                      </a:lnTo>
                      <a:lnTo>
                        <a:pt x="0" y="0"/>
                      </a:lnTo>
                      <a:lnTo>
                        <a:pt x="0" y="0"/>
                      </a:lnTo>
                      <a:lnTo>
                        <a:pt x="0" y="0"/>
                      </a:lnTo>
                      <a:lnTo>
                        <a:pt x="0" y="0"/>
                      </a:lnTo>
                      <a:lnTo>
                        <a:pt x="5" y="0"/>
                      </a:lnTo>
                      <a:lnTo>
                        <a:pt x="5" y="0"/>
                      </a:lnTo>
                      <a:lnTo>
                        <a:pt x="5" y="0"/>
                      </a:lnTo>
                      <a:lnTo>
                        <a:pt x="5" y="0"/>
                      </a:lnTo>
                      <a:lnTo>
                        <a:pt x="5" y="0"/>
                      </a:lnTo>
                      <a:lnTo>
                        <a:pt x="5" y="0"/>
                      </a:lnTo>
                      <a:lnTo>
                        <a:pt x="5" y="0"/>
                      </a:lnTo>
                      <a:lnTo>
                        <a:pt x="5" y="0"/>
                      </a:lnTo>
                      <a:lnTo>
                        <a:pt x="5" y="0"/>
                      </a:lnTo>
                      <a:lnTo>
                        <a:pt x="5"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89" name="Freeform 2885">
                  <a:extLst>
                    <a:ext uri="{FF2B5EF4-FFF2-40B4-BE49-F238E27FC236}">
                      <a16:creationId xmlns:a16="http://schemas.microsoft.com/office/drawing/2014/main" id="{228F8924-FA75-4EC1-96C1-717E470D4C0B}"/>
                    </a:ext>
                  </a:extLst>
                </p:cNvPr>
                <p:cNvSpPr>
                  <a:spLocks/>
                </p:cNvSpPr>
                <p:nvPr/>
              </p:nvSpPr>
              <p:spPr bwMode="auto">
                <a:xfrm>
                  <a:off x="4463" y="1508"/>
                  <a:ext cx="10" cy="5"/>
                </a:xfrm>
                <a:custGeom>
                  <a:avLst/>
                  <a:gdLst>
                    <a:gd name="T0" fmla="*/ 5 w 10"/>
                    <a:gd name="T1" fmla="*/ 0 h 5"/>
                    <a:gd name="T2" fmla="*/ 5 w 10"/>
                    <a:gd name="T3" fmla="*/ 0 h 5"/>
                    <a:gd name="T4" fmla="*/ 5 w 10"/>
                    <a:gd name="T5" fmla="*/ 0 h 5"/>
                    <a:gd name="T6" fmla="*/ 5 w 10"/>
                    <a:gd name="T7" fmla="*/ 0 h 5"/>
                    <a:gd name="T8" fmla="*/ 5 w 10"/>
                    <a:gd name="T9" fmla="*/ 0 h 5"/>
                    <a:gd name="T10" fmla="*/ 5 w 10"/>
                    <a:gd name="T11" fmla="*/ 0 h 5"/>
                    <a:gd name="T12" fmla="*/ 5 w 10"/>
                    <a:gd name="T13" fmla="*/ 0 h 5"/>
                    <a:gd name="T14" fmla="*/ 5 w 10"/>
                    <a:gd name="T15" fmla="*/ 0 h 5"/>
                    <a:gd name="T16" fmla="*/ 5 w 10"/>
                    <a:gd name="T17" fmla="*/ 0 h 5"/>
                    <a:gd name="T18" fmla="*/ 5 w 10"/>
                    <a:gd name="T19" fmla="*/ 0 h 5"/>
                    <a:gd name="T20" fmla="*/ 0 w 10"/>
                    <a:gd name="T21" fmla="*/ 0 h 5"/>
                    <a:gd name="T22" fmla="*/ 0 w 10"/>
                    <a:gd name="T23" fmla="*/ 0 h 5"/>
                    <a:gd name="T24" fmla="*/ 0 w 10"/>
                    <a:gd name="T25" fmla="*/ 0 h 5"/>
                    <a:gd name="T26" fmla="*/ 5 w 10"/>
                    <a:gd name="T27" fmla="*/ 0 h 5"/>
                    <a:gd name="T28" fmla="*/ 5 w 10"/>
                    <a:gd name="T29" fmla="*/ 0 h 5"/>
                    <a:gd name="T30" fmla="*/ 5 w 10"/>
                    <a:gd name="T31" fmla="*/ 5 h 5"/>
                    <a:gd name="T32" fmla="*/ 5 w 10"/>
                    <a:gd name="T33" fmla="*/ 5 h 5"/>
                    <a:gd name="T34" fmla="*/ 5 w 10"/>
                    <a:gd name="T35" fmla="*/ 0 h 5"/>
                    <a:gd name="T36" fmla="*/ 10 w 10"/>
                    <a:gd name="T37" fmla="*/ 0 h 5"/>
                    <a:gd name="T38" fmla="*/ 10 w 10"/>
                    <a:gd name="T39" fmla="*/ 0 h 5"/>
                    <a:gd name="T40" fmla="*/ 5 w 10"/>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0"/>
                      </a:moveTo>
                      <a:lnTo>
                        <a:pt x="5" y="0"/>
                      </a:lnTo>
                      <a:lnTo>
                        <a:pt x="5" y="0"/>
                      </a:lnTo>
                      <a:lnTo>
                        <a:pt x="5" y="0"/>
                      </a:lnTo>
                      <a:lnTo>
                        <a:pt x="5" y="0"/>
                      </a:lnTo>
                      <a:lnTo>
                        <a:pt x="5" y="0"/>
                      </a:lnTo>
                      <a:lnTo>
                        <a:pt x="5" y="0"/>
                      </a:lnTo>
                      <a:lnTo>
                        <a:pt x="5" y="0"/>
                      </a:lnTo>
                      <a:lnTo>
                        <a:pt x="5" y="0"/>
                      </a:lnTo>
                      <a:lnTo>
                        <a:pt x="5" y="0"/>
                      </a:lnTo>
                      <a:lnTo>
                        <a:pt x="0" y="0"/>
                      </a:lnTo>
                      <a:lnTo>
                        <a:pt x="0" y="0"/>
                      </a:lnTo>
                      <a:lnTo>
                        <a:pt x="0" y="0"/>
                      </a:lnTo>
                      <a:lnTo>
                        <a:pt x="5" y="0"/>
                      </a:lnTo>
                      <a:lnTo>
                        <a:pt x="5" y="0"/>
                      </a:lnTo>
                      <a:lnTo>
                        <a:pt x="5" y="5"/>
                      </a:lnTo>
                      <a:lnTo>
                        <a:pt x="5" y="5"/>
                      </a:lnTo>
                      <a:lnTo>
                        <a:pt x="5" y="0"/>
                      </a:lnTo>
                      <a:lnTo>
                        <a:pt x="10" y="0"/>
                      </a:lnTo>
                      <a:lnTo>
                        <a:pt x="10"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90" name="Freeform 2886">
                  <a:extLst>
                    <a:ext uri="{FF2B5EF4-FFF2-40B4-BE49-F238E27FC236}">
                      <a16:creationId xmlns:a16="http://schemas.microsoft.com/office/drawing/2014/main" id="{439CC34C-1E82-4A2D-B0AA-A71DC64D8E3D}"/>
                    </a:ext>
                  </a:extLst>
                </p:cNvPr>
                <p:cNvSpPr>
                  <a:spLocks/>
                </p:cNvSpPr>
                <p:nvPr/>
              </p:nvSpPr>
              <p:spPr bwMode="auto">
                <a:xfrm>
                  <a:off x="4468" y="1508"/>
                  <a:ext cx="5" cy="5"/>
                </a:xfrm>
                <a:custGeom>
                  <a:avLst/>
                  <a:gdLst>
                    <a:gd name="T0" fmla="*/ 5 w 5"/>
                    <a:gd name="T1" fmla="*/ 5 h 5"/>
                    <a:gd name="T2" fmla="*/ 5 w 5"/>
                    <a:gd name="T3" fmla="*/ 5 h 5"/>
                    <a:gd name="T4" fmla="*/ 5 w 5"/>
                    <a:gd name="T5" fmla="*/ 5 h 5"/>
                    <a:gd name="T6" fmla="*/ 5 w 5"/>
                    <a:gd name="T7" fmla="*/ 0 h 5"/>
                    <a:gd name="T8" fmla="*/ 5 w 5"/>
                    <a:gd name="T9" fmla="*/ 0 h 5"/>
                    <a:gd name="T10" fmla="*/ 5 w 5"/>
                    <a:gd name="T11" fmla="*/ 0 h 5"/>
                    <a:gd name="T12" fmla="*/ 5 w 5"/>
                    <a:gd name="T13" fmla="*/ 0 h 5"/>
                    <a:gd name="T14" fmla="*/ 5 w 5"/>
                    <a:gd name="T15" fmla="*/ 0 h 5"/>
                    <a:gd name="T16" fmla="*/ 0 w 5"/>
                    <a:gd name="T17" fmla="*/ 0 h 5"/>
                    <a:gd name="T18" fmla="*/ 0 w 5"/>
                    <a:gd name="T19" fmla="*/ 0 h 5"/>
                    <a:gd name="T20" fmla="*/ 5 w 5"/>
                    <a:gd name="T21" fmla="*/ 0 h 5"/>
                    <a:gd name="T22" fmla="*/ 5 w 5"/>
                    <a:gd name="T23" fmla="*/ 0 h 5"/>
                    <a:gd name="T24" fmla="*/ 5 w 5"/>
                    <a:gd name="T25" fmla="*/ 0 h 5"/>
                    <a:gd name="T26" fmla="*/ 5 w 5"/>
                    <a:gd name="T27" fmla="*/ 0 h 5"/>
                    <a:gd name="T28" fmla="*/ 5 w 5"/>
                    <a:gd name="T29" fmla="*/ 0 h 5"/>
                    <a:gd name="T30" fmla="*/ 5 w 5"/>
                    <a:gd name="T31" fmla="*/ 0 h 5"/>
                    <a:gd name="T32" fmla="*/ 5 w 5"/>
                    <a:gd name="T33" fmla="*/ 0 h 5"/>
                    <a:gd name="T34" fmla="*/ 5 w 5"/>
                    <a:gd name="T35" fmla="*/ 5 h 5"/>
                    <a:gd name="T36" fmla="*/ 5 w 5"/>
                    <a:gd name="T37" fmla="*/ 5 h 5"/>
                    <a:gd name="T38" fmla="*/ 5 w 5"/>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5"/>
                      </a:moveTo>
                      <a:lnTo>
                        <a:pt x="5" y="5"/>
                      </a:lnTo>
                      <a:lnTo>
                        <a:pt x="5" y="5"/>
                      </a:lnTo>
                      <a:lnTo>
                        <a:pt x="5" y="0"/>
                      </a:lnTo>
                      <a:lnTo>
                        <a:pt x="5" y="0"/>
                      </a:lnTo>
                      <a:lnTo>
                        <a:pt x="5" y="0"/>
                      </a:lnTo>
                      <a:lnTo>
                        <a:pt x="5" y="0"/>
                      </a:lnTo>
                      <a:lnTo>
                        <a:pt x="5" y="0"/>
                      </a:lnTo>
                      <a:lnTo>
                        <a:pt x="0" y="0"/>
                      </a:lnTo>
                      <a:lnTo>
                        <a:pt x="0" y="0"/>
                      </a:lnTo>
                      <a:lnTo>
                        <a:pt x="5" y="0"/>
                      </a:lnTo>
                      <a:lnTo>
                        <a:pt x="5" y="0"/>
                      </a:lnTo>
                      <a:lnTo>
                        <a:pt x="5" y="0"/>
                      </a:lnTo>
                      <a:lnTo>
                        <a:pt x="5" y="0"/>
                      </a:lnTo>
                      <a:lnTo>
                        <a:pt x="5" y="0"/>
                      </a:lnTo>
                      <a:lnTo>
                        <a:pt x="5" y="0"/>
                      </a:lnTo>
                      <a:lnTo>
                        <a:pt x="5" y="0"/>
                      </a:lnTo>
                      <a:lnTo>
                        <a:pt x="5" y="5"/>
                      </a:lnTo>
                      <a:lnTo>
                        <a:pt x="5"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91" name="Freeform 2887">
                  <a:extLst>
                    <a:ext uri="{FF2B5EF4-FFF2-40B4-BE49-F238E27FC236}">
                      <a16:creationId xmlns:a16="http://schemas.microsoft.com/office/drawing/2014/main" id="{83FCF1D5-2238-4121-8904-A27D3394EF05}"/>
                    </a:ext>
                  </a:extLst>
                </p:cNvPr>
                <p:cNvSpPr>
                  <a:spLocks/>
                </p:cNvSpPr>
                <p:nvPr/>
              </p:nvSpPr>
              <p:spPr bwMode="auto">
                <a:xfrm>
                  <a:off x="4463" y="1513"/>
                  <a:ext cx="10" cy="5"/>
                </a:xfrm>
                <a:custGeom>
                  <a:avLst/>
                  <a:gdLst>
                    <a:gd name="T0" fmla="*/ 0 w 10"/>
                    <a:gd name="T1" fmla="*/ 5 h 5"/>
                    <a:gd name="T2" fmla="*/ 5 w 10"/>
                    <a:gd name="T3" fmla="*/ 5 h 5"/>
                    <a:gd name="T4" fmla="*/ 5 w 10"/>
                    <a:gd name="T5" fmla="*/ 5 h 5"/>
                    <a:gd name="T6" fmla="*/ 5 w 10"/>
                    <a:gd name="T7" fmla="*/ 5 h 5"/>
                    <a:gd name="T8" fmla="*/ 10 w 10"/>
                    <a:gd name="T9" fmla="*/ 5 h 5"/>
                    <a:gd name="T10" fmla="*/ 10 w 10"/>
                    <a:gd name="T11" fmla="*/ 5 h 5"/>
                    <a:gd name="T12" fmla="*/ 10 w 10"/>
                    <a:gd name="T13" fmla="*/ 5 h 5"/>
                    <a:gd name="T14" fmla="*/ 10 w 10"/>
                    <a:gd name="T15" fmla="*/ 0 h 5"/>
                    <a:gd name="T16" fmla="*/ 10 w 10"/>
                    <a:gd name="T17" fmla="*/ 0 h 5"/>
                    <a:gd name="T18" fmla="*/ 10 w 10"/>
                    <a:gd name="T19" fmla="*/ 0 h 5"/>
                    <a:gd name="T20" fmla="*/ 10 w 10"/>
                    <a:gd name="T21" fmla="*/ 0 h 5"/>
                    <a:gd name="T22" fmla="*/ 10 w 10"/>
                    <a:gd name="T23" fmla="*/ 0 h 5"/>
                    <a:gd name="T24" fmla="*/ 10 w 10"/>
                    <a:gd name="T25" fmla="*/ 0 h 5"/>
                    <a:gd name="T26" fmla="*/ 10 w 10"/>
                    <a:gd name="T27" fmla="*/ 0 h 5"/>
                    <a:gd name="T28" fmla="*/ 10 w 10"/>
                    <a:gd name="T29" fmla="*/ 0 h 5"/>
                    <a:gd name="T30" fmla="*/ 5 w 10"/>
                    <a:gd name="T31" fmla="*/ 0 h 5"/>
                    <a:gd name="T32" fmla="*/ 5 w 10"/>
                    <a:gd name="T33" fmla="*/ 0 h 5"/>
                    <a:gd name="T34" fmla="*/ 5 w 10"/>
                    <a:gd name="T35" fmla="*/ 0 h 5"/>
                    <a:gd name="T36" fmla="*/ 5 w 10"/>
                    <a:gd name="T37" fmla="*/ 0 h 5"/>
                    <a:gd name="T38" fmla="*/ 5 w 10"/>
                    <a:gd name="T39" fmla="*/ 0 h 5"/>
                    <a:gd name="T40" fmla="*/ 0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0" y="5"/>
                      </a:moveTo>
                      <a:lnTo>
                        <a:pt x="5" y="5"/>
                      </a:lnTo>
                      <a:lnTo>
                        <a:pt x="5" y="5"/>
                      </a:lnTo>
                      <a:lnTo>
                        <a:pt x="5" y="5"/>
                      </a:lnTo>
                      <a:lnTo>
                        <a:pt x="10" y="5"/>
                      </a:lnTo>
                      <a:lnTo>
                        <a:pt x="10" y="5"/>
                      </a:lnTo>
                      <a:lnTo>
                        <a:pt x="10" y="5"/>
                      </a:lnTo>
                      <a:lnTo>
                        <a:pt x="10" y="0"/>
                      </a:lnTo>
                      <a:lnTo>
                        <a:pt x="10" y="0"/>
                      </a:lnTo>
                      <a:lnTo>
                        <a:pt x="10" y="0"/>
                      </a:lnTo>
                      <a:lnTo>
                        <a:pt x="10" y="0"/>
                      </a:lnTo>
                      <a:lnTo>
                        <a:pt x="10" y="0"/>
                      </a:lnTo>
                      <a:lnTo>
                        <a:pt x="10" y="0"/>
                      </a:lnTo>
                      <a:lnTo>
                        <a:pt x="10" y="0"/>
                      </a:lnTo>
                      <a:lnTo>
                        <a:pt x="10" y="0"/>
                      </a:lnTo>
                      <a:lnTo>
                        <a:pt x="5" y="0"/>
                      </a:lnTo>
                      <a:lnTo>
                        <a:pt x="5" y="0"/>
                      </a:lnTo>
                      <a:lnTo>
                        <a:pt x="5" y="0"/>
                      </a:lnTo>
                      <a:lnTo>
                        <a:pt x="5" y="0"/>
                      </a:lnTo>
                      <a:lnTo>
                        <a:pt x="5"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92" name="Freeform 2888">
                  <a:extLst>
                    <a:ext uri="{FF2B5EF4-FFF2-40B4-BE49-F238E27FC236}">
                      <a16:creationId xmlns:a16="http://schemas.microsoft.com/office/drawing/2014/main" id="{1A8138D0-9455-44DE-81FB-7AF6B72F2ACE}"/>
                    </a:ext>
                  </a:extLst>
                </p:cNvPr>
                <p:cNvSpPr>
                  <a:spLocks/>
                </p:cNvSpPr>
                <p:nvPr/>
              </p:nvSpPr>
              <p:spPr bwMode="auto">
                <a:xfrm>
                  <a:off x="4463" y="1513"/>
                  <a:ext cx="5" cy="5"/>
                </a:xfrm>
                <a:custGeom>
                  <a:avLst/>
                  <a:gdLst>
                    <a:gd name="T0" fmla="*/ 0 w 5"/>
                    <a:gd name="T1" fmla="*/ 0 h 5"/>
                    <a:gd name="T2" fmla="*/ 0 w 5"/>
                    <a:gd name="T3" fmla="*/ 0 h 5"/>
                    <a:gd name="T4" fmla="*/ 0 w 5"/>
                    <a:gd name="T5" fmla="*/ 0 h 5"/>
                    <a:gd name="T6" fmla="*/ 0 w 5"/>
                    <a:gd name="T7" fmla="*/ 0 h 5"/>
                    <a:gd name="T8" fmla="*/ 0 w 5"/>
                    <a:gd name="T9" fmla="*/ 5 h 5"/>
                    <a:gd name="T10" fmla="*/ 0 w 5"/>
                    <a:gd name="T11" fmla="*/ 5 h 5"/>
                    <a:gd name="T12" fmla="*/ 0 w 5"/>
                    <a:gd name="T13" fmla="*/ 5 h 5"/>
                    <a:gd name="T14" fmla="*/ 0 w 5"/>
                    <a:gd name="T15" fmla="*/ 5 h 5"/>
                    <a:gd name="T16" fmla="*/ 0 w 5"/>
                    <a:gd name="T17" fmla="*/ 5 h 5"/>
                    <a:gd name="T18" fmla="*/ 0 w 5"/>
                    <a:gd name="T19" fmla="*/ 5 h 5"/>
                    <a:gd name="T20" fmla="*/ 5 w 5"/>
                    <a:gd name="T21" fmla="*/ 0 h 5"/>
                    <a:gd name="T22" fmla="*/ 5 w 5"/>
                    <a:gd name="T23" fmla="*/ 0 h 5"/>
                    <a:gd name="T24" fmla="*/ 5 w 5"/>
                    <a:gd name="T25" fmla="*/ 0 h 5"/>
                    <a:gd name="T26" fmla="*/ 5 w 5"/>
                    <a:gd name="T27" fmla="*/ 0 h 5"/>
                    <a:gd name="T28" fmla="*/ 0 w 5"/>
                    <a:gd name="T29" fmla="*/ 0 h 5"/>
                    <a:gd name="T30" fmla="*/ 0 w 5"/>
                    <a:gd name="T31" fmla="*/ 0 h 5"/>
                    <a:gd name="T32" fmla="*/ 0 w 5"/>
                    <a:gd name="T33" fmla="*/ 0 h 5"/>
                    <a:gd name="T34" fmla="*/ 0 w 5"/>
                    <a:gd name="T35" fmla="*/ 0 h 5"/>
                    <a:gd name="T36" fmla="*/ 0 w 5"/>
                    <a:gd name="T37" fmla="*/ 0 h 5"/>
                    <a:gd name="T38" fmla="*/ 0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0"/>
                      </a:moveTo>
                      <a:lnTo>
                        <a:pt x="0" y="0"/>
                      </a:lnTo>
                      <a:lnTo>
                        <a:pt x="0" y="0"/>
                      </a:lnTo>
                      <a:lnTo>
                        <a:pt x="0" y="0"/>
                      </a:lnTo>
                      <a:lnTo>
                        <a:pt x="0" y="5"/>
                      </a:lnTo>
                      <a:lnTo>
                        <a:pt x="0" y="5"/>
                      </a:lnTo>
                      <a:lnTo>
                        <a:pt x="0" y="5"/>
                      </a:lnTo>
                      <a:lnTo>
                        <a:pt x="0" y="5"/>
                      </a:lnTo>
                      <a:lnTo>
                        <a:pt x="0" y="5"/>
                      </a:lnTo>
                      <a:lnTo>
                        <a:pt x="0" y="5"/>
                      </a:lnTo>
                      <a:lnTo>
                        <a:pt x="5" y="0"/>
                      </a:lnTo>
                      <a:lnTo>
                        <a:pt x="5" y="0"/>
                      </a:lnTo>
                      <a:lnTo>
                        <a:pt x="5" y="0"/>
                      </a:lnTo>
                      <a:lnTo>
                        <a:pt x="5" y="0"/>
                      </a:lnTo>
                      <a:lnTo>
                        <a:pt x="0" y="0"/>
                      </a:lnTo>
                      <a:lnTo>
                        <a:pt x="0" y="0"/>
                      </a:lnTo>
                      <a:lnTo>
                        <a:pt x="0"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93" name="Freeform 2889">
                  <a:extLst>
                    <a:ext uri="{FF2B5EF4-FFF2-40B4-BE49-F238E27FC236}">
                      <a16:creationId xmlns:a16="http://schemas.microsoft.com/office/drawing/2014/main" id="{E1C4EA3D-0ACC-402B-9C51-D95EA20F749D}"/>
                    </a:ext>
                  </a:extLst>
                </p:cNvPr>
                <p:cNvSpPr>
                  <a:spLocks/>
                </p:cNvSpPr>
                <p:nvPr/>
              </p:nvSpPr>
              <p:spPr bwMode="auto">
                <a:xfrm>
                  <a:off x="4458" y="1508"/>
                  <a:ext cx="5" cy="5"/>
                </a:xfrm>
                <a:custGeom>
                  <a:avLst/>
                  <a:gdLst>
                    <a:gd name="T0" fmla="*/ 0 w 5"/>
                    <a:gd name="T1" fmla="*/ 0 h 5"/>
                    <a:gd name="T2" fmla="*/ 0 w 5"/>
                    <a:gd name="T3" fmla="*/ 0 h 5"/>
                    <a:gd name="T4" fmla="*/ 0 w 5"/>
                    <a:gd name="T5" fmla="*/ 0 h 5"/>
                    <a:gd name="T6" fmla="*/ 0 w 5"/>
                    <a:gd name="T7" fmla="*/ 5 h 5"/>
                    <a:gd name="T8" fmla="*/ 0 w 5"/>
                    <a:gd name="T9" fmla="*/ 5 h 5"/>
                    <a:gd name="T10" fmla="*/ 0 w 5"/>
                    <a:gd name="T11" fmla="*/ 5 h 5"/>
                    <a:gd name="T12" fmla="*/ 0 w 5"/>
                    <a:gd name="T13" fmla="*/ 5 h 5"/>
                    <a:gd name="T14" fmla="*/ 5 w 5"/>
                    <a:gd name="T15" fmla="*/ 5 h 5"/>
                    <a:gd name="T16" fmla="*/ 5 w 5"/>
                    <a:gd name="T17" fmla="*/ 5 h 5"/>
                    <a:gd name="T18" fmla="*/ 5 w 5"/>
                    <a:gd name="T19" fmla="*/ 5 h 5"/>
                    <a:gd name="T20" fmla="*/ 5 w 5"/>
                    <a:gd name="T21" fmla="*/ 5 h 5"/>
                    <a:gd name="T22" fmla="*/ 5 w 5"/>
                    <a:gd name="T23" fmla="*/ 5 h 5"/>
                    <a:gd name="T24" fmla="*/ 5 w 5"/>
                    <a:gd name="T25" fmla="*/ 5 h 5"/>
                    <a:gd name="T26" fmla="*/ 5 w 5"/>
                    <a:gd name="T27" fmla="*/ 5 h 5"/>
                    <a:gd name="T28" fmla="*/ 5 w 5"/>
                    <a:gd name="T29" fmla="*/ 5 h 5"/>
                    <a:gd name="T30" fmla="*/ 5 w 5"/>
                    <a:gd name="T31" fmla="*/ 5 h 5"/>
                    <a:gd name="T32" fmla="*/ 5 w 5"/>
                    <a:gd name="T33" fmla="*/ 5 h 5"/>
                    <a:gd name="T34" fmla="*/ 5 w 5"/>
                    <a:gd name="T35" fmla="*/ 5 h 5"/>
                    <a:gd name="T36" fmla="*/ 5 w 5"/>
                    <a:gd name="T37" fmla="*/ 0 h 5"/>
                    <a:gd name="T38" fmla="*/ 5 w 5"/>
                    <a:gd name="T39" fmla="*/ 0 h 5"/>
                    <a:gd name="T40" fmla="*/ 0 w 5"/>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0"/>
                      </a:moveTo>
                      <a:lnTo>
                        <a:pt x="0" y="0"/>
                      </a:lnTo>
                      <a:lnTo>
                        <a:pt x="0" y="0"/>
                      </a:lnTo>
                      <a:lnTo>
                        <a:pt x="0" y="5"/>
                      </a:lnTo>
                      <a:lnTo>
                        <a:pt x="0" y="5"/>
                      </a:lnTo>
                      <a:lnTo>
                        <a:pt x="0" y="5"/>
                      </a:lnTo>
                      <a:lnTo>
                        <a:pt x="0" y="5"/>
                      </a:lnTo>
                      <a:lnTo>
                        <a:pt x="5" y="5"/>
                      </a:lnTo>
                      <a:lnTo>
                        <a:pt x="5" y="5"/>
                      </a:lnTo>
                      <a:lnTo>
                        <a:pt x="5" y="5"/>
                      </a:lnTo>
                      <a:lnTo>
                        <a:pt x="5" y="5"/>
                      </a:lnTo>
                      <a:lnTo>
                        <a:pt x="5" y="5"/>
                      </a:lnTo>
                      <a:lnTo>
                        <a:pt x="5" y="5"/>
                      </a:lnTo>
                      <a:lnTo>
                        <a:pt x="5" y="5"/>
                      </a:lnTo>
                      <a:lnTo>
                        <a:pt x="5" y="5"/>
                      </a:lnTo>
                      <a:lnTo>
                        <a:pt x="5" y="5"/>
                      </a:lnTo>
                      <a:lnTo>
                        <a:pt x="5" y="5"/>
                      </a:lnTo>
                      <a:lnTo>
                        <a:pt x="5" y="5"/>
                      </a:lnTo>
                      <a:lnTo>
                        <a:pt x="5" y="0"/>
                      </a:lnTo>
                      <a:lnTo>
                        <a:pt x="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94" name="Freeform 2890">
                  <a:extLst>
                    <a:ext uri="{FF2B5EF4-FFF2-40B4-BE49-F238E27FC236}">
                      <a16:creationId xmlns:a16="http://schemas.microsoft.com/office/drawing/2014/main" id="{EE7AA50D-F472-4FCA-B9CA-4FBDB201911D}"/>
                    </a:ext>
                  </a:extLst>
                </p:cNvPr>
                <p:cNvSpPr>
                  <a:spLocks/>
                </p:cNvSpPr>
                <p:nvPr/>
              </p:nvSpPr>
              <p:spPr bwMode="auto">
                <a:xfrm>
                  <a:off x="4424" y="1504"/>
                  <a:ext cx="24" cy="14"/>
                </a:xfrm>
                <a:custGeom>
                  <a:avLst/>
                  <a:gdLst>
                    <a:gd name="T0" fmla="*/ 0 w 24"/>
                    <a:gd name="T1" fmla="*/ 4 h 14"/>
                    <a:gd name="T2" fmla="*/ 0 w 24"/>
                    <a:gd name="T3" fmla="*/ 4 h 14"/>
                    <a:gd name="T4" fmla="*/ 0 w 24"/>
                    <a:gd name="T5" fmla="*/ 4 h 14"/>
                    <a:gd name="T6" fmla="*/ 0 w 24"/>
                    <a:gd name="T7" fmla="*/ 0 h 14"/>
                    <a:gd name="T8" fmla="*/ 5 w 24"/>
                    <a:gd name="T9" fmla="*/ 0 h 14"/>
                    <a:gd name="T10" fmla="*/ 5 w 24"/>
                    <a:gd name="T11" fmla="*/ 0 h 14"/>
                    <a:gd name="T12" fmla="*/ 10 w 24"/>
                    <a:gd name="T13" fmla="*/ 0 h 14"/>
                    <a:gd name="T14" fmla="*/ 10 w 24"/>
                    <a:gd name="T15" fmla="*/ 0 h 14"/>
                    <a:gd name="T16" fmla="*/ 10 w 24"/>
                    <a:gd name="T17" fmla="*/ 0 h 14"/>
                    <a:gd name="T18" fmla="*/ 10 w 24"/>
                    <a:gd name="T19" fmla="*/ 0 h 14"/>
                    <a:gd name="T20" fmla="*/ 10 w 24"/>
                    <a:gd name="T21" fmla="*/ 0 h 14"/>
                    <a:gd name="T22" fmla="*/ 14 w 24"/>
                    <a:gd name="T23" fmla="*/ 0 h 14"/>
                    <a:gd name="T24" fmla="*/ 14 w 24"/>
                    <a:gd name="T25" fmla="*/ 0 h 14"/>
                    <a:gd name="T26" fmla="*/ 14 w 24"/>
                    <a:gd name="T27" fmla="*/ 0 h 14"/>
                    <a:gd name="T28" fmla="*/ 14 w 24"/>
                    <a:gd name="T29" fmla="*/ 0 h 14"/>
                    <a:gd name="T30" fmla="*/ 19 w 24"/>
                    <a:gd name="T31" fmla="*/ 0 h 14"/>
                    <a:gd name="T32" fmla="*/ 19 w 24"/>
                    <a:gd name="T33" fmla="*/ 0 h 14"/>
                    <a:gd name="T34" fmla="*/ 19 w 24"/>
                    <a:gd name="T35" fmla="*/ 0 h 14"/>
                    <a:gd name="T36" fmla="*/ 19 w 24"/>
                    <a:gd name="T37" fmla="*/ 0 h 14"/>
                    <a:gd name="T38" fmla="*/ 19 w 24"/>
                    <a:gd name="T39" fmla="*/ 0 h 14"/>
                    <a:gd name="T40" fmla="*/ 19 w 24"/>
                    <a:gd name="T41" fmla="*/ 0 h 14"/>
                    <a:gd name="T42" fmla="*/ 19 w 24"/>
                    <a:gd name="T43" fmla="*/ 0 h 14"/>
                    <a:gd name="T44" fmla="*/ 24 w 24"/>
                    <a:gd name="T45" fmla="*/ 0 h 14"/>
                    <a:gd name="T46" fmla="*/ 24 w 24"/>
                    <a:gd name="T47" fmla="*/ 4 h 14"/>
                    <a:gd name="T48" fmla="*/ 24 w 24"/>
                    <a:gd name="T49" fmla="*/ 4 h 14"/>
                    <a:gd name="T50" fmla="*/ 24 w 24"/>
                    <a:gd name="T51" fmla="*/ 4 h 14"/>
                    <a:gd name="T52" fmla="*/ 24 w 24"/>
                    <a:gd name="T53" fmla="*/ 4 h 14"/>
                    <a:gd name="T54" fmla="*/ 24 w 24"/>
                    <a:gd name="T55" fmla="*/ 9 h 14"/>
                    <a:gd name="T56" fmla="*/ 24 w 24"/>
                    <a:gd name="T57" fmla="*/ 9 h 14"/>
                    <a:gd name="T58" fmla="*/ 24 w 24"/>
                    <a:gd name="T59" fmla="*/ 9 h 14"/>
                    <a:gd name="T60" fmla="*/ 24 w 24"/>
                    <a:gd name="T61" fmla="*/ 9 h 14"/>
                    <a:gd name="T62" fmla="*/ 24 w 24"/>
                    <a:gd name="T63" fmla="*/ 14 h 14"/>
                    <a:gd name="T64" fmla="*/ 24 w 24"/>
                    <a:gd name="T65" fmla="*/ 14 h 14"/>
                    <a:gd name="T66" fmla="*/ 24 w 24"/>
                    <a:gd name="T67" fmla="*/ 14 h 14"/>
                    <a:gd name="T68" fmla="*/ 24 w 24"/>
                    <a:gd name="T69" fmla="*/ 14 h 14"/>
                    <a:gd name="T70" fmla="*/ 24 w 24"/>
                    <a:gd name="T71" fmla="*/ 14 h 14"/>
                    <a:gd name="T72" fmla="*/ 24 w 24"/>
                    <a:gd name="T73" fmla="*/ 9 h 14"/>
                    <a:gd name="T74" fmla="*/ 19 w 24"/>
                    <a:gd name="T75" fmla="*/ 9 h 14"/>
                    <a:gd name="T76" fmla="*/ 19 w 24"/>
                    <a:gd name="T77" fmla="*/ 9 h 14"/>
                    <a:gd name="T78" fmla="*/ 14 w 24"/>
                    <a:gd name="T79" fmla="*/ 9 h 14"/>
                    <a:gd name="T80" fmla="*/ 14 w 24"/>
                    <a:gd name="T81" fmla="*/ 9 h 14"/>
                    <a:gd name="T82" fmla="*/ 14 w 24"/>
                    <a:gd name="T83" fmla="*/ 9 h 14"/>
                    <a:gd name="T84" fmla="*/ 14 w 24"/>
                    <a:gd name="T85" fmla="*/ 9 h 14"/>
                    <a:gd name="T86" fmla="*/ 14 w 24"/>
                    <a:gd name="T87" fmla="*/ 9 h 14"/>
                    <a:gd name="T88" fmla="*/ 10 w 24"/>
                    <a:gd name="T89" fmla="*/ 9 h 14"/>
                    <a:gd name="T90" fmla="*/ 10 w 24"/>
                    <a:gd name="T91" fmla="*/ 9 h 14"/>
                    <a:gd name="T92" fmla="*/ 10 w 24"/>
                    <a:gd name="T93" fmla="*/ 9 h 14"/>
                    <a:gd name="T94" fmla="*/ 5 w 24"/>
                    <a:gd name="T95" fmla="*/ 9 h 14"/>
                    <a:gd name="T96" fmla="*/ 5 w 24"/>
                    <a:gd name="T97" fmla="*/ 9 h 14"/>
                    <a:gd name="T98" fmla="*/ 5 w 24"/>
                    <a:gd name="T99" fmla="*/ 9 h 14"/>
                    <a:gd name="T100" fmla="*/ 5 w 24"/>
                    <a:gd name="T101" fmla="*/ 4 h 14"/>
                    <a:gd name="T102" fmla="*/ 5 w 24"/>
                    <a:gd name="T103" fmla="*/ 4 h 14"/>
                    <a:gd name="T104" fmla="*/ 5 w 24"/>
                    <a:gd name="T105" fmla="*/ 4 h 14"/>
                    <a:gd name="T106" fmla="*/ 5 w 24"/>
                    <a:gd name="T107" fmla="*/ 4 h 14"/>
                    <a:gd name="T108" fmla="*/ 5 w 24"/>
                    <a:gd name="T109" fmla="*/ 4 h 14"/>
                    <a:gd name="T110" fmla="*/ 0 w 24"/>
                    <a:gd name="T111" fmla="*/ 4 h 14"/>
                    <a:gd name="T112" fmla="*/ 0 w 24"/>
                    <a:gd name="T11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 h="14">
                      <a:moveTo>
                        <a:pt x="0" y="4"/>
                      </a:moveTo>
                      <a:lnTo>
                        <a:pt x="0" y="4"/>
                      </a:lnTo>
                      <a:lnTo>
                        <a:pt x="0" y="4"/>
                      </a:lnTo>
                      <a:lnTo>
                        <a:pt x="0" y="0"/>
                      </a:lnTo>
                      <a:lnTo>
                        <a:pt x="5" y="0"/>
                      </a:lnTo>
                      <a:lnTo>
                        <a:pt x="5" y="0"/>
                      </a:lnTo>
                      <a:lnTo>
                        <a:pt x="10" y="0"/>
                      </a:lnTo>
                      <a:lnTo>
                        <a:pt x="10" y="0"/>
                      </a:lnTo>
                      <a:lnTo>
                        <a:pt x="10" y="0"/>
                      </a:lnTo>
                      <a:lnTo>
                        <a:pt x="10" y="0"/>
                      </a:lnTo>
                      <a:lnTo>
                        <a:pt x="10" y="0"/>
                      </a:lnTo>
                      <a:lnTo>
                        <a:pt x="14" y="0"/>
                      </a:lnTo>
                      <a:lnTo>
                        <a:pt x="14" y="0"/>
                      </a:lnTo>
                      <a:lnTo>
                        <a:pt x="14" y="0"/>
                      </a:lnTo>
                      <a:lnTo>
                        <a:pt x="14" y="0"/>
                      </a:lnTo>
                      <a:lnTo>
                        <a:pt x="19" y="0"/>
                      </a:lnTo>
                      <a:lnTo>
                        <a:pt x="19" y="0"/>
                      </a:lnTo>
                      <a:lnTo>
                        <a:pt x="19" y="0"/>
                      </a:lnTo>
                      <a:lnTo>
                        <a:pt x="19" y="0"/>
                      </a:lnTo>
                      <a:lnTo>
                        <a:pt x="19" y="0"/>
                      </a:lnTo>
                      <a:lnTo>
                        <a:pt x="19" y="0"/>
                      </a:lnTo>
                      <a:lnTo>
                        <a:pt x="19" y="0"/>
                      </a:lnTo>
                      <a:lnTo>
                        <a:pt x="24" y="0"/>
                      </a:lnTo>
                      <a:lnTo>
                        <a:pt x="24" y="4"/>
                      </a:lnTo>
                      <a:lnTo>
                        <a:pt x="24" y="4"/>
                      </a:lnTo>
                      <a:lnTo>
                        <a:pt x="24" y="4"/>
                      </a:lnTo>
                      <a:lnTo>
                        <a:pt x="24" y="4"/>
                      </a:lnTo>
                      <a:lnTo>
                        <a:pt x="24" y="9"/>
                      </a:lnTo>
                      <a:lnTo>
                        <a:pt x="24" y="9"/>
                      </a:lnTo>
                      <a:lnTo>
                        <a:pt x="24" y="9"/>
                      </a:lnTo>
                      <a:lnTo>
                        <a:pt x="24" y="9"/>
                      </a:lnTo>
                      <a:lnTo>
                        <a:pt x="24" y="14"/>
                      </a:lnTo>
                      <a:lnTo>
                        <a:pt x="24" y="14"/>
                      </a:lnTo>
                      <a:lnTo>
                        <a:pt x="24" y="14"/>
                      </a:lnTo>
                      <a:lnTo>
                        <a:pt x="24" y="14"/>
                      </a:lnTo>
                      <a:lnTo>
                        <a:pt x="24" y="14"/>
                      </a:lnTo>
                      <a:lnTo>
                        <a:pt x="24" y="9"/>
                      </a:lnTo>
                      <a:lnTo>
                        <a:pt x="19" y="9"/>
                      </a:lnTo>
                      <a:lnTo>
                        <a:pt x="19" y="9"/>
                      </a:lnTo>
                      <a:lnTo>
                        <a:pt x="14" y="9"/>
                      </a:lnTo>
                      <a:lnTo>
                        <a:pt x="14" y="9"/>
                      </a:lnTo>
                      <a:lnTo>
                        <a:pt x="14" y="9"/>
                      </a:lnTo>
                      <a:lnTo>
                        <a:pt x="14" y="9"/>
                      </a:lnTo>
                      <a:lnTo>
                        <a:pt x="14" y="9"/>
                      </a:lnTo>
                      <a:lnTo>
                        <a:pt x="10" y="9"/>
                      </a:lnTo>
                      <a:lnTo>
                        <a:pt x="10" y="9"/>
                      </a:lnTo>
                      <a:lnTo>
                        <a:pt x="10" y="9"/>
                      </a:lnTo>
                      <a:lnTo>
                        <a:pt x="5" y="9"/>
                      </a:lnTo>
                      <a:lnTo>
                        <a:pt x="5" y="9"/>
                      </a:lnTo>
                      <a:lnTo>
                        <a:pt x="5" y="9"/>
                      </a:lnTo>
                      <a:lnTo>
                        <a:pt x="5" y="4"/>
                      </a:lnTo>
                      <a:lnTo>
                        <a:pt x="5" y="4"/>
                      </a:lnTo>
                      <a:lnTo>
                        <a:pt x="5" y="4"/>
                      </a:lnTo>
                      <a:lnTo>
                        <a:pt x="5" y="4"/>
                      </a:lnTo>
                      <a:lnTo>
                        <a:pt x="5" y="4"/>
                      </a:lnTo>
                      <a:lnTo>
                        <a:pt x="0" y="4"/>
                      </a:lnTo>
                      <a:lnTo>
                        <a:pt x="0" y="4"/>
                      </a:lnTo>
                      <a:close/>
                    </a:path>
                  </a:pathLst>
                </a:custGeom>
                <a:solidFill>
                  <a:srgbClr val="FFF2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95" name="Freeform 2891">
                  <a:extLst>
                    <a:ext uri="{FF2B5EF4-FFF2-40B4-BE49-F238E27FC236}">
                      <a16:creationId xmlns:a16="http://schemas.microsoft.com/office/drawing/2014/main" id="{F30307D9-B71D-45B1-83E0-9B80566819A6}"/>
                    </a:ext>
                  </a:extLst>
                </p:cNvPr>
                <p:cNvSpPr>
                  <a:spLocks/>
                </p:cNvSpPr>
                <p:nvPr/>
              </p:nvSpPr>
              <p:spPr bwMode="auto">
                <a:xfrm>
                  <a:off x="4463" y="1622"/>
                  <a:ext cx="20" cy="15"/>
                </a:xfrm>
                <a:custGeom>
                  <a:avLst/>
                  <a:gdLst>
                    <a:gd name="T0" fmla="*/ 10 w 20"/>
                    <a:gd name="T1" fmla="*/ 0 h 15"/>
                    <a:gd name="T2" fmla="*/ 10 w 20"/>
                    <a:gd name="T3" fmla="*/ 0 h 15"/>
                    <a:gd name="T4" fmla="*/ 10 w 20"/>
                    <a:gd name="T5" fmla="*/ 0 h 15"/>
                    <a:gd name="T6" fmla="*/ 5 w 20"/>
                    <a:gd name="T7" fmla="*/ 0 h 15"/>
                    <a:gd name="T8" fmla="*/ 5 w 20"/>
                    <a:gd name="T9" fmla="*/ 5 h 15"/>
                    <a:gd name="T10" fmla="*/ 5 w 20"/>
                    <a:gd name="T11" fmla="*/ 5 h 15"/>
                    <a:gd name="T12" fmla="*/ 5 w 20"/>
                    <a:gd name="T13" fmla="*/ 10 h 15"/>
                    <a:gd name="T14" fmla="*/ 5 w 20"/>
                    <a:gd name="T15" fmla="*/ 10 h 15"/>
                    <a:gd name="T16" fmla="*/ 5 w 20"/>
                    <a:gd name="T17" fmla="*/ 10 h 15"/>
                    <a:gd name="T18" fmla="*/ 0 w 20"/>
                    <a:gd name="T19" fmla="*/ 10 h 15"/>
                    <a:gd name="T20" fmla="*/ 0 w 20"/>
                    <a:gd name="T21" fmla="*/ 10 h 15"/>
                    <a:gd name="T22" fmla="*/ 0 w 20"/>
                    <a:gd name="T23" fmla="*/ 15 h 15"/>
                    <a:gd name="T24" fmla="*/ 5 w 20"/>
                    <a:gd name="T25" fmla="*/ 15 h 15"/>
                    <a:gd name="T26" fmla="*/ 5 w 20"/>
                    <a:gd name="T27" fmla="*/ 15 h 15"/>
                    <a:gd name="T28" fmla="*/ 5 w 20"/>
                    <a:gd name="T29" fmla="*/ 15 h 15"/>
                    <a:gd name="T30" fmla="*/ 10 w 20"/>
                    <a:gd name="T31" fmla="*/ 15 h 15"/>
                    <a:gd name="T32" fmla="*/ 10 w 20"/>
                    <a:gd name="T33" fmla="*/ 15 h 15"/>
                    <a:gd name="T34" fmla="*/ 10 w 20"/>
                    <a:gd name="T35" fmla="*/ 10 h 15"/>
                    <a:gd name="T36" fmla="*/ 15 w 20"/>
                    <a:gd name="T37" fmla="*/ 10 h 15"/>
                    <a:gd name="T38" fmla="*/ 15 w 20"/>
                    <a:gd name="T39" fmla="*/ 10 h 15"/>
                    <a:gd name="T40" fmla="*/ 15 w 20"/>
                    <a:gd name="T41" fmla="*/ 10 h 15"/>
                    <a:gd name="T42" fmla="*/ 15 w 20"/>
                    <a:gd name="T43" fmla="*/ 10 h 15"/>
                    <a:gd name="T44" fmla="*/ 20 w 20"/>
                    <a:gd name="T45" fmla="*/ 10 h 15"/>
                    <a:gd name="T46" fmla="*/ 20 w 20"/>
                    <a:gd name="T47" fmla="*/ 5 h 15"/>
                    <a:gd name="T48" fmla="*/ 20 w 20"/>
                    <a:gd name="T49" fmla="*/ 5 h 15"/>
                    <a:gd name="T50" fmla="*/ 20 w 20"/>
                    <a:gd name="T51" fmla="*/ 0 h 15"/>
                    <a:gd name="T52" fmla="*/ 20 w 20"/>
                    <a:gd name="T53" fmla="*/ 5 h 15"/>
                    <a:gd name="T54" fmla="*/ 20 w 20"/>
                    <a:gd name="T55" fmla="*/ 5 h 15"/>
                    <a:gd name="T56" fmla="*/ 15 w 20"/>
                    <a:gd name="T57" fmla="*/ 5 h 15"/>
                    <a:gd name="T58" fmla="*/ 15 w 20"/>
                    <a:gd name="T59" fmla="*/ 5 h 15"/>
                    <a:gd name="T60" fmla="*/ 15 w 20"/>
                    <a:gd name="T61" fmla="*/ 5 h 15"/>
                    <a:gd name="T62" fmla="*/ 15 w 20"/>
                    <a:gd name="T6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 h="15">
                      <a:moveTo>
                        <a:pt x="10" y="0"/>
                      </a:moveTo>
                      <a:lnTo>
                        <a:pt x="10" y="0"/>
                      </a:lnTo>
                      <a:lnTo>
                        <a:pt x="10" y="0"/>
                      </a:lnTo>
                      <a:lnTo>
                        <a:pt x="10" y="0"/>
                      </a:lnTo>
                      <a:lnTo>
                        <a:pt x="10" y="0"/>
                      </a:lnTo>
                      <a:lnTo>
                        <a:pt x="10" y="0"/>
                      </a:lnTo>
                      <a:lnTo>
                        <a:pt x="10" y="0"/>
                      </a:lnTo>
                      <a:lnTo>
                        <a:pt x="5" y="0"/>
                      </a:lnTo>
                      <a:lnTo>
                        <a:pt x="5" y="5"/>
                      </a:lnTo>
                      <a:lnTo>
                        <a:pt x="5" y="5"/>
                      </a:lnTo>
                      <a:lnTo>
                        <a:pt x="5" y="5"/>
                      </a:lnTo>
                      <a:lnTo>
                        <a:pt x="5" y="5"/>
                      </a:lnTo>
                      <a:lnTo>
                        <a:pt x="5" y="5"/>
                      </a:lnTo>
                      <a:lnTo>
                        <a:pt x="5" y="10"/>
                      </a:lnTo>
                      <a:lnTo>
                        <a:pt x="5" y="10"/>
                      </a:lnTo>
                      <a:lnTo>
                        <a:pt x="5" y="10"/>
                      </a:lnTo>
                      <a:lnTo>
                        <a:pt x="5" y="10"/>
                      </a:lnTo>
                      <a:lnTo>
                        <a:pt x="5" y="10"/>
                      </a:lnTo>
                      <a:lnTo>
                        <a:pt x="5" y="10"/>
                      </a:lnTo>
                      <a:lnTo>
                        <a:pt x="0" y="10"/>
                      </a:lnTo>
                      <a:lnTo>
                        <a:pt x="0" y="10"/>
                      </a:lnTo>
                      <a:lnTo>
                        <a:pt x="0" y="10"/>
                      </a:lnTo>
                      <a:lnTo>
                        <a:pt x="0" y="15"/>
                      </a:lnTo>
                      <a:lnTo>
                        <a:pt x="0" y="15"/>
                      </a:lnTo>
                      <a:lnTo>
                        <a:pt x="5" y="15"/>
                      </a:lnTo>
                      <a:lnTo>
                        <a:pt x="5" y="15"/>
                      </a:lnTo>
                      <a:lnTo>
                        <a:pt x="5" y="15"/>
                      </a:lnTo>
                      <a:lnTo>
                        <a:pt x="5" y="15"/>
                      </a:lnTo>
                      <a:lnTo>
                        <a:pt x="5" y="15"/>
                      </a:lnTo>
                      <a:lnTo>
                        <a:pt x="5" y="15"/>
                      </a:lnTo>
                      <a:lnTo>
                        <a:pt x="10" y="15"/>
                      </a:lnTo>
                      <a:lnTo>
                        <a:pt x="10" y="15"/>
                      </a:lnTo>
                      <a:lnTo>
                        <a:pt x="10" y="15"/>
                      </a:lnTo>
                      <a:lnTo>
                        <a:pt x="10" y="15"/>
                      </a:lnTo>
                      <a:lnTo>
                        <a:pt x="10" y="15"/>
                      </a:lnTo>
                      <a:lnTo>
                        <a:pt x="10" y="10"/>
                      </a:lnTo>
                      <a:lnTo>
                        <a:pt x="10" y="10"/>
                      </a:lnTo>
                      <a:lnTo>
                        <a:pt x="15" y="10"/>
                      </a:lnTo>
                      <a:lnTo>
                        <a:pt x="15" y="10"/>
                      </a:lnTo>
                      <a:lnTo>
                        <a:pt x="15" y="10"/>
                      </a:lnTo>
                      <a:lnTo>
                        <a:pt x="15" y="10"/>
                      </a:lnTo>
                      <a:lnTo>
                        <a:pt x="15" y="10"/>
                      </a:lnTo>
                      <a:lnTo>
                        <a:pt x="15" y="10"/>
                      </a:lnTo>
                      <a:lnTo>
                        <a:pt x="15" y="10"/>
                      </a:lnTo>
                      <a:lnTo>
                        <a:pt x="20" y="10"/>
                      </a:lnTo>
                      <a:lnTo>
                        <a:pt x="20" y="10"/>
                      </a:lnTo>
                      <a:lnTo>
                        <a:pt x="20" y="10"/>
                      </a:lnTo>
                      <a:lnTo>
                        <a:pt x="20" y="5"/>
                      </a:lnTo>
                      <a:lnTo>
                        <a:pt x="20" y="5"/>
                      </a:lnTo>
                      <a:lnTo>
                        <a:pt x="20" y="5"/>
                      </a:lnTo>
                      <a:lnTo>
                        <a:pt x="20" y="5"/>
                      </a:lnTo>
                      <a:lnTo>
                        <a:pt x="20" y="0"/>
                      </a:lnTo>
                      <a:lnTo>
                        <a:pt x="20" y="0"/>
                      </a:lnTo>
                      <a:lnTo>
                        <a:pt x="20" y="5"/>
                      </a:lnTo>
                      <a:lnTo>
                        <a:pt x="20" y="5"/>
                      </a:lnTo>
                      <a:lnTo>
                        <a:pt x="20" y="5"/>
                      </a:lnTo>
                      <a:lnTo>
                        <a:pt x="15" y="5"/>
                      </a:lnTo>
                      <a:lnTo>
                        <a:pt x="15" y="5"/>
                      </a:lnTo>
                      <a:lnTo>
                        <a:pt x="15" y="5"/>
                      </a:lnTo>
                      <a:lnTo>
                        <a:pt x="15" y="5"/>
                      </a:lnTo>
                      <a:lnTo>
                        <a:pt x="15" y="5"/>
                      </a:lnTo>
                      <a:lnTo>
                        <a:pt x="15" y="5"/>
                      </a:lnTo>
                      <a:lnTo>
                        <a:pt x="15" y="0"/>
                      </a:lnTo>
                      <a:lnTo>
                        <a:pt x="15" y="0"/>
                      </a:lnTo>
                      <a:lnTo>
                        <a:pt x="10" y="0"/>
                      </a:lnTo>
                      <a:close/>
                    </a:path>
                  </a:pathLst>
                </a:custGeom>
                <a:solidFill>
                  <a:srgbClr val="F2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96" name="Freeform 2892">
                  <a:extLst>
                    <a:ext uri="{FF2B5EF4-FFF2-40B4-BE49-F238E27FC236}">
                      <a16:creationId xmlns:a16="http://schemas.microsoft.com/office/drawing/2014/main" id="{58A3A987-1F30-46B0-8D24-95569213BADB}"/>
                    </a:ext>
                  </a:extLst>
                </p:cNvPr>
                <p:cNvSpPr>
                  <a:spLocks/>
                </p:cNvSpPr>
                <p:nvPr/>
              </p:nvSpPr>
              <p:spPr bwMode="auto">
                <a:xfrm>
                  <a:off x="4468" y="1622"/>
                  <a:ext cx="5" cy="5"/>
                </a:xfrm>
                <a:custGeom>
                  <a:avLst/>
                  <a:gdLst>
                    <a:gd name="T0" fmla="*/ 5 w 5"/>
                    <a:gd name="T1" fmla="*/ 5 h 5"/>
                    <a:gd name="T2" fmla="*/ 5 w 5"/>
                    <a:gd name="T3" fmla="*/ 5 h 5"/>
                    <a:gd name="T4" fmla="*/ 5 w 5"/>
                    <a:gd name="T5" fmla="*/ 5 h 5"/>
                    <a:gd name="T6" fmla="*/ 5 w 5"/>
                    <a:gd name="T7" fmla="*/ 5 h 5"/>
                    <a:gd name="T8" fmla="*/ 5 w 5"/>
                    <a:gd name="T9" fmla="*/ 5 h 5"/>
                    <a:gd name="T10" fmla="*/ 5 w 5"/>
                    <a:gd name="T11" fmla="*/ 0 h 5"/>
                    <a:gd name="T12" fmla="*/ 5 w 5"/>
                    <a:gd name="T13" fmla="*/ 5 h 5"/>
                    <a:gd name="T14" fmla="*/ 5 w 5"/>
                    <a:gd name="T15" fmla="*/ 0 h 5"/>
                    <a:gd name="T16" fmla="*/ 5 w 5"/>
                    <a:gd name="T17" fmla="*/ 5 h 5"/>
                    <a:gd name="T18" fmla="*/ 5 w 5"/>
                    <a:gd name="T19" fmla="*/ 5 h 5"/>
                    <a:gd name="T20" fmla="*/ 5 w 5"/>
                    <a:gd name="T21" fmla="*/ 0 h 5"/>
                    <a:gd name="T22" fmla="*/ 5 w 5"/>
                    <a:gd name="T23" fmla="*/ 0 h 5"/>
                    <a:gd name="T24" fmla="*/ 5 w 5"/>
                    <a:gd name="T25" fmla="*/ 0 h 5"/>
                    <a:gd name="T26" fmla="*/ 5 w 5"/>
                    <a:gd name="T27" fmla="*/ 0 h 5"/>
                    <a:gd name="T28" fmla="*/ 5 w 5"/>
                    <a:gd name="T29" fmla="*/ 0 h 5"/>
                    <a:gd name="T30" fmla="*/ 5 w 5"/>
                    <a:gd name="T31" fmla="*/ 0 h 5"/>
                    <a:gd name="T32" fmla="*/ 0 w 5"/>
                    <a:gd name="T33" fmla="*/ 0 h 5"/>
                    <a:gd name="T34" fmla="*/ 0 w 5"/>
                    <a:gd name="T35" fmla="*/ 0 h 5"/>
                    <a:gd name="T36" fmla="*/ 0 w 5"/>
                    <a:gd name="T37" fmla="*/ 5 h 5"/>
                    <a:gd name="T38" fmla="*/ 0 w 5"/>
                    <a:gd name="T39" fmla="*/ 0 h 5"/>
                    <a:gd name="T40" fmla="*/ 5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5" y="5"/>
                      </a:moveTo>
                      <a:lnTo>
                        <a:pt x="5" y="5"/>
                      </a:lnTo>
                      <a:lnTo>
                        <a:pt x="5" y="5"/>
                      </a:lnTo>
                      <a:lnTo>
                        <a:pt x="5" y="5"/>
                      </a:lnTo>
                      <a:lnTo>
                        <a:pt x="5" y="5"/>
                      </a:lnTo>
                      <a:lnTo>
                        <a:pt x="5" y="0"/>
                      </a:lnTo>
                      <a:lnTo>
                        <a:pt x="5" y="5"/>
                      </a:lnTo>
                      <a:lnTo>
                        <a:pt x="5" y="0"/>
                      </a:lnTo>
                      <a:lnTo>
                        <a:pt x="5" y="5"/>
                      </a:lnTo>
                      <a:lnTo>
                        <a:pt x="5" y="5"/>
                      </a:lnTo>
                      <a:lnTo>
                        <a:pt x="5" y="0"/>
                      </a:lnTo>
                      <a:lnTo>
                        <a:pt x="5" y="0"/>
                      </a:lnTo>
                      <a:lnTo>
                        <a:pt x="5" y="0"/>
                      </a:lnTo>
                      <a:lnTo>
                        <a:pt x="5" y="0"/>
                      </a:lnTo>
                      <a:lnTo>
                        <a:pt x="5" y="0"/>
                      </a:lnTo>
                      <a:lnTo>
                        <a:pt x="5" y="0"/>
                      </a:lnTo>
                      <a:lnTo>
                        <a:pt x="0" y="0"/>
                      </a:lnTo>
                      <a:lnTo>
                        <a:pt x="0" y="0"/>
                      </a:lnTo>
                      <a:lnTo>
                        <a:pt x="0" y="5"/>
                      </a:lnTo>
                      <a:lnTo>
                        <a:pt x="0"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97" name="Freeform 2893">
                  <a:extLst>
                    <a:ext uri="{FF2B5EF4-FFF2-40B4-BE49-F238E27FC236}">
                      <a16:creationId xmlns:a16="http://schemas.microsoft.com/office/drawing/2014/main" id="{4BE0E93D-115E-4A71-9397-4EAE0C305C56}"/>
                    </a:ext>
                  </a:extLst>
                </p:cNvPr>
                <p:cNvSpPr>
                  <a:spLocks/>
                </p:cNvSpPr>
                <p:nvPr/>
              </p:nvSpPr>
              <p:spPr bwMode="auto">
                <a:xfrm>
                  <a:off x="4468" y="1622"/>
                  <a:ext cx="5" cy="10"/>
                </a:xfrm>
                <a:custGeom>
                  <a:avLst/>
                  <a:gdLst>
                    <a:gd name="T0" fmla="*/ 5 w 5"/>
                    <a:gd name="T1" fmla="*/ 5 h 10"/>
                    <a:gd name="T2" fmla="*/ 5 w 5"/>
                    <a:gd name="T3" fmla="*/ 5 h 10"/>
                    <a:gd name="T4" fmla="*/ 5 w 5"/>
                    <a:gd name="T5" fmla="*/ 5 h 10"/>
                    <a:gd name="T6" fmla="*/ 5 w 5"/>
                    <a:gd name="T7" fmla="*/ 5 h 10"/>
                    <a:gd name="T8" fmla="*/ 5 w 5"/>
                    <a:gd name="T9" fmla="*/ 5 h 10"/>
                    <a:gd name="T10" fmla="*/ 5 w 5"/>
                    <a:gd name="T11" fmla="*/ 5 h 10"/>
                    <a:gd name="T12" fmla="*/ 0 w 5"/>
                    <a:gd name="T13" fmla="*/ 0 h 10"/>
                    <a:gd name="T14" fmla="*/ 0 w 5"/>
                    <a:gd name="T15" fmla="*/ 5 h 10"/>
                    <a:gd name="T16" fmla="*/ 0 w 5"/>
                    <a:gd name="T17" fmla="*/ 5 h 10"/>
                    <a:gd name="T18" fmla="*/ 0 w 5"/>
                    <a:gd name="T19" fmla="*/ 5 h 10"/>
                    <a:gd name="T20" fmla="*/ 0 w 5"/>
                    <a:gd name="T21" fmla="*/ 10 h 10"/>
                    <a:gd name="T22" fmla="*/ 0 w 5"/>
                    <a:gd name="T23" fmla="*/ 5 h 10"/>
                    <a:gd name="T24" fmla="*/ 5 w 5"/>
                    <a:gd name="T2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10">
                      <a:moveTo>
                        <a:pt x="5" y="5"/>
                      </a:moveTo>
                      <a:lnTo>
                        <a:pt x="5" y="5"/>
                      </a:lnTo>
                      <a:lnTo>
                        <a:pt x="5" y="5"/>
                      </a:lnTo>
                      <a:lnTo>
                        <a:pt x="5" y="5"/>
                      </a:lnTo>
                      <a:lnTo>
                        <a:pt x="5" y="5"/>
                      </a:lnTo>
                      <a:lnTo>
                        <a:pt x="5" y="5"/>
                      </a:lnTo>
                      <a:lnTo>
                        <a:pt x="0" y="0"/>
                      </a:lnTo>
                      <a:lnTo>
                        <a:pt x="0" y="5"/>
                      </a:lnTo>
                      <a:lnTo>
                        <a:pt x="0" y="5"/>
                      </a:lnTo>
                      <a:lnTo>
                        <a:pt x="0" y="5"/>
                      </a:lnTo>
                      <a:lnTo>
                        <a:pt x="0" y="10"/>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98" name="Freeform 2894">
                  <a:extLst>
                    <a:ext uri="{FF2B5EF4-FFF2-40B4-BE49-F238E27FC236}">
                      <a16:creationId xmlns:a16="http://schemas.microsoft.com/office/drawing/2014/main" id="{9EE8D7D8-83B5-4BAC-AF0B-785447A0FAC6}"/>
                    </a:ext>
                  </a:extLst>
                </p:cNvPr>
                <p:cNvSpPr>
                  <a:spLocks/>
                </p:cNvSpPr>
                <p:nvPr/>
              </p:nvSpPr>
              <p:spPr bwMode="auto">
                <a:xfrm>
                  <a:off x="4468" y="1627"/>
                  <a:ext cx="5" cy="5"/>
                </a:xfrm>
                <a:custGeom>
                  <a:avLst/>
                  <a:gdLst>
                    <a:gd name="T0" fmla="*/ 0 w 5"/>
                    <a:gd name="T1" fmla="*/ 5 h 5"/>
                    <a:gd name="T2" fmla="*/ 0 w 5"/>
                    <a:gd name="T3" fmla="*/ 5 h 5"/>
                    <a:gd name="T4" fmla="*/ 0 w 5"/>
                    <a:gd name="T5" fmla="*/ 5 h 5"/>
                    <a:gd name="T6" fmla="*/ 0 w 5"/>
                    <a:gd name="T7" fmla="*/ 5 h 5"/>
                    <a:gd name="T8" fmla="*/ 5 w 5"/>
                    <a:gd name="T9" fmla="*/ 5 h 5"/>
                    <a:gd name="T10" fmla="*/ 5 w 5"/>
                    <a:gd name="T11" fmla="*/ 0 h 5"/>
                    <a:gd name="T12" fmla="*/ 0 w 5"/>
                    <a:gd name="T13" fmla="*/ 0 h 5"/>
                    <a:gd name="T14" fmla="*/ 0 w 5"/>
                    <a:gd name="T15" fmla="*/ 0 h 5"/>
                    <a:gd name="T16" fmla="*/ 0 w 5"/>
                    <a:gd name="T17" fmla="*/ 5 h 5"/>
                    <a:gd name="T18" fmla="*/ 0 w 5"/>
                    <a:gd name="T19" fmla="*/ 5 h 5"/>
                    <a:gd name="T20" fmla="*/ 0 w 5"/>
                    <a:gd name="T21" fmla="*/ 5 h 5"/>
                    <a:gd name="T22" fmla="*/ 0 w 5"/>
                    <a:gd name="T2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5">
                      <a:moveTo>
                        <a:pt x="0" y="5"/>
                      </a:moveTo>
                      <a:lnTo>
                        <a:pt x="0" y="5"/>
                      </a:lnTo>
                      <a:lnTo>
                        <a:pt x="0" y="5"/>
                      </a:lnTo>
                      <a:lnTo>
                        <a:pt x="0" y="5"/>
                      </a:lnTo>
                      <a:lnTo>
                        <a:pt x="5" y="5"/>
                      </a:lnTo>
                      <a:lnTo>
                        <a:pt x="5" y="0"/>
                      </a:lnTo>
                      <a:lnTo>
                        <a:pt x="0" y="0"/>
                      </a:lnTo>
                      <a:lnTo>
                        <a:pt x="0" y="0"/>
                      </a:lnTo>
                      <a:lnTo>
                        <a:pt x="0" y="5"/>
                      </a:lnTo>
                      <a:lnTo>
                        <a:pt x="0" y="5"/>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999" name="Freeform 2895">
                  <a:extLst>
                    <a:ext uri="{FF2B5EF4-FFF2-40B4-BE49-F238E27FC236}">
                      <a16:creationId xmlns:a16="http://schemas.microsoft.com/office/drawing/2014/main" id="{6FEA78D1-DEBB-4AD7-A653-521A90349C34}"/>
                    </a:ext>
                  </a:extLst>
                </p:cNvPr>
                <p:cNvSpPr>
                  <a:spLocks/>
                </p:cNvSpPr>
                <p:nvPr/>
              </p:nvSpPr>
              <p:spPr bwMode="auto">
                <a:xfrm>
                  <a:off x="4463" y="1632"/>
                  <a:ext cx="5" cy="5"/>
                </a:xfrm>
                <a:custGeom>
                  <a:avLst/>
                  <a:gdLst>
                    <a:gd name="T0" fmla="*/ 5 w 5"/>
                    <a:gd name="T1" fmla="*/ 5 h 5"/>
                    <a:gd name="T2" fmla="*/ 5 w 5"/>
                    <a:gd name="T3" fmla="*/ 5 h 5"/>
                    <a:gd name="T4" fmla="*/ 5 w 5"/>
                    <a:gd name="T5" fmla="*/ 0 h 5"/>
                    <a:gd name="T6" fmla="*/ 5 w 5"/>
                    <a:gd name="T7" fmla="*/ 0 h 5"/>
                    <a:gd name="T8" fmla="*/ 5 w 5"/>
                    <a:gd name="T9" fmla="*/ 0 h 5"/>
                    <a:gd name="T10" fmla="*/ 5 w 5"/>
                    <a:gd name="T11" fmla="*/ 0 h 5"/>
                    <a:gd name="T12" fmla="*/ 5 w 5"/>
                    <a:gd name="T13" fmla="*/ 0 h 5"/>
                    <a:gd name="T14" fmla="*/ 5 w 5"/>
                    <a:gd name="T15" fmla="*/ 0 h 5"/>
                    <a:gd name="T16" fmla="*/ 5 w 5"/>
                    <a:gd name="T17" fmla="*/ 0 h 5"/>
                    <a:gd name="T18" fmla="*/ 5 w 5"/>
                    <a:gd name="T19" fmla="*/ 0 h 5"/>
                    <a:gd name="T20" fmla="*/ 5 w 5"/>
                    <a:gd name="T21" fmla="*/ 0 h 5"/>
                    <a:gd name="T22" fmla="*/ 5 w 5"/>
                    <a:gd name="T23" fmla="*/ 0 h 5"/>
                    <a:gd name="T24" fmla="*/ 5 w 5"/>
                    <a:gd name="T25" fmla="*/ 0 h 5"/>
                    <a:gd name="T26" fmla="*/ 0 w 5"/>
                    <a:gd name="T27" fmla="*/ 0 h 5"/>
                    <a:gd name="T28" fmla="*/ 0 w 5"/>
                    <a:gd name="T29" fmla="*/ 0 h 5"/>
                    <a:gd name="T30" fmla="*/ 0 w 5"/>
                    <a:gd name="T31" fmla="*/ 0 h 5"/>
                    <a:gd name="T32" fmla="*/ 0 w 5"/>
                    <a:gd name="T33" fmla="*/ 5 h 5"/>
                    <a:gd name="T34" fmla="*/ 0 w 5"/>
                    <a:gd name="T35" fmla="*/ 5 h 5"/>
                    <a:gd name="T36" fmla="*/ 5 w 5"/>
                    <a:gd name="T37" fmla="*/ 5 h 5"/>
                    <a:gd name="T38" fmla="*/ 5 w 5"/>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5"/>
                      </a:moveTo>
                      <a:lnTo>
                        <a:pt x="5" y="5"/>
                      </a:lnTo>
                      <a:lnTo>
                        <a:pt x="5" y="0"/>
                      </a:lnTo>
                      <a:lnTo>
                        <a:pt x="5" y="0"/>
                      </a:lnTo>
                      <a:lnTo>
                        <a:pt x="5" y="0"/>
                      </a:lnTo>
                      <a:lnTo>
                        <a:pt x="5" y="0"/>
                      </a:lnTo>
                      <a:lnTo>
                        <a:pt x="5" y="0"/>
                      </a:lnTo>
                      <a:lnTo>
                        <a:pt x="5" y="0"/>
                      </a:lnTo>
                      <a:lnTo>
                        <a:pt x="5" y="0"/>
                      </a:lnTo>
                      <a:lnTo>
                        <a:pt x="5" y="0"/>
                      </a:lnTo>
                      <a:lnTo>
                        <a:pt x="5" y="0"/>
                      </a:lnTo>
                      <a:lnTo>
                        <a:pt x="5" y="0"/>
                      </a:lnTo>
                      <a:lnTo>
                        <a:pt x="5" y="0"/>
                      </a:lnTo>
                      <a:lnTo>
                        <a:pt x="0" y="0"/>
                      </a:lnTo>
                      <a:lnTo>
                        <a:pt x="0" y="0"/>
                      </a:lnTo>
                      <a:lnTo>
                        <a:pt x="0" y="0"/>
                      </a:lnTo>
                      <a:lnTo>
                        <a:pt x="0" y="5"/>
                      </a:lnTo>
                      <a:lnTo>
                        <a:pt x="0" y="5"/>
                      </a:lnTo>
                      <a:lnTo>
                        <a:pt x="5"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00" name="Freeform 2896">
                  <a:extLst>
                    <a:ext uri="{FF2B5EF4-FFF2-40B4-BE49-F238E27FC236}">
                      <a16:creationId xmlns:a16="http://schemas.microsoft.com/office/drawing/2014/main" id="{4A2E2C38-6627-4804-A416-CCF72C33285F}"/>
                    </a:ext>
                  </a:extLst>
                </p:cNvPr>
                <p:cNvSpPr>
                  <a:spLocks/>
                </p:cNvSpPr>
                <p:nvPr/>
              </p:nvSpPr>
              <p:spPr bwMode="auto">
                <a:xfrm>
                  <a:off x="4468" y="1632"/>
                  <a:ext cx="5" cy="5"/>
                </a:xfrm>
                <a:custGeom>
                  <a:avLst/>
                  <a:gdLst>
                    <a:gd name="T0" fmla="*/ 5 w 5"/>
                    <a:gd name="T1" fmla="*/ 5 h 5"/>
                    <a:gd name="T2" fmla="*/ 5 w 5"/>
                    <a:gd name="T3" fmla="*/ 0 h 5"/>
                    <a:gd name="T4" fmla="*/ 5 w 5"/>
                    <a:gd name="T5" fmla="*/ 5 h 5"/>
                    <a:gd name="T6" fmla="*/ 0 w 5"/>
                    <a:gd name="T7" fmla="*/ 5 h 5"/>
                    <a:gd name="T8" fmla="*/ 0 w 5"/>
                    <a:gd name="T9" fmla="*/ 5 h 5"/>
                    <a:gd name="T10" fmla="*/ 0 w 5"/>
                    <a:gd name="T11" fmla="*/ 5 h 5"/>
                    <a:gd name="T12" fmla="*/ 0 w 5"/>
                    <a:gd name="T13" fmla="*/ 5 h 5"/>
                    <a:gd name="T14" fmla="*/ 0 w 5"/>
                    <a:gd name="T15" fmla="*/ 5 h 5"/>
                    <a:gd name="T16" fmla="*/ 0 w 5"/>
                    <a:gd name="T17" fmla="*/ 5 h 5"/>
                    <a:gd name="T18" fmla="*/ 0 w 5"/>
                    <a:gd name="T19" fmla="*/ 5 h 5"/>
                    <a:gd name="T20" fmla="*/ 0 w 5"/>
                    <a:gd name="T21" fmla="*/ 5 h 5"/>
                    <a:gd name="T22" fmla="*/ 0 w 5"/>
                    <a:gd name="T23" fmla="*/ 5 h 5"/>
                    <a:gd name="T24" fmla="*/ 0 w 5"/>
                    <a:gd name="T25" fmla="*/ 5 h 5"/>
                    <a:gd name="T26" fmla="*/ 0 w 5"/>
                    <a:gd name="T27" fmla="*/ 5 h 5"/>
                    <a:gd name="T28" fmla="*/ 0 w 5"/>
                    <a:gd name="T29" fmla="*/ 5 h 5"/>
                    <a:gd name="T30" fmla="*/ 0 w 5"/>
                    <a:gd name="T31" fmla="*/ 5 h 5"/>
                    <a:gd name="T32" fmla="*/ 5 w 5"/>
                    <a:gd name="T33" fmla="*/ 5 h 5"/>
                    <a:gd name="T34" fmla="*/ 5 w 5"/>
                    <a:gd name="T35" fmla="*/ 5 h 5"/>
                    <a:gd name="T36" fmla="*/ 5 w 5"/>
                    <a:gd name="T37" fmla="*/ 5 h 5"/>
                    <a:gd name="T38" fmla="*/ 5 w 5"/>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5"/>
                      </a:moveTo>
                      <a:lnTo>
                        <a:pt x="5" y="0"/>
                      </a:lnTo>
                      <a:lnTo>
                        <a:pt x="5" y="5"/>
                      </a:lnTo>
                      <a:lnTo>
                        <a:pt x="0" y="5"/>
                      </a:lnTo>
                      <a:lnTo>
                        <a:pt x="0" y="5"/>
                      </a:lnTo>
                      <a:lnTo>
                        <a:pt x="0" y="5"/>
                      </a:lnTo>
                      <a:lnTo>
                        <a:pt x="0" y="5"/>
                      </a:lnTo>
                      <a:lnTo>
                        <a:pt x="0" y="5"/>
                      </a:lnTo>
                      <a:lnTo>
                        <a:pt x="0" y="5"/>
                      </a:lnTo>
                      <a:lnTo>
                        <a:pt x="0" y="5"/>
                      </a:lnTo>
                      <a:lnTo>
                        <a:pt x="0" y="5"/>
                      </a:lnTo>
                      <a:lnTo>
                        <a:pt x="0" y="5"/>
                      </a:lnTo>
                      <a:lnTo>
                        <a:pt x="0" y="5"/>
                      </a:lnTo>
                      <a:lnTo>
                        <a:pt x="0" y="5"/>
                      </a:lnTo>
                      <a:lnTo>
                        <a:pt x="0" y="5"/>
                      </a:lnTo>
                      <a:lnTo>
                        <a:pt x="0" y="5"/>
                      </a:lnTo>
                      <a:lnTo>
                        <a:pt x="5" y="5"/>
                      </a:lnTo>
                      <a:lnTo>
                        <a:pt x="5" y="5"/>
                      </a:lnTo>
                      <a:lnTo>
                        <a:pt x="5"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01" name="Freeform 2897">
                  <a:extLst>
                    <a:ext uri="{FF2B5EF4-FFF2-40B4-BE49-F238E27FC236}">
                      <a16:creationId xmlns:a16="http://schemas.microsoft.com/office/drawing/2014/main" id="{1467E8EC-D801-41E7-A76D-EDBE54781C1E}"/>
                    </a:ext>
                  </a:extLst>
                </p:cNvPr>
                <p:cNvSpPr>
                  <a:spLocks/>
                </p:cNvSpPr>
                <p:nvPr/>
              </p:nvSpPr>
              <p:spPr bwMode="auto">
                <a:xfrm>
                  <a:off x="4473" y="1627"/>
                  <a:ext cx="5" cy="10"/>
                </a:xfrm>
                <a:custGeom>
                  <a:avLst/>
                  <a:gdLst>
                    <a:gd name="T0" fmla="*/ 5 w 5"/>
                    <a:gd name="T1" fmla="*/ 5 h 10"/>
                    <a:gd name="T2" fmla="*/ 5 w 5"/>
                    <a:gd name="T3" fmla="*/ 5 h 10"/>
                    <a:gd name="T4" fmla="*/ 5 w 5"/>
                    <a:gd name="T5" fmla="*/ 0 h 10"/>
                    <a:gd name="T6" fmla="*/ 5 w 5"/>
                    <a:gd name="T7" fmla="*/ 5 h 10"/>
                    <a:gd name="T8" fmla="*/ 0 w 5"/>
                    <a:gd name="T9" fmla="*/ 5 h 10"/>
                    <a:gd name="T10" fmla="*/ 0 w 5"/>
                    <a:gd name="T11" fmla="*/ 5 h 10"/>
                    <a:gd name="T12" fmla="*/ 0 w 5"/>
                    <a:gd name="T13" fmla="*/ 5 h 10"/>
                    <a:gd name="T14" fmla="*/ 0 w 5"/>
                    <a:gd name="T15" fmla="*/ 5 h 10"/>
                    <a:gd name="T16" fmla="*/ 0 w 5"/>
                    <a:gd name="T17" fmla="*/ 5 h 10"/>
                    <a:gd name="T18" fmla="*/ 0 w 5"/>
                    <a:gd name="T19" fmla="*/ 10 h 10"/>
                    <a:gd name="T20" fmla="*/ 0 w 5"/>
                    <a:gd name="T21" fmla="*/ 10 h 10"/>
                    <a:gd name="T22" fmla="*/ 0 w 5"/>
                    <a:gd name="T23" fmla="*/ 10 h 10"/>
                    <a:gd name="T24" fmla="*/ 0 w 5"/>
                    <a:gd name="T25" fmla="*/ 10 h 10"/>
                    <a:gd name="T26" fmla="*/ 0 w 5"/>
                    <a:gd name="T27" fmla="*/ 10 h 10"/>
                    <a:gd name="T28" fmla="*/ 5 w 5"/>
                    <a:gd name="T29" fmla="*/ 5 h 10"/>
                    <a:gd name="T30" fmla="*/ 5 w 5"/>
                    <a:gd name="T31" fmla="*/ 5 h 10"/>
                    <a:gd name="T32" fmla="*/ 5 w 5"/>
                    <a:gd name="T33" fmla="*/ 5 h 10"/>
                    <a:gd name="T34" fmla="*/ 5 w 5"/>
                    <a:gd name="T35" fmla="*/ 5 h 10"/>
                    <a:gd name="T36" fmla="*/ 5 w 5"/>
                    <a:gd name="T37" fmla="*/ 5 h 10"/>
                    <a:gd name="T38" fmla="*/ 5 w 5"/>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0">
                      <a:moveTo>
                        <a:pt x="5" y="5"/>
                      </a:moveTo>
                      <a:lnTo>
                        <a:pt x="5" y="5"/>
                      </a:lnTo>
                      <a:lnTo>
                        <a:pt x="5" y="0"/>
                      </a:lnTo>
                      <a:lnTo>
                        <a:pt x="5" y="5"/>
                      </a:lnTo>
                      <a:lnTo>
                        <a:pt x="0" y="5"/>
                      </a:lnTo>
                      <a:lnTo>
                        <a:pt x="0" y="5"/>
                      </a:lnTo>
                      <a:lnTo>
                        <a:pt x="0" y="5"/>
                      </a:lnTo>
                      <a:lnTo>
                        <a:pt x="0" y="5"/>
                      </a:lnTo>
                      <a:lnTo>
                        <a:pt x="0" y="5"/>
                      </a:lnTo>
                      <a:lnTo>
                        <a:pt x="0" y="10"/>
                      </a:lnTo>
                      <a:lnTo>
                        <a:pt x="0" y="10"/>
                      </a:lnTo>
                      <a:lnTo>
                        <a:pt x="0" y="10"/>
                      </a:lnTo>
                      <a:lnTo>
                        <a:pt x="0" y="10"/>
                      </a:lnTo>
                      <a:lnTo>
                        <a:pt x="0" y="10"/>
                      </a:lnTo>
                      <a:lnTo>
                        <a:pt x="5" y="5"/>
                      </a:lnTo>
                      <a:lnTo>
                        <a:pt x="5" y="5"/>
                      </a:lnTo>
                      <a:lnTo>
                        <a:pt x="5" y="5"/>
                      </a:lnTo>
                      <a:lnTo>
                        <a:pt x="5" y="5"/>
                      </a:lnTo>
                      <a:lnTo>
                        <a:pt x="5"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02" name="Freeform 2898">
                  <a:extLst>
                    <a:ext uri="{FF2B5EF4-FFF2-40B4-BE49-F238E27FC236}">
                      <a16:creationId xmlns:a16="http://schemas.microsoft.com/office/drawing/2014/main" id="{7C80C6B5-D7C5-4927-B70C-B28F53B2F63D}"/>
                    </a:ext>
                  </a:extLst>
                </p:cNvPr>
                <p:cNvSpPr>
                  <a:spLocks/>
                </p:cNvSpPr>
                <p:nvPr/>
              </p:nvSpPr>
              <p:spPr bwMode="auto">
                <a:xfrm>
                  <a:off x="4478" y="1627"/>
                  <a:ext cx="10" cy="5"/>
                </a:xfrm>
                <a:custGeom>
                  <a:avLst/>
                  <a:gdLst>
                    <a:gd name="T0" fmla="*/ 5 w 10"/>
                    <a:gd name="T1" fmla="*/ 0 h 5"/>
                    <a:gd name="T2" fmla="*/ 5 w 10"/>
                    <a:gd name="T3" fmla="*/ 0 h 5"/>
                    <a:gd name="T4" fmla="*/ 5 w 10"/>
                    <a:gd name="T5" fmla="*/ 0 h 5"/>
                    <a:gd name="T6" fmla="*/ 5 w 10"/>
                    <a:gd name="T7" fmla="*/ 0 h 5"/>
                    <a:gd name="T8" fmla="*/ 5 w 10"/>
                    <a:gd name="T9" fmla="*/ 0 h 5"/>
                    <a:gd name="T10" fmla="*/ 5 w 10"/>
                    <a:gd name="T11" fmla="*/ 5 h 5"/>
                    <a:gd name="T12" fmla="*/ 0 w 10"/>
                    <a:gd name="T13" fmla="*/ 5 h 5"/>
                    <a:gd name="T14" fmla="*/ 0 w 10"/>
                    <a:gd name="T15" fmla="*/ 5 h 5"/>
                    <a:gd name="T16" fmla="*/ 0 w 10"/>
                    <a:gd name="T17" fmla="*/ 5 h 5"/>
                    <a:gd name="T18" fmla="*/ 0 w 10"/>
                    <a:gd name="T19" fmla="*/ 5 h 5"/>
                    <a:gd name="T20" fmla="*/ 0 w 10"/>
                    <a:gd name="T21" fmla="*/ 5 h 5"/>
                    <a:gd name="T22" fmla="*/ 0 w 10"/>
                    <a:gd name="T23" fmla="*/ 5 h 5"/>
                    <a:gd name="T24" fmla="*/ 0 w 10"/>
                    <a:gd name="T25" fmla="*/ 5 h 5"/>
                    <a:gd name="T26" fmla="*/ 0 w 10"/>
                    <a:gd name="T27" fmla="*/ 5 h 5"/>
                    <a:gd name="T28" fmla="*/ 5 w 10"/>
                    <a:gd name="T29" fmla="*/ 5 h 5"/>
                    <a:gd name="T30" fmla="*/ 5 w 10"/>
                    <a:gd name="T31" fmla="*/ 5 h 5"/>
                    <a:gd name="T32" fmla="*/ 5 w 10"/>
                    <a:gd name="T33" fmla="*/ 5 h 5"/>
                    <a:gd name="T34" fmla="*/ 5 w 10"/>
                    <a:gd name="T35" fmla="*/ 5 h 5"/>
                    <a:gd name="T36" fmla="*/ 10 w 10"/>
                    <a:gd name="T37" fmla="*/ 0 h 5"/>
                    <a:gd name="T38" fmla="*/ 10 w 10"/>
                    <a:gd name="T39" fmla="*/ 0 h 5"/>
                    <a:gd name="T40" fmla="*/ 5 w 10"/>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0"/>
                      </a:moveTo>
                      <a:lnTo>
                        <a:pt x="5" y="0"/>
                      </a:lnTo>
                      <a:lnTo>
                        <a:pt x="5" y="0"/>
                      </a:lnTo>
                      <a:lnTo>
                        <a:pt x="5" y="0"/>
                      </a:lnTo>
                      <a:lnTo>
                        <a:pt x="5" y="0"/>
                      </a:lnTo>
                      <a:lnTo>
                        <a:pt x="5" y="5"/>
                      </a:lnTo>
                      <a:lnTo>
                        <a:pt x="0" y="5"/>
                      </a:lnTo>
                      <a:lnTo>
                        <a:pt x="0" y="5"/>
                      </a:lnTo>
                      <a:lnTo>
                        <a:pt x="0" y="5"/>
                      </a:lnTo>
                      <a:lnTo>
                        <a:pt x="0" y="5"/>
                      </a:lnTo>
                      <a:lnTo>
                        <a:pt x="0" y="5"/>
                      </a:lnTo>
                      <a:lnTo>
                        <a:pt x="0" y="5"/>
                      </a:lnTo>
                      <a:lnTo>
                        <a:pt x="0" y="5"/>
                      </a:lnTo>
                      <a:lnTo>
                        <a:pt x="0" y="5"/>
                      </a:lnTo>
                      <a:lnTo>
                        <a:pt x="5" y="5"/>
                      </a:lnTo>
                      <a:lnTo>
                        <a:pt x="5" y="5"/>
                      </a:lnTo>
                      <a:lnTo>
                        <a:pt x="5" y="5"/>
                      </a:lnTo>
                      <a:lnTo>
                        <a:pt x="5" y="5"/>
                      </a:lnTo>
                      <a:lnTo>
                        <a:pt x="10" y="0"/>
                      </a:lnTo>
                      <a:lnTo>
                        <a:pt x="10"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03" name="Freeform 2899">
                  <a:extLst>
                    <a:ext uri="{FF2B5EF4-FFF2-40B4-BE49-F238E27FC236}">
                      <a16:creationId xmlns:a16="http://schemas.microsoft.com/office/drawing/2014/main" id="{6FEFA05D-07E5-4C06-A44D-F834D435732E}"/>
                    </a:ext>
                  </a:extLst>
                </p:cNvPr>
                <p:cNvSpPr>
                  <a:spLocks/>
                </p:cNvSpPr>
                <p:nvPr/>
              </p:nvSpPr>
              <p:spPr bwMode="auto">
                <a:xfrm>
                  <a:off x="4483" y="1622"/>
                  <a:ext cx="5" cy="5"/>
                </a:xfrm>
                <a:custGeom>
                  <a:avLst/>
                  <a:gdLst>
                    <a:gd name="T0" fmla="*/ 0 w 5"/>
                    <a:gd name="T1" fmla="*/ 5 h 5"/>
                    <a:gd name="T2" fmla="*/ 0 w 5"/>
                    <a:gd name="T3" fmla="*/ 5 h 5"/>
                    <a:gd name="T4" fmla="*/ 0 w 5"/>
                    <a:gd name="T5" fmla="*/ 5 h 5"/>
                    <a:gd name="T6" fmla="*/ 0 w 5"/>
                    <a:gd name="T7" fmla="*/ 5 h 5"/>
                    <a:gd name="T8" fmla="*/ 0 w 5"/>
                    <a:gd name="T9" fmla="*/ 5 h 5"/>
                    <a:gd name="T10" fmla="*/ 0 w 5"/>
                    <a:gd name="T11" fmla="*/ 5 h 5"/>
                    <a:gd name="T12" fmla="*/ 5 w 5"/>
                    <a:gd name="T13" fmla="*/ 5 h 5"/>
                    <a:gd name="T14" fmla="*/ 5 w 5"/>
                    <a:gd name="T15" fmla="*/ 5 h 5"/>
                    <a:gd name="T16" fmla="*/ 5 w 5"/>
                    <a:gd name="T17" fmla="*/ 0 h 5"/>
                    <a:gd name="T18" fmla="*/ 0 w 5"/>
                    <a:gd name="T19" fmla="*/ 0 h 5"/>
                    <a:gd name="T20" fmla="*/ 0 w 5"/>
                    <a:gd name="T21" fmla="*/ 0 h 5"/>
                    <a:gd name="T22" fmla="*/ 0 w 5"/>
                    <a:gd name="T23" fmla="*/ 0 h 5"/>
                    <a:gd name="T24" fmla="*/ 0 w 5"/>
                    <a:gd name="T2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0" y="5"/>
                      </a:moveTo>
                      <a:lnTo>
                        <a:pt x="0" y="5"/>
                      </a:lnTo>
                      <a:lnTo>
                        <a:pt x="0" y="5"/>
                      </a:lnTo>
                      <a:lnTo>
                        <a:pt x="0" y="5"/>
                      </a:lnTo>
                      <a:lnTo>
                        <a:pt x="0" y="5"/>
                      </a:lnTo>
                      <a:lnTo>
                        <a:pt x="0" y="5"/>
                      </a:lnTo>
                      <a:lnTo>
                        <a:pt x="5" y="5"/>
                      </a:lnTo>
                      <a:lnTo>
                        <a:pt x="5" y="5"/>
                      </a:lnTo>
                      <a:lnTo>
                        <a:pt x="5"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04" name="Freeform 2900">
                  <a:extLst>
                    <a:ext uri="{FF2B5EF4-FFF2-40B4-BE49-F238E27FC236}">
                      <a16:creationId xmlns:a16="http://schemas.microsoft.com/office/drawing/2014/main" id="{979948AF-9139-46EC-8221-6465129A56CC}"/>
                    </a:ext>
                  </a:extLst>
                </p:cNvPr>
                <p:cNvSpPr>
                  <a:spLocks/>
                </p:cNvSpPr>
                <p:nvPr/>
              </p:nvSpPr>
              <p:spPr bwMode="auto">
                <a:xfrm>
                  <a:off x="4478" y="1622"/>
                  <a:ext cx="5" cy="5"/>
                </a:xfrm>
                <a:custGeom>
                  <a:avLst/>
                  <a:gdLst>
                    <a:gd name="T0" fmla="*/ 0 w 5"/>
                    <a:gd name="T1" fmla="*/ 5 h 5"/>
                    <a:gd name="T2" fmla="*/ 0 w 5"/>
                    <a:gd name="T3" fmla="*/ 5 h 5"/>
                    <a:gd name="T4" fmla="*/ 0 w 5"/>
                    <a:gd name="T5" fmla="*/ 5 h 5"/>
                    <a:gd name="T6" fmla="*/ 0 w 5"/>
                    <a:gd name="T7" fmla="*/ 5 h 5"/>
                    <a:gd name="T8" fmla="*/ 0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0 h 5"/>
                    <a:gd name="T22" fmla="*/ 5 w 5"/>
                    <a:gd name="T23" fmla="*/ 0 h 5"/>
                    <a:gd name="T24" fmla="*/ 5 w 5"/>
                    <a:gd name="T25" fmla="*/ 0 h 5"/>
                    <a:gd name="T26" fmla="*/ 5 w 5"/>
                    <a:gd name="T27" fmla="*/ 0 h 5"/>
                    <a:gd name="T28" fmla="*/ 0 w 5"/>
                    <a:gd name="T29" fmla="*/ 0 h 5"/>
                    <a:gd name="T30" fmla="*/ 0 w 5"/>
                    <a:gd name="T31" fmla="*/ 0 h 5"/>
                    <a:gd name="T32" fmla="*/ 0 w 5"/>
                    <a:gd name="T33" fmla="*/ 0 h 5"/>
                    <a:gd name="T34" fmla="*/ 0 w 5"/>
                    <a:gd name="T35" fmla="*/ 0 h 5"/>
                    <a:gd name="T36" fmla="*/ 0 w 5"/>
                    <a:gd name="T37" fmla="*/ 0 h 5"/>
                    <a:gd name="T38" fmla="*/ 0 w 5"/>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5"/>
                      </a:moveTo>
                      <a:lnTo>
                        <a:pt x="0" y="5"/>
                      </a:lnTo>
                      <a:lnTo>
                        <a:pt x="0" y="5"/>
                      </a:lnTo>
                      <a:lnTo>
                        <a:pt x="0" y="5"/>
                      </a:lnTo>
                      <a:lnTo>
                        <a:pt x="0" y="5"/>
                      </a:lnTo>
                      <a:lnTo>
                        <a:pt x="5" y="5"/>
                      </a:lnTo>
                      <a:lnTo>
                        <a:pt x="5" y="5"/>
                      </a:lnTo>
                      <a:lnTo>
                        <a:pt x="5" y="5"/>
                      </a:lnTo>
                      <a:lnTo>
                        <a:pt x="5" y="5"/>
                      </a:lnTo>
                      <a:lnTo>
                        <a:pt x="5" y="5"/>
                      </a:lnTo>
                      <a:lnTo>
                        <a:pt x="5" y="0"/>
                      </a:lnTo>
                      <a:lnTo>
                        <a:pt x="5" y="0"/>
                      </a:lnTo>
                      <a:lnTo>
                        <a:pt x="5" y="0"/>
                      </a:lnTo>
                      <a:lnTo>
                        <a:pt x="5" y="0"/>
                      </a:lnTo>
                      <a:lnTo>
                        <a:pt x="0" y="0"/>
                      </a:lnTo>
                      <a:lnTo>
                        <a:pt x="0"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05" name="Freeform 2901">
                  <a:extLst>
                    <a:ext uri="{FF2B5EF4-FFF2-40B4-BE49-F238E27FC236}">
                      <a16:creationId xmlns:a16="http://schemas.microsoft.com/office/drawing/2014/main" id="{7013D578-B444-4F4E-B266-5B76ABB93441}"/>
                    </a:ext>
                  </a:extLst>
                </p:cNvPr>
                <p:cNvSpPr>
                  <a:spLocks/>
                </p:cNvSpPr>
                <p:nvPr/>
              </p:nvSpPr>
              <p:spPr bwMode="auto">
                <a:xfrm>
                  <a:off x="4473" y="1622"/>
                  <a:ext cx="5" cy="5"/>
                </a:xfrm>
                <a:custGeom>
                  <a:avLst/>
                  <a:gdLst>
                    <a:gd name="T0" fmla="*/ 0 w 5"/>
                    <a:gd name="T1" fmla="*/ 5 h 5"/>
                    <a:gd name="T2" fmla="*/ 0 w 5"/>
                    <a:gd name="T3" fmla="*/ 5 h 5"/>
                    <a:gd name="T4" fmla="*/ 0 w 5"/>
                    <a:gd name="T5" fmla="*/ 5 h 5"/>
                    <a:gd name="T6" fmla="*/ 5 w 5"/>
                    <a:gd name="T7" fmla="*/ 5 h 5"/>
                    <a:gd name="T8" fmla="*/ 5 w 5"/>
                    <a:gd name="T9" fmla="*/ 5 h 5"/>
                    <a:gd name="T10" fmla="*/ 5 w 5"/>
                    <a:gd name="T11" fmla="*/ 5 h 5"/>
                    <a:gd name="T12" fmla="*/ 5 w 5"/>
                    <a:gd name="T13" fmla="*/ 5 h 5"/>
                    <a:gd name="T14" fmla="*/ 5 w 5"/>
                    <a:gd name="T15" fmla="*/ 0 h 5"/>
                    <a:gd name="T16" fmla="*/ 5 w 5"/>
                    <a:gd name="T17" fmla="*/ 0 h 5"/>
                    <a:gd name="T18" fmla="*/ 5 w 5"/>
                    <a:gd name="T19" fmla="*/ 0 h 5"/>
                    <a:gd name="T20" fmla="*/ 0 w 5"/>
                    <a:gd name="T21" fmla="*/ 0 h 5"/>
                    <a:gd name="T22" fmla="*/ 0 w 5"/>
                    <a:gd name="T23" fmla="*/ 0 h 5"/>
                    <a:gd name="T24" fmla="*/ 0 w 5"/>
                    <a:gd name="T2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0" y="5"/>
                      </a:moveTo>
                      <a:lnTo>
                        <a:pt x="0" y="5"/>
                      </a:lnTo>
                      <a:lnTo>
                        <a:pt x="0" y="5"/>
                      </a:lnTo>
                      <a:lnTo>
                        <a:pt x="5" y="5"/>
                      </a:lnTo>
                      <a:lnTo>
                        <a:pt x="5" y="5"/>
                      </a:lnTo>
                      <a:lnTo>
                        <a:pt x="5" y="5"/>
                      </a:lnTo>
                      <a:lnTo>
                        <a:pt x="5" y="5"/>
                      </a:lnTo>
                      <a:lnTo>
                        <a:pt x="5" y="0"/>
                      </a:lnTo>
                      <a:lnTo>
                        <a:pt x="5" y="0"/>
                      </a:lnTo>
                      <a:lnTo>
                        <a:pt x="5"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06" name="Freeform 2902">
                  <a:extLst>
                    <a:ext uri="{FF2B5EF4-FFF2-40B4-BE49-F238E27FC236}">
                      <a16:creationId xmlns:a16="http://schemas.microsoft.com/office/drawing/2014/main" id="{833660BE-7F74-47C7-A9A2-139487F6D00A}"/>
                    </a:ext>
                  </a:extLst>
                </p:cNvPr>
                <p:cNvSpPr>
                  <a:spLocks/>
                </p:cNvSpPr>
                <p:nvPr/>
              </p:nvSpPr>
              <p:spPr bwMode="auto">
                <a:xfrm>
                  <a:off x="4453" y="1637"/>
                  <a:ext cx="5" cy="5"/>
                </a:xfrm>
                <a:custGeom>
                  <a:avLst/>
                  <a:gdLst>
                    <a:gd name="T0" fmla="*/ 0 w 5"/>
                    <a:gd name="T1" fmla="*/ 0 h 5"/>
                    <a:gd name="T2" fmla="*/ 0 w 5"/>
                    <a:gd name="T3" fmla="*/ 0 h 5"/>
                    <a:gd name="T4" fmla="*/ 0 w 5"/>
                    <a:gd name="T5" fmla="*/ 0 h 5"/>
                    <a:gd name="T6" fmla="*/ 0 w 5"/>
                    <a:gd name="T7" fmla="*/ 0 h 5"/>
                    <a:gd name="T8" fmla="*/ 0 w 5"/>
                    <a:gd name="T9" fmla="*/ 0 h 5"/>
                    <a:gd name="T10" fmla="*/ 0 w 5"/>
                    <a:gd name="T11" fmla="*/ 0 h 5"/>
                    <a:gd name="T12" fmla="*/ 0 w 5"/>
                    <a:gd name="T13" fmla="*/ 5 h 5"/>
                    <a:gd name="T14" fmla="*/ 0 w 5"/>
                    <a:gd name="T15" fmla="*/ 5 h 5"/>
                    <a:gd name="T16" fmla="*/ 0 w 5"/>
                    <a:gd name="T17" fmla="*/ 5 h 5"/>
                    <a:gd name="T18" fmla="*/ 0 w 5"/>
                    <a:gd name="T19" fmla="*/ 5 h 5"/>
                    <a:gd name="T20" fmla="*/ 0 w 5"/>
                    <a:gd name="T21" fmla="*/ 5 h 5"/>
                    <a:gd name="T22" fmla="*/ 0 w 5"/>
                    <a:gd name="T23" fmla="*/ 5 h 5"/>
                    <a:gd name="T24" fmla="*/ 5 w 5"/>
                    <a:gd name="T25" fmla="*/ 5 h 5"/>
                    <a:gd name="T26" fmla="*/ 5 w 5"/>
                    <a:gd name="T27" fmla="*/ 5 h 5"/>
                    <a:gd name="T28" fmla="*/ 5 w 5"/>
                    <a:gd name="T29" fmla="*/ 5 h 5"/>
                    <a:gd name="T30" fmla="*/ 5 w 5"/>
                    <a:gd name="T31" fmla="*/ 5 h 5"/>
                    <a:gd name="T32" fmla="*/ 5 w 5"/>
                    <a:gd name="T33" fmla="*/ 0 h 5"/>
                    <a:gd name="T34" fmla="*/ 5 w 5"/>
                    <a:gd name="T35" fmla="*/ 0 h 5"/>
                    <a:gd name="T36" fmla="*/ 5 w 5"/>
                    <a:gd name="T37" fmla="*/ 0 h 5"/>
                    <a:gd name="T38" fmla="*/ 5 w 5"/>
                    <a:gd name="T39" fmla="*/ 0 h 5"/>
                    <a:gd name="T40" fmla="*/ 5 w 5"/>
                    <a:gd name="T41" fmla="*/ 0 h 5"/>
                    <a:gd name="T42" fmla="*/ 5 w 5"/>
                    <a:gd name="T43" fmla="*/ 0 h 5"/>
                    <a:gd name="T44" fmla="*/ 5 w 5"/>
                    <a:gd name="T45" fmla="*/ 0 h 5"/>
                    <a:gd name="T46" fmla="*/ 5 w 5"/>
                    <a:gd name="T47" fmla="*/ 0 h 5"/>
                    <a:gd name="T48" fmla="*/ 5 w 5"/>
                    <a:gd name="T49" fmla="*/ 0 h 5"/>
                    <a:gd name="T50" fmla="*/ 5 w 5"/>
                    <a:gd name="T51" fmla="*/ 0 h 5"/>
                    <a:gd name="T52" fmla="*/ 5 w 5"/>
                    <a:gd name="T53" fmla="*/ 0 h 5"/>
                    <a:gd name="T54" fmla="*/ 5 w 5"/>
                    <a:gd name="T55" fmla="*/ 0 h 5"/>
                    <a:gd name="T56" fmla="*/ 5 w 5"/>
                    <a:gd name="T57" fmla="*/ 0 h 5"/>
                    <a:gd name="T58" fmla="*/ 0 w 5"/>
                    <a:gd name="T59" fmla="*/ 0 h 5"/>
                    <a:gd name="T60" fmla="*/ 0 w 5"/>
                    <a:gd name="T61" fmla="*/ 0 h 5"/>
                    <a:gd name="T62" fmla="*/ 0 w 5"/>
                    <a:gd name="T63" fmla="*/ 0 h 5"/>
                    <a:gd name="T64" fmla="*/ 0 w 5"/>
                    <a:gd name="T6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 h="5">
                      <a:moveTo>
                        <a:pt x="0" y="0"/>
                      </a:moveTo>
                      <a:lnTo>
                        <a:pt x="0" y="0"/>
                      </a:lnTo>
                      <a:lnTo>
                        <a:pt x="0" y="0"/>
                      </a:lnTo>
                      <a:lnTo>
                        <a:pt x="0" y="0"/>
                      </a:lnTo>
                      <a:lnTo>
                        <a:pt x="0" y="0"/>
                      </a:lnTo>
                      <a:lnTo>
                        <a:pt x="0" y="0"/>
                      </a:lnTo>
                      <a:lnTo>
                        <a:pt x="0" y="5"/>
                      </a:lnTo>
                      <a:lnTo>
                        <a:pt x="0" y="5"/>
                      </a:lnTo>
                      <a:lnTo>
                        <a:pt x="0" y="5"/>
                      </a:lnTo>
                      <a:lnTo>
                        <a:pt x="0" y="5"/>
                      </a:lnTo>
                      <a:lnTo>
                        <a:pt x="0" y="5"/>
                      </a:lnTo>
                      <a:lnTo>
                        <a:pt x="0" y="5"/>
                      </a:lnTo>
                      <a:lnTo>
                        <a:pt x="5" y="5"/>
                      </a:lnTo>
                      <a:lnTo>
                        <a:pt x="5" y="5"/>
                      </a:lnTo>
                      <a:lnTo>
                        <a:pt x="5" y="5"/>
                      </a:lnTo>
                      <a:lnTo>
                        <a:pt x="5" y="5"/>
                      </a:lnTo>
                      <a:lnTo>
                        <a:pt x="5" y="0"/>
                      </a:lnTo>
                      <a:lnTo>
                        <a:pt x="5" y="0"/>
                      </a:lnTo>
                      <a:lnTo>
                        <a:pt x="5" y="0"/>
                      </a:lnTo>
                      <a:lnTo>
                        <a:pt x="5" y="0"/>
                      </a:lnTo>
                      <a:lnTo>
                        <a:pt x="5" y="0"/>
                      </a:lnTo>
                      <a:lnTo>
                        <a:pt x="5" y="0"/>
                      </a:lnTo>
                      <a:lnTo>
                        <a:pt x="5" y="0"/>
                      </a:lnTo>
                      <a:lnTo>
                        <a:pt x="5" y="0"/>
                      </a:lnTo>
                      <a:lnTo>
                        <a:pt x="5" y="0"/>
                      </a:lnTo>
                      <a:lnTo>
                        <a:pt x="5" y="0"/>
                      </a:lnTo>
                      <a:lnTo>
                        <a:pt x="5" y="0"/>
                      </a:lnTo>
                      <a:lnTo>
                        <a:pt x="5" y="0"/>
                      </a:lnTo>
                      <a:lnTo>
                        <a:pt x="5" y="0"/>
                      </a:lnTo>
                      <a:lnTo>
                        <a:pt x="0" y="0"/>
                      </a:lnTo>
                      <a:lnTo>
                        <a:pt x="0" y="0"/>
                      </a:lnTo>
                      <a:lnTo>
                        <a:pt x="0" y="0"/>
                      </a:lnTo>
                      <a:lnTo>
                        <a:pt x="0" y="0"/>
                      </a:lnTo>
                      <a:close/>
                    </a:path>
                  </a:pathLst>
                </a:custGeom>
                <a:solidFill>
                  <a:srgbClr val="F2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07" name="Freeform 2903">
                  <a:extLst>
                    <a:ext uri="{FF2B5EF4-FFF2-40B4-BE49-F238E27FC236}">
                      <a16:creationId xmlns:a16="http://schemas.microsoft.com/office/drawing/2014/main" id="{99E0C933-CA09-4AC4-B6DD-6D60DC1B9FBC}"/>
                    </a:ext>
                  </a:extLst>
                </p:cNvPr>
                <p:cNvSpPr>
                  <a:spLocks/>
                </p:cNvSpPr>
                <p:nvPr/>
              </p:nvSpPr>
              <p:spPr bwMode="auto">
                <a:xfrm>
                  <a:off x="4448" y="1637"/>
                  <a:ext cx="5" cy="5"/>
                </a:xfrm>
                <a:custGeom>
                  <a:avLst/>
                  <a:gdLst>
                    <a:gd name="T0" fmla="*/ 5 w 5"/>
                    <a:gd name="T1" fmla="*/ 5 h 5"/>
                    <a:gd name="T2" fmla="*/ 5 w 5"/>
                    <a:gd name="T3" fmla="*/ 5 h 5"/>
                    <a:gd name="T4" fmla="*/ 5 w 5"/>
                    <a:gd name="T5" fmla="*/ 5 h 5"/>
                    <a:gd name="T6" fmla="*/ 5 w 5"/>
                    <a:gd name="T7" fmla="*/ 0 h 5"/>
                    <a:gd name="T8" fmla="*/ 5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0 h 5"/>
                    <a:gd name="T22" fmla="*/ 5 w 5"/>
                    <a:gd name="T23" fmla="*/ 0 h 5"/>
                    <a:gd name="T24" fmla="*/ 5 w 5"/>
                    <a:gd name="T25" fmla="*/ 0 h 5"/>
                    <a:gd name="T26" fmla="*/ 5 w 5"/>
                    <a:gd name="T27" fmla="*/ 0 h 5"/>
                    <a:gd name="T28" fmla="*/ 0 w 5"/>
                    <a:gd name="T29" fmla="*/ 0 h 5"/>
                    <a:gd name="T30" fmla="*/ 0 w 5"/>
                    <a:gd name="T31" fmla="*/ 0 h 5"/>
                    <a:gd name="T32" fmla="*/ 0 w 5"/>
                    <a:gd name="T33" fmla="*/ 5 h 5"/>
                    <a:gd name="T34" fmla="*/ 0 w 5"/>
                    <a:gd name="T35" fmla="*/ 5 h 5"/>
                    <a:gd name="T36" fmla="*/ 5 w 5"/>
                    <a:gd name="T37" fmla="*/ 5 h 5"/>
                    <a:gd name="T38" fmla="*/ 5 w 5"/>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5"/>
                      </a:moveTo>
                      <a:lnTo>
                        <a:pt x="5" y="5"/>
                      </a:lnTo>
                      <a:lnTo>
                        <a:pt x="5" y="5"/>
                      </a:lnTo>
                      <a:lnTo>
                        <a:pt x="5" y="0"/>
                      </a:lnTo>
                      <a:lnTo>
                        <a:pt x="5" y="5"/>
                      </a:lnTo>
                      <a:lnTo>
                        <a:pt x="5" y="5"/>
                      </a:lnTo>
                      <a:lnTo>
                        <a:pt x="5" y="5"/>
                      </a:lnTo>
                      <a:lnTo>
                        <a:pt x="5" y="5"/>
                      </a:lnTo>
                      <a:lnTo>
                        <a:pt x="5" y="5"/>
                      </a:lnTo>
                      <a:lnTo>
                        <a:pt x="5" y="5"/>
                      </a:lnTo>
                      <a:lnTo>
                        <a:pt x="5" y="0"/>
                      </a:lnTo>
                      <a:lnTo>
                        <a:pt x="5" y="0"/>
                      </a:lnTo>
                      <a:lnTo>
                        <a:pt x="5" y="0"/>
                      </a:lnTo>
                      <a:lnTo>
                        <a:pt x="5" y="0"/>
                      </a:lnTo>
                      <a:lnTo>
                        <a:pt x="0" y="0"/>
                      </a:lnTo>
                      <a:lnTo>
                        <a:pt x="0" y="0"/>
                      </a:lnTo>
                      <a:lnTo>
                        <a:pt x="0" y="5"/>
                      </a:lnTo>
                      <a:lnTo>
                        <a:pt x="0" y="5"/>
                      </a:lnTo>
                      <a:lnTo>
                        <a:pt x="5"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08" name="Freeform 2904">
                  <a:extLst>
                    <a:ext uri="{FF2B5EF4-FFF2-40B4-BE49-F238E27FC236}">
                      <a16:creationId xmlns:a16="http://schemas.microsoft.com/office/drawing/2014/main" id="{4B2253D3-023E-4BEB-8391-4D556FB7552B}"/>
                    </a:ext>
                  </a:extLst>
                </p:cNvPr>
                <p:cNvSpPr>
                  <a:spLocks/>
                </p:cNvSpPr>
                <p:nvPr/>
              </p:nvSpPr>
              <p:spPr bwMode="auto">
                <a:xfrm>
                  <a:off x="4453" y="1637"/>
                  <a:ext cx="10" cy="5"/>
                </a:xfrm>
                <a:custGeom>
                  <a:avLst/>
                  <a:gdLst>
                    <a:gd name="T0" fmla="*/ 5 w 10"/>
                    <a:gd name="T1" fmla="*/ 5 h 5"/>
                    <a:gd name="T2" fmla="*/ 5 w 10"/>
                    <a:gd name="T3" fmla="*/ 0 h 5"/>
                    <a:gd name="T4" fmla="*/ 5 w 10"/>
                    <a:gd name="T5" fmla="*/ 5 h 5"/>
                    <a:gd name="T6" fmla="*/ 5 w 10"/>
                    <a:gd name="T7" fmla="*/ 5 h 5"/>
                    <a:gd name="T8" fmla="*/ 5 w 10"/>
                    <a:gd name="T9" fmla="*/ 5 h 5"/>
                    <a:gd name="T10" fmla="*/ 5 w 10"/>
                    <a:gd name="T11" fmla="*/ 5 h 5"/>
                    <a:gd name="T12" fmla="*/ 0 w 10"/>
                    <a:gd name="T13" fmla="*/ 5 h 5"/>
                    <a:gd name="T14" fmla="*/ 0 w 10"/>
                    <a:gd name="T15" fmla="*/ 5 h 5"/>
                    <a:gd name="T16" fmla="*/ 0 w 10"/>
                    <a:gd name="T17" fmla="*/ 5 h 5"/>
                    <a:gd name="T18" fmla="*/ 0 w 10"/>
                    <a:gd name="T19" fmla="*/ 5 h 5"/>
                    <a:gd name="T20" fmla="*/ 0 w 10"/>
                    <a:gd name="T21" fmla="*/ 5 h 5"/>
                    <a:gd name="T22" fmla="*/ 0 w 10"/>
                    <a:gd name="T23" fmla="*/ 5 h 5"/>
                    <a:gd name="T24" fmla="*/ 0 w 10"/>
                    <a:gd name="T25" fmla="*/ 5 h 5"/>
                    <a:gd name="T26" fmla="*/ 0 w 10"/>
                    <a:gd name="T27" fmla="*/ 5 h 5"/>
                    <a:gd name="T28" fmla="*/ 5 w 10"/>
                    <a:gd name="T29" fmla="*/ 5 h 5"/>
                    <a:gd name="T30" fmla="*/ 5 w 10"/>
                    <a:gd name="T31" fmla="*/ 5 h 5"/>
                    <a:gd name="T32" fmla="*/ 5 w 10"/>
                    <a:gd name="T33" fmla="*/ 5 h 5"/>
                    <a:gd name="T34" fmla="*/ 10 w 10"/>
                    <a:gd name="T35" fmla="*/ 5 h 5"/>
                    <a:gd name="T36" fmla="*/ 10 w 10"/>
                    <a:gd name="T37" fmla="*/ 5 h 5"/>
                    <a:gd name="T38" fmla="*/ 10 w 10"/>
                    <a:gd name="T39" fmla="*/ 0 h 5"/>
                    <a:gd name="T40" fmla="*/ 5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5"/>
                      </a:moveTo>
                      <a:lnTo>
                        <a:pt x="5" y="0"/>
                      </a:lnTo>
                      <a:lnTo>
                        <a:pt x="5" y="5"/>
                      </a:lnTo>
                      <a:lnTo>
                        <a:pt x="5" y="5"/>
                      </a:lnTo>
                      <a:lnTo>
                        <a:pt x="5" y="5"/>
                      </a:lnTo>
                      <a:lnTo>
                        <a:pt x="5" y="5"/>
                      </a:lnTo>
                      <a:lnTo>
                        <a:pt x="0" y="5"/>
                      </a:lnTo>
                      <a:lnTo>
                        <a:pt x="0" y="5"/>
                      </a:lnTo>
                      <a:lnTo>
                        <a:pt x="0" y="5"/>
                      </a:lnTo>
                      <a:lnTo>
                        <a:pt x="0" y="5"/>
                      </a:lnTo>
                      <a:lnTo>
                        <a:pt x="0" y="5"/>
                      </a:lnTo>
                      <a:lnTo>
                        <a:pt x="0" y="5"/>
                      </a:lnTo>
                      <a:lnTo>
                        <a:pt x="0" y="5"/>
                      </a:lnTo>
                      <a:lnTo>
                        <a:pt x="0" y="5"/>
                      </a:lnTo>
                      <a:lnTo>
                        <a:pt x="5" y="5"/>
                      </a:lnTo>
                      <a:lnTo>
                        <a:pt x="5" y="5"/>
                      </a:lnTo>
                      <a:lnTo>
                        <a:pt x="5" y="5"/>
                      </a:lnTo>
                      <a:lnTo>
                        <a:pt x="10" y="5"/>
                      </a:lnTo>
                      <a:lnTo>
                        <a:pt x="10" y="5"/>
                      </a:lnTo>
                      <a:lnTo>
                        <a:pt x="10"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09" name="Freeform 2905">
                  <a:extLst>
                    <a:ext uri="{FF2B5EF4-FFF2-40B4-BE49-F238E27FC236}">
                      <a16:creationId xmlns:a16="http://schemas.microsoft.com/office/drawing/2014/main" id="{B445F0CA-0401-47B2-9BCB-B25ECDE413EF}"/>
                    </a:ext>
                  </a:extLst>
                </p:cNvPr>
                <p:cNvSpPr>
                  <a:spLocks/>
                </p:cNvSpPr>
                <p:nvPr/>
              </p:nvSpPr>
              <p:spPr bwMode="auto">
                <a:xfrm>
                  <a:off x="4458" y="1637"/>
                  <a:ext cx="5" cy="5"/>
                </a:xfrm>
                <a:custGeom>
                  <a:avLst/>
                  <a:gdLst>
                    <a:gd name="T0" fmla="*/ 0 w 5"/>
                    <a:gd name="T1" fmla="*/ 0 h 5"/>
                    <a:gd name="T2" fmla="*/ 0 w 5"/>
                    <a:gd name="T3" fmla="*/ 0 h 5"/>
                    <a:gd name="T4" fmla="*/ 0 w 5"/>
                    <a:gd name="T5" fmla="*/ 0 h 5"/>
                    <a:gd name="T6" fmla="*/ 0 w 5"/>
                    <a:gd name="T7" fmla="*/ 0 h 5"/>
                    <a:gd name="T8" fmla="*/ 0 w 5"/>
                    <a:gd name="T9" fmla="*/ 0 h 5"/>
                    <a:gd name="T10" fmla="*/ 0 w 5"/>
                    <a:gd name="T11" fmla="*/ 0 h 5"/>
                    <a:gd name="T12" fmla="*/ 0 w 5"/>
                    <a:gd name="T13" fmla="*/ 0 h 5"/>
                    <a:gd name="T14" fmla="*/ 0 w 5"/>
                    <a:gd name="T15" fmla="*/ 0 h 5"/>
                    <a:gd name="T16" fmla="*/ 0 w 5"/>
                    <a:gd name="T17" fmla="*/ 5 h 5"/>
                    <a:gd name="T18" fmla="*/ 0 w 5"/>
                    <a:gd name="T19" fmla="*/ 5 h 5"/>
                    <a:gd name="T20" fmla="*/ 5 w 5"/>
                    <a:gd name="T21" fmla="*/ 0 h 5"/>
                    <a:gd name="T22" fmla="*/ 5 w 5"/>
                    <a:gd name="T23" fmla="*/ 0 h 5"/>
                    <a:gd name="T24" fmla="*/ 5 w 5"/>
                    <a:gd name="T25" fmla="*/ 0 h 5"/>
                    <a:gd name="T26" fmla="*/ 5 w 5"/>
                    <a:gd name="T27" fmla="*/ 0 h 5"/>
                    <a:gd name="T28" fmla="*/ 5 w 5"/>
                    <a:gd name="T29" fmla="*/ 0 h 5"/>
                    <a:gd name="T30" fmla="*/ 0 w 5"/>
                    <a:gd name="T31" fmla="*/ 0 h 5"/>
                    <a:gd name="T32" fmla="*/ 0 w 5"/>
                    <a:gd name="T33" fmla="*/ 0 h 5"/>
                    <a:gd name="T34" fmla="*/ 0 w 5"/>
                    <a:gd name="T35" fmla="*/ 0 h 5"/>
                    <a:gd name="T36" fmla="*/ 0 w 5"/>
                    <a:gd name="T37" fmla="*/ 0 h 5"/>
                    <a:gd name="T38" fmla="*/ 0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0"/>
                      </a:moveTo>
                      <a:lnTo>
                        <a:pt x="0" y="0"/>
                      </a:lnTo>
                      <a:lnTo>
                        <a:pt x="0" y="0"/>
                      </a:lnTo>
                      <a:lnTo>
                        <a:pt x="0" y="0"/>
                      </a:lnTo>
                      <a:lnTo>
                        <a:pt x="0" y="0"/>
                      </a:lnTo>
                      <a:lnTo>
                        <a:pt x="0" y="0"/>
                      </a:lnTo>
                      <a:lnTo>
                        <a:pt x="0" y="0"/>
                      </a:lnTo>
                      <a:lnTo>
                        <a:pt x="0" y="0"/>
                      </a:lnTo>
                      <a:lnTo>
                        <a:pt x="0" y="5"/>
                      </a:lnTo>
                      <a:lnTo>
                        <a:pt x="0" y="5"/>
                      </a:lnTo>
                      <a:lnTo>
                        <a:pt x="5" y="0"/>
                      </a:lnTo>
                      <a:lnTo>
                        <a:pt x="5" y="0"/>
                      </a:lnTo>
                      <a:lnTo>
                        <a:pt x="5" y="0"/>
                      </a:lnTo>
                      <a:lnTo>
                        <a:pt x="5" y="0"/>
                      </a:lnTo>
                      <a:lnTo>
                        <a:pt x="5" y="0"/>
                      </a:lnTo>
                      <a:lnTo>
                        <a:pt x="0" y="0"/>
                      </a:lnTo>
                      <a:lnTo>
                        <a:pt x="0"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10" name="Freeform 2906">
                  <a:extLst>
                    <a:ext uri="{FF2B5EF4-FFF2-40B4-BE49-F238E27FC236}">
                      <a16:creationId xmlns:a16="http://schemas.microsoft.com/office/drawing/2014/main" id="{218DF70C-BFAB-4000-887C-ED16E62EA4CD}"/>
                    </a:ext>
                  </a:extLst>
                </p:cNvPr>
                <p:cNvSpPr>
                  <a:spLocks/>
                </p:cNvSpPr>
                <p:nvPr/>
              </p:nvSpPr>
              <p:spPr bwMode="auto">
                <a:xfrm>
                  <a:off x="4453" y="1637"/>
                  <a:ext cx="5" cy="5"/>
                </a:xfrm>
                <a:custGeom>
                  <a:avLst/>
                  <a:gdLst>
                    <a:gd name="T0" fmla="*/ 0 w 5"/>
                    <a:gd name="T1" fmla="*/ 5 h 5"/>
                    <a:gd name="T2" fmla="*/ 0 w 5"/>
                    <a:gd name="T3" fmla="*/ 5 h 5"/>
                    <a:gd name="T4" fmla="*/ 0 w 5"/>
                    <a:gd name="T5" fmla="*/ 5 h 5"/>
                    <a:gd name="T6" fmla="*/ 0 w 5"/>
                    <a:gd name="T7" fmla="*/ 5 h 5"/>
                    <a:gd name="T8" fmla="*/ 0 w 5"/>
                    <a:gd name="T9" fmla="*/ 5 h 5"/>
                    <a:gd name="T10" fmla="*/ 5 w 5"/>
                    <a:gd name="T11" fmla="*/ 0 h 5"/>
                    <a:gd name="T12" fmla="*/ 5 w 5"/>
                    <a:gd name="T13" fmla="*/ 0 h 5"/>
                    <a:gd name="T14" fmla="*/ 5 w 5"/>
                    <a:gd name="T15" fmla="*/ 0 h 5"/>
                    <a:gd name="T16" fmla="*/ 5 w 5"/>
                    <a:gd name="T17" fmla="*/ 0 h 5"/>
                    <a:gd name="T18" fmla="*/ 5 w 5"/>
                    <a:gd name="T19" fmla="*/ 0 h 5"/>
                    <a:gd name="T20" fmla="*/ 5 w 5"/>
                    <a:gd name="T21" fmla="*/ 0 h 5"/>
                    <a:gd name="T22" fmla="*/ 5 w 5"/>
                    <a:gd name="T23" fmla="*/ 0 h 5"/>
                    <a:gd name="T24" fmla="*/ 5 w 5"/>
                    <a:gd name="T25" fmla="*/ 0 h 5"/>
                    <a:gd name="T26" fmla="*/ 5 w 5"/>
                    <a:gd name="T27" fmla="*/ 0 h 5"/>
                    <a:gd name="T28" fmla="*/ 0 w 5"/>
                    <a:gd name="T29" fmla="*/ 0 h 5"/>
                    <a:gd name="T30" fmla="*/ 0 w 5"/>
                    <a:gd name="T31" fmla="*/ 0 h 5"/>
                    <a:gd name="T32" fmla="*/ 0 w 5"/>
                    <a:gd name="T33" fmla="*/ 0 h 5"/>
                    <a:gd name="T34" fmla="*/ 0 w 5"/>
                    <a:gd name="T35" fmla="*/ 0 h 5"/>
                    <a:gd name="T36" fmla="*/ 0 w 5"/>
                    <a:gd name="T37" fmla="*/ 0 h 5"/>
                    <a:gd name="T38" fmla="*/ 0 w 5"/>
                    <a:gd name="T39" fmla="*/ 0 h 5"/>
                    <a:gd name="T40" fmla="*/ 0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5"/>
                      </a:moveTo>
                      <a:lnTo>
                        <a:pt x="0" y="5"/>
                      </a:lnTo>
                      <a:lnTo>
                        <a:pt x="0" y="5"/>
                      </a:lnTo>
                      <a:lnTo>
                        <a:pt x="0" y="5"/>
                      </a:lnTo>
                      <a:lnTo>
                        <a:pt x="0" y="5"/>
                      </a:lnTo>
                      <a:lnTo>
                        <a:pt x="5" y="0"/>
                      </a:lnTo>
                      <a:lnTo>
                        <a:pt x="5" y="0"/>
                      </a:lnTo>
                      <a:lnTo>
                        <a:pt x="5" y="0"/>
                      </a:lnTo>
                      <a:lnTo>
                        <a:pt x="5" y="0"/>
                      </a:lnTo>
                      <a:lnTo>
                        <a:pt x="5" y="0"/>
                      </a:lnTo>
                      <a:lnTo>
                        <a:pt x="5" y="0"/>
                      </a:lnTo>
                      <a:lnTo>
                        <a:pt x="5" y="0"/>
                      </a:lnTo>
                      <a:lnTo>
                        <a:pt x="5" y="0"/>
                      </a:lnTo>
                      <a:lnTo>
                        <a:pt x="5" y="0"/>
                      </a:lnTo>
                      <a:lnTo>
                        <a:pt x="0" y="0"/>
                      </a:lnTo>
                      <a:lnTo>
                        <a:pt x="0" y="0"/>
                      </a:lnTo>
                      <a:lnTo>
                        <a:pt x="0"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11" name="Freeform 2907">
                  <a:extLst>
                    <a:ext uri="{FF2B5EF4-FFF2-40B4-BE49-F238E27FC236}">
                      <a16:creationId xmlns:a16="http://schemas.microsoft.com/office/drawing/2014/main" id="{61F59A55-EBEA-4F55-8424-3BBB8DBA584D}"/>
                    </a:ext>
                  </a:extLst>
                </p:cNvPr>
                <p:cNvSpPr>
                  <a:spLocks/>
                </p:cNvSpPr>
                <p:nvPr/>
              </p:nvSpPr>
              <p:spPr bwMode="auto">
                <a:xfrm>
                  <a:off x="4434" y="1627"/>
                  <a:ext cx="29" cy="5"/>
                </a:xfrm>
                <a:custGeom>
                  <a:avLst/>
                  <a:gdLst>
                    <a:gd name="T0" fmla="*/ 4 w 29"/>
                    <a:gd name="T1" fmla="*/ 5 h 5"/>
                    <a:gd name="T2" fmla="*/ 0 w 29"/>
                    <a:gd name="T3" fmla="*/ 0 h 5"/>
                    <a:gd name="T4" fmla="*/ 0 w 29"/>
                    <a:gd name="T5" fmla="*/ 0 h 5"/>
                    <a:gd name="T6" fmla="*/ 0 w 29"/>
                    <a:gd name="T7" fmla="*/ 0 h 5"/>
                    <a:gd name="T8" fmla="*/ 4 w 29"/>
                    <a:gd name="T9" fmla="*/ 0 h 5"/>
                    <a:gd name="T10" fmla="*/ 4 w 29"/>
                    <a:gd name="T11" fmla="*/ 0 h 5"/>
                    <a:gd name="T12" fmla="*/ 9 w 29"/>
                    <a:gd name="T13" fmla="*/ 0 h 5"/>
                    <a:gd name="T14" fmla="*/ 14 w 29"/>
                    <a:gd name="T15" fmla="*/ 0 h 5"/>
                    <a:gd name="T16" fmla="*/ 14 w 29"/>
                    <a:gd name="T17" fmla="*/ 0 h 5"/>
                    <a:gd name="T18" fmla="*/ 14 w 29"/>
                    <a:gd name="T19" fmla="*/ 0 h 5"/>
                    <a:gd name="T20" fmla="*/ 19 w 29"/>
                    <a:gd name="T21" fmla="*/ 0 h 5"/>
                    <a:gd name="T22" fmla="*/ 19 w 29"/>
                    <a:gd name="T23" fmla="*/ 0 h 5"/>
                    <a:gd name="T24" fmla="*/ 24 w 29"/>
                    <a:gd name="T25" fmla="*/ 0 h 5"/>
                    <a:gd name="T26" fmla="*/ 24 w 29"/>
                    <a:gd name="T27" fmla="*/ 0 h 5"/>
                    <a:gd name="T28" fmla="*/ 29 w 29"/>
                    <a:gd name="T29" fmla="*/ 0 h 5"/>
                    <a:gd name="T30" fmla="*/ 29 w 29"/>
                    <a:gd name="T31" fmla="*/ 0 h 5"/>
                    <a:gd name="T32" fmla="*/ 29 w 29"/>
                    <a:gd name="T33" fmla="*/ 5 h 5"/>
                    <a:gd name="T34" fmla="*/ 24 w 29"/>
                    <a:gd name="T35" fmla="*/ 5 h 5"/>
                    <a:gd name="T36" fmla="*/ 24 w 29"/>
                    <a:gd name="T37" fmla="*/ 5 h 5"/>
                    <a:gd name="T38" fmla="*/ 19 w 29"/>
                    <a:gd name="T39" fmla="*/ 5 h 5"/>
                    <a:gd name="T40" fmla="*/ 19 w 29"/>
                    <a:gd name="T41" fmla="*/ 5 h 5"/>
                    <a:gd name="T42" fmla="*/ 19 w 29"/>
                    <a:gd name="T43" fmla="*/ 5 h 5"/>
                    <a:gd name="T44" fmla="*/ 14 w 29"/>
                    <a:gd name="T45" fmla="*/ 5 h 5"/>
                    <a:gd name="T46" fmla="*/ 14 w 29"/>
                    <a:gd name="T47" fmla="*/ 5 h 5"/>
                    <a:gd name="T48" fmla="*/ 14 w 29"/>
                    <a:gd name="T49" fmla="*/ 5 h 5"/>
                    <a:gd name="T50" fmla="*/ 9 w 29"/>
                    <a:gd name="T51" fmla="*/ 5 h 5"/>
                    <a:gd name="T52" fmla="*/ 9 w 29"/>
                    <a:gd name="T53" fmla="*/ 5 h 5"/>
                    <a:gd name="T54" fmla="*/ 9 w 29"/>
                    <a:gd name="T55" fmla="*/ 5 h 5"/>
                    <a:gd name="T56" fmla="*/ 4 w 29"/>
                    <a:gd name="T57" fmla="*/ 5 h 5"/>
                    <a:gd name="T58" fmla="*/ 4 w 29"/>
                    <a:gd name="T59" fmla="*/ 5 h 5"/>
                    <a:gd name="T60" fmla="*/ 4 w 29"/>
                    <a:gd name="T61" fmla="*/ 5 h 5"/>
                    <a:gd name="T62" fmla="*/ 4 w 29"/>
                    <a:gd name="T6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 h="5">
                      <a:moveTo>
                        <a:pt x="4" y="5"/>
                      </a:moveTo>
                      <a:lnTo>
                        <a:pt x="4" y="5"/>
                      </a:lnTo>
                      <a:lnTo>
                        <a:pt x="0" y="0"/>
                      </a:lnTo>
                      <a:lnTo>
                        <a:pt x="0" y="0"/>
                      </a:lnTo>
                      <a:lnTo>
                        <a:pt x="0" y="0"/>
                      </a:lnTo>
                      <a:lnTo>
                        <a:pt x="0" y="0"/>
                      </a:lnTo>
                      <a:lnTo>
                        <a:pt x="0" y="0"/>
                      </a:lnTo>
                      <a:lnTo>
                        <a:pt x="0" y="0"/>
                      </a:lnTo>
                      <a:lnTo>
                        <a:pt x="4" y="0"/>
                      </a:lnTo>
                      <a:lnTo>
                        <a:pt x="4" y="0"/>
                      </a:lnTo>
                      <a:lnTo>
                        <a:pt x="4" y="0"/>
                      </a:lnTo>
                      <a:lnTo>
                        <a:pt x="4" y="0"/>
                      </a:lnTo>
                      <a:lnTo>
                        <a:pt x="9" y="0"/>
                      </a:lnTo>
                      <a:lnTo>
                        <a:pt x="9" y="0"/>
                      </a:lnTo>
                      <a:lnTo>
                        <a:pt x="9" y="0"/>
                      </a:lnTo>
                      <a:lnTo>
                        <a:pt x="14" y="0"/>
                      </a:lnTo>
                      <a:lnTo>
                        <a:pt x="14" y="0"/>
                      </a:lnTo>
                      <a:lnTo>
                        <a:pt x="14" y="0"/>
                      </a:lnTo>
                      <a:lnTo>
                        <a:pt x="14" y="0"/>
                      </a:lnTo>
                      <a:lnTo>
                        <a:pt x="14" y="0"/>
                      </a:lnTo>
                      <a:lnTo>
                        <a:pt x="19" y="0"/>
                      </a:lnTo>
                      <a:lnTo>
                        <a:pt x="19" y="0"/>
                      </a:lnTo>
                      <a:lnTo>
                        <a:pt x="19" y="0"/>
                      </a:lnTo>
                      <a:lnTo>
                        <a:pt x="19" y="0"/>
                      </a:lnTo>
                      <a:lnTo>
                        <a:pt x="24" y="0"/>
                      </a:lnTo>
                      <a:lnTo>
                        <a:pt x="24" y="0"/>
                      </a:lnTo>
                      <a:lnTo>
                        <a:pt x="24" y="0"/>
                      </a:lnTo>
                      <a:lnTo>
                        <a:pt x="24" y="0"/>
                      </a:lnTo>
                      <a:lnTo>
                        <a:pt x="24" y="0"/>
                      </a:lnTo>
                      <a:lnTo>
                        <a:pt x="29" y="0"/>
                      </a:lnTo>
                      <a:lnTo>
                        <a:pt x="29" y="0"/>
                      </a:lnTo>
                      <a:lnTo>
                        <a:pt x="29" y="0"/>
                      </a:lnTo>
                      <a:lnTo>
                        <a:pt x="29" y="0"/>
                      </a:lnTo>
                      <a:lnTo>
                        <a:pt x="29" y="5"/>
                      </a:lnTo>
                      <a:lnTo>
                        <a:pt x="29" y="5"/>
                      </a:lnTo>
                      <a:lnTo>
                        <a:pt x="24" y="5"/>
                      </a:lnTo>
                      <a:lnTo>
                        <a:pt x="24" y="5"/>
                      </a:lnTo>
                      <a:lnTo>
                        <a:pt x="24" y="5"/>
                      </a:lnTo>
                      <a:lnTo>
                        <a:pt x="24" y="5"/>
                      </a:lnTo>
                      <a:lnTo>
                        <a:pt x="19" y="5"/>
                      </a:lnTo>
                      <a:lnTo>
                        <a:pt x="19" y="5"/>
                      </a:lnTo>
                      <a:lnTo>
                        <a:pt x="19" y="5"/>
                      </a:lnTo>
                      <a:lnTo>
                        <a:pt x="19" y="5"/>
                      </a:lnTo>
                      <a:lnTo>
                        <a:pt x="19" y="5"/>
                      </a:lnTo>
                      <a:lnTo>
                        <a:pt x="19" y="5"/>
                      </a:lnTo>
                      <a:lnTo>
                        <a:pt x="14" y="5"/>
                      </a:lnTo>
                      <a:lnTo>
                        <a:pt x="14" y="5"/>
                      </a:lnTo>
                      <a:lnTo>
                        <a:pt x="14" y="5"/>
                      </a:lnTo>
                      <a:lnTo>
                        <a:pt x="14" y="5"/>
                      </a:lnTo>
                      <a:lnTo>
                        <a:pt x="14" y="5"/>
                      </a:lnTo>
                      <a:lnTo>
                        <a:pt x="14" y="5"/>
                      </a:lnTo>
                      <a:lnTo>
                        <a:pt x="9" y="5"/>
                      </a:lnTo>
                      <a:lnTo>
                        <a:pt x="9" y="5"/>
                      </a:lnTo>
                      <a:lnTo>
                        <a:pt x="9" y="5"/>
                      </a:lnTo>
                      <a:lnTo>
                        <a:pt x="9" y="5"/>
                      </a:lnTo>
                      <a:lnTo>
                        <a:pt x="9" y="5"/>
                      </a:lnTo>
                      <a:lnTo>
                        <a:pt x="9" y="5"/>
                      </a:lnTo>
                      <a:lnTo>
                        <a:pt x="4" y="5"/>
                      </a:lnTo>
                      <a:lnTo>
                        <a:pt x="4" y="5"/>
                      </a:lnTo>
                      <a:lnTo>
                        <a:pt x="4" y="5"/>
                      </a:lnTo>
                      <a:lnTo>
                        <a:pt x="4" y="5"/>
                      </a:lnTo>
                      <a:lnTo>
                        <a:pt x="4" y="5"/>
                      </a:lnTo>
                      <a:lnTo>
                        <a:pt x="4" y="5"/>
                      </a:lnTo>
                      <a:lnTo>
                        <a:pt x="4" y="5"/>
                      </a:lnTo>
                      <a:lnTo>
                        <a:pt x="4" y="5"/>
                      </a:lnTo>
                      <a:close/>
                    </a:path>
                  </a:pathLst>
                </a:custGeom>
                <a:solidFill>
                  <a:srgbClr val="F2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12" name="Freeform 2908">
                  <a:extLst>
                    <a:ext uri="{FF2B5EF4-FFF2-40B4-BE49-F238E27FC236}">
                      <a16:creationId xmlns:a16="http://schemas.microsoft.com/office/drawing/2014/main" id="{FDD61314-4CF1-4670-A09E-4212B8A0D931}"/>
                    </a:ext>
                  </a:extLst>
                </p:cNvPr>
                <p:cNvSpPr>
                  <a:spLocks/>
                </p:cNvSpPr>
                <p:nvPr/>
              </p:nvSpPr>
              <p:spPr bwMode="auto">
                <a:xfrm>
                  <a:off x="4434" y="1622"/>
                  <a:ext cx="4" cy="10"/>
                </a:xfrm>
                <a:custGeom>
                  <a:avLst/>
                  <a:gdLst>
                    <a:gd name="T0" fmla="*/ 4 w 4"/>
                    <a:gd name="T1" fmla="*/ 0 h 10"/>
                    <a:gd name="T2" fmla="*/ 4 w 4"/>
                    <a:gd name="T3" fmla="*/ 0 h 10"/>
                    <a:gd name="T4" fmla="*/ 0 w 4"/>
                    <a:gd name="T5" fmla="*/ 5 h 10"/>
                    <a:gd name="T6" fmla="*/ 0 w 4"/>
                    <a:gd name="T7" fmla="*/ 5 h 10"/>
                    <a:gd name="T8" fmla="*/ 0 w 4"/>
                    <a:gd name="T9" fmla="*/ 5 h 10"/>
                    <a:gd name="T10" fmla="*/ 0 w 4"/>
                    <a:gd name="T11" fmla="*/ 5 h 10"/>
                    <a:gd name="T12" fmla="*/ 0 w 4"/>
                    <a:gd name="T13" fmla="*/ 10 h 10"/>
                    <a:gd name="T14" fmla="*/ 0 w 4"/>
                    <a:gd name="T15" fmla="*/ 10 h 10"/>
                    <a:gd name="T16" fmla="*/ 0 w 4"/>
                    <a:gd name="T17" fmla="*/ 10 h 10"/>
                    <a:gd name="T18" fmla="*/ 0 w 4"/>
                    <a:gd name="T19" fmla="*/ 10 h 10"/>
                    <a:gd name="T20" fmla="*/ 4 w 4"/>
                    <a:gd name="T21" fmla="*/ 5 h 10"/>
                    <a:gd name="T22" fmla="*/ 4 w 4"/>
                    <a:gd name="T23" fmla="*/ 5 h 10"/>
                    <a:gd name="T24" fmla="*/ 0 w 4"/>
                    <a:gd name="T25" fmla="*/ 5 h 10"/>
                    <a:gd name="T26" fmla="*/ 0 w 4"/>
                    <a:gd name="T27" fmla="*/ 5 h 10"/>
                    <a:gd name="T28" fmla="*/ 0 w 4"/>
                    <a:gd name="T29" fmla="*/ 5 h 10"/>
                    <a:gd name="T30" fmla="*/ 0 w 4"/>
                    <a:gd name="T31" fmla="*/ 5 h 10"/>
                    <a:gd name="T32" fmla="*/ 0 w 4"/>
                    <a:gd name="T33" fmla="*/ 5 h 10"/>
                    <a:gd name="T34" fmla="*/ 0 w 4"/>
                    <a:gd name="T35" fmla="*/ 5 h 10"/>
                    <a:gd name="T36" fmla="*/ 4 w 4"/>
                    <a:gd name="T37" fmla="*/ 5 h 10"/>
                    <a:gd name="T38" fmla="*/ 4 w 4"/>
                    <a:gd name="T39" fmla="*/ 5 h 10"/>
                    <a:gd name="T40" fmla="*/ 4 w 4"/>
                    <a:gd name="T4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10">
                      <a:moveTo>
                        <a:pt x="4" y="0"/>
                      </a:moveTo>
                      <a:lnTo>
                        <a:pt x="4" y="0"/>
                      </a:lnTo>
                      <a:lnTo>
                        <a:pt x="0" y="5"/>
                      </a:lnTo>
                      <a:lnTo>
                        <a:pt x="0" y="5"/>
                      </a:lnTo>
                      <a:lnTo>
                        <a:pt x="0" y="5"/>
                      </a:lnTo>
                      <a:lnTo>
                        <a:pt x="0" y="5"/>
                      </a:lnTo>
                      <a:lnTo>
                        <a:pt x="0" y="10"/>
                      </a:lnTo>
                      <a:lnTo>
                        <a:pt x="0" y="10"/>
                      </a:lnTo>
                      <a:lnTo>
                        <a:pt x="0" y="10"/>
                      </a:lnTo>
                      <a:lnTo>
                        <a:pt x="0" y="10"/>
                      </a:lnTo>
                      <a:lnTo>
                        <a:pt x="4" y="5"/>
                      </a:lnTo>
                      <a:lnTo>
                        <a:pt x="4" y="5"/>
                      </a:lnTo>
                      <a:lnTo>
                        <a:pt x="0" y="5"/>
                      </a:lnTo>
                      <a:lnTo>
                        <a:pt x="0" y="5"/>
                      </a:lnTo>
                      <a:lnTo>
                        <a:pt x="0" y="5"/>
                      </a:lnTo>
                      <a:lnTo>
                        <a:pt x="0" y="5"/>
                      </a:lnTo>
                      <a:lnTo>
                        <a:pt x="0" y="5"/>
                      </a:lnTo>
                      <a:lnTo>
                        <a:pt x="0" y="5"/>
                      </a:lnTo>
                      <a:lnTo>
                        <a:pt x="4" y="5"/>
                      </a:lnTo>
                      <a:lnTo>
                        <a:pt x="4" y="5"/>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13" name="Freeform 2909">
                  <a:extLst>
                    <a:ext uri="{FF2B5EF4-FFF2-40B4-BE49-F238E27FC236}">
                      <a16:creationId xmlns:a16="http://schemas.microsoft.com/office/drawing/2014/main" id="{7399CD19-D05D-4984-8DB7-679FA6CE86F6}"/>
                    </a:ext>
                  </a:extLst>
                </p:cNvPr>
                <p:cNvSpPr>
                  <a:spLocks/>
                </p:cNvSpPr>
                <p:nvPr/>
              </p:nvSpPr>
              <p:spPr bwMode="auto">
                <a:xfrm>
                  <a:off x="4438" y="1622"/>
                  <a:ext cx="10" cy="5"/>
                </a:xfrm>
                <a:custGeom>
                  <a:avLst/>
                  <a:gdLst>
                    <a:gd name="T0" fmla="*/ 10 w 10"/>
                    <a:gd name="T1" fmla="*/ 5 h 5"/>
                    <a:gd name="T2" fmla="*/ 10 w 10"/>
                    <a:gd name="T3" fmla="*/ 5 h 5"/>
                    <a:gd name="T4" fmla="*/ 10 w 10"/>
                    <a:gd name="T5" fmla="*/ 5 h 5"/>
                    <a:gd name="T6" fmla="*/ 5 w 10"/>
                    <a:gd name="T7" fmla="*/ 5 h 5"/>
                    <a:gd name="T8" fmla="*/ 5 w 10"/>
                    <a:gd name="T9" fmla="*/ 5 h 5"/>
                    <a:gd name="T10" fmla="*/ 5 w 10"/>
                    <a:gd name="T11" fmla="*/ 0 h 5"/>
                    <a:gd name="T12" fmla="*/ 0 w 10"/>
                    <a:gd name="T13" fmla="*/ 0 h 5"/>
                    <a:gd name="T14" fmla="*/ 0 w 10"/>
                    <a:gd name="T15" fmla="*/ 0 h 5"/>
                    <a:gd name="T16" fmla="*/ 0 w 10"/>
                    <a:gd name="T17" fmla="*/ 0 h 5"/>
                    <a:gd name="T18" fmla="*/ 0 w 10"/>
                    <a:gd name="T19" fmla="*/ 0 h 5"/>
                    <a:gd name="T20" fmla="*/ 0 w 10"/>
                    <a:gd name="T21" fmla="*/ 5 h 5"/>
                    <a:gd name="T22" fmla="*/ 0 w 10"/>
                    <a:gd name="T23" fmla="*/ 5 h 5"/>
                    <a:gd name="T24" fmla="*/ 0 w 10"/>
                    <a:gd name="T25" fmla="*/ 5 h 5"/>
                    <a:gd name="T26" fmla="*/ 0 w 10"/>
                    <a:gd name="T27" fmla="*/ 5 h 5"/>
                    <a:gd name="T28" fmla="*/ 5 w 10"/>
                    <a:gd name="T29" fmla="*/ 5 h 5"/>
                    <a:gd name="T30" fmla="*/ 5 w 10"/>
                    <a:gd name="T31" fmla="*/ 5 h 5"/>
                    <a:gd name="T32" fmla="*/ 5 w 10"/>
                    <a:gd name="T33" fmla="*/ 5 h 5"/>
                    <a:gd name="T34" fmla="*/ 10 w 10"/>
                    <a:gd name="T35" fmla="*/ 5 h 5"/>
                    <a:gd name="T36" fmla="*/ 10 w 10"/>
                    <a:gd name="T37" fmla="*/ 5 h 5"/>
                    <a:gd name="T38" fmla="*/ 10 w 10"/>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5">
                      <a:moveTo>
                        <a:pt x="10" y="5"/>
                      </a:moveTo>
                      <a:lnTo>
                        <a:pt x="10" y="5"/>
                      </a:lnTo>
                      <a:lnTo>
                        <a:pt x="10" y="5"/>
                      </a:lnTo>
                      <a:lnTo>
                        <a:pt x="5" y="5"/>
                      </a:lnTo>
                      <a:lnTo>
                        <a:pt x="5" y="5"/>
                      </a:lnTo>
                      <a:lnTo>
                        <a:pt x="5" y="0"/>
                      </a:lnTo>
                      <a:lnTo>
                        <a:pt x="0" y="0"/>
                      </a:lnTo>
                      <a:lnTo>
                        <a:pt x="0" y="0"/>
                      </a:lnTo>
                      <a:lnTo>
                        <a:pt x="0" y="0"/>
                      </a:lnTo>
                      <a:lnTo>
                        <a:pt x="0" y="0"/>
                      </a:lnTo>
                      <a:lnTo>
                        <a:pt x="0" y="5"/>
                      </a:lnTo>
                      <a:lnTo>
                        <a:pt x="0" y="5"/>
                      </a:lnTo>
                      <a:lnTo>
                        <a:pt x="0" y="5"/>
                      </a:lnTo>
                      <a:lnTo>
                        <a:pt x="0" y="5"/>
                      </a:lnTo>
                      <a:lnTo>
                        <a:pt x="5" y="5"/>
                      </a:lnTo>
                      <a:lnTo>
                        <a:pt x="5" y="5"/>
                      </a:lnTo>
                      <a:lnTo>
                        <a:pt x="5" y="5"/>
                      </a:lnTo>
                      <a:lnTo>
                        <a:pt x="10" y="5"/>
                      </a:lnTo>
                      <a:lnTo>
                        <a:pt x="10" y="5"/>
                      </a:lnTo>
                      <a:lnTo>
                        <a:pt x="1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14" name="Freeform 2910">
                  <a:extLst>
                    <a:ext uri="{FF2B5EF4-FFF2-40B4-BE49-F238E27FC236}">
                      <a16:creationId xmlns:a16="http://schemas.microsoft.com/office/drawing/2014/main" id="{E2558C3F-F9CB-47A8-9656-7930C0CCBAB9}"/>
                    </a:ext>
                  </a:extLst>
                </p:cNvPr>
                <p:cNvSpPr>
                  <a:spLocks/>
                </p:cNvSpPr>
                <p:nvPr/>
              </p:nvSpPr>
              <p:spPr bwMode="auto">
                <a:xfrm>
                  <a:off x="4448" y="1627"/>
                  <a:ext cx="10" cy="5"/>
                </a:xfrm>
                <a:custGeom>
                  <a:avLst/>
                  <a:gdLst>
                    <a:gd name="T0" fmla="*/ 5 w 10"/>
                    <a:gd name="T1" fmla="*/ 0 h 5"/>
                    <a:gd name="T2" fmla="*/ 5 w 10"/>
                    <a:gd name="T3" fmla="*/ 0 h 5"/>
                    <a:gd name="T4" fmla="*/ 5 w 10"/>
                    <a:gd name="T5" fmla="*/ 0 h 5"/>
                    <a:gd name="T6" fmla="*/ 5 w 10"/>
                    <a:gd name="T7" fmla="*/ 0 h 5"/>
                    <a:gd name="T8" fmla="*/ 5 w 10"/>
                    <a:gd name="T9" fmla="*/ 0 h 5"/>
                    <a:gd name="T10" fmla="*/ 5 w 10"/>
                    <a:gd name="T11" fmla="*/ 0 h 5"/>
                    <a:gd name="T12" fmla="*/ 0 w 10"/>
                    <a:gd name="T13" fmla="*/ 0 h 5"/>
                    <a:gd name="T14" fmla="*/ 0 w 10"/>
                    <a:gd name="T15" fmla="*/ 0 h 5"/>
                    <a:gd name="T16" fmla="*/ 0 w 10"/>
                    <a:gd name="T17" fmla="*/ 0 h 5"/>
                    <a:gd name="T18" fmla="*/ 0 w 10"/>
                    <a:gd name="T19" fmla="*/ 0 h 5"/>
                    <a:gd name="T20" fmla="*/ 0 w 10"/>
                    <a:gd name="T21" fmla="*/ 0 h 5"/>
                    <a:gd name="T22" fmla="*/ 0 w 10"/>
                    <a:gd name="T23" fmla="*/ 0 h 5"/>
                    <a:gd name="T24" fmla="*/ 0 w 10"/>
                    <a:gd name="T25" fmla="*/ 0 h 5"/>
                    <a:gd name="T26" fmla="*/ 0 w 10"/>
                    <a:gd name="T27" fmla="*/ 0 h 5"/>
                    <a:gd name="T28" fmla="*/ 5 w 10"/>
                    <a:gd name="T29" fmla="*/ 0 h 5"/>
                    <a:gd name="T30" fmla="*/ 5 w 10"/>
                    <a:gd name="T31" fmla="*/ 5 h 5"/>
                    <a:gd name="T32" fmla="*/ 5 w 10"/>
                    <a:gd name="T33" fmla="*/ 0 h 5"/>
                    <a:gd name="T34" fmla="*/ 5 w 10"/>
                    <a:gd name="T35" fmla="*/ 0 h 5"/>
                    <a:gd name="T36" fmla="*/ 10 w 10"/>
                    <a:gd name="T37" fmla="*/ 0 h 5"/>
                    <a:gd name="T38" fmla="*/ 10 w 10"/>
                    <a:gd name="T39" fmla="*/ 0 h 5"/>
                    <a:gd name="T40" fmla="*/ 5 w 10"/>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0"/>
                      </a:moveTo>
                      <a:lnTo>
                        <a:pt x="5" y="0"/>
                      </a:lnTo>
                      <a:lnTo>
                        <a:pt x="5" y="0"/>
                      </a:lnTo>
                      <a:lnTo>
                        <a:pt x="5" y="0"/>
                      </a:lnTo>
                      <a:lnTo>
                        <a:pt x="5" y="0"/>
                      </a:lnTo>
                      <a:lnTo>
                        <a:pt x="5" y="0"/>
                      </a:lnTo>
                      <a:lnTo>
                        <a:pt x="0" y="0"/>
                      </a:lnTo>
                      <a:lnTo>
                        <a:pt x="0" y="0"/>
                      </a:lnTo>
                      <a:lnTo>
                        <a:pt x="0" y="0"/>
                      </a:lnTo>
                      <a:lnTo>
                        <a:pt x="0" y="0"/>
                      </a:lnTo>
                      <a:lnTo>
                        <a:pt x="0" y="0"/>
                      </a:lnTo>
                      <a:lnTo>
                        <a:pt x="0" y="0"/>
                      </a:lnTo>
                      <a:lnTo>
                        <a:pt x="0" y="0"/>
                      </a:lnTo>
                      <a:lnTo>
                        <a:pt x="0" y="0"/>
                      </a:lnTo>
                      <a:lnTo>
                        <a:pt x="5" y="0"/>
                      </a:lnTo>
                      <a:lnTo>
                        <a:pt x="5" y="5"/>
                      </a:lnTo>
                      <a:lnTo>
                        <a:pt x="5" y="0"/>
                      </a:lnTo>
                      <a:lnTo>
                        <a:pt x="5" y="0"/>
                      </a:lnTo>
                      <a:lnTo>
                        <a:pt x="10" y="0"/>
                      </a:lnTo>
                      <a:lnTo>
                        <a:pt x="10"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15" name="Freeform 2911">
                  <a:extLst>
                    <a:ext uri="{FF2B5EF4-FFF2-40B4-BE49-F238E27FC236}">
                      <a16:creationId xmlns:a16="http://schemas.microsoft.com/office/drawing/2014/main" id="{A07A4DB5-63AF-4C20-A8D9-77CA826BBB3A}"/>
                    </a:ext>
                  </a:extLst>
                </p:cNvPr>
                <p:cNvSpPr>
                  <a:spLocks/>
                </p:cNvSpPr>
                <p:nvPr/>
              </p:nvSpPr>
              <p:spPr bwMode="auto">
                <a:xfrm>
                  <a:off x="4453" y="1622"/>
                  <a:ext cx="10" cy="10"/>
                </a:xfrm>
                <a:custGeom>
                  <a:avLst/>
                  <a:gdLst>
                    <a:gd name="T0" fmla="*/ 10 w 10"/>
                    <a:gd name="T1" fmla="*/ 10 h 10"/>
                    <a:gd name="T2" fmla="*/ 10 w 10"/>
                    <a:gd name="T3" fmla="*/ 10 h 10"/>
                    <a:gd name="T4" fmla="*/ 10 w 10"/>
                    <a:gd name="T5" fmla="*/ 5 h 10"/>
                    <a:gd name="T6" fmla="*/ 10 w 10"/>
                    <a:gd name="T7" fmla="*/ 5 h 10"/>
                    <a:gd name="T8" fmla="*/ 10 w 10"/>
                    <a:gd name="T9" fmla="*/ 0 h 10"/>
                    <a:gd name="T10" fmla="*/ 5 w 10"/>
                    <a:gd name="T11" fmla="*/ 0 h 10"/>
                    <a:gd name="T12" fmla="*/ 5 w 10"/>
                    <a:gd name="T13" fmla="*/ 0 h 10"/>
                    <a:gd name="T14" fmla="*/ 5 w 10"/>
                    <a:gd name="T15" fmla="*/ 5 h 10"/>
                    <a:gd name="T16" fmla="*/ 0 w 10"/>
                    <a:gd name="T17" fmla="*/ 5 h 10"/>
                    <a:gd name="T18" fmla="*/ 0 w 10"/>
                    <a:gd name="T19" fmla="*/ 5 h 10"/>
                    <a:gd name="T20" fmla="*/ 5 w 10"/>
                    <a:gd name="T21" fmla="*/ 5 h 10"/>
                    <a:gd name="T22" fmla="*/ 5 w 10"/>
                    <a:gd name="T23" fmla="*/ 5 h 10"/>
                    <a:gd name="T24" fmla="*/ 5 w 10"/>
                    <a:gd name="T25" fmla="*/ 5 h 10"/>
                    <a:gd name="T26" fmla="*/ 5 w 10"/>
                    <a:gd name="T27" fmla="*/ 5 h 10"/>
                    <a:gd name="T28" fmla="*/ 5 w 10"/>
                    <a:gd name="T29" fmla="*/ 5 h 10"/>
                    <a:gd name="T30" fmla="*/ 5 w 10"/>
                    <a:gd name="T31" fmla="*/ 5 h 10"/>
                    <a:gd name="T32" fmla="*/ 5 w 10"/>
                    <a:gd name="T33" fmla="*/ 5 h 10"/>
                    <a:gd name="T34" fmla="*/ 5 w 10"/>
                    <a:gd name="T35" fmla="*/ 5 h 10"/>
                    <a:gd name="T36" fmla="*/ 5 w 10"/>
                    <a:gd name="T37" fmla="*/ 5 h 10"/>
                    <a:gd name="T38" fmla="*/ 5 w 10"/>
                    <a:gd name="T39" fmla="*/ 5 h 10"/>
                    <a:gd name="T40" fmla="*/ 10 w 10"/>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10" y="10"/>
                      </a:moveTo>
                      <a:lnTo>
                        <a:pt x="10" y="10"/>
                      </a:lnTo>
                      <a:lnTo>
                        <a:pt x="10" y="5"/>
                      </a:lnTo>
                      <a:lnTo>
                        <a:pt x="10" y="5"/>
                      </a:lnTo>
                      <a:lnTo>
                        <a:pt x="10" y="0"/>
                      </a:lnTo>
                      <a:lnTo>
                        <a:pt x="5" y="0"/>
                      </a:lnTo>
                      <a:lnTo>
                        <a:pt x="5" y="0"/>
                      </a:lnTo>
                      <a:lnTo>
                        <a:pt x="5" y="5"/>
                      </a:lnTo>
                      <a:lnTo>
                        <a:pt x="0" y="5"/>
                      </a:lnTo>
                      <a:lnTo>
                        <a:pt x="0" y="5"/>
                      </a:lnTo>
                      <a:lnTo>
                        <a:pt x="5" y="5"/>
                      </a:lnTo>
                      <a:lnTo>
                        <a:pt x="5" y="5"/>
                      </a:lnTo>
                      <a:lnTo>
                        <a:pt x="5" y="5"/>
                      </a:lnTo>
                      <a:lnTo>
                        <a:pt x="5" y="5"/>
                      </a:lnTo>
                      <a:lnTo>
                        <a:pt x="5" y="5"/>
                      </a:lnTo>
                      <a:lnTo>
                        <a:pt x="5" y="5"/>
                      </a:lnTo>
                      <a:lnTo>
                        <a:pt x="5" y="5"/>
                      </a:lnTo>
                      <a:lnTo>
                        <a:pt x="5" y="5"/>
                      </a:lnTo>
                      <a:lnTo>
                        <a:pt x="5" y="5"/>
                      </a:lnTo>
                      <a:lnTo>
                        <a:pt x="5" y="5"/>
                      </a:lnTo>
                      <a:lnTo>
                        <a:pt x="1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16" name="Freeform 2912">
                  <a:extLst>
                    <a:ext uri="{FF2B5EF4-FFF2-40B4-BE49-F238E27FC236}">
                      <a16:creationId xmlns:a16="http://schemas.microsoft.com/office/drawing/2014/main" id="{A73FB07F-2E2E-42B6-8108-AE056F557937}"/>
                    </a:ext>
                  </a:extLst>
                </p:cNvPr>
                <p:cNvSpPr>
                  <a:spLocks/>
                </p:cNvSpPr>
                <p:nvPr/>
              </p:nvSpPr>
              <p:spPr bwMode="auto">
                <a:xfrm>
                  <a:off x="4453" y="1627"/>
                  <a:ext cx="10" cy="10"/>
                </a:xfrm>
                <a:custGeom>
                  <a:avLst/>
                  <a:gdLst>
                    <a:gd name="T0" fmla="*/ 0 w 10"/>
                    <a:gd name="T1" fmla="*/ 10 h 10"/>
                    <a:gd name="T2" fmla="*/ 0 w 10"/>
                    <a:gd name="T3" fmla="*/ 10 h 10"/>
                    <a:gd name="T4" fmla="*/ 0 w 10"/>
                    <a:gd name="T5" fmla="*/ 10 h 10"/>
                    <a:gd name="T6" fmla="*/ 5 w 10"/>
                    <a:gd name="T7" fmla="*/ 10 h 10"/>
                    <a:gd name="T8" fmla="*/ 5 w 10"/>
                    <a:gd name="T9" fmla="*/ 5 h 10"/>
                    <a:gd name="T10" fmla="*/ 5 w 10"/>
                    <a:gd name="T11" fmla="*/ 5 h 10"/>
                    <a:gd name="T12" fmla="*/ 10 w 10"/>
                    <a:gd name="T13" fmla="*/ 5 h 10"/>
                    <a:gd name="T14" fmla="*/ 10 w 10"/>
                    <a:gd name="T15" fmla="*/ 5 h 10"/>
                    <a:gd name="T16" fmla="*/ 10 w 10"/>
                    <a:gd name="T17" fmla="*/ 5 h 10"/>
                    <a:gd name="T18" fmla="*/ 10 w 10"/>
                    <a:gd name="T19" fmla="*/ 5 h 10"/>
                    <a:gd name="T20" fmla="*/ 5 w 10"/>
                    <a:gd name="T21" fmla="*/ 0 h 10"/>
                    <a:gd name="T22" fmla="*/ 5 w 10"/>
                    <a:gd name="T23" fmla="*/ 0 h 10"/>
                    <a:gd name="T24" fmla="*/ 5 w 10"/>
                    <a:gd name="T25" fmla="*/ 0 h 10"/>
                    <a:gd name="T26" fmla="*/ 5 w 10"/>
                    <a:gd name="T27" fmla="*/ 5 h 10"/>
                    <a:gd name="T28" fmla="*/ 5 w 10"/>
                    <a:gd name="T29" fmla="*/ 5 h 10"/>
                    <a:gd name="T30" fmla="*/ 5 w 10"/>
                    <a:gd name="T31" fmla="*/ 5 h 10"/>
                    <a:gd name="T32" fmla="*/ 5 w 10"/>
                    <a:gd name="T33" fmla="*/ 5 h 10"/>
                    <a:gd name="T34" fmla="*/ 0 w 10"/>
                    <a:gd name="T35" fmla="*/ 5 h 10"/>
                    <a:gd name="T36" fmla="*/ 0 w 10"/>
                    <a:gd name="T37" fmla="*/ 5 h 10"/>
                    <a:gd name="T38" fmla="*/ 0 w 10"/>
                    <a:gd name="T39" fmla="*/ 5 h 10"/>
                    <a:gd name="T40" fmla="*/ 0 w 10"/>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0" y="10"/>
                      </a:moveTo>
                      <a:lnTo>
                        <a:pt x="0" y="10"/>
                      </a:lnTo>
                      <a:lnTo>
                        <a:pt x="0" y="10"/>
                      </a:lnTo>
                      <a:lnTo>
                        <a:pt x="5" y="10"/>
                      </a:lnTo>
                      <a:lnTo>
                        <a:pt x="5" y="5"/>
                      </a:lnTo>
                      <a:lnTo>
                        <a:pt x="5" y="5"/>
                      </a:lnTo>
                      <a:lnTo>
                        <a:pt x="10" y="5"/>
                      </a:lnTo>
                      <a:lnTo>
                        <a:pt x="10" y="5"/>
                      </a:lnTo>
                      <a:lnTo>
                        <a:pt x="10" y="5"/>
                      </a:lnTo>
                      <a:lnTo>
                        <a:pt x="10" y="5"/>
                      </a:lnTo>
                      <a:lnTo>
                        <a:pt x="5" y="0"/>
                      </a:lnTo>
                      <a:lnTo>
                        <a:pt x="5" y="0"/>
                      </a:lnTo>
                      <a:lnTo>
                        <a:pt x="5" y="0"/>
                      </a:lnTo>
                      <a:lnTo>
                        <a:pt x="5" y="5"/>
                      </a:lnTo>
                      <a:lnTo>
                        <a:pt x="5" y="5"/>
                      </a:lnTo>
                      <a:lnTo>
                        <a:pt x="5" y="5"/>
                      </a:lnTo>
                      <a:lnTo>
                        <a:pt x="5" y="5"/>
                      </a:lnTo>
                      <a:lnTo>
                        <a:pt x="0" y="5"/>
                      </a:lnTo>
                      <a:lnTo>
                        <a:pt x="0" y="5"/>
                      </a:lnTo>
                      <a:lnTo>
                        <a:pt x="0" y="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17" name="Freeform 2913">
                  <a:extLst>
                    <a:ext uri="{FF2B5EF4-FFF2-40B4-BE49-F238E27FC236}">
                      <a16:creationId xmlns:a16="http://schemas.microsoft.com/office/drawing/2014/main" id="{9033D473-3154-43C6-9269-0CAB87FB1DFD}"/>
                    </a:ext>
                  </a:extLst>
                </p:cNvPr>
                <p:cNvSpPr>
                  <a:spLocks/>
                </p:cNvSpPr>
                <p:nvPr/>
              </p:nvSpPr>
              <p:spPr bwMode="auto">
                <a:xfrm>
                  <a:off x="4448" y="1632"/>
                  <a:ext cx="5" cy="5"/>
                </a:xfrm>
                <a:custGeom>
                  <a:avLst/>
                  <a:gdLst>
                    <a:gd name="T0" fmla="*/ 0 w 5"/>
                    <a:gd name="T1" fmla="*/ 0 h 5"/>
                    <a:gd name="T2" fmla="*/ 0 w 5"/>
                    <a:gd name="T3" fmla="*/ 0 h 5"/>
                    <a:gd name="T4" fmla="*/ 0 w 5"/>
                    <a:gd name="T5" fmla="*/ 0 h 5"/>
                    <a:gd name="T6" fmla="*/ 0 w 5"/>
                    <a:gd name="T7" fmla="*/ 0 h 5"/>
                    <a:gd name="T8" fmla="*/ 0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0 h 5"/>
                    <a:gd name="T22" fmla="*/ 5 w 5"/>
                    <a:gd name="T23" fmla="*/ 0 h 5"/>
                    <a:gd name="T24" fmla="*/ 5 w 5"/>
                    <a:gd name="T25" fmla="*/ 0 h 5"/>
                    <a:gd name="T26" fmla="*/ 5 w 5"/>
                    <a:gd name="T27" fmla="*/ 0 h 5"/>
                    <a:gd name="T28" fmla="*/ 5 w 5"/>
                    <a:gd name="T29" fmla="*/ 0 h 5"/>
                    <a:gd name="T30" fmla="*/ 5 w 5"/>
                    <a:gd name="T31" fmla="*/ 0 h 5"/>
                    <a:gd name="T32" fmla="*/ 0 w 5"/>
                    <a:gd name="T33" fmla="*/ 0 h 5"/>
                    <a:gd name="T34" fmla="*/ 0 w 5"/>
                    <a:gd name="T35" fmla="*/ 0 h 5"/>
                    <a:gd name="T36" fmla="*/ 0 w 5"/>
                    <a:gd name="T37" fmla="*/ 0 h 5"/>
                    <a:gd name="T38" fmla="*/ 0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0"/>
                      </a:moveTo>
                      <a:lnTo>
                        <a:pt x="0" y="0"/>
                      </a:lnTo>
                      <a:lnTo>
                        <a:pt x="0" y="0"/>
                      </a:lnTo>
                      <a:lnTo>
                        <a:pt x="0" y="0"/>
                      </a:lnTo>
                      <a:lnTo>
                        <a:pt x="0" y="5"/>
                      </a:lnTo>
                      <a:lnTo>
                        <a:pt x="5" y="5"/>
                      </a:lnTo>
                      <a:lnTo>
                        <a:pt x="5" y="5"/>
                      </a:lnTo>
                      <a:lnTo>
                        <a:pt x="5" y="5"/>
                      </a:lnTo>
                      <a:lnTo>
                        <a:pt x="5" y="5"/>
                      </a:lnTo>
                      <a:lnTo>
                        <a:pt x="5" y="5"/>
                      </a:lnTo>
                      <a:lnTo>
                        <a:pt x="5" y="0"/>
                      </a:lnTo>
                      <a:lnTo>
                        <a:pt x="5" y="0"/>
                      </a:lnTo>
                      <a:lnTo>
                        <a:pt x="5" y="0"/>
                      </a:lnTo>
                      <a:lnTo>
                        <a:pt x="5" y="0"/>
                      </a:lnTo>
                      <a:lnTo>
                        <a:pt x="5" y="0"/>
                      </a:lnTo>
                      <a:lnTo>
                        <a:pt x="5" y="0"/>
                      </a:lnTo>
                      <a:lnTo>
                        <a:pt x="0"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18" name="Freeform 2914">
                  <a:extLst>
                    <a:ext uri="{FF2B5EF4-FFF2-40B4-BE49-F238E27FC236}">
                      <a16:creationId xmlns:a16="http://schemas.microsoft.com/office/drawing/2014/main" id="{4EB3C57A-7078-4C55-9181-A4475BFA1090}"/>
                    </a:ext>
                  </a:extLst>
                </p:cNvPr>
                <p:cNvSpPr>
                  <a:spLocks/>
                </p:cNvSpPr>
                <p:nvPr/>
              </p:nvSpPr>
              <p:spPr bwMode="auto">
                <a:xfrm>
                  <a:off x="4438" y="1627"/>
                  <a:ext cx="10" cy="5"/>
                </a:xfrm>
                <a:custGeom>
                  <a:avLst/>
                  <a:gdLst>
                    <a:gd name="T0" fmla="*/ 5 w 10"/>
                    <a:gd name="T1" fmla="*/ 5 h 5"/>
                    <a:gd name="T2" fmla="*/ 5 w 10"/>
                    <a:gd name="T3" fmla="*/ 5 h 5"/>
                    <a:gd name="T4" fmla="*/ 5 w 10"/>
                    <a:gd name="T5" fmla="*/ 5 h 5"/>
                    <a:gd name="T6" fmla="*/ 5 w 10"/>
                    <a:gd name="T7" fmla="*/ 5 h 5"/>
                    <a:gd name="T8" fmla="*/ 5 w 10"/>
                    <a:gd name="T9" fmla="*/ 5 h 5"/>
                    <a:gd name="T10" fmla="*/ 5 w 10"/>
                    <a:gd name="T11" fmla="*/ 5 h 5"/>
                    <a:gd name="T12" fmla="*/ 5 w 10"/>
                    <a:gd name="T13" fmla="*/ 5 h 5"/>
                    <a:gd name="T14" fmla="*/ 5 w 10"/>
                    <a:gd name="T15" fmla="*/ 5 h 5"/>
                    <a:gd name="T16" fmla="*/ 10 w 10"/>
                    <a:gd name="T17" fmla="*/ 5 h 5"/>
                    <a:gd name="T18" fmla="*/ 10 w 10"/>
                    <a:gd name="T19" fmla="*/ 5 h 5"/>
                    <a:gd name="T20" fmla="*/ 10 w 10"/>
                    <a:gd name="T21" fmla="*/ 5 h 5"/>
                    <a:gd name="T22" fmla="*/ 10 w 10"/>
                    <a:gd name="T23" fmla="*/ 5 h 5"/>
                    <a:gd name="T24" fmla="*/ 10 w 10"/>
                    <a:gd name="T25" fmla="*/ 5 h 5"/>
                    <a:gd name="T26" fmla="*/ 10 w 10"/>
                    <a:gd name="T27" fmla="*/ 5 h 5"/>
                    <a:gd name="T28" fmla="*/ 5 w 10"/>
                    <a:gd name="T29" fmla="*/ 0 h 5"/>
                    <a:gd name="T30" fmla="*/ 5 w 10"/>
                    <a:gd name="T31" fmla="*/ 0 h 5"/>
                    <a:gd name="T32" fmla="*/ 5 w 10"/>
                    <a:gd name="T33" fmla="*/ 0 h 5"/>
                    <a:gd name="T34" fmla="*/ 5 w 10"/>
                    <a:gd name="T35" fmla="*/ 0 h 5"/>
                    <a:gd name="T36" fmla="*/ 0 w 10"/>
                    <a:gd name="T37" fmla="*/ 0 h 5"/>
                    <a:gd name="T38" fmla="*/ 0 w 10"/>
                    <a:gd name="T39" fmla="*/ 0 h 5"/>
                    <a:gd name="T40" fmla="*/ 5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5"/>
                      </a:moveTo>
                      <a:lnTo>
                        <a:pt x="5" y="5"/>
                      </a:lnTo>
                      <a:lnTo>
                        <a:pt x="5" y="5"/>
                      </a:lnTo>
                      <a:lnTo>
                        <a:pt x="5" y="5"/>
                      </a:lnTo>
                      <a:lnTo>
                        <a:pt x="5" y="5"/>
                      </a:lnTo>
                      <a:lnTo>
                        <a:pt x="5" y="5"/>
                      </a:lnTo>
                      <a:lnTo>
                        <a:pt x="5" y="5"/>
                      </a:lnTo>
                      <a:lnTo>
                        <a:pt x="5" y="5"/>
                      </a:lnTo>
                      <a:lnTo>
                        <a:pt x="10" y="5"/>
                      </a:lnTo>
                      <a:lnTo>
                        <a:pt x="10" y="5"/>
                      </a:lnTo>
                      <a:lnTo>
                        <a:pt x="10" y="5"/>
                      </a:lnTo>
                      <a:lnTo>
                        <a:pt x="10" y="5"/>
                      </a:lnTo>
                      <a:lnTo>
                        <a:pt x="10" y="5"/>
                      </a:lnTo>
                      <a:lnTo>
                        <a:pt x="10" y="5"/>
                      </a:lnTo>
                      <a:lnTo>
                        <a:pt x="5" y="0"/>
                      </a:lnTo>
                      <a:lnTo>
                        <a:pt x="5" y="0"/>
                      </a:lnTo>
                      <a:lnTo>
                        <a:pt x="5" y="0"/>
                      </a:lnTo>
                      <a:lnTo>
                        <a:pt x="5" y="0"/>
                      </a:lnTo>
                      <a:lnTo>
                        <a:pt x="0" y="0"/>
                      </a:lnTo>
                      <a:lnTo>
                        <a:pt x="0"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19" name="Freeform 2915">
                  <a:extLst>
                    <a:ext uri="{FF2B5EF4-FFF2-40B4-BE49-F238E27FC236}">
                      <a16:creationId xmlns:a16="http://schemas.microsoft.com/office/drawing/2014/main" id="{600E26EA-0D97-4140-AD2A-C8312FDBB21A}"/>
                    </a:ext>
                  </a:extLst>
                </p:cNvPr>
                <p:cNvSpPr>
                  <a:spLocks/>
                </p:cNvSpPr>
                <p:nvPr/>
              </p:nvSpPr>
              <p:spPr bwMode="auto">
                <a:xfrm>
                  <a:off x="4434" y="1627"/>
                  <a:ext cx="9" cy="5"/>
                </a:xfrm>
                <a:custGeom>
                  <a:avLst/>
                  <a:gdLst>
                    <a:gd name="T0" fmla="*/ 0 w 9"/>
                    <a:gd name="T1" fmla="*/ 5 h 5"/>
                    <a:gd name="T2" fmla="*/ 4 w 9"/>
                    <a:gd name="T3" fmla="*/ 5 h 5"/>
                    <a:gd name="T4" fmla="*/ 4 w 9"/>
                    <a:gd name="T5" fmla="*/ 5 h 5"/>
                    <a:gd name="T6" fmla="*/ 4 w 9"/>
                    <a:gd name="T7" fmla="*/ 5 h 5"/>
                    <a:gd name="T8" fmla="*/ 4 w 9"/>
                    <a:gd name="T9" fmla="*/ 5 h 5"/>
                    <a:gd name="T10" fmla="*/ 4 w 9"/>
                    <a:gd name="T11" fmla="*/ 5 h 5"/>
                    <a:gd name="T12" fmla="*/ 4 w 9"/>
                    <a:gd name="T13" fmla="*/ 5 h 5"/>
                    <a:gd name="T14" fmla="*/ 4 w 9"/>
                    <a:gd name="T15" fmla="*/ 5 h 5"/>
                    <a:gd name="T16" fmla="*/ 4 w 9"/>
                    <a:gd name="T17" fmla="*/ 5 h 5"/>
                    <a:gd name="T18" fmla="*/ 9 w 9"/>
                    <a:gd name="T19" fmla="*/ 5 h 5"/>
                    <a:gd name="T20" fmla="*/ 4 w 9"/>
                    <a:gd name="T21" fmla="*/ 0 h 5"/>
                    <a:gd name="T22" fmla="*/ 4 w 9"/>
                    <a:gd name="T23" fmla="*/ 0 h 5"/>
                    <a:gd name="T24" fmla="*/ 4 w 9"/>
                    <a:gd name="T25" fmla="*/ 0 h 5"/>
                    <a:gd name="T26" fmla="*/ 4 w 9"/>
                    <a:gd name="T27" fmla="*/ 0 h 5"/>
                    <a:gd name="T28" fmla="*/ 4 w 9"/>
                    <a:gd name="T29" fmla="*/ 0 h 5"/>
                    <a:gd name="T30" fmla="*/ 4 w 9"/>
                    <a:gd name="T31" fmla="*/ 0 h 5"/>
                    <a:gd name="T32" fmla="*/ 4 w 9"/>
                    <a:gd name="T33" fmla="*/ 0 h 5"/>
                    <a:gd name="T34" fmla="*/ 4 w 9"/>
                    <a:gd name="T35" fmla="*/ 0 h 5"/>
                    <a:gd name="T36" fmla="*/ 4 w 9"/>
                    <a:gd name="T37" fmla="*/ 0 h 5"/>
                    <a:gd name="T38" fmla="*/ 4 w 9"/>
                    <a:gd name="T39" fmla="*/ 0 h 5"/>
                    <a:gd name="T40" fmla="*/ 0 w 9"/>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0" y="5"/>
                      </a:moveTo>
                      <a:lnTo>
                        <a:pt x="4" y="5"/>
                      </a:lnTo>
                      <a:lnTo>
                        <a:pt x="4" y="5"/>
                      </a:lnTo>
                      <a:lnTo>
                        <a:pt x="4" y="5"/>
                      </a:lnTo>
                      <a:lnTo>
                        <a:pt x="4" y="5"/>
                      </a:lnTo>
                      <a:lnTo>
                        <a:pt x="4" y="5"/>
                      </a:lnTo>
                      <a:lnTo>
                        <a:pt x="4" y="5"/>
                      </a:lnTo>
                      <a:lnTo>
                        <a:pt x="4" y="5"/>
                      </a:lnTo>
                      <a:lnTo>
                        <a:pt x="4" y="5"/>
                      </a:lnTo>
                      <a:lnTo>
                        <a:pt x="9" y="5"/>
                      </a:lnTo>
                      <a:lnTo>
                        <a:pt x="4" y="0"/>
                      </a:lnTo>
                      <a:lnTo>
                        <a:pt x="4" y="0"/>
                      </a:lnTo>
                      <a:lnTo>
                        <a:pt x="4" y="0"/>
                      </a:lnTo>
                      <a:lnTo>
                        <a:pt x="4" y="0"/>
                      </a:lnTo>
                      <a:lnTo>
                        <a:pt x="4" y="0"/>
                      </a:lnTo>
                      <a:lnTo>
                        <a:pt x="4" y="0"/>
                      </a:lnTo>
                      <a:lnTo>
                        <a:pt x="4" y="0"/>
                      </a:lnTo>
                      <a:lnTo>
                        <a:pt x="4" y="0"/>
                      </a:lnTo>
                      <a:lnTo>
                        <a:pt x="4" y="0"/>
                      </a:lnTo>
                      <a:lnTo>
                        <a:pt x="4"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20" name="Freeform 2916">
                  <a:extLst>
                    <a:ext uri="{FF2B5EF4-FFF2-40B4-BE49-F238E27FC236}">
                      <a16:creationId xmlns:a16="http://schemas.microsoft.com/office/drawing/2014/main" id="{B382FC91-BBF6-4571-9CD9-E0B2EE00BDCB}"/>
                    </a:ext>
                  </a:extLst>
                </p:cNvPr>
                <p:cNvSpPr>
                  <a:spLocks/>
                </p:cNvSpPr>
                <p:nvPr/>
              </p:nvSpPr>
              <p:spPr bwMode="auto">
                <a:xfrm>
                  <a:off x="4355" y="1563"/>
                  <a:ext cx="4" cy="5"/>
                </a:xfrm>
                <a:custGeom>
                  <a:avLst/>
                  <a:gdLst>
                    <a:gd name="T0" fmla="*/ 4 w 4"/>
                    <a:gd name="T1" fmla="*/ 0 h 5"/>
                    <a:gd name="T2" fmla="*/ 4 w 4"/>
                    <a:gd name="T3" fmla="*/ 0 h 5"/>
                    <a:gd name="T4" fmla="*/ 4 w 4"/>
                    <a:gd name="T5" fmla="*/ 0 h 5"/>
                    <a:gd name="T6" fmla="*/ 4 w 4"/>
                    <a:gd name="T7" fmla="*/ 0 h 5"/>
                    <a:gd name="T8" fmla="*/ 0 w 4"/>
                    <a:gd name="T9" fmla="*/ 0 h 5"/>
                    <a:gd name="T10" fmla="*/ 0 w 4"/>
                    <a:gd name="T11" fmla="*/ 0 h 5"/>
                    <a:gd name="T12" fmla="*/ 0 w 4"/>
                    <a:gd name="T13" fmla="*/ 0 h 5"/>
                    <a:gd name="T14" fmla="*/ 0 w 4"/>
                    <a:gd name="T15" fmla="*/ 0 h 5"/>
                    <a:gd name="T16" fmla="*/ 0 w 4"/>
                    <a:gd name="T17" fmla="*/ 0 h 5"/>
                    <a:gd name="T18" fmla="*/ 0 w 4"/>
                    <a:gd name="T19" fmla="*/ 5 h 5"/>
                    <a:gd name="T20" fmla="*/ 4 w 4"/>
                    <a:gd name="T21" fmla="*/ 5 h 5"/>
                    <a:gd name="T22" fmla="*/ 4 w 4"/>
                    <a:gd name="T23" fmla="*/ 5 h 5"/>
                    <a:gd name="T24" fmla="*/ 4 w 4"/>
                    <a:gd name="T25" fmla="*/ 5 h 5"/>
                    <a:gd name="T26" fmla="*/ 4 w 4"/>
                    <a:gd name="T27" fmla="*/ 5 h 5"/>
                    <a:gd name="T28" fmla="*/ 4 w 4"/>
                    <a:gd name="T29" fmla="*/ 5 h 5"/>
                    <a:gd name="T30" fmla="*/ 4 w 4"/>
                    <a:gd name="T31" fmla="*/ 5 h 5"/>
                    <a:gd name="T32" fmla="*/ 4 w 4"/>
                    <a:gd name="T33" fmla="*/ 5 h 5"/>
                    <a:gd name="T34" fmla="*/ 4 w 4"/>
                    <a:gd name="T35" fmla="*/ 5 h 5"/>
                    <a:gd name="T36" fmla="*/ 4 w 4"/>
                    <a:gd name="T37" fmla="*/ 5 h 5"/>
                    <a:gd name="T38" fmla="*/ 4 w 4"/>
                    <a:gd name="T39" fmla="*/ 5 h 5"/>
                    <a:gd name="T40" fmla="*/ 4 w 4"/>
                    <a:gd name="T41" fmla="*/ 5 h 5"/>
                    <a:gd name="T42" fmla="*/ 4 w 4"/>
                    <a:gd name="T43" fmla="*/ 0 h 5"/>
                    <a:gd name="T44" fmla="*/ 4 w 4"/>
                    <a:gd name="T45" fmla="*/ 0 h 5"/>
                    <a:gd name="T46" fmla="*/ 4 w 4"/>
                    <a:gd name="T47" fmla="*/ 0 h 5"/>
                    <a:gd name="T48" fmla="*/ 4 w 4"/>
                    <a:gd name="T4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 h="5">
                      <a:moveTo>
                        <a:pt x="4" y="0"/>
                      </a:moveTo>
                      <a:lnTo>
                        <a:pt x="4" y="0"/>
                      </a:lnTo>
                      <a:lnTo>
                        <a:pt x="4" y="0"/>
                      </a:lnTo>
                      <a:lnTo>
                        <a:pt x="4" y="0"/>
                      </a:lnTo>
                      <a:lnTo>
                        <a:pt x="0" y="0"/>
                      </a:lnTo>
                      <a:lnTo>
                        <a:pt x="0" y="0"/>
                      </a:lnTo>
                      <a:lnTo>
                        <a:pt x="0" y="0"/>
                      </a:lnTo>
                      <a:lnTo>
                        <a:pt x="0" y="0"/>
                      </a:lnTo>
                      <a:lnTo>
                        <a:pt x="0" y="0"/>
                      </a:lnTo>
                      <a:lnTo>
                        <a:pt x="0" y="5"/>
                      </a:lnTo>
                      <a:lnTo>
                        <a:pt x="4" y="5"/>
                      </a:lnTo>
                      <a:lnTo>
                        <a:pt x="4" y="5"/>
                      </a:lnTo>
                      <a:lnTo>
                        <a:pt x="4" y="5"/>
                      </a:lnTo>
                      <a:lnTo>
                        <a:pt x="4" y="5"/>
                      </a:lnTo>
                      <a:lnTo>
                        <a:pt x="4" y="5"/>
                      </a:lnTo>
                      <a:lnTo>
                        <a:pt x="4" y="5"/>
                      </a:lnTo>
                      <a:lnTo>
                        <a:pt x="4" y="5"/>
                      </a:lnTo>
                      <a:lnTo>
                        <a:pt x="4" y="5"/>
                      </a:lnTo>
                      <a:lnTo>
                        <a:pt x="4" y="5"/>
                      </a:lnTo>
                      <a:lnTo>
                        <a:pt x="4" y="5"/>
                      </a:lnTo>
                      <a:lnTo>
                        <a:pt x="4" y="5"/>
                      </a:lnTo>
                      <a:lnTo>
                        <a:pt x="4" y="0"/>
                      </a:lnTo>
                      <a:lnTo>
                        <a:pt x="4" y="0"/>
                      </a:lnTo>
                      <a:lnTo>
                        <a:pt x="4" y="0"/>
                      </a:lnTo>
                      <a:lnTo>
                        <a:pt x="4" y="0"/>
                      </a:lnTo>
                      <a:close/>
                    </a:path>
                  </a:pathLst>
                </a:custGeom>
                <a:solidFill>
                  <a:srgbClr val="F2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21" name="Freeform 2917">
                  <a:extLst>
                    <a:ext uri="{FF2B5EF4-FFF2-40B4-BE49-F238E27FC236}">
                      <a16:creationId xmlns:a16="http://schemas.microsoft.com/office/drawing/2014/main" id="{BC891C67-5B12-46FE-ACCE-2DFD9E98ED92}"/>
                    </a:ext>
                  </a:extLst>
                </p:cNvPr>
                <p:cNvSpPr>
                  <a:spLocks/>
                </p:cNvSpPr>
                <p:nvPr/>
              </p:nvSpPr>
              <p:spPr bwMode="auto">
                <a:xfrm>
                  <a:off x="4355" y="1558"/>
                  <a:ext cx="4" cy="10"/>
                </a:xfrm>
                <a:custGeom>
                  <a:avLst/>
                  <a:gdLst>
                    <a:gd name="T0" fmla="*/ 4 w 4"/>
                    <a:gd name="T1" fmla="*/ 5 h 10"/>
                    <a:gd name="T2" fmla="*/ 4 w 4"/>
                    <a:gd name="T3" fmla="*/ 5 h 10"/>
                    <a:gd name="T4" fmla="*/ 4 w 4"/>
                    <a:gd name="T5" fmla="*/ 5 h 10"/>
                    <a:gd name="T6" fmla="*/ 4 w 4"/>
                    <a:gd name="T7" fmla="*/ 5 h 10"/>
                    <a:gd name="T8" fmla="*/ 0 w 4"/>
                    <a:gd name="T9" fmla="*/ 5 h 10"/>
                    <a:gd name="T10" fmla="*/ 0 w 4"/>
                    <a:gd name="T11" fmla="*/ 5 h 10"/>
                    <a:gd name="T12" fmla="*/ 0 w 4"/>
                    <a:gd name="T13" fmla="*/ 5 h 10"/>
                    <a:gd name="T14" fmla="*/ 4 w 4"/>
                    <a:gd name="T15" fmla="*/ 5 h 10"/>
                    <a:gd name="T16" fmla="*/ 4 w 4"/>
                    <a:gd name="T17" fmla="*/ 5 h 10"/>
                    <a:gd name="T18" fmla="*/ 4 w 4"/>
                    <a:gd name="T19" fmla="*/ 5 h 10"/>
                    <a:gd name="T20" fmla="*/ 4 w 4"/>
                    <a:gd name="T21" fmla="*/ 5 h 10"/>
                    <a:gd name="T22" fmla="*/ 4 w 4"/>
                    <a:gd name="T23" fmla="*/ 5 h 10"/>
                    <a:gd name="T24" fmla="*/ 4 w 4"/>
                    <a:gd name="T25" fmla="*/ 5 h 10"/>
                    <a:gd name="T26" fmla="*/ 4 w 4"/>
                    <a:gd name="T27" fmla="*/ 5 h 10"/>
                    <a:gd name="T28" fmla="*/ 0 w 4"/>
                    <a:gd name="T29" fmla="*/ 0 h 10"/>
                    <a:gd name="T30" fmla="*/ 0 w 4"/>
                    <a:gd name="T31" fmla="*/ 5 h 10"/>
                    <a:gd name="T32" fmla="*/ 0 w 4"/>
                    <a:gd name="T33" fmla="*/ 5 h 10"/>
                    <a:gd name="T34" fmla="*/ 0 w 4"/>
                    <a:gd name="T35" fmla="*/ 5 h 10"/>
                    <a:gd name="T36" fmla="*/ 0 w 4"/>
                    <a:gd name="T37" fmla="*/ 10 h 10"/>
                    <a:gd name="T38" fmla="*/ 0 w 4"/>
                    <a:gd name="T39" fmla="*/ 10 h 10"/>
                    <a:gd name="T40" fmla="*/ 4 w 4"/>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10">
                      <a:moveTo>
                        <a:pt x="4" y="5"/>
                      </a:moveTo>
                      <a:lnTo>
                        <a:pt x="4" y="5"/>
                      </a:lnTo>
                      <a:lnTo>
                        <a:pt x="4" y="5"/>
                      </a:lnTo>
                      <a:lnTo>
                        <a:pt x="4" y="5"/>
                      </a:lnTo>
                      <a:lnTo>
                        <a:pt x="0" y="5"/>
                      </a:lnTo>
                      <a:lnTo>
                        <a:pt x="0" y="5"/>
                      </a:lnTo>
                      <a:lnTo>
                        <a:pt x="0" y="5"/>
                      </a:lnTo>
                      <a:lnTo>
                        <a:pt x="4" y="5"/>
                      </a:lnTo>
                      <a:lnTo>
                        <a:pt x="4" y="5"/>
                      </a:lnTo>
                      <a:lnTo>
                        <a:pt x="4" y="5"/>
                      </a:lnTo>
                      <a:lnTo>
                        <a:pt x="4" y="5"/>
                      </a:lnTo>
                      <a:lnTo>
                        <a:pt x="4" y="5"/>
                      </a:lnTo>
                      <a:lnTo>
                        <a:pt x="4" y="5"/>
                      </a:lnTo>
                      <a:lnTo>
                        <a:pt x="4" y="5"/>
                      </a:lnTo>
                      <a:lnTo>
                        <a:pt x="0" y="0"/>
                      </a:lnTo>
                      <a:lnTo>
                        <a:pt x="0" y="5"/>
                      </a:lnTo>
                      <a:lnTo>
                        <a:pt x="0" y="5"/>
                      </a:lnTo>
                      <a:lnTo>
                        <a:pt x="0" y="5"/>
                      </a:lnTo>
                      <a:lnTo>
                        <a:pt x="0" y="10"/>
                      </a:lnTo>
                      <a:lnTo>
                        <a:pt x="0" y="10"/>
                      </a:lnTo>
                      <a:lnTo>
                        <a:pt x="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22" name="Freeform 2918">
                  <a:extLst>
                    <a:ext uri="{FF2B5EF4-FFF2-40B4-BE49-F238E27FC236}">
                      <a16:creationId xmlns:a16="http://schemas.microsoft.com/office/drawing/2014/main" id="{0BF4863D-DBEF-4928-BC20-575683EEAEF1}"/>
                    </a:ext>
                  </a:extLst>
                </p:cNvPr>
                <p:cNvSpPr>
                  <a:spLocks/>
                </p:cNvSpPr>
                <p:nvPr/>
              </p:nvSpPr>
              <p:spPr bwMode="auto">
                <a:xfrm>
                  <a:off x="4355" y="1563"/>
                  <a:ext cx="4" cy="5"/>
                </a:xfrm>
                <a:custGeom>
                  <a:avLst/>
                  <a:gdLst>
                    <a:gd name="T0" fmla="*/ 4 w 4"/>
                    <a:gd name="T1" fmla="*/ 5 h 5"/>
                    <a:gd name="T2" fmla="*/ 4 w 4"/>
                    <a:gd name="T3" fmla="*/ 5 h 5"/>
                    <a:gd name="T4" fmla="*/ 4 w 4"/>
                    <a:gd name="T5" fmla="*/ 5 h 5"/>
                    <a:gd name="T6" fmla="*/ 4 w 4"/>
                    <a:gd name="T7" fmla="*/ 0 h 5"/>
                    <a:gd name="T8" fmla="*/ 4 w 4"/>
                    <a:gd name="T9" fmla="*/ 0 h 5"/>
                    <a:gd name="T10" fmla="*/ 4 w 4"/>
                    <a:gd name="T11" fmla="*/ 0 h 5"/>
                    <a:gd name="T12" fmla="*/ 0 w 4"/>
                    <a:gd name="T13" fmla="*/ 5 h 5"/>
                    <a:gd name="T14" fmla="*/ 0 w 4"/>
                    <a:gd name="T15" fmla="*/ 5 h 5"/>
                    <a:gd name="T16" fmla="*/ 0 w 4"/>
                    <a:gd name="T17" fmla="*/ 5 h 5"/>
                    <a:gd name="T18" fmla="*/ 4 w 4"/>
                    <a:gd name="T19" fmla="*/ 5 h 5"/>
                    <a:gd name="T20" fmla="*/ 4 w 4"/>
                    <a:gd name="T21" fmla="*/ 5 h 5"/>
                    <a:gd name="T22" fmla="*/ 4 w 4"/>
                    <a:gd name="T2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5">
                      <a:moveTo>
                        <a:pt x="4" y="5"/>
                      </a:moveTo>
                      <a:lnTo>
                        <a:pt x="4" y="5"/>
                      </a:lnTo>
                      <a:lnTo>
                        <a:pt x="4" y="5"/>
                      </a:lnTo>
                      <a:lnTo>
                        <a:pt x="4" y="0"/>
                      </a:lnTo>
                      <a:lnTo>
                        <a:pt x="4" y="0"/>
                      </a:lnTo>
                      <a:lnTo>
                        <a:pt x="4" y="0"/>
                      </a:lnTo>
                      <a:lnTo>
                        <a:pt x="0" y="5"/>
                      </a:lnTo>
                      <a:lnTo>
                        <a:pt x="0" y="5"/>
                      </a:lnTo>
                      <a:lnTo>
                        <a:pt x="0" y="5"/>
                      </a:lnTo>
                      <a:lnTo>
                        <a:pt x="4" y="5"/>
                      </a:lnTo>
                      <a:lnTo>
                        <a:pt x="4" y="5"/>
                      </a:lnTo>
                      <a:lnTo>
                        <a:pt x="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23" name="Freeform 2919">
                  <a:extLst>
                    <a:ext uri="{FF2B5EF4-FFF2-40B4-BE49-F238E27FC236}">
                      <a16:creationId xmlns:a16="http://schemas.microsoft.com/office/drawing/2014/main" id="{0DC5B5FC-3068-4532-9404-0EB172BD3696}"/>
                    </a:ext>
                  </a:extLst>
                </p:cNvPr>
                <p:cNvSpPr>
                  <a:spLocks/>
                </p:cNvSpPr>
                <p:nvPr/>
              </p:nvSpPr>
              <p:spPr bwMode="auto">
                <a:xfrm>
                  <a:off x="4359" y="1568"/>
                  <a:ext cx="5" cy="5"/>
                </a:xfrm>
                <a:custGeom>
                  <a:avLst/>
                  <a:gdLst>
                    <a:gd name="T0" fmla="*/ 0 w 5"/>
                    <a:gd name="T1" fmla="*/ 0 h 5"/>
                    <a:gd name="T2" fmla="*/ 0 w 5"/>
                    <a:gd name="T3" fmla="*/ 0 h 5"/>
                    <a:gd name="T4" fmla="*/ 0 w 5"/>
                    <a:gd name="T5" fmla="*/ 0 h 5"/>
                    <a:gd name="T6" fmla="*/ 0 w 5"/>
                    <a:gd name="T7" fmla="*/ 0 h 5"/>
                    <a:gd name="T8" fmla="*/ 0 w 5"/>
                    <a:gd name="T9" fmla="*/ 0 h 5"/>
                    <a:gd name="T10" fmla="*/ 0 w 5"/>
                    <a:gd name="T11" fmla="*/ 0 h 5"/>
                    <a:gd name="T12" fmla="*/ 0 w 5"/>
                    <a:gd name="T13" fmla="*/ 0 h 5"/>
                    <a:gd name="T14" fmla="*/ 0 w 5"/>
                    <a:gd name="T15" fmla="*/ 5 h 5"/>
                    <a:gd name="T16" fmla="*/ 0 w 5"/>
                    <a:gd name="T17" fmla="*/ 5 h 5"/>
                    <a:gd name="T18" fmla="*/ 0 w 5"/>
                    <a:gd name="T19" fmla="*/ 5 h 5"/>
                    <a:gd name="T20" fmla="*/ 5 w 5"/>
                    <a:gd name="T21" fmla="*/ 0 h 5"/>
                    <a:gd name="T22" fmla="*/ 5 w 5"/>
                    <a:gd name="T23" fmla="*/ 0 h 5"/>
                    <a:gd name="T24" fmla="*/ 0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0" y="0"/>
                      </a:moveTo>
                      <a:lnTo>
                        <a:pt x="0" y="0"/>
                      </a:lnTo>
                      <a:lnTo>
                        <a:pt x="0" y="0"/>
                      </a:lnTo>
                      <a:lnTo>
                        <a:pt x="0" y="0"/>
                      </a:lnTo>
                      <a:lnTo>
                        <a:pt x="0" y="0"/>
                      </a:lnTo>
                      <a:lnTo>
                        <a:pt x="0" y="0"/>
                      </a:lnTo>
                      <a:lnTo>
                        <a:pt x="0" y="0"/>
                      </a:lnTo>
                      <a:lnTo>
                        <a:pt x="0" y="5"/>
                      </a:lnTo>
                      <a:lnTo>
                        <a:pt x="0" y="5"/>
                      </a:lnTo>
                      <a:lnTo>
                        <a:pt x="0" y="5"/>
                      </a:lnTo>
                      <a:lnTo>
                        <a:pt x="5" y="0"/>
                      </a:lnTo>
                      <a:lnTo>
                        <a:pt x="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24" name="Freeform 2920">
                  <a:extLst>
                    <a:ext uri="{FF2B5EF4-FFF2-40B4-BE49-F238E27FC236}">
                      <a16:creationId xmlns:a16="http://schemas.microsoft.com/office/drawing/2014/main" id="{8B88D3C1-071F-4672-A666-616365065A7D}"/>
                    </a:ext>
                  </a:extLst>
                </p:cNvPr>
                <p:cNvSpPr>
                  <a:spLocks/>
                </p:cNvSpPr>
                <p:nvPr/>
              </p:nvSpPr>
              <p:spPr bwMode="auto">
                <a:xfrm>
                  <a:off x="4359" y="1563"/>
                  <a:ext cx="5" cy="5"/>
                </a:xfrm>
                <a:custGeom>
                  <a:avLst/>
                  <a:gdLst>
                    <a:gd name="T0" fmla="*/ 0 w 5"/>
                    <a:gd name="T1" fmla="*/ 0 h 5"/>
                    <a:gd name="T2" fmla="*/ 0 w 5"/>
                    <a:gd name="T3" fmla="*/ 0 h 5"/>
                    <a:gd name="T4" fmla="*/ 0 w 5"/>
                    <a:gd name="T5" fmla="*/ 0 h 5"/>
                    <a:gd name="T6" fmla="*/ 0 w 5"/>
                    <a:gd name="T7" fmla="*/ 0 h 5"/>
                    <a:gd name="T8" fmla="*/ 0 w 5"/>
                    <a:gd name="T9" fmla="*/ 5 h 5"/>
                    <a:gd name="T10" fmla="*/ 0 w 5"/>
                    <a:gd name="T11" fmla="*/ 5 h 5"/>
                    <a:gd name="T12" fmla="*/ 0 w 5"/>
                    <a:gd name="T13" fmla="*/ 5 h 5"/>
                    <a:gd name="T14" fmla="*/ 0 w 5"/>
                    <a:gd name="T15" fmla="*/ 5 h 5"/>
                    <a:gd name="T16" fmla="*/ 0 w 5"/>
                    <a:gd name="T17" fmla="*/ 5 h 5"/>
                    <a:gd name="T18" fmla="*/ 0 w 5"/>
                    <a:gd name="T19" fmla="*/ 5 h 5"/>
                    <a:gd name="T20" fmla="*/ 5 w 5"/>
                    <a:gd name="T21" fmla="*/ 5 h 5"/>
                    <a:gd name="T22" fmla="*/ 5 w 5"/>
                    <a:gd name="T23" fmla="*/ 5 h 5"/>
                    <a:gd name="T24" fmla="*/ 5 w 5"/>
                    <a:gd name="T25" fmla="*/ 5 h 5"/>
                    <a:gd name="T26" fmla="*/ 5 w 5"/>
                    <a:gd name="T27" fmla="*/ 5 h 5"/>
                    <a:gd name="T28" fmla="*/ 5 w 5"/>
                    <a:gd name="T29" fmla="*/ 5 h 5"/>
                    <a:gd name="T30" fmla="*/ 0 w 5"/>
                    <a:gd name="T31" fmla="*/ 0 h 5"/>
                    <a:gd name="T32" fmla="*/ 0 w 5"/>
                    <a:gd name="T33" fmla="*/ 0 h 5"/>
                    <a:gd name="T34" fmla="*/ 0 w 5"/>
                    <a:gd name="T35" fmla="*/ 0 h 5"/>
                    <a:gd name="T36" fmla="*/ 0 w 5"/>
                    <a:gd name="T37" fmla="*/ 0 h 5"/>
                    <a:gd name="T38" fmla="*/ 0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0"/>
                      </a:moveTo>
                      <a:lnTo>
                        <a:pt x="0" y="0"/>
                      </a:lnTo>
                      <a:lnTo>
                        <a:pt x="0" y="0"/>
                      </a:lnTo>
                      <a:lnTo>
                        <a:pt x="0" y="0"/>
                      </a:lnTo>
                      <a:lnTo>
                        <a:pt x="0" y="5"/>
                      </a:lnTo>
                      <a:lnTo>
                        <a:pt x="0" y="5"/>
                      </a:lnTo>
                      <a:lnTo>
                        <a:pt x="0" y="5"/>
                      </a:lnTo>
                      <a:lnTo>
                        <a:pt x="0" y="5"/>
                      </a:lnTo>
                      <a:lnTo>
                        <a:pt x="0" y="5"/>
                      </a:lnTo>
                      <a:lnTo>
                        <a:pt x="0" y="5"/>
                      </a:lnTo>
                      <a:lnTo>
                        <a:pt x="5" y="5"/>
                      </a:lnTo>
                      <a:lnTo>
                        <a:pt x="5" y="5"/>
                      </a:lnTo>
                      <a:lnTo>
                        <a:pt x="5" y="5"/>
                      </a:lnTo>
                      <a:lnTo>
                        <a:pt x="5" y="5"/>
                      </a:lnTo>
                      <a:lnTo>
                        <a:pt x="5" y="5"/>
                      </a:lnTo>
                      <a:lnTo>
                        <a:pt x="0" y="0"/>
                      </a:lnTo>
                      <a:lnTo>
                        <a:pt x="0"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25" name="Freeform 2921">
                  <a:extLst>
                    <a:ext uri="{FF2B5EF4-FFF2-40B4-BE49-F238E27FC236}">
                      <a16:creationId xmlns:a16="http://schemas.microsoft.com/office/drawing/2014/main" id="{30BACB49-9E1A-49DE-BD14-7D4F5945D4DE}"/>
                    </a:ext>
                  </a:extLst>
                </p:cNvPr>
                <p:cNvSpPr>
                  <a:spLocks/>
                </p:cNvSpPr>
                <p:nvPr/>
              </p:nvSpPr>
              <p:spPr bwMode="auto">
                <a:xfrm>
                  <a:off x="4384" y="1513"/>
                  <a:ext cx="20" cy="10"/>
                </a:xfrm>
                <a:custGeom>
                  <a:avLst/>
                  <a:gdLst>
                    <a:gd name="T0" fmla="*/ 5 w 20"/>
                    <a:gd name="T1" fmla="*/ 0 h 10"/>
                    <a:gd name="T2" fmla="*/ 5 w 20"/>
                    <a:gd name="T3" fmla="*/ 0 h 10"/>
                    <a:gd name="T4" fmla="*/ 5 w 20"/>
                    <a:gd name="T5" fmla="*/ 0 h 10"/>
                    <a:gd name="T6" fmla="*/ 5 w 20"/>
                    <a:gd name="T7" fmla="*/ 0 h 10"/>
                    <a:gd name="T8" fmla="*/ 0 w 20"/>
                    <a:gd name="T9" fmla="*/ 0 h 10"/>
                    <a:gd name="T10" fmla="*/ 0 w 20"/>
                    <a:gd name="T11" fmla="*/ 0 h 10"/>
                    <a:gd name="T12" fmla="*/ 0 w 20"/>
                    <a:gd name="T13" fmla="*/ 5 h 10"/>
                    <a:gd name="T14" fmla="*/ 0 w 20"/>
                    <a:gd name="T15" fmla="*/ 5 h 10"/>
                    <a:gd name="T16" fmla="*/ 0 w 20"/>
                    <a:gd name="T17" fmla="*/ 10 h 10"/>
                    <a:gd name="T18" fmla="*/ 0 w 20"/>
                    <a:gd name="T19" fmla="*/ 10 h 10"/>
                    <a:gd name="T20" fmla="*/ 0 w 20"/>
                    <a:gd name="T21" fmla="*/ 10 h 10"/>
                    <a:gd name="T22" fmla="*/ 0 w 20"/>
                    <a:gd name="T23" fmla="*/ 10 h 10"/>
                    <a:gd name="T24" fmla="*/ 0 w 20"/>
                    <a:gd name="T25" fmla="*/ 10 h 10"/>
                    <a:gd name="T26" fmla="*/ 0 w 20"/>
                    <a:gd name="T27" fmla="*/ 10 h 10"/>
                    <a:gd name="T28" fmla="*/ 0 w 20"/>
                    <a:gd name="T29" fmla="*/ 10 h 10"/>
                    <a:gd name="T30" fmla="*/ 0 w 20"/>
                    <a:gd name="T31" fmla="*/ 10 h 10"/>
                    <a:gd name="T32" fmla="*/ 5 w 20"/>
                    <a:gd name="T33" fmla="*/ 10 h 10"/>
                    <a:gd name="T34" fmla="*/ 5 w 20"/>
                    <a:gd name="T35" fmla="*/ 10 h 10"/>
                    <a:gd name="T36" fmla="*/ 5 w 20"/>
                    <a:gd name="T37" fmla="*/ 10 h 10"/>
                    <a:gd name="T38" fmla="*/ 5 w 20"/>
                    <a:gd name="T39" fmla="*/ 10 h 10"/>
                    <a:gd name="T40" fmla="*/ 5 w 20"/>
                    <a:gd name="T41" fmla="*/ 10 h 10"/>
                    <a:gd name="T42" fmla="*/ 5 w 20"/>
                    <a:gd name="T43" fmla="*/ 10 h 10"/>
                    <a:gd name="T44" fmla="*/ 10 w 20"/>
                    <a:gd name="T45" fmla="*/ 10 h 10"/>
                    <a:gd name="T46" fmla="*/ 10 w 20"/>
                    <a:gd name="T47" fmla="*/ 10 h 10"/>
                    <a:gd name="T48" fmla="*/ 10 w 20"/>
                    <a:gd name="T49" fmla="*/ 10 h 10"/>
                    <a:gd name="T50" fmla="*/ 10 w 20"/>
                    <a:gd name="T51" fmla="*/ 10 h 10"/>
                    <a:gd name="T52" fmla="*/ 10 w 20"/>
                    <a:gd name="T53" fmla="*/ 10 h 10"/>
                    <a:gd name="T54" fmla="*/ 10 w 20"/>
                    <a:gd name="T55" fmla="*/ 10 h 10"/>
                    <a:gd name="T56" fmla="*/ 15 w 20"/>
                    <a:gd name="T57" fmla="*/ 10 h 10"/>
                    <a:gd name="T58" fmla="*/ 15 w 20"/>
                    <a:gd name="T59" fmla="*/ 10 h 10"/>
                    <a:gd name="T60" fmla="*/ 15 w 20"/>
                    <a:gd name="T61" fmla="*/ 10 h 10"/>
                    <a:gd name="T62" fmla="*/ 15 w 20"/>
                    <a:gd name="T63" fmla="*/ 10 h 10"/>
                    <a:gd name="T64" fmla="*/ 20 w 20"/>
                    <a:gd name="T65" fmla="*/ 10 h 10"/>
                    <a:gd name="T66" fmla="*/ 20 w 20"/>
                    <a:gd name="T67" fmla="*/ 10 h 10"/>
                    <a:gd name="T68" fmla="*/ 20 w 20"/>
                    <a:gd name="T69" fmla="*/ 10 h 10"/>
                    <a:gd name="T70" fmla="*/ 20 w 20"/>
                    <a:gd name="T71" fmla="*/ 5 h 10"/>
                    <a:gd name="T72" fmla="*/ 20 w 20"/>
                    <a:gd name="T73" fmla="*/ 5 h 10"/>
                    <a:gd name="T74" fmla="*/ 20 w 20"/>
                    <a:gd name="T75" fmla="*/ 5 h 10"/>
                    <a:gd name="T76" fmla="*/ 20 w 20"/>
                    <a:gd name="T77" fmla="*/ 5 h 10"/>
                    <a:gd name="T78" fmla="*/ 20 w 20"/>
                    <a:gd name="T79" fmla="*/ 5 h 10"/>
                    <a:gd name="T80" fmla="*/ 15 w 20"/>
                    <a:gd name="T81" fmla="*/ 5 h 10"/>
                    <a:gd name="T82" fmla="*/ 15 w 20"/>
                    <a:gd name="T83" fmla="*/ 5 h 10"/>
                    <a:gd name="T84" fmla="*/ 15 w 20"/>
                    <a:gd name="T85" fmla="*/ 5 h 10"/>
                    <a:gd name="T86" fmla="*/ 15 w 20"/>
                    <a:gd name="T87" fmla="*/ 5 h 10"/>
                    <a:gd name="T88" fmla="*/ 15 w 20"/>
                    <a:gd name="T89" fmla="*/ 5 h 10"/>
                    <a:gd name="T90" fmla="*/ 15 w 20"/>
                    <a:gd name="T91" fmla="*/ 5 h 10"/>
                    <a:gd name="T92" fmla="*/ 10 w 20"/>
                    <a:gd name="T93" fmla="*/ 5 h 10"/>
                    <a:gd name="T94" fmla="*/ 10 w 20"/>
                    <a:gd name="T95" fmla="*/ 5 h 10"/>
                    <a:gd name="T96" fmla="*/ 10 w 20"/>
                    <a:gd name="T97" fmla="*/ 5 h 10"/>
                    <a:gd name="T98" fmla="*/ 10 w 20"/>
                    <a:gd name="T99" fmla="*/ 5 h 10"/>
                    <a:gd name="T100" fmla="*/ 10 w 20"/>
                    <a:gd name="T101" fmla="*/ 0 h 10"/>
                    <a:gd name="T102" fmla="*/ 10 w 20"/>
                    <a:gd name="T103" fmla="*/ 0 h 10"/>
                    <a:gd name="T104" fmla="*/ 10 w 20"/>
                    <a:gd name="T105" fmla="*/ 0 h 10"/>
                    <a:gd name="T106" fmla="*/ 10 w 20"/>
                    <a:gd name="T107" fmla="*/ 0 h 10"/>
                    <a:gd name="T108" fmla="*/ 10 w 20"/>
                    <a:gd name="T109" fmla="*/ 0 h 10"/>
                    <a:gd name="T110" fmla="*/ 10 w 20"/>
                    <a:gd name="T111" fmla="*/ 0 h 10"/>
                    <a:gd name="T112" fmla="*/ 5 w 20"/>
                    <a:gd name="T11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 h="10">
                      <a:moveTo>
                        <a:pt x="5" y="0"/>
                      </a:moveTo>
                      <a:lnTo>
                        <a:pt x="5" y="0"/>
                      </a:lnTo>
                      <a:lnTo>
                        <a:pt x="5" y="0"/>
                      </a:lnTo>
                      <a:lnTo>
                        <a:pt x="5" y="0"/>
                      </a:lnTo>
                      <a:lnTo>
                        <a:pt x="0" y="0"/>
                      </a:lnTo>
                      <a:lnTo>
                        <a:pt x="0" y="0"/>
                      </a:lnTo>
                      <a:lnTo>
                        <a:pt x="0" y="5"/>
                      </a:lnTo>
                      <a:lnTo>
                        <a:pt x="0" y="5"/>
                      </a:lnTo>
                      <a:lnTo>
                        <a:pt x="0" y="10"/>
                      </a:lnTo>
                      <a:lnTo>
                        <a:pt x="0" y="10"/>
                      </a:lnTo>
                      <a:lnTo>
                        <a:pt x="0" y="10"/>
                      </a:lnTo>
                      <a:lnTo>
                        <a:pt x="0" y="10"/>
                      </a:lnTo>
                      <a:lnTo>
                        <a:pt x="0" y="10"/>
                      </a:lnTo>
                      <a:lnTo>
                        <a:pt x="0" y="10"/>
                      </a:lnTo>
                      <a:lnTo>
                        <a:pt x="0" y="10"/>
                      </a:lnTo>
                      <a:lnTo>
                        <a:pt x="0" y="10"/>
                      </a:lnTo>
                      <a:lnTo>
                        <a:pt x="5" y="10"/>
                      </a:lnTo>
                      <a:lnTo>
                        <a:pt x="5" y="10"/>
                      </a:lnTo>
                      <a:lnTo>
                        <a:pt x="5" y="10"/>
                      </a:lnTo>
                      <a:lnTo>
                        <a:pt x="5" y="10"/>
                      </a:lnTo>
                      <a:lnTo>
                        <a:pt x="5" y="10"/>
                      </a:lnTo>
                      <a:lnTo>
                        <a:pt x="5" y="10"/>
                      </a:lnTo>
                      <a:lnTo>
                        <a:pt x="10" y="10"/>
                      </a:lnTo>
                      <a:lnTo>
                        <a:pt x="10" y="10"/>
                      </a:lnTo>
                      <a:lnTo>
                        <a:pt x="10" y="10"/>
                      </a:lnTo>
                      <a:lnTo>
                        <a:pt x="10" y="10"/>
                      </a:lnTo>
                      <a:lnTo>
                        <a:pt x="10" y="10"/>
                      </a:lnTo>
                      <a:lnTo>
                        <a:pt x="10" y="10"/>
                      </a:lnTo>
                      <a:lnTo>
                        <a:pt x="15" y="10"/>
                      </a:lnTo>
                      <a:lnTo>
                        <a:pt x="15" y="10"/>
                      </a:lnTo>
                      <a:lnTo>
                        <a:pt x="15" y="10"/>
                      </a:lnTo>
                      <a:lnTo>
                        <a:pt x="15" y="10"/>
                      </a:lnTo>
                      <a:lnTo>
                        <a:pt x="20" y="10"/>
                      </a:lnTo>
                      <a:lnTo>
                        <a:pt x="20" y="10"/>
                      </a:lnTo>
                      <a:lnTo>
                        <a:pt x="20" y="10"/>
                      </a:lnTo>
                      <a:lnTo>
                        <a:pt x="20" y="5"/>
                      </a:lnTo>
                      <a:lnTo>
                        <a:pt x="20" y="5"/>
                      </a:lnTo>
                      <a:lnTo>
                        <a:pt x="20" y="5"/>
                      </a:lnTo>
                      <a:lnTo>
                        <a:pt x="20" y="5"/>
                      </a:lnTo>
                      <a:lnTo>
                        <a:pt x="20" y="5"/>
                      </a:lnTo>
                      <a:lnTo>
                        <a:pt x="15" y="5"/>
                      </a:lnTo>
                      <a:lnTo>
                        <a:pt x="15" y="5"/>
                      </a:lnTo>
                      <a:lnTo>
                        <a:pt x="15" y="5"/>
                      </a:lnTo>
                      <a:lnTo>
                        <a:pt x="15" y="5"/>
                      </a:lnTo>
                      <a:lnTo>
                        <a:pt x="15" y="5"/>
                      </a:lnTo>
                      <a:lnTo>
                        <a:pt x="15" y="5"/>
                      </a:lnTo>
                      <a:lnTo>
                        <a:pt x="10" y="5"/>
                      </a:lnTo>
                      <a:lnTo>
                        <a:pt x="10" y="5"/>
                      </a:lnTo>
                      <a:lnTo>
                        <a:pt x="10" y="5"/>
                      </a:lnTo>
                      <a:lnTo>
                        <a:pt x="10" y="5"/>
                      </a:lnTo>
                      <a:lnTo>
                        <a:pt x="10" y="0"/>
                      </a:lnTo>
                      <a:lnTo>
                        <a:pt x="10" y="0"/>
                      </a:lnTo>
                      <a:lnTo>
                        <a:pt x="10" y="0"/>
                      </a:lnTo>
                      <a:lnTo>
                        <a:pt x="10" y="0"/>
                      </a:lnTo>
                      <a:lnTo>
                        <a:pt x="10" y="0"/>
                      </a:lnTo>
                      <a:lnTo>
                        <a:pt x="10" y="0"/>
                      </a:lnTo>
                      <a:lnTo>
                        <a:pt x="5" y="0"/>
                      </a:lnTo>
                      <a:close/>
                    </a:path>
                  </a:pathLst>
                </a:custGeom>
                <a:solidFill>
                  <a:srgbClr val="F2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26" name="Freeform 2922">
                  <a:extLst>
                    <a:ext uri="{FF2B5EF4-FFF2-40B4-BE49-F238E27FC236}">
                      <a16:creationId xmlns:a16="http://schemas.microsoft.com/office/drawing/2014/main" id="{66C67BA1-604E-4EB0-A542-423C5514D583}"/>
                    </a:ext>
                  </a:extLst>
                </p:cNvPr>
                <p:cNvSpPr>
                  <a:spLocks/>
                </p:cNvSpPr>
                <p:nvPr/>
              </p:nvSpPr>
              <p:spPr bwMode="auto">
                <a:xfrm>
                  <a:off x="4379" y="1508"/>
                  <a:ext cx="10" cy="15"/>
                </a:xfrm>
                <a:custGeom>
                  <a:avLst/>
                  <a:gdLst>
                    <a:gd name="T0" fmla="*/ 5 w 10"/>
                    <a:gd name="T1" fmla="*/ 15 h 15"/>
                    <a:gd name="T2" fmla="*/ 5 w 10"/>
                    <a:gd name="T3" fmla="*/ 10 h 15"/>
                    <a:gd name="T4" fmla="*/ 5 w 10"/>
                    <a:gd name="T5" fmla="*/ 10 h 15"/>
                    <a:gd name="T6" fmla="*/ 5 w 10"/>
                    <a:gd name="T7" fmla="*/ 10 h 15"/>
                    <a:gd name="T8" fmla="*/ 5 w 10"/>
                    <a:gd name="T9" fmla="*/ 10 h 15"/>
                    <a:gd name="T10" fmla="*/ 10 w 10"/>
                    <a:gd name="T11" fmla="*/ 5 h 15"/>
                    <a:gd name="T12" fmla="*/ 10 w 10"/>
                    <a:gd name="T13" fmla="*/ 5 h 15"/>
                    <a:gd name="T14" fmla="*/ 10 w 10"/>
                    <a:gd name="T15" fmla="*/ 5 h 15"/>
                    <a:gd name="T16" fmla="*/ 10 w 10"/>
                    <a:gd name="T17" fmla="*/ 5 h 15"/>
                    <a:gd name="T18" fmla="*/ 10 w 10"/>
                    <a:gd name="T19" fmla="*/ 5 h 15"/>
                    <a:gd name="T20" fmla="*/ 10 w 10"/>
                    <a:gd name="T21" fmla="*/ 0 h 15"/>
                    <a:gd name="T22" fmla="*/ 10 w 10"/>
                    <a:gd name="T23" fmla="*/ 5 h 15"/>
                    <a:gd name="T24" fmla="*/ 10 w 10"/>
                    <a:gd name="T25" fmla="*/ 5 h 15"/>
                    <a:gd name="T26" fmla="*/ 10 w 10"/>
                    <a:gd name="T27" fmla="*/ 5 h 15"/>
                    <a:gd name="T28" fmla="*/ 5 w 10"/>
                    <a:gd name="T29" fmla="*/ 5 h 15"/>
                    <a:gd name="T30" fmla="*/ 5 w 10"/>
                    <a:gd name="T31" fmla="*/ 5 h 15"/>
                    <a:gd name="T32" fmla="*/ 5 w 10"/>
                    <a:gd name="T33" fmla="*/ 10 h 15"/>
                    <a:gd name="T34" fmla="*/ 5 w 10"/>
                    <a:gd name="T35" fmla="*/ 10 h 15"/>
                    <a:gd name="T36" fmla="*/ 5 w 10"/>
                    <a:gd name="T37" fmla="*/ 15 h 15"/>
                    <a:gd name="T38" fmla="*/ 0 w 10"/>
                    <a:gd name="T39" fmla="*/ 15 h 15"/>
                    <a:gd name="T40" fmla="*/ 5 w 10"/>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5">
                      <a:moveTo>
                        <a:pt x="5" y="15"/>
                      </a:moveTo>
                      <a:lnTo>
                        <a:pt x="5" y="10"/>
                      </a:lnTo>
                      <a:lnTo>
                        <a:pt x="5" y="10"/>
                      </a:lnTo>
                      <a:lnTo>
                        <a:pt x="5" y="10"/>
                      </a:lnTo>
                      <a:lnTo>
                        <a:pt x="5" y="10"/>
                      </a:lnTo>
                      <a:lnTo>
                        <a:pt x="10" y="5"/>
                      </a:lnTo>
                      <a:lnTo>
                        <a:pt x="10" y="5"/>
                      </a:lnTo>
                      <a:lnTo>
                        <a:pt x="10" y="5"/>
                      </a:lnTo>
                      <a:lnTo>
                        <a:pt x="10" y="5"/>
                      </a:lnTo>
                      <a:lnTo>
                        <a:pt x="10" y="5"/>
                      </a:lnTo>
                      <a:lnTo>
                        <a:pt x="10" y="0"/>
                      </a:lnTo>
                      <a:lnTo>
                        <a:pt x="10" y="5"/>
                      </a:lnTo>
                      <a:lnTo>
                        <a:pt x="10" y="5"/>
                      </a:lnTo>
                      <a:lnTo>
                        <a:pt x="10" y="5"/>
                      </a:lnTo>
                      <a:lnTo>
                        <a:pt x="5" y="5"/>
                      </a:lnTo>
                      <a:lnTo>
                        <a:pt x="5" y="5"/>
                      </a:lnTo>
                      <a:lnTo>
                        <a:pt x="5" y="10"/>
                      </a:lnTo>
                      <a:lnTo>
                        <a:pt x="5" y="10"/>
                      </a:lnTo>
                      <a:lnTo>
                        <a:pt x="5" y="15"/>
                      </a:lnTo>
                      <a:lnTo>
                        <a:pt x="0" y="15"/>
                      </a:lnTo>
                      <a:lnTo>
                        <a:pt x="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27" name="Freeform 2923">
                  <a:extLst>
                    <a:ext uri="{FF2B5EF4-FFF2-40B4-BE49-F238E27FC236}">
                      <a16:creationId xmlns:a16="http://schemas.microsoft.com/office/drawing/2014/main" id="{F635FF26-CA31-4FA1-914F-C6737D18048B}"/>
                    </a:ext>
                  </a:extLst>
                </p:cNvPr>
                <p:cNvSpPr>
                  <a:spLocks/>
                </p:cNvSpPr>
                <p:nvPr/>
              </p:nvSpPr>
              <p:spPr bwMode="auto">
                <a:xfrm>
                  <a:off x="4379" y="1523"/>
                  <a:ext cx="10" cy="1"/>
                </a:xfrm>
                <a:custGeom>
                  <a:avLst/>
                  <a:gdLst>
                    <a:gd name="T0" fmla="*/ 5 w 10"/>
                    <a:gd name="T1" fmla="*/ 5 w 10"/>
                    <a:gd name="T2" fmla="*/ 5 w 10"/>
                    <a:gd name="T3" fmla="*/ 5 w 10"/>
                    <a:gd name="T4" fmla="*/ 5 w 10"/>
                    <a:gd name="T5" fmla="*/ 5 w 10"/>
                    <a:gd name="T6" fmla="*/ 5 w 10"/>
                    <a:gd name="T7" fmla="*/ 5 w 10"/>
                    <a:gd name="T8" fmla="*/ 5 w 10"/>
                    <a:gd name="T9" fmla="*/ 5 w 10"/>
                    <a:gd name="T10" fmla="*/ 0 w 10"/>
                    <a:gd name="T11" fmla="*/ 0 w 10"/>
                    <a:gd name="T12" fmla="*/ 5 w 10"/>
                    <a:gd name="T13" fmla="*/ 5 w 10"/>
                    <a:gd name="T14" fmla="*/ 5 w 10"/>
                    <a:gd name="T15" fmla="*/ 5 w 10"/>
                    <a:gd name="T16" fmla="*/ 5 w 10"/>
                    <a:gd name="T17" fmla="*/ 5 w 10"/>
                    <a:gd name="T18" fmla="*/ 10 w 10"/>
                    <a:gd name="T19" fmla="*/ 10 w 10"/>
                    <a:gd name="T20" fmla="*/ 5 w 10"/>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Lst>
                  <a:rect l="0" t="0" r="r" b="b"/>
                  <a:pathLst>
                    <a:path w="10">
                      <a:moveTo>
                        <a:pt x="5" y="0"/>
                      </a:moveTo>
                      <a:lnTo>
                        <a:pt x="5" y="0"/>
                      </a:lnTo>
                      <a:lnTo>
                        <a:pt x="5" y="0"/>
                      </a:lnTo>
                      <a:lnTo>
                        <a:pt x="5" y="0"/>
                      </a:lnTo>
                      <a:lnTo>
                        <a:pt x="5" y="0"/>
                      </a:lnTo>
                      <a:lnTo>
                        <a:pt x="5" y="0"/>
                      </a:lnTo>
                      <a:lnTo>
                        <a:pt x="5" y="0"/>
                      </a:lnTo>
                      <a:lnTo>
                        <a:pt x="5" y="0"/>
                      </a:lnTo>
                      <a:lnTo>
                        <a:pt x="5" y="0"/>
                      </a:lnTo>
                      <a:lnTo>
                        <a:pt x="5" y="0"/>
                      </a:lnTo>
                      <a:lnTo>
                        <a:pt x="0" y="0"/>
                      </a:lnTo>
                      <a:lnTo>
                        <a:pt x="0" y="0"/>
                      </a:lnTo>
                      <a:lnTo>
                        <a:pt x="5" y="0"/>
                      </a:lnTo>
                      <a:lnTo>
                        <a:pt x="5" y="0"/>
                      </a:lnTo>
                      <a:lnTo>
                        <a:pt x="5" y="0"/>
                      </a:lnTo>
                      <a:lnTo>
                        <a:pt x="5" y="0"/>
                      </a:lnTo>
                      <a:lnTo>
                        <a:pt x="5" y="0"/>
                      </a:lnTo>
                      <a:lnTo>
                        <a:pt x="5" y="0"/>
                      </a:lnTo>
                      <a:lnTo>
                        <a:pt x="10" y="0"/>
                      </a:lnTo>
                      <a:lnTo>
                        <a:pt x="10"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28" name="Freeform 2924">
                  <a:extLst>
                    <a:ext uri="{FF2B5EF4-FFF2-40B4-BE49-F238E27FC236}">
                      <a16:creationId xmlns:a16="http://schemas.microsoft.com/office/drawing/2014/main" id="{8D46E77A-30EE-473B-905F-403339E26F56}"/>
                    </a:ext>
                  </a:extLst>
                </p:cNvPr>
                <p:cNvSpPr>
                  <a:spLocks/>
                </p:cNvSpPr>
                <p:nvPr/>
              </p:nvSpPr>
              <p:spPr bwMode="auto">
                <a:xfrm>
                  <a:off x="4384" y="1523"/>
                  <a:ext cx="10" cy="1"/>
                </a:xfrm>
                <a:custGeom>
                  <a:avLst/>
                  <a:gdLst>
                    <a:gd name="T0" fmla="*/ 10 w 10"/>
                    <a:gd name="T1" fmla="*/ 10 w 10"/>
                    <a:gd name="T2" fmla="*/ 10 w 10"/>
                    <a:gd name="T3" fmla="*/ 10 w 10"/>
                    <a:gd name="T4" fmla="*/ 5 w 10"/>
                    <a:gd name="T5" fmla="*/ 5 w 10"/>
                    <a:gd name="T6" fmla="*/ 5 w 10"/>
                    <a:gd name="T7" fmla="*/ 5 w 10"/>
                    <a:gd name="T8" fmla="*/ 5 w 10"/>
                    <a:gd name="T9" fmla="*/ 0 w 10"/>
                    <a:gd name="T10" fmla="*/ 5 w 10"/>
                    <a:gd name="T11" fmla="*/ 5 w 10"/>
                    <a:gd name="T12" fmla="*/ 5 w 10"/>
                    <a:gd name="T13" fmla="*/ 5 w 10"/>
                    <a:gd name="T14" fmla="*/ 5 w 10"/>
                    <a:gd name="T15" fmla="*/ 5 w 10"/>
                    <a:gd name="T16" fmla="*/ 10 w 10"/>
                    <a:gd name="T17" fmla="*/ 10 w 10"/>
                    <a:gd name="T18" fmla="*/ 10 w 10"/>
                    <a:gd name="T19" fmla="*/ 10 w 10"/>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Lst>
                  <a:rect l="0" t="0" r="r" b="b"/>
                  <a:pathLst>
                    <a:path w="10">
                      <a:moveTo>
                        <a:pt x="10" y="0"/>
                      </a:moveTo>
                      <a:lnTo>
                        <a:pt x="10" y="0"/>
                      </a:lnTo>
                      <a:lnTo>
                        <a:pt x="10" y="0"/>
                      </a:lnTo>
                      <a:lnTo>
                        <a:pt x="10" y="0"/>
                      </a:lnTo>
                      <a:lnTo>
                        <a:pt x="5" y="0"/>
                      </a:lnTo>
                      <a:lnTo>
                        <a:pt x="5" y="0"/>
                      </a:lnTo>
                      <a:lnTo>
                        <a:pt x="5" y="0"/>
                      </a:lnTo>
                      <a:lnTo>
                        <a:pt x="5" y="0"/>
                      </a:lnTo>
                      <a:lnTo>
                        <a:pt x="5" y="0"/>
                      </a:lnTo>
                      <a:lnTo>
                        <a:pt x="0" y="0"/>
                      </a:lnTo>
                      <a:lnTo>
                        <a:pt x="5" y="0"/>
                      </a:lnTo>
                      <a:lnTo>
                        <a:pt x="5" y="0"/>
                      </a:lnTo>
                      <a:lnTo>
                        <a:pt x="5" y="0"/>
                      </a:lnTo>
                      <a:lnTo>
                        <a:pt x="5" y="0"/>
                      </a:lnTo>
                      <a:lnTo>
                        <a:pt x="5" y="0"/>
                      </a:lnTo>
                      <a:lnTo>
                        <a:pt x="5" y="0"/>
                      </a:lnTo>
                      <a:lnTo>
                        <a:pt x="10" y="0"/>
                      </a:lnTo>
                      <a:lnTo>
                        <a:pt x="10" y="0"/>
                      </a:lnTo>
                      <a:lnTo>
                        <a:pt x="10"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29" name="Freeform 2925">
                  <a:extLst>
                    <a:ext uri="{FF2B5EF4-FFF2-40B4-BE49-F238E27FC236}">
                      <a16:creationId xmlns:a16="http://schemas.microsoft.com/office/drawing/2014/main" id="{D76D1509-4447-4387-ABA4-7D0363715F1F}"/>
                    </a:ext>
                  </a:extLst>
                </p:cNvPr>
                <p:cNvSpPr>
                  <a:spLocks/>
                </p:cNvSpPr>
                <p:nvPr/>
              </p:nvSpPr>
              <p:spPr bwMode="auto">
                <a:xfrm>
                  <a:off x="4394" y="1518"/>
                  <a:ext cx="10" cy="5"/>
                </a:xfrm>
                <a:custGeom>
                  <a:avLst/>
                  <a:gdLst>
                    <a:gd name="T0" fmla="*/ 5 w 10"/>
                    <a:gd name="T1" fmla="*/ 5 h 5"/>
                    <a:gd name="T2" fmla="*/ 5 w 10"/>
                    <a:gd name="T3" fmla="*/ 0 h 5"/>
                    <a:gd name="T4" fmla="*/ 5 w 10"/>
                    <a:gd name="T5" fmla="*/ 5 h 5"/>
                    <a:gd name="T6" fmla="*/ 5 w 10"/>
                    <a:gd name="T7" fmla="*/ 5 h 5"/>
                    <a:gd name="T8" fmla="*/ 5 w 10"/>
                    <a:gd name="T9" fmla="*/ 5 h 5"/>
                    <a:gd name="T10" fmla="*/ 5 w 10"/>
                    <a:gd name="T11" fmla="*/ 5 h 5"/>
                    <a:gd name="T12" fmla="*/ 0 w 10"/>
                    <a:gd name="T13" fmla="*/ 5 h 5"/>
                    <a:gd name="T14" fmla="*/ 0 w 10"/>
                    <a:gd name="T15" fmla="*/ 5 h 5"/>
                    <a:gd name="T16" fmla="*/ 0 w 10"/>
                    <a:gd name="T17" fmla="*/ 5 h 5"/>
                    <a:gd name="T18" fmla="*/ 0 w 10"/>
                    <a:gd name="T19" fmla="*/ 5 h 5"/>
                    <a:gd name="T20" fmla="*/ 0 w 10"/>
                    <a:gd name="T21" fmla="*/ 5 h 5"/>
                    <a:gd name="T22" fmla="*/ 0 w 10"/>
                    <a:gd name="T23" fmla="*/ 5 h 5"/>
                    <a:gd name="T24" fmla="*/ 0 w 10"/>
                    <a:gd name="T25" fmla="*/ 5 h 5"/>
                    <a:gd name="T26" fmla="*/ 0 w 10"/>
                    <a:gd name="T27" fmla="*/ 5 h 5"/>
                    <a:gd name="T28" fmla="*/ 5 w 10"/>
                    <a:gd name="T29" fmla="*/ 5 h 5"/>
                    <a:gd name="T30" fmla="*/ 5 w 10"/>
                    <a:gd name="T31" fmla="*/ 5 h 5"/>
                    <a:gd name="T32" fmla="*/ 5 w 10"/>
                    <a:gd name="T33" fmla="*/ 5 h 5"/>
                    <a:gd name="T34" fmla="*/ 5 w 10"/>
                    <a:gd name="T35" fmla="*/ 5 h 5"/>
                    <a:gd name="T36" fmla="*/ 10 w 10"/>
                    <a:gd name="T37" fmla="*/ 5 h 5"/>
                    <a:gd name="T38" fmla="*/ 10 w 10"/>
                    <a:gd name="T39" fmla="*/ 5 h 5"/>
                    <a:gd name="T40" fmla="*/ 5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5"/>
                      </a:moveTo>
                      <a:lnTo>
                        <a:pt x="5" y="0"/>
                      </a:lnTo>
                      <a:lnTo>
                        <a:pt x="5" y="5"/>
                      </a:lnTo>
                      <a:lnTo>
                        <a:pt x="5" y="5"/>
                      </a:lnTo>
                      <a:lnTo>
                        <a:pt x="5" y="5"/>
                      </a:lnTo>
                      <a:lnTo>
                        <a:pt x="5" y="5"/>
                      </a:lnTo>
                      <a:lnTo>
                        <a:pt x="0" y="5"/>
                      </a:lnTo>
                      <a:lnTo>
                        <a:pt x="0" y="5"/>
                      </a:lnTo>
                      <a:lnTo>
                        <a:pt x="0" y="5"/>
                      </a:lnTo>
                      <a:lnTo>
                        <a:pt x="0" y="5"/>
                      </a:lnTo>
                      <a:lnTo>
                        <a:pt x="0" y="5"/>
                      </a:lnTo>
                      <a:lnTo>
                        <a:pt x="0" y="5"/>
                      </a:lnTo>
                      <a:lnTo>
                        <a:pt x="0" y="5"/>
                      </a:lnTo>
                      <a:lnTo>
                        <a:pt x="0" y="5"/>
                      </a:lnTo>
                      <a:lnTo>
                        <a:pt x="5" y="5"/>
                      </a:lnTo>
                      <a:lnTo>
                        <a:pt x="5" y="5"/>
                      </a:lnTo>
                      <a:lnTo>
                        <a:pt x="5" y="5"/>
                      </a:lnTo>
                      <a:lnTo>
                        <a:pt x="5" y="5"/>
                      </a:lnTo>
                      <a:lnTo>
                        <a:pt x="10" y="5"/>
                      </a:lnTo>
                      <a:lnTo>
                        <a:pt x="1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30" name="Freeform 2926">
                  <a:extLst>
                    <a:ext uri="{FF2B5EF4-FFF2-40B4-BE49-F238E27FC236}">
                      <a16:creationId xmlns:a16="http://schemas.microsoft.com/office/drawing/2014/main" id="{2E694266-CD34-4714-BADC-CBBF3B3E2FE8}"/>
                    </a:ext>
                  </a:extLst>
                </p:cNvPr>
                <p:cNvSpPr>
                  <a:spLocks/>
                </p:cNvSpPr>
                <p:nvPr/>
              </p:nvSpPr>
              <p:spPr bwMode="auto">
                <a:xfrm>
                  <a:off x="4399" y="1513"/>
                  <a:ext cx="5" cy="10"/>
                </a:xfrm>
                <a:custGeom>
                  <a:avLst/>
                  <a:gdLst>
                    <a:gd name="T0" fmla="*/ 0 w 5"/>
                    <a:gd name="T1" fmla="*/ 5 h 10"/>
                    <a:gd name="T2" fmla="*/ 0 w 5"/>
                    <a:gd name="T3" fmla="*/ 5 h 10"/>
                    <a:gd name="T4" fmla="*/ 5 w 5"/>
                    <a:gd name="T5" fmla="*/ 5 h 10"/>
                    <a:gd name="T6" fmla="*/ 5 w 5"/>
                    <a:gd name="T7" fmla="*/ 5 h 10"/>
                    <a:gd name="T8" fmla="*/ 5 w 5"/>
                    <a:gd name="T9" fmla="*/ 5 h 10"/>
                    <a:gd name="T10" fmla="*/ 5 w 5"/>
                    <a:gd name="T11" fmla="*/ 5 h 10"/>
                    <a:gd name="T12" fmla="*/ 0 w 5"/>
                    <a:gd name="T13" fmla="*/ 5 h 10"/>
                    <a:gd name="T14" fmla="*/ 0 w 5"/>
                    <a:gd name="T15" fmla="*/ 5 h 10"/>
                    <a:gd name="T16" fmla="*/ 0 w 5"/>
                    <a:gd name="T17" fmla="*/ 5 h 10"/>
                    <a:gd name="T18" fmla="*/ 0 w 5"/>
                    <a:gd name="T19" fmla="*/ 10 h 10"/>
                    <a:gd name="T20" fmla="*/ 5 w 5"/>
                    <a:gd name="T21" fmla="*/ 10 h 10"/>
                    <a:gd name="T22" fmla="*/ 5 w 5"/>
                    <a:gd name="T23" fmla="*/ 10 h 10"/>
                    <a:gd name="T24" fmla="*/ 5 w 5"/>
                    <a:gd name="T25" fmla="*/ 10 h 10"/>
                    <a:gd name="T26" fmla="*/ 5 w 5"/>
                    <a:gd name="T27" fmla="*/ 5 h 10"/>
                    <a:gd name="T28" fmla="*/ 5 w 5"/>
                    <a:gd name="T29" fmla="*/ 5 h 10"/>
                    <a:gd name="T30" fmla="*/ 5 w 5"/>
                    <a:gd name="T31" fmla="*/ 5 h 10"/>
                    <a:gd name="T32" fmla="*/ 5 w 5"/>
                    <a:gd name="T33" fmla="*/ 5 h 10"/>
                    <a:gd name="T34" fmla="*/ 5 w 5"/>
                    <a:gd name="T35" fmla="*/ 0 h 10"/>
                    <a:gd name="T36" fmla="*/ 0 w 5"/>
                    <a:gd name="T37" fmla="*/ 5 h 10"/>
                    <a:gd name="T38" fmla="*/ 0 w 5"/>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0">
                      <a:moveTo>
                        <a:pt x="0" y="5"/>
                      </a:moveTo>
                      <a:lnTo>
                        <a:pt x="0" y="5"/>
                      </a:lnTo>
                      <a:lnTo>
                        <a:pt x="5" y="5"/>
                      </a:lnTo>
                      <a:lnTo>
                        <a:pt x="5" y="5"/>
                      </a:lnTo>
                      <a:lnTo>
                        <a:pt x="5" y="5"/>
                      </a:lnTo>
                      <a:lnTo>
                        <a:pt x="5" y="5"/>
                      </a:lnTo>
                      <a:lnTo>
                        <a:pt x="0" y="5"/>
                      </a:lnTo>
                      <a:lnTo>
                        <a:pt x="0" y="5"/>
                      </a:lnTo>
                      <a:lnTo>
                        <a:pt x="0" y="5"/>
                      </a:lnTo>
                      <a:lnTo>
                        <a:pt x="0" y="10"/>
                      </a:lnTo>
                      <a:lnTo>
                        <a:pt x="5" y="10"/>
                      </a:lnTo>
                      <a:lnTo>
                        <a:pt x="5" y="10"/>
                      </a:lnTo>
                      <a:lnTo>
                        <a:pt x="5" y="10"/>
                      </a:lnTo>
                      <a:lnTo>
                        <a:pt x="5" y="5"/>
                      </a:lnTo>
                      <a:lnTo>
                        <a:pt x="5" y="5"/>
                      </a:lnTo>
                      <a:lnTo>
                        <a:pt x="5" y="5"/>
                      </a:lnTo>
                      <a:lnTo>
                        <a:pt x="5" y="5"/>
                      </a:lnTo>
                      <a:lnTo>
                        <a:pt x="5" y="0"/>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31" name="Freeform 2927">
                  <a:extLst>
                    <a:ext uri="{FF2B5EF4-FFF2-40B4-BE49-F238E27FC236}">
                      <a16:creationId xmlns:a16="http://schemas.microsoft.com/office/drawing/2014/main" id="{6F97A56A-0584-48B4-8FEE-07F2744BB51C}"/>
                    </a:ext>
                  </a:extLst>
                </p:cNvPr>
                <p:cNvSpPr>
                  <a:spLocks/>
                </p:cNvSpPr>
                <p:nvPr/>
              </p:nvSpPr>
              <p:spPr bwMode="auto">
                <a:xfrm>
                  <a:off x="4394" y="1513"/>
                  <a:ext cx="5" cy="5"/>
                </a:xfrm>
                <a:custGeom>
                  <a:avLst/>
                  <a:gdLst>
                    <a:gd name="T0" fmla="*/ 0 w 5"/>
                    <a:gd name="T1" fmla="*/ 5 h 5"/>
                    <a:gd name="T2" fmla="*/ 0 w 5"/>
                    <a:gd name="T3" fmla="*/ 5 h 5"/>
                    <a:gd name="T4" fmla="*/ 0 w 5"/>
                    <a:gd name="T5" fmla="*/ 5 h 5"/>
                    <a:gd name="T6" fmla="*/ 0 w 5"/>
                    <a:gd name="T7" fmla="*/ 5 h 5"/>
                    <a:gd name="T8" fmla="*/ 5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5 h 5"/>
                    <a:gd name="T22" fmla="*/ 5 w 5"/>
                    <a:gd name="T23" fmla="*/ 5 h 5"/>
                    <a:gd name="T24" fmla="*/ 5 w 5"/>
                    <a:gd name="T25" fmla="*/ 5 h 5"/>
                    <a:gd name="T26" fmla="*/ 5 w 5"/>
                    <a:gd name="T27" fmla="*/ 5 h 5"/>
                    <a:gd name="T28" fmla="*/ 5 w 5"/>
                    <a:gd name="T29" fmla="*/ 5 h 5"/>
                    <a:gd name="T30" fmla="*/ 5 w 5"/>
                    <a:gd name="T31" fmla="*/ 5 h 5"/>
                    <a:gd name="T32" fmla="*/ 0 w 5"/>
                    <a:gd name="T33" fmla="*/ 5 h 5"/>
                    <a:gd name="T34" fmla="*/ 0 w 5"/>
                    <a:gd name="T35" fmla="*/ 0 h 5"/>
                    <a:gd name="T36" fmla="*/ 0 w 5"/>
                    <a:gd name="T37" fmla="*/ 0 h 5"/>
                    <a:gd name="T38" fmla="*/ 0 w 5"/>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5"/>
                      </a:moveTo>
                      <a:lnTo>
                        <a:pt x="0" y="5"/>
                      </a:lnTo>
                      <a:lnTo>
                        <a:pt x="0" y="5"/>
                      </a:lnTo>
                      <a:lnTo>
                        <a:pt x="0" y="5"/>
                      </a:lnTo>
                      <a:lnTo>
                        <a:pt x="5" y="5"/>
                      </a:lnTo>
                      <a:lnTo>
                        <a:pt x="5" y="5"/>
                      </a:lnTo>
                      <a:lnTo>
                        <a:pt x="5" y="5"/>
                      </a:lnTo>
                      <a:lnTo>
                        <a:pt x="5" y="5"/>
                      </a:lnTo>
                      <a:lnTo>
                        <a:pt x="5" y="5"/>
                      </a:lnTo>
                      <a:lnTo>
                        <a:pt x="5" y="5"/>
                      </a:lnTo>
                      <a:lnTo>
                        <a:pt x="5" y="5"/>
                      </a:lnTo>
                      <a:lnTo>
                        <a:pt x="5" y="5"/>
                      </a:lnTo>
                      <a:lnTo>
                        <a:pt x="5" y="5"/>
                      </a:lnTo>
                      <a:lnTo>
                        <a:pt x="5" y="5"/>
                      </a:lnTo>
                      <a:lnTo>
                        <a:pt x="5" y="5"/>
                      </a:lnTo>
                      <a:lnTo>
                        <a:pt x="5" y="5"/>
                      </a:lnTo>
                      <a:lnTo>
                        <a:pt x="0" y="5"/>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32" name="Freeform 2928">
                  <a:extLst>
                    <a:ext uri="{FF2B5EF4-FFF2-40B4-BE49-F238E27FC236}">
                      <a16:creationId xmlns:a16="http://schemas.microsoft.com/office/drawing/2014/main" id="{29B27CBB-7488-42C8-98E3-6CCF74EBBBBF}"/>
                    </a:ext>
                  </a:extLst>
                </p:cNvPr>
                <p:cNvSpPr>
                  <a:spLocks/>
                </p:cNvSpPr>
                <p:nvPr/>
              </p:nvSpPr>
              <p:spPr bwMode="auto">
                <a:xfrm>
                  <a:off x="4389" y="1508"/>
                  <a:ext cx="5" cy="10"/>
                </a:xfrm>
                <a:custGeom>
                  <a:avLst/>
                  <a:gdLst>
                    <a:gd name="T0" fmla="*/ 0 w 5"/>
                    <a:gd name="T1" fmla="*/ 5 h 10"/>
                    <a:gd name="T2" fmla="*/ 0 w 5"/>
                    <a:gd name="T3" fmla="*/ 5 h 10"/>
                    <a:gd name="T4" fmla="*/ 0 w 5"/>
                    <a:gd name="T5" fmla="*/ 5 h 10"/>
                    <a:gd name="T6" fmla="*/ 5 w 5"/>
                    <a:gd name="T7" fmla="*/ 5 h 10"/>
                    <a:gd name="T8" fmla="*/ 5 w 5"/>
                    <a:gd name="T9" fmla="*/ 5 h 10"/>
                    <a:gd name="T10" fmla="*/ 5 w 5"/>
                    <a:gd name="T11" fmla="*/ 5 h 10"/>
                    <a:gd name="T12" fmla="*/ 5 w 5"/>
                    <a:gd name="T13" fmla="*/ 5 h 10"/>
                    <a:gd name="T14" fmla="*/ 5 w 5"/>
                    <a:gd name="T15" fmla="*/ 10 h 10"/>
                    <a:gd name="T16" fmla="*/ 5 w 5"/>
                    <a:gd name="T17" fmla="*/ 10 h 10"/>
                    <a:gd name="T18" fmla="*/ 5 w 5"/>
                    <a:gd name="T19" fmla="*/ 10 h 10"/>
                    <a:gd name="T20" fmla="*/ 5 w 5"/>
                    <a:gd name="T21" fmla="*/ 10 h 10"/>
                    <a:gd name="T22" fmla="*/ 5 w 5"/>
                    <a:gd name="T23" fmla="*/ 5 h 10"/>
                    <a:gd name="T24" fmla="*/ 5 w 5"/>
                    <a:gd name="T25" fmla="*/ 5 h 10"/>
                    <a:gd name="T26" fmla="*/ 5 w 5"/>
                    <a:gd name="T27" fmla="*/ 5 h 10"/>
                    <a:gd name="T28" fmla="*/ 5 w 5"/>
                    <a:gd name="T29" fmla="*/ 5 h 10"/>
                    <a:gd name="T30" fmla="*/ 5 w 5"/>
                    <a:gd name="T31" fmla="*/ 5 h 10"/>
                    <a:gd name="T32" fmla="*/ 5 w 5"/>
                    <a:gd name="T33" fmla="*/ 5 h 10"/>
                    <a:gd name="T34" fmla="*/ 5 w 5"/>
                    <a:gd name="T35" fmla="*/ 0 h 10"/>
                    <a:gd name="T36" fmla="*/ 0 w 5"/>
                    <a:gd name="T37" fmla="*/ 0 h 10"/>
                    <a:gd name="T38" fmla="*/ 0 w 5"/>
                    <a:gd name="T39" fmla="*/ 0 h 10"/>
                    <a:gd name="T40" fmla="*/ 0 w 5"/>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0" y="5"/>
                      </a:moveTo>
                      <a:lnTo>
                        <a:pt x="0" y="5"/>
                      </a:lnTo>
                      <a:lnTo>
                        <a:pt x="0" y="5"/>
                      </a:lnTo>
                      <a:lnTo>
                        <a:pt x="5" y="5"/>
                      </a:lnTo>
                      <a:lnTo>
                        <a:pt x="5" y="5"/>
                      </a:lnTo>
                      <a:lnTo>
                        <a:pt x="5" y="5"/>
                      </a:lnTo>
                      <a:lnTo>
                        <a:pt x="5" y="5"/>
                      </a:lnTo>
                      <a:lnTo>
                        <a:pt x="5" y="10"/>
                      </a:lnTo>
                      <a:lnTo>
                        <a:pt x="5" y="10"/>
                      </a:lnTo>
                      <a:lnTo>
                        <a:pt x="5" y="10"/>
                      </a:lnTo>
                      <a:lnTo>
                        <a:pt x="5" y="10"/>
                      </a:lnTo>
                      <a:lnTo>
                        <a:pt x="5" y="5"/>
                      </a:lnTo>
                      <a:lnTo>
                        <a:pt x="5" y="5"/>
                      </a:lnTo>
                      <a:lnTo>
                        <a:pt x="5" y="5"/>
                      </a:lnTo>
                      <a:lnTo>
                        <a:pt x="5" y="5"/>
                      </a:lnTo>
                      <a:lnTo>
                        <a:pt x="5" y="5"/>
                      </a:lnTo>
                      <a:lnTo>
                        <a:pt x="5" y="5"/>
                      </a:lnTo>
                      <a:lnTo>
                        <a:pt x="5"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33" name="Freeform 2929">
                  <a:extLst>
                    <a:ext uri="{FF2B5EF4-FFF2-40B4-BE49-F238E27FC236}">
                      <a16:creationId xmlns:a16="http://schemas.microsoft.com/office/drawing/2014/main" id="{C75B0BDE-288D-4D45-B11D-EC2807BA29BF}"/>
                    </a:ext>
                  </a:extLst>
                </p:cNvPr>
                <p:cNvSpPr>
                  <a:spLocks/>
                </p:cNvSpPr>
                <p:nvPr/>
              </p:nvSpPr>
              <p:spPr bwMode="auto">
                <a:xfrm>
                  <a:off x="4384" y="1513"/>
                  <a:ext cx="10" cy="10"/>
                </a:xfrm>
                <a:custGeom>
                  <a:avLst/>
                  <a:gdLst>
                    <a:gd name="T0" fmla="*/ 0 w 10"/>
                    <a:gd name="T1" fmla="*/ 5 h 10"/>
                    <a:gd name="T2" fmla="*/ 0 w 10"/>
                    <a:gd name="T3" fmla="*/ 5 h 10"/>
                    <a:gd name="T4" fmla="*/ 0 w 10"/>
                    <a:gd name="T5" fmla="*/ 5 h 10"/>
                    <a:gd name="T6" fmla="*/ 0 w 10"/>
                    <a:gd name="T7" fmla="*/ 5 h 10"/>
                    <a:gd name="T8" fmla="*/ 5 w 10"/>
                    <a:gd name="T9" fmla="*/ 5 h 10"/>
                    <a:gd name="T10" fmla="*/ 5 w 10"/>
                    <a:gd name="T11" fmla="*/ 5 h 10"/>
                    <a:gd name="T12" fmla="*/ 5 w 10"/>
                    <a:gd name="T13" fmla="*/ 5 h 10"/>
                    <a:gd name="T14" fmla="*/ 5 w 10"/>
                    <a:gd name="T15" fmla="*/ 0 h 10"/>
                    <a:gd name="T16" fmla="*/ 5 w 10"/>
                    <a:gd name="T17" fmla="*/ 0 h 10"/>
                    <a:gd name="T18" fmla="*/ 5 w 10"/>
                    <a:gd name="T19" fmla="*/ 0 h 10"/>
                    <a:gd name="T20" fmla="*/ 5 w 10"/>
                    <a:gd name="T21" fmla="*/ 0 h 10"/>
                    <a:gd name="T22" fmla="*/ 5 w 10"/>
                    <a:gd name="T23" fmla="*/ 5 h 10"/>
                    <a:gd name="T24" fmla="*/ 10 w 10"/>
                    <a:gd name="T25" fmla="*/ 5 h 10"/>
                    <a:gd name="T26" fmla="*/ 10 w 10"/>
                    <a:gd name="T27" fmla="*/ 5 h 10"/>
                    <a:gd name="T28" fmla="*/ 10 w 10"/>
                    <a:gd name="T29" fmla="*/ 5 h 10"/>
                    <a:gd name="T30" fmla="*/ 10 w 10"/>
                    <a:gd name="T31" fmla="*/ 5 h 10"/>
                    <a:gd name="T32" fmla="*/ 10 w 10"/>
                    <a:gd name="T33" fmla="*/ 5 h 10"/>
                    <a:gd name="T34" fmla="*/ 5 w 10"/>
                    <a:gd name="T35" fmla="*/ 5 h 10"/>
                    <a:gd name="T36" fmla="*/ 5 w 10"/>
                    <a:gd name="T37" fmla="*/ 5 h 10"/>
                    <a:gd name="T38" fmla="*/ 5 w 10"/>
                    <a:gd name="T39" fmla="*/ 5 h 10"/>
                    <a:gd name="T40" fmla="*/ 5 w 10"/>
                    <a:gd name="T41" fmla="*/ 5 h 10"/>
                    <a:gd name="T42" fmla="*/ 5 w 10"/>
                    <a:gd name="T43" fmla="*/ 5 h 10"/>
                    <a:gd name="T44" fmla="*/ 5 w 10"/>
                    <a:gd name="T45" fmla="*/ 10 h 10"/>
                    <a:gd name="T46" fmla="*/ 5 w 10"/>
                    <a:gd name="T47" fmla="*/ 10 h 10"/>
                    <a:gd name="T48" fmla="*/ 5 w 10"/>
                    <a:gd name="T49" fmla="*/ 10 h 10"/>
                    <a:gd name="T50" fmla="*/ 0 w 10"/>
                    <a:gd name="T51" fmla="*/ 5 h 10"/>
                    <a:gd name="T52" fmla="*/ 0 w 10"/>
                    <a:gd name="T53" fmla="*/ 5 h 10"/>
                    <a:gd name="T54" fmla="*/ 0 w 10"/>
                    <a:gd name="T55" fmla="*/ 5 h 10"/>
                    <a:gd name="T56" fmla="*/ 0 w 10"/>
                    <a:gd name="T5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 h="10">
                      <a:moveTo>
                        <a:pt x="0" y="5"/>
                      </a:moveTo>
                      <a:lnTo>
                        <a:pt x="0" y="5"/>
                      </a:lnTo>
                      <a:lnTo>
                        <a:pt x="0" y="5"/>
                      </a:lnTo>
                      <a:lnTo>
                        <a:pt x="0" y="5"/>
                      </a:lnTo>
                      <a:lnTo>
                        <a:pt x="5" y="5"/>
                      </a:lnTo>
                      <a:lnTo>
                        <a:pt x="5" y="5"/>
                      </a:lnTo>
                      <a:lnTo>
                        <a:pt x="5" y="5"/>
                      </a:lnTo>
                      <a:lnTo>
                        <a:pt x="5" y="0"/>
                      </a:lnTo>
                      <a:lnTo>
                        <a:pt x="5" y="0"/>
                      </a:lnTo>
                      <a:lnTo>
                        <a:pt x="5" y="0"/>
                      </a:lnTo>
                      <a:lnTo>
                        <a:pt x="5" y="0"/>
                      </a:lnTo>
                      <a:lnTo>
                        <a:pt x="5" y="5"/>
                      </a:lnTo>
                      <a:lnTo>
                        <a:pt x="10" y="5"/>
                      </a:lnTo>
                      <a:lnTo>
                        <a:pt x="10" y="5"/>
                      </a:lnTo>
                      <a:lnTo>
                        <a:pt x="10" y="5"/>
                      </a:lnTo>
                      <a:lnTo>
                        <a:pt x="10" y="5"/>
                      </a:lnTo>
                      <a:lnTo>
                        <a:pt x="10" y="5"/>
                      </a:lnTo>
                      <a:lnTo>
                        <a:pt x="5" y="5"/>
                      </a:lnTo>
                      <a:lnTo>
                        <a:pt x="5" y="5"/>
                      </a:lnTo>
                      <a:lnTo>
                        <a:pt x="5" y="5"/>
                      </a:lnTo>
                      <a:lnTo>
                        <a:pt x="5" y="5"/>
                      </a:lnTo>
                      <a:lnTo>
                        <a:pt x="5" y="5"/>
                      </a:lnTo>
                      <a:lnTo>
                        <a:pt x="5" y="10"/>
                      </a:lnTo>
                      <a:lnTo>
                        <a:pt x="5" y="10"/>
                      </a:lnTo>
                      <a:lnTo>
                        <a:pt x="5" y="10"/>
                      </a:lnTo>
                      <a:lnTo>
                        <a:pt x="0" y="5"/>
                      </a:lnTo>
                      <a:lnTo>
                        <a:pt x="0" y="5"/>
                      </a:lnTo>
                      <a:lnTo>
                        <a:pt x="0" y="5"/>
                      </a:lnTo>
                      <a:lnTo>
                        <a:pt x="0" y="5"/>
                      </a:lnTo>
                      <a:close/>
                    </a:path>
                  </a:pathLst>
                </a:custGeom>
                <a:solidFill>
                  <a:srgbClr val="FFF2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34" name="Freeform 2930">
                  <a:extLst>
                    <a:ext uri="{FF2B5EF4-FFF2-40B4-BE49-F238E27FC236}">
                      <a16:creationId xmlns:a16="http://schemas.microsoft.com/office/drawing/2014/main" id="{EE7CB494-5FB0-46CA-BB3E-C511995F81D1}"/>
                    </a:ext>
                  </a:extLst>
                </p:cNvPr>
                <p:cNvSpPr>
                  <a:spLocks/>
                </p:cNvSpPr>
                <p:nvPr/>
              </p:nvSpPr>
              <p:spPr bwMode="auto">
                <a:xfrm>
                  <a:off x="4330" y="1518"/>
                  <a:ext cx="242" cy="276"/>
                </a:xfrm>
                <a:custGeom>
                  <a:avLst/>
                  <a:gdLst>
                    <a:gd name="T0" fmla="*/ 89 w 242"/>
                    <a:gd name="T1" fmla="*/ 94 h 276"/>
                    <a:gd name="T2" fmla="*/ 99 w 242"/>
                    <a:gd name="T3" fmla="*/ 94 h 276"/>
                    <a:gd name="T4" fmla="*/ 104 w 242"/>
                    <a:gd name="T5" fmla="*/ 94 h 276"/>
                    <a:gd name="T6" fmla="*/ 108 w 242"/>
                    <a:gd name="T7" fmla="*/ 69 h 276"/>
                    <a:gd name="T8" fmla="*/ 123 w 242"/>
                    <a:gd name="T9" fmla="*/ 45 h 276"/>
                    <a:gd name="T10" fmla="*/ 133 w 242"/>
                    <a:gd name="T11" fmla="*/ 50 h 276"/>
                    <a:gd name="T12" fmla="*/ 123 w 242"/>
                    <a:gd name="T13" fmla="*/ 40 h 276"/>
                    <a:gd name="T14" fmla="*/ 123 w 242"/>
                    <a:gd name="T15" fmla="*/ 30 h 276"/>
                    <a:gd name="T16" fmla="*/ 133 w 242"/>
                    <a:gd name="T17" fmla="*/ 35 h 276"/>
                    <a:gd name="T18" fmla="*/ 143 w 242"/>
                    <a:gd name="T19" fmla="*/ 30 h 276"/>
                    <a:gd name="T20" fmla="*/ 123 w 242"/>
                    <a:gd name="T21" fmla="*/ 25 h 276"/>
                    <a:gd name="T22" fmla="*/ 108 w 242"/>
                    <a:gd name="T23" fmla="*/ 20 h 276"/>
                    <a:gd name="T24" fmla="*/ 94 w 242"/>
                    <a:gd name="T25" fmla="*/ 20 h 276"/>
                    <a:gd name="T26" fmla="*/ 94 w 242"/>
                    <a:gd name="T27" fmla="*/ 30 h 276"/>
                    <a:gd name="T28" fmla="*/ 89 w 242"/>
                    <a:gd name="T29" fmla="*/ 30 h 276"/>
                    <a:gd name="T30" fmla="*/ 79 w 242"/>
                    <a:gd name="T31" fmla="*/ 20 h 276"/>
                    <a:gd name="T32" fmla="*/ 84 w 242"/>
                    <a:gd name="T33" fmla="*/ 15 h 276"/>
                    <a:gd name="T34" fmla="*/ 94 w 242"/>
                    <a:gd name="T35" fmla="*/ 10 h 276"/>
                    <a:gd name="T36" fmla="*/ 108 w 242"/>
                    <a:gd name="T37" fmla="*/ 15 h 276"/>
                    <a:gd name="T38" fmla="*/ 99 w 242"/>
                    <a:gd name="T39" fmla="*/ 5 h 276"/>
                    <a:gd name="T40" fmla="*/ 84 w 242"/>
                    <a:gd name="T41" fmla="*/ 0 h 276"/>
                    <a:gd name="T42" fmla="*/ 74 w 242"/>
                    <a:gd name="T43" fmla="*/ 10 h 276"/>
                    <a:gd name="T44" fmla="*/ 59 w 242"/>
                    <a:gd name="T45" fmla="*/ 10 h 276"/>
                    <a:gd name="T46" fmla="*/ 49 w 242"/>
                    <a:gd name="T47" fmla="*/ 10 h 276"/>
                    <a:gd name="T48" fmla="*/ 29 w 242"/>
                    <a:gd name="T49" fmla="*/ 10 h 276"/>
                    <a:gd name="T50" fmla="*/ 20 w 242"/>
                    <a:gd name="T51" fmla="*/ 20 h 276"/>
                    <a:gd name="T52" fmla="*/ 10 w 242"/>
                    <a:gd name="T53" fmla="*/ 30 h 276"/>
                    <a:gd name="T54" fmla="*/ 5 w 242"/>
                    <a:gd name="T55" fmla="*/ 40 h 276"/>
                    <a:gd name="T56" fmla="*/ 20 w 242"/>
                    <a:gd name="T57" fmla="*/ 30 h 276"/>
                    <a:gd name="T58" fmla="*/ 29 w 242"/>
                    <a:gd name="T59" fmla="*/ 40 h 276"/>
                    <a:gd name="T60" fmla="*/ 29 w 242"/>
                    <a:gd name="T61" fmla="*/ 55 h 276"/>
                    <a:gd name="T62" fmla="*/ 25 w 242"/>
                    <a:gd name="T63" fmla="*/ 69 h 276"/>
                    <a:gd name="T64" fmla="*/ 25 w 242"/>
                    <a:gd name="T65" fmla="*/ 84 h 276"/>
                    <a:gd name="T66" fmla="*/ 29 w 242"/>
                    <a:gd name="T67" fmla="*/ 104 h 276"/>
                    <a:gd name="T68" fmla="*/ 39 w 242"/>
                    <a:gd name="T69" fmla="*/ 114 h 276"/>
                    <a:gd name="T70" fmla="*/ 34 w 242"/>
                    <a:gd name="T71" fmla="*/ 99 h 276"/>
                    <a:gd name="T72" fmla="*/ 39 w 242"/>
                    <a:gd name="T73" fmla="*/ 99 h 276"/>
                    <a:gd name="T74" fmla="*/ 54 w 242"/>
                    <a:gd name="T75" fmla="*/ 129 h 276"/>
                    <a:gd name="T76" fmla="*/ 74 w 242"/>
                    <a:gd name="T77" fmla="*/ 133 h 276"/>
                    <a:gd name="T78" fmla="*/ 89 w 242"/>
                    <a:gd name="T79" fmla="*/ 138 h 276"/>
                    <a:gd name="T80" fmla="*/ 99 w 242"/>
                    <a:gd name="T81" fmla="*/ 148 h 276"/>
                    <a:gd name="T82" fmla="*/ 118 w 242"/>
                    <a:gd name="T83" fmla="*/ 148 h 276"/>
                    <a:gd name="T84" fmla="*/ 113 w 242"/>
                    <a:gd name="T85" fmla="*/ 168 h 276"/>
                    <a:gd name="T86" fmla="*/ 128 w 242"/>
                    <a:gd name="T87" fmla="*/ 198 h 276"/>
                    <a:gd name="T88" fmla="*/ 148 w 242"/>
                    <a:gd name="T89" fmla="*/ 212 h 276"/>
                    <a:gd name="T90" fmla="*/ 133 w 242"/>
                    <a:gd name="T91" fmla="*/ 252 h 276"/>
                    <a:gd name="T92" fmla="*/ 108 w 242"/>
                    <a:gd name="T93" fmla="*/ 271 h 276"/>
                    <a:gd name="T94" fmla="*/ 118 w 242"/>
                    <a:gd name="T95" fmla="*/ 271 h 276"/>
                    <a:gd name="T96" fmla="*/ 128 w 242"/>
                    <a:gd name="T97" fmla="*/ 271 h 276"/>
                    <a:gd name="T98" fmla="*/ 153 w 242"/>
                    <a:gd name="T99" fmla="*/ 257 h 276"/>
                    <a:gd name="T100" fmla="*/ 168 w 242"/>
                    <a:gd name="T101" fmla="*/ 247 h 276"/>
                    <a:gd name="T102" fmla="*/ 197 w 242"/>
                    <a:gd name="T103" fmla="*/ 237 h 276"/>
                    <a:gd name="T104" fmla="*/ 207 w 242"/>
                    <a:gd name="T105" fmla="*/ 212 h 276"/>
                    <a:gd name="T106" fmla="*/ 237 w 242"/>
                    <a:gd name="T107" fmla="*/ 183 h 276"/>
                    <a:gd name="T108" fmla="*/ 242 w 242"/>
                    <a:gd name="T109" fmla="*/ 153 h 276"/>
                    <a:gd name="T110" fmla="*/ 227 w 242"/>
                    <a:gd name="T111" fmla="*/ 148 h 276"/>
                    <a:gd name="T112" fmla="*/ 192 w 242"/>
                    <a:gd name="T113" fmla="*/ 133 h 276"/>
                    <a:gd name="T114" fmla="*/ 163 w 242"/>
                    <a:gd name="T115" fmla="*/ 129 h 276"/>
                    <a:gd name="T116" fmla="*/ 133 w 242"/>
                    <a:gd name="T117" fmla="*/ 138 h 276"/>
                    <a:gd name="T118" fmla="*/ 113 w 242"/>
                    <a:gd name="T119" fmla="*/ 143 h 276"/>
                    <a:gd name="T120" fmla="*/ 94 w 242"/>
                    <a:gd name="T121" fmla="*/ 129 h 276"/>
                    <a:gd name="T122" fmla="*/ 84 w 242"/>
                    <a:gd name="T123" fmla="*/ 11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 h="276">
                      <a:moveTo>
                        <a:pt x="69" y="104"/>
                      </a:moveTo>
                      <a:lnTo>
                        <a:pt x="69" y="104"/>
                      </a:lnTo>
                      <a:lnTo>
                        <a:pt x="69" y="99"/>
                      </a:lnTo>
                      <a:lnTo>
                        <a:pt x="69" y="99"/>
                      </a:lnTo>
                      <a:lnTo>
                        <a:pt x="69" y="99"/>
                      </a:lnTo>
                      <a:lnTo>
                        <a:pt x="69" y="99"/>
                      </a:lnTo>
                      <a:lnTo>
                        <a:pt x="74" y="94"/>
                      </a:lnTo>
                      <a:lnTo>
                        <a:pt x="74" y="94"/>
                      </a:lnTo>
                      <a:lnTo>
                        <a:pt x="79" y="94"/>
                      </a:lnTo>
                      <a:lnTo>
                        <a:pt x="79" y="94"/>
                      </a:lnTo>
                      <a:lnTo>
                        <a:pt x="79" y="94"/>
                      </a:lnTo>
                      <a:lnTo>
                        <a:pt x="79" y="94"/>
                      </a:lnTo>
                      <a:lnTo>
                        <a:pt x="79" y="94"/>
                      </a:lnTo>
                      <a:lnTo>
                        <a:pt x="84" y="94"/>
                      </a:lnTo>
                      <a:lnTo>
                        <a:pt x="84" y="94"/>
                      </a:lnTo>
                      <a:lnTo>
                        <a:pt x="84" y="94"/>
                      </a:lnTo>
                      <a:lnTo>
                        <a:pt x="84" y="94"/>
                      </a:lnTo>
                      <a:lnTo>
                        <a:pt x="89" y="94"/>
                      </a:lnTo>
                      <a:lnTo>
                        <a:pt x="89" y="94"/>
                      </a:lnTo>
                      <a:lnTo>
                        <a:pt x="89" y="94"/>
                      </a:lnTo>
                      <a:lnTo>
                        <a:pt x="89" y="89"/>
                      </a:lnTo>
                      <a:lnTo>
                        <a:pt x="89" y="89"/>
                      </a:lnTo>
                      <a:lnTo>
                        <a:pt x="89" y="89"/>
                      </a:lnTo>
                      <a:lnTo>
                        <a:pt x="89" y="89"/>
                      </a:lnTo>
                      <a:lnTo>
                        <a:pt x="94" y="89"/>
                      </a:lnTo>
                      <a:lnTo>
                        <a:pt x="94" y="89"/>
                      </a:lnTo>
                      <a:lnTo>
                        <a:pt x="94" y="89"/>
                      </a:lnTo>
                      <a:lnTo>
                        <a:pt x="94" y="89"/>
                      </a:lnTo>
                      <a:lnTo>
                        <a:pt x="94" y="89"/>
                      </a:lnTo>
                      <a:lnTo>
                        <a:pt x="99" y="89"/>
                      </a:lnTo>
                      <a:lnTo>
                        <a:pt x="99" y="89"/>
                      </a:lnTo>
                      <a:lnTo>
                        <a:pt x="99" y="89"/>
                      </a:lnTo>
                      <a:lnTo>
                        <a:pt x="99" y="89"/>
                      </a:lnTo>
                      <a:lnTo>
                        <a:pt x="99" y="89"/>
                      </a:lnTo>
                      <a:lnTo>
                        <a:pt x="99" y="94"/>
                      </a:lnTo>
                      <a:lnTo>
                        <a:pt x="99" y="94"/>
                      </a:lnTo>
                      <a:lnTo>
                        <a:pt x="99" y="94"/>
                      </a:lnTo>
                      <a:lnTo>
                        <a:pt x="99" y="94"/>
                      </a:lnTo>
                      <a:lnTo>
                        <a:pt x="99" y="99"/>
                      </a:lnTo>
                      <a:lnTo>
                        <a:pt x="99" y="99"/>
                      </a:lnTo>
                      <a:lnTo>
                        <a:pt x="104" y="99"/>
                      </a:lnTo>
                      <a:lnTo>
                        <a:pt x="104" y="99"/>
                      </a:lnTo>
                      <a:lnTo>
                        <a:pt x="104" y="99"/>
                      </a:lnTo>
                      <a:lnTo>
                        <a:pt x="104" y="104"/>
                      </a:lnTo>
                      <a:lnTo>
                        <a:pt x="104" y="104"/>
                      </a:lnTo>
                      <a:lnTo>
                        <a:pt x="104" y="104"/>
                      </a:lnTo>
                      <a:lnTo>
                        <a:pt x="104" y="104"/>
                      </a:lnTo>
                      <a:lnTo>
                        <a:pt x="104" y="104"/>
                      </a:lnTo>
                      <a:lnTo>
                        <a:pt x="108" y="104"/>
                      </a:lnTo>
                      <a:lnTo>
                        <a:pt x="108" y="104"/>
                      </a:lnTo>
                      <a:lnTo>
                        <a:pt x="108" y="104"/>
                      </a:lnTo>
                      <a:lnTo>
                        <a:pt x="108" y="99"/>
                      </a:lnTo>
                      <a:lnTo>
                        <a:pt x="108" y="99"/>
                      </a:lnTo>
                      <a:lnTo>
                        <a:pt x="108" y="99"/>
                      </a:lnTo>
                      <a:lnTo>
                        <a:pt x="104" y="99"/>
                      </a:lnTo>
                      <a:lnTo>
                        <a:pt x="104" y="94"/>
                      </a:lnTo>
                      <a:lnTo>
                        <a:pt x="104" y="94"/>
                      </a:lnTo>
                      <a:lnTo>
                        <a:pt x="104" y="94"/>
                      </a:lnTo>
                      <a:lnTo>
                        <a:pt x="104" y="94"/>
                      </a:lnTo>
                      <a:lnTo>
                        <a:pt x="104" y="94"/>
                      </a:lnTo>
                      <a:lnTo>
                        <a:pt x="104" y="89"/>
                      </a:lnTo>
                      <a:lnTo>
                        <a:pt x="104" y="89"/>
                      </a:lnTo>
                      <a:lnTo>
                        <a:pt x="104" y="89"/>
                      </a:lnTo>
                      <a:lnTo>
                        <a:pt x="104" y="89"/>
                      </a:lnTo>
                      <a:lnTo>
                        <a:pt x="104" y="84"/>
                      </a:lnTo>
                      <a:lnTo>
                        <a:pt x="104" y="84"/>
                      </a:lnTo>
                      <a:lnTo>
                        <a:pt x="104" y="84"/>
                      </a:lnTo>
                      <a:lnTo>
                        <a:pt x="108" y="84"/>
                      </a:lnTo>
                      <a:lnTo>
                        <a:pt x="108" y="84"/>
                      </a:lnTo>
                      <a:lnTo>
                        <a:pt x="108" y="79"/>
                      </a:lnTo>
                      <a:lnTo>
                        <a:pt x="108" y="79"/>
                      </a:lnTo>
                      <a:lnTo>
                        <a:pt x="108" y="74"/>
                      </a:lnTo>
                      <a:lnTo>
                        <a:pt x="108" y="74"/>
                      </a:lnTo>
                      <a:lnTo>
                        <a:pt x="108" y="74"/>
                      </a:lnTo>
                      <a:lnTo>
                        <a:pt x="108" y="69"/>
                      </a:lnTo>
                      <a:lnTo>
                        <a:pt x="108" y="69"/>
                      </a:lnTo>
                      <a:lnTo>
                        <a:pt x="113" y="64"/>
                      </a:lnTo>
                      <a:lnTo>
                        <a:pt x="113" y="64"/>
                      </a:lnTo>
                      <a:lnTo>
                        <a:pt x="113" y="59"/>
                      </a:lnTo>
                      <a:lnTo>
                        <a:pt x="113" y="59"/>
                      </a:lnTo>
                      <a:lnTo>
                        <a:pt x="113" y="55"/>
                      </a:lnTo>
                      <a:lnTo>
                        <a:pt x="113" y="55"/>
                      </a:lnTo>
                      <a:lnTo>
                        <a:pt x="113" y="55"/>
                      </a:lnTo>
                      <a:lnTo>
                        <a:pt x="113" y="55"/>
                      </a:lnTo>
                      <a:lnTo>
                        <a:pt x="118" y="55"/>
                      </a:lnTo>
                      <a:lnTo>
                        <a:pt x="118" y="55"/>
                      </a:lnTo>
                      <a:lnTo>
                        <a:pt x="118" y="55"/>
                      </a:lnTo>
                      <a:lnTo>
                        <a:pt x="118" y="50"/>
                      </a:lnTo>
                      <a:lnTo>
                        <a:pt x="118" y="50"/>
                      </a:lnTo>
                      <a:lnTo>
                        <a:pt x="118" y="50"/>
                      </a:lnTo>
                      <a:lnTo>
                        <a:pt x="118" y="50"/>
                      </a:lnTo>
                      <a:lnTo>
                        <a:pt x="118" y="50"/>
                      </a:lnTo>
                      <a:lnTo>
                        <a:pt x="123" y="50"/>
                      </a:lnTo>
                      <a:lnTo>
                        <a:pt x="123" y="45"/>
                      </a:lnTo>
                      <a:lnTo>
                        <a:pt x="123" y="45"/>
                      </a:lnTo>
                      <a:lnTo>
                        <a:pt x="123" y="45"/>
                      </a:lnTo>
                      <a:lnTo>
                        <a:pt x="123" y="50"/>
                      </a:lnTo>
                      <a:lnTo>
                        <a:pt x="123" y="50"/>
                      </a:lnTo>
                      <a:lnTo>
                        <a:pt x="123" y="50"/>
                      </a:lnTo>
                      <a:lnTo>
                        <a:pt x="123" y="50"/>
                      </a:lnTo>
                      <a:lnTo>
                        <a:pt x="123" y="55"/>
                      </a:lnTo>
                      <a:lnTo>
                        <a:pt x="123" y="55"/>
                      </a:lnTo>
                      <a:lnTo>
                        <a:pt x="123" y="55"/>
                      </a:lnTo>
                      <a:lnTo>
                        <a:pt x="123" y="55"/>
                      </a:lnTo>
                      <a:lnTo>
                        <a:pt x="123" y="55"/>
                      </a:lnTo>
                      <a:lnTo>
                        <a:pt x="123" y="55"/>
                      </a:lnTo>
                      <a:lnTo>
                        <a:pt x="123" y="55"/>
                      </a:lnTo>
                      <a:lnTo>
                        <a:pt x="128" y="55"/>
                      </a:lnTo>
                      <a:lnTo>
                        <a:pt x="128" y="55"/>
                      </a:lnTo>
                      <a:lnTo>
                        <a:pt x="128" y="50"/>
                      </a:lnTo>
                      <a:lnTo>
                        <a:pt x="128" y="50"/>
                      </a:lnTo>
                      <a:lnTo>
                        <a:pt x="128" y="50"/>
                      </a:lnTo>
                      <a:lnTo>
                        <a:pt x="133" y="50"/>
                      </a:lnTo>
                      <a:lnTo>
                        <a:pt x="133" y="50"/>
                      </a:lnTo>
                      <a:lnTo>
                        <a:pt x="133" y="45"/>
                      </a:lnTo>
                      <a:lnTo>
                        <a:pt x="133" y="45"/>
                      </a:lnTo>
                      <a:lnTo>
                        <a:pt x="133" y="45"/>
                      </a:lnTo>
                      <a:lnTo>
                        <a:pt x="133" y="45"/>
                      </a:lnTo>
                      <a:lnTo>
                        <a:pt x="133" y="45"/>
                      </a:lnTo>
                      <a:lnTo>
                        <a:pt x="133" y="45"/>
                      </a:lnTo>
                      <a:lnTo>
                        <a:pt x="128" y="45"/>
                      </a:lnTo>
                      <a:lnTo>
                        <a:pt x="128" y="45"/>
                      </a:lnTo>
                      <a:lnTo>
                        <a:pt x="128" y="45"/>
                      </a:lnTo>
                      <a:lnTo>
                        <a:pt x="128" y="45"/>
                      </a:lnTo>
                      <a:lnTo>
                        <a:pt x="128" y="45"/>
                      </a:lnTo>
                      <a:lnTo>
                        <a:pt x="123" y="45"/>
                      </a:lnTo>
                      <a:lnTo>
                        <a:pt x="123" y="45"/>
                      </a:lnTo>
                      <a:lnTo>
                        <a:pt x="123" y="45"/>
                      </a:lnTo>
                      <a:lnTo>
                        <a:pt x="123" y="45"/>
                      </a:lnTo>
                      <a:lnTo>
                        <a:pt x="123" y="40"/>
                      </a:lnTo>
                      <a:lnTo>
                        <a:pt x="123" y="40"/>
                      </a:lnTo>
                      <a:lnTo>
                        <a:pt x="123" y="40"/>
                      </a:lnTo>
                      <a:lnTo>
                        <a:pt x="123" y="40"/>
                      </a:lnTo>
                      <a:lnTo>
                        <a:pt x="123" y="40"/>
                      </a:lnTo>
                      <a:lnTo>
                        <a:pt x="123" y="40"/>
                      </a:lnTo>
                      <a:lnTo>
                        <a:pt x="123" y="40"/>
                      </a:lnTo>
                      <a:lnTo>
                        <a:pt x="123" y="40"/>
                      </a:lnTo>
                      <a:lnTo>
                        <a:pt x="123" y="40"/>
                      </a:lnTo>
                      <a:lnTo>
                        <a:pt x="118" y="40"/>
                      </a:lnTo>
                      <a:lnTo>
                        <a:pt x="118" y="40"/>
                      </a:lnTo>
                      <a:lnTo>
                        <a:pt x="118" y="40"/>
                      </a:lnTo>
                      <a:lnTo>
                        <a:pt x="118" y="40"/>
                      </a:lnTo>
                      <a:lnTo>
                        <a:pt x="113" y="40"/>
                      </a:lnTo>
                      <a:lnTo>
                        <a:pt x="113" y="40"/>
                      </a:lnTo>
                      <a:lnTo>
                        <a:pt x="113" y="40"/>
                      </a:lnTo>
                      <a:lnTo>
                        <a:pt x="113" y="40"/>
                      </a:lnTo>
                      <a:lnTo>
                        <a:pt x="113" y="40"/>
                      </a:lnTo>
                      <a:lnTo>
                        <a:pt x="113" y="40"/>
                      </a:lnTo>
                      <a:lnTo>
                        <a:pt x="118" y="35"/>
                      </a:lnTo>
                      <a:lnTo>
                        <a:pt x="118" y="35"/>
                      </a:lnTo>
                      <a:lnTo>
                        <a:pt x="118" y="35"/>
                      </a:lnTo>
                      <a:lnTo>
                        <a:pt x="123" y="30"/>
                      </a:lnTo>
                      <a:lnTo>
                        <a:pt x="123" y="30"/>
                      </a:lnTo>
                      <a:lnTo>
                        <a:pt x="123" y="30"/>
                      </a:lnTo>
                      <a:lnTo>
                        <a:pt x="123" y="30"/>
                      </a:lnTo>
                      <a:lnTo>
                        <a:pt x="123" y="30"/>
                      </a:lnTo>
                      <a:lnTo>
                        <a:pt x="128" y="30"/>
                      </a:lnTo>
                      <a:lnTo>
                        <a:pt x="128" y="30"/>
                      </a:lnTo>
                      <a:lnTo>
                        <a:pt x="128" y="30"/>
                      </a:lnTo>
                      <a:lnTo>
                        <a:pt x="128" y="30"/>
                      </a:lnTo>
                      <a:lnTo>
                        <a:pt x="128" y="35"/>
                      </a:lnTo>
                      <a:lnTo>
                        <a:pt x="128" y="35"/>
                      </a:lnTo>
                      <a:lnTo>
                        <a:pt x="128" y="35"/>
                      </a:lnTo>
                      <a:lnTo>
                        <a:pt x="128" y="35"/>
                      </a:lnTo>
                      <a:lnTo>
                        <a:pt x="128" y="40"/>
                      </a:lnTo>
                      <a:lnTo>
                        <a:pt x="128" y="40"/>
                      </a:lnTo>
                      <a:lnTo>
                        <a:pt x="128" y="40"/>
                      </a:lnTo>
                      <a:lnTo>
                        <a:pt x="128" y="40"/>
                      </a:lnTo>
                      <a:lnTo>
                        <a:pt x="133" y="40"/>
                      </a:lnTo>
                      <a:lnTo>
                        <a:pt x="133" y="35"/>
                      </a:lnTo>
                      <a:lnTo>
                        <a:pt x="133" y="35"/>
                      </a:lnTo>
                      <a:lnTo>
                        <a:pt x="133" y="35"/>
                      </a:lnTo>
                      <a:lnTo>
                        <a:pt x="138" y="40"/>
                      </a:lnTo>
                      <a:lnTo>
                        <a:pt x="138" y="40"/>
                      </a:lnTo>
                      <a:lnTo>
                        <a:pt x="138" y="40"/>
                      </a:lnTo>
                      <a:lnTo>
                        <a:pt x="138" y="40"/>
                      </a:lnTo>
                      <a:lnTo>
                        <a:pt x="138" y="40"/>
                      </a:lnTo>
                      <a:lnTo>
                        <a:pt x="138" y="40"/>
                      </a:lnTo>
                      <a:lnTo>
                        <a:pt x="138" y="40"/>
                      </a:lnTo>
                      <a:lnTo>
                        <a:pt x="143" y="40"/>
                      </a:lnTo>
                      <a:lnTo>
                        <a:pt x="143" y="35"/>
                      </a:lnTo>
                      <a:lnTo>
                        <a:pt x="143" y="35"/>
                      </a:lnTo>
                      <a:lnTo>
                        <a:pt x="143" y="35"/>
                      </a:lnTo>
                      <a:lnTo>
                        <a:pt x="143" y="35"/>
                      </a:lnTo>
                      <a:lnTo>
                        <a:pt x="143" y="35"/>
                      </a:lnTo>
                      <a:lnTo>
                        <a:pt x="143" y="35"/>
                      </a:lnTo>
                      <a:lnTo>
                        <a:pt x="143" y="35"/>
                      </a:lnTo>
                      <a:lnTo>
                        <a:pt x="143" y="35"/>
                      </a:lnTo>
                      <a:lnTo>
                        <a:pt x="143" y="30"/>
                      </a:lnTo>
                      <a:lnTo>
                        <a:pt x="143" y="30"/>
                      </a:lnTo>
                      <a:lnTo>
                        <a:pt x="138" y="30"/>
                      </a:lnTo>
                      <a:lnTo>
                        <a:pt x="138" y="35"/>
                      </a:lnTo>
                      <a:lnTo>
                        <a:pt x="138" y="30"/>
                      </a:lnTo>
                      <a:lnTo>
                        <a:pt x="138" y="30"/>
                      </a:lnTo>
                      <a:lnTo>
                        <a:pt x="138" y="30"/>
                      </a:lnTo>
                      <a:lnTo>
                        <a:pt x="133" y="30"/>
                      </a:lnTo>
                      <a:lnTo>
                        <a:pt x="133" y="30"/>
                      </a:lnTo>
                      <a:lnTo>
                        <a:pt x="133" y="30"/>
                      </a:lnTo>
                      <a:lnTo>
                        <a:pt x="133" y="30"/>
                      </a:lnTo>
                      <a:lnTo>
                        <a:pt x="133" y="25"/>
                      </a:lnTo>
                      <a:lnTo>
                        <a:pt x="133" y="25"/>
                      </a:lnTo>
                      <a:lnTo>
                        <a:pt x="133" y="25"/>
                      </a:lnTo>
                      <a:lnTo>
                        <a:pt x="128" y="25"/>
                      </a:lnTo>
                      <a:lnTo>
                        <a:pt x="128" y="20"/>
                      </a:lnTo>
                      <a:lnTo>
                        <a:pt x="128" y="20"/>
                      </a:lnTo>
                      <a:lnTo>
                        <a:pt x="128" y="20"/>
                      </a:lnTo>
                      <a:lnTo>
                        <a:pt x="123" y="25"/>
                      </a:lnTo>
                      <a:lnTo>
                        <a:pt x="123" y="25"/>
                      </a:lnTo>
                      <a:lnTo>
                        <a:pt x="123" y="25"/>
                      </a:lnTo>
                      <a:lnTo>
                        <a:pt x="123" y="25"/>
                      </a:lnTo>
                      <a:lnTo>
                        <a:pt x="118" y="25"/>
                      </a:lnTo>
                      <a:lnTo>
                        <a:pt x="118" y="20"/>
                      </a:lnTo>
                      <a:lnTo>
                        <a:pt x="118" y="20"/>
                      </a:lnTo>
                      <a:lnTo>
                        <a:pt x="118" y="20"/>
                      </a:lnTo>
                      <a:lnTo>
                        <a:pt x="118" y="20"/>
                      </a:lnTo>
                      <a:lnTo>
                        <a:pt x="118" y="20"/>
                      </a:lnTo>
                      <a:lnTo>
                        <a:pt x="118" y="20"/>
                      </a:lnTo>
                      <a:lnTo>
                        <a:pt x="113" y="20"/>
                      </a:lnTo>
                      <a:lnTo>
                        <a:pt x="113" y="20"/>
                      </a:lnTo>
                      <a:lnTo>
                        <a:pt x="113" y="15"/>
                      </a:lnTo>
                      <a:lnTo>
                        <a:pt x="113" y="15"/>
                      </a:lnTo>
                      <a:lnTo>
                        <a:pt x="113" y="15"/>
                      </a:lnTo>
                      <a:lnTo>
                        <a:pt x="113" y="15"/>
                      </a:lnTo>
                      <a:lnTo>
                        <a:pt x="113" y="15"/>
                      </a:lnTo>
                      <a:lnTo>
                        <a:pt x="113" y="15"/>
                      </a:lnTo>
                      <a:lnTo>
                        <a:pt x="113" y="15"/>
                      </a:lnTo>
                      <a:lnTo>
                        <a:pt x="108" y="15"/>
                      </a:lnTo>
                      <a:lnTo>
                        <a:pt x="108" y="20"/>
                      </a:lnTo>
                      <a:lnTo>
                        <a:pt x="108" y="20"/>
                      </a:lnTo>
                      <a:lnTo>
                        <a:pt x="108" y="20"/>
                      </a:lnTo>
                      <a:lnTo>
                        <a:pt x="108" y="20"/>
                      </a:lnTo>
                      <a:lnTo>
                        <a:pt x="108" y="20"/>
                      </a:lnTo>
                      <a:lnTo>
                        <a:pt x="104" y="20"/>
                      </a:lnTo>
                      <a:lnTo>
                        <a:pt x="104" y="20"/>
                      </a:lnTo>
                      <a:lnTo>
                        <a:pt x="104" y="20"/>
                      </a:lnTo>
                      <a:lnTo>
                        <a:pt x="104" y="20"/>
                      </a:lnTo>
                      <a:lnTo>
                        <a:pt x="104" y="20"/>
                      </a:lnTo>
                      <a:lnTo>
                        <a:pt x="104" y="20"/>
                      </a:lnTo>
                      <a:lnTo>
                        <a:pt x="104" y="20"/>
                      </a:lnTo>
                      <a:lnTo>
                        <a:pt x="99" y="20"/>
                      </a:lnTo>
                      <a:lnTo>
                        <a:pt x="99" y="20"/>
                      </a:lnTo>
                      <a:lnTo>
                        <a:pt x="99" y="20"/>
                      </a:lnTo>
                      <a:lnTo>
                        <a:pt x="99" y="15"/>
                      </a:lnTo>
                      <a:lnTo>
                        <a:pt x="99" y="15"/>
                      </a:lnTo>
                      <a:lnTo>
                        <a:pt x="94" y="15"/>
                      </a:lnTo>
                      <a:lnTo>
                        <a:pt x="94" y="15"/>
                      </a:lnTo>
                      <a:lnTo>
                        <a:pt x="94" y="20"/>
                      </a:lnTo>
                      <a:lnTo>
                        <a:pt x="94" y="20"/>
                      </a:lnTo>
                      <a:lnTo>
                        <a:pt x="94" y="20"/>
                      </a:lnTo>
                      <a:lnTo>
                        <a:pt x="94" y="20"/>
                      </a:lnTo>
                      <a:lnTo>
                        <a:pt x="94" y="20"/>
                      </a:lnTo>
                      <a:lnTo>
                        <a:pt x="94" y="25"/>
                      </a:lnTo>
                      <a:lnTo>
                        <a:pt x="94" y="25"/>
                      </a:lnTo>
                      <a:lnTo>
                        <a:pt x="94" y="25"/>
                      </a:lnTo>
                      <a:lnTo>
                        <a:pt x="94" y="25"/>
                      </a:lnTo>
                      <a:lnTo>
                        <a:pt x="99" y="25"/>
                      </a:lnTo>
                      <a:lnTo>
                        <a:pt x="99" y="25"/>
                      </a:lnTo>
                      <a:lnTo>
                        <a:pt x="99" y="25"/>
                      </a:lnTo>
                      <a:lnTo>
                        <a:pt x="99" y="25"/>
                      </a:lnTo>
                      <a:lnTo>
                        <a:pt x="99" y="30"/>
                      </a:lnTo>
                      <a:lnTo>
                        <a:pt x="99" y="30"/>
                      </a:lnTo>
                      <a:lnTo>
                        <a:pt x="99" y="30"/>
                      </a:lnTo>
                      <a:lnTo>
                        <a:pt x="99" y="30"/>
                      </a:lnTo>
                      <a:lnTo>
                        <a:pt x="99" y="30"/>
                      </a:lnTo>
                      <a:lnTo>
                        <a:pt x="94" y="30"/>
                      </a:lnTo>
                      <a:lnTo>
                        <a:pt x="94" y="30"/>
                      </a:lnTo>
                      <a:lnTo>
                        <a:pt x="94" y="30"/>
                      </a:lnTo>
                      <a:lnTo>
                        <a:pt x="94" y="35"/>
                      </a:lnTo>
                      <a:lnTo>
                        <a:pt x="94" y="35"/>
                      </a:lnTo>
                      <a:lnTo>
                        <a:pt x="94" y="35"/>
                      </a:lnTo>
                      <a:lnTo>
                        <a:pt x="94" y="35"/>
                      </a:lnTo>
                      <a:lnTo>
                        <a:pt x="94" y="35"/>
                      </a:lnTo>
                      <a:lnTo>
                        <a:pt x="94" y="35"/>
                      </a:lnTo>
                      <a:lnTo>
                        <a:pt x="94" y="35"/>
                      </a:lnTo>
                      <a:lnTo>
                        <a:pt x="94" y="35"/>
                      </a:lnTo>
                      <a:lnTo>
                        <a:pt x="94" y="35"/>
                      </a:lnTo>
                      <a:lnTo>
                        <a:pt x="94" y="35"/>
                      </a:lnTo>
                      <a:lnTo>
                        <a:pt x="94" y="35"/>
                      </a:lnTo>
                      <a:lnTo>
                        <a:pt x="94" y="35"/>
                      </a:lnTo>
                      <a:lnTo>
                        <a:pt x="94" y="35"/>
                      </a:lnTo>
                      <a:lnTo>
                        <a:pt x="94" y="30"/>
                      </a:lnTo>
                      <a:lnTo>
                        <a:pt x="89" y="30"/>
                      </a:lnTo>
                      <a:lnTo>
                        <a:pt x="89" y="30"/>
                      </a:lnTo>
                      <a:lnTo>
                        <a:pt x="89" y="30"/>
                      </a:lnTo>
                      <a:lnTo>
                        <a:pt x="89" y="30"/>
                      </a:lnTo>
                      <a:lnTo>
                        <a:pt x="89" y="30"/>
                      </a:lnTo>
                      <a:lnTo>
                        <a:pt x="89" y="30"/>
                      </a:lnTo>
                      <a:lnTo>
                        <a:pt x="89" y="25"/>
                      </a:lnTo>
                      <a:lnTo>
                        <a:pt x="84" y="25"/>
                      </a:lnTo>
                      <a:lnTo>
                        <a:pt x="84" y="25"/>
                      </a:lnTo>
                      <a:lnTo>
                        <a:pt x="84" y="25"/>
                      </a:lnTo>
                      <a:lnTo>
                        <a:pt x="84" y="25"/>
                      </a:lnTo>
                      <a:lnTo>
                        <a:pt x="84" y="25"/>
                      </a:lnTo>
                      <a:lnTo>
                        <a:pt x="84" y="25"/>
                      </a:lnTo>
                      <a:lnTo>
                        <a:pt x="79" y="25"/>
                      </a:lnTo>
                      <a:lnTo>
                        <a:pt x="79" y="25"/>
                      </a:lnTo>
                      <a:lnTo>
                        <a:pt x="79" y="25"/>
                      </a:lnTo>
                      <a:lnTo>
                        <a:pt x="79" y="25"/>
                      </a:lnTo>
                      <a:lnTo>
                        <a:pt x="79" y="25"/>
                      </a:lnTo>
                      <a:lnTo>
                        <a:pt x="79" y="25"/>
                      </a:lnTo>
                      <a:lnTo>
                        <a:pt x="79" y="25"/>
                      </a:lnTo>
                      <a:lnTo>
                        <a:pt x="79" y="25"/>
                      </a:lnTo>
                      <a:lnTo>
                        <a:pt x="79" y="20"/>
                      </a:lnTo>
                      <a:lnTo>
                        <a:pt x="79" y="20"/>
                      </a:lnTo>
                      <a:lnTo>
                        <a:pt x="74" y="20"/>
                      </a:lnTo>
                      <a:lnTo>
                        <a:pt x="79" y="20"/>
                      </a:lnTo>
                      <a:lnTo>
                        <a:pt x="79" y="20"/>
                      </a:lnTo>
                      <a:lnTo>
                        <a:pt x="79" y="20"/>
                      </a:lnTo>
                      <a:lnTo>
                        <a:pt x="79" y="20"/>
                      </a:lnTo>
                      <a:lnTo>
                        <a:pt x="79" y="20"/>
                      </a:lnTo>
                      <a:lnTo>
                        <a:pt x="79" y="20"/>
                      </a:lnTo>
                      <a:lnTo>
                        <a:pt x="84" y="20"/>
                      </a:lnTo>
                      <a:lnTo>
                        <a:pt x="84" y="20"/>
                      </a:lnTo>
                      <a:lnTo>
                        <a:pt x="84" y="20"/>
                      </a:lnTo>
                      <a:lnTo>
                        <a:pt x="84" y="20"/>
                      </a:lnTo>
                      <a:lnTo>
                        <a:pt x="84" y="20"/>
                      </a:lnTo>
                      <a:lnTo>
                        <a:pt x="89" y="15"/>
                      </a:lnTo>
                      <a:lnTo>
                        <a:pt x="89" y="15"/>
                      </a:lnTo>
                      <a:lnTo>
                        <a:pt x="89" y="15"/>
                      </a:lnTo>
                      <a:lnTo>
                        <a:pt x="89" y="15"/>
                      </a:lnTo>
                      <a:lnTo>
                        <a:pt x="89" y="15"/>
                      </a:lnTo>
                      <a:lnTo>
                        <a:pt x="89" y="15"/>
                      </a:lnTo>
                      <a:lnTo>
                        <a:pt x="84" y="15"/>
                      </a:lnTo>
                      <a:lnTo>
                        <a:pt x="84" y="10"/>
                      </a:lnTo>
                      <a:lnTo>
                        <a:pt x="84" y="10"/>
                      </a:lnTo>
                      <a:lnTo>
                        <a:pt x="84" y="10"/>
                      </a:lnTo>
                      <a:lnTo>
                        <a:pt x="84" y="10"/>
                      </a:lnTo>
                      <a:lnTo>
                        <a:pt x="84" y="10"/>
                      </a:lnTo>
                      <a:lnTo>
                        <a:pt x="84" y="10"/>
                      </a:lnTo>
                      <a:lnTo>
                        <a:pt x="84" y="5"/>
                      </a:lnTo>
                      <a:lnTo>
                        <a:pt x="84" y="5"/>
                      </a:lnTo>
                      <a:lnTo>
                        <a:pt x="89" y="5"/>
                      </a:lnTo>
                      <a:lnTo>
                        <a:pt x="89" y="5"/>
                      </a:lnTo>
                      <a:lnTo>
                        <a:pt x="89" y="5"/>
                      </a:lnTo>
                      <a:lnTo>
                        <a:pt x="89" y="5"/>
                      </a:lnTo>
                      <a:lnTo>
                        <a:pt x="89" y="5"/>
                      </a:lnTo>
                      <a:lnTo>
                        <a:pt x="89" y="10"/>
                      </a:lnTo>
                      <a:lnTo>
                        <a:pt x="89" y="10"/>
                      </a:lnTo>
                      <a:lnTo>
                        <a:pt x="94" y="10"/>
                      </a:lnTo>
                      <a:lnTo>
                        <a:pt x="94" y="10"/>
                      </a:lnTo>
                      <a:lnTo>
                        <a:pt x="94" y="10"/>
                      </a:lnTo>
                      <a:lnTo>
                        <a:pt x="94" y="10"/>
                      </a:lnTo>
                      <a:lnTo>
                        <a:pt x="94" y="10"/>
                      </a:lnTo>
                      <a:lnTo>
                        <a:pt x="94" y="10"/>
                      </a:lnTo>
                      <a:lnTo>
                        <a:pt x="94" y="10"/>
                      </a:lnTo>
                      <a:lnTo>
                        <a:pt x="94" y="10"/>
                      </a:lnTo>
                      <a:lnTo>
                        <a:pt x="94" y="10"/>
                      </a:lnTo>
                      <a:lnTo>
                        <a:pt x="99" y="10"/>
                      </a:lnTo>
                      <a:lnTo>
                        <a:pt x="99" y="10"/>
                      </a:lnTo>
                      <a:lnTo>
                        <a:pt x="99" y="10"/>
                      </a:lnTo>
                      <a:lnTo>
                        <a:pt x="99" y="10"/>
                      </a:lnTo>
                      <a:lnTo>
                        <a:pt x="99" y="10"/>
                      </a:lnTo>
                      <a:lnTo>
                        <a:pt x="99" y="10"/>
                      </a:lnTo>
                      <a:lnTo>
                        <a:pt x="99" y="10"/>
                      </a:lnTo>
                      <a:lnTo>
                        <a:pt x="104" y="15"/>
                      </a:lnTo>
                      <a:lnTo>
                        <a:pt x="104" y="15"/>
                      </a:lnTo>
                      <a:lnTo>
                        <a:pt x="104" y="15"/>
                      </a:lnTo>
                      <a:lnTo>
                        <a:pt x="104" y="15"/>
                      </a:lnTo>
                      <a:lnTo>
                        <a:pt x="104" y="15"/>
                      </a:lnTo>
                      <a:lnTo>
                        <a:pt x="104" y="15"/>
                      </a:lnTo>
                      <a:lnTo>
                        <a:pt x="108" y="15"/>
                      </a:lnTo>
                      <a:lnTo>
                        <a:pt x="108" y="15"/>
                      </a:lnTo>
                      <a:lnTo>
                        <a:pt x="108" y="15"/>
                      </a:lnTo>
                      <a:lnTo>
                        <a:pt x="108" y="10"/>
                      </a:lnTo>
                      <a:lnTo>
                        <a:pt x="108" y="10"/>
                      </a:lnTo>
                      <a:lnTo>
                        <a:pt x="108" y="10"/>
                      </a:lnTo>
                      <a:lnTo>
                        <a:pt x="108" y="10"/>
                      </a:lnTo>
                      <a:lnTo>
                        <a:pt x="108" y="10"/>
                      </a:lnTo>
                      <a:lnTo>
                        <a:pt x="108" y="10"/>
                      </a:lnTo>
                      <a:lnTo>
                        <a:pt x="108" y="10"/>
                      </a:lnTo>
                      <a:lnTo>
                        <a:pt x="108" y="10"/>
                      </a:lnTo>
                      <a:lnTo>
                        <a:pt x="108" y="5"/>
                      </a:lnTo>
                      <a:lnTo>
                        <a:pt x="104" y="5"/>
                      </a:lnTo>
                      <a:lnTo>
                        <a:pt x="104" y="5"/>
                      </a:lnTo>
                      <a:lnTo>
                        <a:pt x="104" y="5"/>
                      </a:lnTo>
                      <a:lnTo>
                        <a:pt x="104" y="5"/>
                      </a:lnTo>
                      <a:lnTo>
                        <a:pt x="99" y="5"/>
                      </a:lnTo>
                      <a:lnTo>
                        <a:pt x="99" y="5"/>
                      </a:lnTo>
                      <a:lnTo>
                        <a:pt x="99" y="5"/>
                      </a:lnTo>
                      <a:lnTo>
                        <a:pt x="99" y="5"/>
                      </a:lnTo>
                      <a:lnTo>
                        <a:pt x="99" y="5"/>
                      </a:lnTo>
                      <a:lnTo>
                        <a:pt x="99" y="5"/>
                      </a:lnTo>
                      <a:lnTo>
                        <a:pt x="94" y="5"/>
                      </a:lnTo>
                      <a:lnTo>
                        <a:pt x="94" y="5"/>
                      </a:lnTo>
                      <a:lnTo>
                        <a:pt x="94" y="5"/>
                      </a:lnTo>
                      <a:lnTo>
                        <a:pt x="94" y="5"/>
                      </a:lnTo>
                      <a:lnTo>
                        <a:pt x="94" y="5"/>
                      </a:lnTo>
                      <a:lnTo>
                        <a:pt x="94" y="5"/>
                      </a:lnTo>
                      <a:lnTo>
                        <a:pt x="94" y="0"/>
                      </a:lnTo>
                      <a:lnTo>
                        <a:pt x="94" y="0"/>
                      </a:lnTo>
                      <a:lnTo>
                        <a:pt x="94" y="0"/>
                      </a:lnTo>
                      <a:lnTo>
                        <a:pt x="89" y="0"/>
                      </a:lnTo>
                      <a:lnTo>
                        <a:pt x="89" y="0"/>
                      </a:lnTo>
                      <a:lnTo>
                        <a:pt x="89" y="0"/>
                      </a:lnTo>
                      <a:lnTo>
                        <a:pt x="89" y="0"/>
                      </a:lnTo>
                      <a:lnTo>
                        <a:pt x="89" y="0"/>
                      </a:lnTo>
                      <a:lnTo>
                        <a:pt x="84" y="0"/>
                      </a:lnTo>
                      <a:lnTo>
                        <a:pt x="84" y="0"/>
                      </a:lnTo>
                      <a:lnTo>
                        <a:pt x="84" y="0"/>
                      </a:lnTo>
                      <a:lnTo>
                        <a:pt x="84" y="0"/>
                      </a:lnTo>
                      <a:lnTo>
                        <a:pt x="84" y="0"/>
                      </a:lnTo>
                      <a:lnTo>
                        <a:pt x="84" y="0"/>
                      </a:lnTo>
                      <a:lnTo>
                        <a:pt x="84" y="0"/>
                      </a:lnTo>
                      <a:lnTo>
                        <a:pt x="79" y="0"/>
                      </a:lnTo>
                      <a:lnTo>
                        <a:pt x="79" y="0"/>
                      </a:lnTo>
                      <a:lnTo>
                        <a:pt x="79" y="0"/>
                      </a:lnTo>
                      <a:lnTo>
                        <a:pt x="79" y="5"/>
                      </a:lnTo>
                      <a:lnTo>
                        <a:pt x="79" y="5"/>
                      </a:lnTo>
                      <a:lnTo>
                        <a:pt x="79" y="5"/>
                      </a:lnTo>
                      <a:lnTo>
                        <a:pt x="79" y="5"/>
                      </a:lnTo>
                      <a:lnTo>
                        <a:pt x="79" y="5"/>
                      </a:lnTo>
                      <a:lnTo>
                        <a:pt x="79" y="5"/>
                      </a:lnTo>
                      <a:lnTo>
                        <a:pt x="79" y="10"/>
                      </a:lnTo>
                      <a:lnTo>
                        <a:pt x="79" y="10"/>
                      </a:lnTo>
                      <a:lnTo>
                        <a:pt x="79" y="10"/>
                      </a:lnTo>
                      <a:lnTo>
                        <a:pt x="79" y="10"/>
                      </a:lnTo>
                      <a:lnTo>
                        <a:pt x="74" y="10"/>
                      </a:lnTo>
                      <a:lnTo>
                        <a:pt x="74" y="10"/>
                      </a:lnTo>
                      <a:lnTo>
                        <a:pt x="74" y="5"/>
                      </a:lnTo>
                      <a:lnTo>
                        <a:pt x="74" y="5"/>
                      </a:lnTo>
                      <a:lnTo>
                        <a:pt x="74" y="5"/>
                      </a:lnTo>
                      <a:lnTo>
                        <a:pt x="74" y="5"/>
                      </a:lnTo>
                      <a:lnTo>
                        <a:pt x="69" y="5"/>
                      </a:lnTo>
                      <a:lnTo>
                        <a:pt x="69" y="10"/>
                      </a:lnTo>
                      <a:lnTo>
                        <a:pt x="69" y="10"/>
                      </a:lnTo>
                      <a:lnTo>
                        <a:pt x="69" y="10"/>
                      </a:lnTo>
                      <a:lnTo>
                        <a:pt x="69" y="10"/>
                      </a:lnTo>
                      <a:lnTo>
                        <a:pt x="69" y="10"/>
                      </a:lnTo>
                      <a:lnTo>
                        <a:pt x="69" y="10"/>
                      </a:lnTo>
                      <a:lnTo>
                        <a:pt x="69" y="10"/>
                      </a:lnTo>
                      <a:lnTo>
                        <a:pt x="64" y="10"/>
                      </a:lnTo>
                      <a:lnTo>
                        <a:pt x="64" y="10"/>
                      </a:lnTo>
                      <a:lnTo>
                        <a:pt x="64" y="10"/>
                      </a:lnTo>
                      <a:lnTo>
                        <a:pt x="64" y="10"/>
                      </a:lnTo>
                      <a:lnTo>
                        <a:pt x="59" y="10"/>
                      </a:lnTo>
                      <a:lnTo>
                        <a:pt x="59" y="10"/>
                      </a:lnTo>
                      <a:lnTo>
                        <a:pt x="59" y="10"/>
                      </a:lnTo>
                      <a:lnTo>
                        <a:pt x="59" y="10"/>
                      </a:lnTo>
                      <a:lnTo>
                        <a:pt x="59" y="10"/>
                      </a:lnTo>
                      <a:lnTo>
                        <a:pt x="59" y="10"/>
                      </a:lnTo>
                      <a:lnTo>
                        <a:pt x="59" y="10"/>
                      </a:lnTo>
                      <a:lnTo>
                        <a:pt x="59" y="10"/>
                      </a:lnTo>
                      <a:lnTo>
                        <a:pt x="54" y="10"/>
                      </a:lnTo>
                      <a:lnTo>
                        <a:pt x="54" y="10"/>
                      </a:lnTo>
                      <a:lnTo>
                        <a:pt x="54" y="10"/>
                      </a:lnTo>
                      <a:lnTo>
                        <a:pt x="54" y="10"/>
                      </a:lnTo>
                      <a:lnTo>
                        <a:pt x="54" y="10"/>
                      </a:lnTo>
                      <a:lnTo>
                        <a:pt x="49" y="10"/>
                      </a:lnTo>
                      <a:lnTo>
                        <a:pt x="49" y="10"/>
                      </a:lnTo>
                      <a:lnTo>
                        <a:pt x="54" y="10"/>
                      </a:lnTo>
                      <a:lnTo>
                        <a:pt x="54" y="10"/>
                      </a:lnTo>
                      <a:lnTo>
                        <a:pt x="54" y="10"/>
                      </a:lnTo>
                      <a:lnTo>
                        <a:pt x="54" y="10"/>
                      </a:lnTo>
                      <a:lnTo>
                        <a:pt x="54" y="10"/>
                      </a:lnTo>
                      <a:lnTo>
                        <a:pt x="54" y="10"/>
                      </a:lnTo>
                      <a:lnTo>
                        <a:pt x="49" y="10"/>
                      </a:lnTo>
                      <a:lnTo>
                        <a:pt x="49" y="10"/>
                      </a:lnTo>
                      <a:lnTo>
                        <a:pt x="49" y="10"/>
                      </a:lnTo>
                      <a:lnTo>
                        <a:pt x="49" y="10"/>
                      </a:lnTo>
                      <a:lnTo>
                        <a:pt x="44" y="10"/>
                      </a:lnTo>
                      <a:lnTo>
                        <a:pt x="44" y="10"/>
                      </a:lnTo>
                      <a:lnTo>
                        <a:pt x="44" y="10"/>
                      </a:lnTo>
                      <a:lnTo>
                        <a:pt x="39" y="10"/>
                      </a:lnTo>
                      <a:lnTo>
                        <a:pt x="39" y="10"/>
                      </a:lnTo>
                      <a:lnTo>
                        <a:pt x="39" y="5"/>
                      </a:lnTo>
                      <a:lnTo>
                        <a:pt x="39" y="5"/>
                      </a:lnTo>
                      <a:lnTo>
                        <a:pt x="39" y="5"/>
                      </a:lnTo>
                      <a:lnTo>
                        <a:pt x="34" y="10"/>
                      </a:lnTo>
                      <a:lnTo>
                        <a:pt x="34" y="10"/>
                      </a:lnTo>
                      <a:lnTo>
                        <a:pt x="34" y="10"/>
                      </a:lnTo>
                      <a:lnTo>
                        <a:pt x="34" y="10"/>
                      </a:lnTo>
                      <a:lnTo>
                        <a:pt x="34" y="10"/>
                      </a:lnTo>
                      <a:lnTo>
                        <a:pt x="34" y="10"/>
                      </a:lnTo>
                      <a:lnTo>
                        <a:pt x="29" y="10"/>
                      </a:lnTo>
                      <a:lnTo>
                        <a:pt x="29" y="10"/>
                      </a:lnTo>
                      <a:lnTo>
                        <a:pt x="29" y="15"/>
                      </a:lnTo>
                      <a:lnTo>
                        <a:pt x="29" y="15"/>
                      </a:lnTo>
                      <a:lnTo>
                        <a:pt x="29" y="15"/>
                      </a:lnTo>
                      <a:lnTo>
                        <a:pt x="29" y="15"/>
                      </a:lnTo>
                      <a:lnTo>
                        <a:pt x="29" y="15"/>
                      </a:lnTo>
                      <a:lnTo>
                        <a:pt x="29" y="15"/>
                      </a:lnTo>
                      <a:lnTo>
                        <a:pt x="29" y="15"/>
                      </a:lnTo>
                      <a:lnTo>
                        <a:pt x="25" y="15"/>
                      </a:lnTo>
                      <a:lnTo>
                        <a:pt x="25" y="15"/>
                      </a:lnTo>
                      <a:lnTo>
                        <a:pt x="25" y="20"/>
                      </a:lnTo>
                      <a:lnTo>
                        <a:pt x="25" y="20"/>
                      </a:lnTo>
                      <a:lnTo>
                        <a:pt x="25" y="20"/>
                      </a:lnTo>
                      <a:lnTo>
                        <a:pt x="25" y="20"/>
                      </a:lnTo>
                      <a:lnTo>
                        <a:pt x="25" y="20"/>
                      </a:lnTo>
                      <a:lnTo>
                        <a:pt x="25" y="20"/>
                      </a:lnTo>
                      <a:lnTo>
                        <a:pt x="25" y="20"/>
                      </a:lnTo>
                      <a:lnTo>
                        <a:pt x="25" y="20"/>
                      </a:lnTo>
                      <a:lnTo>
                        <a:pt x="20" y="20"/>
                      </a:lnTo>
                      <a:lnTo>
                        <a:pt x="20" y="20"/>
                      </a:lnTo>
                      <a:lnTo>
                        <a:pt x="20" y="20"/>
                      </a:lnTo>
                      <a:lnTo>
                        <a:pt x="20" y="20"/>
                      </a:lnTo>
                      <a:lnTo>
                        <a:pt x="20" y="20"/>
                      </a:lnTo>
                      <a:lnTo>
                        <a:pt x="20" y="20"/>
                      </a:lnTo>
                      <a:lnTo>
                        <a:pt x="20" y="25"/>
                      </a:lnTo>
                      <a:lnTo>
                        <a:pt x="20" y="25"/>
                      </a:lnTo>
                      <a:lnTo>
                        <a:pt x="20" y="25"/>
                      </a:lnTo>
                      <a:lnTo>
                        <a:pt x="20" y="25"/>
                      </a:lnTo>
                      <a:lnTo>
                        <a:pt x="15" y="25"/>
                      </a:lnTo>
                      <a:lnTo>
                        <a:pt x="15" y="25"/>
                      </a:lnTo>
                      <a:lnTo>
                        <a:pt x="15" y="25"/>
                      </a:lnTo>
                      <a:lnTo>
                        <a:pt x="15" y="25"/>
                      </a:lnTo>
                      <a:lnTo>
                        <a:pt x="15" y="25"/>
                      </a:lnTo>
                      <a:lnTo>
                        <a:pt x="15" y="25"/>
                      </a:lnTo>
                      <a:lnTo>
                        <a:pt x="10" y="25"/>
                      </a:lnTo>
                      <a:lnTo>
                        <a:pt x="10" y="25"/>
                      </a:lnTo>
                      <a:lnTo>
                        <a:pt x="10" y="30"/>
                      </a:lnTo>
                      <a:lnTo>
                        <a:pt x="10" y="30"/>
                      </a:lnTo>
                      <a:lnTo>
                        <a:pt x="10" y="30"/>
                      </a:lnTo>
                      <a:lnTo>
                        <a:pt x="10" y="30"/>
                      </a:lnTo>
                      <a:lnTo>
                        <a:pt x="10" y="30"/>
                      </a:lnTo>
                      <a:lnTo>
                        <a:pt x="10" y="30"/>
                      </a:lnTo>
                      <a:lnTo>
                        <a:pt x="10" y="30"/>
                      </a:lnTo>
                      <a:lnTo>
                        <a:pt x="10" y="30"/>
                      </a:lnTo>
                      <a:lnTo>
                        <a:pt x="10" y="30"/>
                      </a:lnTo>
                      <a:lnTo>
                        <a:pt x="5" y="35"/>
                      </a:lnTo>
                      <a:lnTo>
                        <a:pt x="5" y="35"/>
                      </a:lnTo>
                      <a:lnTo>
                        <a:pt x="5" y="35"/>
                      </a:lnTo>
                      <a:lnTo>
                        <a:pt x="5" y="35"/>
                      </a:lnTo>
                      <a:lnTo>
                        <a:pt x="5" y="35"/>
                      </a:lnTo>
                      <a:lnTo>
                        <a:pt x="5" y="35"/>
                      </a:lnTo>
                      <a:lnTo>
                        <a:pt x="5" y="35"/>
                      </a:lnTo>
                      <a:lnTo>
                        <a:pt x="5" y="40"/>
                      </a:lnTo>
                      <a:lnTo>
                        <a:pt x="5" y="40"/>
                      </a:lnTo>
                      <a:lnTo>
                        <a:pt x="0" y="40"/>
                      </a:lnTo>
                      <a:lnTo>
                        <a:pt x="0" y="40"/>
                      </a:lnTo>
                      <a:lnTo>
                        <a:pt x="0" y="40"/>
                      </a:lnTo>
                      <a:lnTo>
                        <a:pt x="5" y="40"/>
                      </a:lnTo>
                      <a:lnTo>
                        <a:pt x="5" y="40"/>
                      </a:lnTo>
                      <a:lnTo>
                        <a:pt x="5" y="40"/>
                      </a:lnTo>
                      <a:lnTo>
                        <a:pt x="5" y="40"/>
                      </a:lnTo>
                      <a:lnTo>
                        <a:pt x="5" y="40"/>
                      </a:lnTo>
                      <a:lnTo>
                        <a:pt x="5" y="35"/>
                      </a:lnTo>
                      <a:lnTo>
                        <a:pt x="10" y="35"/>
                      </a:lnTo>
                      <a:lnTo>
                        <a:pt x="10" y="35"/>
                      </a:lnTo>
                      <a:lnTo>
                        <a:pt x="10" y="35"/>
                      </a:lnTo>
                      <a:lnTo>
                        <a:pt x="10" y="35"/>
                      </a:lnTo>
                      <a:lnTo>
                        <a:pt x="10" y="35"/>
                      </a:lnTo>
                      <a:lnTo>
                        <a:pt x="10" y="35"/>
                      </a:lnTo>
                      <a:lnTo>
                        <a:pt x="10" y="35"/>
                      </a:lnTo>
                      <a:lnTo>
                        <a:pt x="15" y="35"/>
                      </a:lnTo>
                      <a:lnTo>
                        <a:pt x="15" y="35"/>
                      </a:lnTo>
                      <a:lnTo>
                        <a:pt x="15" y="35"/>
                      </a:lnTo>
                      <a:lnTo>
                        <a:pt x="15" y="30"/>
                      </a:lnTo>
                      <a:lnTo>
                        <a:pt x="20" y="30"/>
                      </a:lnTo>
                      <a:lnTo>
                        <a:pt x="20" y="30"/>
                      </a:lnTo>
                      <a:lnTo>
                        <a:pt x="20" y="30"/>
                      </a:lnTo>
                      <a:lnTo>
                        <a:pt x="20" y="30"/>
                      </a:lnTo>
                      <a:lnTo>
                        <a:pt x="20" y="30"/>
                      </a:lnTo>
                      <a:lnTo>
                        <a:pt x="25" y="25"/>
                      </a:lnTo>
                      <a:lnTo>
                        <a:pt x="25" y="25"/>
                      </a:lnTo>
                      <a:lnTo>
                        <a:pt x="25" y="25"/>
                      </a:lnTo>
                      <a:lnTo>
                        <a:pt x="25" y="25"/>
                      </a:lnTo>
                      <a:lnTo>
                        <a:pt x="25" y="25"/>
                      </a:lnTo>
                      <a:lnTo>
                        <a:pt x="25" y="25"/>
                      </a:lnTo>
                      <a:lnTo>
                        <a:pt x="25" y="25"/>
                      </a:lnTo>
                      <a:lnTo>
                        <a:pt x="25" y="25"/>
                      </a:lnTo>
                      <a:lnTo>
                        <a:pt x="25" y="25"/>
                      </a:lnTo>
                      <a:lnTo>
                        <a:pt x="29" y="25"/>
                      </a:lnTo>
                      <a:lnTo>
                        <a:pt x="29" y="30"/>
                      </a:lnTo>
                      <a:lnTo>
                        <a:pt x="29" y="30"/>
                      </a:lnTo>
                      <a:lnTo>
                        <a:pt x="29" y="30"/>
                      </a:lnTo>
                      <a:lnTo>
                        <a:pt x="29" y="30"/>
                      </a:lnTo>
                      <a:lnTo>
                        <a:pt x="29" y="35"/>
                      </a:lnTo>
                      <a:lnTo>
                        <a:pt x="29" y="35"/>
                      </a:lnTo>
                      <a:lnTo>
                        <a:pt x="29" y="40"/>
                      </a:lnTo>
                      <a:lnTo>
                        <a:pt x="29" y="40"/>
                      </a:lnTo>
                      <a:lnTo>
                        <a:pt x="29" y="45"/>
                      </a:lnTo>
                      <a:lnTo>
                        <a:pt x="29" y="45"/>
                      </a:lnTo>
                      <a:lnTo>
                        <a:pt x="29" y="45"/>
                      </a:lnTo>
                      <a:lnTo>
                        <a:pt x="29" y="45"/>
                      </a:lnTo>
                      <a:lnTo>
                        <a:pt x="29" y="45"/>
                      </a:lnTo>
                      <a:lnTo>
                        <a:pt x="29" y="45"/>
                      </a:lnTo>
                      <a:lnTo>
                        <a:pt x="34" y="45"/>
                      </a:lnTo>
                      <a:lnTo>
                        <a:pt x="34" y="45"/>
                      </a:lnTo>
                      <a:lnTo>
                        <a:pt x="34" y="45"/>
                      </a:lnTo>
                      <a:lnTo>
                        <a:pt x="34" y="50"/>
                      </a:lnTo>
                      <a:lnTo>
                        <a:pt x="34" y="50"/>
                      </a:lnTo>
                      <a:lnTo>
                        <a:pt x="34" y="50"/>
                      </a:lnTo>
                      <a:lnTo>
                        <a:pt x="34" y="50"/>
                      </a:lnTo>
                      <a:lnTo>
                        <a:pt x="34" y="50"/>
                      </a:lnTo>
                      <a:lnTo>
                        <a:pt x="34" y="55"/>
                      </a:lnTo>
                      <a:lnTo>
                        <a:pt x="34" y="55"/>
                      </a:lnTo>
                      <a:lnTo>
                        <a:pt x="34" y="55"/>
                      </a:lnTo>
                      <a:lnTo>
                        <a:pt x="29" y="55"/>
                      </a:lnTo>
                      <a:lnTo>
                        <a:pt x="29" y="55"/>
                      </a:lnTo>
                      <a:lnTo>
                        <a:pt x="29" y="55"/>
                      </a:lnTo>
                      <a:lnTo>
                        <a:pt x="29" y="55"/>
                      </a:lnTo>
                      <a:lnTo>
                        <a:pt x="29" y="55"/>
                      </a:lnTo>
                      <a:lnTo>
                        <a:pt x="25" y="55"/>
                      </a:lnTo>
                      <a:lnTo>
                        <a:pt x="25" y="55"/>
                      </a:lnTo>
                      <a:lnTo>
                        <a:pt x="25" y="55"/>
                      </a:lnTo>
                      <a:lnTo>
                        <a:pt x="25" y="55"/>
                      </a:lnTo>
                      <a:lnTo>
                        <a:pt x="25" y="59"/>
                      </a:lnTo>
                      <a:lnTo>
                        <a:pt x="25" y="59"/>
                      </a:lnTo>
                      <a:lnTo>
                        <a:pt x="25" y="59"/>
                      </a:lnTo>
                      <a:lnTo>
                        <a:pt x="25" y="59"/>
                      </a:lnTo>
                      <a:lnTo>
                        <a:pt x="25" y="59"/>
                      </a:lnTo>
                      <a:lnTo>
                        <a:pt x="25" y="64"/>
                      </a:lnTo>
                      <a:lnTo>
                        <a:pt x="25" y="64"/>
                      </a:lnTo>
                      <a:lnTo>
                        <a:pt x="25" y="64"/>
                      </a:lnTo>
                      <a:lnTo>
                        <a:pt x="25" y="64"/>
                      </a:lnTo>
                      <a:lnTo>
                        <a:pt x="25" y="64"/>
                      </a:lnTo>
                      <a:lnTo>
                        <a:pt x="25" y="69"/>
                      </a:lnTo>
                      <a:lnTo>
                        <a:pt x="25" y="69"/>
                      </a:lnTo>
                      <a:lnTo>
                        <a:pt x="25" y="69"/>
                      </a:lnTo>
                      <a:lnTo>
                        <a:pt x="25" y="69"/>
                      </a:lnTo>
                      <a:lnTo>
                        <a:pt x="25" y="74"/>
                      </a:lnTo>
                      <a:lnTo>
                        <a:pt x="25" y="74"/>
                      </a:lnTo>
                      <a:lnTo>
                        <a:pt x="25" y="74"/>
                      </a:lnTo>
                      <a:lnTo>
                        <a:pt x="25" y="74"/>
                      </a:lnTo>
                      <a:lnTo>
                        <a:pt x="25" y="74"/>
                      </a:lnTo>
                      <a:lnTo>
                        <a:pt x="25" y="74"/>
                      </a:lnTo>
                      <a:lnTo>
                        <a:pt x="25" y="79"/>
                      </a:lnTo>
                      <a:lnTo>
                        <a:pt x="25" y="79"/>
                      </a:lnTo>
                      <a:lnTo>
                        <a:pt x="25" y="79"/>
                      </a:lnTo>
                      <a:lnTo>
                        <a:pt x="25" y="79"/>
                      </a:lnTo>
                      <a:lnTo>
                        <a:pt x="25" y="79"/>
                      </a:lnTo>
                      <a:lnTo>
                        <a:pt x="25" y="79"/>
                      </a:lnTo>
                      <a:lnTo>
                        <a:pt x="25" y="79"/>
                      </a:lnTo>
                      <a:lnTo>
                        <a:pt x="25" y="79"/>
                      </a:lnTo>
                      <a:lnTo>
                        <a:pt x="25" y="84"/>
                      </a:lnTo>
                      <a:lnTo>
                        <a:pt x="25" y="84"/>
                      </a:lnTo>
                      <a:lnTo>
                        <a:pt x="25" y="84"/>
                      </a:lnTo>
                      <a:lnTo>
                        <a:pt x="25" y="84"/>
                      </a:lnTo>
                      <a:lnTo>
                        <a:pt x="25" y="84"/>
                      </a:lnTo>
                      <a:lnTo>
                        <a:pt x="25" y="84"/>
                      </a:lnTo>
                      <a:lnTo>
                        <a:pt x="25" y="84"/>
                      </a:lnTo>
                      <a:lnTo>
                        <a:pt x="25" y="89"/>
                      </a:lnTo>
                      <a:lnTo>
                        <a:pt x="25" y="89"/>
                      </a:lnTo>
                      <a:lnTo>
                        <a:pt x="29" y="89"/>
                      </a:lnTo>
                      <a:lnTo>
                        <a:pt x="29" y="89"/>
                      </a:lnTo>
                      <a:lnTo>
                        <a:pt x="29" y="94"/>
                      </a:lnTo>
                      <a:lnTo>
                        <a:pt x="29" y="94"/>
                      </a:lnTo>
                      <a:lnTo>
                        <a:pt x="29" y="94"/>
                      </a:lnTo>
                      <a:lnTo>
                        <a:pt x="29" y="94"/>
                      </a:lnTo>
                      <a:lnTo>
                        <a:pt x="29" y="94"/>
                      </a:lnTo>
                      <a:lnTo>
                        <a:pt x="29" y="99"/>
                      </a:lnTo>
                      <a:lnTo>
                        <a:pt x="29" y="99"/>
                      </a:lnTo>
                      <a:lnTo>
                        <a:pt x="29" y="99"/>
                      </a:lnTo>
                      <a:lnTo>
                        <a:pt x="29" y="99"/>
                      </a:lnTo>
                      <a:lnTo>
                        <a:pt x="29" y="104"/>
                      </a:lnTo>
                      <a:lnTo>
                        <a:pt x="29" y="104"/>
                      </a:lnTo>
                      <a:lnTo>
                        <a:pt x="29" y="104"/>
                      </a:lnTo>
                      <a:lnTo>
                        <a:pt x="29" y="104"/>
                      </a:lnTo>
                      <a:lnTo>
                        <a:pt x="29" y="104"/>
                      </a:lnTo>
                      <a:lnTo>
                        <a:pt x="34" y="104"/>
                      </a:lnTo>
                      <a:lnTo>
                        <a:pt x="34" y="109"/>
                      </a:lnTo>
                      <a:lnTo>
                        <a:pt x="34" y="109"/>
                      </a:lnTo>
                      <a:lnTo>
                        <a:pt x="34" y="109"/>
                      </a:lnTo>
                      <a:lnTo>
                        <a:pt x="34" y="109"/>
                      </a:lnTo>
                      <a:lnTo>
                        <a:pt x="34" y="109"/>
                      </a:lnTo>
                      <a:lnTo>
                        <a:pt x="34" y="109"/>
                      </a:lnTo>
                      <a:lnTo>
                        <a:pt x="34" y="114"/>
                      </a:lnTo>
                      <a:lnTo>
                        <a:pt x="39" y="114"/>
                      </a:lnTo>
                      <a:lnTo>
                        <a:pt x="39" y="114"/>
                      </a:lnTo>
                      <a:lnTo>
                        <a:pt x="39" y="114"/>
                      </a:lnTo>
                      <a:lnTo>
                        <a:pt x="39" y="114"/>
                      </a:lnTo>
                      <a:lnTo>
                        <a:pt x="39" y="114"/>
                      </a:lnTo>
                      <a:lnTo>
                        <a:pt x="39" y="114"/>
                      </a:lnTo>
                      <a:lnTo>
                        <a:pt x="39" y="114"/>
                      </a:lnTo>
                      <a:lnTo>
                        <a:pt x="39" y="109"/>
                      </a:lnTo>
                      <a:lnTo>
                        <a:pt x="39" y="109"/>
                      </a:lnTo>
                      <a:lnTo>
                        <a:pt x="39" y="109"/>
                      </a:lnTo>
                      <a:lnTo>
                        <a:pt x="34" y="109"/>
                      </a:lnTo>
                      <a:lnTo>
                        <a:pt x="34" y="109"/>
                      </a:lnTo>
                      <a:lnTo>
                        <a:pt x="34" y="104"/>
                      </a:lnTo>
                      <a:lnTo>
                        <a:pt x="34" y="104"/>
                      </a:lnTo>
                      <a:lnTo>
                        <a:pt x="34" y="104"/>
                      </a:lnTo>
                      <a:lnTo>
                        <a:pt x="34" y="104"/>
                      </a:lnTo>
                      <a:lnTo>
                        <a:pt x="34" y="104"/>
                      </a:lnTo>
                      <a:lnTo>
                        <a:pt x="34" y="104"/>
                      </a:lnTo>
                      <a:lnTo>
                        <a:pt x="34" y="104"/>
                      </a:lnTo>
                      <a:lnTo>
                        <a:pt x="34" y="104"/>
                      </a:lnTo>
                      <a:lnTo>
                        <a:pt x="34" y="104"/>
                      </a:lnTo>
                      <a:lnTo>
                        <a:pt x="34" y="99"/>
                      </a:lnTo>
                      <a:lnTo>
                        <a:pt x="34" y="99"/>
                      </a:lnTo>
                      <a:lnTo>
                        <a:pt x="34" y="99"/>
                      </a:lnTo>
                      <a:lnTo>
                        <a:pt x="34" y="99"/>
                      </a:lnTo>
                      <a:lnTo>
                        <a:pt x="34" y="99"/>
                      </a:lnTo>
                      <a:lnTo>
                        <a:pt x="34" y="99"/>
                      </a:lnTo>
                      <a:lnTo>
                        <a:pt x="34" y="94"/>
                      </a:lnTo>
                      <a:lnTo>
                        <a:pt x="34" y="94"/>
                      </a:lnTo>
                      <a:lnTo>
                        <a:pt x="34" y="94"/>
                      </a:lnTo>
                      <a:lnTo>
                        <a:pt x="34" y="94"/>
                      </a:lnTo>
                      <a:lnTo>
                        <a:pt x="34" y="94"/>
                      </a:lnTo>
                      <a:lnTo>
                        <a:pt x="34" y="94"/>
                      </a:lnTo>
                      <a:lnTo>
                        <a:pt x="34" y="94"/>
                      </a:lnTo>
                      <a:lnTo>
                        <a:pt x="39" y="94"/>
                      </a:lnTo>
                      <a:lnTo>
                        <a:pt x="39" y="94"/>
                      </a:lnTo>
                      <a:lnTo>
                        <a:pt x="39" y="94"/>
                      </a:lnTo>
                      <a:lnTo>
                        <a:pt x="39" y="94"/>
                      </a:lnTo>
                      <a:lnTo>
                        <a:pt x="39" y="94"/>
                      </a:lnTo>
                      <a:lnTo>
                        <a:pt x="39" y="99"/>
                      </a:lnTo>
                      <a:lnTo>
                        <a:pt x="39" y="99"/>
                      </a:lnTo>
                      <a:lnTo>
                        <a:pt x="39" y="99"/>
                      </a:lnTo>
                      <a:lnTo>
                        <a:pt x="39" y="99"/>
                      </a:lnTo>
                      <a:lnTo>
                        <a:pt x="39" y="99"/>
                      </a:lnTo>
                      <a:lnTo>
                        <a:pt x="39" y="99"/>
                      </a:lnTo>
                      <a:lnTo>
                        <a:pt x="39" y="104"/>
                      </a:lnTo>
                      <a:lnTo>
                        <a:pt x="39" y="104"/>
                      </a:lnTo>
                      <a:lnTo>
                        <a:pt x="39" y="104"/>
                      </a:lnTo>
                      <a:lnTo>
                        <a:pt x="44" y="104"/>
                      </a:lnTo>
                      <a:lnTo>
                        <a:pt x="44" y="109"/>
                      </a:lnTo>
                      <a:lnTo>
                        <a:pt x="44" y="109"/>
                      </a:lnTo>
                      <a:lnTo>
                        <a:pt x="44" y="109"/>
                      </a:lnTo>
                      <a:lnTo>
                        <a:pt x="44" y="109"/>
                      </a:lnTo>
                      <a:lnTo>
                        <a:pt x="44" y="109"/>
                      </a:lnTo>
                      <a:lnTo>
                        <a:pt x="49" y="114"/>
                      </a:lnTo>
                      <a:lnTo>
                        <a:pt x="49" y="114"/>
                      </a:lnTo>
                      <a:lnTo>
                        <a:pt x="49" y="114"/>
                      </a:lnTo>
                      <a:lnTo>
                        <a:pt x="49" y="119"/>
                      </a:lnTo>
                      <a:lnTo>
                        <a:pt x="49" y="119"/>
                      </a:lnTo>
                      <a:lnTo>
                        <a:pt x="49" y="119"/>
                      </a:lnTo>
                      <a:lnTo>
                        <a:pt x="49" y="124"/>
                      </a:lnTo>
                      <a:lnTo>
                        <a:pt x="49" y="124"/>
                      </a:lnTo>
                      <a:lnTo>
                        <a:pt x="54" y="124"/>
                      </a:lnTo>
                      <a:lnTo>
                        <a:pt x="54" y="129"/>
                      </a:lnTo>
                      <a:lnTo>
                        <a:pt x="54" y="129"/>
                      </a:lnTo>
                      <a:lnTo>
                        <a:pt x="54" y="129"/>
                      </a:lnTo>
                      <a:lnTo>
                        <a:pt x="59" y="129"/>
                      </a:lnTo>
                      <a:lnTo>
                        <a:pt x="59" y="129"/>
                      </a:lnTo>
                      <a:lnTo>
                        <a:pt x="59" y="129"/>
                      </a:lnTo>
                      <a:lnTo>
                        <a:pt x="59" y="129"/>
                      </a:lnTo>
                      <a:lnTo>
                        <a:pt x="59" y="129"/>
                      </a:lnTo>
                      <a:lnTo>
                        <a:pt x="59" y="129"/>
                      </a:lnTo>
                      <a:lnTo>
                        <a:pt x="64" y="129"/>
                      </a:lnTo>
                      <a:lnTo>
                        <a:pt x="64" y="129"/>
                      </a:lnTo>
                      <a:lnTo>
                        <a:pt x="64" y="129"/>
                      </a:lnTo>
                      <a:lnTo>
                        <a:pt x="64" y="129"/>
                      </a:lnTo>
                      <a:lnTo>
                        <a:pt x="64" y="129"/>
                      </a:lnTo>
                      <a:lnTo>
                        <a:pt x="64" y="133"/>
                      </a:lnTo>
                      <a:lnTo>
                        <a:pt x="64" y="133"/>
                      </a:lnTo>
                      <a:lnTo>
                        <a:pt x="69" y="133"/>
                      </a:lnTo>
                      <a:lnTo>
                        <a:pt x="69" y="133"/>
                      </a:lnTo>
                      <a:lnTo>
                        <a:pt x="69" y="133"/>
                      </a:lnTo>
                      <a:lnTo>
                        <a:pt x="74" y="133"/>
                      </a:lnTo>
                      <a:lnTo>
                        <a:pt x="74" y="133"/>
                      </a:lnTo>
                      <a:lnTo>
                        <a:pt x="74" y="133"/>
                      </a:lnTo>
                      <a:lnTo>
                        <a:pt x="74" y="133"/>
                      </a:lnTo>
                      <a:lnTo>
                        <a:pt x="74" y="133"/>
                      </a:lnTo>
                      <a:lnTo>
                        <a:pt x="74" y="133"/>
                      </a:lnTo>
                      <a:lnTo>
                        <a:pt x="74" y="133"/>
                      </a:lnTo>
                      <a:lnTo>
                        <a:pt x="74" y="133"/>
                      </a:lnTo>
                      <a:lnTo>
                        <a:pt x="79" y="133"/>
                      </a:lnTo>
                      <a:lnTo>
                        <a:pt x="79" y="133"/>
                      </a:lnTo>
                      <a:lnTo>
                        <a:pt x="79" y="133"/>
                      </a:lnTo>
                      <a:lnTo>
                        <a:pt x="79" y="133"/>
                      </a:lnTo>
                      <a:lnTo>
                        <a:pt x="79" y="133"/>
                      </a:lnTo>
                      <a:lnTo>
                        <a:pt x="79" y="133"/>
                      </a:lnTo>
                      <a:lnTo>
                        <a:pt x="79" y="133"/>
                      </a:lnTo>
                      <a:lnTo>
                        <a:pt x="84" y="133"/>
                      </a:lnTo>
                      <a:lnTo>
                        <a:pt x="84" y="138"/>
                      </a:lnTo>
                      <a:lnTo>
                        <a:pt x="84" y="138"/>
                      </a:lnTo>
                      <a:lnTo>
                        <a:pt x="84" y="138"/>
                      </a:lnTo>
                      <a:lnTo>
                        <a:pt x="89" y="138"/>
                      </a:lnTo>
                      <a:lnTo>
                        <a:pt x="89" y="138"/>
                      </a:lnTo>
                      <a:lnTo>
                        <a:pt x="89" y="138"/>
                      </a:lnTo>
                      <a:lnTo>
                        <a:pt x="94" y="138"/>
                      </a:lnTo>
                      <a:lnTo>
                        <a:pt x="94" y="138"/>
                      </a:lnTo>
                      <a:lnTo>
                        <a:pt x="94" y="138"/>
                      </a:lnTo>
                      <a:lnTo>
                        <a:pt x="99" y="138"/>
                      </a:lnTo>
                      <a:lnTo>
                        <a:pt x="99" y="138"/>
                      </a:lnTo>
                      <a:lnTo>
                        <a:pt x="99" y="138"/>
                      </a:lnTo>
                      <a:lnTo>
                        <a:pt x="99" y="138"/>
                      </a:lnTo>
                      <a:lnTo>
                        <a:pt x="99" y="138"/>
                      </a:lnTo>
                      <a:lnTo>
                        <a:pt x="99" y="138"/>
                      </a:lnTo>
                      <a:lnTo>
                        <a:pt x="99" y="143"/>
                      </a:lnTo>
                      <a:lnTo>
                        <a:pt x="99" y="143"/>
                      </a:lnTo>
                      <a:lnTo>
                        <a:pt x="99" y="143"/>
                      </a:lnTo>
                      <a:lnTo>
                        <a:pt x="99" y="143"/>
                      </a:lnTo>
                      <a:lnTo>
                        <a:pt x="99" y="148"/>
                      </a:lnTo>
                      <a:lnTo>
                        <a:pt x="99" y="148"/>
                      </a:lnTo>
                      <a:lnTo>
                        <a:pt x="99" y="148"/>
                      </a:lnTo>
                      <a:lnTo>
                        <a:pt x="99" y="148"/>
                      </a:lnTo>
                      <a:lnTo>
                        <a:pt x="99" y="148"/>
                      </a:lnTo>
                      <a:lnTo>
                        <a:pt x="104" y="153"/>
                      </a:lnTo>
                      <a:lnTo>
                        <a:pt x="104" y="153"/>
                      </a:lnTo>
                      <a:lnTo>
                        <a:pt x="104" y="153"/>
                      </a:lnTo>
                      <a:lnTo>
                        <a:pt x="104" y="153"/>
                      </a:lnTo>
                      <a:lnTo>
                        <a:pt x="108" y="153"/>
                      </a:lnTo>
                      <a:lnTo>
                        <a:pt x="108" y="153"/>
                      </a:lnTo>
                      <a:lnTo>
                        <a:pt x="108" y="153"/>
                      </a:lnTo>
                      <a:lnTo>
                        <a:pt x="108" y="153"/>
                      </a:lnTo>
                      <a:lnTo>
                        <a:pt x="108" y="153"/>
                      </a:lnTo>
                      <a:lnTo>
                        <a:pt x="113" y="148"/>
                      </a:lnTo>
                      <a:lnTo>
                        <a:pt x="113" y="148"/>
                      </a:lnTo>
                      <a:lnTo>
                        <a:pt x="113" y="148"/>
                      </a:lnTo>
                      <a:lnTo>
                        <a:pt x="113" y="148"/>
                      </a:lnTo>
                      <a:lnTo>
                        <a:pt x="113" y="148"/>
                      </a:lnTo>
                      <a:lnTo>
                        <a:pt x="113" y="148"/>
                      </a:lnTo>
                      <a:lnTo>
                        <a:pt x="113" y="148"/>
                      </a:lnTo>
                      <a:lnTo>
                        <a:pt x="118" y="148"/>
                      </a:lnTo>
                      <a:lnTo>
                        <a:pt x="118" y="148"/>
                      </a:lnTo>
                      <a:lnTo>
                        <a:pt x="118" y="143"/>
                      </a:lnTo>
                      <a:lnTo>
                        <a:pt x="118" y="143"/>
                      </a:lnTo>
                      <a:lnTo>
                        <a:pt x="118" y="143"/>
                      </a:lnTo>
                      <a:lnTo>
                        <a:pt x="118" y="143"/>
                      </a:lnTo>
                      <a:lnTo>
                        <a:pt x="118" y="143"/>
                      </a:lnTo>
                      <a:lnTo>
                        <a:pt x="118" y="148"/>
                      </a:lnTo>
                      <a:lnTo>
                        <a:pt x="123" y="148"/>
                      </a:lnTo>
                      <a:lnTo>
                        <a:pt x="123" y="148"/>
                      </a:lnTo>
                      <a:lnTo>
                        <a:pt x="123" y="148"/>
                      </a:lnTo>
                      <a:lnTo>
                        <a:pt x="123" y="148"/>
                      </a:lnTo>
                      <a:lnTo>
                        <a:pt x="123" y="153"/>
                      </a:lnTo>
                      <a:lnTo>
                        <a:pt x="118" y="163"/>
                      </a:lnTo>
                      <a:lnTo>
                        <a:pt x="118" y="163"/>
                      </a:lnTo>
                      <a:lnTo>
                        <a:pt x="118" y="163"/>
                      </a:lnTo>
                      <a:lnTo>
                        <a:pt x="118" y="163"/>
                      </a:lnTo>
                      <a:lnTo>
                        <a:pt x="118" y="163"/>
                      </a:lnTo>
                      <a:lnTo>
                        <a:pt x="118" y="163"/>
                      </a:lnTo>
                      <a:lnTo>
                        <a:pt x="118" y="168"/>
                      </a:lnTo>
                      <a:lnTo>
                        <a:pt x="113" y="168"/>
                      </a:lnTo>
                      <a:lnTo>
                        <a:pt x="113" y="168"/>
                      </a:lnTo>
                      <a:lnTo>
                        <a:pt x="113" y="173"/>
                      </a:lnTo>
                      <a:lnTo>
                        <a:pt x="113" y="173"/>
                      </a:lnTo>
                      <a:lnTo>
                        <a:pt x="113" y="178"/>
                      </a:lnTo>
                      <a:lnTo>
                        <a:pt x="113" y="178"/>
                      </a:lnTo>
                      <a:lnTo>
                        <a:pt x="113" y="178"/>
                      </a:lnTo>
                      <a:lnTo>
                        <a:pt x="118" y="183"/>
                      </a:lnTo>
                      <a:lnTo>
                        <a:pt x="118" y="183"/>
                      </a:lnTo>
                      <a:lnTo>
                        <a:pt x="118" y="188"/>
                      </a:lnTo>
                      <a:lnTo>
                        <a:pt x="118" y="188"/>
                      </a:lnTo>
                      <a:lnTo>
                        <a:pt x="118" y="188"/>
                      </a:lnTo>
                      <a:lnTo>
                        <a:pt x="123" y="188"/>
                      </a:lnTo>
                      <a:lnTo>
                        <a:pt x="123" y="188"/>
                      </a:lnTo>
                      <a:lnTo>
                        <a:pt x="123" y="188"/>
                      </a:lnTo>
                      <a:lnTo>
                        <a:pt x="128" y="193"/>
                      </a:lnTo>
                      <a:lnTo>
                        <a:pt x="128" y="193"/>
                      </a:lnTo>
                      <a:lnTo>
                        <a:pt x="128" y="193"/>
                      </a:lnTo>
                      <a:lnTo>
                        <a:pt x="128" y="193"/>
                      </a:lnTo>
                      <a:lnTo>
                        <a:pt x="128" y="198"/>
                      </a:lnTo>
                      <a:lnTo>
                        <a:pt x="128" y="198"/>
                      </a:lnTo>
                      <a:lnTo>
                        <a:pt x="128" y="198"/>
                      </a:lnTo>
                      <a:lnTo>
                        <a:pt x="133" y="202"/>
                      </a:lnTo>
                      <a:lnTo>
                        <a:pt x="133" y="202"/>
                      </a:lnTo>
                      <a:lnTo>
                        <a:pt x="133" y="207"/>
                      </a:lnTo>
                      <a:lnTo>
                        <a:pt x="138" y="207"/>
                      </a:lnTo>
                      <a:lnTo>
                        <a:pt x="138" y="207"/>
                      </a:lnTo>
                      <a:lnTo>
                        <a:pt x="138" y="207"/>
                      </a:lnTo>
                      <a:lnTo>
                        <a:pt x="138" y="207"/>
                      </a:lnTo>
                      <a:lnTo>
                        <a:pt x="138" y="207"/>
                      </a:lnTo>
                      <a:lnTo>
                        <a:pt x="138" y="207"/>
                      </a:lnTo>
                      <a:lnTo>
                        <a:pt x="143" y="207"/>
                      </a:lnTo>
                      <a:lnTo>
                        <a:pt x="143" y="207"/>
                      </a:lnTo>
                      <a:lnTo>
                        <a:pt x="143" y="207"/>
                      </a:lnTo>
                      <a:lnTo>
                        <a:pt x="143" y="207"/>
                      </a:lnTo>
                      <a:lnTo>
                        <a:pt x="143" y="207"/>
                      </a:lnTo>
                      <a:lnTo>
                        <a:pt x="143" y="212"/>
                      </a:lnTo>
                      <a:lnTo>
                        <a:pt x="143" y="212"/>
                      </a:lnTo>
                      <a:lnTo>
                        <a:pt x="148" y="212"/>
                      </a:lnTo>
                      <a:lnTo>
                        <a:pt x="148" y="217"/>
                      </a:lnTo>
                      <a:lnTo>
                        <a:pt x="143" y="217"/>
                      </a:lnTo>
                      <a:lnTo>
                        <a:pt x="143" y="222"/>
                      </a:lnTo>
                      <a:lnTo>
                        <a:pt x="143" y="222"/>
                      </a:lnTo>
                      <a:lnTo>
                        <a:pt x="143" y="222"/>
                      </a:lnTo>
                      <a:lnTo>
                        <a:pt x="143" y="227"/>
                      </a:lnTo>
                      <a:lnTo>
                        <a:pt x="143" y="227"/>
                      </a:lnTo>
                      <a:lnTo>
                        <a:pt x="138" y="232"/>
                      </a:lnTo>
                      <a:lnTo>
                        <a:pt x="138" y="237"/>
                      </a:lnTo>
                      <a:lnTo>
                        <a:pt x="138" y="237"/>
                      </a:lnTo>
                      <a:lnTo>
                        <a:pt x="138" y="242"/>
                      </a:lnTo>
                      <a:lnTo>
                        <a:pt x="138" y="242"/>
                      </a:lnTo>
                      <a:lnTo>
                        <a:pt x="138" y="242"/>
                      </a:lnTo>
                      <a:lnTo>
                        <a:pt x="138" y="242"/>
                      </a:lnTo>
                      <a:lnTo>
                        <a:pt x="138" y="247"/>
                      </a:lnTo>
                      <a:lnTo>
                        <a:pt x="138" y="247"/>
                      </a:lnTo>
                      <a:lnTo>
                        <a:pt x="133" y="247"/>
                      </a:lnTo>
                      <a:lnTo>
                        <a:pt x="133" y="252"/>
                      </a:lnTo>
                      <a:lnTo>
                        <a:pt x="133" y="252"/>
                      </a:lnTo>
                      <a:lnTo>
                        <a:pt x="133" y="252"/>
                      </a:lnTo>
                      <a:lnTo>
                        <a:pt x="133" y="252"/>
                      </a:lnTo>
                      <a:lnTo>
                        <a:pt x="133" y="252"/>
                      </a:lnTo>
                      <a:lnTo>
                        <a:pt x="128" y="252"/>
                      </a:lnTo>
                      <a:lnTo>
                        <a:pt x="128" y="252"/>
                      </a:lnTo>
                      <a:lnTo>
                        <a:pt x="128" y="257"/>
                      </a:lnTo>
                      <a:lnTo>
                        <a:pt x="128" y="257"/>
                      </a:lnTo>
                      <a:lnTo>
                        <a:pt x="123" y="257"/>
                      </a:lnTo>
                      <a:lnTo>
                        <a:pt x="123" y="262"/>
                      </a:lnTo>
                      <a:lnTo>
                        <a:pt x="123" y="262"/>
                      </a:lnTo>
                      <a:lnTo>
                        <a:pt x="123" y="262"/>
                      </a:lnTo>
                      <a:lnTo>
                        <a:pt x="123" y="262"/>
                      </a:lnTo>
                      <a:lnTo>
                        <a:pt x="118" y="267"/>
                      </a:lnTo>
                      <a:lnTo>
                        <a:pt x="118" y="267"/>
                      </a:lnTo>
                      <a:lnTo>
                        <a:pt x="113" y="267"/>
                      </a:lnTo>
                      <a:lnTo>
                        <a:pt x="113" y="271"/>
                      </a:lnTo>
                      <a:lnTo>
                        <a:pt x="113" y="271"/>
                      </a:lnTo>
                      <a:lnTo>
                        <a:pt x="113" y="271"/>
                      </a:lnTo>
                      <a:lnTo>
                        <a:pt x="108" y="271"/>
                      </a:lnTo>
                      <a:lnTo>
                        <a:pt x="108" y="271"/>
                      </a:lnTo>
                      <a:lnTo>
                        <a:pt x="108" y="271"/>
                      </a:lnTo>
                      <a:lnTo>
                        <a:pt x="108" y="271"/>
                      </a:lnTo>
                      <a:lnTo>
                        <a:pt x="108" y="276"/>
                      </a:lnTo>
                      <a:lnTo>
                        <a:pt x="108" y="276"/>
                      </a:lnTo>
                      <a:lnTo>
                        <a:pt x="108" y="276"/>
                      </a:lnTo>
                      <a:lnTo>
                        <a:pt x="108" y="276"/>
                      </a:lnTo>
                      <a:lnTo>
                        <a:pt x="108" y="276"/>
                      </a:lnTo>
                      <a:lnTo>
                        <a:pt x="113" y="276"/>
                      </a:lnTo>
                      <a:lnTo>
                        <a:pt x="113" y="276"/>
                      </a:lnTo>
                      <a:lnTo>
                        <a:pt x="113" y="276"/>
                      </a:lnTo>
                      <a:lnTo>
                        <a:pt x="118" y="276"/>
                      </a:lnTo>
                      <a:lnTo>
                        <a:pt x="118" y="276"/>
                      </a:lnTo>
                      <a:lnTo>
                        <a:pt x="118" y="276"/>
                      </a:lnTo>
                      <a:lnTo>
                        <a:pt x="118" y="276"/>
                      </a:lnTo>
                      <a:lnTo>
                        <a:pt x="118" y="276"/>
                      </a:lnTo>
                      <a:lnTo>
                        <a:pt x="118" y="276"/>
                      </a:lnTo>
                      <a:lnTo>
                        <a:pt x="118" y="276"/>
                      </a:lnTo>
                      <a:lnTo>
                        <a:pt x="118" y="271"/>
                      </a:lnTo>
                      <a:lnTo>
                        <a:pt x="118" y="271"/>
                      </a:lnTo>
                      <a:lnTo>
                        <a:pt x="118" y="271"/>
                      </a:lnTo>
                      <a:lnTo>
                        <a:pt x="118" y="271"/>
                      </a:lnTo>
                      <a:lnTo>
                        <a:pt x="118" y="271"/>
                      </a:lnTo>
                      <a:lnTo>
                        <a:pt x="118" y="271"/>
                      </a:lnTo>
                      <a:lnTo>
                        <a:pt x="118" y="271"/>
                      </a:lnTo>
                      <a:lnTo>
                        <a:pt x="118" y="271"/>
                      </a:lnTo>
                      <a:lnTo>
                        <a:pt x="123" y="271"/>
                      </a:lnTo>
                      <a:lnTo>
                        <a:pt x="123" y="271"/>
                      </a:lnTo>
                      <a:lnTo>
                        <a:pt x="123" y="271"/>
                      </a:lnTo>
                      <a:lnTo>
                        <a:pt x="123" y="271"/>
                      </a:lnTo>
                      <a:lnTo>
                        <a:pt x="123" y="271"/>
                      </a:lnTo>
                      <a:lnTo>
                        <a:pt x="123" y="271"/>
                      </a:lnTo>
                      <a:lnTo>
                        <a:pt x="123" y="271"/>
                      </a:lnTo>
                      <a:lnTo>
                        <a:pt x="123" y="271"/>
                      </a:lnTo>
                      <a:lnTo>
                        <a:pt x="128" y="271"/>
                      </a:lnTo>
                      <a:lnTo>
                        <a:pt x="128" y="271"/>
                      </a:lnTo>
                      <a:lnTo>
                        <a:pt x="128" y="271"/>
                      </a:lnTo>
                      <a:lnTo>
                        <a:pt x="128" y="271"/>
                      </a:lnTo>
                      <a:lnTo>
                        <a:pt x="128" y="271"/>
                      </a:lnTo>
                      <a:lnTo>
                        <a:pt x="128" y="267"/>
                      </a:lnTo>
                      <a:lnTo>
                        <a:pt x="133" y="267"/>
                      </a:lnTo>
                      <a:lnTo>
                        <a:pt x="133" y="267"/>
                      </a:lnTo>
                      <a:lnTo>
                        <a:pt x="133" y="267"/>
                      </a:lnTo>
                      <a:lnTo>
                        <a:pt x="138" y="267"/>
                      </a:lnTo>
                      <a:lnTo>
                        <a:pt x="138" y="267"/>
                      </a:lnTo>
                      <a:lnTo>
                        <a:pt x="138" y="267"/>
                      </a:lnTo>
                      <a:lnTo>
                        <a:pt x="138" y="267"/>
                      </a:lnTo>
                      <a:lnTo>
                        <a:pt x="138" y="267"/>
                      </a:lnTo>
                      <a:lnTo>
                        <a:pt x="143" y="267"/>
                      </a:lnTo>
                      <a:lnTo>
                        <a:pt x="143" y="267"/>
                      </a:lnTo>
                      <a:lnTo>
                        <a:pt x="148" y="262"/>
                      </a:lnTo>
                      <a:lnTo>
                        <a:pt x="148" y="262"/>
                      </a:lnTo>
                      <a:lnTo>
                        <a:pt x="153" y="257"/>
                      </a:lnTo>
                      <a:lnTo>
                        <a:pt x="153" y="257"/>
                      </a:lnTo>
                      <a:lnTo>
                        <a:pt x="153" y="257"/>
                      </a:lnTo>
                      <a:lnTo>
                        <a:pt x="153" y="257"/>
                      </a:lnTo>
                      <a:lnTo>
                        <a:pt x="153" y="257"/>
                      </a:lnTo>
                      <a:lnTo>
                        <a:pt x="158" y="257"/>
                      </a:lnTo>
                      <a:lnTo>
                        <a:pt x="158" y="252"/>
                      </a:lnTo>
                      <a:lnTo>
                        <a:pt x="158" y="252"/>
                      </a:lnTo>
                      <a:lnTo>
                        <a:pt x="158" y="252"/>
                      </a:lnTo>
                      <a:lnTo>
                        <a:pt x="158" y="252"/>
                      </a:lnTo>
                      <a:lnTo>
                        <a:pt x="158" y="252"/>
                      </a:lnTo>
                      <a:lnTo>
                        <a:pt x="163" y="252"/>
                      </a:lnTo>
                      <a:lnTo>
                        <a:pt x="163" y="252"/>
                      </a:lnTo>
                      <a:lnTo>
                        <a:pt x="163" y="252"/>
                      </a:lnTo>
                      <a:lnTo>
                        <a:pt x="163" y="252"/>
                      </a:lnTo>
                      <a:lnTo>
                        <a:pt x="163" y="252"/>
                      </a:lnTo>
                      <a:lnTo>
                        <a:pt x="163" y="252"/>
                      </a:lnTo>
                      <a:lnTo>
                        <a:pt x="163" y="252"/>
                      </a:lnTo>
                      <a:lnTo>
                        <a:pt x="168" y="252"/>
                      </a:lnTo>
                      <a:lnTo>
                        <a:pt x="168" y="252"/>
                      </a:lnTo>
                      <a:lnTo>
                        <a:pt x="168" y="252"/>
                      </a:lnTo>
                      <a:lnTo>
                        <a:pt x="168" y="252"/>
                      </a:lnTo>
                      <a:lnTo>
                        <a:pt x="168" y="247"/>
                      </a:lnTo>
                      <a:lnTo>
                        <a:pt x="168" y="247"/>
                      </a:lnTo>
                      <a:lnTo>
                        <a:pt x="173" y="247"/>
                      </a:lnTo>
                      <a:lnTo>
                        <a:pt x="173" y="247"/>
                      </a:lnTo>
                      <a:lnTo>
                        <a:pt x="173" y="247"/>
                      </a:lnTo>
                      <a:lnTo>
                        <a:pt x="173" y="242"/>
                      </a:lnTo>
                      <a:lnTo>
                        <a:pt x="173" y="242"/>
                      </a:lnTo>
                      <a:lnTo>
                        <a:pt x="173" y="242"/>
                      </a:lnTo>
                      <a:lnTo>
                        <a:pt x="178" y="242"/>
                      </a:lnTo>
                      <a:lnTo>
                        <a:pt x="178" y="242"/>
                      </a:lnTo>
                      <a:lnTo>
                        <a:pt x="178" y="242"/>
                      </a:lnTo>
                      <a:lnTo>
                        <a:pt x="178" y="242"/>
                      </a:lnTo>
                      <a:lnTo>
                        <a:pt x="183" y="242"/>
                      </a:lnTo>
                      <a:lnTo>
                        <a:pt x="183" y="242"/>
                      </a:lnTo>
                      <a:lnTo>
                        <a:pt x="183" y="242"/>
                      </a:lnTo>
                      <a:lnTo>
                        <a:pt x="187" y="242"/>
                      </a:lnTo>
                      <a:lnTo>
                        <a:pt x="187" y="242"/>
                      </a:lnTo>
                      <a:lnTo>
                        <a:pt x="192" y="242"/>
                      </a:lnTo>
                      <a:lnTo>
                        <a:pt x="192" y="237"/>
                      </a:lnTo>
                      <a:lnTo>
                        <a:pt x="192" y="237"/>
                      </a:lnTo>
                      <a:lnTo>
                        <a:pt x="197" y="237"/>
                      </a:lnTo>
                      <a:lnTo>
                        <a:pt x="197" y="237"/>
                      </a:lnTo>
                      <a:lnTo>
                        <a:pt x="197" y="237"/>
                      </a:lnTo>
                      <a:lnTo>
                        <a:pt x="192" y="237"/>
                      </a:lnTo>
                      <a:lnTo>
                        <a:pt x="192" y="237"/>
                      </a:lnTo>
                      <a:lnTo>
                        <a:pt x="192" y="237"/>
                      </a:lnTo>
                      <a:lnTo>
                        <a:pt x="192" y="237"/>
                      </a:lnTo>
                      <a:lnTo>
                        <a:pt x="192" y="237"/>
                      </a:lnTo>
                      <a:lnTo>
                        <a:pt x="192" y="237"/>
                      </a:lnTo>
                      <a:lnTo>
                        <a:pt x="197" y="232"/>
                      </a:lnTo>
                      <a:lnTo>
                        <a:pt x="197" y="232"/>
                      </a:lnTo>
                      <a:lnTo>
                        <a:pt x="197" y="227"/>
                      </a:lnTo>
                      <a:lnTo>
                        <a:pt x="202" y="227"/>
                      </a:lnTo>
                      <a:lnTo>
                        <a:pt x="202" y="222"/>
                      </a:lnTo>
                      <a:lnTo>
                        <a:pt x="202" y="222"/>
                      </a:lnTo>
                      <a:lnTo>
                        <a:pt x="202" y="222"/>
                      </a:lnTo>
                      <a:lnTo>
                        <a:pt x="202" y="222"/>
                      </a:lnTo>
                      <a:lnTo>
                        <a:pt x="202" y="217"/>
                      </a:lnTo>
                      <a:lnTo>
                        <a:pt x="207" y="217"/>
                      </a:lnTo>
                      <a:lnTo>
                        <a:pt x="207" y="212"/>
                      </a:lnTo>
                      <a:lnTo>
                        <a:pt x="212" y="212"/>
                      </a:lnTo>
                      <a:lnTo>
                        <a:pt x="217" y="207"/>
                      </a:lnTo>
                      <a:lnTo>
                        <a:pt x="217" y="207"/>
                      </a:lnTo>
                      <a:lnTo>
                        <a:pt x="217" y="207"/>
                      </a:lnTo>
                      <a:lnTo>
                        <a:pt x="217" y="207"/>
                      </a:lnTo>
                      <a:lnTo>
                        <a:pt x="217" y="207"/>
                      </a:lnTo>
                      <a:lnTo>
                        <a:pt x="222" y="207"/>
                      </a:lnTo>
                      <a:lnTo>
                        <a:pt x="222" y="207"/>
                      </a:lnTo>
                      <a:lnTo>
                        <a:pt x="222" y="207"/>
                      </a:lnTo>
                      <a:lnTo>
                        <a:pt x="222" y="207"/>
                      </a:lnTo>
                      <a:lnTo>
                        <a:pt x="227" y="207"/>
                      </a:lnTo>
                      <a:lnTo>
                        <a:pt x="227" y="202"/>
                      </a:lnTo>
                      <a:lnTo>
                        <a:pt x="227" y="202"/>
                      </a:lnTo>
                      <a:lnTo>
                        <a:pt x="227" y="202"/>
                      </a:lnTo>
                      <a:lnTo>
                        <a:pt x="232" y="198"/>
                      </a:lnTo>
                      <a:lnTo>
                        <a:pt x="232" y="198"/>
                      </a:lnTo>
                      <a:lnTo>
                        <a:pt x="232" y="193"/>
                      </a:lnTo>
                      <a:lnTo>
                        <a:pt x="232" y="188"/>
                      </a:lnTo>
                      <a:lnTo>
                        <a:pt x="237" y="183"/>
                      </a:lnTo>
                      <a:lnTo>
                        <a:pt x="237" y="183"/>
                      </a:lnTo>
                      <a:lnTo>
                        <a:pt x="237" y="183"/>
                      </a:lnTo>
                      <a:lnTo>
                        <a:pt x="237" y="178"/>
                      </a:lnTo>
                      <a:lnTo>
                        <a:pt x="237" y="178"/>
                      </a:lnTo>
                      <a:lnTo>
                        <a:pt x="237" y="173"/>
                      </a:lnTo>
                      <a:lnTo>
                        <a:pt x="237" y="173"/>
                      </a:lnTo>
                      <a:lnTo>
                        <a:pt x="237" y="168"/>
                      </a:lnTo>
                      <a:lnTo>
                        <a:pt x="242" y="168"/>
                      </a:lnTo>
                      <a:lnTo>
                        <a:pt x="242" y="168"/>
                      </a:lnTo>
                      <a:lnTo>
                        <a:pt x="242" y="163"/>
                      </a:lnTo>
                      <a:lnTo>
                        <a:pt x="242" y="163"/>
                      </a:lnTo>
                      <a:lnTo>
                        <a:pt x="242" y="163"/>
                      </a:lnTo>
                      <a:lnTo>
                        <a:pt x="242" y="158"/>
                      </a:lnTo>
                      <a:lnTo>
                        <a:pt x="242" y="158"/>
                      </a:lnTo>
                      <a:lnTo>
                        <a:pt x="242" y="153"/>
                      </a:lnTo>
                      <a:lnTo>
                        <a:pt x="242" y="153"/>
                      </a:lnTo>
                      <a:lnTo>
                        <a:pt x="242" y="153"/>
                      </a:lnTo>
                      <a:lnTo>
                        <a:pt x="242" y="153"/>
                      </a:lnTo>
                      <a:lnTo>
                        <a:pt x="242" y="153"/>
                      </a:lnTo>
                      <a:lnTo>
                        <a:pt x="242" y="153"/>
                      </a:lnTo>
                      <a:lnTo>
                        <a:pt x="242" y="153"/>
                      </a:lnTo>
                      <a:lnTo>
                        <a:pt x="237" y="153"/>
                      </a:lnTo>
                      <a:lnTo>
                        <a:pt x="237" y="153"/>
                      </a:lnTo>
                      <a:lnTo>
                        <a:pt x="237" y="153"/>
                      </a:lnTo>
                      <a:lnTo>
                        <a:pt x="237" y="153"/>
                      </a:lnTo>
                      <a:lnTo>
                        <a:pt x="237" y="153"/>
                      </a:lnTo>
                      <a:lnTo>
                        <a:pt x="237" y="153"/>
                      </a:lnTo>
                      <a:lnTo>
                        <a:pt x="237" y="153"/>
                      </a:lnTo>
                      <a:lnTo>
                        <a:pt x="232" y="153"/>
                      </a:lnTo>
                      <a:lnTo>
                        <a:pt x="232" y="153"/>
                      </a:lnTo>
                      <a:lnTo>
                        <a:pt x="232" y="153"/>
                      </a:lnTo>
                      <a:lnTo>
                        <a:pt x="232" y="153"/>
                      </a:lnTo>
                      <a:lnTo>
                        <a:pt x="232" y="153"/>
                      </a:lnTo>
                      <a:lnTo>
                        <a:pt x="232" y="153"/>
                      </a:lnTo>
                      <a:lnTo>
                        <a:pt x="232" y="148"/>
                      </a:lnTo>
                      <a:lnTo>
                        <a:pt x="232" y="148"/>
                      </a:lnTo>
                      <a:lnTo>
                        <a:pt x="232" y="148"/>
                      </a:lnTo>
                      <a:lnTo>
                        <a:pt x="227" y="148"/>
                      </a:lnTo>
                      <a:lnTo>
                        <a:pt x="227" y="148"/>
                      </a:lnTo>
                      <a:lnTo>
                        <a:pt x="227" y="148"/>
                      </a:lnTo>
                      <a:lnTo>
                        <a:pt x="227" y="148"/>
                      </a:lnTo>
                      <a:lnTo>
                        <a:pt x="222" y="148"/>
                      </a:lnTo>
                      <a:lnTo>
                        <a:pt x="222" y="148"/>
                      </a:lnTo>
                      <a:lnTo>
                        <a:pt x="222" y="148"/>
                      </a:lnTo>
                      <a:lnTo>
                        <a:pt x="217" y="148"/>
                      </a:lnTo>
                      <a:lnTo>
                        <a:pt x="217" y="148"/>
                      </a:lnTo>
                      <a:lnTo>
                        <a:pt x="217" y="143"/>
                      </a:lnTo>
                      <a:lnTo>
                        <a:pt x="212" y="143"/>
                      </a:lnTo>
                      <a:lnTo>
                        <a:pt x="212" y="143"/>
                      </a:lnTo>
                      <a:lnTo>
                        <a:pt x="212" y="138"/>
                      </a:lnTo>
                      <a:lnTo>
                        <a:pt x="212" y="138"/>
                      </a:lnTo>
                      <a:lnTo>
                        <a:pt x="207" y="133"/>
                      </a:lnTo>
                      <a:lnTo>
                        <a:pt x="207" y="133"/>
                      </a:lnTo>
                      <a:lnTo>
                        <a:pt x="202" y="129"/>
                      </a:lnTo>
                      <a:lnTo>
                        <a:pt x="197" y="129"/>
                      </a:lnTo>
                      <a:lnTo>
                        <a:pt x="197" y="133"/>
                      </a:lnTo>
                      <a:lnTo>
                        <a:pt x="192" y="133"/>
                      </a:lnTo>
                      <a:lnTo>
                        <a:pt x="192" y="133"/>
                      </a:lnTo>
                      <a:lnTo>
                        <a:pt x="192" y="133"/>
                      </a:lnTo>
                      <a:lnTo>
                        <a:pt x="187" y="129"/>
                      </a:lnTo>
                      <a:lnTo>
                        <a:pt x="187" y="129"/>
                      </a:lnTo>
                      <a:lnTo>
                        <a:pt x="183" y="129"/>
                      </a:lnTo>
                      <a:lnTo>
                        <a:pt x="183" y="129"/>
                      </a:lnTo>
                      <a:lnTo>
                        <a:pt x="178" y="124"/>
                      </a:lnTo>
                      <a:lnTo>
                        <a:pt x="178" y="124"/>
                      </a:lnTo>
                      <a:lnTo>
                        <a:pt x="178" y="124"/>
                      </a:lnTo>
                      <a:lnTo>
                        <a:pt x="178" y="124"/>
                      </a:lnTo>
                      <a:lnTo>
                        <a:pt x="173" y="124"/>
                      </a:lnTo>
                      <a:lnTo>
                        <a:pt x="173" y="124"/>
                      </a:lnTo>
                      <a:lnTo>
                        <a:pt x="168" y="119"/>
                      </a:lnTo>
                      <a:lnTo>
                        <a:pt x="168" y="124"/>
                      </a:lnTo>
                      <a:lnTo>
                        <a:pt x="163" y="124"/>
                      </a:lnTo>
                      <a:lnTo>
                        <a:pt x="163" y="124"/>
                      </a:lnTo>
                      <a:lnTo>
                        <a:pt x="163" y="124"/>
                      </a:lnTo>
                      <a:lnTo>
                        <a:pt x="163" y="129"/>
                      </a:lnTo>
                      <a:lnTo>
                        <a:pt x="163" y="129"/>
                      </a:lnTo>
                      <a:lnTo>
                        <a:pt x="158" y="129"/>
                      </a:lnTo>
                      <a:lnTo>
                        <a:pt x="158" y="129"/>
                      </a:lnTo>
                      <a:lnTo>
                        <a:pt x="158" y="129"/>
                      </a:lnTo>
                      <a:lnTo>
                        <a:pt x="153" y="129"/>
                      </a:lnTo>
                      <a:lnTo>
                        <a:pt x="153" y="129"/>
                      </a:lnTo>
                      <a:lnTo>
                        <a:pt x="153" y="129"/>
                      </a:lnTo>
                      <a:lnTo>
                        <a:pt x="153" y="129"/>
                      </a:lnTo>
                      <a:lnTo>
                        <a:pt x="148" y="124"/>
                      </a:lnTo>
                      <a:lnTo>
                        <a:pt x="148" y="124"/>
                      </a:lnTo>
                      <a:lnTo>
                        <a:pt x="148" y="124"/>
                      </a:lnTo>
                      <a:lnTo>
                        <a:pt x="143" y="129"/>
                      </a:lnTo>
                      <a:lnTo>
                        <a:pt x="143" y="129"/>
                      </a:lnTo>
                      <a:lnTo>
                        <a:pt x="143" y="129"/>
                      </a:lnTo>
                      <a:lnTo>
                        <a:pt x="138" y="133"/>
                      </a:lnTo>
                      <a:lnTo>
                        <a:pt x="138" y="133"/>
                      </a:lnTo>
                      <a:lnTo>
                        <a:pt x="138" y="133"/>
                      </a:lnTo>
                      <a:lnTo>
                        <a:pt x="138" y="138"/>
                      </a:lnTo>
                      <a:lnTo>
                        <a:pt x="133" y="138"/>
                      </a:lnTo>
                      <a:lnTo>
                        <a:pt x="133" y="138"/>
                      </a:lnTo>
                      <a:lnTo>
                        <a:pt x="133" y="138"/>
                      </a:lnTo>
                      <a:lnTo>
                        <a:pt x="133" y="138"/>
                      </a:lnTo>
                      <a:lnTo>
                        <a:pt x="133" y="143"/>
                      </a:lnTo>
                      <a:lnTo>
                        <a:pt x="133" y="143"/>
                      </a:lnTo>
                      <a:lnTo>
                        <a:pt x="128" y="143"/>
                      </a:lnTo>
                      <a:lnTo>
                        <a:pt x="128" y="143"/>
                      </a:lnTo>
                      <a:lnTo>
                        <a:pt x="128" y="143"/>
                      </a:lnTo>
                      <a:lnTo>
                        <a:pt x="123" y="143"/>
                      </a:lnTo>
                      <a:lnTo>
                        <a:pt x="123" y="138"/>
                      </a:lnTo>
                      <a:lnTo>
                        <a:pt x="123" y="138"/>
                      </a:lnTo>
                      <a:lnTo>
                        <a:pt x="123" y="138"/>
                      </a:lnTo>
                      <a:lnTo>
                        <a:pt x="123" y="138"/>
                      </a:lnTo>
                      <a:lnTo>
                        <a:pt x="123" y="138"/>
                      </a:lnTo>
                      <a:lnTo>
                        <a:pt x="118" y="138"/>
                      </a:lnTo>
                      <a:lnTo>
                        <a:pt x="118" y="138"/>
                      </a:lnTo>
                      <a:lnTo>
                        <a:pt x="118" y="138"/>
                      </a:lnTo>
                      <a:lnTo>
                        <a:pt x="113" y="138"/>
                      </a:lnTo>
                      <a:lnTo>
                        <a:pt x="113" y="138"/>
                      </a:lnTo>
                      <a:lnTo>
                        <a:pt x="113" y="143"/>
                      </a:lnTo>
                      <a:lnTo>
                        <a:pt x="113" y="143"/>
                      </a:lnTo>
                      <a:lnTo>
                        <a:pt x="108" y="143"/>
                      </a:lnTo>
                      <a:lnTo>
                        <a:pt x="108" y="143"/>
                      </a:lnTo>
                      <a:lnTo>
                        <a:pt x="108" y="143"/>
                      </a:lnTo>
                      <a:lnTo>
                        <a:pt x="108" y="143"/>
                      </a:lnTo>
                      <a:lnTo>
                        <a:pt x="108" y="138"/>
                      </a:lnTo>
                      <a:lnTo>
                        <a:pt x="108" y="138"/>
                      </a:lnTo>
                      <a:lnTo>
                        <a:pt x="108" y="138"/>
                      </a:lnTo>
                      <a:lnTo>
                        <a:pt x="108" y="138"/>
                      </a:lnTo>
                      <a:lnTo>
                        <a:pt x="108" y="133"/>
                      </a:lnTo>
                      <a:lnTo>
                        <a:pt x="108" y="133"/>
                      </a:lnTo>
                      <a:lnTo>
                        <a:pt x="104" y="133"/>
                      </a:lnTo>
                      <a:lnTo>
                        <a:pt x="104" y="129"/>
                      </a:lnTo>
                      <a:lnTo>
                        <a:pt x="99" y="129"/>
                      </a:lnTo>
                      <a:lnTo>
                        <a:pt x="99" y="129"/>
                      </a:lnTo>
                      <a:lnTo>
                        <a:pt x="99" y="129"/>
                      </a:lnTo>
                      <a:lnTo>
                        <a:pt x="99" y="129"/>
                      </a:lnTo>
                      <a:lnTo>
                        <a:pt x="99" y="129"/>
                      </a:lnTo>
                      <a:lnTo>
                        <a:pt x="94" y="129"/>
                      </a:lnTo>
                      <a:lnTo>
                        <a:pt x="94" y="129"/>
                      </a:lnTo>
                      <a:lnTo>
                        <a:pt x="94" y="129"/>
                      </a:lnTo>
                      <a:lnTo>
                        <a:pt x="94" y="124"/>
                      </a:lnTo>
                      <a:lnTo>
                        <a:pt x="94" y="124"/>
                      </a:lnTo>
                      <a:lnTo>
                        <a:pt x="94" y="124"/>
                      </a:lnTo>
                      <a:lnTo>
                        <a:pt x="94" y="119"/>
                      </a:lnTo>
                      <a:lnTo>
                        <a:pt x="94" y="119"/>
                      </a:lnTo>
                      <a:lnTo>
                        <a:pt x="94" y="114"/>
                      </a:lnTo>
                      <a:lnTo>
                        <a:pt x="94" y="114"/>
                      </a:lnTo>
                      <a:lnTo>
                        <a:pt x="94" y="114"/>
                      </a:lnTo>
                      <a:lnTo>
                        <a:pt x="89" y="114"/>
                      </a:lnTo>
                      <a:lnTo>
                        <a:pt x="89" y="114"/>
                      </a:lnTo>
                      <a:lnTo>
                        <a:pt x="89" y="114"/>
                      </a:lnTo>
                      <a:lnTo>
                        <a:pt x="89" y="114"/>
                      </a:lnTo>
                      <a:lnTo>
                        <a:pt x="89" y="114"/>
                      </a:lnTo>
                      <a:lnTo>
                        <a:pt x="84" y="114"/>
                      </a:lnTo>
                      <a:lnTo>
                        <a:pt x="84" y="119"/>
                      </a:lnTo>
                      <a:lnTo>
                        <a:pt x="84" y="119"/>
                      </a:lnTo>
                      <a:lnTo>
                        <a:pt x="84" y="119"/>
                      </a:lnTo>
                      <a:lnTo>
                        <a:pt x="84" y="119"/>
                      </a:lnTo>
                      <a:lnTo>
                        <a:pt x="79" y="119"/>
                      </a:lnTo>
                      <a:lnTo>
                        <a:pt x="79" y="119"/>
                      </a:lnTo>
                      <a:lnTo>
                        <a:pt x="79" y="119"/>
                      </a:lnTo>
                      <a:lnTo>
                        <a:pt x="79" y="124"/>
                      </a:lnTo>
                      <a:lnTo>
                        <a:pt x="79" y="124"/>
                      </a:lnTo>
                      <a:lnTo>
                        <a:pt x="74" y="124"/>
                      </a:lnTo>
                      <a:lnTo>
                        <a:pt x="74" y="119"/>
                      </a:lnTo>
                      <a:lnTo>
                        <a:pt x="74" y="119"/>
                      </a:lnTo>
                      <a:lnTo>
                        <a:pt x="74" y="119"/>
                      </a:lnTo>
                      <a:lnTo>
                        <a:pt x="74" y="119"/>
                      </a:lnTo>
                      <a:lnTo>
                        <a:pt x="69" y="114"/>
                      </a:lnTo>
                      <a:lnTo>
                        <a:pt x="69" y="114"/>
                      </a:lnTo>
                      <a:lnTo>
                        <a:pt x="69" y="109"/>
                      </a:lnTo>
                      <a:lnTo>
                        <a:pt x="69" y="109"/>
                      </a:lnTo>
                      <a:lnTo>
                        <a:pt x="69" y="104"/>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35" name="Freeform 2931">
                  <a:extLst>
                    <a:ext uri="{FF2B5EF4-FFF2-40B4-BE49-F238E27FC236}">
                      <a16:creationId xmlns:a16="http://schemas.microsoft.com/office/drawing/2014/main" id="{9C25C2E4-8730-41DA-B4C8-E1FC841ECB27}"/>
                    </a:ext>
                  </a:extLst>
                </p:cNvPr>
                <p:cNvSpPr>
                  <a:spLocks/>
                </p:cNvSpPr>
                <p:nvPr/>
              </p:nvSpPr>
              <p:spPr bwMode="auto">
                <a:xfrm>
                  <a:off x="4399" y="1612"/>
                  <a:ext cx="10" cy="10"/>
                </a:xfrm>
                <a:custGeom>
                  <a:avLst/>
                  <a:gdLst>
                    <a:gd name="T0" fmla="*/ 10 w 10"/>
                    <a:gd name="T1" fmla="*/ 0 h 10"/>
                    <a:gd name="T2" fmla="*/ 10 w 10"/>
                    <a:gd name="T3" fmla="*/ 0 h 10"/>
                    <a:gd name="T4" fmla="*/ 5 w 10"/>
                    <a:gd name="T5" fmla="*/ 0 h 10"/>
                    <a:gd name="T6" fmla="*/ 5 w 10"/>
                    <a:gd name="T7" fmla="*/ 0 h 10"/>
                    <a:gd name="T8" fmla="*/ 0 w 10"/>
                    <a:gd name="T9" fmla="*/ 0 h 10"/>
                    <a:gd name="T10" fmla="*/ 0 w 10"/>
                    <a:gd name="T11" fmla="*/ 5 h 10"/>
                    <a:gd name="T12" fmla="*/ 0 w 10"/>
                    <a:gd name="T13" fmla="*/ 5 h 10"/>
                    <a:gd name="T14" fmla="*/ 0 w 10"/>
                    <a:gd name="T15" fmla="*/ 5 h 10"/>
                    <a:gd name="T16" fmla="*/ 0 w 10"/>
                    <a:gd name="T17" fmla="*/ 5 h 10"/>
                    <a:gd name="T18" fmla="*/ 0 w 10"/>
                    <a:gd name="T19" fmla="*/ 10 h 10"/>
                    <a:gd name="T20" fmla="*/ 0 w 10"/>
                    <a:gd name="T21" fmla="*/ 10 h 10"/>
                    <a:gd name="T22" fmla="*/ 0 w 10"/>
                    <a:gd name="T23" fmla="*/ 10 h 10"/>
                    <a:gd name="T24" fmla="*/ 0 w 10"/>
                    <a:gd name="T25" fmla="*/ 5 h 10"/>
                    <a:gd name="T26" fmla="*/ 0 w 10"/>
                    <a:gd name="T27" fmla="*/ 5 h 10"/>
                    <a:gd name="T28" fmla="*/ 0 w 10"/>
                    <a:gd name="T29" fmla="*/ 5 h 10"/>
                    <a:gd name="T30" fmla="*/ 0 w 10"/>
                    <a:gd name="T31" fmla="*/ 5 h 10"/>
                    <a:gd name="T32" fmla="*/ 5 w 10"/>
                    <a:gd name="T33" fmla="*/ 5 h 10"/>
                    <a:gd name="T34" fmla="*/ 5 w 10"/>
                    <a:gd name="T35" fmla="*/ 0 h 10"/>
                    <a:gd name="T36" fmla="*/ 10 w 10"/>
                    <a:gd name="T37" fmla="*/ 0 h 10"/>
                    <a:gd name="T38" fmla="*/ 10 w 10"/>
                    <a:gd name="T3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0">
                      <a:moveTo>
                        <a:pt x="10" y="0"/>
                      </a:moveTo>
                      <a:lnTo>
                        <a:pt x="10" y="0"/>
                      </a:lnTo>
                      <a:lnTo>
                        <a:pt x="5" y="0"/>
                      </a:lnTo>
                      <a:lnTo>
                        <a:pt x="5" y="0"/>
                      </a:lnTo>
                      <a:lnTo>
                        <a:pt x="0" y="0"/>
                      </a:lnTo>
                      <a:lnTo>
                        <a:pt x="0" y="5"/>
                      </a:lnTo>
                      <a:lnTo>
                        <a:pt x="0" y="5"/>
                      </a:lnTo>
                      <a:lnTo>
                        <a:pt x="0" y="5"/>
                      </a:lnTo>
                      <a:lnTo>
                        <a:pt x="0" y="5"/>
                      </a:lnTo>
                      <a:lnTo>
                        <a:pt x="0" y="10"/>
                      </a:lnTo>
                      <a:lnTo>
                        <a:pt x="0" y="10"/>
                      </a:lnTo>
                      <a:lnTo>
                        <a:pt x="0" y="10"/>
                      </a:lnTo>
                      <a:lnTo>
                        <a:pt x="0" y="5"/>
                      </a:lnTo>
                      <a:lnTo>
                        <a:pt x="0" y="5"/>
                      </a:lnTo>
                      <a:lnTo>
                        <a:pt x="0" y="5"/>
                      </a:lnTo>
                      <a:lnTo>
                        <a:pt x="0" y="5"/>
                      </a:lnTo>
                      <a:lnTo>
                        <a:pt x="5" y="5"/>
                      </a:lnTo>
                      <a:lnTo>
                        <a:pt x="5" y="0"/>
                      </a:lnTo>
                      <a:lnTo>
                        <a:pt x="10"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36" name="Freeform 2932">
                  <a:extLst>
                    <a:ext uri="{FF2B5EF4-FFF2-40B4-BE49-F238E27FC236}">
                      <a16:creationId xmlns:a16="http://schemas.microsoft.com/office/drawing/2014/main" id="{1951BF0B-3666-4F5B-B714-34C2D045644E}"/>
                    </a:ext>
                  </a:extLst>
                </p:cNvPr>
                <p:cNvSpPr>
                  <a:spLocks/>
                </p:cNvSpPr>
                <p:nvPr/>
              </p:nvSpPr>
              <p:spPr bwMode="auto">
                <a:xfrm>
                  <a:off x="4409" y="1612"/>
                  <a:ext cx="10" cy="1"/>
                </a:xfrm>
                <a:custGeom>
                  <a:avLst/>
                  <a:gdLst>
                    <a:gd name="T0" fmla="*/ 5 w 10"/>
                    <a:gd name="T1" fmla="*/ 5 w 10"/>
                    <a:gd name="T2" fmla="*/ 5 w 10"/>
                    <a:gd name="T3" fmla="*/ 5 w 10"/>
                    <a:gd name="T4" fmla="*/ 5 w 10"/>
                    <a:gd name="T5" fmla="*/ 0 w 10"/>
                    <a:gd name="T6" fmla="*/ 0 w 10"/>
                    <a:gd name="T7" fmla="*/ 0 w 10"/>
                    <a:gd name="T8" fmla="*/ 0 w 10"/>
                    <a:gd name="T9" fmla="*/ 0 w 10"/>
                    <a:gd name="T10" fmla="*/ 0 w 10"/>
                    <a:gd name="T11" fmla="*/ 0 w 10"/>
                    <a:gd name="T12" fmla="*/ 0 w 10"/>
                    <a:gd name="T13" fmla="*/ 0 w 10"/>
                    <a:gd name="T14" fmla="*/ 0 w 10"/>
                    <a:gd name="T15" fmla="*/ 5 w 10"/>
                    <a:gd name="T16" fmla="*/ 5 w 10"/>
                    <a:gd name="T17" fmla="*/ 5 w 10"/>
                    <a:gd name="T18" fmla="*/ 10 w 10"/>
                    <a:gd name="T19" fmla="*/ 10 w 10"/>
                    <a:gd name="T20" fmla="*/ 5 w 10"/>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Lst>
                  <a:rect l="0" t="0" r="r" b="b"/>
                  <a:pathLst>
                    <a:path w="10">
                      <a:moveTo>
                        <a:pt x="5" y="0"/>
                      </a:moveTo>
                      <a:lnTo>
                        <a:pt x="5" y="0"/>
                      </a:lnTo>
                      <a:lnTo>
                        <a:pt x="5" y="0"/>
                      </a:lnTo>
                      <a:lnTo>
                        <a:pt x="5" y="0"/>
                      </a:lnTo>
                      <a:lnTo>
                        <a:pt x="5" y="0"/>
                      </a:lnTo>
                      <a:lnTo>
                        <a:pt x="0" y="0"/>
                      </a:lnTo>
                      <a:lnTo>
                        <a:pt x="0" y="0"/>
                      </a:lnTo>
                      <a:lnTo>
                        <a:pt x="0" y="0"/>
                      </a:lnTo>
                      <a:lnTo>
                        <a:pt x="0" y="0"/>
                      </a:lnTo>
                      <a:lnTo>
                        <a:pt x="0" y="0"/>
                      </a:lnTo>
                      <a:lnTo>
                        <a:pt x="0" y="0"/>
                      </a:lnTo>
                      <a:lnTo>
                        <a:pt x="0" y="0"/>
                      </a:lnTo>
                      <a:lnTo>
                        <a:pt x="0" y="0"/>
                      </a:lnTo>
                      <a:lnTo>
                        <a:pt x="0" y="0"/>
                      </a:lnTo>
                      <a:lnTo>
                        <a:pt x="0" y="0"/>
                      </a:lnTo>
                      <a:lnTo>
                        <a:pt x="5" y="0"/>
                      </a:lnTo>
                      <a:lnTo>
                        <a:pt x="5" y="0"/>
                      </a:lnTo>
                      <a:lnTo>
                        <a:pt x="5" y="0"/>
                      </a:lnTo>
                      <a:lnTo>
                        <a:pt x="10" y="0"/>
                      </a:lnTo>
                      <a:lnTo>
                        <a:pt x="10"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37" name="Freeform 2933">
                  <a:extLst>
                    <a:ext uri="{FF2B5EF4-FFF2-40B4-BE49-F238E27FC236}">
                      <a16:creationId xmlns:a16="http://schemas.microsoft.com/office/drawing/2014/main" id="{AFDB4E91-6D71-4533-8260-9D1C1477694D}"/>
                    </a:ext>
                  </a:extLst>
                </p:cNvPr>
                <p:cNvSpPr>
                  <a:spLocks/>
                </p:cNvSpPr>
                <p:nvPr/>
              </p:nvSpPr>
              <p:spPr bwMode="auto">
                <a:xfrm>
                  <a:off x="4414" y="1607"/>
                  <a:ext cx="10" cy="5"/>
                </a:xfrm>
                <a:custGeom>
                  <a:avLst/>
                  <a:gdLst>
                    <a:gd name="T0" fmla="*/ 5 w 10"/>
                    <a:gd name="T1" fmla="*/ 0 h 5"/>
                    <a:gd name="T2" fmla="*/ 10 w 10"/>
                    <a:gd name="T3" fmla="*/ 0 h 5"/>
                    <a:gd name="T4" fmla="*/ 5 w 10"/>
                    <a:gd name="T5" fmla="*/ 0 h 5"/>
                    <a:gd name="T6" fmla="*/ 5 w 10"/>
                    <a:gd name="T7" fmla="*/ 0 h 5"/>
                    <a:gd name="T8" fmla="*/ 5 w 10"/>
                    <a:gd name="T9" fmla="*/ 0 h 5"/>
                    <a:gd name="T10" fmla="*/ 5 w 10"/>
                    <a:gd name="T11" fmla="*/ 0 h 5"/>
                    <a:gd name="T12" fmla="*/ 0 w 10"/>
                    <a:gd name="T13" fmla="*/ 0 h 5"/>
                    <a:gd name="T14" fmla="*/ 0 w 10"/>
                    <a:gd name="T15" fmla="*/ 5 h 5"/>
                    <a:gd name="T16" fmla="*/ 0 w 10"/>
                    <a:gd name="T17" fmla="*/ 5 h 5"/>
                    <a:gd name="T18" fmla="*/ 0 w 10"/>
                    <a:gd name="T19" fmla="*/ 5 h 5"/>
                    <a:gd name="T20" fmla="*/ 5 w 10"/>
                    <a:gd name="T21" fmla="*/ 5 h 5"/>
                    <a:gd name="T22" fmla="*/ 5 w 10"/>
                    <a:gd name="T23" fmla="*/ 5 h 5"/>
                    <a:gd name="T24" fmla="*/ 5 w 10"/>
                    <a:gd name="T25" fmla="*/ 5 h 5"/>
                    <a:gd name="T26" fmla="*/ 5 w 10"/>
                    <a:gd name="T27" fmla="*/ 5 h 5"/>
                    <a:gd name="T28" fmla="*/ 5 w 10"/>
                    <a:gd name="T29" fmla="*/ 5 h 5"/>
                    <a:gd name="T30" fmla="*/ 5 w 10"/>
                    <a:gd name="T31" fmla="*/ 5 h 5"/>
                    <a:gd name="T32" fmla="*/ 5 w 10"/>
                    <a:gd name="T33" fmla="*/ 5 h 5"/>
                    <a:gd name="T34" fmla="*/ 5 w 10"/>
                    <a:gd name="T35" fmla="*/ 0 h 5"/>
                    <a:gd name="T36" fmla="*/ 10 w 10"/>
                    <a:gd name="T37" fmla="*/ 0 h 5"/>
                    <a:gd name="T38" fmla="*/ 10 w 10"/>
                    <a:gd name="T39" fmla="*/ 0 h 5"/>
                    <a:gd name="T40" fmla="*/ 5 w 10"/>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0"/>
                      </a:moveTo>
                      <a:lnTo>
                        <a:pt x="10" y="0"/>
                      </a:lnTo>
                      <a:lnTo>
                        <a:pt x="5" y="0"/>
                      </a:lnTo>
                      <a:lnTo>
                        <a:pt x="5" y="0"/>
                      </a:lnTo>
                      <a:lnTo>
                        <a:pt x="5" y="0"/>
                      </a:lnTo>
                      <a:lnTo>
                        <a:pt x="5" y="0"/>
                      </a:lnTo>
                      <a:lnTo>
                        <a:pt x="0" y="0"/>
                      </a:lnTo>
                      <a:lnTo>
                        <a:pt x="0" y="5"/>
                      </a:lnTo>
                      <a:lnTo>
                        <a:pt x="0" y="5"/>
                      </a:lnTo>
                      <a:lnTo>
                        <a:pt x="0" y="5"/>
                      </a:lnTo>
                      <a:lnTo>
                        <a:pt x="5" y="5"/>
                      </a:lnTo>
                      <a:lnTo>
                        <a:pt x="5" y="5"/>
                      </a:lnTo>
                      <a:lnTo>
                        <a:pt x="5" y="5"/>
                      </a:lnTo>
                      <a:lnTo>
                        <a:pt x="5" y="5"/>
                      </a:lnTo>
                      <a:lnTo>
                        <a:pt x="5" y="5"/>
                      </a:lnTo>
                      <a:lnTo>
                        <a:pt x="5" y="5"/>
                      </a:lnTo>
                      <a:lnTo>
                        <a:pt x="5" y="5"/>
                      </a:lnTo>
                      <a:lnTo>
                        <a:pt x="5" y="0"/>
                      </a:lnTo>
                      <a:lnTo>
                        <a:pt x="10" y="0"/>
                      </a:lnTo>
                      <a:lnTo>
                        <a:pt x="10"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38" name="Freeform 2934">
                  <a:extLst>
                    <a:ext uri="{FF2B5EF4-FFF2-40B4-BE49-F238E27FC236}">
                      <a16:creationId xmlns:a16="http://schemas.microsoft.com/office/drawing/2014/main" id="{4738F63B-45D3-4CFF-9B24-40A2EFA2D017}"/>
                    </a:ext>
                  </a:extLst>
                </p:cNvPr>
                <p:cNvSpPr>
                  <a:spLocks/>
                </p:cNvSpPr>
                <p:nvPr/>
              </p:nvSpPr>
              <p:spPr bwMode="auto">
                <a:xfrm>
                  <a:off x="4419" y="1607"/>
                  <a:ext cx="10" cy="1"/>
                </a:xfrm>
                <a:custGeom>
                  <a:avLst/>
                  <a:gdLst>
                    <a:gd name="T0" fmla="*/ 10 w 10"/>
                    <a:gd name="T1" fmla="*/ 10 w 10"/>
                    <a:gd name="T2" fmla="*/ 10 w 10"/>
                    <a:gd name="T3" fmla="*/ 10 w 10"/>
                    <a:gd name="T4" fmla="*/ 10 w 10"/>
                    <a:gd name="T5" fmla="*/ 5 w 10"/>
                    <a:gd name="T6" fmla="*/ 5 w 10"/>
                    <a:gd name="T7" fmla="*/ 5 w 10"/>
                    <a:gd name="T8" fmla="*/ 5 w 10"/>
                    <a:gd name="T9" fmla="*/ 0 w 10"/>
                    <a:gd name="T10" fmla="*/ 5 w 10"/>
                    <a:gd name="T11" fmla="*/ 5 w 10"/>
                    <a:gd name="T12" fmla="*/ 5 w 10"/>
                    <a:gd name="T13" fmla="*/ 5 w 10"/>
                    <a:gd name="T14" fmla="*/ 5 w 10"/>
                    <a:gd name="T15" fmla="*/ 10 w 10"/>
                    <a:gd name="T16" fmla="*/ 10 w 10"/>
                    <a:gd name="T17" fmla="*/ 10 w 10"/>
                    <a:gd name="T18" fmla="*/ 10 w 10"/>
                    <a:gd name="T19" fmla="*/ 10 w 10"/>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Lst>
                  <a:rect l="0" t="0" r="r" b="b"/>
                  <a:pathLst>
                    <a:path w="10">
                      <a:moveTo>
                        <a:pt x="10" y="0"/>
                      </a:moveTo>
                      <a:lnTo>
                        <a:pt x="10" y="0"/>
                      </a:lnTo>
                      <a:lnTo>
                        <a:pt x="10" y="0"/>
                      </a:lnTo>
                      <a:lnTo>
                        <a:pt x="10" y="0"/>
                      </a:lnTo>
                      <a:lnTo>
                        <a:pt x="10" y="0"/>
                      </a:lnTo>
                      <a:lnTo>
                        <a:pt x="5" y="0"/>
                      </a:lnTo>
                      <a:lnTo>
                        <a:pt x="5" y="0"/>
                      </a:lnTo>
                      <a:lnTo>
                        <a:pt x="5" y="0"/>
                      </a:lnTo>
                      <a:lnTo>
                        <a:pt x="5" y="0"/>
                      </a:lnTo>
                      <a:lnTo>
                        <a:pt x="0" y="0"/>
                      </a:lnTo>
                      <a:lnTo>
                        <a:pt x="5" y="0"/>
                      </a:lnTo>
                      <a:lnTo>
                        <a:pt x="5" y="0"/>
                      </a:lnTo>
                      <a:lnTo>
                        <a:pt x="5" y="0"/>
                      </a:lnTo>
                      <a:lnTo>
                        <a:pt x="5" y="0"/>
                      </a:lnTo>
                      <a:lnTo>
                        <a:pt x="5" y="0"/>
                      </a:lnTo>
                      <a:lnTo>
                        <a:pt x="10" y="0"/>
                      </a:lnTo>
                      <a:lnTo>
                        <a:pt x="10" y="0"/>
                      </a:lnTo>
                      <a:lnTo>
                        <a:pt x="10" y="0"/>
                      </a:lnTo>
                      <a:lnTo>
                        <a:pt x="10"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39" name="Freeform 2935">
                  <a:extLst>
                    <a:ext uri="{FF2B5EF4-FFF2-40B4-BE49-F238E27FC236}">
                      <a16:creationId xmlns:a16="http://schemas.microsoft.com/office/drawing/2014/main" id="{A664395C-412A-4100-8E1E-6B959C03CBE2}"/>
                    </a:ext>
                  </a:extLst>
                </p:cNvPr>
                <p:cNvSpPr>
                  <a:spLocks/>
                </p:cNvSpPr>
                <p:nvPr/>
              </p:nvSpPr>
              <p:spPr bwMode="auto">
                <a:xfrm>
                  <a:off x="4429" y="1607"/>
                  <a:ext cx="5" cy="10"/>
                </a:xfrm>
                <a:custGeom>
                  <a:avLst/>
                  <a:gdLst>
                    <a:gd name="T0" fmla="*/ 5 w 5"/>
                    <a:gd name="T1" fmla="*/ 10 h 10"/>
                    <a:gd name="T2" fmla="*/ 5 w 5"/>
                    <a:gd name="T3" fmla="*/ 10 h 10"/>
                    <a:gd name="T4" fmla="*/ 5 w 5"/>
                    <a:gd name="T5" fmla="*/ 10 h 10"/>
                    <a:gd name="T6" fmla="*/ 5 w 5"/>
                    <a:gd name="T7" fmla="*/ 10 h 10"/>
                    <a:gd name="T8" fmla="*/ 5 w 5"/>
                    <a:gd name="T9" fmla="*/ 5 h 10"/>
                    <a:gd name="T10" fmla="*/ 0 w 5"/>
                    <a:gd name="T11" fmla="*/ 5 h 10"/>
                    <a:gd name="T12" fmla="*/ 0 w 5"/>
                    <a:gd name="T13" fmla="*/ 5 h 10"/>
                    <a:gd name="T14" fmla="*/ 0 w 5"/>
                    <a:gd name="T15" fmla="*/ 5 h 10"/>
                    <a:gd name="T16" fmla="*/ 0 w 5"/>
                    <a:gd name="T17" fmla="*/ 0 h 10"/>
                    <a:gd name="T18" fmla="*/ 0 w 5"/>
                    <a:gd name="T19" fmla="*/ 0 h 10"/>
                    <a:gd name="T20" fmla="*/ 0 w 5"/>
                    <a:gd name="T21" fmla="*/ 0 h 10"/>
                    <a:gd name="T22" fmla="*/ 0 w 5"/>
                    <a:gd name="T23" fmla="*/ 0 h 10"/>
                    <a:gd name="T24" fmla="*/ 0 w 5"/>
                    <a:gd name="T25" fmla="*/ 5 h 10"/>
                    <a:gd name="T26" fmla="*/ 0 w 5"/>
                    <a:gd name="T27" fmla="*/ 5 h 10"/>
                    <a:gd name="T28" fmla="*/ 0 w 5"/>
                    <a:gd name="T29" fmla="*/ 5 h 10"/>
                    <a:gd name="T30" fmla="*/ 0 w 5"/>
                    <a:gd name="T31" fmla="*/ 5 h 10"/>
                    <a:gd name="T32" fmla="*/ 0 w 5"/>
                    <a:gd name="T33" fmla="*/ 10 h 10"/>
                    <a:gd name="T34" fmla="*/ 0 w 5"/>
                    <a:gd name="T35" fmla="*/ 10 h 10"/>
                    <a:gd name="T36" fmla="*/ 0 w 5"/>
                    <a:gd name="T37" fmla="*/ 10 h 10"/>
                    <a:gd name="T38" fmla="*/ 0 w 5"/>
                    <a:gd name="T39" fmla="*/ 10 h 10"/>
                    <a:gd name="T40" fmla="*/ 5 w 5"/>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5" y="10"/>
                      </a:moveTo>
                      <a:lnTo>
                        <a:pt x="5" y="10"/>
                      </a:lnTo>
                      <a:lnTo>
                        <a:pt x="5" y="10"/>
                      </a:lnTo>
                      <a:lnTo>
                        <a:pt x="5" y="10"/>
                      </a:lnTo>
                      <a:lnTo>
                        <a:pt x="5" y="5"/>
                      </a:lnTo>
                      <a:lnTo>
                        <a:pt x="0" y="5"/>
                      </a:lnTo>
                      <a:lnTo>
                        <a:pt x="0" y="5"/>
                      </a:lnTo>
                      <a:lnTo>
                        <a:pt x="0" y="5"/>
                      </a:lnTo>
                      <a:lnTo>
                        <a:pt x="0" y="0"/>
                      </a:lnTo>
                      <a:lnTo>
                        <a:pt x="0" y="0"/>
                      </a:lnTo>
                      <a:lnTo>
                        <a:pt x="0" y="0"/>
                      </a:lnTo>
                      <a:lnTo>
                        <a:pt x="0" y="0"/>
                      </a:lnTo>
                      <a:lnTo>
                        <a:pt x="0" y="5"/>
                      </a:lnTo>
                      <a:lnTo>
                        <a:pt x="0" y="5"/>
                      </a:lnTo>
                      <a:lnTo>
                        <a:pt x="0" y="5"/>
                      </a:lnTo>
                      <a:lnTo>
                        <a:pt x="0" y="5"/>
                      </a:lnTo>
                      <a:lnTo>
                        <a:pt x="0" y="10"/>
                      </a:lnTo>
                      <a:lnTo>
                        <a:pt x="0" y="10"/>
                      </a:lnTo>
                      <a:lnTo>
                        <a:pt x="0" y="10"/>
                      </a:lnTo>
                      <a:lnTo>
                        <a:pt x="0" y="10"/>
                      </a:lnTo>
                      <a:lnTo>
                        <a:pt x="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40" name="Freeform 2936">
                  <a:extLst>
                    <a:ext uri="{FF2B5EF4-FFF2-40B4-BE49-F238E27FC236}">
                      <a16:creationId xmlns:a16="http://schemas.microsoft.com/office/drawing/2014/main" id="{BA6DCF93-C503-4DB8-B8FA-A1A37E273C63}"/>
                    </a:ext>
                  </a:extLst>
                </p:cNvPr>
                <p:cNvSpPr>
                  <a:spLocks/>
                </p:cNvSpPr>
                <p:nvPr/>
              </p:nvSpPr>
              <p:spPr bwMode="auto">
                <a:xfrm>
                  <a:off x="4429" y="1617"/>
                  <a:ext cx="5" cy="5"/>
                </a:xfrm>
                <a:custGeom>
                  <a:avLst/>
                  <a:gdLst>
                    <a:gd name="T0" fmla="*/ 5 w 5"/>
                    <a:gd name="T1" fmla="*/ 0 h 5"/>
                    <a:gd name="T2" fmla="*/ 5 w 5"/>
                    <a:gd name="T3" fmla="*/ 5 h 5"/>
                    <a:gd name="T4" fmla="*/ 5 w 5"/>
                    <a:gd name="T5" fmla="*/ 0 h 5"/>
                    <a:gd name="T6" fmla="*/ 5 w 5"/>
                    <a:gd name="T7" fmla="*/ 0 h 5"/>
                    <a:gd name="T8" fmla="*/ 5 w 5"/>
                    <a:gd name="T9" fmla="*/ 0 h 5"/>
                    <a:gd name="T10" fmla="*/ 5 w 5"/>
                    <a:gd name="T11" fmla="*/ 0 h 5"/>
                    <a:gd name="T12" fmla="*/ 0 w 5"/>
                    <a:gd name="T13" fmla="*/ 0 h 5"/>
                    <a:gd name="T14" fmla="*/ 0 w 5"/>
                    <a:gd name="T15" fmla="*/ 0 h 5"/>
                    <a:gd name="T16" fmla="*/ 5 w 5"/>
                    <a:gd name="T17" fmla="*/ 0 h 5"/>
                    <a:gd name="T18" fmla="*/ 5 w 5"/>
                    <a:gd name="T19" fmla="*/ 5 h 5"/>
                    <a:gd name="T20" fmla="*/ 5 w 5"/>
                    <a:gd name="T21" fmla="*/ 5 h 5"/>
                    <a:gd name="T22" fmla="*/ 5 w 5"/>
                    <a:gd name="T23" fmla="*/ 5 h 5"/>
                    <a:gd name="T24" fmla="*/ 5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5" y="0"/>
                      </a:moveTo>
                      <a:lnTo>
                        <a:pt x="5" y="5"/>
                      </a:lnTo>
                      <a:lnTo>
                        <a:pt x="5" y="0"/>
                      </a:lnTo>
                      <a:lnTo>
                        <a:pt x="5" y="0"/>
                      </a:lnTo>
                      <a:lnTo>
                        <a:pt x="5" y="0"/>
                      </a:lnTo>
                      <a:lnTo>
                        <a:pt x="5" y="0"/>
                      </a:lnTo>
                      <a:lnTo>
                        <a:pt x="0" y="0"/>
                      </a:lnTo>
                      <a:lnTo>
                        <a:pt x="0" y="0"/>
                      </a:lnTo>
                      <a:lnTo>
                        <a:pt x="5" y="0"/>
                      </a:lnTo>
                      <a:lnTo>
                        <a:pt x="5" y="5"/>
                      </a:lnTo>
                      <a:lnTo>
                        <a:pt x="5" y="5"/>
                      </a:lnTo>
                      <a:lnTo>
                        <a:pt x="5"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41" name="Freeform 2937">
                  <a:extLst>
                    <a:ext uri="{FF2B5EF4-FFF2-40B4-BE49-F238E27FC236}">
                      <a16:creationId xmlns:a16="http://schemas.microsoft.com/office/drawing/2014/main" id="{BA9B446E-A61E-4365-80AB-6C3EF11E2CA2}"/>
                    </a:ext>
                  </a:extLst>
                </p:cNvPr>
                <p:cNvSpPr>
                  <a:spLocks/>
                </p:cNvSpPr>
                <p:nvPr/>
              </p:nvSpPr>
              <p:spPr bwMode="auto">
                <a:xfrm>
                  <a:off x="4434" y="1617"/>
                  <a:ext cx="4" cy="5"/>
                </a:xfrm>
                <a:custGeom>
                  <a:avLst/>
                  <a:gdLst>
                    <a:gd name="T0" fmla="*/ 0 w 4"/>
                    <a:gd name="T1" fmla="*/ 5 h 5"/>
                    <a:gd name="T2" fmla="*/ 0 w 4"/>
                    <a:gd name="T3" fmla="*/ 5 h 5"/>
                    <a:gd name="T4" fmla="*/ 0 w 4"/>
                    <a:gd name="T5" fmla="*/ 5 h 5"/>
                    <a:gd name="T6" fmla="*/ 0 w 4"/>
                    <a:gd name="T7" fmla="*/ 5 h 5"/>
                    <a:gd name="T8" fmla="*/ 0 w 4"/>
                    <a:gd name="T9" fmla="*/ 5 h 5"/>
                    <a:gd name="T10" fmla="*/ 0 w 4"/>
                    <a:gd name="T11" fmla="*/ 0 h 5"/>
                    <a:gd name="T12" fmla="*/ 0 w 4"/>
                    <a:gd name="T13" fmla="*/ 5 h 5"/>
                    <a:gd name="T14" fmla="*/ 0 w 4"/>
                    <a:gd name="T15" fmla="*/ 5 h 5"/>
                    <a:gd name="T16" fmla="*/ 0 w 4"/>
                    <a:gd name="T17" fmla="*/ 5 h 5"/>
                    <a:gd name="T18" fmla="*/ 4 w 4"/>
                    <a:gd name="T19" fmla="*/ 5 h 5"/>
                    <a:gd name="T20" fmla="*/ 4 w 4"/>
                    <a:gd name="T21" fmla="*/ 5 h 5"/>
                    <a:gd name="T22" fmla="*/ 4 w 4"/>
                    <a:gd name="T23" fmla="*/ 5 h 5"/>
                    <a:gd name="T24" fmla="*/ 0 w 4"/>
                    <a:gd name="T2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0" y="5"/>
                      </a:moveTo>
                      <a:lnTo>
                        <a:pt x="0" y="5"/>
                      </a:lnTo>
                      <a:lnTo>
                        <a:pt x="0" y="5"/>
                      </a:lnTo>
                      <a:lnTo>
                        <a:pt x="0" y="5"/>
                      </a:lnTo>
                      <a:lnTo>
                        <a:pt x="0" y="5"/>
                      </a:lnTo>
                      <a:lnTo>
                        <a:pt x="0" y="0"/>
                      </a:lnTo>
                      <a:lnTo>
                        <a:pt x="0" y="5"/>
                      </a:lnTo>
                      <a:lnTo>
                        <a:pt x="0" y="5"/>
                      </a:lnTo>
                      <a:lnTo>
                        <a:pt x="0" y="5"/>
                      </a:lnTo>
                      <a:lnTo>
                        <a:pt x="4" y="5"/>
                      </a:lnTo>
                      <a:lnTo>
                        <a:pt x="4" y="5"/>
                      </a:lnTo>
                      <a:lnTo>
                        <a:pt x="4"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42" name="Freeform 2938">
                  <a:extLst>
                    <a:ext uri="{FF2B5EF4-FFF2-40B4-BE49-F238E27FC236}">
                      <a16:creationId xmlns:a16="http://schemas.microsoft.com/office/drawing/2014/main" id="{1F6D1F94-C241-4B56-8FF1-31315BEEEF73}"/>
                    </a:ext>
                  </a:extLst>
                </p:cNvPr>
                <p:cNvSpPr>
                  <a:spLocks/>
                </p:cNvSpPr>
                <p:nvPr/>
              </p:nvSpPr>
              <p:spPr bwMode="auto">
                <a:xfrm>
                  <a:off x="4434" y="1607"/>
                  <a:ext cx="4" cy="15"/>
                </a:xfrm>
                <a:custGeom>
                  <a:avLst/>
                  <a:gdLst>
                    <a:gd name="T0" fmla="*/ 0 w 4"/>
                    <a:gd name="T1" fmla="*/ 5 h 15"/>
                    <a:gd name="T2" fmla="*/ 0 w 4"/>
                    <a:gd name="T3" fmla="*/ 5 h 15"/>
                    <a:gd name="T4" fmla="*/ 0 w 4"/>
                    <a:gd name="T5" fmla="*/ 5 h 15"/>
                    <a:gd name="T6" fmla="*/ 0 w 4"/>
                    <a:gd name="T7" fmla="*/ 10 h 15"/>
                    <a:gd name="T8" fmla="*/ 0 w 4"/>
                    <a:gd name="T9" fmla="*/ 10 h 15"/>
                    <a:gd name="T10" fmla="*/ 0 w 4"/>
                    <a:gd name="T11" fmla="*/ 10 h 15"/>
                    <a:gd name="T12" fmla="*/ 0 w 4"/>
                    <a:gd name="T13" fmla="*/ 10 h 15"/>
                    <a:gd name="T14" fmla="*/ 0 w 4"/>
                    <a:gd name="T15" fmla="*/ 15 h 15"/>
                    <a:gd name="T16" fmla="*/ 0 w 4"/>
                    <a:gd name="T17" fmla="*/ 15 h 15"/>
                    <a:gd name="T18" fmla="*/ 0 w 4"/>
                    <a:gd name="T19" fmla="*/ 15 h 15"/>
                    <a:gd name="T20" fmla="*/ 4 w 4"/>
                    <a:gd name="T21" fmla="*/ 15 h 15"/>
                    <a:gd name="T22" fmla="*/ 4 w 4"/>
                    <a:gd name="T23" fmla="*/ 15 h 15"/>
                    <a:gd name="T24" fmla="*/ 4 w 4"/>
                    <a:gd name="T25" fmla="*/ 10 h 15"/>
                    <a:gd name="T26" fmla="*/ 4 w 4"/>
                    <a:gd name="T27" fmla="*/ 10 h 15"/>
                    <a:gd name="T28" fmla="*/ 4 w 4"/>
                    <a:gd name="T29" fmla="*/ 10 h 15"/>
                    <a:gd name="T30" fmla="*/ 4 w 4"/>
                    <a:gd name="T31" fmla="*/ 10 h 15"/>
                    <a:gd name="T32" fmla="*/ 4 w 4"/>
                    <a:gd name="T33" fmla="*/ 10 h 15"/>
                    <a:gd name="T34" fmla="*/ 4 w 4"/>
                    <a:gd name="T35" fmla="*/ 5 h 15"/>
                    <a:gd name="T36" fmla="*/ 0 w 4"/>
                    <a:gd name="T37" fmla="*/ 5 h 15"/>
                    <a:gd name="T38" fmla="*/ 0 w 4"/>
                    <a:gd name="T39" fmla="*/ 0 h 15"/>
                    <a:gd name="T40" fmla="*/ 0 w 4"/>
                    <a:gd name="T4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15">
                      <a:moveTo>
                        <a:pt x="0" y="5"/>
                      </a:moveTo>
                      <a:lnTo>
                        <a:pt x="0" y="5"/>
                      </a:lnTo>
                      <a:lnTo>
                        <a:pt x="0" y="5"/>
                      </a:lnTo>
                      <a:lnTo>
                        <a:pt x="0" y="10"/>
                      </a:lnTo>
                      <a:lnTo>
                        <a:pt x="0" y="10"/>
                      </a:lnTo>
                      <a:lnTo>
                        <a:pt x="0" y="10"/>
                      </a:lnTo>
                      <a:lnTo>
                        <a:pt x="0" y="10"/>
                      </a:lnTo>
                      <a:lnTo>
                        <a:pt x="0" y="15"/>
                      </a:lnTo>
                      <a:lnTo>
                        <a:pt x="0" y="15"/>
                      </a:lnTo>
                      <a:lnTo>
                        <a:pt x="0" y="15"/>
                      </a:lnTo>
                      <a:lnTo>
                        <a:pt x="4" y="15"/>
                      </a:lnTo>
                      <a:lnTo>
                        <a:pt x="4" y="15"/>
                      </a:lnTo>
                      <a:lnTo>
                        <a:pt x="4" y="10"/>
                      </a:lnTo>
                      <a:lnTo>
                        <a:pt x="4" y="10"/>
                      </a:lnTo>
                      <a:lnTo>
                        <a:pt x="4" y="10"/>
                      </a:lnTo>
                      <a:lnTo>
                        <a:pt x="4" y="10"/>
                      </a:lnTo>
                      <a:lnTo>
                        <a:pt x="4" y="10"/>
                      </a:lnTo>
                      <a:lnTo>
                        <a:pt x="4" y="5"/>
                      </a:lnTo>
                      <a:lnTo>
                        <a:pt x="0" y="5"/>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43" name="Freeform 2939">
                  <a:extLst>
                    <a:ext uri="{FF2B5EF4-FFF2-40B4-BE49-F238E27FC236}">
                      <a16:creationId xmlns:a16="http://schemas.microsoft.com/office/drawing/2014/main" id="{4C77B56F-19C9-49C9-8880-BD47C8AA7888}"/>
                    </a:ext>
                  </a:extLst>
                </p:cNvPr>
                <p:cNvSpPr>
                  <a:spLocks/>
                </p:cNvSpPr>
                <p:nvPr/>
              </p:nvSpPr>
              <p:spPr bwMode="auto">
                <a:xfrm>
                  <a:off x="4434" y="1602"/>
                  <a:ext cx="1" cy="10"/>
                </a:xfrm>
                <a:custGeom>
                  <a:avLst/>
                  <a:gdLst>
                    <a:gd name="T0" fmla="*/ 0 h 10"/>
                    <a:gd name="T1" fmla="*/ 0 h 10"/>
                    <a:gd name="T2" fmla="*/ 0 h 10"/>
                    <a:gd name="T3" fmla="*/ 5 h 10"/>
                    <a:gd name="T4" fmla="*/ 5 h 10"/>
                    <a:gd name="T5" fmla="*/ 5 h 10"/>
                    <a:gd name="T6" fmla="*/ 10 h 10"/>
                    <a:gd name="T7" fmla="*/ 10 h 10"/>
                    <a:gd name="T8" fmla="*/ 10 h 10"/>
                    <a:gd name="T9" fmla="*/ 10 h 10"/>
                    <a:gd name="T10" fmla="*/ 5 h 10"/>
                    <a:gd name="T11" fmla="*/ 5 h 10"/>
                    <a:gd name="T12" fmla="*/ 5 h 10"/>
                    <a:gd name="T13" fmla="*/ 5 h 10"/>
                    <a:gd name="T14" fmla="*/ 5 h 10"/>
                    <a:gd name="T15" fmla="*/ 5 h 10"/>
                    <a:gd name="T16" fmla="*/ 5 h 10"/>
                    <a:gd name="T17" fmla="*/ 5 h 10"/>
                    <a:gd name="T18" fmla="*/ 0 h 10"/>
                    <a:gd name="T19" fmla="*/ 0 h 10"/>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Lst>
                  <a:rect l="0" t="0" r="r" b="b"/>
                  <a:pathLst>
                    <a:path h="10">
                      <a:moveTo>
                        <a:pt x="0" y="0"/>
                      </a:moveTo>
                      <a:lnTo>
                        <a:pt x="0" y="0"/>
                      </a:lnTo>
                      <a:lnTo>
                        <a:pt x="0" y="0"/>
                      </a:lnTo>
                      <a:lnTo>
                        <a:pt x="0" y="5"/>
                      </a:lnTo>
                      <a:lnTo>
                        <a:pt x="0" y="5"/>
                      </a:lnTo>
                      <a:lnTo>
                        <a:pt x="0" y="5"/>
                      </a:lnTo>
                      <a:lnTo>
                        <a:pt x="0" y="10"/>
                      </a:lnTo>
                      <a:lnTo>
                        <a:pt x="0" y="10"/>
                      </a:lnTo>
                      <a:lnTo>
                        <a:pt x="0" y="10"/>
                      </a:lnTo>
                      <a:lnTo>
                        <a:pt x="0" y="10"/>
                      </a:lnTo>
                      <a:lnTo>
                        <a:pt x="0" y="5"/>
                      </a:lnTo>
                      <a:lnTo>
                        <a:pt x="0" y="5"/>
                      </a:lnTo>
                      <a:lnTo>
                        <a:pt x="0" y="5"/>
                      </a:lnTo>
                      <a:lnTo>
                        <a:pt x="0" y="5"/>
                      </a:lnTo>
                      <a:lnTo>
                        <a:pt x="0" y="5"/>
                      </a:lnTo>
                      <a:lnTo>
                        <a:pt x="0" y="5"/>
                      </a:lnTo>
                      <a:lnTo>
                        <a:pt x="0" y="5"/>
                      </a:lnTo>
                      <a:lnTo>
                        <a:pt x="0" y="5"/>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44" name="Freeform 2940">
                  <a:extLst>
                    <a:ext uri="{FF2B5EF4-FFF2-40B4-BE49-F238E27FC236}">
                      <a16:creationId xmlns:a16="http://schemas.microsoft.com/office/drawing/2014/main" id="{8D9C428F-4B9B-4275-86E5-B460EDBEF6D2}"/>
                    </a:ext>
                  </a:extLst>
                </p:cNvPr>
                <p:cNvSpPr>
                  <a:spLocks/>
                </p:cNvSpPr>
                <p:nvPr/>
              </p:nvSpPr>
              <p:spPr bwMode="auto">
                <a:xfrm>
                  <a:off x="4434" y="1592"/>
                  <a:ext cx="9" cy="10"/>
                </a:xfrm>
                <a:custGeom>
                  <a:avLst/>
                  <a:gdLst>
                    <a:gd name="T0" fmla="*/ 4 w 9"/>
                    <a:gd name="T1" fmla="*/ 0 h 10"/>
                    <a:gd name="T2" fmla="*/ 4 w 9"/>
                    <a:gd name="T3" fmla="*/ 0 h 10"/>
                    <a:gd name="T4" fmla="*/ 4 w 9"/>
                    <a:gd name="T5" fmla="*/ 0 h 10"/>
                    <a:gd name="T6" fmla="*/ 4 w 9"/>
                    <a:gd name="T7" fmla="*/ 5 h 10"/>
                    <a:gd name="T8" fmla="*/ 4 w 9"/>
                    <a:gd name="T9" fmla="*/ 5 h 10"/>
                    <a:gd name="T10" fmla="*/ 4 w 9"/>
                    <a:gd name="T11" fmla="*/ 10 h 10"/>
                    <a:gd name="T12" fmla="*/ 0 w 9"/>
                    <a:gd name="T13" fmla="*/ 10 h 10"/>
                    <a:gd name="T14" fmla="*/ 0 w 9"/>
                    <a:gd name="T15" fmla="*/ 10 h 10"/>
                    <a:gd name="T16" fmla="*/ 0 w 9"/>
                    <a:gd name="T17" fmla="*/ 10 h 10"/>
                    <a:gd name="T18" fmla="*/ 0 w 9"/>
                    <a:gd name="T19" fmla="*/ 10 h 10"/>
                    <a:gd name="T20" fmla="*/ 0 w 9"/>
                    <a:gd name="T21" fmla="*/ 10 h 10"/>
                    <a:gd name="T22" fmla="*/ 0 w 9"/>
                    <a:gd name="T23" fmla="*/ 10 h 10"/>
                    <a:gd name="T24" fmla="*/ 4 w 9"/>
                    <a:gd name="T25" fmla="*/ 10 h 10"/>
                    <a:gd name="T26" fmla="*/ 4 w 9"/>
                    <a:gd name="T27" fmla="*/ 10 h 10"/>
                    <a:gd name="T28" fmla="*/ 4 w 9"/>
                    <a:gd name="T29" fmla="*/ 10 h 10"/>
                    <a:gd name="T30" fmla="*/ 4 w 9"/>
                    <a:gd name="T31" fmla="*/ 10 h 10"/>
                    <a:gd name="T32" fmla="*/ 4 w 9"/>
                    <a:gd name="T33" fmla="*/ 5 h 10"/>
                    <a:gd name="T34" fmla="*/ 9 w 9"/>
                    <a:gd name="T35" fmla="*/ 0 h 10"/>
                    <a:gd name="T36" fmla="*/ 9 w 9"/>
                    <a:gd name="T37" fmla="*/ 0 h 10"/>
                    <a:gd name="T38" fmla="*/ 9 w 9"/>
                    <a:gd name="T39" fmla="*/ 0 h 10"/>
                    <a:gd name="T40" fmla="*/ 4 w 9"/>
                    <a:gd name="T4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10">
                      <a:moveTo>
                        <a:pt x="4" y="0"/>
                      </a:moveTo>
                      <a:lnTo>
                        <a:pt x="4" y="0"/>
                      </a:lnTo>
                      <a:lnTo>
                        <a:pt x="4" y="0"/>
                      </a:lnTo>
                      <a:lnTo>
                        <a:pt x="4" y="5"/>
                      </a:lnTo>
                      <a:lnTo>
                        <a:pt x="4" y="5"/>
                      </a:lnTo>
                      <a:lnTo>
                        <a:pt x="4" y="10"/>
                      </a:lnTo>
                      <a:lnTo>
                        <a:pt x="0" y="10"/>
                      </a:lnTo>
                      <a:lnTo>
                        <a:pt x="0" y="10"/>
                      </a:lnTo>
                      <a:lnTo>
                        <a:pt x="0" y="10"/>
                      </a:lnTo>
                      <a:lnTo>
                        <a:pt x="0" y="10"/>
                      </a:lnTo>
                      <a:lnTo>
                        <a:pt x="0" y="10"/>
                      </a:lnTo>
                      <a:lnTo>
                        <a:pt x="0" y="10"/>
                      </a:lnTo>
                      <a:lnTo>
                        <a:pt x="4" y="10"/>
                      </a:lnTo>
                      <a:lnTo>
                        <a:pt x="4" y="10"/>
                      </a:lnTo>
                      <a:lnTo>
                        <a:pt x="4" y="10"/>
                      </a:lnTo>
                      <a:lnTo>
                        <a:pt x="4" y="10"/>
                      </a:lnTo>
                      <a:lnTo>
                        <a:pt x="4" y="5"/>
                      </a:lnTo>
                      <a:lnTo>
                        <a:pt x="9" y="0"/>
                      </a:lnTo>
                      <a:lnTo>
                        <a:pt x="9" y="0"/>
                      </a:lnTo>
                      <a:lnTo>
                        <a:pt x="9"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45" name="Freeform 2941">
                  <a:extLst>
                    <a:ext uri="{FF2B5EF4-FFF2-40B4-BE49-F238E27FC236}">
                      <a16:creationId xmlns:a16="http://schemas.microsoft.com/office/drawing/2014/main" id="{95532E24-2AAD-4545-85E1-90681B1FF9BF}"/>
                    </a:ext>
                  </a:extLst>
                </p:cNvPr>
                <p:cNvSpPr>
                  <a:spLocks/>
                </p:cNvSpPr>
                <p:nvPr/>
              </p:nvSpPr>
              <p:spPr bwMode="auto">
                <a:xfrm>
                  <a:off x="4438" y="1573"/>
                  <a:ext cx="5" cy="19"/>
                </a:xfrm>
                <a:custGeom>
                  <a:avLst/>
                  <a:gdLst>
                    <a:gd name="T0" fmla="*/ 5 w 5"/>
                    <a:gd name="T1" fmla="*/ 0 h 19"/>
                    <a:gd name="T2" fmla="*/ 5 w 5"/>
                    <a:gd name="T3" fmla="*/ 0 h 19"/>
                    <a:gd name="T4" fmla="*/ 5 w 5"/>
                    <a:gd name="T5" fmla="*/ 0 h 19"/>
                    <a:gd name="T6" fmla="*/ 5 w 5"/>
                    <a:gd name="T7" fmla="*/ 4 h 19"/>
                    <a:gd name="T8" fmla="*/ 0 w 5"/>
                    <a:gd name="T9" fmla="*/ 9 h 19"/>
                    <a:gd name="T10" fmla="*/ 0 w 5"/>
                    <a:gd name="T11" fmla="*/ 9 h 19"/>
                    <a:gd name="T12" fmla="*/ 0 w 5"/>
                    <a:gd name="T13" fmla="*/ 14 h 19"/>
                    <a:gd name="T14" fmla="*/ 0 w 5"/>
                    <a:gd name="T15" fmla="*/ 14 h 19"/>
                    <a:gd name="T16" fmla="*/ 0 w 5"/>
                    <a:gd name="T17" fmla="*/ 14 h 19"/>
                    <a:gd name="T18" fmla="*/ 0 w 5"/>
                    <a:gd name="T19" fmla="*/ 19 h 19"/>
                    <a:gd name="T20" fmla="*/ 5 w 5"/>
                    <a:gd name="T21" fmla="*/ 19 h 19"/>
                    <a:gd name="T22" fmla="*/ 5 w 5"/>
                    <a:gd name="T23" fmla="*/ 19 h 19"/>
                    <a:gd name="T24" fmla="*/ 5 w 5"/>
                    <a:gd name="T25" fmla="*/ 14 h 19"/>
                    <a:gd name="T26" fmla="*/ 5 w 5"/>
                    <a:gd name="T27" fmla="*/ 14 h 19"/>
                    <a:gd name="T28" fmla="*/ 5 w 5"/>
                    <a:gd name="T29" fmla="*/ 9 h 19"/>
                    <a:gd name="T30" fmla="*/ 5 w 5"/>
                    <a:gd name="T31" fmla="*/ 9 h 19"/>
                    <a:gd name="T32" fmla="*/ 5 w 5"/>
                    <a:gd name="T33" fmla="*/ 4 h 19"/>
                    <a:gd name="T34" fmla="*/ 5 w 5"/>
                    <a:gd name="T35" fmla="*/ 4 h 19"/>
                    <a:gd name="T36" fmla="*/ 5 w 5"/>
                    <a:gd name="T37" fmla="*/ 0 h 19"/>
                    <a:gd name="T38" fmla="*/ 5 w 5"/>
                    <a:gd name="T3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9">
                      <a:moveTo>
                        <a:pt x="5" y="0"/>
                      </a:moveTo>
                      <a:lnTo>
                        <a:pt x="5" y="0"/>
                      </a:lnTo>
                      <a:lnTo>
                        <a:pt x="5" y="0"/>
                      </a:lnTo>
                      <a:lnTo>
                        <a:pt x="5" y="4"/>
                      </a:lnTo>
                      <a:lnTo>
                        <a:pt x="0" y="9"/>
                      </a:lnTo>
                      <a:lnTo>
                        <a:pt x="0" y="9"/>
                      </a:lnTo>
                      <a:lnTo>
                        <a:pt x="0" y="14"/>
                      </a:lnTo>
                      <a:lnTo>
                        <a:pt x="0" y="14"/>
                      </a:lnTo>
                      <a:lnTo>
                        <a:pt x="0" y="14"/>
                      </a:lnTo>
                      <a:lnTo>
                        <a:pt x="0" y="19"/>
                      </a:lnTo>
                      <a:lnTo>
                        <a:pt x="5" y="19"/>
                      </a:lnTo>
                      <a:lnTo>
                        <a:pt x="5" y="19"/>
                      </a:lnTo>
                      <a:lnTo>
                        <a:pt x="5" y="14"/>
                      </a:lnTo>
                      <a:lnTo>
                        <a:pt x="5" y="14"/>
                      </a:lnTo>
                      <a:lnTo>
                        <a:pt x="5" y="9"/>
                      </a:lnTo>
                      <a:lnTo>
                        <a:pt x="5" y="9"/>
                      </a:lnTo>
                      <a:lnTo>
                        <a:pt x="5" y="4"/>
                      </a:lnTo>
                      <a:lnTo>
                        <a:pt x="5" y="4"/>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46" name="Freeform 2942">
                  <a:extLst>
                    <a:ext uri="{FF2B5EF4-FFF2-40B4-BE49-F238E27FC236}">
                      <a16:creationId xmlns:a16="http://schemas.microsoft.com/office/drawing/2014/main" id="{BA33CF6A-F51C-429B-B633-71C9371C7290}"/>
                    </a:ext>
                  </a:extLst>
                </p:cNvPr>
                <p:cNvSpPr>
                  <a:spLocks/>
                </p:cNvSpPr>
                <p:nvPr/>
              </p:nvSpPr>
              <p:spPr bwMode="auto">
                <a:xfrm>
                  <a:off x="4443" y="1568"/>
                  <a:ext cx="5" cy="5"/>
                </a:xfrm>
                <a:custGeom>
                  <a:avLst/>
                  <a:gdLst>
                    <a:gd name="T0" fmla="*/ 5 w 5"/>
                    <a:gd name="T1" fmla="*/ 0 h 5"/>
                    <a:gd name="T2" fmla="*/ 5 w 5"/>
                    <a:gd name="T3" fmla="*/ 0 h 5"/>
                    <a:gd name="T4" fmla="*/ 5 w 5"/>
                    <a:gd name="T5" fmla="*/ 0 h 5"/>
                    <a:gd name="T6" fmla="*/ 5 w 5"/>
                    <a:gd name="T7" fmla="*/ 0 h 5"/>
                    <a:gd name="T8" fmla="*/ 0 w 5"/>
                    <a:gd name="T9" fmla="*/ 5 h 5"/>
                    <a:gd name="T10" fmla="*/ 0 w 5"/>
                    <a:gd name="T11" fmla="*/ 5 h 5"/>
                    <a:gd name="T12" fmla="*/ 0 w 5"/>
                    <a:gd name="T13" fmla="*/ 5 h 5"/>
                    <a:gd name="T14" fmla="*/ 0 w 5"/>
                    <a:gd name="T15" fmla="*/ 5 h 5"/>
                    <a:gd name="T16" fmla="*/ 0 w 5"/>
                    <a:gd name="T17" fmla="*/ 5 h 5"/>
                    <a:gd name="T18" fmla="*/ 0 w 5"/>
                    <a:gd name="T19" fmla="*/ 5 h 5"/>
                    <a:gd name="T20" fmla="*/ 0 w 5"/>
                    <a:gd name="T21" fmla="*/ 5 h 5"/>
                    <a:gd name="T22" fmla="*/ 0 w 5"/>
                    <a:gd name="T23" fmla="*/ 5 h 5"/>
                    <a:gd name="T24" fmla="*/ 5 w 5"/>
                    <a:gd name="T25" fmla="*/ 5 h 5"/>
                    <a:gd name="T26" fmla="*/ 5 w 5"/>
                    <a:gd name="T27" fmla="*/ 5 h 5"/>
                    <a:gd name="T28" fmla="*/ 5 w 5"/>
                    <a:gd name="T29" fmla="*/ 5 h 5"/>
                    <a:gd name="T30" fmla="*/ 5 w 5"/>
                    <a:gd name="T31" fmla="*/ 5 h 5"/>
                    <a:gd name="T32" fmla="*/ 5 w 5"/>
                    <a:gd name="T33" fmla="*/ 5 h 5"/>
                    <a:gd name="T34" fmla="*/ 5 w 5"/>
                    <a:gd name="T35" fmla="*/ 0 h 5"/>
                    <a:gd name="T36" fmla="*/ 5 w 5"/>
                    <a:gd name="T37" fmla="*/ 0 h 5"/>
                    <a:gd name="T38" fmla="*/ 5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0"/>
                      </a:moveTo>
                      <a:lnTo>
                        <a:pt x="5" y="0"/>
                      </a:lnTo>
                      <a:lnTo>
                        <a:pt x="5" y="0"/>
                      </a:lnTo>
                      <a:lnTo>
                        <a:pt x="5" y="0"/>
                      </a:lnTo>
                      <a:lnTo>
                        <a:pt x="0" y="5"/>
                      </a:lnTo>
                      <a:lnTo>
                        <a:pt x="0" y="5"/>
                      </a:lnTo>
                      <a:lnTo>
                        <a:pt x="0" y="5"/>
                      </a:lnTo>
                      <a:lnTo>
                        <a:pt x="0" y="5"/>
                      </a:lnTo>
                      <a:lnTo>
                        <a:pt x="0" y="5"/>
                      </a:lnTo>
                      <a:lnTo>
                        <a:pt x="0" y="5"/>
                      </a:lnTo>
                      <a:lnTo>
                        <a:pt x="0" y="5"/>
                      </a:lnTo>
                      <a:lnTo>
                        <a:pt x="0" y="5"/>
                      </a:lnTo>
                      <a:lnTo>
                        <a:pt x="5" y="5"/>
                      </a:lnTo>
                      <a:lnTo>
                        <a:pt x="5" y="5"/>
                      </a:lnTo>
                      <a:lnTo>
                        <a:pt x="5" y="5"/>
                      </a:lnTo>
                      <a:lnTo>
                        <a:pt x="5" y="5"/>
                      </a:lnTo>
                      <a:lnTo>
                        <a:pt x="5" y="5"/>
                      </a:lnTo>
                      <a:lnTo>
                        <a:pt x="5" y="0"/>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47" name="Freeform 2943">
                  <a:extLst>
                    <a:ext uri="{FF2B5EF4-FFF2-40B4-BE49-F238E27FC236}">
                      <a16:creationId xmlns:a16="http://schemas.microsoft.com/office/drawing/2014/main" id="{DAFE2108-C75D-4746-91DB-A701E4DF6637}"/>
                    </a:ext>
                  </a:extLst>
                </p:cNvPr>
                <p:cNvSpPr>
                  <a:spLocks/>
                </p:cNvSpPr>
                <p:nvPr/>
              </p:nvSpPr>
              <p:spPr bwMode="auto">
                <a:xfrm>
                  <a:off x="4448" y="1563"/>
                  <a:ext cx="5" cy="5"/>
                </a:xfrm>
                <a:custGeom>
                  <a:avLst/>
                  <a:gdLst>
                    <a:gd name="T0" fmla="*/ 5 w 5"/>
                    <a:gd name="T1" fmla="*/ 5 h 5"/>
                    <a:gd name="T2" fmla="*/ 5 w 5"/>
                    <a:gd name="T3" fmla="*/ 5 h 5"/>
                    <a:gd name="T4" fmla="*/ 5 w 5"/>
                    <a:gd name="T5" fmla="*/ 0 h 5"/>
                    <a:gd name="T6" fmla="*/ 5 w 5"/>
                    <a:gd name="T7" fmla="*/ 0 h 5"/>
                    <a:gd name="T8" fmla="*/ 5 w 5"/>
                    <a:gd name="T9" fmla="*/ 0 h 5"/>
                    <a:gd name="T10" fmla="*/ 0 w 5"/>
                    <a:gd name="T11" fmla="*/ 0 h 5"/>
                    <a:gd name="T12" fmla="*/ 0 w 5"/>
                    <a:gd name="T13" fmla="*/ 0 h 5"/>
                    <a:gd name="T14" fmla="*/ 0 w 5"/>
                    <a:gd name="T15" fmla="*/ 5 h 5"/>
                    <a:gd name="T16" fmla="*/ 0 w 5"/>
                    <a:gd name="T17" fmla="*/ 5 h 5"/>
                    <a:gd name="T18" fmla="*/ 0 w 5"/>
                    <a:gd name="T19" fmla="*/ 5 h 5"/>
                    <a:gd name="T20" fmla="*/ 0 w 5"/>
                    <a:gd name="T21" fmla="*/ 5 h 5"/>
                    <a:gd name="T22" fmla="*/ 0 w 5"/>
                    <a:gd name="T23" fmla="*/ 5 h 5"/>
                    <a:gd name="T24" fmla="*/ 0 w 5"/>
                    <a:gd name="T25" fmla="*/ 5 h 5"/>
                    <a:gd name="T26" fmla="*/ 5 w 5"/>
                    <a:gd name="T27" fmla="*/ 5 h 5"/>
                    <a:gd name="T28" fmla="*/ 5 w 5"/>
                    <a:gd name="T29" fmla="*/ 5 h 5"/>
                    <a:gd name="T30" fmla="*/ 5 w 5"/>
                    <a:gd name="T31" fmla="*/ 5 h 5"/>
                    <a:gd name="T32" fmla="*/ 5 w 5"/>
                    <a:gd name="T33" fmla="*/ 5 h 5"/>
                    <a:gd name="T34" fmla="*/ 5 w 5"/>
                    <a:gd name="T35" fmla="*/ 5 h 5"/>
                    <a:gd name="T36" fmla="*/ 5 w 5"/>
                    <a:gd name="T37" fmla="*/ 5 h 5"/>
                    <a:gd name="T38" fmla="*/ 5 w 5"/>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5"/>
                      </a:moveTo>
                      <a:lnTo>
                        <a:pt x="5" y="5"/>
                      </a:lnTo>
                      <a:lnTo>
                        <a:pt x="5" y="0"/>
                      </a:lnTo>
                      <a:lnTo>
                        <a:pt x="5" y="0"/>
                      </a:lnTo>
                      <a:lnTo>
                        <a:pt x="5" y="0"/>
                      </a:lnTo>
                      <a:lnTo>
                        <a:pt x="0" y="0"/>
                      </a:lnTo>
                      <a:lnTo>
                        <a:pt x="0" y="0"/>
                      </a:lnTo>
                      <a:lnTo>
                        <a:pt x="0" y="5"/>
                      </a:lnTo>
                      <a:lnTo>
                        <a:pt x="0" y="5"/>
                      </a:lnTo>
                      <a:lnTo>
                        <a:pt x="0" y="5"/>
                      </a:lnTo>
                      <a:lnTo>
                        <a:pt x="0" y="5"/>
                      </a:lnTo>
                      <a:lnTo>
                        <a:pt x="0" y="5"/>
                      </a:lnTo>
                      <a:lnTo>
                        <a:pt x="0" y="5"/>
                      </a:lnTo>
                      <a:lnTo>
                        <a:pt x="5" y="5"/>
                      </a:lnTo>
                      <a:lnTo>
                        <a:pt x="5" y="5"/>
                      </a:lnTo>
                      <a:lnTo>
                        <a:pt x="5" y="5"/>
                      </a:lnTo>
                      <a:lnTo>
                        <a:pt x="5" y="5"/>
                      </a:lnTo>
                      <a:lnTo>
                        <a:pt x="5" y="5"/>
                      </a:lnTo>
                      <a:lnTo>
                        <a:pt x="5"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48" name="Freeform 2944">
                  <a:extLst>
                    <a:ext uri="{FF2B5EF4-FFF2-40B4-BE49-F238E27FC236}">
                      <a16:creationId xmlns:a16="http://schemas.microsoft.com/office/drawing/2014/main" id="{4248AA3F-B7EF-4CDD-9074-C58070EE26ED}"/>
                    </a:ext>
                  </a:extLst>
                </p:cNvPr>
                <p:cNvSpPr>
                  <a:spLocks/>
                </p:cNvSpPr>
                <p:nvPr/>
              </p:nvSpPr>
              <p:spPr bwMode="auto">
                <a:xfrm>
                  <a:off x="4448" y="1568"/>
                  <a:ext cx="10" cy="5"/>
                </a:xfrm>
                <a:custGeom>
                  <a:avLst/>
                  <a:gdLst>
                    <a:gd name="T0" fmla="*/ 5 w 10"/>
                    <a:gd name="T1" fmla="*/ 5 h 5"/>
                    <a:gd name="T2" fmla="*/ 5 w 10"/>
                    <a:gd name="T3" fmla="*/ 5 h 5"/>
                    <a:gd name="T4" fmla="*/ 5 w 10"/>
                    <a:gd name="T5" fmla="*/ 5 h 5"/>
                    <a:gd name="T6" fmla="*/ 5 w 10"/>
                    <a:gd name="T7" fmla="*/ 5 h 5"/>
                    <a:gd name="T8" fmla="*/ 5 w 10"/>
                    <a:gd name="T9" fmla="*/ 5 h 5"/>
                    <a:gd name="T10" fmla="*/ 5 w 10"/>
                    <a:gd name="T11" fmla="*/ 5 h 5"/>
                    <a:gd name="T12" fmla="*/ 5 w 10"/>
                    <a:gd name="T13" fmla="*/ 0 h 5"/>
                    <a:gd name="T14" fmla="*/ 5 w 10"/>
                    <a:gd name="T15" fmla="*/ 0 h 5"/>
                    <a:gd name="T16" fmla="*/ 5 w 10"/>
                    <a:gd name="T17" fmla="*/ 0 h 5"/>
                    <a:gd name="T18" fmla="*/ 5 w 10"/>
                    <a:gd name="T19" fmla="*/ 0 h 5"/>
                    <a:gd name="T20" fmla="*/ 5 w 10"/>
                    <a:gd name="T21" fmla="*/ 0 h 5"/>
                    <a:gd name="T22" fmla="*/ 5 w 10"/>
                    <a:gd name="T23" fmla="*/ 0 h 5"/>
                    <a:gd name="T24" fmla="*/ 5 w 10"/>
                    <a:gd name="T25" fmla="*/ 0 h 5"/>
                    <a:gd name="T26" fmla="*/ 0 w 10"/>
                    <a:gd name="T27" fmla="*/ 0 h 5"/>
                    <a:gd name="T28" fmla="*/ 0 w 10"/>
                    <a:gd name="T29" fmla="*/ 5 h 5"/>
                    <a:gd name="T30" fmla="*/ 0 w 10"/>
                    <a:gd name="T31" fmla="*/ 5 h 5"/>
                    <a:gd name="T32" fmla="*/ 5 w 10"/>
                    <a:gd name="T33" fmla="*/ 5 h 5"/>
                    <a:gd name="T34" fmla="*/ 5 w 10"/>
                    <a:gd name="T35" fmla="*/ 5 h 5"/>
                    <a:gd name="T36" fmla="*/ 5 w 10"/>
                    <a:gd name="T37" fmla="*/ 5 h 5"/>
                    <a:gd name="T38" fmla="*/ 10 w 10"/>
                    <a:gd name="T39" fmla="*/ 5 h 5"/>
                    <a:gd name="T40" fmla="*/ 5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5"/>
                      </a:moveTo>
                      <a:lnTo>
                        <a:pt x="5" y="5"/>
                      </a:lnTo>
                      <a:lnTo>
                        <a:pt x="5" y="5"/>
                      </a:lnTo>
                      <a:lnTo>
                        <a:pt x="5" y="5"/>
                      </a:lnTo>
                      <a:lnTo>
                        <a:pt x="5" y="5"/>
                      </a:lnTo>
                      <a:lnTo>
                        <a:pt x="5" y="5"/>
                      </a:lnTo>
                      <a:lnTo>
                        <a:pt x="5" y="0"/>
                      </a:lnTo>
                      <a:lnTo>
                        <a:pt x="5" y="0"/>
                      </a:lnTo>
                      <a:lnTo>
                        <a:pt x="5" y="0"/>
                      </a:lnTo>
                      <a:lnTo>
                        <a:pt x="5" y="0"/>
                      </a:lnTo>
                      <a:lnTo>
                        <a:pt x="5" y="0"/>
                      </a:lnTo>
                      <a:lnTo>
                        <a:pt x="5" y="0"/>
                      </a:lnTo>
                      <a:lnTo>
                        <a:pt x="5" y="0"/>
                      </a:lnTo>
                      <a:lnTo>
                        <a:pt x="0" y="0"/>
                      </a:lnTo>
                      <a:lnTo>
                        <a:pt x="0" y="5"/>
                      </a:lnTo>
                      <a:lnTo>
                        <a:pt x="0" y="5"/>
                      </a:lnTo>
                      <a:lnTo>
                        <a:pt x="5" y="5"/>
                      </a:lnTo>
                      <a:lnTo>
                        <a:pt x="5" y="5"/>
                      </a:lnTo>
                      <a:lnTo>
                        <a:pt x="5" y="5"/>
                      </a:lnTo>
                      <a:lnTo>
                        <a:pt x="1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49" name="Freeform 2945">
                  <a:extLst>
                    <a:ext uri="{FF2B5EF4-FFF2-40B4-BE49-F238E27FC236}">
                      <a16:creationId xmlns:a16="http://schemas.microsoft.com/office/drawing/2014/main" id="{F0CE349B-EBB8-4B31-8D0B-ABE4428AB0BF}"/>
                    </a:ext>
                  </a:extLst>
                </p:cNvPr>
                <p:cNvSpPr>
                  <a:spLocks/>
                </p:cNvSpPr>
                <p:nvPr/>
              </p:nvSpPr>
              <p:spPr bwMode="auto">
                <a:xfrm>
                  <a:off x="4453" y="1563"/>
                  <a:ext cx="10" cy="10"/>
                </a:xfrm>
                <a:custGeom>
                  <a:avLst/>
                  <a:gdLst>
                    <a:gd name="T0" fmla="*/ 5 w 10"/>
                    <a:gd name="T1" fmla="*/ 0 h 10"/>
                    <a:gd name="T2" fmla="*/ 5 w 10"/>
                    <a:gd name="T3" fmla="*/ 0 h 10"/>
                    <a:gd name="T4" fmla="*/ 5 w 10"/>
                    <a:gd name="T5" fmla="*/ 5 h 10"/>
                    <a:gd name="T6" fmla="*/ 5 w 10"/>
                    <a:gd name="T7" fmla="*/ 5 h 10"/>
                    <a:gd name="T8" fmla="*/ 5 w 10"/>
                    <a:gd name="T9" fmla="*/ 5 h 10"/>
                    <a:gd name="T10" fmla="*/ 0 w 10"/>
                    <a:gd name="T11" fmla="*/ 5 h 10"/>
                    <a:gd name="T12" fmla="*/ 0 w 10"/>
                    <a:gd name="T13" fmla="*/ 10 h 10"/>
                    <a:gd name="T14" fmla="*/ 0 w 10"/>
                    <a:gd name="T15" fmla="*/ 10 h 10"/>
                    <a:gd name="T16" fmla="*/ 0 w 10"/>
                    <a:gd name="T17" fmla="*/ 10 h 10"/>
                    <a:gd name="T18" fmla="*/ 0 w 10"/>
                    <a:gd name="T19" fmla="*/ 10 h 10"/>
                    <a:gd name="T20" fmla="*/ 5 w 10"/>
                    <a:gd name="T21" fmla="*/ 10 h 10"/>
                    <a:gd name="T22" fmla="*/ 5 w 10"/>
                    <a:gd name="T23" fmla="*/ 10 h 10"/>
                    <a:gd name="T24" fmla="*/ 5 w 10"/>
                    <a:gd name="T25" fmla="*/ 10 h 10"/>
                    <a:gd name="T26" fmla="*/ 5 w 10"/>
                    <a:gd name="T27" fmla="*/ 10 h 10"/>
                    <a:gd name="T28" fmla="*/ 5 w 10"/>
                    <a:gd name="T29" fmla="*/ 10 h 10"/>
                    <a:gd name="T30" fmla="*/ 5 w 10"/>
                    <a:gd name="T31" fmla="*/ 10 h 10"/>
                    <a:gd name="T32" fmla="*/ 5 w 10"/>
                    <a:gd name="T33" fmla="*/ 5 h 10"/>
                    <a:gd name="T34" fmla="*/ 5 w 10"/>
                    <a:gd name="T35" fmla="*/ 5 h 10"/>
                    <a:gd name="T36" fmla="*/ 10 w 10"/>
                    <a:gd name="T37" fmla="*/ 5 h 10"/>
                    <a:gd name="T38" fmla="*/ 10 w 10"/>
                    <a:gd name="T39" fmla="*/ 5 h 10"/>
                    <a:gd name="T40" fmla="*/ 5 w 10"/>
                    <a:gd name="T4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5" y="0"/>
                      </a:moveTo>
                      <a:lnTo>
                        <a:pt x="5" y="0"/>
                      </a:lnTo>
                      <a:lnTo>
                        <a:pt x="5" y="5"/>
                      </a:lnTo>
                      <a:lnTo>
                        <a:pt x="5" y="5"/>
                      </a:lnTo>
                      <a:lnTo>
                        <a:pt x="5" y="5"/>
                      </a:lnTo>
                      <a:lnTo>
                        <a:pt x="0" y="5"/>
                      </a:lnTo>
                      <a:lnTo>
                        <a:pt x="0" y="10"/>
                      </a:lnTo>
                      <a:lnTo>
                        <a:pt x="0" y="10"/>
                      </a:lnTo>
                      <a:lnTo>
                        <a:pt x="0" y="10"/>
                      </a:lnTo>
                      <a:lnTo>
                        <a:pt x="0" y="10"/>
                      </a:lnTo>
                      <a:lnTo>
                        <a:pt x="5" y="10"/>
                      </a:lnTo>
                      <a:lnTo>
                        <a:pt x="5" y="10"/>
                      </a:lnTo>
                      <a:lnTo>
                        <a:pt x="5" y="10"/>
                      </a:lnTo>
                      <a:lnTo>
                        <a:pt x="5" y="10"/>
                      </a:lnTo>
                      <a:lnTo>
                        <a:pt x="5" y="10"/>
                      </a:lnTo>
                      <a:lnTo>
                        <a:pt x="5" y="10"/>
                      </a:lnTo>
                      <a:lnTo>
                        <a:pt x="5" y="5"/>
                      </a:lnTo>
                      <a:lnTo>
                        <a:pt x="5" y="5"/>
                      </a:lnTo>
                      <a:lnTo>
                        <a:pt x="10" y="5"/>
                      </a:lnTo>
                      <a:lnTo>
                        <a:pt x="10"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50" name="Freeform 2946">
                  <a:extLst>
                    <a:ext uri="{FF2B5EF4-FFF2-40B4-BE49-F238E27FC236}">
                      <a16:creationId xmlns:a16="http://schemas.microsoft.com/office/drawing/2014/main" id="{D0165D07-B2AD-4FEA-8013-404302B79503}"/>
                    </a:ext>
                  </a:extLst>
                </p:cNvPr>
                <p:cNvSpPr>
                  <a:spLocks/>
                </p:cNvSpPr>
                <p:nvPr/>
              </p:nvSpPr>
              <p:spPr bwMode="auto">
                <a:xfrm>
                  <a:off x="4458" y="1558"/>
                  <a:ext cx="5" cy="10"/>
                </a:xfrm>
                <a:custGeom>
                  <a:avLst/>
                  <a:gdLst>
                    <a:gd name="T0" fmla="*/ 0 w 5"/>
                    <a:gd name="T1" fmla="*/ 5 h 10"/>
                    <a:gd name="T2" fmla="*/ 0 w 5"/>
                    <a:gd name="T3" fmla="*/ 5 h 10"/>
                    <a:gd name="T4" fmla="*/ 5 w 5"/>
                    <a:gd name="T5" fmla="*/ 5 h 10"/>
                    <a:gd name="T6" fmla="*/ 5 w 5"/>
                    <a:gd name="T7" fmla="*/ 5 h 10"/>
                    <a:gd name="T8" fmla="*/ 5 w 5"/>
                    <a:gd name="T9" fmla="*/ 5 h 10"/>
                    <a:gd name="T10" fmla="*/ 5 w 5"/>
                    <a:gd name="T11" fmla="*/ 5 h 10"/>
                    <a:gd name="T12" fmla="*/ 5 w 5"/>
                    <a:gd name="T13" fmla="*/ 5 h 10"/>
                    <a:gd name="T14" fmla="*/ 0 w 5"/>
                    <a:gd name="T15" fmla="*/ 5 h 10"/>
                    <a:gd name="T16" fmla="*/ 0 w 5"/>
                    <a:gd name="T17" fmla="*/ 5 h 10"/>
                    <a:gd name="T18" fmla="*/ 0 w 5"/>
                    <a:gd name="T19" fmla="*/ 5 h 10"/>
                    <a:gd name="T20" fmla="*/ 5 w 5"/>
                    <a:gd name="T21" fmla="*/ 10 h 10"/>
                    <a:gd name="T22" fmla="*/ 5 w 5"/>
                    <a:gd name="T23" fmla="*/ 10 h 10"/>
                    <a:gd name="T24" fmla="*/ 5 w 5"/>
                    <a:gd name="T25" fmla="*/ 10 h 10"/>
                    <a:gd name="T26" fmla="*/ 5 w 5"/>
                    <a:gd name="T27" fmla="*/ 5 h 10"/>
                    <a:gd name="T28" fmla="*/ 5 w 5"/>
                    <a:gd name="T29" fmla="*/ 5 h 10"/>
                    <a:gd name="T30" fmla="*/ 5 w 5"/>
                    <a:gd name="T31" fmla="*/ 5 h 10"/>
                    <a:gd name="T32" fmla="*/ 5 w 5"/>
                    <a:gd name="T33" fmla="*/ 5 h 10"/>
                    <a:gd name="T34" fmla="*/ 5 w 5"/>
                    <a:gd name="T35" fmla="*/ 0 h 10"/>
                    <a:gd name="T36" fmla="*/ 0 w 5"/>
                    <a:gd name="T37" fmla="*/ 0 h 10"/>
                    <a:gd name="T38" fmla="*/ 0 w 5"/>
                    <a:gd name="T39" fmla="*/ 0 h 10"/>
                    <a:gd name="T40" fmla="*/ 0 w 5"/>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0" y="5"/>
                      </a:moveTo>
                      <a:lnTo>
                        <a:pt x="0" y="5"/>
                      </a:lnTo>
                      <a:lnTo>
                        <a:pt x="5" y="5"/>
                      </a:lnTo>
                      <a:lnTo>
                        <a:pt x="5" y="5"/>
                      </a:lnTo>
                      <a:lnTo>
                        <a:pt x="5" y="5"/>
                      </a:lnTo>
                      <a:lnTo>
                        <a:pt x="5" y="5"/>
                      </a:lnTo>
                      <a:lnTo>
                        <a:pt x="5" y="5"/>
                      </a:lnTo>
                      <a:lnTo>
                        <a:pt x="0" y="5"/>
                      </a:lnTo>
                      <a:lnTo>
                        <a:pt x="0" y="5"/>
                      </a:lnTo>
                      <a:lnTo>
                        <a:pt x="0" y="5"/>
                      </a:lnTo>
                      <a:lnTo>
                        <a:pt x="5" y="10"/>
                      </a:lnTo>
                      <a:lnTo>
                        <a:pt x="5" y="10"/>
                      </a:lnTo>
                      <a:lnTo>
                        <a:pt x="5" y="10"/>
                      </a:lnTo>
                      <a:lnTo>
                        <a:pt x="5" y="5"/>
                      </a:lnTo>
                      <a:lnTo>
                        <a:pt x="5" y="5"/>
                      </a:lnTo>
                      <a:lnTo>
                        <a:pt x="5" y="5"/>
                      </a:lnTo>
                      <a:lnTo>
                        <a:pt x="5" y="5"/>
                      </a:lnTo>
                      <a:lnTo>
                        <a:pt x="5"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51" name="Freeform 2947">
                  <a:extLst>
                    <a:ext uri="{FF2B5EF4-FFF2-40B4-BE49-F238E27FC236}">
                      <a16:creationId xmlns:a16="http://schemas.microsoft.com/office/drawing/2014/main" id="{507FA894-9BC7-4F9E-95E7-73494C75E6F2}"/>
                    </a:ext>
                  </a:extLst>
                </p:cNvPr>
                <p:cNvSpPr>
                  <a:spLocks/>
                </p:cNvSpPr>
                <p:nvPr/>
              </p:nvSpPr>
              <p:spPr bwMode="auto">
                <a:xfrm>
                  <a:off x="4453" y="1558"/>
                  <a:ext cx="5" cy="5"/>
                </a:xfrm>
                <a:custGeom>
                  <a:avLst/>
                  <a:gdLst>
                    <a:gd name="T0" fmla="*/ 0 w 5"/>
                    <a:gd name="T1" fmla="*/ 5 h 5"/>
                    <a:gd name="T2" fmla="*/ 0 w 5"/>
                    <a:gd name="T3" fmla="*/ 0 h 5"/>
                    <a:gd name="T4" fmla="*/ 0 w 5"/>
                    <a:gd name="T5" fmla="*/ 5 h 5"/>
                    <a:gd name="T6" fmla="*/ 0 w 5"/>
                    <a:gd name="T7" fmla="*/ 5 h 5"/>
                    <a:gd name="T8" fmla="*/ 0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0 h 5"/>
                    <a:gd name="T22" fmla="*/ 5 w 5"/>
                    <a:gd name="T23" fmla="*/ 0 h 5"/>
                    <a:gd name="T24" fmla="*/ 5 w 5"/>
                    <a:gd name="T25" fmla="*/ 0 h 5"/>
                    <a:gd name="T26" fmla="*/ 5 w 5"/>
                    <a:gd name="T27" fmla="*/ 0 h 5"/>
                    <a:gd name="T28" fmla="*/ 5 w 5"/>
                    <a:gd name="T29" fmla="*/ 5 h 5"/>
                    <a:gd name="T30" fmla="*/ 0 w 5"/>
                    <a:gd name="T31" fmla="*/ 5 h 5"/>
                    <a:gd name="T32" fmla="*/ 0 w 5"/>
                    <a:gd name="T33" fmla="*/ 5 h 5"/>
                    <a:gd name="T34" fmla="*/ 0 w 5"/>
                    <a:gd name="T35" fmla="*/ 5 h 5"/>
                    <a:gd name="T36" fmla="*/ 0 w 5"/>
                    <a:gd name="T37" fmla="*/ 5 h 5"/>
                    <a:gd name="T38" fmla="*/ 0 w 5"/>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5"/>
                      </a:moveTo>
                      <a:lnTo>
                        <a:pt x="0" y="0"/>
                      </a:lnTo>
                      <a:lnTo>
                        <a:pt x="0" y="5"/>
                      </a:lnTo>
                      <a:lnTo>
                        <a:pt x="0" y="5"/>
                      </a:lnTo>
                      <a:lnTo>
                        <a:pt x="0" y="5"/>
                      </a:lnTo>
                      <a:lnTo>
                        <a:pt x="5" y="5"/>
                      </a:lnTo>
                      <a:lnTo>
                        <a:pt x="5" y="5"/>
                      </a:lnTo>
                      <a:lnTo>
                        <a:pt x="5" y="5"/>
                      </a:lnTo>
                      <a:lnTo>
                        <a:pt x="5" y="5"/>
                      </a:lnTo>
                      <a:lnTo>
                        <a:pt x="5" y="5"/>
                      </a:lnTo>
                      <a:lnTo>
                        <a:pt x="5" y="0"/>
                      </a:lnTo>
                      <a:lnTo>
                        <a:pt x="5" y="0"/>
                      </a:lnTo>
                      <a:lnTo>
                        <a:pt x="5" y="0"/>
                      </a:lnTo>
                      <a:lnTo>
                        <a:pt x="5" y="0"/>
                      </a:lnTo>
                      <a:lnTo>
                        <a:pt x="5" y="5"/>
                      </a:lnTo>
                      <a:lnTo>
                        <a:pt x="0" y="5"/>
                      </a:lnTo>
                      <a:lnTo>
                        <a:pt x="0" y="5"/>
                      </a:lnTo>
                      <a:lnTo>
                        <a:pt x="0" y="5"/>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52" name="Freeform 2948">
                  <a:extLst>
                    <a:ext uri="{FF2B5EF4-FFF2-40B4-BE49-F238E27FC236}">
                      <a16:creationId xmlns:a16="http://schemas.microsoft.com/office/drawing/2014/main" id="{EAC2DDDE-AA18-49BC-A13C-57806CAABA95}"/>
                    </a:ext>
                  </a:extLst>
                </p:cNvPr>
                <p:cNvSpPr>
                  <a:spLocks/>
                </p:cNvSpPr>
                <p:nvPr/>
              </p:nvSpPr>
              <p:spPr bwMode="auto">
                <a:xfrm>
                  <a:off x="4453" y="1553"/>
                  <a:ext cx="1" cy="10"/>
                </a:xfrm>
                <a:custGeom>
                  <a:avLst/>
                  <a:gdLst>
                    <a:gd name="T0" fmla="*/ 5 h 10"/>
                    <a:gd name="T1" fmla="*/ 5 h 10"/>
                    <a:gd name="T2" fmla="*/ 5 h 10"/>
                    <a:gd name="T3" fmla="*/ 5 h 10"/>
                    <a:gd name="T4" fmla="*/ 5 h 10"/>
                    <a:gd name="T5" fmla="*/ 5 h 10"/>
                    <a:gd name="T6" fmla="*/ 5 h 10"/>
                    <a:gd name="T7" fmla="*/ 5 h 10"/>
                    <a:gd name="T8" fmla="*/ 5 h 10"/>
                    <a:gd name="T9" fmla="*/ 10 h 10"/>
                    <a:gd name="T10" fmla="*/ 10 h 10"/>
                    <a:gd name="T11" fmla="*/ 5 h 10"/>
                    <a:gd name="T12" fmla="*/ 5 h 10"/>
                    <a:gd name="T13" fmla="*/ 5 h 10"/>
                    <a:gd name="T14" fmla="*/ 5 h 10"/>
                    <a:gd name="T15" fmla="*/ 5 h 10"/>
                    <a:gd name="T16" fmla="*/ 5 h 10"/>
                    <a:gd name="T17" fmla="*/ 0 h 10"/>
                    <a:gd name="T18" fmla="*/ 0 h 10"/>
                    <a:gd name="T19" fmla="*/ 0 h 10"/>
                    <a:gd name="T20" fmla="*/ 5 h 10"/>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Lst>
                  <a:rect l="0" t="0" r="r" b="b"/>
                  <a:pathLst>
                    <a:path h="10">
                      <a:moveTo>
                        <a:pt x="0" y="5"/>
                      </a:moveTo>
                      <a:lnTo>
                        <a:pt x="0" y="5"/>
                      </a:lnTo>
                      <a:lnTo>
                        <a:pt x="0" y="5"/>
                      </a:lnTo>
                      <a:lnTo>
                        <a:pt x="0" y="5"/>
                      </a:lnTo>
                      <a:lnTo>
                        <a:pt x="0" y="5"/>
                      </a:lnTo>
                      <a:lnTo>
                        <a:pt x="0" y="5"/>
                      </a:lnTo>
                      <a:lnTo>
                        <a:pt x="0" y="5"/>
                      </a:lnTo>
                      <a:lnTo>
                        <a:pt x="0" y="5"/>
                      </a:lnTo>
                      <a:lnTo>
                        <a:pt x="0" y="5"/>
                      </a:lnTo>
                      <a:lnTo>
                        <a:pt x="0" y="10"/>
                      </a:lnTo>
                      <a:lnTo>
                        <a:pt x="0" y="10"/>
                      </a:lnTo>
                      <a:lnTo>
                        <a:pt x="0" y="5"/>
                      </a:lnTo>
                      <a:lnTo>
                        <a:pt x="0" y="5"/>
                      </a:lnTo>
                      <a:lnTo>
                        <a:pt x="0" y="5"/>
                      </a:lnTo>
                      <a:lnTo>
                        <a:pt x="0" y="5"/>
                      </a:lnTo>
                      <a:lnTo>
                        <a:pt x="0" y="5"/>
                      </a:lnTo>
                      <a:lnTo>
                        <a:pt x="0" y="5"/>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53" name="Freeform 2949">
                  <a:extLst>
                    <a:ext uri="{FF2B5EF4-FFF2-40B4-BE49-F238E27FC236}">
                      <a16:creationId xmlns:a16="http://schemas.microsoft.com/office/drawing/2014/main" id="{0E2E4449-EEA0-4482-B375-0A209B61DC79}"/>
                    </a:ext>
                  </a:extLst>
                </p:cNvPr>
                <p:cNvSpPr>
                  <a:spLocks/>
                </p:cNvSpPr>
                <p:nvPr/>
              </p:nvSpPr>
              <p:spPr bwMode="auto">
                <a:xfrm>
                  <a:off x="4443" y="1553"/>
                  <a:ext cx="10" cy="5"/>
                </a:xfrm>
                <a:custGeom>
                  <a:avLst/>
                  <a:gdLst>
                    <a:gd name="T0" fmla="*/ 0 w 10"/>
                    <a:gd name="T1" fmla="*/ 5 h 5"/>
                    <a:gd name="T2" fmla="*/ 0 w 10"/>
                    <a:gd name="T3" fmla="*/ 5 h 5"/>
                    <a:gd name="T4" fmla="*/ 0 w 10"/>
                    <a:gd name="T5" fmla="*/ 5 h 5"/>
                    <a:gd name="T6" fmla="*/ 5 w 10"/>
                    <a:gd name="T7" fmla="*/ 5 h 5"/>
                    <a:gd name="T8" fmla="*/ 5 w 10"/>
                    <a:gd name="T9" fmla="*/ 5 h 5"/>
                    <a:gd name="T10" fmla="*/ 5 w 10"/>
                    <a:gd name="T11" fmla="*/ 5 h 5"/>
                    <a:gd name="T12" fmla="*/ 5 w 10"/>
                    <a:gd name="T13" fmla="*/ 5 h 5"/>
                    <a:gd name="T14" fmla="*/ 5 w 10"/>
                    <a:gd name="T15" fmla="*/ 5 h 5"/>
                    <a:gd name="T16" fmla="*/ 10 w 10"/>
                    <a:gd name="T17" fmla="*/ 5 h 5"/>
                    <a:gd name="T18" fmla="*/ 10 w 10"/>
                    <a:gd name="T19" fmla="*/ 5 h 5"/>
                    <a:gd name="T20" fmla="*/ 10 w 10"/>
                    <a:gd name="T21" fmla="*/ 0 h 5"/>
                    <a:gd name="T22" fmla="*/ 10 w 10"/>
                    <a:gd name="T23" fmla="*/ 0 h 5"/>
                    <a:gd name="T24" fmla="*/ 5 w 10"/>
                    <a:gd name="T25" fmla="*/ 0 h 5"/>
                    <a:gd name="T26" fmla="*/ 5 w 10"/>
                    <a:gd name="T27" fmla="*/ 0 h 5"/>
                    <a:gd name="T28" fmla="*/ 5 w 10"/>
                    <a:gd name="T29" fmla="*/ 0 h 5"/>
                    <a:gd name="T30" fmla="*/ 5 w 10"/>
                    <a:gd name="T31" fmla="*/ 0 h 5"/>
                    <a:gd name="T32" fmla="*/ 0 w 10"/>
                    <a:gd name="T33" fmla="*/ 0 h 5"/>
                    <a:gd name="T34" fmla="*/ 0 w 10"/>
                    <a:gd name="T35" fmla="*/ 5 h 5"/>
                    <a:gd name="T36" fmla="*/ 0 w 10"/>
                    <a:gd name="T37" fmla="*/ 5 h 5"/>
                    <a:gd name="T38" fmla="*/ 0 w 10"/>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5">
                      <a:moveTo>
                        <a:pt x="0" y="5"/>
                      </a:moveTo>
                      <a:lnTo>
                        <a:pt x="0" y="5"/>
                      </a:lnTo>
                      <a:lnTo>
                        <a:pt x="0" y="5"/>
                      </a:lnTo>
                      <a:lnTo>
                        <a:pt x="5" y="5"/>
                      </a:lnTo>
                      <a:lnTo>
                        <a:pt x="5" y="5"/>
                      </a:lnTo>
                      <a:lnTo>
                        <a:pt x="5" y="5"/>
                      </a:lnTo>
                      <a:lnTo>
                        <a:pt x="5" y="5"/>
                      </a:lnTo>
                      <a:lnTo>
                        <a:pt x="5" y="5"/>
                      </a:lnTo>
                      <a:lnTo>
                        <a:pt x="10" y="5"/>
                      </a:lnTo>
                      <a:lnTo>
                        <a:pt x="10" y="5"/>
                      </a:lnTo>
                      <a:lnTo>
                        <a:pt x="10" y="0"/>
                      </a:lnTo>
                      <a:lnTo>
                        <a:pt x="10" y="0"/>
                      </a:lnTo>
                      <a:lnTo>
                        <a:pt x="5" y="0"/>
                      </a:lnTo>
                      <a:lnTo>
                        <a:pt x="5" y="0"/>
                      </a:lnTo>
                      <a:lnTo>
                        <a:pt x="5" y="0"/>
                      </a:lnTo>
                      <a:lnTo>
                        <a:pt x="5" y="0"/>
                      </a:lnTo>
                      <a:lnTo>
                        <a:pt x="0" y="0"/>
                      </a:lnTo>
                      <a:lnTo>
                        <a:pt x="0" y="5"/>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54" name="Freeform 2950">
                  <a:extLst>
                    <a:ext uri="{FF2B5EF4-FFF2-40B4-BE49-F238E27FC236}">
                      <a16:creationId xmlns:a16="http://schemas.microsoft.com/office/drawing/2014/main" id="{155A75AE-15BC-473B-9190-20B6248B514B}"/>
                    </a:ext>
                  </a:extLst>
                </p:cNvPr>
                <p:cNvSpPr>
                  <a:spLocks/>
                </p:cNvSpPr>
                <p:nvPr/>
              </p:nvSpPr>
              <p:spPr bwMode="auto">
                <a:xfrm>
                  <a:off x="4443" y="1548"/>
                  <a:ext cx="10" cy="10"/>
                </a:xfrm>
                <a:custGeom>
                  <a:avLst/>
                  <a:gdLst>
                    <a:gd name="T0" fmla="*/ 10 w 10"/>
                    <a:gd name="T1" fmla="*/ 0 h 10"/>
                    <a:gd name="T2" fmla="*/ 10 w 10"/>
                    <a:gd name="T3" fmla="*/ 0 h 10"/>
                    <a:gd name="T4" fmla="*/ 10 w 10"/>
                    <a:gd name="T5" fmla="*/ 0 h 10"/>
                    <a:gd name="T6" fmla="*/ 5 w 10"/>
                    <a:gd name="T7" fmla="*/ 0 h 10"/>
                    <a:gd name="T8" fmla="*/ 5 w 10"/>
                    <a:gd name="T9" fmla="*/ 5 h 10"/>
                    <a:gd name="T10" fmla="*/ 0 w 10"/>
                    <a:gd name="T11" fmla="*/ 5 h 10"/>
                    <a:gd name="T12" fmla="*/ 0 w 10"/>
                    <a:gd name="T13" fmla="*/ 5 h 10"/>
                    <a:gd name="T14" fmla="*/ 0 w 10"/>
                    <a:gd name="T15" fmla="*/ 10 h 10"/>
                    <a:gd name="T16" fmla="*/ 0 w 10"/>
                    <a:gd name="T17" fmla="*/ 10 h 10"/>
                    <a:gd name="T18" fmla="*/ 0 w 10"/>
                    <a:gd name="T19" fmla="*/ 10 h 10"/>
                    <a:gd name="T20" fmla="*/ 0 w 10"/>
                    <a:gd name="T21" fmla="*/ 10 h 10"/>
                    <a:gd name="T22" fmla="*/ 0 w 10"/>
                    <a:gd name="T23" fmla="*/ 10 h 10"/>
                    <a:gd name="T24" fmla="*/ 0 w 10"/>
                    <a:gd name="T25" fmla="*/ 10 h 10"/>
                    <a:gd name="T26" fmla="*/ 5 w 10"/>
                    <a:gd name="T27" fmla="*/ 10 h 10"/>
                    <a:gd name="T28" fmla="*/ 5 w 10"/>
                    <a:gd name="T29" fmla="*/ 5 h 10"/>
                    <a:gd name="T30" fmla="*/ 5 w 10"/>
                    <a:gd name="T31" fmla="*/ 5 h 10"/>
                    <a:gd name="T32" fmla="*/ 5 w 10"/>
                    <a:gd name="T33" fmla="*/ 5 h 10"/>
                    <a:gd name="T34" fmla="*/ 10 w 10"/>
                    <a:gd name="T35" fmla="*/ 5 h 10"/>
                    <a:gd name="T36" fmla="*/ 10 w 10"/>
                    <a:gd name="T37" fmla="*/ 0 h 10"/>
                    <a:gd name="T38" fmla="*/ 10 w 10"/>
                    <a:gd name="T3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0">
                      <a:moveTo>
                        <a:pt x="10" y="0"/>
                      </a:moveTo>
                      <a:lnTo>
                        <a:pt x="10" y="0"/>
                      </a:lnTo>
                      <a:lnTo>
                        <a:pt x="10" y="0"/>
                      </a:lnTo>
                      <a:lnTo>
                        <a:pt x="5" y="0"/>
                      </a:lnTo>
                      <a:lnTo>
                        <a:pt x="5" y="5"/>
                      </a:lnTo>
                      <a:lnTo>
                        <a:pt x="0" y="5"/>
                      </a:lnTo>
                      <a:lnTo>
                        <a:pt x="0" y="5"/>
                      </a:lnTo>
                      <a:lnTo>
                        <a:pt x="0" y="10"/>
                      </a:lnTo>
                      <a:lnTo>
                        <a:pt x="0" y="10"/>
                      </a:lnTo>
                      <a:lnTo>
                        <a:pt x="0" y="10"/>
                      </a:lnTo>
                      <a:lnTo>
                        <a:pt x="0" y="10"/>
                      </a:lnTo>
                      <a:lnTo>
                        <a:pt x="0" y="10"/>
                      </a:lnTo>
                      <a:lnTo>
                        <a:pt x="0" y="10"/>
                      </a:lnTo>
                      <a:lnTo>
                        <a:pt x="5" y="10"/>
                      </a:lnTo>
                      <a:lnTo>
                        <a:pt x="5" y="5"/>
                      </a:lnTo>
                      <a:lnTo>
                        <a:pt x="5" y="5"/>
                      </a:lnTo>
                      <a:lnTo>
                        <a:pt x="5" y="5"/>
                      </a:lnTo>
                      <a:lnTo>
                        <a:pt x="10" y="5"/>
                      </a:lnTo>
                      <a:lnTo>
                        <a:pt x="10"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55" name="Freeform 2951">
                  <a:extLst>
                    <a:ext uri="{FF2B5EF4-FFF2-40B4-BE49-F238E27FC236}">
                      <a16:creationId xmlns:a16="http://schemas.microsoft.com/office/drawing/2014/main" id="{16D379ED-7370-4535-8D42-DD3C7899307E}"/>
                    </a:ext>
                  </a:extLst>
                </p:cNvPr>
                <p:cNvSpPr>
                  <a:spLocks/>
                </p:cNvSpPr>
                <p:nvPr/>
              </p:nvSpPr>
              <p:spPr bwMode="auto">
                <a:xfrm>
                  <a:off x="4453" y="1548"/>
                  <a:ext cx="5" cy="5"/>
                </a:xfrm>
                <a:custGeom>
                  <a:avLst/>
                  <a:gdLst>
                    <a:gd name="T0" fmla="*/ 5 w 5"/>
                    <a:gd name="T1" fmla="*/ 5 h 5"/>
                    <a:gd name="T2" fmla="*/ 5 w 5"/>
                    <a:gd name="T3" fmla="*/ 5 h 5"/>
                    <a:gd name="T4" fmla="*/ 5 w 5"/>
                    <a:gd name="T5" fmla="*/ 0 h 5"/>
                    <a:gd name="T6" fmla="*/ 5 w 5"/>
                    <a:gd name="T7" fmla="*/ 0 h 5"/>
                    <a:gd name="T8" fmla="*/ 5 w 5"/>
                    <a:gd name="T9" fmla="*/ 0 h 5"/>
                    <a:gd name="T10" fmla="*/ 5 w 5"/>
                    <a:gd name="T11" fmla="*/ 0 h 5"/>
                    <a:gd name="T12" fmla="*/ 0 w 5"/>
                    <a:gd name="T13" fmla="*/ 0 h 5"/>
                    <a:gd name="T14" fmla="*/ 0 w 5"/>
                    <a:gd name="T15" fmla="*/ 0 h 5"/>
                    <a:gd name="T16" fmla="*/ 0 w 5"/>
                    <a:gd name="T17" fmla="*/ 0 h 5"/>
                    <a:gd name="T18" fmla="*/ 0 w 5"/>
                    <a:gd name="T19" fmla="*/ 0 h 5"/>
                    <a:gd name="T20" fmla="*/ 0 w 5"/>
                    <a:gd name="T21" fmla="*/ 0 h 5"/>
                    <a:gd name="T22" fmla="*/ 0 w 5"/>
                    <a:gd name="T23" fmla="*/ 0 h 5"/>
                    <a:gd name="T24" fmla="*/ 0 w 5"/>
                    <a:gd name="T25" fmla="*/ 0 h 5"/>
                    <a:gd name="T26" fmla="*/ 0 w 5"/>
                    <a:gd name="T27" fmla="*/ 0 h 5"/>
                    <a:gd name="T28" fmla="*/ 5 w 5"/>
                    <a:gd name="T29" fmla="*/ 0 h 5"/>
                    <a:gd name="T30" fmla="*/ 5 w 5"/>
                    <a:gd name="T31" fmla="*/ 0 h 5"/>
                    <a:gd name="T32" fmla="*/ 5 w 5"/>
                    <a:gd name="T33" fmla="*/ 0 h 5"/>
                    <a:gd name="T34" fmla="*/ 5 w 5"/>
                    <a:gd name="T35" fmla="*/ 0 h 5"/>
                    <a:gd name="T36" fmla="*/ 5 w 5"/>
                    <a:gd name="T37" fmla="*/ 5 h 5"/>
                    <a:gd name="T38" fmla="*/ 5 w 5"/>
                    <a:gd name="T39" fmla="*/ 0 h 5"/>
                    <a:gd name="T40" fmla="*/ 5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5" y="5"/>
                      </a:moveTo>
                      <a:lnTo>
                        <a:pt x="5" y="5"/>
                      </a:lnTo>
                      <a:lnTo>
                        <a:pt x="5" y="0"/>
                      </a:lnTo>
                      <a:lnTo>
                        <a:pt x="5" y="0"/>
                      </a:lnTo>
                      <a:lnTo>
                        <a:pt x="5" y="0"/>
                      </a:lnTo>
                      <a:lnTo>
                        <a:pt x="5" y="0"/>
                      </a:lnTo>
                      <a:lnTo>
                        <a:pt x="0" y="0"/>
                      </a:lnTo>
                      <a:lnTo>
                        <a:pt x="0" y="0"/>
                      </a:lnTo>
                      <a:lnTo>
                        <a:pt x="0" y="0"/>
                      </a:lnTo>
                      <a:lnTo>
                        <a:pt x="0" y="0"/>
                      </a:lnTo>
                      <a:lnTo>
                        <a:pt x="0" y="0"/>
                      </a:lnTo>
                      <a:lnTo>
                        <a:pt x="0" y="0"/>
                      </a:lnTo>
                      <a:lnTo>
                        <a:pt x="0" y="0"/>
                      </a:lnTo>
                      <a:lnTo>
                        <a:pt x="0" y="0"/>
                      </a:lnTo>
                      <a:lnTo>
                        <a:pt x="5" y="0"/>
                      </a:lnTo>
                      <a:lnTo>
                        <a:pt x="5" y="0"/>
                      </a:lnTo>
                      <a:lnTo>
                        <a:pt x="5" y="0"/>
                      </a:lnTo>
                      <a:lnTo>
                        <a:pt x="5" y="0"/>
                      </a:lnTo>
                      <a:lnTo>
                        <a:pt x="5" y="5"/>
                      </a:lnTo>
                      <a:lnTo>
                        <a:pt x="5"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56" name="Freeform 2952">
                  <a:extLst>
                    <a:ext uri="{FF2B5EF4-FFF2-40B4-BE49-F238E27FC236}">
                      <a16:creationId xmlns:a16="http://schemas.microsoft.com/office/drawing/2014/main" id="{D8F9F73A-8733-4536-B4E1-2FFD9B82305C}"/>
                    </a:ext>
                  </a:extLst>
                </p:cNvPr>
                <p:cNvSpPr>
                  <a:spLocks/>
                </p:cNvSpPr>
                <p:nvPr/>
              </p:nvSpPr>
              <p:spPr bwMode="auto">
                <a:xfrm>
                  <a:off x="4458" y="1548"/>
                  <a:ext cx="5" cy="10"/>
                </a:xfrm>
                <a:custGeom>
                  <a:avLst/>
                  <a:gdLst>
                    <a:gd name="T0" fmla="*/ 5 w 5"/>
                    <a:gd name="T1" fmla="*/ 5 h 10"/>
                    <a:gd name="T2" fmla="*/ 5 w 5"/>
                    <a:gd name="T3" fmla="*/ 5 h 10"/>
                    <a:gd name="T4" fmla="*/ 0 w 5"/>
                    <a:gd name="T5" fmla="*/ 10 h 10"/>
                    <a:gd name="T6" fmla="*/ 0 w 5"/>
                    <a:gd name="T7" fmla="*/ 10 h 10"/>
                    <a:gd name="T8" fmla="*/ 0 w 5"/>
                    <a:gd name="T9" fmla="*/ 10 h 10"/>
                    <a:gd name="T10" fmla="*/ 0 w 5"/>
                    <a:gd name="T11" fmla="*/ 10 h 10"/>
                    <a:gd name="T12" fmla="*/ 0 w 5"/>
                    <a:gd name="T13" fmla="*/ 5 h 10"/>
                    <a:gd name="T14" fmla="*/ 0 w 5"/>
                    <a:gd name="T15" fmla="*/ 5 h 10"/>
                    <a:gd name="T16" fmla="*/ 0 w 5"/>
                    <a:gd name="T17" fmla="*/ 5 h 10"/>
                    <a:gd name="T18" fmla="*/ 0 w 5"/>
                    <a:gd name="T19" fmla="*/ 5 h 10"/>
                    <a:gd name="T20" fmla="*/ 0 w 5"/>
                    <a:gd name="T21" fmla="*/ 0 h 10"/>
                    <a:gd name="T22" fmla="*/ 0 w 5"/>
                    <a:gd name="T23" fmla="*/ 5 h 10"/>
                    <a:gd name="T24" fmla="*/ 0 w 5"/>
                    <a:gd name="T25" fmla="*/ 5 h 10"/>
                    <a:gd name="T26" fmla="*/ 0 w 5"/>
                    <a:gd name="T27" fmla="*/ 5 h 10"/>
                    <a:gd name="T28" fmla="*/ 0 w 5"/>
                    <a:gd name="T29" fmla="*/ 10 h 10"/>
                    <a:gd name="T30" fmla="*/ 0 w 5"/>
                    <a:gd name="T31" fmla="*/ 10 h 10"/>
                    <a:gd name="T32" fmla="*/ 0 w 5"/>
                    <a:gd name="T33" fmla="*/ 10 h 10"/>
                    <a:gd name="T34" fmla="*/ 0 w 5"/>
                    <a:gd name="T35" fmla="*/ 10 h 10"/>
                    <a:gd name="T36" fmla="*/ 5 w 5"/>
                    <a:gd name="T37" fmla="*/ 10 h 10"/>
                    <a:gd name="T38" fmla="*/ 5 w 5"/>
                    <a:gd name="T39" fmla="*/ 10 h 10"/>
                    <a:gd name="T40" fmla="*/ 5 w 5"/>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5" y="5"/>
                      </a:moveTo>
                      <a:lnTo>
                        <a:pt x="5" y="5"/>
                      </a:lnTo>
                      <a:lnTo>
                        <a:pt x="0" y="10"/>
                      </a:lnTo>
                      <a:lnTo>
                        <a:pt x="0" y="10"/>
                      </a:lnTo>
                      <a:lnTo>
                        <a:pt x="0" y="10"/>
                      </a:lnTo>
                      <a:lnTo>
                        <a:pt x="0" y="10"/>
                      </a:lnTo>
                      <a:lnTo>
                        <a:pt x="0" y="5"/>
                      </a:lnTo>
                      <a:lnTo>
                        <a:pt x="0" y="5"/>
                      </a:lnTo>
                      <a:lnTo>
                        <a:pt x="0" y="5"/>
                      </a:lnTo>
                      <a:lnTo>
                        <a:pt x="0" y="5"/>
                      </a:lnTo>
                      <a:lnTo>
                        <a:pt x="0" y="0"/>
                      </a:lnTo>
                      <a:lnTo>
                        <a:pt x="0" y="5"/>
                      </a:lnTo>
                      <a:lnTo>
                        <a:pt x="0" y="5"/>
                      </a:lnTo>
                      <a:lnTo>
                        <a:pt x="0" y="5"/>
                      </a:lnTo>
                      <a:lnTo>
                        <a:pt x="0" y="10"/>
                      </a:lnTo>
                      <a:lnTo>
                        <a:pt x="0" y="10"/>
                      </a:lnTo>
                      <a:lnTo>
                        <a:pt x="0" y="10"/>
                      </a:lnTo>
                      <a:lnTo>
                        <a:pt x="0" y="10"/>
                      </a:lnTo>
                      <a:lnTo>
                        <a:pt x="5" y="10"/>
                      </a:lnTo>
                      <a:lnTo>
                        <a:pt x="5" y="1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57" name="Freeform 2953">
                  <a:extLst>
                    <a:ext uri="{FF2B5EF4-FFF2-40B4-BE49-F238E27FC236}">
                      <a16:creationId xmlns:a16="http://schemas.microsoft.com/office/drawing/2014/main" id="{84269C05-3842-40AC-8D79-8B9C00992289}"/>
                    </a:ext>
                  </a:extLst>
                </p:cNvPr>
                <p:cNvSpPr>
                  <a:spLocks/>
                </p:cNvSpPr>
                <p:nvPr/>
              </p:nvSpPr>
              <p:spPr bwMode="auto">
                <a:xfrm>
                  <a:off x="4463" y="1553"/>
                  <a:ext cx="5" cy="5"/>
                </a:xfrm>
                <a:custGeom>
                  <a:avLst/>
                  <a:gdLst>
                    <a:gd name="T0" fmla="*/ 5 w 5"/>
                    <a:gd name="T1" fmla="*/ 0 h 5"/>
                    <a:gd name="T2" fmla="*/ 5 w 5"/>
                    <a:gd name="T3" fmla="*/ 0 h 5"/>
                    <a:gd name="T4" fmla="*/ 0 w 5"/>
                    <a:gd name="T5" fmla="*/ 0 h 5"/>
                    <a:gd name="T6" fmla="*/ 0 w 5"/>
                    <a:gd name="T7" fmla="*/ 0 h 5"/>
                    <a:gd name="T8" fmla="*/ 0 w 5"/>
                    <a:gd name="T9" fmla="*/ 0 h 5"/>
                    <a:gd name="T10" fmla="*/ 0 w 5"/>
                    <a:gd name="T11" fmla="*/ 0 h 5"/>
                    <a:gd name="T12" fmla="*/ 0 w 5"/>
                    <a:gd name="T13" fmla="*/ 5 h 5"/>
                    <a:gd name="T14" fmla="*/ 0 w 5"/>
                    <a:gd name="T15" fmla="*/ 5 h 5"/>
                    <a:gd name="T16" fmla="*/ 0 w 5"/>
                    <a:gd name="T17" fmla="*/ 5 h 5"/>
                    <a:gd name="T18" fmla="*/ 0 w 5"/>
                    <a:gd name="T19" fmla="*/ 5 h 5"/>
                    <a:gd name="T20" fmla="*/ 0 w 5"/>
                    <a:gd name="T21" fmla="*/ 5 h 5"/>
                    <a:gd name="T22" fmla="*/ 0 w 5"/>
                    <a:gd name="T23" fmla="*/ 5 h 5"/>
                    <a:gd name="T24" fmla="*/ 5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5" y="0"/>
                      </a:moveTo>
                      <a:lnTo>
                        <a:pt x="5" y="0"/>
                      </a:lnTo>
                      <a:lnTo>
                        <a:pt x="0" y="0"/>
                      </a:lnTo>
                      <a:lnTo>
                        <a:pt x="0" y="0"/>
                      </a:lnTo>
                      <a:lnTo>
                        <a:pt x="0" y="0"/>
                      </a:lnTo>
                      <a:lnTo>
                        <a:pt x="0" y="0"/>
                      </a:lnTo>
                      <a:lnTo>
                        <a:pt x="0" y="5"/>
                      </a:lnTo>
                      <a:lnTo>
                        <a:pt x="0" y="5"/>
                      </a:lnTo>
                      <a:lnTo>
                        <a:pt x="0" y="5"/>
                      </a:lnTo>
                      <a:lnTo>
                        <a:pt x="0" y="5"/>
                      </a:lnTo>
                      <a:lnTo>
                        <a:pt x="0" y="5"/>
                      </a:lnTo>
                      <a:lnTo>
                        <a:pt x="0"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58" name="Freeform 2954">
                  <a:extLst>
                    <a:ext uri="{FF2B5EF4-FFF2-40B4-BE49-F238E27FC236}">
                      <a16:creationId xmlns:a16="http://schemas.microsoft.com/office/drawing/2014/main" id="{9E0E765C-F8D3-42B9-80C5-9F1F5FD7143D}"/>
                    </a:ext>
                  </a:extLst>
                </p:cNvPr>
                <p:cNvSpPr>
                  <a:spLocks/>
                </p:cNvSpPr>
                <p:nvPr/>
              </p:nvSpPr>
              <p:spPr bwMode="auto">
                <a:xfrm>
                  <a:off x="4463" y="1553"/>
                  <a:ext cx="10" cy="5"/>
                </a:xfrm>
                <a:custGeom>
                  <a:avLst/>
                  <a:gdLst>
                    <a:gd name="T0" fmla="*/ 10 w 10"/>
                    <a:gd name="T1" fmla="*/ 0 h 5"/>
                    <a:gd name="T2" fmla="*/ 10 w 10"/>
                    <a:gd name="T3" fmla="*/ 0 h 5"/>
                    <a:gd name="T4" fmla="*/ 5 w 10"/>
                    <a:gd name="T5" fmla="*/ 0 h 5"/>
                    <a:gd name="T6" fmla="*/ 5 w 10"/>
                    <a:gd name="T7" fmla="*/ 0 h 5"/>
                    <a:gd name="T8" fmla="*/ 5 w 10"/>
                    <a:gd name="T9" fmla="*/ 0 h 5"/>
                    <a:gd name="T10" fmla="*/ 5 w 10"/>
                    <a:gd name="T11" fmla="*/ 0 h 5"/>
                    <a:gd name="T12" fmla="*/ 5 w 10"/>
                    <a:gd name="T13" fmla="*/ 0 h 5"/>
                    <a:gd name="T14" fmla="*/ 5 w 10"/>
                    <a:gd name="T15" fmla="*/ 0 h 5"/>
                    <a:gd name="T16" fmla="*/ 5 w 10"/>
                    <a:gd name="T17" fmla="*/ 0 h 5"/>
                    <a:gd name="T18" fmla="*/ 5 w 10"/>
                    <a:gd name="T19" fmla="*/ 0 h 5"/>
                    <a:gd name="T20" fmla="*/ 0 w 10"/>
                    <a:gd name="T21" fmla="*/ 5 h 5"/>
                    <a:gd name="T22" fmla="*/ 0 w 10"/>
                    <a:gd name="T23" fmla="*/ 5 h 5"/>
                    <a:gd name="T24" fmla="*/ 5 w 10"/>
                    <a:gd name="T25" fmla="*/ 5 h 5"/>
                    <a:gd name="T26" fmla="*/ 5 w 10"/>
                    <a:gd name="T27" fmla="*/ 5 h 5"/>
                    <a:gd name="T28" fmla="*/ 5 w 10"/>
                    <a:gd name="T29" fmla="*/ 5 h 5"/>
                    <a:gd name="T30" fmla="*/ 5 w 10"/>
                    <a:gd name="T31" fmla="*/ 5 h 5"/>
                    <a:gd name="T32" fmla="*/ 5 w 10"/>
                    <a:gd name="T33" fmla="*/ 5 h 5"/>
                    <a:gd name="T34" fmla="*/ 10 w 10"/>
                    <a:gd name="T35" fmla="*/ 5 h 5"/>
                    <a:gd name="T36" fmla="*/ 10 w 10"/>
                    <a:gd name="T37" fmla="*/ 5 h 5"/>
                    <a:gd name="T38" fmla="*/ 10 w 10"/>
                    <a:gd name="T39" fmla="*/ 5 h 5"/>
                    <a:gd name="T40" fmla="*/ 10 w 10"/>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10" y="0"/>
                      </a:moveTo>
                      <a:lnTo>
                        <a:pt x="10" y="0"/>
                      </a:lnTo>
                      <a:lnTo>
                        <a:pt x="5" y="0"/>
                      </a:lnTo>
                      <a:lnTo>
                        <a:pt x="5" y="0"/>
                      </a:lnTo>
                      <a:lnTo>
                        <a:pt x="5" y="0"/>
                      </a:lnTo>
                      <a:lnTo>
                        <a:pt x="5" y="0"/>
                      </a:lnTo>
                      <a:lnTo>
                        <a:pt x="5" y="0"/>
                      </a:lnTo>
                      <a:lnTo>
                        <a:pt x="5" y="0"/>
                      </a:lnTo>
                      <a:lnTo>
                        <a:pt x="5" y="0"/>
                      </a:lnTo>
                      <a:lnTo>
                        <a:pt x="5" y="0"/>
                      </a:lnTo>
                      <a:lnTo>
                        <a:pt x="0" y="5"/>
                      </a:lnTo>
                      <a:lnTo>
                        <a:pt x="0" y="5"/>
                      </a:lnTo>
                      <a:lnTo>
                        <a:pt x="5" y="5"/>
                      </a:lnTo>
                      <a:lnTo>
                        <a:pt x="5" y="5"/>
                      </a:lnTo>
                      <a:lnTo>
                        <a:pt x="5" y="5"/>
                      </a:lnTo>
                      <a:lnTo>
                        <a:pt x="5" y="5"/>
                      </a:lnTo>
                      <a:lnTo>
                        <a:pt x="5" y="5"/>
                      </a:lnTo>
                      <a:lnTo>
                        <a:pt x="10" y="5"/>
                      </a:lnTo>
                      <a:lnTo>
                        <a:pt x="10" y="5"/>
                      </a:lnTo>
                      <a:lnTo>
                        <a:pt x="10" y="5"/>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59" name="Freeform 2955">
                  <a:extLst>
                    <a:ext uri="{FF2B5EF4-FFF2-40B4-BE49-F238E27FC236}">
                      <a16:creationId xmlns:a16="http://schemas.microsoft.com/office/drawing/2014/main" id="{6263279C-640D-4590-B3FA-556719267430}"/>
                    </a:ext>
                  </a:extLst>
                </p:cNvPr>
                <p:cNvSpPr>
                  <a:spLocks/>
                </p:cNvSpPr>
                <p:nvPr/>
              </p:nvSpPr>
              <p:spPr bwMode="auto">
                <a:xfrm>
                  <a:off x="4468" y="1548"/>
                  <a:ext cx="5" cy="10"/>
                </a:xfrm>
                <a:custGeom>
                  <a:avLst/>
                  <a:gdLst>
                    <a:gd name="T0" fmla="*/ 5 w 5"/>
                    <a:gd name="T1" fmla="*/ 5 h 10"/>
                    <a:gd name="T2" fmla="*/ 0 w 5"/>
                    <a:gd name="T3" fmla="*/ 5 h 10"/>
                    <a:gd name="T4" fmla="*/ 5 w 5"/>
                    <a:gd name="T5" fmla="*/ 5 h 10"/>
                    <a:gd name="T6" fmla="*/ 5 w 5"/>
                    <a:gd name="T7" fmla="*/ 5 h 10"/>
                    <a:gd name="T8" fmla="*/ 5 w 5"/>
                    <a:gd name="T9" fmla="*/ 5 h 10"/>
                    <a:gd name="T10" fmla="*/ 5 w 5"/>
                    <a:gd name="T11" fmla="*/ 5 h 10"/>
                    <a:gd name="T12" fmla="*/ 5 w 5"/>
                    <a:gd name="T13" fmla="*/ 5 h 10"/>
                    <a:gd name="T14" fmla="*/ 5 w 5"/>
                    <a:gd name="T15" fmla="*/ 5 h 10"/>
                    <a:gd name="T16" fmla="*/ 5 w 5"/>
                    <a:gd name="T17" fmla="*/ 5 h 10"/>
                    <a:gd name="T18" fmla="*/ 5 w 5"/>
                    <a:gd name="T19" fmla="*/ 5 h 10"/>
                    <a:gd name="T20" fmla="*/ 5 w 5"/>
                    <a:gd name="T21" fmla="*/ 10 h 10"/>
                    <a:gd name="T22" fmla="*/ 5 w 5"/>
                    <a:gd name="T23" fmla="*/ 10 h 10"/>
                    <a:gd name="T24" fmla="*/ 5 w 5"/>
                    <a:gd name="T25" fmla="*/ 5 h 10"/>
                    <a:gd name="T26" fmla="*/ 5 w 5"/>
                    <a:gd name="T27" fmla="*/ 5 h 10"/>
                    <a:gd name="T28" fmla="*/ 5 w 5"/>
                    <a:gd name="T29" fmla="*/ 5 h 10"/>
                    <a:gd name="T30" fmla="*/ 5 w 5"/>
                    <a:gd name="T31" fmla="*/ 5 h 10"/>
                    <a:gd name="T32" fmla="*/ 5 w 5"/>
                    <a:gd name="T33" fmla="*/ 5 h 10"/>
                    <a:gd name="T34" fmla="*/ 5 w 5"/>
                    <a:gd name="T35" fmla="*/ 0 h 10"/>
                    <a:gd name="T36" fmla="*/ 5 w 5"/>
                    <a:gd name="T37" fmla="*/ 0 h 10"/>
                    <a:gd name="T38" fmla="*/ 0 w 5"/>
                    <a:gd name="T39" fmla="*/ 0 h 10"/>
                    <a:gd name="T40" fmla="*/ 5 w 5"/>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5" y="5"/>
                      </a:moveTo>
                      <a:lnTo>
                        <a:pt x="0" y="5"/>
                      </a:lnTo>
                      <a:lnTo>
                        <a:pt x="5" y="5"/>
                      </a:lnTo>
                      <a:lnTo>
                        <a:pt x="5" y="5"/>
                      </a:lnTo>
                      <a:lnTo>
                        <a:pt x="5" y="5"/>
                      </a:lnTo>
                      <a:lnTo>
                        <a:pt x="5" y="5"/>
                      </a:lnTo>
                      <a:lnTo>
                        <a:pt x="5" y="5"/>
                      </a:lnTo>
                      <a:lnTo>
                        <a:pt x="5" y="5"/>
                      </a:lnTo>
                      <a:lnTo>
                        <a:pt x="5" y="5"/>
                      </a:lnTo>
                      <a:lnTo>
                        <a:pt x="5" y="5"/>
                      </a:lnTo>
                      <a:lnTo>
                        <a:pt x="5" y="10"/>
                      </a:lnTo>
                      <a:lnTo>
                        <a:pt x="5" y="10"/>
                      </a:lnTo>
                      <a:lnTo>
                        <a:pt x="5" y="5"/>
                      </a:lnTo>
                      <a:lnTo>
                        <a:pt x="5" y="5"/>
                      </a:lnTo>
                      <a:lnTo>
                        <a:pt x="5" y="5"/>
                      </a:lnTo>
                      <a:lnTo>
                        <a:pt x="5" y="5"/>
                      </a:lnTo>
                      <a:lnTo>
                        <a:pt x="5" y="5"/>
                      </a:lnTo>
                      <a:lnTo>
                        <a:pt x="5" y="0"/>
                      </a:lnTo>
                      <a:lnTo>
                        <a:pt x="5" y="0"/>
                      </a:lnTo>
                      <a:lnTo>
                        <a:pt x="0"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60" name="Freeform 2956">
                  <a:extLst>
                    <a:ext uri="{FF2B5EF4-FFF2-40B4-BE49-F238E27FC236}">
                      <a16:creationId xmlns:a16="http://schemas.microsoft.com/office/drawing/2014/main" id="{3F5B2A5D-DB7B-484E-ABA5-271B22D33C0D}"/>
                    </a:ext>
                  </a:extLst>
                </p:cNvPr>
                <p:cNvSpPr>
                  <a:spLocks/>
                </p:cNvSpPr>
                <p:nvPr/>
              </p:nvSpPr>
              <p:spPr bwMode="auto">
                <a:xfrm>
                  <a:off x="4463" y="1548"/>
                  <a:ext cx="10" cy="5"/>
                </a:xfrm>
                <a:custGeom>
                  <a:avLst/>
                  <a:gdLst>
                    <a:gd name="T0" fmla="*/ 0 w 10"/>
                    <a:gd name="T1" fmla="*/ 0 h 5"/>
                    <a:gd name="T2" fmla="*/ 0 w 10"/>
                    <a:gd name="T3" fmla="*/ 0 h 5"/>
                    <a:gd name="T4" fmla="*/ 0 w 10"/>
                    <a:gd name="T5" fmla="*/ 0 h 5"/>
                    <a:gd name="T6" fmla="*/ 5 w 10"/>
                    <a:gd name="T7" fmla="*/ 5 h 5"/>
                    <a:gd name="T8" fmla="*/ 5 w 10"/>
                    <a:gd name="T9" fmla="*/ 5 h 5"/>
                    <a:gd name="T10" fmla="*/ 5 w 10"/>
                    <a:gd name="T11" fmla="*/ 5 h 5"/>
                    <a:gd name="T12" fmla="*/ 5 w 10"/>
                    <a:gd name="T13" fmla="*/ 5 h 5"/>
                    <a:gd name="T14" fmla="*/ 10 w 10"/>
                    <a:gd name="T15" fmla="*/ 5 h 5"/>
                    <a:gd name="T16" fmla="*/ 10 w 10"/>
                    <a:gd name="T17" fmla="*/ 5 h 5"/>
                    <a:gd name="T18" fmla="*/ 10 w 10"/>
                    <a:gd name="T19" fmla="*/ 5 h 5"/>
                    <a:gd name="T20" fmla="*/ 5 w 10"/>
                    <a:gd name="T21" fmla="*/ 0 h 5"/>
                    <a:gd name="T22" fmla="*/ 5 w 10"/>
                    <a:gd name="T23" fmla="*/ 0 h 5"/>
                    <a:gd name="T24" fmla="*/ 5 w 10"/>
                    <a:gd name="T25" fmla="*/ 0 h 5"/>
                    <a:gd name="T26" fmla="*/ 5 w 10"/>
                    <a:gd name="T27" fmla="*/ 0 h 5"/>
                    <a:gd name="T28" fmla="*/ 5 w 10"/>
                    <a:gd name="T29" fmla="*/ 0 h 5"/>
                    <a:gd name="T30" fmla="*/ 5 w 10"/>
                    <a:gd name="T31" fmla="*/ 0 h 5"/>
                    <a:gd name="T32" fmla="*/ 5 w 10"/>
                    <a:gd name="T33" fmla="*/ 0 h 5"/>
                    <a:gd name="T34" fmla="*/ 5 w 10"/>
                    <a:gd name="T35" fmla="*/ 0 h 5"/>
                    <a:gd name="T36" fmla="*/ 0 w 10"/>
                    <a:gd name="T37" fmla="*/ 0 h 5"/>
                    <a:gd name="T38" fmla="*/ 0 w 10"/>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5">
                      <a:moveTo>
                        <a:pt x="0" y="0"/>
                      </a:moveTo>
                      <a:lnTo>
                        <a:pt x="0" y="0"/>
                      </a:lnTo>
                      <a:lnTo>
                        <a:pt x="0" y="0"/>
                      </a:lnTo>
                      <a:lnTo>
                        <a:pt x="5" y="5"/>
                      </a:lnTo>
                      <a:lnTo>
                        <a:pt x="5" y="5"/>
                      </a:lnTo>
                      <a:lnTo>
                        <a:pt x="5" y="5"/>
                      </a:lnTo>
                      <a:lnTo>
                        <a:pt x="5" y="5"/>
                      </a:lnTo>
                      <a:lnTo>
                        <a:pt x="10" y="5"/>
                      </a:lnTo>
                      <a:lnTo>
                        <a:pt x="10" y="5"/>
                      </a:lnTo>
                      <a:lnTo>
                        <a:pt x="10" y="5"/>
                      </a:lnTo>
                      <a:lnTo>
                        <a:pt x="5" y="0"/>
                      </a:lnTo>
                      <a:lnTo>
                        <a:pt x="5" y="0"/>
                      </a:lnTo>
                      <a:lnTo>
                        <a:pt x="5" y="0"/>
                      </a:lnTo>
                      <a:lnTo>
                        <a:pt x="5" y="0"/>
                      </a:lnTo>
                      <a:lnTo>
                        <a:pt x="5" y="0"/>
                      </a:lnTo>
                      <a:lnTo>
                        <a:pt x="5" y="0"/>
                      </a:lnTo>
                      <a:lnTo>
                        <a:pt x="5" y="0"/>
                      </a:lnTo>
                      <a:lnTo>
                        <a:pt x="5"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61" name="Freeform 2957">
                  <a:extLst>
                    <a:ext uri="{FF2B5EF4-FFF2-40B4-BE49-F238E27FC236}">
                      <a16:creationId xmlns:a16="http://schemas.microsoft.com/office/drawing/2014/main" id="{28EEC020-50DC-448A-BD1F-D284B0CA113C}"/>
                    </a:ext>
                  </a:extLst>
                </p:cNvPr>
                <p:cNvSpPr>
                  <a:spLocks/>
                </p:cNvSpPr>
                <p:nvPr/>
              </p:nvSpPr>
              <p:spPr bwMode="auto">
                <a:xfrm>
                  <a:off x="4458" y="1538"/>
                  <a:ext cx="5" cy="10"/>
                </a:xfrm>
                <a:custGeom>
                  <a:avLst/>
                  <a:gdLst>
                    <a:gd name="T0" fmla="*/ 0 w 5"/>
                    <a:gd name="T1" fmla="*/ 5 h 10"/>
                    <a:gd name="T2" fmla="*/ 0 w 5"/>
                    <a:gd name="T3" fmla="*/ 5 h 10"/>
                    <a:gd name="T4" fmla="*/ 0 w 5"/>
                    <a:gd name="T5" fmla="*/ 5 h 10"/>
                    <a:gd name="T6" fmla="*/ 0 w 5"/>
                    <a:gd name="T7" fmla="*/ 5 h 10"/>
                    <a:gd name="T8" fmla="*/ 0 w 5"/>
                    <a:gd name="T9" fmla="*/ 5 h 10"/>
                    <a:gd name="T10" fmla="*/ 5 w 5"/>
                    <a:gd name="T11" fmla="*/ 5 h 10"/>
                    <a:gd name="T12" fmla="*/ 5 w 5"/>
                    <a:gd name="T13" fmla="*/ 5 h 10"/>
                    <a:gd name="T14" fmla="*/ 5 w 5"/>
                    <a:gd name="T15" fmla="*/ 10 h 10"/>
                    <a:gd name="T16" fmla="*/ 5 w 5"/>
                    <a:gd name="T17" fmla="*/ 10 h 10"/>
                    <a:gd name="T18" fmla="*/ 5 w 5"/>
                    <a:gd name="T19" fmla="*/ 10 h 10"/>
                    <a:gd name="T20" fmla="*/ 5 w 5"/>
                    <a:gd name="T21" fmla="*/ 10 h 10"/>
                    <a:gd name="T22" fmla="*/ 5 w 5"/>
                    <a:gd name="T23" fmla="*/ 10 h 10"/>
                    <a:gd name="T24" fmla="*/ 5 w 5"/>
                    <a:gd name="T25" fmla="*/ 5 h 10"/>
                    <a:gd name="T26" fmla="*/ 5 w 5"/>
                    <a:gd name="T27" fmla="*/ 5 h 10"/>
                    <a:gd name="T28" fmla="*/ 5 w 5"/>
                    <a:gd name="T29" fmla="*/ 5 h 10"/>
                    <a:gd name="T30" fmla="*/ 5 w 5"/>
                    <a:gd name="T31" fmla="*/ 5 h 10"/>
                    <a:gd name="T32" fmla="*/ 0 w 5"/>
                    <a:gd name="T33" fmla="*/ 0 h 10"/>
                    <a:gd name="T34" fmla="*/ 0 w 5"/>
                    <a:gd name="T35" fmla="*/ 0 h 10"/>
                    <a:gd name="T36" fmla="*/ 0 w 5"/>
                    <a:gd name="T37" fmla="*/ 0 h 10"/>
                    <a:gd name="T38" fmla="*/ 0 w 5"/>
                    <a:gd name="T39" fmla="*/ 0 h 10"/>
                    <a:gd name="T40" fmla="*/ 0 w 5"/>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0" y="5"/>
                      </a:moveTo>
                      <a:lnTo>
                        <a:pt x="0" y="5"/>
                      </a:lnTo>
                      <a:lnTo>
                        <a:pt x="0" y="5"/>
                      </a:lnTo>
                      <a:lnTo>
                        <a:pt x="0" y="5"/>
                      </a:lnTo>
                      <a:lnTo>
                        <a:pt x="0" y="5"/>
                      </a:lnTo>
                      <a:lnTo>
                        <a:pt x="5" y="5"/>
                      </a:lnTo>
                      <a:lnTo>
                        <a:pt x="5" y="5"/>
                      </a:lnTo>
                      <a:lnTo>
                        <a:pt x="5" y="10"/>
                      </a:lnTo>
                      <a:lnTo>
                        <a:pt x="5" y="10"/>
                      </a:lnTo>
                      <a:lnTo>
                        <a:pt x="5" y="10"/>
                      </a:lnTo>
                      <a:lnTo>
                        <a:pt x="5" y="10"/>
                      </a:lnTo>
                      <a:lnTo>
                        <a:pt x="5" y="10"/>
                      </a:lnTo>
                      <a:lnTo>
                        <a:pt x="5" y="5"/>
                      </a:lnTo>
                      <a:lnTo>
                        <a:pt x="5" y="5"/>
                      </a:lnTo>
                      <a:lnTo>
                        <a:pt x="5" y="5"/>
                      </a:lnTo>
                      <a:lnTo>
                        <a:pt x="5" y="5"/>
                      </a:lnTo>
                      <a:lnTo>
                        <a:pt x="0"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62" name="Freeform 2958">
                  <a:extLst>
                    <a:ext uri="{FF2B5EF4-FFF2-40B4-BE49-F238E27FC236}">
                      <a16:creationId xmlns:a16="http://schemas.microsoft.com/office/drawing/2014/main" id="{89EE6068-350B-47AB-AC95-1065373E4347}"/>
                    </a:ext>
                  </a:extLst>
                </p:cNvPr>
                <p:cNvSpPr>
                  <a:spLocks/>
                </p:cNvSpPr>
                <p:nvPr/>
              </p:nvSpPr>
              <p:spPr bwMode="auto">
                <a:xfrm>
                  <a:off x="4443" y="1538"/>
                  <a:ext cx="15" cy="5"/>
                </a:xfrm>
                <a:custGeom>
                  <a:avLst/>
                  <a:gdLst>
                    <a:gd name="T0" fmla="*/ 0 w 15"/>
                    <a:gd name="T1" fmla="*/ 0 h 5"/>
                    <a:gd name="T2" fmla="*/ 5 w 15"/>
                    <a:gd name="T3" fmla="*/ 5 h 5"/>
                    <a:gd name="T4" fmla="*/ 5 w 15"/>
                    <a:gd name="T5" fmla="*/ 5 h 5"/>
                    <a:gd name="T6" fmla="*/ 5 w 15"/>
                    <a:gd name="T7" fmla="*/ 5 h 5"/>
                    <a:gd name="T8" fmla="*/ 10 w 15"/>
                    <a:gd name="T9" fmla="*/ 5 h 5"/>
                    <a:gd name="T10" fmla="*/ 10 w 15"/>
                    <a:gd name="T11" fmla="*/ 5 h 5"/>
                    <a:gd name="T12" fmla="*/ 10 w 15"/>
                    <a:gd name="T13" fmla="*/ 5 h 5"/>
                    <a:gd name="T14" fmla="*/ 10 w 15"/>
                    <a:gd name="T15" fmla="*/ 5 h 5"/>
                    <a:gd name="T16" fmla="*/ 15 w 15"/>
                    <a:gd name="T17" fmla="*/ 5 h 5"/>
                    <a:gd name="T18" fmla="*/ 15 w 15"/>
                    <a:gd name="T19" fmla="*/ 5 h 5"/>
                    <a:gd name="T20" fmla="*/ 15 w 15"/>
                    <a:gd name="T21" fmla="*/ 0 h 5"/>
                    <a:gd name="T22" fmla="*/ 10 w 15"/>
                    <a:gd name="T23" fmla="*/ 0 h 5"/>
                    <a:gd name="T24" fmla="*/ 10 w 15"/>
                    <a:gd name="T25" fmla="*/ 0 h 5"/>
                    <a:gd name="T26" fmla="*/ 10 w 15"/>
                    <a:gd name="T27" fmla="*/ 0 h 5"/>
                    <a:gd name="T28" fmla="*/ 10 w 15"/>
                    <a:gd name="T29" fmla="*/ 0 h 5"/>
                    <a:gd name="T30" fmla="*/ 10 w 15"/>
                    <a:gd name="T31" fmla="*/ 0 h 5"/>
                    <a:gd name="T32" fmla="*/ 5 w 15"/>
                    <a:gd name="T33" fmla="*/ 0 h 5"/>
                    <a:gd name="T34" fmla="*/ 5 w 15"/>
                    <a:gd name="T35" fmla="*/ 0 h 5"/>
                    <a:gd name="T36" fmla="*/ 5 w 15"/>
                    <a:gd name="T37" fmla="*/ 0 h 5"/>
                    <a:gd name="T38" fmla="*/ 5 w 15"/>
                    <a:gd name="T39" fmla="*/ 0 h 5"/>
                    <a:gd name="T40" fmla="*/ 0 w 15"/>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5">
                      <a:moveTo>
                        <a:pt x="0" y="0"/>
                      </a:moveTo>
                      <a:lnTo>
                        <a:pt x="5" y="5"/>
                      </a:lnTo>
                      <a:lnTo>
                        <a:pt x="5" y="5"/>
                      </a:lnTo>
                      <a:lnTo>
                        <a:pt x="5" y="5"/>
                      </a:lnTo>
                      <a:lnTo>
                        <a:pt x="10" y="5"/>
                      </a:lnTo>
                      <a:lnTo>
                        <a:pt x="10" y="5"/>
                      </a:lnTo>
                      <a:lnTo>
                        <a:pt x="10" y="5"/>
                      </a:lnTo>
                      <a:lnTo>
                        <a:pt x="10" y="5"/>
                      </a:lnTo>
                      <a:lnTo>
                        <a:pt x="15" y="5"/>
                      </a:lnTo>
                      <a:lnTo>
                        <a:pt x="15" y="5"/>
                      </a:lnTo>
                      <a:lnTo>
                        <a:pt x="15" y="0"/>
                      </a:lnTo>
                      <a:lnTo>
                        <a:pt x="10" y="0"/>
                      </a:lnTo>
                      <a:lnTo>
                        <a:pt x="10" y="0"/>
                      </a:lnTo>
                      <a:lnTo>
                        <a:pt x="10" y="0"/>
                      </a:lnTo>
                      <a:lnTo>
                        <a:pt x="10" y="0"/>
                      </a:lnTo>
                      <a:lnTo>
                        <a:pt x="10" y="0"/>
                      </a:lnTo>
                      <a:lnTo>
                        <a:pt x="5" y="0"/>
                      </a:lnTo>
                      <a:lnTo>
                        <a:pt x="5" y="0"/>
                      </a:lnTo>
                      <a:lnTo>
                        <a:pt x="5" y="0"/>
                      </a:lnTo>
                      <a:lnTo>
                        <a:pt x="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63" name="Freeform 2959">
                  <a:extLst>
                    <a:ext uri="{FF2B5EF4-FFF2-40B4-BE49-F238E27FC236}">
                      <a16:creationId xmlns:a16="http://schemas.microsoft.com/office/drawing/2014/main" id="{34D8635B-96D1-4F0C-9200-D4EFC7ED86EE}"/>
                    </a:ext>
                  </a:extLst>
                </p:cNvPr>
                <p:cNvSpPr>
                  <a:spLocks/>
                </p:cNvSpPr>
                <p:nvPr/>
              </p:nvSpPr>
              <p:spPr bwMode="auto">
                <a:xfrm>
                  <a:off x="4443" y="1533"/>
                  <a:ext cx="5" cy="5"/>
                </a:xfrm>
                <a:custGeom>
                  <a:avLst/>
                  <a:gdLst>
                    <a:gd name="T0" fmla="*/ 0 w 5"/>
                    <a:gd name="T1" fmla="*/ 5 h 5"/>
                    <a:gd name="T2" fmla="*/ 0 w 5"/>
                    <a:gd name="T3" fmla="*/ 5 h 5"/>
                    <a:gd name="T4" fmla="*/ 0 w 5"/>
                    <a:gd name="T5" fmla="*/ 5 h 5"/>
                    <a:gd name="T6" fmla="*/ 0 w 5"/>
                    <a:gd name="T7" fmla="*/ 5 h 5"/>
                    <a:gd name="T8" fmla="*/ 0 w 5"/>
                    <a:gd name="T9" fmla="*/ 5 h 5"/>
                    <a:gd name="T10" fmla="*/ 0 w 5"/>
                    <a:gd name="T11" fmla="*/ 5 h 5"/>
                    <a:gd name="T12" fmla="*/ 0 w 5"/>
                    <a:gd name="T13" fmla="*/ 5 h 5"/>
                    <a:gd name="T14" fmla="*/ 0 w 5"/>
                    <a:gd name="T15" fmla="*/ 5 h 5"/>
                    <a:gd name="T16" fmla="*/ 0 w 5"/>
                    <a:gd name="T17" fmla="*/ 5 h 5"/>
                    <a:gd name="T18" fmla="*/ 0 w 5"/>
                    <a:gd name="T19" fmla="*/ 5 h 5"/>
                    <a:gd name="T20" fmla="*/ 5 w 5"/>
                    <a:gd name="T21" fmla="*/ 5 h 5"/>
                    <a:gd name="T22" fmla="*/ 5 w 5"/>
                    <a:gd name="T23" fmla="*/ 5 h 5"/>
                    <a:gd name="T24" fmla="*/ 5 w 5"/>
                    <a:gd name="T25" fmla="*/ 5 h 5"/>
                    <a:gd name="T26" fmla="*/ 5 w 5"/>
                    <a:gd name="T27" fmla="*/ 5 h 5"/>
                    <a:gd name="T28" fmla="*/ 5 w 5"/>
                    <a:gd name="T29" fmla="*/ 5 h 5"/>
                    <a:gd name="T30" fmla="*/ 5 w 5"/>
                    <a:gd name="T31" fmla="*/ 5 h 5"/>
                    <a:gd name="T32" fmla="*/ 0 w 5"/>
                    <a:gd name="T33" fmla="*/ 0 h 5"/>
                    <a:gd name="T34" fmla="*/ 0 w 5"/>
                    <a:gd name="T35" fmla="*/ 0 h 5"/>
                    <a:gd name="T36" fmla="*/ 0 w 5"/>
                    <a:gd name="T37" fmla="*/ 0 h 5"/>
                    <a:gd name="T38" fmla="*/ 0 w 5"/>
                    <a:gd name="T39" fmla="*/ 0 h 5"/>
                    <a:gd name="T40" fmla="*/ 0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5"/>
                      </a:moveTo>
                      <a:lnTo>
                        <a:pt x="0" y="5"/>
                      </a:lnTo>
                      <a:lnTo>
                        <a:pt x="0" y="5"/>
                      </a:lnTo>
                      <a:lnTo>
                        <a:pt x="0" y="5"/>
                      </a:lnTo>
                      <a:lnTo>
                        <a:pt x="0" y="5"/>
                      </a:lnTo>
                      <a:lnTo>
                        <a:pt x="0" y="5"/>
                      </a:lnTo>
                      <a:lnTo>
                        <a:pt x="0" y="5"/>
                      </a:lnTo>
                      <a:lnTo>
                        <a:pt x="0" y="5"/>
                      </a:lnTo>
                      <a:lnTo>
                        <a:pt x="0" y="5"/>
                      </a:lnTo>
                      <a:lnTo>
                        <a:pt x="0" y="5"/>
                      </a:lnTo>
                      <a:lnTo>
                        <a:pt x="5" y="5"/>
                      </a:lnTo>
                      <a:lnTo>
                        <a:pt x="5" y="5"/>
                      </a:lnTo>
                      <a:lnTo>
                        <a:pt x="5" y="5"/>
                      </a:lnTo>
                      <a:lnTo>
                        <a:pt x="5" y="5"/>
                      </a:lnTo>
                      <a:lnTo>
                        <a:pt x="5" y="5"/>
                      </a:lnTo>
                      <a:lnTo>
                        <a:pt x="5" y="5"/>
                      </a:lnTo>
                      <a:lnTo>
                        <a:pt x="0"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64" name="Freeform 2960">
                  <a:extLst>
                    <a:ext uri="{FF2B5EF4-FFF2-40B4-BE49-F238E27FC236}">
                      <a16:creationId xmlns:a16="http://schemas.microsoft.com/office/drawing/2014/main" id="{9A142030-F445-462C-BA7C-B5A3468A5827}"/>
                    </a:ext>
                  </a:extLst>
                </p:cNvPr>
                <p:cNvSpPr>
                  <a:spLocks/>
                </p:cNvSpPr>
                <p:nvPr/>
              </p:nvSpPr>
              <p:spPr bwMode="auto">
                <a:xfrm>
                  <a:off x="4438" y="1533"/>
                  <a:ext cx="5" cy="5"/>
                </a:xfrm>
                <a:custGeom>
                  <a:avLst/>
                  <a:gdLst>
                    <a:gd name="T0" fmla="*/ 0 w 5"/>
                    <a:gd name="T1" fmla="*/ 5 h 5"/>
                    <a:gd name="T2" fmla="*/ 0 w 5"/>
                    <a:gd name="T3" fmla="*/ 5 h 5"/>
                    <a:gd name="T4" fmla="*/ 5 w 5"/>
                    <a:gd name="T5" fmla="*/ 5 h 5"/>
                    <a:gd name="T6" fmla="*/ 5 w 5"/>
                    <a:gd name="T7" fmla="*/ 5 h 5"/>
                    <a:gd name="T8" fmla="*/ 5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0 h 5"/>
                    <a:gd name="T22" fmla="*/ 5 w 5"/>
                    <a:gd name="T23" fmla="*/ 0 h 5"/>
                    <a:gd name="T24" fmla="*/ 5 w 5"/>
                    <a:gd name="T25" fmla="*/ 0 h 5"/>
                    <a:gd name="T26" fmla="*/ 5 w 5"/>
                    <a:gd name="T27" fmla="*/ 0 h 5"/>
                    <a:gd name="T28" fmla="*/ 5 w 5"/>
                    <a:gd name="T29" fmla="*/ 0 h 5"/>
                    <a:gd name="T30" fmla="*/ 5 w 5"/>
                    <a:gd name="T31" fmla="*/ 0 h 5"/>
                    <a:gd name="T32" fmla="*/ 0 w 5"/>
                    <a:gd name="T33" fmla="*/ 0 h 5"/>
                    <a:gd name="T34" fmla="*/ 0 w 5"/>
                    <a:gd name="T35" fmla="*/ 0 h 5"/>
                    <a:gd name="T36" fmla="*/ 0 w 5"/>
                    <a:gd name="T37" fmla="*/ 5 h 5"/>
                    <a:gd name="T38" fmla="*/ 0 w 5"/>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5"/>
                      </a:moveTo>
                      <a:lnTo>
                        <a:pt x="0" y="5"/>
                      </a:lnTo>
                      <a:lnTo>
                        <a:pt x="5" y="5"/>
                      </a:lnTo>
                      <a:lnTo>
                        <a:pt x="5" y="5"/>
                      </a:lnTo>
                      <a:lnTo>
                        <a:pt x="5" y="5"/>
                      </a:lnTo>
                      <a:lnTo>
                        <a:pt x="5" y="5"/>
                      </a:lnTo>
                      <a:lnTo>
                        <a:pt x="5" y="5"/>
                      </a:lnTo>
                      <a:lnTo>
                        <a:pt x="5" y="5"/>
                      </a:lnTo>
                      <a:lnTo>
                        <a:pt x="5" y="5"/>
                      </a:lnTo>
                      <a:lnTo>
                        <a:pt x="5" y="5"/>
                      </a:lnTo>
                      <a:lnTo>
                        <a:pt x="5" y="0"/>
                      </a:lnTo>
                      <a:lnTo>
                        <a:pt x="5" y="0"/>
                      </a:lnTo>
                      <a:lnTo>
                        <a:pt x="5" y="0"/>
                      </a:lnTo>
                      <a:lnTo>
                        <a:pt x="5" y="0"/>
                      </a:lnTo>
                      <a:lnTo>
                        <a:pt x="5" y="0"/>
                      </a:lnTo>
                      <a:lnTo>
                        <a:pt x="5" y="0"/>
                      </a:lnTo>
                      <a:lnTo>
                        <a:pt x="0" y="0"/>
                      </a:lnTo>
                      <a:lnTo>
                        <a:pt x="0" y="0"/>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65" name="Freeform 2961">
                  <a:extLst>
                    <a:ext uri="{FF2B5EF4-FFF2-40B4-BE49-F238E27FC236}">
                      <a16:creationId xmlns:a16="http://schemas.microsoft.com/office/drawing/2014/main" id="{A2D65CAE-9D08-4135-A625-726EFB6C7B05}"/>
                    </a:ext>
                  </a:extLst>
                </p:cNvPr>
                <p:cNvSpPr>
                  <a:spLocks/>
                </p:cNvSpPr>
                <p:nvPr/>
              </p:nvSpPr>
              <p:spPr bwMode="auto">
                <a:xfrm>
                  <a:off x="4434" y="1538"/>
                  <a:ext cx="4" cy="5"/>
                </a:xfrm>
                <a:custGeom>
                  <a:avLst/>
                  <a:gdLst>
                    <a:gd name="T0" fmla="*/ 0 w 4"/>
                    <a:gd name="T1" fmla="*/ 0 h 5"/>
                    <a:gd name="T2" fmla="*/ 0 w 4"/>
                    <a:gd name="T3" fmla="*/ 0 h 5"/>
                    <a:gd name="T4" fmla="*/ 4 w 4"/>
                    <a:gd name="T5" fmla="*/ 5 h 5"/>
                    <a:gd name="T6" fmla="*/ 4 w 4"/>
                    <a:gd name="T7" fmla="*/ 0 h 5"/>
                    <a:gd name="T8" fmla="*/ 4 w 4"/>
                    <a:gd name="T9" fmla="*/ 0 h 5"/>
                    <a:gd name="T10" fmla="*/ 4 w 4"/>
                    <a:gd name="T11" fmla="*/ 0 h 5"/>
                    <a:gd name="T12" fmla="*/ 4 w 4"/>
                    <a:gd name="T13" fmla="*/ 0 h 5"/>
                    <a:gd name="T14" fmla="*/ 4 w 4"/>
                    <a:gd name="T15" fmla="*/ 0 h 5"/>
                    <a:gd name="T16" fmla="*/ 4 w 4"/>
                    <a:gd name="T17" fmla="*/ 0 h 5"/>
                    <a:gd name="T18" fmla="*/ 4 w 4"/>
                    <a:gd name="T19" fmla="*/ 0 h 5"/>
                    <a:gd name="T20" fmla="*/ 4 w 4"/>
                    <a:gd name="T21" fmla="*/ 0 h 5"/>
                    <a:gd name="T22" fmla="*/ 4 w 4"/>
                    <a:gd name="T23" fmla="*/ 0 h 5"/>
                    <a:gd name="T24" fmla="*/ 0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0" y="0"/>
                      </a:moveTo>
                      <a:lnTo>
                        <a:pt x="0" y="0"/>
                      </a:lnTo>
                      <a:lnTo>
                        <a:pt x="4" y="5"/>
                      </a:lnTo>
                      <a:lnTo>
                        <a:pt x="4" y="0"/>
                      </a:lnTo>
                      <a:lnTo>
                        <a:pt x="4" y="0"/>
                      </a:lnTo>
                      <a:lnTo>
                        <a:pt x="4" y="0"/>
                      </a:lnTo>
                      <a:lnTo>
                        <a:pt x="4" y="0"/>
                      </a:lnTo>
                      <a:lnTo>
                        <a:pt x="4" y="0"/>
                      </a:lnTo>
                      <a:lnTo>
                        <a:pt x="4" y="0"/>
                      </a:lnTo>
                      <a:lnTo>
                        <a:pt x="4" y="0"/>
                      </a:lnTo>
                      <a:lnTo>
                        <a:pt x="4" y="0"/>
                      </a:lnTo>
                      <a:lnTo>
                        <a:pt x="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66" name="Freeform 2962">
                  <a:extLst>
                    <a:ext uri="{FF2B5EF4-FFF2-40B4-BE49-F238E27FC236}">
                      <a16:creationId xmlns:a16="http://schemas.microsoft.com/office/drawing/2014/main" id="{E20AA2A1-725A-4D55-8063-709F23DFF95F}"/>
                    </a:ext>
                  </a:extLst>
                </p:cNvPr>
                <p:cNvSpPr>
                  <a:spLocks/>
                </p:cNvSpPr>
                <p:nvPr/>
              </p:nvSpPr>
              <p:spPr bwMode="auto">
                <a:xfrm>
                  <a:off x="4429" y="1533"/>
                  <a:ext cx="9" cy="5"/>
                </a:xfrm>
                <a:custGeom>
                  <a:avLst/>
                  <a:gdLst>
                    <a:gd name="T0" fmla="*/ 0 w 9"/>
                    <a:gd name="T1" fmla="*/ 5 h 5"/>
                    <a:gd name="T2" fmla="*/ 0 w 9"/>
                    <a:gd name="T3" fmla="*/ 5 h 5"/>
                    <a:gd name="T4" fmla="*/ 0 w 9"/>
                    <a:gd name="T5" fmla="*/ 5 h 5"/>
                    <a:gd name="T6" fmla="*/ 5 w 9"/>
                    <a:gd name="T7" fmla="*/ 5 h 5"/>
                    <a:gd name="T8" fmla="*/ 5 w 9"/>
                    <a:gd name="T9" fmla="*/ 5 h 5"/>
                    <a:gd name="T10" fmla="*/ 5 w 9"/>
                    <a:gd name="T11" fmla="*/ 5 h 5"/>
                    <a:gd name="T12" fmla="*/ 5 w 9"/>
                    <a:gd name="T13" fmla="*/ 5 h 5"/>
                    <a:gd name="T14" fmla="*/ 5 w 9"/>
                    <a:gd name="T15" fmla="*/ 5 h 5"/>
                    <a:gd name="T16" fmla="*/ 5 w 9"/>
                    <a:gd name="T17" fmla="*/ 5 h 5"/>
                    <a:gd name="T18" fmla="*/ 5 w 9"/>
                    <a:gd name="T19" fmla="*/ 5 h 5"/>
                    <a:gd name="T20" fmla="*/ 9 w 9"/>
                    <a:gd name="T21" fmla="*/ 5 h 5"/>
                    <a:gd name="T22" fmla="*/ 9 w 9"/>
                    <a:gd name="T23" fmla="*/ 5 h 5"/>
                    <a:gd name="T24" fmla="*/ 9 w 9"/>
                    <a:gd name="T25" fmla="*/ 5 h 5"/>
                    <a:gd name="T26" fmla="*/ 5 w 9"/>
                    <a:gd name="T27" fmla="*/ 5 h 5"/>
                    <a:gd name="T28" fmla="*/ 5 w 9"/>
                    <a:gd name="T29" fmla="*/ 5 h 5"/>
                    <a:gd name="T30" fmla="*/ 5 w 9"/>
                    <a:gd name="T31" fmla="*/ 5 h 5"/>
                    <a:gd name="T32" fmla="*/ 5 w 9"/>
                    <a:gd name="T33" fmla="*/ 0 h 5"/>
                    <a:gd name="T34" fmla="*/ 0 w 9"/>
                    <a:gd name="T35" fmla="*/ 0 h 5"/>
                    <a:gd name="T36" fmla="*/ 0 w 9"/>
                    <a:gd name="T37" fmla="*/ 0 h 5"/>
                    <a:gd name="T38" fmla="*/ 0 w 9"/>
                    <a:gd name="T39" fmla="*/ 0 h 5"/>
                    <a:gd name="T40" fmla="*/ 0 w 9"/>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0" y="5"/>
                      </a:moveTo>
                      <a:lnTo>
                        <a:pt x="0" y="5"/>
                      </a:lnTo>
                      <a:lnTo>
                        <a:pt x="0" y="5"/>
                      </a:lnTo>
                      <a:lnTo>
                        <a:pt x="5" y="5"/>
                      </a:lnTo>
                      <a:lnTo>
                        <a:pt x="5" y="5"/>
                      </a:lnTo>
                      <a:lnTo>
                        <a:pt x="5" y="5"/>
                      </a:lnTo>
                      <a:lnTo>
                        <a:pt x="5" y="5"/>
                      </a:lnTo>
                      <a:lnTo>
                        <a:pt x="5" y="5"/>
                      </a:lnTo>
                      <a:lnTo>
                        <a:pt x="5" y="5"/>
                      </a:lnTo>
                      <a:lnTo>
                        <a:pt x="5" y="5"/>
                      </a:lnTo>
                      <a:lnTo>
                        <a:pt x="9" y="5"/>
                      </a:lnTo>
                      <a:lnTo>
                        <a:pt x="9" y="5"/>
                      </a:lnTo>
                      <a:lnTo>
                        <a:pt x="9" y="5"/>
                      </a:lnTo>
                      <a:lnTo>
                        <a:pt x="5" y="5"/>
                      </a:lnTo>
                      <a:lnTo>
                        <a:pt x="5" y="5"/>
                      </a:lnTo>
                      <a:lnTo>
                        <a:pt x="5" y="5"/>
                      </a:lnTo>
                      <a:lnTo>
                        <a:pt x="5"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67" name="Freeform 2963">
                  <a:extLst>
                    <a:ext uri="{FF2B5EF4-FFF2-40B4-BE49-F238E27FC236}">
                      <a16:creationId xmlns:a16="http://schemas.microsoft.com/office/drawing/2014/main" id="{5FB5C25E-86A0-494C-83EB-8B5818C10265}"/>
                    </a:ext>
                  </a:extLst>
                </p:cNvPr>
                <p:cNvSpPr>
                  <a:spLocks/>
                </p:cNvSpPr>
                <p:nvPr/>
              </p:nvSpPr>
              <p:spPr bwMode="auto">
                <a:xfrm>
                  <a:off x="4424" y="1533"/>
                  <a:ext cx="5" cy="10"/>
                </a:xfrm>
                <a:custGeom>
                  <a:avLst/>
                  <a:gdLst>
                    <a:gd name="T0" fmla="*/ 0 w 5"/>
                    <a:gd name="T1" fmla="*/ 5 h 10"/>
                    <a:gd name="T2" fmla="*/ 0 w 5"/>
                    <a:gd name="T3" fmla="*/ 5 h 10"/>
                    <a:gd name="T4" fmla="*/ 0 w 5"/>
                    <a:gd name="T5" fmla="*/ 5 h 10"/>
                    <a:gd name="T6" fmla="*/ 0 w 5"/>
                    <a:gd name="T7" fmla="*/ 5 h 10"/>
                    <a:gd name="T8" fmla="*/ 0 w 5"/>
                    <a:gd name="T9" fmla="*/ 5 h 10"/>
                    <a:gd name="T10" fmla="*/ 0 w 5"/>
                    <a:gd name="T11" fmla="*/ 5 h 10"/>
                    <a:gd name="T12" fmla="*/ 5 w 5"/>
                    <a:gd name="T13" fmla="*/ 5 h 10"/>
                    <a:gd name="T14" fmla="*/ 5 w 5"/>
                    <a:gd name="T15" fmla="*/ 5 h 10"/>
                    <a:gd name="T16" fmla="*/ 5 w 5"/>
                    <a:gd name="T17" fmla="*/ 5 h 10"/>
                    <a:gd name="T18" fmla="*/ 5 w 5"/>
                    <a:gd name="T19" fmla="*/ 5 h 10"/>
                    <a:gd name="T20" fmla="*/ 5 w 5"/>
                    <a:gd name="T21" fmla="*/ 0 h 10"/>
                    <a:gd name="T22" fmla="*/ 5 w 5"/>
                    <a:gd name="T23" fmla="*/ 0 h 10"/>
                    <a:gd name="T24" fmla="*/ 5 w 5"/>
                    <a:gd name="T25" fmla="*/ 0 h 10"/>
                    <a:gd name="T26" fmla="*/ 5 w 5"/>
                    <a:gd name="T27" fmla="*/ 0 h 10"/>
                    <a:gd name="T28" fmla="*/ 0 w 5"/>
                    <a:gd name="T29" fmla="*/ 0 h 10"/>
                    <a:gd name="T30" fmla="*/ 0 w 5"/>
                    <a:gd name="T31" fmla="*/ 0 h 10"/>
                    <a:gd name="T32" fmla="*/ 0 w 5"/>
                    <a:gd name="T33" fmla="*/ 0 h 10"/>
                    <a:gd name="T34" fmla="*/ 0 w 5"/>
                    <a:gd name="T35" fmla="*/ 5 h 10"/>
                    <a:gd name="T36" fmla="*/ 0 w 5"/>
                    <a:gd name="T37" fmla="*/ 5 h 10"/>
                    <a:gd name="T38" fmla="*/ 0 w 5"/>
                    <a:gd name="T39" fmla="*/ 10 h 10"/>
                    <a:gd name="T40" fmla="*/ 0 w 5"/>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0" y="5"/>
                      </a:moveTo>
                      <a:lnTo>
                        <a:pt x="0" y="5"/>
                      </a:lnTo>
                      <a:lnTo>
                        <a:pt x="0" y="5"/>
                      </a:lnTo>
                      <a:lnTo>
                        <a:pt x="0" y="5"/>
                      </a:lnTo>
                      <a:lnTo>
                        <a:pt x="0" y="5"/>
                      </a:lnTo>
                      <a:lnTo>
                        <a:pt x="0" y="5"/>
                      </a:lnTo>
                      <a:lnTo>
                        <a:pt x="5" y="5"/>
                      </a:lnTo>
                      <a:lnTo>
                        <a:pt x="5" y="5"/>
                      </a:lnTo>
                      <a:lnTo>
                        <a:pt x="5" y="5"/>
                      </a:lnTo>
                      <a:lnTo>
                        <a:pt x="5" y="5"/>
                      </a:lnTo>
                      <a:lnTo>
                        <a:pt x="5" y="0"/>
                      </a:lnTo>
                      <a:lnTo>
                        <a:pt x="5" y="0"/>
                      </a:lnTo>
                      <a:lnTo>
                        <a:pt x="5" y="0"/>
                      </a:lnTo>
                      <a:lnTo>
                        <a:pt x="5" y="0"/>
                      </a:lnTo>
                      <a:lnTo>
                        <a:pt x="0" y="0"/>
                      </a:lnTo>
                      <a:lnTo>
                        <a:pt x="0" y="0"/>
                      </a:lnTo>
                      <a:lnTo>
                        <a:pt x="0" y="0"/>
                      </a:lnTo>
                      <a:lnTo>
                        <a:pt x="0" y="5"/>
                      </a:lnTo>
                      <a:lnTo>
                        <a:pt x="0" y="5"/>
                      </a:lnTo>
                      <a:lnTo>
                        <a:pt x="0" y="1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68" name="Freeform 2964">
                  <a:extLst>
                    <a:ext uri="{FF2B5EF4-FFF2-40B4-BE49-F238E27FC236}">
                      <a16:creationId xmlns:a16="http://schemas.microsoft.com/office/drawing/2014/main" id="{07237F7C-A1F7-4F99-B39D-8394F593E22D}"/>
                    </a:ext>
                  </a:extLst>
                </p:cNvPr>
                <p:cNvSpPr>
                  <a:spLocks/>
                </p:cNvSpPr>
                <p:nvPr/>
              </p:nvSpPr>
              <p:spPr bwMode="auto">
                <a:xfrm>
                  <a:off x="4424" y="1538"/>
                  <a:ext cx="5" cy="5"/>
                </a:xfrm>
                <a:custGeom>
                  <a:avLst/>
                  <a:gdLst>
                    <a:gd name="T0" fmla="*/ 5 w 5"/>
                    <a:gd name="T1" fmla="*/ 5 h 5"/>
                    <a:gd name="T2" fmla="*/ 5 w 5"/>
                    <a:gd name="T3" fmla="*/ 5 h 5"/>
                    <a:gd name="T4" fmla="*/ 5 w 5"/>
                    <a:gd name="T5" fmla="*/ 5 h 5"/>
                    <a:gd name="T6" fmla="*/ 5 w 5"/>
                    <a:gd name="T7" fmla="*/ 5 h 5"/>
                    <a:gd name="T8" fmla="*/ 5 w 5"/>
                    <a:gd name="T9" fmla="*/ 5 h 5"/>
                    <a:gd name="T10" fmla="*/ 0 w 5"/>
                    <a:gd name="T11" fmla="*/ 5 h 5"/>
                    <a:gd name="T12" fmla="*/ 0 w 5"/>
                    <a:gd name="T13" fmla="*/ 0 h 5"/>
                    <a:gd name="T14" fmla="*/ 0 w 5"/>
                    <a:gd name="T15" fmla="*/ 0 h 5"/>
                    <a:gd name="T16" fmla="*/ 0 w 5"/>
                    <a:gd name="T17" fmla="*/ 0 h 5"/>
                    <a:gd name="T18" fmla="*/ 0 w 5"/>
                    <a:gd name="T19" fmla="*/ 0 h 5"/>
                    <a:gd name="T20" fmla="*/ 0 w 5"/>
                    <a:gd name="T21" fmla="*/ 5 h 5"/>
                    <a:gd name="T22" fmla="*/ 0 w 5"/>
                    <a:gd name="T23" fmla="*/ 5 h 5"/>
                    <a:gd name="T24" fmla="*/ 0 w 5"/>
                    <a:gd name="T25" fmla="*/ 5 h 5"/>
                    <a:gd name="T26" fmla="*/ 0 w 5"/>
                    <a:gd name="T27" fmla="*/ 5 h 5"/>
                    <a:gd name="T28" fmla="*/ 0 w 5"/>
                    <a:gd name="T29" fmla="*/ 5 h 5"/>
                    <a:gd name="T30" fmla="*/ 0 w 5"/>
                    <a:gd name="T31" fmla="*/ 5 h 5"/>
                    <a:gd name="T32" fmla="*/ 0 w 5"/>
                    <a:gd name="T33" fmla="*/ 5 h 5"/>
                    <a:gd name="T34" fmla="*/ 0 w 5"/>
                    <a:gd name="T35" fmla="*/ 5 h 5"/>
                    <a:gd name="T36" fmla="*/ 0 w 5"/>
                    <a:gd name="T37" fmla="*/ 5 h 5"/>
                    <a:gd name="T38" fmla="*/ 0 w 5"/>
                    <a:gd name="T39" fmla="*/ 5 h 5"/>
                    <a:gd name="T40" fmla="*/ 5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5" y="5"/>
                      </a:moveTo>
                      <a:lnTo>
                        <a:pt x="5" y="5"/>
                      </a:lnTo>
                      <a:lnTo>
                        <a:pt x="5" y="5"/>
                      </a:lnTo>
                      <a:lnTo>
                        <a:pt x="5" y="5"/>
                      </a:lnTo>
                      <a:lnTo>
                        <a:pt x="5" y="5"/>
                      </a:lnTo>
                      <a:lnTo>
                        <a:pt x="0" y="5"/>
                      </a:lnTo>
                      <a:lnTo>
                        <a:pt x="0" y="0"/>
                      </a:lnTo>
                      <a:lnTo>
                        <a:pt x="0" y="0"/>
                      </a:lnTo>
                      <a:lnTo>
                        <a:pt x="0" y="0"/>
                      </a:lnTo>
                      <a:lnTo>
                        <a:pt x="0" y="0"/>
                      </a:lnTo>
                      <a:lnTo>
                        <a:pt x="0" y="5"/>
                      </a:lnTo>
                      <a:lnTo>
                        <a:pt x="0" y="5"/>
                      </a:lnTo>
                      <a:lnTo>
                        <a:pt x="0" y="5"/>
                      </a:lnTo>
                      <a:lnTo>
                        <a:pt x="0" y="5"/>
                      </a:lnTo>
                      <a:lnTo>
                        <a:pt x="0" y="5"/>
                      </a:lnTo>
                      <a:lnTo>
                        <a:pt x="0" y="5"/>
                      </a:lnTo>
                      <a:lnTo>
                        <a:pt x="0" y="5"/>
                      </a:lnTo>
                      <a:lnTo>
                        <a:pt x="0" y="5"/>
                      </a:lnTo>
                      <a:lnTo>
                        <a:pt x="0" y="5"/>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69" name="Freeform 2965">
                  <a:extLst>
                    <a:ext uri="{FF2B5EF4-FFF2-40B4-BE49-F238E27FC236}">
                      <a16:creationId xmlns:a16="http://schemas.microsoft.com/office/drawing/2014/main" id="{35EC47F1-40EA-4F8B-9123-50D58237DEDC}"/>
                    </a:ext>
                  </a:extLst>
                </p:cNvPr>
                <p:cNvSpPr>
                  <a:spLocks/>
                </p:cNvSpPr>
                <p:nvPr/>
              </p:nvSpPr>
              <p:spPr bwMode="auto">
                <a:xfrm>
                  <a:off x="4424" y="1543"/>
                  <a:ext cx="5" cy="10"/>
                </a:xfrm>
                <a:custGeom>
                  <a:avLst/>
                  <a:gdLst>
                    <a:gd name="T0" fmla="*/ 0 w 5"/>
                    <a:gd name="T1" fmla="*/ 10 h 10"/>
                    <a:gd name="T2" fmla="*/ 0 w 5"/>
                    <a:gd name="T3" fmla="*/ 10 h 10"/>
                    <a:gd name="T4" fmla="*/ 5 w 5"/>
                    <a:gd name="T5" fmla="*/ 10 h 10"/>
                    <a:gd name="T6" fmla="*/ 5 w 5"/>
                    <a:gd name="T7" fmla="*/ 5 h 10"/>
                    <a:gd name="T8" fmla="*/ 5 w 5"/>
                    <a:gd name="T9" fmla="*/ 5 h 10"/>
                    <a:gd name="T10" fmla="*/ 5 w 5"/>
                    <a:gd name="T11" fmla="*/ 5 h 10"/>
                    <a:gd name="T12" fmla="*/ 5 w 5"/>
                    <a:gd name="T13" fmla="*/ 5 h 10"/>
                    <a:gd name="T14" fmla="*/ 5 w 5"/>
                    <a:gd name="T15" fmla="*/ 0 h 10"/>
                    <a:gd name="T16" fmla="*/ 5 w 5"/>
                    <a:gd name="T17" fmla="*/ 0 h 10"/>
                    <a:gd name="T18" fmla="*/ 5 w 5"/>
                    <a:gd name="T19" fmla="*/ 0 h 10"/>
                    <a:gd name="T20" fmla="*/ 0 w 5"/>
                    <a:gd name="T21" fmla="*/ 0 h 10"/>
                    <a:gd name="T22" fmla="*/ 0 w 5"/>
                    <a:gd name="T23" fmla="*/ 0 h 10"/>
                    <a:gd name="T24" fmla="*/ 0 w 5"/>
                    <a:gd name="T25" fmla="*/ 5 h 10"/>
                    <a:gd name="T26" fmla="*/ 0 w 5"/>
                    <a:gd name="T27" fmla="*/ 5 h 10"/>
                    <a:gd name="T28" fmla="*/ 0 w 5"/>
                    <a:gd name="T29" fmla="*/ 5 h 10"/>
                    <a:gd name="T30" fmla="*/ 0 w 5"/>
                    <a:gd name="T31" fmla="*/ 5 h 10"/>
                    <a:gd name="T32" fmla="*/ 0 w 5"/>
                    <a:gd name="T33" fmla="*/ 5 h 10"/>
                    <a:gd name="T34" fmla="*/ 0 w 5"/>
                    <a:gd name="T35" fmla="*/ 5 h 10"/>
                    <a:gd name="T36" fmla="*/ 0 w 5"/>
                    <a:gd name="T37" fmla="*/ 5 h 10"/>
                    <a:gd name="T38" fmla="*/ 0 w 5"/>
                    <a:gd name="T39" fmla="*/ 5 h 10"/>
                    <a:gd name="T40" fmla="*/ 0 w 5"/>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0" y="10"/>
                      </a:moveTo>
                      <a:lnTo>
                        <a:pt x="0" y="10"/>
                      </a:lnTo>
                      <a:lnTo>
                        <a:pt x="5" y="10"/>
                      </a:lnTo>
                      <a:lnTo>
                        <a:pt x="5" y="5"/>
                      </a:lnTo>
                      <a:lnTo>
                        <a:pt x="5" y="5"/>
                      </a:lnTo>
                      <a:lnTo>
                        <a:pt x="5" y="5"/>
                      </a:lnTo>
                      <a:lnTo>
                        <a:pt x="5" y="5"/>
                      </a:lnTo>
                      <a:lnTo>
                        <a:pt x="5" y="0"/>
                      </a:lnTo>
                      <a:lnTo>
                        <a:pt x="5" y="0"/>
                      </a:lnTo>
                      <a:lnTo>
                        <a:pt x="5" y="0"/>
                      </a:lnTo>
                      <a:lnTo>
                        <a:pt x="0" y="0"/>
                      </a:lnTo>
                      <a:lnTo>
                        <a:pt x="0" y="0"/>
                      </a:lnTo>
                      <a:lnTo>
                        <a:pt x="0" y="5"/>
                      </a:lnTo>
                      <a:lnTo>
                        <a:pt x="0" y="5"/>
                      </a:lnTo>
                      <a:lnTo>
                        <a:pt x="0" y="5"/>
                      </a:lnTo>
                      <a:lnTo>
                        <a:pt x="0" y="5"/>
                      </a:lnTo>
                      <a:lnTo>
                        <a:pt x="0" y="5"/>
                      </a:lnTo>
                      <a:lnTo>
                        <a:pt x="0" y="5"/>
                      </a:lnTo>
                      <a:lnTo>
                        <a:pt x="0" y="5"/>
                      </a:lnTo>
                      <a:lnTo>
                        <a:pt x="0" y="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70" name="Freeform 2966">
                  <a:extLst>
                    <a:ext uri="{FF2B5EF4-FFF2-40B4-BE49-F238E27FC236}">
                      <a16:creationId xmlns:a16="http://schemas.microsoft.com/office/drawing/2014/main" id="{4C3D773C-A2D9-4AAE-AC75-56D3D2525A2C}"/>
                    </a:ext>
                  </a:extLst>
                </p:cNvPr>
                <p:cNvSpPr>
                  <a:spLocks/>
                </p:cNvSpPr>
                <p:nvPr/>
              </p:nvSpPr>
              <p:spPr bwMode="auto">
                <a:xfrm>
                  <a:off x="4424" y="1548"/>
                  <a:ext cx="1" cy="5"/>
                </a:xfrm>
                <a:custGeom>
                  <a:avLst/>
                  <a:gdLst>
                    <a:gd name="T0" fmla="*/ 5 h 5"/>
                    <a:gd name="T1" fmla="*/ 5 h 5"/>
                    <a:gd name="T2" fmla="*/ 5 h 5"/>
                    <a:gd name="T3" fmla="*/ 5 h 5"/>
                    <a:gd name="T4" fmla="*/ 5 h 5"/>
                    <a:gd name="T5" fmla="*/ 5 h 5"/>
                    <a:gd name="T6" fmla="*/ 0 h 5"/>
                    <a:gd name="T7" fmla="*/ 0 h 5"/>
                    <a:gd name="T8" fmla="*/ 0 h 5"/>
                    <a:gd name="T9" fmla="*/ 5 h 5"/>
                    <a:gd name="T10" fmla="*/ 5 h 5"/>
                    <a:gd name="T11" fmla="*/ 5 h 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Lst>
                  <a:rect l="0" t="0" r="r" b="b"/>
                  <a:pathLst>
                    <a:path h="5">
                      <a:moveTo>
                        <a:pt x="0" y="5"/>
                      </a:moveTo>
                      <a:lnTo>
                        <a:pt x="0" y="5"/>
                      </a:lnTo>
                      <a:lnTo>
                        <a:pt x="0" y="5"/>
                      </a:lnTo>
                      <a:lnTo>
                        <a:pt x="0" y="5"/>
                      </a:lnTo>
                      <a:lnTo>
                        <a:pt x="0" y="5"/>
                      </a:lnTo>
                      <a:lnTo>
                        <a:pt x="0" y="5"/>
                      </a:lnTo>
                      <a:lnTo>
                        <a:pt x="0" y="0"/>
                      </a:lnTo>
                      <a:lnTo>
                        <a:pt x="0" y="0"/>
                      </a:lnTo>
                      <a:lnTo>
                        <a:pt x="0" y="0"/>
                      </a:lnTo>
                      <a:lnTo>
                        <a:pt x="0" y="5"/>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71" name="Freeform 2967">
                  <a:extLst>
                    <a:ext uri="{FF2B5EF4-FFF2-40B4-BE49-F238E27FC236}">
                      <a16:creationId xmlns:a16="http://schemas.microsoft.com/office/drawing/2014/main" id="{4700BC87-20F1-4673-9EC1-E3752175AD5F}"/>
                    </a:ext>
                  </a:extLst>
                </p:cNvPr>
                <p:cNvSpPr>
                  <a:spLocks/>
                </p:cNvSpPr>
                <p:nvPr/>
              </p:nvSpPr>
              <p:spPr bwMode="auto">
                <a:xfrm>
                  <a:off x="4424" y="1553"/>
                  <a:ext cx="5" cy="5"/>
                </a:xfrm>
                <a:custGeom>
                  <a:avLst/>
                  <a:gdLst>
                    <a:gd name="T0" fmla="*/ 0 w 5"/>
                    <a:gd name="T1" fmla="*/ 0 h 5"/>
                    <a:gd name="T2" fmla="*/ 0 w 5"/>
                    <a:gd name="T3" fmla="*/ 0 h 5"/>
                    <a:gd name="T4" fmla="*/ 0 w 5"/>
                    <a:gd name="T5" fmla="*/ 5 h 5"/>
                    <a:gd name="T6" fmla="*/ 0 w 5"/>
                    <a:gd name="T7" fmla="*/ 5 h 5"/>
                    <a:gd name="T8" fmla="*/ 0 w 5"/>
                    <a:gd name="T9" fmla="*/ 5 h 5"/>
                    <a:gd name="T10" fmla="*/ 0 w 5"/>
                    <a:gd name="T11" fmla="*/ 0 h 5"/>
                    <a:gd name="T12" fmla="*/ 0 w 5"/>
                    <a:gd name="T13" fmla="*/ 0 h 5"/>
                    <a:gd name="T14" fmla="*/ 5 w 5"/>
                    <a:gd name="T15" fmla="*/ 0 h 5"/>
                    <a:gd name="T16" fmla="*/ 5 w 5"/>
                    <a:gd name="T17" fmla="*/ 0 h 5"/>
                    <a:gd name="T18" fmla="*/ 0 w 5"/>
                    <a:gd name="T19" fmla="*/ 0 h 5"/>
                    <a:gd name="T20" fmla="*/ 0 w 5"/>
                    <a:gd name="T21" fmla="*/ 0 h 5"/>
                    <a:gd name="T22" fmla="*/ 0 w 5"/>
                    <a:gd name="T23" fmla="*/ 0 h 5"/>
                    <a:gd name="T24" fmla="*/ 0 w 5"/>
                    <a:gd name="T25" fmla="*/ 0 h 5"/>
                    <a:gd name="T26" fmla="*/ 0 w 5"/>
                    <a:gd name="T27" fmla="*/ 0 h 5"/>
                    <a:gd name="T28" fmla="*/ 0 w 5"/>
                    <a:gd name="T29" fmla="*/ 0 h 5"/>
                    <a:gd name="T30" fmla="*/ 0 w 5"/>
                    <a:gd name="T31" fmla="*/ 0 h 5"/>
                    <a:gd name="T32" fmla="*/ 0 w 5"/>
                    <a:gd name="T33" fmla="*/ 0 h 5"/>
                    <a:gd name="T34" fmla="*/ 0 w 5"/>
                    <a:gd name="T35" fmla="*/ 0 h 5"/>
                    <a:gd name="T36" fmla="*/ 0 w 5"/>
                    <a:gd name="T37" fmla="*/ 0 h 5"/>
                    <a:gd name="T38" fmla="*/ 0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0"/>
                      </a:moveTo>
                      <a:lnTo>
                        <a:pt x="0" y="0"/>
                      </a:lnTo>
                      <a:lnTo>
                        <a:pt x="0" y="5"/>
                      </a:lnTo>
                      <a:lnTo>
                        <a:pt x="0" y="5"/>
                      </a:lnTo>
                      <a:lnTo>
                        <a:pt x="0" y="5"/>
                      </a:lnTo>
                      <a:lnTo>
                        <a:pt x="0" y="0"/>
                      </a:lnTo>
                      <a:lnTo>
                        <a:pt x="0" y="0"/>
                      </a:lnTo>
                      <a:lnTo>
                        <a:pt x="5" y="0"/>
                      </a:lnTo>
                      <a:lnTo>
                        <a:pt x="5" y="0"/>
                      </a:lnTo>
                      <a:lnTo>
                        <a:pt x="0" y="0"/>
                      </a:lnTo>
                      <a:lnTo>
                        <a:pt x="0" y="0"/>
                      </a:lnTo>
                      <a:lnTo>
                        <a:pt x="0" y="0"/>
                      </a:lnTo>
                      <a:lnTo>
                        <a:pt x="0" y="0"/>
                      </a:lnTo>
                      <a:lnTo>
                        <a:pt x="0" y="0"/>
                      </a:lnTo>
                      <a:lnTo>
                        <a:pt x="0" y="0"/>
                      </a:lnTo>
                      <a:lnTo>
                        <a:pt x="0" y="0"/>
                      </a:lnTo>
                      <a:lnTo>
                        <a:pt x="0"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72" name="Freeform 2968">
                  <a:extLst>
                    <a:ext uri="{FF2B5EF4-FFF2-40B4-BE49-F238E27FC236}">
                      <a16:creationId xmlns:a16="http://schemas.microsoft.com/office/drawing/2014/main" id="{582E76CF-67DB-48FC-BFF3-4A36F8EA5289}"/>
                    </a:ext>
                  </a:extLst>
                </p:cNvPr>
                <p:cNvSpPr>
                  <a:spLocks/>
                </p:cNvSpPr>
                <p:nvPr/>
              </p:nvSpPr>
              <p:spPr bwMode="auto">
                <a:xfrm>
                  <a:off x="4419" y="1543"/>
                  <a:ext cx="5" cy="10"/>
                </a:xfrm>
                <a:custGeom>
                  <a:avLst/>
                  <a:gdLst>
                    <a:gd name="T0" fmla="*/ 0 w 5"/>
                    <a:gd name="T1" fmla="*/ 5 h 10"/>
                    <a:gd name="T2" fmla="*/ 0 w 5"/>
                    <a:gd name="T3" fmla="*/ 5 h 10"/>
                    <a:gd name="T4" fmla="*/ 0 w 5"/>
                    <a:gd name="T5" fmla="*/ 5 h 10"/>
                    <a:gd name="T6" fmla="*/ 0 w 5"/>
                    <a:gd name="T7" fmla="*/ 5 h 10"/>
                    <a:gd name="T8" fmla="*/ 0 w 5"/>
                    <a:gd name="T9" fmla="*/ 5 h 10"/>
                    <a:gd name="T10" fmla="*/ 0 w 5"/>
                    <a:gd name="T11" fmla="*/ 10 h 10"/>
                    <a:gd name="T12" fmla="*/ 0 w 5"/>
                    <a:gd name="T13" fmla="*/ 10 h 10"/>
                    <a:gd name="T14" fmla="*/ 0 w 5"/>
                    <a:gd name="T15" fmla="*/ 10 h 10"/>
                    <a:gd name="T16" fmla="*/ 0 w 5"/>
                    <a:gd name="T17" fmla="*/ 10 h 10"/>
                    <a:gd name="T18" fmla="*/ 5 w 5"/>
                    <a:gd name="T19" fmla="*/ 10 h 10"/>
                    <a:gd name="T20" fmla="*/ 5 w 5"/>
                    <a:gd name="T21" fmla="*/ 10 h 10"/>
                    <a:gd name="T22" fmla="*/ 5 w 5"/>
                    <a:gd name="T23" fmla="*/ 10 h 10"/>
                    <a:gd name="T24" fmla="*/ 5 w 5"/>
                    <a:gd name="T25" fmla="*/ 10 h 10"/>
                    <a:gd name="T26" fmla="*/ 5 w 5"/>
                    <a:gd name="T27" fmla="*/ 10 h 10"/>
                    <a:gd name="T28" fmla="*/ 5 w 5"/>
                    <a:gd name="T29" fmla="*/ 5 h 10"/>
                    <a:gd name="T30" fmla="*/ 5 w 5"/>
                    <a:gd name="T31" fmla="*/ 5 h 10"/>
                    <a:gd name="T32" fmla="*/ 0 w 5"/>
                    <a:gd name="T33" fmla="*/ 5 h 10"/>
                    <a:gd name="T34" fmla="*/ 0 w 5"/>
                    <a:gd name="T35" fmla="*/ 5 h 10"/>
                    <a:gd name="T36" fmla="*/ 0 w 5"/>
                    <a:gd name="T37" fmla="*/ 0 h 10"/>
                    <a:gd name="T38" fmla="*/ 0 w 5"/>
                    <a:gd name="T39" fmla="*/ 0 h 10"/>
                    <a:gd name="T40" fmla="*/ 0 w 5"/>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0" y="5"/>
                      </a:moveTo>
                      <a:lnTo>
                        <a:pt x="0" y="5"/>
                      </a:lnTo>
                      <a:lnTo>
                        <a:pt x="0" y="5"/>
                      </a:lnTo>
                      <a:lnTo>
                        <a:pt x="0" y="5"/>
                      </a:lnTo>
                      <a:lnTo>
                        <a:pt x="0" y="5"/>
                      </a:lnTo>
                      <a:lnTo>
                        <a:pt x="0" y="10"/>
                      </a:lnTo>
                      <a:lnTo>
                        <a:pt x="0" y="10"/>
                      </a:lnTo>
                      <a:lnTo>
                        <a:pt x="0" y="10"/>
                      </a:lnTo>
                      <a:lnTo>
                        <a:pt x="0" y="10"/>
                      </a:lnTo>
                      <a:lnTo>
                        <a:pt x="5" y="10"/>
                      </a:lnTo>
                      <a:lnTo>
                        <a:pt x="5" y="10"/>
                      </a:lnTo>
                      <a:lnTo>
                        <a:pt x="5" y="10"/>
                      </a:lnTo>
                      <a:lnTo>
                        <a:pt x="5" y="10"/>
                      </a:lnTo>
                      <a:lnTo>
                        <a:pt x="5" y="10"/>
                      </a:lnTo>
                      <a:lnTo>
                        <a:pt x="5" y="5"/>
                      </a:lnTo>
                      <a:lnTo>
                        <a:pt x="5" y="5"/>
                      </a:lnTo>
                      <a:lnTo>
                        <a:pt x="0" y="5"/>
                      </a:lnTo>
                      <a:lnTo>
                        <a:pt x="0" y="5"/>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73" name="Freeform 2969">
                  <a:extLst>
                    <a:ext uri="{FF2B5EF4-FFF2-40B4-BE49-F238E27FC236}">
                      <a16:creationId xmlns:a16="http://schemas.microsoft.com/office/drawing/2014/main" id="{614A8032-5F32-46D8-B256-98AAB4B484A7}"/>
                    </a:ext>
                  </a:extLst>
                </p:cNvPr>
                <p:cNvSpPr>
                  <a:spLocks/>
                </p:cNvSpPr>
                <p:nvPr/>
              </p:nvSpPr>
              <p:spPr bwMode="auto">
                <a:xfrm>
                  <a:off x="4409" y="1543"/>
                  <a:ext cx="10" cy="5"/>
                </a:xfrm>
                <a:custGeom>
                  <a:avLst/>
                  <a:gdLst>
                    <a:gd name="T0" fmla="*/ 5 w 10"/>
                    <a:gd name="T1" fmla="*/ 5 h 5"/>
                    <a:gd name="T2" fmla="*/ 5 w 10"/>
                    <a:gd name="T3" fmla="*/ 5 h 5"/>
                    <a:gd name="T4" fmla="*/ 5 w 10"/>
                    <a:gd name="T5" fmla="*/ 5 h 5"/>
                    <a:gd name="T6" fmla="*/ 5 w 10"/>
                    <a:gd name="T7" fmla="*/ 5 h 5"/>
                    <a:gd name="T8" fmla="*/ 5 w 10"/>
                    <a:gd name="T9" fmla="*/ 5 h 5"/>
                    <a:gd name="T10" fmla="*/ 5 w 10"/>
                    <a:gd name="T11" fmla="*/ 5 h 5"/>
                    <a:gd name="T12" fmla="*/ 5 w 10"/>
                    <a:gd name="T13" fmla="*/ 5 h 5"/>
                    <a:gd name="T14" fmla="*/ 10 w 10"/>
                    <a:gd name="T15" fmla="*/ 5 h 5"/>
                    <a:gd name="T16" fmla="*/ 10 w 10"/>
                    <a:gd name="T17" fmla="*/ 5 h 5"/>
                    <a:gd name="T18" fmla="*/ 10 w 10"/>
                    <a:gd name="T19" fmla="*/ 5 h 5"/>
                    <a:gd name="T20" fmla="*/ 10 w 10"/>
                    <a:gd name="T21" fmla="*/ 0 h 5"/>
                    <a:gd name="T22" fmla="*/ 10 w 10"/>
                    <a:gd name="T23" fmla="*/ 0 h 5"/>
                    <a:gd name="T24" fmla="*/ 10 w 10"/>
                    <a:gd name="T25" fmla="*/ 0 h 5"/>
                    <a:gd name="T26" fmla="*/ 10 w 10"/>
                    <a:gd name="T27" fmla="*/ 0 h 5"/>
                    <a:gd name="T28" fmla="*/ 5 w 10"/>
                    <a:gd name="T29" fmla="*/ 0 h 5"/>
                    <a:gd name="T30" fmla="*/ 5 w 10"/>
                    <a:gd name="T31" fmla="*/ 0 h 5"/>
                    <a:gd name="T32" fmla="*/ 5 w 10"/>
                    <a:gd name="T33" fmla="*/ 0 h 5"/>
                    <a:gd name="T34" fmla="*/ 5 w 10"/>
                    <a:gd name="T35" fmla="*/ 0 h 5"/>
                    <a:gd name="T36" fmla="*/ 0 w 10"/>
                    <a:gd name="T37" fmla="*/ 0 h 5"/>
                    <a:gd name="T38" fmla="*/ 5 w 10"/>
                    <a:gd name="T39" fmla="*/ 0 h 5"/>
                    <a:gd name="T40" fmla="*/ 5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5"/>
                      </a:moveTo>
                      <a:lnTo>
                        <a:pt x="5" y="5"/>
                      </a:lnTo>
                      <a:lnTo>
                        <a:pt x="5" y="5"/>
                      </a:lnTo>
                      <a:lnTo>
                        <a:pt x="5" y="5"/>
                      </a:lnTo>
                      <a:lnTo>
                        <a:pt x="5" y="5"/>
                      </a:lnTo>
                      <a:lnTo>
                        <a:pt x="5" y="5"/>
                      </a:lnTo>
                      <a:lnTo>
                        <a:pt x="5" y="5"/>
                      </a:lnTo>
                      <a:lnTo>
                        <a:pt x="10" y="5"/>
                      </a:lnTo>
                      <a:lnTo>
                        <a:pt x="10" y="5"/>
                      </a:lnTo>
                      <a:lnTo>
                        <a:pt x="10" y="5"/>
                      </a:lnTo>
                      <a:lnTo>
                        <a:pt x="10" y="0"/>
                      </a:lnTo>
                      <a:lnTo>
                        <a:pt x="10" y="0"/>
                      </a:lnTo>
                      <a:lnTo>
                        <a:pt x="10" y="0"/>
                      </a:lnTo>
                      <a:lnTo>
                        <a:pt x="10" y="0"/>
                      </a:lnTo>
                      <a:lnTo>
                        <a:pt x="5" y="0"/>
                      </a:lnTo>
                      <a:lnTo>
                        <a:pt x="5" y="0"/>
                      </a:lnTo>
                      <a:lnTo>
                        <a:pt x="5" y="0"/>
                      </a:lnTo>
                      <a:lnTo>
                        <a:pt x="5" y="0"/>
                      </a:lnTo>
                      <a:lnTo>
                        <a:pt x="0" y="0"/>
                      </a:lnTo>
                      <a:lnTo>
                        <a:pt x="5"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74" name="Freeform 2970">
                  <a:extLst>
                    <a:ext uri="{FF2B5EF4-FFF2-40B4-BE49-F238E27FC236}">
                      <a16:creationId xmlns:a16="http://schemas.microsoft.com/office/drawing/2014/main" id="{3C573F98-0780-4466-84D1-4D91537EED04}"/>
                    </a:ext>
                  </a:extLst>
                </p:cNvPr>
                <p:cNvSpPr>
                  <a:spLocks/>
                </p:cNvSpPr>
                <p:nvPr/>
              </p:nvSpPr>
              <p:spPr bwMode="auto">
                <a:xfrm>
                  <a:off x="4404" y="1543"/>
                  <a:ext cx="10" cy="5"/>
                </a:xfrm>
                <a:custGeom>
                  <a:avLst/>
                  <a:gdLst>
                    <a:gd name="T0" fmla="*/ 0 w 10"/>
                    <a:gd name="T1" fmla="*/ 0 h 5"/>
                    <a:gd name="T2" fmla="*/ 0 w 10"/>
                    <a:gd name="T3" fmla="*/ 0 h 5"/>
                    <a:gd name="T4" fmla="*/ 5 w 10"/>
                    <a:gd name="T5" fmla="*/ 0 h 5"/>
                    <a:gd name="T6" fmla="*/ 5 w 10"/>
                    <a:gd name="T7" fmla="*/ 0 h 5"/>
                    <a:gd name="T8" fmla="*/ 5 w 10"/>
                    <a:gd name="T9" fmla="*/ 0 h 5"/>
                    <a:gd name="T10" fmla="*/ 5 w 10"/>
                    <a:gd name="T11" fmla="*/ 5 h 5"/>
                    <a:gd name="T12" fmla="*/ 5 w 10"/>
                    <a:gd name="T13" fmla="*/ 5 h 5"/>
                    <a:gd name="T14" fmla="*/ 5 w 10"/>
                    <a:gd name="T15" fmla="*/ 5 h 5"/>
                    <a:gd name="T16" fmla="*/ 5 w 10"/>
                    <a:gd name="T17" fmla="*/ 5 h 5"/>
                    <a:gd name="T18" fmla="*/ 10 w 10"/>
                    <a:gd name="T19" fmla="*/ 5 h 5"/>
                    <a:gd name="T20" fmla="*/ 10 w 10"/>
                    <a:gd name="T21" fmla="*/ 0 h 5"/>
                    <a:gd name="T22" fmla="*/ 10 w 10"/>
                    <a:gd name="T23" fmla="*/ 0 h 5"/>
                    <a:gd name="T24" fmla="*/ 10 w 10"/>
                    <a:gd name="T25" fmla="*/ 0 h 5"/>
                    <a:gd name="T26" fmla="*/ 5 w 10"/>
                    <a:gd name="T27" fmla="*/ 0 h 5"/>
                    <a:gd name="T28" fmla="*/ 5 w 10"/>
                    <a:gd name="T29" fmla="*/ 0 h 5"/>
                    <a:gd name="T30" fmla="*/ 5 w 10"/>
                    <a:gd name="T31" fmla="*/ 0 h 5"/>
                    <a:gd name="T32" fmla="*/ 5 w 10"/>
                    <a:gd name="T33" fmla="*/ 0 h 5"/>
                    <a:gd name="T34" fmla="*/ 5 w 10"/>
                    <a:gd name="T35" fmla="*/ 0 h 5"/>
                    <a:gd name="T36" fmla="*/ 5 w 10"/>
                    <a:gd name="T37" fmla="*/ 0 h 5"/>
                    <a:gd name="T38" fmla="*/ 5 w 10"/>
                    <a:gd name="T39" fmla="*/ 0 h 5"/>
                    <a:gd name="T40" fmla="*/ 0 w 10"/>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0" y="0"/>
                      </a:moveTo>
                      <a:lnTo>
                        <a:pt x="0" y="0"/>
                      </a:lnTo>
                      <a:lnTo>
                        <a:pt x="5" y="0"/>
                      </a:lnTo>
                      <a:lnTo>
                        <a:pt x="5" y="0"/>
                      </a:lnTo>
                      <a:lnTo>
                        <a:pt x="5" y="0"/>
                      </a:lnTo>
                      <a:lnTo>
                        <a:pt x="5" y="5"/>
                      </a:lnTo>
                      <a:lnTo>
                        <a:pt x="5" y="5"/>
                      </a:lnTo>
                      <a:lnTo>
                        <a:pt x="5" y="5"/>
                      </a:lnTo>
                      <a:lnTo>
                        <a:pt x="5" y="5"/>
                      </a:lnTo>
                      <a:lnTo>
                        <a:pt x="10" y="5"/>
                      </a:lnTo>
                      <a:lnTo>
                        <a:pt x="10" y="0"/>
                      </a:lnTo>
                      <a:lnTo>
                        <a:pt x="10" y="0"/>
                      </a:lnTo>
                      <a:lnTo>
                        <a:pt x="10" y="0"/>
                      </a:lnTo>
                      <a:lnTo>
                        <a:pt x="5" y="0"/>
                      </a:lnTo>
                      <a:lnTo>
                        <a:pt x="5" y="0"/>
                      </a:lnTo>
                      <a:lnTo>
                        <a:pt x="5" y="0"/>
                      </a:lnTo>
                      <a:lnTo>
                        <a:pt x="5" y="0"/>
                      </a:lnTo>
                      <a:lnTo>
                        <a:pt x="5" y="0"/>
                      </a:lnTo>
                      <a:lnTo>
                        <a:pt x="5" y="0"/>
                      </a:lnTo>
                      <a:lnTo>
                        <a:pt x="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75" name="Freeform 2971">
                  <a:extLst>
                    <a:ext uri="{FF2B5EF4-FFF2-40B4-BE49-F238E27FC236}">
                      <a16:creationId xmlns:a16="http://schemas.microsoft.com/office/drawing/2014/main" id="{B6101568-59D7-4334-B79C-5EC7D370C412}"/>
                    </a:ext>
                  </a:extLst>
                </p:cNvPr>
                <p:cNvSpPr>
                  <a:spLocks/>
                </p:cNvSpPr>
                <p:nvPr/>
              </p:nvSpPr>
              <p:spPr bwMode="auto">
                <a:xfrm>
                  <a:off x="4404" y="1533"/>
                  <a:ext cx="5" cy="10"/>
                </a:xfrm>
                <a:custGeom>
                  <a:avLst/>
                  <a:gdLst>
                    <a:gd name="T0" fmla="*/ 5 w 5"/>
                    <a:gd name="T1" fmla="*/ 0 h 10"/>
                    <a:gd name="T2" fmla="*/ 5 w 5"/>
                    <a:gd name="T3" fmla="*/ 0 h 10"/>
                    <a:gd name="T4" fmla="*/ 5 w 5"/>
                    <a:gd name="T5" fmla="*/ 0 h 10"/>
                    <a:gd name="T6" fmla="*/ 0 w 5"/>
                    <a:gd name="T7" fmla="*/ 0 h 10"/>
                    <a:gd name="T8" fmla="*/ 0 w 5"/>
                    <a:gd name="T9" fmla="*/ 5 h 10"/>
                    <a:gd name="T10" fmla="*/ 0 w 5"/>
                    <a:gd name="T11" fmla="*/ 5 h 10"/>
                    <a:gd name="T12" fmla="*/ 0 w 5"/>
                    <a:gd name="T13" fmla="*/ 5 h 10"/>
                    <a:gd name="T14" fmla="*/ 0 w 5"/>
                    <a:gd name="T15" fmla="*/ 10 h 10"/>
                    <a:gd name="T16" fmla="*/ 0 w 5"/>
                    <a:gd name="T17" fmla="*/ 10 h 10"/>
                    <a:gd name="T18" fmla="*/ 0 w 5"/>
                    <a:gd name="T19" fmla="*/ 10 h 10"/>
                    <a:gd name="T20" fmla="*/ 5 w 5"/>
                    <a:gd name="T21" fmla="*/ 10 h 10"/>
                    <a:gd name="T22" fmla="*/ 5 w 5"/>
                    <a:gd name="T23" fmla="*/ 5 h 10"/>
                    <a:gd name="T24" fmla="*/ 5 w 5"/>
                    <a:gd name="T25" fmla="*/ 5 h 10"/>
                    <a:gd name="T26" fmla="*/ 5 w 5"/>
                    <a:gd name="T27" fmla="*/ 5 h 10"/>
                    <a:gd name="T28" fmla="*/ 5 w 5"/>
                    <a:gd name="T29" fmla="*/ 5 h 10"/>
                    <a:gd name="T30" fmla="*/ 5 w 5"/>
                    <a:gd name="T31" fmla="*/ 5 h 10"/>
                    <a:gd name="T32" fmla="*/ 5 w 5"/>
                    <a:gd name="T33" fmla="*/ 5 h 10"/>
                    <a:gd name="T34" fmla="*/ 5 w 5"/>
                    <a:gd name="T35" fmla="*/ 5 h 10"/>
                    <a:gd name="T36" fmla="*/ 5 w 5"/>
                    <a:gd name="T37" fmla="*/ 5 h 10"/>
                    <a:gd name="T38" fmla="*/ 5 w 5"/>
                    <a:gd name="T39" fmla="*/ 5 h 10"/>
                    <a:gd name="T40" fmla="*/ 5 w 5"/>
                    <a:gd name="T4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5" y="0"/>
                      </a:moveTo>
                      <a:lnTo>
                        <a:pt x="5" y="0"/>
                      </a:lnTo>
                      <a:lnTo>
                        <a:pt x="5" y="0"/>
                      </a:lnTo>
                      <a:lnTo>
                        <a:pt x="0" y="0"/>
                      </a:lnTo>
                      <a:lnTo>
                        <a:pt x="0" y="5"/>
                      </a:lnTo>
                      <a:lnTo>
                        <a:pt x="0" y="5"/>
                      </a:lnTo>
                      <a:lnTo>
                        <a:pt x="0" y="5"/>
                      </a:lnTo>
                      <a:lnTo>
                        <a:pt x="0" y="10"/>
                      </a:lnTo>
                      <a:lnTo>
                        <a:pt x="0" y="10"/>
                      </a:lnTo>
                      <a:lnTo>
                        <a:pt x="0" y="10"/>
                      </a:lnTo>
                      <a:lnTo>
                        <a:pt x="5" y="10"/>
                      </a:lnTo>
                      <a:lnTo>
                        <a:pt x="5" y="5"/>
                      </a:lnTo>
                      <a:lnTo>
                        <a:pt x="5" y="5"/>
                      </a:lnTo>
                      <a:lnTo>
                        <a:pt x="5" y="5"/>
                      </a:lnTo>
                      <a:lnTo>
                        <a:pt x="5" y="5"/>
                      </a:lnTo>
                      <a:lnTo>
                        <a:pt x="5" y="5"/>
                      </a:lnTo>
                      <a:lnTo>
                        <a:pt x="5" y="5"/>
                      </a:lnTo>
                      <a:lnTo>
                        <a:pt x="5" y="5"/>
                      </a:lnTo>
                      <a:lnTo>
                        <a:pt x="5" y="5"/>
                      </a:lnTo>
                      <a:lnTo>
                        <a:pt x="5"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76" name="Freeform 2972">
                  <a:extLst>
                    <a:ext uri="{FF2B5EF4-FFF2-40B4-BE49-F238E27FC236}">
                      <a16:creationId xmlns:a16="http://schemas.microsoft.com/office/drawing/2014/main" id="{10CE26D4-5407-4DB5-B180-4AC8A5CDA30B}"/>
                    </a:ext>
                  </a:extLst>
                </p:cNvPr>
                <p:cNvSpPr>
                  <a:spLocks/>
                </p:cNvSpPr>
                <p:nvPr/>
              </p:nvSpPr>
              <p:spPr bwMode="auto">
                <a:xfrm>
                  <a:off x="4409" y="1533"/>
                  <a:ext cx="10" cy="5"/>
                </a:xfrm>
                <a:custGeom>
                  <a:avLst/>
                  <a:gdLst>
                    <a:gd name="T0" fmla="*/ 5 w 10"/>
                    <a:gd name="T1" fmla="*/ 0 h 5"/>
                    <a:gd name="T2" fmla="*/ 5 w 10"/>
                    <a:gd name="T3" fmla="*/ 0 h 5"/>
                    <a:gd name="T4" fmla="*/ 5 w 10"/>
                    <a:gd name="T5" fmla="*/ 0 h 5"/>
                    <a:gd name="T6" fmla="*/ 5 w 10"/>
                    <a:gd name="T7" fmla="*/ 0 h 5"/>
                    <a:gd name="T8" fmla="*/ 5 w 10"/>
                    <a:gd name="T9" fmla="*/ 0 h 5"/>
                    <a:gd name="T10" fmla="*/ 5 w 10"/>
                    <a:gd name="T11" fmla="*/ 0 h 5"/>
                    <a:gd name="T12" fmla="*/ 5 w 10"/>
                    <a:gd name="T13" fmla="*/ 0 h 5"/>
                    <a:gd name="T14" fmla="*/ 0 w 10"/>
                    <a:gd name="T15" fmla="*/ 0 h 5"/>
                    <a:gd name="T16" fmla="*/ 0 w 10"/>
                    <a:gd name="T17" fmla="*/ 0 h 5"/>
                    <a:gd name="T18" fmla="*/ 0 w 10"/>
                    <a:gd name="T19" fmla="*/ 0 h 5"/>
                    <a:gd name="T20" fmla="*/ 0 w 10"/>
                    <a:gd name="T21" fmla="*/ 5 h 5"/>
                    <a:gd name="T22" fmla="*/ 0 w 10"/>
                    <a:gd name="T23" fmla="*/ 5 h 5"/>
                    <a:gd name="T24" fmla="*/ 0 w 10"/>
                    <a:gd name="T25" fmla="*/ 5 h 5"/>
                    <a:gd name="T26" fmla="*/ 0 w 10"/>
                    <a:gd name="T27" fmla="*/ 5 h 5"/>
                    <a:gd name="T28" fmla="*/ 5 w 10"/>
                    <a:gd name="T29" fmla="*/ 5 h 5"/>
                    <a:gd name="T30" fmla="*/ 5 w 10"/>
                    <a:gd name="T31" fmla="*/ 5 h 5"/>
                    <a:gd name="T32" fmla="*/ 5 w 10"/>
                    <a:gd name="T33" fmla="*/ 5 h 5"/>
                    <a:gd name="T34" fmla="*/ 10 w 10"/>
                    <a:gd name="T35" fmla="*/ 5 h 5"/>
                    <a:gd name="T36" fmla="*/ 10 w 10"/>
                    <a:gd name="T37" fmla="*/ 0 h 5"/>
                    <a:gd name="T38" fmla="*/ 10 w 10"/>
                    <a:gd name="T39" fmla="*/ 0 h 5"/>
                    <a:gd name="T40" fmla="*/ 5 w 10"/>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0"/>
                      </a:moveTo>
                      <a:lnTo>
                        <a:pt x="5" y="0"/>
                      </a:lnTo>
                      <a:lnTo>
                        <a:pt x="5" y="0"/>
                      </a:lnTo>
                      <a:lnTo>
                        <a:pt x="5" y="0"/>
                      </a:lnTo>
                      <a:lnTo>
                        <a:pt x="5" y="0"/>
                      </a:lnTo>
                      <a:lnTo>
                        <a:pt x="5" y="0"/>
                      </a:lnTo>
                      <a:lnTo>
                        <a:pt x="5" y="0"/>
                      </a:lnTo>
                      <a:lnTo>
                        <a:pt x="0" y="0"/>
                      </a:lnTo>
                      <a:lnTo>
                        <a:pt x="0" y="0"/>
                      </a:lnTo>
                      <a:lnTo>
                        <a:pt x="0" y="0"/>
                      </a:lnTo>
                      <a:lnTo>
                        <a:pt x="0" y="5"/>
                      </a:lnTo>
                      <a:lnTo>
                        <a:pt x="0" y="5"/>
                      </a:lnTo>
                      <a:lnTo>
                        <a:pt x="0" y="5"/>
                      </a:lnTo>
                      <a:lnTo>
                        <a:pt x="0" y="5"/>
                      </a:lnTo>
                      <a:lnTo>
                        <a:pt x="5" y="5"/>
                      </a:lnTo>
                      <a:lnTo>
                        <a:pt x="5" y="5"/>
                      </a:lnTo>
                      <a:lnTo>
                        <a:pt x="5" y="5"/>
                      </a:lnTo>
                      <a:lnTo>
                        <a:pt x="10" y="5"/>
                      </a:lnTo>
                      <a:lnTo>
                        <a:pt x="10" y="0"/>
                      </a:lnTo>
                      <a:lnTo>
                        <a:pt x="10"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77" name="Freeform 2973">
                  <a:extLst>
                    <a:ext uri="{FF2B5EF4-FFF2-40B4-BE49-F238E27FC236}">
                      <a16:creationId xmlns:a16="http://schemas.microsoft.com/office/drawing/2014/main" id="{48483B45-3CD4-47B0-A3D7-D9736FF2C220}"/>
                    </a:ext>
                  </a:extLst>
                </p:cNvPr>
                <p:cNvSpPr>
                  <a:spLocks/>
                </p:cNvSpPr>
                <p:nvPr/>
              </p:nvSpPr>
              <p:spPr bwMode="auto">
                <a:xfrm>
                  <a:off x="4414" y="1528"/>
                  <a:ext cx="5" cy="5"/>
                </a:xfrm>
                <a:custGeom>
                  <a:avLst/>
                  <a:gdLst>
                    <a:gd name="T0" fmla="*/ 0 w 5"/>
                    <a:gd name="T1" fmla="*/ 0 h 5"/>
                    <a:gd name="T2" fmla="*/ 0 w 5"/>
                    <a:gd name="T3" fmla="*/ 0 h 5"/>
                    <a:gd name="T4" fmla="*/ 0 w 5"/>
                    <a:gd name="T5" fmla="*/ 5 h 5"/>
                    <a:gd name="T6" fmla="*/ 0 w 5"/>
                    <a:gd name="T7" fmla="*/ 5 h 5"/>
                    <a:gd name="T8" fmla="*/ 0 w 5"/>
                    <a:gd name="T9" fmla="*/ 5 h 5"/>
                    <a:gd name="T10" fmla="*/ 0 w 5"/>
                    <a:gd name="T11" fmla="*/ 5 h 5"/>
                    <a:gd name="T12" fmla="*/ 0 w 5"/>
                    <a:gd name="T13" fmla="*/ 5 h 5"/>
                    <a:gd name="T14" fmla="*/ 0 w 5"/>
                    <a:gd name="T15" fmla="*/ 5 h 5"/>
                    <a:gd name="T16" fmla="*/ 0 w 5"/>
                    <a:gd name="T17" fmla="*/ 5 h 5"/>
                    <a:gd name="T18" fmla="*/ 0 w 5"/>
                    <a:gd name="T19" fmla="*/ 5 h 5"/>
                    <a:gd name="T20" fmla="*/ 5 w 5"/>
                    <a:gd name="T21" fmla="*/ 5 h 5"/>
                    <a:gd name="T22" fmla="*/ 5 w 5"/>
                    <a:gd name="T23" fmla="*/ 5 h 5"/>
                    <a:gd name="T24" fmla="*/ 5 w 5"/>
                    <a:gd name="T25" fmla="*/ 5 h 5"/>
                    <a:gd name="T26" fmla="*/ 5 w 5"/>
                    <a:gd name="T27" fmla="*/ 5 h 5"/>
                    <a:gd name="T28" fmla="*/ 5 w 5"/>
                    <a:gd name="T29" fmla="*/ 5 h 5"/>
                    <a:gd name="T30" fmla="*/ 5 w 5"/>
                    <a:gd name="T31" fmla="*/ 5 h 5"/>
                    <a:gd name="T32" fmla="*/ 5 w 5"/>
                    <a:gd name="T33" fmla="*/ 0 h 5"/>
                    <a:gd name="T34" fmla="*/ 5 w 5"/>
                    <a:gd name="T35" fmla="*/ 0 h 5"/>
                    <a:gd name="T36" fmla="*/ 0 w 5"/>
                    <a:gd name="T37" fmla="*/ 0 h 5"/>
                    <a:gd name="T38" fmla="*/ 5 w 5"/>
                    <a:gd name="T39" fmla="*/ 0 h 5"/>
                    <a:gd name="T40" fmla="*/ 0 w 5"/>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0"/>
                      </a:moveTo>
                      <a:lnTo>
                        <a:pt x="0" y="0"/>
                      </a:lnTo>
                      <a:lnTo>
                        <a:pt x="0" y="5"/>
                      </a:lnTo>
                      <a:lnTo>
                        <a:pt x="0" y="5"/>
                      </a:lnTo>
                      <a:lnTo>
                        <a:pt x="0" y="5"/>
                      </a:lnTo>
                      <a:lnTo>
                        <a:pt x="0" y="5"/>
                      </a:lnTo>
                      <a:lnTo>
                        <a:pt x="0" y="5"/>
                      </a:lnTo>
                      <a:lnTo>
                        <a:pt x="0" y="5"/>
                      </a:lnTo>
                      <a:lnTo>
                        <a:pt x="0" y="5"/>
                      </a:lnTo>
                      <a:lnTo>
                        <a:pt x="0" y="5"/>
                      </a:lnTo>
                      <a:lnTo>
                        <a:pt x="5" y="5"/>
                      </a:lnTo>
                      <a:lnTo>
                        <a:pt x="5" y="5"/>
                      </a:lnTo>
                      <a:lnTo>
                        <a:pt x="5" y="5"/>
                      </a:lnTo>
                      <a:lnTo>
                        <a:pt x="5" y="5"/>
                      </a:lnTo>
                      <a:lnTo>
                        <a:pt x="5" y="5"/>
                      </a:lnTo>
                      <a:lnTo>
                        <a:pt x="5" y="5"/>
                      </a:lnTo>
                      <a:lnTo>
                        <a:pt x="5" y="0"/>
                      </a:lnTo>
                      <a:lnTo>
                        <a:pt x="5" y="0"/>
                      </a:lnTo>
                      <a:lnTo>
                        <a:pt x="0" y="0"/>
                      </a:lnTo>
                      <a:lnTo>
                        <a:pt x="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78" name="Freeform 2974">
                  <a:extLst>
                    <a:ext uri="{FF2B5EF4-FFF2-40B4-BE49-F238E27FC236}">
                      <a16:creationId xmlns:a16="http://schemas.microsoft.com/office/drawing/2014/main" id="{712F7354-980E-4E18-84E8-306AADA1DE84}"/>
                    </a:ext>
                  </a:extLst>
                </p:cNvPr>
                <p:cNvSpPr>
                  <a:spLocks/>
                </p:cNvSpPr>
                <p:nvPr/>
              </p:nvSpPr>
              <p:spPr bwMode="auto">
                <a:xfrm>
                  <a:off x="4414" y="1523"/>
                  <a:ext cx="5" cy="5"/>
                </a:xfrm>
                <a:custGeom>
                  <a:avLst/>
                  <a:gdLst>
                    <a:gd name="T0" fmla="*/ 5 w 5"/>
                    <a:gd name="T1" fmla="*/ 0 h 5"/>
                    <a:gd name="T2" fmla="*/ 5 w 5"/>
                    <a:gd name="T3" fmla="*/ 0 h 5"/>
                    <a:gd name="T4" fmla="*/ 5 w 5"/>
                    <a:gd name="T5" fmla="*/ 0 h 5"/>
                    <a:gd name="T6" fmla="*/ 0 w 5"/>
                    <a:gd name="T7" fmla="*/ 0 h 5"/>
                    <a:gd name="T8" fmla="*/ 0 w 5"/>
                    <a:gd name="T9" fmla="*/ 0 h 5"/>
                    <a:gd name="T10" fmla="*/ 0 w 5"/>
                    <a:gd name="T11" fmla="*/ 5 h 5"/>
                    <a:gd name="T12" fmla="*/ 0 w 5"/>
                    <a:gd name="T13" fmla="*/ 5 h 5"/>
                    <a:gd name="T14" fmla="*/ 0 w 5"/>
                    <a:gd name="T15" fmla="*/ 5 h 5"/>
                    <a:gd name="T16" fmla="*/ 0 w 5"/>
                    <a:gd name="T17" fmla="*/ 5 h 5"/>
                    <a:gd name="T18" fmla="*/ 0 w 5"/>
                    <a:gd name="T19" fmla="*/ 5 h 5"/>
                    <a:gd name="T20" fmla="*/ 5 w 5"/>
                    <a:gd name="T21" fmla="*/ 5 h 5"/>
                    <a:gd name="T22" fmla="*/ 5 w 5"/>
                    <a:gd name="T23" fmla="*/ 5 h 5"/>
                    <a:gd name="T24" fmla="*/ 5 w 5"/>
                    <a:gd name="T25" fmla="*/ 5 h 5"/>
                    <a:gd name="T26" fmla="*/ 5 w 5"/>
                    <a:gd name="T27" fmla="*/ 5 h 5"/>
                    <a:gd name="T28" fmla="*/ 5 w 5"/>
                    <a:gd name="T29" fmla="*/ 5 h 5"/>
                    <a:gd name="T30" fmla="*/ 5 w 5"/>
                    <a:gd name="T31" fmla="*/ 0 h 5"/>
                    <a:gd name="T32" fmla="*/ 5 w 5"/>
                    <a:gd name="T33" fmla="*/ 0 h 5"/>
                    <a:gd name="T34" fmla="*/ 5 w 5"/>
                    <a:gd name="T35" fmla="*/ 0 h 5"/>
                    <a:gd name="T36" fmla="*/ 5 w 5"/>
                    <a:gd name="T37" fmla="*/ 0 h 5"/>
                    <a:gd name="T38" fmla="*/ 5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0"/>
                      </a:moveTo>
                      <a:lnTo>
                        <a:pt x="5" y="0"/>
                      </a:lnTo>
                      <a:lnTo>
                        <a:pt x="5" y="0"/>
                      </a:lnTo>
                      <a:lnTo>
                        <a:pt x="0" y="0"/>
                      </a:lnTo>
                      <a:lnTo>
                        <a:pt x="0" y="0"/>
                      </a:lnTo>
                      <a:lnTo>
                        <a:pt x="0" y="5"/>
                      </a:lnTo>
                      <a:lnTo>
                        <a:pt x="0" y="5"/>
                      </a:lnTo>
                      <a:lnTo>
                        <a:pt x="0" y="5"/>
                      </a:lnTo>
                      <a:lnTo>
                        <a:pt x="0" y="5"/>
                      </a:lnTo>
                      <a:lnTo>
                        <a:pt x="0" y="5"/>
                      </a:lnTo>
                      <a:lnTo>
                        <a:pt x="5" y="5"/>
                      </a:lnTo>
                      <a:lnTo>
                        <a:pt x="5" y="5"/>
                      </a:lnTo>
                      <a:lnTo>
                        <a:pt x="5" y="5"/>
                      </a:lnTo>
                      <a:lnTo>
                        <a:pt x="5" y="5"/>
                      </a:lnTo>
                      <a:lnTo>
                        <a:pt x="5" y="5"/>
                      </a:lnTo>
                      <a:lnTo>
                        <a:pt x="5" y="0"/>
                      </a:lnTo>
                      <a:lnTo>
                        <a:pt x="5" y="0"/>
                      </a:lnTo>
                      <a:lnTo>
                        <a:pt x="5" y="0"/>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79" name="Freeform 2975">
                  <a:extLst>
                    <a:ext uri="{FF2B5EF4-FFF2-40B4-BE49-F238E27FC236}">
                      <a16:creationId xmlns:a16="http://schemas.microsoft.com/office/drawing/2014/main" id="{1AF9BCFC-6BD3-48A9-B610-36FA86388FEC}"/>
                    </a:ext>
                  </a:extLst>
                </p:cNvPr>
                <p:cNvSpPr>
                  <a:spLocks/>
                </p:cNvSpPr>
                <p:nvPr/>
              </p:nvSpPr>
              <p:spPr bwMode="auto">
                <a:xfrm>
                  <a:off x="4419" y="1523"/>
                  <a:ext cx="5" cy="5"/>
                </a:xfrm>
                <a:custGeom>
                  <a:avLst/>
                  <a:gdLst>
                    <a:gd name="T0" fmla="*/ 5 w 5"/>
                    <a:gd name="T1" fmla="*/ 5 h 5"/>
                    <a:gd name="T2" fmla="*/ 5 w 5"/>
                    <a:gd name="T3" fmla="*/ 5 h 5"/>
                    <a:gd name="T4" fmla="*/ 5 w 5"/>
                    <a:gd name="T5" fmla="*/ 0 h 5"/>
                    <a:gd name="T6" fmla="*/ 0 w 5"/>
                    <a:gd name="T7" fmla="*/ 0 h 5"/>
                    <a:gd name="T8" fmla="*/ 0 w 5"/>
                    <a:gd name="T9" fmla="*/ 0 h 5"/>
                    <a:gd name="T10" fmla="*/ 0 w 5"/>
                    <a:gd name="T11" fmla="*/ 0 h 5"/>
                    <a:gd name="T12" fmla="*/ 0 w 5"/>
                    <a:gd name="T13" fmla="*/ 0 h 5"/>
                    <a:gd name="T14" fmla="*/ 0 w 5"/>
                    <a:gd name="T15" fmla="*/ 0 h 5"/>
                    <a:gd name="T16" fmla="*/ 0 w 5"/>
                    <a:gd name="T17" fmla="*/ 5 h 5"/>
                    <a:gd name="T18" fmla="*/ 0 w 5"/>
                    <a:gd name="T19" fmla="*/ 5 h 5"/>
                    <a:gd name="T20" fmla="*/ 0 w 5"/>
                    <a:gd name="T21" fmla="*/ 5 h 5"/>
                    <a:gd name="T22" fmla="*/ 0 w 5"/>
                    <a:gd name="T23" fmla="*/ 5 h 5"/>
                    <a:gd name="T24" fmla="*/ 5 w 5"/>
                    <a:gd name="T2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5" y="5"/>
                      </a:moveTo>
                      <a:lnTo>
                        <a:pt x="5" y="5"/>
                      </a:lnTo>
                      <a:lnTo>
                        <a:pt x="5" y="0"/>
                      </a:lnTo>
                      <a:lnTo>
                        <a:pt x="0" y="0"/>
                      </a:lnTo>
                      <a:lnTo>
                        <a:pt x="0" y="0"/>
                      </a:lnTo>
                      <a:lnTo>
                        <a:pt x="0" y="0"/>
                      </a:lnTo>
                      <a:lnTo>
                        <a:pt x="0" y="0"/>
                      </a:lnTo>
                      <a:lnTo>
                        <a:pt x="0" y="0"/>
                      </a:lnTo>
                      <a:lnTo>
                        <a:pt x="0" y="5"/>
                      </a:lnTo>
                      <a:lnTo>
                        <a:pt x="0" y="5"/>
                      </a:lnTo>
                      <a:lnTo>
                        <a:pt x="0" y="5"/>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80" name="Freeform 2976">
                  <a:extLst>
                    <a:ext uri="{FF2B5EF4-FFF2-40B4-BE49-F238E27FC236}">
                      <a16:creationId xmlns:a16="http://schemas.microsoft.com/office/drawing/2014/main" id="{02EAA81D-3522-4A00-934D-51850647FC1A}"/>
                    </a:ext>
                  </a:extLst>
                </p:cNvPr>
                <p:cNvSpPr>
                  <a:spLocks/>
                </p:cNvSpPr>
                <p:nvPr/>
              </p:nvSpPr>
              <p:spPr bwMode="auto">
                <a:xfrm>
                  <a:off x="4419" y="1528"/>
                  <a:ext cx="5" cy="1"/>
                </a:xfrm>
                <a:custGeom>
                  <a:avLst/>
                  <a:gdLst>
                    <a:gd name="T0" fmla="*/ 5 w 5"/>
                    <a:gd name="T1" fmla="*/ 5 w 5"/>
                    <a:gd name="T2" fmla="*/ 5 w 5"/>
                    <a:gd name="T3" fmla="*/ 5 w 5"/>
                    <a:gd name="T4" fmla="*/ 5 w 5"/>
                    <a:gd name="T5" fmla="*/ 5 w 5"/>
                    <a:gd name="T6" fmla="*/ 5 w 5"/>
                    <a:gd name="T7" fmla="*/ 5 w 5"/>
                    <a:gd name="T8" fmla="*/ 5 w 5"/>
                    <a:gd name="T9" fmla="*/ 5 w 5"/>
                    <a:gd name="T10" fmla="*/ 0 w 5"/>
                    <a:gd name="T11" fmla="*/ 0 w 5"/>
                    <a:gd name="T12" fmla="*/ 0 w 5"/>
                    <a:gd name="T13" fmla="*/ 0 w 5"/>
                    <a:gd name="T14" fmla="*/ 5 w 5"/>
                    <a:gd name="T15" fmla="*/ 5 w 5"/>
                    <a:gd name="T16" fmla="*/ 5 w 5"/>
                    <a:gd name="T17" fmla="*/ 5 w 5"/>
                    <a:gd name="T18" fmla="*/ 5 w 5"/>
                    <a:gd name="T19" fmla="*/ 5 w 5"/>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Lst>
                  <a:rect l="0" t="0" r="r" b="b"/>
                  <a:pathLst>
                    <a:path w="5">
                      <a:moveTo>
                        <a:pt x="5" y="0"/>
                      </a:moveTo>
                      <a:lnTo>
                        <a:pt x="5" y="0"/>
                      </a:lnTo>
                      <a:lnTo>
                        <a:pt x="5" y="0"/>
                      </a:lnTo>
                      <a:lnTo>
                        <a:pt x="5" y="0"/>
                      </a:lnTo>
                      <a:lnTo>
                        <a:pt x="5" y="0"/>
                      </a:lnTo>
                      <a:lnTo>
                        <a:pt x="5" y="0"/>
                      </a:lnTo>
                      <a:lnTo>
                        <a:pt x="5" y="0"/>
                      </a:lnTo>
                      <a:lnTo>
                        <a:pt x="5" y="0"/>
                      </a:lnTo>
                      <a:lnTo>
                        <a:pt x="5" y="0"/>
                      </a:lnTo>
                      <a:lnTo>
                        <a:pt x="5" y="0"/>
                      </a:lnTo>
                      <a:lnTo>
                        <a:pt x="0" y="0"/>
                      </a:lnTo>
                      <a:lnTo>
                        <a:pt x="0" y="0"/>
                      </a:lnTo>
                      <a:lnTo>
                        <a:pt x="0" y="0"/>
                      </a:lnTo>
                      <a:lnTo>
                        <a:pt x="0" y="0"/>
                      </a:lnTo>
                      <a:lnTo>
                        <a:pt x="5" y="0"/>
                      </a:lnTo>
                      <a:lnTo>
                        <a:pt x="5" y="0"/>
                      </a:lnTo>
                      <a:lnTo>
                        <a:pt x="5" y="0"/>
                      </a:lnTo>
                      <a:lnTo>
                        <a:pt x="5" y="0"/>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81" name="Freeform 2977">
                  <a:extLst>
                    <a:ext uri="{FF2B5EF4-FFF2-40B4-BE49-F238E27FC236}">
                      <a16:creationId xmlns:a16="http://schemas.microsoft.com/office/drawing/2014/main" id="{92CE56D4-2FA9-473A-8CD8-C310AE044E7B}"/>
                    </a:ext>
                  </a:extLst>
                </p:cNvPr>
                <p:cNvSpPr>
                  <a:spLocks/>
                </p:cNvSpPr>
                <p:nvPr/>
              </p:nvSpPr>
              <p:spPr bwMode="auto">
                <a:xfrm>
                  <a:off x="4424" y="1528"/>
                  <a:ext cx="10" cy="5"/>
                </a:xfrm>
                <a:custGeom>
                  <a:avLst/>
                  <a:gdLst>
                    <a:gd name="T0" fmla="*/ 10 w 10"/>
                    <a:gd name="T1" fmla="*/ 0 h 5"/>
                    <a:gd name="T2" fmla="*/ 10 w 10"/>
                    <a:gd name="T3" fmla="*/ 0 h 5"/>
                    <a:gd name="T4" fmla="*/ 5 w 10"/>
                    <a:gd name="T5" fmla="*/ 0 h 5"/>
                    <a:gd name="T6" fmla="*/ 5 w 10"/>
                    <a:gd name="T7" fmla="*/ 0 h 5"/>
                    <a:gd name="T8" fmla="*/ 5 w 10"/>
                    <a:gd name="T9" fmla="*/ 0 h 5"/>
                    <a:gd name="T10" fmla="*/ 5 w 10"/>
                    <a:gd name="T11" fmla="*/ 0 h 5"/>
                    <a:gd name="T12" fmla="*/ 5 w 10"/>
                    <a:gd name="T13" fmla="*/ 0 h 5"/>
                    <a:gd name="T14" fmla="*/ 0 w 10"/>
                    <a:gd name="T15" fmla="*/ 0 h 5"/>
                    <a:gd name="T16" fmla="*/ 0 w 10"/>
                    <a:gd name="T17" fmla="*/ 0 h 5"/>
                    <a:gd name="T18" fmla="*/ 0 w 10"/>
                    <a:gd name="T19" fmla="*/ 0 h 5"/>
                    <a:gd name="T20" fmla="*/ 0 w 10"/>
                    <a:gd name="T21" fmla="*/ 0 h 5"/>
                    <a:gd name="T22" fmla="*/ 0 w 10"/>
                    <a:gd name="T23" fmla="*/ 0 h 5"/>
                    <a:gd name="T24" fmla="*/ 5 w 10"/>
                    <a:gd name="T25" fmla="*/ 0 h 5"/>
                    <a:gd name="T26" fmla="*/ 5 w 10"/>
                    <a:gd name="T27" fmla="*/ 0 h 5"/>
                    <a:gd name="T28" fmla="*/ 5 w 10"/>
                    <a:gd name="T29" fmla="*/ 0 h 5"/>
                    <a:gd name="T30" fmla="*/ 5 w 10"/>
                    <a:gd name="T31" fmla="*/ 0 h 5"/>
                    <a:gd name="T32" fmla="*/ 5 w 10"/>
                    <a:gd name="T33" fmla="*/ 0 h 5"/>
                    <a:gd name="T34" fmla="*/ 5 w 10"/>
                    <a:gd name="T35" fmla="*/ 0 h 5"/>
                    <a:gd name="T36" fmla="*/ 5 w 10"/>
                    <a:gd name="T37" fmla="*/ 5 h 5"/>
                    <a:gd name="T38" fmla="*/ 5 w 10"/>
                    <a:gd name="T39" fmla="*/ 5 h 5"/>
                    <a:gd name="T40" fmla="*/ 10 w 10"/>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10" y="0"/>
                      </a:moveTo>
                      <a:lnTo>
                        <a:pt x="10" y="0"/>
                      </a:lnTo>
                      <a:lnTo>
                        <a:pt x="5" y="0"/>
                      </a:lnTo>
                      <a:lnTo>
                        <a:pt x="5" y="0"/>
                      </a:lnTo>
                      <a:lnTo>
                        <a:pt x="5" y="0"/>
                      </a:lnTo>
                      <a:lnTo>
                        <a:pt x="5" y="0"/>
                      </a:lnTo>
                      <a:lnTo>
                        <a:pt x="5" y="0"/>
                      </a:lnTo>
                      <a:lnTo>
                        <a:pt x="0" y="0"/>
                      </a:lnTo>
                      <a:lnTo>
                        <a:pt x="0" y="0"/>
                      </a:lnTo>
                      <a:lnTo>
                        <a:pt x="0" y="0"/>
                      </a:lnTo>
                      <a:lnTo>
                        <a:pt x="0" y="0"/>
                      </a:lnTo>
                      <a:lnTo>
                        <a:pt x="0" y="0"/>
                      </a:lnTo>
                      <a:lnTo>
                        <a:pt x="5" y="0"/>
                      </a:lnTo>
                      <a:lnTo>
                        <a:pt x="5" y="0"/>
                      </a:lnTo>
                      <a:lnTo>
                        <a:pt x="5" y="0"/>
                      </a:lnTo>
                      <a:lnTo>
                        <a:pt x="5" y="0"/>
                      </a:lnTo>
                      <a:lnTo>
                        <a:pt x="5" y="0"/>
                      </a:lnTo>
                      <a:lnTo>
                        <a:pt x="5" y="0"/>
                      </a:lnTo>
                      <a:lnTo>
                        <a:pt x="5" y="5"/>
                      </a:lnTo>
                      <a:lnTo>
                        <a:pt x="5" y="5"/>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82" name="Freeform 2978">
                  <a:extLst>
                    <a:ext uri="{FF2B5EF4-FFF2-40B4-BE49-F238E27FC236}">
                      <a16:creationId xmlns:a16="http://schemas.microsoft.com/office/drawing/2014/main" id="{206042C9-1D2E-499A-8D90-64C83DA1EE77}"/>
                    </a:ext>
                  </a:extLst>
                </p:cNvPr>
                <p:cNvSpPr>
                  <a:spLocks/>
                </p:cNvSpPr>
                <p:nvPr/>
              </p:nvSpPr>
              <p:spPr bwMode="auto">
                <a:xfrm>
                  <a:off x="4429" y="1528"/>
                  <a:ext cx="9" cy="5"/>
                </a:xfrm>
                <a:custGeom>
                  <a:avLst/>
                  <a:gdLst>
                    <a:gd name="T0" fmla="*/ 5 w 9"/>
                    <a:gd name="T1" fmla="*/ 5 h 5"/>
                    <a:gd name="T2" fmla="*/ 5 w 9"/>
                    <a:gd name="T3" fmla="*/ 5 h 5"/>
                    <a:gd name="T4" fmla="*/ 5 w 9"/>
                    <a:gd name="T5" fmla="*/ 5 h 5"/>
                    <a:gd name="T6" fmla="*/ 5 w 9"/>
                    <a:gd name="T7" fmla="*/ 5 h 5"/>
                    <a:gd name="T8" fmla="*/ 5 w 9"/>
                    <a:gd name="T9" fmla="*/ 5 h 5"/>
                    <a:gd name="T10" fmla="*/ 5 w 9"/>
                    <a:gd name="T11" fmla="*/ 5 h 5"/>
                    <a:gd name="T12" fmla="*/ 5 w 9"/>
                    <a:gd name="T13" fmla="*/ 0 h 5"/>
                    <a:gd name="T14" fmla="*/ 5 w 9"/>
                    <a:gd name="T15" fmla="*/ 0 h 5"/>
                    <a:gd name="T16" fmla="*/ 5 w 9"/>
                    <a:gd name="T17" fmla="*/ 0 h 5"/>
                    <a:gd name="T18" fmla="*/ 5 w 9"/>
                    <a:gd name="T19" fmla="*/ 0 h 5"/>
                    <a:gd name="T20" fmla="*/ 0 w 9"/>
                    <a:gd name="T21" fmla="*/ 5 h 5"/>
                    <a:gd name="T22" fmla="*/ 0 w 9"/>
                    <a:gd name="T23" fmla="*/ 5 h 5"/>
                    <a:gd name="T24" fmla="*/ 0 w 9"/>
                    <a:gd name="T25" fmla="*/ 5 h 5"/>
                    <a:gd name="T26" fmla="*/ 5 w 9"/>
                    <a:gd name="T27" fmla="*/ 5 h 5"/>
                    <a:gd name="T28" fmla="*/ 5 w 9"/>
                    <a:gd name="T29" fmla="*/ 5 h 5"/>
                    <a:gd name="T30" fmla="*/ 5 w 9"/>
                    <a:gd name="T31" fmla="*/ 5 h 5"/>
                    <a:gd name="T32" fmla="*/ 5 w 9"/>
                    <a:gd name="T33" fmla="*/ 5 h 5"/>
                    <a:gd name="T34" fmla="*/ 9 w 9"/>
                    <a:gd name="T35" fmla="*/ 5 h 5"/>
                    <a:gd name="T36" fmla="*/ 9 w 9"/>
                    <a:gd name="T37" fmla="*/ 5 h 5"/>
                    <a:gd name="T38" fmla="*/ 9 w 9"/>
                    <a:gd name="T39" fmla="*/ 5 h 5"/>
                    <a:gd name="T40" fmla="*/ 5 w 9"/>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5" y="5"/>
                      </a:moveTo>
                      <a:lnTo>
                        <a:pt x="5" y="5"/>
                      </a:lnTo>
                      <a:lnTo>
                        <a:pt x="5" y="5"/>
                      </a:lnTo>
                      <a:lnTo>
                        <a:pt x="5" y="5"/>
                      </a:lnTo>
                      <a:lnTo>
                        <a:pt x="5" y="5"/>
                      </a:lnTo>
                      <a:lnTo>
                        <a:pt x="5" y="5"/>
                      </a:lnTo>
                      <a:lnTo>
                        <a:pt x="5" y="0"/>
                      </a:lnTo>
                      <a:lnTo>
                        <a:pt x="5" y="0"/>
                      </a:lnTo>
                      <a:lnTo>
                        <a:pt x="5" y="0"/>
                      </a:lnTo>
                      <a:lnTo>
                        <a:pt x="5" y="0"/>
                      </a:lnTo>
                      <a:lnTo>
                        <a:pt x="0" y="5"/>
                      </a:lnTo>
                      <a:lnTo>
                        <a:pt x="0" y="5"/>
                      </a:lnTo>
                      <a:lnTo>
                        <a:pt x="0" y="5"/>
                      </a:lnTo>
                      <a:lnTo>
                        <a:pt x="5" y="5"/>
                      </a:lnTo>
                      <a:lnTo>
                        <a:pt x="5" y="5"/>
                      </a:lnTo>
                      <a:lnTo>
                        <a:pt x="5" y="5"/>
                      </a:lnTo>
                      <a:lnTo>
                        <a:pt x="5" y="5"/>
                      </a:lnTo>
                      <a:lnTo>
                        <a:pt x="9" y="5"/>
                      </a:lnTo>
                      <a:lnTo>
                        <a:pt x="9" y="5"/>
                      </a:lnTo>
                      <a:lnTo>
                        <a:pt x="9"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83" name="Freeform 2979">
                  <a:extLst>
                    <a:ext uri="{FF2B5EF4-FFF2-40B4-BE49-F238E27FC236}">
                      <a16:creationId xmlns:a16="http://schemas.microsoft.com/office/drawing/2014/main" id="{950EED2C-F0AC-4BB5-AD99-358D527A9969}"/>
                    </a:ext>
                  </a:extLst>
                </p:cNvPr>
                <p:cNvSpPr>
                  <a:spLocks/>
                </p:cNvSpPr>
                <p:nvPr/>
              </p:nvSpPr>
              <p:spPr bwMode="auto">
                <a:xfrm>
                  <a:off x="4434" y="1523"/>
                  <a:ext cx="4" cy="10"/>
                </a:xfrm>
                <a:custGeom>
                  <a:avLst/>
                  <a:gdLst>
                    <a:gd name="T0" fmla="*/ 4 w 4"/>
                    <a:gd name="T1" fmla="*/ 5 h 10"/>
                    <a:gd name="T2" fmla="*/ 0 w 4"/>
                    <a:gd name="T3" fmla="*/ 5 h 10"/>
                    <a:gd name="T4" fmla="*/ 4 w 4"/>
                    <a:gd name="T5" fmla="*/ 5 h 10"/>
                    <a:gd name="T6" fmla="*/ 4 w 4"/>
                    <a:gd name="T7" fmla="*/ 5 h 10"/>
                    <a:gd name="T8" fmla="*/ 4 w 4"/>
                    <a:gd name="T9" fmla="*/ 5 h 10"/>
                    <a:gd name="T10" fmla="*/ 0 w 4"/>
                    <a:gd name="T11" fmla="*/ 5 h 10"/>
                    <a:gd name="T12" fmla="*/ 0 w 4"/>
                    <a:gd name="T13" fmla="*/ 5 h 10"/>
                    <a:gd name="T14" fmla="*/ 0 w 4"/>
                    <a:gd name="T15" fmla="*/ 5 h 10"/>
                    <a:gd name="T16" fmla="*/ 0 w 4"/>
                    <a:gd name="T17" fmla="*/ 10 h 10"/>
                    <a:gd name="T18" fmla="*/ 0 w 4"/>
                    <a:gd name="T19" fmla="*/ 10 h 10"/>
                    <a:gd name="T20" fmla="*/ 4 w 4"/>
                    <a:gd name="T21" fmla="*/ 10 h 10"/>
                    <a:gd name="T22" fmla="*/ 4 w 4"/>
                    <a:gd name="T23" fmla="*/ 10 h 10"/>
                    <a:gd name="T24" fmla="*/ 4 w 4"/>
                    <a:gd name="T25" fmla="*/ 10 h 10"/>
                    <a:gd name="T26" fmla="*/ 4 w 4"/>
                    <a:gd name="T27" fmla="*/ 10 h 10"/>
                    <a:gd name="T28" fmla="*/ 4 w 4"/>
                    <a:gd name="T29" fmla="*/ 5 h 10"/>
                    <a:gd name="T30" fmla="*/ 4 w 4"/>
                    <a:gd name="T31" fmla="*/ 5 h 10"/>
                    <a:gd name="T32" fmla="*/ 4 w 4"/>
                    <a:gd name="T33" fmla="*/ 5 h 10"/>
                    <a:gd name="T34" fmla="*/ 4 w 4"/>
                    <a:gd name="T35" fmla="*/ 5 h 10"/>
                    <a:gd name="T36" fmla="*/ 4 w 4"/>
                    <a:gd name="T37" fmla="*/ 0 h 10"/>
                    <a:gd name="T38" fmla="*/ 4 w 4"/>
                    <a:gd name="T39" fmla="*/ 0 h 10"/>
                    <a:gd name="T40" fmla="*/ 4 w 4"/>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10">
                      <a:moveTo>
                        <a:pt x="4" y="5"/>
                      </a:moveTo>
                      <a:lnTo>
                        <a:pt x="0" y="5"/>
                      </a:lnTo>
                      <a:lnTo>
                        <a:pt x="4" y="5"/>
                      </a:lnTo>
                      <a:lnTo>
                        <a:pt x="4" y="5"/>
                      </a:lnTo>
                      <a:lnTo>
                        <a:pt x="4" y="5"/>
                      </a:lnTo>
                      <a:lnTo>
                        <a:pt x="0" y="5"/>
                      </a:lnTo>
                      <a:lnTo>
                        <a:pt x="0" y="5"/>
                      </a:lnTo>
                      <a:lnTo>
                        <a:pt x="0" y="5"/>
                      </a:lnTo>
                      <a:lnTo>
                        <a:pt x="0" y="10"/>
                      </a:lnTo>
                      <a:lnTo>
                        <a:pt x="0" y="10"/>
                      </a:lnTo>
                      <a:lnTo>
                        <a:pt x="4" y="10"/>
                      </a:lnTo>
                      <a:lnTo>
                        <a:pt x="4" y="10"/>
                      </a:lnTo>
                      <a:lnTo>
                        <a:pt x="4" y="10"/>
                      </a:lnTo>
                      <a:lnTo>
                        <a:pt x="4" y="10"/>
                      </a:lnTo>
                      <a:lnTo>
                        <a:pt x="4" y="5"/>
                      </a:lnTo>
                      <a:lnTo>
                        <a:pt x="4" y="5"/>
                      </a:lnTo>
                      <a:lnTo>
                        <a:pt x="4" y="5"/>
                      </a:lnTo>
                      <a:lnTo>
                        <a:pt x="4" y="5"/>
                      </a:lnTo>
                      <a:lnTo>
                        <a:pt x="4" y="0"/>
                      </a:lnTo>
                      <a:lnTo>
                        <a:pt x="4" y="0"/>
                      </a:lnTo>
                      <a:lnTo>
                        <a:pt x="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84" name="Freeform 2980">
                  <a:extLst>
                    <a:ext uri="{FF2B5EF4-FFF2-40B4-BE49-F238E27FC236}">
                      <a16:creationId xmlns:a16="http://schemas.microsoft.com/office/drawing/2014/main" id="{824FAB45-EDB6-4148-B172-EFA246143A0E}"/>
                    </a:ext>
                  </a:extLst>
                </p:cNvPr>
                <p:cNvSpPr>
                  <a:spLocks/>
                </p:cNvSpPr>
                <p:nvPr/>
              </p:nvSpPr>
              <p:spPr bwMode="auto">
                <a:xfrm>
                  <a:off x="4429" y="1523"/>
                  <a:ext cx="9" cy="5"/>
                </a:xfrm>
                <a:custGeom>
                  <a:avLst/>
                  <a:gdLst>
                    <a:gd name="T0" fmla="*/ 0 w 9"/>
                    <a:gd name="T1" fmla="*/ 0 h 5"/>
                    <a:gd name="T2" fmla="*/ 0 w 9"/>
                    <a:gd name="T3" fmla="*/ 0 h 5"/>
                    <a:gd name="T4" fmla="*/ 5 w 9"/>
                    <a:gd name="T5" fmla="*/ 0 h 5"/>
                    <a:gd name="T6" fmla="*/ 5 w 9"/>
                    <a:gd name="T7" fmla="*/ 0 h 5"/>
                    <a:gd name="T8" fmla="*/ 5 w 9"/>
                    <a:gd name="T9" fmla="*/ 0 h 5"/>
                    <a:gd name="T10" fmla="*/ 5 w 9"/>
                    <a:gd name="T11" fmla="*/ 5 h 5"/>
                    <a:gd name="T12" fmla="*/ 5 w 9"/>
                    <a:gd name="T13" fmla="*/ 5 h 5"/>
                    <a:gd name="T14" fmla="*/ 5 w 9"/>
                    <a:gd name="T15" fmla="*/ 5 h 5"/>
                    <a:gd name="T16" fmla="*/ 9 w 9"/>
                    <a:gd name="T17" fmla="*/ 5 h 5"/>
                    <a:gd name="T18" fmla="*/ 9 w 9"/>
                    <a:gd name="T19" fmla="*/ 5 h 5"/>
                    <a:gd name="T20" fmla="*/ 9 w 9"/>
                    <a:gd name="T21" fmla="*/ 0 h 5"/>
                    <a:gd name="T22" fmla="*/ 9 w 9"/>
                    <a:gd name="T23" fmla="*/ 0 h 5"/>
                    <a:gd name="T24" fmla="*/ 9 w 9"/>
                    <a:gd name="T25" fmla="*/ 0 h 5"/>
                    <a:gd name="T26" fmla="*/ 9 w 9"/>
                    <a:gd name="T27" fmla="*/ 0 h 5"/>
                    <a:gd name="T28" fmla="*/ 9 w 9"/>
                    <a:gd name="T29" fmla="*/ 0 h 5"/>
                    <a:gd name="T30" fmla="*/ 5 w 9"/>
                    <a:gd name="T31" fmla="*/ 0 h 5"/>
                    <a:gd name="T32" fmla="*/ 5 w 9"/>
                    <a:gd name="T33" fmla="*/ 0 h 5"/>
                    <a:gd name="T34" fmla="*/ 5 w 9"/>
                    <a:gd name="T35" fmla="*/ 0 h 5"/>
                    <a:gd name="T36" fmla="*/ 0 w 9"/>
                    <a:gd name="T37" fmla="*/ 0 h 5"/>
                    <a:gd name="T38" fmla="*/ 0 w 9"/>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5">
                      <a:moveTo>
                        <a:pt x="0" y="0"/>
                      </a:moveTo>
                      <a:lnTo>
                        <a:pt x="0" y="0"/>
                      </a:lnTo>
                      <a:lnTo>
                        <a:pt x="5" y="0"/>
                      </a:lnTo>
                      <a:lnTo>
                        <a:pt x="5" y="0"/>
                      </a:lnTo>
                      <a:lnTo>
                        <a:pt x="5" y="0"/>
                      </a:lnTo>
                      <a:lnTo>
                        <a:pt x="5" y="5"/>
                      </a:lnTo>
                      <a:lnTo>
                        <a:pt x="5" y="5"/>
                      </a:lnTo>
                      <a:lnTo>
                        <a:pt x="5" y="5"/>
                      </a:lnTo>
                      <a:lnTo>
                        <a:pt x="9" y="5"/>
                      </a:lnTo>
                      <a:lnTo>
                        <a:pt x="9" y="5"/>
                      </a:lnTo>
                      <a:lnTo>
                        <a:pt x="9" y="0"/>
                      </a:lnTo>
                      <a:lnTo>
                        <a:pt x="9" y="0"/>
                      </a:lnTo>
                      <a:lnTo>
                        <a:pt x="9" y="0"/>
                      </a:lnTo>
                      <a:lnTo>
                        <a:pt x="9" y="0"/>
                      </a:lnTo>
                      <a:lnTo>
                        <a:pt x="9" y="0"/>
                      </a:lnTo>
                      <a:lnTo>
                        <a:pt x="5" y="0"/>
                      </a:lnTo>
                      <a:lnTo>
                        <a:pt x="5" y="0"/>
                      </a:lnTo>
                      <a:lnTo>
                        <a:pt x="5"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85" name="Freeform 2981">
                  <a:extLst>
                    <a:ext uri="{FF2B5EF4-FFF2-40B4-BE49-F238E27FC236}">
                      <a16:creationId xmlns:a16="http://schemas.microsoft.com/office/drawing/2014/main" id="{8BA21A5E-8C39-4917-8D60-9778D034C75F}"/>
                    </a:ext>
                  </a:extLst>
                </p:cNvPr>
                <p:cNvSpPr>
                  <a:spLocks/>
                </p:cNvSpPr>
                <p:nvPr/>
              </p:nvSpPr>
              <p:spPr bwMode="auto">
                <a:xfrm>
                  <a:off x="4424" y="1523"/>
                  <a:ext cx="5" cy="1"/>
                </a:xfrm>
                <a:custGeom>
                  <a:avLst/>
                  <a:gdLst>
                    <a:gd name="T0" fmla="*/ 0 w 5"/>
                    <a:gd name="T1" fmla="*/ 0 w 5"/>
                    <a:gd name="T2" fmla="*/ 0 w 5"/>
                    <a:gd name="T3" fmla="*/ 0 w 5"/>
                    <a:gd name="T4" fmla="*/ 5 w 5"/>
                    <a:gd name="T5" fmla="*/ 5 w 5"/>
                    <a:gd name="T6" fmla="*/ 5 w 5"/>
                    <a:gd name="T7" fmla="*/ 5 w 5"/>
                    <a:gd name="T8" fmla="*/ 5 w 5"/>
                    <a:gd name="T9" fmla="*/ 5 w 5"/>
                    <a:gd name="T10" fmla="*/ 5 w 5"/>
                    <a:gd name="T11" fmla="*/ 5 w 5"/>
                    <a:gd name="T12" fmla="*/ 5 w 5"/>
                    <a:gd name="T13" fmla="*/ 5 w 5"/>
                    <a:gd name="T14" fmla="*/ 5 w 5"/>
                    <a:gd name="T15" fmla="*/ 5 w 5"/>
                    <a:gd name="T16" fmla="*/ 0 w 5"/>
                    <a:gd name="T17" fmla="*/ 0 w 5"/>
                    <a:gd name="T18" fmla="*/ 0 w 5"/>
                    <a:gd name="T19" fmla="*/ 0 w 5"/>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Lst>
                  <a:rect l="0" t="0" r="r" b="b"/>
                  <a:pathLst>
                    <a:path w="5">
                      <a:moveTo>
                        <a:pt x="0" y="0"/>
                      </a:moveTo>
                      <a:lnTo>
                        <a:pt x="0" y="0"/>
                      </a:lnTo>
                      <a:lnTo>
                        <a:pt x="0" y="0"/>
                      </a:lnTo>
                      <a:lnTo>
                        <a:pt x="0" y="0"/>
                      </a:lnTo>
                      <a:lnTo>
                        <a:pt x="5" y="0"/>
                      </a:lnTo>
                      <a:lnTo>
                        <a:pt x="5" y="0"/>
                      </a:lnTo>
                      <a:lnTo>
                        <a:pt x="5" y="0"/>
                      </a:lnTo>
                      <a:lnTo>
                        <a:pt x="5" y="0"/>
                      </a:lnTo>
                      <a:lnTo>
                        <a:pt x="5" y="0"/>
                      </a:lnTo>
                      <a:lnTo>
                        <a:pt x="5" y="0"/>
                      </a:lnTo>
                      <a:lnTo>
                        <a:pt x="5" y="0"/>
                      </a:lnTo>
                      <a:lnTo>
                        <a:pt x="5" y="0"/>
                      </a:lnTo>
                      <a:lnTo>
                        <a:pt x="5" y="0"/>
                      </a:lnTo>
                      <a:lnTo>
                        <a:pt x="5" y="0"/>
                      </a:lnTo>
                      <a:lnTo>
                        <a:pt x="5" y="0"/>
                      </a:lnTo>
                      <a:lnTo>
                        <a:pt x="5" y="0"/>
                      </a:lnTo>
                      <a:lnTo>
                        <a:pt x="0"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86" name="Freeform 2982">
                  <a:extLst>
                    <a:ext uri="{FF2B5EF4-FFF2-40B4-BE49-F238E27FC236}">
                      <a16:creationId xmlns:a16="http://schemas.microsoft.com/office/drawing/2014/main" id="{A863DC9D-BD64-4829-822D-C47C79735286}"/>
                    </a:ext>
                  </a:extLst>
                </p:cNvPr>
                <p:cNvSpPr>
                  <a:spLocks/>
                </p:cNvSpPr>
                <p:nvPr/>
              </p:nvSpPr>
              <p:spPr bwMode="auto">
                <a:xfrm>
                  <a:off x="4419" y="1518"/>
                  <a:ext cx="5" cy="5"/>
                </a:xfrm>
                <a:custGeom>
                  <a:avLst/>
                  <a:gdLst>
                    <a:gd name="T0" fmla="*/ 0 w 5"/>
                    <a:gd name="T1" fmla="*/ 0 h 5"/>
                    <a:gd name="T2" fmla="*/ 0 w 5"/>
                    <a:gd name="T3" fmla="*/ 0 h 5"/>
                    <a:gd name="T4" fmla="*/ 0 w 5"/>
                    <a:gd name="T5" fmla="*/ 0 h 5"/>
                    <a:gd name="T6" fmla="*/ 0 w 5"/>
                    <a:gd name="T7" fmla="*/ 0 h 5"/>
                    <a:gd name="T8" fmla="*/ 5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5 h 5"/>
                    <a:gd name="T22" fmla="*/ 5 w 5"/>
                    <a:gd name="T23" fmla="*/ 5 h 5"/>
                    <a:gd name="T24" fmla="*/ 5 w 5"/>
                    <a:gd name="T25" fmla="*/ 0 h 5"/>
                    <a:gd name="T26" fmla="*/ 5 w 5"/>
                    <a:gd name="T27" fmla="*/ 0 h 5"/>
                    <a:gd name="T28" fmla="*/ 5 w 5"/>
                    <a:gd name="T29" fmla="*/ 0 h 5"/>
                    <a:gd name="T30" fmla="*/ 5 w 5"/>
                    <a:gd name="T31" fmla="*/ 0 h 5"/>
                    <a:gd name="T32" fmla="*/ 5 w 5"/>
                    <a:gd name="T33" fmla="*/ 0 h 5"/>
                    <a:gd name="T34" fmla="*/ 0 w 5"/>
                    <a:gd name="T35" fmla="*/ 0 h 5"/>
                    <a:gd name="T36" fmla="*/ 0 w 5"/>
                    <a:gd name="T37" fmla="*/ 0 h 5"/>
                    <a:gd name="T38" fmla="*/ 0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0"/>
                      </a:moveTo>
                      <a:lnTo>
                        <a:pt x="0" y="0"/>
                      </a:lnTo>
                      <a:lnTo>
                        <a:pt x="0" y="0"/>
                      </a:lnTo>
                      <a:lnTo>
                        <a:pt x="0" y="0"/>
                      </a:lnTo>
                      <a:lnTo>
                        <a:pt x="5" y="5"/>
                      </a:lnTo>
                      <a:lnTo>
                        <a:pt x="5" y="5"/>
                      </a:lnTo>
                      <a:lnTo>
                        <a:pt x="5" y="5"/>
                      </a:lnTo>
                      <a:lnTo>
                        <a:pt x="5" y="5"/>
                      </a:lnTo>
                      <a:lnTo>
                        <a:pt x="5" y="5"/>
                      </a:lnTo>
                      <a:lnTo>
                        <a:pt x="5" y="5"/>
                      </a:lnTo>
                      <a:lnTo>
                        <a:pt x="5" y="5"/>
                      </a:lnTo>
                      <a:lnTo>
                        <a:pt x="5" y="5"/>
                      </a:lnTo>
                      <a:lnTo>
                        <a:pt x="5" y="0"/>
                      </a:lnTo>
                      <a:lnTo>
                        <a:pt x="5" y="0"/>
                      </a:lnTo>
                      <a:lnTo>
                        <a:pt x="5" y="0"/>
                      </a:lnTo>
                      <a:lnTo>
                        <a:pt x="5" y="0"/>
                      </a:lnTo>
                      <a:lnTo>
                        <a:pt x="5"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87" name="Freeform 2983">
                  <a:extLst>
                    <a:ext uri="{FF2B5EF4-FFF2-40B4-BE49-F238E27FC236}">
                      <a16:creationId xmlns:a16="http://schemas.microsoft.com/office/drawing/2014/main" id="{3FB7B6DC-F5C7-4A5F-838D-12C9EFFC5E76}"/>
                    </a:ext>
                  </a:extLst>
                </p:cNvPr>
                <p:cNvSpPr>
                  <a:spLocks/>
                </p:cNvSpPr>
                <p:nvPr/>
              </p:nvSpPr>
              <p:spPr bwMode="auto">
                <a:xfrm>
                  <a:off x="4414" y="1518"/>
                  <a:ext cx="5" cy="5"/>
                </a:xfrm>
                <a:custGeom>
                  <a:avLst/>
                  <a:gdLst>
                    <a:gd name="T0" fmla="*/ 0 w 5"/>
                    <a:gd name="T1" fmla="*/ 5 h 5"/>
                    <a:gd name="T2" fmla="*/ 0 w 5"/>
                    <a:gd name="T3" fmla="*/ 5 h 5"/>
                    <a:gd name="T4" fmla="*/ 0 w 5"/>
                    <a:gd name="T5" fmla="*/ 5 h 5"/>
                    <a:gd name="T6" fmla="*/ 0 w 5"/>
                    <a:gd name="T7" fmla="*/ 5 h 5"/>
                    <a:gd name="T8" fmla="*/ 0 w 5"/>
                    <a:gd name="T9" fmla="*/ 5 h 5"/>
                    <a:gd name="T10" fmla="*/ 0 w 5"/>
                    <a:gd name="T11" fmla="*/ 5 h 5"/>
                    <a:gd name="T12" fmla="*/ 5 w 5"/>
                    <a:gd name="T13" fmla="*/ 0 h 5"/>
                    <a:gd name="T14" fmla="*/ 5 w 5"/>
                    <a:gd name="T15" fmla="*/ 0 h 5"/>
                    <a:gd name="T16" fmla="*/ 5 w 5"/>
                    <a:gd name="T17" fmla="*/ 0 h 5"/>
                    <a:gd name="T18" fmla="*/ 5 w 5"/>
                    <a:gd name="T19" fmla="*/ 0 h 5"/>
                    <a:gd name="T20" fmla="*/ 5 w 5"/>
                    <a:gd name="T21" fmla="*/ 0 h 5"/>
                    <a:gd name="T22" fmla="*/ 5 w 5"/>
                    <a:gd name="T23" fmla="*/ 0 h 5"/>
                    <a:gd name="T24" fmla="*/ 5 w 5"/>
                    <a:gd name="T25" fmla="*/ 0 h 5"/>
                    <a:gd name="T26" fmla="*/ 5 w 5"/>
                    <a:gd name="T27" fmla="*/ 0 h 5"/>
                    <a:gd name="T28" fmla="*/ 0 w 5"/>
                    <a:gd name="T29" fmla="*/ 0 h 5"/>
                    <a:gd name="T30" fmla="*/ 0 w 5"/>
                    <a:gd name="T31" fmla="*/ 0 h 5"/>
                    <a:gd name="T32" fmla="*/ 0 w 5"/>
                    <a:gd name="T33" fmla="*/ 0 h 5"/>
                    <a:gd name="T34" fmla="*/ 0 w 5"/>
                    <a:gd name="T35" fmla="*/ 0 h 5"/>
                    <a:gd name="T36" fmla="*/ 0 w 5"/>
                    <a:gd name="T37" fmla="*/ 0 h 5"/>
                    <a:gd name="T38" fmla="*/ 0 w 5"/>
                    <a:gd name="T39" fmla="*/ 0 h 5"/>
                    <a:gd name="T40" fmla="*/ 0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5"/>
                      </a:moveTo>
                      <a:lnTo>
                        <a:pt x="0" y="5"/>
                      </a:lnTo>
                      <a:lnTo>
                        <a:pt x="0" y="5"/>
                      </a:lnTo>
                      <a:lnTo>
                        <a:pt x="0" y="5"/>
                      </a:lnTo>
                      <a:lnTo>
                        <a:pt x="0" y="5"/>
                      </a:lnTo>
                      <a:lnTo>
                        <a:pt x="0" y="5"/>
                      </a:lnTo>
                      <a:lnTo>
                        <a:pt x="5" y="0"/>
                      </a:lnTo>
                      <a:lnTo>
                        <a:pt x="5" y="0"/>
                      </a:lnTo>
                      <a:lnTo>
                        <a:pt x="5" y="0"/>
                      </a:lnTo>
                      <a:lnTo>
                        <a:pt x="5" y="0"/>
                      </a:lnTo>
                      <a:lnTo>
                        <a:pt x="5" y="0"/>
                      </a:lnTo>
                      <a:lnTo>
                        <a:pt x="5" y="0"/>
                      </a:lnTo>
                      <a:lnTo>
                        <a:pt x="5" y="0"/>
                      </a:lnTo>
                      <a:lnTo>
                        <a:pt x="5" y="0"/>
                      </a:lnTo>
                      <a:lnTo>
                        <a:pt x="0" y="0"/>
                      </a:lnTo>
                      <a:lnTo>
                        <a:pt x="0" y="0"/>
                      </a:lnTo>
                      <a:lnTo>
                        <a:pt x="0"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88" name="Freeform 2984">
                  <a:extLst>
                    <a:ext uri="{FF2B5EF4-FFF2-40B4-BE49-F238E27FC236}">
                      <a16:creationId xmlns:a16="http://schemas.microsoft.com/office/drawing/2014/main" id="{4EB87DDA-38EC-43A9-83BF-EE8CDE83F667}"/>
                    </a:ext>
                  </a:extLst>
                </p:cNvPr>
                <p:cNvSpPr>
                  <a:spLocks/>
                </p:cNvSpPr>
                <p:nvPr/>
              </p:nvSpPr>
              <p:spPr bwMode="auto">
                <a:xfrm>
                  <a:off x="4409" y="1518"/>
                  <a:ext cx="5" cy="5"/>
                </a:xfrm>
                <a:custGeom>
                  <a:avLst/>
                  <a:gdLst>
                    <a:gd name="T0" fmla="*/ 0 w 5"/>
                    <a:gd name="T1" fmla="*/ 5 h 5"/>
                    <a:gd name="T2" fmla="*/ 0 w 5"/>
                    <a:gd name="T3" fmla="*/ 5 h 5"/>
                    <a:gd name="T4" fmla="*/ 0 w 5"/>
                    <a:gd name="T5" fmla="*/ 5 h 5"/>
                    <a:gd name="T6" fmla="*/ 0 w 5"/>
                    <a:gd name="T7" fmla="*/ 5 h 5"/>
                    <a:gd name="T8" fmla="*/ 0 w 5"/>
                    <a:gd name="T9" fmla="*/ 5 h 5"/>
                    <a:gd name="T10" fmla="*/ 0 w 5"/>
                    <a:gd name="T11" fmla="*/ 5 h 5"/>
                    <a:gd name="T12" fmla="*/ 0 w 5"/>
                    <a:gd name="T13" fmla="*/ 5 h 5"/>
                    <a:gd name="T14" fmla="*/ 0 w 5"/>
                    <a:gd name="T15" fmla="*/ 5 h 5"/>
                    <a:gd name="T16" fmla="*/ 5 w 5"/>
                    <a:gd name="T17" fmla="*/ 5 h 5"/>
                    <a:gd name="T18" fmla="*/ 5 w 5"/>
                    <a:gd name="T19" fmla="*/ 5 h 5"/>
                    <a:gd name="T20" fmla="*/ 5 w 5"/>
                    <a:gd name="T21" fmla="*/ 0 h 5"/>
                    <a:gd name="T22" fmla="*/ 5 w 5"/>
                    <a:gd name="T23" fmla="*/ 0 h 5"/>
                    <a:gd name="T24" fmla="*/ 5 w 5"/>
                    <a:gd name="T25" fmla="*/ 0 h 5"/>
                    <a:gd name="T26" fmla="*/ 0 w 5"/>
                    <a:gd name="T27" fmla="*/ 0 h 5"/>
                    <a:gd name="T28" fmla="*/ 0 w 5"/>
                    <a:gd name="T29" fmla="*/ 0 h 5"/>
                    <a:gd name="T30" fmla="*/ 0 w 5"/>
                    <a:gd name="T31" fmla="*/ 0 h 5"/>
                    <a:gd name="T32" fmla="*/ 0 w 5"/>
                    <a:gd name="T33" fmla="*/ 0 h 5"/>
                    <a:gd name="T34" fmla="*/ 0 w 5"/>
                    <a:gd name="T35" fmla="*/ 5 h 5"/>
                    <a:gd name="T36" fmla="*/ 0 w 5"/>
                    <a:gd name="T37" fmla="*/ 5 h 5"/>
                    <a:gd name="T38" fmla="*/ 0 w 5"/>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5"/>
                      </a:moveTo>
                      <a:lnTo>
                        <a:pt x="0" y="5"/>
                      </a:lnTo>
                      <a:lnTo>
                        <a:pt x="0" y="5"/>
                      </a:lnTo>
                      <a:lnTo>
                        <a:pt x="0" y="5"/>
                      </a:lnTo>
                      <a:lnTo>
                        <a:pt x="0" y="5"/>
                      </a:lnTo>
                      <a:lnTo>
                        <a:pt x="0" y="5"/>
                      </a:lnTo>
                      <a:lnTo>
                        <a:pt x="0" y="5"/>
                      </a:lnTo>
                      <a:lnTo>
                        <a:pt x="0" y="5"/>
                      </a:lnTo>
                      <a:lnTo>
                        <a:pt x="5" y="5"/>
                      </a:lnTo>
                      <a:lnTo>
                        <a:pt x="5" y="5"/>
                      </a:lnTo>
                      <a:lnTo>
                        <a:pt x="5" y="0"/>
                      </a:lnTo>
                      <a:lnTo>
                        <a:pt x="5" y="0"/>
                      </a:lnTo>
                      <a:lnTo>
                        <a:pt x="5" y="0"/>
                      </a:lnTo>
                      <a:lnTo>
                        <a:pt x="0" y="0"/>
                      </a:lnTo>
                      <a:lnTo>
                        <a:pt x="0" y="0"/>
                      </a:lnTo>
                      <a:lnTo>
                        <a:pt x="0" y="0"/>
                      </a:lnTo>
                      <a:lnTo>
                        <a:pt x="0" y="0"/>
                      </a:lnTo>
                      <a:lnTo>
                        <a:pt x="0" y="5"/>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89" name="Freeform 2985">
                  <a:extLst>
                    <a:ext uri="{FF2B5EF4-FFF2-40B4-BE49-F238E27FC236}">
                      <a16:creationId xmlns:a16="http://schemas.microsoft.com/office/drawing/2014/main" id="{410187AA-ED6D-4753-91F4-41BD362D66EC}"/>
                    </a:ext>
                  </a:extLst>
                </p:cNvPr>
                <p:cNvSpPr>
                  <a:spLocks/>
                </p:cNvSpPr>
                <p:nvPr/>
              </p:nvSpPr>
              <p:spPr bwMode="auto">
                <a:xfrm>
                  <a:off x="4404" y="1523"/>
                  <a:ext cx="5" cy="5"/>
                </a:xfrm>
                <a:custGeom>
                  <a:avLst/>
                  <a:gdLst>
                    <a:gd name="T0" fmla="*/ 0 w 5"/>
                    <a:gd name="T1" fmla="*/ 5 h 5"/>
                    <a:gd name="T2" fmla="*/ 0 w 5"/>
                    <a:gd name="T3" fmla="*/ 5 h 5"/>
                    <a:gd name="T4" fmla="*/ 5 w 5"/>
                    <a:gd name="T5" fmla="*/ 5 h 5"/>
                    <a:gd name="T6" fmla="*/ 5 w 5"/>
                    <a:gd name="T7" fmla="*/ 5 h 5"/>
                    <a:gd name="T8" fmla="*/ 5 w 5"/>
                    <a:gd name="T9" fmla="*/ 5 h 5"/>
                    <a:gd name="T10" fmla="*/ 5 w 5"/>
                    <a:gd name="T11" fmla="*/ 5 h 5"/>
                    <a:gd name="T12" fmla="*/ 5 w 5"/>
                    <a:gd name="T13" fmla="*/ 5 h 5"/>
                    <a:gd name="T14" fmla="*/ 5 w 5"/>
                    <a:gd name="T15" fmla="*/ 0 h 5"/>
                    <a:gd name="T16" fmla="*/ 5 w 5"/>
                    <a:gd name="T17" fmla="*/ 0 h 5"/>
                    <a:gd name="T18" fmla="*/ 5 w 5"/>
                    <a:gd name="T19" fmla="*/ 0 h 5"/>
                    <a:gd name="T20" fmla="*/ 5 w 5"/>
                    <a:gd name="T21" fmla="*/ 0 h 5"/>
                    <a:gd name="T22" fmla="*/ 5 w 5"/>
                    <a:gd name="T23" fmla="*/ 0 h 5"/>
                    <a:gd name="T24" fmla="*/ 5 w 5"/>
                    <a:gd name="T25" fmla="*/ 0 h 5"/>
                    <a:gd name="T26" fmla="*/ 5 w 5"/>
                    <a:gd name="T27" fmla="*/ 0 h 5"/>
                    <a:gd name="T28" fmla="*/ 5 w 5"/>
                    <a:gd name="T29" fmla="*/ 0 h 5"/>
                    <a:gd name="T30" fmla="*/ 5 w 5"/>
                    <a:gd name="T31" fmla="*/ 0 h 5"/>
                    <a:gd name="T32" fmla="*/ 5 w 5"/>
                    <a:gd name="T33" fmla="*/ 0 h 5"/>
                    <a:gd name="T34" fmla="*/ 5 w 5"/>
                    <a:gd name="T35" fmla="*/ 0 h 5"/>
                    <a:gd name="T36" fmla="*/ 5 w 5"/>
                    <a:gd name="T37" fmla="*/ 0 h 5"/>
                    <a:gd name="T38" fmla="*/ 5 w 5"/>
                    <a:gd name="T39" fmla="*/ 0 h 5"/>
                    <a:gd name="T40" fmla="*/ 0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5"/>
                      </a:moveTo>
                      <a:lnTo>
                        <a:pt x="0" y="5"/>
                      </a:lnTo>
                      <a:lnTo>
                        <a:pt x="5" y="5"/>
                      </a:lnTo>
                      <a:lnTo>
                        <a:pt x="5" y="5"/>
                      </a:lnTo>
                      <a:lnTo>
                        <a:pt x="5" y="5"/>
                      </a:lnTo>
                      <a:lnTo>
                        <a:pt x="5" y="5"/>
                      </a:lnTo>
                      <a:lnTo>
                        <a:pt x="5" y="5"/>
                      </a:lnTo>
                      <a:lnTo>
                        <a:pt x="5" y="0"/>
                      </a:lnTo>
                      <a:lnTo>
                        <a:pt x="5" y="0"/>
                      </a:lnTo>
                      <a:lnTo>
                        <a:pt x="5" y="0"/>
                      </a:lnTo>
                      <a:lnTo>
                        <a:pt x="5" y="0"/>
                      </a:lnTo>
                      <a:lnTo>
                        <a:pt x="5" y="0"/>
                      </a:lnTo>
                      <a:lnTo>
                        <a:pt x="5" y="0"/>
                      </a:lnTo>
                      <a:lnTo>
                        <a:pt x="5" y="0"/>
                      </a:lnTo>
                      <a:lnTo>
                        <a:pt x="5" y="0"/>
                      </a:lnTo>
                      <a:lnTo>
                        <a:pt x="5" y="0"/>
                      </a:lnTo>
                      <a:lnTo>
                        <a:pt x="5" y="0"/>
                      </a:lnTo>
                      <a:lnTo>
                        <a:pt x="5" y="0"/>
                      </a:lnTo>
                      <a:lnTo>
                        <a:pt x="5" y="0"/>
                      </a:lnTo>
                      <a:lnTo>
                        <a:pt x="5"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90" name="Freeform 2986">
                  <a:extLst>
                    <a:ext uri="{FF2B5EF4-FFF2-40B4-BE49-F238E27FC236}">
                      <a16:creationId xmlns:a16="http://schemas.microsoft.com/office/drawing/2014/main" id="{C0ACF6FC-3A58-4E48-B72A-C36EC2B635CD}"/>
                    </a:ext>
                  </a:extLst>
                </p:cNvPr>
                <p:cNvSpPr>
                  <a:spLocks/>
                </p:cNvSpPr>
                <p:nvPr/>
              </p:nvSpPr>
              <p:spPr bwMode="auto">
                <a:xfrm>
                  <a:off x="4399" y="1523"/>
                  <a:ext cx="10" cy="5"/>
                </a:xfrm>
                <a:custGeom>
                  <a:avLst/>
                  <a:gdLst>
                    <a:gd name="T0" fmla="*/ 0 w 10"/>
                    <a:gd name="T1" fmla="*/ 5 h 5"/>
                    <a:gd name="T2" fmla="*/ 0 w 10"/>
                    <a:gd name="T3" fmla="*/ 5 h 5"/>
                    <a:gd name="T4" fmla="*/ 0 w 10"/>
                    <a:gd name="T5" fmla="*/ 5 h 5"/>
                    <a:gd name="T6" fmla="*/ 5 w 10"/>
                    <a:gd name="T7" fmla="*/ 5 h 5"/>
                    <a:gd name="T8" fmla="*/ 5 w 10"/>
                    <a:gd name="T9" fmla="*/ 0 h 5"/>
                    <a:gd name="T10" fmla="*/ 5 w 10"/>
                    <a:gd name="T11" fmla="*/ 0 h 5"/>
                    <a:gd name="T12" fmla="*/ 5 w 10"/>
                    <a:gd name="T13" fmla="*/ 5 h 5"/>
                    <a:gd name="T14" fmla="*/ 5 w 10"/>
                    <a:gd name="T15" fmla="*/ 5 h 5"/>
                    <a:gd name="T16" fmla="*/ 5 w 10"/>
                    <a:gd name="T17" fmla="*/ 5 h 5"/>
                    <a:gd name="T18" fmla="*/ 5 w 10"/>
                    <a:gd name="T19" fmla="*/ 5 h 5"/>
                    <a:gd name="T20" fmla="*/ 10 w 10"/>
                    <a:gd name="T21" fmla="*/ 0 h 5"/>
                    <a:gd name="T22" fmla="*/ 10 w 10"/>
                    <a:gd name="T23" fmla="*/ 0 h 5"/>
                    <a:gd name="T24" fmla="*/ 5 w 10"/>
                    <a:gd name="T25" fmla="*/ 0 h 5"/>
                    <a:gd name="T26" fmla="*/ 5 w 10"/>
                    <a:gd name="T27" fmla="*/ 0 h 5"/>
                    <a:gd name="T28" fmla="*/ 5 w 10"/>
                    <a:gd name="T29" fmla="*/ 0 h 5"/>
                    <a:gd name="T30" fmla="*/ 5 w 10"/>
                    <a:gd name="T31" fmla="*/ 0 h 5"/>
                    <a:gd name="T32" fmla="*/ 0 w 10"/>
                    <a:gd name="T33" fmla="*/ 0 h 5"/>
                    <a:gd name="T34" fmla="*/ 0 w 10"/>
                    <a:gd name="T35" fmla="*/ 0 h 5"/>
                    <a:gd name="T36" fmla="*/ 0 w 10"/>
                    <a:gd name="T37" fmla="*/ 5 h 5"/>
                    <a:gd name="T38" fmla="*/ 0 w 10"/>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5">
                      <a:moveTo>
                        <a:pt x="0" y="5"/>
                      </a:moveTo>
                      <a:lnTo>
                        <a:pt x="0" y="5"/>
                      </a:lnTo>
                      <a:lnTo>
                        <a:pt x="0" y="5"/>
                      </a:lnTo>
                      <a:lnTo>
                        <a:pt x="5" y="5"/>
                      </a:lnTo>
                      <a:lnTo>
                        <a:pt x="5" y="0"/>
                      </a:lnTo>
                      <a:lnTo>
                        <a:pt x="5" y="0"/>
                      </a:lnTo>
                      <a:lnTo>
                        <a:pt x="5" y="5"/>
                      </a:lnTo>
                      <a:lnTo>
                        <a:pt x="5" y="5"/>
                      </a:lnTo>
                      <a:lnTo>
                        <a:pt x="5" y="5"/>
                      </a:lnTo>
                      <a:lnTo>
                        <a:pt x="5" y="5"/>
                      </a:lnTo>
                      <a:lnTo>
                        <a:pt x="10" y="0"/>
                      </a:lnTo>
                      <a:lnTo>
                        <a:pt x="10" y="0"/>
                      </a:lnTo>
                      <a:lnTo>
                        <a:pt x="5" y="0"/>
                      </a:lnTo>
                      <a:lnTo>
                        <a:pt x="5" y="0"/>
                      </a:lnTo>
                      <a:lnTo>
                        <a:pt x="5" y="0"/>
                      </a:lnTo>
                      <a:lnTo>
                        <a:pt x="5" y="0"/>
                      </a:lnTo>
                      <a:lnTo>
                        <a:pt x="0" y="0"/>
                      </a:lnTo>
                      <a:lnTo>
                        <a:pt x="0" y="0"/>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91" name="Freeform 2987">
                  <a:extLst>
                    <a:ext uri="{FF2B5EF4-FFF2-40B4-BE49-F238E27FC236}">
                      <a16:creationId xmlns:a16="http://schemas.microsoft.com/office/drawing/2014/main" id="{48F484B0-C73E-49FF-9E58-65771DFC66DD}"/>
                    </a:ext>
                  </a:extLst>
                </p:cNvPr>
                <p:cNvSpPr>
                  <a:spLocks/>
                </p:cNvSpPr>
                <p:nvPr/>
              </p:nvSpPr>
              <p:spPr bwMode="auto">
                <a:xfrm>
                  <a:off x="4394" y="1528"/>
                  <a:ext cx="5" cy="5"/>
                </a:xfrm>
                <a:custGeom>
                  <a:avLst/>
                  <a:gdLst>
                    <a:gd name="T0" fmla="*/ 0 w 5"/>
                    <a:gd name="T1" fmla="*/ 5 h 5"/>
                    <a:gd name="T2" fmla="*/ 0 w 5"/>
                    <a:gd name="T3" fmla="*/ 5 h 5"/>
                    <a:gd name="T4" fmla="*/ 0 w 5"/>
                    <a:gd name="T5" fmla="*/ 5 h 5"/>
                    <a:gd name="T6" fmla="*/ 0 w 5"/>
                    <a:gd name="T7" fmla="*/ 5 h 5"/>
                    <a:gd name="T8" fmla="*/ 5 w 5"/>
                    <a:gd name="T9" fmla="*/ 5 h 5"/>
                    <a:gd name="T10" fmla="*/ 5 w 5"/>
                    <a:gd name="T11" fmla="*/ 5 h 5"/>
                    <a:gd name="T12" fmla="*/ 5 w 5"/>
                    <a:gd name="T13" fmla="*/ 0 h 5"/>
                    <a:gd name="T14" fmla="*/ 5 w 5"/>
                    <a:gd name="T15" fmla="*/ 0 h 5"/>
                    <a:gd name="T16" fmla="*/ 5 w 5"/>
                    <a:gd name="T17" fmla="*/ 0 h 5"/>
                    <a:gd name="T18" fmla="*/ 5 w 5"/>
                    <a:gd name="T19" fmla="*/ 0 h 5"/>
                    <a:gd name="T20" fmla="*/ 5 w 5"/>
                    <a:gd name="T21" fmla="*/ 0 h 5"/>
                    <a:gd name="T22" fmla="*/ 5 w 5"/>
                    <a:gd name="T23" fmla="*/ 0 h 5"/>
                    <a:gd name="T24" fmla="*/ 5 w 5"/>
                    <a:gd name="T25" fmla="*/ 0 h 5"/>
                    <a:gd name="T26" fmla="*/ 5 w 5"/>
                    <a:gd name="T27" fmla="*/ 0 h 5"/>
                    <a:gd name="T28" fmla="*/ 5 w 5"/>
                    <a:gd name="T29" fmla="*/ 0 h 5"/>
                    <a:gd name="T30" fmla="*/ 5 w 5"/>
                    <a:gd name="T31" fmla="*/ 0 h 5"/>
                    <a:gd name="T32" fmla="*/ 0 w 5"/>
                    <a:gd name="T33" fmla="*/ 0 h 5"/>
                    <a:gd name="T34" fmla="*/ 0 w 5"/>
                    <a:gd name="T35" fmla="*/ 0 h 5"/>
                    <a:gd name="T36" fmla="*/ 0 w 5"/>
                    <a:gd name="T37" fmla="*/ 0 h 5"/>
                    <a:gd name="T38" fmla="*/ 0 w 5"/>
                    <a:gd name="T39" fmla="*/ 0 h 5"/>
                    <a:gd name="T40" fmla="*/ 0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5"/>
                      </a:moveTo>
                      <a:lnTo>
                        <a:pt x="0" y="5"/>
                      </a:lnTo>
                      <a:lnTo>
                        <a:pt x="0" y="5"/>
                      </a:lnTo>
                      <a:lnTo>
                        <a:pt x="0" y="5"/>
                      </a:lnTo>
                      <a:lnTo>
                        <a:pt x="5" y="5"/>
                      </a:lnTo>
                      <a:lnTo>
                        <a:pt x="5" y="5"/>
                      </a:lnTo>
                      <a:lnTo>
                        <a:pt x="5" y="0"/>
                      </a:lnTo>
                      <a:lnTo>
                        <a:pt x="5" y="0"/>
                      </a:lnTo>
                      <a:lnTo>
                        <a:pt x="5" y="0"/>
                      </a:lnTo>
                      <a:lnTo>
                        <a:pt x="5" y="0"/>
                      </a:lnTo>
                      <a:lnTo>
                        <a:pt x="5" y="0"/>
                      </a:lnTo>
                      <a:lnTo>
                        <a:pt x="5" y="0"/>
                      </a:lnTo>
                      <a:lnTo>
                        <a:pt x="5" y="0"/>
                      </a:lnTo>
                      <a:lnTo>
                        <a:pt x="5" y="0"/>
                      </a:lnTo>
                      <a:lnTo>
                        <a:pt x="5" y="0"/>
                      </a:lnTo>
                      <a:lnTo>
                        <a:pt x="5" y="0"/>
                      </a:lnTo>
                      <a:lnTo>
                        <a:pt x="0"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92" name="Freeform 2988">
                  <a:extLst>
                    <a:ext uri="{FF2B5EF4-FFF2-40B4-BE49-F238E27FC236}">
                      <a16:creationId xmlns:a16="http://schemas.microsoft.com/office/drawing/2014/main" id="{1D1566CF-D2D4-4F16-B121-D0033644250E}"/>
                    </a:ext>
                  </a:extLst>
                </p:cNvPr>
                <p:cNvSpPr>
                  <a:spLocks/>
                </p:cNvSpPr>
                <p:nvPr/>
              </p:nvSpPr>
              <p:spPr bwMode="auto">
                <a:xfrm>
                  <a:off x="4389" y="1528"/>
                  <a:ext cx="5" cy="5"/>
                </a:xfrm>
                <a:custGeom>
                  <a:avLst/>
                  <a:gdLst>
                    <a:gd name="T0" fmla="*/ 0 w 5"/>
                    <a:gd name="T1" fmla="*/ 0 h 5"/>
                    <a:gd name="T2" fmla="*/ 0 w 5"/>
                    <a:gd name="T3" fmla="*/ 0 h 5"/>
                    <a:gd name="T4" fmla="*/ 0 w 5"/>
                    <a:gd name="T5" fmla="*/ 0 h 5"/>
                    <a:gd name="T6" fmla="*/ 0 w 5"/>
                    <a:gd name="T7" fmla="*/ 0 h 5"/>
                    <a:gd name="T8" fmla="*/ 0 w 5"/>
                    <a:gd name="T9" fmla="*/ 5 h 5"/>
                    <a:gd name="T10" fmla="*/ 5 w 5"/>
                    <a:gd name="T11" fmla="*/ 5 h 5"/>
                    <a:gd name="T12" fmla="*/ 5 w 5"/>
                    <a:gd name="T13" fmla="*/ 0 h 5"/>
                    <a:gd name="T14" fmla="*/ 5 w 5"/>
                    <a:gd name="T15" fmla="*/ 0 h 5"/>
                    <a:gd name="T16" fmla="*/ 5 w 5"/>
                    <a:gd name="T17" fmla="*/ 0 h 5"/>
                    <a:gd name="T18" fmla="*/ 0 w 5"/>
                    <a:gd name="T19" fmla="*/ 0 h 5"/>
                    <a:gd name="T20" fmla="*/ 0 w 5"/>
                    <a:gd name="T21" fmla="*/ 0 h 5"/>
                    <a:gd name="T22" fmla="*/ 0 w 5"/>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5">
                      <a:moveTo>
                        <a:pt x="0" y="0"/>
                      </a:moveTo>
                      <a:lnTo>
                        <a:pt x="0" y="0"/>
                      </a:lnTo>
                      <a:lnTo>
                        <a:pt x="0" y="0"/>
                      </a:lnTo>
                      <a:lnTo>
                        <a:pt x="0" y="0"/>
                      </a:lnTo>
                      <a:lnTo>
                        <a:pt x="0" y="5"/>
                      </a:lnTo>
                      <a:lnTo>
                        <a:pt x="5" y="5"/>
                      </a:lnTo>
                      <a:lnTo>
                        <a:pt x="5" y="0"/>
                      </a:lnTo>
                      <a:lnTo>
                        <a:pt x="5" y="0"/>
                      </a:lnTo>
                      <a:lnTo>
                        <a:pt x="5"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93" name="Freeform 2989">
                  <a:extLst>
                    <a:ext uri="{FF2B5EF4-FFF2-40B4-BE49-F238E27FC236}">
                      <a16:creationId xmlns:a16="http://schemas.microsoft.com/office/drawing/2014/main" id="{305FDAE4-08D6-4A41-A1BD-541EE902B295}"/>
                    </a:ext>
                  </a:extLst>
                </p:cNvPr>
                <p:cNvSpPr>
                  <a:spLocks/>
                </p:cNvSpPr>
                <p:nvPr/>
              </p:nvSpPr>
              <p:spPr bwMode="auto">
                <a:xfrm>
                  <a:off x="4384" y="1523"/>
                  <a:ext cx="5" cy="5"/>
                </a:xfrm>
                <a:custGeom>
                  <a:avLst/>
                  <a:gdLst>
                    <a:gd name="T0" fmla="*/ 0 w 5"/>
                    <a:gd name="T1" fmla="*/ 5 h 5"/>
                    <a:gd name="T2" fmla="*/ 0 w 5"/>
                    <a:gd name="T3" fmla="*/ 5 h 5"/>
                    <a:gd name="T4" fmla="*/ 0 w 5"/>
                    <a:gd name="T5" fmla="*/ 5 h 5"/>
                    <a:gd name="T6" fmla="*/ 0 w 5"/>
                    <a:gd name="T7" fmla="*/ 5 h 5"/>
                    <a:gd name="T8" fmla="*/ 5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5 h 5"/>
                    <a:gd name="T22" fmla="*/ 5 w 5"/>
                    <a:gd name="T23" fmla="*/ 0 h 5"/>
                    <a:gd name="T24" fmla="*/ 5 w 5"/>
                    <a:gd name="T25" fmla="*/ 0 h 5"/>
                    <a:gd name="T26" fmla="*/ 5 w 5"/>
                    <a:gd name="T27" fmla="*/ 0 h 5"/>
                    <a:gd name="T28" fmla="*/ 5 w 5"/>
                    <a:gd name="T29" fmla="*/ 0 h 5"/>
                    <a:gd name="T30" fmla="*/ 5 w 5"/>
                    <a:gd name="T31" fmla="*/ 0 h 5"/>
                    <a:gd name="T32" fmla="*/ 0 w 5"/>
                    <a:gd name="T33" fmla="*/ 0 h 5"/>
                    <a:gd name="T34" fmla="*/ 0 w 5"/>
                    <a:gd name="T35" fmla="*/ 0 h 5"/>
                    <a:gd name="T36" fmla="*/ 0 w 5"/>
                    <a:gd name="T37" fmla="*/ 0 h 5"/>
                    <a:gd name="T38" fmla="*/ 0 w 5"/>
                    <a:gd name="T39" fmla="*/ 0 h 5"/>
                    <a:gd name="T40" fmla="*/ 0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5"/>
                      </a:moveTo>
                      <a:lnTo>
                        <a:pt x="0" y="5"/>
                      </a:lnTo>
                      <a:lnTo>
                        <a:pt x="0" y="5"/>
                      </a:lnTo>
                      <a:lnTo>
                        <a:pt x="0" y="5"/>
                      </a:lnTo>
                      <a:lnTo>
                        <a:pt x="5" y="5"/>
                      </a:lnTo>
                      <a:lnTo>
                        <a:pt x="5" y="5"/>
                      </a:lnTo>
                      <a:lnTo>
                        <a:pt x="5" y="5"/>
                      </a:lnTo>
                      <a:lnTo>
                        <a:pt x="5" y="5"/>
                      </a:lnTo>
                      <a:lnTo>
                        <a:pt x="5" y="5"/>
                      </a:lnTo>
                      <a:lnTo>
                        <a:pt x="5" y="5"/>
                      </a:lnTo>
                      <a:lnTo>
                        <a:pt x="5" y="5"/>
                      </a:lnTo>
                      <a:lnTo>
                        <a:pt x="5" y="0"/>
                      </a:lnTo>
                      <a:lnTo>
                        <a:pt x="5" y="0"/>
                      </a:lnTo>
                      <a:lnTo>
                        <a:pt x="5" y="0"/>
                      </a:lnTo>
                      <a:lnTo>
                        <a:pt x="5" y="0"/>
                      </a:lnTo>
                      <a:lnTo>
                        <a:pt x="5" y="0"/>
                      </a:lnTo>
                      <a:lnTo>
                        <a:pt x="0"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94" name="Freeform 2990">
                  <a:extLst>
                    <a:ext uri="{FF2B5EF4-FFF2-40B4-BE49-F238E27FC236}">
                      <a16:creationId xmlns:a16="http://schemas.microsoft.com/office/drawing/2014/main" id="{DD6D993B-8493-4F35-88FA-41DF07C85DE0}"/>
                    </a:ext>
                  </a:extLst>
                </p:cNvPr>
                <p:cNvSpPr>
                  <a:spLocks/>
                </p:cNvSpPr>
                <p:nvPr/>
              </p:nvSpPr>
              <p:spPr bwMode="auto">
                <a:xfrm>
                  <a:off x="4379" y="1523"/>
                  <a:ext cx="10" cy="5"/>
                </a:xfrm>
                <a:custGeom>
                  <a:avLst/>
                  <a:gdLst>
                    <a:gd name="T0" fmla="*/ 5 w 10"/>
                    <a:gd name="T1" fmla="*/ 5 h 5"/>
                    <a:gd name="T2" fmla="*/ 5 w 10"/>
                    <a:gd name="T3" fmla="*/ 0 h 5"/>
                    <a:gd name="T4" fmla="*/ 5 w 10"/>
                    <a:gd name="T5" fmla="*/ 0 h 5"/>
                    <a:gd name="T6" fmla="*/ 5 w 10"/>
                    <a:gd name="T7" fmla="*/ 0 h 5"/>
                    <a:gd name="T8" fmla="*/ 0 w 10"/>
                    <a:gd name="T9" fmla="*/ 0 h 5"/>
                    <a:gd name="T10" fmla="*/ 0 w 10"/>
                    <a:gd name="T11" fmla="*/ 0 h 5"/>
                    <a:gd name="T12" fmla="*/ 0 w 10"/>
                    <a:gd name="T13" fmla="*/ 5 h 5"/>
                    <a:gd name="T14" fmla="*/ 5 w 10"/>
                    <a:gd name="T15" fmla="*/ 5 h 5"/>
                    <a:gd name="T16" fmla="*/ 5 w 10"/>
                    <a:gd name="T17" fmla="*/ 5 h 5"/>
                    <a:gd name="T18" fmla="*/ 5 w 10"/>
                    <a:gd name="T19" fmla="*/ 5 h 5"/>
                    <a:gd name="T20" fmla="*/ 5 w 10"/>
                    <a:gd name="T21" fmla="*/ 0 h 5"/>
                    <a:gd name="T22" fmla="*/ 5 w 10"/>
                    <a:gd name="T23" fmla="*/ 0 h 5"/>
                    <a:gd name="T24" fmla="*/ 5 w 10"/>
                    <a:gd name="T25" fmla="*/ 0 h 5"/>
                    <a:gd name="T26" fmla="*/ 5 w 10"/>
                    <a:gd name="T27" fmla="*/ 0 h 5"/>
                    <a:gd name="T28" fmla="*/ 5 w 10"/>
                    <a:gd name="T29" fmla="*/ 5 h 5"/>
                    <a:gd name="T30" fmla="*/ 5 w 10"/>
                    <a:gd name="T31" fmla="*/ 5 h 5"/>
                    <a:gd name="T32" fmla="*/ 5 w 10"/>
                    <a:gd name="T33" fmla="*/ 5 h 5"/>
                    <a:gd name="T34" fmla="*/ 5 w 10"/>
                    <a:gd name="T35" fmla="*/ 5 h 5"/>
                    <a:gd name="T36" fmla="*/ 5 w 10"/>
                    <a:gd name="T37" fmla="*/ 5 h 5"/>
                    <a:gd name="T38" fmla="*/ 5 w 10"/>
                    <a:gd name="T39" fmla="*/ 0 h 5"/>
                    <a:gd name="T40" fmla="*/ 5 w 10"/>
                    <a:gd name="T41" fmla="*/ 5 h 5"/>
                    <a:gd name="T42" fmla="*/ 10 w 10"/>
                    <a:gd name="T43" fmla="*/ 0 h 5"/>
                    <a:gd name="T44" fmla="*/ 5 w 10"/>
                    <a:gd name="T45" fmla="*/ 0 h 5"/>
                    <a:gd name="T46" fmla="*/ 5 w 10"/>
                    <a:gd name="T4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 h="5">
                      <a:moveTo>
                        <a:pt x="5" y="5"/>
                      </a:moveTo>
                      <a:lnTo>
                        <a:pt x="5" y="0"/>
                      </a:lnTo>
                      <a:lnTo>
                        <a:pt x="5" y="0"/>
                      </a:lnTo>
                      <a:lnTo>
                        <a:pt x="5" y="0"/>
                      </a:lnTo>
                      <a:lnTo>
                        <a:pt x="0" y="0"/>
                      </a:lnTo>
                      <a:lnTo>
                        <a:pt x="0" y="0"/>
                      </a:lnTo>
                      <a:lnTo>
                        <a:pt x="0" y="5"/>
                      </a:lnTo>
                      <a:lnTo>
                        <a:pt x="5" y="5"/>
                      </a:lnTo>
                      <a:lnTo>
                        <a:pt x="5" y="5"/>
                      </a:lnTo>
                      <a:lnTo>
                        <a:pt x="5" y="5"/>
                      </a:lnTo>
                      <a:lnTo>
                        <a:pt x="5" y="0"/>
                      </a:lnTo>
                      <a:lnTo>
                        <a:pt x="5" y="0"/>
                      </a:lnTo>
                      <a:lnTo>
                        <a:pt x="5" y="0"/>
                      </a:lnTo>
                      <a:lnTo>
                        <a:pt x="5" y="0"/>
                      </a:lnTo>
                      <a:lnTo>
                        <a:pt x="5" y="5"/>
                      </a:lnTo>
                      <a:lnTo>
                        <a:pt x="5" y="5"/>
                      </a:lnTo>
                      <a:lnTo>
                        <a:pt x="5" y="5"/>
                      </a:lnTo>
                      <a:lnTo>
                        <a:pt x="5" y="5"/>
                      </a:lnTo>
                      <a:lnTo>
                        <a:pt x="5" y="5"/>
                      </a:lnTo>
                      <a:lnTo>
                        <a:pt x="5" y="0"/>
                      </a:lnTo>
                      <a:lnTo>
                        <a:pt x="5" y="5"/>
                      </a:lnTo>
                      <a:lnTo>
                        <a:pt x="10" y="0"/>
                      </a:lnTo>
                      <a:lnTo>
                        <a:pt x="5"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95" name="Freeform 2991">
                  <a:extLst>
                    <a:ext uri="{FF2B5EF4-FFF2-40B4-BE49-F238E27FC236}">
                      <a16:creationId xmlns:a16="http://schemas.microsoft.com/office/drawing/2014/main" id="{C5681409-E4DE-4800-9701-3CADABE380A0}"/>
                    </a:ext>
                  </a:extLst>
                </p:cNvPr>
                <p:cNvSpPr>
                  <a:spLocks/>
                </p:cNvSpPr>
                <p:nvPr/>
              </p:nvSpPr>
              <p:spPr bwMode="auto">
                <a:xfrm>
                  <a:off x="4369" y="1523"/>
                  <a:ext cx="15" cy="5"/>
                </a:xfrm>
                <a:custGeom>
                  <a:avLst/>
                  <a:gdLst>
                    <a:gd name="T0" fmla="*/ 0 w 15"/>
                    <a:gd name="T1" fmla="*/ 5 h 5"/>
                    <a:gd name="T2" fmla="*/ 5 w 15"/>
                    <a:gd name="T3" fmla="*/ 5 h 5"/>
                    <a:gd name="T4" fmla="*/ 5 w 15"/>
                    <a:gd name="T5" fmla="*/ 5 h 5"/>
                    <a:gd name="T6" fmla="*/ 10 w 15"/>
                    <a:gd name="T7" fmla="*/ 5 h 5"/>
                    <a:gd name="T8" fmla="*/ 10 w 15"/>
                    <a:gd name="T9" fmla="*/ 5 h 5"/>
                    <a:gd name="T10" fmla="*/ 10 w 15"/>
                    <a:gd name="T11" fmla="*/ 5 h 5"/>
                    <a:gd name="T12" fmla="*/ 10 w 15"/>
                    <a:gd name="T13" fmla="*/ 5 h 5"/>
                    <a:gd name="T14" fmla="*/ 15 w 15"/>
                    <a:gd name="T15" fmla="*/ 5 h 5"/>
                    <a:gd name="T16" fmla="*/ 15 w 15"/>
                    <a:gd name="T17" fmla="*/ 5 h 5"/>
                    <a:gd name="T18" fmla="*/ 15 w 15"/>
                    <a:gd name="T19" fmla="*/ 5 h 5"/>
                    <a:gd name="T20" fmla="*/ 15 w 15"/>
                    <a:gd name="T21" fmla="*/ 0 h 5"/>
                    <a:gd name="T22" fmla="*/ 15 w 15"/>
                    <a:gd name="T23" fmla="*/ 0 h 5"/>
                    <a:gd name="T24" fmla="*/ 10 w 15"/>
                    <a:gd name="T25" fmla="*/ 0 h 5"/>
                    <a:gd name="T26" fmla="*/ 10 w 15"/>
                    <a:gd name="T27" fmla="*/ 0 h 5"/>
                    <a:gd name="T28" fmla="*/ 10 w 15"/>
                    <a:gd name="T29" fmla="*/ 0 h 5"/>
                    <a:gd name="T30" fmla="*/ 10 w 15"/>
                    <a:gd name="T31" fmla="*/ 5 h 5"/>
                    <a:gd name="T32" fmla="*/ 10 w 15"/>
                    <a:gd name="T33" fmla="*/ 5 h 5"/>
                    <a:gd name="T34" fmla="*/ 5 w 15"/>
                    <a:gd name="T35" fmla="*/ 5 h 5"/>
                    <a:gd name="T36" fmla="*/ 5 w 15"/>
                    <a:gd name="T37" fmla="*/ 5 h 5"/>
                    <a:gd name="T38" fmla="*/ 5 w 15"/>
                    <a:gd name="T39" fmla="*/ 5 h 5"/>
                    <a:gd name="T40" fmla="*/ 0 w 1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5">
                      <a:moveTo>
                        <a:pt x="0" y="5"/>
                      </a:moveTo>
                      <a:lnTo>
                        <a:pt x="5" y="5"/>
                      </a:lnTo>
                      <a:lnTo>
                        <a:pt x="5" y="5"/>
                      </a:lnTo>
                      <a:lnTo>
                        <a:pt x="10" y="5"/>
                      </a:lnTo>
                      <a:lnTo>
                        <a:pt x="10" y="5"/>
                      </a:lnTo>
                      <a:lnTo>
                        <a:pt x="10" y="5"/>
                      </a:lnTo>
                      <a:lnTo>
                        <a:pt x="10" y="5"/>
                      </a:lnTo>
                      <a:lnTo>
                        <a:pt x="15" y="5"/>
                      </a:lnTo>
                      <a:lnTo>
                        <a:pt x="15" y="5"/>
                      </a:lnTo>
                      <a:lnTo>
                        <a:pt x="15" y="5"/>
                      </a:lnTo>
                      <a:lnTo>
                        <a:pt x="15" y="0"/>
                      </a:lnTo>
                      <a:lnTo>
                        <a:pt x="15" y="0"/>
                      </a:lnTo>
                      <a:lnTo>
                        <a:pt x="10" y="0"/>
                      </a:lnTo>
                      <a:lnTo>
                        <a:pt x="10" y="0"/>
                      </a:lnTo>
                      <a:lnTo>
                        <a:pt x="10" y="0"/>
                      </a:lnTo>
                      <a:lnTo>
                        <a:pt x="10" y="5"/>
                      </a:lnTo>
                      <a:lnTo>
                        <a:pt x="10" y="5"/>
                      </a:lnTo>
                      <a:lnTo>
                        <a:pt x="5" y="5"/>
                      </a:lnTo>
                      <a:lnTo>
                        <a:pt x="5" y="5"/>
                      </a:lnTo>
                      <a:lnTo>
                        <a:pt x="5"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96" name="Freeform 2992">
                  <a:extLst>
                    <a:ext uri="{FF2B5EF4-FFF2-40B4-BE49-F238E27FC236}">
                      <a16:creationId xmlns:a16="http://schemas.microsoft.com/office/drawing/2014/main" id="{BAAF9193-8D06-4123-8B44-BD52F0019F34}"/>
                    </a:ext>
                  </a:extLst>
                </p:cNvPr>
                <p:cNvSpPr>
                  <a:spLocks/>
                </p:cNvSpPr>
                <p:nvPr/>
              </p:nvSpPr>
              <p:spPr bwMode="auto">
                <a:xfrm>
                  <a:off x="4364" y="1523"/>
                  <a:ext cx="10" cy="5"/>
                </a:xfrm>
                <a:custGeom>
                  <a:avLst/>
                  <a:gdLst>
                    <a:gd name="T0" fmla="*/ 0 w 10"/>
                    <a:gd name="T1" fmla="*/ 5 h 5"/>
                    <a:gd name="T2" fmla="*/ 0 w 10"/>
                    <a:gd name="T3" fmla="*/ 5 h 5"/>
                    <a:gd name="T4" fmla="*/ 5 w 10"/>
                    <a:gd name="T5" fmla="*/ 5 h 5"/>
                    <a:gd name="T6" fmla="*/ 5 w 10"/>
                    <a:gd name="T7" fmla="*/ 5 h 5"/>
                    <a:gd name="T8" fmla="*/ 5 w 10"/>
                    <a:gd name="T9" fmla="*/ 5 h 5"/>
                    <a:gd name="T10" fmla="*/ 5 w 10"/>
                    <a:gd name="T11" fmla="*/ 5 h 5"/>
                    <a:gd name="T12" fmla="*/ 5 w 10"/>
                    <a:gd name="T13" fmla="*/ 5 h 5"/>
                    <a:gd name="T14" fmla="*/ 5 w 10"/>
                    <a:gd name="T15" fmla="*/ 5 h 5"/>
                    <a:gd name="T16" fmla="*/ 5 w 10"/>
                    <a:gd name="T17" fmla="*/ 5 h 5"/>
                    <a:gd name="T18" fmla="*/ 5 w 10"/>
                    <a:gd name="T19" fmla="*/ 5 h 5"/>
                    <a:gd name="T20" fmla="*/ 10 w 10"/>
                    <a:gd name="T21" fmla="*/ 5 h 5"/>
                    <a:gd name="T22" fmla="*/ 10 w 10"/>
                    <a:gd name="T23" fmla="*/ 5 h 5"/>
                    <a:gd name="T24" fmla="*/ 10 w 10"/>
                    <a:gd name="T25" fmla="*/ 0 h 5"/>
                    <a:gd name="T26" fmla="*/ 10 w 10"/>
                    <a:gd name="T27" fmla="*/ 0 h 5"/>
                    <a:gd name="T28" fmla="*/ 5 w 10"/>
                    <a:gd name="T29" fmla="*/ 0 h 5"/>
                    <a:gd name="T30" fmla="*/ 5 w 10"/>
                    <a:gd name="T31" fmla="*/ 0 h 5"/>
                    <a:gd name="T32" fmla="*/ 5 w 10"/>
                    <a:gd name="T33" fmla="*/ 0 h 5"/>
                    <a:gd name="T34" fmla="*/ 0 w 10"/>
                    <a:gd name="T35" fmla="*/ 0 h 5"/>
                    <a:gd name="T36" fmla="*/ 0 w 10"/>
                    <a:gd name="T37" fmla="*/ 5 h 5"/>
                    <a:gd name="T38" fmla="*/ 0 w 10"/>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5">
                      <a:moveTo>
                        <a:pt x="0" y="5"/>
                      </a:moveTo>
                      <a:lnTo>
                        <a:pt x="0" y="5"/>
                      </a:lnTo>
                      <a:lnTo>
                        <a:pt x="5" y="5"/>
                      </a:lnTo>
                      <a:lnTo>
                        <a:pt x="5" y="5"/>
                      </a:lnTo>
                      <a:lnTo>
                        <a:pt x="5" y="5"/>
                      </a:lnTo>
                      <a:lnTo>
                        <a:pt x="5" y="5"/>
                      </a:lnTo>
                      <a:lnTo>
                        <a:pt x="5" y="5"/>
                      </a:lnTo>
                      <a:lnTo>
                        <a:pt x="5" y="5"/>
                      </a:lnTo>
                      <a:lnTo>
                        <a:pt x="5" y="5"/>
                      </a:lnTo>
                      <a:lnTo>
                        <a:pt x="5" y="5"/>
                      </a:lnTo>
                      <a:lnTo>
                        <a:pt x="10" y="5"/>
                      </a:lnTo>
                      <a:lnTo>
                        <a:pt x="10" y="5"/>
                      </a:lnTo>
                      <a:lnTo>
                        <a:pt x="10" y="0"/>
                      </a:lnTo>
                      <a:lnTo>
                        <a:pt x="10" y="0"/>
                      </a:lnTo>
                      <a:lnTo>
                        <a:pt x="5" y="0"/>
                      </a:lnTo>
                      <a:lnTo>
                        <a:pt x="5" y="0"/>
                      </a:lnTo>
                      <a:lnTo>
                        <a:pt x="5" y="0"/>
                      </a:lnTo>
                      <a:lnTo>
                        <a:pt x="0" y="0"/>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97" name="Freeform 2993">
                  <a:extLst>
                    <a:ext uri="{FF2B5EF4-FFF2-40B4-BE49-F238E27FC236}">
                      <a16:creationId xmlns:a16="http://schemas.microsoft.com/office/drawing/2014/main" id="{65817F35-248E-47F9-BC06-2006A0AE17F6}"/>
                    </a:ext>
                  </a:extLst>
                </p:cNvPr>
                <p:cNvSpPr>
                  <a:spLocks/>
                </p:cNvSpPr>
                <p:nvPr/>
              </p:nvSpPr>
              <p:spPr bwMode="auto">
                <a:xfrm>
                  <a:off x="4359" y="1528"/>
                  <a:ext cx="5" cy="5"/>
                </a:xfrm>
                <a:custGeom>
                  <a:avLst/>
                  <a:gdLst>
                    <a:gd name="T0" fmla="*/ 0 w 5"/>
                    <a:gd name="T1" fmla="*/ 5 h 5"/>
                    <a:gd name="T2" fmla="*/ 0 w 5"/>
                    <a:gd name="T3" fmla="*/ 5 h 5"/>
                    <a:gd name="T4" fmla="*/ 0 w 5"/>
                    <a:gd name="T5" fmla="*/ 5 h 5"/>
                    <a:gd name="T6" fmla="*/ 0 w 5"/>
                    <a:gd name="T7" fmla="*/ 5 h 5"/>
                    <a:gd name="T8" fmla="*/ 5 w 5"/>
                    <a:gd name="T9" fmla="*/ 5 h 5"/>
                    <a:gd name="T10" fmla="*/ 5 w 5"/>
                    <a:gd name="T11" fmla="*/ 0 h 5"/>
                    <a:gd name="T12" fmla="*/ 5 w 5"/>
                    <a:gd name="T13" fmla="*/ 0 h 5"/>
                    <a:gd name="T14" fmla="*/ 5 w 5"/>
                    <a:gd name="T15" fmla="*/ 0 h 5"/>
                    <a:gd name="T16" fmla="*/ 5 w 5"/>
                    <a:gd name="T17" fmla="*/ 0 h 5"/>
                    <a:gd name="T18" fmla="*/ 5 w 5"/>
                    <a:gd name="T19" fmla="*/ 0 h 5"/>
                    <a:gd name="T20" fmla="*/ 5 w 5"/>
                    <a:gd name="T21" fmla="*/ 0 h 5"/>
                    <a:gd name="T22" fmla="*/ 5 w 5"/>
                    <a:gd name="T23" fmla="*/ 0 h 5"/>
                    <a:gd name="T24" fmla="*/ 5 w 5"/>
                    <a:gd name="T25" fmla="*/ 0 h 5"/>
                    <a:gd name="T26" fmla="*/ 5 w 5"/>
                    <a:gd name="T27" fmla="*/ 0 h 5"/>
                    <a:gd name="T28" fmla="*/ 5 w 5"/>
                    <a:gd name="T29" fmla="*/ 0 h 5"/>
                    <a:gd name="T30" fmla="*/ 0 w 5"/>
                    <a:gd name="T31" fmla="*/ 0 h 5"/>
                    <a:gd name="T32" fmla="*/ 0 w 5"/>
                    <a:gd name="T33" fmla="*/ 0 h 5"/>
                    <a:gd name="T34" fmla="*/ 0 w 5"/>
                    <a:gd name="T35" fmla="*/ 0 h 5"/>
                    <a:gd name="T36" fmla="*/ 0 w 5"/>
                    <a:gd name="T37" fmla="*/ 0 h 5"/>
                    <a:gd name="T38" fmla="*/ 0 w 5"/>
                    <a:gd name="T39" fmla="*/ 0 h 5"/>
                    <a:gd name="T40" fmla="*/ 0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5"/>
                      </a:moveTo>
                      <a:lnTo>
                        <a:pt x="0" y="5"/>
                      </a:lnTo>
                      <a:lnTo>
                        <a:pt x="0" y="5"/>
                      </a:lnTo>
                      <a:lnTo>
                        <a:pt x="0" y="5"/>
                      </a:lnTo>
                      <a:lnTo>
                        <a:pt x="5" y="5"/>
                      </a:lnTo>
                      <a:lnTo>
                        <a:pt x="5" y="0"/>
                      </a:lnTo>
                      <a:lnTo>
                        <a:pt x="5" y="0"/>
                      </a:lnTo>
                      <a:lnTo>
                        <a:pt x="5" y="0"/>
                      </a:lnTo>
                      <a:lnTo>
                        <a:pt x="5" y="0"/>
                      </a:lnTo>
                      <a:lnTo>
                        <a:pt x="5" y="0"/>
                      </a:lnTo>
                      <a:lnTo>
                        <a:pt x="5" y="0"/>
                      </a:lnTo>
                      <a:lnTo>
                        <a:pt x="5" y="0"/>
                      </a:lnTo>
                      <a:lnTo>
                        <a:pt x="5" y="0"/>
                      </a:lnTo>
                      <a:lnTo>
                        <a:pt x="5" y="0"/>
                      </a:lnTo>
                      <a:lnTo>
                        <a:pt x="5" y="0"/>
                      </a:lnTo>
                      <a:lnTo>
                        <a:pt x="0" y="0"/>
                      </a:lnTo>
                      <a:lnTo>
                        <a:pt x="0"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98" name="Freeform 2994">
                  <a:extLst>
                    <a:ext uri="{FF2B5EF4-FFF2-40B4-BE49-F238E27FC236}">
                      <a16:creationId xmlns:a16="http://schemas.microsoft.com/office/drawing/2014/main" id="{BB16A393-402C-4A3E-9A87-1CF98585E5BB}"/>
                    </a:ext>
                  </a:extLst>
                </p:cNvPr>
                <p:cNvSpPr>
                  <a:spLocks/>
                </p:cNvSpPr>
                <p:nvPr/>
              </p:nvSpPr>
              <p:spPr bwMode="auto">
                <a:xfrm>
                  <a:off x="4355" y="1528"/>
                  <a:ext cx="4" cy="10"/>
                </a:xfrm>
                <a:custGeom>
                  <a:avLst/>
                  <a:gdLst>
                    <a:gd name="T0" fmla="*/ 0 w 4"/>
                    <a:gd name="T1" fmla="*/ 10 h 10"/>
                    <a:gd name="T2" fmla="*/ 4 w 4"/>
                    <a:gd name="T3" fmla="*/ 10 h 10"/>
                    <a:gd name="T4" fmla="*/ 4 w 4"/>
                    <a:gd name="T5" fmla="*/ 10 h 10"/>
                    <a:gd name="T6" fmla="*/ 4 w 4"/>
                    <a:gd name="T7" fmla="*/ 5 h 10"/>
                    <a:gd name="T8" fmla="*/ 4 w 4"/>
                    <a:gd name="T9" fmla="*/ 5 h 10"/>
                    <a:gd name="T10" fmla="*/ 4 w 4"/>
                    <a:gd name="T11" fmla="*/ 5 h 10"/>
                    <a:gd name="T12" fmla="*/ 4 w 4"/>
                    <a:gd name="T13" fmla="*/ 5 h 10"/>
                    <a:gd name="T14" fmla="*/ 4 w 4"/>
                    <a:gd name="T15" fmla="*/ 5 h 10"/>
                    <a:gd name="T16" fmla="*/ 4 w 4"/>
                    <a:gd name="T17" fmla="*/ 5 h 10"/>
                    <a:gd name="T18" fmla="*/ 4 w 4"/>
                    <a:gd name="T19" fmla="*/ 5 h 10"/>
                    <a:gd name="T20" fmla="*/ 4 w 4"/>
                    <a:gd name="T21" fmla="*/ 0 h 10"/>
                    <a:gd name="T22" fmla="*/ 4 w 4"/>
                    <a:gd name="T23" fmla="*/ 0 h 10"/>
                    <a:gd name="T24" fmla="*/ 4 w 4"/>
                    <a:gd name="T25" fmla="*/ 5 h 10"/>
                    <a:gd name="T26" fmla="*/ 4 w 4"/>
                    <a:gd name="T27" fmla="*/ 5 h 10"/>
                    <a:gd name="T28" fmla="*/ 0 w 4"/>
                    <a:gd name="T29" fmla="*/ 5 h 10"/>
                    <a:gd name="T30" fmla="*/ 0 w 4"/>
                    <a:gd name="T31" fmla="*/ 5 h 10"/>
                    <a:gd name="T32" fmla="*/ 0 w 4"/>
                    <a:gd name="T33" fmla="*/ 5 h 10"/>
                    <a:gd name="T34" fmla="*/ 0 w 4"/>
                    <a:gd name="T35" fmla="*/ 5 h 10"/>
                    <a:gd name="T36" fmla="*/ 0 w 4"/>
                    <a:gd name="T37" fmla="*/ 10 h 10"/>
                    <a:gd name="T38" fmla="*/ 0 w 4"/>
                    <a:gd name="T39" fmla="*/ 5 h 10"/>
                    <a:gd name="T40" fmla="*/ 0 w 4"/>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10">
                      <a:moveTo>
                        <a:pt x="0" y="10"/>
                      </a:moveTo>
                      <a:lnTo>
                        <a:pt x="4" y="10"/>
                      </a:lnTo>
                      <a:lnTo>
                        <a:pt x="4" y="10"/>
                      </a:lnTo>
                      <a:lnTo>
                        <a:pt x="4" y="5"/>
                      </a:lnTo>
                      <a:lnTo>
                        <a:pt x="4" y="5"/>
                      </a:lnTo>
                      <a:lnTo>
                        <a:pt x="4" y="5"/>
                      </a:lnTo>
                      <a:lnTo>
                        <a:pt x="4" y="5"/>
                      </a:lnTo>
                      <a:lnTo>
                        <a:pt x="4" y="5"/>
                      </a:lnTo>
                      <a:lnTo>
                        <a:pt x="4" y="5"/>
                      </a:lnTo>
                      <a:lnTo>
                        <a:pt x="4" y="5"/>
                      </a:lnTo>
                      <a:lnTo>
                        <a:pt x="4" y="0"/>
                      </a:lnTo>
                      <a:lnTo>
                        <a:pt x="4" y="0"/>
                      </a:lnTo>
                      <a:lnTo>
                        <a:pt x="4" y="5"/>
                      </a:lnTo>
                      <a:lnTo>
                        <a:pt x="4" y="5"/>
                      </a:lnTo>
                      <a:lnTo>
                        <a:pt x="0" y="5"/>
                      </a:lnTo>
                      <a:lnTo>
                        <a:pt x="0" y="5"/>
                      </a:lnTo>
                      <a:lnTo>
                        <a:pt x="0" y="5"/>
                      </a:lnTo>
                      <a:lnTo>
                        <a:pt x="0" y="5"/>
                      </a:lnTo>
                      <a:lnTo>
                        <a:pt x="0" y="10"/>
                      </a:lnTo>
                      <a:lnTo>
                        <a:pt x="0" y="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99" name="Freeform 2995">
                  <a:extLst>
                    <a:ext uri="{FF2B5EF4-FFF2-40B4-BE49-F238E27FC236}">
                      <a16:creationId xmlns:a16="http://schemas.microsoft.com/office/drawing/2014/main" id="{D5DB8D5B-0FED-4305-A526-1E7B047F412A}"/>
                    </a:ext>
                  </a:extLst>
                </p:cNvPr>
                <p:cNvSpPr>
                  <a:spLocks/>
                </p:cNvSpPr>
                <p:nvPr/>
              </p:nvSpPr>
              <p:spPr bwMode="auto">
                <a:xfrm>
                  <a:off x="4350" y="1533"/>
                  <a:ext cx="5" cy="5"/>
                </a:xfrm>
                <a:custGeom>
                  <a:avLst/>
                  <a:gdLst>
                    <a:gd name="T0" fmla="*/ 5 w 5"/>
                    <a:gd name="T1" fmla="*/ 5 h 5"/>
                    <a:gd name="T2" fmla="*/ 5 w 5"/>
                    <a:gd name="T3" fmla="*/ 5 h 5"/>
                    <a:gd name="T4" fmla="*/ 5 w 5"/>
                    <a:gd name="T5" fmla="*/ 5 h 5"/>
                    <a:gd name="T6" fmla="*/ 5 w 5"/>
                    <a:gd name="T7" fmla="*/ 5 h 5"/>
                    <a:gd name="T8" fmla="*/ 5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0 h 5"/>
                    <a:gd name="T22" fmla="*/ 5 w 5"/>
                    <a:gd name="T23" fmla="*/ 0 h 5"/>
                    <a:gd name="T24" fmla="*/ 5 w 5"/>
                    <a:gd name="T25" fmla="*/ 0 h 5"/>
                    <a:gd name="T26" fmla="*/ 5 w 5"/>
                    <a:gd name="T27" fmla="*/ 5 h 5"/>
                    <a:gd name="T28" fmla="*/ 5 w 5"/>
                    <a:gd name="T29" fmla="*/ 5 h 5"/>
                    <a:gd name="T30" fmla="*/ 5 w 5"/>
                    <a:gd name="T31" fmla="*/ 5 h 5"/>
                    <a:gd name="T32" fmla="*/ 5 w 5"/>
                    <a:gd name="T33" fmla="*/ 5 h 5"/>
                    <a:gd name="T34" fmla="*/ 0 w 5"/>
                    <a:gd name="T35" fmla="*/ 5 h 5"/>
                    <a:gd name="T36" fmla="*/ 0 w 5"/>
                    <a:gd name="T37" fmla="*/ 5 h 5"/>
                    <a:gd name="T38" fmla="*/ 0 w 5"/>
                    <a:gd name="T39" fmla="*/ 5 h 5"/>
                    <a:gd name="T40" fmla="*/ 5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5" y="5"/>
                      </a:moveTo>
                      <a:lnTo>
                        <a:pt x="5" y="5"/>
                      </a:lnTo>
                      <a:lnTo>
                        <a:pt x="5" y="5"/>
                      </a:lnTo>
                      <a:lnTo>
                        <a:pt x="5" y="5"/>
                      </a:lnTo>
                      <a:lnTo>
                        <a:pt x="5" y="5"/>
                      </a:lnTo>
                      <a:lnTo>
                        <a:pt x="5" y="5"/>
                      </a:lnTo>
                      <a:lnTo>
                        <a:pt x="5" y="5"/>
                      </a:lnTo>
                      <a:lnTo>
                        <a:pt x="5" y="5"/>
                      </a:lnTo>
                      <a:lnTo>
                        <a:pt x="5" y="5"/>
                      </a:lnTo>
                      <a:lnTo>
                        <a:pt x="5" y="5"/>
                      </a:lnTo>
                      <a:lnTo>
                        <a:pt x="5" y="0"/>
                      </a:lnTo>
                      <a:lnTo>
                        <a:pt x="5" y="0"/>
                      </a:lnTo>
                      <a:lnTo>
                        <a:pt x="5" y="0"/>
                      </a:lnTo>
                      <a:lnTo>
                        <a:pt x="5" y="5"/>
                      </a:lnTo>
                      <a:lnTo>
                        <a:pt x="5" y="5"/>
                      </a:lnTo>
                      <a:lnTo>
                        <a:pt x="5" y="5"/>
                      </a:lnTo>
                      <a:lnTo>
                        <a:pt x="5" y="5"/>
                      </a:lnTo>
                      <a:lnTo>
                        <a:pt x="0" y="5"/>
                      </a:lnTo>
                      <a:lnTo>
                        <a:pt x="0" y="5"/>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00" name="Freeform 2996">
                  <a:extLst>
                    <a:ext uri="{FF2B5EF4-FFF2-40B4-BE49-F238E27FC236}">
                      <a16:creationId xmlns:a16="http://schemas.microsoft.com/office/drawing/2014/main" id="{1D0E623B-DF6A-46A7-98B7-600ACC1902DF}"/>
                    </a:ext>
                  </a:extLst>
                </p:cNvPr>
                <p:cNvSpPr>
                  <a:spLocks/>
                </p:cNvSpPr>
                <p:nvPr/>
              </p:nvSpPr>
              <p:spPr bwMode="auto">
                <a:xfrm>
                  <a:off x="4345" y="1538"/>
                  <a:ext cx="10" cy="5"/>
                </a:xfrm>
                <a:custGeom>
                  <a:avLst/>
                  <a:gdLst>
                    <a:gd name="T0" fmla="*/ 5 w 10"/>
                    <a:gd name="T1" fmla="*/ 5 h 5"/>
                    <a:gd name="T2" fmla="*/ 5 w 10"/>
                    <a:gd name="T3" fmla="*/ 5 h 5"/>
                    <a:gd name="T4" fmla="*/ 5 w 10"/>
                    <a:gd name="T5" fmla="*/ 5 h 5"/>
                    <a:gd name="T6" fmla="*/ 5 w 10"/>
                    <a:gd name="T7" fmla="*/ 5 h 5"/>
                    <a:gd name="T8" fmla="*/ 5 w 10"/>
                    <a:gd name="T9" fmla="*/ 5 h 5"/>
                    <a:gd name="T10" fmla="*/ 5 w 10"/>
                    <a:gd name="T11" fmla="*/ 5 h 5"/>
                    <a:gd name="T12" fmla="*/ 5 w 10"/>
                    <a:gd name="T13" fmla="*/ 5 h 5"/>
                    <a:gd name="T14" fmla="*/ 5 w 10"/>
                    <a:gd name="T15" fmla="*/ 0 h 5"/>
                    <a:gd name="T16" fmla="*/ 10 w 10"/>
                    <a:gd name="T17" fmla="*/ 0 h 5"/>
                    <a:gd name="T18" fmla="*/ 10 w 10"/>
                    <a:gd name="T19" fmla="*/ 0 h 5"/>
                    <a:gd name="T20" fmla="*/ 5 w 10"/>
                    <a:gd name="T21" fmla="*/ 0 h 5"/>
                    <a:gd name="T22" fmla="*/ 5 w 10"/>
                    <a:gd name="T23" fmla="*/ 0 h 5"/>
                    <a:gd name="T24" fmla="*/ 5 w 10"/>
                    <a:gd name="T25" fmla="*/ 0 h 5"/>
                    <a:gd name="T26" fmla="*/ 5 w 10"/>
                    <a:gd name="T27" fmla="*/ 0 h 5"/>
                    <a:gd name="T28" fmla="*/ 5 w 10"/>
                    <a:gd name="T29" fmla="*/ 0 h 5"/>
                    <a:gd name="T30" fmla="*/ 5 w 10"/>
                    <a:gd name="T31" fmla="*/ 0 h 5"/>
                    <a:gd name="T32" fmla="*/ 5 w 10"/>
                    <a:gd name="T33" fmla="*/ 0 h 5"/>
                    <a:gd name="T34" fmla="*/ 5 w 10"/>
                    <a:gd name="T35" fmla="*/ 0 h 5"/>
                    <a:gd name="T36" fmla="*/ 0 w 10"/>
                    <a:gd name="T37" fmla="*/ 5 h 5"/>
                    <a:gd name="T38" fmla="*/ 0 w 10"/>
                    <a:gd name="T39" fmla="*/ 5 h 5"/>
                    <a:gd name="T40" fmla="*/ 5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5"/>
                      </a:moveTo>
                      <a:lnTo>
                        <a:pt x="5" y="5"/>
                      </a:lnTo>
                      <a:lnTo>
                        <a:pt x="5" y="5"/>
                      </a:lnTo>
                      <a:lnTo>
                        <a:pt x="5" y="5"/>
                      </a:lnTo>
                      <a:lnTo>
                        <a:pt x="5" y="5"/>
                      </a:lnTo>
                      <a:lnTo>
                        <a:pt x="5" y="5"/>
                      </a:lnTo>
                      <a:lnTo>
                        <a:pt x="5" y="5"/>
                      </a:lnTo>
                      <a:lnTo>
                        <a:pt x="5" y="0"/>
                      </a:lnTo>
                      <a:lnTo>
                        <a:pt x="10" y="0"/>
                      </a:lnTo>
                      <a:lnTo>
                        <a:pt x="10" y="0"/>
                      </a:lnTo>
                      <a:lnTo>
                        <a:pt x="5" y="0"/>
                      </a:lnTo>
                      <a:lnTo>
                        <a:pt x="5" y="0"/>
                      </a:lnTo>
                      <a:lnTo>
                        <a:pt x="5" y="0"/>
                      </a:lnTo>
                      <a:lnTo>
                        <a:pt x="5" y="0"/>
                      </a:lnTo>
                      <a:lnTo>
                        <a:pt x="5" y="0"/>
                      </a:lnTo>
                      <a:lnTo>
                        <a:pt x="5" y="0"/>
                      </a:lnTo>
                      <a:lnTo>
                        <a:pt x="5" y="0"/>
                      </a:lnTo>
                      <a:lnTo>
                        <a:pt x="5" y="0"/>
                      </a:lnTo>
                      <a:lnTo>
                        <a:pt x="0" y="5"/>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01" name="Freeform 2997">
                  <a:extLst>
                    <a:ext uri="{FF2B5EF4-FFF2-40B4-BE49-F238E27FC236}">
                      <a16:creationId xmlns:a16="http://schemas.microsoft.com/office/drawing/2014/main" id="{E7F5ADC3-F4AD-42E8-987A-A63772C35019}"/>
                    </a:ext>
                  </a:extLst>
                </p:cNvPr>
                <p:cNvSpPr>
                  <a:spLocks/>
                </p:cNvSpPr>
                <p:nvPr/>
              </p:nvSpPr>
              <p:spPr bwMode="auto">
                <a:xfrm>
                  <a:off x="4340" y="1543"/>
                  <a:ext cx="10" cy="5"/>
                </a:xfrm>
                <a:custGeom>
                  <a:avLst/>
                  <a:gdLst>
                    <a:gd name="T0" fmla="*/ 5 w 10"/>
                    <a:gd name="T1" fmla="*/ 5 h 5"/>
                    <a:gd name="T2" fmla="*/ 0 w 10"/>
                    <a:gd name="T3" fmla="*/ 5 h 5"/>
                    <a:gd name="T4" fmla="*/ 5 w 10"/>
                    <a:gd name="T5" fmla="*/ 5 h 5"/>
                    <a:gd name="T6" fmla="*/ 5 w 10"/>
                    <a:gd name="T7" fmla="*/ 5 h 5"/>
                    <a:gd name="T8" fmla="*/ 5 w 10"/>
                    <a:gd name="T9" fmla="*/ 0 h 5"/>
                    <a:gd name="T10" fmla="*/ 5 w 10"/>
                    <a:gd name="T11" fmla="*/ 0 h 5"/>
                    <a:gd name="T12" fmla="*/ 5 w 10"/>
                    <a:gd name="T13" fmla="*/ 0 h 5"/>
                    <a:gd name="T14" fmla="*/ 10 w 10"/>
                    <a:gd name="T15" fmla="*/ 0 h 5"/>
                    <a:gd name="T16" fmla="*/ 10 w 10"/>
                    <a:gd name="T17" fmla="*/ 0 h 5"/>
                    <a:gd name="T18" fmla="*/ 10 w 10"/>
                    <a:gd name="T19" fmla="*/ 0 h 5"/>
                    <a:gd name="T20" fmla="*/ 5 w 10"/>
                    <a:gd name="T21" fmla="*/ 0 h 5"/>
                    <a:gd name="T22" fmla="*/ 5 w 10"/>
                    <a:gd name="T23" fmla="*/ 0 h 5"/>
                    <a:gd name="T24" fmla="*/ 5 w 10"/>
                    <a:gd name="T25" fmla="*/ 0 h 5"/>
                    <a:gd name="T26" fmla="*/ 5 w 10"/>
                    <a:gd name="T27" fmla="*/ 0 h 5"/>
                    <a:gd name="T28" fmla="*/ 5 w 10"/>
                    <a:gd name="T29" fmla="*/ 0 h 5"/>
                    <a:gd name="T30" fmla="*/ 5 w 10"/>
                    <a:gd name="T31" fmla="*/ 0 h 5"/>
                    <a:gd name="T32" fmla="*/ 5 w 10"/>
                    <a:gd name="T33" fmla="*/ 0 h 5"/>
                    <a:gd name="T34" fmla="*/ 5 w 10"/>
                    <a:gd name="T35" fmla="*/ 0 h 5"/>
                    <a:gd name="T36" fmla="*/ 0 w 10"/>
                    <a:gd name="T37" fmla="*/ 0 h 5"/>
                    <a:gd name="T38" fmla="*/ 0 w 10"/>
                    <a:gd name="T39" fmla="*/ 0 h 5"/>
                    <a:gd name="T40" fmla="*/ 5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5"/>
                      </a:moveTo>
                      <a:lnTo>
                        <a:pt x="0" y="5"/>
                      </a:lnTo>
                      <a:lnTo>
                        <a:pt x="5" y="5"/>
                      </a:lnTo>
                      <a:lnTo>
                        <a:pt x="5" y="5"/>
                      </a:lnTo>
                      <a:lnTo>
                        <a:pt x="5" y="0"/>
                      </a:lnTo>
                      <a:lnTo>
                        <a:pt x="5" y="0"/>
                      </a:lnTo>
                      <a:lnTo>
                        <a:pt x="5" y="0"/>
                      </a:lnTo>
                      <a:lnTo>
                        <a:pt x="10" y="0"/>
                      </a:lnTo>
                      <a:lnTo>
                        <a:pt x="10" y="0"/>
                      </a:lnTo>
                      <a:lnTo>
                        <a:pt x="10" y="0"/>
                      </a:lnTo>
                      <a:lnTo>
                        <a:pt x="5" y="0"/>
                      </a:lnTo>
                      <a:lnTo>
                        <a:pt x="5" y="0"/>
                      </a:lnTo>
                      <a:lnTo>
                        <a:pt x="5" y="0"/>
                      </a:lnTo>
                      <a:lnTo>
                        <a:pt x="5" y="0"/>
                      </a:lnTo>
                      <a:lnTo>
                        <a:pt x="5" y="0"/>
                      </a:lnTo>
                      <a:lnTo>
                        <a:pt x="5" y="0"/>
                      </a:lnTo>
                      <a:lnTo>
                        <a:pt x="5" y="0"/>
                      </a:lnTo>
                      <a:lnTo>
                        <a:pt x="5" y="0"/>
                      </a:lnTo>
                      <a:lnTo>
                        <a:pt x="0" y="0"/>
                      </a:lnTo>
                      <a:lnTo>
                        <a:pt x="0"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02" name="Freeform 2998">
                  <a:extLst>
                    <a:ext uri="{FF2B5EF4-FFF2-40B4-BE49-F238E27FC236}">
                      <a16:creationId xmlns:a16="http://schemas.microsoft.com/office/drawing/2014/main" id="{671F9C25-B750-4BF1-8F87-6D0BC40AC2B8}"/>
                    </a:ext>
                  </a:extLst>
                </p:cNvPr>
                <p:cNvSpPr>
                  <a:spLocks/>
                </p:cNvSpPr>
                <p:nvPr/>
              </p:nvSpPr>
              <p:spPr bwMode="auto">
                <a:xfrm>
                  <a:off x="4335" y="1543"/>
                  <a:ext cx="10" cy="5"/>
                </a:xfrm>
                <a:custGeom>
                  <a:avLst/>
                  <a:gdLst>
                    <a:gd name="T0" fmla="*/ 5 w 10"/>
                    <a:gd name="T1" fmla="*/ 5 h 5"/>
                    <a:gd name="T2" fmla="*/ 5 w 10"/>
                    <a:gd name="T3" fmla="*/ 5 h 5"/>
                    <a:gd name="T4" fmla="*/ 5 w 10"/>
                    <a:gd name="T5" fmla="*/ 5 h 5"/>
                    <a:gd name="T6" fmla="*/ 5 w 10"/>
                    <a:gd name="T7" fmla="*/ 5 h 5"/>
                    <a:gd name="T8" fmla="*/ 5 w 10"/>
                    <a:gd name="T9" fmla="*/ 5 h 5"/>
                    <a:gd name="T10" fmla="*/ 5 w 10"/>
                    <a:gd name="T11" fmla="*/ 5 h 5"/>
                    <a:gd name="T12" fmla="*/ 5 w 10"/>
                    <a:gd name="T13" fmla="*/ 5 h 5"/>
                    <a:gd name="T14" fmla="*/ 10 w 10"/>
                    <a:gd name="T15" fmla="*/ 5 h 5"/>
                    <a:gd name="T16" fmla="*/ 10 w 10"/>
                    <a:gd name="T17" fmla="*/ 5 h 5"/>
                    <a:gd name="T18" fmla="*/ 10 w 10"/>
                    <a:gd name="T19" fmla="*/ 5 h 5"/>
                    <a:gd name="T20" fmla="*/ 5 w 10"/>
                    <a:gd name="T21" fmla="*/ 0 h 5"/>
                    <a:gd name="T22" fmla="*/ 5 w 10"/>
                    <a:gd name="T23" fmla="*/ 0 h 5"/>
                    <a:gd name="T24" fmla="*/ 5 w 10"/>
                    <a:gd name="T25" fmla="*/ 0 h 5"/>
                    <a:gd name="T26" fmla="*/ 5 w 10"/>
                    <a:gd name="T27" fmla="*/ 0 h 5"/>
                    <a:gd name="T28" fmla="*/ 5 w 10"/>
                    <a:gd name="T29" fmla="*/ 0 h 5"/>
                    <a:gd name="T30" fmla="*/ 5 w 10"/>
                    <a:gd name="T31" fmla="*/ 5 h 5"/>
                    <a:gd name="T32" fmla="*/ 5 w 10"/>
                    <a:gd name="T33" fmla="*/ 5 h 5"/>
                    <a:gd name="T34" fmla="*/ 5 w 10"/>
                    <a:gd name="T35" fmla="*/ 5 h 5"/>
                    <a:gd name="T36" fmla="*/ 0 w 10"/>
                    <a:gd name="T37" fmla="*/ 5 h 5"/>
                    <a:gd name="T38" fmla="*/ 0 w 10"/>
                    <a:gd name="T39" fmla="*/ 5 h 5"/>
                    <a:gd name="T40" fmla="*/ 5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5"/>
                      </a:moveTo>
                      <a:lnTo>
                        <a:pt x="5" y="5"/>
                      </a:lnTo>
                      <a:lnTo>
                        <a:pt x="5" y="5"/>
                      </a:lnTo>
                      <a:lnTo>
                        <a:pt x="5" y="5"/>
                      </a:lnTo>
                      <a:lnTo>
                        <a:pt x="5" y="5"/>
                      </a:lnTo>
                      <a:lnTo>
                        <a:pt x="5" y="5"/>
                      </a:lnTo>
                      <a:lnTo>
                        <a:pt x="5" y="5"/>
                      </a:lnTo>
                      <a:lnTo>
                        <a:pt x="10" y="5"/>
                      </a:lnTo>
                      <a:lnTo>
                        <a:pt x="10" y="5"/>
                      </a:lnTo>
                      <a:lnTo>
                        <a:pt x="10" y="5"/>
                      </a:lnTo>
                      <a:lnTo>
                        <a:pt x="5" y="0"/>
                      </a:lnTo>
                      <a:lnTo>
                        <a:pt x="5" y="0"/>
                      </a:lnTo>
                      <a:lnTo>
                        <a:pt x="5" y="0"/>
                      </a:lnTo>
                      <a:lnTo>
                        <a:pt x="5" y="0"/>
                      </a:lnTo>
                      <a:lnTo>
                        <a:pt x="5" y="0"/>
                      </a:lnTo>
                      <a:lnTo>
                        <a:pt x="5" y="5"/>
                      </a:lnTo>
                      <a:lnTo>
                        <a:pt x="5" y="5"/>
                      </a:lnTo>
                      <a:lnTo>
                        <a:pt x="5" y="5"/>
                      </a:lnTo>
                      <a:lnTo>
                        <a:pt x="0" y="5"/>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03" name="Freeform 2999">
                  <a:extLst>
                    <a:ext uri="{FF2B5EF4-FFF2-40B4-BE49-F238E27FC236}">
                      <a16:creationId xmlns:a16="http://schemas.microsoft.com/office/drawing/2014/main" id="{11573492-630C-4DB0-B110-FD9EE8C891C1}"/>
                    </a:ext>
                  </a:extLst>
                </p:cNvPr>
                <p:cNvSpPr>
                  <a:spLocks/>
                </p:cNvSpPr>
                <p:nvPr/>
              </p:nvSpPr>
              <p:spPr bwMode="auto">
                <a:xfrm>
                  <a:off x="4335" y="1548"/>
                  <a:ext cx="5" cy="10"/>
                </a:xfrm>
                <a:custGeom>
                  <a:avLst/>
                  <a:gdLst>
                    <a:gd name="T0" fmla="*/ 0 w 5"/>
                    <a:gd name="T1" fmla="*/ 10 h 10"/>
                    <a:gd name="T2" fmla="*/ 0 w 5"/>
                    <a:gd name="T3" fmla="*/ 10 h 10"/>
                    <a:gd name="T4" fmla="*/ 0 w 5"/>
                    <a:gd name="T5" fmla="*/ 5 h 10"/>
                    <a:gd name="T6" fmla="*/ 0 w 5"/>
                    <a:gd name="T7" fmla="*/ 5 h 10"/>
                    <a:gd name="T8" fmla="*/ 0 w 5"/>
                    <a:gd name="T9" fmla="*/ 5 h 10"/>
                    <a:gd name="T10" fmla="*/ 5 w 5"/>
                    <a:gd name="T11" fmla="*/ 5 h 10"/>
                    <a:gd name="T12" fmla="*/ 5 w 5"/>
                    <a:gd name="T13" fmla="*/ 5 h 10"/>
                    <a:gd name="T14" fmla="*/ 5 w 5"/>
                    <a:gd name="T15" fmla="*/ 0 h 10"/>
                    <a:gd name="T16" fmla="*/ 5 w 5"/>
                    <a:gd name="T17" fmla="*/ 0 h 10"/>
                    <a:gd name="T18" fmla="*/ 5 w 5"/>
                    <a:gd name="T19" fmla="*/ 0 h 10"/>
                    <a:gd name="T20" fmla="*/ 0 w 5"/>
                    <a:gd name="T21" fmla="*/ 0 h 10"/>
                    <a:gd name="T22" fmla="*/ 0 w 5"/>
                    <a:gd name="T23" fmla="*/ 0 h 10"/>
                    <a:gd name="T24" fmla="*/ 0 w 5"/>
                    <a:gd name="T25" fmla="*/ 0 h 10"/>
                    <a:gd name="T26" fmla="*/ 0 w 5"/>
                    <a:gd name="T27" fmla="*/ 0 h 10"/>
                    <a:gd name="T28" fmla="*/ 0 w 5"/>
                    <a:gd name="T29" fmla="*/ 5 h 10"/>
                    <a:gd name="T30" fmla="*/ 0 w 5"/>
                    <a:gd name="T31" fmla="*/ 5 h 10"/>
                    <a:gd name="T32" fmla="*/ 0 w 5"/>
                    <a:gd name="T33" fmla="*/ 5 h 10"/>
                    <a:gd name="T34" fmla="*/ 0 w 5"/>
                    <a:gd name="T35" fmla="*/ 5 h 10"/>
                    <a:gd name="T36" fmla="*/ 0 w 5"/>
                    <a:gd name="T37" fmla="*/ 5 h 10"/>
                    <a:gd name="T38" fmla="*/ 0 w 5"/>
                    <a:gd name="T39" fmla="*/ 5 h 10"/>
                    <a:gd name="T40" fmla="*/ 0 w 5"/>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0" y="10"/>
                      </a:moveTo>
                      <a:lnTo>
                        <a:pt x="0" y="10"/>
                      </a:lnTo>
                      <a:lnTo>
                        <a:pt x="0" y="5"/>
                      </a:lnTo>
                      <a:lnTo>
                        <a:pt x="0" y="5"/>
                      </a:lnTo>
                      <a:lnTo>
                        <a:pt x="0" y="5"/>
                      </a:lnTo>
                      <a:lnTo>
                        <a:pt x="5" y="5"/>
                      </a:lnTo>
                      <a:lnTo>
                        <a:pt x="5" y="5"/>
                      </a:lnTo>
                      <a:lnTo>
                        <a:pt x="5" y="0"/>
                      </a:lnTo>
                      <a:lnTo>
                        <a:pt x="5" y="0"/>
                      </a:lnTo>
                      <a:lnTo>
                        <a:pt x="5" y="0"/>
                      </a:lnTo>
                      <a:lnTo>
                        <a:pt x="0" y="0"/>
                      </a:lnTo>
                      <a:lnTo>
                        <a:pt x="0" y="0"/>
                      </a:lnTo>
                      <a:lnTo>
                        <a:pt x="0" y="0"/>
                      </a:lnTo>
                      <a:lnTo>
                        <a:pt x="0" y="0"/>
                      </a:lnTo>
                      <a:lnTo>
                        <a:pt x="0" y="5"/>
                      </a:lnTo>
                      <a:lnTo>
                        <a:pt x="0" y="5"/>
                      </a:lnTo>
                      <a:lnTo>
                        <a:pt x="0" y="5"/>
                      </a:lnTo>
                      <a:lnTo>
                        <a:pt x="0" y="5"/>
                      </a:lnTo>
                      <a:lnTo>
                        <a:pt x="0" y="5"/>
                      </a:lnTo>
                      <a:lnTo>
                        <a:pt x="0" y="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04" name="Freeform 3000">
                  <a:extLst>
                    <a:ext uri="{FF2B5EF4-FFF2-40B4-BE49-F238E27FC236}">
                      <a16:creationId xmlns:a16="http://schemas.microsoft.com/office/drawing/2014/main" id="{956FA17E-689C-4A49-8D13-EAA1AB2F1500}"/>
                    </a:ext>
                  </a:extLst>
                </p:cNvPr>
                <p:cNvSpPr>
                  <a:spLocks/>
                </p:cNvSpPr>
                <p:nvPr/>
              </p:nvSpPr>
              <p:spPr bwMode="auto">
                <a:xfrm>
                  <a:off x="4330" y="1553"/>
                  <a:ext cx="5" cy="5"/>
                </a:xfrm>
                <a:custGeom>
                  <a:avLst/>
                  <a:gdLst>
                    <a:gd name="T0" fmla="*/ 5 w 5"/>
                    <a:gd name="T1" fmla="*/ 5 h 5"/>
                    <a:gd name="T2" fmla="*/ 5 w 5"/>
                    <a:gd name="T3" fmla="*/ 5 h 5"/>
                    <a:gd name="T4" fmla="*/ 5 w 5"/>
                    <a:gd name="T5" fmla="*/ 5 h 5"/>
                    <a:gd name="T6" fmla="*/ 0 w 5"/>
                    <a:gd name="T7" fmla="*/ 5 h 5"/>
                    <a:gd name="T8" fmla="*/ 5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0 h 5"/>
                    <a:gd name="T22" fmla="*/ 5 w 5"/>
                    <a:gd name="T23" fmla="*/ 0 h 5"/>
                    <a:gd name="T24" fmla="*/ 0 w 5"/>
                    <a:gd name="T25" fmla="*/ 0 h 5"/>
                    <a:gd name="T26" fmla="*/ 0 w 5"/>
                    <a:gd name="T27" fmla="*/ 5 h 5"/>
                    <a:gd name="T28" fmla="*/ 0 w 5"/>
                    <a:gd name="T29" fmla="*/ 5 h 5"/>
                    <a:gd name="T30" fmla="*/ 0 w 5"/>
                    <a:gd name="T31" fmla="*/ 5 h 5"/>
                    <a:gd name="T32" fmla="*/ 0 w 5"/>
                    <a:gd name="T33" fmla="*/ 5 h 5"/>
                    <a:gd name="T34" fmla="*/ 5 w 5"/>
                    <a:gd name="T35" fmla="*/ 5 h 5"/>
                    <a:gd name="T36" fmla="*/ 5 w 5"/>
                    <a:gd name="T37" fmla="*/ 5 h 5"/>
                    <a:gd name="T38" fmla="*/ 5 w 5"/>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5"/>
                      </a:moveTo>
                      <a:lnTo>
                        <a:pt x="5" y="5"/>
                      </a:lnTo>
                      <a:lnTo>
                        <a:pt x="5" y="5"/>
                      </a:lnTo>
                      <a:lnTo>
                        <a:pt x="0" y="5"/>
                      </a:lnTo>
                      <a:lnTo>
                        <a:pt x="5" y="5"/>
                      </a:lnTo>
                      <a:lnTo>
                        <a:pt x="5" y="5"/>
                      </a:lnTo>
                      <a:lnTo>
                        <a:pt x="5" y="5"/>
                      </a:lnTo>
                      <a:lnTo>
                        <a:pt x="5" y="5"/>
                      </a:lnTo>
                      <a:lnTo>
                        <a:pt x="5" y="5"/>
                      </a:lnTo>
                      <a:lnTo>
                        <a:pt x="5" y="5"/>
                      </a:lnTo>
                      <a:lnTo>
                        <a:pt x="5" y="0"/>
                      </a:lnTo>
                      <a:lnTo>
                        <a:pt x="5" y="0"/>
                      </a:lnTo>
                      <a:lnTo>
                        <a:pt x="0" y="0"/>
                      </a:lnTo>
                      <a:lnTo>
                        <a:pt x="0" y="5"/>
                      </a:lnTo>
                      <a:lnTo>
                        <a:pt x="0" y="5"/>
                      </a:lnTo>
                      <a:lnTo>
                        <a:pt x="0" y="5"/>
                      </a:lnTo>
                      <a:lnTo>
                        <a:pt x="0" y="5"/>
                      </a:lnTo>
                      <a:lnTo>
                        <a:pt x="5" y="5"/>
                      </a:lnTo>
                      <a:lnTo>
                        <a:pt x="5"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05" name="Freeform 3001">
                  <a:extLst>
                    <a:ext uri="{FF2B5EF4-FFF2-40B4-BE49-F238E27FC236}">
                      <a16:creationId xmlns:a16="http://schemas.microsoft.com/office/drawing/2014/main" id="{81870765-623B-4725-8F06-82CAE0D17C50}"/>
                    </a:ext>
                  </a:extLst>
                </p:cNvPr>
                <p:cNvSpPr>
                  <a:spLocks/>
                </p:cNvSpPr>
                <p:nvPr/>
              </p:nvSpPr>
              <p:spPr bwMode="auto">
                <a:xfrm>
                  <a:off x="4335" y="1553"/>
                  <a:ext cx="5" cy="5"/>
                </a:xfrm>
                <a:custGeom>
                  <a:avLst/>
                  <a:gdLst>
                    <a:gd name="T0" fmla="*/ 5 w 5"/>
                    <a:gd name="T1" fmla="*/ 0 h 5"/>
                    <a:gd name="T2" fmla="*/ 5 w 5"/>
                    <a:gd name="T3" fmla="*/ 0 h 5"/>
                    <a:gd name="T4" fmla="*/ 5 w 5"/>
                    <a:gd name="T5" fmla="*/ 0 h 5"/>
                    <a:gd name="T6" fmla="*/ 5 w 5"/>
                    <a:gd name="T7" fmla="*/ 0 h 5"/>
                    <a:gd name="T8" fmla="*/ 0 w 5"/>
                    <a:gd name="T9" fmla="*/ 0 h 5"/>
                    <a:gd name="T10" fmla="*/ 0 w 5"/>
                    <a:gd name="T11" fmla="*/ 0 h 5"/>
                    <a:gd name="T12" fmla="*/ 0 w 5"/>
                    <a:gd name="T13" fmla="*/ 0 h 5"/>
                    <a:gd name="T14" fmla="*/ 0 w 5"/>
                    <a:gd name="T15" fmla="*/ 5 h 5"/>
                    <a:gd name="T16" fmla="*/ 0 w 5"/>
                    <a:gd name="T17" fmla="*/ 5 h 5"/>
                    <a:gd name="T18" fmla="*/ 0 w 5"/>
                    <a:gd name="T19" fmla="*/ 5 h 5"/>
                    <a:gd name="T20" fmla="*/ 0 w 5"/>
                    <a:gd name="T21" fmla="*/ 5 h 5"/>
                    <a:gd name="T22" fmla="*/ 0 w 5"/>
                    <a:gd name="T23" fmla="*/ 5 h 5"/>
                    <a:gd name="T24" fmla="*/ 0 w 5"/>
                    <a:gd name="T25" fmla="*/ 5 h 5"/>
                    <a:gd name="T26" fmla="*/ 0 w 5"/>
                    <a:gd name="T27" fmla="*/ 5 h 5"/>
                    <a:gd name="T28" fmla="*/ 5 w 5"/>
                    <a:gd name="T29" fmla="*/ 5 h 5"/>
                    <a:gd name="T30" fmla="*/ 5 w 5"/>
                    <a:gd name="T31" fmla="*/ 5 h 5"/>
                    <a:gd name="T32" fmla="*/ 5 w 5"/>
                    <a:gd name="T33" fmla="*/ 0 h 5"/>
                    <a:gd name="T34" fmla="*/ 5 w 5"/>
                    <a:gd name="T35" fmla="*/ 0 h 5"/>
                    <a:gd name="T36" fmla="*/ 5 w 5"/>
                    <a:gd name="T37" fmla="*/ 0 h 5"/>
                    <a:gd name="T38" fmla="*/ 5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0"/>
                      </a:moveTo>
                      <a:lnTo>
                        <a:pt x="5" y="0"/>
                      </a:lnTo>
                      <a:lnTo>
                        <a:pt x="5" y="0"/>
                      </a:lnTo>
                      <a:lnTo>
                        <a:pt x="5" y="0"/>
                      </a:lnTo>
                      <a:lnTo>
                        <a:pt x="0" y="0"/>
                      </a:lnTo>
                      <a:lnTo>
                        <a:pt x="0" y="0"/>
                      </a:lnTo>
                      <a:lnTo>
                        <a:pt x="0" y="0"/>
                      </a:lnTo>
                      <a:lnTo>
                        <a:pt x="0" y="5"/>
                      </a:lnTo>
                      <a:lnTo>
                        <a:pt x="0" y="5"/>
                      </a:lnTo>
                      <a:lnTo>
                        <a:pt x="0" y="5"/>
                      </a:lnTo>
                      <a:lnTo>
                        <a:pt x="0" y="5"/>
                      </a:lnTo>
                      <a:lnTo>
                        <a:pt x="0" y="5"/>
                      </a:lnTo>
                      <a:lnTo>
                        <a:pt x="0" y="5"/>
                      </a:lnTo>
                      <a:lnTo>
                        <a:pt x="0" y="5"/>
                      </a:lnTo>
                      <a:lnTo>
                        <a:pt x="5" y="5"/>
                      </a:lnTo>
                      <a:lnTo>
                        <a:pt x="5" y="5"/>
                      </a:lnTo>
                      <a:lnTo>
                        <a:pt x="5" y="0"/>
                      </a:lnTo>
                      <a:lnTo>
                        <a:pt x="5" y="0"/>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06" name="Freeform 3002">
                  <a:extLst>
                    <a:ext uri="{FF2B5EF4-FFF2-40B4-BE49-F238E27FC236}">
                      <a16:creationId xmlns:a16="http://schemas.microsoft.com/office/drawing/2014/main" id="{41AEBB71-5470-4BCD-8367-20857269E5E7}"/>
                    </a:ext>
                  </a:extLst>
                </p:cNvPr>
                <p:cNvSpPr>
                  <a:spLocks/>
                </p:cNvSpPr>
                <p:nvPr/>
              </p:nvSpPr>
              <p:spPr bwMode="auto">
                <a:xfrm>
                  <a:off x="4340" y="1548"/>
                  <a:ext cx="10" cy="5"/>
                </a:xfrm>
                <a:custGeom>
                  <a:avLst/>
                  <a:gdLst>
                    <a:gd name="T0" fmla="*/ 10 w 10"/>
                    <a:gd name="T1" fmla="*/ 0 h 5"/>
                    <a:gd name="T2" fmla="*/ 10 w 10"/>
                    <a:gd name="T3" fmla="*/ 0 h 5"/>
                    <a:gd name="T4" fmla="*/ 5 w 10"/>
                    <a:gd name="T5" fmla="*/ 0 h 5"/>
                    <a:gd name="T6" fmla="*/ 5 w 10"/>
                    <a:gd name="T7" fmla="*/ 0 h 5"/>
                    <a:gd name="T8" fmla="*/ 5 w 10"/>
                    <a:gd name="T9" fmla="*/ 0 h 5"/>
                    <a:gd name="T10" fmla="*/ 5 w 10"/>
                    <a:gd name="T11" fmla="*/ 5 h 5"/>
                    <a:gd name="T12" fmla="*/ 0 w 10"/>
                    <a:gd name="T13" fmla="*/ 5 h 5"/>
                    <a:gd name="T14" fmla="*/ 0 w 10"/>
                    <a:gd name="T15" fmla="*/ 5 h 5"/>
                    <a:gd name="T16" fmla="*/ 0 w 10"/>
                    <a:gd name="T17" fmla="*/ 5 h 5"/>
                    <a:gd name="T18" fmla="*/ 0 w 10"/>
                    <a:gd name="T19" fmla="*/ 5 h 5"/>
                    <a:gd name="T20" fmla="*/ 0 w 10"/>
                    <a:gd name="T21" fmla="*/ 5 h 5"/>
                    <a:gd name="T22" fmla="*/ 0 w 10"/>
                    <a:gd name="T23" fmla="*/ 5 h 5"/>
                    <a:gd name="T24" fmla="*/ 0 w 10"/>
                    <a:gd name="T25" fmla="*/ 5 h 5"/>
                    <a:gd name="T26" fmla="*/ 5 w 10"/>
                    <a:gd name="T27" fmla="*/ 5 h 5"/>
                    <a:gd name="T28" fmla="*/ 5 w 10"/>
                    <a:gd name="T29" fmla="*/ 5 h 5"/>
                    <a:gd name="T30" fmla="*/ 5 w 10"/>
                    <a:gd name="T31" fmla="*/ 5 h 5"/>
                    <a:gd name="T32" fmla="*/ 5 w 10"/>
                    <a:gd name="T33" fmla="*/ 5 h 5"/>
                    <a:gd name="T34" fmla="*/ 10 w 10"/>
                    <a:gd name="T35" fmla="*/ 5 h 5"/>
                    <a:gd name="T36" fmla="*/ 10 w 10"/>
                    <a:gd name="T37" fmla="*/ 0 h 5"/>
                    <a:gd name="T38" fmla="*/ 10 w 10"/>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5">
                      <a:moveTo>
                        <a:pt x="10" y="0"/>
                      </a:moveTo>
                      <a:lnTo>
                        <a:pt x="10" y="0"/>
                      </a:lnTo>
                      <a:lnTo>
                        <a:pt x="5" y="0"/>
                      </a:lnTo>
                      <a:lnTo>
                        <a:pt x="5" y="0"/>
                      </a:lnTo>
                      <a:lnTo>
                        <a:pt x="5" y="0"/>
                      </a:lnTo>
                      <a:lnTo>
                        <a:pt x="5" y="5"/>
                      </a:lnTo>
                      <a:lnTo>
                        <a:pt x="0" y="5"/>
                      </a:lnTo>
                      <a:lnTo>
                        <a:pt x="0" y="5"/>
                      </a:lnTo>
                      <a:lnTo>
                        <a:pt x="0" y="5"/>
                      </a:lnTo>
                      <a:lnTo>
                        <a:pt x="0" y="5"/>
                      </a:lnTo>
                      <a:lnTo>
                        <a:pt x="0" y="5"/>
                      </a:lnTo>
                      <a:lnTo>
                        <a:pt x="0" y="5"/>
                      </a:lnTo>
                      <a:lnTo>
                        <a:pt x="0" y="5"/>
                      </a:lnTo>
                      <a:lnTo>
                        <a:pt x="5" y="5"/>
                      </a:lnTo>
                      <a:lnTo>
                        <a:pt x="5" y="5"/>
                      </a:lnTo>
                      <a:lnTo>
                        <a:pt x="5" y="5"/>
                      </a:lnTo>
                      <a:lnTo>
                        <a:pt x="5" y="5"/>
                      </a:lnTo>
                      <a:lnTo>
                        <a:pt x="10" y="5"/>
                      </a:lnTo>
                      <a:lnTo>
                        <a:pt x="10"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07" name="Freeform 3003">
                  <a:extLst>
                    <a:ext uri="{FF2B5EF4-FFF2-40B4-BE49-F238E27FC236}">
                      <a16:creationId xmlns:a16="http://schemas.microsoft.com/office/drawing/2014/main" id="{469534CE-463D-4E6B-AE57-68BCE76CDCE0}"/>
                    </a:ext>
                  </a:extLst>
                </p:cNvPr>
                <p:cNvSpPr>
                  <a:spLocks/>
                </p:cNvSpPr>
                <p:nvPr/>
              </p:nvSpPr>
              <p:spPr bwMode="auto">
                <a:xfrm>
                  <a:off x="4350" y="1543"/>
                  <a:ext cx="5" cy="5"/>
                </a:xfrm>
                <a:custGeom>
                  <a:avLst/>
                  <a:gdLst>
                    <a:gd name="T0" fmla="*/ 5 w 5"/>
                    <a:gd name="T1" fmla="*/ 0 h 5"/>
                    <a:gd name="T2" fmla="*/ 5 w 5"/>
                    <a:gd name="T3" fmla="*/ 0 h 5"/>
                    <a:gd name="T4" fmla="*/ 5 w 5"/>
                    <a:gd name="T5" fmla="*/ 0 h 5"/>
                    <a:gd name="T6" fmla="*/ 5 w 5"/>
                    <a:gd name="T7" fmla="*/ 0 h 5"/>
                    <a:gd name="T8" fmla="*/ 0 w 5"/>
                    <a:gd name="T9" fmla="*/ 0 h 5"/>
                    <a:gd name="T10" fmla="*/ 0 w 5"/>
                    <a:gd name="T11" fmla="*/ 0 h 5"/>
                    <a:gd name="T12" fmla="*/ 0 w 5"/>
                    <a:gd name="T13" fmla="*/ 5 h 5"/>
                    <a:gd name="T14" fmla="*/ 0 w 5"/>
                    <a:gd name="T15" fmla="*/ 5 h 5"/>
                    <a:gd name="T16" fmla="*/ 0 w 5"/>
                    <a:gd name="T17" fmla="*/ 5 h 5"/>
                    <a:gd name="T18" fmla="*/ 0 w 5"/>
                    <a:gd name="T19" fmla="*/ 5 h 5"/>
                    <a:gd name="T20" fmla="*/ 0 w 5"/>
                    <a:gd name="T21" fmla="*/ 5 h 5"/>
                    <a:gd name="T22" fmla="*/ 0 w 5"/>
                    <a:gd name="T23" fmla="*/ 5 h 5"/>
                    <a:gd name="T24" fmla="*/ 0 w 5"/>
                    <a:gd name="T25" fmla="*/ 5 h 5"/>
                    <a:gd name="T26" fmla="*/ 0 w 5"/>
                    <a:gd name="T27" fmla="*/ 5 h 5"/>
                    <a:gd name="T28" fmla="*/ 0 w 5"/>
                    <a:gd name="T29" fmla="*/ 5 h 5"/>
                    <a:gd name="T30" fmla="*/ 5 w 5"/>
                    <a:gd name="T31" fmla="*/ 5 h 5"/>
                    <a:gd name="T32" fmla="*/ 5 w 5"/>
                    <a:gd name="T33" fmla="*/ 5 h 5"/>
                    <a:gd name="T34" fmla="*/ 5 w 5"/>
                    <a:gd name="T35" fmla="*/ 0 h 5"/>
                    <a:gd name="T36" fmla="*/ 5 w 5"/>
                    <a:gd name="T37" fmla="*/ 0 h 5"/>
                    <a:gd name="T38" fmla="*/ 5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0"/>
                      </a:moveTo>
                      <a:lnTo>
                        <a:pt x="5" y="0"/>
                      </a:lnTo>
                      <a:lnTo>
                        <a:pt x="5" y="0"/>
                      </a:lnTo>
                      <a:lnTo>
                        <a:pt x="5" y="0"/>
                      </a:lnTo>
                      <a:lnTo>
                        <a:pt x="0" y="0"/>
                      </a:lnTo>
                      <a:lnTo>
                        <a:pt x="0" y="0"/>
                      </a:lnTo>
                      <a:lnTo>
                        <a:pt x="0" y="5"/>
                      </a:lnTo>
                      <a:lnTo>
                        <a:pt x="0" y="5"/>
                      </a:lnTo>
                      <a:lnTo>
                        <a:pt x="0" y="5"/>
                      </a:lnTo>
                      <a:lnTo>
                        <a:pt x="0" y="5"/>
                      </a:lnTo>
                      <a:lnTo>
                        <a:pt x="0" y="5"/>
                      </a:lnTo>
                      <a:lnTo>
                        <a:pt x="0" y="5"/>
                      </a:lnTo>
                      <a:lnTo>
                        <a:pt x="0" y="5"/>
                      </a:lnTo>
                      <a:lnTo>
                        <a:pt x="0" y="5"/>
                      </a:lnTo>
                      <a:lnTo>
                        <a:pt x="0" y="5"/>
                      </a:lnTo>
                      <a:lnTo>
                        <a:pt x="5" y="5"/>
                      </a:lnTo>
                      <a:lnTo>
                        <a:pt x="5" y="5"/>
                      </a:lnTo>
                      <a:lnTo>
                        <a:pt x="5" y="0"/>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08" name="Freeform 3004">
                  <a:extLst>
                    <a:ext uri="{FF2B5EF4-FFF2-40B4-BE49-F238E27FC236}">
                      <a16:creationId xmlns:a16="http://schemas.microsoft.com/office/drawing/2014/main" id="{A56F6F7D-27F5-4730-82CA-387ACBAEC7A4}"/>
                    </a:ext>
                  </a:extLst>
                </p:cNvPr>
                <p:cNvSpPr>
                  <a:spLocks/>
                </p:cNvSpPr>
                <p:nvPr/>
              </p:nvSpPr>
              <p:spPr bwMode="auto">
                <a:xfrm>
                  <a:off x="4355" y="1543"/>
                  <a:ext cx="4" cy="5"/>
                </a:xfrm>
                <a:custGeom>
                  <a:avLst/>
                  <a:gdLst>
                    <a:gd name="T0" fmla="*/ 4 w 4"/>
                    <a:gd name="T1" fmla="*/ 5 h 5"/>
                    <a:gd name="T2" fmla="*/ 4 w 4"/>
                    <a:gd name="T3" fmla="*/ 5 h 5"/>
                    <a:gd name="T4" fmla="*/ 4 w 4"/>
                    <a:gd name="T5" fmla="*/ 5 h 5"/>
                    <a:gd name="T6" fmla="*/ 4 w 4"/>
                    <a:gd name="T7" fmla="*/ 0 h 5"/>
                    <a:gd name="T8" fmla="*/ 4 w 4"/>
                    <a:gd name="T9" fmla="*/ 0 h 5"/>
                    <a:gd name="T10" fmla="*/ 0 w 4"/>
                    <a:gd name="T11" fmla="*/ 0 h 5"/>
                    <a:gd name="T12" fmla="*/ 0 w 4"/>
                    <a:gd name="T13" fmla="*/ 0 h 5"/>
                    <a:gd name="T14" fmla="*/ 0 w 4"/>
                    <a:gd name="T15" fmla="*/ 0 h 5"/>
                    <a:gd name="T16" fmla="*/ 0 w 4"/>
                    <a:gd name="T17" fmla="*/ 0 h 5"/>
                    <a:gd name="T18" fmla="*/ 0 w 4"/>
                    <a:gd name="T19" fmla="*/ 0 h 5"/>
                    <a:gd name="T20" fmla="*/ 0 w 4"/>
                    <a:gd name="T21" fmla="*/ 0 h 5"/>
                    <a:gd name="T22" fmla="*/ 0 w 4"/>
                    <a:gd name="T23" fmla="*/ 0 h 5"/>
                    <a:gd name="T24" fmla="*/ 0 w 4"/>
                    <a:gd name="T25" fmla="*/ 0 h 5"/>
                    <a:gd name="T26" fmla="*/ 0 w 4"/>
                    <a:gd name="T27" fmla="*/ 0 h 5"/>
                    <a:gd name="T28" fmla="*/ 0 w 4"/>
                    <a:gd name="T29" fmla="*/ 0 h 5"/>
                    <a:gd name="T30" fmla="*/ 0 w 4"/>
                    <a:gd name="T31" fmla="*/ 0 h 5"/>
                    <a:gd name="T32" fmla="*/ 0 w 4"/>
                    <a:gd name="T33" fmla="*/ 0 h 5"/>
                    <a:gd name="T34" fmla="*/ 0 w 4"/>
                    <a:gd name="T35" fmla="*/ 5 h 5"/>
                    <a:gd name="T36" fmla="*/ 0 w 4"/>
                    <a:gd name="T37" fmla="*/ 5 h 5"/>
                    <a:gd name="T38" fmla="*/ 0 w 4"/>
                    <a:gd name="T39" fmla="*/ 5 h 5"/>
                    <a:gd name="T40" fmla="*/ 4 w 4"/>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5">
                      <a:moveTo>
                        <a:pt x="4" y="5"/>
                      </a:moveTo>
                      <a:lnTo>
                        <a:pt x="4" y="5"/>
                      </a:lnTo>
                      <a:lnTo>
                        <a:pt x="4" y="5"/>
                      </a:lnTo>
                      <a:lnTo>
                        <a:pt x="4" y="0"/>
                      </a:lnTo>
                      <a:lnTo>
                        <a:pt x="4"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5"/>
                      </a:lnTo>
                      <a:lnTo>
                        <a:pt x="0" y="5"/>
                      </a:lnTo>
                      <a:lnTo>
                        <a:pt x="0" y="5"/>
                      </a:lnTo>
                      <a:lnTo>
                        <a:pt x="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09" name="Freeform 3005">
                  <a:extLst>
                    <a:ext uri="{FF2B5EF4-FFF2-40B4-BE49-F238E27FC236}">
                      <a16:creationId xmlns:a16="http://schemas.microsoft.com/office/drawing/2014/main" id="{A6AE1790-FE3A-4D4A-96D3-B6E8B4F6C1F2}"/>
                    </a:ext>
                  </a:extLst>
                </p:cNvPr>
                <p:cNvSpPr>
                  <a:spLocks/>
                </p:cNvSpPr>
                <p:nvPr/>
              </p:nvSpPr>
              <p:spPr bwMode="auto">
                <a:xfrm>
                  <a:off x="4355" y="1548"/>
                  <a:ext cx="4" cy="15"/>
                </a:xfrm>
                <a:custGeom>
                  <a:avLst/>
                  <a:gdLst>
                    <a:gd name="T0" fmla="*/ 4 w 4"/>
                    <a:gd name="T1" fmla="*/ 10 h 15"/>
                    <a:gd name="T2" fmla="*/ 4 w 4"/>
                    <a:gd name="T3" fmla="*/ 10 h 15"/>
                    <a:gd name="T4" fmla="*/ 4 w 4"/>
                    <a:gd name="T5" fmla="*/ 10 h 15"/>
                    <a:gd name="T6" fmla="*/ 4 w 4"/>
                    <a:gd name="T7" fmla="*/ 10 h 15"/>
                    <a:gd name="T8" fmla="*/ 4 w 4"/>
                    <a:gd name="T9" fmla="*/ 10 h 15"/>
                    <a:gd name="T10" fmla="*/ 4 w 4"/>
                    <a:gd name="T11" fmla="*/ 5 h 15"/>
                    <a:gd name="T12" fmla="*/ 4 w 4"/>
                    <a:gd name="T13" fmla="*/ 5 h 15"/>
                    <a:gd name="T14" fmla="*/ 4 w 4"/>
                    <a:gd name="T15" fmla="*/ 0 h 15"/>
                    <a:gd name="T16" fmla="*/ 4 w 4"/>
                    <a:gd name="T17" fmla="*/ 0 h 15"/>
                    <a:gd name="T18" fmla="*/ 4 w 4"/>
                    <a:gd name="T19" fmla="*/ 0 h 15"/>
                    <a:gd name="T20" fmla="*/ 0 w 4"/>
                    <a:gd name="T21" fmla="*/ 0 h 15"/>
                    <a:gd name="T22" fmla="*/ 0 w 4"/>
                    <a:gd name="T23" fmla="*/ 0 h 15"/>
                    <a:gd name="T24" fmla="*/ 0 w 4"/>
                    <a:gd name="T25" fmla="*/ 0 h 15"/>
                    <a:gd name="T26" fmla="*/ 0 w 4"/>
                    <a:gd name="T27" fmla="*/ 5 h 15"/>
                    <a:gd name="T28" fmla="*/ 4 w 4"/>
                    <a:gd name="T29" fmla="*/ 5 h 15"/>
                    <a:gd name="T30" fmla="*/ 4 w 4"/>
                    <a:gd name="T31" fmla="*/ 10 h 15"/>
                    <a:gd name="T32" fmla="*/ 4 w 4"/>
                    <a:gd name="T33" fmla="*/ 10 h 15"/>
                    <a:gd name="T34" fmla="*/ 4 w 4"/>
                    <a:gd name="T35" fmla="*/ 15 h 15"/>
                    <a:gd name="T36" fmla="*/ 4 w 4"/>
                    <a:gd name="T37" fmla="*/ 15 h 15"/>
                    <a:gd name="T38" fmla="*/ 4 w 4"/>
                    <a:gd name="T39" fmla="*/ 15 h 15"/>
                    <a:gd name="T40" fmla="*/ 4 w 4"/>
                    <a:gd name="T4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15">
                      <a:moveTo>
                        <a:pt x="4" y="10"/>
                      </a:moveTo>
                      <a:lnTo>
                        <a:pt x="4" y="10"/>
                      </a:lnTo>
                      <a:lnTo>
                        <a:pt x="4" y="10"/>
                      </a:lnTo>
                      <a:lnTo>
                        <a:pt x="4" y="10"/>
                      </a:lnTo>
                      <a:lnTo>
                        <a:pt x="4" y="10"/>
                      </a:lnTo>
                      <a:lnTo>
                        <a:pt x="4" y="5"/>
                      </a:lnTo>
                      <a:lnTo>
                        <a:pt x="4" y="5"/>
                      </a:lnTo>
                      <a:lnTo>
                        <a:pt x="4" y="0"/>
                      </a:lnTo>
                      <a:lnTo>
                        <a:pt x="4" y="0"/>
                      </a:lnTo>
                      <a:lnTo>
                        <a:pt x="4" y="0"/>
                      </a:lnTo>
                      <a:lnTo>
                        <a:pt x="0" y="0"/>
                      </a:lnTo>
                      <a:lnTo>
                        <a:pt x="0" y="0"/>
                      </a:lnTo>
                      <a:lnTo>
                        <a:pt x="0" y="0"/>
                      </a:lnTo>
                      <a:lnTo>
                        <a:pt x="0" y="5"/>
                      </a:lnTo>
                      <a:lnTo>
                        <a:pt x="4" y="5"/>
                      </a:lnTo>
                      <a:lnTo>
                        <a:pt x="4" y="10"/>
                      </a:lnTo>
                      <a:lnTo>
                        <a:pt x="4" y="10"/>
                      </a:lnTo>
                      <a:lnTo>
                        <a:pt x="4" y="15"/>
                      </a:lnTo>
                      <a:lnTo>
                        <a:pt x="4" y="15"/>
                      </a:lnTo>
                      <a:lnTo>
                        <a:pt x="4" y="15"/>
                      </a:lnTo>
                      <a:lnTo>
                        <a:pt x="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10" name="Freeform 3006">
                  <a:extLst>
                    <a:ext uri="{FF2B5EF4-FFF2-40B4-BE49-F238E27FC236}">
                      <a16:creationId xmlns:a16="http://schemas.microsoft.com/office/drawing/2014/main" id="{4F15A325-3EA6-45DB-98C9-AEA858C9641D}"/>
                    </a:ext>
                  </a:extLst>
                </p:cNvPr>
                <p:cNvSpPr>
                  <a:spLocks/>
                </p:cNvSpPr>
                <p:nvPr/>
              </p:nvSpPr>
              <p:spPr bwMode="auto">
                <a:xfrm>
                  <a:off x="4359" y="1558"/>
                  <a:ext cx="5" cy="10"/>
                </a:xfrm>
                <a:custGeom>
                  <a:avLst/>
                  <a:gdLst>
                    <a:gd name="T0" fmla="*/ 5 w 5"/>
                    <a:gd name="T1" fmla="*/ 10 h 10"/>
                    <a:gd name="T2" fmla="*/ 5 w 5"/>
                    <a:gd name="T3" fmla="*/ 10 h 10"/>
                    <a:gd name="T4" fmla="*/ 5 w 5"/>
                    <a:gd name="T5" fmla="*/ 5 h 10"/>
                    <a:gd name="T6" fmla="*/ 5 w 5"/>
                    <a:gd name="T7" fmla="*/ 5 h 10"/>
                    <a:gd name="T8" fmla="*/ 5 w 5"/>
                    <a:gd name="T9" fmla="*/ 5 h 10"/>
                    <a:gd name="T10" fmla="*/ 5 w 5"/>
                    <a:gd name="T11" fmla="*/ 5 h 10"/>
                    <a:gd name="T12" fmla="*/ 5 w 5"/>
                    <a:gd name="T13" fmla="*/ 5 h 10"/>
                    <a:gd name="T14" fmla="*/ 0 w 5"/>
                    <a:gd name="T15" fmla="*/ 5 h 10"/>
                    <a:gd name="T16" fmla="*/ 0 w 5"/>
                    <a:gd name="T17" fmla="*/ 0 h 10"/>
                    <a:gd name="T18" fmla="*/ 0 w 5"/>
                    <a:gd name="T19" fmla="*/ 0 h 10"/>
                    <a:gd name="T20" fmla="*/ 0 w 5"/>
                    <a:gd name="T21" fmla="*/ 5 h 10"/>
                    <a:gd name="T22" fmla="*/ 0 w 5"/>
                    <a:gd name="T23" fmla="*/ 5 h 10"/>
                    <a:gd name="T24" fmla="*/ 0 w 5"/>
                    <a:gd name="T25" fmla="*/ 5 h 10"/>
                    <a:gd name="T26" fmla="*/ 0 w 5"/>
                    <a:gd name="T27" fmla="*/ 5 h 10"/>
                    <a:gd name="T28" fmla="*/ 0 w 5"/>
                    <a:gd name="T29" fmla="*/ 5 h 10"/>
                    <a:gd name="T30" fmla="*/ 0 w 5"/>
                    <a:gd name="T31" fmla="*/ 5 h 10"/>
                    <a:gd name="T32" fmla="*/ 0 w 5"/>
                    <a:gd name="T33" fmla="*/ 5 h 10"/>
                    <a:gd name="T34" fmla="*/ 0 w 5"/>
                    <a:gd name="T35" fmla="*/ 10 h 10"/>
                    <a:gd name="T36" fmla="*/ 5 w 5"/>
                    <a:gd name="T37" fmla="*/ 10 h 10"/>
                    <a:gd name="T38" fmla="*/ 5 w 5"/>
                    <a:gd name="T3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0">
                      <a:moveTo>
                        <a:pt x="5" y="10"/>
                      </a:moveTo>
                      <a:lnTo>
                        <a:pt x="5" y="10"/>
                      </a:lnTo>
                      <a:lnTo>
                        <a:pt x="5" y="5"/>
                      </a:lnTo>
                      <a:lnTo>
                        <a:pt x="5" y="5"/>
                      </a:lnTo>
                      <a:lnTo>
                        <a:pt x="5" y="5"/>
                      </a:lnTo>
                      <a:lnTo>
                        <a:pt x="5" y="5"/>
                      </a:lnTo>
                      <a:lnTo>
                        <a:pt x="5" y="5"/>
                      </a:lnTo>
                      <a:lnTo>
                        <a:pt x="0" y="5"/>
                      </a:lnTo>
                      <a:lnTo>
                        <a:pt x="0" y="0"/>
                      </a:lnTo>
                      <a:lnTo>
                        <a:pt x="0" y="0"/>
                      </a:lnTo>
                      <a:lnTo>
                        <a:pt x="0" y="5"/>
                      </a:lnTo>
                      <a:lnTo>
                        <a:pt x="0" y="5"/>
                      </a:lnTo>
                      <a:lnTo>
                        <a:pt x="0" y="5"/>
                      </a:lnTo>
                      <a:lnTo>
                        <a:pt x="0" y="5"/>
                      </a:lnTo>
                      <a:lnTo>
                        <a:pt x="0" y="5"/>
                      </a:lnTo>
                      <a:lnTo>
                        <a:pt x="0" y="5"/>
                      </a:lnTo>
                      <a:lnTo>
                        <a:pt x="0" y="5"/>
                      </a:lnTo>
                      <a:lnTo>
                        <a:pt x="0" y="10"/>
                      </a:lnTo>
                      <a:lnTo>
                        <a:pt x="5" y="10"/>
                      </a:lnTo>
                      <a:lnTo>
                        <a:pt x="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11" name="Freeform 3007">
                  <a:extLst>
                    <a:ext uri="{FF2B5EF4-FFF2-40B4-BE49-F238E27FC236}">
                      <a16:creationId xmlns:a16="http://schemas.microsoft.com/office/drawing/2014/main" id="{7FCAA586-19F8-4EBF-A20C-35875E44A33D}"/>
                    </a:ext>
                  </a:extLst>
                </p:cNvPr>
                <p:cNvSpPr>
                  <a:spLocks/>
                </p:cNvSpPr>
                <p:nvPr/>
              </p:nvSpPr>
              <p:spPr bwMode="auto">
                <a:xfrm>
                  <a:off x="4359" y="1568"/>
                  <a:ext cx="5" cy="5"/>
                </a:xfrm>
                <a:custGeom>
                  <a:avLst/>
                  <a:gdLst>
                    <a:gd name="T0" fmla="*/ 0 w 5"/>
                    <a:gd name="T1" fmla="*/ 5 h 5"/>
                    <a:gd name="T2" fmla="*/ 0 w 5"/>
                    <a:gd name="T3" fmla="*/ 5 h 5"/>
                    <a:gd name="T4" fmla="*/ 5 w 5"/>
                    <a:gd name="T5" fmla="*/ 5 h 5"/>
                    <a:gd name="T6" fmla="*/ 5 w 5"/>
                    <a:gd name="T7" fmla="*/ 5 h 5"/>
                    <a:gd name="T8" fmla="*/ 5 w 5"/>
                    <a:gd name="T9" fmla="*/ 5 h 5"/>
                    <a:gd name="T10" fmla="*/ 5 w 5"/>
                    <a:gd name="T11" fmla="*/ 0 h 5"/>
                    <a:gd name="T12" fmla="*/ 5 w 5"/>
                    <a:gd name="T13" fmla="*/ 0 h 5"/>
                    <a:gd name="T14" fmla="*/ 5 w 5"/>
                    <a:gd name="T15" fmla="*/ 0 h 5"/>
                    <a:gd name="T16" fmla="*/ 5 w 5"/>
                    <a:gd name="T17" fmla="*/ 0 h 5"/>
                    <a:gd name="T18" fmla="*/ 5 w 5"/>
                    <a:gd name="T19" fmla="*/ 0 h 5"/>
                    <a:gd name="T20" fmla="*/ 5 w 5"/>
                    <a:gd name="T21" fmla="*/ 0 h 5"/>
                    <a:gd name="T22" fmla="*/ 5 w 5"/>
                    <a:gd name="T23" fmla="*/ 0 h 5"/>
                    <a:gd name="T24" fmla="*/ 5 w 5"/>
                    <a:gd name="T25" fmla="*/ 0 h 5"/>
                    <a:gd name="T26" fmla="*/ 5 w 5"/>
                    <a:gd name="T27" fmla="*/ 0 h 5"/>
                    <a:gd name="T28" fmla="*/ 5 w 5"/>
                    <a:gd name="T29" fmla="*/ 0 h 5"/>
                    <a:gd name="T30" fmla="*/ 5 w 5"/>
                    <a:gd name="T31" fmla="*/ 5 h 5"/>
                    <a:gd name="T32" fmla="*/ 5 w 5"/>
                    <a:gd name="T33" fmla="*/ 5 h 5"/>
                    <a:gd name="T34" fmla="*/ 5 w 5"/>
                    <a:gd name="T35" fmla="*/ 5 h 5"/>
                    <a:gd name="T36" fmla="*/ 0 w 5"/>
                    <a:gd name="T37" fmla="*/ 5 h 5"/>
                    <a:gd name="T38" fmla="*/ 0 w 5"/>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5"/>
                      </a:moveTo>
                      <a:lnTo>
                        <a:pt x="0" y="5"/>
                      </a:lnTo>
                      <a:lnTo>
                        <a:pt x="5" y="5"/>
                      </a:lnTo>
                      <a:lnTo>
                        <a:pt x="5" y="5"/>
                      </a:lnTo>
                      <a:lnTo>
                        <a:pt x="5" y="5"/>
                      </a:lnTo>
                      <a:lnTo>
                        <a:pt x="5" y="0"/>
                      </a:lnTo>
                      <a:lnTo>
                        <a:pt x="5" y="0"/>
                      </a:lnTo>
                      <a:lnTo>
                        <a:pt x="5" y="0"/>
                      </a:lnTo>
                      <a:lnTo>
                        <a:pt x="5" y="0"/>
                      </a:lnTo>
                      <a:lnTo>
                        <a:pt x="5" y="0"/>
                      </a:lnTo>
                      <a:lnTo>
                        <a:pt x="5" y="0"/>
                      </a:lnTo>
                      <a:lnTo>
                        <a:pt x="5" y="0"/>
                      </a:lnTo>
                      <a:lnTo>
                        <a:pt x="5" y="0"/>
                      </a:lnTo>
                      <a:lnTo>
                        <a:pt x="5" y="0"/>
                      </a:lnTo>
                      <a:lnTo>
                        <a:pt x="5" y="0"/>
                      </a:lnTo>
                      <a:lnTo>
                        <a:pt x="5" y="5"/>
                      </a:lnTo>
                      <a:lnTo>
                        <a:pt x="5" y="5"/>
                      </a:lnTo>
                      <a:lnTo>
                        <a:pt x="5" y="5"/>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12" name="Freeform 3008">
                  <a:extLst>
                    <a:ext uri="{FF2B5EF4-FFF2-40B4-BE49-F238E27FC236}">
                      <a16:creationId xmlns:a16="http://schemas.microsoft.com/office/drawing/2014/main" id="{AE750BC2-84FD-449A-B290-93D29E60AC0A}"/>
                    </a:ext>
                  </a:extLst>
                </p:cNvPr>
                <p:cNvSpPr>
                  <a:spLocks/>
                </p:cNvSpPr>
                <p:nvPr/>
              </p:nvSpPr>
              <p:spPr bwMode="auto">
                <a:xfrm>
                  <a:off x="4355" y="1568"/>
                  <a:ext cx="4" cy="5"/>
                </a:xfrm>
                <a:custGeom>
                  <a:avLst/>
                  <a:gdLst>
                    <a:gd name="T0" fmla="*/ 0 w 4"/>
                    <a:gd name="T1" fmla="*/ 5 h 5"/>
                    <a:gd name="T2" fmla="*/ 0 w 4"/>
                    <a:gd name="T3" fmla="*/ 5 h 5"/>
                    <a:gd name="T4" fmla="*/ 0 w 4"/>
                    <a:gd name="T5" fmla="*/ 5 h 5"/>
                    <a:gd name="T6" fmla="*/ 0 w 4"/>
                    <a:gd name="T7" fmla="*/ 5 h 5"/>
                    <a:gd name="T8" fmla="*/ 4 w 4"/>
                    <a:gd name="T9" fmla="*/ 5 h 5"/>
                    <a:gd name="T10" fmla="*/ 4 w 4"/>
                    <a:gd name="T11" fmla="*/ 5 h 5"/>
                    <a:gd name="T12" fmla="*/ 4 w 4"/>
                    <a:gd name="T13" fmla="*/ 5 h 5"/>
                    <a:gd name="T14" fmla="*/ 4 w 4"/>
                    <a:gd name="T15" fmla="*/ 5 h 5"/>
                    <a:gd name="T16" fmla="*/ 4 w 4"/>
                    <a:gd name="T17" fmla="*/ 5 h 5"/>
                    <a:gd name="T18" fmla="*/ 4 w 4"/>
                    <a:gd name="T19" fmla="*/ 5 h 5"/>
                    <a:gd name="T20" fmla="*/ 4 w 4"/>
                    <a:gd name="T21" fmla="*/ 5 h 5"/>
                    <a:gd name="T22" fmla="*/ 4 w 4"/>
                    <a:gd name="T23" fmla="*/ 5 h 5"/>
                    <a:gd name="T24" fmla="*/ 4 w 4"/>
                    <a:gd name="T25" fmla="*/ 0 h 5"/>
                    <a:gd name="T26" fmla="*/ 4 w 4"/>
                    <a:gd name="T27" fmla="*/ 0 h 5"/>
                    <a:gd name="T28" fmla="*/ 4 w 4"/>
                    <a:gd name="T29" fmla="*/ 0 h 5"/>
                    <a:gd name="T30" fmla="*/ 0 w 4"/>
                    <a:gd name="T31" fmla="*/ 0 h 5"/>
                    <a:gd name="T32" fmla="*/ 0 w 4"/>
                    <a:gd name="T33" fmla="*/ 5 h 5"/>
                    <a:gd name="T34" fmla="*/ 0 w 4"/>
                    <a:gd name="T35" fmla="*/ 5 h 5"/>
                    <a:gd name="T36" fmla="*/ 0 w 4"/>
                    <a:gd name="T37" fmla="*/ 5 h 5"/>
                    <a:gd name="T38" fmla="*/ 0 w 4"/>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 h="5">
                      <a:moveTo>
                        <a:pt x="0" y="5"/>
                      </a:moveTo>
                      <a:lnTo>
                        <a:pt x="0" y="5"/>
                      </a:lnTo>
                      <a:lnTo>
                        <a:pt x="0" y="5"/>
                      </a:lnTo>
                      <a:lnTo>
                        <a:pt x="0" y="5"/>
                      </a:lnTo>
                      <a:lnTo>
                        <a:pt x="4" y="5"/>
                      </a:lnTo>
                      <a:lnTo>
                        <a:pt x="4" y="5"/>
                      </a:lnTo>
                      <a:lnTo>
                        <a:pt x="4" y="5"/>
                      </a:lnTo>
                      <a:lnTo>
                        <a:pt x="4" y="5"/>
                      </a:lnTo>
                      <a:lnTo>
                        <a:pt x="4" y="5"/>
                      </a:lnTo>
                      <a:lnTo>
                        <a:pt x="4" y="5"/>
                      </a:lnTo>
                      <a:lnTo>
                        <a:pt x="4" y="5"/>
                      </a:lnTo>
                      <a:lnTo>
                        <a:pt x="4" y="5"/>
                      </a:lnTo>
                      <a:lnTo>
                        <a:pt x="4" y="0"/>
                      </a:lnTo>
                      <a:lnTo>
                        <a:pt x="4" y="0"/>
                      </a:lnTo>
                      <a:lnTo>
                        <a:pt x="4" y="0"/>
                      </a:lnTo>
                      <a:lnTo>
                        <a:pt x="0" y="0"/>
                      </a:lnTo>
                      <a:lnTo>
                        <a:pt x="0" y="5"/>
                      </a:lnTo>
                      <a:lnTo>
                        <a:pt x="0" y="5"/>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13" name="Freeform 3009">
                  <a:extLst>
                    <a:ext uri="{FF2B5EF4-FFF2-40B4-BE49-F238E27FC236}">
                      <a16:creationId xmlns:a16="http://schemas.microsoft.com/office/drawing/2014/main" id="{27D688D8-E961-44DF-994E-B979E95E9911}"/>
                    </a:ext>
                  </a:extLst>
                </p:cNvPr>
                <p:cNvSpPr>
                  <a:spLocks/>
                </p:cNvSpPr>
                <p:nvPr/>
              </p:nvSpPr>
              <p:spPr bwMode="auto">
                <a:xfrm>
                  <a:off x="4355" y="1573"/>
                  <a:ext cx="1" cy="9"/>
                </a:xfrm>
                <a:custGeom>
                  <a:avLst/>
                  <a:gdLst>
                    <a:gd name="T0" fmla="*/ 9 h 9"/>
                    <a:gd name="T1" fmla="*/ 9 h 9"/>
                    <a:gd name="T2" fmla="*/ 9 h 9"/>
                    <a:gd name="T3" fmla="*/ 9 h 9"/>
                    <a:gd name="T4" fmla="*/ 4 h 9"/>
                    <a:gd name="T5" fmla="*/ 4 h 9"/>
                    <a:gd name="T6" fmla="*/ 4 h 9"/>
                    <a:gd name="T7" fmla="*/ 4 h 9"/>
                    <a:gd name="T8" fmla="*/ 4 h 9"/>
                    <a:gd name="T9" fmla="*/ 0 h 9"/>
                    <a:gd name="T10" fmla="*/ 0 h 9"/>
                    <a:gd name="T11" fmla="*/ 4 h 9"/>
                    <a:gd name="T12" fmla="*/ 4 h 9"/>
                    <a:gd name="T13" fmla="*/ 4 h 9"/>
                    <a:gd name="T14" fmla="*/ 4 h 9"/>
                    <a:gd name="T15" fmla="*/ 4 h 9"/>
                    <a:gd name="T16" fmla="*/ 9 h 9"/>
                    <a:gd name="T17" fmla="*/ 9 h 9"/>
                    <a:gd name="T18" fmla="*/ 9 h 9"/>
                    <a:gd name="T19" fmla="*/ 9 h 9"/>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Lst>
                  <a:rect l="0" t="0" r="r" b="b"/>
                  <a:pathLst>
                    <a:path h="9">
                      <a:moveTo>
                        <a:pt x="0" y="9"/>
                      </a:moveTo>
                      <a:lnTo>
                        <a:pt x="0" y="9"/>
                      </a:lnTo>
                      <a:lnTo>
                        <a:pt x="0" y="9"/>
                      </a:lnTo>
                      <a:lnTo>
                        <a:pt x="0" y="9"/>
                      </a:lnTo>
                      <a:lnTo>
                        <a:pt x="0" y="4"/>
                      </a:lnTo>
                      <a:lnTo>
                        <a:pt x="0" y="4"/>
                      </a:lnTo>
                      <a:lnTo>
                        <a:pt x="0" y="4"/>
                      </a:lnTo>
                      <a:lnTo>
                        <a:pt x="0" y="4"/>
                      </a:lnTo>
                      <a:lnTo>
                        <a:pt x="0" y="4"/>
                      </a:lnTo>
                      <a:lnTo>
                        <a:pt x="0" y="0"/>
                      </a:lnTo>
                      <a:lnTo>
                        <a:pt x="0" y="0"/>
                      </a:lnTo>
                      <a:lnTo>
                        <a:pt x="0" y="4"/>
                      </a:lnTo>
                      <a:lnTo>
                        <a:pt x="0" y="4"/>
                      </a:lnTo>
                      <a:lnTo>
                        <a:pt x="0" y="4"/>
                      </a:lnTo>
                      <a:lnTo>
                        <a:pt x="0" y="4"/>
                      </a:lnTo>
                      <a:lnTo>
                        <a:pt x="0" y="4"/>
                      </a:lnTo>
                      <a:lnTo>
                        <a:pt x="0" y="9"/>
                      </a:lnTo>
                      <a:lnTo>
                        <a:pt x="0" y="9"/>
                      </a:lnTo>
                      <a:lnTo>
                        <a:pt x="0"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14" name="Freeform 3010">
                  <a:extLst>
                    <a:ext uri="{FF2B5EF4-FFF2-40B4-BE49-F238E27FC236}">
                      <a16:creationId xmlns:a16="http://schemas.microsoft.com/office/drawing/2014/main" id="{1D1BAFB1-10C3-4016-890E-DA44B222FD05}"/>
                    </a:ext>
                  </a:extLst>
                </p:cNvPr>
                <p:cNvSpPr>
                  <a:spLocks/>
                </p:cNvSpPr>
                <p:nvPr/>
              </p:nvSpPr>
              <p:spPr bwMode="auto">
                <a:xfrm>
                  <a:off x="4350" y="1582"/>
                  <a:ext cx="5" cy="10"/>
                </a:xfrm>
                <a:custGeom>
                  <a:avLst/>
                  <a:gdLst>
                    <a:gd name="T0" fmla="*/ 5 w 5"/>
                    <a:gd name="T1" fmla="*/ 10 h 10"/>
                    <a:gd name="T2" fmla="*/ 5 w 5"/>
                    <a:gd name="T3" fmla="*/ 10 h 10"/>
                    <a:gd name="T4" fmla="*/ 5 w 5"/>
                    <a:gd name="T5" fmla="*/ 10 h 10"/>
                    <a:gd name="T6" fmla="*/ 5 w 5"/>
                    <a:gd name="T7" fmla="*/ 10 h 10"/>
                    <a:gd name="T8" fmla="*/ 5 w 5"/>
                    <a:gd name="T9" fmla="*/ 5 h 10"/>
                    <a:gd name="T10" fmla="*/ 5 w 5"/>
                    <a:gd name="T11" fmla="*/ 5 h 10"/>
                    <a:gd name="T12" fmla="*/ 5 w 5"/>
                    <a:gd name="T13" fmla="*/ 5 h 10"/>
                    <a:gd name="T14" fmla="*/ 5 w 5"/>
                    <a:gd name="T15" fmla="*/ 5 h 10"/>
                    <a:gd name="T16" fmla="*/ 5 w 5"/>
                    <a:gd name="T17" fmla="*/ 0 h 10"/>
                    <a:gd name="T18" fmla="*/ 5 w 5"/>
                    <a:gd name="T19" fmla="*/ 0 h 10"/>
                    <a:gd name="T20" fmla="*/ 5 w 5"/>
                    <a:gd name="T21" fmla="*/ 0 h 10"/>
                    <a:gd name="T22" fmla="*/ 5 w 5"/>
                    <a:gd name="T23" fmla="*/ 0 h 10"/>
                    <a:gd name="T24" fmla="*/ 5 w 5"/>
                    <a:gd name="T25" fmla="*/ 0 h 10"/>
                    <a:gd name="T26" fmla="*/ 0 w 5"/>
                    <a:gd name="T27" fmla="*/ 5 h 10"/>
                    <a:gd name="T28" fmla="*/ 0 w 5"/>
                    <a:gd name="T29" fmla="*/ 5 h 10"/>
                    <a:gd name="T30" fmla="*/ 0 w 5"/>
                    <a:gd name="T31" fmla="*/ 5 h 10"/>
                    <a:gd name="T32" fmla="*/ 0 w 5"/>
                    <a:gd name="T33" fmla="*/ 5 h 10"/>
                    <a:gd name="T34" fmla="*/ 0 w 5"/>
                    <a:gd name="T35" fmla="*/ 10 h 10"/>
                    <a:gd name="T36" fmla="*/ 0 w 5"/>
                    <a:gd name="T37" fmla="*/ 10 h 10"/>
                    <a:gd name="T38" fmla="*/ 0 w 5"/>
                    <a:gd name="T39" fmla="*/ 10 h 10"/>
                    <a:gd name="T40" fmla="*/ 5 w 5"/>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5" y="10"/>
                      </a:moveTo>
                      <a:lnTo>
                        <a:pt x="5" y="10"/>
                      </a:lnTo>
                      <a:lnTo>
                        <a:pt x="5" y="10"/>
                      </a:lnTo>
                      <a:lnTo>
                        <a:pt x="5" y="10"/>
                      </a:lnTo>
                      <a:lnTo>
                        <a:pt x="5" y="5"/>
                      </a:lnTo>
                      <a:lnTo>
                        <a:pt x="5" y="5"/>
                      </a:lnTo>
                      <a:lnTo>
                        <a:pt x="5" y="5"/>
                      </a:lnTo>
                      <a:lnTo>
                        <a:pt x="5" y="5"/>
                      </a:lnTo>
                      <a:lnTo>
                        <a:pt x="5" y="0"/>
                      </a:lnTo>
                      <a:lnTo>
                        <a:pt x="5" y="0"/>
                      </a:lnTo>
                      <a:lnTo>
                        <a:pt x="5" y="0"/>
                      </a:lnTo>
                      <a:lnTo>
                        <a:pt x="5" y="0"/>
                      </a:lnTo>
                      <a:lnTo>
                        <a:pt x="5" y="0"/>
                      </a:lnTo>
                      <a:lnTo>
                        <a:pt x="0" y="5"/>
                      </a:lnTo>
                      <a:lnTo>
                        <a:pt x="0" y="5"/>
                      </a:lnTo>
                      <a:lnTo>
                        <a:pt x="0" y="5"/>
                      </a:lnTo>
                      <a:lnTo>
                        <a:pt x="0" y="5"/>
                      </a:lnTo>
                      <a:lnTo>
                        <a:pt x="0" y="10"/>
                      </a:lnTo>
                      <a:lnTo>
                        <a:pt x="0" y="10"/>
                      </a:lnTo>
                      <a:lnTo>
                        <a:pt x="0" y="10"/>
                      </a:lnTo>
                      <a:lnTo>
                        <a:pt x="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15" name="Freeform 3011">
                  <a:extLst>
                    <a:ext uri="{FF2B5EF4-FFF2-40B4-BE49-F238E27FC236}">
                      <a16:creationId xmlns:a16="http://schemas.microsoft.com/office/drawing/2014/main" id="{EF093A31-EA6D-4570-B62B-F25D10DC4EAF}"/>
                    </a:ext>
                  </a:extLst>
                </p:cNvPr>
                <p:cNvSpPr>
                  <a:spLocks/>
                </p:cNvSpPr>
                <p:nvPr/>
              </p:nvSpPr>
              <p:spPr bwMode="auto">
                <a:xfrm>
                  <a:off x="4350" y="1592"/>
                  <a:ext cx="5" cy="5"/>
                </a:xfrm>
                <a:custGeom>
                  <a:avLst/>
                  <a:gdLst>
                    <a:gd name="T0" fmla="*/ 5 w 5"/>
                    <a:gd name="T1" fmla="*/ 5 h 5"/>
                    <a:gd name="T2" fmla="*/ 5 w 5"/>
                    <a:gd name="T3" fmla="*/ 5 h 5"/>
                    <a:gd name="T4" fmla="*/ 5 w 5"/>
                    <a:gd name="T5" fmla="*/ 5 h 5"/>
                    <a:gd name="T6" fmla="*/ 5 w 5"/>
                    <a:gd name="T7" fmla="*/ 5 h 5"/>
                    <a:gd name="T8" fmla="*/ 5 w 5"/>
                    <a:gd name="T9" fmla="*/ 5 h 5"/>
                    <a:gd name="T10" fmla="*/ 5 w 5"/>
                    <a:gd name="T11" fmla="*/ 0 h 5"/>
                    <a:gd name="T12" fmla="*/ 5 w 5"/>
                    <a:gd name="T13" fmla="*/ 0 h 5"/>
                    <a:gd name="T14" fmla="*/ 5 w 5"/>
                    <a:gd name="T15" fmla="*/ 0 h 5"/>
                    <a:gd name="T16" fmla="*/ 5 w 5"/>
                    <a:gd name="T17" fmla="*/ 0 h 5"/>
                    <a:gd name="T18" fmla="*/ 5 w 5"/>
                    <a:gd name="T19" fmla="*/ 0 h 5"/>
                    <a:gd name="T20" fmla="*/ 0 w 5"/>
                    <a:gd name="T21" fmla="*/ 0 h 5"/>
                    <a:gd name="T22" fmla="*/ 0 w 5"/>
                    <a:gd name="T23" fmla="*/ 0 h 5"/>
                    <a:gd name="T24" fmla="*/ 0 w 5"/>
                    <a:gd name="T25" fmla="*/ 0 h 5"/>
                    <a:gd name="T26" fmla="*/ 0 w 5"/>
                    <a:gd name="T27" fmla="*/ 0 h 5"/>
                    <a:gd name="T28" fmla="*/ 0 w 5"/>
                    <a:gd name="T29" fmla="*/ 5 h 5"/>
                    <a:gd name="T30" fmla="*/ 0 w 5"/>
                    <a:gd name="T31" fmla="*/ 5 h 5"/>
                    <a:gd name="T32" fmla="*/ 0 w 5"/>
                    <a:gd name="T33" fmla="*/ 5 h 5"/>
                    <a:gd name="T34" fmla="*/ 0 w 5"/>
                    <a:gd name="T35" fmla="*/ 5 h 5"/>
                    <a:gd name="T36" fmla="*/ 0 w 5"/>
                    <a:gd name="T37" fmla="*/ 5 h 5"/>
                    <a:gd name="T38" fmla="*/ 0 w 5"/>
                    <a:gd name="T39" fmla="*/ 5 h 5"/>
                    <a:gd name="T40" fmla="*/ 5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5" y="5"/>
                      </a:moveTo>
                      <a:lnTo>
                        <a:pt x="5" y="5"/>
                      </a:lnTo>
                      <a:lnTo>
                        <a:pt x="5" y="5"/>
                      </a:lnTo>
                      <a:lnTo>
                        <a:pt x="5" y="5"/>
                      </a:lnTo>
                      <a:lnTo>
                        <a:pt x="5" y="5"/>
                      </a:lnTo>
                      <a:lnTo>
                        <a:pt x="5" y="0"/>
                      </a:lnTo>
                      <a:lnTo>
                        <a:pt x="5" y="0"/>
                      </a:lnTo>
                      <a:lnTo>
                        <a:pt x="5" y="0"/>
                      </a:lnTo>
                      <a:lnTo>
                        <a:pt x="5" y="0"/>
                      </a:lnTo>
                      <a:lnTo>
                        <a:pt x="5" y="0"/>
                      </a:lnTo>
                      <a:lnTo>
                        <a:pt x="0" y="0"/>
                      </a:lnTo>
                      <a:lnTo>
                        <a:pt x="0" y="0"/>
                      </a:lnTo>
                      <a:lnTo>
                        <a:pt x="0" y="0"/>
                      </a:lnTo>
                      <a:lnTo>
                        <a:pt x="0" y="0"/>
                      </a:lnTo>
                      <a:lnTo>
                        <a:pt x="0" y="5"/>
                      </a:lnTo>
                      <a:lnTo>
                        <a:pt x="0" y="5"/>
                      </a:lnTo>
                      <a:lnTo>
                        <a:pt x="0" y="5"/>
                      </a:lnTo>
                      <a:lnTo>
                        <a:pt x="0" y="5"/>
                      </a:lnTo>
                      <a:lnTo>
                        <a:pt x="0" y="5"/>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16" name="Freeform 3012">
                  <a:extLst>
                    <a:ext uri="{FF2B5EF4-FFF2-40B4-BE49-F238E27FC236}">
                      <a16:creationId xmlns:a16="http://schemas.microsoft.com/office/drawing/2014/main" id="{213C9894-5122-4D33-9F44-623868C2606F}"/>
                    </a:ext>
                  </a:extLst>
                </p:cNvPr>
                <p:cNvSpPr>
                  <a:spLocks/>
                </p:cNvSpPr>
                <p:nvPr/>
              </p:nvSpPr>
              <p:spPr bwMode="auto">
                <a:xfrm>
                  <a:off x="4350" y="1597"/>
                  <a:ext cx="5" cy="5"/>
                </a:xfrm>
                <a:custGeom>
                  <a:avLst/>
                  <a:gdLst>
                    <a:gd name="T0" fmla="*/ 5 w 5"/>
                    <a:gd name="T1" fmla="*/ 5 h 5"/>
                    <a:gd name="T2" fmla="*/ 5 w 5"/>
                    <a:gd name="T3" fmla="*/ 5 h 5"/>
                    <a:gd name="T4" fmla="*/ 5 w 5"/>
                    <a:gd name="T5" fmla="*/ 5 h 5"/>
                    <a:gd name="T6" fmla="*/ 5 w 5"/>
                    <a:gd name="T7" fmla="*/ 5 h 5"/>
                    <a:gd name="T8" fmla="*/ 5 w 5"/>
                    <a:gd name="T9" fmla="*/ 0 h 5"/>
                    <a:gd name="T10" fmla="*/ 5 w 5"/>
                    <a:gd name="T11" fmla="*/ 0 h 5"/>
                    <a:gd name="T12" fmla="*/ 5 w 5"/>
                    <a:gd name="T13" fmla="*/ 0 h 5"/>
                    <a:gd name="T14" fmla="*/ 5 w 5"/>
                    <a:gd name="T15" fmla="*/ 0 h 5"/>
                    <a:gd name="T16" fmla="*/ 5 w 5"/>
                    <a:gd name="T17" fmla="*/ 0 h 5"/>
                    <a:gd name="T18" fmla="*/ 5 w 5"/>
                    <a:gd name="T19" fmla="*/ 0 h 5"/>
                    <a:gd name="T20" fmla="*/ 0 w 5"/>
                    <a:gd name="T21" fmla="*/ 0 h 5"/>
                    <a:gd name="T22" fmla="*/ 0 w 5"/>
                    <a:gd name="T23" fmla="*/ 0 h 5"/>
                    <a:gd name="T24" fmla="*/ 0 w 5"/>
                    <a:gd name="T25" fmla="*/ 0 h 5"/>
                    <a:gd name="T26" fmla="*/ 0 w 5"/>
                    <a:gd name="T27" fmla="*/ 0 h 5"/>
                    <a:gd name="T28" fmla="*/ 0 w 5"/>
                    <a:gd name="T29" fmla="*/ 5 h 5"/>
                    <a:gd name="T30" fmla="*/ 0 w 5"/>
                    <a:gd name="T31" fmla="*/ 5 h 5"/>
                    <a:gd name="T32" fmla="*/ 0 w 5"/>
                    <a:gd name="T33" fmla="*/ 5 h 5"/>
                    <a:gd name="T34" fmla="*/ 5 w 5"/>
                    <a:gd name="T35" fmla="*/ 5 h 5"/>
                    <a:gd name="T36" fmla="*/ 5 w 5"/>
                    <a:gd name="T37" fmla="*/ 5 h 5"/>
                    <a:gd name="T38" fmla="*/ 5 w 5"/>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5"/>
                      </a:moveTo>
                      <a:lnTo>
                        <a:pt x="5" y="5"/>
                      </a:lnTo>
                      <a:lnTo>
                        <a:pt x="5" y="5"/>
                      </a:lnTo>
                      <a:lnTo>
                        <a:pt x="5" y="5"/>
                      </a:lnTo>
                      <a:lnTo>
                        <a:pt x="5" y="0"/>
                      </a:lnTo>
                      <a:lnTo>
                        <a:pt x="5" y="0"/>
                      </a:lnTo>
                      <a:lnTo>
                        <a:pt x="5" y="0"/>
                      </a:lnTo>
                      <a:lnTo>
                        <a:pt x="5" y="0"/>
                      </a:lnTo>
                      <a:lnTo>
                        <a:pt x="5" y="0"/>
                      </a:lnTo>
                      <a:lnTo>
                        <a:pt x="5" y="0"/>
                      </a:lnTo>
                      <a:lnTo>
                        <a:pt x="0" y="0"/>
                      </a:lnTo>
                      <a:lnTo>
                        <a:pt x="0" y="0"/>
                      </a:lnTo>
                      <a:lnTo>
                        <a:pt x="0" y="0"/>
                      </a:lnTo>
                      <a:lnTo>
                        <a:pt x="0" y="0"/>
                      </a:lnTo>
                      <a:lnTo>
                        <a:pt x="0" y="5"/>
                      </a:lnTo>
                      <a:lnTo>
                        <a:pt x="0" y="5"/>
                      </a:lnTo>
                      <a:lnTo>
                        <a:pt x="0" y="5"/>
                      </a:lnTo>
                      <a:lnTo>
                        <a:pt x="5" y="5"/>
                      </a:lnTo>
                      <a:lnTo>
                        <a:pt x="5"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17" name="Freeform 3013">
                  <a:extLst>
                    <a:ext uri="{FF2B5EF4-FFF2-40B4-BE49-F238E27FC236}">
                      <a16:creationId xmlns:a16="http://schemas.microsoft.com/office/drawing/2014/main" id="{F5AB90DD-EFE0-4447-A5F1-2CB2A5534D8B}"/>
                    </a:ext>
                  </a:extLst>
                </p:cNvPr>
                <p:cNvSpPr>
                  <a:spLocks/>
                </p:cNvSpPr>
                <p:nvPr/>
              </p:nvSpPr>
              <p:spPr bwMode="auto">
                <a:xfrm>
                  <a:off x="4355" y="1602"/>
                  <a:ext cx="4" cy="10"/>
                </a:xfrm>
                <a:custGeom>
                  <a:avLst/>
                  <a:gdLst>
                    <a:gd name="T0" fmla="*/ 4 w 4"/>
                    <a:gd name="T1" fmla="*/ 10 h 10"/>
                    <a:gd name="T2" fmla="*/ 4 w 4"/>
                    <a:gd name="T3" fmla="*/ 10 h 10"/>
                    <a:gd name="T4" fmla="*/ 4 w 4"/>
                    <a:gd name="T5" fmla="*/ 5 h 10"/>
                    <a:gd name="T6" fmla="*/ 4 w 4"/>
                    <a:gd name="T7" fmla="*/ 5 h 10"/>
                    <a:gd name="T8" fmla="*/ 4 w 4"/>
                    <a:gd name="T9" fmla="*/ 5 h 10"/>
                    <a:gd name="T10" fmla="*/ 4 w 4"/>
                    <a:gd name="T11" fmla="*/ 0 h 10"/>
                    <a:gd name="T12" fmla="*/ 0 w 4"/>
                    <a:gd name="T13" fmla="*/ 0 h 10"/>
                    <a:gd name="T14" fmla="*/ 0 w 4"/>
                    <a:gd name="T15" fmla="*/ 0 h 10"/>
                    <a:gd name="T16" fmla="*/ 0 w 4"/>
                    <a:gd name="T17" fmla="*/ 0 h 10"/>
                    <a:gd name="T18" fmla="*/ 0 w 4"/>
                    <a:gd name="T19" fmla="*/ 0 h 10"/>
                    <a:gd name="T20" fmla="*/ 0 w 4"/>
                    <a:gd name="T21" fmla="*/ 0 h 10"/>
                    <a:gd name="T22" fmla="*/ 0 w 4"/>
                    <a:gd name="T23" fmla="*/ 0 h 10"/>
                    <a:gd name="T24" fmla="*/ 0 w 4"/>
                    <a:gd name="T25" fmla="*/ 0 h 10"/>
                    <a:gd name="T26" fmla="*/ 0 w 4"/>
                    <a:gd name="T27" fmla="*/ 5 h 10"/>
                    <a:gd name="T28" fmla="*/ 0 w 4"/>
                    <a:gd name="T29" fmla="*/ 5 h 10"/>
                    <a:gd name="T30" fmla="*/ 0 w 4"/>
                    <a:gd name="T31" fmla="*/ 5 h 10"/>
                    <a:gd name="T32" fmla="*/ 0 w 4"/>
                    <a:gd name="T33" fmla="*/ 5 h 10"/>
                    <a:gd name="T34" fmla="*/ 0 w 4"/>
                    <a:gd name="T35" fmla="*/ 5 h 10"/>
                    <a:gd name="T36" fmla="*/ 0 w 4"/>
                    <a:gd name="T37" fmla="*/ 10 h 10"/>
                    <a:gd name="T38" fmla="*/ 0 w 4"/>
                    <a:gd name="T39" fmla="*/ 10 h 10"/>
                    <a:gd name="T40" fmla="*/ 4 w 4"/>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10">
                      <a:moveTo>
                        <a:pt x="4" y="10"/>
                      </a:moveTo>
                      <a:lnTo>
                        <a:pt x="4" y="10"/>
                      </a:lnTo>
                      <a:lnTo>
                        <a:pt x="4" y="5"/>
                      </a:lnTo>
                      <a:lnTo>
                        <a:pt x="4" y="5"/>
                      </a:lnTo>
                      <a:lnTo>
                        <a:pt x="4" y="5"/>
                      </a:lnTo>
                      <a:lnTo>
                        <a:pt x="4" y="0"/>
                      </a:lnTo>
                      <a:lnTo>
                        <a:pt x="0" y="0"/>
                      </a:lnTo>
                      <a:lnTo>
                        <a:pt x="0" y="0"/>
                      </a:lnTo>
                      <a:lnTo>
                        <a:pt x="0" y="0"/>
                      </a:lnTo>
                      <a:lnTo>
                        <a:pt x="0" y="0"/>
                      </a:lnTo>
                      <a:lnTo>
                        <a:pt x="0" y="0"/>
                      </a:lnTo>
                      <a:lnTo>
                        <a:pt x="0" y="0"/>
                      </a:lnTo>
                      <a:lnTo>
                        <a:pt x="0" y="0"/>
                      </a:lnTo>
                      <a:lnTo>
                        <a:pt x="0" y="5"/>
                      </a:lnTo>
                      <a:lnTo>
                        <a:pt x="0" y="5"/>
                      </a:lnTo>
                      <a:lnTo>
                        <a:pt x="0" y="5"/>
                      </a:lnTo>
                      <a:lnTo>
                        <a:pt x="0" y="5"/>
                      </a:lnTo>
                      <a:lnTo>
                        <a:pt x="0" y="5"/>
                      </a:lnTo>
                      <a:lnTo>
                        <a:pt x="0" y="10"/>
                      </a:lnTo>
                      <a:lnTo>
                        <a:pt x="0" y="10"/>
                      </a:lnTo>
                      <a:lnTo>
                        <a:pt x="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18" name="Freeform 3014">
                  <a:extLst>
                    <a:ext uri="{FF2B5EF4-FFF2-40B4-BE49-F238E27FC236}">
                      <a16:creationId xmlns:a16="http://schemas.microsoft.com/office/drawing/2014/main" id="{A10F4A4E-ACCC-4468-AE06-23FC533042F5}"/>
                    </a:ext>
                  </a:extLst>
                </p:cNvPr>
                <p:cNvSpPr>
                  <a:spLocks/>
                </p:cNvSpPr>
                <p:nvPr/>
              </p:nvSpPr>
              <p:spPr bwMode="auto">
                <a:xfrm>
                  <a:off x="4355" y="1612"/>
                  <a:ext cx="4" cy="10"/>
                </a:xfrm>
                <a:custGeom>
                  <a:avLst/>
                  <a:gdLst>
                    <a:gd name="T0" fmla="*/ 4 w 4"/>
                    <a:gd name="T1" fmla="*/ 5 h 10"/>
                    <a:gd name="T2" fmla="*/ 4 w 4"/>
                    <a:gd name="T3" fmla="*/ 5 h 10"/>
                    <a:gd name="T4" fmla="*/ 4 w 4"/>
                    <a:gd name="T5" fmla="*/ 5 h 10"/>
                    <a:gd name="T6" fmla="*/ 4 w 4"/>
                    <a:gd name="T7" fmla="*/ 5 h 10"/>
                    <a:gd name="T8" fmla="*/ 4 w 4"/>
                    <a:gd name="T9" fmla="*/ 5 h 10"/>
                    <a:gd name="T10" fmla="*/ 4 w 4"/>
                    <a:gd name="T11" fmla="*/ 0 h 10"/>
                    <a:gd name="T12" fmla="*/ 4 w 4"/>
                    <a:gd name="T13" fmla="*/ 0 h 10"/>
                    <a:gd name="T14" fmla="*/ 4 w 4"/>
                    <a:gd name="T15" fmla="*/ 0 h 10"/>
                    <a:gd name="T16" fmla="*/ 4 w 4"/>
                    <a:gd name="T17" fmla="*/ 0 h 10"/>
                    <a:gd name="T18" fmla="*/ 4 w 4"/>
                    <a:gd name="T19" fmla="*/ 0 h 10"/>
                    <a:gd name="T20" fmla="*/ 0 w 4"/>
                    <a:gd name="T21" fmla="*/ 0 h 10"/>
                    <a:gd name="T22" fmla="*/ 0 w 4"/>
                    <a:gd name="T23" fmla="*/ 0 h 10"/>
                    <a:gd name="T24" fmla="*/ 0 w 4"/>
                    <a:gd name="T25" fmla="*/ 0 h 10"/>
                    <a:gd name="T26" fmla="*/ 0 w 4"/>
                    <a:gd name="T27" fmla="*/ 0 h 10"/>
                    <a:gd name="T28" fmla="*/ 0 w 4"/>
                    <a:gd name="T29" fmla="*/ 0 h 10"/>
                    <a:gd name="T30" fmla="*/ 0 w 4"/>
                    <a:gd name="T31" fmla="*/ 5 h 10"/>
                    <a:gd name="T32" fmla="*/ 0 w 4"/>
                    <a:gd name="T33" fmla="*/ 5 h 10"/>
                    <a:gd name="T34" fmla="*/ 4 w 4"/>
                    <a:gd name="T35" fmla="*/ 10 h 10"/>
                    <a:gd name="T36" fmla="*/ 4 w 4"/>
                    <a:gd name="T37" fmla="*/ 10 h 10"/>
                    <a:gd name="T38" fmla="*/ 4 w 4"/>
                    <a:gd name="T39" fmla="*/ 10 h 10"/>
                    <a:gd name="T40" fmla="*/ 4 w 4"/>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10">
                      <a:moveTo>
                        <a:pt x="4" y="5"/>
                      </a:moveTo>
                      <a:lnTo>
                        <a:pt x="4" y="5"/>
                      </a:lnTo>
                      <a:lnTo>
                        <a:pt x="4" y="5"/>
                      </a:lnTo>
                      <a:lnTo>
                        <a:pt x="4" y="5"/>
                      </a:lnTo>
                      <a:lnTo>
                        <a:pt x="4" y="5"/>
                      </a:lnTo>
                      <a:lnTo>
                        <a:pt x="4" y="0"/>
                      </a:lnTo>
                      <a:lnTo>
                        <a:pt x="4" y="0"/>
                      </a:lnTo>
                      <a:lnTo>
                        <a:pt x="4" y="0"/>
                      </a:lnTo>
                      <a:lnTo>
                        <a:pt x="4" y="0"/>
                      </a:lnTo>
                      <a:lnTo>
                        <a:pt x="4" y="0"/>
                      </a:lnTo>
                      <a:lnTo>
                        <a:pt x="0" y="0"/>
                      </a:lnTo>
                      <a:lnTo>
                        <a:pt x="0" y="0"/>
                      </a:lnTo>
                      <a:lnTo>
                        <a:pt x="0" y="0"/>
                      </a:lnTo>
                      <a:lnTo>
                        <a:pt x="0" y="0"/>
                      </a:lnTo>
                      <a:lnTo>
                        <a:pt x="0" y="0"/>
                      </a:lnTo>
                      <a:lnTo>
                        <a:pt x="0" y="5"/>
                      </a:lnTo>
                      <a:lnTo>
                        <a:pt x="0" y="5"/>
                      </a:lnTo>
                      <a:lnTo>
                        <a:pt x="4" y="10"/>
                      </a:lnTo>
                      <a:lnTo>
                        <a:pt x="4" y="10"/>
                      </a:lnTo>
                      <a:lnTo>
                        <a:pt x="4" y="10"/>
                      </a:lnTo>
                      <a:lnTo>
                        <a:pt x="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19" name="Freeform 3015">
                  <a:extLst>
                    <a:ext uri="{FF2B5EF4-FFF2-40B4-BE49-F238E27FC236}">
                      <a16:creationId xmlns:a16="http://schemas.microsoft.com/office/drawing/2014/main" id="{15513209-0D13-488C-978B-E5858D605E07}"/>
                    </a:ext>
                  </a:extLst>
                </p:cNvPr>
                <p:cNvSpPr>
                  <a:spLocks/>
                </p:cNvSpPr>
                <p:nvPr/>
              </p:nvSpPr>
              <p:spPr bwMode="auto">
                <a:xfrm>
                  <a:off x="4359" y="1617"/>
                  <a:ext cx="5" cy="10"/>
                </a:xfrm>
                <a:custGeom>
                  <a:avLst/>
                  <a:gdLst>
                    <a:gd name="T0" fmla="*/ 5 w 5"/>
                    <a:gd name="T1" fmla="*/ 10 h 10"/>
                    <a:gd name="T2" fmla="*/ 5 w 5"/>
                    <a:gd name="T3" fmla="*/ 10 h 10"/>
                    <a:gd name="T4" fmla="*/ 5 w 5"/>
                    <a:gd name="T5" fmla="*/ 5 h 10"/>
                    <a:gd name="T6" fmla="*/ 5 w 5"/>
                    <a:gd name="T7" fmla="*/ 5 h 10"/>
                    <a:gd name="T8" fmla="*/ 5 w 5"/>
                    <a:gd name="T9" fmla="*/ 5 h 10"/>
                    <a:gd name="T10" fmla="*/ 0 w 5"/>
                    <a:gd name="T11" fmla="*/ 5 h 10"/>
                    <a:gd name="T12" fmla="*/ 0 w 5"/>
                    <a:gd name="T13" fmla="*/ 5 h 10"/>
                    <a:gd name="T14" fmla="*/ 0 w 5"/>
                    <a:gd name="T15" fmla="*/ 0 h 10"/>
                    <a:gd name="T16" fmla="*/ 0 w 5"/>
                    <a:gd name="T17" fmla="*/ 0 h 10"/>
                    <a:gd name="T18" fmla="*/ 0 w 5"/>
                    <a:gd name="T19" fmla="*/ 0 h 10"/>
                    <a:gd name="T20" fmla="*/ 0 w 5"/>
                    <a:gd name="T21" fmla="*/ 5 h 10"/>
                    <a:gd name="T22" fmla="*/ 0 w 5"/>
                    <a:gd name="T23" fmla="*/ 5 h 10"/>
                    <a:gd name="T24" fmla="*/ 0 w 5"/>
                    <a:gd name="T25" fmla="*/ 5 h 10"/>
                    <a:gd name="T26" fmla="*/ 0 w 5"/>
                    <a:gd name="T27" fmla="*/ 5 h 10"/>
                    <a:gd name="T28" fmla="*/ 0 w 5"/>
                    <a:gd name="T29" fmla="*/ 5 h 10"/>
                    <a:gd name="T30" fmla="*/ 0 w 5"/>
                    <a:gd name="T31" fmla="*/ 5 h 10"/>
                    <a:gd name="T32" fmla="*/ 0 w 5"/>
                    <a:gd name="T33" fmla="*/ 5 h 10"/>
                    <a:gd name="T34" fmla="*/ 0 w 5"/>
                    <a:gd name="T35" fmla="*/ 10 h 10"/>
                    <a:gd name="T36" fmla="*/ 5 w 5"/>
                    <a:gd name="T37" fmla="*/ 10 h 10"/>
                    <a:gd name="T38" fmla="*/ 5 w 5"/>
                    <a:gd name="T3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0">
                      <a:moveTo>
                        <a:pt x="5" y="10"/>
                      </a:moveTo>
                      <a:lnTo>
                        <a:pt x="5" y="10"/>
                      </a:lnTo>
                      <a:lnTo>
                        <a:pt x="5" y="5"/>
                      </a:lnTo>
                      <a:lnTo>
                        <a:pt x="5" y="5"/>
                      </a:lnTo>
                      <a:lnTo>
                        <a:pt x="5" y="5"/>
                      </a:lnTo>
                      <a:lnTo>
                        <a:pt x="0" y="5"/>
                      </a:lnTo>
                      <a:lnTo>
                        <a:pt x="0" y="5"/>
                      </a:lnTo>
                      <a:lnTo>
                        <a:pt x="0" y="0"/>
                      </a:lnTo>
                      <a:lnTo>
                        <a:pt x="0" y="0"/>
                      </a:lnTo>
                      <a:lnTo>
                        <a:pt x="0" y="0"/>
                      </a:lnTo>
                      <a:lnTo>
                        <a:pt x="0" y="5"/>
                      </a:lnTo>
                      <a:lnTo>
                        <a:pt x="0" y="5"/>
                      </a:lnTo>
                      <a:lnTo>
                        <a:pt x="0" y="5"/>
                      </a:lnTo>
                      <a:lnTo>
                        <a:pt x="0" y="5"/>
                      </a:lnTo>
                      <a:lnTo>
                        <a:pt x="0" y="5"/>
                      </a:lnTo>
                      <a:lnTo>
                        <a:pt x="0" y="5"/>
                      </a:lnTo>
                      <a:lnTo>
                        <a:pt x="0" y="5"/>
                      </a:lnTo>
                      <a:lnTo>
                        <a:pt x="0" y="10"/>
                      </a:lnTo>
                      <a:lnTo>
                        <a:pt x="5" y="10"/>
                      </a:lnTo>
                      <a:lnTo>
                        <a:pt x="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20" name="Freeform 3016">
                  <a:extLst>
                    <a:ext uri="{FF2B5EF4-FFF2-40B4-BE49-F238E27FC236}">
                      <a16:creationId xmlns:a16="http://schemas.microsoft.com/office/drawing/2014/main" id="{70B91FC9-C1FF-4A4B-B3B4-3CCB22AC19D8}"/>
                    </a:ext>
                  </a:extLst>
                </p:cNvPr>
                <p:cNvSpPr>
                  <a:spLocks/>
                </p:cNvSpPr>
                <p:nvPr/>
              </p:nvSpPr>
              <p:spPr bwMode="auto">
                <a:xfrm>
                  <a:off x="4364" y="1627"/>
                  <a:ext cx="5" cy="5"/>
                </a:xfrm>
                <a:custGeom>
                  <a:avLst/>
                  <a:gdLst>
                    <a:gd name="T0" fmla="*/ 5 w 5"/>
                    <a:gd name="T1" fmla="*/ 5 h 5"/>
                    <a:gd name="T2" fmla="*/ 5 w 5"/>
                    <a:gd name="T3" fmla="*/ 5 h 5"/>
                    <a:gd name="T4" fmla="*/ 5 w 5"/>
                    <a:gd name="T5" fmla="*/ 5 h 5"/>
                    <a:gd name="T6" fmla="*/ 5 w 5"/>
                    <a:gd name="T7" fmla="*/ 5 h 5"/>
                    <a:gd name="T8" fmla="*/ 5 w 5"/>
                    <a:gd name="T9" fmla="*/ 0 h 5"/>
                    <a:gd name="T10" fmla="*/ 0 w 5"/>
                    <a:gd name="T11" fmla="*/ 0 h 5"/>
                    <a:gd name="T12" fmla="*/ 0 w 5"/>
                    <a:gd name="T13" fmla="*/ 0 h 5"/>
                    <a:gd name="T14" fmla="*/ 0 w 5"/>
                    <a:gd name="T15" fmla="*/ 0 h 5"/>
                    <a:gd name="T16" fmla="*/ 0 w 5"/>
                    <a:gd name="T17" fmla="*/ 0 h 5"/>
                    <a:gd name="T18" fmla="*/ 0 w 5"/>
                    <a:gd name="T19" fmla="*/ 0 h 5"/>
                    <a:gd name="T20" fmla="*/ 0 w 5"/>
                    <a:gd name="T21" fmla="*/ 0 h 5"/>
                    <a:gd name="T22" fmla="*/ 0 w 5"/>
                    <a:gd name="T23" fmla="*/ 0 h 5"/>
                    <a:gd name="T24" fmla="*/ 0 w 5"/>
                    <a:gd name="T25" fmla="*/ 0 h 5"/>
                    <a:gd name="T26" fmla="*/ 0 w 5"/>
                    <a:gd name="T27" fmla="*/ 0 h 5"/>
                    <a:gd name="T28" fmla="*/ 0 w 5"/>
                    <a:gd name="T29" fmla="*/ 5 h 5"/>
                    <a:gd name="T30" fmla="*/ 0 w 5"/>
                    <a:gd name="T31" fmla="*/ 5 h 5"/>
                    <a:gd name="T32" fmla="*/ 0 w 5"/>
                    <a:gd name="T33" fmla="*/ 5 h 5"/>
                    <a:gd name="T34" fmla="*/ 5 w 5"/>
                    <a:gd name="T35" fmla="*/ 5 h 5"/>
                    <a:gd name="T36" fmla="*/ 5 w 5"/>
                    <a:gd name="T37" fmla="*/ 5 h 5"/>
                    <a:gd name="T38" fmla="*/ 5 w 5"/>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5"/>
                      </a:moveTo>
                      <a:lnTo>
                        <a:pt x="5" y="5"/>
                      </a:lnTo>
                      <a:lnTo>
                        <a:pt x="5" y="5"/>
                      </a:lnTo>
                      <a:lnTo>
                        <a:pt x="5" y="5"/>
                      </a:lnTo>
                      <a:lnTo>
                        <a:pt x="5" y="0"/>
                      </a:lnTo>
                      <a:lnTo>
                        <a:pt x="0" y="0"/>
                      </a:lnTo>
                      <a:lnTo>
                        <a:pt x="0" y="0"/>
                      </a:lnTo>
                      <a:lnTo>
                        <a:pt x="0" y="0"/>
                      </a:lnTo>
                      <a:lnTo>
                        <a:pt x="0" y="0"/>
                      </a:lnTo>
                      <a:lnTo>
                        <a:pt x="0" y="0"/>
                      </a:lnTo>
                      <a:lnTo>
                        <a:pt x="0" y="0"/>
                      </a:lnTo>
                      <a:lnTo>
                        <a:pt x="0" y="0"/>
                      </a:lnTo>
                      <a:lnTo>
                        <a:pt x="0" y="0"/>
                      </a:lnTo>
                      <a:lnTo>
                        <a:pt x="0" y="0"/>
                      </a:lnTo>
                      <a:lnTo>
                        <a:pt x="0" y="5"/>
                      </a:lnTo>
                      <a:lnTo>
                        <a:pt x="0" y="5"/>
                      </a:lnTo>
                      <a:lnTo>
                        <a:pt x="0" y="5"/>
                      </a:lnTo>
                      <a:lnTo>
                        <a:pt x="5" y="5"/>
                      </a:lnTo>
                      <a:lnTo>
                        <a:pt x="5"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21" name="Freeform 3017">
                  <a:extLst>
                    <a:ext uri="{FF2B5EF4-FFF2-40B4-BE49-F238E27FC236}">
                      <a16:creationId xmlns:a16="http://schemas.microsoft.com/office/drawing/2014/main" id="{80853646-6C41-4031-9A9C-AC5CBF0E0A02}"/>
                    </a:ext>
                  </a:extLst>
                </p:cNvPr>
                <p:cNvSpPr>
                  <a:spLocks/>
                </p:cNvSpPr>
                <p:nvPr/>
              </p:nvSpPr>
              <p:spPr bwMode="auto">
                <a:xfrm>
                  <a:off x="4364" y="1622"/>
                  <a:ext cx="5" cy="10"/>
                </a:xfrm>
                <a:custGeom>
                  <a:avLst/>
                  <a:gdLst>
                    <a:gd name="T0" fmla="*/ 0 w 5"/>
                    <a:gd name="T1" fmla="*/ 5 h 10"/>
                    <a:gd name="T2" fmla="*/ 0 w 5"/>
                    <a:gd name="T3" fmla="*/ 5 h 10"/>
                    <a:gd name="T4" fmla="*/ 0 w 5"/>
                    <a:gd name="T5" fmla="*/ 5 h 10"/>
                    <a:gd name="T6" fmla="*/ 5 w 5"/>
                    <a:gd name="T7" fmla="*/ 5 h 10"/>
                    <a:gd name="T8" fmla="*/ 5 w 5"/>
                    <a:gd name="T9" fmla="*/ 5 h 10"/>
                    <a:gd name="T10" fmla="*/ 5 w 5"/>
                    <a:gd name="T11" fmla="*/ 10 h 10"/>
                    <a:gd name="T12" fmla="*/ 5 w 5"/>
                    <a:gd name="T13" fmla="*/ 10 h 10"/>
                    <a:gd name="T14" fmla="*/ 5 w 5"/>
                    <a:gd name="T15" fmla="*/ 10 h 10"/>
                    <a:gd name="T16" fmla="*/ 5 w 5"/>
                    <a:gd name="T17" fmla="*/ 10 h 10"/>
                    <a:gd name="T18" fmla="*/ 5 w 5"/>
                    <a:gd name="T19" fmla="*/ 10 h 10"/>
                    <a:gd name="T20" fmla="*/ 5 w 5"/>
                    <a:gd name="T21" fmla="*/ 10 h 10"/>
                    <a:gd name="T22" fmla="*/ 5 w 5"/>
                    <a:gd name="T23" fmla="*/ 10 h 10"/>
                    <a:gd name="T24" fmla="*/ 5 w 5"/>
                    <a:gd name="T25" fmla="*/ 10 h 10"/>
                    <a:gd name="T26" fmla="*/ 5 w 5"/>
                    <a:gd name="T27" fmla="*/ 10 h 10"/>
                    <a:gd name="T28" fmla="*/ 5 w 5"/>
                    <a:gd name="T29" fmla="*/ 5 h 10"/>
                    <a:gd name="T30" fmla="*/ 5 w 5"/>
                    <a:gd name="T31" fmla="*/ 5 h 10"/>
                    <a:gd name="T32" fmla="*/ 5 w 5"/>
                    <a:gd name="T33" fmla="*/ 5 h 10"/>
                    <a:gd name="T34" fmla="*/ 5 w 5"/>
                    <a:gd name="T35" fmla="*/ 5 h 10"/>
                    <a:gd name="T36" fmla="*/ 5 w 5"/>
                    <a:gd name="T37" fmla="*/ 0 h 10"/>
                    <a:gd name="T38" fmla="*/ 5 w 5"/>
                    <a:gd name="T39" fmla="*/ 0 h 10"/>
                    <a:gd name="T40" fmla="*/ 0 w 5"/>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0" y="5"/>
                      </a:moveTo>
                      <a:lnTo>
                        <a:pt x="0" y="5"/>
                      </a:lnTo>
                      <a:lnTo>
                        <a:pt x="0" y="5"/>
                      </a:lnTo>
                      <a:lnTo>
                        <a:pt x="5" y="5"/>
                      </a:lnTo>
                      <a:lnTo>
                        <a:pt x="5" y="5"/>
                      </a:lnTo>
                      <a:lnTo>
                        <a:pt x="5" y="10"/>
                      </a:lnTo>
                      <a:lnTo>
                        <a:pt x="5" y="10"/>
                      </a:lnTo>
                      <a:lnTo>
                        <a:pt x="5" y="10"/>
                      </a:lnTo>
                      <a:lnTo>
                        <a:pt x="5" y="10"/>
                      </a:lnTo>
                      <a:lnTo>
                        <a:pt x="5" y="10"/>
                      </a:lnTo>
                      <a:lnTo>
                        <a:pt x="5" y="10"/>
                      </a:lnTo>
                      <a:lnTo>
                        <a:pt x="5" y="10"/>
                      </a:lnTo>
                      <a:lnTo>
                        <a:pt x="5" y="10"/>
                      </a:lnTo>
                      <a:lnTo>
                        <a:pt x="5" y="10"/>
                      </a:lnTo>
                      <a:lnTo>
                        <a:pt x="5" y="5"/>
                      </a:lnTo>
                      <a:lnTo>
                        <a:pt x="5" y="5"/>
                      </a:lnTo>
                      <a:lnTo>
                        <a:pt x="5" y="5"/>
                      </a:lnTo>
                      <a:lnTo>
                        <a:pt x="5" y="5"/>
                      </a:lnTo>
                      <a:lnTo>
                        <a:pt x="5" y="0"/>
                      </a:lnTo>
                      <a:lnTo>
                        <a:pt x="5"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22" name="Freeform 3018">
                  <a:extLst>
                    <a:ext uri="{FF2B5EF4-FFF2-40B4-BE49-F238E27FC236}">
                      <a16:creationId xmlns:a16="http://schemas.microsoft.com/office/drawing/2014/main" id="{132439E2-51E6-4BBF-8884-311F3A719DD1}"/>
                    </a:ext>
                  </a:extLst>
                </p:cNvPr>
                <p:cNvSpPr>
                  <a:spLocks/>
                </p:cNvSpPr>
                <p:nvPr/>
              </p:nvSpPr>
              <p:spPr bwMode="auto">
                <a:xfrm>
                  <a:off x="4364" y="1617"/>
                  <a:ext cx="5" cy="10"/>
                </a:xfrm>
                <a:custGeom>
                  <a:avLst/>
                  <a:gdLst>
                    <a:gd name="T0" fmla="*/ 0 w 5"/>
                    <a:gd name="T1" fmla="*/ 5 h 10"/>
                    <a:gd name="T2" fmla="*/ 0 w 5"/>
                    <a:gd name="T3" fmla="*/ 5 h 10"/>
                    <a:gd name="T4" fmla="*/ 0 w 5"/>
                    <a:gd name="T5" fmla="*/ 5 h 10"/>
                    <a:gd name="T6" fmla="*/ 0 w 5"/>
                    <a:gd name="T7" fmla="*/ 5 h 10"/>
                    <a:gd name="T8" fmla="*/ 0 w 5"/>
                    <a:gd name="T9" fmla="*/ 5 h 10"/>
                    <a:gd name="T10" fmla="*/ 0 w 5"/>
                    <a:gd name="T11" fmla="*/ 5 h 10"/>
                    <a:gd name="T12" fmla="*/ 0 w 5"/>
                    <a:gd name="T13" fmla="*/ 10 h 10"/>
                    <a:gd name="T14" fmla="*/ 0 w 5"/>
                    <a:gd name="T15" fmla="*/ 10 h 10"/>
                    <a:gd name="T16" fmla="*/ 0 w 5"/>
                    <a:gd name="T17" fmla="*/ 10 h 10"/>
                    <a:gd name="T18" fmla="*/ 0 w 5"/>
                    <a:gd name="T19" fmla="*/ 10 h 10"/>
                    <a:gd name="T20" fmla="*/ 5 w 5"/>
                    <a:gd name="T21" fmla="*/ 5 h 10"/>
                    <a:gd name="T22" fmla="*/ 5 w 5"/>
                    <a:gd name="T23" fmla="*/ 5 h 10"/>
                    <a:gd name="T24" fmla="*/ 5 w 5"/>
                    <a:gd name="T25" fmla="*/ 5 h 10"/>
                    <a:gd name="T26" fmla="*/ 5 w 5"/>
                    <a:gd name="T27" fmla="*/ 5 h 10"/>
                    <a:gd name="T28" fmla="*/ 5 w 5"/>
                    <a:gd name="T29" fmla="*/ 5 h 10"/>
                    <a:gd name="T30" fmla="*/ 0 w 5"/>
                    <a:gd name="T31" fmla="*/ 5 h 10"/>
                    <a:gd name="T32" fmla="*/ 0 w 5"/>
                    <a:gd name="T33" fmla="*/ 5 h 10"/>
                    <a:gd name="T34" fmla="*/ 0 w 5"/>
                    <a:gd name="T35" fmla="*/ 5 h 10"/>
                    <a:gd name="T36" fmla="*/ 0 w 5"/>
                    <a:gd name="T37" fmla="*/ 0 h 10"/>
                    <a:gd name="T38" fmla="*/ 0 w 5"/>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0">
                      <a:moveTo>
                        <a:pt x="0" y="5"/>
                      </a:moveTo>
                      <a:lnTo>
                        <a:pt x="0" y="5"/>
                      </a:lnTo>
                      <a:lnTo>
                        <a:pt x="0" y="5"/>
                      </a:lnTo>
                      <a:lnTo>
                        <a:pt x="0" y="5"/>
                      </a:lnTo>
                      <a:lnTo>
                        <a:pt x="0" y="5"/>
                      </a:lnTo>
                      <a:lnTo>
                        <a:pt x="0" y="5"/>
                      </a:lnTo>
                      <a:lnTo>
                        <a:pt x="0" y="10"/>
                      </a:lnTo>
                      <a:lnTo>
                        <a:pt x="0" y="10"/>
                      </a:lnTo>
                      <a:lnTo>
                        <a:pt x="0" y="10"/>
                      </a:lnTo>
                      <a:lnTo>
                        <a:pt x="0" y="10"/>
                      </a:lnTo>
                      <a:lnTo>
                        <a:pt x="5" y="5"/>
                      </a:lnTo>
                      <a:lnTo>
                        <a:pt x="5" y="5"/>
                      </a:lnTo>
                      <a:lnTo>
                        <a:pt x="5" y="5"/>
                      </a:lnTo>
                      <a:lnTo>
                        <a:pt x="5" y="5"/>
                      </a:lnTo>
                      <a:lnTo>
                        <a:pt x="5" y="5"/>
                      </a:lnTo>
                      <a:lnTo>
                        <a:pt x="0" y="5"/>
                      </a:lnTo>
                      <a:lnTo>
                        <a:pt x="0" y="5"/>
                      </a:lnTo>
                      <a:lnTo>
                        <a:pt x="0" y="5"/>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23" name="Freeform 3019">
                  <a:extLst>
                    <a:ext uri="{FF2B5EF4-FFF2-40B4-BE49-F238E27FC236}">
                      <a16:creationId xmlns:a16="http://schemas.microsoft.com/office/drawing/2014/main" id="{8566C373-3803-4A7C-94E7-AD9A667D3AC3}"/>
                    </a:ext>
                  </a:extLst>
                </p:cNvPr>
                <p:cNvSpPr>
                  <a:spLocks/>
                </p:cNvSpPr>
                <p:nvPr/>
              </p:nvSpPr>
              <p:spPr bwMode="auto">
                <a:xfrm>
                  <a:off x="4359" y="1612"/>
                  <a:ext cx="5" cy="10"/>
                </a:xfrm>
                <a:custGeom>
                  <a:avLst/>
                  <a:gdLst>
                    <a:gd name="T0" fmla="*/ 5 w 5"/>
                    <a:gd name="T1" fmla="*/ 5 h 10"/>
                    <a:gd name="T2" fmla="*/ 5 w 5"/>
                    <a:gd name="T3" fmla="*/ 0 h 10"/>
                    <a:gd name="T4" fmla="*/ 5 w 5"/>
                    <a:gd name="T5" fmla="*/ 5 h 10"/>
                    <a:gd name="T6" fmla="*/ 0 w 5"/>
                    <a:gd name="T7" fmla="*/ 5 h 10"/>
                    <a:gd name="T8" fmla="*/ 5 w 5"/>
                    <a:gd name="T9" fmla="*/ 5 h 10"/>
                    <a:gd name="T10" fmla="*/ 5 w 5"/>
                    <a:gd name="T11" fmla="*/ 5 h 10"/>
                    <a:gd name="T12" fmla="*/ 5 w 5"/>
                    <a:gd name="T13" fmla="*/ 5 h 10"/>
                    <a:gd name="T14" fmla="*/ 5 w 5"/>
                    <a:gd name="T15" fmla="*/ 10 h 10"/>
                    <a:gd name="T16" fmla="*/ 5 w 5"/>
                    <a:gd name="T17" fmla="*/ 10 h 10"/>
                    <a:gd name="T18" fmla="*/ 5 w 5"/>
                    <a:gd name="T19" fmla="*/ 10 h 10"/>
                    <a:gd name="T20" fmla="*/ 5 w 5"/>
                    <a:gd name="T21" fmla="*/ 10 h 10"/>
                    <a:gd name="T22" fmla="*/ 5 w 5"/>
                    <a:gd name="T23" fmla="*/ 10 h 10"/>
                    <a:gd name="T24" fmla="*/ 5 w 5"/>
                    <a:gd name="T25" fmla="*/ 5 h 10"/>
                    <a:gd name="T26" fmla="*/ 5 w 5"/>
                    <a:gd name="T27" fmla="*/ 5 h 10"/>
                    <a:gd name="T28" fmla="*/ 5 w 5"/>
                    <a:gd name="T29" fmla="*/ 5 h 10"/>
                    <a:gd name="T30" fmla="*/ 5 w 5"/>
                    <a:gd name="T31" fmla="*/ 5 h 10"/>
                    <a:gd name="T32" fmla="*/ 5 w 5"/>
                    <a:gd name="T33" fmla="*/ 5 h 10"/>
                    <a:gd name="T34" fmla="*/ 5 w 5"/>
                    <a:gd name="T35" fmla="*/ 5 h 10"/>
                    <a:gd name="T36" fmla="*/ 5 w 5"/>
                    <a:gd name="T37" fmla="*/ 5 h 10"/>
                    <a:gd name="T38" fmla="*/ 5 w 5"/>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0">
                      <a:moveTo>
                        <a:pt x="5" y="5"/>
                      </a:moveTo>
                      <a:lnTo>
                        <a:pt x="5" y="0"/>
                      </a:lnTo>
                      <a:lnTo>
                        <a:pt x="5" y="5"/>
                      </a:lnTo>
                      <a:lnTo>
                        <a:pt x="0" y="5"/>
                      </a:lnTo>
                      <a:lnTo>
                        <a:pt x="5" y="5"/>
                      </a:lnTo>
                      <a:lnTo>
                        <a:pt x="5" y="5"/>
                      </a:lnTo>
                      <a:lnTo>
                        <a:pt x="5" y="5"/>
                      </a:lnTo>
                      <a:lnTo>
                        <a:pt x="5" y="10"/>
                      </a:lnTo>
                      <a:lnTo>
                        <a:pt x="5" y="10"/>
                      </a:lnTo>
                      <a:lnTo>
                        <a:pt x="5" y="10"/>
                      </a:lnTo>
                      <a:lnTo>
                        <a:pt x="5" y="10"/>
                      </a:lnTo>
                      <a:lnTo>
                        <a:pt x="5" y="10"/>
                      </a:lnTo>
                      <a:lnTo>
                        <a:pt x="5" y="5"/>
                      </a:lnTo>
                      <a:lnTo>
                        <a:pt x="5" y="5"/>
                      </a:lnTo>
                      <a:lnTo>
                        <a:pt x="5" y="5"/>
                      </a:lnTo>
                      <a:lnTo>
                        <a:pt x="5" y="5"/>
                      </a:lnTo>
                      <a:lnTo>
                        <a:pt x="5" y="5"/>
                      </a:lnTo>
                      <a:lnTo>
                        <a:pt x="5" y="5"/>
                      </a:lnTo>
                      <a:lnTo>
                        <a:pt x="5"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24" name="Freeform 3020">
                  <a:extLst>
                    <a:ext uri="{FF2B5EF4-FFF2-40B4-BE49-F238E27FC236}">
                      <a16:creationId xmlns:a16="http://schemas.microsoft.com/office/drawing/2014/main" id="{1C76065C-76CA-4C61-9076-C6865928F959}"/>
                    </a:ext>
                  </a:extLst>
                </p:cNvPr>
                <p:cNvSpPr>
                  <a:spLocks/>
                </p:cNvSpPr>
                <p:nvPr/>
              </p:nvSpPr>
              <p:spPr bwMode="auto">
                <a:xfrm>
                  <a:off x="4364" y="1612"/>
                  <a:ext cx="5" cy="5"/>
                </a:xfrm>
                <a:custGeom>
                  <a:avLst/>
                  <a:gdLst>
                    <a:gd name="T0" fmla="*/ 5 w 5"/>
                    <a:gd name="T1" fmla="*/ 0 h 5"/>
                    <a:gd name="T2" fmla="*/ 5 w 5"/>
                    <a:gd name="T3" fmla="*/ 0 h 5"/>
                    <a:gd name="T4" fmla="*/ 5 w 5"/>
                    <a:gd name="T5" fmla="*/ 0 h 5"/>
                    <a:gd name="T6" fmla="*/ 0 w 5"/>
                    <a:gd name="T7" fmla="*/ 0 h 5"/>
                    <a:gd name="T8" fmla="*/ 0 w 5"/>
                    <a:gd name="T9" fmla="*/ 0 h 5"/>
                    <a:gd name="T10" fmla="*/ 0 w 5"/>
                    <a:gd name="T11" fmla="*/ 0 h 5"/>
                    <a:gd name="T12" fmla="*/ 0 w 5"/>
                    <a:gd name="T13" fmla="*/ 0 h 5"/>
                    <a:gd name="T14" fmla="*/ 0 w 5"/>
                    <a:gd name="T15" fmla="*/ 0 h 5"/>
                    <a:gd name="T16" fmla="*/ 0 w 5"/>
                    <a:gd name="T17" fmla="*/ 0 h 5"/>
                    <a:gd name="T18" fmla="*/ 0 w 5"/>
                    <a:gd name="T19" fmla="*/ 5 h 5"/>
                    <a:gd name="T20" fmla="*/ 0 w 5"/>
                    <a:gd name="T21" fmla="*/ 5 h 5"/>
                    <a:gd name="T22" fmla="*/ 0 w 5"/>
                    <a:gd name="T23" fmla="*/ 0 h 5"/>
                    <a:gd name="T24" fmla="*/ 0 w 5"/>
                    <a:gd name="T25" fmla="*/ 0 h 5"/>
                    <a:gd name="T26" fmla="*/ 0 w 5"/>
                    <a:gd name="T27" fmla="*/ 0 h 5"/>
                    <a:gd name="T28" fmla="*/ 0 w 5"/>
                    <a:gd name="T29" fmla="*/ 0 h 5"/>
                    <a:gd name="T30" fmla="*/ 0 w 5"/>
                    <a:gd name="T31" fmla="*/ 0 h 5"/>
                    <a:gd name="T32" fmla="*/ 0 w 5"/>
                    <a:gd name="T33" fmla="*/ 0 h 5"/>
                    <a:gd name="T34" fmla="*/ 0 w 5"/>
                    <a:gd name="T35" fmla="*/ 0 h 5"/>
                    <a:gd name="T36" fmla="*/ 5 w 5"/>
                    <a:gd name="T37" fmla="*/ 0 h 5"/>
                    <a:gd name="T38" fmla="*/ 5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0"/>
                      </a:moveTo>
                      <a:lnTo>
                        <a:pt x="5" y="0"/>
                      </a:lnTo>
                      <a:lnTo>
                        <a:pt x="5" y="0"/>
                      </a:lnTo>
                      <a:lnTo>
                        <a:pt x="0" y="0"/>
                      </a:lnTo>
                      <a:lnTo>
                        <a:pt x="0" y="0"/>
                      </a:lnTo>
                      <a:lnTo>
                        <a:pt x="0" y="0"/>
                      </a:lnTo>
                      <a:lnTo>
                        <a:pt x="0" y="0"/>
                      </a:lnTo>
                      <a:lnTo>
                        <a:pt x="0" y="0"/>
                      </a:lnTo>
                      <a:lnTo>
                        <a:pt x="0" y="0"/>
                      </a:lnTo>
                      <a:lnTo>
                        <a:pt x="0" y="5"/>
                      </a:lnTo>
                      <a:lnTo>
                        <a:pt x="0" y="5"/>
                      </a:lnTo>
                      <a:lnTo>
                        <a:pt x="0" y="0"/>
                      </a:lnTo>
                      <a:lnTo>
                        <a:pt x="0" y="0"/>
                      </a:lnTo>
                      <a:lnTo>
                        <a:pt x="0" y="0"/>
                      </a:lnTo>
                      <a:lnTo>
                        <a:pt x="0" y="0"/>
                      </a:lnTo>
                      <a:lnTo>
                        <a:pt x="0" y="0"/>
                      </a:lnTo>
                      <a:lnTo>
                        <a:pt x="0" y="0"/>
                      </a:lnTo>
                      <a:lnTo>
                        <a:pt x="0" y="0"/>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25" name="Freeform 3021">
                  <a:extLst>
                    <a:ext uri="{FF2B5EF4-FFF2-40B4-BE49-F238E27FC236}">
                      <a16:creationId xmlns:a16="http://schemas.microsoft.com/office/drawing/2014/main" id="{38F95663-427C-42ED-B071-50C0DBA525B6}"/>
                    </a:ext>
                  </a:extLst>
                </p:cNvPr>
                <p:cNvSpPr>
                  <a:spLocks/>
                </p:cNvSpPr>
                <p:nvPr/>
              </p:nvSpPr>
              <p:spPr bwMode="auto">
                <a:xfrm>
                  <a:off x="4369" y="1612"/>
                  <a:ext cx="1" cy="5"/>
                </a:xfrm>
                <a:custGeom>
                  <a:avLst/>
                  <a:gdLst>
                    <a:gd name="T0" fmla="*/ 5 h 5"/>
                    <a:gd name="T1" fmla="*/ 5 h 5"/>
                    <a:gd name="T2" fmla="*/ 5 h 5"/>
                    <a:gd name="T3" fmla="*/ 5 h 5"/>
                    <a:gd name="T4" fmla="*/ 0 h 5"/>
                    <a:gd name="T5" fmla="*/ 0 h 5"/>
                    <a:gd name="T6" fmla="*/ 0 h 5"/>
                    <a:gd name="T7" fmla="*/ 0 h 5"/>
                    <a:gd name="T8" fmla="*/ 0 h 5"/>
                    <a:gd name="T9" fmla="*/ 0 h 5"/>
                    <a:gd name="T10" fmla="*/ 0 h 5"/>
                    <a:gd name="T11" fmla="*/ 0 h 5"/>
                    <a:gd name="T12" fmla="*/ 0 h 5"/>
                    <a:gd name="T13" fmla="*/ 0 h 5"/>
                    <a:gd name="T14" fmla="*/ 5 h 5"/>
                    <a:gd name="T15" fmla="*/ 5 h 5"/>
                    <a:gd name="T16" fmla="*/ 5 h 5"/>
                    <a:gd name="T17" fmla="*/ 5 h 5"/>
                    <a:gd name="T18" fmla="*/ 5 h 5"/>
                    <a:gd name="T19" fmla="*/ 5 h 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Lst>
                  <a:rect l="0" t="0" r="r" b="b"/>
                  <a:pathLst>
                    <a:path h="5">
                      <a:moveTo>
                        <a:pt x="0" y="5"/>
                      </a:moveTo>
                      <a:lnTo>
                        <a:pt x="0" y="5"/>
                      </a:lnTo>
                      <a:lnTo>
                        <a:pt x="0" y="5"/>
                      </a:lnTo>
                      <a:lnTo>
                        <a:pt x="0" y="5"/>
                      </a:lnTo>
                      <a:lnTo>
                        <a:pt x="0" y="0"/>
                      </a:lnTo>
                      <a:lnTo>
                        <a:pt x="0" y="0"/>
                      </a:lnTo>
                      <a:lnTo>
                        <a:pt x="0" y="0"/>
                      </a:lnTo>
                      <a:lnTo>
                        <a:pt x="0" y="0"/>
                      </a:lnTo>
                      <a:lnTo>
                        <a:pt x="0" y="0"/>
                      </a:lnTo>
                      <a:lnTo>
                        <a:pt x="0" y="0"/>
                      </a:lnTo>
                      <a:lnTo>
                        <a:pt x="0" y="0"/>
                      </a:lnTo>
                      <a:lnTo>
                        <a:pt x="0" y="0"/>
                      </a:lnTo>
                      <a:lnTo>
                        <a:pt x="0" y="0"/>
                      </a:lnTo>
                      <a:lnTo>
                        <a:pt x="0" y="0"/>
                      </a:lnTo>
                      <a:lnTo>
                        <a:pt x="0" y="5"/>
                      </a:lnTo>
                      <a:lnTo>
                        <a:pt x="0" y="5"/>
                      </a:lnTo>
                      <a:lnTo>
                        <a:pt x="0" y="5"/>
                      </a:lnTo>
                      <a:lnTo>
                        <a:pt x="0" y="5"/>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26" name="Freeform 3022">
                  <a:extLst>
                    <a:ext uri="{FF2B5EF4-FFF2-40B4-BE49-F238E27FC236}">
                      <a16:creationId xmlns:a16="http://schemas.microsoft.com/office/drawing/2014/main" id="{5C18917F-9749-44EB-BD62-974F896D94AF}"/>
                    </a:ext>
                  </a:extLst>
                </p:cNvPr>
                <p:cNvSpPr>
                  <a:spLocks/>
                </p:cNvSpPr>
                <p:nvPr/>
              </p:nvSpPr>
              <p:spPr bwMode="auto">
                <a:xfrm>
                  <a:off x="4369" y="1617"/>
                  <a:ext cx="5" cy="10"/>
                </a:xfrm>
                <a:custGeom>
                  <a:avLst/>
                  <a:gdLst>
                    <a:gd name="T0" fmla="*/ 5 w 5"/>
                    <a:gd name="T1" fmla="*/ 10 h 10"/>
                    <a:gd name="T2" fmla="*/ 5 w 5"/>
                    <a:gd name="T3" fmla="*/ 5 h 10"/>
                    <a:gd name="T4" fmla="*/ 5 w 5"/>
                    <a:gd name="T5" fmla="*/ 5 h 10"/>
                    <a:gd name="T6" fmla="*/ 5 w 5"/>
                    <a:gd name="T7" fmla="*/ 5 h 10"/>
                    <a:gd name="T8" fmla="*/ 5 w 5"/>
                    <a:gd name="T9" fmla="*/ 5 h 10"/>
                    <a:gd name="T10" fmla="*/ 5 w 5"/>
                    <a:gd name="T11" fmla="*/ 5 h 10"/>
                    <a:gd name="T12" fmla="*/ 5 w 5"/>
                    <a:gd name="T13" fmla="*/ 5 h 10"/>
                    <a:gd name="T14" fmla="*/ 0 w 5"/>
                    <a:gd name="T15" fmla="*/ 0 h 10"/>
                    <a:gd name="T16" fmla="*/ 0 w 5"/>
                    <a:gd name="T17" fmla="*/ 0 h 10"/>
                    <a:gd name="T18" fmla="*/ 0 w 5"/>
                    <a:gd name="T19" fmla="*/ 0 h 10"/>
                    <a:gd name="T20" fmla="*/ 0 w 5"/>
                    <a:gd name="T21" fmla="*/ 0 h 10"/>
                    <a:gd name="T22" fmla="*/ 0 w 5"/>
                    <a:gd name="T23" fmla="*/ 0 h 10"/>
                    <a:gd name="T24" fmla="*/ 0 w 5"/>
                    <a:gd name="T25" fmla="*/ 0 h 10"/>
                    <a:gd name="T26" fmla="*/ 0 w 5"/>
                    <a:gd name="T27" fmla="*/ 5 h 10"/>
                    <a:gd name="T28" fmla="*/ 0 w 5"/>
                    <a:gd name="T29" fmla="*/ 5 h 10"/>
                    <a:gd name="T30" fmla="*/ 0 w 5"/>
                    <a:gd name="T31" fmla="*/ 5 h 10"/>
                    <a:gd name="T32" fmla="*/ 0 w 5"/>
                    <a:gd name="T33" fmla="*/ 10 h 10"/>
                    <a:gd name="T34" fmla="*/ 5 w 5"/>
                    <a:gd name="T35" fmla="*/ 10 h 10"/>
                    <a:gd name="T36" fmla="*/ 5 w 5"/>
                    <a:gd name="T37" fmla="*/ 10 h 10"/>
                    <a:gd name="T38" fmla="*/ 5 w 5"/>
                    <a:gd name="T39" fmla="*/ 10 h 10"/>
                    <a:gd name="T40" fmla="*/ 5 w 5"/>
                    <a:gd name="T41" fmla="*/ 10 h 10"/>
                    <a:gd name="T42" fmla="*/ 5 w 5"/>
                    <a:gd name="T43" fmla="*/ 10 h 10"/>
                    <a:gd name="T44" fmla="*/ 5 w 5"/>
                    <a:gd name="T45" fmla="*/ 5 h 10"/>
                    <a:gd name="T46" fmla="*/ 5 w 5"/>
                    <a:gd name="T4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 h="10">
                      <a:moveTo>
                        <a:pt x="5" y="10"/>
                      </a:moveTo>
                      <a:lnTo>
                        <a:pt x="5" y="5"/>
                      </a:lnTo>
                      <a:lnTo>
                        <a:pt x="5" y="5"/>
                      </a:lnTo>
                      <a:lnTo>
                        <a:pt x="5" y="5"/>
                      </a:lnTo>
                      <a:lnTo>
                        <a:pt x="5" y="5"/>
                      </a:lnTo>
                      <a:lnTo>
                        <a:pt x="5" y="5"/>
                      </a:lnTo>
                      <a:lnTo>
                        <a:pt x="5" y="5"/>
                      </a:lnTo>
                      <a:lnTo>
                        <a:pt x="0" y="0"/>
                      </a:lnTo>
                      <a:lnTo>
                        <a:pt x="0" y="0"/>
                      </a:lnTo>
                      <a:lnTo>
                        <a:pt x="0" y="0"/>
                      </a:lnTo>
                      <a:lnTo>
                        <a:pt x="0" y="0"/>
                      </a:lnTo>
                      <a:lnTo>
                        <a:pt x="0" y="0"/>
                      </a:lnTo>
                      <a:lnTo>
                        <a:pt x="0" y="0"/>
                      </a:lnTo>
                      <a:lnTo>
                        <a:pt x="0" y="5"/>
                      </a:lnTo>
                      <a:lnTo>
                        <a:pt x="0" y="5"/>
                      </a:lnTo>
                      <a:lnTo>
                        <a:pt x="0" y="5"/>
                      </a:lnTo>
                      <a:lnTo>
                        <a:pt x="0" y="10"/>
                      </a:lnTo>
                      <a:lnTo>
                        <a:pt x="5" y="10"/>
                      </a:lnTo>
                      <a:lnTo>
                        <a:pt x="5" y="10"/>
                      </a:lnTo>
                      <a:lnTo>
                        <a:pt x="5" y="10"/>
                      </a:lnTo>
                      <a:lnTo>
                        <a:pt x="5" y="10"/>
                      </a:lnTo>
                      <a:lnTo>
                        <a:pt x="5" y="10"/>
                      </a:lnTo>
                      <a:lnTo>
                        <a:pt x="5" y="5"/>
                      </a:lnTo>
                      <a:lnTo>
                        <a:pt x="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27" name="Freeform 3023">
                  <a:extLst>
                    <a:ext uri="{FF2B5EF4-FFF2-40B4-BE49-F238E27FC236}">
                      <a16:creationId xmlns:a16="http://schemas.microsoft.com/office/drawing/2014/main" id="{D3B8700A-AAFB-48E5-90D3-42BA0E59D867}"/>
                    </a:ext>
                  </a:extLst>
                </p:cNvPr>
                <p:cNvSpPr>
                  <a:spLocks/>
                </p:cNvSpPr>
                <p:nvPr/>
              </p:nvSpPr>
              <p:spPr bwMode="auto">
                <a:xfrm>
                  <a:off x="4374" y="1627"/>
                  <a:ext cx="10" cy="10"/>
                </a:xfrm>
                <a:custGeom>
                  <a:avLst/>
                  <a:gdLst>
                    <a:gd name="T0" fmla="*/ 10 w 10"/>
                    <a:gd name="T1" fmla="*/ 10 h 10"/>
                    <a:gd name="T2" fmla="*/ 10 w 10"/>
                    <a:gd name="T3" fmla="*/ 10 h 10"/>
                    <a:gd name="T4" fmla="*/ 10 w 10"/>
                    <a:gd name="T5" fmla="*/ 10 h 10"/>
                    <a:gd name="T6" fmla="*/ 5 w 10"/>
                    <a:gd name="T7" fmla="*/ 5 h 10"/>
                    <a:gd name="T8" fmla="*/ 5 w 10"/>
                    <a:gd name="T9" fmla="*/ 5 h 10"/>
                    <a:gd name="T10" fmla="*/ 5 w 10"/>
                    <a:gd name="T11" fmla="*/ 0 h 10"/>
                    <a:gd name="T12" fmla="*/ 5 w 10"/>
                    <a:gd name="T13" fmla="*/ 0 h 10"/>
                    <a:gd name="T14" fmla="*/ 0 w 10"/>
                    <a:gd name="T15" fmla="*/ 0 h 10"/>
                    <a:gd name="T16" fmla="*/ 0 w 10"/>
                    <a:gd name="T17" fmla="*/ 0 h 10"/>
                    <a:gd name="T18" fmla="*/ 0 w 10"/>
                    <a:gd name="T19" fmla="*/ 0 h 10"/>
                    <a:gd name="T20" fmla="*/ 0 w 10"/>
                    <a:gd name="T21" fmla="*/ 0 h 10"/>
                    <a:gd name="T22" fmla="*/ 0 w 10"/>
                    <a:gd name="T23" fmla="*/ 0 h 10"/>
                    <a:gd name="T24" fmla="*/ 0 w 10"/>
                    <a:gd name="T25" fmla="*/ 0 h 10"/>
                    <a:gd name="T26" fmla="*/ 0 w 10"/>
                    <a:gd name="T27" fmla="*/ 0 h 10"/>
                    <a:gd name="T28" fmla="*/ 0 w 10"/>
                    <a:gd name="T29" fmla="*/ 5 h 10"/>
                    <a:gd name="T30" fmla="*/ 5 w 10"/>
                    <a:gd name="T31" fmla="*/ 5 h 10"/>
                    <a:gd name="T32" fmla="*/ 5 w 10"/>
                    <a:gd name="T33" fmla="*/ 10 h 10"/>
                    <a:gd name="T34" fmla="*/ 5 w 10"/>
                    <a:gd name="T35" fmla="*/ 10 h 10"/>
                    <a:gd name="T36" fmla="*/ 5 w 10"/>
                    <a:gd name="T37" fmla="*/ 10 h 10"/>
                    <a:gd name="T38" fmla="*/ 5 w 10"/>
                    <a:gd name="T39" fmla="*/ 10 h 10"/>
                    <a:gd name="T40" fmla="*/ 10 w 10"/>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10" y="10"/>
                      </a:moveTo>
                      <a:lnTo>
                        <a:pt x="10" y="10"/>
                      </a:lnTo>
                      <a:lnTo>
                        <a:pt x="10" y="10"/>
                      </a:lnTo>
                      <a:lnTo>
                        <a:pt x="5" y="5"/>
                      </a:lnTo>
                      <a:lnTo>
                        <a:pt x="5" y="5"/>
                      </a:lnTo>
                      <a:lnTo>
                        <a:pt x="5" y="0"/>
                      </a:lnTo>
                      <a:lnTo>
                        <a:pt x="5" y="0"/>
                      </a:lnTo>
                      <a:lnTo>
                        <a:pt x="0" y="0"/>
                      </a:lnTo>
                      <a:lnTo>
                        <a:pt x="0" y="0"/>
                      </a:lnTo>
                      <a:lnTo>
                        <a:pt x="0" y="0"/>
                      </a:lnTo>
                      <a:lnTo>
                        <a:pt x="0" y="0"/>
                      </a:lnTo>
                      <a:lnTo>
                        <a:pt x="0" y="0"/>
                      </a:lnTo>
                      <a:lnTo>
                        <a:pt x="0" y="0"/>
                      </a:lnTo>
                      <a:lnTo>
                        <a:pt x="0" y="0"/>
                      </a:lnTo>
                      <a:lnTo>
                        <a:pt x="0" y="5"/>
                      </a:lnTo>
                      <a:lnTo>
                        <a:pt x="5" y="5"/>
                      </a:lnTo>
                      <a:lnTo>
                        <a:pt x="5" y="10"/>
                      </a:lnTo>
                      <a:lnTo>
                        <a:pt x="5" y="10"/>
                      </a:lnTo>
                      <a:lnTo>
                        <a:pt x="5" y="10"/>
                      </a:lnTo>
                      <a:lnTo>
                        <a:pt x="5" y="10"/>
                      </a:lnTo>
                      <a:lnTo>
                        <a:pt x="1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28" name="Freeform 3024">
                  <a:extLst>
                    <a:ext uri="{FF2B5EF4-FFF2-40B4-BE49-F238E27FC236}">
                      <a16:creationId xmlns:a16="http://schemas.microsoft.com/office/drawing/2014/main" id="{B45A7612-8508-4005-A2D1-9C54DEBA340E}"/>
                    </a:ext>
                  </a:extLst>
                </p:cNvPr>
                <p:cNvSpPr>
                  <a:spLocks/>
                </p:cNvSpPr>
                <p:nvPr/>
              </p:nvSpPr>
              <p:spPr bwMode="auto">
                <a:xfrm>
                  <a:off x="4379" y="1637"/>
                  <a:ext cx="10" cy="10"/>
                </a:xfrm>
                <a:custGeom>
                  <a:avLst/>
                  <a:gdLst>
                    <a:gd name="T0" fmla="*/ 10 w 10"/>
                    <a:gd name="T1" fmla="*/ 10 h 10"/>
                    <a:gd name="T2" fmla="*/ 10 w 10"/>
                    <a:gd name="T3" fmla="*/ 10 h 10"/>
                    <a:gd name="T4" fmla="*/ 5 w 10"/>
                    <a:gd name="T5" fmla="*/ 10 h 10"/>
                    <a:gd name="T6" fmla="*/ 5 w 10"/>
                    <a:gd name="T7" fmla="*/ 10 h 10"/>
                    <a:gd name="T8" fmla="*/ 5 w 10"/>
                    <a:gd name="T9" fmla="*/ 5 h 10"/>
                    <a:gd name="T10" fmla="*/ 5 w 10"/>
                    <a:gd name="T11" fmla="*/ 5 h 10"/>
                    <a:gd name="T12" fmla="*/ 5 w 10"/>
                    <a:gd name="T13" fmla="*/ 5 h 10"/>
                    <a:gd name="T14" fmla="*/ 5 w 10"/>
                    <a:gd name="T15" fmla="*/ 5 h 10"/>
                    <a:gd name="T16" fmla="*/ 5 w 10"/>
                    <a:gd name="T17" fmla="*/ 0 h 10"/>
                    <a:gd name="T18" fmla="*/ 5 w 10"/>
                    <a:gd name="T19" fmla="*/ 0 h 10"/>
                    <a:gd name="T20" fmla="*/ 0 w 10"/>
                    <a:gd name="T21" fmla="*/ 0 h 10"/>
                    <a:gd name="T22" fmla="*/ 0 w 10"/>
                    <a:gd name="T23" fmla="*/ 0 h 10"/>
                    <a:gd name="T24" fmla="*/ 0 w 10"/>
                    <a:gd name="T25" fmla="*/ 5 h 10"/>
                    <a:gd name="T26" fmla="*/ 0 w 10"/>
                    <a:gd name="T27" fmla="*/ 5 h 10"/>
                    <a:gd name="T28" fmla="*/ 0 w 10"/>
                    <a:gd name="T29" fmla="*/ 5 h 10"/>
                    <a:gd name="T30" fmla="*/ 0 w 10"/>
                    <a:gd name="T31" fmla="*/ 10 h 10"/>
                    <a:gd name="T32" fmla="*/ 5 w 10"/>
                    <a:gd name="T33" fmla="*/ 10 h 10"/>
                    <a:gd name="T34" fmla="*/ 5 w 10"/>
                    <a:gd name="T35" fmla="*/ 10 h 10"/>
                    <a:gd name="T36" fmla="*/ 10 w 10"/>
                    <a:gd name="T37" fmla="*/ 10 h 10"/>
                    <a:gd name="T38" fmla="*/ 10 w 10"/>
                    <a:gd name="T3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0">
                      <a:moveTo>
                        <a:pt x="10" y="10"/>
                      </a:moveTo>
                      <a:lnTo>
                        <a:pt x="10" y="10"/>
                      </a:lnTo>
                      <a:lnTo>
                        <a:pt x="5" y="10"/>
                      </a:lnTo>
                      <a:lnTo>
                        <a:pt x="5" y="10"/>
                      </a:lnTo>
                      <a:lnTo>
                        <a:pt x="5" y="5"/>
                      </a:lnTo>
                      <a:lnTo>
                        <a:pt x="5" y="5"/>
                      </a:lnTo>
                      <a:lnTo>
                        <a:pt x="5" y="5"/>
                      </a:lnTo>
                      <a:lnTo>
                        <a:pt x="5" y="5"/>
                      </a:lnTo>
                      <a:lnTo>
                        <a:pt x="5" y="0"/>
                      </a:lnTo>
                      <a:lnTo>
                        <a:pt x="5" y="0"/>
                      </a:lnTo>
                      <a:lnTo>
                        <a:pt x="0" y="0"/>
                      </a:lnTo>
                      <a:lnTo>
                        <a:pt x="0" y="0"/>
                      </a:lnTo>
                      <a:lnTo>
                        <a:pt x="0" y="5"/>
                      </a:lnTo>
                      <a:lnTo>
                        <a:pt x="0" y="5"/>
                      </a:lnTo>
                      <a:lnTo>
                        <a:pt x="0" y="5"/>
                      </a:lnTo>
                      <a:lnTo>
                        <a:pt x="0" y="10"/>
                      </a:lnTo>
                      <a:lnTo>
                        <a:pt x="5" y="10"/>
                      </a:lnTo>
                      <a:lnTo>
                        <a:pt x="5" y="10"/>
                      </a:lnTo>
                      <a:lnTo>
                        <a:pt x="10" y="10"/>
                      </a:lnTo>
                      <a:lnTo>
                        <a:pt x="1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29" name="Freeform 3025">
                  <a:extLst>
                    <a:ext uri="{FF2B5EF4-FFF2-40B4-BE49-F238E27FC236}">
                      <a16:creationId xmlns:a16="http://schemas.microsoft.com/office/drawing/2014/main" id="{C4E4C2AA-681D-4C26-991F-5E5BF3D4760E}"/>
                    </a:ext>
                  </a:extLst>
                </p:cNvPr>
                <p:cNvSpPr>
                  <a:spLocks/>
                </p:cNvSpPr>
                <p:nvPr/>
              </p:nvSpPr>
              <p:spPr bwMode="auto">
                <a:xfrm>
                  <a:off x="4389" y="1642"/>
                  <a:ext cx="5" cy="5"/>
                </a:xfrm>
                <a:custGeom>
                  <a:avLst/>
                  <a:gdLst>
                    <a:gd name="T0" fmla="*/ 5 w 5"/>
                    <a:gd name="T1" fmla="*/ 5 h 5"/>
                    <a:gd name="T2" fmla="*/ 5 w 5"/>
                    <a:gd name="T3" fmla="*/ 5 h 5"/>
                    <a:gd name="T4" fmla="*/ 5 w 5"/>
                    <a:gd name="T5" fmla="*/ 5 h 5"/>
                    <a:gd name="T6" fmla="*/ 5 w 5"/>
                    <a:gd name="T7" fmla="*/ 5 h 5"/>
                    <a:gd name="T8" fmla="*/ 0 w 5"/>
                    <a:gd name="T9" fmla="*/ 0 h 5"/>
                    <a:gd name="T10" fmla="*/ 0 w 5"/>
                    <a:gd name="T11" fmla="*/ 0 h 5"/>
                    <a:gd name="T12" fmla="*/ 0 w 5"/>
                    <a:gd name="T13" fmla="*/ 0 h 5"/>
                    <a:gd name="T14" fmla="*/ 0 w 5"/>
                    <a:gd name="T15" fmla="*/ 5 h 5"/>
                    <a:gd name="T16" fmla="*/ 0 w 5"/>
                    <a:gd name="T17" fmla="*/ 5 h 5"/>
                    <a:gd name="T18" fmla="*/ 0 w 5"/>
                    <a:gd name="T19" fmla="*/ 5 h 5"/>
                    <a:gd name="T20" fmla="*/ 0 w 5"/>
                    <a:gd name="T21" fmla="*/ 5 h 5"/>
                    <a:gd name="T22" fmla="*/ 0 w 5"/>
                    <a:gd name="T23" fmla="*/ 5 h 5"/>
                    <a:gd name="T24" fmla="*/ 0 w 5"/>
                    <a:gd name="T25" fmla="*/ 5 h 5"/>
                    <a:gd name="T26" fmla="*/ 0 w 5"/>
                    <a:gd name="T27" fmla="*/ 5 h 5"/>
                    <a:gd name="T28" fmla="*/ 0 w 5"/>
                    <a:gd name="T29" fmla="*/ 5 h 5"/>
                    <a:gd name="T30" fmla="*/ 0 w 5"/>
                    <a:gd name="T31" fmla="*/ 5 h 5"/>
                    <a:gd name="T32" fmla="*/ 0 w 5"/>
                    <a:gd name="T33" fmla="*/ 5 h 5"/>
                    <a:gd name="T34" fmla="*/ 5 w 5"/>
                    <a:gd name="T35" fmla="*/ 5 h 5"/>
                    <a:gd name="T36" fmla="*/ 5 w 5"/>
                    <a:gd name="T37" fmla="*/ 5 h 5"/>
                    <a:gd name="T38" fmla="*/ 5 w 5"/>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5"/>
                      </a:moveTo>
                      <a:lnTo>
                        <a:pt x="5" y="5"/>
                      </a:lnTo>
                      <a:lnTo>
                        <a:pt x="5" y="5"/>
                      </a:lnTo>
                      <a:lnTo>
                        <a:pt x="5" y="5"/>
                      </a:lnTo>
                      <a:lnTo>
                        <a:pt x="0" y="0"/>
                      </a:lnTo>
                      <a:lnTo>
                        <a:pt x="0" y="0"/>
                      </a:lnTo>
                      <a:lnTo>
                        <a:pt x="0" y="0"/>
                      </a:lnTo>
                      <a:lnTo>
                        <a:pt x="0" y="5"/>
                      </a:lnTo>
                      <a:lnTo>
                        <a:pt x="0" y="5"/>
                      </a:lnTo>
                      <a:lnTo>
                        <a:pt x="0" y="5"/>
                      </a:lnTo>
                      <a:lnTo>
                        <a:pt x="0" y="5"/>
                      </a:lnTo>
                      <a:lnTo>
                        <a:pt x="0" y="5"/>
                      </a:lnTo>
                      <a:lnTo>
                        <a:pt x="0" y="5"/>
                      </a:lnTo>
                      <a:lnTo>
                        <a:pt x="0" y="5"/>
                      </a:lnTo>
                      <a:lnTo>
                        <a:pt x="0" y="5"/>
                      </a:lnTo>
                      <a:lnTo>
                        <a:pt x="0" y="5"/>
                      </a:lnTo>
                      <a:lnTo>
                        <a:pt x="0" y="5"/>
                      </a:lnTo>
                      <a:lnTo>
                        <a:pt x="5" y="5"/>
                      </a:lnTo>
                      <a:lnTo>
                        <a:pt x="5"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30" name="Freeform 3026">
                  <a:extLst>
                    <a:ext uri="{FF2B5EF4-FFF2-40B4-BE49-F238E27FC236}">
                      <a16:creationId xmlns:a16="http://schemas.microsoft.com/office/drawing/2014/main" id="{E890A078-279B-450F-9E62-A5B39465689A}"/>
                    </a:ext>
                  </a:extLst>
                </p:cNvPr>
                <p:cNvSpPr>
                  <a:spLocks/>
                </p:cNvSpPr>
                <p:nvPr/>
              </p:nvSpPr>
              <p:spPr bwMode="auto">
                <a:xfrm>
                  <a:off x="4394" y="1647"/>
                  <a:ext cx="10" cy="9"/>
                </a:xfrm>
                <a:custGeom>
                  <a:avLst/>
                  <a:gdLst>
                    <a:gd name="T0" fmla="*/ 10 w 10"/>
                    <a:gd name="T1" fmla="*/ 4 h 9"/>
                    <a:gd name="T2" fmla="*/ 5 w 10"/>
                    <a:gd name="T3" fmla="*/ 4 h 9"/>
                    <a:gd name="T4" fmla="*/ 5 w 10"/>
                    <a:gd name="T5" fmla="*/ 4 h 9"/>
                    <a:gd name="T6" fmla="*/ 5 w 10"/>
                    <a:gd name="T7" fmla="*/ 4 h 9"/>
                    <a:gd name="T8" fmla="*/ 5 w 10"/>
                    <a:gd name="T9" fmla="*/ 4 h 9"/>
                    <a:gd name="T10" fmla="*/ 5 w 10"/>
                    <a:gd name="T11" fmla="*/ 4 h 9"/>
                    <a:gd name="T12" fmla="*/ 0 w 10"/>
                    <a:gd name="T13" fmla="*/ 4 h 9"/>
                    <a:gd name="T14" fmla="*/ 0 w 10"/>
                    <a:gd name="T15" fmla="*/ 0 h 9"/>
                    <a:gd name="T16" fmla="*/ 0 w 10"/>
                    <a:gd name="T17" fmla="*/ 0 h 9"/>
                    <a:gd name="T18" fmla="*/ 0 w 10"/>
                    <a:gd name="T19" fmla="*/ 0 h 9"/>
                    <a:gd name="T20" fmla="*/ 0 w 10"/>
                    <a:gd name="T21" fmla="*/ 0 h 9"/>
                    <a:gd name="T22" fmla="*/ 0 w 10"/>
                    <a:gd name="T23" fmla="*/ 0 h 9"/>
                    <a:gd name="T24" fmla="*/ 0 w 10"/>
                    <a:gd name="T25" fmla="*/ 4 h 9"/>
                    <a:gd name="T26" fmla="*/ 0 w 10"/>
                    <a:gd name="T27" fmla="*/ 4 h 9"/>
                    <a:gd name="T28" fmla="*/ 0 w 10"/>
                    <a:gd name="T29" fmla="*/ 4 h 9"/>
                    <a:gd name="T30" fmla="*/ 5 w 10"/>
                    <a:gd name="T31" fmla="*/ 4 h 9"/>
                    <a:gd name="T32" fmla="*/ 5 w 10"/>
                    <a:gd name="T33" fmla="*/ 9 h 9"/>
                    <a:gd name="T34" fmla="*/ 5 w 10"/>
                    <a:gd name="T35" fmla="*/ 9 h 9"/>
                    <a:gd name="T36" fmla="*/ 10 w 10"/>
                    <a:gd name="T37" fmla="*/ 9 h 9"/>
                    <a:gd name="T38" fmla="*/ 10 w 10"/>
                    <a:gd name="T39" fmla="*/ 9 h 9"/>
                    <a:gd name="T40" fmla="*/ 10 w 10"/>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9">
                      <a:moveTo>
                        <a:pt x="10" y="4"/>
                      </a:moveTo>
                      <a:lnTo>
                        <a:pt x="5" y="4"/>
                      </a:lnTo>
                      <a:lnTo>
                        <a:pt x="5" y="4"/>
                      </a:lnTo>
                      <a:lnTo>
                        <a:pt x="5" y="4"/>
                      </a:lnTo>
                      <a:lnTo>
                        <a:pt x="5" y="4"/>
                      </a:lnTo>
                      <a:lnTo>
                        <a:pt x="5" y="4"/>
                      </a:lnTo>
                      <a:lnTo>
                        <a:pt x="0" y="4"/>
                      </a:lnTo>
                      <a:lnTo>
                        <a:pt x="0" y="0"/>
                      </a:lnTo>
                      <a:lnTo>
                        <a:pt x="0" y="0"/>
                      </a:lnTo>
                      <a:lnTo>
                        <a:pt x="0" y="0"/>
                      </a:lnTo>
                      <a:lnTo>
                        <a:pt x="0" y="0"/>
                      </a:lnTo>
                      <a:lnTo>
                        <a:pt x="0" y="0"/>
                      </a:lnTo>
                      <a:lnTo>
                        <a:pt x="0" y="4"/>
                      </a:lnTo>
                      <a:lnTo>
                        <a:pt x="0" y="4"/>
                      </a:lnTo>
                      <a:lnTo>
                        <a:pt x="0" y="4"/>
                      </a:lnTo>
                      <a:lnTo>
                        <a:pt x="5" y="4"/>
                      </a:lnTo>
                      <a:lnTo>
                        <a:pt x="5" y="9"/>
                      </a:lnTo>
                      <a:lnTo>
                        <a:pt x="5" y="9"/>
                      </a:lnTo>
                      <a:lnTo>
                        <a:pt x="10" y="9"/>
                      </a:lnTo>
                      <a:lnTo>
                        <a:pt x="10" y="9"/>
                      </a:lnTo>
                      <a:lnTo>
                        <a:pt x="1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31" name="Freeform 3027">
                  <a:extLst>
                    <a:ext uri="{FF2B5EF4-FFF2-40B4-BE49-F238E27FC236}">
                      <a16:creationId xmlns:a16="http://schemas.microsoft.com/office/drawing/2014/main" id="{A0CB0406-3134-4778-8D36-7C6FAFF280F8}"/>
                    </a:ext>
                  </a:extLst>
                </p:cNvPr>
                <p:cNvSpPr>
                  <a:spLocks/>
                </p:cNvSpPr>
                <p:nvPr/>
              </p:nvSpPr>
              <p:spPr bwMode="auto">
                <a:xfrm>
                  <a:off x="4404" y="1651"/>
                  <a:ext cx="1" cy="5"/>
                </a:xfrm>
                <a:custGeom>
                  <a:avLst/>
                  <a:gdLst>
                    <a:gd name="T0" fmla="*/ 0 h 5"/>
                    <a:gd name="T1" fmla="*/ 0 h 5"/>
                    <a:gd name="T2" fmla="*/ 0 h 5"/>
                    <a:gd name="T3" fmla="*/ 0 h 5"/>
                    <a:gd name="T4" fmla="*/ 0 h 5"/>
                    <a:gd name="T5" fmla="*/ 0 h 5"/>
                    <a:gd name="T6" fmla="*/ 5 h 5"/>
                    <a:gd name="T7" fmla="*/ 5 h 5"/>
                    <a:gd name="T8" fmla="*/ 5 h 5"/>
                    <a:gd name="T9" fmla="*/ 0 h 5"/>
                    <a:gd name="T10" fmla="*/ 0 h 5"/>
                    <a:gd name="T11" fmla="*/ 0 h 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Lst>
                  <a:rect l="0" t="0" r="r" b="b"/>
                  <a:pathLst>
                    <a:path h="5">
                      <a:moveTo>
                        <a:pt x="0" y="0"/>
                      </a:moveTo>
                      <a:lnTo>
                        <a:pt x="0" y="0"/>
                      </a:lnTo>
                      <a:lnTo>
                        <a:pt x="0" y="0"/>
                      </a:lnTo>
                      <a:lnTo>
                        <a:pt x="0" y="0"/>
                      </a:lnTo>
                      <a:lnTo>
                        <a:pt x="0" y="0"/>
                      </a:lnTo>
                      <a:lnTo>
                        <a:pt x="0" y="0"/>
                      </a:lnTo>
                      <a:lnTo>
                        <a:pt x="0" y="5"/>
                      </a:lnTo>
                      <a:lnTo>
                        <a:pt x="0" y="5"/>
                      </a:lnTo>
                      <a:lnTo>
                        <a:pt x="0" y="5"/>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32" name="Freeform 3028">
                  <a:extLst>
                    <a:ext uri="{FF2B5EF4-FFF2-40B4-BE49-F238E27FC236}">
                      <a16:creationId xmlns:a16="http://schemas.microsoft.com/office/drawing/2014/main" id="{015B3282-657D-4D16-A795-39ECAEA70BAF}"/>
                    </a:ext>
                  </a:extLst>
                </p:cNvPr>
                <p:cNvSpPr>
                  <a:spLocks/>
                </p:cNvSpPr>
                <p:nvPr/>
              </p:nvSpPr>
              <p:spPr bwMode="auto">
                <a:xfrm>
                  <a:off x="4404" y="1651"/>
                  <a:ext cx="5" cy="1"/>
                </a:xfrm>
                <a:custGeom>
                  <a:avLst/>
                  <a:gdLst>
                    <a:gd name="T0" fmla="*/ 5 w 5"/>
                    <a:gd name="T1" fmla="*/ 5 w 5"/>
                    <a:gd name="T2" fmla="*/ 5 w 5"/>
                    <a:gd name="T3" fmla="*/ 5 w 5"/>
                    <a:gd name="T4" fmla="*/ 5 w 5"/>
                    <a:gd name="T5" fmla="*/ 0 w 5"/>
                    <a:gd name="T6" fmla="*/ 0 w 5"/>
                    <a:gd name="T7" fmla="*/ 0 w 5"/>
                    <a:gd name="T8" fmla="*/ 0 w 5"/>
                    <a:gd name="T9" fmla="*/ 0 w 5"/>
                    <a:gd name="T10" fmla="*/ 0 w 5"/>
                    <a:gd name="T11" fmla="*/ 0 w 5"/>
                    <a:gd name="T12" fmla="*/ 0 w 5"/>
                    <a:gd name="T13" fmla="*/ 0 w 5"/>
                    <a:gd name="T14" fmla="*/ 5 w 5"/>
                    <a:gd name="T15" fmla="*/ 5 w 5"/>
                    <a:gd name="T16" fmla="*/ 5 w 5"/>
                    <a:gd name="T17" fmla="*/ 5 w 5"/>
                    <a:gd name="T18" fmla="*/ 5 w 5"/>
                    <a:gd name="T19" fmla="*/ 5 w 5"/>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Lst>
                  <a:rect l="0" t="0" r="r" b="b"/>
                  <a:pathLst>
                    <a:path w="5">
                      <a:moveTo>
                        <a:pt x="5" y="0"/>
                      </a:moveTo>
                      <a:lnTo>
                        <a:pt x="5" y="0"/>
                      </a:lnTo>
                      <a:lnTo>
                        <a:pt x="5" y="0"/>
                      </a:lnTo>
                      <a:lnTo>
                        <a:pt x="5" y="0"/>
                      </a:lnTo>
                      <a:lnTo>
                        <a:pt x="5" y="0"/>
                      </a:lnTo>
                      <a:lnTo>
                        <a:pt x="0" y="0"/>
                      </a:lnTo>
                      <a:lnTo>
                        <a:pt x="0" y="0"/>
                      </a:lnTo>
                      <a:lnTo>
                        <a:pt x="0" y="0"/>
                      </a:lnTo>
                      <a:lnTo>
                        <a:pt x="0" y="0"/>
                      </a:lnTo>
                      <a:lnTo>
                        <a:pt x="0" y="0"/>
                      </a:lnTo>
                      <a:lnTo>
                        <a:pt x="0" y="0"/>
                      </a:lnTo>
                      <a:lnTo>
                        <a:pt x="0" y="0"/>
                      </a:lnTo>
                      <a:lnTo>
                        <a:pt x="0" y="0"/>
                      </a:lnTo>
                      <a:lnTo>
                        <a:pt x="0" y="0"/>
                      </a:lnTo>
                      <a:lnTo>
                        <a:pt x="5" y="0"/>
                      </a:lnTo>
                      <a:lnTo>
                        <a:pt x="5" y="0"/>
                      </a:lnTo>
                      <a:lnTo>
                        <a:pt x="5" y="0"/>
                      </a:lnTo>
                      <a:lnTo>
                        <a:pt x="5" y="0"/>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33" name="Freeform 3029">
                  <a:extLst>
                    <a:ext uri="{FF2B5EF4-FFF2-40B4-BE49-F238E27FC236}">
                      <a16:creationId xmlns:a16="http://schemas.microsoft.com/office/drawing/2014/main" id="{6A4F50E1-6D07-42F1-ADCC-AD18EAD94519}"/>
                    </a:ext>
                  </a:extLst>
                </p:cNvPr>
                <p:cNvSpPr>
                  <a:spLocks/>
                </p:cNvSpPr>
                <p:nvPr/>
              </p:nvSpPr>
              <p:spPr bwMode="auto">
                <a:xfrm>
                  <a:off x="4409" y="1651"/>
                  <a:ext cx="10" cy="5"/>
                </a:xfrm>
                <a:custGeom>
                  <a:avLst/>
                  <a:gdLst>
                    <a:gd name="T0" fmla="*/ 10 w 10"/>
                    <a:gd name="T1" fmla="*/ 0 h 5"/>
                    <a:gd name="T2" fmla="*/ 10 w 10"/>
                    <a:gd name="T3" fmla="*/ 0 h 5"/>
                    <a:gd name="T4" fmla="*/ 10 w 10"/>
                    <a:gd name="T5" fmla="*/ 5 h 5"/>
                    <a:gd name="T6" fmla="*/ 10 w 10"/>
                    <a:gd name="T7" fmla="*/ 5 h 5"/>
                    <a:gd name="T8" fmla="*/ 5 w 10"/>
                    <a:gd name="T9" fmla="*/ 5 h 5"/>
                    <a:gd name="T10" fmla="*/ 5 w 10"/>
                    <a:gd name="T11" fmla="*/ 0 h 5"/>
                    <a:gd name="T12" fmla="*/ 5 w 10"/>
                    <a:gd name="T13" fmla="*/ 0 h 5"/>
                    <a:gd name="T14" fmla="*/ 5 w 10"/>
                    <a:gd name="T15" fmla="*/ 0 h 5"/>
                    <a:gd name="T16" fmla="*/ 0 w 10"/>
                    <a:gd name="T17" fmla="*/ 0 h 5"/>
                    <a:gd name="T18" fmla="*/ 0 w 10"/>
                    <a:gd name="T19" fmla="*/ 0 h 5"/>
                    <a:gd name="T20" fmla="*/ 0 w 10"/>
                    <a:gd name="T21" fmla="*/ 0 h 5"/>
                    <a:gd name="T22" fmla="*/ 0 w 10"/>
                    <a:gd name="T23" fmla="*/ 0 h 5"/>
                    <a:gd name="T24" fmla="*/ 0 w 10"/>
                    <a:gd name="T25" fmla="*/ 0 h 5"/>
                    <a:gd name="T26" fmla="*/ 0 w 10"/>
                    <a:gd name="T27" fmla="*/ 5 h 5"/>
                    <a:gd name="T28" fmla="*/ 5 w 10"/>
                    <a:gd name="T29" fmla="*/ 5 h 5"/>
                    <a:gd name="T30" fmla="*/ 5 w 10"/>
                    <a:gd name="T31" fmla="*/ 5 h 5"/>
                    <a:gd name="T32" fmla="*/ 5 w 10"/>
                    <a:gd name="T33" fmla="*/ 5 h 5"/>
                    <a:gd name="T34" fmla="*/ 10 w 10"/>
                    <a:gd name="T35" fmla="*/ 5 h 5"/>
                    <a:gd name="T36" fmla="*/ 10 w 10"/>
                    <a:gd name="T37" fmla="*/ 5 h 5"/>
                    <a:gd name="T38" fmla="*/ 10 w 10"/>
                    <a:gd name="T39" fmla="*/ 5 h 5"/>
                    <a:gd name="T40" fmla="*/ 10 w 10"/>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10" y="0"/>
                      </a:moveTo>
                      <a:lnTo>
                        <a:pt x="10" y="0"/>
                      </a:lnTo>
                      <a:lnTo>
                        <a:pt x="10" y="5"/>
                      </a:lnTo>
                      <a:lnTo>
                        <a:pt x="10" y="5"/>
                      </a:lnTo>
                      <a:lnTo>
                        <a:pt x="5" y="5"/>
                      </a:lnTo>
                      <a:lnTo>
                        <a:pt x="5" y="0"/>
                      </a:lnTo>
                      <a:lnTo>
                        <a:pt x="5" y="0"/>
                      </a:lnTo>
                      <a:lnTo>
                        <a:pt x="5" y="0"/>
                      </a:lnTo>
                      <a:lnTo>
                        <a:pt x="0" y="0"/>
                      </a:lnTo>
                      <a:lnTo>
                        <a:pt x="0" y="0"/>
                      </a:lnTo>
                      <a:lnTo>
                        <a:pt x="0" y="0"/>
                      </a:lnTo>
                      <a:lnTo>
                        <a:pt x="0" y="0"/>
                      </a:lnTo>
                      <a:lnTo>
                        <a:pt x="0" y="0"/>
                      </a:lnTo>
                      <a:lnTo>
                        <a:pt x="0" y="5"/>
                      </a:lnTo>
                      <a:lnTo>
                        <a:pt x="5" y="5"/>
                      </a:lnTo>
                      <a:lnTo>
                        <a:pt x="5" y="5"/>
                      </a:lnTo>
                      <a:lnTo>
                        <a:pt x="5" y="5"/>
                      </a:lnTo>
                      <a:lnTo>
                        <a:pt x="10" y="5"/>
                      </a:lnTo>
                      <a:lnTo>
                        <a:pt x="10" y="5"/>
                      </a:lnTo>
                      <a:lnTo>
                        <a:pt x="10" y="5"/>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34" name="Freeform 3030">
                  <a:extLst>
                    <a:ext uri="{FF2B5EF4-FFF2-40B4-BE49-F238E27FC236}">
                      <a16:creationId xmlns:a16="http://schemas.microsoft.com/office/drawing/2014/main" id="{7012A34A-5677-47FE-82FA-9B7DB8A8B82F}"/>
                    </a:ext>
                  </a:extLst>
                </p:cNvPr>
                <p:cNvSpPr>
                  <a:spLocks/>
                </p:cNvSpPr>
                <p:nvPr/>
              </p:nvSpPr>
              <p:spPr bwMode="auto">
                <a:xfrm>
                  <a:off x="4419" y="1651"/>
                  <a:ext cx="15" cy="5"/>
                </a:xfrm>
                <a:custGeom>
                  <a:avLst/>
                  <a:gdLst>
                    <a:gd name="T0" fmla="*/ 15 w 15"/>
                    <a:gd name="T1" fmla="*/ 5 h 5"/>
                    <a:gd name="T2" fmla="*/ 15 w 15"/>
                    <a:gd name="T3" fmla="*/ 5 h 5"/>
                    <a:gd name="T4" fmla="*/ 10 w 15"/>
                    <a:gd name="T5" fmla="*/ 5 h 5"/>
                    <a:gd name="T6" fmla="*/ 10 w 15"/>
                    <a:gd name="T7" fmla="*/ 0 h 5"/>
                    <a:gd name="T8" fmla="*/ 10 w 15"/>
                    <a:gd name="T9" fmla="*/ 0 h 5"/>
                    <a:gd name="T10" fmla="*/ 5 w 15"/>
                    <a:gd name="T11" fmla="*/ 0 h 5"/>
                    <a:gd name="T12" fmla="*/ 5 w 15"/>
                    <a:gd name="T13" fmla="*/ 0 h 5"/>
                    <a:gd name="T14" fmla="*/ 5 w 15"/>
                    <a:gd name="T15" fmla="*/ 0 h 5"/>
                    <a:gd name="T16" fmla="*/ 0 w 15"/>
                    <a:gd name="T17" fmla="*/ 0 h 5"/>
                    <a:gd name="T18" fmla="*/ 0 w 15"/>
                    <a:gd name="T19" fmla="*/ 0 h 5"/>
                    <a:gd name="T20" fmla="*/ 0 w 15"/>
                    <a:gd name="T21" fmla="*/ 5 h 5"/>
                    <a:gd name="T22" fmla="*/ 0 w 15"/>
                    <a:gd name="T23" fmla="*/ 5 h 5"/>
                    <a:gd name="T24" fmla="*/ 5 w 15"/>
                    <a:gd name="T25" fmla="*/ 5 h 5"/>
                    <a:gd name="T26" fmla="*/ 5 w 15"/>
                    <a:gd name="T27" fmla="*/ 5 h 5"/>
                    <a:gd name="T28" fmla="*/ 5 w 15"/>
                    <a:gd name="T29" fmla="*/ 5 h 5"/>
                    <a:gd name="T30" fmla="*/ 10 w 15"/>
                    <a:gd name="T31" fmla="*/ 5 h 5"/>
                    <a:gd name="T32" fmla="*/ 10 w 15"/>
                    <a:gd name="T33" fmla="*/ 5 h 5"/>
                    <a:gd name="T34" fmla="*/ 10 w 15"/>
                    <a:gd name="T35" fmla="*/ 5 h 5"/>
                    <a:gd name="T36" fmla="*/ 10 w 15"/>
                    <a:gd name="T37" fmla="*/ 5 h 5"/>
                    <a:gd name="T38" fmla="*/ 10 w 15"/>
                    <a:gd name="T39" fmla="*/ 5 h 5"/>
                    <a:gd name="T40" fmla="*/ 15 w 1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5">
                      <a:moveTo>
                        <a:pt x="15" y="5"/>
                      </a:moveTo>
                      <a:lnTo>
                        <a:pt x="15" y="5"/>
                      </a:lnTo>
                      <a:lnTo>
                        <a:pt x="10" y="5"/>
                      </a:lnTo>
                      <a:lnTo>
                        <a:pt x="10" y="0"/>
                      </a:lnTo>
                      <a:lnTo>
                        <a:pt x="10" y="0"/>
                      </a:lnTo>
                      <a:lnTo>
                        <a:pt x="5" y="0"/>
                      </a:lnTo>
                      <a:lnTo>
                        <a:pt x="5" y="0"/>
                      </a:lnTo>
                      <a:lnTo>
                        <a:pt x="5" y="0"/>
                      </a:lnTo>
                      <a:lnTo>
                        <a:pt x="0" y="0"/>
                      </a:lnTo>
                      <a:lnTo>
                        <a:pt x="0" y="0"/>
                      </a:lnTo>
                      <a:lnTo>
                        <a:pt x="0" y="5"/>
                      </a:lnTo>
                      <a:lnTo>
                        <a:pt x="0" y="5"/>
                      </a:lnTo>
                      <a:lnTo>
                        <a:pt x="5" y="5"/>
                      </a:lnTo>
                      <a:lnTo>
                        <a:pt x="5" y="5"/>
                      </a:lnTo>
                      <a:lnTo>
                        <a:pt x="5" y="5"/>
                      </a:lnTo>
                      <a:lnTo>
                        <a:pt x="10" y="5"/>
                      </a:lnTo>
                      <a:lnTo>
                        <a:pt x="10" y="5"/>
                      </a:lnTo>
                      <a:lnTo>
                        <a:pt x="10" y="5"/>
                      </a:lnTo>
                      <a:lnTo>
                        <a:pt x="10" y="5"/>
                      </a:lnTo>
                      <a:lnTo>
                        <a:pt x="10" y="5"/>
                      </a:lnTo>
                      <a:lnTo>
                        <a:pt x="1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35" name="Freeform 3031">
                  <a:extLst>
                    <a:ext uri="{FF2B5EF4-FFF2-40B4-BE49-F238E27FC236}">
                      <a16:creationId xmlns:a16="http://schemas.microsoft.com/office/drawing/2014/main" id="{7E5EFF32-B74C-4A1A-BF86-76D8E57C51DB}"/>
                    </a:ext>
                  </a:extLst>
                </p:cNvPr>
                <p:cNvSpPr>
                  <a:spLocks/>
                </p:cNvSpPr>
                <p:nvPr/>
              </p:nvSpPr>
              <p:spPr bwMode="auto">
                <a:xfrm>
                  <a:off x="4429" y="1656"/>
                  <a:ext cx="5" cy="10"/>
                </a:xfrm>
                <a:custGeom>
                  <a:avLst/>
                  <a:gdLst>
                    <a:gd name="T0" fmla="*/ 5 w 5"/>
                    <a:gd name="T1" fmla="*/ 10 h 10"/>
                    <a:gd name="T2" fmla="*/ 5 w 5"/>
                    <a:gd name="T3" fmla="*/ 10 h 10"/>
                    <a:gd name="T4" fmla="*/ 5 w 5"/>
                    <a:gd name="T5" fmla="*/ 10 h 10"/>
                    <a:gd name="T6" fmla="*/ 5 w 5"/>
                    <a:gd name="T7" fmla="*/ 5 h 10"/>
                    <a:gd name="T8" fmla="*/ 5 w 5"/>
                    <a:gd name="T9" fmla="*/ 5 h 10"/>
                    <a:gd name="T10" fmla="*/ 5 w 5"/>
                    <a:gd name="T11" fmla="*/ 5 h 10"/>
                    <a:gd name="T12" fmla="*/ 5 w 5"/>
                    <a:gd name="T13" fmla="*/ 5 h 10"/>
                    <a:gd name="T14" fmla="*/ 5 w 5"/>
                    <a:gd name="T15" fmla="*/ 0 h 10"/>
                    <a:gd name="T16" fmla="*/ 5 w 5"/>
                    <a:gd name="T17" fmla="*/ 0 h 10"/>
                    <a:gd name="T18" fmla="*/ 5 w 5"/>
                    <a:gd name="T19" fmla="*/ 0 h 10"/>
                    <a:gd name="T20" fmla="*/ 0 w 5"/>
                    <a:gd name="T21" fmla="*/ 0 h 10"/>
                    <a:gd name="T22" fmla="*/ 0 w 5"/>
                    <a:gd name="T23" fmla="*/ 0 h 10"/>
                    <a:gd name="T24" fmla="*/ 0 w 5"/>
                    <a:gd name="T25" fmla="*/ 0 h 10"/>
                    <a:gd name="T26" fmla="*/ 0 w 5"/>
                    <a:gd name="T27" fmla="*/ 5 h 10"/>
                    <a:gd name="T28" fmla="*/ 0 w 5"/>
                    <a:gd name="T29" fmla="*/ 5 h 10"/>
                    <a:gd name="T30" fmla="*/ 0 w 5"/>
                    <a:gd name="T31" fmla="*/ 5 h 10"/>
                    <a:gd name="T32" fmla="*/ 0 w 5"/>
                    <a:gd name="T33" fmla="*/ 5 h 10"/>
                    <a:gd name="T34" fmla="*/ 0 w 5"/>
                    <a:gd name="T35" fmla="*/ 10 h 10"/>
                    <a:gd name="T36" fmla="*/ 0 w 5"/>
                    <a:gd name="T37" fmla="*/ 10 h 10"/>
                    <a:gd name="T38" fmla="*/ 0 w 5"/>
                    <a:gd name="T39" fmla="*/ 10 h 10"/>
                    <a:gd name="T40" fmla="*/ 5 w 5"/>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5" y="10"/>
                      </a:moveTo>
                      <a:lnTo>
                        <a:pt x="5" y="10"/>
                      </a:lnTo>
                      <a:lnTo>
                        <a:pt x="5" y="10"/>
                      </a:lnTo>
                      <a:lnTo>
                        <a:pt x="5" y="5"/>
                      </a:lnTo>
                      <a:lnTo>
                        <a:pt x="5" y="5"/>
                      </a:lnTo>
                      <a:lnTo>
                        <a:pt x="5" y="5"/>
                      </a:lnTo>
                      <a:lnTo>
                        <a:pt x="5" y="5"/>
                      </a:lnTo>
                      <a:lnTo>
                        <a:pt x="5" y="0"/>
                      </a:lnTo>
                      <a:lnTo>
                        <a:pt x="5" y="0"/>
                      </a:lnTo>
                      <a:lnTo>
                        <a:pt x="5" y="0"/>
                      </a:lnTo>
                      <a:lnTo>
                        <a:pt x="0" y="0"/>
                      </a:lnTo>
                      <a:lnTo>
                        <a:pt x="0" y="0"/>
                      </a:lnTo>
                      <a:lnTo>
                        <a:pt x="0" y="0"/>
                      </a:lnTo>
                      <a:lnTo>
                        <a:pt x="0" y="5"/>
                      </a:lnTo>
                      <a:lnTo>
                        <a:pt x="0" y="5"/>
                      </a:lnTo>
                      <a:lnTo>
                        <a:pt x="0" y="5"/>
                      </a:lnTo>
                      <a:lnTo>
                        <a:pt x="0" y="5"/>
                      </a:lnTo>
                      <a:lnTo>
                        <a:pt x="0" y="10"/>
                      </a:lnTo>
                      <a:lnTo>
                        <a:pt x="0" y="10"/>
                      </a:lnTo>
                      <a:lnTo>
                        <a:pt x="0" y="10"/>
                      </a:lnTo>
                      <a:lnTo>
                        <a:pt x="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36" name="Freeform 3032">
                  <a:extLst>
                    <a:ext uri="{FF2B5EF4-FFF2-40B4-BE49-F238E27FC236}">
                      <a16:creationId xmlns:a16="http://schemas.microsoft.com/office/drawing/2014/main" id="{6452E2EA-66A4-4968-A6AD-28BB7F17DFF4}"/>
                    </a:ext>
                  </a:extLst>
                </p:cNvPr>
                <p:cNvSpPr>
                  <a:spLocks/>
                </p:cNvSpPr>
                <p:nvPr/>
              </p:nvSpPr>
              <p:spPr bwMode="auto">
                <a:xfrm>
                  <a:off x="4429" y="1666"/>
                  <a:ext cx="9" cy="5"/>
                </a:xfrm>
                <a:custGeom>
                  <a:avLst/>
                  <a:gdLst>
                    <a:gd name="T0" fmla="*/ 9 w 9"/>
                    <a:gd name="T1" fmla="*/ 5 h 5"/>
                    <a:gd name="T2" fmla="*/ 9 w 9"/>
                    <a:gd name="T3" fmla="*/ 5 h 5"/>
                    <a:gd name="T4" fmla="*/ 5 w 9"/>
                    <a:gd name="T5" fmla="*/ 5 h 5"/>
                    <a:gd name="T6" fmla="*/ 5 w 9"/>
                    <a:gd name="T7" fmla="*/ 5 h 5"/>
                    <a:gd name="T8" fmla="*/ 5 w 9"/>
                    <a:gd name="T9" fmla="*/ 5 h 5"/>
                    <a:gd name="T10" fmla="*/ 5 w 9"/>
                    <a:gd name="T11" fmla="*/ 5 h 5"/>
                    <a:gd name="T12" fmla="*/ 5 w 9"/>
                    <a:gd name="T13" fmla="*/ 0 h 5"/>
                    <a:gd name="T14" fmla="*/ 5 w 9"/>
                    <a:gd name="T15" fmla="*/ 0 h 5"/>
                    <a:gd name="T16" fmla="*/ 5 w 9"/>
                    <a:gd name="T17" fmla="*/ 0 h 5"/>
                    <a:gd name="T18" fmla="*/ 5 w 9"/>
                    <a:gd name="T19" fmla="*/ 0 h 5"/>
                    <a:gd name="T20" fmla="*/ 0 w 9"/>
                    <a:gd name="T21" fmla="*/ 0 h 5"/>
                    <a:gd name="T22" fmla="*/ 0 w 9"/>
                    <a:gd name="T23" fmla="*/ 0 h 5"/>
                    <a:gd name="T24" fmla="*/ 0 w 9"/>
                    <a:gd name="T25" fmla="*/ 0 h 5"/>
                    <a:gd name="T26" fmla="*/ 0 w 9"/>
                    <a:gd name="T27" fmla="*/ 0 h 5"/>
                    <a:gd name="T28" fmla="*/ 0 w 9"/>
                    <a:gd name="T29" fmla="*/ 5 h 5"/>
                    <a:gd name="T30" fmla="*/ 5 w 9"/>
                    <a:gd name="T31" fmla="*/ 5 h 5"/>
                    <a:gd name="T32" fmla="*/ 5 w 9"/>
                    <a:gd name="T33" fmla="*/ 5 h 5"/>
                    <a:gd name="T34" fmla="*/ 5 w 9"/>
                    <a:gd name="T35" fmla="*/ 5 h 5"/>
                    <a:gd name="T36" fmla="*/ 9 w 9"/>
                    <a:gd name="T37" fmla="*/ 5 h 5"/>
                    <a:gd name="T38" fmla="*/ 9 w 9"/>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5">
                      <a:moveTo>
                        <a:pt x="9" y="5"/>
                      </a:moveTo>
                      <a:lnTo>
                        <a:pt x="9" y="5"/>
                      </a:lnTo>
                      <a:lnTo>
                        <a:pt x="5" y="5"/>
                      </a:lnTo>
                      <a:lnTo>
                        <a:pt x="5" y="5"/>
                      </a:lnTo>
                      <a:lnTo>
                        <a:pt x="5" y="5"/>
                      </a:lnTo>
                      <a:lnTo>
                        <a:pt x="5" y="5"/>
                      </a:lnTo>
                      <a:lnTo>
                        <a:pt x="5" y="0"/>
                      </a:lnTo>
                      <a:lnTo>
                        <a:pt x="5" y="0"/>
                      </a:lnTo>
                      <a:lnTo>
                        <a:pt x="5" y="0"/>
                      </a:lnTo>
                      <a:lnTo>
                        <a:pt x="5" y="0"/>
                      </a:lnTo>
                      <a:lnTo>
                        <a:pt x="0" y="0"/>
                      </a:lnTo>
                      <a:lnTo>
                        <a:pt x="0" y="0"/>
                      </a:lnTo>
                      <a:lnTo>
                        <a:pt x="0" y="0"/>
                      </a:lnTo>
                      <a:lnTo>
                        <a:pt x="0" y="0"/>
                      </a:lnTo>
                      <a:lnTo>
                        <a:pt x="0" y="5"/>
                      </a:lnTo>
                      <a:lnTo>
                        <a:pt x="5" y="5"/>
                      </a:lnTo>
                      <a:lnTo>
                        <a:pt x="5" y="5"/>
                      </a:lnTo>
                      <a:lnTo>
                        <a:pt x="5" y="5"/>
                      </a:lnTo>
                      <a:lnTo>
                        <a:pt x="9" y="5"/>
                      </a:lnTo>
                      <a:lnTo>
                        <a:pt x="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37" name="Freeform 3033">
                  <a:extLst>
                    <a:ext uri="{FF2B5EF4-FFF2-40B4-BE49-F238E27FC236}">
                      <a16:creationId xmlns:a16="http://schemas.microsoft.com/office/drawing/2014/main" id="{506AC010-8A4E-4BD5-8965-DD53DB3A8B3B}"/>
                    </a:ext>
                  </a:extLst>
                </p:cNvPr>
                <p:cNvSpPr>
                  <a:spLocks/>
                </p:cNvSpPr>
                <p:nvPr/>
              </p:nvSpPr>
              <p:spPr bwMode="auto">
                <a:xfrm>
                  <a:off x="4438" y="1666"/>
                  <a:ext cx="5" cy="5"/>
                </a:xfrm>
                <a:custGeom>
                  <a:avLst/>
                  <a:gdLst>
                    <a:gd name="T0" fmla="*/ 5 w 5"/>
                    <a:gd name="T1" fmla="*/ 0 h 5"/>
                    <a:gd name="T2" fmla="*/ 5 w 5"/>
                    <a:gd name="T3" fmla="*/ 0 h 5"/>
                    <a:gd name="T4" fmla="*/ 5 w 5"/>
                    <a:gd name="T5" fmla="*/ 0 h 5"/>
                    <a:gd name="T6" fmla="*/ 5 w 5"/>
                    <a:gd name="T7" fmla="*/ 0 h 5"/>
                    <a:gd name="T8" fmla="*/ 5 w 5"/>
                    <a:gd name="T9" fmla="*/ 0 h 5"/>
                    <a:gd name="T10" fmla="*/ 0 w 5"/>
                    <a:gd name="T11" fmla="*/ 0 h 5"/>
                    <a:gd name="T12" fmla="*/ 0 w 5"/>
                    <a:gd name="T13" fmla="*/ 0 h 5"/>
                    <a:gd name="T14" fmla="*/ 0 w 5"/>
                    <a:gd name="T15" fmla="*/ 5 h 5"/>
                    <a:gd name="T16" fmla="*/ 0 w 5"/>
                    <a:gd name="T17" fmla="*/ 5 h 5"/>
                    <a:gd name="T18" fmla="*/ 0 w 5"/>
                    <a:gd name="T19" fmla="*/ 5 h 5"/>
                    <a:gd name="T20" fmla="*/ 0 w 5"/>
                    <a:gd name="T21" fmla="*/ 5 h 5"/>
                    <a:gd name="T22" fmla="*/ 0 w 5"/>
                    <a:gd name="T23" fmla="*/ 5 h 5"/>
                    <a:gd name="T24" fmla="*/ 0 w 5"/>
                    <a:gd name="T25" fmla="*/ 5 h 5"/>
                    <a:gd name="T26" fmla="*/ 0 w 5"/>
                    <a:gd name="T27" fmla="*/ 5 h 5"/>
                    <a:gd name="T28" fmla="*/ 5 w 5"/>
                    <a:gd name="T29" fmla="*/ 5 h 5"/>
                    <a:gd name="T30" fmla="*/ 5 w 5"/>
                    <a:gd name="T31" fmla="*/ 5 h 5"/>
                    <a:gd name="T32" fmla="*/ 5 w 5"/>
                    <a:gd name="T33" fmla="*/ 5 h 5"/>
                    <a:gd name="T34" fmla="*/ 5 w 5"/>
                    <a:gd name="T35" fmla="*/ 0 h 5"/>
                    <a:gd name="T36" fmla="*/ 5 w 5"/>
                    <a:gd name="T37" fmla="*/ 0 h 5"/>
                    <a:gd name="T38" fmla="*/ 5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0"/>
                      </a:moveTo>
                      <a:lnTo>
                        <a:pt x="5" y="0"/>
                      </a:lnTo>
                      <a:lnTo>
                        <a:pt x="5" y="0"/>
                      </a:lnTo>
                      <a:lnTo>
                        <a:pt x="5" y="0"/>
                      </a:lnTo>
                      <a:lnTo>
                        <a:pt x="5" y="0"/>
                      </a:lnTo>
                      <a:lnTo>
                        <a:pt x="0" y="0"/>
                      </a:lnTo>
                      <a:lnTo>
                        <a:pt x="0" y="0"/>
                      </a:lnTo>
                      <a:lnTo>
                        <a:pt x="0" y="5"/>
                      </a:lnTo>
                      <a:lnTo>
                        <a:pt x="0" y="5"/>
                      </a:lnTo>
                      <a:lnTo>
                        <a:pt x="0" y="5"/>
                      </a:lnTo>
                      <a:lnTo>
                        <a:pt x="0" y="5"/>
                      </a:lnTo>
                      <a:lnTo>
                        <a:pt x="0" y="5"/>
                      </a:lnTo>
                      <a:lnTo>
                        <a:pt x="0" y="5"/>
                      </a:lnTo>
                      <a:lnTo>
                        <a:pt x="0" y="5"/>
                      </a:lnTo>
                      <a:lnTo>
                        <a:pt x="5" y="5"/>
                      </a:lnTo>
                      <a:lnTo>
                        <a:pt x="5" y="5"/>
                      </a:lnTo>
                      <a:lnTo>
                        <a:pt x="5" y="5"/>
                      </a:lnTo>
                      <a:lnTo>
                        <a:pt x="5" y="0"/>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38" name="Freeform 3034">
                  <a:extLst>
                    <a:ext uri="{FF2B5EF4-FFF2-40B4-BE49-F238E27FC236}">
                      <a16:creationId xmlns:a16="http://schemas.microsoft.com/office/drawing/2014/main" id="{3A343586-722F-425F-A0D8-B6C6A933E6C1}"/>
                    </a:ext>
                  </a:extLst>
                </p:cNvPr>
                <p:cNvSpPr>
                  <a:spLocks/>
                </p:cNvSpPr>
                <p:nvPr/>
              </p:nvSpPr>
              <p:spPr bwMode="auto">
                <a:xfrm>
                  <a:off x="4443" y="1661"/>
                  <a:ext cx="5" cy="5"/>
                </a:xfrm>
                <a:custGeom>
                  <a:avLst/>
                  <a:gdLst>
                    <a:gd name="T0" fmla="*/ 5 w 5"/>
                    <a:gd name="T1" fmla="*/ 0 h 5"/>
                    <a:gd name="T2" fmla="*/ 5 w 5"/>
                    <a:gd name="T3" fmla="*/ 0 h 5"/>
                    <a:gd name="T4" fmla="*/ 5 w 5"/>
                    <a:gd name="T5" fmla="*/ 0 h 5"/>
                    <a:gd name="T6" fmla="*/ 5 w 5"/>
                    <a:gd name="T7" fmla="*/ 0 h 5"/>
                    <a:gd name="T8" fmla="*/ 5 w 5"/>
                    <a:gd name="T9" fmla="*/ 0 h 5"/>
                    <a:gd name="T10" fmla="*/ 0 w 5"/>
                    <a:gd name="T11" fmla="*/ 0 h 5"/>
                    <a:gd name="T12" fmla="*/ 0 w 5"/>
                    <a:gd name="T13" fmla="*/ 5 h 5"/>
                    <a:gd name="T14" fmla="*/ 0 w 5"/>
                    <a:gd name="T15" fmla="*/ 5 h 5"/>
                    <a:gd name="T16" fmla="*/ 0 w 5"/>
                    <a:gd name="T17" fmla="*/ 5 h 5"/>
                    <a:gd name="T18" fmla="*/ 0 w 5"/>
                    <a:gd name="T19" fmla="*/ 5 h 5"/>
                    <a:gd name="T20" fmla="*/ 0 w 5"/>
                    <a:gd name="T21" fmla="*/ 5 h 5"/>
                    <a:gd name="T22" fmla="*/ 0 w 5"/>
                    <a:gd name="T23" fmla="*/ 5 h 5"/>
                    <a:gd name="T24" fmla="*/ 5 w 5"/>
                    <a:gd name="T25" fmla="*/ 5 h 5"/>
                    <a:gd name="T26" fmla="*/ 5 w 5"/>
                    <a:gd name="T27" fmla="*/ 5 h 5"/>
                    <a:gd name="T28" fmla="*/ 5 w 5"/>
                    <a:gd name="T29" fmla="*/ 5 h 5"/>
                    <a:gd name="T30" fmla="*/ 5 w 5"/>
                    <a:gd name="T31" fmla="*/ 5 h 5"/>
                    <a:gd name="T32" fmla="*/ 5 w 5"/>
                    <a:gd name="T33" fmla="*/ 5 h 5"/>
                    <a:gd name="T34" fmla="*/ 5 w 5"/>
                    <a:gd name="T35" fmla="*/ 5 h 5"/>
                    <a:gd name="T36" fmla="*/ 5 w 5"/>
                    <a:gd name="T37" fmla="*/ 5 h 5"/>
                    <a:gd name="T38" fmla="*/ 5 w 5"/>
                    <a:gd name="T39" fmla="*/ 5 h 5"/>
                    <a:gd name="T40" fmla="*/ 5 w 5"/>
                    <a:gd name="T41" fmla="*/ 5 h 5"/>
                    <a:gd name="T42" fmla="*/ 5 w 5"/>
                    <a:gd name="T43" fmla="*/ 5 h 5"/>
                    <a:gd name="T44" fmla="*/ 5 w 5"/>
                    <a:gd name="T45" fmla="*/ 5 h 5"/>
                    <a:gd name="T46" fmla="*/ 5 w 5"/>
                    <a:gd name="T4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 h="5">
                      <a:moveTo>
                        <a:pt x="5" y="0"/>
                      </a:moveTo>
                      <a:lnTo>
                        <a:pt x="5" y="0"/>
                      </a:lnTo>
                      <a:lnTo>
                        <a:pt x="5" y="0"/>
                      </a:lnTo>
                      <a:lnTo>
                        <a:pt x="5" y="0"/>
                      </a:lnTo>
                      <a:lnTo>
                        <a:pt x="5" y="0"/>
                      </a:lnTo>
                      <a:lnTo>
                        <a:pt x="0" y="0"/>
                      </a:lnTo>
                      <a:lnTo>
                        <a:pt x="0" y="5"/>
                      </a:lnTo>
                      <a:lnTo>
                        <a:pt x="0" y="5"/>
                      </a:lnTo>
                      <a:lnTo>
                        <a:pt x="0" y="5"/>
                      </a:lnTo>
                      <a:lnTo>
                        <a:pt x="0" y="5"/>
                      </a:lnTo>
                      <a:lnTo>
                        <a:pt x="0" y="5"/>
                      </a:lnTo>
                      <a:lnTo>
                        <a:pt x="0" y="5"/>
                      </a:lnTo>
                      <a:lnTo>
                        <a:pt x="5" y="5"/>
                      </a:lnTo>
                      <a:lnTo>
                        <a:pt x="5" y="5"/>
                      </a:lnTo>
                      <a:lnTo>
                        <a:pt x="5" y="5"/>
                      </a:lnTo>
                      <a:lnTo>
                        <a:pt x="5" y="5"/>
                      </a:lnTo>
                      <a:lnTo>
                        <a:pt x="5" y="5"/>
                      </a:lnTo>
                      <a:lnTo>
                        <a:pt x="5" y="5"/>
                      </a:lnTo>
                      <a:lnTo>
                        <a:pt x="5" y="5"/>
                      </a:lnTo>
                      <a:lnTo>
                        <a:pt x="5" y="5"/>
                      </a:lnTo>
                      <a:lnTo>
                        <a:pt x="5" y="5"/>
                      </a:lnTo>
                      <a:lnTo>
                        <a:pt x="5" y="5"/>
                      </a:lnTo>
                      <a:lnTo>
                        <a:pt x="5"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39" name="Freeform 3035">
                  <a:extLst>
                    <a:ext uri="{FF2B5EF4-FFF2-40B4-BE49-F238E27FC236}">
                      <a16:creationId xmlns:a16="http://schemas.microsoft.com/office/drawing/2014/main" id="{88B915BC-73AC-4802-9B2A-ECC34DB3CE54}"/>
                    </a:ext>
                  </a:extLst>
                </p:cNvPr>
                <p:cNvSpPr>
                  <a:spLocks/>
                </p:cNvSpPr>
                <p:nvPr/>
              </p:nvSpPr>
              <p:spPr bwMode="auto">
                <a:xfrm>
                  <a:off x="4448" y="1661"/>
                  <a:ext cx="5" cy="10"/>
                </a:xfrm>
                <a:custGeom>
                  <a:avLst/>
                  <a:gdLst>
                    <a:gd name="T0" fmla="*/ 5 w 5"/>
                    <a:gd name="T1" fmla="*/ 10 h 10"/>
                    <a:gd name="T2" fmla="*/ 5 w 5"/>
                    <a:gd name="T3" fmla="*/ 10 h 10"/>
                    <a:gd name="T4" fmla="*/ 5 w 5"/>
                    <a:gd name="T5" fmla="*/ 5 h 10"/>
                    <a:gd name="T6" fmla="*/ 5 w 5"/>
                    <a:gd name="T7" fmla="*/ 5 h 10"/>
                    <a:gd name="T8" fmla="*/ 5 w 5"/>
                    <a:gd name="T9" fmla="*/ 5 h 10"/>
                    <a:gd name="T10" fmla="*/ 5 w 5"/>
                    <a:gd name="T11" fmla="*/ 0 h 10"/>
                    <a:gd name="T12" fmla="*/ 5 w 5"/>
                    <a:gd name="T13" fmla="*/ 0 h 10"/>
                    <a:gd name="T14" fmla="*/ 0 w 5"/>
                    <a:gd name="T15" fmla="*/ 0 h 10"/>
                    <a:gd name="T16" fmla="*/ 0 w 5"/>
                    <a:gd name="T17" fmla="*/ 0 h 10"/>
                    <a:gd name="T18" fmla="*/ 0 w 5"/>
                    <a:gd name="T19" fmla="*/ 0 h 10"/>
                    <a:gd name="T20" fmla="*/ 0 w 5"/>
                    <a:gd name="T21" fmla="*/ 5 h 10"/>
                    <a:gd name="T22" fmla="*/ 0 w 5"/>
                    <a:gd name="T23" fmla="*/ 5 h 10"/>
                    <a:gd name="T24" fmla="*/ 0 w 5"/>
                    <a:gd name="T25" fmla="*/ 5 h 10"/>
                    <a:gd name="T26" fmla="*/ 0 w 5"/>
                    <a:gd name="T27" fmla="*/ 5 h 10"/>
                    <a:gd name="T28" fmla="*/ 5 w 5"/>
                    <a:gd name="T29" fmla="*/ 5 h 10"/>
                    <a:gd name="T30" fmla="*/ 5 w 5"/>
                    <a:gd name="T31" fmla="*/ 5 h 10"/>
                    <a:gd name="T32" fmla="*/ 5 w 5"/>
                    <a:gd name="T33" fmla="*/ 5 h 10"/>
                    <a:gd name="T34" fmla="*/ 5 w 5"/>
                    <a:gd name="T35" fmla="*/ 5 h 10"/>
                    <a:gd name="T36" fmla="*/ 5 w 5"/>
                    <a:gd name="T37" fmla="*/ 10 h 10"/>
                    <a:gd name="T38" fmla="*/ 5 w 5"/>
                    <a:gd name="T3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0">
                      <a:moveTo>
                        <a:pt x="5" y="10"/>
                      </a:moveTo>
                      <a:lnTo>
                        <a:pt x="5" y="10"/>
                      </a:lnTo>
                      <a:lnTo>
                        <a:pt x="5" y="5"/>
                      </a:lnTo>
                      <a:lnTo>
                        <a:pt x="5" y="5"/>
                      </a:lnTo>
                      <a:lnTo>
                        <a:pt x="5" y="5"/>
                      </a:lnTo>
                      <a:lnTo>
                        <a:pt x="5" y="0"/>
                      </a:lnTo>
                      <a:lnTo>
                        <a:pt x="5" y="0"/>
                      </a:lnTo>
                      <a:lnTo>
                        <a:pt x="0" y="0"/>
                      </a:lnTo>
                      <a:lnTo>
                        <a:pt x="0" y="0"/>
                      </a:lnTo>
                      <a:lnTo>
                        <a:pt x="0" y="0"/>
                      </a:lnTo>
                      <a:lnTo>
                        <a:pt x="0" y="5"/>
                      </a:lnTo>
                      <a:lnTo>
                        <a:pt x="0" y="5"/>
                      </a:lnTo>
                      <a:lnTo>
                        <a:pt x="0" y="5"/>
                      </a:lnTo>
                      <a:lnTo>
                        <a:pt x="0" y="5"/>
                      </a:lnTo>
                      <a:lnTo>
                        <a:pt x="5" y="5"/>
                      </a:lnTo>
                      <a:lnTo>
                        <a:pt x="5" y="5"/>
                      </a:lnTo>
                      <a:lnTo>
                        <a:pt x="5" y="5"/>
                      </a:lnTo>
                      <a:lnTo>
                        <a:pt x="5" y="5"/>
                      </a:lnTo>
                      <a:lnTo>
                        <a:pt x="5" y="10"/>
                      </a:lnTo>
                      <a:lnTo>
                        <a:pt x="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40" name="Freeform 3036">
                  <a:extLst>
                    <a:ext uri="{FF2B5EF4-FFF2-40B4-BE49-F238E27FC236}">
                      <a16:creationId xmlns:a16="http://schemas.microsoft.com/office/drawing/2014/main" id="{EBA921E1-6FCA-46F6-8644-4D24BB4E20A7}"/>
                    </a:ext>
                  </a:extLst>
                </p:cNvPr>
                <p:cNvSpPr>
                  <a:spLocks/>
                </p:cNvSpPr>
                <p:nvPr/>
              </p:nvSpPr>
              <p:spPr bwMode="auto">
                <a:xfrm>
                  <a:off x="4448" y="1671"/>
                  <a:ext cx="5" cy="10"/>
                </a:xfrm>
                <a:custGeom>
                  <a:avLst/>
                  <a:gdLst>
                    <a:gd name="T0" fmla="*/ 0 w 5"/>
                    <a:gd name="T1" fmla="*/ 10 h 10"/>
                    <a:gd name="T2" fmla="*/ 0 w 5"/>
                    <a:gd name="T3" fmla="*/ 10 h 10"/>
                    <a:gd name="T4" fmla="*/ 5 w 5"/>
                    <a:gd name="T5" fmla="*/ 0 h 10"/>
                    <a:gd name="T6" fmla="*/ 5 w 5"/>
                    <a:gd name="T7" fmla="*/ 0 h 10"/>
                    <a:gd name="T8" fmla="*/ 0 w 5"/>
                    <a:gd name="T9" fmla="*/ 5 h 10"/>
                    <a:gd name="T10" fmla="*/ 0 w 5"/>
                    <a:gd name="T11" fmla="*/ 5 h 10"/>
                    <a:gd name="T12" fmla="*/ 0 w 5"/>
                    <a:gd name="T13" fmla="*/ 10 h 10"/>
                    <a:gd name="T14" fmla="*/ 0 w 5"/>
                    <a:gd name="T15" fmla="*/ 10 h 10"/>
                    <a:gd name="T16" fmla="*/ 0 w 5"/>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0">
                      <a:moveTo>
                        <a:pt x="0" y="10"/>
                      </a:moveTo>
                      <a:lnTo>
                        <a:pt x="0" y="10"/>
                      </a:lnTo>
                      <a:lnTo>
                        <a:pt x="5" y="0"/>
                      </a:lnTo>
                      <a:lnTo>
                        <a:pt x="5" y="0"/>
                      </a:lnTo>
                      <a:lnTo>
                        <a:pt x="0" y="5"/>
                      </a:lnTo>
                      <a:lnTo>
                        <a:pt x="0" y="5"/>
                      </a:lnTo>
                      <a:lnTo>
                        <a:pt x="0" y="10"/>
                      </a:lnTo>
                      <a:lnTo>
                        <a:pt x="0"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41" name="Freeform 3037">
                  <a:extLst>
                    <a:ext uri="{FF2B5EF4-FFF2-40B4-BE49-F238E27FC236}">
                      <a16:creationId xmlns:a16="http://schemas.microsoft.com/office/drawing/2014/main" id="{C17A4261-8A89-45D3-A084-271B3F24501B}"/>
                    </a:ext>
                  </a:extLst>
                </p:cNvPr>
                <p:cNvSpPr>
                  <a:spLocks/>
                </p:cNvSpPr>
                <p:nvPr/>
              </p:nvSpPr>
              <p:spPr bwMode="auto">
                <a:xfrm>
                  <a:off x="4443" y="1676"/>
                  <a:ext cx="5" cy="30"/>
                </a:xfrm>
                <a:custGeom>
                  <a:avLst/>
                  <a:gdLst>
                    <a:gd name="T0" fmla="*/ 5 w 5"/>
                    <a:gd name="T1" fmla="*/ 25 h 30"/>
                    <a:gd name="T2" fmla="*/ 5 w 5"/>
                    <a:gd name="T3" fmla="*/ 25 h 30"/>
                    <a:gd name="T4" fmla="*/ 5 w 5"/>
                    <a:gd name="T5" fmla="*/ 25 h 30"/>
                    <a:gd name="T6" fmla="*/ 5 w 5"/>
                    <a:gd name="T7" fmla="*/ 25 h 30"/>
                    <a:gd name="T8" fmla="*/ 5 w 5"/>
                    <a:gd name="T9" fmla="*/ 20 h 30"/>
                    <a:gd name="T10" fmla="*/ 0 w 5"/>
                    <a:gd name="T11" fmla="*/ 20 h 30"/>
                    <a:gd name="T12" fmla="*/ 0 w 5"/>
                    <a:gd name="T13" fmla="*/ 20 h 30"/>
                    <a:gd name="T14" fmla="*/ 0 w 5"/>
                    <a:gd name="T15" fmla="*/ 15 h 30"/>
                    <a:gd name="T16" fmla="*/ 0 w 5"/>
                    <a:gd name="T17" fmla="*/ 15 h 30"/>
                    <a:gd name="T18" fmla="*/ 5 w 5"/>
                    <a:gd name="T19" fmla="*/ 10 h 30"/>
                    <a:gd name="T20" fmla="*/ 5 w 5"/>
                    <a:gd name="T21" fmla="*/ 10 h 30"/>
                    <a:gd name="T22" fmla="*/ 5 w 5"/>
                    <a:gd name="T23" fmla="*/ 10 h 30"/>
                    <a:gd name="T24" fmla="*/ 5 w 5"/>
                    <a:gd name="T25" fmla="*/ 5 h 30"/>
                    <a:gd name="T26" fmla="*/ 5 w 5"/>
                    <a:gd name="T27" fmla="*/ 5 h 30"/>
                    <a:gd name="T28" fmla="*/ 5 w 5"/>
                    <a:gd name="T29" fmla="*/ 5 h 30"/>
                    <a:gd name="T30" fmla="*/ 5 w 5"/>
                    <a:gd name="T31" fmla="*/ 5 h 30"/>
                    <a:gd name="T32" fmla="*/ 5 w 5"/>
                    <a:gd name="T33" fmla="*/ 5 h 30"/>
                    <a:gd name="T34" fmla="*/ 5 w 5"/>
                    <a:gd name="T35" fmla="*/ 5 h 30"/>
                    <a:gd name="T36" fmla="*/ 5 w 5"/>
                    <a:gd name="T37" fmla="*/ 0 h 30"/>
                    <a:gd name="T38" fmla="*/ 5 w 5"/>
                    <a:gd name="T39" fmla="*/ 0 h 30"/>
                    <a:gd name="T40" fmla="*/ 5 w 5"/>
                    <a:gd name="T41" fmla="*/ 0 h 30"/>
                    <a:gd name="T42" fmla="*/ 5 w 5"/>
                    <a:gd name="T43" fmla="*/ 5 h 30"/>
                    <a:gd name="T44" fmla="*/ 5 w 5"/>
                    <a:gd name="T45" fmla="*/ 5 h 30"/>
                    <a:gd name="T46" fmla="*/ 0 w 5"/>
                    <a:gd name="T47" fmla="*/ 5 h 30"/>
                    <a:gd name="T48" fmla="*/ 0 w 5"/>
                    <a:gd name="T49" fmla="*/ 10 h 30"/>
                    <a:gd name="T50" fmla="*/ 0 w 5"/>
                    <a:gd name="T51" fmla="*/ 10 h 30"/>
                    <a:gd name="T52" fmla="*/ 0 w 5"/>
                    <a:gd name="T53" fmla="*/ 10 h 30"/>
                    <a:gd name="T54" fmla="*/ 0 w 5"/>
                    <a:gd name="T55" fmla="*/ 15 h 30"/>
                    <a:gd name="T56" fmla="*/ 0 w 5"/>
                    <a:gd name="T57" fmla="*/ 15 h 30"/>
                    <a:gd name="T58" fmla="*/ 0 w 5"/>
                    <a:gd name="T59" fmla="*/ 20 h 30"/>
                    <a:gd name="T60" fmla="*/ 0 w 5"/>
                    <a:gd name="T61" fmla="*/ 20 h 30"/>
                    <a:gd name="T62" fmla="*/ 0 w 5"/>
                    <a:gd name="T63" fmla="*/ 25 h 30"/>
                    <a:gd name="T64" fmla="*/ 0 w 5"/>
                    <a:gd name="T65" fmla="*/ 25 h 30"/>
                    <a:gd name="T66" fmla="*/ 5 w 5"/>
                    <a:gd name="T67" fmla="*/ 25 h 30"/>
                    <a:gd name="T68" fmla="*/ 5 w 5"/>
                    <a:gd name="T69" fmla="*/ 30 h 30"/>
                    <a:gd name="T70" fmla="*/ 5 w 5"/>
                    <a:gd name="T71" fmla="*/ 30 h 30"/>
                    <a:gd name="T72" fmla="*/ 5 w 5"/>
                    <a:gd name="T7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30">
                      <a:moveTo>
                        <a:pt x="5" y="25"/>
                      </a:moveTo>
                      <a:lnTo>
                        <a:pt x="5" y="25"/>
                      </a:lnTo>
                      <a:lnTo>
                        <a:pt x="5" y="25"/>
                      </a:lnTo>
                      <a:lnTo>
                        <a:pt x="5" y="25"/>
                      </a:lnTo>
                      <a:lnTo>
                        <a:pt x="5" y="20"/>
                      </a:lnTo>
                      <a:lnTo>
                        <a:pt x="0" y="20"/>
                      </a:lnTo>
                      <a:lnTo>
                        <a:pt x="0" y="20"/>
                      </a:lnTo>
                      <a:lnTo>
                        <a:pt x="0" y="15"/>
                      </a:lnTo>
                      <a:lnTo>
                        <a:pt x="0" y="15"/>
                      </a:lnTo>
                      <a:lnTo>
                        <a:pt x="5" y="10"/>
                      </a:lnTo>
                      <a:lnTo>
                        <a:pt x="5" y="10"/>
                      </a:lnTo>
                      <a:lnTo>
                        <a:pt x="5" y="10"/>
                      </a:lnTo>
                      <a:lnTo>
                        <a:pt x="5" y="5"/>
                      </a:lnTo>
                      <a:lnTo>
                        <a:pt x="5" y="5"/>
                      </a:lnTo>
                      <a:lnTo>
                        <a:pt x="5" y="5"/>
                      </a:lnTo>
                      <a:lnTo>
                        <a:pt x="5" y="5"/>
                      </a:lnTo>
                      <a:lnTo>
                        <a:pt x="5" y="5"/>
                      </a:lnTo>
                      <a:lnTo>
                        <a:pt x="5" y="5"/>
                      </a:lnTo>
                      <a:lnTo>
                        <a:pt x="5" y="0"/>
                      </a:lnTo>
                      <a:lnTo>
                        <a:pt x="5" y="0"/>
                      </a:lnTo>
                      <a:lnTo>
                        <a:pt x="5" y="0"/>
                      </a:lnTo>
                      <a:lnTo>
                        <a:pt x="5" y="5"/>
                      </a:lnTo>
                      <a:lnTo>
                        <a:pt x="5" y="5"/>
                      </a:lnTo>
                      <a:lnTo>
                        <a:pt x="0" y="5"/>
                      </a:lnTo>
                      <a:lnTo>
                        <a:pt x="0" y="10"/>
                      </a:lnTo>
                      <a:lnTo>
                        <a:pt x="0" y="10"/>
                      </a:lnTo>
                      <a:lnTo>
                        <a:pt x="0" y="10"/>
                      </a:lnTo>
                      <a:lnTo>
                        <a:pt x="0" y="15"/>
                      </a:lnTo>
                      <a:lnTo>
                        <a:pt x="0" y="15"/>
                      </a:lnTo>
                      <a:lnTo>
                        <a:pt x="0" y="20"/>
                      </a:lnTo>
                      <a:lnTo>
                        <a:pt x="0" y="20"/>
                      </a:lnTo>
                      <a:lnTo>
                        <a:pt x="0" y="25"/>
                      </a:lnTo>
                      <a:lnTo>
                        <a:pt x="0" y="25"/>
                      </a:lnTo>
                      <a:lnTo>
                        <a:pt x="5" y="25"/>
                      </a:lnTo>
                      <a:lnTo>
                        <a:pt x="5" y="30"/>
                      </a:lnTo>
                      <a:lnTo>
                        <a:pt x="5" y="30"/>
                      </a:lnTo>
                      <a:lnTo>
                        <a:pt x="5"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42" name="Freeform 3038">
                  <a:extLst>
                    <a:ext uri="{FF2B5EF4-FFF2-40B4-BE49-F238E27FC236}">
                      <a16:creationId xmlns:a16="http://schemas.microsoft.com/office/drawing/2014/main" id="{CE47AB92-71B9-4EAD-90ED-94F609AC885F}"/>
                    </a:ext>
                  </a:extLst>
                </p:cNvPr>
                <p:cNvSpPr>
                  <a:spLocks/>
                </p:cNvSpPr>
                <p:nvPr/>
              </p:nvSpPr>
              <p:spPr bwMode="auto">
                <a:xfrm>
                  <a:off x="4448" y="1701"/>
                  <a:ext cx="10" cy="15"/>
                </a:xfrm>
                <a:custGeom>
                  <a:avLst/>
                  <a:gdLst>
                    <a:gd name="T0" fmla="*/ 10 w 10"/>
                    <a:gd name="T1" fmla="*/ 10 h 15"/>
                    <a:gd name="T2" fmla="*/ 10 w 10"/>
                    <a:gd name="T3" fmla="*/ 10 h 15"/>
                    <a:gd name="T4" fmla="*/ 10 w 10"/>
                    <a:gd name="T5" fmla="*/ 10 h 15"/>
                    <a:gd name="T6" fmla="*/ 10 w 10"/>
                    <a:gd name="T7" fmla="*/ 10 h 15"/>
                    <a:gd name="T8" fmla="*/ 5 w 10"/>
                    <a:gd name="T9" fmla="*/ 5 h 15"/>
                    <a:gd name="T10" fmla="*/ 5 w 10"/>
                    <a:gd name="T11" fmla="*/ 5 h 15"/>
                    <a:gd name="T12" fmla="*/ 5 w 10"/>
                    <a:gd name="T13" fmla="*/ 5 h 15"/>
                    <a:gd name="T14" fmla="*/ 5 w 10"/>
                    <a:gd name="T15" fmla="*/ 0 h 15"/>
                    <a:gd name="T16" fmla="*/ 0 w 10"/>
                    <a:gd name="T17" fmla="*/ 0 h 15"/>
                    <a:gd name="T18" fmla="*/ 0 w 10"/>
                    <a:gd name="T19" fmla="*/ 0 h 15"/>
                    <a:gd name="T20" fmla="*/ 0 w 10"/>
                    <a:gd name="T21" fmla="*/ 5 h 15"/>
                    <a:gd name="T22" fmla="*/ 0 w 10"/>
                    <a:gd name="T23" fmla="*/ 5 h 15"/>
                    <a:gd name="T24" fmla="*/ 0 w 10"/>
                    <a:gd name="T25" fmla="*/ 5 h 15"/>
                    <a:gd name="T26" fmla="*/ 5 w 10"/>
                    <a:gd name="T27" fmla="*/ 5 h 15"/>
                    <a:gd name="T28" fmla="*/ 5 w 10"/>
                    <a:gd name="T29" fmla="*/ 5 h 15"/>
                    <a:gd name="T30" fmla="*/ 5 w 10"/>
                    <a:gd name="T31" fmla="*/ 10 h 15"/>
                    <a:gd name="T32" fmla="*/ 5 w 10"/>
                    <a:gd name="T33" fmla="*/ 10 h 15"/>
                    <a:gd name="T34" fmla="*/ 10 w 10"/>
                    <a:gd name="T35" fmla="*/ 10 h 15"/>
                    <a:gd name="T36" fmla="*/ 10 w 10"/>
                    <a:gd name="T37" fmla="*/ 15 h 15"/>
                    <a:gd name="T38" fmla="*/ 10 w 10"/>
                    <a:gd name="T3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5">
                      <a:moveTo>
                        <a:pt x="10" y="10"/>
                      </a:moveTo>
                      <a:lnTo>
                        <a:pt x="10" y="10"/>
                      </a:lnTo>
                      <a:lnTo>
                        <a:pt x="10" y="10"/>
                      </a:lnTo>
                      <a:lnTo>
                        <a:pt x="10" y="10"/>
                      </a:lnTo>
                      <a:lnTo>
                        <a:pt x="5" y="5"/>
                      </a:lnTo>
                      <a:lnTo>
                        <a:pt x="5" y="5"/>
                      </a:lnTo>
                      <a:lnTo>
                        <a:pt x="5" y="5"/>
                      </a:lnTo>
                      <a:lnTo>
                        <a:pt x="5" y="0"/>
                      </a:lnTo>
                      <a:lnTo>
                        <a:pt x="0" y="0"/>
                      </a:lnTo>
                      <a:lnTo>
                        <a:pt x="0" y="0"/>
                      </a:lnTo>
                      <a:lnTo>
                        <a:pt x="0" y="5"/>
                      </a:lnTo>
                      <a:lnTo>
                        <a:pt x="0" y="5"/>
                      </a:lnTo>
                      <a:lnTo>
                        <a:pt x="0" y="5"/>
                      </a:lnTo>
                      <a:lnTo>
                        <a:pt x="5" y="5"/>
                      </a:lnTo>
                      <a:lnTo>
                        <a:pt x="5" y="5"/>
                      </a:lnTo>
                      <a:lnTo>
                        <a:pt x="5" y="10"/>
                      </a:lnTo>
                      <a:lnTo>
                        <a:pt x="5" y="10"/>
                      </a:lnTo>
                      <a:lnTo>
                        <a:pt x="10" y="10"/>
                      </a:lnTo>
                      <a:lnTo>
                        <a:pt x="10" y="15"/>
                      </a:lnTo>
                      <a:lnTo>
                        <a:pt x="1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43" name="Freeform 3039">
                  <a:extLst>
                    <a:ext uri="{FF2B5EF4-FFF2-40B4-BE49-F238E27FC236}">
                      <a16:creationId xmlns:a16="http://schemas.microsoft.com/office/drawing/2014/main" id="{EC58F917-B101-4612-99F1-42753070DFE1}"/>
                    </a:ext>
                  </a:extLst>
                </p:cNvPr>
                <p:cNvSpPr>
                  <a:spLocks/>
                </p:cNvSpPr>
                <p:nvPr/>
              </p:nvSpPr>
              <p:spPr bwMode="auto">
                <a:xfrm>
                  <a:off x="4458" y="1711"/>
                  <a:ext cx="10" cy="14"/>
                </a:xfrm>
                <a:custGeom>
                  <a:avLst/>
                  <a:gdLst>
                    <a:gd name="T0" fmla="*/ 10 w 10"/>
                    <a:gd name="T1" fmla="*/ 9 h 14"/>
                    <a:gd name="T2" fmla="*/ 10 w 10"/>
                    <a:gd name="T3" fmla="*/ 9 h 14"/>
                    <a:gd name="T4" fmla="*/ 5 w 10"/>
                    <a:gd name="T5" fmla="*/ 9 h 14"/>
                    <a:gd name="T6" fmla="*/ 5 w 10"/>
                    <a:gd name="T7" fmla="*/ 9 h 14"/>
                    <a:gd name="T8" fmla="*/ 5 w 10"/>
                    <a:gd name="T9" fmla="*/ 9 h 14"/>
                    <a:gd name="T10" fmla="*/ 5 w 10"/>
                    <a:gd name="T11" fmla="*/ 5 h 14"/>
                    <a:gd name="T12" fmla="*/ 0 w 10"/>
                    <a:gd name="T13" fmla="*/ 5 h 14"/>
                    <a:gd name="T14" fmla="*/ 0 w 10"/>
                    <a:gd name="T15" fmla="*/ 5 h 14"/>
                    <a:gd name="T16" fmla="*/ 0 w 10"/>
                    <a:gd name="T17" fmla="*/ 0 h 14"/>
                    <a:gd name="T18" fmla="*/ 0 w 10"/>
                    <a:gd name="T19" fmla="*/ 0 h 14"/>
                    <a:gd name="T20" fmla="*/ 0 w 10"/>
                    <a:gd name="T21" fmla="*/ 0 h 14"/>
                    <a:gd name="T22" fmla="*/ 0 w 10"/>
                    <a:gd name="T23" fmla="*/ 5 h 14"/>
                    <a:gd name="T24" fmla="*/ 0 w 10"/>
                    <a:gd name="T25" fmla="*/ 5 h 14"/>
                    <a:gd name="T26" fmla="*/ 0 w 10"/>
                    <a:gd name="T27" fmla="*/ 5 h 14"/>
                    <a:gd name="T28" fmla="*/ 0 w 10"/>
                    <a:gd name="T29" fmla="*/ 9 h 14"/>
                    <a:gd name="T30" fmla="*/ 0 w 10"/>
                    <a:gd name="T31" fmla="*/ 9 h 14"/>
                    <a:gd name="T32" fmla="*/ 5 w 10"/>
                    <a:gd name="T33" fmla="*/ 9 h 14"/>
                    <a:gd name="T34" fmla="*/ 5 w 10"/>
                    <a:gd name="T35" fmla="*/ 14 h 14"/>
                    <a:gd name="T36" fmla="*/ 10 w 10"/>
                    <a:gd name="T37" fmla="*/ 14 h 14"/>
                    <a:gd name="T38" fmla="*/ 10 w 10"/>
                    <a:gd name="T39" fmla="*/ 14 h 14"/>
                    <a:gd name="T40" fmla="*/ 10 w 10"/>
                    <a:gd name="T4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4">
                      <a:moveTo>
                        <a:pt x="10" y="9"/>
                      </a:moveTo>
                      <a:lnTo>
                        <a:pt x="10" y="9"/>
                      </a:lnTo>
                      <a:lnTo>
                        <a:pt x="5" y="9"/>
                      </a:lnTo>
                      <a:lnTo>
                        <a:pt x="5" y="9"/>
                      </a:lnTo>
                      <a:lnTo>
                        <a:pt x="5" y="9"/>
                      </a:lnTo>
                      <a:lnTo>
                        <a:pt x="5" y="5"/>
                      </a:lnTo>
                      <a:lnTo>
                        <a:pt x="0" y="5"/>
                      </a:lnTo>
                      <a:lnTo>
                        <a:pt x="0" y="5"/>
                      </a:lnTo>
                      <a:lnTo>
                        <a:pt x="0" y="0"/>
                      </a:lnTo>
                      <a:lnTo>
                        <a:pt x="0" y="0"/>
                      </a:lnTo>
                      <a:lnTo>
                        <a:pt x="0" y="0"/>
                      </a:lnTo>
                      <a:lnTo>
                        <a:pt x="0" y="5"/>
                      </a:lnTo>
                      <a:lnTo>
                        <a:pt x="0" y="5"/>
                      </a:lnTo>
                      <a:lnTo>
                        <a:pt x="0" y="5"/>
                      </a:lnTo>
                      <a:lnTo>
                        <a:pt x="0" y="9"/>
                      </a:lnTo>
                      <a:lnTo>
                        <a:pt x="0" y="9"/>
                      </a:lnTo>
                      <a:lnTo>
                        <a:pt x="5" y="9"/>
                      </a:lnTo>
                      <a:lnTo>
                        <a:pt x="5" y="14"/>
                      </a:lnTo>
                      <a:lnTo>
                        <a:pt x="10" y="14"/>
                      </a:lnTo>
                      <a:lnTo>
                        <a:pt x="10" y="14"/>
                      </a:lnTo>
                      <a:lnTo>
                        <a:pt x="1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44" name="Freeform 3040">
                  <a:extLst>
                    <a:ext uri="{FF2B5EF4-FFF2-40B4-BE49-F238E27FC236}">
                      <a16:creationId xmlns:a16="http://schemas.microsoft.com/office/drawing/2014/main" id="{10AA73BE-32AA-4904-9C24-4F9BD09240EE}"/>
                    </a:ext>
                  </a:extLst>
                </p:cNvPr>
                <p:cNvSpPr>
                  <a:spLocks/>
                </p:cNvSpPr>
                <p:nvPr/>
              </p:nvSpPr>
              <p:spPr bwMode="auto">
                <a:xfrm>
                  <a:off x="4468" y="1720"/>
                  <a:ext cx="5" cy="10"/>
                </a:xfrm>
                <a:custGeom>
                  <a:avLst/>
                  <a:gdLst>
                    <a:gd name="T0" fmla="*/ 5 w 5"/>
                    <a:gd name="T1" fmla="*/ 5 h 10"/>
                    <a:gd name="T2" fmla="*/ 5 w 5"/>
                    <a:gd name="T3" fmla="*/ 5 h 10"/>
                    <a:gd name="T4" fmla="*/ 5 w 5"/>
                    <a:gd name="T5" fmla="*/ 5 h 10"/>
                    <a:gd name="T6" fmla="*/ 5 w 5"/>
                    <a:gd name="T7" fmla="*/ 5 h 10"/>
                    <a:gd name="T8" fmla="*/ 0 w 5"/>
                    <a:gd name="T9" fmla="*/ 5 h 10"/>
                    <a:gd name="T10" fmla="*/ 0 w 5"/>
                    <a:gd name="T11" fmla="*/ 5 h 10"/>
                    <a:gd name="T12" fmla="*/ 0 w 5"/>
                    <a:gd name="T13" fmla="*/ 5 h 10"/>
                    <a:gd name="T14" fmla="*/ 0 w 5"/>
                    <a:gd name="T15" fmla="*/ 5 h 10"/>
                    <a:gd name="T16" fmla="*/ 0 w 5"/>
                    <a:gd name="T17" fmla="*/ 0 h 10"/>
                    <a:gd name="T18" fmla="*/ 0 w 5"/>
                    <a:gd name="T19" fmla="*/ 0 h 10"/>
                    <a:gd name="T20" fmla="*/ 0 w 5"/>
                    <a:gd name="T21" fmla="*/ 5 h 10"/>
                    <a:gd name="T22" fmla="*/ 0 w 5"/>
                    <a:gd name="T23" fmla="*/ 5 h 10"/>
                    <a:gd name="T24" fmla="*/ 0 w 5"/>
                    <a:gd name="T25" fmla="*/ 5 h 10"/>
                    <a:gd name="T26" fmla="*/ 0 w 5"/>
                    <a:gd name="T27" fmla="*/ 5 h 10"/>
                    <a:gd name="T28" fmla="*/ 0 w 5"/>
                    <a:gd name="T29" fmla="*/ 5 h 10"/>
                    <a:gd name="T30" fmla="*/ 0 w 5"/>
                    <a:gd name="T31" fmla="*/ 5 h 10"/>
                    <a:gd name="T32" fmla="*/ 5 w 5"/>
                    <a:gd name="T33" fmla="*/ 5 h 10"/>
                    <a:gd name="T34" fmla="*/ 5 w 5"/>
                    <a:gd name="T35" fmla="*/ 5 h 10"/>
                    <a:gd name="T36" fmla="*/ 5 w 5"/>
                    <a:gd name="T37" fmla="*/ 10 h 10"/>
                    <a:gd name="T38" fmla="*/ 5 w 5"/>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0">
                      <a:moveTo>
                        <a:pt x="5" y="5"/>
                      </a:moveTo>
                      <a:lnTo>
                        <a:pt x="5" y="5"/>
                      </a:lnTo>
                      <a:lnTo>
                        <a:pt x="5" y="5"/>
                      </a:lnTo>
                      <a:lnTo>
                        <a:pt x="5" y="5"/>
                      </a:lnTo>
                      <a:lnTo>
                        <a:pt x="0" y="5"/>
                      </a:lnTo>
                      <a:lnTo>
                        <a:pt x="0" y="5"/>
                      </a:lnTo>
                      <a:lnTo>
                        <a:pt x="0" y="5"/>
                      </a:lnTo>
                      <a:lnTo>
                        <a:pt x="0" y="5"/>
                      </a:lnTo>
                      <a:lnTo>
                        <a:pt x="0" y="0"/>
                      </a:lnTo>
                      <a:lnTo>
                        <a:pt x="0" y="0"/>
                      </a:lnTo>
                      <a:lnTo>
                        <a:pt x="0" y="5"/>
                      </a:lnTo>
                      <a:lnTo>
                        <a:pt x="0" y="5"/>
                      </a:lnTo>
                      <a:lnTo>
                        <a:pt x="0" y="5"/>
                      </a:lnTo>
                      <a:lnTo>
                        <a:pt x="0" y="5"/>
                      </a:lnTo>
                      <a:lnTo>
                        <a:pt x="0" y="5"/>
                      </a:lnTo>
                      <a:lnTo>
                        <a:pt x="0" y="5"/>
                      </a:lnTo>
                      <a:lnTo>
                        <a:pt x="5" y="5"/>
                      </a:lnTo>
                      <a:lnTo>
                        <a:pt x="5" y="5"/>
                      </a:lnTo>
                      <a:lnTo>
                        <a:pt x="5" y="1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45" name="Freeform 3041">
                  <a:extLst>
                    <a:ext uri="{FF2B5EF4-FFF2-40B4-BE49-F238E27FC236}">
                      <a16:creationId xmlns:a16="http://schemas.microsoft.com/office/drawing/2014/main" id="{D5994603-1EA7-4A77-93A8-0E47D155B534}"/>
                    </a:ext>
                  </a:extLst>
                </p:cNvPr>
                <p:cNvSpPr>
                  <a:spLocks/>
                </p:cNvSpPr>
                <p:nvPr/>
              </p:nvSpPr>
              <p:spPr bwMode="auto">
                <a:xfrm>
                  <a:off x="4473" y="1725"/>
                  <a:ext cx="5" cy="15"/>
                </a:xfrm>
                <a:custGeom>
                  <a:avLst/>
                  <a:gdLst>
                    <a:gd name="T0" fmla="*/ 0 w 5"/>
                    <a:gd name="T1" fmla="*/ 15 h 15"/>
                    <a:gd name="T2" fmla="*/ 0 w 5"/>
                    <a:gd name="T3" fmla="*/ 15 h 15"/>
                    <a:gd name="T4" fmla="*/ 5 w 5"/>
                    <a:gd name="T5" fmla="*/ 15 h 15"/>
                    <a:gd name="T6" fmla="*/ 5 w 5"/>
                    <a:gd name="T7" fmla="*/ 10 h 15"/>
                    <a:gd name="T8" fmla="*/ 5 w 5"/>
                    <a:gd name="T9" fmla="*/ 5 h 15"/>
                    <a:gd name="T10" fmla="*/ 5 w 5"/>
                    <a:gd name="T11" fmla="*/ 5 h 15"/>
                    <a:gd name="T12" fmla="*/ 5 w 5"/>
                    <a:gd name="T13" fmla="*/ 0 h 15"/>
                    <a:gd name="T14" fmla="*/ 0 w 5"/>
                    <a:gd name="T15" fmla="*/ 0 h 15"/>
                    <a:gd name="T16" fmla="*/ 0 w 5"/>
                    <a:gd name="T17" fmla="*/ 0 h 15"/>
                    <a:gd name="T18" fmla="*/ 0 w 5"/>
                    <a:gd name="T19" fmla="*/ 0 h 15"/>
                    <a:gd name="T20" fmla="*/ 0 w 5"/>
                    <a:gd name="T21" fmla="*/ 0 h 15"/>
                    <a:gd name="T22" fmla="*/ 0 w 5"/>
                    <a:gd name="T23" fmla="*/ 0 h 15"/>
                    <a:gd name="T24" fmla="*/ 0 w 5"/>
                    <a:gd name="T25" fmla="*/ 5 h 15"/>
                    <a:gd name="T26" fmla="*/ 0 w 5"/>
                    <a:gd name="T27" fmla="*/ 5 h 15"/>
                    <a:gd name="T28" fmla="*/ 0 w 5"/>
                    <a:gd name="T29" fmla="*/ 5 h 15"/>
                    <a:gd name="T30" fmla="*/ 0 w 5"/>
                    <a:gd name="T31" fmla="*/ 5 h 15"/>
                    <a:gd name="T32" fmla="*/ 0 w 5"/>
                    <a:gd name="T33" fmla="*/ 10 h 15"/>
                    <a:gd name="T34" fmla="*/ 0 w 5"/>
                    <a:gd name="T35" fmla="*/ 10 h 15"/>
                    <a:gd name="T36" fmla="*/ 0 w 5"/>
                    <a:gd name="T37" fmla="*/ 15 h 15"/>
                    <a:gd name="T38" fmla="*/ 0 w 5"/>
                    <a:gd name="T3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5">
                      <a:moveTo>
                        <a:pt x="0" y="15"/>
                      </a:moveTo>
                      <a:lnTo>
                        <a:pt x="0" y="15"/>
                      </a:lnTo>
                      <a:lnTo>
                        <a:pt x="5" y="15"/>
                      </a:lnTo>
                      <a:lnTo>
                        <a:pt x="5" y="10"/>
                      </a:lnTo>
                      <a:lnTo>
                        <a:pt x="5" y="5"/>
                      </a:lnTo>
                      <a:lnTo>
                        <a:pt x="5" y="5"/>
                      </a:lnTo>
                      <a:lnTo>
                        <a:pt x="5" y="0"/>
                      </a:lnTo>
                      <a:lnTo>
                        <a:pt x="0" y="0"/>
                      </a:lnTo>
                      <a:lnTo>
                        <a:pt x="0" y="0"/>
                      </a:lnTo>
                      <a:lnTo>
                        <a:pt x="0" y="0"/>
                      </a:lnTo>
                      <a:lnTo>
                        <a:pt x="0" y="0"/>
                      </a:lnTo>
                      <a:lnTo>
                        <a:pt x="0" y="0"/>
                      </a:lnTo>
                      <a:lnTo>
                        <a:pt x="0" y="5"/>
                      </a:lnTo>
                      <a:lnTo>
                        <a:pt x="0" y="5"/>
                      </a:lnTo>
                      <a:lnTo>
                        <a:pt x="0" y="5"/>
                      </a:lnTo>
                      <a:lnTo>
                        <a:pt x="0" y="5"/>
                      </a:lnTo>
                      <a:lnTo>
                        <a:pt x="0" y="10"/>
                      </a:lnTo>
                      <a:lnTo>
                        <a:pt x="0" y="10"/>
                      </a:lnTo>
                      <a:lnTo>
                        <a:pt x="0" y="15"/>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46" name="Freeform 3042">
                  <a:extLst>
                    <a:ext uri="{FF2B5EF4-FFF2-40B4-BE49-F238E27FC236}">
                      <a16:creationId xmlns:a16="http://schemas.microsoft.com/office/drawing/2014/main" id="{76CFDE28-758C-41F3-8DE5-D4510C156154}"/>
                    </a:ext>
                  </a:extLst>
                </p:cNvPr>
                <p:cNvSpPr>
                  <a:spLocks/>
                </p:cNvSpPr>
                <p:nvPr/>
              </p:nvSpPr>
              <p:spPr bwMode="auto">
                <a:xfrm>
                  <a:off x="4468" y="1740"/>
                  <a:ext cx="5" cy="20"/>
                </a:xfrm>
                <a:custGeom>
                  <a:avLst/>
                  <a:gdLst>
                    <a:gd name="T0" fmla="*/ 0 w 5"/>
                    <a:gd name="T1" fmla="*/ 20 h 20"/>
                    <a:gd name="T2" fmla="*/ 0 w 5"/>
                    <a:gd name="T3" fmla="*/ 20 h 20"/>
                    <a:gd name="T4" fmla="*/ 0 w 5"/>
                    <a:gd name="T5" fmla="*/ 15 h 20"/>
                    <a:gd name="T6" fmla="*/ 0 w 5"/>
                    <a:gd name="T7" fmla="*/ 15 h 20"/>
                    <a:gd name="T8" fmla="*/ 5 w 5"/>
                    <a:gd name="T9" fmla="*/ 10 h 20"/>
                    <a:gd name="T10" fmla="*/ 5 w 5"/>
                    <a:gd name="T11" fmla="*/ 5 h 20"/>
                    <a:gd name="T12" fmla="*/ 5 w 5"/>
                    <a:gd name="T13" fmla="*/ 5 h 20"/>
                    <a:gd name="T14" fmla="*/ 5 w 5"/>
                    <a:gd name="T15" fmla="*/ 5 h 20"/>
                    <a:gd name="T16" fmla="*/ 5 w 5"/>
                    <a:gd name="T17" fmla="*/ 0 h 20"/>
                    <a:gd name="T18" fmla="*/ 5 w 5"/>
                    <a:gd name="T19" fmla="*/ 0 h 20"/>
                    <a:gd name="T20" fmla="*/ 5 w 5"/>
                    <a:gd name="T21" fmla="*/ 0 h 20"/>
                    <a:gd name="T22" fmla="*/ 5 w 5"/>
                    <a:gd name="T23" fmla="*/ 0 h 20"/>
                    <a:gd name="T24" fmla="*/ 5 w 5"/>
                    <a:gd name="T25" fmla="*/ 0 h 20"/>
                    <a:gd name="T26" fmla="*/ 5 w 5"/>
                    <a:gd name="T27" fmla="*/ 5 h 20"/>
                    <a:gd name="T28" fmla="*/ 0 w 5"/>
                    <a:gd name="T29" fmla="*/ 5 h 20"/>
                    <a:gd name="T30" fmla="*/ 0 w 5"/>
                    <a:gd name="T31" fmla="*/ 10 h 20"/>
                    <a:gd name="T32" fmla="*/ 0 w 5"/>
                    <a:gd name="T33" fmla="*/ 10 h 20"/>
                    <a:gd name="T34" fmla="*/ 0 w 5"/>
                    <a:gd name="T35" fmla="*/ 15 h 20"/>
                    <a:gd name="T36" fmla="*/ 0 w 5"/>
                    <a:gd name="T37" fmla="*/ 20 h 20"/>
                    <a:gd name="T38" fmla="*/ 0 w 5"/>
                    <a:gd name="T3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20">
                      <a:moveTo>
                        <a:pt x="0" y="20"/>
                      </a:moveTo>
                      <a:lnTo>
                        <a:pt x="0" y="20"/>
                      </a:lnTo>
                      <a:lnTo>
                        <a:pt x="0" y="15"/>
                      </a:lnTo>
                      <a:lnTo>
                        <a:pt x="0" y="15"/>
                      </a:lnTo>
                      <a:lnTo>
                        <a:pt x="5" y="10"/>
                      </a:lnTo>
                      <a:lnTo>
                        <a:pt x="5" y="5"/>
                      </a:lnTo>
                      <a:lnTo>
                        <a:pt x="5" y="5"/>
                      </a:lnTo>
                      <a:lnTo>
                        <a:pt x="5" y="5"/>
                      </a:lnTo>
                      <a:lnTo>
                        <a:pt x="5" y="0"/>
                      </a:lnTo>
                      <a:lnTo>
                        <a:pt x="5" y="0"/>
                      </a:lnTo>
                      <a:lnTo>
                        <a:pt x="5" y="0"/>
                      </a:lnTo>
                      <a:lnTo>
                        <a:pt x="5" y="0"/>
                      </a:lnTo>
                      <a:lnTo>
                        <a:pt x="5" y="0"/>
                      </a:lnTo>
                      <a:lnTo>
                        <a:pt x="5" y="5"/>
                      </a:lnTo>
                      <a:lnTo>
                        <a:pt x="0" y="5"/>
                      </a:lnTo>
                      <a:lnTo>
                        <a:pt x="0" y="10"/>
                      </a:lnTo>
                      <a:lnTo>
                        <a:pt x="0" y="10"/>
                      </a:lnTo>
                      <a:lnTo>
                        <a:pt x="0" y="15"/>
                      </a:lnTo>
                      <a:lnTo>
                        <a:pt x="0" y="20"/>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47" name="Freeform 3043">
                  <a:extLst>
                    <a:ext uri="{FF2B5EF4-FFF2-40B4-BE49-F238E27FC236}">
                      <a16:creationId xmlns:a16="http://schemas.microsoft.com/office/drawing/2014/main" id="{F71D18B9-9025-402E-9F9B-2075B8878AC8}"/>
                    </a:ext>
                  </a:extLst>
                </p:cNvPr>
                <p:cNvSpPr>
                  <a:spLocks/>
                </p:cNvSpPr>
                <p:nvPr/>
              </p:nvSpPr>
              <p:spPr bwMode="auto">
                <a:xfrm>
                  <a:off x="4463" y="1760"/>
                  <a:ext cx="5" cy="10"/>
                </a:xfrm>
                <a:custGeom>
                  <a:avLst/>
                  <a:gdLst>
                    <a:gd name="T0" fmla="*/ 0 w 5"/>
                    <a:gd name="T1" fmla="*/ 10 h 10"/>
                    <a:gd name="T2" fmla="*/ 0 w 5"/>
                    <a:gd name="T3" fmla="*/ 10 h 10"/>
                    <a:gd name="T4" fmla="*/ 5 w 5"/>
                    <a:gd name="T5" fmla="*/ 10 h 10"/>
                    <a:gd name="T6" fmla="*/ 5 w 5"/>
                    <a:gd name="T7" fmla="*/ 5 h 10"/>
                    <a:gd name="T8" fmla="*/ 5 w 5"/>
                    <a:gd name="T9" fmla="*/ 5 h 10"/>
                    <a:gd name="T10" fmla="*/ 5 w 5"/>
                    <a:gd name="T11" fmla="*/ 5 h 10"/>
                    <a:gd name="T12" fmla="*/ 5 w 5"/>
                    <a:gd name="T13" fmla="*/ 0 h 10"/>
                    <a:gd name="T14" fmla="*/ 5 w 5"/>
                    <a:gd name="T15" fmla="*/ 0 h 10"/>
                    <a:gd name="T16" fmla="*/ 5 w 5"/>
                    <a:gd name="T17" fmla="*/ 0 h 10"/>
                    <a:gd name="T18" fmla="*/ 5 w 5"/>
                    <a:gd name="T19" fmla="*/ 0 h 10"/>
                    <a:gd name="T20" fmla="*/ 5 w 5"/>
                    <a:gd name="T21" fmla="*/ 0 h 10"/>
                    <a:gd name="T22" fmla="*/ 5 w 5"/>
                    <a:gd name="T23" fmla="*/ 0 h 10"/>
                    <a:gd name="T24" fmla="*/ 5 w 5"/>
                    <a:gd name="T25" fmla="*/ 0 h 10"/>
                    <a:gd name="T26" fmla="*/ 5 w 5"/>
                    <a:gd name="T27" fmla="*/ 0 h 10"/>
                    <a:gd name="T28" fmla="*/ 0 w 5"/>
                    <a:gd name="T29" fmla="*/ 0 h 10"/>
                    <a:gd name="T30" fmla="*/ 0 w 5"/>
                    <a:gd name="T31" fmla="*/ 5 h 10"/>
                    <a:gd name="T32" fmla="*/ 0 w 5"/>
                    <a:gd name="T33" fmla="*/ 5 h 10"/>
                    <a:gd name="T34" fmla="*/ 0 w 5"/>
                    <a:gd name="T35" fmla="*/ 5 h 10"/>
                    <a:gd name="T36" fmla="*/ 0 w 5"/>
                    <a:gd name="T37" fmla="*/ 10 h 10"/>
                    <a:gd name="T38" fmla="*/ 0 w 5"/>
                    <a:gd name="T39" fmla="*/ 5 h 10"/>
                    <a:gd name="T40" fmla="*/ 0 w 5"/>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0" y="10"/>
                      </a:moveTo>
                      <a:lnTo>
                        <a:pt x="0" y="10"/>
                      </a:lnTo>
                      <a:lnTo>
                        <a:pt x="5" y="10"/>
                      </a:lnTo>
                      <a:lnTo>
                        <a:pt x="5" y="5"/>
                      </a:lnTo>
                      <a:lnTo>
                        <a:pt x="5" y="5"/>
                      </a:lnTo>
                      <a:lnTo>
                        <a:pt x="5" y="5"/>
                      </a:lnTo>
                      <a:lnTo>
                        <a:pt x="5" y="0"/>
                      </a:lnTo>
                      <a:lnTo>
                        <a:pt x="5" y="0"/>
                      </a:lnTo>
                      <a:lnTo>
                        <a:pt x="5" y="0"/>
                      </a:lnTo>
                      <a:lnTo>
                        <a:pt x="5" y="0"/>
                      </a:lnTo>
                      <a:lnTo>
                        <a:pt x="5" y="0"/>
                      </a:lnTo>
                      <a:lnTo>
                        <a:pt x="5" y="0"/>
                      </a:lnTo>
                      <a:lnTo>
                        <a:pt x="5" y="0"/>
                      </a:lnTo>
                      <a:lnTo>
                        <a:pt x="5" y="0"/>
                      </a:lnTo>
                      <a:lnTo>
                        <a:pt x="0" y="0"/>
                      </a:lnTo>
                      <a:lnTo>
                        <a:pt x="0" y="5"/>
                      </a:lnTo>
                      <a:lnTo>
                        <a:pt x="0" y="5"/>
                      </a:lnTo>
                      <a:lnTo>
                        <a:pt x="0" y="5"/>
                      </a:lnTo>
                      <a:lnTo>
                        <a:pt x="0" y="10"/>
                      </a:lnTo>
                      <a:lnTo>
                        <a:pt x="0" y="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48" name="Freeform 3044">
                  <a:extLst>
                    <a:ext uri="{FF2B5EF4-FFF2-40B4-BE49-F238E27FC236}">
                      <a16:creationId xmlns:a16="http://schemas.microsoft.com/office/drawing/2014/main" id="{7ACD0705-C7CA-47A1-B5EF-B5865D4A35B5}"/>
                    </a:ext>
                  </a:extLst>
                </p:cNvPr>
                <p:cNvSpPr>
                  <a:spLocks/>
                </p:cNvSpPr>
                <p:nvPr/>
              </p:nvSpPr>
              <p:spPr bwMode="auto">
                <a:xfrm>
                  <a:off x="4453" y="1765"/>
                  <a:ext cx="10" cy="15"/>
                </a:xfrm>
                <a:custGeom>
                  <a:avLst/>
                  <a:gdLst>
                    <a:gd name="T0" fmla="*/ 5 w 10"/>
                    <a:gd name="T1" fmla="*/ 15 h 15"/>
                    <a:gd name="T2" fmla="*/ 5 w 10"/>
                    <a:gd name="T3" fmla="*/ 15 h 15"/>
                    <a:gd name="T4" fmla="*/ 5 w 10"/>
                    <a:gd name="T5" fmla="*/ 10 h 15"/>
                    <a:gd name="T6" fmla="*/ 5 w 10"/>
                    <a:gd name="T7" fmla="*/ 10 h 15"/>
                    <a:gd name="T8" fmla="*/ 5 w 10"/>
                    <a:gd name="T9" fmla="*/ 10 h 15"/>
                    <a:gd name="T10" fmla="*/ 10 w 10"/>
                    <a:gd name="T11" fmla="*/ 5 h 15"/>
                    <a:gd name="T12" fmla="*/ 10 w 10"/>
                    <a:gd name="T13" fmla="*/ 5 h 15"/>
                    <a:gd name="T14" fmla="*/ 10 w 10"/>
                    <a:gd name="T15" fmla="*/ 5 h 15"/>
                    <a:gd name="T16" fmla="*/ 10 w 10"/>
                    <a:gd name="T17" fmla="*/ 5 h 15"/>
                    <a:gd name="T18" fmla="*/ 10 w 10"/>
                    <a:gd name="T19" fmla="*/ 5 h 15"/>
                    <a:gd name="T20" fmla="*/ 10 w 10"/>
                    <a:gd name="T21" fmla="*/ 0 h 15"/>
                    <a:gd name="T22" fmla="*/ 10 w 10"/>
                    <a:gd name="T23" fmla="*/ 5 h 15"/>
                    <a:gd name="T24" fmla="*/ 10 w 10"/>
                    <a:gd name="T25" fmla="*/ 5 h 15"/>
                    <a:gd name="T26" fmla="*/ 10 w 10"/>
                    <a:gd name="T27" fmla="*/ 5 h 15"/>
                    <a:gd name="T28" fmla="*/ 5 w 10"/>
                    <a:gd name="T29" fmla="*/ 5 h 15"/>
                    <a:gd name="T30" fmla="*/ 5 w 10"/>
                    <a:gd name="T31" fmla="*/ 5 h 15"/>
                    <a:gd name="T32" fmla="*/ 5 w 10"/>
                    <a:gd name="T33" fmla="*/ 10 h 15"/>
                    <a:gd name="T34" fmla="*/ 0 w 10"/>
                    <a:gd name="T35" fmla="*/ 10 h 15"/>
                    <a:gd name="T36" fmla="*/ 0 w 10"/>
                    <a:gd name="T37" fmla="*/ 10 h 15"/>
                    <a:gd name="T38" fmla="*/ 0 w 10"/>
                    <a:gd name="T39" fmla="*/ 10 h 15"/>
                    <a:gd name="T40" fmla="*/ 5 w 10"/>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5">
                      <a:moveTo>
                        <a:pt x="5" y="15"/>
                      </a:moveTo>
                      <a:lnTo>
                        <a:pt x="5" y="15"/>
                      </a:lnTo>
                      <a:lnTo>
                        <a:pt x="5" y="10"/>
                      </a:lnTo>
                      <a:lnTo>
                        <a:pt x="5" y="10"/>
                      </a:lnTo>
                      <a:lnTo>
                        <a:pt x="5" y="10"/>
                      </a:lnTo>
                      <a:lnTo>
                        <a:pt x="10" y="5"/>
                      </a:lnTo>
                      <a:lnTo>
                        <a:pt x="10" y="5"/>
                      </a:lnTo>
                      <a:lnTo>
                        <a:pt x="10" y="5"/>
                      </a:lnTo>
                      <a:lnTo>
                        <a:pt x="10" y="5"/>
                      </a:lnTo>
                      <a:lnTo>
                        <a:pt x="10" y="5"/>
                      </a:lnTo>
                      <a:lnTo>
                        <a:pt x="10" y="0"/>
                      </a:lnTo>
                      <a:lnTo>
                        <a:pt x="10" y="5"/>
                      </a:lnTo>
                      <a:lnTo>
                        <a:pt x="10" y="5"/>
                      </a:lnTo>
                      <a:lnTo>
                        <a:pt x="10" y="5"/>
                      </a:lnTo>
                      <a:lnTo>
                        <a:pt x="5" y="5"/>
                      </a:lnTo>
                      <a:lnTo>
                        <a:pt x="5" y="5"/>
                      </a:lnTo>
                      <a:lnTo>
                        <a:pt x="5" y="10"/>
                      </a:lnTo>
                      <a:lnTo>
                        <a:pt x="0" y="10"/>
                      </a:lnTo>
                      <a:lnTo>
                        <a:pt x="0" y="10"/>
                      </a:lnTo>
                      <a:lnTo>
                        <a:pt x="0" y="10"/>
                      </a:lnTo>
                      <a:lnTo>
                        <a:pt x="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49" name="Freeform 3045">
                  <a:extLst>
                    <a:ext uri="{FF2B5EF4-FFF2-40B4-BE49-F238E27FC236}">
                      <a16:creationId xmlns:a16="http://schemas.microsoft.com/office/drawing/2014/main" id="{7CDA9595-22D1-47FC-8C7B-478891806887}"/>
                    </a:ext>
                  </a:extLst>
                </p:cNvPr>
                <p:cNvSpPr>
                  <a:spLocks/>
                </p:cNvSpPr>
                <p:nvPr/>
              </p:nvSpPr>
              <p:spPr bwMode="auto">
                <a:xfrm>
                  <a:off x="4443" y="1775"/>
                  <a:ext cx="15" cy="14"/>
                </a:xfrm>
                <a:custGeom>
                  <a:avLst/>
                  <a:gdLst>
                    <a:gd name="T0" fmla="*/ 0 w 15"/>
                    <a:gd name="T1" fmla="*/ 14 h 14"/>
                    <a:gd name="T2" fmla="*/ 0 w 15"/>
                    <a:gd name="T3" fmla="*/ 14 h 14"/>
                    <a:gd name="T4" fmla="*/ 0 w 15"/>
                    <a:gd name="T5" fmla="*/ 14 h 14"/>
                    <a:gd name="T6" fmla="*/ 5 w 15"/>
                    <a:gd name="T7" fmla="*/ 10 h 14"/>
                    <a:gd name="T8" fmla="*/ 5 w 15"/>
                    <a:gd name="T9" fmla="*/ 10 h 14"/>
                    <a:gd name="T10" fmla="*/ 10 w 15"/>
                    <a:gd name="T11" fmla="*/ 10 h 14"/>
                    <a:gd name="T12" fmla="*/ 10 w 15"/>
                    <a:gd name="T13" fmla="*/ 5 h 14"/>
                    <a:gd name="T14" fmla="*/ 10 w 15"/>
                    <a:gd name="T15" fmla="*/ 5 h 14"/>
                    <a:gd name="T16" fmla="*/ 10 w 15"/>
                    <a:gd name="T17" fmla="*/ 5 h 14"/>
                    <a:gd name="T18" fmla="*/ 15 w 15"/>
                    <a:gd name="T19" fmla="*/ 5 h 14"/>
                    <a:gd name="T20" fmla="*/ 10 w 15"/>
                    <a:gd name="T21" fmla="*/ 0 h 14"/>
                    <a:gd name="T22" fmla="*/ 10 w 15"/>
                    <a:gd name="T23" fmla="*/ 0 h 14"/>
                    <a:gd name="T24" fmla="*/ 10 w 15"/>
                    <a:gd name="T25" fmla="*/ 5 h 14"/>
                    <a:gd name="T26" fmla="*/ 10 w 15"/>
                    <a:gd name="T27" fmla="*/ 5 h 14"/>
                    <a:gd name="T28" fmla="*/ 5 w 15"/>
                    <a:gd name="T29" fmla="*/ 5 h 14"/>
                    <a:gd name="T30" fmla="*/ 5 w 15"/>
                    <a:gd name="T31" fmla="*/ 10 h 14"/>
                    <a:gd name="T32" fmla="*/ 5 w 15"/>
                    <a:gd name="T33" fmla="*/ 10 h 14"/>
                    <a:gd name="T34" fmla="*/ 0 w 15"/>
                    <a:gd name="T35" fmla="*/ 10 h 14"/>
                    <a:gd name="T36" fmla="*/ 0 w 15"/>
                    <a:gd name="T37" fmla="*/ 10 h 14"/>
                    <a:gd name="T38" fmla="*/ 0 w 15"/>
                    <a:gd name="T39" fmla="*/ 10 h 14"/>
                    <a:gd name="T40" fmla="*/ 0 w 15"/>
                    <a:gd name="T4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4">
                      <a:moveTo>
                        <a:pt x="0" y="14"/>
                      </a:moveTo>
                      <a:lnTo>
                        <a:pt x="0" y="14"/>
                      </a:lnTo>
                      <a:lnTo>
                        <a:pt x="0" y="14"/>
                      </a:lnTo>
                      <a:lnTo>
                        <a:pt x="5" y="10"/>
                      </a:lnTo>
                      <a:lnTo>
                        <a:pt x="5" y="10"/>
                      </a:lnTo>
                      <a:lnTo>
                        <a:pt x="10" y="10"/>
                      </a:lnTo>
                      <a:lnTo>
                        <a:pt x="10" y="5"/>
                      </a:lnTo>
                      <a:lnTo>
                        <a:pt x="10" y="5"/>
                      </a:lnTo>
                      <a:lnTo>
                        <a:pt x="10" y="5"/>
                      </a:lnTo>
                      <a:lnTo>
                        <a:pt x="15" y="5"/>
                      </a:lnTo>
                      <a:lnTo>
                        <a:pt x="10" y="0"/>
                      </a:lnTo>
                      <a:lnTo>
                        <a:pt x="10" y="0"/>
                      </a:lnTo>
                      <a:lnTo>
                        <a:pt x="10" y="5"/>
                      </a:lnTo>
                      <a:lnTo>
                        <a:pt x="10" y="5"/>
                      </a:lnTo>
                      <a:lnTo>
                        <a:pt x="5" y="5"/>
                      </a:lnTo>
                      <a:lnTo>
                        <a:pt x="5" y="10"/>
                      </a:lnTo>
                      <a:lnTo>
                        <a:pt x="5" y="10"/>
                      </a:lnTo>
                      <a:lnTo>
                        <a:pt x="0" y="10"/>
                      </a:lnTo>
                      <a:lnTo>
                        <a:pt x="0" y="10"/>
                      </a:lnTo>
                      <a:lnTo>
                        <a:pt x="0" y="10"/>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50" name="Freeform 3046">
                  <a:extLst>
                    <a:ext uri="{FF2B5EF4-FFF2-40B4-BE49-F238E27FC236}">
                      <a16:creationId xmlns:a16="http://schemas.microsoft.com/office/drawing/2014/main" id="{E552F15B-33F4-4D65-8311-874A9EF61468}"/>
                    </a:ext>
                  </a:extLst>
                </p:cNvPr>
                <p:cNvSpPr>
                  <a:spLocks/>
                </p:cNvSpPr>
                <p:nvPr/>
              </p:nvSpPr>
              <p:spPr bwMode="auto">
                <a:xfrm>
                  <a:off x="4434" y="1785"/>
                  <a:ext cx="9" cy="9"/>
                </a:xfrm>
                <a:custGeom>
                  <a:avLst/>
                  <a:gdLst>
                    <a:gd name="T0" fmla="*/ 4 w 9"/>
                    <a:gd name="T1" fmla="*/ 9 h 9"/>
                    <a:gd name="T2" fmla="*/ 4 w 9"/>
                    <a:gd name="T3" fmla="*/ 9 h 9"/>
                    <a:gd name="T4" fmla="*/ 4 w 9"/>
                    <a:gd name="T5" fmla="*/ 9 h 9"/>
                    <a:gd name="T6" fmla="*/ 4 w 9"/>
                    <a:gd name="T7" fmla="*/ 4 h 9"/>
                    <a:gd name="T8" fmla="*/ 4 w 9"/>
                    <a:gd name="T9" fmla="*/ 4 h 9"/>
                    <a:gd name="T10" fmla="*/ 4 w 9"/>
                    <a:gd name="T11" fmla="*/ 4 h 9"/>
                    <a:gd name="T12" fmla="*/ 4 w 9"/>
                    <a:gd name="T13" fmla="*/ 4 h 9"/>
                    <a:gd name="T14" fmla="*/ 9 w 9"/>
                    <a:gd name="T15" fmla="*/ 4 h 9"/>
                    <a:gd name="T16" fmla="*/ 9 w 9"/>
                    <a:gd name="T17" fmla="*/ 4 h 9"/>
                    <a:gd name="T18" fmla="*/ 9 w 9"/>
                    <a:gd name="T19" fmla="*/ 4 h 9"/>
                    <a:gd name="T20" fmla="*/ 9 w 9"/>
                    <a:gd name="T21" fmla="*/ 0 h 9"/>
                    <a:gd name="T22" fmla="*/ 9 w 9"/>
                    <a:gd name="T23" fmla="*/ 0 h 9"/>
                    <a:gd name="T24" fmla="*/ 4 w 9"/>
                    <a:gd name="T25" fmla="*/ 0 h 9"/>
                    <a:gd name="T26" fmla="*/ 4 w 9"/>
                    <a:gd name="T27" fmla="*/ 0 h 9"/>
                    <a:gd name="T28" fmla="*/ 4 w 9"/>
                    <a:gd name="T29" fmla="*/ 4 h 9"/>
                    <a:gd name="T30" fmla="*/ 4 w 9"/>
                    <a:gd name="T31" fmla="*/ 4 h 9"/>
                    <a:gd name="T32" fmla="*/ 0 w 9"/>
                    <a:gd name="T33" fmla="*/ 4 h 9"/>
                    <a:gd name="T34" fmla="*/ 4 w 9"/>
                    <a:gd name="T35" fmla="*/ 9 h 9"/>
                    <a:gd name="T36" fmla="*/ 4 w 9"/>
                    <a:gd name="T37" fmla="*/ 9 h 9"/>
                    <a:gd name="T38" fmla="*/ 4 w 9"/>
                    <a:gd name="T3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9">
                      <a:moveTo>
                        <a:pt x="4" y="9"/>
                      </a:moveTo>
                      <a:lnTo>
                        <a:pt x="4" y="9"/>
                      </a:lnTo>
                      <a:lnTo>
                        <a:pt x="4" y="9"/>
                      </a:lnTo>
                      <a:lnTo>
                        <a:pt x="4" y="4"/>
                      </a:lnTo>
                      <a:lnTo>
                        <a:pt x="4" y="4"/>
                      </a:lnTo>
                      <a:lnTo>
                        <a:pt x="4" y="4"/>
                      </a:lnTo>
                      <a:lnTo>
                        <a:pt x="4" y="4"/>
                      </a:lnTo>
                      <a:lnTo>
                        <a:pt x="9" y="4"/>
                      </a:lnTo>
                      <a:lnTo>
                        <a:pt x="9" y="4"/>
                      </a:lnTo>
                      <a:lnTo>
                        <a:pt x="9" y="4"/>
                      </a:lnTo>
                      <a:lnTo>
                        <a:pt x="9" y="0"/>
                      </a:lnTo>
                      <a:lnTo>
                        <a:pt x="9" y="0"/>
                      </a:lnTo>
                      <a:lnTo>
                        <a:pt x="4" y="0"/>
                      </a:lnTo>
                      <a:lnTo>
                        <a:pt x="4" y="0"/>
                      </a:lnTo>
                      <a:lnTo>
                        <a:pt x="4" y="4"/>
                      </a:lnTo>
                      <a:lnTo>
                        <a:pt x="4" y="4"/>
                      </a:lnTo>
                      <a:lnTo>
                        <a:pt x="0" y="4"/>
                      </a:lnTo>
                      <a:lnTo>
                        <a:pt x="4" y="9"/>
                      </a:lnTo>
                      <a:lnTo>
                        <a:pt x="4" y="9"/>
                      </a:lnTo>
                      <a:lnTo>
                        <a:pt x="4"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51" name="Freeform 3047">
                  <a:extLst>
                    <a:ext uri="{FF2B5EF4-FFF2-40B4-BE49-F238E27FC236}">
                      <a16:creationId xmlns:a16="http://schemas.microsoft.com/office/drawing/2014/main" id="{F468B063-7E2F-4788-B0DD-3BCB6AEF7DD0}"/>
                    </a:ext>
                  </a:extLst>
                </p:cNvPr>
                <p:cNvSpPr>
                  <a:spLocks/>
                </p:cNvSpPr>
                <p:nvPr/>
              </p:nvSpPr>
              <p:spPr bwMode="auto">
                <a:xfrm>
                  <a:off x="4438" y="1794"/>
                  <a:ext cx="10" cy="5"/>
                </a:xfrm>
                <a:custGeom>
                  <a:avLst/>
                  <a:gdLst>
                    <a:gd name="T0" fmla="*/ 10 w 10"/>
                    <a:gd name="T1" fmla="*/ 0 h 5"/>
                    <a:gd name="T2" fmla="*/ 10 w 10"/>
                    <a:gd name="T3" fmla="*/ 0 h 5"/>
                    <a:gd name="T4" fmla="*/ 10 w 10"/>
                    <a:gd name="T5" fmla="*/ 0 h 5"/>
                    <a:gd name="T6" fmla="*/ 5 w 10"/>
                    <a:gd name="T7" fmla="*/ 0 h 5"/>
                    <a:gd name="T8" fmla="*/ 5 w 10"/>
                    <a:gd name="T9" fmla="*/ 0 h 5"/>
                    <a:gd name="T10" fmla="*/ 5 w 10"/>
                    <a:gd name="T11" fmla="*/ 0 h 5"/>
                    <a:gd name="T12" fmla="*/ 0 w 10"/>
                    <a:gd name="T13" fmla="*/ 0 h 5"/>
                    <a:gd name="T14" fmla="*/ 0 w 10"/>
                    <a:gd name="T15" fmla="*/ 0 h 5"/>
                    <a:gd name="T16" fmla="*/ 0 w 10"/>
                    <a:gd name="T17" fmla="*/ 0 h 5"/>
                    <a:gd name="T18" fmla="*/ 0 w 10"/>
                    <a:gd name="T19" fmla="*/ 0 h 5"/>
                    <a:gd name="T20" fmla="*/ 0 w 10"/>
                    <a:gd name="T21" fmla="*/ 0 h 5"/>
                    <a:gd name="T22" fmla="*/ 0 w 10"/>
                    <a:gd name="T23" fmla="*/ 0 h 5"/>
                    <a:gd name="T24" fmla="*/ 0 w 10"/>
                    <a:gd name="T25" fmla="*/ 0 h 5"/>
                    <a:gd name="T26" fmla="*/ 0 w 10"/>
                    <a:gd name="T27" fmla="*/ 0 h 5"/>
                    <a:gd name="T28" fmla="*/ 5 w 10"/>
                    <a:gd name="T29" fmla="*/ 5 h 5"/>
                    <a:gd name="T30" fmla="*/ 5 w 10"/>
                    <a:gd name="T31" fmla="*/ 5 h 5"/>
                    <a:gd name="T32" fmla="*/ 5 w 10"/>
                    <a:gd name="T33" fmla="*/ 5 h 5"/>
                    <a:gd name="T34" fmla="*/ 10 w 10"/>
                    <a:gd name="T35" fmla="*/ 5 h 5"/>
                    <a:gd name="T36" fmla="*/ 10 w 10"/>
                    <a:gd name="T37" fmla="*/ 0 h 5"/>
                    <a:gd name="T38" fmla="*/ 10 w 10"/>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5">
                      <a:moveTo>
                        <a:pt x="10" y="0"/>
                      </a:moveTo>
                      <a:lnTo>
                        <a:pt x="10" y="0"/>
                      </a:lnTo>
                      <a:lnTo>
                        <a:pt x="10" y="0"/>
                      </a:lnTo>
                      <a:lnTo>
                        <a:pt x="5" y="0"/>
                      </a:lnTo>
                      <a:lnTo>
                        <a:pt x="5" y="0"/>
                      </a:lnTo>
                      <a:lnTo>
                        <a:pt x="5" y="0"/>
                      </a:lnTo>
                      <a:lnTo>
                        <a:pt x="0" y="0"/>
                      </a:lnTo>
                      <a:lnTo>
                        <a:pt x="0" y="0"/>
                      </a:lnTo>
                      <a:lnTo>
                        <a:pt x="0" y="0"/>
                      </a:lnTo>
                      <a:lnTo>
                        <a:pt x="0" y="0"/>
                      </a:lnTo>
                      <a:lnTo>
                        <a:pt x="0" y="0"/>
                      </a:lnTo>
                      <a:lnTo>
                        <a:pt x="0" y="0"/>
                      </a:lnTo>
                      <a:lnTo>
                        <a:pt x="0" y="0"/>
                      </a:lnTo>
                      <a:lnTo>
                        <a:pt x="0" y="0"/>
                      </a:lnTo>
                      <a:lnTo>
                        <a:pt x="5" y="5"/>
                      </a:lnTo>
                      <a:lnTo>
                        <a:pt x="5" y="5"/>
                      </a:lnTo>
                      <a:lnTo>
                        <a:pt x="5" y="5"/>
                      </a:lnTo>
                      <a:lnTo>
                        <a:pt x="10" y="5"/>
                      </a:lnTo>
                      <a:lnTo>
                        <a:pt x="10"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52" name="Freeform 3048">
                  <a:extLst>
                    <a:ext uri="{FF2B5EF4-FFF2-40B4-BE49-F238E27FC236}">
                      <a16:creationId xmlns:a16="http://schemas.microsoft.com/office/drawing/2014/main" id="{0FC51592-3EDA-421F-940F-EB2275BC3A16}"/>
                    </a:ext>
                  </a:extLst>
                </p:cNvPr>
                <p:cNvSpPr>
                  <a:spLocks/>
                </p:cNvSpPr>
                <p:nvPr/>
              </p:nvSpPr>
              <p:spPr bwMode="auto">
                <a:xfrm>
                  <a:off x="4443" y="1789"/>
                  <a:ext cx="5" cy="5"/>
                </a:xfrm>
                <a:custGeom>
                  <a:avLst/>
                  <a:gdLst>
                    <a:gd name="T0" fmla="*/ 5 w 5"/>
                    <a:gd name="T1" fmla="*/ 0 h 5"/>
                    <a:gd name="T2" fmla="*/ 5 w 5"/>
                    <a:gd name="T3" fmla="*/ 0 h 5"/>
                    <a:gd name="T4" fmla="*/ 5 w 5"/>
                    <a:gd name="T5" fmla="*/ 0 h 5"/>
                    <a:gd name="T6" fmla="*/ 0 w 5"/>
                    <a:gd name="T7" fmla="*/ 0 h 5"/>
                    <a:gd name="T8" fmla="*/ 0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5 h 5"/>
                    <a:gd name="T22" fmla="*/ 5 w 5"/>
                    <a:gd name="T23" fmla="*/ 5 h 5"/>
                    <a:gd name="T24" fmla="*/ 5 w 5"/>
                    <a:gd name="T25" fmla="*/ 5 h 5"/>
                    <a:gd name="T26" fmla="*/ 5 w 5"/>
                    <a:gd name="T27" fmla="*/ 5 h 5"/>
                    <a:gd name="T28" fmla="*/ 5 w 5"/>
                    <a:gd name="T29" fmla="*/ 5 h 5"/>
                    <a:gd name="T30" fmla="*/ 5 w 5"/>
                    <a:gd name="T31" fmla="*/ 0 h 5"/>
                    <a:gd name="T32" fmla="*/ 5 w 5"/>
                    <a:gd name="T33" fmla="*/ 5 h 5"/>
                    <a:gd name="T34" fmla="*/ 5 w 5"/>
                    <a:gd name="T35" fmla="*/ 5 h 5"/>
                    <a:gd name="T36" fmla="*/ 5 w 5"/>
                    <a:gd name="T37" fmla="*/ 0 h 5"/>
                    <a:gd name="T38" fmla="*/ 5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0"/>
                      </a:moveTo>
                      <a:lnTo>
                        <a:pt x="5" y="0"/>
                      </a:lnTo>
                      <a:lnTo>
                        <a:pt x="5" y="0"/>
                      </a:lnTo>
                      <a:lnTo>
                        <a:pt x="0" y="0"/>
                      </a:lnTo>
                      <a:lnTo>
                        <a:pt x="0" y="5"/>
                      </a:lnTo>
                      <a:lnTo>
                        <a:pt x="5" y="5"/>
                      </a:lnTo>
                      <a:lnTo>
                        <a:pt x="5" y="5"/>
                      </a:lnTo>
                      <a:lnTo>
                        <a:pt x="5" y="5"/>
                      </a:lnTo>
                      <a:lnTo>
                        <a:pt x="5" y="5"/>
                      </a:lnTo>
                      <a:lnTo>
                        <a:pt x="5" y="5"/>
                      </a:lnTo>
                      <a:lnTo>
                        <a:pt x="5" y="5"/>
                      </a:lnTo>
                      <a:lnTo>
                        <a:pt x="5" y="5"/>
                      </a:lnTo>
                      <a:lnTo>
                        <a:pt x="5" y="5"/>
                      </a:lnTo>
                      <a:lnTo>
                        <a:pt x="5" y="5"/>
                      </a:lnTo>
                      <a:lnTo>
                        <a:pt x="5" y="5"/>
                      </a:lnTo>
                      <a:lnTo>
                        <a:pt x="5" y="0"/>
                      </a:lnTo>
                      <a:lnTo>
                        <a:pt x="5" y="5"/>
                      </a:lnTo>
                      <a:lnTo>
                        <a:pt x="5" y="5"/>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50153" name="Group 3049">
                <a:extLst>
                  <a:ext uri="{FF2B5EF4-FFF2-40B4-BE49-F238E27FC236}">
                    <a16:creationId xmlns:a16="http://schemas.microsoft.com/office/drawing/2014/main" id="{296DAABD-AE87-4701-9A54-FEEB470106A5}"/>
                  </a:ext>
                </a:extLst>
              </p:cNvPr>
              <p:cNvGrpSpPr>
                <a:grpSpLocks/>
              </p:cNvGrpSpPr>
              <p:nvPr/>
            </p:nvGrpSpPr>
            <p:grpSpPr bwMode="auto">
              <a:xfrm>
                <a:off x="4359" y="1198"/>
                <a:ext cx="601" cy="710"/>
                <a:chOff x="4359" y="1198"/>
                <a:chExt cx="601" cy="710"/>
              </a:xfrm>
            </p:grpSpPr>
            <p:sp>
              <p:nvSpPr>
                <p:cNvPr id="50154" name="Freeform 3050">
                  <a:extLst>
                    <a:ext uri="{FF2B5EF4-FFF2-40B4-BE49-F238E27FC236}">
                      <a16:creationId xmlns:a16="http://schemas.microsoft.com/office/drawing/2014/main" id="{C975A39B-D8AA-4AE8-BEC3-9D75E897B158}"/>
                    </a:ext>
                  </a:extLst>
                </p:cNvPr>
                <p:cNvSpPr>
                  <a:spLocks/>
                </p:cNvSpPr>
                <p:nvPr/>
              </p:nvSpPr>
              <p:spPr bwMode="auto">
                <a:xfrm>
                  <a:off x="4448" y="1789"/>
                  <a:ext cx="5" cy="5"/>
                </a:xfrm>
                <a:custGeom>
                  <a:avLst/>
                  <a:gdLst>
                    <a:gd name="T0" fmla="*/ 5 w 5"/>
                    <a:gd name="T1" fmla="*/ 0 h 5"/>
                    <a:gd name="T2" fmla="*/ 5 w 5"/>
                    <a:gd name="T3" fmla="*/ 0 h 5"/>
                    <a:gd name="T4" fmla="*/ 5 w 5"/>
                    <a:gd name="T5" fmla="*/ 0 h 5"/>
                    <a:gd name="T6" fmla="*/ 5 w 5"/>
                    <a:gd name="T7" fmla="*/ 0 h 5"/>
                    <a:gd name="T8" fmla="*/ 0 w 5"/>
                    <a:gd name="T9" fmla="*/ 0 h 5"/>
                    <a:gd name="T10" fmla="*/ 0 w 5"/>
                    <a:gd name="T11" fmla="*/ 0 h 5"/>
                    <a:gd name="T12" fmla="*/ 0 w 5"/>
                    <a:gd name="T13" fmla="*/ 0 h 5"/>
                    <a:gd name="T14" fmla="*/ 0 w 5"/>
                    <a:gd name="T15" fmla="*/ 0 h 5"/>
                    <a:gd name="T16" fmla="*/ 0 w 5"/>
                    <a:gd name="T17" fmla="*/ 0 h 5"/>
                    <a:gd name="T18" fmla="*/ 0 w 5"/>
                    <a:gd name="T19" fmla="*/ 0 h 5"/>
                    <a:gd name="T20" fmla="*/ 0 w 5"/>
                    <a:gd name="T21" fmla="*/ 0 h 5"/>
                    <a:gd name="T22" fmla="*/ 0 w 5"/>
                    <a:gd name="T23" fmla="*/ 0 h 5"/>
                    <a:gd name="T24" fmla="*/ 0 w 5"/>
                    <a:gd name="T25" fmla="*/ 0 h 5"/>
                    <a:gd name="T26" fmla="*/ 0 w 5"/>
                    <a:gd name="T27" fmla="*/ 0 h 5"/>
                    <a:gd name="T28" fmla="*/ 0 w 5"/>
                    <a:gd name="T29" fmla="*/ 0 h 5"/>
                    <a:gd name="T30" fmla="*/ 0 w 5"/>
                    <a:gd name="T31" fmla="*/ 0 h 5"/>
                    <a:gd name="T32" fmla="*/ 5 w 5"/>
                    <a:gd name="T33" fmla="*/ 0 h 5"/>
                    <a:gd name="T34" fmla="*/ 5 w 5"/>
                    <a:gd name="T35" fmla="*/ 0 h 5"/>
                    <a:gd name="T36" fmla="*/ 5 w 5"/>
                    <a:gd name="T37" fmla="*/ 0 h 5"/>
                    <a:gd name="T38" fmla="*/ 5 w 5"/>
                    <a:gd name="T39" fmla="*/ 5 h 5"/>
                    <a:gd name="T40" fmla="*/ 5 w 5"/>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5" y="0"/>
                      </a:moveTo>
                      <a:lnTo>
                        <a:pt x="5" y="0"/>
                      </a:lnTo>
                      <a:lnTo>
                        <a:pt x="5" y="0"/>
                      </a:lnTo>
                      <a:lnTo>
                        <a:pt x="5"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5" y="0"/>
                      </a:lnTo>
                      <a:lnTo>
                        <a:pt x="5" y="0"/>
                      </a:lnTo>
                      <a:lnTo>
                        <a:pt x="5" y="0"/>
                      </a:lnTo>
                      <a:lnTo>
                        <a:pt x="5"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55" name="Freeform 3051">
                  <a:extLst>
                    <a:ext uri="{FF2B5EF4-FFF2-40B4-BE49-F238E27FC236}">
                      <a16:creationId xmlns:a16="http://schemas.microsoft.com/office/drawing/2014/main" id="{1306AB63-8AEA-4EC5-82BD-61FB95754E61}"/>
                    </a:ext>
                  </a:extLst>
                </p:cNvPr>
                <p:cNvSpPr>
                  <a:spLocks/>
                </p:cNvSpPr>
                <p:nvPr/>
              </p:nvSpPr>
              <p:spPr bwMode="auto">
                <a:xfrm>
                  <a:off x="4453" y="1785"/>
                  <a:ext cx="5" cy="9"/>
                </a:xfrm>
                <a:custGeom>
                  <a:avLst/>
                  <a:gdLst>
                    <a:gd name="T0" fmla="*/ 5 w 5"/>
                    <a:gd name="T1" fmla="*/ 0 h 9"/>
                    <a:gd name="T2" fmla="*/ 5 w 5"/>
                    <a:gd name="T3" fmla="*/ 4 h 9"/>
                    <a:gd name="T4" fmla="*/ 5 w 5"/>
                    <a:gd name="T5" fmla="*/ 4 h 9"/>
                    <a:gd name="T6" fmla="*/ 5 w 5"/>
                    <a:gd name="T7" fmla="*/ 4 h 9"/>
                    <a:gd name="T8" fmla="*/ 0 w 5"/>
                    <a:gd name="T9" fmla="*/ 4 h 9"/>
                    <a:gd name="T10" fmla="*/ 0 w 5"/>
                    <a:gd name="T11" fmla="*/ 4 h 9"/>
                    <a:gd name="T12" fmla="*/ 0 w 5"/>
                    <a:gd name="T13" fmla="*/ 4 h 9"/>
                    <a:gd name="T14" fmla="*/ 0 w 5"/>
                    <a:gd name="T15" fmla="*/ 4 h 9"/>
                    <a:gd name="T16" fmla="*/ 0 w 5"/>
                    <a:gd name="T17" fmla="*/ 4 h 9"/>
                    <a:gd name="T18" fmla="*/ 0 w 5"/>
                    <a:gd name="T19" fmla="*/ 4 h 9"/>
                    <a:gd name="T20" fmla="*/ 0 w 5"/>
                    <a:gd name="T21" fmla="*/ 9 h 9"/>
                    <a:gd name="T22" fmla="*/ 0 w 5"/>
                    <a:gd name="T23" fmla="*/ 9 h 9"/>
                    <a:gd name="T24" fmla="*/ 0 w 5"/>
                    <a:gd name="T25" fmla="*/ 9 h 9"/>
                    <a:gd name="T26" fmla="*/ 0 w 5"/>
                    <a:gd name="T27" fmla="*/ 4 h 9"/>
                    <a:gd name="T28" fmla="*/ 0 w 5"/>
                    <a:gd name="T29" fmla="*/ 4 h 9"/>
                    <a:gd name="T30" fmla="*/ 5 w 5"/>
                    <a:gd name="T31" fmla="*/ 4 h 9"/>
                    <a:gd name="T32" fmla="*/ 5 w 5"/>
                    <a:gd name="T33" fmla="*/ 4 h 9"/>
                    <a:gd name="T34" fmla="*/ 5 w 5"/>
                    <a:gd name="T35" fmla="*/ 4 h 9"/>
                    <a:gd name="T36" fmla="*/ 5 w 5"/>
                    <a:gd name="T37" fmla="*/ 4 h 9"/>
                    <a:gd name="T38" fmla="*/ 5 w 5"/>
                    <a:gd name="T39" fmla="*/ 4 h 9"/>
                    <a:gd name="T40" fmla="*/ 5 w 5"/>
                    <a:gd name="T4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9">
                      <a:moveTo>
                        <a:pt x="5" y="0"/>
                      </a:moveTo>
                      <a:lnTo>
                        <a:pt x="5" y="4"/>
                      </a:lnTo>
                      <a:lnTo>
                        <a:pt x="5" y="4"/>
                      </a:lnTo>
                      <a:lnTo>
                        <a:pt x="5" y="4"/>
                      </a:lnTo>
                      <a:lnTo>
                        <a:pt x="0" y="4"/>
                      </a:lnTo>
                      <a:lnTo>
                        <a:pt x="0" y="4"/>
                      </a:lnTo>
                      <a:lnTo>
                        <a:pt x="0" y="4"/>
                      </a:lnTo>
                      <a:lnTo>
                        <a:pt x="0" y="4"/>
                      </a:lnTo>
                      <a:lnTo>
                        <a:pt x="0" y="4"/>
                      </a:lnTo>
                      <a:lnTo>
                        <a:pt x="0" y="4"/>
                      </a:lnTo>
                      <a:lnTo>
                        <a:pt x="0" y="9"/>
                      </a:lnTo>
                      <a:lnTo>
                        <a:pt x="0" y="9"/>
                      </a:lnTo>
                      <a:lnTo>
                        <a:pt x="0" y="9"/>
                      </a:lnTo>
                      <a:lnTo>
                        <a:pt x="0" y="4"/>
                      </a:lnTo>
                      <a:lnTo>
                        <a:pt x="0" y="4"/>
                      </a:lnTo>
                      <a:lnTo>
                        <a:pt x="5" y="4"/>
                      </a:lnTo>
                      <a:lnTo>
                        <a:pt x="5" y="4"/>
                      </a:lnTo>
                      <a:lnTo>
                        <a:pt x="5" y="4"/>
                      </a:lnTo>
                      <a:lnTo>
                        <a:pt x="5" y="4"/>
                      </a:lnTo>
                      <a:lnTo>
                        <a:pt x="5" y="4"/>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56" name="Freeform 3052">
                  <a:extLst>
                    <a:ext uri="{FF2B5EF4-FFF2-40B4-BE49-F238E27FC236}">
                      <a16:creationId xmlns:a16="http://schemas.microsoft.com/office/drawing/2014/main" id="{2459F86A-4FC6-44FB-945B-7A27F6CF7C0A}"/>
                    </a:ext>
                  </a:extLst>
                </p:cNvPr>
                <p:cNvSpPr>
                  <a:spLocks/>
                </p:cNvSpPr>
                <p:nvPr/>
              </p:nvSpPr>
              <p:spPr bwMode="auto">
                <a:xfrm>
                  <a:off x="4458" y="1780"/>
                  <a:ext cx="10" cy="9"/>
                </a:xfrm>
                <a:custGeom>
                  <a:avLst/>
                  <a:gdLst>
                    <a:gd name="T0" fmla="*/ 10 w 10"/>
                    <a:gd name="T1" fmla="*/ 0 h 9"/>
                    <a:gd name="T2" fmla="*/ 10 w 10"/>
                    <a:gd name="T3" fmla="*/ 0 h 9"/>
                    <a:gd name="T4" fmla="*/ 10 w 10"/>
                    <a:gd name="T5" fmla="*/ 0 h 9"/>
                    <a:gd name="T6" fmla="*/ 5 w 10"/>
                    <a:gd name="T7" fmla="*/ 5 h 9"/>
                    <a:gd name="T8" fmla="*/ 5 w 10"/>
                    <a:gd name="T9" fmla="*/ 5 h 9"/>
                    <a:gd name="T10" fmla="*/ 0 w 10"/>
                    <a:gd name="T11" fmla="*/ 5 h 9"/>
                    <a:gd name="T12" fmla="*/ 0 w 10"/>
                    <a:gd name="T13" fmla="*/ 5 h 9"/>
                    <a:gd name="T14" fmla="*/ 0 w 10"/>
                    <a:gd name="T15" fmla="*/ 5 h 9"/>
                    <a:gd name="T16" fmla="*/ 0 w 10"/>
                    <a:gd name="T17" fmla="*/ 5 h 9"/>
                    <a:gd name="T18" fmla="*/ 0 w 10"/>
                    <a:gd name="T19" fmla="*/ 5 h 9"/>
                    <a:gd name="T20" fmla="*/ 0 w 10"/>
                    <a:gd name="T21" fmla="*/ 9 h 9"/>
                    <a:gd name="T22" fmla="*/ 0 w 10"/>
                    <a:gd name="T23" fmla="*/ 9 h 9"/>
                    <a:gd name="T24" fmla="*/ 0 w 10"/>
                    <a:gd name="T25" fmla="*/ 9 h 9"/>
                    <a:gd name="T26" fmla="*/ 0 w 10"/>
                    <a:gd name="T27" fmla="*/ 9 h 9"/>
                    <a:gd name="T28" fmla="*/ 5 w 10"/>
                    <a:gd name="T29" fmla="*/ 5 h 9"/>
                    <a:gd name="T30" fmla="*/ 5 w 10"/>
                    <a:gd name="T31" fmla="*/ 5 h 9"/>
                    <a:gd name="T32" fmla="*/ 5 w 10"/>
                    <a:gd name="T33" fmla="*/ 5 h 9"/>
                    <a:gd name="T34" fmla="*/ 10 w 10"/>
                    <a:gd name="T35" fmla="*/ 5 h 9"/>
                    <a:gd name="T36" fmla="*/ 10 w 10"/>
                    <a:gd name="T37" fmla="*/ 5 h 9"/>
                    <a:gd name="T38" fmla="*/ 10 w 10"/>
                    <a:gd name="T39" fmla="*/ 5 h 9"/>
                    <a:gd name="T40" fmla="*/ 10 w 10"/>
                    <a:gd name="T4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9">
                      <a:moveTo>
                        <a:pt x="10" y="0"/>
                      </a:moveTo>
                      <a:lnTo>
                        <a:pt x="10" y="0"/>
                      </a:lnTo>
                      <a:lnTo>
                        <a:pt x="10" y="0"/>
                      </a:lnTo>
                      <a:lnTo>
                        <a:pt x="5" y="5"/>
                      </a:lnTo>
                      <a:lnTo>
                        <a:pt x="5" y="5"/>
                      </a:lnTo>
                      <a:lnTo>
                        <a:pt x="0" y="5"/>
                      </a:lnTo>
                      <a:lnTo>
                        <a:pt x="0" y="5"/>
                      </a:lnTo>
                      <a:lnTo>
                        <a:pt x="0" y="5"/>
                      </a:lnTo>
                      <a:lnTo>
                        <a:pt x="0" y="5"/>
                      </a:lnTo>
                      <a:lnTo>
                        <a:pt x="0" y="5"/>
                      </a:lnTo>
                      <a:lnTo>
                        <a:pt x="0" y="9"/>
                      </a:lnTo>
                      <a:lnTo>
                        <a:pt x="0" y="9"/>
                      </a:lnTo>
                      <a:lnTo>
                        <a:pt x="0" y="9"/>
                      </a:lnTo>
                      <a:lnTo>
                        <a:pt x="0" y="9"/>
                      </a:lnTo>
                      <a:lnTo>
                        <a:pt x="5" y="5"/>
                      </a:lnTo>
                      <a:lnTo>
                        <a:pt x="5" y="5"/>
                      </a:lnTo>
                      <a:lnTo>
                        <a:pt x="5" y="5"/>
                      </a:lnTo>
                      <a:lnTo>
                        <a:pt x="10" y="5"/>
                      </a:lnTo>
                      <a:lnTo>
                        <a:pt x="10" y="5"/>
                      </a:lnTo>
                      <a:lnTo>
                        <a:pt x="10" y="5"/>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57" name="Freeform 3053">
                  <a:extLst>
                    <a:ext uri="{FF2B5EF4-FFF2-40B4-BE49-F238E27FC236}">
                      <a16:creationId xmlns:a16="http://schemas.microsoft.com/office/drawing/2014/main" id="{95D95A00-82C9-4840-9542-3C933CF396B4}"/>
                    </a:ext>
                  </a:extLst>
                </p:cNvPr>
                <p:cNvSpPr>
                  <a:spLocks/>
                </p:cNvSpPr>
                <p:nvPr/>
              </p:nvSpPr>
              <p:spPr bwMode="auto">
                <a:xfrm>
                  <a:off x="4468" y="1775"/>
                  <a:ext cx="15" cy="10"/>
                </a:xfrm>
                <a:custGeom>
                  <a:avLst/>
                  <a:gdLst>
                    <a:gd name="T0" fmla="*/ 15 w 15"/>
                    <a:gd name="T1" fmla="*/ 0 h 10"/>
                    <a:gd name="T2" fmla="*/ 15 w 15"/>
                    <a:gd name="T3" fmla="*/ 0 h 10"/>
                    <a:gd name="T4" fmla="*/ 10 w 15"/>
                    <a:gd name="T5" fmla="*/ 5 h 10"/>
                    <a:gd name="T6" fmla="*/ 10 w 15"/>
                    <a:gd name="T7" fmla="*/ 5 h 10"/>
                    <a:gd name="T8" fmla="*/ 5 w 15"/>
                    <a:gd name="T9" fmla="*/ 5 h 10"/>
                    <a:gd name="T10" fmla="*/ 5 w 15"/>
                    <a:gd name="T11" fmla="*/ 5 h 10"/>
                    <a:gd name="T12" fmla="*/ 0 w 15"/>
                    <a:gd name="T13" fmla="*/ 5 h 10"/>
                    <a:gd name="T14" fmla="*/ 0 w 15"/>
                    <a:gd name="T15" fmla="*/ 5 h 10"/>
                    <a:gd name="T16" fmla="*/ 0 w 15"/>
                    <a:gd name="T17" fmla="*/ 5 h 10"/>
                    <a:gd name="T18" fmla="*/ 0 w 15"/>
                    <a:gd name="T19" fmla="*/ 5 h 10"/>
                    <a:gd name="T20" fmla="*/ 0 w 15"/>
                    <a:gd name="T21" fmla="*/ 10 h 10"/>
                    <a:gd name="T22" fmla="*/ 0 w 15"/>
                    <a:gd name="T23" fmla="*/ 10 h 10"/>
                    <a:gd name="T24" fmla="*/ 0 w 15"/>
                    <a:gd name="T25" fmla="*/ 10 h 10"/>
                    <a:gd name="T26" fmla="*/ 0 w 15"/>
                    <a:gd name="T27" fmla="*/ 10 h 10"/>
                    <a:gd name="T28" fmla="*/ 5 w 15"/>
                    <a:gd name="T29" fmla="*/ 10 h 10"/>
                    <a:gd name="T30" fmla="*/ 5 w 15"/>
                    <a:gd name="T31" fmla="*/ 10 h 10"/>
                    <a:gd name="T32" fmla="*/ 10 w 15"/>
                    <a:gd name="T33" fmla="*/ 10 h 10"/>
                    <a:gd name="T34" fmla="*/ 10 w 15"/>
                    <a:gd name="T35" fmla="*/ 5 h 10"/>
                    <a:gd name="T36" fmla="*/ 15 w 15"/>
                    <a:gd name="T37" fmla="*/ 5 h 10"/>
                    <a:gd name="T38" fmla="*/ 15 w 15"/>
                    <a:gd name="T39" fmla="*/ 5 h 10"/>
                    <a:gd name="T40" fmla="*/ 15 w 15"/>
                    <a:gd name="T4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0">
                      <a:moveTo>
                        <a:pt x="15" y="0"/>
                      </a:moveTo>
                      <a:lnTo>
                        <a:pt x="15" y="0"/>
                      </a:lnTo>
                      <a:lnTo>
                        <a:pt x="10" y="5"/>
                      </a:lnTo>
                      <a:lnTo>
                        <a:pt x="10" y="5"/>
                      </a:lnTo>
                      <a:lnTo>
                        <a:pt x="5" y="5"/>
                      </a:lnTo>
                      <a:lnTo>
                        <a:pt x="5" y="5"/>
                      </a:lnTo>
                      <a:lnTo>
                        <a:pt x="0" y="5"/>
                      </a:lnTo>
                      <a:lnTo>
                        <a:pt x="0" y="5"/>
                      </a:lnTo>
                      <a:lnTo>
                        <a:pt x="0" y="5"/>
                      </a:lnTo>
                      <a:lnTo>
                        <a:pt x="0" y="5"/>
                      </a:lnTo>
                      <a:lnTo>
                        <a:pt x="0" y="10"/>
                      </a:lnTo>
                      <a:lnTo>
                        <a:pt x="0" y="10"/>
                      </a:lnTo>
                      <a:lnTo>
                        <a:pt x="0" y="10"/>
                      </a:lnTo>
                      <a:lnTo>
                        <a:pt x="0" y="10"/>
                      </a:lnTo>
                      <a:lnTo>
                        <a:pt x="5" y="10"/>
                      </a:lnTo>
                      <a:lnTo>
                        <a:pt x="5" y="10"/>
                      </a:lnTo>
                      <a:lnTo>
                        <a:pt x="10" y="10"/>
                      </a:lnTo>
                      <a:lnTo>
                        <a:pt x="10" y="5"/>
                      </a:lnTo>
                      <a:lnTo>
                        <a:pt x="15" y="5"/>
                      </a:lnTo>
                      <a:lnTo>
                        <a:pt x="15" y="5"/>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58" name="Freeform 3054">
                  <a:extLst>
                    <a:ext uri="{FF2B5EF4-FFF2-40B4-BE49-F238E27FC236}">
                      <a16:creationId xmlns:a16="http://schemas.microsoft.com/office/drawing/2014/main" id="{94C20132-A636-4A91-8D50-DF773A1E0B5C}"/>
                    </a:ext>
                  </a:extLst>
                </p:cNvPr>
                <p:cNvSpPr>
                  <a:spLocks/>
                </p:cNvSpPr>
                <p:nvPr/>
              </p:nvSpPr>
              <p:spPr bwMode="auto">
                <a:xfrm>
                  <a:off x="4483" y="1770"/>
                  <a:ext cx="10" cy="10"/>
                </a:xfrm>
                <a:custGeom>
                  <a:avLst/>
                  <a:gdLst>
                    <a:gd name="T0" fmla="*/ 5 w 10"/>
                    <a:gd name="T1" fmla="*/ 0 h 10"/>
                    <a:gd name="T2" fmla="*/ 5 w 10"/>
                    <a:gd name="T3" fmla="*/ 0 h 10"/>
                    <a:gd name="T4" fmla="*/ 5 w 10"/>
                    <a:gd name="T5" fmla="*/ 0 h 10"/>
                    <a:gd name="T6" fmla="*/ 5 w 10"/>
                    <a:gd name="T7" fmla="*/ 0 h 10"/>
                    <a:gd name="T8" fmla="*/ 0 w 10"/>
                    <a:gd name="T9" fmla="*/ 0 h 10"/>
                    <a:gd name="T10" fmla="*/ 0 w 10"/>
                    <a:gd name="T11" fmla="*/ 5 h 10"/>
                    <a:gd name="T12" fmla="*/ 0 w 10"/>
                    <a:gd name="T13" fmla="*/ 5 h 10"/>
                    <a:gd name="T14" fmla="*/ 0 w 10"/>
                    <a:gd name="T15" fmla="*/ 5 h 10"/>
                    <a:gd name="T16" fmla="*/ 0 w 10"/>
                    <a:gd name="T17" fmla="*/ 5 h 10"/>
                    <a:gd name="T18" fmla="*/ 0 w 10"/>
                    <a:gd name="T19" fmla="*/ 5 h 10"/>
                    <a:gd name="T20" fmla="*/ 0 w 10"/>
                    <a:gd name="T21" fmla="*/ 10 h 10"/>
                    <a:gd name="T22" fmla="*/ 0 w 10"/>
                    <a:gd name="T23" fmla="*/ 5 h 10"/>
                    <a:gd name="T24" fmla="*/ 0 w 10"/>
                    <a:gd name="T25" fmla="*/ 5 h 10"/>
                    <a:gd name="T26" fmla="*/ 0 w 10"/>
                    <a:gd name="T27" fmla="*/ 5 h 10"/>
                    <a:gd name="T28" fmla="*/ 5 w 10"/>
                    <a:gd name="T29" fmla="*/ 5 h 10"/>
                    <a:gd name="T30" fmla="*/ 5 w 10"/>
                    <a:gd name="T31" fmla="*/ 5 h 10"/>
                    <a:gd name="T32" fmla="*/ 5 w 10"/>
                    <a:gd name="T33" fmla="*/ 5 h 10"/>
                    <a:gd name="T34" fmla="*/ 5 w 10"/>
                    <a:gd name="T35" fmla="*/ 5 h 10"/>
                    <a:gd name="T36" fmla="*/ 5 w 10"/>
                    <a:gd name="T37" fmla="*/ 5 h 10"/>
                    <a:gd name="T38" fmla="*/ 10 w 10"/>
                    <a:gd name="T39" fmla="*/ 0 h 10"/>
                    <a:gd name="T40" fmla="*/ 5 w 10"/>
                    <a:gd name="T4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5" y="0"/>
                      </a:moveTo>
                      <a:lnTo>
                        <a:pt x="5" y="0"/>
                      </a:lnTo>
                      <a:lnTo>
                        <a:pt x="5" y="0"/>
                      </a:lnTo>
                      <a:lnTo>
                        <a:pt x="5" y="0"/>
                      </a:lnTo>
                      <a:lnTo>
                        <a:pt x="0" y="0"/>
                      </a:lnTo>
                      <a:lnTo>
                        <a:pt x="0" y="5"/>
                      </a:lnTo>
                      <a:lnTo>
                        <a:pt x="0" y="5"/>
                      </a:lnTo>
                      <a:lnTo>
                        <a:pt x="0" y="5"/>
                      </a:lnTo>
                      <a:lnTo>
                        <a:pt x="0" y="5"/>
                      </a:lnTo>
                      <a:lnTo>
                        <a:pt x="0" y="5"/>
                      </a:lnTo>
                      <a:lnTo>
                        <a:pt x="0" y="10"/>
                      </a:lnTo>
                      <a:lnTo>
                        <a:pt x="0" y="5"/>
                      </a:lnTo>
                      <a:lnTo>
                        <a:pt x="0" y="5"/>
                      </a:lnTo>
                      <a:lnTo>
                        <a:pt x="0" y="5"/>
                      </a:lnTo>
                      <a:lnTo>
                        <a:pt x="5" y="5"/>
                      </a:lnTo>
                      <a:lnTo>
                        <a:pt x="5" y="5"/>
                      </a:lnTo>
                      <a:lnTo>
                        <a:pt x="5" y="5"/>
                      </a:lnTo>
                      <a:lnTo>
                        <a:pt x="5" y="5"/>
                      </a:lnTo>
                      <a:lnTo>
                        <a:pt x="5" y="5"/>
                      </a:lnTo>
                      <a:lnTo>
                        <a:pt x="10"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59" name="Freeform 3055">
                  <a:extLst>
                    <a:ext uri="{FF2B5EF4-FFF2-40B4-BE49-F238E27FC236}">
                      <a16:creationId xmlns:a16="http://schemas.microsoft.com/office/drawing/2014/main" id="{57AA89C5-CC56-4671-9585-FF4A22FBBC68}"/>
                    </a:ext>
                  </a:extLst>
                </p:cNvPr>
                <p:cNvSpPr>
                  <a:spLocks/>
                </p:cNvSpPr>
                <p:nvPr/>
              </p:nvSpPr>
              <p:spPr bwMode="auto">
                <a:xfrm>
                  <a:off x="4493" y="1765"/>
                  <a:ext cx="10" cy="5"/>
                </a:xfrm>
                <a:custGeom>
                  <a:avLst/>
                  <a:gdLst>
                    <a:gd name="T0" fmla="*/ 5 w 10"/>
                    <a:gd name="T1" fmla="*/ 0 h 5"/>
                    <a:gd name="T2" fmla="*/ 5 w 10"/>
                    <a:gd name="T3" fmla="*/ 0 h 5"/>
                    <a:gd name="T4" fmla="*/ 5 w 10"/>
                    <a:gd name="T5" fmla="*/ 0 h 5"/>
                    <a:gd name="T6" fmla="*/ 5 w 10"/>
                    <a:gd name="T7" fmla="*/ 0 h 5"/>
                    <a:gd name="T8" fmla="*/ 5 w 10"/>
                    <a:gd name="T9" fmla="*/ 0 h 5"/>
                    <a:gd name="T10" fmla="*/ 5 w 10"/>
                    <a:gd name="T11" fmla="*/ 0 h 5"/>
                    <a:gd name="T12" fmla="*/ 5 w 10"/>
                    <a:gd name="T13" fmla="*/ 5 h 5"/>
                    <a:gd name="T14" fmla="*/ 5 w 10"/>
                    <a:gd name="T15" fmla="*/ 5 h 5"/>
                    <a:gd name="T16" fmla="*/ 0 w 10"/>
                    <a:gd name="T17" fmla="*/ 5 h 5"/>
                    <a:gd name="T18" fmla="*/ 5 w 10"/>
                    <a:gd name="T19" fmla="*/ 5 h 5"/>
                    <a:gd name="T20" fmla="*/ 0 w 10"/>
                    <a:gd name="T21" fmla="*/ 5 h 5"/>
                    <a:gd name="T22" fmla="*/ 0 w 10"/>
                    <a:gd name="T23" fmla="*/ 5 h 5"/>
                    <a:gd name="T24" fmla="*/ 5 w 10"/>
                    <a:gd name="T25" fmla="*/ 5 h 5"/>
                    <a:gd name="T26" fmla="*/ 5 w 10"/>
                    <a:gd name="T27" fmla="*/ 5 h 5"/>
                    <a:gd name="T28" fmla="*/ 5 w 10"/>
                    <a:gd name="T29" fmla="*/ 5 h 5"/>
                    <a:gd name="T30" fmla="*/ 5 w 10"/>
                    <a:gd name="T31" fmla="*/ 5 h 5"/>
                    <a:gd name="T32" fmla="*/ 5 w 10"/>
                    <a:gd name="T33" fmla="*/ 5 h 5"/>
                    <a:gd name="T34" fmla="*/ 10 w 10"/>
                    <a:gd name="T35" fmla="*/ 0 h 5"/>
                    <a:gd name="T36" fmla="*/ 10 w 10"/>
                    <a:gd name="T37" fmla="*/ 0 h 5"/>
                    <a:gd name="T38" fmla="*/ 10 w 10"/>
                    <a:gd name="T39" fmla="*/ 0 h 5"/>
                    <a:gd name="T40" fmla="*/ 5 w 10"/>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0"/>
                      </a:moveTo>
                      <a:lnTo>
                        <a:pt x="5" y="0"/>
                      </a:lnTo>
                      <a:lnTo>
                        <a:pt x="5" y="0"/>
                      </a:lnTo>
                      <a:lnTo>
                        <a:pt x="5" y="0"/>
                      </a:lnTo>
                      <a:lnTo>
                        <a:pt x="5" y="0"/>
                      </a:lnTo>
                      <a:lnTo>
                        <a:pt x="5" y="0"/>
                      </a:lnTo>
                      <a:lnTo>
                        <a:pt x="5" y="5"/>
                      </a:lnTo>
                      <a:lnTo>
                        <a:pt x="5" y="5"/>
                      </a:lnTo>
                      <a:lnTo>
                        <a:pt x="0" y="5"/>
                      </a:lnTo>
                      <a:lnTo>
                        <a:pt x="5" y="5"/>
                      </a:lnTo>
                      <a:lnTo>
                        <a:pt x="0" y="5"/>
                      </a:lnTo>
                      <a:lnTo>
                        <a:pt x="0" y="5"/>
                      </a:lnTo>
                      <a:lnTo>
                        <a:pt x="5" y="5"/>
                      </a:lnTo>
                      <a:lnTo>
                        <a:pt x="5" y="5"/>
                      </a:lnTo>
                      <a:lnTo>
                        <a:pt x="5" y="5"/>
                      </a:lnTo>
                      <a:lnTo>
                        <a:pt x="5" y="5"/>
                      </a:lnTo>
                      <a:lnTo>
                        <a:pt x="5" y="5"/>
                      </a:lnTo>
                      <a:lnTo>
                        <a:pt x="10" y="0"/>
                      </a:lnTo>
                      <a:lnTo>
                        <a:pt x="10" y="0"/>
                      </a:lnTo>
                      <a:lnTo>
                        <a:pt x="10"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60" name="Freeform 3056">
                  <a:extLst>
                    <a:ext uri="{FF2B5EF4-FFF2-40B4-BE49-F238E27FC236}">
                      <a16:creationId xmlns:a16="http://schemas.microsoft.com/office/drawing/2014/main" id="{308B6B68-4221-43C5-ADDB-2F4D5CDD1D73}"/>
                    </a:ext>
                  </a:extLst>
                </p:cNvPr>
                <p:cNvSpPr>
                  <a:spLocks/>
                </p:cNvSpPr>
                <p:nvPr/>
              </p:nvSpPr>
              <p:spPr bwMode="auto">
                <a:xfrm>
                  <a:off x="4498" y="1760"/>
                  <a:ext cx="15" cy="5"/>
                </a:xfrm>
                <a:custGeom>
                  <a:avLst/>
                  <a:gdLst>
                    <a:gd name="T0" fmla="*/ 15 w 15"/>
                    <a:gd name="T1" fmla="*/ 0 h 5"/>
                    <a:gd name="T2" fmla="*/ 15 w 15"/>
                    <a:gd name="T3" fmla="*/ 0 h 5"/>
                    <a:gd name="T4" fmla="*/ 10 w 15"/>
                    <a:gd name="T5" fmla="*/ 0 h 5"/>
                    <a:gd name="T6" fmla="*/ 10 w 15"/>
                    <a:gd name="T7" fmla="*/ 0 h 5"/>
                    <a:gd name="T8" fmla="*/ 5 w 15"/>
                    <a:gd name="T9" fmla="*/ 0 h 5"/>
                    <a:gd name="T10" fmla="*/ 5 w 15"/>
                    <a:gd name="T11" fmla="*/ 0 h 5"/>
                    <a:gd name="T12" fmla="*/ 5 w 15"/>
                    <a:gd name="T13" fmla="*/ 0 h 5"/>
                    <a:gd name="T14" fmla="*/ 5 w 15"/>
                    <a:gd name="T15" fmla="*/ 0 h 5"/>
                    <a:gd name="T16" fmla="*/ 5 w 15"/>
                    <a:gd name="T17" fmla="*/ 0 h 5"/>
                    <a:gd name="T18" fmla="*/ 0 w 15"/>
                    <a:gd name="T19" fmla="*/ 5 h 5"/>
                    <a:gd name="T20" fmla="*/ 5 w 15"/>
                    <a:gd name="T21" fmla="*/ 5 h 5"/>
                    <a:gd name="T22" fmla="*/ 5 w 15"/>
                    <a:gd name="T23" fmla="*/ 5 h 5"/>
                    <a:gd name="T24" fmla="*/ 5 w 15"/>
                    <a:gd name="T25" fmla="*/ 5 h 5"/>
                    <a:gd name="T26" fmla="*/ 5 w 15"/>
                    <a:gd name="T27" fmla="*/ 5 h 5"/>
                    <a:gd name="T28" fmla="*/ 5 w 15"/>
                    <a:gd name="T29" fmla="*/ 0 h 5"/>
                    <a:gd name="T30" fmla="*/ 10 w 15"/>
                    <a:gd name="T31" fmla="*/ 0 h 5"/>
                    <a:gd name="T32" fmla="*/ 10 w 15"/>
                    <a:gd name="T33" fmla="*/ 0 h 5"/>
                    <a:gd name="T34" fmla="*/ 10 w 15"/>
                    <a:gd name="T35" fmla="*/ 0 h 5"/>
                    <a:gd name="T36" fmla="*/ 10 w 15"/>
                    <a:gd name="T37" fmla="*/ 0 h 5"/>
                    <a:gd name="T38" fmla="*/ 10 w 15"/>
                    <a:gd name="T39" fmla="*/ 0 h 5"/>
                    <a:gd name="T40" fmla="*/ 15 w 15"/>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5">
                      <a:moveTo>
                        <a:pt x="15" y="0"/>
                      </a:moveTo>
                      <a:lnTo>
                        <a:pt x="15" y="0"/>
                      </a:lnTo>
                      <a:lnTo>
                        <a:pt x="10" y="0"/>
                      </a:lnTo>
                      <a:lnTo>
                        <a:pt x="10" y="0"/>
                      </a:lnTo>
                      <a:lnTo>
                        <a:pt x="5" y="0"/>
                      </a:lnTo>
                      <a:lnTo>
                        <a:pt x="5" y="0"/>
                      </a:lnTo>
                      <a:lnTo>
                        <a:pt x="5" y="0"/>
                      </a:lnTo>
                      <a:lnTo>
                        <a:pt x="5" y="0"/>
                      </a:lnTo>
                      <a:lnTo>
                        <a:pt x="5" y="0"/>
                      </a:lnTo>
                      <a:lnTo>
                        <a:pt x="0" y="5"/>
                      </a:lnTo>
                      <a:lnTo>
                        <a:pt x="5" y="5"/>
                      </a:lnTo>
                      <a:lnTo>
                        <a:pt x="5" y="5"/>
                      </a:lnTo>
                      <a:lnTo>
                        <a:pt x="5" y="5"/>
                      </a:lnTo>
                      <a:lnTo>
                        <a:pt x="5" y="5"/>
                      </a:lnTo>
                      <a:lnTo>
                        <a:pt x="5" y="0"/>
                      </a:lnTo>
                      <a:lnTo>
                        <a:pt x="10" y="0"/>
                      </a:lnTo>
                      <a:lnTo>
                        <a:pt x="10" y="0"/>
                      </a:lnTo>
                      <a:lnTo>
                        <a:pt x="10" y="0"/>
                      </a:lnTo>
                      <a:lnTo>
                        <a:pt x="10" y="0"/>
                      </a:lnTo>
                      <a:lnTo>
                        <a:pt x="10"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61" name="Freeform 3057">
                  <a:extLst>
                    <a:ext uri="{FF2B5EF4-FFF2-40B4-BE49-F238E27FC236}">
                      <a16:creationId xmlns:a16="http://schemas.microsoft.com/office/drawing/2014/main" id="{E2CDE5CA-71E4-46C7-BC64-7D3C9AC90AF9}"/>
                    </a:ext>
                  </a:extLst>
                </p:cNvPr>
                <p:cNvSpPr>
                  <a:spLocks/>
                </p:cNvSpPr>
                <p:nvPr/>
              </p:nvSpPr>
              <p:spPr bwMode="auto">
                <a:xfrm>
                  <a:off x="4508" y="1755"/>
                  <a:ext cx="14" cy="10"/>
                </a:xfrm>
                <a:custGeom>
                  <a:avLst/>
                  <a:gdLst>
                    <a:gd name="T0" fmla="*/ 14 w 14"/>
                    <a:gd name="T1" fmla="*/ 0 h 10"/>
                    <a:gd name="T2" fmla="*/ 14 w 14"/>
                    <a:gd name="T3" fmla="*/ 0 h 10"/>
                    <a:gd name="T4" fmla="*/ 9 w 14"/>
                    <a:gd name="T5" fmla="*/ 5 h 10"/>
                    <a:gd name="T6" fmla="*/ 9 w 14"/>
                    <a:gd name="T7" fmla="*/ 5 h 10"/>
                    <a:gd name="T8" fmla="*/ 9 w 14"/>
                    <a:gd name="T9" fmla="*/ 5 h 10"/>
                    <a:gd name="T10" fmla="*/ 5 w 14"/>
                    <a:gd name="T11" fmla="*/ 5 h 10"/>
                    <a:gd name="T12" fmla="*/ 5 w 14"/>
                    <a:gd name="T13" fmla="*/ 5 h 10"/>
                    <a:gd name="T14" fmla="*/ 5 w 14"/>
                    <a:gd name="T15" fmla="*/ 5 h 10"/>
                    <a:gd name="T16" fmla="*/ 5 w 14"/>
                    <a:gd name="T17" fmla="*/ 5 h 10"/>
                    <a:gd name="T18" fmla="*/ 5 w 14"/>
                    <a:gd name="T19" fmla="*/ 5 h 10"/>
                    <a:gd name="T20" fmla="*/ 0 w 14"/>
                    <a:gd name="T21" fmla="*/ 5 h 10"/>
                    <a:gd name="T22" fmla="*/ 0 w 14"/>
                    <a:gd name="T23" fmla="*/ 5 h 10"/>
                    <a:gd name="T24" fmla="*/ 5 w 14"/>
                    <a:gd name="T25" fmla="*/ 10 h 10"/>
                    <a:gd name="T26" fmla="*/ 5 w 14"/>
                    <a:gd name="T27" fmla="*/ 10 h 10"/>
                    <a:gd name="T28" fmla="*/ 5 w 14"/>
                    <a:gd name="T29" fmla="*/ 10 h 10"/>
                    <a:gd name="T30" fmla="*/ 9 w 14"/>
                    <a:gd name="T31" fmla="*/ 10 h 10"/>
                    <a:gd name="T32" fmla="*/ 9 w 14"/>
                    <a:gd name="T33" fmla="*/ 10 h 10"/>
                    <a:gd name="T34" fmla="*/ 14 w 14"/>
                    <a:gd name="T35" fmla="*/ 5 h 10"/>
                    <a:gd name="T36" fmla="*/ 14 w 14"/>
                    <a:gd name="T37" fmla="*/ 5 h 10"/>
                    <a:gd name="T38" fmla="*/ 14 w 14"/>
                    <a:gd name="T39" fmla="*/ 5 h 10"/>
                    <a:gd name="T40" fmla="*/ 14 w 14"/>
                    <a:gd name="T4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10">
                      <a:moveTo>
                        <a:pt x="14" y="0"/>
                      </a:moveTo>
                      <a:lnTo>
                        <a:pt x="14" y="0"/>
                      </a:lnTo>
                      <a:lnTo>
                        <a:pt x="9" y="5"/>
                      </a:lnTo>
                      <a:lnTo>
                        <a:pt x="9" y="5"/>
                      </a:lnTo>
                      <a:lnTo>
                        <a:pt x="9" y="5"/>
                      </a:lnTo>
                      <a:lnTo>
                        <a:pt x="5" y="5"/>
                      </a:lnTo>
                      <a:lnTo>
                        <a:pt x="5" y="5"/>
                      </a:lnTo>
                      <a:lnTo>
                        <a:pt x="5" y="5"/>
                      </a:lnTo>
                      <a:lnTo>
                        <a:pt x="5" y="5"/>
                      </a:lnTo>
                      <a:lnTo>
                        <a:pt x="5" y="5"/>
                      </a:lnTo>
                      <a:lnTo>
                        <a:pt x="0" y="5"/>
                      </a:lnTo>
                      <a:lnTo>
                        <a:pt x="0" y="5"/>
                      </a:lnTo>
                      <a:lnTo>
                        <a:pt x="5" y="10"/>
                      </a:lnTo>
                      <a:lnTo>
                        <a:pt x="5" y="10"/>
                      </a:lnTo>
                      <a:lnTo>
                        <a:pt x="5" y="10"/>
                      </a:lnTo>
                      <a:lnTo>
                        <a:pt x="9" y="10"/>
                      </a:lnTo>
                      <a:lnTo>
                        <a:pt x="9" y="10"/>
                      </a:lnTo>
                      <a:lnTo>
                        <a:pt x="14" y="5"/>
                      </a:lnTo>
                      <a:lnTo>
                        <a:pt x="14" y="5"/>
                      </a:lnTo>
                      <a:lnTo>
                        <a:pt x="14" y="5"/>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62" name="Freeform 3058">
                  <a:extLst>
                    <a:ext uri="{FF2B5EF4-FFF2-40B4-BE49-F238E27FC236}">
                      <a16:creationId xmlns:a16="http://schemas.microsoft.com/office/drawing/2014/main" id="{F020AE03-3E38-46B8-8624-F68D4F271D98}"/>
                    </a:ext>
                  </a:extLst>
                </p:cNvPr>
                <p:cNvSpPr>
                  <a:spLocks/>
                </p:cNvSpPr>
                <p:nvPr/>
              </p:nvSpPr>
              <p:spPr bwMode="auto">
                <a:xfrm>
                  <a:off x="4517" y="1750"/>
                  <a:ext cx="10" cy="15"/>
                </a:xfrm>
                <a:custGeom>
                  <a:avLst/>
                  <a:gdLst>
                    <a:gd name="T0" fmla="*/ 5 w 10"/>
                    <a:gd name="T1" fmla="*/ 5 h 15"/>
                    <a:gd name="T2" fmla="*/ 5 w 10"/>
                    <a:gd name="T3" fmla="*/ 5 h 15"/>
                    <a:gd name="T4" fmla="*/ 5 w 10"/>
                    <a:gd name="T5" fmla="*/ 5 h 15"/>
                    <a:gd name="T6" fmla="*/ 5 w 10"/>
                    <a:gd name="T7" fmla="*/ 5 h 15"/>
                    <a:gd name="T8" fmla="*/ 10 w 10"/>
                    <a:gd name="T9" fmla="*/ 5 h 15"/>
                    <a:gd name="T10" fmla="*/ 10 w 10"/>
                    <a:gd name="T11" fmla="*/ 5 h 15"/>
                    <a:gd name="T12" fmla="*/ 5 w 10"/>
                    <a:gd name="T13" fmla="*/ 5 h 15"/>
                    <a:gd name="T14" fmla="*/ 5 w 10"/>
                    <a:gd name="T15" fmla="*/ 5 h 15"/>
                    <a:gd name="T16" fmla="*/ 5 w 10"/>
                    <a:gd name="T17" fmla="*/ 5 h 15"/>
                    <a:gd name="T18" fmla="*/ 5 w 10"/>
                    <a:gd name="T19" fmla="*/ 5 h 15"/>
                    <a:gd name="T20" fmla="*/ 5 w 10"/>
                    <a:gd name="T21" fmla="*/ 10 h 15"/>
                    <a:gd name="T22" fmla="*/ 10 w 10"/>
                    <a:gd name="T23" fmla="*/ 5 h 15"/>
                    <a:gd name="T24" fmla="*/ 10 w 10"/>
                    <a:gd name="T25" fmla="*/ 5 h 15"/>
                    <a:gd name="T26" fmla="*/ 10 w 10"/>
                    <a:gd name="T27" fmla="*/ 5 h 15"/>
                    <a:gd name="T28" fmla="*/ 5 w 10"/>
                    <a:gd name="T29" fmla="*/ 0 h 15"/>
                    <a:gd name="T30" fmla="*/ 5 w 10"/>
                    <a:gd name="T31" fmla="*/ 5 h 15"/>
                    <a:gd name="T32" fmla="*/ 5 w 10"/>
                    <a:gd name="T33" fmla="*/ 5 h 15"/>
                    <a:gd name="T34" fmla="*/ 5 w 10"/>
                    <a:gd name="T35" fmla="*/ 5 h 15"/>
                    <a:gd name="T36" fmla="*/ 5 w 10"/>
                    <a:gd name="T37" fmla="*/ 5 h 15"/>
                    <a:gd name="T38" fmla="*/ 5 w 10"/>
                    <a:gd name="T39" fmla="*/ 5 h 15"/>
                    <a:gd name="T40" fmla="*/ 5 w 10"/>
                    <a:gd name="T41" fmla="*/ 5 h 15"/>
                    <a:gd name="T42" fmla="*/ 0 w 10"/>
                    <a:gd name="T43" fmla="*/ 15 h 15"/>
                    <a:gd name="T44" fmla="*/ 5 w 10"/>
                    <a:gd name="T45"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5">
                      <a:moveTo>
                        <a:pt x="5" y="5"/>
                      </a:moveTo>
                      <a:lnTo>
                        <a:pt x="5" y="5"/>
                      </a:lnTo>
                      <a:lnTo>
                        <a:pt x="5" y="5"/>
                      </a:lnTo>
                      <a:lnTo>
                        <a:pt x="5" y="5"/>
                      </a:lnTo>
                      <a:lnTo>
                        <a:pt x="10" y="5"/>
                      </a:lnTo>
                      <a:lnTo>
                        <a:pt x="10" y="5"/>
                      </a:lnTo>
                      <a:lnTo>
                        <a:pt x="5" y="5"/>
                      </a:lnTo>
                      <a:lnTo>
                        <a:pt x="5" y="5"/>
                      </a:lnTo>
                      <a:lnTo>
                        <a:pt x="5" y="5"/>
                      </a:lnTo>
                      <a:lnTo>
                        <a:pt x="5" y="5"/>
                      </a:lnTo>
                      <a:lnTo>
                        <a:pt x="5" y="10"/>
                      </a:lnTo>
                      <a:lnTo>
                        <a:pt x="10" y="5"/>
                      </a:lnTo>
                      <a:lnTo>
                        <a:pt x="10" y="5"/>
                      </a:lnTo>
                      <a:lnTo>
                        <a:pt x="10" y="5"/>
                      </a:lnTo>
                      <a:lnTo>
                        <a:pt x="5" y="0"/>
                      </a:lnTo>
                      <a:lnTo>
                        <a:pt x="5" y="5"/>
                      </a:lnTo>
                      <a:lnTo>
                        <a:pt x="5" y="5"/>
                      </a:lnTo>
                      <a:lnTo>
                        <a:pt x="5" y="5"/>
                      </a:lnTo>
                      <a:lnTo>
                        <a:pt x="5" y="5"/>
                      </a:lnTo>
                      <a:lnTo>
                        <a:pt x="5" y="5"/>
                      </a:lnTo>
                      <a:lnTo>
                        <a:pt x="5" y="5"/>
                      </a:lnTo>
                      <a:lnTo>
                        <a:pt x="0" y="1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63" name="Freeform 3059">
                  <a:extLst>
                    <a:ext uri="{FF2B5EF4-FFF2-40B4-BE49-F238E27FC236}">
                      <a16:creationId xmlns:a16="http://schemas.microsoft.com/office/drawing/2014/main" id="{1E7D14ED-67DB-460D-9A68-51BF28B2834D}"/>
                    </a:ext>
                  </a:extLst>
                </p:cNvPr>
                <p:cNvSpPr>
                  <a:spLocks/>
                </p:cNvSpPr>
                <p:nvPr/>
              </p:nvSpPr>
              <p:spPr bwMode="auto">
                <a:xfrm>
                  <a:off x="4522" y="1740"/>
                  <a:ext cx="10" cy="15"/>
                </a:xfrm>
                <a:custGeom>
                  <a:avLst/>
                  <a:gdLst>
                    <a:gd name="T0" fmla="*/ 10 w 10"/>
                    <a:gd name="T1" fmla="*/ 0 h 15"/>
                    <a:gd name="T2" fmla="*/ 10 w 10"/>
                    <a:gd name="T3" fmla="*/ 0 h 15"/>
                    <a:gd name="T4" fmla="*/ 5 w 10"/>
                    <a:gd name="T5" fmla="*/ 0 h 15"/>
                    <a:gd name="T6" fmla="*/ 5 w 10"/>
                    <a:gd name="T7" fmla="*/ 5 h 15"/>
                    <a:gd name="T8" fmla="*/ 5 w 10"/>
                    <a:gd name="T9" fmla="*/ 5 h 15"/>
                    <a:gd name="T10" fmla="*/ 5 w 10"/>
                    <a:gd name="T11" fmla="*/ 10 h 15"/>
                    <a:gd name="T12" fmla="*/ 0 w 10"/>
                    <a:gd name="T13" fmla="*/ 10 h 15"/>
                    <a:gd name="T14" fmla="*/ 0 w 10"/>
                    <a:gd name="T15" fmla="*/ 15 h 15"/>
                    <a:gd name="T16" fmla="*/ 0 w 10"/>
                    <a:gd name="T17" fmla="*/ 15 h 15"/>
                    <a:gd name="T18" fmla="*/ 0 w 10"/>
                    <a:gd name="T19" fmla="*/ 15 h 15"/>
                    <a:gd name="T20" fmla="*/ 0 w 10"/>
                    <a:gd name="T21" fmla="*/ 15 h 15"/>
                    <a:gd name="T22" fmla="*/ 0 w 10"/>
                    <a:gd name="T23" fmla="*/ 15 h 15"/>
                    <a:gd name="T24" fmla="*/ 5 w 10"/>
                    <a:gd name="T25" fmla="*/ 15 h 15"/>
                    <a:gd name="T26" fmla="*/ 5 w 10"/>
                    <a:gd name="T27" fmla="*/ 15 h 15"/>
                    <a:gd name="T28" fmla="*/ 5 w 10"/>
                    <a:gd name="T29" fmla="*/ 10 h 15"/>
                    <a:gd name="T30" fmla="*/ 5 w 10"/>
                    <a:gd name="T31" fmla="*/ 10 h 15"/>
                    <a:gd name="T32" fmla="*/ 10 w 10"/>
                    <a:gd name="T33" fmla="*/ 5 h 15"/>
                    <a:gd name="T34" fmla="*/ 10 w 10"/>
                    <a:gd name="T35" fmla="*/ 5 h 15"/>
                    <a:gd name="T36" fmla="*/ 10 w 10"/>
                    <a:gd name="T37" fmla="*/ 0 h 15"/>
                    <a:gd name="T38" fmla="*/ 10 w 10"/>
                    <a:gd name="T3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5">
                      <a:moveTo>
                        <a:pt x="10" y="0"/>
                      </a:moveTo>
                      <a:lnTo>
                        <a:pt x="10" y="0"/>
                      </a:lnTo>
                      <a:lnTo>
                        <a:pt x="5" y="0"/>
                      </a:lnTo>
                      <a:lnTo>
                        <a:pt x="5" y="5"/>
                      </a:lnTo>
                      <a:lnTo>
                        <a:pt x="5" y="5"/>
                      </a:lnTo>
                      <a:lnTo>
                        <a:pt x="5" y="10"/>
                      </a:lnTo>
                      <a:lnTo>
                        <a:pt x="0" y="10"/>
                      </a:lnTo>
                      <a:lnTo>
                        <a:pt x="0" y="15"/>
                      </a:lnTo>
                      <a:lnTo>
                        <a:pt x="0" y="15"/>
                      </a:lnTo>
                      <a:lnTo>
                        <a:pt x="0" y="15"/>
                      </a:lnTo>
                      <a:lnTo>
                        <a:pt x="0" y="15"/>
                      </a:lnTo>
                      <a:lnTo>
                        <a:pt x="0" y="15"/>
                      </a:lnTo>
                      <a:lnTo>
                        <a:pt x="5" y="15"/>
                      </a:lnTo>
                      <a:lnTo>
                        <a:pt x="5" y="15"/>
                      </a:lnTo>
                      <a:lnTo>
                        <a:pt x="5" y="10"/>
                      </a:lnTo>
                      <a:lnTo>
                        <a:pt x="5" y="10"/>
                      </a:lnTo>
                      <a:lnTo>
                        <a:pt x="10" y="5"/>
                      </a:lnTo>
                      <a:lnTo>
                        <a:pt x="10" y="5"/>
                      </a:lnTo>
                      <a:lnTo>
                        <a:pt x="10"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64" name="Freeform 3060">
                  <a:extLst>
                    <a:ext uri="{FF2B5EF4-FFF2-40B4-BE49-F238E27FC236}">
                      <a16:creationId xmlns:a16="http://schemas.microsoft.com/office/drawing/2014/main" id="{92191946-1DF2-4ECF-809B-B9D9AC2107E6}"/>
                    </a:ext>
                  </a:extLst>
                </p:cNvPr>
                <p:cNvSpPr>
                  <a:spLocks/>
                </p:cNvSpPr>
                <p:nvPr/>
              </p:nvSpPr>
              <p:spPr bwMode="auto">
                <a:xfrm>
                  <a:off x="4532" y="1725"/>
                  <a:ext cx="15" cy="15"/>
                </a:xfrm>
                <a:custGeom>
                  <a:avLst/>
                  <a:gdLst>
                    <a:gd name="T0" fmla="*/ 15 w 15"/>
                    <a:gd name="T1" fmla="*/ 0 h 15"/>
                    <a:gd name="T2" fmla="*/ 15 w 15"/>
                    <a:gd name="T3" fmla="*/ 0 h 15"/>
                    <a:gd name="T4" fmla="*/ 10 w 15"/>
                    <a:gd name="T5" fmla="*/ 0 h 15"/>
                    <a:gd name="T6" fmla="*/ 10 w 15"/>
                    <a:gd name="T7" fmla="*/ 0 h 15"/>
                    <a:gd name="T8" fmla="*/ 5 w 15"/>
                    <a:gd name="T9" fmla="*/ 5 h 15"/>
                    <a:gd name="T10" fmla="*/ 5 w 15"/>
                    <a:gd name="T11" fmla="*/ 5 h 15"/>
                    <a:gd name="T12" fmla="*/ 0 w 15"/>
                    <a:gd name="T13" fmla="*/ 10 h 15"/>
                    <a:gd name="T14" fmla="*/ 0 w 15"/>
                    <a:gd name="T15" fmla="*/ 10 h 15"/>
                    <a:gd name="T16" fmla="*/ 0 w 15"/>
                    <a:gd name="T17" fmla="*/ 15 h 15"/>
                    <a:gd name="T18" fmla="*/ 0 w 15"/>
                    <a:gd name="T19" fmla="*/ 15 h 15"/>
                    <a:gd name="T20" fmla="*/ 0 w 15"/>
                    <a:gd name="T21" fmla="*/ 15 h 15"/>
                    <a:gd name="T22" fmla="*/ 0 w 15"/>
                    <a:gd name="T23" fmla="*/ 15 h 15"/>
                    <a:gd name="T24" fmla="*/ 0 w 15"/>
                    <a:gd name="T25" fmla="*/ 15 h 15"/>
                    <a:gd name="T26" fmla="*/ 5 w 15"/>
                    <a:gd name="T27" fmla="*/ 10 h 15"/>
                    <a:gd name="T28" fmla="*/ 5 w 15"/>
                    <a:gd name="T29" fmla="*/ 10 h 15"/>
                    <a:gd name="T30" fmla="*/ 5 w 15"/>
                    <a:gd name="T31" fmla="*/ 5 h 15"/>
                    <a:gd name="T32" fmla="*/ 10 w 15"/>
                    <a:gd name="T33" fmla="*/ 5 h 15"/>
                    <a:gd name="T34" fmla="*/ 15 w 15"/>
                    <a:gd name="T35" fmla="*/ 5 h 15"/>
                    <a:gd name="T36" fmla="*/ 15 w 15"/>
                    <a:gd name="T37" fmla="*/ 5 h 15"/>
                    <a:gd name="T38" fmla="*/ 15 w 15"/>
                    <a:gd name="T39" fmla="*/ 5 h 15"/>
                    <a:gd name="T40" fmla="*/ 15 w 15"/>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5">
                      <a:moveTo>
                        <a:pt x="15" y="0"/>
                      </a:moveTo>
                      <a:lnTo>
                        <a:pt x="15" y="0"/>
                      </a:lnTo>
                      <a:lnTo>
                        <a:pt x="10" y="0"/>
                      </a:lnTo>
                      <a:lnTo>
                        <a:pt x="10" y="0"/>
                      </a:lnTo>
                      <a:lnTo>
                        <a:pt x="5" y="5"/>
                      </a:lnTo>
                      <a:lnTo>
                        <a:pt x="5" y="5"/>
                      </a:lnTo>
                      <a:lnTo>
                        <a:pt x="0" y="10"/>
                      </a:lnTo>
                      <a:lnTo>
                        <a:pt x="0" y="10"/>
                      </a:lnTo>
                      <a:lnTo>
                        <a:pt x="0" y="15"/>
                      </a:lnTo>
                      <a:lnTo>
                        <a:pt x="0" y="15"/>
                      </a:lnTo>
                      <a:lnTo>
                        <a:pt x="0" y="15"/>
                      </a:lnTo>
                      <a:lnTo>
                        <a:pt x="0" y="15"/>
                      </a:lnTo>
                      <a:lnTo>
                        <a:pt x="0" y="15"/>
                      </a:lnTo>
                      <a:lnTo>
                        <a:pt x="5" y="10"/>
                      </a:lnTo>
                      <a:lnTo>
                        <a:pt x="5" y="10"/>
                      </a:lnTo>
                      <a:lnTo>
                        <a:pt x="5" y="5"/>
                      </a:lnTo>
                      <a:lnTo>
                        <a:pt x="10" y="5"/>
                      </a:lnTo>
                      <a:lnTo>
                        <a:pt x="15" y="5"/>
                      </a:lnTo>
                      <a:lnTo>
                        <a:pt x="15" y="5"/>
                      </a:lnTo>
                      <a:lnTo>
                        <a:pt x="15" y="5"/>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65" name="Freeform 3061">
                  <a:extLst>
                    <a:ext uri="{FF2B5EF4-FFF2-40B4-BE49-F238E27FC236}">
                      <a16:creationId xmlns:a16="http://schemas.microsoft.com/office/drawing/2014/main" id="{78304A47-48F3-4F16-A85F-1D8E1497199C}"/>
                    </a:ext>
                  </a:extLst>
                </p:cNvPr>
                <p:cNvSpPr>
                  <a:spLocks/>
                </p:cNvSpPr>
                <p:nvPr/>
              </p:nvSpPr>
              <p:spPr bwMode="auto">
                <a:xfrm>
                  <a:off x="4547" y="1701"/>
                  <a:ext cx="20" cy="29"/>
                </a:xfrm>
                <a:custGeom>
                  <a:avLst/>
                  <a:gdLst>
                    <a:gd name="T0" fmla="*/ 15 w 20"/>
                    <a:gd name="T1" fmla="*/ 0 h 29"/>
                    <a:gd name="T2" fmla="*/ 15 w 20"/>
                    <a:gd name="T3" fmla="*/ 0 h 29"/>
                    <a:gd name="T4" fmla="*/ 15 w 20"/>
                    <a:gd name="T5" fmla="*/ 5 h 29"/>
                    <a:gd name="T6" fmla="*/ 15 w 20"/>
                    <a:gd name="T7" fmla="*/ 10 h 29"/>
                    <a:gd name="T8" fmla="*/ 15 w 20"/>
                    <a:gd name="T9" fmla="*/ 10 h 29"/>
                    <a:gd name="T10" fmla="*/ 10 w 20"/>
                    <a:gd name="T11" fmla="*/ 15 h 29"/>
                    <a:gd name="T12" fmla="*/ 10 w 20"/>
                    <a:gd name="T13" fmla="*/ 19 h 29"/>
                    <a:gd name="T14" fmla="*/ 10 w 20"/>
                    <a:gd name="T15" fmla="*/ 19 h 29"/>
                    <a:gd name="T16" fmla="*/ 10 w 20"/>
                    <a:gd name="T17" fmla="*/ 19 h 29"/>
                    <a:gd name="T18" fmla="*/ 5 w 20"/>
                    <a:gd name="T19" fmla="*/ 24 h 29"/>
                    <a:gd name="T20" fmla="*/ 5 w 20"/>
                    <a:gd name="T21" fmla="*/ 24 h 29"/>
                    <a:gd name="T22" fmla="*/ 5 w 20"/>
                    <a:gd name="T23" fmla="*/ 24 h 29"/>
                    <a:gd name="T24" fmla="*/ 5 w 20"/>
                    <a:gd name="T25" fmla="*/ 24 h 29"/>
                    <a:gd name="T26" fmla="*/ 0 w 20"/>
                    <a:gd name="T27" fmla="*/ 24 h 29"/>
                    <a:gd name="T28" fmla="*/ 0 w 20"/>
                    <a:gd name="T29" fmla="*/ 24 h 29"/>
                    <a:gd name="T30" fmla="*/ 0 w 20"/>
                    <a:gd name="T31" fmla="*/ 24 h 29"/>
                    <a:gd name="T32" fmla="*/ 0 w 20"/>
                    <a:gd name="T33" fmla="*/ 24 h 29"/>
                    <a:gd name="T34" fmla="*/ 0 w 20"/>
                    <a:gd name="T35" fmla="*/ 24 h 29"/>
                    <a:gd name="T36" fmla="*/ 0 w 20"/>
                    <a:gd name="T37" fmla="*/ 29 h 29"/>
                    <a:gd name="T38" fmla="*/ 0 w 20"/>
                    <a:gd name="T39" fmla="*/ 29 h 29"/>
                    <a:gd name="T40" fmla="*/ 0 w 20"/>
                    <a:gd name="T41" fmla="*/ 29 h 29"/>
                    <a:gd name="T42" fmla="*/ 0 w 20"/>
                    <a:gd name="T43" fmla="*/ 29 h 29"/>
                    <a:gd name="T44" fmla="*/ 5 w 20"/>
                    <a:gd name="T45" fmla="*/ 29 h 29"/>
                    <a:gd name="T46" fmla="*/ 5 w 20"/>
                    <a:gd name="T47" fmla="*/ 29 h 29"/>
                    <a:gd name="T48" fmla="*/ 5 w 20"/>
                    <a:gd name="T49" fmla="*/ 24 h 29"/>
                    <a:gd name="T50" fmla="*/ 5 w 20"/>
                    <a:gd name="T51" fmla="*/ 24 h 29"/>
                    <a:gd name="T52" fmla="*/ 10 w 20"/>
                    <a:gd name="T53" fmla="*/ 24 h 29"/>
                    <a:gd name="T54" fmla="*/ 10 w 20"/>
                    <a:gd name="T55" fmla="*/ 24 h 29"/>
                    <a:gd name="T56" fmla="*/ 10 w 20"/>
                    <a:gd name="T57" fmla="*/ 19 h 29"/>
                    <a:gd name="T58" fmla="*/ 15 w 20"/>
                    <a:gd name="T59" fmla="*/ 19 h 29"/>
                    <a:gd name="T60" fmla="*/ 15 w 20"/>
                    <a:gd name="T61" fmla="*/ 15 h 29"/>
                    <a:gd name="T62" fmla="*/ 15 w 20"/>
                    <a:gd name="T63" fmla="*/ 15 h 29"/>
                    <a:gd name="T64" fmla="*/ 20 w 20"/>
                    <a:gd name="T65" fmla="*/ 10 h 29"/>
                    <a:gd name="T66" fmla="*/ 20 w 20"/>
                    <a:gd name="T67" fmla="*/ 5 h 29"/>
                    <a:gd name="T68" fmla="*/ 20 w 20"/>
                    <a:gd name="T69" fmla="*/ 0 h 29"/>
                    <a:gd name="T70" fmla="*/ 20 w 20"/>
                    <a:gd name="T71" fmla="*/ 0 h 29"/>
                    <a:gd name="T72" fmla="*/ 15 w 20"/>
                    <a:gd name="T7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 h="29">
                      <a:moveTo>
                        <a:pt x="15" y="0"/>
                      </a:moveTo>
                      <a:lnTo>
                        <a:pt x="15" y="0"/>
                      </a:lnTo>
                      <a:lnTo>
                        <a:pt x="15" y="5"/>
                      </a:lnTo>
                      <a:lnTo>
                        <a:pt x="15" y="10"/>
                      </a:lnTo>
                      <a:lnTo>
                        <a:pt x="15" y="10"/>
                      </a:lnTo>
                      <a:lnTo>
                        <a:pt x="10" y="15"/>
                      </a:lnTo>
                      <a:lnTo>
                        <a:pt x="10" y="19"/>
                      </a:lnTo>
                      <a:lnTo>
                        <a:pt x="10" y="19"/>
                      </a:lnTo>
                      <a:lnTo>
                        <a:pt x="10" y="19"/>
                      </a:lnTo>
                      <a:lnTo>
                        <a:pt x="5" y="24"/>
                      </a:lnTo>
                      <a:lnTo>
                        <a:pt x="5" y="24"/>
                      </a:lnTo>
                      <a:lnTo>
                        <a:pt x="5" y="24"/>
                      </a:lnTo>
                      <a:lnTo>
                        <a:pt x="5" y="24"/>
                      </a:lnTo>
                      <a:lnTo>
                        <a:pt x="0" y="24"/>
                      </a:lnTo>
                      <a:lnTo>
                        <a:pt x="0" y="24"/>
                      </a:lnTo>
                      <a:lnTo>
                        <a:pt x="0" y="24"/>
                      </a:lnTo>
                      <a:lnTo>
                        <a:pt x="0" y="24"/>
                      </a:lnTo>
                      <a:lnTo>
                        <a:pt x="0" y="24"/>
                      </a:lnTo>
                      <a:lnTo>
                        <a:pt x="0" y="29"/>
                      </a:lnTo>
                      <a:lnTo>
                        <a:pt x="0" y="29"/>
                      </a:lnTo>
                      <a:lnTo>
                        <a:pt x="0" y="29"/>
                      </a:lnTo>
                      <a:lnTo>
                        <a:pt x="0" y="29"/>
                      </a:lnTo>
                      <a:lnTo>
                        <a:pt x="5" y="29"/>
                      </a:lnTo>
                      <a:lnTo>
                        <a:pt x="5" y="29"/>
                      </a:lnTo>
                      <a:lnTo>
                        <a:pt x="5" y="24"/>
                      </a:lnTo>
                      <a:lnTo>
                        <a:pt x="5" y="24"/>
                      </a:lnTo>
                      <a:lnTo>
                        <a:pt x="10" y="24"/>
                      </a:lnTo>
                      <a:lnTo>
                        <a:pt x="10" y="24"/>
                      </a:lnTo>
                      <a:lnTo>
                        <a:pt x="10" y="19"/>
                      </a:lnTo>
                      <a:lnTo>
                        <a:pt x="15" y="19"/>
                      </a:lnTo>
                      <a:lnTo>
                        <a:pt x="15" y="15"/>
                      </a:lnTo>
                      <a:lnTo>
                        <a:pt x="15" y="15"/>
                      </a:lnTo>
                      <a:lnTo>
                        <a:pt x="20" y="10"/>
                      </a:lnTo>
                      <a:lnTo>
                        <a:pt x="20" y="5"/>
                      </a:lnTo>
                      <a:lnTo>
                        <a:pt x="20" y="0"/>
                      </a:lnTo>
                      <a:lnTo>
                        <a:pt x="20"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66" name="Freeform 3062">
                  <a:extLst>
                    <a:ext uri="{FF2B5EF4-FFF2-40B4-BE49-F238E27FC236}">
                      <a16:creationId xmlns:a16="http://schemas.microsoft.com/office/drawing/2014/main" id="{6897AFBD-6C74-4AE6-BAFC-C6E8EE31E227}"/>
                    </a:ext>
                  </a:extLst>
                </p:cNvPr>
                <p:cNvSpPr>
                  <a:spLocks/>
                </p:cNvSpPr>
                <p:nvPr/>
              </p:nvSpPr>
              <p:spPr bwMode="auto">
                <a:xfrm>
                  <a:off x="4562" y="1681"/>
                  <a:ext cx="10" cy="20"/>
                </a:xfrm>
                <a:custGeom>
                  <a:avLst/>
                  <a:gdLst>
                    <a:gd name="T0" fmla="*/ 5 w 10"/>
                    <a:gd name="T1" fmla="*/ 5 h 20"/>
                    <a:gd name="T2" fmla="*/ 5 w 10"/>
                    <a:gd name="T3" fmla="*/ 0 h 20"/>
                    <a:gd name="T4" fmla="*/ 5 w 10"/>
                    <a:gd name="T5" fmla="*/ 5 h 20"/>
                    <a:gd name="T6" fmla="*/ 5 w 10"/>
                    <a:gd name="T7" fmla="*/ 10 h 20"/>
                    <a:gd name="T8" fmla="*/ 5 w 10"/>
                    <a:gd name="T9" fmla="*/ 10 h 20"/>
                    <a:gd name="T10" fmla="*/ 5 w 10"/>
                    <a:gd name="T11" fmla="*/ 15 h 20"/>
                    <a:gd name="T12" fmla="*/ 0 w 10"/>
                    <a:gd name="T13" fmla="*/ 15 h 20"/>
                    <a:gd name="T14" fmla="*/ 0 w 10"/>
                    <a:gd name="T15" fmla="*/ 20 h 20"/>
                    <a:gd name="T16" fmla="*/ 0 w 10"/>
                    <a:gd name="T17" fmla="*/ 20 h 20"/>
                    <a:gd name="T18" fmla="*/ 0 w 10"/>
                    <a:gd name="T19" fmla="*/ 20 h 20"/>
                    <a:gd name="T20" fmla="*/ 5 w 10"/>
                    <a:gd name="T21" fmla="*/ 20 h 20"/>
                    <a:gd name="T22" fmla="*/ 5 w 10"/>
                    <a:gd name="T23" fmla="*/ 20 h 20"/>
                    <a:gd name="T24" fmla="*/ 5 w 10"/>
                    <a:gd name="T25" fmla="*/ 20 h 20"/>
                    <a:gd name="T26" fmla="*/ 5 w 10"/>
                    <a:gd name="T27" fmla="*/ 15 h 20"/>
                    <a:gd name="T28" fmla="*/ 5 w 10"/>
                    <a:gd name="T29" fmla="*/ 15 h 20"/>
                    <a:gd name="T30" fmla="*/ 5 w 10"/>
                    <a:gd name="T31" fmla="*/ 10 h 20"/>
                    <a:gd name="T32" fmla="*/ 5 w 10"/>
                    <a:gd name="T33" fmla="*/ 10 h 20"/>
                    <a:gd name="T34" fmla="*/ 5 w 10"/>
                    <a:gd name="T35" fmla="*/ 5 h 20"/>
                    <a:gd name="T36" fmla="*/ 10 w 10"/>
                    <a:gd name="T37" fmla="*/ 5 h 20"/>
                    <a:gd name="T38" fmla="*/ 10 w 10"/>
                    <a:gd name="T39" fmla="*/ 5 h 20"/>
                    <a:gd name="T40" fmla="*/ 5 w 10"/>
                    <a:gd name="T41"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20">
                      <a:moveTo>
                        <a:pt x="5" y="5"/>
                      </a:moveTo>
                      <a:lnTo>
                        <a:pt x="5" y="0"/>
                      </a:lnTo>
                      <a:lnTo>
                        <a:pt x="5" y="5"/>
                      </a:lnTo>
                      <a:lnTo>
                        <a:pt x="5" y="10"/>
                      </a:lnTo>
                      <a:lnTo>
                        <a:pt x="5" y="10"/>
                      </a:lnTo>
                      <a:lnTo>
                        <a:pt x="5" y="15"/>
                      </a:lnTo>
                      <a:lnTo>
                        <a:pt x="0" y="15"/>
                      </a:lnTo>
                      <a:lnTo>
                        <a:pt x="0" y="20"/>
                      </a:lnTo>
                      <a:lnTo>
                        <a:pt x="0" y="20"/>
                      </a:lnTo>
                      <a:lnTo>
                        <a:pt x="0" y="20"/>
                      </a:lnTo>
                      <a:lnTo>
                        <a:pt x="5" y="20"/>
                      </a:lnTo>
                      <a:lnTo>
                        <a:pt x="5" y="20"/>
                      </a:lnTo>
                      <a:lnTo>
                        <a:pt x="5" y="20"/>
                      </a:lnTo>
                      <a:lnTo>
                        <a:pt x="5" y="15"/>
                      </a:lnTo>
                      <a:lnTo>
                        <a:pt x="5" y="15"/>
                      </a:lnTo>
                      <a:lnTo>
                        <a:pt x="5" y="10"/>
                      </a:lnTo>
                      <a:lnTo>
                        <a:pt x="5" y="10"/>
                      </a:lnTo>
                      <a:lnTo>
                        <a:pt x="5" y="5"/>
                      </a:lnTo>
                      <a:lnTo>
                        <a:pt x="10" y="5"/>
                      </a:lnTo>
                      <a:lnTo>
                        <a:pt x="1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67" name="Freeform 3063">
                  <a:extLst>
                    <a:ext uri="{FF2B5EF4-FFF2-40B4-BE49-F238E27FC236}">
                      <a16:creationId xmlns:a16="http://schemas.microsoft.com/office/drawing/2014/main" id="{04F4A44C-084D-42A1-9A83-F9ACD819662D}"/>
                    </a:ext>
                  </a:extLst>
                </p:cNvPr>
                <p:cNvSpPr>
                  <a:spLocks/>
                </p:cNvSpPr>
                <p:nvPr/>
              </p:nvSpPr>
              <p:spPr bwMode="auto">
                <a:xfrm>
                  <a:off x="4567" y="1671"/>
                  <a:ext cx="5" cy="15"/>
                </a:xfrm>
                <a:custGeom>
                  <a:avLst/>
                  <a:gdLst>
                    <a:gd name="T0" fmla="*/ 5 w 5"/>
                    <a:gd name="T1" fmla="*/ 0 h 15"/>
                    <a:gd name="T2" fmla="*/ 5 w 5"/>
                    <a:gd name="T3" fmla="*/ 0 h 15"/>
                    <a:gd name="T4" fmla="*/ 5 w 5"/>
                    <a:gd name="T5" fmla="*/ 0 h 15"/>
                    <a:gd name="T6" fmla="*/ 5 w 5"/>
                    <a:gd name="T7" fmla="*/ 5 h 15"/>
                    <a:gd name="T8" fmla="*/ 5 w 5"/>
                    <a:gd name="T9" fmla="*/ 5 h 15"/>
                    <a:gd name="T10" fmla="*/ 5 w 5"/>
                    <a:gd name="T11" fmla="*/ 10 h 15"/>
                    <a:gd name="T12" fmla="*/ 0 w 5"/>
                    <a:gd name="T13" fmla="*/ 10 h 15"/>
                    <a:gd name="T14" fmla="*/ 0 w 5"/>
                    <a:gd name="T15" fmla="*/ 10 h 15"/>
                    <a:gd name="T16" fmla="*/ 0 w 5"/>
                    <a:gd name="T17" fmla="*/ 10 h 15"/>
                    <a:gd name="T18" fmla="*/ 0 w 5"/>
                    <a:gd name="T19" fmla="*/ 15 h 15"/>
                    <a:gd name="T20" fmla="*/ 5 w 5"/>
                    <a:gd name="T21" fmla="*/ 15 h 15"/>
                    <a:gd name="T22" fmla="*/ 5 w 5"/>
                    <a:gd name="T23" fmla="*/ 15 h 15"/>
                    <a:gd name="T24" fmla="*/ 5 w 5"/>
                    <a:gd name="T25" fmla="*/ 10 h 15"/>
                    <a:gd name="T26" fmla="*/ 5 w 5"/>
                    <a:gd name="T27" fmla="*/ 10 h 15"/>
                    <a:gd name="T28" fmla="*/ 5 w 5"/>
                    <a:gd name="T29" fmla="*/ 10 h 15"/>
                    <a:gd name="T30" fmla="*/ 5 w 5"/>
                    <a:gd name="T31" fmla="*/ 5 h 15"/>
                    <a:gd name="T32" fmla="*/ 5 w 5"/>
                    <a:gd name="T33" fmla="*/ 5 h 15"/>
                    <a:gd name="T34" fmla="*/ 5 w 5"/>
                    <a:gd name="T35" fmla="*/ 0 h 15"/>
                    <a:gd name="T36" fmla="*/ 5 w 5"/>
                    <a:gd name="T37" fmla="*/ 0 h 15"/>
                    <a:gd name="T38" fmla="*/ 5 w 5"/>
                    <a:gd name="T3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5">
                      <a:moveTo>
                        <a:pt x="5" y="0"/>
                      </a:moveTo>
                      <a:lnTo>
                        <a:pt x="5" y="0"/>
                      </a:lnTo>
                      <a:lnTo>
                        <a:pt x="5" y="0"/>
                      </a:lnTo>
                      <a:lnTo>
                        <a:pt x="5" y="5"/>
                      </a:lnTo>
                      <a:lnTo>
                        <a:pt x="5" y="5"/>
                      </a:lnTo>
                      <a:lnTo>
                        <a:pt x="5" y="10"/>
                      </a:lnTo>
                      <a:lnTo>
                        <a:pt x="0" y="10"/>
                      </a:lnTo>
                      <a:lnTo>
                        <a:pt x="0" y="10"/>
                      </a:lnTo>
                      <a:lnTo>
                        <a:pt x="0" y="10"/>
                      </a:lnTo>
                      <a:lnTo>
                        <a:pt x="0" y="15"/>
                      </a:lnTo>
                      <a:lnTo>
                        <a:pt x="5" y="15"/>
                      </a:lnTo>
                      <a:lnTo>
                        <a:pt x="5" y="15"/>
                      </a:lnTo>
                      <a:lnTo>
                        <a:pt x="5" y="10"/>
                      </a:lnTo>
                      <a:lnTo>
                        <a:pt x="5" y="10"/>
                      </a:lnTo>
                      <a:lnTo>
                        <a:pt x="5" y="10"/>
                      </a:lnTo>
                      <a:lnTo>
                        <a:pt x="5" y="5"/>
                      </a:lnTo>
                      <a:lnTo>
                        <a:pt x="5" y="5"/>
                      </a:lnTo>
                      <a:lnTo>
                        <a:pt x="5" y="0"/>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68" name="Freeform 3064">
                  <a:extLst>
                    <a:ext uri="{FF2B5EF4-FFF2-40B4-BE49-F238E27FC236}">
                      <a16:creationId xmlns:a16="http://schemas.microsoft.com/office/drawing/2014/main" id="{EB290688-11D2-40DC-8479-3F41DA274387}"/>
                    </a:ext>
                  </a:extLst>
                </p:cNvPr>
                <p:cNvSpPr>
                  <a:spLocks/>
                </p:cNvSpPr>
                <p:nvPr/>
              </p:nvSpPr>
              <p:spPr bwMode="auto">
                <a:xfrm>
                  <a:off x="4562" y="1666"/>
                  <a:ext cx="5" cy="5"/>
                </a:xfrm>
                <a:custGeom>
                  <a:avLst/>
                  <a:gdLst>
                    <a:gd name="T0" fmla="*/ 0 w 5"/>
                    <a:gd name="T1" fmla="*/ 5 h 5"/>
                    <a:gd name="T2" fmla="*/ 0 w 5"/>
                    <a:gd name="T3" fmla="*/ 5 h 5"/>
                    <a:gd name="T4" fmla="*/ 0 w 5"/>
                    <a:gd name="T5" fmla="*/ 5 h 5"/>
                    <a:gd name="T6" fmla="*/ 0 w 5"/>
                    <a:gd name="T7" fmla="*/ 5 h 5"/>
                    <a:gd name="T8" fmla="*/ 0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0 h 5"/>
                    <a:gd name="T22" fmla="*/ 5 w 5"/>
                    <a:gd name="T23" fmla="*/ 0 h 5"/>
                    <a:gd name="T24" fmla="*/ 5 w 5"/>
                    <a:gd name="T25" fmla="*/ 0 h 5"/>
                    <a:gd name="T26" fmla="*/ 5 w 5"/>
                    <a:gd name="T27" fmla="*/ 0 h 5"/>
                    <a:gd name="T28" fmla="*/ 5 w 5"/>
                    <a:gd name="T29" fmla="*/ 5 h 5"/>
                    <a:gd name="T30" fmla="*/ 0 w 5"/>
                    <a:gd name="T31" fmla="*/ 5 h 5"/>
                    <a:gd name="T32" fmla="*/ 0 w 5"/>
                    <a:gd name="T33" fmla="*/ 5 h 5"/>
                    <a:gd name="T34" fmla="*/ 0 w 5"/>
                    <a:gd name="T35" fmla="*/ 5 h 5"/>
                    <a:gd name="T36" fmla="*/ 0 w 5"/>
                    <a:gd name="T37" fmla="*/ 5 h 5"/>
                    <a:gd name="T38" fmla="*/ 0 w 5"/>
                    <a:gd name="T39" fmla="*/ 0 h 5"/>
                    <a:gd name="T40" fmla="*/ 0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5"/>
                      </a:moveTo>
                      <a:lnTo>
                        <a:pt x="0" y="5"/>
                      </a:lnTo>
                      <a:lnTo>
                        <a:pt x="0" y="5"/>
                      </a:lnTo>
                      <a:lnTo>
                        <a:pt x="0" y="5"/>
                      </a:lnTo>
                      <a:lnTo>
                        <a:pt x="0" y="5"/>
                      </a:lnTo>
                      <a:lnTo>
                        <a:pt x="5" y="5"/>
                      </a:lnTo>
                      <a:lnTo>
                        <a:pt x="5" y="5"/>
                      </a:lnTo>
                      <a:lnTo>
                        <a:pt x="5" y="5"/>
                      </a:lnTo>
                      <a:lnTo>
                        <a:pt x="5" y="5"/>
                      </a:lnTo>
                      <a:lnTo>
                        <a:pt x="5" y="5"/>
                      </a:lnTo>
                      <a:lnTo>
                        <a:pt x="5" y="0"/>
                      </a:lnTo>
                      <a:lnTo>
                        <a:pt x="5" y="0"/>
                      </a:lnTo>
                      <a:lnTo>
                        <a:pt x="5" y="0"/>
                      </a:lnTo>
                      <a:lnTo>
                        <a:pt x="5" y="0"/>
                      </a:lnTo>
                      <a:lnTo>
                        <a:pt x="5" y="5"/>
                      </a:lnTo>
                      <a:lnTo>
                        <a:pt x="0" y="5"/>
                      </a:lnTo>
                      <a:lnTo>
                        <a:pt x="0" y="5"/>
                      </a:lnTo>
                      <a:lnTo>
                        <a:pt x="0" y="5"/>
                      </a:lnTo>
                      <a:lnTo>
                        <a:pt x="0" y="5"/>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69" name="Freeform 3065">
                  <a:extLst>
                    <a:ext uri="{FF2B5EF4-FFF2-40B4-BE49-F238E27FC236}">
                      <a16:creationId xmlns:a16="http://schemas.microsoft.com/office/drawing/2014/main" id="{57D1390E-04F1-4FFB-A964-51819EF29372}"/>
                    </a:ext>
                  </a:extLst>
                </p:cNvPr>
                <p:cNvSpPr>
                  <a:spLocks/>
                </p:cNvSpPr>
                <p:nvPr/>
              </p:nvSpPr>
              <p:spPr bwMode="auto">
                <a:xfrm>
                  <a:off x="4557" y="1666"/>
                  <a:ext cx="5" cy="5"/>
                </a:xfrm>
                <a:custGeom>
                  <a:avLst/>
                  <a:gdLst>
                    <a:gd name="T0" fmla="*/ 0 w 5"/>
                    <a:gd name="T1" fmla="*/ 0 h 5"/>
                    <a:gd name="T2" fmla="*/ 0 w 5"/>
                    <a:gd name="T3" fmla="*/ 0 h 5"/>
                    <a:gd name="T4" fmla="*/ 0 w 5"/>
                    <a:gd name="T5" fmla="*/ 0 h 5"/>
                    <a:gd name="T6" fmla="*/ 0 w 5"/>
                    <a:gd name="T7" fmla="*/ 0 h 5"/>
                    <a:gd name="T8" fmla="*/ 0 w 5"/>
                    <a:gd name="T9" fmla="*/ 0 h 5"/>
                    <a:gd name="T10" fmla="*/ 5 w 5"/>
                    <a:gd name="T11" fmla="*/ 5 h 5"/>
                    <a:gd name="T12" fmla="*/ 5 w 5"/>
                    <a:gd name="T13" fmla="*/ 5 h 5"/>
                    <a:gd name="T14" fmla="*/ 5 w 5"/>
                    <a:gd name="T15" fmla="*/ 5 h 5"/>
                    <a:gd name="T16" fmla="*/ 5 w 5"/>
                    <a:gd name="T17" fmla="*/ 5 h 5"/>
                    <a:gd name="T18" fmla="*/ 5 w 5"/>
                    <a:gd name="T19" fmla="*/ 5 h 5"/>
                    <a:gd name="T20" fmla="*/ 5 w 5"/>
                    <a:gd name="T21" fmla="*/ 0 h 5"/>
                    <a:gd name="T22" fmla="*/ 5 w 5"/>
                    <a:gd name="T23" fmla="*/ 0 h 5"/>
                    <a:gd name="T24" fmla="*/ 5 w 5"/>
                    <a:gd name="T25" fmla="*/ 0 h 5"/>
                    <a:gd name="T26" fmla="*/ 5 w 5"/>
                    <a:gd name="T27" fmla="*/ 0 h 5"/>
                    <a:gd name="T28" fmla="*/ 5 w 5"/>
                    <a:gd name="T29" fmla="*/ 0 h 5"/>
                    <a:gd name="T30" fmla="*/ 5 w 5"/>
                    <a:gd name="T31" fmla="*/ 0 h 5"/>
                    <a:gd name="T32" fmla="*/ 0 w 5"/>
                    <a:gd name="T33" fmla="*/ 0 h 5"/>
                    <a:gd name="T34" fmla="*/ 0 w 5"/>
                    <a:gd name="T35" fmla="*/ 0 h 5"/>
                    <a:gd name="T36" fmla="*/ 0 w 5"/>
                    <a:gd name="T37" fmla="*/ 0 h 5"/>
                    <a:gd name="T38" fmla="*/ 0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0"/>
                      </a:moveTo>
                      <a:lnTo>
                        <a:pt x="0" y="0"/>
                      </a:lnTo>
                      <a:lnTo>
                        <a:pt x="0" y="0"/>
                      </a:lnTo>
                      <a:lnTo>
                        <a:pt x="0" y="0"/>
                      </a:lnTo>
                      <a:lnTo>
                        <a:pt x="0" y="0"/>
                      </a:lnTo>
                      <a:lnTo>
                        <a:pt x="5" y="5"/>
                      </a:lnTo>
                      <a:lnTo>
                        <a:pt x="5" y="5"/>
                      </a:lnTo>
                      <a:lnTo>
                        <a:pt x="5" y="5"/>
                      </a:lnTo>
                      <a:lnTo>
                        <a:pt x="5" y="5"/>
                      </a:lnTo>
                      <a:lnTo>
                        <a:pt x="5" y="5"/>
                      </a:lnTo>
                      <a:lnTo>
                        <a:pt x="5" y="0"/>
                      </a:lnTo>
                      <a:lnTo>
                        <a:pt x="5" y="0"/>
                      </a:lnTo>
                      <a:lnTo>
                        <a:pt x="5" y="0"/>
                      </a:lnTo>
                      <a:lnTo>
                        <a:pt x="5" y="0"/>
                      </a:lnTo>
                      <a:lnTo>
                        <a:pt x="5" y="0"/>
                      </a:lnTo>
                      <a:lnTo>
                        <a:pt x="5" y="0"/>
                      </a:lnTo>
                      <a:lnTo>
                        <a:pt x="0"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70" name="Freeform 3066">
                  <a:extLst>
                    <a:ext uri="{FF2B5EF4-FFF2-40B4-BE49-F238E27FC236}">
                      <a16:creationId xmlns:a16="http://schemas.microsoft.com/office/drawing/2014/main" id="{89BA137D-94CD-43F8-BB71-2D2F605C15E9}"/>
                    </a:ext>
                  </a:extLst>
                </p:cNvPr>
                <p:cNvSpPr>
                  <a:spLocks/>
                </p:cNvSpPr>
                <p:nvPr/>
              </p:nvSpPr>
              <p:spPr bwMode="auto">
                <a:xfrm>
                  <a:off x="4542" y="1661"/>
                  <a:ext cx="15" cy="10"/>
                </a:xfrm>
                <a:custGeom>
                  <a:avLst/>
                  <a:gdLst>
                    <a:gd name="T0" fmla="*/ 0 w 15"/>
                    <a:gd name="T1" fmla="*/ 0 h 10"/>
                    <a:gd name="T2" fmla="*/ 0 w 15"/>
                    <a:gd name="T3" fmla="*/ 0 h 10"/>
                    <a:gd name="T4" fmla="*/ 0 w 15"/>
                    <a:gd name="T5" fmla="*/ 5 h 10"/>
                    <a:gd name="T6" fmla="*/ 5 w 15"/>
                    <a:gd name="T7" fmla="*/ 5 h 10"/>
                    <a:gd name="T8" fmla="*/ 5 w 15"/>
                    <a:gd name="T9" fmla="*/ 5 h 10"/>
                    <a:gd name="T10" fmla="*/ 10 w 15"/>
                    <a:gd name="T11" fmla="*/ 5 h 10"/>
                    <a:gd name="T12" fmla="*/ 10 w 15"/>
                    <a:gd name="T13" fmla="*/ 10 h 10"/>
                    <a:gd name="T14" fmla="*/ 15 w 15"/>
                    <a:gd name="T15" fmla="*/ 10 h 10"/>
                    <a:gd name="T16" fmla="*/ 15 w 15"/>
                    <a:gd name="T17" fmla="*/ 5 h 10"/>
                    <a:gd name="T18" fmla="*/ 15 w 15"/>
                    <a:gd name="T19" fmla="*/ 5 h 10"/>
                    <a:gd name="T20" fmla="*/ 15 w 15"/>
                    <a:gd name="T21" fmla="*/ 5 h 10"/>
                    <a:gd name="T22" fmla="*/ 15 w 15"/>
                    <a:gd name="T23" fmla="*/ 5 h 10"/>
                    <a:gd name="T24" fmla="*/ 10 w 15"/>
                    <a:gd name="T25" fmla="*/ 5 h 10"/>
                    <a:gd name="T26" fmla="*/ 10 w 15"/>
                    <a:gd name="T27" fmla="*/ 5 h 10"/>
                    <a:gd name="T28" fmla="*/ 10 w 15"/>
                    <a:gd name="T29" fmla="*/ 5 h 10"/>
                    <a:gd name="T30" fmla="*/ 10 w 15"/>
                    <a:gd name="T31" fmla="*/ 5 h 10"/>
                    <a:gd name="T32" fmla="*/ 5 w 15"/>
                    <a:gd name="T33" fmla="*/ 5 h 10"/>
                    <a:gd name="T34" fmla="*/ 5 w 15"/>
                    <a:gd name="T35" fmla="*/ 0 h 10"/>
                    <a:gd name="T36" fmla="*/ 0 w 15"/>
                    <a:gd name="T37" fmla="*/ 0 h 10"/>
                    <a:gd name="T38" fmla="*/ 0 w 15"/>
                    <a:gd name="T3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0">
                      <a:moveTo>
                        <a:pt x="0" y="0"/>
                      </a:moveTo>
                      <a:lnTo>
                        <a:pt x="0" y="0"/>
                      </a:lnTo>
                      <a:lnTo>
                        <a:pt x="0" y="5"/>
                      </a:lnTo>
                      <a:lnTo>
                        <a:pt x="5" y="5"/>
                      </a:lnTo>
                      <a:lnTo>
                        <a:pt x="5" y="5"/>
                      </a:lnTo>
                      <a:lnTo>
                        <a:pt x="10" y="5"/>
                      </a:lnTo>
                      <a:lnTo>
                        <a:pt x="10" y="10"/>
                      </a:lnTo>
                      <a:lnTo>
                        <a:pt x="15" y="10"/>
                      </a:lnTo>
                      <a:lnTo>
                        <a:pt x="15" y="5"/>
                      </a:lnTo>
                      <a:lnTo>
                        <a:pt x="15" y="5"/>
                      </a:lnTo>
                      <a:lnTo>
                        <a:pt x="15" y="5"/>
                      </a:lnTo>
                      <a:lnTo>
                        <a:pt x="15" y="5"/>
                      </a:lnTo>
                      <a:lnTo>
                        <a:pt x="10" y="5"/>
                      </a:lnTo>
                      <a:lnTo>
                        <a:pt x="10" y="5"/>
                      </a:lnTo>
                      <a:lnTo>
                        <a:pt x="10" y="5"/>
                      </a:lnTo>
                      <a:lnTo>
                        <a:pt x="10" y="5"/>
                      </a:lnTo>
                      <a:lnTo>
                        <a:pt x="5" y="5"/>
                      </a:lnTo>
                      <a:lnTo>
                        <a:pt x="5"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71" name="Freeform 3067">
                  <a:extLst>
                    <a:ext uri="{FF2B5EF4-FFF2-40B4-BE49-F238E27FC236}">
                      <a16:creationId xmlns:a16="http://schemas.microsoft.com/office/drawing/2014/main" id="{4B25DCD0-F029-46C5-A1D0-75D2AEEC3B73}"/>
                    </a:ext>
                  </a:extLst>
                </p:cNvPr>
                <p:cNvSpPr>
                  <a:spLocks/>
                </p:cNvSpPr>
                <p:nvPr/>
              </p:nvSpPr>
              <p:spPr bwMode="auto">
                <a:xfrm>
                  <a:off x="4522" y="1647"/>
                  <a:ext cx="20" cy="14"/>
                </a:xfrm>
                <a:custGeom>
                  <a:avLst/>
                  <a:gdLst>
                    <a:gd name="T0" fmla="*/ 5 w 20"/>
                    <a:gd name="T1" fmla="*/ 4 h 14"/>
                    <a:gd name="T2" fmla="*/ 5 w 20"/>
                    <a:gd name="T3" fmla="*/ 4 h 14"/>
                    <a:gd name="T4" fmla="*/ 5 w 20"/>
                    <a:gd name="T5" fmla="*/ 4 h 14"/>
                    <a:gd name="T6" fmla="*/ 10 w 20"/>
                    <a:gd name="T7" fmla="*/ 4 h 14"/>
                    <a:gd name="T8" fmla="*/ 15 w 20"/>
                    <a:gd name="T9" fmla="*/ 4 h 14"/>
                    <a:gd name="T10" fmla="*/ 15 w 20"/>
                    <a:gd name="T11" fmla="*/ 4 h 14"/>
                    <a:gd name="T12" fmla="*/ 15 w 20"/>
                    <a:gd name="T13" fmla="*/ 9 h 14"/>
                    <a:gd name="T14" fmla="*/ 20 w 20"/>
                    <a:gd name="T15" fmla="*/ 9 h 14"/>
                    <a:gd name="T16" fmla="*/ 20 w 20"/>
                    <a:gd name="T17" fmla="*/ 14 h 14"/>
                    <a:gd name="T18" fmla="*/ 20 w 20"/>
                    <a:gd name="T19" fmla="*/ 14 h 14"/>
                    <a:gd name="T20" fmla="*/ 20 w 20"/>
                    <a:gd name="T21" fmla="*/ 14 h 14"/>
                    <a:gd name="T22" fmla="*/ 20 w 20"/>
                    <a:gd name="T23" fmla="*/ 14 h 14"/>
                    <a:gd name="T24" fmla="*/ 20 w 20"/>
                    <a:gd name="T25" fmla="*/ 9 h 14"/>
                    <a:gd name="T26" fmla="*/ 20 w 20"/>
                    <a:gd name="T27" fmla="*/ 9 h 14"/>
                    <a:gd name="T28" fmla="*/ 15 w 20"/>
                    <a:gd name="T29" fmla="*/ 4 h 14"/>
                    <a:gd name="T30" fmla="*/ 15 w 20"/>
                    <a:gd name="T31" fmla="*/ 4 h 14"/>
                    <a:gd name="T32" fmla="*/ 10 w 20"/>
                    <a:gd name="T33" fmla="*/ 0 h 14"/>
                    <a:gd name="T34" fmla="*/ 5 w 20"/>
                    <a:gd name="T35" fmla="*/ 0 h 14"/>
                    <a:gd name="T36" fmla="*/ 0 w 20"/>
                    <a:gd name="T37" fmla="*/ 0 h 14"/>
                    <a:gd name="T38" fmla="*/ 5 w 20"/>
                    <a:gd name="T39" fmla="*/ 0 h 14"/>
                    <a:gd name="T40" fmla="*/ 5 w 20"/>
                    <a:gd name="T41"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14">
                      <a:moveTo>
                        <a:pt x="5" y="4"/>
                      </a:moveTo>
                      <a:lnTo>
                        <a:pt x="5" y="4"/>
                      </a:lnTo>
                      <a:lnTo>
                        <a:pt x="5" y="4"/>
                      </a:lnTo>
                      <a:lnTo>
                        <a:pt x="10" y="4"/>
                      </a:lnTo>
                      <a:lnTo>
                        <a:pt x="15" y="4"/>
                      </a:lnTo>
                      <a:lnTo>
                        <a:pt x="15" y="4"/>
                      </a:lnTo>
                      <a:lnTo>
                        <a:pt x="15" y="9"/>
                      </a:lnTo>
                      <a:lnTo>
                        <a:pt x="20" y="9"/>
                      </a:lnTo>
                      <a:lnTo>
                        <a:pt x="20" y="14"/>
                      </a:lnTo>
                      <a:lnTo>
                        <a:pt x="20" y="14"/>
                      </a:lnTo>
                      <a:lnTo>
                        <a:pt x="20" y="14"/>
                      </a:lnTo>
                      <a:lnTo>
                        <a:pt x="20" y="14"/>
                      </a:lnTo>
                      <a:lnTo>
                        <a:pt x="20" y="9"/>
                      </a:lnTo>
                      <a:lnTo>
                        <a:pt x="20" y="9"/>
                      </a:lnTo>
                      <a:lnTo>
                        <a:pt x="15" y="4"/>
                      </a:lnTo>
                      <a:lnTo>
                        <a:pt x="15" y="4"/>
                      </a:lnTo>
                      <a:lnTo>
                        <a:pt x="10" y="0"/>
                      </a:lnTo>
                      <a:lnTo>
                        <a:pt x="5" y="0"/>
                      </a:lnTo>
                      <a:lnTo>
                        <a:pt x="0" y="0"/>
                      </a:lnTo>
                      <a:lnTo>
                        <a:pt x="5" y="0"/>
                      </a:lnTo>
                      <a:lnTo>
                        <a:pt x="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72" name="Freeform 3068">
                  <a:extLst>
                    <a:ext uri="{FF2B5EF4-FFF2-40B4-BE49-F238E27FC236}">
                      <a16:creationId xmlns:a16="http://schemas.microsoft.com/office/drawing/2014/main" id="{EA75E935-9DE9-4C6F-A291-E5AB09725431}"/>
                    </a:ext>
                  </a:extLst>
                </p:cNvPr>
                <p:cNvSpPr>
                  <a:spLocks/>
                </p:cNvSpPr>
                <p:nvPr/>
              </p:nvSpPr>
              <p:spPr bwMode="auto">
                <a:xfrm>
                  <a:off x="4508" y="1642"/>
                  <a:ext cx="19" cy="9"/>
                </a:xfrm>
                <a:custGeom>
                  <a:avLst/>
                  <a:gdLst>
                    <a:gd name="T0" fmla="*/ 0 w 19"/>
                    <a:gd name="T1" fmla="*/ 0 h 9"/>
                    <a:gd name="T2" fmla="*/ 0 w 19"/>
                    <a:gd name="T3" fmla="*/ 0 h 9"/>
                    <a:gd name="T4" fmla="*/ 0 w 19"/>
                    <a:gd name="T5" fmla="*/ 5 h 9"/>
                    <a:gd name="T6" fmla="*/ 5 w 19"/>
                    <a:gd name="T7" fmla="*/ 5 h 9"/>
                    <a:gd name="T8" fmla="*/ 9 w 19"/>
                    <a:gd name="T9" fmla="*/ 9 h 9"/>
                    <a:gd name="T10" fmla="*/ 9 w 19"/>
                    <a:gd name="T11" fmla="*/ 9 h 9"/>
                    <a:gd name="T12" fmla="*/ 14 w 19"/>
                    <a:gd name="T13" fmla="*/ 9 h 9"/>
                    <a:gd name="T14" fmla="*/ 14 w 19"/>
                    <a:gd name="T15" fmla="*/ 9 h 9"/>
                    <a:gd name="T16" fmla="*/ 19 w 19"/>
                    <a:gd name="T17" fmla="*/ 9 h 9"/>
                    <a:gd name="T18" fmla="*/ 19 w 19"/>
                    <a:gd name="T19" fmla="*/ 9 h 9"/>
                    <a:gd name="T20" fmla="*/ 19 w 19"/>
                    <a:gd name="T21" fmla="*/ 5 h 9"/>
                    <a:gd name="T22" fmla="*/ 14 w 19"/>
                    <a:gd name="T23" fmla="*/ 5 h 9"/>
                    <a:gd name="T24" fmla="*/ 14 w 19"/>
                    <a:gd name="T25" fmla="*/ 5 h 9"/>
                    <a:gd name="T26" fmla="*/ 14 w 19"/>
                    <a:gd name="T27" fmla="*/ 5 h 9"/>
                    <a:gd name="T28" fmla="*/ 9 w 19"/>
                    <a:gd name="T29" fmla="*/ 5 h 9"/>
                    <a:gd name="T30" fmla="*/ 9 w 19"/>
                    <a:gd name="T31" fmla="*/ 5 h 9"/>
                    <a:gd name="T32" fmla="*/ 5 w 19"/>
                    <a:gd name="T33" fmla="*/ 5 h 9"/>
                    <a:gd name="T34" fmla="*/ 5 w 19"/>
                    <a:gd name="T35" fmla="*/ 5 h 9"/>
                    <a:gd name="T36" fmla="*/ 0 w 19"/>
                    <a:gd name="T37" fmla="*/ 0 h 9"/>
                    <a:gd name="T38" fmla="*/ 0 w 19"/>
                    <a:gd name="T3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9">
                      <a:moveTo>
                        <a:pt x="0" y="0"/>
                      </a:moveTo>
                      <a:lnTo>
                        <a:pt x="0" y="0"/>
                      </a:lnTo>
                      <a:lnTo>
                        <a:pt x="0" y="5"/>
                      </a:lnTo>
                      <a:lnTo>
                        <a:pt x="5" y="5"/>
                      </a:lnTo>
                      <a:lnTo>
                        <a:pt x="9" y="9"/>
                      </a:lnTo>
                      <a:lnTo>
                        <a:pt x="9" y="9"/>
                      </a:lnTo>
                      <a:lnTo>
                        <a:pt x="14" y="9"/>
                      </a:lnTo>
                      <a:lnTo>
                        <a:pt x="14" y="9"/>
                      </a:lnTo>
                      <a:lnTo>
                        <a:pt x="19" y="9"/>
                      </a:lnTo>
                      <a:lnTo>
                        <a:pt x="19" y="9"/>
                      </a:lnTo>
                      <a:lnTo>
                        <a:pt x="19" y="5"/>
                      </a:lnTo>
                      <a:lnTo>
                        <a:pt x="14" y="5"/>
                      </a:lnTo>
                      <a:lnTo>
                        <a:pt x="14" y="5"/>
                      </a:lnTo>
                      <a:lnTo>
                        <a:pt x="14" y="5"/>
                      </a:lnTo>
                      <a:lnTo>
                        <a:pt x="9" y="5"/>
                      </a:lnTo>
                      <a:lnTo>
                        <a:pt x="9" y="5"/>
                      </a:lnTo>
                      <a:lnTo>
                        <a:pt x="5" y="5"/>
                      </a:lnTo>
                      <a:lnTo>
                        <a:pt x="5" y="5"/>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73" name="Freeform 3069">
                  <a:extLst>
                    <a:ext uri="{FF2B5EF4-FFF2-40B4-BE49-F238E27FC236}">
                      <a16:creationId xmlns:a16="http://schemas.microsoft.com/office/drawing/2014/main" id="{B94839EC-5398-4CC6-82CB-1CFAE75D138E}"/>
                    </a:ext>
                  </a:extLst>
                </p:cNvPr>
                <p:cNvSpPr>
                  <a:spLocks/>
                </p:cNvSpPr>
                <p:nvPr/>
              </p:nvSpPr>
              <p:spPr bwMode="auto">
                <a:xfrm>
                  <a:off x="4493" y="1637"/>
                  <a:ext cx="15" cy="5"/>
                </a:xfrm>
                <a:custGeom>
                  <a:avLst/>
                  <a:gdLst>
                    <a:gd name="T0" fmla="*/ 5 w 15"/>
                    <a:gd name="T1" fmla="*/ 5 h 5"/>
                    <a:gd name="T2" fmla="*/ 0 w 15"/>
                    <a:gd name="T3" fmla="*/ 5 h 5"/>
                    <a:gd name="T4" fmla="*/ 5 w 15"/>
                    <a:gd name="T5" fmla="*/ 5 h 5"/>
                    <a:gd name="T6" fmla="*/ 5 w 15"/>
                    <a:gd name="T7" fmla="*/ 5 h 5"/>
                    <a:gd name="T8" fmla="*/ 10 w 15"/>
                    <a:gd name="T9" fmla="*/ 5 h 5"/>
                    <a:gd name="T10" fmla="*/ 10 w 15"/>
                    <a:gd name="T11" fmla="*/ 5 h 5"/>
                    <a:gd name="T12" fmla="*/ 10 w 15"/>
                    <a:gd name="T13" fmla="*/ 5 h 5"/>
                    <a:gd name="T14" fmla="*/ 15 w 15"/>
                    <a:gd name="T15" fmla="*/ 5 h 5"/>
                    <a:gd name="T16" fmla="*/ 15 w 15"/>
                    <a:gd name="T17" fmla="*/ 5 h 5"/>
                    <a:gd name="T18" fmla="*/ 15 w 15"/>
                    <a:gd name="T19" fmla="*/ 5 h 5"/>
                    <a:gd name="T20" fmla="*/ 15 w 15"/>
                    <a:gd name="T21" fmla="*/ 5 h 5"/>
                    <a:gd name="T22" fmla="*/ 15 w 15"/>
                    <a:gd name="T23" fmla="*/ 5 h 5"/>
                    <a:gd name="T24" fmla="*/ 15 w 15"/>
                    <a:gd name="T25" fmla="*/ 5 h 5"/>
                    <a:gd name="T26" fmla="*/ 15 w 15"/>
                    <a:gd name="T27" fmla="*/ 5 h 5"/>
                    <a:gd name="T28" fmla="*/ 10 w 15"/>
                    <a:gd name="T29" fmla="*/ 0 h 5"/>
                    <a:gd name="T30" fmla="*/ 10 w 15"/>
                    <a:gd name="T31" fmla="*/ 0 h 5"/>
                    <a:gd name="T32" fmla="*/ 5 w 15"/>
                    <a:gd name="T33" fmla="*/ 0 h 5"/>
                    <a:gd name="T34" fmla="*/ 5 w 15"/>
                    <a:gd name="T35" fmla="*/ 0 h 5"/>
                    <a:gd name="T36" fmla="*/ 0 w 15"/>
                    <a:gd name="T37" fmla="*/ 5 h 5"/>
                    <a:gd name="T38" fmla="*/ 0 w 15"/>
                    <a:gd name="T39" fmla="*/ 5 h 5"/>
                    <a:gd name="T40" fmla="*/ 5 w 1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5">
                      <a:moveTo>
                        <a:pt x="5" y="5"/>
                      </a:moveTo>
                      <a:lnTo>
                        <a:pt x="0" y="5"/>
                      </a:lnTo>
                      <a:lnTo>
                        <a:pt x="5" y="5"/>
                      </a:lnTo>
                      <a:lnTo>
                        <a:pt x="5" y="5"/>
                      </a:lnTo>
                      <a:lnTo>
                        <a:pt x="10" y="5"/>
                      </a:lnTo>
                      <a:lnTo>
                        <a:pt x="10" y="5"/>
                      </a:lnTo>
                      <a:lnTo>
                        <a:pt x="10" y="5"/>
                      </a:lnTo>
                      <a:lnTo>
                        <a:pt x="15" y="5"/>
                      </a:lnTo>
                      <a:lnTo>
                        <a:pt x="15" y="5"/>
                      </a:lnTo>
                      <a:lnTo>
                        <a:pt x="15" y="5"/>
                      </a:lnTo>
                      <a:lnTo>
                        <a:pt x="15" y="5"/>
                      </a:lnTo>
                      <a:lnTo>
                        <a:pt x="15" y="5"/>
                      </a:lnTo>
                      <a:lnTo>
                        <a:pt x="15" y="5"/>
                      </a:lnTo>
                      <a:lnTo>
                        <a:pt x="15" y="5"/>
                      </a:lnTo>
                      <a:lnTo>
                        <a:pt x="10" y="0"/>
                      </a:lnTo>
                      <a:lnTo>
                        <a:pt x="10" y="0"/>
                      </a:lnTo>
                      <a:lnTo>
                        <a:pt x="5" y="0"/>
                      </a:lnTo>
                      <a:lnTo>
                        <a:pt x="5" y="0"/>
                      </a:lnTo>
                      <a:lnTo>
                        <a:pt x="0" y="5"/>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74" name="Freeform 3070">
                  <a:extLst>
                    <a:ext uri="{FF2B5EF4-FFF2-40B4-BE49-F238E27FC236}">
                      <a16:creationId xmlns:a16="http://schemas.microsoft.com/office/drawing/2014/main" id="{5ED4C13D-664D-4ADF-97FA-B15F9AD3D990}"/>
                    </a:ext>
                  </a:extLst>
                </p:cNvPr>
                <p:cNvSpPr>
                  <a:spLocks/>
                </p:cNvSpPr>
                <p:nvPr/>
              </p:nvSpPr>
              <p:spPr bwMode="auto">
                <a:xfrm>
                  <a:off x="4483" y="1642"/>
                  <a:ext cx="15" cy="9"/>
                </a:xfrm>
                <a:custGeom>
                  <a:avLst/>
                  <a:gdLst>
                    <a:gd name="T0" fmla="*/ 0 w 15"/>
                    <a:gd name="T1" fmla="*/ 5 h 9"/>
                    <a:gd name="T2" fmla="*/ 0 w 15"/>
                    <a:gd name="T3" fmla="*/ 5 h 9"/>
                    <a:gd name="T4" fmla="*/ 0 w 15"/>
                    <a:gd name="T5" fmla="*/ 9 h 9"/>
                    <a:gd name="T6" fmla="*/ 5 w 15"/>
                    <a:gd name="T7" fmla="*/ 9 h 9"/>
                    <a:gd name="T8" fmla="*/ 5 w 15"/>
                    <a:gd name="T9" fmla="*/ 5 h 9"/>
                    <a:gd name="T10" fmla="*/ 10 w 15"/>
                    <a:gd name="T11" fmla="*/ 5 h 9"/>
                    <a:gd name="T12" fmla="*/ 10 w 15"/>
                    <a:gd name="T13" fmla="*/ 5 h 9"/>
                    <a:gd name="T14" fmla="*/ 10 w 15"/>
                    <a:gd name="T15" fmla="*/ 5 h 9"/>
                    <a:gd name="T16" fmla="*/ 10 w 15"/>
                    <a:gd name="T17" fmla="*/ 0 h 9"/>
                    <a:gd name="T18" fmla="*/ 15 w 15"/>
                    <a:gd name="T19" fmla="*/ 0 h 9"/>
                    <a:gd name="T20" fmla="*/ 10 w 15"/>
                    <a:gd name="T21" fmla="*/ 0 h 9"/>
                    <a:gd name="T22" fmla="*/ 10 w 15"/>
                    <a:gd name="T23" fmla="*/ 0 h 9"/>
                    <a:gd name="T24" fmla="*/ 10 w 15"/>
                    <a:gd name="T25" fmla="*/ 0 h 9"/>
                    <a:gd name="T26" fmla="*/ 10 w 15"/>
                    <a:gd name="T27" fmla="*/ 0 h 9"/>
                    <a:gd name="T28" fmla="*/ 5 w 15"/>
                    <a:gd name="T29" fmla="*/ 5 h 9"/>
                    <a:gd name="T30" fmla="*/ 5 w 15"/>
                    <a:gd name="T31" fmla="*/ 5 h 9"/>
                    <a:gd name="T32" fmla="*/ 5 w 15"/>
                    <a:gd name="T33" fmla="*/ 5 h 9"/>
                    <a:gd name="T34" fmla="*/ 5 w 15"/>
                    <a:gd name="T35" fmla="*/ 5 h 9"/>
                    <a:gd name="T36" fmla="*/ 0 w 15"/>
                    <a:gd name="T37" fmla="*/ 5 h 9"/>
                    <a:gd name="T38" fmla="*/ 0 w 15"/>
                    <a:gd name="T3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9">
                      <a:moveTo>
                        <a:pt x="0" y="5"/>
                      </a:moveTo>
                      <a:lnTo>
                        <a:pt x="0" y="5"/>
                      </a:lnTo>
                      <a:lnTo>
                        <a:pt x="0" y="9"/>
                      </a:lnTo>
                      <a:lnTo>
                        <a:pt x="5" y="9"/>
                      </a:lnTo>
                      <a:lnTo>
                        <a:pt x="5" y="5"/>
                      </a:lnTo>
                      <a:lnTo>
                        <a:pt x="10" y="5"/>
                      </a:lnTo>
                      <a:lnTo>
                        <a:pt x="10" y="5"/>
                      </a:lnTo>
                      <a:lnTo>
                        <a:pt x="10" y="5"/>
                      </a:lnTo>
                      <a:lnTo>
                        <a:pt x="10" y="0"/>
                      </a:lnTo>
                      <a:lnTo>
                        <a:pt x="15" y="0"/>
                      </a:lnTo>
                      <a:lnTo>
                        <a:pt x="10" y="0"/>
                      </a:lnTo>
                      <a:lnTo>
                        <a:pt x="10" y="0"/>
                      </a:lnTo>
                      <a:lnTo>
                        <a:pt x="10" y="0"/>
                      </a:lnTo>
                      <a:lnTo>
                        <a:pt x="10" y="0"/>
                      </a:lnTo>
                      <a:lnTo>
                        <a:pt x="5" y="5"/>
                      </a:lnTo>
                      <a:lnTo>
                        <a:pt x="5" y="5"/>
                      </a:lnTo>
                      <a:lnTo>
                        <a:pt x="5" y="5"/>
                      </a:lnTo>
                      <a:lnTo>
                        <a:pt x="5" y="5"/>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75" name="Freeform 3071">
                  <a:extLst>
                    <a:ext uri="{FF2B5EF4-FFF2-40B4-BE49-F238E27FC236}">
                      <a16:creationId xmlns:a16="http://schemas.microsoft.com/office/drawing/2014/main" id="{CE563AE6-E9C7-458A-9921-C838F991E8A6}"/>
                    </a:ext>
                  </a:extLst>
                </p:cNvPr>
                <p:cNvSpPr>
                  <a:spLocks/>
                </p:cNvSpPr>
                <p:nvPr/>
              </p:nvSpPr>
              <p:spPr bwMode="auto">
                <a:xfrm>
                  <a:off x="4468" y="1642"/>
                  <a:ext cx="15" cy="9"/>
                </a:xfrm>
                <a:custGeom>
                  <a:avLst/>
                  <a:gdLst>
                    <a:gd name="T0" fmla="*/ 5 w 15"/>
                    <a:gd name="T1" fmla="*/ 9 h 9"/>
                    <a:gd name="T2" fmla="*/ 5 w 15"/>
                    <a:gd name="T3" fmla="*/ 9 h 9"/>
                    <a:gd name="T4" fmla="*/ 5 w 15"/>
                    <a:gd name="T5" fmla="*/ 5 h 9"/>
                    <a:gd name="T6" fmla="*/ 10 w 15"/>
                    <a:gd name="T7" fmla="*/ 5 h 9"/>
                    <a:gd name="T8" fmla="*/ 10 w 15"/>
                    <a:gd name="T9" fmla="*/ 5 h 9"/>
                    <a:gd name="T10" fmla="*/ 10 w 15"/>
                    <a:gd name="T11" fmla="*/ 5 h 9"/>
                    <a:gd name="T12" fmla="*/ 15 w 15"/>
                    <a:gd name="T13" fmla="*/ 5 h 9"/>
                    <a:gd name="T14" fmla="*/ 15 w 15"/>
                    <a:gd name="T15" fmla="*/ 5 h 9"/>
                    <a:gd name="T16" fmla="*/ 15 w 15"/>
                    <a:gd name="T17" fmla="*/ 5 h 9"/>
                    <a:gd name="T18" fmla="*/ 15 w 15"/>
                    <a:gd name="T19" fmla="*/ 5 h 9"/>
                    <a:gd name="T20" fmla="*/ 15 w 15"/>
                    <a:gd name="T21" fmla="*/ 5 h 9"/>
                    <a:gd name="T22" fmla="*/ 15 w 15"/>
                    <a:gd name="T23" fmla="*/ 5 h 9"/>
                    <a:gd name="T24" fmla="*/ 15 w 15"/>
                    <a:gd name="T25" fmla="*/ 5 h 9"/>
                    <a:gd name="T26" fmla="*/ 15 w 15"/>
                    <a:gd name="T27" fmla="*/ 0 h 9"/>
                    <a:gd name="T28" fmla="*/ 10 w 15"/>
                    <a:gd name="T29" fmla="*/ 0 h 9"/>
                    <a:gd name="T30" fmla="*/ 10 w 15"/>
                    <a:gd name="T31" fmla="*/ 0 h 9"/>
                    <a:gd name="T32" fmla="*/ 5 w 15"/>
                    <a:gd name="T33" fmla="*/ 0 h 9"/>
                    <a:gd name="T34" fmla="*/ 5 w 15"/>
                    <a:gd name="T35" fmla="*/ 5 h 9"/>
                    <a:gd name="T36" fmla="*/ 0 w 15"/>
                    <a:gd name="T37" fmla="*/ 5 h 9"/>
                    <a:gd name="T38" fmla="*/ 0 w 15"/>
                    <a:gd name="T39" fmla="*/ 5 h 9"/>
                    <a:gd name="T40" fmla="*/ 5 w 15"/>
                    <a:gd name="T4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9">
                      <a:moveTo>
                        <a:pt x="5" y="9"/>
                      </a:moveTo>
                      <a:lnTo>
                        <a:pt x="5" y="9"/>
                      </a:lnTo>
                      <a:lnTo>
                        <a:pt x="5" y="5"/>
                      </a:lnTo>
                      <a:lnTo>
                        <a:pt x="10" y="5"/>
                      </a:lnTo>
                      <a:lnTo>
                        <a:pt x="10" y="5"/>
                      </a:lnTo>
                      <a:lnTo>
                        <a:pt x="10" y="5"/>
                      </a:lnTo>
                      <a:lnTo>
                        <a:pt x="15" y="5"/>
                      </a:lnTo>
                      <a:lnTo>
                        <a:pt x="15" y="5"/>
                      </a:lnTo>
                      <a:lnTo>
                        <a:pt x="15" y="5"/>
                      </a:lnTo>
                      <a:lnTo>
                        <a:pt x="15" y="5"/>
                      </a:lnTo>
                      <a:lnTo>
                        <a:pt x="15" y="5"/>
                      </a:lnTo>
                      <a:lnTo>
                        <a:pt x="15" y="5"/>
                      </a:lnTo>
                      <a:lnTo>
                        <a:pt x="15" y="5"/>
                      </a:lnTo>
                      <a:lnTo>
                        <a:pt x="15" y="0"/>
                      </a:lnTo>
                      <a:lnTo>
                        <a:pt x="10" y="0"/>
                      </a:lnTo>
                      <a:lnTo>
                        <a:pt x="10" y="0"/>
                      </a:lnTo>
                      <a:lnTo>
                        <a:pt x="5" y="0"/>
                      </a:lnTo>
                      <a:lnTo>
                        <a:pt x="5" y="5"/>
                      </a:lnTo>
                      <a:lnTo>
                        <a:pt x="0" y="5"/>
                      </a:lnTo>
                      <a:lnTo>
                        <a:pt x="0" y="5"/>
                      </a:lnTo>
                      <a:lnTo>
                        <a:pt x="5"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72" name="Freeform 3072">
                  <a:extLst>
                    <a:ext uri="{FF2B5EF4-FFF2-40B4-BE49-F238E27FC236}">
                      <a16:creationId xmlns:a16="http://schemas.microsoft.com/office/drawing/2014/main" id="{5098A615-9F87-414A-988D-B2F1A9A28E9B}"/>
                    </a:ext>
                  </a:extLst>
                </p:cNvPr>
                <p:cNvSpPr>
                  <a:spLocks/>
                </p:cNvSpPr>
                <p:nvPr/>
              </p:nvSpPr>
              <p:spPr bwMode="auto">
                <a:xfrm>
                  <a:off x="4463" y="1647"/>
                  <a:ext cx="10" cy="14"/>
                </a:xfrm>
                <a:custGeom>
                  <a:avLst/>
                  <a:gdLst>
                    <a:gd name="T0" fmla="*/ 0 w 10"/>
                    <a:gd name="T1" fmla="*/ 14 h 14"/>
                    <a:gd name="T2" fmla="*/ 0 w 10"/>
                    <a:gd name="T3" fmla="*/ 14 h 14"/>
                    <a:gd name="T4" fmla="*/ 0 w 10"/>
                    <a:gd name="T5" fmla="*/ 9 h 14"/>
                    <a:gd name="T6" fmla="*/ 5 w 10"/>
                    <a:gd name="T7" fmla="*/ 9 h 14"/>
                    <a:gd name="T8" fmla="*/ 5 w 10"/>
                    <a:gd name="T9" fmla="*/ 9 h 14"/>
                    <a:gd name="T10" fmla="*/ 5 w 10"/>
                    <a:gd name="T11" fmla="*/ 4 h 14"/>
                    <a:gd name="T12" fmla="*/ 5 w 10"/>
                    <a:gd name="T13" fmla="*/ 4 h 14"/>
                    <a:gd name="T14" fmla="*/ 10 w 10"/>
                    <a:gd name="T15" fmla="*/ 4 h 14"/>
                    <a:gd name="T16" fmla="*/ 10 w 10"/>
                    <a:gd name="T17" fmla="*/ 4 h 14"/>
                    <a:gd name="T18" fmla="*/ 10 w 10"/>
                    <a:gd name="T19" fmla="*/ 4 h 14"/>
                    <a:gd name="T20" fmla="*/ 5 w 10"/>
                    <a:gd name="T21" fmla="*/ 0 h 14"/>
                    <a:gd name="T22" fmla="*/ 5 w 10"/>
                    <a:gd name="T23" fmla="*/ 0 h 14"/>
                    <a:gd name="T24" fmla="*/ 5 w 10"/>
                    <a:gd name="T25" fmla="*/ 4 h 14"/>
                    <a:gd name="T26" fmla="*/ 5 w 10"/>
                    <a:gd name="T27" fmla="*/ 4 h 14"/>
                    <a:gd name="T28" fmla="*/ 5 w 10"/>
                    <a:gd name="T29" fmla="*/ 4 h 14"/>
                    <a:gd name="T30" fmla="*/ 5 w 10"/>
                    <a:gd name="T31" fmla="*/ 4 h 14"/>
                    <a:gd name="T32" fmla="*/ 0 w 10"/>
                    <a:gd name="T33" fmla="*/ 9 h 14"/>
                    <a:gd name="T34" fmla="*/ 0 w 10"/>
                    <a:gd name="T35" fmla="*/ 9 h 14"/>
                    <a:gd name="T36" fmla="*/ 0 w 10"/>
                    <a:gd name="T37" fmla="*/ 9 h 14"/>
                    <a:gd name="T38" fmla="*/ 0 w 10"/>
                    <a:gd name="T39" fmla="*/ 9 h 14"/>
                    <a:gd name="T40" fmla="*/ 0 w 10"/>
                    <a:gd name="T4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4">
                      <a:moveTo>
                        <a:pt x="0" y="14"/>
                      </a:moveTo>
                      <a:lnTo>
                        <a:pt x="0" y="14"/>
                      </a:lnTo>
                      <a:lnTo>
                        <a:pt x="0" y="9"/>
                      </a:lnTo>
                      <a:lnTo>
                        <a:pt x="5" y="9"/>
                      </a:lnTo>
                      <a:lnTo>
                        <a:pt x="5" y="9"/>
                      </a:lnTo>
                      <a:lnTo>
                        <a:pt x="5" y="4"/>
                      </a:lnTo>
                      <a:lnTo>
                        <a:pt x="5" y="4"/>
                      </a:lnTo>
                      <a:lnTo>
                        <a:pt x="10" y="4"/>
                      </a:lnTo>
                      <a:lnTo>
                        <a:pt x="10" y="4"/>
                      </a:lnTo>
                      <a:lnTo>
                        <a:pt x="10" y="4"/>
                      </a:lnTo>
                      <a:lnTo>
                        <a:pt x="5" y="0"/>
                      </a:lnTo>
                      <a:lnTo>
                        <a:pt x="5" y="0"/>
                      </a:lnTo>
                      <a:lnTo>
                        <a:pt x="5" y="4"/>
                      </a:lnTo>
                      <a:lnTo>
                        <a:pt x="5" y="4"/>
                      </a:lnTo>
                      <a:lnTo>
                        <a:pt x="5" y="4"/>
                      </a:lnTo>
                      <a:lnTo>
                        <a:pt x="5" y="4"/>
                      </a:lnTo>
                      <a:lnTo>
                        <a:pt x="0" y="9"/>
                      </a:lnTo>
                      <a:lnTo>
                        <a:pt x="0" y="9"/>
                      </a:lnTo>
                      <a:lnTo>
                        <a:pt x="0" y="9"/>
                      </a:lnTo>
                      <a:lnTo>
                        <a:pt x="0" y="9"/>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73" name="Freeform 3073">
                  <a:extLst>
                    <a:ext uri="{FF2B5EF4-FFF2-40B4-BE49-F238E27FC236}">
                      <a16:creationId xmlns:a16="http://schemas.microsoft.com/office/drawing/2014/main" id="{411312F3-F7AC-49AA-BB6F-06D88D3A38D0}"/>
                    </a:ext>
                  </a:extLst>
                </p:cNvPr>
                <p:cNvSpPr>
                  <a:spLocks/>
                </p:cNvSpPr>
                <p:nvPr/>
              </p:nvSpPr>
              <p:spPr bwMode="auto">
                <a:xfrm>
                  <a:off x="4453" y="1656"/>
                  <a:ext cx="10" cy="5"/>
                </a:xfrm>
                <a:custGeom>
                  <a:avLst/>
                  <a:gdLst>
                    <a:gd name="T0" fmla="*/ 0 w 10"/>
                    <a:gd name="T1" fmla="*/ 5 h 5"/>
                    <a:gd name="T2" fmla="*/ 0 w 10"/>
                    <a:gd name="T3" fmla="*/ 5 h 5"/>
                    <a:gd name="T4" fmla="*/ 0 w 10"/>
                    <a:gd name="T5" fmla="*/ 5 h 5"/>
                    <a:gd name="T6" fmla="*/ 5 w 10"/>
                    <a:gd name="T7" fmla="*/ 5 h 5"/>
                    <a:gd name="T8" fmla="*/ 5 w 10"/>
                    <a:gd name="T9" fmla="*/ 5 h 5"/>
                    <a:gd name="T10" fmla="*/ 5 w 10"/>
                    <a:gd name="T11" fmla="*/ 5 h 5"/>
                    <a:gd name="T12" fmla="*/ 10 w 10"/>
                    <a:gd name="T13" fmla="*/ 5 h 5"/>
                    <a:gd name="T14" fmla="*/ 10 w 10"/>
                    <a:gd name="T15" fmla="*/ 5 h 5"/>
                    <a:gd name="T16" fmla="*/ 10 w 10"/>
                    <a:gd name="T17" fmla="*/ 5 h 5"/>
                    <a:gd name="T18" fmla="*/ 10 w 10"/>
                    <a:gd name="T19" fmla="*/ 5 h 5"/>
                    <a:gd name="T20" fmla="*/ 10 w 10"/>
                    <a:gd name="T21" fmla="*/ 0 h 5"/>
                    <a:gd name="T22" fmla="*/ 10 w 10"/>
                    <a:gd name="T23" fmla="*/ 0 h 5"/>
                    <a:gd name="T24" fmla="*/ 10 w 10"/>
                    <a:gd name="T25" fmla="*/ 0 h 5"/>
                    <a:gd name="T26" fmla="*/ 5 w 10"/>
                    <a:gd name="T27" fmla="*/ 0 h 5"/>
                    <a:gd name="T28" fmla="*/ 5 w 10"/>
                    <a:gd name="T29" fmla="*/ 0 h 5"/>
                    <a:gd name="T30" fmla="*/ 5 w 10"/>
                    <a:gd name="T31" fmla="*/ 0 h 5"/>
                    <a:gd name="T32" fmla="*/ 5 w 10"/>
                    <a:gd name="T33" fmla="*/ 0 h 5"/>
                    <a:gd name="T34" fmla="*/ 0 w 10"/>
                    <a:gd name="T35" fmla="*/ 0 h 5"/>
                    <a:gd name="T36" fmla="*/ 0 w 10"/>
                    <a:gd name="T37" fmla="*/ 0 h 5"/>
                    <a:gd name="T38" fmla="*/ 0 w 10"/>
                    <a:gd name="T39" fmla="*/ 0 h 5"/>
                    <a:gd name="T40" fmla="*/ 0 w 10"/>
                    <a:gd name="T41" fmla="*/ 0 h 5"/>
                    <a:gd name="T42" fmla="*/ 0 w 10"/>
                    <a:gd name="T43" fmla="*/ 0 h 5"/>
                    <a:gd name="T44" fmla="*/ 0 w 10"/>
                    <a:gd name="T45" fmla="*/ 0 h 5"/>
                    <a:gd name="T46" fmla="*/ 0 w 10"/>
                    <a:gd name="T4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 h="5">
                      <a:moveTo>
                        <a:pt x="0" y="5"/>
                      </a:moveTo>
                      <a:lnTo>
                        <a:pt x="0" y="5"/>
                      </a:lnTo>
                      <a:lnTo>
                        <a:pt x="0" y="5"/>
                      </a:lnTo>
                      <a:lnTo>
                        <a:pt x="5" y="5"/>
                      </a:lnTo>
                      <a:lnTo>
                        <a:pt x="5" y="5"/>
                      </a:lnTo>
                      <a:lnTo>
                        <a:pt x="5" y="5"/>
                      </a:lnTo>
                      <a:lnTo>
                        <a:pt x="10" y="5"/>
                      </a:lnTo>
                      <a:lnTo>
                        <a:pt x="10" y="5"/>
                      </a:lnTo>
                      <a:lnTo>
                        <a:pt x="10" y="5"/>
                      </a:lnTo>
                      <a:lnTo>
                        <a:pt x="10" y="5"/>
                      </a:lnTo>
                      <a:lnTo>
                        <a:pt x="10" y="0"/>
                      </a:lnTo>
                      <a:lnTo>
                        <a:pt x="10" y="0"/>
                      </a:lnTo>
                      <a:lnTo>
                        <a:pt x="10" y="0"/>
                      </a:lnTo>
                      <a:lnTo>
                        <a:pt x="5" y="0"/>
                      </a:lnTo>
                      <a:lnTo>
                        <a:pt x="5" y="0"/>
                      </a:lnTo>
                      <a:lnTo>
                        <a:pt x="5" y="0"/>
                      </a:lnTo>
                      <a:lnTo>
                        <a:pt x="5" y="0"/>
                      </a:lnTo>
                      <a:lnTo>
                        <a:pt x="0" y="0"/>
                      </a:lnTo>
                      <a:lnTo>
                        <a:pt x="0" y="0"/>
                      </a:lnTo>
                      <a:lnTo>
                        <a:pt x="0"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74" name="Freeform 3074">
                  <a:extLst>
                    <a:ext uri="{FF2B5EF4-FFF2-40B4-BE49-F238E27FC236}">
                      <a16:creationId xmlns:a16="http://schemas.microsoft.com/office/drawing/2014/main" id="{2560074C-9904-4915-868A-743B56C089BD}"/>
                    </a:ext>
                  </a:extLst>
                </p:cNvPr>
                <p:cNvSpPr>
                  <a:spLocks/>
                </p:cNvSpPr>
                <p:nvPr/>
              </p:nvSpPr>
              <p:spPr bwMode="auto">
                <a:xfrm>
                  <a:off x="4443" y="1656"/>
                  <a:ext cx="10" cy="5"/>
                </a:xfrm>
                <a:custGeom>
                  <a:avLst/>
                  <a:gdLst>
                    <a:gd name="T0" fmla="*/ 0 w 10"/>
                    <a:gd name="T1" fmla="*/ 5 h 5"/>
                    <a:gd name="T2" fmla="*/ 0 w 10"/>
                    <a:gd name="T3" fmla="*/ 5 h 5"/>
                    <a:gd name="T4" fmla="*/ 5 w 10"/>
                    <a:gd name="T5" fmla="*/ 0 h 5"/>
                    <a:gd name="T6" fmla="*/ 5 w 10"/>
                    <a:gd name="T7" fmla="*/ 0 h 5"/>
                    <a:gd name="T8" fmla="*/ 5 w 10"/>
                    <a:gd name="T9" fmla="*/ 0 h 5"/>
                    <a:gd name="T10" fmla="*/ 5 w 10"/>
                    <a:gd name="T11" fmla="*/ 0 h 5"/>
                    <a:gd name="T12" fmla="*/ 10 w 10"/>
                    <a:gd name="T13" fmla="*/ 0 h 5"/>
                    <a:gd name="T14" fmla="*/ 10 w 10"/>
                    <a:gd name="T15" fmla="*/ 5 h 5"/>
                    <a:gd name="T16" fmla="*/ 10 w 10"/>
                    <a:gd name="T17" fmla="*/ 5 h 5"/>
                    <a:gd name="T18" fmla="*/ 10 w 10"/>
                    <a:gd name="T19" fmla="*/ 5 h 5"/>
                    <a:gd name="T20" fmla="*/ 10 w 10"/>
                    <a:gd name="T21" fmla="*/ 0 h 5"/>
                    <a:gd name="T22" fmla="*/ 10 w 10"/>
                    <a:gd name="T23" fmla="*/ 0 h 5"/>
                    <a:gd name="T24" fmla="*/ 10 w 10"/>
                    <a:gd name="T25" fmla="*/ 0 h 5"/>
                    <a:gd name="T26" fmla="*/ 10 w 10"/>
                    <a:gd name="T27" fmla="*/ 0 h 5"/>
                    <a:gd name="T28" fmla="*/ 10 w 10"/>
                    <a:gd name="T29" fmla="*/ 0 h 5"/>
                    <a:gd name="T30" fmla="*/ 5 w 10"/>
                    <a:gd name="T31" fmla="*/ 0 h 5"/>
                    <a:gd name="T32" fmla="*/ 5 w 10"/>
                    <a:gd name="T33" fmla="*/ 0 h 5"/>
                    <a:gd name="T34" fmla="*/ 5 w 10"/>
                    <a:gd name="T35" fmla="*/ 0 h 5"/>
                    <a:gd name="T36" fmla="*/ 0 w 10"/>
                    <a:gd name="T37" fmla="*/ 0 h 5"/>
                    <a:gd name="T38" fmla="*/ 0 w 10"/>
                    <a:gd name="T39" fmla="*/ 0 h 5"/>
                    <a:gd name="T40" fmla="*/ 0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0" y="5"/>
                      </a:moveTo>
                      <a:lnTo>
                        <a:pt x="0" y="5"/>
                      </a:lnTo>
                      <a:lnTo>
                        <a:pt x="5" y="0"/>
                      </a:lnTo>
                      <a:lnTo>
                        <a:pt x="5" y="0"/>
                      </a:lnTo>
                      <a:lnTo>
                        <a:pt x="5" y="0"/>
                      </a:lnTo>
                      <a:lnTo>
                        <a:pt x="5" y="0"/>
                      </a:lnTo>
                      <a:lnTo>
                        <a:pt x="10" y="0"/>
                      </a:lnTo>
                      <a:lnTo>
                        <a:pt x="10" y="5"/>
                      </a:lnTo>
                      <a:lnTo>
                        <a:pt x="10" y="5"/>
                      </a:lnTo>
                      <a:lnTo>
                        <a:pt x="10" y="5"/>
                      </a:lnTo>
                      <a:lnTo>
                        <a:pt x="10" y="0"/>
                      </a:lnTo>
                      <a:lnTo>
                        <a:pt x="10" y="0"/>
                      </a:lnTo>
                      <a:lnTo>
                        <a:pt x="10" y="0"/>
                      </a:lnTo>
                      <a:lnTo>
                        <a:pt x="10" y="0"/>
                      </a:lnTo>
                      <a:lnTo>
                        <a:pt x="10" y="0"/>
                      </a:lnTo>
                      <a:lnTo>
                        <a:pt x="5" y="0"/>
                      </a:lnTo>
                      <a:lnTo>
                        <a:pt x="5" y="0"/>
                      </a:lnTo>
                      <a:lnTo>
                        <a:pt x="5"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75" name="Freeform 3075">
                  <a:extLst>
                    <a:ext uri="{FF2B5EF4-FFF2-40B4-BE49-F238E27FC236}">
                      <a16:creationId xmlns:a16="http://schemas.microsoft.com/office/drawing/2014/main" id="{8CDC3433-BBDA-4AE7-8F85-1352F55E7CE9}"/>
                    </a:ext>
                  </a:extLst>
                </p:cNvPr>
                <p:cNvSpPr>
                  <a:spLocks/>
                </p:cNvSpPr>
                <p:nvPr/>
              </p:nvSpPr>
              <p:spPr bwMode="auto">
                <a:xfrm>
                  <a:off x="4434" y="1656"/>
                  <a:ext cx="9" cy="5"/>
                </a:xfrm>
                <a:custGeom>
                  <a:avLst/>
                  <a:gdLst>
                    <a:gd name="T0" fmla="*/ 0 w 9"/>
                    <a:gd name="T1" fmla="*/ 0 h 5"/>
                    <a:gd name="T2" fmla="*/ 0 w 9"/>
                    <a:gd name="T3" fmla="*/ 0 h 5"/>
                    <a:gd name="T4" fmla="*/ 0 w 9"/>
                    <a:gd name="T5" fmla="*/ 5 h 5"/>
                    <a:gd name="T6" fmla="*/ 4 w 9"/>
                    <a:gd name="T7" fmla="*/ 5 h 5"/>
                    <a:gd name="T8" fmla="*/ 4 w 9"/>
                    <a:gd name="T9" fmla="*/ 5 h 5"/>
                    <a:gd name="T10" fmla="*/ 9 w 9"/>
                    <a:gd name="T11" fmla="*/ 5 h 5"/>
                    <a:gd name="T12" fmla="*/ 9 w 9"/>
                    <a:gd name="T13" fmla="*/ 5 h 5"/>
                    <a:gd name="T14" fmla="*/ 9 w 9"/>
                    <a:gd name="T15" fmla="*/ 5 h 5"/>
                    <a:gd name="T16" fmla="*/ 9 w 9"/>
                    <a:gd name="T17" fmla="*/ 5 h 5"/>
                    <a:gd name="T18" fmla="*/ 9 w 9"/>
                    <a:gd name="T19" fmla="*/ 5 h 5"/>
                    <a:gd name="T20" fmla="*/ 9 w 9"/>
                    <a:gd name="T21" fmla="*/ 0 h 5"/>
                    <a:gd name="T22" fmla="*/ 9 w 9"/>
                    <a:gd name="T23" fmla="*/ 0 h 5"/>
                    <a:gd name="T24" fmla="*/ 9 w 9"/>
                    <a:gd name="T25" fmla="*/ 0 h 5"/>
                    <a:gd name="T26" fmla="*/ 9 w 9"/>
                    <a:gd name="T27" fmla="*/ 5 h 5"/>
                    <a:gd name="T28" fmla="*/ 4 w 9"/>
                    <a:gd name="T29" fmla="*/ 5 h 5"/>
                    <a:gd name="T30" fmla="*/ 4 w 9"/>
                    <a:gd name="T31" fmla="*/ 5 h 5"/>
                    <a:gd name="T32" fmla="*/ 4 w 9"/>
                    <a:gd name="T33" fmla="*/ 5 h 5"/>
                    <a:gd name="T34" fmla="*/ 4 w 9"/>
                    <a:gd name="T35" fmla="*/ 5 h 5"/>
                    <a:gd name="T36" fmla="*/ 4 w 9"/>
                    <a:gd name="T37" fmla="*/ 0 h 5"/>
                    <a:gd name="T38" fmla="*/ 4 w 9"/>
                    <a:gd name="T39" fmla="*/ 5 h 5"/>
                    <a:gd name="T40" fmla="*/ 0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0" y="0"/>
                      </a:moveTo>
                      <a:lnTo>
                        <a:pt x="0" y="0"/>
                      </a:lnTo>
                      <a:lnTo>
                        <a:pt x="0" y="5"/>
                      </a:lnTo>
                      <a:lnTo>
                        <a:pt x="4" y="5"/>
                      </a:lnTo>
                      <a:lnTo>
                        <a:pt x="4" y="5"/>
                      </a:lnTo>
                      <a:lnTo>
                        <a:pt x="9" y="5"/>
                      </a:lnTo>
                      <a:lnTo>
                        <a:pt x="9" y="5"/>
                      </a:lnTo>
                      <a:lnTo>
                        <a:pt x="9" y="5"/>
                      </a:lnTo>
                      <a:lnTo>
                        <a:pt x="9" y="5"/>
                      </a:lnTo>
                      <a:lnTo>
                        <a:pt x="9" y="5"/>
                      </a:lnTo>
                      <a:lnTo>
                        <a:pt x="9" y="0"/>
                      </a:lnTo>
                      <a:lnTo>
                        <a:pt x="9" y="0"/>
                      </a:lnTo>
                      <a:lnTo>
                        <a:pt x="9" y="0"/>
                      </a:lnTo>
                      <a:lnTo>
                        <a:pt x="9" y="5"/>
                      </a:lnTo>
                      <a:lnTo>
                        <a:pt x="4" y="5"/>
                      </a:lnTo>
                      <a:lnTo>
                        <a:pt x="4" y="5"/>
                      </a:lnTo>
                      <a:lnTo>
                        <a:pt x="4" y="5"/>
                      </a:lnTo>
                      <a:lnTo>
                        <a:pt x="4" y="5"/>
                      </a:lnTo>
                      <a:lnTo>
                        <a:pt x="4" y="0"/>
                      </a:lnTo>
                      <a:lnTo>
                        <a:pt x="4"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76" name="Freeform 3076">
                  <a:extLst>
                    <a:ext uri="{FF2B5EF4-FFF2-40B4-BE49-F238E27FC236}">
                      <a16:creationId xmlns:a16="http://schemas.microsoft.com/office/drawing/2014/main" id="{9CC8AF5C-3459-4749-BC3F-FBDEFA7BBEFB}"/>
                    </a:ext>
                  </a:extLst>
                </p:cNvPr>
                <p:cNvSpPr>
                  <a:spLocks/>
                </p:cNvSpPr>
                <p:nvPr/>
              </p:nvSpPr>
              <p:spPr bwMode="auto">
                <a:xfrm>
                  <a:off x="4429" y="1647"/>
                  <a:ext cx="9" cy="14"/>
                </a:xfrm>
                <a:custGeom>
                  <a:avLst/>
                  <a:gdLst>
                    <a:gd name="T0" fmla="*/ 0 w 9"/>
                    <a:gd name="T1" fmla="*/ 0 h 14"/>
                    <a:gd name="T2" fmla="*/ 0 w 9"/>
                    <a:gd name="T3" fmla="*/ 0 h 14"/>
                    <a:gd name="T4" fmla="*/ 5 w 9"/>
                    <a:gd name="T5" fmla="*/ 4 h 14"/>
                    <a:gd name="T6" fmla="*/ 5 w 9"/>
                    <a:gd name="T7" fmla="*/ 4 h 14"/>
                    <a:gd name="T8" fmla="*/ 5 w 9"/>
                    <a:gd name="T9" fmla="*/ 4 h 14"/>
                    <a:gd name="T10" fmla="*/ 5 w 9"/>
                    <a:gd name="T11" fmla="*/ 4 h 14"/>
                    <a:gd name="T12" fmla="*/ 5 w 9"/>
                    <a:gd name="T13" fmla="*/ 9 h 14"/>
                    <a:gd name="T14" fmla="*/ 5 w 9"/>
                    <a:gd name="T15" fmla="*/ 9 h 14"/>
                    <a:gd name="T16" fmla="*/ 5 w 9"/>
                    <a:gd name="T17" fmla="*/ 9 h 14"/>
                    <a:gd name="T18" fmla="*/ 5 w 9"/>
                    <a:gd name="T19" fmla="*/ 9 h 14"/>
                    <a:gd name="T20" fmla="*/ 9 w 9"/>
                    <a:gd name="T21" fmla="*/ 14 h 14"/>
                    <a:gd name="T22" fmla="*/ 9 w 9"/>
                    <a:gd name="T23" fmla="*/ 9 h 14"/>
                    <a:gd name="T24" fmla="*/ 9 w 9"/>
                    <a:gd name="T25" fmla="*/ 9 h 14"/>
                    <a:gd name="T26" fmla="*/ 9 w 9"/>
                    <a:gd name="T27" fmla="*/ 9 h 14"/>
                    <a:gd name="T28" fmla="*/ 9 w 9"/>
                    <a:gd name="T29" fmla="*/ 4 h 14"/>
                    <a:gd name="T30" fmla="*/ 9 w 9"/>
                    <a:gd name="T31" fmla="*/ 4 h 14"/>
                    <a:gd name="T32" fmla="*/ 5 w 9"/>
                    <a:gd name="T33" fmla="*/ 0 h 14"/>
                    <a:gd name="T34" fmla="*/ 5 w 9"/>
                    <a:gd name="T35" fmla="*/ 0 h 14"/>
                    <a:gd name="T36" fmla="*/ 0 w 9"/>
                    <a:gd name="T37" fmla="*/ 0 h 14"/>
                    <a:gd name="T38" fmla="*/ 0 w 9"/>
                    <a:gd name="T3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14">
                      <a:moveTo>
                        <a:pt x="0" y="0"/>
                      </a:moveTo>
                      <a:lnTo>
                        <a:pt x="0" y="0"/>
                      </a:lnTo>
                      <a:lnTo>
                        <a:pt x="5" y="4"/>
                      </a:lnTo>
                      <a:lnTo>
                        <a:pt x="5" y="4"/>
                      </a:lnTo>
                      <a:lnTo>
                        <a:pt x="5" y="4"/>
                      </a:lnTo>
                      <a:lnTo>
                        <a:pt x="5" y="4"/>
                      </a:lnTo>
                      <a:lnTo>
                        <a:pt x="5" y="9"/>
                      </a:lnTo>
                      <a:lnTo>
                        <a:pt x="5" y="9"/>
                      </a:lnTo>
                      <a:lnTo>
                        <a:pt x="5" y="9"/>
                      </a:lnTo>
                      <a:lnTo>
                        <a:pt x="5" y="9"/>
                      </a:lnTo>
                      <a:lnTo>
                        <a:pt x="9" y="14"/>
                      </a:lnTo>
                      <a:lnTo>
                        <a:pt x="9" y="9"/>
                      </a:lnTo>
                      <a:lnTo>
                        <a:pt x="9" y="9"/>
                      </a:lnTo>
                      <a:lnTo>
                        <a:pt x="9" y="9"/>
                      </a:lnTo>
                      <a:lnTo>
                        <a:pt x="9" y="4"/>
                      </a:lnTo>
                      <a:lnTo>
                        <a:pt x="9" y="4"/>
                      </a:lnTo>
                      <a:lnTo>
                        <a:pt x="5" y="0"/>
                      </a:lnTo>
                      <a:lnTo>
                        <a:pt x="5"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77" name="Freeform 3077">
                  <a:extLst>
                    <a:ext uri="{FF2B5EF4-FFF2-40B4-BE49-F238E27FC236}">
                      <a16:creationId xmlns:a16="http://schemas.microsoft.com/office/drawing/2014/main" id="{86C1519B-7B5A-414C-B622-DEC635DA2EE8}"/>
                    </a:ext>
                  </a:extLst>
                </p:cNvPr>
                <p:cNvSpPr>
                  <a:spLocks/>
                </p:cNvSpPr>
                <p:nvPr/>
              </p:nvSpPr>
              <p:spPr bwMode="auto">
                <a:xfrm>
                  <a:off x="4424" y="1642"/>
                  <a:ext cx="5" cy="5"/>
                </a:xfrm>
                <a:custGeom>
                  <a:avLst/>
                  <a:gdLst>
                    <a:gd name="T0" fmla="*/ 0 w 5"/>
                    <a:gd name="T1" fmla="*/ 0 h 5"/>
                    <a:gd name="T2" fmla="*/ 0 w 5"/>
                    <a:gd name="T3" fmla="*/ 0 h 5"/>
                    <a:gd name="T4" fmla="*/ 0 w 5"/>
                    <a:gd name="T5" fmla="*/ 5 h 5"/>
                    <a:gd name="T6" fmla="*/ 0 w 5"/>
                    <a:gd name="T7" fmla="*/ 5 h 5"/>
                    <a:gd name="T8" fmla="*/ 0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5 h 5"/>
                    <a:gd name="T22" fmla="*/ 5 w 5"/>
                    <a:gd name="T23" fmla="*/ 5 h 5"/>
                    <a:gd name="T24" fmla="*/ 5 w 5"/>
                    <a:gd name="T25" fmla="*/ 5 h 5"/>
                    <a:gd name="T26" fmla="*/ 5 w 5"/>
                    <a:gd name="T27" fmla="*/ 5 h 5"/>
                    <a:gd name="T28" fmla="*/ 5 w 5"/>
                    <a:gd name="T29" fmla="*/ 5 h 5"/>
                    <a:gd name="T30" fmla="*/ 5 w 5"/>
                    <a:gd name="T31" fmla="*/ 5 h 5"/>
                    <a:gd name="T32" fmla="*/ 5 w 5"/>
                    <a:gd name="T33" fmla="*/ 5 h 5"/>
                    <a:gd name="T34" fmla="*/ 0 w 5"/>
                    <a:gd name="T35" fmla="*/ 5 h 5"/>
                    <a:gd name="T36" fmla="*/ 5 w 5"/>
                    <a:gd name="T37" fmla="*/ 0 h 5"/>
                    <a:gd name="T38" fmla="*/ 5 w 5"/>
                    <a:gd name="T39" fmla="*/ 0 h 5"/>
                    <a:gd name="T40" fmla="*/ 0 w 5"/>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0"/>
                      </a:moveTo>
                      <a:lnTo>
                        <a:pt x="0" y="0"/>
                      </a:lnTo>
                      <a:lnTo>
                        <a:pt x="0" y="5"/>
                      </a:lnTo>
                      <a:lnTo>
                        <a:pt x="0" y="5"/>
                      </a:lnTo>
                      <a:lnTo>
                        <a:pt x="0" y="5"/>
                      </a:lnTo>
                      <a:lnTo>
                        <a:pt x="5" y="5"/>
                      </a:lnTo>
                      <a:lnTo>
                        <a:pt x="5" y="5"/>
                      </a:lnTo>
                      <a:lnTo>
                        <a:pt x="5" y="5"/>
                      </a:lnTo>
                      <a:lnTo>
                        <a:pt x="5" y="5"/>
                      </a:lnTo>
                      <a:lnTo>
                        <a:pt x="5" y="5"/>
                      </a:lnTo>
                      <a:lnTo>
                        <a:pt x="5" y="5"/>
                      </a:lnTo>
                      <a:lnTo>
                        <a:pt x="5" y="5"/>
                      </a:lnTo>
                      <a:lnTo>
                        <a:pt x="5" y="5"/>
                      </a:lnTo>
                      <a:lnTo>
                        <a:pt x="5" y="5"/>
                      </a:lnTo>
                      <a:lnTo>
                        <a:pt x="5" y="5"/>
                      </a:lnTo>
                      <a:lnTo>
                        <a:pt x="5" y="5"/>
                      </a:lnTo>
                      <a:lnTo>
                        <a:pt x="5" y="5"/>
                      </a:lnTo>
                      <a:lnTo>
                        <a:pt x="0" y="5"/>
                      </a:lnTo>
                      <a:lnTo>
                        <a:pt x="5" y="0"/>
                      </a:lnTo>
                      <a:lnTo>
                        <a:pt x="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78" name="Freeform 3078">
                  <a:extLst>
                    <a:ext uri="{FF2B5EF4-FFF2-40B4-BE49-F238E27FC236}">
                      <a16:creationId xmlns:a16="http://schemas.microsoft.com/office/drawing/2014/main" id="{67C7E6EB-4725-4FFA-B9EC-E8D2291AF0D9}"/>
                    </a:ext>
                  </a:extLst>
                </p:cNvPr>
                <p:cNvSpPr>
                  <a:spLocks/>
                </p:cNvSpPr>
                <p:nvPr/>
              </p:nvSpPr>
              <p:spPr bwMode="auto">
                <a:xfrm>
                  <a:off x="4419" y="1627"/>
                  <a:ext cx="10" cy="15"/>
                </a:xfrm>
                <a:custGeom>
                  <a:avLst/>
                  <a:gdLst>
                    <a:gd name="T0" fmla="*/ 0 w 10"/>
                    <a:gd name="T1" fmla="*/ 5 h 15"/>
                    <a:gd name="T2" fmla="*/ 0 w 10"/>
                    <a:gd name="T3" fmla="*/ 5 h 15"/>
                    <a:gd name="T4" fmla="*/ 5 w 10"/>
                    <a:gd name="T5" fmla="*/ 5 h 15"/>
                    <a:gd name="T6" fmla="*/ 5 w 10"/>
                    <a:gd name="T7" fmla="*/ 5 h 15"/>
                    <a:gd name="T8" fmla="*/ 5 w 10"/>
                    <a:gd name="T9" fmla="*/ 5 h 15"/>
                    <a:gd name="T10" fmla="*/ 5 w 10"/>
                    <a:gd name="T11" fmla="*/ 10 h 15"/>
                    <a:gd name="T12" fmla="*/ 5 w 10"/>
                    <a:gd name="T13" fmla="*/ 10 h 15"/>
                    <a:gd name="T14" fmla="*/ 5 w 10"/>
                    <a:gd name="T15" fmla="*/ 15 h 15"/>
                    <a:gd name="T16" fmla="*/ 5 w 10"/>
                    <a:gd name="T17" fmla="*/ 15 h 15"/>
                    <a:gd name="T18" fmla="*/ 5 w 10"/>
                    <a:gd name="T19" fmla="*/ 15 h 15"/>
                    <a:gd name="T20" fmla="*/ 10 w 10"/>
                    <a:gd name="T21" fmla="*/ 15 h 15"/>
                    <a:gd name="T22" fmla="*/ 10 w 10"/>
                    <a:gd name="T23" fmla="*/ 15 h 15"/>
                    <a:gd name="T24" fmla="*/ 10 w 10"/>
                    <a:gd name="T25" fmla="*/ 15 h 15"/>
                    <a:gd name="T26" fmla="*/ 10 w 10"/>
                    <a:gd name="T27" fmla="*/ 10 h 15"/>
                    <a:gd name="T28" fmla="*/ 10 w 10"/>
                    <a:gd name="T29" fmla="*/ 10 h 15"/>
                    <a:gd name="T30" fmla="*/ 10 w 10"/>
                    <a:gd name="T31" fmla="*/ 5 h 15"/>
                    <a:gd name="T32" fmla="*/ 5 w 10"/>
                    <a:gd name="T33" fmla="*/ 5 h 15"/>
                    <a:gd name="T34" fmla="*/ 5 w 10"/>
                    <a:gd name="T35" fmla="*/ 0 h 15"/>
                    <a:gd name="T36" fmla="*/ 0 w 10"/>
                    <a:gd name="T37" fmla="*/ 0 h 15"/>
                    <a:gd name="T38" fmla="*/ 0 w 10"/>
                    <a:gd name="T39" fmla="*/ 0 h 15"/>
                    <a:gd name="T40" fmla="*/ 0 w 10"/>
                    <a:gd name="T4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5">
                      <a:moveTo>
                        <a:pt x="0" y="5"/>
                      </a:moveTo>
                      <a:lnTo>
                        <a:pt x="0" y="5"/>
                      </a:lnTo>
                      <a:lnTo>
                        <a:pt x="5" y="5"/>
                      </a:lnTo>
                      <a:lnTo>
                        <a:pt x="5" y="5"/>
                      </a:lnTo>
                      <a:lnTo>
                        <a:pt x="5" y="5"/>
                      </a:lnTo>
                      <a:lnTo>
                        <a:pt x="5" y="10"/>
                      </a:lnTo>
                      <a:lnTo>
                        <a:pt x="5" y="10"/>
                      </a:lnTo>
                      <a:lnTo>
                        <a:pt x="5" y="15"/>
                      </a:lnTo>
                      <a:lnTo>
                        <a:pt x="5" y="15"/>
                      </a:lnTo>
                      <a:lnTo>
                        <a:pt x="5" y="15"/>
                      </a:lnTo>
                      <a:lnTo>
                        <a:pt x="10" y="15"/>
                      </a:lnTo>
                      <a:lnTo>
                        <a:pt x="10" y="15"/>
                      </a:lnTo>
                      <a:lnTo>
                        <a:pt x="10" y="15"/>
                      </a:lnTo>
                      <a:lnTo>
                        <a:pt x="10" y="10"/>
                      </a:lnTo>
                      <a:lnTo>
                        <a:pt x="10" y="10"/>
                      </a:lnTo>
                      <a:lnTo>
                        <a:pt x="10" y="5"/>
                      </a:lnTo>
                      <a:lnTo>
                        <a:pt x="5" y="5"/>
                      </a:lnTo>
                      <a:lnTo>
                        <a:pt x="5"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79" name="Freeform 3079">
                  <a:extLst>
                    <a:ext uri="{FF2B5EF4-FFF2-40B4-BE49-F238E27FC236}">
                      <a16:creationId xmlns:a16="http://schemas.microsoft.com/office/drawing/2014/main" id="{A8233ACF-6513-4C83-A593-C3AEDAE5887A}"/>
                    </a:ext>
                  </a:extLst>
                </p:cNvPr>
                <p:cNvSpPr>
                  <a:spLocks/>
                </p:cNvSpPr>
                <p:nvPr/>
              </p:nvSpPr>
              <p:spPr bwMode="auto">
                <a:xfrm>
                  <a:off x="4409" y="1627"/>
                  <a:ext cx="10" cy="10"/>
                </a:xfrm>
                <a:custGeom>
                  <a:avLst/>
                  <a:gdLst>
                    <a:gd name="T0" fmla="*/ 5 w 10"/>
                    <a:gd name="T1" fmla="*/ 10 h 10"/>
                    <a:gd name="T2" fmla="*/ 5 w 10"/>
                    <a:gd name="T3" fmla="*/ 10 h 10"/>
                    <a:gd name="T4" fmla="*/ 5 w 10"/>
                    <a:gd name="T5" fmla="*/ 10 h 10"/>
                    <a:gd name="T6" fmla="*/ 5 w 10"/>
                    <a:gd name="T7" fmla="*/ 10 h 10"/>
                    <a:gd name="T8" fmla="*/ 10 w 10"/>
                    <a:gd name="T9" fmla="*/ 10 h 10"/>
                    <a:gd name="T10" fmla="*/ 10 w 10"/>
                    <a:gd name="T11" fmla="*/ 5 h 10"/>
                    <a:gd name="T12" fmla="*/ 10 w 10"/>
                    <a:gd name="T13" fmla="*/ 5 h 10"/>
                    <a:gd name="T14" fmla="*/ 10 w 10"/>
                    <a:gd name="T15" fmla="*/ 5 h 10"/>
                    <a:gd name="T16" fmla="*/ 10 w 10"/>
                    <a:gd name="T17" fmla="*/ 5 h 10"/>
                    <a:gd name="T18" fmla="*/ 10 w 10"/>
                    <a:gd name="T19" fmla="*/ 5 h 10"/>
                    <a:gd name="T20" fmla="*/ 10 w 10"/>
                    <a:gd name="T21" fmla="*/ 0 h 10"/>
                    <a:gd name="T22" fmla="*/ 10 w 10"/>
                    <a:gd name="T23" fmla="*/ 5 h 10"/>
                    <a:gd name="T24" fmla="*/ 10 w 10"/>
                    <a:gd name="T25" fmla="*/ 5 h 10"/>
                    <a:gd name="T26" fmla="*/ 10 w 10"/>
                    <a:gd name="T27" fmla="*/ 5 h 10"/>
                    <a:gd name="T28" fmla="*/ 10 w 10"/>
                    <a:gd name="T29" fmla="*/ 5 h 10"/>
                    <a:gd name="T30" fmla="*/ 5 w 10"/>
                    <a:gd name="T31" fmla="*/ 5 h 10"/>
                    <a:gd name="T32" fmla="*/ 5 w 10"/>
                    <a:gd name="T33" fmla="*/ 5 h 10"/>
                    <a:gd name="T34" fmla="*/ 5 w 10"/>
                    <a:gd name="T35" fmla="*/ 10 h 10"/>
                    <a:gd name="T36" fmla="*/ 0 w 10"/>
                    <a:gd name="T37" fmla="*/ 10 h 10"/>
                    <a:gd name="T38" fmla="*/ 0 w 10"/>
                    <a:gd name="T39" fmla="*/ 10 h 10"/>
                    <a:gd name="T40" fmla="*/ 5 w 10"/>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5" y="10"/>
                      </a:moveTo>
                      <a:lnTo>
                        <a:pt x="5" y="10"/>
                      </a:lnTo>
                      <a:lnTo>
                        <a:pt x="5" y="10"/>
                      </a:lnTo>
                      <a:lnTo>
                        <a:pt x="5" y="10"/>
                      </a:lnTo>
                      <a:lnTo>
                        <a:pt x="10" y="10"/>
                      </a:lnTo>
                      <a:lnTo>
                        <a:pt x="10" y="5"/>
                      </a:lnTo>
                      <a:lnTo>
                        <a:pt x="10" y="5"/>
                      </a:lnTo>
                      <a:lnTo>
                        <a:pt x="10" y="5"/>
                      </a:lnTo>
                      <a:lnTo>
                        <a:pt x="10" y="5"/>
                      </a:lnTo>
                      <a:lnTo>
                        <a:pt x="10" y="5"/>
                      </a:lnTo>
                      <a:lnTo>
                        <a:pt x="10" y="0"/>
                      </a:lnTo>
                      <a:lnTo>
                        <a:pt x="10" y="5"/>
                      </a:lnTo>
                      <a:lnTo>
                        <a:pt x="10" y="5"/>
                      </a:lnTo>
                      <a:lnTo>
                        <a:pt x="10" y="5"/>
                      </a:lnTo>
                      <a:lnTo>
                        <a:pt x="10" y="5"/>
                      </a:lnTo>
                      <a:lnTo>
                        <a:pt x="5" y="5"/>
                      </a:lnTo>
                      <a:lnTo>
                        <a:pt x="5" y="5"/>
                      </a:lnTo>
                      <a:lnTo>
                        <a:pt x="5" y="10"/>
                      </a:lnTo>
                      <a:lnTo>
                        <a:pt x="0" y="10"/>
                      </a:lnTo>
                      <a:lnTo>
                        <a:pt x="0" y="10"/>
                      </a:lnTo>
                      <a:lnTo>
                        <a:pt x="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80" name="Freeform 3080">
                  <a:extLst>
                    <a:ext uri="{FF2B5EF4-FFF2-40B4-BE49-F238E27FC236}">
                      <a16:creationId xmlns:a16="http://schemas.microsoft.com/office/drawing/2014/main" id="{94189449-0BA9-474C-978E-EB2B38B835EB}"/>
                    </a:ext>
                  </a:extLst>
                </p:cNvPr>
                <p:cNvSpPr>
                  <a:spLocks/>
                </p:cNvSpPr>
                <p:nvPr/>
              </p:nvSpPr>
              <p:spPr bwMode="auto">
                <a:xfrm>
                  <a:off x="4404" y="1637"/>
                  <a:ext cx="10" cy="5"/>
                </a:xfrm>
                <a:custGeom>
                  <a:avLst/>
                  <a:gdLst>
                    <a:gd name="T0" fmla="*/ 0 w 10"/>
                    <a:gd name="T1" fmla="*/ 5 h 5"/>
                    <a:gd name="T2" fmla="*/ 0 w 10"/>
                    <a:gd name="T3" fmla="*/ 5 h 5"/>
                    <a:gd name="T4" fmla="*/ 0 w 10"/>
                    <a:gd name="T5" fmla="*/ 5 h 5"/>
                    <a:gd name="T6" fmla="*/ 5 w 10"/>
                    <a:gd name="T7" fmla="*/ 5 h 5"/>
                    <a:gd name="T8" fmla="*/ 5 w 10"/>
                    <a:gd name="T9" fmla="*/ 5 h 5"/>
                    <a:gd name="T10" fmla="*/ 5 w 10"/>
                    <a:gd name="T11" fmla="*/ 5 h 5"/>
                    <a:gd name="T12" fmla="*/ 10 w 10"/>
                    <a:gd name="T13" fmla="*/ 5 h 5"/>
                    <a:gd name="T14" fmla="*/ 10 w 10"/>
                    <a:gd name="T15" fmla="*/ 0 h 5"/>
                    <a:gd name="T16" fmla="*/ 10 w 10"/>
                    <a:gd name="T17" fmla="*/ 0 h 5"/>
                    <a:gd name="T18" fmla="*/ 10 w 10"/>
                    <a:gd name="T19" fmla="*/ 0 h 5"/>
                    <a:gd name="T20" fmla="*/ 5 w 10"/>
                    <a:gd name="T21" fmla="*/ 0 h 5"/>
                    <a:gd name="T22" fmla="*/ 5 w 10"/>
                    <a:gd name="T23" fmla="*/ 0 h 5"/>
                    <a:gd name="T24" fmla="*/ 5 w 10"/>
                    <a:gd name="T25" fmla="*/ 0 h 5"/>
                    <a:gd name="T26" fmla="*/ 5 w 10"/>
                    <a:gd name="T27" fmla="*/ 0 h 5"/>
                    <a:gd name="T28" fmla="*/ 5 w 10"/>
                    <a:gd name="T29" fmla="*/ 0 h 5"/>
                    <a:gd name="T30" fmla="*/ 5 w 10"/>
                    <a:gd name="T31" fmla="*/ 0 h 5"/>
                    <a:gd name="T32" fmla="*/ 5 w 10"/>
                    <a:gd name="T33" fmla="*/ 0 h 5"/>
                    <a:gd name="T34" fmla="*/ 5 w 10"/>
                    <a:gd name="T35" fmla="*/ 0 h 5"/>
                    <a:gd name="T36" fmla="*/ 0 w 10"/>
                    <a:gd name="T37" fmla="*/ 0 h 5"/>
                    <a:gd name="T38" fmla="*/ 0 w 10"/>
                    <a:gd name="T39" fmla="*/ 0 h 5"/>
                    <a:gd name="T40" fmla="*/ 0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0" y="5"/>
                      </a:moveTo>
                      <a:lnTo>
                        <a:pt x="0" y="5"/>
                      </a:lnTo>
                      <a:lnTo>
                        <a:pt x="0" y="5"/>
                      </a:lnTo>
                      <a:lnTo>
                        <a:pt x="5" y="5"/>
                      </a:lnTo>
                      <a:lnTo>
                        <a:pt x="5" y="5"/>
                      </a:lnTo>
                      <a:lnTo>
                        <a:pt x="5" y="5"/>
                      </a:lnTo>
                      <a:lnTo>
                        <a:pt x="10" y="5"/>
                      </a:lnTo>
                      <a:lnTo>
                        <a:pt x="10" y="0"/>
                      </a:lnTo>
                      <a:lnTo>
                        <a:pt x="10" y="0"/>
                      </a:lnTo>
                      <a:lnTo>
                        <a:pt x="10" y="0"/>
                      </a:lnTo>
                      <a:lnTo>
                        <a:pt x="5" y="0"/>
                      </a:lnTo>
                      <a:lnTo>
                        <a:pt x="5" y="0"/>
                      </a:lnTo>
                      <a:lnTo>
                        <a:pt x="5" y="0"/>
                      </a:lnTo>
                      <a:lnTo>
                        <a:pt x="5" y="0"/>
                      </a:lnTo>
                      <a:lnTo>
                        <a:pt x="5" y="0"/>
                      </a:lnTo>
                      <a:lnTo>
                        <a:pt x="5" y="0"/>
                      </a:lnTo>
                      <a:lnTo>
                        <a:pt x="5" y="0"/>
                      </a:lnTo>
                      <a:lnTo>
                        <a:pt x="5"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81" name="Freeform 3081">
                  <a:extLst>
                    <a:ext uri="{FF2B5EF4-FFF2-40B4-BE49-F238E27FC236}">
                      <a16:creationId xmlns:a16="http://schemas.microsoft.com/office/drawing/2014/main" id="{FF8BA3CE-9528-4B38-A990-49B1C0435A99}"/>
                    </a:ext>
                  </a:extLst>
                </p:cNvPr>
                <p:cNvSpPr>
                  <a:spLocks/>
                </p:cNvSpPr>
                <p:nvPr/>
              </p:nvSpPr>
              <p:spPr bwMode="auto">
                <a:xfrm>
                  <a:off x="4399" y="1622"/>
                  <a:ext cx="5" cy="20"/>
                </a:xfrm>
                <a:custGeom>
                  <a:avLst/>
                  <a:gdLst>
                    <a:gd name="T0" fmla="*/ 0 w 5"/>
                    <a:gd name="T1" fmla="*/ 0 h 20"/>
                    <a:gd name="T2" fmla="*/ 0 w 5"/>
                    <a:gd name="T3" fmla="*/ 0 h 20"/>
                    <a:gd name="T4" fmla="*/ 0 w 5"/>
                    <a:gd name="T5" fmla="*/ 5 h 20"/>
                    <a:gd name="T6" fmla="*/ 0 w 5"/>
                    <a:gd name="T7" fmla="*/ 5 h 20"/>
                    <a:gd name="T8" fmla="*/ 0 w 5"/>
                    <a:gd name="T9" fmla="*/ 10 h 20"/>
                    <a:gd name="T10" fmla="*/ 0 w 5"/>
                    <a:gd name="T11" fmla="*/ 15 h 20"/>
                    <a:gd name="T12" fmla="*/ 0 w 5"/>
                    <a:gd name="T13" fmla="*/ 15 h 20"/>
                    <a:gd name="T14" fmla="*/ 5 w 5"/>
                    <a:gd name="T15" fmla="*/ 15 h 20"/>
                    <a:gd name="T16" fmla="*/ 5 w 5"/>
                    <a:gd name="T17" fmla="*/ 15 h 20"/>
                    <a:gd name="T18" fmla="*/ 5 w 5"/>
                    <a:gd name="T19" fmla="*/ 20 h 20"/>
                    <a:gd name="T20" fmla="*/ 5 w 5"/>
                    <a:gd name="T21" fmla="*/ 15 h 20"/>
                    <a:gd name="T22" fmla="*/ 5 w 5"/>
                    <a:gd name="T23" fmla="*/ 15 h 20"/>
                    <a:gd name="T24" fmla="*/ 5 w 5"/>
                    <a:gd name="T25" fmla="*/ 15 h 20"/>
                    <a:gd name="T26" fmla="*/ 5 w 5"/>
                    <a:gd name="T27" fmla="*/ 15 h 20"/>
                    <a:gd name="T28" fmla="*/ 5 w 5"/>
                    <a:gd name="T29" fmla="*/ 10 h 20"/>
                    <a:gd name="T30" fmla="*/ 0 w 5"/>
                    <a:gd name="T31" fmla="*/ 10 h 20"/>
                    <a:gd name="T32" fmla="*/ 0 w 5"/>
                    <a:gd name="T33" fmla="*/ 5 h 20"/>
                    <a:gd name="T34" fmla="*/ 0 w 5"/>
                    <a:gd name="T35" fmla="*/ 5 h 20"/>
                    <a:gd name="T36" fmla="*/ 0 w 5"/>
                    <a:gd name="T37" fmla="*/ 0 h 20"/>
                    <a:gd name="T38" fmla="*/ 0 w 5"/>
                    <a:gd name="T39" fmla="*/ 0 h 20"/>
                    <a:gd name="T40" fmla="*/ 0 w 5"/>
                    <a:gd name="T41" fmla="*/ 0 h 20"/>
                    <a:gd name="T42" fmla="*/ 0 w 5"/>
                    <a:gd name="T43" fmla="*/ 0 h 20"/>
                    <a:gd name="T44" fmla="*/ 0 w 5"/>
                    <a:gd name="T4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20">
                      <a:moveTo>
                        <a:pt x="0" y="0"/>
                      </a:moveTo>
                      <a:lnTo>
                        <a:pt x="0" y="0"/>
                      </a:lnTo>
                      <a:lnTo>
                        <a:pt x="0" y="5"/>
                      </a:lnTo>
                      <a:lnTo>
                        <a:pt x="0" y="5"/>
                      </a:lnTo>
                      <a:lnTo>
                        <a:pt x="0" y="10"/>
                      </a:lnTo>
                      <a:lnTo>
                        <a:pt x="0" y="15"/>
                      </a:lnTo>
                      <a:lnTo>
                        <a:pt x="0" y="15"/>
                      </a:lnTo>
                      <a:lnTo>
                        <a:pt x="5" y="15"/>
                      </a:lnTo>
                      <a:lnTo>
                        <a:pt x="5" y="15"/>
                      </a:lnTo>
                      <a:lnTo>
                        <a:pt x="5" y="20"/>
                      </a:lnTo>
                      <a:lnTo>
                        <a:pt x="5" y="15"/>
                      </a:lnTo>
                      <a:lnTo>
                        <a:pt x="5" y="15"/>
                      </a:lnTo>
                      <a:lnTo>
                        <a:pt x="5" y="15"/>
                      </a:lnTo>
                      <a:lnTo>
                        <a:pt x="5" y="15"/>
                      </a:lnTo>
                      <a:lnTo>
                        <a:pt x="5" y="10"/>
                      </a:lnTo>
                      <a:lnTo>
                        <a:pt x="0" y="10"/>
                      </a:lnTo>
                      <a:lnTo>
                        <a:pt x="0" y="5"/>
                      </a:lnTo>
                      <a:lnTo>
                        <a:pt x="0" y="5"/>
                      </a:lnTo>
                      <a:lnTo>
                        <a:pt x="0" y="0"/>
                      </a:lnTo>
                      <a:lnTo>
                        <a:pt x="0"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82" name="Freeform 3082">
                  <a:extLst>
                    <a:ext uri="{FF2B5EF4-FFF2-40B4-BE49-F238E27FC236}">
                      <a16:creationId xmlns:a16="http://schemas.microsoft.com/office/drawing/2014/main" id="{2E537FE3-568B-40EE-A531-4FC7ED1BC863}"/>
                    </a:ext>
                  </a:extLst>
                </p:cNvPr>
                <p:cNvSpPr>
                  <a:spLocks/>
                </p:cNvSpPr>
                <p:nvPr/>
              </p:nvSpPr>
              <p:spPr bwMode="auto">
                <a:xfrm>
                  <a:off x="4453" y="1651"/>
                  <a:ext cx="109" cy="124"/>
                </a:xfrm>
                <a:custGeom>
                  <a:avLst/>
                  <a:gdLst>
                    <a:gd name="T0" fmla="*/ 60 w 109"/>
                    <a:gd name="T1" fmla="*/ 104 h 124"/>
                    <a:gd name="T2" fmla="*/ 64 w 109"/>
                    <a:gd name="T3" fmla="*/ 99 h 124"/>
                    <a:gd name="T4" fmla="*/ 69 w 109"/>
                    <a:gd name="T5" fmla="*/ 94 h 124"/>
                    <a:gd name="T6" fmla="*/ 69 w 109"/>
                    <a:gd name="T7" fmla="*/ 84 h 124"/>
                    <a:gd name="T8" fmla="*/ 74 w 109"/>
                    <a:gd name="T9" fmla="*/ 79 h 124"/>
                    <a:gd name="T10" fmla="*/ 79 w 109"/>
                    <a:gd name="T11" fmla="*/ 74 h 124"/>
                    <a:gd name="T12" fmla="*/ 84 w 109"/>
                    <a:gd name="T13" fmla="*/ 74 h 124"/>
                    <a:gd name="T14" fmla="*/ 84 w 109"/>
                    <a:gd name="T15" fmla="*/ 74 h 124"/>
                    <a:gd name="T16" fmla="*/ 94 w 109"/>
                    <a:gd name="T17" fmla="*/ 69 h 124"/>
                    <a:gd name="T18" fmla="*/ 99 w 109"/>
                    <a:gd name="T19" fmla="*/ 65 h 124"/>
                    <a:gd name="T20" fmla="*/ 99 w 109"/>
                    <a:gd name="T21" fmla="*/ 60 h 124"/>
                    <a:gd name="T22" fmla="*/ 104 w 109"/>
                    <a:gd name="T23" fmla="*/ 50 h 124"/>
                    <a:gd name="T24" fmla="*/ 104 w 109"/>
                    <a:gd name="T25" fmla="*/ 40 h 124"/>
                    <a:gd name="T26" fmla="*/ 109 w 109"/>
                    <a:gd name="T27" fmla="*/ 35 h 124"/>
                    <a:gd name="T28" fmla="*/ 104 w 109"/>
                    <a:gd name="T29" fmla="*/ 25 h 124"/>
                    <a:gd name="T30" fmla="*/ 99 w 109"/>
                    <a:gd name="T31" fmla="*/ 25 h 124"/>
                    <a:gd name="T32" fmla="*/ 94 w 109"/>
                    <a:gd name="T33" fmla="*/ 25 h 124"/>
                    <a:gd name="T34" fmla="*/ 89 w 109"/>
                    <a:gd name="T35" fmla="*/ 20 h 124"/>
                    <a:gd name="T36" fmla="*/ 84 w 109"/>
                    <a:gd name="T37" fmla="*/ 20 h 124"/>
                    <a:gd name="T38" fmla="*/ 84 w 109"/>
                    <a:gd name="T39" fmla="*/ 15 h 124"/>
                    <a:gd name="T40" fmla="*/ 79 w 109"/>
                    <a:gd name="T41" fmla="*/ 15 h 124"/>
                    <a:gd name="T42" fmla="*/ 79 w 109"/>
                    <a:gd name="T43" fmla="*/ 10 h 124"/>
                    <a:gd name="T44" fmla="*/ 74 w 109"/>
                    <a:gd name="T45" fmla="*/ 5 h 124"/>
                    <a:gd name="T46" fmla="*/ 69 w 109"/>
                    <a:gd name="T47" fmla="*/ 5 h 124"/>
                    <a:gd name="T48" fmla="*/ 64 w 109"/>
                    <a:gd name="T49" fmla="*/ 5 h 124"/>
                    <a:gd name="T50" fmla="*/ 60 w 109"/>
                    <a:gd name="T51" fmla="*/ 5 h 124"/>
                    <a:gd name="T52" fmla="*/ 55 w 109"/>
                    <a:gd name="T53" fmla="*/ 0 h 124"/>
                    <a:gd name="T54" fmla="*/ 50 w 109"/>
                    <a:gd name="T55" fmla="*/ 0 h 124"/>
                    <a:gd name="T56" fmla="*/ 45 w 109"/>
                    <a:gd name="T57" fmla="*/ 0 h 124"/>
                    <a:gd name="T58" fmla="*/ 45 w 109"/>
                    <a:gd name="T59" fmla="*/ 5 h 124"/>
                    <a:gd name="T60" fmla="*/ 40 w 109"/>
                    <a:gd name="T61" fmla="*/ 5 h 124"/>
                    <a:gd name="T62" fmla="*/ 35 w 109"/>
                    <a:gd name="T63" fmla="*/ 5 h 124"/>
                    <a:gd name="T64" fmla="*/ 30 w 109"/>
                    <a:gd name="T65" fmla="*/ 0 h 124"/>
                    <a:gd name="T66" fmla="*/ 25 w 109"/>
                    <a:gd name="T67" fmla="*/ 5 h 124"/>
                    <a:gd name="T68" fmla="*/ 20 w 109"/>
                    <a:gd name="T69" fmla="*/ 5 h 124"/>
                    <a:gd name="T70" fmla="*/ 20 w 109"/>
                    <a:gd name="T71" fmla="*/ 10 h 124"/>
                    <a:gd name="T72" fmla="*/ 15 w 109"/>
                    <a:gd name="T73" fmla="*/ 15 h 124"/>
                    <a:gd name="T74" fmla="*/ 10 w 109"/>
                    <a:gd name="T75" fmla="*/ 20 h 124"/>
                    <a:gd name="T76" fmla="*/ 0 w 109"/>
                    <a:gd name="T77" fmla="*/ 30 h 124"/>
                    <a:gd name="T78" fmla="*/ 0 w 109"/>
                    <a:gd name="T79" fmla="*/ 40 h 124"/>
                    <a:gd name="T80" fmla="*/ 0 w 109"/>
                    <a:gd name="T81" fmla="*/ 45 h 124"/>
                    <a:gd name="T82" fmla="*/ 5 w 109"/>
                    <a:gd name="T83" fmla="*/ 45 h 124"/>
                    <a:gd name="T84" fmla="*/ 5 w 109"/>
                    <a:gd name="T85" fmla="*/ 50 h 124"/>
                    <a:gd name="T86" fmla="*/ 10 w 109"/>
                    <a:gd name="T87" fmla="*/ 55 h 124"/>
                    <a:gd name="T88" fmla="*/ 10 w 109"/>
                    <a:gd name="T89" fmla="*/ 60 h 124"/>
                    <a:gd name="T90" fmla="*/ 15 w 109"/>
                    <a:gd name="T91" fmla="*/ 65 h 124"/>
                    <a:gd name="T92" fmla="*/ 20 w 109"/>
                    <a:gd name="T93" fmla="*/ 69 h 124"/>
                    <a:gd name="T94" fmla="*/ 30 w 109"/>
                    <a:gd name="T95" fmla="*/ 74 h 124"/>
                    <a:gd name="T96" fmla="*/ 30 w 109"/>
                    <a:gd name="T97" fmla="*/ 74 h 124"/>
                    <a:gd name="T98" fmla="*/ 30 w 109"/>
                    <a:gd name="T99" fmla="*/ 89 h 124"/>
                    <a:gd name="T100" fmla="*/ 25 w 109"/>
                    <a:gd name="T101" fmla="*/ 99 h 124"/>
                    <a:gd name="T102" fmla="*/ 20 w 109"/>
                    <a:gd name="T103" fmla="*/ 114 h 124"/>
                    <a:gd name="T104" fmla="*/ 15 w 109"/>
                    <a:gd name="T105" fmla="*/ 124 h 124"/>
                    <a:gd name="T106" fmla="*/ 15 w 109"/>
                    <a:gd name="T107" fmla="*/ 124 h 124"/>
                    <a:gd name="T108" fmla="*/ 20 w 109"/>
                    <a:gd name="T109" fmla="*/ 124 h 124"/>
                    <a:gd name="T110" fmla="*/ 30 w 109"/>
                    <a:gd name="T111" fmla="*/ 114 h 124"/>
                    <a:gd name="T112" fmla="*/ 35 w 109"/>
                    <a:gd name="T113" fmla="*/ 114 h 124"/>
                    <a:gd name="T114" fmla="*/ 35 w 109"/>
                    <a:gd name="T115" fmla="*/ 109 h 124"/>
                    <a:gd name="T116" fmla="*/ 40 w 109"/>
                    <a:gd name="T117" fmla="*/ 104 h 124"/>
                    <a:gd name="T118" fmla="*/ 45 w 109"/>
                    <a:gd name="T119" fmla="*/ 104 h 124"/>
                    <a:gd name="T120" fmla="*/ 50 w 109"/>
                    <a:gd name="T121" fmla="*/ 9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 h="124">
                      <a:moveTo>
                        <a:pt x="55" y="104"/>
                      </a:moveTo>
                      <a:lnTo>
                        <a:pt x="60" y="104"/>
                      </a:lnTo>
                      <a:lnTo>
                        <a:pt x="60" y="104"/>
                      </a:lnTo>
                      <a:lnTo>
                        <a:pt x="64" y="104"/>
                      </a:lnTo>
                      <a:lnTo>
                        <a:pt x="64" y="99"/>
                      </a:lnTo>
                      <a:lnTo>
                        <a:pt x="64" y="99"/>
                      </a:lnTo>
                      <a:lnTo>
                        <a:pt x="69" y="99"/>
                      </a:lnTo>
                      <a:lnTo>
                        <a:pt x="69" y="94"/>
                      </a:lnTo>
                      <a:lnTo>
                        <a:pt x="69" y="94"/>
                      </a:lnTo>
                      <a:lnTo>
                        <a:pt x="69" y="94"/>
                      </a:lnTo>
                      <a:lnTo>
                        <a:pt x="69" y="89"/>
                      </a:lnTo>
                      <a:lnTo>
                        <a:pt x="69" y="84"/>
                      </a:lnTo>
                      <a:lnTo>
                        <a:pt x="74" y="84"/>
                      </a:lnTo>
                      <a:lnTo>
                        <a:pt x="74" y="84"/>
                      </a:lnTo>
                      <a:lnTo>
                        <a:pt x="74" y="79"/>
                      </a:lnTo>
                      <a:lnTo>
                        <a:pt x="74" y="79"/>
                      </a:lnTo>
                      <a:lnTo>
                        <a:pt x="79" y="79"/>
                      </a:lnTo>
                      <a:lnTo>
                        <a:pt x="79" y="74"/>
                      </a:lnTo>
                      <a:lnTo>
                        <a:pt x="79" y="74"/>
                      </a:lnTo>
                      <a:lnTo>
                        <a:pt x="79" y="74"/>
                      </a:lnTo>
                      <a:lnTo>
                        <a:pt x="84" y="74"/>
                      </a:lnTo>
                      <a:lnTo>
                        <a:pt x="84" y="74"/>
                      </a:lnTo>
                      <a:lnTo>
                        <a:pt x="84" y="74"/>
                      </a:lnTo>
                      <a:lnTo>
                        <a:pt x="84" y="74"/>
                      </a:lnTo>
                      <a:lnTo>
                        <a:pt x="84" y="69"/>
                      </a:lnTo>
                      <a:lnTo>
                        <a:pt x="89" y="69"/>
                      </a:lnTo>
                      <a:lnTo>
                        <a:pt x="94" y="69"/>
                      </a:lnTo>
                      <a:lnTo>
                        <a:pt x="94" y="69"/>
                      </a:lnTo>
                      <a:lnTo>
                        <a:pt x="99" y="65"/>
                      </a:lnTo>
                      <a:lnTo>
                        <a:pt x="99" y="65"/>
                      </a:lnTo>
                      <a:lnTo>
                        <a:pt x="99" y="60"/>
                      </a:lnTo>
                      <a:lnTo>
                        <a:pt x="99" y="60"/>
                      </a:lnTo>
                      <a:lnTo>
                        <a:pt x="99" y="60"/>
                      </a:lnTo>
                      <a:lnTo>
                        <a:pt x="99" y="55"/>
                      </a:lnTo>
                      <a:lnTo>
                        <a:pt x="104" y="50"/>
                      </a:lnTo>
                      <a:lnTo>
                        <a:pt x="104" y="50"/>
                      </a:lnTo>
                      <a:lnTo>
                        <a:pt x="104" y="45"/>
                      </a:lnTo>
                      <a:lnTo>
                        <a:pt x="104" y="40"/>
                      </a:lnTo>
                      <a:lnTo>
                        <a:pt x="104" y="40"/>
                      </a:lnTo>
                      <a:lnTo>
                        <a:pt x="104" y="40"/>
                      </a:lnTo>
                      <a:lnTo>
                        <a:pt x="109" y="40"/>
                      </a:lnTo>
                      <a:lnTo>
                        <a:pt x="109" y="35"/>
                      </a:lnTo>
                      <a:lnTo>
                        <a:pt x="109" y="30"/>
                      </a:lnTo>
                      <a:lnTo>
                        <a:pt x="109" y="25"/>
                      </a:lnTo>
                      <a:lnTo>
                        <a:pt x="104" y="25"/>
                      </a:lnTo>
                      <a:lnTo>
                        <a:pt x="104" y="25"/>
                      </a:lnTo>
                      <a:lnTo>
                        <a:pt x="104" y="25"/>
                      </a:lnTo>
                      <a:lnTo>
                        <a:pt x="99" y="25"/>
                      </a:lnTo>
                      <a:lnTo>
                        <a:pt x="99" y="25"/>
                      </a:lnTo>
                      <a:lnTo>
                        <a:pt x="99" y="25"/>
                      </a:lnTo>
                      <a:lnTo>
                        <a:pt x="94" y="25"/>
                      </a:lnTo>
                      <a:lnTo>
                        <a:pt x="94" y="25"/>
                      </a:lnTo>
                      <a:lnTo>
                        <a:pt x="94" y="20"/>
                      </a:lnTo>
                      <a:lnTo>
                        <a:pt x="89" y="20"/>
                      </a:lnTo>
                      <a:lnTo>
                        <a:pt x="89" y="20"/>
                      </a:lnTo>
                      <a:lnTo>
                        <a:pt x="89" y="20"/>
                      </a:lnTo>
                      <a:lnTo>
                        <a:pt x="84" y="20"/>
                      </a:lnTo>
                      <a:lnTo>
                        <a:pt x="84" y="15"/>
                      </a:lnTo>
                      <a:lnTo>
                        <a:pt x="84" y="15"/>
                      </a:lnTo>
                      <a:lnTo>
                        <a:pt x="84" y="15"/>
                      </a:lnTo>
                      <a:lnTo>
                        <a:pt x="79" y="15"/>
                      </a:lnTo>
                      <a:lnTo>
                        <a:pt x="79" y="15"/>
                      </a:lnTo>
                      <a:lnTo>
                        <a:pt x="79" y="15"/>
                      </a:lnTo>
                      <a:lnTo>
                        <a:pt x="79" y="10"/>
                      </a:lnTo>
                      <a:lnTo>
                        <a:pt x="79" y="10"/>
                      </a:lnTo>
                      <a:lnTo>
                        <a:pt x="79" y="10"/>
                      </a:lnTo>
                      <a:lnTo>
                        <a:pt x="79" y="10"/>
                      </a:lnTo>
                      <a:lnTo>
                        <a:pt x="74" y="5"/>
                      </a:lnTo>
                      <a:lnTo>
                        <a:pt x="74" y="5"/>
                      </a:lnTo>
                      <a:lnTo>
                        <a:pt x="74" y="5"/>
                      </a:lnTo>
                      <a:lnTo>
                        <a:pt x="69" y="5"/>
                      </a:lnTo>
                      <a:lnTo>
                        <a:pt x="69" y="5"/>
                      </a:lnTo>
                      <a:lnTo>
                        <a:pt x="69" y="5"/>
                      </a:lnTo>
                      <a:lnTo>
                        <a:pt x="69" y="5"/>
                      </a:lnTo>
                      <a:lnTo>
                        <a:pt x="64" y="5"/>
                      </a:lnTo>
                      <a:lnTo>
                        <a:pt x="64" y="5"/>
                      </a:lnTo>
                      <a:lnTo>
                        <a:pt x="60" y="5"/>
                      </a:lnTo>
                      <a:lnTo>
                        <a:pt x="60" y="5"/>
                      </a:lnTo>
                      <a:lnTo>
                        <a:pt x="60" y="5"/>
                      </a:lnTo>
                      <a:lnTo>
                        <a:pt x="55" y="5"/>
                      </a:lnTo>
                      <a:lnTo>
                        <a:pt x="55" y="0"/>
                      </a:lnTo>
                      <a:lnTo>
                        <a:pt x="55" y="0"/>
                      </a:lnTo>
                      <a:lnTo>
                        <a:pt x="50" y="0"/>
                      </a:lnTo>
                      <a:lnTo>
                        <a:pt x="50" y="0"/>
                      </a:lnTo>
                      <a:lnTo>
                        <a:pt x="50" y="0"/>
                      </a:lnTo>
                      <a:lnTo>
                        <a:pt x="45" y="0"/>
                      </a:lnTo>
                      <a:lnTo>
                        <a:pt x="45" y="0"/>
                      </a:lnTo>
                      <a:lnTo>
                        <a:pt x="45" y="0"/>
                      </a:lnTo>
                      <a:lnTo>
                        <a:pt x="45" y="0"/>
                      </a:lnTo>
                      <a:lnTo>
                        <a:pt x="45" y="5"/>
                      </a:lnTo>
                      <a:lnTo>
                        <a:pt x="40" y="5"/>
                      </a:lnTo>
                      <a:lnTo>
                        <a:pt x="40" y="5"/>
                      </a:lnTo>
                      <a:lnTo>
                        <a:pt x="40" y="5"/>
                      </a:lnTo>
                      <a:lnTo>
                        <a:pt x="35" y="5"/>
                      </a:lnTo>
                      <a:lnTo>
                        <a:pt x="35" y="5"/>
                      </a:lnTo>
                      <a:lnTo>
                        <a:pt x="35" y="5"/>
                      </a:lnTo>
                      <a:lnTo>
                        <a:pt x="35" y="5"/>
                      </a:lnTo>
                      <a:lnTo>
                        <a:pt x="30" y="5"/>
                      </a:lnTo>
                      <a:lnTo>
                        <a:pt x="30" y="0"/>
                      </a:lnTo>
                      <a:lnTo>
                        <a:pt x="25" y="0"/>
                      </a:lnTo>
                      <a:lnTo>
                        <a:pt x="25" y="0"/>
                      </a:lnTo>
                      <a:lnTo>
                        <a:pt x="25" y="5"/>
                      </a:lnTo>
                      <a:lnTo>
                        <a:pt x="25" y="5"/>
                      </a:lnTo>
                      <a:lnTo>
                        <a:pt x="20" y="5"/>
                      </a:lnTo>
                      <a:lnTo>
                        <a:pt x="20" y="5"/>
                      </a:lnTo>
                      <a:lnTo>
                        <a:pt x="20" y="5"/>
                      </a:lnTo>
                      <a:lnTo>
                        <a:pt x="20" y="10"/>
                      </a:lnTo>
                      <a:lnTo>
                        <a:pt x="20" y="10"/>
                      </a:lnTo>
                      <a:lnTo>
                        <a:pt x="15" y="15"/>
                      </a:lnTo>
                      <a:lnTo>
                        <a:pt x="15" y="15"/>
                      </a:lnTo>
                      <a:lnTo>
                        <a:pt x="15" y="15"/>
                      </a:lnTo>
                      <a:lnTo>
                        <a:pt x="15" y="15"/>
                      </a:lnTo>
                      <a:lnTo>
                        <a:pt x="15" y="20"/>
                      </a:lnTo>
                      <a:lnTo>
                        <a:pt x="10" y="20"/>
                      </a:lnTo>
                      <a:lnTo>
                        <a:pt x="5" y="25"/>
                      </a:lnTo>
                      <a:lnTo>
                        <a:pt x="5" y="30"/>
                      </a:lnTo>
                      <a:lnTo>
                        <a:pt x="0" y="30"/>
                      </a:lnTo>
                      <a:lnTo>
                        <a:pt x="0" y="35"/>
                      </a:lnTo>
                      <a:lnTo>
                        <a:pt x="0" y="35"/>
                      </a:lnTo>
                      <a:lnTo>
                        <a:pt x="0" y="40"/>
                      </a:lnTo>
                      <a:lnTo>
                        <a:pt x="0" y="40"/>
                      </a:lnTo>
                      <a:lnTo>
                        <a:pt x="0" y="45"/>
                      </a:lnTo>
                      <a:lnTo>
                        <a:pt x="0" y="45"/>
                      </a:lnTo>
                      <a:lnTo>
                        <a:pt x="0" y="45"/>
                      </a:lnTo>
                      <a:lnTo>
                        <a:pt x="0" y="45"/>
                      </a:lnTo>
                      <a:lnTo>
                        <a:pt x="5" y="45"/>
                      </a:lnTo>
                      <a:lnTo>
                        <a:pt x="5" y="45"/>
                      </a:lnTo>
                      <a:lnTo>
                        <a:pt x="5" y="45"/>
                      </a:lnTo>
                      <a:lnTo>
                        <a:pt x="5" y="50"/>
                      </a:lnTo>
                      <a:lnTo>
                        <a:pt x="5" y="50"/>
                      </a:lnTo>
                      <a:lnTo>
                        <a:pt x="5" y="50"/>
                      </a:lnTo>
                      <a:lnTo>
                        <a:pt x="10" y="55"/>
                      </a:lnTo>
                      <a:lnTo>
                        <a:pt x="10" y="55"/>
                      </a:lnTo>
                      <a:lnTo>
                        <a:pt x="10" y="55"/>
                      </a:lnTo>
                      <a:lnTo>
                        <a:pt x="10" y="60"/>
                      </a:lnTo>
                      <a:lnTo>
                        <a:pt x="10" y="60"/>
                      </a:lnTo>
                      <a:lnTo>
                        <a:pt x="10" y="60"/>
                      </a:lnTo>
                      <a:lnTo>
                        <a:pt x="15" y="65"/>
                      </a:lnTo>
                      <a:lnTo>
                        <a:pt x="15" y="65"/>
                      </a:lnTo>
                      <a:lnTo>
                        <a:pt x="20" y="69"/>
                      </a:lnTo>
                      <a:lnTo>
                        <a:pt x="20" y="69"/>
                      </a:lnTo>
                      <a:lnTo>
                        <a:pt x="25" y="69"/>
                      </a:lnTo>
                      <a:lnTo>
                        <a:pt x="25" y="69"/>
                      </a:lnTo>
                      <a:lnTo>
                        <a:pt x="30" y="74"/>
                      </a:lnTo>
                      <a:lnTo>
                        <a:pt x="30" y="74"/>
                      </a:lnTo>
                      <a:lnTo>
                        <a:pt x="30" y="74"/>
                      </a:lnTo>
                      <a:lnTo>
                        <a:pt x="30" y="74"/>
                      </a:lnTo>
                      <a:lnTo>
                        <a:pt x="35" y="79"/>
                      </a:lnTo>
                      <a:lnTo>
                        <a:pt x="35" y="84"/>
                      </a:lnTo>
                      <a:lnTo>
                        <a:pt x="30" y="89"/>
                      </a:lnTo>
                      <a:lnTo>
                        <a:pt x="30" y="94"/>
                      </a:lnTo>
                      <a:lnTo>
                        <a:pt x="30" y="94"/>
                      </a:lnTo>
                      <a:lnTo>
                        <a:pt x="25" y="99"/>
                      </a:lnTo>
                      <a:lnTo>
                        <a:pt x="25" y="104"/>
                      </a:lnTo>
                      <a:lnTo>
                        <a:pt x="25" y="109"/>
                      </a:lnTo>
                      <a:lnTo>
                        <a:pt x="20" y="114"/>
                      </a:lnTo>
                      <a:lnTo>
                        <a:pt x="20" y="119"/>
                      </a:lnTo>
                      <a:lnTo>
                        <a:pt x="15" y="119"/>
                      </a:lnTo>
                      <a:lnTo>
                        <a:pt x="15" y="124"/>
                      </a:lnTo>
                      <a:lnTo>
                        <a:pt x="15" y="124"/>
                      </a:lnTo>
                      <a:lnTo>
                        <a:pt x="15" y="124"/>
                      </a:lnTo>
                      <a:lnTo>
                        <a:pt x="15" y="124"/>
                      </a:lnTo>
                      <a:lnTo>
                        <a:pt x="15" y="124"/>
                      </a:lnTo>
                      <a:lnTo>
                        <a:pt x="20" y="124"/>
                      </a:lnTo>
                      <a:lnTo>
                        <a:pt x="20" y="124"/>
                      </a:lnTo>
                      <a:lnTo>
                        <a:pt x="25" y="119"/>
                      </a:lnTo>
                      <a:lnTo>
                        <a:pt x="25" y="119"/>
                      </a:lnTo>
                      <a:lnTo>
                        <a:pt x="30" y="114"/>
                      </a:lnTo>
                      <a:lnTo>
                        <a:pt x="35" y="114"/>
                      </a:lnTo>
                      <a:lnTo>
                        <a:pt x="35" y="114"/>
                      </a:lnTo>
                      <a:lnTo>
                        <a:pt x="35" y="114"/>
                      </a:lnTo>
                      <a:lnTo>
                        <a:pt x="35" y="114"/>
                      </a:lnTo>
                      <a:lnTo>
                        <a:pt x="35" y="109"/>
                      </a:lnTo>
                      <a:lnTo>
                        <a:pt x="35" y="109"/>
                      </a:lnTo>
                      <a:lnTo>
                        <a:pt x="40" y="109"/>
                      </a:lnTo>
                      <a:lnTo>
                        <a:pt x="40" y="109"/>
                      </a:lnTo>
                      <a:lnTo>
                        <a:pt x="40" y="104"/>
                      </a:lnTo>
                      <a:lnTo>
                        <a:pt x="40" y="104"/>
                      </a:lnTo>
                      <a:lnTo>
                        <a:pt x="45" y="104"/>
                      </a:lnTo>
                      <a:lnTo>
                        <a:pt x="45" y="104"/>
                      </a:lnTo>
                      <a:lnTo>
                        <a:pt x="50" y="104"/>
                      </a:lnTo>
                      <a:lnTo>
                        <a:pt x="50" y="104"/>
                      </a:lnTo>
                      <a:lnTo>
                        <a:pt x="50" y="99"/>
                      </a:lnTo>
                      <a:lnTo>
                        <a:pt x="55" y="104"/>
                      </a:lnTo>
                      <a:lnTo>
                        <a:pt x="55" y="104"/>
                      </a:lnTo>
                      <a:close/>
                    </a:path>
                  </a:pathLst>
                </a:custGeom>
                <a:solidFill>
                  <a:srgbClr val="FFF2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83" name="Freeform 3083">
                  <a:extLst>
                    <a:ext uri="{FF2B5EF4-FFF2-40B4-BE49-F238E27FC236}">
                      <a16:creationId xmlns:a16="http://schemas.microsoft.com/office/drawing/2014/main" id="{825520F0-505C-4315-ACE0-68B8B45928CA}"/>
                    </a:ext>
                  </a:extLst>
                </p:cNvPr>
                <p:cNvSpPr>
                  <a:spLocks/>
                </p:cNvSpPr>
                <p:nvPr/>
              </p:nvSpPr>
              <p:spPr bwMode="auto">
                <a:xfrm>
                  <a:off x="4359" y="1528"/>
                  <a:ext cx="94" cy="119"/>
                </a:xfrm>
                <a:custGeom>
                  <a:avLst/>
                  <a:gdLst>
                    <a:gd name="T0" fmla="*/ 45 w 94"/>
                    <a:gd name="T1" fmla="*/ 0 h 119"/>
                    <a:gd name="T2" fmla="*/ 45 w 94"/>
                    <a:gd name="T3" fmla="*/ 5 h 119"/>
                    <a:gd name="T4" fmla="*/ 45 w 94"/>
                    <a:gd name="T5" fmla="*/ 10 h 119"/>
                    <a:gd name="T6" fmla="*/ 45 w 94"/>
                    <a:gd name="T7" fmla="*/ 20 h 119"/>
                    <a:gd name="T8" fmla="*/ 50 w 94"/>
                    <a:gd name="T9" fmla="*/ 20 h 119"/>
                    <a:gd name="T10" fmla="*/ 55 w 94"/>
                    <a:gd name="T11" fmla="*/ 25 h 119"/>
                    <a:gd name="T12" fmla="*/ 60 w 94"/>
                    <a:gd name="T13" fmla="*/ 30 h 119"/>
                    <a:gd name="T14" fmla="*/ 65 w 94"/>
                    <a:gd name="T15" fmla="*/ 35 h 119"/>
                    <a:gd name="T16" fmla="*/ 70 w 94"/>
                    <a:gd name="T17" fmla="*/ 30 h 119"/>
                    <a:gd name="T18" fmla="*/ 75 w 94"/>
                    <a:gd name="T19" fmla="*/ 25 h 119"/>
                    <a:gd name="T20" fmla="*/ 70 w 94"/>
                    <a:gd name="T21" fmla="*/ 15 h 119"/>
                    <a:gd name="T22" fmla="*/ 70 w 94"/>
                    <a:gd name="T23" fmla="*/ 10 h 119"/>
                    <a:gd name="T24" fmla="*/ 75 w 94"/>
                    <a:gd name="T25" fmla="*/ 15 h 119"/>
                    <a:gd name="T26" fmla="*/ 79 w 94"/>
                    <a:gd name="T27" fmla="*/ 15 h 119"/>
                    <a:gd name="T28" fmla="*/ 84 w 94"/>
                    <a:gd name="T29" fmla="*/ 15 h 119"/>
                    <a:gd name="T30" fmla="*/ 89 w 94"/>
                    <a:gd name="T31" fmla="*/ 15 h 119"/>
                    <a:gd name="T32" fmla="*/ 94 w 94"/>
                    <a:gd name="T33" fmla="*/ 15 h 119"/>
                    <a:gd name="T34" fmla="*/ 89 w 94"/>
                    <a:gd name="T35" fmla="*/ 20 h 119"/>
                    <a:gd name="T36" fmla="*/ 89 w 94"/>
                    <a:gd name="T37" fmla="*/ 20 h 119"/>
                    <a:gd name="T38" fmla="*/ 84 w 94"/>
                    <a:gd name="T39" fmla="*/ 30 h 119"/>
                    <a:gd name="T40" fmla="*/ 79 w 94"/>
                    <a:gd name="T41" fmla="*/ 35 h 119"/>
                    <a:gd name="T42" fmla="*/ 84 w 94"/>
                    <a:gd name="T43" fmla="*/ 35 h 119"/>
                    <a:gd name="T44" fmla="*/ 89 w 94"/>
                    <a:gd name="T45" fmla="*/ 35 h 119"/>
                    <a:gd name="T46" fmla="*/ 89 w 94"/>
                    <a:gd name="T47" fmla="*/ 35 h 119"/>
                    <a:gd name="T48" fmla="*/ 84 w 94"/>
                    <a:gd name="T49" fmla="*/ 40 h 119"/>
                    <a:gd name="T50" fmla="*/ 79 w 94"/>
                    <a:gd name="T51" fmla="*/ 49 h 119"/>
                    <a:gd name="T52" fmla="*/ 75 w 94"/>
                    <a:gd name="T53" fmla="*/ 64 h 119"/>
                    <a:gd name="T54" fmla="*/ 70 w 94"/>
                    <a:gd name="T55" fmla="*/ 74 h 119"/>
                    <a:gd name="T56" fmla="*/ 65 w 94"/>
                    <a:gd name="T57" fmla="*/ 74 h 119"/>
                    <a:gd name="T58" fmla="*/ 55 w 94"/>
                    <a:gd name="T59" fmla="*/ 74 h 119"/>
                    <a:gd name="T60" fmla="*/ 50 w 94"/>
                    <a:gd name="T61" fmla="*/ 79 h 119"/>
                    <a:gd name="T62" fmla="*/ 35 w 94"/>
                    <a:gd name="T63" fmla="*/ 84 h 119"/>
                    <a:gd name="T64" fmla="*/ 35 w 94"/>
                    <a:gd name="T65" fmla="*/ 99 h 119"/>
                    <a:gd name="T66" fmla="*/ 40 w 94"/>
                    <a:gd name="T67" fmla="*/ 114 h 119"/>
                    <a:gd name="T68" fmla="*/ 45 w 94"/>
                    <a:gd name="T69" fmla="*/ 114 h 119"/>
                    <a:gd name="T70" fmla="*/ 40 w 94"/>
                    <a:gd name="T71" fmla="*/ 119 h 119"/>
                    <a:gd name="T72" fmla="*/ 40 w 94"/>
                    <a:gd name="T73" fmla="*/ 114 h 119"/>
                    <a:gd name="T74" fmla="*/ 30 w 94"/>
                    <a:gd name="T75" fmla="*/ 109 h 119"/>
                    <a:gd name="T76" fmla="*/ 25 w 94"/>
                    <a:gd name="T77" fmla="*/ 109 h 119"/>
                    <a:gd name="T78" fmla="*/ 25 w 94"/>
                    <a:gd name="T79" fmla="*/ 99 h 119"/>
                    <a:gd name="T80" fmla="*/ 20 w 94"/>
                    <a:gd name="T81" fmla="*/ 94 h 119"/>
                    <a:gd name="T82" fmla="*/ 15 w 94"/>
                    <a:gd name="T83" fmla="*/ 89 h 119"/>
                    <a:gd name="T84" fmla="*/ 15 w 94"/>
                    <a:gd name="T85" fmla="*/ 79 h 119"/>
                    <a:gd name="T86" fmla="*/ 5 w 94"/>
                    <a:gd name="T87" fmla="*/ 74 h 119"/>
                    <a:gd name="T88" fmla="*/ 0 w 94"/>
                    <a:gd name="T89" fmla="*/ 74 h 119"/>
                    <a:gd name="T90" fmla="*/ 0 w 94"/>
                    <a:gd name="T91" fmla="*/ 64 h 119"/>
                    <a:gd name="T92" fmla="*/ 0 w 94"/>
                    <a:gd name="T93" fmla="*/ 54 h 119"/>
                    <a:gd name="T94" fmla="*/ 0 w 94"/>
                    <a:gd name="T95" fmla="*/ 49 h 119"/>
                    <a:gd name="T96" fmla="*/ 5 w 94"/>
                    <a:gd name="T97" fmla="*/ 49 h 119"/>
                    <a:gd name="T98" fmla="*/ 5 w 94"/>
                    <a:gd name="T99" fmla="*/ 49 h 119"/>
                    <a:gd name="T100" fmla="*/ 10 w 94"/>
                    <a:gd name="T101" fmla="*/ 40 h 119"/>
                    <a:gd name="T102" fmla="*/ 5 w 94"/>
                    <a:gd name="T103" fmla="*/ 30 h 119"/>
                    <a:gd name="T104" fmla="*/ 5 w 94"/>
                    <a:gd name="T105" fmla="*/ 20 h 119"/>
                    <a:gd name="T106" fmla="*/ 0 w 94"/>
                    <a:gd name="T107" fmla="*/ 10 h 119"/>
                    <a:gd name="T108" fmla="*/ 10 w 94"/>
                    <a:gd name="T109" fmla="*/ 5 h 119"/>
                    <a:gd name="T110" fmla="*/ 15 w 94"/>
                    <a:gd name="T111" fmla="*/ 5 h 119"/>
                    <a:gd name="T112" fmla="*/ 25 w 94"/>
                    <a:gd name="T113" fmla="*/ 5 h 119"/>
                    <a:gd name="T114" fmla="*/ 30 w 94"/>
                    <a:gd name="T115" fmla="*/ 5 h 119"/>
                    <a:gd name="T116" fmla="*/ 35 w 94"/>
                    <a:gd name="T117" fmla="*/ 10 h 119"/>
                    <a:gd name="T118" fmla="*/ 40 w 94"/>
                    <a:gd name="T119" fmla="*/ 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4" h="119">
                      <a:moveTo>
                        <a:pt x="40" y="5"/>
                      </a:moveTo>
                      <a:lnTo>
                        <a:pt x="40" y="5"/>
                      </a:lnTo>
                      <a:lnTo>
                        <a:pt x="40" y="5"/>
                      </a:lnTo>
                      <a:lnTo>
                        <a:pt x="40" y="5"/>
                      </a:lnTo>
                      <a:lnTo>
                        <a:pt x="45" y="0"/>
                      </a:lnTo>
                      <a:lnTo>
                        <a:pt x="45" y="0"/>
                      </a:lnTo>
                      <a:lnTo>
                        <a:pt x="45" y="0"/>
                      </a:lnTo>
                      <a:lnTo>
                        <a:pt x="45" y="5"/>
                      </a:lnTo>
                      <a:lnTo>
                        <a:pt x="45" y="5"/>
                      </a:lnTo>
                      <a:lnTo>
                        <a:pt x="45" y="5"/>
                      </a:lnTo>
                      <a:lnTo>
                        <a:pt x="45" y="5"/>
                      </a:lnTo>
                      <a:lnTo>
                        <a:pt x="45" y="5"/>
                      </a:lnTo>
                      <a:lnTo>
                        <a:pt x="45" y="5"/>
                      </a:lnTo>
                      <a:lnTo>
                        <a:pt x="45" y="5"/>
                      </a:lnTo>
                      <a:lnTo>
                        <a:pt x="45" y="10"/>
                      </a:lnTo>
                      <a:lnTo>
                        <a:pt x="45" y="10"/>
                      </a:lnTo>
                      <a:lnTo>
                        <a:pt x="45" y="10"/>
                      </a:lnTo>
                      <a:lnTo>
                        <a:pt x="45" y="10"/>
                      </a:lnTo>
                      <a:lnTo>
                        <a:pt x="45" y="10"/>
                      </a:lnTo>
                      <a:lnTo>
                        <a:pt x="45" y="10"/>
                      </a:lnTo>
                      <a:lnTo>
                        <a:pt x="45" y="15"/>
                      </a:lnTo>
                      <a:lnTo>
                        <a:pt x="45" y="15"/>
                      </a:lnTo>
                      <a:lnTo>
                        <a:pt x="45" y="15"/>
                      </a:lnTo>
                      <a:lnTo>
                        <a:pt x="45" y="20"/>
                      </a:lnTo>
                      <a:lnTo>
                        <a:pt x="45" y="20"/>
                      </a:lnTo>
                      <a:lnTo>
                        <a:pt x="50" y="20"/>
                      </a:lnTo>
                      <a:lnTo>
                        <a:pt x="50" y="20"/>
                      </a:lnTo>
                      <a:lnTo>
                        <a:pt x="50" y="20"/>
                      </a:lnTo>
                      <a:lnTo>
                        <a:pt x="50" y="20"/>
                      </a:lnTo>
                      <a:lnTo>
                        <a:pt x="50" y="20"/>
                      </a:lnTo>
                      <a:lnTo>
                        <a:pt x="55" y="20"/>
                      </a:lnTo>
                      <a:lnTo>
                        <a:pt x="55" y="20"/>
                      </a:lnTo>
                      <a:lnTo>
                        <a:pt x="55" y="25"/>
                      </a:lnTo>
                      <a:lnTo>
                        <a:pt x="55" y="25"/>
                      </a:lnTo>
                      <a:lnTo>
                        <a:pt x="55" y="25"/>
                      </a:lnTo>
                      <a:lnTo>
                        <a:pt x="55" y="25"/>
                      </a:lnTo>
                      <a:lnTo>
                        <a:pt x="60" y="25"/>
                      </a:lnTo>
                      <a:lnTo>
                        <a:pt x="60" y="25"/>
                      </a:lnTo>
                      <a:lnTo>
                        <a:pt x="60" y="25"/>
                      </a:lnTo>
                      <a:lnTo>
                        <a:pt x="60" y="30"/>
                      </a:lnTo>
                      <a:lnTo>
                        <a:pt x="60" y="30"/>
                      </a:lnTo>
                      <a:lnTo>
                        <a:pt x="60" y="30"/>
                      </a:lnTo>
                      <a:lnTo>
                        <a:pt x="60" y="30"/>
                      </a:lnTo>
                      <a:lnTo>
                        <a:pt x="65" y="35"/>
                      </a:lnTo>
                      <a:lnTo>
                        <a:pt x="65" y="35"/>
                      </a:lnTo>
                      <a:lnTo>
                        <a:pt x="65" y="35"/>
                      </a:lnTo>
                      <a:lnTo>
                        <a:pt x="65" y="35"/>
                      </a:lnTo>
                      <a:lnTo>
                        <a:pt x="65" y="35"/>
                      </a:lnTo>
                      <a:lnTo>
                        <a:pt x="70" y="35"/>
                      </a:lnTo>
                      <a:lnTo>
                        <a:pt x="70" y="30"/>
                      </a:lnTo>
                      <a:lnTo>
                        <a:pt x="70" y="30"/>
                      </a:lnTo>
                      <a:lnTo>
                        <a:pt x="70" y="30"/>
                      </a:lnTo>
                      <a:lnTo>
                        <a:pt x="70" y="30"/>
                      </a:lnTo>
                      <a:lnTo>
                        <a:pt x="70" y="30"/>
                      </a:lnTo>
                      <a:lnTo>
                        <a:pt x="70" y="25"/>
                      </a:lnTo>
                      <a:lnTo>
                        <a:pt x="70" y="25"/>
                      </a:lnTo>
                      <a:lnTo>
                        <a:pt x="70" y="25"/>
                      </a:lnTo>
                      <a:lnTo>
                        <a:pt x="70" y="25"/>
                      </a:lnTo>
                      <a:lnTo>
                        <a:pt x="75" y="25"/>
                      </a:lnTo>
                      <a:lnTo>
                        <a:pt x="75" y="25"/>
                      </a:lnTo>
                      <a:lnTo>
                        <a:pt x="75" y="25"/>
                      </a:lnTo>
                      <a:lnTo>
                        <a:pt x="75" y="20"/>
                      </a:lnTo>
                      <a:lnTo>
                        <a:pt x="75" y="20"/>
                      </a:lnTo>
                      <a:lnTo>
                        <a:pt x="75" y="20"/>
                      </a:lnTo>
                      <a:lnTo>
                        <a:pt x="75" y="20"/>
                      </a:lnTo>
                      <a:lnTo>
                        <a:pt x="70" y="15"/>
                      </a:lnTo>
                      <a:lnTo>
                        <a:pt x="70" y="15"/>
                      </a:lnTo>
                      <a:lnTo>
                        <a:pt x="70" y="15"/>
                      </a:lnTo>
                      <a:lnTo>
                        <a:pt x="70" y="15"/>
                      </a:lnTo>
                      <a:lnTo>
                        <a:pt x="70" y="15"/>
                      </a:lnTo>
                      <a:lnTo>
                        <a:pt x="70" y="10"/>
                      </a:lnTo>
                      <a:lnTo>
                        <a:pt x="70" y="10"/>
                      </a:lnTo>
                      <a:lnTo>
                        <a:pt x="70" y="10"/>
                      </a:lnTo>
                      <a:lnTo>
                        <a:pt x="70" y="15"/>
                      </a:lnTo>
                      <a:lnTo>
                        <a:pt x="75" y="15"/>
                      </a:lnTo>
                      <a:lnTo>
                        <a:pt x="75" y="15"/>
                      </a:lnTo>
                      <a:lnTo>
                        <a:pt x="75" y="15"/>
                      </a:lnTo>
                      <a:lnTo>
                        <a:pt x="75" y="15"/>
                      </a:lnTo>
                      <a:lnTo>
                        <a:pt x="75" y="15"/>
                      </a:lnTo>
                      <a:lnTo>
                        <a:pt x="79" y="15"/>
                      </a:lnTo>
                      <a:lnTo>
                        <a:pt x="79" y="15"/>
                      </a:lnTo>
                      <a:lnTo>
                        <a:pt x="79" y="15"/>
                      </a:lnTo>
                      <a:lnTo>
                        <a:pt x="79" y="15"/>
                      </a:lnTo>
                      <a:lnTo>
                        <a:pt x="79" y="15"/>
                      </a:lnTo>
                      <a:lnTo>
                        <a:pt x="79" y="15"/>
                      </a:lnTo>
                      <a:lnTo>
                        <a:pt x="79" y="15"/>
                      </a:lnTo>
                      <a:lnTo>
                        <a:pt x="84" y="15"/>
                      </a:lnTo>
                      <a:lnTo>
                        <a:pt x="84" y="15"/>
                      </a:lnTo>
                      <a:lnTo>
                        <a:pt x="84" y="15"/>
                      </a:lnTo>
                      <a:lnTo>
                        <a:pt x="84" y="15"/>
                      </a:lnTo>
                      <a:lnTo>
                        <a:pt x="84" y="15"/>
                      </a:lnTo>
                      <a:lnTo>
                        <a:pt x="84" y="15"/>
                      </a:lnTo>
                      <a:lnTo>
                        <a:pt x="84" y="15"/>
                      </a:lnTo>
                      <a:lnTo>
                        <a:pt x="84" y="15"/>
                      </a:lnTo>
                      <a:lnTo>
                        <a:pt x="89" y="15"/>
                      </a:lnTo>
                      <a:lnTo>
                        <a:pt x="89" y="15"/>
                      </a:lnTo>
                      <a:lnTo>
                        <a:pt x="89" y="15"/>
                      </a:lnTo>
                      <a:lnTo>
                        <a:pt x="89" y="15"/>
                      </a:lnTo>
                      <a:lnTo>
                        <a:pt x="89" y="15"/>
                      </a:lnTo>
                      <a:lnTo>
                        <a:pt x="89" y="15"/>
                      </a:lnTo>
                      <a:lnTo>
                        <a:pt x="89" y="15"/>
                      </a:lnTo>
                      <a:lnTo>
                        <a:pt x="94" y="15"/>
                      </a:lnTo>
                      <a:lnTo>
                        <a:pt x="94" y="15"/>
                      </a:lnTo>
                      <a:lnTo>
                        <a:pt x="94" y="15"/>
                      </a:lnTo>
                      <a:lnTo>
                        <a:pt x="94" y="20"/>
                      </a:lnTo>
                      <a:lnTo>
                        <a:pt x="94" y="20"/>
                      </a:lnTo>
                      <a:lnTo>
                        <a:pt x="94" y="20"/>
                      </a:lnTo>
                      <a:lnTo>
                        <a:pt x="89" y="20"/>
                      </a:lnTo>
                      <a:lnTo>
                        <a:pt x="89" y="20"/>
                      </a:lnTo>
                      <a:lnTo>
                        <a:pt x="89" y="20"/>
                      </a:lnTo>
                      <a:lnTo>
                        <a:pt x="89" y="20"/>
                      </a:lnTo>
                      <a:lnTo>
                        <a:pt x="89" y="20"/>
                      </a:lnTo>
                      <a:lnTo>
                        <a:pt x="89" y="20"/>
                      </a:lnTo>
                      <a:lnTo>
                        <a:pt x="89" y="20"/>
                      </a:lnTo>
                      <a:lnTo>
                        <a:pt x="89" y="20"/>
                      </a:lnTo>
                      <a:lnTo>
                        <a:pt x="84" y="20"/>
                      </a:lnTo>
                      <a:lnTo>
                        <a:pt x="84" y="20"/>
                      </a:lnTo>
                      <a:lnTo>
                        <a:pt x="84" y="25"/>
                      </a:lnTo>
                      <a:lnTo>
                        <a:pt x="84" y="25"/>
                      </a:lnTo>
                      <a:lnTo>
                        <a:pt x="84" y="30"/>
                      </a:lnTo>
                      <a:lnTo>
                        <a:pt x="79" y="30"/>
                      </a:lnTo>
                      <a:lnTo>
                        <a:pt x="79" y="35"/>
                      </a:lnTo>
                      <a:lnTo>
                        <a:pt x="79" y="35"/>
                      </a:lnTo>
                      <a:lnTo>
                        <a:pt x="79" y="40"/>
                      </a:lnTo>
                      <a:lnTo>
                        <a:pt x="79" y="40"/>
                      </a:lnTo>
                      <a:lnTo>
                        <a:pt x="79" y="35"/>
                      </a:lnTo>
                      <a:lnTo>
                        <a:pt x="79" y="35"/>
                      </a:lnTo>
                      <a:lnTo>
                        <a:pt x="79" y="35"/>
                      </a:lnTo>
                      <a:lnTo>
                        <a:pt x="79" y="35"/>
                      </a:lnTo>
                      <a:lnTo>
                        <a:pt x="79" y="35"/>
                      </a:lnTo>
                      <a:lnTo>
                        <a:pt x="84" y="35"/>
                      </a:lnTo>
                      <a:lnTo>
                        <a:pt x="84" y="35"/>
                      </a:lnTo>
                      <a:lnTo>
                        <a:pt x="84" y="35"/>
                      </a:lnTo>
                      <a:lnTo>
                        <a:pt x="84" y="35"/>
                      </a:lnTo>
                      <a:lnTo>
                        <a:pt x="84" y="35"/>
                      </a:lnTo>
                      <a:lnTo>
                        <a:pt x="84" y="35"/>
                      </a:lnTo>
                      <a:lnTo>
                        <a:pt x="89" y="35"/>
                      </a:lnTo>
                      <a:lnTo>
                        <a:pt x="89" y="35"/>
                      </a:lnTo>
                      <a:lnTo>
                        <a:pt x="89" y="35"/>
                      </a:lnTo>
                      <a:lnTo>
                        <a:pt x="89" y="35"/>
                      </a:lnTo>
                      <a:lnTo>
                        <a:pt x="89" y="35"/>
                      </a:lnTo>
                      <a:lnTo>
                        <a:pt x="89" y="35"/>
                      </a:lnTo>
                      <a:lnTo>
                        <a:pt x="89" y="35"/>
                      </a:lnTo>
                      <a:lnTo>
                        <a:pt x="89" y="35"/>
                      </a:lnTo>
                      <a:lnTo>
                        <a:pt x="84" y="40"/>
                      </a:lnTo>
                      <a:lnTo>
                        <a:pt x="84" y="40"/>
                      </a:lnTo>
                      <a:lnTo>
                        <a:pt x="84" y="40"/>
                      </a:lnTo>
                      <a:lnTo>
                        <a:pt x="84" y="40"/>
                      </a:lnTo>
                      <a:lnTo>
                        <a:pt x="84" y="40"/>
                      </a:lnTo>
                      <a:lnTo>
                        <a:pt x="84" y="40"/>
                      </a:lnTo>
                      <a:lnTo>
                        <a:pt x="84" y="40"/>
                      </a:lnTo>
                      <a:lnTo>
                        <a:pt x="79" y="45"/>
                      </a:lnTo>
                      <a:lnTo>
                        <a:pt x="79" y="45"/>
                      </a:lnTo>
                      <a:lnTo>
                        <a:pt x="79" y="45"/>
                      </a:lnTo>
                      <a:lnTo>
                        <a:pt x="79" y="49"/>
                      </a:lnTo>
                      <a:lnTo>
                        <a:pt x="79" y="49"/>
                      </a:lnTo>
                      <a:lnTo>
                        <a:pt x="79" y="54"/>
                      </a:lnTo>
                      <a:lnTo>
                        <a:pt x="75" y="54"/>
                      </a:lnTo>
                      <a:lnTo>
                        <a:pt x="75" y="59"/>
                      </a:lnTo>
                      <a:lnTo>
                        <a:pt x="75" y="59"/>
                      </a:lnTo>
                      <a:lnTo>
                        <a:pt x="75" y="64"/>
                      </a:lnTo>
                      <a:lnTo>
                        <a:pt x="75" y="64"/>
                      </a:lnTo>
                      <a:lnTo>
                        <a:pt x="75" y="64"/>
                      </a:lnTo>
                      <a:lnTo>
                        <a:pt x="75" y="69"/>
                      </a:lnTo>
                      <a:lnTo>
                        <a:pt x="75" y="69"/>
                      </a:lnTo>
                      <a:lnTo>
                        <a:pt x="75" y="69"/>
                      </a:lnTo>
                      <a:lnTo>
                        <a:pt x="70" y="69"/>
                      </a:lnTo>
                      <a:lnTo>
                        <a:pt x="70" y="74"/>
                      </a:lnTo>
                      <a:lnTo>
                        <a:pt x="70" y="74"/>
                      </a:lnTo>
                      <a:lnTo>
                        <a:pt x="65" y="74"/>
                      </a:lnTo>
                      <a:lnTo>
                        <a:pt x="65" y="74"/>
                      </a:lnTo>
                      <a:lnTo>
                        <a:pt x="65" y="74"/>
                      </a:lnTo>
                      <a:lnTo>
                        <a:pt x="65" y="74"/>
                      </a:lnTo>
                      <a:lnTo>
                        <a:pt x="65" y="74"/>
                      </a:lnTo>
                      <a:lnTo>
                        <a:pt x="60" y="74"/>
                      </a:lnTo>
                      <a:lnTo>
                        <a:pt x="60" y="74"/>
                      </a:lnTo>
                      <a:lnTo>
                        <a:pt x="60" y="74"/>
                      </a:lnTo>
                      <a:lnTo>
                        <a:pt x="60" y="74"/>
                      </a:lnTo>
                      <a:lnTo>
                        <a:pt x="55" y="74"/>
                      </a:lnTo>
                      <a:lnTo>
                        <a:pt x="55" y="74"/>
                      </a:lnTo>
                      <a:lnTo>
                        <a:pt x="55" y="79"/>
                      </a:lnTo>
                      <a:lnTo>
                        <a:pt x="55" y="79"/>
                      </a:lnTo>
                      <a:lnTo>
                        <a:pt x="55" y="79"/>
                      </a:lnTo>
                      <a:lnTo>
                        <a:pt x="50" y="79"/>
                      </a:lnTo>
                      <a:lnTo>
                        <a:pt x="50" y="79"/>
                      </a:lnTo>
                      <a:lnTo>
                        <a:pt x="50" y="79"/>
                      </a:lnTo>
                      <a:lnTo>
                        <a:pt x="50" y="79"/>
                      </a:lnTo>
                      <a:lnTo>
                        <a:pt x="45" y="79"/>
                      </a:lnTo>
                      <a:lnTo>
                        <a:pt x="45" y="79"/>
                      </a:lnTo>
                      <a:lnTo>
                        <a:pt x="45" y="79"/>
                      </a:lnTo>
                      <a:lnTo>
                        <a:pt x="40" y="79"/>
                      </a:lnTo>
                      <a:lnTo>
                        <a:pt x="35" y="84"/>
                      </a:lnTo>
                      <a:lnTo>
                        <a:pt x="35" y="84"/>
                      </a:lnTo>
                      <a:lnTo>
                        <a:pt x="35" y="89"/>
                      </a:lnTo>
                      <a:lnTo>
                        <a:pt x="35" y="89"/>
                      </a:lnTo>
                      <a:lnTo>
                        <a:pt x="35" y="94"/>
                      </a:lnTo>
                      <a:lnTo>
                        <a:pt x="35" y="94"/>
                      </a:lnTo>
                      <a:lnTo>
                        <a:pt x="35" y="99"/>
                      </a:lnTo>
                      <a:lnTo>
                        <a:pt x="35" y="104"/>
                      </a:lnTo>
                      <a:lnTo>
                        <a:pt x="35" y="104"/>
                      </a:lnTo>
                      <a:lnTo>
                        <a:pt x="35" y="109"/>
                      </a:lnTo>
                      <a:lnTo>
                        <a:pt x="35" y="109"/>
                      </a:lnTo>
                      <a:lnTo>
                        <a:pt x="40" y="109"/>
                      </a:lnTo>
                      <a:lnTo>
                        <a:pt x="40" y="114"/>
                      </a:lnTo>
                      <a:lnTo>
                        <a:pt x="40" y="114"/>
                      </a:lnTo>
                      <a:lnTo>
                        <a:pt x="40" y="114"/>
                      </a:lnTo>
                      <a:lnTo>
                        <a:pt x="40" y="114"/>
                      </a:lnTo>
                      <a:lnTo>
                        <a:pt x="40" y="114"/>
                      </a:lnTo>
                      <a:lnTo>
                        <a:pt x="45" y="114"/>
                      </a:lnTo>
                      <a:lnTo>
                        <a:pt x="45" y="114"/>
                      </a:lnTo>
                      <a:lnTo>
                        <a:pt x="45" y="119"/>
                      </a:lnTo>
                      <a:lnTo>
                        <a:pt x="45" y="119"/>
                      </a:lnTo>
                      <a:lnTo>
                        <a:pt x="45" y="119"/>
                      </a:lnTo>
                      <a:lnTo>
                        <a:pt x="45" y="119"/>
                      </a:lnTo>
                      <a:lnTo>
                        <a:pt x="45" y="119"/>
                      </a:lnTo>
                      <a:lnTo>
                        <a:pt x="40" y="119"/>
                      </a:lnTo>
                      <a:lnTo>
                        <a:pt x="40" y="119"/>
                      </a:lnTo>
                      <a:lnTo>
                        <a:pt x="40" y="119"/>
                      </a:lnTo>
                      <a:lnTo>
                        <a:pt x="40" y="119"/>
                      </a:lnTo>
                      <a:lnTo>
                        <a:pt x="40" y="119"/>
                      </a:lnTo>
                      <a:lnTo>
                        <a:pt x="40" y="119"/>
                      </a:lnTo>
                      <a:lnTo>
                        <a:pt x="40" y="114"/>
                      </a:lnTo>
                      <a:lnTo>
                        <a:pt x="35" y="114"/>
                      </a:lnTo>
                      <a:lnTo>
                        <a:pt x="35" y="114"/>
                      </a:lnTo>
                      <a:lnTo>
                        <a:pt x="35" y="114"/>
                      </a:lnTo>
                      <a:lnTo>
                        <a:pt x="35" y="114"/>
                      </a:lnTo>
                      <a:lnTo>
                        <a:pt x="30" y="109"/>
                      </a:lnTo>
                      <a:lnTo>
                        <a:pt x="30" y="109"/>
                      </a:lnTo>
                      <a:lnTo>
                        <a:pt x="30" y="109"/>
                      </a:lnTo>
                      <a:lnTo>
                        <a:pt x="30" y="109"/>
                      </a:lnTo>
                      <a:lnTo>
                        <a:pt x="30" y="109"/>
                      </a:lnTo>
                      <a:lnTo>
                        <a:pt x="25" y="109"/>
                      </a:lnTo>
                      <a:lnTo>
                        <a:pt x="25" y="109"/>
                      </a:lnTo>
                      <a:lnTo>
                        <a:pt x="25" y="109"/>
                      </a:lnTo>
                      <a:lnTo>
                        <a:pt x="25" y="104"/>
                      </a:lnTo>
                      <a:lnTo>
                        <a:pt x="25" y="104"/>
                      </a:lnTo>
                      <a:lnTo>
                        <a:pt x="25" y="104"/>
                      </a:lnTo>
                      <a:lnTo>
                        <a:pt x="25" y="104"/>
                      </a:lnTo>
                      <a:lnTo>
                        <a:pt x="25" y="99"/>
                      </a:lnTo>
                      <a:lnTo>
                        <a:pt x="25" y="99"/>
                      </a:lnTo>
                      <a:lnTo>
                        <a:pt x="20" y="99"/>
                      </a:lnTo>
                      <a:lnTo>
                        <a:pt x="20" y="99"/>
                      </a:lnTo>
                      <a:lnTo>
                        <a:pt x="20" y="94"/>
                      </a:lnTo>
                      <a:lnTo>
                        <a:pt x="20" y="94"/>
                      </a:lnTo>
                      <a:lnTo>
                        <a:pt x="20" y="94"/>
                      </a:lnTo>
                      <a:lnTo>
                        <a:pt x="20" y="94"/>
                      </a:lnTo>
                      <a:lnTo>
                        <a:pt x="20" y="94"/>
                      </a:lnTo>
                      <a:lnTo>
                        <a:pt x="20" y="94"/>
                      </a:lnTo>
                      <a:lnTo>
                        <a:pt x="20" y="89"/>
                      </a:lnTo>
                      <a:lnTo>
                        <a:pt x="15" y="89"/>
                      </a:lnTo>
                      <a:lnTo>
                        <a:pt x="15" y="89"/>
                      </a:lnTo>
                      <a:lnTo>
                        <a:pt x="15" y="89"/>
                      </a:lnTo>
                      <a:lnTo>
                        <a:pt x="15" y="89"/>
                      </a:lnTo>
                      <a:lnTo>
                        <a:pt x="15" y="84"/>
                      </a:lnTo>
                      <a:lnTo>
                        <a:pt x="15" y="84"/>
                      </a:lnTo>
                      <a:lnTo>
                        <a:pt x="15" y="84"/>
                      </a:lnTo>
                      <a:lnTo>
                        <a:pt x="15" y="84"/>
                      </a:lnTo>
                      <a:lnTo>
                        <a:pt x="15" y="79"/>
                      </a:lnTo>
                      <a:lnTo>
                        <a:pt x="15" y="79"/>
                      </a:lnTo>
                      <a:lnTo>
                        <a:pt x="15" y="79"/>
                      </a:lnTo>
                      <a:lnTo>
                        <a:pt x="10" y="79"/>
                      </a:lnTo>
                      <a:lnTo>
                        <a:pt x="10" y="79"/>
                      </a:lnTo>
                      <a:lnTo>
                        <a:pt x="10" y="79"/>
                      </a:lnTo>
                      <a:lnTo>
                        <a:pt x="5" y="74"/>
                      </a:lnTo>
                      <a:lnTo>
                        <a:pt x="5" y="74"/>
                      </a:lnTo>
                      <a:lnTo>
                        <a:pt x="5" y="74"/>
                      </a:lnTo>
                      <a:lnTo>
                        <a:pt x="0" y="74"/>
                      </a:lnTo>
                      <a:lnTo>
                        <a:pt x="0" y="74"/>
                      </a:lnTo>
                      <a:lnTo>
                        <a:pt x="0" y="74"/>
                      </a:lnTo>
                      <a:lnTo>
                        <a:pt x="0" y="74"/>
                      </a:lnTo>
                      <a:lnTo>
                        <a:pt x="0" y="69"/>
                      </a:lnTo>
                      <a:lnTo>
                        <a:pt x="0" y="69"/>
                      </a:lnTo>
                      <a:lnTo>
                        <a:pt x="0" y="69"/>
                      </a:lnTo>
                      <a:lnTo>
                        <a:pt x="0" y="64"/>
                      </a:lnTo>
                      <a:lnTo>
                        <a:pt x="0" y="64"/>
                      </a:lnTo>
                      <a:lnTo>
                        <a:pt x="0" y="64"/>
                      </a:lnTo>
                      <a:lnTo>
                        <a:pt x="0" y="64"/>
                      </a:lnTo>
                      <a:lnTo>
                        <a:pt x="0" y="59"/>
                      </a:lnTo>
                      <a:lnTo>
                        <a:pt x="0" y="59"/>
                      </a:lnTo>
                      <a:lnTo>
                        <a:pt x="0" y="59"/>
                      </a:lnTo>
                      <a:lnTo>
                        <a:pt x="0" y="54"/>
                      </a:lnTo>
                      <a:lnTo>
                        <a:pt x="0" y="54"/>
                      </a:lnTo>
                      <a:lnTo>
                        <a:pt x="0" y="54"/>
                      </a:lnTo>
                      <a:lnTo>
                        <a:pt x="0" y="54"/>
                      </a:lnTo>
                      <a:lnTo>
                        <a:pt x="0" y="49"/>
                      </a:lnTo>
                      <a:lnTo>
                        <a:pt x="0" y="49"/>
                      </a:lnTo>
                      <a:lnTo>
                        <a:pt x="0" y="49"/>
                      </a:lnTo>
                      <a:lnTo>
                        <a:pt x="0" y="49"/>
                      </a:lnTo>
                      <a:lnTo>
                        <a:pt x="0" y="49"/>
                      </a:lnTo>
                      <a:lnTo>
                        <a:pt x="0" y="49"/>
                      </a:lnTo>
                      <a:lnTo>
                        <a:pt x="0" y="49"/>
                      </a:lnTo>
                      <a:lnTo>
                        <a:pt x="0" y="49"/>
                      </a:lnTo>
                      <a:lnTo>
                        <a:pt x="0" y="49"/>
                      </a:lnTo>
                      <a:lnTo>
                        <a:pt x="5" y="49"/>
                      </a:lnTo>
                      <a:lnTo>
                        <a:pt x="5" y="49"/>
                      </a:lnTo>
                      <a:lnTo>
                        <a:pt x="5" y="49"/>
                      </a:lnTo>
                      <a:lnTo>
                        <a:pt x="5" y="49"/>
                      </a:lnTo>
                      <a:lnTo>
                        <a:pt x="5" y="49"/>
                      </a:lnTo>
                      <a:lnTo>
                        <a:pt x="5" y="49"/>
                      </a:lnTo>
                      <a:lnTo>
                        <a:pt x="5" y="49"/>
                      </a:lnTo>
                      <a:lnTo>
                        <a:pt x="5" y="49"/>
                      </a:lnTo>
                      <a:lnTo>
                        <a:pt x="10" y="49"/>
                      </a:lnTo>
                      <a:lnTo>
                        <a:pt x="10" y="45"/>
                      </a:lnTo>
                      <a:lnTo>
                        <a:pt x="10" y="45"/>
                      </a:lnTo>
                      <a:lnTo>
                        <a:pt x="10" y="40"/>
                      </a:lnTo>
                      <a:lnTo>
                        <a:pt x="10" y="40"/>
                      </a:lnTo>
                      <a:lnTo>
                        <a:pt x="10" y="40"/>
                      </a:lnTo>
                      <a:lnTo>
                        <a:pt x="10" y="35"/>
                      </a:lnTo>
                      <a:lnTo>
                        <a:pt x="10" y="35"/>
                      </a:lnTo>
                      <a:lnTo>
                        <a:pt x="10" y="35"/>
                      </a:lnTo>
                      <a:lnTo>
                        <a:pt x="5" y="35"/>
                      </a:lnTo>
                      <a:lnTo>
                        <a:pt x="5" y="30"/>
                      </a:lnTo>
                      <a:lnTo>
                        <a:pt x="5" y="25"/>
                      </a:lnTo>
                      <a:lnTo>
                        <a:pt x="5" y="25"/>
                      </a:lnTo>
                      <a:lnTo>
                        <a:pt x="5" y="20"/>
                      </a:lnTo>
                      <a:lnTo>
                        <a:pt x="5" y="20"/>
                      </a:lnTo>
                      <a:lnTo>
                        <a:pt x="5" y="20"/>
                      </a:lnTo>
                      <a:lnTo>
                        <a:pt x="5" y="20"/>
                      </a:lnTo>
                      <a:lnTo>
                        <a:pt x="5" y="15"/>
                      </a:lnTo>
                      <a:lnTo>
                        <a:pt x="5" y="15"/>
                      </a:lnTo>
                      <a:lnTo>
                        <a:pt x="5" y="15"/>
                      </a:lnTo>
                      <a:lnTo>
                        <a:pt x="5" y="10"/>
                      </a:lnTo>
                      <a:lnTo>
                        <a:pt x="0" y="10"/>
                      </a:lnTo>
                      <a:lnTo>
                        <a:pt x="0" y="10"/>
                      </a:lnTo>
                      <a:lnTo>
                        <a:pt x="0" y="10"/>
                      </a:lnTo>
                      <a:lnTo>
                        <a:pt x="5" y="5"/>
                      </a:lnTo>
                      <a:lnTo>
                        <a:pt x="5" y="5"/>
                      </a:lnTo>
                      <a:lnTo>
                        <a:pt x="5" y="5"/>
                      </a:lnTo>
                      <a:lnTo>
                        <a:pt x="10" y="5"/>
                      </a:lnTo>
                      <a:lnTo>
                        <a:pt x="10" y="5"/>
                      </a:lnTo>
                      <a:lnTo>
                        <a:pt x="10" y="5"/>
                      </a:lnTo>
                      <a:lnTo>
                        <a:pt x="15" y="5"/>
                      </a:lnTo>
                      <a:lnTo>
                        <a:pt x="15" y="5"/>
                      </a:lnTo>
                      <a:lnTo>
                        <a:pt x="15" y="5"/>
                      </a:lnTo>
                      <a:lnTo>
                        <a:pt x="15" y="5"/>
                      </a:lnTo>
                      <a:lnTo>
                        <a:pt x="15" y="5"/>
                      </a:lnTo>
                      <a:lnTo>
                        <a:pt x="20" y="5"/>
                      </a:lnTo>
                      <a:lnTo>
                        <a:pt x="20" y="5"/>
                      </a:lnTo>
                      <a:lnTo>
                        <a:pt x="20" y="5"/>
                      </a:lnTo>
                      <a:lnTo>
                        <a:pt x="20" y="5"/>
                      </a:lnTo>
                      <a:lnTo>
                        <a:pt x="20" y="5"/>
                      </a:lnTo>
                      <a:lnTo>
                        <a:pt x="25" y="5"/>
                      </a:lnTo>
                      <a:lnTo>
                        <a:pt x="25" y="5"/>
                      </a:lnTo>
                      <a:lnTo>
                        <a:pt x="25" y="5"/>
                      </a:lnTo>
                      <a:lnTo>
                        <a:pt x="25" y="5"/>
                      </a:lnTo>
                      <a:lnTo>
                        <a:pt x="30" y="5"/>
                      </a:lnTo>
                      <a:lnTo>
                        <a:pt x="30" y="5"/>
                      </a:lnTo>
                      <a:lnTo>
                        <a:pt x="30" y="5"/>
                      </a:lnTo>
                      <a:lnTo>
                        <a:pt x="30" y="5"/>
                      </a:lnTo>
                      <a:lnTo>
                        <a:pt x="30" y="5"/>
                      </a:lnTo>
                      <a:lnTo>
                        <a:pt x="30" y="10"/>
                      </a:lnTo>
                      <a:lnTo>
                        <a:pt x="35" y="10"/>
                      </a:lnTo>
                      <a:lnTo>
                        <a:pt x="35" y="10"/>
                      </a:lnTo>
                      <a:lnTo>
                        <a:pt x="35" y="10"/>
                      </a:lnTo>
                      <a:lnTo>
                        <a:pt x="35" y="10"/>
                      </a:lnTo>
                      <a:lnTo>
                        <a:pt x="35" y="10"/>
                      </a:lnTo>
                      <a:lnTo>
                        <a:pt x="35" y="10"/>
                      </a:lnTo>
                      <a:lnTo>
                        <a:pt x="35" y="10"/>
                      </a:lnTo>
                      <a:lnTo>
                        <a:pt x="40" y="10"/>
                      </a:lnTo>
                      <a:lnTo>
                        <a:pt x="40" y="5"/>
                      </a:lnTo>
                      <a:lnTo>
                        <a:pt x="40" y="5"/>
                      </a:lnTo>
                      <a:close/>
                    </a:path>
                  </a:pathLst>
                </a:custGeom>
                <a:solidFill>
                  <a:srgbClr val="FFF2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84" name="Freeform 3084">
                  <a:extLst>
                    <a:ext uri="{FF2B5EF4-FFF2-40B4-BE49-F238E27FC236}">
                      <a16:creationId xmlns:a16="http://schemas.microsoft.com/office/drawing/2014/main" id="{998FC7FE-C9CC-4C1C-A399-9CC8D44376A1}"/>
                    </a:ext>
                  </a:extLst>
                </p:cNvPr>
                <p:cNvSpPr>
                  <a:spLocks/>
                </p:cNvSpPr>
                <p:nvPr/>
              </p:nvSpPr>
              <p:spPr bwMode="auto">
                <a:xfrm>
                  <a:off x="4409" y="1637"/>
                  <a:ext cx="15" cy="14"/>
                </a:xfrm>
                <a:custGeom>
                  <a:avLst/>
                  <a:gdLst>
                    <a:gd name="T0" fmla="*/ 5 w 15"/>
                    <a:gd name="T1" fmla="*/ 5 h 14"/>
                    <a:gd name="T2" fmla="*/ 5 w 15"/>
                    <a:gd name="T3" fmla="*/ 5 h 14"/>
                    <a:gd name="T4" fmla="*/ 5 w 15"/>
                    <a:gd name="T5" fmla="*/ 5 h 14"/>
                    <a:gd name="T6" fmla="*/ 5 w 15"/>
                    <a:gd name="T7" fmla="*/ 5 h 14"/>
                    <a:gd name="T8" fmla="*/ 5 w 15"/>
                    <a:gd name="T9" fmla="*/ 5 h 14"/>
                    <a:gd name="T10" fmla="*/ 5 w 15"/>
                    <a:gd name="T11" fmla="*/ 0 h 14"/>
                    <a:gd name="T12" fmla="*/ 10 w 15"/>
                    <a:gd name="T13" fmla="*/ 0 h 14"/>
                    <a:gd name="T14" fmla="*/ 10 w 15"/>
                    <a:gd name="T15" fmla="*/ 0 h 14"/>
                    <a:gd name="T16" fmla="*/ 10 w 15"/>
                    <a:gd name="T17" fmla="*/ 0 h 14"/>
                    <a:gd name="T18" fmla="*/ 10 w 15"/>
                    <a:gd name="T19" fmla="*/ 0 h 14"/>
                    <a:gd name="T20" fmla="*/ 10 w 15"/>
                    <a:gd name="T21" fmla="*/ 0 h 14"/>
                    <a:gd name="T22" fmla="*/ 10 w 15"/>
                    <a:gd name="T23" fmla="*/ 0 h 14"/>
                    <a:gd name="T24" fmla="*/ 10 w 15"/>
                    <a:gd name="T25" fmla="*/ 0 h 14"/>
                    <a:gd name="T26" fmla="*/ 10 w 15"/>
                    <a:gd name="T27" fmla="*/ 0 h 14"/>
                    <a:gd name="T28" fmla="*/ 10 w 15"/>
                    <a:gd name="T29" fmla="*/ 0 h 14"/>
                    <a:gd name="T30" fmla="*/ 15 w 15"/>
                    <a:gd name="T31" fmla="*/ 0 h 14"/>
                    <a:gd name="T32" fmla="*/ 15 w 15"/>
                    <a:gd name="T33" fmla="*/ 0 h 14"/>
                    <a:gd name="T34" fmla="*/ 15 w 15"/>
                    <a:gd name="T35" fmla="*/ 0 h 14"/>
                    <a:gd name="T36" fmla="*/ 15 w 15"/>
                    <a:gd name="T37" fmla="*/ 5 h 14"/>
                    <a:gd name="T38" fmla="*/ 15 w 15"/>
                    <a:gd name="T39" fmla="*/ 5 h 14"/>
                    <a:gd name="T40" fmla="*/ 10 w 15"/>
                    <a:gd name="T41" fmla="*/ 5 h 14"/>
                    <a:gd name="T42" fmla="*/ 10 w 15"/>
                    <a:gd name="T43" fmla="*/ 10 h 14"/>
                    <a:gd name="T44" fmla="*/ 10 w 15"/>
                    <a:gd name="T45" fmla="*/ 10 h 14"/>
                    <a:gd name="T46" fmla="*/ 10 w 15"/>
                    <a:gd name="T47" fmla="*/ 14 h 14"/>
                    <a:gd name="T48" fmla="*/ 10 w 15"/>
                    <a:gd name="T49" fmla="*/ 14 h 14"/>
                    <a:gd name="T50" fmla="*/ 10 w 15"/>
                    <a:gd name="T51" fmla="*/ 14 h 14"/>
                    <a:gd name="T52" fmla="*/ 10 w 15"/>
                    <a:gd name="T53" fmla="*/ 14 h 14"/>
                    <a:gd name="T54" fmla="*/ 10 w 15"/>
                    <a:gd name="T55" fmla="*/ 14 h 14"/>
                    <a:gd name="T56" fmla="*/ 10 w 15"/>
                    <a:gd name="T57" fmla="*/ 14 h 14"/>
                    <a:gd name="T58" fmla="*/ 5 w 15"/>
                    <a:gd name="T59" fmla="*/ 14 h 14"/>
                    <a:gd name="T60" fmla="*/ 5 w 15"/>
                    <a:gd name="T61" fmla="*/ 14 h 14"/>
                    <a:gd name="T62" fmla="*/ 5 w 15"/>
                    <a:gd name="T63" fmla="*/ 14 h 14"/>
                    <a:gd name="T64" fmla="*/ 5 w 15"/>
                    <a:gd name="T65" fmla="*/ 10 h 14"/>
                    <a:gd name="T66" fmla="*/ 5 w 15"/>
                    <a:gd name="T67" fmla="*/ 10 h 14"/>
                    <a:gd name="T68" fmla="*/ 5 w 15"/>
                    <a:gd name="T69" fmla="*/ 10 h 14"/>
                    <a:gd name="T70" fmla="*/ 5 w 15"/>
                    <a:gd name="T71" fmla="*/ 10 h 14"/>
                    <a:gd name="T72" fmla="*/ 5 w 15"/>
                    <a:gd name="T73" fmla="*/ 10 h 14"/>
                    <a:gd name="T74" fmla="*/ 0 w 15"/>
                    <a:gd name="T75" fmla="*/ 10 h 14"/>
                    <a:gd name="T76" fmla="*/ 0 w 15"/>
                    <a:gd name="T77" fmla="*/ 10 h 14"/>
                    <a:gd name="T78" fmla="*/ 5 w 15"/>
                    <a:gd name="T79" fmla="*/ 5 h 14"/>
                    <a:gd name="T80" fmla="*/ 5 w 15"/>
                    <a:gd name="T81"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4">
                      <a:moveTo>
                        <a:pt x="5" y="5"/>
                      </a:moveTo>
                      <a:lnTo>
                        <a:pt x="5" y="5"/>
                      </a:lnTo>
                      <a:lnTo>
                        <a:pt x="5" y="5"/>
                      </a:lnTo>
                      <a:lnTo>
                        <a:pt x="5" y="5"/>
                      </a:lnTo>
                      <a:lnTo>
                        <a:pt x="5" y="5"/>
                      </a:lnTo>
                      <a:lnTo>
                        <a:pt x="5" y="0"/>
                      </a:lnTo>
                      <a:lnTo>
                        <a:pt x="10" y="0"/>
                      </a:lnTo>
                      <a:lnTo>
                        <a:pt x="10" y="0"/>
                      </a:lnTo>
                      <a:lnTo>
                        <a:pt x="10" y="0"/>
                      </a:lnTo>
                      <a:lnTo>
                        <a:pt x="10" y="0"/>
                      </a:lnTo>
                      <a:lnTo>
                        <a:pt x="10" y="0"/>
                      </a:lnTo>
                      <a:lnTo>
                        <a:pt x="10" y="0"/>
                      </a:lnTo>
                      <a:lnTo>
                        <a:pt x="10" y="0"/>
                      </a:lnTo>
                      <a:lnTo>
                        <a:pt x="10" y="0"/>
                      </a:lnTo>
                      <a:lnTo>
                        <a:pt x="10" y="0"/>
                      </a:lnTo>
                      <a:lnTo>
                        <a:pt x="15" y="0"/>
                      </a:lnTo>
                      <a:lnTo>
                        <a:pt x="15" y="0"/>
                      </a:lnTo>
                      <a:lnTo>
                        <a:pt x="15" y="0"/>
                      </a:lnTo>
                      <a:lnTo>
                        <a:pt x="15" y="5"/>
                      </a:lnTo>
                      <a:lnTo>
                        <a:pt x="15" y="5"/>
                      </a:lnTo>
                      <a:lnTo>
                        <a:pt x="10" y="5"/>
                      </a:lnTo>
                      <a:lnTo>
                        <a:pt x="10" y="10"/>
                      </a:lnTo>
                      <a:lnTo>
                        <a:pt x="10" y="10"/>
                      </a:lnTo>
                      <a:lnTo>
                        <a:pt x="10" y="14"/>
                      </a:lnTo>
                      <a:lnTo>
                        <a:pt x="10" y="14"/>
                      </a:lnTo>
                      <a:lnTo>
                        <a:pt x="10" y="14"/>
                      </a:lnTo>
                      <a:lnTo>
                        <a:pt x="10" y="14"/>
                      </a:lnTo>
                      <a:lnTo>
                        <a:pt x="10" y="14"/>
                      </a:lnTo>
                      <a:lnTo>
                        <a:pt x="10" y="14"/>
                      </a:lnTo>
                      <a:lnTo>
                        <a:pt x="5" y="14"/>
                      </a:lnTo>
                      <a:lnTo>
                        <a:pt x="5" y="14"/>
                      </a:lnTo>
                      <a:lnTo>
                        <a:pt x="5" y="14"/>
                      </a:lnTo>
                      <a:lnTo>
                        <a:pt x="5" y="10"/>
                      </a:lnTo>
                      <a:lnTo>
                        <a:pt x="5" y="10"/>
                      </a:lnTo>
                      <a:lnTo>
                        <a:pt x="5" y="10"/>
                      </a:lnTo>
                      <a:lnTo>
                        <a:pt x="5" y="10"/>
                      </a:lnTo>
                      <a:lnTo>
                        <a:pt x="5" y="10"/>
                      </a:lnTo>
                      <a:lnTo>
                        <a:pt x="0" y="10"/>
                      </a:lnTo>
                      <a:lnTo>
                        <a:pt x="0" y="10"/>
                      </a:lnTo>
                      <a:lnTo>
                        <a:pt x="5" y="5"/>
                      </a:lnTo>
                      <a:lnTo>
                        <a:pt x="5" y="5"/>
                      </a:lnTo>
                      <a:close/>
                    </a:path>
                  </a:pathLst>
                </a:custGeom>
                <a:solidFill>
                  <a:srgbClr val="FFF2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85" name="Freeform 3085">
                  <a:extLst>
                    <a:ext uri="{FF2B5EF4-FFF2-40B4-BE49-F238E27FC236}">
                      <a16:creationId xmlns:a16="http://schemas.microsoft.com/office/drawing/2014/main" id="{F3FD0F2B-57BF-42A5-8FB1-AD44F27A97DD}"/>
                    </a:ext>
                  </a:extLst>
                </p:cNvPr>
                <p:cNvSpPr>
                  <a:spLocks/>
                </p:cNvSpPr>
                <p:nvPr/>
              </p:nvSpPr>
              <p:spPr bwMode="auto">
                <a:xfrm>
                  <a:off x="4592" y="1366"/>
                  <a:ext cx="113" cy="118"/>
                </a:xfrm>
                <a:custGeom>
                  <a:avLst/>
                  <a:gdLst>
                    <a:gd name="T0" fmla="*/ 9 w 113"/>
                    <a:gd name="T1" fmla="*/ 93 h 118"/>
                    <a:gd name="T2" fmla="*/ 9 w 113"/>
                    <a:gd name="T3" fmla="*/ 118 h 118"/>
                    <a:gd name="T4" fmla="*/ 69 w 113"/>
                    <a:gd name="T5" fmla="*/ 108 h 118"/>
                    <a:gd name="T6" fmla="*/ 74 w 113"/>
                    <a:gd name="T7" fmla="*/ 108 h 118"/>
                    <a:gd name="T8" fmla="*/ 74 w 113"/>
                    <a:gd name="T9" fmla="*/ 103 h 118"/>
                    <a:gd name="T10" fmla="*/ 113 w 113"/>
                    <a:gd name="T11" fmla="*/ 88 h 118"/>
                    <a:gd name="T12" fmla="*/ 113 w 113"/>
                    <a:gd name="T13" fmla="*/ 59 h 118"/>
                    <a:gd name="T14" fmla="*/ 103 w 113"/>
                    <a:gd name="T15" fmla="*/ 59 h 118"/>
                    <a:gd name="T16" fmla="*/ 98 w 113"/>
                    <a:gd name="T17" fmla="*/ 24 h 118"/>
                    <a:gd name="T18" fmla="*/ 64 w 113"/>
                    <a:gd name="T19" fmla="*/ 19 h 118"/>
                    <a:gd name="T20" fmla="*/ 64 w 113"/>
                    <a:gd name="T21" fmla="*/ 4 h 118"/>
                    <a:gd name="T22" fmla="*/ 54 w 113"/>
                    <a:gd name="T23" fmla="*/ 0 h 118"/>
                    <a:gd name="T24" fmla="*/ 64 w 113"/>
                    <a:gd name="T25" fmla="*/ 64 h 118"/>
                    <a:gd name="T26" fmla="*/ 64 w 113"/>
                    <a:gd name="T27" fmla="*/ 64 h 118"/>
                    <a:gd name="T28" fmla="*/ 64 w 113"/>
                    <a:gd name="T29" fmla="*/ 64 h 118"/>
                    <a:gd name="T30" fmla="*/ 59 w 113"/>
                    <a:gd name="T31" fmla="*/ 64 h 118"/>
                    <a:gd name="T32" fmla="*/ 59 w 113"/>
                    <a:gd name="T33" fmla="*/ 69 h 118"/>
                    <a:gd name="T34" fmla="*/ 54 w 113"/>
                    <a:gd name="T35" fmla="*/ 69 h 118"/>
                    <a:gd name="T36" fmla="*/ 54 w 113"/>
                    <a:gd name="T37" fmla="*/ 69 h 118"/>
                    <a:gd name="T38" fmla="*/ 49 w 113"/>
                    <a:gd name="T39" fmla="*/ 69 h 118"/>
                    <a:gd name="T40" fmla="*/ 44 w 113"/>
                    <a:gd name="T41" fmla="*/ 69 h 118"/>
                    <a:gd name="T42" fmla="*/ 39 w 113"/>
                    <a:gd name="T43" fmla="*/ 69 h 118"/>
                    <a:gd name="T44" fmla="*/ 34 w 113"/>
                    <a:gd name="T45" fmla="*/ 73 h 118"/>
                    <a:gd name="T46" fmla="*/ 29 w 113"/>
                    <a:gd name="T47" fmla="*/ 73 h 118"/>
                    <a:gd name="T48" fmla="*/ 24 w 113"/>
                    <a:gd name="T49" fmla="*/ 73 h 118"/>
                    <a:gd name="T50" fmla="*/ 19 w 113"/>
                    <a:gd name="T51" fmla="*/ 73 h 118"/>
                    <a:gd name="T52" fmla="*/ 14 w 113"/>
                    <a:gd name="T53" fmla="*/ 73 h 118"/>
                    <a:gd name="T54" fmla="*/ 9 w 113"/>
                    <a:gd name="T55" fmla="*/ 78 h 118"/>
                    <a:gd name="T56" fmla="*/ 0 w 113"/>
                    <a:gd name="T57" fmla="*/ 78 h 118"/>
                    <a:gd name="T58" fmla="*/ 4 w 113"/>
                    <a:gd name="T59" fmla="*/ 93 h 118"/>
                    <a:gd name="T60" fmla="*/ 9 w 113"/>
                    <a:gd name="T61" fmla="*/ 93 h 118"/>
                    <a:gd name="T62" fmla="*/ 9 w 113"/>
                    <a:gd name="T63" fmla="*/ 9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18">
                      <a:moveTo>
                        <a:pt x="9" y="93"/>
                      </a:moveTo>
                      <a:lnTo>
                        <a:pt x="9" y="118"/>
                      </a:lnTo>
                      <a:lnTo>
                        <a:pt x="69" y="108"/>
                      </a:lnTo>
                      <a:lnTo>
                        <a:pt x="74" y="108"/>
                      </a:lnTo>
                      <a:lnTo>
                        <a:pt x="74" y="103"/>
                      </a:lnTo>
                      <a:lnTo>
                        <a:pt x="113" y="88"/>
                      </a:lnTo>
                      <a:lnTo>
                        <a:pt x="113" y="59"/>
                      </a:lnTo>
                      <a:lnTo>
                        <a:pt x="103" y="59"/>
                      </a:lnTo>
                      <a:lnTo>
                        <a:pt x="98" y="24"/>
                      </a:lnTo>
                      <a:lnTo>
                        <a:pt x="64" y="19"/>
                      </a:lnTo>
                      <a:lnTo>
                        <a:pt x="64" y="4"/>
                      </a:lnTo>
                      <a:lnTo>
                        <a:pt x="54" y="0"/>
                      </a:lnTo>
                      <a:lnTo>
                        <a:pt x="64" y="64"/>
                      </a:lnTo>
                      <a:lnTo>
                        <a:pt x="64" y="64"/>
                      </a:lnTo>
                      <a:lnTo>
                        <a:pt x="64" y="64"/>
                      </a:lnTo>
                      <a:lnTo>
                        <a:pt x="59" y="64"/>
                      </a:lnTo>
                      <a:lnTo>
                        <a:pt x="59" y="69"/>
                      </a:lnTo>
                      <a:lnTo>
                        <a:pt x="54" y="69"/>
                      </a:lnTo>
                      <a:lnTo>
                        <a:pt x="54" y="69"/>
                      </a:lnTo>
                      <a:lnTo>
                        <a:pt x="49" y="69"/>
                      </a:lnTo>
                      <a:lnTo>
                        <a:pt x="44" y="69"/>
                      </a:lnTo>
                      <a:lnTo>
                        <a:pt x="39" y="69"/>
                      </a:lnTo>
                      <a:lnTo>
                        <a:pt x="34" y="73"/>
                      </a:lnTo>
                      <a:lnTo>
                        <a:pt x="29" y="73"/>
                      </a:lnTo>
                      <a:lnTo>
                        <a:pt x="24" y="73"/>
                      </a:lnTo>
                      <a:lnTo>
                        <a:pt x="19" y="73"/>
                      </a:lnTo>
                      <a:lnTo>
                        <a:pt x="14" y="73"/>
                      </a:lnTo>
                      <a:lnTo>
                        <a:pt x="9" y="78"/>
                      </a:lnTo>
                      <a:lnTo>
                        <a:pt x="0" y="78"/>
                      </a:lnTo>
                      <a:lnTo>
                        <a:pt x="4" y="93"/>
                      </a:lnTo>
                      <a:lnTo>
                        <a:pt x="9" y="93"/>
                      </a:lnTo>
                      <a:lnTo>
                        <a:pt x="9" y="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86" name="Freeform 3086">
                  <a:extLst>
                    <a:ext uri="{FF2B5EF4-FFF2-40B4-BE49-F238E27FC236}">
                      <a16:creationId xmlns:a16="http://schemas.microsoft.com/office/drawing/2014/main" id="{482845BA-3656-436C-B0CB-06A3C5C0B508}"/>
                    </a:ext>
                  </a:extLst>
                </p:cNvPr>
                <p:cNvSpPr>
                  <a:spLocks/>
                </p:cNvSpPr>
                <p:nvPr/>
              </p:nvSpPr>
              <p:spPr bwMode="auto">
                <a:xfrm>
                  <a:off x="4596" y="1459"/>
                  <a:ext cx="10" cy="25"/>
                </a:xfrm>
                <a:custGeom>
                  <a:avLst/>
                  <a:gdLst>
                    <a:gd name="T0" fmla="*/ 5 w 10"/>
                    <a:gd name="T1" fmla="*/ 20 h 25"/>
                    <a:gd name="T2" fmla="*/ 10 w 10"/>
                    <a:gd name="T3" fmla="*/ 25 h 25"/>
                    <a:gd name="T4" fmla="*/ 5 w 10"/>
                    <a:gd name="T5" fmla="*/ 0 h 25"/>
                    <a:gd name="T6" fmla="*/ 0 w 10"/>
                    <a:gd name="T7" fmla="*/ 0 h 25"/>
                    <a:gd name="T8" fmla="*/ 5 w 10"/>
                    <a:gd name="T9" fmla="*/ 25 h 25"/>
                    <a:gd name="T10" fmla="*/ 5 w 10"/>
                    <a:gd name="T11" fmla="*/ 25 h 25"/>
                    <a:gd name="T12" fmla="*/ 5 w 10"/>
                    <a:gd name="T13" fmla="*/ 25 h 25"/>
                    <a:gd name="T14" fmla="*/ 5 w 10"/>
                    <a:gd name="T15" fmla="*/ 25 h 25"/>
                    <a:gd name="T16" fmla="*/ 5 w 10"/>
                    <a:gd name="T17" fmla="*/ 25 h 25"/>
                    <a:gd name="T18" fmla="*/ 5 w 10"/>
                    <a:gd name="T19"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5">
                      <a:moveTo>
                        <a:pt x="5" y="20"/>
                      </a:moveTo>
                      <a:lnTo>
                        <a:pt x="10" y="25"/>
                      </a:lnTo>
                      <a:lnTo>
                        <a:pt x="5" y="0"/>
                      </a:lnTo>
                      <a:lnTo>
                        <a:pt x="0" y="0"/>
                      </a:lnTo>
                      <a:lnTo>
                        <a:pt x="5" y="25"/>
                      </a:lnTo>
                      <a:lnTo>
                        <a:pt x="5" y="25"/>
                      </a:lnTo>
                      <a:lnTo>
                        <a:pt x="5" y="25"/>
                      </a:lnTo>
                      <a:lnTo>
                        <a:pt x="5" y="25"/>
                      </a:lnTo>
                      <a:lnTo>
                        <a:pt x="5" y="25"/>
                      </a:lnTo>
                      <a:lnTo>
                        <a:pt x="5"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87" name="Freeform 3087">
                  <a:extLst>
                    <a:ext uri="{FF2B5EF4-FFF2-40B4-BE49-F238E27FC236}">
                      <a16:creationId xmlns:a16="http://schemas.microsoft.com/office/drawing/2014/main" id="{B7A89E34-041D-42D9-A3FB-3716EDEFA488}"/>
                    </a:ext>
                  </a:extLst>
                </p:cNvPr>
                <p:cNvSpPr>
                  <a:spLocks/>
                </p:cNvSpPr>
                <p:nvPr/>
              </p:nvSpPr>
              <p:spPr bwMode="auto">
                <a:xfrm>
                  <a:off x="4601" y="1474"/>
                  <a:ext cx="60" cy="10"/>
                </a:xfrm>
                <a:custGeom>
                  <a:avLst/>
                  <a:gdLst>
                    <a:gd name="T0" fmla="*/ 60 w 60"/>
                    <a:gd name="T1" fmla="*/ 0 h 10"/>
                    <a:gd name="T2" fmla="*/ 60 w 60"/>
                    <a:gd name="T3" fmla="*/ 0 h 10"/>
                    <a:gd name="T4" fmla="*/ 0 w 60"/>
                    <a:gd name="T5" fmla="*/ 5 h 10"/>
                    <a:gd name="T6" fmla="*/ 0 w 60"/>
                    <a:gd name="T7" fmla="*/ 10 h 10"/>
                    <a:gd name="T8" fmla="*/ 60 w 60"/>
                    <a:gd name="T9" fmla="*/ 5 h 10"/>
                    <a:gd name="T10" fmla="*/ 60 w 60"/>
                    <a:gd name="T11" fmla="*/ 5 h 10"/>
                    <a:gd name="T12" fmla="*/ 60 w 60"/>
                    <a:gd name="T13" fmla="*/ 5 h 10"/>
                    <a:gd name="T14" fmla="*/ 60 w 60"/>
                    <a:gd name="T15" fmla="*/ 5 h 10"/>
                    <a:gd name="T16" fmla="*/ 60 w 60"/>
                    <a:gd name="T17" fmla="*/ 5 h 10"/>
                    <a:gd name="T18" fmla="*/ 60 w 6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0">
                      <a:moveTo>
                        <a:pt x="60" y="0"/>
                      </a:moveTo>
                      <a:lnTo>
                        <a:pt x="60" y="0"/>
                      </a:lnTo>
                      <a:lnTo>
                        <a:pt x="0" y="5"/>
                      </a:lnTo>
                      <a:lnTo>
                        <a:pt x="0" y="10"/>
                      </a:lnTo>
                      <a:lnTo>
                        <a:pt x="60" y="5"/>
                      </a:lnTo>
                      <a:lnTo>
                        <a:pt x="60" y="5"/>
                      </a:lnTo>
                      <a:lnTo>
                        <a:pt x="60" y="5"/>
                      </a:lnTo>
                      <a:lnTo>
                        <a:pt x="60" y="5"/>
                      </a:lnTo>
                      <a:lnTo>
                        <a:pt x="60" y="5"/>
                      </a:lnTo>
                      <a:lnTo>
                        <a:pt x="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88" name="Freeform 3088">
                  <a:extLst>
                    <a:ext uri="{FF2B5EF4-FFF2-40B4-BE49-F238E27FC236}">
                      <a16:creationId xmlns:a16="http://schemas.microsoft.com/office/drawing/2014/main" id="{1BDFA672-B7F2-4513-AB3F-F324AFD2CC30}"/>
                    </a:ext>
                  </a:extLst>
                </p:cNvPr>
                <p:cNvSpPr>
                  <a:spLocks/>
                </p:cNvSpPr>
                <p:nvPr/>
              </p:nvSpPr>
              <p:spPr bwMode="auto">
                <a:xfrm>
                  <a:off x="4661" y="1469"/>
                  <a:ext cx="10" cy="10"/>
                </a:xfrm>
                <a:custGeom>
                  <a:avLst/>
                  <a:gdLst>
                    <a:gd name="T0" fmla="*/ 5 w 10"/>
                    <a:gd name="T1" fmla="*/ 5 h 10"/>
                    <a:gd name="T2" fmla="*/ 5 w 10"/>
                    <a:gd name="T3" fmla="*/ 0 h 10"/>
                    <a:gd name="T4" fmla="*/ 0 w 10"/>
                    <a:gd name="T5" fmla="*/ 5 h 10"/>
                    <a:gd name="T6" fmla="*/ 0 w 10"/>
                    <a:gd name="T7" fmla="*/ 10 h 10"/>
                    <a:gd name="T8" fmla="*/ 5 w 10"/>
                    <a:gd name="T9" fmla="*/ 5 h 10"/>
                    <a:gd name="T10" fmla="*/ 5 w 10"/>
                    <a:gd name="T11" fmla="*/ 5 h 10"/>
                    <a:gd name="T12" fmla="*/ 5 w 10"/>
                    <a:gd name="T13" fmla="*/ 5 h 10"/>
                    <a:gd name="T14" fmla="*/ 10 w 10"/>
                    <a:gd name="T15" fmla="*/ 5 h 10"/>
                    <a:gd name="T16" fmla="*/ 5 w 10"/>
                    <a:gd name="T1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5" y="5"/>
                      </a:moveTo>
                      <a:lnTo>
                        <a:pt x="5" y="0"/>
                      </a:lnTo>
                      <a:lnTo>
                        <a:pt x="0" y="5"/>
                      </a:lnTo>
                      <a:lnTo>
                        <a:pt x="0" y="10"/>
                      </a:lnTo>
                      <a:lnTo>
                        <a:pt x="5" y="5"/>
                      </a:lnTo>
                      <a:lnTo>
                        <a:pt x="5" y="5"/>
                      </a:lnTo>
                      <a:lnTo>
                        <a:pt x="5" y="5"/>
                      </a:lnTo>
                      <a:lnTo>
                        <a:pt x="1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89" name="Freeform 3089">
                  <a:extLst>
                    <a:ext uri="{FF2B5EF4-FFF2-40B4-BE49-F238E27FC236}">
                      <a16:creationId xmlns:a16="http://schemas.microsoft.com/office/drawing/2014/main" id="{6D855FAF-C58F-4E8E-B889-2E48CBB62D9E}"/>
                    </a:ext>
                  </a:extLst>
                </p:cNvPr>
                <p:cNvSpPr>
                  <a:spLocks/>
                </p:cNvSpPr>
                <p:nvPr/>
              </p:nvSpPr>
              <p:spPr bwMode="auto">
                <a:xfrm>
                  <a:off x="4661" y="1464"/>
                  <a:ext cx="5" cy="10"/>
                </a:xfrm>
                <a:custGeom>
                  <a:avLst/>
                  <a:gdLst>
                    <a:gd name="T0" fmla="*/ 5 w 5"/>
                    <a:gd name="T1" fmla="*/ 0 h 10"/>
                    <a:gd name="T2" fmla="*/ 0 w 5"/>
                    <a:gd name="T3" fmla="*/ 5 h 10"/>
                    <a:gd name="T4" fmla="*/ 5 w 5"/>
                    <a:gd name="T5" fmla="*/ 10 h 10"/>
                    <a:gd name="T6" fmla="*/ 5 w 5"/>
                    <a:gd name="T7" fmla="*/ 10 h 10"/>
                    <a:gd name="T8" fmla="*/ 5 w 5"/>
                    <a:gd name="T9" fmla="*/ 5 h 10"/>
                    <a:gd name="T10" fmla="*/ 5 w 5"/>
                    <a:gd name="T11" fmla="*/ 5 h 10"/>
                    <a:gd name="T12" fmla="*/ 5 w 5"/>
                    <a:gd name="T13" fmla="*/ 0 h 10"/>
                    <a:gd name="T14" fmla="*/ 0 w 5"/>
                    <a:gd name="T15" fmla="*/ 0 h 10"/>
                    <a:gd name="T16" fmla="*/ 0 w 5"/>
                    <a:gd name="T17" fmla="*/ 5 h 10"/>
                    <a:gd name="T18" fmla="*/ 5 w 5"/>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0">
                      <a:moveTo>
                        <a:pt x="5" y="0"/>
                      </a:moveTo>
                      <a:lnTo>
                        <a:pt x="0" y="5"/>
                      </a:lnTo>
                      <a:lnTo>
                        <a:pt x="5" y="10"/>
                      </a:lnTo>
                      <a:lnTo>
                        <a:pt x="5" y="10"/>
                      </a:lnTo>
                      <a:lnTo>
                        <a:pt x="5" y="5"/>
                      </a:lnTo>
                      <a:lnTo>
                        <a:pt x="5" y="5"/>
                      </a:lnTo>
                      <a:lnTo>
                        <a:pt x="5" y="0"/>
                      </a:lnTo>
                      <a:lnTo>
                        <a:pt x="0" y="0"/>
                      </a:lnTo>
                      <a:lnTo>
                        <a:pt x="0"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90" name="Freeform 3090">
                  <a:extLst>
                    <a:ext uri="{FF2B5EF4-FFF2-40B4-BE49-F238E27FC236}">
                      <a16:creationId xmlns:a16="http://schemas.microsoft.com/office/drawing/2014/main" id="{0E0A61EF-5C42-4D7E-9BF1-5A5E4D9E9951}"/>
                    </a:ext>
                  </a:extLst>
                </p:cNvPr>
                <p:cNvSpPr>
                  <a:spLocks/>
                </p:cNvSpPr>
                <p:nvPr/>
              </p:nvSpPr>
              <p:spPr bwMode="auto">
                <a:xfrm>
                  <a:off x="4666" y="1449"/>
                  <a:ext cx="44" cy="20"/>
                </a:xfrm>
                <a:custGeom>
                  <a:avLst/>
                  <a:gdLst>
                    <a:gd name="T0" fmla="*/ 39 w 44"/>
                    <a:gd name="T1" fmla="*/ 5 h 20"/>
                    <a:gd name="T2" fmla="*/ 39 w 44"/>
                    <a:gd name="T3" fmla="*/ 0 h 20"/>
                    <a:gd name="T4" fmla="*/ 0 w 44"/>
                    <a:gd name="T5" fmla="*/ 15 h 20"/>
                    <a:gd name="T6" fmla="*/ 0 w 44"/>
                    <a:gd name="T7" fmla="*/ 20 h 20"/>
                    <a:gd name="T8" fmla="*/ 39 w 44"/>
                    <a:gd name="T9" fmla="*/ 5 h 20"/>
                    <a:gd name="T10" fmla="*/ 44 w 44"/>
                    <a:gd name="T11" fmla="*/ 5 h 20"/>
                    <a:gd name="T12" fmla="*/ 39 w 44"/>
                    <a:gd name="T13" fmla="*/ 5 h 20"/>
                    <a:gd name="T14" fmla="*/ 44 w 44"/>
                    <a:gd name="T15" fmla="*/ 5 h 20"/>
                    <a:gd name="T16" fmla="*/ 44 w 44"/>
                    <a:gd name="T17" fmla="*/ 5 h 20"/>
                    <a:gd name="T18" fmla="*/ 39 w 44"/>
                    <a:gd name="T19"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0">
                      <a:moveTo>
                        <a:pt x="39" y="5"/>
                      </a:moveTo>
                      <a:lnTo>
                        <a:pt x="39" y="0"/>
                      </a:lnTo>
                      <a:lnTo>
                        <a:pt x="0" y="15"/>
                      </a:lnTo>
                      <a:lnTo>
                        <a:pt x="0" y="20"/>
                      </a:lnTo>
                      <a:lnTo>
                        <a:pt x="39" y="5"/>
                      </a:lnTo>
                      <a:lnTo>
                        <a:pt x="44" y="5"/>
                      </a:lnTo>
                      <a:lnTo>
                        <a:pt x="39" y="5"/>
                      </a:lnTo>
                      <a:lnTo>
                        <a:pt x="44" y="5"/>
                      </a:lnTo>
                      <a:lnTo>
                        <a:pt x="44" y="5"/>
                      </a:lnTo>
                      <a:lnTo>
                        <a:pt x="3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91" name="Freeform 3091">
                  <a:extLst>
                    <a:ext uri="{FF2B5EF4-FFF2-40B4-BE49-F238E27FC236}">
                      <a16:creationId xmlns:a16="http://schemas.microsoft.com/office/drawing/2014/main" id="{C72E6FC6-186D-4F87-97F6-52EC4BFAEEFF}"/>
                    </a:ext>
                  </a:extLst>
                </p:cNvPr>
                <p:cNvSpPr>
                  <a:spLocks/>
                </p:cNvSpPr>
                <p:nvPr/>
              </p:nvSpPr>
              <p:spPr bwMode="auto">
                <a:xfrm>
                  <a:off x="4700" y="1425"/>
                  <a:ext cx="10" cy="29"/>
                </a:xfrm>
                <a:custGeom>
                  <a:avLst/>
                  <a:gdLst>
                    <a:gd name="T0" fmla="*/ 5 w 10"/>
                    <a:gd name="T1" fmla="*/ 5 h 29"/>
                    <a:gd name="T2" fmla="*/ 0 w 10"/>
                    <a:gd name="T3" fmla="*/ 0 h 29"/>
                    <a:gd name="T4" fmla="*/ 5 w 10"/>
                    <a:gd name="T5" fmla="*/ 29 h 29"/>
                    <a:gd name="T6" fmla="*/ 10 w 10"/>
                    <a:gd name="T7" fmla="*/ 29 h 29"/>
                    <a:gd name="T8" fmla="*/ 5 w 10"/>
                    <a:gd name="T9" fmla="*/ 0 h 29"/>
                    <a:gd name="T10" fmla="*/ 5 w 10"/>
                    <a:gd name="T11" fmla="*/ 0 h 29"/>
                    <a:gd name="T12" fmla="*/ 5 w 10"/>
                    <a:gd name="T13" fmla="*/ 0 h 29"/>
                    <a:gd name="T14" fmla="*/ 5 w 10"/>
                    <a:gd name="T15" fmla="*/ 0 h 29"/>
                    <a:gd name="T16" fmla="*/ 5 w 10"/>
                    <a:gd name="T17" fmla="*/ 0 h 29"/>
                    <a:gd name="T18" fmla="*/ 5 w 10"/>
                    <a:gd name="T19"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9">
                      <a:moveTo>
                        <a:pt x="5" y="5"/>
                      </a:moveTo>
                      <a:lnTo>
                        <a:pt x="0" y="0"/>
                      </a:lnTo>
                      <a:lnTo>
                        <a:pt x="5" y="29"/>
                      </a:lnTo>
                      <a:lnTo>
                        <a:pt x="10" y="29"/>
                      </a:lnTo>
                      <a:lnTo>
                        <a:pt x="5" y="0"/>
                      </a:lnTo>
                      <a:lnTo>
                        <a:pt x="5" y="0"/>
                      </a:lnTo>
                      <a:lnTo>
                        <a:pt x="5" y="0"/>
                      </a:lnTo>
                      <a:lnTo>
                        <a:pt x="5" y="0"/>
                      </a:lnTo>
                      <a:lnTo>
                        <a:pt x="5"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92" name="Freeform 3092">
                  <a:extLst>
                    <a:ext uri="{FF2B5EF4-FFF2-40B4-BE49-F238E27FC236}">
                      <a16:creationId xmlns:a16="http://schemas.microsoft.com/office/drawing/2014/main" id="{EBB3E84D-10BC-4CA5-AD80-29B6F301F9AB}"/>
                    </a:ext>
                  </a:extLst>
                </p:cNvPr>
                <p:cNvSpPr>
                  <a:spLocks/>
                </p:cNvSpPr>
                <p:nvPr/>
              </p:nvSpPr>
              <p:spPr bwMode="auto">
                <a:xfrm>
                  <a:off x="4695" y="1425"/>
                  <a:ext cx="10" cy="5"/>
                </a:xfrm>
                <a:custGeom>
                  <a:avLst/>
                  <a:gdLst>
                    <a:gd name="T0" fmla="*/ 0 w 10"/>
                    <a:gd name="T1" fmla="*/ 0 h 5"/>
                    <a:gd name="T2" fmla="*/ 0 w 10"/>
                    <a:gd name="T3" fmla="*/ 5 h 5"/>
                    <a:gd name="T4" fmla="*/ 10 w 10"/>
                    <a:gd name="T5" fmla="*/ 5 h 5"/>
                    <a:gd name="T6" fmla="*/ 10 w 10"/>
                    <a:gd name="T7" fmla="*/ 0 h 5"/>
                    <a:gd name="T8" fmla="*/ 0 w 10"/>
                    <a:gd name="T9" fmla="*/ 0 h 5"/>
                    <a:gd name="T10" fmla="*/ 0 w 10"/>
                    <a:gd name="T11" fmla="*/ 0 h 5"/>
                    <a:gd name="T12" fmla="*/ 0 w 10"/>
                    <a:gd name="T13" fmla="*/ 0 h 5"/>
                    <a:gd name="T14" fmla="*/ 0 w 10"/>
                    <a:gd name="T15" fmla="*/ 5 h 5"/>
                    <a:gd name="T16" fmla="*/ 0 w 10"/>
                    <a:gd name="T17" fmla="*/ 5 h 5"/>
                    <a:gd name="T18" fmla="*/ 0 w 10"/>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5">
                      <a:moveTo>
                        <a:pt x="0" y="0"/>
                      </a:moveTo>
                      <a:lnTo>
                        <a:pt x="0" y="5"/>
                      </a:lnTo>
                      <a:lnTo>
                        <a:pt x="10" y="5"/>
                      </a:lnTo>
                      <a:lnTo>
                        <a:pt x="10" y="0"/>
                      </a:lnTo>
                      <a:lnTo>
                        <a:pt x="0" y="0"/>
                      </a:lnTo>
                      <a:lnTo>
                        <a:pt x="0" y="0"/>
                      </a:lnTo>
                      <a:lnTo>
                        <a:pt x="0" y="0"/>
                      </a:lnTo>
                      <a:lnTo>
                        <a:pt x="0" y="5"/>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93" name="Freeform 3093">
                  <a:extLst>
                    <a:ext uri="{FF2B5EF4-FFF2-40B4-BE49-F238E27FC236}">
                      <a16:creationId xmlns:a16="http://schemas.microsoft.com/office/drawing/2014/main" id="{D5B4825E-47E4-4FC5-BE1C-C1BF9E273D4C}"/>
                    </a:ext>
                  </a:extLst>
                </p:cNvPr>
                <p:cNvSpPr>
                  <a:spLocks/>
                </p:cNvSpPr>
                <p:nvPr/>
              </p:nvSpPr>
              <p:spPr bwMode="auto">
                <a:xfrm>
                  <a:off x="4690" y="1390"/>
                  <a:ext cx="5" cy="35"/>
                </a:xfrm>
                <a:custGeom>
                  <a:avLst/>
                  <a:gdLst>
                    <a:gd name="T0" fmla="*/ 0 w 5"/>
                    <a:gd name="T1" fmla="*/ 5 h 35"/>
                    <a:gd name="T2" fmla="*/ 0 w 5"/>
                    <a:gd name="T3" fmla="*/ 0 h 35"/>
                    <a:gd name="T4" fmla="*/ 5 w 5"/>
                    <a:gd name="T5" fmla="*/ 35 h 35"/>
                    <a:gd name="T6" fmla="*/ 5 w 5"/>
                    <a:gd name="T7" fmla="*/ 35 h 35"/>
                    <a:gd name="T8" fmla="*/ 0 w 5"/>
                    <a:gd name="T9" fmla="*/ 0 h 35"/>
                    <a:gd name="T10" fmla="*/ 0 w 5"/>
                    <a:gd name="T11" fmla="*/ 0 h 35"/>
                    <a:gd name="T12" fmla="*/ 0 w 5"/>
                    <a:gd name="T13" fmla="*/ 0 h 35"/>
                    <a:gd name="T14" fmla="*/ 0 w 5"/>
                    <a:gd name="T15" fmla="*/ 0 h 35"/>
                    <a:gd name="T16" fmla="*/ 0 w 5"/>
                    <a:gd name="T17" fmla="*/ 0 h 35"/>
                    <a:gd name="T18" fmla="*/ 0 w 5"/>
                    <a:gd name="T19"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5">
                      <a:moveTo>
                        <a:pt x="0" y="5"/>
                      </a:moveTo>
                      <a:lnTo>
                        <a:pt x="0" y="0"/>
                      </a:lnTo>
                      <a:lnTo>
                        <a:pt x="5" y="35"/>
                      </a:lnTo>
                      <a:lnTo>
                        <a:pt x="5" y="35"/>
                      </a:lnTo>
                      <a:lnTo>
                        <a:pt x="0" y="0"/>
                      </a:lnTo>
                      <a:lnTo>
                        <a:pt x="0"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94" name="Freeform 3094">
                  <a:extLst>
                    <a:ext uri="{FF2B5EF4-FFF2-40B4-BE49-F238E27FC236}">
                      <a16:creationId xmlns:a16="http://schemas.microsoft.com/office/drawing/2014/main" id="{6DADC8DB-E7A9-4114-B6D8-6DF7C2DFC418}"/>
                    </a:ext>
                  </a:extLst>
                </p:cNvPr>
                <p:cNvSpPr>
                  <a:spLocks/>
                </p:cNvSpPr>
                <p:nvPr/>
              </p:nvSpPr>
              <p:spPr bwMode="auto">
                <a:xfrm>
                  <a:off x="4656" y="1385"/>
                  <a:ext cx="34" cy="10"/>
                </a:xfrm>
                <a:custGeom>
                  <a:avLst/>
                  <a:gdLst>
                    <a:gd name="T0" fmla="*/ 0 w 34"/>
                    <a:gd name="T1" fmla="*/ 0 h 10"/>
                    <a:gd name="T2" fmla="*/ 0 w 34"/>
                    <a:gd name="T3" fmla="*/ 5 h 10"/>
                    <a:gd name="T4" fmla="*/ 34 w 34"/>
                    <a:gd name="T5" fmla="*/ 10 h 10"/>
                    <a:gd name="T6" fmla="*/ 34 w 34"/>
                    <a:gd name="T7" fmla="*/ 5 h 10"/>
                    <a:gd name="T8" fmla="*/ 5 w 34"/>
                    <a:gd name="T9" fmla="*/ 0 h 10"/>
                    <a:gd name="T10" fmla="*/ 5 w 34"/>
                    <a:gd name="T11" fmla="*/ 0 h 10"/>
                    <a:gd name="T12" fmla="*/ 0 w 34"/>
                    <a:gd name="T13" fmla="*/ 0 h 10"/>
                    <a:gd name="T14" fmla="*/ 0 w 34"/>
                    <a:gd name="T15" fmla="*/ 5 h 10"/>
                    <a:gd name="T16" fmla="*/ 0 w 34"/>
                    <a:gd name="T17" fmla="*/ 5 h 10"/>
                    <a:gd name="T18" fmla="*/ 0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0" y="0"/>
                      </a:moveTo>
                      <a:lnTo>
                        <a:pt x="0" y="5"/>
                      </a:lnTo>
                      <a:lnTo>
                        <a:pt x="34" y="10"/>
                      </a:lnTo>
                      <a:lnTo>
                        <a:pt x="34" y="5"/>
                      </a:lnTo>
                      <a:lnTo>
                        <a:pt x="5" y="0"/>
                      </a:lnTo>
                      <a:lnTo>
                        <a:pt x="5" y="0"/>
                      </a:lnTo>
                      <a:lnTo>
                        <a:pt x="0" y="0"/>
                      </a:lnTo>
                      <a:lnTo>
                        <a:pt x="0" y="5"/>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95" name="Freeform 3095">
                  <a:extLst>
                    <a:ext uri="{FF2B5EF4-FFF2-40B4-BE49-F238E27FC236}">
                      <a16:creationId xmlns:a16="http://schemas.microsoft.com/office/drawing/2014/main" id="{598390C3-8FF2-486C-963A-527B8267DBC8}"/>
                    </a:ext>
                  </a:extLst>
                </p:cNvPr>
                <p:cNvSpPr>
                  <a:spLocks/>
                </p:cNvSpPr>
                <p:nvPr/>
              </p:nvSpPr>
              <p:spPr bwMode="auto">
                <a:xfrm>
                  <a:off x="4656" y="1370"/>
                  <a:ext cx="5" cy="15"/>
                </a:xfrm>
                <a:custGeom>
                  <a:avLst/>
                  <a:gdLst>
                    <a:gd name="T0" fmla="*/ 0 w 5"/>
                    <a:gd name="T1" fmla="*/ 0 h 15"/>
                    <a:gd name="T2" fmla="*/ 0 w 5"/>
                    <a:gd name="T3" fmla="*/ 0 h 15"/>
                    <a:gd name="T4" fmla="*/ 0 w 5"/>
                    <a:gd name="T5" fmla="*/ 15 h 15"/>
                    <a:gd name="T6" fmla="*/ 5 w 5"/>
                    <a:gd name="T7" fmla="*/ 15 h 15"/>
                    <a:gd name="T8" fmla="*/ 0 w 5"/>
                    <a:gd name="T9" fmla="*/ 0 h 15"/>
                    <a:gd name="T10" fmla="*/ 0 w 5"/>
                    <a:gd name="T11" fmla="*/ 0 h 15"/>
                    <a:gd name="T12" fmla="*/ 0 w 5"/>
                    <a:gd name="T13" fmla="*/ 0 h 15"/>
                    <a:gd name="T14" fmla="*/ 0 w 5"/>
                    <a:gd name="T15" fmla="*/ 0 h 15"/>
                    <a:gd name="T16" fmla="*/ 0 w 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5">
                      <a:moveTo>
                        <a:pt x="0" y="0"/>
                      </a:moveTo>
                      <a:lnTo>
                        <a:pt x="0" y="0"/>
                      </a:lnTo>
                      <a:lnTo>
                        <a:pt x="0" y="15"/>
                      </a:lnTo>
                      <a:lnTo>
                        <a:pt x="5" y="15"/>
                      </a:lnTo>
                      <a:lnTo>
                        <a:pt x="0" y="0"/>
                      </a:lnTo>
                      <a:lnTo>
                        <a:pt x="0"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96" name="Freeform 3096">
                  <a:extLst>
                    <a:ext uri="{FF2B5EF4-FFF2-40B4-BE49-F238E27FC236}">
                      <a16:creationId xmlns:a16="http://schemas.microsoft.com/office/drawing/2014/main" id="{6C8B564A-C491-4AB5-8F8C-62714B314156}"/>
                    </a:ext>
                  </a:extLst>
                </p:cNvPr>
                <p:cNvSpPr>
                  <a:spLocks/>
                </p:cNvSpPr>
                <p:nvPr/>
              </p:nvSpPr>
              <p:spPr bwMode="auto">
                <a:xfrm>
                  <a:off x="4646" y="1361"/>
                  <a:ext cx="10" cy="9"/>
                </a:xfrm>
                <a:custGeom>
                  <a:avLst/>
                  <a:gdLst>
                    <a:gd name="T0" fmla="*/ 5 w 10"/>
                    <a:gd name="T1" fmla="*/ 5 h 9"/>
                    <a:gd name="T2" fmla="*/ 0 w 10"/>
                    <a:gd name="T3" fmla="*/ 9 h 9"/>
                    <a:gd name="T4" fmla="*/ 10 w 10"/>
                    <a:gd name="T5" fmla="*/ 9 h 9"/>
                    <a:gd name="T6" fmla="*/ 10 w 10"/>
                    <a:gd name="T7" fmla="*/ 9 h 9"/>
                    <a:gd name="T8" fmla="*/ 0 w 10"/>
                    <a:gd name="T9" fmla="*/ 5 h 9"/>
                    <a:gd name="T10" fmla="*/ 0 w 10"/>
                    <a:gd name="T11" fmla="*/ 5 h 9"/>
                    <a:gd name="T12" fmla="*/ 0 w 10"/>
                    <a:gd name="T13" fmla="*/ 5 h 9"/>
                    <a:gd name="T14" fmla="*/ 0 w 10"/>
                    <a:gd name="T15" fmla="*/ 0 h 9"/>
                    <a:gd name="T16" fmla="*/ 0 w 10"/>
                    <a:gd name="T17" fmla="*/ 5 h 9"/>
                    <a:gd name="T18" fmla="*/ 5 w 10"/>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9">
                      <a:moveTo>
                        <a:pt x="5" y="5"/>
                      </a:moveTo>
                      <a:lnTo>
                        <a:pt x="0" y="9"/>
                      </a:lnTo>
                      <a:lnTo>
                        <a:pt x="10" y="9"/>
                      </a:lnTo>
                      <a:lnTo>
                        <a:pt x="10" y="9"/>
                      </a:lnTo>
                      <a:lnTo>
                        <a:pt x="0" y="5"/>
                      </a:lnTo>
                      <a:lnTo>
                        <a:pt x="0" y="5"/>
                      </a:lnTo>
                      <a:lnTo>
                        <a:pt x="0" y="5"/>
                      </a:lnTo>
                      <a:lnTo>
                        <a:pt x="0" y="0"/>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97" name="Freeform 3097">
                  <a:extLst>
                    <a:ext uri="{FF2B5EF4-FFF2-40B4-BE49-F238E27FC236}">
                      <a16:creationId xmlns:a16="http://schemas.microsoft.com/office/drawing/2014/main" id="{B0D13970-CD25-4A2D-ADDD-B72D2DE9B76E}"/>
                    </a:ext>
                  </a:extLst>
                </p:cNvPr>
                <p:cNvSpPr>
                  <a:spLocks/>
                </p:cNvSpPr>
                <p:nvPr/>
              </p:nvSpPr>
              <p:spPr bwMode="auto">
                <a:xfrm>
                  <a:off x="4646" y="1366"/>
                  <a:ext cx="10" cy="69"/>
                </a:xfrm>
                <a:custGeom>
                  <a:avLst/>
                  <a:gdLst>
                    <a:gd name="T0" fmla="*/ 10 w 10"/>
                    <a:gd name="T1" fmla="*/ 69 h 69"/>
                    <a:gd name="T2" fmla="*/ 10 w 10"/>
                    <a:gd name="T3" fmla="*/ 64 h 69"/>
                    <a:gd name="T4" fmla="*/ 5 w 10"/>
                    <a:gd name="T5" fmla="*/ 0 h 69"/>
                    <a:gd name="T6" fmla="*/ 0 w 10"/>
                    <a:gd name="T7" fmla="*/ 0 h 69"/>
                    <a:gd name="T8" fmla="*/ 5 w 10"/>
                    <a:gd name="T9" fmla="*/ 64 h 69"/>
                    <a:gd name="T10" fmla="*/ 10 w 10"/>
                    <a:gd name="T11" fmla="*/ 64 h 69"/>
                    <a:gd name="T12" fmla="*/ 10 w 10"/>
                    <a:gd name="T13" fmla="*/ 69 h 69"/>
                    <a:gd name="T14" fmla="*/ 10 w 10"/>
                    <a:gd name="T15" fmla="*/ 69 h 69"/>
                    <a:gd name="T16" fmla="*/ 10 w 10"/>
                    <a:gd name="T17" fmla="*/ 64 h 69"/>
                    <a:gd name="T18" fmla="*/ 10 w 10"/>
                    <a:gd name="T1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69">
                      <a:moveTo>
                        <a:pt x="10" y="69"/>
                      </a:moveTo>
                      <a:lnTo>
                        <a:pt x="10" y="64"/>
                      </a:lnTo>
                      <a:lnTo>
                        <a:pt x="5" y="0"/>
                      </a:lnTo>
                      <a:lnTo>
                        <a:pt x="0" y="0"/>
                      </a:lnTo>
                      <a:lnTo>
                        <a:pt x="5" y="64"/>
                      </a:lnTo>
                      <a:lnTo>
                        <a:pt x="10" y="64"/>
                      </a:lnTo>
                      <a:lnTo>
                        <a:pt x="10" y="69"/>
                      </a:lnTo>
                      <a:lnTo>
                        <a:pt x="10" y="69"/>
                      </a:lnTo>
                      <a:lnTo>
                        <a:pt x="10" y="64"/>
                      </a:lnTo>
                      <a:lnTo>
                        <a:pt x="1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98" name="Freeform 3098">
                  <a:extLst>
                    <a:ext uri="{FF2B5EF4-FFF2-40B4-BE49-F238E27FC236}">
                      <a16:creationId xmlns:a16="http://schemas.microsoft.com/office/drawing/2014/main" id="{184370DD-7C12-49C6-8383-7D78A9CB3F46}"/>
                    </a:ext>
                  </a:extLst>
                </p:cNvPr>
                <p:cNvSpPr>
                  <a:spLocks/>
                </p:cNvSpPr>
                <p:nvPr/>
              </p:nvSpPr>
              <p:spPr bwMode="auto">
                <a:xfrm>
                  <a:off x="4592" y="1430"/>
                  <a:ext cx="64" cy="14"/>
                </a:xfrm>
                <a:custGeom>
                  <a:avLst/>
                  <a:gdLst>
                    <a:gd name="T0" fmla="*/ 4 w 64"/>
                    <a:gd name="T1" fmla="*/ 14 h 14"/>
                    <a:gd name="T2" fmla="*/ 0 w 64"/>
                    <a:gd name="T3" fmla="*/ 14 h 14"/>
                    <a:gd name="T4" fmla="*/ 9 w 64"/>
                    <a:gd name="T5" fmla="*/ 14 h 14"/>
                    <a:gd name="T6" fmla="*/ 14 w 64"/>
                    <a:gd name="T7" fmla="*/ 14 h 14"/>
                    <a:gd name="T8" fmla="*/ 19 w 64"/>
                    <a:gd name="T9" fmla="*/ 14 h 14"/>
                    <a:gd name="T10" fmla="*/ 24 w 64"/>
                    <a:gd name="T11" fmla="*/ 14 h 14"/>
                    <a:gd name="T12" fmla="*/ 29 w 64"/>
                    <a:gd name="T13" fmla="*/ 9 h 14"/>
                    <a:gd name="T14" fmla="*/ 34 w 64"/>
                    <a:gd name="T15" fmla="*/ 9 h 14"/>
                    <a:gd name="T16" fmla="*/ 39 w 64"/>
                    <a:gd name="T17" fmla="*/ 9 h 14"/>
                    <a:gd name="T18" fmla="*/ 44 w 64"/>
                    <a:gd name="T19" fmla="*/ 9 h 14"/>
                    <a:gd name="T20" fmla="*/ 49 w 64"/>
                    <a:gd name="T21" fmla="*/ 9 h 14"/>
                    <a:gd name="T22" fmla="*/ 54 w 64"/>
                    <a:gd name="T23" fmla="*/ 5 h 14"/>
                    <a:gd name="T24" fmla="*/ 54 w 64"/>
                    <a:gd name="T25" fmla="*/ 5 h 14"/>
                    <a:gd name="T26" fmla="*/ 59 w 64"/>
                    <a:gd name="T27" fmla="*/ 5 h 14"/>
                    <a:gd name="T28" fmla="*/ 59 w 64"/>
                    <a:gd name="T29" fmla="*/ 5 h 14"/>
                    <a:gd name="T30" fmla="*/ 64 w 64"/>
                    <a:gd name="T31" fmla="*/ 5 h 14"/>
                    <a:gd name="T32" fmla="*/ 64 w 64"/>
                    <a:gd name="T33" fmla="*/ 5 h 14"/>
                    <a:gd name="T34" fmla="*/ 64 w 64"/>
                    <a:gd name="T35" fmla="*/ 5 h 14"/>
                    <a:gd name="T36" fmla="*/ 64 w 64"/>
                    <a:gd name="T37" fmla="*/ 0 h 14"/>
                    <a:gd name="T38" fmla="*/ 64 w 64"/>
                    <a:gd name="T39" fmla="*/ 0 h 14"/>
                    <a:gd name="T40" fmla="*/ 59 w 64"/>
                    <a:gd name="T41" fmla="*/ 0 h 14"/>
                    <a:gd name="T42" fmla="*/ 59 w 64"/>
                    <a:gd name="T43" fmla="*/ 0 h 14"/>
                    <a:gd name="T44" fmla="*/ 59 w 64"/>
                    <a:gd name="T45" fmla="*/ 0 h 14"/>
                    <a:gd name="T46" fmla="*/ 54 w 64"/>
                    <a:gd name="T47" fmla="*/ 0 h 14"/>
                    <a:gd name="T48" fmla="*/ 54 w 64"/>
                    <a:gd name="T49" fmla="*/ 0 h 14"/>
                    <a:gd name="T50" fmla="*/ 49 w 64"/>
                    <a:gd name="T51" fmla="*/ 5 h 14"/>
                    <a:gd name="T52" fmla="*/ 44 w 64"/>
                    <a:gd name="T53" fmla="*/ 5 h 14"/>
                    <a:gd name="T54" fmla="*/ 39 w 64"/>
                    <a:gd name="T55" fmla="*/ 5 h 14"/>
                    <a:gd name="T56" fmla="*/ 34 w 64"/>
                    <a:gd name="T57" fmla="*/ 5 h 14"/>
                    <a:gd name="T58" fmla="*/ 29 w 64"/>
                    <a:gd name="T59" fmla="*/ 5 h 14"/>
                    <a:gd name="T60" fmla="*/ 24 w 64"/>
                    <a:gd name="T61" fmla="*/ 9 h 14"/>
                    <a:gd name="T62" fmla="*/ 19 w 64"/>
                    <a:gd name="T63" fmla="*/ 9 h 14"/>
                    <a:gd name="T64" fmla="*/ 14 w 64"/>
                    <a:gd name="T65" fmla="*/ 9 h 14"/>
                    <a:gd name="T66" fmla="*/ 9 w 64"/>
                    <a:gd name="T67" fmla="*/ 9 h 14"/>
                    <a:gd name="T68" fmla="*/ 0 w 64"/>
                    <a:gd name="T69" fmla="*/ 9 h 14"/>
                    <a:gd name="T70" fmla="*/ 0 w 64"/>
                    <a:gd name="T71" fmla="*/ 14 h 14"/>
                    <a:gd name="T72" fmla="*/ 4 w 64"/>
                    <a:gd name="T7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14">
                      <a:moveTo>
                        <a:pt x="4" y="14"/>
                      </a:moveTo>
                      <a:lnTo>
                        <a:pt x="0" y="14"/>
                      </a:lnTo>
                      <a:lnTo>
                        <a:pt x="9" y="14"/>
                      </a:lnTo>
                      <a:lnTo>
                        <a:pt x="14" y="14"/>
                      </a:lnTo>
                      <a:lnTo>
                        <a:pt x="19" y="14"/>
                      </a:lnTo>
                      <a:lnTo>
                        <a:pt x="24" y="14"/>
                      </a:lnTo>
                      <a:lnTo>
                        <a:pt x="29" y="9"/>
                      </a:lnTo>
                      <a:lnTo>
                        <a:pt x="34" y="9"/>
                      </a:lnTo>
                      <a:lnTo>
                        <a:pt x="39" y="9"/>
                      </a:lnTo>
                      <a:lnTo>
                        <a:pt x="44" y="9"/>
                      </a:lnTo>
                      <a:lnTo>
                        <a:pt x="49" y="9"/>
                      </a:lnTo>
                      <a:lnTo>
                        <a:pt x="54" y="5"/>
                      </a:lnTo>
                      <a:lnTo>
                        <a:pt x="54" y="5"/>
                      </a:lnTo>
                      <a:lnTo>
                        <a:pt x="59" y="5"/>
                      </a:lnTo>
                      <a:lnTo>
                        <a:pt x="59" y="5"/>
                      </a:lnTo>
                      <a:lnTo>
                        <a:pt x="64" y="5"/>
                      </a:lnTo>
                      <a:lnTo>
                        <a:pt x="64" y="5"/>
                      </a:lnTo>
                      <a:lnTo>
                        <a:pt x="64" y="5"/>
                      </a:lnTo>
                      <a:lnTo>
                        <a:pt x="64" y="0"/>
                      </a:lnTo>
                      <a:lnTo>
                        <a:pt x="64" y="0"/>
                      </a:lnTo>
                      <a:lnTo>
                        <a:pt x="59" y="0"/>
                      </a:lnTo>
                      <a:lnTo>
                        <a:pt x="59" y="0"/>
                      </a:lnTo>
                      <a:lnTo>
                        <a:pt x="59" y="0"/>
                      </a:lnTo>
                      <a:lnTo>
                        <a:pt x="54" y="0"/>
                      </a:lnTo>
                      <a:lnTo>
                        <a:pt x="54" y="0"/>
                      </a:lnTo>
                      <a:lnTo>
                        <a:pt x="49" y="5"/>
                      </a:lnTo>
                      <a:lnTo>
                        <a:pt x="44" y="5"/>
                      </a:lnTo>
                      <a:lnTo>
                        <a:pt x="39" y="5"/>
                      </a:lnTo>
                      <a:lnTo>
                        <a:pt x="34" y="5"/>
                      </a:lnTo>
                      <a:lnTo>
                        <a:pt x="29" y="5"/>
                      </a:lnTo>
                      <a:lnTo>
                        <a:pt x="24" y="9"/>
                      </a:lnTo>
                      <a:lnTo>
                        <a:pt x="19" y="9"/>
                      </a:lnTo>
                      <a:lnTo>
                        <a:pt x="14" y="9"/>
                      </a:lnTo>
                      <a:lnTo>
                        <a:pt x="9" y="9"/>
                      </a:lnTo>
                      <a:lnTo>
                        <a:pt x="0" y="9"/>
                      </a:lnTo>
                      <a:lnTo>
                        <a:pt x="0" y="14"/>
                      </a:lnTo>
                      <a:lnTo>
                        <a:pt x="4"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99" name="Freeform 3099">
                  <a:extLst>
                    <a:ext uri="{FF2B5EF4-FFF2-40B4-BE49-F238E27FC236}">
                      <a16:creationId xmlns:a16="http://schemas.microsoft.com/office/drawing/2014/main" id="{D9B7FAA3-F9E5-46A5-B98D-1015FF606F8D}"/>
                    </a:ext>
                  </a:extLst>
                </p:cNvPr>
                <p:cNvSpPr>
                  <a:spLocks/>
                </p:cNvSpPr>
                <p:nvPr/>
              </p:nvSpPr>
              <p:spPr bwMode="auto">
                <a:xfrm>
                  <a:off x="4592" y="1444"/>
                  <a:ext cx="4" cy="20"/>
                </a:xfrm>
                <a:custGeom>
                  <a:avLst/>
                  <a:gdLst>
                    <a:gd name="T0" fmla="*/ 4 w 4"/>
                    <a:gd name="T1" fmla="*/ 15 h 20"/>
                    <a:gd name="T2" fmla="*/ 4 w 4"/>
                    <a:gd name="T3" fmla="*/ 15 h 20"/>
                    <a:gd name="T4" fmla="*/ 4 w 4"/>
                    <a:gd name="T5" fmla="*/ 0 h 20"/>
                    <a:gd name="T6" fmla="*/ 0 w 4"/>
                    <a:gd name="T7" fmla="*/ 0 h 20"/>
                    <a:gd name="T8" fmla="*/ 0 w 4"/>
                    <a:gd name="T9" fmla="*/ 15 h 20"/>
                    <a:gd name="T10" fmla="*/ 4 w 4"/>
                    <a:gd name="T11" fmla="*/ 20 h 20"/>
                    <a:gd name="T12" fmla="*/ 0 w 4"/>
                    <a:gd name="T13" fmla="*/ 15 h 20"/>
                    <a:gd name="T14" fmla="*/ 0 w 4"/>
                    <a:gd name="T15" fmla="*/ 20 h 20"/>
                    <a:gd name="T16" fmla="*/ 4 w 4"/>
                    <a:gd name="T17" fmla="*/ 20 h 20"/>
                    <a:gd name="T18" fmla="*/ 4 w 4"/>
                    <a:gd name="T19"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0">
                      <a:moveTo>
                        <a:pt x="4" y="15"/>
                      </a:moveTo>
                      <a:lnTo>
                        <a:pt x="4" y="15"/>
                      </a:lnTo>
                      <a:lnTo>
                        <a:pt x="4" y="0"/>
                      </a:lnTo>
                      <a:lnTo>
                        <a:pt x="0" y="0"/>
                      </a:lnTo>
                      <a:lnTo>
                        <a:pt x="0" y="15"/>
                      </a:lnTo>
                      <a:lnTo>
                        <a:pt x="4" y="20"/>
                      </a:lnTo>
                      <a:lnTo>
                        <a:pt x="0" y="15"/>
                      </a:lnTo>
                      <a:lnTo>
                        <a:pt x="0" y="20"/>
                      </a:lnTo>
                      <a:lnTo>
                        <a:pt x="4" y="20"/>
                      </a:lnTo>
                      <a:lnTo>
                        <a:pt x="4"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00" name="Freeform 3100">
                  <a:extLst>
                    <a:ext uri="{FF2B5EF4-FFF2-40B4-BE49-F238E27FC236}">
                      <a16:creationId xmlns:a16="http://schemas.microsoft.com/office/drawing/2014/main" id="{2B58E500-CA24-443B-91C6-E8DA08FFE1A4}"/>
                    </a:ext>
                  </a:extLst>
                </p:cNvPr>
                <p:cNvSpPr>
                  <a:spLocks/>
                </p:cNvSpPr>
                <p:nvPr/>
              </p:nvSpPr>
              <p:spPr bwMode="auto">
                <a:xfrm>
                  <a:off x="4596" y="1459"/>
                  <a:ext cx="5" cy="5"/>
                </a:xfrm>
                <a:custGeom>
                  <a:avLst/>
                  <a:gdLst>
                    <a:gd name="T0" fmla="*/ 5 w 5"/>
                    <a:gd name="T1" fmla="*/ 0 h 5"/>
                    <a:gd name="T2" fmla="*/ 5 w 5"/>
                    <a:gd name="T3" fmla="*/ 0 h 5"/>
                    <a:gd name="T4" fmla="*/ 0 w 5"/>
                    <a:gd name="T5" fmla="*/ 0 h 5"/>
                    <a:gd name="T6" fmla="*/ 0 w 5"/>
                    <a:gd name="T7" fmla="*/ 5 h 5"/>
                    <a:gd name="T8" fmla="*/ 5 w 5"/>
                    <a:gd name="T9" fmla="*/ 5 h 5"/>
                    <a:gd name="T10" fmla="*/ 5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5" y="0"/>
                      </a:moveTo>
                      <a:lnTo>
                        <a:pt x="5" y="0"/>
                      </a:lnTo>
                      <a:lnTo>
                        <a:pt x="0" y="0"/>
                      </a:lnTo>
                      <a:lnTo>
                        <a:pt x="0" y="5"/>
                      </a:lnTo>
                      <a:lnTo>
                        <a:pt x="5"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01" name="Freeform 3101">
                  <a:extLst>
                    <a:ext uri="{FF2B5EF4-FFF2-40B4-BE49-F238E27FC236}">
                      <a16:creationId xmlns:a16="http://schemas.microsoft.com/office/drawing/2014/main" id="{8EF54EFA-4982-436A-93BF-EF11F6D80291}"/>
                    </a:ext>
                  </a:extLst>
                </p:cNvPr>
                <p:cNvSpPr>
                  <a:spLocks/>
                </p:cNvSpPr>
                <p:nvPr/>
              </p:nvSpPr>
              <p:spPr bwMode="auto">
                <a:xfrm>
                  <a:off x="4577" y="1366"/>
                  <a:ext cx="79" cy="78"/>
                </a:xfrm>
                <a:custGeom>
                  <a:avLst/>
                  <a:gdLst>
                    <a:gd name="T0" fmla="*/ 10 w 79"/>
                    <a:gd name="T1" fmla="*/ 78 h 78"/>
                    <a:gd name="T2" fmla="*/ 10 w 79"/>
                    <a:gd name="T3" fmla="*/ 78 h 78"/>
                    <a:gd name="T4" fmla="*/ 10 w 79"/>
                    <a:gd name="T5" fmla="*/ 78 h 78"/>
                    <a:gd name="T6" fmla="*/ 15 w 79"/>
                    <a:gd name="T7" fmla="*/ 78 h 78"/>
                    <a:gd name="T8" fmla="*/ 19 w 79"/>
                    <a:gd name="T9" fmla="*/ 78 h 78"/>
                    <a:gd name="T10" fmla="*/ 19 w 79"/>
                    <a:gd name="T11" fmla="*/ 78 h 78"/>
                    <a:gd name="T12" fmla="*/ 24 w 79"/>
                    <a:gd name="T13" fmla="*/ 73 h 78"/>
                    <a:gd name="T14" fmla="*/ 29 w 79"/>
                    <a:gd name="T15" fmla="*/ 73 h 78"/>
                    <a:gd name="T16" fmla="*/ 34 w 79"/>
                    <a:gd name="T17" fmla="*/ 73 h 78"/>
                    <a:gd name="T18" fmla="*/ 39 w 79"/>
                    <a:gd name="T19" fmla="*/ 73 h 78"/>
                    <a:gd name="T20" fmla="*/ 44 w 79"/>
                    <a:gd name="T21" fmla="*/ 73 h 78"/>
                    <a:gd name="T22" fmla="*/ 49 w 79"/>
                    <a:gd name="T23" fmla="*/ 73 h 78"/>
                    <a:gd name="T24" fmla="*/ 59 w 79"/>
                    <a:gd name="T25" fmla="*/ 69 h 78"/>
                    <a:gd name="T26" fmla="*/ 64 w 79"/>
                    <a:gd name="T27" fmla="*/ 69 h 78"/>
                    <a:gd name="T28" fmla="*/ 69 w 79"/>
                    <a:gd name="T29" fmla="*/ 69 h 78"/>
                    <a:gd name="T30" fmla="*/ 74 w 79"/>
                    <a:gd name="T31" fmla="*/ 69 h 78"/>
                    <a:gd name="T32" fmla="*/ 79 w 79"/>
                    <a:gd name="T33" fmla="*/ 64 h 78"/>
                    <a:gd name="T34" fmla="*/ 69 w 79"/>
                    <a:gd name="T35" fmla="*/ 0 h 78"/>
                    <a:gd name="T36" fmla="*/ 69 w 79"/>
                    <a:gd name="T37" fmla="*/ 0 h 78"/>
                    <a:gd name="T38" fmla="*/ 64 w 79"/>
                    <a:gd name="T39" fmla="*/ 0 h 78"/>
                    <a:gd name="T40" fmla="*/ 64 w 79"/>
                    <a:gd name="T41" fmla="*/ 0 h 78"/>
                    <a:gd name="T42" fmla="*/ 59 w 79"/>
                    <a:gd name="T43" fmla="*/ 0 h 78"/>
                    <a:gd name="T44" fmla="*/ 59 w 79"/>
                    <a:gd name="T45" fmla="*/ 0 h 78"/>
                    <a:gd name="T46" fmla="*/ 54 w 79"/>
                    <a:gd name="T47" fmla="*/ 4 h 78"/>
                    <a:gd name="T48" fmla="*/ 49 w 79"/>
                    <a:gd name="T49" fmla="*/ 4 h 78"/>
                    <a:gd name="T50" fmla="*/ 44 w 79"/>
                    <a:gd name="T51" fmla="*/ 4 h 78"/>
                    <a:gd name="T52" fmla="*/ 39 w 79"/>
                    <a:gd name="T53" fmla="*/ 4 h 78"/>
                    <a:gd name="T54" fmla="*/ 34 w 79"/>
                    <a:gd name="T55" fmla="*/ 4 h 78"/>
                    <a:gd name="T56" fmla="*/ 29 w 79"/>
                    <a:gd name="T57" fmla="*/ 9 h 78"/>
                    <a:gd name="T58" fmla="*/ 24 w 79"/>
                    <a:gd name="T59" fmla="*/ 9 h 78"/>
                    <a:gd name="T60" fmla="*/ 19 w 79"/>
                    <a:gd name="T61" fmla="*/ 9 h 78"/>
                    <a:gd name="T62" fmla="*/ 15 w 79"/>
                    <a:gd name="T63" fmla="*/ 14 h 78"/>
                    <a:gd name="T64" fmla="*/ 5 w 79"/>
                    <a:gd name="T65" fmla="*/ 14 h 78"/>
                    <a:gd name="T66" fmla="*/ 0 w 79"/>
                    <a:gd name="T67" fmla="*/ 14 h 78"/>
                    <a:gd name="T68" fmla="*/ 10 w 79"/>
                    <a:gd name="T6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8">
                      <a:moveTo>
                        <a:pt x="10" y="78"/>
                      </a:moveTo>
                      <a:lnTo>
                        <a:pt x="10" y="78"/>
                      </a:lnTo>
                      <a:lnTo>
                        <a:pt x="10" y="78"/>
                      </a:lnTo>
                      <a:lnTo>
                        <a:pt x="15" y="78"/>
                      </a:lnTo>
                      <a:lnTo>
                        <a:pt x="19" y="78"/>
                      </a:lnTo>
                      <a:lnTo>
                        <a:pt x="19" y="78"/>
                      </a:lnTo>
                      <a:lnTo>
                        <a:pt x="24" y="73"/>
                      </a:lnTo>
                      <a:lnTo>
                        <a:pt x="29" y="73"/>
                      </a:lnTo>
                      <a:lnTo>
                        <a:pt x="34" y="73"/>
                      </a:lnTo>
                      <a:lnTo>
                        <a:pt x="39" y="73"/>
                      </a:lnTo>
                      <a:lnTo>
                        <a:pt x="44" y="73"/>
                      </a:lnTo>
                      <a:lnTo>
                        <a:pt x="49" y="73"/>
                      </a:lnTo>
                      <a:lnTo>
                        <a:pt x="59" y="69"/>
                      </a:lnTo>
                      <a:lnTo>
                        <a:pt x="64" y="69"/>
                      </a:lnTo>
                      <a:lnTo>
                        <a:pt x="69" y="69"/>
                      </a:lnTo>
                      <a:lnTo>
                        <a:pt x="74" y="69"/>
                      </a:lnTo>
                      <a:lnTo>
                        <a:pt x="79" y="64"/>
                      </a:lnTo>
                      <a:lnTo>
                        <a:pt x="69" y="0"/>
                      </a:lnTo>
                      <a:lnTo>
                        <a:pt x="69" y="0"/>
                      </a:lnTo>
                      <a:lnTo>
                        <a:pt x="64" y="0"/>
                      </a:lnTo>
                      <a:lnTo>
                        <a:pt x="64" y="0"/>
                      </a:lnTo>
                      <a:lnTo>
                        <a:pt x="59" y="0"/>
                      </a:lnTo>
                      <a:lnTo>
                        <a:pt x="59" y="0"/>
                      </a:lnTo>
                      <a:lnTo>
                        <a:pt x="54" y="4"/>
                      </a:lnTo>
                      <a:lnTo>
                        <a:pt x="49" y="4"/>
                      </a:lnTo>
                      <a:lnTo>
                        <a:pt x="44" y="4"/>
                      </a:lnTo>
                      <a:lnTo>
                        <a:pt x="39" y="4"/>
                      </a:lnTo>
                      <a:lnTo>
                        <a:pt x="34" y="4"/>
                      </a:lnTo>
                      <a:lnTo>
                        <a:pt x="29" y="9"/>
                      </a:lnTo>
                      <a:lnTo>
                        <a:pt x="24" y="9"/>
                      </a:lnTo>
                      <a:lnTo>
                        <a:pt x="19" y="9"/>
                      </a:lnTo>
                      <a:lnTo>
                        <a:pt x="15" y="14"/>
                      </a:lnTo>
                      <a:lnTo>
                        <a:pt x="5" y="14"/>
                      </a:lnTo>
                      <a:lnTo>
                        <a:pt x="0" y="14"/>
                      </a:lnTo>
                      <a:lnTo>
                        <a:pt x="1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02" name="Freeform 3102">
                  <a:extLst>
                    <a:ext uri="{FF2B5EF4-FFF2-40B4-BE49-F238E27FC236}">
                      <a16:creationId xmlns:a16="http://schemas.microsoft.com/office/drawing/2014/main" id="{77081D58-23F1-41D6-932C-D97A81F5B3C7}"/>
                    </a:ext>
                  </a:extLst>
                </p:cNvPr>
                <p:cNvSpPr>
                  <a:spLocks/>
                </p:cNvSpPr>
                <p:nvPr/>
              </p:nvSpPr>
              <p:spPr bwMode="auto">
                <a:xfrm>
                  <a:off x="4587" y="1430"/>
                  <a:ext cx="69" cy="14"/>
                </a:xfrm>
                <a:custGeom>
                  <a:avLst/>
                  <a:gdLst>
                    <a:gd name="T0" fmla="*/ 64 w 69"/>
                    <a:gd name="T1" fmla="*/ 0 h 14"/>
                    <a:gd name="T2" fmla="*/ 69 w 69"/>
                    <a:gd name="T3" fmla="*/ 0 h 14"/>
                    <a:gd name="T4" fmla="*/ 64 w 69"/>
                    <a:gd name="T5" fmla="*/ 0 h 14"/>
                    <a:gd name="T6" fmla="*/ 59 w 69"/>
                    <a:gd name="T7" fmla="*/ 0 h 14"/>
                    <a:gd name="T8" fmla="*/ 54 w 69"/>
                    <a:gd name="T9" fmla="*/ 5 h 14"/>
                    <a:gd name="T10" fmla="*/ 49 w 69"/>
                    <a:gd name="T11" fmla="*/ 5 h 14"/>
                    <a:gd name="T12" fmla="*/ 39 w 69"/>
                    <a:gd name="T13" fmla="*/ 5 h 14"/>
                    <a:gd name="T14" fmla="*/ 34 w 69"/>
                    <a:gd name="T15" fmla="*/ 5 h 14"/>
                    <a:gd name="T16" fmla="*/ 29 w 69"/>
                    <a:gd name="T17" fmla="*/ 9 h 14"/>
                    <a:gd name="T18" fmla="*/ 24 w 69"/>
                    <a:gd name="T19" fmla="*/ 9 h 14"/>
                    <a:gd name="T20" fmla="*/ 19 w 69"/>
                    <a:gd name="T21" fmla="*/ 9 h 14"/>
                    <a:gd name="T22" fmla="*/ 14 w 69"/>
                    <a:gd name="T23" fmla="*/ 9 h 14"/>
                    <a:gd name="T24" fmla="*/ 9 w 69"/>
                    <a:gd name="T25" fmla="*/ 9 h 14"/>
                    <a:gd name="T26" fmla="*/ 5 w 69"/>
                    <a:gd name="T27" fmla="*/ 9 h 14"/>
                    <a:gd name="T28" fmla="*/ 5 w 69"/>
                    <a:gd name="T29" fmla="*/ 9 h 14"/>
                    <a:gd name="T30" fmla="*/ 0 w 69"/>
                    <a:gd name="T31" fmla="*/ 9 h 14"/>
                    <a:gd name="T32" fmla="*/ 0 w 69"/>
                    <a:gd name="T33" fmla="*/ 9 h 14"/>
                    <a:gd name="T34" fmla="*/ 0 w 69"/>
                    <a:gd name="T35" fmla="*/ 9 h 14"/>
                    <a:gd name="T36" fmla="*/ 0 w 69"/>
                    <a:gd name="T37" fmla="*/ 14 h 14"/>
                    <a:gd name="T38" fmla="*/ 0 w 69"/>
                    <a:gd name="T39" fmla="*/ 14 h 14"/>
                    <a:gd name="T40" fmla="*/ 0 w 69"/>
                    <a:gd name="T41" fmla="*/ 14 h 14"/>
                    <a:gd name="T42" fmla="*/ 5 w 69"/>
                    <a:gd name="T43" fmla="*/ 14 h 14"/>
                    <a:gd name="T44" fmla="*/ 9 w 69"/>
                    <a:gd name="T45" fmla="*/ 14 h 14"/>
                    <a:gd name="T46" fmla="*/ 9 w 69"/>
                    <a:gd name="T47" fmla="*/ 14 h 14"/>
                    <a:gd name="T48" fmla="*/ 14 w 69"/>
                    <a:gd name="T49" fmla="*/ 14 h 14"/>
                    <a:gd name="T50" fmla="*/ 19 w 69"/>
                    <a:gd name="T51" fmla="*/ 14 h 14"/>
                    <a:gd name="T52" fmla="*/ 24 w 69"/>
                    <a:gd name="T53" fmla="*/ 14 h 14"/>
                    <a:gd name="T54" fmla="*/ 29 w 69"/>
                    <a:gd name="T55" fmla="*/ 9 h 14"/>
                    <a:gd name="T56" fmla="*/ 34 w 69"/>
                    <a:gd name="T57" fmla="*/ 9 h 14"/>
                    <a:gd name="T58" fmla="*/ 44 w 69"/>
                    <a:gd name="T59" fmla="*/ 9 h 14"/>
                    <a:gd name="T60" fmla="*/ 49 w 69"/>
                    <a:gd name="T61" fmla="*/ 9 h 14"/>
                    <a:gd name="T62" fmla="*/ 54 w 69"/>
                    <a:gd name="T63" fmla="*/ 9 h 14"/>
                    <a:gd name="T64" fmla="*/ 59 w 69"/>
                    <a:gd name="T65" fmla="*/ 5 h 14"/>
                    <a:gd name="T66" fmla="*/ 64 w 69"/>
                    <a:gd name="T67" fmla="*/ 5 h 14"/>
                    <a:gd name="T68" fmla="*/ 69 w 69"/>
                    <a:gd name="T69" fmla="*/ 5 h 14"/>
                    <a:gd name="T70" fmla="*/ 69 w 69"/>
                    <a:gd name="T71" fmla="*/ 0 h 14"/>
                    <a:gd name="T72" fmla="*/ 64 w 69"/>
                    <a:gd name="T7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 h="14">
                      <a:moveTo>
                        <a:pt x="64" y="0"/>
                      </a:moveTo>
                      <a:lnTo>
                        <a:pt x="69" y="0"/>
                      </a:lnTo>
                      <a:lnTo>
                        <a:pt x="64" y="0"/>
                      </a:lnTo>
                      <a:lnTo>
                        <a:pt x="59" y="0"/>
                      </a:lnTo>
                      <a:lnTo>
                        <a:pt x="54" y="5"/>
                      </a:lnTo>
                      <a:lnTo>
                        <a:pt x="49" y="5"/>
                      </a:lnTo>
                      <a:lnTo>
                        <a:pt x="39" y="5"/>
                      </a:lnTo>
                      <a:lnTo>
                        <a:pt x="34" y="5"/>
                      </a:lnTo>
                      <a:lnTo>
                        <a:pt x="29" y="9"/>
                      </a:lnTo>
                      <a:lnTo>
                        <a:pt x="24" y="9"/>
                      </a:lnTo>
                      <a:lnTo>
                        <a:pt x="19" y="9"/>
                      </a:lnTo>
                      <a:lnTo>
                        <a:pt x="14" y="9"/>
                      </a:lnTo>
                      <a:lnTo>
                        <a:pt x="9" y="9"/>
                      </a:lnTo>
                      <a:lnTo>
                        <a:pt x="5" y="9"/>
                      </a:lnTo>
                      <a:lnTo>
                        <a:pt x="5" y="9"/>
                      </a:lnTo>
                      <a:lnTo>
                        <a:pt x="0" y="9"/>
                      </a:lnTo>
                      <a:lnTo>
                        <a:pt x="0" y="9"/>
                      </a:lnTo>
                      <a:lnTo>
                        <a:pt x="0" y="9"/>
                      </a:lnTo>
                      <a:lnTo>
                        <a:pt x="0" y="14"/>
                      </a:lnTo>
                      <a:lnTo>
                        <a:pt x="0" y="14"/>
                      </a:lnTo>
                      <a:lnTo>
                        <a:pt x="0" y="14"/>
                      </a:lnTo>
                      <a:lnTo>
                        <a:pt x="5" y="14"/>
                      </a:lnTo>
                      <a:lnTo>
                        <a:pt x="9" y="14"/>
                      </a:lnTo>
                      <a:lnTo>
                        <a:pt x="9" y="14"/>
                      </a:lnTo>
                      <a:lnTo>
                        <a:pt x="14" y="14"/>
                      </a:lnTo>
                      <a:lnTo>
                        <a:pt x="19" y="14"/>
                      </a:lnTo>
                      <a:lnTo>
                        <a:pt x="24" y="14"/>
                      </a:lnTo>
                      <a:lnTo>
                        <a:pt x="29" y="9"/>
                      </a:lnTo>
                      <a:lnTo>
                        <a:pt x="34" y="9"/>
                      </a:lnTo>
                      <a:lnTo>
                        <a:pt x="44" y="9"/>
                      </a:lnTo>
                      <a:lnTo>
                        <a:pt x="49" y="9"/>
                      </a:lnTo>
                      <a:lnTo>
                        <a:pt x="54" y="9"/>
                      </a:lnTo>
                      <a:lnTo>
                        <a:pt x="59" y="5"/>
                      </a:lnTo>
                      <a:lnTo>
                        <a:pt x="64" y="5"/>
                      </a:lnTo>
                      <a:lnTo>
                        <a:pt x="69" y="5"/>
                      </a:lnTo>
                      <a:lnTo>
                        <a:pt x="69"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03" name="Freeform 3103">
                  <a:extLst>
                    <a:ext uri="{FF2B5EF4-FFF2-40B4-BE49-F238E27FC236}">
                      <a16:creationId xmlns:a16="http://schemas.microsoft.com/office/drawing/2014/main" id="{A4C68EDA-20B2-466C-A3D7-7FDFBD731845}"/>
                    </a:ext>
                  </a:extLst>
                </p:cNvPr>
                <p:cNvSpPr>
                  <a:spLocks/>
                </p:cNvSpPr>
                <p:nvPr/>
              </p:nvSpPr>
              <p:spPr bwMode="auto">
                <a:xfrm>
                  <a:off x="4641" y="1366"/>
                  <a:ext cx="15" cy="64"/>
                </a:xfrm>
                <a:custGeom>
                  <a:avLst/>
                  <a:gdLst>
                    <a:gd name="T0" fmla="*/ 5 w 15"/>
                    <a:gd name="T1" fmla="*/ 4 h 64"/>
                    <a:gd name="T2" fmla="*/ 0 w 15"/>
                    <a:gd name="T3" fmla="*/ 0 h 64"/>
                    <a:gd name="T4" fmla="*/ 10 w 15"/>
                    <a:gd name="T5" fmla="*/ 64 h 64"/>
                    <a:gd name="T6" fmla="*/ 15 w 15"/>
                    <a:gd name="T7" fmla="*/ 64 h 64"/>
                    <a:gd name="T8" fmla="*/ 5 w 15"/>
                    <a:gd name="T9" fmla="*/ 0 h 64"/>
                    <a:gd name="T10" fmla="*/ 5 w 15"/>
                    <a:gd name="T11" fmla="*/ 0 h 64"/>
                    <a:gd name="T12" fmla="*/ 5 w 15"/>
                    <a:gd name="T13" fmla="*/ 0 h 64"/>
                    <a:gd name="T14" fmla="*/ 5 w 15"/>
                    <a:gd name="T15" fmla="*/ 0 h 64"/>
                    <a:gd name="T16" fmla="*/ 5 w 15"/>
                    <a:gd name="T17" fmla="*/ 0 h 64"/>
                    <a:gd name="T18" fmla="*/ 5 w 15"/>
                    <a:gd name="T19"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64">
                      <a:moveTo>
                        <a:pt x="5" y="4"/>
                      </a:moveTo>
                      <a:lnTo>
                        <a:pt x="0" y="0"/>
                      </a:lnTo>
                      <a:lnTo>
                        <a:pt x="10" y="64"/>
                      </a:lnTo>
                      <a:lnTo>
                        <a:pt x="15" y="64"/>
                      </a:lnTo>
                      <a:lnTo>
                        <a:pt x="5" y="0"/>
                      </a:lnTo>
                      <a:lnTo>
                        <a:pt x="5" y="0"/>
                      </a:lnTo>
                      <a:lnTo>
                        <a:pt x="5" y="0"/>
                      </a:lnTo>
                      <a:lnTo>
                        <a:pt x="5" y="0"/>
                      </a:lnTo>
                      <a:lnTo>
                        <a:pt x="5" y="0"/>
                      </a:lnTo>
                      <a:lnTo>
                        <a:pt x="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04" name="Freeform 3104">
                  <a:extLst>
                    <a:ext uri="{FF2B5EF4-FFF2-40B4-BE49-F238E27FC236}">
                      <a16:creationId xmlns:a16="http://schemas.microsoft.com/office/drawing/2014/main" id="{D2160C5B-5107-4BDE-8A9F-B1FB1EA26FE4}"/>
                    </a:ext>
                  </a:extLst>
                </p:cNvPr>
                <p:cNvSpPr>
                  <a:spLocks/>
                </p:cNvSpPr>
                <p:nvPr/>
              </p:nvSpPr>
              <p:spPr bwMode="auto">
                <a:xfrm>
                  <a:off x="4577" y="1366"/>
                  <a:ext cx="69" cy="19"/>
                </a:xfrm>
                <a:custGeom>
                  <a:avLst/>
                  <a:gdLst>
                    <a:gd name="T0" fmla="*/ 5 w 69"/>
                    <a:gd name="T1" fmla="*/ 14 h 19"/>
                    <a:gd name="T2" fmla="*/ 5 w 69"/>
                    <a:gd name="T3" fmla="*/ 19 h 19"/>
                    <a:gd name="T4" fmla="*/ 10 w 69"/>
                    <a:gd name="T5" fmla="*/ 19 h 19"/>
                    <a:gd name="T6" fmla="*/ 15 w 69"/>
                    <a:gd name="T7" fmla="*/ 14 h 19"/>
                    <a:gd name="T8" fmla="*/ 19 w 69"/>
                    <a:gd name="T9" fmla="*/ 14 h 19"/>
                    <a:gd name="T10" fmla="*/ 24 w 69"/>
                    <a:gd name="T11" fmla="*/ 9 h 19"/>
                    <a:gd name="T12" fmla="*/ 29 w 69"/>
                    <a:gd name="T13" fmla="*/ 9 h 19"/>
                    <a:gd name="T14" fmla="*/ 34 w 69"/>
                    <a:gd name="T15" fmla="*/ 9 h 19"/>
                    <a:gd name="T16" fmla="*/ 39 w 69"/>
                    <a:gd name="T17" fmla="*/ 9 h 19"/>
                    <a:gd name="T18" fmla="*/ 44 w 69"/>
                    <a:gd name="T19" fmla="*/ 4 h 19"/>
                    <a:gd name="T20" fmla="*/ 49 w 69"/>
                    <a:gd name="T21" fmla="*/ 4 h 19"/>
                    <a:gd name="T22" fmla="*/ 54 w 69"/>
                    <a:gd name="T23" fmla="*/ 4 h 19"/>
                    <a:gd name="T24" fmla="*/ 59 w 69"/>
                    <a:gd name="T25" fmla="*/ 4 h 19"/>
                    <a:gd name="T26" fmla="*/ 64 w 69"/>
                    <a:gd name="T27" fmla="*/ 4 h 19"/>
                    <a:gd name="T28" fmla="*/ 64 w 69"/>
                    <a:gd name="T29" fmla="*/ 4 h 19"/>
                    <a:gd name="T30" fmla="*/ 69 w 69"/>
                    <a:gd name="T31" fmla="*/ 4 h 19"/>
                    <a:gd name="T32" fmla="*/ 69 w 69"/>
                    <a:gd name="T33" fmla="*/ 4 h 19"/>
                    <a:gd name="T34" fmla="*/ 69 w 69"/>
                    <a:gd name="T35" fmla="*/ 4 h 19"/>
                    <a:gd name="T36" fmla="*/ 69 w 69"/>
                    <a:gd name="T37" fmla="*/ 0 h 19"/>
                    <a:gd name="T38" fmla="*/ 69 w 69"/>
                    <a:gd name="T39" fmla="*/ 0 h 19"/>
                    <a:gd name="T40" fmla="*/ 64 w 69"/>
                    <a:gd name="T41" fmla="*/ 0 h 19"/>
                    <a:gd name="T42" fmla="*/ 64 w 69"/>
                    <a:gd name="T43" fmla="*/ 0 h 19"/>
                    <a:gd name="T44" fmla="*/ 59 w 69"/>
                    <a:gd name="T45" fmla="*/ 0 h 19"/>
                    <a:gd name="T46" fmla="*/ 59 w 69"/>
                    <a:gd name="T47" fmla="*/ 0 h 19"/>
                    <a:gd name="T48" fmla="*/ 54 w 69"/>
                    <a:gd name="T49" fmla="*/ 0 h 19"/>
                    <a:gd name="T50" fmla="*/ 49 w 69"/>
                    <a:gd name="T51" fmla="*/ 0 h 19"/>
                    <a:gd name="T52" fmla="*/ 44 w 69"/>
                    <a:gd name="T53" fmla="*/ 0 h 19"/>
                    <a:gd name="T54" fmla="*/ 39 w 69"/>
                    <a:gd name="T55" fmla="*/ 4 h 19"/>
                    <a:gd name="T56" fmla="*/ 34 w 69"/>
                    <a:gd name="T57" fmla="*/ 4 h 19"/>
                    <a:gd name="T58" fmla="*/ 29 w 69"/>
                    <a:gd name="T59" fmla="*/ 4 h 19"/>
                    <a:gd name="T60" fmla="*/ 24 w 69"/>
                    <a:gd name="T61" fmla="*/ 9 h 19"/>
                    <a:gd name="T62" fmla="*/ 15 w 69"/>
                    <a:gd name="T63" fmla="*/ 9 h 19"/>
                    <a:gd name="T64" fmla="*/ 10 w 69"/>
                    <a:gd name="T65" fmla="*/ 9 h 19"/>
                    <a:gd name="T66" fmla="*/ 5 w 69"/>
                    <a:gd name="T67" fmla="*/ 14 h 19"/>
                    <a:gd name="T68" fmla="*/ 0 w 69"/>
                    <a:gd name="T69" fmla="*/ 14 h 19"/>
                    <a:gd name="T70" fmla="*/ 0 w 69"/>
                    <a:gd name="T71" fmla="*/ 14 h 19"/>
                    <a:gd name="T72" fmla="*/ 5 w 69"/>
                    <a:gd name="T7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 h="19">
                      <a:moveTo>
                        <a:pt x="5" y="14"/>
                      </a:moveTo>
                      <a:lnTo>
                        <a:pt x="5" y="19"/>
                      </a:lnTo>
                      <a:lnTo>
                        <a:pt x="10" y="19"/>
                      </a:lnTo>
                      <a:lnTo>
                        <a:pt x="15" y="14"/>
                      </a:lnTo>
                      <a:lnTo>
                        <a:pt x="19" y="14"/>
                      </a:lnTo>
                      <a:lnTo>
                        <a:pt x="24" y="9"/>
                      </a:lnTo>
                      <a:lnTo>
                        <a:pt x="29" y="9"/>
                      </a:lnTo>
                      <a:lnTo>
                        <a:pt x="34" y="9"/>
                      </a:lnTo>
                      <a:lnTo>
                        <a:pt x="39" y="9"/>
                      </a:lnTo>
                      <a:lnTo>
                        <a:pt x="44" y="4"/>
                      </a:lnTo>
                      <a:lnTo>
                        <a:pt x="49" y="4"/>
                      </a:lnTo>
                      <a:lnTo>
                        <a:pt x="54" y="4"/>
                      </a:lnTo>
                      <a:lnTo>
                        <a:pt x="59" y="4"/>
                      </a:lnTo>
                      <a:lnTo>
                        <a:pt x="64" y="4"/>
                      </a:lnTo>
                      <a:lnTo>
                        <a:pt x="64" y="4"/>
                      </a:lnTo>
                      <a:lnTo>
                        <a:pt x="69" y="4"/>
                      </a:lnTo>
                      <a:lnTo>
                        <a:pt x="69" y="4"/>
                      </a:lnTo>
                      <a:lnTo>
                        <a:pt x="69" y="4"/>
                      </a:lnTo>
                      <a:lnTo>
                        <a:pt x="69" y="0"/>
                      </a:lnTo>
                      <a:lnTo>
                        <a:pt x="69" y="0"/>
                      </a:lnTo>
                      <a:lnTo>
                        <a:pt x="64" y="0"/>
                      </a:lnTo>
                      <a:lnTo>
                        <a:pt x="64" y="0"/>
                      </a:lnTo>
                      <a:lnTo>
                        <a:pt x="59" y="0"/>
                      </a:lnTo>
                      <a:lnTo>
                        <a:pt x="59" y="0"/>
                      </a:lnTo>
                      <a:lnTo>
                        <a:pt x="54" y="0"/>
                      </a:lnTo>
                      <a:lnTo>
                        <a:pt x="49" y="0"/>
                      </a:lnTo>
                      <a:lnTo>
                        <a:pt x="44" y="0"/>
                      </a:lnTo>
                      <a:lnTo>
                        <a:pt x="39" y="4"/>
                      </a:lnTo>
                      <a:lnTo>
                        <a:pt x="34" y="4"/>
                      </a:lnTo>
                      <a:lnTo>
                        <a:pt x="29" y="4"/>
                      </a:lnTo>
                      <a:lnTo>
                        <a:pt x="24" y="9"/>
                      </a:lnTo>
                      <a:lnTo>
                        <a:pt x="15" y="9"/>
                      </a:lnTo>
                      <a:lnTo>
                        <a:pt x="10" y="9"/>
                      </a:lnTo>
                      <a:lnTo>
                        <a:pt x="5" y="14"/>
                      </a:lnTo>
                      <a:lnTo>
                        <a:pt x="0" y="14"/>
                      </a:lnTo>
                      <a:lnTo>
                        <a:pt x="0" y="14"/>
                      </a:lnTo>
                      <a:lnTo>
                        <a:pt x="5"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05" name="Freeform 3105">
                  <a:extLst>
                    <a:ext uri="{FF2B5EF4-FFF2-40B4-BE49-F238E27FC236}">
                      <a16:creationId xmlns:a16="http://schemas.microsoft.com/office/drawing/2014/main" id="{FB881F04-4CB5-45B8-9368-DEFA0DB4A4C2}"/>
                    </a:ext>
                  </a:extLst>
                </p:cNvPr>
                <p:cNvSpPr>
                  <a:spLocks/>
                </p:cNvSpPr>
                <p:nvPr/>
              </p:nvSpPr>
              <p:spPr bwMode="auto">
                <a:xfrm>
                  <a:off x="4577" y="1380"/>
                  <a:ext cx="10" cy="64"/>
                </a:xfrm>
                <a:custGeom>
                  <a:avLst/>
                  <a:gdLst>
                    <a:gd name="T0" fmla="*/ 10 w 10"/>
                    <a:gd name="T1" fmla="*/ 59 h 64"/>
                    <a:gd name="T2" fmla="*/ 10 w 10"/>
                    <a:gd name="T3" fmla="*/ 64 h 64"/>
                    <a:gd name="T4" fmla="*/ 5 w 10"/>
                    <a:gd name="T5" fmla="*/ 0 h 64"/>
                    <a:gd name="T6" fmla="*/ 0 w 10"/>
                    <a:gd name="T7" fmla="*/ 0 h 64"/>
                    <a:gd name="T8" fmla="*/ 10 w 10"/>
                    <a:gd name="T9" fmla="*/ 64 h 64"/>
                    <a:gd name="T10" fmla="*/ 10 w 10"/>
                    <a:gd name="T11" fmla="*/ 64 h 64"/>
                    <a:gd name="T12" fmla="*/ 10 w 10"/>
                    <a:gd name="T13" fmla="*/ 64 h 64"/>
                    <a:gd name="T14" fmla="*/ 10 w 10"/>
                    <a:gd name="T15" fmla="*/ 64 h 64"/>
                    <a:gd name="T16" fmla="*/ 10 w 10"/>
                    <a:gd name="T17" fmla="*/ 64 h 64"/>
                    <a:gd name="T18" fmla="*/ 10 w 10"/>
                    <a:gd name="T19"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64">
                      <a:moveTo>
                        <a:pt x="10" y="59"/>
                      </a:moveTo>
                      <a:lnTo>
                        <a:pt x="10" y="64"/>
                      </a:lnTo>
                      <a:lnTo>
                        <a:pt x="5" y="0"/>
                      </a:lnTo>
                      <a:lnTo>
                        <a:pt x="0" y="0"/>
                      </a:lnTo>
                      <a:lnTo>
                        <a:pt x="10" y="64"/>
                      </a:lnTo>
                      <a:lnTo>
                        <a:pt x="10" y="64"/>
                      </a:lnTo>
                      <a:lnTo>
                        <a:pt x="10" y="64"/>
                      </a:lnTo>
                      <a:lnTo>
                        <a:pt x="10" y="64"/>
                      </a:lnTo>
                      <a:lnTo>
                        <a:pt x="10" y="64"/>
                      </a:lnTo>
                      <a:lnTo>
                        <a:pt x="10"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06" name="Freeform 3106">
                  <a:extLst>
                    <a:ext uri="{FF2B5EF4-FFF2-40B4-BE49-F238E27FC236}">
                      <a16:creationId xmlns:a16="http://schemas.microsoft.com/office/drawing/2014/main" id="{F7E11D59-C7B4-4EBC-9BD2-4F3322C3D9E4}"/>
                    </a:ext>
                  </a:extLst>
                </p:cNvPr>
                <p:cNvSpPr>
                  <a:spLocks/>
                </p:cNvSpPr>
                <p:nvPr/>
              </p:nvSpPr>
              <p:spPr bwMode="auto">
                <a:xfrm>
                  <a:off x="4646" y="1366"/>
                  <a:ext cx="10" cy="4"/>
                </a:xfrm>
                <a:custGeom>
                  <a:avLst/>
                  <a:gdLst>
                    <a:gd name="T0" fmla="*/ 10 w 10"/>
                    <a:gd name="T1" fmla="*/ 4 h 4"/>
                    <a:gd name="T2" fmla="*/ 10 w 10"/>
                    <a:gd name="T3" fmla="*/ 4 h 4"/>
                    <a:gd name="T4" fmla="*/ 0 w 10"/>
                    <a:gd name="T5" fmla="*/ 0 h 4"/>
                    <a:gd name="T6" fmla="*/ 0 w 10"/>
                    <a:gd name="T7" fmla="*/ 4 h 4"/>
                    <a:gd name="T8" fmla="*/ 10 w 10"/>
                    <a:gd name="T9" fmla="*/ 4 h 4"/>
                    <a:gd name="T10" fmla="*/ 10 w 10"/>
                    <a:gd name="T11" fmla="*/ 4 h 4"/>
                    <a:gd name="T12" fmla="*/ 10 w 10"/>
                    <a:gd name="T13" fmla="*/ 4 h 4"/>
                    <a:gd name="T14" fmla="*/ 10 w 10"/>
                    <a:gd name="T15" fmla="*/ 4 h 4"/>
                    <a:gd name="T16" fmla="*/ 10 w 10"/>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
                      <a:moveTo>
                        <a:pt x="10" y="4"/>
                      </a:moveTo>
                      <a:lnTo>
                        <a:pt x="10" y="4"/>
                      </a:lnTo>
                      <a:lnTo>
                        <a:pt x="0" y="0"/>
                      </a:lnTo>
                      <a:lnTo>
                        <a:pt x="0" y="4"/>
                      </a:lnTo>
                      <a:lnTo>
                        <a:pt x="10" y="4"/>
                      </a:lnTo>
                      <a:lnTo>
                        <a:pt x="10" y="4"/>
                      </a:lnTo>
                      <a:lnTo>
                        <a:pt x="10" y="4"/>
                      </a:lnTo>
                      <a:lnTo>
                        <a:pt x="10" y="4"/>
                      </a:lnTo>
                      <a:lnTo>
                        <a:pt x="1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07" name="Freeform 3107">
                  <a:extLst>
                    <a:ext uri="{FF2B5EF4-FFF2-40B4-BE49-F238E27FC236}">
                      <a16:creationId xmlns:a16="http://schemas.microsoft.com/office/drawing/2014/main" id="{BF3ACE33-61BC-4511-9868-3914373E990D}"/>
                    </a:ext>
                  </a:extLst>
                </p:cNvPr>
                <p:cNvSpPr>
                  <a:spLocks/>
                </p:cNvSpPr>
                <p:nvPr/>
              </p:nvSpPr>
              <p:spPr bwMode="auto">
                <a:xfrm>
                  <a:off x="4656" y="1370"/>
                  <a:ext cx="5" cy="20"/>
                </a:xfrm>
                <a:custGeom>
                  <a:avLst/>
                  <a:gdLst>
                    <a:gd name="T0" fmla="*/ 5 w 5"/>
                    <a:gd name="T1" fmla="*/ 15 h 20"/>
                    <a:gd name="T2" fmla="*/ 5 w 5"/>
                    <a:gd name="T3" fmla="*/ 15 h 20"/>
                    <a:gd name="T4" fmla="*/ 0 w 5"/>
                    <a:gd name="T5" fmla="*/ 0 h 20"/>
                    <a:gd name="T6" fmla="*/ 0 w 5"/>
                    <a:gd name="T7" fmla="*/ 0 h 20"/>
                    <a:gd name="T8" fmla="*/ 0 w 5"/>
                    <a:gd name="T9" fmla="*/ 20 h 20"/>
                    <a:gd name="T10" fmla="*/ 5 w 5"/>
                    <a:gd name="T11" fmla="*/ 15 h 20"/>
                  </a:gdLst>
                  <a:ahLst/>
                  <a:cxnLst>
                    <a:cxn ang="0">
                      <a:pos x="T0" y="T1"/>
                    </a:cxn>
                    <a:cxn ang="0">
                      <a:pos x="T2" y="T3"/>
                    </a:cxn>
                    <a:cxn ang="0">
                      <a:pos x="T4" y="T5"/>
                    </a:cxn>
                    <a:cxn ang="0">
                      <a:pos x="T6" y="T7"/>
                    </a:cxn>
                    <a:cxn ang="0">
                      <a:pos x="T8" y="T9"/>
                    </a:cxn>
                    <a:cxn ang="0">
                      <a:pos x="T10" y="T11"/>
                    </a:cxn>
                  </a:cxnLst>
                  <a:rect l="0" t="0" r="r" b="b"/>
                  <a:pathLst>
                    <a:path w="5" h="20">
                      <a:moveTo>
                        <a:pt x="5" y="15"/>
                      </a:moveTo>
                      <a:lnTo>
                        <a:pt x="5" y="15"/>
                      </a:lnTo>
                      <a:lnTo>
                        <a:pt x="0" y="0"/>
                      </a:lnTo>
                      <a:lnTo>
                        <a:pt x="0" y="0"/>
                      </a:lnTo>
                      <a:lnTo>
                        <a:pt x="0" y="20"/>
                      </a:lnTo>
                      <a:lnTo>
                        <a:pt x="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08" name="Freeform 3108">
                  <a:extLst>
                    <a:ext uri="{FF2B5EF4-FFF2-40B4-BE49-F238E27FC236}">
                      <a16:creationId xmlns:a16="http://schemas.microsoft.com/office/drawing/2014/main" id="{3CCC1991-C2F3-43A7-B5E6-B8F582CE451F}"/>
                    </a:ext>
                  </a:extLst>
                </p:cNvPr>
                <p:cNvSpPr>
                  <a:spLocks/>
                </p:cNvSpPr>
                <p:nvPr/>
              </p:nvSpPr>
              <p:spPr bwMode="auto">
                <a:xfrm>
                  <a:off x="4626" y="1435"/>
                  <a:ext cx="30" cy="19"/>
                </a:xfrm>
                <a:custGeom>
                  <a:avLst/>
                  <a:gdLst>
                    <a:gd name="T0" fmla="*/ 25 w 30"/>
                    <a:gd name="T1" fmla="*/ 4 h 19"/>
                    <a:gd name="T2" fmla="*/ 5 w 30"/>
                    <a:gd name="T3" fmla="*/ 9 h 19"/>
                    <a:gd name="T4" fmla="*/ 25 w 30"/>
                    <a:gd name="T5" fmla="*/ 4 h 19"/>
                    <a:gd name="T6" fmla="*/ 5 w 30"/>
                    <a:gd name="T7" fmla="*/ 9 h 19"/>
                    <a:gd name="T8" fmla="*/ 25 w 30"/>
                    <a:gd name="T9" fmla="*/ 9 h 19"/>
                    <a:gd name="T10" fmla="*/ 10 w 30"/>
                    <a:gd name="T11" fmla="*/ 14 h 19"/>
                    <a:gd name="T12" fmla="*/ 25 w 30"/>
                    <a:gd name="T13" fmla="*/ 14 h 19"/>
                    <a:gd name="T14" fmla="*/ 10 w 30"/>
                    <a:gd name="T15" fmla="*/ 19 h 19"/>
                    <a:gd name="T16" fmla="*/ 30 w 30"/>
                    <a:gd name="T17" fmla="*/ 14 h 19"/>
                    <a:gd name="T18" fmla="*/ 30 w 30"/>
                    <a:gd name="T19" fmla="*/ 0 h 19"/>
                    <a:gd name="T20" fmla="*/ 25 w 30"/>
                    <a:gd name="T21" fmla="*/ 0 h 19"/>
                    <a:gd name="T22" fmla="*/ 25 w 30"/>
                    <a:gd name="T23" fmla="*/ 0 h 19"/>
                    <a:gd name="T24" fmla="*/ 25 w 30"/>
                    <a:gd name="T25" fmla="*/ 0 h 19"/>
                    <a:gd name="T26" fmla="*/ 25 w 30"/>
                    <a:gd name="T27" fmla="*/ 0 h 19"/>
                    <a:gd name="T28" fmla="*/ 20 w 30"/>
                    <a:gd name="T29" fmla="*/ 0 h 19"/>
                    <a:gd name="T30" fmla="*/ 20 w 30"/>
                    <a:gd name="T31" fmla="*/ 4 h 19"/>
                    <a:gd name="T32" fmla="*/ 15 w 30"/>
                    <a:gd name="T33" fmla="*/ 4 h 19"/>
                    <a:gd name="T34" fmla="*/ 15 w 30"/>
                    <a:gd name="T35" fmla="*/ 4 h 19"/>
                    <a:gd name="T36" fmla="*/ 10 w 30"/>
                    <a:gd name="T37" fmla="*/ 4 h 19"/>
                    <a:gd name="T38" fmla="*/ 10 w 30"/>
                    <a:gd name="T39" fmla="*/ 4 h 19"/>
                    <a:gd name="T40" fmla="*/ 5 w 30"/>
                    <a:gd name="T41" fmla="*/ 4 h 19"/>
                    <a:gd name="T42" fmla="*/ 5 w 30"/>
                    <a:gd name="T43" fmla="*/ 4 h 19"/>
                    <a:gd name="T44" fmla="*/ 5 w 30"/>
                    <a:gd name="T45" fmla="*/ 4 h 19"/>
                    <a:gd name="T46" fmla="*/ 0 w 30"/>
                    <a:gd name="T47" fmla="*/ 4 h 19"/>
                    <a:gd name="T48" fmla="*/ 0 w 30"/>
                    <a:gd name="T49" fmla="*/ 4 h 19"/>
                    <a:gd name="T50" fmla="*/ 0 w 30"/>
                    <a:gd name="T51" fmla="*/ 4 h 19"/>
                    <a:gd name="T52" fmla="*/ 25 w 30"/>
                    <a:gd name="T5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 h="19">
                      <a:moveTo>
                        <a:pt x="25" y="4"/>
                      </a:moveTo>
                      <a:lnTo>
                        <a:pt x="5" y="9"/>
                      </a:lnTo>
                      <a:lnTo>
                        <a:pt x="25" y="4"/>
                      </a:lnTo>
                      <a:lnTo>
                        <a:pt x="5" y="9"/>
                      </a:lnTo>
                      <a:lnTo>
                        <a:pt x="25" y="9"/>
                      </a:lnTo>
                      <a:lnTo>
                        <a:pt x="10" y="14"/>
                      </a:lnTo>
                      <a:lnTo>
                        <a:pt x="25" y="14"/>
                      </a:lnTo>
                      <a:lnTo>
                        <a:pt x="10" y="19"/>
                      </a:lnTo>
                      <a:lnTo>
                        <a:pt x="30" y="14"/>
                      </a:lnTo>
                      <a:lnTo>
                        <a:pt x="30" y="0"/>
                      </a:lnTo>
                      <a:lnTo>
                        <a:pt x="25" y="0"/>
                      </a:lnTo>
                      <a:lnTo>
                        <a:pt x="25" y="0"/>
                      </a:lnTo>
                      <a:lnTo>
                        <a:pt x="25" y="0"/>
                      </a:lnTo>
                      <a:lnTo>
                        <a:pt x="25" y="0"/>
                      </a:lnTo>
                      <a:lnTo>
                        <a:pt x="20" y="0"/>
                      </a:lnTo>
                      <a:lnTo>
                        <a:pt x="20" y="4"/>
                      </a:lnTo>
                      <a:lnTo>
                        <a:pt x="15" y="4"/>
                      </a:lnTo>
                      <a:lnTo>
                        <a:pt x="15" y="4"/>
                      </a:lnTo>
                      <a:lnTo>
                        <a:pt x="10" y="4"/>
                      </a:lnTo>
                      <a:lnTo>
                        <a:pt x="10" y="4"/>
                      </a:lnTo>
                      <a:lnTo>
                        <a:pt x="5" y="4"/>
                      </a:lnTo>
                      <a:lnTo>
                        <a:pt x="5" y="4"/>
                      </a:lnTo>
                      <a:lnTo>
                        <a:pt x="5" y="4"/>
                      </a:lnTo>
                      <a:lnTo>
                        <a:pt x="0" y="4"/>
                      </a:lnTo>
                      <a:lnTo>
                        <a:pt x="0" y="4"/>
                      </a:lnTo>
                      <a:lnTo>
                        <a:pt x="0" y="4"/>
                      </a:lnTo>
                      <a:lnTo>
                        <a:pt x="25" y="4"/>
                      </a:lnTo>
                      <a:close/>
                    </a:path>
                  </a:pathLst>
                </a:custGeom>
                <a:solidFill>
                  <a:srgbClr val="98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09" name="Freeform 3109">
                  <a:extLst>
                    <a:ext uri="{FF2B5EF4-FFF2-40B4-BE49-F238E27FC236}">
                      <a16:creationId xmlns:a16="http://schemas.microsoft.com/office/drawing/2014/main" id="{ADF1059B-54F3-444A-BF76-9E33BAE39234}"/>
                    </a:ext>
                  </a:extLst>
                </p:cNvPr>
                <p:cNvSpPr>
                  <a:spLocks/>
                </p:cNvSpPr>
                <p:nvPr/>
              </p:nvSpPr>
              <p:spPr bwMode="auto">
                <a:xfrm>
                  <a:off x="4601" y="1449"/>
                  <a:ext cx="55" cy="15"/>
                </a:xfrm>
                <a:custGeom>
                  <a:avLst/>
                  <a:gdLst>
                    <a:gd name="T0" fmla="*/ 55 w 55"/>
                    <a:gd name="T1" fmla="*/ 0 h 15"/>
                    <a:gd name="T2" fmla="*/ 50 w 55"/>
                    <a:gd name="T3" fmla="*/ 0 h 15"/>
                    <a:gd name="T4" fmla="*/ 45 w 55"/>
                    <a:gd name="T5" fmla="*/ 0 h 15"/>
                    <a:gd name="T6" fmla="*/ 40 w 55"/>
                    <a:gd name="T7" fmla="*/ 5 h 15"/>
                    <a:gd name="T8" fmla="*/ 30 w 55"/>
                    <a:gd name="T9" fmla="*/ 5 h 15"/>
                    <a:gd name="T10" fmla="*/ 25 w 55"/>
                    <a:gd name="T11" fmla="*/ 5 h 15"/>
                    <a:gd name="T12" fmla="*/ 20 w 55"/>
                    <a:gd name="T13" fmla="*/ 5 h 15"/>
                    <a:gd name="T14" fmla="*/ 20 w 55"/>
                    <a:gd name="T15" fmla="*/ 5 h 15"/>
                    <a:gd name="T16" fmla="*/ 15 w 55"/>
                    <a:gd name="T17" fmla="*/ 5 h 15"/>
                    <a:gd name="T18" fmla="*/ 10 w 55"/>
                    <a:gd name="T19" fmla="*/ 5 h 15"/>
                    <a:gd name="T20" fmla="*/ 5 w 55"/>
                    <a:gd name="T21" fmla="*/ 10 h 15"/>
                    <a:gd name="T22" fmla="*/ 5 w 55"/>
                    <a:gd name="T23" fmla="*/ 10 h 15"/>
                    <a:gd name="T24" fmla="*/ 0 w 55"/>
                    <a:gd name="T25" fmla="*/ 10 h 15"/>
                    <a:gd name="T26" fmla="*/ 0 w 55"/>
                    <a:gd name="T27" fmla="*/ 10 h 15"/>
                    <a:gd name="T28" fmla="*/ 0 w 55"/>
                    <a:gd name="T29" fmla="*/ 10 h 15"/>
                    <a:gd name="T30" fmla="*/ 0 w 55"/>
                    <a:gd name="T31" fmla="*/ 10 h 15"/>
                    <a:gd name="T32" fmla="*/ 0 w 55"/>
                    <a:gd name="T33" fmla="*/ 10 h 15"/>
                    <a:gd name="T34" fmla="*/ 0 w 55"/>
                    <a:gd name="T35" fmla="*/ 15 h 15"/>
                    <a:gd name="T36" fmla="*/ 0 w 55"/>
                    <a:gd name="T37" fmla="*/ 15 h 15"/>
                    <a:gd name="T38" fmla="*/ 0 w 55"/>
                    <a:gd name="T39" fmla="*/ 15 h 15"/>
                    <a:gd name="T40" fmla="*/ 0 w 55"/>
                    <a:gd name="T41" fmla="*/ 15 h 15"/>
                    <a:gd name="T42" fmla="*/ 5 w 55"/>
                    <a:gd name="T43" fmla="*/ 15 h 15"/>
                    <a:gd name="T44" fmla="*/ 5 w 55"/>
                    <a:gd name="T45" fmla="*/ 15 h 15"/>
                    <a:gd name="T46" fmla="*/ 10 w 55"/>
                    <a:gd name="T47" fmla="*/ 15 h 15"/>
                    <a:gd name="T48" fmla="*/ 10 w 55"/>
                    <a:gd name="T49" fmla="*/ 10 h 15"/>
                    <a:gd name="T50" fmla="*/ 15 w 55"/>
                    <a:gd name="T51" fmla="*/ 10 h 15"/>
                    <a:gd name="T52" fmla="*/ 20 w 55"/>
                    <a:gd name="T53" fmla="*/ 10 h 15"/>
                    <a:gd name="T54" fmla="*/ 25 w 55"/>
                    <a:gd name="T55" fmla="*/ 10 h 15"/>
                    <a:gd name="T56" fmla="*/ 30 w 55"/>
                    <a:gd name="T57" fmla="*/ 10 h 15"/>
                    <a:gd name="T58" fmla="*/ 35 w 55"/>
                    <a:gd name="T59" fmla="*/ 10 h 15"/>
                    <a:gd name="T60" fmla="*/ 40 w 55"/>
                    <a:gd name="T61" fmla="*/ 10 h 15"/>
                    <a:gd name="T62" fmla="*/ 45 w 55"/>
                    <a:gd name="T63" fmla="*/ 5 h 15"/>
                    <a:gd name="T64" fmla="*/ 50 w 55"/>
                    <a:gd name="T65" fmla="*/ 5 h 15"/>
                    <a:gd name="T66" fmla="*/ 55 w 55"/>
                    <a:gd name="T67" fmla="*/ 5 h 15"/>
                    <a:gd name="T68" fmla="*/ 55 w 55"/>
                    <a:gd name="T6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 h="15">
                      <a:moveTo>
                        <a:pt x="55" y="0"/>
                      </a:moveTo>
                      <a:lnTo>
                        <a:pt x="50" y="0"/>
                      </a:lnTo>
                      <a:lnTo>
                        <a:pt x="45" y="0"/>
                      </a:lnTo>
                      <a:lnTo>
                        <a:pt x="40" y="5"/>
                      </a:lnTo>
                      <a:lnTo>
                        <a:pt x="30" y="5"/>
                      </a:lnTo>
                      <a:lnTo>
                        <a:pt x="25" y="5"/>
                      </a:lnTo>
                      <a:lnTo>
                        <a:pt x="20" y="5"/>
                      </a:lnTo>
                      <a:lnTo>
                        <a:pt x="20" y="5"/>
                      </a:lnTo>
                      <a:lnTo>
                        <a:pt x="15" y="5"/>
                      </a:lnTo>
                      <a:lnTo>
                        <a:pt x="10" y="5"/>
                      </a:lnTo>
                      <a:lnTo>
                        <a:pt x="5" y="10"/>
                      </a:lnTo>
                      <a:lnTo>
                        <a:pt x="5" y="10"/>
                      </a:lnTo>
                      <a:lnTo>
                        <a:pt x="0" y="10"/>
                      </a:lnTo>
                      <a:lnTo>
                        <a:pt x="0" y="10"/>
                      </a:lnTo>
                      <a:lnTo>
                        <a:pt x="0" y="10"/>
                      </a:lnTo>
                      <a:lnTo>
                        <a:pt x="0" y="10"/>
                      </a:lnTo>
                      <a:lnTo>
                        <a:pt x="0" y="10"/>
                      </a:lnTo>
                      <a:lnTo>
                        <a:pt x="0" y="15"/>
                      </a:lnTo>
                      <a:lnTo>
                        <a:pt x="0" y="15"/>
                      </a:lnTo>
                      <a:lnTo>
                        <a:pt x="0" y="15"/>
                      </a:lnTo>
                      <a:lnTo>
                        <a:pt x="0" y="15"/>
                      </a:lnTo>
                      <a:lnTo>
                        <a:pt x="5" y="15"/>
                      </a:lnTo>
                      <a:lnTo>
                        <a:pt x="5" y="15"/>
                      </a:lnTo>
                      <a:lnTo>
                        <a:pt x="10" y="15"/>
                      </a:lnTo>
                      <a:lnTo>
                        <a:pt x="10" y="10"/>
                      </a:lnTo>
                      <a:lnTo>
                        <a:pt x="15" y="10"/>
                      </a:lnTo>
                      <a:lnTo>
                        <a:pt x="20" y="10"/>
                      </a:lnTo>
                      <a:lnTo>
                        <a:pt x="25" y="10"/>
                      </a:lnTo>
                      <a:lnTo>
                        <a:pt x="30" y="10"/>
                      </a:lnTo>
                      <a:lnTo>
                        <a:pt x="35" y="10"/>
                      </a:lnTo>
                      <a:lnTo>
                        <a:pt x="40" y="10"/>
                      </a:lnTo>
                      <a:lnTo>
                        <a:pt x="45" y="5"/>
                      </a:lnTo>
                      <a:lnTo>
                        <a:pt x="50" y="5"/>
                      </a:lnTo>
                      <a:lnTo>
                        <a:pt x="55" y="5"/>
                      </a:lnTo>
                      <a:lnTo>
                        <a:pt x="5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10" name="Freeform 3110">
                  <a:extLst>
                    <a:ext uri="{FF2B5EF4-FFF2-40B4-BE49-F238E27FC236}">
                      <a16:creationId xmlns:a16="http://schemas.microsoft.com/office/drawing/2014/main" id="{CC919566-2A23-41EE-B829-CC56CC62BBE7}"/>
                    </a:ext>
                  </a:extLst>
                </p:cNvPr>
                <p:cNvSpPr>
                  <a:spLocks/>
                </p:cNvSpPr>
                <p:nvPr/>
              </p:nvSpPr>
              <p:spPr bwMode="auto">
                <a:xfrm>
                  <a:off x="4626" y="1454"/>
                  <a:ext cx="35" cy="25"/>
                </a:xfrm>
                <a:custGeom>
                  <a:avLst/>
                  <a:gdLst>
                    <a:gd name="T0" fmla="*/ 30 w 35"/>
                    <a:gd name="T1" fmla="*/ 0 h 25"/>
                    <a:gd name="T2" fmla="*/ 35 w 35"/>
                    <a:gd name="T3" fmla="*/ 20 h 25"/>
                    <a:gd name="T4" fmla="*/ 0 w 35"/>
                    <a:gd name="T5" fmla="*/ 25 h 25"/>
                    <a:gd name="T6" fmla="*/ 30 w 35"/>
                    <a:gd name="T7" fmla="*/ 15 h 25"/>
                    <a:gd name="T8" fmla="*/ 0 w 35"/>
                    <a:gd name="T9" fmla="*/ 20 h 25"/>
                    <a:gd name="T10" fmla="*/ 30 w 35"/>
                    <a:gd name="T11" fmla="*/ 15 h 25"/>
                    <a:gd name="T12" fmla="*/ 0 w 35"/>
                    <a:gd name="T13" fmla="*/ 15 h 25"/>
                    <a:gd name="T14" fmla="*/ 30 w 35"/>
                    <a:gd name="T15" fmla="*/ 10 h 25"/>
                    <a:gd name="T16" fmla="*/ 0 w 35"/>
                    <a:gd name="T17" fmla="*/ 10 h 25"/>
                    <a:gd name="T18" fmla="*/ 30 w 35"/>
                    <a:gd name="T19" fmla="*/ 5 h 25"/>
                    <a:gd name="T20" fmla="*/ 0 w 35"/>
                    <a:gd name="T21" fmla="*/ 10 h 25"/>
                    <a:gd name="T22" fmla="*/ 30 w 35"/>
                    <a:gd name="T23" fmla="*/ 0 h 25"/>
                    <a:gd name="T24" fmla="*/ 0 w 35"/>
                    <a:gd name="T25" fmla="*/ 5 h 25"/>
                    <a:gd name="T26" fmla="*/ 30 w 35"/>
                    <a:gd name="T2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5">
                      <a:moveTo>
                        <a:pt x="30" y="0"/>
                      </a:moveTo>
                      <a:lnTo>
                        <a:pt x="35" y="20"/>
                      </a:lnTo>
                      <a:lnTo>
                        <a:pt x="0" y="25"/>
                      </a:lnTo>
                      <a:lnTo>
                        <a:pt x="30" y="15"/>
                      </a:lnTo>
                      <a:lnTo>
                        <a:pt x="0" y="20"/>
                      </a:lnTo>
                      <a:lnTo>
                        <a:pt x="30" y="15"/>
                      </a:lnTo>
                      <a:lnTo>
                        <a:pt x="0" y="15"/>
                      </a:lnTo>
                      <a:lnTo>
                        <a:pt x="30" y="10"/>
                      </a:lnTo>
                      <a:lnTo>
                        <a:pt x="0" y="10"/>
                      </a:lnTo>
                      <a:lnTo>
                        <a:pt x="30" y="5"/>
                      </a:lnTo>
                      <a:lnTo>
                        <a:pt x="0" y="10"/>
                      </a:lnTo>
                      <a:lnTo>
                        <a:pt x="30" y="0"/>
                      </a:lnTo>
                      <a:lnTo>
                        <a:pt x="0" y="5"/>
                      </a:lnTo>
                      <a:lnTo>
                        <a:pt x="30" y="0"/>
                      </a:lnTo>
                      <a:close/>
                    </a:path>
                  </a:pathLst>
                </a:custGeom>
                <a:solidFill>
                  <a:srgbClr val="98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11" name="Freeform 3111">
                  <a:extLst>
                    <a:ext uri="{FF2B5EF4-FFF2-40B4-BE49-F238E27FC236}">
                      <a16:creationId xmlns:a16="http://schemas.microsoft.com/office/drawing/2014/main" id="{414163E5-E291-4128-A322-D378665838BA}"/>
                    </a:ext>
                  </a:extLst>
                </p:cNvPr>
                <p:cNvSpPr>
                  <a:spLocks/>
                </p:cNvSpPr>
                <p:nvPr/>
              </p:nvSpPr>
              <p:spPr bwMode="auto">
                <a:xfrm>
                  <a:off x="4646" y="1370"/>
                  <a:ext cx="59" cy="104"/>
                </a:xfrm>
                <a:custGeom>
                  <a:avLst/>
                  <a:gdLst>
                    <a:gd name="T0" fmla="*/ 10 w 59"/>
                    <a:gd name="T1" fmla="*/ 20 h 104"/>
                    <a:gd name="T2" fmla="*/ 10 w 59"/>
                    <a:gd name="T3" fmla="*/ 0 h 104"/>
                    <a:gd name="T4" fmla="*/ 0 w 59"/>
                    <a:gd name="T5" fmla="*/ 0 h 104"/>
                    <a:gd name="T6" fmla="*/ 10 w 59"/>
                    <a:gd name="T7" fmla="*/ 65 h 104"/>
                    <a:gd name="T8" fmla="*/ 10 w 59"/>
                    <a:gd name="T9" fmla="*/ 65 h 104"/>
                    <a:gd name="T10" fmla="*/ 15 w 59"/>
                    <a:gd name="T11" fmla="*/ 104 h 104"/>
                    <a:gd name="T12" fmla="*/ 20 w 59"/>
                    <a:gd name="T13" fmla="*/ 104 h 104"/>
                    <a:gd name="T14" fmla="*/ 20 w 59"/>
                    <a:gd name="T15" fmla="*/ 99 h 104"/>
                    <a:gd name="T16" fmla="*/ 59 w 59"/>
                    <a:gd name="T17" fmla="*/ 84 h 104"/>
                    <a:gd name="T18" fmla="*/ 54 w 59"/>
                    <a:gd name="T19" fmla="*/ 55 h 104"/>
                    <a:gd name="T20" fmla="*/ 49 w 59"/>
                    <a:gd name="T21" fmla="*/ 55 h 104"/>
                    <a:gd name="T22" fmla="*/ 44 w 59"/>
                    <a:gd name="T23" fmla="*/ 25 h 104"/>
                    <a:gd name="T24" fmla="*/ 10 w 59"/>
                    <a:gd name="T25" fmla="*/ 20 h 104"/>
                    <a:gd name="T26" fmla="*/ 20 w 59"/>
                    <a:gd name="T27" fmla="*/ 60 h 104"/>
                    <a:gd name="T28" fmla="*/ 10 w 59"/>
                    <a:gd name="T2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104">
                      <a:moveTo>
                        <a:pt x="10" y="20"/>
                      </a:moveTo>
                      <a:lnTo>
                        <a:pt x="10" y="0"/>
                      </a:lnTo>
                      <a:lnTo>
                        <a:pt x="0" y="0"/>
                      </a:lnTo>
                      <a:lnTo>
                        <a:pt x="10" y="65"/>
                      </a:lnTo>
                      <a:lnTo>
                        <a:pt x="10" y="65"/>
                      </a:lnTo>
                      <a:lnTo>
                        <a:pt x="15" y="104"/>
                      </a:lnTo>
                      <a:lnTo>
                        <a:pt x="20" y="104"/>
                      </a:lnTo>
                      <a:lnTo>
                        <a:pt x="20" y="99"/>
                      </a:lnTo>
                      <a:lnTo>
                        <a:pt x="59" y="84"/>
                      </a:lnTo>
                      <a:lnTo>
                        <a:pt x="54" y="55"/>
                      </a:lnTo>
                      <a:lnTo>
                        <a:pt x="49" y="55"/>
                      </a:lnTo>
                      <a:lnTo>
                        <a:pt x="44" y="25"/>
                      </a:lnTo>
                      <a:lnTo>
                        <a:pt x="10" y="20"/>
                      </a:lnTo>
                      <a:lnTo>
                        <a:pt x="20" y="60"/>
                      </a:lnTo>
                      <a:lnTo>
                        <a:pt x="10" y="20"/>
                      </a:lnTo>
                      <a:close/>
                    </a:path>
                  </a:pathLst>
                </a:custGeom>
                <a:solidFill>
                  <a:srgbClr val="98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12" name="Freeform 3112">
                  <a:extLst>
                    <a:ext uri="{FF2B5EF4-FFF2-40B4-BE49-F238E27FC236}">
                      <a16:creationId xmlns:a16="http://schemas.microsoft.com/office/drawing/2014/main" id="{9E2B37A8-DF58-46A4-8C8C-41CF2D70589A}"/>
                    </a:ext>
                  </a:extLst>
                </p:cNvPr>
                <p:cNvSpPr>
                  <a:spLocks/>
                </p:cNvSpPr>
                <p:nvPr/>
              </p:nvSpPr>
              <p:spPr bwMode="auto">
                <a:xfrm>
                  <a:off x="4661" y="1390"/>
                  <a:ext cx="34" cy="40"/>
                </a:xfrm>
                <a:custGeom>
                  <a:avLst/>
                  <a:gdLst>
                    <a:gd name="T0" fmla="*/ 0 w 34"/>
                    <a:gd name="T1" fmla="*/ 0 h 40"/>
                    <a:gd name="T2" fmla="*/ 24 w 34"/>
                    <a:gd name="T3" fmla="*/ 5 h 40"/>
                    <a:gd name="T4" fmla="*/ 0 w 34"/>
                    <a:gd name="T5" fmla="*/ 5 h 40"/>
                    <a:gd name="T6" fmla="*/ 24 w 34"/>
                    <a:gd name="T7" fmla="*/ 10 h 40"/>
                    <a:gd name="T8" fmla="*/ 5 w 34"/>
                    <a:gd name="T9" fmla="*/ 10 h 40"/>
                    <a:gd name="T10" fmla="*/ 24 w 34"/>
                    <a:gd name="T11" fmla="*/ 15 h 40"/>
                    <a:gd name="T12" fmla="*/ 5 w 34"/>
                    <a:gd name="T13" fmla="*/ 20 h 40"/>
                    <a:gd name="T14" fmla="*/ 24 w 34"/>
                    <a:gd name="T15" fmla="*/ 20 h 40"/>
                    <a:gd name="T16" fmla="*/ 5 w 34"/>
                    <a:gd name="T17" fmla="*/ 25 h 40"/>
                    <a:gd name="T18" fmla="*/ 24 w 34"/>
                    <a:gd name="T19" fmla="*/ 25 h 40"/>
                    <a:gd name="T20" fmla="*/ 5 w 34"/>
                    <a:gd name="T21" fmla="*/ 30 h 40"/>
                    <a:gd name="T22" fmla="*/ 29 w 34"/>
                    <a:gd name="T23" fmla="*/ 30 h 40"/>
                    <a:gd name="T24" fmla="*/ 5 w 34"/>
                    <a:gd name="T25" fmla="*/ 35 h 40"/>
                    <a:gd name="T26" fmla="*/ 34 w 34"/>
                    <a:gd name="T27" fmla="*/ 35 h 40"/>
                    <a:gd name="T28" fmla="*/ 5 w 34"/>
                    <a:gd name="T29" fmla="*/ 40 h 40"/>
                    <a:gd name="T30" fmla="*/ 0 w 34"/>
                    <a:gd name="T3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40">
                      <a:moveTo>
                        <a:pt x="0" y="0"/>
                      </a:moveTo>
                      <a:lnTo>
                        <a:pt x="24" y="5"/>
                      </a:lnTo>
                      <a:lnTo>
                        <a:pt x="0" y="5"/>
                      </a:lnTo>
                      <a:lnTo>
                        <a:pt x="24" y="10"/>
                      </a:lnTo>
                      <a:lnTo>
                        <a:pt x="5" y="10"/>
                      </a:lnTo>
                      <a:lnTo>
                        <a:pt x="24" y="15"/>
                      </a:lnTo>
                      <a:lnTo>
                        <a:pt x="5" y="20"/>
                      </a:lnTo>
                      <a:lnTo>
                        <a:pt x="24" y="20"/>
                      </a:lnTo>
                      <a:lnTo>
                        <a:pt x="5" y="25"/>
                      </a:lnTo>
                      <a:lnTo>
                        <a:pt x="24" y="25"/>
                      </a:lnTo>
                      <a:lnTo>
                        <a:pt x="5" y="30"/>
                      </a:lnTo>
                      <a:lnTo>
                        <a:pt x="29" y="30"/>
                      </a:lnTo>
                      <a:lnTo>
                        <a:pt x="5" y="35"/>
                      </a:lnTo>
                      <a:lnTo>
                        <a:pt x="34" y="35"/>
                      </a:lnTo>
                      <a:lnTo>
                        <a:pt x="5" y="4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13" name="Freeform 3113">
                  <a:extLst>
                    <a:ext uri="{FF2B5EF4-FFF2-40B4-BE49-F238E27FC236}">
                      <a16:creationId xmlns:a16="http://schemas.microsoft.com/office/drawing/2014/main" id="{5CB72682-ACD1-4EB8-8910-C0EADE0FB2B1}"/>
                    </a:ext>
                  </a:extLst>
                </p:cNvPr>
                <p:cNvSpPr>
                  <a:spLocks/>
                </p:cNvSpPr>
                <p:nvPr/>
              </p:nvSpPr>
              <p:spPr bwMode="auto">
                <a:xfrm>
                  <a:off x="4661" y="1430"/>
                  <a:ext cx="44" cy="34"/>
                </a:xfrm>
                <a:custGeom>
                  <a:avLst/>
                  <a:gdLst>
                    <a:gd name="T0" fmla="*/ 0 w 44"/>
                    <a:gd name="T1" fmla="*/ 5 h 34"/>
                    <a:gd name="T2" fmla="*/ 39 w 44"/>
                    <a:gd name="T3" fmla="*/ 0 h 34"/>
                    <a:gd name="T4" fmla="*/ 5 w 44"/>
                    <a:gd name="T5" fmla="*/ 9 h 34"/>
                    <a:gd name="T6" fmla="*/ 39 w 44"/>
                    <a:gd name="T7" fmla="*/ 5 h 34"/>
                    <a:gd name="T8" fmla="*/ 5 w 44"/>
                    <a:gd name="T9" fmla="*/ 19 h 34"/>
                    <a:gd name="T10" fmla="*/ 39 w 44"/>
                    <a:gd name="T11" fmla="*/ 9 h 34"/>
                    <a:gd name="T12" fmla="*/ 5 w 44"/>
                    <a:gd name="T13" fmla="*/ 24 h 34"/>
                    <a:gd name="T14" fmla="*/ 39 w 44"/>
                    <a:gd name="T15" fmla="*/ 14 h 34"/>
                    <a:gd name="T16" fmla="*/ 5 w 44"/>
                    <a:gd name="T17" fmla="*/ 29 h 34"/>
                    <a:gd name="T18" fmla="*/ 44 w 44"/>
                    <a:gd name="T19" fmla="*/ 24 h 34"/>
                    <a:gd name="T20" fmla="*/ 5 w 44"/>
                    <a:gd name="T21" fmla="*/ 34 h 34"/>
                    <a:gd name="T22" fmla="*/ 0 w 44"/>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4">
                      <a:moveTo>
                        <a:pt x="0" y="5"/>
                      </a:moveTo>
                      <a:lnTo>
                        <a:pt x="39" y="0"/>
                      </a:lnTo>
                      <a:lnTo>
                        <a:pt x="5" y="9"/>
                      </a:lnTo>
                      <a:lnTo>
                        <a:pt x="39" y="5"/>
                      </a:lnTo>
                      <a:lnTo>
                        <a:pt x="5" y="19"/>
                      </a:lnTo>
                      <a:lnTo>
                        <a:pt x="39" y="9"/>
                      </a:lnTo>
                      <a:lnTo>
                        <a:pt x="5" y="24"/>
                      </a:lnTo>
                      <a:lnTo>
                        <a:pt x="39" y="14"/>
                      </a:lnTo>
                      <a:lnTo>
                        <a:pt x="5" y="29"/>
                      </a:lnTo>
                      <a:lnTo>
                        <a:pt x="44" y="24"/>
                      </a:lnTo>
                      <a:lnTo>
                        <a:pt x="5" y="34"/>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14" name="Freeform 3114">
                  <a:extLst>
                    <a:ext uri="{FF2B5EF4-FFF2-40B4-BE49-F238E27FC236}">
                      <a16:creationId xmlns:a16="http://schemas.microsoft.com/office/drawing/2014/main" id="{F456CBB4-C6FE-4A17-AD6F-7A87F0C65AF7}"/>
                    </a:ext>
                  </a:extLst>
                </p:cNvPr>
                <p:cNvSpPr>
                  <a:spLocks/>
                </p:cNvSpPr>
                <p:nvPr/>
              </p:nvSpPr>
              <p:spPr bwMode="auto">
                <a:xfrm>
                  <a:off x="4587" y="1375"/>
                  <a:ext cx="59" cy="60"/>
                </a:xfrm>
                <a:custGeom>
                  <a:avLst/>
                  <a:gdLst>
                    <a:gd name="T0" fmla="*/ 5 w 59"/>
                    <a:gd name="T1" fmla="*/ 60 h 60"/>
                    <a:gd name="T2" fmla="*/ 5 w 59"/>
                    <a:gd name="T3" fmla="*/ 60 h 60"/>
                    <a:gd name="T4" fmla="*/ 9 w 59"/>
                    <a:gd name="T5" fmla="*/ 60 h 60"/>
                    <a:gd name="T6" fmla="*/ 9 w 59"/>
                    <a:gd name="T7" fmla="*/ 60 h 60"/>
                    <a:gd name="T8" fmla="*/ 14 w 59"/>
                    <a:gd name="T9" fmla="*/ 60 h 60"/>
                    <a:gd name="T10" fmla="*/ 14 w 59"/>
                    <a:gd name="T11" fmla="*/ 60 h 60"/>
                    <a:gd name="T12" fmla="*/ 19 w 59"/>
                    <a:gd name="T13" fmla="*/ 60 h 60"/>
                    <a:gd name="T14" fmla="*/ 19 w 59"/>
                    <a:gd name="T15" fmla="*/ 55 h 60"/>
                    <a:gd name="T16" fmla="*/ 24 w 59"/>
                    <a:gd name="T17" fmla="*/ 55 h 60"/>
                    <a:gd name="T18" fmla="*/ 29 w 59"/>
                    <a:gd name="T19" fmla="*/ 55 h 60"/>
                    <a:gd name="T20" fmla="*/ 34 w 59"/>
                    <a:gd name="T21" fmla="*/ 55 h 60"/>
                    <a:gd name="T22" fmla="*/ 39 w 59"/>
                    <a:gd name="T23" fmla="*/ 55 h 60"/>
                    <a:gd name="T24" fmla="*/ 44 w 59"/>
                    <a:gd name="T25" fmla="*/ 55 h 60"/>
                    <a:gd name="T26" fmla="*/ 44 w 59"/>
                    <a:gd name="T27" fmla="*/ 55 h 60"/>
                    <a:gd name="T28" fmla="*/ 49 w 59"/>
                    <a:gd name="T29" fmla="*/ 50 h 60"/>
                    <a:gd name="T30" fmla="*/ 54 w 59"/>
                    <a:gd name="T31" fmla="*/ 50 h 60"/>
                    <a:gd name="T32" fmla="*/ 59 w 59"/>
                    <a:gd name="T33" fmla="*/ 50 h 60"/>
                    <a:gd name="T34" fmla="*/ 49 w 59"/>
                    <a:gd name="T35" fmla="*/ 0 h 60"/>
                    <a:gd name="T36" fmla="*/ 49 w 59"/>
                    <a:gd name="T37" fmla="*/ 0 h 60"/>
                    <a:gd name="T38" fmla="*/ 49 w 59"/>
                    <a:gd name="T39" fmla="*/ 0 h 60"/>
                    <a:gd name="T40" fmla="*/ 49 w 59"/>
                    <a:gd name="T41" fmla="*/ 0 h 60"/>
                    <a:gd name="T42" fmla="*/ 44 w 59"/>
                    <a:gd name="T43" fmla="*/ 0 h 60"/>
                    <a:gd name="T44" fmla="*/ 44 w 59"/>
                    <a:gd name="T45" fmla="*/ 0 h 60"/>
                    <a:gd name="T46" fmla="*/ 39 w 59"/>
                    <a:gd name="T47" fmla="*/ 5 h 60"/>
                    <a:gd name="T48" fmla="*/ 34 w 59"/>
                    <a:gd name="T49" fmla="*/ 5 h 60"/>
                    <a:gd name="T50" fmla="*/ 34 w 59"/>
                    <a:gd name="T51" fmla="*/ 5 h 60"/>
                    <a:gd name="T52" fmla="*/ 29 w 59"/>
                    <a:gd name="T53" fmla="*/ 5 h 60"/>
                    <a:gd name="T54" fmla="*/ 24 w 59"/>
                    <a:gd name="T55" fmla="*/ 5 h 60"/>
                    <a:gd name="T56" fmla="*/ 19 w 59"/>
                    <a:gd name="T57" fmla="*/ 5 h 60"/>
                    <a:gd name="T58" fmla="*/ 14 w 59"/>
                    <a:gd name="T59" fmla="*/ 10 h 60"/>
                    <a:gd name="T60" fmla="*/ 14 w 59"/>
                    <a:gd name="T61" fmla="*/ 10 h 60"/>
                    <a:gd name="T62" fmla="*/ 9 w 59"/>
                    <a:gd name="T63" fmla="*/ 10 h 60"/>
                    <a:gd name="T64" fmla="*/ 5 w 59"/>
                    <a:gd name="T65" fmla="*/ 10 h 60"/>
                    <a:gd name="T66" fmla="*/ 0 w 59"/>
                    <a:gd name="T67" fmla="*/ 15 h 60"/>
                    <a:gd name="T68" fmla="*/ 5 w 59"/>
                    <a:gd name="T6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60">
                      <a:moveTo>
                        <a:pt x="5" y="60"/>
                      </a:moveTo>
                      <a:lnTo>
                        <a:pt x="5" y="60"/>
                      </a:lnTo>
                      <a:lnTo>
                        <a:pt x="9" y="60"/>
                      </a:lnTo>
                      <a:lnTo>
                        <a:pt x="9" y="60"/>
                      </a:lnTo>
                      <a:lnTo>
                        <a:pt x="14" y="60"/>
                      </a:lnTo>
                      <a:lnTo>
                        <a:pt x="14" y="60"/>
                      </a:lnTo>
                      <a:lnTo>
                        <a:pt x="19" y="60"/>
                      </a:lnTo>
                      <a:lnTo>
                        <a:pt x="19" y="55"/>
                      </a:lnTo>
                      <a:lnTo>
                        <a:pt x="24" y="55"/>
                      </a:lnTo>
                      <a:lnTo>
                        <a:pt x="29" y="55"/>
                      </a:lnTo>
                      <a:lnTo>
                        <a:pt x="34" y="55"/>
                      </a:lnTo>
                      <a:lnTo>
                        <a:pt x="39" y="55"/>
                      </a:lnTo>
                      <a:lnTo>
                        <a:pt x="44" y="55"/>
                      </a:lnTo>
                      <a:lnTo>
                        <a:pt x="44" y="55"/>
                      </a:lnTo>
                      <a:lnTo>
                        <a:pt x="49" y="50"/>
                      </a:lnTo>
                      <a:lnTo>
                        <a:pt x="54" y="50"/>
                      </a:lnTo>
                      <a:lnTo>
                        <a:pt x="59" y="50"/>
                      </a:lnTo>
                      <a:lnTo>
                        <a:pt x="49" y="0"/>
                      </a:lnTo>
                      <a:lnTo>
                        <a:pt x="49" y="0"/>
                      </a:lnTo>
                      <a:lnTo>
                        <a:pt x="49" y="0"/>
                      </a:lnTo>
                      <a:lnTo>
                        <a:pt x="49" y="0"/>
                      </a:lnTo>
                      <a:lnTo>
                        <a:pt x="44" y="0"/>
                      </a:lnTo>
                      <a:lnTo>
                        <a:pt x="44" y="0"/>
                      </a:lnTo>
                      <a:lnTo>
                        <a:pt x="39" y="5"/>
                      </a:lnTo>
                      <a:lnTo>
                        <a:pt x="34" y="5"/>
                      </a:lnTo>
                      <a:lnTo>
                        <a:pt x="34" y="5"/>
                      </a:lnTo>
                      <a:lnTo>
                        <a:pt x="29" y="5"/>
                      </a:lnTo>
                      <a:lnTo>
                        <a:pt x="24" y="5"/>
                      </a:lnTo>
                      <a:lnTo>
                        <a:pt x="19" y="5"/>
                      </a:lnTo>
                      <a:lnTo>
                        <a:pt x="14" y="10"/>
                      </a:lnTo>
                      <a:lnTo>
                        <a:pt x="14" y="10"/>
                      </a:lnTo>
                      <a:lnTo>
                        <a:pt x="9" y="10"/>
                      </a:lnTo>
                      <a:lnTo>
                        <a:pt x="5" y="10"/>
                      </a:lnTo>
                      <a:lnTo>
                        <a:pt x="0" y="15"/>
                      </a:lnTo>
                      <a:lnTo>
                        <a:pt x="5"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15" name="Freeform 3115">
                  <a:extLst>
                    <a:ext uri="{FF2B5EF4-FFF2-40B4-BE49-F238E27FC236}">
                      <a16:creationId xmlns:a16="http://schemas.microsoft.com/office/drawing/2014/main" id="{AD654D88-0B5C-43C3-B14F-9C8B9E404642}"/>
                    </a:ext>
                  </a:extLst>
                </p:cNvPr>
                <p:cNvSpPr>
                  <a:spLocks/>
                </p:cNvSpPr>
                <p:nvPr/>
              </p:nvSpPr>
              <p:spPr bwMode="auto">
                <a:xfrm>
                  <a:off x="4646" y="1366"/>
                  <a:ext cx="15" cy="69"/>
                </a:xfrm>
                <a:custGeom>
                  <a:avLst/>
                  <a:gdLst>
                    <a:gd name="T0" fmla="*/ 0 w 15"/>
                    <a:gd name="T1" fmla="*/ 0 h 69"/>
                    <a:gd name="T2" fmla="*/ 10 w 15"/>
                    <a:gd name="T3" fmla="*/ 69 h 69"/>
                    <a:gd name="T4" fmla="*/ 15 w 15"/>
                    <a:gd name="T5" fmla="*/ 64 h 69"/>
                    <a:gd name="T6" fmla="*/ 10 w 15"/>
                    <a:gd name="T7" fmla="*/ 64 h 69"/>
                    <a:gd name="T8" fmla="*/ 15 w 15"/>
                    <a:gd name="T9" fmla="*/ 64 h 69"/>
                    <a:gd name="T10" fmla="*/ 10 w 15"/>
                    <a:gd name="T11" fmla="*/ 59 h 69"/>
                    <a:gd name="T12" fmla="*/ 15 w 15"/>
                    <a:gd name="T13" fmla="*/ 59 h 69"/>
                    <a:gd name="T14" fmla="*/ 10 w 15"/>
                    <a:gd name="T15" fmla="*/ 59 h 69"/>
                    <a:gd name="T16" fmla="*/ 15 w 15"/>
                    <a:gd name="T17" fmla="*/ 54 h 69"/>
                    <a:gd name="T18" fmla="*/ 10 w 15"/>
                    <a:gd name="T19" fmla="*/ 54 h 69"/>
                    <a:gd name="T20" fmla="*/ 15 w 15"/>
                    <a:gd name="T21" fmla="*/ 54 h 69"/>
                    <a:gd name="T22" fmla="*/ 10 w 15"/>
                    <a:gd name="T23" fmla="*/ 49 h 69"/>
                    <a:gd name="T24" fmla="*/ 15 w 15"/>
                    <a:gd name="T25" fmla="*/ 49 h 69"/>
                    <a:gd name="T26" fmla="*/ 10 w 15"/>
                    <a:gd name="T27" fmla="*/ 49 h 69"/>
                    <a:gd name="T28" fmla="*/ 15 w 15"/>
                    <a:gd name="T29" fmla="*/ 44 h 69"/>
                    <a:gd name="T30" fmla="*/ 10 w 15"/>
                    <a:gd name="T31" fmla="*/ 44 h 69"/>
                    <a:gd name="T32" fmla="*/ 15 w 15"/>
                    <a:gd name="T33" fmla="*/ 44 h 69"/>
                    <a:gd name="T34" fmla="*/ 10 w 15"/>
                    <a:gd name="T35" fmla="*/ 39 h 69"/>
                    <a:gd name="T36" fmla="*/ 15 w 15"/>
                    <a:gd name="T37" fmla="*/ 39 h 69"/>
                    <a:gd name="T38" fmla="*/ 10 w 15"/>
                    <a:gd name="T39" fmla="*/ 39 h 69"/>
                    <a:gd name="T40" fmla="*/ 10 w 15"/>
                    <a:gd name="T41" fmla="*/ 34 h 69"/>
                    <a:gd name="T42" fmla="*/ 10 w 15"/>
                    <a:gd name="T43" fmla="*/ 34 h 69"/>
                    <a:gd name="T44" fmla="*/ 10 w 15"/>
                    <a:gd name="T45" fmla="*/ 34 h 69"/>
                    <a:gd name="T46" fmla="*/ 5 w 15"/>
                    <a:gd name="T47" fmla="*/ 29 h 69"/>
                    <a:gd name="T48" fmla="*/ 10 w 15"/>
                    <a:gd name="T49" fmla="*/ 29 h 69"/>
                    <a:gd name="T50" fmla="*/ 5 w 15"/>
                    <a:gd name="T51" fmla="*/ 29 h 69"/>
                    <a:gd name="T52" fmla="*/ 10 w 15"/>
                    <a:gd name="T53" fmla="*/ 24 h 69"/>
                    <a:gd name="T54" fmla="*/ 5 w 15"/>
                    <a:gd name="T55" fmla="*/ 24 h 69"/>
                    <a:gd name="T56" fmla="*/ 10 w 15"/>
                    <a:gd name="T57" fmla="*/ 24 h 69"/>
                    <a:gd name="T58" fmla="*/ 5 w 15"/>
                    <a:gd name="T59" fmla="*/ 19 h 69"/>
                    <a:gd name="T60" fmla="*/ 10 w 15"/>
                    <a:gd name="T61" fmla="*/ 19 h 69"/>
                    <a:gd name="T62" fmla="*/ 5 w 15"/>
                    <a:gd name="T63" fmla="*/ 19 h 69"/>
                    <a:gd name="T64" fmla="*/ 10 w 15"/>
                    <a:gd name="T65" fmla="*/ 14 h 69"/>
                    <a:gd name="T66" fmla="*/ 5 w 15"/>
                    <a:gd name="T67" fmla="*/ 14 h 69"/>
                    <a:gd name="T68" fmla="*/ 10 w 15"/>
                    <a:gd name="T69" fmla="*/ 14 h 69"/>
                    <a:gd name="T70" fmla="*/ 5 w 15"/>
                    <a:gd name="T71" fmla="*/ 9 h 69"/>
                    <a:gd name="T72" fmla="*/ 10 w 15"/>
                    <a:gd name="T73" fmla="*/ 9 h 69"/>
                    <a:gd name="T74" fmla="*/ 5 w 15"/>
                    <a:gd name="T75" fmla="*/ 9 h 69"/>
                    <a:gd name="T76" fmla="*/ 10 w 15"/>
                    <a:gd name="T77" fmla="*/ 9 h 69"/>
                    <a:gd name="T78" fmla="*/ 5 w 15"/>
                    <a:gd name="T79" fmla="*/ 4 h 69"/>
                    <a:gd name="T80" fmla="*/ 10 w 15"/>
                    <a:gd name="T81" fmla="*/ 4 h 69"/>
                    <a:gd name="T82" fmla="*/ 0 w 15"/>
                    <a:gd name="T8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 h="69">
                      <a:moveTo>
                        <a:pt x="0" y="0"/>
                      </a:moveTo>
                      <a:lnTo>
                        <a:pt x="10" y="69"/>
                      </a:lnTo>
                      <a:lnTo>
                        <a:pt x="15" y="64"/>
                      </a:lnTo>
                      <a:lnTo>
                        <a:pt x="10" y="64"/>
                      </a:lnTo>
                      <a:lnTo>
                        <a:pt x="15" y="64"/>
                      </a:lnTo>
                      <a:lnTo>
                        <a:pt x="10" y="59"/>
                      </a:lnTo>
                      <a:lnTo>
                        <a:pt x="15" y="59"/>
                      </a:lnTo>
                      <a:lnTo>
                        <a:pt x="10" y="59"/>
                      </a:lnTo>
                      <a:lnTo>
                        <a:pt x="15" y="54"/>
                      </a:lnTo>
                      <a:lnTo>
                        <a:pt x="10" y="54"/>
                      </a:lnTo>
                      <a:lnTo>
                        <a:pt x="15" y="54"/>
                      </a:lnTo>
                      <a:lnTo>
                        <a:pt x="10" y="49"/>
                      </a:lnTo>
                      <a:lnTo>
                        <a:pt x="15" y="49"/>
                      </a:lnTo>
                      <a:lnTo>
                        <a:pt x="10" y="49"/>
                      </a:lnTo>
                      <a:lnTo>
                        <a:pt x="15" y="44"/>
                      </a:lnTo>
                      <a:lnTo>
                        <a:pt x="10" y="44"/>
                      </a:lnTo>
                      <a:lnTo>
                        <a:pt x="15" y="44"/>
                      </a:lnTo>
                      <a:lnTo>
                        <a:pt x="10" y="39"/>
                      </a:lnTo>
                      <a:lnTo>
                        <a:pt x="15" y="39"/>
                      </a:lnTo>
                      <a:lnTo>
                        <a:pt x="10" y="39"/>
                      </a:lnTo>
                      <a:lnTo>
                        <a:pt x="10" y="34"/>
                      </a:lnTo>
                      <a:lnTo>
                        <a:pt x="10" y="34"/>
                      </a:lnTo>
                      <a:lnTo>
                        <a:pt x="10" y="34"/>
                      </a:lnTo>
                      <a:lnTo>
                        <a:pt x="5" y="29"/>
                      </a:lnTo>
                      <a:lnTo>
                        <a:pt x="10" y="29"/>
                      </a:lnTo>
                      <a:lnTo>
                        <a:pt x="5" y="29"/>
                      </a:lnTo>
                      <a:lnTo>
                        <a:pt x="10" y="24"/>
                      </a:lnTo>
                      <a:lnTo>
                        <a:pt x="5" y="24"/>
                      </a:lnTo>
                      <a:lnTo>
                        <a:pt x="10" y="24"/>
                      </a:lnTo>
                      <a:lnTo>
                        <a:pt x="5" y="19"/>
                      </a:lnTo>
                      <a:lnTo>
                        <a:pt x="10" y="19"/>
                      </a:lnTo>
                      <a:lnTo>
                        <a:pt x="5" y="19"/>
                      </a:lnTo>
                      <a:lnTo>
                        <a:pt x="10" y="14"/>
                      </a:lnTo>
                      <a:lnTo>
                        <a:pt x="5" y="14"/>
                      </a:lnTo>
                      <a:lnTo>
                        <a:pt x="10" y="14"/>
                      </a:lnTo>
                      <a:lnTo>
                        <a:pt x="5" y="9"/>
                      </a:lnTo>
                      <a:lnTo>
                        <a:pt x="10" y="9"/>
                      </a:lnTo>
                      <a:lnTo>
                        <a:pt x="5" y="9"/>
                      </a:lnTo>
                      <a:lnTo>
                        <a:pt x="10" y="9"/>
                      </a:lnTo>
                      <a:lnTo>
                        <a:pt x="5" y="4"/>
                      </a:lnTo>
                      <a:lnTo>
                        <a:pt x="10"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16" name="Freeform 3116">
                  <a:extLst>
                    <a:ext uri="{FF2B5EF4-FFF2-40B4-BE49-F238E27FC236}">
                      <a16:creationId xmlns:a16="http://schemas.microsoft.com/office/drawing/2014/main" id="{A57D521C-BF5E-45F6-AB60-2A04E67741EB}"/>
                    </a:ext>
                  </a:extLst>
                </p:cNvPr>
                <p:cNvSpPr>
                  <a:spLocks/>
                </p:cNvSpPr>
                <p:nvPr/>
              </p:nvSpPr>
              <p:spPr bwMode="auto">
                <a:xfrm>
                  <a:off x="4626" y="1439"/>
                  <a:ext cx="25" cy="10"/>
                </a:xfrm>
                <a:custGeom>
                  <a:avLst/>
                  <a:gdLst>
                    <a:gd name="T0" fmla="*/ 25 w 25"/>
                    <a:gd name="T1" fmla="*/ 0 h 10"/>
                    <a:gd name="T2" fmla="*/ 25 w 25"/>
                    <a:gd name="T3" fmla="*/ 0 h 10"/>
                    <a:gd name="T4" fmla="*/ 25 w 25"/>
                    <a:gd name="T5" fmla="*/ 0 h 10"/>
                    <a:gd name="T6" fmla="*/ 25 w 25"/>
                    <a:gd name="T7" fmla="*/ 0 h 10"/>
                    <a:gd name="T8" fmla="*/ 20 w 25"/>
                    <a:gd name="T9" fmla="*/ 0 h 10"/>
                    <a:gd name="T10" fmla="*/ 20 w 25"/>
                    <a:gd name="T11" fmla="*/ 0 h 10"/>
                    <a:gd name="T12" fmla="*/ 20 w 25"/>
                    <a:gd name="T13" fmla="*/ 5 h 10"/>
                    <a:gd name="T14" fmla="*/ 15 w 25"/>
                    <a:gd name="T15" fmla="*/ 5 h 10"/>
                    <a:gd name="T16" fmla="*/ 15 w 25"/>
                    <a:gd name="T17" fmla="*/ 5 h 10"/>
                    <a:gd name="T18" fmla="*/ 10 w 25"/>
                    <a:gd name="T19" fmla="*/ 5 h 10"/>
                    <a:gd name="T20" fmla="*/ 10 w 25"/>
                    <a:gd name="T21" fmla="*/ 5 h 10"/>
                    <a:gd name="T22" fmla="*/ 5 w 25"/>
                    <a:gd name="T23" fmla="*/ 5 h 10"/>
                    <a:gd name="T24" fmla="*/ 5 w 25"/>
                    <a:gd name="T25" fmla="*/ 5 h 10"/>
                    <a:gd name="T26" fmla="*/ 5 w 25"/>
                    <a:gd name="T27" fmla="*/ 5 h 10"/>
                    <a:gd name="T28" fmla="*/ 0 w 25"/>
                    <a:gd name="T29" fmla="*/ 5 h 10"/>
                    <a:gd name="T30" fmla="*/ 0 w 25"/>
                    <a:gd name="T31" fmla="*/ 5 h 10"/>
                    <a:gd name="T32" fmla="*/ 0 w 25"/>
                    <a:gd name="T33" fmla="*/ 5 h 10"/>
                    <a:gd name="T34" fmla="*/ 0 w 25"/>
                    <a:gd name="T35" fmla="*/ 10 h 10"/>
                    <a:gd name="T36" fmla="*/ 0 w 25"/>
                    <a:gd name="T37" fmla="*/ 10 h 10"/>
                    <a:gd name="T38" fmla="*/ 0 w 25"/>
                    <a:gd name="T39" fmla="*/ 10 h 10"/>
                    <a:gd name="T40" fmla="*/ 0 w 25"/>
                    <a:gd name="T41" fmla="*/ 10 h 10"/>
                    <a:gd name="T42" fmla="*/ 5 w 25"/>
                    <a:gd name="T43" fmla="*/ 5 h 10"/>
                    <a:gd name="T44" fmla="*/ 5 w 25"/>
                    <a:gd name="T45" fmla="*/ 5 h 10"/>
                    <a:gd name="T46" fmla="*/ 5 w 25"/>
                    <a:gd name="T47" fmla="*/ 5 h 10"/>
                    <a:gd name="T48" fmla="*/ 10 w 25"/>
                    <a:gd name="T49" fmla="*/ 5 h 10"/>
                    <a:gd name="T50" fmla="*/ 10 w 25"/>
                    <a:gd name="T51" fmla="*/ 5 h 10"/>
                    <a:gd name="T52" fmla="*/ 15 w 25"/>
                    <a:gd name="T53" fmla="*/ 5 h 10"/>
                    <a:gd name="T54" fmla="*/ 15 w 25"/>
                    <a:gd name="T55" fmla="*/ 5 h 10"/>
                    <a:gd name="T56" fmla="*/ 15 w 25"/>
                    <a:gd name="T57" fmla="*/ 5 h 10"/>
                    <a:gd name="T58" fmla="*/ 20 w 25"/>
                    <a:gd name="T59" fmla="*/ 5 h 10"/>
                    <a:gd name="T60" fmla="*/ 20 w 25"/>
                    <a:gd name="T61" fmla="*/ 5 h 10"/>
                    <a:gd name="T62" fmla="*/ 20 w 25"/>
                    <a:gd name="T63" fmla="*/ 5 h 10"/>
                    <a:gd name="T64" fmla="*/ 25 w 25"/>
                    <a:gd name="T65" fmla="*/ 5 h 10"/>
                    <a:gd name="T66" fmla="*/ 25 w 25"/>
                    <a:gd name="T67" fmla="*/ 5 h 10"/>
                    <a:gd name="T68" fmla="*/ 25 w 25"/>
                    <a:gd name="T6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10">
                      <a:moveTo>
                        <a:pt x="25" y="0"/>
                      </a:moveTo>
                      <a:lnTo>
                        <a:pt x="25" y="0"/>
                      </a:lnTo>
                      <a:lnTo>
                        <a:pt x="25" y="0"/>
                      </a:lnTo>
                      <a:lnTo>
                        <a:pt x="25" y="0"/>
                      </a:lnTo>
                      <a:lnTo>
                        <a:pt x="20" y="0"/>
                      </a:lnTo>
                      <a:lnTo>
                        <a:pt x="20" y="0"/>
                      </a:lnTo>
                      <a:lnTo>
                        <a:pt x="20" y="5"/>
                      </a:lnTo>
                      <a:lnTo>
                        <a:pt x="15" y="5"/>
                      </a:lnTo>
                      <a:lnTo>
                        <a:pt x="15" y="5"/>
                      </a:lnTo>
                      <a:lnTo>
                        <a:pt x="10" y="5"/>
                      </a:lnTo>
                      <a:lnTo>
                        <a:pt x="10" y="5"/>
                      </a:lnTo>
                      <a:lnTo>
                        <a:pt x="5" y="5"/>
                      </a:lnTo>
                      <a:lnTo>
                        <a:pt x="5" y="5"/>
                      </a:lnTo>
                      <a:lnTo>
                        <a:pt x="5" y="5"/>
                      </a:lnTo>
                      <a:lnTo>
                        <a:pt x="0" y="5"/>
                      </a:lnTo>
                      <a:lnTo>
                        <a:pt x="0" y="5"/>
                      </a:lnTo>
                      <a:lnTo>
                        <a:pt x="0" y="5"/>
                      </a:lnTo>
                      <a:lnTo>
                        <a:pt x="0" y="10"/>
                      </a:lnTo>
                      <a:lnTo>
                        <a:pt x="0" y="10"/>
                      </a:lnTo>
                      <a:lnTo>
                        <a:pt x="0" y="10"/>
                      </a:lnTo>
                      <a:lnTo>
                        <a:pt x="0" y="10"/>
                      </a:lnTo>
                      <a:lnTo>
                        <a:pt x="5" y="5"/>
                      </a:lnTo>
                      <a:lnTo>
                        <a:pt x="5" y="5"/>
                      </a:lnTo>
                      <a:lnTo>
                        <a:pt x="5" y="5"/>
                      </a:lnTo>
                      <a:lnTo>
                        <a:pt x="10" y="5"/>
                      </a:lnTo>
                      <a:lnTo>
                        <a:pt x="10" y="5"/>
                      </a:lnTo>
                      <a:lnTo>
                        <a:pt x="15" y="5"/>
                      </a:lnTo>
                      <a:lnTo>
                        <a:pt x="15" y="5"/>
                      </a:lnTo>
                      <a:lnTo>
                        <a:pt x="15" y="5"/>
                      </a:lnTo>
                      <a:lnTo>
                        <a:pt x="20" y="5"/>
                      </a:lnTo>
                      <a:lnTo>
                        <a:pt x="20" y="5"/>
                      </a:lnTo>
                      <a:lnTo>
                        <a:pt x="20" y="5"/>
                      </a:lnTo>
                      <a:lnTo>
                        <a:pt x="25" y="5"/>
                      </a:lnTo>
                      <a:lnTo>
                        <a:pt x="25" y="5"/>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17" name="Freeform 3117">
                  <a:extLst>
                    <a:ext uri="{FF2B5EF4-FFF2-40B4-BE49-F238E27FC236}">
                      <a16:creationId xmlns:a16="http://schemas.microsoft.com/office/drawing/2014/main" id="{C99243BC-E63E-4F65-A53D-C38F2FD08711}"/>
                    </a:ext>
                  </a:extLst>
                </p:cNvPr>
                <p:cNvSpPr>
                  <a:spLocks/>
                </p:cNvSpPr>
                <p:nvPr/>
              </p:nvSpPr>
              <p:spPr bwMode="auto">
                <a:xfrm>
                  <a:off x="4587" y="1385"/>
                  <a:ext cx="34" cy="50"/>
                </a:xfrm>
                <a:custGeom>
                  <a:avLst/>
                  <a:gdLst>
                    <a:gd name="T0" fmla="*/ 0 w 34"/>
                    <a:gd name="T1" fmla="*/ 5 h 50"/>
                    <a:gd name="T2" fmla="*/ 5 w 34"/>
                    <a:gd name="T3" fmla="*/ 50 h 50"/>
                    <a:gd name="T4" fmla="*/ 34 w 34"/>
                    <a:gd name="T5" fmla="*/ 40 h 50"/>
                    <a:gd name="T6" fmla="*/ 14 w 34"/>
                    <a:gd name="T7" fmla="*/ 45 h 50"/>
                    <a:gd name="T8" fmla="*/ 34 w 34"/>
                    <a:gd name="T9" fmla="*/ 35 h 50"/>
                    <a:gd name="T10" fmla="*/ 14 w 34"/>
                    <a:gd name="T11" fmla="*/ 40 h 50"/>
                    <a:gd name="T12" fmla="*/ 34 w 34"/>
                    <a:gd name="T13" fmla="*/ 30 h 50"/>
                    <a:gd name="T14" fmla="*/ 9 w 34"/>
                    <a:gd name="T15" fmla="*/ 35 h 50"/>
                    <a:gd name="T16" fmla="*/ 34 w 34"/>
                    <a:gd name="T17" fmla="*/ 25 h 50"/>
                    <a:gd name="T18" fmla="*/ 9 w 34"/>
                    <a:gd name="T19" fmla="*/ 30 h 50"/>
                    <a:gd name="T20" fmla="*/ 34 w 34"/>
                    <a:gd name="T21" fmla="*/ 20 h 50"/>
                    <a:gd name="T22" fmla="*/ 9 w 34"/>
                    <a:gd name="T23" fmla="*/ 25 h 50"/>
                    <a:gd name="T24" fmla="*/ 29 w 34"/>
                    <a:gd name="T25" fmla="*/ 15 h 50"/>
                    <a:gd name="T26" fmla="*/ 9 w 34"/>
                    <a:gd name="T27" fmla="*/ 20 h 50"/>
                    <a:gd name="T28" fmla="*/ 29 w 34"/>
                    <a:gd name="T29" fmla="*/ 15 h 50"/>
                    <a:gd name="T30" fmla="*/ 9 w 34"/>
                    <a:gd name="T31" fmla="*/ 15 h 50"/>
                    <a:gd name="T32" fmla="*/ 29 w 34"/>
                    <a:gd name="T33" fmla="*/ 10 h 50"/>
                    <a:gd name="T34" fmla="*/ 9 w 34"/>
                    <a:gd name="T35" fmla="*/ 10 h 50"/>
                    <a:gd name="T36" fmla="*/ 29 w 34"/>
                    <a:gd name="T37" fmla="*/ 5 h 50"/>
                    <a:gd name="T38" fmla="*/ 9 w 34"/>
                    <a:gd name="T39" fmla="*/ 5 h 50"/>
                    <a:gd name="T40" fmla="*/ 29 w 34"/>
                    <a:gd name="T41" fmla="*/ 0 h 50"/>
                    <a:gd name="T42" fmla="*/ 0 w 34"/>
                    <a:gd name="T43"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50">
                      <a:moveTo>
                        <a:pt x="0" y="5"/>
                      </a:moveTo>
                      <a:lnTo>
                        <a:pt x="5" y="50"/>
                      </a:lnTo>
                      <a:lnTo>
                        <a:pt x="34" y="40"/>
                      </a:lnTo>
                      <a:lnTo>
                        <a:pt x="14" y="45"/>
                      </a:lnTo>
                      <a:lnTo>
                        <a:pt x="34" y="35"/>
                      </a:lnTo>
                      <a:lnTo>
                        <a:pt x="14" y="40"/>
                      </a:lnTo>
                      <a:lnTo>
                        <a:pt x="34" y="30"/>
                      </a:lnTo>
                      <a:lnTo>
                        <a:pt x="9" y="35"/>
                      </a:lnTo>
                      <a:lnTo>
                        <a:pt x="34" y="25"/>
                      </a:lnTo>
                      <a:lnTo>
                        <a:pt x="9" y="30"/>
                      </a:lnTo>
                      <a:lnTo>
                        <a:pt x="34" y="20"/>
                      </a:lnTo>
                      <a:lnTo>
                        <a:pt x="9" y="25"/>
                      </a:lnTo>
                      <a:lnTo>
                        <a:pt x="29" y="15"/>
                      </a:lnTo>
                      <a:lnTo>
                        <a:pt x="9" y="20"/>
                      </a:lnTo>
                      <a:lnTo>
                        <a:pt x="29" y="15"/>
                      </a:lnTo>
                      <a:lnTo>
                        <a:pt x="9" y="15"/>
                      </a:lnTo>
                      <a:lnTo>
                        <a:pt x="29" y="10"/>
                      </a:lnTo>
                      <a:lnTo>
                        <a:pt x="9" y="10"/>
                      </a:lnTo>
                      <a:lnTo>
                        <a:pt x="29" y="5"/>
                      </a:lnTo>
                      <a:lnTo>
                        <a:pt x="9" y="5"/>
                      </a:lnTo>
                      <a:lnTo>
                        <a:pt x="29" y="0"/>
                      </a:lnTo>
                      <a:lnTo>
                        <a:pt x="0" y="5"/>
                      </a:lnTo>
                      <a:close/>
                    </a:path>
                  </a:pathLst>
                </a:custGeom>
                <a:solidFill>
                  <a:srgbClr val="0072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18" name="Freeform 3118">
                  <a:extLst>
                    <a:ext uri="{FF2B5EF4-FFF2-40B4-BE49-F238E27FC236}">
                      <a16:creationId xmlns:a16="http://schemas.microsoft.com/office/drawing/2014/main" id="{715436DD-E84A-4386-9BD9-9205559624A7}"/>
                    </a:ext>
                  </a:extLst>
                </p:cNvPr>
                <p:cNvSpPr>
                  <a:spLocks/>
                </p:cNvSpPr>
                <p:nvPr/>
              </p:nvSpPr>
              <p:spPr bwMode="auto">
                <a:xfrm>
                  <a:off x="4685" y="1499"/>
                  <a:ext cx="168" cy="172"/>
                </a:xfrm>
                <a:custGeom>
                  <a:avLst/>
                  <a:gdLst>
                    <a:gd name="T0" fmla="*/ 10 w 168"/>
                    <a:gd name="T1" fmla="*/ 138 h 172"/>
                    <a:gd name="T2" fmla="*/ 15 w 168"/>
                    <a:gd name="T3" fmla="*/ 172 h 172"/>
                    <a:gd name="T4" fmla="*/ 104 w 168"/>
                    <a:gd name="T5" fmla="*/ 162 h 172"/>
                    <a:gd name="T6" fmla="*/ 109 w 168"/>
                    <a:gd name="T7" fmla="*/ 157 h 172"/>
                    <a:gd name="T8" fmla="*/ 109 w 168"/>
                    <a:gd name="T9" fmla="*/ 148 h 172"/>
                    <a:gd name="T10" fmla="*/ 168 w 168"/>
                    <a:gd name="T11" fmla="*/ 128 h 172"/>
                    <a:gd name="T12" fmla="*/ 163 w 168"/>
                    <a:gd name="T13" fmla="*/ 88 h 172"/>
                    <a:gd name="T14" fmla="*/ 153 w 168"/>
                    <a:gd name="T15" fmla="*/ 88 h 172"/>
                    <a:gd name="T16" fmla="*/ 144 w 168"/>
                    <a:gd name="T17" fmla="*/ 39 h 172"/>
                    <a:gd name="T18" fmla="*/ 99 w 168"/>
                    <a:gd name="T19" fmla="*/ 29 h 172"/>
                    <a:gd name="T20" fmla="*/ 94 w 168"/>
                    <a:gd name="T21" fmla="*/ 5 h 172"/>
                    <a:gd name="T22" fmla="*/ 79 w 168"/>
                    <a:gd name="T23" fmla="*/ 0 h 172"/>
                    <a:gd name="T24" fmla="*/ 94 w 168"/>
                    <a:gd name="T25" fmla="*/ 93 h 172"/>
                    <a:gd name="T26" fmla="*/ 94 w 168"/>
                    <a:gd name="T27" fmla="*/ 93 h 172"/>
                    <a:gd name="T28" fmla="*/ 94 w 168"/>
                    <a:gd name="T29" fmla="*/ 93 h 172"/>
                    <a:gd name="T30" fmla="*/ 94 w 168"/>
                    <a:gd name="T31" fmla="*/ 98 h 172"/>
                    <a:gd name="T32" fmla="*/ 89 w 168"/>
                    <a:gd name="T33" fmla="*/ 98 h 172"/>
                    <a:gd name="T34" fmla="*/ 89 w 168"/>
                    <a:gd name="T35" fmla="*/ 98 h 172"/>
                    <a:gd name="T36" fmla="*/ 89 w 168"/>
                    <a:gd name="T37" fmla="*/ 98 h 172"/>
                    <a:gd name="T38" fmla="*/ 89 w 168"/>
                    <a:gd name="T39" fmla="*/ 98 h 172"/>
                    <a:gd name="T40" fmla="*/ 84 w 168"/>
                    <a:gd name="T41" fmla="*/ 98 h 172"/>
                    <a:gd name="T42" fmla="*/ 84 w 168"/>
                    <a:gd name="T43" fmla="*/ 98 h 172"/>
                    <a:gd name="T44" fmla="*/ 79 w 168"/>
                    <a:gd name="T45" fmla="*/ 98 h 172"/>
                    <a:gd name="T46" fmla="*/ 79 w 168"/>
                    <a:gd name="T47" fmla="*/ 98 h 172"/>
                    <a:gd name="T48" fmla="*/ 79 w 168"/>
                    <a:gd name="T49" fmla="*/ 98 h 172"/>
                    <a:gd name="T50" fmla="*/ 74 w 168"/>
                    <a:gd name="T51" fmla="*/ 98 h 172"/>
                    <a:gd name="T52" fmla="*/ 69 w 168"/>
                    <a:gd name="T53" fmla="*/ 103 h 172"/>
                    <a:gd name="T54" fmla="*/ 69 w 168"/>
                    <a:gd name="T55" fmla="*/ 103 h 172"/>
                    <a:gd name="T56" fmla="*/ 65 w 168"/>
                    <a:gd name="T57" fmla="*/ 103 h 172"/>
                    <a:gd name="T58" fmla="*/ 65 w 168"/>
                    <a:gd name="T59" fmla="*/ 103 h 172"/>
                    <a:gd name="T60" fmla="*/ 60 w 168"/>
                    <a:gd name="T61" fmla="*/ 103 h 172"/>
                    <a:gd name="T62" fmla="*/ 55 w 168"/>
                    <a:gd name="T63" fmla="*/ 103 h 172"/>
                    <a:gd name="T64" fmla="*/ 55 w 168"/>
                    <a:gd name="T65" fmla="*/ 103 h 172"/>
                    <a:gd name="T66" fmla="*/ 50 w 168"/>
                    <a:gd name="T67" fmla="*/ 108 h 172"/>
                    <a:gd name="T68" fmla="*/ 45 w 168"/>
                    <a:gd name="T69" fmla="*/ 108 h 172"/>
                    <a:gd name="T70" fmla="*/ 40 w 168"/>
                    <a:gd name="T71" fmla="*/ 108 h 172"/>
                    <a:gd name="T72" fmla="*/ 35 w 168"/>
                    <a:gd name="T73" fmla="*/ 108 h 172"/>
                    <a:gd name="T74" fmla="*/ 35 w 168"/>
                    <a:gd name="T75" fmla="*/ 108 h 172"/>
                    <a:gd name="T76" fmla="*/ 30 w 168"/>
                    <a:gd name="T77" fmla="*/ 108 h 172"/>
                    <a:gd name="T78" fmla="*/ 25 w 168"/>
                    <a:gd name="T79" fmla="*/ 108 h 172"/>
                    <a:gd name="T80" fmla="*/ 20 w 168"/>
                    <a:gd name="T81" fmla="*/ 113 h 172"/>
                    <a:gd name="T82" fmla="*/ 15 w 168"/>
                    <a:gd name="T83" fmla="*/ 113 h 172"/>
                    <a:gd name="T84" fmla="*/ 10 w 168"/>
                    <a:gd name="T85" fmla="*/ 113 h 172"/>
                    <a:gd name="T86" fmla="*/ 5 w 168"/>
                    <a:gd name="T87" fmla="*/ 113 h 172"/>
                    <a:gd name="T88" fmla="*/ 0 w 168"/>
                    <a:gd name="T89" fmla="*/ 113 h 172"/>
                    <a:gd name="T90" fmla="*/ 5 w 168"/>
                    <a:gd name="T91" fmla="*/ 138 h 172"/>
                    <a:gd name="T92" fmla="*/ 10 w 168"/>
                    <a:gd name="T93" fmla="*/ 138 h 172"/>
                    <a:gd name="T94" fmla="*/ 10 w 168"/>
                    <a:gd name="T95" fmla="*/ 13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8" h="172">
                      <a:moveTo>
                        <a:pt x="10" y="138"/>
                      </a:moveTo>
                      <a:lnTo>
                        <a:pt x="15" y="172"/>
                      </a:lnTo>
                      <a:lnTo>
                        <a:pt x="104" y="162"/>
                      </a:lnTo>
                      <a:lnTo>
                        <a:pt x="109" y="157"/>
                      </a:lnTo>
                      <a:lnTo>
                        <a:pt x="109" y="148"/>
                      </a:lnTo>
                      <a:lnTo>
                        <a:pt x="168" y="128"/>
                      </a:lnTo>
                      <a:lnTo>
                        <a:pt x="163" y="88"/>
                      </a:lnTo>
                      <a:lnTo>
                        <a:pt x="153" y="88"/>
                      </a:lnTo>
                      <a:lnTo>
                        <a:pt x="144" y="39"/>
                      </a:lnTo>
                      <a:lnTo>
                        <a:pt x="99" y="29"/>
                      </a:lnTo>
                      <a:lnTo>
                        <a:pt x="94" y="5"/>
                      </a:lnTo>
                      <a:lnTo>
                        <a:pt x="79" y="0"/>
                      </a:lnTo>
                      <a:lnTo>
                        <a:pt x="94" y="93"/>
                      </a:lnTo>
                      <a:lnTo>
                        <a:pt x="94" y="93"/>
                      </a:lnTo>
                      <a:lnTo>
                        <a:pt x="94" y="93"/>
                      </a:lnTo>
                      <a:lnTo>
                        <a:pt x="94" y="98"/>
                      </a:lnTo>
                      <a:lnTo>
                        <a:pt x="89" y="98"/>
                      </a:lnTo>
                      <a:lnTo>
                        <a:pt x="89" y="98"/>
                      </a:lnTo>
                      <a:lnTo>
                        <a:pt x="89" y="98"/>
                      </a:lnTo>
                      <a:lnTo>
                        <a:pt x="89" y="98"/>
                      </a:lnTo>
                      <a:lnTo>
                        <a:pt x="84" y="98"/>
                      </a:lnTo>
                      <a:lnTo>
                        <a:pt x="84" y="98"/>
                      </a:lnTo>
                      <a:lnTo>
                        <a:pt x="79" y="98"/>
                      </a:lnTo>
                      <a:lnTo>
                        <a:pt x="79" y="98"/>
                      </a:lnTo>
                      <a:lnTo>
                        <a:pt x="79" y="98"/>
                      </a:lnTo>
                      <a:lnTo>
                        <a:pt x="74" y="98"/>
                      </a:lnTo>
                      <a:lnTo>
                        <a:pt x="69" y="103"/>
                      </a:lnTo>
                      <a:lnTo>
                        <a:pt x="69" y="103"/>
                      </a:lnTo>
                      <a:lnTo>
                        <a:pt x="65" y="103"/>
                      </a:lnTo>
                      <a:lnTo>
                        <a:pt x="65" y="103"/>
                      </a:lnTo>
                      <a:lnTo>
                        <a:pt x="60" y="103"/>
                      </a:lnTo>
                      <a:lnTo>
                        <a:pt x="55" y="103"/>
                      </a:lnTo>
                      <a:lnTo>
                        <a:pt x="55" y="103"/>
                      </a:lnTo>
                      <a:lnTo>
                        <a:pt x="50" y="108"/>
                      </a:lnTo>
                      <a:lnTo>
                        <a:pt x="45" y="108"/>
                      </a:lnTo>
                      <a:lnTo>
                        <a:pt x="40" y="108"/>
                      </a:lnTo>
                      <a:lnTo>
                        <a:pt x="35" y="108"/>
                      </a:lnTo>
                      <a:lnTo>
                        <a:pt x="35" y="108"/>
                      </a:lnTo>
                      <a:lnTo>
                        <a:pt x="30" y="108"/>
                      </a:lnTo>
                      <a:lnTo>
                        <a:pt x="25" y="108"/>
                      </a:lnTo>
                      <a:lnTo>
                        <a:pt x="20" y="113"/>
                      </a:lnTo>
                      <a:lnTo>
                        <a:pt x="15" y="113"/>
                      </a:lnTo>
                      <a:lnTo>
                        <a:pt x="10" y="113"/>
                      </a:lnTo>
                      <a:lnTo>
                        <a:pt x="5" y="113"/>
                      </a:lnTo>
                      <a:lnTo>
                        <a:pt x="0" y="113"/>
                      </a:lnTo>
                      <a:lnTo>
                        <a:pt x="5" y="138"/>
                      </a:lnTo>
                      <a:lnTo>
                        <a:pt x="10" y="138"/>
                      </a:lnTo>
                      <a:lnTo>
                        <a:pt x="10"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19" name="Freeform 3119">
                  <a:extLst>
                    <a:ext uri="{FF2B5EF4-FFF2-40B4-BE49-F238E27FC236}">
                      <a16:creationId xmlns:a16="http://schemas.microsoft.com/office/drawing/2014/main" id="{25828814-62A8-4406-99A0-78546AAEC8E3}"/>
                    </a:ext>
                  </a:extLst>
                </p:cNvPr>
                <p:cNvSpPr>
                  <a:spLocks/>
                </p:cNvSpPr>
                <p:nvPr/>
              </p:nvSpPr>
              <p:spPr bwMode="auto">
                <a:xfrm>
                  <a:off x="4695" y="1637"/>
                  <a:ext cx="5" cy="34"/>
                </a:xfrm>
                <a:custGeom>
                  <a:avLst/>
                  <a:gdLst>
                    <a:gd name="T0" fmla="*/ 5 w 5"/>
                    <a:gd name="T1" fmla="*/ 29 h 34"/>
                    <a:gd name="T2" fmla="*/ 5 w 5"/>
                    <a:gd name="T3" fmla="*/ 34 h 34"/>
                    <a:gd name="T4" fmla="*/ 0 w 5"/>
                    <a:gd name="T5" fmla="*/ 0 h 34"/>
                    <a:gd name="T6" fmla="*/ 0 w 5"/>
                    <a:gd name="T7" fmla="*/ 0 h 34"/>
                    <a:gd name="T8" fmla="*/ 5 w 5"/>
                    <a:gd name="T9" fmla="*/ 34 h 34"/>
                    <a:gd name="T10" fmla="*/ 5 w 5"/>
                    <a:gd name="T11" fmla="*/ 34 h 34"/>
                    <a:gd name="T12" fmla="*/ 5 w 5"/>
                    <a:gd name="T13" fmla="*/ 34 h 34"/>
                    <a:gd name="T14" fmla="*/ 5 w 5"/>
                    <a:gd name="T15" fmla="*/ 34 h 34"/>
                    <a:gd name="T16" fmla="*/ 5 w 5"/>
                    <a:gd name="T17" fmla="*/ 34 h 34"/>
                    <a:gd name="T18" fmla="*/ 5 w 5"/>
                    <a:gd name="T19"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4">
                      <a:moveTo>
                        <a:pt x="5" y="29"/>
                      </a:moveTo>
                      <a:lnTo>
                        <a:pt x="5" y="34"/>
                      </a:lnTo>
                      <a:lnTo>
                        <a:pt x="0" y="0"/>
                      </a:lnTo>
                      <a:lnTo>
                        <a:pt x="0" y="0"/>
                      </a:lnTo>
                      <a:lnTo>
                        <a:pt x="5" y="34"/>
                      </a:lnTo>
                      <a:lnTo>
                        <a:pt x="5" y="34"/>
                      </a:lnTo>
                      <a:lnTo>
                        <a:pt x="5" y="34"/>
                      </a:lnTo>
                      <a:lnTo>
                        <a:pt x="5" y="34"/>
                      </a:lnTo>
                      <a:lnTo>
                        <a:pt x="5" y="34"/>
                      </a:lnTo>
                      <a:lnTo>
                        <a:pt x="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20" name="Freeform 3120">
                  <a:extLst>
                    <a:ext uri="{FF2B5EF4-FFF2-40B4-BE49-F238E27FC236}">
                      <a16:creationId xmlns:a16="http://schemas.microsoft.com/office/drawing/2014/main" id="{64925A0F-C175-471B-AF6E-09DA552FFBBC}"/>
                    </a:ext>
                  </a:extLst>
                </p:cNvPr>
                <p:cNvSpPr>
                  <a:spLocks/>
                </p:cNvSpPr>
                <p:nvPr/>
              </p:nvSpPr>
              <p:spPr bwMode="auto">
                <a:xfrm>
                  <a:off x="4700" y="1661"/>
                  <a:ext cx="89" cy="10"/>
                </a:xfrm>
                <a:custGeom>
                  <a:avLst/>
                  <a:gdLst>
                    <a:gd name="T0" fmla="*/ 84 w 89"/>
                    <a:gd name="T1" fmla="*/ 0 h 10"/>
                    <a:gd name="T2" fmla="*/ 89 w 89"/>
                    <a:gd name="T3" fmla="*/ 0 h 10"/>
                    <a:gd name="T4" fmla="*/ 0 w 89"/>
                    <a:gd name="T5" fmla="*/ 5 h 10"/>
                    <a:gd name="T6" fmla="*/ 0 w 89"/>
                    <a:gd name="T7" fmla="*/ 10 h 10"/>
                    <a:gd name="T8" fmla="*/ 89 w 89"/>
                    <a:gd name="T9" fmla="*/ 5 h 10"/>
                    <a:gd name="T10" fmla="*/ 89 w 89"/>
                    <a:gd name="T11" fmla="*/ 0 h 10"/>
                    <a:gd name="T12" fmla="*/ 89 w 89"/>
                    <a:gd name="T13" fmla="*/ 5 h 10"/>
                    <a:gd name="T14" fmla="*/ 89 w 89"/>
                    <a:gd name="T15" fmla="*/ 5 h 10"/>
                    <a:gd name="T16" fmla="*/ 89 w 89"/>
                    <a:gd name="T17" fmla="*/ 0 h 10"/>
                    <a:gd name="T18" fmla="*/ 84 w 89"/>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0">
                      <a:moveTo>
                        <a:pt x="84" y="0"/>
                      </a:moveTo>
                      <a:lnTo>
                        <a:pt x="89" y="0"/>
                      </a:lnTo>
                      <a:lnTo>
                        <a:pt x="0" y="5"/>
                      </a:lnTo>
                      <a:lnTo>
                        <a:pt x="0" y="10"/>
                      </a:lnTo>
                      <a:lnTo>
                        <a:pt x="89" y="5"/>
                      </a:lnTo>
                      <a:lnTo>
                        <a:pt x="89" y="0"/>
                      </a:lnTo>
                      <a:lnTo>
                        <a:pt x="89" y="5"/>
                      </a:lnTo>
                      <a:lnTo>
                        <a:pt x="89" y="5"/>
                      </a:lnTo>
                      <a:lnTo>
                        <a:pt x="89"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21" name="Freeform 3121">
                  <a:extLst>
                    <a:ext uri="{FF2B5EF4-FFF2-40B4-BE49-F238E27FC236}">
                      <a16:creationId xmlns:a16="http://schemas.microsoft.com/office/drawing/2014/main" id="{10CF197B-21D7-44A1-A790-F61335A85EDE}"/>
                    </a:ext>
                  </a:extLst>
                </p:cNvPr>
                <p:cNvSpPr>
                  <a:spLocks/>
                </p:cNvSpPr>
                <p:nvPr/>
              </p:nvSpPr>
              <p:spPr bwMode="auto">
                <a:xfrm>
                  <a:off x="4784" y="1656"/>
                  <a:ext cx="15" cy="5"/>
                </a:xfrm>
                <a:custGeom>
                  <a:avLst/>
                  <a:gdLst>
                    <a:gd name="T0" fmla="*/ 10 w 15"/>
                    <a:gd name="T1" fmla="*/ 0 h 5"/>
                    <a:gd name="T2" fmla="*/ 10 w 15"/>
                    <a:gd name="T3" fmla="*/ 0 h 5"/>
                    <a:gd name="T4" fmla="*/ 0 w 15"/>
                    <a:gd name="T5" fmla="*/ 5 h 5"/>
                    <a:gd name="T6" fmla="*/ 5 w 15"/>
                    <a:gd name="T7" fmla="*/ 5 h 5"/>
                    <a:gd name="T8" fmla="*/ 10 w 15"/>
                    <a:gd name="T9" fmla="*/ 0 h 5"/>
                    <a:gd name="T10" fmla="*/ 10 w 15"/>
                    <a:gd name="T11" fmla="*/ 0 h 5"/>
                    <a:gd name="T12" fmla="*/ 10 w 15"/>
                    <a:gd name="T13" fmla="*/ 0 h 5"/>
                    <a:gd name="T14" fmla="*/ 15 w 15"/>
                    <a:gd name="T15" fmla="*/ 0 h 5"/>
                    <a:gd name="T16" fmla="*/ 10 w 15"/>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
                      <a:moveTo>
                        <a:pt x="10" y="0"/>
                      </a:moveTo>
                      <a:lnTo>
                        <a:pt x="10" y="0"/>
                      </a:lnTo>
                      <a:lnTo>
                        <a:pt x="0" y="5"/>
                      </a:lnTo>
                      <a:lnTo>
                        <a:pt x="5" y="5"/>
                      </a:lnTo>
                      <a:lnTo>
                        <a:pt x="10" y="0"/>
                      </a:lnTo>
                      <a:lnTo>
                        <a:pt x="10" y="0"/>
                      </a:lnTo>
                      <a:lnTo>
                        <a:pt x="10" y="0"/>
                      </a:lnTo>
                      <a:lnTo>
                        <a:pt x="15"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22" name="Freeform 3122">
                  <a:extLst>
                    <a:ext uri="{FF2B5EF4-FFF2-40B4-BE49-F238E27FC236}">
                      <a16:creationId xmlns:a16="http://schemas.microsoft.com/office/drawing/2014/main" id="{71A7C122-BB8A-4836-9955-72F6D69D9E77}"/>
                    </a:ext>
                  </a:extLst>
                </p:cNvPr>
                <p:cNvSpPr>
                  <a:spLocks/>
                </p:cNvSpPr>
                <p:nvPr/>
              </p:nvSpPr>
              <p:spPr bwMode="auto">
                <a:xfrm>
                  <a:off x="4789" y="1647"/>
                  <a:ext cx="5" cy="9"/>
                </a:xfrm>
                <a:custGeom>
                  <a:avLst/>
                  <a:gdLst>
                    <a:gd name="T0" fmla="*/ 5 w 5"/>
                    <a:gd name="T1" fmla="*/ 0 h 9"/>
                    <a:gd name="T2" fmla="*/ 0 w 5"/>
                    <a:gd name="T3" fmla="*/ 0 h 9"/>
                    <a:gd name="T4" fmla="*/ 5 w 5"/>
                    <a:gd name="T5" fmla="*/ 9 h 9"/>
                    <a:gd name="T6" fmla="*/ 5 w 5"/>
                    <a:gd name="T7" fmla="*/ 9 h 9"/>
                    <a:gd name="T8" fmla="*/ 5 w 5"/>
                    <a:gd name="T9" fmla="*/ 0 h 9"/>
                    <a:gd name="T10" fmla="*/ 5 w 5"/>
                    <a:gd name="T11" fmla="*/ 4 h 9"/>
                    <a:gd name="T12" fmla="*/ 5 w 5"/>
                    <a:gd name="T13" fmla="*/ 0 h 9"/>
                    <a:gd name="T14" fmla="*/ 0 w 5"/>
                    <a:gd name="T15" fmla="*/ 0 h 9"/>
                    <a:gd name="T16" fmla="*/ 0 w 5"/>
                    <a:gd name="T17" fmla="*/ 0 h 9"/>
                    <a:gd name="T18" fmla="*/ 5 w 5"/>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5" y="0"/>
                      </a:moveTo>
                      <a:lnTo>
                        <a:pt x="0" y="0"/>
                      </a:lnTo>
                      <a:lnTo>
                        <a:pt x="5" y="9"/>
                      </a:lnTo>
                      <a:lnTo>
                        <a:pt x="5" y="9"/>
                      </a:lnTo>
                      <a:lnTo>
                        <a:pt x="5" y="0"/>
                      </a:lnTo>
                      <a:lnTo>
                        <a:pt x="5" y="4"/>
                      </a:lnTo>
                      <a:lnTo>
                        <a:pt x="5" y="0"/>
                      </a:lnTo>
                      <a:lnTo>
                        <a:pt x="0" y="0"/>
                      </a:lnTo>
                      <a:lnTo>
                        <a:pt x="0"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23" name="Freeform 3123">
                  <a:extLst>
                    <a:ext uri="{FF2B5EF4-FFF2-40B4-BE49-F238E27FC236}">
                      <a16:creationId xmlns:a16="http://schemas.microsoft.com/office/drawing/2014/main" id="{70844DF7-1BCF-4F97-8361-598EAE4F6DF2}"/>
                    </a:ext>
                  </a:extLst>
                </p:cNvPr>
                <p:cNvSpPr>
                  <a:spLocks/>
                </p:cNvSpPr>
                <p:nvPr/>
              </p:nvSpPr>
              <p:spPr bwMode="auto">
                <a:xfrm>
                  <a:off x="4794" y="1627"/>
                  <a:ext cx="64" cy="24"/>
                </a:xfrm>
                <a:custGeom>
                  <a:avLst/>
                  <a:gdLst>
                    <a:gd name="T0" fmla="*/ 59 w 64"/>
                    <a:gd name="T1" fmla="*/ 0 h 24"/>
                    <a:gd name="T2" fmla="*/ 59 w 64"/>
                    <a:gd name="T3" fmla="*/ 0 h 24"/>
                    <a:gd name="T4" fmla="*/ 0 w 64"/>
                    <a:gd name="T5" fmla="*/ 20 h 24"/>
                    <a:gd name="T6" fmla="*/ 0 w 64"/>
                    <a:gd name="T7" fmla="*/ 24 h 24"/>
                    <a:gd name="T8" fmla="*/ 59 w 64"/>
                    <a:gd name="T9" fmla="*/ 0 h 24"/>
                    <a:gd name="T10" fmla="*/ 64 w 64"/>
                    <a:gd name="T11" fmla="*/ 0 h 24"/>
                    <a:gd name="T12" fmla="*/ 59 w 64"/>
                    <a:gd name="T13" fmla="*/ 0 h 24"/>
                    <a:gd name="T14" fmla="*/ 64 w 64"/>
                    <a:gd name="T15" fmla="*/ 0 h 24"/>
                    <a:gd name="T16" fmla="*/ 64 w 64"/>
                    <a:gd name="T17" fmla="*/ 0 h 24"/>
                    <a:gd name="T18" fmla="*/ 59 w 6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24">
                      <a:moveTo>
                        <a:pt x="59" y="0"/>
                      </a:moveTo>
                      <a:lnTo>
                        <a:pt x="59" y="0"/>
                      </a:lnTo>
                      <a:lnTo>
                        <a:pt x="0" y="20"/>
                      </a:lnTo>
                      <a:lnTo>
                        <a:pt x="0" y="24"/>
                      </a:lnTo>
                      <a:lnTo>
                        <a:pt x="59" y="0"/>
                      </a:lnTo>
                      <a:lnTo>
                        <a:pt x="64" y="0"/>
                      </a:lnTo>
                      <a:lnTo>
                        <a:pt x="59" y="0"/>
                      </a:lnTo>
                      <a:lnTo>
                        <a:pt x="64" y="0"/>
                      </a:lnTo>
                      <a:lnTo>
                        <a:pt x="64"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24" name="Freeform 3124">
                  <a:extLst>
                    <a:ext uri="{FF2B5EF4-FFF2-40B4-BE49-F238E27FC236}">
                      <a16:creationId xmlns:a16="http://schemas.microsoft.com/office/drawing/2014/main" id="{1E13CA64-6B07-4490-A7EE-28BE4D640B6A}"/>
                    </a:ext>
                  </a:extLst>
                </p:cNvPr>
                <p:cNvSpPr>
                  <a:spLocks/>
                </p:cNvSpPr>
                <p:nvPr/>
              </p:nvSpPr>
              <p:spPr bwMode="auto">
                <a:xfrm>
                  <a:off x="4848" y="1582"/>
                  <a:ext cx="10" cy="45"/>
                </a:xfrm>
                <a:custGeom>
                  <a:avLst/>
                  <a:gdLst>
                    <a:gd name="T0" fmla="*/ 0 w 10"/>
                    <a:gd name="T1" fmla="*/ 5 h 45"/>
                    <a:gd name="T2" fmla="*/ 0 w 10"/>
                    <a:gd name="T3" fmla="*/ 5 h 45"/>
                    <a:gd name="T4" fmla="*/ 5 w 10"/>
                    <a:gd name="T5" fmla="*/ 45 h 45"/>
                    <a:gd name="T6" fmla="*/ 10 w 10"/>
                    <a:gd name="T7" fmla="*/ 45 h 45"/>
                    <a:gd name="T8" fmla="*/ 5 w 10"/>
                    <a:gd name="T9" fmla="*/ 5 h 45"/>
                    <a:gd name="T10" fmla="*/ 0 w 10"/>
                    <a:gd name="T11" fmla="*/ 0 h 45"/>
                    <a:gd name="T12" fmla="*/ 5 w 10"/>
                    <a:gd name="T13" fmla="*/ 5 h 45"/>
                    <a:gd name="T14" fmla="*/ 5 w 10"/>
                    <a:gd name="T15" fmla="*/ 0 h 45"/>
                    <a:gd name="T16" fmla="*/ 0 w 10"/>
                    <a:gd name="T17" fmla="*/ 0 h 45"/>
                    <a:gd name="T18" fmla="*/ 0 w 10"/>
                    <a:gd name="T1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45">
                      <a:moveTo>
                        <a:pt x="0" y="5"/>
                      </a:moveTo>
                      <a:lnTo>
                        <a:pt x="0" y="5"/>
                      </a:lnTo>
                      <a:lnTo>
                        <a:pt x="5" y="45"/>
                      </a:lnTo>
                      <a:lnTo>
                        <a:pt x="10" y="45"/>
                      </a:lnTo>
                      <a:lnTo>
                        <a:pt x="5" y="5"/>
                      </a:lnTo>
                      <a:lnTo>
                        <a:pt x="0" y="0"/>
                      </a:lnTo>
                      <a:lnTo>
                        <a:pt x="5" y="5"/>
                      </a:lnTo>
                      <a:lnTo>
                        <a:pt x="5"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25" name="Freeform 3125">
                  <a:extLst>
                    <a:ext uri="{FF2B5EF4-FFF2-40B4-BE49-F238E27FC236}">
                      <a16:creationId xmlns:a16="http://schemas.microsoft.com/office/drawing/2014/main" id="{955DBA2A-72CF-40DC-BEFF-D517A502AC35}"/>
                    </a:ext>
                  </a:extLst>
                </p:cNvPr>
                <p:cNvSpPr>
                  <a:spLocks/>
                </p:cNvSpPr>
                <p:nvPr/>
              </p:nvSpPr>
              <p:spPr bwMode="auto">
                <a:xfrm>
                  <a:off x="4833" y="1582"/>
                  <a:ext cx="15" cy="5"/>
                </a:xfrm>
                <a:custGeom>
                  <a:avLst/>
                  <a:gdLst>
                    <a:gd name="T0" fmla="*/ 0 w 15"/>
                    <a:gd name="T1" fmla="*/ 5 h 5"/>
                    <a:gd name="T2" fmla="*/ 5 w 15"/>
                    <a:gd name="T3" fmla="*/ 5 h 5"/>
                    <a:gd name="T4" fmla="*/ 15 w 15"/>
                    <a:gd name="T5" fmla="*/ 5 h 5"/>
                    <a:gd name="T6" fmla="*/ 15 w 15"/>
                    <a:gd name="T7" fmla="*/ 0 h 5"/>
                    <a:gd name="T8" fmla="*/ 5 w 15"/>
                    <a:gd name="T9" fmla="*/ 0 h 5"/>
                    <a:gd name="T10" fmla="*/ 5 w 15"/>
                    <a:gd name="T11" fmla="*/ 5 h 5"/>
                    <a:gd name="T12" fmla="*/ 0 w 15"/>
                    <a:gd name="T13" fmla="*/ 5 h 5"/>
                    <a:gd name="T14" fmla="*/ 0 w 15"/>
                    <a:gd name="T15" fmla="*/ 5 h 5"/>
                    <a:gd name="T16" fmla="*/ 5 w 15"/>
                    <a:gd name="T17" fmla="*/ 5 h 5"/>
                    <a:gd name="T18" fmla="*/ 0 w 15"/>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
                      <a:moveTo>
                        <a:pt x="0" y="5"/>
                      </a:moveTo>
                      <a:lnTo>
                        <a:pt x="5" y="5"/>
                      </a:lnTo>
                      <a:lnTo>
                        <a:pt x="15" y="5"/>
                      </a:lnTo>
                      <a:lnTo>
                        <a:pt x="15" y="0"/>
                      </a:lnTo>
                      <a:lnTo>
                        <a:pt x="5" y="0"/>
                      </a:lnTo>
                      <a:lnTo>
                        <a:pt x="5" y="5"/>
                      </a:lnTo>
                      <a:lnTo>
                        <a:pt x="0" y="5"/>
                      </a:lnTo>
                      <a:lnTo>
                        <a:pt x="0" y="5"/>
                      </a:lnTo>
                      <a:lnTo>
                        <a:pt x="5"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26" name="Freeform 3126">
                  <a:extLst>
                    <a:ext uri="{FF2B5EF4-FFF2-40B4-BE49-F238E27FC236}">
                      <a16:creationId xmlns:a16="http://schemas.microsoft.com/office/drawing/2014/main" id="{C9786426-C69A-438C-B3E7-13015605ABF4}"/>
                    </a:ext>
                  </a:extLst>
                </p:cNvPr>
                <p:cNvSpPr>
                  <a:spLocks/>
                </p:cNvSpPr>
                <p:nvPr/>
              </p:nvSpPr>
              <p:spPr bwMode="auto">
                <a:xfrm>
                  <a:off x="4829" y="1533"/>
                  <a:ext cx="9" cy="54"/>
                </a:xfrm>
                <a:custGeom>
                  <a:avLst/>
                  <a:gdLst>
                    <a:gd name="T0" fmla="*/ 0 w 9"/>
                    <a:gd name="T1" fmla="*/ 5 h 54"/>
                    <a:gd name="T2" fmla="*/ 0 w 9"/>
                    <a:gd name="T3" fmla="*/ 5 h 54"/>
                    <a:gd name="T4" fmla="*/ 4 w 9"/>
                    <a:gd name="T5" fmla="*/ 54 h 54"/>
                    <a:gd name="T6" fmla="*/ 9 w 9"/>
                    <a:gd name="T7" fmla="*/ 54 h 54"/>
                    <a:gd name="T8" fmla="*/ 4 w 9"/>
                    <a:gd name="T9" fmla="*/ 5 h 54"/>
                    <a:gd name="T10" fmla="*/ 0 w 9"/>
                    <a:gd name="T11" fmla="*/ 0 h 54"/>
                    <a:gd name="T12" fmla="*/ 4 w 9"/>
                    <a:gd name="T13" fmla="*/ 5 h 54"/>
                    <a:gd name="T14" fmla="*/ 4 w 9"/>
                    <a:gd name="T15" fmla="*/ 0 h 54"/>
                    <a:gd name="T16" fmla="*/ 0 w 9"/>
                    <a:gd name="T17" fmla="*/ 0 h 54"/>
                    <a:gd name="T18" fmla="*/ 0 w 9"/>
                    <a:gd name="T19"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4">
                      <a:moveTo>
                        <a:pt x="0" y="5"/>
                      </a:moveTo>
                      <a:lnTo>
                        <a:pt x="0" y="5"/>
                      </a:lnTo>
                      <a:lnTo>
                        <a:pt x="4" y="54"/>
                      </a:lnTo>
                      <a:lnTo>
                        <a:pt x="9" y="54"/>
                      </a:lnTo>
                      <a:lnTo>
                        <a:pt x="4" y="5"/>
                      </a:lnTo>
                      <a:lnTo>
                        <a:pt x="0" y="0"/>
                      </a:lnTo>
                      <a:lnTo>
                        <a:pt x="4" y="5"/>
                      </a:lnTo>
                      <a:lnTo>
                        <a:pt x="4"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27" name="Freeform 3127">
                  <a:extLst>
                    <a:ext uri="{FF2B5EF4-FFF2-40B4-BE49-F238E27FC236}">
                      <a16:creationId xmlns:a16="http://schemas.microsoft.com/office/drawing/2014/main" id="{0DA961C1-EFC1-4D6A-BA5D-CBD7CB065783}"/>
                    </a:ext>
                  </a:extLst>
                </p:cNvPr>
                <p:cNvSpPr>
                  <a:spLocks/>
                </p:cNvSpPr>
                <p:nvPr/>
              </p:nvSpPr>
              <p:spPr bwMode="auto">
                <a:xfrm>
                  <a:off x="4779" y="1528"/>
                  <a:ext cx="50" cy="10"/>
                </a:xfrm>
                <a:custGeom>
                  <a:avLst/>
                  <a:gdLst>
                    <a:gd name="T0" fmla="*/ 0 w 50"/>
                    <a:gd name="T1" fmla="*/ 0 h 10"/>
                    <a:gd name="T2" fmla="*/ 5 w 50"/>
                    <a:gd name="T3" fmla="*/ 5 h 10"/>
                    <a:gd name="T4" fmla="*/ 50 w 50"/>
                    <a:gd name="T5" fmla="*/ 10 h 10"/>
                    <a:gd name="T6" fmla="*/ 50 w 50"/>
                    <a:gd name="T7" fmla="*/ 5 h 10"/>
                    <a:gd name="T8" fmla="*/ 5 w 50"/>
                    <a:gd name="T9" fmla="*/ 0 h 10"/>
                    <a:gd name="T10" fmla="*/ 5 w 50"/>
                    <a:gd name="T11" fmla="*/ 0 h 10"/>
                    <a:gd name="T12" fmla="*/ 0 w 50"/>
                    <a:gd name="T13" fmla="*/ 0 h 10"/>
                    <a:gd name="T14" fmla="*/ 0 w 50"/>
                    <a:gd name="T15" fmla="*/ 0 h 10"/>
                    <a:gd name="T16" fmla="*/ 5 w 50"/>
                    <a:gd name="T17" fmla="*/ 5 h 10"/>
                    <a:gd name="T18" fmla="*/ 0 w 5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10">
                      <a:moveTo>
                        <a:pt x="0" y="0"/>
                      </a:moveTo>
                      <a:lnTo>
                        <a:pt x="5" y="5"/>
                      </a:lnTo>
                      <a:lnTo>
                        <a:pt x="50" y="10"/>
                      </a:lnTo>
                      <a:lnTo>
                        <a:pt x="50" y="5"/>
                      </a:lnTo>
                      <a:lnTo>
                        <a:pt x="5" y="0"/>
                      </a:lnTo>
                      <a:lnTo>
                        <a:pt x="5" y="0"/>
                      </a:lnTo>
                      <a:lnTo>
                        <a:pt x="0" y="0"/>
                      </a:lnTo>
                      <a:lnTo>
                        <a:pt x="0" y="0"/>
                      </a:lnTo>
                      <a:lnTo>
                        <a:pt x="5"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28" name="Freeform 3128">
                  <a:extLst>
                    <a:ext uri="{FF2B5EF4-FFF2-40B4-BE49-F238E27FC236}">
                      <a16:creationId xmlns:a16="http://schemas.microsoft.com/office/drawing/2014/main" id="{1D5CC06F-AFAD-4B34-88CB-4D7401EF998D}"/>
                    </a:ext>
                  </a:extLst>
                </p:cNvPr>
                <p:cNvSpPr>
                  <a:spLocks/>
                </p:cNvSpPr>
                <p:nvPr/>
              </p:nvSpPr>
              <p:spPr bwMode="auto">
                <a:xfrm>
                  <a:off x="4774" y="1504"/>
                  <a:ext cx="10" cy="24"/>
                </a:xfrm>
                <a:custGeom>
                  <a:avLst/>
                  <a:gdLst>
                    <a:gd name="T0" fmla="*/ 5 w 10"/>
                    <a:gd name="T1" fmla="*/ 4 h 24"/>
                    <a:gd name="T2" fmla="*/ 0 w 10"/>
                    <a:gd name="T3" fmla="*/ 0 h 24"/>
                    <a:gd name="T4" fmla="*/ 5 w 10"/>
                    <a:gd name="T5" fmla="*/ 24 h 24"/>
                    <a:gd name="T6" fmla="*/ 10 w 10"/>
                    <a:gd name="T7" fmla="*/ 24 h 24"/>
                    <a:gd name="T8" fmla="*/ 5 w 10"/>
                    <a:gd name="T9" fmla="*/ 0 h 24"/>
                    <a:gd name="T10" fmla="*/ 5 w 10"/>
                    <a:gd name="T11" fmla="*/ 0 h 24"/>
                    <a:gd name="T12" fmla="*/ 5 w 10"/>
                    <a:gd name="T13" fmla="*/ 0 h 24"/>
                    <a:gd name="T14" fmla="*/ 5 w 10"/>
                    <a:gd name="T15" fmla="*/ 0 h 24"/>
                    <a:gd name="T16" fmla="*/ 5 w 10"/>
                    <a:gd name="T17" fmla="*/ 0 h 24"/>
                    <a:gd name="T18" fmla="*/ 5 w 10"/>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4">
                      <a:moveTo>
                        <a:pt x="5" y="4"/>
                      </a:moveTo>
                      <a:lnTo>
                        <a:pt x="0" y="0"/>
                      </a:lnTo>
                      <a:lnTo>
                        <a:pt x="5" y="24"/>
                      </a:lnTo>
                      <a:lnTo>
                        <a:pt x="10" y="24"/>
                      </a:lnTo>
                      <a:lnTo>
                        <a:pt x="5" y="0"/>
                      </a:lnTo>
                      <a:lnTo>
                        <a:pt x="5" y="0"/>
                      </a:lnTo>
                      <a:lnTo>
                        <a:pt x="5" y="0"/>
                      </a:lnTo>
                      <a:lnTo>
                        <a:pt x="5" y="0"/>
                      </a:lnTo>
                      <a:lnTo>
                        <a:pt x="5" y="0"/>
                      </a:lnTo>
                      <a:lnTo>
                        <a:pt x="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29" name="Freeform 3129">
                  <a:extLst>
                    <a:ext uri="{FF2B5EF4-FFF2-40B4-BE49-F238E27FC236}">
                      <a16:creationId xmlns:a16="http://schemas.microsoft.com/office/drawing/2014/main" id="{11C5B4A5-0420-422A-AC92-8E7A2A3C0C07}"/>
                    </a:ext>
                  </a:extLst>
                </p:cNvPr>
                <p:cNvSpPr>
                  <a:spLocks/>
                </p:cNvSpPr>
                <p:nvPr/>
              </p:nvSpPr>
              <p:spPr bwMode="auto">
                <a:xfrm>
                  <a:off x="4764" y="1494"/>
                  <a:ext cx="15" cy="14"/>
                </a:xfrm>
                <a:custGeom>
                  <a:avLst/>
                  <a:gdLst>
                    <a:gd name="T0" fmla="*/ 5 w 15"/>
                    <a:gd name="T1" fmla="*/ 5 h 14"/>
                    <a:gd name="T2" fmla="*/ 0 w 15"/>
                    <a:gd name="T3" fmla="*/ 5 h 14"/>
                    <a:gd name="T4" fmla="*/ 15 w 15"/>
                    <a:gd name="T5" fmla="*/ 14 h 14"/>
                    <a:gd name="T6" fmla="*/ 15 w 15"/>
                    <a:gd name="T7" fmla="*/ 10 h 14"/>
                    <a:gd name="T8" fmla="*/ 0 w 15"/>
                    <a:gd name="T9" fmla="*/ 5 h 14"/>
                    <a:gd name="T10" fmla="*/ 0 w 15"/>
                    <a:gd name="T11" fmla="*/ 5 h 14"/>
                    <a:gd name="T12" fmla="*/ 0 w 15"/>
                    <a:gd name="T13" fmla="*/ 5 h 14"/>
                    <a:gd name="T14" fmla="*/ 0 w 15"/>
                    <a:gd name="T15" fmla="*/ 0 h 14"/>
                    <a:gd name="T16" fmla="*/ 0 w 15"/>
                    <a:gd name="T17" fmla="*/ 5 h 14"/>
                    <a:gd name="T18" fmla="*/ 5 w 15"/>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5" y="5"/>
                      </a:moveTo>
                      <a:lnTo>
                        <a:pt x="0" y="5"/>
                      </a:lnTo>
                      <a:lnTo>
                        <a:pt x="15" y="14"/>
                      </a:lnTo>
                      <a:lnTo>
                        <a:pt x="15" y="10"/>
                      </a:lnTo>
                      <a:lnTo>
                        <a:pt x="0" y="5"/>
                      </a:lnTo>
                      <a:lnTo>
                        <a:pt x="0" y="5"/>
                      </a:lnTo>
                      <a:lnTo>
                        <a:pt x="0" y="5"/>
                      </a:lnTo>
                      <a:lnTo>
                        <a:pt x="0" y="0"/>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30" name="Freeform 3130">
                  <a:extLst>
                    <a:ext uri="{FF2B5EF4-FFF2-40B4-BE49-F238E27FC236}">
                      <a16:creationId xmlns:a16="http://schemas.microsoft.com/office/drawing/2014/main" id="{92099222-7371-48C2-8C67-7BC8EAEE802F}"/>
                    </a:ext>
                  </a:extLst>
                </p:cNvPr>
                <p:cNvSpPr>
                  <a:spLocks/>
                </p:cNvSpPr>
                <p:nvPr/>
              </p:nvSpPr>
              <p:spPr bwMode="auto">
                <a:xfrm>
                  <a:off x="4764" y="1499"/>
                  <a:ext cx="15" cy="98"/>
                </a:xfrm>
                <a:custGeom>
                  <a:avLst/>
                  <a:gdLst>
                    <a:gd name="T0" fmla="*/ 15 w 15"/>
                    <a:gd name="T1" fmla="*/ 98 h 98"/>
                    <a:gd name="T2" fmla="*/ 15 w 15"/>
                    <a:gd name="T3" fmla="*/ 93 h 98"/>
                    <a:gd name="T4" fmla="*/ 5 w 15"/>
                    <a:gd name="T5" fmla="*/ 0 h 98"/>
                    <a:gd name="T6" fmla="*/ 0 w 15"/>
                    <a:gd name="T7" fmla="*/ 0 h 98"/>
                    <a:gd name="T8" fmla="*/ 10 w 15"/>
                    <a:gd name="T9" fmla="*/ 98 h 98"/>
                    <a:gd name="T10" fmla="*/ 15 w 15"/>
                    <a:gd name="T11" fmla="*/ 93 h 98"/>
                    <a:gd name="T12" fmla="*/ 15 w 15"/>
                    <a:gd name="T13" fmla="*/ 98 h 98"/>
                    <a:gd name="T14" fmla="*/ 15 w 15"/>
                    <a:gd name="T15" fmla="*/ 98 h 98"/>
                    <a:gd name="T16" fmla="*/ 15 w 15"/>
                    <a:gd name="T17" fmla="*/ 93 h 98"/>
                    <a:gd name="T18" fmla="*/ 15 w 15"/>
                    <a:gd name="T1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98">
                      <a:moveTo>
                        <a:pt x="15" y="98"/>
                      </a:moveTo>
                      <a:lnTo>
                        <a:pt x="15" y="93"/>
                      </a:lnTo>
                      <a:lnTo>
                        <a:pt x="5" y="0"/>
                      </a:lnTo>
                      <a:lnTo>
                        <a:pt x="0" y="0"/>
                      </a:lnTo>
                      <a:lnTo>
                        <a:pt x="10" y="98"/>
                      </a:lnTo>
                      <a:lnTo>
                        <a:pt x="15" y="93"/>
                      </a:lnTo>
                      <a:lnTo>
                        <a:pt x="15" y="98"/>
                      </a:lnTo>
                      <a:lnTo>
                        <a:pt x="15" y="98"/>
                      </a:lnTo>
                      <a:lnTo>
                        <a:pt x="15" y="93"/>
                      </a:lnTo>
                      <a:lnTo>
                        <a:pt x="15" y="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31" name="Freeform 3131">
                  <a:extLst>
                    <a:ext uri="{FF2B5EF4-FFF2-40B4-BE49-F238E27FC236}">
                      <a16:creationId xmlns:a16="http://schemas.microsoft.com/office/drawing/2014/main" id="{0AEA0B59-9211-4BA2-8DAC-1A9283768C85}"/>
                    </a:ext>
                  </a:extLst>
                </p:cNvPr>
                <p:cNvSpPr>
                  <a:spLocks/>
                </p:cNvSpPr>
                <p:nvPr/>
              </p:nvSpPr>
              <p:spPr bwMode="auto">
                <a:xfrm>
                  <a:off x="4685" y="1592"/>
                  <a:ext cx="94" cy="20"/>
                </a:xfrm>
                <a:custGeom>
                  <a:avLst/>
                  <a:gdLst>
                    <a:gd name="T0" fmla="*/ 0 w 94"/>
                    <a:gd name="T1" fmla="*/ 20 h 20"/>
                    <a:gd name="T2" fmla="*/ 10 w 94"/>
                    <a:gd name="T3" fmla="*/ 20 h 20"/>
                    <a:gd name="T4" fmla="*/ 20 w 94"/>
                    <a:gd name="T5" fmla="*/ 20 h 20"/>
                    <a:gd name="T6" fmla="*/ 30 w 94"/>
                    <a:gd name="T7" fmla="*/ 20 h 20"/>
                    <a:gd name="T8" fmla="*/ 35 w 94"/>
                    <a:gd name="T9" fmla="*/ 15 h 20"/>
                    <a:gd name="T10" fmla="*/ 45 w 94"/>
                    <a:gd name="T11" fmla="*/ 15 h 20"/>
                    <a:gd name="T12" fmla="*/ 55 w 94"/>
                    <a:gd name="T13" fmla="*/ 15 h 20"/>
                    <a:gd name="T14" fmla="*/ 60 w 94"/>
                    <a:gd name="T15" fmla="*/ 15 h 20"/>
                    <a:gd name="T16" fmla="*/ 65 w 94"/>
                    <a:gd name="T17" fmla="*/ 10 h 20"/>
                    <a:gd name="T18" fmla="*/ 74 w 94"/>
                    <a:gd name="T19" fmla="*/ 10 h 20"/>
                    <a:gd name="T20" fmla="*/ 79 w 94"/>
                    <a:gd name="T21" fmla="*/ 10 h 20"/>
                    <a:gd name="T22" fmla="*/ 84 w 94"/>
                    <a:gd name="T23" fmla="*/ 10 h 20"/>
                    <a:gd name="T24" fmla="*/ 84 w 94"/>
                    <a:gd name="T25" fmla="*/ 5 h 20"/>
                    <a:gd name="T26" fmla="*/ 89 w 94"/>
                    <a:gd name="T27" fmla="*/ 5 h 20"/>
                    <a:gd name="T28" fmla="*/ 89 w 94"/>
                    <a:gd name="T29" fmla="*/ 5 h 20"/>
                    <a:gd name="T30" fmla="*/ 94 w 94"/>
                    <a:gd name="T31" fmla="*/ 5 h 20"/>
                    <a:gd name="T32" fmla="*/ 94 w 94"/>
                    <a:gd name="T33" fmla="*/ 5 h 20"/>
                    <a:gd name="T34" fmla="*/ 94 w 94"/>
                    <a:gd name="T35" fmla="*/ 0 h 20"/>
                    <a:gd name="T36" fmla="*/ 89 w 94"/>
                    <a:gd name="T37" fmla="*/ 0 h 20"/>
                    <a:gd name="T38" fmla="*/ 89 w 94"/>
                    <a:gd name="T39" fmla="*/ 0 h 20"/>
                    <a:gd name="T40" fmla="*/ 84 w 94"/>
                    <a:gd name="T41" fmla="*/ 0 h 20"/>
                    <a:gd name="T42" fmla="*/ 84 w 94"/>
                    <a:gd name="T43" fmla="*/ 5 h 20"/>
                    <a:gd name="T44" fmla="*/ 79 w 94"/>
                    <a:gd name="T45" fmla="*/ 5 h 20"/>
                    <a:gd name="T46" fmla="*/ 74 w 94"/>
                    <a:gd name="T47" fmla="*/ 5 h 20"/>
                    <a:gd name="T48" fmla="*/ 69 w 94"/>
                    <a:gd name="T49" fmla="*/ 5 h 20"/>
                    <a:gd name="T50" fmla="*/ 65 w 94"/>
                    <a:gd name="T51" fmla="*/ 10 h 20"/>
                    <a:gd name="T52" fmla="*/ 55 w 94"/>
                    <a:gd name="T53" fmla="*/ 10 h 20"/>
                    <a:gd name="T54" fmla="*/ 50 w 94"/>
                    <a:gd name="T55" fmla="*/ 10 h 20"/>
                    <a:gd name="T56" fmla="*/ 40 w 94"/>
                    <a:gd name="T57" fmla="*/ 10 h 20"/>
                    <a:gd name="T58" fmla="*/ 30 w 94"/>
                    <a:gd name="T59" fmla="*/ 15 h 20"/>
                    <a:gd name="T60" fmla="*/ 25 w 94"/>
                    <a:gd name="T61" fmla="*/ 15 h 20"/>
                    <a:gd name="T62" fmla="*/ 15 w 94"/>
                    <a:gd name="T63" fmla="*/ 15 h 20"/>
                    <a:gd name="T64" fmla="*/ 5 w 94"/>
                    <a:gd name="T65" fmla="*/ 15 h 20"/>
                    <a:gd name="T66" fmla="*/ 0 w 94"/>
                    <a:gd name="T6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20">
                      <a:moveTo>
                        <a:pt x="5" y="20"/>
                      </a:moveTo>
                      <a:lnTo>
                        <a:pt x="0" y="20"/>
                      </a:lnTo>
                      <a:lnTo>
                        <a:pt x="5" y="20"/>
                      </a:lnTo>
                      <a:lnTo>
                        <a:pt x="10" y="20"/>
                      </a:lnTo>
                      <a:lnTo>
                        <a:pt x="15" y="20"/>
                      </a:lnTo>
                      <a:lnTo>
                        <a:pt x="20" y="20"/>
                      </a:lnTo>
                      <a:lnTo>
                        <a:pt x="25" y="20"/>
                      </a:lnTo>
                      <a:lnTo>
                        <a:pt x="30" y="20"/>
                      </a:lnTo>
                      <a:lnTo>
                        <a:pt x="35" y="20"/>
                      </a:lnTo>
                      <a:lnTo>
                        <a:pt x="35" y="15"/>
                      </a:lnTo>
                      <a:lnTo>
                        <a:pt x="40" y="15"/>
                      </a:lnTo>
                      <a:lnTo>
                        <a:pt x="45" y="15"/>
                      </a:lnTo>
                      <a:lnTo>
                        <a:pt x="50" y="15"/>
                      </a:lnTo>
                      <a:lnTo>
                        <a:pt x="55" y="15"/>
                      </a:lnTo>
                      <a:lnTo>
                        <a:pt x="55" y="15"/>
                      </a:lnTo>
                      <a:lnTo>
                        <a:pt x="60" y="15"/>
                      </a:lnTo>
                      <a:lnTo>
                        <a:pt x="65" y="10"/>
                      </a:lnTo>
                      <a:lnTo>
                        <a:pt x="65" y="10"/>
                      </a:lnTo>
                      <a:lnTo>
                        <a:pt x="69" y="10"/>
                      </a:lnTo>
                      <a:lnTo>
                        <a:pt x="74" y="10"/>
                      </a:lnTo>
                      <a:lnTo>
                        <a:pt x="74" y="10"/>
                      </a:lnTo>
                      <a:lnTo>
                        <a:pt x="79" y="10"/>
                      </a:lnTo>
                      <a:lnTo>
                        <a:pt x="79" y="10"/>
                      </a:lnTo>
                      <a:lnTo>
                        <a:pt x="84" y="10"/>
                      </a:lnTo>
                      <a:lnTo>
                        <a:pt x="84" y="5"/>
                      </a:lnTo>
                      <a:lnTo>
                        <a:pt x="84" y="5"/>
                      </a:lnTo>
                      <a:lnTo>
                        <a:pt x="89" y="5"/>
                      </a:lnTo>
                      <a:lnTo>
                        <a:pt x="89" y="5"/>
                      </a:lnTo>
                      <a:lnTo>
                        <a:pt x="89" y="5"/>
                      </a:lnTo>
                      <a:lnTo>
                        <a:pt x="89" y="5"/>
                      </a:lnTo>
                      <a:lnTo>
                        <a:pt x="94" y="5"/>
                      </a:lnTo>
                      <a:lnTo>
                        <a:pt x="94" y="5"/>
                      </a:lnTo>
                      <a:lnTo>
                        <a:pt x="94" y="5"/>
                      </a:lnTo>
                      <a:lnTo>
                        <a:pt x="94" y="5"/>
                      </a:lnTo>
                      <a:lnTo>
                        <a:pt x="94" y="0"/>
                      </a:lnTo>
                      <a:lnTo>
                        <a:pt x="94" y="0"/>
                      </a:lnTo>
                      <a:lnTo>
                        <a:pt x="94" y="0"/>
                      </a:lnTo>
                      <a:lnTo>
                        <a:pt x="89" y="0"/>
                      </a:lnTo>
                      <a:lnTo>
                        <a:pt x="89" y="0"/>
                      </a:lnTo>
                      <a:lnTo>
                        <a:pt x="89" y="0"/>
                      </a:lnTo>
                      <a:lnTo>
                        <a:pt x="89" y="0"/>
                      </a:lnTo>
                      <a:lnTo>
                        <a:pt x="84" y="0"/>
                      </a:lnTo>
                      <a:lnTo>
                        <a:pt x="84" y="0"/>
                      </a:lnTo>
                      <a:lnTo>
                        <a:pt x="84" y="5"/>
                      </a:lnTo>
                      <a:lnTo>
                        <a:pt x="79" y="5"/>
                      </a:lnTo>
                      <a:lnTo>
                        <a:pt x="79" y="5"/>
                      </a:lnTo>
                      <a:lnTo>
                        <a:pt x="74" y="5"/>
                      </a:lnTo>
                      <a:lnTo>
                        <a:pt x="74" y="5"/>
                      </a:lnTo>
                      <a:lnTo>
                        <a:pt x="69" y="5"/>
                      </a:lnTo>
                      <a:lnTo>
                        <a:pt x="69" y="5"/>
                      </a:lnTo>
                      <a:lnTo>
                        <a:pt x="65" y="5"/>
                      </a:lnTo>
                      <a:lnTo>
                        <a:pt x="65" y="10"/>
                      </a:lnTo>
                      <a:lnTo>
                        <a:pt x="60" y="10"/>
                      </a:lnTo>
                      <a:lnTo>
                        <a:pt x="55" y="10"/>
                      </a:lnTo>
                      <a:lnTo>
                        <a:pt x="50" y="10"/>
                      </a:lnTo>
                      <a:lnTo>
                        <a:pt x="50" y="10"/>
                      </a:lnTo>
                      <a:lnTo>
                        <a:pt x="45" y="10"/>
                      </a:lnTo>
                      <a:lnTo>
                        <a:pt x="40" y="10"/>
                      </a:lnTo>
                      <a:lnTo>
                        <a:pt x="35" y="15"/>
                      </a:lnTo>
                      <a:lnTo>
                        <a:pt x="30" y="15"/>
                      </a:lnTo>
                      <a:lnTo>
                        <a:pt x="30" y="15"/>
                      </a:lnTo>
                      <a:lnTo>
                        <a:pt x="25" y="15"/>
                      </a:lnTo>
                      <a:lnTo>
                        <a:pt x="20" y="15"/>
                      </a:lnTo>
                      <a:lnTo>
                        <a:pt x="15" y="15"/>
                      </a:lnTo>
                      <a:lnTo>
                        <a:pt x="10" y="15"/>
                      </a:lnTo>
                      <a:lnTo>
                        <a:pt x="5" y="15"/>
                      </a:lnTo>
                      <a:lnTo>
                        <a:pt x="0" y="15"/>
                      </a:lnTo>
                      <a:lnTo>
                        <a:pt x="0" y="20"/>
                      </a:lnTo>
                      <a:lnTo>
                        <a:pt x="5"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32" name="Freeform 3132">
                  <a:extLst>
                    <a:ext uri="{FF2B5EF4-FFF2-40B4-BE49-F238E27FC236}">
                      <a16:creationId xmlns:a16="http://schemas.microsoft.com/office/drawing/2014/main" id="{B49A68DB-A4DF-4CF9-BBD3-8B5A4DF2C259}"/>
                    </a:ext>
                  </a:extLst>
                </p:cNvPr>
                <p:cNvSpPr>
                  <a:spLocks/>
                </p:cNvSpPr>
                <p:nvPr/>
              </p:nvSpPr>
              <p:spPr bwMode="auto">
                <a:xfrm>
                  <a:off x="4685" y="1612"/>
                  <a:ext cx="5" cy="30"/>
                </a:xfrm>
                <a:custGeom>
                  <a:avLst/>
                  <a:gdLst>
                    <a:gd name="T0" fmla="*/ 5 w 5"/>
                    <a:gd name="T1" fmla="*/ 25 h 30"/>
                    <a:gd name="T2" fmla="*/ 5 w 5"/>
                    <a:gd name="T3" fmla="*/ 25 h 30"/>
                    <a:gd name="T4" fmla="*/ 5 w 5"/>
                    <a:gd name="T5" fmla="*/ 0 h 30"/>
                    <a:gd name="T6" fmla="*/ 0 w 5"/>
                    <a:gd name="T7" fmla="*/ 0 h 30"/>
                    <a:gd name="T8" fmla="*/ 0 w 5"/>
                    <a:gd name="T9" fmla="*/ 25 h 30"/>
                    <a:gd name="T10" fmla="*/ 5 w 5"/>
                    <a:gd name="T11" fmla="*/ 30 h 30"/>
                    <a:gd name="T12" fmla="*/ 0 w 5"/>
                    <a:gd name="T13" fmla="*/ 25 h 30"/>
                    <a:gd name="T14" fmla="*/ 5 w 5"/>
                    <a:gd name="T15" fmla="*/ 30 h 30"/>
                    <a:gd name="T16" fmla="*/ 5 w 5"/>
                    <a:gd name="T17" fmla="*/ 30 h 30"/>
                    <a:gd name="T18" fmla="*/ 5 w 5"/>
                    <a:gd name="T1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0">
                      <a:moveTo>
                        <a:pt x="5" y="25"/>
                      </a:moveTo>
                      <a:lnTo>
                        <a:pt x="5" y="25"/>
                      </a:lnTo>
                      <a:lnTo>
                        <a:pt x="5" y="0"/>
                      </a:lnTo>
                      <a:lnTo>
                        <a:pt x="0" y="0"/>
                      </a:lnTo>
                      <a:lnTo>
                        <a:pt x="0" y="25"/>
                      </a:lnTo>
                      <a:lnTo>
                        <a:pt x="5" y="30"/>
                      </a:lnTo>
                      <a:lnTo>
                        <a:pt x="0" y="25"/>
                      </a:lnTo>
                      <a:lnTo>
                        <a:pt x="5" y="30"/>
                      </a:lnTo>
                      <a:lnTo>
                        <a:pt x="5" y="30"/>
                      </a:lnTo>
                      <a:lnTo>
                        <a:pt x="5"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33" name="Freeform 3133">
                  <a:extLst>
                    <a:ext uri="{FF2B5EF4-FFF2-40B4-BE49-F238E27FC236}">
                      <a16:creationId xmlns:a16="http://schemas.microsoft.com/office/drawing/2014/main" id="{AD457BB9-4C71-4B00-8A41-DA7BCC77E540}"/>
                    </a:ext>
                  </a:extLst>
                </p:cNvPr>
                <p:cNvSpPr>
                  <a:spLocks/>
                </p:cNvSpPr>
                <p:nvPr/>
              </p:nvSpPr>
              <p:spPr bwMode="auto">
                <a:xfrm>
                  <a:off x="4690" y="1637"/>
                  <a:ext cx="5" cy="5"/>
                </a:xfrm>
                <a:custGeom>
                  <a:avLst/>
                  <a:gdLst>
                    <a:gd name="T0" fmla="*/ 5 w 5"/>
                    <a:gd name="T1" fmla="*/ 0 h 5"/>
                    <a:gd name="T2" fmla="*/ 5 w 5"/>
                    <a:gd name="T3" fmla="*/ 0 h 5"/>
                    <a:gd name="T4" fmla="*/ 0 w 5"/>
                    <a:gd name="T5" fmla="*/ 0 h 5"/>
                    <a:gd name="T6" fmla="*/ 0 w 5"/>
                    <a:gd name="T7" fmla="*/ 5 h 5"/>
                    <a:gd name="T8" fmla="*/ 5 w 5"/>
                    <a:gd name="T9" fmla="*/ 5 h 5"/>
                    <a:gd name="T10" fmla="*/ 5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5" y="0"/>
                      </a:moveTo>
                      <a:lnTo>
                        <a:pt x="5" y="0"/>
                      </a:lnTo>
                      <a:lnTo>
                        <a:pt x="0" y="0"/>
                      </a:lnTo>
                      <a:lnTo>
                        <a:pt x="0" y="5"/>
                      </a:lnTo>
                      <a:lnTo>
                        <a:pt x="5"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34" name="Freeform 3134">
                  <a:extLst>
                    <a:ext uri="{FF2B5EF4-FFF2-40B4-BE49-F238E27FC236}">
                      <a16:creationId xmlns:a16="http://schemas.microsoft.com/office/drawing/2014/main" id="{B628BCA0-E051-4A21-BDB2-B35E24543110}"/>
                    </a:ext>
                  </a:extLst>
                </p:cNvPr>
                <p:cNvSpPr>
                  <a:spLocks/>
                </p:cNvSpPr>
                <p:nvPr/>
              </p:nvSpPr>
              <p:spPr bwMode="auto">
                <a:xfrm>
                  <a:off x="4666" y="1499"/>
                  <a:ext cx="113" cy="113"/>
                </a:xfrm>
                <a:custGeom>
                  <a:avLst/>
                  <a:gdLst>
                    <a:gd name="T0" fmla="*/ 9 w 113"/>
                    <a:gd name="T1" fmla="*/ 113 h 113"/>
                    <a:gd name="T2" fmla="*/ 14 w 113"/>
                    <a:gd name="T3" fmla="*/ 113 h 113"/>
                    <a:gd name="T4" fmla="*/ 14 w 113"/>
                    <a:gd name="T5" fmla="*/ 113 h 113"/>
                    <a:gd name="T6" fmla="*/ 19 w 113"/>
                    <a:gd name="T7" fmla="*/ 113 h 113"/>
                    <a:gd name="T8" fmla="*/ 24 w 113"/>
                    <a:gd name="T9" fmla="*/ 113 h 113"/>
                    <a:gd name="T10" fmla="*/ 29 w 113"/>
                    <a:gd name="T11" fmla="*/ 113 h 113"/>
                    <a:gd name="T12" fmla="*/ 39 w 113"/>
                    <a:gd name="T13" fmla="*/ 108 h 113"/>
                    <a:gd name="T14" fmla="*/ 44 w 113"/>
                    <a:gd name="T15" fmla="*/ 108 h 113"/>
                    <a:gd name="T16" fmla="*/ 54 w 113"/>
                    <a:gd name="T17" fmla="*/ 108 h 113"/>
                    <a:gd name="T18" fmla="*/ 59 w 113"/>
                    <a:gd name="T19" fmla="*/ 108 h 113"/>
                    <a:gd name="T20" fmla="*/ 69 w 113"/>
                    <a:gd name="T21" fmla="*/ 108 h 113"/>
                    <a:gd name="T22" fmla="*/ 79 w 113"/>
                    <a:gd name="T23" fmla="*/ 103 h 113"/>
                    <a:gd name="T24" fmla="*/ 84 w 113"/>
                    <a:gd name="T25" fmla="*/ 103 h 113"/>
                    <a:gd name="T26" fmla="*/ 93 w 113"/>
                    <a:gd name="T27" fmla="*/ 103 h 113"/>
                    <a:gd name="T28" fmla="*/ 103 w 113"/>
                    <a:gd name="T29" fmla="*/ 98 h 113"/>
                    <a:gd name="T30" fmla="*/ 108 w 113"/>
                    <a:gd name="T31" fmla="*/ 98 h 113"/>
                    <a:gd name="T32" fmla="*/ 98 w 113"/>
                    <a:gd name="T33" fmla="*/ 0 h 113"/>
                    <a:gd name="T34" fmla="*/ 98 w 113"/>
                    <a:gd name="T35" fmla="*/ 0 h 113"/>
                    <a:gd name="T36" fmla="*/ 93 w 113"/>
                    <a:gd name="T37" fmla="*/ 0 h 113"/>
                    <a:gd name="T38" fmla="*/ 93 w 113"/>
                    <a:gd name="T39" fmla="*/ 0 h 113"/>
                    <a:gd name="T40" fmla="*/ 88 w 113"/>
                    <a:gd name="T41" fmla="*/ 0 h 113"/>
                    <a:gd name="T42" fmla="*/ 84 w 113"/>
                    <a:gd name="T43" fmla="*/ 0 h 113"/>
                    <a:gd name="T44" fmla="*/ 79 w 113"/>
                    <a:gd name="T45" fmla="*/ 5 h 113"/>
                    <a:gd name="T46" fmla="*/ 69 w 113"/>
                    <a:gd name="T47" fmla="*/ 5 h 113"/>
                    <a:gd name="T48" fmla="*/ 64 w 113"/>
                    <a:gd name="T49" fmla="*/ 5 h 113"/>
                    <a:gd name="T50" fmla="*/ 54 w 113"/>
                    <a:gd name="T51" fmla="*/ 5 h 113"/>
                    <a:gd name="T52" fmla="*/ 49 w 113"/>
                    <a:gd name="T53" fmla="*/ 9 h 113"/>
                    <a:gd name="T54" fmla="*/ 39 w 113"/>
                    <a:gd name="T55" fmla="*/ 9 h 113"/>
                    <a:gd name="T56" fmla="*/ 29 w 113"/>
                    <a:gd name="T57" fmla="*/ 14 h 113"/>
                    <a:gd name="T58" fmla="*/ 24 w 113"/>
                    <a:gd name="T59" fmla="*/ 14 h 113"/>
                    <a:gd name="T60" fmla="*/ 14 w 113"/>
                    <a:gd name="T61" fmla="*/ 19 h 113"/>
                    <a:gd name="T62" fmla="*/ 5 w 113"/>
                    <a:gd name="T63" fmla="*/ 19 h 113"/>
                    <a:gd name="T64" fmla="*/ 0 w 113"/>
                    <a:gd name="T65" fmla="*/ 2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3" h="113">
                      <a:moveTo>
                        <a:pt x="9" y="113"/>
                      </a:moveTo>
                      <a:lnTo>
                        <a:pt x="9" y="113"/>
                      </a:lnTo>
                      <a:lnTo>
                        <a:pt x="9" y="113"/>
                      </a:lnTo>
                      <a:lnTo>
                        <a:pt x="14" y="113"/>
                      </a:lnTo>
                      <a:lnTo>
                        <a:pt x="14" y="113"/>
                      </a:lnTo>
                      <a:lnTo>
                        <a:pt x="14" y="113"/>
                      </a:lnTo>
                      <a:lnTo>
                        <a:pt x="14" y="113"/>
                      </a:lnTo>
                      <a:lnTo>
                        <a:pt x="19" y="113"/>
                      </a:lnTo>
                      <a:lnTo>
                        <a:pt x="19" y="113"/>
                      </a:lnTo>
                      <a:lnTo>
                        <a:pt x="24" y="113"/>
                      </a:lnTo>
                      <a:lnTo>
                        <a:pt x="29" y="113"/>
                      </a:lnTo>
                      <a:lnTo>
                        <a:pt x="29" y="113"/>
                      </a:lnTo>
                      <a:lnTo>
                        <a:pt x="34" y="113"/>
                      </a:lnTo>
                      <a:lnTo>
                        <a:pt x="39" y="108"/>
                      </a:lnTo>
                      <a:lnTo>
                        <a:pt x="39" y="108"/>
                      </a:lnTo>
                      <a:lnTo>
                        <a:pt x="44" y="108"/>
                      </a:lnTo>
                      <a:lnTo>
                        <a:pt x="49" y="108"/>
                      </a:lnTo>
                      <a:lnTo>
                        <a:pt x="54" y="108"/>
                      </a:lnTo>
                      <a:lnTo>
                        <a:pt x="54" y="108"/>
                      </a:lnTo>
                      <a:lnTo>
                        <a:pt x="59" y="108"/>
                      </a:lnTo>
                      <a:lnTo>
                        <a:pt x="64" y="108"/>
                      </a:lnTo>
                      <a:lnTo>
                        <a:pt x="69" y="108"/>
                      </a:lnTo>
                      <a:lnTo>
                        <a:pt x="74" y="103"/>
                      </a:lnTo>
                      <a:lnTo>
                        <a:pt x="79" y="103"/>
                      </a:lnTo>
                      <a:lnTo>
                        <a:pt x="79" y="103"/>
                      </a:lnTo>
                      <a:lnTo>
                        <a:pt x="84" y="103"/>
                      </a:lnTo>
                      <a:lnTo>
                        <a:pt x="88" y="103"/>
                      </a:lnTo>
                      <a:lnTo>
                        <a:pt x="93" y="103"/>
                      </a:lnTo>
                      <a:lnTo>
                        <a:pt x="98" y="98"/>
                      </a:lnTo>
                      <a:lnTo>
                        <a:pt x="103" y="98"/>
                      </a:lnTo>
                      <a:lnTo>
                        <a:pt x="103" y="98"/>
                      </a:lnTo>
                      <a:lnTo>
                        <a:pt x="108" y="98"/>
                      </a:lnTo>
                      <a:lnTo>
                        <a:pt x="113" y="98"/>
                      </a:lnTo>
                      <a:lnTo>
                        <a:pt x="98" y="0"/>
                      </a:lnTo>
                      <a:lnTo>
                        <a:pt x="98" y="0"/>
                      </a:lnTo>
                      <a:lnTo>
                        <a:pt x="98" y="0"/>
                      </a:lnTo>
                      <a:lnTo>
                        <a:pt x="93" y="0"/>
                      </a:lnTo>
                      <a:lnTo>
                        <a:pt x="93" y="0"/>
                      </a:lnTo>
                      <a:lnTo>
                        <a:pt x="93" y="0"/>
                      </a:lnTo>
                      <a:lnTo>
                        <a:pt x="93" y="0"/>
                      </a:lnTo>
                      <a:lnTo>
                        <a:pt x="88" y="0"/>
                      </a:lnTo>
                      <a:lnTo>
                        <a:pt x="88" y="0"/>
                      </a:lnTo>
                      <a:lnTo>
                        <a:pt x="84" y="0"/>
                      </a:lnTo>
                      <a:lnTo>
                        <a:pt x="84" y="0"/>
                      </a:lnTo>
                      <a:lnTo>
                        <a:pt x="79" y="0"/>
                      </a:lnTo>
                      <a:lnTo>
                        <a:pt x="79" y="5"/>
                      </a:lnTo>
                      <a:lnTo>
                        <a:pt x="74" y="5"/>
                      </a:lnTo>
                      <a:lnTo>
                        <a:pt x="69" y="5"/>
                      </a:lnTo>
                      <a:lnTo>
                        <a:pt x="64" y="5"/>
                      </a:lnTo>
                      <a:lnTo>
                        <a:pt x="64" y="5"/>
                      </a:lnTo>
                      <a:lnTo>
                        <a:pt x="59" y="5"/>
                      </a:lnTo>
                      <a:lnTo>
                        <a:pt x="54" y="5"/>
                      </a:lnTo>
                      <a:lnTo>
                        <a:pt x="49" y="9"/>
                      </a:lnTo>
                      <a:lnTo>
                        <a:pt x="49" y="9"/>
                      </a:lnTo>
                      <a:lnTo>
                        <a:pt x="44" y="9"/>
                      </a:lnTo>
                      <a:lnTo>
                        <a:pt x="39" y="9"/>
                      </a:lnTo>
                      <a:lnTo>
                        <a:pt x="34" y="9"/>
                      </a:lnTo>
                      <a:lnTo>
                        <a:pt x="29" y="14"/>
                      </a:lnTo>
                      <a:lnTo>
                        <a:pt x="24" y="14"/>
                      </a:lnTo>
                      <a:lnTo>
                        <a:pt x="24" y="14"/>
                      </a:lnTo>
                      <a:lnTo>
                        <a:pt x="19" y="14"/>
                      </a:lnTo>
                      <a:lnTo>
                        <a:pt x="14" y="19"/>
                      </a:lnTo>
                      <a:lnTo>
                        <a:pt x="9" y="19"/>
                      </a:lnTo>
                      <a:lnTo>
                        <a:pt x="5" y="19"/>
                      </a:lnTo>
                      <a:lnTo>
                        <a:pt x="5" y="19"/>
                      </a:lnTo>
                      <a:lnTo>
                        <a:pt x="0" y="24"/>
                      </a:lnTo>
                      <a:lnTo>
                        <a:pt x="9"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35" name="Freeform 3135">
                  <a:extLst>
                    <a:ext uri="{FF2B5EF4-FFF2-40B4-BE49-F238E27FC236}">
                      <a16:creationId xmlns:a16="http://schemas.microsoft.com/office/drawing/2014/main" id="{BB9AA2B3-BD46-4ED7-A6C6-1E2F15B487E0}"/>
                    </a:ext>
                  </a:extLst>
                </p:cNvPr>
                <p:cNvSpPr>
                  <a:spLocks/>
                </p:cNvSpPr>
                <p:nvPr/>
              </p:nvSpPr>
              <p:spPr bwMode="auto">
                <a:xfrm>
                  <a:off x="4675" y="1592"/>
                  <a:ext cx="104" cy="25"/>
                </a:xfrm>
                <a:custGeom>
                  <a:avLst/>
                  <a:gdLst>
                    <a:gd name="T0" fmla="*/ 104 w 104"/>
                    <a:gd name="T1" fmla="*/ 0 h 25"/>
                    <a:gd name="T2" fmla="*/ 94 w 104"/>
                    <a:gd name="T3" fmla="*/ 5 h 25"/>
                    <a:gd name="T4" fmla="*/ 89 w 104"/>
                    <a:gd name="T5" fmla="*/ 5 h 25"/>
                    <a:gd name="T6" fmla="*/ 79 w 104"/>
                    <a:gd name="T7" fmla="*/ 5 h 25"/>
                    <a:gd name="T8" fmla="*/ 70 w 104"/>
                    <a:gd name="T9" fmla="*/ 10 h 25"/>
                    <a:gd name="T10" fmla="*/ 65 w 104"/>
                    <a:gd name="T11" fmla="*/ 10 h 25"/>
                    <a:gd name="T12" fmla="*/ 55 w 104"/>
                    <a:gd name="T13" fmla="*/ 10 h 25"/>
                    <a:gd name="T14" fmla="*/ 45 w 104"/>
                    <a:gd name="T15" fmla="*/ 10 h 25"/>
                    <a:gd name="T16" fmla="*/ 40 w 104"/>
                    <a:gd name="T17" fmla="*/ 15 h 25"/>
                    <a:gd name="T18" fmla="*/ 30 w 104"/>
                    <a:gd name="T19" fmla="*/ 15 h 25"/>
                    <a:gd name="T20" fmla="*/ 25 w 104"/>
                    <a:gd name="T21" fmla="*/ 15 h 25"/>
                    <a:gd name="T22" fmla="*/ 15 w 104"/>
                    <a:gd name="T23" fmla="*/ 15 h 25"/>
                    <a:gd name="T24" fmla="*/ 10 w 104"/>
                    <a:gd name="T25" fmla="*/ 15 h 25"/>
                    <a:gd name="T26" fmla="*/ 5 w 104"/>
                    <a:gd name="T27" fmla="*/ 15 h 25"/>
                    <a:gd name="T28" fmla="*/ 5 w 104"/>
                    <a:gd name="T29" fmla="*/ 20 h 25"/>
                    <a:gd name="T30" fmla="*/ 0 w 104"/>
                    <a:gd name="T31" fmla="*/ 20 h 25"/>
                    <a:gd name="T32" fmla="*/ 0 w 104"/>
                    <a:gd name="T33" fmla="*/ 20 h 25"/>
                    <a:gd name="T34" fmla="*/ 0 w 104"/>
                    <a:gd name="T35" fmla="*/ 25 h 25"/>
                    <a:gd name="T36" fmla="*/ 5 w 104"/>
                    <a:gd name="T37" fmla="*/ 25 h 25"/>
                    <a:gd name="T38" fmla="*/ 5 w 104"/>
                    <a:gd name="T39" fmla="*/ 20 h 25"/>
                    <a:gd name="T40" fmla="*/ 10 w 104"/>
                    <a:gd name="T41" fmla="*/ 20 h 25"/>
                    <a:gd name="T42" fmla="*/ 15 w 104"/>
                    <a:gd name="T43" fmla="*/ 20 h 25"/>
                    <a:gd name="T44" fmla="*/ 20 w 104"/>
                    <a:gd name="T45" fmla="*/ 20 h 25"/>
                    <a:gd name="T46" fmla="*/ 30 w 104"/>
                    <a:gd name="T47" fmla="*/ 20 h 25"/>
                    <a:gd name="T48" fmla="*/ 35 w 104"/>
                    <a:gd name="T49" fmla="*/ 20 h 25"/>
                    <a:gd name="T50" fmla="*/ 45 w 104"/>
                    <a:gd name="T51" fmla="*/ 20 h 25"/>
                    <a:gd name="T52" fmla="*/ 50 w 104"/>
                    <a:gd name="T53" fmla="*/ 15 h 25"/>
                    <a:gd name="T54" fmla="*/ 60 w 104"/>
                    <a:gd name="T55" fmla="*/ 15 h 25"/>
                    <a:gd name="T56" fmla="*/ 70 w 104"/>
                    <a:gd name="T57" fmla="*/ 15 h 25"/>
                    <a:gd name="T58" fmla="*/ 75 w 104"/>
                    <a:gd name="T59" fmla="*/ 10 h 25"/>
                    <a:gd name="T60" fmla="*/ 84 w 104"/>
                    <a:gd name="T61" fmla="*/ 10 h 25"/>
                    <a:gd name="T62" fmla="*/ 94 w 104"/>
                    <a:gd name="T63" fmla="*/ 10 h 25"/>
                    <a:gd name="T64" fmla="*/ 99 w 104"/>
                    <a:gd name="T65" fmla="*/ 5 h 25"/>
                    <a:gd name="T66" fmla="*/ 104 w 104"/>
                    <a:gd name="T6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25">
                      <a:moveTo>
                        <a:pt x="99" y="5"/>
                      </a:moveTo>
                      <a:lnTo>
                        <a:pt x="104" y="0"/>
                      </a:lnTo>
                      <a:lnTo>
                        <a:pt x="99" y="0"/>
                      </a:lnTo>
                      <a:lnTo>
                        <a:pt x="94" y="5"/>
                      </a:lnTo>
                      <a:lnTo>
                        <a:pt x="89" y="5"/>
                      </a:lnTo>
                      <a:lnTo>
                        <a:pt x="89" y="5"/>
                      </a:lnTo>
                      <a:lnTo>
                        <a:pt x="84" y="5"/>
                      </a:lnTo>
                      <a:lnTo>
                        <a:pt x="79" y="5"/>
                      </a:lnTo>
                      <a:lnTo>
                        <a:pt x="75" y="5"/>
                      </a:lnTo>
                      <a:lnTo>
                        <a:pt x="70" y="10"/>
                      </a:lnTo>
                      <a:lnTo>
                        <a:pt x="70" y="10"/>
                      </a:lnTo>
                      <a:lnTo>
                        <a:pt x="65" y="10"/>
                      </a:lnTo>
                      <a:lnTo>
                        <a:pt x="60" y="10"/>
                      </a:lnTo>
                      <a:lnTo>
                        <a:pt x="55" y="10"/>
                      </a:lnTo>
                      <a:lnTo>
                        <a:pt x="50" y="10"/>
                      </a:lnTo>
                      <a:lnTo>
                        <a:pt x="45" y="10"/>
                      </a:lnTo>
                      <a:lnTo>
                        <a:pt x="45" y="15"/>
                      </a:lnTo>
                      <a:lnTo>
                        <a:pt x="40" y="15"/>
                      </a:lnTo>
                      <a:lnTo>
                        <a:pt x="35" y="15"/>
                      </a:lnTo>
                      <a:lnTo>
                        <a:pt x="30" y="15"/>
                      </a:lnTo>
                      <a:lnTo>
                        <a:pt x="25" y="15"/>
                      </a:lnTo>
                      <a:lnTo>
                        <a:pt x="25" y="15"/>
                      </a:lnTo>
                      <a:lnTo>
                        <a:pt x="20" y="15"/>
                      </a:lnTo>
                      <a:lnTo>
                        <a:pt x="15" y="15"/>
                      </a:lnTo>
                      <a:lnTo>
                        <a:pt x="15" y="15"/>
                      </a:lnTo>
                      <a:lnTo>
                        <a:pt x="10" y="15"/>
                      </a:lnTo>
                      <a:lnTo>
                        <a:pt x="10" y="15"/>
                      </a:lnTo>
                      <a:lnTo>
                        <a:pt x="5" y="15"/>
                      </a:lnTo>
                      <a:lnTo>
                        <a:pt x="5" y="15"/>
                      </a:lnTo>
                      <a:lnTo>
                        <a:pt x="5" y="20"/>
                      </a:lnTo>
                      <a:lnTo>
                        <a:pt x="5" y="20"/>
                      </a:lnTo>
                      <a:lnTo>
                        <a:pt x="0" y="20"/>
                      </a:lnTo>
                      <a:lnTo>
                        <a:pt x="0" y="20"/>
                      </a:lnTo>
                      <a:lnTo>
                        <a:pt x="0" y="20"/>
                      </a:lnTo>
                      <a:lnTo>
                        <a:pt x="0" y="25"/>
                      </a:lnTo>
                      <a:lnTo>
                        <a:pt x="0" y="25"/>
                      </a:lnTo>
                      <a:lnTo>
                        <a:pt x="0" y="25"/>
                      </a:lnTo>
                      <a:lnTo>
                        <a:pt x="5" y="25"/>
                      </a:lnTo>
                      <a:lnTo>
                        <a:pt x="5" y="20"/>
                      </a:lnTo>
                      <a:lnTo>
                        <a:pt x="5" y="20"/>
                      </a:lnTo>
                      <a:lnTo>
                        <a:pt x="10" y="20"/>
                      </a:lnTo>
                      <a:lnTo>
                        <a:pt x="10" y="20"/>
                      </a:lnTo>
                      <a:lnTo>
                        <a:pt x="10" y="20"/>
                      </a:lnTo>
                      <a:lnTo>
                        <a:pt x="15" y="20"/>
                      </a:lnTo>
                      <a:lnTo>
                        <a:pt x="20" y="20"/>
                      </a:lnTo>
                      <a:lnTo>
                        <a:pt x="20" y="20"/>
                      </a:lnTo>
                      <a:lnTo>
                        <a:pt x="25" y="20"/>
                      </a:lnTo>
                      <a:lnTo>
                        <a:pt x="30" y="20"/>
                      </a:lnTo>
                      <a:lnTo>
                        <a:pt x="30" y="20"/>
                      </a:lnTo>
                      <a:lnTo>
                        <a:pt x="35" y="20"/>
                      </a:lnTo>
                      <a:lnTo>
                        <a:pt x="40" y="20"/>
                      </a:lnTo>
                      <a:lnTo>
                        <a:pt x="45" y="20"/>
                      </a:lnTo>
                      <a:lnTo>
                        <a:pt x="45" y="15"/>
                      </a:lnTo>
                      <a:lnTo>
                        <a:pt x="50" y="15"/>
                      </a:lnTo>
                      <a:lnTo>
                        <a:pt x="55" y="15"/>
                      </a:lnTo>
                      <a:lnTo>
                        <a:pt x="60" y="15"/>
                      </a:lnTo>
                      <a:lnTo>
                        <a:pt x="65" y="15"/>
                      </a:lnTo>
                      <a:lnTo>
                        <a:pt x="70" y="15"/>
                      </a:lnTo>
                      <a:lnTo>
                        <a:pt x="75" y="15"/>
                      </a:lnTo>
                      <a:lnTo>
                        <a:pt x="75" y="10"/>
                      </a:lnTo>
                      <a:lnTo>
                        <a:pt x="79" y="10"/>
                      </a:lnTo>
                      <a:lnTo>
                        <a:pt x="84" y="10"/>
                      </a:lnTo>
                      <a:lnTo>
                        <a:pt x="89" y="10"/>
                      </a:lnTo>
                      <a:lnTo>
                        <a:pt x="94" y="10"/>
                      </a:lnTo>
                      <a:lnTo>
                        <a:pt x="94" y="5"/>
                      </a:lnTo>
                      <a:lnTo>
                        <a:pt x="99" y="5"/>
                      </a:lnTo>
                      <a:lnTo>
                        <a:pt x="104" y="5"/>
                      </a:lnTo>
                      <a:lnTo>
                        <a:pt x="104" y="0"/>
                      </a:lnTo>
                      <a:lnTo>
                        <a:pt x="9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36" name="Freeform 3136">
                  <a:extLst>
                    <a:ext uri="{FF2B5EF4-FFF2-40B4-BE49-F238E27FC236}">
                      <a16:creationId xmlns:a16="http://schemas.microsoft.com/office/drawing/2014/main" id="{0B9FCA65-2AE6-4BED-8A37-57DC22B190D2}"/>
                    </a:ext>
                  </a:extLst>
                </p:cNvPr>
                <p:cNvSpPr>
                  <a:spLocks/>
                </p:cNvSpPr>
                <p:nvPr/>
              </p:nvSpPr>
              <p:spPr bwMode="auto">
                <a:xfrm>
                  <a:off x="4759" y="1494"/>
                  <a:ext cx="20" cy="103"/>
                </a:xfrm>
                <a:custGeom>
                  <a:avLst/>
                  <a:gdLst>
                    <a:gd name="T0" fmla="*/ 5 w 20"/>
                    <a:gd name="T1" fmla="*/ 5 h 103"/>
                    <a:gd name="T2" fmla="*/ 0 w 20"/>
                    <a:gd name="T3" fmla="*/ 5 h 103"/>
                    <a:gd name="T4" fmla="*/ 15 w 20"/>
                    <a:gd name="T5" fmla="*/ 103 h 103"/>
                    <a:gd name="T6" fmla="*/ 20 w 20"/>
                    <a:gd name="T7" fmla="*/ 98 h 103"/>
                    <a:gd name="T8" fmla="*/ 5 w 20"/>
                    <a:gd name="T9" fmla="*/ 5 h 103"/>
                    <a:gd name="T10" fmla="*/ 5 w 20"/>
                    <a:gd name="T11" fmla="*/ 0 h 103"/>
                    <a:gd name="T12" fmla="*/ 5 w 20"/>
                    <a:gd name="T13" fmla="*/ 5 h 103"/>
                    <a:gd name="T14" fmla="*/ 5 w 20"/>
                    <a:gd name="T15" fmla="*/ 0 h 103"/>
                    <a:gd name="T16" fmla="*/ 5 w 20"/>
                    <a:gd name="T17" fmla="*/ 0 h 103"/>
                    <a:gd name="T18" fmla="*/ 5 w 20"/>
                    <a:gd name="T19" fmla="*/ 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03">
                      <a:moveTo>
                        <a:pt x="5" y="5"/>
                      </a:moveTo>
                      <a:lnTo>
                        <a:pt x="0" y="5"/>
                      </a:lnTo>
                      <a:lnTo>
                        <a:pt x="15" y="103"/>
                      </a:lnTo>
                      <a:lnTo>
                        <a:pt x="20" y="98"/>
                      </a:lnTo>
                      <a:lnTo>
                        <a:pt x="5" y="5"/>
                      </a:lnTo>
                      <a:lnTo>
                        <a:pt x="5" y="0"/>
                      </a:lnTo>
                      <a:lnTo>
                        <a:pt x="5" y="5"/>
                      </a:lnTo>
                      <a:lnTo>
                        <a:pt x="5" y="0"/>
                      </a:lnTo>
                      <a:lnTo>
                        <a:pt x="5"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37" name="Freeform 3137">
                  <a:extLst>
                    <a:ext uri="{FF2B5EF4-FFF2-40B4-BE49-F238E27FC236}">
                      <a16:creationId xmlns:a16="http://schemas.microsoft.com/office/drawing/2014/main" id="{9BFEF90B-DF9C-4F08-B6A8-EBF0A769555C}"/>
                    </a:ext>
                  </a:extLst>
                </p:cNvPr>
                <p:cNvSpPr>
                  <a:spLocks/>
                </p:cNvSpPr>
                <p:nvPr/>
              </p:nvSpPr>
              <p:spPr bwMode="auto">
                <a:xfrm>
                  <a:off x="4661" y="1494"/>
                  <a:ext cx="103" cy="29"/>
                </a:xfrm>
                <a:custGeom>
                  <a:avLst/>
                  <a:gdLst>
                    <a:gd name="T0" fmla="*/ 5 w 103"/>
                    <a:gd name="T1" fmla="*/ 29 h 29"/>
                    <a:gd name="T2" fmla="*/ 10 w 103"/>
                    <a:gd name="T3" fmla="*/ 29 h 29"/>
                    <a:gd name="T4" fmla="*/ 19 w 103"/>
                    <a:gd name="T5" fmla="*/ 24 h 29"/>
                    <a:gd name="T6" fmla="*/ 29 w 103"/>
                    <a:gd name="T7" fmla="*/ 24 h 29"/>
                    <a:gd name="T8" fmla="*/ 34 w 103"/>
                    <a:gd name="T9" fmla="*/ 19 h 29"/>
                    <a:gd name="T10" fmla="*/ 44 w 103"/>
                    <a:gd name="T11" fmla="*/ 19 h 29"/>
                    <a:gd name="T12" fmla="*/ 54 w 103"/>
                    <a:gd name="T13" fmla="*/ 14 h 29"/>
                    <a:gd name="T14" fmla="*/ 59 w 103"/>
                    <a:gd name="T15" fmla="*/ 14 h 29"/>
                    <a:gd name="T16" fmla="*/ 69 w 103"/>
                    <a:gd name="T17" fmla="*/ 14 h 29"/>
                    <a:gd name="T18" fmla="*/ 74 w 103"/>
                    <a:gd name="T19" fmla="*/ 10 h 29"/>
                    <a:gd name="T20" fmla="*/ 84 w 103"/>
                    <a:gd name="T21" fmla="*/ 10 h 29"/>
                    <a:gd name="T22" fmla="*/ 89 w 103"/>
                    <a:gd name="T23" fmla="*/ 10 h 29"/>
                    <a:gd name="T24" fmla="*/ 93 w 103"/>
                    <a:gd name="T25" fmla="*/ 10 h 29"/>
                    <a:gd name="T26" fmla="*/ 98 w 103"/>
                    <a:gd name="T27" fmla="*/ 5 h 29"/>
                    <a:gd name="T28" fmla="*/ 98 w 103"/>
                    <a:gd name="T29" fmla="*/ 5 h 29"/>
                    <a:gd name="T30" fmla="*/ 103 w 103"/>
                    <a:gd name="T31" fmla="*/ 5 h 29"/>
                    <a:gd name="T32" fmla="*/ 103 w 103"/>
                    <a:gd name="T33" fmla="*/ 5 h 29"/>
                    <a:gd name="T34" fmla="*/ 103 w 103"/>
                    <a:gd name="T35" fmla="*/ 0 h 29"/>
                    <a:gd name="T36" fmla="*/ 98 w 103"/>
                    <a:gd name="T37" fmla="*/ 0 h 29"/>
                    <a:gd name="T38" fmla="*/ 98 w 103"/>
                    <a:gd name="T39" fmla="*/ 0 h 29"/>
                    <a:gd name="T40" fmla="*/ 93 w 103"/>
                    <a:gd name="T41" fmla="*/ 5 h 29"/>
                    <a:gd name="T42" fmla="*/ 89 w 103"/>
                    <a:gd name="T43" fmla="*/ 5 h 29"/>
                    <a:gd name="T44" fmla="*/ 84 w 103"/>
                    <a:gd name="T45" fmla="*/ 5 h 29"/>
                    <a:gd name="T46" fmla="*/ 79 w 103"/>
                    <a:gd name="T47" fmla="*/ 5 h 29"/>
                    <a:gd name="T48" fmla="*/ 69 w 103"/>
                    <a:gd name="T49" fmla="*/ 5 h 29"/>
                    <a:gd name="T50" fmla="*/ 64 w 103"/>
                    <a:gd name="T51" fmla="*/ 10 h 29"/>
                    <a:gd name="T52" fmla="*/ 54 w 103"/>
                    <a:gd name="T53" fmla="*/ 10 h 29"/>
                    <a:gd name="T54" fmla="*/ 49 w 103"/>
                    <a:gd name="T55" fmla="*/ 10 h 29"/>
                    <a:gd name="T56" fmla="*/ 39 w 103"/>
                    <a:gd name="T57" fmla="*/ 14 h 29"/>
                    <a:gd name="T58" fmla="*/ 29 w 103"/>
                    <a:gd name="T59" fmla="*/ 14 h 29"/>
                    <a:gd name="T60" fmla="*/ 24 w 103"/>
                    <a:gd name="T61" fmla="*/ 19 h 29"/>
                    <a:gd name="T62" fmla="*/ 14 w 103"/>
                    <a:gd name="T63" fmla="*/ 19 h 29"/>
                    <a:gd name="T64" fmla="*/ 5 w 103"/>
                    <a:gd name="T65" fmla="*/ 24 h 29"/>
                    <a:gd name="T66" fmla="*/ 0 w 103"/>
                    <a:gd name="T6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29">
                      <a:moveTo>
                        <a:pt x="5" y="29"/>
                      </a:moveTo>
                      <a:lnTo>
                        <a:pt x="5" y="29"/>
                      </a:lnTo>
                      <a:lnTo>
                        <a:pt x="10" y="29"/>
                      </a:lnTo>
                      <a:lnTo>
                        <a:pt x="10" y="29"/>
                      </a:lnTo>
                      <a:lnTo>
                        <a:pt x="14" y="24"/>
                      </a:lnTo>
                      <a:lnTo>
                        <a:pt x="19" y="24"/>
                      </a:lnTo>
                      <a:lnTo>
                        <a:pt x="24" y="24"/>
                      </a:lnTo>
                      <a:lnTo>
                        <a:pt x="29" y="24"/>
                      </a:lnTo>
                      <a:lnTo>
                        <a:pt x="34" y="19"/>
                      </a:lnTo>
                      <a:lnTo>
                        <a:pt x="34" y="19"/>
                      </a:lnTo>
                      <a:lnTo>
                        <a:pt x="39" y="19"/>
                      </a:lnTo>
                      <a:lnTo>
                        <a:pt x="44" y="19"/>
                      </a:lnTo>
                      <a:lnTo>
                        <a:pt x="49" y="14"/>
                      </a:lnTo>
                      <a:lnTo>
                        <a:pt x="54" y="14"/>
                      </a:lnTo>
                      <a:lnTo>
                        <a:pt x="54" y="14"/>
                      </a:lnTo>
                      <a:lnTo>
                        <a:pt x="59" y="14"/>
                      </a:lnTo>
                      <a:lnTo>
                        <a:pt x="64" y="14"/>
                      </a:lnTo>
                      <a:lnTo>
                        <a:pt x="69" y="14"/>
                      </a:lnTo>
                      <a:lnTo>
                        <a:pt x="74" y="10"/>
                      </a:lnTo>
                      <a:lnTo>
                        <a:pt x="74" y="10"/>
                      </a:lnTo>
                      <a:lnTo>
                        <a:pt x="79" y="10"/>
                      </a:lnTo>
                      <a:lnTo>
                        <a:pt x="84" y="10"/>
                      </a:lnTo>
                      <a:lnTo>
                        <a:pt x="84" y="10"/>
                      </a:lnTo>
                      <a:lnTo>
                        <a:pt x="89" y="10"/>
                      </a:lnTo>
                      <a:lnTo>
                        <a:pt x="89" y="10"/>
                      </a:lnTo>
                      <a:lnTo>
                        <a:pt x="93" y="10"/>
                      </a:lnTo>
                      <a:lnTo>
                        <a:pt x="93" y="10"/>
                      </a:lnTo>
                      <a:lnTo>
                        <a:pt x="98" y="5"/>
                      </a:lnTo>
                      <a:lnTo>
                        <a:pt x="98" y="5"/>
                      </a:lnTo>
                      <a:lnTo>
                        <a:pt x="98" y="5"/>
                      </a:lnTo>
                      <a:lnTo>
                        <a:pt x="103" y="5"/>
                      </a:lnTo>
                      <a:lnTo>
                        <a:pt x="103" y="5"/>
                      </a:lnTo>
                      <a:lnTo>
                        <a:pt x="103" y="5"/>
                      </a:lnTo>
                      <a:lnTo>
                        <a:pt x="103" y="5"/>
                      </a:lnTo>
                      <a:lnTo>
                        <a:pt x="103" y="0"/>
                      </a:lnTo>
                      <a:lnTo>
                        <a:pt x="103" y="0"/>
                      </a:lnTo>
                      <a:lnTo>
                        <a:pt x="103" y="0"/>
                      </a:lnTo>
                      <a:lnTo>
                        <a:pt x="98" y="0"/>
                      </a:lnTo>
                      <a:lnTo>
                        <a:pt x="98" y="0"/>
                      </a:lnTo>
                      <a:lnTo>
                        <a:pt x="98" y="0"/>
                      </a:lnTo>
                      <a:lnTo>
                        <a:pt x="98" y="5"/>
                      </a:lnTo>
                      <a:lnTo>
                        <a:pt x="93" y="5"/>
                      </a:lnTo>
                      <a:lnTo>
                        <a:pt x="93" y="5"/>
                      </a:lnTo>
                      <a:lnTo>
                        <a:pt x="89" y="5"/>
                      </a:lnTo>
                      <a:lnTo>
                        <a:pt x="89" y="5"/>
                      </a:lnTo>
                      <a:lnTo>
                        <a:pt x="84" y="5"/>
                      </a:lnTo>
                      <a:lnTo>
                        <a:pt x="79" y="5"/>
                      </a:lnTo>
                      <a:lnTo>
                        <a:pt x="79" y="5"/>
                      </a:lnTo>
                      <a:lnTo>
                        <a:pt x="74" y="5"/>
                      </a:lnTo>
                      <a:lnTo>
                        <a:pt x="69" y="5"/>
                      </a:lnTo>
                      <a:lnTo>
                        <a:pt x="69" y="10"/>
                      </a:lnTo>
                      <a:lnTo>
                        <a:pt x="64" y="10"/>
                      </a:lnTo>
                      <a:lnTo>
                        <a:pt x="59" y="10"/>
                      </a:lnTo>
                      <a:lnTo>
                        <a:pt x="54" y="10"/>
                      </a:lnTo>
                      <a:lnTo>
                        <a:pt x="49" y="10"/>
                      </a:lnTo>
                      <a:lnTo>
                        <a:pt x="49" y="10"/>
                      </a:lnTo>
                      <a:lnTo>
                        <a:pt x="44" y="14"/>
                      </a:lnTo>
                      <a:lnTo>
                        <a:pt x="39" y="14"/>
                      </a:lnTo>
                      <a:lnTo>
                        <a:pt x="34" y="14"/>
                      </a:lnTo>
                      <a:lnTo>
                        <a:pt x="29" y="14"/>
                      </a:lnTo>
                      <a:lnTo>
                        <a:pt x="24" y="19"/>
                      </a:lnTo>
                      <a:lnTo>
                        <a:pt x="24" y="19"/>
                      </a:lnTo>
                      <a:lnTo>
                        <a:pt x="19" y="19"/>
                      </a:lnTo>
                      <a:lnTo>
                        <a:pt x="14" y="19"/>
                      </a:lnTo>
                      <a:lnTo>
                        <a:pt x="10" y="24"/>
                      </a:lnTo>
                      <a:lnTo>
                        <a:pt x="5" y="24"/>
                      </a:lnTo>
                      <a:lnTo>
                        <a:pt x="5" y="24"/>
                      </a:lnTo>
                      <a:lnTo>
                        <a:pt x="0" y="29"/>
                      </a:lnTo>
                      <a:lnTo>
                        <a:pt x="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38" name="Freeform 3138">
                  <a:extLst>
                    <a:ext uri="{FF2B5EF4-FFF2-40B4-BE49-F238E27FC236}">
                      <a16:creationId xmlns:a16="http://schemas.microsoft.com/office/drawing/2014/main" id="{51342F81-B4E8-4368-9091-7B5FCE59A2F8}"/>
                    </a:ext>
                  </a:extLst>
                </p:cNvPr>
                <p:cNvSpPr>
                  <a:spLocks/>
                </p:cNvSpPr>
                <p:nvPr/>
              </p:nvSpPr>
              <p:spPr bwMode="auto">
                <a:xfrm>
                  <a:off x="4661" y="1523"/>
                  <a:ext cx="19" cy="94"/>
                </a:xfrm>
                <a:custGeom>
                  <a:avLst/>
                  <a:gdLst>
                    <a:gd name="T0" fmla="*/ 14 w 19"/>
                    <a:gd name="T1" fmla="*/ 89 h 94"/>
                    <a:gd name="T2" fmla="*/ 19 w 19"/>
                    <a:gd name="T3" fmla="*/ 89 h 94"/>
                    <a:gd name="T4" fmla="*/ 5 w 19"/>
                    <a:gd name="T5" fmla="*/ 0 h 94"/>
                    <a:gd name="T6" fmla="*/ 0 w 19"/>
                    <a:gd name="T7" fmla="*/ 0 h 94"/>
                    <a:gd name="T8" fmla="*/ 14 w 19"/>
                    <a:gd name="T9" fmla="*/ 89 h 94"/>
                    <a:gd name="T10" fmla="*/ 14 w 19"/>
                    <a:gd name="T11" fmla="*/ 94 h 94"/>
                    <a:gd name="T12" fmla="*/ 14 w 19"/>
                    <a:gd name="T13" fmla="*/ 89 h 94"/>
                    <a:gd name="T14" fmla="*/ 14 w 19"/>
                    <a:gd name="T15" fmla="*/ 94 h 94"/>
                    <a:gd name="T16" fmla="*/ 14 w 19"/>
                    <a:gd name="T17" fmla="*/ 94 h 94"/>
                    <a:gd name="T18" fmla="*/ 14 w 19"/>
                    <a:gd name="T19" fmla="*/ 8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4">
                      <a:moveTo>
                        <a:pt x="14" y="89"/>
                      </a:moveTo>
                      <a:lnTo>
                        <a:pt x="19" y="89"/>
                      </a:lnTo>
                      <a:lnTo>
                        <a:pt x="5" y="0"/>
                      </a:lnTo>
                      <a:lnTo>
                        <a:pt x="0" y="0"/>
                      </a:lnTo>
                      <a:lnTo>
                        <a:pt x="14" y="89"/>
                      </a:lnTo>
                      <a:lnTo>
                        <a:pt x="14" y="94"/>
                      </a:lnTo>
                      <a:lnTo>
                        <a:pt x="14" y="89"/>
                      </a:lnTo>
                      <a:lnTo>
                        <a:pt x="14" y="94"/>
                      </a:lnTo>
                      <a:lnTo>
                        <a:pt x="14" y="94"/>
                      </a:lnTo>
                      <a:lnTo>
                        <a:pt x="14"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39" name="Freeform 3139">
                  <a:extLst>
                    <a:ext uri="{FF2B5EF4-FFF2-40B4-BE49-F238E27FC236}">
                      <a16:creationId xmlns:a16="http://schemas.microsoft.com/office/drawing/2014/main" id="{92806A13-A996-485C-BCF1-28C081230E79}"/>
                    </a:ext>
                  </a:extLst>
                </p:cNvPr>
                <p:cNvSpPr>
                  <a:spLocks/>
                </p:cNvSpPr>
                <p:nvPr/>
              </p:nvSpPr>
              <p:spPr bwMode="auto">
                <a:xfrm>
                  <a:off x="4764" y="1499"/>
                  <a:ext cx="15" cy="5"/>
                </a:xfrm>
                <a:custGeom>
                  <a:avLst/>
                  <a:gdLst>
                    <a:gd name="T0" fmla="*/ 15 w 15"/>
                    <a:gd name="T1" fmla="*/ 5 h 5"/>
                    <a:gd name="T2" fmla="*/ 15 w 15"/>
                    <a:gd name="T3" fmla="*/ 5 h 5"/>
                    <a:gd name="T4" fmla="*/ 0 w 15"/>
                    <a:gd name="T5" fmla="*/ 0 h 5"/>
                    <a:gd name="T6" fmla="*/ 0 w 15"/>
                    <a:gd name="T7" fmla="*/ 0 h 5"/>
                    <a:gd name="T8" fmla="*/ 15 w 15"/>
                    <a:gd name="T9" fmla="*/ 5 h 5"/>
                    <a:gd name="T10" fmla="*/ 15 w 15"/>
                    <a:gd name="T11" fmla="*/ 5 h 5"/>
                    <a:gd name="T12" fmla="*/ 15 w 15"/>
                    <a:gd name="T13" fmla="*/ 5 h 5"/>
                    <a:gd name="T14" fmla="*/ 15 w 15"/>
                    <a:gd name="T15" fmla="*/ 5 h 5"/>
                    <a:gd name="T16" fmla="*/ 15 w 15"/>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
                      <a:moveTo>
                        <a:pt x="15" y="5"/>
                      </a:moveTo>
                      <a:lnTo>
                        <a:pt x="15" y="5"/>
                      </a:lnTo>
                      <a:lnTo>
                        <a:pt x="0" y="0"/>
                      </a:lnTo>
                      <a:lnTo>
                        <a:pt x="0" y="0"/>
                      </a:lnTo>
                      <a:lnTo>
                        <a:pt x="15" y="5"/>
                      </a:lnTo>
                      <a:lnTo>
                        <a:pt x="15" y="5"/>
                      </a:lnTo>
                      <a:lnTo>
                        <a:pt x="15" y="5"/>
                      </a:lnTo>
                      <a:lnTo>
                        <a:pt x="15" y="5"/>
                      </a:lnTo>
                      <a:lnTo>
                        <a:pt x="1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40" name="Freeform 3140">
                  <a:extLst>
                    <a:ext uri="{FF2B5EF4-FFF2-40B4-BE49-F238E27FC236}">
                      <a16:creationId xmlns:a16="http://schemas.microsoft.com/office/drawing/2014/main" id="{1C3272FE-B851-4068-84CD-9CB04C2B313D}"/>
                    </a:ext>
                  </a:extLst>
                </p:cNvPr>
                <p:cNvSpPr>
                  <a:spLocks/>
                </p:cNvSpPr>
                <p:nvPr/>
              </p:nvSpPr>
              <p:spPr bwMode="auto">
                <a:xfrm>
                  <a:off x="4779" y="1504"/>
                  <a:ext cx="5" cy="24"/>
                </a:xfrm>
                <a:custGeom>
                  <a:avLst/>
                  <a:gdLst>
                    <a:gd name="T0" fmla="*/ 5 w 5"/>
                    <a:gd name="T1" fmla="*/ 24 h 24"/>
                    <a:gd name="T2" fmla="*/ 5 w 5"/>
                    <a:gd name="T3" fmla="*/ 24 h 24"/>
                    <a:gd name="T4" fmla="*/ 0 w 5"/>
                    <a:gd name="T5" fmla="*/ 0 h 24"/>
                    <a:gd name="T6" fmla="*/ 0 w 5"/>
                    <a:gd name="T7" fmla="*/ 0 h 24"/>
                    <a:gd name="T8" fmla="*/ 5 w 5"/>
                    <a:gd name="T9" fmla="*/ 24 h 24"/>
                    <a:gd name="T10" fmla="*/ 5 w 5"/>
                    <a:gd name="T11" fmla="*/ 24 h 24"/>
                  </a:gdLst>
                  <a:ahLst/>
                  <a:cxnLst>
                    <a:cxn ang="0">
                      <a:pos x="T0" y="T1"/>
                    </a:cxn>
                    <a:cxn ang="0">
                      <a:pos x="T2" y="T3"/>
                    </a:cxn>
                    <a:cxn ang="0">
                      <a:pos x="T4" y="T5"/>
                    </a:cxn>
                    <a:cxn ang="0">
                      <a:pos x="T6" y="T7"/>
                    </a:cxn>
                    <a:cxn ang="0">
                      <a:pos x="T8" y="T9"/>
                    </a:cxn>
                    <a:cxn ang="0">
                      <a:pos x="T10" y="T11"/>
                    </a:cxn>
                  </a:cxnLst>
                  <a:rect l="0" t="0" r="r" b="b"/>
                  <a:pathLst>
                    <a:path w="5" h="24">
                      <a:moveTo>
                        <a:pt x="5" y="24"/>
                      </a:moveTo>
                      <a:lnTo>
                        <a:pt x="5" y="24"/>
                      </a:lnTo>
                      <a:lnTo>
                        <a:pt x="0" y="0"/>
                      </a:lnTo>
                      <a:lnTo>
                        <a:pt x="0" y="0"/>
                      </a:lnTo>
                      <a:lnTo>
                        <a:pt x="5" y="24"/>
                      </a:lnTo>
                      <a:lnTo>
                        <a:pt x="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41" name="Freeform 3141">
                  <a:extLst>
                    <a:ext uri="{FF2B5EF4-FFF2-40B4-BE49-F238E27FC236}">
                      <a16:creationId xmlns:a16="http://schemas.microsoft.com/office/drawing/2014/main" id="{70856996-8425-478A-AB37-0B7AA003EB65}"/>
                    </a:ext>
                  </a:extLst>
                </p:cNvPr>
                <p:cNvSpPr>
                  <a:spLocks/>
                </p:cNvSpPr>
                <p:nvPr/>
              </p:nvSpPr>
              <p:spPr bwMode="auto">
                <a:xfrm>
                  <a:off x="4730" y="1597"/>
                  <a:ext cx="49" cy="30"/>
                </a:xfrm>
                <a:custGeom>
                  <a:avLst/>
                  <a:gdLst>
                    <a:gd name="T0" fmla="*/ 39 w 49"/>
                    <a:gd name="T1" fmla="*/ 5 h 30"/>
                    <a:gd name="T2" fmla="*/ 5 w 49"/>
                    <a:gd name="T3" fmla="*/ 15 h 30"/>
                    <a:gd name="T4" fmla="*/ 39 w 49"/>
                    <a:gd name="T5" fmla="*/ 10 h 30"/>
                    <a:gd name="T6" fmla="*/ 10 w 49"/>
                    <a:gd name="T7" fmla="*/ 20 h 30"/>
                    <a:gd name="T8" fmla="*/ 39 w 49"/>
                    <a:gd name="T9" fmla="*/ 15 h 30"/>
                    <a:gd name="T10" fmla="*/ 15 w 49"/>
                    <a:gd name="T11" fmla="*/ 25 h 30"/>
                    <a:gd name="T12" fmla="*/ 39 w 49"/>
                    <a:gd name="T13" fmla="*/ 20 h 30"/>
                    <a:gd name="T14" fmla="*/ 20 w 49"/>
                    <a:gd name="T15" fmla="*/ 30 h 30"/>
                    <a:gd name="T16" fmla="*/ 49 w 49"/>
                    <a:gd name="T17" fmla="*/ 25 h 30"/>
                    <a:gd name="T18" fmla="*/ 44 w 49"/>
                    <a:gd name="T19" fmla="*/ 0 h 30"/>
                    <a:gd name="T20" fmla="*/ 44 w 49"/>
                    <a:gd name="T21" fmla="*/ 0 h 30"/>
                    <a:gd name="T22" fmla="*/ 44 w 49"/>
                    <a:gd name="T23" fmla="*/ 0 h 30"/>
                    <a:gd name="T24" fmla="*/ 39 w 49"/>
                    <a:gd name="T25" fmla="*/ 0 h 30"/>
                    <a:gd name="T26" fmla="*/ 34 w 49"/>
                    <a:gd name="T27" fmla="*/ 5 h 30"/>
                    <a:gd name="T28" fmla="*/ 34 w 49"/>
                    <a:gd name="T29" fmla="*/ 5 h 30"/>
                    <a:gd name="T30" fmla="*/ 29 w 49"/>
                    <a:gd name="T31" fmla="*/ 5 h 30"/>
                    <a:gd name="T32" fmla="*/ 24 w 49"/>
                    <a:gd name="T33" fmla="*/ 5 h 30"/>
                    <a:gd name="T34" fmla="*/ 20 w 49"/>
                    <a:gd name="T35" fmla="*/ 5 h 30"/>
                    <a:gd name="T36" fmla="*/ 15 w 49"/>
                    <a:gd name="T37" fmla="*/ 5 h 30"/>
                    <a:gd name="T38" fmla="*/ 15 w 49"/>
                    <a:gd name="T39" fmla="*/ 10 h 30"/>
                    <a:gd name="T40" fmla="*/ 10 w 49"/>
                    <a:gd name="T41" fmla="*/ 10 h 30"/>
                    <a:gd name="T42" fmla="*/ 5 w 49"/>
                    <a:gd name="T43" fmla="*/ 10 h 30"/>
                    <a:gd name="T44" fmla="*/ 0 w 49"/>
                    <a:gd name="T45" fmla="*/ 10 h 30"/>
                    <a:gd name="T46" fmla="*/ 0 w 49"/>
                    <a:gd name="T47" fmla="*/ 10 h 30"/>
                    <a:gd name="T48" fmla="*/ 0 w 49"/>
                    <a:gd name="T49" fmla="*/ 10 h 30"/>
                    <a:gd name="T50" fmla="*/ 0 w 49"/>
                    <a:gd name="T51" fmla="*/ 10 h 30"/>
                    <a:gd name="T52" fmla="*/ 39 w 49"/>
                    <a:gd name="T5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 h="30">
                      <a:moveTo>
                        <a:pt x="39" y="5"/>
                      </a:moveTo>
                      <a:lnTo>
                        <a:pt x="5" y="15"/>
                      </a:lnTo>
                      <a:lnTo>
                        <a:pt x="39" y="10"/>
                      </a:lnTo>
                      <a:lnTo>
                        <a:pt x="10" y="20"/>
                      </a:lnTo>
                      <a:lnTo>
                        <a:pt x="39" y="15"/>
                      </a:lnTo>
                      <a:lnTo>
                        <a:pt x="15" y="25"/>
                      </a:lnTo>
                      <a:lnTo>
                        <a:pt x="39" y="20"/>
                      </a:lnTo>
                      <a:lnTo>
                        <a:pt x="20" y="30"/>
                      </a:lnTo>
                      <a:lnTo>
                        <a:pt x="49" y="25"/>
                      </a:lnTo>
                      <a:lnTo>
                        <a:pt x="44" y="0"/>
                      </a:lnTo>
                      <a:lnTo>
                        <a:pt x="44" y="0"/>
                      </a:lnTo>
                      <a:lnTo>
                        <a:pt x="44" y="0"/>
                      </a:lnTo>
                      <a:lnTo>
                        <a:pt x="39" y="0"/>
                      </a:lnTo>
                      <a:lnTo>
                        <a:pt x="34" y="5"/>
                      </a:lnTo>
                      <a:lnTo>
                        <a:pt x="34" y="5"/>
                      </a:lnTo>
                      <a:lnTo>
                        <a:pt x="29" y="5"/>
                      </a:lnTo>
                      <a:lnTo>
                        <a:pt x="24" y="5"/>
                      </a:lnTo>
                      <a:lnTo>
                        <a:pt x="20" y="5"/>
                      </a:lnTo>
                      <a:lnTo>
                        <a:pt x="15" y="5"/>
                      </a:lnTo>
                      <a:lnTo>
                        <a:pt x="15" y="10"/>
                      </a:lnTo>
                      <a:lnTo>
                        <a:pt x="10" y="10"/>
                      </a:lnTo>
                      <a:lnTo>
                        <a:pt x="5" y="10"/>
                      </a:lnTo>
                      <a:lnTo>
                        <a:pt x="0" y="10"/>
                      </a:lnTo>
                      <a:lnTo>
                        <a:pt x="0" y="10"/>
                      </a:lnTo>
                      <a:lnTo>
                        <a:pt x="0" y="10"/>
                      </a:lnTo>
                      <a:lnTo>
                        <a:pt x="0" y="10"/>
                      </a:lnTo>
                      <a:lnTo>
                        <a:pt x="39" y="5"/>
                      </a:lnTo>
                      <a:close/>
                    </a:path>
                  </a:pathLst>
                </a:custGeom>
                <a:solidFill>
                  <a:srgbClr val="98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42" name="Freeform 3142">
                  <a:extLst>
                    <a:ext uri="{FF2B5EF4-FFF2-40B4-BE49-F238E27FC236}">
                      <a16:creationId xmlns:a16="http://schemas.microsoft.com/office/drawing/2014/main" id="{D5EA99D5-865D-4081-8EEF-BB25D4EC5896}"/>
                    </a:ext>
                  </a:extLst>
                </p:cNvPr>
                <p:cNvSpPr>
                  <a:spLocks/>
                </p:cNvSpPr>
                <p:nvPr/>
              </p:nvSpPr>
              <p:spPr bwMode="auto">
                <a:xfrm>
                  <a:off x="4695" y="1622"/>
                  <a:ext cx="84" cy="20"/>
                </a:xfrm>
                <a:custGeom>
                  <a:avLst/>
                  <a:gdLst>
                    <a:gd name="T0" fmla="*/ 79 w 84"/>
                    <a:gd name="T1" fmla="*/ 0 h 20"/>
                    <a:gd name="T2" fmla="*/ 69 w 84"/>
                    <a:gd name="T3" fmla="*/ 5 h 20"/>
                    <a:gd name="T4" fmla="*/ 64 w 84"/>
                    <a:gd name="T5" fmla="*/ 5 h 20"/>
                    <a:gd name="T6" fmla="*/ 55 w 84"/>
                    <a:gd name="T7" fmla="*/ 5 h 20"/>
                    <a:gd name="T8" fmla="*/ 45 w 84"/>
                    <a:gd name="T9" fmla="*/ 10 h 20"/>
                    <a:gd name="T10" fmla="*/ 40 w 84"/>
                    <a:gd name="T11" fmla="*/ 10 h 20"/>
                    <a:gd name="T12" fmla="*/ 35 w 84"/>
                    <a:gd name="T13" fmla="*/ 10 h 20"/>
                    <a:gd name="T14" fmla="*/ 25 w 84"/>
                    <a:gd name="T15" fmla="*/ 10 h 20"/>
                    <a:gd name="T16" fmla="*/ 20 w 84"/>
                    <a:gd name="T17" fmla="*/ 10 h 20"/>
                    <a:gd name="T18" fmla="*/ 15 w 84"/>
                    <a:gd name="T19" fmla="*/ 10 h 20"/>
                    <a:gd name="T20" fmla="*/ 10 w 84"/>
                    <a:gd name="T21" fmla="*/ 10 h 20"/>
                    <a:gd name="T22" fmla="*/ 10 w 84"/>
                    <a:gd name="T23" fmla="*/ 15 h 20"/>
                    <a:gd name="T24" fmla="*/ 5 w 84"/>
                    <a:gd name="T25" fmla="*/ 15 h 20"/>
                    <a:gd name="T26" fmla="*/ 5 w 84"/>
                    <a:gd name="T27" fmla="*/ 15 h 20"/>
                    <a:gd name="T28" fmla="*/ 0 w 84"/>
                    <a:gd name="T29" fmla="*/ 15 h 20"/>
                    <a:gd name="T30" fmla="*/ 0 w 84"/>
                    <a:gd name="T31" fmla="*/ 15 h 20"/>
                    <a:gd name="T32" fmla="*/ 0 w 84"/>
                    <a:gd name="T33" fmla="*/ 20 h 20"/>
                    <a:gd name="T34" fmla="*/ 0 w 84"/>
                    <a:gd name="T35" fmla="*/ 20 h 20"/>
                    <a:gd name="T36" fmla="*/ 0 w 84"/>
                    <a:gd name="T37" fmla="*/ 20 h 20"/>
                    <a:gd name="T38" fmla="*/ 5 w 84"/>
                    <a:gd name="T39" fmla="*/ 20 h 20"/>
                    <a:gd name="T40" fmla="*/ 5 w 84"/>
                    <a:gd name="T41" fmla="*/ 20 h 20"/>
                    <a:gd name="T42" fmla="*/ 10 w 84"/>
                    <a:gd name="T43" fmla="*/ 15 h 20"/>
                    <a:gd name="T44" fmla="*/ 15 w 84"/>
                    <a:gd name="T45" fmla="*/ 15 h 20"/>
                    <a:gd name="T46" fmla="*/ 20 w 84"/>
                    <a:gd name="T47" fmla="*/ 15 h 20"/>
                    <a:gd name="T48" fmla="*/ 25 w 84"/>
                    <a:gd name="T49" fmla="*/ 15 h 20"/>
                    <a:gd name="T50" fmla="*/ 30 w 84"/>
                    <a:gd name="T51" fmla="*/ 15 h 20"/>
                    <a:gd name="T52" fmla="*/ 35 w 84"/>
                    <a:gd name="T53" fmla="*/ 15 h 20"/>
                    <a:gd name="T54" fmla="*/ 45 w 84"/>
                    <a:gd name="T55" fmla="*/ 15 h 20"/>
                    <a:gd name="T56" fmla="*/ 50 w 84"/>
                    <a:gd name="T57" fmla="*/ 10 h 20"/>
                    <a:gd name="T58" fmla="*/ 59 w 84"/>
                    <a:gd name="T59" fmla="*/ 10 h 20"/>
                    <a:gd name="T60" fmla="*/ 69 w 84"/>
                    <a:gd name="T61" fmla="*/ 10 h 20"/>
                    <a:gd name="T62" fmla="*/ 79 w 84"/>
                    <a:gd name="T63" fmla="*/ 10 h 20"/>
                    <a:gd name="T64" fmla="*/ 84 w 84"/>
                    <a:gd name="T65"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 h="20">
                      <a:moveTo>
                        <a:pt x="84" y="0"/>
                      </a:moveTo>
                      <a:lnTo>
                        <a:pt x="79" y="0"/>
                      </a:lnTo>
                      <a:lnTo>
                        <a:pt x="74" y="5"/>
                      </a:lnTo>
                      <a:lnTo>
                        <a:pt x="69" y="5"/>
                      </a:lnTo>
                      <a:lnTo>
                        <a:pt x="69" y="5"/>
                      </a:lnTo>
                      <a:lnTo>
                        <a:pt x="64" y="5"/>
                      </a:lnTo>
                      <a:lnTo>
                        <a:pt x="59" y="5"/>
                      </a:lnTo>
                      <a:lnTo>
                        <a:pt x="55" y="5"/>
                      </a:lnTo>
                      <a:lnTo>
                        <a:pt x="50" y="5"/>
                      </a:lnTo>
                      <a:lnTo>
                        <a:pt x="45" y="10"/>
                      </a:lnTo>
                      <a:lnTo>
                        <a:pt x="45" y="10"/>
                      </a:lnTo>
                      <a:lnTo>
                        <a:pt x="40" y="10"/>
                      </a:lnTo>
                      <a:lnTo>
                        <a:pt x="35" y="10"/>
                      </a:lnTo>
                      <a:lnTo>
                        <a:pt x="35" y="10"/>
                      </a:lnTo>
                      <a:lnTo>
                        <a:pt x="30" y="10"/>
                      </a:lnTo>
                      <a:lnTo>
                        <a:pt x="25" y="10"/>
                      </a:lnTo>
                      <a:lnTo>
                        <a:pt x="25" y="10"/>
                      </a:lnTo>
                      <a:lnTo>
                        <a:pt x="20" y="10"/>
                      </a:lnTo>
                      <a:lnTo>
                        <a:pt x="20" y="10"/>
                      </a:lnTo>
                      <a:lnTo>
                        <a:pt x="15" y="10"/>
                      </a:lnTo>
                      <a:lnTo>
                        <a:pt x="15" y="10"/>
                      </a:lnTo>
                      <a:lnTo>
                        <a:pt x="10" y="10"/>
                      </a:lnTo>
                      <a:lnTo>
                        <a:pt x="10" y="15"/>
                      </a:lnTo>
                      <a:lnTo>
                        <a:pt x="10" y="15"/>
                      </a:lnTo>
                      <a:lnTo>
                        <a:pt x="5" y="15"/>
                      </a:lnTo>
                      <a:lnTo>
                        <a:pt x="5" y="15"/>
                      </a:lnTo>
                      <a:lnTo>
                        <a:pt x="5" y="15"/>
                      </a:lnTo>
                      <a:lnTo>
                        <a:pt x="5" y="15"/>
                      </a:lnTo>
                      <a:lnTo>
                        <a:pt x="0" y="15"/>
                      </a:lnTo>
                      <a:lnTo>
                        <a:pt x="0" y="15"/>
                      </a:lnTo>
                      <a:lnTo>
                        <a:pt x="0" y="15"/>
                      </a:lnTo>
                      <a:lnTo>
                        <a:pt x="0" y="15"/>
                      </a:lnTo>
                      <a:lnTo>
                        <a:pt x="0" y="15"/>
                      </a:lnTo>
                      <a:lnTo>
                        <a:pt x="0" y="20"/>
                      </a:lnTo>
                      <a:lnTo>
                        <a:pt x="0" y="20"/>
                      </a:lnTo>
                      <a:lnTo>
                        <a:pt x="0" y="20"/>
                      </a:lnTo>
                      <a:lnTo>
                        <a:pt x="0" y="20"/>
                      </a:lnTo>
                      <a:lnTo>
                        <a:pt x="0" y="20"/>
                      </a:lnTo>
                      <a:lnTo>
                        <a:pt x="5" y="20"/>
                      </a:lnTo>
                      <a:lnTo>
                        <a:pt x="5" y="20"/>
                      </a:lnTo>
                      <a:lnTo>
                        <a:pt x="5" y="20"/>
                      </a:lnTo>
                      <a:lnTo>
                        <a:pt x="5" y="20"/>
                      </a:lnTo>
                      <a:lnTo>
                        <a:pt x="10" y="20"/>
                      </a:lnTo>
                      <a:lnTo>
                        <a:pt x="10" y="15"/>
                      </a:lnTo>
                      <a:lnTo>
                        <a:pt x="10" y="15"/>
                      </a:lnTo>
                      <a:lnTo>
                        <a:pt x="15" y="15"/>
                      </a:lnTo>
                      <a:lnTo>
                        <a:pt x="15" y="15"/>
                      </a:lnTo>
                      <a:lnTo>
                        <a:pt x="20" y="15"/>
                      </a:lnTo>
                      <a:lnTo>
                        <a:pt x="20" y="15"/>
                      </a:lnTo>
                      <a:lnTo>
                        <a:pt x="25" y="15"/>
                      </a:lnTo>
                      <a:lnTo>
                        <a:pt x="25" y="15"/>
                      </a:lnTo>
                      <a:lnTo>
                        <a:pt x="30" y="15"/>
                      </a:lnTo>
                      <a:lnTo>
                        <a:pt x="35" y="15"/>
                      </a:lnTo>
                      <a:lnTo>
                        <a:pt x="35" y="15"/>
                      </a:lnTo>
                      <a:lnTo>
                        <a:pt x="40" y="15"/>
                      </a:lnTo>
                      <a:lnTo>
                        <a:pt x="45" y="15"/>
                      </a:lnTo>
                      <a:lnTo>
                        <a:pt x="50" y="15"/>
                      </a:lnTo>
                      <a:lnTo>
                        <a:pt x="50" y="10"/>
                      </a:lnTo>
                      <a:lnTo>
                        <a:pt x="55" y="10"/>
                      </a:lnTo>
                      <a:lnTo>
                        <a:pt x="59" y="10"/>
                      </a:lnTo>
                      <a:lnTo>
                        <a:pt x="64" y="10"/>
                      </a:lnTo>
                      <a:lnTo>
                        <a:pt x="69" y="10"/>
                      </a:lnTo>
                      <a:lnTo>
                        <a:pt x="74" y="10"/>
                      </a:lnTo>
                      <a:lnTo>
                        <a:pt x="79" y="10"/>
                      </a:lnTo>
                      <a:lnTo>
                        <a:pt x="84" y="5"/>
                      </a:lnTo>
                      <a:lnTo>
                        <a:pt x="84" y="5"/>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43" name="Freeform 3143">
                  <a:extLst>
                    <a:ext uri="{FF2B5EF4-FFF2-40B4-BE49-F238E27FC236}">
                      <a16:creationId xmlns:a16="http://schemas.microsoft.com/office/drawing/2014/main" id="{FE8BF180-7550-4483-9801-D0195FDF1B8C}"/>
                    </a:ext>
                  </a:extLst>
                </p:cNvPr>
                <p:cNvSpPr>
                  <a:spLocks/>
                </p:cNvSpPr>
                <p:nvPr/>
              </p:nvSpPr>
              <p:spPr bwMode="auto">
                <a:xfrm>
                  <a:off x="4700" y="1642"/>
                  <a:ext cx="5" cy="9"/>
                </a:xfrm>
                <a:custGeom>
                  <a:avLst/>
                  <a:gdLst>
                    <a:gd name="T0" fmla="*/ 5 w 5"/>
                    <a:gd name="T1" fmla="*/ 9 h 9"/>
                    <a:gd name="T2" fmla="*/ 5 w 5"/>
                    <a:gd name="T3" fmla="*/ 5 h 9"/>
                    <a:gd name="T4" fmla="*/ 5 w 5"/>
                    <a:gd name="T5" fmla="*/ 5 h 9"/>
                    <a:gd name="T6" fmla="*/ 5 w 5"/>
                    <a:gd name="T7" fmla="*/ 5 h 9"/>
                    <a:gd name="T8" fmla="*/ 5 w 5"/>
                    <a:gd name="T9" fmla="*/ 5 h 9"/>
                    <a:gd name="T10" fmla="*/ 5 w 5"/>
                    <a:gd name="T11" fmla="*/ 5 h 9"/>
                    <a:gd name="T12" fmla="*/ 5 w 5"/>
                    <a:gd name="T13" fmla="*/ 5 h 9"/>
                    <a:gd name="T14" fmla="*/ 5 w 5"/>
                    <a:gd name="T15" fmla="*/ 0 h 9"/>
                    <a:gd name="T16" fmla="*/ 5 w 5"/>
                    <a:gd name="T17" fmla="*/ 0 h 9"/>
                    <a:gd name="T18" fmla="*/ 0 w 5"/>
                    <a:gd name="T19" fmla="*/ 0 h 9"/>
                    <a:gd name="T20" fmla="*/ 0 w 5"/>
                    <a:gd name="T21" fmla="*/ 5 h 9"/>
                    <a:gd name="T22" fmla="*/ 0 w 5"/>
                    <a:gd name="T23" fmla="*/ 5 h 9"/>
                    <a:gd name="T24" fmla="*/ 0 w 5"/>
                    <a:gd name="T25" fmla="*/ 5 h 9"/>
                    <a:gd name="T26" fmla="*/ 0 w 5"/>
                    <a:gd name="T27" fmla="*/ 5 h 9"/>
                    <a:gd name="T28" fmla="*/ 0 w 5"/>
                    <a:gd name="T29" fmla="*/ 5 h 9"/>
                    <a:gd name="T30" fmla="*/ 5 w 5"/>
                    <a:gd name="T31" fmla="*/ 9 h 9"/>
                    <a:gd name="T32" fmla="*/ 5 w 5"/>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9">
                      <a:moveTo>
                        <a:pt x="5" y="9"/>
                      </a:moveTo>
                      <a:lnTo>
                        <a:pt x="5" y="5"/>
                      </a:lnTo>
                      <a:lnTo>
                        <a:pt x="5" y="5"/>
                      </a:lnTo>
                      <a:lnTo>
                        <a:pt x="5" y="5"/>
                      </a:lnTo>
                      <a:lnTo>
                        <a:pt x="5" y="5"/>
                      </a:lnTo>
                      <a:lnTo>
                        <a:pt x="5" y="5"/>
                      </a:lnTo>
                      <a:lnTo>
                        <a:pt x="5" y="5"/>
                      </a:lnTo>
                      <a:lnTo>
                        <a:pt x="5" y="0"/>
                      </a:lnTo>
                      <a:lnTo>
                        <a:pt x="5" y="0"/>
                      </a:lnTo>
                      <a:lnTo>
                        <a:pt x="0" y="0"/>
                      </a:lnTo>
                      <a:lnTo>
                        <a:pt x="0" y="5"/>
                      </a:lnTo>
                      <a:lnTo>
                        <a:pt x="0" y="5"/>
                      </a:lnTo>
                      <a:lnTo>
                        <a:pt x="0" y="5"/>
                      </a:lnTo>
                      <a:lnTo>
                        <a:pt x="0" y="5"/>
                      </a:lnTo>
                      <a:lnTo>
                        <a:pt x="0" y="5"/>
                      </a:lnTo>
                      <a:lnTo>
                        <a:pt x="5" y="9"/>
                      </a:lnTo>
                      <a:lnTo>
                        <a:pt x="5"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44" name="Freeform 3144">
                  <a:extLst>
                    <a:ext uri="{FF2B5EF4-FFF2-40B4-BE49-F238E27FC236}">
                      <a16:creationId xmlns:a16="http://schemas.microsoft.com/office/drawing/2014/main" id="{894C90CB-39BC-4325-994F-4B1E1F6FF71B}"/>
                    </a:ext>
                  </a:extLst>
                </p:cNvPr>
                <p:cNvSpPr>
                  <a:spLocks/>
                </p:cNvSpPr>
                <p:nvPr/>
              </p:nvSpPr>
              <p:spPr bwMode="auto">
                <a:xfrm>
                  <a:off x="4705" y="1642"/>
                  <a:ext cx="5" cy="9"/>
                </a:xfrm>
                <a:custGeom>
                  <a:avLst/>
                  <a:gdLst>
                    <a:gd name="T0" fmla="*/ 0 w 5"/>
                    <a:gd name="T1" fmla="*/ 9 h 9"/>
                    <a:gd name="T2" fmla="*/ 5 w 5"/>
                    <a:gd name="T3" fmla="*/ 5 h 9"/>
                    <a:gd name="T4" fmla="*/ 5 w 5"/>
                    <a:gd name="T5" fmla="*/ 5 h 9"/>
                    <a:gd name="T6" fmla="*/ 5 w 5"/>
                    <a:gd name="T7" fmla="*/ 5 h 9"/>
                    <a:gd name="T8" fmla="*/ 5 w 5"/>
                    <a:gd name="T9" fmla="*/ 5 h 9"/>
                    <a:gd name="T10" fmla="*/ 5 w 5"/>
                    <a:gd name="T11" fmla="*/ 5 h 9"/>
                    <a:gd name="T12" fmla="*/ 5 w 5"/>
                    <a:gd name="T13" fmla="*/ 5 h 9"/>
                    <a:gd name="T14" fmla="*/ 0 w 5"/>
                    <a:gd name="T15" fmla="*/ 0 h 9"/>
                    <a:gd name="T16" fmla="*/ 0 w 5"/>
                    <a:gd name="T17" fmla="*/ 0 h 9"/>
                    <a:gd name="T18" fmla="*/ 0 w 5"/>
                    <a:gd name="T19" fmla="*/ 5 h 9"/>
                    <a:gd name="T20" fmla="*/ 0 w 5"/>
                    <a:gd name="T21" fmla="*/ 5 h 9"/>
                    <a:gd name="T22" fmla="*/ 0 w 5"/>
                    <a:gd name="T23" fmla="*/ 5 h 9"/>
                    <a:gd name="T24" fmla="*/ 0 w 5"/>
                    <a:gd name="T25" fmla="*/ 5 h 9"/>
                    <a:gd name="T26" fmla="*/ 0 w 5"/>
                    <a:gd name="T27" fmla="*/ 5 h 9"/>
                    <a:gd name="T28" fmla="*/ 0 w 5"/>
                    <a:gd name="T29" fmla="*/ 5 h 9"/>
                    <a:gd name="T30" fmla="*/ 0 w 5"/>
                    <a:gd name="T31" fmla="*/ 9 h 9"/>
                    <a:gd name="T32" fmla="*/ 0 w 5"/>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9">
                      <a:moveTo>
                        <a:pt x="0" y="9"/>
                      </a:moveTo>
                      <a:lnTo>
                        <a:pt x="5" y="5"/>
                      </a:lnTo>
                      <a:lnTo>
                        <a:pt x="5" y="5"/>
                      </a:lnTo>
                      <a:lnTo>
                        <a:pt x="5" y="5"/>
                      </a:lnTo>
                      <a:lnTo>
                        <a:pt x="5" y="5"/>
                      </a:lnTo>
                      <a:lnTo>
                        <a:pt x="5" y="5"/>
                      </a:lnTo>
                      <a:lnTo>
                        <a:pt x="5" y="5"/>
                      </a:lnTo>
                      <a:lnTo>
                        <a:pt x="0" y="0"/>
                      </a:lnTo>
                      <a:lnTo>
                        <a:pt x="0" y="0"/>
                      </a:lnTo>
                      <a:lnTo>
                        <a:pt x="0" y="5"/>
                      </a:lnTo>
                      <a:lnTo>
                        <a:pt x="0" y="5"/>
                      </a:lnTo>
                      <a:lnTo>
                        <a:pt x="0" y="5"/>
                      </a:lnTo>
                      <a:lnTo>
                        <a:pt x="0" y="5"/>
                      </a:lnTo>
                      <a:lnTo>
                        <a:pt x="0" y="5"/>
                      </a:lnTo>
                      <a:lnTo>
                        <a:pt x="0" y="5"/>
                      </a:lnTo>
                      <a:lnTo>
                        <a:pt x="0" y="9"/>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45" name="Freeform 3145">
                  <a:extLst>
                    <a:ext uri="{FF2B5EF4-FFF2-40B4-BE49-F238E27FC236}">
                      <a16:creationId xmlns:a16="http://schemas.microsoft.com/office/drawing/2014/main" id="{2BDF64BE-F811-41C5-BE5F-532E017765A6}"/>
                    </a:ext>
                  </a:extLst>
                </p:cNvPr>
                <p:cNvSpPr>
                  <a:spLocks/>
                </p:cNvSpPr>
                <p:nvPr/>
              </p:nvSpPr>
              <p:spPr bwMode="auto">
                <a:xfrm>
                  <a:off x="4735" y="1627"/>
                  <a:ext cx="49" cy="34"/>
                </a:xfrm>
                <a:custGeom>
                  <a:avLst/>
                  <a:gdLst>
                    <a:gd name="T0" fmla="*/ 44 w 49"/>
                    <a:gd name="T1" fmla="*/ 0 h 34"/>
                    <a:gd name="T2" fmla="*/ 49 w 49"/>
                    <a:gd name="T3" fmla="*/ 29 h 34"/>
                    <a:gd name="T4" fmla="*/ 0 w 49"/>
                    <a:gd name="T5" fmla="*/ 34 h 34"/>
                    <a:gd name="T6" fmla="*/ 44 w 49"/>
                    <a:gd name="T7" fmla="*/ 24 h 34"/>
                    <a:gd name="T8" fmla="*/ 0 w 49"/>
                    <a:gd name="T9" fmla="*/ 29 h 34"/>
                    <a:gd name="T10" fmla="*/ 44 w 49"/>
                    <a:gd name="T11" fmla="*/ 20 h 34"/>
                    <a:gd name="T12" fmla="*/ 0 w 49"/>
                    <a:gd name="T13" fmla="*/ 24 h 34"/>
                    <a:gd name="T14" fmla="*/ 44 w 49"/>
                    <a:gd name="T15" fmla="*/ 15 h 34"/>
                    <a:gd name="T16" fmla="*/ 0 w 49"/>
                    <a:gd name="T17" fmla="*/ 20 h 34"/>
                    <a:gd name="T18" fmla="*/ 44 w 49"/>
                    <a:gd name="T19" fmla="*/ 10 h 34"/>
                    <a:gd name="T20" fmla="*/ 0 w 49"/>
                    <a:gd name="T21" fmla="*/ 15 h 34"/>
                    <a:gd name="T22" fmla="*/ 39 w 49"/>
                    <a:gd name="T23" fmla="*/ 5 h 34"/>
                    <a:gd name="T24" fmla="*/ 0 w 49"/>
                    <a:gd name="T25" fmla="*/ 10 h 34"/>
                    <a:gd name="T26" fmla="*/ 44 w 49"/>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34">
                      <a:moveTo>
                        <a:pt x="44" y="0"/>
                      </a:moveTo>
                      <a:lnTo>
                        <a:pt x="49" y="29"/>
                      </a:lnTo>
                      <a:lnTo>
                        <a:pt x="0" y="34"/>
                      </a:lnTo>
                      <a:lnTo>
                        <a:pt x="44" y="24"/>
                      </a:lnTo>
                      <a:lnTo>
                        <a:pt x="0" y="29"/>
                      </a:lnTo>
                      <a:lnTo>
                        <a:pt x="44" y="20"/>
                      </a:lnTo>
                      <a:lnTo>
                        <a:pt x="0" y="24"/>
                      </a:lnTo>
                      <a:lnTo>
                        <a:pt x="44" y="15"/>
                      </a:lnTo>
                      <a:lnTo>
                        <a:pt x="0" y="20"/>
                      </a:lnTo>
                      <a:lnTo>
                        <a:pt x="44" y="10"/>
                      </a:lnTo>
                      <a:lnTo>
                        <a:pt x="0" y="15"/>
                      </a:lnTo>
                      <a:lnTo>
                        <a:pt x="39" y="5"/>
                      </a:lnTo>
                      <a:lnTo>
                        <a:pt x="0" y="10"/>
                      </a:lnTo>
                      <a:lnTo>
                        <a:pt x="44" y="0"/>
                      </a:lnTo>
                      <a:close/>
                    </a:path>
                  </a:pathLst>
                </a:custGeom>
                <a:solidFill>
                  <a:srgbClr val="98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46" name="Freeform 3146">
                  <a:extLst>
                    <a:ext uri="{FF2B5EF4-FFF2-40B4-BE49-F238E27FC236}">
                      <a16:creationId xmlns:a16="http://schemas.microsoft.com/office/drawing/2014/main" id="{33122BE0-9A5C-42B9-B228-ADA0283D09AA}"/>
                    </a:ext>
                  </a:extLst>
                </p:cNvPr>
                <p:cNvSpPr>
                  <a:spLocks/>
                </p:cNvSpPr>
                <p:nvPr/>
              </p:nvSpPr>
              <p:spPr bwMode="auto">
                <a:xfrm>
                  <a:off x="4764" y="1504"/>
                  <a:ext cx="89" cy="152"/>
                </a:xfrm>
                <a:custGeom>
                  <a:avLst/>
                  <a:gdLst>
                    <a:gd name="T0" fmla="*/ 20 w 89"/>
                    <a:gd name="T1" fmla="*/ 24 h 152"/>
                    <a:gd name="T2" fmla="*/ 15 w 89"/>
                    <a:gd name="T3" fmla="*/ 4 h 152"/>
                    <a:gd name="T4" fmla="*/ 0 w 89"/>
                    <a:gd name="T5" fmla="*/ 0 h 152"/>
                    <a:gd name="T6" fmla="*/ 15 w 89"/>
                    <a:gd name="T7" fmla="*/ 93 h 152"/>
                    <a:gd name="T8" fmla="*/ 15 w 89"/>
                    <a:gd name="T9" fmla="*/ 98 h 152"/>
                    <a:gd name="T10" fmla="*/ 25 w 89"/>
                    <a:gd name="T11" fmla="*/ 152 h 152"/>
                    <a:gd name="T12" fmla="*/ 30 w 89"/>
                    <a:gd name="T13" fmla="*/ 152 h 152"/>
                    <a:gd name="T14" fmla="*/ 25 w 89"/>
                    <a:gd name="T15" fmla="*/ 143 h 152"/>
                    <a:gd name="T16" fmla="*/ 89 w 89"/>
                    <a:gd name="T17" fmla="*/ 123 h 152"/>
                    <a:gd name="T18" fmla="*/ 84 w 89"/>
                    <a:gd name="T19" fmla="*/ 83 h 152"/>
                    <a:gd name="T20" fmla="*/ 74 w 89"/>
                    <a:gd name="T21" fmla="*/ 83 h 152"/>
                    <a:gd name="T22" fmla="*/ 65 w 89"/>
                    <a:gd name="T23" fmla="*/ 34 h 152"/>
                    <a:gd name="T24" fmla="*/ 20 w 89"/>
                    <a:gd name="T25" fmla="*/ 24 h 152"/>
                    <a:gd name="T26" fmla="*/ 30 w 89"/>
                    <a:gd name="T27" fmla="*/ 93 h 152"/>
                    <a:gd name="T28" fmla="*/ 20 w 89"/>
                    <a:gd name="T29" fmla="*/ 2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52">
                      <a:moveTo>
                        <a:pt x="20" y="24"/>
                      </a:moveTo>
                      <a:lnTo>
                        <a:pt x="15" y="4"/>
                      </a:lnTo>
                      <a:lnTo>
                        <a:pt x="0" y="0"/>
                      </a:lnTo>
                      <a:lnTo>
                        <a:pt x="15" y="93"/>
                      </a:lnTo>
                      <a:lnTo>
                        <a:pt x="15" y="98"/>
                      </a:lnTo>
                      <a:lnTo>
                        <a:pt x="25" y="152"/>
                      </a:lnTo>
                      <a:lnTo>
                        <a:pt x="30" y="152"/>
                      </a:lnTo>
                      <a:lnTo>
                        <a:pt x="25" y="143"/>
                      </a:lnTo>
                      <a:lnTo>
                        <a:pt x="89" y="123"/>
                      </a:lnTo>
                      <a:lnTo>
                        <a:pt x="84" y="83"/>
                      </a:lnTo>
                      <a:lnTo>
                        <a:pt x="74" y="83"/>
                      </a:lnTo>
                      <a:lnTo>
                        <a:pt x="65" y="34"/>
                      </a:lnTo>
                      <a:lnTo>
                        <a:pt x="20" y="24"/>
                      </a:lnTo>
                      <a:lnTo>
                        <a:pt x="30" y="93"/>
                      </a:lnTo>
                      <a:lnTo>
                        <a:pt x="20" y="24"/>
                      </a:lnTo>
                      <a:close/>
                    </a:path>
                  </a:pathLst>
                </a:custGeom>
                <a:solidFill>
                  <a:srgbClr val="98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47" name="Freeform 3147">
                  <a:extLst>
                    <a:ext uri="{FF2B5EF4-FFF2-40B4-BE49-F238E27FC236}">
                      <a16:creationId xmlns:a16="http://schemas.microsoft.com/office/drawing/2014/main" id="{A3F5B51F-0234-4EA0-B9D5-C5563C6B22FF}"/>
                    </a:ext>
                  </a:extLst>
                </p:cNvPr>
                <p:cNvSpPr>
                  <a:spLocks/>
                </p:cNvSpPr>
                <p:nvPr/>
              </p:nvSpPr>
              <p:spPr bwMode="auto">
                <a:xfrm>
                  <a:off x="4784" y="1533"/>
                  <a:ext cx="54" cy="59"/>
                </a:xfrm>
                <a:custGeom>
                  <a:avLst/>
                  <a:gdLst>
                    <a:gd name="T0" fmla="*/ 0 w 54"/>
                    <a:gd name="T1" fmla="*/ 0 h 59"/>
                    <a:gd name="T2" fmla="*/ 40 w 54"/>
                    <a:gd name="T3" fmla="*/ 5 h 59"/>
                    <a:gd name="T4" fmla="*/ 5 w 54"/>
                    <a:gd name="T5" fmla="*/ 10 h 59"/>
                    <a:gd name="T6" fmla="*/ 40 w 54"/>
                    <a:gd name="T7" fmla="*/ 15 h 59"/>
                    <a:gd name="T8" fmla="*/ 5 w 54"/>
                    <a:gd name="T9" fmla="*/ 15 h 59"/>
                    <a:gd name="T10" fmla="*/ 40 w 54"/>
                    <a:gd name="T11" fmla="*/ 20 h 59"/>
                    <a:gd name="T12" fmla="*/ 10 w 54"/>
                    <a:gd name="T13" fmla="*/ 25 h 59"/>
                    <a:gd name="T14" fmla="*/ 40 w 54"/>
                    <a:gd name="T15" fmla="*/ 30 h 59"/>
                    <a:gd name="T16" fmla="*/ 10 w 54"/>
                    <a:gd name="T17" fmla="*/ 35 h 59"/>
                    <a:gd name="T18" fmla="*/ 40 w 54"/>
                    <a:gd name="T19" fmla="*/ 40 h 59"/>
                    <a:gd name="T20" fmla="*/ 10 w 54"/>
                    <a:gd name="T21" fmla="*/ 44 h 59"/>
                    <a:gd name="T22" fmla="*/ 45 w 54"/>
                    <a:gd name="T23" fmla="*/ 44 h 59"/>
                    <a:gd name="T24" fmla="*/ 10 w 54"/>
                    <a:gd name="T25" fmla="*/ 54 h 59"/>
                    <a:gd name="T26" fmla="*/ 54 w 54"/>
                    <a:gd name="T27" fmla="*/ 54 h 59"/>
                    <a:gd name="T28" fmla="*/ 10 w 54"/>
                    <a:gd name="T29" fmla="*/ 59 h 59"/>
                    <a:gd name="T30" fmla="*/ 0 w 54"/>
                    <a:gd name="T3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9">
                      <a:moveTo>
                        <a:pt x="0" y="0"/>
                      </a:moveTo>
                      <a:lnTo>
                        <a:pt x="40" y="5"/>
                      </a:lnTo>
                      <a:lnTo>
                        <a:pt x="5" y="10"/>
                      </a:lnTo>
                      <a:lnTo>
                        <a:pt x="40" y="15"/>
                      </a:lnTo>
                      <a:lnTo>
                        <a:pt x="5" y="15"/>
                      </a:lnTo>
                      <a:lnTo>
                        <a:pt x="40" y="20"/>
                      </a:lnTo>
                      <a:lnTo>
                        <a:pt x="10" y="25"/>
                      </a:lnTo>
                      <a:lnTo>
                        <a:pt x="40" y="30"/>
                      </a:lnTo>
                      <a:lnTo>
                        <a:pt x="10" y="35"/>
                      </a:lnTo>
                      <a:lnTo>
                        <a:pt x="40" y="40"/>
                      </a:lnTo>
                      <a:lnTo>
                        <a:pt x="10" y="44"/>
                      </a:lnTo>
                      <a:lnTo>
                        <a:pt x="45" y="44"/>
                      </a:lnTo>
                      <a:lnTo>
                        <a:pt x="10" y="54"/>
                      </a:lnTo>
                      <a:lnTo>
                        <a:pt x="54" y="54"/>
                      </a:lnTo>
                      <a:lnTo>
                        <a:pt x="10" y="5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48" name="Freeform 3148">
                  <a:extLst>
                    <a:ext uri="{FF2B5EF4-FFF2-40B4-BE49-F238E27FC236}">
                      <a16:creationId xmlns:a16="http://schemas.microsoft.com/office/drawing/2014/main" id="{A48F411D-97F6-4ABC-B5D6-68C0C248151B}"/>
                    </a:ext>
                  </a:extLst>
                </p:cNvPr>
                <p:cNvSpPr>
                  <a:spLocks/>
                </p:cNvSpPr>
                <p:nvPr/>
              </p:nvSpPr>
              <p:spPr bwMode="auto">
                <a:xfrm>
                  <a:off x="4789" y="1592"/>
                  <a:ext cx="59" cy="50"/>
                </a:xfrm>
                <a:custGeom>
                  <a:avLst/>
                  <a:gdLst>
                    <a:gd name="T0" fmla="*/ 0 w 59"/>
                    <a:gd name="T1" fmla="*/ 10 h 50"/>
                    <a:gd name="T2" fmla="*/ 59 w 59"/>
                    <a:gd name="T3" fmla="*/ 0 h 50"/>
                    <a:gd name="T4" fmla="*/ 5 w 59"/>
                    <a:gd name="T5" fmla="*/ 20 h 50"/>
                    <a:gd name="T6" fmla="*/ 59 w 59"/>
                    <a:gd name="T7" fmla="*/ 5 h 50"/>
                    <a:gd name="T8" fmla="*/ 5 w 59"/>
                    <a:gd name="T9" fmla="*/ 25 h 50"/>
                    <a:gd name="T10" fmla="*/ 59 w 59"/>
                    <a:gd name="T11" fmla="*/ 15 h 50"/>
                    <a:gd name="T12" fmla="*/ 5 w 59"/>
                    <a:gd name="T13" fmla="*/ 35 h 50"/>
                    <a:gd name="T14" fmla="*/ 59 w 59"/>
                    <a:gd name="T15" fmla="*/ 25 h 50"/>
                    <a:gd name="T16" fmla="*/ 10 w 59"/>
                    <a:gd name="T17" fmla="*/ 45 h 50"/>
                    <a:gd name="T18" fmla="*/ 59 w 59"/>
                    <a:gd name="T19" fmla="*/ 35 h 50"/>
                    <a:gd name="T20" fmla="*/ 5 w 59"/>
                    <a:gd name="T21" fmla="*/ 50 h 50"/>
                    <a:gd name="T22" fmla="*/ 0 w 59"/>
                    <a:gd name="T23"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0">
                      <a:moveTo>
                        <a:pt x="0" y="10"/>
                      </a:moveTo>
                      <a:lnTo>
                        <a:pt x="59" y="0"/>
                      </a:lnTo>
                      <a:lnTo>
                        <a:pt x="5" y="20"/>
                      </a:lnTo>
                      <a:lnTo>
                        <a:pt x="59" y="5"/>
                      </a:lnTo>
                      <a:lnTo>
                        <a:pt x="5" y="25"/>
                      </a:lnTo>
                      <a:lnTo>
                        <a:pt x="59" y="15"/>
                      </a:lnTo>
                      <a:lnTo>
                        <a:pt x="5" y="35"/>
                      </a:lnTo>
                      <a:lnTo>
                        <a:pt x="59" y="25"/>
                      </a:lnTo>
                      <a:lnTo>
                        <a:pt x="10" y="45"/>
                      </a:lnTo>
                      <a:lnTo>
                        <a:pt x="59" y="35"/>
                      </a:lnTo>
                      <a:lnTo>
                        <a:pt x="5" y="5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49" name="Freeform 3149">
                  <a:extLst>
                    <a:ext uri="{FF2B5EF4-FFF2-40B4-BE49-F238E27FC236}">
                      <a16:creationId xmlns:a16="http://schemas.microsoft.com/office/drawing/2014/main" id="{1A38F5EE-2107-4013-BB25-DD4B21EC5D54}"/>
                    </a:ext>
                  </a:extLst>
                </p:cNvPr>
                <p:cNvSpPr>
                  <a:spLocks/>
                </p:cNvSpPr>
                <p:nvPr/>
              </p:nvSpPr>
              <p:spPr bwMode="auto">
                <a:xfrm>
                  <a:off x="4680" y="1513"/>
                  <a:ext cx="79" cy="84"/>
                </a:xfrm>
                <a:custGeom>
                  <a:avLst/>
                  <a:gdLst>
                    <a:gd name="T0" fmla="*/ 5 w 79"/>
                    <a:gd name="T1" fmla="*/ 84 h 84"/>
                    <a:gd name="T2" fmla="*/ 5 w 79"/>
                    <a:gd name="T3" fmla="*/ 84 h 84"/>
                    <a:gd name="T4" fmla="*/ 10 w 79"/>
                    <a:gd name="T5" fmla="*/ 84 h 84"/>
                    <a:gd name="T6" fmla="*/ 10 w 79"/>
                    <a:gd name="T7" fmla="*/ 84 h 84"/>
                    <a:gd name="T8" fmla="*/ 15 w 79"/>
                    <a:gd name="T9" fmla="*/ 84 h 84"/>
                    <a:gd name="T10" fmla="*/ 20 w 79"/>
                    <a:gd name="T11" fmla="*/ 84 h 84"/>
                    <a:gd name="T12" fmla="*/ 25 w 79"/>
                    <a:gd name="T13" fmla="*/ 84 h 84"/>
                    <a:gd name="T14" fmla="*/ 30 w 79"/>
                    <a:gd name="T15" fmla="*/ 84 h 84"/>
                    <a:gd name="T16" fmla="*/ 35 w 79"/>
                    <a:gd name="T17" fmla="*/ 79 h 84"/>
                    <a:gd name="T18" fmla="*/ 40 w 79"/>
                    <a:gd name="T19" fmla="*/ 79 h 84"/>
                    <a:gd name="T20" fmla="*/ 45 w 79"/>
                    <a:gd name="T21" fmla="*/ 79 h 84"/>
                    <a:gd name="T22" fmla="*/ 55 w 79"/>
                    <a:gd name="T23" fmla="*/ 79 h 84"/>
                    <a:gd name="T24" fmla="*/ 60 w 79"/>
                    <a:gd name="T25" fmla="*/ 79 h 84"/>
                    <a:gd name="T26" fmla="*/ 65 w 79"/>
                    <a:gd name="T27" fmla="*/ 74 h 84"/>
                    <a:gd name="T28" fmla="*/ 70 w 79"/>
                    <a:gd name="T29" fmla="*/ 74 h 84"/>
                    <a:gd name="T30" fmla="*/ 74 w 79"/>
                    <a:gd name="T31" fmla="*/ 74 h 84"/>
                    <a:gd name="T32" fmla="*/ 79 w 79"/>
                    <a:gd name="T33" fmla="*/ 74 h 84"/>
                    <a:gd name="T34" fmla="*/ 74 w 79"/>
                    <a:gd name="T35" fmla="*/ 0 h 84"/>
                    <a:gd name="T36" fmla="*/ 70 w 79"/>
                    <a:gd name="T37" fmla="*/ 0 h 84"/>
                    <a:gd name="T38" fmla="*/ 70 w 79"/>
                    <a:gd name="T39" fmla="*/ 0 h 84"/>
                    <a:gd name="T40" fmla="*/ 70 w 79"/>
                    <a:gd name="T41" fmla="*/ 0 h 84"/>
                    <a:gd name="T42" fmla="*/ 65 w 79"/>
                    <a:gd name="T43" fmla="*/ 0 h 84"/>
                    <a:gd name="T44" fmla="*/ 60 w 79"/>
                    <a:gd name="T45" fmla="*/ 0 h 84"/>
                    <a:gd name="T46" fmla="*/ 55 w 79"/>
                    <a:gd name="T47" fmla="*/ 5 h 84"/>
                    <a:gd name="T48" fmla="*/ 50 w 79"/>
                    <a:gd name="T49" fmla="*/ 5 h 84"/>
                    <a:gd name="T50" fmla="*/ 45 w 79"/>
                    <a:gd name="T51" fmla="*/ 5 h 84"/>
                    <a:gd name="T52" fmla="*/ 40 w 79"/>
                    <a:gd name="T53" fmla="*/ 5 h 84"/>
                    <a:gd name="T54" fmla="*/ 35 w 79"/>
                    <a:gd name="T55" fmla="*/ 5 h 84"/>
                    <a:gd name="T56" fmla="*/ 25 w 79"/>
                    <a:gd name="T57" fmla="*/ 10 h 84"/>
                    <a:gd name="T58" fmla="*/ 20 w 79"/>
                    <a:gd name="T59" fmla="*/ 10 h 84"/>
                    <a:gd name="T60" fmla="*/ 15 w 79"/>
                    <a:gd name="T61" fmla="*/ 10 h 84"/>
                    <a:gd name="T62" fmla="*/ 10 w 79"/>
                    <a:gd name="T63" fmla="*/ 15 h 84"/>
                    <a:gd name="T64" fmla="*/ 5 w 79"/>
                    <a:gd name="T65" fmla="*/ 15 h 84"/>
                    <a:gd name="T66" fmla="*/ 0 w 79"/>
                    <a:gd name="T67" fmla="*/ 20 h 84"/>
                    <a:gd name="T68" fmla="*/ 5 w 79"/>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84">
                      <a:moveTo>
                        <a:pt x="5" y="84"/>
                      </a:moveTo>
                      <a:lnTo>
                        <a:pt x="5" y="84"/>
                      </a:lnTo>
                      <a:lnTo>
                        <a:pt x="10" y="84"/>
                      </a:lnTo>
                      <a:lnTo>
                        <a:pt x="10" y="84"/>
                      </a:lnTo>
                      <a:lnTo>
                        <a:pt x="15" y="84"/>
                      </a:lnTo>
                      <a:lnTo>
                        <a:pt x="20" y="84"/>
                      </a:lnTo>
                      <a:lnTo>
                        <a:pt x="25" y="84"/>
                      </a:lnTo>
                      <a:lnTo>
                        <a:pt x="30" y="84"/>
                      </a:lnTo>
                      <a:lnTo>
                        <a:pt x="35" y="79"/>
                      </a:lnTo>
                      <a:lnTo>
                        <a:pt x="40" y="79"/>
                      </a:lnTo>
                      <a:lnTo>
                        <a:pt x="45" y="79"/>
                      </a:lnTo>
                      <a:lnTo>
                        <a:pt x="55" y="79"/>
                      </a:lnTo>
                      <a:lnTo>
                        <a:pt x="60" y="79"/>
                      </a:lnTo>
                      <a:lnTo>
                        <a:pt x="65" y="74"/>
                      </a:lnTo>
                      <a:lnTo>
                        <a:pt x="70" y="74"/>
                      </a:lnTo>
                      <a:lnTo>
                        <a:pt x="74" y="74"/>
                      </a:lnTo>
                      <a:lnTo>
                        <a:pt x="79" y="74"/>
                      </a:lnTo>
                      <a:lnTo>
                        <a:pt x="74" y="0"/>
                      </a:lnTo>
                      <a:lnTo>
                        <a:pt x="70" y="0"/>
                      </a:lnTo>
                      <a:lnTo>
                        <a:pt x="70" y="0"/>
                      </a:lnTo>
                      <a:lnTo>
                        <a:pt x="70" y="0"/>
                      </a:lnTo>
                      <a:lnTo>
                        <a:pt x="65" y="0"/>
                      </a:lnTo>
                      <a:lnTo>
                        <a:pt x="60" y="0"/>
                      </a:lnTo>
                      <a:lnTo>
                        <a:pt x="55" y="5"/>
                      </a:lnTo>
                      <a:lnTo>
                        <a:pt x="50" y="5"/>
                      </a:lnTo>
                      <a:lnTo>
                        <a:pt x="45" y="5"/>
                      </a:lnTo>
                      <a:lnTo>
                        <a:pt x="40" y="5"/>
                      </a:lnTo>
                      <a:lnTo>
                        <a:pt x="35" y="5"/>
                      </a:lnTo>
                      <a:lnTo>
                        <a:pt x="25" y="10"/>
                      </a:lnTo>
                      <a:lnTo>
                        <a:pt x="20" y="10"/>
                      </a:lnTo>
                      <a:lnTo>
                        <a:pt x="15" y="10"/>
                      </a:lnTo>
                      <a:lnTo>
                        <a:pt x="10" y="15"/>
                      </a:lnTo>
                      <a:lnTo>
                        <a:pt x="5" y="15"/>
                      </a:lnTo>
                      <a:lnTo>
                        <a:pt x="0" y="20"/>
                      </a:lnTo>
                      <a:lnTo>
                        <a:pt x="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50" name="Freeform 3150">
                  <a:extLst>
                    <a:ext uri="{FF2B5EF4-FFF2-40B4-BE49-F238E27FC236}">
                      <a16:creationId xmlns:a16="http://schemas.microsoft.com/office/drawing/2014/main" id="{65ED63CE-5042-42E4-A2D7-33F62EF53F15}"/>
                    </a:ext>
                  </a:extLst>
                </p:cNvPr>
                <p:cNvSpPr>
                  <a:spLocks/>
                </p:cNvSpPr>
                <p:nvPr/>
              </p:nvSpPr>
              <p:spPr bwMode="auto">
                <a:xfrm>
                  <a:off x="4764" y="1499"/>
                  <a:ext cx="25" cy="98"/>
                </a:xfrm>
                <a:custGeom>
                  <a:avLst/>
                  <a:gdLst>
                    <a:gd name="T0" fmla="*/ 0 w 25"/>
                    <a:gd name="T1" fmla="*/ 0 h 98"/>
                    <a:gd name="T2" fmla="*/ 15 w 25"/>
                    <a:gd name="T3" fmla="*/ 98 h 98"/>
                    <a:gd name="T4" fmla="*/ 25 w 25"/>
                    <a:gd name="T5" fmla="*/ 93 h 98"/>
                    <a:gd name="T6" fmla="*/ 15 w 25"/>
                    <a:gd name="T7" fmla="*/ 93 h 98"/>
                    <a:gd name="T8" fmla="*/ 25 w 25"/>
                    <a:gd name="T9" fmla="*/ 88 h 98"/>
                    <a:gd name="T10" fmla="*/ 15 w 25"/>
                    <a:gd name="T11" fmla="*/ 88 h 98"/>
                    <a:gd name="T12" fmla="*/ 25 w 25"/>
                    <a:gd name="T13" fmla="*/ 88 h 98"/>
                    <a:gd name="T14" fmla="*/ 15 w 25"/>
                    <a:gd name="T15" fmla="*/ 83 h 98"/>
                    <a:gd name="T16" fmla="*/ 20 w 25"/>
                    <a:gd name="T17" fmla="*/ 83 h 98"/>
                    <a:gd name="T18" fmla="*/ 15 w 25"/>
                    <a:gd name="T19" fmla="*/ 78 h 98"/>
                    <a:gd name="T20" fmla="*/ 20 w 25"/>
                    <a:gd name="T21" fmla="*/ 78 h 98"/>
                    <a:gd name="T22" fmla="*/ 15 w 25"/>
                    <a:gd name="T23" fmla="*/ 74 h 98"/>
                    <a:gd name="T24" fmla="*/ 20 w 25"/>
                    <a:gd name="T25" fmla="*/ 74 h 98"/>
                    <a:gd name="T26" fmla="*/ 15 w 25"/>
                    <a:gd name="T27" fmla="*/ 69 h 98"/>
                    <a:gd name="T28" fmla="*/ 20 w 25"/>
                    <a:gd name="T29" fmla="*/ 69 h 98"/>
                    <a:gd name="T30" fmla="*/ 15 w 25"/>
                    <a:gd name="T31" fmla="*/ 64 h 98"/>
                    <a:gd name="T32" fmla="*/ 20 w 25"/>
                    <a:gd name="T33" fmla="*/ 64 h 98"/>
                    <a:gd name="T34" fmla="*/ 15 w 25"/>
                    <a:gd name="T35" fmla="*/ 59 h 98"/>
                    <a:gd name="T36" fmla="*/ 20 w 25"/>
                    <a:gd name="T37" fmla="*/ 59 h 98"/>
                    <a:gd name="T38" fmla="*/ 10 w 25"/>
                    <a:gd name="T39" fmla="*/ 54 h 98"/>
                    <a:gd name="T40" fmla="*/ 20 w 25"/>
                    <a:gd name="T41" fmla="*/ 54 h 98"/>
                    <a:gd name="T42" fmla="*/ 10 w 25"/>
                    <a:gd name="T43" fmla="*/ 49 h 98"/>
                    <a:gd name="T44" fmla="*/ 20 w 25"/>
                    <a:gd name="T45" fmla="*/ 49 h 98"/>
                    <a:gd name="T46" fmla="*/ 10 w 25"/>
                    <a:gd name="T47" fmla="*/ 44 h 98"/>
                    <a:gd name="T48" fmla="*/ 15 w 25"/>
                    <a:gd name="T49" fmla="*/ 44 h 98"/>
                    <a:gd name="T50" fmla="*/ 10 w 25"/>
                    <a:gd name="T51" fmla="*/ 39 h 98"/>
                    <a:gd name="T52" fmla="*/ 15 w 25"/>
                    <a:gd name="T53" fmla="*/ 39 h 98"/>
                    <a:gd name="T54" fmla="*/ 10 w 25"/>
                    <a:gd name="T55" fmla="*/ 34 h 98"/>
                    <a:gd name="T56" fmla="*/ 15 w 25"/>
                    <a:gd name="T57" fmla="*/ 34 h 98"/>
                    <a:gd name="T58" fmla="*/ 10 w 25"/>
                    <a:gd name="T59" fmla="*/ 29 h 98"/>
                    <a:gd name="T60" fmla="*/ 15 w 25"/>
                    <a:gd name="T61" fmla="*/ 29 h 98"/>
                    <a:gd name="T62" fmla="*/ 10 w 25"/>
                    <a:gd name="T63" fmla="*/ 24 h 98"/>
                    <a:gd name="T64" fmla="*/ 15 w 25"/>
                    <a:gd name="T65" fmla="*/ 24 h 98"/>
                    <a:gd name="T66" fmla="*/ 5 w 25"/>
                    <a:gd name="T67" fmla="*/ 19 h 98"/>
                    <a:gd name="T68" fmla="*/ 15 w 25"/>
                    <a:gd name="T69" fmla="*/ 19 h 98"/>
                    <a:gd name="T70" fmla="*/ 5 w 25"/>
                    <a:gd name="T71" fmla="*/ 14 h 98"/>
                    <a:gd name="T72" fmla="*/ 15 w 25"/>
                    <a:gd name="T73" fmla="*/ 14 h 98"/>
                    <a:gd name="T74" fmla="*/ 5 w 25"/>
                    <a:gd name="T75" fmla="*/ 9 h 98"/>
                    <a:gd name="T76" fmla="*/ 15 w 25"/>
                    <a:gd name="T77" fmla="*/ 9 h 98"/>
                    <a:gd name="T78" fmla="*/ 5 w 25"/>
                    <a:gd name="T79" fmla="*/ 5 h 98"/>
                    <a:gd name="T80" fmla="*/ 15 w 25"/>
                    <a:gd name="T81" fmla="*/ 5 h 98"/>
                    <a:gd name="T82" fmla="*/ 0 w 25"/>
                    <a:gd name="T8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98">
                      <a:moveTo>
                        <a:pt x="0" y="0"/>
                      </a:moveTo>
                      <a:lnTo>
                        <a:pt x="15" y="98"/>
                      </a:lnTo>
                      <a:lnTo>
                        <a:pt x="25" y="93"/>
                      </a:lnTo>
                      <a:lnTo>
                        <a:pt x="15" y="93"/>
                      </a:lnTo>
                      <a:lnTo>
                        <a:pt x="25" y="88"/>
                      </a:lnTo>
                      <a:lnTo>
                        <a:pt x="15" y="88"/>
                      </a:lnTo>
                      <a:lnTo>
                        <a:pt x="25" y="88"/>
                      </a:lnTo>
                      <a:lnTo>
                        <a:pt x="15" y="83"/>
                      </a:lnTo>
                      <a:lnTo>
                        <a:pt x="20" y="83"/>
                      </a:lnTo>
                      <a:lnTo>
                        <a:pt x="15" y="78"/>
                      </a:lnTo>
                      <a:lnTo>
                        <a:pt x="20" y="78"/>
                      </a:lnTo>
                      <a:lnTo>
                        <a:pt x="15" y="74"/>
                      </a:lnTo>
                      <a:lnTo>
                        <a:pt x="20" y="74"/>
                      </a:lnTo>
                      <a:lnTo>
                        <a:pt x="15" y="69"/>
                      </a:lnTo>
                      <a:lnTo>
                        <a:pt x="20" y="69"/>
                      </a:lnTo>
                      <a:lnTo>
                        <a:pt x="15" y="64"/>
                      </a:lnTo>
                      <a:lnTo>
                        <a:pt x="20" y="64"/>
                      </a:lnTo>
                      <a:lnTo>
                        <a:pt x="15" y="59"/>
                      </a:lnTo>
                      <a:lnTo>
                        <a:pt x="20" y="59"/>
                      </a:lnTo>
                      <a:lnTo>
                        <a:pt x="10" y="54"/>
                      </a:lnTo>
                      <a:lnTo>
                        <a:pt x="20" y="54"/>
                      </a:lnTo>
                      <a:lnTo>
                        <a:pt x="10" y="49"/>
                      </a:lnTo>
                      <a:lnTo>
                        <a:pt x="20" y="49"/>
                      </a:lnTo>
                      <a:lnTo>
                        <a:pt x="10" y="44"/>
                      </a:lnTo>
                      <a:lnTo>
                        <a:pt x="15" y="44"/>
                      </a:lnTo>
                      <a:lnTo>
                        <a:pt x="10" y="39"/>
                      </a:lnTo>
                      <a:lnTo>
                        <a:pt x="15" y="39"/>
                      </a:lnTo>
                      <a:lnTo>
                        <a:pt x="10" y="34"/>
                      </a:lnTo>
                      <a:lnTo>
                        <a:pt x="15" y="34"/>
                      </a:lnTo>
                      <a:lnTo>
                        <a:pt x="10" y="29"/>
                      </a:lnTo>
                      <a:lnTo>
                        <a:pt x="15" y="29"/>
                      </a:lnTo>
                      <a:lnTo>
                        <a:pt x="10" y="24"/>
                      </a:lnTo>
                      <a:lnTo>
                        <a:pt x="15" y="24"/>
                      </a:lnTo>
                      <a:lnTo>
                        <a:pt x="5" y="19"/>
                      </a:lnTo>
                      <a:lnTo>
                        <a:pt x="15" y="19"/>
                      </a:lnTo>
                      <a:lnTo>
                        <a:pt x="5" y="14"/>
                      </a:lnTo>
                      <a:lnTo>
                        <a:pt x="15" y="14"/>
                      </a:lnTo>
                      <a:lnTo>
                        <a:pt x="5" y="9"/>
                      </a:lnTo>
                      <a:lnTo>
                        <a:pt x="15" y="9"/>
                      </a:lnTo>
                      <a:lnTo>
                        <a:pt x="5" y="5"/>
                      </a:lnTo>
                      <a:lnTo>
                        <a:pt x="15"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51" name="Freeform 3151">
                  <a:extLst>
                    <a:ext uri="{FF2B5EF4-FFF2-40B4-BE49-F238E27FC236}">
                      <a16:creationId xmlns:a16="http://schemas.microsoft.com/office/drawing/2014/main" id="{54B83335-EFC7-4E2A-8663-9DB694EB694E}"/>
                    </a:ext>
                  </a:extLst>
                </p:cNvPr>
                <p:cNvSpPr>
                  <a:spLocks/>
                </p:cNvSpPr>
                <p:nvPr/>
              </p:nvSpPr>
              <p:spPr bwMode="auto">
                <a:xfrm>
                  <a:off x="4735" y="1607"/>
                  <a:ext cx="34" cy="10"/>
                </a:xfrm>
                <a:custGeom>
                  <a:avLst/>
                  <a:gdLst>
                    <a:gd name="T0" fmla="*/ 34 w 34"/>
                    <a:gd name="T1" fmla="*/ 0 h 10"/>
                    <a:gd name="T2" fmla="*/ 34 w 34"/>
                    <a:gd name="T3" fmla="*/ 0 h 10"/>
                    <a:gd name="T4" fmla="*/ 34 w 34"/>
                    <a:gd name="T5" fmla="*/ 0 h 10"/>
                    <a:gd name="T6" fmla="*/ 34 w 34"/>
                    <a:gd name="T7" fmla="*/ 0 h 10"/>
                    <a:gd name="T8" fmla="*/ 29 w 34"/>
                    <a:gd name="T9" fmla="*/ 0 h 10"/>
                    <a:gd name="T10" fmla="*/ 29 w 34"/>
                    <a:gd name="T11" fmla="*/ 5 h 10"/>
                    <a:gd name="T12" fmla="*/ 24 w 34"/>
                    <a:gd name="T13" fmla="*/ 5 h 10"/>
                    <a:gd name="T14" fmla="*/ 24 w 34"/>
                    <a:gd name="T15" fmla="*/ 5 h 10"/>
                    <a:gd name="T16" fmla="*/ 19 w 34"/>
                    <a:gd name="T17" fmla="*/ 5 h 10"/>
                    <a:gd name="T18" fmla="*/ 15 w 34"/>
                    <a:gd name="T19" fmla="*/ 5 h 10"/>
                    <a:gd name="T20" fmla="*/ 15 w 34"/>
                    <a:gd name="T21" fmla="*/ 5 h 10"/>
                    <a:gd name="T22" fmla="*/ 10 w 34"/>
                    <a:gd name="T23" fmla="*/ 5 h 10"/>
                    <a:gd name="T24" fmla="*/ 10 w 34"/>
                    <a:gd name="T25" fmla="*/ 5 h 10"/>
                    <a:gd name="T26" fmla="*/ 5 w 34"/>
                    <a:gd name="T27" fmla="*/ 10 h 10"/>
                    <a:gd name="T28" fmla="*/ 5 w 34"/>
                    <a:gd name="T29" fmla="*/ 10 h 10"/>
                    <a:gd name="T30" fmla="*/ 0 w 34"/>
                    <a:gd name="T31" fmla="*/ 10 h 10"/>
                    <a:gd name="T32" fmla="*/ 0 w 34"/>
                    <a:gd name="T33" fmla="*/ 10 h 10"/>
                    <a:gd name="T34" fmla="*/ 0 w 34"/>
                    <a:gd name="T35" fmla="*/ 10 h 10"/>
                    <a:gd name="T36" fmla="*/ 0 w 34"/>
                    <a:gd name="T37" fmla="*/ 10 h 10"/>
                    <a:gd name="T38" fmla="*/ 0 w 34"/>
                    <a:gd name="T39" fmla="*/ 10 h 10"/>
                    <a:gd name="T40" fmla="*/ 5 w 34"/>
                    <a:gd name="T41" fmla="*/ 10 h 10"/>
                    <a:gd name="T42" fmla="*/ 5 w 34"/>
                    <a:gd name="T43" fmla="*/ 10 h 10"/>
                    <a:gd name="T44" fmla="*/ 5 w 34"/>
                    <a:gd name="T45" fmla="*/ 10 h 10"/>
                    <a:gd name="T46" fmla="*/ 10 w 34"/>
                    <a:gd name="T47" fmla="*/ 10 h 10"/>
                    <a:gd name="T48" fmla="*/ 15 w 34"/>
                    <a:gd name="T49" fmla="*/ 10 h 10"/>
                    <a:gd name="T50" fmla="*/ 15 w 34"/>
                    <a:gd name="T51" fmla="*/ 10 h 10"/>
                    <a:gd name="T52" fmla="*/ 19 w 34"/>
                    <a:gd name="T53" fmla="*/ 10 h 10"/>
                    <a:gd name="T54" fmla="*/ 24 w 34"/>
                    <a:gd name="T55" fmla="*/ 5 h 10"/>
                    <a:gd name="T56" fmla="*/ 24 w 34"/>
                    <a:gd name="T57" fmla="*/ 5 h 10"/>
                    <a:gd name="T58" fmla="*/ 29 w 34"/>
                    <a:gd name="T59" fmla="*/ 5 h 10"/>
                    <a:gd name="T60" fmla="*/ 29 w 34"/>
                    <a:gd name="T61" fmla="*/ 5 h 10"/>
                    <a:gd name="T62" fmla="*/ 34 w 34"/>
                    <a:gd name="T63" fmla="*/ 5 h 10"/>
                    <a:gd name="T64" fmla="*/ 34 w 34"/>
                    <a:gd name="T65" fmla="*/ 5 h 10"/>
                    <a:gd name="T66" fmla="*/ 34 w 34"/>
                    <a:gd name="T67" fmla="*/ 5 h 10"/>
                    <a:gd name="T68" fmla="*/ 34 w 34"/>
                    <a:gd name="T6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10">
                      <a:moveTo>
                        <a:pt x="34" y="0"/>
                      </a:moveTo>
                      <a:lnTo>
                        <a:pt x="34" y="0"/>
                      </a:lnTo>
                      <a:lnTo>
                        <a:pt x="34" y="0"/>
                      </a:lnTo>
                      <a:lnTo>
                        <a:pt x="34" y="0"/>
                      </a:lnTo>
                      <a:lnTo>
                        <a:pt x="29" y="0"/>
                      </a:lnTo>
                      <a:lnTo>
                        <a:pt x="29" y="5"/>
                      </a:lnTo>
                      <a:lnTo>
                        <a:pt x="24" y="5"/>
                      </a:lnTo>
                      <a:lnTo>
                        <a:pt x="24" y="5"/>
                      </a:lnTo>
                      <a:lnTo>
                        <a:pt x="19" y="5"/>
                      </a:lnTo>
                      <a:lnTo>
                        <a:pt x="15" y="5"/>
                      </a:lnTo>
                      <a:lnTo>
                        <a:pt x="15" y="5"/>
                      </a:lnTo>
                      <a:lnTo>
                        <a:pt x="10" y="5"/>
                      </a:lnTo>
                      <a:lnTo>
                        <a:pt x="10" y="5"/>
                      </a:lnTo>
                      <a:lnTo>
                        <a:pt x="5" y="10"/>
                      </a:lnTo>
                      <a:lnTo>
                        <a:pt x="5" y="10"/>
                      </a:lnTo>
                      <a:lnTo>
                        <a:pt x="0" y="10"/>
                      </a:lnTo>
                      <a:lnTo>
                        <a:pt x="0" y="10"/>
                      </a:lnTo>
                      <a:lnTo>
                        <a:pt x="0" y="10"/>
                      </a:lnTo>
                      <a:lnTo>
                        <a:pt x="0" y="10"/>
                      </a:lnTo>
                      <a:lnTo>
                        <a:pt x="0" y="10"/>
                      </a:lnTo>
                      <a:lnTo>
                        <a:pt x="5" y="10"/>
                      </a:lnTo>
                      <a:lnTo>
                        <a:pt x="5" y="10"/>
                      </a:lnTo>
                      <a:lnTo>
                        <a:pt x="5" y="10"/>
                      </a:lnTo>
                      <a:lnTo>
                        <a:pt x="10" y="10"/>
                      </a:lnTo>
                      <a:lnTo>
                        <a:pt x="15" y="10"/>
                      </a:lnTo>
                      <a:lnTo>
                        <a:pt x="15" y="10"/>
                      </a:lnTo>
                      <a:lnTo>
                        <a:pt x="19" y="10"/>
                      </a:lnTo>
                      <a:lnTo>
                        <a:pt x="24" y="5"/>
                      </a:lnTo>
                      <a:lnTo>
                        <a:pt x="24" y="5"/>
                      </a:lnTo>
                      <a:lnTo>
                        <a:pt x="29" y="5"/>
                      </a:lnTo>
                      <a:lnTo>
                        <a:pt x="29" y="5"/>
                      </a:lnTo>
                      <a:lnTo>
                        <a:pt x="34" y="5"/>
                      </a:lnTo>
                      <a:lnTo>
                        <a:pt x="34" y="5"/>
                      </a:lnTo>
                      <a:lnTo>
                        <a:pt x="34" y="5"/>
                      </a:lnTo>
                      <a:lnTo>
                        <a:pt x="3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52" name="Freeform 3152">
                  <a:extLst>
                    <a:ext uri="{FF2B5EF4-FFF2-40B4-BE49-F238E27FC236}">
                      <a16:creationId xmlns:a16="http://schemas.microsoft.com/office/drawing/2014/main" id="{58DD9197-3F9A-4E21-B3F7-C283CB36E24F}"/>
                    </a:ext>
                  </a:extLst>
                </p:cNvPr>
                <p:cNvSpPr>
                  <a:spLocks/>
                </p:cNvSpPr>
                <p:nvPr/>
              </p:nvSpPr>
              <p:spPr bwMode="auto">
                <a:xfrm>
                  <a:off x="4680" y="1523"/>
                  <a:ext cx="45" cy="74"/>
                </a:xfrm>
                <a:custGeom>
                  <a:avLst/>
                  <a:gdLst>
                    <a:gd name="T0" fmla="*/ 0 w 45"/>
                    <a:gd name="T1" fmla="*/ 10 h 74"/>
                    <a:gd name="T2" fmla="*/ 5 w 45"/>
                    <a:gd name="T3" fmla="*/ 74 h 74"/>
                    <a:gd name="T4" fmla="*/ 45 w 45"/>
                    <a:gd name="T5" fmla="*/ 64 h 74"/>
                    <a:gd name="T6" fmla="*/ 15 w 45"/>
                    <a:gd name="T7" fmla="*/ 64 h 74"/>
                    <a:gd name="T8" fmla="*/ 45 w 45"/>
                    <a:gd name="T9" fmla="*/ 54 h 74"/>
                    <a:gd name="T10" fmla="*/ 15 w 45"/>
                    <a:gd name="T11" fmla="*/ 59 h 74"/>
                    <a:gd name="T12" fmla="*/ 45 w 45"/>
                    <a:gd name="T13" fmla="*/ 50 h 74"/>
                    <a:gd name="T14" fmla="*/ 15 w 45"/>
                    <a:gd name="T15" fmla="*/ 50 h 74"/>
                    <a:gd name="T16" fmla="*/ 45 w 45"/>
                    <a:gd name="T17" fmla="*/ 40 h 74"/>
                    <a:gd name="T18" fmla="*/ 15 w 45"/>
                    <a:gd name="T19" fmla="*/ 45 h 74"/>
                    <a:gd name="T20" fmla="*/ 45 w 45"/>
                    <a:gd name="T21" fmla="*/ 35 h 74"/>
                    <a:gd name="T22" fmla="*/ 10 w 45"/>
                    <a:gd name="T23" fmla="*/ 35 h 74"/>
                    <a:gd name="T24" fmla="*/ 45 w 45"/>
                    <a:gd name="T25" fmla="*/ 30 h 74"/>
                    <a:gd name="T26" fmla="*/ 10 w 45"/>
                    <a:gd name="T27" fmla="*/ 30 h 74"/>
                    <a:gd name="T28" fmla="*/ 40 w 45"/>
                    <a:gd name="T29" fmla="*/ 20 h 74"/>
                    <a:gd name="T30" fmla="*/ 10 w 45"/>
                    <a:gd name="T31" fmla="*/ 25 h 74"/>
                    <a:gd name="T32" fmla="*/ 40 w 45"/>
                    <a:gd name="T33" fmla="*/ 15 h 74"/>
                    <a:gd name="T34" fmla="*/ 10 w 45"/>
                    <a:gd name="T35" fmla="*/ 15 h 74"/>
                    <a:gd name="T36" fmla="*/ 40 w 45"/>
                    <a:gd name="T37" fmla="*/ 10 h 74"/>
                    <a:gd name="T38" fmla="*/ 10 w 45"/>
                    <a:gd name="T39" fmla="*/ 10 h 74"/>
                    <a:gd name="T40" fmla="*/ 40 w 45"/>
                    <a:gd name="T41" fmla="*/ 0 h 74"/>
                    <a:gd name="T42" fmla="*/ 0 w 45"/>
                    <a:gd name="T43"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74">
                      <a:moveTo>
                        <a:pt x="0" y="10"/>
                      </a:moveTo>
                      <a:lnTo>
                        <a:pt x="5" y="74"/>
                      </a:lnTo>
                      <a:lnTo>
                        <a:pt x="45" y="64"/>
                      </a:lnTo>
                      <a:lnTo>
                        <a:pt x="15" y="64"/>
                      </a:lnTo>
                      <a:lnTo>
                        <a:pt x="45" y="54"/>
                      </a:lnTo>
                      <a:lnTo>
                        <a:pt x="15" y="59"/>
                      </a:lnTo>
                      <a:lnTo>
                        <a:pt x="45" y="50"/>
                      </a:lnTo>
                      <a:lnTo>
                        <a:pt x="15" y="50"/>
                      </a:lnTo>
                      <a:lnTo>
                        <a:pt x="45" y="40"/>
                      </a:lnTo>
                      <a:lnTo>
                        <a:pt x="15" y="45"/>
                      </a:lnTo>
                      <a:lnTo>
                        <a:pt x="45" y="35"/>
                      </a:lnTo>
                      <a:lnTo>
                        <a:pt x="10" y="35"/>
                      </a:lnTo>
                      <a:lnTo>
                        <a:pt x="45" y="30"/>
                      </a:lnTo>
                      <a:lnTo>
                        <a:pt x="10" y="30"/>
                      </a:lnTo>
                      <a:lnTo>
                        <a:pt x="40" y="20"/>
                      </a:lnTo>
                      <a:lnTo>
                        <a:pt x="10" y="25"/>
                      </a:lnTo>
                      <a:lnTo>
                        <a:pt x="40" y="15"/>
                      </a:lnTo>
                      <a:lnTo>
                        <a:pt x="10" y="15"/>
                      </a:lnTo>
                      <a:lnTo>
                        <a:pt x="40" y="10"/>
                      </a:lnTo>
                      <a:lnTo>
                        <a:pt x="10" y="10"/>
                      </a:lnTo>
                      <a:lnTo>
                        <a:pt x="40" y="0"/>
                      </a:lnTo>
                      <a:lnTo>
                        <a:pt x="0" y="10"/>
                      </a:lnTo>
                      <a:close/>
                    </a:path>
                  </a:pathLst>
                </a:custGeom>
                <a:solidFill>
                  <a:srgbClr val="0072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53" name="Freeform 3153">
                  <a:extLst>
                    <a:ext uri="{FF2B5EF4-FFF2-40B4-BE49-F238E27FC236}">
                      <a16:creationId xmlns:a16="http://schemas.microsoft.com/office/drawing/2014/main" id="{E66FAE26-707F-4806-A806-16332881CBE9}"/>
                    </a:ext>
                  </a:extLst>
                </p:cNvPr>
                <p:cNvSpPr>
                  <a:spLocks/>
                </p:cNvSpPr>
                <p:nvPr/>
              </p:nvSpPr>
              <p:spPr bwMode="auto">
                <a:xfrm>
                  <a:off x="4666" y="1716"/>
                  <a:ext cx="123" cy="123"/>
                </a:xfrm>
                <a:custGeom>
                  <a:avLst/>
                  <a:gdLst>
                    <a:gd name="T0" fmla="*/ 9 w 123"/>
                    <a:gd name="T1" fmla="*/ 98 h 123"/>
                    <a:gd name="T2" fmla="*/ 14 w 123"/>
                    <a:gd name="T3" fmla="*/ 123 h 123"/>
                    <a:gd name="T4" fmla="*/ 74 w 123"/>
                    <a:gd name="T5" fmla="*/ 113 h 123"/>
                    <a:gd name="T6" fmla="*/ 79 w 123"/>
                    <a:gd name="T7" fmla="*/ 113 h 123"/>
                    <a:gd name="T8" fmla="*/ 79 w 123"/>
                    <a:gd name="T9" fmla="*/ 103 h 123"/>
                    <a:gd name="T10" fmla="*/ 123 w 123"/>
                    <a:gd name="T11" fmla="*/ 88 h 123"/>
                    <a:gd name="T12" fmla="*/ 118 w 123"/>
                    <a:gd name="T13" fmla="*/ 59 h 123"/>
                    <a:gd name="T14" fmla="*/ 108 w 123"/>
                    <a:gd name="T15" fmla="*/ 64 h 123"/>
                    <a:gd name="T16" fmla="*/ 103 w 123"/>
                    <a:gd name="T17" fmla="*/ 24 h 123"/>
                    <a:gd name="T18" fmla="*/ 69 w 123"/>
                    <a:gd name="T19" fmla="*/ 19 h 123"/>
                    <a:gd name="T20" fmla="*/ 69 w 123"/>
                    <a:gd name="T21" fmla="*/ 4 h 123"/>
                    <a:gd name="T22" fmla="*/ 59 w 123"/>
                    <a:gd name="T23" fmla="*/ 0 h 123"/>
                    <a:gd name="T24" fmla="*/ 69 w 123"/>
                    <a:gd name="T25" fmla="*/ 69 h 123"/>
                    <a:gd name="T26" fmla="*/ 69 w 123"/>
                    <a:gd name="T27" fmla="*/ 69 h 123"/>
                    <a:gd name="T28" fmla="*/ 69 w 123"/>
                    <a:gd name="T29" fmla="*/ 69 h 123"/>
                    <a:gd name="T30" fmla="*/ 64 w 123"/>
                    <a:gd name="T31" fmla="*/ 69 h 123"/>
                    <a:gd name="T32" fmla="*/ 64 w 123"/>
                    <a:gd name="T33" fmla="*/ 69 h 123"/>
                    <a:gd name="T34" fmla="*/ 59 w 123"/>
                    <a:gd name="T35" fmla="*/ 69 h 123"/>
                    <a:gd name="T36" fmla="*/ 54 w 123"/>
                    <a:gd name="T37" fmla="*/ 69 h 123"/>
                    <a:gd name="T38" fmla="*/ 54 w 123"/>
                    <a:gd name="T39" fmla="*/ 69 h 123"/>
                    <a:gd name="T40" fmla="*/ 49 w 123"/>
                    <a:gd name="T41" fmla="*/ 73 h 123"/>
                    <a:gd name="T42" fmla="*/ 44 w 123"/>
                    <a:gd name="T43" fmla="*/ 73 h 123"/>
                    <a:gd name="T44" fmla="*/ 39 w 123"/>
                    <a:gd name="T45" fmla="*/ 73 h 123"/>
                    <a:gd name="T46" fmla="*/ 34 w 123"/>
                    <a:gd name="T47" fmla="*/ 73 h 123"/>
                    <a:gd name="T48" fmla="*/ 29 w 123"/>
                    <a:gd name="T49" fmla="*/ 78 h 123"/>
                    <a:gd name="T50" fmla="*/ 19 w 123"/>
                    <a:gd name="T51" fmla="*/ 78 h 123"/>
                    <a:gd name="T52" fmla="*/ 14 w 123"/>
                    <a:gd name="T53" fmla="*/ 78 h 123"/>
                    <a:gd name="T54" fmla="*/ 9 w 123"/>
                    <a:gd name="T55" fmla="*/ 78 h 123"/>
                    <a:gd name="T56" fmla="*/ 0 w 123"/>
                    <a:gd name="T57" fmla="*/ 78 h 123"/>
                    <a:gd name="T58" fmla="*/ 5 w 123"/>
                    <a:gd name="T59" fmla="*/ 98 h 123"/>
                    <a:gd name="T60" fmla="*/ 9 w 123"/>
                    <a:gd name="T61" fmla="*/ 98 h 123"/>
                    <a:gd name="T62" fmla="*/ 9 w 123"/>
                    <a:gd name="T63" fmla="*/ 9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3" h="123">
                      <a:moveTo>
                        <a:pt x="9" y="98"/>
                      </a:moveTo>
                      <a:lnTo>
                        <a:pt x="14" y="123"/>
                      </a:lnTo>
                      <a:lnTo>
                        <a:pt x="74" y="113"/>
                      </a:lnTo>
                      <a:lnTo>
                        <a:pt x="79" y="113"/>
                      </a:lnTo>
                      <a:lnTo>
                        <a:pt x="79" y="103"/>
                      </a:lnTo>
                      <a:lnTo>
                        <a:pt x="123" y="88"/>
                      </a:lnTo>
                      <a:lnTo>
                        <a:pt x="118" y="59"/>
                      </a:lnTo>
                      <a:lnTo>
                        <a:pt x="108" y="64"/>
                      </a:lnTo>
                      <a:lnTo>
                        <a:pt x="103" y="24"/>
                      </a:lnTo>
                      <a:lnTo>
                        <a:pt x="69" y="19"/>
                      </a:lnTo>
                      <a:lnTo>
                        <a:pt x="69" y="4"/>
                      </a:lnTo>
                      <a:lnTo>
                        <a:pt x="59" y="0"/>
                      </a:lnTo>
                      <a:lnTo>
                        <a:pt x="69" y="69"/>
                      </a:lnTo>
                      <a:lnTo>
                        <a:pt x="69" y="69"/>
                      </a:lnTo>
                      <a:lnTo>
                        <a:pt x="69" y="69"/>
                      </a:lnTo>
                      <a:lnTo>
                        <a:pt x="64" y="69"/>
                      </a:lnTo>
                      <a:lnTo>
                        <a:pt x="64" y="69"/>
                      </a:lnTo>
                      <a:lnTo>
                        <a:pt x="59" y="69"/>
                      </a:lnTo>
                      <a:lnTo>
                        <a:pt x="54" y="69"/>
                      </a:lnTo>
                      <a:lnTo>
                        <a:pt x="54" y="69"/>
                      </a:lnTo>
                      <a:lnTo>
                        <a:pt x="49" y="73"/>
                      </a:lnTo>
                      <a:lnTo>
                        <a:pt x="44" y="73"/>
                      </a:lnTo>
                      <a:lnTo>
                        <a:pt x="39" y="73"/>
                      </a:lnTo>
                      <a:lnTo>
                        <a:pt x="34" y="73"/>
                      </a:lnTo>
                      <a:lnTo>
                        <a:pt x="29" y="78"/>
                      </a:lnTo>
                      <a:lnTo>
                        <a:pt x="19" y="78"/>
                      </a:lnTo>
                      <a:lnTo>
                        <a:pt x="14" y="78"/>
                      </a:lnTo>
                      <a:lnTo>
                        <a:pt x="9" y="78"/>
                      </a:lnTo>
                      <a:lnTo>
                        <a:pt x="0" y="78"/>
                      </a:lnTo>
                      <a:lnTo>
                        <a:pt x="5" y="98"/>
                      </a:lnTo>
                      <a:lnTo>
                        <a:pt x="9" y="98"/>
                      </a:lnTo>
                      <a:lnTo>
                        <a:pt x="9"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54" name="Freeform 3154">
                  <a:extLst>
                    <a:ext uri="{FF2B5EF4-FFF2-40B4-BE49-F238E27FC236}">
                      <a16:creationId xmlns:a16="http://schemas.microsoft.com/office/drawing/2014/main" id="{D5911F3F-1F4E-4B53-B46A-8D107C915259}"/>
                    </a:ext>
                  </a:extLst>
                </p:cNvPr>
                <p:cNvSpPr>
                  <a:spLocks/>
                </p:cNvSpPr>
                <p:nvPr/>
              </p:nvSpPr>
              <p:spPr bwMode="auto">
                <a:xfrm>
                  <a:off x="4671" y="1814"/>
                  <a:ext cx="9" cy="25"/>
                </a:xfrm>
                <a:custGeom>
                  <a:avLst/>
                  <a:gdLst>
                    <a:gd name="T0" fmla="*/ 4 w 9"/>
                    <a:gd name="T1" fmla="*/ 20 h 25"/>
                    <a:gd name="T2" fmla="*/ 9 w 9"/>
                    <a:gd name="T3" fmla="*/ 25 h 25"/>
                    <a:gd name="T4" fmla="*/ 4 w 9"/>
                    <a:gd name="T5" fmla="*/ 0 h 25"/>
                    <a:gd name="T6" fmla="*/ 0 w 9"/>
                    <a:gd name="T7" fmla="*/ 0 h 25"/>
                    <a:gd name="T8" fmla="*/ 4 w 9"/>
                    <a:gd name="T9" fmla="*/ 25 h 25"/>
                    <a:gd name="T10" fmla="*/ 9 w 9"/>
                    <a:gd name="T11" fmla="*/ 25 h 25"/>
                    <a:gd name="T12" fmla="*/ 4 w 9"/>
                    <a:gd name="T13" fmla="*/ 25 h 25"/>
                    <a:gd name="T14" fmla="*/ 4 w 9"/>
                    <a:gd name="T15" fmla="*/ 25 h 25"/>
                    <a:gd name="T16" fmla="*/ 9 w 9"/>
                    <a:gd name="T17" fmla="*/ 25 h 25"/>
                    <a:gd name="T18" fmla="*/ 4 w 9"/>
                    <a:gd name="T19"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25">
                      <a:moveTo>
                        <a:pt x="4" y="20"/>
                      </a:moveTo>
                      <a:lnTo>
                        <a:pt x="9" y="25"/>
                      </a:lnTo>
                      <a:lnTo>
                        <a:pt x="4" y="0"/>
                      </a:lnTo>
                      <a:lnTo>
                        <a:pt x="0" y="0"/>
                      </a:lnTo>
                      <a:lnTo>
                        <a:pt x="4" y="25"/>
                      </a:lnTo>
                      <a:lnTo>
                        <a:pt x="9" y="25"/>
                      </a:lnTo>
                      <a:lnTo>
                        <a:pt x="4" y="25"/>
                      </a:lnTo>
                      <a:lnTo>
                        <a:pt x="4" y="25"/>
                      </a:lnTo>
                      <a:lnTo>
                        <a:pt x="9" y="25"/>
                      </a:lnTo>
                      <a:lnTo>
                        <a:pt x="4"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55" name="Freeform 3155">
                  <a:extLst>
                    <a:ext uri="{FF2B5EF4-FFF2-40B4-BE49-F238E27FC236}">
                      <a16:creationId xmlns:a16="http://schemas.microsoft.com/office/drawing/2014/main" id="{19E8A72D-0877-4E4F-8E71-147EA1E4FD46}"/>
                    </a:ext>
                  </a:extLst>
                </p:cNvPr>
                <p:cNvSpPr>
                  <a:spLocks/>
                </p:cNvSpPr>
                <p:nvPr/>
              </p:nvSpPr>
              <p:spPr bwMode="auto">
                <a:xfrm>
                  <a:off x="4675" y="1829"/>
                  <a:ext cx="65" cy="10"/>
                </a:xfrm>
                <a:custGeom>
                  <a:avLst/>
                  <a:gdLst>
                    <a:gd name="T0" fmla="*/ 65 w 65"/>
                    <a:gd name="T1" fmla="*/ 0 h 10"/>
                    <a:gd name="T2" fmla="*/ 65 w 65"/>
                    <a:gd name="T3" fmla="*/ 0 h 10"/>
                    <a:gd name="T4" fmla="*/ 0 w 65"/>
                    <a:gd name="T5" fmla="*/ 5 h 10"/>
                    <a:gd name="T6" fmla="*/ 5 w 65"/>
                    <a:gd name="T7" fmla="*/ 10 h 10"/>
                    <a:gd name="T8" fmla="*/ 65 w 65"/>
                    <a:gd name="T9" fmla="*/ 5 h 10"/>
                    <a:gd name="T10" fmla="*/ 65 w 65"/>
                    <a:gd name="T11" fmla="*/ 5 h 10"/>
                    <a:gd name="T12" fmla="*/ 65 w 65"/>
                    <a:gd name="T13" fmla="*/ 5 h 10"/>
                    <a:gd name="T14" fmla="*/ 65 w 65"/>
                    <a:gd name="T15" fmla="*/ 5 h 10"/>
                    <a:gd name="T16" fmla="*/ 65 w 65"/>
                    <a:gd name="T17" fmla="*/ 5 h 10"/>
                    <a:gd name="T18" fmla="*/ 65 w 65"/>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10">
                      <a:moveTo>
                        <a:pt x="65" y="0"/>
                      </a:moveTo>
                      <a:lnTo>
                        <a:pt x="65" y="0"/>
                      </a:lnTo>
                      <a:lnTo>
                        <a:pt x="0" y="5"/>
                      </a:lnTo>
                      <a:lnTo>
                        <a:pt x="5" y="10"/>
                      </a:lnTo>
                      <a:lnTo>
                        <a:pt x="65" y="5"/>
                      </a:lnTo>
                      <a:lnTo>
                        <a:pt x="65" y="5"/>
                      </a:lnTo>
                      <a:lnTo>
                        <a:pt x="65" y="5"/>
                      </a:lnTo>
                      <a:lnTo>
                        <a:pt x="65" y="5"/>
                      </a:lnTo>
                      <a:lnTo>
                        <a:pt x="65" y="5"/>
                      </a:lnTo>
                      <a:lnTo>
                        <a:pt x="6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56" name="Freeform 3156">
                  <a:extLst>
                    <a:ext uri="{FF2B5EF4-FFF2-40B4-BE49-F238E27FC236}">
                      <a16:creationId xmlns:a16="http://schemas.microsoft.com/office/drawing/2014/main" id="{7A3A1EAA-A4C7-4F10-BF3B-D1898AA8B250}"/>
                    </a:ext>
                  </a:extLst>
                </p:cNvPr>
                <p:cNvSpPr>
                  <a:spLocks/>
                </p:cNvSpPr>
                <p:nvPr/>
              </p:nvSpPr>
              <p:spPr bwMode="auto">
                <a:xfrm>
                  <a:off x="4740" y="1824"/>
                  <a:ext cx="10" cy="10"/>
                </a:xfrm>
                <a:custGeom>
                  <a:avLst/>
                  <a:gdLst>
                    <a:gd name="T0" fmla="*/ 5 w 10"/>
                    <a:gd name="T1" fmla="*/ 5 h 10"/>
                    <a:gd name="T2" fmla="*/ 5 w 10"/>
                    <a:gd name="T3" fmla="*/ 0 h 10"/>
                    <a:gd name="T4" fmla="*/ 0 w 10"/>
                    <a:gd name="T5" fmla="*/ 5 h 10"/>
                    <a:gd name="T6" fmla="*/ 0 w 10"/>
                    <a:gd name="T7" fmla="*/ 10 h 10"/>
                    <a:gd name="T8" fmla="*/ 5 w 10"/>
                    <a:gd name="T9" fmla="*/ 5 h 10"/>
                    <a:gd name="T10" fmla="*/ 10 w 10"/>
                    <a:gd name="T11" fmla="*/ 5 h 10"/>
                    <a:gd name="T12" fmla="*/ 5 w 10"/>
                    <a:gd name="T13" fmla="*/ 5 h 10"/>
                    <a:gd name="T14" fmla="*/ 10 w 10"/>
                    <a:gd name="T15" fmla="*/ 5 h 10"/>
                    <a:gd name="T16" fmla="*/ 10 w 10"/>
                    <a:gd name="T17" fmla="*/ 5 h 10"/>
                    <a:gd name="T18" fmla="*/ 5 w 10"/>
                    <a:gd name="T1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5"/>
                      </a:moveTo>
                      <a:lnTo>
                        <a:pt x="5" y="0"/>
                      </a:lnTo>
                      <a:lnTo>
                        <a:pt x="0" y="5"/>
                      </a:lnTo>
                      <a:lnTo>
                        <a:pt x="0" y="10"/>
                      </a:lnTo>
                      <a:lnTo>
                        <a:pt x="5" y="5"/>
                      </a:lnTo>
                      <a:lnTo>
                        <a:pt x="10" y="5"/>
                      </a:lnTo>
                      <a:lnTo>
                        <a:pt x="5" y="5"/>
                      </a:lnTo>
                      <a:lnTo>
                        <a:pt x="10" y="5"/>
                      </a:lnTo>
                      <a:lnTo>
                        <a:pt x="1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57" name="Freeform 3157">
                  <a:extLst>
                    <a:ext uri="{FF2B5EF4-FFF2-40B4-BE49-F238E27FC236}">
                      <a16:creationId xmlns:a16="http://schemas.microsoft.com/office/drawing/2014/main" id="{E1DD2E1C-4CB7-425A-ACE2-4F70E30D090B}"/>
                    </a:ext>
                  </a:extLst>
                </p:cNvPr>
                <p:cNvSpPr>
                  <a:spLocks/>
                </p:cNvSpPr>
                <p:nvPr/>
              </p:nvSpPr>
              <p:spPr bwMode="auto">
                <a:xfrm>
                  <a:off x="4740" y="1819"/>
                  <a:ext cx="10" cy="10"/>
                </a:xfrm>
                <a:custGeom>
                  <a:avLst/>
                  <a:gdLst>
                    <a:gd name="T0" fmla="*/ 5 w 10"/>
                    <a:gd name="T1" fmla="*/ 0 h 10"/>
                    <a:gd name="T2" fmla="*/ 5 w 10"/>
                    <a:gd name="T3" fmla="*/ 5 h 10"/>
                    <a:gd name="T4" fmla="*/ 5 w 10"/>
                    <a:gd name="T5" fmla="*/ 10 h 10"/>
                    <a:gd name="T6" fmla="*/ 10 w 10"/>
                    <a:gd name="T7" fmla="*/ 10 h 10"/>
                    <a:gd name="T8" fmla="*/ 5 w 10"/>
                    <a:gd name="T9" fmla="*/ 0 h 10"/>
                    <a:gd name="T10" fmla="*/ 5 w 10"/>
                    <a:gd name="T11" fmla="*/ 5 h 10"/>
                    <a:gd name="T12" fmla="*/ 5 w 10"/>
                    <a:gd name="T13" fmla="*/ 0 h 10"/>
                    <a:gd name="T14" fmla="*/ 0 w 10"/>
                    <a:gd name="T15" fmla="*/ 0 h 10"/>
                    <a:gd name="T16" fmla="*/ 5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0"/>
                      </a:moveTo>
                      <a:lnTo>
                        <a:pt x="5" y="5"/>
                      </a:lnTo>
                      <a:lnTo>
                        <a:pt x="5" y="10"/>
                      </a:lnTo>
                      <a:lnTo>
                        <a:pt x="10" y="10"/>
                      </a:lnTo>
                      <a:lnTo>
                        <a:pt x="5" y="0"/>
                      </a:lnTo>
                      <a:lnTo>
                        <a:pt x="5" y="5"/>
                      </a:lnTo>
                      <a:lnTo>
                        <a:pt x="5" y="0"/>
                      </a:lnTo>
                      <a:lnTo>
                        <a:pt x="0" y="0"/>
                      </a:lnTo>
                      <a:lnTo>
                        <a:pt x="5"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58" name="Freeform 3158">
                  <a:extLst>
                    <a:ext uri="{FF2B5EF4-FFF2-40B4-BE49-F238E27FC236}">
                      <a16:creationId xmlns:a16="http://schemas.microsoft.com/office/drawing/2014/main" id="{9DDFA920-7365-406E-B289-D7493E45C709}"/>
                    </a:ext>
                  </a:extLst>
                </p:cNvPr>
                <p:cNvSpPr>
                  <a:spLocks/>
                </p:cNvSpPr>
                <p:nvPr/>
              </p:nvSpPr>
              <p:spPr bwMode="auto">
                <a:xfrm>
                  <a:off x="4745" y="1804"/>
                  <a:ext cx="44" cy="20"/>
                </a:xfrm>
                <a:custGeom>
                  <a:avLst/>
                  <a:gdLst>
                    <a:gd name="T0" fmla="*/ 44 w 44"/>
                    <a:gd name="T1" fmla="*/ 0 h 20"/>
                    <a:gd name="T2" fmla="*/ 44 w 44"/>
                    <a:gd name="T3" fmla="*/ 0 h 20"/>
                    <a:gd name="T4" fmla="*/ 0 w 44"/>
                    <a:gd name="T5" fmla="*/ 15 h 20"/>
                    <a:gd name="T6" fmla="*/ 0 w 44"/>
                    <a:gd name="T7" fmla="*/ 20 h 20"/>
                    <a:gd name="T8" fmla="*/ 44 w 44"/>
                    <a:gd name="T9" fmla="*/ 5 h 20"/>
                    <a:gd name="T10" fmla="*/ 44 w 44"/>
                    <a:gd name="T11" fmla="*/ 0 h 20"/>
                    <a:gd name="T12" fmla="*/ 44 w 44"/>
                    <a:gd name="T13" fmla="*/ 5 h 20"/>
                    <a:gd name="T14" fmla="*/ 44 w 44"/>
                    <a:gd name="T15" fmla="*/ 5 h 20"/>
                    <a:gd name="T16" fmla="*/ 44 w 44"/>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44" y="0"/>
                      </a:moveTo>
                      <a:lnTo>
                        <a:pt x="44" y="0"/>
                      </a:lnTo>
                      <a:lnTo>
                        <a:pt x="0" y="15"/>
                      </a:lnTo>
                      <a:lnTo>
                        <a:pt x="0" y="20"/>
                      </a:lnTo>
                      <a:lnTo>
                        <a:pt x="44" y="5"/>
                      </a:lnTo>
                      <a:lnTo>
                        <a:pt x="44" y="0"/>
                      </a:lnTo>
                      <a:lnTo>
                        <a:pt x="44" y="5"/>
                      </a:lnTo>
                      <a:lnTo>
                        <a:pt x="44" y="5"/>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59" name="Freeform 3159">
                  <a:extLst>
                    <a:ext uri="{FF2B5EF4-FFF2-40B4-BE49-F238E27FC236}">
                      <a16:creationId xmlns:a16="http://schemas.microsoft.com/office/drawing/2014/main" id="{1D636926-8CB9-43BA-ADAD-B03987D5DA2B}"/>
                    </a:ext>
                  </a:extLst>
                </p:cNvPr>
                <p:cNvSpPr>
                  <a:spLocks/>
                </p:cNvSpPr>
                <p:nvPr/>
              </p:nvSpPr>
              <p:spPr bwMode="auto">
                <a:xfrm>
                  <a:off x="4784" y="1775"/>
                  <a:ext cx="5" cy="29"/>
                </a:xfrm>
                <a:custGeom>
                  <a:avLst/>
                  <a:gdLst>
                    <a:gd name="T0" fmla="*/ 0 w 5"/>
                    <a:gd name="T1" fmla="*/ 5 h 29"/>
                    <a:gd name="T2" fmla="*/ 0 w 5"/>
                    <a:gd name="T3" fmla="*/ 0 h 29"/>
                    <a:gd name="T4" fmla="*/ 5 w 5"/>
                    <a:gd name="T5" fmla="*/ 29 h 29"/>
                    <a:gd name="T6" fmla="*/ 5 w 5"/>
                    <a:gd name="T7" fmla="*/ 29 h 29"/>
                    <a:gd name="T8" fmla="*/ 5 w 5"/>
                    <a:gd name="T9" fmla="*/ 0 h 29"/>
                    <a:gd name="T10" fmla="*/ 0 w 5"/>
                    <a:gd name="T11" fmla="*/ 0 h 29"/>
                    <a:gd name="T12" fmla="*/ 5 w 5"/>
                    <a:gd name="T13" fmla="*/ 0 h 29"/>
                    <a:gd name="T14" fmla="*/ 0 w 5"/>
                    <a:gd name="T15" fmla="*/ 0 h 29"/>
                    <a:gd name="T16" fmla="*/ 0 w 5"/>
                    <a:gd name="T17" fmla="*/ 0 h 29"/>
                    <a:gd name="T18" fmla="*/ 0 w 5"/>
                    <a:gd name="T19"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9">
                      <a:moveTo>
                        <a:pt x="0" y="5"/>
                      </a:moveTo>
                      <a:lnTo>
                        <a:pt x="0" y="0"/>
                      </a:lnTo>
                      <a:lnTo>
                        <a:pt x="5" y="29"/>
                      </a:lnTo>
                      <a:lnTo>
                        <a:pt x="5" y="29"/>
                      </a:lnTo>
                      <a:lnTo>
                        <a:pt x="5" y="0"/>
                      </a:lnTo>
                      <a:lnTo>
                        <a:pt x="0" y="0"/>
                      </a:lnTo>
                      <a:lnTo>
                        <a:pt x="5"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60" name="Freeform 3160">
                  <a:extLst>
                    <a:ext uri="{FF2B5EF4-FFF2-40B4-BE49-F238E27FC236}">
                      <a16:creationId xmlns:a16="http://schemas.microsoft.com/office/drawing/2014/main" id="{F67ACFAD-DC0A-4CBF-A9E1-D45ACDEF44D4}"/>
                    </a:ext>
                  </a:extLst>
                </p:cNvPr>
                <p:cNvSpPr>
                  <a:spLocks/>
                </p:cNvSpPr>
                <p:nvPr/>
              </p:nvSpPr>
              <p:spPr bwMode="auto">
                <a:xfrm>
                  <a:off x="4774" y="1775"/>
                  <a:ext cx="10" cy="5"/>
                </a:xfrm>
                <a:custGeom>
                  <a:avLst/>
                  <a:gdLst>
                    <a:gd name="T0" fmla="*/ 0 w 10"/>
                    <a:gd name="T1" fmla="*/ 5 h 5"/>
                    <a:gd name="T2" fmla="*/ 0 w 10"/>
                    <a:gd name="T3" fmla="*/ 5 h 5"/>
                    <a:gd name="T4" fmla="*/ 10 w 10"/>
                    <a:gd name="T5" fmla="*/ 5 h 5"/>
                    <a:gd name="T6" fmla="*/ 10 w 10"/>
                    <a:gd name="T7" fmla="*/ 0 h 5"/>
                    <a:gd name="T8" fmla="*/ 0 w 10"/>
                    <a:gd name="T9" fmla="*/ 0 h 5"/>
                    <a:gd name="T10" fmla="*/ 5 w 10"/>
                    <a:gd name="T11" fmla="*/ 0 h 5"/>
                    <a:gd name="T12" fmla="*/ 0 w 10"/>
                    <a:gd name="T13" fmla="*/ 5 h 5"/>
                    <a:gd name="T14" fmla="*/ 0 w 10"/>
                    <a:gd name="T15" fmla="*/ 5 h 5"/>
                    <a:gd name="T16" fmla="*/ 0 w 10"/>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
                      <a:moveTo>
                        <a:pt x="0" y="5"/>
                      </a:moveTo>
                      <a:lnTo>
                        <a:pt x="0" y="5"/>
                      </a:lnTo>
                      <a:lnTo>
                        <a:pt x="10" y="5"/>
                      </a:lnTo>
                      <a:lnTo>
                        <a:pt x="10" y="0"/>
                      </a:lnTo>
                      <a:lnTo>
                        <a:pt x="0" y="0"/>
                      </a:lnTo>
                      <a:lnTo>
                        <a:pt x="5" y="0"/>
                      </a:lnTo>
                      <a:lnTo>
                        <a:pt x="0" y="5"/>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61" name="Freeform 3161">
                  <a:extLst>
                    <a:ext uri="{FF2B5EF4-FFF2-40B4-BE49-F238E27FC236}">
                      <a16:creationId xmlns:a16="http://schemas.microsoft.com/office/drawing/2014/main" id="{0CF275E7-EB4E-45A3-9756-A468CC23FDF7}"/>
                    </a:ext>
                  </a:extLst>
                </p:cNvPr>
                <p:cNvSpPr>
                  <a:spLocks/>
                </p:cNvSpPr>
                <p:nvPr/>
              </p:nvSpPr>
              <p:spPr bwMode="auto">
                <a:xfrm>
                  <a:off x="4769" y="1740"/>
                  <a:ext cx="10" cy="40"/>
                </a:xfrm>
                <a:custGeom>
                  <a:avLst/>
                  <a:gdLst>
                    <a:gd name="T0" fmla="*/ 0 w 10"/>
                    <a:gd name="T1" fmla="*/ 5 h 40"/>
                    <a:gd name="T2" fmla="*/ 0 w 10"/>
                    <a:gd name="T3" fmla="*/ 0 h 40"/>
                    <a:gd name="T4" fmla="*/ 5 w 10"/>
                    <a:gd name="T5" fmla="*/ 40 h 40"/>
                    <a:gd name="T6" fmla="*/ 10 w 10"/>
                    <a:gd name="T7" fmla="*/ 35 h 40"/>
                    <a:gd name="T8" fmla="*/ 5 w 10"/>
                    <a:gd name="T9" fmla="*/ 0 h 40"/>
                    <a:gd name="T10" fmla="*/ 0 w 10"/>
                    <a:gd name="T11" fmla="*/ 0 h 40"/>
                    <a:gd name="T12" fmla="*/ 5 w 10"/>
                    <a:gd name="T13" fmla="*/ 0 h 40"/>
                    <a:gd name="T14" fmla="*/ 5 w 10"/>
                    <a:gd name="T15" fmla="*/ 0 h 40"/>
                    <a:gd name="T16" fmla="*/ 0 w 10"/>
                    <a:gd name="T17" fmla="*/ 0 h 40"/>
                    <a:gd name="T18" fmla="*/ 0 w 10"/>
                    <a:gd name="T1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40">
                      <a:moveTo>
                        <a:pt x="0" y="5"/>
                      </a:moveTo>
                      <a:lnTo>
                        <a:pt x="0" y="0"/>
                      </a:lnTo>
                      <a:lnTo>
                        <a:pt x="5" y="40"/>
                      </a:lnTo>
                      <a:lnTo>
                        <a:pt x="10" y="35"/>
                      </a:lnTo>
                      <a:lnTo>
                        <a:pt x="5" y="0"/>
                      </a:lnTo>
                      <a:lnTo>
                        <a:pt x="0" y="0"/>
                      </a:lnTo>
                      <a:lnTo>
                        <a:pt x="5" y="0"/>
                      </a:lnTo>
                      <a:lnTo>
                        <a:pt x="5"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62" name="Freeform 3162">
                  <a:extLst>
                    <a:ext uri="{FF2B5EF4-FFF2-40B4-BE49-F238E27FC236}">
                      <a16:creationId xmlns:a16="http://schemas.microsoft.com/office/drawing/2014/main" id="{B1FA3779-98B4-4646-9CA5-7CA51DFD0DAB}"/>
                    </a:ext>
                  </a:extLst>
                </p:cNvPr>
                <p:cNvSpPr>
                  <a:spLocks/>
                </p:cNvSpPr>
                <p:nvPr/>
              </p:nvSpPr>
              <p:spPr bwMode="auto">
                <a:xfrm>
                  <a:off x="4735" y="1735"/>
                  <a:ext cx="34" cy="10"/>
                </a:xfrm>
                <a:custGeom>
                  <a:avLst/>
                  <a:gdLst>
                    <a:gd name="T0" fmla="*/ 0 w 34"/>
                    <a:gd name="T1" fmla="*/ 0 h 10"/>
                    <a:gd name="T2" fmla="*/ 0 w 34"/>
                    <a:gd name="T3" fmla="*/ 5 h 10"/>
                    <a:gd name="T4" fmla="*/ 34 w 34"/>
                    <a:gd name="T5" fmla="*/ 10 h 10"/>
                    <a:gd name="T6" fmla="*/ 34 w 34"/>
                    <a:gd name="T7" fmla="*/ 5 h 10"/>
                    <a:gd name="T8" fmla="*/ 0 w 34"/>
                    <a:gd name="T9" fmla="*/ 0 h 10"/>
                    <a:gd name="T10" fmla="*/ 5 w 34"/>
                    <a:gd name="T11" fmla="*/ 0 h 10"/>
                    <a:gd name="T12" fmla="*/ 0 w 34"/>
                    <a:gd name="T13" fmla="*/ 0 h 10"/>
                    <a:gd name="T14" fmla="*/ 0 w 34"/>
                    <a:gd name="T15" fmla="*/ 0 h 10"/>
                    <a:gd name="T16" fmla="*/ 0 w 34"/>
                    <a:gd name="T17" fmla="*/ 5 h 10"/>
                    <a:gd name="T18" fmla="*/ 0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0" y="0"/>
                      </a:moveTo>
                      <a:lnTo>
                        <a:pt x="0" y="5"/>
                      </a:lnTo>
                      <a:lnTo>
                        <a:pt x="34" y="10"/>
                      </a:lnTo>
                      <a:lnTo>
                        <a:pt x="34" y="5"/>
                      </a:lnTo>
                      <a:lnTo>
                        <a:pt x="0" y="0"/>
                      </a:lnTo>
                      <a:lnTo>
                        <a:pt x="5" y="0"/>
                      </a:lnTo>
                      <a:lnTo>
                        <a:pt x="0" y="0"/>
                      </a:lnTo>
                      <a:lnTo>
                        <a:pt x="0" y="0"/>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63" name="Freeform 3163">
                  <a:extLst>
                    <a:ext uri="{FF2B5EF4-FFF2-40B4-BE49-F238E27FC236}">
                      <a16:creationId xmlns:a16="http://schemas.microsoft.com/office/drawing/2014/main" id="{B66EA57C-F308-4417-A6D1-4FD2165B4A8F}"/>
                    </a:ext>
                  </a:extLst>
                </p:cNvPr>
                <p:cNvSpPr>
                  <a:spLocks/>
                </p:cNvSpPr>
                <p:nvPr/>
              </p:nvSpPr>
              <p:spPr bwMode="auto">
                <a:xfrm>
                  <a:off x="4730" y="1716"/>
                  <a:ext cx="10" cy="19"/>
                </a:xfrm>
                <a:custGeom>
                  <a:avLst/>
                  <a:gdLst>
                    <a:gd name="T0" fmla="*/ 5 w 10"/>
                    <a:gd name="T1" fmla="*/ 4 h 19"/>
                    <a:gd name="T2" fmla="*/ 0 w 10"/>
                    <a:gd name="T3" fmla="*/ 4 h 19"/>
                    <a:gd name="T4" fmla="*/ 5 w 10"/>
                    <a:gd name="T5" fmla="*/ 19 h 19"/>
                    <a:gd name="T6" fmla="*/ 10 w 10"/>
                    <a:gd name="T7" fmla="*/ 19 h 19"/>
                    <a:gd name="T8" fmla="*/ 5 w 10"/>
                    <a:gd name="T9" fmla="*/ 4 h 19"/>
                    <a:gd name="T10" fmla="*/ 5 w 10"/>
                    <a:gd name="T11" fmla="*/ 0 h 19"/>
                    <a:gd name="T12" fmla="*/ 5 w 10"/>
                    <a:gd name="T13" fmla="*/ 4 h 19"/>
                    <a:gd name="T14" fmla="*/ 5 w 10"/>
                    <a:gd name="T15" fmla="*/ 0 h 19"/>
                    <a:gd name="T16" fmla="*/ 5 w 10"/>
                    <a:gd name="T17" fmla="*/ 0 h 19"/>
                    <a:gd name="T18" fmla="*/ 5 w 10"/>
                    <a:gd name="T1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9">
                      <a:moveTo>
                        <a:pt x="5" y="4"/>
                      </a:moveTo>
                      <a:lnTo>
                        <a:pt x="0" y="4"/>
                      </a:lnTo>
                      <a:lnTo>
                        <a:pt x="5" y="19"/>
                      </a:lnTo>
                      <a:lnTo>
                        <a:pt x="10" y="19"/>
                      </a:lnTo>
                      <a:lnTo>
                        <a:pt x="5" y="4"/>
                      </a:lnTo>
                      <a:lnTo>
                        <a:pt x="5" y="0"/>
                      </a:lnTo>
                      <a:lnTo>
                        <a:pt x="5" y="4"/>
                      </a:lnTo>
                      <a:lnTo>
                        <a:pt x="5" y="0"/>
                      </a:lnTo>
                      <a:lnTo>
                        <a:pt x="5" y="0"/>
                      </a:lnTo>
                      <a:lnTo>
                        <a:pt x="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64" name="Freeform 3164">
                  <a:extLst>
                    <a:ext uri="{FF2B5EF4-FFF2-40B4-BE49-F238E27FC236}">
                      <a16:creationId xmlns:a16="http://schemas.microsoft.com/office/drawing/2014/main" id="{A97DB8D9-18A6-4F11-A960-0CD14F73D681}"/>
                    </a:ext>
                  </a:extLst>
                </p:cNvPr>
                <p:cNvSpPr>
                  <a:spLocks/>
                </p:cNvSpPr>
                <p:nvPr/>
              </p:nvSpPr>
              <p:spPr bwMode="auto">
                <a:xfrm>
                  <a:off x="4720" y="1711"/>
                  <a:ext cx="15" cy="9"/>
                </a:xfrm>
                <a:custGeom>
                  <a:avLst/>
                  <a:gdLst>
                    <a:gd name="T0" fmla="*/ 5 w 15"/>
                    <a:gd name="T1" fmla="*/ 5 h 9"/>
                    <a:gd name="T2" fmla="*/ 5 w 15"/>
                    <a:gd name="T3" fmla="*/ 5 h 9"/>
                    <a:gd name="T4" fmla="*/ 15 w 15"/>
                    <a:gd name="T5" fmla="*/ 9 h 9"/>
                    <a:gd name="T6" fmla="*/ 15 w 15"/>
                    <a:gd name="T7" fmla="*/ 5 h 9"/>
                    <a:gd name="T8" fmla="*/ 5 w 15"/>
                    <a:gd name="T9" fmla="*/ 0 h 9"/>
                    <a:gd name="T10" fmla="*/ 0 w 15"/>
                    <a:gd name="T11" fmla="*/ 5 h 9"/>
                    <a:gd name="T12" fmla="*/ 5 w 15"/>
                    <a:gd name="T13" fmla="*/ 0 h 9"/>
                    <a:gd name="T14" fmla="*/ 0 w 15"/>
                    <a:gd name="T15" fmla="*/ 0 h 9"/>
                    <a:gd name="T16" fmla="*/ 0 w 15"/>
                    <a:gd name="T17" fmla="*/ 5 h 9"/>
                    <a:gd name="T18" fmla="*/ 5 w 15"/>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9">
                      <a:moveTo>
                        <a:pt x="5" y="5"/>
                      </a:moveTo>
                      <a:lnTo>
                        <a:pt x="5" y="5"/>
                      </a:lnTo>
                      <a:lnTo>
                        <a:pt x="15" y="9"/>
                      </a:lnTo>
                      <a:lnTo>
                        <a:pt x="15" y="5"/>
                      </a:lnTo>
                      <a:lnTo>
                        <a:pt x="5" y="0"/>
                      </a:lnTo>
                      <a:lnTo>
                        <a:pt x="0" y="5"/>
                      </a:lnTo>
                      <a:lnTo>
                        <a:pt x="5" y="0"/>
                      </a:lnTo>
                      <a:lnTo>
                        <a:pt x="0" y="0"/>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65" name="Freeform 3165">
                  <a:extLst>
                    <a:ext uri="{FF2B5EF4-FFF2-40B4-BE49-F238E27FC236}">
                      <a16:creationId xmlns:a16="http://schemas.microsoft.com/office/drawing/2014/main" id="{B80458D4-CDBC-4B84-B77C-86EE83A30F3A}"/>
                    </a:ext>
                  </a:extLst>
                </p:cNvPr>
                <p:cNvSpPr>
                  <a:spLocks/>
                </p:cNvSpPr>
                <p:nvPr/>
              </p:nvSpPr>
              <p:spPr bwMode="auto">
                <a:xfrm>
                  <a:off x="4720" y="1716"/>
                  <a:ext cx="15" cy="69"/>
                </a:xfrm>
                <a:custGeom>
                  <a:avLst/>
                  <a:gdLst>
                    <a:gd name="T0" fmla="*/ 15 w 15"/>
                    <a:gd name="T1" fmla="*/ 69 h 69"/>
                    <a:gd name="T2" fmla="*/ 15 w 15"/>
                    <a:gd name="T3" fmla="*/ 69 h 69"/>
                    <a:gd name="T4" fmla="*/ 5 w 15"/>
                    <a:gd name="T5" fmla="*/ 0 h 69"/>
                    <a:gd name="T6" fmla="*/ 0 w 15"/>
                    <a:gd name="T7" fmla="*/ 0 h 69"/>
                    <a:gd name="T8" fmla="*/ 10 w 15"/>
                    <a:gd name="T9" fmla="*/ 69 h 69"/>
                    <a:gd name="T10" fmla="*/ 15 w 15"/>
                    <a:gd name="T11" fmla="*/ 64 h 69"/>
                    <a:gd name="T12" fmla="*/ 15 w 15"/>
                    <a:gd name="T13" fmla="*/ 69 h 69"/>
                    <a:gd name="T14" fmla="*/ 15 w 15"/>
                    <a:gd name="T15" fmla="*/ 69 h 69"/>
                    <a:gd name="T16" fmla="*/ 15 w 15"/>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69">
                      <a:moveTo>
                        <a:pt x="15" y="69"/>
                      </a:moveTo>
                      <a:lnTo>
                        <a:pt x="15" y="69"/>
                      </a:lnTo>
                      <a:lnTo>
                        <a:pt x="5" y="0"/>
                      </a:lnTo>
                      <a:lnTo>
                        <a:pt x="0" y="0"/>
                      </a:lnTo>
                      <a:lnTo>
                        <a:pt x="10" y="69"/>
                      </a:lnTo>
                      <a:lnTo>
                        <a:pt x="15" y="64"/>
                      </a:lnTo>
                      <a:lnTo>
                        <a:pt x="15" y="69"/>
                      </a:lnTo>
                      <a:lnTo>
                        <a:pt x="15" y="69"/>
                      </a:lnTo>
                      <a:lnTo>
                        <a:pt x="15"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66" name="Freeform 3166">
                  <a:extLst>
                    <a:ext uri="{FF2B5EF4-FFF2-40B4-BE49-F238E27FC236}">
                      <a16:creationId xmlns:a16="http://schemas.microsoft.com/office/drawing/2014/main" id="{860BA4E0-B11C-442A-82B0-E5390B5A2655}"/>
                    </a:ext>
                  </a:extLst>
                </p:cNvPr>
                <p:cNvSpPr>
                  <a:spLocks/>
                </p:cNvSpPr>
                <p:nvPr/>
              </p:nvSpPr>
              <p:spPr bwMode="auto">
                <a:xfrm>
                  <a:off x="4666" y="1780"/>
                  <a:ext cx="69" cy="19"/>
                </a:xfrm>
                <a:custGeom>
                  <a:avLst/>
                  <a:gdLst>
                    <a:gd name="T0" fmla="*/ 5 w 69"/>
                    <a:gd name="T1" fmla="*/ 14 h 19"/>
                    <a:gd name="T2" fmla="*/ 0 w 69"/>
                    <a:gd name="T3" fmla="*/ 19 h 19"/>
                    <a:gd name="T4" fmla="*/ 9 w 69"/>
                    <a:gd name="T5" fmla="*/ 19 h 19"/>
                    <a:gd name="T6" fmla="*/ 14 w 69"/>
                    <a:gd name="T7" fmla="*/ 14 h 19"/>
                    <a:gd name="T8" fmla="*/ 19 w 69"/>
                    <a:gd name="T9" fmla="*/ 14 h 19"/>
                    <a:gd name="T10" fmla="*/ 29 w 69"/>
                    <a:gd name="T11" fmla="*/ 14 h 19"/>
                    <a:gd name="T12" fmla="*/ 34 w 69"/>
                    <a:gd name="T13" fmla="*/ 14 h 19"/>
                    <a:gd name="T14" fmla="*/ 39 w 69"/>
                    <a:gd name="T15" fmla="*/ 14 h 19"/>
                    <a:gd name="T16" fmla="*/ 44 w 69"/>
                    <a:gd name="T17" fmla="*/ 9 h 19"/>
                    <a:gd name="T18" fmla="*/ 49 w 69"/>
                    <a:gd name="T19" fmla="*/ 9 h 19"/>
                    <a:gd name="T20" fmla="*/ 54 w 69"/>
                    <a:gd name="T21" fmla="*/ 9 h 19"/>
                    <a:gd name="T22" fmla="*/ 59 w 69"/>
                    <a:gd name="T23" fmla="*/ 9 h 19"/>
                    <a:gd name="T24" fmla="*/ 59 w 69"/>
                    <a:gd name="T25" fmla="*/ 9 h 19"/>
                    <a:gd name="T26" fmla="*/ 64 w 69"/>
                    <a:gd name="T27" fmla="*/ 5 h 19"/>
                    <a:gd name="T28" fmla="*/ 64 w 69"/>
                    <a:gd name="T29" fmla="*/ 5 h 19"/>
                    <a:gd name="T30" fmla="*/ 69 w 69"/>
                    <a:gd name="T31" fmla="*/ 5 h 19"/>
                    <a:gd name="T32" fmla="*/ 69 w 69"/>
                    <a:gd name="T33" fmla="*/ 5 h 19"/>
                    <a:gd name="T34" fmla="*/ 69 w 69"/>
                    <a:gd name="T35" fmla="*/ 5 h 19"/>
                    <a:gd name="T36" fmla="*/ 69 w 69"/>
                    <a:gd name="T37" fmla="*/ 0 h 19"/>
                    <a:gd name="T38" fmla="*/ 69 w 69"/>
                    <a:gd name="T39" fmla="*/ 0 h 19"/>
                    <a:gd name="T40" fmla="*/ 64 w 69"/>
                    <a:gd name="T41" fmla="*/ 0 h 19"/>
                    <a:gd name="T42" fmla="*/ 64 w 69"/>
                    <a:gd name="T43" fmla="*/ 0 h 19"/>
                    <a:gd name="T44" fmla="*/ 64 w 69"/>
                    <a:gd name="T45" fmla="*/ 0 h 19"/>
                    <a:gd name="T46" fmla="*/ 59 w 69"/>
                    <a:gd name="T47" fmla="*/ 5 h 19"/>
                    <a:gd name="T48" fmla="*/ 54 w 69"/>
                    <a:gd name="T49" fmla="*/ 5 h 19"/>
                    <a:gd name="T50" fmla="*/ 54 w 69"/>
                    <a:gd name="T51" fmla="*/ 5 h 19"/>
                    <a:gd name="T52" fmla="*/ 49 w 69"/>
                    <a:gd name="T53" fmla="*/ 5 h 19"/>
                    <a:gd name="T54" fmla="*/ 44 w 69"/>
                    <a:gd name="T55" fmla="*/ 5 h 19"/>
                    <a:gd name="T56" fmla="*/ 39 w 69"/>
                    <a:gd name="T57" fmla="*/ 9 h 19"/>
                    <a:gd name="T58" fmla="*/ 34 w 69"/>
                    <a:gd name="T59" fmla="*/ 9 h 19"/>
                    <a:gd name="T60" fmla="*/ 29 w 69"/>
                    <a:gd name="T61" fmla="*/ 9 h 19"/>
                    <a:gd name="T62" fmla="*/ 19 w 69"/>
                    <a:gd name="T63" fmla="*/ 9 h 19"/>
                    <a:gd name="T64" fmla="*/ 14 w 69"/>
                    <a:gd name="T65" fmla="*/ 9 h 19"/>
                    <a:gd name="T66" fmla="*/ 9 w 69"/>
                    <a:gd name="T67" fmla="*/ 14 h 19"/>
                    <a:gd name="T68" fmla="*/ 0 w 69"/>
                    <a:gd name="T69" fmla="*/ 14 h 19"/>
                    <a:gd name="T70" fmla="*/ 0 w 69"/>
                    <a:gd name="T71" fmla="*/ 14 h 19"/>
                    <a:gd name="T72" fmla="*/ 5 w 69"/>
                    <a:gd name="T73"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 h="19">
                      <a:moveTo>
                        <a:pt x="5" y="14"/>
                      </a:moveTo>
                      <a:lnTo>
                        <a:pt x="0" y="19"/>
                      </a:lnTo>
                      <a:lnTo>
                        <a:pt x="9" y="19"/>
                      </a:lnTo>
                      <a:lnTo>
                        <a:pt x="14" y="14"/>
                      </a:lnTo>
                      <a:lnTo>
                        <a:pt x="19" y="14"/>
                      </a:lnTo>
                      <a:lnTo>
                        <a:pt x="29" y="14"/>
                      </a:lnTo>
                      <a:lnTo>
                        <a:pt x="34" y="14"/>
                      </a:lnTo>
                      <a:lnTo>
                        <a:pt x="39" y="14"/>
                      </a:lnTo>
                      <a:lnTo>
                        <a:pt x="44" y="9"/>
                      </a:lnTo>
                      <a:lnTo>
                        <a:pt x="49" y="9"/>
                      </a:lnTo>
                      <a:lnTo>
                        <a:pt x="54" y="9"/>
                      </a:lnTo>
                      <a:lnTo>
                        <a:pt x="59" y="9"/>
                      </a:lnTo>
                      <a:lnTo>
                        <a:pt x="59" y="9"/>
                      </a:lnTo>
                      <a:lnTo>
                        <a:pt x="64" y="5"/>
                      </a:lnTo>
                      <a:lnTo>
                        <a:pt x="64" y="5"/>
                      </a:lnTo>
                      <a:lnTo>
                        <a:pt x="69" y="5"/>
                      </a:lnTo>
                      <a:lnTo>
                        <a:pt x="69" y="5"/>
                      </a:lnTo>
                      <a:lnTo>
                        <a:pt x="69" y="5"/>
                      </a:lnTo>
                      <a:lnTo>
                        <a:pt x="69" y="0"/>
                      </a:lnTo>
                      <a:lnTo>
                        <a:pt x="69" y="0"/>
                      </a:lnTo>
                      <a:lnTo>
                        <a:pt x="64" y="0"/>
                      </a:lnTo>
                      <a:lnTo>
                        <a:pt x="64" y="0"/>
                      </a:lnTo>
                      <a:lnTo>
                        <a:pt x="64" y="0"/>
                      </a:lnTo>
                      <a:lnTo>
                        <a:pt x="59" y="5"/>
                      </a:lnTo>
                      <a:lnTo>
                        <a:pt x="54" y="5"/>
                      </a:lnTo>
                      <a:lnTo>
                        <a:pt x="54" y="5"/>
                      </a:lnTo>
                      <a:lnTo>
                        <a:pt x="49" y="5"/>
                      </a:lnTo>
                      <a:lnTo>
                        <a:pt x="44" y="5"/>
                      </a:lnTo>
                      <a:lnTo>
                        <a:pt x="39" y="9"/>
                      </a:lnTo>
                      <a:lnTo>
                        <a:pt x="34" y="9"/>
                      </a:lnTo>
                      <a:lnTo>
                        <a:pt x="29" y="9"/>
                      </a:lnTo>
                      <a:lnTo>
                        <a:pt x="19" y="9"/>
                      </a:lnTo>
                      <a:lnTo>
                        <a:pt x="14" y="9"/>
                      </a:lnTo>
                      <a:lnTo>
                        <a:pt x="9" y="14"/>
                      </a:lnTo>
                      <a:lnTo>
                        <a:pt x="0" y="14"/>
                      </a:lnTo>
                      <a:lnTo>
                        <a:pt x="0" y="14"/>
                      </a:lnTo>
                      <a:lnTo>
                        <a:pt x="5"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67" name="Freeform 3167">
                  <a:extLst>
                    <a:ext uri="{FF2B5EF4-FFF2-40B4-BE49-F238E27FC236}">
                      <a16:creationId xmlns:a16="http://schemas.microsoft.com/office/drawing/2014/main" id="{2409A2EE-0164-4462-AABB-74FC9A33351B}"/>
                    </a:ext>
                  </a:extLst>
                </p:cNvPr>
                <p:cNvSpPr>
                  <a:spLocks/>
                </p:cNvSpPr>
                <p:nvPr/>
              </p:nvSpPr>
              <p:spPr bwMode="auto">
                <a:xfrm>
                  <a:off x="4666" y="1794"/>
                  <a:ext cx="5" cy="20"/>
                </a:xfrm>
                <a:custGeom>
                  <a:avLst/>
                  <a:gdLst>
                    <a:gd name="T0" fmla="*/ 5 w 5"/>
                    <a:gd name="T1" fmla="*/ 15 h 20"/>
                    <a:gd name="T2" fmla="*/ 5 w 5"/>
                    <a:gd name="T3" fmla="*/ 20 h 20"/>
                    <a:gd name="T4" fmla="*/ 5 w 5"/>
                    <a:gd name="T5" fmla="*/ 0 h 20"/>
                    <a:gd name="T6" fmla="*/ 0 w 5"/>
                    <a:gd name="T7" fmla="*/ 0 h 20"/>
                    <a:gd name="T8" fmla="*/ 5 w 5"/>
                    <a:gd name="T9" fmla="*/ 20 h 20"/>
                    <a:gd name="T10" fmla="*/ 5 w 5"/>
                    <a:gd name="T11" fmla="*/ 20 h 20"/>
                    <a:gd name="T12" fmla="*/ 5 w 5"/>
                    <a:gd name="T13" fmla="*/ 20 h 20"/>
                    <a:gd name="T14" fmla="*/ 5 w 5"/>
                    <a:gd name="T15" fmla="*/ 20 h 20"/>
                    <a:gd name="T16" fmla="*/ 5 w 5"/>
                    <a:gd name="T17" fmla="*/ 20 h 20"/>
                    <a:gd name="T18" fmla="*/ 5 w 5"/>
                    <a:gd name="T19"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0">
                      <a:moveTo>
                        <a:pt x="5" y="15"/>
                      </a:moveTo>
                      <a:lnTo>
                        <a:pt x="5" y="20"/>
                      </a:lnTo>
                      <a:lnTo>
                        <a:pt x="5" y="0"/>
                      </a:lnTo>
                      <a:lnTo>
                        <a:pt x="0" y="0"/>
                      </a:lnTo>
                      <a:lnTo>
                        <a:pt x="5" y="20"/>
                      </a:lnTo>
                      <a:lnTo>
                        <a:pt x="5" y="20"/>
                      </a:lnTo>
                      <a:lnTo>
                        <a:pt x="5" y="20"/>
                      </a:lnTo>
                      <a:lnTo>
                        <a:pt x="5" y="20"/>
                      </a:lnTo>
                      <a:lnTo>
                        <a:pt x="5" y="20"/>
                      </a:lnTo>
                      <a:lnTo>
                        <a:pt x="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68" name="Freeform 3168">
                  <a:extLst>
                    <a:ext uri="{FF2B5EF4-FFF2-40B4-BE49-F238E27FC236}">
                      <a16:creationId xmlns:a16="http://schemas.microsoft.com/office/drawing/2014/main" id="{CF95A63D-27B1-48B5-AA0A-785712AE5A65}"/>
                    </a:ext>
                  </a:extLst>
                </p:cNvPr>
                <p:cNvSpPr>
                  <a:spLocks/>
                </p:cNvSpPr>
                <p:nvPr/>
              </p:nvSpPr>
              <p:spPr bwMode="auto">
                <a:xfrm>
                  <a:off x="4651" y="1716"/>
                  <a:ext cx="84" cy="78"/>
                </a:xfrm>
                <a:custGeom>
                  <a:avLst/>
                  <a:gdLst>
                    <a:gd name="T0" fmla="*/ 10 w 84"/>
                    <a:gd name="T1" fmla="*/ 78 h 78"/>
                    <a:gd name="T2" fmla="*/ 10 w 84"/>
                    <a:gd name="T3" fmla="*/ 78 h 78"/>
                    <a:gd name="T4" fmla="*/ 15 w 84"/>
                    <a:gd name="T5" fmla="*/ 78 h 78"/>
                    <a:gd name="T6" fmla="*/ 15 w 84"/>
                    <a:gd name="T7" fmla="*/ 78 h 78"/>
                    <a:gd name="T8" fmla="*/ 20 w 84"/>
                    <a:gd name="T9" fmla="*/ 78 h 78"/>
                    <a:gd name="T10" fmla="*/ 20 w 84"/>
                    <a:gd name="T11" fmla="*/ 78 h 78"/>
                    <a:gd name="T12" fmla="*/ 24 w 84"/>
                    <a:gd name="T13" fmla="*/ 78 h 78"/>
                    <a:gd name="T14" fmla="*/ 29 w 84"/>
                    <a:gd name="T15" fmla="*/ 78 h 78"/>
                    <a:gd name="T16" fmla="*/ 34 w 84"/>
                    <a:gd name="T17" fmla="*/ 78 h 78"/>
                    <a:gd name="T18" fmla="*/ 44 w 84"/>
                    <a:gd name="T19" fmla="*/ 73 h 78"/>
                    <a:gd name="T20" fmla="*/ 49 w 84"/>
                    <a:gd name="T21" fmla="*/ 73 h 78"/>
                    <a:gd name="T22" fmla="*/ 54 w 84"/>
                    <a:gd name="T23" fmla="*/ 73 h 78"/>
                    <a:gd name="T24" fmla="*/ 59 w 84"/>
                    <a:gd name="T25" fmla="*/ 73 h 78"/>
                    <a:gd name="T26" fmla="*/ 64 w 84"/>
                    <a:gd name="T27" fmla="*/ 73 h 78"/>
                    <a:gd name="T28" fmla="*/ 74 w 84"/>
                    <a:gd name="T29" fmla="*/ 69 h 78"/>
                    <a:gd name="T30" fmla="*/ 79 w 84"/>
                    <a:gd name="T31" fmla="*/ 69 h 78"/>
                    <a:gd name="T32" fmla="*/ 84 w 84"/>
                    <a:gd name="T33" fmla="*/ 69 h 78"/>
                    <a:gd name="T34" fmla="*/ 74 w 84"/>
                    <a:gd name="T35" fmla="*/ 0 h 78"/>
                    <a:gd name="T36" fmla="*/ 74 w 84"/>
                    <a:gd name="T37" fmla="*/ 0 h 78"/>
                    <a:gd name="T38" fmla="*/ 69 w 84"/>
                    <a:gd name="T39" fmla="*/ 0 h 78"/>
                    <a:gd name="T40" fmla="*/ 69 w 84"/>
                    <a:gd name="T41" fmla="*/ 0 h 78"/>
                    <a:gd name="T42" fmla="*/ 64 w 84"/>
                    <a:gd name="T43" fmla="*/ 0 h 78"/>
                    <a:gd name="T44" fmla="*/ 59 w 84"/>
                    <a:gd name="T45" fmla="*/ 0 h 78"/>
                    <a:gd name="T46" fmla="*/ 59 w 84"/>
                    <a:gd name="T47" fmla="*/ 0 h 78"/>
                    <a:gd name="T48" fmla="*/ 54 w 84"/>
                    <a:gd name="T49" fmla="*/ 0 h 78"/>
                    <a:gd name="T50" fmla="*/ 49 w 84"/>
                    <a:gd name="T51" fmla="*/ 4 h 78"/>
                    <a:gd name="T52" fmla="*/ 39 w 84"/>
                    <a:gd name="T53" fmla="*/ 4 h 78"/>
                    <a:gd name="T54" fmla="*/ 34 w 84"/>
                    <a:gd name="T55" fmla="*/ 4 h 78"/>
                    <a:gd name="T56" fmla="*/ 29 w 84"/>
                    <a:gd name="T57" fmla="*/ 4 h 78"/>
                    <a:gd name="T58" fmla="*/ 24 w 84"/>
                    <a:gd name="T59" fmla="*/ 9 h 78"/>
                    <a:gd name="T60" fmla="*/ 20 w 84"/>
                    <a:gd name="T61" fmla="*/ 9 h 78"/>
                    <a:gd name="T62" fmla="*/ 15 w 84"/>
                    <a:gd name="T63" fmla="*/ 9 h 78"/>
                    <a:gd name="T64" fmla="*/ 5 w 84"/>
                    <a:gd name="T65" fmla="*/ 14 h 78"/>
                    <a:gd name="T66" fmla="*/ 0 w 84"/>
                    <a:gd name="T67" fmla="*/ 14 h 78"/>
                    <a:gd name="T68" fmla="*/ 10 w 84"/>
                    <a:gd name="T6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78">
                      <a:moveTo>
                        <a:pt x="10" y="78"/>
                      </a:moveTo>
                      <a:lnTo>
                        <a:pt x="10" y="78"/>
                      </a:lnTo>
                      <a:lnTo>
                        <a:pt x="15" y="78"/>
                      </a:lnTo>
                      <a:lnTo>
                        <a:pt x="15" y="78"/>
                      </a:lnTo>
                      <a:lnTo>
                        <a:pt x="20" y="78"/>
                      </a:lnTo>
                      <a:lnTo>
                        <a:pt x="20" y="78"/>
                      </a:lnTo>
                      <a:lnTo>
                        <a:pt x="24" y="78"/>
                      </a:lnTo>
                      <a:lnTo>
                        <a:pt x="29" y="78"/>
                      </a:lnTo>
                      <a:lnTo>
                        <a:pt x="34" y="78"/>
                      </a:lnTo>
                      <a:lnTo>
                        <a:pt x="44" y="73"/>
                      </a:lnTo>
                      <a:lnTo>
                        <a:pt x="49" y="73"/>
                      </a:lnTo>
                      <a:lnTo>
                        <a:pt x="54" y="73"/>
                      </a:lnTo>
                      <a:lnTo>
                        <a:pt x="59" y="73"/>
                      </a:lnTo>
                      <a:lnTo>
                        <a:pt x="64" y="73"/>
                      </a:lnTo>
                      <a:lnTo>
                        <a:pt x="74" y="69"/>
                      </a:lnTo>
                      <a:lnTo>
                        <a:pt x="79" y="69"/>
                      </a:lnTo>
                      <a:lnTo>
                        <a:pt x="84" y="69"/>
                      </a:lnTo>
                      <a:lnTo>
                        <a:pt x="74" y="0"/>
                      </a:lnTo>
                      <a:lnTo>
                        <a:pt x="74" y="0"/>
                      </a:lnTo>
                      <a:lnTo>
                        <a:pt x="69" y="0"/>
                      </a:lnTo>
                      <a:lnTo>
                        <a:pt x="69" y="0"/>
                      </a:lnTo>
                      <a:lnTo>
                        <a:pt x="64" y="0"/>
                      </a:lnTo>
                      <a:lnTo>
                        <a:pt x="59" y="0"/>
                      </a:lnTo>
                      <a:lnTo>
                        <a:pt x="59" y="0"/>
                      </a:lnTo>
                      <a:lnTo>
                        <a:pt x="54" y="0"/>
                      </a:lnTo>
                      <a:lnTo>
                        <a:pt x="49" y="4"/>
                      </a:lnTo>
                      <a:lnTo>
                        <a:pt x="39" y="4"/>
                      </a:lnTo>
                      <a:lnTo>
                        <a:pt x="34" y="4"/>
                      </a:lnTo>
                      <a:lnTo>
                        <a:pt x="29" y="4"/>
                      </a:lnTo>
                      <a:lnTo>
                        <a:pt x="24" y="9"/>
                      </a:lnTo>
                      <a:lnTo>
                        <a:pt x="20" y="9"/>
                      </a:lnTo>
                      <a:lnTo>
                        <a:pt x="15" y="9"/>
                      </a:lnTo>
                      <a:lnTo>
                        <a:pt x="5" y="14"/>
                      </a:lnTo>
                      <a:lnTo>
                        <a:pt x="0" y="14"/>
                      </a:lnTo>
                      <a:lnTo>
                        <a:pt x="1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69" name="Freeform 3169">
                  <a:extLst>
                    <a:ext uri="{FF2B5EF4-FFF2-40B4-BE49-F238E27FC236}">
                      <a16:creationId xmlns:a16="http://schemas.microsoft.com/office/drawing/2014/main" id="{713F6E21-7668-4E5F-9D22-E436CADA99D0}"/>
                    </a:ext>
                  </a:extLst>
                </p:cNvPr>
                <p:cNvSpPr>
                  <a:spLocks/>
                </p:cNvSpPr>
                <p:nvPr/>
              </p:nvSpPr>
              <p:spPr bwMode="auto">
                <a:xfrm>
                  <a:off x="4661" y="1780"/>
                  <a:ext cx="74" cy="19"/>
                </a:xfrm>
                <a:custGeom>
                  <a:avLst/>
                  <a:gdLst>
                    <a:gd name="T0" fmla="*/ 69 w 74"/>
                    <a:gd name="T1" fmla="*/ 5 h 19"/>
                    <a:gd name="T2" fmla="*/ 74 w 74"/>
                    <a:gd name="T3" fmla="*/ 0 h 19"/>
                    <a:gd name="T4" fmla="*/ 69 w 74"/>
                    <a:gd name="T5" fmla="*/ 5 h 19"/>
                    <a:gd name="T6" fmla="*/ 64 w 74"/>
                    <a:gd name="T7" fmla="*/ 5 h 19"/>
                    <a:gd name="T8" fmla="*/ 54 w 74"/>
                    <a:gd name="T9" fmla="*/ 5 h 19"/>
                    <a:gd name="T10" fmla="*/ 49 w 74"/>
                    <a:gd name="T11" fmla="*/ 5 h 19"/>
                    <a:gd name="T12" fmla="*/ 44 w 74"/>
                    <a:gd name="T13" fmla="*/ 9 h 19"/>
                    <a:gd name="T14" fmla="*/ 39 w 74"/>
                    <a:gd name="T15" fmla="*/ 9 h 19"/>
                    <a:gd name="T16" fmla="*/ 34 w 74"/>
                    <a:gd name="T17" fmla="*/ 9 h 19"/>
                    <a:gd name="T18" fmla="*/ 24 w 74"/>
                    <a:gd name="T19" fmla="*/ 9 h 19"/>
                    <a:gd name="T20" fmla="*/ 19 w 74"/>
                    <a:gd name="T21" fmla="*/ 9 h 19"/>
                    <a:gd name="T22" fmla="*/ 14 w 74"/>
                    <a:gd name="T23" fmla="*/ 9 h 19"/>
                    <a:gd name="T24" fmla="*/ 10 w 74"/>
                    <a:gd name="T25" fmla="*/ 14 h 19"/>
                    <a:gd name="T26" fmla="*/ 10 w 74"/>
                    <a:gd name="T27" fmla="*/ 14 h 19"/>
                    <a:gd name="T28" fmla="*/ 5 w 74"/>
                    <a:gd name="T29" fmla="*/ 14 h 19"/>
                    <a:gd name="T30" fmla="*/ 0 w 74"/>
                    <a:gd name="T31" fmla="*/ 14 h 19"/>
                    <a:gd name="T32" fmla="*/ 0 w 74"/>
                    <a:gd name="T33" fmla="*/ 14 h 19"/>
                    <a:gd name="T34" fmla="*/ 0 w 74"/>
                    <a:gd name="T35" fmla="*/ 14 h 19"/>
                    <a:gd name="T36" fmla="*/ 0 w 74"/>
                    <a:gd name="T37" fmla="*/ 19 h 19"/>
                    <a:gd name="T38" fmla="*/ 0 w 74"/>
                    <a:gd name="T39" fmla="*/ 19 h 19"/>
                    <a:gd name="T40" fmla="*/ 5 w 74"/>
                    <a:gd name="T41" fmla="*/ 19 h 19"/>
                    <a:gd name="T42" fmla="*/ 5 w 74"/>
                    <a:gd name="T43" fmla="*/ 19 h 19"/>
                    <a:gd name="T44" fmla="*/ 10 w 74"/>
                    <a:gd name="T45" fmla="*/ 19 h 19"/>
                    <a:gd name="T46" fmla="*/ 14 w 74"/>
                    <a:gd name="T47" fmla="*/ 14 h 19"/>
                    <a:gd name="T48" fmla="*/ 14 w 74"/>
                    <a:gd name="T49" fmla="*/ 14 h 19"/>
                    <a:gd name="T50" fmla="*/ 19 w 74"/>
                    <a:gd name="T51" fmla="*/ 14 h 19"/>
                    <a:gd name="T52" fmla="*/ 29 w 74"/>
                    <a:gd name="T53" fmla="*/ 14 h 19"/>
                    <a:gd name="T54" fmla="*/ 34 w 74"/>
                    <a:gd name="T55" fmla="*/ 14 h 19"/>
                    <a:gd name="T56" fmla="*/ 39 w 74"/>
                    <a:gd name="T57" fmla="*/ 14 h 19"/>
                    <a:gd name="T58" fmla="*/ 44 w 74"/>
                    <a:gd name="T59" fmla="*/ 14 h 19"/>
                    <a:gd name="T60" fmla="*/ 49 w 74"/>
                    <a:gd name="T61" fmla="*/ 9 h 19"/>
                    <a:gd name="T62" fmla="*/ 59 w 74"/>
                    <a:gd name="T63" fmla="*/ 9 h 19"/>
                    <a:gd name="T64" fmla="*/ 64 w 74"/>
                    <a:gd name="T65" fmla="*/ 9 h 19"/>
                    <a:gd name="T66" fmla="*/ 69 w 74"/>
                    <a:gd name="T67" fmla="*/ 9 h 19"/>
                    <a:gd name="T68" fmla="*/ 74 w 74"/>
                    <a:gd name="T69" fmla="*/ 5 h 19"/>
                    <a:gd name="T70" fmla="*/ 74 w 74"/>
                    <a:gd name="T71" fmla="*/ 5 h 19"/>
                    <a:gd name="T72" fmla="*/ 69 w 74"/>
                    <a:gd name="T73"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19">
                      <a:moveTo>
                        <a:pt x="69" y="5"/>
                      </a:moveTo>
                      <a:lnTo>
                        <a:pt x="74" y="0"/>
                      </a:lnTo>
                      <a:lnTo>
                        <a:pt x="69" y="5"/>
                      </a:lnTo>
                      <a:lnTo>
                        <a:pt x="64" y="5"/>
                      </a:lnTo>
                      <a:lnTo>
                        <a:pt x="54" y="5"/>
                      </a:lnTo>
                      <a:lnTo>
                        <a:pt x="49" y="5"/>
                      </a:lnTo>
                      <a:lnTo>
                        <a:pt x="44" y="9"/>
                      </a:lnTo>
                      <a:lnTo>
                        <a:pt x="39" y="9"/>
                      </a:lnTo>
                      <a:lnTo>
                        <a:pt x="34" y="9"/>
                      </a:lnTo>
                      <a:lnTo>
                        <a:pt x="24" y="9"/>
                      </a:lnTo>
                      <a:lnTo>
                        <a:pt x="19" y="9"/>
                      </a:lnTo>
                      <a:lnTo>
                        <a:pt x="14" y="9"/>
                      </a:lnTo>
                      <a:lnTo>
                        <a:pt x="10" y="14"/>
                      </a:lnTo>
                      <a:lnTo>
                        <a:pt x="10" y="14"/>
                      </a:lnTo>
                      <a:lnTo>
                        <a:pt x="5" y="14"/>
                      </a:lnTo>
                      <a:lnTo>
                        <a:pt x="0" y="14"/>
                      </a:lnTo>
                      <a:lnTo>
                        <a:pt x="0" y="14"/>
                      </a:lnTo>
                      <a:lnTo>
                        <a:pt x="0" y="14"/>
                      </a:lnTo>
                      <a:lnTo>
                        <a:pt x="0" y="19"/>
                      </a:lnTo>
                      <a:lnTo>
                        <a:pt x="0" y="19"/>
                      </a:lnTo>
                      <a:lnTo>
                        <a:pt x="5" y="19"/>
                      </a:lnTo>
                      <a:lnTo>
                        <a:pt x="5" y="19"/>
                      </a:lnTo>
                      <a:lnTo>
                        <a:pt x="10" y="19"/>
                      </a:lnTo>
                      <a:lnTo>
                        <a:pt x="14" y="14"/>
                      </a:lnTo>
                      <a:lnTo>
                        <a:pt x="14" y="14"/>
                      </a:lnTo>
                      <a:lnTo>
                        <a:pt x="19" y="14"/>
                      </a:lnTo>
                      <a:lnTo>
                        <a:pt x="29" y="14"/>
                      </a:lnTo>
                      <a:lnTo>
                        <a:pt x="34" y="14"/>
                      </a:lnTo>
                      <a:lnTo>
                        <a:pt x="39" y="14"/>
                      </a:lnTo>
                      <a:lnTo>
                        <a:pt x="44" y="14"/>
                      </a:lnTo>
                      <a:lnTo>
                        <a:pt x="49" y="9"/>
                      </a:lnTo>
                      <a:lnTo>
                        <a:pt x="59" y="9"/>
                      </a:lnTo>
                      <a:lnTo>
                        <a:pt x="64" y="9"/>
                      </a:lnTo>
                      <a:lnTo>
                        <a:pt x="69" y="9"/>
                      </a:lnTo>
                      <a:lnTo>
                        <a:pt x="74" y="5"/>
                      </a:lnTo>
                      <a:lnTo>
                        <a:pt x="74" y="5"/>
                      </a:lnTo>
                      <a:lnTo>
                        <a:pt x="6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70" name="Freeform 3170">
                  <a:extLst>
                    <a:ext uri="{FF2B5EF4-FFF2-40B4-BE49-F238E27FC236}">
                      <a16:creationId xmlns:a16="http://schemas.microsoft.com/office/drawing/2014/main" id="{BAB12319-3C9B-4609-9017-2ED67D82EC34}"/>
                    </a:ext>
                  </a:extLst>
                </p:cNvPr>
                <p:cNvSpPr>
                  <a:spLocks/>
                </p:cNvSpPr>
                <p:nvPr/>
              </p:nvSpPr>
              <p:spPr bwMode="auto">
                <a:xfrm>
                  <a:off x="4720" y="1711"/>
                  <a:ext cx="15" cy="74"/>
                </a:xfrm>
                <a:custGeom>
                  <a:avLst/>
                  <a:gdLst>
                    <a:gd name="T0" fmla="*/ 5 w 15"/>
                    <a:gd name="T1" fmla="*/ 5 h 74"/>
                    <a:gd name="T2" fmla="*/ 0 w 15"/>
                    <a:gd name="T3" fmla="*/ 5 h 74"/>
                    <a:gd name="T4" fmla="*/ 10 w 15"/>
                    <a:gd name="T5" fmla="*/ 74 h 74"/>
                    <a:gd name="T6" fmla="*/ 15 w 15"/>
                    <a:gd name="T7" fmla="*/ 74 h 74"/>
                    <a:gd name="T8" fmla="*/ 5 w 15"/>
                    <a:gd name="T9" fmla="*/ 5 h 74"/>
                    <a:gd name="T10" fmla="*/ 5 w 15"/>
                    <a:gd name="T11" fmla="*/ 0 h 74"/>
                    <a:gd name="T12" fmla="*/ 5 w 15"/>
                    <a:gd name="T13" fmla="*/ 5 h 74"/>
                    <a:gd name="T14" fmla="*/ 5 w 15"/>
                    <a:gd name="T15" fmla="*/ 0 h 74"/>
                    <a:gd name="T16" fmla="*/ 5 w 15"/>
                    <a:gd name="T17" fmla="*/ 0 h 74"/>
                    <a:gd name="T18" fmla="*/ 5 w 15"/>
                    <a:gd name="T19"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74">
                      <a:moveTo>
                        <a:pt x="5" y="5"/>
                      </a:moveTo>
                      <a:lnTo>
                        <a:pt x="0" y="5"/>
                      </a:lnTo>
                      <a:lnTo>
                        <a:pt x="10" y="74"/>
                      </a:lnTo>
                      <a:lnTo>
                        <a:pt x="15" y="74"/>
                      </a:lnTo>
                      <a:lnTo>
                        <a:pt x="5" y="5"/>
                      </a:lnTo>
                      <a:lnTo>
                        <a:pt x="5" y="0"/>
                      </a:lnTo>
                      <a:lnTo>
                        <a:pt x="5" y="5"/>
                      </a:lnTo>
                      <a:lnTo>
                        <a:pt x="5" y="0"/>
                      </a:lnTo>
                      <a:lnTo>
                        <a:pt x="5"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71" name="Freeform 3171">
                  <a:extLst>
                    <a:ext uri="{FF2B5EF4-FFF2-40B4-BE49-F238E27FC236}">
                      <a16:creationId xmlns:a16="http://schemas.microsoft.com/office/drawing/2014/main" id="{A107076E-46D3-4CCC-8493-B835A81CDF11}"/>
                    </a:ext>
                  </a:extLst>
                </p:cNvPr>
                <p:cNvSpPr>
                  <a:spLocks/>
                </p:cNvSpPr>
                <p:nvPr/>
              </p:nvSpPr>
              <p:spPr bwMode="auto">
                <a:xfrm>
                  <a:off x="4651" y="1711"/>
                  <a:ext cx="74" cy="24"/>
                </a:xfrm>
                <a:custGeom>
                  <a:avLst/>
                  <a:gdLst>
                    <a:gd name="T0" fmla="*/ 5 w 74"/>
                    <a:gd name="T1" fmla="*/ 19 h 24"/>
                    <a:gd name="T2" fmla="*/ 5 w 74"/>
                    <a:gd name="T3" fmla="*/ 24 h 24"/>
                    <a:gd name="T4" fmla="*/ 10 w 74"/>
                    <a:gd name="T5" fmla="*/ 19 h 24"/>
                    <a:gd name="T6" fmla="*/ 15 w 74"/>
                    <a:gd name="T7" fmla="*/ 19 h 24"/>
                    <a:gd name="T8" fmla="*/ 20 w 74"/>
                    <a:gd name="T9" fmla="*/ 14 h 24"/>
                    <a:gd name="T10" fmla="*/ 24 w 74"/>
                    <a:gd name="T11" fmla="*/ 14 h 24"/>
                    <a:gd name="T12" fmla="*/ 29 w 74"/>
                    <a:gd name="T13" fmla="*/ 14 h 24"/>
                    <a:gd name="T14" fmla="*/ 34 w 74"/>
                    <a:gd name="T15" fmla="*/ 9 h 24"/>
                    <a:gd name="T16" fmla="*/ 44 w 74"/>
                    <a:gd name="T17" fmla="*/ 9 h 24"/>
                    <a:gd name="T18" fmla="*/ 49 w 74"/>
                    <a:gd name="T19" fmla="*/ 9 h 24"/>
                    <a:gd name="T20" fmla="*/ 54 w 74"/>
                    <a:gd name="T21" fmla="*/ 9 h 24"/>
                    <a:gd name="T22" fmla="*/ 59 w 74"/>
                    <a:gd name="T23" fmla="*/ 9 h 24"/>
                    <a:gd name="T24" fmla="*/ 64 w 74"/>
                    <a:gd name="T25" fmla="*/ 5 h 24"/>
                    <a:gd name="T26" fmla="*/ 64 w 74"/>
                    <a:gd name="T27" fmla="*/ 5 h 24"/>
                    <a:gd name="T28" fmla="*/ 69 w 74"/>
                    <a:gd name="T29" fmla="*/ 5 h 24"/>
                    <a:gd name="T30" fmla="*/ 69 w 74"/>
                    <a:gd name="T31" fmla="*/ 5 h 24"/>
                    <a:gd name="T32" fmla="*/ 74 w 74"/>
                    <a:gd name="T33" fmla="*/ 5 h 24"/>
                    <a:gd name="T34" fmla="*/ 74 w 74"/>
                    <a:gd name="T35" fmla="*/ 5 h 24"/>
                    <a:gd name="T36" fmla="*/ 74 w 74"/>
                    <a:gd name="T37" fmla="*/ 0 h 24"/>
                    <a:gd name="T38" fmla="*/ 69 w 74"/>
                    <a:gd name="T39" fmla="*/ 0 h 24"/>
                    <a:gd name="T40" fmla="*/ 69 w 74"/>
                    <a:gd name="T41" fmla="*/ 0 h 24"/>
                    <a:gd name="T42" fmla="*/ 69 w 74"/>
                    <a:gd name="T43" fmla="*/ 0 h 24"/>
                    <a:gd name="T44" fmla="*/ 64 w 74"/>
                    <a:gd name="T45" fmla="*/ 0 h 24"/>
                    <a:gd name="T46" fmla="*/ 59 w 74"/>
                    <a:gd name="T47" fmla="*/ 0 h 24"/>
                    <a:gd name="T48" fmla="*/ 59 w 74"/>
                    <a:gd name="T49" fmla="*/ 5 h 24"/>
                    <a:gd name="T50" fmla="*/ 54 w 74"/>
                    <a:gd name="T51" fmla="*/ 5 h 24"/>
                    <a:gd name="T52" fmla="*/ 49 w 74"/>
                    <a:gd name="T53" fmla="*/ 5 h 24"/>
                    <a:gd name="T54" fmla="*/ 39 w 74"/>
                    <a:gd name="T55" fmla="*/ 5 h 24"/>
                    <a:gd name="T56" fmla="*/ 34 w 74"/>
                    <a:gd name="T57" fmla="*/ 9 h 24"/>
                    <a:gd name="T58" fmla="*/ 29 w 74"/>
                    <a:gd name="T59" fmla="*/ 9 h 24"/>
                    <a:gd name="T60" fmla="*/ 24 w 74"/>
                    <a:gd name="T61" fmla="*/ 9 h 24"/>
                    <a:gd name="T62" fmla="*/ 20 w 74"/>
                    <a:gd name="T63" fmla="*/ 9 h 24"/>
                    <a:gd name="T64" fmla="*/ 10 w 74"/>
                    <a:gd name="T65" fmla="*/ 14 h 24"/>
                    <a:gd name="T66" fmla="*/ 5 w 74"/>
                    <a:gd name="T67" fmla="*/ 14 h 24"/>
                    <a:gd name="T68" fmla="*/ 0 w 74"/>
                    <a:gd name="T69" fmla="*/ 19 h 24"/>
                    <a:gd name="T70" fmla="*/ 0 w 74"/>
                    <a:gd name="T71" fmla="*/ 19 h 24"/>
                    <a:gd name="T72" fmla="*/ 5 w 74"/>
                    <a:gd name="T7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24">
                      <a:moveTo>
                        <a:pt x="5" y="19"/>
                      </a:moveTo>
                      <a:lnTo>
                        <a:pt x="5" y="24"/>
                      </a:lnTo>
                      <a:lnTo>
                        <a:pt x="10" y="19"/>
                      </a:lnTo>
                      <a:lnTo>
                        <a:pt x="15" y="19"/>
                      </a:lnTo>
                      <a:lnTo>
                        <a:pt x="20" y="14"/>
                      </a:lnTo>
                      <a:lnTo>
                        <a:pt x="24" y="14"/>
                      </a:lnTo>
                      <a:lnTo>
                        <a:pt x="29" y="14"/>
                      </a:lnTo>
                      <a:lnTo>
                        <a:pt x="34" y="9"/>
                      </a:lnTo>
                      <a:lnTo>
                        <a:pt x="44" y="9"/>
                      </a:lnTo>
                      <a:lnTo>
                        <a:pt x="49" y="9"/>
                      </a:lnTo>
                      <a:lnTo>
                        <a:pt x="54" y="9"/>
                      </a:lnTo>
                      <a:lnTo>
                        <a:pt x="59" y="9"/>
                      </a:lnTo>
                      <a:lnTo>
                        <a:pt x="64" y="5"/>
                      </a:lnTo>
                      <a:lnTo>
                        <a:pt x="64" y="5"/>
                      </a:lnTo>
                      <a:lnTo>
                        <a:pt x="69" y="5"/>
                      </a:lnTo>
                      <a:lnTo>
                        <a:pt x="69" y="5"/>
                      </a:lnTo>
                      <a:lnTo>
                        <a:pt x="74" y="5"/>
                      </a:lnTo>
                      <a:lnTo>
                        <a:pt x="74" y="5"/>
                      </a:lnTo>
                      <a:lnTo>
                        <a:pt x="74" y="0"/>
                      </a:lnTo>
                      <a:lnTo>
                        <a:pt x="69" y="0"/>
                      </a:lnTo>
                      <a:lnTo>
                        <a:pt x="69" y="0"/>
                      </a:lnTo>
                      <a:lnTo>
                        <a:pt x="69" y="0"/>
                      </a:lnTo>
                      <a:lnTo>
                        <a:pt x="64" y="0"/>
                      </a:lnTo>
                      <a:lnTo>
                        <a:pt x="59" y="0"/>
                      </a:lnTo>
                      <a:lnTo>
                        <a:pt x="59" y="5"/>
                      </a:lnTo>
                      <a:lnTo>
                        <a:pt x="54" y="5"/>
                      </a:lnTo>
                      <a:lnTo>
                        <a:pt x="49" y="5"/>
                      </a:lnTo>
                      <a:lnTo>
                        <a:pt x="39" y="5"/>
                      </a:lnTo>
                      <a:lnTo>
                        <a:pt x="34" y="9"/>
                      </a:lnTo>
                      <a:lnTo>
                        <a:pt x="29" y="9"/>
                      </a:lnTo>
                      <a:lnTo>
                        <a:pt x="24" y="9"/>
                      </a:lnTo>
                      <a:lnTo>
                        <a:pt x="20" y="9"/>
                      </a:lnTo>
                      <a:lnTo>
                        <a:pt x="10" y="14"/>
                      </a:lnTo>
                      <a:lnTo>
                        <a:pt x="5" y="14"/>
                      </a:lnTo>
                      <a:lnTo>
                        <a:pt x="0" y="19"/>
                      </a:lnTo>
                      <a:lnTo>
                        <a:pt x="0" y="19"/>
                      </a:lnTo>
                      <a:lnTo>
                        <a:pt x="5"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72" name="Freeform 3172">
                  <a:extLst>
                    <a:ext uri="{FF2B5EF4-FFF2-40B4-BE49-F238E27FC236}">
                      <a16:creationId xmlns:a16="http://schemas.microsoft.com/office/drawing/2014/main" id="{F129D25E-4698-43F5-ABC3-90D72C58EB88}"/>
                    </a:ext>
                  </a:extLst>
                </p:cNvPr>
                <p:cNvSpPr>
                  <a:spLocks/>
                </p:cNvSpPr>
                <p:nvPr/>
              </p:nvSpPr>
              <p:spPr bwMode="auto">
                <a:xfrm>
                  <a:off x="4651" y="1730"/>
                  <a:ext cx="15" cy="69"/>
                </a:xfrm>
                <a:custGeom>
                  <a:avLst/>
                  <a:gdLst>
                    <a:gd name="T0" fmla="*/ 10 w 15"/>
                    <a:gd name="T1" fmla="*/ 64 h 69"/>
                    <a:gd name="T2" fmla="*/ 15 w 15"/>
                    <a:gd name="T3" fmla="*/ 64 h 69"/>
                    <a:gd name="T4" fmla="*/ 5 w 15"/>
                    <a:gd name="T5" fmla="*/ 0 h 69"/>
                    <a:gd name="T6" fmla="*/ 0 w 15"/>
                    <a:gd name="T7" fmla="*/ 0 h 69"/>
                    <a:gd name="T8" fmla="*/ 10 w 15"/>
                    <a:gd name="T9" fmla="*/ 64 h 69"/>
                    <a:gd name="T10" fmla="*/ 10 w 15"/>
                    <a:gd name="T11" fmla="*/ 69 h 69"/>
                    <a:gd name="T12" fmla="*/ 10 w 15"/>
                    <a:gd name="T13" fmla="*/ 64 h 69"/>
                    <a:gd name="T14" fmla="*/ 10 w 15"/>
                    <a:gd name="T15" fmla="*/ 69 h 69"/>
                    <a:gd name="T16" fmla="*/ 10 w 15"/>
                    <a:gd name="T17" fmla="*/ 69 h 69"/>
                    <a:gd name="T18" fmla="*/ 10 w 15"/>
                    <a:gd name="T19" fmla="*/ 6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69">
                      <a:moveTo>
                        <a:pt x="10" y="64"/>
                      </a:moveTo>
                      <a:lnTo>
                        <a:pt x="15" y="64"/>
                      </a:lnTo>
                      <a:lnTo>
                        <a:pt x="5" y="0"/>
                      </a:lnTo>
                      <a:lnTo>
                        <a:pt x="0" y="0"/>
                      </a:lnTo>
                      <a:lnTo>
                        <a:pt x="10" y="64"/>
                      </a:lnTo>
                      <a:lnTo>
                        <a:pt x="10" y="69"/>
                      </a:lnTo>
                      <a:lnTo>
                        <a:pt x="10" y="64"/>
                      </a:lnTo>
                      <a:lnTo>
                        <a:pt x="10" y="69"/>
                      </a:lnTo>
                      <a:lnTo>
                        <a:pt x="10" y="69"/>
                      </a:lnTo>
                      <a:lnTo>
                        <a:pt x="10"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73" name="Freeform 3173">
                  <a:extLst>
                    <a:ext uri="{FF2B5EF4-FFF2-40B4-BE49-F238E27FC236}">
                      <a16:creationId xmlns:a16="http://schemas.microsoft.com/office/drawing/2014/main" id="{C555A779-1BC4-49D8-BE32-535475CDD913}"/>
                    </a:ext>
                  </a:extLst>
                </p:cNvPr>
                <p:cNvSpPr>
                  <a:spLocks/>
                </p:cNvSpPr>
                <p:nvPr/>
              </p:nvSpPr>
              <p:spPr bwMode="auto">
                <a:xfrm>
                  <a:off x="4725" y="1716"/>
                  <a:ext cx="10" cy="4"/>
                </a:xfrm>
                <a:custGeom>
                  <a:avLst/>
                  <a:gdLst>
                    <a:gd name="T0" fmla="*/ 10 w 10"/>
                    <a:gd name="T1" fmla="*/ 4 h 4"/>
                    <a:gd name="T2" fmla="*/ 10 w 10"/>
                    <a:gd name="T3" fmla="*/ 0 h 4"/>
                    <a:gd name="T4" fmla="*/ 0 w 10"/>
                    <a:gd name="T5" fmla="*/ 0 h 4"/>
                    <a:gd name="T6" fmla="*/ 0 w 10"/>
                    <a:gd name="T7" fmla="*/ 0 h 4"/>
                    <a:gd name="T8" fmla="*/ 10 w 10"/>
                    <a:gd name="T9" fmla="*/ 4 h 4"/>
                    <a:gd name="T10" fmla="*/ 10 w 10"/>
                    <a:gd name="T11" fmla="*/ 4 h 4"/>
                    <a:gd name="T12" fmla="*/ 10 w 10"/>
                    <a:gd name="T13" fmla="*/ 4 h 4"/>
                    <a:gd name="T14" fmla="*/ 10 w 10"/>
                    <a:gd name="T15" fmla="*/ 0 h 4"/>
                    <a:gd name="T16" fmla="*/ 10 w 10"/>
                    <a:gd name="T17" fmla="*/ 0 h 4"/>
                    <a:gd name="T18" fmla="*/ 10 w 10"/>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4">
                      <a:moveTo>
                        <a:pt x="10" y="4"/>
                      </a:moveTo>
                      <a:lnTo>
                        <a:pt x="10" y="0"/>
                      </a:lnTo>
                      <a:lnTo>
                        <a:pt x="0" y="0"/>
                      </a:lnTo>
                      <a:lnTo>
                        <a:pt x="0" y="0"/>
                      </a:lnTo>
                      <a:lnTo>
                        <a:pt x="10" y="4"/>
                      </a:lnTo>
                      <a:lnTo>
                        <a:pt x="10" y="4"/>
                      </a:lnTo>
                      <a:lnTo>
                        <a:pt x="10" y="4"/>
                      </a:lnTo>
                      <a:lnTo>
                        <a:pt x="10" y="0"/>
                      </a:lnTo>
                      <a:lnTo>
                        <a:pt x="10" y="0"/>
                      </a:lnTo>
                      <a:lnTo>
                        <a:pt x="1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74" name="Freeform 3174">
                  <a:extLst>
                    <a:ext uri="{FF2B5EF4-FFF2-40B4-BE49-F238E27FC236}">
                      <a16:creationId xmlns:a16="http://schemas.microsoft.com/office/drawing/2014/main" id="{5BCE23C3-D7E0-44A5-B524-1FC55176E3E4}"/>
                    </a:ext>
                  </a:extLst>
                </p:cNvPr>
                <p:cNvSpPr>
                  <a:spLocks/>
                </p:cNvSpPr>
                <p:nvPr/>
              </p:nvSpPr>
              <p:spPr bwMode="auto">
                <a:xfrm>
                  <a:off x="4735" y="1720"/>
                  <a:ext cx="5" cy="15"/>
                </a:xfrm>
                <a:custGeom>
                  <a:avLst/>
                  <a:gdLst>
                    <a:gd name="T0" fmla="*/ 5 w 5"/>
                    <a:gd name="T1" fmla="*/ 15 h 15"/>
                    <a:gd name="T2" fmla="*/ 5 w 5"/>
                    <a:gd name="T3" fmla="*/ 15 h 15"/>
                    <a:gd name="T4" fmla="*/ 0 w 5"/>
                    <a:gd name="T5" fmla="*/ 0 h 15"/>
                    <a:gd name="T6" fmla="*/ 0 w 5"/>
                    <a:gd name="T7" fmla="*/ 0 h 15"/>
                    <a:gd name="T8" fmla="*/ 0 w 5"/>
                    <a:gd name="T9" fmla="*/ 15 h 15"/>
                    <a:gd name="T10" fmla="*/ 5 w 5"/>
                    <a:gd name="T11" fmla="*/ 15 h 15"/>
                  </a:gdLst>
                  <a:ahLst/>
                  <a:cxnLst>
                    <a:cxn ang="0">
                      <a:pos x="T0" y="T1"/>
                    </a:cxn>
                    <a:cxn ang="0">
                      <a:pos x="T2" y="T3"/>
                    </a:cxn>
                    <a:cxn ang="0">
                      <a:pos x="T4" y="T5"/>
                    </a:cxn>
                    <a:cxn ang="0">
                      <a:pos x="T6" y="T7"/>
                    </a:cxn>
                    <a:cxn ang="0">
                      <a:pos x="T8" y="T9"/>
                    </a:cxn>
                    <a:cxn ang="0">
                      <a:pos x="T10" y="T11"/>
                    </a:cxn>
                  </a:cxnLst>
                  <a:rect l="0" t="0" r="r" b="b"/>
                  <a:pathLst>
                    <a:path w="5" h="15">
                      <a:moveTo>
                        <a:pt x="5" y="15"/>
                      </a:moveTo>
                      <a:lnTo>
                        <a:pt x="5" y="15"/>
                      </a:lnTo>
                      <a:lnTo>
                        <a:pt x="0" y="0"/>
                      </a:lnTo>
                      <a:lnTo>
                        <a:pt x="0" y="0"/>
                      </a:lnTo>
                      <a:lnTo>
                        <a:pt x="0" y="15"/>
                      </a:lnTo>
                      <a:lnTo>
                        <a:pt x="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75" name="Freeform 3175">
                  <a:extLst>
                    <a:ext uri="{FF2B5EF4-FFF2-40B4-BE49-F238E27FC236}">
                      <a16:creationId xmlns:a16="http://schemas.microsoft.com/office/drawing/2014/main" id="{303A7E2B-A477-45B3-8B3A-FEE36FA1DCE9}"/>
                    </a:ext>
                  </a:extLst>
                </p:cNvPr>
                <p:cNvSpPr>
                  <a:spLocks/>
                </p:cNvSpPr>
                <p:nvPr/>
              </p:nvSpPr>
              <p:spPr bwMode="auto">
                <a:xfrm>
                  <a:off x="4700" y="1785"/>
                  <a:ext cx="35" cy="19"/>
                </a:xfrm>
                <a:custGeom>
                  <a:avLst/>
                  <a:gdLst>
                    <a:gd name="T0" fmla="*/ 25 w 35"/>
                    <a:gd name="T1" fmla="*/ 4 h 19"/>
                    <a:gd name="T2" fmla="*/ 5 w 35"/>
                    <a:gd name="T3" fmla="*/ 9 h 19"/>
                    <a:gd name="T4" fmla="*/ 30 w 35"/>
                    <a:gd name="T5" fmla="*/ 9 h 19"/>
                    <a:gd name="T6" fmla="*/ 5 w 35"/>
                    <a:gd name="T7" fmla="*/ 14 h 19"/>
                    <a:gd name="T8" fmla="*/ 30 w 35"/>
                    <a:gd name="T9" fmla="*/ 9 h 19"/>
                    <a:gd name="T10" fmla="*/ 10 w 35"/>
                    <a:gd name="T11" fmla="*/ 19 h 19"/>
                    <a:gd name="T12" fmla="*/ 30 w 35"/>
                    <a:gd name="T13" fmla="*/ 14 h 19"/>
                    <a:gd name="T14" fmla="*/ 10 w 35"/>
                    <a:gd name="T15" fmla="*/ 19 h 19"/>
                    <a:gd name="T16" fmla="*/ 35 w 35"/>
                    <a:gd name="T17" fmla="*/ 19 h 19"/>
                    <a:gd name="T18" fmla="*/ 30 w 35"/>
                    <a:gd name="T19" fmla="*/ 0 h 19"/>
                    <a:gd name="T20" fmla="*/ 30 w 35"/>
                    <a:gd name="T21" fmla="*/ 0 h 19"/>
                    <a:gd name="T22" fmla="*/ 30 w 35"/>
                    <a:gd name="T23" fmla="*/ 0 h 19"/>
                    <a:gd name="T24" fmla="*/ 30 w 35"/>
                    <a:gd name="T25" fmla="*/ 0 h 19"/>
                    <a:gd name="T26" fmla="*/ 25 w 35"/>
                    <a:gd name="T27" fmla="*/ 0 h 19"/>
                    <a:gd name="T28" fmla="*/ 25 w 35"/>
                    <a:gd name="T29" fmla="*/ 4 h 19"/>
                    <a:gd name="T30" fmla="*/ 20 w 35"/>
                    <a:gd name="T31" fmla="*/ 4 h 19"/>
                    <a:gd name="T32" fmla="*/ 15 w 35"/>
                    <a:gd name="T33" fmla="*/ 4 h 19"/>
                    <a:gd name="T34" fmla="*/ 15 w 35"/>
                    <a:gd name="T35" fmla="*/ 4 h 19"/>
                    <a:gd name="T36" fmla="*/ 10 w 35"/>
                    <a:gd name="T37" fmla="*/ 4 h 19"/>
                    <a:gd name="T38" fmla="*/ 10 w 35"/>
                    <a:gd name="T39" fmla="*/ 4 h 19"/>
                    <a:gd name="T40" fmla="*/ 5 w 35"/>
                    <a:gd name="T41" fmla="*/ 4 h 19"/>
                    <a:gd name="T42" fmla="*/ 5 w 35"/>
                    <a:gd name="T43" fmla="*/ 4 h 19"/>
                    <a:gd name="T44" fmla="*/ 0 w 35"/>
                    <a:gd name="T45" fmla="*/ 9 h 19"/>
                    <a:gd name="T46" fmla="*/ 0 w 35"/>
                    <a:gd name="T47" fmla="*/ 9 h 19"/>
                    <a:gd name="T48" fmla="*/ 0 w 35"/>
                    <a:gd name="T49" fmla="*/ 9 h 19"/>
                    <a:gd name="T50" fmla="*/ 0 w 35"/>
                    <a:gd name="T51" fmla="*/ 9 h 19"/>
                    <a:gd name="T52" fmla="*/ 25 w 35"/>
                    <a:gd name="T5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9">
                      <a:moveTo>
                        <a:pt x="25" y="4"/>
                      </a:moveTo>
                      <a:lnTo>
                        <a:pt x="5" y="9"/>
                      </a:lnTo>
                      <a:lnTo>
                        <a:pt x="30" y="9"/>
                      </a:lnTo>
                      <a:lnTo>
                        <a:pt x="5" y="14"/>
                      </a:lnTo>
                      <a:lnTo>
                        <a:pt x="30" y="9"/>
                      </a:lnTo>
                      <a:lnTo>
                        <a:pt x="10" y="19"/>
                      </a:lnTo>
                      <a:lnTo>
                        <a:pt x="30" y="14"/>
                      </a:lnTo>
                      <a:lnTo>
                        <a:pt x="10" y="19"/>
                      </a:lnTo>
                      <a:lnTo>
                        <a:pt x="35" y="19"/>
                      </a:lnTo>
                      <a:lnTo>
                        <a:pt x="30" y="0"/>
                      </a:lnTo>
                      <a:lnTo>
                        <a:pt x="30" y="0"/>
                      </a:lnTo>
                      <a:lnTo>
                        <a:pt x="30" y="0"/>
                      </a:lnTo>
                      <a:lnTo>
                        <a:pt x="30" y="0"/>
                      </a:lnTo>
                      <a:lnTo>
                        <a:pt x="25" y="0"/>
                      </a:lnTo>
                      <a:lnTo>
                        <a:pt x="25" y="4"/>
                      </a:lnTo>
                      <a:lnTo>
                        <a:pt x="20" y="4"/>
                      </a:lnTo>
                      <a:lnTo>
                        <a:pt x="15" y="4"/>
                      </a:lnTo>
                      <a:lnTo>
                        <a:pt x="15" y="4"/>
                      </a:lnTo>
                      <a:lnTo>
                        <a:pt x="10" y="4"/>
                      </a:lnTo>
                      <a:lnTo>
                        <a:pt x="10" y="4"/>
                      </a:lnTo>
                      <a:lnTo>
                        <a:pt x="5" y="4"/>
                      </a:lnTo>
                      <a:lnTo>
                        <a:pt x="5" y="4"/>
                      </a:lnTo>
                      <a:lnTo>
                        <a:pt x="0" y="9"/>
                      </a:lnTo>
                      <a:lnTo>
                        <a:pt x="0" y="9"/>
                      </a:lnTo>
                      <a:lnTo>
                        <a:pt x="0" y="9"/>
                      </a:lnTo>
                      <a:lnTo>
                        <a:pt x="0" y="9"/>
                      </a:lnTo>
                      <a:lnTo>
                        <a:pt x="25" y="4"/>
                      </a:lnTo>
                      <a:close/>
                    </a:path>
                  </a:pathLst>
                </a:custGeom>
                <a:solidFill>
                  <a:srgbClr val="98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76" name="Freeform 3176">
                  <a:extLst>
                    <a:ext uri="{FF2B5EF4-FFF2-40B4-BE49-F238E27FC236}">
                      <a16:creationId xmlns:a16="http://schemas.microsoft.com/office/drawing/2014/main" id="{9DFE38F5-CD30-49F8-950D-D6FFEF357D73}"/>
                    </a:ext>
                  </a:extLst>
                </p:cNvPr>
                <p:cNvSpPr>
                  <a:spLocks/>
                </p:cNvSpPr>
                <p:nvPr/>
              </p:nvSpPr>
              <p:spPr bwMode="auto">
                <a:xfrm>
                  <a:off x="4675" y="1804"/>
                  <a:ext cx="60" cy="10"/>
                </a:xfrm>
                <a:custGeom>
                  <a:avLst/>
                  <a:gdLst>
                    <a:gd name="T0" fmla="*/ 60 w 60"/>
                    <a:gd name="T1" fmla="*/ 0 h 10"/>
                    <a:gd name="T2" fmla="*/ 55 w 60"/>
                    <a:gd name="T3" fmla="*/ 0 h 10"/>
                    <a:gd name="T4" fmla="*/ 45 w 60"/>
                    <a:gd name="T5" fmla="*/ 0 h 10"/>
                    <a:gd name="T6" fmla="*/ 40 w 60"/>
                    <a:gd name="T7" fmla="*/ 0 h 10"/>
                    <a:gd name="T8" fmla="*/ 35 w 60"/>
                    <a:gd name="T9" fmla="*/ 5 h 10"/>
                    <a:gd name="T10" fmla="*/ 30 w 60"/>
                    <a:gd name="T11" fmla="*/ 5 h 10"/>
                    <a:gd name="T12" fmla="*/ 25 w 60"/>
                    <a:gd name="T13" fmla="*/ 5 h 10"/>
                    <a:gd name="T14" fmla="*/ 20 w 60"/>
                    <a:gd name="T15" fmla="*/ 5 h 10"/>
                    <a:gd name="T16" fmla="*/ 15 w 60"/>
                    <a:gd name="T17" fmla="*/ 5 h 10"/>
                    <a:gd name="T18" fmla="*/ 10 w 60"/>
                    <a:gd name="T19" fmla="*/ 5 h 10"/>
                    <a:gd name="T20" fmla="*/ 10 w 60"/>
                    <a:gd name="T21" fmla="*/ 5 h 10"/>
                    <a:gd name="T22" fmla="*/ 5 w 60"/>
                    <a:gd name="T23" fmla="*/ 5 h 10"/>
                    <a:gd name="T24" fmla="*/ 5 w 60"/>
                    <a:gd name="T25" fmla="*/ 5 h 10"/>
                    <a:gd name="T26" fmla="*/ 0 w 60"/>
                    <a:gd name="T27" fmla="*/ 5 h 10"/>
                    <a:gd name="T28" fmla="*/ 0 w 60"/>
                    <a:gd name="T29" fmla="*/ 5 h 10"/>
                    <a:gd name="T30" fmla="*/ 0 w 60"/>
                    <a:gd name="T31" fmla="*/ 5 h 10"/>
                    <a:gd name="T32" fmla="*/ 0 w 60"/>
                    <a:gd name="T33" fmla="*/ 5 h 10"/>
                    <a:gd name="T34" fmla="*/ 0 w 60"/>
                    <a:gd name="T35" fmla="*/ 10 h 10"/>
                    <a:gd name="T36" fmla="*/ 0 w 60"/>
                    <a:gd name="T37" fmla="*/ 10 h 10"/>
                    <a:gd name="T38" fmla="*/ 0 w 60"/>
                    <a:gd name="T39" fmla="*/ 10 h 10"/>
                    <a:gd name="T40" fmla="*/ 0 w 60"/>
                    <a:gd name="T41" fmla="*/ 10 h 10"/>
                    <a:gd name="T42" fmla="*/ 5 w 60"/>
                    <a:gd name="T43" fmla="*/ 10 h 10"/>
                    <a:gd name="T44" fmla="*/ 5 w 60"/>
                    <a:gd name="T45" fmla="*/ 10 h 10"/>
                    <a:gd name="T46" fmla="*/ 10 w 60"/>
                    <a:gd name="T47" fmla="*/ 10 h 10"/>
                    <a:gd name="T48" fmla="*/ 15 w 60"/>
                    <a:gd name="T49" fmla="*/ 10 h 10"/>
                    <a:gd name="T50" fmla="*/ 15 w 60"/>
                    <a:gd name="T51" fmla="*/ 10 h 10"/>
                    <a:gd name="T52" fmla="*/ 20 w 60"/>
                    <a:gd name="T53" fmla="*/ 10 h 10"/>
                    <a:gd name="T54" fmla="*/ 25 w 60"/>
                    <a:gd name="T55" fmla="*/ 10 h 10"/>
                    <a:gd name="T56" fmla="*/ 30 w 60"/>
                    <a:gd name="T57" fmla="*/ 10 h 10"/>
                    <a:gd name="T58" fmla="*/ 35 w 60"/>
                    <a:gd name="T59" fmla="*/ 10 h 10"/>
                    <a:gd name="T60" fmla="*/ 40 w 60"/>
                    <a:gd name="T61" fmla="*/ 5 h 10"/>
                    <a:gd name="T62" fmla="*/ 50 w 60"/>
                    <a:gd name="T63" fmla="*/ 5 h 10"/>
                    <a:gd name="T64" fmla="*/ 55 w 60"/>
                    <a:gd name="T65" fmla="*/ 5 h 10"/>
                    <a:gd name="T66" fmla="*/ 60 w 60"/>
                    <a:gd name="T67" fmla="*/ 5 h 10"/>
                    <a:gd name="T68" fmla="*/ 60 w 60"/>
                    <a:gd name="T6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10">
                      <a:moveTo>
                        <a:pt x="60" y="0"/>
                      </a:moveTo>
                      <a:lnTo>
                        <a:pt x="55" y="0"/>
                      </a:lnTo>
                      <a:lnTo>
                        <a:pt x="45" y="0"/>
                      </a:lnTo>
                      <a:lnTo>
                        <a:pt x="40" y="0"/>
                      </a:lnTo>
                      <a:lnTo>
                        <a:pt x="35" y="5"/>
                      </a:lnTo>
                      <a:lnTo>
                        <a:pt x="30" y="5"/>
                      </a:lnTo>
                      <a:lnTo>
                        <a:pt x="25" y="5"/>
                      </a:lnTo>
                      <a:lnTo>
                        <a:pt x="20" y="5"/>
                      </a:lnTo>
                      <a:lnTo>
                        <a:pt x="15" y="5"/>
                      </a:lnTo>
                      <a:lnTo>
                        <a:pt x="10" y="5"/>
                      </a:lnTo>
                      <a:lnTo>
                        <a:pt x="10" y="5"/>
                      </a:lnTo>
                      <a:lnTo>
                        <a:pt x="5" y="5"/>
                      </a:lnTo>
                      <a:lnTo>
                        <a:pt x="5" y="5"/>
                      </a:lnTo>
                      <a:lnTo>
                        <a:pt x="0" y="5"/>
                      </a:lnTo>
                      <a:lnTo>
                        <a:pt x="0" y="5"/>
                      </a:lnTo>
                      <a:lnTo>
                        <a:pt x="0" y="5"/>
                      </a:lnTo>
                      <a:lnTo>
                        <a:pt x="0" y="5"/>
                      </a:lnTo>
                      <a:lnTo>
                        <a:pt x="0" y="10"/>
                      </a:lnTo>
                      <a:lnTo>
                        <a:pt x="0" y="10"/>
                      </a:lnTo>
                      <a:lnTo>
                        <a:pt x="0" y="10"/>
                      </a:lnTo>
                      <a:lnTo>
                        <a:pt x="0" y="10"/>
                      </a:lnTo>
                      <a:lnTo>
                        <a:pt x="5" y="10"/>
                      </a:lnTo>
                      <a:lnTo>
                        <a:pt x="5" y="10"/>
                      </a:lnTo>
                      <a:lnTo>
                        <a:pt x="10" y="10"/>
                      </a:lnTo>
                      <a:lnTo>
                        <a:pt x="15" y="10"/>
                      </a:lnTo>
                      <a:lnTo>
                        <a:pt x="15" y="10"/>
                      </a:lnTo>
                      <a:lnTo>
                        <a:pt x="20" y="10"/>
                      </a:lnTo>
                      <a:lnTo>
                        <a:pt x="25" y="10"/>
                      </a:lnTo>
                      <a:lnTo>
                        <a:pt x="30" y="10"/>
                      </a:lnTo>
                      <a:lnTo>
                        <a:pt x="35" y="10"/>
                      </a:lnTo>
                      <a:lnTo>
                        <a:pt x="40" y="5"/>
                      </a:lnTo>
                      <a:lnTo>
                        <a:pt x="50" y="5"/>
                      </a:lnTo>
                      <a:lnTo>
                        <a:pt x="55" y="5"/>
                      </a:lnTo>
                      <a:lnTo>
                        <a:pt x="60" y="5"/>
                      </a:lnTo>
                      <a:lnTo>
                        <a:pt x="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77" name="Freeform 3177">
                  <a:extLst>
                    <a:ext uri="{FF2B5EF4-FFF2-40B4-BE49-F238E27FC236}">
                      <a16:creationId xmlns:a16="http://schemas.microsoft.com/office/drawing/2014/main" id="{7445411B-7FAE-4827-B9C8-3D61FDF666AA}"/>
                    </a:ext>
                  </a:extLst>
                </p:cNvPr>
                <p:cNvSpPr>
                  <a:spLocks/>
                </p:cNvSpPr>
                <p:nvPr/>
              </p:nvSpPr>
              <p:spPr bwMode="auto">
                <a:xfrm>
                  <a:off x="4700" y="1804"/>
                  <a:ext cx="40" cy="30"/>
                </a:xfrm>
                <a:custGeom>
                  <a:avLst/>
                  <a:gdLst>
                    <a:gd name="T0" fmla="*/ 35 w 40"/>
                    <a:gd name="T1" fmla="*/ 0 h 30"/>
                    <a:gd name="T2" fmla="*/ 40 w 40"/>
                    <a:gd name="T3" fmla="*/ 25 h 30"/>
                    <a:gd name="T4" fmla="*/ 0 w 40"/>
                    <a:gd name="T5" fmla="*/ 30 h 30"/>
                    <a:gd name="T6" fmla="*/ 35 w 40"/>
                    <a:gd name="T7" fmla="*/ 20 h 30"/>
                    <a:gd name="T8" fmla="*/ 0 w 40"/>
                    <a:gd name="T9" fmla="*/ 25 h 30"/>
                    <a:gd name="T10" fmla="*/ 35 w 40"/>
                    <a:gd name="T11" fmla="*/ 15 h 30"/>
                    <a:gd name="T12" fmla="*/ 0 w 40"/>
                    <a:gd name="T13" fmla="*/ 20 h 30"/>
                    <a:gd name="T14" fmla="*/ 35 w 40"/>
                    <a:gd name="T15" fmla="*/ 15 h 30"/>
                    <a:gd name="T16" fmla="*/ 0 w 40"/>
                    <a:gd name="T17" fmla="*/ 15 h 30"/>
                    <a:gd name="T18" fmla="*/ 35 w 40"/>
                    <a:gd name="T19" fmla="*/ 10 h 30"/>
                    <a:gd name="T20" fmla="*/ 0 w 40"/>
                    <a:gd name="T21" fmla="*/ 10 h 30"/>
                    <a:gd name="T22" fmla="*/ 30 w 40"/>
                    <a:gd name="T23" fmla="*/ 5 h 30"/>
                    <a:gd name="T24" fmla="*/ 0 w 40"/>
                    <a:gd name="T25" fmla="*/ 10 h 30"/>
                    <a:gd name="T26" fmla="*/ 35 w 40"/>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30">
                      <a:moveTo>
                        <a:pt x="35" y="0"/>
                      </a:moveTo>
                      <a:lnTo>
                        <a:pt x="40" y="25"/>
                      </a:lnTo>
                      <a:lnTo>
                        <a:pt x="0" y="30"/>
                      </a:lnTo>
                      <a:lnTo>
                        <a:pt x="35" y="20"/>
                      </a:lnTo>
                      <a:lnTo>
                        <a:pt x="0" y="25"/>
                      </a:lnTo>
                      <a:lnTo>
                        <a:pt x="35" y="15"/>
                      </a:lnTo>
                      <a:lnTo>
                        <a:pt x="0" y="20"/>
                      </a:lnTo>
                      <a:lnTo>
                        <a:pt x="35" y="15"/>
                      </a:lnTo>
                      <a:lnTo>
                        <a:pt x="0" y="15"/>
                      </a:lnTo>
                      <a:lnTo>
                        <a:pt x="35" y="10"/>
                      </a:lnTo>
                      <a:lnTo>
                        <a:pt x="0" y="10"/>
                      </a:lnTo>
                      <a:lnTo>
                        <a:pt x="30" y="5"/>
                      </a:lnTo>
                      <a:lnTo>
                        <a:pt x="0" y="10"/>
                      </a:lnTo>
                      <a:lnTo>
                        <a:pt x="35" y="0"/>
                      </a:lnTo>
                      <a:close/>
                    </a:path>
                  </a:pathLst>
                </a:custGeom>
                <a:solidFill>
                  <a:srgbClr val="98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78" name="Freeform 3178">
                  <a:extLst>
                    <a:ext uri="{FF2B5EF4-FFF2-40B4-BE49-F238E27FC236}">
                      <a16:creationId xmlns:a16="http://schemas.microsoft.com/office/drawing/2014/main" id="{55E97726-8296-4AD0-928D-42AE3262111A}"/>
                    </a:ext>
                  </a:extLst>
                </p:cNvPr>
                <p:cNvSpPr>
                  <a:spLocks/>
                </p:cNvSpPr>
                <p:nvPr/>
              </p:nvSpPr>
              <p:spPr bwMode="auto">
                <a:xfrm>
                  <a:off x="4725" y="1716"/>
                  <a:ext cx="64" cy="113"/>
                </a:xfrm>
                <a:custGeom>
                  <a:avLst/>
                  <a:gdLst>
                    <a:gd name="T0" fmla="*/ 10 w 64"/>
                    <a:gd name="T1" fmla="*/ 19 h 113"/>
                    <a:gd name="T2" fmla="*/ 10 w 64"/>
                    <a:gd name="T3" fmla="*/ 4 h 113"/>
                    <a:gd name="T4" fmla="*/ 0 w 64"/>
                    <a:gd name="T5" fmla="*/ 0 h 113"/>
                    <a:gd name="T6" fmla="*/ 10 w 64"/>
                    <a:gd name="T7" fmla="*/ 69 h 113"/>
                    <a:gd name="T8" fmla="*/ 10 w 64"/>
                    <a:gd name="T9" fmla="*/ 73 h 113"/>
                    <a:gd name="T10" fmla="*/ 15 w 64"/>
                    <a:gd name="T11" fmla="*/ 113 h 113"/>
                    <a:gd name="T12" fmla="*/ 20 w 64"/>
                    <a:gd name="T13" fmla="*/ 113 h 113"/>
                    <a:gd name="T14" fmla="*/ 20 w 64"/>
                    <a:gd name="T15" fmla="*/ 103 h 113"/>
                    <a:gd name="T16" fmla="*/ 64 w 64"/>
                    <a:gd name="T17" fmla="*/ 88 h 113"/>
                    <a:gd name="T18" fmla="*/ 59 w 64"/>
                    <a:gd name="T19" fmla="*/ 64 h 113"/>
                    <a:gd name="T20" fmla="*/ 49 w 64"/>
                    <a:gd name="T21" fmla="*/ 64 h 113"/>
                    <a:gd name="T22" fmla="*/ 44 w 64"/>
                    <a:gd name="T23" fmla="*/ 24 h 113"/>
                    <a:gd name="T24" fmla="*/ 10 w 64"/>
                    <a:gd name="T25" fmla="*/ 19 h 113"/>
                    <a:gd name="T26" fmla="*/ 20 w 64"/>
                    <a:gd name="T27" fmla="*/ 69 h 113"/>
                    <a:gd name="T28" fmla="*/ 10 w 64"/>
                    <a:gd name="T29"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113">
                      <a:moveTo>
                        <a:pt x="10" y="19"/>
                      </a:moveTo>
                      <a:lnTo>
                        <a:pt x="10" y="4"/>
                      </a:lnTo>
                      <a:lnTo>
                        <a:pt x="0" y="0"/>
                      </a:lnTo>
                      <a:lnTo>
                        <a:pt x="10" y="69"/>
                      </a:lnTo>
                      <a:lnTo>
                        <a:pt x="10" y="73"/>
                      </a:lnTo>
                      <a:lnTo>
                        <a:pt x="15" y="113"/>
                      </a:lnTo>
                      <a:lnTo>
                        <a:pt x="20" y="113"/>
                      </a:lnTo>
                      <a:lnTo>
                        <a:pt x="20" y="103"/>
                      </a:lnTo>
                      <a:lnTo>
                        <a:pt x="64" y="88"/>
                      </a:lnTo>
                      <a:lnTo>
                        <a:pt x="59" y="64"/>
                      </a:lnTo>
                      <a:lnTo>
                        <a:pt x="49" y="64"/>
                      </a:lnTo>
                      <a:lnTo>
                        <a:pt x="44" y="24"/>
                      </a:lnTo>
                      <a:lnTo>
                        <a:pt x="10" y="19"/>
                      </a:lnTo>
                      <a:lnTo>
                        <a:pt x="20" y="69"/>
                      </a:lnTo>
                      <a:lnTo>
                        <a:pt x="10" y="19"/>
                      </a:lnTo>
                      <a:close/>
                    </a:path>
                  </a:pathLst>
                </a:custGeom>
                <a:solidFill>
                  <a:srgbClr val="98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79" name="Freeform 3179">
                  <a:extLst>
                    <a:ext uri="{FF2B5EF4-FFF2-40B4-BE49-F238E27FC236}">
                      <a16:creationId xmlns:a16="http://schemas.microsoft.com/office/drawing/2014/main" id="{E2841FF8-8EC7-4A4D-A589-55FBF5DFC58A}"/>
                    </a:ext>
                  </a:extLst>
                </p:cNvPr>
                <p:cNvSpPr>
                  <a:spLocks/>
                </p:cNvSpPr>
                <p:nvPr/>
              </p:nvSpPr>
              <p:spPr bwMode="auto">
                <a:xfrm>
                  <a:off x="4735" y="1740"/>
                  <a:ext cx="39" cy="45"/>
                </a:xfrm>
                <a:custGeom>
                  <a:avLst/>
                  <a:gdLst>
                    <a:gd name="T0" fmla="*/ 0 w 39"/>
                    <a:gd name="T1" fmla="*/ 0 h 45"/>
                    <a:gd name="T2" fmla="*/ 29 w 39"/>
                    <a:gd name="T3" fmla="*/ 5 h 45"/>
                    <a:gd name="T4" fmla="*/ 5 w 39"/>
                    <a:gd name="T5" fmla="*/ 5 h 45"/>
                    <a:gd name="T6" fmla="*/ 29 w 39"/>
                    <a:gd name="T7" fmla="*/ 10 h 45"/>
                    <a:gd name="T8" fmla="*/ 10 w 39"/>
                    <a:gd name="T9" fmla="*/ 10 h 45"/>
                    <a:gd name="T10" fmla="*/ 29 w 39"/>
                    <a:gd name="T11" fmla="*/ 15 h 45"/>
                    <a:gd name="T12" fmla="*/ 10 w 39"/>
                    <a:gd name="T13" fmla="*/ 20 h 45"/>
                    <a:gd name="T14" fmla="*/ 29 w 39"/>
                    <a:gd name="T15" fmla="*/ 20 h 45"/>
                    <a:gd name="T16" fmla="*/ 10 w 39"/>
                    <a:gd name="T17" fmla="*/ 25 h 45"/>
                    <a:gd name="T18" fmla="*/ 34 w 39"/>
                    <a:gd name="T19" fmla="*/ 25 h 45"/>
                    <a:gd name="T20" fmla="*/ 10 w 39"/>
                    <a:gd name="T21" fmla="*/ 30 h 45"/>
                    <a:gd name="T22" fmla="*/ 34 w 39"/>
                    <a:gd name="T23" fmla="*/ 35 h 45"/>
                    <a:gd name="T24" fmla="*/ 10 w 39"/>
                    <a:gd name="T25" fmla="*/ 35 h 45"/>
                    <a:gd name="T26" fmla="*/ 39 w 39"/>
                    <a:gd name="T27" fmla="*/ 40 h 45"/>
                    <a:gd name="T28" fmla="*/ 10 w 39"/>
                    <a:gd name="T29" fmla="*/ 45 h 45"/>
                    <a:gd name="T30" fmla="*/ 0 w 39"/>
                    <a:gd name="T3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45">
                      <a:moveTo>
                        <a:pt x="0" y="0"/>
                      </a:moveTo>
                      <a:lnTo>
                        <a:pt x="29" y="5"/>
                      </a:lnTo>
                      <a:lnTo>
                        <a:pt x="5" y="5"/>
                      </a:lnTo>
                      <a:lnTo>
                        <a:pt x="29" y="10"/>
                      </a:lnTo>
                      <a:lnTo>
                        <a:pt x="10" y="10"/>
                      </a:lnTo>
                      <a:lnTo>
                        <a:pt x="29" y="15"/>
                      </a:lnTo>
                      <a:lnTo>
                        <a:pt x="10" y="20"/>
                      </a:lnTo>
                      <a:lnTo>
                        <a:pt x="29" y="20"/>
                      </a:lnTo>
                      <a:lnTo>
                        <a:pt x="10" y="25"/>
                      </a:lnTo>
                      <a:lnTo>
                        <a:pt x="34" y="25"/>
                      </a:lnTo>
                      <a:lnTo>
                        <a:pt x="10" y="30"/>
                      </a:lnTo>
                      <a:lnTo>
                        <a:pt x="34" y="35"/>
                      </a:lnTo>
                      <a:lnTo>
                        <a:pt x="10" y="35"/>
                      </a:lnTo>
                      <a:lnTo>
                        <a:pt x="39" y="40"/>
                      </a:lnTo>
                      <a:lnTo>
                        <a:pt x="10" y="4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80" name="Freeform 3180">
                  <a:extLst>
                    <a:ext uri="{FF2B5EF4-FFF2-40B4-BE49-F238E27FC236}">
                      <a16:creationId xmlns:a16="http://schemas.microsoft.com/office/drawing/2014/main" id="{CCDCAB29-3EE2-4C2F-8390-E04E92E2507B}"/>
                    </a:ext>
                  </a:extLst>
                </p:cNvPr>
                <p:cNvSpPr>
                  <a:spLocks/>
                </p:cNvSpPr>
                <p:nvPr/>
              </p:nvSpPr>
              <p:spPr bwMode="auto">
                <a:xfrm>
                  <a:off x="4740" y="1780"/>
                  <a:ext cx="44" cy="39"/>
                </a:xfrm>
                <a:custGeom>
                  <a:avLst/>
                  <a:gdLst>
                    <a:gd name="T0" fmla="*/ 0 w 44"/>
                    <a:gd name="T1" fmla="*/ 9 h 39"/>
                    <a:gd name="T2" fmla="*/ 44 w 44"/>
                    <a:gd name="T3" fmla="*/ 0 h 39"/>
                    <a:gd name="T4" fmla="*/ 5 w 44"/>
                    <a:gd name="T5" fmla="*/ 14 h 39"/>
                    <a:gd name="T6" fmla="*/ 44 w 44"/>
                    <a:gd name="T7" fmla="*/ 5 h 39"/>
                    <a:gd name="T8" fmla="*/ 5 w 44"/>
                    <a:gd name="T9" fmla="*/ 19 h 39"/>
                    <a:gd name="T10" fmla="*/ 44 w 44"/>
                    <a:gd name="T11" fmla="*/ 14 h 39"/>
                    <a:gd name="T12" fmla="*/ 5 w 44"/>
                    <a:gd name="T13" fmla="*/ 24 h 39"/>
                    <a:gd name="T14" fmla="*/ 44 w 44"/>
                    <a:gd name="T15" fmla="*/ 19 h 39"/>
                    <a:gd name="T16" fmla="*/ 5 w 44"/>
                    <a:gd name="T17" fmla="*/ 29 h 39"/>
                    <a:gd name="T18" fmla="*/ 44 w 44"/>
                    <a:gd name="T19" fmla="*/ 24 h 39"/>
                    <a:gd name="T20" fmla="*/ 5 w 44"/>
                    <a:gd name="T21" fmla="*/ 39 h 39"/>
                    <a:gd name="T22" fmla="*/ 0 w 44"/>
                    <a:gd name="T2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9">
                      <a:moveTo>
                        <a:pt x="0" y="9"/>
                      </a:moveTo>
                      <a:lnTo>
                        <a:pt x="44" y="0"/>
                      </a:lnTo>
                      <a:lnTo>
                        <a:pt x="5" y="14"/>
                      </a:lnTo>
                      <a:lnTo>
                        <a:pt x="44" y="5"/>
                      </a:lnTo>
                      <a:lnTo>
                        <a:pt x="5" y="19"/>
                      </a:lnTo>
                      <a:lnTo>
                        <a:pt x="44" y="14"/>
                      </a:lnTo>
                      <a:lnTo>
                        <a:pt x="5" y="24"/>
                      </a:lnTo>
                      <a:lnTo>
                        <a:pt x="44" y="19"/>
                      </a:lnTo>
                      <a:lnTo>
                        <a:pt x="5" y="29"/>
                      </a:lnTo>
                      <a:lnTo>
                        <a:pt x="44" y="24"/>
                      </a:lnTo>
                      <a:lnTo>
                        <a:pt x="5" y="3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81" name="Freeform 3181">
                  <a:extLst>
                    <a:ext uri="{FF2B5EF4-FFF2-40B4-BE49-F238E27FC236}">
                      <a16:creationId xmlns:a16="http://schemas.microsoft.com/office/drawing/2014/main" id="{905AF4A9-B20A-41CC-9C3F-FE4510F6DF6E}"/>
                    </a:ext>
                  </a:extLst>
                </p:cNvPr>
                <p:cNvSpPr>
                  <a:spLocks/>
                </p:cNvSpPr>
                <p:nvPr/>
              </p:nvSpPr>
              <p:spPr bwMode="auto">
                <a:xfrm>
                  <a:off x="4661" y="1725"/>
                  <a:ext cx="59" cy="60"/>
                </a:xfrm>
                <a:custGeom>
                  <a:avLst/>
                  <a:gdLst>
                    <a:gd name="T0" fmla="*/ 10 w 59"/>
                    <a:gd name="T1" fmla="*/ 60 h 60"/>
                    <a:gd name="T2" fmla="*/ 10 w 59"/>
                    <a:gd name="T3" fmla="*/ 60 h 60"/>
                    <a:gd name="T4" fmla="*/ 10 w 59"/>
                    <a:gd name="T5" fmla="*/ 60 h 60"/>
                    <a:gd name="T6" fmla="*/ 10 w 59"/>
                    <a:gd name="T7" fmla="*/ 60 h 60"/>
                    <a:gd name="T8" fmla="*/ 14 w 59"/>
                    <a:gd name="T9" fmla="*/ 60 h 60"/>
                    <a:gd name="T10" fmla="*/ 14 w 59"/>
                    <a:gd name="T11" fmla="*/ 60 h 60"/>
                    <a:gd name="T12" fmla="*/ 19 w 59"/>
                    <a:gd name="T13" fmla="*/ 60 h 60"/>
                    <a:gd name="T14" fmla="*/ 24 w 59"/>
                    <a:gd name="T15" fmla="*/ 60 h 60"/>
                    <a:gd name="T16" fmla="*/ 29 w 59"/>
                    <a:gd name="T17" fmla="*/ 60 h 60"/>
                    <a:gd name="T18" fmla="*/ 29 w 59"/>
                    <a:gd name="T19" fmla="*/ 55 h 60"/>
                    <a:gd name="T20" fmla="*/ 34 w 59"/>
                    <a:gd name="T21" fmla="*/ 55 h 60"/>
                    <a:gd name="T22" fmla="*/ 39 w 59"/>
                    <a:gd name="T23" fmla="*/ 55 h 60"/>
                    <a:gd name="T24" fmla="*/ 44 w 59"/>
                    <a:gd name="T25" fmla="*/ 55 h 60"/>
                    <a:gd name="T26" fmla="*/ 49 w 59"/>
                    <a:gd name="T27" fmla="*/ 55 h 60"/>
                    <a:gd name="T28" fmla="*/ 54 w 59"/>
                    <a:gd name="T29" fmla="*/ 55 h 60"/>
                    <a:gd name="T30" fmla="*/ 59 w 59"/>
                    <a:gd name="T31" fmla="*/ 55 h 60"/>
                    <a:gd name="T32" fmla="*/ 59 w 59"/>
                    <a:gd name="T33" fmla="*/ 50 h 60"/>
                    <a:gd name="T34" fmla="*/ 54 w 59"/>
                    <a:gd name="T35" fmla="*/ 0 h 60"/>
                    <a:gd name="T36" fmla="*/ 54 w 59"/>
                    <a:gd name="T37" fmla="*/ 0 h 60"/>
                    <a:gd name="T38" fmla="*/ 54 w 59"/>
                    <a:gd name="T39" fmla="*/ 0 h 60"/>
                    <a:gd name="T40" fmla="*/ 49 w 59"/>
                    <a:gd name="T41" fmla="*/ 0 h 60"/>
                    <a:gd name="T42" fmla="*/ 49 w 59"/>
                    <a:gd name="T43" fmla="*/ 0 h 60"/>
                    <a:gd name="T44" fmla="*/ 44 w 59"/>
                    <a:gd name="T45" fmla="*/ 0 h 60"/>
                    <a:gd name="T46" fmla="*/ 44 w 59"/>
                    <a:gd name="T47" fmla="*/ 0 h 60"/>
                    <a:gd name="T48" fmla="*/ 39 w 59"/>
                    <a:gd name="T49" fmla="*/ 0 h 60"/>
                    <a:gd name="T50" fmla="*/ 34 w 59"/>
                    <a:gd name="T51" fmla="*/ 5 h 60"/>
                    <a:gd name="T52" fmla="*/ 29 w 59"/>
                    <a:gd name="T53" fmla="*/ 5 h 60"/>
                    <a:gd name="T54" fmla="*/ 24 w 59"/>
                    <a:gd name="T55" fmla="*/ 5 h 60"/>
                    <a:gd name="T56" fmla="*/ 24 w 59"/>
                    <a:gd name="T57" fmla="*/ 5 h 60"/>
                    <a:gd name="T58" fmla="*/ 19 w 59"/>
                    <a:gd name="T59" fmla="*/ 5 h 60"/>
                    <a:gd name="T60" fmla="*/ 14 w 59"/>
                    <a:gd name="T61" fmla="*/ 10 h 60"/>
                    <a:gd name="T62" fmla="*/ 10 w 59"/>
                    <a:gd name="T63" fmla="*/ 10 h 60"/>
                    <a:gd name="T64" fmla="*/ 5 w 59"/>
                    <a:gd name="T65" fmla="*/ 10 h 60"/>
                    <a:gd name="T66" fmla="*/ 0 w 59"/>
                    <a:gd name="T67" fmla="*/ 10 h 60"/>
                    <a:gd name="T68" fmla="*/ 10 w 59"/>
                    <a:gd name="T6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60">
                      <a:moveTo>
                        <a:pt x="10" y="60"/>
                      </a:moveTo>
                      <a:lnTo>
                        <a:pt x="10" y="60"/>
                      </a:lnTo>
                      <a:lnTo>
                        <a:pt x="10" y="60"/>
                      </a:lnTo>
                      <a:lnTo>
                        <a:pt x="10" y="60"/>
                      </a:lnTo>
                      <a:lnTo>
                        <a:pt x="14" y="60"/>
                      </a:lnTo>
                      <a:lnTo>
                        <a:pt x="14" y="60"/>
                      </a:lnTo>
                      <a:lnTo>
                        <a:pt x="19" y="60"/>
                      </a:lnTo>
                      <a:lnTo>
                        <a:pt x="24" y="60"/>
                      </a:lnTo>
                      <a:lnTo>
                        <a:pt x="29" y="60"/>
                      </a:lnTo>
                      <a:lnTo>
                        <a:pt x="29" y="55"/>
                      </a:lnTo>
                      <a:lnTo>
                        <a:pt x="34" y="55"/>
                      </a:lnTo>
                      <a:lnTo>
                        <a:pt x="39" y="55"/>
                      </a:lnTo>
                      <a:lnTo>
                        <a:pt x="44" y="55"/>
                      </a:lnTo>
                      <a:lnTo>
                        <a:pt x="49" y="55"/>
                      </a:lnTo>
                      <a:lnTo>
                        <a:pt x="54" y="55"/>
                      </a:lnTo>
                      <a:lnTo>
                        <a:pt x="59" y="55"/>
                      </a:lnTo>
                      <a:lnTo>
                        <a:pt x="59" y="50"/>
                      </a:lnTo>
                      <a:lnTo>
                        <a:pt x="54" y="0"/>
                      </a:lnTo>
                      <a:lnTo>
                        <a:pt x="54" y="0"/>
                      </a:lnTo>
                      <a:lnTo>
                        <a:pt x="54" y="0"/>
                      </a:lnTo>
                      <a:lnTo>
                        <a:pt x="49" y="0"/>
                      </a:lnTo>
                      <a:lnTo>
                        <a:pt x="49" y="0"/>
                      </a:lnTo>
                      <a:lnTo>
                        <a:pt x="44" y="0"/>
                      </a:lnTo>
                      <a:lnTo>
                        <a:pt x="44" y="0"/>
                      </a:lnTo>
                      <a:lnTo>
                        <a:pt x="39" y="0"/>
                      </a:lnTo>
                      <a:lnTo>
                        <a:pt x="34" y="5"/>
                      </a:lnTo>
                      <a:lnTo>
                        <a:pt x="29" y="5"/>
                      </a:lnTo>
                      <a:lnTo>
                        <a:pt x="24" y="5"/>
                      </a:lnTo>
                      <a:lnTo>
                        <a:pt x="24" y="5"/>
                      </a:lnTo>
                      <a:lnTo>
                        <a:pt x="19" y="5"/>
                      </a:lnTo>
                      <a:lnTo>
                        <a:pt x="14" y="10"/>
                      </a:lnTo>
                      <a:lnTo>
                        <a:pt x="10" y="10"/>
                      </a:lnTo>
                      <a:lnTo>
                        <a:pt x="5" y="10"/>
                      </a:lnTo>
                      <a:lnTo>
                        <a:pt x="0" y="10"/>
                      </a:lnTo>
                      <a:lnTo>
                        <a:pt x="1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82" name="Freeform 3182">
                  <a:extLst>
                    <a:ext uri="{FF2B5EF4-FFF2-40B4-BE49-F238E27FC236}">
                      <a16:creationId xmlns:a16="http://schemas.microsoft.com/office/drawing/2014/main" id="{D079A830-2BEB-4AB9-90E9-D7206898AEE0}"/>
                    </a:ext>
                  </a:extLst>
                </p:cNvPr>
                <p:cNvSpPr>
                  <a:spLocks/>
                </p:cNvSpPr>
                <p:nvPr/>
              </p:nvSpPr>
              <p:spPr bwMode="auto">
                <a:xfrm>
                  <a:off x="4725" y="1716"/>
                  <a:ext cx="15" cy="69"/>
                </a:xfrm>
                <a:custGeom>
                  <a:avLst/>
                  <a:gdLst>
                    <a:gd name="T0" fmla="*/ 0 w 15"/>
                    <a:gd name="T1" fmla="*/ 0 h 69"/>
                    <a:gd name="T2" fmla="*/ 10 w 15"/>
                    <a:gd name="T3" fmla="*/ 69 h 69"/>
                    <a:gd name="T4" fmla="*/ 15 w 15"/>
                    <a:gd name="T5" fmla="*/ 69 h 69"/>
                    <a:gd name="T6" fmla="*/ 10 w 15"/>
                    <a:gd name="T7" fmla="*/ 64 h 69"/>
                    <a:gd name="T8" fmla="*/ 15 w 15"/>
                    <a:gd name="T9" fmla="*/ 64 h 69"/>
                    <a:gd name="T10" fmla="*/ 10 w 15"/>
                    <a:gd name="T11" fmla="*/ 64 h 69"/>
                    <a:gd name="T12" fmla="*/ 15 w 15"/>
                    <a:gd name="T13" fmla="*/ 59 h 69"/>
                    <a:gd name="T14" fmla="*/ 10 w 15"/>
                    <a:gd name="T15" fmla="*/ 59 h 69"/>
                    <a:gd name="T16" fmla="*/ 15 w 15"/>
                    <a:gd name="T17" fmla="*/ 59 h 69"/>
                    <a:gd name="T18" fmla="*/ 10 w 15"/>
                    <a:gd name="T19" fmla="*/ 54 h 69"/>
                    <a:gd name="T20" fmla="*/ 15 w 15"/>
                    <a:gd name="T21" fmla="*/ 54 h 69"/>
                    <a:gd name="T22" fmla="*/ 10 w 15"/>
                    <a:gd name="T23" fmla="*/ 54 h 69"/>
                    <a:gd name="T24" fmla="*/ 15 w 15"/>
                    <a:gd name="T25" fmla="*/ 49 h 69"/>
                    <a:gd name="T26" fmla="*/ 10 w 15"/>
                    <a:gd name="T27" fmla="*/ 49 h 69"/>
                    <a:gd name="T28" fmla="*/ 15 w 15"/>
                    <a:gd name="T29" fmla="*/ 49 h 69"/>
                    <a:gd name="T30" fmla="*/ 10 w 15"/>
                    <a:gd name="T31" fmla="*/ 44 h 69"/>
                    <a:gd name="T32" fmla="*/ 15 w 15"/>
                    <a:gd name="T33" fmla="*/ 44 h 69"/>
                    <a:gd name="T34" fmla="*/ 10 w 15"/>
                    <a:gd name="T35" fmla="*/ 39 h 69"/>
                    <a:gd name="T36" fmla="*/ 15 w 15"/>
                    <a:gd name="T37" fmla="*/ 39 h 69"/>
                    <a:gd name="T38" fmla="*/ 10 w 15"/>
                    <a:gd name="T39" fmla="*/ 39 h 69"/>
                    <a:gd name="T40" fmla="*/ 10 w 15"/>
                    <a:gd name="T41" fmla="*/ 34 h 69"/>
                    <a:gd name="T42" fmla="*/ 5 w 15"/>
                    <a:gd name="T43" fmla="*/ 34 h 69"/>
                    <a:gd name="T44" fmla="*/ 10 w 15"/>
                    <a:gd name="T45" fmla="*/ 34 h 69"/>
                    <a:gd name="T46" fmla="*/ 5 w 15"/>
                    <a:gd name="T47" fmla="*/ 29 h 69"/>
                    <a:gd name="T48" fmla="*/ 10 w 15"/>
                    <a:gd name="T49" fmla="*/ 29 h 69"/>
                    <a:gd name="T50" fmla="*/ 5 w 15"/>
                    <a:gd name="T51" fmla="*/ 24 h 69"/>
                    <a:gd name="T52" fmla="*/ 10 w 15"/>
                    <a:gd name="T53" fmla="*/ 24 h 69"/>
                    <a:gd name="T54" fmla="*/ 5 w 15"/>
                    <a:gd name="T55" fmla="*/ 24 h 69"/>
                    <a:gd name="T56" fmla="*/ 10 w 15"/>
                    <a:gd name="T57" fmla="*/ 19 h 69"/>
                    <a:gd name="T58" fmla="*/ 5 w 15"/>
                    <a:gd name="T59" fmla="*/ 19 h 69"/>
                    <a:gd name="T60" fmla="*/ 10 w 15"/>
                    <a:gd name="T61" fmla="*/ 19 h 69"/>
                    <a:gd name="T62" fmla="*/ 5 w 15"/>
                    <a:gd name="T63" fmla="*/ 14 h 69"/>
                    <a:gd name="T64" fmla="*/ 10 w 15"/>
                    <a:gd name="T65" fmla="*/ 14 h 69"/>
                    <a:gd name="T66" fmla="*/ 5 w 15"/>
                    <a:gd name="T67" fmla="*/ 14 h 69"/>
                    <a:gd name="T68" fmla="*/ 10 w 15"/>
                    <a:gd name="T69" fmla="*/ 14 h 69"/>
                    <a:gd name="T70" fmla="*/ 5 w 15"/>
                    <a:gd name="T71" fmla="*/ 9 h 69"/>
                    <a:gd name="T72" fmla="*/ 10 w 15"/>
                    <a:gd name="T73" fmla="*/ 9 h 69"/>
                    <a:gd name="T74" fmla="*/ 5 w 15"/>
                    <a:gd name="T75" fmla="*/ 4 h 69"/>
                    <a:gd name="T76" fmla="*/ 10 w 15"/>
                    <a:gd name="T77" fmla="*/ 4 h 69"/>
                    <a:gd name="T78" fmla="*/ 5 w 15"/>
                    <a:gd name="T79" fmla="*/ 4 h 69"/>
                    <a:gd name="T80" fmla="*/ 10 w 15"/>
                    <a:gd name="T81" fmla="*/ 4 h 69"/>
                    <a:gd name="T82" fmla="*/ 0 w 15"/>
                    <a:gd name="T8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 h="69">
                      <a:moveTo>
                        <a:pt x="0" y="0"/>
                      </a:moveTo>
                      <a:lnTo>
                        <a:pt x="10" y="69"/>
                      </a:lnTo>
                      <a:lnTo>
                        <a:pt x="15" y="69"/>
                      </a:lnTo>
                      <a:lnTo>
                        <a:pt x="10" y="64"/>
                      </a:lnTo>
                      <a:lnTo>
                        <a:pt x="15" y="64"/>
                      </a:lnTo>
                      <a:lnTo>
                        <a:pt x="10" y="64"/>
                      </a:lnTo>
                      <a:lnTo>
                        <a:pt x="15" y="59"/>
                      </a:lnTo>
                      <a:lnTo>
                        <a:pt x="10" y="59"/>
                      </a:lnTo>
                      <a:lnTo>
                        <a:pt x="15" y="59"/>
                      </a:lnTo>
                      <a:lnTo>
                        <a:pt x="10" y="54"/>
                      </a:lnTo>
                      <a:lnTo>
                        <a:pt x="15" y="54"/>
                      </a:lnTo>
                      <a:lnTo>
                        <a:pt x="10" y="54"/>
                      </a:lnTo>
                      <a:lnTo>
                        <a:pt x="15" y="49"/>
                      </a:lnTo>
                      <a:lnTo>
                        <a:pt x="10" y="49"/>
                      </a:lnTo>
                      <a:lnTo>
                        <a:pt x="15" y="49"/>
                      </a:lnTo>
                      <a:lnTo>
                        <a:pt x="10" y="44"/>
                      </a:lnTo>
                      <a:lnTo>
                        <a:pt x="15" y="44"/>
                      </a:lnTo>
                      <a:lnTo>
                        <a:pt x="10" y="39"/>
                      </a:lnTo>
                      <a:lnTo>
                        <a:pt x="15" y="39"/>
                      </a:lnTo>
                      <a:lnTo>
                        <a:pt x="10" y="39"/>
                      </a:lnTo>
                      <a:lnTo>
                        <a:pt x="10" y="34"/>
                      </a:lnTo>
                      <a:lnTo>
                        <a:pt x="5" y="34"/>
                      </a:lnTo>
                      <a:lnTo>
                        <a:pt x="10" y="34"/>
                      </a:lnTo>
                      <a:lnTo>
                        <a:pt x="5" y="29"/>
                      </a:lnTo>
                      <a:lnTo>
                        <a:pt x="10" y="29"/>
                      </a:lnTo>
                      <a:lnTo>
                        <a:pt x="5" y="24"/>
                      </a:lnTo>
                      <a:lnTo>
                        <a:pt x="10" y="24"/>
                      </a:lnTo>
                      <a:lnTo>
                        <a:pt x="5" y="24"/>
                      </a:lnTo>
                      <a:lnTo>
                        <a:pt x="10" y="19"/>
                      </a:lnTo>
                      <a:lnTo>
                        <a:pt x="5" y="19"/>
                      </a:lnTo>
                      <a:lnTo>
                        <a:pt x="10" y="19"/>
                      </a:lnTo>
                      <a:lnTo>
                        <a:pt x="5" y="14"/>
                      </a:lnTo>
                      <a:lnTo>
                        <a:pt x="10" y="14"/>
                      </a:lnTo>
                      <a:lnTo>
                        <a:pt x="5" y="14"/>
                      </a:lnTo>
                      <a:lnTo>
                        <a:pt x="10" y="14"/>
                      </a:lnTo>
                      <a:lnTo>
                        <a:pt x="5" y="9"/>
                      </a:lnTo>
                      <a:lnTo>
                        <a:pt x="10" y="9"/>
                      </a:lnTo>
                      <a:lnTo>
                        <a:pt x="5" y="4"/>
                      </a:lnTo>
                      <a:lnTo>
                        <a:pt x="10" y="4"/>
                      </a:lnTo>
                      <a:lnTo>
                        <a:pt x="5" y="4"/>
                      </a:lnTo>
                      <a:lnTo>
                        <a:pt x="10"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83" name="Freeform 3183">
                  <a:extLst>
                    <a:ext uri="{FF2B5EF4-FFF2-40B4-BE49-F238E27FC236}">
                      <a16:creationId xmlns:a16="http://schemas.microsoft.com/office/drawing/2014/main" id="{0E5551D3-2E16-4730-B4DE-D8AD03B3B1F4}"/>
                    </a:ext>
                  </a:extLst>
                </p:cNvPr>
                <p:cNvSpPr>
                  <a:spLocks/>
                </p:cNvSpPr>
                <p:nvPr/>
              </p:nvSpPr>
              <p:spPr bwMode="auto">
                <a:xfrm>
                  <a:off x="4700" y="1794"/>
                  <a:ext cx="30" cy="5"/>
                </a:xfrm>
                <a:custGeom>
                  <a:avLst/>
                  <a:gdLst>
                    <a:gd name="T0" fmla="*/ 30 w 30"/>
                    <a:gd name="T1" fmla="*/ 0 h 5"/>
                    <a:gd name="T2" fmla="*/ 30 w 30"/>
                    <a:gd name="T3" fmla="*/ 0 h 5"/>
                    <a:gd name="T4" fmla="*/ 30 w 30"/>
                    <a:gd name="T5" fmla="*/ 0 h 5"/>
                    <a:gd name="T6" fmla="*/ 25 w 30"/>
                    <a:gd name="T7" fmla="*/ 0 h 5"/>
                    <a:gd name="T8" fmla="*/ 25 w 30"/>
                    <a:gd name="T9" fmla="*/ 0 h 5"/>
                    <a:gd name="T10" fmla="*/ 25 w 30"/>
                    <a:gd name="T11" fmla="*/ 0 h 5"/>
                    <a:gd name="T12" fmla="*/ 20 w 30"/>
                    <a:gd name="T13" fmla="*/ 0 h 5"/>
                    <a:gd name="T14" fmla="*/ 20 w 30"/>
                    <a:gd name="T15" fmla="*/ 0 h 5"/>
                    <a:gd name="T16" fmla="*/ 15 w 30"/>
                    <a:gd name="T17" fmla="*/ 0 h 5"/>
                    <a:gd name="T18" fmla="*/ 15 w 30"/>
                    <a:gd name="T19" fmla="*/ 0 h 5"/>
                    <a:gd name="T20" fmla="*/ 15 w 30"/>
                    <a:gd name="T21" fmla="*/ 0 h 5"/>
                    <a:gd name="T22" fmla="*/ 10 w 30"/>
                    <a:gd name="T23" fmla="*/ 0 h 5"/>
                    <a:gd name="T24" fmla="*/ 10 w 30"/>
                    <a:gd name="T25" fmla="*/ 5 h 5"/>
                    <a:gd name="T26" fmla="*/ 5 w 30"/>
                    <a:gd name="T27" fmla="*/ 5 h 5"/>
                    <a:gd name="T28" fmla="*/ 5 w 30"/>
                    <a:gd name="T29" fmla="*/ 5 h 5"/>
                    <a:gd name="T30" fmla="*/ 5 w 30"/>
                    <a:gd name="T31" fmla="*/ 5 h 5"/>
                    <a:gd name="T32" fmla="*/ 0 w 30"/>
                    <a:gd name="T33" fmla="*/ 5 h 5"/>
                    <a:gd name="T34" fmla="*/ 5 w 30"/>
                    <a:gd name="T35" fmla="*/ 5 h 5"/>
                    <a:gd name="T36" fmla="*/ 5 w 30"/>
                    <a:gd name="T37" fmla="*/ 5 h 5"/>
                    <a:gd name="T38" fmla="*/ 5 w 30"/>
                    <a:gd name="T39" fmla="*/ 5 h 5"/>
                    <a:gd name="T40" fmla="*/ 5 w 30"/>
                    <a:gd name="T41" fmla="*/ 5 h 5"/>
                    <a:gd name="T42" fmla="*/ 5 w 30"/>
                    <a:gd name="T43" fmla="*/ 5 h 5"/>
                    <a:gd name="T44" fmla="*/ 10 w 30"/>
                    <a:gd name="T45" fmla="*/ 5 h 5"/>
                    <a:gd name="T46" fmla="*/ 10 w 30"/>
                    <a:gd name="T47" fmla="*/ 5 h 5"/>
                    <a:gd name="T48" fmla="*/ 10 w 30"/>
                    <a:gd name="T49" fmla="*/ 5 h 5"/>
                    <a:gd name="T50" fmla="*/ 15 w 30"/>
                    <a:gd name="T51" fmla="*/ 5 h 5"/>
                    <a:gd name="T52" fmla="*/ 15 w 30"/>
                    <a:gd name="T53" fmla="*/ 5 h 5"/>
                    <a:gd name="T54" fmla="*/ 20 w 30"/>
                    <a:gd name="T55" fmla="*/ 5 h 5"/>
                    <a:gd name="T56" fmla="*/ 20 w 30"/>
                    <a:gd name="T57" fmla="*/ 0 h 5"/>
                    <a:gd name="T58" fmla="*/ 25 w 30"/>
                    <a:gd name="T59" fmla="*/ 0 h 5"/>
                    <a:gd name="T60" fmla="*/ 25 w 30"/>
                    <a:gd name="T61" fmla="*/ 0 h 5"/>
                    <a:gd name="T62" fmla="*/ 25 w 30"/>
                    <a:gd name="T63" fmla="*/ 0 h 5"/>
                    <a:gd name="T64" fmla="*/ 30 w 30"/>
                    <a:gd name="T65" fmla="*/ 0 h 5"/>
                    <a:gd name="T66" fmla="*/ 30 w 30"/>
                    <a:gd name="T67" fmla="*/ 0 h 5"/>
                    <a:gd name="T68" fmla="*/ 30 w 30"/>
                    <a:gd name="T6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5">
                      <a:moveTo>
                        <a:pt x="30" y="0"/>
                      </a:moveTo>
                      <a:lnTo>
                        <a:pt x="30" y="0"/>
                      </a:lnTo>
                      <a:lnTo>
                        <a:pt x="30" y="0"/>
                      </a:lnTo>
                      <a:lnTo>
                        <a:pt x="25" y="0"/>
                      </a:lnTo>
                      <a:lnTo>
                        <a:pt x="25" y="0"/>
                      </a:lnTo>
                      <a:lnTo>
                        <a:pt x="25" y="0"/>
                      </a:lnTo>
                      <a:lnTo>
                        <a:pt x="20" y="0"/>
                      </a:lnTo>
                      <a:lnTo>
                        <a:pt x="20" y="0"/>
                      </a:lnTo>
                      <a:lnTo>
                        <a:pt x="15" y="0"/>
                      </a:lnTo>
                      <a:lnTo>
                        <a:pt x="15" y="0"/>
                      </a:lnTo>
                      <a:lnTo>
                        <a:pt x="15" y="0"/>
                      </a:lnTo>
                      <a:lnTo>
                        <a:pt x="10" y="0"/>
                      </a:lnTo>
                      <a:lnTo>
                        <a:pt x="10" y="5"/>
                      </a:lnTo>
                      <a:lnTo>
                        <a:pt x="5" y="5"/>
                      </a:lnTo>
                      <a:lnTo>
                        <a:pt x="5" y="5"/>
                      </a:lnTo>
                      <a:lnTo>
                        <a:pt x="5" y="5"/>
                      </a:lnTo>
                      <a:lnTo>
                        <a:pt x="0" y="5"/>
                      </a:lnTo>
                      <a:lnTo>
                        <a:pt x="5" y="5"/>
                      </a:lnTo>
                      <a:lnTo>
                        <a:pt x="5" y="5"/>
                      </a:lnTo>
                      <a:lnTo>
                        <a:pt x="5" y="5"/>
                      </a:lnTo>
                      <a:lnTo>
                        <a:pt x="5" y="5"/>
                      </a:lnTo>
                      <a:lnTo>
                        <a:pt x="5" y="5"/>
                      </a:lnTo>
                      <a:lnTo>
                        <a:pt x="10" y="5"/>
                      </a:lnTo>
                      <a:lnTo>
                        <a:pt x="10" y="5"/>
                      </a:lnTo>
                      <a:lnTo>
                        <a:pt x="10" y="5"/>
                      </a:lnTo>
                      <a:lnTo>
                        <a:pt x="15" y="5"/>
                      </a:lnTo>
                      <a:lnTo>
                        <a:pt x="15" y="5"/>
                      </a:lnTo>
                      <a:lnTo>
                        <a:pt x="20" y="5"/>
                      </a:lnTo>
                      <a:lnTo>
                        <a:pt x="20" y="0"/>
                      </a:lnTo>
                      <a:lnTo>
                        <a:pt x="25" y="0"/>
                      </a:lnTo>
                      <a:lnTo>
                        <a:pt x="25" y="0"/>
                      </a:lnTo>
                      <a:lnTo>
                        <a:pt x="25" y="0"/>
                      </a:lnTo>
                      <a:lnTo>
                        <a:pt x="30" y="0"/>
                      </a:lnTo>
                      <a:lnTo>
                        <a:pt x="30"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84" name="Freeform 3184">
                  <a:extLst>
                    <a:ext uri="{FF2B5EF4-FFF2-40B4-BE49-F238E27FC236}">
                      <a16:creationId xmlns:a16="http://schemas.microsoft.com/office/drawing/2014/main" id="{372DD41C-0991-4A54-AD15-349DF17C53C3}"/>
                    </a:ext>
                  </a:extLst>
                </p:cNvPr>
                <p:cNvSpPr>
                  <a:spLocks/>
                </p:cNvSpPr>
                <p:nvPr/>
              </p:nvSpPr>
              <p:spPr bwMode="auto">
                <a:xfrm>
                  <a:off x="4661" y="1735"/>
                  <a:ext cx="34" cy="50"/>
                </a:xfrm>
                <a:custGeom>
                  <a:avLst/>
                  <a:gdLst>
                    <a:gd name="T0" fmla="*/ 0 w 34"/>
                    <a:gd name="T1" fmla="*/ 5 h 50"/>
                    <a:gd name="T2" fmla="*/ 10 w 34"/>
                    <a:gd name="T3" fmla="*/ 50 h 50"/>
                    <a:gd name="T4" fmla="*/ 34 w 34"/>
                    <a:gd name="T5" fmla="*/ 45 h 50"/>
                    <a:gd name="T6" fmla="*/ 14 w 34"/>
                    <a:gd name="T7" fmla="*/ 45 h 50"/>
                    <a:gd name="T8" fmla="*/ 34 w 34"/>
                    <a:gd name="T9" fmla="*/ 35 h 50"/>
                    <a:gd name="T10" fmla="*/ 14 w 34"/>
                    <a:gd name="T11" fmla="*/ 40 h 50"/>
                    <a:gd name="T12" fmla="*/ 34 w 34"/>
                    <a:gd name="T13" fmla="*/ 30 h 50"/>
                    <a:gd name="T14" fmla="*/ 14 w 34"/>
                    <a:gd name="T15" fmla="*/ 35 h 50"/>
                    <a:gd name="T16" fmla="*/ 34 w 34"/>
                    <a:gd name="T17" fmla="*/ 25 h 50"/>
                    <a:gd name="T18" fmla="*/ 10 w 34"/>
                    <a:gd name="T19" fmla="*/ 30 h 50"/>
                    <a:gd name="T20" fmla="*/ 34 w 34"/>
                    <a:gd name="T21" fmla="*/ 20 h 50"/>
                    <a:gd name="T22" fmla="*/ 10 w 34"/>
                    <a:gd name="T23" fmla="*/ 25 h 50"/>
                    <a:gd name="T24" fmla="*/ 34 w 34"/>
                    <a:gd name="T25" fmla="*/ 15 h 50"/>
                    <a:gd name="T26" fmla="*/ 10 w 34"/>
                    <a:gd name="T27" fmla="*/ 20 h 50"/>
                    <a:gd name="T28" fmla="*/ 34 w 34"/>
                    <a:gd name="T29" fmla="*/ 15 h 50"/>
                    <a:gd name="T30" fmla="*/ 10 w 34"/>
                    <a:gd name="T31" fmla="*/ 15 h 50"/>
                    <a:gd name="T32" fmla="*/ 34 w 34"/>
                    <a:gd name="T33" fmla="*/ 10 h 50"/>
                    <a:gd name="T34" fmla="*/ 10 w 34"/>
                    <a:gd name="T35" fmla="*/ 10 h 50"/>
                    <a:gd name="T36" fmla="*/ 29 w 34"/>
                    <a:gd name="T37" fmla="*/ 5 h 50"/>
                    <a:gd name="T38" fmla="*/ 10 w 34"/>
                    <a:gd name="T39" fmla="*/ 5 h 50"/>
                    <a:gd name="T40" fmla="*/ 29 w 34"/>
                    <a:gd name="T41" fmla="*/ 0 h 50"/>
                    <a:gd name="T42" fmla="*/ 0 w 34"/>
                    <a:gd name="T43"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50">
                      <a:moveTo>
                        <a:pt x="0" y="5"/>
                      </a:moveTo>
                      <a:lnTo>
                        <a:pt x="10" y="50"/>
                      </a:lnTo>
                      <a:lnTo>
                        <a:pt x="34" y="45"/>
                      </a:lnTo>
                      <a:lnTo>
                        <a:pt x="14" y="45"/>
                      </a:lnTo>
                      <a:lnTo>
                        <a:pt x="34" y="35"/>
                      </a:lnTo>
                      <a:lnTo>
                        <a:pt x="14" y="40"/>
                      </a:lnTo>
                      <a:lnTo>
                        <a:pt x="34" y="30"/>
                      </a:lnTo>
                      <a:lnTo>
                        <a:pt x="14" y="35"/>
                      </a:lnTo>
                      <a:lnTo>
                        <a:pt x="34" y="25"/>
                      </a:lnTo>
                      <a:lnTo>
                        <a:pt x="10" y="30"/>
                      </a:lnTo>
                      <a:lnTo>
                        <a:pt x="34" y="20"/>
                      </a:lnTo>
                      <a:lnTo>
                        <a:pt x="10" y="25"/>
                      </a:lnTo>
                      <a:lnTo>
                        <a:pt x="34" y="15"/>
                      </a:lnTo>
                      <a:lnTo>
                        <a:pt x="10" y="20"/>
                      </a:lnTo>
                      <a:lnTo>
                        <a:pt x="34" y="15"/>
                      </a:lnTo>
                      <a:lnTo>
                        <a:pt x="10" y="15"/>
                      </a:lnTo>
                      <a:lnTo>
                        <a:pt x="34" y="10"/>
                      </a:lnTo>
                      <a:lnTo>
                        <a:pt x="10" y="10"/>
                      </a:lnTo>
                      <a:lnTo>
                        <a:pt x="29" y="5"/>
                      </a:lnTo>
                      <a:lnTo>
                        <a:pt x="10" y="5"/>
                      </a:lnTo>
                      <a:lnTo>
                        <a:pt x="29" y="0"/>
                      </a:lnTo>
                      <a:lnTo>
                        <a:pt x="0" y="5"/>
                      </a:lnTo>
                      <a:close/>
                    </a:path>
                  </a:pathLst>
                </a:custGeom>
                <a:solidFill>
                  <a:srgbClr val="0072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85" name="Freeform 3185">
                  <a:extLst>
                    <a:ext uri="{FF2B5EF4-FFF2-40B4-BE49-F238E27FC236}">
                      <a16:creationId xmlns:a16="http://schemas.microsoft.com/office/drawing/2014/main" id="{29609EC8-A8D0-4984-A1CF-6BC8319CAD6A}"/>
                    </a:ext>
                  </a:extLst>
                </p:cNvPr>
                <p:cNvSpPr>
                  <a:spLocks/>
                </p:cNvSpPr>
                <p:nvPr/>
              </p:nvSpPr>
              <p:spPr bwMode="auto">
                <a:xfrm>
                  <a:off x="4641" y="1548"/>
                  <a:ext cx="20" cy="5"/>
                </a:xfrm>
                <a:custGeom>
                  <a:avLst/>
                  <a:gdLst>
                    <a:gd name="T0" fmla="*/ 0 w 20"/>
                    <a:gd name="T1" fmla="*/ 5 h 5"/>
                    <a:gd name="T2" fmla="*/ 0 w 20"/>
                    <a:gd name="T3" fmla="*/ 5 h 5"/>
                    <a:gd name="T4" fmla="*/ 20 w 20"/>
                    <a:gd name="T5" fmla="*/ 5 h 5"/>
                    <a:gd name="T6" fmla="*/ 20 w 20"/>
                    <a:gd name="T7" fmla="*/ 5 h 5"/>
                    <a:gd name="T8" fmla="*/ 0 w 20"/>
                    <a:gd name="T9" fmla="*/ 0 h 5"/>
                    <a:gd name="T10" fmla="*/ 0 w 20"/>
                    <a:gd name="T11" fmla="*/ 5 h 5"/>
                  </a:gdLst>
                  <a:ahLst/>
                  <a:cxnLst>
                    <a:cxn ang="0">
                      <a:pos x="T0" y="T1"/>
                    </a:cxn>
                    <a:cxn ang="0">
                      <a:pos x="T2" y="T3"/>
                    </a:cxn>
                    <a:cxn ang="0">
                      <a:pos x="T4" y="T5"/>
                    </a:cxn>
                    <a:cxn ang="0">
                      <a:pos x="T6" y="T7"/>
                    </a:cxn>
                    <a:cxn ang="0">
                      <a:pos x="T8" y="T9"/>
                    </a:cxn>
                    <a:cxn ang="0">
                      <a:pos x="T10" y="T11"/>
                    </a:cxn>
                  </a:cxnLst>
                  <a:rect l="0" t="0" r="r" b="b"/>
                  <a:pathLst>
                    <a:path w="20" h="5">
                      <a:moveTo>
                        <a:pt x="0" y="5"/>
                      </a:moveTo>
                      <a:lnTo>
                        <a:pt x="0" y="5"/>
                      </a:lnTo>
                      <a:lnTo>
                        <a:pt x="20" y="5"/>
                      </a:lnTo>
                      <a:lnTo>
                        <a:pt x="20" y="5"/>
                      </a:lnTo>
                      <a:lnTo>
                        <a:pt x="0" y="0"/>
                      </a:lnTo>
                      <a:lnTo>
                        <a:pt x="0" y="5"/>
                      </a:lnTo>
                      <a:close/>
                    </a:path>
                  </a:pathLst>
                </a:custGeom>
                <a:solidFill>
                  <a:srgbClr val="FFF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86" name="Freeform 3186">
                  <a:extLst>
                    <a:ext uri="{FF2B5EF4-FFF2-40B4-BE49-F238E27FC236}">
                      <a16:creationId xmlns:a16="http://schemas.microsoft.com/office/drawing/2014/main" id="{DADE0D97-D3DF-4FA1-ADE3-A21EED77DAC6}"/>
                    </a:ext>
                  </a:extLst>
                </p:cNvPr>
                <p:cNvSpPr>
                  <a:spLocks/>
                </p:cNvSpPr>
                <p:nvPr/>
              </p:nvSpPr>
              <p:spPr bwMode="auto">
                <a:xfrm>
                  <a:off x="4646" y="1568"/>
                  <a:ext cx="15" cy="5"/>
                </a:xfrm>
                <a:custGeom>
                  <a:avLst/>
                  <a:gdLst>
                    <a:gd name="T0" fmla="*/ 0 w 15"/>
                    <a:gd name="T1" fmla="*/ 0 h 5"/>
                    <a:gd name="T2" fmla="*/ 0 w 15"/>
                    <a:gd name="T3" fmla="*/ 5 h 5"/>
                    <a:gd name="T4" fmla="*/ 15 w 15"/>
                    <a:gd name="T5" fmla="*/ 0 h 5"/>
                    <a:gd name="T6" fmla="*/ 15 w 15"/>
                    <a:gd name="T7" fmla="*/ 0 h 5"/>
                    <a:gd name="T8" fmla="*/ 0 w 15"/>
                    <a:gd name="T9" fmla="*/ 0 h 5"/>
                    <a:gd name="T10" fmla="*/ 0 w 15"/>
                    <a:gd name="T11" fmla="*/ 0 h 5"/>
                  </a:gdLst>
                  <a:ahLst/>
                  <a:cxnLst>
                    <a:cxn ang="0">
                      <a:pos x="T0" y="T1"/>
                    </a:cxn>
                    <a:cxn ang="0">
                      <a:pos x="T2" y="T3"/>
                    </a:cxn>
                    <a:cxn ang="0">
                      <a:pos x="T4" y="T5"/>
                    </a:cxn>
                    <a:cxn ang="0">
                      <a:pos x="T6" y="T7"/>
                    </a:cxn>
                    <a:cxn ang="0">
                      <a:pos x="T8" y="T9"/>
                    </a:cxn>
                    <a:cxn ang="0">
                      <a:pos x="T10" y="T11"/>
                    </a:cxn>
                  </a:cxnLst>
                  <a:rect l="0" t="0" r="r" b="b"/>
                  <a:pathLst>
                    <a:path w="15" h="5">
                      <a:moveTo>
                        <a:pt x="0" y="0"/>
                      </a:moveTo>
                      <a:lnTo>
                        <a:pt x="0" y="5"/>
                      </a:lnTo>
                      <a:lnTo>
                        <a:pt x="15" y="0"/>
                      </a:lnTo>
                      <a:lnTo>
                        <a:pt x="15" y="0"/>
                      </a:lnTo>
                      <a:lnTo>
                        <a:pt x="0" y="0"/>
                      </a:lnTo>
                      <a:lnTo>
                        <a:pt x="0" y="0"/>
                      </a:lnTo>
                      <a:close/>
                    </a:path>
                  </a:pathLst>
                </a:custGeom>
                <a:solidFill>
                  <a:srgbClr val="FFF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87" name="Freeform 3187">
                  <a:extLst>
                    <a:ext uri="{FF2B5EF4-FFF2-40B4-BE49-F238E27FC236}">
                      <a16:creationId xmlns:a16="http://schemas.microsoft.com/office/drawing/2014/main" id="{24470569-DB96-4C90-B1D9-F54EA850400F}"/>
                    </a:ext>
                  </a:extLst>
                </p:cNvPr>
                <p:cNvSpPr>
                  <a:spLocks/>
                </p:cNvSpPr>
                <p:nvPr/>
              </p:nvSpPr>
              <p:spPr bwMode="auto">
                <a:xfrm>
                  <a:off x="4651" y="1582"/>
                  <a:ext cx="15" cy="10"/>
                </a:xfrm>
                <a:custGeom>
                  <a:avLst/>
                  <a:gdLst>
                    <a:gd name="T0" fmla="*/ 0 w 15"/>
                    <a:gd name="T1" fmla="*/ 10 h 10"/>
                    <a:gd name="T2" fmla="*/ 0 w 15"/>
                    <a:gd name="T3" fmla="*/ 10 h 10"/>
                    <a:gd name="T4" fmla="*/ 15 w 15"/>
                    <a:gd name="T5" fmla="*/ 5 h 10"/>
                    <a:gd name="T6" fmla="*/ 10 w 15"/>
                    <a:gd name="T7" fmla="*/ 0 h 10"/>
                    <a:gd name="T8" fmla="*/ 0 w 15"/>
                    <a:gd name="T9" fmla="*/ 10 h 10"/>
                    <a:gd name="T10" fmla="*/ 0 w 15"/>
                    <a:gd name="T11" fmla="*/ 10 h 10"/>
                  </a:gdLst>
                  <a:ahLst/>
                  <a:cxnLst>
                    <a:cxn ang="0">
                      <a:pos x="T0" y="T1"/>
                    </a:cxn>
                    <a:cxn ang="0">
                      <a:pos x="T2" y="T3"/>
                    </a:cxn>
                    <a:cxn ang="0">
                      <a:pos x="T4" y="T5"/>
                    </a:cxn>
                    <a:cxn ang="0">
                      <a:pos x="T6" y="T7"/>
                    </a:cxn>
                    <a:cxn ang="0">
                      <a:pos x="T8" y="T9"/>
                    </a:cxn>
                    <a:cxn ang="0">
                      <a:pos x="T10" y="T11"/>
                    </a:cxn>
                  </a:cxnLst>
                  <a:rect l="0" t="0" r="r" b="b"/>
                  <a:pathLst>
                    <a:path w="15" h="10">
                      <a:moveTo>
                        <a:pt x="0" y="10"/>
                      </a:moveTo>
                      <a:lnTo>
                        <a:pt x="0" y="10"/>
                      </a:lnTo>
                      <a:lnTo>
                        <a:pt x="15" y="5"/>
                      </a:lnTo>
                      <a:lnTo>
                        <a:pt x="10" y="0"/>
                      </a:lnTo>
                      <a:lnTo>
                        <a:pt x="0" y="10"/>
                      </a:lnTo>
                      <a:lnTo>
                        <a:pt x="0" y="10"/>
                      </a:lnTo>
                      <a:close/>
                    </a:path>
                  </a:pathLst>
                </a:custGeom>
                <a:solidFill>
                  <a:srgbClr val="FFF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88" name="Freeform 3188">
                  <a:extLst>
                    <a:ext uri="{FF2B5EF4-FFF2-40B4-BE49-F238E27FC236}">
                      <a16:creationId xmlns:a16="http://schemas.microsoft.com/office/drawing/2014/main" id="{FCE037FF-D28F-42C5-BD72-2C241B088F95}"/>
                    </a:ext>
                  </a:extLst>
                </p:cNvPr>
                <p:cNvSpPr>
                  <a:spLocks/>
                </p:cNvSpPr>
                <p:nvPr/>
              </p:nvSpPr>
              <p:spPr bwMode="auto">
                <a:xfrm>
                  <a:off x="4666" y="1361"/>
                  <a:ext cx="207" cy="167"/>
                </a:xfrm>
                <a:custGeom>
                  <a:avLst/>
                  <a:gdLst>
                    <a:gd name="T0" fmla="*/ 34 w 207"/>
                    <a:gd name="T1" fmla="*/ 24 h 167"/>
                    <a:gd name="T2" fmla="*/ 39 w 207"/>
                    <a:gd name="T3" fmla="*/ 54 h 167"/>
                    <a:gd name="T4" fmla="*/ 49 w 207"/>
                    <a:gd name="T5" fmla="*/ 59 h 167"/>
                    <a:gd name="T6" fmla="*/ 54 w 207"/>
                    <a:gd name="T7" fmla="*/ 98 h 167"/>
                    <a:gd name="T8" fmla="*/ 0 w 207"/>
                    <a:gd name="T9" fmla="*/ 123 h 167"/>
                    <a:gd name="T10" fmla="*/ 0 w 207"/>
                    <a:gd name="T11" fmla="*/ 152 h 167"/>
                    <a:gd name="T12" fmla="*/ 93 w 207"/>
                    <a:gd name="T13" fmla="*/ 128 h 167"/>
                    <a:gd name="T14" fmla="*/ 123 w 207"/>
                    <a:gd name="T15" fmla="*/ 133 h 167"/>
                    <a:gd name="T16" fmla="*/ 128 w 207"/>
                    <a:gd name="T17" fmla="*/ 157 h 167"/>
                    <a:gd name="T18" fmla="*/ 167 w 207"/>
                    <a:gd name="T19" fmla="*/ 167 h 167"/>
                    <a:gd name="T20" fmla="*/ 207 w 207"/>
                    <a:gd name="T21" fmla="*/ 133 h 167"/>
                    <a:gd name="T22" fmla="*/ 163 w 207"/>
                    <a:gd name="T23" fmla="*/ 147 h 167"/>
                    <a:gd name="T24" fmla="*/ 202 w 207"/>
                    <a:gd name="T25" fmla="*/ 108 h 167"/>
                    <a:gd name="T26" fmla="*/ 143 w 207"/>
                    <a:gd name="T27" fmla="*/ 138 h 167"/>
                    <a:gd name="T28" fmla="*/ 202 w 207"/>
                    <a:gd name="T29" fmla="*/ 88 h 167"/>
                    <a:gd name="T30" fmla="*/ 133 w 207"/>
                    <a:gd name="T31" fmla="*/ 118 h 167"/>
                    <a:gd name="T32" fmla="*/ 197 w 207"/>
                    <a:gd name="T33" fmla="*/ 69 h 167"/>
                    <a:gd name="T34" fmla="*/ 113 w 207"/>
                    <a:gd name="T35" fmla="*/ 108 h 167"/>
                    <a:gd name="T36" fmla="*/ 192 w 207"/>
                    <a:gd name="T37" fmla="*/ 54 h 167"/>
                    <a:gd name="T38" fmla="*/ 88 w 207"/>
                    <a:gd name="T39" fmla="*/ 98 h 167"/>
                    <a:gd name="T40" fmla="*/ 182 w 207"/>
                    <a:gd name="T41" fmla="*/ 39 h 167"/>
                    <a:gd name="T42" fmla="*/ 84 w 207"/>
                    <a:gd name="T43" fmla="*/ 78 h 167"/>
                    <a:gd name="T44" fmla="*/ 172 w 207"/>
                    <a:gd name="T45" fmla="*/ 24 h 167"/>
                    <a:gd name="T46" fmla="*/ 79 w 207"/>
                    <a:gd name="T47" fmla="*/ 59 h 167"/>
                    <a:gd name="T48" fmla="*/ 158 w 207"/>
                    <a:gd name="T49" fmla="*/ 14 h 167"/>
                    <a:gd name="T50" fmla="*/ 69 w 207"/>
                    <a:gd name="T51" fmla="*/ 44 h 167"/>
                    <a:gd name="T52" fmla="*/ 133 w 207"/>
                    <a:gd name="T53" fmla="*/ 5 h 167"/>
                    <a:gd name="T54" fmla="*/ 59 w 207"/>
                    <a:gd name="T55" fmla="*/ 29 h 167"/>
                    <a:gd name="T56" fmla="*/ 108 w 207"/>
                    <a:gd name="T57" fmla="*/ 0 h 167"/>
                    <a:gd name="T58" fmla="*/ 34 w 207"/>
                    <a:gd name="T59" fmla="*/ 2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7" h="167">
                      <a:moveTo>
                        <a:pt x="34" y="24"/>
                      </a:moveTo>
                      <a:lnTo>
                        <a:pt x="39" y="54"/>
                      </a:lnTo>
                      <a:lnTo>
                        <a:pt x="49" y="59"/>
                      </a:lnTo>
                      <a:lnTo>
                        <a:pt x="54" y="98"/>
                      </a:lnTo>
                      <a:lnTo>
                        <a:pt x="0" y="123"/>
                      </a:lnTo>
                      <a:lnTo>
                        <a:pt x="0" y="152"/>
                      </a:lnTo>
                      <a:lnTo>
                        <a:pt x="93" y="128"/>
                      </a:lnTo>
                      <a:lnTo>
                        <a:pt x="123" y="133"/>
                      </a:lnTo>
                      <a:lnTo>
                        <a:pt x="128" y="157"/>
                      </a:lnTo>
                      <a:lnTo>
                        <a:pt x="167" y="167"/>
                      </a:lnTo>
                      <a:lnTo>
                        <a:pt x="207" y="133"/>
                      </a:lnTo>
                      <a:lnTo>
                        <a:pt x="163" y="147"/>
                      </a:lnTo>
                      <a:lnTo>
                        <a:pt x="202" y="108"/>
                      </a:lnTo>
                      <a:lnTo>
                        <a:pt x="143" y="138"/>
                      </a:lnTo>
                      <a:lnTo>
                        <a:pt x="202" y="88"/>
                      </a:lnTo>
                      <a:lnTo>
                        <a:pt x="133" y="118"/>
                      </a:lnTo>
                      <a:lnTo>
                        <a:pt x="197" y="69"/>
                      </a:lnTo>
                      <a:lnTo>
                        <a:pt x="113" y="108"/>
                      </a:lnTo>
                      <a:lnTo>
                        <a:pt x="192" y="54"/>
                      </a:lnTo>
                      <a:lnTo>
                        <a:pt x="88" y="98"/>
                      </a:lnTo>
                      <a:lnTo>
                        <a:pt x="182" y="39"/>
                      </a:lnTo>
                      <a:lnTo>
                        <a:pt x="84" y="78"/>
                      </a:lnTo>
                      <a:lnTo>
                        <a:pt x="172" y="24"/>
                      </a:lnTo>
                      <a:lnTo>
                        <a:pt x="79" y="59"/>
                      </a:lnTo>
                      <a:lnTo>
                        <a:pt x="158" y="14"/>
                      </a:lnTo>
                      <a:lnTo>
                        <a:pt x="69" y="44"/>
                      </a:lnTo>
                      <a:lnTo>
                        <a:pt x="133" y="5"/>
                      </a:lnTo>
                      <a:lnTo>
                        <a:pt x="59" y="29"/>
                      </a:lnTo>
                      <a:lnTo>
                        <a:pt x="108" y="0"/>
                      </a:lnTo>
                      <a:lnTo>
                        <a:pt x="34" y="24"/>
                      </a:lnTo>
                      <a:close/>
                    </a:path>
                  </a:pathLst>
                </a:custGeom>
                <a:solidFill>
                  <a:srgbClr val="334D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89" name="Freeform 3189">
                  <a:extLst>
                    <a:ext uri="{FF2B5EF4-FFF2-40B4-BE49-F238E27FC236}">
                      <a16:creationId xmlns:a16="http://schemas.microsoft.com/office/drawing/2014/main" id="{E76A9619-5227-483C-9154-253C198C24D7}"/>
                    </a:ext>
                  </a:extLst>
                </p:cNvPr>
                <p:cNvSpPr>
                  <a:spLocks/>
                </p:cNvSpPr>
                <p:nvPr/>
              </p:nvSpPr>
              <p:spPr bwMode="auto">
                <a:xfrm>
                  <a:off x="4656" y="1637"/>
                  <a:ext cx="232" cy="108"/>
                </a:xfrm>
                <a:custGeom>
                  <a:avLst/>
                  <a:gdLst>
                    <a:gd name="T0" fmla="*/ 148 w 232"/>
                    <a:gd name="T1" fmla="*/ 19 h 108"/>
                    <a:gd name="T2" fmla="*/ 138 w 232"/>
                    <a:gd name="T3" fmla="*/ 34 h 108"/>
                    <a:gd name="T4" fmla="*/ 0 w 232"/>
                    <a:gd name="T5" fmla="*/ 83 h 108"/>
                    <a:gd name="T6" fmla="*/ 84 w 232"/>
                    <a:gd name="T7" fmla="*/ 74 h 108"/>
                    <a:gd name="T8" fmla="*/ 118 w 232"/>
                    <a:gd name="T9" fmla="*/ 93 h 108"/>
                    <a:gd name="T10" fmla="*/ 197 w 232"/>
                    <a:gd name="T11" fmla="*/ 108 h 108"/>
                    <a:gd name="T12" fmla="*/ 128 w 232"/>
                    <a:gd name="T13" fmla="*/ 88 h 108"/>
                    <a:gd name="T14" fmla="*/ 128 w 232"/>
                    <a:gd name="T15" fmla="*/ 88 h 108"/>
                    <a:gd name="T16" fmla="*/ 133 w 232"/>
                    <a:gd name="T17" fmla="*/ 88 h 108"/>
                    <a:gd name="T18" fmla="*/ 138 w 232"/>
                    <a:gd name="T19" fmla="*/ 88 h 108"/>
                    <a:gd name="T20" fmla="*/ 143 w 232"/>
                    <a:gd name="T21" fmla="*/ 88 h 108"/>
                    <a:gd name="T22" fmla="*/ 153 w 232"/>
                    <a:gd name="T23" fmla="*/ 88 h 108"/>
                    <a:gd name="T24" fmla="*/ 158 w 232"/>
                    <a:gd name="T25" fmla="*/ 88 h 108"/>
                    <a:gd name="T26" fmla="*/ 168 w 232"/>
                    <a:gd name="T27" fmla="*/ 88 h 108"/>
                    <a:gd name="T28" fmla="*/ 177 w 232"/>
                    <a:gd name="T29" fmla="*/ 93 h 108"/>
                    <a:gd name="T30" fmla="*/ 182 w 232"/>
                    <a:gd name="T31" fmla="*/ 93 h 108"/>
                    <a:gd name="T32" fmla="*/ 192 w 232"/>
                    <a:gd name="T33" fmla="*/ 93 h 108"/>
                    <a:gd name="T34" fmla="*/ 197 w 232"/>
                    <a:gd name="T35" fmla="*/ 93 h 108"/>
                    <a:gd name="T36" fmla="*/ 202 w 232"/>
                    <a:gd name="T37" fmla="*/ 93 h 108"/>
                    <a:gd name="T38" fmla="*/ 207 w 232"/>
                    <a:gd name="T39" fmla="*/ 93 h 108"/>
                    <a:gd name="T40" fmla="*/ 212 w 232"/>
                    <a:gd name="T41" fmla="*/ 93 h 108"/>
                    <a:gd name="T42" fmla="*/ 212 w 232"/>
                    <a:gd name="T43" fmla="*/ 93 h 108"/>
                    <a:gd name="T44" fmla="*/ 212 w 232"/>
                    <a:gd name="T45" fmla="*/ 93 h 108"/>
                    <a:gd name="T46" fmla="*/ 212 w 232"/>
                    <a:gd name="T47" fmla="*/ 93 h 108"/>
                    <a:gd name="T48" fmla="*/ 207 w 232"/>
                    <a:gd name="T49" fmla="*/ 93 h 108"/>
                    <a:gd name="T50" fmla="*/ 202 w 232"/>
                    <a:gd name="T51" fmla="*/ 93 h 108"/>
                    <a:gd name="T52" fmla="*/ 192 w 232"/>
                    <a:gd name="T53" fmla="*/ 88 h 108"/>
                    <a:gd name="T54" fmla="*/ 187 w 232"/>
                    <a:gd name="T55" fmla="*/ 88 h 108"/>
                    <a:gd name="T56" fmla="*/ 177 w 232"/>
                    <a:gd name="T57" fmla="*/ 88 h 108"/>
                    <a:gd name="T58" fmla="*/ 173 w 232"/>
                    <a:gd name="T59" fmla="*/ 83 h 108"/>
                    <a:gd name="T60" fmla="*/ 163 w 232"/>
                    <a:gd name="T61" fmla="*/ 83 h 108"/>
                    <a:gd name="T62" fmla="*/ 153 w 232"/>
                    <a:gd name="T63" fmla="*/ 79 h 108"/>
                    <a:gd name="T64" fmla="*/ 148 w 232"/>
                    <a:gd name="T65" fmla="*/ 79 h 108"/>
                    <a:gd name="T66" fmla="*/ 138 w 232"/>
                    <a:gd name="T67" fmla="*/ 79 h 108"/>
                    <a:gd name="T68" fmla="*/ 133 w 232"/>
                    <a:gd name="T69" fmla="*/ 74 h 108"/>
                    <a:gd name="T70" fmla="*/ 128 w 232"/>
                    <a:gd name="T71" fmla="*/ 74 h 108"/>
                    <a:gd name="T72" fmla="*/ 123 w 232"/>
                    <a:gd name="T73" fmla="*/ 74 h 108"/>
                    <a:gd name="T74" fmla="*/ 123 w 232"/>
                    <a:gd name="T75" fmla="*/ 74 h 108"/>
                    <a:gd name="T76" fmla="*/ 227 w 232"/>
                    <a:gd name="T77" fmla="*/ 79 h 108"/>
                    <a:gd name="T78" fmla="*/ 232 w 232"/>
                    <a:gd name="T79" fmla="*/ 59 h 108"/>
                    <a:gd name="T80" fmla="*/ 232 w 232"/>
                    <a:gd name="T81" fmla="*/ 44 h 108"/>
                    <a:gd name="T82" fmla="*/ 232 w 232"/>
                    <a:gd name="T83" fmla="*/ 34 h 108"/>
                    <a:gd name="T84" fmla="*/ 232 w 232"/>
                    <a:gd name="T85" fmla="*/ 19 h 108"/>
                    <a:gd name="T86" fmla="*/ 232 w 232"/>
                    <a:gd name="T87" fmla="*/ 1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108">
                      <a:moveTo>
                        <a:pt x="202" y="0"/>
                      </a:moveTo>
                      <a:lnTo>
                        <a:pt x="148" y="19"/>
                      </a:lnTo>
                      <a:lnTo>
                        <a:pt x="148" y="29"/>
                      </a:lnTo>
                      <a:lnTo>
                        <a:pt x="138" y="34"/>
                      </a:lnTo>
                      <a:lnTo>
                        <a:pt x="44" y="44"/>
                      </a:lnTo>
                      <a:lnTo>
                        <a:pt x="0" y="83"/>
                      </a:lnTo>
                      <a:lnTo>
                        <a:pt x="69" y="69"/>
                      </a:lnTo>
                      <a:lnTo>
                        <a:pt x="84" y="74"/>
                      </a:lnTo>
                      <a:lnTo>
                        <a:pt x="89" y="88"/>
                      </a:lnTo>
                      <a:lnTo>
                        <a:pt x="118" y="93"/>
                      </a:lnTo>
                      <a:lnTo>
                        <a:pt x="123" y="103"/>
                      </a:lnTo>
                      <a:lnTo>
                        <a:pt x="197" y="108"/>
                      </a:lnTo>
                      <a:lnTo>
                        <a:pt x="128" y="88"/>
                      </a:lnTo>
                      <a:lnTo>
                        <a:pt x="128" y="88"/>
                      </a:lnTo>
                      <a:lnTo>
                        <a:pt x="128" y="88"/>
                      </a:lnTo>
                      <a:lnTo>
                        <a:pt x="128" y="88"/>
                      </a:lnTo>
                      <a:lnTo>
                        <a:pt x="128" y="88"/>
                      </a:lnTo>
                      <a:lnTo>
                        <a:pt x="133" y="88"/>
                      </a:lnTo>
                      <a:lnTo>
                        <a:pt x="133" y="88"/>
                      </a:lnTo>
                      <a:lnTo>
                        <a:pt x="138" y="88"/>
                      </a:lnTo>
                      <a:lnTo>
                        <a:pt x="138" y="88"/>
                      </a:lnTo>
                      <a:lnTo>
                        <a:pt x="143" y="88"/>
                      </a:lnTo>
                      <a:lnTo>
                        <a:pt x="148" y="88"/>
                      </a:lnTo>
                      <a:lnTo>
                        <a:pt x="153" y="88"/>
                      </a:lnTo>
                      <a:lnTo>
                        <a:pt x="153" y="88"/>
                      </a:lnTo>
                      <a:lnTo>
                        <a:pt x="158" y="88"/>
                      </a:lnTo>
                      <a:lnTo>
                        <a:pt x="163" y="88"/>
                      </a:lnTo>
                      <a:lnTo>
                        <a:pt x="168" y="88"/>
                      </a:lnTo>
                      <a:lnTo>
                        <a:pt x="173" y="88"/>
                      </a:lnTo>
                      <a:lnTo>
                        <a:pt x="177" y="93"/>
                      </a:lnTo>
                      <a:lnTo>
                        <a:pt x="177" y="93"/>
                      </a:lnTo>
                      <a:lnTo>
                        <a:pt x="182" y="93"/>
                      </a:lnTo>
                      <a:lnTo>
                        <a:pt x="187" y="93"/>
                      </a:lnTo>
                      <a:lnTo>
                        <a:pt x="192" y="93"/>
                      </a:lnTo>
                      <a:lnTo>
                        <a:pt x="192" y="93"/>
                      </a:lnTo>
                      <a:lnTo>
                        <a:pt x="197" y="93"/>
                      </a:lnTo>
                      <a:lnTo>
                        <a:pt x="202" y="93"/>
                      </a:lnTo>
                      <a:lnTo>
                        <a:pt x="202" y="93"/>
                      </a:lnTo>
                      <a:lnTo>
                        <a:pt x="207" y="93"/>
                      </a:lnTo>
                      <a:lnTo>
                        <a:pt x="207" y="93"/>
                      </a:lnTo>
                      <a:lnTo>
                        <a:pt x="212" y="93"/>
                      </a:lnTo>
                      <a:lnTo>
                        <a:pt x="212" y="93"/>
                      </a:lnTo>
                      <a:lnTo>
                        <a:pt x="212" y="93"/>
                      </a:lnTo>
                      <a:lnTo>
                        <a:pt x="212" y="93"/>
                      </a:lnTo>
                      <a:lnTo>
                        <a:pt x="212" y="93"/>
                      </a:lnTo>
                      <a:lnTo>
                        <a:pt x="212" y="93"/>
                      </a:lnTo>
                      <a:lnTo>
                        <a:pt x="212" y="93"/>
                      </a:lnTo>
                      <a:lnTo>
                        <a:pt x="212" y="93"/>
                      </a:lnTo>
                      <a:lnTo>
                        <a:pt x="207" y="93"/>
                      </a:lnTo>
                      <a:lnTo>
                        <a:pt x="207" y="93"/>
                      </a:lnTo>
                      <a:lnTo>
                        <a:pt x="202" y="93"/>
                      </a:lnTo>
                      <a:lnTo>
                        <a:pt x="202" y="93"/>
                      </a:lnTo>
                      <a:lnTo>
                        <a:pt x="197" y="88"/>
                      </a:lnTo>
                      <a:lnTo>
                        <a:pt x="192" y="88"/>
                      </a:lnTo>
                      <a:lnTo>
                        <a:pt x="192" y="88"/>
                      </a:lnTo>
                      <a:lnTo>
                        <a:pt x="187" y="88"/>
                      </a:lnTo>
                      <a:lnTo>
                        <a:pt x="182" y="88"/>
                      </a:lnTo>
                      <a:lnTo>
                        <a:pt x="177" y="88"/>
                      </a:lnTo>
                      <a:lnTo>
                        <a:pt x="173" y="83"/>
                      </a:lnTo>
                      <a:lnTo>
                        <a:pt x="173" y="83"/>
                      </a:lnTo>
                      <a:lnTo>
                        <a:pt x="168" y="83"/>
                      </a:lnTo>
                      <a:lnTo>
                        <a:pt x="163" y="83"/>
                      </a:lnTo>
                      <a:lnTo>
                        <a:pt x="158" y="83"/>
                      </a:lnTo>
                      <a:lnTo>
                        <a:pt x="153" y="79"/>
                      </a:lnTo>
                      <a:lnTo>
                        <a:pt x="148" y="79"/>
                      </a:lnTo>
                      <a:lnTo>
                        <a:pt x="148" y="79"/>
                      </a:lnTo>
                      <a:lnTo>
                        <a:pt x="143" y="79"/>
                      </a:lnTo>
                      <a:lnTo>
                        <a:pt x="138" y="79"/>
                      </a:lnTo>
                      <a:lnTo>
                        <a:pt x="133" y="74"/>
                      </a:lnTo>
                      <a:lnTo>
                        <a:pt x="133" y="74"/>
                      </a:lnTo>
                      <a:lnTo>
                        <a:pt x="128" y="74"/>
                      </a:lnTo>
                      <a:lnTo>
                        <a:pt x="128" y="74"/>
                      </a:lnTo>
                      <a:lnTo>
                        <a:pt x="123" y="74"/>
                      </a:lnTo>
                      <a:lnTo>
                        <a:pt x="123" y="74"/>
                      </a:lnTo>
                      <a:lnTo>
                        <a:pt x="123" y="74"/>
                      </a:lnTo>
                      <a:lnTo>
                        <a:pt x="123" y="74"/>
                      </a:lnTo>
                      <a:lnTo>
                        <a:pt x="123" y="74"/>
                      </a:lnTo>
                      <a:lnTo>
                        <a:pt x="227" y="79"/>
                      </a:lnTo>
                      <a:lnTo>
                        <a:pt x="128" y="59"/>
                      </a:lnTo>
                      <a:lnTo>
                        <a:pt x="232" y="59"/>
                      </a:lnTo>
                      <a:lnTo>
                        <a:pt x="143" y="49"/>
                      </a:lnTo>
                      <a:lnTo>
                        <a:pt x="232" y="44"/>
                      </a:lnTo>
                      <a:lnTo>
                        <a:pt x="158" y="39"/>
                      </a:lnTo>
                      <a:lnTo>
                        <a:pt x="232" y="34"/>
                      </a:lnTo>
                      <a:lnTo>
                        <a:pt x="177" y="24"/>
                      </a:lnTo>
                      <a:lnTo>
                        <a:pt x="232" y="19"/>
                      </a:lnTo>
                      <a:lnTo>
                        <a:pt x="197" y="14"/>
                      </a:lnTo>
                      <a:lnTo>
                        <a:pt x="232" y="10"/>
                      </a:lnTo>
                      <a:lnTo>
                        <a:pt x="202" y="0"/>
                      </a:lnTo>
                      <a:close/>
                    </a:path>
                  </a:pathLst>
                </a:custGeom>
                <a:solidFill>
                  <a:srgbClr val="334D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390" name="Line 3190">
                  <a:extLst>
                    <a:ext uri="{FF2B5EF4-FFF2-40B4-BE49-F238E27FC236}">
                      <a16:creationId xmlns:a16="http://schemas.microsoft.com/office/drawing/2014/main" id="{2899DAA2-28D2-4CF1-ADDD-72588F527A42}"/>
                    </a:ext>
                  </a:extLst>
                </p:cNvPr>
                <p:cNvSpPr>
                  <a:spLocks noChangeShapeType="1"/>
                </p:cNvSpPr>
                <p:nvPr/>
              </p:nvSpPr>
              <p:spPr bwMode="auto">
                <a:xfrm flipV="1">
                  <a:off x="4513" y="1809"/>
                  <a:ext cx="103" cy="9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391" name="Rectangle 3191">
                  <a:extLst>
                    <a:ext uri="{FF2B5EF4-FFF2-40B4-BE49-F238E27FC236}">
                      <a16:creationId xmlns:a16="http://schemas.microsoft.com/office/drawing/2014/main" id="{9DDE0B98-BBA7-4042-8854-AE6D9D5B1555}"/>
                    </a:ext>
                  </a:extLst>
                </p:cNvPr>
                <p:cNvSpPr>
                  <a:spLocks noChangeArrowheads="1"/>
                </p:cNvSpPr>
                <p:nvPr/>
              </p:nvSpPr>
              <p:spPr bwMode="auto">
                <a:xfrm>
                  <a:off x="4537" y="1198"/>
                  <a:ext cx="423"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000" b="1">
                      <a:solidFill>
                        <a:srgbClr val="3333CC"/>
                      </a:solidFill>
                      <a:latin typeface="Verdana" panose="020B0604030504040204" pitchFamily="34" charset="0"/>
                    </a:rPr>
                    <a:t>FAI : Free</a:t>
                  </a:r>
                  <a:endParaRPr lang="fr-FR" altLang="en-US">
                    <a:latin typeface="Verdana" panose="020B0604030504040204" pitchFamily="34" charset="0"/>
                  </a:endParaRPr>
                </a:p>
              </p:txBody>
            </p:sp>
          </p:grpSp>
        </p:grpSp>
        <p:sp>
          <p:nvSpPr>
            <p:cNvPr id="54392" name="Rectangle 3192">
              <a:extLst>
                <a:ext uri="{FF2B5EF4-FFF2-40B4-BE49-F238E27FC236}">
                  <a16:creationId xmlns:a16="http://schemas.microsoft.com/office/drawing/2014/main" id="{65FF53B9-8088-47B2-A700-2849CD1D8D17}"/>
                </a:ext>
              </a:extLst>
            </p:cNvPr>
            <p:cNvSpPr>
              <a:spLocks noChangeArrowheads="1"/>
            </p:cNvSpPr>
            <p:nvPr/>
          </p:nvSpPr>
          <p:spPr bwMode="auto">
            <a:xfrm>
              <a:off x="1338" y="2066"/>
              <a:ext cx="202"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4393" name="Rectangle 3193">
              <a:extLst>
                <a:ext uri="{FF2B5EF4-FFF2-40B4-BE49-F238E27FC236}">
                  <a16:creationId xmlns:a16="http://schemas.microsoft.com/office/drawing/2014/main" id="{D3881B51-AEF3-43B2-A7D5-4BBE30F87540}"/>
                </a:ext>
              </a:extLst>
            </p:cNvPr>
            <p:cNvSpPr>
              <a:spLocks noChangeArrowheads="1"/>
            </p:cNvSpPr>
            <p:nvPr/>
          </p:nvSpPr>
          <p:spPr bwMode="auto">
            <a:xfrm>
              <a:off x="1382" y="2105"/>
              <a:ext cx="119"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000" b="1">
                  <a:solidFill>
                    <a:srgbClr val="000000"/>
                  </a:solidFill>
                  <a:latin typeface="Verdana" panose="020B0604030504040204" pitchFamily="34" charset="0"/>
                </a:rPr>
                <a:t>N1</a:t>
              </a:r>
              <a:endParaRPr lang="fr-FR" altLang="en-US">
                <a:latin typeface="Verdana" panose="020B0604030504040204" pitchFamily="34" charset="0"/>
              </a:endParaRPr>
            </a:p>
          </p:txBody>
        </p:sp>
        <p:sp>
          <p:nvSpPr>
            <p:cNvPr id="54394" name="Rectangle 3194">
              <a:extLst>
                <a:ext uri="{FF2B5EF4-FFF2-40B4-BE49-F238E27FC236}">
                  <a16:creationId xmlns:a16="http://schemas.microsoft.com/office/drawing/2014/main" id="{74DC1279-FC04-4C97-8D53-BD761EE7D948}"/>
                </a:ext>
              </a:extLst>
            </p:cNvPr>
            <p:cNvSpPr>
              <a:spLocks noChangeArrowheads="1"/>
            </p:cNvSpPr>
            <p:nvPr/>
          </p:nvSpPr>
          <p:spPr bwMode="auto">
            <a:xfrm>
              <a:off x="2236" y="2381"/>
              <a:ext cx="203"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4395" name="Rectangle 3195">
              <a:extLst>
                <a:ext uri="{FF2B5EF4-FFF2-40B4-BE49-F238E27FC236}">
                  <a16:creationId xmlns:a16="http://schemas.microsoft.com/office/drawing/2014/main" id="{93845A6C-2746-45DC-944C-CCC748888A47}"/>
                </a:ext>
              </a:extLst>
            </p:cNvPr>
            <p:cNvSpPr>
              <a:spLocks noChangeArrowheads="1"/>
            </p:cNvSpPr>
            <p:nvPr/>
          </p:nvSpPr>
          <p:spPr bwMode="auto">
            <a:xfrm>
              <a:off x="2286" y="2421"/>
              <a:ext cx="120"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000" b="1">
                  <a:solidFill>
                    <a:srgbClr val="000000"/>
                  </a:solidFill>
                  <a:latin typeface="Verdana" panose="020B0604030504040204" pitchFamily="34" charset="0"/>
                </a:rPr>
                <a:t>N2</a:t>
              </a:r>
              <a:endParaRPr lang="fr-FR" altLang="en-US">
                <a:latin typeface="Verdana" panose="020B0604030504040204" pitchFamily="34" charset="0"/>
              </a:endParaRPr>
            </a:p>
          </p:txBody>
        </p:sp>
        <p:grpSp>
          <p:nvGrpSpPr>
            <p:cNvPr id="54396" name="Group 3196">
              <a:extLst>
                <a:ext uri="{FF2B5EF4-FFF2-40B4-BE49-F238E27FC236}">
                  <a16:creationId xmlns:a16="http://schemas.microsoft.com/office/drawing/2014/main" id="{98A8B63E-85F7-4CFD-B54B-BC31BD96034D}"/>
                </a:ext>
              </a:extLst>
            </p:cNvPr>
            <p:cNvGrpSpPr>
              <a:grpSpLocks/>
            </p:cNvGrpSpPr>
            <p:nvPr/>
          </p:nvGrpSpPr>
          <p:grpSpPr bwMode="auto">
            <a:xfrm>
              <a:off x="2434" y="2265"/>
              <a:ext cx="222" cy="257"/>
              <a:chOff x="2434" y="2265"/>
              <a:chExt cx="222" cy="257"/>
            </a:xfrm>
          </p:grpSpPr>
          <p:sp>
            <p:nvSpPr>
              <p:cNvPr id="54397" name="Oval 3197">
                <a:extLst>
                  <a:ext uri="{FF2B5EF4-FFF2-40B4-BE49-F238E27FC236}">
                    <a16:creationId xmlns:a16="http://schemas.microsoft.com/office/drawing/2014/main" id="{233539AD-642F-45A7-960F-EBFB684BA179}"/>
                  </a:ext>
                </a:extLst>
              </p:cNvPr>
              <p:cNvSpPr>
                <a:spLocks noChangeArrowheads="1"/>
              </p:cNvSpPr>
              <p:nvPr/>
            </p:nvSpPr>
            <p:spPr bwMode="auto">
              <a:xfrm>
                <a:off x="2441" y="2447"/>
                <a:ext cx="213" cy="75"/>
              </a:xfrm>
              <a:prstGeom prst="ellipse">
                <a:avLst/>
              </a:prstGeom>
              <a:solidFill>
                <a:srgbClr val="CC0000"/>
              </a:solidFill>
              <a:ln w="7938">
                <a:solidFill>
                  <a:srgbClr val="FF7C80"/>
                </a:solidFill>
                <a:round/>
                <a:headEnd/>
                <a:tailEnd/>
              </a:ln>
            </p:spPr>
            <p:txBody>
              <a:bodyPr/>
              <a:lstStyle/>
              <a:p>
                <a:endParaRPr lang="en-US"/>
              </a:p>
            </p:txBody>
          </p:sp>
          <p:sp>
            <p:nvSpPr>
              <p:cNvPr id="54398" name="Rectangle 3198">
                <a:extLst>
                  <a:ext uri="{FF2B5EF4-FFF2-40B4-BE49-F238E27FC236}">
                    <a16:creationId xmlns:a16="http://schemas.microsoft.com/office/drawing/2014/main" id="{C2321D03-721A-4A32-B740-B65736D0C4B7}"/>
                  </a:ext>
                </a:extLst>
              </p:cNvPr>
              <p:cNvSpPr>
                <a:spLocks noChangeArrowheads="1"/>
              </p:cNvSpPr>
              <p:nvPr/>
            </p:nvSpPr>
            <p:spPr bwMode="auto">
              <a:xfrm>
                <a:off x="2434" y="2302"/>
                <a:ext cx="222" cy="183"/>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4399" name="Rectangle 3199">
                <a:extLst>
                  <a:ext uri="{FF2B5EF4-FFF2-40B4-BE49-F238E27FC236}">
                    <a16:creationId xmlns:a16="http://schemas.microsoft.com/office/drawing/2014/main" id="{97547893-3F18-4268-A82E-80282265777C}"/>
                  </a:ext>
                </a:extLst>
              </p:cNvPr>
              <p:cNvSpPr>
                <a:spLocks noChangeArrowheads="1"/>
              </p:cNvSpPr>
              <p:nvPr/>
            </p:nvSpPr>
            <p:spPr bwMode="auto">
              <a:xfrm>
                <a:off x="2434" y="2302"/>
                <a:ext cx="222" cy="183"/>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4400" name="Oval 3200">
                <a:extLst>
                  <a:ext uri="{FF2B5EF4-FFF2-40B4-BE49-F238E27FC236}">
                    <a16:creationId xmlns:a16="http://schemas.microsoft.com/office/drawing/2014/main" id="{C6B8612D-9D2E-49DC-8281-B24D0FB0B7F5}"/>
                  </a:ext>
                </a:extLst>
              </p:cNvPr>
              <p:cNvSpPr>
                <a:spLocks noChangeArrowheads="1"/>
              </p:cNvSpPr>
              <p:nvPr/>
            </p:nvSpPr>
            <p:spPr bwMode="auto">
              <a:xfrm>
                <a:off x="2441" y="2265"/>
                <a:ext cx="213" cy="80"/>
              </a:xfrm>
              <a:prstGeom prst="ellipse">
                <a:avLst/>
              </a:prstGeom>
              <a:solidFill>
                <a:srgbClr val="CC0000"/>
              </a:solidFill>
              <a:ln w="7938">
                <a:solidFill>
                  <a:srgbClr val="FF7C80"/>
                </a:solidFill>
                <a:round/>
                <a:headEnd/>
                <a:tailEnd/>
              </a:ln>
            </p:spPr>
            <p:txBody>
              <a:bodyPr/>
              <a:lstStyle/>
              <a:p>
                <a:endParaRPr lang="en-US"/>
              </a:p>
            </p:txBody>
          </p:sp>
          <p:sp>
            <p:nvSpPr>
              <p:cNvPr id="54401" name="Freeform 3201">
                <a:extLst>
                  <a:ext uri="{FF2B5EF4-FFF2-40B4-BE49-F238E27FC236}">
                    <a16:creationId xmlns:a16="http://schemas.microsoft.com/office/drawing/2014/main" id="{C39A9BB6-EEE4-4A7C-8681-881C83CB0324}"/>
                  </a:ext>
                </a:extLst>
              </p:cNvPr>
              <p:cNvSpPr>
                <a:spLocks/>
              </p:cNvSpPr>
              <p:nvPr/>
            </p:nvSpPr>
            <p:spPr bwMode="auto">
              <a:xfrm>
                <a:off x="2547" y="2268"/>
                <a:ext cx="74" cy="29"/>
              </a:xfrm>
              <a:custGeom>
                <a:avLst/>
                <a:gdLst>
                  <a:gd name="T0" fmla="*/ 0 w 74"/>
                  <a:gd name="T1" fmla="*/ 24 h 29"/>
                  <a:gd name="T2" fmla="*/ 15 w 74"/>
                  <a:gd name="T3" fmla="*/ 29 h 29"/>
                  <a:gd name="T4" fmla="*/ 55 w 74"/>
                  <a:gd name="T5" fmla="*/ 10 h 29"/>
                  <a:gd name="T6" fmla="*/ 74 w 74"/>
                  <a:gd name="T7" fmla="*/ 14 h 29"/>
                  <a:gd name="T8" fmla="*/ 65 w 74"/>
                  <a:gd name="T9" fmla="*/ 0 h 29"/>
                  <a:gd name="T10" fmla="*/ 15 w 74"/>
                  <a:gd name="T11" fmla="*/ 0 h 29"/>
                  <a:gd name="T12" fmla="*/ 35 w 74"/>
                  <a:gd name="T13" fmla="*/ 5 h 29"/>
                  <a:gd name="T14" fmla="*/ 0 w 74"/>
                  <a:gd name="T15" fmla="*/ 24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9">
                    <a:moveTo>
                      <a:pt x="0" y="24"/>
                    </a:moveTo>
                    <a:lnTo>
                      <a:pt x="15" y="29"/>
                    </a:lnTo>
                    <a:lnTo>
                      <a:pt x="55" y="10"/>
                    </a:lnTo>
                    <a:lnTo>
                      <a:pt x="74" y="14"/>
                    </a:lnTo>
                    <a:lnTo>
                      <a:pt x="65" y="0"/>
                    </a:lnTo>
                    <a:lnTo>
                      <a:pt x="15" y="0"/>
                    </a:lnTo>
                    <a:lnTo>
                      <a:pt x="35" y="5"/>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02" name="Freeform 3202">
                <a:extLst>
                  <a:ext uri="{FF2B5EF4-FFF2-40B4-BE49-F238E27FC236}">
                    <a16:creationId xmlns:a16="http://schemas.microsoft.com/office/drawing/2014/main" id="{249A908E-679F-47E8-8F1D-B6DAF74ED460}"/>
                  </a:ext>
                </a:extLst>
              </p:cNvPr>
              <p:cNvSpPr>
                <a:spLocks/>
              </p:cNvSpPr>
              <p:nvPr/>
            </p:nvSpPr>
            <p:spPr bwMode="auto">
              <a:xfrm>
                <a:off x="2547" y="2268"/>
                <a:ext cx="74" cy="29"/>
              </a:xfrm>
              <a:custGeom>
                <a:avLst/>
                <a:gdLst>
                  <a:gd name="T0" fmla="*/ 0 w 74"/>
                  <a:gd name="T1" fmla="*/ 24 h 29"/>
                  <a:gd name="T2" fmla="*/ 15 w 74"/>
                  <a:gd name="T3" fmla="*/ 29 h 29"/>
                  <a:gd name="T4" fmla="*/ 55 w 74"/>
                  <a:gd name="T5" fmla="*/ 10 h 29"/>
                  <a:gd name="T6" fmla="*/ 74 w 74"/>
                  <a:gd name="T7" fmla="*/ 14 h 29"/>
                  <a:gd name="T8" fmla="*/ 65 w 74"/>
                  <a:gd name="T9" fmla="*/ 0 h 29"/>
                  <a:gd name="T10" fmla="*/ 15 w 74"/>
                  <a:gd name="T11" fmla="*/ 0 h 29"/>
                  <a:gd name="T12" fmla="*/ 35 w 74"/>
                  <a:gd name="T13" fmla="*/ 5 h 29"/>
                  <a:gd name="T14" fmla="*/ 0 w 74"/>
                  <a:gd name="T15" fmla="*/ 24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9">
                    <a:moveTo>
                      <a:pt x="0" y="24"/>
                    </a:moveTo>
                    <a:lnTo>
                      <a:pt x="15" y="29"/>
                    </a:lnTo>
                    <a:lnTo>
                      <a:pt x="55" y="10"/>
                    </a:lnTo>
                    <a:lnTo>
                      <a:pt x="74" y="14"/>
                    </a:lnTo>
                    <a:lnTo>
                      <a:pt x="65" y="0"/>
                    </a:lnTo>
                    <a:lnTo>
                      <a:pt x="15" y="0"/>
                    </a:lnTo>
                    <a:lnTo>
                      <a:pt x="35" y="5"/>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03" name="Freeform 3203">
                <a:extLst>
                  <a:ext uri="{FF2B5EF4-FFF2-40B4-BE49-F238E27FC236}">
                    <a16:creationId xmlns:a16="http://schemas.microsoft.com/office/drawing/2014/main" id="{41DE2508-CFE0-4996-BF88-B2DB52862F21}"/>
                  </a:ext>
                </a:extLst>
              </p:cNvPr>
              <p:cNvSpPr>
                <a:spLocks/>
              </p:cNvSpPr>
              <p:nvPr/>
            </p:nvSpPr>
            <p:spPr bwMode="auto">
              <a:xfrm>
                <a:off x="2463" y="2302"/>
                <a:ext cx="75" cy="30"/>
              </a:xfrm>
              <a:custGeom>
                <a:avLst/>
                <a:gdLst>
                  <a:gd name="T0" fmla="*/ 75 w 75"/>
                  <a:gd name="T1" fmla="*/ 5 h 30"/>
                  <a:gd name="T2" fmla="*/ 60 w 75"/>
                  <a:gd name="T3" fmla="*/ 0 h 30"/>
                  <a:gd name="T4" fmla="*/ 20 w 75"/>
                  <a:gd name="T5" fmla="*/ 15 h 30"/>
                  <a:gd name="T6" fmla="*/ 0 w 75"/>
                  <a:gd name="T7" fmla="*/ 10 h 30"/>
                  <a:gd name="T8" fmla="*/ 10 w 75"/>
                  <a:gd name="T9" fmla="*/ 30 h 30"/>
                  <a:gd name="T10" fmla="*/ 60 w 75"/>
                  <a:gd name="T11" fmla="*/ 30 h 30"/>
                  <a:gd name="T12" fmla="*/ 40 w 75"/>
                  <a:gd name="T13" fmla="*/ 20 h 30"/>
                  <a:gd name="T14" fmla="*/ 75 w 75"/>
                  <a:gd name="T15" fmla="*/ 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30">
                    <a:moveTo>
                      <a:pt x="75" y="5"/>
                    </a:moveTo>
                    <a:lnTo>
                      <a:pt x="60" y="0"/>
                    </a:lnTo>
                    <a:lnTo>
                      <a:pt x="20" y="15"/>
                    </a:lnTo>
                    <a:lnTo>
                      <a:pt x="0" y="10"/>
                    </a:lnTo>
                    <a:lnTo>
                      <a:pt x="10" y="30"/>
                    </a:lnTo>
                    <a:lnTo>
                      <a:pt x="60" y="30"/>
                    </a:lnTo>
                    <a:lnTo>
                      <a:pt x="40" y="20"/>
                    </a:lnTo>
                    <a:lnTo>
                      <a:pt x="7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04" name="Freeform 3204">
                <a:extLst>
                  <a:ext uri="{FF2B5EF4-FFF2-40B4-BE49-F238E27FC236}">
                    <a16:creationId xmlns:a16="http://schemas.microsoft.com/office/drawing/2014/main" id="{98F76325-F66E-4633-85C4-C1996E0287F6}"/>
                  </a:ext>
                </a:extLst>
              </p:cNvPr>
              <p:cNvSpPr>
                <a:spLocks/>
              </p:cNvSpPr>
              <p:nvPr/>
            </p:nvSpPr>
            <p:spPr bwMode="auto">
              <a:xfrm>
                <a:off x="2463" y="2302"/>
                <a:ext cx="75" cy="30"/>
              </a:xfrm>
              <a:custGeom>
                <a:avLst/>
                <a:gdLst>
                  <a:gd name="T0" fmla="*/ 75 w 75"/>
                  <a:gd name="T1" fmla="*/ 5 h 30"/>
                  <a:gd name="T2" fmla="*/ 60 w 75"/>
                  <a:gd name="T3" fmla="*/ 0 h 30"/>
                  <a:gd name="T4" fmla="*/ 20 w 75"/>
                  <a:gd name="T5" fmla="*/ 15 h 30"/>
                  <a:gd name="T6" fmla="*/ 0 w 75"/>
                  <a:gd name="T7" fmla="*/ 10 h 30"/>
                  <a:gd name="T8" fmla="*/ 10 w 75"/>
                  <a:gd name="T9" fmla="*/ 30 h 30"/>
                  <a:gd name="T10" fmla="*/ 60 w 75"/>
                  <a:gd name="T11" fmla="*/ 30 h 30"/>
                  <a:gd name="T12" fmla="*/ 40 w 75"/>
                  <a:gd name="T13" fmla="*/ 20 h 30"/>
                  <a:gd name="T14" fmla="*/ 75 w 75"/>
                  <a:gd name="T15" fmla="*/ 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30">
                    <a:moveTo>
                      <a:pt x="75" y="5"/>
                    </a:moveTo>
                    <a:lnTo>
                      <a:pt x="60" y="0"/>
                    </a:lnTo>
                    <a:lnTo>
                      <a:pt x="20" y="15"/>
                    </a:lnTo>
                    <a:lnTo>
                      <a:pt x="0" y="10"/>
                    </a:lnTo>
                    <a:lnTo>
                      <a:pt x="10" y="30"/>
                    </a:lnTo>
                    <a:lnTo>
                      <a:pt x="60" y="30"/>
                    </a:lnTo>
                    <a:lnTo>
                      <a:pt x="40" y="20"/>
                    </a:lnTo>
                    <a:lnTo>
                      <a:pt x="7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05" name="Freeform 3205">
                <a:extLst>
                  <a:ext uri="{FF2B5EF4-FFF2-40B4-BE49-F238E27FC236}">
                    <a16:creationId xmlns:a16="http://schemas.microsoft.com/office/drawing/2014/main" id="{CB608330-C189-4881-A261-A6CE8214E995}"/>
                  </a:ext>
                </a:extLst>
              </p:cNvPr>
              <p:cNvSpPr>
                <a:spLocks/>
              </p:cNvSpPr>
              <p:nvPr/>
            </p:nvSpPr>
            <p:spPr bwMode="auto">
              <a:xfrm>
                <a:off x="2468" y="2268"/>
                <a:ext cx="74" cy="29"/>
              </a:xfrm>
              <a:custGeom>
                <a:avLst/>
                <a:gdLst>
                  <a:gd name="T0" fmla="*/ 0 w 74"/>
                  <a:gd name="T1" fmla="*/ 5 h 29"/>
                  <a:gd name="T2" fmla="*/ 20 w 74"/>
                  <a:gd name="T3" fmla="*/ 0 h 29"/>
                  <a:gd name="T4" fmla="*/ 60 w 74"/>
                  <a:gd name="T5" fmla="*/ 14 h 29"/>
                  <a:gd name="T6" fmla="*/ 74 w 74"/>
                  <a:gd name="T7" fmla="*/ 10 h 29"/>
                  <a:gd name="T8" fmla="*/ 65 w 74"/>
                  <a:gd name="T9" fmla="*/ 29 h 29"/>
                  <a:gd name="T10" fmla="*/ 20 w 74"/>
                  <a:gd name="T11" fmla="*/ 29 h 29"/>
                  <a:gd name="T12" fmla="*/ 40 w 74"/>
                  <a:gd name="T13" fmla="*/ 24 h 29"/>
                  <a:gd name="T14" fmla="*/ 0 w 74"/>
                  <a:gd name="T15" fmla="*/ 5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9">
                    <a:moveTo>
                      <a:pt x="0" y="5"/>
                    </a:moveTo>
                    <a:lnTo>
                      <a:pt x="20" y="0"/>
                    </a:lnTo>
                    <a:lnTo>
                      <a:pt x="60" y="14"/>
                    </a:lnTo>
                    <a:lnTo>
                      <a:pt x="74" y="10"/>
                    </a:lnTo>
                    <a:lnTo>
                      <a:pt x="65" y="29"/>
                    </a:lnTo>
                    <a:lnTo>
                      <a:pt x="20" y="29"/>
                    </a:lnTo>
                    <a:lnTo>
                      <a:pt x="40" y="24"/>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06" name="Freeform 3206">
                <a:extLst>
                  <a:ext uri="{FF2B5EF4-FFF2-40B4-BE49-F238E27FC236}">
                    <a16:creationId xmlns:a16="http://schemas.microsoft.com/office/drawing/2014/main" id="{CFDD534C-20E6-4F8E-95B2-F3C2634B199D}"/>
                  </a:ext>
                </a:extLst>
              </p:cNvPr>
              <p:cNvSpPr>
                <a:spLocks/>
              </p:cNvSpPr>
              <p:nvPr/>
            </p:nvSpPr>
            <p:spPr bwMode="auto">
              <a:xfrm>
                <a:off x="2468" y="2268"/>
                <a:ext cx="74" cy="29"/>
              </a:xfrm>
              <a:custGeom>
                <a:avLst/>
                <a:gdLst>
                  <a:gd name="T0" fmla="*/ 0 w 74"/>
                  <a:gd name="T1" fmla="*/ 5 h 29"/>
                  <a:gd name="T2" fmla="*/ 20 w 74"/>
                  <a:gd name="T3" fmla="*/ 0 h 29"/>
                  <a:gd name="T4" fmla="*/ 60 w 74"/>
                  <a:gd name="T5" fmla="*/ 14 h 29"/>
                  <a:gd name="T6" fmla="*/ 74 w 74"/>
                  <a:gd name="T7" fmla="*/ 10 h 29"/>
                  <a:gd name="T8" fmla="*/ 65 w 74"/>
                  <a:gd name="T9" fmla="*/ 29 h 29"/>
                  <a:gd name="T10" fmla="*/ 20 w 74"/>
                  <a:gd name="T11" fmla="*/ 29 h 29"/>
                  <a:gd name="T12" fmla="*/ 40 w 74"/>
                  <a:gd name="T13" fmla="*/ 24 h 29"/>
                  <a:gd name="T14" fmla="*/ 0 w 74"/>
                  <a:gd name="T15" fmla="*/ 5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9">
                    <a:moveTo>
                      <a:pt x="0" y="5"/>
                    </a:moveTo>
                    <a:lnTo>
                      <a:pt x="20" y="0"/>
                    </a:lnTo>
                    <a:lnTo>
                      <a:pt x="60" y="14"/>
                    </a:lnTo>
                    <a:lnTo>
                      <a:pt x="74" y="10"/>
                    </a:lnTo>
                    <a:lnTo>
                      <a:pt x="65" y="29"/>
                    </a:lnTo>
                    <a:lnTo>
                      <a:pt x="20" y="29"/>
                    </a:lnTo>
                    <a:lnTo>
                      <a:pt x="40" y="24"/>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07" name="Freeform 3207">
                <a:extLst>
                  <a:ext uri="{FF2B5EF4-FFF2-40B4-BE49-F238E27FC236}">
                    <a16:creationId xmlns:a16="http://schemas.microsoft.com/office/drawing/2014/main" id="{FCDF053E-7348-42EB-8FAA-5EF283C91A2C}"/>
                  </a:ext>
                </a:extLst>
              </p:cNvPr>
              <p:cNvSpPr>
                <a:spLocks/>
              </p:cNvSpPr>
              <p:nvPr/>
            </p:nvSpPr>
            <p:spPr bwMode="auto">
              <a:xfrm>
                <a:off x="2542" y="2302"/>
                <a:ext cx="75" cy="30"/>
              </a:xfrm>
              <a:custGeom>
                <a:avLst/>
                <a:gdLst>
                  <a:gd name="T0" fmla="*/ 75 w 75"/>
                  <a:gd name="T1" fmla="*/ 25 h 30"/>
                  <a:gd name="T2" fmla="*/ 60 w 75"/>
                  <a:gd name="T3" fmla="*/ 30 h 30"/>
                  <a:gd name="T4" fmla="*/ 20 w 75"/>
                  <a:gd name="T5" fmla="*/ 10 h 30"/>
                  <a:gd name="T6" fmla="*/ 0 w 75"/>
                  <a:gd name="T7" fmla="*/ 15 h 30"/>
                  <a:gd name="T8" fmla="*/ 10 w 75"/>
                  <a:gd name="T9" fmla="*/ 0 h 30"/>
                  <a:gd name="T10" fmla="*/ 60 w 75"/>
                  <a:gd name="T11" fmla="*/ 0 h 30"/>
                  <a:gd name="T12" fmla="*/ 40 w 75"/>
                  <a:gd name="T13" fmla="*/ 5 h 30"/>
                  <a:gd name="T14" fmla="*/ 75 w 75"/>
                  <a:gd name="T15" fmla="*/ 2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30">
                    <a:moveTo>
                      <a:pt x="75" y="25"/>
                    </a:moveTo>
                    <a:lnTo>
                      <a:pt x="60" y="30"/>
                    </a:lnTo>
                    <a:lnTo>
                      <a:pt x="20" y="10"/>
                    </a:lnTo>
                    <a:lnTo>
                      <a:pt x="0" y="15"/>
                    </a:lnTo>
                    <a:lnTo>
                      <a:pt x="10" y="0"/>
                    </a:lnTo>
                    <a:lnTo>
                      <a:pt x="60" y="0"/>
                    </a:lnTo>
                    <a:lnTo>
                      <a:pt x="40" y="5"/>
                    </a:lnTo>
                    <a:lnTo>
                      <a:pt x="75"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08" name="Freeform 3208">
                <a:extLst>
                  <a:ext uri="{FF2B5EF4-FFF2-40B4-BE49-F238E27FC236}">
                    <a16:creationId xmlns:a16="http://schemas.microsoft.com/office/drawing/2014/main" id="{4159934D-F294-4D9D-A929-6E0BAB530F2C}"/>
                  </a:ext>
                </a:extLst>
              </p:cNvPr>
              <p:cNvSpPr>
                <a:spLocks/>
              </p:cNvSpPr>
              <p:nvPr/>
            </p:nvSpPr>
            <p:spPr bwMode="auto">
              <a:xfrm>
                <a:off x="2542" y="2302"/>
                <a:ext cx="75" cy="30"/>
              </a:xfrm>
              <a:custGeom>
                <a:avLst/>
                <a:gdLst>
                  <a:gd name="T0" fmla="*/ 75 w 75"/>
                  <a:gd name="T1" fmla="*/ 25 h 30"/>
                  <a:gd name="T2" fmla="*/ 60 w 75"/>
                  <a:gd name="T3" fmla="*/ 30 h 30"/>
                  <a:gd name="T4" fmla="*/ 20 w 75"/>
                  <a:gd name="T5" fmla="*/ 10 h 30"/>
                  <a:gd name="T6" fmla="*/ 0 w 75"/>
                  <a:gd name="T7" fmla="*/ 15 h 30"/>
                  <a:gd name="T8" fmla="*/ 10 w 75"/>
                  <a:gd name="T9" fmla="*/ 0 h 30"/>
                  <a:gd name="T10" fmla="*/ 60 w 75"/>
                  <a:gd name="T11" fmla="*/ 0 h 30"/>
                  <a:gd name="T12" fmla="*/ 40 w 75"/>
                  <a:gd name="T13" fmla="*/ 5 h 30"/>
                  <a:gd name="T14" fmla="*/ 75 w 75"/>
                  <a:gd name="T15" fmla="*/ 2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30">
                    <a:moveTo>
                      <a:pt x="75" y="25"/>
                    </a:moveTo>
                    <a:lnTo>
                      <a:pt x="60" y="30"/>
                    </a:lnTo>
                    <a:lnTo>
                      <a:pt x="20" y="10"/>
                    </a:lnTo>
                    <a:lnTo>
                      <a:pt x="0" y="15"/>
                    </a:lnTo>
                    <a:lnTo>
                      <a:pt x="10" y="0"/>
                    </a:lnTo>
                    <a:lnTo>
                      <a:pt x="60" y="0"/>
                    </a:lnTo>
                    <a:lnTo>
                      <a:pt x="40" y="5"/>
                    </a:lnTo>
                    <a:lnTo>
                      <a:pt x="75"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09" name="Freeform 3209">
                <a:extLst>
                  <a:ext uri="{FF2B5EF4-FFF2-40B4-BE49-F238E27FC236}">
                    <a16:creationId xmlns:a16="http://schemas.microsoft.com/office/drawing/2014/main" id="{BB1437C3-27DE-405D-9220-5A477BB3E19B}"/>
                  </a:ext>
                </a:extLst>
              </p:cNvPr>
              <p:cNvSpPr>
                <a:spLocks/>
              </p:cNvSpPr>
              <p:nvPr/>
            </p:nvSpPr>
            <p:spPr bwMode="auto">
              <a:xfrm>
                <a:off x="2547" y="2268"/>
                <a:ext cx="74" cy="29"/>
              </a:xfrm>
              <a:custGeom>
                <a:avLst/>
                <a:gdLst>
                  <a:gd name="T0" fmla="*/ 0 w 74"/>
                  <a:gd name="T1" fmla="*/ 24 h 29"/>
                  <a:gd name="T2" fmla="*/ 15 w 74"/>
                  <a:gd name="T3" fmla="*/ 29 h 29"/>
                  <a:gd name="T4" fmla="*/ 55 w 74"/>
                  <a:gd name="T5" fmla="*/ 10 h 29"/>
                  <a:gd name="T6" fmla="*/ 74 w 74"/>
                  <a:gd name="T7" fmla="*/ 19 h 29"/>
                  <a:gd name="T8" fmla="*/ 65 w 74"/>
                  <a:gd name="T9" fmla="*/ 0 h 29"/>
                  <a:gd name="T10" fmla="*/ 20 w 74"/>
                  <a:gd name="T11" fmla="*/ 0 h 29"/>
                  <a:gd name="T12" fmla="*/ 35 w 74"/>
                  <a:gd name="T13" fmla="*/ 5 h 29"/>
                  <a:gd name="T14" fmla="*/ 0 w 74"/>
                  <a:gd name="T15" fmla="*/ 24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9">
                    <a:moveTo>
                      <a:pt x="0" y="24"/>
                    </a:moveTo>
                    <a:lnTo>
                      <a:pt x="15" y="29"/>
                    </a:lnTo>
                    <a:lnTo>
                      <a:pt x="55" y="10"/>
                    </a:lnTo>
                    <a:lnTo>
                      <a:pt x="74" y="19"/>
                    </a:lnTo>
                    <a:lnTo>
                      <a:pt x="65" y="0"/>
                    </a:lnTo>
                    <a:lnTo>
                      <a:pt x="20" y="0"/>
                    </a:lnTo>
                    <a:lnTo>
                      <a:pt x="35" y="5"/>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10" name="Freeform 3210">
                <a:extLst>
                  <a:ext uri="{FF2B5EF4-FFF2-40B4-BE49-F238E27FC236}">
                    <a16:creationId xmlns:a16="http://schemas.microsoft.com/office/drawing/2014/main" id="{78C722F6-6351-4DA0-97A4-EEA249D4F3F3}"/>
                  </a:ext>
                </a:extLst>
              </p:cNvPr>
              <p:cNvSpPr>
                <a:spLocks/>
              </p:cNvSpPr>
              <p:nvPr/>
            </p:nvSpPr>
            <p:spPr bwMode="auto">
              <a:xfrm>
                <a:off x="2547" y="2268"/>
                <a:ext cx="74" cy="29"/>
              </a:xfrm>
              <a:custGeom>
                <a:avLst/>
                <a:gdLst>
                  <a:gd name="T0" fmla="*/ 0 w 74"/>
                  <a:gd name="T1" fmla="*/ 24 h 29"/>
                  <a:gd name="T2" fmla="*/ 15 w 74"/>
                  <a:gd name="T3" fmla="*/ 29 h 29"/>
                  <a:gd name="T4" fmla="*/ 55 w 74"/>
                  <a:gd name="T5" fmla="*/ 10 h 29"/>
                  <a:gd name="T6" fmla="*/ 74 w 74"/>
                  <a:gd name="T7" fmla="*/ 19 h 29"/>
                  <a:gd name="T8" fmla="*/ 65 w 74"/>
                  <a:gd name="T9" fmla="*/ 0 h 29"/>
                  <a:gd name="T10" fmla="*/ 20 w 74"/>
                  <a:gd name="T11" fmla="*/ 0 h 29"/>
                  <a:gd name="T12" fmla="*/ 35 w 74"/>
                  <a:gd name="T13" fmla="*/ 5 h 29"/>
                  <a:gd name="T14" fmla="*/ 0 w 74"/>
                  <a:gd name="T15" fmla="*/ 24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9">
                    <a:moveTo>
                      <a:pt x="0" y="24"/>
                    </a:moveTo>
                    <a:lnTo>
                      <a:pt x="15" y="29"/>
                    </a:lnTo>
                    <a:lnTo>
                      <a:pt x="55" y="10"/>
                    </a:lnTo>
                    <a:lnTo>
                      <a:pt x="74" y="19"/>
                    </a:lnTo>
                    <a:lnTo>
                      <a:pt x="65" y="0"/>
                    </a:lnTo>
                    <a:lnTo>
                      <a:pt x="20" y="0"/>
                    </a:lnTo>
                    <a:lnTo>
                      <a:pt x="35" y="5"/>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11" name="Freeform 3211">
                <a:extLst>
                  <a:ext uri="{FF2B5EF4-FFF2-40B4-BE49-F238E27FC236}">
                    <a16:creationId xmlns:a16="http://schemas.microsoft.com/office/drawing/2014/main" id="{E6918D1B-32B8-43F3-AE3F-127BFF2E0BDD}"/>
                  </a:ext>
                </a:extLst>
              </p:cNvPr>
              <p:cNvSpPr>
                <a:spLocks/>
              </p:cNvSpPr>
              <p:nvPr/>
            </p:nvSpPr>
            <p:spPr bwMode="auto">
              <a:xfrm>
                <a:off x="2468" y="2302"/>
                <a:ext cx="74" cy="30"/>
              </a:xfrm>
              <a:custGeom>
                <a:avLst/>
                <a:gdLst>
                  <a:gd name="T0" fmla="*/ 74 w 74"/>
                  <a:gd name="T1" fmla="*/ 5 h 30"/>
                  <a:gd name="T2" fmla="*/ 55 w 74"/>
                  <a:gd name="T3" fmla="*/ 0 h 30"/>
                  <a:gd name="T4" fmla="*/ 20 w 74"/>
                  <a:gd name="T5" fmla="*/ 20 h 30"/>
                  <a:gd name="T6" fmla="*/ 0 w 74"/>
                  <a:gd name="T7" fmla="*/ 10 h 30"/>
                  <a:gd name="T8" fmla="*/ 10 w 74"/>
                  <a:gd name="T9" fmla="*/ 30 h 30"/>
                  <a:gd name="T10" fmla="*/ 55 w 74"/>
                  <a:gd name="T11" fmla="*/ 30 h 30"/>
                  <a:gd name="T12" fmla="*/ 35 w 74"/>
                  <a:gd name="T13" fmla="*/ 25 h 30"/>
                  <a:gd name="T14" fmla="*/ 74 w 74"/>
                  <a:gd name="T15" fmla="*/ 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0">
                    <a:moveTo>
                      <a:pt x="74" y="5"/>
                    </a:moveTo>
                    <a:lnTo>
                      <a:pt x="55" y="0"/>
                    </a:lnTo>
                    <a:lnTo>
                      <a:pt x="20" y="20"/>
                    </a:lnTo>
                    <a:lnTo>
                      <a:pt x="0" y="10"/>
                    </a:lnTo>
                    <a:lnTo>
                      <a:pt x="10" y="30"/>
                    </a:lnTo>
                    <a:lnTo>
                      <a:pt x="55" y="30"/>
                    </a:lnTo>
                    <a:lnTo>
                      <a:pt x="35" y="25"/>
                    </a:lnTo>
                    <a:lnTo>
                      <a:pt x="7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12" name="Freeform 3212">
                <a:extLst>
                  <a:ext uri="{FF2B5EF4-FFF2-40B4-BE49-F238E27FC236}">
                    <a16:creationId xmlns:a16="http://schemas.microsoft.com/office/drawing/2014/main" id="{65F2B953-F1D7-48FE-AAE4-625291B08A4D}"/>
                  </a:ext>
                </a:extLst>
              </p:cNvPr>
              <p:cNvSpPr>
                <a:spLocks/>
              </p:cNvSpPr>
              <p:nvPr/>
            </p:nvSpPr>
            <p:spPr bwMode="auto">
              <a:xfrm>
                <a:off x="2468" y="2302"/>
                <a:ext cx="74" cy="30"/>
              </a:xfrm>
              <a:custGeom>
                <a:avLst/>
                <a:gdLst>
                  <a:gd name="T0" fmla="*/ 74 w 74"/>
                  <a:gd name="T1" fmla="*/ 5 h 30"/>
                  <a:gd name="T2" fmla="*/ 55 w 74"/>
                  <a:gd name="T3" fmla="*/ 0 h 30"/>
                  <a:gd name="T4" fmla="*/ 20 w 74"/>
                  <a:gd name="T5" fmla="*/ 20 h 30"/>
                  <a:gd name="T6" fmla="*/ 0 w 74"/>
                  <a:gd name="T7" fmla="*/ 10 h 30"/>
                  <a:gd name="T8" fmla="*/ 10 w 74"/>
                  <a:gd name="T9" fmla="*/ 30 h 30"/>
                  <a:gd name="T10" fmla="*/ 55 w 74"/>
                  <a:gd name="T11" fmla="*/ 30 h 30"/>
                  <a:gd name="T12" fmla="*/ 35 w 74"/>
                  <a:gd name="T13" fmla="*/ 25 h 30"/>
                  <a:gd name="T14" fmla="*/ 74 w 74"/>
                  <a:gd name="T15" fmla="*/ 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0">
                    <a:moveTo>
                      <a:pt x="74" y="5"/>
                    </a:moveTo>
                    <a:lnTo>
                      <a:pt x="55" y="0"/>
                    </a:lnTo>
                    <a:lnTo>
                      <a:pt x="20" y="20"/>
                    </a:lnTo>
                    <a:lnTo>
                      <a:pt x="0" y="10"/>
                    </a:lnTo>
                    <a:lnTo>
                      <a:pt x="10" y="30"/>
                    </a:lnTo>
                    <a:lnTo>
                      <a:pt x="55" y="30"/>
                    </a:lnTo>
                    <a:lnTo>
                      <a:pt x="35" y="25"/>
                    </a:lnTo>
                    <a:lnTo>
                      <a:pt x="7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13" name="Freeform 3213">
                <a:extLst>
                  <a:ext uri="{FF2B5EF4-FFF2-40B4-BE49-F238E27FC236}">
                    <a16:creationId xmlns:a16="http://schemas.microsoft.com/office/drawing/2014/main" id="{C4C47C0E-96DA-46F9-A9B6-2BCCF13CAC04}"/>
                  </a:ext>
                </a:extLst>
              </p:cNvPr>
              <p:cNvSpPr>
                <a:spLocks/>
              </p:cNvSpPr>
              <p:nvPr/>
            </p:nvSpPr>
            <p:spPr bwMode="auto">
              <a:xfrm>
                <a:off x="2473" y="2268"/>
                <a:ext cx="74" cy="29"/>
              </a:xfrm>
              <a:custGeom>
                <a:avLst/>
                <a:gdLst>
                  <a:gd name="T0" fmla="*/ 0 w 74"/>
                  <a:gd name="T1" fmla="*/ 5 h 29"/>
                  <a:gd name="T2" fmla="*/ 15 w 74"/>
                  <a:gd name="T3" fmla="*/ 0 h 29"/>
                  <a:gd name="T4" fmla="*/ 55 w 74"/>
                  <a:gd name="T5" fmla="*/ 19 h 29"/>
                  <a:gd name="T6" fmla="*/ 74 w 74"/>
                  <a:gd name="T7" fmla="*/ 14 h 29"/>
                  <a:gd name="T8" fmla="*/ 65 w 74"/>
                  <a:gd name="T9" fmla="*/ 29 h 29"/>
                  <a:gd name="T10" fmla="*/ 15 w 74"/>
                  <a:gd name="T11" fmla="*/ 29 h 29"/>
                  <a:gd name="T12" fmla="*/ 35 w 74"/>
                  <a:gd name="T13" fmla="*/ 24 h 29"/>
                  <a:gd name="T14" fmla="*/ 0 w 74"/>
                  <a:gd name="T15" fmla="*/ 5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9">
                    <a:moveTo>
                      <a:pt x="0" y="5"/>
                    </a:moveTo>
                    <a:lnTo>
                      <a:pt x="15" y="0"/>
                    </a:lnTo>
                    <a:lnTo>
                      <a:pt x="55" y="19"/>
                    </a:lnTo>
                    <a:lnTo>
                      <a:pt x="74" y="14"/>
                    </a:lnTo>
                    <a:lnTo>
                      <a:pt x="65" y="29"/>
                    </a:lnTo>
                    <a:lnTo>
                      <a:pt x="15" y="29"/>
                    </a:lnTo>
                    <a:lnTo>
                      <a:pt x="35" y="24"/>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14" name="Freeform 3214">
                <a:extLst>
                  <a:ext uri="{FF2B5EF4-FFF2-40B4-BE49-F238E27FC236}">
                    <a16:creationId xmlns:a16="http://schemas.microsoft.com/office/drawing/2014/main" id="{0C864450-E784-4B28-87F4-9BC86D5518D5}"/>
                  </a:ext>
                </a:extLst>
              </p:cNvPr>
              <p:cNvSpPr>
                <a:spLocks/>
              </p:cNvSpPr>
              <p:nvPr/>
            </p:nvSpPr>
            <p:spPr bwMode="auto">
              <a:xfrm>
                <a:off x="2473" y="2268"/>
                <a:ext cx="74" cy="29"/>
              </a:xfrm>
              <a:custGeom>
                <a:avLst/>
                <a:gdLst>
                  <a:gd name="T0" fmla="*/ 0 w 74"/>
                  <a:gd name="T1" fmla="*/ 5 h 29"/>
                  <a:gd name="T2" fmla="*/ 15 w 74"/>
                  <a:gd name="T3" fmla="*/ 0 h 29"/>
                  <a:gd name="T4" fmla="*/ 55 w 74"/>
                  <a:gd name="T5" fmla="*/ 19 h 29"/>
                  <a:gd name="T6" fmla="*/ 74 w 74"/>
                  <a:gd name="T7" fmla="*/ 14 h 29"/>
                  <a:gd name="T8" fmla="*/ 65 w 74"/>
                  <a:gd name="T9" fmla="*/ 29 h 29"/>
                  <a:gd name="T10" fmla="*/ 15 w 74"/>
                  <a:gd name="T11" fmla="*/ 29 h 29"/>
                  <a:gd name="T12" fmla="*/ 35 w 74"/>
                  <a:gd name="T13" fmla="*/ 24 h 29"/>
                  <a:gd name="T14" fmla="*/ 0 w 74"/>
                  <a:gd name="T15" fmla="*/ 5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9">
                    <a:moveTo>
                      <a:pt x="0" y="5"/>
                    </a:moveTo>
                    <a:lnTo>
                      <a:pt x="15" y="0"/>
                    </a:lnTo>
                    <a:lnTo>
                      <a:pt x="55" y="19"/>
                    </a:lnTo>
                    <a:lnTo>
                      <a:pt x="74" y="14"/>
                    </a:lnTo>
                    <a:lnTo>
                      <a:pt x="65" y="29"/>
                    </a:lnTo>
                    <a:lnTo>
                      <a:pt x="15" y="29"/>
                    </a:lnTo>
                    <a:lnTo>
                      <a:pt x="35" y="24"/>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15" name="Freeform 3215">
                <a:extLst>
                  <a:ext uri="{FF2B5EF4-FFF2-40B4-BE49-F238E27FC236}">
                    <a16:creationId xmlns:a16="http://schemas.microsoft.com/office/drawing/2014/main" id="{42B16C9A-BDBE-42A4-9E8A-75D6442AA006}"/>
                  </a:ext>
                </a:extLst>
              </p:cNvPr>
              <p:cNvSpPr>
                <a:spLocks/>
              </p:cNvSpPr>
              <p:nvPr/>
            </p:nvSpPr>
            <p:spPr bwMode="auto">
              <a:xfrm>
                <a:off x="2547" y="2307"/>
                <a:ext cx="70" cy="25"/>
              </a:xfrm>
              <a:custGeom>
                <a:avLst/>
                <a:gdLst>
                  <a:gd name="T0" fmla="*/ 70 w 70"/>
                  <a:gd name="T1" fmla="*/ 20 h 25"/>
                  <a:gd name="T2" fmla="*/ 55 w 70"/>
                  <a:gd name="T3" fmla="*/ 25 h 25"/>
                  <a:gd name="T4" fmla="*/ 15 w 70"/>
                  <a:gd name="T5" fmla="*/ 5 h 25"/>
                  <a:gd name="T6" fmla="*/ 0 w 70"/>
                  <a:gd name="T7" fmla="*/ 15 h 25"/>
                  <a:gd name="T8" fmla="*/ 5 w 70"/>
                  <a:gd name="T9" fmla="*/ 0 h 25"/>
                  <a:gd name="T10" fmla="*/ 55 w 70"/>
                  <a:gd name="T11" fmla="*/ 0 h 25"/>
                  <a:gd name="T12" fmla="*/ 35 w 70"/>
                  <a:gd name="T13" fmla="*/ 5 h 25"/>
                  <a:gd name="T14" fmla="*/ 70 w 70"/>
                  <a:gd name="T15" fmla="*/ 2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
                    <a:moveTo>
                      <a:pt x="70" y="20"/>
                    </a:moveTo>
                    <a:lnTo>
                      <a:pt x="55" y="25"/>
                    </a:lnTo>
                    <a:lnTo>
                      <a:pt x="15" y="5"/>
                    </a:lnTo>
                    <a:lnTo>
                      <a:pt x="0" y="15"/>
                    </a:lnTo>
                    <a:lnTo>
                      <a:pt x="5" y="0"/>
                    </a:lnTo>
                    <a:lnTo>
                      <a:pt x="55" y="0"/>
                    </a:lnTo>
                    <a:lnTo>
                      <a:pt x="35" y="5"/>
                    </a:lnTo>
                    <a:lnTo>
                      <a:pt x="7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16" name="Freeform 3216">
                <a:extLst>
                  <a:ext uri="{FF2B5EF4-FFF2-40B4-BE49-F238E27FC236}">
                    <a16:creationId xmlns:a16="http://schemas.microsoft.com/office/drawing/2014/main" id="{5C908BB2-C044-4A57-A092-5F94D2648DAB}"/>
                  </a:ext>
                </a:extLst>
              </p:cNvPr>
              <p:cNvSpPr>
                <a:spLocks/>
              </p:cNvSpPr>
              <p:nvPr/>
            </p:nvSpPr>
            <p:spPr bwMode="auto">
              <a:xfrm>
                <a:off x="2547" y="2307"/>
                <a:ext cx="70" cy="25"/>
              </a:xfrm>
              <a:custGeom>
                <a:avLst/>
                <a:gdLst>
                  <a:gd name="T0" fmla="*/ 70 w 70"/>
                  <a:gd name="T1" fmla="*/ 20 h 25"/>
                  <a:gd name="T2" fmla="*/ 55 w 70"/>
                  <a:gd name="T3" fmla="*/ 25 h 25"/>
                  <a:gd name="T4" fmla="*/ 15 w 70"/>
                  <a:gd name="T5" fmla="*/ 5 h 25"/>
                  <a:gd name="T6" fmla="*/ 0 w 70"/>
                  <a:gd name="T7" fmla="*/ 15 h 25"/>
                  <a:gd name="T8" fmla="*/ 5 w 70"/>
                  <a:gd name="T9" fmla="*/ 0 h 25"/>
                  <a:gd name="T10" fmla="*/ 55 w 70"/>
                  <a:gd name="T11" fmla="*/ 0 h 25"/>
                  <a:gd name="T12" fmla="*/ 35 w 70"/>
                  <a:gd name="T13" fmla="*/ 5 h 25"/>
                  <a:gd name="T14" fmla="*/ 70 w 70"/>
                  <a:gd name="T15" fmla="*/ 2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
                    <a:moveTo>
                      <a:pt x="70" y="20"/>
                    </a:moveTo>
                    <a:lnTo>
                      <a:pt x="55" y="25"/>
                    </a:lnTo>
                    <a:lnTo>
                      <a:pt x="15" y="5"/>
                    </a:lnTo>
                    <a:lnTo>
                      <a:pt x="0" y="15"/>
                    </a:lnTo>
                    <a:lnTo>
                      <a:pt x="5" y="0"/>
                    </a:lnTo>
                    <a:lnTo>
                      <a:pt x="55" y="0"/>
                    </a:lnTo>
                    <a:lnTo>
                      <a:pt x="35" y="5"/>
                    </a:lnTo>
                    <a:lnTo>
                      <a:pt x="7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17" name="Line 3217">
                <a:extLst>
                  <a:ext uri="{FF2B5EF4-FFF2-40B4-BE49-F238E27FC236}">
                    <a16:creationId xmlns:a16="http://schemas.microsoft.com/office/drawing/2014/main" id="{23EFCD2E-DADC-44B8-B2A6-5EAC7E648126}"/>
                  </a:ext>
                </a:extLst>
              </p:cNvPr>
              <p:cNvSpPr>
                <a:spLocks noChangeShapeType="1"/>
              </p:cNvSpPr>
              <p:nvPr/>
            </p:nvSpPr>
            <p:spPr bwMode="auto">
              <a:xfrm>
                <a:off x="2434" y="2297"/>
                <a:ext cx="1" cy="188"/>
              </a:xfrm>
              <a:prstGeom prst="line">
                <a:avLst/>
              </a:prstGeom>
              <a:noFill/>
              <a:ln w="7938">
                <a:solidFill>
                  <a:srgbClr val="FF7C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418" name="Line 3218">
                <a:extLst>
                  <a:ext uri="{FF2B5EF4-FFF2-40B4-BE49-F238E27FC236}">
                    <a16:creationId xmlns:a16="http://schemas.microsoft.com/office/drawing/2014/main" id="{B4B61C35-392A-4BFE-AD20-7FAC2F18CD38}"/>
                  </a:ext>
                </a:extLst>
              </p:cNvPr>
              <p:cNvSpPr>
                <a:spLocks noChangeShapeType="1"/>
              </p:cNvSpPr>
              <p:nvPr/>
            </p:nvSpPr>
            <p:spPr bwMode="auto">
              <a:xfrm>
                <a:off x="2651" y="2297"/>
                <a:ext cx="5" cy="188"/>
              </a:xfrm>
              <a:prstGeom prst="line">
                <a:avLst/>
              </a:prstGeom>
              <a:noFill/>
              <a:ln w="7938">
                <a:solidFill>
                  <a:srgbClr val="FF7C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419" name="Freeform 3219">
                <a:extLst>
                  <a:ext uri="{FF2B5EF4-FFF2-40B4-BE49-F238E27FC236}">
                    <a16:creationId xmlns:a16="http://schemas.microsoft.com/office/drawing/2014/main" id="{8EBB173F-E96C-44FE-B0BB-5A7F50B62AD3}"/>
                  </a:ext>
                </a:extLst>
              </p:cNvPr>
              <p:cNvSpPr>
                <a:spLocks/>
              </p:cNvSpPr>
              <p:nvPr/>
            </p:nvSpPr>
            <p:spPr bwMode="auto">
              <a:xfrm>
                <a:off x="2459" y="2347"/>
                <a:ext cx="167" cy="157"/>
              </a:xfrm>
              <a:custGeom>
                <a:avLst/>
                <a:gdLst>
                  <a:gd name="T0" fmla="*/ 24 w 167"/>
                  <a:gd name="T1" fmla="*/ 0 h 157"/>
                  <a:gd name="T2" fmla="*/ 24 w 167"/>
                  <a:gd name="T3" fmla="*/ 19 h 157"/>
                  <a:gd name="T4" fmla="*/ 64 w 167"/>
                  <a:gd name="T5" fmla="*/ 19 h 157"/>
                  <a:gd name="T6" fmla="*/ 83 w 167"/>
                  <a:gd name="T7" fmla="*/ 64 h 157"/>
                  <a:gd name="T8" fmla="*/ 103 w 167"/>
                  <a:gd name="T9" fmla="*/ 19 h 157"/>
                  <a:gd name="T10" fmla="*/ 143 w 167"/>
                  <a:gd name="T11" fmla="*/ 19 h 157"/>
                  <a:gd name="T12" fmla="*/ 143 w 167"/>
                  <a:gd name="T13" fmla="*/ 0 h 157"/>
                  <a:gd name="T14" fmla="*/ 167 w 167"/>
                  <a:gd name="T15" fmla="*/ 24 h 157"/>
                  <a:gd name="T16" fmla="*/ 143 w 167"/>
                  <a:gd name="T17" fmla="*/ 49 h 157"/>
                  <a:gd name="T18" fmla="*/ 143 w 167"/>
                  <a:gd name="T19" fmla="*/ 34 h 157"/>
                  <a:gd name="T20" fmla="*/ 118 w 167"/>
                  <a:gd name="T21" fmla="*/ 34 h 157"/>
                  <a:gd name="T22" fmla="*/ 93 w 167"/>
                  <a:gd name="T23" fmla="*/ 78 h 157"/>
                  <a:gd name="T24" fmla="*/ 118 w 167"/>
                  <a:gd name="T25" fmla="*/ 128 h 157"/>
                  <a:gd name="T26" fmla="*/ 143 w 167"/>
                  <a:gd name="T27" fmla="*/ 128 h 157"/>
                  <a:gd name="T28" fmla="*/ 143 w 167"/>
                  <a:gd name="T29" fmla="*/ 108 h 157"/>
                  <a:gd name="T30" fmla="*/ 167 w 167"/>
                  <a:gd name="T31" fmla="*/ 133 h 157"/>
                  <a:gd name="T32" fmla="*/ 143 w 167"/>
                  <a:gd name="T33" fmla="*/ 157 h 157"/>
                  <a:gd name="T34" fmla="*/ 143 w 167"/>
                  <a:gd name="T35" fmla="*/ 138 h 157"/>
                  <a:gd name="T36" fmla="*/ 103 w 167"/>
                  <a:gd name="T37" fmla="*/ 138 h 157"/>
                  <a:gd name="T38" fmla="*/ 83 w 167"/>
                  <a:gd name="T39" fmla="*/ 93 h 157"/>
                  <a:gd name="T40" fmla="*/ 64 w 167"/>
                  <a:gd name="T41" fmla="*/ 138 h 157"/>
                  <a:gd name="T42" fmla="*/ 24 w 167"/>
                  <a:gd name="T43" fmla="*/ 138 h 157"/>
                  <a:gd name="T44" fmla="*/ 24 w 167"/>
                  <a:gd name="T45" fmla="*/ 157 h 157"/>
                  <a:gd name="T46" fmla="*/ 0 w 167"/>
                  <a:gd name="T47" fmla="*/ 133 h 157"/>
                  <a:gd name="T48" fmla="*/ 24 w 167"/>
                  <a:gd name="T49" fmla="*/ 108 h 157"/>
                  <a:gd name="T50" fmla="*/ 24 w 167"/>
                  <a:gd name="T51" fmla="*/ 128 h 157"/>
                  <a:gd name="T52" fmla="*/ 49 w 167"/>
                  <a:gd name="T53" fmla="*/ 128 h 157"/>
                  <a:gd name="T54" fmla="*/ 74 w 167"/>
                  <a:gd name="T55" fmla="*/ 78 h 157"/>
                  <a:gd name="T56" fmla="*/ 49 w 167"/>
                  <a:gd name="T57" fmla="*/ 34 h 157"/>
                  <a:gd name="T58" fmla="*/ 24 w 167"/>
                  <a:gd name="T59" fmla="*/ 34 h 157"/>
                  <a:gd name="T60" fmla="*/ 24 w 167"/>
                  <a:gd name="T61" fmla="*/ 49 h 157"/>
                  <a:gd name="T62" fmla="*/ 0 w 167"/>
                  <a:gd name="T63" fmla="*/ 24 h 157"/>
                  <a:gd name="T64" fmla="*/ 24 w 167"/>
                  <a:gd name="T6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157">
                    <a:moveTo>
                      <a:pt x="24" y="0"/>
                    </a:moveTo>
                    <a:lnTo>
                      <a:pt x="24" y="19"/>
                    </a:lnTo>
                    <a:lnTo>
                      <a:pt x="64" y="19"/>
                    </a:lnTo>
                    <a:lnTo>
                      <a:pt x="83" y="64"/>
                    </a:lnTo>
                    <a:lnTo>
                      <a:pt x="103" y="19"/>
                    </a:lnTo>
                    <a:lnTo>
                      <a:pt x="143" y="19"/>
                    </a:lnTo>
                    <a:lnTo>
                      <a:pt x="143" y="0"/>
                    </a:lnTo>
                    <a:lnTo>
                      <a:pt x="167" y="24"/>
                    </a:lnTo>
                    <a:lnTo>
                      <a:pt x="143" y="49"/>
                    </a:lnTo>
                    <a:lnTo>
                      <a:pt x="143" y="34"/>
                    </a:lnTo>
                    <a:lnTo>
                      <a:pt x="118" y="34"/>
                    </a:lnTo>
                    <a:lnTo>
                      <a:pt x="93" y="78"/>
                    </a:lnTo>
                    <a:lnTo>
                      <a:pt x="118" y="128"/>
                    </a:lnTo>
                    <a:lnTo>
                      <a:pt x="143" y="128"/>
                    </a:lnTo>
                    <a:lnTo>
                      <a:pt x="143" y="108"/>
                    </a:lnTo>
                    <a:lnTo>
                      <a:pt x="167" y="133"/>
                    </a:lnTo>
                    <a:lnTo>
                      <a:pt x="143" y="157"/>
                    </a:lnTo>
                    <a:lnTo>
                      <a:pt x="143" y="138"/>
                    </a:lnTo>
                    <a:lnTo>
                      <a:pt x="103" y="138"/>
                    </a:lnTo>
                    <a:lnTo>
                      <a:pt x="83" y="93"/>
                    </a:lnTo>
                    <a:lnTo>
                      <a:pt x="64" y="138"/>
                    </a:lnTo>
                    <a:lnTo>
                      <a:pt x="24" y="138"/>
                    </a:lnTo>
                    <a:lnTo>
                      <a:pt x="24" y="157"/>
                    </a:lnTo>
                    <a:lnTo>
                      <a:pt x="0" y="133"/>
                    </a:lnTo>
                    <a:lnTo>
                      <a:pt x="24" y="108"/>
                    </a:lnTo>
                    <a:lnTo>
                      <a:pt x="24" y="128"/>
                    </a:lnTo>
                    <a:lnTo>
                      <a:pt x="49" y="128"/>
                    </a:lnTo>
                    <a:lnTo>
                      <a:pt x="74" y="78"/>
                    </a:lnTo>
                    <a:lnTo>
                      <a:pt x="49" y="34"/>
                    </a:lnTo>
                    <a:lnTo>
                      <a:pt x="24" y="34"/>
                    </a:lnTo>
                    <a:lnTo>
                      <a:pt x="24" y="49"/>
                    </a:lnTo>
                    <a:lnTo>
                      <a:pt x="0"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20" name="Freeform 3220">
                <a:extLst>
                  <a:ext uri="{FF2B5EF4-FFF2-40B4-BE49-F238E27FC236}">
                    <a16:creationId xmlns:a16="http://schemas.microsoft.com/office/drawing/2014/main" id="{99EAD9B9-B434-43EE-B7C5-B7E64ADD7026}"/>
                  </a:ext>
                </a:extLst>
              </p:cNvPr>
              <p:cNvSpPr>
                <a:spLocks/>
              </p:cNvSpPr>
              <p:nvPr/>
            </p:nvSpPr>
            <p:spPr bwMode="auto">
              <a:xfrm>
                <a:off x="2459" y="2347"/>
                <a:ext cx="167" cy="157"/>
              </a:xfrm>
              <a:custGeom>
                <a:avLst/>
                <a:gdLst>
                  <a:gd name="T0" fmla="*/ 24 w 167"/>
                  <a:gd name="T1" fmla="*/ 0 h 157"/>
                  <a:gd name="T2" fmla="*/ 24 w 167"/>
                  <a:gd name="T3" fmla="*/ 19 h 157"/>
                  <a:gd name="T4" fmla="*/ 64 w 167"/>
                  <a:gd name="T5" fmla="*/ 19 h 157"/>
                  <a:gd name="T6" fmla="*/ 83 w 167"/>
                  <a:gd name="T7" fmla="*/ 64 h 157"/>
                  <a:gd name="T8" fmla="*/ 103 w 167"/>
                  <a:gd name="T9" fmla="*/ 19 h 157"/>
                  <a:gd name="T10" fmla="*/ 143 w 167"/>
                  <a:gd name="T11" fmla="*/ 19 h 157"/>
                  <a:gd name="T12" fmla="*/ 143 w 167"/>
                  <a:gd name="T13" fmla="*/ 0 h 157"/>
                  <a:gd name="T14" fmla="*/ 167 w 167"/>
                  <a:gd name="T15" fmla="*/ 24 h 157"/>
                  <a:gd name="T16" fmla="*/ 143 w 167"/>
                  <a:gd name="T17" fmla="*/ 49 h 157"/>
                  <a:gd name="T18" fmla="*/ 143 w 167"/>
                  <a:gd name="T19" fmla="*/ 34 h 157"/>
                  <a:gd name="T20" fmla="*/ 118 w 167"/>
                  <a:gd name="T21" fmla="*/ 34 h 157"/>
                  <a:gd name="T22" fmla="*/ 93 w 167"/>
                  <a:gd name="T23" fmla="*/ 78 h 157"/>
                  <a:gd name="T24" fmla="*/ 118 w 167"/>
                  <a:gd name="T25" fmla="*/ 128 h 157"/>
                  <a:gd name="T26" fmla="*/ 143 w 167"/>
                  <a:gd name="T27" fmla="*/ 128 h 157"/>
                  <a:gd name="T28" fmla="*/ 143 w 167"/>
                  <a:gd name="T29" fmla="*/ 108 h 157"/>
                  <a:gd name="T30" fmla="*/ 167 w 167"/>
                  <a:gd name="T31" fmla="*/ 133 h 157"/>
                  <a:gd name="T32" fmla="*/ 143 w 167"/>
                  <a:gd name="T33" fmla="*/ 157 h 157"/>
                  <a:gd name="T34" fmla="*/ 143 w 167"/>
                  <a:gd name="T35" fmla="*/ 138 h 157"/>
                  <a:gd name="T36" fmla="*/ 103 w 167"/>
                  <a:gd name="T37" fmla="*/ 138 h 157"/>
                  <a:gd name="T38" fmla="*/ 83 w 167"/>
                  <a:gd name="T39" fmla="*/ 93 h 157"/>
                  <a:gd name="T40" fmla="*/ 64 w 167"/>
                  <a:gd name="T41" fmla="*/ 138 h 157"/>
                  <a:gd name="T42" fmla="*/ 24 w 167"/>
                  <a:gd name="T43" fmla="*/ 138 h 157"/>
                  <a:gd name="T44" fmla="*/ 24 w 167"/>
                  <a:gd name="T45" fmla="*/ 157 h 157"/>
                  <a:gd name="T46" fmla="*/ 0 w 167"/>
                  <a:gd name="T47" fmla="*/ 133 h 157"/>
                  <a:gd name="T48" fmla="*/ 24 w 167"/>
                  <a:gd name="T49" fmla="*/ 108 h 157"/>
                  <a:gd name="T50" fmla="*/ 24 w 167"/>
                  <a:gd name="T51" fmla="*/ 128 h 157"/>
                  <a:gd name="T52" fmla="*/ 49 w 167"/>
                  <a:gd name="T53" fmla="*/ 128 h 157"/>
                  <a:gd name="T54" fmla="*/ 74 w 167"/>
                  <a:gd name="T55" fmla="*/ 78 h 157"/>
                  <a:gd name="T56" fmla="*/ 49 w 167"/>
                  <a:gd name="T57" fmla="*/ 34 h 157"/>
                  <a:gd name="T58" fmla="*/ 24 w 167"/>
                  <a:gd name="T59" fmla="*/ 34 h 157"/>
                  <a:gd name="T60" fmla="*/ 24 w 167"/>
                  <a:gd name="T61" fmla="*/ 49 h 157"/>
                  <a:gd name="T62" fmla="*/ 0 w 167"/>
                  <a:gd name="T63" fmla="*/ 24 h 157"/>
                  <a:gd name="T64" fmla="*/ 24 w 167"/>
                  <a:gd name="T6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157">
                    <a:moveTo>
                      <a:pt x="24" y="0"/>
                    </a:moveTo>
                    <a:lnTo>
                      <a:pt x="24" y="19"/>
                    </a:lnTo>
                    <a:lnTo>
                      <a:pt x="64" y="19"/>
                    </a:lnTo>
                    <a:lnTo>
                      <a:pt x="83" y="64"/>
                    </a:lnTo>
                    <a:lnTo>
                      <a:pt x="103" y="19"/>
                    </a:lnTo>
                    <a:lnTo>
                      <a:pt x="143" y="19"/>
                    </a:lnTo>
                    <a:lnTo>
                      <a:pt x="143" y="0"/>
                    </a:lnTo>
                    <a:lnTo>
                      <a:pt x="167" y="24"/>
                    </a:lnTo>
                    <a:lnTo>
                      <a:pt x="143" y="49"/>
                    </a:lnTo>
                    <a:lnTo>
                      <a:pt x="143" y="34"/>
                    </a:lnTo>
                    <a:lnTo>
                      <a:pt x="118" y="34"/>
                    </a:lnTo>
                    <a:lnTo>
                      <a:pt x="93" y="78"/>
                    </a:lnTo>
                    <a:lnTo>
                      <a:pt x="118" y="128"/>
                    </a:lnTo>
                    <a:lnTo>
                      <a:pt x="143" y="128"/>
                    </a:lnTo>
                    <a:lnTo>
                      <a:pt x="143" y="108"/>
                    </a:lnTo>
                    <a:lnTo>
                      <a:pt x="167" y="133"/>
                    </a:lnTo>
                    <a:lnTo>
                      <a:pt x="143" y="157"/>
                    </a:lnTo>
                    <a:lnTo>
                      <a:pt x="143" y="138"/>
                    </a:lnTo>
                    <a:lnTo>
                      <a:pt x="103" y="138"/>
                    </a:lnTo>
                    <a:lnTo>
                      <a:pt x="83" y="93"/>
                    </a:lnTo>
                    <a:lnTo>
                      <a:pt x="64" y="138"/>
                    </a:lnTo>
                    <a:lnTo>
                      <a:pt x="24" y="138"/>
                    </a:lnTo>
                    <a:lnTo>
                      <a:pt x="24" y="157"/>
                    </a:lnTo>
                    <a:lnTo>
                      <a:pt x="0" y="133"/>
                    </a:lnTo>
                    <a:lnTo>
                      <a:pt x="24" y="108"/>
                    </a:lnTo>
                    <a:lnTo>
                      <a:pt x="24" y="128"/>
                    </a:lnTo>
                    <a:lnTo>
                      <a:pt x="49" y="128"/>
                    </a:lnTo>
                    <a:lnTo>
                      <a:pt x="74" y="78"/>
                    </a:lnTo>
                    <a:lnTo>
                      <a:pt x="49" y="34"/>
                    </a:lnTo>
                    <a:lnTo>
                      <a:pt x="24" y="34"/>
                    </a:lnTo>
                    <a:lnTo>
                      <a:pt x="24" y="49"/>
                    </a:lnTo>
                    <a:lnTo>
                      <a:pt x="0" y="24"/>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21" name="Freeform 3221">
                <a:extLst>
                  <a:ext uri="{FF2B5EF4-FFF2-40B4-BE49-F238E27FC236}">
                    <a16:creationId xmlns:a16="http://schemas.microsoft.com/office/drawing/2014/main" id="{06D85DCD-E1BA-4D01-9191-EB5AECE02E39}"/>
                  </a:ext>
                </a:extLst>
              </p:cNvPr>
              <p:cNvSpPr>
                <a:spLocks/>
              </p:cNvSpPr>
              <p:nvPr/>
            </p:nvSpPr>
            <p:spPr bwMode="auto">
              <a:xfrm>
                <a:off x="2459" y="2347"/>
                <a:ext cx="167" cy="157"/>
              </a:xfrm>
              <a:custGeom>
                <a:avLst/>
                <a:gdLst>
                  <a:gd name="T0" fmla="*/ 24 w 167"/>
                  <a:gd name="T1" fmla="*/ 0 h 157"/>
                  <a:gd name="T2" fmla="*/ 24 w 167"/>
                  <a:gd name="T3" fmla="*/ 24 h 157"/>
                  <a:gd name="T4" fmla="*/ 64 w 167"/>
                  <a:gd name="T5" fmla="*/ 24 h 157"/>
                  <a:gd name="T6" fmla="*/ 83 w 167"/>
                  <a:gd name="T7" fmla="*/ 64 h 157"/>
                  <a:gd name="T8" fmla="*/ 103 w 167"/>
                  <a:gd name="T9" fmla="*/ 24 h 157"/>
                  <a:gd name="T10" fmla="*/ 143 w 167"/>
                  <a:gd name="T11" fmla="*/ 24 h 157"/>
                  <a:gd name="T12" fmla="*/ 143 w 167"/>
                  <a:gd name="T13" fmla="*/ 0 h 157"/>
                  <a:gd name="T14" fmla="*/ 167 w 167"/>
                  <a:gd name="T15" fmla="*/ 29 h 157"/>
                  <a:gd name="T16" fmla="*/ 143 w 167"/>
                  <a:gd name="T17" fmla="*/ 54 h 157"/>
                  <a:gd name="T18" fmla="*/ 143 w 167"/>
                  <a:gd name="T19" fmla="*/ 34 h 157"/>
                  <a:gd name="T20" fmla="*/ 118 w 167"/>
                  <a:gd name="T21" fmla="*/ 34 h 157"/>
                  <a:gd name="T22" fmla="*/ 93 w 167"/>
                  <a:gd name="T23" fmla="*/ 83 h 157"/>
                  <a:gd name="T24" fmla="*/ 118 w 167"/>
                  <a:gd name="T25" fmla="*/ 128 h 157"/>
                  <a:gd name="T26" fmla="*/ 143 w 167"/>
                  <a:gd name="T27" fmla="*/ 128 h 157"/>
                  <a:gd name="T28" fmla="*/ 143 w 167"/>
                  <a:gd name="T29" fmla="*/ 108 h 157"/>
                  <a:gd name="T30" fmla="*/ 167 w 167"/>
                  <a:gd name="T31" fmla="*/ 133 h 157"/>
                  <a:gd name="T32" fmla="*/ 143 w 167"/>
                  <a:gd name="T33" fmla="*/ 157 h 157"/>
                  <a:gd name="T34" fmla="*/ 143 w 167"/>
                  <a:gd name="T35" fmla="*/ 138 h 157"/>
                  <a:gd name="T36" fmla="*/ 103 w 167"/>
                  <a:gd name="T37" fmla="*/ 138 h 157"/>
                  <a:gd name="T38" fmla="*/ 83 w 167"/>
                  <a:gd name="T39" fmla="*/ 98 h 157"/>
                  <a:gd name="T40" fmla="*/ 64 w 167"/>
                  <a:gd name="T41" fmla="*/ 142 h 157"/>
                  <a:gd name="T42" fmla="*/ 24 w 167"/>
                  <a:gd name="T43" fmla="*/ 142 h 157"/>
                  <a:gd name="T44" fmla="*/ 24 w 167"/>
                  <a:gd name="T45" fmla="*/ 157 h 157"/>
                  <a:gd name="T46" fmla="*/ 0 w 167"/>
                  <a:gd name="T47" fmla="*/ 133 h 157"/>
                  <a:gd name="T48" fmla="*/ 24 w 167"/>
                  <a:gd name="T49" fmla="*/ 108 h 157"/>
                  <a:gd name="T50" fmla="*/ 24 w 167"/>
                  <a:gd name="T51" fmla="*/ 128 h 157"/>
                  <a:gd name="T52" fmla="*/ 49 w 167"/>
                  <a:gd name="T53" fmla="*/ 128 h 157"/>
                  <a:gd name="T54" fmla="*/ 74 w 167"/>
                  <a:gd name="T55" fmla="*/ 83 h 157"/>
                  <a:gd name="T56" fmla="*/ 49 w 167"/>
                  <a:gd name="T57" fmla="*/ 34 h 157"/>
                  <a:gd name="T58" fmla="*/ 24 w 167"/>
                  <a:gd name="T59" fmla="*/ 34 h 157"/>
                  <a:gd name="T60" fmla="*/ 24 w 167"/>
                  <a:gd name="T61" fmla="*/ 49 h 157"/>
                  <a:gd name="T62" fmla="*/ 0 w 167"/>
                  <a:gd name="T63" fmla="*/ 29 h 157"/>
                  <a:gd name="T64" fmla="*/ 24 w 167"/>
                  <a:gd name="T6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157">
                    <a:moveTo>
                      <a:pt x="24" y="0"/>
                    </a:moveTo>
                    <a:lnTo>
                      <a:pt x="24" y="24"/>
                    </a:lnTo>
                    <a:lnTo>
                      <a:pt x="64" y="24"/>
                    </a:lnTo>
                    <a:lnTo>
                      <a:pt x="83" y="64"/>
                    </a:lnTo>
                    <a:lnTo>
                      <a:pt x="103" y="24"/>
                    </a:lnTo>
                    <a:lnTo>
                      <a:pt x="143" y="24"/>
                    </a:lnTo>
                    <a:lnTo>
                      <a:pt x="143" y="0"/>
                    </a:lnTo>
                    <a:lnTo>
                      <a:pt x="167" y="29"/>
                    </a:lnTo>
                    <a:lnTo>
                      <a:pt x="143" y="54"/>
                    </a:lnTo>
                    <a:lnTo>
                      <a:pt x="143" y="34"/>
                    </a:lnTo>
                    <a:lnTo>
                      <a:pt x="118" y="34"/>
                    </a:lnTo>
                    <a:lnTo>
                      <a:pt x="93" y="83"/>
                    </a:lnTo>
                    <a:lnTo>
                      <a:pt x="118" y="128"/>
                    </a:lnTo>
                    <a:lnTo>
                      <a:pt x="143" y="128"/>
                    </a:lnTo>
                    <a:lnTo>
                      <a:pt x="143" y="108"/>
                    </a:lnTo>
                    <a:lnTo>
                      <a:pt x="167" y="133"/>
                    </a:lnTo>
                    <a:lnTo>
                      <a:pt x="143" y="157"/>
                    </a:lnTo>
                    <a:lnTo>
                      <a:pt x="143" y="138"/>
                    </a:lnTo>
                    <a:lnTo>
                      <a:pt x="103" y="138"/>
                    </a:lnTo>
                    <a:lnTo>
                      <a:pt x="83" y="98"/>
                    </a:lnTo>
                    <a:lnTo>
                      <a:pt x="64" y="142"/>
                    </a:lnTo>
                    <a:lnTo>
                      <a:pt x="24" y="142"/>
                    </a:lnTo>
                    <a:lnTo>
                      <a:pt x="24" y="157"/>
                    </a:lnTo>
                    <a:lnTo>
                      <a:pt x="0" y="133"/>
                    </a:lnTo>
                    <a:lnTo>
                      <a:pt x="24" y="108"/>
                    </a:lnTo>
                    <a:lnTo>
                      <a:pt x="24" y="128"/>
                    </a:lnTo>
                    <a:lnTo>
                      <a:pt x="49" y="128"/>
                    </a:lnTo>
                    <a:lnTo>
                      <a:pt x="74" y="83"/>
                    </a:lnTo>
                    <a:lnTo>
                      <a:pt x="49" y="34"/>
                    </a:lnTo>
                    <a:lnTo>
                      <a:pt x="24" y="34"/>
                    </a:lnTo>
                    <a:lnTo>
                      <a:pt x="24" y="49"/>
                    </a:lnTo>
                    <a:lnTo>
                      <a:pt x="0" y="29"/>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22" name="Freeform 3222">
                <a:extLst>
                  <a:ext uri="{FF2B5EF4-FFF2-40B4-BE49-F238E27FC236}">
                    <a16:creationId xmlns:a16="http://schemas.microsoft.com/office/drawing/2014/main" id="{7DEBF14B-0ED3-4D70-A450-F70A883CBEA1}"/>
                  </a:ext>
                </a:extLst>
              </p:cNvPr>
              <p:cNvSpPr>
                <a:spLocks/>
              </p:cNvSpPr>
              <p:nvPr/>
            </p:nvSpPr>
            <p:spPr bwMode="auto">
              <a:xfrm>
                <a:off x="2459" y="2347"/>
                <a:ext cx="167" cy="157"/>
              </a:xfrm>
              <a:custGeom>
                <a:avLst/>
                <a:gdLst>
                  <a:gd name="T0" fmla="*/ 24 w 167"/>
                  <a:gd name="T1" fmla="*/ 0 h 157"/>
                  <a:gd name="T2" fmla="*/ 24 w 167"/>
                  <a:gd name="T3" fmla="*/ 24 h 157"/>
                  <a:gd name="T4" fmla="*/ 64 w 167"/>
                  <a:gd name="T5" fmla="*/ 24 h 157"/>
                  <a:gd name="T6" fmla="*/ 83 w 167"/>
                  <a:gd name="T7" fmla="*/ 64 h 157"/>
                  <a:gd name="T8" fmla="*/ 103 w 167"/>
                  <a:gd name="T9" fmla="*/ 24 h 157"/>
                  <a:gd name="T10" fmla="*/ 143 w 167"/>
                  <a:gd name="T11" fmla="*/ 24 h 157"/>
                  <a:gd name="T12" fmla="*/ 143 w 167"/>
                  <a:gd name="T13" fmla="*/ 0 h 157"/>
                  <a:gd name="T14" fmla="*/ 167 w 167"/>
                  <a:gd name="T15" fmla="*/ 29 h 157"/>
                  <a:gd name="T16" fmla="*/ 143 w 167"/>
                  <a:gd name="T17" fmla="*/ 54 h 157"/>
                  <a:gd name="T18" fmla="*/ 143 w 167"/>
                  <a:gd name="T19" fmla="*/ 34 h 157"/>
                  <a:gd name="T20" fmla="*/ 118 w 167"/>
                  <a:gd name="T21" fmla="*/ 34 h 157"/>
                  <a:gd name="T22" fmla="*/ 93 w 167"/>
                  <a:gd name="T23" fmla="*/ 83 h 157"/>
                  <a:gd name="T24" fmla="*/ 118 w 167"/>
                  <a:gd name="T25" fmla="*/ 128 h 157"/>
                  <a:gd name="T26" fmla="*/ 143 w 167"/>
                  <a:gd name="T27" fmla="*/ 128 h 157"/>
                  <a:gd name="T28" fmla="*/ 143 w 167"/>
                  <a:gd name="T29" fmla="*/ 108 h 157"/>
                  <a:gd name="T30" fmla="*/ 167 w 167"/>
                  <a:gd name="T31" fmla="*/ 133 h 157"/>
                  <a:gd name="T32" fmla="*/ 143 w 167"/>
                  <a:gd name="T33" fmla="*/ 157 h 157"/>
                  <a:gd name="T34" fmla="*/ 143 w 167"/>
                  <a:gd name="T35" fmla="*/ 138 h 157"/>
                  <a:gd name="T36" fmla="*/ 103 w 167"/>
                  <a:gd name="T37" fmla="*/ 138 h 157"/>
                  <a:gd name="T38" fmla="*/ 83 w 167"/>
                  <a:gd name="T39" fmla="*/ 98 h 157"/>
                  <a:gd name="T40" fmla="*/ 64 w 167"/>
                  <a:gd name="T41" fmla="*/ 142 h 157"/>
                  <a:gd name="T42" fmla="*/ 24 w 167"/>
                  <a:gd name="T43" fmla="*/ 142 h 157"/>
                  <a:gd name="T44" fmla="*/ 24 w 167"/>
                  <a:gd name="T45" fmla="*/ 157 h 157"/>
                  <a:gd name="T46" fmla="*/ 0 w 167"/>
                  <a:gd name="T47" fmla="*/ 133 h 157"/>
                  <a:gd name="T48" fmla="*/ 24 w 167"/>
                  <a:gd name="T49" fmla="*/ 108 h 157"/>
                  <a:gd name="T50" fmla="*/ 24 w 167"/>
                  <a:gd name="T51" fmla="*/ 128 h 157"/>
                  <a:gd name="T52" fmla="*/ 49 w 167"/>
                  <a:gd name="T53" fmla="*/ 128 h 157"/>
                  <a:gd name="T54" fmla="*/ 74 w 167"/>
                  <a:gd name="T55" fmla="*/ 83 h 157"/>
                  <a:gd name="T56" fmla="*/ 49 w 167"/>
                  <a:gd name="T57" fmla="*/ 34 h 157"/>
                  <a:gd name="T58" fmla="*/ 24 w 167"/>
                  <a:gd name="T59" fmla="*/ 34 h 157"/>
                  <a:gd name="T60" fmla="*/ 24 w 167"/>
                  <a:gd name="T61" fmla="*/ 49 h 157"/>
                  <a:gd name="T62" fmla="*/ 0 w 167"/>
                  <a:gd name="T63" fmla="*/ 29 h 157"/>
                  <a:gd name="T64" fmla="*/ 24 w 167"/>
                  <a:gd name="T6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157">
                    <a:moveTo>
                      <a:pt x="24" y="0"/>
                    </a:moveTo>
                    <a:lnTo>
                      <a:pt x="24" y="24"/>
                    </a:lnTo>
                    <a:lnTo>
                      <a:pt x="64" y="24"/>
                    </a:lnTo>
                    <a:lnTo>
                      <a:pt x="83" y="64"/>
                    </a:lnTo>
                    <a:lnTo>
                      <a:pt x="103" y="24"/>
                    </a:lnTo>
                    <a:lnTo>
                      <a:pt x="143" y="24"/>
                    </a:lnTo>
                    <a:lnTo>
                      <a:pt x="143" y="0"/>
                    </a:lnTo>
                    <a:lnTo>
                      <a:pt x="167" y="29"/>
                    </a:lnTo>
                    <a:lnTo>
                      <a:pt x="143" y="54"/>
                    </a:lnTo>
                    <a:lnTo>
                      <a:pt x="143" y="34"/>
                    </a:lnTo>
                    <a:lnTo>
                      <a:pt x="118" y="34"/>
                    </a:lnTo>
                    <a:lnTo>
                      <a:pt x="93" y="83"/>
                    </a:lnTo>
                    <a:lnTo>
                      <a:pt x="118" y="128"/>
                    </a:lnTo>
                    <a:lnTo>
                      <a:pt x="143" y="128"/>
                    </a:lnTo>
                    <a:lnTo>
                      <a:pt x="143" y="108"/>
                    </a:lnTo>
                    <a:lnTo>
                      <a:pt x="167" y="133"/>
                    </a:lnTo>
                    <a:lnTo>
                      <a:pt x="143" y="157"/>
                    </a:lnTo>
                    <a:lnTo>
                      <a:pt x="143" y="138"/>
                    </a:lnTo>
                    <a:lnTo>
                      <a:pt x="103" y="138"/>
                    </a:lnTo>
                    <a:lnTo>
                      <a:pt x="83" y="98"/>
                    </a:lnTo>
                    <a:lnTo>
                      <a:pt x="64" y="142"/>
                    </a:lnTo>
                    <a:lnTo>
                      <a:pt x="24" y="142"/>
                    </a:lnTo>
                    <a:lnTo>
                      <a:pt x="24" y="157"/>
                    </a:lnTo>
                    <a:lnTo>
                      <a:pt x="0" y="133"/>
                    </a:lnTo>
                    <a:lnTo>
                      <a:pt x="24" y="108"/>
                    </a:lnTo>
                    <a:lnTo>
                      <a:pt x="24" y="128"/>
                    </a:lnTo>
                    <a:lnTo>
                      <a:pt x="49" y="128"/>
                    </a:lnTo>
                    <a:lnTo>
                      <a:pt x="74" y="83"/>
                    </a:lnTo>
                    <a:lnTo>
                      <a:pt x="49" y="34"/>
                    </a:lnTo>
                    <a:lnTo>
                      <a:pt x="24" y="34"/>
                    </a:lnTo>
                    <a:lnTo>
                      <a:pt x="24" y="49"/>
                    </a:lnTo>
                    <a:lnTo>
                      <a:pt x="0" y="29"/>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4423" name="Rectangle 3223">
              <a:extLst>
                <a:ext uri="{FF2B5EF4-FFF2-40B4-BE49-F238E27FC236}">
                  <a16:creationId xmlns:a16="http://schemas.microsoft.com/office/drawing/2014/main" id="{ECA69E98-A78D-437E-92C6-7E33728D30B1}"/>
                </a:ext>
              </a:extLst>
            </p:cNvPr>
            <p:cNvSpPr>
              <a:spLocks noChangeArrowheads="1"/>
            </p:cNvSpPr>
            <p:nvPr/>
          </p:nvSpPr>
          <p:spPr bwMode="auto">
            <a:xfrm>
              <a:off x="2699" y="1711"/>
              <a:ext cx="544" cy="22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C0C0C0"/>
                  </a:solidFill>
                </a14:hiddenFill>
              </a:ext>
            </a:extLst>
          </p:spPr>
          <p:txBody>
            <a:bodyPr anchor="ctr" anchorCtr="1">
              <a:spAutoFit/>
            </a:bodyPr>
            <a:lstStyle/>
            <a:p>
              <a:r>
                <a:rPr lang="fr-FR" altLang="en-US">
                  <a:latin typeface="Verdana" panose="020B0604030504040204" pitchFamily="34" charset="0"/>
                </a:rPr>
                <a:t>BAS</a:t>
              </a:r>
            </a:p>
          </p:txBody>
        </p:sp>
        <p:sp>
          <p:nvSpPr>
            <p:cNvPr id="54424" name="Line 3224">
              <a:extLst>
                <a:ext uri="{FF2B5EF4-FFF2-40B4-BE49-F238E27FC236}">
                  <a16:creationId xmlns:a16="http://schemas.microsoft.com/office/drawing/2014/main" id="{025E4F04-F83F-4FA4-AB15-C25143C419C3}"/>
                </a:ext>
              </a:extLst>
            </p:cNvPr>
            <p:cNvSpPr>
              <a:spLocks noChangeShapeType="1"/>
            </p:cNvSpPr>
            <p:nvPr/>
          </p:nvSpPr>
          <p:spPr bwMode="auto">
            <a:xfrm flipH="1" flipV="1">
              <a:off x="3974" y="1553"/>
              <a:ext cx="119" cy="25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425" name="Line 3225">
              <a:extLst>
                <a:ext uri="{FF2B5EF4-FFF2-40B4-BE49-F238E27FC236}">
                  <a16:creationId xmlns:a16="http://schemas.microsoft.com/office/drawing/2014/main" id="{6E599330-98F9-4525-B623-AC219DF973B2}"/>
                </a:ext>
              </a:extLst>
            </p:cNvPr>
            <p:cNvSpPr>
              <a:spLocks noChangeShapeType="1"/>
            </p:cNvSpPr>
            <p:nvPr/>
          </p:nvSpPr>
          <p:spPr bwMode="auto">
            <a:xfrm>
              <a:off x="2671" y="2376"/>
              <a:ext cx="158" cy="84"/>
            </a:xfrm>
            <a:prstGeom prst="line">
              <a:avLst/>
            </a:prstGeom>
            <a:noFill/>
            <a:ln w="476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4426" name="Group 3226">
              <a:extLst>
                <a:ext uri="{FF2B5EF4-FFF2-40B4-BE49-F238E27FC236}">
                  <a16:creationId xmlns:a16="http://schemas.microsoft.com/office/drawing/2014/main" id="{D6FBF0FB-9F40-4B53-B416-2DB9F4C75FE8}"/>
                </a:ext>
              </a:extLst>
            </p:cNvPr>
            <p:cNvGrpSpPr>
              <a:grpSpLocks/>
            </p:cNvGrpSpPr>
            <p:nvPr/>
          </p:nvGrpSpPr>
          <p:grpSpPr bwMode="auto">
            <a:xfrm>
              <a:off x="3606" y="922"/>
              <a:ext cx="694" cy="646"/>
              <a:chOff x="3606" y="922"/>
              <a:chExt cx="694" cy="646"/>
            </a:xfrm>
          </p:grpSpPr>
          <p:sp>
            <p:nvSpPr>
              <p:cNvPr id="54427" name="Freeform 3227">
                <a:extLst>
                  <a:ext uri="{FF2B5EF4-FFF2-40B4-BE49-F238E27FC236}">
                    <a16:creationId xmlns:a16="http://schemas.microsoft.com/office/drawing/2014/main" id="{D71711D8-48F9-4BDB-A3C0-6D7F93949AF4}"/>
                  </a:ext>
                </a:extLst>
              </p:cNvPr>
              <p:cNvSpPr>
                <a:spLocks/>
              </p:cNvSpPr>
              <p:nvPr/>
            </p:nvSpPr>
            <p:spPr bwMode="auto">
              <a:xfrm>
                <a:off x="3752" y="1025"/>
                <a:ext cx="548" cy="543"/>
              </a:xfrm>
              <a:custGeom>
                <a:avLst/>
                <a:gdLst>
                  <a:gd name="T0" fmla="*/ 548 w 548"/>
                  <a:gd name="T1" fmla="*/ 341 h 543"/>
                  <a:gd name="T2" fmla="*/ 548 w 548"/>
                  <a:gd name="T3" fmla="*/ 360 h 543"/>
                  <a:gd name="T4" fmla="*/ 548 w 548"/>
                  <a:gd name="T5" fmla="*/ 385 h 543"/>
                  <a:gd name="T6" fmla="*/ 538 w 548"/>
                  <a:gd name="T7" fmla="*/ 414 h 543"/>
                  <a:gd name="T8" fmla="*/ 519 w 548"/>
                  <a:gd name="T9" fmla="*/ 439 h 543"/>
                  <a:gd name="T10" fmla="*/ 504 w 548"/>
                  <a:gd name="T11" fmla="*/ 449 h 543"/>
                  <a:gd name="T12" fmla="*/ 494 w 548"/>
                  <a:gd name="T13" fmla="*/ 449 h 543"/>
                  <a:gd name="T14" fmla="*/ 479 w 548"/>
                  <a:gd name="T15" fmla="*/ 454 h 543"/>
                  <a:gd name="T16" fmla="*/ 459 w 548"/>
                  <a:gd name="T17" fmla="*/ 454 h 543"/>
                  <a:gd name="T18" fmla="*/ 430 w 548"/>
                  <a:gd name="T19" fmla="*/ 449 h 543"/>
                  <a:gd name="T20" fmla="*/ 405 w 548"/>
                  <a:gd name="T21" fmla="*/ 444 h 543"/>
                  <a:gd name="T22" fmla="*/ 395 w 548"/>
                  <a:gd name="T23" fmla="*/ 439 h 543"/>
                  <a:gd name="T24" fmla="*/ 375 w 548"/>
                  <a:gd name="T25" fmla="*/ 434 h 543"/>
                  <a:gd name="T26" fmla="*/ 351 w 548"/>
                  <a:gd name="T27" fmla="*/ 434 h 543"/>
                  <a:gd name="T28" fmla="*/ 326 w 548"/>
                  <a:gd name="T29" fmla="*/ 439 h 543"/>
                  <a:gd name="T30" fmla="*/ 296 w 548"/>
                  <a:gd name="T31" fmla="*/ 459 h 543"/>
                  <a:gd name="T32" fmla="*/ 287 w 548"/>
                  <a:gd name="T33" fmla="*/ 469 h 543"/>
                  <a:gd name="T34" fmla="*/ 252 w 548"/>
                  <a:gd name="T35" fmla="*/ 498 h 543"/>
                  <a:gd name="T36" fmla="*/ 208 w 548"/>
                  <a:gd name="T37" fmla="*/ 523 h 543"/>
                  <a:gd name="T38" fmla="*/ 148 w 548"/>
                  <a:gd name="T39" fmla="*/ 538 h 543"/>
                  <a:gd name="T40" fmla="*/ 89 w 548"/>
                  <a:gd name="T41" fmla="*/ 528 h 543"/>
                  <a:gd name="T42" fmla="*/ 54 w 548"/>
                  <a:gd name="T43" fmla="*/ 508 h 543"/>
                  <a:gd name="T44" fmla="*/ 40 w 548"/>
                  <a:gd name="T45" fmla="*/ 488 h 543"/>
                  <a:gd name="T46" fmla="*/ 20 w 548"/>
                  <a:gd name="T47" fmla="*/ 454 h 543"/>
                  <a:gd name="T48" fmla="*/ 5 w 548"/>
                  <a:gd name="T49" fmla="*/ 410 h 543"/>
                  <a:gd name="T50" fmla="*/ 5 w 548"/>
                  <a:gd name="T51" fmla="*/ 345 h 543"/>
                  <a:gd name="T52" fmla="*/ 20 w 548"/>
                  <a:gd name="T53" fmla="*/ 286 h 543"/>
                  <a:gd name="T54" fmla="*/ 25 w 548"/>
                  <a:gd name="T55" fmla="*/ 281 h 543"/>
                  <a:gd name="T56" fmla="*/ 35 w 548"/>
                  <a:gd name="T57" fmla="*/ 267 h 543"/>
                  <a:gd name="T58" fmla="*/ 54 w 548"/>
                  <a:gd name="T59" fmla="*/ 247 h 543"/>
                  <a:gd name="T60" fmla="*/ 84 w 548"/>
                  <a:gd name="T61" fmla="*/ 222 h 543"/>
                  <a:gd name="T62" fmla="*/ 124 w 548"/>
                  <a:gd name="T63" fmla="*/ 198 h 543"/>
                  <a:gd name="T64" fmla="*/ 133 w 548"/>
                  <a:gd name="T65" fmla="*/ 188 h 543"/>
                  <a:gd name="T66" fmla="*/ 143 w 548"/>
                  <a:gd name="T67" fmla="*/ 173 h 543"/>
                  <a:gd name="T68" fmla="*/ 163 w 548"/>
                  <a:gd name="T69" fmla="*/ 143 h 543"/>
                  <a:gd name="T70" fmla="*/ 193 w 548"/>
                  <a:gd name="T71" fmla="*/ 109 h 543"/>
                  <a:gd name="T72" fmla="*/ 227 w 548"/>
                  <a:gd name="T73" fmla="*/ 74 h 543"/>
                  <a:gd name="T74" fmla="*/ 257 w 548"/>
                  <a:gd name="T75" fmla="*/ 50 h 543"/>
                  <a:gd name="T76" fmla="*/ 296 w 548"/>
                  <a:gd name="T77" fmla="*/ 30 h 543"/>
                  <a:gd name="T78" fmla="*/ 356 w 548"/>
                  <a:gd name="T79" fmla="*/ 10 h 543"/>
                  <a:gd name="T80" fmla="*/ 430 w 548"/>
                  <a:gd name="T81" fmla="*/ 0 h 543"/>
                  <a:gd name="T82" fmla="*/ 489 w 548"/>
                  <a:gd name="T83" fmla="*/ 35 h 543"/>
                  <a:gd name="T84" fmla="*/ 524 w 548"/>
                  <a:gd name="T85" fmla="*/ 104 h 543"/>
                  <a:gd name="T86" fmla="*/ 524 w 548"/>
                  <a:gd name="T87" fmla="*/ 109 h 543"/>
                  <a:gd name="T88" fmla="*/ 528 w 548"/>
                  <a:gd name="T89" fmla="*/ 124 h 543"/>
                  <a:gd name="T90" fmla="*/ 524 w 548"/>
                  <a:gd name="T91" fmla="*/ 143 h 543"/>
                  <a:gd name="T92" fmla="*/ 519 w 548"/>
                  <a:gd name="T93" fmla="*/ 168 h 543"/>
                  <a:gd name="T94" fmla="*/ 509 w 548"/>
                  <a:gd name="T95" fmla="*/ 202 h 543"/>
                  <a:gd name="T96" fmla="*/ 504 w 548"/>
                  <a:gd name="T97" fmla="*/ 217 h 543"/>
                  <a:gd name="T98" fmla="*/ 504 w 548"/>
                  <a:gd name="T99" fmla="*/ 247 h 543"/>
                  <a:gd name="T100" fmla="*/ 524 w 548"/>
                  <a:gd name="T101" fmla="*/ 281 h 543"/>
                  <a:gd name="T102" fmla="*/ 533 w 548"/>
                  <a:gd name="T103" fmla="*/ 291 h 543"/>
                  <a:gd name="T104" fmla="*/ 543 w 548"/>
                  <a:gd name="T105" fmla="*/ 321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8" h="543">
                    <a:moveTo>
                      <a:pt x="548" y="336"/>
                    </a:moveTo>
                    <a:lnTo>
                      <a:pt x="548" y="336"/>
                    </a:lnTo>
                    <a:lnTo>
                      <a:pt x="548" y="336"/>
                    </a:lnTo>
                    <a:lnTo>
                      <a:pt x="548" y="336"/>
                    </a:lnTo>
                    <a:lnTo>
                      <a:pt x="548" y="341"/>
                    </a:lnTo>
                    <a:lnTo>
                      <a:pt x="548" y="341"/>
                    </a:lnTo>
                    <a:lnTo>
                      <a:pt x="548" y="345"/>
                    </a:lnTo>
                    <a:lnTo>
                      <a:pt x="548" y="345"/>
                    </a:lnTo>
                    <a:lnTo>
                      <a:pt x="548" y="350"/>
                    </a:lnTo>
                    <a:lnTo>
                      <a:pt x="548" y="350"/>
                    </a:lnTo>
                    <a:lnTo>
                      <a:pt x="548" y="355"/>
                    </a:lnTo>
                    <a:lnTo>
                      <a:pt x="548" y="360"/>
                    </a:lnTo>
                    <a:lnTo>
                      <a:pt x="548" y="365"/>
                    </a:lnTo>
                    <a:lnTo>
                      <a:pt x="548" y="365"/>
                    </a:lnTo>
                    <a:lnTo>
                      <a:pt x="548" y="370"/>
                    </a:lnTo>
                    <a:lnTo>
                      <a:pt x="548" y="375"/>
                    </a:lnTo>
                    <a:lnTo>
                      <a:pt x="548" y="380"/>
                    </a:lnTo>
                    <a:lnTo>
                      <a:pt x="548" y="385"/>
                    </a:lnTo>
                    <a:lnTo>
                      <a:pt x="543" y="390"/>
                    </a:lnTo>
                    <a:lnTo>
                      <a:pt x="543" y="395"/>
                    </a:lnTo>
                    <a:lnTo>
                      <a:pt x="543" y="400"/>
                    </a:lnTo>
                    <a:lnTo>
                      <a:pt x="543" y="405"/>
                    </a:lnTo>
                    <a:lnTo>
                      <a:pt x="538" y="410"/>
                    </a:lnTo>
                    <a:lnTo>
                      <a:pt x="538" y="414"/>
                    </a:lnTo>
                    <a:lnTo>
                      <a:pt x="533" y="414"/>
                    </a:lnTo>
                    <a:lnTo>
                      <a:pt x="533" y="419"/>
                    </a:lnTo>
                    <a:lnTo>
                      <a:pt x="528" y="424"/>
                    </a:lnTo>
                    <a:lnTo>
                      <a:pt x="528" y="429"/>
                    </a:lnTo>
                    <a:lnTo>
                      <a:pt x="524" y="434"/>
                    </a:lnTo>
                    <a:lnTo>
                      <a:pt x="519" y="439"/>
                    </a:lnTo>
                    <a:lnTo>
                      <a:pt x="514" y="439"/>
                    </a:lnTo>
                    <a:lnTo>
                      <a:pt x="509" y="444"/>
                    </a:lnTo>
                    <a:lnTo>
                      <a:pt x="504" y="449"/>
                    </a:lnTo>
                    <a:lnTo>
                      <a:pt x="504" y="449"/>
                    </a:lnTo>
                    <a:lnTo>
                      <a:pt x="504" y="449"/>
                    </a:lnTo>
                    <a:lnTo>
                      <a:pt x="504" y="449"/>
                    </a:lnTo>
                    <a:lnTo>
                      <a:pt x="504" y="449"/>
                    </a:lnTo>
                    <a:lnTo>
                      <a:pt x="499" y="449"/>
                    </a:lnTo>
                    <a:lnTo>
                      <a:pt x="499" y="449"/>
                    </a:lnTo>
                    <a:lnTo>
                      <a:pt x="499" y="449"/>
                    </a:lnTo>
                    <a:lnTo>
                      <a:pt x="499" y="449"/>
                    </a:lnTo>
                    <a:lnTo>
                      <a:pt x="494" y="449"/>
                    </a:lnTo>
                    <a:lnTo>
                      <a:pt x="494" y="449"/>
                    </a:lnTo>
                    <a:lnTo>
                      <a:pt x="489" y="449"/>
                    </a:lnTo>
                    <a:lnTo>
                      <a:pt x="489" y="454"/>
                    </a:lnTo>
                    <a:lnTo>
                      <a:pt x="484" y="454"/>
                    </a:lnTo>
                    <a:lnTo>
                      <a:pt x="484" y="454"/>
                    </a:lnTo>
                    <a:lnTo>
                      <a:pt x="479" y="454"/>
                    </a:lnTo>
                    <a:lnTo>
                      <a:pt x="474" y="454"/>
                    </a:lnTo>
                    <a:lnTo>
                      <a:pt x="474" y="454"/>
                    </a:lnTo>
                    <a:lnTo>
                      <a:pt x="469" y="454"/>
                    </a:lnTo>
                    <a:lnTo>
                      <a:pt x="464" y="454"/>
                    </a:lnTo>
                    <a:lnTo>
                      <a:pt x="459" y="454"/>
                    </a:lnTo>
                    <a:lnTo>
                      <a:pt x="459" y="454"/>
                    </a:lnTo>
                    <a:lnTo>
                      <a:pt x="454" y="454"/>
                    </a:lnTo>
                    <a:lnTo>
                      <a:pt x="449" y="454"/>
                    </a:lnTo>
                    <a:lnTo>
                      <a:pt x="445" y="454"/>
                    </a:lnTo>
                    <a:lnTo>
                      <a:pt x="440" y="454"/>
                    </a:lnTo>
                    <a:lnTo>
                      <a:pt x="435" y="454"/>
                    </a:lnTo>
                    <a:lnTo>
                      <a:pt x="430" y="449"/>
                    </a:lnTo>
                    <a:lnTo>
                      <a:pt x="425" y="449"/>
                    </a:lnTo>
                    <a:lnTo>
                      <a:pt x="420" y="449"/>
                    </a:lnTo>
                    <a:lnTo>
                      <a:pt x="415" y="444"/>
                    </a:lnTo>
                    <a:lnTo>
                      <a:pt x="410" y="444"/>
                    </a:lnTo>
                    <a:lnTo>
                      <a:pt x="405" y="444"/>
                    </a:lnTo>
                    <a:lnTo>
                      <a:pt x="405" y="444"/>
                    </a:lnTo>
                    <a:lnTo>
                      <a:pt x="405" y="444"/>
                    </a:lnTo>
                    <a:lnTo>
                      <a:pt x="400" y="444"/>
                    </a:lnTo>
                    <a:lnTo>
                      <a:pt x="400" y="439"/>
                    </a:lnTo>
                    <a:lnTo>
                      <a:pt x="400" y="439"/>
                    </a:lnTo>
                    <a:lnTo>
                      <a:pt x="400" y="439"/>
                    </a:lnTo>
                    <a:lnTo>
                      <a:pt x="395" y="439"/>
                    </a:lnTo>
                    <a:lnTo>
                      <a:pt x="395" y="439"/>
                    </a:lnTo>
                    <a:lnTo>
                      <a:pt x="390" y="439"/>
                    </a:lnTo>
                    <a:lnTo>
                      <a:pt x="385" y="439"/>
                    </a:lnTo>
                    <a:lnTo>
                      <a:pt x="385" y="439"/>
                    </a:lnTo>
                    <a:lnTo>
                      <a:pt x="380" y="434"/>
                    </a:lnTo>
                    <a:lnTo>
                      <a:pt x="375" y="434"/>
                    </a:lnTo>
                    <a:lnTo>
                      <a:pt x="375" y="434"/>
                    </a:lnTo>
                    <a:lnTo>
                      <a:pt x="370" y="434"/>
                    </a:lnTo>
                    <a:lnTo>
                      <a:pt x="366" y="434"/>
                    </a:lnTo>
                    <a:lnTo>
                      <a:pt x="361" y="434"/>
                    </a:lnTo>
                    <a:lnTo>
                      <a:pt x="356" y="434"/>
                    </a:lnTo>
                    <a:lnTo>
                      <a:pt x="351" y="434"/>
                    </a:lnTo>
                    <a:lnTo>
                      <a:pt x="346" y="434"/>
                    </a:lnTo>
                    <a:lnTo>
                      <a:pt x="341" y="434"/>
                    </a:lnTo>
                    <a:lnTo>
                      <a:pt x="336" y="434"/>
                    </a:lnTo>
                    <a:lnTo>
                      <a:pt x="336" y="439"/>
                    </a:lnTo>
                    <a:lnTo>
                      <a:pt x="331" y="439"/>
                    </a:lnTo>
                    <a:lnTo>
                      <a:pt x="326" y="439"/>
                    </a:lnTo>
                    <a:lnTo>
                      <a:pt x="321" y="444"/>
                    </a:lnTo>
                    <a:lnTo>
                      <a:pt x="316" y="444"/>
                    </a:lnTo>
                    <a:lnTo>
                      <a:pt x="311" y="449"/>
                    </a:lnTo>
                    <a:lnTo>
                      <a:pt x="306" y="449"/>
                    </a:lnTo>
                    <a:lnTo>
                      <a:pt x="301" y="454"/>
                    </a:lnTo>
                    <a:lnTo>
                      <a:pt x="296" y="459"/>
                    </a:lnTo>
                    <a:lnTo>
                      <a:pt x="291" y="464"/>
                    </a:lnTo>
                    <a:lnTo>
                      <a:pt x="291" y="464"/>
                    </a:lnTo>
                    <a:lnTo>
                      <a:pt x="291" y="464"/>
                    </a:lnTo>
                    <a:lnTo>
                      <a:pt x="291" y="464"/>
                    </a:lnTo>
                    <a:lnTo>
                      <a:pt x="287" y="469"/>
                    </a:lnTo>
                    <a:lnTo>
                      <a:pt x="287" y="469"/>
                    </a:lnTo>
                    <a:lnTo>
                      <a:pt x="282" y="474"/>
                    </a:lnTo>
                    <a:lnTo>
                      <a:pt x="277" y="479"/>
                    </a:lnTo>
                    <a:lnTo>
                      <a:pt x="272" y="483"/>
                    </a:lnTo>
                    <a:lnTo>
                      <a:pt x="267" y="488"/>
                    </a:lnTo>
                    <a:lnTo>
                      <a:pt x="262" y="493"/>
                    </a:lnTo>
                    <a:lnTo>
                      <a:pt x="252" y="498"/>
                    </a:lnTo>
                    <a:lnTo>
                      <a:pt x="247" y="503"/>
                    </a:lnTo>
                    <a:lnTo>
                      <a:pt x="242" y="508"/>
                    </a:lnTo>
                    <a:lnTo>
                      <a:pt x="232" y="513"/>
                    </a:lnTo>
                    <a:lnTo>
                      <a:pt x="222" y="518"/>
                    </a:lnTo>
                    <a:lnTo>
                      <a:pt x="217" y="518"/>
                    </a:lnTo>
                    <a:lnTo>
                      <a:pt x="208" y="523"/>
                    </a:lnTo>
                    <a:lnTo>
                      <a:pt x="198" y="528"/>
                    </a:lnTo>
                    <a:lnTo>
                      <a:pt x="188" y="533"/>
                    </a:lnTo>
                    <a:lnTo>
                      <a:pt x="178" y="533"/>
                    </a:lnTo>
                    <a:lnTo>
                      <a:pt x="168" y="538"/>
                    </a:lnTo>
                    <a:lnTo>
                      <a:pt x="158" y="538"/>
                    </a:lnTo>
                    <a:lnTo>
                      <a:pt x="148" y="538"/>
                    </a:lnTo>
                    <a:lnTo>
                      <a:pt x="138" y="543"/>
                    </a:lnTo>
                    <a:lnTo>
                      <a:pt x="129" y="538"/>
                    </a:lnTo>
                    <a:lnTo>
                      <a:pt x="119" y="538"/>
                    </a:lnTo>
                    <a:lnTo>
                      <a:pt x="109" y="538"/>
                    </a:lnTo>
                    <a:lnTo>
                      <a:pt x="99" y="533"/>
                    </a:lnTo>
                    <a:lnTo>
                      <a:pt x="89" y="528"/>
                    </a:lnTo>
                    <a:lnTo>
                      <a:pt x="79" y="523"/>
                    </a:lnTo>
                    <a:lnTo>
                      <a:pt x="69" y="518"/>
                    </a:lnTo>
                    <a:lnTo>
                      <a:pt x="59" y="508"/>
                    </a:lnTo>
                    <a:lnTo>
                      <a:pt x="59" y="508"/>
                    </a:lnTo>
                    <a:lnTo>
                      <a:pt x="59" y="508"/>
                    </a:lnTo>
                    <a:lnTo>
                      <a:pt x="54" y="508"/>
                    </a:lnTo>
                    <a:lnTo>
                      <a:pt x="54" y="503"/>
                    </a:lnTo>
                    <a:lnTo>
                      <a:pt x="54" y="503"/>
                    </a:lnTo>
                    <a:lnTo>
                      <a:pt x="50" y="498"/>
                    </a:lnTo>
                    <a:lnTo>
                      <a:pt x="50" y="498"/>
                    </a:lnTo>
                    <a:lnTo>
                      <a:pt x="45" y="493"/>
                    </a:lnTo>
                    <a:lnTo>
                      <a:pt x="40" y="488"/>
                    </a:lnTo>
                    <a:lnTo>
                      <a:pt x="40" y="483"/>
                    </a:lnTo>
                    <a:lnTo>
                      <a:pt x="35" y="479"/>
                    </a:lnTo>
                    <a:lnTo>
                      <a:pt x="30" y="474"/>
                    </a:lnTo>
                    <a:lnTo>
                      <a:pt x="30" y="469"/>
                    </a:lnTo>
                    <a:lnTo>
                      <a:pt x="25" y="464"/>
                    </a:lnTo>
                    <a:lnTo>
                      <a:pt x="20" y="454"/>
                    </a:lnTo>
                    <a:lnTo>
                      <a:pt x="15" y="449"/>
                    </a:lnTo>
                    <a:lnTo>
                      <a:pt x="15" y="439"/>
                    </a:lnTo>
                    <a:lnTo>
                      <a:pt x="10" y="434"/>
                    </a:lnTo>
                    <a:lnTo>
                      <a:pt x="10" y="424"/>
                    </a:lnTo>
                    <a:lnTo>
                      <a:pt x="5" y="419"/>
                    </a:lnTo>
                    <a:lnTo>
                      <a:pt x="5" y="410"/>
                    </a:lnTo>
                    <a:lnTo>
                      <a:pt x="0" y="400"/>
                    </a:lnTo>
                    <a:lnTo>
                      <a:pt x="0" y="390"/>
                    </a:lnTo>
                    <a:lnTo>
                      <a:pt x="0" y="380"/>
                    </a:lnTo>
                    <a:lnTo>
                      <a:pt x="0" y="370"/>
                    </a:lnTo>
                    <a:lnTo>
                      <a:pt x="0" y="360"/>
                    </a:lnTo>
                    <a:lnTo>
                      <a:pt x="5" y="345"/>
                    </a:lnTo>
                    <a:lnTo>
                      <a:pt x="5" y="336"/>
                    </a:lnTo>
                    <a:lnTo>
                      <a:pt x="10" y="326"/>
                    </a:lnTo>
                    <a:lnTo>
                      <a:pt x="10" y="311"/>
                    </a:lnTo>
                    <a:lnTo>
                      <a:pt x="15" y="301"/>
                    </a:lnTo>
                    <a:lnTo>
                      <a:pt x="20" y="286"/>
                    </a:lnTo>
                    <a:lnTo>
                      <a:pt x="20" y="286"/>
                    </a:lnTo>
                    <a:lnTo>
                      <a:pt x="20" y="286"/>
                    </a:lnTo>
                    <a:lnTo>
                      <a:pt x="20" y="286"/>
                    </a:lnTo>
                    <a:lnTo>
                      <a:pt x="20" y="286"/>
                    </a:lnTo>
                    <a:lnTo>
                      <a:pt x="25" y="286"/>
                    </a:lnTo>
                    <a:lnTo>
                      <a:pt x="25" y="281"/>
                    </a:lnTo>
                    <a:lnTo>
                      <a:pt x="25" y="281"/>
                    </a:lnTo>
                    <a:lnTo>
                      <a:pt x="25" y="281"/>
                    </a:lnTo>
                    <a:lnTo>
                      <a:pt x="25" y="276"/>
                    </a:lnTo>
                    <a:lnTo>
                      <a:pt x="30" y="276"/>
                    </a:lnTo>
                    <a:lnTo>
                      <a:pt x="30" y="272"/>
                    </a:lnTo>
                    <a:lnTo>
                      <a:pt x="35" y="272"/>
                    </a:lnTo>
                    <a:lnTo>
                      <a:pt x="35" y="267"/>
                    </a:lnTo>
                    <a:lnTo>
                      <a:pt x="40" y="267"/>
                    </a:lnTo>
                    <a:lnTo>
                      <a:pt x="40" y="262"/>
                    </a:lnTo>
                    <a:lnTo>
                      <a:pt x="45" y="257"/>
                    </a:lnTo>
                    <a:lnTo>
                      <a:pt x="45" y="257"/>
                    </a:lnTo>
                    <a:lnTo>
                      <a:pt x="50" y="252"/>
                    </a:lnTo>
                    <a:lnTo>
                      <a:pt x="54" y="247"/>
                    </a:lnTo>
                    <a:lnTo>
                      <a:pt x="59" y="242"/>
                    </a:lnTo>
                    <a:lnTo>
                      <a:pt x="64" y="242"/>
                    </a:lnTo>
                    <a:lnTo>
                      <a:pt x="69" y="237"/>
                    </a:lnTo>
                    <a:lnTo>
                      <a:pt x="74" y="232"/>
                    </a:lnTo>
                    <a:lnTo>
                      <a:pt x="79" y="227"/>
                    </a:lnTo>
                    <a:lnTo>
                      <a:pt x="84" y="222"/>
                    </a:lnTo>
                    <a:lnTo>
                      <a:pt x="89" y="222"/>
                    </a:lnTo>
                    <a:lnTo>
                      <a:pt x="94" y="217"/>
                    </a:lnTo>
                    <a:lnTo>
                      <a:pt x="104" y="212"/>
                    </a:lnTo>
                    <a:lnTo>
                      <a:pt x="109" y="207"/>
                    </a:lnTo>
                    <a:lnTo>
                      <a:pt x="114" y="202"/>
                    </a:lnTo>
                    <a:lnTo>
                      <a:pt x="124" y="198"/>
                    </a:lnTo>
                    <a:lnTo>
                      <a:pt x="133" y="193"/>
                    </a:lnTo>
                    <a:lnTo>
                      <a:pt x="133" y="193"/>
                    </a:lnTo>
                    <a:lnTo>
                      <a:pt x="133" y="193"/>
                    </a:lnTo>
                    <a:lnTo>
                      <a:pt x="133" y="193"/>
                    </a:lnTo>
                    <a:lnTo>
                      <a:pt x="133" y="193"/>
                    </a:lnTo>
                    <a:lnTo>
                      <a:pt x="133" y="188"/>
                    </a:lnTo>
                    <a:lnTo>
                      <a:pt x="133" y="188"/>
                    </a:lnTo>
                    <a:lnTo>
                      <a:pt x="138" y="183"/>
                    </a:lnTo>
                    <a:lnTo>
                      <a:pt x="138" y="183"/>
                    </a:lnTo>
                    <a:lnTo>
                      <a:pt x="138" y="178"/>
                    </a:lnTo>
                    <a:lnTo>
                      <a:pt x="143" y="173"/>
                    </a:lnTo>
                    <a:lnTo>
                      <a:pt x="143" y="173"/>
                    </a:lnTo>
                    <a:lnTo>
                      <a:pt x="148" y="168"/>
                    </a:lnTo>
                    <a:lnTo>
                      <a:pt x="153" y="163"/>
                    </a:lnTo>
                    <a:lnTo>
                      <a:pt x="153" y="158"/>
                    </a:lnTo>
                    <a:lnTo>
                      <a:pt x="158" y="153"/>
                    </a:lnTo>
                    <a:lnTo>
                      <a:pt x="163" y="148"/>
                    </a:lnTo>
                    <a:lnTo>
                      <a:pt x="163" y="143"/>
                    </a:lnTo>
                    <a:lnTo>
                      <a:pt x="168" y="138"/>
                    </a:lnTo>
                    <a:lnTo>
                      <a:pt x="173" y="133"/>
                    </a:lnTo>
                    <a:lnTo>
                      <a:pt x="178" y="129"/>
                    </a:lnTo>
                    <a:lnTo>
                      <a:pt x="183" y="119"/>
                    </a:lnTo>
                    <a:lnTo>
                      <a:pt x="188" y="114"/>
                    </a:lnTo>
                    <a:lnTo>
                      <a:pt x="193" y="109"/>
                    </a:lnTo>
                    <a:lnTo>
                      <a:pt x="198" y="104"/>
                    </a:lnTo>
                    <a:lnTo>
                      <a:pt x="203" y="99"/>
                    </a:lnTo>
                    <a:lnTo>
                      <a:pt x="212" y="89"/>
                    </a:lnTo>
                    <a:lnTo>
                      <a:pt x="217" y="84"/>
                    </a:lnTo>
                    <a:lnTo>
                      <a:pt x="222" y="79"/>
                    </a:lnTo>
                    <a:lnTo>
                      <a:pt x="227" y="74"/>
                    </a:lnTo>
                    <a:lnTo>
                      <a:pt x="237" y="69"/>
                    </a:lnTo>
                    <a:lnTo>
                      <a:pt x="242" y="60"/>
                    </a:lnTo>
                    <a:lnTo>
                      <a:pt x="252" y="55"/>
                    </a:lnTo>
                    <a:lnTo>
                      <a:pt x="252" y="55"/>
                    </a:lnTo>
                    <a:lnTo>
                      <a:pt x="252" y="55"/>
                    </a:lnTo>
                    <a:lnTo>
                      <a:pt x="257" y="50"/>
                    </a:lnTo>
                    <a:lnTo>
                      <a:pt x="262" y="50"/>
                    </a:lnTo>
                    <a:lnTo>
                      <a:pt x="267" y="45"/>
                    </a:lnTo>
                    <a:lnTo>
                      <a:pt x="272" y="45"/>
                    </a:lnTo>
                    <a:lnTo>
                      <a:pt x="277" y="40"/>
                    </a:lnTo>
                    <a:lnTo>
                      <a:pt x="287" y="35"/>
                    </a:lnTo>
                    <a:lnTo>
                      <a:pt x="296" y="30"/>
                    </a:lnTo>
                    <a:lnTo>
                      <a:pt x="306" y="25"/>
                    </a:lnTo>
                    <a:lnTo>
                      <a:pt x="316" y="25"/>
                    </a:lnTo>
                    <a:lnTo>
                      <a:pt x="326" y="20"/>
                    </a:lnTo>
                    <a:lnTo>
                      <a:pt x="336" y="15"/>
                    </a:lnTo>
                    <a:lnTo>
                      <a:pt x="346" y="10"/>
                    </a:lnTo>
                    <a:lnTo>
                      <a:pt x="356" y="10"/>
                    </a:lnTo>
                    <a:lnTo>
                      <a:pt x="370" y="5"/>
                    </a:lnTo>
                    <a:lnTo>
                      <a:pt x="380" y="5"/>
                    </a:lnTo>
                    <a:lnTo>
                      <a:pt x="395" y="0"/>
                    </a:lnTo>
                    <a:lnTo>
                      <a:pt x="405" y="0"/>
                    </a:lnTo>
                    <a:lnTo>
                      <a:pt x="415" y="0"/>
                    </a:lnTo>
                    <a:lnTo>
                      <a:pt x="430" y="0"/>
                    </a:lnTo>
                    <a:lnTo>
                      <a:pt x="440" y="5"/>
                    </a:lnTo>
                    <a:lnTo>
                      <a:pt x="449" y="10"/>
                    </a:lnTo>
                    <a:lnTo>
                      <a:pt x="459" y="10"/>
                    </a:lnTo>
                    <a:lnTo>
                      <a:pt x="469" y="20"/>
                    </a:lnTo>
                    <a:lnTo>
                      <a:pt x="479" y="25"/>
                    </a:lnTo>
                    <a:lnTo>
                      <a:pt x="489" y="35"/>
                    </a:lnTo>
                    <a:lnTo>
                      <a:pt x="499" y="45"/>
                    </a:lnTo>
                    <a:lnTo>
                      <a:pt x="509" y="55"/>
                    </a:lnTo>
                    <a:lnTo>
                      <a:pt x="514" y="69"/>
                    </a:lnTo>
                    <a:lnTo>
                      <a:pt x="519" y="84"/>
                    </a:lnTo>
                    <a:lnTo>
                      <a:pt x="524" y="104"/>
                    </a:lnTo>
                    <a:lnTo>
                      <a:pt x="524" y="104"/>
                    </a:lnTo>
                    <a:lnTo>
                      <a:pt x="524" y="104"/>
                    </a:lnTo>
                    <a:lnTo>
                      <a:pt x="524" y="104"/>
                    </a:lnTo>
                    <a:lnTo>
                      <a:pt x="524" y="104"/>
                    </a:lnTo>
                    <a:lnTo>
                      <a:pt x="524" y="104"/>
                    </a:lnTo>
                    <a:lnTo>
                      <a:pt x="524" y="109"/>
                    </a:lnTo>
                    <a:lnTo>
                      <a:pt x="524" y="109"/>
                    </a:lnTo>
                    <a:lnTo>
                      <a:pt x="528" y="109"/>
                    </a:lnTo>
                    <a:lnTo>
                      <a:pt x="528" y="114"/>
                    </a:lnTo>
                    <a:lnTo>
                      <a:pt x="528" y="114"/>
                    </a:lnTo>
                    <a:lnTo>
                      <a:pt x="528" y="114"/>
                    </a:lnTo>
                    <a:lnTo>
                      <a:pt x="528" y="119"/>
                    </a:lnTo>
                    <a:lnTo>
                      <a:pt x="528" y="124"/>
                    </a:lnTo>
                    <a:lnTo>
                      <a:pt x="528" y="124"/>
                    </a:lnTo>
                    <a:lnTo>
                      <a:pt x="528" y="129"/>
                    </a:lnTo>
                    <a:lnTo>
                      <a:pt x="528" y="129"/>
                    </a:lnTo>
                    <a:lnTo>
                      <a:pt x="528" y="133"/>
                    </a:lnTo>
                    <a:lnTo>
                      <a:pt x="528" y="138"/>
                    </a:lnTo>
                    <a:lnTo>
                      <a:pt x="524" y="143"/>
                    </a:lnTo>
                    <a:lnTo>
                      <a:pt x="524" y="148"/>
                    </a:lnTo>
                    <a:lnTo>
                      <a:pt x="524" y="148"/>
                    </a:lnTo>
                    <a:lnTo>
                      <a:pt x="524" y="153"/>
                    </a:lnTo>
                    <a:lnTo>
                      <a:pt x="524" y="158"/>
                    </a:lnTo>
                    <a:lnTo>
                      <a:pt x="524" y="163"/>
                    </a:lnTo>
                    <a:lnTo>
                      <a:pt x="519" y="168"/>
                    </a:lnTo>
                    <a:lnTo>
                      <a:pt x="519" y="173"/>
                    </a:lnTo>
                    <a:lnTo>
                      <a:pt x="519" y="178"/>
                    </a:lnTo>
                    <a:lnTo>
                      <a:pt x="519" y="183"/>
                    </a:lnTo>
                    <a:lnTo>
                      <a:pt x="514" y="188"/>
                    </a:lnTo>
                    <a:lnTo>
                      <a:pt x="514" y="193"/>
                    </a:lnTo>
                    <a:lnTo>
                      <a:pt x="509" y="202"/>
                    </a:lnTo>
                    <a:lnTo>
                      <a:pt x="509" y="207"/>
                    </a:lnTo>
                    <a:lnTo>
                      <a:pt x="509" y="207"/>
                    </a:lnTo>
                    <a:lnTo>
                      <a:pt x="509" y="207"/>
                    </a:lnTo>
                    <a:lnTo>
                      <a:pt x="509" y="212"/>
                    </a:lnTo>
                    <a:lnTo>
                      <a:pt x="504" y="212"/>
                    </a:lnTo>
                    <a:lnTo>
                      <a:pt x="504" y="217"/>
                    </a:lnTo>
                    <a:lnTo>
                      <a:pt x="504" y="217"/>
                    </a:lnTo>
                    <a:lnTo>
                      <a:pt x="504" y="222"/>
                    </a:lnTo>
                    <a:lnTo>
                      <a:pt x="504" y="227"/>
                    </a:lnTo>
                    <a:lnTo>
                      <a:pt x="504" y="232"/>
                    </a:lnTo>
                    <a:lnTo>
                      <a:pt x="504" y="242"/>
                    </a:lnTo>
                    <a:lnTo>
                      <a:pt x="504" y="247"/>
                    </a:lnTo>
                    <a:lnTo>
                      <a:pt x="509" y="252"/>
                    </a:lnTo>
                    <a:lnTo>
                      <a:pt x="509" y="257"/>
                    </a:lnTo>
                    <a:lnTo>
                      <a:pt x="514" y="267"/>
                    </a:lnTo>
                    <a:lnTo>
                      <a:pt x="519" y="272"/>
                    </a:lnTo>
                    <a:lnTo>
                      <a:pt x="524" y="281"/>
                    </a:lnTo>
                    <a:lnTo>
                      <a:pt x="524" y="281"/>
                    </a:lnTo>
                    <a:lnTo>
                      <a:pt x="524" y="281"/>
                    </a:lnTo>
                    <a:lnTo>
                      <a:pt x="524" y="281"/>
                    </a:lnTo>
                    <a:lnTo>
                      <a:pt x="528" y="286"/>
                    </a:lnTo>
                    <a:lnTo>
                      <a:pt x="528" y="286"/>
                    </a:lnTo>
                    <a:lnTo>
                      <a:pt x="528" y="291"/>
                    </a:lnTo>
                    <a:lnTo>
                      <a:pt x="533" y="291"/>
                    </a:lnTo>
                    <a:lnTo>
                      <a:pt x="533" y="296"/>
                    </a:lnTo>
                    <a:lnTo>
                      <a:pt x="533" y="301"/>
                    </a:lnTo>
                    <a:lnTo>
                      <a:pt x="538" y="306"/>
                    </a:lnTo>
                    <a:lnTo>
                      <a:pt x="538" y="311"/>
                    </a:lnTo>
                    <a:lnTo>
                      <a:pt x="543" y="316"/>
                    </a:lnTo>
                    <a:lnTo>
                      <a:pt x="543" y="321"/>
                    </a:lnTo>
                    <a:lnTo>
                      <a:pt x="543" y="326"/>
                    </a:lnTo>
                    <a:lnTo>
                      <a:pt x="543" y="331"/>
                    </a:lnTo>
                    <a:lnTo>
                      <a:pt x="548" y="3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28" name="Freeform 3228">
                <a:extLst>
                  <a:ext uri="{FF2B5EF4-FFF2-40B4-BE49-F238E27FC236}">
                    <a16:creationId xmlns:a16="http://schemas.microsoft.com/office/drawing/2014/main" id="{ACA6D7C7-370A-4024-8D29-C13E8B5744FF}"/>
                  </a:ext>
                </a:extLst>
              </p:cNvPr>
              <p:cNvSpPr>
                <a:spLocks/>
              </p:cNvSpPr>
              <p:nvPr/>
            </p:nvSpPr>
            <p:spPr bwMode="auto">
              <a:xfrm>
                <a:off x="3762" y="1035"/>
                <a:ext cx="528" cy="523"/>
              </a:xfrm>
              <a:custGeom>
                <a:avLst/>
                <a:gdLst>
                  <a:gd name="T0" fmla="*/ 528 w 528"/>
                  <a:gd name="T1" fmla="*/ 331 h 523"/>
                  <a:gd name="T2" fmla="*/ 528 w 528"/>
                  <a:gd name="T3" fmla="*/ 345 h 523"/>
                  <a:gd name="T4" fmla="*/ 528 w 528"/>
                  <a:gd name="T5" fmla="*/ 370 h 523"/>
                  <a:gd name="T6" fmla="*/ 518 w 528"/>
                  <a:gd name="T7" fmla="*/ 400 h 523"/>
                  <a:gd name="T8" fmla="*/ 504 w 528"/>
                  <a:gd name="T9" fmla="*/ 424 h 523"/>
                  <a:gd name="T10" fmla="*/ 484 w 528"/>
                  <a:gd name="T11" fmla="*/ 434 h 523"/>
                  <a:gd name="T12" fmla="*/ 479 w 528"/>
                  <a:gd name="T13" fmla="*/ 434 h 523"/>
                  <a:gd name="T14" fmla="*/ 464 w 528"/>
                  <a:gd name="T15" fmla="*/ 439 h 523"/>
                  <a:gd name="T16" fmla="*/ 439 w 528"/>
                  <a:gd name="T17" fmla="*/ 439 h 523"/>
                  <a:gd name="T18" fmla="*/ 415 w 528"/>
                  <a:gd name="T19" fmla="*/ 434 h 523"/>
                  <a:gd name="T20" fmla="*/ 390 w 528"/>
                  <a:gd name="T21" fmla="*/ 429 h 523"/>
                  <a:gd name="T22" fmla="*/ 380 w 528"/>
                  <a:gd name="T23" fmla="*/ 424 h 523"/>
                  <a:gd name="T24" fmla="*/ 365 w 528"/>
                  <a:gd name="T25" fmla="*/ 419 h 523"/>
                  <a:gd name="T26" fmla="*/ 341 w 528"/>
                  <a:gd name="T27" fmla="*/ 419 h 523"/>
                  <a:gd name="T28" fmla="*/ 311 w 528"/>
                  <a:gd name="T29" fmla="*/ 424 h 523"/>
                  <a:gd name="T30" fmla="*/ 286 w 528"/>
                  <a:gd name="T31" fmla="*/ 444 h 523"/>
                  <a:gd name="T32" fmla="*/ 272 w 528"/>
                  <a:gd name="T33" fmla="*/ 454 h 523"/>
                  <a:gd name="T34" fmla="*/ 242 w 528"/>
                  <a:gd name="T35" fmla="*/ 478 h 523"/>
                  <a:gd name="T36" fmla="*/ 198 w 528"/>
                  <a:gd name="T37" fmla="*/ 508 h 523"/>
                  <a:gd name="T38" fmla="*/ 143 w 528"/>
                  <a:gd name="T39" fmla="*/ 523 h 523"/>
                  <a:gd name="T40" fmla="*/ 84 w 528"/>
                  <a:gd name="T41" fmla="*/ 513 h 523"/>
                  <a:gd name="T42" fmla="*/ 54 w 528"/>
                  <a:gd name="T43" fmla="*/ 488 h 523"/>
                  <a:gd name="T44" fmla="*/ 40 w 528"/>
                  <a:gd name="T45" fmla="*/ 473 h 523"/>
                  <a:gd name="T46" fmla="*/ 20 w 528"/>
                  <a:gd name="T47" fmla="*/ 439 h 523"/>
                  <a:gd name="T48" fmla="*/ 0 w 528"/>
                  <a:gd name="T49" fmla="*/ 395 h 523"/>
                  <a:gd name="T50" fmla="*/ 0 w 528"/>
                  <a:gd name="T51" fmla="*/ 335 h 523"/>
                  <a:gd name="T52" fmla="*/ 20 w 528"/>
                  <a:gd name="T53" fmla="*/ 276 h 523"/>
                  <a:gd name="T54" fmla="*/ 20 w 528"/>
                  <a:gd name="T55" fmla="*/ 271 h 523"/>
                  <a:gd name="T56" fmla="*/ 30 w 528"/>
                  <a:gd name="T57" fmla="*/ 257 h 523"/>
                  <a:gd name="T58" fmla="*/ 49 w 528"/>
                  <a:gd name="T59" fmla="*/ 237 h 523"/>
                  <a:gd name="T60" fmla="*/ 79 w 528"/>
                  <a:gd name="T61" fmla="*/ 217 h 523"/>
                  <a:gd name="T62" fmla="*/ 119 w 528"/>
                  <a:gd name="T63" fmla="*/ 192 h 523"/>
                  <a:gd name="T64" fmla="*/ 128 w 528"/>
                  <a:gd name="T65" fmla="*/ 183 h 523"/>
                  <a:gd name="T66" fmla="*/ 138 w 528"/>
                  <a:gd name="T67" fmla="*/ 163 h 523"/>
                  <a:gd name="T68" fmla="*/ 158 w 528"/>
                  <a:gd name="T69" fmla="*/ 138 h 523"/>
                  <a:gd name="T70" fmla="*/ 183 w 528"/>
                  <a:gd name="T71" fmla="*/ 104 h 523"/>
                  <a:gd name="T72" fmla="*/ 222 w 528"/>
                  <a:gd name="T73" fmla="*/ 69 h 523"/>
                  <a:gd name="T74" fmla="*/ 247 w 528"/>
                  <a:gd name="T75" fmla="*/ 50 h 523"/>
                  <a:gd name="T76" fmla="*/ 286 w 528"/>
                  <a:gd name="T77" fmla="*/ 30 h 523"/>
                  <a:gd name="T78" fmla="*/ 346 w 528"/>
                  <a:gd name="T79" fmla="*/ 5 h 523"/>
                  <a:gd name="T80" fmla="*/ 415 w 528"/>
                  <a:gd name="T81" fmla="*/ 0 h 523"/>
                  <a:gd name="T82" fmla="*/ 474 w 528"/>
                  <a:gd name="T83" fmla="*/ 30 h 523"/>
                  <a:gd name="T84" fmla="*/ 509 w 528"/>
                  <a:gd name="T85" fmla="*/ 99 h 523"/>
                  <a:gd name="T86" fmla="*/ 509 w 528"/>
                  <a:gd name="T87" fmla="*/ 104 h 523"/>
                  <a:gd name="T88" fmla="*/ 509 w 528"/>
                  <a:gd name="T89" fmla="*/ 119 h 523"/>
                  <a:gd name="T90" fmla="*/ 509 w 528"/>
                  <a:gd name="T91" fmla="*/ 138 h 523"/>
                  <a:gd name="T92" fmla="*/ 504 w 528"/>
                  <a:gd name="T93" fmla="*/ 163 h 523"/>
                  <a:gd name="T94" fmla="*/ 494 w 528"/>
                  <a:gd name="T95" fmla="*/ 192 h 523"/>
                  <a:gd name="T96" fmla="*/ 489 w 528"/>
                  <a:gd name="T97" fmla="*/ 207 h 523"/>
                  <a:gd name="T98" fmla="*/ 489 w 528"/>
                  <a:gd name="T99" fmla="*/ 237 h 523"/>
                  <a:gd name="T100" fmla="*/ 504 w 528"/>
                  <a:gd name="T101" fmla="*/ 271 h 523"/>
                  <a:gd name="T102" fmla="*/ 514 w 528"/>
                  <a:gd name="T103" fmla="*/ 281 h 523"/>
                  <a:gd name="T104" fmla="*/ 523 w 528"/>
                  <a:gd name="T105" fmla="*/ 3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8" h="523">
                    <a:moveTo>
                      <a:pt x="528" y="326"/>
                    </a:moveTo>
                    <a:lnTo>
                      <a:pt x="528" y="326"/>
                    </a:lnTo>
                    <a:lnTo>
                      <a:pt x="528" y="326"/>
                    </a:lnTo>
                    <a:lnTo>
                      <a:pt x="528" y="326"/>
                    </a:lnTo>
                    <a:lnTo>
                      <a:pt x="528" y="326"/>
                    </a:lnTo>
                    <a:lnTo>
                      <a:pt x="528" y="331"/>
                    </a:lnTo>
                    <a:lnTo>
                      <a:pt x="528" y="331"/>
                    </a:lnTo>
                    <a:lnTo>
                      <a:pt x="528" y="335"/>
                    </a:lnTo>
                    <a:lnTo>
                      <a:pt x="528" y="335"/>
                    </a:lnTo>
                    <a:lnTo>
                      <a:pt x="528" y="340"/>
                    </a:lnTo>
                    <a:lnTo>
                      <a:pt x="528" y="345"/>
                    </a:lnTo>
                    <a:lnTo>
                      <a:pt x="528" y="345"/>
                    </a:lnTo>
                    <a:lnTo>
                      <a:pt x="528" y="350"/>
                    </a:lnTo>
                    <a:lnTo>
                      <a:pt x="528" y="355"/>
                    </a:lnTo>
                    <a:lnTo>
                      <a:pt x="528" y="360"/>
                    </a:lnTo>
                    <a:lnTo>
                      <a:pt x="528" y="365"/>
                    </a:lnTo>
                    <a:lnTo>
                      <a:pt x="528" y="365"/>
                    </a:lnTo>
                    <a:lnTo>
                      <a:pt x="528" y="370"/>
                    </a:lnTo>
                    <a:lnTo>
                      <a:pt x="528" y="375"/>
                    </a:lnTo>
                    <a:lnTo>
                      <a:pt x="528" y="380"/>
                    </a:lnTo>
                    <a:lnTo>
                      <a:pt x="523" y="385"/>
                    </a:lnTo>
                    <a:lnTo>
                      <a:pt x="523" y="390"/>
                    </a:lnTo>
                    <a:lnTo>
                      <a:pt x="523" y="395"/>
                    </a:lnTo>
                    <a:lnTo>
                      <a:pt x="518" y="400"/>
                    </a:lnTo>
                    <a:lnTo>
                      <a:pt x="518" y="404"/>
                    </a:lnTo>
                    <a:lnTo>
                      <a:pt x="514" y="404"/>
                    </a:lnTo>
                    <a:lnTo>
                      <a:pt x="514" y="409"/>
                    </a:lnTo>
                    <a:lnTo>
                      <a:pt x="509" y="414"/>
                    </a:lnTo>
                    <a:lnTo>
                      <a:pt x="504" y="419"/>
                    </a:lnTo>
                    <a:lnTo>
                      <a:pt x="504" y="424"/>
                    </a:lnTo>
                    <a:lnTo>
                      <a:pt x="499" y="424"/>
                    </a:lnTo>
                    <a:lnTo>
                      <a:pt x="494" y="429"/>
                    </a:lnTo>
                    <a:lnTo>
                      <a:pt x="489" y="434"/>
                    </a:lnTo>
                    <a:lnTo>
                      <a:pt x="489" y="434"/>
                    </a:lnTo>
                    <a:lnTo>
                      <a:pt x="489" y="434"/>
                    </a:lnTo>
                    <a:lnTo>
                      <a:pt x="484" y="434"/>
                    </a:lnTo>
                    <a:lnTo>
                      <a:pt x="484" y="434"/>
                    </a:lnTo>
                    <a:lnTo>
                      <a:pt x="484" y="434"/>
                    </a:lnTo>
                    <a:lnTo>
                      <a:pt x="484" y="434"/>
                    </a:lnTo>
                    <a:lnTo>
                      <a:pt x="484" y="434"/>
                    </a:lnTo>
                    <a:lnTo>
                      <a:pt x="479" y="434"/>
                    </a:lnTo>
                    <a:lnTo>
                      <a:pt x="479" y="434"/>
                    </a:lnTo>
                    <a:lnTo>
                      <a:pt x="474" y="434"/>
                    </a:lnTo>
                    <a:lnTo>
                      <a:pt x="474" y="434"/>
                    </a:lnTo>
                    <a:lnTo>
                      <a:pt x="469" y="439"/>
                    </a:lnTo>
                    <a:lnTo>
                      <a:pt x="469" y="439"/>
                    </a:lnTo>
                    <a:lnTo>
                      <a:pt x="464" y="439"/>
                    </a:lnTo>
                    <a:lnTo>
                      <a:pt x="464" y="439"/>
                    </a:lnTo>
                    <a:lnTo>
                      <a:pt x="459" y="439"/>
                    </a:lnTo>
                    <a:lnTo>
                      <a:pt x="454" y="439"/>
                    </a:lnTo>
                    <a:lnTo>
                      <a:pt x="454" y="439"/>
                    </a:lnTo>
                    <a:lnTo>
                      <a:pt x="449" y="439"/>
                    </a:lnTo>
                    <a:lnTo>
                      <a:pt x="444" y="439"/>
                    </a:lnTo>
                    <a:lnTo>
                      <a:pt x="439" y="439"/>
                    </a:lnTo>
                    <a:lnTo>
                      <a:pt x="439" y="439"/>
                    </a:lnTo>
                    <a:lnTo>
                      <a:pt x="435" y="439"/>
                    </a:lnTo>
                    <a:lnTo>
                      <a:pt x="430" y="439"/>
                    </a:lnTo>
                    <a:lnTo>
                      <a:pt x="425" y="439"/>
                    </a:lnTo>
                    <a:lnTo>
                      <a:pt x="420" y="439"/>
                    </a:lnTo>
                    <a:lnTo>
                      <a:pt x="415" y="434"/>
                    </a:lnTo>
                    <a:lnTo>
                      <a:pt x="410" y="434"/>
                    </a:lnTo>
                    <a:lnTo>
                      <a:pt x="405" y="434"/>
                    </a:lnTo>
                    <a:lnTo>
                      <a:pt x="400" y="429"/>
                    </a:lnTo>
                    <a:lnTo>
                      <a:pt x="395" y="429"/>
                    </a:lnTo>
                    <a:lnTo>
                      <a:pt x="390" y="429"/>
                    </a:lnTo>
                    <a:lnTo>
                      <a:pt x="390" y="429"/>
                    </a:lnTo>
                    <a:lnTo>
                      <a:pt x="390" y="429"/>
                    </a:lnTo>
                    <a:lnTo>
                      <a:pt x="390" y="429"/>
                    </a:lnTo>
                    <a:lnTo>
                      <a:pt x="385" y="429"/>
                    </a:lnTo>
                    <a:lnTo>
                      <a:pt x="385" y="424"/>
                    </a:lnTo>
                    <a:lnTo>
                      <a:pt x="385" y="424"/>
                    </a:lnTo>
                    <a:lnTo>
                      <a:pt x="380" y="424"/>
                    </a:lnTo>
                    <a:lnTo>
                      <a:pt x="380" y="424"/>
                    </a:lnTo>
                    <a:lnTo>
                      <a:pt x="375" y="424"/>
                    </a:lnTo>
                    <a:lnTo>
                      <a:pt x="375" y="424"/>
                    </a:lnTo>
                    <a:lnTo>
                      <a:pt x="370" y="424"/>
                    </a:lnTo>
                    <a:lnTo>
                      <a:pt x="365" y="419"/>
                    </a:lnTo>
                    <a:lnTo>
                      <a:pt x="365" y="419"/>
                    </a:lnTo>
                    <a:lnTo>
                      <a:pt x="360" y="419"/>
                    </a:lnTo>
                    <a:lnTo>
                      <a:pt x="356" y="419"/>
                    </a:lnTo>
                    <a:lnTo>
                      <a:pt x="351" y="419"/>
                    </a:lnTo>
                    <a:lnTo>
                      <a:pt x="351" y="419"/>
                    </a:lnTo>
                    <a:lnTo>
                      <a:pt x="346" y="419"/>
                    </a:lnTo>
                    <a:lnTo>
                      <a:pt x="341" y="419"/>
                    </a:lnTo>
                    <a:lnTo>
                      <a:pt x="336" y="419"/>
                    </a:lnTo>
                    <a:lnTo>
                      <a:pt x="331" y="419"/>
                    </a:lnTo>
                    <a:lnTo>
                      <a:pt x="326" y="424"/>
                    </a:lnTo>
                    <a:lnTo>
                      <a:pt x="321" y="424"/>
                    </a:lnTo>
                    <a:lnTo>
                      <a:pt x="316" y="424"/>
                    </a:lnTo>
                    <a:lnTo>
                      <a:pt x="311" y="424"/>
                    </a:lnTo>
                    <a:lnTo>
                      <a:pt x="306" y="429"/>
                    </a:lnTo>
                    <a:lnTo>
                      <a:pt x="306" y="429"/>
                    </a:lnTo>
                    <a:lnTo>
                      <a:pt x="301" y="434"/>
                    </a:lnTo>
                    <a:lnTo>
                      <a:pt x="296" y="434"/>
                    </a:lnTo>
                    <a:lnTo>
                      <a:pt x="291" y="439"/>
                    </a:lnTo>
                    <a:lnTo>
                      <a:pt x="286" y="444"/>
                    </a:lnTo>
                    <a:lnTo>
                      <a:pt x="281" y="449"/>
                    </a:lnTo>
                    <a:lnTo>
                      <a:pt x="281" y="449"/>
                    </a:lnTo>
                    <a:lnTo>
                      <a:pt x="281" y="449"/>
                    </a:lnTo>
                    <a:lnTo>
                      <a:pt x="281" y="449"/>
                    </a:lnTo>
                    <a:lnTo>
                      <a:pt x="277" y="454"/>
                    </a:lnTo>
                    <a:lnTo>
                      <a:pt x="272" y="454"/>
                    </a:lnTo>
                    <a:lnTo>
                      <a:pt x="272" y="459"/>
                    </a:lnTo>
                    <a:lnTo>
                      <a:pt x="267" y="464"/>
                    </a:lnTo>
                    <a:lnTo>
                      <a:pt x="262" y="469"/>
                    </a:lnTo>
                    <a:lnTo>
                      <a:pt x="257" y="469"/>
                    </a:lnTo>
                    <a:lnTo>
                      <a:pt x="252" y="473"/>
                    </a:lnTo>
                    <a:lnTo>
                      <a:pt x="242" y="478"/>
                    </a:lnTo>
                    <a:lnTo>
                      <a:pt x="237" y="483"/>
                    </a:lnTo>
                    <a:lnTo>
                      <a:pt x="232" y="488"/>
                    </a:lnTo>
                    <a:lnTo>
                      <a:pt x="222" y="493"/>
                    </a:lnTo>
                    <a:lnTo>
                      <a:pt x="217" y="498"/>
                    </a:lnTo>
                    <a:lnTo>
                      <a:pt x="207" y="503"/>
                    </a:lnTo>
                    <a:lnTo>
                      <a:pt x="198" y="508"/>
                    </a:lnTo>
                    <a:lnTo>
                      <a:pt x="193" y="513"/>
                    </a:lnTo>
                    <a:lnTo>
                      <a:pt x="183" y="513"/>
                    </a:lnTo>
                    <a:lnTo>
                      <a:pt x="173" y="518"/>
                    </a:lnTo>
                    <a:lnTo>
                      <a:pt x="163" y="518"/>
                    </a:lnTo>
                    <a:lnTo>
                      <a:pt x="153" y="523"/>
                    </a:lnTo>
                    <a:lnTo>
                      <a:pt x="143" y="523"/>
                    </a:lnTo>
                    <a:lnTo>
                      <a:pt x="133" y="523"/>
                    </a:lnTo>
                    <a:lnTo>
                      <a:pt x="123" y="523"/>
                    </a:lnTo>
                    <a:lnTo>
                      <a:pt x="114" y="523"/>
                    </a:lnTo>
                    <a:lnTo>
                      <a:pt x="104" y="518"/>
                    </a:lnTo>
                    <a:lnTo>
                      <a:pt x="94" y="518"/>
                    </a:lnTo>
                    <a:lnTo>
                      <a:pt x="84" y="513"/>
                    </a:lnTo>
                    <a:lnTo>
                      <a:pt x="74" y="508"/>
                    </a:lnTo>
                    <a:lnTo>
                      <a:pt x="64" y="498"/>
                    </a:lnTo>
                    <a:lnTo>
                      <a:pt x="54" y="493"/>
                    </a:lnTo>
                    <a:lnTo>
                      <a:pt x="54" y="493"/>
                    </a:lnTo>
                    <a:lnTo>
                      <a:pt x="54" y="493"/>
                    </a:lnTo>
                    <a:lnTo>
                      <a:pt x="54" y="488"/>
                    </a:lnTo>
                    <a:lnTo>
                      <a:pt x="49" y="488"/>
                    </a:lnTo>
                    <a:lnTo>
                      <a:pt x="49" y="488"/>
                    </a:lnTo>
                    <a:lnTo>
                      <a:pt x="44" y="483"/>
                    </a:lnTo>
                    <a:lnTo>
                      <a:pt x="44" y="478"/>
                    </a:lnTo>
                    <a:lnTo>
                      <a:pt x="40" y="478"/>
                    </a:lnTo>
                    <a:lnTo>
                      <a:pt x="40" y="473"/>
                    </a:lnTo>
                    <a:lnTo>
                      <a:pt x="35" y="469"/>
                    </a:lnTo>
                    <a:lnTo>
                      <a:pt x="30" y="464"/>
                    </a:lnTo>
                    <a:lnTo>
                      <a:pt x="30" y="459"/>
                    </a:lnTo>
                    <a:lnTo>
                      <a:pt x="25" y="454"/>
                    </a:lnTo>
                    <a:lnTo>
                      <a:pt x="20" y="449"/>
                    </a:lnTo>
                    <a:lnTo>
                      <a:pt x="20" y="439"/>
                    </a:lnTo>
                    <a:lnTo>
                      <a:pt x="15" y="434"/>
                    </a:lnTo>
                    <a:lnTo>
                      <a:pt x="10" y="429"/>
                    </a:lnTo>
                    <a:lnTo>
                      <a:pt x="10" y="419"/>
                    </a:lnTo>
                    <a:lnTo>
                      <a:pt x="5" y="409"/>
                    </a:lnTo>
                    <a:lnTo>
                      <a:pt x="5" y="404"/>
                    </a:lnTo>
                    <a:lnTo>
                      <a:pt x="0" y="395"/>
                    </a:lnTo>
                    <a:lnTo>
                      <a:pt x="0" y="385"/>
                    </a:lnTo>
                    <a:lnTo>
                      <a:pt x="0" y="375"/>
                    </a:lnTo>
                    <a:lnTo>
                      <a:pt x="0" y="365"/>
                    </a:lnTo>
                    <a:lnTo>
                      <a:pt x="0" y="355"/>
                    </a:lnTo>
                    <a:lnTo>
                      <a:pt x="0" y="345"/>
                    </a:lnTo>
                    <a:lnTo>
                      <a:pt x="0" y="335"/>
                    </a:lnTo>
                    <a:lnTo>
                      <a:pt x="5" y="326"/>
                    </a:lnTo>
                    <a:lnTo>
                      <a:pt x="5" y="311"/>
                    </a:lnTo>
                    <a:lnTo>
                      <a:pt x="10" y="301"/>
                    </a:lnTo>
                    <a:lnTo>
                      <a:pt x="15" y="291"/>
                    </a:lnTo>
                    <a:lnTo>
                      <a:pt x="20" y="276"/>
                    </a:lnTo>
                    <a:lnTo>
                      <a:pt x="20" y="276"/>
                    </a:lnTo>
                    <a:lnTo>
                      <a:pt x="20" y="276"/>
                    </a:lnTo>
                    <a:lnTo>
                      <a:pt x="20" y="276"/>
                    </a:lnTo>
                    <a:lnTo>
                      <a:pt x="20" y="276"/>
                    </a:lnTo>
                    <a:lnTo>
                      <a:pt x="20" y="276"/>
                    </a:lnTo>
                    <a:lnTo>
                      <a:pt x="20" y="271"/>
                    </a:lnTo>
                    <a:lnTo>
                      <a:pt x="20" y="271"/>
                    </a:lnTo>
                    <a:lnTo>
                      <a:pt x="25" y="271"/>
                    </a:lnTo>
                    <a:lnTo>
                      <a:pt x="25" y="266"/>
                    </a:lnTo>
                    <a:lnTo>
                      <a:pt x="25" y="266"/>
                    </a:lnTo>
                    <a:lnTo>
                      <a:pt x="30" y="262"/>
                    </a:lnTo>
                    <a:lnTo>
                      <a:pt x="30" y="262"/>
                    </a:lnTo>
                    <a:lnTo>
                      <a:pt x="30" y="257"/>
                    </a:lnTo>
                    <a:lnTo>
                      <a:pt x="35" y="257"/>
                    </a:lnTo>
                    <a:lnTo>
                      <a:pt x="35" y="252"/>
                    </a:lnTo>
                    <a:lnTo>
                      <a:pt x="40" y="247"/>
                    </a:lnTo>
                    <a:lnTo>
                      <a:pt x="44" y="247"/>
                    </a:lnTo>
                    <a:lnTo>
                      <a:pt x="44" y="242"/>
                    </a:lnTo>
                    <a:lnTo>
                      <a:pt x="49" y="237"/>
                    </a:lnTo>
                    <a:lnTo>
                      <a:pt x="54" y="237"/>
                    </a:lnTo>
                    <a:lnTo>
                      <a:pt x="59" y="232"/>
                    </a:lnTo>
                    <a:lnTo>
                      <a:pt x="64" y="227"/>
                    </a:lnTo>
                    <a:lnTo>
                      <a:pt x="69" y="222"/>
                    </a:lnTo>
                    <a:lnTo>
                      <a:pt x="74" y="222"/>
                    </a:lnTo>
                    <a:lnTo>
                      <a:pt x="79" y="217"/>
                    </a:lnTo>
                    <a:lnTo>
                      <a:pt x="84" y="212"/>
                    </a:lnTo>
                    <a:lnTo>
                      <a:pt x="89" y="207"/>
                    </a:lnTo>
                    <a:lnTo>
                      <a:pt x="94" y="202"/>
                    </a:lnTo>
                    <a:lnTo>
                      <a:pt x="104" y="197"/>
                    </a:lnTo>
                    <a:lnTo>
                      <a:pt x="109" y="197"/>
                    </a:lnTo>
                    <a:lnTo>
                      <a:pt x="119" y="192"/>
                    </a:lnTo>
                    <a:lnTo>
                      <a:pt x="123" y="188"/>
                    </a:lnTo>
                    <a:lnTo>
                      <a:pt x="123" y="188"/>
                    </a:lnTo>
                    <a:lnTo>
                      <a:pt x="123" y="188"/>
                    </a:lnTo>
                    <a:lnTo>
                      <a:pt x="128" y="188"/>
                    </a:lnTo>
                    <a:lnTo>
                      <a:pt x="128" y="183"/>
                    </a:lnTo>
                    <a:lnTo>
                      <a:pt x="128" y="183"/>
                    </a:lnTo>
                    <a:lnTo>
                      <a:pt x="128" y="178"/>
                    </a:lnTo>
                    <a:lnTo>
                      <a:pt x="128" y="178"/>
                    </a:lnTo>
                    <a:lnTo>
                      <a:pt x="133" y="173"/>
                    </a:lnTo>
                    <a:lnTo>
                      <a:pt x="133" y="173"/>
                    </a:lnTo>
                    <a:lnTo>
                      <a:pt x="138" y="168"/>
                    </a:lnTo>
                    <a:lnTo>
                      <a:pt x="138" y="163"/>
                    </a:lnTo>
                    <a:lnTo>
                      <a:pt x="143" y="158"/>
                    </a:lnTo>
                    <a:lnTo>
                      <a:pt x="143" y="158"/>
                    </a:lnTo>
                    <a:lnTo>
                      <a:pt x="148" y="153"/>
                    </a:lnTo>
                    <a:lnTo>
                      <a:pt x="148" y="148"/>
                    </a:lnTo>
                    <a:lnTo>
                      <a:pt x="153" y="143"/>
                    </a:lnTo>
                    <a:lnTo>
                      <a:pt x="158" y="138"/>
                    </a:lnTo>
                    <a:lnTo>
                      <a:pt x="163" y="133"/>
                    </a:lnTo>
                    <a:lnTo>
                      <a:pt x="168" y="128"/>
                    </a:lnTo>
                    <a:lnTo>
                      <a:pt x="173" y="123"/>
                    </a:lnTo>
                    <a:lnTo>
                      <a:pt x="173" y="114"/>
                    </a:lnTo>
                    <a:lnTo>
                      <a:pt x="178" y="109"/>
                    </a:lnTo>
                    <a:lnTo>
                      <a:pt x="183" y="104"/>
                    </a:lnTo>
                    <a:lnTo>
                      <a:pt x="193" y="99"/>
                    </a:lnTo>
                    <a:lnTo>
                      <a:pt x="198" y="94"/>
                    </a:lnTo>
                    <a:lnTo>
                      <a:pt x="202" y="89"/>
                    </a:lnTo>
                    <a:lnTo>
                      <a:pt x="207" y="79"/>
                    </a:lnTo>
                    <a:lnTo>
                      <a:pt x="212" y="74"/>
                    </a:lnTo>
                    <a:lnTo>
                      <a:pt x="222" y="69"/>
                    </a:lnTo>
                    <a:lnTo>
                      <a:pt x="227" y="64"/>
                    </a:lnTo>
                    <a:lnTo>
                      <a:pt x="232" y="59"/>
                    </a:lnTo>
                    <a:lnTo>
                      <a:pt x="242" y="50"/>
                    </a:lnTo>
                    <a:lnTo>
                      <a:pt x="242" y="50"/>
                    </a:lnTo>
                    <a:lnTo>
                      <a:pt x="242" y="50"/>
                    </a:lnTo>
                    <a:lnTo>
                      <a:pt x="247" y="50"/>
                    </a:lnTo>
                    <a:lnTo>
                      <a:pt x="252" y="45"/>
                    </a:lnTo>
                    <a:lnTo>
                      <a:pt x="257" y="45"/>
                    </a:lnTo>
                    <a:lnTo>
                      <a:pt x="262" y="40"/>
                    </a:lnTo>
                    <a:lnTo>
                      <a:pt x="267" y="35"/>
                    </a:lnTo>
                    <a:lnTo>
                      <a:pt x="277" y="35"/>
                    </a:lnTo>
                    <a:lnTo>
                      <a:pt x="286" y="30"/>
                    </a:lnTo>
                    <a:lnTo>
                      <a:pt x="291" y="25"/>
                    </a:lnTo>
                    <a:lnTo>
                      <a:pt x="301" y="20"/>
                    </a:lnTo>
                    <a:lnTo>
                      <a:pt x="311" y="15"/>
                    </a:lnTo>
                    <a:lnTo>
                      <a:pt x="321" y="15"/>
                    </a:lnTo>
                    <a:lnTo>
                      <a:pt x="336" y="10"/>
                    </a:lnTo>
                    <a:lnTo>
                      <a:pt x="346" y="5"/>
                    </a:lnTo>
                    <a:lnTo>
                      <a:pt x="356" y="5"/>
                    </a:lnTo>
                    <a:lnTo>
                      <a:pt x="365" y="0"/>
                    </a:lnTo>
                    <a:lnTo>
                      <a:pt x="380" y="0"/>
                    </a:lnTo>
                    <a:lnTo>
                      <a:pt x="390" y="0"/>
                    </a:lnTo>
                    <a:lnTo>
                      <a:pt x="400" y="0"/>
                    </a:lnTo>
                    <a:lnTo>
                      <a:pt x="415" y="0"/>
                    </a:lnTo>
                    <a:lnTo>
                      <a:pt x="425" y="5"/>
                    </a:lnTo>
                    <a:lnTo>
                      <a:pt x="435" y="5"/>
                    </a:lnTo>
                    <a:lnTo>
                      <a:pt x="444" y="10"/>
                    </a:lnTo>
                    <a:lnTo>
                      <a:pt x="454" y="15"/>
                    </a:lnTo>
                    <a:lnTo>
                      <a:pt x="464" y="25"/>
                    </a:lnTo>
                    <a:lnTo>
                      <a:pt x="474" y="30"/>
                    </a:lnTo>
                    <a:lnTo>
                      <a:pt x="484" y="40"/>
                    </a:lnTo>
                    <a:lnTo>
                      <a:pt x="489" y="54"/>
                    </a:lnTo>
                    <a:lnTo>
                      <a:pt x="499" y="64"/>
                    </a:lnTo>
                    <a:lnTo>
                      <a:pt x="504" y="79"/>
                    </a:lnTo>
                    <a:lnTo>
                      <a:pt x="509" y="99"/>
                    </a:lnTo>
                    <a:lnTo>
                      <a:pt x="509" y="99"/>
                    </a:lnTo>
                    <a:lnTo>
                      <a:pt x="509" y="99"/>
                    </a:lnTo>
                    <a:lnTo>
                      <a:pt x="509" y="99"/>
                    </a:lnTo>
                    <a:lnTo>
                      <a:pt x="509" y="99"/>
                    </a:lnTo>
                    <a:lnTo>
                      <a:pt x="509" y="99"/>
                    </a:lnTo>
                    <a:lnTo>
                      <a:pt x="509" y="104"/>
                    </a:lnTo>
                    <a:lnTo>
                      <a:pt x="509" y="104"/>
                    </a:lnTo>
                    <a:lnTo>
                      <a:pt x="509" y="104"/>
                    </a:lnTo>
                    <a:lnTo>
                      <a:pt x="509" y="109"/>
                    </a:lnTo>
                    <a:lnTo>
                      <a:pt x="509" y="109"/>
                    </a:lnTo>
                    <a:lnTo>
                      <a:pt x="509" y="114"/>
                    </a:lnTo>
                    <a:lnTo>
                      <a:pt x="509" y="114"/>
                    </a:lnTo>
                    <a:lnTo>
                      <a:pt x="509" y="119"/>
                    </a:lnTo>
                    <a:lnTo>
                      <a:pt x="509" y="119"/>
                    </a:lnTo>
                    <a:lnTo>
                      <a:pt x="509" y="123"/>
                    </a:lnTo>
                    <a:lnTo>
                      <a:pt x="509" y="128"/>
                    </a:lnTo>
                    <a:lnTo>
                      <a:pt x="509" y="128"/>
                    </a:lnTo>
                    <a:lnTo>
                      <a:pt x="509" y="133"/>
                    </a:lnTo>
                    <a:lnTo>
                      <a:pt x="509" y="138"/>
                    </a:lnTo>
                    <a:lnTo>
                      <a:pt x="509" y="143"/>
                    </a:lnTo>
                    <a:lnTo>
                      <a:pt x="509" y="143"/>
                    </a:lnTo>
                    <a:lnTo>
                      <a:pt x="509" y="148"/>
                    </a:lnTo>
                    <a:lnTo>
                      <a:pt x="509" y="153"/>
                    </a:lnTo>
                    <a:lnTo>
                      <a:pt x="504" y="158"/>
                    </a:lnTo>
                    <a:lnTo>
                      <a:pt x="504" y="163"/>
                    </a:lnTo>
                    <a:lnTo>
                      <a:pt x="504" y="168"/>
                    </a:lnTo>
                    <a:lnTo>
                      <a:pt x="504" y="173"/>
                    </a:lnTo>
                    <a:lnTo>
                      <a:pt x="499" y="178"/>
                    </a:lnTo>
                    <a:lnTo>
                      <a:pt x="499" y="183"/>
                    </a:lnTo>
                    <a:lnTo>
                      <a:pt x="494" y="188"/>
                    </a:lnTo>
                    <a:lnTo>
                      <a:pt x="494" y="192"/>
                    </a:lnTo>
                    <a:lnTo>
                      <a:pt x="489" y="197"/>
                    </a:lnTo>
                    <a:lnTo>
                      <a:pt x="489" y="197"/>
                    </a:lnTo>
                    <a:lnTo>
                      <a:pt x="489" y="202"/>
                    </a:lnTo>
                    <a:lnTo>
                      <a:pt x="489" y="202"/>
                    </a:lnTo>
                    <a:lnTo>
                      <a:pt x="489" y="202"/>
                    </a:lnTo>
                    <a:lnTo>
                      <a:pt x="489" y="207"/>
                    </a:lnTo>
                    <a:lnTo>
                      <a:pt x="489" y="212"/>
                    </a:lnTo>
                    <a:lnTo>
                      <a:pt x="489" y="217"/>
                    </a:lnTo>
                    <a:lnTo>
                      <a:pt x="489" y="222"/>
                    </a:lnTo>
                    <a:lnTo>
                      <a:pt x="489" y="227"/>
                    </a:lnTo>
                    <a:lnTo>
                      <a:pt x="489" y="232"/>
                    </a:lnTo>
                    <a:lnTo>
                      <a:pt x="489" y="237"/>
                    </a:lnTo>
                    <a:lnTo>
                      <a:pt x="489" y="242"/>
                    </a:lnTo>
                    <a:lnTo>
                      <a:pt x="494" y="252"/>
                    </a:lnTo>
                    <a:lnTo>
                      <a:pt x="499" y="257"/>
                    </a:lnTo>
                    <a:lnTo>
                      <a:pt x="499" y="262"/>
                    </a:lnTo>
                    <a:lnTo>
                      <a:pt x="504" y="271"/>
                    </a:lnTo>
                    <a:lnTo>
                      <a:pt x="504" y="271"/>
                    </a:lnTo>
                    <a:lnTo>
                      <a:pt x="509" y="271"/>
                    </a:lnTo>
                    <a:lnTo>
                      <a:pt x="509" y="271"/>
                    </a:lnTo>
                    <a:lnTo>
                      <a:pt x="509" y="276"/>
                    </a:lnTo>
                    <a:lnTo>
                      <a:pt x="509" y="276"/>
                    </a:lnTo>
                    <a:lnTo>
                      <a:pt x="514" y="281"/>
                    </a:lnTo>
                    <a:lnTo>
                      <a:pt x="514" y="281"/>
                    </a:lnTo>
                    <a:lnTo>
                      <a:pt x="514" y="286"/>
                    </a:lnTo>
                    <a:lnTo>
                      <a:pt x="518" y="291"/>
                    </a:lnTo>
                    <a:lnTo>
                      <a:pt x="518" y="296"/>
                    </a:lnTo>
                    <a:lnTo>
                      <a:pt x="523" y="301"/>
                    </a:lnTo>
                    <a:lnTo>
                      <a:pt x="523" y="306"/>
                    </a:lnTo>
                    <a:lnTo>
                      <a:pt x="523" y="311"/>
                    </a:lnTo>
                    <a:lnTo>
                      <a:pt x="528" y="316"/>
                    </a:lnTo>
                    <a:lnTo>
                      <a:pt x="528" y="321"/>
                    </a:lnTo>
                    <a:lnTo>
                      <a:pt x="528" y="326"/>
                    </a:lnTo>
                    <a:close/>
                  </a:path>
                </a:pathLst>
              </a:custGeom>
              <a:solidFill>
                <a:srgbClr val="6B85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29" name="Freeform 3229">
                <a:extLst>
                  <a:ext uri="{FF2B5EF4-FFF2-40B4-BE49-F238E27FC236}">
                    <a16:creationId xmlns:a16="http://schemas.microsoft.com/office/drawing/2014/main" id="{39BC545F-FC5A-4571-B507-4930EE4FD2B0}"/>
                  </a:ext>
                </a:extLst>
              </p:cNvPr>
              <p:cNvSpPr>
                <a:spLocks/>
              </p:cNvSpPr>
              <p:nvPr/>
            </p:nvSpPr>
            <p:spPr bwMode="auto">
              <a:xfrm>
                <a:off x="3836" y="1188"/>
                <a:ext cx="178" cy="355"/>
              </a:xfrm>
              <a:custGeom>
                <a:avLst/>
                <a:gdLst>
                  <a:gd name="T0" fmla="*/ 49 w 178"/>
                  <a:gd name="T1" fmla="*/ 39 h 355"/>
                  <a:gd name="T2" fmla="*/ 49 w 178"/>
                  <a:gd name="T3" fmla="*/ 39 h 355"/>
                  <a:gd name="T4" fmla="*/ 49 w 178"/>
                  <a:gd name="T5" fmla="*/ 35 h 355"/>
                  <a:gd name="T6" fmla="*/ 99 w 178"/>
                  <a:gd name="T7" fmla="*/ 0 h 355"/>
                  <a:gd name="T8" fmla="*/ 79 w 178"/>
                  <a:gd name="T9" fmla="*/ 49 h 355"/>
                  <a:gd name="T10" fmla="*/ 124 w 178"/>
                  <a:gd name="T11" fmla="*/ 25 h 355"/>
                  <a:gd name="T12" fmla="*/ 99 w 178"/>
                  <a:gd name="T13" fmla="*/ 69 h 355"/>
                  <a:gd name="T14" fmla="*/ 148 w 178"/>
                  <a:gd name="T15" fmla="*/ 54 h 355"/>
                  <a:gd name="T16" fmla="*/ 109 w 178"/>
                  <a:gd name="T17" fmla="*/ 94 h 355"/>
                  <a:gd name="T18" fmla="*/ 163 w 178"/>
                  <a:gd name="T19" fmla="*/ 89 h 355"/>
                  <a:gd name="T20" fmla="*/ 119 w 178"/>
                  <a:gd name="T21" fmla="*/ 118 h 355"/>
                  <a:gd name="T22" fmla="*/ 173 w 178"/>
                  <a:gd name="T23" fmla="*/ 123 h 355"/>
                  <a:gd name="T24" fmla="*/ 128 w 178"/>
                  <a:gd name="T25" fmla="*/ 143 h 355"/>
                  <a:gd name="T26" fmla="*/ 178 w 178"/>
                  <a:gd name="T27" fmla="*/ 163 h 355"/>
                  <a:gd name="T28" fmla="*/ 128 w 178"/>
                  <a:gd name="T29" fmla="*/ 173 h 355"/>
                  <a:gd name="T30" fmla="*/ 173 w 178"/>
                  <a:gd name="T31" fmla="*/ 197 h 355"/>
                  <a:gd name="T32" fmla="*/ 128 w 178"/>
                  <a:gd name="T33" fmla="*/ 197 h 355"/>
                  <a:gd name="T34" fmla="*/ 168 w 178"/>
                  <a:gd name="T35" fmla="*/ 232 h 355"/>
                  <a:gd name="T36" fmla="*/ 119 w 178"/>
                  <a:gd name="T37" fmla="*/ 222 h 355"/>
                  <a:gd name="T38" fmla="*/ 153 w 178"/>
                  <a:gd name="T39" fmla="*/ 261 h 355"/>
                  <a:gd name="T40" fmla="*/ 104 w 178"/>
                  <a:gd name="T41" fmla="*/ 251 h 355"/>
                  <a:gd name="T42" fmla="*/ 138 w 178"/>
                  <a:gd name="T43" fmla="*/ 286 h 355"/>
                  <a:gd name="T44" fmla="*/ 89 w 178"/>
                  <a:gd name="T45" fmla="*/ 276 h 355"/>
                  <a:gd name="T46" fmla="*/ 109 w 178"/>
                  <a:gd name="T47" fmla="*/ 320 h 355"/>
                  <a:gd name="T48" fmla="*/ 69 w 178"/>
                  <a:gd name="T49" fmla="*/ 296 h 355"/>
                  <a:gd name="T50" fmla="*/ 79 w 178"/>
                  <a:gd name="T51" fmla="*/ 340 h 355"/>
                  <a:gd name="T52" fmla="*/ 49 w 178"/>
                  <a:gd name="T53" fmla="*/ 306 h 355"/>
                  <a:gd name="T54" fmla="*/ 54 w 178"/>
                  <a:gd name="T55" fmla="*/ 355 h 355"/>
                  <a:gd name="T56" fmla="*/ 30 w 178"/>
                  <a:gd name="T57" fmla="*/ 320 h 355"/>
                  <a:gd name="T58" fmla="*/ 25 w 178"/>
                  <a:gd name="T59" fmla="*/ 355 h 355"/>
                  <a:gd name="T60" fmla="*/ 0 w 178"/>
                  <a:gd name="T61" fmla="*/ 316 h 355"/>
                  <a:gd name="T62" fmla="*/ 49 w 178"/>
                  <a:gd name="T63" fmla="*/ 39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8" h="355">
                    <a:moveTo>
                      <a:pt x="49" y="39"/>
                    </a:moveTo>
                    <a:lnTo>
                      <a:pt x="49" y="39"/>
                    </a:lnTo>
                    <a:lnTo>
                      <a:pt x="49" y="35"/>
                    </a:lnTo>
                    <a:lnTo>
                      <a:pt x="99" y="0"/>
                    </a:lnTo>
                    <a:lnTo>
                      <a:pt x="79" y="49"/>
                    </a:lnTo>
                    <a:lnTo>
                      <a:pt x="124" y="25"/>
                    </a:lnTo>
                    <a:lnTo>
                      <a:pt x="99" y="69"/>
                    </a:lnTo>
                    <a:lnTo>
                      <a:pt x="148" y="54"/>
                    </a:lnTo>
                    <a:lnTo>
                      <a:pt x="109" y="94"/>
                    </a:lnTo>
                    <a:lnTo>
                      <a:pt x="163" y="89"/>
                    </a:lnTo>
                    <a:lnTo>
                      <a:pt x="119" y="118"/>
                    </a:lnTo>
                    <a:lnTo>
                      <a:pt x="173" y="123"/>
                    </a:lnTo>
                    <a:lnTo>
                      <a:pt x="128" y="143"/>
                    </a:lnTo>
                    <a:lnTo>
                      <a:pt x="178" y="163"/>
                    </a:lnTo>
                    <a:lnTo>
                      <a:pt x="128" y="173"/>
                    </a:lnTo>
                    <a:lnTo>
                      <a:pt x="173" y="197"/>
                    </a:lnTo>
                    <a:lnTo>
                      <a:pt x="128" y="197"/>
                    </a:lnTo>
                    <a:lnTo>
                      <a:pt x="168" y="232"/>
                    </a:lnTo>
                    <a:lnTo>
                      <a:pt x="119" y="222"/>
                    </a:lnTo>
                    <a:lnTo>
                      <a:pt x="153" y="261"/>
                    </a:lnTo>
                    <a:lnTo>
                      <a:pt x="104" y="251"/>
                    </a:lnTo>
                    <a:lnTo>
                      <a:pt x="138" y="286"/>
                    </a:lnTo>
                    <a:lnTo>
                      <a:pt x="89" y="276"/>
                    </a:lnTo>
                    <a:lnTo>
                      <a:pt x="109" y="320"/>
                    </a:lnTo>
                    <a:lnTo>
                      <a:pt x="69" y="296"/>
                    </a:lnTo>
                    <a:lnTo>
                      <a:pt x="79" y="340"/>
                    </a:lnTo>
                    <a:lnTo>
                      <a:pt x="49" y="306"/>
                    </a:lnTo>
                    <a:lnTo>
                      <a:pt x="54" y="355"/>
                    </a:lnTo>
                    <a:lnTo>
                      <a:pt x="30" y="320"/>
                    </a:lnTo>
                    <a:lnTo>
                      <a:pt x="25" y="355"/>
                    </a:lnTo>
                    <a:lnTo>
                      <a:pt x="0" y="316"/>
                    </a:lnTo>
                    <a:lnTo>
                      <a:pt x="49" y="39"/>
                    </a:lnTo>
                    <a:close/>
                  </a:path>
                </a:pathLst>
              </a:custGeom>
              <a:solidFill>
                <a:srgbClr val="66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30" name="Freeform 3230">
                <a:extLst>
                  <a:ext uri="{FF2B5EF4-FFF2-40B4-BE49-F238E27FC236}">
                    <a16:creationId xmlns:a16="http://schemas.microsoft.com/office/drawing/2014/main" id="{086E1C37-D456-462A-AA89-83FAE8C813F4}"/>
                  </a:ext>
                </a:extLst>
              </p:cNvPr>
              <p:cNvSpPr>
                <a:spLocks/>
              </p:cNvSpPr>
              <p:nvPr/>
            </p:nvSpPr>
            <p:spPr bwMode="auto">
              <a:xfrm>
                <a:off x="3663" y="1188"/>
                <a:ext cx="292" cy="325"/>
              </a:xfrm>
              <a:custGeom>
                <a:avLst/>
                <a:gdLst>
                  <a:gd name="T0" fmla="*/ 292 w 292"/>
                  <a:gd name="T1" fmla="*/ 143 h 325"/>
                  <a:gd name="T2" fmla="*/ 287 w 292"/>
                  <a:gd name="T3" fmla="*/ 118 h 325"/>
                  <a:gd name="T4" fmla="*/ 277 w 292"/>
                  <a:gd name="T5" fmla="*/ 99 h 325"/>
                  <a:gd name="T6" fmla="*/ 267 w 292"/>
                  <a:gd name="T7" fmla="*/ 79 h 325"/>
                  <a:gd name="T8" fmla="*/ 257 w 292"/>
                  <a:gd name="T9" fmla="*/ 59 h 325"/>
                  <a:gd name="T10" fmla="*/ 242 w 292"/>
                  <a:gd name="T11" fmla="*/ 44 h 325"/>
                  <a:gd name="T12" fmla="*/ 227 w 292"/>
                  <a:gd name="T13" fmla="*/ 30 h 325"/>
                  <a:gd name="T14" fmla="*/ 208 w 292"/>
                  <a:gd name="T15" fmla="*/ 20 h 325"/>
                  <a:gd name="T16" fmla="*/ 188 w 292"/>
                  <a:gd name="T17" fmla="*/ 10 h 325"/>
                  <a:gd name="T18" fmla="*/ 168 w 292"/>
                  <a:gd name="T19" fmla="*/ 5 h 325"/>
                  <a:gd name="T20" fmla="*/ 143 w 292"/>
                  <a:gd name="T21" fmla="*/ 0 h 325"/>
                  <a:gd name="T22" fmla="*/ 124 w 292"/>
                  <a:gd name="T23" fmla="*/ 5 h 325"/>
                  <a:gd name="T24" fmla="*/ 104 w 292"/>
                  <a:gd name="T25" fmla="*/ 10 h 325"/>
                  <a:gd name="T26" fmla="*/ 84 w 292"/>
                  <a:gd name="T27" fmla="*/ 20 h 325"/>
                  <a:gd name="T28" fmla="*/ 64 w 292"/>
                  <a:gd name="T29" fmla="*/ 30 h 325"/>
                  <a:gd name="T30" fmla="*/ 45 w 292"/>
                  <a:gd name="T31" fmla="*/ 44 h 325"/>
                  <a:gd name="T32" fmla="*/ 35 w 292"/>
                  <a:gd name="T33" fmla="*/ 59 h 325"/>
                  <a:gd name="T34" fmla="*/ 20 w 292"/>
                  <a:gd name="T35" fmla="*/ 79 h 325"/>
                  <a:gd name="T36" fmla="*/ 10 w 292"/>
                  <a:gd name="T37" fmla="*/ 99 h 325"/>
                  <a:gd name="T38" fmla="*/ 5 w 292"/>
                  <a:gd name="T39" fmla="*/ 123 h 325"/>
                  <a:gd name="T40" fmla="*/ 0 w 292"/>
                  <a:gd name="T41" fmla="*/ 148 h 325"/>
                  <a:gd name="T42" fmla="*/ 0 w 292"/>
                  <a:gd name="T43" fmla="*/ 173 h 325"/>
                  <a:gd name="T44" fmla="*/ 0 w 292"/>
                  <a:gd name="T45" fmla="*/ 197 h 325"/>
                  <a:gd name="T46" fmla="*/ 10 w 292"/>
                  <a:gd name="T47" fmla="*/ 222 h 325"/>
                  <a:gd name="T48" fmla="*/ 15 w 292"/>
                  <a:gd name="T49" fmla="*/ 242 h 325"/>
                  <a:gd name="T50" fmla="*/ 30 w 292"/>
                  <a:gd name="T51" fmla="*/ 261 h 325"/>
                  <a:gd name="T52" fmla="*/ 40 w 292"/>
                  <a:gd name="T53" fmla="*/ 276 h 325"/>
                  <a:gd name="T54" fmla="*/ 60 w 292"/>
                  <a:gd name="T55" fmla="*/ 296 h 325"/>
                  <a:gd name="T56" fmla="*/ 74 w 292"/>
                  <a:gd name="T57" fmla="*/ 306 h 325"/>
                  <a:gd name="T58" fmla="*/ 94 w 292"/>
                  <a:gd name="T59" fmla="*/ 316 h 325"/>
                  <a:gd name="T60" fmla="*/ 114 w 292"/>
                  <a:gd name="T61" fmla="*/ 320 h 325"/>
                  <a:gd name="T62" fmla="*/ 139 w 292"/>
                  <a:gd name="T63" fmla="*/ 325 h 325"/>
                  <a:gd name="T64" fmla="*/ 158 w 292"/>
                  <a:gd name="T65" fmla="*/ 325 h 325"/>
                  <a:gd name="T66" fmla="*/ 183 w 292"/>
                  <a:gd name="T67" fmla="*/ 320 h 325"/>
                  <a:gd name="T68" fmla="*/ 203 w 292"/>
                  <a:gd name="T69" fmla="*/ 311 h 325"/>
                  <a:gd name="T70" fmla="*/ 222 w 292"/>
                  <a:gd name="T71" fmla="*/ 301 h 325"/>
                  <a:gd name="T72" fmla="*/ 237 w 292"/>
                  <a:gd name="T73" fmla="*/ 291 h 325"/>
                  <a:gd name="T74" fmla="*/ 252 w 292"/>
                  <a:gd name="T75" fmla="*/ 271 h 325"/>
                  <a:gd name="T76" fmla="*/ 267 w 292"/>
                  <a:gd name="T77" fmla="*/ 256 h 325"/>
                  <a:gd name="T78" fmla="*/ 277 w 292"/>
                  <a:gd name="T79" fmla="*/ 232 h 325"/>
                  <a:gd name="T80" fmla="*/ 287 w 292"/>
                  <a:gd name="T81" fmla="*/ 212 h 325"/>
                  <a:gd name="T82" fmla="*/ 292 w 292"/>
                  <a:gd name="T83" fmla="*/ 187 h 325"/>
                  <a:gd name="T84" fmla="*/ 292 w 292"/>
                  <a:gd name="T85" fmla="*/ 163 h 325"/>
                  <a:gd name="T86" fmla="*/ 292 w 292"/>
                  <a:gd name="T87" fmla="*/ 163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2" h="325">
                    <a:moveTo>
                      <a:pt x="292" y="158"/>
                    </a:moveTo>
                    <a:lnTo>
                      <a:pt x="292" y="153"/>
                    </a:lnTo>
                    <a:lnTo>
                      <a:pt x="292" y="143"/>
                    </a:lnTo>
                    <a:lnTo>
                      <a:pt x="287" y="138"/>
                    </a:lnTo>
                    <a:lnTo>
                      <a:pt x="287" y="128"/>
                    </a:lnTo>
                    <a:lnTo>
                      <a:pt x="287" y="118"/>
                    </a:lnTo>
                    <a:lnTo>
                      <a:pt x="282" y="113"/>
                    </a:lnTo>
                    <a:lnTo>
                      <a:pt x="282" y="104"/>
                    </a:lnTo>
                    <a:lnTo>
                      <a:pt x="277" y="99"/>
                    </a:lnTo>
                    <a:lnTo>
                      <a:pt x="277" y="94"/>
                    </a:lnTo>
                    <a:lnTo>
                      <a:pt x="272" y="84"/>
                    </a:lnTo>
                    <a:lnTo>
                      <a:pt x="267" y="79"/>
                    </a:lnTo>
                    <a:lnTo>
                      <a:pt x="267" y="69"/>
                    </a:lnTo>
                    <a:lnTo>
                      <a:pt x="262" y="64"/>
                    </a:lnTo>
                    <a:lnTo>
                      <a:pt x="257" y="59"/>
                    </a:lnTo>
                    <a:lnTo>
                      <a:pt x="252" y="54"/>
                    </a:lnTo>
                    <a:lnTo>
                      <a:pt x="247" y="49"/>
                    </a:lnTo>
                    <a:lnTo>
                      <a:pt x="242" y="44"/>
                    </a:lnTo>
                    <a:lnTo>
                      <a:pt x="237" y="39"/>
                    </a:lnTo>
                    <a:lnTo>
                      <a:pt x="232" y="35"/>
                    </a:lnTo>
                    <a:lnTo>
                      <a:pt x="227" y="30"/>
                    </a:lnTo>
                    <a:lnTo>
                      <a:pt x="222" y="25"/>
                    </a:lnTo>
                    <a:lnTo>
                      <a:pt x="213" y="20"/>
                    </a:lnTo>
                    <a:lnTo>
                      <a:pt x="208" y="20"/>
                    </a:lnTo>
                    <a:lnTo>
                      <a:pt x="203" y="15"/>
                    </a:lnTo>
                    <a:lnTo>
                      <a:pt x="193" y="10"/>
                    </a:lnTo>
                    <a:lnTo>
                      <a:pt x="188" y="10"/>
                    </a:lnTo>
                    <a:lnTo>
                      <a:pt x="183" y="5"/>
                    </a:lnTo>
                    <a:lnTo>
                      <a:pt x="173" y="5"/>
                    </a:lnTo>
                    <a:lnTo>
                      <a:pt x="168" y="5"/>
                    </a:lnTo>
                    <a:lnTo>
                      <a:pt x="158" y="5"/>
                    </a:lnTo>
                    <a:lnTo>
                      <a:pt x="153" y="0"/>
                    </a:lnTo>
                    <a:lnTo>
                      <a:pt x="143" y="0"/>
                    </a:lnTo>
                    <a:lnTo>
                      <a:pt x="139" y="0"/>
                    </a:lnTo>
                    <a:lnTo>
                      <a:pt x="129" y="5"/>
                    </a:lnTo>
                    <a:lnTo>
                      <a:pt x="124" y="5"/>
                    </a:lnTo>
                    <a:lnTo>
                      <a:pt x="114" y="5"/>
                    </a:lnTo>
                    <a:lnTo>
                      <a:pt x="109" y="5"/>
                    </a:lnTo>
                    <a:lnTo>
                      <a:pt x="104" y="10"/>
                    </a:lnTo>
                    <a:lnTo>
                      <a:pt x="94" y="10"/>
                    </a:lnTo>
                    <a:lnTo>
                      <a:pt x="89" y="15"/>
                    </a:lnTo>
                    <a:lnTo>
                      <a:pt x="84" y="20"/>
                    </a:lnTo>
                    <a:lnTo>
                      <a:pt x="74" y="20"/>
                    </a:lnTo>
                    <a:lnTo>
                      <a:pt x="69" y="25"/>
                    </a:lnTo>
                    <a:lnTo>
                      <a:pt x="64" y="30"/>
                    </a:lnTo>
                    <a:lnTo>
                      <a:pt x="60" y="35"/>
                    </a:lnTo>
                    <a:lnTo>
                      <a:pt x="55" y="39"/>
                    </a:lnTo>
                    <a:lnTo>
                      <a:pt x="45" y="44"/>
                    </a:lnTo>
                    <a:lnTo>
                      <a:pt x="40" y="49"/>
                    </a:lnTo>
                    <a:lnTo>
                      <a:pt x="35" y="54"/>
                    </a:lnTo>
                    <a:lnTo>
                      <a:pt x="35" y="59"/>
                    </a:lnTo>
                    <a:lnTo>
                      <a:pt x="30" y="69"/>
                    </a:lnTo>
                    <a:lnTo>
                      <a:pt x="25" y="74"/>
                    </a:lnTo>
                    <a:lnTo>
                      <a:pt x="20" y="79"/>
                    </a:lnTo>
                    <a:lnTo>
                      <a:pt x="15" y="89"/>
                    </a:lnTo>
                    <a:lnTo>
                      <a:pt x="15" y="94"/>
                    </a:lnTo>
                    <a:lnTo>
                      <a:pt x="10" y="99"/>
                    </a:lnTo>
                    <a:lnTo>
                      <a:pt x="10" y="109"/>
                    </a:lnTo>
                    <a:lnTo>
                      <a:pt x="5" y="113"/>
                    </a:lnTo>
                    <a:lnTo>
                      <a:pt x="5" y="123"/>
                    </a:lnTo>
                    <a:lnTo>
                      <a:pt x="0" y="133"/>
                    </a:lnTo>
                    <a:lnTo>
                      <a:pt x="0" y="138"/>
                    </a:lnTo>
                    <a:lnTo>
                      <a:pt x="0" y="148"/>
                    </a:lnTo>
                    <a:lnTo>
                      <a:pt x="0" y="158"/>
                    </a:lnTo>
                    <a:lnTo>
                      <a:pt x="0" y="163"/>
                    </a:lnTo>
                    <a:lnTo>
                      <a:pt x="0" y="173"/>
                    </a:lnTo>
                    <a:lnTo>
                      <a:pt x="0" y="182"/>
                    </a:lnTo>
                    <a:lnTo>
                      <a:pt x="0" y="187"/>
                    </a:lnTo>
                    <a:lnTo>
                      <a:pt x="0" y="197"/>
                    </a:lnTo>
                    <a:lnTo>
                      <a:pt x="5" y="202"/>
                    </a:lnTo>
                    <a:lnTo>
                      <a:pt x="5" y="212"/>
                    </a:lnTo>
                    <a:lnTo>
                      <a:pt x="10" y="222"/>
                    </a:lnTo>
                    <a:lnTo>
                      <a:pt x="10" y="227"/>
                    </a:lnTo>
                    <a:lnTo>
                      <a:pt x="15" y="232"/>
                    </a:lnTo>
                    <a:lnTo>
                      <a:pt x="15" y="242"/>
                    </a:lnTo>
                    <a:lnTo>
                      <a:pt x="20" y="247"/>
                    </a:lnTo>
                    <a:lnTo>
                      <a:pt x="25" y="256"/>
                    </a:lnTo>
                    <a:lnTo>
                      <a:pt x="30" y="261"/>
                    </a:lnTo>
                    <a:lnTo>
                      <a:pt x="35" y="266"/>
                    </a:lnTo>
                    <a:lnTo>
                      <a:pt x="35" y="271"/>
                    </a:lnTo>
                    <a:lnTo>
                      <a:pt x="40" y="276"/>
                    </a:lnTo>
                    <a:lnTo>
                      <a:pt x="45" y="286"/>
                    </a:lnTo>
                    <a:lnTo>
                      <a:pt x="55" y="291"/>
                    </a:lnTo>
                    <a:lnTo>
                      <a:pt x="60" y="296"/>
                    </a:lnTo>
                    <a:lnTo>
                      <a:pt x="64" y="296"/>
                    </a:lnTo>
                    <a:lnTo>
                      <a:pt x="69" y="301"/>
                    </a:lnTo>
                    <a:lnTo>
                      <a:pt x="74" y="306"/>
                    </a:lnTo>
                    <a:lnTo>
                      <a:pt x="84" y="311"/>
                    </a:lnTo>
                    <a:lnTo>
                      <a:pt x="89" y="311"/>
                    </a:lnTo>
                    <a:lnTo>
                      <a:pt x="94" y="316"/>
                    </a:lnTo>
                    <a:lnTo>
                      <a:pt x="104" y="320"/>
                    </a:lnTo>
                    <a:lnTo>
                      <a:pt x="109" y="320"/>
                    </a:lnTo>
                    <a:lnTo>
                      <a:pt x="114" y="320"/>
                    </a:lnTo>
                    <a:lnTo>
                      <a:pt x="124" y="325"/>
                    </a:lnTo>
                    <a:lnTo>
                      <a:pt x="129" y="325"/>
                    </a:lnTo>
                    <a:lnTo>
                      <a:pt x="139" y="325"/>
                    </a:lnTo>
                    <a:lnTo>
                      <a:pt x="143" y="325"/>
                    </a:lnTo>
                    <a:lnTo>
                      <a:pt x="153" y="325"/>
                    </a:lnTo>
                    <a:lnTo>
                      <a:pt x="158" y="325"/>
                    </a:lnTo>
                    <a:lnTo>
                      <a:pt x="168" y="325"/>
                    </a:lnTo>
                    <a:lnTo>
                      <a:pt x="173" y="320"/>
                    </a:lnTo>
                    <a:lnTo>
                      <a:pt x="183" y="320"/>
                    </a:lnTo>
                    <a:lnTo>
                      <a:pt x="188" y="320"/>
                    </a:lnTo>
                    <a:lnTo>
                      <a:pt x="198" y="316"/>
                    </a:lnTo>
                    <a:lnTo>
                      <a:pt x="203" y="311"/>
                    </a:lnTo>
                    <a:lnTo>
                      <a:pt x="208" y="311"/>
                    </a:lnTo>
                    <a:lnTo>
                      <a:pt x="213" y="306"/>
                    </a:lnTo>
                    <a:lnTo>
                      <a:pt x="222" y="301"/>
                    </a:lnTo>
                    <a:lnTo>
                      <a:pt x="227" y="296"/>
                    </a:lnTo>
                    <a:lnTo>
                      <a:pt x="232" y="296"/>
                    </a:lnTo>
                    <a:lnTo>
                      <a:pt x="237" y="291"/>
                    </a:lnTo>
                    <a:lnTo>
                      <a:pt x="242" y="286"/>
                    </a:lnTo>
                    <a:lnTo>
                      <a:pt x="247" y="276"/>
                    </a:lnTo>
                    <a:lnTo>
                      <a:pt x="252" y="271"/>
                    </a:lnTo>
                    <a:lnTo>
                      <a:pt x="257" y="266"/>
                    </a:lnTo>
                    <a:lnTo>
                      <a:pt x="262" y="261"/>
                    </a:lnTo>
                    <a:lnTo>
                      <a:pt x="267" y="256"/>
                    </a:lnTo>
                    <a:lnTo>
                      <a:pt x="272" y="247"/>
                    </a:lnTo>
                    <a:lnTo>
                      <a:pt x="272" y="242"/>
                    </a:lnTo>
                    <a:lnTo>
                      <a:pt x="277" y="232"/>
                    </a:lnTo>
                    <a:lnTo>
                      <a:pt x="282" y="227"/>
                    </a:lnTo>
                    <a:lnTo>
                      <a:pt x="282" y="222"/>
                    </a:lnTo>
                    <a:lnTo>
                      <a:pt x="287" y="212"/>
                    </a:lnTo>
                    <a:lnTo>
                      <a:pt x="287" y="202"/>
                    </a:lnTo>
                    <a:lnTo>
                      <a:pt x="287" y="197"/>
                    </a:lnTo>
                    <a:lnTo>
                      <a:pt x="292" y="187"/>
                    </a:lnTo>
                    <a:lnTo>
                      <a:pt x="292" y="182"/>
                    </a:lnTo>
                    <a:lnTo>
                      <a:pt x="292" y="173"/>
                    </a:lnTo>
                    <a:lnTo>
                      <a:pt x="292" y="163"/>
                    </a:lnTo>
                    <a:lnTo>
                      <a:pt x="292" y="163"/>
                    </a:lnTo>
                    <a:lnTo>
                      <a:pt x="292" y="163"/>
                    </a:lnTo>
                    <a:lnTo>
                      <a:pt x="292" y="163"/>
                    </a:lnTo>
                    <a:lnTo>
                      <a:pt x="292" y="158"/>
                    </a:lnTo>
                    <a:close/>
                  </a:path>
                </a:pathLst>
              </a:custGeom>
              <a:solidFill>
                <a:srgbClr val="00B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31" name="Freeform 3231">
                <a:extLst>
                  <a:ext uri="{FF2B5EF4-FFF2-40B4-BE49-F238E27FC236}">
                    <a16:creationId xmlns:a16="http://schemas.microsoft.com/office/drawing/2014/main" id="{E2E96D86-240C-454C-A6BA-AED5A23DD5A6}"/>
                  </a:ext>
                </a:extLst>
              </p:cNvPr>
              <p:cNvSpPr>
                <a:spLocks/>
              </p:cNvSpPr>
              <p:nvPr/>
            </p:nvSpPr>
            <p:spPr bwMode="auto">
              <a:xfrm>
                <a:off x="3806" y="1188"/>
                <a:ext cx="154" cy="163"/>
              </a:xfrm>
              <a:custGeom>
                <a:avLst/>
                <a:gdLst>
                  <a:gd name="T0" fmla="*/ 0 w 154"/>
                  <a:gd name="T1" fmla="*/ 5 h 163"/>
                  <a:gd name="T2" fmla="*/ 15 w 154"/>
                  <a:gd name="T3" fmla="*/ 5 h 163"/>
                  <a:gd name="T4" fmla="*/ 30 w 154"/>
                  <a:gd name="T5" fmla="*/ 10 h 163"/>
                  <a:gd name="T6" fmla="*/ 45 w 154"/>
                  <a:gd name="T7" fmla="*/ 15 h 163"/>
                  <a:gd name="T8" fmla="*/ 55 w 154"/>
                  <a:gd name="T9" fmla="*/ 20 h 163"/>
                  <a:gd name="T10" fmla="*/ 70 w 154"/>
                  <a:gd name="T11" fmla="*/ 25 h 163"/>
                  <a:gd name="T12" fmla="*/ 79 w 154"/>
                  <a:gd name="T13" fmla="*/ 35 h 163"/>
                  <a:gd name="T14" fmla="*/ 89 w 154"/>
                  <a:gd name="T15" fmla="*/ 39 h 163"/>
                  <a:gd name="T16" fmla="*/ 104 w 154"/>
                  <a:gd name="T17" fmla="*/ 49 h 163"/>
                  <a:gd name="T18" fmla="*/ 109 w 154"/>
                  <a:gd name="T19" fmla="*/ 64 h 163"/>
                  <a:gd name="T20" fmla="*/ 119 w 154"/>
                  <a:gd name="T21" fmla="*/ 74 h 163"/>
                  <a:gd name="T22" fmla="*/ 129 w 154"/>
                  <a:gd name="T23" fmla="*/ 89 h 163"/>
                  <a:gd name="T24" fmla="*/ 134 w 154"/>
                  <a:gd name="T25" fmla="*/ 99 h 163"/>
                  <a:gd name="T26" fmla="*/ 139 w 154"/>
                  <a:gd name="T27" fmla="*/ 113 h 163"/>
                  <a:gd name="T28" fmla="*/ 139 w 154"/>
                  <a:gd name="T29" fmla="*/ 128 h 163"/>
                  <a:gd name="T30" fmla="*/ 144 w 154"/>
                  <a:gd name="T31" fmla="*/ 143 h 163"/>
                  <a:gd name="T32" fmla="*/ 144 w 154"/>
                  <a:gd name="T33" fmla="*/ 163 h 163"/>
                  <a:gd name="T34" fmla="*/ 154 w 154"/>
                  <a:gd name="T35" fmla="*/ 153 h 163"/>
                  <a:gd name="T36" fmla="*/ 149 w 154"/>
                  <a:gd name="T37" fmla="*/ 133 h 163"/>
                  <a:gd name="T38" fmla="*/ 149 w 154"/>
                  <a:gd name="T39" fmla="*/ 118 h 163"/>
                  <a:gd name="T40" fmla="*/ 144 w 154"/>
                  <a:gd name="T41" fmla="*/ 104 h 163"/>
                  <a:gd name="T42" fmla="*/ 134 w 154"/>
                  <a:gd name="T43" fmla="*/ 89 h 163"/>
                  <a:gd name="T44" fmla="*/ 129 w 154"/>
                  <a:gd name="T45" fmla="*/ 74 h 163"/>
                  <a:gd name="T46" fmla="*/ 119 w 154"/>
                  <a:gd name="T47" fmla="*/ 64 h 163"/>
                  <a:gd name="T48" fmla="*/ 114 w 154"/>
                  <a:gd name="T49" fmla="*/ 49 h 163"/>
                  <a:gd name="T50" fmla="*/ 104 w 154"/>
                  <a:gd name="T51" fmla="*/ 39 h 163"/>
                  <a:gd name="T52" fmla="*/ 89 w 154"/>
                  <a:gd name="T53" fmla="*/ 30 h 163"/>
                  <a:gd name="T54" fmla="*/ 79 w 154"/>
                  <a:gd name="T55" fmla="*/ 20 h 163"/>
                  <a:gd name="T56" fmla="*/ 65 w 154"/>
                  <a:gd name="T57" fmla="*/ 15 h 163"/>
                  <a:gd name="T58" fmla="*/ 55 w 154"/>
                  <a:gd name="T59" fmla="*/ 10 h 163"/>
                  <a:gd name="T60" fmla="*/ 40 w 154"/>
                  <a:gd name="T61" fmla="*/ 5 h 163"/>
                  <a:gd name="T62" fmla="*/ 25 w 154"/>
                  <a:gd name="T63" fmla="*/ 0 h 163"/>
                  <a:gd name="T64" fmla="*/ 10 w 154"/>
                  <a:gd name="T65" fmla="*/ 0 h 163"/>
                  <a:gd name="T66" fmla="*/ 0 w 154"/>
                  <a:gd name="T6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63">
                    <a:moveTo>
                      <a:pt x="0" y="5"/>
                    </a:moveTo>
                    <a:lnTo>
                      <a:pt x="0" y="5"/>
                    </a:lnTo>
                    <a:lnTo>
                      <a:pt x="10" y="5"/>
                    </a:lnTo>
                    <a:lnTo>
                      <a:pt x="15" y="5"/>
                    </a:lnTo>
                    <a:lnTo>
                      <a:pt x="25" y="10"/>
                    </a:lnTo>
                    <a:lnTo>
                      <a:pt x="30" y="10"/>
                    </a:lnTo>
                    <a:lnTo>
                      <a:pt x="35" y="10"/>
                    </a:lnTo>
                    <a:lnTo>
                      <a:pt x="45" y="15"/>
                    </a:lnTo>
                    <a:lnTo>
                      <a:pt x="50" y="15"/>
                    </a:lnTo>
                    <a:lnTo>
                      <a:pt x="55" y="20"/>
                    </a:lnTo>
                    <a:lnTo>
                      <a:pt x="65" y="20"/>
                    </a:lnTo>
                    <a:lnTo>
                      <a:pt x="70" y="25"/>
                    </a:lnTo>
                    <a:lnTo>
                      <a:pt x="75" y="30"/>
                    </a:lnTo>
                    <a:lnTo>
                      <a:pt x="79" y="35"/>
                    </a:lnTo>
                    <a:lnTo>
                      <a:pt x="84" y="35"/>
                    </a:lnTo>
                    <a:lnTo>
                      <a:pt x="89" y="39"/>
                    </a:lnTo>
                    <a:lnTo>
                      <a:pt x="99" y="44"/>
                    </a:lnTo>
                    <a:lnTo>
                      <a:pt x="104" y="49"/>
                    </a:lnTo>
                    <a:lnTo>
                      <a:pt x="104" y="54"/>
                    </a:lnTo>
                    <a:lnTo>
                      <a:pt x="109" y="64"/>
                    </a:lnTo>
                    <a:lnTo>
                      <a:pt x="114" y="69"/>
                    </a:lnTo>
                    <a:lnTo>
                      <a:pt x="119" y="74"/>
                    </a:lnTo>
                    <a:lnTo>
                      <a:pt x="124" y="79"/>
                    </a:lnTo>
                    <a:lnTo>
                      <a:pt x="129" y="89"/>
                    </a:lnTo>
                    <a:lnTo>
                      <a:pt x="129" y="94"/>
                    </a:lnTo>
                    <a:lnTo>
                      <a:pt x="134" y="99"/>
                    </a:lnTo>
                    <a:lnTo>
                      <a:pt x="134" y="109"/>
                    </a:lnTo>
                    <a:lnTo>
                      <a:pt x="139" y="113"/>
                    </a:lnTo>
                    <a:lnTo>
                      <a:pt x="139" y="123"/>
                    </a:lnTo>
                    <a:lnTo>
                      <a:pt x="139" y="128"/>
                    </a:lnTo>
                    <a:lnTo>
                      <a:pt x="144" y="138"/>
                    </a:lnTo>
                    <a:lnTo>
                      <a:pt x="144" y="143"/>
                    </a:lnTo>
                    <a:lnTo>
                      <a:pt x="144" y="153"/>
                    </a:lnTo>
                    <a:lnTo>
                      <a:pt x="144" y="163"/>
                    </a:lnTo>
                    <a:lnTo>
                      <a:pt x="154" y="158"/>
                    </a:lnTo>
                    <a:lnTo>
                      <a:pt x="154" y="153"/>
                    </a:lnTo>
                    <a:lnTo>
                      <a:pt x="149" y="143"/>
                    </a:lnTo>
                    <a:lnTo>
                      <a:pt x="149" y="133"/>
                    </a:lnTo>
                    <a:lnTo>
                      <a:pt x="149" y="128"/>
                    </a:lnTo>
                    <a:lnTo>
                      <a:pt x="149" y="118"/>
                    </a:lnTo>
                    <a:lnTo>
                      <a:pt x="144" y="113"/>
                    </a:lnTo>
                    <a:lnTo>
                      <a:pt x="144" y="104"/>
                    </a:lnTo>
                    <a:lnTo>
                      <a:pt x="139" y="99"/>
                    </a:lnTo>
                    <a:lnTo>
                      <a:pt x="134" y="89"/>
                    </a:lnTo>
                    <a:lnTo>
                      <a:pt x="134" y="84"/>
                    </a:lnTo>
                    <a:lnTo>
                      <a:pt x="129" y="74"/>
                    </a:lnTo>
                    <a:lnTo>
                      <a:pt x="124" y="69"/>
                    </a:lnTo>
                    <a:lnTo>
                      <a:pt x="119" y="64"/>
                    </a:lnTo>
                    <a:lnTo>
                      <a:pt x="119" y="59"/>
                    </a:lnTo>
                    <a:lnTo>
                      <a:pt x="114" y="49"/>
                    </a:lnTo>
                    <a:lnTo>
                      <a:pt x="109" y="44"/>
                    </a:lnTo>
                    <a:lnTo>
                      <a:pt x="104" y="39"/>
                    </a:lnTo>
                    <a:lnTo>
                      <a:pt x="94" y="35"/>
                    </a:lnTo>
                    <a:lnTo>
                      <a:pt x="89" y="30"/>
                    </a:lnTo>
                    <a:lnTo>
                      <a:pt x="84" y="25"/>
                    </a:lnTo>
                    <a:lnTo>
                      <a:pt x="79" y="20"/>
                    </a:lnTo>
                    <a:lnTo>
                      <a:pt x="75" y="20"/>
                    </a:lnTo>
                    <a:lnTo>
                      <a:pt x="65" y="15"/>
                    </a:lnTo>
                    <a:lnTo>
                      <a:pt x="60" y="10"/>
                    </a:lnTo>
                    <a:lnTo>
                      <a:pt x="55" y="10"/>
                    </a:lnTo>
                    <a:lnTo>
                      <a:pt x="45" y="5"/>
                    </a:lnTo>
                    <a:lnTo>
                      <a:pt x="40" y="5"/>
                    </a:lnTo>
                    <a:lnTo>
                      <a:pt x="30" y="0"/>
                    </a:lnTo>
                    <a:lnTo>
                      <a:pt x="25" y="0"/>
                    </a:lnTo>
                    <a:lnTo>
                      <a:pt x="15" y="0"/>
                    </a:lnTo>
                    <a:lnTo>
                      <a:pt x="1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32" name="Freeform 3232">
                <a:extLst>
                  <a:ext uri="{FF2B5EF4-FFF2-40B4-BE49-F238E27FC236}">
                    <a16:creationId xmlns:a16="http://schemas.microsoft.com/office/drawing/2014/main" id="{ACE30153-0A1D-49B3-8983-E30DA3C3D625}"/>
                  </a:ext>
                </a:extLst>
              </p:cNvPr>
              <p:cNvSpPr>
                <a:spLocks/>
              </p:cNvSpPr>
              <p:nvPr/>
            </p:nvSpPr>
            <p:spPr bwMode="auto">
              <a:xfrm>
                <a:off x="3658" y="1188"/>
                <a:ext cx="148" cy="163"/>
              </a:xfrm>
              <a:custGeom>
                <a:avLst/>
                <a:gdLst>
                  <a:gd name="T0" fmla="*/ 10 w 148"/>
                  <a:gd name="T1" fmla="*/ 163 h 163"/>
                  <a:gd name="T2" fmla="*/ 10 w 148"/>
                  <a:gd name="T3" fmla="*/ 148 h 163"/>
                  <a:gd name="T4" fmla="*/ 10 w 148"/>
                  <a:gd name="T5" fmla="*/ 133 h 163"/>
                  <a:gd name="T6" fmla="*/ 15 w 148"/>
                  <a:gd name="T7" fmla="*/ 118 h 163"/>
                  <a:gd name="T8" fmla="*/ 20 w 148"/>
                  <a:gd name="T9" fmla="*/ 104 h 163"/>
                  <a:gd name="T10" fmla="*/ 25 w 148"/>
                  <a:gd name="T11" fmla="*/ 89 h 163"/>
                  <a:gd name="T12" fmla="*/ 30 w 148"/>
                  <a:gd name="T13" fmla="*/ 74 h 163"/>
                  <a:gd name="T14" fmla="*/ 40 w 148"/>
                  <a:gd name="T15" fmla="*/ 64 h 163"/>
                  <a:gd name="T16" fmla="*/ 50 w 148"/>
                  <a:gd name="T17" fmla="*/ 54 h 163"/>
                  <a:gd name="T18" fmla="*/ 60 w 148"/>
                  <a:gd name="T19" fmla="*/ 44 h 163"/>
                  <a:gd name="T20" fmla="*/ 69 w 148"/>
                  <a:gd name="T21" fmla="*/ 35 h 163"/>
                  <a:gd name="T22" fmla="*/ 84 w 148"/>
                  <a:gd name="T23" fmla="*/ 25 h 163"/>
                  <a:gd name="T24" fmla="*/ 94 w 148"/>
                  <a:gd name="T25" fmla="*/ 20 h 163"/>
                  <a:gd name="T26" fmla="*/ 109 w 148"/>
                  <a:gd name="T27" fmla="*/ 15 h 163"/>
                  <a:gd name="T28" fmla="*/ 124 w 148"/>
                  <a:gd name="T29" fmla="*/ 10 h 163"/>
                  <a:gd name="T30" fmla="*/ 134 w 148"/>
                  <a:gd name="T31" fmla="*/ 5 h 163"/>
                  <a:gd name="T32" fmla="*/ 148 w 148"/>
                  <a:gd name="T33" fmla="*/ 5 h 163"/>
                  <a:gd name="T34" fmla="*/ 144 w 148"/>
                  <a:gd name="T35" fmla="*/ 0 h 163"/>
                  <a:gd name="T36" fmla="*/ 129 w 148"/>
                  <a:gd name="T37" fmla="*/ 0 h 163"/>
                  <a:gd name="T38" fmla="*/ 114 w 148"/>
                  <a:gd name="T39" fmla="*/ 5 h 163"/>
                  <a:gd name="T40" fmla="*/ 99 w 148"/>
                  <a:gd name="T41" fmla="*/ 10 h 163"/>
                  <a:gd name="T42" fmla="*/ 84 w 148"/>
                  <a:gd name="T43" fmla="*/ 15 h 163"/>
                  <a:gd name="T44" fmla="*/ 74 w 148"/>
                  <a:gd name="T45" fmla="*/ 20 h 163"/>
                  <a:gd name="T46" fmla="*/ 60 w 148"/>
                  <a:gd name="T47" fmla="*/ 30 h 163"/>
                  <a:gd name="T48" fmla="*/ 50 w 148"/>
                  <a:gd name="T49" fmla="*/ 39 h 163"/>
                  <a:gd name="T50" fmla="*/ 40 w 148"/>
                  <a:gd name="T51" fmla="*/ 54 h 163"/>
                  <a:gd name="T52" fmla="*/ 30 w 148"/>
                  <a:gd name="T53" fmla="*/ 64 h 163"/>
                  <a:gd name="T54" fmla="*/ 20 w 148"/>
                  <a:gd name="T55" fmla="*/ 79 h 163"/>
                  <a:gd name="T56" fmla="*/ 15 w 148"/>
                  <a:gd name="T57" fmla="*/ 94 h 163"/>
                  <a:gd name="T58" fmla="*/ 10 w 148"/>
                  <a:gd name="T59" fmla="*/ 109 h 163"/>
                  <a:gd name="T60" fmla="*/ 5 w 148"/>
                  <a:gd name="T61" fmla="*/ 123 h 163"/>
                  <a:gd name="T62" fmla="*/ 0 w 148"/>
                  <a:gd name="T63" fmla="*/ 138 h 163"/>
                  <a:gd name="T64" fmla="*/ 0 w 148"/>
                  <a:gd name="T65" fmla="*/ 158 h 163"/>
                  <a:gd name="T66" fmla="*/ 0 w 148"/>
                  <a:gd name="T6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163">
                    <a:moveTo>
                      <a:pt x="10" y="163"/>
                    </a:moveTo>
                    <a:lnTo>
                      <a:pt x="10" y="163"/>
                    </a:lnTo>
                    <a:lnTo>
                      <a:pt x="10" y="158"/>
                    </a:lnTo>
                    <a:lnTo>
                      <a:pt x="10" y="148"/>
                    </a:lnTo>
                    <a:lnTo>
                      <a:pt x="10" y="138"/>
                    </a:lnTo>
                    <a:lnTo>
                      <a:pt x="10" y="133"/>
                    </a:lnTo>
                    <a:lnTo>
                      <a:pt x="10" y="123"/>
                    </a:lnTo>
                    <a:lnTo>
                      <a:pt x="15" y="118"/>
                    </a:lnTo>
                    <a:lnTo>
                      <a:pt x="15" y="109"/>
                    </a:lnTo>
                    <a:lnTo>
                      <a:pt x="20" y="104"/>
                    </a:lnTo>
                    <a:lnTo>
                      <a:pt x="20" y="94"/>
                    </a:lnTo>
                    <a:lnTo>
                      <a:pt x="25" y="89"/>
                    </a:lnTo>
                    <a:lnTo>
                      <a:pt x="30" y="84"/>
                    </a:lnTo>
                    <a:lnTo>
                      <a:pt x="30" y="74"/>
                    </a:lnTo>
                    <a:lnTo>
                      <a:pt x="35" y="69"/>
                    </a:lnTo>
                    <a:lnTo>
                      <a:pt x="40" y="64"/>
                    </a:lnTo>
                    <a:lnTo>
                      <a:pt x="45" y="59"/>
                    </a:lnTo>
                    <a:lnTo>
                      <a:pt x="50" y="54"/>
                    </a:lnTo>
                    <a:lnTo>
                      <a:pt x="55" y="49"/>
                    </a:lnTo>
                    <a:lnTo>
                      <a:pt x="60" y="44"/>
                    </a:lnTo>
                    <a:lnTo>
                      <a:pt x="65" y="39"/>
                    </a:lnTo>
                    <a:lnTo>
                      <a:pt x="69" y="35"/>
                    </a:lnTo>
                    <a:lnTo>
                      <a:pt x="74" y="30"/>
                    </a:lnTo>
                    <a:lnTo>
                      <a:pt x="84" y="25"/>
                    </a:lnTo>
                    <a:lnTo>
                      <a:pt x="89" y="20"/>
                    </a:lnTo>
                    <a:lnTo>
                      <a:pt x="94" y="20"/>
                    </a:lnTo>
                    <a:lnTo>
                      <a:pt x="99" y="15"/>
                    </a:lnTo>
                    <a:lnTo>
                      <a:pt x="109" y="15"/>
                    </a:lnTo>
                    <a:lnTo>
                      <a:pt x="114" y="10"/>
                    </a:lnTo>
                    <a:lnTo>
                      <a:pt x="124" y="10"/>
                    </a:lnTo>
                    <a:lnTo>
                      <a:pt x="129" y="10"/>
                    </a:lnTo>
                    <a:lnTo>
                      <a:pt x="134" y="5"/>
                    </a:lnTo>
                    <a:lnTo>
                      <a:pt x="144" y="5"/>
                    </a:lnTo>
                    <a:lnTo>
                      <a:pt x="148" y="5"/>
                    </a:lnTo>
                    <a:lnTo>
                      <a:pt x="148" y="0"/>
                    </a:lnTo>
                    <a:lnTo>
                      <a:pt x="144" y="0"/>
                    </a:lnTo>
                    <a:lnTo>
                      <a:pt x="134" y="0"/>
                    </a:lnTo>
                    <a:lnTo>
                      <a:pt x="129" y="0"/>
                    </a:lnTo>
                    <a:lnTo>
                      <a:pt x="119" y="0"/>
                    </a:lnTo>
                    <a:lnTo>
                      <a:pt x="114" y="5"/>
                    </a:lnTo>
                    <a:lnTo>
                      <a:pt x="104" y="5"/>
                    </a:lnTo>
                    <a:lnTo>
                      <a:pt x="99" y="10"/>
                    </a:lnTo>
                    <a:lnTo>
                      <a:pt x="94" y="10"/>
                    </a:lnTo>
                    <a:lnTo>
                      <a:pt x="84" y="15"/>
                    </a:lnTo>
                    <a:lnTo>
                      <a:pt x="79" y="20"/>
                    </a:lnTo>
                    <a:lnTo>
                      <a:pt x="74" y="20"/>
                    </a:lnTo>
                    <a:lnTo>
                      <a:pt x="65" y="25"/>
                    </a:lnTo>
                    <a:lnTo>
                      <a:pt x="60" y="30"/>
                    </a:lnTo>
                    <a:lnTo>
                      <a:pt x="55" y="35"/>
                    </a:lnTo>
                    <a:lnTo>
                      <a:pt x="50" y="39"/>
                    </a:lnTo>
                    <a:lnTo>
                      <a:pt x="45" y="44"/>
                    </a:lnTo>
                    <a:lnTo>
                      <a:pt x="40" y="54"/>
                    </a:lnTo>
                    <a:lnTo>
                      <a:pt x="35" y="59"/>
                    </a:lnTo>
                    <a:lnTo>
                      <a:pt x="30" y="64"/>
                    </a:lnTo>
                    <a:lnTo>
                      <a:pt x="25" y="69"/>
                    </a:lnTo>
                    <a:lnTo>
                      <a:pt x="20" y="79"/>
                    </a:lnTo>
                    <a:lnTo>
                      <a:pt x="20" y="84"/>
                    </a:lnTo>
                    <a:lnTo>
                      <a:pt x="15" y="94"/>
                    </a:lnTo>
                    <a:lnTo>
                      <a:pt x="10" y="99"/>
                    </a:lnTo>
                    <a:lnTo>
                      <a:pt x="10" y="109"/>
                    </a:lnTo>
                    <a:lnTo>
                      <a:pt x="5" y="113"/>
                    </a:lnTo>
                    <a:lnTo>
                      <a:pt x="5" y="123"/>
                    </a:lnTo>
                    <a:lnTo>
                      <a:pt x="5" y="128"/>
                    </a:lnTo>
                    <a:lnTo>
                      <a:pt x="0" y="138"/>
                    </a:lnTo>
                    <a:lnTo>
                      <a:pt x="0" y="148"/>
                    </a:lnTo>
                    <a:lnTo>
                      <a:pt x="0" y="158"/>
                    </a:lnTo>
                    <a:lnTo>
                      <a:pt x="0" y="163"/>
                    </a:lnTo>
                    <a:lnTo>
                      <a:pt x="0" y="163"/>
                    </a:lnTo>
                    <a:lnTo>
                      <a:pt x="10" y="1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33" name="Freeform 3233">
                <a:extLst>
                  <a:ext uri="{FF2B5EF4-FFF2-40B4-BE49-F238E27FC236}">
                    <a16:creationId xmlns:a16="http://schemas.microsoft.com/office/drawing/2014/main" id="{97A9CCDF-9E3F-44AE-AB18-CBF4777E177B}"/>
                  </a:ext>
                </a:extLst>
              </p:cNvPr>
              <p:cNvSpPr>
                <a:spLocks/>
              </p:cNvSpPr>
              <p:nvPr/>
            </p:nvSpPr>
            <p:spPr bwMode="auto">
              <a:xfrm>
                <a:off x="3658" y="1351"/>
                <a:ext cx="148" cy="167"/>
              </a:xfrm>
              <a:custGeom>
                <a:avLst/>
                <a:gdLst>
                  <a:gd name="T0" fmla="*/ 148 w 148"/>
                  <a:gd name="T1" fmla="*/ 157 h 167"/>
                  <a:gd name="T2" fmla="*/ 134 w 148"/>
                  <a:gd name="T3" fmla="*/ 157 h 167"/>
                  <a:gd name="T4" fmla="*/ 124 w 148"/>
                  <a:gd name="T5" fmla="*/ 157 h 167"/>
                  <a:gd name="T6" fmla="*/ 109 w 148"/>
                  <a:gd name="T7" fmla="*/ 153 h 167"/>
                  <a:gd name="T8" fmla="*/ 94 w 148"/>
                  <a:gd name="T9" fmla="*/ 148 h 167"/>
                  <a:gd name="T10" fmla="*/ 84 w 148"/>
                  <a:gd name="T11" fmla="*/ 138 h 167"/>
                  <a:gd name="T12" fmla="*/ 69 w 148"/>
                  <a:gd name="T13" fmla="*/ 133 h 167"/>
                  <a:gd name="T14" fmla="*/ 60 w 148"/>
                  <a:gd name="T15" fmla="*/ 123 h 167"/>
                  <a:gd name="T16" fmla="*/ 50 w 148"/>
                  <a:gd name="T17" fmla="*/ 113 h 167"/>
                  <a:gd name="T18" fmla="*/ 40 w 148"/>
                  <a:gd name="T19" fmla="*/ 103 h 167"/>
                  <a:gd name="T20" fmla="*/ 30 w 148"/>
                  <a:gd name="T21" fmla="*/ 88 h 167"/>
                  <a:gd name="T22" fmla="*/ 25 w 148"/>
                  <a:gd name="T23" fmla="*/ 74 h 167"/>
                  <a:gd name="T24" fmla="*/ 20 w 148"/>
                  <a:gd name="T25" fmla="*/ 64 h 167"/>
                  <a:gd name="T26" fmla="*/ 15 w 148"/>
                  <a:gd name="T27" fmla="*/ 49 h 167"/>
                  <a:gd name="T28" fmla="*/ 10 w 148"/>
                  <a:gd name="T29" fmla="*/ 34 h 167"/>
                  <a:gd name="T30" fmla="*/ 10 w 148"/>
                  <a:gd name="T31" fmla="*/ 15 h 167"/>
                  <a:gd name="T32" fmla="*/ 10 w 148"/>
                  <a:gd name="T33" fmla="*/ 0 h 167"/>
                  <a:gd name="T34" fmla="*/ 0 w 148"/>
                  <a:gd name="T35" fmla="*/ 10 h 167"/>
                  <a:gd name="T36" fmla="*/ 0 w 148"/>
                  <a:gd name="T37" fmla="*/ 24 h 167"/>
                  <a:gd name="T38" fmla="*/ 5 w 148"/>
                  <a:gd name="T39" fmla="*/ 44 h 167"/>
                  <a:gd name="T40" fmla="*/ 10 w 148"/>
                  <a:gd name="T41" fmla="*/ 59 h 167"/>
                  <a:gd name="T42" fmla="*/ 15 w 148"/>
                  <a:gd name="T43" fmla="*/ 74 h 167"/>
                  <a:gd name="T44" fmla="*/ 20 w 148"/>
                  <a:gd name="T45" fmla="*/ 88 h 167"/>
                  <a:gd name="T46" fmla="*/ 30 w 148"/>
                  <a:gd name="T47" fmla="*/ 98 h 167"/>
                  <a:gd name="T48" fmla="*/ 40 w 148"/>
                  <a:gd name="T49" fmla="*/ 113 h 167"/>
                  <a:gd name="T50" fmla="*/ 50 w 148"/>
                  <a:gd name="T51" fmla="*/ 123 h 167"/>
                  <a:gd name="T52" fmla="*/ 60 w 148"/>
                  <a:gd name="T53" fmla="*/ 133 h 167"/>
                  <a:gd name="T54" fmla="*/ 74 w 148"/>
                  <a:gd name="T55" fmla="*/ 143 h 167"/>
                  <a:gd name="T56" fmla="*/ 84 w 148"/>
                  <a:gd name="T57" fmla="*/ 153 h 167"/>
                  <a:gd name="T58" fmla="*/ 99 w 148"/>
                  <a:gd name="T59" fmla="*/ 157 h 167"/>
                  <a:gd name="T60" fmla="*/ 114 w 148"/>
                  <a:gd name="T61" fmla="*/ 162 h 167"/>
                  <a:gd name="T62" fmla="*/ 129 w 148"/>
                  <a:gd name="T63" fmla="*/ 167 h 167"/>
                  <a:gd name="T64" fmla="*/ 144 w 148"/>
                  <a:gd name="T65" fmla="*/ 167 h 167"/>
                  <a:gd name="T66" fmla="*/ 148 w 148"/>
                  <a:gd name="T67"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167">
                    <a:moveTo>
                      <a:pt x="148" y="157"/>
                    </a:moveTo>
                    <a:lnTo>
                      <a:pt x="148" y="157"/>
                    </a:lnTo>
                    <a:lnTo>
                      <a:pt x="144" y="157"/>
                    </a:lnTo>
                    <a:lnTo>
                      <a:pt x="134" y="157"/>
                    </a:lnTo>
                    <a:lnTo>
                      <a:pt x="129" y="157"/>
                    </a:lnTo>
                    <a:lnTo>
                      <a:pt x="124" y="157"/>
                    </a:lnTo>
                    <a:lnTo>
                      <a:pt x="114" y="153"/>
                    </a:lnTo>
                    <a:lnTo>
                      <a:pt x="109" y="153"/>
                    </a:lnTo>
                    <a:lnTo>
                      <a:pt x="99" y="148"/>
                    </a:lnTo>
                    <a:lnTo>
                      <a:pt x="94" y="148"/>
                    </a:lnTo>
                    <a:lnTo>
                      <a:pt x="89" y="143"/>
                    </a:lnTo>
                    <a:lnTo>
                      <a:pt x="84" y="138"/>
                    </a:lnTo>
                    <a:lnTo>
                      <a:pt x="74" y="138"/>
                    </a:lnTo>
                    <a:lnTo>
                      <a:pt x="69" y="133"/>
                    </a:lnTo>
                    <a:lnTo>
                      <a:pt x="65" y="128"/>
                    </a:lnTo>
                    <a:lnTo>
                      <a:pt x="60" y="123"/>
                    </a:lnTo>
                    <a:lnTo>
                      <a:pt x="55" y="118"/>
                    </a:lnTo>
                    <a:lnTo>
                      <a:pt x="50" y="113"/>
                    </a:lnTo>
                    <a:lnTo>
                      <a:pt x="45" y="108"/>
                    </a:lnTo>
                    <a:lnTo>
                      <a:pt x="40" y="103"/>
                    </a:lnTo>
                    <a:lnTo>
                      <a:pt x="35" y="93"/>
                    </a:lnTo>
                    <a:lnTo>
                      <a:pt x="30" y="88"/>
                    </a:lnTo>
                    <a:lnTo>
                      <a:pt x="30" y="84"/>
                    </a:lnTo>
                    <a:lnTo>
                      <a:pt x="25" y="74"/>
                    </a:lnTo>
                    <a:lnTo>
                      <a:pt x="20" y="69"/>
                    </a:lnTo>
                    <a:lnTo>
                      <a:pt x="20" y="64"/>
                    </a:lnTo>
                    <a:lnTo>
                      <a:pt x="15" y="54"/>
                    </a:lnTo>
                    <a:lnTo>
                      <a:pt x="15" y="49"/>
                    </a:lnTo>
                    <a:lnTo>
                      <a:pt x="10" y="39"/>
                    </a:lnTo>
                    <a:lnTo>
                      <a:pt x="10" y="34"/>
                    </a:lnTo>
                    <a:lnTo>
                      <a:pt x="10" y="24"/>
                    </a:lnTo>
                    <a:lnTo>
                      <a:pt x="10" y="15"/>
                    </a:lnTo>
                    <a:lnTo>
                      <a:pt x="10" y="10"/>
                    </a:lnTo>
                    <a:lnTo>
                      <a:pt x="10" y="0"/>
                    </a:lnTo>
                    <a:lnTo>
                      <a:pt x="0" y="0"/>
                    </a:lnTo>
                    <a:lnTo>
                      <a:pt x="0" y="10"/>
                    </a:lnTo>
                    <a:lnTo>
                      <a:pt x="0" y="19"/>
                    </a:lnTo>
                    <a:lnTo>
                      <a:pt x="0" y="24"/>
                    </a:lnTo>
                    <a:lnTo>
                      <a:pt x="5" y="34"/>
                    </a:lnTo>
                    <a:lnTo>
                      <a:pt x="5" y="44"/>
                    </a:lnTo>
                    <a:lnTo>
                      <a:pt x="5" y="49"/>
                    </a:lnTo>
                    <a:lnTo>
                      <a:pt x="10" y="59"/>
                    </a:lnTo>
                    <a:lnTo>
                      <a:pt x="10" y="64"/>
                    </a:lnTo>
                    <a:lnTo>
                      <a:pt x="15" y="74"/>
                    </a:lnTo>
                    <a:lnTo>
                      <a:pt x="20" y="79"/>
                    </a:lnTo>
                    <a:lnTo>
                      <a:pt x="20" y="88"/>
                    </a:lnTo>
                    <a:lnTo>
                      <a:pt x="25" y="93"/>
                    </a:lnTo>
                    <a:lnTo>
                      <a:pt x="30" y="98"/>
                    </a:lnTo>
                    <a:lnTo>
                      <a:pt x="35" y="108"/>
                    </a:lnTo>
                    <a:lnTo>
                      <a:pt x="40" y="113"/>
                    </a:lnTo>
                    <a:lnTo>
                      <a:pt x="45" y="118"/>
                    </a:lnTo>
                    <a:lnTo>
                      <a:pt x="50" y="123"/>
                    </a:lnTo>
                    <a:lnTo>
                      <a:pt x="55" y="128"/>
                    </a:lnTo>
                    <a:lnTo>
                      <a:pt x="60" y="133"/>
                    </a:lnTo>
                    <a:lnTo>
                      <a:pt x="65" y="138"/>
                    </a:lnTo>
                    <a:lnTo>
                      <a:pt x="74" y="143"/>
                    </a:lnTo>
                    <a:lnTo>
                      <a:pt x="79" y="148"/>
                    </a:lnTo>
                    <a:lnTo>
                      <a:pt x="84" y="153"/>
                    </a:lnTo>
                    <a:lnTo>
                      <a:pt x="94" y="153"/>
                    </a:lnTo>
                    <a:lnTo>
                      <a:pt x="99" y="157"/>
                    </a:lnTo>
                    <a:lnTo>
                      <a:pt x="104" y="157"/>
                    </a:lnTo>
                    <a:lnTo>
                      <a:pt x="114" y="162"/>
                    </a:lnTo>
                    <a:lnTo>
                      <a:pt x="119" y="162"/>
                    </a:lnTo>
                    <a:lnTo>
                      <a:pt x="129" y="167"/>
                    </a:lnTo>
                    <a:lnTo>
                      <a:pt x="134" y="167"/>
                    </a:lnTo>
                    <a:lnTo>
                      <a:pt x="144" y="167"/>
                    </a:lnTo>
                    <a:lnTo>
                      <a:pt x="148" y="167"/>
                    </a:lnTo>
                    <a:lnTo>
                      <a:pt x="148" y="167"/>
                    </a:lnTo>
                    <a:lnTo>
                      <a:pt x="148"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34" name="Freeform 3234">
                <a:extLst>
                  <a:ext uri="{FF2B5EF4-FFF2-40B4-BE49-F238E27FC236}">
                    <a16:creationId xmlns:a16="http://schemas.microsoft.com/office/drawing/2014/main" id="{FA62ABC6-2A35-4A6C-843C-76791209E37B}"/>
                  </a:ext>
                </a:extLst>
              </p:cNvPr>
              <p:cNvSpPr>
                <a:spLocks/>
              </p:cNvSpPr>
              <p:nvPr/>
            </p:nvSpPr>
            <p:spPr bwMode="auto">
              <a:xfrm>
                <a:off x="3806" y="1351"/>
                <a:ext cx="154" cy="167"/>
              </a:xfrm>
              <a:custGeom>
                <a:avLst/>
                <a:gdLst>
                  <a:gd name="T0" fmla="*/ 144 w 154"/>
                  <a:gd name="T1" fmla="*/ 0 h 167"/>
                  <a:gd name="T2" fmla="*/ 144 w 154"/>
                  <a:gd name="T3" fmla="*/ 15 h 167"/>
                  <a:gd name="T4" fmla="*/ 144 w 154"/>
                  <a:gd name="T5" fmla="*/ 34 h 167"/>
                  <a:gd name="T6" fmla="*/ 139 w 154"/>
                  <a:gd name="T7" fmla="*/ 49 h 167"/>
                  <a:gd name="T8" fmla="*/ 134 w 154"/>
                  <a:gd name="T9" fmla="*/ 64 h 167"/>
                  <a:gd name="T10" fmla="*/ 129 w 154"/>
                  <a:gd name="T11" fmla="*/ 74 h 167"/>
                  <a:gd name="T12" fmla="*/ 119 w 154"/>
                  <a:gd name="T13" fmla="*/ 88 h 167"/>
                  <a:gd name="T14" fmla="*/ 114 w 154"/>
                  <a:gd name="T15" fmla="*/ 103 h 167"/>
                  <a:gd name="T16" fmla="*/ 104 w 154"/>
                  <a:gd name="T17" fmla="*/ 113 h 167"/>
                  <a:gd name="T18" fmla="*/ 94 w 154"/>
                  <a:gd name="T19" fmla="*/ 123 h 167"/>
                  <a:gd name="T20" fmla="*/ 79 w 154"/>
                  <a:gd name="T21" fmla="*/ 133 h 167"/>
                  <a:gd name="T22" fmla="*/ 70 w 154"/>
                  <a:gd name="T23" fmla="*/ 138 h 167"/>
                  <a:gd name="T24" fmla="*/ 60 w 154"/>
                  <a:gd name="T25" fmla="*/ 148 h 167"/>
                  <a:gd name="T26" fmla="*/ 45 w 154"/>
                  <a:gd name="T27" fmla="*/ 153 h 167"/>
                  <a:gd name="T28" fmla="*/ 30 w 154"/>
                  <a:gd name="T29" fmla="*/ 157 h 167"/>
                  <a:gd name="T30" fmla="*/ 15 w 154"/>
                  <a:gd name="T31" fmla="*/ 157 h 167"/>
                  <a:gd name="T32" fmla="*/ 0 w 154"/>
                  <a:gd name="T33" fmla="*/ 157 h 167"/>
                  <a:gd name="T34" fmla="*/ 10 w 154"/>
                  <a:gd name="T35" fmla="*/ 167 h 167"/>
                  <a:gd name="T36" fmla="*/ 25 w 154"/>
                  <a:gd name="T37" fmla="*/ 167 h 167"/>
                  <a:gd name="T38" fmla="*/ 40 w 154"/>
                  <a:gd name="T39" fmla="*/ 162 h 167"/>
                  <a:gd name="T40" fmla="*/ 55 w 154"/>
                  <a:gd name="T41" fmla="*/ 157 h 167"/>
                  <a:gd name="T42" fmla="*/ 70 w 154"/>
                  <a:gd name="T43" fmla="*/ 153 h 167"/>
                  <a:gd name="T44" fmla="*/ 79 w 154"/>
                  <a:gd name="T45" fmla="*/ 143 h 167"/>
                  <a:gd name="T46" fmla="*/ 94 w 154"/>
                  <a:gd name="T47" fmla="*/ 133 h 167"/>
                  <a:gd name="T48" fmla="*/ 104 w 154"/>
                  <a:gd name="T49" fmla="*/ 123 h 167"/>
                  <a:gd name="T50" fmla="*/ 114 w 154"/>
                  <a:gd name="T51" fmla="*/ 113 h 167"/>
                  <a:gd name="T52" fmla="*/ 124 w 154"/>
                  <a:gd name="T53" fmla="*/ 98 h 167"/>
                  <a:gd name="T54" fmla="*/ 129 w 154"/>
                  <a:gd name="T55" fmla="*/ 88 h 167"/>
                  <a:gd name="T56" fmla="*/ 139 w 154"/>
                  <a:gd name="T57" fmla="*/ 74 h 167"/>
                  <a:gd name="T58" fmla="*/ 144 w 154"/>
                  <a:gd name="T59" fmla="*/ 59 h 167"/>
                  <a:gd name="T60" fmla="*/ 149 w 154"/>
                  <a:gd name="T61" fmla="*/ 44 h 167"/>
                  <a:gd name="T62" fmla="*/ 149 w 154"/>
                  <a:gd name="T63" fmla="*/ 24 h 167"/>
                  <a:gd name="T64" fmla="*/ 154 w 154"/>
                  <a:gd name="T65" fmla="*/ 10 h 167"/>
                  <a:gd name="T66" fmla="*/ 154 w 154"/>
                  <a:gd name="T67"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67">
                    <a:moveTo>
                      <a:pt x="144" y="0"/>
                    </a:moveTo>
                    <a:lnTo>
                      <a:pt x="144" y="0"/>
                    </a:lnTo>
                    <a:lnTo>
                      <a:pt x="144" y="10"/>
                    </a:lnTo>
                    <a:lnTo>
                      <a:pt x="144" y="15"/>
                    </a:lnTo>
                    <a:lnTo>
                      <a:pt x="144" y="24"/>
                    </a:lnTo>
                    <a:lnTo>
                      <a:pt x="144" y="34"/>
                    </a:lnTo>
                    <a:lnTo>
                      <a:pt x="139" y="39"/>
                    </a:lnTo>
                    <a:lnTo>
                      <a:pt x="139" y="49"/>
                    </a:lnTo>
                    <a:lnTo>
                      <a:pt x="134" y="54"/>
                    </a:lnTo>
                    <a:lnTo>
                      <a:pt x="134" y="64"/>
                    </a:lnTo>
                    <a:lnTo>
                      <a:pt x="129" y="69"/>
                    </a:lnTo>
                    <a:lnTo>
                      <a:pt x="129" y="74"/>
                    </a:lnTo>
                    <a:lnTo>
                      <a:pt x="124" y="84"/>
                    </a:lnTo>
                    <a:lnTo>
                      <a:pt x="119" y="88"/>
                    </a:lnTo>
                    <a:lnTo>
                      <a:pt x="114" y="93"/>
                    </a:lnTo>
                    <a:lnTo>
                      <a:pt x="114" y="103"/>
                    </a:lnTo>
                    <a:lnTo>
                      <a:pt x="109" y="108"/>
                    </a:lnTo>
                    <a:lnTo>
                      <a:pt x="104" y="113"/>
                    </a:lnTo>
                    <a:lnTo>
                      <a:pt x="99" y="118"/>
                    </a:lnTo>
                    <a:lnTo>
                      <a:pt x="94" y="123"/>
                    </a:lnTo>
                    <a:lnTo>
                      <a:pt x="89" y="128"/>
                    </a:lnTo>
                    <a:lnTo>
                      <a:pt x="79" y="133"/>
                    </a:lnTo>
                    <a:lnTo>
                      <a:pt x="75" y="138"/>
                    </a:lnTo>
                    <a:lnTo>
                      <a:pt x="70" y="138"/>
                    </a:lnTo>
                    <a:lnTo>
                      <a:pt x="65" y="143"/>
                    </a:lnTo>
                    <a:lnTo>
                      <a:pt x="60" y="148"/>
                    </a:lnTo>
                    <a:lnTo>
                      <a:pt x="50" y="148"/>
                    </a:lnTo>
                    <a:lnTo>
                      <a:pt x="45" y="153"/>
                    </a:lnTo>
                    <a:lnTo>
                      <a:pt x="40" y="153"/>
                    </a:lnTo>
                    <a:lnTo>
                      <a:pt x="30" y="157"/>
                    </a:lnTo>
                    <a:lnTo>
                      <a:pt x="25" y="157"/>
                    </a:lnTo>
                    <a:lnTo>
                      <a:pt x="15" y="157"/>
                    </a:lnTo>
                    <a:lnTo>
                      <a:pt x="10" y="157"/>
                    </a:lnTo>
                    <a:lnTo>
                      <a:pt x="0" y="157"/>
                    </a:lnTo>
                    <a:lnTo>
                      <a:pt x="0" y="167"/>
                    </a:lnTo>
                    <a:lnTo>
                      <a:pt x="10" y="167"/>
                    </a:lnTo>
                    <a:lnTo>
                      <a:pt x="15" y="167"/>
                    </a:lnTo>
                    <a:lnTo>
                      <a:pt x="25" y="167"/>
                    </a:lnTo>
                    <a:lnTo>
                      <a:pt x="30" y="162"/>
                    </a:lnTo>
                    <a:lnTo>
                      <a:pt x="40" y="162"/>
                    </a:lnTo>
                    <a:lnTo>
                      <a:pt x="45" y="157"/>
                    </a:lnTo>
                    <a:lnTo>
                      <a:pt x="55" y="157"/>
                    </a:lnTo>
                    <a:lnTo>
                      <a:pt x="60" y="153"/>
                    </a:lnTo>
                    <a:lnTo>
                      <a:pt x="70" y="153"/>
                    </a:lnTo>
                    <a:lnTo>
                      <a:pt x="75" y="148"/>
                    </a:lnTo>
                    <a:lnTo>
                      <a:pt x="79" y="143"/>
                    </a:lnTo>
                    <a:lnTo>
                      <a:pt x="84" y="138"/>
                    </a:lnTo>
                    <a:lnTo>
                      <a:pt x="94" y="133"/>
                    </a:lnTo>
                    <a:lnTo>
                      <a:pt x="99" y="128"/>
                    </a:lnTo>
                    <a:lnTo>
                      <a:pt x="104" y="123"/>
                    </a:lnTo>
                    <a:lnTo>
                      <a:pt x="109" y="118"/>
                    </a:lnTo>
                    <a:lnTo>
                      <a:pt x="114" y="113"/>
                    </a:lnTo>
                    <a:lnTo>
                      <a:pt x="119" y="108"/>
                    </a:lnTo>
                    <a:lnTo>
                      <a:pt x="124" y="98"/>
                    </a:lnTo>
                    <a:lnTo>
                      <a:pt x="129" y="93"/>
                    </a:lnTo>
                    <a:lnTo>
                      <a:pt x="129" y="88"/>
                    </a:lnTo>
                    <a:lnTo>
                      <a:pt x="134" y="79"/>
                    </a:lnTo>
                    <a:lnTo>
                      <a:pt x="139" y="74"/>
                    </a:lnTo>
                    <a:lnTo>
                      <a:pt x="139" y="64"/>
                    </a:lnTo>
                    <a:lnTo>
                      <a:pt x="144" y="59"/>
                    </a:lnTo>
                    <a:lnTo>
                      <a:pt x="144" y="49"/>
                    </a:lnTo>
                    <a:lnTo>
                      <a:pt x="149" y="44"/>
                    </a:lnTo>
                    <a:lnTo>
                      <a:pt x="149" y="34"/>
                    </a:lnTo>
                    <a:lnTo>
                      <a:pt x="149" y="24"/>
                    </a:lnTo>
                    <a:lnTo>
                      <a:pt x="154" y="19"/>
                    </a:lnTo>
                    <a:lnTo>
                      <a:pt x="154" y="10"/>
                    </a:lnTo>
                    <a:lnTo>
                      <a:pt x="154" y="0"/>
                    </a:lnTo>
                    <a:lnTo>
                      <a:pt x="154" y="0"/>
                    </a:lnTo>
                    <a:lnTo>
                      <a:pt x="1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35" name="Freeform 3235">
                <a:extLst>
                  <a:ext uri="{FF2B5EF4-FFF2-40B4-BE49-F238E27FC236}">
                    <a16:creationId xmlns:a16="http://schemas.microsoft.com/office/drawing/2014/main" id="{E8A7AA38-148B-46F1-BA9A-1F2028E729D5}"/>
                  </a:ext>
                </a:extLst>
              </p:cNvPr>
              <p:cNvSpPr>
                <a:spLocks/>
              </p:cNvSpPr>
              <p:nvPr/>
            </p:nvSpPr>
            <p:spPr bwMode="auto">
              <a:xfrm>
                <a:off x="3950" y="1346"/>
                <a:ext cx="10" cy="5"/>
              </a:xfrm>
              <a:custGeom>
                <a:avLst/>
                <a:gdLst>
                  <a:gd name="T0" fmla="*/ 0 w 10"/>
                  <a:gd name="T1" fmla="*/ 0 h 5"/>
                  <a:gd name="T2" fmla="*/ 0 w 10"/>
                  <a:gd name="T3" fmla="*/ 5 h 5"/>
                  <a:gd name="T4" fmla="*/ 0 w 10"/>
                  <a:gd name="T5" fmla="*/ 5 h 5"/>
                  <a:gd name="T6" fmla="*/ 0 w 10"/>
                  <a:gd name="T7" fmla="*/ 5 h 5"/>
                  <a:gd name="T8" fmla="*/ 0 w 10"/>
                  <a:gd name="T9" fmla="*/ 5 h 5"/>
                  <a:gd name="T10" fmla="*/ 10 w 10"/>
                  <a:gd name="T11" fmla="*/ 5 h 5"/>
                  <a:gd name="T12" fmla="*/ 10 w 10"/>
                  <a:gd name="T13" fmla="*/ 5 h 5"/>
                  <a:gd name="T14" fmla="*/ 10 w 10"/>
                  <a:gd name="T15" fmla="*/ 5 h 5"/>
                  <a:gd name="T16" fmla="*/ 10 w 10"/>
                  <a:gd name="T17" fmla="*/ 5 h 5"/>
                  <a:gd name="T18" fmla="*/ 10 w 10"/>
                  <a:gd name="T19" fmla="*/ 0 h 5"/>
                  <a:gd name="T20" fmla="*/ 0 w 10"/>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5">
                    <a:moveTo>
                      <a:pt x="0" y="0"/>
                    </a:moveTo>
                    <a:lnTo>
                      <a:pt x="0" y="5"/>
                    </a:lnTo>
                    <a:lnTo>
                      <a:pt x="0" y="5"/>
                    </a:lnTo>
                    <a:lnTo>
                      <a:pt x="0" y="5"/>
                    </a:lnTo>
                    <a:lnTo>
                      <a:pt x="0" y="5"/>
                    </a:lnTo>
                    <a:lnTo>
                      <a:pt x="10" y="5"/>
                    </a:lnTo>
                    <a:lnTo>
                      <a:pt x="10" y="5"/>
                    </a:lnTo>
                    <a:lnTo>
                      <a:pt x="10" y="5"/>
                    </a:lnTo>
                    <a:lnTo>
                      <a:pt x="10" y="5"/>
                    </a:lnTo>
                    <a:lnTo>
                      <a:pt x="1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36" name="Freeform 3236">
                <a:extLst>
                  <a:ext uri="{FF2B5EF4-FFF2-40B4-BE49-F238E27FC236}">
                    <a16:creationId xmlns:a16="http://schemas.microsoft.com/office/drawing/2014/main" id="{D0145FB2-F2F3-4B71-9458-ECF25010B0CC}"/>
                  </a:ext>
                </a:extLst>
              </p:cNvPr>
              <p:cNvSpPr>
                <a:spLocks/>
              </p:cNvSpPr>
              <p:nvPr/>
            </p:nvSpPr>
            <p:spPr bwMode="auto">
              <a:xfrm>
                <a:off x="3767" y="1198"/>
                <a:ext cx="59" cy="29"/>
              </a:xfrm>
              <a:custGeom>
                <a:avLst/>
                <a:gdLst>
                  <a:gd name="T0" fmla="*/ 59 w 59"/>
                  <a:gd name="T1" fmla="*/ 29 h 29"/>
                  <a:gd name="T2" fmla="*/ 59 w 59"/>
                  <a:gd name="T3" fmla="*/ 29 h 29"/>
                  <a:gd name="T4" fmla="*/ 54 w 59"/>
                  <a:gd name="T5" fmla="*/ 29 h 29"/>
                  <a:gd name="T6" fmla="*/ 49 w 59"/>
                  <a:gd name="T7" fmla="*/ 29 h 29"/>
                  <a:gd name="T8" fmla="*/ 49 w 59"/>
                  <a:gd name="T9" fmla="*/ 25 h 29"/>
                  <a:gd name="T10" fmla="*/ 44 w 59"/>
                  <a:gd name="T11" fmla="*/ 25 h 29"/>
                  <a:gd name="T12" fmla="*/ 44 w 59"/>
                  <a:gd name="T13" fmla="*/ 20 h 29"/>
                  <a:gd name="T14" fmla="*/ 39 w 59"/>
                  <a:gd name="T15" fmla="*/ 20 h 29"/>
                  <a:gd name="T16" fmla="*/ 30 w 59"/>
                  <a:gd name="T17" fmla="*/ 20 h 29"/>
                  <a:gd name="T18" fmla="*/ 30 w 59"/>
                  <a:gd name="T19" fmla="*/ 20 h 29"/>
                  <a:gd name="T20" fmla="*/ 25 w 59"/>
                  <a:gd name="T21" fmla="*/ 15 h 29"/>
                  <a:gd name="T22" fmla="*/ 25 w 59"/>
                  <a:gd name="T23" fmla="*/ 15 h 29"/>
                  <a:gd name="T24" fmla="*/ 20 w 59"/>
                  <a:gd name="T25" fmla="*/ 10 h 29"/>
                  <a:gd name="T26" fmla="*/ 20 w 59"/>
                  <a:gd name="T27" fmla="*/ 10 h 29"/>
                  <a:gd name="T28" fmla="*/ 15 w 59"/>
                  <a:gd name="T29" fmla="*/ 10 h 29"/>
                  <a:gd name="T30" fmla="*/ 10 w 59"/>
                  <a:gd name="T31" fmla="*/ 10 h 29"/>
                  <a:gd name="T32" fmla="*/ 10 w 59"/>
                  <a:gd name="T33" fmla="*/ 10 h 29"/>
                  <a:gd name="T34" fmla="*/ 5 w 59"/>
                  <a:gd name="T35" fmla="*/ 10 h 29"/>
                  <a:gd name="T36" fmla="*/ 5 w 59"/>
                  <a:gd name="T37" fmla="*/ 10 h 29"/>
                  <a:gd name="T38" fmla="*/ 5 w 59"/>
                  <a:gd name="T39" fmla="*/ 10 h 29"/>
                  <a:gd name="T40" fmla="*/ 0 w 59"/>
                  <a:gd name="T41" fmla="*/ 10 h 29"/>
                  <a:gd name="T42" fmla="*/ 0 w 59"/>
                  <a:gd name="T43" fmla="*/ 10 h 29"/>
                  <a:gd name="T44" fmla="*/ 5 w 59"/>
                  <a:gd name="T45" fmla="*/ 5 h 29"/>
                  <a:gd name="T46" fmla="*/ 10 w 59"/>
                  <a:gd name="T47" fmla="*/ 5 h 29"/>
                  <a:gd name="T48" fmla="*/ 10 w 59"/>
                  <a:gd name="T49" fmla="*/ 5 h 29"/>
                  <a:gd name="T50" fmla="*/ 15 w 59"/>
                  <a:gd name="T51" fmla="*/ 5 h 29"/>
                  <a:gd name="T52" fmla="*/ 15 w 59"/>
                  <a:gd name="T53" fmla="*/ 0 h 29"/>
                  <a:gd name="T54" fmla="*/ 20 w 59"/>
                  <a:gd name="T55" fmla="*/ 0 h 29"/>
                  <a:gd name="T56" fmla="*/ 20 w 59"/>
                  <a:gd name="T57" fmla="*/ 0 h 29"/>
                  <a:gd name="T58" fmla="*/ 25 w 59"/>
                  <a:gd name="T59" fmla="*/ 0 h 29"/>
                  <a:gd name="T60" fmla="*/ 25 w 59"/>
                  <a:gd name="T61" fmla="*/ 0 h 29"/>
                  <a:gd name="T62" fmla="*/ 30 w 59"/>
                  <a:gd name="T63" fmla="*/ 0 h 29"/>
                  <a:gd name="T64" fmla="*/ 30 w 59"/>
                  <a:gd name="T65" fmla="*/ 0 h 29"/>
                  <a:gd name="T66" fmla="*/ 35 w 59"/>
                  <a:gd name="T67" fmla="*/ 0 h 29"/>
                  <a:gd name="T68" fmla="*/ 39 w 59"/>
                  <a:gd name="T69" fmla="*/ 0 h 29"/>
                  <a:gd name="T70" fmla="*/ 39 w 59"/>
                  <a:gd name="T71" fmla="*/ 0 h 29"/>
                  <a:gd name="T72" fmla="*/ 39 w 59"/>
                  <a:gd name="T73" fmla="*/ 0 h 29"/>
                  <a:gd name="T74" fmla="*/ 44 w 59"/>
                  <a:gd name="T75" fmla="*/ 0 h 29"/>
                  <a:gd name="T76" fmla="*/ 44 w 59"/>
                  <a:gd name="T77" fmla="*/ 0 h 29"/>
                  <a:gd name="T78" fmla="*/ 49 w 59"/>
                  <a:gd name="T79" fmla="*/ 0 h 29"/>
                  <a:gd name="T80" fmla="*/ 49 w 59"/>
                  <a:gd name="T81" fmla="*/ 0 h 29"/>
                  <a:gd name="T82" fmla="*/ 54 w 59"/>
                  <a:gd name="T83" fmla="*/ 5 h 29"/>
                  <a:gd name="T84" fmla="*/ 54 w 59"/>
                  <a:gd name="T85" fmla="*/ 5 h 29"/>
                  <a:gd name="T86" fmla="*/ 54 w 59"/>
                  <a:gd name="T87" fmla="*/ 10 h 29"/>
                  <a:gd name="T88" fmla="*/ 54 w 59"/>
                  <a:gd name="T89" fmla="*/ 10 h 29"/>
                  <a:gd name="T90" fmla="*/ 54 w 59"/>
                  <a:gd name="T91" fmla="*/ 20 h 29"/>
                  <a:gd name="T92" fmla="*/ 54 w 59"/>
                  <a:gd name="T93" fmla="*/ 20 h 29"/>
                  <a:gd name="T94" fmla="*/ 54 w 59"/>
                  <a:gd name="T95" fmla="*/ 20 h 29"/>
                  <a:gd name="T96" fmla="*/ 59 w 59"/>
                  <a:gd name="T97"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9" h="29">
                    <a:moveTo>
                      <a:pt x="59" y="25"/>
                    </a:moveTo>
                    <a:lnTo>
                      <a:pt x="59" y="25"/>
                    </a:lnTo>
                    <a:lnTo>
                      <a:pt x="59" y="29"/>
                    </a:lnTo>
                    <a:lnTo>
                      <a:pt x="59" y="29"/>
                    </a:lnTo>
                    <a:lnTo>
                      <a:pt x="59" y="29"/>
                    </a:lnTo>
                    <a:lnTo>
                      <a:pt x="59" y="29"/>
                    </a:lnTo>
                    <a:lnTo>
                      <a:pt x="59" y="29"/>
                    </a:lnTo>
                    <a:lnTo>
                      <a:pt x="54" y="29"/>
                    </a:lnTo>
                    <a:lnTo>
                      <a:pt x="54" y="29"/>
                    </a:lnTo>
                    <a:lnTo>
                      <a:pt x="54" y="29"/>
                    </a:lnTo>
                    <a:lnTo>
                      <a:pt x="54" y="29"/>
                    </a:lnTo>
                    <a:lnTo>
                      <a:pt x="49" y="29"/>
                    </a:lnTo>
                    <a:lnTo>
                      <a:pt x="49" y="29"/>
                    </a:lnTo>
                    <a:lnTo>
                      <a:pt x="49" y="25"/>
                    </a:lnTo>
                    <a:lnTo>
                      <a:pt x="49" y="25"/>
                    </a:lnTo>
                    <a:lnTo>
                      <a:pt x="44" y="25"/>
                    </a:lnTo>
                    <a:lnTo>
                      <a:pt x="44" y="25"/>
                    </a:lnTo>
                    <a:lnTo>
                      <a:pt x="44" y="25"/>
                    </a:lnTo>
                    <a:lnTo>
                      <a:pt x="44" y="20"/>
                    </a:lnTo>
                    <a:lnTo>
                      <a:pt x="44" y="20"/>
                    </a:lnTo>
                    <a:lnTo>
                      <a:pt x="44" y="20"/>
                    </a:lnTo>
                    <a:lnTo>
                      <a:pt x="39" y="20"/>
                    </a:lnTo>
                    <a:lnTo>
                      <a:pt x="39" y="20"/>
                    </a:lnTo>
                    <a:lnTo>
                      <a:pt x="39" y="20"/>
                    </a:lnTo>
                    <a:lnTo>
                      <a:pt x="35" y="20"/>
                    </a:lnTo>
                    <a:lnTo>
                      <a:pt x="30" y="20"/>
                    </a:lnTo>
                    <a:lnTo>
                      <a:pt x="30" y="20"/>
                    </a:lnTo>
                    <a:lnTo>
                      <a:pt x="30" y="20"/>
                    </a:lnTo>
                    <a:lnTo>
                      <a:pt x="30" y="20"/>
                    </a:lnTo>
                    <a:lnTo>
                      <a:pt x="30" y="20"/>
                    </a:lnTo>
                    <a:lnTo>
                      <a:pt x="30" y="20"/>
                    </a:lnTo>
                    <a:lnTo>
                      <a:pt x="25" y="20"/>
                    </a:lnTo>
                    <a:lnTo>
                      <a:pt x="25" y="15"/>
                    </a:lnTo>
                    <a:lnTo>
                      <a:pt x="25" y="15"/>
                    </a:lnTo>
                    <a:lnTo>
                      <a:pt x="25" y="15"/>
                    </a:lnTo>
                    <a:lnTo>
                      <a:pt x="25" y="15"/>
                    </a:lnTo>
                    <a:lnTo>
                      <a:pt x="25" y="15"/>
                    </a:lnTo>
                    <a:lnTo>
                      <a:pt x="25" y="15"/>
                    </a:lnTo>
                    <a:lnTo>
                      <a:pt x="20" y="10"/>
                    </a:lnTo>
                    <a:lnTo>
                      <a:pt x="20" y="10"/>
                    </a:lnTo>
                    <a:lnTo>
                      <a:pt x="20" y="10"/>
                    </a:lnTo>
                    <a:lnTo>
                      <a:pt x="20" y="10"/>
                    </a:lnTo>
                    <a:lnTo>
                      <a:pt x="20" y="10"/>
                    </a:lnTo>
                    <a:lnTo>
                      <a:pt x="20" y="10"/>
                    </a:lnTo>
                    <a:lnTo>
                      <a:pt x="15" y="10"/>
                    </a:lnTo>
                    <a:lnTo>
                      <a:pt x="15" y="10"/>
                    </a:lnTo>
                    <a:lnTo>
                      <a:pt x="15" y="10"/>
                    </a:lnTo>
                    <a:lnTo>
                      <a:pt x="10" y="10"/>
                    </a:lnTo>
                    <a:lnTo>
                      <a:pt x="10" y="10"/>
                    </a:lnTo>
                    <a:lnTo>
                      <a:pt x="10" y="10"/>
                    </a:lnTo>
                    <a:lnTo>
                      <a:pt x="10" y="10"/>
                    </a:lnTo>
                    <a:lnTo>
                      <a:pt x="10" y="10"/>
                    </a:lnTo>
                    <a:lnTo>
                      <a:pt x="10" y="10"/>
                    </a:lnTo>
                    <a:lnTo>
                      <a:pt x="5" y="10"/>
                    </a:lnTo>
                    <a:lnTo>
                      <a:pt x="5" y="10"/>
                    </a:lnTo>
                    <a:lnTo>
                      <a:pt x="5" y="10"/>
                    </a:lnTo>
                    <a:lnTo>
                      <a:pt x="5" y="10"/>
                    </a:lnTo>
                    <a:lnTo>
                      <a:pt x="5" y="10"/>
                    </a:lnTo>
                    <a:lnTo>
                      <a:pt x="5" y="10"/>
                    </a:lnTo>
                    <a:lnTo>
                      <a:pt x="5" y="10"/>
                    </a:lnTo>
                    <a:lnTo>
                      <a:pt x="0" y="10"/>
                    </a:lnTo>
                    <a:lnTo>
                      <a:pt x="0" y="10"/>
                    </a:lnTo>
                    <a:lnTo>
                      <a:pt x="0" y="10"/>
                    </a:lnTo>
                    <a:lnTo>
                      <a:pt x="0" y="10"/>
                    </a:lnTo>
                    <a:lnTo>
                      <a:pt x="0" y="10"/>
                    </a:lnTo>
                    <a:lnTo>
                      <a:pt x="0" y="10"/>
                    </a:lnTo>
                    <a:lnTo>
                      <a:pt x="0" y="10"/>
                    </a:lnTo>
                    <a:lnTo>
                      <a:pt x="5" y="10"/>
                    </a:lnTo>
                    <a:lnTo>
                      <a:pt x="5" y="5"/>
                    </a:lnTo>
                    <a:lnTo>
                      <a:pt x="5" y="5"/>
                    </a:lnTo>
                    <a:lnTo>
                      <a:pt x="5" y="5"/>
                    </a:lnTo>
                    <a:lnTo>
                      <a:pt x="10" y="5"/>
                    </a:lnTo>
                    <a:lnTo>
                      <a:pt x="10" y="5"/>
                    </a:lnTo>
                    <a:lnTo>
                      <a:pt x="10" y="5"/>
                    </a:lnTo>
                    <a:lnTo>
                      <a:pt x="10" y="5"/>
                    </a:lnTo>
                    <a:lnTo>
                      <a:pt x="15" y="5"/>
                    </a:lnTo>
                    <a:lnTo>
                      <a:pt x="15" y="5"/>
                    </a:lnTo>
                    <a:lnTo>
                      <a:pt x="15" y="5"/>
                    </a:lnTo>
                    <a:lnTo>
                      <a:pt x="15" y="5"/>
                    </a:lnTo>
                    <a:lnTo>
                      <a:pt x="15" y="5"/>
                    </a:lnTo>
                    <a:lnTo>
                      <a:pt x="15" y="0"/>
                    </a:lnTo>
                    <a:lnTo>
                      <a:pt x="20" y="0"/>
                    </a:lnTo>
                    <a:lnTo>
                      <a:pt x="20" y="0"/>
                    </a:lnTo>
                    <a:lnTo>
                      <a:pt x="20" y="0"/>
                    </a:lnTo>
                    <a:lnTo>
                      <a:pt x="20" y="0"/>
                    </a:lnTo>
                    <a:lnTo>
                      <a:pt x="20" y="0"/>
                    </a:lnTo>
                    <a:lnTo>
                      <a:pt x="20" y="0"/>
                    </a:lnTo>
                    <a:lnTo>
                      <a:pt x="20" y="0"/>
                    </a:lnTo>
                    <a:lnTo>
                      <a:pt x="25" y="0"/>
                    </a:lnTo>
                    <a:lnTo>
                      <a:pt x="25" y="0"/>
                    </a:lnTo>
                    <a:lnTo>
                      <a:pt x="25" y="0"/>
                    </a:lnTo>
                    <a:lnTo>
                      <a:pt x="25" y="0"/>
                    </a:lnTo>
                    <a:lnTo>
                      <a:pt x="25" y="0"/>
                    </a:lnTo>
                    <a:lnTo>
                      <a:pt x="30" y="0"/>
                    </a:lnTo>
                    <a:lnTo>
                      <a:pt x="30" y="0"/>
                    </a:lnTo>
                    <a:lnTo>
                      <a:pt x="30" y="0"/>
                    </a:lnTo>
                    <a:lnTo>
                      <a:pt x="30" y="0"/>
                    </a:lnTo>
                    <a:lnTo>
                      <a:pt x="30" y="0"/>
                    </a:lnTo>
                    <a:lnTo>
                      <a:pt x="30" y="0"/>
                    </a:lnTo>
                    <a:lnTo>
                      <a:pt x="35" y="0"/>
                    </a:lnTo>
                    <a:lnTo>
                      <a:pt x="35" y="0"/>
                    </a:lnTo>
                    <a:lnTo>
                      <a:pt x="35" y="0"/>
                    </a:lnTo>
                    <a:lnTo>
                      <a:pt x="35" y="0"/>
                    </a:lnTo>
                    <a:lnTo>
                      <a:pt x="35" y="0"/>
                    </a:lnTo>
                    <a:lnTo>
                      <a:pt x="39" y="0"/>
                    </a:lnTo>
                    <a:lnTo>
                      <a:pt x="39" y="0"/>
                    </a:lnTo>
                    <a:lnTo>
                      <a:pt x="39" y="0"/>
                    </a:lnTo>
                    <a:lnTo>
                      <a:pt x="39" y="0"/>
                    </a:lnTo>
                    <a:lnTo>
                      <a:pt x="39" y="0"/>
                    </a:lnTo>
                    <a:lnTo>
                      <a:pt x="39" y="0"/>
                    </a:lnTo>
                    <a:lnTo>
                      <a:pt x="39" y="0"/>
                    </a:lnTo>
                    <a:lnTo>
                      <a:pt x="44" y="0"/>
                    </a:lnTo>
                    <a:lnTo>
                      <a:pt x="44" y="0"/>
                    </a:lnTo>
                    <a:lnTo>
                      <a:pt x="44" y="0"/>
                    </a:lnTo>
                    <a:lnTo>
                      <a:pt x="44" y="0"/>
                    </a:lnTo>
                    <a:lnTo>
                      <a:pt x="44" y="0"/>
                    </a:lnTo>
                    <a:lnTo>
                      <a:pt x="44" y="0"/>
                    </a:lnTo>
                    <a:lnTo>
                      <a:pt x="44" y="0"/>
                    </a:lnTo>
                    <a:lnTo>
                      <a:pt x="49" y="0"/>
                    </a:lnTo>
                    <a:lnTo>
                      <a:pt x="49" y="0"/>
                    </a:lnTo>
                    <a:lnTo>
                      <a:pt x="49" y="0"/>
                    </a:lnTo>
                    <a:lnTo>
                      <a:pt x="49" y="0"/>
                    </a:lnTo>
                    <a:lnTo>
                      <a:pt x="49" y="0"/>
                    </a:lnTo>
                    <a:lnTo>
                      <a:pt x="49" y="0"/>
                    </a:lnTo>
                    <a:lnTo>
                      <a:pt x="49" y="0"/>
                    </a:lnTo>
                    <a:lnTo>
                      <a:pt x="54" y="5"/>
                    </a:lnTo>
                    <a:lnTo>
                      <a:pt x="54" y="5"/>
                    </a:lnTo>
                    <a:lnTo>
                      <a:pt x="54" y="5"/>
                    </a:lnTo>
                    <a:lnTo>
                      <a:pt x="54" y="5"/>
                    </a:lnTo>
                    <a:lnTo>
                      <a:pt x="54" y="5"/>
                    </a:lnTo>
                    <a:lnTo>
                      <a:pt x="54" y="5"/>
                    </a:lnTo>
                    <a:lnTo>
                      <a:pt x="54" y="10"/>
                    </a:lnTo>
                    <a:lnTo>
                      <a:pt x="54" y="10"/>
                    </a:lnTo>
                    <a:lnTo>
                      <a:pt x="54" y="10"/>
                    </a:lnTo>
                    <a:lnTo>
                      <a:pt x="54" y="10"/>
                    </a:lnTo>
                    <a:lnTo>
                      <a:pt x="54" y="15"/>
                    </a:lnTo>
                    <a:lnTo>
                      <a:pt x="54" y="15"/>
                    </a:lnTo>
                    <a:lnTo>
                      <a:pt x="54" y="20"/>
                    </a:lnTo>
                    <a:lnTo>
                      <a:pt x="54" y="20"/>
                    </a:lnTo>
                    <a:lnTo>
                      <a:pt x="54" y="20"/>
                    </a:lnTo>
                    <a:lnTo>
                      <a:pt x="54" y="20"/>
                    </a:lnTo>
                    <a:lnTo>
                      <a:pt x="54" y="20"/>
                    </a:lnTo>
                    <a:lnTo>
                      <a:pt x="54" y="20"/>
                    </a:lnTo>
                    <a:lnTo>
                      <a:pt x="54" y="20"/>
                    </a:lnTo>
                    <a:lnTo>
                      <a:pt x="54" y="20"/>
                    </a:lnTo>
                    <a:lnTo>
                      <a:pt x="54" y="25"/>
                    </a:lnTo>
                    <a:lnTo>
                      <a:pt x="59" y="25"/>
                    </a:lnTo>
                    <a:close/>
                  </a:path>
                </a:pathLst>
              </a:custGeom>
              <a:solidFill>
                <a:srgbClr val="F2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37" name="Freeform 3237">
                <a:extLst>
                  <a:ext uri="{FF2B5EF4-FFF2-40B4-BE49-F238E27FC236}">
                    <a16:creationId xmlns:a16="http://schemas.microsoft.com/office/drawing/2014/main" id="{4054CE9E-1882-4EEE-88C2-FDF15B49CBEB}"/>
                  </a:ext>
                </a:extLst>
              </p:cNvPr>
              <p:cNvSpPr>
                <a:spLocks/>
              </p:cNvSpPr>
              <p:nvPr/>
            </p:nvSpPr>
            <p:spPr bwMode="auto">
              <a:xfrm>
                <a:off x="3821" y="1223"/>
                <a:ext cx="5" cy="9"/>
              </a:xfrm>
              <a:custGeom>
                <a:avLst/>
                <a:gdLst>
                  <a:gd name="T0" fmla="*/ 0 w 5"/>
                  <a:gd name="T1" fmla="*/ 4 h 9"/>
                  <a:gd name="T2" fmla="*/ 0 w 5"/>
                  <a:gd name="T3" fmla="*/ 4 h 9"/>
                  <a:gd name="T4" fmla="*/ 0 w 5"/>
                  <a:gd name="T5" fmla="*/ 4 h 9"/>
                  <a:gd name="T6" fmla="*/ 5 w 5"/>
                  <a:gd name="T7" fmla="*/ 9 h 9"/>
                  <a:gd name="T8" fmla="*/ 5 w 5"/>
                  <a:gd name="T9" fmla="*/ 4 h 9"/>
                  <a:gd name="T10" fmla="*/ 5 w 5"/>
                  <a:gd name="T11" fmla="*/ 4 h 9"/>
                  <a:gd name="T12" fmla="*/ 5 w 5"/>
                  <a:gd name="T13" fmla="*/ 4 h 9"/>
                  <a:gd name="T14" fmla="*/ 5 w 5"/>
                  <a:gd name="T15" fmla="*/ 0 h 9"/>
                  <a:gd name="T16" fmla="*/ 5 w 5"/>
                  <a:gd name="T17" fmla="*/ 0 h 9"/>
                  <a:gd name="T18" fmla="*/ 5 w 5"/>
                  <a:gd name="T19" fmla="*/ 0 h 9"/>
                  <a:gd name="T20" fmla="*/ 0 w 5"/>
                  <a:gd name="T21" fmla="*/ 0 h 9"/>
                  <a:gd name="T22" fmla="*/ 0 w 5"/>
                  <a:gd name="T23" fmla="*/ 4 h 9"/>
                  <a:gd name="T24" fmla="*/ 0 w 5"/>
                  <a:gd name="T25" fmla="*/ 4 h 9"/>
                  <a:gd name="T26" fmla="*/ 5 w 5"/>
                  <a:gd name="T27" fmla="*/ 4 h 9"/>
                  <a:gd name="T28" fmla="*/ 5 w 5"/>
                  <a:gd name="T29" fmla="*/ 4 h 9"/>
                  <a:gd name="T30" fmla="*/ 5 w 5"/>
                  <a:gd name="T31" fmla="*/ 4 h 9"/>
                  <a:gd name="T32" fmla="*/ 5 w 5"/>
                  <a:gd name="T33" fmla="*/ 4 h 9"/>
                  <a:gd name="T34" fmla="*/ 0 w 5"/>
                  <a:gd name="T35" fmla="*/ 4 h 9"/>
                  <a:gd name="T36" fmla="*/ 0 w 5"/>
                  <a:gd name="T37" fmla="*/ 4 h 9"/>
                  <a:gd name="T38" fmla="*/ 0 w 5"/>
                  <a:gd name="T39"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9">
                    <a:moveTo>
                      <a:pt x="0" y="4"/>
                    </a:moveTo>
                    <a:lnTo>
                      <a:pt x="0" y="4"/>
                    </a:lnTo>
                    <a:lnTo>
                      <a:pt x="0" y="4"/>
                    </a:lnTo>
                    <a:lnTo>
                      <a:pt x="5" y="9"/>
                    </a:lnTo>
                    <a:lnTo>
                      <a:pt x="5" y="4"/>
                    </a:lnTo>
                    <a:lnTo>
                      <a:pt x="5" y="4"/>
                    </a:lnTo>
                    <a:lnTo>
                      <a:pt x="5" y="4"/>
                    </a:lnTo>
                    <a:lnTo>
                      <a:pt x="5" y="0"/>
                    </a:lnTo>
                    <a:lnTo>
                      <a:pt x="5" y="0"/>
                    </a:lnTo>
                    <a:lnTo>
                      <a:pt x="5" y="0"/>
                    </a:lnTo>
                    <a:lnTo>
                      <a:pt x="0" y="0"/>
                    </a:lnTo>
                    <a:lnTo>
                      <a:pt x="0" y="4"/>
                    </a:lnTo>
                    <a:lnTo>
                      <a:pt x="0" y="4"/>
                    </a:lnTo>
                    <a:lnTo>
                      <a:pt x="5" y="4"/>
                    </a:lnTo>
                    <a:lnTo>
                      <a:pt x="5" y="4"/>
                    </a:lnTo>
                    <a:lnTo>
                      <a:pt x="5" y="4"/>
                    </a:lnTo>
                    <a:lnTo>
                      <a:pt x="5" y="4"/>
                    </a:lnTo>
                    <a:lnTo>
                      <a:pt x="0" y="4"/>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38" name="Freeform 3238">
                <a:extLst>
                  <a:ext uri="{FF2B5EF4-FFF2-40B4-BE49-F238E27FC236}">
                    <a16:creationId xmlns:a16="http://schemas.microsoft.com/office/drawing/2014/main" id="{84A8EA30-3BF7-49BF-A8E5-61BC0532FBD4}"/>
                  </a:ext>
                </a:extLst>
              </p:cNvPr>
              <p:cNvSpPr>
                <a:spLocks/>
              </p:cNvSpPr>
              <p:nvPr/>
            </p:nvSpPr>
            <p:spPr bwMode="auto">
              <a:xfrm>
                <a:off x="3811" y="1218"/>
                <a:ext cx="10" cy="9"/>
              </a:xfrm>
              <a:custGeom>
                <a:avLst/>
                <a:gdLst>
                  <a:gd name="T0" fmla="*/ 0 w 10"/>
                  <a:gd name="T1" fmla="*/ 5 h 9"/>
                  <a:gd name="T2" fmla="*/ 0 w 10"/>
                  <a:gd name="T3" fmla="*/ 5 h 9"/>
                  <a:gd name="T4" fmla="*/ 0 w 10"/>
                  <a:gd name="T5" fmla="*/ 5 h 9"/>
                  <a:gd name="T6" fmla="*/ 0 w 10"/>
                  <a:gd name="T7" fmla="*/ 5 h 9"/>
                  <a:gd name="T8" fmla="*/ 5 w 10"/>
                  <a:gd name="T9" fmla="*/ 9 h 9"/>
                  <a:gd name="T10" fmla="*/ 5 w 10"/>
                  <a:gd name="T11" fmla="*/ 9 h 9"/>
                  <a:gd name="T12" fmla="*/ 5 w 10"/>
                  <a:gd name="T13" fmla="*/ 9 h 9"/>
                  <a:gd name="T14" fmla="*/ 5 w 10"/>
                  <a:gd name="T15" fmla="*/ 9 h 9"/>
                  <a:gd name="T16" fmla="*/ 10 w 10"/>
                  <a:gd name="T17" fmla="*/ 9 h 9"/>
                  <a:gd name="T18" fmla="*/ 10 w 10"/>
                  <a:gd name="T19" fmla="*/ 9 h 9"/>
                  <a:gd name="T20" fmla="*/ 10 w 10"/>
                  <a:gd name="T21" fmla="*/ 9 h 9"/>
                  <a:gd name="T22" fmla="*/ 10 w 10"/>
                  <a:gd name="T23" fmla="*/ 5 h 9"/>
                  <a:gd name="T24" fmla="*/ 10 w 10"/>
                  <a:gd name="T25" fmla="*/ 5 h 9"/>
                  <a:gd name="T26" fmla="*/ 5 w 10"/>
                  <a:gd name="T27" fmla="*/ 5 h 9"/>
                  <a:gd name="T28" fmla="*/ 5 w 10"/>
                  <a:gd name="T29" fmla="*/ 5 h 9"/>
                  <a:gd name="T30" fmla="*/ 5 w 10"/>
                  <a:gd name="T31" fmla="*/ 5 h 9"/>
                  <a:gd name="T32" fmla="*/ 5 w 10"/>
                  <a:gd name="T33" fmla="*/ 5 h 9"/>
                  <a:gd name="T34" fmla="*/ 5 w 10"/>
                  <a:gd name="T35" fmla="*/ 5 h 9"/>
                  <a:gd name="T36" fmla="*/ 5 w 10"/>
                  <a:gd name="T37" fmla="*/ 5 h 9"/>
                  <a:gd name="T38" fmla="*/ 5 w 10"/>
                  <a:gd name="T39" fmla="*/ 0 h 9"/>
                  <a:gd name="T40" fmla="*/ 0 w 10"/>
                  <a:gd name="T4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9">
                    <a:moveTo>
                      <a:pt x="0" y="5"/>
                    </a:moveTo>
                    <a:lnTo>
                      <a:pt x="0" y="5"/>
                    </a:lnTo>
                    <a:lnTo>
                      <a:pt x="0" y="5"/>
                    </a:lnTo>
                    <a:lnTo>
                      <a:pt x="0" y="5"/>
                    </a:lnTo>
                    <a:lnTo>
                      <a:pt x="5" y="9"/>
                    </a:lnTo>
                    <a:lnTo>
                      <a:pt x="5" y="9"/>
                    </a:lnTo>
                    <a:lnTo>
                      <a:pt x="5" y="9"/>
                    </a:lnTo>
                    <a:lnTo>
                      <a:pt x="5" y="9"/>
                    </a:lnTo>
                    <a:lnTo>
                      <a:pt x="10" y="9"/>
                    </a:lnTo>
                    <a:lnTo>
                      <a:pt x="10" y="9"/>
                    </a:lnTo>
                    <a:lnTo>
                      <a:pt x="10" y="9"/>
                    </a:lnTo>
                    <a:lnTo>
                      <a:pt x="10" y="5"/>
                    </a:lnTo>
                    <a:lnTo>
                      <a:pt x="10" y="5"/>
                    </a:lnTo>
                    <a:lnTo>
                      <a:pt x="5" y="5"/>
                    </a:lnTo>
                    <a:lnTo>
                      <a:pt x="5" y="5"/>
                    </a:lnTo>
                    <a:lnTo>
                      <a:pt x="5" y="5"/>
                    </a:lnTo>
                    <a:lnTo>
                      <a:pt x="5" y="5"/>
                    </a:lnTo>
                    <a:lnTo>
                      <a:pt x="5" y="5"/>
                    </a:lnTo>
                    <a:lnTo>
                      <a:pt x="5" y="5"/>
                    </a:lnTo>
                    <a:lnTo>
                      <a:pt x="5"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39" name="Freeform 3239">
                <a:extLst>
                  <a:ext uri="{FF2B5EF4-FFF2-40B4-BE49-F238E27FC236}">
                    <a16:creationId xmlns:a16="http://schemas.microsoft.com/office/drawing/2014/main" id="{6FC9A269-EA1A-4F52-AB16-962A938D2DD3}"/>
                  </a:ext>
                </a:extLst>
              </p:cNvPr>
              <p:cNvSpPr>
                <a:spLocks/>
              </p:cNvSpPr>
              <p:nvPr/>
            </p:nvSpPr>
            <p:spPr bwMode="auto">
              <a:xfrm>
                <a:off x="3802" y="1213"/>
                <a:ext cx="14" cy="10"/>
              </a:xfrm>
              <a:custGeom>
                <a:avLst/>
                <a:gdLst>
                  <a:gd name="T0" fmla="*/ 0 w 14"/>
                  <a:gd name="T1" fmla="*/ 5 h 10"/>
                  <a:gd name="T2" fmla="*/ 0 w 14"/>
                  <a:gd name="T3" fmla="*/ 5 h 10"/>
                  <a:gd name="T4" fmla="*/ 4 w 14"/>
                  <a:gd name="T5" fmla="*/ 5 h 10"/>
                  <a:gd name="T6" fmla="*/ 4 w 14"/>
                  <a:gd name="T7" fmla="*/ 5 h 10"/>
                  <a:gd name="T8" fmla="*/ 4 w 14"/>
                  <a:gd name="T9" fmla="*/ 5 h 10"/>
                  <a:gd name="T10" fmla="*/ 4 w 14"/>
                  <a:gd name="T11" fmla="*/ 5 h 10"/>
                  <a:gd name="T12" fmla="*/ 9 w 14"/>
                  <a:gd name="T13" fmla="*/ 10 h 10"/>
                  <a:gd name="T14" fmla="*/ 9 w 14"/>
                  <a:gd name="T15" fmla="*/ 10 h 10"/>
                  <a:gd name="T16" fmla="*/ 9 w 14"/>
                  <a:gd name="T17" fmla="*/ 10 h 10"/>
                  <a:gd name="T18" fmla="*/ 9 w 14"/>
                  <a:gd name="T19" fmla="*/ 10 h 10"/>
                  <a:gd name="T20" fmla="*/ 14 w 14"/>
                  <a:gd name="T21" fmla="*/ 5 h 10"/>
                  <a:gd name="T22" fmla="*/ 9 w 14"/>
                  <a:gd name="T23" fmla="*/ 5 h 10"/>
                  <a:gd name="T24" fmla="*/ 9 w 14"/>
                  <a:gd name="T25" fmla="*/ 5 h 10"/>
                  <a:gd name="T26" fmla="*/ 9 w 14"/>
                  <a:gd name="T27" fmla="*/ 5 h 10"/>
                  <a:gd name="T28" fmla="*/ 9 w 14"/>
                  <a:gd name="T29" fmla="*/ 5 h 10"/>
                  <a:gd name="T30" fmla="*/ 4 w 14"/>
                  <a:gd name="T31" fmla="*/ 5 h 10"/>
                  <a:gd name="T32" fmla="*/ 4 w 14"/>
                  <a:gd name="T33" fmla="*/ 5 h 10"/>
                  <a:gd name="T34" fmla="*/ 4 w 14"/>
                  <a:gd name="T35" fmla="*/ 0 h 10"/>
                  <a:gd name="T36" fmla="*/ 0 w 14"/>
                  <a:gd name="T37" fmla="*/ 0 h 10"/>
                  <a:gd name="T38" fmla="*/ 0 w 14"/>
                  <a:gd name="T39" fmla="*/ 0 h 10"/>
                  <a:gd name="T40" fmla="*/ 0 w 14"/>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10">
                    <a:moveTo>
                      <a:pt x="0" y="5"/>
                    </a:moveTo>
                    <a:lnTo>
                      <a:pt x="0" y="5"/>
                    </a:lnTo>
                    <a:lnTo>
                      <a:pt x="4" y="5"/>
                    </a:lnTo>
                    <a:lnTo>
                      <a:pt x="4" y="5"/>
                    </a:lnTo>
                    <a:lnTo>
                      <a:pt x="4" y="5"/>
                    </a:lnTo>
                    <a:lnTo>
                      <a:pt x="4" y="5"/>
                    </a:lnTo>
                    <a:lnTo>
                      <a:pt x="9" y="10"/>
                    </a:lnTo>
                    <a:lnTo>
                      <a:pt x="9" y="10"/>
                    </a:lnTo>
                    <a:lnTo>
                      <a:pt x="9" y="10"/>
                    </a:lnTo>
                    <a:lnTo>
                      <a:pt x="9" y="10"/>
                    </a:lnTo>
                    <a:lnTo>
                      <a:pt x="14" y="5"/>
                    </a:lnTo>
                    <a:lnTo>
                      <a:pt x="9" y="5"/>
                    </a:lnTo>
                    <a:lnTo>
                      <a:pt x="9" y="5"/>
                    </a:lnTo>
                    <a:lnTo>
                      <a:pt x="9" y="5"/>
                    </a:lnTo>
                    <a:lnTo>
                      <a:pt x="9" y="5"/>
                    </a:lnTo>
                    <a:lnTo>
                      <a:pt x="4" y="5"/>
                    </a:lnTo>
                    <a:lnTo>
                      <a:pt x="4" y="5"/>
                    </a:lnTo>
                    <a:lnTo>
                      <a:pt x="4"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40" name="Freeform 3240">
                <a:extLst>
                  <a:ext uri="{FF2B5EF4-FFF2-40B4-BE49-F238E27FC236}">
                    <a16:creationId xmlns:a16="http://schemas.microsoft.com/office/drawing/2014/main" id="{0DCF57AF-951F-43AD-8F58-EF184DACE481}"/>
                  </a:ext>
                </a:extLst>
              </p:cNvPr>
              <p:cNvSpPr>
                <a:spLocks/>
              </p:cNvSpPr>
              <p:nvPr/>
            </p:nvSpPr>
            <p:spPr bwMode="auto">
              <a:xfrm>
                <a:off x="3792" y="1213"/>
                <a:ext cx="5" cy="5"/>
              </a:xfrm>
              <a:custGeom>
                <a:avLst/>
                <a:gdLst>
                  <a:gd name="T0" fmla="*/ 0 w 5"/>
                  <a:gd name="T1" fmla="*/ 0 h 5"/>
                  <a:gd name="T2" fmla="*/ 0 w 5"/>
                  <a:gd name="T3" fmla="*/ 0 h 5"/>
                  <a:gd name="T4" fmla="*/ 0 w 5"/>
                  <a:gd name="T5" fmla="*/ 5 h 5"/>
                  <a:gd name="T6" fmla="*/ 0 w 5"/>
                  <a:gd name="T7" fmla="*/ 5 h 5"/>
                  <a:gd name="T8" fmla="*/ 0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0 h 5"/>
                  <a:gd name="T22" fmla="*/ 5 w 5"/>
                  <a:gd name="T23" fmla="*/ 0 h 5"/>
                  <a:gd name="T24" fmla="*/ 5 w 5"/>
                  <a:gd name="T25" fmla="*/ 0 h 5"/>
                  <a:gd name="T26" fmla="*/ 5 w 5"/>
                  <a:gd name="T27" fmla="*/ 0 h 5"/>
                  <a:gd name="T28" fmla="*/ 5 w 5"/>
                  <a:gd name="T29" fmla="*/ 0 h 5"/>
                  <a:gd name="T30" fmla="*/ 5 w 5"/>
                  <a:gd name="T31" fmla="*/ 0 h 5"/>
                  <a:gd name="T32" fmla="*/ 5 w 5"/>
                  <a:gd name="T33" fmla="*/ 0 h 5"/>
                  <a:gd name="T34" fmla="*/ 0 w 5"/>
                  <a:gd name="T35" fmla="*/ 0 h 5"/>
                  <a:gd name="T36" fmla="*/ 0 w 5"/>
                  <a:gd name="T37" fmla="*/ 0 h 5"/>
                  <a:gd name="T38" fmla="*/ 0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0"/>
                    </a:moveTo>
                    <a:lnTo>
                      <a:pt x="0" y="0"/>
                    </a:lnTo>
                    <a:lnTo>
                      <a:pt x="0" y="5"/>
                    </a:lnTo>
                    <a:lnTo>
                      <a:pt x="0" y="5"/>
                    </a:lnTo>
                    <a:lnTo>
                      <a:pt x="0" y="5"/>
                    </a:lnTo>
                    <a:lnTo>
                      <a:pt x="5" y="5"/>
                    </a:lnTo>
                    <a:lnTo>
                      <a:pt x="5" y="5"/>
                    </a:lnTo>
                    <a:lnTo>
                      <a:pt x="5" y="5"/>
                    </a:lnTo>
                    <a:lnTo>
                      <a:pt x="5" y="5"/>
                    </a:lnTo>
                    <a:lnTo>
                      <a:pt x="5" y="5"/>
                    </a:lnTo>
                    <a:lnTo>
                      <a:pt x="5" y="0"/>
                    </a:lnTo>
                    <a:lnTo>
                      <a:pt x="5" y="0"/>
                    </a:lnTo>
                    <a:lnTo>
                      <a:pt x="5" y="0"/>
                    </a:lnTo>
                    <a:lnTo>
                      <a:pt x="5" y="0"/>
                    </a:lnTo>
                    <a:lnTo>
                      <a:pt x="5" y="0"/>
                    </a:lnTo>
                    <a:lnTo>
                      <a:pt x="5" y="0"/>
                    </a:lnTo>
                    <a:lnTo>
                      <a:pt x="5"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41" name="Freeform 3241">
                <a:extLst>
                  <a:ext uri="{FF2B5EF4-FFF2-40B4-BE49-F238E27FC236}">
                    <a16:creationId xmlns:a16="http://schemas.microsoft.com/office/drawing/2014/main" id="{A9F0DF75-35EC-4B9F-85EC-CF462DC893E7}"/>
                  </a:ext>
                </a:extLst>
              </p:cNvPr>
              <p:cNvSpPr>
                <a:spLocks/>
              </p:cNvSpPr>
              <p:nvPr/>
            </p:nvSpPr>
            <p:spPr bwMode="auto">
              <a:xfrm>
                <a:off x="3787" y="1208"/>
                <a:ext cx="5" cy="5"/>
              </a:xfrm>
              <a:custGeom>
                <a:avLst/>
                <a:gdLst>
                  <a:gd name="T0" fmla="*/ 0 w 5"/>
                  <a:gd name="T1" fmla="*/ 0 h 5"/>
                  <a:gd name="T2" fmla="*/ 0 w 5"/>
                  <a:gd name="T3" fmla="*/ 0 h 5"/>
                  <a:gd name="T4" fmla="*/ 0 w 5"/>
                  <a:gd name="T5" fmla="*/ 0 h 5"/>
                  <a:gd name="T6" fmla="*/ 0 w 5"/>
                  <a:gd name="T7" fmla="*/ 0 h 5"/>
                  <a:gd name="T8" fmla="*/ 0 w 5"/>
                  <a:gd name="T9" fmla="*/ 5 h 5"/>
                  <a:gd name="T10" fmla="*/ 0 w 5"/>
                  <a:gd name="T11" fmla="*/ 5 h 5"/>
                  <a:gd name="T12" fmla="*/ 0 w 5"/>
                  <a:gd name="T13" fmla="*/ 5 h 5"/>
                  <a:gd name="T14" fmla="*/ 5 w 5"/>
                  <a:gd name="T15" fmla="*/ 5 h 5"/>
                  <a:gd name="T16" fmla="*/ 5 w 5"/>
                  <a:gd name="T17" fmla="*/ 5 h 5"/>
                  <a:gd name="T18" fmla="*/ 5 w 5"/>
                  <a:gd name="T19" fmla="*/ 5 h 5"/>
                  <a:gd name="T20" fmla="*/ 5 w 5"/>
                  <a:gd name="T21" fmla="*/ 5 h 5"/>
                  <a:gd name="T22" fmla="*/ 5 w 5"/>
                  <a:gd name="T23" fmla="*/ 5 h 5"/>
                  <a:gd name="T24" fmla="*/ 5 w 5"/>
                  <a:gd name="T25" fmla="*/ 5 h 5"/>
                  <a:gd name="T26" fmla="*/ 5 w 5"/>
                  <a:gd name="T27" fmla="*/ 5 h 5"/>
                  <a:gd name="T28" fmla="*/ 5 w 5"/>
                  <a:gd name="T29" fmla="*/ 0 h 5"/>
                  <a:gd name="T30" fmla="*/ 5 w 5"/>
                  <a:gd name="T31" fmla="*/ 0 h 5"/>
                  <a:gd name="T32" fmla="*/ 0 w 5"/>
                  <a:gd name="T33" fmla="*/ 0 h 5"/>
                  <a:gd name="T34" fmla="*/ 0 w 5"/>
                  <a:gd name="T35" fmla="*/ 0 h 5"/>
                  <a:gd name="T36" fmla="*/ 0 w 5"/>
                  <a:gd name="T37" fmla="*/ 0 h 5"/>
                  <a:gd name="T38" fmla="*/ 0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0"/>
                    </a:moveTo>
                    <a:lnTo>
                      <a:pt x="0" y="0"/>
                    </a:lnTo>
                    <a:lnTo>
                      <a:pt x="0" y="0"/>
                    </a:lnTo>
                    <a:lnTo>
                      <a:pt x="0" y="0"/>
                    </a:lnTo>
                    <a:lnTo>
                      <a:pt x="0" y="5"/>
                    </a:lnTo>
                    <a:lnTo>
                      <a:pt x="0" y="5"/>
                    </a:lnTo>
                    <a:lnTo>
                      <a:pt x="0" y="5"/>
                    </a:lnTo>
                    <a:lnTo>
                      <a:pt x="5" y="5"/>
                    </a:lnTo>
                    <a:lnTo>
                      <a:pt x="5" y="5"/>
                    </a:lnTo>
                    <a:lnTo>
                      <a:pt x="5" y="5"/>
                    </a:lnTo>
                    <a:lnTo>
                      <a:pt x="5" y="5"/>
                    </a:lnTo>
                    <a:lnTo>
                      <a:pt x="5" y="5"/>
                    </a:lnTo>
                    <a:lnTo>
                      <a:pt x="5" y="5"/>
                    </a:lnTo>
                    <a:lnTo>
                      <a:pt x="5" y="5"/>
                    </a:lnTo>
                    <a:lnTo>
                      <a:pt x="5" y="0"/>
                    </a:lnTo>
                    <a:lnTo>
                      <a:pt x="5" y="0"/>
                    </a:lnTo>
                    <a:lnTo>
                      <a:pt x="0"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42" name="Freeform 3242">
                <a:extLst>
                  <a:ext uri="{FF2B5EF4-FFF2-40B4-BE49-F238E27FC236}">
                    <a16:creationId xmlns:a16="http://schemas.microsoft.com/office/drawing/2014/main" id="{9D1861CB-1FB4-45CD-83AE-6B47B889050D}"/>
                  </a:ext>
                </a:extLst>
              </p:cNvPr>
              <p:cNvSpPr>
                <a:spLocks/>
              </p:cNvSpPr>
              <p:nvPr/>
            </p:nvSpPr>
            <p:spPr bwMode="auto">
              <a:xfrm>
                <a:off x="3767" y="1203"/>
                <a:ext cx="5" cy="5"/>
              </a:xfrm>
              <a:custGeom>
                <a:avLst/>
                <a:gdLst>
                  <a:gd name="T0" fmla="*/ 0 w 5"/>
                  <a:gd name="T1" fmla="*/ 0 h 5"/>
                  <a:gd name="T2" fmla="*/ 0 w 5"/>
                  <a:gd name="T3" fmla="*/ 0 h 5"/>
                  <a:gd name="T4" fmla="*/ 0 w 5"/>
                  <a:gd name="T5" fmla="*/ 5 h 5"/>
                  <a:gd name="T6" fmla="*/ 0 w 5"/>
                  <a:gd name="T7" fmla="*/ 5 h 5"/>
                  <a:gd name="T8" fmla="*/ 0 w 5"/>
                  <a:gd name="T9" fmla="*/ 5 h 5"/>
                  <a:gd name="T10" fmla="*/ 0 w 5"/>
                  <a:gd name="T11" fmla="*/ 5 h 5"/>
                  <a:gd name="T12" fmla="*/ 0 w 5"/>
                  <a:gd name="T13" fmla="*/ 5 h 5"/>
                  <a:gd name="T14" fmla="*/ 5 w 5"/>
                  <a:gd name="T15" fmla="*/ 5 h 5"/>
                  <a:gd name="T16" fmla="*/ 5 w 5"/>
                  <a:gd name="T17" fmla="*/ 5 h 5"/>
                  <a:gd name="T18" fmla="*/ 5 w 5"/>
                  <a:gd name="T19" fmla="*/ 5 h 5"/>
                  <a:gd name="T20" fmla="*/ 5 w 5"/>
                  <a:gd name="T21" fmla="*/ 5 h 5"/>
                  <a:gd name="T22" fmla="*/ 5 w 5"/>
                  <a:gd name="T23" fmla="*/ 5 h 5"/>
                  <a:gd name="T24" fmla="*/ 5 w 5"/>
                  <a:gd name="T25" fmla="*/ 5 h 5"/>
                  <a:gd name="T26" fmla="*/ 0 w 5"/>
                  <a:gd name="T27" fmla="*/ 5 h 5"/>
                  <a:gd name="T28" fmla="*/ 0 w 5"/>
                  <a:gd name="T29" fmla="*/ 5 h 5"/>
                  <a:gd name="T30" fmla="*/ 0 w 5"/>
                  <a:gd name="T31" fmla="*/ 5 h 5"/>
                  <a:gd name="T32" fmla="*/ 0 w 5"/>
                  <a:gd name="T33" fmla="*/ 5 h 5"/>
                  <a:gd name="T34" fmla="*/ 0 w 5"/>
                  <a:gd name="T35" fmla="*/ 5 h 5"/>
                  <a:gd name="T36" fmla="*/ 0 w 5"/>
                  <a:gd name="T37" fmla="*/ 5 h 5"/>
                  <a:gd name="T38" fmla="*/ 5 w 5"/>
                  <a:gd name="T39" fmla="*/ 5 h 5"/>
                  <a:gd name="T40" fmla="*/ 0 w 5"/>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0"/>
                    </a:moveTo>
                    <a:lnTo>
                      <a:pt x="0" y="0"/>
                    </a:lnTo>
                    <a:lnTo>
                      <a:pt x="0" y="5"/>
                    </a:lnTo>
                    <a:lnTo>
                      <a:pt x="0" y="5"/>
                    </a:lnTo>
                    <a:lnTo>
                      <a:pt x="0" y="5"/>
                    </a:lnTo>
                    <a:lnTo>
                      <a:pt x="0" y="5"/>
                    </a:lnTo>
                    <a:lnTo>
                      <a:pt x="0" y="5"/>
                    </a:lnTo>
                    <a:lnTo>
                      <a:pt x="5" y="5"/>
                    </a:lnTo>
                    <a:lnTo>
                      <a:pt x="5" y="5"/>
                    </a:lnTo>
                    <a:lnTo>
                      <a:pt x="5" y="5"/>
                    </a:lnTo>
                    <a:lnTo>
                      <a:pt x="5" y="5"/>
                    </a:lnTo>
                    <a:lnTo>
                      <a:pt x="5" y="5"/>
                    </a:lnTo>
                    <a:lnTo>
                      <a:pt x="5" y="5"/>
                    </a:lnTo>
                    <a:lnTo>
                      <a:pt x="0" y="5"/>
                    </a:lnTo>
                    <a:lnTo>
                      <a:pt x="0" y="5"/>
                    </a:lnTo>
                    <a:lnTo>
                      <a:pt x="0" y="5"/>
                    </a:lnTo>
                    <a:lnTo>
                      <a:pt x="0" y="5"/>
                    </a:lnTo>
                    <a:lnTo>
                      <a:pt x="0" y="5"/>
                    </a:lnTo>
                    <a:lnTo>
                      <a:pt x="0" y="5"/>
                    </a:lnTo>
                    <a:lnTo>
                      <a:pt x="5"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43" name="Freeform 3243">
                <a:extLst>
                  <a:ext uri="{FF2B5EF4-FFF2-40B4-BE49-F238E27FC236}">
                    <a16:creationId xmlns:a16="http://schemas.microsoft.com/office/drawing/2014/main" id="{15FF8079-AA99-4493-903A-DFD0557BBE0C}"/>
                  </a:ext>
                </a:extLst>
              </p:cNvPr>
              <p:cNvSpPr>
                <a:spLocks/>
              </p:cNvSpPr>
              <p:nvPr/>
            </p:nvSpPr>
            <p:spPr bwMode="auto">
              <a:xfrm>
                <a:off x="3767" y="1198"/>
                <a:ext cx="10" cy="10"/>
              </a:xfrm>
              <a:custGeom>
                <a:avLst/>
                <a:gdLst>
                  <a:gd name="T0" fmla="*/ 10 w 10"/>
                  <a:gd name="T1" fmla="*/ 0 h 10"/>
                  <a:gd name="T2" fmla="*/ 10 w 10"/>
                  <a:gd name="T3" fmla="*/ 0 h 10"/>
                  <a:gd name="T4" fmla="*/ 10 w 10"/>
                  <a:gd name="T5" fmla="*/ 5 h 10"/>
                  <a:gd name="T6" fmla="*/ 10 w 10"/>
                  <a:gd name="T7" fmla="*/ 5 h 10"/>
                  <a:gd name="T8" fmla="*/ 5 w 10"/>
                  <a:gd name="T9" fmla="*/ 5 h 10"/>
                  <a:gd name="T10" fmla="*/ 5 w 10"/>
                  <a:gd name="T11" fmla="*/ 5 h 10"/>
                  <a:gd name="T12" fmla="*/ 5 w 10"/>
                  <a:gd name="T13" fmla="*/ 5 h 10"/>
                  <a:gd name="T14" fmla="*/ 0 w 10"/>
                  <a:gd name="T15" fmla="*/ 5 h 10"/>
                  <a:gd name="T16" fmla="*/ 0 w 10"/>
                  <a:gd name="T17" fmla="*/ 5 h 10"/>
                  <a:gd name="T18" fmla="*/ 0 w 10"/>
                  <a:gd name="T19" fmla="*/ 5 h 10"/>
                  <a:gd name="T20" fmla="*/ 5 w 10"/>
                  <a:gd name="T21" fmla="*/ 10 h 10"/>
                  <a:gd name="T22" fmla="*/ 5 w 10"/>
                  <a:gd name="T23" fmla="*/ 10 h 10"/>
                  <a:gd name="T24" fmla="*/ 5 w 10"/>
                  <a:gd name="T25" fmla="*/ 10 h 10"/>
                  <a:gd name="T26" fmla="*/ 5 w 10"/>
                  <a:gd name="T27" fmla="*/ 10 h 10"/>
                  <a:gd name="T28" fmla="*/ 5 w 10"/>
                  <a:gd name="T29" fmla="*/ 5 h 10"/>
                  <a:gd name="T30" fmla="*/ 5 w 10"/>
                  <a:gd name="T31" fmla="*/ 5 h 10"/>
                  <a:gd name="T32" fmla="*/ 10 w 10"/>
                  <a:gd name="T33" fmla="*/ 5 h 10"/>
                  <a:gd name="T34" fmla="*/ 10 w 10"/>
                  <a:gd name="T35" fmla="*/ 5 h 10"/>
                  <a:gd name="T36" fmla="*/ 10 w 10"/>
                  <a:gd name="T37" fmla="*/ 5 h 10"/>
                  <a:gd name="T38" fmla="*/ 10 w 10"/>
                  <a:gd name="T39" fmla="*/ 5 h 10"/>
                  <a:gd name="T40" fmla="*/ 10 w 10"/>
                  <a:gd name="T4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10" y="0"/>
                    </a:moveTo>
                    <a:lnTo>
                      <a:pt x="10" y="0"/>
                    </a:lnTo>
                    <a:lnTo>
                      <a:pt x="10" y="5"/>
                    </a:lnTo>
                    <a:lnTo>
                      <a:pt x="10" y="5"/>
                    </a:lnTo>
                    <a:lnTo>
                      <a:pt x="5" y="5"/>
                    </a:lnTo>
                    <a:lnTo>
                      <a:pt x="5" y="5"/>
                    </a:lnTo>
                    <a:lnTo>
                      <a:pt x="5" y="5"/>
                    </a:lnTo>
                    <a:lnTo>
                      <a:pt x="0" y="5"/>
                    </a:lnTo>
                    <a:lnTo>
                      <a:pt x="0" y="5"/>
                    </a:lnTo>
                    <a:lnTo>
                      <a:pt x="0" y="5"/>
                    </a:lnTo>
                    <a:lnTo>
                      <a:pt x="5" y="10"/>
                    </a:lnTo>
                    <a:lnTo>
                      <a:pt x="5" y="10"/>
                    </a:lnTo>
                    <a:lnTo>
                      <a:pt x="5" y="10"/>
                    </a:lnTo>
                    <a:lnTo>
                      <a:pt x="5" y="10"/>
                    </a:lnTo>
                    <a:lnTo>
                      <a:pt x="5" y="5"/>
                    </a:lnTo>
                    <a:lnTo>
                      <a:pt x="5" y="5"/>
                    </a:lnTo>
                    <a:lnTo>
                      <a:pt x="10" y="5"/>
                    </a:lnTo>
                    <a:lnTo>
                      <a:pt x="10" y="5"/>
                    </a:lnTo>
                    <a:lnTo>
                      <a:pt x="10" y="5"/>
                    </a:lnTo>
                    <a:lnTo>
                      <a:pt x="10" y="5"/>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44" name="Freeform 3244">
                <a:extLst>
                  <a:ext uri="{FF2B5EF4-FFF2-40B4-BE49-F238E27FC236}">
                    <a16:creationId xmlns:a16="http://schemas.microsoft.com/office/drawing/2014/main" id="{37059A7D-D913-4ACA-BAD9-643B6D34E784}"/>
                  </a:ext>
                </a:extLst>
              </p:cNvPr>
              <p:cNvSpPr>
                <a:spLocks/>
              </p:cNvSpPr>
              <p:nvPr/>
            </p:nvSpPr>
            <p:spPr bwMode="auto">
              <a:xfrm>
                <a:off x="3777" y="1198"/>
                <a:ext cx="10" cy="5"/>
              </a:xfrm>
              <a:custGeom>
                <a:avLst/>
                <a:gdLst>
                  <a:gd name="T0" fmla="*/ 5 w 10"/>
                  <a:gd name="T1" fmla="*/ 0 h 5"/>
                  <a:gd name="T2" fmla="*/ 5 w 10"/>
                  <a:gd name="T3" fmla="*/ 0 h 5"/>
                  <a:gd name="T4" fmla="*/ 5 w 10"/>
                  <a:gd name="T5" fmla="*/ 0 h 5"/>
                  <a:gd name="T6" fmla="*/ 5 w 10"/>
                  <a:gd name="T7" fmla="*/ 0 h 5"/>
                  <a:gd name="T8" fmla="*/ 5 w 10"/>
                  <a:gd name="T9" fmla="*/ 0 h 5"/>
                  <a:gd name="T10" fmla="*/ 5 w 10"/>
                  <a:gd name="T11" fmla="*/ 0 h 5"/>
                  <a:gd name="T12" fmla="*/ 5 w 10"/>
                  <a:gd name="T13" fmla="*/ 0 h 5"/>
                  <a:gd name="T14" fmla="*/ 5 w 10"/>
                  <a:gd name="T15" fmla="*/ 0 h 5"/>
                  <a:gd name="T16" fmla="*/ 0 w 10"/>
                  <a:gd name="T17" fmla="*/ 0 h 5"/>
                  <a:gd name="T18" fmla="*/ 0 w 10"/>
                  <a:gd name="T19" fmla="*/ 0 h 5"/>
                  <a:gd name="T20" fmla="*/ 0 w 10"/>
                  <a:gd name="T21" fmla="*/ 5 h 5"/>
                  <a:gd name="T22" fmla="*/ 5 w 10"/>
                  <a:gd name="T23" fmla="*/ 5 h 5"/>
                  <a:gd name="T24" fmla="*/ 5 w 10"/>
                  <a:gd name="T25" fmla="*/ 5 h 5"/>
                  <a:gd name="T26" fmla="*/ 5 w 10"/>
                  <a:gd name="T27" fmla="*/ 5 h 5"/>
                  <a:gd name="T28" fmla="*/ 5 w 10"/>
                  <a:gd name="T29" fmla="*/ 5 h 5"/>
                  <a:gd name="T30" fmla="*/ 5 w 10"/>
                  <a:gd name="T31" fmla="*/ 5 h 5"/>
                  <a:gd name="T32" fmla="*/ 5 w 10"/>
                  <a:gd name="T33" fmla="*/ 5 h 5"/>
                  <a:gd name="T34" fmla="*/ 10 w 10"/>
                  <a:gd name="T35" fmla="*/ 5 h 5"/>
                  <a:gd name="T36" fmla="*/ 10 w 10"/>
                  <a:gd name="T37" fmla="*/ 5 h 5"/>
                  <a:gd name="T38" fmla="*/ 10 w 10"/>
                  <a:gd name="T39" fmla="*/ 5 h 5"/>
                  <a:gd name="T40" fmla="*/ 5 w 10"/>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0"/>
                    </a:moveTo>
                    <a:lnTo>
                      <a:pt x="5" y="0"/>
                    </a:lnTo>
                    <a:lnTo>
                      <a:pt x="5" y="0"/>
                    </a:lnTo>
                    <a:lnTo>
                      <a:pt x="5" y="0"/>
                    </a:lnTo>
                    <a:lnTo>
                      <a:pt x="5" y="0"/>
                    </a:lnTo>
                    <a:lnTo>
                      <a:pt x="5" y="0"/>
                    </a:lnTo>
                    <a:lnTo>
                      <a:pt x="5" y="0"/>
                    </a:lnTo>
                    <a:lnTo>
                      <a:pt x="5" y="0"/>
                    </a:lnTo>
                    <a:lnTo>
                      <a:pt x="0" y="0"/>
                    </a:lnTo>
                    <a:lnTo>
                      <a:pt x="0" y="0"/>
                    </a:lnTo>
                    <a:lnTo>
                      <a:pt x="0" y="5"/>
                    </a:lnTo>
                    <a:lnTo>
                      <a:pt x="5" y="5"/>
                    </a:lnTo>
                    <a:lnTo>
                      <a:pt x="5" y="5"/>
                    </a:lnTo>
                    <a:lnTo>
                      <a:pt x="5" y="5"/>
                    </a:lnTo>
                    <a:lnTo>
                      <a:pt x="5" y="5"/>
                    </a:lnTo>
                    <a:lnTo>
                      <a:pt x="5" y="5"/>
                    </a:lnTo>
                    <a:lnTo>
                      <a:pt x="5" y="5"/>
                    </a:lnTo>
                    <a:lnTo>
                      <a:pt x="10" y="5"/>
                    </a:lnTo>
                    <a:lnTo>
                      <a:pt x="10" y="5"/>
                    </a:lnTo>
                    <a:lnTo>
                      <a:pt x="10"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45" name="Freeform 3245">
                <a:extLst>
                  <a:ext uri="{FF2B5EF4-FFF2-40B4-BE49-F238E27FC236}">
                    <a16:creationId xmlns:a16="http://schemas.microsoft.com/office/drawing/2014/main" id="{0D69A22E-F2EF-461A-89D8-B6B6F0EB12B8}"/>
                  </a:ext>
                </a:extLst>
              </p:cNvPr>
              <p:cNvSpPr>
                <a:spLocks/>
              </p:cNvSpPr>
              <p:nvPr/>
            </p:nvSpPr>
            <p:spPr bwMode="auto">
              <a:xfrm>
                <a:off x="3782" y="1193"/>
                <a:ext cx="10" cy="10"/>
              </a:xfrm>
              <a:custGeom>
                <a:avLst/>
                <a:gdLst>
                  <a:gd name="T0" fmla="*/ 10 w 10"/>
                  <a:gd name="T1" fmla="*/ 0 h 10"/>
                  <a:gd name="T2" fmla="*/ 10 w 10"/>
                  <a:gd name="T3" fmla="*/ 0 h 10"/>
                  <a:gd name="T4" fmla="*/ 10 w 10"/>
                  <a:gd name="T5" fmla="*/ 0 h 10"/>
                  <a:gd name="T6" fmla="*/ 5 w 10"/>
                  <a:gd name="T7" fmla="*/ 5 h 10"/>
                  <a:gd name="T8" fmla="*/ 5 w 10"/>
                  <a:gd name="T9" fmla="*/ 5 h 10"/>
                  <a:gd name="T10" fmla="*/ 5 w 10"/>
                  <a:gd name="T11" fmla="*/ 5 h 10"/>
                  <a:gd name="T12" fmla="*/ 5 w 10"/>
                  <a:gd name="T13" fmla="*/ 5 h 10"/>
                  <a:gd name="T14" fmla="*/ 0 w 10"/>
                  <a:gd name="T15" fmla="*/ 5 h 10"/>
                  <a:gd name="T16" fmla="*/ 0 w 10"/>
                  <a:gd name="T17" fmla="*/ 5 h 10"/>
                  <a:gd name="T18" fmla="*/ 0 w 10"/>
                  <a:gd name="T19" fmla="*/ 5 h 10"/>
                  <a:gd name="T20" fmla="*/ 5 w 10"/>
                  <a:gd name="T21" fmla="*/ 10 h 10"/>
                  <a:gd name="T22" fmla="*/ 5 w 10"/>
                  <a:gd name="T23" fmla="*/ 10 h 10"/>
                  <a:gd name="T24" fmla="*/ 5 w 10"/>
                  <a:gd name="T25" fmla="*/ 5 h 10"/>
                  <a:gd name="T26" fmla="*/ 5 w 10"/>
                  <a:gd name="T27" fmla="*/ 5 h 10"/>
                  <a:gd name="T28" fmla="*/ 5 w 10"/>
                  <a:gd name="T29" fmla="*/ 5 h 10"/>
                  <a:gd name="T30" fmla="*/ 5 w 10"/>
                  <a:gd name="T31" fmla="*/ 5 h 10"/>
                  <a:gd name="T32" fmla="*/ 5 w 10"/>
                  <a:gd name="T33" fmla="*/ 5 h 10"/>
                  <a:gd name="T34" fmla="*/ 10 w 10"/>
                  <a:gd name="T35" fmla="*/ 5 h 10"/>
                  <a:gd name="T36" fmla="*/ 10 w 10"/>
                  <a:gd name="T37" fmla="*/ 5 h 10"/>
                  <a:gd name="T38" fmla="*/ 10 w 10"/>
                  <a:gd name="T39" fmla="*/ 5 h 10"/>
                  <a:gd name="T40" fmla="*/ 10 w 10"/>
                  <a:gd name="T4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10" y="0"/>
                    </a:moveTo>
                    <a:lnTo>
                      <a:pt x="10" y="0"/>
                    </a:lnTo>
                    <a:lnTo>
                      <a:pt x="10" y="0"/>
                    </a:lnTo>
                    <a:lnTo>
                      <a:pt x="5" y="5"/>
                    </a:lnTo>
                    <a:lnTo>
                      <a:pt x="5" y="5"/>
                    </a:lnTo>
                    <a:lnTo>
                      <a:pt x="5" y="5"/>
                    </a:lnTo>
                    <a:lnTo>
                      <a:pt x="5" y="5"/>
                    </a:lnTo>
                    <a:lnTo>
                      <a:pt x="0" y="5"/>
                    </a:lnTo>
                    <a:lnTo>
                      <a:pt x="0" y="5"/>
                    </a:lnTo>
                    <a:lnTo>
                      <a:pt x="0" y="5"/>
                    </a:lnTo>
                    <a:lnTo>
                      <a:pt x="5" y="10"/>
                    </a:lnTo>
                    <a:lnTo>
                      <a:pt x="5" y="10"/>
                    </a:lnTo>
                    <a:lnTo>
                      <a:pt x="5" y="5"/>
                    </a:lnTo>
                    <a:lnTo>
                      <a:pt x="5" y="5"/>
                    </a:lnTo>
                    <a:lnTo>
                      <a:pt x="5" y="5"/>
                    </a:lnTo>
                    <a:lnTo>
                      <a:pt x="5" y="5"/>
                    </a:lnTo>
                    <a:lnTo>
                      <a:pt x="5" y="5"/>
                    </a:lnTo>
                    <a:lnTo>
                      <a:pt x="10" y="5"/>
                    </a:lnTo>
                    <a:lnTo>
                      <a:pt x="10" y="5"/>
                    </a:lnTo>
                    <a:lnTo>
                      <a:pt x="10" y="5"/>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46" name="Freeform 3246">
                <a:extLst>
                  <a:ext uri="{FF2B5EF4-FFF2-40B4-BE49-F238E27FC236}">
                    <a16:creationId xmlns:a16="http://schemas.microsoft.com/office/drawing/2014/main" id="{13C514F0-477E-4CFC-A77E-D70F7A01136F}"/>
                  </a:ext>
                </a:extLst>
              </p:cNvPr>
              <p:cNvSpPr>
                <a:spLocks/>
              </p:cNvSpPr>
              <p:nvPr/>
            </p:nvSpPr>
            <p:spPr bwMode="auto">
              <a:xfrm>
                <a:off x="3792" y="1193"/>
                <a:ext cx="10" cy="5"/>
              </a:xfrm>
              <a:custGeom>
                <a:avLst/>
                <a:gdLst>
                  <a:gd name="T0" fmla="*/ 10 w 10"/>
                  <a:gd name="T1" fmla="*/ 0 h 5"/>
                  <a:gd name="T2" fmla="*/ 5 w 10"/>
                  <a:gd name="T3" fmla="*/ 0 h 5"/>
                  <a:gd name="T4" fmla="*/ 5 w 10"/>
                  <a:gd name="T5" fmla="*/ 0 h 5"/>
                  <a:gd name="T6" fmla="*/ 5 w 10"/>
                  <a:gd name="T7" fmla="*/ 0 h 5"/>
                  <a:gd name="T8" fmla="*/ 5 w 10"/>
                  <a:gd name="T9" fmla="*/ 0 h 5"/>
                  <a:gd name="T10" fmla="*/ 5 w 10"/>
                  <a:gd name="T11" fmla="*/ 0 h 5"/>
                  <a:gd name="T12" fmla="*/ 0 w 10"/>
                  <a:gd name="T13" fmla="*/ 0 h 5"/>
                  <a:gd name="T14" fmla="*/ 0 w 10"/>
                  <a:gd name="T15" fmla="*/ 0 h 5"/>
                  <a:gd name="T16" fmla="*/ 0 w 10"/>
                  <a:gd name="T17" fmla="*/ 0 h 5"/>
                  <a:gd name="T18" fmla="*/ 0 w 10"/>
                  <a:gd name="T19" fmla="*/ 0 h 5"/>
                  <a:gd name="T20" fmla="*/ 0 w 10"/>
                  <a:gd name="T21" fmla="*/ 5 h 5"/>
                  <a:gd name="T22" fmla="*/ 0 w 10"/>
                  <a:gd name="T23" fmla="*/ 5 h 5"/>
                  <a:gd name="T24" fmla="*/ 0 w 10"/>
                  <a:gd name="T25" fmla="*/ 5 h 5"/>
                  <a:gd name="T26" fmla="*/ 0 w 10"/>
                  <a:gd name="T27" fmla="*/ 5 h 5"/>
                  <a:gd name="T28" fmla="*/ 5 w 10"/>
                  <a:gd name="T29" fmla="*/ 5 h 5"/>
                  <a:gd name="T30" fmla="*/ 5 w 10"/>
                  <a:gd name="T31" fmla="*/ 5 h 5"/>
                  <a:gd name="T32" fmla="*/ 5 w 10"/>
                  <a:gd name="T33" fmla="*/ 5 h 5"/>
                  <a:gd name="T34" fmla="*/ 5 w 10"/>
                  <a:gd name="T35" fmla="*/ 5 h 5"/>
                  <a:gd name="T36" fmla="*/ 5 w 10"/>
                  <a:gd name="T37" fmla="*/ 5 h 5"/>
                  <a:gd name="T38" fmla="*/ 5 w 10"/>
                  <a:gd name="T39" fmla="*/ 5 h 5"/>
                  <a:gd name="T40" fmla="*/ 10 w 10"/>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10" y="0"/>
                    </a:moveTo>
                    <a:lnTo>
                      <a:pt x="5" y="0"/>
                    </a:lnTo>
                    <a:lnTo>
                      <a:pt x="5" y="0"/>
                    </a:lnTo>
                    <a:lnTo>
                      <a:pt x="5" y="0"/>
                    </a:lnTo>
                    <a:lnTo>
                      <a:pt x="5" y="0"/>
                    </a:lnTo>
                    <a:lnTo>
                      <a:pt x="5" y="0"/>
                    </a:lnTo>
                    <a:lnTo>
                      <a:pt x="0" y="0"/>
                    </a:lnTo>
                    <a:lnTo>
                      <a:pt x="0" y="0"/>
                    </a:lnTo>
                    <a:lnTo>
                      <a:pt x="0" y="0"/>
                    </a:lnTo>
                    <a:lnTo>
                      <a:pt x="0" y="0"/>
                    </a:lnTo>
                    <a:lnTo>
                      <a:pt x="0" y="5"/>
                    </a:lnTo>
                    <a:lnTo>
                      <a:pt x="0" y="5"/>
                    </a:lnTo>
                    <a:lnTo>
                      <a:pt x="0" y="5"/>
                    </a:lnTo>
                    <a:lnTo>
                      <a:pt x="0" y="5"/>
                    </a:lnTo>
                    <a:lnTo>
                      <a:pt x="5" y="5"/>
                    </a:lnTo>
                    <a:lnTo>
                      <a:pt x="5" y="5"/>
                    </a:lnTo>
                    <a:lnTo>
                      <a:pt x="5" y="5"/>
                    </a:lnTo>
                    <a:lnTo>
                      <a:pt x="5" y="5"/>
                    </a:lnTo>
                    <a:lnTo>
                      <a:pt x="5" y="5"/>
                    </a:lnTo>
                    <a:lnTo>
                      <a:pt x="5" y="5"/>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47" name="Freeform 3247">
                <a:extLst>
                  <a:ext uri="{FF2B5EF4-FFF2-40B4-BE49-F238E27FC236}">
                    <a16:creationId xmlns:a16="http://schemas.microsoft.com/office/drawing/2014/main" id="{5386F008-B0F1-4054-B5F8-BEF21126F309}"/>
                  </a:ext>
                </a:extLst>
              </p:cNvPr>
              <p:cNvSpPr>
                <a:spLocks/>
              </p:cNvSpPr>
              <p:nvPr/>
            </p:nvSpPr>
            <p:spPr bwMode="auto">
              <a:xfrm>
                <a:off x="3797" y="1193"/>
                <a:ext cx="9" cy="5"/>
              </a:xfrm>
              <a:custGeom>
                <a:avLst/>
                <a:gdLst>
                  <a:gd name="T0" fmla="*/ 9 w 9"/>
                  <a:gd name="T1" fmla="*/ 5 h 5"/>
                  <a:gd name="T2" fmla="*/ 9 w 9"/>
                  <a:gd name="T3" fmla="*/ 5 h 5"/>
                  <a:gd name="T4" fmla="*/ 9 w 9"/>
                  <a:gd name="T5" fmla="*/ 5 h 5"/>
                  <a:gd name="T6" fmla="*/ 5 w 9"/>
                  <a:gd name="T7" fmla="*/ 5 h 5"/>
                  <a:gd name="T8" fmla="*/ 5 w 9"/>
                  <a:gd name="T9" fmla="*/ 5 h 5"/>
                  <a:gd name="T10" fmla="*/ 5 w 9"/>
                  <a:gd name="T11" fmla="*/ 5 h 5"/>
                  <a:gd name="T12" fmla="*/ 5 w 9"/>
                  <a:gd name="T13" fmla="*/ 5 h 5"/>
                  <a:gd name="T14" fmla="*/ 5 w 9"/>
                  <a:gd name="T15" fmla="*/ 5 h 5"/>
                  <a:gd name="T16" fmla="*/ 5 w 9"/>
                  <a:gd name="T17" fmla="*/ 0 h 5"/>
                  <a:gd name="T18" fmla="*/ 5 w 9"/>
                  <a:gd name="T19" fmla="*/ 0 h 5"/>
                  <a:gd name="T20" fmla="*/ 0 w 9"/>
                  <a:gd name="T21" fmla="*/ 5 h 5"/>
                  <a:gd name="T22" fmla="*/ 0 w 9"/>
                  <a:gd name="T23" fmla="*/ 5 h 5"/>
                  <a:gd name="T24" fmla="*/ 0 w 9"/>
                  <a:gd name="T25" fmla="*/ 5 h 5"/>
                  <a:gd name="T26" fmla="*/ 5 w 9"/>
                  <a:gd name="T27" fmla="*/ 5 h 5"/>
                  <a:gd name="T28" fmla="*/ 5 w 9"/>
                  <a:gd name="T29" fmla="*/ 5 h 5"/>
                  <a:gd name="T30" fmla="*/ 5 w 9"/>
                  <a:gd name="T31" fmla="*/ 5 h 5"/>
                  <a:gd name="T32" fmla="*/ 5 w 9"/>
                  <a:gd name="T33" fmla="*/ 5 h 5"/>
                  <a:gd name="T34" fmla="*/ 9 w 9"/>
                  <a:gd name="T35" fmla="*/ 5 h 5"/>
                  <a:gd name="T36" fmla="*/ 9 w 9"/>
                  <a:gd name="T37" fmla="*/ 5 h 5"/>
                  <a:gd name="T38" fmla="*/ 9 w 9"/>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5">
                    <a:moveTo>
                      <a:pt x="9" y="5"/>
                    </a:moveTo>
                    <a:lnTo>
                      <a:pt x="9" y="5"/>
                    </a:lnTo>
                    <a:lnTo>
                      <a:pt x="9" y="5"/>
                    </a:lnTo>
                    <a:lnTo>
                      <a:pt x="5" y="5"/>
                    </a:lnTo>
                    <a:lnTo>
                      <a:pt x="5" y="5"/>
                    </a:lnTo>
                    <a:lnTo>
                      <a:pt x="5" y="5"/>
                    </a:lnTo>
                    <a:lnTo>
                      <a:pt x="5" y="5"/>
                    </a:lnTo>
                    <a:lnTo>
                      <a:pt x="5" y="5"/>
                    </a:lnTo>
                    <a:lnTo>
                      <a:pt x="5" y="0"/>
                    </a:lnTo>
                    <a:lnTo>
                      <a:pt x="5" y="0"/>
                    </a:lnTo>
                    <a:lnTo>
                      <a:pt x="0" y="5"/>
                    </a:lnTo>
                    <a:lnTo>
                      <a:pt x="0" y="5"/>
                    </a:lnTo>
                    <a:lnTo>
                      <a:pt x="0" y="5"/>
                    </a:lnTo>
                    <a:lnTo>
                      <a:pt x="5" y="5"/>
                    </a:lnTo>
                    <a:lnTo>
                      <a:pt x="5" y="5"/>
                    </a:lnTo>
                    <a:lnTo>
                      <a:pt x="5" y="5"/>
                    </a:lnTo>
                    <a:lnTo>
                      <a:pt x="5" y="5"/>
                    </a:lnTo>
                    <a:lnTo>
                      <a:pt x="9" y="5"/>
                    </a:lnTo>
                    <a:lnTo>
                      <a:pt x="9" y="5"/>
                    </a:lnTo>
                    <a:lnTo>
                      <a:pt x="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48" name="Freeform 3248">
                <a:extLst>
                  <a:ext uri="{FF2B5EF4-FFF2-40B4-BE49-F238E27FC236}">
                    <a16:creationId xmlns:a16="http://schemas.microsoft.com/office/drawing/2014/main" id="{89F5B9B0-C399-4B6F-8C2E-3D48D63A51A8}"/>
                  </a:ext>
                </a:extLst>
              </p:cNvPr>
              <p:cNvSpPr>
                <a:spLocks/>
              </p:cNvSpPr>
              <p:nvPr/>
            </p:nvSpPr>
            <p:spPr bwMode="auto">
              <a:xfrm>
                <a:off x="3806" y="1193"/>
                <a:ext cx="5" cy="5"/>
              </a:xfrm>
              <a:custGeom>
                <a:avLst/>
                <a:gdLst>
                  <a:gd name="T0" fmla="*/ 5 w 5"/>
                  <a:gd name="T1" fmla="*/ 0 h 5"/>
                  <a:gd name="T2" fmla="*/ 5 w 5"/>
                  <a:gd name="T3" fmla="*/ 0 h 5"/>
                  <a:gd name="T4" fmla="*/ 5 w 5"/>
                  <a:gd name="T5" fmla="*/ 0 h 5"/>
                  <a:gd name="T6" fmla="*/ 5 w 5"/>
                  <a:gd name="T7" fmla="*/ 0 h 5"/>
                  <a:gd name="T8" fmla="*/ 0 w 5"/>
                  <a:gd name="T9" fmla="*/ 0 h 5"/>
                  <a:gd name="T10" fmla="*/ 0 w 5"/>
                  <a:gd name="T11" fmla="*/ 0 h 5"/>
                  <a:gd name="T12" fmla="*/ 0 w 5"/>
                  <a:gd name="T13" fmla="*/ 0 h 5"/>
                  <a:gd name="T14" fmla="*/ 0 w 5"/>
                  <a:gd name="T15" fmla="*/ 5 h 5"/>
                  <a:gd name="T16" fmla="*/ 0 w 5"/>
                  <a:gd name="T17" fmla="*/ 5 h 5"/>
                  <a:gd name="T18" fmla="*/ 0 w 5"/>
                  <a:gd name="T19" fmla="*/ 5 h 5"/>
                  <a:gd name="T20" fmla="*/ 0 w 5"/>
                  <a:gd name="T21" fmla="*/ 5 h 5"/>
                  <a:gd name="T22" fmla="*/ 0 w 5"/>
                  <a:gd name="T23" fmla="*/ 5 h 5"/>
                  <a:gd name="T24" fmla="*/ 0 w 5"/>
                  <a:gd name="T25" fmla="*/ 5 h 5"/>
                  <a:gd name="T26" fmla="*/ 0 w 5"/>
                  <a:gd name="T27" fmla="*/ 5 h 5"/>
                  <a:gd name="T28" fmla="*/ 0 w 5"/>
                  <a:gd name="T29" fmla="*/ 5 h 5"/>
                  <a:gd name="T30" fmla="*/ 0 w 5"/>
                  <a:gd name="T31" fmla="*/ 5 h 5"/>
                  <a:gd name="T32" fmla="*/ 5 w 5"/>
                  <a:gd name="T33" fmla="*/ 5 h 5"/>
                  <a:gd name="T34" fmla="*/ 5 w 5"/>
                  <a:gd name="T35" fmla="*/ 5 h 5"/>
                  <a:gd name="T36" fmla="*/ 5 w 5"/>
                  <a:gd name="T37" fmla="*/ 5 h 5"/>
                  <a:gd name="T38" fmla="*/ 5 w 5"/>
                  <a:gd name="T39" fmla="*/ 5 h 5"/>
                  <a:gd name="T40" fmla="*/ 5 w 5"/>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5" y="0"/>
                    </a:moveTo>
                    <a:lnTo>
                      <a:pt x="5" y="0"/>
                    </a:lnTo>
                    <a:lnTo>
                      <a:pt x="5" y="0"/>
                    </a:lnTo>
                    <a:lnTo>
                      <a:pt x="5" y="0"/>
                    </a:lnTo>
                    <a:lnTo>
                      <a:pt x="0" y="0"/>
                    </a:lnTo>
                    <a:lnTo>
                      <a:pt x="0" y="0"/>
                    </a:lnTo>
                    <a:lnTo>
                      <a:pt x="0" y="0"/>
                    </a:lnTo>
                    <a:lnTo>
                      <a:pt x="0" y="5"/>
                    </a:lnTo>
                    <a:lnTo>
                      <a:pt x="0" y="5"/>
                    </a:lnTo>
                    <a:lnTo>
                      <a:pt x="0" y="5"/>
                    </a:lnTo>
                    <a:lnTo>
                      <a:pt x="0" y="5"/>
                    </a:lnTo>
                    <a:lnTo>
                      <a:pt x="0" y="5"/>
                    </a:lnTo>
                    <a:lnTo>
                      <a:pt x="0" y="5"/>
                    </a:lnTo>
                    <a:lnTo>
                      <a:pt x="0" y="5"/>
                    </a:lnTo>
                    <a:lnTo>
                      <a:pt x="0" y="5"/>
                    </a:lnTo>
                    <a:lnTo>
                      <a:pt x="0" y="5"/>
                    </a:lnTo>
                    <a:lnTo>
                      <a:pt x="5" y="5"/>
                    </a:lnTo>
                    <a:lnTo>
                      <a:pt x="5" y="5"/>
                    </a:lnTo>
                    <a:lnTo>
                      <a:pt x="5" y="5"/>
                    </a:lnTo>
                    <a:lnTo>
                      <a:pt x="5"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49" name="Freeform 3249">
                <a:extLst>
                  <a:ext uri="{FF2B5EF4-FFF2-40B4-BE49-F238E27FC236}">
                    <a16:creationId xmlns:a16="http://schemas.microsoft.com/office/drawing/2014/main" id="{5299930A-908D-4244-B557-E8BF5F7ABE90}"/>
                  </a:ext>
                </a:extLst>
              </p:cNvPr>
              <p:cNvSpPr>
                <a:spLocks/>
              </p:cNvSpPr>
              <p:nvPr/>
            </p:nvSpPr>
            <p:spPr bwMode="auto">
              <a:xfrm>
                <a:off x="3811" y="1193"/>
                <a:ext cx="5" cy="10"/>
              </a:xfrm>
              <a:custGeom>
                <a:avLst/>
                <a:gdLst>
                  <a:gd name="T0" fmla="*/ 5 w 5"/>
                  <a:gd name="T1" fmla="*/ 5 h 10"/>
                  <a:gd name="T2" fmla="*/ 5 w 5"/>
                  <a:gd name="T3" fmla="*/ 5 h 10"/>
                  <a:gd name="T4" fmla="*/ 5 w 5"/>
                  <a:gd name="T5" fmla="*/ 5 h 10"/>
                  <a:gd name="T6" fmla="*/ 5 w 5"/>
                  <a:gd name="T7" fmla="*/ 5 h 10"/>
                  <a:gd name="T8" fmla="*/ 5 w 5"/>
                  <a:gd name="T9" fmla="*/ 5 h 10"/>
                  <a:gd name="T10" fmla="*/ 0 w 5"/>
                  <a:gd name="T11" fmla="*/ 0 h 10"/>
                  <a:gd name="T12" fmla="*/ 0 w 5"/>
                  <a:gd name="T13" fmla="*/ 0 h 10"/>
                  <a:gd name="T14" fmla="*/ 0 w 5"/>
                  <a:gd name="T15" fmla="*/ 0 h 10"/>
                  <a:gd name="T16" fmla="*/ 0 w 5"/>
                  <a:gd name="T17" fmla="*/ 0 h 10"/>
                  <a:gd name="T18" fmla="*/ 0 w 5"/>
                  <a:gd name="T19" fmla="*/ 0 h 10"/>
                  <a:gd name="T20" fmla="*/ 0 w 5"/>
                  <a:gd name="T21" fmla="*/ 5 h 10"/>
                  <a:gd name="T22" fmla="*/ 0 w 5"/>
                  <a:gd name="T23" fmla="*/ 5 h 10"/>
                  <a:gd name="T24" fmla="*/ 0 w 5"/>
                  <a:gd name="T25" fmla="*/ 5 h 10"/>
                  <a:gd name="T26" fmla="*/ 0 w 5"/>
                  <a:gd name="T27" fmla="*/ 5 h 10"/>
                  <a:gd name="T28" fmla="*/ 0 w 5"/>
                  <a:gd name="T29" fmla="*/ 5 h 10"/>
                  <a:gd name="T30" fmla="*/ 0 w 5"/>
                  <a:gd name="T31" fmla="*/ 5 h 10"/>
                  <a:gd name="T32" fmla="*/ 5 w 5"/>
                  <a:gd name="T33" fmla="*/ 5 h 10"/>
                  <a:gd name="T34" fmla="*/ 5 w 5"/>
                  <a:gd name="T35" fmla="*/ 5 h 10"/>
                  <a:gd name="T36" fmla="*/ 5 w 5"/>
                  <a:gd name="T37" fmla="*/ 10 h 10"/>
                  <a:gd name="T38" fmla="*/ 5 w 5"/>
                  <a:gd name="T39" fmla="*/ 10 h 10"/>
                  <a:gd name="T40" fmla="*/ 5 w 5"/>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5" y="5"/>
                    </a:moveTo>
                    <a:lnTo>
                      <a:pt x="5" y="5"/>
                    </a:lnTo>
                    <a:lnTo>
                      <a:pt x="5" y="5"/>
                    </a:lnTo>
                    <a:lnTo>
                      <a:pt x="5" y="5"/>
                    </a:lnTo>
                    <a:lnTo>
                      <a:pt x="5" y="5"/>
                    </a:lnTo>
                    <a:lnTo>
                      <a:pt x="0" y="0"/>
                    </a:lnTo>
                    <a:lnTo>
                      <a:pt x="0" y="0"/>
                    </a:lnTo>
                    <a:lnTo>
                      <a:pt x="0" y="0"/>
                    </a:lnTo>
                    <a:lnTo>
                      <a:pt x="0" y="0"/>
                    </a:lnTo>
                    <a:lnTo>
                      <a:pt x="0" y="0"/>
                    </a:lnTo>
                    <a:lnTo>
                      <a:pt x="0" y="5"/>
                    </a:lnTo>
                    <a:lnTo>
                      <a:pt x="0" y="5"/>
                    </a:lnTo>
                    <a:lnTo>
                      <a:pt x="0" y="5"/>
                    </a:lnTo>
                    <a:lnTo>
                      <a:pt x="0" y="5"/>
                    </a:lnTo>
                    <a:lnTo>
                      <a:pt x="0" y="5"/>
                    </a:lnTo>
                    <a:lnTo>
                      <a:pt x="0" y="5"/>
                    </a:lnTo>
                    <a:lnTo>
                      <a:pt x="5" y="5"/>
                    </a:lnTo>
                    <a:lnTo>
                      <a:pt x="5" y="5"/>
                    </a:lnTo>
                    <a:lnTo>
                      <a:pt x="5" y="10"/>
                    </a:lnTo>
                    <a:lnTo>
                      <a:pt x="5" y="1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50" name="Freeform 3250">
                <a:extLst>
                  <a:ext uri="{FF2B5EF4-FFF2-40B4-BE49-F238E27FC236}">
                    <a16:creationId xmlns:a16="http://schemas.microsoft.com/office/drawing/2014/main" id="{22DC6582-00A7-4ADA-BBDE-9A225B84B89A}"/>
                  </a:ext>
                </a:extLst>
              </p:cNvPr>
              <p:cNvSpPr>
                <a:spLocks/>
              </p:cNvSpPr>
              <p:nvPr/>
            </p:nvSpPr>
            <p:spPr bwMode="auto">
              <a:xfrm>
                <a:off x="3816" y="1198"/>
                <a:ext cx="5" cy="5"/>
              </a:xfrm>
              <a:custGeom>
                <a:avLst/>
                <a:gdLst>
                  <a:gd name="T0" fmla="*/ 5 w 5"/>
                  <a:gd name="T1" fmla="*/ 0 h 5"/>
                  <a:gd name="T2" fmla="*/ 5 w 5"/>
                  <a:gd name="T3" fmla="*/ 0 h 5"/>
                  <a:gd name="T4" fmla="*/ 5 w 5"/>
                  <a:gd name="T5" fmla="*/ 0 h 5"/>
                  <a:gd name="T6" fmla="*/ 0 w 5"/>
                  <a:gd name="T7" fmla="*/ 0 h 5"/>
                  <a:gd name="T8" fmla="*/ 0 w 5"/>
                  <a:gd name="T9" fmla="*/ 0 h 5"/>
                  <a:gd name="T10" fmla="*/ 0 w 5"/>
                  <a:gd name="T11" fmla="*/ 0 h 5"/>
                  <a:gd name="T12" fmla="*/ 0 w 5"/>
                  <a:gd name="T13" fmla="*/ 5 h 5"/>
                  <a:gd name="T14" fmla="*/ 0 w 5"/>
                  <a:gd name="T15" fmla="*/ 5 h 5"/>
                  <a:gd name="T16" fmla="*/ 0 w 5"/>
                  <a:gd name="T17" fmla="*/ 5 h 5"/>
                  <a:gd name="T18" fmla="*/ 0 w 5"/>
                  <a:gd name="T19" fmla="*/ 5 h 5"/>
                  <a:gd name="T20" fmla="*/ 0 w 5"/>
                  <a:gd name="T21" fmla="*/ 5 h 5"/>
                  <a:gd name="T22" fmla="*/ 0 w 5"/>
                  <a:gd name="T23" fmla="*/ 5 h 5"/>
                  <a:gd name="T24" fmla="*/ 5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5" y="0"/>
                    </a:moveTo>
                    <a:lnTo>
                      <a:pt x="5" y="0"/>
                    </a:lnTo>
                    <a:lnTo>
                      <a:pt x="5" y="0"/>
                    </a:lnTo>
                    <a:lnTo>
                      <a:pt x="0" y="0"/>
                    </a:lnTo>
                    <a:lnTo>
                      <a:pt x="0" y="0"/>
                    </a:lnTo>
                    <a:lnTo>
                      <a:pt x="0" y="0"/>
                    </a:lnTo>
                    <a:lnTo>
                      <a:pt x="0" y="5"/>
                    </a:lnTo>
                    <a:lnTo>
                      <a:pt x="0" y="5"/>
                    </a:lnTo>
                    <a:lnTo>
                      <a:pt x="0" y="5"/>
                    </a:lnTo>
                    <a:lnTo>
                      <a:pt x="0" y="5"/>
                    </a:lnTo>
                    <a:lnTo>
                      <a:pt x="0" y="5"/>
                    </a:lnTo>
                    <a:lnTo>
                      <a:pt x="0"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51" name="Freeform 3251">
                <a:extLst>
                  <a:ext uri="{FF2B5EF4-FFF2-40B4-BE49-F238E27FC236}">
                    <a16:creationId xmlns:a16="http://schemas.microsoft.com/office/drawing/2014/main" id="{B52420A0-C88D-47E0-9A92-3C7B1DD46383}"/>
                  </a:ext>
                </a:extLst>
              </p:cNvPr>
              <p:cNvSpPr>
                <a:spLocks/>
              </p:cNvSpPr>
              <p:nvPr/>
            </p:nvSpPr>
            <p:spPr bwMode="auto">
              <a:xfrm>
                <a:off x="3816" y="1198"/>
                <a:ext cx="5" cy="10"/>
              </a:xfrm>
              <a:custGeom>
                <a:avLst/>
                <a:gdLst>
                  <a:gd name="T0" fmla="*/ 5 w 5"/>
                  <a:gd name="T1" fmla="*/ 5 h 10"/>
                  <a:gd name="T2" fmla="*/ 5 w 5"/>
                  <a:gd name="T3" fmla="*/ 10 h 10"/>
                  <a:gd name="T4" fmla="*/ 5 w 5"/>
                  <a:gd name="T5" fmla="*/ 5 h 10"/>
                  <a:gd name="T6" fmla="*/ 5 w 5"/>
                  <a:gd name="T7" fmla="*/ 5 h 10"/>
                  <a:gd name="T8" fmla="*/ 5 w 5"/>
                  <a:gd name="T9" fmla="*/ 0 h 10"/>
                  <a:gd name="T10" fmla="*/ 5 w 5"/>
                  <a:gd name="T11" fmla="*/ 0 h 10"/>
                  <a:gd name="T12" fmla="*/ 0 w 5"/>
                  <a:gd name="T13" fmla="*/ 5 h 10"/>
                  <a:gd name="T14" fmla="*/ 0 w 5"/>
                  <a:gd name="T15" fmla="*/ 5 h 10"/>
                  <a:gd name="T16" fmla="*/ 0 w 5"/>
                  <a:gd name="T17" fmla="*/ 5 h 10"/>
                  <a:gd name="T18" fmla="*/ 5 w 5"/>
                  <a:gd name="T19" fmla="*/ 5 h 10"/>
                  <a:gd name="T20" fmla="*/ 5 w 5"/>
                  <a:gd name="T21" fmla="*/ 5 h 10"/>
                  <a:gd name="T22" fmla="*/ 5 w 5"/>
                  <a:gd name="T23" fmla="*/ 10 h 10"/>
                  <a:gd name="T24" fmla="*/ 5 w 5"/>
                  <a:gd name="T2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10">
                    <a:moveTo>
                      <a:pt x="5" y="5"/>
                    </a:moveTo>
                    <a:lnTo>
                      <a:pt x="5" y="10"/>
                    </a:lnTo>
                    <a:lnTo>
                      <a:pt x="5" y="5"/>
                    </a:lnTo>
                    <a:lnTo>
                      <a:pt x="5" y="5"/>
                    </a:lnTo>
                    <a:lnTo>
                      <a:pt x="5" y="0"/>
                    </a:lnTo>
                    <a:lnTo>
                      <a:pt x="5" y="0"/>
                    </a:lnTo>
                    <a:lnTo>
                      <a:pt x="0" y="5"/>
                    </a:lnTo>
                    <a:lnTo>
                      <a:pt x="0" y="5"/>
                    </a:lnTo>
                    <a:lnTo>
                      <a:pt x="0" y="5"/>
                    </a:lnTo>
                    <a:lnTo>
                      <a:pt x="5" y="5"/>
                    </a:lnTo>
                    <a:lnTo>
                      <a:pt x="5" y="5"/>
                    </a:lnTo>
                    <a:lnTo>
                      <a:pt x="5" y="1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52" name="Freeform 3252">
                <a:extLst>
                  <a:ext uri="{FF2B5EF4-FFF2-40B4-BE49-F238E27FC236}">
                    <a16:creationId xmlns:a16="http://schemas.microsoft.com/office/drawing/2014/main" id="{F7482307-F569-458B-BA72-C04A5DBE5CDE}"/>
                  </a:ext>
                </a:extLst>
              </p:cNvPr>
              <p:cNvSpPr>
                <a:spLocks/>
              </p:cNvSpPr>
              <p:nvPr/>
            </p:nvSpPr>
            <p:spPr bwMode="auto">
              <a:xfrm>
                <a:off x="3821" y="1218"/>
                <a:ext cx="5" cy="5"/>
              </a:xfrm>
              <a:custGeom>
                <a:avLst/>
                <a:gdLst>
                  <a:gd name="T0" fmla="*/ 5 w 5"/>
                  <a:gd name="T1" fmla="*/ 5 h 5"/>
                  <a:gd name="T2" fmla="*/ 5 w 5"/>
                  <a:gd name="T3" fmla="*/ 5 h 5"/>
                  <a:gd name="T4" fmla="*/ 5 w 5"/>
                  <a:gd name="T5" fmla="*/ 0 h 5"/>
                  <a:gd name="T6" fmla="*/ 5 w 5"/>
                  <a:gd name="T7" fmla="*/ 0 h 5"/>
                  <a:gd name="T8" fmla="*/ 5 w 5"/>
                  <a:gd name="T9" fmla="*/ 0 h 5"/>
                  <a:gd name="T10" fmla="*/ 5 w 5"/>
                  <a:gd name="T11" fmla="*/ 0 h 5"/>
                  <a:gd name="T12" fmla="*/ 0 w 5"/>
                  <a:gd name="T13" fmla="*/ 0 h 5"/>
                  <a:gd name="T14" fmla="*/ 0 w 5"/>
                  <a:gd name="T15" fmla="*/ 0 h 5"/>
                  <a:gd name="T16" fmla="*/ 0 w 5"/>
                  <a:gd name="T17" fmla="*/ 0 h 5"/>
                  <a:gd name="T18" fmla="*/ 0 w 5"/>
                  <a:gd name="T19" fmla="*/ 5 h 5"/>
                  <a:gd name="T20" fmla="*/ 0 w 5"/>
                  <a:gd name="T21" fmla="*/ 5 h 5"/>
                  <a:gd name="T22" fmla="*/ 0 w 5"/>
                  <a:gd name="T23" fmla="*/ 5 h 5"/>
                  <a:gd name="T24" fmla="*/ 5 w 5"/>
                  <a:gd name="T2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5" y="5"/>
                    </a:moveTo>
                    <a:lnTo>
                      <a:pt x="5" y="5"/>
                    </a:lnTo>
                    <a:lnTo>
                      <a:pt x="5" y="0"/>
                    </a:lnTo>
                    <a:lnTo>
                      <a:pt x="5" y="0"/>
                    </a:lnTo>
                    <a:lnTo>
                      <a:pt x="5" y="0"/>
                    </a:lnTo>
                    <a:lnTo>
                      <a:pt x="5" y="0"/>
                    </a:lnTo>
                    <a:lnTo>
                      <a:pt x="0" y="0"/>
                    </a:lnTo>
                    <a:lnTo>
                      <a:pt x="0" y="0"/>
                    </a:lnTo>
                    <a:lnTo>
                      <a:pt x="0" y="0"/>
                    </a:lnTo>
                    <a:lnTo>
                      <a:pt x="0" y="5"/>
                    </a:lnTo>
                    <a:lnTo>
                      <a:pt x="0" y="5"/>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53" name="Freeform 3253">
                <a:extLst>
                  <a:ext uri="{FF2B5EF4-FFF2-40B4-BE49-F238E27FC236}">
                    <a16:creationId xmlns:a16="http://schemas.microsoft.com/office/drawing/2014/main" id="{1D069A53-FC43-4409-AB58-3451CF251945}"/>
                  </a:ext>
                </a:extLst>
              </p:cNvPr>
              <p:cNvSpPr>
                <a:spLocks/>
              </p:cNvSpPr>
              <p:nvPr/>
            </p:nvSpPr>
            <p:spPr bwMode="auto">
              <a:xfrm>
                <a:off x="3678" y="1272"/>
                <a:ext cx="148" cy="222"/>
              </a:xfrm>
              <a:custGeom>
                <a:avLst/>
                <a:gdLst>
                  <a:gd name="T0" fmla="*/ 25 w 148"/>
                  <a:gd name="T1" fmla="*/ 29 h 222"/>
                  <a:gd name="T2" fmla="*/ 49 w 148"/>
                  <a:gd name="T3" fmla="*/ 79 h 222"/>
                  <a:gd name="T4" fmla="*/ 89 w 148"/>
                  <a:gd name="T5" fmla="*/ 98 h 222"/>
                  <a:gd name="T6" fmla="*/ 114 w 148"/>
                  <a:gd name="T7" fmla="*/ 113 h 222"/>
                  <a:gd name="T8" fmla="*/ 128 w 148"/>
                  <a:gd name="T9" fmla="*/ 143 h 222"/>
                  <a:gd name="T10" fmla="*/ 133 w 148"/>
                  <a:gd name="T11" fmla="*/ 158 h 222"/>
                  <a:gd name="T12" fmla="*/ 143 w 148"/>
                  <a:gd name="T13" fmla="*/ 172 h 222"/>
                  <a:gd name="T14" fmla="*/ 148 w 148"/>
                  <a:gd name="T15" fmla="*/ 177 h 222"/>
                  <a:gd name="T16" fmla="*/ 143 w 148"/>
                  <a:gd name="T17" fmla="*/ 202 h 222"/>
                  <a:gd name="T18" fmla="*/ 128 w 148"/>
                  <a:gd name="T19" fmla="*/ 217 h 222"/>
                  <a:gd name="T20" fmla="*/ 94 w 148"/>
                  <a:gd name="T21" fmla="*/ 222 h 222"/>
                  <a:gd name="T22" fmla="*/ 69 w 148"/>
                  <a:gd name="T23" fmla="*/ 207 h 222"/>
                  <a:gd name="T24" fmla="*/ 99 w 148"/>
                  <a:gd name="T25" fmla="*/ 212 h 222"/>
                  <a:gd name="T26" fmla="*/ 124 w 148"/>
                  <a:gd name="T27" fmla="*/ 202 h 222"/>
                  <a:gd name="T28" fmla="*/ 104 w 148"/>
                  <a:gd name="T29" fmla="*/ 202 h 222"/>
                  <a:gd name="T30" fmla="*/ 59 w 148"/>
                  <a:gd name="T31" fmla="*/ 187 h 222"/>
                  <a:gd name="T32" fmla="*/ 69 w 148"/>
                  <a:gd name="T33" fmla="*/ 187 h 222"/>
                  <a:gd name="T34" fmla="*/ 109 w 148"/>
                  <a:gd name="T35" fmla="*/ 187 h 222"/>
                  <a:gd name="T36" fmla="*/ 109 w 148"/>
                  <a:gd name="T37" fmla="*/ 182 h 222"/>
                  <a:gd name="T38" fmla="*/ 74 w 148"/>
                  <a:gd name="T39" fmla="*/ 182 h 222"/>
                  <a:gd name="T40" fmla="*/ 40 w 148"/>
                  <a:gd name="T41" fmla="*/ 163 h 222"/>
                  <a:gd name="T42" fmla="*/ 74 w 148"/>
                  <a:gd name="T43" fmla="*/ 167 h 222"/>
                  <a:gd name="T44" fmla="*/ 109 w 148"/>
                  <a:gd name="T45" fmla="*/ 163 h 222"/>
                  <a:gd name="T46" fmla="*/ 89 w 148"/>
                  <a:gd name="T47" fmla="*/ 163 h 222"/>
                  <a:gd name="T48" fmla="*/ 45 w 148"/>
                  <a:gd name="T49" fmla="*/ 153 h 222"/>
                  <a:gd name="T50" fmla="*/ 40 w 148"/>
                  <a:gd name="T51" fmla="*/ 148 h 222"/>
                  <a:gd name="T52" fmla="*/ 74 w 148"/>
                  <a:gd name="T53" fmla="*/ 148 h 222"/>
                  <a:gd name="T54" fmla="*/ 89 w 148"/>
                  <a:gd name="T55" fmla="*/ 143 h 222"/>
                  <a:gd name="T56" fmla="*/ 54 w 148"/>
                  <a:gd name="T57" fmla="*/ 143 h 222"/>
                  <a:gd name="T58" fmla="*/ 25 w 148"/>
                  <a:gd name="T59" fmla="*/ 128 h 222"/>
                  <a:gd name="T60" fmla="*/ 45 w 148"/>
                  <a:gd name="T61" fmla="*/ 128 h 222"/>
                  <a:gd name="T62" fmla="*/ 74 w 148"/>
                  <a:gd name="T63" fmla="*/ 123 h 222"/>
                  <a:gd name="T64" fmla="*/ 64 w 148"/>
                  <a:gd name="T65" fmla="*/ 123 h 222"/>
                  <a:gd name="T66" fmla="*/ 30 w 148"/>
                  <a:gd name="T67" fmla="*/ 118 h 222"/>
                  <a:gd name="T68" fmla="*/ 20 w 148"/>
                  <a:gd name="T69" fmla="*/ 108 h 222"/>
                  <a:gd name="T70" fmla="*/ 40 w 148"/>
                  <a:gd name="T71" fmla="*/ 108 h 222"/>
                  <a:gd name="T72" fmla="*/ 54 w 148"/>
                  <a:gd name="T73" fmla="*/ 108 h 222"/>
                  <a:gd name="T74" fmla="*/ 35 w 148"/>
                  <a:gd name="T75" fmla="*/ 103 h 222"/>
                  <a:gd name="T76" fmla="*/ 10 w 148"/>
                  <a:gd name="T77" fmla="*/ 84 h 222"/>
                  <a:gd name="T78" fmla="*/ 20 w 148"/>
                  <a:gd name="T79" fmla="*/ 89 h 222"/>
                  <a:gd name="T80" fmla="*/ 35 w 148"/>
                  <a:gd name="T81" fmla="*/ 94 h 222"/>
                  <a:gd name="T82" fmla="*/ 35 w 148"/>
                  <a:gd name="T83" fmla="*/ 89 h 222"/>
                  <a:gd name="T84" fmla="*/ 15 w 148"/>
                  <a:gd name="T85" fmla="*/ 79 h 222"/>
                  <a:gd name="T86" fmla="*/ 5 w 148"/>
                  <a:gd name="T87" fmla="*/ 69 h 222"/>
                  <a:gd name="T88" fmla="*/ 15 w 148"/>
                  <a:gd name="T89" fmla="*/ 69 h 222"/>
                  <a:gd name="T90" fmla="*/ 25 w 148"/>
                  <a:gd name="T91" fmla="*/ 69 h 222"/>
                  <a:gd name="T92" fmla="*/ 15 w 148"/>
                  <a:gd name="T93" fmla="*/ 64 h 222"/>
                  <a:gd name="T94" fmla="*/ 5 w 148"/>
                  <a:gd name="T95" fmla="*/ 49 h 222"/>
                  <a:gd name="T96" fmla="*/ 20 w 148"/>
                  <a:gd name="T97" fmla="*/ 54 h 222"/>
                  <a:gd name="T98" fmla="*/ 10 w 148"/>
                  <a:gd name="T99" fmla="*/ 44 h 222"/>
                  <a:gd name="T100" fmla="*/ 10 w 148"/>
                  <a:gd name="T101" fmla="*/ 39 h 222"/>
                  <a:gd name="T102" fmla="*/ 15 w 148"/>
                  <a:gd name="T103" fmla="*/ 34 h 222"/>
                  <a:gd name="T104" fmla="*/ 5 w 148"/>
                  <a:gd name="T105" fmla="*/ 20 h 222"/>
                  <a:gd name="T106" fmla="*/ 20 w 148"/>
                  <a:gd name="T107" fmla="*/ 25 h 222"/>
                  <a:gd name="T108" fmla="*/ 10 w 148"/>
                  <a:gd name="T109" fmla="*/ 10 h 222"/>
                  <a:gd name="T110" fmla="*/ 15 w 148"/>
                  <a:gd name="T111" fmla="*/ 15 h 222"/>
                  <a:gd name="T112" fmla="*/ 15 w 148"/>
                  <a:gd name="T113" fmla="*/ 5 h 222"/>
                  <a:gd name="T114" fmla="*/ 15 w 148"/>
                  <a:gd name="T115" fmla="*/ 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 h="222">
                    <a:moveTo>
                      <a:pt x="25" y="5"/>
                    </a:moveTo>
                    <a:lnTo>
                      <a:pt x="25" y="5"/>
                    </a:lnTo>
                    <a:lnTo>
                      <a:pt x="25" y="10"/>
                    </a:lnTo>
                    <a:lnTo>
                      <a:pt x="25" y="10"/>
                    </a:lnTo>
                    <a:lnTo>
                      <a:pt x="25" y="15"/>
                    </a:lnTo>
                    <a:lnTo>
                      <a:pt x="25" y="20"/>
                    </a:lnTo>
                    <a:lnTo>
                      <a:pt x="25" y="29"/>
                    </a:lnTo>
                    <a:lnTo>
                      <a:pt x="25" y="34"/>
                    </a:lnTo>
                    <a:lnTo>
                      <a:pt x="30" y="44"/>
                    </a:lnTo>
                    <a:lnTo>
                      <a:pt x="30" y="49"/>
                    </a:lnTo>
                    <a:lnTo>
                      <a:pt x="35" y="59"/>
                    </a:lnTo>
                    <a:lnTo>
                      <a:pt x="40" y="64"/>
                    </a:lnTo>
                    <a:lnTo>
                      <a:pt x="45" y="74"/>
                    </a:lnTo>
                    <a:lnTo>
                      <a:pt x="49" y="79"/>
                    </a:lnTo>
                    <a:lnTo>
                      <a:pt x="59" y="89"/>
                    </a:lnTo>
                    <a:lnTo>
                      <a:pt x="69" y="94"/>
                    </a:lnTo>
                    <a:lnTo>
                      <a:pt x="79" y="98"/>
                    </a:lnTo>
                    <a:lnTo>
                      <a:pt x="79" y="98"/>
                    </a:lnTo>
                    <a:lnTo>
                      <a:pt x="84" y="98"/>
                    </a:lnTo>
                    <a:lnTo>
                      <a:pt x="84" y="98"/>
                    </a:lnTo>
                    <a:lnTo>
                      <a:pt x="89" y="98"/>
                    </a:lnTo>
                    <a:lnTo>
                      <a:pt x="89" y="98"/>
                    </a:lnTo>
                    <a:lnTo>
                      <a:pt x="94" y="98"/>
                    </a:lnTo>
                    <a:lnTo>
                      <a:pt x="99" y="103"/>
                    </a:lnTo>
                    <a:lnTo>
                      <a:pt x="99" y="103"/>
                    </a:lnTo>
                    <a:lnTo>
                      <a:pt x="104" y="108"/>
                    </a:lnTo>
                    <a:lnTo>
                      <a:pt x="109" y="108"/>
                    </a:lnTo>
                    <a:lnTo>
                      <a:pt x="114" y="113"/>
                    </a:lnTo>
                    <a:lnTo>
                      <a:pt x="119" y="118"/>
                    </a:lnTo>
                    <a:lnTo>
                      <a:pt x="119" y="123"/>
                    </a:lnTo>
                    <a:lnTo>
                      <a:pt x="124" y="128"/>
                    </a:lnTo>
                    <a:lnTo>
                      <a:pt x="124" y="138"/>
                    </a:lnTo>
                    <a:lnTo>
                      <a:pt x="128" y="143"/>
                    </a:lnTo>
                    <a:lnTo>
                      <a:pt x="128" y="143"/>
                    </a:lnTo>
                    <a:lnTo>
                      <a:pt x="128" y="143"/>
                    </a:lnTo>
                    <a:lnTo>
                      <a:pt x="128" y="148"/>
                    </a:lnTo>
                    <a:lnTo>
                      <a:pt x="128" y="148"/>
                    </a:lnTo>
                    <a:lnTo>
                      <a:pt x="128" y="148"/>
                    </a:lnTo>
                    <a:lnTo>
                      <a:pt x="128" y="148"/>
                    </a:lnTo>
                    <a:lnTo>
                      <a:pt x="128" y="153"/>
                    </a:lnTo>
                    <a:lnTo>
                      <a:pt x="128" y="153"/>
                    </a:lnTo>
                    <a:lnTo>
                      <a:pt x="133" y="158"/>
                    </a:lnTo>
                    <a:lnTo>
                      <a:pt x="133" y="158"/>
                    </a:lnTo>
                    <a:lnTo>
                      <a:pt x="133" y="163"/>
                    </a:lnTo>
                    <a:lnTo>
                      <a:pt x="133" y="163"/>
                    </a:lnTo>
                    <a:lnTo>
                      <a:pt x="138" y="167"/>
                    </a:lnTo>
                    <a:lnTo>
                      <a:pt x="138" y="167"/>
                    </a:lnTo>
                    <a:lnTo>
                      <a:pt x="138" y="167"/>
                    </a:lnTo>
                    <a:lnTo>
                      <a:pt x="143" y="172"/>
                    </a:lnTo>
                    <a:lnTo>
                      <a:pt x="143" y="172"/>
                    </a:lnTo>
                    <a:lnTo>
                      <a:pt x="143" y="172"/>
                    </a:lnTo>
                    <a:lnTo>
                      <a:pt x="143" y="172"/>
                    </a:lnTo>
                    <a:lnTo>
                      <a:pt x="143" y="172"/>
                    </a:lnTo>
                    <a:lnTo>
                      <a:pt x="148" y="172"/>
                    </a:lnTo>
                    <a:lnTo>
                      <a:pt x="148" y="177"/>
                    </a:lnTo>
                    <a:lnTo>
                      <a:pt x="148" y="177"/>
                    </a:lnTo>
                    <a:lnTo>
                      <a:pt x="148" y="182"/>
                    </a:lnTo>
                    <a:lnTo>
                      <a:pt x="148" y="182"/>
                    </a:lnTo>
                    <a:lnTo>
                      <a:pt x="148" y="187"/>
                    </a:lnTo>
                    <a:lnTo>
                      <a:pt x="148" y="187"/>
                    </a:lnTo>
                    <a:lnTo>
                      <a:pt x="148" y="192"/>
                    </a:lnTo>
                    <a:lnTo>
                      <a:pt x="148" y="197"/>
                    </a:lnTo>
                    <a:lnTo>
                      <a:pt x="143" y="202"/>
                    </a:lnTo>
                    <a:lnTo>
                      <a:pt x="138" y="207"/>
                    </a:lnTo>
                    <a:lnTo>
                      <a:pt x="133" y="212"/>
                    </a:lnTo>
                    <a:lnTo>
                      <a:pt x="133" y="212"/>
                    </a:lnTo>
                    <a:lnTo>
                      <a:pt x="133" y="212"/>
                    </a:lnTo>
                    <a:lnTo>
                      <a:pt x="133" y="212"/>
                    </a:lnTo>
                    <a:lnTo>
                      <a:pt x="128" y="212"/>
                    </a:lnTo>
                    <a:lnTo>
                      <a:pt x="128" y="217"/>
                    </a:lnTo>
                    <a:lnTo>
                      <a:pt x="124" y="217"/>
                    </a:lnTo>
                    <a:lnTo>
                      <a:pt x="119" y="217"/>
                    </a:lnTo>
                    <a:lnTo>
                      <a:pt x="114" y="222"/>
                    </a:lnTo>
                    <a:lnTo>
                      <a:pt x="109" y="222"/>
                    </a:lnTo>
                    <a:lnTo>
                      <a:pt x="104" y="222"/>
                    </a:lnTo>
                    <a:lnTo>
                      <a:pt x="99" y="222"/>
                    </a:lnTo>
                    <a:lnTo>
                      <a:pt x="94" y="222"/>
                    </a:lnTo>
                    <a:lnTo>
                      <a:pt x="89" y="217"/>
                    </a:lnTo>
                    <a:lnTo>
                      <a:pt x="79" y="217"/>
                    </a:lnTo>
                    <a:lnTo>
                      <a:pt x="74" y="212"/>
                    </a:lnTo>
                    <a:lnTo>
                      <a:pt x="69" y="207"/>
                    </a:lnTo>
                    <a:lnTo>
                      <a:pt x="69" y="207"/>
                    </a:lnTo>
                    <a:lnTo>
                      <a:pt x="69" y="207"/>
                    </a:lnTo>
                    <a:lnTo>
                      <a:pt x="69" y="207"/>
                    </a:lnTo>
                    <a:lnTo>
                      <a:pt x="74" y="207"/>
                    </a:lnTo>
                    <a:lnTo>
                      <a:pt x="79" y="207"/>
                    </a:lnTo>
                    <a:lnTo>
                      <a:pt x="84" y="207"/>
                    </a:lnTo>
                    <a:lnTo>
                      <a:pt x="84" y="212"/>
                    </a:lnTo>
                    <a:lnTo>
                      <a:pt x="89" y="212"/>
                    </a:lnTo>
                    <a:lnTo>
                      <a:pt x="94" y="212"/>
                    </a:lnTo>
                    <a:lnTo>
                      <a:pt x="99" y="212"/>
                    </a:lnTo>
                    <a:lnTo>
                      <a:pt x="104" y="212"/>
                    </a:lnTo>
                    <a:lnTo>
                      <a:pt x="109" y="212"/>
                    </a:lnTo>
                    <a:lnTo>
                      <a:pt x="114" y="207"/>
                    </a:lnTo>
                    <a:lnTo>
                      <a:pt x="119" y="207"/>
                    </a:lnTo>
                    <a:lnTo>
                      <a:pt x="119" y="202"/>
                    </a:lnTo>
                    <a:lnTo>
                      <a:pt x="124" y="197"/>
                    </a:lnTo>
                    <a:lnTo>
                      <a:pt x="124" y="202"/>
                    </a:lnTo>
                    <a:lnTo>
                      <a:pt x="124" y="202"/>
                    </a:lnTo>
                    <a:lnTo>
                      <a:pt x="119" y="202"/>
                    </a:lnTo>
                    <a:lnTo>
                      <a:pt x="119" y="202"/>
                    </a:lnTo>
                    <a:lnTo>
                      <a:pt x="114" y="202"/>
                    </a:lnTo>
                    <a:lnTo>
                      <a:pt x="114" y="202"/>
                    </a:lnTo>
                    <a:lnTo>
                      <a:pt x="109" y="202"/>
                    </a:lnTo>
                    <a:lnTo>
                      <a:pt x="104" y="202"/>
                    </a:lnTo>
                    <a:lnTo>
                      <a:pt x="99" y="202"/>
                    </a:lnTo>
                    <a:lnTo>
                      <a:pt x="89" y="202"/>
                    </a:lnTo>
                    <a:lnTo>
                      <a:pt x="84" y="202"/>
                    </a:lnTo>
                    <a:lnTo>
                      <a:pt x="79" y="202"/>
                    </a:lnTo>
                    <a:lnTo>
                      <a:pt x="74" y="197"/>
                    </a:lnTo>
                    <a:lnTo>
                      <a:pt x="64" y="192"/>
                    </a:lnTo>
                    <a:lnTo>
                      <a:pt x="59" y="187"/>
                    </a:lnTo>
                    <a:lnTo>
                      <a:pt x="49" y="182"/>
                    </a:lnTo>
                    <a:lnTo>
                      <a:pt x="49" y="182"/>
                    </a:lnTo>
                    <a:lnTo>
                      <a:pt x="54" y="182"/>
                    </a:lnTo>
                    <a:lnTo>
                      <a:pt x="54" y="182"/>
                    </a:lnTo>
                    <a:lnTo>
                      <a:pt x="59" y="187"/>
                    </a:lnTo>
                    <a:lnTo>
                      <a:pt x="64" y="187"/>
                    </a:lnTo>
                    <a:lnTo>
                      <a:pt x="69" y="187"/>
                    </a:lnTo>
                    <a:lnTo>
                      <a:pt x="74" y="187"/>
                    </a:lnTo>
                    <a:lnTo>
                      <a:pt x="79" y="187"/>
                    </a:lnTo>
                    <a:lnTo>
                      <a:pt x="89" y="187"/>
                    </a:lnTo>
                    <a:lnTo>
                      <a:pt x="94" y="187"/>
                    </a:lnTo>
                    <a:lnTo>
                      <a:pt x="99" y="187"/>
                    </a:lnTo>
                    <a:lnTo>
                      <a:pt x="104" y="187"/>
                    </a:lnTo>
                    <a:lnTo>
                      <a:pt x="109" y="187"/>
                    </a:lnTo>
                    <a:lnTo>
                      <a:pt x="114" y="187"/>
                    </a:lnTo>
                    <a:lnTo>
                      <a:pt x="114" y="182"/>
                    </a:lnTo>
                    <a:lnTo>
                      <a:pt x="114" y="182"/>
                    </a:lnTo>
                    <a:lnTo>
                      <a:pt x="114" y="182"/>
                    </a:lnTo>
                    <a:lnTo>
                      <a:pt x="114" y="182"/>
                    </a:lnTo>
                    <a:lnTo>
                      <a:pt x="114" y="182"/>
                    </a:lnTo>
                    <a:lnTo>
                      <a:pt x="109" y="182"/>
                    </a:lnTo>
                    <a:lnTo>
                      <a:pt x="109" y="182"/>
                    </a:lnTo>
                    <a:lnTo>
                      <a:pt x="104" y="182"/>
                    </a:lnTo>
                    <a:lnTo>
                      <a:pt x="99" y="182"/>
                    </a:lnTo>
                    <a:lnTo>
                      <a:pt x="94" y="182"/>
                    </a:lnTo>
                    <a:lnTo>
                      <a:pt x="89" y="182"/>
                    </a:lnTo>
                    <a:lnTo>
                      <a:pt x="79" y="182"/>
                    </a:lnTo>
                    <a:lnTo>
                      <a:pt x="74" y="182"/>
                    </a:lnTo>
                    <a:lnTo>
                      <a:pt x="69" y="177"/>
                    </a:lnTo>
                    <a:lnTo>
                      <a:pt x="59" y="177"/>
                    </a:lnTo>
                    <a:lnTo>
                      <a:pt x="54" y="172"/>
                    </a:lnTo>
                    <a:lnTo>
                      <a:pt x="45" y="167"/>
                    </a:lnTo>
                    <a:lnTo>
                      <a:pt x="40" y="163"/>
                    </a:lnTo>
                    <a:lnTo>
                      <a:pt x="40" y="163"/>
                    </a:lnTo>
                    <a:lnTo>
                      <a:pt x="40" y="163"/>
                    </a:lnTo>
                    <a:lnTo>
                      <a:pt x="45" y="163"/>
                    </a:lnTo>
                    <a:lnTo>
                      <a:pt x="49" y="163"/>
                    </a:lnTo>
                    <a:lnTo>
                      <a:pt x="49" y="163"/>
                    </a:lnTo>
                    <a:lnTo>
                      <a:pt x="54" y="167"/>
                    </a:lnTo>
                    <a:lnTo>
                      <a:pt x="64" y="167"/>
                    </a:lnTo>
                    <a:lnTo>
                      <a:pt x="69" y="167"/>
                    </a:lnTo>
                    <a:lnTo>
                      <a:pt x="74" y="167"/>
                    </a:lnTo>
                    <a:lnTo>
                      <a:pt x="79" y="167"/>
                    </a:lnTo>
                    <a:lnTo>
                      <a:pt x="84" y="167"/>
                    </a:lnTo>
                    <a:lnTo>
                      <a:pt x="94" y="167"/>
                    </a:lnTo>
                    <a:lnTo>
                      <a:pt x="94" y="167"/>
                    </a:lnTo>
                    <a:lnTo>
                      <a:pt x="99" y="163"/>
                    </a:lnTo>
                    <a:lnTo>
                      <a:pt x="104" y="163"/>
                    </a:lnTo>
                    <a:lnTo>
                      <a:pt x="109" y="163"/>
                    </a:lnTo>
                    <a:lnTo>
                      <a:pt x="104" y="163"/>
                    </a:lnTo>
                    <a:lnTo>
                      <a:pt x="104" y="163"/>
                    </a:lnTo>
                    <a:lnTo>
                      <a:pt x="104" y="163"/>
                    </a:lnTo>
                    <a:lnTo>
                      <a:pt x="99" y="163"/>
                    </a:lnTo>
                    <a:lnTo>
                      <a:pt x="99" y="163"/>
                    </a:lnTo>
                    <a:lnTo>
                      <a:pt x="94" y="163"/>
                    </a:lnTo>
                    <a:lnTo>
                      <a:pt x="89" y="163"/>
                    </a:lnTo>
                    <a:lnTo>
                      <a:pt x="84" y="163"/>
                    </a:lnTo>
                    <a:lnTo>
                      <a:pt x="79" y="163"/>
                    </a:lnTo>
                    <a:lnTo>
                      <a:pt x="74" y="163"/>
                    </a:lnTo>
                    <a:lnTo>
                      <a:pt x="64" y="163"/>
                    </a:lnTo>
                    <a:lnTo>
                      <a:pt x="59" y="158"/>
                    </a:lnTo>
                    <a:lnTo>
                      <a:pt x="54" y="158"/>
                    </a:lnTo>
                    <a:lnTo>
                      <a:pt x="45" y="153"/>
                    </a:lnTo>
                    <a:lnTo>
                      <a:pt x="40" y="148"/>
                    </a:lnTo>
                    <a:lnTo>
                      <a:pt x="30" y="143"/>
                    </a:lnTo>
                    <a:lnTo>
                      <a:pt x="30" y="143"/>
                    </a:lnTo>
                    <a:lnTo>
                      <a:pt x="35" y="143"/>
                    </a:lnTo>
                    <a:lnTo>
                      <a:pt x="35" y="143"/>
                    </a:lnTo>
                    <a:lnTo>
                      <a:pt x="40" y="148"/>
                    </a:lnTo>
                    <a:lnTo>
                      <a:pt x="40" y="148"/>
                    </a:lnTo>
                    <a:lnTo>
                      <a:pt x="45" y="148"/>
                    </a:lnTo>
                    <a:lnTo>
                      <a:pt x="49" y="148"/>
                    </a:lnTo>
                    <a:lnTo>
                      <a:pt x="54" y="148"/>
                    </a:lnTo>
                    <a:lnTo>
                      <a:pt x="59" y="148"/>
                    </a:lnTo>
                    <a:lnTo>
                      <a:pt x="64" y="148"/>
                    </a:lnTo>
                    <a:lnTo>
                      <a:pt x="69" y="148"/>
                    </a:lnTo>
                    <a:lnTo>
                      <a:pt x="74" y="148"/>
                    </a:lnTo>
                    <a:lnTo>
                      <a:pt x="79" y="148"/>
                    </a:lnTo>
                    <a:lnTo>
                      <a:pt x="84" y="148"/>
                    </a:lnTo>
                    <a:lnTo>
                      <a:pt x="89" y="143"/>
                    </a:lnTo>
                    <a:lnTo>
                      <a:pt x="94" y="143"/>
                    </a:lnTo>
                    <a:lnTo>
                      <a:pt x="89" y="143"/>
                    </a:lnTo>
                    <a:lnTo>
                      <a:pt x="89" y="143"/>
                    </a:lnTo>
                    <a:lnTo>
                      <a:pt x="89" y="143"/>
                    </a:lnTo>
                    <a:lnTo>
                      <a:pt x="84" y="143"/>
                    </a:lnTo>
                    <a:lnTo>
                      <a:pt x="79" y="143"/>
                    </a:lnTo>
                    <a:lnTo>
                      <a:pt x="79" y="143"/>
                    </a:lnTo>
                    <a:lnTo>
                      <a:pt x="74" y="143"/>
                    </a:lnTo>
                    <a:lnTo>
                      <a:pt x="69" y="143"/>
                    </a:lnTo>
                    <a:lnTo>
                      <a:pt x="64" y="143"/>
                    </a:lnTo>
                    <a:lnTo>
                      <a:pt x="54" y="143"/>
                    </a:lnTo>
                    <a:lnTo>
                      <a:pt x="49" y="143"/>
                    </a:lnTo>
                    <a:lnTo>
                      <a:pt x="45" y="138"/>
                    </a:lnTo>
                    <a:lnTo>
                      <a:pt x="40" y="138"/>
                    </a:lnTo>
                    <a:lnTo>
                      <a:pt x="35" y="133"/>
                    </a:lnTo>
                    <a:lnTo>
                      <a:pt x="30" y="133"/>
                    </a:lnTo>
                    <a:lnTo>
                      <a:pt x="25" y="128"/>
                    </a:lnTo>
                    <a:lnTo>
                      <a:pt x="25" y="128"/>
                    </a:lnTo>
                    <a:lnTo>
                      <a:pt x="25" y="128"/>
                    </a:lnTo>
                    <a:lnTo>
                      <a:pt x="30" y="128"/>
                    </a:lnTo>
                    <a:lnTo>
                      <a:pt x="30" y="128"/>
                    </a:lnTo>
                    <a:lnTo>
                      <a:pt x="35" y="128"/>
                    </a:lnTo>
                    <a:lnTo>
                      <a:pt x="40" y="128"/>
                    </a:lnTo>
                    <a:lnTo>
                      <a:pt x="40" y="128"/>
                    </a:lnTo>
                    <a:lnTo>
                      <a:pt x="45" y="128"/>
                    </a:lnTo>
                    <a:lnTo>
                      <a:pt x="49" y="128"/>
                    </a:lnTo>
                    <a:lnTo>
                      <a:pt x="54" y="128"/>
                    </a:lnTo>
                    <a:lnTo>
                      <a:pt x="59" y="128"/>
                    </a:lnTo>
                    <a:lnTo>
                      <a:pt x="64" y="128"/>
                    </a:lnTo>
                    <a:lnTo>
                      <a:pt x="69" y="128"/>
                    </a:lnTo>
                    <a:lnTo>
                      <a:pt x="69" y="128"/>
                    </a:lnTo>
                    <a:lnTo>
                      <a:pt x="74" y="123"/>
                    </a:lnTo>
                    <a:lnTo>
                      <a:pt x="74" y="123"/>
                    </a:lnTo>
                    <a:lnTo>
                      <a:pt x="74" y="123"/>
                    </a:lnTo>
                    <a:lnTo>
                      <a:pt x="74" y="123"/>
                    </a:lnTo>
                    <a:lnTo>
                      <a:pt x="69" y="123"/>
                    </a:lnTo>
                    <a:lnTo>
                      <a:pt x="69" y="123"/>
                    </a:lnTo>
                    <a:lnTo>
                      <a:pt x="64" y="123"/>
                    </a:lnTo>
                    <a:lnTo>
                      <a:pt x="64" y="123"/>
                    </a:lnTo>
                    <a:lnTo>
                      <a:pt x="59" y="123"/>
                    </a:lnTo>
                    <a:lnTo>
                      <a:pt x="54" y="123"/>
                    </a:lnTo>
                    <a:lnTo>
                      <a:pt x="49" y="123"/>
                    </a:lnTo>
                    <a:lnTo>
                      <a:pt x="45" y="123"/>
                    </a:lnTo>
                    <a:lnTo>
                      <a:pt x="40" y="123"/>
                    </a:lnTo>
                    <a:lnTo>
                      <a:pt x="35" y="118"/>
                    </a:lnTo>
                    <a:lnTo>
                      <a:pt x="30" y="118"/>
                    </a:lnTo>
                    <a:lnTo>
                      <a:pt x="25" y="113"/>
                    </a:lnTo>
                    <a:lnTo>
                      <a:pt x="20" y="113"/>
                    </a:lnTo>
                    <a:lnTo>
                      <a:pt x="15" y="108"/>
                    </a:lnTo>
                    <a:lnTo>
                      <a:pt x="15" y="108"/>
                    </a:lnTo>
                    <a:lnTo>
                      <a:pt x="15" y="108"/>
                    </a:lnTo>
                    <a:lnTo>
                      <a:pt x="20" y="108"/>
                    </a:lnTo>
                    <a:lnTo>
                      <a:pt x="20" y="108"/>
                    </a:lnTo>
                    <a:lnTo>
                      <a:pt x="25" y="108"/>
                    </a:lnTo>
                    <a:lnTo>
                      <a:pt x="25" y="108"/>
                    </a:lnTo>
                    <a:lnTo>
                      <a:pt x="30" y="108"/>
                    </a:lnTo>
                    <a:lnTo>
                      <a:pt x="30" y="108"/>
                    </a:lnTo>
                    <a:lnTo>
                      <a:pt x="35" y="108"/>
                    </a:lnTo>
                    <a:lnTo>
                      <a:pt x="40" y="108"/>
                    </a:lnTo>
                    <a:lnTo>
                      <a:pt x="40" y="108"/>
                    </a:lnTo>
                    <a:lnTo>
                      <a:pt x="45" y="108"/>
                    </a:lnTo>
                    <a:lnTo>
                      <a:pt x="49" y="108"/>
                    </a:lnTo>
                    <a:lnTo>
                      <a:pt x="49" y="108"/>
                    </a:lnTo>
                    <a:lnTo>
                      <a:pt x="54" y="108"/>
                    </a:lnTo>
                    <a:lnTo>
                      <a:pt x="54" y="108"/>
                    </a:lnTo>
                    <a:lnTo>
                      <a:pt x="54" y="108"/>
                    </a:lnTo>
                    <a:lnTo>
                      <a:pt x="54" y="108"/>
                    </a:lnTo>
                    <a:lnTo>
                      <a:pt x="54" y="108"/>
                    </a:lnTo>
                    <a:lnTo>
                      <a:pt x="49" y="108"/>
                    </a:lnTo>
                    <a:lnTo>
                      <a:pt x="49" y="108"/>
                    </a:lnTo>
                    <a:lnTo>
                      <a:pt x="45" y="108"/>
                    </a:lnTo>
                    <a:lnTo>
                      <a:pt x="40" y="108"/>
                    </a:lnTo>
                    <a:lnTo>
                      <a:pt x="40" y="103"/>
                    </a:lnTo>
                    <a:lnTo>
                      <a:pt x="35" y="103"/>
                    </a:lnTo>
                    <a:lnTo>
                      <a:pt x="30" y="103"/>
                    </a:lnTo>
                    <a:lnTo>
                      <a:pt x="25" y="103"/>
                    </a:lnTo>
                    <a:lnTo>
                      <a:pt x="25" y="98"/>
                    </a:lnTo>
                    <a:lnTo>
                      <a:pt x="20" y="98"/>
                    </a:lnTo>
                    <a:lnTo>
                      <a:pt x="15" y="94"/>
                    </a:lnTo>
                    <a:lnTo>
                      <a:pt x="10" y="89"/>
                    </a:lnTo>
                    <a:lnTo>
                      <a:pt x="10" y="84"/>
                    </a:lnTo>
                    <a:lnTo>
                      <a:pt x="10" y="84"/>
                    </a:lnTo>
                    <a:lnTo>
                      <a:pt x="10" y="84"/>
                    </a:lnTo>
                    <a:lnTo>
                      <a:pt x="10" y="84"/>
                    </a:lnTo>
                    <a:lnTo>
                      <a:pt x="10" y="89"/>
                    </a:lnTo>
                    <a:lnTo>
                      <a:pt x="15" y="89"/>
                    </a:lnTo>
                    <a:lnTo>
                      <a:pt x="15" y="89"/>
                    </a:lnTo>
                    <a:lnTo>
                      <a:pt x="20" y="89"/>
                    </a:lnTo>
                    <a:lnTo>
                      <a:pt x="20" y="89"/>
                    </a:lnTo>
                    <a:lnTo>
                      <a:pt x="20" y="89"/>
                    </a:lnTo>
                    <a:lnTo>
                      <a:pt x="25" y="94"/>
                    </a:lnTo>
                    <a:lnTo>
                      <a:pt x="25" y="94"/>
                    </a:lnTo>
                    <a:lnTo>
                      <a:pt x="30" y="94"/>
                    </a:lnTo>
                    <a:lnTo>
                      <a:pt x="30" y="94"/>
                    </a:lnTo>
                    <a:lnTo>
                      <a:pt x="35" y="94"/>
                    </a:lnTo>
                    <a:lnTo>
                      <a:pt x="35" y="89"/>
                    </a:lnTo>
                    <a:lnTo>
                      <a:pt x="40" y="89"/>
                    </a:lnTo>
                    <a:lnTo>
                      <a:pt x="40" y="89"/>
                    </a:lnTo>
                    <a:lnTo>
                      <a:pt x="40" y="89"/>
                    </a:lnTo>
                    <a:lnTo>
                      <a:pt x="35" y="89"/>
                    </a:lnTo>
                    <a:lnTo>
                      <a:pt x="35" y="89"/>
                    </a:lnTo>
                    <a:lnTo>
                      <a:pt x="35" y="89"/>
                    </a:lnTo>
                    <a:lnTo>
                      <a:pt x="30" y="89"/>
                    </a:lnTo>
                    <a:lnTo>
                      <a:pt x="30" y="84"/>
                    </a:lnTo>
                    <a:lnTo>
                      <a:pt x="25" y="84"/>
                    </a:lnTo>
                    <a:lnTo>
                      <a:pt x="20" y="84"/>
                    </a:lnTo>
                    <a:lnTo>
                      <a:pt x="20" y="84"/>
                    </a:lnTo>
                    <a:lnTo>
                      <a:pt x="15" y="79"/>
                    </a:lnTo>
                    <a:lnTo>
                      <a:pt x="15" y="79"/>
                    </a:lnTo>
                    <a:lnTo>
                      <a:pt x="10" y="74"/>
                    </a:lnTo>
                    <a:lnTo>
                      <a:pt x="10" y="74"/>
                    </a:lnTo>
                    <a:lnTo>
                      <a:pt x="5" y="69"/>
                    </a:lnTo>
                    <a:lnTo>
                      <a:pt x="5" y="69"/>
                    </a:lnTo>
                    <a:lnTo>
                      <a:pt x="5" y="69"/>
                    </a:lnTo>
                    <a:lnTo>
                      <a:pt x="5" y="69"/>
                    </a:lnTo>
                    <a:lnTo>
                      <a:pt x="5" y="69"/>
                    </a:lnTo>
                    <a:lnTo>
                      <a:pt x="5" y="69"/>
                    </a:lnTo>
                    <a:lnTo>
                      <a:pt x="10" y="69"/>
                    </a:lnTo>
                    <a:lnTo>
                      <a:pt x="10" y="69"/>
                    </a:lnTo>
                    <a:lnTo>
                      <a:pt x="10" y="69"/>
                    </a:lnTo>
                    <a:lnTo>
                      <a:pt x="15" y="69"/>
                    </a:lnTo>
                    <a:lnTo>
                      <a:pt x="15" y="69"/>
                    </a:lnTo>
                    <a:lnTo>
                      <a:pt x="15" y="69"/>
                    </a:lnTo>
                    <a:lnTo>
                      <a:pt x="20" y="69"/>
                    </a:lnTo>
                    <a:lnTo>
                      <a:pt x="20" y="69"/>
                    </a:lnTo>
                    <a:lnTo>
                      <a:pt x="25" y="69"/>
                    </a:lnTo>
                    <a:lnTo>
                      <a:pt x="25" y="69"/>
                    </a:lnTo>
                    <a:lnTo>
                      <a:pt x="25" y="69"/>
                    </a:lnTo>
                    <a:lnTo>
                      <a:pt x="25" y="69"/>
                    </a:lnTo>
                    <a:lnTo>
                      <a:pt x="25" y="69"/>
                    </a:lnTo>
                    <a:lnTo>
                      <a:pt x="25" y="69"/>
                    </a:lnTo>
                    <a:lnTo>
                      <a:pt x="25" y="69"/>
                    </a:lnTo>
                    <a:lnTo>
                      <a:pt x="25" y="69"/>
                    </a:lnTo>
                    <a:lnTo>
                      <a:pt x="25" y="69"/>
                    </a:lnTo>
                    <a:lnTo>
                      <a:pt x="20" y="69"/>
                    </a:lnTo>
                    <a:lnTo>
                      <a:pt x="20" y="64"/>
                    </a:lnTo>
                    <a:lnTo>
                      <a:pt x="15" y="64"/>
                    </a:lnTo>
                    <a:lnTo>
                      <a:pt x="15" y="64"/>
                    </a:lnTo>
                    <a:lnTo>
                      <a:pt x="15" y="64"/>
                    </a:lnTo>
                    <a:lnTo>
                      <a:pt x="10" y="59"/>
                    </a:lnTo>
                    <a:lnTo>
                      <a:pt x="10" y="59"/>
                    </a:lnTo>
                    <a:lnTo>
                      <a:pt x="5" y="54"/>
                    </a:lnTo>
                    <a:lnTo>
                      <a:pt x="5" y="54"/>
                    </a:lnTo>
                    <a:lnTo>
                      <a:pt x="5" y="49"/>
                    </a:lnTo>
                    <a:lnTo>
                      <a:pt x="0" y="49"/>
                    </a:lnTo>
                    <a:lnTo>
                      <a:pt x="5" y="49"/>
                    </a:lnTo>
                    <a:lnTo>
                      <a:pt x="5" y="49"/>
                    </a:lnTo>
                    <a:lnTo>
                      <a:pt x="10" y="49"/>
                    </a:lnTo>
                    <a:lnTo>
                      <a:pt x="10" y="54"/>
                    </a:lnTo>
                    <a:lnTo>
                      <a:pt x="15" y="54"/>
                    </a:lnTo>
                    <a:lnTo>
                      <a:pt x="20" y="54"/>
                    </a:lnTo>
                    <a:lnTo>
                      <a:pt x="20" y="54"/>
                    </a:lnTo>
                    <a:lnTo>
                      <a:pt x="25" y="54"/>
                    </a:lnTo>
                    <a:lnTo>
                      <a:pt x="20" y="54"/>
                    </a:lnTo>
                    <a:lnTo>
                      <a:pt x="20" y="49"/>
                    </a:lnTo>
                    <a:lnTo>
                      <a:pt x="15" y="49"/>
                    </a:lnTo>
                    <a:lnTo>
                      <a:pt x="15" y="49"/>
                    </a:lnTo>
                    <a:lnTo>
                      <a:pt x="10" y="44"/>
                    </a:lnTo>
                    <a:lnTo>
                      <a:pt x="5" y="39"/>
                    </a:lnTo>
                    <a:lnTo>
                      <a:pt x="5" y="39"/>
                    </a:lnTo>
                    <a:lnTo>
                      <a:pt x="5" y="34"/>
                    </a:lnTo>
                    <a:lnTo>
                      <a:pt x="5" y="34"/>
                    </a:lnTo>
                    <a:lnTo>
                      <a:pt x="5" y="34"/>
                    </a:lnTo>
                    <a:lnTo>
                      <a:pt x="5" y="34"/>
                    </a:lnTo>
                    <a:lnTo>
                      <a:pt x="10" y="39"/>
                    </a:lnTo>
                    <a:lnTo>
                      <a:pt x="10" y="39"/>
                    </a:lnTo>
                    <a:lnTo>
                      <a:pt x="15" y="39"/>
                    </a:lnTo>
                    <a:lnTo>
                      <a:pt x="15" y="39"/>
                    </a:lnTo>
                    <a:lnTo>
                      <a:pt x="20" y="39"/>
                    </a:lnTo>
                    <a:lnTo>
                      <a:pt x="20" y="39"/>
                    </a:lnTo>
                    <a:lnTo>
                      <a:pt x="20" y="34"/>
                    </a:lnTo>
                    <a:lnTo>
                      <a:pt x="15" y="34"/>
                    </a:lnTo>
                    <a:lnTo>
                      <a:pt x="15" y="34"/>
                    </a:lnTo>
                    <a:lnTo>
                      <a:pt x="10" y="29"/>
                    </a:lnTo>
                    <a:lnTo>
                      <a:pt x="5" y="25"/>
                    </a:lnTo>
                    <a:lnTo>
                      <a:pt x="5" y="25"/>
                    </a:lnTo>
                    <a:lnTo>
                      <a:pt x="5" y="20"/>
                    </a:lnTo>
                    <a:lnTo>
                      <a:pt x="5" y="20"/>
                    </a:lnTo>
                    <a:lnTo>
                      <a:pt x="5" y="20"/>
                    </a:lnTo>
                    <a:lnTo>
                      <a:pt x="10" y="20"/>
                    </a:lnTo>
                    <a:lnTo>
                      <a:pt x="10" y="25"/>
                    </a:lnTo>
                    <a:lnTo>
                      <a:pt x="15" y="25"/>
                    </a:lnTo>
                    <a:lnTo>
                      <a:pt x="15" y="25"/>
                    </a:lnTo>
                    <a:lnTo>
                      <a:pt x="15" y="25"/>
                    </a:lnTo>
                    <a:lnTo>
                      <a:pt x="20" y="25"/>
                    </a:lnTo>
                    <a:lnTo>
                      <a:pt x="20" y="25"/>
                    </a:lnTo>
                    <a:lnTo>
                      <a:pt x="15" y="25"/>
                    </a:lnTo>
                    <a:lnTo>
                      <a:pt x="15" y="20"/>
                    </a:lnTo>
                    <a:lnTo>
                      <a:pt x="15" y="20"/>
                    </a:lnTo>
                    <a:lnTo>
                      <a:pt x="10" y="20"/>
                    </a:lnTo>
                    <a:lnTo>
                      <a:pt x="10" y="15"/>
                    </a:lnTo>
                    <a:lnTo>
                      <a:pt x="10" y="10"/>
                    </a:lnTo>
                    <a:lnTo>
                      <a:pt x="10" y="10"/>
                    </a:lnTo>
                    <a:lnTo>
                      <a:pt x="10" y="10"/>
                    </a:lnTo>
                    <a:lnTo>
                      <a:pt x="10" y="10"/>
                    </a:lnTo>
                    <a:lnTo>
                      <a:pt x="10" y="10"/>
                    </a:lnTo>
                    <a:lnTo>
                      <a:pt x="10" y="10"/>
                    </a:lnTo>
                    <a:lnTo>
                      <a:pt x="15" y="15"/>
                    </a:lnTo>
                    <a:lnTo>
                      <a:pt x="15" y="15"/>
                    </a:lnTo>
                    <a:lnTo>
                      <a:pt x="15" y="15"/>
                    </a:lnTo>
                    <a:lnTo>
                      <a:pt x="20" y="15"/>
                    </a:lnTo>
                    <a:lnTo>
                      <a:pt x="20" y="15"/>
                    </a:lnTo>
                    <a:lnTo>
                      <a:pt x="15" y="15"/>
                    </a:lnTo>
                    <a:lnTo>
                      <a:pt x="15" y="10"/>
                    </a:lnTo>
                    <a:lnTo>
                      <a:pt x="15" y="10"/>
                    </a:lnTo>
                    <a:lnTo>
                      <a:pt x="15" y="10"/>
                    </a:lnTo>
                    <a:lnTo>
                      <a:pt x="15" y="5"/>
                    </a:lnTo>
                    <a:lnTo>
                      <a:pt x="15" y="0"/>
                    </a:lnTo>
                    <a:lnTo>
                      <a:pt x="15" y="0"/>
                    </a:lnTo>
                    <a:lnTo>
                      <a:pt x="15" y="0"/>
                    </a:lnTo>
                    <a:lnTo>
                      <a:pt x="15" y="0"/>
                    </a:lnTo>
                    <a:lnTo>
                      <a:pt x="15" y="0"/>
                    </a:lnTo>
                    <a:lnTo>
                      <a:pt x="15" y="5"/>
                    </a:lnTo>
                    <a:lnTo>
                      <a:pt x="15" y="5"/>
                    </a:lnTo>
                    <a:lnTo>
                      <a:pt x="20" y="5"/>
                    </a:lnTo>
                    <a:lnTo>
                      <a:pt x="20" y="5"/>
                    </a:lnTo>
                    <a:lnTo>
                      <a:pt x="25" y="5"/>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54" name="Freeform 3254">
                <a:extLst>
                  <a:ext uri="{FF2B5EF4-FFF2-40B4-BE49-F238E27FC236}">
                    <a16:creationId xmlns:a16="http://schemas.microsoft.com/office/drawing/2014/main" id="{CE59FB92-E511-41EC-A7A0-679C2D3D1601}"/>
                  </a:ext>
                </a:extLst>
              </p:cNvPr>
              <p:cNvSpPr>
                <a:spLocks/>
              </p:cNvSpPr>
              <p:nvPr/>
            </p:nvSpPr>
            <p:spPr bwMode="auto">
              <a:xfrm>
                <a:off x="3821" y="1218"/>
                <a:ext cx="124" cy="148"/>
              </a:xfrm>
              <a:custGeom>
                <a:avLst/>
                <a:gdLst>
                  <a:gd name="T0" fmla="*/ 20 w 124"/>
                  <a:gd name="T1" fmla="*/ 9 h 148"/>
                  <a:gd name="T2" fmla="*/ 20 w 124"/>
                  <a:gd name="T3" fmla="*/ 19 h 148"/>
                  <a:gd name="T4" fmla="*/ 25 w 124"/>
                  <a:gd name="T5" fmla="*/ 29 h 148"/>
                  <a:gd name="T6" fmla="*/ 30 w 124"/>
                  <a:gd name="T7" fmla="*/ 39 h 148"/>
                  <a:gd name="T8" fmla="*/ 25 w 124"/>
                  <a:gd name="T9" fmla="*/ 54 h 148"/>
                  <a:gd name="T10" fmla="*/ 15 w 124"/>
                  <a:gd name="T11" fmla="*/ 64 h 148"/>
                  <a:gd name="T12" fmla="*/ 5 w 124"/>
                  <a:gd name="T13" fmla="*/ 69 h 148"/>
                  <a:gd name="T14" fmla="*/ 0 w 124"/>
                  <a:gd name="T15" fmla="*/ 83 h 148"/>
                  <a:gd name="T16" fmla="*/ 5 w 124"/>
                  <a:gd name="T17" fmla="*/ 93 h 148"/>
                  <a:gd name="T18" fmla="*/ 10 w 124"/>
                  <a:gd name="T19" fmla="*/ 93 h 148"/>
                  <a:gd name="T20" fmla="*/ 30 w 124"/>
                  <a:gd name="T21" fmla="*/ 93 h 148"/>
                  <a:gd name="T22" fmla="*/ 45 w 124"/>
                  <a:gd name="T23" fmla="*/ 103 h 148"/>
                  <a:gd name="T24" fmla="*/ 50 w 124"/>
                  <a:gd name="T25" fmla="*/ 113 h 148"/>
                  <a:gd name="T26" fmla="*/ 64 w 124"/>
                  <a:gd name="T27" fmla="*/ 118 h 148"/>
                  <a:gd name="T28" fmla="*/ 74 w 124"/>
                  <a:gd name="T29" fmla="*/ 118 h 148"/>
                  <a:gd name="T30" fmla="*/ 99 w 124"/>
                  <a:gd name="T31" fmla="*/ 133 h 148"/>
                  <a:gd name="T32" fmla="*/ 109 w 124"/>
                  <a:gd name="T33" fmla="*/ 143 h 148"/>
                  <a:gd name="T34" fmla="*/ 119 w 124"/>
                  <a:gd name="T35" fmla="*/ 143 h 148"/>
                  <a:gd name="T36" fmla="*/ 124 w 124"/>
                  <a:gd name="T37" fmla="*/ 118 h 148"/>
                  <a:gd name="T38" fmla="*/ 114 w 124"/>
                  <a:gd name="T39" fmla="*/ 133 h 148"/>
                  <a:gd name="T40" fmla="*/ 114 w 124"/>
                  <a:gd name="T41" fmla="*/ 133 h 148"/>
                  <a:gd name="T42" fmla="*/ 119 w 124"/>
                  <a:gd name="T43" fmla="*/ 123 h 148"/>
                  <a:gd name="T44" fmla="*/ 119 w 124"/>
                  <a:gd name="T45" fmla="*/ 108 h 148"/>
                  <a:gd name="T46" fmla="*/ 104 w 124"/>
                  <a:gd name="T47" fmla="*/ 123 h 148"/>
                  <a:gd name="T48" fmla="*/ 104 w 124"/>
                  <a:gd name="T49" fmla="*/ 123 h 148"/>
                  <a:gd name="T50" fmla="*/ 109 w 124"/>
                  <a:gd name="T51" fmla="*/ 113 h 148"/>
                  <a:gd name="T52" fmla="*/ 114 w 124"/>
                  <a:gd name="T53" fmla="*/ 93 h 148"/>
                  <a:gd name="T54" fmla="*/ 109 w 124"/>
                  <a:gd name="T55" fmla="*/ 103 h 148"/>
                  <a:gd name="T56" fmla="*/ 94 w 124"/>
                  <a:gd name="T57" fmla="*/ 113 h 148"/>
                  <a:gd name="T58" fmla="*/ 89 w 124"/>
                  <a:gd name="T59" fmla="*/ 108 h 148"/>
                  <a:gd name="T60" fmla="*/ 94 w 124"/>
                  <a:gd name="T61" fmla="*/ 103 h 148"/>
                  <a:gd name="T62" fmla="*/ 104 w 124"/>
                  <a:gd name="T63" fmla="*/ 79 h 148"/>
                  <a:gd name="T64" fmla="*/ 99 w 124"/>
                  <a:gd name="T65" fmla="*/ 79 h 148"/>
                  <a:gd name="T66" fmla="*/ 89 w 124"/>
                  <a:gd name="T67" fmla="*/ 93 h 148"/>
                  <a:gd name="T68" fmla="*/ 69 w 124"/>
                  <a:gd name="T69" fmla="*/ 93 h 148"/>
                  <a:gd name="T70" fmla="*/ 79 w 124"/>
                  <a:gd name="T71" fmla="*/ 93 h 148"/>
                  <a:gd name="T72" fmla="*/ 94 w 124"/>
                  <a:gd name="T73" fmla="*/ 74 h 148"/>
                  <a:gd name="T74" fmla="*/ 94 w 124"/>
                  <a:gd name="T75" fmla="*/ 64 h 148"/>
                  <a:gd name="T76" fmla="*/ 74 w 124"/>
                  <a:gd name="T77" fmla="*/ 79 h 148"/>
                  <a:gd name="T78" fmla="*/ 50 w 124"/>
                  <a:gd name="T79" fmla="*/ 83 h 148"/>
                  <a:gd name="T80" fmla="*/ 50 w 124"/>
                  <a:gd name="T81" fmla="*/ 79 h 148"/>
                  <a:gd name="T82" fmla="*/ 74 w 124"/>
                  <a:gd name="T83" fmla="*/ 69 h 148"/>
                  <a:gd name="T84" fmla="*/ 89 w 124"/>
                  <a:gd name="T85" fmla="*/ 39 h 148"/>
                  <a:gd name="T86" fmla="*/ 74 w 124"/>
                  <a:gd name="T87" fmla="*/ 49 h 148"/>
                  <a:gd name="T88" fmla="*/ 50 w 124"/>
                  <a:gd name="T89" fmla="*/ 59 h 148"/>
                  <a:gd name="T90" fmla="*/ 45 w 124"/>
                  <a:gd name="T91" fmla="*/ 59 h 148"/>
                  <a:gd name="T92" fmla="*/ 60 w 124"/>
                  <a:gd name="T93" fmla="*/ 54 h 148"/>
                  <a:gd name="T94" fmla="*/ 74 w 124"/>
                  <a:gd name="T95" fmla="*/ 34 h 148"/>
                  <a:gd name="T96" fmla="*/ 69 w 124"/>
                  <a:gd name="T97" fmla="*/ 29 h 148"/>
                  <a:gd name="T98" fmla="*/ 55 w 124"/>
                  <a:gd name="T99" fmla="*/ 39 h 148"/>
                  <a:gd name="T100" fmla="*/ 40 w 124"/>
                  <a:gd name="T101" fmla="*/ 39 h 148"/>
                  <a:gd name="T102" fmla="*/ 50 w 124"/>
                  <a:gd name="T103" fmla="*/ 34 h 148"/>
                  <a:gd name="T104" fmla="*/ 60 w 124"/>
                  <a:gd name="T105" fmla="*/ 24 h 148"/>
                  <a:gd name="T106" fmla="*/ 60 w 124"/>
                  <a:gd name="T107" fmla="*/ 14 h 148"/>
                  <a:gd name="T108" fmla="*/ 50 w 124"/>
                  <a:gd name="T109" fmla="*/ 19 h 148"/>
                  <a:gd name="T110" fmla="*/ 35 w 124"/>
                  <a:gd name="T111" fmla="*/ 24 h 148"/>
                  <a:gd name="T112" fmla="*/ 45 w 124"/>
                  <a:gd name="T113" fmla="*/ 14 h 148"/>
                  <a:gd name="T114" fmla="*/ 45 w 124"/>
                  <a:gd name="T115" fmla="*/ 0 h 148"/>
                  <a:gd name="T116" fmla="*/ 40 w 124"/>
                  <a:gd name="T117" fmla="*/ 9 h 148"/>
                  <a:gd name="T118" fmla="*/ 25 w 124"/>
                  <a:gd name="T119" fmla="*/ 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4" h="148">
                    <a:moveTo>
                      <a:pt x="25" y="9"/>
                    </a:moveTo>
                    <a:lnTo>
                      <a:pt x="25" y="9"/>
                    </a:lnTo>
                    <a:lnTo>
                      <a:pt x="25" y="9"/>
                    </a:lnTo>
                    <a:lnTo>
                      <a:pt x="25" y="9"/>
                    </a:lnTo>
                    <a:lnTo>
                      <a:pt x="20" y="9"/>
                    </a:lnTo>
                    <a:lnTo>
                      <a:pt x="20" y="9"/>
                    </a:lnTo>
                    <a:lnTo>
                      <a:pt x="20" y="9"/>
                    </a:lnTo>
                    <a:lnTo>
                      <a:pt x="20" y="9"/>
                    </a:lnTo>
                    <a:lnTo>
                      <a:pt x="20" y="14"/>
                    </a:lnTo>
                    <a:lnTo>
                      <a:pt x="20" y="14"/>
                    </a:lnTo>
                    <a:lnTo>
                      <a:pt x="15" y="14"/>
                    </a:lnTo>
                    <a:lnTo>
                      <a:pt x="20" y="19"/>
                    </a:lnTo>
                    <a:lnTo>
                      <a:pt x="20" y="19"/>
                    </a:lnTo>
                    <a:lnTo>
                      <a:pt x="20" y="24"/>
                    </a:lnTo>
                    <a:lnTo>
                      <a:pt x="20" y="24"/>
                    </a:lnTo>
                    <a:lnTo>
                      <a:pt x="25" y="29"/>
                    </a:lnTo>
                    <a:lnTo>
                      <a:pt x="25" y="29"/>
                    </a:lnTo>
                    <a:lnTo>
                      <a:pt x="25" y="29"/>
                    </a:lnTo>
                    <a:lnTo>
                      <a:pt x="25" y="34"/>
                    </a:lnTo>
                    <a:lnTo>
                      <a:pt x="25" y="34"/>
                    </a:lnTo>
                    <a:lnTo>
                      <a:pt x="30" y="34"/>
                    </a:lnTo>
                    <a:lnTo>
                      <a:pt x="30" y="34"/>
                    </a:lnTo>
                    <a:lnTo>
                      <a:pt x="30" y="34"/>
                    </a:lnTo>
                    <a:lnTo>
                      <a:pt x="30" y="39"/>
                    </a:lnTo>
                    <a:lnTo>
                      <a:pt x="30" y="39"/>
                    </a:lnTo>
                    <a:lnTo>
                      <a:pt x="30" y="44"/>
                    </a:lnTo>
                    <a:lnTo>
                      <a:pt x="30" y="44"/>
                    </a:lnTo>
                    <a:lnTo>
                      <a:pt x="30" y="44"/>
                    </a:lnTo>
                    <a:lnTo>
                      <a:pt x="30" y="49"/>
                    </a:lnTo>
                    <a:lnTo>
                      <a:pt x="25" y="54"/>
                    </a:lnTo>
                    <a:lnTo>
                      <a:pt x="25" y="54"/>
                    </a:lnTo>
                    <a:lnTo>
                      <a:pt x="25" y="59"/>
                    </a:lnTo>
                    <a:lnTo>
                      <a:pt x="20" y="59"/>
                    </a:lnTo>
                    <a:lnTo>
                      <a:pt x="20" y="59"/>
                    </a:lnTo>
                    <a:lnTo>
                      <a:pt x="20" y="59"/>
                    </a:lnTo>
                    <a:lnTo>
                      <a:pt x="15" y="64"/>
                    </a:lnTo>
                    <a:lnTo>
                      <a:pt x="15" y="64"/>
                    </a:lnTo>
                    <a:lnTo>
                      <a:pt x="15" y="64"/>
                    </a:lnTo>
                    <a:lnTo>
                      <a:pt x="10" y="64"/>
                    </a:lnTo>
                    <a:lnTo>
                      <a:pt x="10" y="69"/>
                    </a:lnTo>
                    <a:lnTo>
                      <a:pt x="5" y="69"/>
                    </a:lnTo>
                    <a:lnTo>
                      <a:pt x="5" y="69"/>
                    </a:lnTo>
                    <a:lnTo>
                      <a:pt x="0" y="74"/>
                    </a:lnTo>
                    <a:lnTo>
                      <a:pt x="0" y="74"/>
                    </a:lnTo>
                    <a:lnTo>
                      <a:pt x="0" y="79"/>
                    </a:lnTo>
                    <a:lnTo>
                      <a:pt x="0" y="79"/>
                    </a:lnTo>
                    <a:lnTo>
                      <a:pt x="0" y="83"/>
                    </a:lnTo>
                    <a:lnTo>
                      <a:pt x="0" y="83"/>
                    </a:lnTo>
                    <a:lnTo>
                      <a:pt x="0" y="88"/>
                    </a:lnTo>
                    <a:lnTo>
                      <a:pt x="0" y="88"/>
                    </a:lnTo>
                    <a:lnTo>
                      <a:pt x="0" y="88"/>
                    </a:lnTo>
                    <a:lnTo>
                      <a:pt x="5" y="88"/>
                    </a:lnTo>
                    <a:lnTo>
                      <a:pt x="5" y="88"/>
                    </a:lnTo>
                    <a:lnTo>
                      <a:pt x="5" y="93"/>
                    </a:lnTo>
                    <a:lnTo>
                      <a:pt x="5" y="93"/>
                    </a:lnTo>
                    <a:lnTo>
                      <a:pt x="5" y="93"/>
                    </a:lnTo>
                    <a:lnTo>
                      <a:pt x="5" y="93"/>
                    </a:lnTo>
                    <a:lnTo>
                      <a:pt x="5" y="93"/>
                    </a:lnTo>
                    <a:lnTo>
                      <a:pt x="10" y="93"/>
                    </a:lnTo>
                    <a:lnTo>
                      <a:pt x="10" y="93"/>
                    </a:lnTo>
                    <a:lnTo>
                      <a:pt x="15" y="98"/>
                    </a:lnTo>
                    <a:lnTo>
                      <a:pt x="15" y="98"/>
                    </a:lnTo>
                    <a:lnTo>
                      <a:pt x="20" y="93"/>
                    </a:lnTo>
                    <a:lnTo>
                      <a:pt x="25" y="93"/>
                    </a:lnTo>
                    <a:lnTo>
                      <a:pt x="30" y="93"/>
                    </a:lnTo>
                    <a:lnTo>
                      <a:pt x="30" y="93"/>
                    </a:lnTo>
                    <a:lnTo>
                      <a:pt x="30" y="93"/>
                    </a:lnTo>
                    <a:lnTo>
                      <a:pt x="30" y="93"/>
                    </a:lnTo>
                    <a:lnTo>
                      <a:pt x="35" y="93"/>
                    </a:lnTo>
                    <a:lnTo>
                      <a:pt x="35" y="98"/>
                    </a:lnTo>
                    <a:lnTo>
                      <a:pt x="40" y="98"/>
                    </a:lnTo>
                    <a:lnTo>
                      <a:pt x="45" y="103"/>
                    </a:lnTo>
                    <a:lnTo>
                      <a:pt x="45" y="103"/>
                    </a:lnTo>
                    <a:lnTo>
                      <a:pt x="45" y="103"/>
                    </a:lnTo>
                    <a:lnTo>
                      <a:pt x="45" y="108"/>
                    </a:lnTo>
                    <a:lnTo>
                      <a:pt x="45" y="108"/>
                    </a:lnTo>
                    <a:lnTo>
                      <a:pt x="50" y="113"/>
                    </a:lnTo>
                    <a:lnTo>
                      <a:pt x="50" y="113"/>
                    </a:lnTo>
                    <a:lnTo>
                      <a:pt x="50" y="113"/>
                    </a:lnTo>
                    <a:lnTo>
                      <a:pt x="55" y="118"/>
                    </a:lnTo>
                    <a:lnTo>
                      <a:pt x="60" y="118"/>
                    </a:lnTo>
                    <a:lnTo>
                      <a:pt x="60" y="118"/>
                    </a:lnTo>
                    <a:lnTo>
                      <a:pt x="60" y="118"/>
                    </a:lnTo>
                    <a:lnTo>
                      <a:pt x="64" y="118"/>
                    </a:lnTo>
                    <a:lnTo>
                      <a:pt x="64" y="118"/>
                    </a:lnTo>
                    <a:lnTo>
                      <a:pt x="64" y="118"/>
                    </a:lnTo>
                    <a:lnTo>
                      <a:pt x="69" y="118"/>
                    </a:lnTo>
                    <a:lnTo>
                      <a:pt x="69" y="118"/>
                    </a:lnTo>
                    <a:lnTo>
                      <a:pt x="74" y="118"/>
                    </a:lnTo>
                    <a:lnTo>
                      <a:pt x="74" y="118"/>
                    </a:lnTo>
                    <a:lnTo>
                      <a:pt x="79" y="118"/>
                    </a:lnTo>
                    <a:lnTo>
                      <a:pt x="84" y="123"/>
                    </a:lnTo>
                    <a:lnTo>
                      <a:pt x="89" y="123"/>
                    </a:lnTo>
                    <a:lnTo>
                      <a:pt x="89" y="128"/>
                    </a:lnTo>
                    <a:lnTo>
                      <a:pt x="94" y="133"/>
                    </a:lnTo>
                    <a:lnTo>
                      <a:pt x="99" y="133"/>
                    </a:lnTo>
                    <a:lnTo>
                      <a:pt x="104" y="138"/>
                    </a:lnTo>
                    <a:lnTo>
                      <a:pt x="104" y="138"/>
                    </a:lnTo>
                    <a:lnTo>
                      <a:pt x="104" y="143"/>
                    </a:lnTo>
                    <a:lnTo>
                      <a:pt x="104" y="143"/>
                    </a:lnTo>
                    <a:lnTo>
                      <a:pt x="109" y="143"/>
                    </a:lnTo>
                    <a:lnTo>
                      <a:pt x="109" y="143"/>
                    </a:lnTo>
                    <a:lnTo>
                      <a:pt x="109" y="148"/>
                    </a:lnTo>
                    <a:lnTo>
                      <a:pt x="114" y="148"/>
                    </a:lnTo>
                    <a:lnTo>
                      <a:pt x="114" y="148"/>
                    </a:lnTo>
                    <a:lnTo>
                      <a:pt x="114" y="148"/>
                    </a:lnTo>
                    <a:lnTo>
                      <a:pt x="119" y="148"/>
                    </a:lnTo>
                    <a:lnTo>
                      <a:pt x="119" y="143"/>
                    </a:lnTo>
                    <a:lnTo>
                      <a:pt x="119" y="143"/>
                    </a:lnTo>
                    <a:lnTo>
                      <a:pt x="124" y="138"/>
                    </a:lnTo>
                    <a:lnTo>
                      <a:pt x="124" y="133"/>
                    </a:lnTo>
                    <a:lnTo>
                      <a:pt x="124" y="128"/>
                    </a:lnTo>
                    <a:lnTo>
                      <a:pt x="124" y="118"/>
                    </a:lnTo>
                    <a:lnTo>
                      <a:pt x="124" y="118"/>
                    </a:lnTo>
                    <a:lnTo>
                      <a:pt x="124" y="123"/>
                    </a:lnTo>
                    <a:lnTo>
                      <a:pt x="124" y="123"/>
                    </a:lnTo>
                    <a:lnTo>
                      <a:pt x="119" y="128"/>
                    </a:lnTo>
                    <a:lnTo>
                      <a:pt x="119" y="133"/>
                    </a:lnTo>
                    <a:lnTo>
                      <a:pt x="114" y="133"/>
                    </a:lnTo>
                    <a:lnTo>
                      <a:pt x="114" y="133"/>
                    </a:lnTo>
                    <a:lnTo>
                      <a:pt x="109" y="138"/>
                    </a:lnTo>
                    <a:lnTo>
                      <a:pt x="109" y="138"/>
                    </a:lnTo>
                    <a:lnTo>
                      <a:pt x="109" y="138"/>
                    </a:lnTo>
                    <a:lnTo>
                      <a:pt x="109" y="133"/>
                    </a:lnTo>
                    <a:lnTo>
                      <a:pt x="109" y="133"/>
                    </a:lnTo>
                    <a:lnTo>
                      <a:pt x="114" y="133"/>
                    </a:lnTo>
                    <a:lnTo>
                      <a:pt x="114" y="133"/>
                    </a:lnTo>
                    <a:lnTo>
                      <a:pt x="114" y="133"/>
                    </a:lnTo>
                    <a:lnTo>
                      <a:pt x="114" y="128"/>
                    </a:lnTo>
                    <a:lnTo>
                      <a:pt x="114" y="128"/>
                    </a:lnTo>
                    <a:lnTo>
                      <a:pt x="119" y="123"/>
                    </a:lnTo>
                    <a:lnTo>
                      <a:pt x="119" y="123"/>
                    </a:lnTo>
                    <a:lnTo>
                      <a:pt x="119" y="118"/>
                    </a:lnTo>
                    <a:lnTo>
                      <a:pt x="119" y="118"/>
                    </a:lnTo>
                    <a:lnTo>
                      <a:pt x="119" y="113"/>
                    </a:lnTo>
                    <a:lnTo>
                      <a:pt x="119" y="113"/>
                    </a:lnTo>
                    <a:lnTo>
                      <a:pt x="119" y="108"/>
                    </a:lnTo>
                    <a:lnTo>
                      <a:pt x="119" y="108"/>
                    </a:lnTo>
                    <a:lnTo>
                      <a:pt x="119" y="113"/>
                    </a:lnTo>
                    <a:lnTo>
                      <a:pt x="114" y="113"/>
                    </a:lnTo>
                    <a:lnTo>
                      <a:pt x="114" y="118"/>
                    </a:lnTo>
                    <a:lnTo>
                      <a:pt x="109" y="118"/>
                    </a:lnTo>
                    <a:lnTo>
                      <a:pt x="109" y="123"/>
                    </a:lnTo>
                    <a:lnTo>
                      <a:pt x="104" y="123"/>
                    </a:lnTo>
                    <a:lnTo>
                      <a:pt x="99" y="123"/>
                    </a:lnTo>
                    <a:lnTo>
                      <a:pt x="99" y="123"/>
                    </a:lnTo>
                    <a:lnTo>
                      <a:pt x="99" y="123"/>
                    </a:lnTo>
                    <a:lnTo>
                      <a:pt x="99" y="123"/>
                    </a:lnTo>
                    <a:lnTo>
                      <a:pt x="99" y="123"/>
                    </a:lnTo>
                    <a:lnTo>
                      <a:pt x="104" y="123"/>
                    </a:lnTo>
                    <a:lnTo>
                      <a:pt x="104" y="118"/>
                    </a:lnTo>
                    <a:lnTo>
                      <a:pt x="104" y="118"/>
                    </a:lnTo>
                    <a:lnTo>
                      <a:pt x="104" y="118"/>
                    </a:lnTo>
                    <a:lnTo>
                      <a:pt x="109" y="113"/>
                    </a:lnTo>
                    <a:lnTo>
                      <a:pt x="109" y="113"/>
                    </a:lnTo>
                    <a:lnTo>
                      <a:pt x="109" y="113"/>
                    </a:lnTo>
                    <a:lnTo>
                      <a:pt x="109" y="108"/>
                    </a:lnTo>
                    <a:lnTo>
                      <a:pt x="109" y="103"/>
                    </a:lnTo>
                    <a:lnTo>
                      <a:pt x="114" y="103"/>
                    </a:lnTo>
                    <a:lnTo>
                      <a:pt x="114" y="98"/>
                    </a:lnTo>
                    <a:lnTo>
                      <a:pt x="114" y="93"/>
                    </a:lnTo>
                    <a:lnTo>
                      <a:pt x="114" y="93"/>
                    </a:lnTo>
                    <a:lnTo>
                      <a:pt x="114" y="93"/>
                    </a:lnTo>
                    <a:lnTo>
                      <a:pt x="109" y="98"/>
                    </a:lnTo>
                    <a:lnTo>
                      <a:pt x="109" y="98"/>
                    </a:lnTo>
                    <a:lnTo>
                      <a:pt x="109" y="98"/>
                    </a:lnTo>
                    <a:lnTo>
                      <a:pt x="109" y="98"/>
                    </a:lnTo>
                    <a:lnTo>
                      <a:pt x="109" y="103"/>
                    </a:lnTo>
                    <a:lnTo>
                      <a:pt x="104" y="103"/>
                    </a:lnTo>
                    <a:lnTo>
                      <a:pt x="104" y="108"/>
                    </a:lnTo>
                    <a:lnTo>
                      <a:pt x="99" y="108"/>
                    </a:lnTo>
                    <a:lnTo>
                      <a:pt x="99" y="108"/>
                    </a:lnTo>
                    <a:lnTo>
                      <a:pt x="99" y="108"/>
                    </a:lnTo>
                    <a:lnTo>
                      <a:pt x="94" y="113"/>
                    </a:lnTo>
                    <a:lnTo>
                      <a:pt x="89" y="113"/>
                    </a:lnTo>
                    <a:lnTo>
                      <a:pt x="89" y="113"/>
                    </a:lnTo>
                    <a:lnTo>
                      <a:pt x="84" y="108"/>
                    </a:lnTo>
                    <a:lnTo>
                      <a:pt x="84" y="108"/>
                    </a:lnTo>
                    <a:lnTo>
                      <a:pt x="84" y="108"/>
                    </a:lnTo>
                    <a:lnTo>
                      <a:pt x="89" y="108"/>
                    </a:lnTo>
                    <a:lnTo>
                      <a:pt x="89" y="108"/>
                    </a:lnTo>
                    <a:lnTo>
                      <a:pt x="89" y="108"/>
                    </a:lnTo>
                    <a:lnTo>
                      <a:pt x="89" y="108"/>
                    </a:lnTo>
                    <a:lnTo>
                      <a:pt x="94" y="108"/>
                    </a:lnTo>
                    <a:lnTo>
                      <a:pt x="94" y="103"/>
                    </a:lnTo>
                    <a:lnTo>
                      <a:pt x="94" y="103"/>
                    </a:lnTo>
                    <a:lnTo>
                      <a:pt x="99" y="98"/>
                    </a:lnTo>
                    <a:lnTo>
                      <a:pt x="99" y="98"/>
                    </a:lnTo>
                    <a:lnTo>
                      <a:pt x="99" y="93"/>
                    </a:lnTo>
                    <a:lnTo>
                      <a:pt x="99" y="88"/>
                    </a:lnTo>
                    <a:lnTo>
                      <a:pt x="104" y="83"/>
                    </a:lnTo>
                    <a:lnTo>
                      <a:pt x="104" y="79"/>
                    </a:lnTo>
                    <a:lnTo>
                      <a:pt x="104" y="74"/>
                    </a:lnTo>
                    <a:lnTo>
                      <a:pt x="104" y="74"/>
                    </a:lnTo>
                    <a:lnTo>
                      <a:pt x="104" y="74"/>
                    </a:lnTo>
                    <a:lnTo>
                      <a:pt x="104" y="74"/>
                    </a:lnTo>
                    <a:lnTo>
                      <a:pt x="104" y="79"/>
                    </a:lnTo>
                    <a:lnTo>
                      <a:pt x="99" y="79"/>
                    </a:lnTo>
                    <a:lnTo>
                      <a:pt x="99" y="83"/>
                    </a:lnTo>
                    <a:lnTo>
                      <a:pt x="99" y="83"/>
                    </a:lnTo>
                    <a:lnTo>
                      <a:pt x="94" y="83"/>
                    </a:lnTo>
                    <a:lnTo>
                      <a:pt x="94" y="88"/>
                    </a:lnTo>
                    <a:lnTo>
                      <a:pt x="89" y="88"/>
                    </a:lnTo>
                    <a:lnTo>
                      <a:pt x="89" y="93"/>
                    </a:lnTo>
                    <a:lnTo>
                      <a:pt x="84" y="93"/>
                    </a:lnTo>
                    <a:lnTo>
                      <a:pt x="84" y="93"/>
                    </a:lnTo>
                    <a:lnTo>
                      <a:pt x="79" y="93"/>
                    </a:lnTo>
                    <a:lnTo>
                      <a:pt x="74" y="93"/>
                    </a:lnTo>
                    <a:lnTo>
                      <a:pt x="69" y="93"/>
                    </a:lnTo>
                    <a:lnTo>
                      <a:pt x="69" y="93"/>
                    </a:lnTo>
                    <a:lnTo>
                      <a:pt x="69" y="93"/>
                    </a:lnTo>
                    <a:lnTo>
                      <a:pt x="74" y="93"/>
                    </a:lnTo>
                    <a:lnTo>
                      <a:pt x="74" y="93"/>
                    </a:lnTo>
                    <a:lnTo>
                      <a:pt x="74" y="93"/>
                    </a:lnTo>
                    <a:lnTo>
                      <a:pt x="79" y="93"/>
                    </a:lnTo>
                    <a:lnTo>
                      <a:pt x="79" y="93"/>
                    </a:lnTo>
                    <a:lnTo>
                      <a:pt x="84" y="88"/>
                    </a:lnTo>
                    <a:lnTo>
                      <a:pt x="84" y="88"/>
                    </a:lnTo>
                    <a:lnTo>
                      <a:pt x="89" y="83"/>
                    </a:lnTo>
                    <a:lnTo>
                      <a:pt x="89" y="83"/>
                    </a:lnTo>
                    <a:lnTo>
                      <a:pt x="89" y="79"/>
                    </a:lnTo>
                    <a:lnTo>
                      <a:pt x="94" y="74"/>
                    </a:lnTo>
                    <a:lnTo>
                      <a:pt x="94" y="74"/>
                    </a:lnTo>
                    <a:lnTo>
                      <a:pt x="94" y="64"/>
                    </a:lnTo>
                    <a:lnTo>
                      <a:pt x="99" y="59"/>
                    </a:lnTo>
                    <a:lnTo>
                      <a:pt x="94" y="59"/>
                    </a:lnTo>
                    <a:lnTo>
                      <a:pt x="94" y="64"/>
                    </a:lnTo>
                    <a:lnTo>
                      <a:pt x="94" y="64"/>
                    </a:lnTo>
                    <a:lnTo>
                      <a:pt x="94" y="64"/>
                    </a:lnTo>
                    <a:lnTo>
                      <a:pt x="89" y="69"/>
                    </a:lnTo>
                    <a:lnTo>
                      <a:pt x="89" y="69"/>
                    </a:lnTo>
                    <a:lnTo>
                      <a:pt x="84" y="74"/>
                    </a:lnTo>
                    <a:lnTo>
                      <a:pt x="79" y="74"/>
                    </a:lnTo>
                    <a:lnTo>
                      <a:pt x="74" y="79"/>
                    </a:lnTo>
                    <a:lnTo>
                      <a:pt x="69" y="79"/>
                    </a:lnTo>
                    <a:lnTo>
                      <a:pt x="69" y="79"/>
                    </a:lnTo>
                    <a:lnTo>
                      <a:pt x="64" y="83"/>
                    </a:lnTo>
                    <a:lnTo>
                      <a:pt x="60" y="83"/>
                    </a:lnTo>
                    <a:lnTo>
                      <a:pt x="55" y="83"/>
                    </a:lnTo>
                    <a:lnTo>
                      <a:pt x="50" y="83"/>
                    </a:lnTo>
                    <a:lnTo>
                      <a:pt x="45" y="79"/>
                    </a:lnTo>
                    <a:lnTo>
                      <a:pt x="45" y="79"/>
                    </a:lnTo>
                    <a:lnTo>
                      <a:pt x="45" y="79"/>
                    </a:lnTo>
                    <a:lnTo>
                      <a:pt x="45" y="79"/>
                    </a:lnTo>
                    <a:lnTo>
                      <a:pt x="50" y="83"/>
                    </a:lnTo>
                    <a:lnTo>
                      <a:pt x="50" y="79"/>
                    </a:lnTo>
                    <a:lnTo>
                      <a:pt x="55" y="79"/>
                    </a:lnTo>
                    <a:lnTo>
                      <a:pt x="60" y="79"/>
                    </a:lnTo>
                    <a:lnTo>
                      <a:pt x="64" y="79"/>
                    </a:lnTo>
                    <a:lnTo>
                      <a:pt x="64" y="79"/>
                    </a:lnTo>
                    <a:lnTo>
                      <a:pt x="69" y="74"/>
                    </a:lnTo>
                    <a:lnTo>
                      <a:pt x="74" y="69"/>
                    </a:lnTo>
                    <a:lnTo>
                      <a:pt x="79" y="64"/>
                    </a:lnTo>
                    <a:lnTo>
                      <a:pt x="79" y="59"/>
                    </a:lnTo>
                    <a:lnTo>
                      <a:pt x="84" y="54"/>
                    </a:lnTo>
                    <a:lnTo>
                      <a:pt x="89" y="49"/>
                    </a:lnTo>
                    <a:lnTo>
                      <a:pt x="89" y="39"/>
                    </a:lnTo>
                    <a:lnTo>
                      <a:pt x="89" y="39"/>
                    </a:lnTo>
                    <a:lnTo>
                      <a:pt x="89" y="39"/>
                    </a:lnTo>
                    <a:lnTo>
                      <a:pt x="84" y="44"/>
                    </a:lnTo>
                    <a:lnTo>
                      <a:pt x="84" y="44"/>
                    </a:lnTo>
                    <a:lnTo>
                      <a:pt x="79" y="44"/>
                    </a:lnTo>
                    <a:lnTo>
                      <a:pt x="79" y="49"/>
                    </a:lnTo>
                    <a:lnTo>
                      <a:pt x="74" y="49"/>
                    </a:lnTo>
                    <a:lnTo>
                      <a:pt x="69" y="54"/>
                    </a:lnTo>
                    <a:lnTo>
                      <a:pt x="69" y="54"/>
                    </a:lnTo>
                    <a:lnTo>
                      <a:pt x="64" y="59"/>
                    </a:lnTo>
                    <a:lnTo>
                      <a:pt x="60" y="59"/>
                    </a:lnTo>
                    <a:lnTo>
                      <a:pt x="55" y="59"/>
                    </a:lnTo>
                    <a:lnTo>
                      <a:pt x="50" y="59"/>
                    </a:lnTo>
                    <a:lnTo>
                      <a:pt x="50" y="59"/>
                    </a:lnTo>
                    <a:lnTo>
                      <a:pt x="45" y="59"/>
                    </a:lnTo>
                    <a:lnTo>
                      <a:pt x="40" y="59"/>
                    </a:lnTo>
                    <a:lnTo>
                      <a:pt x="40" y="59"/>
                    </a:lnTo>
                    <a:lnTo>
                      <a:pt x="45" y="59"/>
                    </a:lnTo>
                    <a:lnTo>
                      <a:pt x="45" y="59"/>
                    </a:lnTo>
                    <a:lnTo>
                      <a:pt x="45" y="59"/>
                    </a:lnTo>
                    <a:lnTo>
                      <a:pt x="50" y="59"/>
                    </a:lnTo>
                    <a:lnTo>
                      <a:pt x="50" y="59"/>
                    </a:lnTo>
                    <a:lnTo>
                      <a:pt x="55" y="54"/>
                    </a:lnTo>
                    <a:lnTo>
                      <a:pt x="55" y="54"/>
                    </a:lnTo>
                    <a:lnTo>
                      <a:pt x="60" y="54"/>
                    </a:lnTo>
                    <a:lnTo>
                      <a:pt x="60" y="54"/>
                    </a:lnTo>
                    <a:lnTo>
                      <a:pt x="64" y="49"/>
                    </a:lnTo>
                    <a:lnTo>
                      <a:pt x="64" y="49"/>
                    </a:lnTo>
                    <a:lnTo>
                      <a:pt x="69" y="44"/>
                    </a:lnTo>
                    <a:lnTo>
                      <a:pt x="69" y="39"/>
                    </a:lnTo>
                    <a:lnTo>
                      <a:pt x="74" y="34"/>
                    </a:lnTo>
                    <a:lnTo>
                      <a:pt x="74" y="24"/>
                    </a:lnTo>
                    <a:lnTo>
                      <a:pt x="74" y="24"/>
                    </a:lnTo>
                    <a:lnTo>
                      <a:pt x="74" y="29"/>
                    </a:lnTo>
                    <a:lnTo>
                      <a:pt x="74" y="29"/>
                    </a:lnTo>
                    <a:lnTo>
                      <a:pt x="69" y="29"/>
                    </a:lnTo>
                    <a:lnTo>
                      <a:pt x="69" y="29"/>
                    </a:lnTo>
                    <a:lnTo>
                      <a:pt x="69" y="34"/>
                    </a:lnTo>
                    <a:lnTo>
                      <a:pt x="64" y="34"/>
                    </a:lnTo>
                    <a:lnTo>
                      <a:pt x="64" y="34"/>
                    </a:lnTo>
                    <a:lnTo>
                      <a:pt x="60" y="34"/>
                    </a:lnTo>
                    <a:lnTo>
                      <a:pt x="60" y="39"/>
                    </a:lnTo>
                    <a:lnTo>
                      <a:pt x="55" y="39"/>
                    </a:lnTo>
                    <a:lnTo>
                      <a:pt x="50" y="39"/>
                    </a:lnTo>
                    <a:lnTo>
                      <a:pt x="50" y="39"/>
                    </a:lnTo>
                    <a:lnTo>
                      <a:pt x="45" y="39"/>
                    </a:lnTo>
                    <a:lnTo>
                      <a:pt x="45" y="39"/>
                    </a:lnTo>
                    <a:lnTo>
                      <a:pt x="40" y="39"/>
                    </a:lnTo>
                    <a:lnTo>
                      <a:pt x="40" y="39"/>
                    </a:lnTo>
                    <a:lnTo>
                      <a:pt x="40" y="39"/>
                    </a:lnTo>
                    <a:lnTo>
                      <a:pt x="45" y="39"/>
                    </a:lnTo>
                    <a:lnTo>
                      <a:pt x="45" y="39"/>
                    </a:lnTo>
                    <a:lnTo>
                      <a:pt x="45" y="39"/>
                    </a:lnTo>
                    <a:lnTo>
                      <a:pt x="45" y="39"/>
                    </a:lnTo>
                    <a:lnTo>
                      <a:pt x="50" y="34"/>
                    </a:lnTo>
                    <a:lnTo>
                      <a:pt x="50" y="34"/>
                    </a:lnTo>
                    <a:lnTo>
                      <a:pt x="55" y="34"/>
                    </a:lnTo>
                    <a:lnTo>
                      <a:pt x="55" y="34"/>
                    </a:lnTo>
                    <a:lnTo>
                      <a:pt x="55" y="29"/>
                    </a:lnTo>
                    <a:lnTo>
                      <a:pt x="60" y="29"/>
                    </a:lnTo>
                    <a:lnTo>
                      <a:pt x="60" y="24"/>
                    </a:lnTo>
                    <a:lnTo>
                      <a:pt x="60" y="19"/>
                    </a:lnTo>
                    <a:lnTo>
                      <a:pt x="64" y="14"/>
                    </a:lnTo>
                    <a:lnTo>
                      <a:pt x="64" y="9"/>
                    </a:lnTo>
                    <a:lnTo>
                      <a:pt x="64" y="9"/>
                    </a:lnTo>
                    <a:lnTo>
                      <a:pt x="64" y="9"/>
                    </a:lnTo>
                    <a:lnTo>
                      <a:pt x="60" y="14"/>
                    </a:lnTo>
                    <a:lnTo>
                      <a:pt x="60" y="14"/>
                    </a:lnTo>
                    <a:lnTo>
                      <a:pt x="60" y="14"/>
                    </a:lnTo>
                    <a:lnTo>
                      <a:pt x="55" y="14"/>
                    </a:lnTo>
                    <a:lnTo>
                      <a:pt x="55" y="19"/>
                    </a:lnTo>
                    <a:lnTo>
                      <a:pt x="55" y="19"/>
                    </a:lnTo>
                    <a:lnTo>
                      <a:pt x="50" y="19"/>
                    </a:lnTo>
                    <a:lnTo>
                      <a:pt x="50" y="24"/>
                    </a:lnTo>
                    <a:lnTo>
                      <a:pt x="45" y="24"/>
                    </a:lnTo>
                    <a:lnTo>
                      <a:pt x="45" y="24"/>
                    </a:lnTo>
                    <a:lnTo>
                      <a:pt x="40" y="24"/>
                    </a:lnTo>
                    <a:lnTo>
                      <a:pt x="40" y="24"/>
                    </a:lnTo>
                    <a:lnTo>
                      <a:pt x="35" y="24"/>
                    </a:lnTo>
                    <a:lnTo>
                      <a:pt x="35" y="24"/>
                    </a:lnTo>
                    <a:lnTo>
                      <a:pt x="35" y="24"/>
                    </a:lnTo>
                    <a:lnTo>
                      <a:pt x="35" y="24"/>
                    </a:lnTo>
                    <a:lnTo>
                      <a:pt x="40" y="19"/>
                    </a:lnTo>
                    <a:lnTo>
                      <a:pt x="40" y="19"/>
                    </a:lnTo>
                    <a:lnTo>
                      <a:pt x="45" y="14"/>
                    </a:lnTo>
                    <a:lnTo>
                      <a:pt x="45" y="9"/>
                    </a:lnTo>
                    <a:lnTo>
                      <a:pt x="50" y="5"/>
                    </a:lnTo>
                    <a:lnTo>
                      <a:pt x="50" y="0"/>
                    </a:lnTo>
                    <a:lnTo>
                      <a:pt x="50" y="0"/>
                    </a:lnTo>
                    <a:lnTo>
                      <a:pt x="50" y="0"/>
                    </a:lnTo>
                    <a:lnTo>
                      <a:pt x="45" y="0"/>
                    </a:lnTo>
                    <a:lnTo>
                      <a:pt x="45" y="0"/>
                    </a:lnTo>
                    <a:lnTo>
                      <a:pt x="45" y="5"/>
                    </a:lnTo>
                    <a:lnTo>
                      <a:pt x="45" y="5"/>
                    </a:lnTo>
                    <a:lnTo>
                      <a:pt x="40" y="5"/>
                    </a:lnTo>
                    <a:lnTo>
                      <a:pt x="40" y="9"/>
                    </a:lnTo>
                    <a:lnTo>
                      <a:pt x="40" y="9"/>
                    </a:lnTo>
                    <a:lnTo>
                      <a:pt x="35" y="9"/>
                    </a:lnTo>
                    <a:lnTo>
                      <a:pt x="35" y="9"/>
                    </a:lnTo>
                    <a:lnTo>
                      <a:pt x="30" y="9"/>
                    </a:lnTo>
                    <a:lnTo>
                      <a:pt x="30" y="9"/>
                    </a:lnTo>
                    <a:lnTo>
                      <a:pt x="30" y="9"/>
                    </a:lnTo>
                    <a:lnTo>
                      <a:pt x="25" y="9"/>
                    </a:lnTo>
                    <a:lnTo>
                      <a:pt x="25" y="9"/>
                    </a:lnTo>
                    <a:close/>
                  </a:path>
                </a:pathLst>
              </a:custGeom>
              <a:solidFill>
                <a:srgbClr val="00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55" name="Freeform 3255">
                <a:extLst>
                  <a:ext uri="{FF2B5EF4-FFF2-40B4-BE49-F238E27FC236}">
                    <a16:creationId xmlns:a16="http://schemas.microsoft.com/office/drawing/2014/main" id="{D9DD9AD0-DFE8-4239-836E-F16EC911A899}"/>
                  </a:ext>
                </a:extLst>
              </p:cNvPr>
              <p:cNvSpPr>
                <a:spLocks/>
              </p:cNvSpPr>
              <p:nvPr/>
            </p:nvSpPr>
            <p:spPr bwMode="auto">
              <a:xfrm>
                <a:off x="3826" y="1208"/>
                <a:ext cx="15" cy="5"/>
              </a:xfrm>
              <a:custGeom>
                <a:avLst/>
                <a:gdLst>
                  <a:gd name="T0" fmla="*/ 0 w 15"/>
                  <a:gd name="T1" fmla="*/ 0 h 5"/>
                  <a:gd name="T2" fmla="*/ 0 w 15"/>
                  <a:gd name="T3" fmla="*/ 0 h 5"/>
                  <a:gd name="T4" fmla="*/ 0 w 15"/>
                  <a:gd name="T5" fmla="*/ 0 h 5"/>
                  <a:gd name="T6" fmla="*/ 0 w 15"/>
                  <a:gd name="T7" fmla="*/ 0 h 5"/>
                  <a:gd name="T8" fmla="*/ 0 w 15"/>
                  <a:gd name="T9" fmla="*/ 0 h 5"/>
                  <a:gd name="T10" fmla="*/ 5 w 15"/>
                  <a:gd name="T11" fmla="*/ 0 h 5"/>
                  <a:gd name="T12" fmla="*/ 5 w 15"/>
                  <a:gd name="T13" fmla="*/ 0 h 5"/>
                  <a:gd name="T14" fmla="*/ 5 w 15"/>
                  <a:gd name="T15" fmla="*/ 0 h 5"/>
                  <a:gd name="T16" fmla="*/ 5 w 15"/>
                  <a:gd name="T17" fmla="*/ 0 h 5"/>
                  <a:gd name="T18" fmla="*/ 5 w 15"/>
                  <a:gd name="T19" fmla="*/ 0 h 5"/>
                  <a:gd name="T20" fmla="*/ 5 w 15"/>
                  <a:gd name="T21" fmla="*/ 0 h 5"/>
                  <a:gd name="T22" fmla="*/ 5 w 15"/>
                  <a:gd name="T23" fmla="*/ 0 h 5"/>
                  <a:gd name="T24" fmla="*/ 10 w 15"/>
                  <a:gd name="T25" fmla="*/ 0 h 5"/>
                  <a:gd name="T26" fmla="*/ 10 w 15"/>
                  <a:gd name="T27" fmla="*/ 0 h 5"/>
                  <a:gd name="T28" fmla="*/ 10 w 15"/>
                  <a:gd name="T29" fmla="*/ 0 h 5"/>
                  <a:gd name="T30" fmla="*/ 10 w 15"/>
                  <a:gd name="T31" fmla="*/ 0 h 5"/>
                  <a:gd name="T32" fmla="*/ 10 w 15"/>
                  <a:gd name="T33" fmla="*/ 0 h 5"/>
                  <a:gd name="T34" fmla="*/ 10 w 15"/>
                  <a:gd name="T35" fmla="*/ 0 h 5"/>
                  <a:gd name="T36" fmla="*/ 15 w 15"/>
                  <a:gd name="T37" fmla="*/ 0 h 5"/>
                  <a:gd name="T38" fmla="*/ 15 w 15"/>
                  <a:gd name="T39" fmla="*/ 0 h 5"/>
                  <a:gd name="T40" fmla="*/ 15 w 15"/>
                  <a:gd name="T41" fmla="*/ 0 h 5"/>
                  <a:gd name="T42" fmla="*/ 15 w 15"/>
                  <a:gd name="T43" fmla="*/ 0 h 5"/>
                  <a:gd name="T44" fmla="*/ 15 w 15"/>
                  <a:gd name="T45" fmla="*/ 0 h 5"/>
                  <a:gd name="T46" fmla="*/ 15 w 15"/>
                  <a:gd name="T47" fmla="*/ 0 h 5"/>
                  <a:gd name="T48" fmla="*/ 15 w 15"/>
                  <a:gd name="T49" fmla="*/ 5 h 5"/>
                  <a:gd name="T50" fmla="*/ 15 w 15"/>
                  <a:gd name="T51" fmla="*/ 5 h 5"/>
                  <a:gd name="T52" fmla="*/ 15 w 15"/>
                  <a:gd name="T53" fmla="*/ 5 h 5"/>
                  <a:gd name="T54" fmla="*/ 15 w 15"/>
                  <a:gd name="T55" fmla="*/ 5 h 5"/>
                  <a:gd name="T56" fmla="*/ 15 w 15"/>
                  <a:gd name="T57" fmla="*/ 5 h 5"/>
                  <a:gd name="T58" fmla="*/ 10 w 15"/>
                  <a:gd name="T59" fmla="*/ 5 h 5"/>
                  <a:gd name="T60" fmla="*/ 10 w 15"/>
                  <a:gd name="T61" fmla="*/ 5 h 5"/>
                  <a:gd name="T62" fmla="*/ 10 w 15"/>
                  <a:gd name="T63" fmla="*/ 5 h 5"/>
                  <a:gd name="T64" fmla="*/ 5 w 15"/>
                  <a:gd name="T65" fmla="*/ 5 h 5"/>
                  <a:gd name="T66" fmla="*/ 5 w 15"/>
                  <a:gd name="T67" fmla="*/ 5 h 5"/>
                  <a:gd name="T68" fmla="*/ 5 w 15"/>
                  <a:gd name="T69" fmla="*/ 5 h 5"/>
                  <a:gd name="T70" fmla="*/ 5 w 15"/>
                  <a:gd name="T71" fmla="*/ 5 h 5"/>
                  <a:gd name="T72" fmla="*/ 5 w 15"/>
                  <a:gd name="T73" fmla="*/ 5 h 5"/>
                  <a:gd name="T74" fmla="*/ 5 w 15"/>
                  <a:gd name="T75" fmla="*/ 5 h 5"/>
                  <a:gd name="T76" fmla="*/ 5 w 15"/>
                  <a:gd name="T77" fmla="*/ 5 h 5"/>
                  <a:gd name="T78" fmla="*/ 5 w 15"/>
                  <a:gd name="T79" fmla="*/ 5 h 5"/>
                  <a:gd name="T80" fmla="*/ 5 w 15"/>
                  <a:gd name="T81" fmla="*/ 5 h 5"/>
                  <a:gd name="T82" fmla="*/ 5 w 15"/>
                  <a:gd name="T83" fmla="*/ 5 h 5"/>
                  <a:gd name="T84" fmla="*/ 0 w 15"/>
                  <a:gd name="T85" fmla="*/ 5 h 5"/>
                  <a:gd name="T86" fmla="*/ 0 w 15"/>
                  <a:gd name="T87" fmla="*/ 5 h 5"/>
                  <a:gd name="T88" fmla="*/ 0 w 15"/>
                  <a:gd name="T89" fmla="*/ 5 h 5"/>
                  <a:gd name="T90" fmla="*/ 0 w 15"/>
                  <a:gd name="T91" fmla="*/ 0 h 5"/>
                  <a:gd name="T92" fmla="*/ 0 w 15"/>
                  <a:gd name="T93" fmla="*/ 0 h 5"/>
                  <a:gd name="T94" fmla="*/ 0 w 15"/>
                  <a:gd name="T95" fmla="*/ 0 h 5"/>
                  <a:gd name="T96" fmla="*/ 0 w 15"/>
                  <a:gd name="T9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 h="5">
                    <a:moveTo>
                      <a:pt x="0" y="0"/>
                    </a:moveTo>
                    <a:lnTo>
                      <a:pt x="0" y="0"/>
                    </a:lnTo>
                    <a:lnTo>
                      <a:pt x="0" y="0"/>
                    </a:lnTo>
                    <a:lnTo>
                      <a:pt x="0" y="0"/>
                    </a:lnTo>
                    <a:lnTo>
                      <a:pt x="0" y="0"/>
                    </a:lnTo>
                    <a:lnTo>
                      <a:pt x="5" y="0"/>
                    </a:lnTo>
                    <a:lnTo>
                      <a:pt x="5" y="0"/>
                    </a:lnTo>
                    <a:lnTo>
                      <a:pt x="5" y="0"/>
                    </a:lnTo>
                    <a:lnTo>
                      <a:pt x="5" y="0"/>
                    </a:lnTo>
                    <a:lnTo>
                      <a:pt x="5" y="0"/>
                    </a:lnTo>
                    <a:lnTo>
                      <a:pt x="5" y="0"/>
                    </a:lnTo>
                    <a:lnTo>
                      <a:pt x="5" y="0"/>
                    </a:lnTo>
                    <a:lnTo>
                      <a:pt x="10" y="0"/>
                    </a:lnTo>
                    <a:lnTo>
                      <a:pt x="10" y="0"/>
                    </a:lnTo>
                    <a:lnTo>
                      <a:pt x="10" y="0"/>
                    </a:lnTo>
                    <a:lnTo>
                      <a:pt x="10" y="0"/>
                    </a:lnTo>
                    <a:lnTo>
                      <a:pt x="10" y="0"/>
                    </a:lnTo>
                    <a:lnTo>
                      <a:pt x="10" y="0"/>
                    </a:lnTo>
                    <a:lnTo>
                      <a:pt x="15" y="0"/>
                    </a:lnTo>
                    <a:lnTo>
                      <a:pt x="15" y="0"/>
                    </a:lnTo>
                    <a:lnTo>
                      <a:pt x="15" y="0"/>
                    </a:lnTo>
                    <a:lnTo>
                      <a:pt x="15" y="0"/>
                    </a:lnTo>
                    <a:lnTo>
                      <a:pt x="15" y="0"/>
                    </a:lnTo>
                    <a:lnTo>
                      <a:pt x="15" y="0"/>
                    </a:lnTo>
                    <a:lnTo>
                      <a:pt x="15" y="5"/>
                    </a:lnTo>
                    <a:lnTo>
                      <a:pt x="15" y="5"/>
                    </a:lnTo>
                    <a:lnTo>
                      <a:pt x="15" y="5"/>
                    </a:lnTo>
                    <a:lnTo>
                      <a:pt x="15" y="5"/>
                    </a:lnTo>
                    <a:lnTo>
                      <a:pt x="15" y="5"/>
                    </a:lnTo>
                    <a:lnTo>
                      <a:pt x="10" y="5"/>
                    </a:lnTo>
                    <a:lnTo>
                      <a:pt x="10" y="5"/>
                    </a:lnTo>
                    <a:lnTo>
                      <a:pt x="10" y="5"/>
                    </a:lnTo>
                    <a:lnTo>
                      <a:pt x="5" y="5"/>
                    </a:lnTo>
                    <a:lnTo>
                      <a:pt x="5" y="5"/>
                    </a:lnTo>
                    <a:lnTo>
                      <a:pt x="5" y="5"/>
                    </a:lnTo>
                    <a:lnTo>
                      <a:pt x="5" y="5"/>
                    </a:lnTo>
                    <a:lnTo>
                      <a:pt x="5" y="5"/>
                    </a:lnTo>
                    <a:lnTo>
                      <a:pt x="5" y="5"/>
                    </a:lnTo>
                    <a:lnTo>
                      <a:pt x="5" y="5"/>
                    </a:lnTo>
                    <a:lnTo>
                      <a:pt x="5" y="5"/>
                    </a:lnTo>
                    <a:lnTo>
                      <a:pt x="5" y="5"/>
                    </a:lnTo>
                    <a:lnTo>
                      <a:pt x="5" y="5"/>
                    </a:lnTo>
                    <a:lnTo>
                      <a:pt x="0" y="5"/>
                    </a:lnTo>
                    <a:lnTo>
                      <a:pt x="0" y="5"/>
                    </a:lnTo>
                    <a:lnTo>
                      <a:pt x="0" y="5"/>
                    </a:lnTo>
                    <a:lnTo>
                      <a:pt x="0" y="0"/>
                    </a:lnTo>
                    <a:lnTo>
                      <a:pt x="0" y="0"/>
                    </a:lnTo>
                    <a:lnTo>
                      <a:pt x="0" y="0"/>
                    </a:lnTo>
                    <a:lnTo>
                      <a:pt x="0" y="0"/>
                    </a:lnTo>
                    <a:close/>
                  </a:path>
                </a:pathLst>
              </a:custGeom>
              <a:solidFill>
                <a:srgbClr val="F2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56" name="Freeform 3256">
                <a:extLst>
                  <a:ext uri="{FF2B5EF4-FFF2-40B4-BE49-F238E27FC236}">
                    <a16:creationId xmlns:a16="http://schemas.microsoft.com/office/drawing/2014/main" id="{59C02425-FB60-465B-A9A5-B1BDF842388A}"/>
                  </a:ext>
                </a:extLst>
              </p:cNvPr>
              <p:cNvSpPr>
                <a:spLocks/>
              </p:cNvSpPr>
              <p:nvPr/>
            </p:nvSpPr>
            <p:spPr bwMode="auto">
              <a:xfrm>
                <a:off x="3826" y="1203"/>
                <a:ext cx="5" cy="5"/>
              </a:xfrm>
              <a:custGeom>
                <a:avLst/>
                <a:gdLst>
                  <a:gd name="T0" fmla="*/ 5 w 5"/>
                  <a:gd name="T1" fmla="*/ 0 h 5"/>
                  <a:gd name="T2" fmla="*/ 5 w 5"/>
                  <a:gd name="T3" fmla="*/ 0 h 5"/>
                  <a:gd name="T4" fmla="*/ 5 w 5"/>
                  <a:gd name="T5" fmla="*/ 0 h 5"/>
                  <a:gd name="T6" fmla="*/ 5 w 5"/>
                  <a:gd name="T7" fmla="*/ 0 h 5"/>
                  <a:gd name="T8" fmla="*/ 0 w 5"/>
                  <a:gd name="T9" fmla="*/ 0 h 5"/>
                  <a:gd name="T10" fmla="*/ 0 w 5"/>
                  <a:gd name="T11" fmla="*/ 0 h 5"/>
                  <a:gd name="T12" fmla="*/ 0 w 5"/>
                  <a:gd name="T13" fmla="*/ 5 h 5"/>
                  <a:gd name="T14" fmla="*/ 0 w 5"/>
                  <a:gd name="T15" fmla="*/ 5 h 5"/>
                  <a:gd name="T16" fmla="*/ 0 w 5"/>
                  <a:gd name="T17" fmla="*/ 5 h 5"/>
                  <a:gd name="T18" fmla="*/ 0 w 5"/>
                  <a:gd name="T19" fmla="*/ 5 h 5"/>
                  <a:gd name="T20" fmla="*/ 5 w 5"/>
                  <a:gd name="T21" fmla="*/ 5 h 5"/>
                  <a:gd name="T22" fmla="*/ 0 w 5"/>
                  <a:gd name="T23" fmla="*/ 5 h 5"/>
                  <a:gd name="T24" fmla="*/ 0 w 5"/>
                  <a:gd name="T25" fmla="*/ 5 h 5"/>
                  <a:gd name="T26" fmla="*/ 5 w 5"/>
                  <a:gd name="T27" fmla="*/ 5 h 5"/>
                  <a:gd name="T28" fmla="*/ 5 w 5"/>
                  <a:gd name="T29" fmla="*/ 5 h 5"/>
                  <a:gd name="T30" fmla="*/ 5 w 5"/>
                  <a:gd name="T31" fmla="*/ 5 h 5"/>
                  <a:gd name="T32" fmla="*/ 5 w 5"/>
                  <a:gd name="T33" fmla="*/ 5 h 5"/>
                  <a:gd name="T34" fmla="*/ 5 w 5"/>
                  <a:gd name="T35" fmla="*/ 5 h 5"/>
                  <a:gd name="T36" fmla="*/ 5 w 5"/>
                  <a:gd name="T37" fmla="*/ 5 h 5"/>
                  <a:gd name="T38" fmla="*/ 5 w 5"/>
                  <a:gd name="T39" fmla="*/ 5 h 5"/>
                  <a:gd name="T40" fmla="*/ 5 w 5"/>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5" y="0"/>
                    </a:moveTo>
                    <a:lnTo>
                      <a:pt x="5" y="0"/>
                    </a:lnTo>
                    <a:lnTo>
                      <a:pt x="5" y="0"/>
                    </a:lnTo>
                    <a:lnTo>
                      <a:pt x="5" y="0"/>
                    </a:lnTo>
                    <a:lnTo>
                      <a:pt x="0" y="0"/>
                    </a:lnTo>
                    <a:lnTo>
                      <a:pt x="0" y="0"/>
                    </a:lnTo>
                    <a:lnTo>
                      <a:pt x="0" y="5"/>
                    </a:lnTo>
                    <a:lnTo>
                      <a:pt x="0" y="5"/>
                    </a:lnTo>
                    <a:lnTo>
                      <a:pt x="0" y="5"/>
                    </a:lnTo>
                    <a:lnTo>
                      <a:pt x="0" y="5"/>
                    </a:lnTo>
                    <a:lnTo>
                      <a:pt x="5" y="5"/>
                    </a:lnTo>
                    <a:lnTo>
                      <a:pt x="0" y="5"/>
                    </a:lnTo>
                    <a:lnTo>
                      <a:pt x="0" y="5"/>
                    </a:lnTo>
                    <a:lnTo>
                      <a:pt x="5" y="5"/>
                    </a:lnTo>
                    <a:lnTo>
                      <a:pt x="5" y="5"/>
                    </a:lnTo>
                    <a:lnTo>
                      <a:pt x="5" y="5"/>
                    </a:lnTo>
                    <a:lnTo>
                      <a:pt x="5" y="5"/>
                    </a:lnTo>
                    <a:lnTo>
                      <a:pt x="5" y="5"/>
                    </a:lnTo>
                    <a:lnTo>
                      <a:pt x="5" y="5"/>
                    </a:lnTo>
                    <a:lnTo>
                      <a:pt x="5"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57" name="Freeform 3257">
                <a:extLst>
                  <a:ext uri="{FF2B5EF4-FFF2-40B4-BE49-F238E27FC236}">
                    <a16:creationId xmlns:a16="http://schemas.microsoft.com/office/drawing/2014/main" id="{76EAF345-B7F1-4E49-B58C-D4404FC3AE03}"/>
                  </a:ext>
                </a:extLst>
              </p:cNvPr>
              <p:cNvSpPr>
                <a:spLocks/>
              </p:cNvSpPr>
              <p:nvPr/>
            </p:nvSpPr>
            <p:spPr bwMode="auto">
              <a:xfrm>
                <a:off x="3831" y="1203"/>
                <a:ext cx="5" cy="5"/>
              </a:xfrm>
              <a:custGeom>
                <a:avLst/>
                <a:gdLst>
                  <a:gd name="T0" fmla="*/ 5 w 5"/>
                  <a:gd name="T1" fmla="*/ 0 h 5"/>
                  <a:gd name="T2" fmla="*/ 5 w 5"/>
                  <a:gd name="T3" fmla="*/ 0 h 5"/>
                  <a:gd name="T4" fmla="*/ 5 w 5"/>
                  <a:gd name="T5" fmla="*/ 0 h 5"/>
                  <a:gd name="T6" fmla="*/ 5 w 5"/>
                  <a:gd name="T7" fmla="*/ 0 h 5"/>
                  <a:gd name="T8" fmla="*/ 5 w 5"/>
                  <a:gd name="T9" fmla="*/ 0 h 5"/>
                  <a:gd name="T10" fmla="*/ 5 w 5"/>
                  <a:gd name="T11" fmla="*/ 0 h 5"/>
                  <a:gd name="T12" fmla="*/ 5 w 5"/>
                  <a:gd name="T13" fmla="*/ 0 h 5"/>
                  <a:gd name="T14" fmla="*/ 0 w 5"/>
                  <a:gd name="T15" fmla="*/ 0 h 5"/>
                  <a:gd name="T16" fmla="*/ 0 w 5"/>
                  <a:gd name="T17" fmla="*/ 0 h 5"/>
                  <a:gd name="T18" fmla="*/ 0 w 5"/>
                  <a:gd name="T19" fmla="*/ 0 h 5"/>
                  <a:gd name="T20" fmla="*/ 0 w 5"/>
                  <a:gd name="T21" fmla="*/ 5 h 5"/>
                  <a:gd name="T22" fmla="*/ 0 w 5"/>
                  <a:gd name="T23" fmla="*/ 5 h 5"/>
                  <a:gd name="T24" fmla="*/ 0 w 5"/>
                  <a:gd name="T25" fmla="*/ 5 h 5"/>
                  <a:gd name="T26" fmla="*/ 0 w 5"/>
                  <a:gd name="T27" fmla="*/ 5 h 5"/>
                  <a:gd name="T28" fmla="*/ 5 w 5"/>
                  <a:gd name="T29" fmla="*/ 5 h 5"/>
                  <a:gd name="T30" fmla="*/ 5 w 5"/>
                  <a:gd name="T31" fmla="*/ 5 h 5"/>
                  <a:gd name="T32" fmla="*/ 5 w 5"/>
                  <a:gd name="T33" fmla="*/ 5 h 5"/>
                  <a:gd name="T34" fmla="*/ 5 w 5"/>
                  <a:gd name="T35" fmla="*/ 5 h 5"/>
                  <a:gd name="T36" fmla="*/ 5 w 5"/>
                  <a:gd name="T37" fmla="*/ 5 h 5"/>
                  <a:gd name="T38" fmla="*/ 5 w 5"/>
                  <a:gd name="T39" fmla="*/ 5 h 5"/>
                  <a:gd name="T40" fmla="*/ 5 w 5"/>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5" y="0"/>
                    </a:moveTo>
                    <a:lnTo>
                      <a:pt x="5" y="0"/>
                    </a:lnTo>
                    <a:lnTo>
                      <a:pt x="5" y="0"/>
                    </a:lnTo>
                    <a:lnTo>
                      <a:pt x="5" y="0"/>
                    </a:lnTo>
                    <a:lnTo>
                      <a:pt x="5" y="0"/>
                    </a:lnTo>
                    <a:lnTo>
                      <a:pt x="5" y="0"/>
                    </a:lnTo>
                    <a:lnTo>
                      <a:pt x="5" y="0"/>
                    </a:lnTo>
                    <a:lnTo>
                      <a:pt x="0" y="0"/>
                    </a:lnTo>
                    <a:lnTo>
                      <a:pt x="0" y="0"/>
                    </a:lnTo>
                    <a:lnTo>
                      <a:pt x="0" y="0"/>
                    </a:lnTo>
                    <a:lnTo>
                      <a:pt x="0" y="5"/>
                    </a:lnTo>
                    <a:lnTo>
                      <a:pt x="0" y="5"/>
                    </a:lnTo>
                    <a:lnTo>
                      <a:pt x="0" y="5"/>
                    </a:lnTo>
                    <a:lnTo>
                      <a:pt x="0" y="5"/>
                    </a:lnTo>
                    <a:lnTo>
                      <a:pt x="5" y="5"/>
                    </a:lnTo>
                    <a:lnTo>
                      <a:pt x="5" y="5"/>
                    </a:lnTo>
                    <a:lnTo>
                      <a:pt x="5" y="5"/>
                    </a:lnTo>
                    <a:lnTo>
                      <a:pt x="5" y="5"/>
                    </a:lnTo>
                    <a:lnTo>
                      <a:pt x="5" y="5"/>
                    </a:lnTo>
                    <a:lnTo>
                      <a:pt x="5"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58" name="Freeform 3258">
                <a:extLst>
                  <a:ext uri="{FF2B5EF4-FFF2-40B4-BE49-F238E27FC236}">
                    <a16:creationId xmlns:a16="http://schemas.microsoft.com/office/drawing/2014/main" id="{CDC19800-F0BB-415B-92EB-D5A3EAA32B90}"/>
                  </a:ext>
                </a:extLst>
              </p:cNvPr>
              <p:cNvSpPr>
                <a:spLocks/>
              </p:cNvSpPr>
              <p:nvPr/>
            </p:nvSpPr>
            <p:spPr bwMode="auto">
              <a:xfrm>
                <a:off x="3836" y="1203"/>
                <a:ext cx="5" cy="10"/>
              </a:xfrm>
              <a:custGeom>
                <a:avLst/>
                <a:gdLst>
                  <a:gd name="T0" fmla="*/ 5 w 5"/>
                  <a:gd name="T1" fmla="*/ 10 h 10"/>
                  <a:gd name="T2" fmla="*/ 5 w 5"/>
                  <a:gd name="T3" fmla="*/ 10 h 10"/>
                  <a:gd name="T4" fmla="*/ 5 w 5"/>
                  <a:gd name="T5" fmla="*/ 5 h 10"/>
                  <a:gd name="T6" fmla="*/ 5 w 5"/>
                  <a:gd name="T7" fmla="*/ 5 h 10"/>
                  <a:gd name="T8" fmla="*/ 5 w 5"/>
                  <a:gd name="T9" fmla="*/ 5 h 10"/>
                  <a:gd name="T10" fmla="*/ 5 w 5"/>
                  <a:gd name="T11" fmla="*/ 0 h 10"/>
                  <a:gd name="T12" fmla="*/ 5 w 5"/>
                  <a:gd name="T13" fmla="*/ 0 h 10"/>
                  <a:gd name="T14" fmla="*/ 0 w 5"/>
                  <a:gd name="T15" fmla="*/ 0 h 10"/>
                  <a:gd name="T16" fmla="*/ 0 w 5"/>
                  <a:gd name="T17" fmla="*/ 0 h 10"/>
                  <a:gd name="T18" fmla="*/ 0 w 5"/>
                  <a:gd name="T19" fmla="*/ 0 h 10"/>
                  <a:gd name="T20" fmla="*/ 0 w 5"/>
                  <a:gd name="T21" fmla="*/ 5 h 10"/>
                  <a:gd name="T22" fmla="*/ 0 w 5"/>
                  <a:gd name="T23" fmla="*/ 5 h 10"/>
                  <a:gd name="T24" fmla="*/ 5 w 5"/>
                  <a:gd name="T25" fmla="*/ 5 h 10"/>
                  <a:gd name="T26" fmla="*/ 5 w 5"/>
                  <a:gd name="T27" fmla="*/ 5 h 10"/>
                  <a:gd name="T28" fmla="*/ 5 w 5"/>
                  <a:gd name="T29" fmla="*/ 5 h 10"/>
                  <a:gd name="T30" fmla="*/ 5 w 5"/>
                  <a:gd name="T31" fmla="*/ 5 h 10"/>
                  <a:gd name="T32" fmla="*/ 5 w 5"/>
                  <a:gd name="T33" fmla="*/ 5 h 10"/>
                  <a:gd name="T34" fmla="*/ 5 w 5"/>
                  <a:gd name="T35" fmla="*/ 5 h 10"/>
                  <a:gd name="T36" fmla="*/ 5 w 5"/>
                  <a:gd name="T37" fmla="*/ 10 h 10"/>
                  <a:gd name="T38" fmla="*/ 5 w 5"/>
                  <a:gd name="T3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0">
                    <a:moveTo>
                      <a:pt x="5" y="10"/>
                    </a:moveTo>
                    <a:lnTo>
                      <a:pt x="5" y="10"/>
                    </a:lnTo>
                    <a:lnTo>
                      <a:pt x="5" y="5"/>
                    </a:lnTo>
                    <a:lnTo>
                      <a:pt x="5" y="5"/>
                    </a:lnTo>
                    <a:lnTo>
                      <a:pt x="5" y="5"/>
                    </a:lnTo>
                    <a:lnTo>
                      <a:pt x="5" y="0"/>
                    </a:lnTo>
                    <a:lnTo>
                      <a:pt x="5" y="0"/>
                    </a:lnTo>
                    <a:lnTo>
                      <a:pt x="0" y="0"/>
                    </a:lnTo>
                    <a:lnTo>
                      <a:pt x="0" y="0"/>
                    </a:lnTo>
                    <a:lnTo>
                      <a:pt x="0" y="0"/>
                    </a:lnTo>
                    <a:lnTo>
                      <a:pt x="0" y="5"/>
                    </a:lnTo>
                    <a:lnTo>
                      <a:pt x="0" y="5"/>
                    </a:lnTo>
                    <a:lnTo>
                      <a:pt x="5" y="5"/>
                    </a:lnTo>
                    <a:lnTo>
                      <a:pt x="5" y="5"/>
                    </a:lnTo>
                    <a:lnTo>
                      <a:pt x="5" y="5"/>
                    </a:lnTo>
                    <a:lnTo>
                      <a:pt x="5" y="5"/>
                    </a:lnTo>
                    <a:lnTo>
                      <a:pt x="5" y="5"/>
                    </a:lnTo>
                    <a:lnTo>
                      <a:pt x="5" y="5"/>
                    </a:lnTo>
                    <a:lnTo>
                      <a:pt x="5" y="10"/>
                    </a:lnTo>
                    <a:lnTo>
                      <a:pt x="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59" name="Freeform 3259">
                <a:extLst>
                  <a:ext uri="{FF2B5EF4-FFF2-40B4-BE49-F238E27FC236}">
                    <a16:creationId xmlns:a16="http://schemas.microsoft.com/office/drawing/2014/main" id="{9C56CCFD-47C0-4388-A13A-7ABE4A1EF79F}"/>
                  </a:ext>
                </a:extLst>
              </p:cNvPr>
              <p:cNvSpPr>
                <a:spLocks/>
              </p:cNvSpPr>
              <p:nvPr/>
            </p:nvSpPr>
            <p:spPr bwMode="auto">
              <a:xfrm>
                <a:off x="3831" y="1213"/>
                <a:ext cx="10" cy="5"/>
              </a:xfrm>
              <a:custGeom>
                <a:avLst/>
                <a:gdLst>
                  <a:gd name="T0" fmla="*/ 0 w 10"/>
                  <a:gd name="T1" fmla="*/ 0 h 5"/>
                  <a:gd name="T2" fmla="*/ 0 w 10"/>
                  <a:gd name="T3" fmla="*/ 5 h 5"/>
                  <a:gd name="T4" fmla="*/ 5 w 10"/>
                  <a:gd name="T5" fmla="*/ 5 h 5"/>
                  <a:gd name="T6" fmla="*/ 5 w 10"/>
                  <a:gd name="T7" fmla="*/ 5 h 5"/>
                  <a:gd name="T8" fmla="*/ 10 w 10"/>
                  <a:gd name="T9" fmla="*/ 5 h 5"/>
                  <a:gd name="T10" fmla="*/ 10 w 10"/>
                  <a:gd name="T11" fmla="*/ 0 h 5"/>
                  <a:gd name="T12" fmla="*/ 10 w 10"/>
                  <a:gd name="T13" fmla="*/ 0 h 5"/>
                  <a:gd name="T14" fmla="*/ 10 w 10"/>
                  <a:gd name="T15" fmla="*/ 0 h 5"/>
                  <a:gd name="T16" fmla="*/ 10 w 10"/>
                  <a:gd name="T17" fmla="*/ 0 h 5"/>
                  <a:gd name="T18" fmla="*/ 10 w 10"/>
                  <a:gd name="T19" fmla="*/ 0 h 5"/>
                  <a:gd name="T20" fmla="*/ 10 w 10"/>
                  <a:gd name="T21" fmla="*/ 0 h 5"/>
                  <a:gd name="T22" fmla="*/ 10 w 10"/>
                  <a:gd name="T23" fmla="*/ 0 h 5"/>
                  <a:gd name="T24" fmla="*/ 10 w 10"/>
                  <a:gd name="T25" fmla="*/ 0 h 5"/>
                  <a:gd name="T26" fmla="*/ 10 w 10"/>
                  <a:gd name="T27" fmla="*/ 0 h 5"/>
                  <a:gd name="T28" fmla="*/ 5 w 10"/>
                  <a:gd name="T29" fmla="*/ 0 h 5"/>
                  <a:gd name="T30" fmla="*/ 5 w 10"/>
                  <a:gd name="T31" fmla="*/ 0 h 5"/>
                  <a:gd name="T32" fmla="*/ 5 w 10"/>
                  <a:gd name="T33" fmla="*/ 0 h 5"/>
                  <a:gd name="T34" fmla="*/ 5 w 10"/>
                  <a:gd name="T35" fmla="*/ 0 h 5"/>
                  <a:gd name="T36" fmla="*/ 5 w 10"/>
                  <a:gd name="T37" fmla="*/ 0 h 5"/>
                  <a:gd name="T38" fmla="*/ 5 w 10"/>
                  <a:gd name="T39" fmla="*/ 0 h 5"/>
                  <a:gd name="T40" fmla="*/ 0 w 10"/>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0" y="0"/>
                    </a:moveTo>
                    <a:lnTo>
                      <a:pt x="0" y="5"/>
                    </a:lnTo>
                    <a:lnTo>
                      <a:pt x="5" y="5"/>
                    </a:lnTo>
                    <a:lnTo>
                      <a:pt x="5" y="5"/>
                    </a:lnTo>
                    <a:lnTo>
                      <a:pt x="10" y="5"/>
                    </a:lnTo>
                    <a:lnTo>
                      <a:pt x="10" y="0"/>
                    </a:lnTo>
                    <a:lnTo>
                      <a:pt x="10" y="0"/>
                    </a:lnTo>
                    <a:lnTo>
                      <a:pt x="10" y="0"/>
                    </a:lnTo>
                    <a:lnTo>
                      <a:pt x="10" y="0"/>
                    </a:lnTo>
                    <a:lnTo>
                      <a:pt x="10" y="0"/>
                    </a:lnTo>
                    <a:lnTo>
                      <a:pt x="10" y="0"/>
                    </a:lnTo>
                    <a:lnTo>
                      <a:pt x="10" y="0"/>
                    </a:lnTo>
                    <a:lnTo>
                      <a:pt x="10" y="0"/>
                    </a:lnTo>
                    <a:lnTo>
                      <a:pt x="10" y="0"/>
                    </a:lnTo>
                    <a:lnTo>
                      <a:pt x="5" y="0"/>
                    </a:lnTo>
                    <a:lnTo>
                      <a:pt x="5" y="0"/>
                    </a:lnTo>
                    <a:lnTo>
                      <a:pt x="5" y="0"/>
                    </a:lnTo>
                    <a:lnTo>
                      <a:pt x="5" y="0"/>
                    </a:lnTo>
                    <a:lnTo>
                      <a:pt x="5" y="0"/>
                    </a:lnTo>
                    <a:lnTo>
                      <a:pt x="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60" name="Freeform 3260">
                <a:extLst>
                  <a:ext uri="{FF2B5EF4-FFF2-40B4-BE49-F238E27FC236}">
                    <a16:creationId xmlns:a16="http://schemas.microsoft.com/office/drawing/2014/main" id="{0A0EBB34-31DA-4BFE-A0F9-908ACE73B860}"/>
                  </a:ext>
                </a:extLst>
              </p:cNvPr>
              <p:cNvSpPr>
                <a:spLocks/>
              </p:cNvSpPr>
              <p:nvPr/>
            </p:nvSpPr>
            <p:spPr bwMode="auto">
              <a:xfrm>
                <a:off x="3826" y="1208"/>
                <a:ext cx="5" cy="5"/>
              </a:xfrm>
              <a:custGeom>
                <a:avLst/>
                <a:gdLst>
                  <a:gd name="T0" fmla="*/ 0 w 5"/>
                  <a:gd name="T1" fmla="*/ 0 h 5"/>
                  <a:gd name="T2" fmla="*/ 0 w 5"/>
                  <a:gd name="T3" fmla="*/ 0 h 5"/>
                  <a:gd name="T4" fmla="*/ 0 w 5"/>
                  <a:gd name="T5" fmla="*/ 0 h 5"/>
                  <a:gd name="T6" fmla="*/ 0 w 5"/>
                  <a:gd name="T7" fmla="*/ 0 h 5"/>
                  <a:gd name="T8" fmla="*/ 0 w 5"/>
                  <a:gd name="T9" fmla="*/ 5 h 5"/>
                  <a:gd name="T10" fmla="*/ 0 w 5"/>
                  <a:gd name="T11" fmla="*/ 5 h 5"/>
                  <a:gd name="T12" fmla="*/ 0 w 5"/>
                  <a:gd name="T13" fmla="*/ 5 h 5"/>
                  <a:gd name="T14" fmla="*/ 0 w 5"/>
                  <a:gd name="T15" fmla="*/ 5 h 5"/>
                  <a:gd name="T16" fmla="*/ 0 w 5"/>
                  <a:gd name="T17" fmla="*/ 5 h 5"/>
                  <a:gd name="T18" fmla="*/ 5 w 5"/>
                  <a:gd name="T19" fmla="*/ 5 h 5"/>
                  <a:gd name="T20" fmla="*/ 5 w 5"/>
                  <a:gd name="T21" fmla="*/ 0 h 5"/>
                  <a:gd name="T22" fmla="*/ 5 w 5"/>
                  <a:gd name="T23" fmla="*/ 0 h 5"/>
                  <a:gd name="T24" fmla="*/ 5 w 5"/>
                  <a:gd name="T25" fmla="*/ 0 h 5"/>
                  <a:gd name="T26" fmla="*/ 0 w 5"/>
                  <a:gd name="T27" fmla="*/ 0 h 5"/>
                  <a:gd name="T28" fmla="*/ 0 w 5"/>
                  <a:gd name="T29" fmla="*/ 0 h 5"/>
                  <a:gd name="T30" fmla="*/ 0 w 5"/>
                  <a:gd name="T31" fmla="*/ 0 h 5"/>
                  <a:gd name="T32" fmla="*/ 0 w 5"/>
                  <a:gd name="T33" fmla="*/ 0 h 5"/>
                  <a:gd name="T34" fmla="*/ 0 w 5"/>
                  <a:gd name="T35" fmla="*/ 0 h 5"/>
                  <a:gd name="T36" fmla="*/ 0 w 5"/>
                  <a:gd name="T37" fmla="*/ 0 h 5"/>
                  <a:gd name="T38" fmla="*/ 5 w 5"/>
                  <a:gd name="T39" fmla="*/ 0 h 5"/>
                  <a:gd name="T40" fmla="*/ 0 w 5"/>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0"/>
                    </a:moveTo>
                    <a:lnTo>
                      <a:pt x="0" y="0"/>
                    </a:lnTo>
                    <a:lnTo>
                      <a:pt x="0" y="0"/>
                    </a:lnTo>
                    <a:lnTo>
                      <a:pt x="0" y="0"/>
                    </a:lnTo>
                    <a:lnTo>
                      <a:pt x="0" y="5"/>
                    </a:lnTo>
                    <a:lnTo>
                      <a:pt x="0" y="5"/>
                    </a:lnTo>
                    <a:lnTo>
                      <a:pt x="0" y="5"/>
                    </a:lnTo>
                    <a:lnTo>
                      <a:pt x="0" y="5"/>
                    </a:lnTo>
                    <a:lnTo>
                      <a:pt x="0" y="5"/>
                    </a:lnTo>
                    <a:lnTo>
                      <a:pt x="5" y="5"/>
                    </a:lnTo>
                    <a:lnTo>
                      <a:pt x="5" y="0"/>
                    </a:lnTo>
                    <a:lnTo>
                      <a:pt x="5" y="0"/>
                    </a:lnTo>
                    <a:lnTo>
                      <a:pt x="5" y="0"/>
                    </a:lnTo>
                    <a:lnTo>
                      <a:pt x="0" y="0"/>
                    </a:lnTo>
                    <a:lnTo>
                      <a:pt x="0" y="0"/>
                    </a:lnTo>
                    <a:lnTo>
                      <a:pt x="0" y="0"/>
                    </a:lnTo>
                    <a:lnTo>
                      <a:pt x="0" y="0"/>
                    </a:lnTo>
                    <a:lnTo>
                      <a:pt x="0" y="0"/>
                    </a:lnTo>
                    <a:lnTo>
                      <a:pt x="0" y="0"/>
                    </a:lnTo>
                    <a:lnTo>
                      <a:pt x="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61" name="Freeform 3261">
                <a:extLst>
                  <a:ext uri="{FF2B5EF4-FFF2-40B4-BE49-F238E27FC236}">
                    <a16:creationId xmlns:a16="http://schemas.microsoft.com/office/drawing/2014/main" id="{FA173BBE-D68E-4899-8B14-9DAEC2545001}"/>
                  </a:ext>
                </a:extLst>
              </p:cNvPr>
              <p:cNvSpPr>
                <a:spLocks/>
              </p:cNvSpPr>
              <p:nvPr/>
            </p:nvSpPr>
            <p:spPr bwMode="auto">
              <a:xfrm>
                <a:off x="3787" y="1203"/>
                <a:ext cx="29" cy="15"/>
              </a:xfrm>
              <a:custGeom>
                <a:avLst/>
                <a:gdLst>
                  <a:gd name="T0" fmla="*/ 0 w 29"/>
                  <a:gd name="T1" fmla="*/ 0 h 15"/>
                  <a:gd name="T2" fmla="*/ 0 w 29"/>
                  <a:gd name="T3" fmla="*/ 0 h 15"/>
                  <a:gd name="T4" fmla="*/ 5 w 29"/>
                  <a:gd name="T5" fmla="*/ 0 h 15"/>
                  <a:gd name="T6" fmla="*/ 5 w 29"/>
                  <a:gd name="T7" fmla="*/ 0 h 15"/>
                  <a:gd name="T8" fmla="*/ 5 w 29"/>
                  <a:gd name="T9" fmla="*/ 0 h 15"/>
                  <a:gd name="T10" fmla="*/ 10 w 29"/>
                  <a:gd name="T11" fmla="*/ 0 h 15"/>
                  <a:gd name="T12" fmla="*/ 10 w 29"/>
                  <a:gd name="T13" fmla="*/ 0 h 15"/>
                  <a:gd name="T14" fmla="*/ 10 w 29"/>
                  <a:gd name="T15" fmla="*/ 0 h 15"/>
                  <a:gd name="T16" fmla="*/ 15 w 29"/>
                  <a:gd name="T17" fmla="*/ 0 h 15"/>
                  <a:gd name="T18" fmla="*/ 15 w 29"/>
                  <a:gd name="T19" fmla="*/ 0 h 15"/>
                  <a:gd name="T20" fmla="*/ 15 w 29"/>
                  <a:gd name="T21" fmla="*/ 0 h 15"/>
                  <a:gd name="T22" fmla="*/ 15 w 29"/>
                  <a:gd name="T23" fmla="*/ 0 h 15"/>
                  <a:gd name="T24" fmla="*/ 15 w 29"/>
                  <a:gd name="T25" fmla="*/ 0 h 15"/>
                  <a:gd name="T26" fmla="*/ 19 w 29"/>
                  <a:gd name="T27" fmla="*/ 0 h 15"/>
                  <a:gd name="T28" fmla="*/ 19 w 29"/>
                  <a:gd name="T29" fmla="*/ 0 h 15"/>
                  <a:gd name="T30" fmla="*/ 19 w 29"/>
                  <a:gd name="T31" fmla="*/ 0 h 15"/>
                  <a:gd name="T32" fmla="*/ 19 w 29"/>
                  <a:gd name="T33" fmla="*/ 0 h 15"/>
                  <a:gd name="T34" fmla="*/ 19 w 29"/>
                  <a:gd name="T35" fmla="*/ 0 h 15"/>
                  <a:gd name="T36" fmla="*/ 19 w 29"/>
                  <a:gd name="T37" fmla="*/ 0 h 15"/>
                  <a:gd name="T38" fmla="*/ 24 w 29"/>
                  <a:gd name="T39" fmla="*/ 0 h 15"/>
                  <a:gd name="T40" fmla="*/ 24 w 29"/>
                  <a:gd name="T41" fmla="*/ 0 h 15"/>
                  <a:gd name="T42" fmla="*/ 24 w 29"/>
                  <a:gd name="T43" fmla="*/ 0 h 15"/>
                  <a:gd name="T44" fmla="*/ 24 w 29"/>
                  <a:gd name="T45" fmla="*/ 0 h 15"/>
                  <a:gd name="T46" fmla="*/ 24 w 29"/>
                  <a:gd name="T47" fmla="*/ 0 h 15"/>
                  <a:gd name="T48" fmla="*/ 29 w 29"/>
                  <a:gd name="T49" fmla="*/ 5 h 15"/>
                  <a:gd name="T50" fmla="*/ 29 w 29"/>
                  <a:gd name="T51" fmla="*/ 5 h 15"/>
                  <a:gd name="T52" fmla="*/ 29 w 29"/>
                  <a:gd name="T53" fmla="*/ 5 h 15"/>
                  <a:gd name="T54" fmla="*/ 29 w 29"/>
                  <a:gd name="T55" fmla="*/ 5 h 15"/>
                  <a:gd name="T56" fmla="*/ 29 w 29"/>
                  <a:gd name="T57" fmla="*/ 5 h 15"/>
                  <a:gd name="T58" fmla="*/ 29 w 29"/>
                  <a:gd name="T59" fmla="*/ 10 h 15"/>
                  <a:gd name="T60" fmla="*/ 29 w 29"/>
                  <a:gd name="T61" fmla="*/ 10 h 15"/>
                  <a:gd name="T62" fmla="*/ 29 w 29"/>
                  <a:gd name="T63" fmla="*/ 10 h 15"/>
                  <a:gd name="T64" fmla="*/ 29 w 29"/>
                  <a:gd name="T65" fmla="*/ 15 h 15"/>
                  <a:gd name="T66" fmla="*/ 29 w 29"/>
                  <a:gd name="T67" fmla="*/ 15 h 15"/>
                  <a:gd name="T68" fmla="*/ 29 w 29"/>
                  <a:gd name="T69" fmla="*/ 15 h 15"/>
                  <a:gd name="T70" fmla="*/ 24 w 29"/>
                  <a:gd name="T71" fmla="*/ 10 h 15"/>
                  <a:gd name="T72" fmla="*/ 24 w 29"/>
                  <a:gd name="T73" fmla="*/ 10 h 15"/>
                  <a:gd name="T74" fmla="*/ 24 w 29"/>
                  <a:gd name="T75" fmla="*/ 10 h 15"/>
                  <a:gd name="T76" fmla="*/ 19 w 29"/>
                  <a:gd name="T77" fmla="*/ 10 h 15"/>
                  <a:gd name="T78" fmla="*/ 19 w 29"/>
                  <a:gd name="T79" fmla="*/ 10 h 15"/>
                  <a:gd name="T80" fmla="*/ 19 w 29"/>
                  <a:gd name="T81" fmla="*/ 10 h 15"/>
                  <a:gd name="T82" fmla="*/ 19 w 29"/>
                  <a:gd name="T83" fmla="*/ 10 h 15"/>
                  <a:gd name="T84" fmla="*/ 15 w 29"/>
                  <a:gd name="T85" fmla="*/ 10 h 15"/>
                  <a:gd name="T86" fmla="*/ 15 w 29"/>
                  <a:gd name="T87" fmla="*/ 10 h 15"/>
                  <a:gd name="T88" fmla="*/ 15 w 29"/>
                  <a:gd name="T89" fmla="*/ 10 h 15"/>
                  <a:gd name="T90" fmla="*/ 10 w 29"/>
                  <a:gd name="T91" fmla="*/ 10 h 15"/>
                  <a:gd name="T92" fmla="*/ 10 w 29"/>
                  <a:gd name="T93" fmla="*/ 10 h 15"/>
                  <a:gd name="T94" fmla="*/ 10 w 29"/>
                  <a:gd name="T95" fmla="*/ 5 h 15"/>
                  <a:gd name="T96" fmla="*/ 10 w 29"/>
                  <a:gd name="T97" fmla="*/ 5 h 15"/>
                  <a:gd name="T98" fmla="*/ 10 w 29"/>
                  <a:gd name="T99" fmla="*/ 5 h 15"/>
                  <a:gd name="T100" fmla="*/ 5 w 29"/>
                  <a:gd name="T101" fmla="*/ 5 h 15"/>
                  <a:gd name="T102" fmla="*/ 5 w 29"/>
                  <a:gd name="T103" fmla="*/ 5 h 15"/>
                  <a:gd name="T104" fmla="*/ 5 w 29"/>
                  <a:gd name="T105" fmla="*/ 5 h 15"/>
                  <a:gd name="T106" fmla="*/ 5 w 29"/>
                  <a:gd name="T107" fmla="*/ 5 h 15"/>
                  <a:gd name="T108" fmla="*/ 5 w 29"/>
                  <a:gd name="T109" fmla="*/ 0 h 15"/>
                  <a:gd name="T110" fmla="*/ 5 w 29"/>
                  <a:gd name="T111" fmla="*/ 0 h 15"/>
                  <a:gd name="T112" fmla="*/ 0 w 29"/>
                  <a:gd name="T11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 h="15">
                    <a:moveTo>
                      <a:pt x="0" y="0"/>
                    </a:moveTo>
                    <a:lnTo>
                      <a:pt x="0" y="0"/>
                    </a:lnTo>
                    <a:lnTo>
                      <a:pt x="5" y="0"/>
                    </a:lnTo>
                    <a:lnTo>
                      <a:pt x="5" y="0"/>
                    </a:lnTo>
                    <a:lnTo>
                      <a:pt x="5" y="0"/>
                    </a:lnTo>
                    <a:lnTo>
                      <a:pt x="10" y="0"/>
                    </a:lnTo>
                    <a:lnTo>
                      <a:pt x="10" y="0"/>
                    </a:lnTo>
                    <a:lnTo>
                      <a:pt x="10" y="0"/>
                    </a:lnTo>
                    <a:lnTo>
                      <a:pt x="15" y="0"/>
                    </a:lnTo>
                    <a:lnTo>
                      <a:pt x="15" y="0"/>
                    </a:lnTo>
                    <a:lnTo>
                      <a:pt x="15" y="0"/>
                    </a:lnTo>
                    <a:lnTo>
                      <a:pt x="15" y="0"/>
                    </a:lnTo>
                    <a:lnTo>
                      <a:pt x="15" y="0"/>
                    </a:lnTo>
                    <a:lnTo>
                      <a:pt x="19" y="0"/>
                    </a:lnTo>
                    <a:lnTo>
                      <a:pt x="19" y="0"/>
                    </a:lnTo>
                    <a:lnTo>
                      <a:pt x="19" y="0"/>
                    </a:lnTo>
                    <a:lnTo>
                      <a:pt x="19" y="0"/>
                    </a:lnTo>
                    <a:lnTo>
                      <a:pt x="19" y="0"/>
                    </a:lnTo>
                    <a:lnTo>
                      <a:pt x="19" y="0"/>
                    </a:lnTo>
                    <a:lnTo>
                      <a:pt x="24" y="0"/>
                    </a:lnTo>
                    <a:lnTo>
                      <a:pt x="24" y="0"/>
                    </a:lnTo>
                    <a:lnTo>
                      <a:pt x="24" y="0"/>
                    </a:lnTo>
                    <a:lnTo>
                      <a:pt x="24" y="0"/>
                    </a:lnTo>
                    <a:lnTo>
                      <a:pt x="24" y="0"/>
                    </a:lnTo>
                    <a:lnTo>
                      <a:pt x="29" y="5"/>
                    </a:lnTo>
                    <a:lnTo>
                      <a:pt x="29" y="5"/>
                    </a:lnTo>
                    <a:lnTo>
                      <a:pt x="29" y="5"/>
                    </a:lnTo>
                    <a:lnTo>
                      <a:pt x="29" y="5"/>
                    </a:lnTo>
                    <a:lnTo>
                      <a:pt x="29" y="5"/>
                    </a:lnTo>
                    <a:lnTo>
                      <a:pt x="29" y="10"/>
                    </a:lnTo>
                    <a:lnTo>
                      <a:pt x="29" y="10"/>
                    </a:lnTo>
                    <a:lnTo>
                      <a:pt x="29" y="10"/>
                    </a:lnTo>
                    <a:lnTo>
                      <a:pt x="29" y="15"/>
                    </a:lnTo>
                    <a:lnTo>
                      <a:pt x="29" y="15"/>
                    </a:lnTo>
                    <a:lnTo>
                      <a:pt x="29" y="15"/>
                    </a:lnTo>
                    <a:lnTo>
                      <a:pt x="24" y="10"/>
                    </a:lnTo>
                    <a:lnTo>
                      <a:pt x="24" y="10"/>
                    </a:lnTo>
                    <a:lnTo>
                      <a:pt x="24" y="10"/>
                    </a:lnTo>
                    <a:lnTo>
                      <a:pt x="19" y="10"/>
                    </a:lnTo>
                    <a:lnTo>
                      <a:pt x="19" y="10"/>
                    </a:lnTo>
                    <a:lnTo>
                      <a:pt x="19" y="10"/>
                    </a:lnTo>
                    <a:lnTo>
                      <a:pt x="19" y="10"/>
                    </a:lnTo>
                    <a:lnTo>
                      <a:pt x="15" y="10"/>
                    </a:lnTo>
                    <a:lnTo>
                      <a:pt x="15" y="10"/>
                    </a:lnTo>
                    <a:lnTo>
                      <a:pt x="15" y="10"/>
                    </a:lnTo>
                    <a:lnTo>
                      <a:pt x="10" y="10"/>
                    </a:lnTo>
                    <a:lnTo>
                      <a:pt x="10" y="10"/>
                    </a:lnTo>
                    <a:lnTo>
                      <a:pt x="10" y="5"/>
                    </a:lnTo>
                    <a:lnTo>
                      <a:pt x="10" y="5"/>
                    </a:lnTo>
                    <a:lnTo>
                      <a:pt x="10" y="5"/>
                    </a:lnTo>
                    <a:lnTo>
                      <a:pt x="5" y="5"/>
                    </a:lnTo>
                    <a:lnTo>
                      <a:pt x="5" y="5"/>
                    </a:lnTo>
                    <a:lnTo>
                      <a:pt x="5" y="5"/>
                    </a:lnTo>
                    <a:lnTo>
                      <a:pt x="5" y="5"/>
                    </a:lnTo>
                    <a:lnTo>
                      <a:pt x="5" y="0"/>
                    </a:lnTo>
                    <a:lnTo>
                      <a:pt x="5" y="0"/>
                    </a:lnTo>
                    <a:lnTo>
                      <a:pt x="0" y="0"/>
                    </a:lnTo>
                    <a:close/>
                  </a:path>
                </a:pathLst>
              </a:custGeom>
              <a:solidFill>
                <a:srgbClr val="FFF2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62" name="Freeform 3262">
                <a:extLst>
                  <a:ext uri="{FF2B5EF4-FFF2-40B4-BE49-F238E27FC236}">
                    <a16:creationId xmlns:a16="http://schemas.microsoft.com/office/drawing/2014/main" id="{92B09B73-C89F-4CC0-BA18-6CC6F4A1CD08}"/>
                  </a:ext>
                </a:extLst>
              </p:cNvPr>
              <p:cNvSpPr>
                <a:spLocks/>
              </p:cNvSpPr>
              <p:nvPr/>
            </p:nvSpPr>
            <p:spPr bwMode="auto">
              <a:xfrm>
                <a:off x="3831" y="1326"/>
                <a:ext cx="20" cy="15"/>
              </a:xfrm>
              <a:custGeom>
                <a:avLst/>
                <a:gdLst>
                  <a:gd name="T0" fmla="*/ 10 w 20"/>
                  <a:gd name="T1" fmla="*/ 0 h 15"/>
                  <a:gd name="T2" fmla="*/ 10 w 20"/>
                  <a:gd name="T3" fmla="*/ 0 h 15"/>
                  <a:gd name="T4" fmla="*/ 10 w 20"/>
                  <a:gd name="T5" fmla="*/ 0 h 15"/>
                  <a:gd name="T6" fmla="*/ 5 w 20"/>
                  <a:gd name="T7" fmla="*/ 5 h 15"/>
                  <a:gd name="T8" fmla="*/ 5 w 20"/>
                  <a:gd name="T9" fmla="*/ 5 h 15"/>
                  <a:gd name="T10" fmla="*/ 5 w 20"/>
                  <a:gd name="T11" fmla="*/ 5 h 15"/>
                  <a:gd name="T12" fmla="*/ 5 w 20"/>
                  <a:gd name="T13" fmla="*/ 10 h 15"/>
                  <a:gd name="T14" fmla="*/ 5 w 20"/>
                  <a:gd name="T15" fmla="*/ 10 h 15"/>
                  <a:gd name="T16" fmla="*/ 5 w 20"/>
                  <a:gd name="T17" fmla="*/ 10 h 15"/>
                  <a:gd name="T18" fmla="*/ 0 w 20"/>
                  <a:gd name="T19" fmla="*/ 10 h 15"/>
                  <a:gd name="T20" fmla="*/ 0 w 20"/>
                  <a:gd name="T21" fmla="*/ 15 h 15"/>
                  <a:gd name="T22" fmla="*/ 0 w 20"/>
                  <a:gd name="T23" fmla="*/ 15 h 15"/>
                  <a:gd name="T24" fmla="*/ 5 w 20"/>
                  <a:gd name="T25" fmla="*/ 15 h 15"/>
                  <a:gd name="T26" fmla="*/ 5 w 20"/>
                  <a:gd name="T27" fmla="*/ 15 h 15"/>
                  <a:gd name="T28" fmla="*/ 5 w 20"/>
                  <a:gd name="T29" fmla="*/ 15 h 15"/>
                  <a:gd name="T30" fmla="*/ 10 w 20"/>
                  <a:gd name="T31" fmla="*/ 15 h 15"/>
                  <a:gd name="T32" fmla="*/ 10 w 20"/>
                  <a:gd name="T33" fmla="*/ 15 h 15"/>
                  <a:gd name="T34" fmla="*/ 10 w 20"/>
                  <a:gd name="T35" fmla="*/ 15 h 15"/>
                  <a:gd name="T36" fmla="*/ 10 w 20"/>
                  <a:gd name="T37" fmla="*/ 10 h 15"/>
                  <a:gd name="T38" fmla="*/ 15 w 20"/>
                  <a:gd name="T39" fmla="*/ 10 h 15"/>
                  <a:gd name="T40" fmla="*/ 15 w 20"/>
                  <a:gd name="T41" fmla="*/ 10 h 15"/>
                  <a:gd name="T42" fmla="*/ 15 w 20"/>
                  <a:gd name="T43" fmla="*/ 10 h 15"/>
                  <a:gd name="T44" fmla="*/ 20 w 20"/>
                  <a:gd name="T45" fmla="*/ 10 h 15"/>
                  <a:gd name="T46" fmla="*/ 20 w 20"/>
                  <a:gd name="T47" fmla="*/ 10 h 15"/>
                  <a:gd name="T48" fmla="*/ 20 w 20"/>
                  <a:gd name="T49" fmla="*/ 5 h 15"/>
                  <a:gd name="T50" fmla="*/ 20 w 20"/>
                  <a:gd name="T51" fmla="*/ 5 h 15"/>
                  <a:gd name="T52" fmla="*/ 20 w 20"/>
                  <a:gd name="T53" fmla="*/ 5 h 15"/>
                  <a:gd name="T54" fmla="*/ 20 w 20"/>
                  <a:gd name="T55" fmla="*/ 5 h 15"/>
                  <a:gd name="T56" fmla="*/ 15 w 20"/>
                  <a:gd name="T57" fmla="*/ 5 h 15"/>
                  <a:gd name="T58" fmla="*/ 15 w 20"/>
                  <a:gd name="T59" fmla="*/ 5 h 15"/>
                  <a:gd name="T60" fmla="*/ 15 w 20"/>
                  <a:gd name="T61" fmla="*/ 5 h 15"/>
                  <a:gd name="T62" fmla="*/ 15 w 20"/>
                  <a:gd name="T6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 h="15">
                    <a:moveTo>
                      <a:pt x="10" y="0"/>
                    </a:moveTo>
                    <a:lnTo>
                      <a:pt x="10" y="0"/>
                    </a:lnTo>
                    <a:lnTo>
                      <a:pt x="10" y="0"/>
                    </a:lnTo>
                    <a:lnTo>
                      <a:pt x="10" y="0"/>
                    </a:lnTo>
                    <a:lnTo>
                      <a:pt x="10" y="0"/>
                    </a:lnTo>
                    <a:lnTo>
                      <a:pt x="10" y="0"/>
                    </a:lnTo>
                    <a:lnTo>
                      <a:pt x="10" y="0"/>
                    </a:lnTo>
                    <a:lnTo>
                      <a:pt x="5" y="5"/>
                    </a:lnTo>
                    <a:lnTo>
                      <a:pt x="5" y="5"/>
                    </a:lnTo>
                    <a:lnTo>
                      <a:pt x="5" y="5"/>
                    </a:lnTo>
                    <a:lnTo>
                      <a:pt x="5" y="5"/>
                    </a:lnTo>
                    <a:lnTo>
                      <a:pt x="5" y="5"/>
                    </a:lnTo>
                    <a:lnTo>
                      <a:pt x="5" y="10"/>
                    </a:lnTo>
                    <a:lnTo>
                      <a:pt x="5" y="10"/>
                    </a:lnTo>
                    <a:lnTo>
                      <a:pt x="5" y="10"/>
                    </a:lnTo>
                    <a:lnTo>
                      <a:pt x="5" y="10"/>
                    </a:lnTo>
                    <a:lnTo>
                      <a:pt x="5" y="10"/>
                    </a:lnTo>
                    <a:lnTo>
                      <a:pt x="5" y="10"/>
                    </a:lnTo>
                    <a:lnTo>
                      <a:pt x="0" y="10"/>
                    </a:lnTo>
                    <a:lnTo>
                      <a:pt x="0" y="10"/>
                    </a:lnTo>
                    <a:lnTo>
                      <a:pt x="0" y="15"/>
                    </a:lnTo>
                    <a:lnTo>
                      <a:pt x="0" y="15"/>
                    </a:lnTo>
                    <a:lnTo>
                      <a:pt x="0" y="15"/>
                    </a:lnTo>
                    <a:lnTo>
                      <a:pt x="0" y="15"/>
                    </a:lnTo>
                    <a:lnTo>
                      <a:pt x="5" y="15"/>
                    </a:lnTo>
                    <a:lnTo>
                      <a:pt x="5" y="15"/>
                    </a:lnTo>
                    <a:lnTo>
                      <a:pt x="5" y="15"/>
                    </a:lnTo>
                    <a:lnTo>
                      <a:pt x="5" y="15"/>
                    </a:lnTo>
                    <a:lnTo>
                      <a:pt x="5" y="15"/>
                    </a:lnTo>
                    <a:lnTo>
                      <a:pt x="5" y="15"/>
                    </a:lnTo>
                    <a:lnTo>
                      <a:pt x="5" y="15"/>
                    </a:lnTo>
                    <a:lnTo>
                      <a:pt x="10" y="15"/>
                    </a:lnTo>
                    <a:lnTo>
                      <a:pt x="10" y="15"/>
                    </a:lnTo>
                    <a:lnTo>
                      <a:pt x="10" y="15"/>
                    </a:lnTo>
                    <a:lnTo>
                      <a:pt x="10" y="15"/>
                    </a:lnTo>
                    <a:lnTo>
                      <a:pt x="10" y="15"/>
                    </a:lnTo>
                    <a:lnTo>
                      <a:pt x="10" y="10"/>
                    </a:lnTo>
                    <a:lnTo>
                      <a:pt x="10" y="10"/>
                    </a:lnTo>
                    <a:lnTo>
                      <a:pt x="15" y="10"/>
                    </a:lnTo>
                    <a:lnTo>
                      <a:pt x="15" y="10"/>
                    </a:lnTo>
                    <a:lnTo>
                      <a:pt x="15" y="10"/>
                    </a:lnTo>
                    <a:lnTo>
                      <a:pt x="15" y="10"/>
                    </a:lnTo>
                    <a:lnTo>
                      <a:pt x="15" y="10"/>
                    </a:lnTo>
                    <a:lnTo>
                      <a:pt x="15" y="10"/>
                    </a:lnTo>
                    <a:lnTo>
                      <a:pt x="20" y="10"/>
                    </a:lnTo>
                    <a:lnTo>
                      <a:pt x="20" y="10"/>
                    </a:lnTo>
                    <a:lnTo>
                      <a:pt x="20" y="10"/>
                    </a:lnTo>
                    <a:lnTo>
                      <a:pt x="20" y="10"/>
                    </a:lnTo>
                    <a:lnTo>
                      <a:pt x="20" y="5"/>
                    </a:lnTo>
                    <a:lnTo>
                      <a:pt x="20" y="5"/>
                    </a:lnTo>
                    <a:lnTo>
                      <a:pt x="20" y="5"/>
                    </a:lnTo>
                    <a:lnTo>
                      <a:pt x="20" y="5"/>
                    </a:lnTo>
                    <a:lnTo>
                      <a:pt x="20" y="5"/>
                    </a:lnTo>
                    <a:lnTo>
                      <a:pt x="20" y="5"/>
                    </a:lnTo>
                    <a:lnTo>
                      <a:pt x="20" y="5"/>
                    </a:lnTo>
                    <a:lnTo>
                      <a:pt x="20" y="5"/>
                    </a:lnTo>
                    <a:lnTo>
                      <a:pt x="15" y="5"/>
                    </a:lnTo>
                    <a:lnTo>
                      <a:pt x="15" y="5"/>
                    </a:lnTo>
                    <a:lnTo>
                      <a:pt x="15" y="5"/>
                    </a:lnTo>
                    <a:lnTo>
                      <a:pt x="15" y="5"/>
                    </a:lnTo>
                    <a:lnTo>
                      <a:pt x="15" y="5"/>
                    </a:lnTo>
                    <a:lnTo>
                      <a:pt x="15" y="5"/>
                    </a:lnTo>
                    <a:lnTo>
                      <a:pt x="15" y="5"/>
                    </a:lnTo>
                    <a:lnTo>
                      <a:pt x="15" y="0"/>
                    </a:lnTo>
                    <a:lnTo>
                      <a:pt x="10" y="0"/>
                    </a:lnTo>
                    <a:close/>
                  </a:path>
                </a:pathLst>
              </a:custGeom>
              <a:solidFill>
                <a:srgbClr val="F2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63" name="Freeform 3263">
                <a:extLst>
                  <a:ext uri="{FF2B5EF4-FFF2-40B4-BE49-F238E27FC236}">
                    <a16:creationId xmlns:a16="http://schemas.microsoft.com/office/drawing/2014/main" id="{360A56DD-ACFD-49A5-B648-CFC1AA86B13C}"/>
                  </a:ext>
                </a:extLst>
              </p:cNvPr>
              <p:cNvSpPr>
                <a:spLocks/>
              </p:cNvSpPr>
              <p:nvPr/>
            </p:nvSpPr>
            <p:spPr bwMode="auto">
              <a:xfrm>
                <a:off x="3836" y="1326"/>
                <a:ext cx="5" cy="5"/>
              </a:xfrm>
              <a:custGeom>
                <a:avLst/>
                <a:gdLst>
                  <a:gd name="T0" fmla="*/ 5 w 5"/>
                  <a:gd name="T1" fmla="*/ 5 h 5"/>
                  <a:gd name="T2" fmla="*/ 5 w 5"/>
                  <a:gd name="T3" fmla="*/ 5 h 5"/>
                  <a:gd name="T4" fmla="*/ 5 w 5"/>
                  <a:gd name="T5" fmla="*/ 5 h 5"/>
                  <a:gd name="T6" fmla="*/ 5 w 5"/>
                  <a:gd name="T7" fmla="*/ 5 h 5"/>
                  <a:gd name="T8" fmla="*/ 5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0 h 5"/>
                  <a:gd name="T22" fmla="*/ 5 w 5"/>
                  <a:gd name="T23" fmla="*/ 0 h 5"/>
                  <a:gd name="T24" fmla="*/ 5 w 5"/>
                  <a:gd name="T25" fmla="*/ 0 h 5"/>
                  <a:gd name="T26" fmla="*/ 5 w 5"/>
                  <a:gd name="T27" fmla="*/ 0 h 5"/>
                  <a:gd name="T28" fmla="*/ 5 w 5"/>
                  <a:gd name="T29" fmla="*/ 0 h 5"/>
                  <a:gd name="T30" fmla="*/ 5 w 5"/>
                  <a:gd name="T31" fmla="*/ 0 h 5"/>
                  <a:gd name="T32" fmla="*/ 0 w 5"/>
                  <a:gd name="T33" fmla="*/ 0 h 5"/>
                  <a:gd name="T34" fmla="*/ 0 w 5"/>
                  <a:gd name="T35" fmla="*/ 0 h 5"/>
                  <a:gd name="T36" fmla="*/ 0 w 5"/>
                  <a:gd name="T37" fmla="*/ 5 h 5"/>
                  <a:gd name="T38" fmla="*/ 0 w 5"/>
                  <a:gd name="T39" fmla="*/ 5 h 5"/>
                  <a:gd name="T40" fmla="*/ 5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5" y="5"/>
                    </a:moveTo>
                    <a:lnTo>
                      <a:pt x="5" y="5"/>
                    </a:lnTo>
                    <a:lnTo>
                      <a:pt x="5" y="5"/>
                    </a:lnTo>
                    <a:lnTo>
                      <a:pt x="5" y="5"/>
                    </a:lnTo>
                    <a:lnTo>
                      <a:pt x="5" y="5"/>
                    </a:lnTo>
                    <a:lnTo>
                      <a:pt x="5" y="5"/>
                    </a:lnTo>
                    <a:lnTo>
                      <a:pt x="5" y="5"/>
                    </a:lnTo>
                    <a:lnTo>
                      <a:pt x="5" y="5"/>
                    </a:lnTo>
                    <a:lnTo>
                      <a:pt x="5" y="5"/>
                    </a:lnTo>
                    <a:lnTo>
                      <a:pt x="5" y="5"/>
                    </a:lnTo>
                    <a:lnTo>
                      <a:pt x="5" y="0"/>
                    </a:lnTo>
                    <a:lnTo>
                      <a:pt x="5" y="0"/>
                    </a:lnTo>
                    <a:lnTo>
                      <a:pt x="5" y="0"/>
                    </a:lnTo>
                    <a:lnTo>
                      <a:pt x="5" y="0"/>
                    </a:lnTo>
                    <a:lnTo>
                      <a:pt x="5" y="0"/>
                    </a:lnTo>
                    <a:lnTo>
                      <a:pt x="5" y="0"/>
                    </a:lnTo>
                    <a:lnTo>
                      <a:pt x="0" y="0"/>
                    </a:lnTo>
                    <a:lnTo>
                      <a:pt x="0" y="0"/>
                    </a:lnTo>
                    <a:lnTo>
                      <a:pt x="0" y="5"/>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64" name="Freeform 3264">
                <a:extLst>
                  <a:ext uri="{FF2B5EF4-FFF2-40B4-BE49-F238E27FC236}">
                    <a16:creationId xmlns:a16="http://schemas.microsoft.com/office/drawing/2014/main" id="{1FFD6938-44AC-4826-B201-76067BD8DF63}"/>
                  </a:ext>
                </a:extLst>
              </p:cNvPr>
              <p:cNvSpPr>
                <a:spLocks/>
              </p:cNvSpPr>
              <p:nvPr/>
            </p:nvSpPr>
            <p:spPr bwMode="auto">
              <a:xfrm>
                <a:off x="3831" y="1336"/>
                <a:ext cx="5" cy="10"/>
              </a:xfrm>
              <a:custGeom>
                <a:avLst/>
                <a:gdLst>
                  <a:gd name="T0" fmla="*/ 5 w 5"/>
                  <a:gd name="T1" fmla="*/ 5 h 10"/>
                  <a:gd name="T2" fmla="*/ 5 w 5"/>
                  <a:gd name="T3" fmla="*/ 5 h 10"/>
                  <a:gd name="T4" fmla="*/ 0 w 5"/>
                  <a:gd name="T5" fmla="*/ 5 h 10"/>
                  <a:gd name="T6" fmla="*/ 0 w 5"/>
                  <a:gd name="T7" fmla="*/ 5 h 10"/>
                  <a:gd name="T8" fmla="*/ 0 w 5"/>
                  <a:gd name="T9" fmla="*/ 5 h 10"/>
                  <a:gd name="T10" fmla="*/ 0 w 5"/>
                  <a:gd name="T11" fmla="*/ 5 h 10"/>
                  <a:gd name="T12" fmla="*/ 0 w 5"/>
                  <a:gd name="T13" fmla="*/ 5 h 10"/>
                  <a:gd name="T14" fmla="*/ 5 w 5"/>
                  <a:gd name="T15" fmla="*/ 5 h 10"/>
                  <a:gd name="T16" fmla="*/ 5 w 5"/>
                  <a:gd name="T17" fmla="*/ 5 h 10"/>
                  <a:gd name="T18" fmla="*/ 5 w 5"/>
                  <a:gd name="T19" fmla="*/ 5 h 10"/>
                  <a:gd name="T20" fmla="*/ 5 w 5"/>
                  <a:gd name="T21" fmla="*/ 0 h 10"/>
                  <a:gd name="T22" fmla="*/ 0 w 5"/>
                  <a:gd name="T23" fmla="*/ 0 h 10"/>
                  <a:gd name="T24" fmla="*/ 0 w 5"/>
                  <a:gd name="T25" fmla="*/ 0 h 10"/>
                  <a:gd name="T26" fmla="*/ 0 w 5"/>
                  <a:gd name="T27" fmla="*/ 0 h 10"/>
                  <a:gd name="T28" fmla="*/ 0 w 5"/>
                  <a:gd name="T29" fmla="*/ 0 h 10"/>
                  <a:gd name="T30" fmla="*/ 0 w 5"/>
                  <a:gd name="T31" fmla="*/ 5 h 10"/>
                  <a:gd name="T32" fmla="*/ 0 w 5"/>
                  <a:gd name="T33" fmla="*/ 5 h 10"/>
                  <a:gd name="T34" fmla="*/ 0 w 5"/>
                  <a:gd name="T35" fmla="*/ 5 h 10"/>
                  <a:gd name="T36" fmla="*/ 0 w 5"/>
                  <a:gd name="T37" fmla="*/ 10 h 10"/>
                  <a:gd name="T38" fmla="*/ 5 w 5"/>
                  <a:gd name="T39" fmla="*/ 10 h 10"/>
                  <a:gd name="T40" fmla="*/ 5 w 5"/>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5" y="5"/>
                    </a:moveTo>
                    <a:lnTo>
                      <a:pt x="5" y="5"/>
                    </a:lnTo>
                    <a:lnTo>
                      <a:pt x="0" y="5"/>
                    </a:lnTo>
                    <a:lnTo>
                      <a:pt x="0" y="5"/>
                    </a:lnTo>
                    <a:lnTo>
                      <a:pt x="0" y="5"/>
                    </a:lnTo>
                    <a:lnTo>
                      <a:pt x="0" y="5"/>
                    </a:lnTo>
                    <a:lnTo>
                      <a:pt x="0" y="5"/>
                    </a:lnTo>
                    <a:lnTo>
                      <a:pt x="5" y="5"/>
                    </a:lnTo>
                    <a:lnTo>
                      <a:pt x="5" y="5"/>
                    </a:lnTo>
                    <a:lnTo>
                      <a:pt x="5" y="5"/>
                    </a:lnTo>
                    <a:lnTo>
                      <a:pt x="5" y="0"/>
                    </a:lnTo>
                    <a:lnTo>
                      <a:pt x="0" y="0"/>
                    </a:lnTo>
                    <a:lnTo>
                      <a:pt x="0" y="0"/>
                    </a:lnTo>
                    <a:lnTo>
                      <a:pt x="0" y="0"/>
                    </a:lnTo>
                    <a:lnTo>
                      <a:pt x="0" y="0"/>
                    </a:lnTo>
                    <a:lnTo>
                      <a:pt x="0" y="5"/>
                    </a:lnTo>
                    <a:lnTo>
                      <a:pt x="0" y="5"/>
                    </a:lnTo>
                    <a:lnTo>
                      <a:pt x="0" y="5"/>
                    </a:lnTo>
                    <a:lnTo>
                      <a:pt x="0" y="10"/>
                    </a:lnTo>
                    <a:lnTo>
                      <a:pt x="5" y="1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65" name="Freeform 3265">
                <a:extLst>
                  <a:ext uri="{FF2B5EF4-FFF2-40B4-BE49-F238E27FC236}">
                    <a16:creationId xmlns:a16="http://schemas.microsoft.com/office/drawing/2014/main" id="{DDCF9AED-FEC3-49E1-A353-362ADBE4505A}"/>
                  </a:ext>
                </a:extLst>
              </p:cNvPr>
              <p:cNvSpPr>
                <a:spLocks/>
              </p:cNvSpPr>
              <p:nvPr/>
            </p:nvSpPr>
            <p:spPr bwMode="auto">
              <a:xfrm>
                <a:off x="3836" y="1341"/>
                <a:ext cx="5" cy="5"/>
              </a:xfrm>
              <a:custGeom>
                <a:avLst/>
                <a:gdLst>
                  <a:gd name="T0" fmla="*/ 5 w 5"/>
                  <a:gd name="T1" fmla="*/ 0 h 5"/>
                  <a:gd name="T2" fmla="*/ 5 w 5"/>
                  <a:gd name="T3" fmla="*/ 0 h 5"/>
                  <a:gd name="T4" fmla="*/ 5 w 5"/>
                  <a:gd name="T5" fmla="*/ 0 h 5"/>
                  <a:gd name="T6" fmla="*/ 0 w 5"/>
                  <a:gd name="T7" fmla="*/ 0 h 5"/>
                  <a:gd name="T8" fmla="*/ 0 w 5"/>
                  <a:gd name="T9" fmla="*/ 0 h 5"/>
                  <a:gd name="T10" fmla="*/ 0 w 5"/>
                  <a:gd name="T11" fmla="*/ 0 h 5"/>
                  <a:gd name="T12" fmla="*/ 0 w 5"/>
                  <a:gd name="T13" fmla="*/ 0 h 5"/>
                  <a:gd name="T14" fmla="*/ 0 w 5"/>
                  <a:gd name="T15" fmla="*/ 0 h 5"/>
                  <a:gd name="T16" fmla="*/ 0 w 5"/>
                  <a:gd name="T17" fmla="*/ 0 h 5"/>
                  <a:gd name="T18" fmla="*/ 0 w 5"/>
                  <a:gd name="T19" fmla="*/ 0 h 5"/>
                  <a:gd name="T20" fmla="*/ 0 w 5"/>
                  <a:gd name="T21" fmla="*/ 5 h 5"/>
                  <a:gd name="T22" fmla="*/ 0 w 5"/>
                  <a:gd name="T23" fmla="*/ 5 h 5"/>
                  <a:gd name="T24" fmla="*/ 0 w 5"/>
                  <a:gd name="T25" fmla="*/ 5 h 5"/>
                  <a:gd name="T26" fmla="*/ 0 w 5"/>
                  <a:gd name="T27" fmla="*/ 5 h 5"/>
                  <a:gd name="T28" fmla="*/ 0 w 5"/>
                  <a:gd name="T29" fmla="*/ 5 h 5"/>
                  <a:gd name="T30" fmla="*/ 0 w 5"/>
                  <a:gd name="T31" fmla="*/ 5 h 5"/>
                  <a:gd name="T32" fmla="*/ 5 w 5"/>
                  <a:gd name="T33" fmla="*/ 5 h 5"/>
                  <a:gd name="T34" fmla="*/ 5 w 5"/>
                  <a:gd name="T35" fmla="*/ 0 h 5"/>
                  <a:gd name="T36" fmla="*/ 5 w 5"/>
                  <a:gd name="T37" fmla="*/ 0 h 5"/>
                  <a:gd name="T38" fmla="*/ 5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0"/>
                    </a:moveTo>
                    <a:lnTo>
                      <a:pt x="5" y="0"/>
                    </a:lnTo>
                    <a:lnTo>
                      <a:pt x="5" y="0"/>
                    </a:lnTo>
                    <a:lnTo>
                      <a:pt x="0" y="0"/>
                    </a:lnTo>
                    <a:lnTo>
                      <a:pt x="0" y="0"/>
                    </a:lnTo>
                    <a:lnTo>
                      <a:pt x="0" y="0"/>
                    </a:lnTo>
                    <a:lnTo>
                      <a:pt x="0" y="0"/>
                    </a:lnTo>
                    <a:lnTo>
                      <a:pt x="0" y="0"/>
                    </a:lnTo>
                    <a:lnTo>
                      <a:pt x="0" y="0"/>
                    </a:lnTo>
                    <a:lnTo>
                      <a:pt x="0" y="0"/>
                    </a:lnTo>
                    <a:lnTo>
                      <a:pt x="0" y="5"/>
                    </a:lnTo>
                    <a:lnTo>
                      <a:pt x="0" y="5"/>
                    </a:lnTo>
                    <a:lnTo>
                      <a:pt x="0" y="5"/>
                    </a:lnTo>
                    <a:lnTo>
                      <a:pt x="0" y="5"/>
                    </a:lnTo>
                    <a:lnTo>
                      <a:pt x="0" y="5"/>
                    </a:lnTo>
                    <a:lnTo>
                      <a:pt x="0" y="5"/>
                    </a:lnTo>
                    <a:lnTo>
                      <a:pt x="5" y="5"/>
                    </a:lnTo>
                    <a:lnTo>
                      <a:pt x="5" y="0"/>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66" name="Freeform 3266">
                <a:extLst>
                  <a:ext uri="{FF2B5EF4-FFF2-40B4-BE49-F238E27FC236}">
                    <a16:creationId xmlns:a16="http://schemas.microsoft.com/office/drawing/2014/main" id="{2474C656-8819-4FD5-B3BD-C4FE6AC0074D}"/>
                  </a:ext>
                </a:extLst>
              </p:cNvPr>
              <p:cNvSpPr>
                <a:spLocks/>
              </p:cNvSpPr>
              <p:nvPr/>
            </p:nvSpPr>
            <p:spPr bwMode="auto">
              <a:xfrm>
                <a:off x="3841" y="1336"/>
                <a:ext cx="5" cy="5"/>
              </a:xfrm>
              <a:custGeom>
                <a:avLst/>
                <a:gdLst>
                  <a:gd name="T0" fmla="*/ 5 w 5"/>
                  <a:gd name="T1" fmla="*/ 0 h 5"/>
                  <a:gd name="T2" fmla="*/ 5 w 5"/>
                  <a:gd name="T3" fmla="*/ 0 h 5"/>
                  <a:gd name="T4" fmla="*/ 5 w 5"/>
                  <a:gd name="T5" fmla="*/ 0 h 5"/>
                  <a:gd name="T6" fmla="*/ 5 w 5"/>
                  <a:gd name="T7" fmla="*/ 0 h 5"/>
                  <a:gd name="T8" fmla="*/ 0 w 5"/>
                  <a:gd name="T9" fmla="*/ 0 h 5"/>
                  <a:gd name="T10" fmla="*/ 0 w 5"/>
                  <a:gd name="T11" fmla="*/ 0 h 5"/>
                  <a:gd name="T12" fmla="*/ 0 w 5"/>
                  <a:gd name="T13" fmla="*/ 0 h 5"/>
                  <a:gd name="T14" fmla="*/ 0 w 5"/>
                  <a:gd name="T15" fmla="*/ 5 h 5"/>
                  <a:gd name="T16" fmla="*/ 0 w 5"/>
                  <a:gd name="T17" fmla="*/ 5 h 5"/>
                  <a:gd name="T18" fmla="*/ 0 w 5"/>
                  <a:gd name="T19" fmla="*/ 5 h 5"/>
                  <a:gd name="T20" fmla="*/ 0 w 5"/>
                  <a:gd name="T21" fmla="*/ 5 h 5"/>
                  <a:gd name="T22" fmla="*/ 0 w 5"/>
                  <a:gd name="T23" fmla="*/ 5 h 5"/>
                  <a:gd name="T24" fmla="*/ 0 w 5"/>
                  <a:gd name="T25" fmla="*/ 5 h 5"/>
                  <a:gd name="T26" fmla="*/ 0 w 5"/>
                  <a:gd name="T27" fmla="*/ 5 h 5"/>
                  <a:gd name="T28" fmla="*/ 0 w 5"/>
                  <a:gd name="T29" fmla="*/ 5 h 5"/>
                  <a:gd name="T30" fmla="*/ 5 w 5"/>
                  <a:gd name="T31" fmla="*/ 0 h 5"/>
                  <a:gd name="T32" fmla="*/ 5 w 5"/>
                  <a:gd name="T33" fmla="*/ 0 h 5"/>
                  <a:gd name="T34" fmla="*/ 5 w 5"/>
                  <a:gd name="T35" fmla="*/ 0 h 5"/>
                  <a:gd name="T36" fmla="*/ 5 w 5"/>
                  <a:gd name="T37" fmla="*/ 0 h 5"/>
                  <a:gd name="T38" fmla="*/ 5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0"/>
                    </a:moveTo>
                    <a:lnTo>
                      <a:pt x="5" y="0"/>
                    </a:lnTo>
                    <a:lnTo>
                      <a:pt x="5" y="0"/>
                    </a:lnTo>
                    <a:lnTo>
                      <a:pt x="5" y="0"/>
                    </a:lnTo>
                    <a:lnTo>
                      <a:pt x="0" y="0"/>
                    </a:lnTo>
                    <a:lnTo>
                      <a:pt x="0" y="0"/>
                    </a:lnTo>
                    <a:lnTo>
                      <a:pt x="0" y="0"/>
                    </a:lnTo>
                    <a:lnTo>
                      <a:pt x="0" y="5"/>
                    </a:lnTo>
                    <a:lnTo>
                      <a:pt x="0" y="5"/>
                    </a:lnTo>
                    <a:lnTo>
                      <a:pt x="0" y="5"/>
                    </a:lnTo>
                    <a:lnTo>
                      <a:pt x="0" y="5"/>
                    </a:lnTo>
                    <a:lnTo>
                      <a:pt x="0" y="5"/>
                    </a:lnTo>
                    <a:lnTo>
                      <a:pt x="0" y="5"/>
                    </a:lnTo>
                    <a:lnTo>
                      <a:pt x="0" y="5"/>
                    </a:lnTo>
                    <a:lnTo>
                      <a:pt x="0" y="5"/>
                    </a:lnTo>
                    <a:lnTo>
                      <a:pt x="5" y="0"/>
                    </a:lnTo>
                    <a:lnTo>
                      <a:pt x="5" y="0"/>
                    </a:lnTo>
                    <a:lnTo>
                      <a:pt x="5" y="0"/>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67" name="Freeform 3267">
                <a:extLst>
                  <a:ext uri="{FF2B5EF4-FFF2-40B4-BE49-F238E27FC236}">
                    <a16:creationId xmlns:a16="http://schemas.microsoft.com/office/drawing/2014/main" id="{1A997AAB-76C6-4283-B460-6B04A0CA668D}"/>
                  </a:ext>
                </a:extLst>
              </p:cNvPr>
              <p:cNvSpPr>
                <a:spLocks/>
              </p:cNvSpPr>
              <p:nvPr/>
            </p:nvSpPr>
            <p:spPr bwMode="auto">
              <a:xfrm>
                <a:off x="3846" y="1331"/>
                <a:ext cx="10" cy="5"/>
              </a:xfrm>
              <a:custGeom>
                <a:avLst/>
                <a:gdLst>
                  <a:gd name="T0" fmla="*/ 5 w 10"/>
                  <a:gd name="T1" fmla="*/ 0 h 5"/>
                  <a:gd name="T2" fmla="*/ 5 w 10"/>
                  <a:gd name="T3" fmla="*/ 0 h 5"/>
                  <a:gd name="T4" fmla="*/ 5 w 10"/>
                  <a:gd name="T5" fmla="*/ 0 h 5"/>
                  <a:gd name="T6" fmla="*/ 5 w 10"/>
                  <a:gd name="T7" fmla="*/ 5 h 5"/>
                  <a:gd name="T8" fmla="*/ 5 w 10"/>
                  <a:gd name="T9" fmla="*/ 5 h 5"/>
                  <a:gd name="T10" fmla="*/ 5 w 10"/>
                  <a:gd name="T11" fmla="*/ 5 h 5"/>
                  <a:gd name="T12" fmla="*/ 0 w 10"/>
                  <a:gd name="T13" fmla="*/ 5 h 5"/>
                  <a:gd name="T14" fmla="*/ 0 w 10"/>
                  <a:gd name="T15" fmla="*/ 5 h 5"/>
                  <a:gd name="T16" fmla="*/ 0 w 10"/>
                  <a:gd name="T17" fmla="*/ 5 h 5"/>
                  <a:gd name="T18" fmla="*/ 0 w 10"/>
                  <a:gd name="T19" fmla="*/ 5 h 5"/>
                  <a:gd name="T20" fmla="*/ 0 w 10"/>
                  <a:gd name="T21" fmla="*/ 5 h 5"/>
                  <a:gd name="T22" fmla="*/ 0 w 10"/>
                  <a:gd name="T23" fmla="*/ 5 h 5"/>
                  <a:gd name="T24" fmla="*/ 0 w 10"/>
                  <a:gd name="T25" fmla="*/ 5 h 5"/>
                  <a:gd name="T26" fmla="*/ 0 w 10"/>
                  <a:gd name="T27" fmla="*/ 5 h 5"/>
                  <a:gd name="T28" fmla="*/ 5 w 10"/>
                  <a:gd name="T29" fmla="*/ 5 h 5"/>
                  <a:gd name="T30" fmla="*/ 5 w 10"/>
                  <a:gd name="T31" fmla="*/ 5 h 5"/>
                  <a:gd name="T32" fmla="*/ 5 w 10"/>
                  <a:gd name="T33" fmla="*/ 5 h 5"/>
                  <a:gd name="T34" fmla="*/ 5 w 10"/>
                  <a:gd name="T35" fmla="*/ 5 h 5"/>
                  <a:gd name="T36" fmla="*/ 10 w 10"/>
                  <a:gd name="T37" fmla="*/ 0 h 5"/>
                  <a:gd name="T38" fmla="*/ 10 w 10"/>
                  <a:gd name="T39" fmla="*/ 0 h 5"/>
                  <a:gd name="T40" fmla="*/ 5 w 10"/>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0"/>
                    </a:moveTo>
                    <a:lnTo>
                      <a:pt x="5" y="0"/>
                    </a:lnTo>
                    <a:lnTo>
                      <a:pt x="5" y="0"/>
                    </a:lnTo>
                    <a:lnTo>
                      <a:pt x="5" y="5"/>
                    </a:lnTo>
                    <a:lnTo>
                      <a:pt x="5" y="5"/>
                    </a:lnTo>
                    <a:lnTo>
                      <a:pt x="5" y="5"/>
                    </a:lnTo>
                    <a:lnTo>
                      <a:pt x="0" y="5"/>
                    </a:lnTo>
                    <a:lnTo>
                      <a:pt x="0" y="5"/>
                    </a:lnTo>
                    <a:lnTo>
                      <a:pt x="0" y="5"/>
                    </a:lnTo>
                    <a:lnTo>
                      <a:pt x="0" y="5"/>
                    </a:lnTo>
                    <a:lnTo>
                      <a:pt x="0" y="5"/>
                    </a:lnTo>
                    <a:lnTo>
                      <a:pt x="0" y="5"/>
                    </a:lnTo>
                    <a:lnTo>
                      <a:pt x="0" y="5"/>
                    </a:lnTo>
                    <a:lnTo>
                      <a:pt x="0" y="5"/>
                    </a:lnTo>
                    <a:lnTo>
                      <a:pt x="5" y="5"/>
                    </a:lnTo>
                    <a:lnTo>
                      <a:pt x="5" y="5"/>
                    </a:lnTo>
                    <a:lnTo>
                      <a:pt x="5" y="5"/>
                    </a:lnTo>
                    <a:lnTo>
                      <a:pt x="5" y="5"/>
                    </a:lnTo>
                    <a:lnTo>
                      <a:pt x="10" y="0"/>
                    </a:lnTo>
                    <a:lnTo>
                      <a:pt x="10"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68" name="Freeform 3268">
                <a:extLst>
                  <a:ext uri="{FF2B5EF4-FFF2-40B4-BE49-F238E27FC236}">
                    <a16:creationId xmlns:a16="http://schemas.microsoft.com/office/drawing/2014/main" id="{C8E2E535-E97B-434B-944A-934EA85CC030}"/>
                  </a:ext>
                </a:extLst>
              </p:cNvPr>
              <p:cNvSpPr>
                <a:spLocks/>
              </p:cNvSpPr>
              <p:nvPr/>
            </p:nvSpPr>
            <p:spPr bwMode="auto">
              <a:xfrm>
                <a:off x="3851" y="1326"/>
                <a:ext cx="5" cy="5"/>
              </a:xfrm>
              <a:custGeom>
                <a:avLst/>
                <a:gdLst>
                  <a:gd name="T0" fmla="*/ 0 w 5"/>
                  <a:gd name="T1" fmla="*/ 5 h 5"/>
                  <a:gd name="T2" fmla="*/ 0 w 5"/>
                  <a:gd name="T3" fmla="*/ 5 h 5"/>
                  <a:gd name="T4" fmla="*/ 0 w 5"/>
                  <a:gd name="T5" fmla="*/ 5 h 5"/>
                  <a:gd name="T6" fmla="*/ 0 w 5"/>
                  <a:gd name="T7" fmla="*/ 5 h 5"/>
                  <a:gd name="T8" fmla="*/ 0 w 5"/>
                  <a:gd name="T9" fmla="*/ 5 h 5"/>
                  <a:gd name="T10" fmla="*/ 0 w 5"/>
                  <a:gd name="T11" fmla="*/ 5 h 5"/>
                  <a:gd name="T12" fmla="*/ 5 w 5"/>
                  <a:gd name="T13" fmla="*/ 5 h 5"/>
                  <a:gd name="T14" fmla="*/ 5 w 5"/>
                  <a:gd name="T15" fmla="*/ 5 h 5"/>
                  <a:gd name="T16" fmla="*/ 5 w 5"/>
                  <a:gd name="T17" fmla="*/ 5 h 5"/>
                  <a:gd name="T18" fmla="*/ 0 w 5"/>
                  <a:gd name="T19" fmla="*/ 0 h 5"/>
                  <a:gd name="T20" fmla="*/ 0 w 5"/>
                  <a:gd name="T21" fmla="*/ 0 h 5"/>
                  <a:gd name="T22" fmla="*/ 0 w 5"/>
                  <a:gd name="T23" fmla="*/ 0 h 5"/>
                  <a:gd name="T24" fmla="*/ 0 w 5"/>
                  <a:gd name="T2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0" y="5"/>
                    </a:moveTo>
                    <a:lnTo>
                      <a:pt x="0" y="5"/>
                    </a:lnTo>
                    <a:lnTo>
                      <a:pt x="0" y="5"/>
                    </a:lnTo>
                    <a:lnTo>
                      <a:pt x="0" y="5"/>
                    </a:lnTo>
                    <a:lnTo>
                      <a:pt x="0" y="5"/>
                    </a:lnTo>
                    <a:lnTo>
                      <a:pt x="0" y="5"/>
                    </a:lnTo>
                    <a:lnTo>
                      <a:pt x="5" y="5"/>
                    </a:lnTo>
                    <a:lnTo>
                      <a:pt x="5" y="5"/>
                    </a:lnTo>
                    <a:lnTo>
                      <a:pt x="5" y="5"/>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69" name="Freeform 3269">
                <a:extLst>
                  <a:ext uri="{FF2B5EF4-FFF2-40B4-BE49-F238E27FC236}">
                    <a16:creationId xmlns:a16="http://schemas.microsoft.com/office/drawing/2014/main" id="{7BFF62CE-B6FC-42C3-8544-C8C77D667BB5}"/>
                  </a:ext>
                </a:extLst>
              </p:cNvPr>
              <p:cNvSpPr>
                <a:spLocks/>
              </p:cNvSpPr>
              <p:nvPr/>
            </p:nvSpPr>
            <p:spPr bwMode="auto">
              <a:xfrm>
                <a:off x="3846" y="1326"/>
                <a:ext cx="5" cy="5"/>
              </a:xfrm>
              <a:custGeom>
                <a:avLst/>
                <a:gdLst>
                  <a:gd name="T0" fmla="*/ 0 w 5"/>
                  <a:gd name="T1" fmla="*/ 5 h 5"/>
                  <a:gd name="T2" fmla="*/ 0 w 5"/>
                  <a:gd name="T3" fmla="*/ 5 h 5"/>
                  <a:gd name="T4" fmla="*/ 0 w 5"/>
                  <a:gd name="T5" fmla="*/ 5 h 5"/>
                  <a:gd name="T6" fmla="*/ 0 w 5"/>
                  <a:gd name="T7" fmla="*/ 5 h 5"/>
                  <a:gd name="T8" fmla="*/ 0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0 h 5"/>
                  <a:gd name="T22" fmla="*/ 5 w 5"/>
                  <a:gd name="T23" fmla="*/ 0 h 5"/>
                  <a:gd name="T24" fmla="*/ 5 w 5"/>
                  <a:gd name="T25" fmla="*/ 0 h 5"/>
                  <a:gd name="T26" fmla="*/ 5 w 5"/>
                  <a:gd name="T27" fmla="*/ 0 h 5"/>
                  <a:gd name="T28" fmla="*/ 0 w 5"/>
                  <a:gd name="T29" fmla="*/ 5 h 5"/>
                  <a:gd name="T30" fmla="*/ 0 w 5"/>
                  <a:gd name="T31" fmla="*/ 5 h 5"/>
                  <a:gd name="T32" fmla="*/ 0 w 5"/>
                  <a:gd name="T33" fmla="*/ 5 h 5"/>
                  <a:gd name="T34" fmla="*/ 0 w 5"/>
                  <a:gd name="T35" fmla="*/ 5 h 5"/>
                  <a:gd name="T36" fmla="*/ 0 w 5"/>
                  <a:gd name="T37" fmla="*/ 5 h 5"/>
                  <a:gd name="T38" fmla="*/ 0 w 5"/>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5"/>
                    </a:moveTo>
                    <a:lnTo>
                      <a:pt x="0" y="5"/>
                    </a:lnTo>
                    <a:lnTo>
                      <a:pt x="0" y="5"/>
                    </a:lnTo>
                    <a:lnTo>
                      <a:pt x="0" y="5"/>
                    </a:lnTo>
                    <a:lnTo>
                      <a:pt x="0" y="5"/>
                    </a:lnTo>
                    <a:lnTo>
                      <a:pt x="5" y="5"/>
                    </a:lnTo>
                    <a:lnTo>
                      <a:pt x="5" y="5"/>
                    </a:lnTo>
                    <a:lnTo>
                      <a:pt x="5" y="5"/>
                    </a:lnTo>
                    <a:lnTo>
                      <a:pt x="5" y="5"/>
                    </a:lnTo>
                    <a:lnTo>
                      <a:pt x="5" y="5"/>
                    </a:lnTo>
                    <a:lnTo>
                      <a:pt x="5" y="0"/>
                    </a:lnTo>
                    <a:lnTo>
                      <a:pt x="5" y="0"/>
                    </a:lnTo>
                    <a:lnTo>
                      <a:pt x="5" y="0"/>
                    </a:lnTo>
                    <a:lnTo>
                      <a:pt x="5" y="0"/>
                    </a:lnTo>
                    <a:lnTo>
                      <a:pt x="0" y="5"/>
                    </a:lnTo>
                    <a:lnTo>
                      <a:pt x="0" y="5"/>
                    </a:lnTo>
                    <a:lnTo>
                      <a:pt x="0" y="5"/>
                    </a:lnTo>
                    <a:lnTo>
                      <a:pt x="0" y="5"/>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70" name="Freeform 3270">
                <a:extLst>
                  <a:ext uri="{FF2B5EF4-FFF2-40B4-BE49-F238E27FC236}">
                    <a16:creationId xmlns:a16="http://schemas.microsoft.com/office/drawing/2014/main" id="{81F6AD22-1832-42F3-80E4-F0C95F4A7BEC}"/>
                  </a:ext>
                </a:extLst>
              </p:cNvPr>
              <p:cNvSpPr>
                <a:spLocks/>
              </p:cNvSpPr>
              <p:nvPr/>
            </p:nvSpPr>
            <p:spPr bwMode="auto">
              <a:xfrm>
                <a:off x="3816" y="1341"/>
                <a:ext cx="10" cy="5"/>
              </a:xfrm>
              <a:custGeom>
                <a:avLst/>
                <a:gdLst>
                  <a:gd name="T0" fmla="*/ 5 w 10"/>
                  <a:gd name="T1" fmla="*/ 5 h 5"/>
                  <a:gd name="T2" fmla="*/ 5 w 10"/>
                  <a:gd name="T3" fmla="*/ 5 h 5"/>
                  <a:gd name="T4" fmla="*/ 5 w 10"/>
                  <a:gd name="T5" fmla="*/ 5 h 5"/>
                  <a:gd name="T6" fmla="*/ 0 w 10"/>
                  <a:gd name="T7" fmla="*/ 5 h 5"/>
                  <a:gd name="T8" fmla="*/ 0 w 10"/>
                  <a:gd name="T9" fmla="*/ 5 h 5"/>
                  <a:gd name="T10" fmla="*/ 0 w 10"/>
                  <a:gd name="T11" fmla="*/ 5 h 5"/>
                  <a:gd name="T12" fmla="*/ 0 w 10"/>
                  <a:gd name="T13" fmla="*/ 5 h 5"/>
                  <a:gd name="T14" fmla="*/ 0 w 10"/>
                  <a:gd name="T15" fmla="*/ 5 h 5"/>
                  <a:gd name="T16" fmla="*/ 5 w 10"/>
                  <a:gd name="T17" fmla="*/ 5 h 5"/>
                  <a:gd name="T18" fmla="*/ 5 w 10"/>
                  <a:gd name="T19" fmla="*/ 5 h 5"/>
                  <a:gd name="T20" fmla="*/ 5 w 10"/>
                  <a:gd name="T21" fmla="*/ 5 h 5"/>
                  <a:gd name="T22" fmla="*/ 5 w 10"/>
                  <a:gd name="T23" fmla="*/ 5 h 5"/>
                  <a:gd name="T24" fmla="*/ 5 w 10"/>
                  <a:gd name="T25" fmla="*/ 5 h 5"/>
                  <a:gd name="T26" fmla="*/ 10 w 10"/>
                  <a:gd name="T27" fmla="*/ 5 h 5"/>
                  <a:gd name="T28" fmla="*/ 10 w 10"/>
                  <a:gd name="T29" fmla="*/ 5 h 5"/>
                  <a:gd name="T30" fmla="*/ 10 w 10"/>
                  <a:gd name="T31" fmla="*/ 5 h 5"/>
                  <a:gd name="T32" fmla="*/ 10 w 10"/>
                  <a:gd name="T33" fmla="*/ 5 h 5"/>
                  <a:gd name="T34" fmla="*/ 10 w 10"/>
                  <a:gd name="T35" fmla="*/ 5 h 5"/>
                  <a:gd name="T36" fmla="*/ 10 w 10"/>
                  <a:gd name="T37" fmla="*/ 5 h 5"/>
                  <a:gd name="T38" fmla="*/ 10 w 10"/>
                  <a:gd name="T39" fmla="*/ 5 h 5"/>
                  <a:gd name="T40" fmla="*/ 10 w 10"/>
                  <a:gd name="T41" fmla="*/ 0 h 5"/>
                  <a:gd name="T42" fmla="*/ 10 w 10"/>
                  <a:gd name="T43" fmla="*/ 0 h 5"/>
                  <a:gd name="T44" fmla="*/ 10 w 10"/>
                  <a:gd name="T45" fmla="*/ 0 h 5"/>
                  <a:gd name="T46" fmla="*/ 10 w 10"/>
                  <a:gd name="T47" fmla="*/ 0 h 5"/>
                  <a:gd name="T48" fmla="*/ 10 w 10"/>
                  <a:gd name="T49" fmla="*/ 0 h 5"/>
                  <a:gd name="T50" fmla="*/ 10 w 10"/>
                  <a:gd name="T51" fmla="*/ 0 h 5"/>
                  <a:gd name="T52" fmla="*/ 5 w 10"/>
                  <a:gd name="T53" fmla="*/ 0 h 5"/>
                  <a:gd name="T54" fmla="*/ 5 w 10"/>
                  <a:gd name="T55" fmla="*/ 5 h 5"/>
                  <a:gd name="T56" fmla="*/ 5 w 10"/>
                  <a:gd name="T57" fmla="*/ 5 h 5"/>
                  <a:gd name="T58" fmla="*/ 5 w 10"/>
                  <a:gd name="T59" fmla="*/ 5 h 5"/>
                  <a:gd name="T60" fmla="*/ 5 w 10"/>
                  <a:gd name="T61" fmla="*/ 5 h 5"/>
                  <a:gd name="T62" fmla="*/ 5 w 10"/>
                  <a:gd name="T63" fmla="*/ 5 h 5"/>
                  <a:gd name="T64" fmla="*/ 5 w 10"/>
                  <a:gd name="T6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5">
                    <a:moveTo>
                      <a:pt x="5" y="5"/>
                    </a:moveTo>
                    <a:lnTo>
                      <a:pt x="5" y="5"/>
                    </a:lnTo>
                    <a:lnTo>
                      <a:pt x="5" y="5"/>
                    </a:lnTo>
                    <a:lnTo>
                      <a:pt x="0" y="5"/>
                    </a:lnTo>
                    <a:lnTo>
                      <a:pt x="0" y="5"/>
                    </a:lnTo>
                    <a:lnTo>
                      <a:pt x="0" y="5"/>
                    </a:lnTo>
                    <a:lnTo>
                      <a:pt x="0" y="5"/>
                    </a:lnTo>
                    <a:lnTo>
                      <a:pt x="0" y="5"/>
                    </a:lnTo>
                    <a:lnTo>
                      <a:pt x="5" y="5"/>
                    </a:lnTo>
                    <a:lnTo>
                      <a:pt x="5" y="5"/>
                    </a:lnTo>
                    <a:lnTo>
                      <a:pt x="5" y="5"/>
                    </a:lnTo>
                    <a:lnTo>
                      <a:pt x="5" y="5"/>
                    </a:lnTo>
                    <a:lnTo>
                      <a:pt x="5" y="5"/>
                    </a:lnTo>
                    <a:lnTo>
                      <a:pt x="10" y="5"/>
                    </a:lnTo>
                    <a:lnTo>
                      <a:pt x="10" y="5"/>
                    </a:lnTo>
                    <a:lnTo>
                      <a:pt x="10" y="5"/>
                    </a:lnTo>
                    <a:lnTo>
                      <a:pt x="10" y="5"/>
                    </a:lnTo>
                    <a:lnTo>
                      <a:pt x="10" y="5"/>
                    </a:lnTo>
                    <a:lnTo>
                      <a:pt x="10" y="5"/>
                    </a:lnTo>
                    <a:lnTo>
                      <a:pt x="10" y="5"/>
                    </a:lnTo>
                    <a:lnTo>
                      <a:pt x="10" y="0"/>
                    </a:lnTo>
                    <a:lnTo>
                      <a:pt x="10" y="0"/>
                    </a:lnTo>
                    <a:lnTo>
                      <a:pt x="10" y="0"/>
                    </a:lnTo>
                    <a:lnTo>
                      <a:pt x="10" y="0"/>
                    </a:lnTo>
                    <a:lnTo>
                      <a:pt x="10" y="0"/>
                    </a:lnTo>
                    <a:lnTo>
                      <a:pt x="10" y="0"/>
                    </a:lnTo>
                    <a:lnTo>
                      <a:pt x="5" y="0"/>
                    </a:lnTo>
                    <a:lnTo>
                      <a:pt x="5" y="5"/>
                    </a:lnTo>
                    <a:lnTo>
                      <a:pt x="5" y="5"/>
                    </a:lnTo>
                    <a:lnTo>
                      <a:pt x="5" y="5"/>
                    </a:lnTo>
                    <a:lnTo>
                      <a:pt x="5" y="5"/>
                    </a:lnTo>
                    <a:lnTo>
                      <a:pt x="5" y="5"/>
                    </a:lnTo>
                    <a:lnTo>
                      <a:pt x="5" y="5"/>
                    </a:lnTo>
                    <a:close/>
                  </a:path>
                </a:pathLst>
              </a:custGeom>
              <a:solidFill>
                <a:srgbClr val="F2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71" name="Freeform 3271">
                <a:extLst>
                  <a:ext uri="{FF2B5EF4-FFF2-40B4-BE49-F238E27FC236}">
                    <a16:creationId xmlns:a16="http://schemas.microsoft.com/office/drawing/2014/main" id="{F63BD545-59F7-4544-B4DC-3BE18FD0F44D}"/>
                  </a:ext>
                </a:extLst>
              </p:cNvPr>
              <p:cNvSpPr>
                <a:spLocks/>
              </p:cNvSpPr>
              <p:nvPr/>
            </p:nvSpPr>
            <p:spPr bwMode="auto">
              <a:xfrm>
                <a:off x="3816" y="1341"/>
                <a:ext cx="5" cy="10"/>
              </a:xfrm>
              <a:custGeom>
                <a:avLst/>
                <a:gdLst>
                  <a:gd name="T0" fmla="*/ 5 w 5"/>
                  <a:gd name="T1" fmla="*/ 5 h 10"/>
                  <a:gd name="T2" fmla="*/ 5 w 5"/>
                  <a:gd name="T3" fmla="*/ 5 h 10"/>
                  <a:gd name="T4" fmla="*/ 5 w 5"/>
                  <a:gd name="T5" fmla="*/ 5 h 10"/>
                  <a:gd name="T6" fmla="*/ 0 w 5"/>
                  <a:gd name="T7" fmla="*/ 5 h 10"/>
                  <a:gd name="T8" fmla="*/ 0 w 5"/>
                  <a:gd name="T9" fmla="*/ 5 h 10"/>
                  <a:gd name="T10" fmla="*/ 0 w 5"/>
                  <a:gd name="T11" fmla="*/ 5 h 10"/>
                  <a:gd name="T12" fmla="*/ 0 w 5"/>
                  <a:gd name="T13" fmla="*/ 5 h 10"/>
                  <a:gd name="T14" fmla="*/ 5 w 5"/>
                  <a:gd name="T15" fmla="*/ 5 h 10"/>
                  <a:gd name="T16" fmla="*/ 5 w 5"/>
                  <a:gd name="T17" fmla="*/ 5 h 10"/>
                  <a:gd name="T18" fmla="*/ 5 w 5"/>
                  <a:gd name="T19" fmla="*/ 5 h 10"/>
                  <a:gd name="T20" fmla="*/ 5 w 5"/>
                  <a:gd name="T21" fmla="*/ 0 h 10"/>
                  <a:gd name="T22" fmla="*/ 5 w 5"/>
                  <a:gd name="T23" fmla="*/ 0 h 10"/>
                  <a:gd name="T24" fmla="*/ 0 w 5"/>
                  <a:gd name="T25" fmla="*/ 0 h 10"/>
                  <a:gd name="T26" fmla="*/ 0 w 5"/>
                  <a:gd name="T27" fmla="*/ 0 h 10"/>
                  <a:gd name="T28" fmla="*/ 0 w 5"/>
                  <a:gd name="T29" fmla="*/ 5 h 10"/>
                  <a:gd name="T30" fmla="*/ 0 w 5"/>
                  <a:gd name="T31" fmla="*/ 5 h 10"/>
                  <a:gd name="T32" fmla="*/ 0 w 5"/>
                  <a:gd name="T33" fmla="*/ 5 h 10"/>
                  <a:gd name="T34" fmla="*/ 0 w 5"/>
                  <a:gd name="T35" fmla="*/ 5 h 10"/>
                  <a:gd name="T36" fmla="*/ 0 w 5"/>
                  <a:gd name="T37" fmla="*/ 10 h 10"/>
                  <a:gd name="T38" fmla="*/ 0 w 5"/>
                  <a:gd name="T39" fmla="*/ 10 h 10"/>
                  <a:gd name="T40" fmla="*/ 5 w 5"/>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5" y="5"/>
                    </a:moveTo>
                    <a:lnTo>
                      <a:pt x="5" y="5"/>
                    </a:lnTo>
                    <a:lnTo>
                      <a:pt x="5" y="5"/>
                    </a:lnTo>
                    <a:lnTo>
                      <a:pt x="0" y="5"/>
                    </a:lnTo>
                    <a:lnTo>
                      <a:pt x="0" y="5"/>
                    </a:lnTo>
                    <a:lnTo>
                      <a:pt x="0" y="5"/>
                    </a:lnTo>
                    <a:lnTo>
                      <a:pt x="0" y="5"/>
                    </a:lnTo>
                    <a:lnTo>
                      <a:pt x="5" y="5"/>
                    </a:lnTo>
                    <a:lnTo>
                      <a:pt x="5" y="5"/>
                    </a:lnTo>
                    <a:lnTo>
                      <a:pt x="5" y="5"/>
                    </a:lnTo>
                    <a:lnTo>
                      <a:pt x="5" y="0"/>
                    </a:lnTo>
                    <a:lnTo>
                      <a:pt x="5" y="0"/>
                    </a:lnTo>
                    <a:lnTo>
                      <a:pt x="0" y="0"/>
                    </a:lnTo>
                    <a:lnTo>
                      <a:pt x="0" y="0"/>
                    </a:lnTo>
                    <a:lnTo>
                      <a:pt x="0" y="5"/>
                    </a:lnTo>
                    <a:lnTo>
                      <a:pt x="0" y="5"/>
                    </a:lnTo>
                    <a:lnTo>
                      <a:pt x="0" y="5"/>
                    </a:lnTo>
                    <a:lnTo>
                      <a:pt x="0" y="5"/>
                    </a:lnTo>
                    <a:lnTo>
                      <a:pt x="0" y="10"/>
                    </a:lnTo>
                    <a:lnTo>
                      <a:pt x="0" y="1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72" name="Freeform 3272">
                <a:extLst>
                  <a:ext uri="{FF2B5EF4-FFF2-40B4-BE49-F238E27FC236}">
                    <a16:creationId xmlns:a16="http://schemas.microsoft.com/office/drawing/2014/main" id="{A689F7DC-983B-497E-8416-97246D41A1D7}"/>
                  </a:ext>
                </a:extLst>
              </p:cNvPr>
              <p:cNvSpPr>
                <a:spLocks/>
              </p:cNvSpPr>
              <p:nvPr/>
            </p:nvSpPr>
            <p:spPr bwMode="auto">
              <a:xfrm>
                <a:off x="3816" y="1346"/>
                <a:ext cx="15" cy="5"/>
              </a:xfrm>
              <a:custGeom>
                <a:avLst/>
                <a:gdLst>
                  <a:gd name="T0" fmla="*/ 10 w 15"/>
                  <a:gd name="T1" fmla="*/ 0 h 5"/>
                  <a:gd name="T2" fmla="*/ 10 w 15"/>
                  <a:gd name="T3" fmla="*/ 0 h 5"/>
                  <a:gd name="T4" fmla="*/ 10 w 15"/>
                  <a:gd name="T5" fmla="*/ 0 h 5"/>
                  <a:gd name="T6" fmla="*/ 10 w 15"/>
                  <a:gd name="T7" fmla="*/ 0 h 5"/>
                  <a:gd name="T8" fmla="*/ 10 w 15"/>
                  <a:gd name="T9" fmla="*/ 0 h 5"/>
                  <a:gd name="T10" fmla="*/ 5 w 15"/>
                  <a:gd name="T11" fmla="*/ 0 h 5"/>
                  <a:gd name="T12" fmla="*/ 5 w 15"/>
                  <a:gd name="T13" fmla="*/ 0 h 5"/>
                  <a:gd name="T14" fmla="*/ 5 w 15"/>
                  <a:gd name="T15" fmla="*/ 0 h 5"/>
                  <a:gd name="T16" fmla="*/ 5 w 15"/>
                  <a:gd name="T17" fmla="*/ 0 h 5"/>
                  <a:gd name="T18" fmla="*/ 5 w 15"/>
                  <a:gd name="T19" fmla="*/ 0 h 5"/>
                  <a:gd name="T20" fmla="*/ 0 w 15"/>
                  <a:gd name="T21" fmla="*/ 5 h 5"/>
                  <a:gd name="T22" fmla="*/ 5 w 15"/>
                  <a:gd name="T23" fmla="*/ 5 h 5"/>
                  <a:gd name="T24" fmla="*/ 5 w 15"/>
                  <a:gd name="T25" fmla="*/ 5 h 5"/>
                  <a:gd name="T26" fmla="*/ 5 w 15"/>
                  <a:gd name="T27" fmla="*/ 5 h 5"/>
                  <a:gd name="T28" fmla="*/ 5 w 15"/>
                  <a:gd name="T29" fmla="*/ 5 h 5"/>
                  <a:gd name="T30" fmla="*/ 10 w 15"/>
                  <a:gd name="T31" fmla="*/ 5 h 5"/>
                  <a:gd name="T32" fmla="*/ 10 w 15"/>
                  <a:gd name="T33" fmla="*/ 5 h 5"/>
                  <a:gd name="T34" fmla="*/ 10 w 15"/>
                  <a:gd name="T35" fmla="*/ 0 h 5"/>
                  <a:gd name="T36" fmla="*/ 15 w 15"/>
                  <a:gd name="T37" fmla="*/ 0 h 5"/>
                  <a:gd name="T38" fmla="*/ 15 w 15"/>
                  <a:gd name="T39" fmla="*/ 0 h 5"/>
                  <a:gd name="T40" fmla="*/ 10 w 15"/>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5">
                    <a:moveTo>
                      <a:pt x="10" y="0"/>
                    </a:moveTo>
                    <a:lnTo>
                      <a:pt x="10" y="0"/>
                    </a:lnTo>
                    <a:lnTo>
                      <a:pt x="10" y="0"/>
                    </a:lnTo>
                    <a:lnTo>
                      <a:pt x="10" y="0"/>
                    </a:lnTo>
                    <a:lnTo>
                      <a:pt x="10" y="0"/>
                    </a:lnTo>
                    <a:lnTo>
                      <a:pt x="5" y="0"/>
                    </a:lnTo>
                    <a:lnTo>
                      <a:pt x="5" y="0"/>
                    </a:lnTo>
                    <a:lnTo>
                      <a:pt x="5" y="0"/>
                    </a:lnTo>
                    <a:lnTo>
                      <a:pt x="5" y="0"/>
                    </a:lnTo>
                    <a:lnTo>
                      <a:pt x="5" y="0"/>
                    </a:lnTo>
                    <a:lnTo>
                      <a:pt x="0" y="5"/>
                    </a:lnTo>
                    <a:lnTo>
                      <a:pt x="5" y="5"/>
                    </a:lnTo>
                    <a:lnTo>
                      <a:pt x="5" y="5"/>
                    </a:lnTo>
                    <a:lnTo>
                      <a:pt x="5" y="5"/>
                    </a:lnTo>
                    <a:lnTo>
                      <a:pt x="5" y="5"/>
                    </a:lnTo>
                    <a:lnTo>
                      <a:pt x="10" y="5"/>
                    </a:lnTo>
                    <a:lnTo>
                      <a:pt x="10" y="5"/>
                    </a:lnTo>
                    <a:lnTo>
                      <a:pt x="10" y="0"/>
                    </a:lnTo>
                    <a:lnTo>
                      <a:pt x="15" y="0"/>
                    </a:lnTo>
                    <a:lnTo>
                      <a:pt x="15"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73" name="Freeform 3273">
                <a:extLst>
                  <a:ext uri="{FF2B5EF4-FFF2-40B4-BE49-F238E27FC236}">
                    <a16:creationId xmlns:a16="http://schemas.microsoft.com/office/drawing/2014/main" id="{6F98CFC3-0DFC-488D-8867-C0E325879C11}"/>
                  </a:ext>
                </a:extLst>
              </p:cNvPr>
              <p:cNvSpPr>
                <a:spLocks/>
              </p:cNvSpPr>
              <p:nvPr/>
            </p:nvSpPr>
            <p:spPr bwMode="auto">
              <a:xfrm>
                <a:off x="3821" y="1341"/>
                <a:ext cx="10" cy="5"/>
              </a:xfrm>
              <a:custGeom>
                <a:avLst/>
                <a:gdLst>
                  <a:gd name="T0" fmla="*/ 5 w 10"/>
                  <a:gd name="T1" fmla="*/ 5 h 5"/>
                  <a:gd name="T2" fmla="*/ 5 w 10"/>
                  <a:gd name="T3" fmla="*/ 5 h 5"/>
                  <a:gd name="T4" fmla="*/ 5 w 10"/>
                  <a:gd name="T5" fmla="*/ 5 h 5"/>
                  <a:gd name="T6" fmla="*/ 5 w 10"/>
                  <a:gd name="T7" fmla="*/ 5 h 5"/>
                  <a:gd name="T8" fmla="*/ 5 w 10"/>
                  <a:gd name="T9" fmla="*/ 5 h 5"/>
                  <a:gd name="T10" fmla="*/ 5 w 10"/>
                  <a:gd name="T11" fmla="*/ 5 h 5"/>
                  <a:gd name="T12" fmla="*/ 5 w 10"/>
                  <a:gd name="T13" fmla="*/ 5 h 5"/>
                  <a:gd name="T14" fmla="*/ 5 w 10"/>
                  <a:gd name="T15" fmla="*/ 5 h 5"/>
                  <a:gd name="T16" fmla="*/ 5 w 10"/>
                  <a:gd name="T17" fmla="*/ 5 h 5"/>
                  <a:gd name="T18" fmla="*/ 5 w 10"/>
                  <a:gd name="T19" fmla="*/ 5 h 5"/>
                  <a:gd name="T20" fmla="*/ 10 w 10"/>
                  <a:gd name="T21" fmla="*/ 5 h 5"/>
                  <a:gd name="T22" fmla="*/ 10 w 10"/>
                  <a:gd name="T23" fmla="*/ 5 h 5"/>
                  <a:gd name="T24" fmla="*/ 5 w 10"/>
                  <a:gd name="T25" fmla="*/ 5 h 5"/>
                  <a:gd name="T26" fmla="*/ 5 w 10"/>
                  <a:gd name="T27" fmla="*/ 0 h 5"/>
                  <a:gd name="T28" fmla="*/ 5 w 10"/>
                  <a:gd name="T29" fmla="*/ 0 h 5"/>
                  <a:gd name="T30" fmla="*/ 5 w 10"/>
                  <a:gd name="T31" fmla="*/ 0 h 5"/>
                  <a:gd name="T32" fmla="*/ 5 w 10"/>
                  <a:gd name="T33" fmla="*/ 0 h 5"/>
                  <a:gd name="T34" fmla="*/ 5 w 10"/>
                  <a:gd name="T35" fmla="*/ 0 h 5"/>
                  <a:gd name="T36" fmla="*/ 0 w 10"/>
                  <a:gd name="T37" fmla="*/ 0 h 5"/>
                  <a:gd name="T38" fmla="*/ 0 w 10"/>
                  <a:gd name="T39" fmla="*/ 0 h 5"/>
                  <a:gd name="T40" fmla="*/ 5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5"/>
                    </a:moveTo>
                    <a:lnTo>
                      <a:pt x="5" y="5"/>
                    </a:lnTo>
                    <a:lnTo>
                      <a:pt x="5" y="5"/>
                    </a:lnTo>
                    <a:lnTo>
                      <a:pt x="5" y="5"/>
                    </a:lnTo>
                    <a:lnTo>
                      <a:pt x="5" y="5"/>
                    </a:lnTo>
                    <a:lnTo>
                      <a:pt x="5" y="5"/>
                    </a:lnTo>
                    <a:lnTo>
                      <a:pt x="5" y="5"/>
                    </a:lnTo>
                    <a:lnTo>
                      <a:pt x="5" y="5"/>
                    </a:lnTo>
                    <a:lnTo>
                      <a:pt x="5" y="5"/>
                    </a:lnTo>
                    <a:lnTo>
                      <a:pt x="5" y="5"/>
                    </a:lnTo>
                    <a:lnTo>
                      <a:pt x="10" y="5"/>
                    </a:lnTo>
                    <a:lnTo>
                      <a:pt x="10" y="5"/>
                    </a:lnTo>
                    <a:lnTo>
                      <a:pt x="5" y="5"/>
                    </a:lnTo>
                    <a:lnTo>
                      <a:pt x="5" y="0"/>
                    </a:lnTo>
                    <a:lnTo>
                      <a:pt x="5" y="0"/>
                    </a:lnTo>
                    <a:lnTo>
                      <a:pt x="5" y="0"/>
                    </a:lnTo>
                    <a:lnTo>
                      <a:pt x="5" y="0"/>
                    </a:lnTo>
                    <a:lnTo>
                      <a:pt x="5" y="0"/>
                    </a:lnTo>
                    <a:lnTo>
                      <a:pt x="0" y="0"/>
                    </a:lnTo>
                    <a:lnTo>
                      <a:pt x="0"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74" name="Freeform 3274">
                <a:extLst>
                  <a:ext uri="{FF2B5EF4-FFF2-40B4-BE49-F238E27FC236}">
                    <a16:creationId xmlns:a16="http://schemas.microsoft.com/office/drawing/2014/main" id="{74F07417-C741-4B3A-87ED-59098111B9EE}"/>
                  </a:ext>
                </a:extLst>
              </p:cNvPr>
              <p:cNvSpPr>
                <a:spLocks/>
              </p:cNvSpPr>
              <p:nvPr/>
            </p:nvSpPr>
            <p:spPr bwMode="auto">
              <a:xfrm>
                <a:off x="3821" y="1341"/>
                <a:ext cx="5" cy="5"/>
              </a:xfrm>
              <a:custGeom>
                <a:avLst/>
                <a:gdLst>
                  <a:gd name="T0" fmla="*/ 0 w 5"/>
                  <a:gd name="T1" fmla="*/ 5 h 5"/>
                  <a:gd name="T2" fmla="*/ 0 w 5"/>
                  <a:gd name="T3" fmla="*/ 5 h 5"/>
                  <a:gd name="T4" fmla="*/ 0 w 5"/>
                  <a:gd name="T5" fmla="*/ 5 h 5"/>
                  <a:gd name="T6" fmla="*/ 0 w 5"/>
                  <a:gd name="T7" fmla="*/ 5 h 5"/>
                  <a:gd name="T8" fmla="*/ 0 w 5"/>
                  <a:gd name="T9" fmla="*/ 5 h 5"/>
                  <a:gd name="T10" fmla="*/ 0 w 5"/>
                  <a:gd name="T11" fmla="*/ 5 h 5"/>
                  <a:gd name="T12" fmla="*/ 0 w 5"/>
                  <a:gd name="T13" fmla="*/ 5 h 5"/>
                  <a:gd name="T14" fmla="*/ 5 w 5"/>
                  <a:gd name="T15" fmla="*/ 5 h 5"/>
                  <a:gd name="T16" fmla="*/ 5 w 5"/>
                  <a:gd name="T17" fmla="*/ 5 h 5"/>
                  <a:gd name="T18" fmla="*/ 5 w 5"/>
                  <a:gd name="T19" fmla="*/ 5 h 5"/>
                  <a:gd name="T20" fmla="*/ 0 w 5"/>
                  <a:gd name="T21" fmla="*/ 0 h 5"/>
                  <a:gd name="T22" fmla="*/ 0 w 5"/>
                  <a:gd name="T23" fmla="*/ 0 h 5"/>
                  <a:gd name="T24" fmla="*/ 0 w 5"/>
                  <a:gd name="T25" fmla="*/ 0 h 5"/>
                  <a:gd name="T26" fmla="*/ 0 w 5"/>
                  <a:gd name="T27" fmla="*/ 0 h 5"/>
                  <a:gd name="T28" fmla="*/ 0 w 5"/>
                  <a:gd name="T29" fmla="*/ 0 h 5"/>
                  <a:gd name="T30" fmla="*/ 0 w 5"/>
                  <a:gd name="T31" fmla="*/ 0 h 5"/>
                  <a:gd name="T32" fmla="*/ 0 w 5"/>
                  <a:gd name="T33" fmla="*/ 0 h 5"/>
                  <a:gd name="T34" fmla="*/ 0 w 5"/>
                  <a:gd name="T35" fmla="*/ 0 h 5"/>
                  <a:gd name="T36" fmla="*/ 0 w 5"/>
                  <a:gd name="T37" fmla="*/ 0 h 5"/>
                  <a:gd name="T38" fmla="*/ 0 w 5"/>
                  <a:gd name="T39" fmla="*/ 0 h 5"/>
                  <a:gd name="T40" fmla="*/ 0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5"/>
                    </a:moveTo>
                    <a:lnTo>
                      <a:pt x="0" y="5"/>
                    </a:lnTo>
                    <a:lnTo>
                      <a:pt x="0" y="5"/>
                    </a:lnTo>
                    <a:lnTo>
                      <a:pt x="0" y="5"/>
                    </a:lnTo>
                    <a:lnTo>
                      <a:pt x="0" y="5"/>
                    </a:lnTo>
                    <a:lnTo>
                      <a:pt x="0" y="5"/>
                    </a:lnTo>
                    <a:lnTo>
                      <a:pt x="0" y="5"/>
                    </a:lnTo>
                    <a:lnTo>
                      <a:pt x="5" y="5"/>
                    </a:lnTo>
                    <a:lnTo>
                      <a:pt x="5" y="5"/>
                    </a:lnTo>
                    <a:lnTo>
                      <a:pt x="5" y="5"/>
                    </a:lnTo>
                    <a:lnTo>
                      <a:pt x="0" y="0"/>
                    </a:lnTo>
                    <a:lnTo>
                      <a:pt x="0" y="0"/>
                    </a:lnTo>
                    <a:lnTo>
                      <a:pt x="0" y="0"/>
                    </a:lnTo>
                    <a:lnTo>
                      <a:pt x="0" y="0"/>
                    </a:lnTo>
                    <a:lnTo>
                      <a:pt x="0" y="0"/>
                    </a:lnTo>
                    <a:lnTo>
                      <a:pt x="0" y="0"/>
                    </a:lnTo>
                    <a:lnTo>
                      <a:pt x="0"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75" name="Freeform 3275">
                <a:extLst>
                  <a:ext uri="{FF2B5EF4-FFF2-40B4-BE49-F238E27FC236}">
                    <a16:creationId xmlns:a16="http://schemas.microsoft.com/office/drawing/2014/main" id="{EC526BCA-C4B6-4D49-87F4-8E67C42C2D16}"/>
                  </a:ext>
                </a:extLst>
              </p:cNvPr>
              <p:cNvSpPr>
                <a:spLocks/>
              </p:cNvSpPr>
              <p:nvPr/>
            </p:nvSpPr>
            <p:spPr bwMode="auto">
              <a:xfrm>
                <a:off x="3797" y="1331"/>
                <a:ext cx="34" cy="10"/>
              </a:xfrm>
              <a:custGeom>
                <a:avLst/>
                <a:gdLst>
                  <a:gd name="T0" fmla="*/ 5 w 34"/>
                  <a:gd name="T1" fmla="*/ 5 h 10"/>
                  <a:gd name="T2" fmla="*/ 5 w 34"/>
                  <a:gd name="T3" fmla="*/ 5 h 10"/>
                  <a:gd name="T4" fmla="*/ 0 w 34"/>
                  <a:gd name="T5" fmla="*/ 0 h 10"/>
                  <a:gd name="T6" fmla="*/ 5 w 34"/>
                  <a:gd name="T7" fmla="*/ 0 h 10"/>
                  <a:gd name="T8" fmla="*/ 5 w 34"/>
                  <a:gd name="T9" fmla="*/ 0 h 10"/>
                  <a:gd name="T10" fmla="*/ 9 w 34"/>
                  <a:gd name="T11" fmla="*/ 0 h 10"/>
                  <a:gd name="T12" fmla="*/ 14 w 34"/>
                  <a:gd name="T13" fmla="*/ 0 h 10"/>
                  <a:gd name="T14" fmla="*/ 14 w 34"/>
                  <a:gd name="T15" fmla="*/ 0 h 10"/>
                  <a:gd name="T16" fmla="*/ 19 w 34"/>
                  <a:gd name="T17" fmla="*/ 0 h 10"/>
                  <a:gd name="T18" fmla="*/ 19 w 34"/>
                  <a:gd name="T19" fmla="*/ 0 h 10"/>
                  <a:gd name="T20" fmla="*/ 24 w 34"/>
                  <a:gd name="T21" fmla="*/ 0 h 10"/>
                  <a:gd name="T22" fmla="*/ 24 w 34"/>
                  <a:gd name="T23" fmla="*/ 0 h 10"/>
                  <a:gd name="T24" fmla="*/ 24 w 34"/>
                  <a:gd name="T25" fmla="*/ 0 h 10"/>
                  <a:gd name="T26" fmla="*/ 29 w 34"/>
                  <a:gd name="T27" fmla="*/ 0 h 10"/>
                  <a:gd name="T28" fmla="*/ 29 w 34"/>
                  <a:gd name="T29" fmla="*/ 0 h 10"/>
                  <a:gd name="T30" fmla="*/ 34 w 34"/>
                  <a:gd name="T31" fmla="*/ 0 h 10"/>
                  <a:gd name="T32" fmla="*/ 29 w 34"/>
                  <a:gd name="T33" fmla="*/ 5 h 10"/>
                  <a:gd name="T34" fmla="*/ 29 w 34"/>
                  <a:gd name="T35" fmla="*/ 5 h 10"/>
                  <a:gd name="T36" fmla="*/ 29 w 34"/>
                  <a:gd name="T37" fmla="*/ 5 h 10"/>
                  <a:gd name="T38" fmla="*/ 24 w 34"/>
                  <a:gd name="T39" fmla="*/ 10 h 10"/>
                  <a:gd name="T40" fmla="*/ 24 w 34"/>
                  <a:gd name="T41" fmla="*/ 10 h 10"/>
                  <a:gd name="T42" fmla="*/ 19 w 34"/>
                  <a:gd name="T43" fmla="*/ 10 h 10"/>
                  <a:gd name="T44" fmla="*/ 19 w 34"/>
                  <a:gd name="T45" fmla="*/ 10 h 10"/>
                  <a:gd name="T46" fmla="*/ 19 w 34"/>
                  <a:gd name="T47" fmla="*/ 5 h 10"/>
                  <a:gd name="T48" fmla="*/ 14 w 34"/>
                  <a:gd name="T49" fmla="*/ 5 h 10"/>
                  <a:gd name="T50" fmla="*/ 14 w 34"/>
                  <a:gd name="T51" fmla="*/ 5 h 10"/>
                  <a:gd name="T52" fmla="*/ 14 w 34"/>
                  <a:gd name="T53" fmla="*/ 5 h 10"/>
                  <a:gd name="T54" fmla="*/ 9 w 34"/>
                  <a:gd name="T55" fmla="*/ 5 h 10"/>
                  <a:gd name="T56" fmla="*/ 9 w 34"/>
                  <a:gd name="T57" fmla="*/ 5 h 10"/>
                  <a:gd name="T58" fmla="*/ 9 w 34"/>
                  <a:gd name="T59" fmla="*/ 5 h 10"/>
                  <a:gd name="T60" fmla="*/ 9 w 34"/>
                  <a:gd name="T61" fmla="*/ 5 h 10"/>
                  <a:gd name="T62" fmla="*/ 5 w 34"/>
                  <a:gd name="T63"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0">
                    <a:moveTo>
                      <a:pt x="5" y="5"/>
                    </a:moveTo>
                    <a:lnTo>
                      <a:pt x="5" y="5"/>
                    </a:lnTo>
                    <a:lnTo>
                      <a:pt x="5" y="5"/>
                    </a:lnTo>
                    <a:lnTo>
                      <a:pt x="5" y="5"/>
                    </a:lnTo>
                    <a:lnTo>
                      <a:pt x="0" y="0"/>
                    </a:lnTo>
                    <a:lnTo>
                      <a:pt x="0" y="0"/>
                    </a:lnTo>
                    <a:lnTo>
                      <a:pt x="0" y="0"/>
                    </a:lnTo>
                    <a:lnTo>
                      <a:pt x="5" y="0"/>
                    </a:lnTo>
                    <a:lnTo>
                      <a:pt x="5" y="0"/>
                    </a:lnTo>
                    <a:lnTo>
                      <a:pt x="5" y="0"/>
                    </a:lnTo>
                    <a:lnTo>
                      <a:pt x="9" y="0"/>
                    </a:lnTo>
                    <a:lnTo>
                      <a:pt x="9" y="0"/>
                    </a:lnTo>
                    <a:lnTo>
                      <a:pt x="9" y="0"/>
                    </a:lnTo>
                    <a:lnTo>
                      <a:pt x="14" y="0"/>
                    </a:lnTo>
                    <a:lnTo>
                      <a:pt x="14" y="0"/>
                    </a:lnTo>
                    <a:lnTo>
                      <a:pt x="14" y="0"/>
                    </a:lnTo>
                    <a:lnTo>
                      <a:pt x="19" y="0"/>
                    </a:lnTo>
                    <a:lnTo>
                      <a:pt x="19" y="0"/>
                    </a:lnTo>
                    <a:lnTo>
                      <a:pt x="19" y="0"/>
                    </a:lnTo>
                    <a:lnTo>
                      <a:pt x="19" y="0"/>
                    </a:lnTo>
                    <a:lnTo>
                      <a:pt x="19" y="0"/>
                    </a:lnTo>
                    <a:lnTo>
                      <a:pt x="24" y="0"/>
                    </a:lnTo>
                    <a:lnTo>
                      <a:pt x="24" y="0"/>
                    </a:lnTo>
                    <a:lnTo>
                      <a:pt x="24" y="0"/>
                    </a:lnTo>
                    <a:lnTo>
                      <a:pt x="24" y="0"/>
                    </a:lnTo>
                    <a:lnTo>
                      <a:pt x="24" y="0"/>
                    </a:lnTo>
                    <a:lnTo>
                      <a:pt x="29" y="0"/>
                    </a:lnTo>
                    <a:lnTo>
                      <a:pt x="29" y="0"/>
                    </a:lnTo>
                    <a:lnTo>
                      <a:pt x="29" y="0"/>
                    </a:lnTo>
                    <a:lnTo>
                      <a:pt x="29" y="0"/>
                    </a:lnTo>
                    <a:lnTo>
                      <a:pt x="29" y="0"/>
                    </a:lnTo>
                    <a:lnTo>
                      <a:pt x="34" y="0"/>
                    </a:lnTo>
                    <a:lnTo>
                      <a:pt x="29" y="5"/>
                    </a:lnTo>
                    <a:lnTo>
                      <a:pt x="29" y="5"/>
                    </a:lnTo>
                    <a:lnTo>
                      <a:pt x="29" y="5"/>
                    </a:lnTo>
                    <a:lnTo>
                      <a:pt x="29" y="5"/>
                    </a:lnTo>
                    <a:lnTo>
                      <a:pt x="29" y="5"/>
                    </a:lnTo>
                    <a:lnTo>
                      <a:pt x="29" y="5"/>
                    </a:lnTo>
                    <a:lnTo>
                      <a:pt x="24" y="10"/>
                    </a:lnTo>
                    <a:lnTo>
                      <a:pt x="24" y="10"/>
                    </a:lnTo>
                    <a:lnTo>
                      <a:pt x="24" y="10"/>
                    </a:lnTo>
                    <a:lnTo>
                      <a:pt x="24" y="10"/>
                    </a:lnTo>
                    <a:lnTo>
                      <a:pt x="24" y="10"/>
                    </a:lnTo>
                    <a:lnTo>
                      <a:pt x="19" y="10"/>
                    </a:lnTo>
                    <a:lnTo>
                      <a:pt x="19" y="10"/>
                    </a:lnTo>
                    <a:lnTo>
                      <a:pt x="19" y="10"/>
                    </a:lnTo>
                    <a:lnTo>
                      <a:pt x="19" y="5"/>
                    </a:lnTo>
                    <a:lnTo>
                      <a:pt x="19" y="5"/>
                    </a:lnTo>
                    <a:lnTo>
                      <a:pt x="14" y="5"/>
                    </a:lnTo>
                    <a:lnTo>
                      <a:pt x="14" y="5"/>
                    </a:lnTo>
                    <a:lnTo>
                      <a:pt x="14" y="5"/>
                    </a:lnTo>
                    <a:lnTo>
                      <a:pt x="14" y="5"/>
                    </a:lnTo>
                    <a:lnTo>
                      <a:pt x="14" y="5"/>
                    </a:lnTo>
                    <a:lnTo>
                      <a:pt x="14" y="5"/>
                    </a:lnTo>
                    <a:lnTo>
                      <a:pt x="9" y="5"/>
                    </a:lnTo>
                    <a:lnTo>
                      <a:pt x="9" y="5"/>
                    </a:lnTo>
                    <a:lnTo>
                      <a:pt x="9" y="5"/>
                    </a:lnTo>
                    <a:lnTo>
                      <a:pt x="9" y="5"/>
                    </a:lnTo>
                    <a:lnTo>
                      <a:pt x="9" y="5"/>
                    </a:lnTo>
                    <a:lnTo>
                      <a:pt x="9" y="5"/>
                    </a:lnTo>
                    <a:lnTo>
                      <a:pt x="9" y="5"/>
                    </a:lnTo>
                    <a:lnTo>
                      <a:pt x="9" y="5"/>
                    </a:lnTo>
                    <a:lnTo>
                      <a:pt x="5" y="5"/>
                    </a:lnTo>
                    <a:lnTo>
                      <a:pt x="5" y="5"/>
                    </a:lnTo>
                    <a:lnTo>
                      <a:pt x="5" y="5"/>
                    </a:lnTo>
                    <a:close/>
                  </a:path>
                </a:pathLst>
              </a:custGeom>
              <a:solidFill>
                <a:srgbClr val="F2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76" name="Freeform 3276">
                <a:extLst>
                  <a:ext uri="{FF2B5EF4-FFF2-40B4-BE49-F238E27FC236}">
                    <a16:creationId xmlns:a16="http://schemas.microsoft.com/office/drawing/2014/main" id="{0658142D-F216-4CF5-B885-FFEB8E939016}"/>
                  </a:ext>
                </a:extLst>
              </p:cNvPr>
              <p:cNvSpPr>
                <a:spLocks/>
              </p:cNvSpPr>
              <p:nvPr/>
            </p:nvSpPr>
            <p:spPr bwMode="auto">
              <a:xfrm>
                <a:off x="3802" y="1331"/>
                <a:ext cx="14" cy="5"/>
              </a:xfrm>
              <a:custGeom>
                <a:avLst/>
                <a:gdLst>
                  <a:gd name="T0" fmla="*/ 14 w 14"/>
                  <a:gd name="T1" fmla="*/ 0 h 5"/>
                  <a:gd name="T2" fmla="*/ 14 w 14"/>
                  <a:gd name="T3" fmla="*/ 0 h 5"/>
                  <a:gd name="T4" fmla="*/ 9 w 14"/>
                  <a:gd name="T5" fmla="*/ 0 h 5"/>
                  <a:gd name="T6" fmla="*/ 9 w 14"/>
                  <a:gd name="T7" fmla="*/ 0 h 5"/>
                  <a:gd name="T8" fmla="*/ 9 w 14"/>
                  <a:gd name="T9" fmla="*/ 0 h 5"/>
                  <a:gd name="T10" fmla="*/ 4 w 14"/>
                  <a:gd name="T11" fmla="*/ 0 h 5"/>
                  <a:gd name="T12" fmla="*/ 4 w 14"/>
                  <a:gd name="T13" fmla="*/ 0 h 5"/>
                  <a:gd name="T14" fmla="*/ 4 w 14"/>
                  <a:gd name="T15" fmla="*/ 0 h 5"/>
                  <a:gd name="T16" fmla="*/ 0 w 14"/>
                  <a:gd name="T17" fmla="*/ 0 h 5"/>
                  <a:gd name="T18" fmla="*/ 0 w 14"/>
                  <a:gd name="T19" fmla="*/ 0 h 5"/>
                  <a:gd name="T20" fmla="*/ 0 w 14"/>
                  <a:gd name="T21" fmla="*/ 0 h 5"/>
                  <a:gd name="T22" fmla="*/ 0 w 14"/>
                  <a:gd name="T23" fmla="*/ 0 h 5"/>
                  <a:gd name="T24" fmla="*/ 4 w 14"/>
                  <a:gd name="T25" fmla="*/ 0 h 5"/>
                  <a:gd name="T26" fmla="*/ 4 w 14"/>
                  <a:gd name="T27" fmla="*/ 0 h 5"/>
                  <a:gd name="T28" fmla="*/ 4 w 14"/>
                  <a:gd name="T29" fmla="*/ 0 h 5"/>
                  <a:gd name="T30" fmla="*/ 9 w 14"/>
                  <a:gd name="T31" fmla="*/ 0 h 5"/>
                  <a:gd name="T32" fmla="*/ 9 w 14"/>
                  <a:gd name="T33" fmla="*/ 0 h 5"/>
                  <a:gd name="T34" fmla="*/ 9 w 14"/>
                  <a:gd name="T35" fmla="*/ 0 h 5"/>
                  <a:gd name="T36" fmla="*/ 14 w 14"/>
                  <a:gd name="T37" fmla="*/ 5 h 5"/>
                  <a:gd name="T38" fmla="*/ 14 w 14"/>
                  <a:gd name="T39" fmla="*/ 5 h 5"/>
                  <a:gd name="T40" fmla="*/ 14 w 14"/>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5">
                    <a:moveTo>
                      <a:pt x="14" y="0"/>
                    </a:moveTo>
                    <a:lnTo>
                      <a:pt x="14" y="0"/>
                    </a:lnTo>
                    <a:lnTo>
                      <a:pt x="9" y="0"/>
                    </a:lnTo>
                    <a:lnTo>
                      <a:pt x="9" y="0"/>
                    </a:lnTo>
                    <a:lnTo>
                      <a:pt x="9" y="0"/>
                    </a:lnTo>
                    <a:lnTo>
                      <a:pt x="4" y="0"/>
                    </a:lnTo>
                    <a:lnTo>
                      <a:pt x="4" y="0"/>
                    </a:lnTo>
                    <a:lnTo>
                      <a:pt x="4" y="0"/>
                    </a:lnTo>
                    <a:lnTo>
                      <a:pt x="0" y="0"/>
                    </a:lnTo>
                    <a:lnTo>
                      <a:pt x="0" y="0"/>
                    </a:lnTo>
                    <a:lnTo>
                      <a:pt x="0" y="0"/>
                    </a:lnTo>
                    <a:lnTo>
                      <a:pt x="0" y="0"/>
                    </a:lnTo>
                    <a:lnTo>
                      <a:pt x="4" y="0"/>
                    </a:lnTo>
                    <a:lnTo>
                      <a:pt x="4" y="0"/>
                    </a:lnTo>
                    <a:lnTo>
                      <a:pt x="4" y="0"/>
                    </a:lnTo>
                    <a:lnTo>
                      <a:pt x="9" y="0"/>
                    </a:lnTo>
                    <a:lnTo>
                      <a:pt x="9" y="0"/>
                    </a:lnTo>
                    <a:lnTo>
                      <a:pt x="9" y="0"/>
                    </a:lnTo>
                    <a:lnTo>
                      <a:pt x="14" y="5"/>
                    </a:lnTo>
                    <a:lnTo>
                      <a:pt x="14" y="5"/>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77" name="Freeform 3277">
                <a:extLst>
                  <a:ext uri="{FF2B5EF4-FFF2-40B4-BE49-F238E27FC236}">
                    <a16:creationId xmlns:a16="http://schemas.microsoft.com/office/drawing/2014/main" id="{2A814162-BB26-4648-AB76-333BA80CADD6}"/>
                  </a:ext>
                </a:extLst>
              </p:cNvPr>
              <p:cNvSpPr>
                <a:spLocks/>
              </p:cNvSpPr>
              <p:nvPr/>
            </p:nvSpPr>
            <p:spPr bwMode="auto">
              <a:xfrm>
                <a:off x="3816" y="1331"/>
                <a:ext cx="5" cy="5"/>
              </a:xfrm>
              <a:custGeom>
                <a:avLst/>
                <a:gdLst>
                  <a:gd name="T0" fmla="*/ 5 w 5"/>
                  <a:gd name="T1" fmla="*/ 0 h 5"/>
                  <a:gd name="T2" fmla="*/ 5 w 5"/>
                  <a:gd name="T3" fmla="*/ 0 h 5"/>
                  <a:gd name="T4" fmla="*/ 5 w 5"/>
                  <a:gd name="T5" fmla="*/ 0 h 5"/>
                  <a:gd name="T6" fmla="*/ 5 w 5"/>
                  <a:gd name="T7" fmla="*/ 0 h 5"/>
                  <a:gd name="T8" fmla="*/ 5 w 5"/>
                  <a:gd name="T9" fmla="*/ 0 h 5"/>
                  <a:gd name="T10" fmla="*/ 0 w 5"/>
                  <a:gd name="T11" fmla="*/ 0 h 5"/>
                  <a:gd name="T12" fmla="*/ 0 w 5"/>
                  <a:gd name="T13" fmla="*/ 0 h 5"/>
                  <a:gd name="T14" fmla="*/ 0 w 5"/>
                  <a:gd name="T15" fmla="*/ 0 h 5"/>
                  <a:gd name="T16" fmla="*/ 0 w 5"/>
                  <a:gd name="T17" fmla="*/ 0 h 5"/>
                  <a:gd name="T18" fmla="*/ 0 w 5"/>
                  <a:gd name="T19" fmla="*/ 0 h 5"/>
                  <a:gd name="T20" fmla="*/ 0 w 5"/>
                  <a:gd name="T21" fmla="*/ 5 h 5"/>
                  <a:gd name="T22" fmla="*/ 0 w 5"/>
                  <a:gd name="T23" fmla="*/ 5 h 5"/>
                  <a:gd name="T24" fmla="*/ 0 w 5"/>
                  <a:gd name="T25" fmla="*/ 5 h 5"/>
                  <a:gd name="T26" fmla="*/ 0 w 5"/>
                  <a:gd name="T27" fmla="*/ 5 h 5"/>
                  <a:gd name="T28" fmla="*/ 0 w 5"/>
                  <a:gd name="T29" fmla="*/ 5 h 5"/>
                  <a:gd name="T30" fmla="*/ 5 w 5"/>
                  <a:gd name="T31" fmla="*/ 5 h 5"/>
                  <a:gd name="T32" fmla="*/ 5 w 5"/>
                  <a:gd name="T33" fmla="*/ 5 h 5"/>
                  <a:gd name="T34" fmla="*/ 5 w 5"/>
                  <a:gd name="T35" fmla="*/ 5 h 5"/>
                  <a:gd name="T36" fmla="*/ 5 w 5"/>
                  <a:gd name="T37" fmla="*/ 0 h 5"/>
                  <a:gd name="T38" fmla="*/ 5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0"/>
                    </a:moveTo>
                    <a:lnTo>
                      <a:pt x="5" y="0"/>
                    </a:lnTo>
                    <a:lnTo>
                      <a:pt x="5" y="0"/>
                    </a:lnTo>
                    <a:lnTo>
                      <a:pt x="5" y="0"/>
                    </a:lnTo>
                    <a:lnTo>
                      <a:pt x="5" y="0"/>
                    </a:lnTo>
                    <a:lnTo>
                      <a:pt x="0" y="0"/>
                    </a:lnTo>
                    <a:lnTo>
                      <a:pt x="0" y="0"/>
                    </a:lnTo>
                    <a:lnTo>
                      <a:pt x="0" y="0"/>
                    </a:lnTo>
                    <a:lnTo>
                      <a:pt x="0" y="0"/>
                    </a:lnTo>
                    <a:lnTo>
                      <a:pt x="0" y="0"/>
                    </a:lnTo>
                    <a:lnTo>
                      <a:pt x="0" y="5"/>
                    </a:lnTo>
                    <a:lnTo>
                      <a:pt x="0" y="5"/>
                    </a:lnTo>
                    <a:lnTo>
                      <a:pt x="0" y="5"/>
                    </a:lnTo>
                    <a:lnTo>
                      <a:pt x="0" y="5"/>
                    </a:lnTo>
                    <a:lnTo>
                      <a:pt x="0" y="5"/>
                    </a:lnTo>
                    <a:lnTo>
                      <a:pt x="5" y="5"/>
                    </a:lnTo>
                    <a:lnTo>
                      <a:pt x="5" y="5"/>
                    </a:lnTo>
                    <a:lnTo>
                      <a:pt x="5" y="5"/>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78" name="Freeform 3278">
                <a:extLst>
                  <a:ext uri="{FF2B5EF4-FFF2-40B4-BE49-F238E27FC236}">
                    <a16:creationId xmlns:a16="http://schemas.microsoft.com/office/drawing/2014/main" id="{77FACB8C-9798-4AC3-A3BD-854EEF7EB3EB}"/>
                  </a:ext>
                </a:extLst>
              </p:cNvPr>
              <p:cNvSpPr>
                <a:spLocks/>
              </p:cNvSpPr>
              <p:nvPr/>
            </p:nvSpPr>
            <p:spPr bwMode="auto">
              <a:xfrm>
                <a:off x="3821" y="1331"/>
                <a:ext cx="10" cy="5"/>
              </a:xfrm>
              <a:custGeom>
                <a:avLst/>
                <a:gdLst>
                  <a:gd name="T0" fmla="*/ 10 w 10"/>
                  <a:gd name="T1" fmla="*/ 5 h 5"/>
                  <a:gd name="T2" fmla="*/ 10 w 10"/>
                  <a:gd name="T3" fmla="*/ 5 h 5"/>
                  <a:gd name="T4" fmla="*/ 10 w 10"/>
                  <a:gd name="T5" fmla="*/ 0 h 5"/>
                  <a:gd name="T6" fmla="*/ 10 w 10"/>
                  <a:gd name="T7" fmla="*/ 0 h 5"/>
                  <a:gd name="T8" fmla="*/ 5 w 10"/>
                  <a:gd name="T9" fmla="*/ 0 h 5"/>
                  <a:gd name="T10" fmla="*/ 5 w 10"/>
                  <a:gd name="T11" fmla="*/ 0 h 5"/>
                  <a:gd name="T12" fmla="*/ 5 w 10"/>
                  <a:gd name="T13" fmla="*/ 0 h 5"/>
                  <a:gd name="T14" fmla="*/ 0 w 10"/>
                  <a:gd name="T15" fmla="*/ 0 h 5"/>
                  <a:gd name="T16" fmla="*/ 0 w 10"/>
                  <a:gd name="T17" fmla="*/ 0 h 5"/>
                  <a:gd name="T18" fmla="*/ 0 w 10"/>
                  <a:gd name="T19" fmla="*/ 0 h 5"/>
                  <a:gd name="T20" fmla="*/ 0 w 10"/>
                  <a:gd name="T21" fmla="*/ 0 h 5"/>
                  <a:gd name="T22" fmla="*/ 0 w 10"/>
                  <a:gd name="T23" fmla="*/ 0 h 5"/>
                  <a:gd name="T24" fmla="*/ 5 w 10"/>
                  <a:gd name="T25" fmla="*/ 0 h 5"/>
                  <a:gd name="T26" fmla="*/ 5 w 10"/>
                  <a:gd name="T27" fmla="*/ 0 h 5"/>
                  <a:gd name="T28" fmla="*/ 5 w 10"/>
                  <a:gd name="T29" fmla="*/ 0 h 5"/>
                  <a:gd name="T30" fmla="*/ 5 w 10"/>
                  <a:gd name="T31" fmla="*/ 0 h 5"/>
                  <a:gd name="T32" fmla="*/ 5 w 10"/>
                  <a:gd name="T33" fmla="*/ 0 h 5"/>
                  <a:gd name="T34" fmla="*/ 5 w 10"/>
                  <a:gd name="T35" fmla="*/ 0 h 5"/>
                  <a:gd name="T36" fmla="*/ 5 w 10"/>
                  <a:gd name="T37" fmla="*/ 5 h 5"/>
                  <a:gd name="T38" fmla="*/ 5 w 10"/>
                  <a:gd name="T39" fmla="*/ 5 h 5"/>
                  <a:gd name="T40" fmla="*/ 10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10" y="5"/>
                    </a:moveTo>
                    <a:lnTo>
                      <a:pt x="10" y="5"/>
                    </a:lnTo>
                    <a:lnTo>
                      <a:pt x="10" y="0"/>
                    </a:lnTo>
                    <a:lnTo>
                      <a:pt x="10" y="0"/>
                    </a:lnTo>
                    <a:lnTo>
                      <a:pt x="5" y="0"/>
                    </a:lnTo>
                    <a:lnTo>
                      <a:pt x="5" y="0"/>
                    </a:lnTo>
                    <a:lnTo>
                      <a:pt x="5" y="0"/>
                    </a:lnTo>
                    <a:lnTo>
                      <a:pt x="0" y="0"/>
                    </a:lnTo>
                    <a:lnTo>
                      <a:pt x="0" y="0"/>
                    </a:lnTo>
                    <a:lnTo>
                      <a:pt x="0" y="0"/>
                    </a:lnTo>
                    <a:lnTo>
                      <a:pt x="0" y="0"/>
                    </a:lnTo>
                    <a:lnTo>
                      <a:pt x="0" y="0"/>
                    </a:lnTo>
                    <a:lnTo>
                      <a:pt x="5" y="0"/>
                    </a:lnTo>
                    <a:lnTo>
                      <a:pt x="5" y="0"/>
                    </a:lnTo>
                    <a:lnTo>
                      <a:pt x="5" y="0"/>
                    </a:lnTo>
                    <a:lnTo>
                      <a:pt x="5" y="0"/>
                    </a:lnTo>
                    <a:lnTo>
                      <a:pt x="5" y="0"/>
                    </a:lnTo>
                    <a:lnTo>
                      <a:pt x="5" y="0"/>
                    </a:lnTo>
                    <a:lnTo>
                      <a:pt x="5" y="5"/>
                    </a:lnTo>
                    <a:lnTo>
                      <a:pt x="5" y="5"/>
                    </a:lnTo>
                    <a:lnTo>
                      <a:pt x="1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79" name="Freeform 3279">
                <a:extLst>
                  <a:ext uri="{FF2B5EF4-FFF2-40B4-BE49-F238E27FC236}">
                    <a16:creationId xmlns:a16="http://schemas.microsoft.com/office/drawing/2014/main" id="{7F69A110-BC05-4C14-82DB-30CA3565C9F9}"/>
                  </a:ext>
                </a:extLst>
              </p:cNvPr>
              <p:cNvSpPr>
                <a:spLocks/>
              </p:cNvSpPr>
              <p:nvPr/>
            </p:nvSpPr>
            <p:spPr bwMode="auto">
              <a:xfrm>
                <a:off x="3821" y="1336"/>
                <a:ext cx="10" cy="5"/>
              </a:xfrm>
              <a:custGeom>
                <a:avLst/>
                <a:gdLst>
                  <a:gd name="T0" fmla="*/ 0 w 10"/>
                  <a:gd name="T1" fmla="*/ 5 h 5"/>
                  <a:gd name="T2" fmla="*/ 0 w 10"/>
                  <a:gd name="T3" fmla="*/ 5 h 5"/>
                  <a:gd name="T4" fmla="*/ 0 w 10"/>
                  <a:gd name="T5" fmla="*/ 5 h 5"/>
                  <a:gd name="T6" fmla="*/ 5 w 10"/>
                  <a:gd name="T7" fmla="*/ 5 h 5"/>
                  <a:gd name="T8" fmla="*/ 5 w 10"/>
                  <a:gd name="T9" fmla="*/ 5 h 5"/>
                  <a:gd name="T10" fmla="*/ 5 w 10"/>
                  <a:gd name="T11" fmla="*/ 5 h 5"/>
                  <a:gd name="T12" fmla="*/ 5 w 10"/>
                  <a:gd name="T13" fmla="*/ 0 h 5"/>
                  <a:gd name="T14" fmla="*/ 10 w 10"/>
                  <a:gd name="T15" fmla="*/ 0 h 5"/>
                  <a:gd name="T16" fmla="*/ 10 w 10"/>
                  <a:gd name="T17" fmla="*/ 0 h 5"/>
                  <a:gd name="T18" fmla="*/ 10 w 10"/>
                  <a:gd name="T19" fmla="*/ 0 h 5"/>
                  <a:gd name="T20" fmla="*/ 5 w 10"/>
                  <a:gd name="T21" fmla="*/ 0 h 5"/>
                  <a:gd name="T22" fmla="*/ 5 w 10"/>
                  <a:gd name="T23" fmla="*/ 0 h 5"/>
                  <a:gd name="T24" fmla="*/ 5 w 10"/>
                  <a:gd name="T25" fmla="*/ 0 h 5"/>
                  <a:gd name="T26" fmla="*/ 5 w 10"/>
                  <a:gd name="T27" fmla="*/ 0 h 5"/>
                  <a:gd name="T28" fmla="*/ 5 w 10"/>
                  <a:gd name="T29" fmla="*/ 0 h 5"/>
                  <a:gd name="T30" fmla="*/ 5 w 10"/>
                  <a:gd name="T31" fmla="*/ 0 h 5"/>
                  <a:gd name="T32" fmla="*/ 0 w 10"/>
                  <a:gd name="T33" fmla="*/ 0 h 5"/>
                  <a:gd name="T34" fmla="*/ 0 w 10"/>
                  <a:gd name="T35" fmla="*/ 0 h 5"/>
                  <a:gd name="T36" fmla="*/ 0 w 10"/>
                  <a:gd name="T37" fmla="*/ 0 h 5"/>
                  <a:gd name="T38" fmla="*/ 0 w 10"/>
                  <a:gd name="T39" fmla="*/ 0 h 5"/>
                  <a:gd name="T40" fmla="*/ 0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0" y="5"/>
                    </a:moveTo>
                    <a:lnTo>
                      <a:pt x="0" y="5"/>
                    </a:lnTo>
                    <a:lnTo>
                      <a:pt x="0" y="5"/>
                    </a:lnTo>
                    <a:lnTo>
                      <a:pt x="5" y="5"/>
                    </a:lnTo>
                    <a:lnTo>
                      <a:pt x="5" y="5"/>
                    </a:lnTo>
                    <a:lnTo>
                      <a:pt x="5" y="5"/>
                    </a:lnTo>
                    <a:lnTo>
                      <a:pt x="5" y="0"/>
                    </a:lnTo>
                    <a:lnTo>
                      <a:pt x="10" y="0"/>
                    </a:lnTo>
                    <a:lnTo>
                      <a:pt x="10" y="0"/>
                    </a:lnTo>
                    <a:lnTo>
                      <a:pt x="10" y="0"/>
                    </a:lnTo>
                    <a:lnTo>
                      <a:pt x="5" y="0"/>
                    </a:lnTo>
                    <a:lnTo>
                      <a:pt x="5" y="0"/>
                    </a:lnTo>
                    <a:lnTo>
                      <a:pt x="5" y="0"/>
                    </a:lnTo>
                    <a:lnTo>
                      <a:pt x="5" y="0"/>
                    </a:lnTo>
                    <a:lnTo>
                      <a:pt x="5" y="0"/>
                    </a:lnTo>
                    <a:lnTo>
                      <a:pt x="5" y="0"/>
                    </a:lnTo>
                    <a:lnTo>
                      <a:pt x="0"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80" name="Freeform 3280">
                <a:extLst>
                  <a:ext uri="{FF2B5EF4-FFF2-40B4-BE49-F238E27FC236}">
                    <a16:creationId xmlns:a16="http://schemas.microsoft.com/office/drawing/2014/main" id="{3713F8EB-7250-4986-8733-B2607535482F}"/>
                  </a:ext>
                </a:extLst>
              </p:cNvPr>
              <p:cNvSpPr>
                <a:spLocks/>
              </p:cNvSpPr>
              <p:nvPr/>
            </p:nvSpPr>
            <p:spPr bwMode="auto">
              <a:xfrm>
                <a:off x="3811" y="1336"/>
                <a:ext cx="10" cy="5"/>
              </a:xfrm>
              <a:custGeom>
                <a:avLst/>
                <a:gdLst>
                  <a:gd name="T0" fmla="*/ 0 w 10"/>
                  <a:gd name="T1" fmla="*/ 0 h 5"/>
                  <a:gd name="T2" fmla="*/ 0 w 10"/>
                  <a:gd name="T3" fmla="*/ 5 h 5"/>
                  <a:gd name="T4" fmla="*/ 5 w 10"/>
                  <a:gd name="T5" fmla="*/ 5 h 5"/>
                  <a:gd name="T6" fmla="*/ 5 w 10"/>
                  <a:gd name="T7" fmla="*/ 5 h 5"/>
                  <a:gd name="T8" fmla="*/ 5 w 10"/>
                  <a:gd name="T9" fmla="*/ 5 h 5"/>
                  <a:gd name="T10" fmla="*/ 5 w 10"/>
                  <a:gd name="T11" fmla="*/ 5 h 5"/>
                  <a:gd name="T12" fmla="*/ 5 w 10"/>
                  <a:gd name="T13" fmla="*/ 5 h 5"/>
                  <a:gd name="T14" fmla="*/ 10 w 10"/>
                  <a:gd name="T15" fmla="*/ 5 h 5"/>
                  <a:gd name="T16" fmla="*/ 10 w 10"/>
                  <a:gd name="T17" fmla="*/ 5 h 5"/>
                  <a:gd name="T18" fmla="*/ 10 w 10"/>
                  <a:gd name="T19" fmla="*/ 5 h 5"/>
                  <a:gd name="T20" fmla="*/ 10 w 10"/>
                  <a:gd name="T21" fmla="*/ 0 h 5"/>
                  <a:gd name="T22" fmla="*/ 10 w 10"/>
                  <a:gd name="T23" fmla="*/ 0 h 5"/>
                  <a:gd name="T24" fmla="*/ 10 w 10"/>
                  <a:gd name="T25" fmla="*/ 0 h 5"/>
                  <a:gd name="T26" fmla="*/ 10 w 10"/>
                  <a:gd name="T27" fmla="*/ 0 h 5"/>
                  <a:gd name="T28" fmla="*/ 5 w 10"/>
                  <a:gd name="T29" fmla="*/ 0 h 5"/>
                  <a:gd name="T30" fmla="*/ 5 w 10"/>
                  <a:gd name="T31" fmla="*/ 0 h 5"/>
                  <a:gd name="T32" fmla="*/ 5 w 10"/>
                  <a:gd name="T33" fmla="*/ 0 h 5"/>
                  <a:gd name="T34" fmla="*/ 5 w 10"/>
                  <a:gd name="T35" fmla="*/ 0 h 5"/>
                  <a:gd name="T36" fmla="*/ 0 w 10"/>
                  <a:gd name="T37" fmla="*/ 0 h 5"/>
                  <a:gd name="T38" fmla="*/ 0 w 10"/>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5">
                    <a:moveTo>
                      <a:pt x="0" y="0"/>
                    </a:moveTo>
                    <a:lnTo>
                      <a:pt x="0" y="5"/>
                    </a:lnTo>
                    <a:lnTo>
                      <a:pt x="5" y="5"/>
                    </a:lnTo>
                    <a:lnTo>
                      <a:pt x="5" y="5"/>
                    </a:lnTo>
                    <a:lnTo>
                      <a:pt x="5" y="5"/>
                    </a:lnTo>
                    <a:lnTo>
                      <a:pt x="5" y="5"/>
                    </a:lnTo>
                    <a:lnTo>
                      <a:pt x="5" y="5"/>
                    </a:lnTo>
                    <a:lnTo>
                      <a:pt x="10" y="5"/>
                    </a:lnTo>
                    <a:lnTo>
                      <a:pt x="10" y="5"/>
                    </a:lnTo>
                    <a:lnTo>
                      <a:pt x="10" y="5"/>
                    </a:lnTo>
                    <a:lnTo>
                      <a:pt x="10" y="0"/>
                    </a:lnTo>
                    <a:lnTo>
                      <a:pt x="10" y="0"/>
                    </a:lnTo>
                    <a:lnTo>
                      <a:pt x="10" y="0"/>
                    </a:lnTo>
                    <a:lnTo>
                      <a:pt x="10" y="0"/>
                    </a:lnTo>
                    <a:lnTo>
                      <a:pt x="5" y="0"/>
                    </a:lnTo>
                    <a:lnTo>
                      <a:pt x="5" y="0"/>
                    </a:lnTo>
                    <a:lnTo>
                      <a:pt x="5" y="0"/>
                    </a:lnTo>
                    <a:lnTo>
                      <a:pt x="5"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81" name="Freeform 3281">
                <a:extLst>
                  <a:ext uri="{FF2B5EF4-FFF2-40B4-BE49-F238E27FC236}">
                    <a16:creationId xmlns:a16="http://schemas.microsoft.com/office/drawing/2014/main" id="{CC5419CD-AB9B-4C06-85E9-69431CEADAF3}"/>
                  </a:ext>
                </a:extLst>
              </p:cNvPr>
              <p:cNvSpPr>
                <a:spLocks/>
              </p:cNvSpPr>
              <p:nvPr/>
            </p:nvSpPr>
            <p:spPr bwMode="auto">
              <a:xfrm>
                <a:off x="3806" y="1331"/>
                <a:ext cx="5" cy="5"/>
              </a:xfrm>
              <a:custGeom>
                <a:avLst/>
                <a:gdLst>
                  <a:gd name="T0" fmla="*/ 0 w 5"/>
                  <a:gd name="T1" fmla="*/ 5 h 5"/>
                  <a:gd name="T2" fmla="*/ 0 w 5"/>
                  <a:gd name="T3" fmla="*/ 5 h 5"/>
                  <a:gd name="T4" fmla="*/ 0 w 5"/>
                  <a:gd name="T5" fmla="*/ 5 h 5"/>
                  <a:gd name="T6" fmla="*/ 0 w 5"/>
                  <a:gd name="T7" fmla="*/ 5 h 5"/>
                  <a:gd name="T8" fmla="*/ 5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5 h 5"/>
                  <a:gd name="T22" fmla="*/ 5 w 5"/>
                  <a:gd name="T23" fmla="*/ 5 h 5"/>
                  <a:gd name="T24" fmla="*/ 5 w 5"/>
                  <a:gd name="T25" fmla="*/ 5 h 5"/>
                  <a:gd name="T26" fmla="*/ 5 w 5"/>
                  <a:gd name="T27" fmla="*/ 5 h 5"/>
                  <a:gd name="T28" fmla="*/ 5 w 5"/>
                  <a:gd name="T29" fmla="*/ 5 h 5"/>
                  <a:gd name="T30" fmla="*/ 5 w 5"/>
                  <a:gd name="T31" fmla="*/ 5 h 5"/>
                  <a:gd name="T32" fmla="*/ 5 w 5"/>
                  <a:gd name="T33" fmla="*/ 5 h 5"/>
                  <a:gd name="T34" fmla="*/ 0 w 5"/>
                  <a:gd name="T35" fmla="*/ 0 h 5"/>
                  <a:gd name="T36" fmla="*/ 0 w 5"/>
                  <a:gd name="T37" fmla="*/ 0 h 5"/>
                  <a:gd name="T38" fmla="*/ 0 w 5"/>
                  <a:gd name="T39" fmla="*/ 0 h 5"/>
                  <a:gd name="T40" fmla="*/ 0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5"/>
                    </a:moveTo>
                    <a:lnTo>
                      <a:pt x="0" y="5"/>
                    </a:lnTo>
                    <a:lnTo>
                      <a:pt x="0" y="5"/>
                    </a:lnTo>
                    <a:lnTo>
                      <a:pt x="0" y="5"/>
                    </a:lnTo>
                    <a:lnTo>
                      <a:pt x="5" y="5"/>
                    </a:lnTo>
                    <a:lnTo>
                      <a:pt x="5" y="5"/>
                    </a:lnTo>
                    <a:lnTo>
                      <a:pt x="5" y="5"/>
                    </a:lnTo>
                    <a:lnTo>
                      <a:pt x="5" y="5"/>
                    </a:lnTo>
                    <a:lnTo>
                      <a:pt x="5" y="5"/>
                    </a:lnTo>
                    <a:lnTo>
                      <a:pt x="5" y="5"/>
                    </a:lnTo>
                    <a:lnTo>
                      <a:pt x="5" y="5"/>
                    </a:lnTo>
                    <a:lnTo>
                      <a:pt x="5" y="5"/>
                    </a:lnTo>
                    <a:lnTo>
                      <a:pt x="5" y="5"/>
                    </a:lnTo>
                    <a:lnTo>
                      <a:pt x="5" y="5"/>
                    </a:lnTo>
                    <a:lnTo>
                      <a:pt x="5" y="5"/>
                    </a:lnTo>
                    <a:lnTo>
                      <a:pt x="5" y="5"/>
                    </a:lnTo>
                    <a:lnTo>
                      <a:pt x="5" y="5"/>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82" name="Freeform 3282">
                <a:extLst>
                  <a:ext uri="{FF2B5EF4-FFF2-40B4-BE49-F238E27FC236}">
                    <a16:creationId xmlns:a16="http://schemas.microsoft.com/office/drawing/2014/main" id="{5F25C6A5-67B3-416F-AA8D-8EE479DF585F}"/>
                  </a:ext>
                </a:extLst>
              </p:cNvPr>
              <p:cNvSpPr>
                <a:spLocks/>
              </p:cNvSpPr>
              <p:nvPr/>
            </p:nvSpPr>
            <p:spPr bwMode="auto">
              <a:xfrm>
                <a:off x="3802" y="1331"/>
                <a:ext cx="4" cy="5"/>
              </a:xfrm>
              <a:custGeom>
                <a:avLst/>
                <a:gdLst>
                  <a:gd name="T0" fmla="*/ 0 w 4"/>
                  <a:gd name="T1" fmla="*/ 5 h 5"/>
                  <a:gd name="T2" fmla="*/ 0 w 4"/>
                  <a:gd name="T3" fmla="*/ 5 h 5"/>
                  <a:gd name="T4" fmla="*/ 0 w 4"/>
                  <a:gd name="T5" fmla="*/ 5 h 5"/>
                  <a:gd name="T6" fmla="*/ 0 w 4"/>
                  <a:gd name="T7" fmla="*/ 5 h 5"/>
                  <a:gd name="T8" fmla="*/ 4 w 4"/>
                  <a:gd name="T9" fmla="*/ 5 h 5"/>
                  <a:gd name="T10" fmla="*/ 4 w 4"/>
                  <a:gd name="T11" fmla="*/ 5 h 5"/>
                  <a:gd name="T12" fmla="*/ 4 w 4"/>
                  <a:gd name="T13" fmla="*/ 5 h 5"/>
                  <a:gd name="T14" fmla="*/ 4 w 4"/>
                  <a:gd name="T15" fmla="*/ 5 h 5"/>
                  <a:gd name="T16" fmla="*/ 4 w 4"/>
                  <a:gd name="T17" fmla="*/ 5 h 5"/>
                  <a:gd name="T18" fmla="*/ 4 w 4"/>
                  <a:gd name="T19" fmla="*/ 5 h 5"/>
                  <a:gd name="T20" fmla="*/ 4 w 4"/>
                  <a:gd name="T21" fmla="*/ 0 h 5"/>
                  <a:gd name="T22" fmla="*/ 4 w 4"/>
                  <a:gd name="T23" fmla="*/ 0 h 5"/>
                  <a:gd name="T24" fmla="*/ 4 w 4"/>
                  <a:gd name="T25" fmla="*/ 0 h 5"/>
                  <a:gd name="T26" fmla="*/ 4 w 4"/>
                  <a:gd name="T27" fmla="*/ 0 h 5"/>
                  <a:gd name="T28" fmla="*/ 4 w 4"/>
                  <a:gd name="T29" fmla="*/ 0 h 5"/>
                  <a:gd name="T30" fmla="*/ 4 w 4"/>
                  <a:gd name="T31" fmla="*/ 0 h 5"/>
                  <a:gd name="T32" fmla="*/ 0 w 4"/>
                  <a:gd name="T33" fmla="*/ 0 h 5"/>
                  <a:gd name="T34" fmla="*/ 0 w 4"/>
                  <a:gd name="T35" fmla="*/ 0 h 5"/>
                  <a:gd name="T36" fmla="*/ 0 w 4"/>
                  <a:gd name="T37" fmla="*/ 0 h 5"/>
                  <a:gd name="T38" fmla="*/ 0 w 4"/>
                  <a:gd name="T39" fmla="*/ 0 h 5"/>
                  <a:gd name="T40" fmla="*/ 0 w 4"/>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5">
                    <a:moveTo>
                      <a:pt x="0" y="5"/>
                    </a:moveTo>
                    <a:lnTo>
                      <a:pt x="0" y="5"/>
                    </a:lnTo>
                    <a:lnTo>
                      <a:pt x="0" y="5"/>
                    </a:lnTo>
                    <a:lnTo>
                      <a:pt x="0" y="5"/>
                    </a:lnTo>
                    <a:lnTo>
                      <a:pt x="4" y="5"/>
                    </a:lnTo>
                    <a:lnTo>
                      <a:pt x="4" y="5"/>
                    </a:lnTo>
                    <a:lnTo>
                      <a:pt x="4" y="5"/>
                    </a:lnTo>
                    <a:lnTo>
                      <a:pt x="4" y="5"/>
                    </a:lnTo>
                    <a:lnTo>
                      <a:pt x="4" y="5"/>
                    </a:lnTo>
                    <a:lnTo>
                      <a:pt x="4" y="5"/>
                    </a:lnTo>
                    <a:lnTo>
                      <a:pt x="4" y="0"/>
                    </a:lnTo>
                    <a:lnTo>
                      <a:pt x="4" y="0"/>
                    </a:lnTo>
                    <a:lnTo>
                      <a:pt x="4" y="0"/>
                    </a:lnTo>
                    <a:lnTo>
                      <a:pt x="4" y="0"/>
                    </a:lnTo>
                    <a:lnTo>
                      <a:pt x="4" y="0"/>
                    </a:lnTo>
                    <a:lnTo>
                      <a:pt x="4" y="0"/>
                    </a:lnTo>
                    <a:lnTo>
                      <a:pt x="0"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83" name="Freeform 3283">
                <a:extLst>
                  <a:ext uri="{FF2B5EF4-FFF2-40B4-BE49-F238E27FC236}">
                    <a16:creationId xmlns:a16="http://schemas.microsoft.com/office/drawing/2014/main" id="{82A4C4C1-51C5-4AAB-84ED-4703BD51B709}"/>
                  </a:ext>
                </a:extLst>
              </p:cNvPr>
              <p:cNvSpPr>
                <a:spLocks/>
              </p:cNvSpPr>
              <p:nvPr/>
            </p:nvSpPr>
            <p:spPr bwMode="auto">
              <a:xfrm>
                <a:off x="3718" y="1262"/>
                <a:ext cx="5" cy="10"/>
              </a:xfrm>
              <a:custGeom>
                <a:avLst/>
                <a:gdLst>
                  <a:gd name="T0" fmla="*/ 0 w 5"/>
                  <a:gd name="T1" fmla="*/ 0 h 10"/>
                  <a:gd name="T2" fmla="*/ 0 w 5"/>
                  <a:gd name="T3" fmla="*/ 0 h 10"/>
                  <a:gd name="T4" fmla="*/ 0 w 5"/>
                  <a:gd name="T5" fmla="*/ 0 h 10"/>
                  <a:gd name="T6" fmla="*/ 0 w 5"/>
                  <a:gd name="T7" fmla="*/ 0 h 10"/>
                  <a:gd name="T8" fmla="*/ 0 w 5"/>
                  <a:gd name="T9" fmla="*/ 0 h 10"/>
                  <a:gd name="T10" fmla="*/ 0 w 5"/>
                  <a:gd name="T11" fmla="*/ 0 h 10"/>
                  <a:gd name="T12" fmla="*/ 0 w 5"/>
                  <a:gd name="T13" fmla="*/ 0 h 10"/>
                  <a:gd name="T14" fmla="*/ 0 w 5"/>
                  <a:gd name="T15" fmla="*/ 0 h 10"/>
                  <a:gd name="T16" fmla="*/ 0 w 5"/>
                  <a:gd name="T17" fmla="*/ 5 h 10"/>
                  <a:gd name="T18" fmla="*/ 0 w 5"/>
                  <a:gd name="T19" fmla="*/ 5 h 10"/>
                  <a:gd name="T20" fmla="*/ 0 w 5"/>
                  <a:gd name="T21" fmla="*/ 5 h 10"/>
                  <a:gd name="T22" fmla="*/ 0 w 5"/>
                  <a:gd name="T23" fmla="*/ 5 h 10"/>
                  <a:gd name="T24" fmla="*/ 5 w 5"/>
                  <a:gd name="T25" fmla="*/ 10 h 10"/>
                  <a:gd name="T26" fmla="*/ 5 w 5"/>
                  <a:gd name="T27" fmla="*/ 10 h 10"/>
                  <a:gd name="T28" fmla="*/ 5 w 5"/>
                  <a:gd name="T29" fmla="*/ 10 h 10"/>
                  <a:gd name="T30" fmla="*/ 5 w 5"/>
                  <a:gd name="T31" fmla="*/ 10 h 10"/>
                  <a:gd name="T32" fmla="*/ 5 w 5"/>
                  <a:gd name="T33" fmla="*/ 5 h 10"/>
                  <a:gd name="T34" fmla="*/ 5 w 5"/>
                  <a:gd name="T35" fmla="*/ 5 h 10"/>
                  <a:gd name="T36" fmla="*/ 5 w 5"/>
                  <a:gd name="T37" fmla="*/ 5 h 10"/>
                  <a:gd name="T38" fmla="*/ 5 w 5"/>
                  <a:gd name="T39" fmla="*/ 5 h 10"/>
                  <a:gd name="T40" fmla="*/ 5 w 5"/>
                  <a:gd name="T41" fmla="*/ 5 h 10"/>
                  <a:gd name="T42" fmla="*/ 5 w 5"/>
                  <a:gd name="T43" fmla="*/ 5 h 10"/>
                  <a:gd name="T44" fmla="*/ 5 w 5"/>
                  <a:gd name="T45" fmla="*/ 5 h 10"/>
                  <a:gd name="T46" fmla="*/ 5 w 5"/>
                  <a:gd name="T47" fmla="*/ 0 h 10"/>
                  <a:gd name="T48" fmla="*/ 0 w 5"/>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 h="10">
                    <a:moveTo>
                      <a:pt x="0" y="0"/>
                    </a:moveTo>
                    <a:lnTo>
                      <a:pt x="0" y="0"/>
                    </a:lnTo>
                    <a:lnTo>
                      <a:pt x="0" y="0"/>
                    </a:lnTo>
                    <a:lnTo>
                      <a:pt x="0" y="0"/>
                    </a:lnTo>
                    <a:lnTo>
                      <a:pt x="0" y="0"/>
                    </a:lnTo>
                    <a:lnTo>
                      <a:pt x="0" y="0"/>
                    </a:lnTo>
                    <a:lnTo>
                      <a:pt x="0" y="0"/>
                    </a:lnTo>
                    <a:lnTo>
                      <a:pt x="0" y="0"/>
                    </a:lnTo>
                    <a:lnTo>
                      <a:pt x="0" y="5"/>
                    </a:lnTo>
                    <a:lnTo>
                      <a:pt x="0" y="5"/>
                    </a:lnTo>
                    <a:lnTo>
                      <a:pt x="0" y="5"/>
                    </a:lnTo>
                    <a:lnTo>
                      <a:pt x="0" y="5"/>
                    </a:lnTo>
                    <a:lnTo>
                      <a:pt x="5" y="10"/>
                    </a:lnTo>
                    <a:lnTo>
                      <a:pt x="5" y="10"/>
                    </a:lnTo>
                    <a:lnTo>
                      <a:pt x="5" y="10"/>
                    </a:lnTo>
                    <a:lnTo>
                      <a:pt x="5" y="10"/>
                    </a:lnTo>
                    <a:lnTo>
                      <a:pt x="5" y="5"/>
                    </a:lnTo>
                    <a:lnTo>
                      <a:pt x="5" y="5"/>
                    </a:lnTo>
                    <a:lnTo>
                      <a:pt x="5" y="5"/>
                    </a:lnTo>
                    <a:lnTo>
                      <a:pt x="5" y="5"/>
                    </a:lnTo>
                    <a:lnTo>
                      <a:pt x="5" y="5"/>
                    </a:lnTo>
                    <a:lnTo>
                      <a:pt x="5" y="5"/>
                    </a:lnTo>
                    <a:lnTo>
                      <a:pt x="5" y="5"/>
                    </a:lnTo>
                    <a:lnTo>
                      <a:pt x="5" y="0"/>
                    </a:lnTo>
                    <a:lnTo>
                      <a:pt x="0" y="0"/>
                    </a:lnTo>
                    <a:close/>
                  </a:path>
                </a:pathLst>
              </a:custGeom>
              <a:solidFill>
                <a:srgbClr val="F2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84" name="Freeform 3284">
                <a:extLst>
                  <a:ext uri="{FF2B5EF4-FFF2-40B4-BE49-F238E27FC236}">
                    <a16:creationId xmlns:a16="http://schemas.microsoft.com/office/drawing/2014/main" id="{BD683061-B32A-4714-AE5A-EA657DB84DF4}"/>
                  </a:ext>
                </a:extLst>
              </p:cNvPr>
              <p:cNvSpPr>
                <a:spLocks/>
              </p:cNvSpPr>
              <p:nvPr/>
            </p:nvSpPr>
            <p:spPr bwMode="auto">
              <a:xfrm>
                <a:off x="3718" y="1262"/>
                <a:ext cx="5" cy="5"/>
              </a:xfrm>
              <a:custGeom>
                <a:avLst/>
                <a:gdLst>
                  <a:gd name="T0" fmla="*/ 0 w 5"/>
                  <a:gd name="T1" fmla="*/ 5 h 5"/>
                  <a:gd name="T2" fmla="*/ 0 w 5"/>
                  <a:gd name="T3" fmla="*/ 5 h 5"/>
                  <a:gd name="T4" fmla="*/ 0 w 5"/>
                  <a:gd name="T5" fmla="*/ 0 h 5"/>
                  <a:gd name="T6" fmla="*/ 0 w 5"/>
                  <a:gd name="T7" fmla="*/ 0 h 5"/>
                  <a:gd name="T8" fmla="*/ 0 w 5"/>
                  <a:gd name="T9" fmla="*/ 0 h 5"/>
                  <a:gd name="T10" fmla="*/ 0 w 5"/>
                  <a:gd name="T11" fmla="*/ 0 h 5"/>
                  <a:gd name="T12" fmla="*/ 0 w 5"/>
                  <a:gd name="T13" fmla="*/ 0 h 5"/>
                  <a:gd name="T14" fmla="*/ 0 w 5"/>
                  <a:gd name="T15" fmla="*/ 0 h 5"/>
                  <a:gd name="T16" fmla="*/ 0 w 5"/>
                  <a:gd name="T17" fmla="*/ 0 h 5"/>
                  <a:gd name="T18" fmla="*/ 0 w 5"/>
                  <a:gd name="T19" fmla="*/ 0 h 5"/>
                  <a:gd name="T20" fmla="*/ 5 w 5"/>
                  <a:gd name="T21" fmla="*/ 0 h 5"/>
                  <a:gd name="T22" fmla="*/ 5 w 5"/>
                  <a:gd name="T23" fmla="*/ 0 h 5"/>
                  <a:gd name="T24" fmla="*/ 0 w 5"/>
                  <a:gd name="T25" fmla="*/ 0 h 5"/>
                  <a:gd name="T26" fmla="*/ 0 w 5"/>
                  <a:gd name="T27" fmla="*/ 0 h 5"/>
                  <a:gd name="T28" fmla="*/ 0 w 5"/>
                  <a:gd name="T29" fmla="*/ 0 h 5"/>
                  <a:gd name="T30" fmla="*/ 0 w 5"/>
                  <a:gd name="T31" fmla="*/ 0 h 5"/>
                  <a:gd name="T32" fmla="*/ 0 w 5"/>
                  <a:gd name="T33" fmla="*/ 0 h 5"/>
                  <a:gd name="T34" fmla="*/ 0 w 5"/>
                  <a:gd name="T35" fmla="*/ 0 h 5"/>
                  <a:gd name="T36" fmla="*/ 0 w 5"/>
                  <a:gd name="T37" fmla="*/ 5 h 5"/>
                  <a:gd name="T38" fmla="*/ 0 w 5"/>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5"/>
                    </a:moveTo>
                    <a:lnTo>
                      <a:pt x="0" y="5"/>
                    </a:lnTo>
                    <a:lnTo>
                      <a:pt x="0" y="0"/>
                    </a:lnTo>
                    <a:lnTo>
                      <a:pt x="0" y="0"/>
                    </a:lnTo>
                    <a:lnTo>
                      <a:pt x="0" y="0"/>
                    </a:lnTo>
                    <a:lnTo>
                      <a:pt x="0" y="0"/>
                    </a:lnTo>
                    <a:lnTo>
                      <a:pt x="0" y="0"/>
                    </a:lnTo>
                    <a:lnTo>
                      <a:pt x="0" y="0"/>
                    </a:lnTo>
                    <a:lnTo>
                      <a:pt x="0" y="0"/>
                    </a:lnTo>
                    <a:lnTo>
                      <a:pt x="0" y="0"/>
                    </a:lnTo>
                    <a:lnTo>
                      <a:pt x="5" y="0"/>
                    </a:lnTo>
                    <a:lnTo>
                      <a:pt x="5" y="0"/>
                    </a:lnTo>
                    <a:lnTo>
                      <a:pt x="0" y="0"/>
                    </a:lnTo>
                    <a:lnTo>
                      <a:pt x="0" y="0"/>
                    </a:lnTo>
                    <a:lnTo>
                      <a:pt x="0" y="0"/>
                    </a:lnTo>
                    <a:lnTo>
                      <a:pt x="0" y="0"/>
                    </a:lnTo>
                    <a:lnTo>
                      <a:pt x="0" y="0"/>
                    </a:lnTo>
                    <a:lnTo>
                      <a:pt x="0" y="0"/>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85" name="Freeform 3285">
                <a:extLst>
                  <a:ext uri="{FF2B5EF4-FFF2-40B4-BE49-F238E27FC236}">
                    <a16:creationId xmlns:a16="http://schemas.microsoft.com/office/drawing/2014/main" id="{5345FE5C-12C5-4385-AC11-A6B846742A2A}"/>
                  </a:ext>
                </a:extLst>
              </p:cNvPr>
              <p:cNvSpPr>
                <a:spLocks/>
              </p:cNvSpPr>
              <p:nvPr/>
            </p:nvSpPr>
            <p:spPr bwMode="auto">
              <a:xfrm>
                <a:off x="3718" y="1267"/>
                <a:ext cx="5" cy="5"/>
              </a:xfrm>
              <a:custGeom>
                <a:avLst/>
                <a:gdLst>
                  <a:gd name="T0" fmla="*/ 5 w 5"/>
                  <a:gd name="T1" fmla="*/ 0 h 5"/>
                  <a:gd name="T2" fmla="*/ 5 w 5"/>
                  <a:gd name="T3" fmla="*/ 0 h 5"/>
                  <a:gd name="T4" fmla="*/ 5 w 5"/>
                  <a:gd name="T5" fmla="*/ 0 h 5"/>
                  <a:gd name="T6" fmla="*/ 0 w 5"/>
                  <a:gd name="T7" fmla="*/ 0 h 5"/>
                  <a:gd name="T8" fmla="*/ 0 w 5"/>
                  <a:gd name="T9" fmla="*/ 0 h 5"/>
                  <a:gd name="T10" fmla="*/ 0 w 5"/>
                  <a:gd name="T11" fmla="*/ 0 h 5"/>
                  <a:gd name="T12" fmla="*/ 0 w 5"/>
                  <a:gd name="T13" fmla="*/ 0 h 5"/>
                  <a:gd name="T14" fmla="*/ 0 w 5"/>
                  <a:gd name="T15" fmla="*/ 0 h 5"/>
                  <a:gd name="T16" fmla="*/ 0 w 5"/>
                  <a:gd name="T17" fmla="*/ 0 h 5"/>
                  <a:gd name="T18" fmla="*/ 0 w 5"/>
                  <a:gd name="T19" fmla="*/ 0 h 5"/>
                  <a:gd name="T20" fmla="*/ 0 w 5"/>
                  <a:gd name="T21" fmla="*/ 5 h 5"/>
                  <a:gd name="T22" fmla="*/ 0 w 5"/>
                  <a:gd name="T23" fmla="*/ 5 h 5"/>
                  <a:gd name="T24" fmla="*/ 5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5" y="0"/>
                    </a:moveTo>
                    <a:lnTo>
                      <a:pt x="5" y="0"/>
                    </a:lnTo>
                    <a:lnTo>
                      <a:pt x="5" y="0"/>
                    </a:lnTo>
                    <a:lnTo>
                      <a:pt x="0" y="0"/>
                    </a:lnTo>
                    <a:lnTo>
                      <a:pt x="0" y="0"/>
                    </a:lnTo>
                    <a:lnTo>
                      <a:pt x="0" y="0"/>
                    </a:lnTo>
                    <a:lnTo>
                      <a:pt x="0" y="0"/>
                    </a:lnTo>
                    <a:lnTo>
                      <a:pt x="0" y="0"/>
                    </a:lnTo>
                    <a:lnTo>
                      <a:pt x="0" y="0"/>
                    </a:lnTo>
                    <a:lnTo>
                      <a:pt x="0" y="0"/>
                    </a:lnTo>
                    <a:lnTo>
                      <a:pt x="0" y="5"/>
                    </a:lnTo>
                    <a:lnTo>
                      <a:pt x="0"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86" name="Freeform 3286">
                <a:extLst>
                  <a:ext uri="{FF2B5EF4-FFF2-40B4-BE49-F238E27FC236}">
                    <a16:creationId xmlns:a16="http://schemas.microsoft.com/office/drawing/2014/main" id="{CEB7054F-F0FD-49E6-98B0-54E20E7F6640}"/>
                  </a:ext>
                </a:extLst>
              </p:cNvPr>
              <p:cNvSpPr>
                <a:spLocks/>
              </p:cNvSpPr>
              <p:nvPr/>
            </p:nvSpPr>
            <p:spPr bwMode="auto">
              <a:xfrm>
                <a:off x="3718" y="1267"/>
                <a:ext cx="5" cy="5"/>
              </a:xfrm>
              <a:custGeom>
                <a:avLst/>
                <a:gdLst>
                  <a:gd name="T0" fmla="*/ 5 w 5"/>
                  <a:gd name="T1" fmla="*/ 5 h 5"/>
                  <a:gd name="T2" fmla="*/ 5 w 5"/>
                  <a:gd name="T3" fmla="*/ 0 h 5"/>
                  <a:gd name="T4" fmla="*/ 5 w 5"/>
                  <a:gd name="T5" fmla="*/ 0 h 5"/>
                  <a:gd name="T6" fmla="*/ 5 w 5"/>
                  <a:gd name="T7" fmla="*/ 0 h 5"/>
                  <a:gd name="T8" fmla="*/ 5 w 5"/>
                  <a:gd name="T9" fmla="*/ 0 h 5"/>
                  <a:gd name="T10" fmla="*/ 5 w 5"/>
                  <a:gd name="T11" fmla="*/ 0 h 5"/>
                  <a:gd name="T12" fmla="*/ 0 w 5"/>
                  <a:gd name="T13" fmla="*/ 5 h 5"/>
                  <a:gd name="T14" fmla="*/ 5 w 5"/>
                  <a:gd name="T15" fmla="*/ 5 h 5"/>
                  <a:gd name="T16" fmla="*/ 5 w 5"/>
                  <a:gd name="T17" fmla="*/ 5 h 5"/>
                  <a:gd name="T18" fmla="*/ 5 w 5"/>
                  <a:gd name="T19" fmla="*/ 5 h 5"/>
                  <a:gd name="T20" fmla="*/ 5 w 5"/>
                  <a:gd name="T21" fmla="*/ 5 h 5"/>
                  <a:gd name="T22" fmla="*/ 5 w 5"/>
                  <a:gd name="T23" fmla="*/ 0 h 5"/>
                  <a:gd name="T24" fmla="*/ 5 w 5"/>
                  <a:gd name="T2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5" y="5"/>
                    </a:moveTo>
                    <a:lnTo>
                      <a:pt x="5" y="0"/>
                    </a:lnTo>
                    <a:lnTo>
                      <a:pt x="5" y="0"/>
                    </a:lnTo>
                    <a:lnTo>
                      <a:pt x="5" y="0"/>
                    </a:lnTo>
                    <a:lnTo>
                      <a:pt x="5" y="0"/>
                    </a:lnTo>
                    <a:lnTo>
                      <a:pt x="5" y="0"/>
                    </a:lnTo>
                    <a:lnTo>
                      <a:pt x="0" y="5"/>
                    </a:lnTo>
                    <a:lnTo>
                      <a:pt x="5" y="5"/>
                    </a:lnTo>
                    <a:lnTo>
                      <a:pt x="5" y="5"/>
                    </a:lnTo>
                    <a:lnTo>
                      <a:pt x="5" y="5"/>
                    </a:lnTo>
                    <a:lnTo>
                      <a:pt x="5" y="5"/>
                    </a:lnTo>
                    <a:lnTo>
                      <a:pt x="5"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87" name="Freeform 3287">
                <a:extLst>
                  <a:ext uri="{FF2B5EF4-FFF2-40B4-BE49-F238E27FC236}">
                    <a16:creationId xmlns:a16="http://schemas.microsoft.com/office/drawing/2014/main" id="{D13804DF-7C13-4505-A195-279A41E0DF9E}"/>
                  </a:ext>
                </a:extLst>
              </p:cNvPr>
              <p:cNvSpPr>
                <a:spLocks/>
              </p:cNvSpPr>
              <p:nvPr/>
            </p:nvSpPr>
            <p:spPr bwMode="auto">
              <a:xfrm>
                <a:off x="3718" y="1262"/>
                <a:ext cx="5" cy="10"/>
              </a:xfrm>
              <a:custGeom>
                <a:avLst/>
                <a:gdLst>
                  <a:gd name="T0" fmla="*/ 0 w 5"/>
                  <a:gd name="T1" fmla="*/ 0 h 10"/>
                  <a:gd name="T2" fmla="*/ 0 w 5"/>
                  <a:gd name="T3" fmla="*/ 0 h 10"/>
                  <a:gd name="T4" fmla="*/ 0 w 5"/>
                  <a:gd name="T5" fmla="*/ 5 h 10"/>
                  <a:gd name="T6" fmla="*/ 5 w 5"/>
                  <a:gd name="T7" fmla="*/ 5 h 10"/>
                  <a:gd name="T8" fmla="*/ 5 w 5"/>
                  <a:gd name="T9" fmla="*/ 5 h 10"/>
                  <a:gd name="T10" fmla="*/ 5 w 5"/>
                  <a:gd name="T11" fmla="*/ 5 h 10"/>
                  <a:gd name="T12" fmla="*/ 5 w 5"/>
                  <a:gd name="T13" fmla="*/ 5 h 10"/>
                  <a:gd name="T14" fmla="*/ 5 w 5"/>
                  <a:gd name="T15" fmla="*/ 5 h 10"/>
                  <a:gd name="T16" fmla="*/ 5 w 5"/>
                  <a:gd name="T17" fmla="*/ 5 h 10"/>
                  <a:gd name="T18" fmla="*/ 5 w 5"/>
                  <a:gd name="T19" fmla="*/ 10 h 10"/>
                  <a:gd name="T20" fmla="*/ 5 w 5"/>
                  <a:gd name="T21" fmla="*/ 5 h 10"/>
                  <a:gd name="T22" fmla="*/ 5 w 5"/>
                  <a:gd name="T23" fmla="*/ 5 h 10"/>
                  <a:gd name="T24" fmla="*/ 5 w 5"/>
                  <a:gd name="T25" fmla="*/ 5 h 10"/>
                  <a:gd name="T26" fmla="*/ 5 w 5"/>
                  <a:gd name="T27" fmla="*/ 5 h 10"/>
                  <a:gd name="T28" fmla="*/ 5 w 5"/>
                  <a:gd name="T29" fmla="*/ 5 h 10"/>
                  <a:gd name="T30" fmla="*/ 5 w 5"/>
                  <a:gd name="T31" fmla="*/ 5 h 10"/>
                  <a:gd name="T32" fmla="*/ 5 w 5"/>
                  <a:gd name="T33" fmla="*/ 0 h 10"/>
                  <a:gd name="T34" fmla="*/ 5 w 5"/>
                  <a:gd name="T35" fmla="*/ 0 h 10"/>
                  <a:gd name="T36" fmla="*/ 5 w 5"/>
                  <a:gd name="T37" fmla="*/ 0 h 10"/>
                  <a:gd name="T38" fmla="*/ 5 w 5"/>
                  <a:gd name="T39" fmla="*/ 0 h 10"/>
                  <a:gd name="T40" fmla="*/ 0 w 5"/>
                  <a:gd name="T4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0" y="0"/>
                    </a:moveTo>
                    <a:lnTo>
                      <a:pt x="0" y="0"/>
                    </a:lnTo>
                    <a:lnTo>
                      <a:pt x="0" y="5"/>
                    </a:lnTo>
                    <a:lnTo>
                      <a:pt x="5" y="5"/>
                    </a:lnTo>
                    <a:lnTo>
                      <a:pt x="5" y="5"/>
                    </a:lnTo>
                    <a:lnTo>
                      <a:pt x="5" y="5"/>
                    </a:lnTo>
                    <a:lnTo>
                      <a:pt x="5" y="5"/>
                    </a:lnTo>
                    <a:lnTo>
                      <a:pt x="5" y="5"/>
                    </a:lnTo>
                    <a:lnTo>
                      <a:pt x="5" y="5"/>
                    </a:lnTo>
                    <a:lnTo>
                      <a:pt x="5" y="10"/>
                    </a:lnTo>
                    <a:lnTo>
                      <a:pt x="5" y="5"/>
                    </a:lnTo>
                    <a:lnTo>
                      <a:pt x="5" y="5"/>
                    </a:lnTo>
                    <a:lnTo>
                      <a:pt x="5" y="5"/>
                    </a:lnTo>
                    <a:lnTo>
                      <a:pt x="5" y="5"/>
                    </a:lnTo>
                    <a:lnTo>
                      <a:pt x="5" y="5"/>
                    </a:lnTo>
                    <a:lnTo>
                      <a:pt x="5" y="5"/>
                    </a:lnTo>
                    <a:lnTo>
                      <a:pt x="5" y="0"/>
                    </a:lnTo>
                    <a:lnTo>
                      <a:pt x="5" y="0"/>
                    </a:lnTo>
                    <a:lnTo>
                      <a:pt x="5" y="0"/>
                    </a:lnTo>
                    <a:lnTo>
                      <a:pt x="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88" name="Freeform 3288">
                <a:extLst>
                  <a:ext uri="{FF2B5EF4-FFF2-40B4-BE49-F238E27FC236}">
                    <a16:creationId xmlns:a16="http://schemas.microsoft.com/office/drawing/2014/main" id="{5C46128F-2948-4B97-84E0-63ED61AA0ADD}"/>
                  </a:ext>
                </a:extLst>
              </p:cNvPr>
              <p:cNvSpPr>
                <a:spLocks/>
              </p:cNvSpPr>
              <p:nvPr/>
            </p:nvSpPr>
            <p:spPr bwMode="auto">
              <a:xfrm>
                <a:off x="3747" y="1208"/>
                <a:ext cx="20" cy="15"/>
              </a:xfrm>
              <a:custGeom>
                <a:avLst/>
                <a:gdLst>
                  <a:gd name="T0" fmla="*/ 5 w 20"/>
                  <a:gd name="T1" fmla="*/ 0 h 15"/>
                  <a:gd name="T2" fmla="*/ 5 w 20"/>
                  <a:gd name="T3" fmla="*/ 0 h 15"/>
                  <a:gd name="T4" fmla="*/ 5 w 20"/>
                  <a:gd name="T5" fmla="*/ 0 h 15"/>
                  <a:gd name="T6" fmla="*/ 5 w 20"/>
                  <a:gd name="T7" fmla="*/ 5 h 15"/>
                  <a:gd name="T8" fmla="*/ 0 w 20"/>
                  <a:gd name="T9" fmla="*/ 5 h 15"/>
                  <a:gd name="T10" fmla="*/ 0 w 20"/>
                  <a:gd name="T11" fmla="*/ 5 h 15"/>
                  <a:gd name="T12" fmla="*/ 0 w 20"/>
                  <a:gd name="T13" fmla="*/ 5 h 15"/>
                  <a:gd name="T14" fmla="*/ 0 w 20"/>
                  <a:gd name="T15" fmla="*/ 10 h 15"/>
                  <a:gd name="T16" fmla="*/ 0 w 20"/>
                  <a:gd name="T17" fmla="*/ 10 h 15"/>
                  <a:gd name="T18" fmla="*/ 0 w 20"/>
                  <a:gd name="T19" fmla="*/ 10 h 15"/>
                  <a:gd name="T20" fmla="*/ 0 w 20"/>
                  <a:gd name="T21" fmla="*/ 10 h 15"/>
                  <a:gd name="T22" fmla="*/ 0 w 20"/>
                  <a:gd name="T23" fmla="*/ 10 h 15"/>
                  <a:gd name="T24" fmla="*/ 0 w 20"/>
                  <a:gd name="T25" fmla="*/ 15 h 15"/>
                  <a:gd name="T26" fmla="*/ 0 w 20"/>
                  <a:gd name="T27" fmla="*/ 15 h 15"/>
                  <a:gd name="T28" fmla="*/ 0 w 20"/>
                  <a:gd name="T29" fmla="*/ 15 h 15"/>
                  <a:gd name="T30" fmla="*/ 0 w 20"/>
                  <a:gd name="T31" fmla="*/ 15 h 15"/>
                  <a:gd name="T32" fmla="*/ 5 w 20"/>
                  <a:gd name="T33" fmla="*/ 15 h 15"/>
                  <a:gd name="T34" fmla="*/ 5 w 20"/>
                  <a:gd name="T35" fmla="*/ 15 h 15"/>
                  <a:gd name="T36" fmla="*/ 5 w 20"/>
                  <a:gd name="T37" fmla="*/ 15 h 15"/>
                  <a:gd name="T38" fmla="*/ 5 w 20"/>
                  <a:gd name="T39" fmla="*/ 15 h 15"/>
                  <a:gd name="T40" fmla="*/ 5 w 20"/>
                  <a:gd name="T41" fmla="*/ 15 h 15"/>
                  <a:gd name="T42" fmla="*/ 5 w 20"/>
                  <a:gd name="T43" fmla="*/ 15 h 15"/>
                  <a:gd name="T44" fmla="*/ 10 w 20"/>
                  <a:gd name="T45" fmla="*/ 15 h 15"/>
                  <a:gd name="T46" fmla="*/ 10 w 20"/>
                  <a:gd name="T47" fmla="*/ 15 h 15"/>
                  <a:gd name="T48" fmla="*/ 10 w 20"/>
                  <a:gd name="T49" fmla="*/ 15 h 15"/>
                  <a:gd name="T50" fmla="*/ 10 w 20"/>
                  <a:gd name="T51" fmla="*/ 15 h 15"/>
                  <a:gd name="T52" fmla="*/ 10 w 20"/>
                  <a:gd name="T53" fmla="*/ 15 h 15"/>
                  <a:gd name="T54" fmla="*/ 10 w 20"/>
                  <a:gd name="T55" fmla="*/ 15 h 15"/>
                  <a:gd name="T56" fmla="*/ 15 w 20"/>
                  <a:gd name="T57" fmla="*/ 15 h 15"/>
                  <a:gd name="T58" fmla="*/ 15 w 20"/>
                  <a:gd name="T59" fmla="*/ 15 h 15"/>
                  <a:gd name="T60" fmla="*/ 15 w 20"/>
                  <a:gd name="T61" fmla="*/ 15 h 15"/>
                  <a:gd name="T62" fmla="*/ 15 w 20"/>
                  <a:gd name="T63" fmla="*/ 15 h 15"/>
                  <a:gd name="T64" fmla="*/ 20 w 20"/>
                  <a:gd name="T65" fmla="*/ 10 h 15"/>
                  <a:gd name="T66" fmla="*/ 20 w 20"/>
                  <a:gd name="T67" fmla="*/ 10 h 15"/>
                  <a:gd name="T68" fmla="*/ 20 w 20"/>
                  <a:gd name="T69" fmla="*/ 10 h 15"/>
                  <a:gd name="T70" fmla="*/ 20 w 20"/>
                  <a:gd name="T71" fmla="*/ 10 h 15"/>
                  <a:gd name="T72" fmla="*/ 20 w 20"/>
                  <a:gd name="T73" fmla="*/ 10 h 15"/>
                  <a:gd name="T74" fmla="*/ 20 w 20"/>
                  <a:gd name="T75" fmla="*/ 10 h 15"/>
                  <a:gd name="T76" fmla="*/ 20 w 20"/>
                  <a:gd name="T77" fmla="*/ 5 h 15"/>
                  <a:gd name="T78" fmla="*/ 20 w 20"/>
                  <a:gd name="T79" fmla="*/ 5 h 15"/>
                  <a:gd name="T80" fmla="*/ 15 w 20"/>
                  <a:gd name="T81" fmla="*/ 5 h 15"/>
                  <a:gd name="T82" fmla="*/ 15 w 20"/>
                  <a:gd name="T83" fmla="*/ 5 h 15"/>
                  <a:gd name="T84" fmla="*/ 15 w 20"/>
                  <a:gd name="T85" fmla="*/ 5 h 15"/>
                  <a:gd name="T86" fmla="*/ 15 w 20"/>
                  <a:gd name="T87" fmla="*/ 10 h 15"/>
                  <a:gd name="T88" fmla="*/ 15 w 20"/>
                  <a:gd name="T89" fmla="*/ 10 h 15"/>
                  <a:gd name="T90" fmla="*/ 15 w 20"/>
                  <a:gd name="T91" fmla="*/ 10 h 15"/>
                  <a:gd name="T92" fmla="*/ 10 w 20"/>
                  <a:gd name="T93" fmla="*/ 5 h 15"/>
                  <a:gd name="T94" fmla="*/ 10 w 20"/>
                  <a:gd name="T95" fmla="*/ 5 h 15"/>
                  <a:gd name="T96" fmla="*/ 10 w 20"/>
                  <a:gd name="T97" fmla="*/ 5 h 15"/>
                  <a:gd name="T98" fmla="*/ 10 w 20"/>
                  <a:gd name="T99" fmla="*/ 5 h 15"/>
                  <a:gd name="T100" fmla="*/ 10 w 20"/>
                  <a:gd name="T101" fmla="*/ 5 h 15"/>
                  <a:gd name="T102" fmla="*/ 10 w 20"/>
                  <a:gd name="T103" fmla="*/ 5 h 15"/>
                  <a:gd name="T104" fmla="*/ 10 w 20"/>
                  <a:gd name="T105" fmla="*/ 5 h 15"/>
                  <a:gd name="T106" fmla="*/ 10 w 20"/>
                  <a:gd name="T107" fmla="*/ 5 h 15"/>
                  <a:gd name="T108" fmla="*/ 10 w 20"/>
                  <a:gd name="T109" fmla="*/ 0 h 15"/>
                  <a:gd name="T110" fmla="*/ 10 w 20"/>
                  <a:gd name="T111" fmla="*/ 0 h 15"/>
                  <a:gd name="T112" fmla="*/ 5 w 20"/>
                  <a:gd name="T11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 h="15">
                    <a:moveTo>
                      <a:pt x="5" y="0"/>
                    </a:moveTo>
                    <a:lnTo>
                      <a:pt x="5" y="0"/>
                    </a:lnTo>
                    <a:lnTo>
                      <a:pt x="5" y="0"/>
                    </a:lnTo>
                    <a:lnTo>
                      <a:pt x="5" y="5"/>
                    </a:lnTo>
                    <a:lnTo>
                      <a:pt x="0" y="5"/>
                    </a:lnTo>
                    <a:lnTo>
                      <a:pt x="0" y="5"/>
                    </a:lnTo>
                    <a:lnTo>
                      <a:pt x="0" y="5"/>
                    </a:lnTo>
                    <a:lnTo>
                      <a:pt x="0" y="10"/>
                    </a:lnTo>
                    <a:lnTo>
                      <a:pt x="0" y="10"/>
                    </a:lnTo>
                    <a:lnTo>
                      <a:pt x="0" y="10"/>
                    </a:lnTo>
                    <a:lnTo>
                      <a:pt x="0" y="10"/>
                    </a:lnTo>
                    <a:lnTo>
                      <a:pt x="0" y="10"/>
                    </a:lnTo>
                    <a:lnTo>
                      <a:pt x="0" y="15"/>
                    </a:lnTo>
                    <a:lnTo>
                      <a:pt x="0" y="15"/>
                    </a:lnTo>
                    <a:lnTo>
                      <a:pt x="0" y="15"/>
                    </a:lnTo>
                    <a:lnTo>
                      <a:pt x="0" y="15"/>
                    </a:lnTo>
                    <a:lnTo>
                      <a:pt x="5" y="15"/>
                    </a:lnTo>
                    <a:lnTo>
                      <a:pt x="5" y="15"/>
                    </a:lnTo>
                    <a:lnTo>
                      <a:pt x="5" y="15"/>
                    </a:lnTo>
                    <a:lnTo>
                      <a:pt x="5" y="15"/>
                    </a:lnTo>
                    <a:lnTo>
                      <a:pt x="5" y="15"/>
                    </a:lnTo>
                    <a:lnTo>
                      <a:pt x="5" y="15"/>
                    </a:lnTo>
                    <a:lnTo>
                      <a:pt x="10" y="15"/>
                    </a:lnTo>
                    <a:lnTo>
                      <a:pt x="10" y="15"/>
                    </a:lnTo>
                    <a:lnTo>
                      <a:pt x="10" y="15"/>
                    </a:lnTo>
                    <a:lnTo>
                      <a:pt x="10" y="15"/>
                    </a:lnTo>
                    <a:lnTo>
                      <a:pt x="10" y="15"/>
                    </a:lnTo>
                    <a:lnTo>
                      <a:pt x="10" y="15"/>
                    </a:lnTo>
                    <a:lnTo>
                      <a:pt x="15" y="15"/>
                    </a:lnTo>
                    <a:lnTo>
                      <a:pt x="15" y="15"/>
                    </a:lnTo>
                    <a:lnTo>
                      <a:pt x="15" y="15"/>
                    </a:lnTo>
                    <a:lnTo>
                      <a:pt x="15" y="15"/>
                    </a:lnTo>
                    <a:lnTo>
                      <a:pt x="20" y="10"/>
                    </a:lnTo>
                    <a:lnTo>
                      <a:pt x="20" y="10"/>
                    </a:lnTo>
                    <a:lnTo>
                      <a:pt x="20" y="10"/>
                    </a:lnTo>
                    <a:lnTo>
                      <a:pt x="20" y="10"/>
                    </a:lnTo>
                    <a:lnTo>
                      <a:pt x="20" y="10"/>
                    </a:lnTo>
                    <a:lnTo>
                      <a:pt x="20" y="10"/>
                    </a:lnTo>
                    <a:lnTo>
                      <a:pt x="20" y="5"/>
                    </a:lnTo>
                    <a:lnTo>
                      <a:pt x="20" y="5"/>
                    </a:lnTo>
                    <a:lnTo>
                      <a:pt x="15" y="5"/>
                    </a:lnTo>
                    <a:lnTo>
                      <a:pt x="15" y="5"/>
                    </a:lnTo>
                    <a:lnTo>
                      <a:pt x="15" y="5"/>
                    </a:lnTo>
                    <a:lnTo>
                      <a:pt x="15" y="10"/>
                    </a:lnTo>
                    <a:lnTo>
                      <a:pt x="15" y="10"/>
                    </a:lnTo>
                    <a:lnTo>
                      <a:pt x="15" y="10"/>
                    </a:lnTo>
                    <a:lnTo>
                      <a:pt x="10" y="5"/>
                    </a:lnTo>
                    <a:lnTo>
                      <a:pt x="10" y="5"/>
                    </a:lnTo>
                    <a:lnTo>
                      <a:pt x="10" y="5"/>
                    </a:lnTo>
                    <a:lnTo>
                      <a:pt x="10" y="5"/>
                    </a:lnTo>
                    <a:lnTo>
                      <a:pt x="10" y="5"/>
                    </a:lnTo>
                    <a:lnTo>
                      <a:pt x="10" y="5"/>
                    </a:lnTo>
                    <a:lnTo>
                      <a:pt x="10" y="5"/>
                    </a:lnTo>
                    <a:lnTo>
                      <a:pt x="10" y="5"/>
                    </a:lnTo>
                    <a:lnTo>
                      <a:pt x="10" y="0"/>
                    </a:lnTo>
                    <a:lnTo>
                      <a:pt x="10" y="0"/>
                    </a:lnTo>
                    <a:lnTo>
                      <a:pt x="5" y="0"/>
                    </a:lnTo>
                    <a:close/>
                  </a:path>
                </a:pathLst>
              </a:custGeom>
              <a:solidFill>
                <a:srgbClr val="F2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89" name="Freeform 3289">
                <a:extLst>
                  <a:ext uri="{FF2B5EF4-FFF2-40B4-BE49-F238E27FC236}">
                    <a16:creationId xmlns:a16="http://schemas.microsoft.com/office/drawing/2014/main" id="{2CCD2C3C-E8DC-49A0-BE71-BCDC116A2BA0}"/>
                  </a:ext>
                </a:extLst>
              </p:cNvPr>
              <p:cNvSpPr>
                <a:spLocks/>
              </p:cNvSpPr>
              <p:nvPr/>
            </p:nvSpPr>
            <p:spPr bwMode="auto">
              <a:xfrm>
                <a:off x="3742" y="1208"/>
                <a:ext cx="10" cy="10"/>
              </a:xfrm>
              <a:custGeom>
                <a:avLst/>
                <a:gdLst>
                  <a:gd name="T0" fmla="*/ 5 w 10"/>
                  <a:gd name="T1" fmla="*/ 10 h 10"/>
                  <a:gd name="T2" fmla="*/ 5 w 10"/>
                  <a:gd name="T3" fmla="*/ 10 h 10"/>
                  <a:gd name="T4" fmla="*/ 5 w 10"/>
                  <a:gd name="T5" fmla="*/ 10 h 10"/>
                  <a:gd name="T6" fmla="*/ 5 w 10"/>
                  <a:gd name="T7" fmla="*/ 10 h 10"/>
                  <a:gd name="T8" fmla="*/ 5 w 10"/>
                  <a:gd name="T9" fmla="*/ 5 h 10"/>
                  <a:gd name="T10" fmla="*/ 10 w 10"/>
                  <a:gd name="T11" fmla="*/ 5 h 10"/>
                  <a:gd name="T12" fmla="*/ 10 w 10"/>
                  <a:gd name="T13" fmla="*/ 5 h 10"/>
                  <a:gd name="T14" fmla="*/ 10 w 10"/>
                  <a:gd name="T15" fmla="*/ 5 h 10"/>
                  <a:gd name="T16" fmla="*/ 10 w 10"/>
                  <a:gd name="T17" fmla="*/ 5 h 10"/>
                  <a:gd name="T18" fmla="*/ 10 w 10"/>
                  <a:gd name="T19" fmla="*/ 5 h 10"/>
                  <a:gd name="T20" fmla="*/ 10 w 10"/>
                  <a:gd name="T21" fmla="*/ 0 h 10"/>
                  <a:gd name="T22" fmla="*/ 10 w 10"/>
                  <a:gd name="T23" fmla="*/ 0 h 10"/>
                  <a:gd name="T24" fmla="*/ 10 w 10"/>
                  <a:gd name="T25" fmla="*/ 0 h 10"/>
                  <a:gd name="T26" fmla="*/ 10 w 10"/>
                  <a:gd name="T27" fmla="*/ 0 h 10"/>
                  <a:gd name="T28" fmla="*/ 5 w 10"/>
                  <a:gd name="T29" fmla="*/ 5 h 10"/>
                  <a:gd name="T30" fmla="*/ 5 w 10"/>
                  <a:gd name="T31" fmla="*/ 5 h 10"/>
                  <a:gd name="T32" fmla="*/ 5 w 10"/>
                  <a:gd name="T33" fmla="*/ 5 h 10"/>
                  <a:gd name="T34" fmla="*/ 0 w 10"/>
                  <a:gd name="T35" fmla="*/ 10 h 10"/>
                  <a:gd name="T36" fmla="*/ 0 w 10"/>
                  <a:gd name="T37" fmla="*/ 10 h 10"/>
                  <a:gd name="T38" fmla="*/ 0 w 10"/>
                  <a:gd name="T39" fmla="*/ 10 h 10"/>
                  <a:gd name="T40" fmla="*/ 5 w 10"/>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5" y="10"/>
                    </a:moveTo>
                    <a:lnTo>
                      <a:pt x="5" y="10"/>
                    </a:lnTo>
                    <a:lnTo>
                      <a:pt x="5" y="10"/>
                    </a:lnTo>
                    <a:lnTo>
                      <a:pt x="5" y="10"/>
                    </a:lnTo>
                    <a:lnTo>
                      <a:pt x="5" y="5"/>
                    </a:lnTo>
                    <a:lnTo>
                      <a:pt x="10" y="5"/>
                    </a:lnTo>
                    <a:lnTo>
                      <a:pt x="10" y="5"/>
                    </a:lnTo>
                    <a:lnTo>
                      <a:pt x="10" y="5"/>
                    </a:lnTo>
                    <a:lnTo>
                      <a:pt x="10" y="5"/>
                    </a:lnTo>
                    <a:lnTo>
                      <a:pt x="10" y="5"/>
                    </a:lnTo>
                    <a:lnTo>
                      <a:pt x="10" y="0"/>
                    </a:lnTo>
                    <a:lnTo>
                      <a:pt x="10" y="0"/>
                    </a:lnTo>
                    <a:lnTo>
                      <a:pt x="10" y="0"/>
                    </a:lnTo>
                    <a:lnTo>
                      <a:pt x="10" y="0"/>
                    </a:lnTo>
                    <a:lnTo>
                      <a:pt x="5" y="5"/>
                    </a:lnTo>
                    <a:lnTo>
                      <a:pt x="5" y="5"/>
                    </a:lnTo>
                    <a:lnTo>
                      <a:pt x="5" y="5"/>
                    </a:lnTo>
                    <a:lnTo>
                      <a:pt x="0" y="10"/>
                    </a:lnTo>
                    <a:lnTo>
                      <a:pt x="0" y="10"/>
                    </a:lnTo>
                    <a:lnTo>
                      <a:pt x="0" y="10"/>
                    </a:lnTo>
                    <a:lnTo>
                      <a:pt x="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90" name="Freeform 3290">
                <a:extLst>
                  <a:ext uri="{FF2B5EF4-FFF2-40B4-BE49-F238E27FC236}">
                    <a16:creationId xmlns:a16="http://schemas.microsoft.com/office/drawing/2014/main" id="{F68EF1E1-EEF6-4A09-BEA3-5FC9EF021188}"/>
                  </a:ext>
                </a:extLst>
              </p:cNvPr>
              <p:cNvSpPr>
                <a:spLocks/>
              </p:cNvSpPr>
              <p:nvPr/>
            </p:nvSpPr>
            <p:spPr bwMode="auto">
              <a:xfrm>
                <a:off x="3742" y="1218"/>
                <a:ext cx="10" cy="5"/>
              </a:xfrm>
              <a:custGeom>
                <a:avLst/>
                <a:gdLst>
                  <a:gd name="T0" fmla="*/ 5 w 10"/>
                  <a:gd name="T1" fmla="*/ 5 h 5"/>
                  <a:gd name="T2" fmla="*/ 5 w 10"/>
                  <a:gd name="T3" fmla="*/ 5 h 5"/>
                  <a:gd name="T4" fmla="*/ 5 w 10"/>
                  <a:gd name="T5" fmla="*/ 5 h 5"/>
                  <a:gd name="T6" fmla="*/ 5 w 10"/>
                  <a:gd name="T7" fmla="*/ 5 h 5"/>
                  <a:gd name="T8" fmla="*/ 5 w 10"/>
                  <a:gd name="T9" fmla="*/ 5 h 5"/>
                  <a:gd name="T10" fmla="*/ 5 w 10"/>
                  <a:gd name="T11" fmla="*/ 0 h 5"/>
                  <a:gd name="T12" fmla="*/ 5 w 10"/>
                  <a:gd name="T13" fmla="*/ 0 h 5"/>
                  <a:gd name="T14" fmla="*/ 5 w 10"/>
                  <a:gd name="T15" fmla="*/ 0 h 5"/>
                  <a:gd name="T16" fmla="*/ 5 w 10"/>
                  <a:gd name="T17" fmla="*/ 0 h 5"/>
                  <a:gd name="T18" fmla="*/ 5 w 10"/>
                  <a:gd name="T19" fmla="*/ 0 h 5"/>
                  <a:gd name="T20" fmla="*/ 0 w 10"/>
                  <a:gd name="T21" fmla="*/ 0 h 5"/>
                  <a:gd name="T22" fmla="*/ 0 w 10"/>
                  <a:gd name="T23" fmla="*/ 0 h 5"/>
                  <a:gd name="T24" fmla="*/ 0 w 10"/>
                  <a:gd name="T25" fmla="*/ 0 h 5"/>
                  <a:gd name="T26" fmla="*/ 0 w 10"/>
                  <a:gd name="T27" fmla="*/ 5 h 5"/>
                  <a:gd name="T28" fmla="*/ 5 w 10"/>
                  <a:gd name="T29" fmla="*/ 5 h 5"/>
                  <a:gd name="T30" fmla="*/ 5 w 10"/>
                  <a:gd name="T31" fmla="*/ 5 h 5"/>
                  <a:gd name="T32" fmla="*/ 5 w 10"/>
                  <a:gd name="T33" fmla="*/ 5 h 5"/>
                  <a:gd name="T34" fmla="*/ 5 w 10"/>
                  <a:gd name="T35" fmla="*/ 5 h 5"/>
                  <a:gd name="T36" fmla="*/ 10 w 10"/>
                  <a:gd name="T37" fmla="*/ 5 h 5"/>
                  <a:gd name="T38" fmla="*/ 10 w 10"/>
                  <a:gd name="T39" fmla="*/ 5 h 5"/>
                  <a:gd name="T40" fmla="*/ 5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5"/>
                    </a:moveTo>
                    <a:lnTo>
                      <a:pt x="5" y="5"/>
                    </a:lnTo>
                    <a:lnTo>
                      <a:pt x="5" y="5"/>
                    </a:lnTo>
                    <a:lnTo>
                      <a:pt x="5" y="5"/>
                    </a:lnTo>
                    <a:lnTo>
                      <a:pt x="5" y="5"/>
                    </a:lnTo>
                    <a:lnTo>
                      <a:pt x="5" y="0"/>
                    </a:lnTo>
                    <a:lnTo>
                      <a:pt x="5" y="0"/>
                    </a:lnTo>
                    <a:lnTo>
                      <a:pt x="5" y="0"/>
                    </a:lnTo>
                    <a:lnTo>
                      <a:pt x="5" y="0"/>
                    </a:lnTo>
                    <a:lnTo>
                      <a:pt x="5" y="0"/>
                    </a:lnTo>
                    <a:lnTo>
                      <a:pt x="0" y="0"/>
                    </a:lnTo>
                    <a:lnTo>
                      <a:pt x="0" y="0"/>
                    </a:lnTo>
                    <a:lnTo>
                      <a:pt x="0" y="0"/>
                    </a:lnTo>
                    <a:lnTo>
                      <a:pt x="0" y="5"/>
                    </a:lnTo>
                    <a:lnTo>
                      <a:pt x="5" y="5"/>
                    </a:lnTo>
                    <a:lnTo>
                      <a:pt x="5" y="5"/>
                    </a:lnTo>
                    <a:lnTo>
                      <a:pt x="5" y="5"/>
                    </a:lnTo>
                    <a:lnTo>
                      <a:pt x="5" y="5"/>
                    </a:lnTo>
                    <a:lnTo>
                      <a:pt x="10" y="5"/>
                    </a:lnTo>
                    <a:lnTo>
                      <a:pt x="1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91" name="Freeform 3291">
                <a:extLst>
                  <a:ext uri="{FF2B5EF4-FFF2-40B4-BE49-F238E27FC236}">
                    <a16:creationId xmlns:a16="http://schemas.microsoft.com/office/drawing/2014/main" id="{A5952752-E915-4751-B1D9-A04B9F0AF4B6}"/>
                  </a:ext>
                </a:extLst>
              </p:cNvPr>
              <p:cNvSpPr>
                <a:spLocks/>
              </p:cNvSpPr>
              <p:nvPr/>
            </p:nvSpPr>
            <p:spPr bwMode="auto">
              <a:xfrm>
                <a:off x="3747" y="1218"/>
                <a:ext cx="10" cy="5"/>
              </a:xfrm>
              <a:custGeom>
                <a:avLst/>
                <a:gdLst>
                  <a:gd name="T0" fmla="*/ 10 w 10"/>
                  <a:gd name="T1" fmla="*/ 0 h 5"/>
                  <a:gd name="T2" fmla="*/ 10 w 10"/>
                  <a:gd name="T3" fmla="*/ 0 h 5"/>
                  <a:gd name="T4" fmla="*/ 10 w 10"/>
                  <a:gd name="T5" fmla="*/ 0 h 5"/>
                  <a:gd name="T6" fmla="*/ 10 w 10"/>
                  <a:gd name="T7" fmla="*/ 0 h 5"/>
                  <a:gd name="T8" fmla="*/ 5 w 10"/>
                  <a:gd name="T9" fmla="*/ 0 h 5"/>
                  <a:gd name="T10" fmla="*/ 5 w 10"/>
                  <a:gd name="T11" fmla="*/ 0 h 5"/>
                  <a:gd name="T12" fmla="*/ 5 w 10"/>
                  <a:gd name="T13" fmla="*/ 0 h 5"/>
                  <a:gd name="T14" fmla="*/ 5 w 10"/>
                  <a:gd name="T15" fmla="*/ 5 h 5"/>
                  <a:gd name="T16" fmla="*/ 0 w 10"/>
                  <a:gd name="T17" fmla="*/ 5 h 5"/>
                  <a:gd name="T18" fmla="*/ 0 w 10"/>
                  <a:gd name="T19" fmla="*/ 5 h 5"/>
                  <a:gd name="T20" fmla="*/ 5 w 10"/>
                  <a:gd name="T21" fmla="*/ 5 h 5"/>
                  <a:gd name="T22" fmla="*/ 5 w 10"/>
                  <a:gd name="T23" fmla="*/ 5 h 5"/>
                  <a:gd name="T24" fmla="*/ 5 w 10"/>
                  <a:gd name="T25" fmla="*/ 5 h 5"/>
                  <a:gd name="T26" fmla="*/ 5 w 10"/>
                  <a:gd name="T27" fmla="*/ 5 h 5"/>
                  <a:gd name="T28" fmla="*/ 5 w 10"/>
                  <a:gd name="T29" fmla="*/ 5 h 5"/>
                  <a:gd name="T30" fmla="*/ 5 w 10"/>
                  <a:gd name="T31" fmla="*/ 5 h 5"/>
                  <a:gd name="T32" fmla="*/ 10 w 10"/>
                  <a:gd name="T33" fmla="*/ 5 h 5"/>
                  <a:gd name="T34" fmla="*/ 10 w 10"/>
                  <a:gd name="T35" fmla="*/ 5 h 5"/>
                  <a:gd name="T36" fmla="*/ 10 w 10"/>
                  <a:gd name="T37" fmla="*/ 5 h 5"/>
                  <a:gd name="T38" fmla="*/ 10 w 10"/>
                  <a:gd name="T39" fmla="*/ 5 h 5"/>
                  <a:gd name="T40" fmla="*/ 10 w 10"/>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10" y="0"/>
                    </a:moveTo>
                    <a:lnTo>
                      <a:pt x="10" y="0"/>
                    </a:lnTo>
                    <a:lnTo>
                      <a:pt x="10" y="0"/>
                    </a:lnTo>
                    <a:lnTo>
                      <a:pt x="10" y="0"/>
                    </a:lnTo>
                    <a:lnTo>
                      <a:pt x="5" y="0"/>
                    </a:lnTo>
                    <a:lnTo>
                      <a:pt x="5" y="0"/>
                    </a:lnTo>
                    <a:lnTo>
                      <a:pt x="5" y="0"/>
                    </a:lnTo>
                    <a:lnTo>
                      <a:pt x="5" y="5"/>
                    </a:lnTo>
                    <a:lnTo>
                      <a:pt x="0" y="5"/>
                    </a:lnTo>
                    <a:lnTo>
                      <a:pt x="0" y="5"/>
                    </a:lnTo>
                    <a:lnTo>
                      <a:pt x="5" y="5"/>
                    </a:lnTo>
                    <a:lnTo>
                      <a:pt x="5" y="5"/>
                    </a:lnTo>
                    <a:lnTo>
                      <a:pt x="5" y="5"/>
                    </a:lnTo>
                    <a:lnTo>
                      <a:pt x="5" y="5"/>
                    </a:lnTo>
                    <a:lnTo>
                      <a:pt x="5" y="5"/>
                    </a:lnTo>
                    <a:lnTo>
                      <a:pt x="5" y="5"/>
                    </a:lnTo>
                    <a:lnTo>
                      <a:pt x="10" y="5"/>
                    </a:lnTo>
                    <a:lnTo>
                      <a:pt x="10" y="5"/>
                    </a:lnTo>
                    <a:lnTo>
                      <a:pt x="10" y="5"/>
                    </a:lnTo>
                    <a:lnTo>
                      <a:pt x="10" y="5"/>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92" name="Freeform 3292">
                <a:extLst>
                  <a:ext uri="{FF2B5EF4-FFF2-40B4-BE49-F238E27FC236}">
                    <a16:creationId xmlns:a16="http://schemas.microsoft.com/office/drawing/2014/main" id="{C1281E62-729B-491A-B98D-BED46082E001}"/>
                  </a:ext>
                </a:extLst>
              </p:cNvPr>
              <p:cNvSpPr>
                <a:spLocks/>
              </p:cNvSpPr>
              <p:nvPr/>
            </p:nvSpPr>
            <p:spPr bwMode="auto">
              <a:xfrm>
                <a:off x="3757" y="1218"/>
                <a:ext cx="10" cy="5"/>
              </a:xfrm>
              <a:custGeom>
                <a:avLst/>
                <a:gdLst>
                  <a:gd name="T0" fmla="*/ 5 w 10"/>
                  <a:gd name="T1" fmla="*/ 0 h 5"/>
                  <a:gd name="T2" fmla="*/ 5 w 10"/>
                  <a:gd name="T3" fmla="*/ 0 h 5"/>
                  <a:gd name="T4" fmla="*/ 5 w 10"/>
                  <a:gd name="T5" fmla="*/ 0 h 5"/>
                  <a:gd name="T6" fmla="*/ 5 w 10"/>
                  <a:gd name="T7" fmla="*/ 0 h 5"/>
                  <a:gd name="T8" fmla="*/ 5 w 10"/>
                  <a:gd name="T9" fmla="*/ 5 h 5"/>
                  <a:gd name="T10" fmla="*/ 5 w 10"/>
                  <a:gd name="T11" fmla="*/ 0 h 5"/>
                  <a:gd name="T12" fmla="*/ 0 w 10"/>
                  <a:gd name="T13" fmla="*/ 0 h 5"/>
                  <a:gd name="T14" fmla="*/ 0 w 10"/>
                  <a:gd name="T15" fmla="*/ 0 h 5"/>
                  <a:gd name="T16" fmla="*/ 0 w 10"/>
                  <a:gd name="T17" fmla="*/ 0 h 5"/>
                  <a:gd name="T18" fmla="*/ 0 w 10"/>
                  <a:gd name="T19" fmla="*/ 0 h 5"/>
                  <a:gd name="T20" fmla="*/ 0 w 10"/>
                  <a:gd name="T21" fmla="*/ 5 h 5"/>
                  <a:gd name="T22" fmla="*/ 0 w 10"/>
                  <a:gd name="T23" fmla="*/ 5 h 5"/>
                  <a:gd name="T24" fmla="*/ 0 w 10"/>
                  <a:gd name="T25" fmla="*/ 5 h 5"/>
                  <a:gd name="T26" fmla="*/ 0 w 10"/>
                  <a:gd name="T27" fmla="*/ 5 h 5"/>
                  <a:gd name="T28" fmla="*/ 5 w 10"/>
                  <a:gd name="T29" fmla="*/ 5 h 5"/>
                  <a:gd name="T30" fmla="*/ 5 w 10"/>
                  <a:gd name="T31" fmla="*/ 5 h 5"/>
                  <a:gd name="T32" fmla="*/ 5 w 10"/>
                  <a:gd name="T33" fmla="*/ 5 h 5"/>
                  <a:gd name="T34" fmla="*/ 10 w 10"/>
                  <a:gd name="T35" fmla="*/ 5 h 5"/>
                  <a:gd name="T36" fmla="*/ 10 w 10"/>
                  <a:gd name="T37" fmla="*/ 5 h 5"/>
                  <a:gd name="T38" fmla="*/ 10 w 10"/>
                  <a:gd name="T39" fmla="*/ 5 h 5"/>
                  <a:gd name="T40" fmla="*/ 5 w 10"/>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0"/>
                    </a:moveTo>
                    <a:lnTo>
                      <a:pt x="5" y="0"/>
                    </a:lnTo>
                    <a:lnTo>
                      <a:pt x="5" y="0"/>
                    </a:lnTo>
                    <a:lnTo>
                      <a:pt x="5" y="0"/>
                    </a:lnTo>
                    <a:lnTo>
                      <a:pt x="5" y="5"/>
                    </a:lnTo>
                    <a:lnTo>
                      <a:pt x="5" y="0"/>
                    </a:lnTo>
                    <a:lnTo>
                      <a:pt x="0" y="0"/>
                    </a:lnTo>
                    <a:lnTo>
                      <a:pt x="0" y="0"/>
                    </a:lnTo>
                    <a:lnTo>
                      <a:pt x="0" y="0"/>
                    </a:lnTo>
                    <a:lnTo>
                      <a:pt x="0" y="0"/>
                    </a:lnTo>
                    <a:lnTo>
                      <a:pt x="0" y="5"/>
                    </a:lnTo>
                    <a:lnTo>
                      <a:pt x="0" y="5"/>
                    </a:lnTo>
                    <a:lnTo>
                      <a:pt x="0" y="5"/>
                    </a:lnTo>
                    <a:lnTo>
                      <a:pt x="0" y="5"/>
                    </a:lnTo>
                    <a:lnTo>
                      <a:pt x="5" y="5"/>
                    </a:lnTo>
                    <a:lnTo>
                      <a:pt x="5" y="5"/>
                    </a:lnTo>
                    <a:lnTo>
                      <a:pt x="5" y="5"/>
                    </a:lnTo>
                    <a:lnTo>
                      <a:pt x="10" y="5"/>
                    </a:lnTo>
                    <a:lnTo>
                      <a:pt x="10" y="5"/>
                    </a:lnTo>
                    <a:lnTo>
                      <a:pt x="10"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93" name="Freeform 3293">
                <a:extLst>
                  <a:ext uri="{FF2B5EF4-FFF2-40B4-BE49-F238E27FC236}">
                    <a16:creationId xmlns:a16="http://schemas.microsoft.com/office/drawing/2014/main" id="{50A197EC-325C-44CE-BAE1-12D047079188}"/>
                  </a:ext>
                </a:extLst>
              </p:cNvPr>
              <p:cNvSpPr>
                <a:spLocks/>
              </p:cNvSpPr>
              <p:nvPr/>
            </p:nvSpPr>
            <p:spPr bwMode="auto">
              <a:xfrm>
                <a:off x="3762" y="1213"/>
                <a:ext cx="5" cy="10"/>
              </a:xfrm>
              <a:custGeom>
                <a:avLst/>
                <a:gdLst>
                  <a:gd name="T0" fmla="*/ 0 w 5"/>
                  <a:gd name="T1" fmla="*/ 5 h 10"/>
                  <a:gd name="T2" fmla="*/ 0 w 5"/>
                  <a:gd name="T3" fmla="*/ 5 h 10"/>
                  <a:gd name="T4" fmla="*/ 5 w 5"/>
                  <a:gd name="T5" fmla="*/ 5 h 10"/>
                  <a:gd name="T6" fmla="*/ 5 w 5"/>
                  <a:gd name="T7" fmla="*/ 5 h 10"/>
                  <a:gd name="T8" fmla="*/ 5 w 5"/>
                  <a:gd name="T9" fmla="*/ 5 h 10"/>
                  <a:gd name="T10" fmla="*/ 5 w 5"/>
                  <a:gd name="T11" fmla="*/ 5 h 10"/>
                  <a:gd name="T12" fmla="*/ 5 w 5"/>
                  <a:gd name="T13" fmla="*/ 5 h 10"/>
                  <a:gd name="T14" fmla="*/ 5 w 5"/>
                  <a:gd name="T15" fmla="*/ 5 h 10"/>
                  <a:gd name="T16" fmla="*/ 0 w 5"/>
                  <a:gd name="T17" fmla="*/ 5 h 10"/>
                  <a:gd name="T18" fmla="*/ 0 w 5"/>
                  <a:gd name="T19" fmla="*/ 5 h 10"/>
                  <a:gd name="T20" fmla="*/ 5 w 5"/>
                  <a:gd name="T21" fmla="*/ 10 h 10"/>
                  <a:gd name="T22" fmla="*/ 5 w 5"/>
                  <a:gd name="T23" fmla="*/ 5 h 10"/>
                  <a:gd name="T24" fmla="*/ 5 w 5"/>
                  <a:gd name="T25" fmla="*/ 5 h 10"/>
                  <a:gd name="T26" fmla="*/ 5 w 5"/>
                  <a:gd name="T27" fmla="*/ 5 h 10"/>
                  <a:gd name="T28" fmla="*/ 5 w 5"/>
                  <a:gd name="T29" fmla="*/ 5 h 10"/>
                  <a:gd name="T30" fmla="*/ 5 w 5"/>
                  <a:gd name="T31" fmla="*/ 5 h 10"/>
                  <a:gd name="T32" fmla="*/ 5 w 5"/>
                  <a:gd name="T33" fmla="*/ 0 h 10"/>
                  <a:gd name="T34" fmla="*/ 5 w 5"/>
                  <a:gd name="T35" fmla="*/ 0 h 10"/>
                  <a:gd name="T36" fmla="*/ 0 w 5"/>
                  <a:gd name="T37" fmla="*/ 0 h 10"/>
                  <a:gd name="T38" fmla="*/ 0 w 5"/>
                  <a:gd name="T39" fmla="*/ 0 h 10"/>
                  <a:gd name="T40" fmla="*/ 0 w 5"/>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0" y="5"/>
                    </a:moveTo>
                    <a:lnTo>
                      <a:pt x="0" y="5"/>
                    </a:lnTo>
                    <a:lnTo>
                      <a:pt x="5" y="5"/>
                    </a:lnTo>
                    <a:lnTo>
                      <a:pt x="5" y="5"/>
                    </a:lnTo>
                    <a:lnTo>
                      <a:pt x="5" y="5"/>
                    </a:lnTo>
                    <a:lnTo>
                      <a:pt x="5" y="5"/>
                    </a:lnTo>
                    <a:lnTo>
                      <a:pt x="5" y="5"/>
                    </a:lnTo>
                    <a:lnTo>
                      <a:pt x="5" y="5"/>
                    </a:lnTo>
                    <a:lnTo>
                      <a:pt x="0" y="5"/>
                    </a:lnTo>
                    <a:lnTo>
                      <a:pt x="0" y="5"/>
                    </a:lnTo>
                    <a:lnTo>
                      <a:pt x="5" y="10"/>
                    </a:lnTo>
                    <a:lnTo>
                      <a:pt x="5" y="5"/>
                    </a:lnTo>
                    <a:lnTo>
                      <a:pt x="5" y="5"/>
                    </a:lnTo>
                    <a:lnTo>
                      <a:pt x="5" y="5"/>
                    </a:lnTo>
                    <a:lnTo>
                      <a:pt x="5" y="5"/>
                    </a:lnTo>
                    <a:lnTo>
                      <a:pt x="5" y="5"/>
                    </a:lnTo>
                    <a:lnTo>
                      <a:pt x="5" y="0"/>
                    </a:lnTo>
                    <a:lnTo>
                      <a:pt x="5"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94" name="Freeform 3294">
                <a:extLst>
                  <a:ext uri="{FF2B5EF4-FFF2-40B4-BE49-F238E27FC236}">
                    <a16:creationId xmlns:a16="http://schemas.microsoft.com/office/drawing/2014/main" id="{FA152DC5-0677-4274-B38D-7507415265AC}"/>
                  </a:ext>
                </a:extLst>
              </p:cNvPr>
              <p:cNvSpPr>
                <a:spLocks/>
              </p:cNvSpPr>
              <p:nvPr/>
            </p:nvSpPr>
            <p:spPr bwMode="auto">
              <a:xfrm>
                <a:off x="3747" y="1213"/>
                <a:ext cx="10" cy="5"/>
              </a:xfrm>
              <a:custGeom>
                <a:avLst/>
                <a:gdLst>
                  <a:gd name="T0" fmla="*/ 0 w 10"/>
                  <a:gd name="T1" fmla="*/ 5 h 5"/>
                  <a:gd name="T2" fmla="*/ 0 w 10"/>
                  <a:gd name="T3" fmla="*/ 5 h 5"/>
                  <a:gd name="T4" fmla="*/ 0 w 10"/>
                  <a:gd name="T5" fmla="*/ 5 h 5"/>
                  <a:gd name="T6" fmla="*/ 0 w 10"/>
                  <a:gd name="T7" fmla="*/ 5 h 5"/>
                  <a:gd name="T8" fmla="*/ 5 w 10"/>
                  <a:gd name="T9" fmla="*/ 0 h 5"/>
                  <a:gd name="T10" fmla="*/ 5 w 10"/>
                  <a:gd name="T11" fmla="*/ 0 h 5"/>
                  <a:gd name="T12" fmla="*/ 5 w 10"/>
                  <a:gd name="T13" fmla="*/ 0 h 5"/>
                  <a:gd name="T14" fmla="*/ 5 w 10"/>
                  <a:gd name="T15" fmla="*/ 0 h 5"/>
                  <a:gd name="T16" fmla="*/ 5 w 10"/>
                  <a:gd name="T17" fmla="*/ 0 h 5"/>
                  <a:gd name="T18" fmla="*/ 5 w 10"/>
                  <a:gd name="T19" fmla="*/ 0 h 5"/>
                  <a:gd name="T20" fmla="*/ 5 w 10"/>
                  <a:gd name="T21" fmla="*/ 0 h 5"/>
                  <a:gd name="T22" fmla="*/ 5 w 10"/>
                  <a:gd name="T23" fmla="*/ 0 h 5"/>
                  <a:gd name="T24" fmla="*/ 10 w 10"/>
                  <a:gd name="T25" fmla="*/ 5 h 5"/>
                  <a:gd name="T26" fmla="*/ 10 w 10"/>
                  <a:gd name="T27" fmla="*/ 5 h 5"/>
                  <a:gd name="T28" fmla="*/ 10 w 10"/>
                  <a:gd name="T29" fmla="*/ 5 h 5"/>
                  <a:gd name="T30" fmla="*/ 10 w 10"/>
                  <a:gd name="T31" fmla="*/ 5 h 5"/>
                  <a:gd name="T32" fmla="*/ 10 w 10"/>
                  <a:gd name="T33" fmla="*/ 5 h 5"/>
                  <a:gd name="T34" fmla="*/ 5 w 10"/>
                  <a:gd name="T35" fmla="*/ 5 h 5"/>
                  <a:gd name="T36" fmla="*/ 5 w 10"/>
                  <a:gd name="T37" fmla="*/ 5 h 5"/>
                  <a:gd name="T38" fmla="*/ 5 w 10"/>
                  <a:gd name="T39" fmla="*/ 5 h 5"/>
                  <a:gd name="T40" fmla="*/ 5 w 10"/>
                  <a:gd name="T41" fmla="*/ 5 h 5"/>
                  <a:gd name="T42" fmla="*/ 5 w 10"/>
                  <a:gd name="T43" fmla="*/ 5 h 5"/>
                  <a:gd name="T44" fmla="*/ 5 w 10"/>
                  <a:gd name="T45" fmla="*/ 5 h 5"/>
                  <a:gd name="T46" fmla="*/ 5 w 10"/>
                  <a:gd name="T47" fmla="*/ 5 h 5"/>
                  <a:gd name="T48" fmla="*/ 0 w 10"/>
                  <a:gd name="T49" fmla="*/ 5 h 5"/>
                  <a:gd name="T50" fmla="*/ 0 w 10"/>
                  <a:gd name="T51" fmla="*/ 5 h 5"/>
                  <a:gd name="T52" fmla="*/ 0 w 10"/>
                  <a:gd name="T53" fmla="*/ 5 h 5"/>
                  <a:gd name="T54" fmla="*/ 0 w 10"/>
                  <a:gd name="T55" fmla="*/ 5 h 5"/>
                  <a:gd name="T56" fmla="*/ 0 w 10"/>
                  <a:gd name="T5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 h="5">
                    <a:moveTo>
                      <a:pt x="0" y="5"/>
                    </a:moveTo>
                    <a:lnTo>
                      <a:pt x="0" y="5"/>
                    </a:lnTo>
                    <a:lnTo>
                      <a:pt x="0" y="5"/>
                    </a:lnTo>
                    <a:lnTo>
                      <a:pt x="0" y="5"/>
                    </a:lnTo>
                    <a:lnTo>
                      <a:pt x="5" y="0"/>
                    </a:lnTo>
                    <a:lnTo>
                      <a:pt x="5" y="0"/>
                    </a:lnTo>
                    <a:lnTo>
                      <a:pt x="5" y="0"/>
                    </a:lnTo>
                    <a:lnTo>
                      <a:pt x="5" y="0"/>
                    </a:lnTo>
                    <a:lnTo>
                      <a:pt x="5" y="0"/>
                    </a:lnTo>
                    <a:lnTo>
                      <a:pt x="5" y="0"/>
                    </a:lnTo>
                    <a:lnTo>
                      <a:pt x="5" y="0"/>
                    </a:lnTo>
                    <a:lnTo>
                      <a:pt x="5" y="0"/>
                    </a:lnTo>
                    <a:lnTo>
                      <a:pt x="10" y="5"/>
                    </a:lnTo>
                    <a:lnTo>
                      <a:pt x="10" y="5"/>
                    </a:lnTo>
                    <a:lnTo>
                      <a:pt x="10" y="5"/>
                    </a:lnTo>
                    <a:lnTo>
                      <a:pt x="10" y="5"/>
                    </a:lnTo>
                    <a:lnTo>
                      <a:pt x="10" y="5"/>
                    </a:lnTo>
                    <a:lnTo>
                      <a:pt x="5" y="5"/>
                    </a:lnTo>
                    <a:lnTo>
                      <a:pt x="5" y="5"/>
                    </a:lnTo>
                    <a:lnTo>
                      <a:pt x="5" y="5"/>
                    </a:lnTo>
                    <a:lnTo>
                      <a:pt x="5" y="5"/>
                    </a:lnTo>
                    <a:lnTo>
                      <a:pt x="5" y="5"/>
                    </a:lnTo>
                    <a:lnTo>
                      <a:pt x="5" y="5"/>
                    </a:lnTo>
                    <a:lnTo>
                      <a:pt x="5" y="5"/>
                    </a:lnTo>
                    <a:lnTo>
                      <a:pt x="0" y="5"/>
                    </a:lnTo>
                    <a:lnTo>
                      <a:pt x="0" y="5"/>
                    </a:lnTo>
                    <a:lnTo>
                      <a:pt x="0" y="5"/>
                    </a:lnTo>
                    <a:lnTo>
                      <a:pt x="0" y="5"/>
                    </a:lnTo>
                    <a:lnTo>
                      <a:pt x="0" y="5"/>
                    </a:lnTo>
                    <a:close/>
                  </a:path>
                </a:pathLst>
              </a:custGeom>
              <a:solidFill>
                <a:srgbClr val="FFF2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95" name="Freeform 3295">
                <a:extLst>
                  <a:ext uri="{FF2B5EF4-FFF2-40B4-BE49-F238E27FC236}">
                    <a16:creationId xmlns:a16="http://schemas.microsoft.com/office/drawing/2014/main" id="{E8DF4F29-2A49-42E8-9D9F-522E8F692A93}"/>
                  </a:ext>
                </a:extLst>
              </p:cNvPr>
              <p:cNvSpPr>
                <a:spLocks/>
              </p:cNvSpPr>
              <p:nvPr/>
            </p:nvSpPr>
            <p:spPr bwMode="auto">
              <a:xfrm>
                <a:off x="3693" y="1218"/>
                <a:ext cx="252" cy="295"/>
              </a:xfrm>
              <a:custGeom>
                <a:avLst/>
                <a:gdLst>
                  <a:gd name="T0" fmla="*/ 89 w 252"/>
                  <a:gd name="T1" fmla="*/ 98 h 295"/>
                  <a:gd name="T2" fmla="*/ 104 w 252"/>
                  <a:gd name="T3" fmla="*/ 98 h 295"/>
                  <a:gd name="T4" fmla="*/ 109 w 252"/>
                  <a:gd name="T5" fmla="*/ 98 h 295"/>
                  <a:gd name="T6" fmla="*/ 113 w 252"/>
                  <a:gd name="T7" fmla="*/ 69 h 295"/>
                  <a:gd name="T8" fmla="*/ 128 w 252"/>
                  <a:gd name="T9" fmla="*/ 49 h 295"/>
                  <a:gd name="T10" fmla="*/ 133 w 252"/>
                  <a:gd name="T11" fmla="*/ 49 h 295"/>
                  <a:gd name="T12" fmla="*/ 128 w 252"/>
                  <a:gd name="T13" fmla="*/ 39 h 295"/>
                  <a:gd name="T14" fmla="*/ 123 w 252"/>
                  <a:gd name="T15" fmla="*/ 29 h 295"/>
                  <a:gd name="T16" fmla="*/ 138 w 252"/>
                  <a:gd name="T17" fmla="*/ 34 h 295"/>
                  <a:gd name="T18" fmla="*/ 143 w 252"/>
                  <a:gd name="T19" fmla="*/ 34 h 295"/>
                  <a:gd name="T20" fmla="*/ 128 w 252"/>
                  <a:gd name="T21" fmla="*/ 24 h 295"/>
                  <a:gd name="T22" fmla="*/ 113 w 252"/>
                  <a:gd name="T23" fmla="*/ 19 h 295"/>
                  <a:gd name="T24" fmla="*/ 94 w 252"/>
                  <a:gd name="T25" fmla="*/ 19 h 295"/>
                  <a:gd name="T26" fmla="*/ 99 w 252"/>
                  <a:gd name="T27" fmla="*/ 29 h 295"/>
                  <a:gd name="T28" fmla="*/ 89 w 252"/>
                  <a:gd name="T29" fmla="*/ 29 h 295"/>
                  <a:gd name="T30" fmla="*/ 79 w 252"/>
                  <a:gd name="T31" fmla="*/ 19 h 295"/>
                  <a:gd name="T32" fmla="*/ 89 w 252"/>
                  <a:gd name="T33" fmla="*/ 9 h 295"/>
                  <a:gd name="T34" fmla="*/ 94 w 252"/>
                  <a:gd name="T35" fmla="*/ 9 h 295"/>
                  <a:gd name="T36" fmla="*/ 109 w 252"/>
                  <a:gd name="T37" fmla="*/ 14 h 295"/>
                  <a:gd name="T38" fmla="*/ 99 w 252"/>
                  <a:gd name="T39" fmla="*/ 5 h 295"/>
                  <a:gd name="T40" fmla="*/ 84 w 252"/>
                  <a:gd name="T41" fmla="*/ 0 h 295"/>
                  <a:gd name="T42" fmla="*/ 79 w 252"/>
                  <a:gd name="T43" fmla="*/ 5 h 295"/>
                  <a:gd name="T44" fmla="*/ 59 w 252"/>
                  <a:gd name="T45" fmla="*/ 9 h 295"/>
                  <a:gd name="T46" fmla="*/ 49 w 252"/>
                  <a:gd name="T47" fmla="*/ 5 h 295"/>
                  <a:gd name="T48" fmla="*/ 30 w 252"/>
                  <a:gd name="T49" fmla="*/ 9 h 295"/>
                  <a:gd name="T50" fmla="*/ 20 w 252"/>
                  <a:gd name="T51" fmla="*/ 19 h 295"/>
                  <a:gd name="T52" fmla="*/ 10 w 252"/>
                  <a:gd name="T53" fmla="*/ 29 h 295"/>
                  <a:gd name="T54" fmla="*/ 0 w 252"/>
                  <a:gd name="T55" fmla="*/ 39 h 295"/>
                  <a:gd name="T56" fmla="*/ 15 w 252"/>
                  <a:gd name="T57" fmla="*/ 29 h 295"/>
                  <a:gd name="T58" fmla="*/ 30 w 252"/>
                  <a:gd name="T59" fmla="*/ 39 h 295"/>
                  <a:gd name="T60" fmla="*/ 30 w 252"/>
                  <a:gd name="T61" fmla="*/ 54 h 295"/>
                  <a:gd name="T62" fmla="*/ 20 w 252"/>
                  <a:gd name="T63" fmla="*/ 69 h 295"/>
                  <a:gd name="T64" fmla="*/ 20 w 252"/>
                  <a:gd name="T65" fmla="*/ 88 h 295"/>
                  <a:gd name="T66" fmla="*/ 30 w 252"/>
                  <a:gd name="T67" fmla="*/ 108 h 295"/>
                  <a:gd name="T68" fmla="*/ 39 w 252"/>
                  <a:gd name="T69" fmla="*/ 118 h 295"/>
                  <a:gd name="T70" fmla="*/ 30 w 252"/>
                  <a:gd name="T71" fmla="*/ 103 h 295"/>
                  <a:gd name="T72" fmla="*/ 39 w 252"/>
                  <a:gd name="T73" fmla="*/ 103 h 295"/>
                  <a:gd name="T74" fmla="*/ 54 w 252"/>
                  <a:gd name="T75" fmla="*/ 133 h 295"/>
                  <a:gd name="T76" fmla="*/ 74 w 252"/>
                  <a:gd name="T77" fmla="*/ 143 h 295"/>
                  <a:gd name="T78" fmla="*/ 89 w 252"/>
                  <a:gd name="T79" fmla="*/ 143 h 295"/>
                  <a:gd name="T80" fmla="*/ 104 w 252"/>
                  <a:gd name="T81" fmla="*/ 157 h 295"/>
                  <a:gd name="T82" fmla="*/ 118 w 252"/>
                  <a:gd name="T83" fmla="*/ 152 h 295"/>
                  <a:gd name="T84" fmla="*/ 118 w 252"/>
                  <a:gd name="T85" fmla="*/ 177 h 295"/>
                  <a:gd name="T86" fmla="*/ 133 w 252"/>
                  <a:gd name="T87" fmla="*/ 207 h 295"/>
                  <a:gd name="T88" fmla="*/ 148 w 252"/>
                  <a:gd name="T89" fmla="*/ 226 h 295"/>
                  <a:gd name="T90" fmla="*/ 138 w 252"/>
                  <a:gd name="T91" fmla="*/ 266 h 295"/>
                  <a:gd name="T92" fmla="*/ 113 w 252"/>
                  <a:gd name="T93" fmla="*/ 286 h 295"/>
                  <a:gd name="T94" fmla="*/ 118 w 252"/>
                  <a:gd name="T95" fmla="*/ 290 h 295"/>
                  <a:gd name="T96" fmla="*/ 133 w 252"/>
                  <a:gd name="T97" fmla="*/ 286 h 295"/>
                  <a:gd name="T98" fmla="*/ 158 w 252"/>
                  <a:gd name="T99" fmla="*/ 271 h 295"/>
                  <a:gd name="T100" fmla="*/ 178 w 252"/>
                  <a:gd name="T101" fmla="*/ 261 h 295"/>
                  <a:gd name="T102" fmla="*/ 202 w 252"/>
                  <a:gd name="T103" fmla="*/ 251 h 295"/>
                  <a:gd name="T104" fmla="*/ 217 w 252"/>
                  <a:gd name="T105" fmla="*/ 226 h 295"/>
                  <a:gd name="T106" fmla="*/ 247 w 252"/>
                  <a:gd name="T107" fmla="*/ 192 h 295"/>
                  <a:gd name="T108" fmla="*/ 252 w 252"/>
                  <a:gd name="T109" fmla="*/ 162 h 295"/>
                  <a:gd name="T110" fmla="*/ 237 w 252"/>
                  <a:gd name="T111" fmla="*/ 157 h 295"/>
                  <a:gd name="T112" fmla="*/ 202 w 252"/>
                  <a:gd name="T113" fmla="*/ 138 h 295"/>
                  <a:gd name="T114" fmla="*/ 168 w 252"/>
                  <a:gd name="T115" fmla="*/ 133 h 295"/>
                  <a:gd name="T116" fmla="*/ 138 w 252"/>
                  <a:gd name="T117" fmla="*/ 148 h 295"/>
                  <a:gd name="T118" fmla="*/ 118 w 252"/>
                  <a:gd name="T119" fmla="*/ 148 h 295"/>
                  <a:gd name="T120" fmla="*/ 99 w 252"/>
                  <a:gd name="T121" fmla="*/ 138 h 295"/>
                  <a:gd name="T122" fmla="*/ 84 w 252"/>
                  <a:gd name="T123" fmla="*/ 12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2" h="295">
                    <a:moveTo>
                      <a:pt x="69" y="108"/>
                    </a:moveTo>
                    <a:lnTo>
                      <a:pt x="69" y="108"/>
                    </a:lnTo>
                    <a:lnTo>
                      <a:pt x="69" y="103"/>
                    </a:lnTo>
                    <a:lnTo>
                      <a:pt x="69" y="103"/>
                    </a:lnTo>
                    <a:lnTo>
                      <a:pt x="69" y="103"/>
                    </a:lnTo>
                    <a:lnTo>
                      <a:pt x="69" y="103"/>
                    </a:lnTo>
                    <a:lnTo>
                      <a:pt x="74" y="98"/>
                    </a:lnTo>
                    <a:lnTo>
                      <a:pt x="74" y="98"/>
                    </a:lnTo>
                    <a:lnTo>
                      <a:pt x="79" y="98"/>
                    </a:lnTo>
                    <a:lnTo>
                      <a:pt x="79" y="98"/>
                    </a:lnTo>
                    <a:lnTo>
                      <a:pt x="79" y="98"/>
                    </a:lnTo>
                    <a:lnTo>
                      <a:pt x="79" y="98"/>
                    </a:lnTo>
                    <a:lnTo>
                      <a:pt x="84" y="98"/>
                    </a:lnTo>
                    <a:lnTo>
                      <a:pt x="84" y="98"/>
                    </a:lnTo>
                    <a:lnTo>
                      <a:pt x="84" y="98"/>
                    </a:lnTo>
                    <a:lnTo>
                      <a:pt x="84" y="98"/>
                    </a:lnTo>
                    <a:lnTo>
                      <a:pt x="89" y="98"/>
                    </a:lnTo>
                    <a:lnTo>
                      <a:pt x="89" y="98"/>
                    </a:lnTo>
                    <a:lnTo>
                      <a:pt x="89" y="98"/>
                    </a:lnTo>
                    <a:lnTo>
                      <a:pt x="89" y="98"/>
                    </a:lnTo>
                    <a:lnTo>
                      <a:pt x="89" y="93"/>
                    </a:lnTo>
                    <a:lnTo>
                      <a:pt x="89" y="93"/>
                    </a:lnTo>
                    <a:lnTo>
                      <a:pt x="89" y="93"/>
                    </a:lnTo>
                    <a:lnTo>
                      <a:pt x="94" y="93"/>
                    </a:lnTo>
                    <a:lnTo>
                      <a:pt x="94" y="93"/>
                    </a:lnTo>
                    <a:lnTo>
                      <a:pt x="94" y="93"/>
                    </a:lnTo>
                    <a:lnTo>
                      <a:pt x="94" y="93"/>
                    </a:lnTo>
                    <a:lnTo>
                      <a:pt x="94" y="93"/>
                    </a:lnTo>
                    <a:lnTo>
                      <a:pt x="99" y="93"/>
                    </a:lnTo>
                    <a:lnTo>
                      <a:pt x="99" y="93"/>
                    </a:lnTo>
                    <a:lnTo>
                      <a:pt x="99" y="93"/>
                    </a:lnTo>
                    <a:lnTo>
                      <a:pt x="104" y="93"/>
                    </a:lnTo>
                    <a:lnTo>
                      <a:pt x="104" y="93"/>
                    </a:lnTo>
                    <a:lnTo>
                      <a:pt x="104" y="93"/>
                    </a:lnTo>
                    <a:lnTo>
                      <a:pt x="104" y="98"/>
                    </a:lnTo>
                    <a:lnTo>
                      <a:pt x="104" y="98"/>
                    </a:lnTo>
                    <a:lnTo>
                      <a:pt x="104" y="98"/>
                    </a:lnTo>
                    <a:lnTo>
                      <a:pt x="104" y="98"/>
                    </a:lnTo>
                    <a:lnTo>
                      <a:pt x="104" y="103"/>
                    </a:lnTo>
                    <a:lnTo>
                      <a:pt x="104" y="103"/>
                    </a:lnTo>
                    <a:lnTo>
                      <a:pt x="104" y="103"/>
                    </a:lnTo>
                    <a:lnTo>
                      <a:pt x="104" y="103"/>
                    </a:lnTo>
                    <a:lnTo>
                      <a:pt x="104" y="103"/>
                    </a:lnTo>
                    <a:lnTo>
                      <a:pt x="104" y="108"/>
                    </a:lnTo>
                    <a:lnTo>
                      <a:pt x="104" y="108"/>
                    </a:lnTo>
                    <a:lnTo>
                      <a:pt x="109" y="108"/>
                    </a:lnTo>
                    <a:lnTo>
                      <a:pt x="109" y="108"/>
                    </a:lnTo>
                    <a:lnTo>
                      <a:pt x="109" y="108"/>
                    </a:lnTo>
                    <a:lnTo>
                      <a:pt x="109" y="108"/>
                    </a:lnTo>
                    <a:lnTo>
                      <a:pt x="109" y="108"/>
                    </a:lnTo>
                    <a:lnTo>
                      <a:pt x="109" y="108"/>
                    </a:lnTo>
                    <a:lnTo>
                      <a:pt x="109" y="103"/>
                    </a:lnTo>
                    <a:lnTo>
                      <a:pt x="109" y="103"/>
                    </a:lnTo>
                    <a:lnTo>
                      <a:pt x="109" y="103"/>
                    </a:lnTo>
                    <a:lnTo>
                      <a:pt x="109" y="103"/>
                    </a:lnTo>
                    <a:lnTo>
                      <a:pt x="109" y="98"/>
                    </a:lnTo>
                    <a:lnTo>
                      <a:pt x="109" y="98"/>
                    </a:lnTo>
                    <a:lnTo>
                      <a:pt x="109" y="98"/>
                    </a:lnTo>
                    <a:lnTo>
                      <a:pt x="109" y="98"/>
                    </a:lnTo>
                    <a:lnTo>
                      <a:pt x="104" y="93"/>
                    </a:lnTo>
                    <a:lnTo>
                      <a:pt x="104" y="93"/>
                    </a:lnTo>
                    <a:lnTo>
                      <a:pt x="104" y="93"/>
                    </a:lnTo>
                    <a:lnTo>
                      <a:pt x="104" y="93"/>
                    </a:lnTo>
                    <a:lnTo>
                      <a:pt x="104" y="88"/>
                    </a:lnTo>
                    <a:lnTo>
                      <a:pt x="109" y="88"/>
                    </a:lnTo>
                    <a:lnTo>
                      <a:pt x="109" y="88"/>
                    </a:lnTo>
                    <a:lnTo>
                      <a:pt x="109" y="88"/>
                    </a:lnTo>
                    <a:lnTo>
                      <a:pt x="109" y="88"/>
                    </a:lnTo>
                    <a:lnTo>
                      <a:pt x="109" y="88"/>
                    </a:lnTo>
                    <a:lnTo>
                      <a:pt x="113" y="83"/>
                    </a:lnTo>
                    <a:lnTo>
                      <a:pt x="113" y="83"/>
                    </a:lnTo>
                    <a:lnTo>
                      <a:pt x="113" y="79"/>
                    </a:lnTo>
                    <a:lnTo>
                      <a:pt x="113" y="74"/>
                    </a:lnTo>
                    <a:lnTo>
                      <a:pt x="113" y="74"/>
                    </a:lnTo>
                    <a:lnTo>
                      <a:pt x="113" y="74"/>
                    </a:lnTo>
                    <a:lnTo>
                      <a:pt x="113" y="69"/>
                    </a:lnTo>
                    <a:lnTo>
                      <a:pt x="113" y="69"/>
                    </a:lnTo>
                    <a:lnTo>
                      <a:pt x="113" y="64"/>
                    </a:lnTo>
                    <a:lnTo>
                      <a:pt x="113" y="64"/>
                    </a:lnTo>
                    <a:lnTo>
                      <a:pt x="118" y="59"/>
                    </a:lnTo>
                    <a:lnTo>
                      <a:pt x="118" y="59"/>
                    </a:lnTo>
                    <a:lnTo>
                      <a:pt x="118" y="59"/>
                    </a:lnTo>
                    <a:lnTo>
                      <a:pt x="118" y="59"/>
                    </a:lnTo>
                    <a:lnTo>
                      <a:pt x="118" y="59"/>
                    </a:lnTo>
                    <a:lnTo>
                      <a:pt x="118" y="54"/>
                    </a:lnTo>
                    <a:lnTo>
                      <a:pt x="118" y="54"/>
                    </a:lnTo>
                    <a:lnTo>
                      <a:pt x="118" y="54"/>
                    </a:lnTo>
                    <a:lnTo>
                      <a:pt x="123" y="54"/>
                    </a:lnTo>
                    <a:lnTo>
                      <a:pt x="123" y="49"/>
                    </a:lnTo>
                    <a:lnTo>
                      <a:pt x="123" y="49"/>
                    </a:lnTo>
                    <a:lnTo>
                      <a:pt x="123" y="49"/>
                    </a:lnTo>
                    <a:lnTo>
                      <a:pt x="123" y="49"/>
                    </a:lnTo>
                    <a:lnTo>
                      <a:pt x="123" y="49"/>
                    </a:lnTo>
                    <a:lnTo>
                      <a:pt x="123" y="49"/>
                    </a:lnTo>
                    <a:lnTo>
                      <a:pt x="128" y="49"/>
                    </a:lnTo>
                    <a:lnTo>
                      <a:pt x="128" y="49"/>
                    </a:lnTo>
                    <a:lnTo>
                      <a:pt x="128" y="49"/>
                    </a:lnTo>
                    <a:lnTo>
                      <a:pt x="128" y="49"/>
                    </a:lnTo>
                    <a:lnTo>
                      <a:pt x="128" y="49"/>
                    </a:lnTo>
                    <a:lnTo>
                      <a:pt x="123" y="54"/>
                    </a:lnTo>
                    <a:lnTo>
                      <a:pt x="123" y="54"/>
                    </a:lnTo>
                    <a:lnTo>
                      <a:pt x="123" y="54"/>
                    </a:lnTo>
                    <a:lnTo>
                      <a:pt x="123" y="59"/>
                    </a:lnTo>
                    <a:lnTo>
                      <a:pt x="128" y="59"/>
                    </a:lnTo>
                    <a:lnTo>
                      <a:pt x="128" y="59"/>
                    </a:lnTo>
                    <a:lnTo>
                      <a:pt x="128" y="54"/>
                    </a:lnTo>
                    <a:lnTo>
                      <a:pt x="128" y="54"/>
                    </a:lnTo>
                    <a:lnTo>
                      <a:pt x="128" y="54"/>
                    </a:lnTo>
                    <a:lnTo>
                      <a:pt x="128" y="54"/>
                    </a:lnTo>
                    <a:lnTo>
                      <a:pt x="133" y="54"/>
                    </a:lnTo>
                    <a:lnTo>
                      <a:pt x="133" y="49"/>
                    </a:lnTo>
                    <a:lnTo>
                      <a:pt x="133" y="49"/>
                    </a:lnTo>
                    <a:lnTo>
                      <a:pt x="133" y="49"/>
                    </a:lnTo>
                    <a:lnTo>
                      <a:pt x="133" y="49"/>
                    </a:lnTo>
                    <a:lnTo>
                      <a:pt x="133" y="49"/>
                    </a:lnTo>
                    <a:lnTo>
                      <a:pt x="138" y="49"/>
                    </a:lnTo>
                    <a:lnTo>
                      <a:pt x="138" y="44"/>
                    </a:lnTo>
                    <a:lnTo>
                      <a:pt x="138" y="44"/>
                    </a:lnTo>
                    <a:lnTo>
                      <a:pt x="138" y="44"/>
                    </a:lnTo>
                    <a:lnTo>
                      <a:pt x="133" y="44"/>
                    </a:lnTo>
                    <a:lnTo>
                      <a:pt x="133" y="44"/>
                    </a:lnTo>
                    <a:lnTo>
                      <a:pt x="133" y="44"/>
                    </a:lnTo>
                    <a:lnTo>
                      <a:pt x="133" y="44"/>
                    </a:lnTo>
                    <a:lnTo>
                      <a:pt x="133" y="44"/>
                    </a:lnTo>
                    <a:lnTo>
                      <a:pt x="128" y="44"/>
                    </a:lnTo>
                    <a:lnTo>
                      <a:pt x="128" y="44"/>
                    </a:lnTo>
                    <a:lnTo>
                      <a:pt x="128" y="44"/>
                    </a:lnTo>
                    <a:lnTo>
                      <a:pt x="128" y="44"/>
                    </a:lnTo>
                    <a:lnTo>
                      <a:pt x="128" y="44"/>
                    </a:lnTo>
                    <a:lnTo>
                      <a:pt x="128" y="44"/>
                    </a:lnTo>
                    <a:lnTo>
                      <a:pt x="128" y="44"/>
                    </a:lnTo>
                    <a:lnTo>
                      <a:pt x="128" y="39"/>
                    </a:lnTo>
                    <a:lnTo>
                      <a:pt x="128" y="39"/>
                    </a:lnTo>
                    <a:lnTo>
                      <a:pt x="128" y="39"/>
                    </a:lnTo>
                    <a:lnTo>
                      <a:pt x="128" y="39"/>
                    </a:lnTo>
                    <a:lnTo>
                      <a:pt x="123" y="39"/>
                    </a:lnTo>
                    <a:lnTo>
                      <a:pt x="123" y="39"/>
                    </a:lnTo>
                    <a:lnTo>
                      <a:pt x="123" y="39"/>
                    </a:lnTo>
                    <a:lnTo>
                      <a:pt x="123" y="39"/>
                    </a:lnTo>
                    <a:lnTo>
                      <a:pt x="123" y="39"/>
                    </a:lnTo>
                    <a:lnTo>
                      <a:pt x="123" y="39"/>
                    </a:lnTo>
                    <a:lnTo>
                      <a:pt x="118" y="39"/>
                    </a:lnTo>
                    <a:lnTo>
                      <a:pt x="118" y="39"/>
                    </a:lnTo>
                    <a:lnTo>
                      <a:pt x="118" y="39"/>
                    </a:lnTo>
                    <a:lnTo>
                      <a:pt x="118" y="39"/>
                    </a:lnTo>
                    <a:lnTo>
                      <a:pt x="118" y="39"/>
                    </a:lnTo>
                    <a:lnTo>
                      <a:pt x="118" y="39"/>
                    </a:lnTo>
                    <a:lnTo>
                      <a:pt x="118" y="39"/>
                    </a:lnTo>
                    <a:lnTo>
                      <a:pt x="118" y="34"/>
                    </a:lnTo>
                    <a:lnTo>
                      <a:pt x="123" y="34"/>
                    </a:lnTo>
                    <a:lnTo>
                      <a:pt x="123" y="34"/>
                    </a:lnTo>
                    <a:lnTo>
                      <a:pt x="123" y="29"/>
                    </a:lnTo>
                    <a:lnTo>
                      <a:pt x="128" y="29"/>
                    </a:lnTo>
                    <a:lnTo>
                      <a:pt x="128" y="29"/>
                    </a:lnTo>
                    <a:lnTo>
                      <a:pt x="128" y="29"/>
                    </a:lnTo>
                    <a:lnTo>
                      <a:pt x="128" y="29"/>
                    </a:lnTo>
                    <a:lnTo>
                      <a:pt x="128" y="29"/>
                    </a:lnTo>
                    <a:lnTo>
                      <a:pt x="133" y="29"/>
                    </a:lnTo>
                    <a:lnTo>
                      <a:pt x="133" y="29"/>
                    </a:lnTo>
                    <a:lnTo>
                      <a:pt x="133" y="29"/>
                    </a:lnTo>
                    <a:lnTo>
                      <a:pt x="133" y="34"/>
                    </a:lnTo>
                    <a:lnTo>
                      <a:pt x="133" y="34"/>
                    </a:lnTo>
                    <a:lnTo>
                      <a:pt x="133" y="34"/>
                    </a:lnTo>
                    <a:lnTo>
                      <a:pt x="133" y="34"/>
                    </a:lnTo>
                    <a:lnTo>
                      <a:pt x="133" y="39"/>
                    </a:lnTo>
                    <a:lnTo>
                      <a:pt x="133" y="39"/>
                    </a:lnTo>
                    <a:lnTo>
                      <a:pt x="133" y="39"/>
                    </a:lnTo>
                    <a:lnTo>
                      <a:pt x="133" y="39"/>
                    </a:lnTo>
                    <a:lnTo>
                      <a:pt x="138" y="39"/>
                    </a:lnTo>
                    <a:lnTo>
                      <a:pt x="138" y="39"/>
                    </a:lnTo>
                    <a:lnTo>
                      <a:pt x="138" y="34"/>
                    </a:lnTo>
                    <a:lnTo>
                      <a:pt x="138" y="34"/>
                    </a:lnTo>
                    <a:lnTo>
                      <a:pt x="138" y="39"/>
                    </a:lnTo>
                    <a:lnTo>
                      <a:pt x="138" y="39"/>
                    </a:lnTo>
                    <a:lnTo>
                      <a:pt x="138" y="39"/>
                    </a:lnTo>
                    <a:lnTo>
                      <a:pt x="143" y="39"/>
                    </a:lnTo>
                    <a:lnTo>
                      <a:pt x="143" y="39"/>
                    </a:lnTo>
                    <a:lnTo>
                      <a:pt x="143" y="39"/>
                    </a:lnTo>
                    <a:lnTo>
                      <a:pt x="143" y="39"/>
                    </a:lnTo>
                    <a:lnTo>
                      <a:pt x="143" y="39"/>
                    </a:lnTo>
                    <a:lnTo>
                      <a:pt x="148" y="39"/>
                    </a:lnTo>
                    <a:lnTo>
                      <a:pt x="148" y="39"/>
                    </a:lnTo>
                    <a:lnTo>
                      <a:pt x="148" y="39"/>
                    </a:lnTo>
                    <a:lnTo>
                      <a:pt x="148" y="34"/>
                    </a:lnTo>
                    <a:lnTo>
                      <a:pt x="148" y="34"/>
                    </a:lnTo>
                    <a:lnTo>
                      <a:pt x="148" y="34"/>
                    </a:lnTo>
                    <a:lnTo>
                      <a:pt x="148" y="34"/>
                    </a:lnTo>
                    <a:lnTo>
                      <a:pt x="148" y="34"/>
                    </a:lnTo>
                    <a:lnTo>
                      <a:pt x="143" y="34"/>
                    </a:lnTo>
                    <a:lnTo>
                      <a:pt x="143" y="34"/>
                    </a:lnTo>
                    <a:lnTo>
                      <a:pt x="143" y="34"/>
                    </a:lnTo>
                    <a:lnTo>
                      <a:pt x="143" y="34"/>
                    </a:lnTo>
                    <a:lnTo>
                      <a:pt x="143" y="34"/>
                    </a:lnTo>
                    <a:lnTo>
                      <a:pt x="143" y="34"/>
                    </a:lnTo>
                    <a:lnTo>
                      <a:pt x="143" y="29"/>
                    </a:lnTo>
                    <a:lnTo>
                      <a:pt x="138" y="29"/>
                    </a:lnTo>
                    <a:lnTo>
                      <a:pt x="138" y="29"/>
                    </a:lnTo>
                    <a:lnTo>
                      <a:pt x="138" y="29"/>
                    </a:lnTo>
                    <a:lnTo>
                      <a:pt x="138" y="29"/>
                    </a:lnTo>
                    <a:lnTo>
                      <a:pt x="138" y="24"/>
                    </a:lnTo>
                    <a:lnTo>
                      <a:pt x="138" y="24"/>
                    </a:lnTo>
                    <a:lnTo>
                      <a:pt x="133" y="24"/>
                    </a:lnTo>
                    <a:lnTo>
                      <a:pt x="133" y="24"/>
                    </a:lnTo>
                    <a:lnTo>
                      <a:pt x="133" y="19"/>
                    </a:lnTo>
                    <a:lnTo>
                      <a:pt x="128" y="19"/>
                    </a:lnTo>
                    <a:lnTo>
                      <a:pt x="128" y="19"/>
                    </a:lnTo>
                    <a:lnTo>
                      <a:pt x="128" y="24"/>
                    </a:lnTo>
                    <a:lnTo>
                      <a:pt x="128" y="24"/>
                    </a:lnTo>
                    <a:lnTo>
                      <a:pt x="128" y="24"/>
                    </a:lnTo>
                    <a:lnTo>
                      <a:pt x="123" y="24"/>
                    </a:lnTo>
                    <a:lnTo>
                      <a:pt x="123" y="24"/>
                    </a:lnTo>
                    <a:lnTo>
                      <a:pt x="123" y="19"/>
                    </a:lnTo>
                    <a:lnTo>
                      <a:pt x="118" y="19"/>
                    </a:lnTo>
                    <a:lnTo>
                      <a:pt x="118" y="19"/>
                    </a:lnTo>
                    <a:lnTo>
                      <a:pt x="118" y="19"/>
                    </a:lnTo>
                    <a:lnTo>
                      <a:pt x="118" y="19"/>
                    </a:lnTo>
                    <a:lnTo>
                      <a:pt x="118" y="19"/>
                    </a:lnTo>
                    <a:lnTo>
                      <a:pt x="118" y="19"/>
                    </a:lnTo>
                    <a:lnTo>
                      <a:pt x="118" y="14"/>
                    </a:lnTo>
                    <a:lnTo>
                      <a:pt x="118" y="14"/>
                    </a:lnTo>
                    <a:lnTo>
                      <a:pt x="118" y="14"/>
                    </a:lnTo>
                    <a:lnTo>
                      <a:pt x="118" y="14"/>
                    </a:lnTo>
                    <a:lnTo>
                      <a:pt x="118" y="14"/>
                    </a:lnTo>
                    <a:lnTo>
                      <a:pt x="113" y="14"/>
                    </a:lnTo>
                    <a:lnTo>
                      <a:pt x="113" y="14"/>
                    </a:lnTo>
                    <a:lnTo>
                      <a:pt x="113" y="14"/>
                    </a:lnTo>
                    <a:lnTo>
                      <a:pt x="113" y="14"/>
                    </a:lnTo>
                    <a:lnTo>
                      <a:pt x="113" y="19"/>
                    </a:lnTo>
                    <a:lnTo>
                      <a:pt x="113" y="19"/>
                    </a:lnTo>
                    <a:lnTo>
                      <a:pt x="113" y="19"/>
                    </a:lnTo>
                    <a:lnTo>
                      <a:pt x="113" y="19"/>
                    </a:lnTo>
                    <a:lnTo>
                      <a:pt x="109" y="19"/>
                    </a:lnTo>
                    <a:lnTo>
                      <a:pt x="109" y="19"/>
                    </a:lnTo>
                    <a:lnTo>
                      <a:pt x="109" y="19"/>
                    </a:lnTo>
                    <a:lnTo>
                      <a:pt x="109" y="19"/>
                    </a:lnTo>
                    <a:lnTo>
                      <a:pt x="109" y="19"/>
                    </a:lnTo>
                    <a:lnTo>
                      <a:pt x="109" y="19"/>
                    </a:lnTo>
                    <a:lnTo>
                      <a:pt x="104" y="19"/>
                    </a:lnTo>
                    <a:lnTo>
                      <a:pt x="104" y="19"/>
                    </a:lnTo>
                    <a:lnTo>
                      <a:pt x="104" y="19"/>
                    </a:lnTo>
                    <a:lnTo>
                      <a:pt x="99" y="14"/>
                    </a:lnTo>
                    <a:lnTo>
                      <a:pt x="99" y="14"/>
                    </a:lnTo>
                    <a:lnTo>
                      <a:pt x="99" y="14"/>
                    </a:lnTo>
                    <a:lnTo>
                      <a:pt x="99" y="14"/>
                    </a:lnTo>
                    <a:lnTo>
                      <a:pt x="99" y="14"/>
                    </a:lnTo>
                    <a:lnTo>
                      <a:pt x="94" y="14"/>
                    </a:lnTo>
                    <a:lnTo>
                      <a:pt x="94" y="19"/>
                    </a:lnTo>
                    <a:lnTo>
                      <a:pt x="94" y="19"/>
                    </a:lnTo>
                    <a:lnTo>
                      <a:pt x="94" y="19"/>
                    </a:lnTo>
                    <a:lnTo>
                      <a:pt x="94" y="19"/>
                    </a:lnTo>
                    <a:lnTo>
                      <a:pt x="94" y="19"/>
                    </a:lnTo>
                    <a:lnTo>
                      <a:pt x="99" y="24"/>
                    </a:lnTo>
                    <a:lnTo>
                      <a:pt x="99" y="24"/>
                    </a:lnTo>
                    <a:lnTo>
                      <a:pt x="99" y="24"/>
                    </a:lnTo>
                    <a:lnTo>
                      <a:pt x="99" y="24"/>
                    </a:lnTo>
                    <a:lnTo>
                      <a:pt x="99" y="24"/>
                    </a:lnTo>
                    <a:lnTo>
                      <a:pt x="99" y="24"/>
                    </a:lnTo>
                    <a:lnTo>
                      <a:pt x="99" y="24"/>
                    </a:lnTo>
                    <a:lnTo>
                      <a:pt x="99" y="29"/>
                    </a:lnTo>
                    <a:lnTo>
                      <a:pt x="99" y="29"/>
                    </a:lnTo>
                    <a:lnTo>
                      <a:pt x="99" y="29"/>
                    </a:lnTo>
                    <a:lnTo>
                      <a:pt x="99" y="29"/>
                    </a:lnTo>
                    <a:lnTo>
                      <a:pt x="99" y="29"/>
                    </a:lnTo>
                    <a:lnTo>
                      <a:pt x="99" y="29"/>
                    </a:lnTo>
                    <a:lnTo>
                      <a:pt x="99" y="29"/>
                    </a:lnTo>
                    <a:lnTo>
                      <a:pt x="99" y="29"/>
                    </a:lnTo>
                    <a:lnTo>
                      <a:pt x="99" y="29"/>
                    </a:lnTo>
                    <a:lnTo>
                      <a:pt x="99" y="34"/>
                    </a:lnTo>
                    <a:lnTo>
                      <a:pt x="99" y="34"/>
                    </a:lnTo>
                    <a:lnTo>
                      <a:pt x="99" y="34"/>
                    </a:lnTo>
                    <a:lnTo>
                      <a:pt x="99" y="34"/>
                    </a:lnTo>
                    <a:lnTo>
                      <a:pt x="99" y="34"/>
                    </a:lnTo>
                    <a:lnTo>
                      <a:pt x="99" y="34"/>
                    </a:lnTo>
                    <a:lnTo>
                      <a:pt x="99" y="39"/>
                    </a:lnTo>
                    <a:lnTo>
                      <a:pt x="94" y="39"/>
                    </a:lnTo>
                    <a:lnTo>
                      <a:pt x="94" y="39"/>
                    </a:lnTo>
                    <a:lnTo>
                      <a:pt x="94" y="34"/>
                    </a:lnTo>
                    <a:lnTo>
                      <a:pt x="94" y="34"/>
                    </a:lnTo>
                    <a:lnTo>
                      <a:pt x="94" y="34"/>
                    </a:lnTo>
                    <a:lnTo>
                      <a:pt x="94" y="34"/>
                    </a:lnTo>
                    <a:lnTo>
                      <a:pt x="94" y="34"/>
                    </a:lnTo>
                    <a:lnTo>
                      <a:pt x="94" y="29"/>
                    </a:lnTo>
                    <a:lnTo>
                      <a:pt x="94" y="29"/>
                    </a:lnTo>
                    <a:lnTo>
                      <a:pt x="89" y="29"/>
                    </a:lnTo>
                    <a:lnTo>
                      <a:pt x="89" y="29"/>
                    </a:lnTo>
                    <a:lnTo>
                      <a:pt x="89" y="29"/>
                    </a:lnTo>
                    <a:lnTo>
                      <a:pt x="89" y="29"/>
                    </a:lnTo>
                    <a:lnTo>
                      <a:pt x="89" y="29"/>
                    </a:lnTo>
                    <a:lnTo>
                      <a:pt x="89" y="24"/>
                    </a:lnTo>
                    <a:lnTo>
                      <a:pt x="84" y="24"/>
                    </a:lnTo>
                    <a:lnTo>
                      <a:pt x="84" y="24"/>
                    </a:lnTo>
                    <a:lnTo>
                      <a:pt x="84" y="24"/>
                    </a:lnTo>
                    <a:lnTo>
                      <a:pt x="84" y="24"/>
                    </a:lnTo>
                    <a:lnTo>
                      <a:pt x="84" y="24"/>
                    </a:lnTo>
                    <a:lnTo>
                      <a:pt x="84" y="24"/>
                    </a:lnTo>
                    <a:lnTo>
                      <a:pt x="84" y="24"/>
                    </a:lnTo>
                    <a:lnTo>
                      <a:pt x="79" y="24"/>
                    </a:lnTo>
                    <a:lnTo>
                      <a:pt x="79" y="24"/>
                    </a:lnTo>
                    <a:lnTo>
                      <a:pt x="79" y="24"/>
                    </a:lnTo>
                    <a:lnTo>
                      <a:pt x="79" y="24"/>
                    </a:lnTo>
                    <a:lnTo>
                      <a:pt x="79" y="24"/>
                    </a:lnTo>
                    <a:lnTo>
                      <a:pt x="79" y="24"/>
                    </a:lnTo>
                    <a:lnTo>
                      <a:pt x="79" y="19"/>
                    </a:lnTo>
                    <a:lnTo>
                      <a:pt x="79" y="19"/>
                    </a:lnTo>
                    <a:lnTo>
                      <a:pt x="79" y="19"/>
                    </a:lnTo>
                    <a:lnTo>
                      <a:pt x="79" y="19"/>
                    </a:lnTo>
                    <a:lnTo>
                      <a:pt x="79" y="19"/>
                    </a:lnTo>
                    <a:lnTo>
                      <a:pt x="79" y="14"/>
                    </a:lnTo>
                    <a:lnTo>
                      <a:pt x="79" y="14"/>
                    </a:lnTo>
                    <a:lnTo>
                      <a:pt x="79" y="14"/>
                    </a:lnTo>
                    <a:lnTo>
                      <a:pt x="84" y="14"/>
                    </a:lnTo>
                    <a:lnTo>
                      <a:pt x="84" y="19"/>
                    </a:lnTo>
                    <a:lnTo>
                      <a:pt x="84" y="19"/>
                    </a:lnTo>
                    <a:lnTo>
                      <a:pt x="84" y="19"/>
                    </a:lnTo>
                    <a:lnTo>
                      <a:pt x="89" y="19"/>
                    </a:lnTo>
                    <a:lnTo>
                      <a:pt x="89" y="14"/>
                    </a:lnTo>
                    <a:lnTo>
                      <a:pt x="89" y="14"/>
                    </a:lnTo>
                    <a:lnTo>
                      <a:pt x="89" y="14"/>
                    </a:lnTo>
                    <a:lnTo>
                      <a:pt x="89" y="14"/>
                    </a:lnTo>
                    <a:lnTo>
                      <a:pt x="89" y="14"/>
                    </a:lnTo>
                    <a:lnTo>
                      <a:pt x="89" y="14"/>
                    </a:lnTo>
                    <a:lnTo>
                      <a:pt x="89" y="14"/>
                    </a:lnTo>
                    <a:lnTo>
                      <a:pt x="89" y="9"/>
                    </a:lnTo>
                    <a:lnTo>
                      <a:pt x="89" y="9"/>
                    </a:lnTo>
                    <a:lnTo>
                      <a:pt x="89" y="9"/>
                    </a:lnTo>
                    <a:lnTo>
                      <a:pt x="89" y="9"/>
                    </a:lnTo>
                    <a:lnTo>
                      <a:pt x="89" y="9"/>
                    </a:lnTo>
                    <a:lnTo>
                      <a:pt x="89" y="9"/>
                    </a:lnTo>
                    <a:lnTo>
                      <a:pt x="89" y="5"/>
                    </a:lnTo>
                    <a:lnTo>
                      <a:pt x="89" y="5"/>
                    </a:lnTo>
                    <a:lnTo>
                      <a:pt x="89" y="5"/>
                    </a:lnTo>
                    <a:lnTo>
                      <a:pt x="89" y="5"/>
                    </a:lnTo>
                    <a:lnTo>
                      <a:pt x="89" y="5"/>
                    </a:lnTo>
                    <a:lnTo>
                      <a:pt x="89" y="5"/>
                    </a:lnTo>
                    <a:lnTo>
                      <a:pt x="89" y="5"/>
                    </a:lnTo>
                    <a:lnTo>
                      <a:pt x="94" y="5"/>
                    </a:lnTo>
                    <a:lnTo>
                      <a:pt x="94" y="9"/>
                    </a:lnTo>
                    <a:lnTo>
                      <a:pt x="94" y="9"/>
                    </a:lnTo>
                    <a:lnTo>
                      <a:pt x="94" y="9"/>
                    </a:lnTo>
                    <a:lnTo>
                      <a:pt x="94" y="9"/>
                    </a:lnTo>
                    <a:lnTo>
                      <a:pt x="94" y="9"/>
                    </a:lnTo>
                    <a:lnTo>
                      <a:pt x="94" y="9"/>
                    </a:lnTo>
                    <a:lnTo>
                      <a:pt x="94" y="9"/>
                    </a:lnTo>
                    <a:lnTo>
                      <a:pt x="94" y="9"/>
                    </a:lnTo>
                    <a:lnTo>
                      <a:pt x="99" y="9"/>
                    </a:lnTo>
                    <a:lnTo>
                      <a:pt x="99" y="9"/>
                    </a:lnTo>
                    <a:lnTo>
                      <a:pt x="99" y="9"/>
                    </a:lnTo>
                    <a:lnTo>
                      <a:pt x="99" y="9"/>
                    </a:lnTo>
                    <a:lnTo>
                      <a:pt x="99" y="9"/>
                    </a:lnTo>
                    <a:lnTo>
                      <a:pt x="99" y="9"/>
                    </a:lnTo>
                    <a:lnTo>
                      <a:pt x="104" y="9"/>
                    </a:lnTo>
                    <a:lnTo>
                      <a:pt x="104" y="9"/>
                    </a:lnTo>
                    <a:lnTo>
                      <a:pt x="104" y="9"/>
                    </a:lnTo>
                    <a:lnTo>
                      <a:pt x="104" y="9"/>
                    </a:lnTo>
                    <a:lnTo>
                      <a:pt x="104" y="9"/>
                    </a:lnTo>
                    <a:lnTo>
                      <a:pt x="104" y="14"/>
                    </a:lnTo>
                    <a:lnTo>
                      <a:pt x="104" y="14"/>
                    </a:lnTo>
                    <a:lnTo>
                      <a:pt x="104" y="14"/>
                    </a:lnTo>
                    <a:lnTo>
                      <a:pt x="109" y="14"/>
                    </a:lnTo>
                    <a:lnTo>
                      <a:pt x="109" y="14"/>
                    </a:lnTo>
                    <a:lnTo>
                      <a:pt x="109" y="14"/>
                    </a:lnTo>
                    <a:lnTo>
                      <a:pt x="109" y="14"/>
                    </a:lnTo>
                    <a:lnTo>
                      <a:pt x="109" y="9"/>
                    </a:lnTo>
                    <a:lnTo>
                      <a:pt x="109" y="9"/>
                    </a:lnTo>
                    <a:lnTo>
                      <a:pt x="109" y="9"/>
                    </a:lnTo>
                    <a:lnTo>
                      <a:pt x="109" y="9"/>
                    </a:lnTo>
                    <a:lnTo>
                      <a:pt x="109" y="9"/>
                    </a:lnTo>
                    <a:lnTo>
                      <a:pt x="109" y="9"/>
                    </a:lnTo>
                    <a:lnTo>
                      <a:pt x="109" y="5"/>
                    </a:lnTo>
                    <a:lnTo>
                      <a:pt x="109" y="5"/>
                    </a:lnTo>
                    <a:lnTo>
                      <a:pt x="109" y="5"/>
                    </a:lnTo>
                    <a:lnTo>
                      <a:pt x="109" y="5"/>
                    </a:lnTo>
                    <a:lnTo>
                      <a:pt x="109" y="5"/>
                    </a:lnTo>
                    <a:lnTo>
                      <a:pt x="109" y="5"/>
                    </a:lnTo>
                    <a:lnTo>
                      <a:pt x="104" y="5"/>
                    </a:lnTo>
                    <a:lnTo>
                      <a:pt x="104" y="5"/>
                    </a:lnTo>
                    <a:lnTo>
                      <a:pt x="104" y="5"/>
                    </a:lnTo>
                    <a:lnTo>
                      <a:pt x="104" y="5"/>
                    </a:lnTo>
                    <a:lnTo>
                      <a:pt x="104" y="5"/>
                    </a:lnTo>
                    <a:lnTo>
                      <a:pt x="99" y="5"/>
                    </a:lnTo>
                    <a:lnTo>
                      <a:pt x="99" y="5"/>
                    </a:lnTo>
                    <a:lnTo>
                      <a:pt x="99" y="5"/>
                    </a:lnTo>
                    <a:lnTo>
                      <a:pt x="99" y="5"/>
                    </a:lnTo>
                    <a:lnTo>
                      <a:pt x="99" y="5"/>
                    </a:lnTo>
                    <a:lnTo>
                      <a:pt x="94" y="0"/>
                    </a:lnTo>
                    <a:lnTo>
                      <a:pt x="94" y="0"/>
                    </a:lnTo>
                    <a:lnTo>
                      <a:pt x="94" y="0"/>
                    </a:lnTo>
                    <a:lnTo>
                      <a:pt x="94" y="0"/>
                    </a:lnTo>
                    <a:lnTo>
                      <a:pt x="94" y="0"/>
                    </a:lnTo>
                    <a:lnTo>
                      <a:pt x="94" y="0"/>
                    </a:lnTo>
                    <a:lnTo>
                      <a:pt x="94" y="0"/>
                    </a:lnTo>
                    <a:lnTo>
                      <a:pt x="94" y="0"/>
                    </a:lnTo>
                    <a:lnTo>
                      <a:pt x="89" y="0"/>
                    </a:lnTo>
                    <a:lnTo>
                      <a:pt x="89" y="0"/>
                    </a:lnTo>
                    <a:lnTo>
                      <a:pt x="89" y="0"/>
                    </a:lnTo>
                    <a:lnTo>
                      <a:pt x="89" y="0"/>
                    </a:lnTo>
                    <a:lnTo>
                      <a:pt x="89" y="0"/>
                    </a:lnTo>
                    <a:lnTo>
                      <a:pt x="84" y="0"/>
                    </a:lnTo>
                    <a:lnTo>
                      <a:pt x="84" y="0"/>
                    </a:lnTo>
                    <a:lnTo>
                      <a:pt x="84" y="0"/>
                    </a:lnTo>
                    <a:lnTo>
                      <a:pt x="84" y="0"/>
                    </a:lnTo>
                    <a:lnTo>
                      <a:pt x="84" y="0"/>
                    </a:lnTo>
                    <a:lnTo>
                      <a:pt x="84" y="0"/>
                    </a:lnTo>
                    <a:lnTo>
                      <a:pt x="84" y="0"/>
                    </a:lnTo>
                    <a:lnTo>
                      <a:pt x="79" y="0"/>
                    </a:lnTo>
                    <a:lnTo>
                      <a:pt x="79" y="0"/>
                    </a:lnTo>
                    <a:lnTo>
                      <a:pt x="79" y="0"/>
                    </a:lnTo>
                    <a:lnTo>
                      <a:pt x="79" y="0"/>
                    </a:lnTo>
                    <a:lnTo>
                      <a:pt x="79" y="5"/>
                    </a:lnTo>
                    <a:lnTo>
                      <a:pt x="79" y="5"/>
                    </a:lnTo>
                    <a:lnTo>
                      <a:pt x="79" y="5"/>
                    </a:lnTo>
                    <a:lnTo>
                      <a:pt x="79" y="5"/>
                    </a:lnTo>
                    <a:lnTo>
                      <a:pt x="79" y="5"/>
                    </a:lnTo>
                    <a:lnTo>
                      <a:pt x="79" y="9"/>
                    </a:lnTo>
                    <a:lnTo>
                      <a:pt x="79" y="9"/>
                    </a:lnTo>
                    <a:lnTo>
                      <a:pt x="79" y="9"/>
                    </a:lnTo>
                    <a:lnTo>
                      <a:pt x="79" y="5"/>
                    </a:lnTo>
                    <a:lnTo>
                      <a:pt x="79" y="5"/>
                    </a:lnTo>
                    <a:lnTo>
                      <a:pt x="74" y="5"/>
                    </a:lnTo>
                    <a:lnTo>
                      <a:pt x="74" y="5"/>
                    </a:lnTo>
                    <a:lnTo>
                      <a:pt x="74" y="5"/>
                    </a:lnTo>
                    <a:lnTo>
                      <a:pt x="74" y="5"/>
                    </a:lnTo>
                    <a:lnTo>
                      <a:pt x="74" y="5"/>
                    </a:lnTo>
                    <a:lnTo>
                      <a:pt x="69" y="5"/>
                    </a:lnTo>
                    <a:lnTo>
                      <a:pt x="69" y="9"/>
                    </a:lnTo>
                    <a:lnTo>
                      <a:pt x="69" y="9"/>
                    </a:lnTo>
                    <a:lnTo>
                      <a:pt x="69" y="9"/>
                    </a:lnTo>
                    <a:lnTo>
                      <a:pt x="69" y="9"/>
                    </a:lnTo>
                    <a:lnTo>
                      <a:pt x="69" y="9"/>
                    </a:lnTo>
                    <a:lnTo>
                      <a:pt x="69" y="9"/>
                    </a:lnTo>
                    <a:lnTo>
                      <a:pt x="64" y="9"/>
                    </a:lnTo>
                    <a:lnTo>
                      <a:pt x="64" y="9"/>
                    </a:lnTo>
                    <a:lnTo>
                      <a:pt x="64" y="9"/>
                    </a:lnTo>
                    <a:lnTo>
                      <a:pt x="64" y="9"/>
                    </a:lnTo>
                    <a:lnTo>
                      <a:pt x="59" y="9"/>
                    </a:lnTo>
                    <a:lnTo>
                      <a:pt x="59" y="9"/>
                    </a:lnTo>
                    <a:lnTo>
                      <a:pt x="59" y="9"/>
                    </a:lnTo>
                    <a:lnTo>
                      <a:pt x="59" y="9"/>
                    </a:lnTo>
                    <a:lnTo>
                      <a:pt x="59" y="5"/>
                    </a:lnTo>
                    <a:lnTo>
                      <a:pt x="59" y="5"/>
                    </a:lnTo>
                    <a:lnTo>
                      <a:pt x="59" y="5"/>
                    </a:lnTo>
                    <a:lnTo>
                      <a:pt x="59" y="5"/>
                    </a:lnTo>
                    <a:lnTo>
                      <a:pt x="54" y="5"/>
                    </a:lnTo>
                    <a:lnTo>
                      <a:pt x="54" y="5"/>
                    </a:lnTo>
                    <a:lnTo>
                      <a:pt x="54" y="5"/>
                    </a:lnTo>
                    <a:lnTo>
                      <a:pt x="54" y="5"/>
                    </a:lnTo>
                    <a:lnTo>
                      <a:pt x="49" y="5"/>
                    </a:lnTo>
                    <a:lnTo>
                      <a:pt x="49" y="5"/>
                    </a:lnTo>
                    <a:lnTo>
                      <a:pt x="49" y="5"/>
                    </a:lnTo>
                    <a:lnTo>
                      <a:pt x="49" y="5"/>
                    </a:lnTo>
                    <a:lnTo>
                      <a:pt x="54" y="5"/>
                    </a:lnTo>
                    <a:lnTo>
                      <a:pt x="54" y="5"/>
                    </a:lnTo>
                    <a:lnTo>
                      <a:pt x="54" y="5"/>
                    </a:lnTo>
                    <a:lnTo>
                      <a:pt x="54" y="5"/>
                    </a:lnTo>
                    <a:lnTo>
                      <a:pt x="49" y="5"/>
                    </a:lnTo>
                    <a:lnTo>
                      <a:pt x="49" y="5"/>
                    </a:lnTo>
                    <a:lnTo>
                      <a:pt x="49" y="9"/>
                    </a:lnTo>
                    <a:lnTo>
                      <a:pt x="49" y="9"/>
                    </a:lnTo>
                    <a:lnTo>
                      <a:pt x="44" y="9"/>
                    </a:lnTo>
                    <a:lnTo>
                      <a:pt x="44" y="9"/>
                    </a:lnTo>
                    <a:lnTo>
                      <a:pt x="39" y="9"/>
                    </a:lnTo>
                    <a:lnTo>
                      <a:pt x="39" y="9"/>
                    </a:lnTo>
                    <a:lnTo>
                      <a:pt x="39" y="5"/>
                    </a:lnTo>
                    <a:lnTo>
                      <a:pt x="39" y="5"/>
                    </a:lnTo>
                    <a:lnTo>
                      <a:pt x="39" y="5"/>
                    </a:lnTo>
                    <a:lnTo>
                      <a:pt x="39" y="5"/>
                    </a:lnTo>
                    <a:lnTo>
                      <a:pt x="34" y="5"/>
                    </a:lnTo>
                    <a:lnTo>
                      <a:pt x="34" y="5"/>
                    </a:lnTo>
                    <a:lnTo>
                      <a:pt x="34" y="9"/>
                    </a:lnTo>
                    <a:lnTo>
                      <a:pt x="34" y="9"/>
                    </a:lnTo>
                    <a:lnTo>
                      <a:pt x="34" y="9"/>
                    </a:lnTo>
                    <a:lnTo>
                      <a:pt x="34" y="9"/>
                    </a:lnTo>
                    <a:lnTo>
                      <a:pt x="30" y="9"/>
                    </a:lnTo>
                    <a:lnTo>
                      <a:pt x="30" y="9"/>
                    </a:lnTo>
                    <a:lnTo>
                      <a:pt x="30" y="9"/>
                    </a:lnTo>
                    <a:lnTo>
                      <a:pt x="30" y="9"/>
                    </a:lnTo>
                    <a:lnTo>
                      <a:pt x="30" y="9"/>
                    </a:lnTo>
                    <a:lnTo>
                      <a:pt x="30" y="14"/>
                    </a:lnTo>
                    <a:lnTo>
                      <a:pt x="30" y="14"/>
                    </a:lnTo>
                    <a:lnTo>
                      <a:pt x="25" y="14"/>
                    </a:lnTo>
                    <a:lnTo>
                      <a:pt x="25" y="14"/>
                    </a:lnTo>
                    <a:lnTo>
                      <a:pt x="25" y="14"/>
                    </a:lnTo>
                    <a:lnTo>
                      <a:pt x="25" y="14"/>
                    </a:lnTo>
                    <a:lnTo>
                      <a:pt x="25" y="14"/>
                    </a:lnTo>
                    <a:lnTo>
                      <a:pt x="25" y="19"/>
                    </a:lnTo>
                    <a:lnTo>
                      <a:pt x="25" y="19"/>
                    </a:lnTo>
                    <a:lnTo>
                      <a:pt x="25" y="19"/>
                    </a:lnTo>
                    <a:lnTo>
                      <a:pt x="25" y="19"/>
                    </a:lnTo>
                    <a:lnTo>
                      <a:pt x="25" y="19"/>
                    </a:lnTo>
                    <a:lnTo>
                      <a:pt x="20" y="19"/>
                    </a:lnTo>
                    <a:lnTo>
                      <a:pt x="20" y="19"/>
                    </a:lnTo>
                    <a:lnTo>
                      <a:pt x="20" y="19"/>
                    </a:lnTo>
                    <a:lnTo>
                      <a:pt x="20" y="19"/>
                    </a:lnTo>
                    <a:lnTo>
                      <a:pt x="20" y="19"/>
                    </a:lnTo>
                    <a:lnTo>
                      <a:pt x="20" y="19"/>
                    </a:lnTo>
                    <a:lnTo>
                      <a:pt x="20" y="19"/>
                    </a:lnTo>
                    <a:lnTo>
                      <a:pt x="20" y="19"/>
                    </a:lnTo>
                    <a:lnTo>
                      <a:pt x="20" y="19"/>
                    </a:lnTo>
                    <a:lnTo>
                      <a:pt x="15" y="24"/>
                    </a:lnTo>
                    <a:lnTo>
                      <a:pt x="15" y="24"/>
                    </a:lnTo>
                    <a:lnTo>
                      <a:pt x="15" y="24"/>
                    </a:lnTo>
                    <a:lnTo>
                      <a:pt x="15" y="24"/>
                    </a:lnTo>
                    <a:lnTo>
                      <a:pt x="15" y="24"/>
                    </a:lnTo>
                    <a:lnTo>
                      <a:pt x="15" y="24"/>
                    </a:lnTo>
                    <a:lnTo>
                      <a:pt x="15" y="24"/>
                    </a:lnTo>
                    <a:lnTo>
                      <a:pt x="10" y="24"/>
                    </a:lnTo>
                    <a:lnTo>
                      <a:pt x="10" y="24"/>
                    </a:lnTo>
                    <a:lnTo>
                      <a:pt x="10" y="24"/>
                    </a:lnTo>
                    <a:lnTo>
                      <a:pt x="10" y="29"/>
                    </a:lnTo>
                    <a:lnTo>
                      <a:pt x="10" y="29"/>
                    </a:lnTo>
                    <a:lnTo>
                      <a:pt x="10" y="29"/>
                    </a:lnTo>
                    <a:lnTo>
                      <a:pt x="10" y="29"/>
                    </a:lnTo>
                    <a:lnTo>
                      <a:pt x="10" y="29"/>
                    </a:lnTo>
                    <a:lnTo>
                      <a:pt x="5" y="29"/>
                    </a:lnTo>
                    <a:lnTo>
                      <a:pt x="5" y="29"/>
                    </a:lnTo>
                    <a:lnTo>
                      <a:pt x="5" y="29"/>
                    </a:lnTo>
                    <a:lnTo>
                      <a:pt x="5" y="29"/>
                    </a:lnTo>
                    <a:lnTo>
                      <a:pt x="5" y="29"/>
                    </a:lnTo>
                    <a:lnTo>
                      <a:pt x="5" y="29"/>
                    </a:lnTo>
                    <a:lnTo>
                      <a:pt x="5" y="34"/>
                    </a:lnTo>
                    <a:lnTo>
                      <a:pt x="5" y="34"/>
                    </a:lnTo>
                    <a:lnTo>
                      <a:pt x="5" y="34"/>
                    </a:lnTo>
                    <a:lnTo>
                      <a:pt x="0" y="34"/>
                    </a:lnTo>
                    <a:lnTo>
                      <a:pt x="0" y="34"/>
                    </a:lnTo>
                    <a:lnTo>
                      <a:pt x="0" y="39"/>
                    </a:lnTo>
                    <a:lnTo>
                      <a:pt x="0" y="39"/>
                    </a:lnTo>
                    <a:lnTo>
                      <a:pt x="0" y="39"/>
                    </a:lnTo>
                    <a:lnTo>
                      <a:pt x="0" y="39"/>
                    </a:lnTo>
                    <a:lnTo>
                      <a:pt x="0" y="39"/>
                    </a:lnTo>
                    <a:lnTo>
                      <a:pt x="0" y="39"/>
                    </a:lnTo>
                    <a:lnTo>
                      <a:pt x="0" y="39"/>
                    </a:lnTo>
                    <a:lnTo>
                      <a:pt x="0" y="39"/>
                    </a:lnTo>
                    <a:lnTo>
                      <a:pt x="0" y="39"/>
                    </a:lnTo>
                    <a:lnTo>
                      <a:pt x="0" y="39"/>
                    </a:lnTo>
                    <a:lnTo>
                      <a:pt x="0" y="39"/>
                    </a:lnTo>
                    <a:lnTo>
                      <a:pt x="5" y="39"/>
                    </a:lnTo>
                    <a:lnTo>
                      <a:pt x="5" y="39"/>
                    </a:lnTo>
                    <a:lnTo>
                      <a:pt x="5" y="34"/>
                    </a:lnTo>
                    <a:lnTo>
                      <a:pt x="5" y="34"/>
                    </a:lnTo>
                    <a:lnTo>
                      <a:pt x="5" y="34"/>
                    </a:lnTo>
                    <a:lnTo>
                      <a:pt x="10" y="34"/>
                    </a:lnTo>
                    <a:lnTo>
                      <a:pt x="10" y="34"/>
                    </a:lnTo>
                    <a:lnTo>
                      <a:pt x="10" y="34"/>
                    </a:lnTo>
                    <a:lnTo>
                      <a:pt x="10" y="34"/>
                    </a:lnTo>
                    <a:lnTo>
                      <a:pt x="10" y="34"/>
                    </a:lnTo>
                    <a:lnTo>
                      <a:pt x="10" y="34"/>
                    </a:lnTo>
                    <a:lnTo>
                      <a:pt x="15" y="34"/>
                    </a:lnTo>
                    <a:lnTo>
                      <a:pt x="15" y="34"/>
                    </a:lnTo>
                    <a:lnTo>
                      <a:pt x="15" y="29"/>
                    </a:lnTo>
                    <a:lnTo>
                      <a:pt x="15" y="29"/>
                    </a:lnTo>
                    <a:lnTo>
                      <a:pt x="15" y="29"/>
                    </a:lnTo>
                    <a:lnTo>
                      <a:pt x="20" y="29"/>
                    </a:lnTo>
                    <a:lnTo>
                      <a:pt x="20" y="29"/>
                    </a:lnTo>
                    <a:lnTo>
                      <a:pt x="20" y="29"/>
                    </a:lnTo>
                    <a:lnTo>
                      <a:pt x="20" y="24"/>
                    </a:lnTo>
                    <a:lnTo>
                      <a:pt x="25" y="24"/>
                    </a:lnTo>
                    <a:lnTo>
                      <a:pt x="25" y="24"/>
                    </a:lnTo>
                    <a:lnTo>
                      <a:pt x="25" y="24"/>
                    </a:lnTo>
                    <a:lnTo>
                      <a:pt x="25" y="24"/>
                    </a:lnTo>
                    <a:lnTo>
                      <a:pt x="25" y="24"/>
                    </a:lnTo>
                    <a:lnTo>
                      <a:pt x="25" y="24"/>
                    </a:lnTo>
                    <a:lnTo>
                      <a:pt x="25" y="24"/>
                    </a:lnTo>
                    <a:lnTo>
                      <a:pt x="25" y="24"/>
                    </a:lnTo>
                    <a:lnTo>
                      <a:pt x="25" y="29"/>
                    </a:lnTo>
                    <a:lnTo>
                      <a:pt x="25" y="29"/>
                    </a:lnTo>
                    <a:lnTo>
                      <a:pt x="25" y="29"/>
                    </a:lnTo>
                    <a:lnTo>
                      <a:pt x="25" y="34"/>
                    </a:lnTo>
                    <a:lnTo>
                      <a:pt x="25" y="34"/>
                    </a:lnTo>
                    <a:lnTo>
                      <a:pt x="25" y="34"/>
                    </a:lnTo>
                    <a:lnTo>
                      <a:pt x="30" y="39"/>
                    </a:lnTo>
                    <a:lnTo>
                      <a:pt x="30" y="39"/>
                    </a:lnTo>
                    <a:lnTo>
                      <a:pt x="30" y="44"/>
                    </a:lnTo>
                    <a:lnTo>
                      <a:pt x="30" y="44"/>
                    </a:lnTo>
                    <a:lnTo>
                      <a:pt x="30" y="44"/>
                    </a:lnTo>
                    <a:lnTo>
                      <a:pt x="30" y="44"/>
                    </a:lnTo>
                    <a:lnTo>
                      <a:pt x="30" y="44"/>
                    </a:lnTo>
                    <a:lnTo>
                      <a:pt x="30" y="44"/>
                    </a:lnTo>
                    <a:lnTo>
                      <a:pt x="30" y="44"/>
                    </a:lnTo>
                    <a:lnTo>
                      <a:pt x="30" y="44"/>
                    </a:lnTo>
                    <a:lnTo>
                      <a:pt x="30" y="49"/>
                    </a:lnTo>
                    <a:lnTo>
                      <a:pt x="30" y="49"/>
                    </a:lnTo>
                    <a:lnTo>
                      <a:pt x="30" y="49"/>
                    </a:lnTo>
                    <a:lnTo>
                      <a:pt x="34" y="49"/>
                    </a:lnTo>
                    <a:lnTo>
                      <a:pt x="34" y="54"/>
                    </a:lnTo>
                    <a:lnTo>
                      <a:pt x="34" y="54"/>
                    </a:lnTo>
                    <a:lnTo>
                      <a:pt x="34" y="54"/>
                    </a:lnTo>
                    <a:lnTo>
                      <a:pt x="30" y="54"/>
                    </a:lnTo>
                    <a:lnTo>
                      <a:pt x="30" y="54"/>
                    </a:lnTo>
                    <a:lnTo>
                      <a:pt x="30" y="54"/>
                    </a:lnTo>
                    <a:lnTo>
                      <a:pt x="30" y="54"/>
                    </a:lnTo>
                    <a:lnTo>
                      <a:pt x="30" y="54"/>
                    </a:lnTo>
                    <a:lnTo>
                      <a:pt x="30" y="54"/>
                    </a:lnTo>
                    <a:lnTo>
                      <a:pt x="25" y="54"/>
                    </a:lnTo>
                    <a:lnTo>
                      <a:pt x="25" y="54"/>
                    </a:lnTo>
                    <a:lnTo>
                      <a:pt x="25" y="54"/>
                    </a:lnTo>
                    <a:lnTo>
                      <a:pt x="25" y="59"/>
                    </a:lnTo>
                    <a:lnTo>
                      <a:pt x="25" y="59"/>
                    </a:lnTo>
                    <a:lnTo>
                      <a:pt x="25" y="59"/>
                    </a:lnTo>
                    <a:lnTo>
                      <a:pt x="25" y="59"/>
                    </a:lnTo>
                    <a:lnTo>
                      <a:pt x="25" y="59"/>
                    </a:lnTo>
                    <a:lnTo>
                      <a:pt x="25" y="64"/>
                    </a:lnTo>
                    <a:lnTo>
                      <a:pt x="25" y="64"/>
                    </a:lnTo>
                    <a:lnTo>
                      <a:pt x="25" y="64"/>
                    </a:lnTo>
                    <a:lnTo>
                      <a:pt x="20" y="69"/>
                    </a:lnTo>
                    <a:lnTo>
                      <a:pt x="20" y="69"/>
                    </a:lnTo>
                    <a:lnTo>
                      <a:pt x="20" y="69"/>
                    </a:lnTo>
                    <a:lnTo>
                      <a:pt x="20" y="69"/>
                    </a:lnTo>
                    <a:lnTo>
                      <a:pt x="20" y="69"/>
                    </a:lnTo>
                    <a:lnTo>
                      <a:pt x="20" y="74"/>
                    </a:lnTo>
                    <a:lnTo>
                      <a:pt x="20" y="74"/>
                    </a:lnTo>
                    <a:lnTo>
                      <a:pt x="20" y="74"/>
                    </a:lnTo>
                    <a:lnTo>
                      <a:pt x="20" y="74"/>
                    </a:lnTo>
                    <a:lnTo>
                      <a:pt x="20" y="79"/>
                    </a:lnTo>
                    <a:lnTo>
                      <a:pt x="20" y="79"/>
                    </a:lnTo>
                    <a:lnTo>
                      <a:pt x="20" y="79"/>
                    </a:lnTo>
                    <a:lnTo>
                      <a:pt x="20" y="79"/>
                    </a:lnTo>
                    <a:lnTo>
                      <a:pt x="20" y="79"/>
                    </a:lnTo>
                    <a:lnTo>
                      <a:pt x="20" y="79"/>
                    </a:lnTo>
                    <a:lnTo>
                      <a:pt x="20" y="83"/>
                    </a:lnTo>
                    <a:lnTo>
                      <a:pt x="20" y="83"/>
                    </a:lnTo>
                    <a:lnTo>
                      <a:pt x="20" y="83"/>
                    </a:lnTo>
                    <a:lnTo>
                      <a:pt x="20" y="83"/>
                    </a:lnTo>
                    <a:lnTo>
                      <a:pt x="20" y="83"/>
                    </a:lnTo>
                    <a:lnTo>
                      <a:pt x="20" y="83"/>
                    </a:lnTo>
                    <a:lnTo>
                      <a:pt x="20" y="83"/>
                    </a:lnTo>
                    <a:lnTo>
                      <a:pt x="20" y="83"/>
                    </a:lnTo>
                    <a:lnTo>
                      <a:pt x="20" y="88"/>
                    </a:lnTo>
                    <a:lnTo>
                      <a:pt x="20" y="88"/>
                    </a:lnTo>
                    <a:lnTo>
                      <a:pt x="25" y="88"/>
                    </a:lnTo>
                    <a:lnTo>
                      <a:pt x="25" y="88"/>
                    </a:lnTo>
                    <a:lnTo>
                      <a:pt x="25" y="88"/>
                    </a:lnTo>
                    <a:lnTo>
                      <a:pt x="25" y="88"/>
                    </a:lnTo>
                    <a:lnTo>
                      <a:pt x="25" y="88"/>
                    </a:lnTo>
                    <a:lnTo>
                      <a:pt x="25" y="93"/>
                    </a:lnTo>
                    <a:lnTo>
                      <a:pt x="25" y="93"/>
                    </a:lnTo>
                    <a:lnTo>
                      <a:pt x="25" y="93"/>
                    </a:lnTo>
                    <a:lnTo>
                      <a:pt x="25" y="98"/>
                    </a:lnTo>
                    <a:lnTo>
                      <a:pt x="25" y="98"/>
                    </a:lnTo>
                    <a:lnTo>
                      <a:pt x="25" y="98"/>
                    </a:lnTo>
                    <a:lnTo>
                      <a:pt x="25" y="98"/>
                    </a:lnTo>
                    <a:lnTo>
                      <a:pt x="25" y="98"/>
                    </a:lnTo>
                    <a:lnTo>
                      <a:pt x="25" y="103"/>
                    </a:lnTo>
                    <a:lnTo>
                      <a:pt x="25" y="103"/>
                    </a:lnTo>
                    <a:lnTo>
                      <a:pt x="25" y="103"/>
                    </a:lnTo>
                    <a:lnTo>
                      <a:pt x="30" y="108"/>
                    </a:lnTo>
                    <a:lnTo>
                      <a:pt x="30" y="108"/>
                    </a:lnTo>
                    <a:lnTo>
                      <a:pt x="30" y="108"/>
                    </a:lnTo>
                    <a:lnTo>
                      <a:pt x="30" y="108"/>
                    </a:lnTo>
                    <a:lnTo>
                      <a:pt x="30" y="108"/>
                    </a:lnTo>
                    <a:lnTo>
                      <a:pt x="30" y="108"/>
                    </a:lnTo>
                    <a:lnTo>
                      <a:pt x="30" y="108"/>
                    </a:lnTo>
                    <a:lnTo>
                      <a:pt x="30" y="113"/>
                    </a:lnTo>
                    <a:lnTo>
                      <a:pt x="30" y="113"/>
                    </a:lnTo>
                    <a:lnTo>
                      <a:pt x="30" y="113"/>
                    </a:lnTo>
                    <a:lnTo>
                      <a:pt x="34" y="113"/>
                    </a:lnTo>
                    <a:lnTo>
                      <a:pt x="34" y="113"/>
                    </a:lnTo>
                    <a:lnTo>
                      <a:pt x="34" y="118"/>
                    </a:lnTo>
                    <a:lnTo>
                      <a:pt x="34" y="118"/>
                    </a:lnTo>
                    <a:lnTo>
                      <a:pt x="34" y="118"/>
                    </a:lnTo>
                    <a:lnTo>
                      <a:pt x="34" y="118"/>
                    </a:lnTo>
                    <a:lnTo>
                      <a:pt x="39" y="118"/>
                    </a:lnTo>
                    <a:lnTo>
                      <a:pt x="39" y="118"/>
                    </a:lnTo>
                    <a:lnTo>
                      <a:pt x="39" y="118"/>
                    </a:lnTo>
                    <a:lnTo>
                      <a:pt x="39" y="118"/>
                    </a:lnTo>
                    <a:lnTo>
                      <a:pt x="39" y="118"/>
                    </a:lnTo>
                    <a:lnTo>
                      <a:pt x="39" y="118"/>
                    </a:lnTo>
                    <a:lnTo>
                      <a:pt x="39" y="113"/>
                    </a:lnTo>
                    <a:lnTo>
                      <a:pt x="34" y="113"/>
                    </a:lnTo>
                    <a:lnTo>
                      <a:pt x="34" y="113"/>
                    </a:lnTo>
                    <a:lnTo>
                      <a:pt x="34" y="113"/>
                    </a:lnTo>
                    <a:lnTo>
                      <a:pt x="34" y="113"/>
                    </a:lnTo>
                    <a:lnTo>
                      <a:pt x="34" y="113"/>
                    </a:lnTo>
                    <a:lnTo>
                      <a:pt x="34" y="108"/>
                    </a:lnTo>
                    <a:lnTo>
                      <a:pt x="34" y="108"/>
                    </a:lnTo>
                    <a:lnTo>
                      <a:pt x="34" y="108"/>
                    </a:lnTo>
                    <a:lnTo>
                      <a:pt x="34" y="108"/>
                    </a:lnTo>
                    <a:lnTo>
                      <a:pt x="34" y="108"/>
                    </a:lnTo>
                    <a:lnTo>
                      <a:pt x="34" y="108"/>
                    </a:lnTo>
                    <a:lnTo>
                      <a:pt x="34" y="108"/>
                    </a:lnTo>
                    <a:lnTo>
                      <a:pt x="34" y="103"/>
                    </a:lnTo>
                    <a:lnTo>
                      <a:pt x="30" y="103"/>
                    </a:lnTo>
                    <a:lnTo>
                      <a:pt x="30" y="103"/>
                    </a:lnTo>
                    <a:lnTo>
                      <a:pt x="30" y="103"/>
                    </a:lnTo>
                    <a:lnTo>
                      <a:pt x="30" y="103"/>
                    </a:lnTo>
                    <a:lnTo>
                      <a:pt x="34" y="103"/>
                    </a:lnTo>
                    <a:lnTo>
                      <a:pt x="34" y="98"/>
                    </a:lnTo>
                    <a:lnTo>
                      <a:pt x="34" y="98"/>
                    </a:lnTo>
                    <a:lnTo>
                      <a:pt x="34" y="98"/>
                    </a:lnTo>
                    <a:lnTo>
                      <a:pt x="34" y="98"/>
                    </a:lnTo>
                    <a:lnTo>
                      <a:pt x="34" y="98"/>
                    </a:lnTo>
                    <a:lnTo>
                      <a:pt x="34" y="98"/>
                    </a:lnTo>
                    <a:lnTo>
                      <a:pt x="34" y="98"/>
                    </a:lnTo>
                    <a:lnTo>
                      <a:pt x="34" y="98"/>
                    </a:lnTo>
                    <a:lnTo>
                      <a:pt x="34" y="98"/>
                    </a:lnTo>
                    <a:lnTo>
                      <a:pt x="39" y="98"/>
                    </a:lnTo>
                    <a:lnTo>
                      <a:pt x="39" y="98"/>
                    </a:lnTo>
                    <a:lnTo>
                      <a:pt x="39" y="98"/>
                    </a:lnTo>
                    <a:lnTo>
                      <a:pt x="39" y="103"/>
                    </a:lnTo>
                    <a:lnTo>
                      <a:pt x="39" y="103"/>
                    </a:lnTo>
                    <a:lnTo>
                      <a:pt x="39" y="103"/>
                    </a:lnTo>
                    <a:lnTo>
                      <a:pt x="39" y="103"/>
                    </a:lnTo>
                    <a:lnTo>
                      <a:pt x="39" y="103"/>
                    </a:lnTo>
                    <a:lnTo>
                      <a:pt x="39" y="103"/>
                    </a:lnTo>
                    <a:lnTo>
                      <a:pt x="39" y="108"/>
                    </a:lnTo>
                    <a:lnTo>
                      <a:pt x="39" y="108"/>
                    </a:lnTo>
                    <a:lnTo>
                      <a:pt x="39" y="108"/>
                    </a:lnTo>
                    <a:lnTo>
                      <a:pt x="39" y="113"/>
                    </a:lnTo>
                    <a:lnTo>
                      <a:pt x="44" y="113"/>
                    </a:lnTo>
                    <a:lnTo>
                      <a:pt x="44" y="113"/>
                    </a:lnTo>
                    <a:lnTo>
                      <a:pt x="44" y="113"/>
                    </a:lnTo>
                    <a:lnTo>
                      <a:pt x="44" y="113"/>
                    </a:lnTo>
                    <a:lnTo>
                      <a:pt x="44" y="113"/>
                    </a:lnTo>
                    <a:lnTo>
                      <a:pt x="44" y="118"/>
                    </a:lnTo>
                    <a:lnTo>
                      <a:pt x="49" y="118"/>
                    </a:lnTo>
                    <a:lnTo>
                      <a:pt x="49" y="123"/>
                    </a:lnTo>
                    <a:lnTo>
                      <a:pt x="49" y="123"/>
                    </a:lnTo>
                    <a:lnTo>
                      <a:pt x="49" y="128"/>
                    </a:lnTo>
                    <a:lnTo>
                      <a:pt x="49" y="128"/>
                    </a:lnTo>
                    <a:lnTo>
                      <a:pt x="49" y="128"/>
                    </a:lnTo>
                    <a:lnTo>
                      <a:pt x="49" y="128"/>
                    </a:lnTo>
                    <a:lnTo>
                      <a:pt x="49" y="133"/>
                    </a:lnTo>
                    <a:lnTo>
                      <a:pt x="54" y="133"/>
                    </a:lnTo>
                    <a:lnTo>
                      <a:pt x="54" y="133"/>
                    </a:lnTo>
                    <a:lnTo>
                      <a:pt x="54" y="133"/>
                    </a:lnTo>
                    <a:lnTo>
                      <a:pt x="59" y="133"/>
                    </a:lnTo>
                    <a:lnTo>
                      <a:pt x="59" y="133"/>
                    </a:lnTo>
                    <a:lnTo>
                      <a:pt x="59" y="133"/>
                    </a:lnTo>
                    <a:lnTo>
                      <a:pt x="59" y="133"/>
                    </a:lnTo>
                    <a:lnTo>
                      <a:pt x="59" y="133"/>
                    </a:lnTo>
                    <a:lnTo>
                      <a:pt x="59" y="133"/>
                    </a:lnTo>
                    <a:lnTo>
                      <a:pt x="64" y="133"/>
                    </a:lnTo>
                    <a:lnTo>
                      <a:pt x="64" y="133"/>
                    </a:lnTo>
                    <a:lnTo>
                      <a:pt x="64" y="138"/>
                    </a:lnTo>
                    <a:lnTo>
                      <a:pt x="64" y="138"/>
                    </a:lnTo>
                    <a:lnTo>
                      <a:pt x="64" y="138"/>
                    </a:lnTo>
                    <a:lnTo>
                      <a:pt x="64" y="138"/>
                    </a:lnTo>
                    <a:lnTo>
                      <a:pt x="69" y="143"/>
                    </a:lnTo>
                    <a:lnTo>
                      <a:pt x="69" y="143"/>
                    </a:lnTo>
                    <a:lnTo>
                      <a:pt x="69" y="143"/>
                    </a:lnTo>
                    <a:lnTo>
                      <a:pt x="69" y="143"/>
                    </a:lnTo>
                    <a:lnTo>
                      <a:pt x="74" y="143"/>
                    </a:lnTo>
                    <a:lnTo>
                      <a:pt x="74" y="143"/>
                    </a:lnTo>
                    <a:lnTo>
                      <a:pt x="74" y="143"/>
                    </a:lnTo>
                    <a:lnTo>
                      <a:pt x="74" y="143"/>
                    </a:lnTo>
                    <a:lnTo>
                      <a:pt x="74" y="143"/>
                    </a:lnTo>
                    <a:lnTo>
                      <a:pt x="74" y="143"/>
                    </a:lnTo>
                    <a:lnTo>
                      <a:pt x="74" y="138"/>
                    </a:lnTo>
                    <a:lnTo>
                      <a:pt x="79" y="138"/>
                    </a:lnTo>
                    <a:lnTo>
                      <a:pt x="79" y="138"/>
                    </a:lnTo>
                    <a:lnTo>
                      <a:pt x="79" y="138"/>
                    </a:lnTo>
                    <a:lnTo>
                      <a:pt x="79" y="138"/>
                    </a:lnTo>
                    <a:lnTo>
                      <a:pt x="79" y="138"/>
                    </a:lnTo>
                    <a:lnTo>
                      <a:pt x="79" y="143"/>
                    </a:lnTo>
                    <a:lnTo>
                      <a:pt x="79" y="143"/>
                    </a:lnTo>
                    <a:lnTo>
                      <a:pt x="84" y="143"/>
                    </a:lnTo>
                    <a:lnTo>
                      <a:pt x="84" y="143"/>
                    </a:lnTo>
                    <a:lnTo>
                      <a:pt x="84" y="143"/>
                    </a:lnTo>
                    <a:lnTo>
                      <a:pt x="84" y="143"/>
                    </a:lnTo>
                    <a:lnTo>
                      <a:pt x="89" y="148"/>
                    </a:lnTo>
                    <a:lnTo>
                      <a:pt x="89" y="143"/>
                    </a:lnTo>
                    <a:lnTo>
                      <a:pt x="94" y="143"/>
                    </a:lnTo>
                    <a:lnTo>
                      <a:pt x="94" y="143"/>
                    </a:lnTo>
                    <a:lnTo>
                      <a:pt x="94" y="143"/>
                    </a:lnTo>
                    <a:lnTo>
                      <a:pt x="94" y="143"/>
                    </a:lnTo>
                    <a:lnTo>
                      <a:pt x="99" y="143"/>
                    </a:lnTo>
                    <a:lnTo>
                      <a:pt x="99" y="143"/>
                    </a:lnTo>
                    <a:lnTo>
                      <a:pt x="99" y="143"/>
                    </a:lnTo>
                    <a:lnTo>
                      <a:pt x="104" y="143"/>
                    </a:lnTo>
                    <a:lnTo>
                      <a:pt x="104" y="148"/>
                    </a:lnTo>
                    <a:lnTo>
                      <a:pt x="104" y="148"/>
                    </a:lnTo>
                    <a:lnTo>
                      <a:pt x="104" y="148"/>
                    </a:lnTo>
                    <a:lnTo>
                      <a:pt x="104" y="148"/>
                    </a:lnTo>
                    <a:lnTo>
                      <a:pt x="104" y="148"/>
                    </a:lnTo>
                    <a:lnTo>
                      <a:pt x="104" y="152"/>
                    </a:lnTo>
                    <a:lnTo>
                      <a:pt x="104" y="152"/>
                    </a:lnTo>
                    <a:lnTo>
                      <a:pt x="104" y="152"/>
                    </a:lnTo>
                    <a:lnTo>
                      <a:pt x="104" y="157"/>
                    </a:lnTo>
                    <a:lnTo>
                      <a:pt x="104" y="157"/>
                    </a:lnTo>
                    <a:lnTo>
                      <a:pt x="104" y="157"/>
                    </a:lnTo>
                    <a:lnTo>
                      <a:pt x="104" y="157"/>
                    </a:lnTo>
                    <a:lnTo>
                      <a:pt x="104" y="157"/>
                    </a:lnTo>
                    <a:lnTo>
                      <a:pt x="104" y="162"/>
                    </a:lnTo>
                    <a:lnTo>
                      <a:pt x="104" y="162"/>
                    </a:lnTo>
                    <a:lnTo>
                      <a:pt x="109" y="162"/>
                    </a:lnTo>
                    <a:lnTo>
                      <a:pt x="109" y="162"/>
                    </a:lnTo>
                    <a:lnTo>
                      <a:pt x="109" y="162"/>
                    </a:lnTo>
                    <a:lnTo>
                      <a:pt x="109" y="162"/>
                    </a:lnTo>
                    <a:lnTo>
                      <a:pt x="113" y="162"/>
                    </a:lnTo>
                    <a:lnTo>
                      <a:pt x="113" y="157"/>
                    </a:lnTo>
                    <a:lnTo>
                      <a:pt x="113" y="157"/>
                    </a:lnTo>
                    <a:lnTo>
                      <a:pt x="113" y="157"/>
                    </a:lnTo>
                    <a:lnTo>
                      <a:pt x="118" y="157"/>
                    </a:lnTo>
                    <a:lnTo>
                      <a:pt x="118" y="157"/>
                    </a:lnTo>
                    <a:lnTo>
                      <a:pt x="118" y="157"/>
                    </a:lnTo>
                    <a:lnTo>
                      <a:pt x="118" y="157"/>
                    </a:lnTo>
                    <a:lnTo>
                      <a:pt x="118" y="152"/>
                    </a:lnTo>
                    <a:lnTo>
                      <a:pt x="118" y="152"/>
                    </a:lnTo>
                    <a:lnTo>
                      <a:pt x="118" y="152"/>
                    </a:lnTo>
                    <a:lnTo>
                      <a:pt x="118" y="152"/>
                    </a:lnTo>
                    <a:lnTo>
                      <a:pt x="123" y="152"/>
                    </a:lnTo>
                    <a:lnTo>
                      <a:pt x="123" y="152"/>
                    </a:lnTo>
                    <a:lnTo>
                      <a:pt x="123" y="152"/>
                    </a:lnTo>
                    <a:lnTo>
                      <a:pt x="123" y="152"/>
                    </a:lnTo>
                    <a:lnTo>
                      <a:pt x="123" y="152"/>
                    </a:lnTo>
                    <a:lnTo>
                      <a:pt x="123" y="152"/>
                    </a:lnTo>
                    <a:lnTo>
                      <a:pt x="128" y="157"/>
                    </a:lnTo>
                    <a:lnTo>
                      <a:pt x="128" y="157"/>
                    </a:lnTo>
                    <a:lnTo>
                      <a:pt x="128" y="157"/>
                    </a:lnTo>
                    <a:lnTo>
                      <a:pt x="128" y="162"/>
                    </a:lnTo>
                    <a:lnTo>
                      <a:pt x="123" y="167"/>
                    </a:lnTo>
                    <a:lnTo>
                      <a:pt x="123" y="167"/>
                    </a:lnTo>
                    <a:lnTo>
                      <a:pt x="123" y="172"/>
                    </a:lnTo>
                    <a:lnTo>
                      <a:pt x="123" y="172"/>
                    </a:lnTo>
                    <a:lnTo>
                      <a:pt x="118" y="172"/>
                    </a:lnTo>
                    <a:lnTo>
                      <a:pt x="118" y="172"/>
                    </a:lnTo>
                    <a:lnTo>
                      <a:pt x="118" y="177"/>
                    </a:lnTo>
                    <a:lnTo>
                      <a:pt x="118" y="177"/>
                    </a:lnTo>
                    <a:lnTo>
                      <a:pt x="118" y="177"/>
                    </a:lnTo>
                    <a:lnTo>
                      <a:pt x="118" y="182"/>
                    </a:lnTo>
                    <a:lnTo>
                      <a:pt x="118" y="182"/>
                    </a:lnTo>
                    <a:lnTo>
                      <a:pt x="118" y="187"/>
                    </a:lnTo>
                    <a:lnTo>
                      <a:pt x="118" y="187"/>
                    </a:lnTo>
                    <a:lnTo>
                      <a:pt x="118" y="192"/>
                    </a:lnTo>
                    <a:lnTo>
                      <a:pt x="118" y="192"/>
                    </a:lnTo>
                    <a:lnTo>
                      <a:pt x="123" y="192"/>
                    </a:lnTo>
                    <a:lnTo>
                      <a:pt x="123" y="197"/>
                    </a:lnTo>
                    <a:lnTo>
                      <a:pt x="123" y="197"/>
                    </a:lnTo>
                    <a:lnTo>
                      <a:pt x="123" y="197"/>
                    </a:lnTo>
                    <a:lnTo>
                      <a:pt x="123" y="197"/>
                    </a:lnTo>
                    <a:lnTo>
                      <a:pt x="128" y="197"/>
                    </a:lnTo>
                    <a:lnTo>
                      <a:pt x="128" y="202"/>
                    </a:lnTo>
                    <a:lnTo>
                      <a:pt x="128" y="202"/>
                    </a:lnTo>
                    <a:lnTo>
                      <a:pt x="133" y="202"/>
                    </a:lnTo>
                    <a:lnTo>
                      <a:pt x="133" y="207"/>
                    </a:lnTo>
                    <a:lnTo>
                      <a:pt x="133" y="207"/>
                    </a:lnTo>
                    <a:lnTo>
                      <a:pt x="133" y="207"/>
                    </a:lnTo>
                    <a:lnTo>
                      <a:pt x="133" y="207"/>
                    </a:lnTo>
                    <a:lnTo>
                      <a:pt x="133" y="212"/>
                    </a:lnTo>
                    <a:lnTo>
                      <a:pt x="133" y="212"/>
                    </a:lnTo>
                    <a:lnTo>
                      <a:pt x="138" y="217"/>
                    </a:lnTo>
                    <a:lnTo>
                      <a:pt x="138" y="217"/>
                    </a:lnTo>
                    <a:lnTo>
                      <a:pt x="138" y="217"/>
                    </a:lnTo>
                    <a:lnTo>
                      <a:pt x="138" y="217"/>
                    </a:lnTo>
                    <a:lnTo>
                      <a:pt x="143" y="217"/>
                    </a:lnTo>
                    <a:lnTo>
                      <a:pt x="143" y="217"/>
                    </a:lnTo>
                    <a:lnTo>
                      <a:pt x="143" y="217"/>
                    </a:lnTo>
                    <a:lnTo>
                      <a:pt x="143" y="221"/>
                    </a:lnTo>
                    <a:lnTo>
                      <a:pt x="148" y="221"/>
                    </a:lnTo>
                    <a:lnTo>
                      <a:pt x="148" y="221"/>
                    </a:lnTo>
                    <a:lnTo>
                      <a:pt x="148" y="221"/>
                    </a:lnTo>
                    <a:lnTo>
                      <a:pt x="148" y="221"/>
                    </a:lnTo>
                    <a:lnTo>
                      <a:pt x="148" y="221"/>
                    </a:lnTo>
                    <a:lnTo>
                      <a:pt x="148" y="221"/>
                    </a:lnTo>
                    <a:lnTo>
                      <a:pt x="148" y="226"/>
                    </a:lnTo>
                    <a:lnTo>
                      <a:pt x="148" y="226"/>
                    </a:lnTo>
                    <a:lnTo>
                      <a:pt x="148" y="231"/>
                    </a:lnTo>
                    <a:lnTo>
                      <a:pt x="148" y="231"/>
                    </a:lnTo>
                    <a:lnTo>
                      <a:pt x="148" y="236"/>
                    </a:lnTo>
                    <a:lnTo>
                      <a:pt x="148" y="236"/>
                    </a:lnTo>
                    <a:lnTo>
                      <a:pt x="148" y="236"/>
                    </a:lnTo>
                    <a:lnTo>
                      <a:pt x="148" y="241"/>
                    </a:lnTo>
                    <a:lnTo>
                      <a:pt x="148" y="241"/>
                    </a:lnTo>
                    <a:lnTo>
                      <a:pt x="143" y="246"/>
                    </a:lnTo>
                    <a:lnTo>
                      <a:pt x="143" y="246"/>
                    </a:lnTo>
                    <a:lnTo>
                      <a:pt x="143" y="251"/>
                    </a:lnTo>
                    <a:lnTo>
                      <a:pt x="143" y="256"/>
                    </a:lnTo>
                    <a:lnTo>
                      <a:pt x="143" y="256"/>
                    </a:lnTo>
                    <a:lnTo>
                      <a:pt x="143" y="256"/>
                    </a:lnTo>
                    <a:lnTo>
                      <a:pt x="143" y="256"/>
                    </a:lnTo>
                    <a:lnTo>
                      <a:pt x="143" y="261"/>
                    </a:lnTo>
                    <a:lnTo>
                      <a:pt x="138" y="261"/>
                    </a:lnTo>
                    <a:lnTo>
                      <a:pt x="138" y="261"/>
                    </a:lnTo>
                    <a:lnTo>
                      <a:pt x="138" y="266"/>
                    </a:lnTo>
                    <a:lnTo>
                      <a:pt x="138" y="266"/>
                    </a:lnTo>
                    <a:lnTo>
                      <a:pt x="138" y="266"/>
                    </a:lnTo>
                    <a:lnTo>
                      <a:pt x="138" y="266"/>
                    </a:lnTo>
                    <a:lnTo>
                      <a:pt x="133" y="266"/>
                    </a:lnTo>
                    <a:lnTo>
                      <a:pt x="133" y="266"/>
                    </a:lnTo>
                    <a:lnTo>
                      <a:pt x="133" y="271"/>
                    </a:lnTo>
                    <a:lnTo>
                      <a:pt x="133" y="271"/>
                    </a:lnTo>
                    <a:lnTo>
                      <a:pt x="128" y="271"/>
                    </a:lnTo>
                    <a:lnTo>
                      <a:pt x="128" y="276"/>
                    </a:lnTo>
                    <a:lnTo>
                      <a:pt x="128" y="276"/>
                    </a:lnTo>
                    <a:lnTo>
                      <a:pt x="128" y="276"/>
                    </a:lnTo>
                    <a:lnTo>
                      <a:pt x="128" y="276"/>
                    </a:lnTo>
                    <a:lnTo>
                      <a:pt x="123" y="281"/>
                    </a:lnTo>
                    <a:lnTo>
                      <a:pt x="123" y="281"/>
                    </a:lnTo>
                    <a:lnTo>
                      <a:pt x="118" y="286"/>
                    </a:lnTo>
                    <a:lnTo>
                      <a:pt x="118" y="286"/>
                    </a:lnTo>
                    <a:lnTo>
                      <a:pt x="113" y="286"/>
                    </a:lnTo>
                    <a:lnTo>
                      <a:pt x="113" y="286"/>
                    </a:lnTo>
                    <a:lnTo>
                      <a:pt x="113" y="286"/>
                    </a:lnTo>
                    <a:lnTo>
                      <a:pt x="113" y="286"/>
                    </a:lnTo>
                    <a:lnTo>
                      <a:pt x="113" y="286"/>
                    </a:lnTo>
                    <a:lnTo>
                      <a:pt x="109" y="290"/>
                    </a:lnTo>
                    <a:lnTo>
                      <a:pt x="109" y="290"/>
                    </a:lnTo>
                    <a:lnTo>
                      <a:pt x="109" y="290"/>
                    </a:lnTo>
                    <a:lnTo>
                      <a:pt x="113" y="295"/>
                    </a:lnTo>
                    <a:lnTo>
                      <a:pt x="113" y="295"/>
                    </a:lnTo>
                    <a:lnTo>
                      <a:pt x="113" y="295"/>
                    </a:lnTo>
                    <a:lnTo>
                      <a:pt x="113" y="295"/>
                    </a:lnTo>
                    <a:lnTo>
                      <a:pt x="113" y="295"/>
                    </a:lnTo>
                    <a:lnTo>
                      <a:pt x="118" y="295"/>
                    </a:lnTo>
                    <a:lnTo>
                      <a:pt x="118" y="295"/>
                    </a:lnTo>
                    <a:lnTo>
                      <a:pt x="118" y="295"/>
                    </a:lnTo>
                    <a:lnTo>
                      <a:pt x="123" y="295"/>
                    </a:lnTo>
                    <a:lnTo>
                      <a:pt x="123" y="295"/>
                    </a:lnTo>
                    <a:lnTo>
                      <a:pt x="123" y="295"/>
                    </a:lnTo>
                    <a:lnTo>
                      <a:pt x="123" y="290"/>
                    </a:lnTo>
                    <a:lnTo>
                      <a:pt x="118" y="290"/>
                    </a:lnTo>
                    <a:lnTo>
                      <a:pt x="118" y="290"/>
                    </a:lnTo>
                    <a:lnTo>
                      <a:pt x="118" y="290"/>
                    </a:lnTo>
                    <a:lnTo>
                      <a:pt x="118" y="290"/>
                    </a:lnTo>
                    <a:lnTo>
                      <a:pt x="123" y="290"/>
                    </a:lnTo>
                    <a:lnTo>
                      <a:pt x="123" y="290"/>
                    </a:lnTo>
                    <a:lnTo>
                      <a:pt x="123" y="290"/>
                    </a:lnTo>
                    <a:lnTo>
                      <a:pt x="123" y="290"/>
                    </a:lnTo>
                    <a:lnTo>
                      <a:pt x="123" y="290"/>
                    </a:lnTo>
                    <a:lnTo>
                      <a:pt x="123" y="290"/>
                    </a:lnTo>
                    <a:lnTo>
                      <a:pt x="123" y="290"/>
                    </a:lnTo>
                    <a:lnTo>
                      <a:pt x="123" y="290"/>
                    </a:lnTo>
                    <a:lnTo>
                      <a:pt x="128" y="290"/>
                    </a:lnTo>
                    <a:lnTo>
                      <a:pt x="128" y="290"/>
                    </a:lnTo>
                    <a:lnTo>
                      <a:pt x="128" y="290"/>
                    </a:lnTo>
                    <a:lnTo>
                      <a:pt x="128" y="290"/>
                    </a:lnTo>
                    <a:lnTo>
                      <a:pt x="128" y="290"/>
                    </a:lnTo>
                    <a:lnTo>
                      <a:pt x="128" y="290"/>
                    </a:lnTo>
                    <a:lnTo>
                      <a:pt x="128" y="286"/>
                    </a:lnTo>
                    <a:lnTo>
                      <a:pt x="133" y="286"/>
                    </a:lnTo>
                    <a:lnTo>
                      <a:pt x="133" y="286"/>
                    </a:lnTo>
                    <a:lnTo>
                      <a:pt x="133" y="286"/>
                    </a:lnTo>
                    <a:lnTo>
                      <a:pt x="133" y="286"/>
                    </a:lnTo>
                    <a:lnTo>
                      <a:pt x="133" y="286"/>
                    </a:lnTo>
                    <a:lnTo>
                      <a:pt x="133" y="286"/>
                    </a:lnTo>
                    <a:lnTo>
                      <a:pt x="138" y="281"/>
                    </a:lnTo>
                    <a:lnTo>
                      <a:pt x="138" y="281"/>
                    </a:lnTo>
                    <a:lnTo>
                      <a:pt x="138" y="281"/>
                    </a:lnTo>
                    <a:lnTo>
                      <a:pt x="143" y="281"/>
                    </a:lnTo>
                    <a:lnTo>
                      <a:pt x="143" y="281"/>
                    </a:lnTo>
                    <a:lnTo>
                      <a:pt x="143" y="281"/>
                    </a:lnTo>
                    <a:lnTo>
                      <a:pt x="143" y="281"/>
                    </a:lnTo>
                    <a:lnTo>
                      <a:pt x="148" y="281"/>
                    </a:lnTo>
                    <a:lnTo>
                      <a:pt x="148" y="281"/>
                    </a:lnTo>
                    <a:lnTo>
                      <a:pt x="153" y="281"/>
                    </a:lnTo>
                    <a:lnTo>
                      <a:pt x="153" y="276"/>
                    </a:lnTo>
                    <a:lnTo>
                      <a:pt x="158" y="276"/>
                    </a:lnTo>
                    <a:lnTo>
                      <a:pt x="158" y="276"/>
                    </a:lnTo>
                    <a:lnTo>
                      <a:pt x="158" y="271"/>
                    </a:lnTo>
                    <a:lnTo>
                      <a:pt x="158" y="271"/>
                    </a:lnTo>
                    <a:lnTo>
                      <a:pt x="158" y="271"/>
                    </a:lnTo>
                    <a:lnTo>
                      <a:pt x="163" y="271"/>
                    </a:lnTo>
                    <a:lnTo>
                      <a:pt x="163" y="271"/>
                    </a:lnTo>
                    <a:lnTo>
                      <a:pt x="163" y="266"/>
                    </a:lnTo>
                    <a:lnTo>
                      <a:pt x="163" y="266"/>
                    </a:lnTo>
                    <a:lnTo>
                      <a:pt x="163" y="266"/>
                    </a:lnTo>
                    <a:lnTo>
                      <a:pt x="168" y="266"/>
                    </a:lnTo>
                    <a:lnTo>
                      <a:pt x="168" y="266"/>
                    </a:lnTo>
                    <a:lnTo>
                      <a:pt x="168" y="266"/>
                    </a:lnTo>
                    <a:lnTo>
                      <a:pt x="168" y="266"/>
                    </a:lnTo>
                    <a:lnTo>
                      <a:pt x="168" y="266"/>
                    </a:lnTo>
                    <a:lnTo>
                      <a:pt x="168" y="266"/>
                    </a:lnTo>
                    <a:lnTo>
                      <a:pt x="173" y="266"/>
                    </a:lnTo>
                    <a:lnTo>
                      <a:pt x="173" y="266"/>
                    </a:lnTo>
                    <a:lnTo>
                      <a:pt x="173" y="266"/>
                    </a:lnTo>
                    <a:lnTo>
                      <a:pt x="173" y="266"/>
                    </a:lnTo>
                    <a:lnTo>
                      <a:pt x="173" y="266"/>
                    </a:lnTo>
                    <a:lnTo>
                      <a:pt x="173" y="266"/>
                    </a:lnTo>
                    <a:lnTo>
                      <a:pt x="173" y="266"/>
                    </a:lnTo>
                    <a:lnTo>
                      <a:pt x="178" y="261"/>
                    </a:lnTo>
                    <a:lnTo>
                      <a:pt x="178" y="261"/>
                    </a:lnTo>
                    <a:lnTo>
                      <a:pt x="178" y="261"/>
                    </a:lnTo>
                    <a:lnTo>
                      <a:pt x="178" y="261"/>
                    </a:lnTo>
                    <a:lnTo>
                      <a:pt x="178" y="256"/>
                    </a:lnTo>
                    <a:lnTo>
                      <a:pt x="178" y="256"/>
                    </a:lnTo>
                    <a:lnTo>
                      <a:pt x="183" y="256"/>
                    </a:lnTo>
                    <a:lnTo>
                      <a:pt x="183" y="256"/>
                    </a:lnTo>
                    <a:lnTo>
                      <a:pt x="183" y="256"/>
                    </a:lnTo>
                    <a:lnTo>
                      <a:pt x="188" y="256"/>
                    </a:lnTo>
                    <a:lnTo>
                      <a:pt x="188" y="256"/>
                    </a:lnTo>
                    <a:lnTo>
                      <a:pt x="188" y="256"/>
                    </a:lnTo>
                    <a:lnTo>
                      <a:pt x="188" y="256"/>
                    </a:lnTo>
                    <a:lnTo>
                      <a:pt x="192" y="256"/>
                    </a:lnTo>
                    <a:lnTo>
                      <a:pt x="192" y="256"/>
                    </a:lnTo>
                    <a:lnTo>
                      <a:pt x="197" y="256"/>
                    </a:lnTo>
                    <a:lnTo>
                      <a:pt x="197" y="256"/>
                    </a:lnTo>
                    <a:lnTo>
                      <a:pt x="197" y="251"/>
                    </a:lnTo>
                    <a:lnTo>
                      <a:pt x="202" y="251"/>
                    </a:lnTo>
                    <a:lnTo>
                      <a:pt x="202" y="251"/>
                    </a:lnTo>
                    <a:lnTo>
                      <a:pt x="202" y="251"/>
                    </a:lnTo>
                    <a:lnTo>
                      <a:pt x="202" y="251"/>
                    </a:lnTo>
                    <a:lnTo>
                      <a:pt x="202" y="251"/>
                    </a:lnTo>
                    <a:lnTo>
                      <a:pt x="202" y="251"/>
                    </a:lnTo>
                    <a:lnTo>
                      <a:pt x="202" y="251"/>
                    </a:lnTo>
                    <a:lnTo>
                      <a:pt x="202" y="251"/>
                    </a:lnTo>
                    <a:lnTo>
                      <a:pt x="202" y="251"/>
                    </a:lnTo>
                    <a:lnTo>
                      <a:pt x="202" y="251"/>
                    </a:lnTo>
                    <a:lnTo>
                      <a:pt x="202" y="246"/>
                    </a:lnTo>
                    <a:lnTo>
                      <a:pt x="202" y="246"/>
                    </a:lnTo>
                    <a:lnTo>
                      <a:pt x="207" y="241"/>
                    </a:lnTo>
                    <a:lnTo>
                      <a:pt x="207" y="241"/>
                    </a:lnTo>
                    <a:lnTo>
                      <a:pt x="207" y="236"/>
                    </a:lnTo>
                    <a:lnTo>
                      <a:pt x="207" y="236"/>
                    </a:lnTo>
                    <a:lnTo>
                      <a:pt x="212" y="236"/>
                    </a:lnTo>
                    <a:lnTo>
                      <a:pt x="212" y="231"/>
                    </a:lnTo>
                    <a:lnTo>
                      <a:pt x="212" y="231"/>
                    </a:lnTo>
                    <a:lnTo>
                      <a:pt x="212" y="226"/>
                    </a:lnTo>
                    <a:lnTo>
                      <a:pt x="217" y="226"/>
                    </a:lnTo>
                    <a:lnTo>
                      <a:pt x="222" y="221"/>
                    </a:lnTo>
                    <a:lnTo>
                      <a:pt x="222" y="221"/>
                    </a:lnTo>
                    <a:lnTo>
                      <a:pt x="227" y="221"/>
                    </a:lnTo>
                    <a:lnTo>
                      <a:pt x="227" y="221"/>
                    </a:lnTo>
                    <a:lnTo>
                      <a:pt x="227" y="221"/>
                    </a:lnTo>
                    <a:lnTo>
                      <a:pt x="227" y="221"/>
                    </a:lnTo>
                    <a:lnTo>
                      <a:pt x="227" y="221"/>
                    </a:lnTo>
                    <a:lnTo>
                      <a:pt x="232" y="221"/>
                    </a:lnTo>
                    <a:lnTo>
                      <a:pt x="232" y="221"/>
                    </a:lnTo>
                    <a:lnTo>
                      <a:pt x="232" y="221"/>
                    </a:lnTo>
                    <a:lnTo>
                      <a:pt x="232" y="217"/>
                    </a:lnTo>
                    <a:lnTo>
                      <a:pt x="237" y="217"/>
                    </a:lnTo>
                    <a:lnTo>
                      <a:pt x="237" y="217"/>
                    </a:lnTo>
                    <a:lnTo>
                      <a:pt x="237" y="212"/>
                    </a:lnTo>
                    <a:lnTo>
                      <a:pt x="242" y="212"/>
                    </a:lnTo>
                    <a:lnTo>
                      <a:pt x="242" y="207"/>
                    </a:lnTo>
                    <a:lnTo>
                      <a:pt x="242" y="202"/>
                    </a:lnTo>
                    <a:lnTo>
                      <a:pt x="242" y="197"/>
                    </a:lnTo>
                    <a:lnTo>
                      <a:pt x="247" y="192"/>
                    </a:lnTo>
                    <a:lnTo>
                      <a:pt x="247" y="192"/>
                    </a:lnTo>
                    <a:lnTo>
                      <a:pt x="247" y="192"/>
                    </a:lnTo>
                    <a:lnTo>
                      <a:pt x="247" y="187"/>
                    </a:lnTo>
                    <a:lnTo>
                      <a:pt x="247" y="187"/>
                    </a:lnTo>
                    <a:lnTo>
                      <a:pt x="247" y="182"/>
                    </a:lnTo>
                    <a:lnTo>
                      <a:pt x="247" y="182"/>
                    </a:lnTo>
                    <a:lnTo>
                      <a:pt x="247" y="177"/>
                    </a:lnTo>
                    <a:lnTo>
                      <a:pt x="252" y="177"/>
                    </a:lnTo>
                    <a:lnTo>
                      <a:pt x="252" y="177"/>
                    </a:lnTo>
                    <a:lnTo>
                      <a:pt x="252" y="172"/>
                    </a:lnTo>
                    <a:lnTo>
                      <a:pt x="252" y="172"/>
                    </a:lnTo>
                    <a:lnTo>
                      <a:pt x="252" y="172"/>
                    </a:lnTo>
                    <a:lnTo>
                      <a:pt x="252" y="167"/>
                    </a:lnTo>
                    <a:lnTo>
                      <a:pt x="252" y="167"/>
                    </a:lnTo>
                    <a:lnTo>
                      <a:pt x="252" y="162"/>
                    </a:lnTo>
                    <a:lnTo>
                      <a:pt x="252" y="162"/>
                    </a:lnTo>
                    <a:lnTo>
                      <a:pt x="252" y="162"/>
                    </a:lnTo>
                    <a:lnTo>
                      <a:pt x="252" y="162"/>
                    </a:lnTo>
                    <a:lnTo>
                      <a:pt x="252" y="162"/>
                    </a:lnTo>
                    <a:lnTo>
                      <a:pt x="252" y="157"/>
                    </a:lnTo>
                    <a:lnTo>
                      <a:pt x="252" y="157"/>
                    </a:lnTo>
                    <a:lnTo>
                      <a:pt x="247" y="157"/>
                    </a:lnTo>
                    <a:lnTo>
                      <a:pt x="247" y="157"/>
                    </a:lnTo>
                    <a:lnTo>
                      <a:pt x="247" y="157"/>
                    </a:lnTo>
                    <a:lnTo>
                      <a:pt x="247" y="157"/>
                    </a:lnTo>
                    <a:lnTo>
                      <a:pt x="247" y="157"/>
                    </a:lnTo>
                    <a:lnTo>
                      <a:pt x="247" y="162"/>
                    </a:lnTo>
                    <a:lnTo>
                      <a:pt x="247" y="162"/>
                    </a:lnTo>
                    <a:lnTo>
                      <a:pt x="242" y="162"/>
                    </a:lnTo>
                    <a:lnTo>
                      <a:pt x="242" y="162"/>
                    </a:lnTo>
                    <a:lnTo>
                      <a:pt x="242" y="162"/>
                    </a:lnTo>
                    <a:lnTo>
                      <a:pt x="242" y="157"/>
                    </a:lnTo>
                    <a:lnTo>
                      <a:pt x="242" y="157"/>
                    </a:lnTo>
                    <a:lnTo>
                      <a:pt x="242" y="157"/>
                    </a:lnTo>
                    <a:lnTo>
                      <a:pt x="242" y="157"/>
                    </a:lnTo>
                    <a:lnTo>
                      <a:pt x="242" y="157"/>
                    </a:lnTo>
                    <a:lnTo>
                      <a:pt x="237" y="157"/>
                    </a:lnTo>
                    <a:lnTo>
                      <a:pt x="237" y="157"/>
                    </a:lnTo>
                    <a:lnTo>
                      <a:pt x="237" y="157"/>
                    </a:lnTo>
                    <a:lnTo>
                      <a:pt x="237" y="157"/>
                    </a:lnTo>
                    <a:lnTo>
                      <a:pt x="237" y="157"/>
                    </a:lnTo>
                    <a:lnTo>
                      <a:pt x="232" y="157"/>
                    </a:lnTo>
                    <a:lnTo>
                      <a:pt x="232" y="157"/>
                    </a:lnTo>
                    <a:lnTo>
                      <a:pt x="232" y="157"/>
                    </a:lnTo>
                    <a:lnTo>
                      <a:pt x="227" y="157"/>
                    </a:lnTo>
                    <a:lnTo>
                      <a:pt x="227" y="152"/>
                    </a:lnTo>
                    <a:lnTo>
                      <a:pt x="222" y="152"/>
                    </a:lnTo>
                    <a:lnTo>
                      <a:pt x="222" y="148"/>
                    </a:lnTo>
                    <a:lnTo>
                      <a:pt x="222" y="148"/>
                    </a:lnTo>
                    <a:lnTo>
                      <a:pt x="222" y="148"/>
                    </a:lnTo>
                    <a:lnTo>
                      <a:pt x="217" y="143"/>
                    </a:lnTo>
                    <a:lnTo>
                      <a:pt x="217" y="143"/>
                    </a:lnTo>
                    <a:lnTo>
                      <a:pt x="212" y="138"/>
                    </a:lnTo>
                    <a:lnTo>
                      <a:pt x="212" y="138"/>
                    </a:lnTo>
                    <a:lnTo>
                      <a:pt x="207" y="138"/>
                    </a:lnTo>
                    <a:lnTo>
                      <a:pt x="202" y="138"/>
                    </a:lnTo>
                    <a:lnTo>
                      <a:pt x="202" y="138"/>
                    </a:lnTo>
                    <a:lnTo>
                      <a:pt x="202" y="138"/>
                    </a:lnTo>
                    <a:lnTo>
                      <a:pt x="197" y="138"/>
                    </a:lnTo>
                    <a:lnTo>
                      <a:pt x="197" y="138"/>
                    </a:lnTo>
                    <a:lnTo>
                      <a:pt x="192" y="138"/>
                    </a:lnTo>
                    <a:lnTo>
                      <a:pt x="192" y="138"/>
                    </a:lnTo>
                    <a:lnTo>
                      <a:pt x="188" y="133"/>
                    </a:lnTo>
                    <a:lnTo>
                      <a:pt x="183" y="133"/>
                    </a:lnTo>
                    <a:lnTo>
                      <a:pt x="183" y="133"/>
                    </a:lnTo>
                    <a:lnTo>
                      <a:pt x="183" y="128"/>
                    </a:lnTo>
                    <a:lnTo>
                      <a:pt x="183" y="128"/>
                    </a:lnTo>
                    <a:lnTo>
                      <a:pt x="183" y="128"/>
                    </a:lnTo>
                    <a:lnTo>
                      <a:pt x="178" y="128"/>
                    </a:lnTo>
                    <a:lnTo>
                      <a:pt x="178" y="128"/>
                    </a:lnTo>
                    <a:lnTo>
                      <a:pt x="173" y="128"/>
                    </a:lnTo>
                    <a:lnTo>
                      <a:pt x="173" y="128"/>
                    </a:lnTo>
                    <a:lnTo>
                      <a:pt x="168" y="133"/>
                    </a:lnTo>
                    <a:lnTo>
                      <a:pt x="168" y="133"/>
                    </a:lnTo>
                    <a:lnTo>
                      <a:pt x="168" y="133"/>
                    </a:lnTo>
                    <a:lnTo>
                      <a:pt x="168" y="133"/>
                    </a:lnTo>
                    <a:lnTo>
                      <a:pt x="163" y="138"/>
                    </a:lnTo>
                    <a:lnTo>
                      <a:pt x="163" y="138"/>
                    </a:lnTo>
                    <a:lnTo>
                      <a:pt x="163" y="138"/>
                    </a:lnTo>
                    <a:lnTo>
                      <a:pt x="158" y="138"/>
                    </a:lnTo>
                    <a:lnTo>
                      <a:pt x="158" y="138"/>
                    </a:lnTo>
                    <a:lnTo>
                      <a:pt x="158" y="133"/>
                    </a:lnTo>
                    <a:lnTo>
                      <a:pt x="158" y="133"/>
                    </a:lnTo>
                    <a:lnTo>
                      <a:pt x="153" y="133"/>
                    </a:lnTo>
                    <a:lnTo>
                      <a:pt x="153" y="133"/>
                    </a:lnTo>
                    <a:lnTo>
                      <a:pt x="153" y="133"/>
                    </a:lnTo>
                    <a:lnTo>
                      <a:pt x="148" y="133"/>
                    </a:lnTo>
                    <a:lnTo>
                      <a:pt x="143" y="138"/>
                    </a:lnTo>
                    <a:lnTo>
                      <a:pt x="143" y="138"/>
                    </a:lnTo>
                    <a:lnTo>
                      <a:pt x="143" y="138"/>
                    </a:lnTo>
                    <a:lnTo>
                      <a:pt x="143" y="138"/>
                    </a:lnTo>
                    <a:lnTo>
                      <a:pt x="143" y="143"/>
                    </a:lnTo>
                    <a:lnTo>
                      <a:pt x="143" y="143"/>
                    </a:lnTo>
                    <a:lnTo>
                      <a:pt x="138" y="148"/>
                    </a:lnTo>
                    <a:lnTo>
                      <a:pt x="138" y="148"/>
                    </a:lnTo>
                    <a:lnTo>
                      <a:pt x="138" y="148"/>
                    </a:lnTo>
                    <a:lnTo>
                      <a:pt x="138" y="148"/>
                    </a:lnTo>
                    <a:lnTo>
                      <a:pt x="138" y="148"/>
                    </a:lnTo>
                    <a:lnTo>
                      <a:pt x="133" y="148"/>
                    </a:lnTo>
                    <a:lnTo>
                      <a:pt x="133" y="148"/>
                    </a:lnTo>
                    <a:lnTo>
                      <a:pt x="133" y="148"/>
                    </a:lnTo>
                    <a:lnTo>
                      <a:pt x="128" y="148"/>
                    </a:lnTo>
                    <a:lnTo>
                      <a:pt x="128" y="148"/>
                    </a:lnTo>
                    <a:lnTo>
                      <a:pt x="128" y="148"/>
                    </a:lnTo>
                    <a:lnTo>
                      <a:pt x="128" y="148"/>
                    </a:lnTo>
                    <a:lnTo>
                      <a:pt x="128" y="148"/>
                    </a:lnTo>
                    <a:lnTo>
                      <a:pt x="123" y="148"/>
                    </a:lnTo>
                    <a:lnTo>
                      <a:pt x="123" y="148"/>
                    </a:lnTo>
                    <a:lnTo>
                      <a:pt x="123" y="148"/>
                    </a:lnTo>
                    <a:lnTo>
                      <a:pt x="123" y="148"/>
                    </a:lnTo>
                    <a:lnTo>
                      <a:pt x="118" y="148"/>
                    </a:lnTo>
                    <a:lnTo>
                      <a:pt x="118" y="148"/>
                    </a:lnTo>
                    <a:lnTo>
                      <a:pt x="118" y="148"/>
                    </a:lnTo>
                    <a:lnTo>
                      <a:pt x="118" y="148"/>
                    </a:lnTo>
                    <a:lnTo>
                      <a:pt x="113" y="148"/>
                    </a:lnTo>
                    <a:lnTo>
                      <a:pt x="113" y="152"/>
                    </a:lnTo>
                    <a:lnTo>
                      <a:pt x="113" y="152"/>
                    </a:lnTo>
                    <a:lnTo>
                      <a:pt x="109" y="152"/>
                    </a:lnTo>
                    <a:lnTo>
                      <a:pt x="109" y="152"/>
                    </a:lnTo>
                    <a:lnTo>
                      <a:pt x="109" y="148"/>
                    </a:lnTo>
                    <a:lnTo>
                      <a:pt x="109" y="148"/>
                    </a:lnTo>
                    <a:lnTo>
                      <a:pt x="109" y="148"/>
                    </a:lnTo>
                    <a:lnTo>
                      <a:pt x="109" y="143"/>
                    </a:lnTo>
                    <a:lnTo>
                      <a:pt x="109" y="143"/>
                    </a:lnTo>
                    <a:lnTo>
                      <a:pt x="109" y="138"/>
                    </a:lnTo>
                    <a:lnTo>
                      <a:pt x="109" y="138"/>
                    </a:lnTo>
                    <a:lnTo>
                      <a:pt x="104" y="138"/>
                    </a:lnTo>
                    <a:lnTo>
                      <a:pt x="104" y="138"/>
                    </a:lnTo>
                    <a:lnTo>
                      <a:pt x="104" y="138"/>
                    </a:lnTo>
                    <a:lnTo>
                      <a:pt x="104" y="138"/>
                    </a:lnTo>
                    <a:lnTo>
                      <a:pt x="99" y="138"/>
                    </a:lnTo>
                    <a:lnTo>
                      <a:pt x="99" y="138"/>
                    </a:lnTo>
                    <a:lnTo>
                      <a:pt x="99" y="138"/>
                    </a:lnTo>
                    <a:lnTo>
                      <a:pt x="99" y="133"/>
                    </a:lnTo>
                    <a:lnTo>
                      <a:pt x="99" y="133"/>
                    </a:lnTo>
                    <a:lnTo>
                      <a:pt x="99" y="128"/>
                    </a:lnTo>
                    <a:lnTo>
                      <a:pt x="99" y="128"/>
                    </a:lnTo>
                    <a:lnTo>
                      <a:pt x="99" y="128"/>
                    </a:lnTo>
                    <a:lnTo>
                      <a:pt x="99" y="128"/>
                    </a:lnTo>
                    <a:lnTo>
                      <a:pt x="99" y="123"/>
                    </a:lnTo>
                    <a:lnTo>
                      <a:pt x="99" y="123"/>
                    </a:lnTo>
                    <a:lnTo>
                      <a:pt x="99" y="118"/>
                    </a:lnTo>
                    <a:lnTo>
                      <a:pt x="94" y="118"/>
                    </a:lnTo>
                    <a:lnTo>
                      <a:pt x="94" y="118"/>
                    </a:lnTo>
                    <a:lnTo>
                      <a:pt x="94" y="118"/>
                    </a:lnTo>
                    <a:lnTo>
                      <a:pt x="89" y="118"/>
                    </a:lnTo>
                    <a:lnTo>
                      <a:pt x="89" y="118"/>
                    </a:lnTo>
                    <a:lnTo>
                      <a:pt x="89" y="118"/>
                    </a:lnTo>
                    <a:lnTo>
                      <a:pt x="89" y="123"/>
                    </a:lnTo>
                    <a:lnTo>
                      <a:pt x="84" y="123"/>
                    </a:lnTo>
                    <a:lnTo>
                      <a:pt x="84" y="123"/>
                    </a:lnTo>
                    <a:lnTo>
                      <a:pt x="84" y="123"/>
                    </a:lnTo>
                    <a:lnTo>
                      <a:pt x="84" y="123"/>
                    </a:lnTo>
                    <a:lnTo>
                      <a:pt x="84" y="128"/>
                    </a:lnTo>
                    <a:lnTo>
                      <a:pt x="84" y="128"/>
                    </a:lnTo>
                    <a:lnTo>
                      <a:pt x="79" y="128"/>
                    </a:lnTo>
                    <a:lnTo>
                      <a:pt x="79" y="128"/>
                    </a:lnTo>
                    <a:lnTo>
                      <a:pt x="79" y="128"/>
                    </a:lnTo>
                    <a:lnTo>
                      <a:pt x="79" y="128"/>
                    </a:lnTo>
                    <a:lnTo>
                      <a:pt x="74" y="128"/>
                    </a:lnTo>
                    <a:lnTo>
                      <a:pt x="74" y="128"/>
                    </a:lnTo>
                    <a:lnTo>
                      <a:pt x="74" y="123"/>
                    </a:lnTo>
                    <a:lnTo>
                      <a:pt x="74" y="123"/>
                    </a:lnTo>
                    <a:lnTo>
                      <a:pt x="69" y="123"/>
                    </a:lnTo>
                    <a:lnTo>
                      <a:pt x="69" y="118"/>
                    </a:lnTo>
                    <a:lnTo>
                      <a:pt x="69" y="118"/>
                    </a:lnTo>
                    <a:lnTo>
                      <a:pt x="69" y="113"/>
                    </a:lnTo>
                    <a:lnTo>
                      <a:pt x="69" y="108"/>
                    </a:lnTo>
                    <a:close/>
                  </a:path>
                </a:pathLst>
              </a:custGeom>
              <a:solidFill>
                <a:srgbClr val="FFB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96" name="Freeform 3296">
                <a:extLst>
                  <a:ext uri="{FF2B5EF4-FFF2-40B4-BE49-F238E27FC236}">
                    <a16:creationId xmlns:a16="http://schemas.microsoft.com/office/drawing/2014/main" id="{D6F61795-BE39-426E-BBCA-F22538A7D474}"/>
                  </a:ext>
                </a:extLst>
              </p:cNvPr>
              <p:cNvSpPr>
                <a:spLocks/>
              </p:cNvSpPr>
              <p:nvPr/>
            </p:nvSpPr>
            <p:spPr bwMode="auto">
              <a:xfrm>
                <a:off x="3762" y="1316"/>
                <a:ext cx="10" cy="10"/>
              </a:xfrm>
              <a:custGeom>
                <a:avLst/>
                <a:gdLst>
                  <a:gd name="T0" fmla="*/ 10 w 10"/>
                  <a:gd name="T1" fmla="*/ 0 h 10"/>
                  <a:gd name="T2" fmla="*/ 10 w 10"/>
                  <a:gd name="T3" fmla="*/ 0 h 10"/>
                  <a:gd name="T4" fmla="*/ 5 w 10"/>
                  <a:gd name="T5" fmla="*/ 0 h 10"/>
                  <a:gd name="T6" fmla="*/ 5 w 10"/>
                  <a:gd name="T7" fmla="*/ 0 h 10"/>
                  <a:gd name="T8" fmla="*/ 0 w 10"/>
                  <a:gd name="T9" fmla="*/ 0 h 10"/>
                  <a:gd name="T10" fmla="*/ 0 w 10"/>
                  <a:gd name="T11" fmla="*/ 5 h 10"/>
                  <a:gd name="T12" fmla="*/ 0 w 10"/>
                  <a:gd name="T13" fmla="*/ 5 h 10"/>
                  <a:gd name="T14" fmla="*/ 0 w 10"/>
                  <a:gd name="T15" fmla="*/ 5 h 10"/>
                  <a:gd name="T16" fmla="*/ 0 w 10"/>
                  <a:gd name="T17" fmla="*/ 10 h 10"/>
                  <a:gd name="T18" fmla="*/ 0 w 10"/>
                  <a:gd name="T19" fmla="*/ 10 h 10"/>
                  <a:gd name="T20" fmla="*/ 0 w 10"/>
                  <a:gd name="T21" fmla="*/ 10 h 10"/>
                  <a:gd name="T22" fmla="*/ 0 w 10"/>
                  <a:gd name="T23" fmla="*/ 10 h 10"/>
                  <a:gd name="T24" fmla="*/ 0 w 10"/>
                  <a:gd name="T25" fmla="*/ 5 h 10"/>
                  <a:gd name="T26" fmla="*/ 0 w 10"/>
                  <a:gd name="T27" fmla="*/ 5 h 10"/>
                  <a:gd name="T28" fmla="*/ 0 w 10"/>
                  <a:gd name="T29" fmla="*/ 5 h 10"/>
                  <a:gd name="T30" fmla="*/ 5 w 10"/>
                  <a:gd name="T31" fmla="*/ 5 h 10"/>
                  <a:gd name="T32" fmla="*/ 5 w 10"/>
                  <a:gd name="T33" fmla="*/ 5 h 10"/>
                  <a:gd name="T34" fmla="*/ 5 w 10"/>
                  <a:gd name="T35" fmla="*/ 0 h 10"/>
                  <a:gd name="T36" fmla="*/ 10 w 10"/>
                  <a:gd name="T37" fmla="*/ 0 h 10"/>
                  <a:gd name="T38" fmla="*/ 10 w 10"/>
                  <a:gd name="T3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0">
                    <a:moveTo>
                      <a:pt x="10" y="0"/>
                    </a:moveTo>
                    <a:lnTo>
                      <a:pt x="10" y="0"/>
                    </a:lnTo>
                    <a:lnTo>
                      <a:pt x="5" y="0"/>
                    </a:lnTo>
                    <a:lnTo>
                      <a:pt x="5" y="0"/>
                    </a:lnTo>
                    <a:lnTo>
                      <a:pt x="0" y="0"/>
                    </a:lnTo>
                    <a:lnTo>
                      <a:pt x="0" y="5"/>
                    </a:lnTo>
                    <a:lnTo>
                      <a:pt x="0" y="5"/>
                    </a:lnTo>
                    <a:lnTo>
                      <a:pt x="0" y="5"/>
                    </a:lnTo>
                    <a:lnTo>
                      <a:pt x="0" y="10"/>
                    </a:lnTo>
                    <a:lnTo>
                      <a:pt x="0" y="10"/>
                    </a:lnTo>
                    <a:lnTo>
                      <a:pt x="0" y="10"/>
                    </a:lnTo>
                    <a:lnTo>
                      <a:pt x="0" y="10"/>
                    </a:lnTo>
                    <a:lnTo>
                      <a:pt x="0" y="5"/>
                    </a:lnTo>
                    <a:lnTo>
                      <a:pt x="0" y="5"/>
                    </a:lnTo>
                    <a:lnTo>
                      <a:pt x="0" y="5"/>
                    </a:lnTo>
                    <a:lnTo>
                      <a:pt x="5" y="5"/>
                    </a:lnTo>
                    <a:lnTo>
                      <a:pt x="5" y="5"/>
                    </a:lnTo>
                    <a:lnTo>
                      <a:pt x="5" y="0"/>
                    </a:lnTo>
                    <a:lnTo>
                      <a:pt x="10"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97" name="Freeform 3297">
                <a:extLst>
                  <a:ext uri="{FF2B5EF4-FFF2-40B4-BE49-F238E27FC236}">
                    <a16:creationId xmlns:a16="http://schemas.microsoft.com/office/drawing/2014/main" id="{CDBD157E-3EAF-401F-94B3-CFAA3F0B5627}"/>
                  </a:ext>
                </a:extLst>
              </p:cNvPr>
              <p:cNvSpPr>
                <a:spLocks/>
              </p:cNvSpPr>
              <p:nvPr/>
            </p:nvSpPr>
            <p:spPr bwMode="auto">
              <a:xfrm>
                <a:off x="3782" y="1311"/>
                <a:ext cx="5" cy="5"/>
              </a:xfrm>
              <a:custGeom>
                <a:avLst/>
                <a:gdLst>
                  <a:gd name="T0" fmla="*/ 5 w 5"/>
                  <a:gd name="T1" fmla="*/ 0 h 5"/>
                  <a:gd name="T2" fmla="*/ 5 w 5"/>
                  <a:gd name="T3" fmla="*/ 0 h 5"/>
                  <a:gd name="T4" fmla="*/ 5 w 5"/>
                  <a:gd name="T5" fmla="*/ 0 h 5"/>
                  <a:gd name="T6" fmla="*/ 0 w 5"/>
                  <a:gd name="T7" fmla="*/ 0 h 5"/>
                  <a:gd name="T8" fmla="*/ 0 w 5"/>
                  <a:gd name="T9" fmla="*/ 0 h 5"/>
                  <a:gd name="T10" fmla="*/ 0 w 5"/>
                  <a:gd name="T11" fmla="*/ 0 h 5"/>
                  <a:gd name="T12" fmla="*/ 0 w 5"/>
                  <a:gd name="T13" fmla="*/ 0 h 5"/>
                  <a:gd name="T14" fmla="*/ 0 w 5"/>
                  <a:gd name="T15" fmla="*/ 5 h 5"/>
                  <a:gd name="T16" fmla="*/ 0 w 5"/>
                  <a:gd name="T17" fmla="*/ 5 h 5"/>
                  <a:gd name="T18" fmla="*/ 0 w 5"/>
                  <a:gd name="T19" fmla="*/ 5 h 5"/>
                  <a:gd name="T20" fmla="*/ 0 w 5"/>
                  <a:gd name="T21" fmla="*/ 5 h 5"/>
                  <a:gd name="T22" fmla="*/ 0 w 5"/>
                  <a:gd name="T23" fmla="*/ 5 h 5"/>
                  <a:gd name="T24" fmla="*/ 0 w 5"/>
                  <a:gd name="T25" fmla="*/ 5 h 5"/>
                  <a:gd name="T26" fmla="*/ 0 w 5"/>
                  <a:gd name="T27" fmla="*/ 5 h 5"/>
                  <a:gd name="T28" fmla="*/ 0 w 5"/>
                  <a:gd name="T29" fmla="*/ 5 h 5"/>
                  <a:gd name="T30" fmla="*/ 0 w 5"/>
                  <a:gd name="T31" fmla="*/ 5 h 5"/>
                  <a:gd name="T32" fmla="*/ 5 w 5"/>
                  <a:gd name="T33" fmla="*/ 0 h 5"/>
                  <a:gd name="T34" fmla="*/ 5 w 5"/>
                  <a:gd name="T35" fmla="*/ 0 h 5"/>
                  <a:gd name="T36" fmla="*/ 5 w 5"/>
                  <a:gd name="T37" fmla="*/ 0 h 5"/>
                  <a:gd name="T38" fmla="*/ 5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0"/>
                    </a:moveTo>
                    <a:lnTo>
                      <a:pt x="5" y="0"/>
                    </a:lnTo>
                    <a:lnTo>
                      <a:pt x="5" y="0"/>
                    </a:lnTo>
                    <a:lnTo>
                      <a:pt x="0" y="0"/>
                    </a:lnTo>
                    <a:lnTo>
                      <a:pt x="0" y="0"/>
                    </a:lnTo>
                    <a:lnTo>
                      <a:pt x="0" y="0"/>
                    </a:lnTo>
                    <a:lnTo>
                      <a:pt x="0" y="0"/>
                    </a:lnTo>
                    <a:lnTo>
                      <a:pt x="0" y="5"/>
                    </a:lnTo>
                    <a:lnTo>
                      <a:pt x="0" y="5"/>
                    </a:lnTo>
                    <a:lnTo>
                      <a:pt x="0" y="5"/>
                    </a:lnTo>
                    <a:lnTo>
                      <a:pt x="0" y="5"/>
                    </a:lnTo>
                    <a:lnTo>
                      <a:pt x="0" y="5"/>
                    </a:lnTo>
                    <a:lnTo>
                      <a:pt x="0" y="5"/>
                    </a:lnTo>
                    <a:lnTo>
                      <a:pt x="0" y="5"/>
                    </a:lnTo>
                    <a:lnTo>
                      <a:pt x="0" y="5"/>
                    </a:lnTo>
                    <a:lnTo>
                      <a:pt x="0" y="5"/>
                    </a:lnTo>
                    <a:lnTo>
                      <a:pt x="5" y="0"/>
                    </a:lnTo>
                    <a:lnTo>
                      <a:pt x="5" y="0"/>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98" name="Freeform 3298">
                <a:extLst>
                  <a:ext uri="{FF2B5EF4-FFF2-40B4-BE49-F238E27FC236}">
                    <a16:creationId xmlns:a16="http://schemas.microsoft.com/office/drawing/2014/main" id="{93CE4603-FE6D-48F0-B83B-13C54DB9F3AB}"/>
                  </a:ext>
                </a:extLst>
              </p:cNvPr>
              <p:cNvSpPr>
                <a:spLocks/>
              </p:cNvSpPr>
              <p:nvPr/>
            </p:nvSpPr>
            <p:spPr bwMode="auto">
              <a:xfrm>
                <a:off x="3792" y="1311"/>
                <a:ext cx="5" cy="10"/>
              </a:xfrm>
              <a:custGeom>
                <a:avLst/>
                <a:gdLst>
                  <a:gd name="T0" fmla="*/ 5 w 5"/>
                  <a:gd name="T1" fmla="*/ 10 h 10"/>
                  <a:gd name="T2" fmla="*/ 5 w 5"/>
                  <a:gd name="T3" fmla="*/ 10 h 10"/>
                  <a:gd name="T4" fmla="*/ 5 w 5"/>
                  <a:gd name="T5" fmla="*/ 10 h 10"/>
                  <a:gd name="T6" fmla="*/ 5 w 5"/>
                  <a:gd name="T7" fmla="*/ 10 h 10"/>
                  <a:gd name="T8" fmla="*/ 5 w 5"/>
                  <a:gd name="T9" fmla="*/ 5 h 10"/>
                  <a:gd name="T10" fmla="*/ 5 w 5"/>
                  <a:gd name="T11" fmla="*/ 5 h 10"/>
                  <a:gd name="T12" fmla="*/ 5 w 5"/>
                  <a:gd name="T13" fmla="*/ 5 h 10"/>
                  <a:gd name="T14" fmla="*/ 5 w 5"/>
                  <a:gd name="T15" fmla="*/ 5 h 10"/>
                  <a:gd name="T16" fmla="*/ 5 w 5"/>
                  <a:gd name="T17" fmla="*/ 0 h 10"/>
                  <a:gd name="T18" fmla="*/ 5 w 5"/>
                  <a:gd name="T19" fmla="*/ 0 h 10"/>
                  <a:gd name="T20" fmla="*/ 0 w 5"/>
                  <a:gd name="T21" fmla="*/ 0 h 10"/>
                  <a:gd name="T22" fmla="*/ 0 w 5"/>
                  <a:gd name="T23" fmla="*/ 0 h 10"/>
                  <a:gd name="T24" fmla="*/ 0 w 5"/>
                  <a:gd name="T25" fmla="*/ 5 h 10"/>
                  <a:gd name="T26" fmla="*/ 0 w 5"/>
                  <a:gd name="T27" fmla="*/ 5 h 10"/>
                  <a:gd name="T28" fmla="*/ 0 w 5"/>
                  <a:gd name="T29" fmla="*/ 5 h 10"/>
                  <a:gd name="T30" fmla="*/ 0 w 5"/>
                  <a:gd name="T31" fmla="*/ 5 h 10"/>
                  <a:gd name="T32" fmla="*/ 5 w 5"/>
                  <a:gd name="T33" fmla="*/ 10 h 10"/>
                  <a:gd name="T34" fmla="*/ 5 w 5"/>
                  <a:gd name="T35" fmla="*/ 10 h 10"/>
                  <a:gd name="T36" fmla="*/ 5 w 5"/>
                  <a:gd name="T37" fmla="*/ 10 h 10"/>
                  <a:gd name="T38" fmla="*/ 5 w 5"/>
                  <a:gd name="T3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0">
                    <a:moveTo>
                      <a:pt x="5" y="10"/>
                    </a:moveTo>
                    <a:lnTo>
                      <a:pt x="5" y="10"/>
                    </a:lnTo>
                    <a:lnTo>
                      <a:pt x="5" y="10"/>
                    </a:lnTo>
                    <a:lnTo>
                      <a:pt x="5" y="10"/>
                    </a:lnTo>
                    <a:lnTo>
                      <a:pt x="5" y="5"/>
                    </a:lnTo>
                    <a:lnTo>
                      <a:pt x="5" y="5"/>
                    </a:lnTo>
                    <a:lnTo>
                      <a:pt x="5" y="5"/>
                    </a:lnTo>
                    <a:lnTo>
                      <a:pt x="5" y="5"/>
                    </a:lnTo>
                    <a:lnTo>
                      <a:pt x="5" y="0"/>
                    </a:lnTo>
                    <a:lnTo>
                      <a:pt x="5" y="0"/>
                    </a:lnTo>
                    <a:lnTo>
                      <a:pt x="0" y="0"/>
                    </a:lnTo>
                    <a:lnTo>
                      <a:pt x="0" y="0"/>
                    </a:lnTo>
                    <a:lnTo>
                      <a:pt x="0" y="5"/>
                    </a:lnTo>
                    <a:lnTo>
                      <a:pt x="0" y="5"/>
                    </a:lnTo>
                    <a:lnTo>
                      <a:pt x="0" y="5"/>
                    </a:lnTo>
                    <a:lnTo>
                      <a:pt x="0" y="5"/>
                    </a:lnTo>
                    <a:lnTo>
                      <a:pt x="5" y="10"/>
                    </a:lnTo>
                    <a:lnTo>
                      <a:pt x="5" y="10"/>
                    </a:lnTo>
                    <a:lnTo>
                      <a:pt x="5" y="10"/>
                    </a:lnTo>
                    <a:lnTo>
                      <a:pt x="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99" name="Freeform 3299">
                <a:extLst>
                  <a:ext uri="{FF2B5EF4-FFF2-40B4-BE49-F238E27FC236}">
                    <a16:creationId xmlns:a16="http://schemas.microsoft.com/office/drawing/2014/main" id="{B0E10912-FB76-45EF-BC7C-503F573785D6}"/>
                  </a:ext>
                </a:extLst>
              </p:cNvPr>
              <p:cNvSpPr>
                <a:spLocks/>
              </p:cNvSpPr>
              <p:nvPr/>
            </p:nvSpPr>
            <p:spPr bwMode="auto">
              <a:xfrm>
                <a:off x="3797" y="1321"/>
                <a:ext cx="5" cy="5"/>
              </a:xfrm>
              <a:custGeom>
                <a:avLst/>
                <a:gdLst>
                  <a:gd name="T0" fmla="*/ 5 w 5"/>
                  <a:gd name="T1" fmla="*/ 5 h 5"/>
                  <a:gd name="T2" fmla="*/ 5 w 5"/>
                  <a:gd name="T3" fmla="*/ 5 h 5"/>
                  <a:gd name="T4" fmla="*/ 5 w 5"/>
                  <a:gd name="T5" fmla="*/ 0 h 5"/>
                  <a:gd name="T6" fmla="*/ 0 w 5"/>
                  <a:gd name="T7" fmla="*/ 0 h 5"/>
                  <a:gd name="T8" fmla="*/ 0 w 5"/>
                  <a:gd name="T9" fmla="*/ 0 h 5"/>
                  <a:gd name="T10" fmla="*/ 0 w 5"/>
                  <a:gd name="T11" fmla="*/ 0 h 5"/>
                  <a:gd name="T12" fmla="*/ 0 w 5"/>
                  <a:gd name="T13" fmla="*/ 0 h 5"/>
                  <a:gd name="T14" fmla="*/ 0 w 5"/>
                  <a:gd name="T15" fmla="*/ 0 h 5"/>
                  <a:gd name="T16" fmla="*/ 0 w 5"/>
                  <a:gd name="T17" fmla="*/ 5 h 5"/>
                  <a:gd name="T18" fmla="*/ 0 w 5"/>
                  <a:gd name="T19" fmla="*/ 5 h 5"/>
                  <a:gd name="T20" fmla="*/ 0 w 5"/>
                  <a:gd name="T21" fmla="*/ 5 h 5"/>
                  <a:gd name="T22" fmla="*/ 0 w 5"/>
                  <a:gd name="T23" fmla="*/ 5 h 5"/>
                  <a:gd name="T24" fmla="*/ 5 w 5"/>
                  <a:gd name="T2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5" y="5"/>
                    </a:moveTo>
                    <a:lnTo>
                      <a:pt x="5" y="5"/>
                    </a:lnTo>
                    <a:lnTo>
                      <a:pt x="5" y="0"/>
                    </a:lnTo>
                    <a:lnTo>
                      <a:pt x="0" y="0"/>
                    </a:lnTo>
                    <a:lnTo>
                      <a:pt x="0" y="0"/>
                    </a:lnTo>
                    <a:lnTo>
                      <a:pt x="0" y="0"/>
                    </a:lnTo>
                    <a:lnTo>
                      <a:pt x="0" y="0"/>
                    </a:lnTo>
                    <a:lnTo>
                      <a:pt x="0" y="0"/>
                    </a:lnTo>
                    <a:lnTo>
                      <a:pt x="0" y="5"/>
                    </a:lnTo>
                    <a:lnTo>
                      <a:pt x="0" y="5"/>
                    </a:lnTo>
                    <a:lnTo>
                      <a:pt x="0" y="5"/>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00" name="Freeform 3300">
                <a:extLst>
                  <a:ext uri="{FF2B5EF4-FFF2-40B4-BE49-F238E27FC236}">
                    <a16:creationId xmlns:a16="http://schemas.microsoft.com/office/drawing/2014/main" id="{040D591C-37AD-4591-B4C5-3D37DA7C456A}"/>
                  </a:ext>
                </a:extLst>
              </p:cNvPr>
              <p:cNvSpPr>
                <a:spLocks/>
              </p:cNvSpPr>
              <p:nvPr/>
            </p:nvSpPr>
            <p:spPr bwMode="auto">
              <a:xfrm>
                <a:off x="3797" y="1311"/>
                <a:ext cx="9" cy="15"/>
              </a:xfrm>
              <a:custGeom>
                <a:avLst/>
                <a:gdLst>
                  <a:gd name="T0" fmla="*/ 0 w 9"/>
                  <a:gd name="T1" fmla="*/ 5 h 15"/>
                  <a:gd name="T2" fmla="*/ 0 w 9"/>
                  <a:gd name="T3" fmla="*/ 5 h 15"/>
                  <a:gd name="T4" fmla="*/ 5 w 9"/>
                  <a:gd name="T5" fmla="*/ 5 h 15"/>
                  <a:gd name="T6" fmla="*/ 5 w 9"/>
                  <a:gd name="T7" fmla="*/ 10 h 15"/>
                  <a:gd name="T8" fmla="*/ 5 w 9"/>
                  <a:gd name="T9" fmla="*/ 10 h 15"/>
                  <a:gd name="T10" fmla="*/ 5 w 9"/>
                  <a:gd name="T11" fmla="*/ 10 h 15"/>
                  <a:gd name="T12" fmla="*/ 5 w 9"/>
                  <a:gd name="T13" fmla="*/ 15 h 15"/>
                  <a:gd name="T14" fmla="*/ 5 w 9"/>
                  <a:gd name="T15" fmla="*/ 15 h 15"/>
                  <a:gd name="T16" fmla="*/ 5 w 9"/>
                  <a:gd name="T17" fmla="*/ 15 h 15"/>
                  <a:gd name="T18" fmla="*/ 5 w 9"/>
                  <a:gd name="T19" fmla="*/ 15 h 15"/>
                  <a:gd name="T20" fmla="*/ 9 w 9"/>
                  <a:gd name="T21" fmla="*/ 15 h 15"/>
                  <a:gd name="T22" fmla="*/ 9 w 9"/>
                  <a:gd name="T23" fmla="*/ 15 h 15"/>
                  <a:gd name="T24" fmla="*/ 5 w 9"/>
                  <a:gd name="T25" fmla="*/ 15 h 15"/>
                  <a:gd name="T26" fmla="*/ 5 w 9"/>
                  <a:gd name="T27" fmla="*/ 10 h 15"/>
                  <a:gd name="T28" fmla="*/ 5 w 9"/>
                  <a:gd name="T29" fmla="*/ 10 h 15"/>
                  <a:gd name="T30" fmla="*/ 5 w 9"/>
                  <a:gd name="T31" fmla="*/ 10 h 15"/>
                  <a:gd name="T32" fmla="*/ 5 w 9"/>
                  <a:gd name="T33" fmla="*/ 10 h 15"/>
                  <a:gd name="T34" fmla="*/ 5 w 9"/>
                  <a:gd name="T35" fmla="*/ 5 h 15"/>
                  <a:gd name="T36" fmla="*/ 5 w 9"/>
                  <a:gd name="T37" fmla="*/ 5 h 15"/>
                  <a:gd name="T38" fmla="*/ 5 w 9"/>
                  <a:gd name="T39" fmla="*/ 0 h 15"/>
                  <a:gd name="T40" fmla="*/ 0 w 9"/>
                  <a:gd name="T4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15">
                    <a:moveTo>
                      <a:pt x="0" y="5"/>
                    </a:moveTo>
                    <a:lnTo>
                      <a:pt x="0" y="5"/>
                    </a:lnTo>
                    <a:lnTo>
                      <a:pt x="5" y="5"/>
                    </a:lnTo>
                    <a:lnTo>
                      <a:pt x="5" y="10"/>
                    </a:lnTo>
                    <a:lnTo>
                      <a:pt x="5" y="10"/>
                    </a:lnTo>
                    <a:lnTo>
                      <a:pt x="5" y="10"/>
                    </a:lnTo>
                    <a:lnTo>
                      <a:pt x="5" y="15"/>
                    </a:lnTo>
                    <a:lnTo>
                      <a:pt x="5" y="15"/>
                    </a:lnTo>
                    <a:lnTo>
                      <a:pt x="5" y="15"/>
                    </a:lnTo>
                    <a:lnTo>
                      <a:pt x="5" y="15"/>
                    </a:lnTo>
                    <a:lnTo>
                      <a:pt x="9" y="15"/>
                    </a:lnTo>
                    <a:lnTo>
                      <a:pt x="9" y="15"/>
                    </a:lnTo>
                    <a:lnTo>
                      <a:pt x="5" y="15"/>
                    </a:lnTo>
                    <a:lnTo>
                      <a:pt x="5" y="10"/>
                    </a:lnTo>
                    <a:lnTo>
                      <a:pt x="5" y="10"/>
                    </a:lnTo>
                    <a:lnTo>
                      <a:pt x="5" y="10"/>
                    </a:lnTo>
                    <a:lnTo>
                      <a:pt x="5" y="10"/>
                    </a:lnTo>
                    <a:lnTo>
                      <a:pt x="5" y="5"/>
                    </a:lnTo>
                    <a:lnTo>
                      <a:pt x="5" y="5"/>
                    </a:lnTo>
                    <a:lnTo>
                      <a:pt x="5"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01" name="Freeform 3301">
                <a:extLst>
                  <a:ext uri="{FF2B5EF4-FFF2-40B4-BE49-F238E27FC236}">
                    <a16:creationId xmlns:a16="http://schemas.microsoft.com/office/drawing/2014/main" id="{C57B5D3D-AE62-4B19-96A7-474DC1F76D6C}"/>
                  </a:ext>
                </a:extLst>
              </p:cNvPr>
              <p:cNvSpPr>
                <a:spLocks/>
              </p:cNvSpPr>
              <p:nvPr/>
            </p:nvSpPr>
            <p:spPr bwMode="auto">
              <a:xfrm>
                <a:off x="3797" y="1306"/>
                <a:ext cx="5" cy="10"/>
              </a:xfrm>
              <a:custGeom>
                <a:avLst/>
                <a:gdLst>
                  <a:gd name="T0" fmla="*/ 5 w 5"/>
                  <a:gd name="T1" fmla="*/ 0 h 10"/>
                  <a:gd name="T2" fmla="*/ 5 w 5"/>
                  <a:gd name="T3" fmla="*/ 0 h 10"/>
                  <a:gd name="T4" fmla="*/ 0 w 5"/>
                  <a:gd name="T5" fmla="*/ 0 h 10"/>
                  <a:gd name="T6" fmla="*/ 0 w 5"/>
                  <a:gd name="T7" fmla="*/ 5 h 10"/>
                  <a:gd name="T8" fmla="*/ 0 w 5"/>
                  <a:gd name="T9" fmla="*/ 5 h 10"/>
                  <a:gd name="T10" fmla="*/ 0 w 5"/>
                  <a:gd name="T11" fmla="*/ 5 h 10"/>
                  <a:gd name="T12" fmla="*/ 0 w 5"/>
                  <a:gd name="T13" fmla="*/ 10 h 10"/>
                  <a:gd name="T14" fmla="*/ 0 w 5"/>
                  <a:gd name="T15" fmla="*/ 10 h 10"/>
                  <a:gd name="T16" fmla="*/ 0 w 5"/>
                  <a:gd name="T17" fmla="*/ 10 h 10"/>
                  <a:gd name="T18" fmla="*/ 0 w 5"/>
                  <a:gd name="T19" fmla="*/ 10 h 10"/>
                  <a:gd name="T20" fmla="*/ 5 w 5"/>
                  <a:gd name="T21" fmla="*/ 5 h 10"/>
                  <a:gd name="T22" fmla="*/ 5 w 5"/>
                  <a:gd name="T23" fmla="*/ 5 h 10"/>
                  <a:gd name="T24" fmla="*/ 5 w 5"/>
                  <a:gd name="T25" fmla="*/ 5 h 10"/>
                  <a:gd name="T26" fmla="*/ 5 w 5"/>
                  <a:gd name="T27" fmla="*/ 5 h 10"/>
                  <a:gd name="T28" fmla="*/ 5 w 5"/>
                  <a:gd name="T29" fmla="*/ 5 h 10"/>
                  <a:gd name="T30" fmla="*/ 5 w 5"/>
                  <a:gd name="T31" fmla="*/ 5 h 10"/>
                  <a:gd name="T32" fmla="*/ 5 w 5"/>
                  <a:gd name="T33" fmla="*/ 5 h 10"/>
                  <a:gd name="T34" fmla="*/ 5 w 5"/>
                  <a:gd name="T35" fmla="*/ 5 h 10"/>
                  <a:gd name="T36" fmla="*/ 5 w 5"/>
                  <a:gd name="T37" fmla="*/ 0 h 10"/>
                  <a:gd name="T38" fmla="*/ 5 w 5"/>
                  <a:gd name="T3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0">
                    <a:moveTo>
                      <a:pt x="5" y="0"/>
                    </a:moveTo>
                    <a:lnTo>
                      <a:pt x="5" y="0"/>
                    </a:lnTo>
                    <a:lnTo>
                      <a:pt x="0" y="0"/>
                    </a:lnTo>
                    <a:lnTo>
                      <a:pt x="0" y="5"/>
                    </a:lnTo>
                    <a:lnTo>
                      <a:pt x="0" y="5"/>
                    </a:lnTo>
                    <a:lnTo>
                      <a:pt x="0" y="5"/>
                    </a:lnTo>
                    <a:lnTo>
                      <a:pt x="0" y="10"/>
                    </a:lnTo>
                    <a:lnTo>
                      <a:pt x="0" y="10"/>
                    </a:lnTo>
                    <a:lnTo>
                      <a:pt x="0" y="10"/>
                    </a:lnTo>
                    <a:lnTo>
                      <a:pt x="0" y="10"/>
                    </a:lnTo>
                    <a:lnTo>
                      <a:pt x="5" y="5"/>
                    </a:lnTo>
                    <a:lnTo>
                      <a:pt x="5" y="5"/>
                    </a:lnTo>
                    <a:lnTo>
                      <a:pt x="5" y="5"/>
                    </a:lnTo>
                    <a:lnTo>
                      <a:pt x="5" y="5"/>
                    </a:lnTo>
                    <a:lnTo>
                      <a:pt x="5" y="5"/>
                    </a:lnTo>
                    <a:lnTo>
                      <a:pt x="5" y="5"/>
                    </a:lnTo>
                    <a:lnTo>
                      <a:pt x="5" y="5"/>
                    </a:lnTo>
                    <a:lnTo>
                      <a:pt x="5" y="5"/>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02" name="Freeform 3302">
                <a:extLst>
                  <a:ext uri="{FF2B5EF4-FFF2-40B4-BE49-F238E27FC236}">
                    <a16:creationId xmlns:a16="http://schemas.microsoft.com/office/drawing/2014/main" id="{311052D3-DDE8-45F5-9F7D-E47733C4C0AB}"/>
                  </a:ext>
                </a:extLst>
              </p:cNvPr>
              <p:cNvSpPr>
                <a:spLocks/>
              </p:cNvSpPr>
              <p:nvPr/>
            </p:nvSpPr>
            <p:spPr bwMode="auto">
              <a:xfrm>
                <a:off x="3802" y="1292"/>
                <a:ext cx="4" cy="14"/>
              </a:xfrm>
              <a:custGeom>
                <a:avLst/>
                <a:gdLst>
                  <a:gd name="T0" fmla="*/ 4 w 4"/>
                  <a:gd name="T1" fmla="*/ 0 h 14"/>
                  <a:gd name="T2" fmla="*/ 4 w 4"/>
                  <a:gd name="T3" fmla="*/ 0 h 14"/>
                  <a:gd name="T4" fmla="*/ 4 w 4"/>
                  <a:gd name="T5" fmla="*/ 5 h 14"/>
                  <a:gd name="T6" fmla="*/ 0 w 4"/>
                  <a:gd name="T7" fmla="*/ 9 h 14"/>
                  <a:gd name="T8" fmla="*/ 0 w 4"/>
                  <a:gd name="T9" fmla="*/ 9 h 14"/>
                  <a:gd name="T10" fmla="*/ 0 w 4"/>
                  <a:gd name="T11" fmla="*/ 9 h 14"/>
                  <a:gd name="T12" fmla="*/ 0 w 4"/>
                  <a:gd name="T13" fmla="*/ 14 h 14"/>
                  <a:gd name="T14" fmla="*/ 0 w 4"/>
                  <a:gd name="T15" fmla="*/ 14 h 14"/>
                  <a:gd name="T16" fmla="*/ 0 w 4"/>
                  <a:gd name="T17" fmla="*/ 14 h 14"/>
                  <a:gd name="T18" fmla="*/ 0 w 4"/>
                  <a:gd name="T19" fmla="*/ 14 h 14"/>
                  <a:gd name="T20" fmla="*/ 0 w 4"/>
                  <a:gd name="T21" fmla="*/ 14 h 14"/>
                  <a:gd name="T22" fmla="*/ 0 w 4"/>
                  <a:gd name="T23" fmla="*/ 14 h 14"/>
                  <a:gd name="T24" fmla="*/ 0 w 4"/>
                  <a:gd name="T25" fmla="*/ 14 h 14"/>
                  <a:gd name="T26" fmla="*/ 0 w 4"/>
                  <a:gd name="T27" fmla="*/ 14 h 14"/>
                  <a:gd name="T28" fmla="*/ 4 w 4"/>
                  <a:gd name="T29" fmla="*/ 14 h 14"/>
                  <a:gd name="T30" fmla="*/ 4 w 4"/>
                  <a:gd name="T31" fmla="*/ 9 h 14"/>
                  <a:gd name="T32" fmla="*/ 4 w 4"/>
                  <a:gd name="T33" fmla="*/ 9 h 14"/>
                  <a:gd name="T34" fmla="*/ 4 w 4"/>
                  <a:gd name="T35" fmla="*/ 5 h 14"/>
                  <a:gd name="T36" fmla="*/ 4 w 4"/>
                  <a:gd name="T37" fmla="*/ 0 h 14"/>
                  <a:gd name="T38" fmla="*/ 4 w 4"/>
                  <a:gd name="T3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 h="14">
                    <a:moveTo>
                      <a:pt x="4" y="0"/>
                    </a:moveTo>
                    <a:lnTo>
                      <a:pt x="4" y="0"/>
                    </a:lnTo>
                    <a:lnTo>
                      <a:pt x="4" y="5"/>
                    </a:lnTo>
                    <a:lnTo>
                      <a:pt x="0" y="9"/>
                    </a:lnTo>
                    <a:lnTo>
                      <a:pt x="0" y="9"/>
                    </a:lnTo>
                    <a:lnTo>
                      <a:pt x="0" y="9"/>
                    </a:lnTo>
                    <a:lnTo>
                      <a:pt x="0" y="14"/>
                    </a:lnTo>
                    <a:lnTo>
                      <a:pt x="0" y="14"/>
                    </a:lnTo>
                    <a:lnTo>
                      <a:pt x="0" y="14"/>
                    </a:lnTo>
                    <a:lnTo>
                      <a:pt x="0" y="14"/>
                    </a:lnTo>
                    <a:lnTo>
                      <a:pt x="0" y="14"/>
                    </a:lnTo>
                    <a:lnTo>
                      <a:pt x="0" y="14"/>
                    </a:lnTo>
                    <a:lnTo>
                      <a:pt x="0" y="14"/>
                    </a:lnTo>
                    <a:lnTo>
                      <a:pt x="0" y="14"/>
                    </a:lnTo>
                    <a:lnTo>
                      <a:pt x="4" y="14"/>
                    </a:lnTo>
                    <a:lnTo>
                      <a:pt x="4" y="9"/>
                    </a:lnTo>
                    <a:lnTo>
                      <a:pt x="4" y="9"/>
                    </a:lnTo>
                    <a:lnTo>
                      <a:pt x="4" y="5"/>
                    </a:lnTo>
                    <a:lnTo>
                      <a:pt x="4"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03" name="Freeform 3303">
                <a:extLst>
                  <a:ext uri="{FF2B5EF4-FFF2-40B4-BE49-F238E27FC236}">
                    <a16:creationId xmlns:a16="http://schemas.microsoft.com/office/drawing/2014/main" id="{5BEBD870-8440-443C-9D71-F5C8B8456B9C}"/>
                  </a:ext>
                </a:extLst>
              </p:cNvPr>
              <p:cNvSpPr>
                <a:spLocks/>
              </p:cNvSpPr>
              <p:nvPr/>
            </p:nvSpPr>
            <p:spPr bwMode="auto">
              <a:xfrm>
                <a:off x="3806" y="1272"/>
                <a:ext cx="5" cy="20"/>
              </a:xfrm>
              <a:custGeom>
                <a:avLst/>
                <a:gdLst>
                  <a:gd name="T0" fmla="*/ 5 w 5"/>
                  <a:gd name="T1" fmla="*/ 0 h 20"/>
                  <a:gd name="T2" fmla="*/ 5 w 5"/>
                  <a:gd name="T3" fmla="*/ 0 h 20"/>
                  <a:gd name="T4" fmla="*/ 0 w 5"/>
                  <a:gd name="T5" fmla="*/ 5 h 20"/>
                  <a:gd name="T6" fmla="*/ 0 w 5"/>
                  <a:gd name="T7" fmla="*/ 5 h 20"/>
                  <a:gd name="T8" fmla="*/ 0 w 5"/>
                  <a:gd name="T9" fmla="*/ 10 h 20"/>
                  <a:gd name="T10" fmla="*/ 0 w 5"/>
                  <a:gd name="T11" fmla="*/ 15 h 20"/>
                  <a:gd name="T12" fmla="*/ 0 w 5"/>
                  <a:gd name="T13" fmla="*/ 15 h 20"/>
                  <a:gd name="T14" fmla="*/ 0 w 5"/>
                  <a:gd name="T15" fmla="*/ 20 h 20"/>
                  <a:gd name="T16" fmla="*/ 0 w 5"/>
                  <a:gd name="T17" fmla="*/ 20 h 20"/>
                  <a:gd name="T18" fmla="*/ 0 w 5"/>
                  <a:gd name="T19" fmla="*/ 20 h 20"/>
                  <a:gd name="T20" fmla="*/ 0 w 5"/>
                  <a:gd name="T21" fmla="*/ 20 h 20"/>
                  <a:gd name="T22" fmla="*/ 0 w 5"/>
                  <a:gd name="T23" fmla="*/ 20 h 20"/>
                  <a:gd name="T24" fmla="*/ 0 w 5"/>
                  <a:gd name="T25" fmla="*/ 20 h 20"/>
                  <a:gd name="T26" fmla="*/ 0 w 5"/>
                  <a:gd name="T27" fmla="*/ 15 h 20"/>
                  <a:gd name="T28" fmla="*/ 0 w 5"/>
                  <a:gd name="T29" fmla="*/ 15 h 20"/>
                  <a:gd name="T30" fmla="*/ 0 w 5"/>
                  <a:gd name="T31" fmla="*/ 10 h 20"/>
                  <a:gd name="T32" fmla="*/ 5 w 5"/>
                  <a:gd name="T33" fmla="*/ 10 h 20"/>
                  <a:gd name="T34" fmla="*/ 5 w 5"/>
                  <a:gd name="T35" fmla="*/ 5 h 20"/>
                  <a:gd name="T36" fmla="*/ 5 w 5"/>
                  <a:gd name="T37" fmla="*/ 5 h 20"/>
                  <a:gd name="T38" fmla="*/ 5 w 5"/>
                  <a:gd name="T39" fmla="*/ 5 h 20"/>
                  <a:gd name="T40" fmla="*/ 5 w 5"/>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20">
                    <a:moveTo>
                      <a:pt x="5" y="0"/>
                    </a:moveTo>
                    <a:lnTo>
                      <a:pt x="5" y="0"/>
                    </a:lnTo>
                    <a:lnTo>
                      <a:pt x="0" y="5"/>
                    </a:lnTo>
                    <a:lnTo>
                      <a:pt x="0" y="5"/>
                    </a:lnTo>
                    <a:lnTo>
                      <a:pt x="0" y="10"/>
                    </a:lnTo>
                    <a:lnTo>
                      <a:pt x="0" y="15"/>
                    </a:lnTo>
                    <a:lnTo>
                      <a:pt x="0" y="15"/>
                    </a:lnTo>
                    <a:lnTo>
                      <a:pt x="0" y="20"/>
                    </a:lnTo>
                    <a:lnTo>
                      <a:pt x="0" y="20"/>
                    </a:lnTo>
                    <a:lnTo>
                      <a:pt x="0" y="20"/>
                    </a:lnTo>
                    <a:lnTo>
                      <a:pt x="0" y="20"/>
                    </a:lnTo>
                    <a:lnTo>
                      <a:pt x="0" y="20"/>
                    </a:lnTo>
                    <a:lnTo>
                      <a:pt x="0" y="20"/>
                    </a:lnTo>
                    <a:lnTo>
                      <a:pt x="0" y="15"/>
                    </a:lnTo>
                    <a:lnTo>
                      <a:pt x="0" y="15"/>
                    </a:lnTo>
                    <a:lnTo>
                      <a:pt x="0" y="10"/>
                    </a:lnTo>
                    <a:lnTo>
                      <a:pt x="5" y="10"/>
                    </a:lnTo>
                    <a:lnTo>
                      <a:pt x="5" y="5"/>
                    </a:lnTo>
                    <a:lnTo>
                      <a:pt x="5" y="5"/>
                    </a:lnTo>
                    <a:lnTo>
                      <a:pt x="5"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04" name="Freeform 3304">
                <a:extLst>
                  <a:ext uri="{FF2B5EF4-FFF2-40B4-BE49-F238E27FC236}">
                    <a16:creationId xmlns:a16="http://schemas.microsoft.com/office/drawing/2014/main" id="{E03C9DEE-FDCB-4CEF-B2A6-6848B734DA09}"/>
                  </a:ext>
                </a:extLst>
              </p:cNvPr>
              <p:cNvSpPr>
                <a:spLocks/>
              </p:cNvSpPr>
              <p:nvPr/>
            </p:nvSpPr>
            <p:spPr bwMode="auto">
              <a:xfrm>
                <a:off x="3811" y="1267"/>
                <a:ext cx="5" cy="10"/>
              </a:xfrm>
              <a:custGeom>
                <a:avLst/>
                <a:gdLst>
                  <a:gd name="T0" fmla="*/ 0 w 5"/>
                  <a:gd name="T1" fmla="*/ 0 h 10"/>
                  <a:gd name="T2" fmla="*/ 0 w 5"/>
                  <a:gd name="T3" fmla="*/ 0 h 10"/>
                  <a:gd name="T4" fmla="*/ 0 w 5"/>
                  <a:gd name="T5" fmla="*/ 5 h 10"/>
                  <a:gd name="T6" fmla="*/ 0 w 5"/>
                  <a:gd name="T7" fmla="*/ 5 h 10"/>
                  <a:gd name="T8" fmla="*/ 0 w 5"/>
                  <a:gd name="T9" fmla="*/ 5 h 10"/>
                  <a:gd name="T10" fmla="*/ 0 w 5"/>
                  <a:gd name="T11" fmla="*/ 5 h 10"/>
                  <a:gd name="T12" fmla="*/ 0 w 5"/>
                  <a:gd name="T13" fmla="*/ 5 h 10"/>
                  <a:gd name="T14" fmla="*/ 0 w 5"/>
                  <a:gd name="T15" fmla="*/ 5 h 10"/>
                  <a:gd name="T16" fmla="*/ 0 w 5"/>
                  <a:gd name="T17" fmla="*/ 5 h 10"/>
                  <a:gd name="T18" fmla="*/ 0 w 5"/>
                  <a:gd name="T19" fmla="*/ 5 h 10"/>
                  <a:gd name="T20" fmla="*/ 0 w 5"/>
                  <a:gd name="T21" fmla="*/ 10 h 10"/>
                  <a:gd name="T22" fmla="*/ 0 w 5"/>
                  <a:gd name="T23" fmla="*/ 10 h 10"/>
                  <a:gd name="T24" fmla="*/ 0 w 5"/>
                  <a:gd name="T25" fmla="*/ 10 h 10"/>
                  <a:gd name="T26" fmla="*/ 0 w 5"/>
                  <a:gd name="T27" fmla="*/ 10 h 10"/>
                  <a:gd name="T28" fmla="*/ 0 w 5"/>
                  <a:gd name="T29" fmla="*/ 10 h 10"/>
                  <a:gd name="T30" fmla="*/ 5 w 5"/>
                  <a:gd name="T31" fmla="*/ 5 h 10"/>
                  <a:gd name="T32" fmla="*/ 5 w 5"/>
                  <a:gd name="T33" fmla="*/ 5 h 10"/>
                  <a:gd name="T34" fmla="*/ 5 w 5"/>
                  <a:gd name="T35" fmla="*/ 5 h 10"/>
                  <a:gd name="T36" fmla="*/ 5 w 5"/>
                  <a:gd name="T37" fmla="*/ 5 h 10"/>
                  <a:gd name="T38" fmla="*/ 5 w 5"/>
                  <a:gd name="T39" fmla="*/ 5 h 10"/>
                  <a:gd name="T40" fmla="*/ 0 w 5"/>
                  <a:gd name="T4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0" y="0"/>
                    </a:moveTo>
                    <a:lnTo>
                      <a:pt x="0" y="0"/>
                    </a:lnTo>
                    <a:lnTo>
                      <a:pt x="0" y="5"/>
                    </a:lnTo>
                    <a:lnTo>
                      <a:pt x="0" y="5"/>
                    </a:lnTo>
                    <a:lnTo>
                      <a:pt x="0" y="5"/>
                    </a:lnTo>
                    <a:lnTo>
                      <a:pt x="0" y="5"/>
                    </a:lnTo>
                    <a:lnTo>
                      <a:pt x="0" y="5"/>
                    </a:lnTo>
                    <a:lnTo>
                      <a:pt x="0" y="5"/>
                    </a:lnTo>
                    <a:lnTo>
                      <a:pt x="0" y="5"/>
                    </a:lnTo>
                    <a:lnTo>
                      <a:pt x="0" y="5"/>
                    </a:lnTo>
                    <a:lnTo>
                      <a:pt x="0" y="10"/>
                    </a:lnTo>
                    <a:lnTo>
                      <a:pt x="0" y="10"/>
                    </a:lnTo>
                    <a:lnTo>
                      <a:pt x="0" y="10"/>
                    </a:lnTo>
                    <a:lnTo>
                      <a:pt x="0" y="10"/>
                    </a:lnTo>
                    <a:lnTo>
                      <a:pt x="0" y="10"/>
                    </a:lnTo>
                    <a:lnTo>
                      <a:pt x="5" y="5"/>
                    </a:lnTo>
                    <a:lnTo>
                      <a:pt x="5" y="5"/>
                    </a:lnTo>
                    <a:lnTo>
                      <a:pt x="5" y="5"/>
                    </a:lnTo>
                    <a:lnTo>
                      <a:pt x="5" y="5"/>
                    </a:lnTo>
                    <a:lnTo>
                      <a:pt x="5"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05" name="Freeform 3305">
                <a:extLst>
                  <a:ext uri="{FF2B5EF4-FFF2-40B4-BE49-F238E27FC236}">
                    <a16:creationId xmlns:a16="http://schemas.microsoft.com/office/drawing/2014/main" id="{37B46348-CB29-41BF-B33A-F67B40B3CBAA}"/>
                  </a:ext>
                </a:extLst>
              </p:cNvPr>
              <p:cNvSpPr>
                <a:spLocks/>
              </p:cNvSpPr>
              <p:nvPr/>
            </p:nvSpPr>
            <p:spPr bwMode="auto">
              <a:xfrm>
                <a:off x="3811" y="1262"/>
                <a:ext cx="10" cy="10"/>
              </a:xfrm>
              <a:custGeom>
                <a:avLst/>
                <a:gdLst>
                  <a:gd name="T0" fmla="*/ 10 w 10"/>
                  <a:gd name="T1" fmla="*/ 5 h 10"/>
                  <a:gd name="T2" fmla="*/ 10 w 10"/>
                  <a:gd name="T3" fmla="*/ 5 h 10"/>
                  <a:gd name="T4" fmla="*/ 10 w 10"/>
                  <a:gd name="T5" fmla="*/ 5 h 10"/>
                  <a:gd name="T6" fmla="*/ 10 w 10"/>
                  <a:gd name="T7" fmla="*/ 0 h 10"/>
                  <a:gd name="T8" fmla="*/ 5 w 10"/>
                  <a:gd name="T9" fmla="*/ 0 h 10"/>
                  <a:gd name="T10" fmla="*/ 5 w 10"/>
                  <a:gd name="T11" fmla="*/ 5 h 10"/>
                  <a:gd name="T12" fmla="*/ 5 w 10"/>
                  <a:gd name="T13" fmla="*/ 5 h 10"/>
                  <a:gd name="T14" fmla="*/ 5 w 10"/>
                  <a:gd name="T15" fmla="*/ 5 h 10"/>
                  <a:gd name="T16" fmla="*/ 5 w 10"/>
                  <a:gd name="T17" fmla="*/ 5 h 10"/>
                  <a:gd name="T18" fmla="*/ 0 w 10"/>
                  <a:gd name="T19" fmla="*/ 5 h 10"/>
                  <a:gd name="T20" fmla="*/ 5 w 10"/>
                  <a:gd name="T21" fmla="*/ 10 h 10"/>
                  <a:gd name="T22" fmla="*/ 5 w 10"/>
                  <a:gd name="T23" fmla="*/ 10 h 10"/>
                  <a:gd name="T24" fmla="*/ 5 w 10"/>
                  <a:gd name="T25" fmla="*/ 5 h 10"/>
                  <a:gd name="T26" fmla="*/ 5 w 10"/>
                  <a:gd name="T27" fmla="*/ 5 h 10"/>
                  <a:gd name="T28" fmla="*/ 5 w 10"/>
                  <a:gd name="T29" fmla="*/ 5 h 10"/>
                  <a:gd name="T30" fmla="*/ 5 w 10"/>
                  <a:gd name="T31" fmla="*/ 5 h 10"/>
                  <a:gd name="T32" fmla="*/ 5 w 10"/>
                  <a:gd name="T33" fmla="*/ 5 h 10"/>
                  <a:gd name="T34" fmla="*/ 5 w 10"/>
                  <a:gd name="T35" fmla="*/ 5 h 10"/>
                  <a:gd name="T36" fmla="*/ 5 w 10"/>
                  <a:gd name="T37" fmla="*/ 5 h 10"/>
                  <a:gd name="T38" fmla="*/ 5 w 10"/>
                  <a:gd name="T39" fmla="*/ 5 h 10"/>
                  <a:gd name="T40" fmla="*/ 10 w 10"/>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10" y="5"/>
                    </a:moveTo>
                    <a:lnTo>
                      <a:pt x="10" y="5"/>
                    </a:lnTo>
                    <a:lnTo>
                      <a:pt x="10" y="5"/>
                    </a:lnTo>
                    <a:lnTo>
                      <a:pt x="10" y="0"/>
                    </a:lnTo>
                    <a:lnTo>
                      <a:pt x="5" y="0"/>
                    </a:lnTo>
                    <a:lnTo>
                      <a:pt x="5" y="5"/>
                    </a:lnTo>
                    <a:lnTo>
                      <a:pt x="5" y="5"/>
                    </a:lnTo>
                    <a:lnTo>
                      <a:pt x="5" y="5"/>
                    </a:lnTo>
                    <a:lnTo>
                      <a:pt x="5" y="5"/>
                    </a:lnTo>
                    <a:lnTo>
                      <a:pt x="0" y="5"/>
                    </a:lnTo>
                    <a:lnTo>
                      <a:pt x="5" y="10"/>
                    </a:lnTo>
                    <a:lnTo>
                      <a:pt x="5" y="10"/>
                    </a:lnTo>
                    <a:lnTo>
                      <a:pt x="5" y="5"/>
                    </a:lnTo>
                    <a:lnTo>
                      <a:pt x="5" y="5"/>
                    </a:lnTo>
                    <a:lnTo>
                      <a:pt x="5" y="5"/>
                    </a:lnTo>
                    <a:lnTo>
                      <a:pt x="5" y="5"/>
                    </a:lnTo>
                    <a:lnTo>
                      <a:pt x="5" y="5"/>
                    </a:lnTo>
                    <a:lnTo>
                      <a:pt x="5" y="5"/>
                    </a:lnTo>
                    <a:lnTo>
                      <a:pt x="5" y="5"/>
                    </a:lnTo>
                    <a:lnTo>
                      <a:pt x="5" y="5"/>
                    </a:lnTo>
                    <a:lnTo>
                      <a:pt x="1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06" name="Freeform 3306">
                <a:extLst>
                  <a:ext uri="{FF2B5EF4-FFF2-40B4-BE49-F238E27FC236}">
                    <a16:creationId xmlns:a16="http://schemas.microsoft.com/office/drawing/2014/main" id="{393D4D54-86D8-4215-8E62-443B6A3D7842}"/>
                  </a:ext>
                </a:extLst>
              </p:cNvPr>
              <p:cNvSpPr>
                <a:spLocks/>
              </p:cNvSpPr>
              <p:nvPr/>
            </p:nvSpPr>
            <p:spPr bwMode="auto">
              <a:xfrm>
                <a:off x="3816" y="1267"/>
                <a:ext cx="5" cy="10"/>
              </a:xfrm>
              <a:custGeom>
                <a:avLst/>
                <a:gdLst>
                  <a:gd name="T0" fmla="*/ 5 w 5"/>
                  <a:gd name="T1" fmla="*/ 5 h 10"/>
                  <a:gd name="T2" fmla="*/ 5 w 5"/>
                  <a:gd name="T3" fmla="*/ 5 h 10"/>
                  <a:gd name="T4" fmla="*/ 5 w 5"/>
                  <a:gd name="T5" fmla="*/ 5 h 10"/>
                  <a:gd name="T6" fmla="*/ 5 w 5"/>
                  <a:gd name="T7" fmla="*/ 5 h 10"/>
                  <a:gd name="T8" fmla="*/ 5 w 5"/>
                  <a:gd name="T9" fmla="*/ 5 h 10"/>
                  <a:gd name="T10" fmla="*/ 5 w 5"/>
                  <a:gd name="T11" fmla="*/ 5 h 10"/>
                  <a:gd name="T12" fmla="*/ 5 w 5"/>
                  <a:gd name="T13" fmla="*/ 5 h 10"/>
                  <a:gd name="T14" fmla="*/ 5 w 5"/>
                  <a:gd name="T15" fmla="*/ 5 h 10"/>
                  <a:gd name="T16" fmla="*/ 5 w 5"/>
                  <a:gd name="T17" fmla="*/ 0 h 10"/>
                  <a:gd name="T18" fmla="*/ 5 w 5"/>
                  <a:gd name="T19" fmla="*/ 0 h 10"/>
                  <a:gd name="T20" fmla="*/ 0 w 5"/>
                  <a:gd name="T21" fmla="*/ 0 h 10"/>
                  <a:gd name="T22" fmla="*/ 0 w 5"/>
                  <a:gd name="T23" fmla="*/ 0 h 10"/>
                  <a:gd name="T24" fmla="*/ 0 w 5"/>
                  <a:gd name="T25" fmla="*/ 0 h 10"/>
                  <a:gd name="T26" fmla="*/ 0 w 5"/>
                  <a:gd name="T27" fmla="*/ 5 h 10"/>
                  <a:gd name="T28" fmla="*/ 0 w 5"/>
                  <a:gd name="T29" fmla="*/ 5 h 10"/>
                  <a:gd name="T30" fmla="*/ 0 w 5"/>
                  <a:gd name="T31" fmla="*/ 5 h 10"/>
                  <a:gd name="T32" fmla="*/ 0 w 5"/>
                  <a:gd name="T33" fmla="*/ 10 h 10"/>
                  <a:gd name="T34" fmla="*/ 5 w 5"/>
                  <a:gd name="T35" fmla="*/ 10 h 10"/>
                  <a:gd name="T36" fmla="*/ 5 w 5"/>
                  <a:gd name="T37" fmla="*/ 10 h 10"/>
                  <a:gd name="T38" fmla="*/ 5 w 5"/>
                  <a:gd name="T39" fmla="*/ 10 h 10"/>
                  <a:gd name="T40" fmla="*/ 5 w 5"/>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5" y="5"/>
                    </a:moveTo>
                    <a:lnTo>
                      <a:pt x="5" y="5"/>
                    </a:lnTo>
                    <a:lnTo>
                      <a:pt x="5" y="5"/>
                    </a:lnTo>
                    <a:lnTo>
                      <a:pt x="5" y="5"/>
                    </a:lnTo>
                    <a:lnTo>
                      <a:pt x="5" y="5"/>
                    </a:lnTo>
                    <a:lnTo>
                      <a:pt x="5" y="5"/>
                    </a:lnTo>
                    <a:lnTo>
                      <a:pt x="5" y="5"/>
                    </a:lnTo>
                    <a:lnTo>
                      <a:pt x="5" y="5"/>
                    </a:lnTo>
                    <a:lnTo>
                      <a:pt x="5" y="0"/>
                    </a:lnTo>
                    <a:lnTo>
                      <a:pt x="5" y="0"/>
                    </a:lnTo>
                    <a:lnTo>
                      <a:pt x="0" y="0"/>
                    </a:lnTo>
                    <a:lnTo>
                      <a:pt x="0" y="0"/>
                    </a:lnTo>
                    <a:lnTo>
                      <a:pt x="0" y="0"/>
                    </a:lnTo>
                    <a:lnTo>
                      <a:pt x="0" y="5"/>
                    </a:lnTo>
                    <a:lnTo>
                      <a:pt x="0" y="5"/>
                    </a:lnTo>
                    <a:lnTo>
                      <a:pt x="0" y="5"/>
                    </a:lnTo>
                    <a:lnTo>
                      <a:pt x="0" y="10"/>
                    </a:lnTo>
                    <a:lnTo>
                      <a:pt x="5" y="10"/>
                    </a:lnTo>
                    <a:lnTo>
                      <a:pt x="5" y="10"/>
                    </a:lnTo>
                    <a:lnTo>
                      <a:pt x="5" y="1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07" name="Freeform 3307">
                <a:extLst>
                  <a:ext uri="{FF2B5EF4-FFF2-40B4-BE49-F238E27FC236}">
                    <a16:creationId xmlns:a16="http://schemas.microsoft.com/office/drawing/2014/main" id="{83DFC3E7-AD6D-4235-B34A-89EFD1A0D42C}"/>
                  </a:ext>
                </a:extLst>
              </p:cNvPr>
              <p:cNvSpPr>
                <a:spLocks/>
              </p:cNvSpPr>
              <p:nvPr/>
            </p:nvSpPr>
            <p:spPr bwMode="auto">
              <a:xfrm>
                <a:off x="3821" y="1267"/>
                <a:ext cx="5" cy="10"/>
              </a:xfrm>
              <a:custGeom>
                <a:avLst/>
                <a:gdLst>
                  <a:gd name="T0" fmla="*/ 5 w 5"/>
                  <a:gd name="T1" fmla="*/ 0 h 10"/>
                  <a:gd name="T2" fmla="*/ 5 w 5"/>
                  <a:gd name="T3" fmla="*/ 0 h 10"/>
                  <a:gd name="T4" fmla="*/ 5 w 5"/>
                  <a:gd name="T5" fmla="*/ 0 h 10"/>
                  <a:gd name="T6" fmla="*/ 5 w 5"/>
                  <a:gd name="T7" fmla="*/ 0 h 10"/>
                  <a:gd name="T8" fmla="*/ 0 w 5"/>
                  <a:gd name="T9" fmla="*/ 5 h 10"/>
                  <a:gd name="T10" fmla="*/ 0 w 5"/>
                  <a:gd name="T11" fmla="*/ 5 h 10"/>
                  <a:gd name="T12" fmla="*/ 0 w 5"/>
                  <a:gd name="T13" fmla="*/ 5 h 10"/>
                  <a:gd name="T14" fmla="*/ 0 w 5"/>
                  <a:gd name="T15" fmla="*/ 5 h 10"/>
                  <a:gd name="T16" fmla="*/ 0 w 5"/>
                  <a:gd name="T17" fmla="*/ 5 h 10"/>
                  <a:gd name="T18" fmla="*/ 0 w 5"/>
                  <a:gd name="T19" fmla="*/ 5 h 10"/>
                  <a:gd name="T20" fmla="*/ 0 w 5"/>
                  <a:gd name="T21" fmla="*/ 10 h 10"/>
                  <a:gd name="T22" fmla="*/ 0 w 5"/>
                  <a:gd name="T23" fmla="*/ 10 h 10"/>
                  <a:gd name="T24" fmla="*/ 0 w 5"/>
                  <a:gd name="T25" fmla="*/ 5 h 10"/>
                  <a:gd name="T26" fmla="*/ 0 w 5"/>
                  <a:gd name="T27" fmla="*/ 5 h 10"/>
                  <a:gd name="T28" fmla="*/ 5 w 5"/>
                  <a:gd name="T29" fmla="*/ 5 h 10"/>
                  <a:gd name="T30" fmla="*/ 5 w 5"/>
                  <a:gd name="T31" fmla="*/ 5 h 10"/>
                  <a:gd name="T32" fmla="*/ 5 w 5"/>
                  <a:gd name="T33" fmla="*/ 5 h 10"/>
                  <a:gd name="T34" fmla="*/ 5 w 5"/>
                  <a:gd name="T35" fmla="*/ 0 h 10"/>
                  <a:gd name="T36" fmla="*/ 5 w 5"/>
                  <a:gd name="T37" fmla="*/ 0 h 10"/>
                  <a:gd name="T38" fmla="*/ 5 w 5"/>
                  <a:gd name="T3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0">
                    <a:moveTo>
                      <a:pt x="5" y="0"/>
                    </a:moveTo>
                    <a:lnTo>
                      <a:pt x="5" y="0"/>
                    </a:lnTo>
                    <a:lnTo>
                      <a:pt x="5" y="0"/>
                    </a:lnTo>
                    <a:lnTo>
                      <a:pt x="5" y="0"/>
                    </a:lnTo>
                    <a:lnTo>
                      <a:pt x="0" y="5"/>
                    </a:lnTo>
                    <a:lnTo>
                      <a:pt x="0" y="5"/>
                    </a:lnTo>
                    <a:lnTo>
                      <a:pt x="0" y="5"/>
                    </a:lnTo>
                    <a:lnTo>
                      <a:pt x="0" y="5"/>
                    </a:lnTo>
                    <a:lnTo>
                      <a:pt x="0" y="5"/>
                    </a:lnTo>
                    <a:lnTo>
                      <a:pt x="0" y="5"/>
                    </a:lnTo>
                    <a:lnTo>
                      <a:pt x="0" y="10"/>
                    </a:lnTo>
                    <a:lnTo>
                      <a:pt x="0" y="10"/>
                    </a:lnTo>
                    <a:lnTo>
                      <a:pt x="0" y="5"/>
                    </a:lnTo>
                    <a:lnTo>
                      <a:pt x="0" y="5"/>
                    </a:lnTo>
                    <a:lnTo>
                      <a:pt x="5" y="5"/>
                    </a:lnTo>
                    <a:lnTo>
                      <a:pt x="5" y="5"/>
                    </a:lnTo>
                    <a:lnTo>
                      <a:pt x="5" y="5"/>
                    </a:lnTo>
                    <a:lnTo>
                      <a:pt x="5" y="0"/>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08" name="Freeform 3308">
                <a:extLst>
                  <a:ext uri="{FF2B5EF4-FFF2-40B4-BE49-F238E27FC236}">
                    <a16:creationId xmlns:a16="http://schemas.microsoft.com/office/drawing/2014/main" id="{2327C663-52B9-48F2-B099-D3C87DE13973}"/>
                  </a:ext>
                </a:extLst>
              </p:cNvPr>
              <p:cNvSpPr>
                <a:spLocks/>
              </p:cNvSpPr>
              <p:nvPr/>
            </p:nvSpPr>
            <p:spPr bwMode="auto">
              <a:xfrm>
                <a:off x="3826" y="1262"/>
                <a:ext cx="5" cy="5"/>
              </a:xfrm>
              <a:custGeom>
                <a:avLst/>
                <a:gdLst>
                  <a:gd name="T0" fmla="*/ 0 w 5"/>
                  <a:gd name="T1" fmla="*/ 0 h 5"/>
                  <a:gd name="T2" fmla="*/ 0 w 5"/>
                  <a:gd name="T3" fmla="*/ 0 h 5"/>
                  <a:gd name="T4" fmla="*/ 0 w 5"/>
                  <a:gd name="T5" fmla="*/ 0 h 5"/>
                  <a:gd name="T6" fmla="*/ 0 w 5"/>
                  <a:gd name="T7" fmla="*/ 0 h 5"/>
                  <a:gd name="T8" fmla="*/ 0 w 5"/>
                  <a:gd name="T9" fmla="*/ 0 h 5"/>
                  <a:gd name="T10" fmla="*/ 0 w 5"/>
                  <a:gd name="T11" fmla="*/ 0 h 5"/>
                  <a:gd name="T12" fmla="*/ 0 w 5"/>
                  <a:gd name="T13" fmla="*/ 0 h 5"/>
                  <a:gd name="T14" fmla="*/ 0 w 5"/>
                  <a:gd name="T15" fmla="*/ 5 h 5"/>
                  <a:gd name="T16" fmla="*/ 0 w 5"/>
                  <a:gd name="T17" fmla="*/ 5 h 5"/>
                  <a:gd name="T18" fmla="*/ 0 w 5"/>
                  <a:gd name="T19" fmla="*/ 5 h 5"/>
                  <a:gd name="T20" fmla="*/ 0 w 5"/>
                  <a:gd name="T21" fmla="*/ 5 h 5"/>
                  <a:gd name="T22" fmla="*/ 5 w 5"/>
                  <a:gd name="T23" fmla="*/ 5 h 5"/>
                  <a:gd name="T24" fmla="*/ 5 w 5"/>
                  <a:gd name="T25" fmla="*/ 5 h 5"/>
                  <a:gd name="T26" fmla="*/ 5 w 5"/>
                  <a:gd name="T27" fmla="*/ 5 h 5"/>
                  <a:gd name="T28" fmla="*/ 5 w 5"/>
                  <a:gd name="T29" fmla="*/ 5 h 5"/>
                  <a:gd name="T30" fmla="*/ 5 w 5"/>
                  <a:gd name="T31" fmla="*/ 0 h 5"/>
                  <a:gd name="T32" fmla="*/ 5 w 5"/>
                  <a:gd name="T33" fmla="*/ 0 h 5"/>
                  <a:gd name="T34" fmla="*/ 5 w 5"/>
                  <a:gd name="T35" fmla="*/ 0 h 5"/>
                  <a:gd name="T36" fmla="*/ 0 w 5"/>
                  <a:gd name="T37" fmla="*/ 0 h 5"/>
                  <a:gd name="T38" fmla="*/ 0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0"/>
                    </a:moveTo>
                    <a:lnTo>
                      <a:pt x="0" y="0"/>
                    </a:lnTo>
                    <a:lnTo>
                      <a:pt x="0" y="0"/>
                    </a:lnTo>
                    <a:lnTo>
                      <a:pt x="0" y="0"/>
                    </a:lnTo>
                    <a:lnTo>
                      <a:pt x="0" y="0"/>
                    </a:lnTo>
                    <a:lnTo>
                      <a:pt x="0" y="0"/>
                    </a:lnTo>
                    <a:lnTo>
                      <a:pt x="0" y="0"/>
                    </a:lnTo>
                    <a:lnTo>
                      <a:pt x="0" y="5"/>
                    </a:lnTo>
                    <a:lnTo>
                      <a:pt x="0" y="5"/>
                    </a:lnTo>
                    <a:lnTo>
                      <a:pt x="0" y="5"/>
                    </a:lnTo>
                    <a:lnTo>
                      <a:pt x="0" y="5"/>
                    </a:lnTo>
                    <a:lnTo>
                      <a:pt x="5" y="5"/>
                    </a:lnTo>
                    <a:lnTo>
                      <a:pt x="5" y="5"/>
                    </a:lnTo>
                    <a:lnTo>
                      <a:pt x="5" y="5"/>
                    </a:lnTo>
                    <a:lnTo>
                      <a:pt x="5" y="5"/>
                    </a:lnTo>
                    <a:lnTo>
                      <a:pt x="5" y="0"/>
                    </a:lnTo>
                    <a:lnTo>
                      <a:pt x="5" y="0"/>
                    </a:lnTo>
                    <a:lnTo>
                      <a:pt x="5"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09" name="Freeform 3309">
                <a:extLst>
                  <a:ext uri="{FF2B5EF4-FFF2-40B4-BE49-F238E27FC236}">
                    <a16:creationId xmlns:a16="http://schemas.microsoft.com/office/drawing/2014/main" id="{63A29AAD-54F4-4267-9F44-01573E24C91A}"/>
                  </a:ext>
                </a:extLst>
              </p:cNvPr>
              <p:cNvSpPr>
                <a:spLocks/>
              </p:cNvSpPr>
              <p:nvPr/>
            </p:nvSpPr>
            <p:spPr bwMode="auto">
              <a:xfrm>
                <a:off x="3816" y="1252"/>
                <a:ext cx="5" cy="10"/>
              </a:xfrm>
              <a:custGeom>
                <a:avLst/>
                <a:gdLst>
                  <a:gd name="T0" fmla="*/ 0 w 5"/>
                  <a:gd name="T1" fmla="*/ 5 h 10"/>
                  <a:gd name="T2" fmla="*/ 0 w 5"/>
                  <a:gd name="T3" fmla="*/ 5 h 10"/>
                  <a:gd name="T4" fmla="*/ 0 w 5"/>
                  <a:gd name="T5" fmla="*/ 5 h 10"/>
                  <a:gd name="T6" fmla="*/ 0 w 5"/>
                  <a:gd name="T7" fmla="*/ 5 h 10"/>
                  <a:gd name="T8" fmla="*/ 0 w 5"/>
                  <a:gd name="T9" fmla="*/ 5 h 10"/>
                  <a:gd name="T10" fmla="*/ 0 w 5"/>
                  <a:gd name="T11" fmla="*/ 5 h 10"/>
                  <a:gd name="T12" fmla="*/ 5 w 5"/>
                  <a:gd name="T13" fmla="*/ 10 h 10"/>
                  <a:gd name="T14" fmla="*/ 5 w 5"/>
                  <a:gd name="T15" fmla="*/ 10 h 10"/>
                  <a:gd name="T16" fmla="*/ 5 w 5"/>
                  <a:gd name="T17" fmla="*/ 10 h 10"/>
                  <a:gd name="T18" fmla="*/ 5 w 5"/>
                  <a:gd name="T19" fmla="*/ 10 h 10"/>
                  <a:gd name="T20" fmla="*/ 5 w 5"/>
                  <a:gd name="T21" fmla="*/ 10 h 10"/>
                  <a:gd name="T22" fmla="*/ 5 w 5"/>
                  <a:gd name="T23" fmla="*/ 10 h 10"/>
                  <a:gd name="T24" fmla="*/ 5 w 5"/>
                  <a:gd name="T25" fmla="*/ 10 h 10"/>
                  <a:gd name="T26" fmla="*/ 5 w 5"/>
                  <a:gd name="T27" fmla="*/ 5 h 10"/>
                  <a:gd name="T28" fmla="*/ 5 w 5"/>
                  <a:gd name="T29" fmla="*/ 5 h 10"/>
                  <a:gd name="T30" fmla="*/ 5 w 5"/>
                  <a:gd name="T31" fmla="*/ 5 h 10"/>
                  <a:gd name="T32" fmla="*/ 5 w 5"/>
                  <a:gd name="T33" fmla="*/ 5 h 10"/>
                  <a:gd name="T34" fmla="*/ 5 w 5"/>
                  <a:gd name="T35" fmla="*/ 5 h 10"/>
                  <a:gd name="T36" fmla="*/ 0 w 5"/>
                  <a:gd name="T37" fmla="*/ 0 h 10"/>
                  <a:gd name="T38" fmla="*/ 0 w 5"/>
                  <a:gd name="T39" fmla="*/ 0 h 10"/>
                  <a:gd name="T40" fmla="*/ 0 w 5"/>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0" y="5"/>
                    </a:moveTo>
                    <a:lnTo>
                      <a:pt x="0" y="5"/>
                    </a:lnTo>
                    <a:lnTo>
                      <a:pt x="0" y="5"/>
                    </a:lnTo>
                    <a:lnTo>
                      <a:pt x="0" y="5"/>
                    </a:lnTo>
                    <a:lnTo>
                      <a:pt x="0" y="5"/>
                    </a:lnTo>
                    <a:lnTo>
                      <a:pt x="0" y="5"/>
                    </a:lnTo>
                    <a:lnTo>
                      <a:pt x="5" y="10"/>
                    </a:lnTo>
                    <a:lnTo>
                      <a:pt x="5" y="10"/>
                    </a:lnTo>
                    <a:lnTo>
                      <a:pt x="5" y="10"/>
                    </a:lnTo>
                    <a:lnTo>
                      <a:pt x="5" y="10"/>
                    </a:lnTo>
                    <a:lnTo>
                      <a:pt x="5" y="10"/>
                    </a:lnTo>
                    <a:lnTo>
                      <a:pt x="5" y="10"/>
                    </a:lnTo>
                    <a:lnTo>
                      <a:pt x="5" y="10"/>
                    </a:lnTo>
                    <a:lnTo>
                      <a:pt x="5" y="5"/>
                    </a:lnTo>
                    <a:lnTo>
                      <a:pt x="5" y="5"/>
                    </a:lnTo>
                    <a:lnTo>
                      <a:pt x="5" y="5"/>
                    </a:lnTo>
                    <a:lnTo>
                      <a:pt x="5" y="5"/>
                    </a:lnTo>
                    <a:lnTo>
                      <a:pt x="5" y="5"/>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10" name="Freeform 3310">
                <a:extLst>
                  <a:ext uri="{FF2B5EF4-FFF2-40B4-BE49-F238E27FC236}">
                    <a16:creationId xmlns:a16="http://schemas.microsoft.com/office/drawing/2014/main" id="{7FFF33C0-F448-45DC-B6C1-AA39EA9BE1D0}"/>
                  </a:ext>
                </a:extLst>
              </p:cNvPr>
              <p:cNvSpPr>
                <a:spLocks/>
              </p:cNvSpPr>
              <p:nvPr/>
            </p:nvSpPr>
            <p:spPr bwMode="auto">
              <a:xfrm>
                <a:off x="3806" y="1252"/>
                <a:ext cx="10" cy="5"/>
              </a:xfrm>
              <a:custGeom>
                <a:avLst/>
                <a:gdLst>
                  <a:gd name="T0" fmla="*/ 0 w 10"/>
                  <a:gd name="T1" fmla="*/ 5 h 5"/>
                  <a:gd name="T2" fmla="*/ 5 w 10"/>
                  <a:gd name="T3" fmla="*/ 5 h 5"/>
                  <a:gd name="T4" fmla="*/ 5 w 10"/>
                  <a:gd name="T5" fmla="*/ 5 h 5"/>
                  <a:gd name="T6" fmla="*/ 5 w 10"/>
                  <a:gd name="T7" fmla="*/ 5 h 5"/>
                  <a:gd name="T8" fmla="*/ 5 w 10"/>
                  <a:gd name="T9" fmla="*/ 5 h 5"/>
                  <a:gd name="T10" fmla="*/ 10 w 10"/>
                  <a:gd name="T11" fmla="*/ 5 h 5"/>
                  <a:gd name="T12" fmla="*/ 10 w 10"/>
                  <a:gd name="T13" fmla="*/ 5 h 5"/>
                  <a:gd name="T14" fmla="*/ 10 w 10"/>
                  <a:gd name="T15" fmla="*/ 5 h 5"/>
                  <a:gd name="T16" fmla="*/ 10 w 10"/>
                  <a:gd name="T17" fmla="*/ 5 h 5"/>
                  <a:gd name="T18" fmla="*/ 10 w 10"/>
                  <a:gd name="T19" fmla="*/ 5 h 5"/>
                  <a:gd name="T20" fmla="*/ 10 w 10"/>
                  <a:gd name="T21" fmla="*/ 0 h 5"/>
                  <a:gd name="T22" fmla="*/ 10 w 10"/>
                  <a:gd name="T23" fmla="*/ 0 h 5"/>
                  <a:gd name="T24" fmla="*/ 10 w 10"/>
                  <a:gd name="T25" fmla="*/ 0 h 5"/>
                  <a:gd name="T26" fmla="*/ 10 w 10"/>
                  <a:gd name="T27" fmla="*/ 0 h 5"/>
                  <a:gd name="T28" fmla="*/ 10 w 10"/>
                  <a:gd name="T29" fmla="*/ 0 h 5"/>
                  <a:gd name="T30" fmla="*/ 5 w 10"/>
                  <a:gd name="T31" fmla="*/ 5 h 5"/>
                  <a:gd name="T32" fmla="*/ 5 w 10"/>
                  <a:gd name="T33" fmla="*/ 5 h 5"/>
                  <a:gd name="T34" fmla="*/ 5 w 10"/>
                  <a:gd name="T35" fmla="*/ 5 h 5"/>
                  <a:gd name="T36" fmla="*/ 0 w 10"/>
                  <a:gd name="T37" fmla="*/ 5 h 5"/>
                  <a:gd name="T38" fmla="*/ 5 w 10"/>
                  <a:gd name="T39" fmla="*/ 5 h 5"/>
                  <a:gd name="T40" fmla="*/ 0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0" y="5"/>
                    </a:moveTo>
                    <a:lnTo>
                      <a:pt x="5" y="5"/>
                    </a:lnTo>
                    <a:lnTo>
                      <a:pt x="5" y="5"/>
                    </a:lnTo>
                    <a:lnTo>
                      <a:pt x="5" y="5"/>
                    </a:lnTo>
                    <a:lnTo>
                      <a:pt x="5" y="5"/>
                    </a:lnTo>
                    <a:lnTo>
                      <a:pt x="10" y="5"/>
                    </a:lnTo>
                    <a:lnTo>
                      <a:pt x="10" y="5"/>
                    </a:lnTo>
                    <a:lnTo>
                      <a:pt x="10" y="5"/>
                    </a:lnTo>
                    <a:lnTo>
                      <a:pt x="10" y="5"/>
                    </a:lnTo>
                    <a:lnTo>
                      <a:pt x="10" y="5"/>
                    </a:lnTo>
                    <a:lnTo>
                      <a:pt x="10" y="0"/>
                    </a:lnTo>
                    <a:lnTo>
                      <a:pt x="10" y="0"/>
                    </a:lnTo>
                    <a:lnTo>
                      <a:pt x="10" y="0"/>
                    </a:lnTo>
                    <a:lnTo>
                      <a:pt x="10" y="0"/>
                    </a:lnTo>
                    <a:lnTo>
                      <a:pt x="10" y="0"/>
                    </a:lnTo>
                    <a:lnTo>
                      <a:pt x="5" y="5"/>
                    </a:lnTo>
                    <a:lnTo>
                      <a:pt x="5" y="5"/>
                    </a:lnTo>
                    <a:lnTo>
                      <a:pt x="5" y="5"/>
                    </a:lnTo>
                    <a:lnTo>
                      <a:pt x="0" y="5"/>
                    </a:lnTo>
                    <a:lnTo>
                      <a:pt x="5"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11" name="Freeform 3311">
                <a:extLst>
                  <a:ext uri="{FF2B5EF4-FFF2-40B4-BE49-F238E27FC236}">
                    <a16:creationId xmlns:a16="http://schemas.microsoft.com/office/drawing/2014/main" id="{F47A62E4-EF66-4EED-9C39-8198D628A625}"/>
                  </a:ext>
                </a:extLst>
              </p:cNvPr>
              <p:cNvSpPr>
                <a:spLocks/>
              </p:cNvSpPr>
              <p:nvPr/>
            </p:nvSpPr>
            <p:spPr bwMode="auto">
              <a:xfrm>
                <a:off x="3806" y="1247"/>
                <a:ext cx="15" cy="10"/>
              </a:xfrm>
              <a:custGeom>
                <a:avLst/>
                <a:gdLst>
                  <a:gd name="T0" fmla="*/ 15 w 15"/>
                  <a:gd name="T1" fmla="*/ 0 h 10"/>
                  <a:gd name="T2" fmla="*/ 15 w 15"/>
                  <a:gd name="T3" fmla="*/ 0 h 10"/>
                  <a:gd name="T4" fmla="*/ 10 w 15"/>
                  <a:gd name="T5" fmla="*/ 0 h 10"/>
                  <a:gd name="T6" fmla="*/ 10 w 15"/>
                  <a:gd name="T7" fmla="*/ 0 h 10"/>
                  <a:gd name="T8" fmla="*/ 5 w 15"/>
                  <a:gd name="T9" fmla="*/ 5 h 10"/>
                  <a:gd name="T10" fmla="*/ 5 w 15"/>
                  <a:gd name="T11" fmla="*/ 5 h 10"/>
                  <a:gd name="T12" fmla="*/ 5 w 15"/>
                  <a:gd name="T13" fmla="*/ 5 h 10"/>
                  <a:gd name="T14" fmla="*/ 5 w 15"/>
                  <a:gd name="T15" fmla="*/ 10 h 10"/>
                  <a:gd name="T16" fmla="*/ 0 w 15"/>
                  <a:gd name="T17" fmla="*/ 10 h 10"/>
                  <a:gd name="T18" fmla="*/ 0 w 15"/>
                  <a:gd name="T19" fmla="*/ 10 h 10"/>
                  <a:gd name="T20" fmla="*/ 5 w 15"/>
                  <a:gd name="T21" fmla="*/ 10 h 10"/>
                  <a:gd name="T22" fmla="*/ 5 w 15"/>
                  <a:gd name="T23" fmla="*/ 10 h 10"/>
                  <a:gd name="T24" fmla="*/ 5 w 15"/>
                  <a:gd name="T25" fmla="*/ 10 h 10"/>
                  <a:gd name="T26" fmla="*/ 5 w 15"/>
                  <a:gd name="T27" fmla="*/ 10 h 10"/>
                  <a:gd name="T28" fmla="*/ 5 w 15"/>
                  <a:gd name="T29" fmla="*/ 10 h 10"/>
                  <a:gd name="T30" fmla="*/ 10 w 15"/>
                  <a:gd name="T31" fmla="*/ 5 h 10"/>
                  <a:gd name="T32" fmla="*/ 10 w 15"/>
                  <a:gd name="T33" fmla="*/ 5 h 10"/>
                  <a:gd name="T34" fmla="*/ 10 w 15"/>
                  <a:gd name="T35" fmla="*/ 5 h 10"/>
                  <a:gd name="T36" fmla="*/ 15 w 15"/>
                  <a:gd name="T37" fmla="*/ 5 h 10"/>
                  <a:gd name="T38" fmla="*/ 15 w 15"/>
                  <a:gd name="T39" fmla="*/ 5 h 10"/>
                  <a:gd name="T40" fmla="*/ 15 w 15"/>
                  <a:gd name="T4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0">
                    <a:moveTo>
                      <a:pt x="15" y="0"/>
                    </a:moveTo>
                    <a:lnTo>
                      <a:pt x="15" y="0"/>
                    </a:lnTo>
                    <a:lnTo>
                      <a:pt x="10" y="0"/>
                    </a:lnTo>
                    <a:lnTo>
                      <a:pt x="10" y="0"/>
                    </a:lnTo>
                    <a:lnTo>
                      <a:pt x="5" y="5"/>
                    </a:lnTo>
                    <a:lnTo>
                      <a:pt x="5" y="5"/>
                    </a:lnTo>
                    <a:lnTo>
                      <a:pt x="5" y="5"/>
                    </a:lnTo>
                    <a:lnTo>
                      <a:pt x="5" y="10"/>
                    </a:lnTo>
                    <a:lnTo>
                      <a:pt x="0" y="10"/>
                    </a:lnTo>
                    <a:lnTo>
                      <a:pt x="0" y="10"/>
                    </a:lnTo>
                    <a:lnTo>
                      <a:pt x="5" y="10"/>
                    </a:lnTo>
                    <a:lnTo>
                      <a:pt x="5" y="10"/>
                    </a:lnTo>
                    <a:lnTo>
                      <a:pt x="5" y="10"/>
                    </a:lnTo>
                    <a:lnTo>
                      <a:pt x="5" y="10"/>
                    </a:lnTo>
                    <a:lnTo>
                      <a:pt x="5" y="10"/>
                    </a:lnTo>
                    <a:lnTo>
                      <a:pt x="10" y="5"/>
                    </a:lnTo>
                    <a:lnTo>
                      <a:pt x="10" y="5"/>
                    </a:lnTo>
                    <a:lnTo>
                      <a:pt x="10" y="5"/>
                    </a:lnTo>
                    <a:lnTo>
                      <a:pt x="15" y="5"/>
                    </a:lnTo>
                    <a:lnTo>
                      <a:pt x="15" y="5"/>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12" name="Freeform 3312">
                <a:extLst>
                  <a:ext uri="{FF2B5EF4-FFF2-40B4-BE49-F238E27FC236}">
                    <a16:creationId xmlns:a16="http://schemas.microsoft.com/office/drawing/2014/main" id="{B275FC92-C28D-4A7B-A81D-3836131AC088}"/>
                  </a:ext>
                </a:extLst>
              </p:cNvPr>
              <p:cNvSpPr>
                <a:spLocks/>
              </p:cNvSpPr>
              <p:nvPr/>
            </p:nvSpPr>
            <p:spPr bwMode="auto">
              <a:xfrm>
                <a:off x="3821" y="1247"/>
                <a:ext cx="5" cy="5"/>
              </a:xfrm>
              <a:custGeom>
                <a:avLst/>
                <a:gdLst>
                  <a:gd name="T0" fmla="*/ 5 w 5"/>
                  <a:gd name="T1" fmla="*/ 5 h 5"/>
                  <a:gd name="T2" fmla="*/ 5 w 5"/>
                  <a:gd name="T3" fmla="*/ 5 h 5"/>
                  <a:gd name="T4" fmla="*/ 5 w 5"/>
                  <a:gd name="T5" fmla="*/ 0 h 5"/>
                  <a:gd name="T6" fmla="*/ 5 w 5"/>
                  <a:gd name="T7" fmla="*/ 0 h 5"/>
                  <a:gd name="T8" fmla="*/ 5 w 5"/>
                  <a:gd name="T9" fmla="*/ 0 h 5"/>
                  <a:gd name="T10" fmla="*/ 0 w 5"/>
                  <a:gd name="T11" fmla="*/ 0 h 5"/>
                  <a:gd name="T12" fmla="*/ 0 w 5"/>
                  <a:gd name="T13" fmla="*/ 0 h 5"/>
                  <a:gd name="T14" fmla="*/ 0 w 5"/>
                  <a:gd name="T15" fmla="*/ 0 h 5"/>
                  <a:gd name="T16" fmla="*/ 0 w 5"/>
                  <a:gd name="T17" fmla="*/ 0 h 5"/>
                  <a:gd name="T18" fmla="*/ 0 w 5"/>
                  <a:gd name="T19" fmla="*/ 0 h 5"/>
                  <a:gd name="T20" fmla="*/ 0 w 5"/>
                  <a:gd name="T21" fmla="*/ 5 h 5"/>
                  <a:gd name="T22" fmla="*/ 0 w 5"/>
                  <a:gd name="T23" fmla="*/ 5 h 5"/>
                  <a:gd name="T24" fmla="*/ 0 w 5"/>
                  <a:gd name="T25" fmla="*/ 5 h 5"/>
                  <a:gd name="T26" fmla="*/ 0 w 5"/>
                  <a:gd name="T27" fmla="*/ 0 h 5"/>
                  <a:gd name="T28" fmla="*/ 0 w 5"/>
                  <a:gd name="T29" fmla="*/ 0 h 5"/>
                  <a:gd name="T30" fmla="*/ 0 w 5"/>
                  <a:gd name="T31" fmla="*/ 0 h 5"/>
                  <a:gd name="T32" fmla="*/ 5 w 5"/>
                  <a:gd name="T33" fmla="*/ 5 h 5"/>
                  <a:gd name="T34" fmla="*/ 5 w 5"/>
                  <a:gd name="T35" fmla="*/ 5 h 5"/>
                  <a:gd name="T36" fmla="*/ 5 w 5"/>
                  <a:gd name="T37" fmla="*/ 5 h 5"/>
                  <a:gd name="T38" fmla="*/ 5 w 5"/>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5"/>
                    </a:moveTo>
                    <a:lnTo>
                      <a:pt x="5" y="5"/>
                    </a:lnTo>
                    <a:lnTo>
                      <a:pt x="5" y="0"/>
                    </a:lnTo>
                    <a:lnTo>
                      <a:pt x="5" y="0"/>
                    </a:lnTo>
                    <a:lnTo>
                      <a:pt x="5" y="0"/>
                    </a:lnTo>
                    <a:lnTo>
                      <a:pt x="0" y="0"/>
                    </a:lnTo>
                    <a:lnTo>
                      <a:pt x="0" y="0"/>
                    </a:lnTo>
                    <a:lnTo>
                      <a:pt x="0" y="0"/>
                    </a:lnTo>
                    <a:lnTo>
                      <a:pt x="0" y="0"/>
                    </a:lnTo>
                    <a:lnTo>
                      <a:pt x="0" y="0"/>
                    </a:lnTo>
                    <a:lnTo>
                      <a:pt x="0" y="5"/>
                    </a:lnTo>
                    <a:lnTo>
                      <a:pt x="0" y="5"/>
                    </a:lnTo>
                    <a:lnTo>
                      <a:pt x="0" y="5"/>
                    </a:lnTo>
                    <a:lnTo>
                      <a:pt x="0" y="0"/>
                    </a:lnTo>
                    <a:lnTo>
                      <a:pt x="0" y="0"/>
                    </a:lnTo>
                    <a:lnTo>
                      <a:pt x="0" y="0"/>
                    </a:lnTo>
                    <a:lnTo>
                      <a:pt x="5" y="5"/>
                    </a:lnTo>
                    <a:lnTo>
                      <a:pt x="5" y="5"/>
                    </a:lnTo>
                    <a:lnTo>
                      <a:pt x="5"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13" name="Freeform 3313">
                <a:extLst>
                  <a:ext uri="{FF2B5EF4-FFF2-40B4-BE49-F238E27FC236}">
                    <a16:creationId xmlns:a16="http://schemas.microsoft.com/office/drawing/2014/main" id="{3C5C554C-A5A0-4C7A-BA68-ABA90CD0EF3C}"/>
                  </a:ext>
                </a:extLst>
              </p:cNvPr>
              <p:cNvSpPr>
                <a:spLocks/>
              </p:cNvSpPr>
              <p:nvPr/>
            </p:nvSpPr>
            <p:spPr bwMode="auto">
              <a:xfrm>
                <a:off x="3821" y="1252"/>
                <a:ext cx="10" cy="5"/>
              </a:xfrm>
              <a:custGeom>
                <a:avLst/>
                <a:gdLst>
                  <a:gd name="T0" fmla="*/ 5 w 10"/>
                  <a:gd name="T1" fmla="*/ 5 h 5"/>
                  <a:gd name="T2" fmla="*/ 5 w 10"/>
                  <a:gd name="T3" fmla="*/ 5 h 5"/>
                  <a:gd name="T4" fmla="*/ 5 w 10"/>
                  <a:gd name="T5" fmla="*/ 5 h 5"/>
                  <a:gd name="T6" fmla="*/ 5 w 10"/>
                  <a:gd name="T7" fmla="*/ 5 h 5"/>
                  <a:gd name="T8" fmla="*/ 5 w 10"/>
                  <a:gd name="T9" fmla="*/ 5 h 5"/>
                  <a:gd name="T10" fmla="*/ 5 w 10"/>
                  <a:gd name="T11" fmla="*/ 5 h 5"/>
                  <a:gd name="T12" fmla="*/ 5 w 10"/>
                  <a:gd name="T13" fmla="*/ 0 h 5"/>
                  <a:gd name="T14" fmla="*/ 5 w 10"/>
                  <a:gd name="T15" fmla="*/ 0 h 5"/>
                  <a:gd name="T16" fmla="*/ 5 w 10"/>
                  <a:gd name="T17" fmla="*/ 0 h 5"/>
                  <a:gd name="T18" fmla="*/ 5 w 10"/>
                  <a:gd name="T19" fmla="*/ 0 h 5"/>
                  <a:gd name="T20" fmla="*/ 5 w 10"/>
                  <a:gd name="T21" fmla="*/ 0 h 5"/>
                  <a:gd name="T22" fmla="*/ 5 w 10"/>
                  <a:gd name="T23" fmla="*/ 0 h 5"/>
                  <a:gd name="T24" fmla="*/ 0 w 10"/>
                  <a:gd name="T25" fmla="*/ 0 h 5"/>
                  <a:gd name="T26" fmla="*/ 0 w 10"/>
                  <a:gd name="T27" fmla="*/ 0 h 5"/>
                  <a:gd name="T28" fmla="*/ 0 w 10"/>
                  <a:gd name="T29" fmla="*/ 5 h 5"/>
                  <a:gd name="T30" fmla="*/ 5 w 10"/>
                  <a:gd name="T31" fmla="*/ 5 h 5"/>
                  <a:gd name="T32" fmla="*/ 5 w 10"/>
                  <a:gd name="T33" fmla="*/ 5 h 5"/>
                  <a:gd name="T34" fmla="*/ 5 w 10"/>
                  <a:gd name="T35" fmla="*/ 5 h 5"/>
                  <a:gd name="T36" fmla="*/ 10 w 10"/>
                  <a:gd name="T37" fmla="*/ 5 h 5"/>
                  <a:gd name="T38" fmla="*/ 10 w 10"/>
                  <a:gd name="T39" fmla="*/ 5 h 5"/>
                  <a:gd name="T40" fmla="*/ 5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5"/>
                    </a:moveTo>
                    <a:lnTo>
                      <a:pt x="5" y="5"/>
                    </a:lnTo>
                    <a:lnTo>
                      <a:pt x="5" y="5"/>
                    </a:lnTo>
                    <a:lnTo>
                      <a:pt x="5" y="5"/>
                    </a:lnTo>
                    <a:lnTo>
                      <a:pt x="5" y="5"/>
                    </a:lnTo>
                    <a:lnTo>
                      <a:pt x="5" y="5"/>
                    </a:lnTo>
                    <a:lnTo>
                      <a:pt x="5" y="0"/>
                    </a:lnTo>
                    <a:lnTo>
                      <a:pt x="5" y="0"/>
                    </a:lnTo>
                    <a:lnTo>
                      <a:pt x="5" y="0"/>
                    </a:lnTo>
                    <a:lnTo>
                      <a:pt x="5" y="0"/>
                    </a:lnTo>
                    <a:lnTo>
                      <a:pt x="5" y="0"/>
                    </a:lnTo>
                    <a:lnTo>
                      <a:pt x="5" y="0"/>
                    </a:lnTo>
                    <a:lnTo>
                      <a:pt x="0" y="0"/>
                    </a:lnTo>
                    <a:lnTo>
                      <a:pt x="0" y="0"/>
                    </a:lnTo>
                    <a:lnTo>
                      <a:pt x="0" y="5"/>
                    </a:lnTo>
                    <a:lnTo>
                      <a:pt x="5" y="5"/>
                    </a:lnTo>
                    <a:lnTo>
                      <a:pt x="5" y="5"/>
                    </a:lnTo>
                    <a:lnTo>
                      <a:pt x="5" y="5"/>
                    </a:lnTo>
                    <a:lnTo>
                      <a:pt x="10" y="5"/>
                    </a:lnTo>
                    <a:lnTo>
                      <a:pt x="1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14" name="Freeform 3314">
                <a:extLst>
                  <a:ext uri="{FF2B5EF4-FFF2-40B4-BE49-F238E27FC236}">
                    <a16:creationId xmlns:a16="http://schemas.microsoft.com/office/drawing/2014/main" id="{5ECD148E-65D8-4916-BFE4-A5C29DE65049}"/>
                  </a:ext>
                </a:extLst>
              </p:cNvPr>
              <p:cNvSpPr>
                <a:spLocks/>
              </p:cNvSpPr>
              <p:nvPr/>
            </p:nvSpPr>
            <p:spPr bwMode="auto">
              <a:xfrm>
                <a:off x="3826" y="1252"/>
                <a:ext cx="10" cy="5"/>
              </a:xfrm>
              <a:custGeom>
                <a:avLst/>
                <a:gdLst>
                  <a:gd name="T0" fmla="*/ 5 w 10"/>
                  <a:gd name="T1" fmla="*/ 0 h 5"/>
                  <a:gd name="T2" fmla="*/ 10 w 10"/>
                  <a:gd name="T3" fmla="*/ 5 h 5"/>
                  <a:gd name="T4" fmla="*/ 5 w 10"/>
                  <a:gd name="T5" fmla="*/ 0 h 5"/>
                  <a:gd name="T6" fmla="*/ 5 w 10"/>
                  <a:gd name="T7" fmla="*/ 0 h 5"/>
                  <a:gd name="T8" fmla="*/ 0 w 10"/>
                  <a:gd name="T9" fmla="*/ 0 h 5"/>
                  <a:gd name="T10" fmla="*/ 0 w 10"/>
                  <a:gd name="T11" fmla="*/ 5 h 5"/>
                  <a:gd name="T12" fmla="*/ 5 w 10"/>
                  <a:gd name="T13" fmla="*/ 5 h 5"/>
                  <a:gd name="T14" fmla="*/ 5 w 10"/>
                  <a:gd name="T15" fmla="*/ 5 h 5"/>
                  <a:gd name="T16" fmla="*/ 5 w 10"/>
                  <a:gd name="T17" fmla="*/ 5 h 5"/>
                  <a:gd name="T18" fmla="*/ 5 w 10"/>
                  <a:gd name="T19" fmla="*/ 5 h 5"/>
                  <a:gd name="T20" fmla="*/ 5 w 10"/>
                  <a:gd name="T21" fmla="*/ 5 h 5"/>
                  <a:gd name="T22" fmla="*/ 5 w 10"/>
                  <a:gd name="T23" fmla="*/ 5 h 5"/>
                  <a:gd name="T24" fmla="*/ 5 w 10"/>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5">
                    <a:moveTo>
                      <a:pt x="5" y="0"/>
                    </a:moveTo>
                    <a:lnTo>
                      <a:pt x="10" y="5"/>
                    </a:lnTo>
                    <a:lnTo>
                      <a:pt x="5" y="0"/>
                    </a:lnTo>
                    <a:lnTo>
                      <a:pt x="5" y="0"/>
                    </a:lnTo>
                    <a:lnTo>
                      <a:pt x="0" y="0"/>
                    </a:lnTo>
                    <a:lnTo>
                      <a:pt x="0" y="5"/>
                    </a:lnTo>
                    <a:lnTo>
                      <a:pt x="5" y="5"/>
                    </a:lnTo>
                    <a:lnTo>
                      <a:pt x="5" y="5"/>
                    </a:lnTo>
                    <a:lnTo>
                      <a:pt x="5" y="5"/>
                    </a:lnTo>
                    <a:lnTo>
                      <a:pt x="5" y="5"/>
                    </a:lnTo>
                    <a:lnTo>
                      <a:pt x="5" y="5"/>
                    </a:lnTo>
                    <a:lnTo>
                      <a:pt x="5"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15" name="Freeform 3315">
                <a:extLst>
                  <a:ext uri="{FF2B5EF4-FFF2-40B4-BE49-F238E27FC236}">
                    <a16:creationId xmlns:a16="http://schemas.microsoft.com/office/drawing/2014/main" id="{5A7CC4CA-EE77-4A49-B640-31E5C5768E37}"/>
                  </a:ext>
                </a:extLst>
              </p:cNvPr>
              <p:cNvSpPr>
                <a:spLocks/>
              </p:cNvSpPr>
              <p:nvPr/>
            </p:nvSpPr>
            <p:spPr bwMode="auto">
              <a:xfrm>
                <a:off x="3831" y="1252"/>
                <a:ext cx="10" cy="5"/>
              </a:xfrm>
              <a:custGeom>
                <a:avLst/>
                <a:gdLst>
                  <a:gd name="T0" fmla="*/ 5 w 10"/>
                  <a:gd name="T1" fmla="*/ 0 h 5"/>
                  <a:gd name="T2" fmla="*/ 10 w 10"/>
                  <a:gd name="T3" fmla="*/ 0 h 5"/>
                  <a:gd name="T4" fmla="*/ 5 w 10"/>
                  <a:gd name="T5" fmla="*/ 5 h 5"/>
                  <a:gd name="T6" fmla="*/ 5 w 10"/>
                  <a:gd name="T7" fmla="*/ 5 h 5"/>
                  <a:gd name="T8" fmla="*/ 5 w 10"/>
                  <a:gd name="T9" fmla="*/ 5 h 5"/>
                  <a:gd name="T10" fmla="*/ 5 w 10"/>
                  <a:gd name="T11" fmla="*/ 5 h 5"/>
                  <a:gd name="T12" fmla="*/ 5 w 10"/>
                  <a:gd name="T13" fmla="*/ 5 h 5"/>
                  <a:gd name="T14" fmla="*/ 5 w 10"/>
                  <a:gd name="T15" fmla="*/ 0 h 5"/>
                  <a:gd name="T16" fmla="*/ 0 w 10"/>
                  <a:gd name="T17" fmla="*/ 0 h 5"/>
                  <a:gd name="T18" fmla="*/ 0 w 10"/>
                  <a:gd name="T19" fmla="*/ 0 h 5"/>
                  <a:gd name="T20" fmla="*/ 0 w 10"/>
                  <a:gd name="T21" fmla="*/ 5 h 5"/>
                  <a:gd name="T22" fmla="*/ 0 w 10"/>
                  <a:gd name="T23" fmla="*/ 5 h 5"/>
                  <a:gd name="T24" fmla="*/ 0 w 10"/>
                  <a:gd name="T25" fmla="*/ 5 h 5"/>
                  <a:gd name="T26" fmla="*/ 5 w 10"/>
                  <a:gd name="T27" fmla="*/ 5 h 5"/>
                  <a:gd name="T28" fmla="*/ 5 w 10"/>
                  <a:gd name="T29" fmla="*/ 5 h 5"/>
                  <a:gd name="T30" fmla="*/ 5 w 10"/>
                  <a:gd name="T31" fmla="*/ 5 h 5"/>
                  <a:gd name="T32" fmla="*/ 5 w 10"/>
                  <a:gd name="T33" fmla="*/ 5 h 5"/>
                  <a:gd name="T34" fmla="*/ 10 w 10"/>
                  <a:gd name="T35" fmla="*/ 5 h 5"/>
                  <a:gd name="T36" fmla="*/ 10 w 10"/>
                  <a:gd name="T37" fmla="*/ 5 h 5"/>
                  <a:gd name="T38" fmla="*/ 10 w 10"/>
                  <a:gd name="T39" fmla="*/ 5 h 5"/>
                  <a:gd name="T40" fmla="*/ 5 w 10"/>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0"/>
                    </a:moveTo>
                    <a:lnTo>
                      <a:pt x="10" y="0"/>
                    </a:lnTo>
                    <a:lnTo>
                      <a:pt x="5" y="5"/>
                    </a:lnTo>
                    <a:lnTo>
                      <a:pt x="5" y="5"/>
                    </a:lnTo>
                    <a:lnTo>
                      <a:pt x="5" y="5"/>
                    </a:lnTo>
                    <a:lnTo>
                      <a:pt x="5" y="5"/>
                    </a:lnTo>
                    <a:lnTo>
                      <a:pt x="5" y="5"/>
                    </a:lnTo>
                    <a:lnTo>
                      <a:pt x="5" y="0"/>
                    </a:lnTo>
                    <a:lnTo>
                      <a:pt x="0" y="0"/>
                    </a:lnTo>
                    <a:lnTo>
                      <a:pt x="0" y="0"/>
                    </a:lnTo>
                    <a:lnTo>
                      <a:pt x="0" y="5"/>
                    </a:lnTo>
                    <a:lnTo>
                      <a:pt x="0" y="5"/>
                    </a:lnTo>
                    <a:lnTo>
                      <a:pt x="0" y="5"/>
                    </a:lnTo>
                    <a:lnTo>
                      <a:pt x="5" y="5"/>
                    </a:lnTo>
                    <a:lnTo>
                      <a:pt x="5" y="5"/>
                    </a:lnTo>
                    <a:lnTo>
                      <a:pt x="5" y="5"/>
                    </a:lnTo>
                    <a:lnTo>
                      <a:pt x="5" y="5"/>
                    </a:lnTo>
                    <a:lnTo>
                      <a:pt x="10" y="5"/>
                    </a:lnTo>
                    <a:lnTo>
                      <a:pt x="10" y="5"/>
                    </a:lnTo>
                    <a:lnTo>
                      <a:pt x="10"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16" name="Freeform 3316">
                <a:extLst>
                  <a:ext uri="{FF2B5EF4-FFF2-40B4-BE49-F238E27FC236}">
                    <a16:creationId xmlns:a16="http://schemas.microsoft.com/office/drawing/2014/main" id="{C406848A-03E5-442E-87B3-C80019C1D1D0}"/>
                  </a:ext>
                </a:extLst>
              </p:cNvPr>
              <p:cNvSpPr>
                <a:spLocks/>
              </p:cNvSpPr>
              <p:nvPr/>
            </p:nvSpPr>
            <p:spPr bwMode="auto">
              <a:xfrm>
                <a:off x="3836" y="1247"/>
                <a:ext cx="5" cy="10"/>
              </a:xfrm>
              <a:custGeom>
                <a:avLst/>
                <a:gdLst>
                  <a:gd name="T0" fmla="*/ 5 w 5"/>
                  <a:gd name="T1" fmla="*/ 5 h 10"/>
                  <a:gd name="T2" fmla="*/ 0 w 5"/>
                  <a:gd name="T3" fmla="*/ 5 h 10"/>
                  <a:gd name="T4" fmla="*/ 0 w 5"/>
                  <a:gd name="T5" fmla="*/ 5 h 10"/>
                  <a:gd name="T6" fmla="*/ 5 w 5"/>
                  <a:gd name="T7" fmla="*/ 5 h 10"/>
                  <a:gd name="T8" fmla="*/ 5 w 5"/>
                  <a:gd name="T9" fmla="*/ 5 h 10"/>
                  <a:gd name="T10" fmla="*/ 5 w 5"/>
                  <a:gd name="T11" fmla="*/ 5 h 10"/>
                  <a:gd name="T12" fmla="*/ 5 w 5"/>
                  <a:gd name="T13" fmla="*/ 5 h 10"/>
                  <a:gd name="T14" fmla="*/ 5 w 5"/>
                  <a:gd name="T15" fmla="*/ 5 h 10"/>
                  <a:gd name="T16" fmla="*/ 5 w 5"/>
                  <a:gd name="T17" fmla="*/ 5 h 10"/>
                  <a:gd name="T18" fmla="*/ 0 w 5"/>
                  <a:gd name="T19" fmla="*/ 5 h 10"/>
                  <a:gd name="T20" fmla="*/ 5 w 5"/>
                  <a:gd name="T21" fmla="*/ 10 h 10"/>
                  <a:gd name="T22" fmla="*/ 5 w 5"/>
                  <a:gd name="T23" fmla="*/ 10 h 10"/>
                  <a:gd name="T24" fmla="*/ 5 w 5"/>
                  <a:gd name="T25" fmla="*/ 10 h 10"/>
                  <a:gd name="T26" fmla="*/ 5 w 5"/>
                  <a:gd name="T27" fmla="*/ 5 h 10"/>
                  <a:gd name="T28" fmla="*/ 5 w 5"/>
                  <a:gd name="T29" fmla="*/ 5 h 10"/>
                  <a:gd name="T30" fmla="*/ 5 w 5"/>
                  <a:gd name="T31" fmla="*/ 5 h 10"/>
                  <a:gd name="T32" fmla="*/ 5 w 5"/>
                  <a:gd name="T33" fmla="*/ 5 h 10"/>
                  <a:gd name="T34" fmla="*/ 5 w 5"/>
                  <a:gd name="T35" fmla="*/ 5 h 10"/>
                  <a:gd name="T36" fmla="*/ 5 w 5"/>
                  <a:gd name="T37" fmla="*/ 0 h 10"/>
                  <a:gd name="T38" fmla="*/ 0 w 5"/>
                  <a:gd name="T39" fmla="*/ 0 h 10"/>
                  <a:gd name="T40" fmla="*/ 5 w 5"/>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5" y="5"/>
                    </a:moveTo>
                    <a:lnTo>
                      <a:pt x="0" y="5"/>
                    </a:lnTo>
                    <a:lnTo>
                      <a:pt x="0" y="5"/>
                    </a:lnTo>
                    <a:lnTo>
                      <a:pt x="5" y="5"/>
                    </a:lnTo>
                    <a:lnTo>
                      <a:pt x="5" y="5"/>
                    </a:lnTo>
                    <a:lnTo>
                      <a:pt x="5" y="5"/>
                    </a:lnTo>
                    <a:lnTo>
                      <a:pt x="5" y="5"/>
                    </a:lnTo>
                    <a:lnTo>
                      <a:pt x="5" y="5"/>
                    </a:lnTo>
                    <a:lnTo>
                      <a:pt x="5" y="5"/>
                    </a:lnTo>
                    <a:lnTo>
                      <a:pt x="0" y="5"/>
                    </a:lnTo>
                    <a:lnTo>
                      <a:pt x="5" y="10"/>
                    </a:lnTo>
                    <a:lnTo>
                      <a:pt x="5" y="10"/>
                    </a:lnTo>
                    <a:lnTo>
                      <a:pt x="5" y="10"/>
                    </a:lnTo>
                    <a:lnTo>
                      <a:pt x="5" y="5"/>
                    </a:lnTo>
                    <a:lnTo>
                      <a:pt x="5" y="5"/>
                    </a:lnTo>
                    <a:lnTo>
                      <a:pt x="5" y="5"/>
                    </a:lnTo>
                    <a:lnTo>
                      <a:pt x="5" y="5"/>
                    </a:lnTo>
                    <a:lnTo>
                      <a:pt x="5" y="5"/>
                    </a:lnTo>
                    <a:lnTo>
                      <a:pt x="5" y="0"/>
                    </a:lnTo>
                    <a:lnTo>
                      <a:pt x="0"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17" name="Freeform 3317">
                <a:extLst>
                  <a:ext uri="{FF2B5EF4-FFF2-40B4-BE49-F238E27FC236}">
                    <a16:creationId xmlns:a16="http://schemas.microsoft.com/office/drawing/2014/main" id="{916738F2-730E-4C03-8B14-1B259982BA32}"/>
                  </a:ext>
                </a:extLst>
              </p:cNvPr>
              <p:cNvSpPr>
                <a:spLocks/>
              </p:cNvSpPr>
              <p:nvPr/>
            </p:nvSpPr>
            <p:spPr bwMode="auto">
              <a:xfrm>
                <a:off x="3831" y="1247"/>
                <a:ext cx="10" cy="5"/>
              </a:xfrm>
              <a:custGeom>
                <a:avLst/>
                <a:gdLst>
                  <a:gd name="T0" fmla="*/ 0 w 10"/>
                  <a:gd name="T1" fmla="*/ 0 h 5"/>
                  <a:gd name="T2" fmla="*/ 0 w 10"/>
                  <a:gd name="T3" fmla="*/ 0 h 5"/>
                  <a:gd name="T4" fmla="*/ 0 w 10"/>
                  <a:gd name="T5" fmla="*/ 0 h 5"/>
                  <a:gd name="T6" fmla="*/ 5 w 10"/>
                  <a:gd name="T7" fmla="*/ 5 h 5"/>
                  <a:gd name="T8" fmla="*/ 5 w 10"/>
                  <a:gd name="T9" fmla="*/ 5 h 5"/>
                  <a:gd name="T10" fmla="*/ 5 w 10"/>
                  <a:gd name="T11" fmla="*/ 5 h 5"/>
                  <a:gd name="T12" fmla="*/ 5 w 10"/>
                  <a:gd name="T13" fmla="*/ 5 h 5"/>
                  <a:gd name="T14" fmla="*/ 5 w 10"/>
                  <a:gd name="T15" fmla="*/ 5 h 5"/>
                  <a:gd name="T16" fmla="*/ 10 w 10"/>
                  <a:gd name="T17" fmla="*/ 5 h 5"/>
                  <a:gd name="T18" fmla="*/ 10 w 10"/>
                  <a:gd name="T19" fmla="*/ 5 h 5"/>
                  <a:gd name="T20" fmla="*/ 5 w 10"/>
                  <a:gd name="T21" fmla="*/ 0 h 5"/>
                  <a:gd name="T22" fmla="*/ 5 w 10"/>
                  <a:gd name="T23" fmla="*/ 0 h 5"/>
                  <a:gd name="T24" fmla="*/ 5 w 10"/>
                  <a:gd name="T25" fmla="*/ 0 h 5"/>
                  <a:gd name="T26" fmla="*/ 5 w 10"/>
                  <a:gd name="T27" fmla="*/ 0 h 5"/>
                  <a:gd name="T28" fmla="*/ 5 w 10"/>
                  <a:gd name="T29" fmla="*/ 0 h 5"/>
                  <a:gd name="T30" fmla="*/ 5 w 10"/>
                  <a:gd name="T31" fmla="*/ 0 h 5"/>
                  <a:gd name="T32" fmla="*/ 5 w 10"/>
                  <a:gd name="T33" fmla="*/ 0 h 5"/>
                  <a:gd name="T34" fmla="*/ 0 w 10"/>
                  <a:gd name="T35" fmla="*/ 0 h 5"/>
                  <a:gd name="T36" fmla="*/ 0 w 10"/>
                  <a:gd name="T37" fmla="*/ 0 h 5"/>
                  <a:gd name="T38" fmla="*/ 0 w 10"/>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5">
                    <a:moveTo>
                      <a:pt x="0" y="0"/>
                    </a:moveTo>
                    <a:lnTo>
                      <a:pt x="0" y="0"/>
                    </a:lnTo>
                    <a:lnTo>
                      <a:pt x="0" y="0"/>
                    </a:lnTo>
                    <a:lnTo>
                      <a:pt x="5" y="5"/>
                    </a:lnTo>
                    <a:lnTo>
                      <a:pt x="5" y="5"/>
                    </a:lnTo>
                    <a:lnTo>
                      <a:pt x="5" y="5"/>
                    </a:lnTo>
                    <a:lnTo>
                      <a:pt x="5" y="5"/>
                    </a:lnTo>
                    <a:lnTo>
                      <a:pt x="5" y="5"/>
                    </a:lnTo>
                    <a:lnTo>
                      <a:pt x="10" y="5"/>
                    </a:lnTo>
                    <a:lnTo>
                      <a:pt x="10" y="5"/>
                    </a:lnTo>
                    <a:lnTo>
                      <a:pt x="5" y="0"/>
                    </a:lnTo>
                    <a:lnTo>
                      <a:pt x="5" y="0"/>
                    </a:lnTo>
                    <a:lnTo>
                      <a:pt x="5" y="0"/>
                    </a:lnTo>
                    <a:lnTo>
                      <a:pt x="5" y="0"/>
                    </a:lnTo>
                    <a:lnTo>
                      <a:pt x="5" y="0"/>
                    </a:lnTo>
                    <a:lnTo>
                      <a:pt x="5" y="0"/>
                    </a:lnTo>
                    <a:lnTo>
                      <a:pt x="5"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18" name="Freeform 3318">
                <a:extLst>
                  <a:ext uri="{FF2B5EF4-FFF2-40B4-BE49-F238E27FC236}">
                    <a16:creationId xmlns:a16="http://schemas.microsoft.com/office/drawing/2014/main" id="{0594AB8B-A1F8-4F39-B952-9B4A084EE59B}"/>
                  </a:ext>
                </a:extLst>
              </p:cNvPr>
              <p:cNvSpPr>
                <a:spLocks/>
              </p:cNvSpPr>
              <p:nvPr/>
            </p:nvSpPr>
            <p:spPr bwMode="auto">
              <a:xfrm>
                <a:off x="3821" y="1237"/>
                <a:ext cx="10" cy="10"/>
              </a:xfrm>
              <a:custGeom>
                <a:avLst/>
                <a:gdLst>
                  <a:gd name="T0" fmla="*/ 0 w 10"/>
                  <a:gd name="T1" fmla="*/ 5 h 10"/>
                  <a:gd name="T2" fmla="*/ 0 w 10"/>
                  <a:gd name="T3" fmla="*/ 5 h 10"/>
                  <a:gd name="T4" fmla="*/ 5 w 10"/>
                  <a:gd name="T5" fmla="*/ 5 h 10"/>
                  <a:gd name="T6" fmla="*/ 5 w 10"/>
                  <a:gd name="T7" fmla="*/ 5 h 10"/>
                  <a:gd name="T8" fmla="*/ 5 w 10"/>
                  <a:gd name="T9" fmla="*/ 5 h 10"/>
                  <a:gd name="T10" fmla="*/ 5 w 10"/>
                  <a:gd name="T11" fmla="*/ 5 h 10"/>
                  <a:gd name="T12" fmla="*/ 10 w 10"/>
                  <a:gd name="T13" fmla="*/ 5 h 10"/>
                  <a:gd name="T14" fmla="*/ 10 w 10"/>
                  <a:gd name="T15" fmla="*/ 10 h 10"/>
                  <a:gd name="T16" fmla="*/ 10 w 10"/>
                  <a:gd name="T17" fmla="*/ 10 h 10"/>
                  <a:gd name="T18" fmla="*/ 10 w 10"/>
                  <a:gd name="T19" fmla="*/ 10 h 10"/>
                  <a:gd name="T20" fmla="*/ 10 w 10"/>
                  <a:gd name="T21" fmla="*/ 10 h 10"/>
                  <a:gd name="T22" fmla="*/ 10 w 10"/>
                  <a:gd name="T23" fmla="*/ 10 h 10"/>
                  <a:gd name="T24" fmla="*/ 10 w 10"/>
                  <a:gd name="T25" fmla="*/ 10 h 10"/>
                  <a:gd name="T26" fmla="*/ 10 w 10"/>
                  <a:gd name="T27" fmla="*/ 5 h 10"/>
                  <a:gd name="T28" fmla="*/ 10 w 10"/>
                  <a:gd name="T29" fmla="*/ 5 h 10"/>
                  <a:gd name="T30" fmla="*/ 10 w 10"/>
                  <a:gd name="T31" fmla="*/ 5 h 10"/>
                  <a:gd name="T32" fmla="*/ 5 w 10"/>
                  <a:gd name="T33" fmla="*/ 0 h 10"/>
                  <a:gd name="T34" fmla="*/ 5 w 10"/>
                  <a:gd name="T35" fmla="*/ 0 h 10"/>
                  <a:gd name="T36" fmla="*/ 0 w 10"/>
                  <a:gd name="T37" fmla="*/ 0 h 10"/>
                  <a:gd name="T38" fmla="*/ 0 w 10"/>
                  <a:gd name="T39" fmla="*/ 0 h 10"/>
                  <a:gd name="T40" fmla="*/ 0 w 10"/>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0" y="5"/>
                    </a:moveTo>
                    <a:lnTo>
                      <a:pt x="0" y="5"/>
                    </a:lnTo>
                    <a:lnTo>
                      <a:pt x="5" y="5"/>
                    </a:lnTo>
                    <a:lnTo>
                      <a:pt x="5" y="5"/>
                    </a:lnTo>
                    <a:lnTo>
                      <a:pt x="5" y="5"/>
                    </a:lnTo>
                    <a:lnTo>
                      <a:pt x="5" y="5"/>
                    </a:lnTo>
                    <a:lnTo>
                      <a:pt x="10" y="5"/>
                    </a:lnTo>
                    <a:lnTo>
                      <a:pt x="10" y="10"/>
                    </a:lnTo>
                    <a:lnTo>
                      <a:pt x="10" y="10"/>
                    </a:lnTo>
                    <a:lnTo>
                      <a:pt x="10" y="10"/>
                    </a:lnTo>
                    <a:lnTo>
                      <a:pt x="10" y="10"/>
                    </a:lnTo>
                    <a:lnTo>
                      <a:pt x="10" y="10"/>
                    </a:lnTo>
                    <a:lnTo>
                      <a:pt x="10" y="10"/>
                    </a:lnTo>
                    <a:lnTo>
                      <a:pt x="10" y="5"/>
                    </a:lnTo>
                    <a:lnTo>
                      <a:pt x="10" y="5"/>
                    </a:lnTo>
                    <a:lnTo>
                      <a:pt x="10" y="5"/>
                    </a:lnTo>
                    <a:lnTo>
                      <a:pt x="5" y="0"/>
                    </a:lnTo>
                    <a:lnTo>
                      <a:pt x="5"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19" name="Freeform 3319">
                <a:extLst>
                  <a:ext uri="{FF2B5EF4-FFF2-40B4-BE49-F238E27FC236}">
                    <a16:creationId xmlns:a16="http://schemas.microsoft.com/office/drawing/2014/main" id="{DF09D46C-28E7-4066-8E49-284B3FA2E489}"/>
                  </a:ext>
                </a:extLst>
              </p:cNvPr>
              <p:cNvSpPr>
                <a:spLocks/>
              </p:cNvSpPr>
              <p:nvPr/>
            </p:nvSpPr>
            <p:spPr bwMode="auto">
              <a:xfrm>
                <a:off x="3811" y="1237"/>
                <a:ext cx="10" cy="5"/>
              </a:xfrm>
              <a:custGeom>
                <a:avLst/>
                <a:gdLst>
                  <a:gd name="T0" fmla="*/ 0 w 10"/>
                  <a:gd name="T1" fmla="*/ 0 h 5"/>
                  <a:gd name="T2" fmla="*/ 0 w 10"/>
                  <a:gd name="T3" fmla="*/ 5 h 5"/>
                  <a:gd name="T4" fmla="*/ 5 w 10"/>
                  <a:gd name="T5" fmla="*/ 5 h 5"/>
                  <a:gd name="T6" fmla="*/ 5 w 10"/>
                  <a:gd name="T7" fmla="*/ 5 h 5"/>
                  <a:gd name="T8" fmla="*/ 5 w 10"/>
                  <a:gd name="T9" fmla="*/ 5 h 5"/>
                  <a:gd name="T10" fmla="*/ 10 w 10"/>
                  <a:gd name="T11" fmla="*/ 5 h 5"/>
                  <a:gd name="T12" fmla="*/ 10 w 10"/>
                  <a:gd name="T13" fmla="*/ 5 h 5"/>
                  <a:gd name="T14" fmla="*/ 10 w 10"/>
                  <a:gd name="T15" fmla="*/ 5 h 5"/>
                  <a:gd name="T16" fmla="*/ 10 w 10"/>
                  <a:gd name="T17" fmla="*/ 5 h 5"/>
                  <a:gd name="T18" fmla="*/ 10 w 10"/>
                  <a:gd name="T19" fmla="*/ 5 h 5"/>
                  <a:gd name="T20" fmla="*/ 10 w 10"/>
                  <a:gd name="T21" fmla="*/ 0 h 5"/>
                  <a:gd name="T22" fmla="*/ 10 w 10"/>
                  <a:gd name="T23" fmla="*/ 0 h 5"/>
                  <a:gd name="T24" fmla="*/ 10 w 10"/>
                  <a:gd name="T25" fmla="*/ 0 h 5"/>
                  <a:gd name="T26" fmla="*/ 10 w 10"/>
                  <a:gd name="T27" fmla="*/ 0 h 5"/>
                  <a:gd name="T28" fmla="*/ 10 w 10"/>
                  <a:gd name="T29" fmla="*/ 0 h 5"/>
                  <a:gd name="T30" fmla="*/ 5 w 10"/>
                  <a:gd name="T31" fmla="*/ 0 h 5"/>
                  <a:gd name="T32" fmla="*/ 5 w 10"/>
                  <a:gd name="T33" fmla="*/ 0 h 5"/>
                  <a:gd name="T34" fmla="*/ 5 w 10"/>
                  <a:gd name="T35" fmla="*/ 0 h 5"/>
                  <a:gd name="T36" fmla="*/ 5 w 10"/>
                  <a:gd name="T37" fmla="*/ 0 h 5"/>
                  <a:gd name="T38" fmla="*/ 5 w 10"/>
                  <a:gd name="T39" fmla="*/ 0 h 5"/>
                  <a:gd name="T40" fmla="*/ 0 w 10"/>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0" y="0"/>
                    </a:moveTo>
                    <a:lnTo>
                      <a:pt x="0" y="5"/>
                    </a:lnTo>
                    <a:lnTo>
                      <a:pt x="5" y="5"/>
                    </a:lnTo>
                    <a:lnTo>
                      <a:pt x="5" y="5"/>
                    </a:lnTo>
                    <a:lnTo>
                      <a:pt x="5" y="5"/>
                    </a:lnTo>
                    <a:lnTo>
                      <a:pt x="10" y="5"/>
                    </a:lnTo>
                    <a:lnTo>
                      <a:pt x="10" y="5"/>
                    </a:lnTo>
                    <a:lnTo>
                      <a:pt x="10" y="5"/>
                    </a:lnTo>
                    <a:lnTo>
                      <a:pt x="10" y="5"/>
                    </a:lnTo>
                    <a:lnTo>
                      <a:pt x="10" y="5"/>
                    </a:lnTo>
                    <a:lnTo>
                      <a:pt x="10" y="0"/>
                    </a:lnTo>
                    <a:lnTo>
                      <a:pt x="10" y="0"/>
                    </a:lnTo>
                    <a:lnTo>
                      <a:pt x="10" y="0"/>
                    </a:lnTo>
                    <a:lnTo>
                      <a:pt x="10" y="0"/>
                    </a:lnTo>
                    <a:lnTo>
                      <a:pt x="10" y="0"/>
                    </a:lnTo>
                    <a:lnTo>
                      <a:pt x="5" y="0"/>
                    </a:lnTo>
                    <a:lnTo>
                      <a:pt x="5" y="0"/>
                    </a:lnTo>
                    <a:lnTo>
                      <a:pt x="5" y="0"/>
                    </a:lnTo>
                    <a:lnTo>
                      <a:pt x="5" y="0"/>
                    </a:lnTo>
                    <a:lnTo>
                      <a:pt x="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20" name="Freeform 3320">
                <a:extLst>
                  <a:ext uri="{FF2B5EF4-FFF2-40B4-BE49-F238E27FC236}">
                    <a16:creationId xmlns:a16="http://schemas.microsoft.com/office/drawing/2014/main" id="{D3447FE9-F987-4D58-AA74-837E5D31233F}"/>
                  </a:ext>
                </a:extLst>
              </p:cNvPr>
              <p:cNvSpPr>
                <a:spLocks/>
              </p:cNvSpPr>
              <p:nvPr/>
            </p:nvSpPr>
            <p:spPr bwMode="auto">
              <a:xfrm>
                <a:off x="3806" y="1232"/>
                <a:ext cx="10" cy="5"/>
              </a:xfrm>
              <a:custGeom>
                <a:avLst/>
                <a:gdLst>
                  <a:gd name="T0" fmla="*/ 0 w 10"/>
                  <a:gd name="T1" fmla="*/ 5 h 5"/>
                  <a:gd name="T2" fmla="*/ 5 w 10"/>
                  <a:gd name="T3" fmla="*/ 5 h 5"/>
                  <a:gd name="T4" fmla="*/ 5 w 10"/>
                  <a:gd name="T5" fmla="*/ 5 h 5"/>
                  <a:gd name="T6" fmla="*/ 5 w 10"/>
                  <a:gd name="T7" fmla="*/ 5 h 5"/>
                  <a:gd name="T8" fmla="*/ 5 w 10"/>
                  <a:gd name="T9" fmla="*/ 5 h 5"/>
                  <a:gd name="T10" fmla="*/ 5 w 10"/>
                  <a:gd name="T11" fmla="*/ 5 h 5"/>
                  <a:gd name="T12" fmla="*/ 5 w 10"/>
                  <a:gd name="T13" fmla="*/ 5 h 5"/>
                  <a:gd name="T14" fmla="*/ 5 w 10"/>
                  <a:gd name="T15" fmla="*/ 5 h 5"/>
                  <a:gd name="T16" fmla="*/ 5 w 10"/>
                  <a:gd name="T17" fmla="*/ 5 h 5"/>
                  <a:gd name="T18" fmla="*/ 5 w 10"/>
                  <a:gd name="T19" fmla="*/ 5 h 5"/>
                  <a:gd name="T20" fmla="*/ 10 w 10"/>
                  <a:gd name="T21" fmla="*/ 5 h 5"/>
                  <a:gd name="T22" fmla="*/ 10 w 10"/>
                  <a:gd name="T23" fmla="*/ 5 h 5"/>
                  <a:gd name="T24" fmla="*/ 10 w 10"/>
                  <a:gd name="T25" fmla="*/ 5 h 5"/>
                  <a:gd name="T26" fmla="*/ 5 w 10"/>
                  <a:gd name="T27" fmla="*/ 5 h 5"/>
                  <a:gd name="T28" fmla="*/ 5 w 10"/>
                  <a:gd name="T29" fmla="*/ 5 h 5"/>
                  <a:gd name="T30" fmla="*/ 5 w 10"/>
                  <a:gd name="T31" fmla="*/ 0 h 5"/>
                  <a:gd name="T32" fmla="*/ 5 w 10"/>
                  <a:gd name="T33" fmla="*/ 0 h 5"/>
                  <a:gd name="T34" fmla="*/ 5 w 10"/>
                  <a:gd name="T35" fmla="*/ 0 h 5"/>
                  <a:gd name="T36" fmla="*/ 5 w 10"/>
                  <a:gd name="T37" fmla="*/ 0 h 5"/>
                  <a:gd name="T38" fmla="*/ 5 w 10"/>
                  <a:gd name="T39" fmla="*/ 0 h 5"/>
                  <a:gd name="T40" fmla="*/ 0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0" y="5"/>
                    </a:moveTo>
                    <a:lnTo>
                      <a:pt x="5" y="5"/>
                    </a:lnTo>
                    <a:lnTo>
                      <a:pt x="5" y="5"/>
                    </a:lnTo>
                    <a:lnTo>
                      <a:pt x="5" y="5"/>
                    </a:lnTo>
                    <a:lnTo>
                      <a:pt x="5" y="5"/>
                    </a:lnTo>
                    <a:lnTo>
                      <a:pt x="5" y="5"/>
                    </a:lnTo>
                    <a:lnTo>
                      <a:pt x="5" y="5"/>
                    </a:lnTo>
                    <a:lnTo>
                      <a:pt x="5" y="5"/>
                    </a:lnTo>
                    <a:lnTo>
                      <a:pt x="5" y="5"/>
                    </a:lnTo>
                    <a:lnTo>
                      <a:pt x="5" y="5"/>
                    </a:lnTo>
                    <a:lnTo>
                      <a:pt x="10" y="5"/>
                    </a:lnTo>
                    <a:lnTo>
                      <a:pt x="10" y="5"/>
                    </a:lnTo>
                    <a:lnTo>
                      <a:pt x="10" y="5"/>
                    </a:lnTo>
                    <a:lnTo>
                      <a:pt x="5" y="5"/>
                    </a:lnTo>
                    <a:lnTo>
                      <a:pt x="5" y="5"/>
                    </a:lnTo>
                    <a:lnTo>
                      <a:pt x="5" y="0"/>
                    </a:lnTo>
                    <a:lnTo>
                      <a:pt x="5" y="0"/>
                    </a:lnTo>
                    <a:lnTo>
                      <a:pt x="5" y="0"/>
                    </a:lnTo>
                    <a:lnTo>
                      <a:pt x="5" y="0"/>
                    </a:lnTo>
                    <a:lnTo>
                      <a:pt x="5"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21" name="Freeform 3321">
                <a:extLst>
                  <a:ext uri="{FF2B5EF4-FFF2-40B4-BE49-F238E27FC236}">
                    <a16:creationId xmlns:a16="http://schemas.microsoft.com/office/drawing/2014/main" id="{9D0463C9-DD25-4995-97A2-18968FED9294}"/>
                  </a:ext>
                </a:extLst>
              </p:cNvPr>
              <p:cNvSpPr>
                <a:spLocks/>
              </p:cNvSpPr>
              <p:nvPr/>
            </p:nvSpPr>
            <p:spPr bwMode="auto">
              <a:xfrm>
                <a:off x="3802" y="1232"/>
                <a:ext cx="9" cy="5"/>
              </a:xfrm>
              <a:custGeom>
                <a:avLst/>
                <a:gdLst>
                  <a:gd name="T0" fmla="*/ 4 w 9"/>
                  <a:gd name="T1" fmla="*/ 5 h 5"/>
                  <a:gd name="T2" fmla="*/ 4 w 9"/>
                  <a:gd name="T3" fmla="*/ 5 h 5"/>
                  <a:gd name="T4" fmla="*/ 4 w 9"/>
                  <a:gd name="T5" fmla="*/ 5 h 5"/>
                  <a:gd name="T6" fmla="*/ 4 w 9"/>
                  <a:gd name="T7" fmla="*/ 5 h 5"/>
                  <a:gd name="T8" fmla="*/ 4 w 9"/>
                  <a:gd name="T9" fmla="*/ 0 h 5"/>
                  <a:gd name="T10" fmla="*/ 4 w 9"/>
                  <a:gd name="T11" fmla="*/ 0 h 5"/>
                  <a:gd name="T12" fmla="*/ 4 w 9"/>
                  <a:gd name="T13" fmla="*/ 0 h 5"/>
                  <a:gd name="T14" fmla="*/ 4 w 9"/>
                  <a:gd name="T15" fmla="*/ 5 h 5"/>
                  <a:gd name="T16" fmla="*/ 4 w 9"/>
                  <a:gd name="T17" fmla="*/ 5 h 5"/>
                  <a:gd name="T18" fmla="*/ 4 w 9"/>
                  <a:gd name="T19" fmla="*/ 5 h 5"/>
                  <a:gd name="T20" fmla="*/ 9 w 9"/>
                  <a:gd name="T21" fmla="*/ 0 h 5"/>
                  <a:gd name="T22" fmla="*/ 9 w 9"/>
                  <a:gd name="T23" fmla="*/ 0 h 5"/>
                  <a:gd name="T24" fmla="*/ 9 w 9"/>
                  <a:gd name="T25" fmla="*/ 0 h 5"/>
                  <a:gd name="T26" fmla="*/ 9 w 9"/>
                  <a:gd name="T27" fmla="*/ 0 h 5"/>
                  <a:gd name="T28" fmla="*/ 4 w 9"/>
                  <a:gd name="T29" fmla="*/ 0 h 5"/>
                  <a:gd name="T30" fmla="*/ 4 w 9"/>
                  <a:gd name="T31" fmla="*/ 0 h 5"/>
                  <a:gd name="T32" fmla="*/ 4 w 9"/>
                  <a:gd name="T33" fmla="*/ 0 h 5"/>
                  <a:gd name="T34" fmla="*/ 4 w 9"/>
                  <a:gd name="T35" fmla="*/ 0 h 5"/>
                  <a:gd name="T36" fmla="*/ 0 w 9"/>
                  <a:gd name="T37" fmla="*/ 5 h 5"/>
                  <a:gd name="T38" fmla="*/ 0 w 9"/>
                  <a:gd name="T39" fmla="*/ 5 h 5"/>
                  <a:gd name="T40" fmla="*/ 4 w 9"/>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4" y="5"/>
                    </a:moveTo>
                    <a:lnTo>
                      <a:pt x="4" y="5"/>
                    </a:lnTo>
                    <a:lnTo>
                      <a:pt x="4" y="5"/>
                    </a:lnTo>
                    <a:lnTo>
                      <a:pt x="4" y="5"/>
                    </a:lnTo>
                    <a:lnTo>
                      <a:pt x="4" y="0"/>
                    </a:lnTo>
                    <a:lnTo>
                      <a:pt x="4" y="0"/>
                    </a:lnTo>
                    <a:lnTo>
                      <a:pt x="4" y="0"/>
                    </a:lnTo>
                    <a:lnTo>
                      <a:pt x="4" y="5"/>
                    </a:lnTo>
                    <a:lnTo>
                      <a:pt x="4" y="5"/>
                    </a:lnTo>
                    <a:lnTo>
                      <a:pt x="4" y="5"/>
                    </a:lnTo>
                    <a:lnTo>
                      <a:pt x="9" y="0"/>
                    </a:lnTo>
                    <a:lnTo>
                      <a:pt x="9" y="0"/>
                    </a:lnTo>
                    <a:lnTo>
                      <a:pt x="9" y="0"/>
                    </a:lnTo>
                    <a:lnTo>
                      <a:pt x="9" y="0"/>
                    </a:lnTo>
                    <a:lnTo>
                      <a:pt x="4" y="0"/>
                    </a:lnTo>
                    <a:lnTo>
                      <a:pt x="4" y="0"/>
                    </a:lnTo>
                    <a:lnTo>
                      <a:pt x="4" y="0"/>
                    </a:lnTo>
                    <a:lnTo>
                      <a:pt x="4" y="0"/>
                    </a:lnTo>
                    <a:lnTo>
                      <a:pt x="0" y="5"/>
                    </a:lnTo>
                    <a:lnTo>
                      <a:pt x="0" y="5"/>
                    </a:lnTo>
                    <a:lnTo>
                      <a:pt x="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22" name="Freeform 3322">
                <a:extLst>
                  <a:ext uri="{FF2B5EF4-FFF2-40B4-BE49-F238E27FC236}">
                    <a16:creationId xmlns:a16="http://schemas.microsoft.com/office/drawing/2014/main" id="{C919AB48-BEAD-42B6-910F-A399D6B0A34E}"/>
                  </a:ext>
                </a:extLst>
              </p:cNvPr>
              <p:cNvSpPr>
                <a:spLocks/>
              </p:cNvSpPr>
              <p:nvPr/>
            </p:nvSpPr>
            <p:spPr bwMode="auto">
              <a:xfrm>
                <a:off x="3802" y="1237"/>
                <a:ext cx="4" cy="5"/>
              </a:xfrm>
              <a:custGeom>
                <a:avLst/>
                <a:gdLst>
                  <a:gd name="T0" fmla="*/ 0 w 4"/>
                  <a:gd name="T1" fmla="*/ 0 h 5"/>
                  <a:gd name="T2" fmla="*/ 0 w 4"/>
                  <a:gd name="T3" fmla="*/ 0 h 5"/>
                  <a:gd name="T4" fmla="*/ 0 w 4"/>
                  <a:gd name="T5" fmla="*/ 5 h 5"/>
                  <a:gd name="T6" fmla="*/ 4 w 4"/>
                  <a:gd name="T7" fmla="*/ 0 h 5"/>
                  <a:gd name="T8" fmla="*/ 4 w 4"/>
                  <a:gd name="T9" fmla="*/ 0 h 5"/>
                  <a:gd name="T10" fmla="*/ 4 w 4"/>
                  <a:gd name="T11" fmla="*/ 0 h 5"/>
                  <a:gd name="T12" fmla="*/ 0 w 4"/>
                  <a:gd name="T13" fmla="*/ 0 h 5"/>
                  <a:gd name="T14" fmla="*/ 0 w 4"/>
                  <a:gd name="T15" fmla="*/ 0 h 5"/>
                  <a:gd name="T16" fmla="*/ 0 w 4"/>
                  <a:gd name="T17" fmla="*/ 0 h 5"/>
                  <a:gd name="T18" fmla="*/ 0 w 4"/>
                  <a:gd name="T19" fmla="*/ 0 h 5"/>
                  <a:gd name="T20" fmla="*/ 0 w 4"/>
                  <a:gd name="T21" fmla="*/ 0 h 5"/>
                  <a:gd name="T22" fmla="*/ 0 w 4"/>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5">
                    <a:moveTo>
                      <a:pt x="0" y="0"/>
                    </a:moveTo>
                    <a:lnTo>
                      <a:pt x="0" y="0"/>
                    </a:lnTo>
                    <a:lnTo>
                      <a:pt x="0" y="5"/>
                    </a:lnTo>
                    <a:lnTo>
                      <a:pt x="4" y="0"/>
                    </a:lnTo>
                    <a:lnTo>
                      <a:pt x="4" y="0"/>
                    </a:lnTo>
                    <a:lnTo>
                      <a:pt x="4" y="0"/>
                    </a:lnTo>
                    <a:lnTo>
                      <a:pt x="0" y="0"/>
                    </a:lnTo>
                    <a:lnTo>
                      <a:pt x="0" y="0"/>
                    </a:lnTo>
                    <a:lnTo>
                      <a:pt x="0"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23" name="Freeform 3323">
                <a:extLst>
                  <a:ext uri="{FF2B5EF4-FFF2-40B4-BE49-F238E27FC236}">
                    <a16:creationId xmlns:a16="http://schemas.microsoft.com/office/drawing/2014/main" id="{EA541BEE-B1D4-4F53-B4D4-CA7589B5ACB1}"/>
                  </a:ext>
                </a:extLst>
              </p:cNvPr>
              <p:cNvSpPr>
                <a:spLocks/>
              </p:cNvSpPr>
              <p:nvPr/>
            </p:nvSpPr>
            <p:spPr bwMode="auto">
              <a:xfrm>
                <a:off x="3792" y="1232"/>
                <a:ext cx="10" cy="5"/>
              </a:xfrm>
              <a:custGeom>
                <a:avLst/>
                <a:gdLst>
                  <a:gd name="T0" fmla="*/ 0 w 10"/>
                  <a:gd name="T1" fmla="*/ 5 h 5"/>
                  <a:gd name="T2" fmla="*/ 0 w 10"/>
                  <a:gd name="T3" fmla="*/ 5 h 5"/>
                  <a:gd name="T4" fmla="*/ 5 w 10"/>
                  <a:gd name="T5" fmla="*/ 5 h 5"/>
                  <a:gd name="T6" fmla="*/ 5 w 10"/>
                  <a:gd name="T7" fmla="*/ 5 h 5"/>
                  <a:gd name="T8" fmla="*/ 5 w 10"/>
                  <a:gd name="T9" fmla="*/ 5 h 5"/>
                  <a:gd name="T10" fmla="*/ 5 w 10"/>
                  <a:gd name="T11" fmla="*/ 5 h 5"/>
                  <a:gd name="T12" fmla="*/ 10 w 10"/>
                  <a:gd name="T13" fmla="*/ 5 h 5"/>
                  <a:gd name="T14" fmla="*/ 10 w 10"/>
                  <a:gd name="T15" fmla="*/ 5 h 5"/>
                  <a:gd name="T16" fmla="*/ 10 w 10"/>
                  <a:gd name="T17" fmla="*/ 5 h 5"/>
                  <a:gd name="T18" fmla="*/ 10 w 10"/>
                  <a:gd name="T19" fmla="*/ 5 h 5"/>
                  <a:gd name="T20" fmla="*/ 10 w 10"/>
                  <a:gd name="T21" fmla="*/ 5 h 5"/>
                  <a:gd name="T22" fmla="*/ 10 w 10"/>
                  <a:gd name="T23" fmla="*/ 5 h 5"/>
                  <a:gd name="T24" fmla="*/ 10 w 10"/>
                  <a:gd name="T25" fmla="*/ 5 h 5"/>
                  <a:gd name="T26" fmla="*/ 10 w 10"/>
                  <a:gd name="T27" fmla="*/ 5 h 5"/>
                  <a:gd name="T28" fmla="*/ 10 w 10"/>
                  <a:gd name="T29" fmla="*/ 5 h 5"/>
                  <a:gd name="T30" fmla="*/ 10 w 10"/>
                  <a:gd name="T31" fmla="*/ 0 h 5"/>
                  <a:gd name="T32" fmla="*/ 5 w 10"/>
                  <a:gd name="T33" fmla="*/ 0 h 5"/>
                  <a:gd name="T34" fmla="*/ 5 w 10"/>
                  <a:gd name="T35" fmla="*/ 0 h 5"/>
                  <a:gd name="T36" fmla="*/ 5 w 10"/>
                  <a:gd name="T37" fmla="*/ 0 h 5"/>
                  <a:gd name="T38" fmla="*/ 5 w 10"/>
                  <a:gd name="T39" fmla="*/ 0 h 5"/>
                  <a:gd name="T40" fmla="*/ 0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0" y="5"/>
                    </a:moveTo>
                    <a:lnTo>
                      <a:pt x="0" y="5"/>
                    </a:lnTo>
                    <a:lnTo>
                      <a:pt x="5" y="5"/>
                    </a:lnTo>
                    <a:lnTo>
                      <a:pt x="5" y="5"/>
                    </a:lnTo>
                    <a:lnTo>
                      <a:pt x="5" y="5"/>
                    </a:lnTo>
                    <a:lnTo>
                      <a:pt x="5" y="5"/>
                    </a:lnTo>
                    <a:lnTo>
                      <a:pt x="10" y="5"/>
                    </a:lnTo>
                    <a:lnTo>
                      <a:pt x="10" y="5"/>
                    </a:lnTo>
                    <a:lnTo>
                      <a:pt x="10" y="5"/>
                    </a:lnTo>
                    <a:lnTo>
                      <a:pt x="10" y="5"/>
                    </a:lnTo>
                    <a:lnTo>
                      <a:pt x="10" y="5"/>
                    </a:lnTo>
                    <a:lnTo>
                      <a:pt x="10" y="5"/>
                    </a:lnTo>
                    <a:lnTo>
                      <a:pt x="10" y="5"/>
                    </a:lnTo>
                    <a:lnTo>
                      <a:pt x="10" y="5"/>
                    </a:lnTo>
                    <a:lnTo>
                      <a:pt x="10" y="5"/>
                    </a:lnTo>
                    <a:lnTo>
                      <a:pt x="10" y="0"/>
                    </a:lnTo>
                    <a:lnTo>
                      <a:pt x="5" y="0"/>
                    </a:lnTo>
                    <a:lnTo>
                      <a:pt x="5" y="0"/>
                    </a:lnTo>
                    <a:lnTo>
                      <a:pt x="5" y="0"/>
                    </a:lnTo>
                    <a:lnTo>
                      <a:pt x="5"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24" name="Freeform 3324">
                <a:extLst>
                  <a:ext uri="{FF2B5EF4-FFF2-40B4-BE49-F238E27FC236}">
                    <a16:creationId xmlns:a16="http://schemas.microsoft.com/office/drawing/2014/main" id="{256DEDBA-2262-4D6A-8D78-4C9F2D8E409E}"/>
                  </a:ext>
                </a:extLst>
              </p:cNvPr>
              <p:cNvSpPr>
                <a:spLocks/>
              </p:cNvSpPr>
              <p:nvPr/>
            </p:nvSpPr>
            <p:spPr bwMode="auto">
              <a:xfrm>
                <a:off x="3787" y="1232"/>
                <a:ext cx="10" cy="10"/>
              </a:xfrm>
              <a:custGeom>
                <a:avLst/>
                <a:gdLst>
                  <a:gd name="T0" fmla="*/ 5 w 10"/>
                  <a:gd name="T1" fmla="*/ 5 h 10"/>
                  <a:gd name="T2" fmla="*/ 5 w 10"/>
                  <a:gd name="T3" fmla="*/ 5 h 10"/>
                  <a:gd name="T4" fmla="*/ 5 w 10"/>
                  <a:gd name="T5" fmla="*/ 5 h 10"/>
                  <a:gd name="T6" fmla="*/ 5 w 10"/>
                  <a:gd name="T7" fmla="*/ 5 h 10"/>
                  <a:gd name="T8" fmla="*/ 5 w 10"/>
                  <a:gd name="T9" fmla="*/ 5 h 10"/>
                  <a:gd name="T10" fmla="*/ 5 w 10"/>
                  <a:gd name="T11" fmla="*/ 5 h 10"/>
                  <a:gd name="T12" fmla="*/ 5 w 10"/>
                  <a:gd name="T13" fmla="*/ 5 h 10"/>
                  <a:gd name="T14" fmla="*/ 5 w 10"/>
                  <a:gd name="T15" fmla="*/ 5 h 10"/>
                  <a:gd name="T16" fmla="*/ 5 w 10"/>
                  <a:gd name="T17" fmla="*/ 5 h 10"/>
                  <a:gd name="T18" fmla="*/ 5 w 10"/>
                  <a:gd name="T19" fmla="*/ 5 h 10"/>
                  <a:gd name="T20" fmla="*/ 10 w 10"/>
                  <a:gd name="T21" fmla="*/ 0 h 10"/>
                  <a:gd name="T22" fmla="*/ 5 w 10"/>
                  <a:gd name="T23" fmla="*/ 0 h 10"/>
                  <a:gd name="T24" fmla="*/ 5 w 10"/>
                  <a:gd name="T25" fmla="*/ 0 h 10"/>
                  <a:gd name="T26" fmla="*/ 5 w 10"/>
                  <a:gd name="T27" fmla="*/ 0 h 10"/>
                  <a:gd name="T28" fmla="*/ 5 w 10"/>
                  <a:gd name="T29" fmla="*/ 0 h 10"/>
                  <a:gd name="T30" fmla="*/ 0 w 10"/>
                  <a:gd name="T31" fmla="*/ 0 h 10"/>
                  <a:gd name="T32" fmla="*/ 0 w 10"/>
                  <a:gd name="T33" fmla="*/ 0 h 10"/>
                  <a:gd name="T34" fmla="*/ 0 w 10"/>
                  <a:gd name="T35" fmla="*/ 5 h 10"/>
                  <a:gd name="T36" fmla="*/ 0 w 10"/>
                  <a:gd name="T37" fmla="*/ 5 h 10"/>
                  <a:gd name="T38" fmla="*/ 0 w 10"/>
                  <a:gd name="T39" fmla="*/ 10 h 10"/>
                  <a:gd name="T40" fmla="*/ 5 w 10"/>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5" y="5"/>
                    </a:moveTo>
                    <a:lnTo>
                      <a:pt x="5" y="5"/>
                    </a:lnTo>
                    <a:lnTo>
                      <a:pt x="5" y="5"/>
                    </a:lnTo>
                    <a:lnTo>
                      <a:pt x="5" y="5"/>
                    </a:lnTo>
                    <a:lnTo>
                      <a:pt x="5" y="5"/>
                    </a:lnTo>
                    <a:lnTo>
                      <a:pt x="5" y="5"/>
                    </a:lnTo>
                    <a:lnTo>
                      <a:pt x="5" y="5"/>
                    </a:lnTo>
                    <a:lnTo>
                      <a:pt x="5" y="5"/>
                    </a:lnTo>
                    <a:lnTo>
                      <a:pt x="5" y="5"/>
                    </a:lnTo>
                    <a:lnTo>
                      <a:pt x="5" y="5"/>
                    </a:lnTo>
                    <a:lnTo>
                      <a:pt x="10" y="0"/>
                    </a:lnTo>
                    <a:lnTo>
                      <a:pt x="5" y="0"/>
                    </a:lnTo>
                    <a:lnTo>
                      <a:pt x="5" y="0"/>
                    </a:lnTo>
                    <a:lnTo>
                      <a:pt x="5" y="0"/>
                    </a:lnTo>
                    <a:lnTo>
                      <a:pt x="5" y="0"/>
                    </a:lnTo>
                    <a:lnTo>
                      <a:pt x="0" y="0"/>
                    </a:lnTo>
                    <a:lnTo>
                      <a:pt x="0" y="0"/>
                    </a:lnTo>
                    <a:lnTo>
                      <a:pt x="0" y="5"/>
                    </a:lnTo>
                    <a:lnTo>
                      <a:pt x="0" y="5"/>
                    </a:lnTo>
                    <a:lnTo>
                      <a:pt x="0" y="1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25" name="Freeform 3325">
                <a:extLst>
                  <a:ext uri="{FF2B5EF4-FFF2-40B4-BE49-F238E27FC236}">
                    <a16:creationId xmlns:a16="http://schemas.microsoft.com/office/drawing/2014/main" id="{6294EFAC-7883-4D0C-AF5C-CC2273294470}"/>
                  </a:ext>
                </a:extLst>
              </p:cNvPr>
              <p:cNvSpPr>
                <a:spLocks/>
              </p:cNvSpPr>
              <p:nvPr/>
            </p:nvSpPr>
            <p:spPr bwMode="auto">
              <a:xfrm>
                <a:off x="3787" y="1237"/>
                <a:ext cx="5" cy="10"/>
              </a:xfrm>
              <a:custGeom>
                <a:avLst/>
                <a:gdLst>
                  <a:gd name="T0" fmla="*/ 5 w 5"/>
                  <a:gd name="T1" fmla="*/ 5 h 10"/>
                  <a:gd name="T2" fmla="*/ 5 w 5"/>
                  <a:gd name="T3" fmla="*/ 5 h 10"/>
                  <a:gd name="T4" fmla="*/ 5 w 5"/>
                  <a:gd name="T5" fmla="*/ 5 h 10"/>
                  <a:gd name="T6" fmla="*/ 5 w 5"/>
                  <a:gd name="T7" fmla="*/ 5 h 10"/>
                  <a:gd name="T8" fmla="*/ 5 w 5"/>
                  <a:gd name="T9" fmla="*/ 5 h 10"/>
                  <a:gd name="T10" fmla="*/ 5 w 5"/>
                  <a:gd name="T11" fmla="*/ 5 h 10"/>
                  <a:gd name="T12" fmla="*/ 5 w 5"/>
                  <a:gd name="T13" fmla="*/ 0 h 10"/>
                  <a:gd name="T14" fmla="*/ 5 w 5"/>
                  <a:gd name="T15" fmla="*/ 0 h 10"/>
                  <a:gd name="T16" fmla="*/ 5 w 5"/>
                  <a:gd name="T17" fmla="*/ 0 h 10"/>
                  <a:gd name="T18" fmla="*/ 5 w 5"/>
                  <a:gd name="T19" fmla="*/ 0 h 10"/>
                  <a:gd name="T20" fmla="*/ 0 w 5"/>
                  <a:gd name="T21" fmla="*/ 5 h 10"/>
                  <a:gd name="T22" fmla="*/ 0 w 5"/>
                  <a:gd name="T23" fmla="*/ 5 h 10"/>
                  <a:gd name="T24" fmla="*/ 0 w 5"/>
                  <a:gd name="T25" fmla="*/ 5 h 10"/>
                  <a:gd name="T26" fmla="*/ 0 w 5"/>
                  <a:gd name="T27" fmla="*/ 5 h 10"/>
                  <a:gd name="T28" fmla="*/ 0 w 5"/>
                  <a:gd name="T29" fmla="*/ 5 h 10"/>
                  <a:gd name="T30" fmla="*/ 5 w 5"/>
                  <a:gd name="T31" fmla="*/ 5 h 10"/>
                  <a:gd name="T32" fmla="*/ 5 w 5"/>
                  <a:gd name="T33" fmla="*/ 5 h 10"/>
                  <a:gd name="T34" fmla="*/ 5 w 5"/>
                  <a:gd name="T35" fmla="*/ 5 h 10"/>
                  <a:gd name="T36" fmla="*/ 5 w 5"/>
                  <a:gd name="T37" fmla="*/ 5 h 10"/>
                  <a:gd name="T38" fmla="*/ 5 w 5"/>
                  <a:gd name="T39" fmla="*/ 10 h 10"/>
                  <a:gd name="T40" fmla="*/ 5 w 5"/>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5" y="5"/>
                    </a:moveTo>
                    <a:lnTo>
                      <a:pt x="5" y="5"/>
                    </a:lnTo>
                    <a:lnTo>
                      <a:pt x="5" y="5"/>
                    </a:lnTo>
                    <a:lnTo>
                      <a:pt x="5" y="5"/>
                    </a:lnTo>
                    <a:lnTo>
                      <a:pt x="5" y="5"/>
                    </a:lnTo>
                    <a:lnTo>
                      <a:pt x="5" y="5"/>
                    </a:lnTo>
                    <a:lnTo>
                      <a:pt x="5" y="0"/>
                    </a:lnTo>
                    <a:lnTo>
                      <a:pt x="5" y="0"/>
                    </a:lnTo>
                    <a:lnTo>
                      <a:pt x="5" y="0"/>
                    </a:lnTo>
                    <a:lnTo>
                      <a:pt x="5" y="0"/>
                    </a:lnTo>
                    <a:lnTo>
                      <a:pt x="0" y="5"/>
                    </a:lnTo>
                    <a:lnTo>
                      <a:pt x="0" y="5"/>
                    </a:lnTo>
                    <a:lnTo>
                      <a:pt x="0" y="5"/>
                    </a:lnTo>
                    <a:lnTo>
                      <a:pt x="0" y="5"/>
                    </a:lnTo>
                    <a:lnTo>
                      <a:pt x="0" y="5"/>
                    </a:lnTo>
                    <a:lnTo>
                      <a:pt x="5" y="5"/>
                    </a:lnTo>
                    <a:lnTo>
                      <a:pt x="5" y="5"/>
                    </a:lnTo>
                    <a:lnTo>
                      <a:pt x="5" y="5"/>
                    </a:lnTo>
                    <a:lnTo>
                      <a:pt x="5" y="5"/>
                    </a:lnTo>
                    <a:lnTo>
                      <a:pt x="5" y="1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26" name="Freeform 3326">
                <a:extLst>
                  <a:ext uri="{FF2B5EF4-FFF2-40B4-BE49-F238E27FC236}">
                    <a16:creationId xmlns:a16="http://schemas.microsoft.com/office/drawing/2014/main" id="{970E0ACE-42A5-4F0F-96FD-D8B1EDDE4BC1}"/>
                  </a:ext>
                </a:extLst>
              </p:cNvPr>
              <p:cNvSpPr>
                <a:spLocks/>
              </p:cNvSpPr>
              <p:nvPr/>
            </p:nvSpPr>
            <p:spPr bwMode="auto">
              <a:xfrm>
                <a:off x="3787" y="1247"/>
                <a:ext cx="5" cy="5"/>
              </a:xfrm>
              <a:custGeom>
                <a:avLst/>
                <a:gdLst>
                  <a:gd name="T0" fmla="*/ 5 w 5"/>
                  <a:gd name="T1" fmla="*/ 5 h 5"/>
                  <a:gd name="T2" fmla="*/ 5 w 5"/>
                  <a:gd name="T3" fmla="*/ 5 h 5"/>
                  <a:gd name="T4" fmla="*/ 5 w 5"/>
                  <a:gd name="T5" fmla="*/ 5 h 5"/>
                  <a:gd name="T6" fmla="*/ 5 w 5"/>
                  <a:gd name="T7" fmla="*/ 5 h 5"/>
                  <a:gd name="T8" fmla="*/ 5 w 5"/>
                  <a:gd name="T9" fmla="*/ 5 h 5"/>
                  <a:gd name="T10" fmla="*/ 5 w 5"/>
                  <a:gd name="T11" fmla="*/ 5 h 5"/>
                  <a:gd name="T12" fmla="*/ 5 w 5"/>
                  <a:gd name="T13" fmla="*/ 0 h 5"/>
                  <a:gd name="T14" fmla="*/ 5 w 5"/>
                  <a:gd name="T15" fmla="*/ 0 h 5"/>
                  <a:gd name="T16" fmla="*/ 0 w 5"/>
                  <a:gd name="T17" fmla="*/ 0 h 5"/>
                  <a:gd name="T18" fmla="*/ 0 w 5"/>
                  <a:gd name="T19" fmla="*/ 5 h 5"/>
                  <a:gd name="T20" fmla="*/ 0 w 5"/>
                  <a:gd name="T21" fmla="*/ 5 h 5"/>
                  <a:gd name="T22" fmla="*/ 0 w 5"/>
                  <a:gd name="T23" fmla="*/ 5 h 5"/>
                  <a:gd name="T24" fmla="*/ 5 w 5"/>
                  <a:gd name="T2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5" y="5"/>
                    </a:moveTo>
                    <a:lnTo>
                      <a:pt x="5" y="5"/>
                    </a:lnTo>
                    <a:lnTo>
                      <a:pt x="5" y="5"/>
                    </a:lnTo>
                    <a:lnTo>
                      <a:pt x="5" y="5"/>
                    </a:lnTo>
                    <a:lnTo>
                      <a:pt x="5" y="5"/>
                    </a:lnTo>
                    <a:lnTo>
                      <a:pt x="5" y="5"/>
                    </a:lnTo>
                    <a:lnTo>
                      <a:pt x="5" y="0"/>
                    </a:lnTo>
                    <a:lnTo>
                      <a:pt x="5" y="0"/>
                    </a:lnTo>
                    <a:lnTo>
                      <a:pt x="0" y="0"/>
                    </a:lnTo>
                    <a:lnTo>
                      <a:pt x="0" y="5"/>
                    </a:lnTo>
                    <a:lnTo>
                      <a:pt x="0" y="5"/>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27" name="Freeform 3327">
                <a:extLst>
                  <a:ext uri="{FF2B5EF4-FFF2-40B4-BE49-F238E27FC236}">
                    <a16:creationId xmlns:a16="http://schemas.microsoft.com/office/drawing/2014/main" id="{D049D0FC-FFB1-4D82-BF2C-FC9F29CBB72A}"/>
                  </a:ext>
                </a:extLst>
              </p:cNvPr>
              <p:cNvSpPr>
                <a:spLocks/>
              </p:cNvSpPr>
              <p:nvPr/>
            </p:nvSpPr>
            <p:spPr bwMode="auto">
              <a:xfrm>
                <a:off x="3787" y="1252"/>
                <a:ext cx="5" cy="5"/>
              </a:xfrm>
              <a:custGeom>
                <a:avLst/>
                <a:gdLst>
                  <a:gd name="T0" fmla="*/ 0 w 5"/>
                  <a:gd name="T1" fmla="*/ 0 h 5"/>
                  <a:gd name="T2" fmla="*/ 0 w 5"/>
                  <a:gd name="T3" fmla="*/ 5 h 5"/>
                  <a:gd name="T4" fmla="*/ 0 w 5"/>
                  <a:gd name="T5" fmla="*/ 5 h 5"/>
                  <a:gd name="T6" fmla="*/ 0 w 5"/>
                  <a:gd name="T7" fmla="*/ 5 h 5"/>
                  <a:gd name="T8" fmla="*/ 5 w 5"/>
                  <a:gd name="T9" fmla="*/ 5 h 5"/>
                  <a:gd name="T10" fmla="*/ 5 w 5"/>
                  <a:gd name="T11" fmla="*/ 5 h 5"/>
                  <a:gd name="T12" fmla="*/ 5 w 5"/>
                  <a:gd name="T13" fmla="*/ 0 h 5"/>
                  <a:gd name="T14" fmla="*/ 5 w 5"/>
                  <a:gd name="T15" fmla="*/ 0 h 5"/>
                  <a:gd name="T16" fmla="*/ 5 w 5"/>
                  <a:gd name="T17" fmla="*/ 0 h 5"/>
                  <a:gd name="T18" fmla="*/ 5 w 5"/>
                  <a:gd name="T19" fmla="*/ 0 h 5"/>
                  <a:gd name="T20" fmla="*/ 0 w 5"/>
                  <a:gd name="T21" fmla="*/ 0 h 5"/>
                  <a:gd name="T22" fmla="*/ 0 w 5"/>
                  <a:gd name="T23" fmla="*/ 0 h 5"/>
                  <a:gd name="T24" fmla="*/ 0 w 5"/>
                  <a:gd name="T25" fmla="*/ 0 h 5"/>
                  <a:gd name="T26" fmla="*/ 0 w 5"/>
                  <a:gd name="T27" fmla="*/ 0 h 5"/>
                  <a:gd name="T28" fmla="*/ 0 w 5"/>
                  <a:gd name="T29" fmla="*/ 0 h 5"/>
                  <a:gd name="T30" fmla="*/ 0 w 5"/>
                  <a:gd name="T31" fmla="*/ 0 h 5"/>
                  <a:gd name="T32" fmla="*/ 0 w 5"/>
                  <a:gd name="T33" fmla="*/ 0 h 5"/>
                  <a:gd name="T34" fmla="*/ 0 w 5"/>
                  <a:gd name="T35" fmla="*/ 0 h 5"/>
                  <a:gd name="T36" fmla="*/ 0 w 5"/>
                  <a:gd name="T37" fmla="*/ 0 h 5"/>
                  <a:gd name="T38" fmla="*/ 0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0"/>
                    </a:moveTo>
                    <a:lnTo>
                      <a:pt x="0" y="5"/>
                    </a:lnTo>
                    <a:lnTo>
                      <a:pt x="0" y="5"/>
                    </a:lnTo>
                    <a:lnTo>
                      <a:pt x="0" y="5"/>
                    </a:lnTo>
                    <a:lnTo>
                      <a:pt x="5" y="5"/>
                    </a:lnTo>
                    <a:lnTo>
                      <a:pt x="5" y="5"/>
                    </a:lnTo>
                    <a:lnTo>
                      <a:pt x="5" y="0"/>
                    </a:lnTo>
                    <a:lnTo>
                      <a:pt x="5" y="0"/>
                    </a:lnTo>
                    <a:lnTo>
                      <a:pt x="5" y="0"/>
                    </a:lnTo>
                    <a:lnTo>
                      <a:pt x="5" y="0"/>
                    </a:lnTo>
                    <a:lnTo>
                      <a:pt x="0" y="0"/>
                    </a:lnTo>
                    <a:lnTo>
                      <a:pt x="0" y="0"/>
                    </a:lnTo>
                    <a:lnTo>
                      <a:pt x="0" y="0"/>
                    </a:lnTo>
                    <a:lnTo>
                      <a:pt x="0" y="0"/>
                    </a:lnTo>
                    <a:lnTo>
                      <a:pt x="0" y="0"/>
                    </a:lnTo>
                    <a:lnTo>
                      <a:pt x="0" y="0"/>
                    </a:lnTo>
                    <a:lnTo>
                      <a:pt x="0"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28" name="Freeform 3328">
                <a:extLst>
                  <a:ext uri="{FF2B5EF4-FFF2-40B4-BE49-F238E27FC236}">
                    <a16:creationId xmlns:a16="http://schemas.microsoft.com/office/drawing/2014/main" id="{60ADD5E4-10A2-40E8-8230-EEE24FE13BE7}"/>
                  </a:ext>
                </a:extLst>
              </p:cNvPr>
              <p:cNvSpPr>
                <a:spLocks/>
              </p:cNvSpPr>
              <p:nvPr/>
            </p:nvSpPr>
            <p:spPr bwMode="auto">
              <a:xfrm>
                <a:off x="3782" y="1242"/>
                <a:ext cx="5" cy="10"/>
              </a:xfrm>
              <a:custGeom>
                <a:avLst/>
                <a:gdLst>
                  <a:gd name="T0" fmla="*/ 0 w 5"/>
                  <a:gd name="T1" fmla="*/ 5 h 10"/>
                  <a:gd name="T2" fmla="*/ 0 w 5"/>
                  <a:gd name="T3" fmla="*/ 5 h 10"/>
                  <a:gd name="T4" fmla="*/ 0 w 5"/>
                  <a:gd name="T5" fmla="*/ 5 h 10"/>
                  <a:gd name="T6" fmla="*/ 0 w 5"/>
                  <a:gd name="T7" fmla="*/ 5 h 10"/>
                  <a:gd name="T8" fmla="*/ 0 w 5"/>
                  <a:gd name="T9" fmla="*/ 5 h 10"/>
                  <a:gd name="T10" fmla="*/ 5 w 5"/>
                  <a:gd name="T11" fmla="*/ 10 h 10"/>
                  <a:gd name="T12" fmla="*/ 5 w 5"/>
                  <a:gd name="T13" fmla="*/ 10 h 10"/>
                  <a:gd name="T14" fmla="*/ 5 w 5"/>
                  <a:gd name="T15" fmla="*/ 10 h 10"/>
                  <a:gd name="T16" fmla="*/ 5 w 5"/>
                  <a:gd name="T17" fmla="*/ 10 h 10"/>
                  <a:gd name="T18" fmla="*/ 5 w 5"/>
                  <a:gd name="T19" fmla="*/ 10 h 10"/>
                  <a:gd name="T20" fmla="*/ 5 w 5"/>
                  <a:gd name="T21" fmla="*/ 10 h 10"/>
                  <a:gd name="T22" fmla="*/ 5 w 5"/>
                  <a:gd name="T23" fmla="*/ 10 h 10"/>
                  <a:gd name="T24" fmla="*/ 5 w 5"/>
                  <a:gd name="T25" fmla="*/ 10 h 10"/>
                  <a:gd name="T26" fmla="*/ 5 w 5"/>
                  <a:gd name="T27" fmla="*/ 10 h 10"/>
                  <a:gd name="T28" fmla="*/ 5 w 5"/>
                  <a:gd name="T29" fmla="*/ 5 h 10"/>
                  <a:gd name="T30" fmla="*/ 5 w 5"/>
                  <a:gd name="T31" fmla="*/ 5 h 10"/>
                  <a:gd name="T32" fmla="*/ 5 w 5"/>
                  <a:gd name="T33" fmla="*/ 5 h 10"/>
                  <a:gd name="T34" fmla="*/ 5 w 5"/>
                  <a:gd name="T35" fmla="*/ 5 h 10"/>
                  <a:gd name="T36" fmla="*/ 0 w 5"/>
                  <a:gd name="T37" fmla="*/ 0 h 10"/>
                  <a:gd name="T38" fmla="*/ 0 w 5"/>
                  <a:gd name="T39" fmla="*/ 0 h 10"/>
                  <a:gd name="T40" fmla="*/ 0 w 5"/>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0" y="5"/>
                    </a:moveTo>
                    <a:lnTo>
                      <a:pt x="0" y="5"/>
                    </a:lnTo>
                    <a:lnTo>
                      <a:pt x="0" y="5"/>
                    </a:lnTo>
                    <a:lnTo>
                      <a:pt x="0" y="5"/>
                    </a:lnTo>
                    <a:lnTo>
                      <a:pt x="0" y="5"/>
                    </a:lnTo>
                    <a:lnTo>
                      <a:pt x="5" y="10"/>
                    </a:lnTo>
                    <a:lnTo>
                      <a:pt x="5" y="10"/>
                    </a:lnTo>
                    <a:lnTo>
                      <a:pt x="5" y="10"/>
                    </a:lnTo>
                    <a:lnTo>
                      <a:pt x="5" y="10"/>
                    </a:lnTo>
                    <a:lnTo>
                      <a:pt x="5" y="10"/>
                    </a:lnTo>
                    <a:lnTo>
                      <a:pt x="5" y="10"/>
                    </a:lnTo>
                    <a:lnTo>
                      <a:pt x="5" y="10"/>
                    </a:lnTo>
                    <a:lnTo>
                      <a:pt x="5" y="10"/>
                    </a:lnTo>
                    <a:lnTo>
                      <a:pt x="5" y="10"/>
                    </a:lnTo>
                    <a:lnTo>
                      <a:pt x="5" y="5"/>
                    </a:lnTo>
                    <a:lnTo>
                      <a:pt x="5" y="5"/>
                    </a:lnTo>
                    <a:lnTo>
                      <a:pt x="5" y="5"/>
                    </a:lnTo>
                    <a:lnTo>
                      <a:pt x="5" y="5"/>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29" name="Freeform 3329">
                <a:extLst>
                  <a:ext uri="{FF2B5EF4-FFF2-40B4-BE49-F238E27FC236}">
                    <a16:creationId xmlns:a16="http://schemas.microsoft.com/office/drawing/2014/main" id="{006A0825-95E6-41D8-ACA7-8959E661A6AE}"/>
                  </a:ext>
                </a:extLst>
              </p:cNvPr>
              <p:cNvSpPr>
                <a:spLocks/>
              </p:cNvSpPr>
              <p:nvPr/>
            </p:nvSpPr>
            <p:spPr bwMode="auto">
              <a:xfrm>
                <a:off x="3777" y="1242"/>
                <a:ext cx="5" cy="5"/>
              </a:xfrm>
              <a:custGeom>
                <a:avLst/>
                <a:gdLst>
                  <a:gd name="T0" fmla="*/ 0 w 5"/>
                  <a:gd name="T1" fmla="*/ 5 h 5"/>
                  <a:gd name="T2" fmla="*/ 0 w 5"/>
                  <a:gd name="T3" fmla="*/ 5 h 5"/>
                  <a:gd name="T4" fmla="*/ 0 w 5"/>
                  <a:gd name="T5" fmla="*/ 5 h 5"/>
                  <a:gd name="T6" fmla="*/ 0 w 5"/>
                  <a:gd name="T7" fmla="*/ 5 h 5"/>
                  <a:gd name="T8" fmla="*/ 0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0 h 5"/>
                  <a:gd name="T22" fmla="*/ 5 w 5"/>
                  <a:gd name="T23" fmla="*/ 0 h 5"/>
                  <a:gd name="T24" fmla="*/ 5 w 5"/>
                  <a:gd name="T25" fmla="*/ 0 h 5"/>
                  <a:gd name="T26" fmla="*/ 5 w 5"/>
                  <a:gd name="T27" fmla="*/ 0 h 5"/>
                  <a:gd name="T28" fmla="*/ 5 w 5"/>
                  <a:gd name="T29" fmla="*/ 0 h 5"/>
                  <a:gd name="T30" fmla="*/ 0 w 5"/>
                  <a:gd name="T31" fmla="*/ 0 h 5"/>
                  <a:gd name="T32" fmla="*/ 0 w 5"/>
                  <a:gd name="T33" fmla="*/ 0 h 5"/>
                  <a:gd name="T34" fmla="*/ 0 w 5"/>
                  <a:gd name="T35" fmla="*/ 0 h 5"/>
                  <a:gd name="T36" fmla="*/ 0 w 5"/>
                  <a:gd name="T37" fmla="*/ 0 h 5"/>
                  <a:gd name="T38" fmla="*/ 0 w 5"/>
                  <a:gd name="T39" fmla="*/ 0 h 5"/>
                  <a:gd name="T40" fmla="*/ 0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5"/>
                    </a:moveTo>
                    <a:lnTo>
                      <a:pt x="0" y="5"/>
                    </a:lnTo>
                    <a:lnTo>
                      <a:pt x="0" y="5"/>
                    </a:lnTo>
                    <a:lnTo>
                      <a:pt x="0" y="5"/>
                    </a:lnTo>
                    <a:lnTo>
                      <a:pt x="0" y="5"/>
                    </a:lnTo>
                    <a:lnTo>
                      <a:pt x="5" y="5"/>
                    </a:lnTo>
                    <a:lnTo>
                      <a:pt x="5" y="5"/>
                    </a:lnTo>
                    <a:lnTo>
                      <a:pt x="5" y="5"/>
                    </a:lnTo>
                    <a:lnTo>
                      <a:pt x="5" y="5"/>
                    </a:lnTo>
                    <a:lnTo>
                      <a:pt x="5" y="5"/>
                    </a:lnTo>
                    <a:lnTo>
                      <a:pt x="5" y="0"/>
                    </a:lnTo>
                    <a:lnTo>
                      <a:pt x="5" y="0"/>
                    </a:lnTo>
                    <a:lnTo>
                      <a:pt x="5" y="0"/>
                    </a:lnTo>
                    <a:lnTo>
                      <a:pt x="5" y="0"/>
                    </a:lnTo>
                    <a:lnTo>
                      <a:pt x="5" y="0"/>
                    </a:lnTo>
                    <a:lnTo>
                      <a:pt x="0" y="0"/>
                    </a:lnTo>
                    <a:lnTo>
                      <a:pt x="0"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30" name="Freeform 3330">
                <a:extLst>
                  <a:ext uri="{FF2B5EF4-FFF2-40B4-BE49-F238E27FC236}">
                    <a16:creationId xmlns:a16="http://schemas.microsoft.com/office/drawing/2014/main" id="{CCAE5DD7-6CEB-47D0-B332-6B1D61FA898E}"/>
                  </a:ext>
                </a:extLst>
              </p:cNvPr>
              <p:cNvSpPr>
                <a:spLocks/>
              </p:cNvSpPr>
              <p:nvPr/>
            </p:nvSpPr>
            <p:spPr bwMode="auto">
              <a:xfrm>
                <a:off x="3772" y="1242"/>
                <a:ext cx="5" cy="5"/>
              </a:xfrm>
              <a:custGeom>
                <a:avLst/>
                <a:gdLst>
                  <a:gd name="T0" fmla="*/ 0 w 5"/>
                  <a:gd name="T1" fmla="*/ 0 h 5"/>
                  <a:gd name="T2" fmla="*/ 0 w 5"/>
                  <a:gd name="T3" fmla="*/ 0 h 5"/>
                  <a:gd name="T4" fmla="*/ 0 w 5"/>
                  <a:gd name="T5" fmla="*/ 0 h 5"/>
                  <a:gd name="T6" fmla="*/ 0 w 5"/>
                  <a:gd name="T7" fmla="*/ 0 h 5"/>
                  <a:gd name="T8" fmla="*/ 0 w 5"/>
                  <a:gd name="T9" fmla="*/ 0 h 5"/>
                  <a:gd name="T10" fmla="*/ 0 w 5"/>
                  <a:gd name="T11" fmla="*/ 5 h 5"/>
                  <a:gd name="T12" fmla="*/ 0 w 5"/>
                  <a:gd name="T13" fmla="*/ 5 h 5"/>
                  <a:gd name="T14" fmla="*/ 5 w 5"/>
                  <a:gd name="T15" fmla="*/ 5 h 5"/>
                  <a:gd name="T16" fmla="*/ 5 w 5"/>
                  <a:gd name="T17" fmla="*/ 5 h 5"/>
                  <a:gd name="T18" fmla="*/ 5 w 5"/>
                  <a:gd name="T19" fmla="*/ 5 h 5"/>
                  <a:gd name="T20" fmla="*/ 5 w 5"/>
                  <a:gd name="T21" fmla="*/ 0 h 5"/>
                  <a:gd name="T22" fmla="*/ 5 w 5"/>
                  <a:gd name="T23" fmla="*/ 0 h 5"/>
                  <a:gd name="T24" fmla="*/ 5 w 5"/>
                  <a:gd name="T25" fmla="*/ 0 h 5"/>
                  <a:gd name="T26" fmla="*/ 5 w 5"/>
                  <a:gd name="T27" fmla="*/ 0 h 5"/>
                  <a:gd name="T28" fmla="*/ 5 w 5"/>
                  <a:gd name="T29" fmla="*/ 0 h 5"/>
                  <a:gd name="T30" fmla="*/ 0 w 5"/>
                  <a:gd name="T31" fmla="*/ 0 h 5"/>
                  <a:gd name="T32" fmla="*/ 0 w 5"/>
                  <a:gd name="T33" fmla="*/ 0 h 5"/>
                  <a:gd name="T34" fmla="*/ 0 w 5"/>
                  <a:gd name="T35" fmla="*/ 0 h 5"/>
                  <a:gd name="T36" fmla="*/ 0 w 5"/>
                  <a:gd name="T37" fmla="*/ 0 h 5"/>
                  <a:gd name="T38" fmla="*/ 0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0"/>
                    </a:moveTo>
                    <a:lnTo>
                      <a:pt x="0" y="0"/>
                    </a:lnTo>
                    <a:lnTo>
                      <a:pt x="0" y="0"/>
                    </a:lnTo>
                    <a:lnTo>
                      <a:pt x="0" y="0"/>
                    </a:lnTo>
                    <a:lnTo>
                      <a:pt x="0" y="0"/>
                    </a:lnTo>
                    <a:lnTo>
                      <a:pt x="0" y="5"/>
                    </a:lnTo>
                    <a:lnTo>
                      <a:pt x="0" y="5"/>
                    </a:lnTo>
                    <a:lnTo>
                      <a:pt x="5" y="5"/>
                    </a:lnTo>
                    <a:lnTo>
                      <a:pt x="5" y="5"/>
                    </a:lnTo>
                    <a:lnTo>
                      <a:pt x="5" y="5"/>
                    </a:lnTo>
                    <a:lnTo>
                      <a:pt x="5" y="0"/>
                    </a:lnTo>
                    <a:lnTo>
                      <a:pt x="5" y="0"/>
                    </a:lnTo>
                    <a:lnTo>
                      <a:pt x="5" y="0"/>
                    </a:lnTo>
                    <a:lnTo>
                      <a:pt x="5" y="0"/>
                    </a:lnTo>
                    <a:lnTo>
                      <a:pt x="5" y="0"/>
                    </a:lnTo>
                    <a:lnTo>
                      <a:pt x="0" y="0"/>
                    </a:lnTo>
                    <a:lnTo>
                      <a:pt x="0"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31" name="Freeform 3331">
                <a:extLst>
                  <a:ext uri="{FF2B5EF4-FFF2-40B4-BE49-F238E27FC236}">
                    <a16:creationId xmlns:a16="http://schemas.microsoft.com/office/drawing/2014/main" id="{DD99E245-642A-48F5-9458-A187A945F0C2}"/>
                  </a:ext>
                </a:extLst>
              </p:cNvPr>
              <p:cNvSpPr>
                <a:spLocks/>
              </p:cNvSpPr>
              <p:nvPr/>
            </p:nvSpPr>
            <p:spPr bwMode="auto">
              <a:xfrm>
                <a:off x="3767" y="1232"/>
                <a:ext cx="5" cy="10"/>
              </a:xfrm>
              <a:custGeom>
                <a:avLst/>
                <a:gdLst>
                  <a:gd name="T0" fmla="*/ 5 w 5"/>
                  <a:gd name="T1" fmla="*/ 0 h 10"/>
                  <a:gd name="T2" fmla="*/ 5 w 5"/>
                  <a:gd name="T3" fmla="*/ 0 h 10"/>
                  <a:gd name="T4" fmla="*/ 5 w 5"/>
                  <a:gd name="T5" fmla="*/ 0 h 10"/>
                  <a:gd name="T6" fmla="*/ 5 w 5"/>
                  <a:gd name="T7" fmla="*/ 0 h 10"/>
                  <a:gd name="T8" fmla="*/ 0 w 5"/>
                  <a:gd name="T9" fmla="*/ 5 h 10"/>
                  <a:gd name="T10" fmla="*/ 0 w 5"/>
                  <a:gd name="T11" fmla="*/ 5 h 10"/>
                  <a:gd name="T12" fmla="*/ 0 w 5"/>
                  <a:gd name="T13" fmla="*/ 5 h 10"/>
                  <a:gd name="T14" fmla="*/ 0 w 5"/>
                  <a:gd name="T15" fmla="*/ 10 h 10"/>
                  <a:gd name="T16" fmla="*/ 5 w 5"/>
                  <a:gd name="T17" fmla="*/ 10 h 10"/>
                  <a:gd name="T18" fmla="*/ 5 w 5"/>
                  <a:gd name="T19" fmla="*/ 10 h 10"/>
                  <a:gd name="T20" fmla="*/ 5 w 5"/>
                  <a:gd name="T21" fmla="*/ 10 h 10"/>
                  <a:gd name="T22" fmla="*/ 5 w 5"/>
                  <a:gd name="T23" fmla="*/ 5 h 10"/>
                  <a:gd name="T24" fmla="*/ 5 w 5"/>
                  <a:gd name="T25" fmla="*/ 5 h 10"/>
                  <a:gd name="T26" fmla="*/ 5 w 5"/>
                  <a:gd name="T27" fmla="*/ 5 h 10"/>
                  <a:gd name="T28" fmla="*/ 5 w 5"/>
                  <a:gd name="T29" fmla="*/ 5 h 10"/>
                  <a:gd name="T30" fmla="*/ 5 w 5"/>
                  <a:gd name="T31" fmla="*/ 5 h 10"/>
                  <a:gd name="T32" fmla="*/ 5 w 5"/>
                  <a:gd name="T33" fmla="*/ 5 h 10"/>
                  <a:gd name="T34" fmla="*/ 5 w 5"/>
                  <a:gd name="T35" fmla="*/ 5 h 10"/>
                  <a:gd name="T36" fmla="*/ 5 w 5"/>
                  <a:gd name="T37" fmla="*/ 5 h 10"/>
                  <a:gd name="T38" fmla="*/ 5 w 5"/>
                  <a:gd name="T39" fmla="*/ 5 h 10"/>
                  <a:gd name="T40" fmla="*/ 5 w 5"/>
                  <a:gd name="T4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5" y="0"/>
                    </a:moveTo>
                    <a:lnTo>
                      <a:pt x="5" y="0"/>
                    </a:lnTo>
                    <a:lnTo>
                      <a:pt x="5" y="0"/>
                    </a:lnTo>
                    <a:lnTo>
                      <a:pt x="5" y="0"/>
                    </a:lnTo>
                    <a:lnTo>
                      <a:pt x="0" y="5"/>
                    </a:lnTo>
                    <a:lnTo>
                      <a:pt x="0" y="5"/>
                    </a:lnTo>
                    <a:lnTo>
                      <a:pt x="0" y="5"/>
                    </a:lnTo>
                    <a:lnTo>
                      <a:pt x="0" y="10"/>
                    </a:lnTo>
                    <a:lnTo>
                      <a:pt x="5" y="10"/>
                    </a:lnTo>
                    <a:lnTo>
                      <a:pt x="5" y="10"/>
                    </a:lnTo>
                    <a:lnTo>
                      <a:pt x="5" y="10"/>
                    </a:lnTo>
                    <a:lnTo>
                      <a:pt x="5" y="5"/>
                    </a:lnTo>
                    <a:lnTo>
                      <a:pt x="5" y="5"/>
                    </a:lnTo>
                    <a:lnTo>
                      <a:pt x="5" y="5"/>
                    </a:lnTo>
                    <a:lnTo>
                      <a:pt x="5" y="5"/>
                    </a:lnTo>
                    <a:lnTo>
                      <a:pt x="5" y="5"/>
                    </a:lnTo>
                    <a:lnTo>
                      <a:pt x="5" y="5"/>
                    </a:lnTo>
                    <a:lnTo>
                      <a:pt x="5" y="5"/>
                    </a:lnTo>
                    <a:lnTo>
                      <a:pt x="5" y="5"/>
                    </a:lnTo>
                    <a:lnTo>
                      <a:pt x="5"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32" name="Freeform 3332">
                <a:extLst>
                  <a:ext uri="{FF2B5EF4-FFF2-40B4-BE49-F238E27FC236}">
                    <a16:creationId xmlns:a16="http://schemas.microsoft.com/office/drawing/2014/main" id="{30868E94-C564-45F7-A12C-F23C766DE1E3}"/>
                  </a:ext>
                </a:extLst>
              </p:cNvPr>
              <p:cNvSpPr>
                <a:spLocks/>
              </p:cNvSpPr>
              <p:nvPr/>
            </p:nvSpPr>
            <p:spPr bwMode="auto">
              <a:xfrm>
                <a:off x="3772" y="1232"/>
                <a:ext cx="10" cy="5"/>
              </a:xfrm>
              <a:custGeom>
                <a:avLst/>
                <a:gdLst>
                  <a:gd name="T0" fmla="*/ 10 w 10"/>
                  <a:gd name="T1" fmla="*/ 0 h 5"/>
                  <a:gd name="T2" fmla="*/ 10 w 10"/>
                  <a:gd name="T3" fmla="*/ 0 h 5"/>
                  <a:gd name="T4" fmla="*/ 10 w 10"/>
                  <a:gd name="T5" fmla="*/ 0 h 5"/>
                  <a:gd name="T6" fmla="*/ 5 w 10"/>
                  <a:gd name="T7" fmla="*/ 0 h 5"/>
                  <a:gd name="T8" fmla="*/ 5 w 10"/>
                  <a:gd name="T9" fmla="*/ 0 h 5"/>
                  <a:gd name="T10" fmla="*/ 5 w 10"/>
                  <a:gd name="T11" fmla="*/ 0 h 5"/>
                  <a:gd name="T12" fmla="*/ 5 w 10"/>
                  <a:gd name="T13" fmla="*/ 0 h 5"/>
                  <a:gd name="T14" fmla="*/ 5 w 10"/>
                  <a:gd name="T15" fmla="*/ 0 h 5"/>
                  <a:gd name="T16" fmla="*/ 0 w 10"/>
                  <a:gd name="T17" fmla="*/ 0 h 5"/>
                  <a:gd name="T18" fmla="*/ 0 w 10"/>
                  <a:gd name="T19" fmla="*/ 0 h 5"/>
                  <a:gd name="T20" fmla="*/ 0 w 10"/>
                  <a:gd name="T21" fmla="*/ 5 h 5"/>
                  <a:gd name="T22" fmla="*/ 0 w 10"/>
                  <a:gd name="T23" fmla="*/ 5 h 5"/>
                  <a:gd name="T24" fmla="*/ 0 w 10"/>
                  <a:gd name="T25" fmla="*/ 5 h 5"/>
                  <a:gd name="T26" fmla="*/ 5 w 10"/>
                  <a:gd name="T27" fmla="*/ 5 h 5"/>
                  <a:gd name="T28" fmla="*/ 5 w 10"/>
                  <a:gd name="T29" fmla="*/ 5 h 5"/>
                  <a:gd name="T30" fmla="*/ 5 w 10"/>
                  <a:gd name="T31" fmla="*/ 5 h 5"/>
                  <a:gd name="T32" fmla="*/ 10 w 10"/>
                  <a:gd name="T33" fmla="*/ 5 h 5"/>
                  <a:gd name="T34" fmla="*/ 10 w 10"/>
                  <a:gd name="T35" fmla="*/ 5 h 5"/>
                  <a:gd name="T36" fmla="*/ 10 w 10"/>
                  <a:gd name="T37" fmla="*/ 0 h 5"/>
                  <a:gd name="T38" fmla="*/ 10 w 10"/>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5">
                    <a:moveTo>
                      <a:pt x="10" y="0"/>
                    </a:moveTo>
                    <a:lnTo>
                      <a:pt x="10" y="0"/>
                    </a:lnTo>
                    <a:lnTo>
                      <a:pt x="10" y="0"/>
                    </a:lnTo>
                    <a:lnTo>
                      <a:pt x="5" y="0"/>
                    </a:lnTo>
                    <a:lnTo>
                      <a:pt x="5" y="0"/>
                    </a:lnTo>
                    <a:lnTo>
                      <a:pt x="5" y="0"/>
                    </a:lnTo>
                    <a:lnTo>
                      <a:pt x="5" y="0"/>
                    </a:lnTo>
                    <a:lnTo>
                      <a:pt x="5" y="0"/>
                    </a:lnTo>
                    <a:lnTo>
                      <a:pt x="0" y="0"/>
                    </a:lnTo>
                    <a:lnTo>
                      <a:pt x="0" y="0"/>
                    </a:lnTo>
                    <a:lnTo>
                      <a:pt x="0" y="5"/>
                    </a:lnTo>
                    <a:lnTo>
                      <a:pt x="0" y="5"/>
                    </a:lnTo>
                    <a:lnTo>
                      <a:pt x="0" y="5"/>
                    </a:lnTo>
                    <a:lnTo>
                      <a:pt x="5" y="5"/>
                    </a:lnTo>
                    <a:lnTo>
                      <a:pt x="5" y="5"/>
                    </a:lnTo>
                    <a:lnTo>
                      <a:pt x="5" y="5"/>
                    </a:lnTo>
                    <a:lnTo>
                      <a:pt x="10" y="5"/>
                    </a:lnTo>
                    <a:lnTo>
                      <a:pt x="10" y="5"/>
                    </a:lnTo>
                    <a:lnTo>
                      <a:pt x="10"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33" name="Freeform 3333">
                <a:extLst>
                  <a:ext uri="{FF2B5EF4-FFF2-40B4-BE49-F238E27FC236}">
                    <a16:creationId xmlns:a16="http://schemas.microsoft.com/office/drawing/2014/main" id="{901B0255-A1DA-40C6-8371-1F9F421E4128}"/>
                  </a:ext>
                </a:extLst>
              </p:cNvPr>
              <p:cNvSpPr>
                <a:spLocks/>
              </p:cNvSpPr>
              <p:nvPr/>
            </p:nvSpPr>
            <p:spPr bwMode="auto">
              <a:xfrm>
                <a:off x="3777" y="1227"/>
                <a:ext cx="5" cy="5"/>
              </a:xfrm>
              <a:custGeom>
                <a:avLst/>
                <a:gdLst>
                  <a:gd name="T0" fmla="*/ 0 w 5"/>
                  <a:gd name="T1" fmla="*/ 0 h 5"/>
                  <a:gd name="T2" fmla="*/ 0 w 5"/>
                  <a:gd name="T3" fmla="*/ 0 h 5"/>
                  <a:gd name="T4" fmla="*/ 0 w 5"/>
                  <a:gd name="T5" fmla="*/ 0 h 5"/>
                  <a:gd name="T6" fmla="*/ 0 w 5"/>
                  <a:gd name="T7" fmla="*/ 5 h 5"/>
                  <a:gd name="T8" fmla="*/ 5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5 h 5"/>
                  <a:gd name="T22" fmla="*/ 5 w 5"/>
                  <a:gd name="T23" fmla="*/ 5 h 5"/>
                  <a:gd name="T24" fmla="*/ 5 w 5"/>
                  <a:gd name="T25" fmla="*/ 5 h 5"/>
                  <a:gd name="T26" fmla="*/ 5 w 5"/>
                  <a:gd name="T27" fmla="*/ 5 h 5"/>
                  <a:gd name="T28" fmla="*/ 5 w 5"/>
                  <a:gd name="T29" fmla="*/ 5 h 5"/>
                  <a:gd name="T30" fmla="*/ 5 w 5"/>
                  <a:gd name="T31" fmla="*/ 5 h 5"/>
                  <a:gd name="T32" fmla="*/ 5 w 5"/>
                  <a:gd name="T33" fmla="*/ 0 h 5"/>
                  <a:gd name="T34" fmla="*/ 5 w 5"/>
                  <a:gd name="T35" fmla="*/ 0 h 5"/>
                  <a:gd name="T36" fmla="*/ 5 w 5"/>
                  <a:gd name="T37" fmla="*/ 0 h 5"/>
                  <a:gd name="T38" fmla="*/ 5 w 5"/>
                  <a:gd name="T39" fmla="*/ 0 h 5"/>
                  <a:gd name="T40" fmla="*/ 0 w 5"/>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0"/>
                    </a:moveTo>
                    <a:lnTo>
                      <a:pt x="0" y="0"/>
                    </a:lnTo>
                    <a:lnTo>
                      <a:pt x="0" y="0"/>
                    </a:lnTo>
                    <a:lnTo>
                      <a:pt x="0" y="5"/>
                    </a:lnTo>
                    <a:lnTo>
                      <a:pt x="5" y="5"/>
                    </a:lnTo>
                    <a:lnTo>
                      <a:pt x="5" y="5"/>
                    </a:lnTo>
                    <a:lnTo>
                      <a:pt x="5" y="5"/>
                    </a:lnTo>
                    <a:lnTo>
                      <a:pt x="5" y="5"/>
                    </a:lnTo>
                    <a:lnTo>
                      <a:pt x="5" y="5"/>
                    </a:lnTo>
                    <a:lnTo>
                      <a:pt x="5" y="5"/>
                    </a:lnTo>
                    <a:lnTo>
                      <a:pt x="5" y="5"/>
                    </a:lnTo>
                    <a:lnTo>
                      <a:pt x="5" y="5"/>
                    </a:lnTo>
                    <a:lnTo>
                      <a:pt x="5" y="5"/>
                    </a:lnTo>
                    <a:lnTo>
                      <a:pt x="5" y="5"/>
                    </a:lnTo>
                    <a:lnTo>
                      <a:pt x="5" y="5"/>
                    </a:lnTo>
                    <a:lnTo>
                      <a:pt x="5" y="5"/>
                    </a:lnTo>
                    <a:lnTo>
                      <a:pt x="5" y="0"/>
                    </a:lnTo>
                    <a:lnTo>
                      <a:pt x="5" y="0"/>
                    </a:lnTo>
                    <a:lnTo>
                      <a:pt x="5" y="0"/>
                    </a:lnTo>
                    <a:lnTo>
                      <a:pt x="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34" name="Freeform 3334">
                <a:extLst>
                  <a:ext uri="{FF2B5EF4-FFF2-40B4-BE49-F238E27FC236}">
                    <a16:creationId xmlns:a16="http://schemas.microsoft.com/office/drawing/2014/main" id="{FEEF818D-26FE-4136-AE98-2E26EC5E55A7}"/>
                  </a:ext>
                </a:extLst>
              </p:cNvPr>
              <p:cNvSpPr>
                <a:spLocks/>
              </p:cNvSpPr>
              <p:nvPr/>
            </p:nvSpPr>
            <p:spPr bwMode="auto">
              <a:xfrm>
                <a:off x="3777" y="1223"/>
                <a:ext cx="5" cy="4"/>
              </a:xfrm>
              <a:custGeom>
                <a:avLst/>
                <a:gdLst>
                  <a:gd name="T0" fmla="*/ 5 w 5"/>
                  <a:gd name="T1" fmla="*/ 0 h 4"/>
                  <a:gd name="T2" fmla="*/ 5 w 5"/>
                  <a:gd name="T3" fmla="*/ 0 h 4"/>
                  <a:gd name="T4" fmla="*/ 5 w 5"/>
                  <a:gd name="T5" fmla="*/ 0 h 4"/>
                  <a:gd name="T6" fmla="*/ 5 w 5"/>
                  <a:gd name="T7" fmla="*/ 0 h 4"/>
                  <a:gd name="T8" fmla="*/ 0 w 5"/>
                  <a:gd name="T9" fmla="*/ 0 h 4"/>
                  <a:gd name="T10" fmla="*/ 0 w 5"/>
                  <a:gd name="T11" fmla="*/ 0 h 4"/>
                  <a:gd name="T12" fmla="*/ 0 w 5"/>
                  <a:gd name="T13" fmla="*/ 4 h 4"/>
                  <a:gd name="T14" fmla="*/ 0 w 5"/>
                  <a:gd name="T15" fmla="*/ 4 h 4"/>
                  <a:gd name="T16" fmla="*/ 0 w 5"/>
                  <a:gd name="T17" fmla="*/ 4 h 4"/>
                  <a:gd name="T18" fmla="*/ 0 w 5"/>
                  <a:gd name="T19" fmla="*/ 4 h 4"/>
                  <a:gd name="T20" fmla="*/ 5 w 5"/>
                  <a:gd name="T21" fmla="*/ 4 h 4"/>
                  <a:gd name="T22" fmla="*/ 5 w 5"/>
                  <a:gd name="T23" fmla="*/ 4 h 4"/>
                  <a:gd name="T24" fmla="*/ 5 w 5"/>
                  <a:gd name="T25" fmla="*/ 4 h 4"/>
                  <a:gd name="T26" fmla="*/ 5 w 5"/>
                  <a:gd name="T27" fmla="*/ 4 h 4"/>
                  <a:gd name="T28" fmla="*/ 5 w 5"/>
                  <a:gd name="T29" fmla="*/ 0 h 4"/>
                  <a:gd name="T30" fmla="*/ 5 w 5"/>
                  <a:gd name="T31" fmla="*/ 0 h 4"/>
                  <a:gd name="T32" fmla="*/ 5 w 5"/>
                  <a:gd name="T33" fmla="*/ 0 h 4"/>
                  <a:gd name="T34" fmla="*/ 5 w 5"/>
                  <a:gd name="T35" fmla="*/ 0 h 4"/>
                  <a:gd name="T36" fmla="*/ 5 w 5"/>
                  <a:gd name="T37" fmla="*/ 0 h 4"/>
                  <a:gd name="T38" fmla="*/ 5 w 5"/>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4">
                    <a:moveTo>
                      <a:pt x="5" y="0"/>
                    </a:moveTo>
                    <a:lnTo>
                      <a:pt x="5" y="0"/>
                    </a:lnTo>
                    <a:lnTo>
                      <a:pt x="5" y="0"/>
                    </a:lnTo>
                    <a:lnTo>
                      <a:pt x="5" y="0"/>
                    </a:lnTo>
                    <a:lnTo>
                      <a:pt x="0" y="0"/>
                    </a:lnTo>
                    <a:lnTo>
                      <a:pt x="0" y="0"/>
                    </a:lnTo>
                    <a:lnTo>
                      <a:pt x="0" y="4"/>
                    </a:lnTo>
                    <a:lnTo>
                      <a:pt x="0" y="4"/>
                    </a:lnTo>
                    <a:lnTo>
                      <a:pt x="0" y="4"/>
                    </a:lnTo>
                    <a:lnTo>
                      <a:pt x="0" y="4"/>
                    </a:lnTo>
                    <a:lnTo>
                      <a:pt x="5" y="4"/>
                    </a:lnTo>
                    <a:lnTo>
                      <a:pt x="5" y="4"/>
                    </a:lnTo>
                    <a:lnTo>
                      <a:pt x="5" y="4"/>
                    </a:lnTo>
                    <a:lnTo>
                      <a:pt x="5" y="4"/>
                    </a:lnTo>
                    <a:lnTo>
                      <a:pt x="5" y="0"/>
                    </a:lnTo>
                    <a:lnTo>
                      <a:pt x="5" y="0"/>
                    </a:lnTo>
                    <a:lnTo>
                      <a:pt x="5" y="0"/>
                    </a:lnTo>
                    <a:lnTo>
                      <a:pt x="5" y="0"/>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35" name="Freeform 3335">
                <a:extLst>
                  <a:ext uri="{FF2B5EF4-FFF2-40B4-BE49-F238E27FC236}">
                    <a16:creationId xmlns:a16="http://schemas.microsoft.com/office/drawing/2014/main" id="{EA7B33FE-2178-4D10-9F6F-51B6A9C0CB58}"/>
                  </a:ext>
                </a:extLst>
              </p:cNvPr>
              <p:cNvSpPr>
                <a:spLocks/>
              </p:cNvSpPr>
              <p:nvPr/>
            </p:nvSpPr>
            <p:spPr bwMode="auto">
              <a:xfrm>
                <a:off x="3782" y="1223"/>
                <a:ext cx="5" cy="4"/>
              </a:xfrm>
              <a:custGeom>
                <a:avLst/>
                <a:gdLst>
                  <a:gd name="T0" fmla="*/ 5 w 5"/>
                  <a:gd name="T1" fmla="*/ 4 h 4"/>
                  <a:gd name="T2" fmla="*/ 5 w 5"/>
                  <a:gd name="T3" fmla="*/ 0 h 4"/>
                  <a:gd name="T4" fmla="*/ 5 w 5"/>
                  <a:gd name="T5" fmla="*/ 0 h 4"/>
                  <a:gd name="T6" fmla="*/ 5 w 5"/>
                  <a:gd name="T7" fmla="*/ 0 h 4"/>
                  <a:gd name="T8" fmla="*/ 0 w 5"/>
                  <a:gd name="T9" fmla="*/ 0 h 4"/>
                  <a:gd name="T10" fmla="*/ 0 w 5"/>
                  <a:gd name="T11" fmla="*/ 0 h 4"/>
                  <a:gd name="T12" fmla="*/ 0 w 5"/>
                  <a:gd name="T13" fmla="*/ 0 h 4"/>
                  <a:gd name="T14" fmla="*/ 0 w 5"/>
                  <a:gd name="T15" fmla="*/ 0 h 4"/>
                  <a:gd name="T16" fmla="*/ 0 w 5"/>
                  <a:gd name="T17" fmla="*/ 0 h 4"/>
                  <a:gd name="T18" fmla="*/ 0 w 5"/>
                  <a:gd name="T19" fmla="*/ 0 h 4"/>
                  <a:gd name="T20" fmla="*/ 5 w 5"/>
                  <a:gd name="T21" fmla="*/ 4 h 4"/>
                  <a:gd name="T22" fmla="*/ 5 w 5"/>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4">
                    <a:moveTo>
                      <a:pt x="5" y="4"/>
                    </a:moveTo>
                    <a:lnTo>
                      <a:pt x="5" y="0"/>
                    </a:lnTo>
                    <a:lnTo>
                      <a:pt x="5" y="0"/>
                    </a:lnTo>
                    <a:lnTo>
                      <a:pt x="5" y="0"/>
                    </a:lnTo>
                    <a:lnTo>
                      <a:pt x="0" y="0"/>
                    </a:lnTo>
                    <a:lnTo>
                      <a:pt x="0" y="0"/>
                    </a:lnTo>
                    <a:lnTo>
                      <a:pt x="0" y="0"/>
                    </a:lnTo>
                    <a:lnTo>
                      <a:pt x="0" y="0"/>
                    </a:lnTo>
                    <a:lnTo>
                      <a:pt x="0" y="0"/>
                    </a:lnTo>
                    <a:lnTo>
                      <a:pt x="0" y="0"/>
                    </a:lnTo>
                    <a:lnTo>
                      <a:pt x="5" y="4"/>
                    </a:lnTo>
                    <a:lnTo>
                      <a:pt x="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36" name="Freeform 3336">
                <a:extLst>
                  <a:ext uri="{FF2B5EF4-FFF2-40B4-BE49-F238E27FC236}">
                    <a16:creationId xmlns:a16="http://schemas.microsoft.com/office/drawing/2014/main" id="{1ABDAF6F-D89C-43E2-9DFF-205BA622F08D}"/>
                  </a:ext>
                </a:extLst>
              </p:cNvPr>
              <p:cNvSpPr>
                <a:spLocks/>
              </p:cNvSpPr>
              <p:nvPr/>
            </p:nvSpPr>
            <p:spPr bwMode="auto">
              <a:xfrm>
                <a:off x="3787" y="1223"/>
                <a:ext cx="5" cy="4"/>
              </a:xfrm>
              <a:custGeom>
                <a:avLst/>
                <a:gdLst>
                  <a:gd name="T0" fmla="*/ 5 w 5"/>
                  <a:gd name="T1" fmla="*/ 4 h 4"/>
                  <a:gd name="T2" fmla="*/ 5 w 5"/>
                  <a:gd name="T3" fmla="*/ 4 h 4"/>
                  <a:gd name="T4" fmla="*/ 0 w 5"/>
                  <a:gd name="T5" fmla="*/ 4 h 4"/>
                  <a:gd name="T6" fmla="*/ 0 w 5"/>
                  <a:gd name="T7" fmla="*/ 4 h 4"/>
                  <a:gd name="T8" fmla="*/ 0 w 5"/>
                  <a:gd name="T9" fmla="*/ 4 h 4"/>
                  <a:gd name="T10" fmla="*/ 0 w 5"/>
                  <a:gd name="T11" fmla="*/ 4 h 4"/>
                  <a:gd name="T12" fmla="*/ 0 w 5"/>
                  <a:gd name="T13" fmla="*/ 4 h 4"/>
                  <a:gd name="T14" fmla="*/ 0 w 5"/>
                  <a:gd name="T15" fmla="*/ 0 h 4"/>
                  <a:gd name="T16" fmla="*/ 0 w 5"/>
                  <a:gd name="T17" fmla="*/ 0 h 4"/>
                  <a:gd name="T18" fmla="*/ 0 w 5"/>
                  <a:gd name="T19" fmla="*/ 4 h 4"/>
                  <a:gd name="T20" fmla="*/ 0 w 5"/>
                  <a:gd name="T21" fmla="*/ 4 h 4"/>
                  <a:gd name="T22" fmla="*/ 0 w 5"/>
                  <a:gd name="T23" fmla="*/ 4 h 4"/>
                  <a:gd name="T24" fmla="*/ 0 w 5"/>
                  <a:gd name="T25" fmla="*/ 4 h 4"/>
                  <a:gd name="T26" fmla="*/ 0 w 5"/>
                  <a:gd name="T27" fmla="*/ 4 h 4"/>
                  <a:gd name="T28" fmla="*/ 0 w 5"/>
                  <a:gd name="T29" fmla="*/ 4 h 4"/>
                  <a:gd name="T30" fmla="*/ 0 w 5"/>
                  <a:gd name="T31" fmla="*/ 4 h 4"/>
                  <a:gd name="T32" fmla="*/ 0 w 5"/>
                  <a:gd name="T33" fmla="*/ 4 h 4"/>
                  <a:gd name="T34" fmla="*/ 5 w 5"/>
                  <a:gd name="T35" fmla="*/ 4 h 4"/>
                  <a:gd name="T36" fmla="*/ 5 w 5"/>
                  <a:gd name="T37" fmla="*/ 4 h 4"/>
                  <a:gd name="T38" fmla="*/ 5 w 5"/>
                  <a:gd name="T3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4">
                    <a:moveTo>
                      <a:pt x="5" y="4"/>
                    </a:moveTo>
                    <a:lnTo>
                      <a:pt x="5" y="4"/>
                    </a:lnTo>
                    <a:lnTo>
                      <a:pt x="0" y="4"/>
                    </a:lnTo>
                    <a:lnTo>
                      <a:pt x="0" y="4"/>
                    </a:lnTo>
                    <a:lnTo>
                      <a:pt x="0" y="4"/>
                    </a:lnTo>
                    <a:lnTo>
                      <a:pt x="0" y="4"/>
                    </a:lnTo>
                    <a:lnTo>
                      <a:pt x="0" y="4"/>
                    </a:lnTo>
                    <a:lnTo>
                      <a:pt x="0" y="0"/>
                    </a:lnTo>
                    <a:lnTo>
                      <a:pt x="0" y="0"/>
                    </a:lnTo>
                    <a:lnTo>
                      <a:pt x="0" y="4"/>
                    </a:lnTo>
                    <a:lnTo>
                      <a:pt x="0" y="4"/>
                    </a:lnTo>
                    <a:lnTo>
                      <a:pt x="0" y="4"/>
                    </a:lnTo>
                    <a:lnTo>
                      <a:pt x="0" y="4"/>
                    </a:lnTo>
                    <a:lnTo>
                      <a:pt x="0" y="4"/>
                    </a:lnTo>
                    <a:lnTo>
                      <a:pt x="0" y="4"/>
                    </a:lnTo>
                    <a:lnTo>
                      <a:pt x="0" y="4"/>
                    </a:lnTo>
                    <a:lnTo>
                      <a:pt x="0" y="4"/>
                    </a:lnTo>
                    <a:lnTo>
                      <a:pt x="5" y="4"/>
                    </a:lnTo>
                    <a:lnTo>
                      <a:pt x="5" y="4"/>
                    </a:lnTo>
                    <a:lnTo>
                      <a:pt x="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37" name="Freeform 3337">
                <a:extLst>
                  <a:ext uri="{FF2B5EF4-FFF2-40B4-BE49-F238E27FC236}">
                    <a16:creationId xmlns:a16="http://schemas.microsoft.com/office/drawing/2014/main" id="{F0EFF942-0DAC-4AF5-B04E-168B4F44433D}"/>
                  </a:ext>
                </a:extLst>
              </p:cNvPr>
              <p:cNvSpPr>
                <a:spLocks/>
              </p:cNvSpPr>
              <p:nvPr/>
            </p:nvSpPr>
            <p:spPr bwMode="auto">
              <a:xfrm>
                <a:off x="3802" y="1223"/>
                <a:ext cx="4" cy="9"/>
              </a:xfrm>
              <a:custGeom>
                <a:avLst/>
                <a:gdLst>
                  <a:gd name="T0" fmla="*/ 0 w 4"/>
                  <a:gd name="T1" fmla="*/ 4 h 9"/>
                  <a:gd name="T2" fmla="*/ 0 w 4"/>
                  <a:gd name="T3" fmla="*/ 4 h 9"/>
                  <a:gd name="T4" fmla="*/ 0 w 4"/>
                  <a:gd name="T5" fmla="*/ 4 h 9"/>
                  <a:gd name="T6" fmla="*/ 0 w 4"/>
                  <a:gd name="T7" fmla="*/ 4 h 9"/>
                  <a:gd name="T8" fmla="*/ 0 w 4"/>
                  <a:gd name="T9" fmla="*/ 4 h 9"/>
                  <a:gd name="T10" fmla="*/ 0 w 4"/>
                  <a:gd name="T11" fmla="*/ 4 h 9"/>
                  <a:gd name="T12" fmla="*/ 0 w 4"/>
                  <a:gd name="T13" fmla="*/ 4 h 9"/>
                  <a:gd name="T14" fmla="*/ 0 w 4"/>
                  <a:gd name="T15" fmla="*/ 4 h 9"/>
                  <a:gd name="T16" fmla="*/ 0 w 4"/>
                  <a:gd name="T17" fmla="*/ 4 h 9"/>
                  <a:gd name="T18" fmla="*/ 0 w 4"/>
                  <a:gd name="T19" fmla="*/ 4 h 9"/>
                  <a:gd name="T20" fmla="*/ 0 w 4"/>
                  <a:gd name="T21" fmla="*/ 9 h 9"/>
                  <a:gd name="T22" fmla="*/ 0 w 4"/>
                  <a:gd name="T23" fmla="*/ 9 h 9"/>
                  <a:gd name="T24" fmla="*/ 0 w 4"/>
                  <a:gd name="T25" fmla="*/ 9 h 9"/>
                  <a:gd name="T26" fmla="*/ 0 w 4"/>
                  <a:gd name="T27" fmla="*/ 4 h 9"/>
                  <a:gd name="T28" fmla="*/ 4 w 4"/>
                  <a:gd name="T29" fmla="*/ 4 h 9"/>
                  <a:gd name="T30" fmla="*/ 4 w 4"/>
                  <a:gd name="T31" fmla="*/ 4 h 9"/>
                  <a:gd name="T32" fmla="*/ 4 w 4"/>
                  <a:gd name="T33" fmla="*/ 4 h 9"/>
                  <a:gd name="T34" fmla="*/ 4 w 4"/>
                  <a:gd name="T35" fmla="*/ 0 h 9"/>
                  <a:gd name="T36" fmla="*/ 0 w 4"/>
                  <a:gd name="T37" fmla="*/ 0 h 9"/>
                  <a:gd name="T38" fmla="*/ 0 w 4"/>
                  <a:gd name="T39" fmla="*/ 0 h 9"/>
                  <a:gd name="T40" fmla="*/ 0 w 4"/>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9">
                    <a:moveTo>
                      <a:pt x="0" y="4"/>
                    </a:moveTo>
                    <a:lnTo>
                      <a:pt x="0" y="4"/>
                    </a:lnTo>
                    <a:lnTo>
                      <a:pt x="0" y="4"/>
                    </a:lnTo>
                    <a:lnTo>
                      <a:pt x="0" y="4"/>
                    </a:lnTo>
                    <a:lnTo>
                      <a:pt x="0" y="4"/>
                    </a:lnTo>
                    <a:lnTo>
                      <a:pt x="0" y="4"/>
                    </a:lnTo>
                    <a:lnTo>
                      <a:pt x="0" y="4"/>
                    </a:lnTo>
                    <a:lnTo>
                      <a:pt x="0" y="4"/>
                    </a:lnTo>
                    <a:lnTo>
                      <a:pt x="0" y="4"/>
                    </a:lnTo>
                    <a:lnTo>
                      <a:pt x="0" y="4"/>
                    </a:lnTo>
                    <a:lnTo>
                      <a:pt x="0" y="9"/>
                    </a:lnTo>
                    <a:lnTo>
                      <a:pt x="0" y="9"/>
                    </a:lnTo>
                    <a:lnTo>
                      <a:pt x="0" y="9"/>
                    </a:lnTo>
                    <a:lnTo>
                      <a:pt x="0" y="4"/>
                    </a:lnTo>
                    <a:lnTo>
                      <a:pt x="4" y="4"/>
                    </a:lnTo>
                    <a:lnTo>
                      <a:pt x="4" y="4"/>
                    </a:lnTo>
                    <a:lnTo>
                      <a:pt x="4" y="4"/>
                    </a:lnTo>
                    <a:lnTo>
                      <a:pt x="4" y="0"/>
                    </a:lnTo>
                    <a:lnTo>
                      <a:pt x="0" y="0"/>
                    </a:lnTo>
                    <a:lnTo>
                      <a:pt x="0" y="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38" name="Freeform 3338">
                <a:extLst>
                  <a:ext uri="{FF2B5EF4-FFF2-40B4-BE49-F238E27FC236}">
                    <a16:creationId xmlns:a16="http://schemas.microsoft.com/office/drawing/2014/main" id="{730D56EA-B9BC-4CEE-82C2-D5F22C9CC500}"/>
                  </a:ext>
                </a:extLst>
              </p:cNvPr>
              <p:cNvSpPr>
                <a:spLocks/>
              </p:cNvSpPr>
              <p:nvPr/>
            </p:nvSpPr>
            <p:spPr bwMode="auto">
              <a:xfrm>
                <a:off x="3797" y="1218"/>
                <a:ext cx="5" cy="9"/>
              </a:xfrm>
              <a:custGeom>
                <a:avLst/>
                <a:gdLst>
                  <a:gd name="T0" fmla="*/ 0 w 5"/>
                  <a:gd name="T1" fmla="*/ 5 h 9"/>
                  <a:gd name="T2" fmla="*/ 0 w 5"/>
                  <a:gd name="T3" fmla="*/ 5 h 9"/>
                  <a:gd name="T4" fmla="*/ 0 w 5"/>
                  <a:gd name="T5" fmla="*/ 5 h 9"/>
                  <a:gd name="T6" fmla="*/ 0 w 5"/>
                  <a:gd name="T7" fmla="*/ 5 h 9"/>
                  <a:gd name="T8" fmla="*/ 5 w 5"/>
                  <a:gd name="T9" fmla="*/ 5 h 9"/>
                  <a:gd name="T10" fmla="*/ 5 w 5"/>
                  <a:gd name="T11" fmla="*/ 5 h 9"/>
                  <a:gd name="T12" fmla="*/ 5 w 5"/>
                  <a:gd name="T13" fmla="*/ 5 h 9"/>
                  <a:gd name="T14" fmla="*/ 5 w 5"/>
                  <a:gd name="T15" fmla="*/ 9 h 9"/>
                  <a:gd name="T16" fmla="*/ 5 w 5"/>
                  <a:gd name="T17" fmla="*/ 9 h 9"/>
                  <a:gd name="T18" fmla="*/ 5 w 5"/>
                  <a:gd name="T19" fmla="*/ 9 h 9"/>
                  <a:gd name="T20" fmla="*/ 5 w 5"/>
                  <a:gd name="T21" fmla="*/ 5 h 9"/>
                  <a:gd name="T22" fmla="*/ 5 w 5"/>
                  <a:gd name="T23" fmla="*/ 5 h 9"/>
                  <a:gd name="T24" fmla="*/ 5 w 5"/>
                  <a:gd name="T25" fmla="*/ 5 h 9"/>
                  <a:gd name="T26" fmla="*/ 5 w 5"/>
                  <a:gd name="T27" fmla="*/ 5 h 9"/>
                  <a:gd name="T28" fmla="*/ 5 w 5"/>
                  <a:gd name="T29" fmla="*/ 5 h 9"/>
                  <a:gd name="T30" fmla="*/ 5 w 5"/>
                  <a:gd name="T31" fmla="*/ 5 h 9"/>
                  <a:gd name="T32" fmla="*/ 0 w 5"/>
                  <a:gd name="T33" fmla="*/ 5 h 9"/>
                  <a:gd name="T34" fmla="*/ 0 w 5"/>
                  <a:gd name="T35" fmla="*/ 0 h 9"/>
                  <a:gd name="T36" fmla="*/ 0 w 5"/>
                  <a:gd name="T37" fmla="*/ 0 h 9"/>
                  <a:gd name="T38" fmla="*/ 0 w 5"/>
                  <a:gd name="T39" fmla="*/ 0 h 9"/>
                  <a:gd name="T40" fmla="*/ 0 w 5"/>
                  <a:gd name="T4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9">
                    <a:moveTo>
                      <a:pt x="0" y="5"/>
                    </a:moveTo>
                    <a:lnTo>
                      <a:pt x="0" y="5"/>
                    </a:lnTo>
                    <a:lnTo>
                      <a:pt x="0" y="5"/>
                    </a:lnTo>
                    <a:lnTo>
                      <a:pt x="0" y="5"/>
                    </a:lnTo>
                    <a:lnTo>
                      <a:pt x="5" y="5"/>
                    </a:lnTo>
                    <a:lnTo>
                      <a:pt x="5" y="5"/>
                    </a:lnTo>
                    <a:lnTo>
                      <a:pt x="5" y="5"/>
                    </a:lnTo>
                    <a:lnTo>
                      <a:pt x="5" y="9"/>
                    </a:lnTo>
                    <a:lnTo>
                      <a:pt x="5" y="9"/>
                    </a:lnTo>
                    <a:lnTo>
                      <a:pt x="5" y="9"/>
                    </a:lnTo>
                    <a:lnTo>
                      <a:pt x="5" y="5"/>
                    </a:lnTo>
                    <a:lnTo>
                      <a:pt x="5" y="5"/>
                    </a:lnTo>
                    <a:lnTo>
                      <a:pt x="5" y="5"/>
                    </a:lnTo>
                    <a:lnTo>
                      <a:pt x="5" y="5"/>
                    </a:lnTo>
                    <a:lnTo>
                      <a:pt x="5" y="5"/>
                    </a:lnTo>
                    <a:lnTo>
                      <a:pt x="5" y="5"/>
                    </a:lnTo>
                    <a:lnTo>
                      <a:pt x="0" y="5"/>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39" name="Freeform 3339">
                <a:extLst>
                  <a:ext uri="{FF2B5EF4-FFF2-40B4-BE49-F238E27FC236}">
                    <a16:creationId xmlns:a16="http://schemas.microsoft.com/office/drawing/2014/main" id="{1F5426C8-36A2-4197-B162-F19FA094D177}"/>
                  </a:ext>
                </a:extLst>
              </p:cNvPr>
              <p:cNvSpPr>
                <a:spLocks/>
              </p:cNvSpPr>
              <p:nvPr/>
            </p:nvSpPr>
            <p:spPr bwMode="auto">
              <a:xfrm>
                <a:off x="3787" y="1218"/>
                <a:ext cx="10" cy="5"/>
              </a:xfrm>
              <a:custGeom>
                <a:avLst/>
                <a:gdLst>
                  <a:gd name="T0" fmla="*/ 0 w 10"/>
                  <a:gd name="T1" fmla="*/ 0 h 5"/>
                  <a:gd name="T2" fmla="*/ 0 w 10"/>
                  <a:gd name="T3" fmla="*/ 5 h 5"/>
                  <a:gd name="T4" fmla="*/ 0 w 10"/>
                  <a:gd name="T5" fmla="*/ 5 h 5"/>
                  <a:gd name="T6" fmla="*/ 5 w 10"/>
                  <a:gd name="T7" fmla="*/ 5 h 5"/>
                  <a:gd name="T8" fmla="*/ 5 w 10"/>
                  <a:gd name="T9" fmla="*/ 5 h 5"/>
                  <a:gd name="T10" fmla="*/ 5 w 10"/>
                  <a:gd name="T11" fmla="*/ 5 h 5"/>
                  <a:gd name="T12" fmla="*/ 5 w 10"/>
                  <a:gd name="T13" fmla="*/ 5 h 5"/>
                  <a:gd name="T14" fmla="*/ 10 w 10"/>
                  <a:gd name="T15" fmla="*/ 5 h 5"/>
                  <a:gd name="T16" fmla="*/ 10 w 10"/>
                  <a:gd name="T17" fmla="*/ 5 h 5"/>
                  <a:gd name="T18" fmla="*/ 10 w 10"/>
                  <a:gd name="T19" fmla="*/ 5 h 5"/>
                  <a:gd name="T20" fmla="*/ 10 w 10"/>
                  <a:gd name="T21" fmla="*/ 0 h 5"/>
                  <a:gd name="T22" fmla="*/ 10 w 10"/>
                  <a:gd name="T23" fmla="*/ 0 h 5"/>
                  <a:gd name="T24" fmla="*/ 10 w 10"/>
                  <a:gd name="T25" fmla="*/ 0 h 5"/>
                  <a:gd name="T26" fmla="*/ 5 w 10"/>
                  <a:gd name="T27" fmla="*/ 0 h 5"/>
                  <a:gd name="T28" fmla="*/ 5 w 10"/>
                  <a:gd name="T29" fmla="*/ 0 h 5"/>
                  <a:gd name="T30" fmla="*/ 5 w 10"/>
                  <a:gd name="T31" fmla="*/ 0 h 5"/>
                  <a:gd name="T32" fmla="*/ 5 w 10"/>
                  <a:gd name="T33" fmla="*/ 0 h 5"/>
                  <a:gd name="T34" fmla="*/ 5 w 10"/>
                  <a:gd name="T35" fmla="*/ 0 h 5"/>
                  <a:gd name="T36" fmla="*/ 5 w 10"/>
                  <a:gd name="T37" fmla="*/ 0 h 5"/>
                  <a:gd name="T38" fmla="*/ 5 w 10"/>
                  <a:gd name="T39" fmla="*/ 0 h 5"/>
                  <a:gd name="T40" fmla="*/ 0 w 10"/>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0" y="0"/>
                    </a:moveTo>
                    <a:lnTo>
                      <a:pt x="0" y="5"/>
                    </a:lnTo>
                    <a:lnTo>
                      <a:pt x="0" y="5"/>
                    </a:lnTo>
                    <a:lnTo>
                      <a:pt x="5" y="5"/>
                    </a:lnTo>
                    <a:lnTo>
                      <a:pt x="5" y="5"/>
                    </a:lnTo>
                    <a:lnTo>
                      <a:pt x="5" y="5"/>
                    </a:lnTo>
                    <a:lnTo>
                      <a:pt x="5" y="5"/>
                    </a:lnTo>
                    <a:lnTo>
                      <a:pt x="10" y="5"/>
                    </a:lnTo>
                    <a:lnTo>
                      <a:pt x="10" y="5"/>
                    </a:lnTo>
                    <a:lnTo>
                      <a:pt x="10" y="5"/>
                    </a:lnTo>
                    <a:lnTo>
                      <a:pt x="10" y="0"/>
                    </a:lnTo>
                    <a:lnTo>
                      <a:pt x="10" y="0"/>
                    </a:lnTo>
                    <a:lnTo>
                      <a:pt x="10" y="0"/>
                    </a:lnTo>
                    <a:lnTo>
                      <a:pt x="5" y="0"/>
                    </a:lnTo>
                    <a:lnTo>
                      <a:pt x="5" y="0"/>
                    </a:lnTo>
                    <a:lnTo>
                      <a:pt x="5" y="0"/>
                    </a:lnTo>
                    <a:lnTo>
                      <a:pt x="5" y="0"/>
                    </a:lnTo>
                    <a:lnTo>
                      <a:pt x="5" y="0"/>
                    </a:lnTo>
                    <a:lnTo>
                      <a:pt x="5" y="0"/>
                    </a:lnTo>
                    <a:lnTo>
                      <a:pt x="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40" name="Freeform 3340">
                <a:extLst>
                  <a:ext uri="{FF2B5EF4-FFF2-40B4-BE49-F238E27FC236}">
                    <a16:creationId xmlns:a16="http://schemas.microsoft.com/office/drawing/2014/main" id="{BDCEA9D5-CF34-430C-A479-F86B155938FE}"/>
                  </a:ext>
                </a:extLst>
              </p:cNvPr>
              <p:cNvSpPr>
                <a:spLocks/>
              </p:cNvSpPr>
              <p:nvPr/>
            </p:nvSpPr>
            <p:spPr bwMode="auto">
              <a:xfrm>
                <a:off x="3782" y="1213"/>
                <a:ext cx="10" cy="10"/>
              </a:xfrm>
              <a:custGeom>
                <a:avLst/>
                <a:gdLst>
                  <a:gd name="T0" fmla="*/ 0 w 10"/>
                  <a:gd name="T1" fmla="*/ 5 h 10"/>
                  <a:gd name="T2" fmla="*/ 0 w 10"/>
                  <a:gd name="T3" fmla="*/ 5 h 10"/>
                  <a:gd name="T4" fmla="*/ 5 w 10"/>
                  <a:gd name="T5" fmla="*/ 5 h 10"/>
                  <a:gd name="T6" fmla="*/ 5 w 10"/>
                  <a:gd name="T7" fmla="*/ 5 h 10"/>
                  <a:gd name="T8" fmla="*/ 5 w 10"/>
                  <a:gd name="T9" fmla="*/ 5 h 10"/>
                  <a:gd name="T10" fmla="*/ 5 w 10"/>
                  <a:gd name="T11" fmla="*/ 5 h 10"/>
                  <a:gd name="T12" fmla="*/ 5 w 10"/>
                  <a:gd name="T13" fmla="*/ 5 h 10"/>
                  <a:gd name="T14" fmla="*/ 5 w 10"/>
                  <a:gd name="T15" fmla="*/ 5 h 10"/>
                  <a:gd name="T16" fmla="*/ 5 w 10"/>
                  <a:gd name="T17" fmla="*/ 10 h 10"/>
                  <a:gd name="T18" fmla="*/ 5 w 10"/>
                  <a:gd name="T19" fmla="*/ 5 h 10"/>
                  <a:gd name="T20" fmla="*/ 10 w 10"/>
                  <a:gd name="T21" fmla="*/ 5 h 10"/>
                  <a:gd name="T22" fmla="*/ 10 w 10"/>
                  <a:gd name="T23" fmla="*/ 5 h 10"/>
                  <a:gd name="T24" fmla="*/ 10 w 10"/>
                  <a:gd name="T25" fmla="*/ 5 h 10"/>
                  <a:gd name="T26" fmla="*/ 10 w 10"/>
                  <a:gd name="T27" fmla="*/ 5 h 10"/>
                  <a:gd name="T28" fmla="*/ 5 w 10"/>
                  <a:gd name="T29" fmla="*/ 5 h 10"/>
                  <a:gd name="T30" fmla="*/ 5 w 10"/>
                  <a:gd name="T31" fmla="*/ 5 h 10"/>
                  <a:gd name="T32" fmla="*/ 5 w 10"/>
                  <a:gd name="T33" fmla="*/ 5 h 10"/>
                  <a:gd name="T34" fmla="*/ 5 w 10"/>
                  <a:gd name="T35" fmla="*/ 0 h 10"/>
                  <a:gd name="T36" fmla="*/ 0 w 10"/>
                  <a:gd name="T37" fmla="*/ 0 h 10"/>
                  <a:gd name="T38" fmla="*/ 0 w 10"/>
                  <a:gd name="T39" fmla="*/ 0 h 10"/>
                  <a:gd name="T40" fmla="*/ 0 w 10"/>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0" y="5"/>
                    </a:moveTo>
                    <a:lnTo>
                      <a:pt x="0" y="5"/>
                    </a:lnTo>
                    <a:lnTo>
                      <a:pt x="5" y="5"/>
                    </a:lnTo>
                    <a:lnTo>
                      <a:pt x="5" y="5"/>
                    </a:lnTo>
                    <a:lnTo>
                      <a:pt x="5" y="5"/>
                    </a:lnTo>
                    <a:lnTo>
                      <a:pt x="5" y="5"/>
                    </a:lnTo>
                    <a:lnTo>
                      <a:pt x="5" y="5"/>
                    </a:lnTo>
                    <a:lnTo>
                      <a:pt x="5" y="5"/>
                    </a:lnTo>
                    <a:lnTo>
                      <a:pt x="5" y="10"/>
                    </a:lnTo>
                    <a:lnTo>
                      <a:pt x="5" y="5"/>
                    </a:lnTo>
                    <a:lnTo>
                      <a:pt x="10" y="5"/>
                    </a:lnTo>
                    <a:lnTo>
                      <a:pt x="10" y="5"/>
                    </a:lnTo>
                    <a:lnTo>
                      <a:pt x="10" y="5"/>
                    </a:lnTo>
                    <a:lnTo>
                      <a:pt x="10" y="5"/>
                    </a:lnTo>
                    <a:lnTo>
                      <a:pt x="5" y="5"/>
                    </a:lnTo>
                    <a:lnTo>
                      <a:pt x="5" y="5"/>
                    </a:lnTo>
                    <a:lnTo>
                      <a:pt x="5" y="5"/>
                    </a:lnTo>
                    <a:lnTo>
                      <a:pt x="5"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41" name="Freeform 3341">
                <a:extLst>
                  <a:ext uri="{FF2B5EF4-FFF2-40B4-BE49-F238E27FC236}">
                    <a16:creationId xmlns:a16="http://schemas.microsoft.com/office/drawing/2014/main" id="{095E03D6-85EA-4025-B80C-AEE39AA035EE}"/>
                  </a:ext>
                </a:extLst>
              </p:cNvPr>
              <p:cNvSpPr>
                <a:spLocks/>
              </p:cNvSpPr>
              <p:nvPr/>
            </p:nvSpPr>
            <p:spPr bwMode="auto">
              <a:xfrm>
                <a:off x="3777" y="1213"/>
                <a:ext cx="5" cy="5"/>
              </a:xfrm>
              <a:custGeom>
                <a:avLst/>
                <a:gdLst>
                  <a:gd name="T0" fmla="*/ 0 w 5"/>
                  <a:gd name="T1" fmla="*/ 5 h 5"/>
                  <a:gd name="T2" fmla="*/ 0 w 5"/>
                  <a:gd name="T3" fmla="*/ 5 h 5"/>
                  <a:gd name="T4" fmla="*/ 0 w 5"/>
                  <a:gd name="T5" fmla="*/ 5 h 5"/>
                  <a:gd name="T6" fmla="*/ 0 w 5"/>
                  <a:gd name="T7" fmla="*/ 5 h 5"/>
                  <a:gd name="T8" fmla="*/ 0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0 h 5"/>
                  <a:gd name="T22" fmla="*/ 5 w 5"/>
                  <a:gd name="T23" fmla="*/ 0 h 5"/>
                  <a:gd name="T24" fmla="*/ 5 w 5"/>
                  <a:gd name="T25" fmla="*/ 5 h 5"/>
                  <a:gd name="T26" fmla="*/ 5 w 5"/>
                  <a:gd name="T27" fmla="*/ 5 h 5"/>
                  <a:gd name="T28" fmla="*/ 5 w 5"/>
                  <a:gd name="T29" fmla="*/ 5 h 5"/>
                  <a:gd name="T30" fmla="*/ 0 w 5"/>
                  <a:gd name="T31" fmla="*/ 5 h 5"/>
                  <a:gd name="T32" fmla="*/ 0 w 5"/>
                  <a:gd name="T33" fmla="*/ 5 h 5"/>
                  <a:gd name="T34" fmla="*/ 0 w 5"/>
                  <a:gd name="T35" fmla="*/ 5 h 5"/>
                  <a:gd name="T36" fmla="*/ 0 w 5"/>
                  <a:gd name="T37" fmla="*/ 5 h 5"/>
                  <a:gd name="T38" fmla="*/ 0 w 5"/>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5"/>
                    </a:moveTo>
                    <a:lnTo>
                      <a:pt x="0" y="5"/>
                    </a:lnTo>
                    <a:lnTo>
                      <a:pt x="0" y="5"/>
                    </a:lnTo>
                    <a:lnTo>
                      <a:pt x="0" y="5"/>
                    </a:lnTo>
                    <a:lnTo>
                      <a:pt x="0" y="5"/>
                    </a:lnTo>
                    <a:lnTo>
                      <a:pt x="5" y="5"/>
                    </a:lnTo>
                    <a:lnTo>
                      <a:pt x="5" y="5"/>
                    </a:lnTo>
                    <a:lnTo>
                      <a:pt x="5" y="5"/>
                    </a:lnTo>
                    <a:lnTo>
                      <a:pt x="5" y="5"/>
                    </a:lnTo>
                    <a:lnTo>
                      <a:pt x="5" y="5"/>
                    </a:lnTo>
                    <a:lnTo>
                      <a:pt x="5" y="0"/>
                    </a:lnTo>
                    <a:lnTo>
                      <a:pt x="5" y="0"/>
                    </a:lnTo>
                    <a:lnTo>
                      <a:pt x="5" y="5"/>
                    </a:lnTo>
                    <a:lnTo>
                      <a:pt x="5" y="5"/>
                    </a:lnTo>
                    <a:lnTo>
                      <a:pt x="5" y="5"/>
                    </a:lnTo>
                    <a:lnTo>
                      <a:pt x="0" y="5"/>
                    </a:lnTo>
                    <a:lnTo>
                      <a:pt x="0" y="5"/>
                    </a:lnTo>
                    <a:lnTo>
                      <a:pt x="0" y="5"/>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42" name="Freeform 3342">
                <a:extLst>
                  <a:ext uri="{FF2B5EF4-FFF2-40B4-BE49-F238E27FC236}">
                    <a16:creationId xmlns:a16="http://schemas.microsoft.com/office/drawing/2014/main" id="{DFC40057-2BCF-4EC4-9DFE-CECEF357562C}"/>
                  </a:ext>
                </a:extLst>
              </p:cNvPr>
              <p:cNvSpPr>
                <a:spLocks/>
              </p:cNvSpPr>
              <p:nvPr/>
            </p:nvSpPr>
            <p:spPr bwMode="auto">
              <a:xfrm>
                <a:off x="3772" y="1218"/>
                <a:ext cx="5" cy="5"/>
              </a:xfrm>
              <a:custGeom>
                <a:avLst/>
                <a:gdLst>
                  <a:gd name="T0" fmla="*/ 5 w 5"/>
                  <a:gd name="T1" fmla="*/ 5 h 5"/>
                  <a:gd name="T2" fmla="*/ 5 w 5"/>
                  <a:gd name="T3" fmla="*/ 5 h 5"/>
                  <a:gd name="T4" fmla="*/ 5 w 5"/>
                  <a:gd name="T5" fmla="*/ 0 h 5"/>
                  <a:gd name="T6" fmla="*/ 5 w 5"/>
                  <a:gd name="T7" fmla="*/ 0 h 5"/>
                  <a:gd name="T8" fmla="*/ 5 w 5"/>
                  <a:gd name="T9" fmla="*/ 0 h 5"/>
                  <a:gd name="T10" fmla="*/ 5 w 5"/>
                  <a:gd name="T11" fmla="*/ 0 h 5"/>
                  <a:gd name="T12" fmla="*/ 5 w 5"/>
                  <a:gd name="T13" fmla="*/ 0 h 5"/>
                  <a:gd name="T14" fmla="*/ 5 w 5"/>
                  <a:gd name="T15" fmla="*/ 0 h 5"/>
                  <a:gd name="T16" fmla="*/ 5 w 5"/>
                  <a:gd name="T17" fmla="*/ 0 h 5"/>
                  <a:gd name="T18" fmla="*/ 5 w 5"/>
                  <a:gd name="T19" fmla="*/ 0 h 5"/>
                  <a:gd name="T20" fmla="*/ 5 w 5"/>
                  <a:gd name="T21" fmla="*/ 0 h 5"/>
                  <a:gd name="T22" fmla="*/ 5 w 5"/>
                  <a:gd name="T23" fmla="*/ 0 h 5"/>
                  <a:gd name="T24" fmla="*/ 5 w 5"/>
                  <a:gd name="T25" fmla="*/ 0 h 5"/>
                  <a:gd name="T26" fmla="*/ 5 w 5"/>
                  <a:gd name="T27" fmla="*/ 0 h 5"/>
                  <a:gd name="T28" fmla="*/ 0 w 5"/>
                  <a:gd name="T29" fmla="*/ 0 h 5"/>
                  <a:gd name="T30" fmla="*/ 0 w 5"/>
                  <a:gd name="T31" fmla="*/ 0 h 5"/>
                  <a:gd name="T32" fmla="*/ 0 w 5"/>
                  <a:gd name="T33" fmla="*/ 0 h 5"/>
                  <a:gd name="T34" fmla="*/ 0 w 5"/>
                  <a:gd name="T35" fmla="*/ 0 h 5"/>
                  <a:gd name="T36" fmla="*/ 0 w 5"/>
                  <a:gd name="T37" fmla="*/ 5 h 5"/>
                  <a:gd name="T38" fmla="*/ 0 w 5"/>
                  <a:gd name="T39" fmla="*/ 5 h 5"/>
                  <a:gd name="T40" fmla="*/ 5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5" y="5"/>
                    </a:moveTo>
                    <a:lnTo>
                      <a:pt x="5" y="5"/>
                    </a:lnTo>
                    <a:lnTo>
                      <a:pt x="5" y="0"/>
                    </a:lnTo>
                    <a:lnTo>
                      <a:pt x="5" y="0"/>
                    </a:lnTo>
                    <a:lnTo>
                      <a:pt x="5" y="0"/>
                    </a:lnTo>
                    <a:lnTo>
                      <a:pt x="5" y="0"/>
                    </a:lnTo>
                    <a:lnTo>
                      <a:pt x="5" y="0"/>
                    </a:lnTo>
                    <a:lnTo>
                      <a:pt x="5" y="0"/>
                    </a:lnTo>
                    <a:lnTo>
                      <a:pt x="5" y="0"/>
                    </a:lnTo>
                    <a:lnTo>
                      <a:pt x="5" y="0"/>
                    </a:lnTo>
                    <a:lnTo>
                      <a:pt x="5" y="0"/>
                    </a:lnTo>
                    <a:lnTo>
                      <a:pt x="5" y="0"/>
                    </a:lnTo>
                    <a:lnTo>
                      <a:pt x="5" y="0"/>
                    </a:lnTo>
                    <a:lnTo>
                      <a:pt x="5" y="0"/>
                    </a:lnTo>
                    <a:lnTo>
                      <a:pt x="0" y="0"/>
                    </a:lnTo>
                    <a:lnTo>
                      <a:pt x="0" y="0"/>
                    </a:lnTo>
                    <a:lnTo>
                      <a:pt x="0" y="0"/>
                    </a:lnTo>
                    <a:lnTo>
                      <a:pt x="0" y="0"/>
                    </a:lnTo>
                    <a:lnTo>
                      <a:pt x="0" y="5"/>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43" name="Freeform 3343">
                <a:extLst>
                  <a:ext uri="{FF2B5EF4-FFF2-40B4-BE49-F238E27FC236}">
                    <a16:creationId xmlns:a16="http://schemas.microsoft.com/office/drawing/2014/main" id="{B9B48E32-B141-47BB-94D0-F0D651869CDC}"/>
                  </a:ext>
                </a:extLst>
              </p:cNvPr>
              <p:cNvSpPr>
                <a:spLocks/>
              </p:cNvSpPr>
              <p:nvPr/>
            </p:nvSpPr>
            <p:spPr bwMode="auto">
              <a:xfrm>
                <a:off x="3767" y="1223"/>
                <a:ext cx="10" cy="4"/>
              </a:xfrm>
              <a:custGeom>
                <a:avLst/>
                <a:gdLst>
                  <a:gd name="T0" fmla="*/ 0 w 10"/>
                  <a:gd name="T1" fmla="*/ 4 h 4"/>
                  <a:gd name="T2" fmla="*/ 0 w 10"/>
                  <a:gd name="T3" fmla="*/ 4 h 4"/>
                  <a:gd name="T4" fmla="*/ 5 w 10"/>
                  <a:gd name="T5" fmla="*/ 4 h 4"/>
                  <a:gd name="T6" fmla="*/ 5 w 10"/>
                  <a:gd name="T7" fmla="*/ 4 h 4"/>
                  <a:gd name="T8" fmla="*/ 5 w 10"/>
                  <a:gd name="T9" fmla="*/ 4 h 4"/>
                  <a:gd name="T10" fmla="*/ 5 w 10"/>
                  <a:gd name="T11" fmla="*/ 4 h 4"/>
                  <a:gd name="T12" fmla="*/ 10 w 10"/>
                  <a:gd name="T13" fmla="*/ 0 h 4"/>
                  <a:gd name="T14" fmla="*/ 10 w 10"/>
                  <a:gd name="T15" fmla="*/ 0 h 4"/>
                  <a:gd name="T16" fmla="*/ 10 w 10"/>
                  <a:gd name="T17" fmla="*/ 0 h 4"/>
                  <a:gd name="T18" fmla="*/ 10 w 10"/>
                  <a:gd name="T19" fmla="*/ 0 h 4"/>
                  <a:gd name="T20" fmla="*/ 5 w 10"/>
                  <a:gd name="T21" fmla="*/ 0 h 4"/>
                  <a:gd name="T22" fmla="*/ 5 w 10"/>
                  <a:gd name="T23" fmla="*/ 0 h 4"/>
                  <a:gd name="T24" fmla="*/ 5 w 10"/>
                  <a:gd name="T25" fmla="*/ 0 h 4"/>
                  <a:gd name="T26" fmla="*/ 5 w 10"/>
                  <a:gd name="T27" fmla="*/ 0 h 4"/>
                  <a:gd name="T28" fmla="*/ 5 w 10"/>
                  <a:gd name="T29" fmla="*/ 0 h 4"/>
                  <a:gd name="T30" fmla="*/ 5 w 10"/>
                  <a:gd name="T31" fmla="*/ 0 h 4"/>
                  <a:gd name="T32" fmla="*/ 5 w 10"/>
                  <a:gd name="T33" fmla="*/ 0 h 4"/>
                  <a:gd name="T34" fmla="*/ 5 w 10"/>
                  <a:gd name="T35" fmla="*/ 0 h 4"/>
                  <a:gd name="T36" fmla="*/ 5 w 10"/>
                  <a:gd name="T37" fmla="*/ 0 h 4"/>
                  <a:gd name="T38" fmla="*/ 5 w 10"/>
                  <a:gd name="T39" fmla="*/ 0 h 4"/>
                  <a:gd name="T40" fmla="*/ 0 w 10"/>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4">
                    <a:moveTo>
                      <a:pt x="0" y="4"/>
                    </a:moveTo>
                    <a:lnTo>
                      <a:pt x="0" y="4"/>
                    </a:lnTo>
                    <a:lnTo>
                      <a:pt x="5" y="4"/>
                    </a:lnTo>
                    <a:lnTo>
                      <a:pt x="5" y="4"/>
                    </a:lnTo>
                    <a:lnTo>
                      <a:pt x="5" y="4"/>
                    </a:lnTo>
                    <a:lnTo>
                      <a:pt x="5" y="4"/>
                    </a:lnTo>
                    <a:lnTo>
                      <a:pt x="10" y="0"/>
                    </a:lnTo>
                    <a:lnTo>
                      <a:pt x="10" y="0"/>
                    </a:lnTo>
                    <a:lnTo>
                      <a:pt x="10" y="0"/>
                    </a:lnTo>
                    <a:lnTo>
                      <a:pt x="10" y="0"/>
                    </a:lnTo>
                    <a:lnTo>
                      <a:pt x="5" y="0"/>
                    </a:lnTo>
                    <a:lnTo>
                      <a:pt x="5" y="0"/>
                    </a:lnTo>
                    <a:lnTo>
                      <a:pt x="5" y="0"/>
                    </a:lnTo>
                    <a:lnTo>
                      <a:pt x="5" y="0"/>
                    </a:lnTo>
                    <a:lnTo>
                      <a:pt x="5" y="0"/>
                    </a:lnTo>
                    <a:lnTo>
                      <a:pt x="5" y="0"/>
                    </a:lnTo>
                    <a:lnTo>
                      <a:pt x="5" y="0"/>
                    </a:lnTo>
                    <a:lnTo>
                      <a:pt x="5" y="0"/>
                    </a:lnTo>
                    <a:lnTo>
                      <a:pt x="5" y="0"/>
                    </a:lnTo>
                    <a:lnTo>
                      <a:pt x="5" y="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44" name="Freeform 3344">
                <a:extLst>
                  <a:ext uri="{FF2B5EF4-FFF2-40B4-BE49-F238E27FC236}">
                    <a16:creationId xmlns:a16="http://schemas.microsoft.com/office/drawing/2014/main" id="{29BB91A0-697F-4FA5-8B2C-40369A8377E1}"/>
                  </a:ext>
                </a:extLst>
              </p:cNvPr>
              <p:cNvSpPr>
                <a:spLocks/>
              </p:cNvSpPr>
              <p:nvPr/>
            </p:nvSpPr>
            <p:spPr bwMode="auto">
              <a:xfrm>
                <a:off x="3762" y="1223"/>
                <a:ext cx="10" cy="4"/>
              </a:xfrm>
              <a:custGeom>
                <a:avLst/>
                <a:gdLst>
                  <a:gd name="T0" fmla="*/ 0 w 10"/>
                  <a:gd name="T1" fmla="*/ 4 h 4"/>
                  <a:gd name="T2" fmla="*/ 0 w 10"/>
                  <a:gd name="T3" fmla="*/ 4 h 4"/>
                  <a:gd name="T4" fmla="*/ 5 w 10"/>
                  <a:gd name="T5" fmla="*/ 4 h 4"/>
                  <a:gd name="T6" fmla="*/ 5 w 10"/>
                  <a:gd name="T7" fmla="*/ 0 h 4"/>
                  <a:gd name="T8" fmla="*/ 5 w 10"/>
                  <a:gd name="T9" fmla="*/ 0 h 4"/>
                  <a:gd name="T10" fmla="*/ 5 w 10"/>
                  <a:gd name="T11" fmla="*/ 0 h 4"/>
                  <a:gd name="T12" fmla="*/ 5 w 10"/>
                  <a:gd name="T13" fmla="*/ 0 h 4"/>
                  <a:gd name="T14" fmla="*/ 5 w 10"/>
                  <a:gd name="T15" fmla="*/ 0 h 4"/>
                  <a:gd name="T16" fmla="*/ 5 w 10"/>
                  <a:gd name="T17" fmla="*/ 4 h 4"/>
                  <a:gd name="T18" fmla="*/ 5 w 10"/>
                  <a:gd name="T19" fmla="*/ 4 h 4"/>
                  <a:gd name="T20" fmla="*/ 10 w 10"/>
                  <a:gd name="T21" fmla="*/ 0 h 4"/>
                  <a:gd name="T22" fmla="*/ 10 w 10"/>
                  <a:gd name="T23" fmla="*/ 0 h 4"/>
                  <a:gd name="T24" fmla="*/ 10 w 10"/>
                  <a:gd name="T25" fmla="*/ 0 h 4"/>
                  <a:gd name="T26" fmla="*/ 5 w 10"/>
                  <a:gd name="T27" fmla="*/ 0 h 4"/>
                  <a:gd name="T28" fmla="*/ 5 w 10"/>
                  <a:gd name="T29" fmla="*/ 0 h 4"/>
                  <a:gd name="T30" fmla="*/ 5 w 10"/>
                  <a:gd name="T31" fmla="*/ 0 h 4"/>
                  <a:gd name="T32" fmla="*/ 0 w 10"/>
                  <a:gd name="T33" fmla="*/ 0 h 4"/>
                  <a:gd name="T34" fmla="*/ 0 w 10"/>
                  <a:gd name="T35" fmla="*/ 0 h 4"/>
                  <a:gd name="T36" fmla="*/ 0 w 10"/>
                  <a:gd name="T37" fmla="*/ 4 h 4"/>
                  <a:gd name="T38" fmla="*/ 0 w 10"/>
                  <a:gd name="T3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4">
                    <a:moveTo>
                      <a:pt x="0" y="4"/>
                    </a:moveTo>
                    <a:lnTo>
                      <a:pt x="0" y="4"/>
                    </a:lnTo>
                    <a:lnTo>
                      <a:pt x="5" y="4"/>
                    </a:lnTo>
                    <a:lnTo>
                      <a:pt x="5" y="0"/>
                    </a:lnTo>
                    <a:lnTo>
                      <a:pt x="5" y="0"/>
                    </a:lnTo>
                    <a:lnTo>
                      <a:pt x="5" y="0"/>
                    </a:lnTo>
                    <a:lnTo>
                      <a:pt x="5" y="0"/>
                    </a:lnTo>
                    <a:lnTo>
                      <a:pt x="5" y="0"/>
                    </a:lnTo>
                    <a:lnTo>
                      <a:pt x="5" y="4"/>
                    </a:lnTo>
                    <a:lnTo>
                      <a:pt x="5" y="4"/>
                    </a:lnTo>
                    <a:lnTo>
                      <a:pt x="10" y="0"/>
                    </a:lnTo>
                    <a:lnTo>
                      <a:pt x="10" y="0"/>
                    </a:lnTo>
                    <a:lnTo>
                      <a:pt x="10" y="0"/>
                    </a:lnTo>
                    <a:lnTo>
                      <a:pt x="5" y="0"/>
                    </a:lnTo>
                    <a:lnTo>
                      <a:pt x="5" y="0"/>
                    </a:lnTo>
                    <a:lnTo>
                      <a:pt x="5" y="0"/>
                    </a:lnTo>
                    <a:lnTo>
                      <a:pt x="0" y="0"/>
                    </a:lnTo>
                    <a:lnTo>
                      <a:pt x="0" y="0"/>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45" name="Freeform 3345">
                <a:extLst>
                  <a:ext uri="{FF2B5EF4-FFF2-40B4-BE49-F238E27FC236}">
                    <a16:creationId xmlns:a16="http://schemas.microsoft.com/office/drawing/2014/main" id="{FCAA57A1-7857-4CF6-A60A-14FDF8C8693B}"/>
                  </a:ext>
                </a:extLst>
              </p:cNvPr>
              <p:cNvSpPr>
                <a:spLocks/>
              </p:cNvSpPr>
              <p:nvPr/>
            </p:nvSpPr>
            <p:spPr bwMode="auto">
              <a:xfrm>
                <a:off x="3757" y="1227"/>
                <a:ext cx="5" cy="5"/>
              </a:xfrm>
              <a:custGeom>
                <a:avLst/>
                <a:gdLst>
                  <a:gd name="T0" fmla="*/ 0 w 5"/>
                  <a:gd name="T1" fmla="*/ 5 h 5"/>
                  <a:gd name="T2" fmla="*/ 0 w 5"/>
                  <a:gd name="T3" fmla="*/ 5 h 5"/>
                  <a:gd name="T4" fmla="*/ 0 w 5"/>
                  <a:gd name="T5" fmla="*/ 5 h 5"/>
                  <a:gd name="T6" fmla="*/ 0 w 5"/>
                  <a:gd name="T7" fmla="*/ 5 h 5"/>
                  <a:gd name="T8" fmla="*/ 5 w 5"/>
                  <a:gd name="T9" fmla="*/ 0 h 5"/>
                  <a:gd name="T10" fmla="*/ 5 w 5"/>
                  <a:gd name="T11" fmla="*/ 0 h 5"/>
                  <a:gd name="T12" fmla="*/ 5 w 5"/>
                  <a:gd name="T13" fmla="*/ 0 h 5"/>
                  <a:gd name="T14" fmla="*/ 5 w 5"/>
                  <a:gd name="T15" fmla="*/ 0 h 5"/>
                  <a:gd name="T16" fmla="*/ 5 w 5"/>
                  <a:gd name="T17" fmla="*/ 0 h 5"/>
                  <a:gd name="T18" fmla="*/ 5 w 5"/>
                  <a:gd name="T19" fmla="*/ 0 h 5"/>
                  <a:gd name="T20" fmla="*/ 5 w 5"/>
                  <a:gd name="T21" fmla="*/ 0 h 5"/>
                  <a:gd name="T22" fmla="*/ 5 w 5"/>
                  <a:gd name="T23" fmla="*/ 0 h 5"/>
                  <a:gd name="T24" fmla="*/ 5 w 5"/>
                  <a:gd name="T25" fmla="*/ 0 h 5"/>
                  <a:gd name="T26" fmla="*/ 5 w 5"/>
                  <a:gd name="T27" fmla="*/ 0 h 5"/>
                  <a:gd name="T28" fmla="*/ 5 w 5"/>
                  <a:gd name="T29" fmla="*/ 0 h 5"/>
                  <a:gd name="T30" fmla="*/ 5 w 5"/>
                  <a:gd name="T31" fmla="*/ 0 h 5"/>
                  <a:gd name="T32" fmla="*/ 0 w 5"/>
                  <a:gd name="T33" fmla="*/ 0 h 5"/>
                  <a:gd name="T34" fmla="*/ 0 w 5"/>
                  <a:gd name="T35" fmla="*/ 0 h 5"/>
                  <a:gd name="T36" fmla="*/ 0 w 5"/>
                  <a:gd name="T37" fmla="*/ 0 h 5"/>
                  <a:gd name="T38" fmla="*/ 0 w 5"/>
                  <a:gd name="T39" fmla="*/ 0 h 5"/>
                  <a:gd name="T40" fmla="*/ 0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5"/>
                    </a:moveTo>
                    <a:lnTo>
                      <a:pt x="0" y="5"/>
                    </a:lnTo>
                    <a:lnTo>
                      <a:pt x="0" y="5"/>
                    </a:lnTo>
                    <a:lnTo>
                      <a:pt x="0" y="5"/>
                    </a:lnTo>
                    <a:lnTo>
                      <a:pt x="5" y="0"/>
                    </a:lnTo>
                    <a:lnTo>
                      <a:pt x="5" y="0"/>
                    </a:lnTo>
                    <a:lnTo>
                      <a:pt x="5" y="0"/>
                    </a:lnTo>
                    <a:lnTo>
                      <a:pt x="5" y="0"/>
                    </a:lnTo>
                    <a:lnTo>
                      <a:pt x="5" y="0"/>
                    </a:lnTo>
                    <a:lnTo>
                      <a:pt x="5" y="0"/>
                    </a:lnTo>
                    <a:lnTo>
                      <a:pt x="5" y="0"/>
                    </a:lnTo>
                    <a:lnTo>
                      <a:pt x="5" y="0"/>
                    </a:lnTo>
                    <a:lnTo>
                      <a:pt x="5" y="0"/>
                    </a:lnTo>
                    <a:lnTo>
                      <a:pt x="5" y="0"/>
                    </a:lnTo>
                    <a:lnTo>
                      <a:pt x="5" y="0"/>
                    </a:lnTo>
                    <a:lnTo>
                      <a:pt x="5" y="0"/>
                    </a:lnTo>
                    <a:lnTo>
                      <a:pt x="0"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46" name="Freeform 3346">
                <a:extLst>
                  <a:ext uri="{FF2B5EF4-FFF2-40B4-BE49-F238E27FC236}">
                    <a16:creationId xmlns:a16="http://schemas.microsoft.com/office/drawing/2014/main" id="{C87A40C3-4FF1-4D79-99C4-4A9B8D235C37}"/>
                  </a:ext>
                </a:extLst>
              </p:cNvPr>
              <p:cNvSpPr>
                <a:spLocks/>
              </p:cNvSpPr>
              <p:nvPr/>
            </p:nvSpPr>
            <p:spPr bwMode="auto">
              <a:xfrm>
                <a:off x="3752" y="1223"/>
                <a:ext cx="5" cy="9"/>
              </a:xfrm>
              <a:custGeom>
                <a:avLst/>
                <a:gdLst>
                  <a:gd name="T0" fmla="*/ 0 w 5"/>
                  <a:gd name="T1" fmla="*/ 4 h 9"/>
                  <a:gd name="T2" fmla="*/ 0 w 5"/>
                  <a:gd name="T3" fmla="*/ 4 h 9"/>
                  <a:gd name="T4" fmla="*/ 0 w 5"/>
                  <a:gd name="T5" fmla="*/ 4 h 9"/>
                  <a:gd name="T6" fmla="*/ 0 w 5"/>
                  <a:gd name="T7" fmla="*/ 4 h 9"/>
                  <a:gd name="T8" fmla="*/ 0 w 5"/>
                  <a:gd name="T9" fmla="*/ 4 h 9"/>
                  <a:gd name="T10" fmla="*/ 5 w 5"/>
                  <a:gd name="T11" fmla="*/ 9 h 9"/>
                  <a:gd name="T12" fmla="*/ 5 w 5"/>
                  <a:gd name="T13" fmla="*/ 4 h 9"/>
                  <a:gd name="T14" fmla="*/ 5 w 5"/>
                  <a:gd name="T15" fmla="*/ 4 h 9"/>
                  <a:gd name="T16" fmla="*/ 5 w 5"/>
                  <a:gd name="T17" fmla="*/ 4 h 9"/>
                  <a:gd name="T18" fmla="*/ 0 w 5"/>
                  <a:gd name="T19" fmla="*/ 4 h 9"/>
                  <a:gd name="T20" fmla="*/ 0 w 5"/>
                  <a:gd name="T21" fmla="*/ 0 h 9"/>
                  <a:gd name="T22" fmla="*/ 0 w 5"/>
                  <a:gd name="T23" fmla="*/ 0 h 9"/>
                  <a:gd name="T24" fmla="*/ 0 w 5"/>
                  <a:gd name="T2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
                    <a:moveTo>
                      <a:pt x="0" y="4"/>
                    </a:moveTo>
                    <a:lnTo>
                      <a:pt x="0" y="4"/>
                    </a:lnTo>
                    <a:lnTo>
                      <a:pt x="0" y="4"/>
                    </a:lnTo>
                    <a:lnTo>
                      <a:pt x="0" y="4"/>
                    </a:lnTo>
                    <a:lnTo>
                      <a:pt x="0" y="4"/>
                    </a:lnTo>
                    <a:lnTo>
                      <a:pt x="5" y="9"/>
                    </a:lnTo>
                    <a:lnTo>
                      <a:pt x="5" y="4"/>
                    </a:lnTo>
                    <a:lnTo>
                      <a:pt x="5" y="4"/>
                    </a:lnTo>
                    <a:lnTo>
                      <a:pt x="5" y="4"/>
                    </a:lnTo>
                    <a:lnTo>
                      <a:pt x="0" y="4"/>
                    </a:lnTo>
                    <a:lnTo>
                      <a:pt x="0" y="0"/>
                    </a:lnTo>
                    <a:lnTo>
                      <a:pt x="0" y="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47" name="Freeform 3347">
                <a:extLst>
                  <a:ext uri="{FF2B5EF4-FFF2-40B4-BE49-F238E27FC236}">
                    <a16:creationId xmlns:a16="http://schemas.microsoft.com/office/drawing/2014/main" id="{C24CE946-3E9F-4339-8A14-9EDA9E5F9F11}"/>
                  </a:ext>
                </a:extLst>
              </p:cNvPr>
              <p:cNvSpPr>
                <a:spLocks/>
              </p:cNvSpPr>
              <p:nvPr/>
            </p:nvSpPr>
            <p:spPr bwMode="auto">
              <a:xfrm>
                <a:off x="3747" y="1223"/>
                <a:ext cx="5" cy="4"/>
              </a:xfrm>
              <a:custGeom>
                <a:avLst/>
                <a:gdLst>
                  <a:gd name="T0" fmla="*/ 0 w 5"/>
                  <a:gd name="T1" fmla="*/ 4 h 4"/>
                  <a:gd name="T2" fmla="*/ 0 w 5"/>
                  <a:gd name="T3" fmla="*/ 4 h 4"/>
                  <a:gd name="T4" fmla="*/ 0 w 5"/>
                  <a:gd name="T5" fmla="*/ 4 h 4"/>
                  <a:gd name="T6" fmla="*/ 0 w 5"/>
                  <a:gd name="T7" fmla="*/ 4 h 4"/>
                  <a:gd name="T8" fmla="*/ 5 w 5"/>
                  <a:gd name="T9" fmla="*/ 4 h 4"/>
                  <a:gd name="T10" fmla="*/ 5 w 5"/>
                  <a:gd name="T11" fmla="*/ 4 h 4"/>
                  <a:gd name="T12" fmla="*/ 5 w 5"/>
                  <a:gd name="T13" fmla="*/ 4 h 4"/>
                  <a:gd name="T14" fmla="*/ 5 w 5"/>
                  <a:gd name="T15" fmla="*/ 4 h 4"/>
                  <a:gd name="T16" fmla="*/ 5 w 5"/>
                  <a:gd name="T17" fmla="*/ 4 h 4"/>
                  <a:gd name="T18" fmla="*/ 5 w 5"/>
                  <a:gd name="T19" fmla="*/ 4 h 4"/>
                  <a:gd name="T20" fmla="*/ 5 w 5"/>
                  <a:gd name="T21" fmla="*/ 0 h 4"/>
                  <a:gd name="T22" fmla="*/ 5 w 5"/>
                  <a:gd name="T23" fmla="*/ 0 h 4"/>
                  <a:gd name="T24" fmla="*/ 5 w 5"/>
                  <a:gd name="T25" fmla="*/ 0 h 4"/>
                  <a:gd name="T26" fmla="*/ 5 w 5"/>
                  <a:gd name="T27" fmla="*/ 0 h 4"/>
                  <a:gd name="T28" fmla="*/ 5 w 5"/>
                  <a:gd name="T29" fmla="*/ 0 h 4"/>
                  <a:gd name="T30" fmla="*/ 5 w 5"/>
                  <a:gd name="T31" fmla="*/ 0 h 4"/>
                  <a:gd name="T32" fmla="*/ 0 w 5"/>
                  <a:gd name="T33" fmla="*/ 0 h 4"/>
                  <a:gd name="T34" fmla="*/ 0 w 5"/>
                  <a:gd name="T35" fmla="*/ 0 h 4"/>
                  <a:gd name="T36" fmla="*/ 0 w 5"/>
                  <a:gd name="T37" fmla="*/ 0 h 4"/>
                  <a:gd name="T38" fmla="*/ 0 w 5"/>
                  <a:gd name="T39" fmla="*/ 0 h 4"/>
                  <a:gd name="T40" fmla="*/ 0 w 5"/>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4">
                    <a:moveTo>
                      <a:pt x="0" y="4"/>
                    </a:moveTo>
                    <a:lnTo>
                      <a:pt x="0" y="4"/>
                    </a:lnTo>
                    <a:lnTo>
                      <a:pt x="0" y="4"/>
                    </a:lnTo>
                    <a:lnTo>
                      <a:pt x="0" y="4"/>
                    </a:lnTo>
                    <a:lnTo>
                      <a:pt x="5" y="4"/>
                    </a:lnTo>
                    <a:lnTo>
                      <a:pt x="5" y="4"/>
                    </a:lnTo>
                    <a:lnTo>
                      <a:pt x="5" y="4"/>
                    </a:lnTo>
                    <a:lnTo>
                      <a:pt x="5" y="4"/>
                    </a:lnTo>
                    <a:lnTo>
                      <a:pt x="5" y="4"/>
                    </a:lnTo>
                    <a:lnTo>
                      <a:pt x="5" y="4"/>
                    </a:lnTo>
                    <a:lnTo>
                      <a:pt x="5" y="0"/>
                    </a:lnTo>
                    <a:lnTo>
                      <a:pt x="5" y="0"/>
                    </a:lnTo>
                    <a:lnTo>
                      <a:pt x="5" y="0"/>
                    </a:lnTo>
                    <a:lnTo>
                      <a:pt x="5" y="0"/>
                    </a:lnTo>
                    <a:lnTo>
                      <a:pt x="5" y="0"/>
                    </a:lnTo>
                    <a:lnTo>
                      <a:pt x="5" y="0"/>
                    </a:lnTo>
                    <a:lnTo>
                      <a:pt x="0" y="0"/>
                    </a:lnTo>
                    <a:lnTo>
                      <a:pt x="0" y="0"/>
                    </a:lnTo>
                    <a:lnTo>
                      <a:pt x="0" y="0"/>
                    </a:lnTo>
                    <a:lnTo>
                      <a:pt x="0" y="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48" name="Freeform 3348">
                <a:extLst>
                  <a:ext uri="{FF2B5EF4-FFF2-40B4-BE49-F238E27FC236}">
                    <a16:creationId xmlns:a16="http://schemas.microsoft.com/office/drawing/2014/main" id="{42C37D63-9A1A-4551-B4E4-16BD451CE7DA}"/>
                  </a:ext>
                </a:extLst>
              </p:cNvPr>
              <p:cNvSpPr>
                <a:spLocks/>
              </p:cNvSpPr>
              <p:nvPr/>
            </p:nvSpPr>
            <p:spPr bwMode="auto">
              <a:xfrm>
                <a:off x="3742" y="1218"/>
                <a:ext cx="10" cy="9"/>
              </a:xfrm>
              <a:custGeom>
                <a:avLst/>
                <a:gdLst>
                  <a:gd name="T0" fmla="*/ 5 w 10"/>
                  <a:gd name="T1" fmla="*/ 9 h 9"/>
                  <a:gd name="T2" fmla="*/ 0 w 10"/>
                  <a:gd name="T3" fmla="*/ 5 h 9"/>
                  <a:gd name="T4" fmla="*/ 0 w 10"/>
                  <a:gd name="T5" fmla="*/ 5 h 9"/>
                  <a:gd name="T6" fmla="*/ 0 w 10"/>
                  <a:gd name="T7" fmla="*/ 5 h 9"/>
                  <a:gd name="T8" fmla="*/ 0 w 10"/>
                  <a:gd name="T9" fmla="*/ 5 h 9"/>
                  <a:gd name="T10" fmla="*/ 0 w 10"/>
                  <a:gd name="T11" fmla="*/ 5 h 9"/>
                  <a:gd name="T12" fmla="*/ 0 w 10"/>
                  <a:gd name="T13" fmla="*/ 9 h 9"/>
                  <a:gd name="T14" fmla="*/ 0 w 10"/>
                  <a:gd name="T15" fmla="*/ 9 h 9"/>
                  <a:gd name="T16" fmla="*/ 5 w 10"/>
                  <a:gd name="T17" fmla="*/ 9 h 9"/>
                  <a:gd name="T18" fmla="*/ 5 w 10"/>
                  <a:gd name="T19" fmla="*/ 9 h 9"/>
                  <a:gd name="T20" fmla="*/ 5 w 10"/>
                  <a:gd name="T21" fmla="*/ 5 h 9"/>
                  <a:gd name="T22" fmla="*/ 0 w 10"/>
                  <a:gd name="T23" fmla="*/ 5 h 9"/>
                  <a:gd name="T24" fmla="*/ 0 w 10"/>
                  <a:gd name="T25" fmla="*/ 5 h 9"/>
                  <a:gd name="T26" fmla="*/ 5 w 10"/>
                  <a:gd name="T27" fmla="*/ 5 h 9"/>
                  <a:gd name="T28" fmla="*/ 5 w 10"/>
                  <a:gd name="T29" fmla="*/ 9 h 9"/>
                  <a:gd name="T30" fmla="*/ 5 w 10"/>
                  <a:gd name="T31" fmla="*/ 9 h 9"/>
                  <a:gd name="T32" fmla="*/ 5 w 10"/>
                  <a:gd name="T33" fmla="*/ 9 h 9"/>
                  <a:gd name="T34" fmla="*/ 5 w 10"/>
                  <a:gd name="T35" fmla="*/ 9 h 9"/>
                  <a:gd name="T36" fmla="*/ 5 w 10"/>
                  <a:gd name="T37" fmla="*/ 9 h 9"/>
                  <a:gd name="T38" fmla="*/ 0 w 10"/>
                  <a:gd name="T39" fmla="*/ 5 h 9"/>
                  <a:gd name="T40" fmla="*/ 5 w 10"/>
                  <a:gd name="T41" fmla="*/ 9 h 9"/>
                  <a:gd name="T42" fmla="*/ 10 w 10"/>
                  <a:gd name="T43" fmla="*/ 0 h 9"/>
                  <a:gd name="T44" fmla="*/ 0 w 10"/>
                  <a:gd name="T45" fmla="*/ 5 h 9"/>
                  <a:gd name="T46" fmla="*/ 5 w 10"/>
                  <a:gd name="T4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 h="9">
                    <a:moveTo>
                      <a:pt x="5" y="9"/>
                    </a:moveTo>
                    <a:lnTo>
                      <a:pt x="0" y="5"/>
                    </a:lnTo>
                    <a:lnTo>
                      <a:pt x="0" y="5"/>
                    </a:lnTo>
                    <a:lnTo>
                      <a:pt x="0" y="5"/>
                    </a:lnTo>
                    <a:lnTo>
                      <a:pt x="0" y="5"/>
                    </a:lnTo>
                    <a:lnTo>
                      <a:pt x="0" y="5"/>
                    </a:lnTo>
                    <a:lnTo>
                      <a:pt x="0" y="9"/>
                    </a:lnTo>
                    <a:lnTo>
                      <a:pt x="0" y="9"/>
                    </a:lnTo>
                    <a:lnTo>
                      <a:pt x="5" y="9"/>
                    </a:lnTo>
                    <a:lnTo>
                      <a:pt x="5" y="9"/>
                    </a:lnTo>
                    <a:lnTo>
                      <a:pt x="5" y="5"/>
                    </a:lnTo>
                    <a:lnTo>
                      <a:pt x="0" y="5"/>
                    </a:lnTo>
                    <a:lnTo>
                      <a:pt x="0" y="5"/>
                    </a:lnTo>
                    <a:lnTo>
                      <a:pt x="5" y="5"/>
                    </a:lnTo>
                    <a:lnTo>
                      <a:pt x="5" y="9"/>
                    </a:lnTo>
                    <a:lnTo>
                      <a:pt x="5" y="9"/>
                    </a:lnTo>
                    <a:lnTo>
                      <a:pt x="5" y="9"/>
                    </a:lnTo>
                    <a:lnTo>
                      <a:pt x="5" y="9"/>
                    </a:lnTo>
                    <a:lnTo>
                      <a:pt x="5" y="9"/>
                    </a:lnTo>
                    <a:lnTo>
                      <a:pt x="0" y="5"/>
                    </a:lnTo>
                    <a:lnTo>
                      <a:pt x="5" y="9"/>
                    </a:lnTo>
                    <a:lnTo>
                      <a:pt x="10" y="0"/>
                    </a:lnTo>
                    <a:lnTo>
                      <a:pt x="0" y="5"/>
                    </a:lnTo>
                    <a:lnTo>
                      <a:pt x="5"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49" name="Freeform 3349">
                <a:extLst>
                  <a:ext uri="{FF2B5EF4-FFF2-40B4-BE49-F238E27FC236}">
                    <a16:creationId xmlns:a16="http://schemas.microsoft.com/office/drawing/2014/main" id="{04031441-C2ED-4A17-BA0C-226AC983A115}"/>
                  </a:ext>
                </a:extLst>
              </p:cNvPr>
              <p:cNvSpPr>
                <a:spLocks/>
              </p:cNvSpPr>
              <p:nvPr/>
            </p:nvSpPr>
            <p:spPr bwMode="auto">
              <a:xfrm>
                <a:off x="3732" y="1223"/>
                <a:ext cx="15" cy="4"/>
              </a:xfrm>
              <a:custGeom>
                <a:avLst/>
                <a:gdLst>
                  <a:gd name="T0" fmla="*/ 0 w 15"/>
                  <a:gd name="T1" fmla="*/ 4 h 4"/>
                  <a:gd name="T2" fmla="*/ 0 w 15"/>
                  <a:gd name="T3" fmla="*/ 4 h 4"/>
                  <a:gd name="T4" fmla="*/ 5 w 15"/>
                  <a:gd name="T5" fmla="*/ 4 h 4"/>
                  <a:gd name="T6" fmla="*/ 5 w 15"/>
                  <a:gd name="T7" fmla="*/ 4 h 4"/>
                  <a:gd name="T8" fmla="*/ 10 w 15"/>
                  <a:gd name="T9" fmla="*/ 4 h 4"/>
                  <a:gd name="T10" fmla="*/ 10 w 15"/>
                  <a:gd name="T11" fmla="*/ 4 h 4"/>
                  <a:gd name="T12" fmla="*/ 10 w 15"/>
                  <a:gd name="T13" fmla="*/ 4 h 4"/>
                  <a:gd name="T14" fmla="*/ 15 w 15"/>
                  <a:gd name="T15" fmla="*/ 4 h 4"/>
                  <a:gd name="T16" fmla="*/ 15 w 15"/>
                  <a:gd name="T17" fmla="*/ 4 h 4"/>
                  <a:gd name="T18" fmla="*/ 15 w 15"/>
                  <a:gd name="T19" fmla="*/ 4 h 4"/>
                  <a:gd name="T20" fmla="*/ 10 w 15"/>
                  <a:gd name="T21" fmla="*/ 0 h 4"/>
                  <a:gd name="T22" fmla="*/ 10 w 15"/>
                  <a:gd name="T23" fmla="*/ 0 h 4"/>
                  <a:gd name="T24" fmla="*/ 10 w 15"/>
                  <a:gd name="T25" fmla="*/ 0 h 4"/>
                  <a:gd name="T26" fmla="*/ 10 w 15"/>
                  <a:gd name="T27" fmla="*/ 0 h 4"/>
                  <a:gd name="T28" fmla="*/ 10 w 15"/>
                  <a:gd name="T29" fmla="*/ 0 h 4"/>
                  <a:gd name="T30" fmla="*/ 10 w 15"/>
                  <a:gd name="T31" fmla="*/ 0 h 4"/>
                  <a:gd name="T32" fmla="*/ 5 w 15"/>
                  <a:gd name="T33" fmla="*/ 0 h 4"/>
                  <a:gd name="T34" fmla="*/ 5 w 15"/>
                  <a:gd name="T35" fmla="*/ 0 h 4"/>
                  <a:gd name="T36" fmla="*/ 0 w 15"/>
                  <a:gd name="T37" fmla="*/ 0 h 4"/>
                  <a:gd name="T38" fmla="*/ 5 w 15"/>
                  <a:gd name="T39" fmla="*/ 0 h 4"/>
                  <a:gd name="T40" fmla="*/ 0 w 15"/>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4">
                    <a:moveTo>
                      <a:pt x="0" y="4"/>
                    </a:moveTo>
                    <a:lnTo>
                      <a:pt x="0" y="4"/>
                    </a:lnTo>
                    <a:lnTo>
                      <a:pt x="5" y="4"/>
                    </a:lnTo>
                    <a:lnTo>
                      <a:pt x="5" y="4"/>
                    </a:lnTo>
                    <a:lnTo>
                      <a:pt x="10" y="4"/>
                    </a:lnTo>
                    <a:lnTo>
                      <a:pt x="10" y="4"/>
                    </a:lnTo>
                    <a:lnTo>
                      <a:pt x="10" y="4"/>
                    </a:lnTo>
                    <a:lnTo>
                      <a:pt x="15" y="4"/>
                    </a:lnTo>
                    <a:lnTo>
                      <a:pt x="15" y="4"/>
                    </a:lnTo>
                    <a:lnTo>
                      <a:pt x="15" y="4"/>
                    </a:lnTo>
                    <a:lnTo>
                      <a:pt x="10" y="0"/>
                    </a:lnTo>
                    <a:lnTo>
                      <a:pt x="10" y="0"/>
                    </a:lnTo>
                    <a:lnTo>
                      <a:pt x="10" y="0"/>
                    </a:lnTo>
                    <a:lnTo>
                      <a:pt x="10" y="0"/>
                    </a:lnTo>
                    <a:lnTo>
                      <a:pt x="10" y="0"/>
                    </a:lnTo>
                    <a:lnTo>
                      <a:pt x="10" y="0"/>
                    </a:lnTo>
                    <a:lnTo>
                      <a:pt x="5" y="0"/>
                    </a:lnTo>
                    <a:lnTo>
                      <a:pt x="5" y="0"/>
                    </a:lnTo>
                    <a:lnTo>
                      <a:pt x="0" y="0"/>
                    </a:lnTo>
                    <a:lnTo>
                      <a:pt x="5" y="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50" name="Freeform 3350">
                <a:extLst>
                  <a:ext uri="{FF2B5EF4-FFF2-40B4-BE49-F238E27FC236}">
                    <a16:creationId xmlns:a16="http://schemas.microsoft.com/office/drawing/2014/main" id="{9625E7CC-94AE-464E-8A7E-1EC99918B2BD}"/>
                  </a:ext>
                </a:extLst>
              </p:cNvPr>
              <p:cNvSpPr>
                <a:spLocks/>
              </p:cNvSpPr>
              <p:nvPr/>
            </p:nvSpPr>
            <p:spPr bwMode="auto">
              <a:xfrm>
                <a:off x="3727" y="1223"/>
                <a:ext cx="10" cy="4"/>
              </a:xfrm>
              <a:custGeom>
                <a:avLst/>
                <a:gdLst>
                  <a:gd name="T0" fmla="*/ 0 w 10"/>
                  <a:gd name="T1" fmla="*/ 4 h 4"/>
                  <a:gd name="T2" fmla="*/ 0 w 10"/>
                  <a:gd name="T3" fmla="*/ 4 h 4"/>
                  <a:gd name="T4" fmla="*/ 0 w 10"/>
                  <a:gd name="T5" fmla="*/ 4 h 4"/>
                  <a:gd name="T6" fmla="*/ 5 w 10"/>
                  <a:gd name="T7" fmla="*/ 0 h 4"/>
                  <a:gd name="T8" fmla="*/ 5 w 10"/>
                  <a:gd name="T9" fmla="*/ 0 h 4"/>
                  <a:gd name="T10" fmla="*/ 5 w 10"/>
                  <a:gd name="T11" fmla="*/ 0 h 4"/>
                  <a:gd name="T12" fmla="*/ 5 w 10"/>
                  <a:gd name="T13" fmla="*/ 4 h 4"/>
                  <a:gd name="T14" fmla="*/ 5 w 10"/>
                  <a:gd name="T15" fmla="*/ 4 h 4"/>
                  <a:gd name="T16" fmla="*/ 5 w 10"/>
                  <a:gd name="T17" fmla="*/ 4 h 4"/>
                  <a:gd name="T18" fmla="*/ 5 w 10"/>
                  <a:gd name="T19" fmla="*/ 4 h 4"/>
                  <a:gd name="T20" fmla="*/ 10 w 10"/>
                  <a:gd name="T21" fmla="*/ 0 h 4"/>
                  <a:gd name="T22" fmla="*/ 10 w 10"/>
                  <a:gd name="T23" fmla="*/ 0 h 4"/>
                  <a:gd name="T24" fmla="*/ 5 w 10"/>
                  <a:gd name="T25" fmla="*/ 0 h 4"/>
                  <a:gd name="T26" fmla="*/ 5 w 10"/>
                  <a:gd name="T27" fmla="*/ 0 h 4"/>
                  <a:gd name="T28" fmla="*/ 5 w 10"/>
                  <a:gd name="T29" fmla="*/ 0 h 4"/>
                  <a:gd name="T30" fmla="*/ 5 w 10"/>
                  <a:gd name="T31" fmla="*/ 0 h 4"/>
                  <a:gd name="T32" fmla="*/ 0 w 10"/>
                  <a:gd name="T33" fmla="*/ 0 h 4"/>
                  <a:gd name="T34" fmla="*/ 0 w 10"/>
                  <a:gd name="T35" fmla="*/ 0 h 4"/>
                  <a:gd name="T36" fmla="*/ 0 w 10"/>
                  <a:gd name="T37" fmla="*/ 0 h 4"/>
                  <a:gd name="T38" fmla="*/ 0 w 10"/>
                  <a:gd name="T39" fmla="*/ 0 h 4"/>
                  <a:gd name="T40" fmla="*/ 0 w 10"/>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4">
                    <a:moveTo>
                      <a:pt x="0" y="4"/>
                    </a:moveTo>
                    <a:lnTo>
                      <a:pt x="0" y="4"/>
                    </a:lnTo>
                    <a:lnTo>
                      <a:pt x="0" y="4"/>
                    </a:lnTo>
                    <a:lnTo>
                      <a:pt x="5" y="0"/>
                    </a:lnTo>
                    <a:lnTo>
                      <a:pt x="5" y="0"/>
                    </a:lnTo>
                    <a:lnTo>
                      <a:pt x="5" y="0"/>
                    </a:lnTo>
                    <a:lnTo>
                      <a:pt x="5" y="4"/>
                    </a:lnTo>
                    <a:lnTo>
                      <a:pt x="5" y="4"/>
                    </a:lnTo>
                    <a:lnTo>
                      <a:pt x="5" y="4"/>
                    </a:lnTo>
                    <a:lnTo>
                      <a:pt x="5" y="4"/>
                    </a:lnTo>
                    <a:lnTo>
                      <a:pt x="10" y="0"/>
                    </a:lnTo>
                    <a:lnTo>
                      <a:pt x="10" y="0"/>
                    </a:lnTo>
                    <a:lnTo>
                      <a:pt x="5" y="0"/>
                    </a:lnTo>
                    <a:lnTo>
                      <a:pt x="5" y="0"/>
                    </a:lnTo>
                    <a:lnTo>
                      <a:pt x="5" y="0"/>
                    </a:lnTo>
                    <a:lnTo>
                      <a:pt x="5" y="0"/>
                    </a:lnTo>
                    <a:lnTo>
                      <a:pt x="0" y="0"/>
                    </a:lnTo>
                    <a:lnTo>
                      <a:pt x="0" y="0"/>
                    </a:lnTo>
                    <a:lnTo>
                      <a:pt x="0" y="0"/>
                    </a:lnTo>
                    <a:lnTo>
                      <a:pt x="0" y="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51" name="Freeform 3351">
                <a:extLst>
                  <a:ext uri="{FF2B5EF4-FFF2-40B4-BE49-F238E27FC236}">
                    <a16:creationId xmlns:a16="http://schemas.microsoft.com/office/drawing/2014/main" id="{428F59E3-DDB9-4A4E-ABB4-4C4700AFB7C5}"/>
                  </a:ext>
                </a:extLst>
              </p:cNvPr>
              <p:cNvSpPr>
                <a:spLocks/>
              </p:cNvSpPr>
              <p:nvPr/>
            </p:nvSpPr>
            <p:spPr bwMode="auto">
              <a:xfrm>
                <a:off x="3718" y="1223"/>
                <a:ext cx="9" cy="9"/>
              </a:xfrm>
              <a:custGeom>
                <a:avLst/>
                <a:gdLst>
                  <a:gd name="T0" fmla="*/ 5 w 9"/>
                  <a:gd name="T1" fmla="*/ 9 h 9"/>
                  <a:gd name="T2" fmla="*/ 5 w 9"/>
                  <a:gd name="T3" fmla="*/ 9 h 9"/>
                  <a:gd name="T4" fmla="*/ 5 w 9"/>
                  <a:gd name="T5" fmla="*/ 9 h 9"/>
                  <a:gd name="T6" fmla="*/ 5 w 9"/>
                  <a:gd name="T7" fmla="*/ 9 h 9"/>
                  <a:gd name="T8" fmla="*/ 5 w 9"/>
                  <a:gd name="T9" fmla="*/ 4 h 9"/>
                  <a:gd name="T10" fmla="*/ 5 w 9"/>
                  <a:gd name="T11" fmla="*/ 4 h 9"/>
                  <a:gd name="T12" fmla="*/ 9 w 9"/>
                  <a:gd name="T13" fmla="*/ 4 h 9"/>
                  <a:gd name="T14" fmla="*/ 9 w 9"/>
                  <a:gd name="T15" fmla="*/ 4 h 9"/>
                  <a:gd name="T16" fmla="*/ 9 w 9"/>
                  <a:gd name="T17" fmla="*/ 4 h 9"/>
                  <a:gd name="T18" fmla="*/ 9 w 9"/>
                  <a:gd name="T19" fmla="*/ 4 h 9"/>
                  <a:gd name="T20" fmla="*/ 9 w 9"/>
                  <a:gd name="T21" fmla="*/ 0 h 9"/>
                  <a:gd name="T22" fmla="*/ 9 w 9"/>
                  <a:gd name="T23" fmla="*/ 0 h 9"/>
                  <a:gd name="T24" fmla="*/ 9 w 9"/>
                  <a:gd name="T25" fmla="*/ 0 h 9"/>
                  <a:gd name="T26" fmla="*/ 5 w 9"/>
                  <a:gd name="T27" fmla="*/ 4 h 9"/>
                  <a:gd name="T28" fmla="*/ 5 w 9"/>
                  <a:gd name="T29" fmla="*/ 4 h 9"/>
                  <a:gd name="T30" fmla="*/ 5 w 9"/>
                  <a:gd name="T31" fmla="*/ 4 h 9"/>
                  <a:gd name="T32" fmla="*/ 5 w 9"/>
                  <a:gd name="T33" fmla="*/ 4 h 9"/>
                  <a:gd name="T34" fmla="*/ 5 w 9"/>
                  <a:gd name="T35" fmla="*/ 4 h 9"/>
                  <a:gd name="T36" fmla="*/ 0 w 9"/>
                  <a:gd name="T37" fmla="*/ 4 h 9"/>
                  <a:gd name="T38" fmla="*/ 0 w 9"/>
                  <a:gd name="T39" fmla="*/ 4 h 9"/>
                  <a:gd name="T40" fmla="*/ 5 w 9"/>
                  <a:gd name="T4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9">
                    <a:moveTo>
                      <a:pt x="5" y="9"/>
                    </a:moveTo>
                    <a:lnTo>
                      <a:pt x="5" y="9"/>
                    </a:lnTo>
                    <a:lnTo>
                      <a:pt x="5" y="9"/>
                    </a:lnTo>
                    <a:lnTo>
                      <a:pt x="5" y="9"/>
                    </a:lnTo>
                    <a:lnTo>
                      <a:pt x="5" y="4"/>
                    </a:lnTo>
                    <a:lnTo>
                      <a:pt x="5" y="4"/>
                    </a:lnTo>
                    <a:lnTo>
                      <a:pt x="9" y="4"/>
                    </a:lnTo>
                    <a:lnTo>
                      <a:pt x="9" y="4"/>
                    </a:lnTo>
                    <a:lnTo>
                      <a:pt x="9" y="4"/>
                    </a:lnTo>
                    <a:lnTo>
                      <a:pt x="9" y="4"/>
                    </a:lnTo>
                    <a:lnTo>
                      <a:pt x="9" y="0"/>
                    </a:lnTo>
                    <a:lnTo>
                      <a:pt x="9" y="0"/>
                    </a:lnTo>
                    <a:lnTo>
                      <a:pt x="9" y="0"/>
                    </a:lnTo>
                    <a:lnTo>
                      <a:pt x="5" y="4"/>
                    </a:lnTo>
                    <a:lnTo>
                      <a:pt x="5" y="4"/>
                    </a:lnTo>
                    <a:lnTo>
                      <a:pt x="5" y="4"/>
                    </a:lnTo>
                    <a:lnTo>
                      <a:pt x="5" y="4"/>
                    </a:lnTo>
                    <a:lnTo>
                      <a:pt x="5" y="4"/>
                    </a:lnTo>
                    <a:lnTo>
                      <a:pt x="0" y="4"/>
                    </a:lnTo>
                    <a:lnTo>
                      <a:pt x="0" y="4"/>
                    </a:lnTo>
                    <a:lnTo>
                      <a:pt x="5"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52" name="Freeform 3352">
                <a:extLst>
                  <a:ext uri="{FF2B5EF4-FFF2-40B4-BE49-F238E27FC236}">
                    <a16:creationId xmlns:a16="http://schemas.microsoft.com/office/drawing/2014/main" id="{4E0F7049-40C6-4C28-A3CE-168BAAB420E4}"/>
                  </a:ext>
                </a:extLst>
              </p:cNvPr>
              <p:cNvSpPr>
                <a:spLocks/>
              </p:cNvSpPr>
              <p:nvPr/>
            </p:nvSpPr>
            <p:spPr bwMode="auto">
              <a:xfrm>
                <a:off x="3718" y="1227"/>
                <a:ext cx="5" cy="10"/>
              </a:xfrm>
              <a:custGeom>
                <a:avLst/>
                <a:gdLst>
                  <a:gd name="T0" fmla="*/ 0 w 5"/>
                  <a:gd name="T1" fmla="*/ 10 h 10"/>
                  <a:gd name="T2" fmla="*/ 0 w 5"/>
                  <a:gd name="T3" fmla="*/ 10 h 10"/>
                  <a:gd name="T4" fmla="*/ 0 w 5"/>
                  <a:gd name="T5" fmla="*/ 10 h 10"/>
                  <a:gd name="T6" fmla="*/ 0 w 5"/>
                  <a:gd name="T7" fmla="*/ 5 h 10"/>
                  <a:gd name="T8" fmla="*/ 0 w 5"/>
                  <a:gd name="T9" fmla="*/ 5 h 10"/>
                  <a:gd name="T10" fmla="*/ 0 w 5"/>
                  <a:gd name="T11" fmla="*/ 5 h 10"/>
                  <a:gd name="T12" fmla="*/ 5 w 5"/>
                  <a:gd name="T13" fmla="*/ 5 h 10"/>
                  <a:gd name="T14" fmla="*/ 5 w 5"/>
                  <a:gd name="T15" fmla="*/ 5 h 10"/>
                  <a:gd name="T16" fmla="*/ 5 w 5"/>
                  <a:gd name="T17" fmla="*/ 5 h 10"/>
                  <a:gd name="T18" fmla="*/ 5 w 5"/>
                  <a:gd name="T19" fmla="*/ 5 h 10"/>
                  <a:gd name="T20" fmla="*/ 0 w 5"/>
                  <a:gd name="T21" fmla="*/ 0 h 10"/>
                  <a:gd name="T22" fmla="*/ 0 w 5"/>
                  <a:gd name="T23" fmla="*/ 0 h 10"/>
                  <a:gd name="T24" fmla="*/ 0 w 5"/>
                  <a:gd name="T25" fmla="*/ 0 h 10"/>
                  <a:gd name="T26" fmla="*/ 0 w 5"/>
                  <a:gd name="T27" fmla="*/ 0 h 10"/>
                  <a:gd name="T28" fmla="*/ 0 w 5"/>
                  <a:gd name="T29" fmla="*/ 5 h 10"/>
                  <a:gd name="T30" fmla="*/ 0 w 5"/>
                  <a:gd name="T31" fmla="*/ 5 h 10"/>
                  <a:gd name="T32" fmla="*/ 0 w 5"/>
                  <a:gd name="T33" fmla="*/ 5 h 10"/>
                  <a:gd name="T34" fmla="*/ 0 w 5"/>
                  <a:gd name="T35" fmla="*/ 5 h 10"/>
                  <a:gd name="T36" fmla="*/ 0 w 5"/>
                  <a:gd name="T37" fmla="*/ 5 h 10"/>
                  <a:gd name="T38" fmla="*/ 0 w 5"/>
                  <a:gd name="T39" fmla="*/ 5 h 10"/>
                  <a:gd name="T40" fmla="*/ 0 w 5"/>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0" y="10"/>
                    </a:moveTo>
                    <a:lnTo>
                      <a:pt x="0" y="10"/>
                    </a:lnTo>
                    <a:lnTo>
                      <a:pt x="0" y="10"/>
                    </a:lnTo>
                    <a:lnTo>
                      <a:pt x="0" y="5"/>
                    </a:lnTo>
                    <a:lnTo>
                      <a:pt x="0" y="5"/>
                    </a:lnTo>
                    <a:lnTo>
                      <a:pt x="0" y="5"/>
                    </a:lnTo>
                    <a:lnTo>
                      <a:pt x="5" y="5"/>
                    </a:lnTo>
                    <a:lnTo>
                      <a:pt x="5" y="5"/>
                    </a:lnTo>
                    <a:lnTo>
                      <a:pt x="5" y="5"/>
                    </a:lnTo>
                    <a:lnTo>
                      <a:pt x="5" y="5"/>
                    </a:lnTo>
                    <a:lnTo>
                      <a:pt x="0" y="0"/>
                    </a:lnTo>
                    <a:lnTo>
                      <a:pt x="0" y="0"/>
                    </a:lnTo>
                    <a:lnTo>
                      <a:pt x="0" y="0"/>
                    </a:lnTo>
                    <a:lnTo>
                      <a:pt x="0" y="0"/>
                    </a:lnTo>
                    <a:lnTo>
                      <a:pt x="0" y="5"/>
                    </a:lnTo>
                    <a:lnTo>
                      <a:pt x="0" y="5"/>
                    </a:lnTo>
                    <a:lnTo>
                      <a:pt x="0" y="5"/>
                    </a:lnTo>
                    <a:lnTo>
                      <a:pt x="0" y="5"/>
                    </a:lnTo>
                    <a:lnTo>
                      <a:pt x="0" y="5"/>
                    </a:lnTo>
                    <a:lnTo>
                      <a:pt x="0" y="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53" name="Freeform 3353">
                <a:extLst>
                  <a:ext uri="{FF2B5EF4-FFF2-40B4-BE49-F238E27FC236}">
                    <a16:creationId xmlns:a16="http://schemas.microsoft.com/office/drawing/2014/main" id="{B54B796E-77AD-4DC7-B162-B4C271744C12}"/>
                  </a:ext>
                </a:extLst>
              </p:cNvPr>
              <p:cNvSpPr>
                <a:spLocks/>
              </p:cNvSpPr>
              <p:nvPr/>
            </p:nvSpPr>
            <p:spPr bwMode="auto">
              <a:xfrm>
                <a:off x="3708" y="1237"/>
                <a:ext cx="5" cy="5"/>
              </a:xfrm>
              <a:custGeom>
                <a:avLst/>
                <a:gdLst>
                  <a:gd name="T0" fmla="*/ 0 w 5"/>
                  <a:gd name="T1" fmla="*/ 5 h 5"/>
                  <a:gd name="T2" fmla="*/ 0 w 5"/>
                  <a:gd name="T3" fmla="*/ 5 h 5"/>
                  <a:gd name="T4" fmla="*/ 0 w 5"/>
                  <a:gd name="T5" fmla="*/ 5 h 5"/>
                  <a:gd name="T6" fmla="*/ 5 w 5"/>
                  <a:gd name="T7" fmla="*/ 5 h 5"/>
                  <a:gd name="T8" fmla="*/ 5 w 5"/>
                  <a:gd name="T9" fmla="*/ 5 h 5"/>
                  <a:gd name="T10" fmla="*/ 5 w 5"/>
                  <a:gd name="T11" fmla="*/ 5 h 5"/>
                  <a:gd name="T12" fmla="*/ 5 w 5"/>
                  <a:gd name="T13" fmla="*/ 5 h 5"/>
                  <a:gd name="T14" fmla="*/ 5 w 5"/>
                  <a:gd name="T15" fmla="*/ 0 h 5"/>
                  <a:gd name="T16" fmla="*/ 5 w 5"/>
                  <a:gd name="T17" fmla="*/ 0 h 5"/>
                  <a:gd name="T18" fmla="*/ 5 w 5"/>
                  <a:gd name="T19" fmla="*/ 0 h 5"/>
                  <a:gd name="T20" fmla="*/ 5 w 5"/>
                  <a:gd name="T21" fmla="*/ 0 h 5"/>
                  <a:gd name="T22" fmla="*/ 5 w 5"/>
                  <a:gd name="T23" fmla="*/ 0 h 5"/>
                  <a:gd name="T24" fmla="*/ 5 w 5"/>
                  <a:gd name="T25" fmla="*/ 0 h 5"/>
                  <a:gd name="T26" fmla="*/ 5 w 5"/>
                  <a:gd name="T27" fmla="*/ 0 h 5"/>
                  <a:gd name="T28" fmla="*/ 5 w 5"/>
                  <a:gd name="T29" fmla="*/ 0 h 5"/>
                  <a:gd name="T30" fmla="*/ 0 w 5"/>
                  <a:gd name="T31" fmla="*/ 0 h 5"/>
                  <a:gd name="T32" fmla="*/ 0 w 5"/>
                  <a:gd name="T33" fmla="*/ 0 h 5"/>
                  <a:gd name="T34" fmla="*/ 0 w 5"/>
                  <a:gd name="T35" fmla="*/ 0 h 5"/>
                  <a:gd name="T36" fmla="*/ 0 w 5"/>
                  <a:gd name="T37" fmla="*/ 5 h 5"/>
                  <a:gd name="T38" fmla="*/ 0 w 5"/>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0" y="5"/>
                    </a:moveTo>
                    <a:lnTo>
                      <a:pt x="0" y="5"/>
                    </a:lnTo>
                    <a:lnTo>
                      <a:pt x="0" y="5"/>
                    </a:lnTo>
                    <a:lnTo>
                      <a:pt x="5" y="5"/>
                    </a:lnTo>
                    <a:lnTo>
                      <a:pt x="5" y="5"/>
                    </a:lnTo>
                    <a:lnTo>
                      <a:pt x="5" y="5"/>
                    </a:lnTo>
                    <a:lnTo>
                      <a:pt x="5" y="5"/>
                    </a:lnTo>
                    <a:lnTo>
                      <a:pt x="5" y="0"/>
                    </a:lnTo>
                    <a:lnTo>
                      <a:pt x="5" y="0"/>
                    </a:lnTo>
                    <a:lnTo>
                      <a:pt x="5" y="0"/>
                    </a:lnTo>
                    <a:lnTo>
                      <a:pt x="5" y="0"/>
                    </a:lnTo>
                    <a:lnTo>
                      <a:pt x="5" y="0"/>
                    </a:lnTo>
                    <a:lnTo>
                      <a:pt x="5" y="0"/>
                    </a:lnTo>
                    <a:lnTo>
                      <a:pt x="5" y="0"/>
                    </a:lnTo>
                    <a:lnTo>
                      <a:pt x="5" y="0"/>
                    </a:lnTo>
                    <a:lnTo>
                      <a:pt x="0" y="0"/>
                    </a:lnTo>
                    <a:lnTo>
                      <a:pt x="0" y="0"/>
                    </a:lnTo>
                    <a:lnTo>
                      <a:pt x="0" y="0"/>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54" name="Freeform 3354">
                <a:extLst>
                  <a:ext uri="{FF2B5EF4-FFF2-40B4-BE49-F238E27FC236}">
                    <a16:creationId xmlns:a16="http://schemas.microsoft.com/office/drawing/2014/main" id="{E7838E3E-F5F7-4FE5-8D0E-859EA5F0E86C}"/>
                  </a:ext>
                </a:extLst>
              </p:cNvPr>
              <p:cNvSpPr>
                <a:spLocks/>
              </p:cNvSpPr>
              <p:nvPr/>
            </p:nvSpPr>
            <p:spPr bwMode="auto">
              <a:xfrm>
                <a:off x="3703" y="1242"/>
                <a:ext cx="5" cy="5"/>
              </a:xfrm>
              <a:custGeom>
                <a:avLst/>
                <a:gdLst>
                  <a:gd name="T0" fmla="*/ 0 w 5"/>
                  <a:gd name="T1" fmla="*/ 5 h 5"/>
                  <a:gd name="T2" fmla="*/ 0 w 5"/>
                  <a:gd name="T3" fmla="*/ 5 h 5"/>
                  <a:gd name="T4" fmla="*/ 0 w 5"/>
                  <a:gd name="T5" fmla="*/ 5 h 5"/>
                  <a:gd name="T6" fmla="*/ 0 w 5"/>
                  <a:gd name="T7" fmla="*/ 5 h 5"/>
                  <a:gd name="T8" fmla="*/ 5 w 5"/>
                  <a:gd name="T9" fmla="*/ 0 h 5"/>
                  <a:gd name="T10" fmla="*/ 5 w 5"/>
                  <a:gd name="T11" fmla="*/ 0 h 5"/>
                  <a:gd name="T12" fmla="*/ 5 w 5"/>
                  <a:gd name="T13" fmla="*/ 0 h 5"/>
                  <a:gd name="T14" fmla="*/ 5 w 5"/>
                  <a:gd name="T15" fmla="*/ 0 h 5"/>
                  <a:gd name="T16" fmla="*/ 5 w 5"/>
                  <a:gd name="T17" fmla="*/ 0 h 5"/>
                  <a:gd name="T18" fmla="*/ 5 w 5"/>
                  <a:gd name="T19" fmla="*/ 0 h 5"/>
                  <a:gd name="T20" fmla="*/ 5 w 5"/>
                  <a:gd name="T21" fmla="*/ 0 h 5"/>
                  <a:gd name="T22" fmla="*/ 5 w 5"/>
                  <a:gd name="T23" fmla="*/ 0 h 5"/>
                  <a:gd name="T24" fmla="*/ 5 w 5"/>
                  <a:gd name="T25" fmla="*/ 0 h 5"/>
                  <a:gd name="T26" fmla="*/ 5 w 5"/>
                  <a:gd name="T27" fmla="*/ 0 h 5"/>
                  <a:gd name="T28" fmla="*/ 5 w 5"/>
                  <a:gd name="T29" fmla="*/ 0 h 5"/>
                  <a:gd name="T30" fmla="*/ 0 w 5"/>
                  <a:gd name="T31" fmla="*/ 0 h 5"/>
                  <a:gd name="T32" fmla="*/ 0 w 5"/>
                  <a:gd name="T33" fmla="*/ 0 h 5"/>
                  <a:gd name="T34" fmla="*/ 0 w 5"/>
                  <a:gd name="T35" fmla="*/ 0 h 5"/>
                  <a:gd name="T36" fmla="*/ 0 w 5"/>
                  <a:gd name="T37" fmla="*/ 0 h 5"/>
                  <a:gd name="T38" fmla="*/ 0 w 5"/>
                  <a:gd name="T39" fmla="*/ 0 h 5"/>
                  <a:gd name="T40" fmla="*/ 0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5"/>
                    </a:moveTo>
                    <a:lnTo>
                      <a:pt x="0" y="5"/>
                    </a:lnTo>
                    <a:lnTo>
                      <a:pt x="0" y="5"/>
                    </a:lnTo>
                    <a:lnTo>
                      <a:pt x="0" y="5"/>
                    </a:lnTo>
                    <a:lnTo>
                      <a:pt x="5" y="0"/>
                    </a:lnTo>
                    <a:lnTo>
                      <a:pt x="5" y="0"/>
                    </a:lnTo>
                    <a:lnTo>
                      <a:pt x="5" y="0"/>
                    </a:lnTo>
                    <a:lnTo>
                      <a:pt x="5" y="0"/>
                    </a:lnTo>
                    <a:lnTo>
                      <a:pt x="5" y="0"/>
                    </a:lnTo>
                    <a:lnTo>
                      <a:pt x="5" y="0"/>
                    </a:lnTo>
                    <a:lnTo>
                      <a:pt x="5" y="0"/>
                    </a:lnTo>
                    <a:lnTo>
                      <a:pt x="5" y="0"/>
                    </a:lnTo>
                    <a:lnTo>
                      <a:pt x="5" y="0"/>
                    </a:lnTo>
                    <a:lnTo>
                      <a:pt x="5" y="0"/>
                    </a:lnTo>
                    <a:lnTo>
                      <a:pt x="5" y="0"/>
                    </a:lnTo>
                    <a:lnTo>
                      <a:pt x="0" y="0"/>
                    </a:lnTo>
                    <a:lnTo>
                      <a:pt x="0"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55" name="Freeform 3355">
                <a:extLst>
                  <a:ext uri="{FF2B5EF4-FFF2-40B4-BE49-F238E27FC236}">
                    <a16:creationId xmlns:a16="http://schemas.microsoft.com/office/drawing/2014/main" id="{FD3E8717-1EB6-4A7B-89D7-C0E38896EBF1}"/>
                  </a:ext>
                </a:extLst>
              </p:cNvPr>
              <p:cNvSpPr>
                <a:spLocks/>
              </p:cNvSpPr>
              <p:nvPr/>
            </p:nvSpPr>
            <p:spPr bwMode="auto">
              <a:xfrm>
                <a:off x="3698" y="1242"/>
                <a:ext cx="5" cy="10"/>
              </a:xfrm>
              <a:custGeom>
                <a:avLst/>
                <a:gdLst>
                  <a:gd name="T0" fmla="*/ 0 w 5"/>
                  <a:gd name="T1" fmla="*/ 5 h 10"/>
                  <a:gd name="T2" fmla="*/ 0 w 5"/>
                  <a:gd name="T3" fmla="*/ 10 h 10"/>
                  <a:gd name="T4" fmla="*/ 0 w 5"/>
                  <a:gd name="T5" fmla="*/ 5 h 10"/>
                  <a:gd name="T6" fmla="*/ 5 w 5"/>
                  <a:gd name="T7" fmla="*/ 5 h 10"/>
                  <a:gd name="T8" fmla="*/ 5 w 5"/>
                  <a:gd name="T9" fmla="*/ 5 h 10"/>
                  <a:gd name="T10" fmla="*/ 5 w 5"/>
                  <a:gd name="T11" fmla="*/ 5 h 10"/>
                  <a:gd name="T12" fmla="*/ 5 w 5"/>
                  <a:gd name="T13" fmla="*/ 5 h 10"/>
                  <a:gd name="T14" fmla="*/ 5 w 5"/>
                  <a:gd name="T15" fmla="*/ 5 h 10"/>
                  <a:gd name="T16" fmla="*/ 5 w 5"/>
                  <a:gd name="T17" fmla="*/ 5 h 10"/>
                  <a:gd name="T18" fmla="*/ 5 w 5"/>
                  <a:gd name="T19" fmla="*/ 5 h 10"/>
                  <a:gd name="T20" fmla="*/ 5 w 5"/>
                  <a:gd name="T21" fmla="*/ 0 h 10"/>
                  <a:gd name="T22" fmla="*/ 5 w 5"/>
                  <a:gd name="T23" fmla="*/ 0 h 10"/>
                  <a:gd name="T24" fmla="*/ 5 w 5"/>
                  <a:gd name="T25" fmla="*/ 0 h 10"/>
                  <a:gd name="T26" fmla="*/ 0 w 5"/>
                  <a:gd name="T27" fmla="*/ 0 h 10"/>
                  <a:gd name="T28" fmla="*/ 0 w 5"/>
                  <a:gd name="T29" fmla="*/ 0 h 10"/>
                  <a:gd name="T30" fmla="*/ 0 w 5"/>
                  <a:gd name="T31" fmla="*/ 5 h 10"/>
                  <a:gd name="T32" fmla="*/ 0 w 5"/>
                  <a:gd name="T33" fmla="*/ 5 h 10"/>
                  <a:gd name="T34" fmla="*/ 0 w 5"/>
                  <a:gd name="T35" fmla="*/ 5 h 10"/>
                  <a:gd name="T36" fmla="*/ 0 w 5"/>
                  <a:gd name="T37" fmla="*/ 5 h 10"/>
                  <a:gd name="T38" fmla="*/ 0 w 5"/>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0">
                    <a:moveTo>
                      <a:pt x="0" y="5"/>
                    </a:moveTo>
                    <a:lnTo>
                      <a:pt x="0" y="10"/>
                    </a:lnTo>
                    <a:lnTo>
                      <a:pt x="0" y="5"/>
                    </a:lnTo>
                    <a:lnTo>
                      <a:pt x="5" y="5"/>
                    </a:lnTo>
                    <a:lnTo>
                      <a:pt x="5" y="5"/>
                    </a:lnTo>
                    <a:lnTo>
                      <a:pt x="5" y="5"/>
                    </a:lnTo>
                    <a:lnTo>
                      <a:pt x="5" y="5"/>
                    </a:lnTo>
                    <a:lnTo>
                      <a:pt x="5" y="5"/>
                    </a:lnTo>
                    <a:lnTo>
                      <a:pt x="5" y="5"/>
                    </a:lnTo>
                    <a:lnTo>
                      <a:pt x="5" y="5"/>
                    </a:lnTo>
                    <a:lnTo>
                      <a:pt x="5" y="0"/>
                    </a:lnTo>
                    <a:lnTo>
                      <a:pt x="5" y="0"/>
                    </a:lnTo>
                    <a:lnTo>
                      <a:pt x="5" y="0"/>
                    </a:lnTo>
                    <a:lnTo>
                      <a:pt x="0" y="0"/>
                    </a:lnTo>
                    <a:lnTo>
                      <a:pt x="0" y="0"/>
                    </a:lnTo>
                    <a:lnTo>
                      <a:pt x="0" y="5"/>
                    </a:lnTo>
                    <a:lnTo>
                      <a:pt x="0" y="5"/>
                    </a:lnTo>
                    <a:lnTo>
                      <a:pt x="0" y="5"/>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56" name="Freeform 3356">
                <a:extLst>
                  <a:ext uri="{FF2B5EF4-FFF2-40B4-BE49-F238E27FC236}">
                    <a16:creationId xmlns:a16="http://schemas.microsoft.com/office/drawing/2014/main" id="{2EBDCAC7-E9C3-419B-A6CE-59ABD37D4C34}"/>
                  </a:ext>
                </a:extLst>
              </p:cNvPr>
              <p:cNvSpPr>
                <a:spLocks/>
              </p:cNvSpPr>
              <p:nvPr/>
            </p:nvSpPr>
            <p:spPr bwMode="auto">
              <a:xfrm>
                <a:off x="3693" y="1247"/>
                <a:ext cx="5" cy="10"/>
              </a:xfrm>
              <a:custGeom>
                <a:avLst/>
                <a:gdLst>
                  <a:gd name="T0" fmla="*/ 0 w 5"/>
                  <a:gd name="T1" fmla="*/ 10 h 10"/>
                  <a:gd name="T2" fmla="*/ 0 w 5"/>
                  <a:gd name="T3" fmla="*/ 10 h 10"/>
                  <a:gd name="T4" fmla="*/ 0 w 5"/>
                  <a:gd name="T5" fmla="*/ 10 h 10"/>
                  <a:gd name="T6" fmla="*/ 5 w 5"/>
                  <a:gd name="T7" fmla="*/ 5 h 10"/>
                  <a:gd name="T8" fmla="*/ 5 w 5"/>
                  <a:gd name="T9" fmla="*/ 5 h 10"/>
                  <a:gd name="T10" fmla="*/ 5 w 5"/>
                  <a:gd name="T11" fmla="*/ 5 h 10"/>
                  <a:gd name="T12" fmla="*/ 5 w 5"/>
                  <a:gd name="T13" fmla="*/ 5 h 10"/>
                  <a:gd name="T14" fmla="*/ 5 w 5"/>
                  <a:gd name="T15" fmla="*/ 5 h 10"/>
                  <a:gd name="T16" fmla="*/ 5 w 5"/>
                  <a:gd name="T17" fmla="*/ 5 h 10"/>
                  <a:gd name="T18" fmla="*/ 5 w 5"/>
                  <a:gd name="T19" fmla="*/ 0 h 10"/>
                  <a:gd name="T20" fmla="*/ 5 w 5"/>
                  <a:gd name="T21" fmla="*/ 0 h 10"/>
                  <a:gd name="T22" fmla="*/ 5 w 5"/>
                  <a:gd name="T23" fmla="*/ 0 h 10"/>
                  <a:gd name="T24" fmla="*/ 5 w 5"/>
                  <a:gd name="T25" fmla="*/ 0 h 10"/>
                  <a:gd name="T26" fmla="*/ 5 w 5"/>
                  <a:gd name="T27" fmla="*/ 0 h 10"/>
                  <a:gd name="T28" fmla="*/ 0 w 5"/>
                  <a:gd name="T29" fmla="*/ 5 h 10"/>
                  <a:gd name="T30" fmla="*/ 0 w 5"/>
                  <a:gd name="T31" fmla="*/ 5 h 10"/>
                  <a:gd name="T32" fmla="*/ 0 w 5"/>
                  <a:gd name="T33" fmla="*/ 5 h 10"/>
                  <a:gd name="T34" fmla="*/ 0 w 5"/>
                  <a:gd name="T35" fmla="*/ 5 h 10"/>
                  <a:gd name="T36" fmla="*/ 0 w 5"/>
                  <a:gd name="T37" fmla="*/ 5 h 10"/>
                  <a:gd name="T38" fmla="*/ 0 w 5"/>
                  <a:gd name="T39" fmla="*/ 5 h 10"/>
                  <a:gd name="T40" fmla="*/ 0 w 5"/>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0" y="10"/>
                    </a:moveTo>
                    <a:lnTo>
                      <a:pt x="0" y="10"/>
                    </a:lnTo>
                    <a:lnTo>
                      <a:pt x="0" y="10"/>
                    </a:lnTo>
                    <a:lnTo>
                      <a:pt x="5" y="5"/>
                    </a:lnTo>
                    <a:lnTo>
                      <a:pt x="5" y="5"/>
                    </a:lnTo>
                    <a:lnTo>
                      <a:pt x="5" y="5"/>
                    </a:lnTo>
                    <a:lnTo>
                      <a:pt x="5" y="5"/>
                    </a:lnTo>
                    <a:lnTo>
                      <a:pt x="5" y="5"/>
                    </a:lnTo>
                    <a:lnTo>
                      <a:pt x="5" y="5"/>
                    </a:lnTo>
                    <a:lnTo>
                      <a:pt x="5" y="0"/>
                    </a:lnTo>
                    <a:lnTo>
                      <a:pt x="5" y="0"/>
                    </a:lnTo>
                    <a:lnTo>
                      <a:pt x="5" y="0"/>
                    </a:lnTo>
                    <a:lnTo>
                      <a:pt x="5" y="0"/>
                    </a:lnTo>
                    <a:lnTo>
                      <a:pt x="5" y="0"/>
                    </a:lnTo>
                    <a:lnTo>
                      <a:pt x="0" y="5"/>
                    </a:lnTo>
                    <a:lnTo>
                      <a:pt x="0" y="5"/>
                    </a:lnTo>
                    <a:lnTo>
                      <a:pt x="0" y="5"/>
                    </a:lnTo>
                    <a:lnTo>
                      <a:pt x="0" y="5"/>
                    </a:lnTo>
                    <a:lnTo>
                      <a:pt x="0" y="5"/>
                    </a:lnTo>
                    <a:lnTo>
                      <a:pt x="0" y="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57" name="Freeform 3357">
                <a:extLst>
                  <a:ext uri="{FF2B5EF4-FFF2-40B4-BE49-F238E27FC236}">
                    <a16:creationId xmlns:a16="http://schemas.microsoft.com/office/drawing/2014/main" id="{27D1B299-0C66-46ED-8C1B-8726AA797345}"/>
                  </a:ext>
                </a:extLst>
              </p:cNvPr>
              <p:cNvSpPr>
                <a:spLocks/>
              </p:cNvSpPr>
              <p:nvPr/>
            </p:nvSpPr>
            <p:spPr bwMode="auto">
              <a:xfrm>
                <a:off x="3688" y="1252"/>
                <a:ext cx="10" cy="10"/>
              </a:xfrm>
              <a:custGeom>
                <a:avLst/>
                <a:gdLst>
                  <a:gd name="T0" fmla="*/ 5 w 10"/>
                  <a:gd name="T1" fmla="*/ 5 h 10"/>
                  <a:gd name="T2" fmla="*/ 5 w 10"/>
                  <a:gd name="T3" fmla="*/ 5 h 10"/>
                  <a:gd name="T4" fmla="*/ 5 w 10"/>
                  <a:gd name="T5" fmla="*/ 5 h 10"/>
                  <a:gd name="T6" fmla="*/ 5 w 10"/>
                  <a:gd name="T7" fmla="*/ 5 h 10"/>
                  <a:gd name="T8" fmla="*/ 5 w 10"/>
                  <a:gd name="T9" fmla="*/ 5 h 10"/>
                  <a:gd name="T10" fmla="*/ 5 w 10"/>
                  <a:gd name="T11" fmla="*/ 5 h 10"/>
                  <a:gd name="T12" fmla="*/ 5 w 10"/>
                  <a:gd name="T13" fmla="*/ 5 h 10"/>
                  <a:gd name="T14" fmla="*/ 5 w 10"/>
                  <a:gd name="T15" fmla="*/ 5 h 10"/>
                  <a:gd name="T16" fmla="*/ 5 w 10"/>
                  <a:gd name="T17" fmla="*/ 5 h 10"/>
                  <a:gd name="T18" fmla="*/ 5 w 10"/>
                  <a:gd name="T19" fmla="*/ 5 h 10"/>
                  <a:gd name="T20" fmla="*/ 5 w 10"/>
                  <a:gd name="T21" fmla="*/ 0 h 10"/>
                  <a:gd name="T22" fmla="*/ 5 w 10"/>
                  <a:gd name="T23" fmla="*/ 0 h 10"/>
                  <a:gd name="T24" fmla="*/ 5 w 10"/>
                  <a:gd name="T25" fmla="*/ 5 h 10"/>
                  <a:gd name="T26" fmla="*/ 5 w 10"/>
                  <a:gd name="T27" fmla="*/ 5 h 10"/>
                  <a:gd name="T28" fmla="*/ 5 w 10"/>
                  <a:gd name="T29" fmla="*/ 5 h 10"/>
                  <a:gd name="T30" fmla="*/ 0 w 10"/>
                  <a:gd name="T31" fmla="*/ 5 h 10"/>
                  <a:gd name="T32" fmla="*/ 5 w 10"/>
                  <a:gd name="T33" fmla="*/ 10 h 10"/>
                  <a:gd name="T34" fmla="*/ 5 w 10"/>
                  <a:gd name="T35" fmla="*/ 10 h 10"/>
                  <a:gd name="T36" fmla="*/ 5 w 10"/>
                  <a:gd name="T37" fmla="*/ 5 h 10"/>
                  <a:gd name="T38" fmla="*/ 10 w 10"/>
                  <a:gd name="T39" fmla="*/ 5 h 10"/>
                  <a:gd name="T40" fmla="*/ 5 w 10"/>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5" y="5"/>
                    </a:moveTo>
                    <a:lnTo>
                      <a:pt x="5" y="5"/>
                    </a:lnTo>
                    <a:lnTo>
                      <a:pt x="5" y="5"/>
                    </a:lnTo>
                    <a:lnTo>
                      <a:pt x="5" y="5"/>
                    </a:lnTo>
                    <a:lnTo>
                      <a:pt x="5" y="5"/>
                    </a:lnTo>
                    <a:lnTo>
                      <a:pt x="5" y="5"/>
                    </a:lnTo>
                    <a:lnTo>
                      <a:pt x="5" y="5"/>
                    </a:lnTo>
                    <a:lnTo>
                      <a:pt x="5" y="5"/>
                    </a:lnTo>
                    <a:lnTo>
                      <a:pt x="5" y="5"/>
                    </a:lnTo>
                    <a:lnTo>
                      <a:pt x="5" y="5"/>
                    </a:lnTo>
                    <a:lnTo>
                      <a:pt x="5" y="0"/>
                    </a:lnTo>
                    <a:lnTo>
                      <a:pt x="5" y="0"/>
                    </a:lnTo>
                    <a:lnTo>
                      <a:pt x="5" y="5"/>
                    </a:lnTo>
                    <a:lnTo>
                      <a:pt x="5" y="5"/>
                    </a:lnTo>
                    <a:lnTo>
                      <a:pt x="5" y="5"/>
                    </a:lnTo>
                    <a:lnTo>
                      <a:pt x="0" y="5"/>
                    </a:lnTo>
                    <a:lnTo>
                      <a:pt x="5" y="10"/>
                    </a:lnTo>
                    <a:lnTo>
                      <a:pt x="5" y="10"/>
                    </a:lnTo>
                    <a:lnTo>
                      <a:pt x="5" y="5"/>
                    </a:lnTo>
                    <a:lnTo>
                      <a:pt x="1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58" name="Freeform 3358">
                <a:extLst>
                  <a:ext uri="{FF2B5EF4-FFF2-40B4-BE49-F238E27FC236}">
                    <a16:creationId xmlns:a16="http://schemas.microsoft.com/office/drawing/2014/main" id="{36776365-DDA5-417D-B569-50887BB3DD74}"/>
                  </a:ext>
                </a:extLst>
              </p:cNvPr>
              <p:cNvSpPr>
                <a:spLocks/>
              </p:cNvSpPr>
              <p:nvPr/>
            </p:nvSpPr>
            <p:spPr bwMode="auto">
              <a:xfrm>
                <a:off x="3693" y="1252"/>
                <a:ext cx="10" cy="5"/>
              </a:xfrm>
              <a:custGeom>
                <a:avLst/>
                <a:gdLst>
                  <a:gd name="T0" fmla="*/ 10 w 10"/>
                  <a:gd name="T1" fmla="*/ 0 h 5"/>
                  <a:gd name="T2" fmla="*/ 10 w 10"/>
                  <a:gd name="T3" fmla="*/ 0 h 5"/>
                  <a:gd name="T4" fmla="*/ 5 w 10"/>
                  <a:gd name="T5" fmla="*/ 0 h 5"/>
                  <a:gd name="T6" fmla="*/ 5 w 10"/>
                  <a:gd name="T7" fmla="*/ 0 h 5"/>
                  <a:gd name="T8" fmla="*/ 5 w 10"/>
                  <a:gd name="T9" fmla="*/ 0 h 5"/>
                  <a:gd name="T10" fmla="*/ 5 w 10"/>
                  <a:gd name="T11" fmla="*/ 0 h 5"/>
                  <a:gd name="T12" fmla="*/ 0 w 10"/>
                  <a:gd name="T13" fmla="*/ 5 h 5"/>
                  <a:gd name="T14" fmla="*/ 0 w 10"/>
                  <a:gd name="T15" fmla="*/ 5 h 5"/>
                  <a:gd name="T16" fmla="*/ 0 w 10"/>
                  <a:gd name="T17" fmla="*/ 5 h 5"/>
                  <a:gd name="T18" fmla="*/ 0 w 10"/>
                  <a:gd name="T19" fmla="*/ 5 h 5"/>
                  <a:gd name="T20" fmla="*/ 5 w 10"/>
                  <a:gd name="T21" fmla="*/ 5 h 5"/>
                  <a:gd name="T22" fmla="*/ 5 w 10"/>
                  <a:gd name="T23" fmla="*/ 5 h 5"/>
                  <a:gd name="T24" fmla="*/ 5 w 10"/>
                  <a:gd name="T25" fmla="*/ 5 h 5"/>
                  <a:gd name="T26" fmla="*/ 5 w 10"/>
                  <a:gd name="T27" fmla="*/ 5 h 5"/>
                  <a:gd name="T28" fmla="*/ 5 w 10"/>
                  <a:gd name="T29" fmla="*/ 5 h 5"/>
                  <a:gd name="T30" fmla="*/ 5 w 10"/>
                  <a:gd name="T31" fmla="*/ 5 h 5"/>
                  <a:gd name="T32" fmla="*/ 5 w 10"/>
                  <a:gd name="T33" fmla="*/ 5 h 5"/>
                  <a:gd name="T34" fmla="*/ 5 w 10"/>
                  <a:gd name="T35" fmla="*/ 0 h 5"/>
                  <a:gd name="T36" fmla="*/ 10 w 10"/>
                  <a:gd name="T37" fmla="*/ 0 h 5"/>
                  <a:gd name="T38" fmla="*/ 10 w 10"/>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5">
                    <a:moveTo>
                      <a:pt x="10" y="0"/>
                    </a:moveTo>
                    <a:lnTo>
                      <a:pt x="10" y="0"/>
                    </a:lnTo>
                    <a:lnTo>
                      <a:pt x="5" y="0"/>
                    </a:lnTo>
                    <a:lnTo>
                      <a:pt x="5" y="0"/>
                    </a:lnTo>
                    <a:lnTo>
                      <a:pt x="5" y="0"/>
                    </a:lnTo>
                    <a:lnTo>
                      <a:pt x="5" y="0"/>
                    </a:lnTo>
                    <a:lnTo>
                      <a:pt x="0" y="5"/>
                    </a:lnTo>
                    <a:lnTo>
                      <a:pt x="0" y="5"/>
                    </a:lnTo>
                    <a:lnTo>
                      <a:pt x="0" y="5"/>
                    </a:lnTo>
                    <a:lnTo>
                      <a:pt x="0" y="5"/>
                    </a:lnTo>
                    <a:lnTo>
                      <a:pt x="5" y="5"/>
                    </a:lnTo>
                    <a:lnTo>
                      <a:pt x="5" y="5"/>
                    </a:lnTo>
                    <a:lnTo>
                      <a:pt x="5" y="5"/>
                    </a:lnTo>
                    <a:lnTo>
                      <a:pt x="5" y="5"/>
                    </a:lnTo>
                    <a:lnTo>
                      <a:pt x="5" y="5"/>
                    </a:lnTo>
                    <a:lnTo>
                      <a:pt x="5" y="5"/>
                    </a:lnTo>
                    <a:lnTo>
                      <a:pt x="5" y="5"/>
                    </a:lnTo>
                    <a:lnTo>
                      <a:pt x="5" y="0"/>
                    </a:lnTo>
                    <a:lnTo>
                      <a:pt x="10"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59" name="Freeform 3359">
                <a:extLst>
                  <a:ext uri="{FF2B5EF4-FFF2-40B4-BE49-F238E27FC236}">
                    <a16:creationId xmlns:a16="http://schemas.microsoft.com/office/drawing/2014/main" id="{97173ED6-CE1C-4B86-9009-AB85F50812AB}"/>
                  </a:ext>
                </a:extLst>
              </p:cNvPr>
              <p:cNvSpPr>
                <a:spLocks/>
              </p:cNvSpPr>
              <p:nvPr/>
            </p:nvSpPr>
            <p:spPr bwMode="auto">
              <a:xfrm>
                <a:off x="3703" y="1247"/>
                <a:ext cx="5" cy="5"/>
              </a:xfrm>
              <a:custGeom>
                <a:avLst/>
                <a:gdLst>
                  <a:gd name="T0" fmla="*/ 5 w 5"/>
                  <a:gd name="T1" fmla="*/ 0 h 5"/>
                  <a:gd name="T2" fmla="*/ 5 w 5"/>
                  <a:gd name="T3" fmla="*/ 0 h 5"/>
                  <a:gd name="T4" fmla="*/ 5 w 5"/>
                  <a:gd name="T5" fmla="*/ 0 h 5"/>
                  <a:gd name="T6" fmla="*/ 0 w 5"/>
                  <a:gd name="T7" fmla="*/ 0 h 5"/>
                  <a:gd name="T8" fmla="*/ 0 w 5"/>
                  <a:gd name="T9" fmla="*/ 5 h 5"/>
                  <a:gd name="T10" fmla="*/ 0 w 5"/>
                  <a:gd name="T11" fmla="*/ 5 h 5"/>
                  <a:gd name="T12" fmla="*/ 0 w 5"/>
                  <a:gd name="T13" fmla="*/ 5 h 5"/>
                  <a:gd name="T14" fmla="*/ 0 w 5"/>
                  <a:gd name="T15" fmla="*/ 5 h 5"/>
                  <a:gd name="T16" fmla="*/ 0 w 5"/>
                  <a:gd name="T17" fmla="*/ 5 h 5"/>
                  <a:gd name="T18" fmla="*/ 0 w 5"/>
                  <a:gd name="T19" fmla="*/ 5 h 5"/>
                  <a:gd name="T20" fmla="*/ 0 w 5"/>
                  <a:gd name="T21" fmla="*/ 5 h 5"/>
                  <a:gd name="T22" fmla="*/ 0 w 5"/>
                  <a:gd name="T23" fmla="*/ 5 h 5"/>
                  <a:gd name="T24" fmla="*/ 0 w 5"/>
                  <a:gd name="T25" fmla="*/ 5 h 5"/>
                  <a:gd name="T26" fmla="*/ 0 w 5"/>
                  <a:gd name="T27" fmla="*/ 5 h 5"/>
                  <a:gd name="T28" fmla="*/ 0 w 5"/>
                  <a:gd name="T29" fmla="*/ 5 h 5"/>
                  <a:gd name="T30" fmla="*/ 0 w 5"/>
                  <a:gd name="T31" fmla="*/ 5 h 5"/>
                  <a:gd name="T32" fmla="*/ 5 w 5"/>
                  <a:gd name="T33" fmla="*/ 5 h 5"/>
                  <a:gd name="T34" fmla="*/ 5 w 5"/>
                  <a:gd name="T35" fmla="*/ 5 h 5"/>
                  <a:gd name="T36" fmla="*/ 5 w 5"/>
                  <a:gd name="T37" fmla="*/ 0 h 5"/>
                  <a:gd name="T38" fmla="*/ 5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0"/>
                    </a:moveTo>
                    <a:lnTo>
                      <a:pt x="5" y="0"/>
                    </a:lnTo>
                    <a:lnTo>
                      <a:pt x="5" y="0"/>
                    </a:lnTo>
                    <a:lnTo>
                      <a:pt x="0" y="0"/>
                    </a:lnTo>
                    <a:lnTo>
                      <a:pt x="0" y="5"/>
                    </a:lnTo>
                    <a:lnTo>
                      <a:pt x="0" y="5"/>
                    </a:lnTo>
                    <a:lnTo>
                      <a:pt x="0" y="5"/>
                    </a:lnTo>
                    <a:lnTo>
                      <a:pt x="0" y="5"/>
                    </a:lnTo>
                    <a:lnTo>
                      <a:pt x="0" y="5"/>
                    </a:lnTo>
                    <a:lnTo>
                      <a:pt x="0" y="5"/>
                    </a:lnTo>
                    <a:lnTo>
                      <a:pt x="0" y="5"/>
                    </a:lnTo>
                    <a:lnTo>
                      <a:pt x="0" y="5"/>
                    </a:lnTo>
                    <a:lnTo>
                      <a:pt x="0" y="5"/>
                    </a:lnTo>
                    <a:lnTo>
                      <a:pt x="0" y="5"/>
                    </a:lnTo>
                    <a:lnTo>
                      <a:pt x="0" y="5"/>
                    </a:lnTo>
                    <a:lnTo>
                      <a:pt x="0" y="5"/>
                    </a:lnTo>
                    <a:lnTo>
                      <a:pt x="5" y="5"/>
                    </a:lnTo>
                    <a:lnTo>
                      <a:pt x="5" y="5"/>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60" name="Freeform 3360">
                <a:extLst>
                  <a:ext uri="{FF2B5EF4-FFF2-40B4-BE49-F238E27FC236}">
                    <a16:creationId xmlns:a16="http://schemas.microsoft.com/office/drawing/2014/main" id="{09ADEC22-A844-4167-90B2-B002A50563D4}"/>
                  </a:ext>
                </a:extLst>
              </p:cNvPr>
              <p:cNvSpPr>
                <a:spLocks/>
              </p:cNvSpPr>
              <p:nvPr/>
            </p:nvSpPr>
            <p:spPr bwMode="auto">
              <a:xfrm>
                <a:off x="3708" y="1242"/>
                <a:ext cx="10" cy="5"/>
              </a:xfrm>
              <a:custGeom>
                <a:avLst/>
                <a:gdLst>
                  <a:gd name="T0" fmla="*/ 10 w 10"/>
                  <a:gd name="T1" fmla="*/ 0 h 5"/>
                  <a:gd name="T2" fmla="*/ 10 w 10"/>
                  <a:gd name="T3" fmla="*/ 0 h 5"/>
                  <a:gd name="T4" fmla="*/ 5 w 10"/>
                  <a:gd name="T5" fmla="*/ 0 h 5"/>
                  <a:gd name="T6" fmla="*/ 5 w 10"/>
                  <a:gd name="T7" fmla="*/ 0 h 5"/>
                  <a:gd name="T8" fmla="*/ 5 w 10"/>
                  <a:gd name="T9" fmla="*/ 0 h 5"/>
                  <a:gd name="T10" fmla="*/ 5 w 10"/>
                  <a:gd name="T11" fmla="*/ 0 h 5"/>
                  <a:gd name="T12" fmla="*/ 0 w 10"/>
                  <a:gd name="T13" fmla="*/ 5 h 5"/>
                  <a:gd name="T14" fmla="*/ 0 w 10"/>
                  <a:gd name="T15" fmla="*/ 5 h 5"/>
                  <a:gd name="T16" fmla="*/ 0 w 10"/>
                  <a:gd name="T17" fmla="*/ 5 h 5"/>
                  <a:gd name="T18" fmla="*/ 0 w 10"/>
                  <a:gd name="T19" fmla="*/ 5 h 5"/>
                  <a:gd name="T20" fmla="*/ 0 w 10"/>
                  <a:gd name="T21" fmla="*/ 5 h 5"/>
                  <a:gd name="T22" fmla="*/ 0 w 10"/>
                  <a:gd name="T23" fmla="*/ 5 h 5"/>
                  <a:gd name="T24" fmla="*/ 5 w 10"/>
                  <a:gd name="T25" fmla="*/ 5 h 5"/>
                  <a:gd name="T26" fmla="*/ 5 w 10"/>
                  <a:gd name="T27" fmla="*/ 5 h 5"/>
                  <a:gd name="T28" fmla="*/ 5 w 10"/>
                  <a:gd name="T29" fmla="*/ 5 h 5"/>
                  <a:gd name="T30" fmla="*/ 5 w 10"/>
                  <a:gd name="T31" fmla="*/ 5 h 5"/>
                  <a:gd name="T32" fmla="*/ 5 w 10"/>
                  <a:gd name="T33" fmla="*/ 5 h 5"/>
                  <a:gd name="T34" fmla="*/ 10 w 10"/>
                  <a:gd name="T35" fmla="*/ 5 h 5"/>
                  <a:gd name="T36" fmla="*/ 10 w 10"/>
                  <a:gd name="T37" fmla="*/ 5 h 5"/>
                  <a:gd name="T38" fmla="*/ 10 w 10"/>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5">
                    <a:moveTo>
                      <a:pt x="10" y="0"/>
                    </a:moveTo>
                    <a:lnTo>
                      <a:pt x="10" y="0"/>
                    </a:lnTo>
                    <a:lnTo>
                      <a:pt x="5" y="0"/>
                    </a:lnTo>
                    <a:lnTo>
                      <a:pt x="5" y="0"/>
                    </a:lnTo>
                    <a:lnTo>
                      <a:pt x="5" y="0"/>
                    </a:lnTo>
                    <a:lnTo>
                      <a:pt x="5" y="0"/>
                    </a:lnTo>
                    <a:lnTo>
                      <a:pt x="0" y="5"/>
                    </a:lnTo>
                    <a:lnTo>
                      <a:pt x="0" y="5"/>
                    </a:lnTo>
                    <a:lnTo>
                      <a:pt x="0" y="5"/>
                    </a:lnTo>
                    <a:lnTo>
                      <a:pt x="0" y="5"/>
                    </a:lnTo>
                    <a:lnTo>
                      <a:pt x="0" y="5"/>
                    </a:lnTo>
                    <a:lnTo>
                      <a:pt x="0" y="5"/>
                    </a:lnTo>
                    <a:lnTo>
                      <a:pt x="5" y="5"/>
                    </a:lnTo>
                    <a:lnTo>
                      <a:pt x="5" y="5"/>
                    </a:lnTo>
                    <a:lnTo>
                      <a:pt x="5" y="5"/>
                    </a:lnTo>
                    <a:lnTo>
                      <a:pt x="5" y="5"/>
                    </a:lnTo>
                    <a:lnTo>
                      <a:pt x="5" y="5"/>
                    </a:lnTo>
                    <a:lnTo>
                      <a:pt x="10" y="5"/>
                    </a:lnTo>
                    <a:lnTo>
                      <a:pt x="10" y="5"/>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61" name="Freeform 3361">
                <a:extLst>
                  <a:ext uri="{FF2B5EF4-FFF2-40B4-BE49-F238E27FC236}">
                    <a16:creationId xmlns:a16="http://schemas.microsoft.com/office/drawing/2014/main" id="{99831B10-274D-4F2E-A2D2-E12144396A81}"/>
                  </a:ext>
                </a:extLst>
              </p:cNvPr>
              <p:cNvSpPr>
                <a:spLocks/>
              </p:cNvSpPr>
              <p:nvPr/>
            </p:nvSpPr>
            <p:spPr bwMode="auto">
              <a:xfrm>
                <a:off x="3718" y="1242"/>
                <a:ext cx="5" cy="5"/>
              </a:xfrm>
              <a:custGeom>
                <a:avLst/>
                <a:gdLst>
                  <a:gd name="T0" fmla="*/ 5 w 5"/>
                  <a:gd name="T1" fmla="*/ 5 h 5"/>
                  <a:gd name="T2" fmla="*/ 5 w 5"/>
                  <a:gd name="T3" fmla="*/ 5 h 5"/>
                  <a:gd name="T4" fmla="*/ 5 w 5"/>
                  <a:gd name="T5" fmla="*/ 5 h 5"/>
                  <a:gd name="T6" fmla="*/ 0 w 5"/>
                  <a:gd name="T7" fmla="*/ 0 h 5"/>
                  <a:gd name="T8" fmla="*/ 0 w 5"/>
                  <a:gd name="T9" fmla="*/ 0 h 5"/>
                  <a:gd name="T10" fmla="*/ 0 w 5"/>
                  <a:gd name="T11" fmla="*/ 0 h 5"/>
                  <a:gd name="T12" fmla="*/ 0 w 5"/>
                  <a:gd name="T13" fmla="*/ 0 h 5"/>
                  <a:gd name="T14" fmla="*/ 0 w 5"/>
                  <a:gd name="T15" fmla="*/ 0 h 5"/>
                  <a:gd name="T16" fmla="*/ 0 w 5"/>
                  <a:gd name="T17" fmla="*/ 0 h 5"/>
                  <a:gd name="T18" fmla="*/ 0 w 5"/>
                  <a:gd name="T19" fmla="*/ 0 h 5"/>
                  <a:gd name="T20" fmla="*/ 0 w 5"/>
                  <a:gd name="T21" fmla="*/ 0 h 5"/>
                  <a:gd name="T22" fmla="*/ 0 w 5"/>
                  <a:gd name="T23" fmla="*/ 0 h 5"/>
                  <a:gd name="T24" fmla="*/ 0 w 5"/>
                  <a:gd name="T25" fmla="*/ 0 h 5"/>
                  <a:gd name="T26" fmla="*/ 0 w 5"/>
                  <a:gd name="T27" fmla="*/ 5 h 5"/>
                  <a:gd name="T28" fmla="*/ 0 w 5"/>
                  <a:gd name="T29" fmla="*/ 0 h 5"/>
                  <a:gd name="T30" fmla="*/ 0 w 5"/>
                  <a:gd name="T31" fmla="*/ 0 h 5"/>
                  <a:gd name="T32" fmla="*/ 0 w 5"/>
                  <a:gd name="T33" fmla="*/ 5 h 5"/>
                  <a:gd name="T34" fmla="*/ 0 w 5"/>
                  <a:gd name="T35" fmla="*/ 5 h 5"/>
                  <a:gd name="T36" fmla="*/ 0 w 5"/>
                  <a:gd name="T37" fmla="*/ 5 h 5"/>
                  <a:gd name="T38" fmla="*/ 0 w 5"/>
                  <a:gd name="T39" fmla="*/ 5 h 5"/>
                  <a:gd name="T40" fmla="*/ 5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5" y="5"/>
                    </a:moveTo>
                    <a:lnTo>
                      <a:pt x="5" y="5"/>
                    </a:lnTo>
                    <a:lnTo>
                      <a:pt x="5" y="5"/>
                    </a:lnTo>
                    <a:lnTo>
                      <a:pt x="0" y="0"/>
                    </a:lnTo>
                    <a:lnTo>
                      <a:pt x="0" y="0"/>
                    </a:lnTo>
                    <a:lnTo>
                      <a:pt x="0" y="0"/>
                    </a:lnTo>
                    <a:lnTo>
                      <a:pt x="0" y="0"/>
                    </a:lnTo>
                    <a:lnTo>
                      <a:pt x="0" y="0"/>
                    </a:lnTo>
                    <a:lnTo>
                      <a:pt x="0" y="0"/>
                    </a:lnTo>
                    <a:lnTo>
                      <a:pt x="0" y="0"/>
                    </a:lnTo>
                    <a:lnTo>
                      <a:pt x="0" y="0"/>
                    </a:lnTo>
                    <a:lnTo>
                      <a:pt x="0" y="0"/>
                    </a:lnTo>
                    <a:lnTo>
                      <a:pt x="0" y="0"/>
                    </a:lnTo>
                    <a:lnTo>
                      <a:pt x="0" y="5"/>
                    </a:lnTo>
                    <a:lnTo>
                      <a:pt x="0" y="0"/>
                    </a:lnTo>
                    <a:lnTo>
                      <a:pt x="0" y="0"/>
                    </a:lnTo>
                    <a:lnTo>
                      <a:pt x="0" y="5"/>
                    </a:lnTo>
                    <a:lnTo>
                      <a:pt x="0" y="5"/>
                    </a:lnTo>
                    <a:lnTo>
                      <a:pt x="0" y="5"/>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62" name="Freeform 3362">
                <a:extLst>
                  <a:ext uri="{FF2B5EF4-FFF2-40B4-BE49-F238E27FC236}">
                    <a16:creationId xmlns:a16="http://schemas.microsoft.com/office/drawing/2014/main" id="{930ABD6F-F8EA-4CAB-9C89-BC773D3A10CB}"/>
                  </a:ext>
                </a:extLst>
              </p:cNvPr>
              <p:cNvSpPr>
                <a:spLocks/>
              </p:cNvSpPr>
              <p:nvPr/>
            </p:nvSpPr>
            <p:spPr bwMode="auto">
              <a:xfrm>
                <a:off x="3718" y="1247"/>
                <a:ext cx="5" cy="15"/>
              </a:xfrm>
              <a:custGeom>
                <a:avLst/>
                <a:gdLst>
                  <a:gd name="T0" fmla="*/ 5 w 5"/>
                  <a:gd name="T1" fmla="*/ 15 h 15"/>
                  <a:gd name="T2" fmla="*/ 5 w 5"/>
                  <a:gd name="T3" fmla="*/ 15 h 15"/>
                  <a:gd name="T4" fmla="*/ 5 w 5"/>
                  <a:gd name="T5" fmla="*/ 15 h 15"/>
                  <a:gd name="T6" fmla="*/ 5 w 5"/>
                  <a:gd name="T7" fmla="*/ 10 h 15"/>
                  <a:gd name="T8" fmla="*/ 5 w 5"/>
                  <a:gd name="T9" fmla="*/ 10 h 15"/>
                  <a:gd name="T10" fmla="*/ 5 w 5"/>
                  <a:gd name="T11" fmla="*/ 5 h 15"/>
                  <a:gd name="T12" fmla="*/ 5 w 5"/>
                  <a:gd name="T13" fmla="*/ 5 h 15"/>
                  <a:gd name="T14" fmla="*/ 5 w 5"/>
                  <a:gd name="T15" fmla="*/ 0 h 15"/>
                  <a:gd name="T16" fmla="*/ 5 w 5"/>
                  <a:gd name="T17" fmla="*/ 0 h 15"/>
                  <a:gd name="T18" fmla="*/ 5 w 5"/>
                  <a:gd name="T19" fmla="*/ 0 h 15"/>
                  <a:gd name="T20" fmla="*/ 0 w 5"/>
                  <a:gd name="T21" fmla="*/ 0 h 15"/>
                  <a:gd name="T22" fmla="*/ 0 w 5"/>
                  <a:gd name="T23" fmla="*/ 0 h 15"/>
                  <a:gd name="T24" fmla="*/ 0 w 5"/>
                  <a:gd name="T25" fmla="*/ 5 h 15"/>
                  <a:gd name="T26" fmla="*/ 0 w 5"/>
                  <a:gd name="T27" fmla="*/ 5 h 15"/>
                  <a:gd name="T28" fmla="*/ 0 w 5"/>
                  <a:gd name="T29" fmla="*/ 10 h 15"/>
                  <a:gd name="T30" fmla="*/ 0 w 5"/>
                  <a:gd name="T31" fmla="*/ 10 h 15"/>
                  <a:gd name="T32" fmla="*/ 0 w 5"/>
                  <a:gd name="T33" fmla="*/ 10 h 15"/>
                  <a:gd name="T34" fmla="*/ 0 w 5"/>
                  <a:gd name="T35" fmla="*/ 15 h 15"/>
                  <a:gd name="T36" fmla="*/ 5 w 5"/>
                  <a:gd name="T37" fmla="*/ 15 h 15"/>
                  <a:gd name="T38" fmla="*/ 5 w 5"/>
                  <a:gd name="T3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5">
                    <a:moveTo>
                      <a:pt x="5" y="15"/>
                    </a:moveTo>
                    <a:lnTo>
                      <a:pt x="5" y="15"/>
                    </a:lnTo>
                    <a:lnTo>
                      <a:pt x="5" y="15"/>
                    </a:lnTo>
                    <a:lnTo>
                      <a:pt x="5" y="10"/>
                    </a:lnTo>
                    <a:lnTo>
                      <a:pt x="5" y="10"/>
                    </a:lnTo>
                    <a:lnTo>
                      <a:pt x="5" y="5"/>
                    </a:lnTo>
                    <a:lnTo>
                      <a:pt x="5" y="5"/>
                    </a:lnTo>
                    <a:lnTo>
                      <a:pt x="5" y="0"/>
                    </a:lnTo>
                    <a:lnTo>
                      <a:pt x="5" y="0"/>
                    </a:lnTo>
                    <a:lnTo>
                      <a:pt x="5" y="0"/>
                    </a:lnTo>
                    <a:lnTo>
                      <a:pt x="0" y="0"/>
                    </a:lnTo>
                    <a:lnTo>
                      <a:pt x="0" y="0"/>
                    </a:lnTo>
                    <a:lnTo>
                      <a:pt x="0" y="5"/>
                    </a:lnTo>
                    <a:lnTo>
                      <a:pt x="0" y="5"/>
                    </a:lnTo>
                    <a:lnTo>
                      <a:pt x="0" y="10"/>
                    </a:lnTo>
                    <a:lnTo>
                      <a:pt x="0" y="10"/>
                    </a:lnTo>
                    <a:lnTo>
                      <a:pt x="0" y="10"/>
                    </a:lnTo>
                    <a:lnTo>
                      <a:pt x="0" y="15"/>
                    </a:lnTo>
                    <a:lnTo>
                      <a:pt x="5" y="15"/>
                    </a:lnTo>
                    <a:lnTo>
                      <a:pt x="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63" name="Freeform 3363">
                <a:extLst>
                  <a:ext uri="{FF2B5EF4-FFF2-40B4-BE49-F238E27FC236}">
                    <a16:creationId xmlns:a16="http://schemas.microsoft.com/office/drawing/2014/main" id="{8834A918-0773-45D2-A8EA-4F10F860DBAD}"/>
                  </a:ext>
                </a:extLst>
              </p:cNvPr>
              <p:cNvSpPr>
                <a:spLocks/>
              </p:cNvSpPr>
              <p:nvPr/>
            </p:nvSpPr>
            <p:spPr bwMode="auto">
              <a:xfrm>
                <a:off x="3723" y="1262"/>
                <a:ext cx="4" cy="5"/>
              </a:xfrm>
              <a:custGeom>
                <a:avLst/>
                <a:gdLst>
                  <a:gd name="T0" fmla="*/ 4 w 4"/>
                  <a:gd name="T1" fmla="*/ 5 h 5"/>
                  <a:gd name="T2" fmla="*/ 4 w 4"/>
                  <a:gd name="T3" fmla="*/ 5 h 5"/>
                  <a:gd name="T4" fmla="*/ 4 w 4"/>
                  <a:gd name="T5" fmla="*/ 5 h 5"/>
                  <a:gd name="T6" fmla="*/ 4 w 4"/>
                  <a:gd name="T7" fmla="*/ 0 h 5"/>
                  <a:gd name="T8" fmla="*/ 0 w 4"/>
                  <a:gd name="T9" fmla="*/ 0 h 5"/>
                  <a:gd name="T10" fmla="*/ 0 w 4"/>
                  <a:gd name="T11" fmla="*/ 0 h 5"/>
                  <a:gd name="T12" fmla="*/ 0 w 4"/>
                  <a:gd name="T13" fmla="*/ 0 h 5"/>
                  <a:gd name="T14" fmla="*/ 0 w 4"/>
                  <a:gd name="T15" fmla="*/ 0 h 5"/>
                  <a:gd name="T16" fmla="*/ 0 w 4"/>
                  <a:gd name="T17" fmla="*/ 0 h 5"/>
                  <a:gd name="T18" fmla="*/ 0 w 4"/>
                  <a:gd name="T19" fmla="*/ 0 h 5"/>
                  <a:gd name="T20" fmla="*/ 0 w 4"/>
                  <a:gd name="T21" fmla="*/ 0 h 5"/>
                  <a:gd name="T22" fmla="*/ 0 w 4"/>
                  <a:gd name="T23" fmla="*/ 0 h 5"/>
                  <a:gd name="T24" fmla="*/ 0 w 4"/>
                  <a:gd name="T25" fmla="*/ 0 h 5"/>
                  <a:gd name="T26" fmla="*/ 0 w 4"/>
                  <a:gd name="T27" fmla="*/ 0 h 5"/>
                  <a:gd name="T28" fmla="*/ 0 w 4"/>
                  <a:gd name="T29" fmla="*/ 0 h 5"/>
                  <a:gd name="T30" fmla="*/ 0 w 4"/>
                  <a:gd name="T31" fmla="*/ 0 h 5"/>
                  <a:gd name="T32" fmla="*/ 0 w 4"/>
                  <a:gd name="T33" fmla="*/ 5 h 5"/>
                  <a:gd name="T34" fmla="*/ 0 w 4"/>
                  <a:gd name="T35" fmla="*/ 5 h 5"/>
                  <a:gd name="T36" fmla="*/ 0 w 4"/>
                  <a:gd name="T37" fmla="*/ 5 h 5"/>
                  <a:gd name="T38" fmla="*/ 0 w 4"/>
                  <a:gd name="T39" fmla="*/ 5 h 5"/>
                  <a:gd name="T40" fmla="*/ 4 w 4"/>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5">
                    <a:moveTo>
                      <a:pt x="4" y="5"/>
                    </a:moveTo>
                    <a:lnTo>
                      <a:pt x="4" y="5"/>
                    </a:lnTo>
                    <a:lnTo>
                      <a:pt x="4" y="5"/>
                    </a:lnTo>
                    <a:lnTo>
                      <a:pt x="4"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5"/>
                    </a:lnTo>
                    <a:lnTo>
                      <a:pt x="0" y="5"/>
                    </a:lnTo>
                    <a:lnTo>
                      <a:pt x="0" y="5"/>
                    </a:lnTo>
                    <a:lnTo>
                      <a:pt x="0" y="5"/>
                    </a:lnTo>
                    <a:lnTo>
                      <a:pt x="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64" name="Freeform 3364">
                <a:extLst>
                  <a:ext uri="{FF2B5EF4-FFF2-40B4-BE49-F238E27FC236}">
                    <a16:creationId xmlns:a16="http://schemas.microsoft.com/office/drawing/2014/main" id="{71A174B3-E9E7-4D82-AF9B-666D0DCCB415}"/>
                  </a:ext>
                </a:extLst>
              </p:cNvPr>
              <p:cNvSpPr>
                <a:spLocks/>
              </p:cNvSpPr>
              <p:nvPr/>
            </p:nvSpPr>
            <p:spPr bwMode="auto">
              <a:xfrm>
                <a:off x="3723" y="1267"/>
                <a:ext cx="4" cy="10"/>
              </a:xfrm>
              <a:custGeom>
                <a:avLst/>
                <a:gdLst>
                  <a:gd name="T0" fmla="*/ 0 w 4"/>
                  <a:gd name="T1" fmla="*/ 10 h 10"/>
                  <a:gd name="T2" fmla="*/ 0 w 4"/>
                  <a:gd name="T3" fmla="*/ 10 h 10"/>
                  <a:gd name="T4" fmla="*/ 0 w 4"/>
                  <a:gd name="T5" fmla="*/ 10 h 10"/>
                  <a:gd name="T6" fmla="*/ 4 w 4"/>
                  <a:gd name="T7" fmla="*/ 5 h 10"/>
                  <a:gd name="T8" fmla="*/ 4 w 4"/>
                  <a:gd name="T9" fmla="*/ 5 h 10"/>
                  <a:gd name="T10" fmla="*/ 4 w 4"/>
                  <a:gd name="T11" fmla="*/ 5 h 10"/>
                  <a:gd name="T12" fmla="*/ 4 w 4"/>
                  <a:gd name="T13" fmla="*/ 5 h 10"/>
                  <a:gd name="T14" fmla="*/ 4 w 4"/>
                  <a:gd name="T15" fmla="*/ 0 h 10"/>
                  <a:gd name="T16" fmla="*/ 4 w 4"/>
                  <a:gd name="T17" fmla="*/ 0 h 10"/>
                  <a:gd name="T18" fmla="*/ 4 w 4"/>
                  <a:gd name="T19" fmla="*/ 0 h 10"/>
                  <a:gd name="T20" fmla="*/ 0 w 4"/>
                  <a:gd name="T21" fmla="*/ 0 h 10"/>
                  <a:gd name="T22" fmla="*/ 0 w 4"/>
                  <a:gd name="T23" fmla="*/ 0 h 10"/>
                  <a:gd name="T24" fmla="*/ 0 w 4"/>
                  <a:gd name="T25" fmla="*/ 0 h 10"/>
                  <a:gd name="T26" fmla="*/ 0 w 4"/>
                  <a:gd name="T27" fmla="*/ 5 h 10"/>
                  <a:gd name="T28" fmla="*/ 0 w 4"/>
                  <a:gd name="T29" fmla="*/ 5 h 10"/>
                  <a:gd name="T30" fmla="*/ 0 w 4"/>
                  <a:gd name="T31" fmla="*/ 5 h 10"/>
                  <a:gd name="T32" fmla="*/ 0 w 4"/>
                  <a:gd name="T33" fmla="*/ 5 h 10"/>
                  <a:gd name="T34" fmla="*/ 0 w 4"/>
                  <a:gd name="T35" fmla="*/ 5 h 10"/>
                  <a:gd name="T36" fmla="*/ 0 w 4"/>
                  <a:gd name="T37" fmla="*/ 5 h 10"/>
                  <a:gd name="T38" fmla="*/ 0 w 4"/>
                  <a:gd name="T39" fmla="*/ 5 h 10"/>
                  <a:gd name="T40" fmla="*/ 0 w 4"/>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10">
                    <a:moveTo>
                      <a:pt x="0" y="10"/>
                    </a:moveTo>
                    <a:lnTo>
                      <a:pt x="0" y="10"/>
                    </a:lnTo>
                    <a:lnTo>
                      <a:pt x="0" y="10"/>
                    </a:lnTo>
                    <a:lnTo>
                      <a:pt x="4" y="5"/>
                    </a:lnTo>
                    <a:lnTo>
                      <a:pt x="4" y="5"/>
                    </a:lnTo>
                    <a:lnTo>
                      <a:pt x="4" y="5"/>
                    </a:lnTo>
                    <a:lnTo>
                      <a:pt x="4" y="5"/>
                    </a:lnTo>
                    <a:lnTo>
                      <a:pt x="4" y="0"/>
                    </a:lnTo>
                    <a:lnTo>
                      <a:pt x="4" y="0"/>
                    </a:lnTo>
                    <a:lnTo>
                      <a:pt x="4" y="0"/>
                    </a:lnTo>
                    <a:lnTo>
                      <a:pt x="0" y="0"/>
                    </a:lnTo>
                    <a:lnTo>
                      <a:pt x="0" y="0"/>
                    </a:lnTo>
                    <a:lnTo>
                      <a:pt x="0" y="0"/>
                    </a:lnTo>
                    <a:lnTo>
                      <a:pt x="0" y="5"/>
                    </a:lnTo>
                    <a:lnTo>
                      <a:pt x="0" y="5"/>
                    </a:lnTo>
                    <a:lnTo>
                      <a:pt x="0" y="5"/>
                    </a:lnTo>
                    <a:lnTo>
                      <a:pt x="0" y="5"/>
                    </a:lnTo>
                    <a:lnTo>
                      <a:pt x="0" y="5"/>
                    </a:lnTo>
                    <a:lnTo>
                      <a:pt x="0" y="5"/>
                    </a:lnTo>
                    <a:lnTo>
                      <a:pt x="0" y="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65" name="Freeform 3365">
                <a:extLst>
                  <a:ext uri="{FF2B5EF4-FFF2-40B4-BE49-F238E27FC236}">
                    <a16:creationId xmlns:a16="http://schemas.microsoft.com/office/drawing/2014/main" id="{5312BFE8-4CBE-41E1-8AAF-67454799F389}"/>
                  </a:ext>
                </a:extLst>
              </p:cNvPr>
              <p:cNvSpPr>
                <a:spLocks/>
              </p:cNvSpPr>
              <p:nvPr/>
            </p:nvSpPr>
            <p:spPr bwMode="auto">
              <a:xfrm>
                <a:off x="3713" y="1272"/>
                <a:ext cx="10" cy="5"/>
              </a:xfrm>
              <a:custGeom>
                <a:avLst/>
                <a:gdLst>
                  <a:gd name="T0" fmla="*/ 5 w 10"/>
                  <a:gd name="T1" fmla="*/ 5 h 5"/>
                  <a:gd name="T2" fmla="*/ 5 w 10"/>
                  <a:gd name="T3" fmla="*/ 5 h 5"/>
                  <a:gd name="T4" fmla="*/ 5 w 10"/>
                  <a:gd name="T5" fmla="*/ 5 h 5"/>
                  <a:gd name="T6" fmla="*/ 5 w 10"/>
                  <a:gd name="T7" fmla="*/ 0 h 5"/>
                  <a:gd name="T8" fmla="*/ 5 w 10"/>
                  <a:gd name="T9" fmla="*/ 0 h 5"/>
                  <a:gd name="T10" fmla="*/ 5 w 10"/>
                  <a:gd name="T11" fmla="*/ 0 h 5"/>
                  <a:gd name="T12" fmla="*/ 5 w 10"/>
                  <a:gd name="T13" fmla="*/ 0 h 5"/>
                  <a:gd name="T14" fmla="*/ 10 w 10"/>
                  <a:gd name="T15" fmla="*/ 0 h 5"/>
                  <a:gd name="T16" fmla="*/ 10 w 10"/>
                  <a:gd name="T17" fmla="*/ 5 h 5"/>
                  <a:gd name="T18" fmla="*/ 10 w 10"/>
                  <a:gd name="T19" fmla="*/ 5 h 5"/>
                  <a:gd name="T20" fmla="*/ 10 w 10"/>
                  <a:gd name="T21" fmla="*/ 0 h 5"/>
                  <a:gd name="T22" fmla="*/ 10 w 10"/>
                  <a:gd name="T23" fmla="*/ 0 h 5"/>
                  <a:gd name="T24" fmla="*/ 10 w 10"/>
                  <a:gd name="T25" fmla="*/ 0 h 5"/>
                  <a:gd name="T26" fmla="*/ 10 w 10"/>
                  <a:gd name="T27" fmla="*/ 0 h 5"/>
                  <a:gd name="T28" fmla="*/ 5 w 10"/>
                  <a:gd name="T29" fmla="*/ 0 h 5"/>
                  <a:gd name="T30" fmla="*/ 5 w 10"/>
                  <a:gd name="T31" fmla="*/ 0 h 5"/>
                  <a:gd name="T32" fmla="*/ 5 w 10"/>
                  <a:gd name="T33" fmla="*/ 0 h 5"/>
                  <a:gd name="T34" fmla="*/ 0 w 10"/>
                  <a:gd name="T35" fmla="*/ 0 h 5"/>
                  <a:gd name="T36" fmla="*/ 0 w 10"/>
                  <a:gd name="T37" fmla="*/ 5 h 5"/>
                  <a:gd name="T38" fmla="*/ 0 w 10"/>
                  <a:gd name="T39" fmla="*/ 5 h 5"/>
                  <a:gd name="T40" fmla="*/ 5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5" y="5"/>
                    </a:moveTo>
                    <a:lnTo>
                      <a:pt x="5" y="5"/>
                    </a:lnTo>
                    <a:lnTo>
                      <a:pt x="5" y="5"/>
                    </a:lnTo>
                    <a:lnTo>
                      <a:pt x="5" y="0"/>
                    </a:lnTo>
                    <a:lnTo>
                      <a:pt x="5" y="0"/>
                    </a:lnTo>
                    <a:lnTo>
                      <a:pt x="5" y="0"/>
                    </a:lnTo>
                    <a:lnTo>
                      <a:pt x="5" y="0"/>
                    </a:lnTo>
                    <a:lnTo>
                      <a:pt x="10" y="0"/>
                    </a:lnTo>
                    <a:lnTo>
                      <a:pt x="10" y="5"/>
                    </a:lnTo>
                    <a:lnTo>
                      <a:pt x="10" y="5"/>
                    </a:lnTo>
                    <a:lnTo>
                      <a:pt x="10" y="0"/>
                    </a:lnTo>
                    <a:lnTo>
                      <a:pt x="10" y="0"/>
                    </a:lnTo>
                    <a:lnTo>
                      <a:pt x="10" y="0"/>
                    </a:lnTo>
                    <a:lnTo>
                      <a:pt x="10" y="0"/>
                    </a:lnTo>
                    <a:lnTo>
                      <a:pt x="5" y="0"/>
                    </a:lnTo>
                    <a:lnTo>
                      <a:pt x="5" y="0"/>
                    </a:lnTo>
                    <a:lnTo>
                      <a:pt x="5" y="0"/>
                    </a:lnTo>
                    <a:lnTo>
                      <a:pt x="0" y="0"/>
                    </a:lnTo>
                    <a:lnTo>
                      <a:pt x="0" y="5"/>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66" name="Freeform 3366">
                <a:extLst>
                  <a:ext uri="{FF2B5EF4-FFF2-40B4-BE49-F238E27FC236}">
                    <a16:creationId xmlns:a16="http://schemas.microsoft.com/office/drawing/2014/main" id="{F587DC9C-DF50-499C-87E0-4813F5E9A883}"/>
                  </a:ext>
                </a:extLst>
              </p:cNvPr>
              <p:cNvSpPr>
                <a:spLocks/>
              </p:cNvSpPr>
              <p:nvPr/>
            </p:nvSpPr>
            <p:spPr bwMode="auto">
              <a:xfrm>
                <a:off x="3713" y="1277"/>
                <a:ext cx="5" cy="10"/>
              </a:xfrm>
              <a:custGeom>
                <a:avLst/>
                <a:gdLst>
                  <a:gd name="T0" fmla="*/ 5 w 5"/>
                  <a:gd name="T1" fmla="*/ 10 h 10"/>
                  <a:gd name="T2" fmla="*/ 5 w 5"/>
                  <a:gd name="T3" fmla="*/ 10 h 10"/>
                  <a:gd name="T4" fmla="*/ 5 w 5"/>
                  <a:gd name="T5" fmla="*/ 10 h 10"/>
                  <a:gd name="T6" fmla="*/ 5 w 5"/>
                  <a:gd name="T7" fmla="*/ 5 h 10"/>
                  <a:gd name="T8" fmla="*/ 5 w 5"/>
                  <a:gd name="T9" fmla="*/ 5 h 10"/>
                  <a:gd name="T10" fmla="*/ 5 w 5"/>
                  <a:gd name="T11" fmla="*/ 5 h 10"/>
                  <a:gd name="T12" fmla="*/ 5 w 5"/>
                  <a:gd name="T13" fmla="*/ 0 h 10"/>
                  <a:gd name="T14" fmla="*/ 5 w 5"/>
                  <a:gd name="T15" fmla="*/ 0 h 10"/>
                  <a:gd name="T16" fmla="*/ 5 w 5"/>
                  <a:gd name="T17" fmla="*/ 0 h 10"/>
                  <a:gd name="T18" fmla="*/ 5 w 5"/>
                  <a:gd name="T19" fmla="*/ 0 h 10"/>
                  <a:gd name="T20" fmla="*/ 0 w 5"/>
                  <a:gd name="T21" fmla="*/ 0 h 10"/>
                  <a:gd name="T22" fmla="*/ 0 w 5"/>
                  <a:gd name="T23" fmla="*/ 0 h 10"/>
                  <a:gd name="T24" fmla="*/ 0 w 5"/>
                  <a:gd name="T25" fmla="*/ 0 h 10"/>
                  <a:gd name="T26" fmla="*/ 0 w 5"/>
                  <a:gd name="T27" fmla="*/ 0 h 10"/>
                  <a:gd name="T28" fmla="*/ 0 w 5"/>
                  <a:gd name="T29" fmla="*/ 5 h 10"/>
                  <a:gd name="T30" fmla="*/ 0 w 5"/>
                  <a:gd name="T31" fmla="*/ 5 h 10"/>
                  <a:gd name="T32" fmla="*/ 0 w 5"/>
                  <a:gd name="T33" fmla="*/ 5 h 10"/>
                  <a:gd name="T34" fmla="*/ 0 w 5"/>
                  <a:gd name="T35" fmla="*/ 10 h 10"/>
                  <a:gd name="T36" fmla="*/ 0 w 5"/>
                  <a:gd name="T37" fmla="*/ 10 h 10"/>
                  <a:gd name="T38" fmla="*/ 0 w 5"/>
                  <a:gd name="T39" fmla="*/ 10 h 10"/>
                  <a:gd name="T40" fmla="*/ 5 w 5"/>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5" y="10"/>
                    </a:moveTo>
                    <a:lnTo>
                      <a:pt x="5" y="10"/>
                    </a:lnTo>
                    <a:lnTo>
                      <a:pt x="5" y="10"/>
                    </a:lnTo>
                    <a:lnTo>
                      <a:pt x="5" y="5"/>
                    </a:lnTo>
                    <a:lnTo>
                      <a:pt x="5" y="5"/>
                    </a:lnTo>
                    <a:lnTo>
                      <a:pt x="5" y="5"/>
                    </a:lnTo>
                    <a:lnTo>
                      <a:pt x="5" y="0"/>
                    </a:lnTo>
                    <a:lnTo>
                      <a:pt x="5" y="0"/>
                    </a:lnTo>
                    <a:lnTo>
                      <a:pt x="5" y="0"/>
                    </a:lnTo>
                    <a:lnTo>
                      <a:pt x="5" y="0"/>
                    </a:lnTo>
                    <a:lnTo>
                      <a:pt x="0" y="0"/>
                    </a:lnTo>
                    <a:lnTo>
                      <a:pt x="0" y="0"/>
                    </a:lnTo>
                    <a:lnTo>
                      <a:pt x="0" y="0"/>
                    </a:lnTo>
                    <a:lnTo>
                      <a:pt x="0" y="0"/>
                    </a:lnTo>
                    <a:lnTo>
                      <a:pt x="0" y="5"/>
                    </a:lnTo>
                    <a:lnTo>
                      <a:pt x="0" y="5"/>
                    </a:lnTo>
                    <a:lnTo>
                      <a:pt x="0" y="5"/>
                    </a:lnTo>
                    <a:lnTo>
                      <a:pt x="0" y="10"/>
                    </a:lnTo>
                    <a:lnTo>
                      <a:pt x="0" y="10"/>
                    </a:lnTo>
                    <a:lnTo>
                      <a:pt x="0" y="10"/>
                    </a:lnTo>
                    <a:lnTo>
                      <a:pt x="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67" name="Freeform 3367">
                <a:extLst>
                  <a:ext uri="{FF2B5EF4-FFF2-40B4-BE49-F238E27FC236}">
                    <a16:creationId xmlns:a16="http://schemas.microsoft.com/office/drawing/2014/main" id="{A8C9D697-6D4E-4071-92EB-63176200ED5C}"/>
                  </a:ext>
                </a:extLst>
              </p:cNvPr>
              <p:cNvSpPr>
                <a:spLocks/>
              </p:cNvSpPr>
              <p:nvPr/>
            </p:nvSpPr>
            <p:spPr bwMode="auto">
              <a:xfrm>
                <a:off x="3713" y="1287"/>
                <a:ext cx="5" cy="10"/>
              </a:xfrm>
              <a:custGeom>
                <a:avLst/>
                <a:gdLst>
                  <a:gd name="T0" fmla="*/ 0 w 5"/>
                  <a:gd name="T1" fmla="*/ 10 h 10"/>
                  <a:gd name="T2" fmla="*/ 0 w 5"/>
                  <a:gd name="T3" fmla="*/ 10 h 10"/>
                  <a:gd name="T4" fmla="*/ 0 w 5"/>
                  <a:gd name="T5" fmla="*/ 5 h 10"/>
                  <a:gd name="T6" fmla="*/ 0 w 5"/>
                  <a:gd name="T7" fmla="*/ 5 h 10"/>
                  <a:gd name="T8" fmla="*/ 0 w 5"/>
                  <a:gd name="T9" fmla="*/ 5 h 10"/>
                  <a:gd name="T10" fmla="*/ 5 w 5"/>
                  <a:gd name="T11" fmla="*/ 5 h 10"/>
                  <a:gd name="T12" fmla="*/ 5 w 5"/>
                  <a:gd name="T13" fmla="*/ 0 h 10"/>
                  <a:gd name="T14" fmla="*/ 5 w 5"/>
                  <a:gd name="T15" fmla="*/ 0 h 10"/>
                  <a:gd name="T16" fmla="*/ 5 w 5"/>
                  <a:gd name="T17" fmla="*/ 0 h 10"/>
                  <a:gd name="T18" fmla="*/ 5 w 5"/>
                  <a:gd name="T19" fmla="*/ 0 h 10"/>
                  <a:gd name="T20" fmla="*/ 0 w 5"/>
                  <a:gd name="T21" fmla="*/ 0 h 10"/>
                  <a:gd name="T22" fmla="*/ 0 w 5"/>
                  <a:gd name="T23" fmla="*/ 0 h 10"/>
                  <a:gd name="T24" fmla="*/ 0 w 5"/>
                  <a:gd name="T25" fmla="*/ 0 h 10"/>
                  <a:gd name="T26" fmla="*/ 0 w 5"/>
                  <a:gd name="T27" fmla="*/ 0 h 10"/>
                  <a:gd name="T28" fmla="*/ 0 w 5"/>
                  <a:gd name="T29" fmla="*/ 0 h 10"/>
                  <a:gd name="T30" fmla="*/ 0 w 5"/>
                  <a:gd name="T31" fmla="*/ 5 h 10"/>
                  <a:gd name="T32" fmla="*/ 0 w 5"/>
                  <a:gd name="T33" fmla="*/ 5 h 10"/>
                  <a:gd name="T34" fmla="*/ 0 w 5"/>
                  <a:gd name="T35" fmla="*/ 5 h 10"/>
                  <a:gd name="T36" fmla="*/ 0 w 5"/>
                  <a:gd name="T37" fmla="*/ 10 h 10"/>
                  <a:gd name="T38" fmla="*/ 0 w 5"/>
                  <a:gd name="T3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0">
                    <a:moveTo>
                      <a:pt x="0" y="10"/>
                    </a:moveTo>
                    <a:lnTo>
                      <a:pt x="0" y="10"/>
                    </a:lnTo>
                    <a:lnTo>
                      <a:pt x="0" y="5"/>
                    </a:lnTo>
                    <a:lnTo>
                      <a:pt x="0" y="5"/>
                    </a:lnTo>
                    <a:lnTo>
                      <a:pt x="0" y="5"/>
                    </a:lnTo>
                    <a:lnTo>
                      <a:pt x="5" y="5"/>
                    </a:lnTo>
                    <a:lnTo>
                      <a:pt x="5" y="0"/>
                    </a:lnTo>
                    <a:lnTo>
                      <a:pt x="5" y="0"/>
                    </a:lnTo>
                    <a:lnTo>
                      <a:pt x="5" y="0"/>
                    </a:lnTo>
                    <a:lnTo>
                      <a:pt x="5" y="0"/>
                    </a:lnTo>
                    <a:lnTo>
                      <a:pt x="0" y="0"/>
                    </a:lnTo>
                    <a:lnTo>
                      <a:pt x="0" y="0"/>
                    </a:lnTo>
                    <a:lnTo>
                      <a:pt x="0" y="0"/>
                    </a:lnTo>
                    <a:lnTo>
                      <a:pt x="0" y="0"/>
                    </a:lnTo>
                    <a:lnTo>
                      <a:pt x="0" y="0"/>
                    </a:lnTo>
                    <a:lnTo>
                      <a:pt x="0" y="5"/>
                    </a:lnTo>
                    <a:lnTo>
                      <a:pt x="0" y="5"/>
                    </a:lnTo>
                    <a:lnTo>
                      <a:pt x="0" y="5"/>
                    </a:lnTo>
                    <a:lnTo>
                      <a:pt x="0"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68" name="Freeform 3368">
                <a:extLst>
                  <a:ext uri="{FF2B5EF4-FFF2-40B4-BE49-F238E27FC236}">
                    <a16:creationId xmlns:a16="http://schemas.microsoft.com/office/drawing/2014/main" id="{09568333-E77F-4236-958C-E09CEFB9D357}"/>
                  </a:ext>
                </a:extLst>
              </p:cNvPr>
              <p:cNvSpPr>
                <a:spLocks/>
              </p:cNvSpPr>
              <p:nvPr/>
            </p:nvSpPr>
            <p:spPr bwMode="auto">
              <a:xfrm>
                <a:off x="3713" y="1301"/>
                <a:ext cx="5" cy="5"/>
              </a:xfrm>
              <a:custGeom>
                <a:avLst/>
                <a:gdLst>
                  <a:gd name="T0" fmla="*/ 5 w 5"/>
                  <a:gd name="T1" fmla="*/ 5 h 5"/>
                  <a:gd name="T2" fmla="*/ 5 w 5"/>
                  <a:gd name="T3" fmla="*/ 5 h 5"/>
                  <a:gd name="T4" fmla="*/ 5 w 5"/>
                  <a:gd name="T5" fmla="*/ 5 h 5"/>
                  <a:gd name="T6" fmla="*/ 5 w 5"/>
                  <a:gd name="T7" fmla="*/ 0 h 5"/>
                  <a:gd name="T8" fmla="*/ 0 w 5"/>
                  <a:gd name="T9" fmla="*/ 0 h 5"/>
                  <a:gd name="T10" fmla="*/ 0 w 5"/>
                  <a:gd name="T11" fmla="*/ 0 h 5"/>
                  <a:gd name="T12" fmla="*/ 0 w 5"/>
                  <a:gd name="T13" fmla="*/ 0 h 5"/>
                  <a:gd name="T14" fmla="*/ 0 w 5"/>
                  <a:gd name="T15" fmla="*/ 0 h 5"/>
                  <a:gd name="T16" fmla="*/ 0 w 5"/>
                  <a:gd name="T17" fmla="*/ 0 h 5"/>
                  <a:gd name="T18" fmla="*/ 0 w 5"/>
                  <a:gd name="T19" fmla="*/ 0 h 5"/>
                  <a:gd name="T20" fmla="*/ 0 w 5"/>
                  <a:gd name="T21" fmla="*/ 0 h 5"/>
                  <a:gd name="T22" fmla="*/ 0 w 5"/>
                  <a:gd name="T23" fmla="*/ 0 h 5"/>
                  <a:gd name="T24" fmla="*/ 0 w 5"/>
                  <a:gd name="T25" fmla="*/ 0 h 5"/>
                  <a:gd name="T26" fmla="*/ 0 w 5"/>
                  <a:gd name="T27" fmla="*/ 0 h 5"/>
                  <a:gd name="T28" fmla="*/ 0 w 5"/>
                  <a:gd name="T29" fmla="*/ 0 h 5"/>
                  <a:gd name="T30" fmla="*/ 0 w 5"/>
                  <a:gd name="T31" fmla="*/ 5 h 5"/>
                  <a:gd name="T32" fmla="*/ 0 w 5"/>
                  <a:gd name="T33" fmla="*/ 5 h 5"/>
                  <a:gd name="T34" fmla="*/ 0 w 5"/>
                  <a:gd name="T35" fmla="*/ 5 h 5"/>
                  <a:gd name="T36" fmla="*/ 0 w 5"/>
                  <a:gd name="T37" fmla="*/ 5 h 5"/>
                  <a:gd name="T38" fmla="*/ 0 w 5"/>
                  <a:gd name="T39" fmla="*/ 5 h 5"/>
                  <a:gd name="T40" fmla="*/ 5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5" y="5"/>
                    </a:moveTo>
                    <a:lnTo>
                      <a:pt x="5" y="5"/>
                    </a:lnTo>
                    <a:lnTo>
                      <a:pt x="5" y="5"/>
                    </a:lnTo>
                    <a:lnTo>
                      <a:pt x="5" y="0"/>
                    </a:lnTo>
                    <a:lnTo>
                      <a:pt x="0" y="0"/>
                    </a:lnTo>
                    <a:lnTo>
                      <a:pt x="0" y="0"/>
                    </a:lnTo>
                    <a:lnTo>
                      <a:pt x="0" y="0"/>
                    </a:lnTo>
                    <a:lnTo>
                      <a:pt x="0" y="0"/>
                    </a:lnTo>
                    <a:lnTo>
                      <a:pt x="0" y="0"/>
                    </a:lnTo>
                    <a:lnTo>
                      <a:pt x="0" y="0"/>
                    </a:lnTo>
                    <a:lnTo>
                      <a:pt x="0" y="0"/>
                    </a:lnTo>
                    <a:lnTo>
                      <a:pt x="0" y="0"/>
                    </a:lnTo>
                    <a:lnTo>
                      <a:pt x="0" y="0"/>
                    </a:lnTo>
                    <a:lnTo>
                      <a:pt x="0" y="0"/>
                    </a:lnTo>
                    <a:lnTo>
                      <a:pt x="0" y="0"/>
                    </a:lnTo>
                    <a:lnTo>
                      <a:pt x="0" y="5"/>
                    </a:lnTo>
                    <a:lnTo>
                      <a:pt x="0" y="5"/>
                    </a:lnTo>
                    <a:lnTo>
                      <a:pt x="0" y="5"/>
                    </a:lnTo>
                    <a:lnTo>
                      <a:pt x="0" y="5"/>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69" name="Freeform 3369">
                <a:extLst>
                  <a:ext uri="{FF2B5EF4-FFF2-40B4-BE49-F238E27FC236}">
                    <a16:creationId xmlns:a16="http://schemas.microsoft.com/office/drawing/2014/main" id="{BC2F9CCD-1582-4311-8637-667C71F45904}"/>
                  </a:ext>
                </a:extLst>
              </p:cNvPr>
              <p:cNvSpPr>
                <a:spLocks/>
              </p:cNvSpPr>
              <p:nvPr/>
            </p:nvSpPr>
            <p:spPr bwMode="auto">
              <a:xfrm>
                <a:off x="3713" y="1306"/>
                <a:ext cx="10" cy="10"/>
              </a:xfrm>
              <a:custGeom>
                <a:avLst/>
                <a:gdLst>
                  <a:gd name="T0" fmla="*/ 10 w 10"/>
                  <a:gd name="T1" fmla="*/ 10 h 10"/>
                  <a:gd name="T2" fmla="*/ 10 w 10"/>
                  <a:gd name="T3" fmla="*/ 10 h 10"/>
                  <a:gd name="T4" fmla="*/ 10 w 10"/>
                  <a:gd name="T5" fmla="*/ 5 h 10"/>
                  <a:gd name="T6" fmla="*/ 5 w 10"/>
                  <a:gd name="T7" fmla="*/ 5 h 10"/>
                  <a:gd name="T8" fmla="*/ 5 w 10"/>
                  <a:gd name="T9" fmla="*/ 5 h 10"/>
                  <a:gd name="T10" fmla="*/ 5 w 10"/>
                  <a:gd name="T11" fmla="*/ 0 h 10"/>
                  <a:gd name="T12" fmla="*/ 5 w 10"/>
                  <a:gd name="T13" fmla="*/ 0 h 10"/>
                  <a:gd name="T14" fmla="*/ 5 w 10"/>
                  <a:gd name="T15" fmla="*/ 0 h 10"/>
                  <a:gd name="T16" fmla="*/ 5 w 10"/>
                  <a:gd name="T17" fmla="*/ 0 h 10"/>
                  <a:gd name="T18" fmla="*/ 5 w 10"/>
                  <a:gd name="T19" fmla="*/ 0 h 10"/>
                  <a:gd name="T20" fmla="*/ 0 w 10"/>
                  <a:gd name="T21" fmla="*/ 0 h 10"/>
                  <a:gd name="T22" fmla="*/ 0 w 10"/>
                  <a:gd name="T23" fmla="*/ 0 h 10"/>
                  <a:gd name="T24" fmla="*/ 0 w 10"/>
                  <a:gd name="T25" fmla="*/ 0 h 10"/>
                  <a:gd name="T26" fmla="*/ 5 w 10"/>
                  <a:gd name="T27" fmla="*/ 0 h 10"/>
                  <a:gd name="T28" fmla="*/ 5 w 10"/>
                  <a:gd name="T29" fmla="*/ 5 h 10"/>
                  <a:gd name="T30" fmla="*/ 5 w 10"/>
                  <a:gd name="T31" fmla="*/ 5 h 10"/>
                  <a:gd name="T32" fmla="*/ 5 w 10"/>
                  <a:gd name="T33" fmla="*/ 5 h 10"/>
                  <a:gd name="T34" fmla="*/ 5 w 10"/>
                  <a:gd name="T35" fmla="*/ 5 h 10"/>
                  <a:gd name="T36" fmla="*/ 5 w 10"/>
                  <a:gd name="T37" fmla="*/ 10 h 10"/>
                  <a:gd name="T38" fmla="*/ 5 w 10"/>
                  <a:gd name="T39" fmla="*/ 10 h 10"/>
                  <a:gd name="T40" fmla="*/ 10 w 10"/>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10" y="10"/>
                    </a:moveTo>
                    <a:lnTo>
                      <a:pt x="10" y="10"/>
                    </a:lnTo>
                    <a:lnTo>
                      <a:pt x="10" y="5"/>
                    </a:lnTo>
                    <a:lnTo>
                      <a:pt x="5" y="5"/>
                    </a:lnTo>
                    <a:lnTo>
                      <a:pt x="5" y="5"/>
                    </a:lnTo>
                    <a:lnTo>
                      <a:pt x="5" y="0"/>
                    </a:lnTo>
                    <a:lnTo>
                      <a:pt x="5" y="0"/>
                    </a:lnTo>
                    <a:lnTo>
                      <a:pt x="5" y="0"/>
                    </a:lnTo>
                    <a:lnTo>
                      <a:pt x="5" y="0"/>
                    </a:lnTo>
                    <a:lnTo>
                      <a:pt x="5" y="0"/>
                    </a:lnTo>
                    <a:lnTo>
                      <a:pt x="0" y="0"/>
                    </a:lnTo>
                    <a:lnTo>
                      <a:pt x="0" y="0"/>
                    </a:lnTo>
                    <a:lnTo>
                      <a:pt x="0" y="0"/>
                    </a:lnTo>
                    <a:lnTo>
                      <a:pt x="5" y="0"/>
                    </a:lnTo>
                    <a:lnTo>
                      <a:pt x="5" y="5"/>
                    </a:lnTo>
                    <a:lnTo>
                      <a:pt x="5" y="5"/>
                    </a:lnTo>
                    <a:lnTo>
                      <a:pt x="5" y="5"/>
                    </a:lnTo>
                    <a:lnTo>
                      <a:pt x="5" y="5"/>
                    </a:lnTo>
                    <a:lnTo>
                      <a:pt x="5" y="10"/>
                    </a:lnTo>
                    <a:lnTo>
                      <a:pt x="5" y="10"/>
                    </a:lnTo>
                    <a:lnTo>
                      <a:pt x="1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70" name="Freeform 3370">
                <a:extLst>
                  <a:ext uri="{FF2B5EF4-FFF2-40B4-BE49-F238E27FC236}">
                    <a16:creationId xmlns:a16="http://schemas.microsoft.com/office/drawing/2014/main" id="{22C097BA-751D-4FFD-AC59-442CF941164C}"/>
                  </a:ext>
                </a:extLst>
              </p:cNvPr>
              <p:cNvSpPr>
                <a:spLocks/>
              </p:cNvSpPr>
              <p:nvPr/>
            </p:nvSpPr>
            <p:spPr bwMode="auto">
              <a:xfrm>
                <a:off x="3718" y="1316"/>
                <a:ext cx="5" cy="10"/>
              </a:xfrm>
              <a:custGeom>
                <a:avLst/>
                <a:gdLst>
                  <a:gd name="T0" fmla="*/ 5 w 5"/>
                  <a:gd name="T1" fmla="*/ 5 h 10"/>
                  <a:gd name="T2" fmla="*/ 5 w 5"/>
                  <a:gd name="T3" fmla="*/ 5 h 10"/>
                  <a:gd name="T4" fmla="*/ 5 w 5"/>
                  <a:gd name="T5" fmla="*/ 5 h 10"/>
                  <a:gd name="T6" fmla="*/ 5 w 5"/>
                  <a:gd name="T7" fmla="*/ 5 h 10"/>
                  <a:gd name="T8" fmla="*/ 5 w 5"/>
                  <a:gd name="T9" fmla="*/ 5 h 10"/>
                  <a:gd name="T10" fmla="*/ 5 w 5"/>
                  <a:gd name="T11" fmla="*/ 0 h 10"/>
                  <a:gd name="T12" fmla="*/ 5 w 5"/>
                  <a:gd name="T13" fmla="*/ 0 h 10"/>
                  <a:gd name="T14" fmla="*/ 5 w 5"/>
                  <a:gd name="T15" fmla="*/ 0 h 10"/>
                  <a:gd name="T16" fmla="*/ 5 w 5"/>
                  <a:gd name="T17" fmla="*/ 0 h 10"/>
                  <a:gd name="T18" fmla="*/ 5 w 5"/>
                  <a:gd name="T19" fmla="*/ 0 h 10"/>
                  <a:gd name="T20" fmla="*/ 0 w 5"/>
                  <a:gd name="T21" fmla="*/ 0 h 10"/>
                  <a:gd name="T22" fmla="*/ 0 w 5"/>
                  <a:gd name="T23" fmla="*/ 0 h 10"/>
                  <a:gd name="T24" fmla="*/ 0 w 5"/>
                  <a:gd name="T25" fmla="*/ 0 h 10"/>
                  <a:gd name="T26" fmla="*/ 0 w 5"/>
                  <a:gd name="T27" fmla="*/ 0 h 10"/>
                  <a:gd name="T28" fmla="*/ 0 w 5"/>
                  <a:gd name="T29" fmla="*/ 0 h 10"/>
                  <a:gd name="T30" fmla="*/ 0 w 5"/>
                  <a:gd name="T31" fmla="*/ 5 h 10"/>
                  <a:gd name="T32" fmla="*/ 0 w 5"/>
                  <a:gd name="T33" fmla="*/ 5 h 10"/>
                  <a:gd name="T34" fmla="*/ 0 w 5"/>
                  <a:gd name="T35" fmla="*/ 10 h 10"/>
                  <a:gd name="T36" fmla="*/ 0 w 5"/>
                  <a:gd name="T37" fmla="*/ 10 h 10"/>
                  <a:gd name="T38" fmla="*/ 0 w 5"/>
                  <a:gd name="T39" fmla="*/ 10 h 10"/>
                  <a:gd name="T40" fmla="*/ 5 w 5"/>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5" y="5"/>
                    </a:moveTo>
                    <a:lnTo>
                      <a:pt x="5" y="5"/>
                    </a:lnTo>
                    <a:lnTo>
                      <a:pt x="5" y="5"/>
                    </a:lnTo>
                    <a:lnTo>
                      <a:pt x="5" y="5"/>
                    </a:lnTo>
                    <a:lnTo>
                      <a:pt x="5" y="5"/>
                    </a:lnTo>
                    <a:lnTo>
                      <a:pt x="5" y="0"/>
                    </a:lnTo>
                    <a:lnTo>
                      <a:pt x="5" y="0"/>
                    </a:lnTo>
                    <a:lnTo>
                      <a:pt x="5" y="0"/>
                    </a:lnTo>
                    <a:lnTo>
                      <a:pt x="5" y="0"/>
                    </a:lnTo>
                    <a:lnTo>
                      <a:pt x="5" y="0"/>
                    </a:lnTo>
                    <a:lnTo>
                      <a:pt x="0" y="0"/>
                    </a:lnTo>
                    <a:lnTo>
                      <a:pt x="0" y="0"/>
                    </a:lnTo>
                    <a:lnTo>
                      <a:pt x="0" y="0"/>
                    </a:lnTo>
                    <a:lnTo>
                      <a:pt x="0" y="0"/>
                    </a:lnTo>
                    <a:lnTo>
                      <a:pt x="0" y="0"/>
                    </a:lnTo>
                    <a:lnTo>
                      <a:pt x="0" y="5"/>
                    </a:lnTo>
                    <a:lnTo>
                      <a:pt x="0" y="5"/>
                    </a:lnTo>
                    <a:lnTo>
                      <a:pt x="0" y="10"/>
                    </a:lnTo>
                    <a:lnTo>
                      <a:pt x="0" y="10"/>
                    </a:lnTo>
                    <a:lnTo>
                      <a:pt x="0" y="1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71" name="Freeform 3371">
                <a:extLst>
                  <a:ext uri="{FF2B5EF4-FFF2-40B4-BE49-F238E27FC236}">
                    <a16:creationId xmlns:a16="http://schemas.microsoft.com/office/drawing/2014/main" id="{1A9DEC99-2991-4B0D-A663-19A38C6AEEC7}"/>
                  </a:ext>
                </a:extLst>
              </p:cNvPr>
              <p:cNvSpPr>
                <a:spLocks/>
              </p:cNvSpPr>
              <p:nvPr/>
            </p:nvSpPr>
            <p:spPr bwMode="auto">
              <a:xfrm>
                <a:off x="3718" y="1321"/>
                <a:ext cx="9" cy="10"/>
              </a:xfrm>
              <a:custGeom>
                <a:avLst/>
                <a:gdLst>
                  <a:gd name="T0" fmla="*/ 9 w 9"/>
                  <a:gd name="T1" fmla="*/ 10 h 10"/>
                  <a:gd name="T2" fmla="*/ 9 w 9"/>
                  <a:gd name="T3" fmla="*/ 10 h 10"/>
                  <a:gd name="T4" fmla="*/ 9 w 9"/>
                  <a:gd name="T5" fmla="*/ 5 h 10"/>
                  <a:gd name="T6" fmla="*/ 5 w 9"/>
                  <a:gd name="T7" fmla="*/ 5 h 10"/>
                  <a:gd name="T8" fmla="*/ 5 w 9"/>
                  <a:gd name="T9" fmla="*/ 5 h 10"/>
                  <a:gd name="T10" fmla="*/ 5 w 9"/>
                  <a:gd name="T11" fmla="*/ 5 h 10"/>
                  <a:gd name="T12" fmla="*/ 5 w 9"/>
                  <a:gd name="T13" fmla="*/ 5 h 10"/>
                  <a:gd name="T14" fmla="*/ 5 w 9"/>
                  <a:gd name="T15" fmla="*/ 0 h 10"/>
                  <a:gd name="T16" fmla="*/ 5 w 9"/>
                  <a:gd name="T17" fmla="*/ 0 h 10"/>
                  <a:gd name="T18" fmla="*/ 5 w 9"/>
                  <a:gd name="T19" fmla="*/ 0 h 10"/>
                  <a:gd name="T20" fmla="*/ 0 w 9"/>
                  <a:gd name="T21" fmla="*/ 5 h 10"/>
                  <a:gd name="T22" fmla="*/ 0 w 9"/>
                  <a:gd name="T23" fmla="*/ 5 h 10"/>
                  <a:gd name="T24" fmla="*/ 0 w 9"/>
                  <a:gd name="T25" fmla="*/ 5 h 10"/>
                  <a:gd name="T26" fmla="*/ 5 w 9"/>
                  <a:gd name="T27" fmla="*/ 5 h 10"/>
                  <a:gd name="T28" fmla="*/ 5 w 9"/>
                  <a:gd name="T29" fmla="*/ 5 h 10"/>
                  <a:gd name="T30" fmla="*/ 5 w 9"/>
                  <a:gd name="T31" fmla="*/ 5 h 10"/>
                  <a:gd name="T32" fmla="*/ 5 w 9"/>
                  <a:gd name="T33" fmla="*/ 10 h 10"/>
                  <a:gd name="T34" fmla="*/ 5 w 9"/>
                  <a:gd name="T35" fmla="*/ 10 h 10"/>
                  <a:gd name="T36" fmla="*/ 5 w 9"/>
                  <a:gd name="T37" fmla="*/ 10 h 10"/>
                  <a:gd name="T38" fmla="*/ 5 w 9"/>
                  <a:gd name="T39" fmla="*/ 10 h 10"/>
                  <a:gd name="T40" fmla="*/ 9 w 9"/>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10">
                    <a:moveTo>
                      <a:pt x="9" y="10"/>
                    </a:moveTo>
                    <a:lnTo>
                      <a:pt x="9" y="10"/>
                    </a:lnTo>
                    <a:lnTo>
                      <a:pt x="9" y="5"/>
                    </a:lnTo>
                    <a:lnTo>
                      <a:pt x="5" y="5"/>
                    </a:lnTo>
                    <a:lnTo>
                      <a:pt x="5" y="5"/>
                    </a:lnTo>
                    <a:lnTo>
                      <a:pt x="5" y="5"/>
                    </a:lnTo>
                    <a:lnTo>
                      <a:pt x="5" y="5"/>
                    </a:lnTo>
                    <a:lnTo>
                      <a:pt x="5" y="0"/>
                    </a:lnTo>
                    <a:lnTo>
                      <a:pt x="5" y="0"/>
                    </a:lnTo>
                    <a:lnTo>
                      <a:pt x="5" y="0"/>
                    </a:lnTo>
                    <a:lnTo>
                      <a:pt x="0" y="5"/>
                    </a:lnTo>
                    <a:lnTo>
                      <a:pt x="0" y="5"/>
                    </a:lnTo>
                    <a:lnTo>
                      <a:pt x="0" y="5"/>
                    </a:lnTo>
                    <a:lnTo>
                      <a:pt x="5" y="5"/>
                    </a:lnTo>
                    <a:lnTo>
                      <a:pt x="5" y="5"/>
                    </a:lnTo>
                    <a:lnTo>
                      <a:pt x="5" y="5"/>
                    </a:lnTo>
                    <a:lnTo>
                      <a:pt x="5" y="10"/>
                    </a:lnTo>
                    <a:lnTo>
                      <a:pt x="5" y="10"/>
                    </a:lnTo>
                    <a:lnTo>
                      <a:pt x="5" y="10"/>
                    </a:lnTo>
                    <a:lnTo>
                      <a:pt x="5" y="10"/>
                    </a:lnTo>
                    <a:lnTo>
                      <a:pt x="9"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72" name="Freeform 3372">
                <a:extLst>
                  <a:ext uri="{FF2B5EF4-FFF2-40B4-BE49-F238E27FC236}">
                    <a16:creationId xmlns:a16="http://schemas.microsoft.com/office/drawing/2014/main" id="{0260E800-6123-40DE-BF46-1FE1728EC863}"/>
                  </a:ext>
                </a:extLst>
              </p:cNvPr>
              <p:cNvSpPr>
                <a:spLocks/>
              </p:cNvSpPr>
              <p:nvPr/>
            </p:nvSpPr>
            <p:spPr bwMode="auto">
              <a:xfrm>
                <a:off x="3723" y="1331"/>
                <a:ext cx="9" cy="5"/>
              </a:xfrm>
              <a:custGeom>
                <a:avLst/>
                <a:gdLst>
                  <a:gd name="T0" fmla="*/ 4 w 9"/>
                  <a:gd name="T1" fmla="*/ 5 h 5"/>
                  <a:gd name="T2" fmla="*/ 4 w 9"/>
                  <a:gd name="T3" fmla="*/ 5 h 5"/>
                  <a:gd name="T4" fmla="*/ 4 w 9"/>
                  <a:gd name="T5" fmla="*/ 5 h 5"/>
                  <a:gd name="T6" fmla="*/ 4 w 9"/>
                  <a:gd name="T7" fmla="*/ 5 h 5"/>
                  <a:gd name="T8" fmla="*/ 4 w 9"/>
                  <a:gd name="T9" fmla="*/ 5 h 5"/>
                  <a:gd name="T10" fmla="*/ 4 w 9"/>
                  <a:gd name="T11" fmla="*/ 0 h 5"/>
                  <a:gd name="T12" fmla="*/ 4 w 9"/>
                  <a:gd name="T13" fmla="*/ 0 h 5"/>
                  <a:gd name="T14" fmla="*/ 4 w 9"/>
                  <a:gd name="T15" fmla="*/ 0 h 5"/>
                  <a:gd name="T16" fmla="*/ 4 w 9"/>
                  <a:gd name="T17" fmla="*/ 0 h 5"/>
                  <a:gd name="T18" fmla="*/ 4 w 9"/>
                  <a:gd name="T19" fmla="*/ 0 h 5"/>
                  <a:gd name="T20" fmla="*/ 0 w 9"/>
                  <a:gd name="T21" fmla="*/ 0 h 5"/>
                  <a:gd name="T22" fmla="*/ 0 w 9"/>
                  <a:gd name="T23" fmla="*/ 0 h 5"/>
                  <a:gd name="T24" fmla="*/ 0 w 9"/>
                  <a:gd name="T25" fmla="*/ 0 h 5"/>
                  <a:gd name="T26" fmla="*/ 4 w 9"/>
                  <a:gd name="T27" fmla="*/ 5 h 5"/>
                  <a:gd name="T28" fmla="*/ 4 w 9"/>
                  <a:gd name="T29" fmla="*/ 5 h 5"/>
                  <a:gd name="T30" fmla="*/ 4 w 9"/>
                  <a:gd name="T31" fmla="*/ 5 h 5"/>
                  <a:gd name="T32" fmla="*/ 4 w 9"/>
                  <a:gd name="T33" fmla="*/ 5 h 5"/>
                  <a:gd name="T34" fmla="*/ 9 w 9"/>
                  <a:gd name="T35" fmla="*/ 5 h 5"/>
                  <a:gd name="T36" fmla="*/ 9 w 9"/>
                  <a:gd name="T37" fmla="*/ 5 h 5"/>
                  <a:gd name="T38" fmla="*/ 9 w 9"/>
                  <a:gd name="T39" fmla="*/ 5 h 5"/>
                  <a:gd name="T40" fmla="*/ 4 w 9"/>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4" y="5"/>
                    </a:moveTo>
                    <a:lnTo>
                      <a:pt x="4" y="5"/>
                    </a:lnTo>
                    <a:lnTo>
                      <a:pt x="4" y="5"/>
                    </a:lnTo>
                    <a:lnTo>
                      <a:pt x="4" y="5"/>
                    </a:lnTo>
                    <a:lnTo>
                      <a:pt x="4" y="5"/>
                    </a:lnTo>
                    <a:lnTo>
                      <a:pt x="4" y="0"/>
                    </a:lnTo>
                    <a:lnTo>
                      <a:pt x="4" y="0"/>
                    </a:lnTo>
                    <a:lnTo>
                      <a:pt x="4" y="0"/>
                    </a:lnTo>
                    <a:lnTo>
                      <a:pt x="4" y="0"/>
                    </a:lnTo>
                    <a:lnTo>
                      <a:pt x="4" y="0"/>
                    </a:lnTo>
                    <a:lnTo>
                      <a:pt x="0" y="0"/>
                    </a:lnTo>
                    <a:lnTo>
                      <a:pt x="0" y="0"/>
                    </a:lnTo>
                    <a:lnTo>
                      <a:pt x="0" y="0"/>
                    </a:lnTo>
                    <a:lnTo>
                      <a:pt x="4" y="5"/>
                    </a:lnTo>
                    <a:lnTo>
                      <a:pt x="4" y="5"/>
                    </a:lnTo>
                    <a:lnTo>
                      <a:pt x="4" y="5"/>
                    </a:lnTo>
                    <a:lnTo>
                      <a:pt x="4" y="5"/>
                    </a:lnTo>
                    <a:lnTo>
                      <a:pt x="9" y="5"/>
                    </a:lnTo>
                    <a:lnTo>
                      <a:pt x="9" y="5"/>
                    </a:lnTo>
                    <a:lnTo>
                      <a:pt x="9" y="5"/>
                    </a:lnTo>
                    <a:lnTo>
                      <a:pt x="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73" name="Freeform 3373">
                <a:extLst>
                  <a:ext uri="{FF2B5EF4-FFF2-40B4-BE49-F238E27FC236}">
                    <a16:creationId xmlns:a16="http://schemas.microsoft.com/office/drawing/2014/main" id="{2440C96B-EB40-4D19-85A5-003593628C39}"/>
                  </a:ext>
                </a:extLst>
              </p:cNvPr>
              <p:cNvSpPr>
                <a:spLocks/>
              </p:cNvSpPr>
              <p:nvPr/>
            </p:nvSpPr>
            <p:spPr bwMode="auto">
              <a:xfrm>
                <a:off x="3723" y="1316"/>
                <a:ext cx="4" cy="10"/>
              </a:xfrm>
              <a:custGeom>
                <a:avLst/>
                <a:gdLst>
                  <a:gd name="T0" fmla="*/ 0 w 4"/>
                  <a:gd name="T1" fmla="*/ 5 h 10"/>
                  <a:gd name="T2" fmla="*/ 0 w 4"/>
                  <a:gd name="T3" fmla="*/ 0 h 10"/>
                  <a:gd name="T4" fmla="*/ 0 w 4"/>
                  <a:gd name="T5" fmla="*/ 5 h 10"/>
                  <a:gd name="T6" fmla="*/ 0 w 4"/>
                  <a:gd name="T7" fmla="*/ 5 h 10"/>
                  <a:gd name="T8" fmla="*/ 0 w 4"/>
                  <a:gd name="T9" fmla="*/ 5 h 10"/>
                  <a:gd name="T10" fmla="*/ 0 w 4"/>
                  <a:gd name="T11" fmla="*/ 5 h 10"/>
                  <a:gd name="T12" fmla="*/ 0 w 4"/>
                  <a:gd name="T13" fmla="*/ 5 h 10"/>
                  <a:gd name="T14" fmla="*/ 0 w 4"/>
                  <a:gd name="T15" fmla="*/ 10 h 10"/>
                  <a:gd name="T16" fmla="*/ 0 w 4"/>
                  <a:gd name="T17" fmla="*/ 10 h 10"/>
                  <a:gd name="T18" fmla="*/ 0 w 4"/>
                  <a:gd name="T19" fmla="*/ 10 h 10"/>
                  <a:gd name="T20" fmla="*/ 4 w 4"/>
                  <a:gd name="T21" fmla="*/ 10 h 10"/>
                  <a:gd name="T22" fmla="*/ 4 w 4"/>
                  <a:gd name="T23" fmla="*/ 10 h 10"/>
                  <a:gd name="T24" fmla="*/ 4 w 4"/>
                  <a:gd name="T25" fmla="*/ 10 h 10"/>
                  <a:gd name="T26" fmla="*/ 4 w 4"/>
                  <a:gd name="T27" fmla="*/ 5 h 10"/>
                  <a:gd name="T28" fmla="*/ 4 w 4"/>
                  <a:gd name="T29" fmla="*/ 5 h 10"/>
                  <a:gd name="T30" fmla="*/ 4 w 4"/>
                  <a:gd name="T31" fmla="*/ 5 h 10"/>
                  <a:gd name="T32" fmla="*/ 4 w 4"/>
                  <a:gd name="T33" fmla="*/ 5 h 10"/>
                  <a:gd name="T34" fmla="*/ 4 w 4"/>
                  <a:gd name="T35" fmla="*/ 5 h 10"/>
                  <a:gd name="T36" fmla="*/ 4 w 4"/>
                  <a:gd name="T37" fmla="*/ 5 h 10"/>
                  <a:gd name="T38" fmla="*/ 4 w 4"/>
                  <a:gd name="T39" fmla="*/ 5 h 10"/>
                  <a:gd name="T40" fmla="*/ 0 w 4"/>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10">
                    <a:moveTo>
                      <a:pt x="0" y="5"/>
                    </a:moveTo>
                    <a:lnTo>
                      <a:pt x="0" y="0"/>
                    </a:lnTo>
                    <a:lnTo>
                      <a:pt x="0" y="5"/>
                    </a:lnTo>
                    <a:lnTo>
                      <a:pt x="0" y="5"/>
                    </a:lnTo>
                    <a:lnTo>
                      <a:pt x="0" y="5"/>
                    </a:lnTo>
                    <a:lnTo>
                      <a:pt x="0" y="5"/>
                    </a:lnTo>
                    <a:lnTo>
                      <a:pt x="0" y="5"/>
                    </a:lnTo>
                    <a:lnTo>
                      <a:pt x="0" y="10"/>
                    </a:lnTo>
                    <a:lnTo>
                      <a:pt x="0" y="10"/>
                    </a:lnTo>
                    <a:lnTo>
                      <a:pt x="0" y="10"/>
                    </a:lnTo>
                    <a:lnTo>
                      <a:pt x="4" y="10"/>
                    </a:lnTo>
                    <a:lnTo>
                      <a:pt x="4" y="10"/>
                    </a:lnTo>
                    <a:lnTo>
                      <a:pt x="4" y="10"/>
                    </a:lnTo>
                    <a:lnTo>
                      <a:pt x="4" y="5"/>
                    </a:lnTo>
                    <a:lnTo>
                      <a:pt x="4" y="5"/>
                    </a:lnTo>
                    <a:lnTo>
                      <a:pt x="4" y="5"/>
                    </a:lnTo>
                    <a:lnTo>
                      <a:pt x="4" y="5"/>
                    </a:lnTo>
                    <a:lnTo>
                      <a:pt x="4" y="5"/>
                    </a:lnTo>
                    <a:lnTo>
                      <a:pt x="4" y="5"/>
                    </a:lnTo>
                    <a:lnTo>
                      <a:pt x="4"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74" name="Freeform 3374">
                <a:extLst>
                  <a:ext uri="{FF2B5EF4-FFF2-40B4-BE49-F238E27FC236}">
                    <a16:creationId xmlns:a16="http://schemas.microsoft.com/office/drawing/2014/main" id="{CE6E76A8-C882-4753-A3A7-A07A88390825}"/>
                  </a:ext>
                </a:extLst>
              </p:cNvPr>
              <p:cNvSpPr>
                <a:spLocks/>
              </p:cNvSpPr>
              <p:nvPr/>
            </p:nvSpPr>
            <p:spPr bwMode="auto">
              <a:xfrm>
                <a:off x="3723" y="1316"/>
                <a:ext cx="9" cy="5"/>
              </a:xfrm>
              <a:custGeom>
                <a:avLst/>
                <a:gdLst>
                  <a:gd name="T0" fmla="*/ 9 w 9"/>
                  <a:gd name="T1" fmla="*/ 0 h 5"/>
                  <a:gd name="T2" fmla="*/ 9 w 9"/>
                  <a:gd name="T3" fmla="*/ 0 h 5"/>
                  <a:gd name="T4" fmla="*/ 4 w 9"/>
                  <a:gd name="T5" fmla="*/ 0 h 5"/>
                  <a:gd name="T6" fmla="*/ 4 w 9"/>
                  <a:gd name="T7" fmla="*/ 0 h 5"/>
                  <a:gd name="T8" fmla="*/ 4 w 9"/>
                  <a:gd name="T9" fmla="*/ 0 h 5"/>
                  <a:gd name="T10" fmla="*/ 0 w 9"/>
                  <a:gd name="T11" fmla="*/ 0 h 5"/>
                  <a:gd name="T12" fmla="*/ 0 w 9"/>
                  <a:gd name="T13" fmla="*/ 0 h 5"/>
                  <a:gd name="T14" fmla="*/ 0 w 9"/>
                  <a:gd name="T15" fmla="*/ 0 h 5"/>
                  <a:gd name="T16" fmla="*/ 0 w 9"/>
                  <a:gd name="T17" fmla="*/ 0 h 5"/>
                  <a:gd name="T18" fmla="*/ 0 w 9"/>
                  <a:gd name="T19" fmla="*/ 5 h 5"/>
                  <a:gd name="T20" fmla="*/ 4 w 9"/>
                  <a:gd name="T21" fmla="*/ 5 h 5"/>
                  <a:gd name="T22" fmla="*/ 4 w 9"/>
                  <a:gd name="T23" fmla="*/ 0 h 5"/>
                  <a:gd name="T24" fmla="*/ 4 w 9"/>
                  <a:gd name="T25" fmla="*/ 0 h 5"/>
                  <a:gd name="T26" fmla="*/ 4 w 9"/>
                  <a:gd name="T27" fmla="*/ 0 h 5"/>
                  <a:gd name="T28" fmla="*/ 4 w 9"/>
                  <a:gd name="T29" fmla="*/ 0 h 5"/>
                  <a:gd name="T30" fmla="*/ 4 w 9"/>
                  <a:gd name="T31" fmla="*/ 0 h 5"/>
                  <a:gd name="T32" fmla="*/ 4 w 9"/>
                  <a:gd name="T33" fmla="*/ 0 h 5"/>
                  <a:gd name="T34" fmla="*/ 4 w 9"/>
                  <a:gd name="T35" fmla="*/ 0 h 5"/>
                  <a:gd name="T36" fmla="*/ 4 w 9"/>
                  <a:gd name="T37" fmla="*/ 0 h 5"/>
                  <a:gd name="T38" fmla="*/ 4 w 9"/>
                  <a:gd name="T39" fmla="*/ 0 h 5"/>
                  <a:gd name="T40" fmla="*/ 9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9" y="0"/>
                    </a:moveTo>
                    <a:lnTo>
                      <a:pt x="9" y="0"/>
                    </a:lnTo>
                    <a:lnTo>
                      <a:pt x="4" y="0"/>
                    </a:lnTo>
                    <a:lnTo>
                      <a:pt x="4" y="0"/>
                    </a:lnTo>
                    <a:lnTo>
                      <a:pt x="4" y="0"/>
                    </a:lnTo>
                    <a:lnTo>
                      <a:pt x="0" y="0"/>
                    </a:lnTo>
                    <a:lnTo>
                      <a:pt x="0" y="0"/>
                    </a:lnTo>
                    <a:lnTo>
                      <a:pt x="0" y="0"/>
                    </a:lnTo>
                    <a:lnTo>
                      <a:pt x="0" y="0"/>
                    </a:lnTo>
                    <a:lnTo>
                      <a:pt x="0" y="5"/>
                    </a:lnTo>
                    <a:lnTo>
                      <a:pt x="4" y="5"/>
                    </a:lnTo>
                    <a:lnTo>
                      <a:pt x="4" y="0"/>
                    </a:lnTo>
                    <a:lnTo>
                      <a:pt x="4" y="0"/>
                    </a:lnTo>
                    <a:lnTo>
                      <a:pt x="4" y="0"/>
                    </a:lnTo>
                    <a:lnTo>
                      <a:pt x="4" y="0"/>
                    </a:lnTo>
                    <a:lnTo>
                      <a:pt x="4" y="0"/>
                    </a:lnTo>
                    <a:lnTo>
                      <a:pt x="4" y="0"/>
                    </a:lnTo>
                    <a:lnTo>
                      <a:pt x="4" y="0"/>
                    </a:lnTo>
                    <a:lnTo>
                      <a:pt x="4" y="0"/>
                    </a:lnTo>
                    <a:lnTo>
                      <a:pt x="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75" name="Freeform 3375">
                <a:extLst>
                  <a:ext uri="{FF2B5EF4-FFF2-40B4-BE49-F238E27FC236}">
                    <a16:creationId xmlns:a16="http://schemas.microsoft.com/office/drawing/2014/main" id="{CD2CED98-4B31-467A-9056-8783FF457DBC}"/>
                  </a:ext>
                </a:extLst>
              </p:cNvPr>
              <p:cNvSpPr>
                <a:spLocks/>
              </p:cNvSpPr>
              <p:nvPr/>
            </p:nvSpPr>
            <p:spPr bwMode="auto">
              <a:xfrm>
                <a:off x="3732" y="1321"/>
                <a:ext cx="5" cy="10"/>
              </a:xfrm>
              <a:custGeom>
                <a:avLst/>
                <a:gdLst>
                  <a:gd name="T0" fmla="*/ 5 w 5"/>
                  <a:gd name="T1" fmla="*/ 10 h 10"/>
                  <a:gd name="T2" fmla="*/ 5 w 5"/>
                  <a:gd name="T3" fmla="*/ 10 h 10"/>
                  <a:gd name="T4" fmla="*/ 5 w 5"/>
                  <a:gd name="T5" fmla="*/ 10 h 10"/>
                  <a:gd name="T6" fmla="*/ 5 w 5"/>
                  <a:gd name="T7" fmla="*/ 5 h 10"/>
                  <a:gd name="T8" fmla="*/ 5 w 5"/>
                  <a:gd name="T9" fmla="*/ 5 h 10"/>
                  <a:gd name="T10" fmla="*/ 0 w 5"/>
                  <a:gd name="T11" fmla="*/ 5 h 10"/>
                  <a:gd name="T12" fmla="*/ 0 w 5"/>
                  <a:gd name="T13" fmla="*/ 5 h 10"/>
                  <a:gd name="T14" fmla="*/ 0 w 5"/>
                  <a:gd name="T15" fmla="*/ 0 h 10"/>
                  <a:gd name="T16" fmla="*/ 0 w 5"/>
                  <a:gd name="T17" fmla="*/ 0 h 10"/>
                  <a:gd name="T18" fmla="*/ 0 w 5"/>
                  <a:gd name="T19" fmla="*/ 0 h 10"/>
                  <a:gd name="T20" fmla="*/ 0 w 5"/>
                  <a:gd name="T21" fmla="*/ 0 h 10"/>
                  <a:gd name="T22" fmla="*/ 0 w 5"/>
                  <a:gd name="T23" fmla="*/ 0 h 10"/>
                  <a:gd name="T24" fmla="*/ 0 w 5"/>
                  <a:gd name="T25" fmla="*/ 5 h 10"/>
                  <a:gd name="T26" fmla="*/ 0 w 5"/>
                  <a:gd name="T27" fmla="*/ 5 h 10"/>
                  <a:gd name="T28" fmla="*/ 0 w 5"/>
                  <a:gd name="T29" fmla="*/ 5 h 10"/>
                  <a:gd name="T30" fmla="*/ 0 w 5"/>
                  <a:gd name="T31" fmla="*/ 5 h 10"/>
                  <a:gd name="T32" fmla="*/ 0 w 5"/>
                  <a:gd name="T33" fmla="*/ 10 h 10"/>
                  <a:gd name="T34" fmla="*/ 0 w 5"/>
                  <a:gd name="T35" fmla="*/ 10 h 10"/>
                  <a:gd name="T36" fmla="*/ 5 w 5"/>
                  <a:gd name="T37" fmla="*/ 10 h 10"/>
                  <a:gd name="T38" fmla="*/ 0 w 5"/>
                  <a:gd name="T39" fmla="*/ 10 h 10"/>
                  <a:gd name="T40" fmla="*/ 5 w 5"/>
                  <a:gd name="T41" fmla="*/ 10 h 10"/>
                  <a:gd name="T42" fmla="*/ 5 w 5"/>
                  <a:gd name="T43" fmla="*/ 10 h 10"/>
                  <a:gd name="T44" fmla="*/ 5 w 5"/>
                  <a:gd name="T4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10">
                    <a:moveTo>
                      <a:pt x="5" y="10"/>
                    </a:moveTo>
                    <a:lnTo>
                      <a:pt x="5" y="10"/>
                    </a:lnTo>
                    <a:lnTo>
                      <a:pt x="5" y="10"/>
                    </a:lnTo>
                    <a:lnTo>
                      <a:pt x="5" y="5"/>
                    </a:lnTo>
                    <a:lnTo>
                      <a:pt x="5" y="5"/>
                    </a:lnTo>
                    <a:lnTo>
                      <a:pt x="0" y="5"/>
                    </a:lnTo>
                    <a:lnTo>
                      <a:pt x="0" y="5"/>
                    </a:lnTo>
                    <a:lnTo>
                      <a:pt x="0" y="0"/>
                    </a:lnTo>
                    <a:lnTo>
                      <a:pt x="0" y="0"/>
                    </a:lnTo>
                    <a:lnTo>
                      <a:pt x="0" y="0"/>
                    </a:lnTo>
                    <a:lnTo>
                      <a:pt x="0" y="0"/>
                    </a:lnTo>
                    <a:lnTo>
                      <a:pt x="0" y="0"/>
                    </a:lnTo>
                    <a:lnTo>
                      <a:pt x="0" y="5"/>
                    </a:lnTo>
                    <a:lnTo>
                      <a:pt x="0" y="5"/>
                    </a:lnTo>
                    <a:lnTo>
                      <a:pt x="0" y="5"/>
                    </a:lnTo>
                    <a:lnTo>
                      <a:pt x="0" y="5"/>
                    </a:lnTo>
                    <a:lnTo>
                      <a:pt x="0" y="10"/>
                    </a:lnTo>
                    <a:lnTo>
                      <a:pt x="0" y="10"/>
                    </a:lnTo>
                    <a:lnTo>
                      <a:pt x="5" y="10"/>
                    </a:lnTo>
                    <a:lnTo>
                      <a:pt x="0" y="10"/>
                    </a:lnTo>
                    <a:lnTo>
                      <a:pt x="5" y="10"/>
                    </a:lnTo>
                    <a:lnTo>
                      <a:pt x="5" y="10"/>
                    </a:lnTo>
                    <a:lnTo>
                      <a:pt x="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76" name="Freeform 3376">
                <a:extLst>
                  <a:ext uri="{FF2B5EF4-FFF2-40B4-BE49-F238E27FC236}">
                    <a16:creationId xmlns:a16="http://schemas.microsoft.com/office/drawing/2014/main" id="{A3426621-D970-4082-B28E-B61467730242}"/>
                  </a:ext>
                </a:extLst>
              </p:cNvPr>
              <p:cNvSpPr>
                <a:spLocks/>
              </p:cNvSpPr>
              <p:nvPr/>
            </p:nvSpPr>
            <p:spPr bwMode="auto">
              <a:xfrm>
                <a:off x="3732" y="1331"/>
                <a:ext cx="15" cy="15"/>
              </a:xfrm>
              <a:custGeom>
                <a:avLst/>
                <a:gdLst>
                  <a:gd name="T0" fmla="*/ 15 w 15"/>
                  <a:gd name="T1" fmla="*/ 15 h 15"/>
                  <a:gd name="T2" fmla="*/ 15 w 15"/>
                  <a:gd name="T3" fmla="*/ 15 h 15"/>
                  <a:gd name="T4" fmla="*/ 15 w 15"/>
                  <a:gd name="T5" fmla="*/ 10 h 15"/>
                  <a:gd name="T6" fmla="*/ 10 w 15"/>
                  <a:gd name="T7" fmla="*/ 10 h 15"/>
                  <a:gd name="T8" fmla="*/ 10 w 15"/>
                  <a:gd name="T9" fmla="*/ 5 h 15"/>
                  <a:gd name="T10" fmla="*/ 10 w 15"/>
                  <a:gd name="T11" fmla="*/ 5 h 15"/>
                  <a:gd name="T12" fmla="*/ 5 w 15"/>
                  <a:gd name="T13" fmla="*/ 0 h 15"/>
                  <a:gd name="T14" fmla="*/ 5 w 15"/>
                  <a:gd name="T15" fmla="*/ 0 h 15"/>
                  <a:gd name="T16" fmla="*/ 5 w 15"/>
                  <a:gd name="T17" fmla="*/ 0 h 15"/>
                  <a:gd name="T18" fmla="*/ 5 w 15"/>
                  <a:gd name="T19" fmla="*/ 0 h 15"/>
                  <a:gd name="T20" fmla="*/ 0 w 15"/>
                  <a:gd name="T21" fmla="*/ 0 h 15"/>
                  <a:gd name="T22" fmla="*/ 5 w 15"/>
                  <a:gd name="T23" fmla="*/ 0 h 15"/>
                  <a:gd name="T24" fmla="*/ 5 w 15"/>
                  <a:gd name="T25" fmla="*/ 0 h 15"/>
                  <a:gd name="T26" fmla="*/ 5 w 15"/>
                  <a:gd name="T27" fmla="*/ 5 h 15"/>
                  <a:gd name="T28" fmla="*/ 5 w 15"/>
                  <a:gd name="T29" fmla="*/ 5 h 15"/>
                  <a:gd name="T30" fmla="*/ 10 w 15"/>
                  <a:gd name="T31" fmla="*/ 5 h 15"/>
                  <a:gd name="T32" fmla="*/ 10 w 15"/>
                  <a:gd name="T33" fmla="*/ 10 h 15"/>
                  <a:gd name="T34" fmla="*/ 10 w 15"/>
                  <a:gd name="T35" fmla="*/ 10 h 15"/>
                  <a:gd name="T36" fmla="*/ 10 w 15"/>
                  <a:gd name="T37" fmla="*/ 15 h 15"/>
                  <a:gd name="T38" fmla="*/ 10 w 15"/>
                  <a:gd name="T39" fmla="*/ 15 h 15"/>
                  <a:gd name="T40" fmla="*/ 15 w 15"/>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5">
                    <a:moveTo>
                      <a:pt x="15" y="15"/>
                    </a:moveTo>
                    <a:lnTo>
                      <a:pt x="15" y="15"/>
                    </a:lnTo>
                    <a:lnTo>
                      <a:pt x="15" y="10"/>
                    </a:lnTo>
                    <a:lnTo>
                      <a:pt x="10" y="10"/>
                    </a:lnTo>
                    <a:lnTo>
                      <a:pt x="10" y="5"/>
                    </a:lnTo>
                    <a:lnTo>
                      <a:pt x="10" y="5"/>
                    </a:lnTo>
                    <a:lnTo>
                      <a:pt x="5" y="0"/>
                    </a:lnTo>
                    <a:lnTo>
                      <a:pt x="5" y="0"/>
                    </a:lnTo>
                    <a:lnTo>
                      <a:pt x="5" y="0"/>
                    </a:lnTo>
                    <a:lnTo>
                      <a:pt x="5" y="0"/>
                    </a:lnTo>
                    <a:lnTo>
                      <a:pt x="0" y="0"/>
                    </a:lnTo>
                    <a:lnTo>
                      <a:pt x="5" y="0"/>
                    </a:lnTo>
                    <a:lnTo>
                      <a:pt x="5" y="0"/>
                    </a:lnTo>
                    <a:lnTo>
                      <a:pt x="5" y="5"/>
                    </a:lnTo>
                    <a:lnTo>
                      <a:pt x="5" y="5"/>
                    </a:lnTo>
                    <a:lnTo>
                      <a:pt x="10" y="5"/>
                    </a:lnTo>
                    <a:lnTo>
                      <a:pt x="10" y="10"/>
                    </a:lnTo>
                    <a:lnTo>
                      <a:pt x="10" y="10"/>
                    </a:lnTo>
                    <a:lnTo>
                      <a:pt x="10" y="15"/>
                    </a:lnTo>
                    <a:lnTo>
                      <a:pt x="10" y="15"/>
                    </a:lnTo>
                    <a:lnTo>
                      <a:pt x="1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77" name="Freeform 3377">
                <a:extLst>
                  <a:ext uri="{FF2B5EF4-FFF2-40B4-BE49-F238E27FC236}">
                    <a16:creationId xmlns:a16="http://schemas.microsoft.com/office/drawing/2014/main" id="{EEDF86C9-A26F-4CC2-9366-29F838377155}"/>
                  </a:ext>
                </a:extLst>
              </p:cNvPr>
              <p:cNvSpPr>
                <a:spLocks/>
              </p:cNvSpPr>
              <p:nvPr/>
            </p:nvSpPr>
            <p:spPr bwMode="auto">
              <a:xfrm>
                <a:off x="3742" y="1346"/>
                <a:ext cx="10" cy="10"/>
              </a:xfrm>
              <a:custGeom>
                <a:avLst/>
                <a:gdLst>
                  <a:gd name="T0" fmla="*/ 5 w 10"/>
                  <a:gd name="T1" fmla="*/ 5 h 10"/>
                  <a:gd name="T2" fmla="*/ 10 w 10"/>
                  <a:gd name="T3" fmla="*/ 5 h 10"/>
                  <a:gd name="T4" fmla="*/ 5 w 10"/>
                  <a:gd name="T5" fmla="*/ 5 h 10"/>
                  <a:gd name="T6" fmla="*/ 5 w 10"/>
                  <a:gd name="T7" fmla="*/ 5 h 10"/>
                  <a:gd name="T8" fmla="*/ 5 w 10"/>
                  <a:gd name="T9" fmla="*/ 5 h 10"/>
                  <a:gd name="T10" fmla="*/ 5 w 10"/>
                  <a:gd name="T11" fmla="*/ 5 h 10"/>
                  <a:gd name="T12" fmla="*/ 5 w 10"/>
                  <a:gd name="T13" fmla="*/ 0 h 10"/>
                  <a:gd name="T14" fmla="*/ 5 w 10"/>
                  <a:gd name="T15" fmla="*/ 0 h 10"/>
                  <a:gd name="T16" fmla="*/ 5 w 10"/>
                  <a:gd name="T17" fmla="*/ 0 h 10"/>
                  <a:gd name="T18" fmla="*/ 5 w 10"/>
                  <a:gd name="T19" fmla="*/ 0 h 10"/>
                  <a:gd name="T20" fmla="*/ 0 w 10"/>
                  <a:gd name="T21" fmla="*/ 0 h 10"/>
                  <a:gd name="T22" fmla="*/ 0 w 10"/>
                  <a:gd name="T23" fmla="*/ 0 h 10"/>
                  <a:gd name="T24" fmla="*/ 0 w 10"/>
                  <a:gd name="T25" fmla="*/ 0 h 10"/>
                  <a:gd name="T26" fmla="*/ 0 w 10"/>
                  <a:gd name="T27" fmla="*/ 0 h 10"/>
                  <a:gd name="T28" fmla="*/ 0 w 10"/>
                  <a:gd name="T29" fmla="*/ 5 h 10"/>
                  <a:gd name="T30" fmla="*/ 0 w 10"/>
                  <a:gd name="T31" fmla="*/ 5 h 10"/>
                  <a:gd name="T32" fmla="*/ 5 w 10"/>
                  <a:gd name="T33" fmla="*/ 5 h 10"/>
                  <a:gd name="T34" fmla="*/ 5 w 10"/>
                  <a:gd name="T35" fmla="*/ 10 h 10"/>
                  <a:gd name="T36" fmla="*/ 10 w 10"/>
                  <a:gd name="T37" fmla="*/ 10 h 10"/>
                  <a:gd name="T38" fmla="*/ 10 w 10"/>
                  <a:gd name="T39" fmla="*/ 10 h 10"/>
                  <a:gd name="T40" fmla="*/ 5 w 10"/>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5" y="5"/>
                    </a:moveTo>
                    <a:lnTo>
                      <a:pt x="10" y="5"/>
                    </a:lnTo>
                    <a:lnTo>
                      <a:pt x="5" y="5"/>
                    </a:lnTo>
                    <a:lnTo>
                      <a:pt x="5" y="5"/>
                    </a:lnTo>
                    <a:lnTo>
                      <a:pt x="5" y="5"/>
                    </a:lnTo>
                    <a:lnTo>
                      <a:pt x="5" y="5"/>
                    </a:lnTo>
                    <a:lnTo>
                      <a:pt x="5" y="0"/>
                    </a:lnTo>
                    <a:lnTo>
                      <a:pt x="5" y="0"/>
                    </a:lnTo>
                    <a:lnTo>
                      <a:pt x="5" y="0"/>
                    </a:lnTo>
                    <a:lnTo>
                      <a:pt x="5" y="0"/>
                    </a:lnTo>
                    <a:lnTo>
                      <a:pt x="0" y="0"/>
                    </a:lnTo>
                    <a:lnTo>
                      <a:pt x="0" y="0"/>
                    </a:lnTo>
                    <a:lnTo>
                      <a:pt x="0" y="0"/>
                    </a:lnTo>
                    <a:lnTo>
                      <a:pt x="0" y="0"/>
                    </a:lnTo>
                    <a:lnTo>
                      <a:pt x="0" y="5"/>
                    </a:lnTo>
                    <a:lnTo>
                      <a:pt x="0" y="5"/>
                    </a:lnTo>
                    <a:lnTo>
                      <a:pt x="5" y="5"/>
                    </a:lnTo>
                    <a:lnTo>
                      <a:pt x="5" y="10"/>
                    </a:lnTo>
                    <a:lnTo>
                      <a:pt x="10" y="10"/>
                    </a:lnTo>
                    <a:lnTo>
                      <a:pt x="10" y="1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78" name="Freeform 3378">
                <a:extLst>
                  <a:ext uri="{FF2B5EF4-FFF2-40B4-BE49-F238E27FC236}">
                    <a16:creationId xmlns:a16="http://schemas.microsoft.com/office/drawing/2014/main" id="{4F504EE6-DF9C-4A36-AFC6-F86C8047DCFD}"/>
                  </a:ext>
                </a:extLst>
              </p:cNvPr>
              <p:cNvSpPr>
                <a:spLocks/>
              </p:cNvSpPr>
              <p:nvPr/>
            </p:nvSpPr>
            <p:spPr bwMode="auto">
              <a:xfrm>
                <a:off x="3747" y="1351"/>
                <a:ext cx="10" cy="5"/>
              </a:xfrm>
              <a:custGeom>
                <a:avLst/>
                <a:gdLst>
                  <a:gd name="T0" fmla="*/ 10 w 10"/>
                  <a:gd name="T1" fmla="*/ 5 h 5"/>
                  <a:gd name="T2" fmla="*/ 10 w 10"/>
                  <a:gd name="T3" fmla="*/ 0 h 5"/>
                  <a:gd name="T4" fmla="*/ 10 w 10"/>
                  <a:gd name="T5" fmla="*/ 0 h 5"/>
                  <a:gd name="T6" fmla="*/ 10 w 10"/>
                  <a:gd name="T7" fmla="*/ 0 h 5"/>
                  <a:gd name="T8" fmla="*/ 5 w 10"/>
                  <a:gd name="T9" fmla="*/ 0 h 5"/>
                  <a:gd name="T10" fmla="*/ 5 w 10"/>
                  <a:gd name="T11" fmla="*/ 0 h 5"/>
                  <a:gd name="T12" fmla="*/ 5 w 10"/>
                  <a:gd name="T13" fmla="*/ 0 h 5"/>
                  <a:gd name="T14" fmla="*/ 5 w 10"/>
                  <a:gd name="T15" fmla="*/ 0 h 5"/>
                  <a:gd name="T16" fmla="*/ 0 w 10"/>
                  <a:gd name="T17" fmla="*/ 0 h 5"/>
                  <a:gd name="T18" fmla="*/ 0 w 10"/>
                  <a:gd name="T19" fmla="*/ 0 h 5"/>
                  <a:gd name="T20" fmla="*/ 5 w 10"/>
                  <a:gd name="T21" fmla="*/ 5 h 5"/>
                  <a:gd name="T22" fmla="*/ 5 w 10"/>
                  <a:gd name="T23" fmla="*/ 5 h 5"/>
                  <a:gd name="T24" fmla="*/ 5 w 10"/>
                  <a:gd name="T25" fmla="*/ 5 h 5"/>
                  <a:gd name="T26" fmla="*/ 5 w 10"/>
                  <a:gd name="T27" fmla="*/ 0 h 5"/>
                  <a:gd name="T28" fmla="*/ 5 w 10"/>
                  <a:gd name="T29" fmla="*/ 5 h 5"/>
                  <a:gd name="T30" fmla="*/ 5 w 10"/>
                  <a:gd name="T31" fmla="*/ 0 h 5"/>
                  <a:gd name="T32" fmla="*/ 5 w 10"/>
                  <a:gd name="T33" fmla="*/ 5 h 5"/>
                  <a:gd name="T34" fmla="*/ 10 w 10"/>
                  <a:gd name="T35" fmla="*/ 5 h 5"/>
                  <a:gd name="T36" fmla="*/ 10 w 10"/>
                  <a:gd name="T37" fmla="*/ 5 h 5"/>
                  <a:gd name="T38" fmla="*/ 10 w 10"/>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5">
                    <a:moveTo>
                      <a:pt x="10" y="5"/>
                    </a:moveTo>
                    <a:lnTo>
                      <a:pt x="10" y="0"/>
                    </a:lnTo>
                    <a:lnTo>
                      <a:pt x="10" y="0"/>
                    </a:lnTo>
                    <a:lnTo>
                      <a:pt x="10" y="0"/>
                    </a:lnTo>
                    <a:lnTo>
                      <a:pt x="5" y="0"/>
                    </a:lnTo>
                    <a:lnTo>
                      <a:pt x="5" y="0"/>
                    </a:lnTo>
                    <a:lnTo>
                      <a:pt x="5" y="0"/>
                    </a:lnTo>
                    <a:lnTo>
                      <a:pt x="5" y="0"/>
                    </a:lnTo>
                    <a:lnTo>
                      <a:pt x="0" y="0"/>
                    </a:lnTo>
                    <a:lnTo>
                      <a:pt x="0" y="0"/>
                    </a:lnTo>
                    <a:lnTo>
                      <a:pt x="5" y="5"/>
                    </a:lnTo>
                    <a:lnTo>
                      <a:pt x="5" y="5"/>
                    </a:lnTo>
                    <a:lnTo>
                      <a:pt x="5" y="5"/>
                    </a:lnTo>
                    <a:lnTo>
                      <a:pt x="5" y="0"/>
                    </a:lnTo>
                    <a:lnTo>
                      <a:pt x="5" y="5"/>
                    </a:lnTo>
                    <a:lnTo>
                      <a:pt x="5" y="0"/>
                    </a:lnTo>
                    <a:lnTo>
                      <a:pt x="5" y="5"/>
                    </a:lnTo>
                    <a:lnTo>
                      <a:pt x="10" y="5"/>
                    </a:lnTo>
                    <a:lnTo>
                      <a:pt x="10" y="5"/>
                    </a:lnTo>
                    <a:lnTo>
                      <a:pt x="1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79" name="Freeform 3379">
                <a:extLst>
                  <a:ext uri="{FF2B5EF4-FFF2-40B4-BE49-F238E27FC236}">
                    <a16:creationId xmlns:a16="http://schemas.microsoft.com/office/drawing/2014/main" id="{C018F852-D99B-4970-9875-25FFD939DDC6}"/>
                  </a:ext>
                </a:extLst>
              </p:cNvPr>
              <p:cNvSpPr>
                <a:spLocks/>
              </p:cNvSpPr>
              <p:nvPr/>
            </p:nvSpPr>
            <p:spPr bwMode="auto">
              <a:xfrm>
                <a:off x="3757" y="1356"/>
                <a:ext cx="10" cy="5"/>
              </a:xfrm>
              <a:custGeom>
                <a:avLst/>
                <a:gdLst>
                  <a:gd name="T0" fmla="*/ 10 w 10"/>
                  <a:gd name="T1" fmla="*/ 5 h 5"/>
                  <a:gd name="T2" fmla="*/ 10 w 10"/>
                  <a:gd name="T3" fmla="*/ 5 h 5"/>
                  <a:gd name="T4" fmla="*/ 5 w 10"/>
                  <a:gd name="T5" fmla="*/ 5 h 5"/>
                  <a:gd name="T6" fmla="*/ 5 w 10"/>
                  <a:gd name="T7" fmla="*/ 5 h 5"/>
                  <a:gd name="T8" fmla="*/ 5 w 10"/>
                  <a:gd name="T9" fmla="*/ 5 h 5"/>
                  <a:gd name="T10" fmla="*/ 5 w 10"/>
                  <a:gd name="T11" fmla="*/ 0 h 5"/>
                  <a:gd name="T12" fmla="*/ 5 w 10"/>
                  <a:gd name="T13" fmla="*/ 0 h 5"/>
                  <a:gd name="T14" fmla="*/ 0 w 10"/>
                  <a:gd name="T15" fmla="*/ 0 h 5"/>
                  <a:gd name="T16" fmla="*/ 0 w 10"/>
                  <a:gd name="T17" fmla="*/ 0 h 5"/>
                  <a:gd name="T18" fmla="*/ 0 w 10"/>
                  <a:gd name="T19" fmla="*/ 0 h 5"/>
                  <a:gd name="T20" fmla="*/ 0 w 10"/>
                  <a:gd name="T21" fmla="*/ 0 h 5"/>
                  <a:gd name="T22" fmla="*/ 0 w 10"/>
                  <a:gd name="T23" fmla="*/ 0 h 5"/>
                  <a:gd name="T24" fmla="*/ 0 w 10"/>
                  <a:gd name="T25" fmla="*/ 0 h 5"/>
                  <a:gd name="T26" fmla="*/ 0 w 10"/>
                  <a:gd name="T27" fmla="*/ 0 h 5"/>
                  <a:gd name="T28" fmla="*/ 0 w 10"/>
                  <a:gd name="T29" fmla="*/ 5 h 5"/>
                  <a:gd name="T30" fmla="*/ 5 w 10"/>
                  <a:gd name="T31" fmla="*/ 5 h 5"/>
                  <a:gd name="T32" fmla="*/ 5 w 10"/>
                  <a:gd name="T33" fmla="*/ 5 h 5"/>
                  <a:gd name="T34" fmla="*/ 5 w 10"/>
                  <a:gd name="T35" fmla="*/ 5 h 5"/>
                  <a:gd name="T36" fmla="*/ 10 w 10"/>
                  <a:gd name="T37" fmla="*/ 5 h 5"/>
                  <a:gd name="T38" fmla="*/ 10 w 10"/>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5">
                    <a:moveTo>
                      <a:pt x="10" y="5"/>
                    </a:moveTo>
                    <a:lnTo>
                      <a:pt x="10" y="5"/>
                    </a:lnTo>
                    <a:lnTo>
                      <a:pt x="5" y="5"/>
                    </a:lnTo>
                    <a:lnTo>
                      <a:pt x="5" y="5"/>
                    </a:lnTo>
                    <a:lnTo>
                      <a:pt x="5" y="5"/>
                    </a:lnTo>
                    <a:lnTo>
                      <a:pt x="5" y="0"/>
                    </a:lnTo>
                    <a:lnTo>
                      <a:pt x="5" y="0"/>
                    </a:lnTo>
                    <a:lnTo>
                      <a:pt x="0" y="0"/>
                    </a:lnTo>
                    <a:lnTo>
                      <a:pt x="0" y="0"/>
                    </a:lnTo>
                    <a:lnTo>
                      <a:pt x="0" y="0"/>
                    </a:lnTo>
                    <a:lnTo>
                      <a:pt x="0" y="0"/>
                    </a:lnTo>
                    <a:lnTo>
                      <a:pt x="0" y="0"/>
                    </a:lnTo>
                    <a:lnTo>
                      <a:pt x="0" y="0"/>
                    </a:lnTo>
                    <a:lnTo>
                      <a:pt x="0" y="0"/>
                    </a:lnTo>
                    <a:lnTo>
                      <a:pt x="0" y="5"/>
                    </a:lnTo>
                    <a:lnTo>
                      <a:pt x="5" y="5"/>
                    </a:lnTo>
                    <a:lnTo>
                      <a:pt x="5" y="5"/>
                    </a:lnTo>
                    <a:lnTo>
                      <a:pt x="5" y="5"/>
                    </a:lnTo>
                    <a:lnTo>
                      <a:pt x="10" y="5"/>
                    </a:lnTo>
                    <a:lnTo>
                      <a:pt x="1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80" name="Freeform 3380">
                <a:extLst>
                  <a:ext uri="{FF2B5EF4-FFF2-40B4-BE49-F238E27FC236}">
                    <a16:creationId xmlns:a16="http://schemas.microsoft.com/office/drawing/2014/main" id="{FB1F763E-DE8A-4270-B35B-61A45086F9CB}"/>
                  </a:ext>
                </a:extLst>
              </p:cNvPr>
              <p:cNvSpPr>
                <a:spLocks/>
              </p:cNvSpPr>
              <p:nvPr/>
            </p:nvSpPr>
            <p:spPr bwMode="auto">
              <a:xfrm>
                <a:off x="3767" y="1356"/>
                <a:ext cx="5" cy="5"/>
              </a:xfrm>
              <a:custGeom>
                <a:avLst/>
                <a:gdLst>
                  <a:gd name="T0" fmla="*/ 0 w 5"/>
                  <a:gd name="T1" fmla="*/ 0 h 5"/>
                  <a:gd name="T2" fmla="*/ 0 w 5"/>
                  <a:gd name="T3" fmla="*/ 0 h 5"/>
                  <a:gd name="T4" fmla="*/ 0 w 5"/>
                  <a:gd name="T5" fmla="*/ 0 h 5"/>
                  <a:gd name="T6" fmla="*/ 0 w 5"/>
                  <a:gd name="T7" fmla="*/ 5 h 5"/>
                  <a:gd name="T8" fmla="*/ 0 w 5"/>
                  <a:gd name="T9" fmla="*/ 5 h 5"/>
                  <a:gd name="T10" fmla="*/ 0 w 5"/>
                  <a:gd name="T11" fmla="*/ 5 h 5"/>
                  <a:gd name="T12" fmla="*/ 0 w 5"/>
                  <a:gd name="T13" fmla="*/ 5 h 5"/>
                  <a:gd name="T14" fmla="*/ 0 w 5"/>
                  <a:gd name="T15" fmla="*/ 5 h 5"/>
                  <a:gd name="T16" fmla="*/ 0 w 5"/>
                  <a:gd name="T17" fmla="*/ 5 h 5"/>
                  <a:gd name="T18" fmla="*/ 0 w 5"/>
                  <a:gd name="T19" fmla="*/ 5 h 5"/>
                  <a:gd name="T20" fmla="*/ 5 w 5"/>
                  <a:gd name="T21" fmla="*/ 5 h 5"/>
                  <a:gd name="T22" fmla="*/ 5 w 5"/>
                  <a:gd name="T23" fmla="*/ 5 h 5"/>
                  <a:gd name="T24" fmla="*/ 0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0" y="0"/>
                    </a:moveTo>
                    <a:lnTo>
                      <a:pt x="0" y="0"/>
                    </a:lnTo>
                    <a:lnTo>
                      <a:pt x="0" y="0"/>
                    </a:lnTo>
                    <a:lnTo>
                      <a:pt x="0" y="5"/>
                    </a:lnTo>
                    <a:lnTo>
                      <a:pt x="0" y="5"/>
                    </a:lnTo>
                    <a:lnTo>
                      <a:pt x="0" y="5"/>
                    </a:lnTo>
                    <a:lnTo>
                      <a:pt x="0" y="5"/>
                    </a:lnTo>
                    <a:lnTo>
                      <a:pt x="0" y="5"/>
                    </a:lnTo>
                    <a:lnTo>
                      <a:pt x="0" y="5"/>
                    </a:lnTo>
                    <a:lnTo>
                      <a:pt x="0" y="5"/>
                    </a:lnTo>
                    <a:lnTo>
                      <a:pt x="5" y="5"/>
                    </a:lnTo>
                    <a:lnTo>
                      <a:pt x="5"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81" name="Freeform 3381">
                <a:extLst>
                  <a:ext uri="{FF2B5EF4-FFF2-40B4-BE49-F238E27FC236}">
                    <a16:creationId xmlns:a16="http://schemas.microsoft.com/office/drawing/2014/main" id="{A84109E4-C1C3-48C9-86B2-DDD83E3E4AC5}"/>
                  </a:ext>
                </a:extLst>
              </p:cNvPr>
              <p:cNvSpPr>
                <a:spLocks/>
              </p:cNvSpPr>
              <p:nvPr/>
            </p:nvSpPr>
            <p:spPr bwMode="auto">
              <a:xfrm>
                <a:off x="3767" y="1356"/>
                <a:ext cx="10" cy="5"/>
              </a:xfrm>
              <a:custGeom>
                <a:avLst/>
                <a:gdLst>
                  <a:gd name="T0" fmla="*/ 10 w 10"/>
                  <a:gd name="T1" fmla="*/ 0 h 5"/>
                  <a:gd name="T2" fmla="*/ 10 w 10"/>
                  <a:gd name="T3" fmla="*/ 0 h 5"/>
                  <a:gd name="T4" fmla="*/ 5 w 10"/>
                  <a:gd name="T5" fmla="*/ 0 h 5"/>
                  <a:gd name="T6" fmla="*/ 5 w 10"/>
                  <a:gd name="T7" fmla="*/ 0 h 5"/>
                  <a:gd name="T8" fmla="*/ 5 w 10"/>
                  <a:gd name="T9" fmla="*/ 0 h 5"/>
                  <a:gd name="T10" fmla="*/ 5 w 10"/>
                  <a:gd name="T11" fmla="*/ 0 h 5"/>
                  <a:gd name="T12" fmla="*/ 0 w 10"/>
                  <a:gd name="T13" fmla="*/ 0 h 5"/>
                  <a:gd name="T14" fmla="*/ 0 w 10"/>
                  <a:gd name="T15" fmla="*/ 0 h 5"/>
                  <a:gd name="T16" fmla="*/ 0 w 10"/>
                  <a:gd name="T17" fmla="*/ 0 h 5"/>
                  <a:gd name="T18" fmla="*/ 0 w 10"/>
                  <a:gd name="T19" fmla="*/ 0 h 5"/>
                  <a:gd name="T20" fmla="*/ 5 w 10"/>
                  <a:gd name="T21" fmla="*/ 5 h 5"/>
                  <a:gd name="T22" fmla="*/ 5 w 10"/>
                  <a:gd name="T23" fmla="*/ 5 h 5"/>
                  <a:gd name="T24" fmla="*/ 5 w 10"/>
                  <a:gd name="T25" fmla="*/ 5 h 5"/>
                  <a:gd name="T26" fmla="*/ 5 w 10"/>
                  <a:gd name="T27" fmla="*/ 5 h 5"/>
                  <a:gd name="T28" fmla="*/ 5 w 10"/>
                  <a:gd name="T29" fmla="*/ 5 h 5"/>
                  <a:gd name="T30" fmla="*/ 5 w 10"/>
                  <a:gd name="T31" fmla="*/ 5 h 5"/>
                  <a:gd name="T32" fmla="*/ 5 w 10"/>
                  <a:gd name="T33" fmla="*/ 5 h 5"/>
                  <a:gd name="T34" fmla="*/ 5 w 10"/>
                  <a:gd name="T35" fmla="*/ 5 h 5"/>
                  <a:gd name="T36" fmla="*/ 5 w 10"/>
                  <a:gd name="T37" fmla="*/ 5 h 5"/>
                  <a:gd name="T38" fmla="*/ 5 w 10"/>
                  <a:gd name="T39" fmla="*/ 5 h 5"/>
                  <a:gd name="T40" fmla="*/ 10 w 10"/>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10" y="0"/>
                    </a:moveTo>
                    <a:lnTo>
                      <a:pt x="10" y="0"/>
                    </a:lnTo>
                    <a:lnTo>
                      <a:pt x="5" y="0"/>
                    </a:lnTo>
                    <a:lnTo>
                      <a:pt x="5" y="0"/>
                    </a:lnTo>
                    <a:lnTo>
                      <a:pt x="5" y="0"/>
                    </a:lnTo>
                    <a:lnTo>
                      <a:pt x="5" y="0"/>
                    </a:lnTo>
                    <a:lnTo>
                      <a:pt x="0" y="0"/>
                    </a:lnTo>
                    <a:lnTo>
                      <a:pt x="0" y="0"/>
                    </a:lnTo>
                    <a:lnTo>
                      <a:pt x="0" y="0"/>
                    </a:lnTo>
                    <a:lnTo>
                      <a:pt x="0" y="0"/>
                    </a:lnTo>
                    <a:lnTo>
                      <a:pt x="5" y="5"/>
                    </a:lnTo>
                    <a:lnTo>
                      <a:pt x="5" y="5"/>
                    </a:lnTo>
                    <a:lnTo>
                      <a:pt x="5" y="5"/>
                    </a:lnTo>
                    <a:lnTo>
                      <a:pt x="5" y="5"/>
                    </a:lnTo>
                    <a:lnTo>
                      <a:pt x="5" y="5"/>
                    </a:lnTo>
                    <a:lnTo>
                      <a:pt x="5" y="5"/>
                    </a:lnTo>
                    <a:lnTo>
                      <a:pt x="5" y="5"/>
                    </a:lnTo>
                    <a:lnTo>
                      <a:pt x="5" y="5"/>
                    </a:lnTo>
                    <a:lnTo>
                      <a:pt x="5" y="5"/>
                    </a:lnTo>
                    <a:lnTo>
                      <a:pt x="5" y="5"/>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82" name="Freeform 3382">
                <a:extLst>
                  <a:ext uri="{FF2B5EF4-FFF2-40B4-BE49-F238E27FC236}">
                    <a16:creationId xmlns:a16="http://schemas.microsoft.com/office/drawing/2014/main" id="{0202735D-CBDE-40E2-8610-5995D6B3B772}"/>
                  </a:ext>
                </a:extLst>
              </p:cNvPr>
              <p:cNvSpPr>
                <a:spLocks/>
              </p:cNvSpPr>
              <p:nvPr/>
            </p:nvSpPr>
            <p:spPr bwMode="auto">
              <a:xfrm>
                <a:off x="3772" y="1356"/>
                <a:ext cx="15" cy="10"/>
              </a:xfrm>
              <a:custGeom>
                <a:avLst/>
                <a:gdLst>
                  <a:gd name="T0" fmla="*/ 15 w 15"/>
                  <a:gd name="T1" fmla="*/ 5 h 10"/>
                  <a:gd name="T2" fmla="*/ 10 w 15"/>
                  <a:gd name="T3" fmla="*/ 5 h 10"/>
                  <a:gd name="T4" fmla="*/ 10 w 15"/>
                  <a:gd name="T5" fmla="*/ 5 h 10"/>
                  <a:gd name="T6" fmla="*/ 10 w 15"/>
                  <a:gd name="T7" fmla="*/ 5 h 10"/>
                  <a:gd name="T8" fmla="*/ 5 w 15"/>
                  <a:gd name="T9" fmla="*/ 5 h 10"/>
                  <a:gd name="T10" fmla="*/ 5 w 15"/>
                  <a:gd name="T11" fmla="*/ 5 h 10"/>
                  <a:gd name="T12" fmla="*/ 5 w 15"/>
                  <a:gd name="T13" fmla="*/ 5 h 10"/>
                  <a:gd name="T14" fmla="*/ 5 w 15"/>
                  <a:gd name="T15" fmla="*/ 5 h 10"/>
                  <a:gd name="T16" fmla="*/ 5 w 15"/>
                  <a:gd name="T17" fmla="*/ 0 h 10"/>
                  <a:gd name="T18" fmla="*/ 5 w 15"/>
                  <a:gd name="T19" fmla="*/ 0 h 10"/>
                  <a:gd name="T20" fmla="*/ 0 w 15"/>
                  <a:gd name="T21" fmla="*/ 5 h 10"/>
                  <a:gd name="T22" fmla="*/ 0 w 15"/>
                  <a:gd name="T23" fmla="*/ 5 h 10"/>
                  <a:gd name="T24" fmla="*/ 0 w 15"/>
                  <a:gd name="T25" fmla="*/ 5 h 10"/>
                  <a:gd name="T26" fmla="*/ 5 w 15"/>
                  <a:gd name="T27" fmla="*/ 5 h 10"/>
                  <a:gd name="T28" fmla="*/ 5 w 15"/>
                  <a:gd name="T29" fmla="*/ 10 h 10"/>
                  <a:gd name="T30" fmla="*/ 5 w 15"/>
                  <a:gd name="T31" fmla="*/ 10 h 10"/>
                  <a:gd name="T32" fmla="*/ 10 w 15"/>
                  <a:gd name="T33" fmla="*/ 10 h 10"/>
                  <a:gd name="T34" fmla="*/ 10 w 15"/>
                  <a:gd name="T35" fmla="*/ 10 h 10"/>
                  <a:gd name="T36" fmla="*/ 15 w 15"/>
                  <a:gd name="T37" fmla="*/ 10 h 10"/>
                  <a:gd name="T38" fmla="*/ 15 w 15"/>
                  <a:gd name="T39" fmla="*/ 10 h 10"/>
                  <a:gd name="T40" fmla="*/ 15 w 15"/>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0">
                    <a:moveTo>
                      <a:pt x="15" y="5"/>
                    </a:moveTo>
                    <a:lnTo>
                      <a:pt x="10" y="5"/>
                    </a:lnTo>
                    <a:lnTo>
                      <a:pt x="10" y="5"/>
                    </a:lnTo>
                    <a:lnTo>
                      <a:pt x="10" y="5"/>
                    </a:lnTo>
                    <a:lnTo>
                      <a:pt x="5" y="5"/>
                    </a:lnTo>
                    <a:lnTo>
                      <a:pt x="5" y="5"/>
                    </a:lnTo>
                    <a:lnTo>
                      <a:pt x="5" y="5"/>
                    </a:lnTo>
                    <a:lnTo>
                      <a:pt x="5" y="5"/>
                    </a:lnTo>
                    <a:lnTo>
                      <a:pt x="5" y="0"/>
                    </a:lnTo>
                    <a:lnTo>
                      <a:pt x="5" y="0"/>
                    </a:lnTo>
                    <a:lnTo>
                      <a:pt x="0" y="5"/>
                    </a:lnTo>
                    <a:lnTo>
                      <a:pt x="0" y="5"/>
                    </a:lnTo>
                    <a:lnTo>
                      <a:pt x="0" y="5"/>
                    </a:lnTo>
                    <a:lnTo>
                      <a:pt x="5" y="5"/>
                    </a:lnTo>
                    <a:lnTo>
                      <a:pt x="5" y="10"/>
                    </a:lnTo>
                    <a:lnTo>
                      <a:pt x="5" y="10"/>
                    </a:lnTo>
                    <a:lnTo>
                      <a:pt x="10" y="10"/>
                    </a:lnTo>
                    <a:lnTo>
                      <a:pt x="10" y="10"/>
                    </a:lnTo>
                    <a:lnTo>
                      <a:pt x="15" y="10"/>
                    </a:lnTo>
                    <a:lnTo>
                      <a:pt x="15" y="10"/>
                    </a:lnTo>
                    <a:lnTo>
                      <a:pt x="1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83" name="Freeform 3383">
                <a:extLst>
                  <a:ext uri="{FF2B5EF4-FFF2-40B4-BE49-F238E27FC236}">
                    <a16:creationId xmlns:a16="http://schemas.microsoft.com/office/drawing/2014/main" id="{CAD624EF-823C-4072-8F93-5A121838CDE3}"/>
                  </a:ext>
                </a:extLst>
              </p:cNvPr>
              <p:cNvSpPr>
                <a:spLocks/>
              </p:cNvSpPr>
              <p:nvPr/>
            </p:nvSpPr>
            <p:spPr bwMode="auto">
              <a:xfrm>
                <a:off x="3787" y="1361"/>
                <a:ext cx="10" cy="5"/>
              </a:xfrm>
              <a:custGeom>
                <a:avLst/>
                <a:gdLst>
                  <a:gd name="T0" fmla="*/ 10 w 10"/>
                  <a:gd name="T1" fmla="*/ 5 h 5"/>
                  <a:gd name="T2" fmla="*/ 10 w 10"/>
                  <a:gd name="T3" fmla="*/ 5 h 5"/>
                  <a:gd name="T4" fmla="*/ 10 w 10"/>
                  <a:gd name="T5" fmla="*/ 0 h 5"/>
                  <a:gd name="T6" fmla="*/ 5 w 10"/>
                  <a:gd name="T7" fmla="*/ 0 h 5"/>
                  <a:gd name="T8" fmla="*/ 5 w 10"/>
                  <a:gd name="T9" fmla="*/ 0 h 5"/>
                  <a:gd name="T10" fmla="*/ 5 w 10"/>
                  <a:gd name="T11" fmla="*/ 0 h 5"/>
                  <a:gd name="T12" fmla="*/ 0 w 10"/>
                  <a:gd name="T13" fmla="*/ 0 h 5"/>
                  <a:gd name="T14" fmla="*/ 0 w 10"/>
                  <a:gd name="T15" fmla="*/ 0 h 5"/>
                  <a:gd name="T16" fmla="*/ 0 w 10"/>
                  <a:gd name="T17" fmla="*/ 0 h 5"/>
                  <a:gd name="T18" fmla="*/ 0 w 10"/>
                  <a:gd name="T19" fmla="*/ 0 h 5"/>
                  <a:gd name="T20" fmla="*/ 0 w 10"/>
                  <a:gd name="T21" fmla="*/ 5 h 5"/>
                  <a:gd name="T22" fmla="*/ 0 w 10"/>
                  <a:gd name="T23" fmla="*/ 5 h 5"/>
                  <a:gd name="T24" fmla="*/ 0 w 10"/>
                  <a:gd name="T25" fmla="*/ 0 h 5"/>
                  <a:gd name="T26" fmla="*/ 0 w 10"/>
                  <a:gd name="T27" fmla="*/ 0 h 5"/>
                  <a:gd name="T28" fmla="*/ 5 w 10"/>
                  <a:gd name="T29" fmla="*/ 0 h 5"/>
                  <a:gd name="T30" fmla="*/ 5 w 10"/>
                  <a:gd name="T31" fmla="*/ 0 h 5"/>
                  <a:gd name="T32" fmla="*/ 5 w 10"/>
                  <a:gd name="T33" fmla="*/ 0 h 5"/>
                  <a:gd name="T34" fmla="*/ 5 w 10"/>
                  <a:gd name="T35" fmla="*/ 5 h 5"/>
                  <a:gd name="T36" fmla="*/ 5 w 10"/>
                  <a:gd name="T37" fmla="*/ 5 h 5"/>
                  <a:gd name="T38" fmla="*/ 5 w 10"/>
                  <a:gd name="T39" fmla="*/ 5 h 5"/>
                  <a:gd name="T40" fmla="*/ 10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10" y="5"/>
                    </a:moveTo>
                    <a:lnTo>
                      <a:pt x="10" y="5"/>
                    </a:lnTo>
                    <a:lnTo>
                      <a:pt x="10" y="0"/>
                    </a:lnTo>
                    <a:lnTo>
                      <a:pt x="5" y="0"/>
                    </a:lnTo>
                    <a:lnTo>
                      <a:pt x="5" y="0"/>
                    </a:lnTo>
                    <a:lnTo>
                      <a:pt x="5" y="0"/>
                    </a:lnTo>
                    <a:lnTo>
                      <a:pt x="0" y="0"/>
                    </a:lnTo>
                    <a:lnTo>
                      <a:pt x="0" y="0"/>
                    </a:lnTo>
                    <a:lnTo>
                      <a:pt x="0" y="0"/>
                    </a:lnTo>
                    <a:lnTo>
                      <a:pt x="0" y="0"/>
                    </a:lnTo>
                    <a:lnTo>
                      <a:pt x="0" y="5"/>
                    </a:lnTo>
                    <a:lnTo>
                      <a:pt x="0" y="5"/>
                    </a:lnTo>
                    <a:lnTo>
                      <a:pt x="0" y="0"/>
                    </a:lnTo>
                    <a:lnTo>
                      <a:pt x="0" y="0"/>
                    </a:lnTo>
                    <a:lnTo>
                      <a:pt x="5" y="0"/>
                    </a:lnTo>
                    <a:lnTo>
                      <a:pt x="5" y="0"/>
                    </a:lnTo>
                    <a:lnTo>
                      <a:pt x="5" y="0"/>
                    </a:lnTo>
                    <a:lnTo>
                      <a:pt x="5" y="5"/>
                    </a:lnTo>
                    <a:lnTo>
                      <a:pt x="5" y="5"/>
                    </a:lnTo>
                    <a:lnTo>
                      <a:pt x="5" y="5"/>
                    </a:lnTo>
                    <a:lnTo>
                      <a:pt x="1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84" name="Freeform 3384">
                <a:extLst>
                  <a:ext uri="{FF2B5EF4-FFF2-40B4-BE49-F238E27FC236}">
                    <a16:creationId xmlns:a16="http://schemas.microsoft.com/office/drawing/2014/main" id="{11CFD5B7-62AE-4A60-AF60-255CDE961E1B}"/>
                  </a:ext>
                </a:extLst>
              </p:cNvPr>
              <p:cNvSpPr>
                <a:spLocks/>
              </p:cNvSpPr>
              <p:nvPr/>
            </p:nvSpPr>
            <p:spPr bwMode="auto">
              <a:xfrm>
                <a:off x="3792" y="1366"/>
                <a:ext cx="5" cy="9"/>
              </a:xfrm>
              <a:custGeom>
                <a:avLst/>
                <a:gdLst>
                  <a:gd name="T0" fmla="*/ 5 w 5"/>
                  <a:gd name="T1" fmla="*/ 9 h 9"/>
                  <a:gd name="T2" fmla="*/ 5 w 5"/>
                  <a:gd name="T3" fmla="*/ 9 h 9"/>
                  <a:gd name="T4" fmla="*/ 5 w 5"/>
                  <a:gd name="T5" fmla="*/ 4 h 9"/>
                  <a:gd name="T6" fmla="*/ 5 w 5"/>
                  <a:gd name="T7" fmla="*/ 4 h 9"/>
                  <a:gd name="T8" fmla="*/ 5 w 5"/>
                  <a:gd name="T9" fmla="*/ 4 h 9"/>
                  <a:gd name="T10" fmla="*/ 5 w 5"/>
                  <a:gd name="T11" fmla="*/ 0 h 9"/>
                  <a:gd name="T12" fmla="*/ 5 w 5"/>
                  <a:gd name="T13" fmla="*/ 0 h 9"/>
                  <a:gd name="T14" fmla="*/ 5 w 5"/>
                  <a:gd name="T15" fmla="*/ 0 h 9"/>
                  <a:gd name="T16" fmla="*/ 5 w 5"/>
                  <a:gd name="T17" fmla="*/ 0 h 9"/>
                  <a:gd name="T18" fmla="*/ 5 w 5"/>
                  <a:gd name="T19" fmla="*/ 0 h 9"/>
                  <a:gd name="T20" fmla="*/ 0 w 5"/>
                  <a:gd name="T21" fmla="*/ 0 h 9"/>
                  <a:gd name="T22" fmla="*/ 0 w 5"/>
                  <a:gd name="T23" fmla="*/ 0 h 9"/>
                  <a:gd name="T24" fmla="*/ 0 w 5"/>
                  <a:gd name="T25" fmla="*/ 0 h 9"/>
                  <a:gd name="T26" fmla="*/ 5 w 5"/>
                  <a:gd name="T27" fmla="*/ 0 h 9"/>
                  <a:gd name="T28" fmla="*/ 5 w 5"/>
                  <a:gd name="T29" fmla="*/ 0 h 9"/>
                  <a:gd name="T30" fmla="*/ 5 w 5"/>
                  <a:gd name="T31" fmla="*/ 4 h 9"/>
                  <a:gd name="T32" fmla="*/ 5 w 5"/>
                  <a:gd name="T33" fmla="*/ 4 h 9"/>
                  <a:gd name="T34" fmla="*/ 5 w 5"/>
                  <a:gd name="T35" fmla="*/ 4 h 9"/>
                  <a:gd name="T36" fmla="*/ 5 w 5"/>
                  <a:gd name="T37" fmla="*/ 9 h 9"/>
                  <a:gd name="T38" fmla="*/ 0 w 5"/>
                  <a:gd name="T39" fmla="*/ 9 h 9"/>
                  <a:gd name="T40" fmla="*/ 5 w 5"/>
                  <a:gd name="T4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9">
                    <a:moveTo>
                      <a:pt x="5" y="9"/>
                    </a:moveTo>
                    <a:lnTo>
                      <a:pt x="5" y="9"/>
                    </a:lnTo>
                    <a:lnTo>
                      <a:pt x="5" y="4"/>
                    </a:lnTo>
                    <a:lnTo>
                      <a:pt x="5" y="4"/>
                    </a:lnTo>
                    <a:lnTo>
                      <a:pt x="5" y="4"/>
                    </a:lnTo>
                    <a:lnTo>
                      <a:pt x="5" y="0"/>
                    </a:lnTo>
                    <a:lnTo>
                      <a:pt x="5" y="0"/>
                    </a:lnTo>
                    <a:lnTo>
                      <a:pt x="5" y="0"/>
                    </a:lnTo>
                    <a:lnTo>
                      <a:pt x="5" y="0"/>
                    </a:lnTo>
                    <a:lnTo>
                      <a:pt x="5" y="0"/>
                    </a:lnTo>
                    <a:lnTo>
                      <a:pt x="0" y="0"/>
                    </a:lnTo>
                    <a:lnTo>
                      <a:pt x="0" y="0"/>
                    </a:lnTo>
                    <a:lnTo>
                      <a:pt x="0" y="0"/>
                    </a:lnTo>
                    <a:lnTo>
                      <a:pt x="5" y="0"/>
                    </a:lnTo>
                    <a:lnTo>
                      <a:pt x="5" y="0"/>
                    </a:lnTo>
                    <a:lnTo>
                      <a:pt x="5" y="4"/>
                    </a:lnTo>
                    <a:lnTo>
                      <a:pt x="5" y="4"/>
                    </a:lnTo>
                    <a:lnTo>
                      <a:pt x="5" y="4"/>
                    </a:lnTo>
                    <a:lnTo>
                      <a:pt x="5" y="9"/>
                    </a:lnTo>
                    <a:lnTo>
                      <a:pt x="0" y="9"/>
                    </a:lnTo>
                    <a:lnTo>
                      <a:pt x="5"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85" name="Freeform 3385">
                <a:extLst>
                  <a:ext uri="{FF2B5EF4-FFF2-40B4-BE49-F238E27FC236}">
                    <a16:creationId xmlns:a16="http://schemas.microsoft.com/office/drawing/2014/main" id="{2808636C-9884-4737-9B71-F0D0889FEB91}"/>
                  </a:ext>
                </a:extLst>
              </p:cNvPr>
              <p:cNvSpPr>
                <a:spLocks/>
              </p:cNvSpPr>
              <p:nvPr/>
            </p:nvSpPr>
            <p:spPr bwMode="auto">
              <a:xfrm>
                <a:off x="3792" y="1375"/>
                <a:ext cx="10" cy="5"/>
              </a:xfrm>
              <a:custGeom>
                <a:avLst/>
                <a:gdLst>
                  <a:gd name="T0" fmla="*/ 10 w 10"/>
                  <a:gd name="T1" fmla="*/ 0 h 5"/>
                  <a:gd name="T2" fmla="*/ 10 w 10"/>
                  <a:gd name="T3" fmla="*/ 0 h 5"/>
                  <a:gd name="T4" fmla="*/ 10 w 10"/>
                  <a:gd name="T5" fmla="*/ 5 h 5"/>
                  <a:gd name="T6" fmla="*/ 5 w 10"/>
                  <a:gd name="T7" fmla="*/ 5 h 5"/>
                  <a:gd name="T8" fmla="*/ 5 w 10"/>
                  <a:gd name="T9" fmla="*/ 0 h 5"/>
                  <a:gd name="T10" fmla="*/ 5 w 10"/>
                  <a:gd name="T11" fmla="*/ 0 h 5"/>
                  <a:gd name="T12" fmla="*/ 5 w 10"/>
                  <a:gd name="T13" fmla="*/ 0 h 5"/>
                  <a:gd name="T14" fmla="*/ 5 w 10"/>
                  <a:gd name="T15" fmla="*/ 0 h 5"/>
                  <a:gd name="T16" fmla="*/ 5 w 10"/>
                  <a:gd name="T17" fmla="*/ 0 h 5"/>
                  <a:gd name="T18" fmla="*/ 5 w 10"/>
                  <a:gd name="T19" fmla="*/ 0 h 5"/>
                  <a:gd name="T20" fmla="*/ 0 w 10"/>
                  <a:gd name="T21" fmla="*/ 0 h 5"/>
                  <a:gd name="T22" fmla="*/ 5 w 10"/>
                  <a:gd name="T23" fmla="*/ 0 h 5"/>
                  <a:gd name="T24" fmla="*/ 5 w 10"/>
                  <a:gd name="T25" fmla="*/ 0 h 5"/>
                  <a:gd name="T26" fmla="*/ 5 w 10"/>
                  <a:gd name="T27" fmla="*/ 0 h 5"/>
                  <a:gd name="T28" fmla="*/ 5 w 10"/>
                  <a:gd name="T29" fmla="*/ 5 h 5"/>
                  <a:gd name="T30" fmla="*/ 5 w 10"/>
                  <a:gd name="T31" fmla="*/ 5 h 5"/>
                  <a:gd name="T32" fmla="*/ 5 w 10"/>
                  <a:gd name="T33" fmla="*/ 5 h 5"/>
                  <a:gd name="T34" fmla="*/ 10 w 10"/>
                  <a:gd name="T35" fmla="*/ 5 h 5"/>
                  <a:gd name="T36" fmla="*/ 10 w 10"/>
                  <a:gd name="T37" fmla="*/ 5 h 5"/>
                  <a:gd name="T38" fmla="*/ 10 w 10"/>
                  <a:gd name="T39" fmla="*/ 5 h 5"/>
                  <a:gd name="T40" fmla="*/ 10 w 10"/>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10" y="0"/>
                    </a:moveTo>
                    <a:lnTo>
                      <a:pt x="10" y="0"/>
                    </a:lnTo>
                    <a:lnTo>
                      <a:pt x="10" y="5"/>
                    </a:lnTo>
                    <a:lnTo>
                      <a:pt x="5" y="5"/>
                    </a:lnTo>
                    <a:lnTo>
                      <a:pt x="5" y="0"/>
                    </a:lnTo>
                    <a:lnTo>
                      <a:pt x="5" y="0"/>
                    </a:lnTo>
                    <a:lnTo>
                      <a:pt x="5" y="0"/>
                    </a:lnTo>
                    <a:lnTo>
                      <a:pt x="5" y="0"/>
                    </a:lnTo>
                    <a:lnTo>
                      <a:pt x="5" y="0"/>
                    </a:lnTo>
                    <a:lnTo>
                      <a:pt x="5" y="0"/>
                    </a:lnTo>
                    <a:lnTo>
                      <a:pt x="0" y="0"/>
                    </a:lnTo>
                    <a:lnTo>
                      <a:pt x="5" y="0"/>
                    </a:lnTo>
                    <a:lnTo>
                      <a:pt x="5" y="0"/>
                    </a:lnTo>
                    <a:lnTo>
                      <a:pt x="5" y="0"/>
                    </a:lnTo>
                    <a:lnTo>
                      <a:pt x="5" y="5"/>
                    </a:lnTo>
                    <a:lnTo>
                      <a:pt x="5" y="5"/>
                    </a:lnTo>
                    <a:lnTo>
                      <a:pt x="5" y="5"/>
                    </a:lnTo>
                    <a:lnTo>
                      <a:pt x="10" y="5"/>
                    </a:lnTo>
                    <a:lnTo>
                      <a:pt x="10" y="5"/>
                    </a:lnTo>
                    <a:lnTo>
                      <a:pt x="10" y="5"/>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86" name="Freeform 3386">
                <a:extLst>
                  <a:ext uri="{FF2B5EF4-FFF2-40B4-BE49-F238E27FC236}">
                    <a16:creationId xmlns:a16="http://schemas.microsoft.com/office/drawing/2014/main" id="{13D4BCDB-AD61-41F8-BA74-63060B4AD1E7}"/>
                  </a:ext>
                </a:extLst>
              </p:cNvPr>
              <p:cNvSpPr>
                <a:spLocks/>
              </p:cNvSpPr>
              <p:nvPr/>
            </p:nvSpPr>
            <p:spPr bwMode="auto">
              <a:xfrm>
                <a:off x="3802" y="1370"/>
                <a:ext cx="9" cy="10"/>
              </a:xfrm>
              <a:custGeom>
                <a:avLst/>
                <a:gdLst>
                  <a:gd name="T0" fmla="*/ 9 w 9"/>
                  <a:gd name="T1" fmla="*/ 0 h 10"/>
                  <a:gd name="T2" fmla="*/ 9 w 9"/>
                  <a:gd name="T3" fmla="*/ 5 h 10"/>
                  <a:gd name="T4" fmla="*/ 9 w 9"/>
                  <a:gd name="T5" fmla="*/ 5 h 10"/>
                  <a:gd name="T6" fmla="*/ 4 w 9"/>
                  <a:gd name="T7" fmla="*/ 5 h 10"/>
                  <a:gd name="T8" fmla="*/ 4 w 9"/>
                  <a:gd name="T9" fmla="*/ 5 h 10"/>
                  <a:gd name="T10" fmla="*/ 4 w 9"/>
                  <a:gd name="T11" fmla="*/ 5 h 10"/>
                  <a:gd name="T12" fmla="*/ 4 w 9"/>
                  <a:gd name="T13" fmla="*/ 5 h 10"/>
                  <a:gd name="T14" fmla="*/ 0 w 9"/>
                  <a:gd name="T15" fmla="*/ 5 h 10"/>
                  <a:gd name="T16" fmla="*/ 0 w 9"/>
                  <a:gd name="T17" fmla="*/ 5 h 10"/>
                  <a:gd name="T18" fmla="*/ 0 w 9"/>
                  <a:gd name="T19" fmla="*/ 5 h 10"/>
                  <a:gd name="T20" fmla="*/ 0 w 9"/>
                  <a:gd name="T21" fmla="*/ 10 h 10"/>
                  <a:gd name="T22" fmla="*/ 0 w 9"/>
                  <a:gd name="T23" fmla="*/ 10 h 10"/>
                  <a:gd name="T24" fmla="*/ 4 w 9"/>
                  <a:gd name="T25" fmla="*/ 10 h 10"/>
                  <a:gd name="T26" fmla="*/ 4 w 9"/>
                  <a:gd name="T27" fmla="*/ 10 h 10"/>
                  <a:gd name="T28" fmla="*/ 4 w 9"/>
                  <a:gd name="T29" fmla="*/ 10 h 10"/>
                  <a:gd name="T30" fmla="*/ 4 w 9"/>
                  <a:gd name="T31" fmla="*/ 5 h 10"/>
                  <a:gd name="T32" fmla="*/ 9 w 9"/>
                  <a:gd name="T33" fmla="*/ 5 h 10"/>
                  <a:gd name="T34" fmla="*/ 9 w 9"/>
                  <a:gd name="T35" fmla="*/ 5 h 10"/>
                  <a:gd name="T36" fmla="*/ 9 w 9"/>
                  <a:gd name="T37" fmla="*/ 5 h 10"/>
                  <a:gd name="T38" fmla="*/ 9 w 9"/>
                  <a:gd name="T39" fmla="*/ 5 h 10"/>
                  <a:gd name="T40" fmla="*/ 9 w 9"/>
                  <a:gd name="T4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10">
                    <a:moveTo>
                      <a:pt x="9" y="0"/>
                    </a:moveTo>
                    <a:lnTo>
                      <a:pt x="9" y="5"/>
                    </a:lnTo>
                    <a:lnTo>
                      <a:pt x="9" y="5"/>
                    </a:lnTo>
                    <a:lnTo>
                      <a:pt x="4" y="5"/>
                    </a:lnTo>
                    <a:lnTo>
                      <a:pt x="4" y="5"/>
                    </a:lnTo>
                    <a:lnTo>
                      <a:pt x="4" y="5"/>
                    </a:lnTo>
                    <a:lnTo>
                      <a:pt x="4" y="5"/>
                    </a:lnTo>
                    <a:lnTo>
                      <a:pt x="0" y="5"/>
                    </a:lnTo>
                    <a:lnTo>
                      <a:pt x="0" y="5"/>
                    </a:lnTo>
                    <a:lnTo>
                      <a:pt x="0" y="5"/>
                    </a:lnTo>
                    <a:lnTo>
                      <a:pt x="0" y="10"/>
                    </a:lnTo>
                    <a:lnTo>
                      <a:pt x="0" y="10"/>
                    </a:lnTo>
                    <a:lnTo>
                      <a:pt x="4" y="10"/>
                    </a:lnTo>
                    <a:lnTo>
                      <a:pt x="4" y="10"/>
                    </a:lnTo>
                    <a:lnTo>
                      <a:pt x="4" y="10"/>
                    </a:lnTo>
                    <a:lnTo>
                      <a:pt x="4" y="5"/>
                    </a:lnTo>
                    <a:lnTo>
                      <a:pt x="9" y="5"/>
                    </a:lnTo>
                    <a:lnTo>
                      <a:pt x="9" y="5"/>
                    </a:lnTo>
                    <a:lnTo>
                      <a:pt x="9" y="5"/>
                    </a:lnTo>
                    <a:lnTo>
                      <a:pt x="9" y="5"/>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87" name="Freeform 3387">
                <a:extLst>
                  <a:ext uri="{FF2B5EF4-FFF2-40B4-BE49-F238E27FC236}">
                    <a16:creationId xmlns:a16="http://schemas.microsoft.com/office/drawing/2014/main" id="{889BACFA-448F-4EA7-8BC6-5110904E4526}"/>
                  </a:ext>
                </a:extLst>
              </p:cNvPr>
              <p:cNvSpPr>
                <a:spLocks/>
              </p:cNvSpPr>
              <p:nvPr/>
            </p:nvSpPr>
            <p:spPr bwMode="auto">
              <a:xfrm>
                <a:off x="3811" y="1370"/>
                <a:ext cx="5" cy="5"/>
              </a:xfrm>
              <a:custGeom>
                <a:avLst/>
                <a:gdLst>
                  <a:gd name="T0" fmla="*/ 5 w 5"/>
                  <a:gd name="T1" fmla="*/ 0 h 5"/>
                  <a:gd name="T2" fmla="*/ 5 w 5"/>
                  <a:gd name="T3" fmla="*/ 0 h 5"/>
                  <a:gd name="T4" fmla="*/ 5 w 5"/>
                  <a:gd name="T5" fmla="*/ 0 h 5"/>
                  <a:gd name="T6" fmla="*/ 0 w 5"/>
                  <a:gd name="T7" fmla="*/ 0 h 5"/>
                  <a:gd name="T8" fmla="*/ 0 w 5"/>
                  <a:gd name="T9" fmla="*/ 0 h 5"/>
                  <a:gd name="T10" fmla="*/ 0 w 5"/>
                  <a:gd name="T11" fmla="*/ 0 h 5"/>
                  <a:gd name="T12" fmla="*/ 0 w 5"/>
                  <a:gd name="T13" fmla="*/ 0 h 5"/>
                  <a:gd name="T14" fmla="*/ 0 w 5"/>
                  <a:gd name="T15" fmla="*/ 0 h 5"/>
                  <a:gd name="T16" fmla="*/ 0 w 5"/>
                  <a:gd name="T17" fmla="*/ 0 h 5"/>
                  <a:gd name="T18" fmla="*/ 0 w 5"/>
                  <a:gd name="T19" fmla="*/ 0 h 5"/>
                  <a:gd name="T20" fmla="*/ 0 w 5"/>
                  <a:gd name="T21" fmla="*/ 5 h 5"/>
                  <a:gd name="T22" fmla="*/ 0 w 5"/>
                  <a:gd name="T23" fmla="*/ 5 h 5"/>
                  <a:gd name="T24" fmla="*/ 0 w 5"/>
                  <a:gd name="T25" fmla="*/ 5 h 5"/>
                  <a:gd name="T26" fmla="*/ 0 w 5"/>
                  <a:gd name="T27" fmla="*/ 5 h 5"/>
                  <a:gd name="T28" fmla="*/ 0 w 5"/>
                  <a:gd name="T29" fmla="*/ 5 h 5"/>
                  <a:gd name="T30" fmla="*/ 0 w 5"/>
                  <a:gd name="T31" fmla="*/ 5 h 5"/>
                  <a:gd name="T32" fmla="*/ 5 w 5"/>
                  <a:gd name="T33" fmla="*/ 0 h 5"/>
                  <a:gd name="T34" fmla="*/ 5 w 5"/>
                  <a:gd name="T35" fmla="*/ 0 h 5"/>
                  <a:gd name="T36" fmla="*/ 5 w 5"/>
                  <a:gd name="T37" fmla="*/ 0 h 5"/>
                  <a:gd name="T38" fmla="*/ 5 w 5"/>
                  <a:gd name="T39" fmla="*/ 0 h 5"/>
                  <a:gd name="T40" fmla="*/ 5 w 5"/>
                  <a:gd name="T41" fmla="*/ 0 h 5"/>
                  <a:gd name="T42" fmla="*/ 5 w 5"/>
                  <a:gd name="T43" fmla="*/ 0 h 5"/>
                  <a:gd name="T44" fmla="*/ 5 w 5"/>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5">
                    <a:moveTo>
                      <a:pt x="5" y="0"/>
                    </a:moveTo>
                    <a:lnTo>
                      <a:pt x="5" y="0"/>
                    </a:lnTo>
                    <a:lnTo>
                      <a:pt x="5" y="0"/>
                    </a:lnTo>
                    <a:lnTo>
                      <a:pt x="0" y="0"/>
                    </a:lnTo>
                    <a:lnTo>
                      <a:pt x="0" y="0"/>
                    </a:lnTo>
                    <a:lnTo>
                      <a:pt x="0" y="0"/>
                    </a:lnTo>
                    <a:lnTo>
                      <a:pt x="0" y="0"/>
                    </a:lnTo>
                    <a:lnTo>
                      <a:pt x="0" y="0"/>
                    </a:lnTo>
                    <a:lnTo>
                      <a:pt x="0" y="0"/>
                    </a:lnTo>
                    <a:lnTo>
                      <a:pt x="0" y="0"/>
                    </a:lnTo>
                    <a:lnTo>
                      <a:pt x="0" y="5"/>
                    </a:lnTo>
                    <a:lnTo>
                      <a:pt x="0" y="5"/>
                    </a:lnTo>
                    <a:lnTo>
                      <a:pt x="0" y="5"/>
                    </a:lnTo>
                    <a:lnTo>
                      <a:pt x="0" y="5"/>
                    </a:lnTo>
                    <a:lnTo>
                      <a:pt x="0" y="5"/>
                    </a:lnTo>
                    <a:lnTo>
                      <a:pt x="0" y="5"/>
                    </a:lnTo>
                    <a:lnTo>
                      <a:pt x="5" y="0"/>
                    </a:lnTo>
                    <a:lnTo>
                      <a:pt x="5" y="0"/>
                    </a:lnTo>
                    <a:lnTo>
                      <a:pt x="5" y="0"/>
                    </a:lnTo>
                    <a:lnTo>
                      <a:pt x="5" y="0"/>
                    </a:lnTo>
                    <a:lnTo>
                      <a:pt x="5" y="0"/>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88" name="Freeform 3388">
                <a:extLst>
                  <a:ext uri="{FF2B5EF4-FFF2-40B4-BE49-F238E27FC236}">
                    <a16:creationId xmlns:a16="http://schemas.microsoft.com/office/drawing/2014/main" id="{9EFAA4B3-E4F0-4CEE-A24F-87C50A5465DC}"/>
                  </a:ext>
                </a:extLst>
              </p:cNvPr>
              <p:cNvSpPr>
                <a:spLocks/>
              </p:cNvSpPr>
              <p:nvPr/>
            </p:nvSpPr>
            <p:spPr bwMode="auto">
              <a:xfrm>
                <a:off x="3816" y="1370"/>
                <a:ext cx="5" cy="10"/>
              </a:xfrm>
              <a:custGeom>
                <a:avLst/>
                <a:gdLst>
                  <a:gd name="T0" fmla="*/ 5 w 5"/>
                  <a:gd name="T1" fmla="*/ 10 h 10"/>
                  <a:gd name="T2" fmla="*/ 5 w 5"/>
                  <a:gd name="T3" fmla="*/ 10 h 10"/>
                  <a:gd name="T4" fmla="*/ 5 w 5"/>
                  <a:gd name="T5" fmla="*/ 5 h 10"/>
                  <a:gd name="T6" fmla="*/ 5 w 5"/>
                  <a:gd name="T7" fmla="*/ 5 h 10"/>
                  <a:gd name="T8" fmla="*/ 5 w 5"/>
                  <a:gd name="T9" fmla="*/ 0 h 10"/>
                  <a:gd name="T10" fmla="*/ 5 w 5"/>
                  <a:gd name="T11" fmla="*/ 0 h 10"/>
                  <a:gd name="T12" fmla="*/ 0 w 5"/>
                  <a:gd name="T13" fmla="*/ 0 h 10"/>
                  <a:gd name="T14" fmla="*/ 0 w 5"/>
                  <a:gd name="T15" fmla="*/ 0 h 10"/>
                  <a:gd name="T16" fmla="*/ 0 w 5"/>
                  <a:gd name="T17" fmla="*/ 0 h 10"/>
                  <a:gd name="T18" fmla="*/ 0 w 5"/>
                  <a:gd name="T19" fmla="*/ 0 h 10"/>
                  <a:gd name="T20" fmla="*/ 0 w 5"/>
                  <a:gd name="T21" fmla="*/ 0 h 10"/>
                  <a:gd name="T22" fmla="*/ 0 w 5"/>
                  <a:gd name="T23" fmla="*/ 0 h 10"/>
                  <a:gd name="T24" fmla="*/ 0 w 5"/>
                  <a:gd name="T25" fmla="*/ 0 h 10"/>
                  <a:gd name="T26" fmla="*/ 0 w 5"/>
                  <a:gd name="T27" fmla="*/ 5 h 10"/>
                  <a:gd name="T28" fmla="*/ 0 w 5"/>
                  <a:gd name="T29" fmla="*/ 5 h 10"/>
                  <a:gd name="T30" fmla="*/ 0 w 5"/>
                  <a:gd name="T31" fmla="*/ 5 h 10"/>
                  <a:gd name="T32" fmla="*/ 0 w 5"/>
                  <a:gd name="T33" fmla="*/ 5 h 10"/>
                  <a:gd name="T34" fmla="*/ 0 w 5"/>
                  <a:gd name="T35" fmla="*/ 5 h 10"/>
                  <a:gd name="T36" fmla="*/ 0 w 5"/>
                  <a:gd name="T37" fmla="*/ 10 h 10"/>
                  <a:gd name="T38" fmla="*/ 0 w 5"/>
                  <a:gd name="T39" fmla="*/ 10 h 10"/>
                  <a:gd name="T40" fmla="*/ 5 w 5"/>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0">
                    <a:moveTo>
                      <a:pt x="5" y="10"/>
                    </a:moveTo>
                    <a:lnTo>
                      <a:pt x="5" y="10"/>
                    </a:lnTo>
                    <a:lnTo>
                      <a:pt x="5" y="5"/>
                    </a:lnTo>
                    <a:lnTo>
                      <a:pt x="5" y="5"/>
                    </a:lnTo>
                    <a:lnTo>
                      <a:pt x="5" y="0"/>
                    </a:lnTo>
                    <a:lnTo>
                      <a:pt x="5" y="0"/>
                    </a:lnTo>
                    <a:lnTo>
                      <a:pt x="0" y="0"/>
                    </a:lnTo>
                    <a:lnTo>
                      <a:pt x="0" y="0"/>
                    </a:lnTo>
                    <a:lnTo>
                      <a:pt x="0" y="0"/>
                    </a:lnTo>
                    <a:lnTo>
                      <a:pt x="0" y="0"/>
                    </a:lnTo>
                    <a:lnTo>
                      <a:pt x="0" y="0"/>
                    </a:lnTo>
                    <a:lnTo>
                      <a:pt x="0" y="0"/>
                    </a:lnTo>
                    <a:lnTo>
                      <a:pt x="0" y="0"/>
                    </a:lnTo>
                    <a:lnTo>
                      <a:pt x="0" y="5"/>
                    </a:lnTo>
                    <a:lnTo>
                      <a:pt x="0" y="5"/>
                    </a:lnTo>
                    <a:lnTo>
                      <a:pt x="0" y="5"/>
                    </a:lnTo>
                    <a:lnTo>
                      <a:pt x="0" y="5"/>
                    </a:lnTo>
                    <a:lnTo>
                      <a:pt x="0" y="5"/>
                    </a:lnTo>
                    <a:lnTo>
                      <a:pt x="0" y="10"/>
                    </a:lnTo>
                    <a:lnTo>
                      <a:pt x="0" y="10"/>
                    </a:lnTo>
                    <a:lnTo>
                      <a:pt x="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89" name="Freeform 3389">
                <a:extLst>
                  <a:ext uri="{FF2B5EF4-FFF2-40B4-BE49-F238E27FC236}">
                    <a16:creationId xmlns:a16="http://schemas.microsoft.com/office/drawing/2014/main" id="{3BDF57FB-5443-482D-9256-505CF548FE6B}"/>
                  </a:ext>
                </a:extLst>
              </p:cNvPr>
              <p:cNvSpPr>
                <a:spLocks/>
              </p:cNvSpPr>
              <p:nvPr/>
            </p:nvSpPr>
            <p:spPr bwMode="auto">
              <a:xfrm>
                <a:off x="3816" y="1380"/>
                <a:ext cx="5" cy="10"/>
              </a:xfrm>
              <a:custGeom>
                <a:avLst/>
                <a:gdLst>
                  <a:gd name="T0" fmla="*/ 0 w 5"/>
                  <a:gd name="T1" fmla="*/ 10 h 10"/>
                  <a:gd name="T2" fmla="*/ 0 w 5"/>
                  <a:gd name="T3" fmla="*/ 10 h 10"/>
                  <a:gd name="T4" fmla="*/ 5 w 5"/>
                  <a:gd name="T5" fmla="*/ 0 h 10"/>
                  <a:gd name="T6" fmla="*/ 0 w 5"/>
                  <a:gd name="T7" fmla="*/ 0 h 10"/>
                  <a:gd name="T8" fmla="*/ 0 w 5"/>
                  <a:gd name="T9" fmla="*/ 5 h 10"/>
                  <a:gd name="T10" fmla="*/ 0 w 5"/>
                  <a:gd name="T11" fmla="*/ 5 h 10"/>
                  <a:gd name="T12" fmla="*/ 0 w 5"/>
                  <a:gd name="T13" fmla="*/ 10 h 10"/>
                  <a:gd name="T14" fmla="*/ 0 w 5"/>
                  <a:gd name="T15" fmla="*/ 10 h 10"/>
                  <a:gd name="T16" fmla="*/ 0 w 5"/>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0">
                    <a:moveTo>
                      <a:pt x="0" y="10"/>
                    </a:moveTo>
                    <a:lnTo>
                      <a:pt x="0" y="10"/>
                    </a:lnTo>
                    <a:lnTo>
                      <a:pt x="5" y="0"/>
                    </a:lnTo>
                    <a:lnTo>
                      <a:pt x="0" y="0"/>
                    </a:lnTo>
                    <a:lnTo>
                      <a:pt x="0" y="5"/>
                    </a:lnTo>
                    <a:lnTo>
                      <a:pt x="0" y="5"/>
                    </a:lnTo>
                    <a:lnTo>
                      <a:pt x="0" y="10"/>
                    </a:lnTo>
                    <a:lnTo>
                      <a:pt x="0"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90" name="Freeform 3390">
                <a:extLst>
                  <a:ext uri="{FF2B5EF4-FFF2-40B4-BE49-F238E27FC236}">
                    <a16:creationId xmlns:a16="http://schemas.microsoft.com/office/drawing/2014/main" id="{22564A9F-2508-4882-993B-43EA3ECE3767}"/>
                  </a:ext>
                </a:extLst>
              </p:cNvPr>
              <p:cNvSpPr>
                <a:spLocks/>
              </p:cNvSpPr>
              <p:nvPr/>
            </p:nvSpPr>
            <p:spPr bwMode="auto">
              <a:xfrm>
                <a:off x="3811" y="1385"/>
                <a:ext cx="5" cy="30"/>
              </a:xfrm>
              <a:custGeom>
                <a:avLst/>
                <a:gdLst>
                  <a:gd name="T0" fmla="*/ 5 w 5"/>
                  <a:gd name="T1" fmla="*/ 25 h 30"/>
                  <a:gd name="T2" fmla="*/ 5 w 5"/>
                  <a:gd name="T3" fmla="*/ 25 h 30"/>
                  <a:gd name="T4" fmla="*/ 5 w 5"/>
                  <a:gd name="T5" fmla="*/ 25 h 30"/>
                  <a:gd name="T6" fmla="*/ 0 w 5"/>
                  <a:gd name="T7" fmla="*/ 25 h 30"/>
                  <a:gd name="T8" fmla="*/ 0 w 5"/>
                  <a:gd name="T9" fmla="*/ 20 h 30"/>
                  <a:gd name="T10" fmla="*/ 0 w 5"/>
                  <a:gd name="T11" fmla="*/ 20 h 30"/>
                  <a:gd name="T12" fmla="*/ 0 w 5"/>
                  <a:gd name="T13" fmla="*/ 20 h 30"/>
                  <a:gd name="T14" fmla="*/ 0 w 5"/>
                  <a:gd name="T15" fmla="*/ 15 h 30"/>
                  <a:gd name="T16" fmla="*/ 0 w 5"/>
                  <a:gd name="T17" fmla="*/ 15 h 30"/>
                  <a:gd name="T18" fmla="*/ 0 w 5"/>
                  <a:gd name="T19" fmla="*/ 10 h 30"/>
                  <a:gd name="T20" fmla="*/ 0 w 5"/>
                  <a:gd name="T21" fmla="*/ 10 h 30"/>
                  <a:gd name="T22" fmla="*/ 0 w 5"/>
                  <a:gd name="T23" fmla="*/ 10 h 30"/>
                  <a:gd name="T24" fmla="*/ 5 w 5"/>
                  <a:gd name="T25" fmla="*/ 5 h 30"/>
                  <a:gd name="T26" fmla="*/ 5 w 5"/>
                  <a:gd name="T27" fmla="*/ 5 h 30"/>
                  <a:gd name="T28" fmla="*/ 5 w 5"/>
                  <a:gd name="T29" fmla="*/ 5 h 30"/>
                  <a:gd name="T30" fmla="*/ 5 w 5"/>
                  <a:gd name="T31" fmla="*/ 5 h 30"/>
                  <a:gd name="T32" fmla="*/ 5 w 5"/>
                  <a:gd name="T33" fmla="*/ 5 h 30"/>
                  <a:gd name="T34" fmla="*/ 5 w 5"/>
                  <a:gd name="T35" fmla="*/ 5 h 30"/>
                  <a:gd name="T36" fmla="*/ 5 w 5"/>
                  <a:gd name="T37" fmla="*/ 0 h 30"/>
                  <a:gd name="T38" fmla="*/ 5 w 5"/>
                  <a:gd name="T39" fmla="*/ 0 h 30"/>
                  <a:gd name="T40" fmla="*/ 0 w 5"/>
                  <a:gd name="T41" fmla="*/ 0 h 30"/>
                  <a:gd name="T42" fmla="*/ 0 w 5"/>
                  <a:gd name="T43" fmla="*/ 5 h 30"/>
                  <a:gd name="T44" fmla="*/ 0 w 5"/>
                  <a:gd name="T45" fmla="*/ 5 h 30"/>
                  <a:gd name="T46" fmla="*/ 0 w 5"/>
                  <a:gd name="T47" fmla="*/ 5 h 30"/>
                  <a:gd name="T48" fmla="*/ 0 w 5"/>
                  <a:gd name="T49" fmla="*/ 5 h 30"/>
                  <a:gd name="T50" fmla="*/ 0 w 5"/>
                  <a:gd name="T51" fmla="*/ 10 h 30"/>
                  <a:gd name="T52" fmla="*/ 0 w 5"/>
                  <a:gd name="T53" fmla="*/ 10 h 30"/>
                  <a:gd name="T54" fmla="*/ 0 w 5"/>
                  <a:gd name="T55" fmla="*/ 15 h 30"/>
                  <a:gd name="T56" fmla="*/ 0 w 5"/>
                  <a:gd name="T57" fmla="*/ 15 h 30"/>
                  <a:gd name="T58" fmla="*/ 0 w 5"/>
                  <a:gd name="T59" fmla="*/ 20 h 30"/>
                  <a:gd name="T60" fmla="*/ 0 w 5"/>
                  <a:gd name="T61" fmla="*/ 20 h 30"/>
                  <a:gd name="T62" fmla="*/ 0 w 5"/>
                  <a:gd name="T63" fmla="*/ 25 h 30"/>
                  <a:gd name="T64" fmla="*/ 0 w 5"/>
                  <a:gd name="T65" fmla="*/ 25 h 30"/>
                  <a:gd name="T66" fmla="*/ 0 w 5"/>
                  <a:gd name="T67" fmla="*/ 30 h 30"/>
                  <a:gd name="T68" fmla="*/ 5 w 5"/>
                  <a:gd name="T69" fmla="*/ 30 h 30"/>
                  <a:gd name="T70" fmla="*/ 5 w 5"/>
                  <a:gd name="T71" fmla="*/ 30 h 30"/>
                  <a:gd name="T72" fmla="*/ 5 w 5"/>
                  <a:gd name="T7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30">
                    <a:moveTo>
                      <a:pt x="5" y="25"/>
                    </a:moveTo>
                    <a:lnTo>
                      <a:pt x="5" y="25"/>
                    </a:lnTo>
                    <a:lnTo>
                      <a:pt x="5" y="25"/>
                    </a:lnTo>
                    <a:lnTo>
                      <a:pt x="0" y="25"/>
                    </a:lnTo>
                    <a:lnTo>
                      <a:pt x="0" y="20"/>
                    </a:lnTo>
                    <a:lnTo>
                      <a:pt x="0" y="20"/>
                    </a:lnTo>
                    <a:lnTo>
                      <a:pt x="0" y="20"/>
                    </a:lnTo>
                    <a:lnTo>
                      <a:pt x="0" y="15"/>
                    </a:lnTo>
                    <a:lnTo>
                      <a:pt x="0" y="15"/>
                    </a:lnTo>
                    <a:lnTo>
                      <a:pt x="0" y="10"/>
                    </a:lnTo>
                    <a:lnTo>
                      <a:pt x="0" y="10"/>
                    </a:lnTo>
                    <a:lnTo>
                      <a:pt x="0" y="10"/>
                    </a:lnTo>
                    <a:lnTo>
                      <a:pt x="5" y="5"/>
                    </a:lnTo>
                    <a:lnTo>
                      <a:pt x="5" y="5"/>
                    </a:lnTo>
                    <a:lnTo>
                      <a:pt x="5" y="5"/>
                    </a:lnTo>
                    <a:lnTo>
                      <a:pt x="5" y="5"/>
                    </a:lnTo>
                    <a:lnTo>
                      <a:pt x="5" y="5"/>
                    </a:lnTo>
                    <a:lnTo>
                      <a:pt x="5" y="5"/>
                    </a:lnTo>
                    <a:lnTo>
                      <a:pt x="5" y="0"/>
                    </a:lnTo>
                    <a:lnTo>
                      <a:pt x="5" y="0"/>
                    </a:lnTo>
                    <a:lnTo>
                      <a:pt x="0" y="0"/>
                    </a:lnTo>
                    <a:lnTo>
                      <a:pt x="0" y="5"/>
                    </a:lnTo>
                    <a:lnTo>
                      <a:pt x="0" y="5"/>
                    </a:lnTo>
                    <a:lnTo>
                      <a:pt x="0" y="5"/>
                    </a:lnTo>
                    <a:lnTo>
                      <a:pt x="0" y="5"/>
                    </a:lnTo>
                    <a:lnTo>
                      <a:pt x="0" y="10"/>
                    </a:lnTo>
                    <a:lnTo>
                      <a:pt x="0" y="10"/>
                    </a:lnTo>
                    <a:lnTo>
                      <a:pt x="0" y="15"/>
                    </a:lnTo>
                    <a:lnTo>
                      <a:pt x="0" y="15"/>
                    </a:lnTo>
                    <a:lnTo>
                      <a:pt x="0" y="20"/>
                    </a:lnTo>
                    <a:lnTo>
                      <a:pt x="0" y="20"/>
                    </a:lnTo>
                    <a:lnTo>
                      <a:pt x="0" y="25"/>
                    </a:lnTo>
                    <a:lnTo>
                      <a:pt x="0" y="25"/>
                    </a:lnTo>
                    <a:lnTo>
                      <a:pt x="0" y="30"/>
                    </a:lnTo>
                    <a:lnTo>
                      <a:pt x="5" y="30"/>
                    </a:lnTo>
                    <a:lnTo>
                      <a:pt x="5" y="30"/>
                    </a:lnTo>
                    <a:lnTo>
                      <a:pt x="5"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91" name="Freeform 3391">
                <a:extLst>
                  <a:ext uri="{FF2B5EF4-FFF2-40B4-BE49-F238E27FC236}">
                    <a16:creationId xmlns:a16="http://schemas.microsoft.com/office/drawing/2014/main" id="{28E438EA-8B00-4F5C-9B71-7D192DB62DA6}"/>
                  </a:ext>
                </a:extLst>
              </p:cNvPr>
              <p:cNvSpPr>
                <a:spLocks/>
              </p:cNvSpPr>
              <p:nvPr/>
            </p:nvSpPr>
            <p:spPr bwMode="auto">
              <a:xfrm>
                <a:off x="3816" y="1410"/>
                <a:ext cx="10" cy="15"/>
              </a:xfrm>
              <a:custGeom>
                <a:avLst/>
                <a:gdLst>
                  <a:gd name="T0" fmla="*/ 10 w 10"/>
                  <a:gd name="T1" fmla="*/ 15 h 15"/>
                  <a:gd name="T2" fmla="*/ 10 w 10"/>
                  <a:gd name="T3" fmla="*/ 15 h 15"/>
                  <a:gd name="T4" fmla="*/ 10 w 10"/>
                  <a:gd name="T5" fmla="*/ 10 h 15"/>
                  <a:gd name="T6" fmla="*/ 10 w 10"/>
                  <a:gd name="T7" fmla="*/ 10 h 15"/>
                  <a:gd name="T8" fmla="*/ 5 w 10"/>
                  <a:gd name="T9" fmla="*/ 5 h 15"/>
                  <a:gd name="T10" fmla="*/ 5 w 10"/>
                  <a:gd name="T11" fmla="*/ 5 h 15"/>
                  <a:gd name="T12" fmla="*/ 5 w 10"/>
                  <a:gd name="T13" fmla="*/ 5 h 15"/>
                  <a:gd name="T14" fmla="*/ 0 w 10"/>
                  <a:gd name="T15" fmla="*/ 5 h 15"/>
                  <a:gd name="T16" fmla="*/ 0 w 10"/>
                  <a:gd name="T17" fmla="*/ 5 h 15"/>
                  <a:gd name="T18" fmla="*/ 0 w 10"/>
                  <a:gd name="T19" fmla="*/ 0 h 15"/>
                  <a:gd name="T20" fmla="*/ 0 w 10"/>
                  <a:gd name="T21" fmla="*/ 5 h 15"/>
                  <a:gd name="T22" fmla="*/ 0 w 10"/>
                  <a:gd name="T23" fmla="*/ 5 h 15"/>
                  <a:gd name="T24" fmla="*/ 0 w 10"/>
                  <a:gd name="T25" fmla="*/ 5 h 15"/>
                  <a:gd name="T26" fmla="*/ 0 w 10"/>
                  <a:gd name="T27" fmla="*/ 5 h 15"/>
                  <a:gd name="T28" fmla="*/ 5 w 10"/>
                  <a:gd name="T29" fmla="*/ 10 h 15"/>
                  <a:gd name="T30" fmla="*/ 5 w 10"/>
                  <a:gd name="T31" fmla="*/ 10 h 15"/>
                  <a:gd name="T32" fmla="*/ 5 w 10"/>
                  <a:gd name="T33" fmla="*/ 10 h 15"/>
                  <a:gd name="T34" fmla="*/ 5 w 10"/>
                  <a:gd name="T35" fmla="*/ 15 h 15"/>
                  <a:gd name="T36" fmla="*/ 10 w 10"/>
                  <a:gd name="T37" fmla="*/ 15 h 15"/>
                  <a:gd name="T38" fmla="*/ 10 w 10"/>
                  <a:gd name="T3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5">
                    <a:moveTo>
                      <a:pt x="10" y="15"/>
                    </a:moveTo>
                    <a:lnTo>
                      <a:pt x="10" y="15"/>
                    </a:lnTo>
                    <a:lnTo>
                      <a:pt x="10" y="10"/>
                    </a:lnTo>
                    <a:lnTo>
                      <a:pt x="10" y="10"/>
                    </a:lnTo>
                    <a:lnTo>
                      <a:pt x="5" y="5"/>
                    </a:lnTo>
                    <a:lnTo>
                      <a:pt x="5" y="5"/>
                    </a:lnTo>
                    <a:lnTo>
                      <a:pt x="5" y="5"/>
                    </a:lnTo>
                    <a:lnTo>
                      <a:pt x="0" y="5"/>
                    </a:lnTo>
                    <a:lnTo>
                      <a:pt x="0" y="5"/>
                    </a:lnTo>
                    <a:lnTo>
                      <a:pt x="0" y="0"/>
                    </a:lnTo>
                    <a:lnTo>
                      <a:pt x="0" y="5"/>
                    </a:lnTo>
                    <a:lnTo>
                      <a:pt x="0" y="5"/>
                    </a:lnTo>
                    <a:lnTo>
                      <a:pt x="0" y="5"/>
                    </a:lnTo>
                    <a:lnTo>
                      <a:pt x="0" y="5"/>
                    </a:lnTo>
                    <a:lnTo>
                      <a:pt x="5" y="10"/>
                    </a:lnTo>
                    <a:lnTo>
                      <a:pt x="5" y="10"/>
                    </a:lnTo>
                    <a:lnTo>
                      <a:pt x="5" y="10"/>
                    </a:lnTo>
                    <a:lnTo>
                      <a:pt x="5" y="15"/>
                    </a:lnTo>
                    <a:lnTo>
                      <a:pt x="10" y="15"/>
                    </a:lnTo>
                    <a:lnTo>
                      <a:pt x="1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92" name="Freeform 3392">
                <a:extLst>
                  <a:ext uri="{FF2B5EF4-FFF2-40B4-BE49-F238E27FC236}">
                    <a16:creationId xmlns:a16="http://schemas.microsoft.com/office/drawing/2014/main" id="{1FA2B70E-7423-4F7A-8F95-BE130F057574}"/>
                  </a:ext>
                </a:extLst>
              </p:cNvPr>
              <p:cNvSpPr>
                <a:spLocks/>
              </p:cNvSpPr>
              <p:nvPr/>
            </p:nvSpPr>
            <p:spPr bwMode="auto">
              <a:xfrm>
                <a:off x="3826" y="1425"/>
                <a:ext cx="5" cy="14"/>
              </a:xfrm>
              <a:custGeom>
                <a:avLst/>
                <a:gdLst>
                  <a:gd name="T0" fmla="*/ 5 w 5"/>
                  <a:gd name="T1" fmla="*/ 10 h 14"/>
                  <a:gd name="T2" fmla="*/ 5 w 5"/>
                  <a:gd name="T3" fmla="*/ 10 h 14"/>
                  <a:gd name="T4" fmla="*/ 5 w 5"/>
                  <a:gd name="T5" fmla="*/ 10 h 14"/>
                  <a:gd name="T6" fmla="*/ 5 w 5"/>
                  <a:gd name="T7" fmla="*/ 10 h 14"/>
                  <a:gd name="T8" fmla="*/ 5 w 5"/>
                  <a:gd name="T9" fmla="*/ 5 h 14"/>
                  <a:gd name="T10" fmla="*/ 0 w 5"/>
                  <a:gd name="T11" fmla="*/ 5 h 14"/>
                  <a:gd name="T12" fmla="*/ 0 w 5"/>
                  <a:gd name="T13" fmla="*/ 0 h 14"/>
                  <a:gd name="T14" fmla="*/ 0 w 5"/>
                  <a:gd name="T15" fmla="*/ 0 h 14"/>
                  <a:gd name="T16" fmla="*/ 0 w 5"/>
                  <a:gd name="T17" fmla="*/ 0 h 14"/>
                  <a:gd name="T18" fmla="*/ 0 w 5"/>
                  <a:gd name="T19" fmla="*/ 0 h 14"/>
                  <a:gd name="T20" fmla="*/ 0 w 5"/>
                  <a:gd name="T21" fmla="*/ 0 h 14"/>
                  <a:gd name="T22" fmla="*/ 0 w 5"/>
                  <a:gd name="T23" fmla="*/ 0 h 14"/>
                  <a:gd name="T24" fmla="*/ 0 w 5"/>
                  <a:gd name="T25" fmla="*/ 0 h 14"/>
                  <a:gd name="T26" fmla="*/ 0 w 5"/>
                  <a:gd name="T27" fmla="*/ 5 h 14"/>
                  <a:gd name="T28" fmla="*/ 0 w 5"/>
                  <a:gd name="T29" fmla="*/ 5 h 14"/>
                  <a:gd name="T30" fmla="*/ 0 w 5"/>
                  <a:gd name="T31" fmla="*/ 10 h 14"/>
                  <a:gd name="T32" fmla="*/ 0 w 5"/>
                  <a:gd name="T33" fmla="*/ 10 h 14"/>
                  <a:gd name="T34" fmla="*/ 5 w 5"/>
                  <a:gd name="T35" fmla="*/ 10 h 14"/>
                  <a:gd name="T36" fmla="*/ 5 w 5"/>
                  <a:gd name="T37" fmla="*/ 14 h 14"/>
                  <a:gd name="T38" fmla="*/ 5 w 5"/>
                  <a:gd name="T39" fmla="*/ 14 h 14"/>
                  <a:gd name="T40" fmla="*/ 5 w 5"/>
                  <a:gd name="T41"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4">
                    <a:moveTo>
                      <a:pt x="5" y="10"/>
                    </a:moveTo>
                    <a:lnTo>
                      <a:pt x="5" y="10"/>
                    </a:lnTo>
                    <a:lnTo>
                      <a:pt x="5" y="10"/>
                    </a:lnTo>
                    <a:lnTo>
                      <a:pt x="5" y="10"/>
                    </a:lnTo>
                    <a:lnTo>
                      <a:pt x="5" y="5"/>
                    </a:lnTo>
                    <a:lnTo>
                      <a:pt x="0" y="5"/>
                    </a:lnTo>
                    <a:lnTo>
                      <a:pt x="0" y="0"/>
                    </a:lnTo>
                    <a:lnTo>
                      <a:pt x="0" y="0"/>
                    </a:lnTo>
                    <a:lnTo>
                      <a:pt x="0" y="0"/>
                    </a:lnTo>
                    <a:lnTo>
                      <a:pt x="0" y="0"/>
                    </a:lnTo>
                    <a:lnTo>
                      <a:pt x="0" y="0"/>
                    </a:lnTo>
                    <a:lnTo>
                      <a:pt x="0" y="0"/>
                    </a:lnTo>
                    <a:lnTo>
                      <a:pt x="0" y="0"/>
                    </a:lnTo>
                    <a:lnTo>
                      <a:pt x="0" y="5"/>
                    </a:lnTo>
                    <a:lnTo>
                      <a:pt x="0" y="5"/>
                    </a:lnTo>
                    <a:lnTo>
                      <a:pt x="0" y="10"/>
                    </a:lnTo>
                    <a:lnTo>
                      <a:pt x="0" y="10"/>
                    </a:lnTo>
                    <a:lnTo>
                      <a:pt x="5" y="10"/>
                    </a:lnTo>
                    <a:lnTo>
                      <a:pt x="5" y="14"/>
                    </a:lnTo>
                    <a:lnTo>
                      <a:pt x="5" y="14"/>
                    </a:lnTo>
                    <a:lnTo>
                      <a:pt x="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54593" name="Group 3393">
                <a:extLst>
                  <a:ext uri="{FF2B5EF4-FFF2-40B4-BE49-F238E27FC236}">
                    <a16:creationId xmlns:a16="http://schemas.microsoft.com/office/drawing/2014/main" id="{4BA5CEE8-26CA-46CE-AFB7-3B4794791A42}"/>
                  </a:ext>
                </a:extLst>
              </p:cNvPr>
              <p:cNvGrpSpPr>
                <a:grpSpLocks/>
              </p:cNvGrpSpPr>
              <p:nvPr/>
            </p:nvGrpSpPr>
            <p:grpSpPr bwMode="auto">
              <a:xfrm>
                <a:off x="3606" y="922"/>
                <a:ext cx="674" cy="636"/>
                <a:chOff x="3606" y="922"/>
                <a:chExt cx="674" cy="636"/>
              </a:xfrm>
            </p:grpSpPr>
            <p:sp>
              <p:nvSpPr>
                <p:cNvPr id="54594" name="Freeform 3394">
                  <a:extLst>
                    <a:ext uri="{FF2B5EF4-FFF2-40B4-BE49-F238E27FC236}">
                      <a16:creationId xmlns:a16="http://schemas.microsoft.com/office/drawing/2014/main" id="{7BE8B6D3-15A7-4317-A72F-C3D47B64D2B8}"/>
                    </a:ext>
                  </a:extLst>
                </p:cNvPr>
                <p:cNvSpPr>
                  <a:spLocks/>
                </p:cNvSpPr>
                <p:nvPr/>
              </p:nvSpPr>
              <p:spPr bwMode="auto">
                <a:xfrm>
                  <a:off x="3831" y="1435"/>
                  <a:ext cx="10" cy="4"/>
                </a:xfrm>
                <a:custGeom>
                  <a:avLst/>
                  <a:gdLst>
                    <a:gd name="T0" fmla="*/ 10 w 10"/>
                    <a:gd name="T1" fmla="*/ 4 h 4"/>
                    <a:gd name="T2" fmla="*/ 10 w 10"/>
                    <a:gd name="T3" fmla="*/ 4 h 4"/>
                    <a:gd name="T4" fmla="*/ 10 w 10"/>
                    <a:gd name="T5" fmla="*/ 0 h 4"/>
                    <a:gd name="T6" fmla="*/ 10 w 10"/>
                    <a:gd name="T7" fmla="*/ 0 h 4"/>
                    <a:gd name="T8" fmla="*/ 5 w 10"/>
                    <a:gd name="T9" fmla="*/ 0 h 4"/>
                    <a:gd name="T10" fmla="*/ 5 w 10"/>
                    <a:gd name="T11" fmla="*/ 0 h 4"/>
                    <a:gd name="T12" fmla="*/ 5 w 10"/>
                    <a:gd name="T13" fmla="*/ 0 h 4"/>
                    <a:gd name="T14" fmla="*/ 5 w 10"/>
                    <a:gd name="T15" fmla="*/ 0 h 4"/>
                    <a:gd name="T16" fmla="*/ 5 w 10"/>
                    <a:gd name="T17" fmla="*/ 0 h 4"/>
                    <a:gd name="T18" fmla="*/ 0 w 10"/>
                    <a:gd name="T19" fmla="*/ 0 h 4"/>
                    <a:gd name="T20" fmla="*/ 0 w 10"/>
                    <a:gd name="T21" fmla="*/ 4 h 4"/>
                    <a:gd name="T22" fmla="*/ 0 w 10"/>
                    <a:gd name="T23" fmla="*/ 4 h 4"/>
                    <a:gd name="T24" fmla="*/ 5 w 10"/>
                    <a:gd name="T25" fmla="*/ 4 h 4"/>
                    <a:gd name="T26" fmla="*/ 5 w 10"/>
                    <a:gd name="T27" fmla="*/ 4 h 4"/>
                    <a:gd name="T28" fmla="*/ 5 w 10"/>
                    <a:gd name="T29" fmla="*/ 4 h 4"/>
                    <a:gd name="T30" fmla="*/ 5 w 10"/>
                    <a:gd name="T31" fmla="*/ 4 h 4"/>
                    <a:gd name="T32" fmla="*/ 5 w 10"/>
                    <a:gd name="T33" fmla="*/ 4 h 4"/>
                    <a:gd name="T34" fmla="*/ 10 w 10"/>
                    <a:gd name="T35" fmla="*/ 4 h 4"/>
                    <a:gd name="T36" fmla="*/ 10 w 10"/>
                    <a:gd name="T37" fmla="*/ 4 h 4"/>
                    <a:gd name="T38" fmla="*/ 10 w 10"/>
                    <a:gd name="T3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4">
                      <a:moveTo>
                        <a:pt x="10" y="4"/>
                      </a:moveTo>
                      <a:lnTo>
                        <a:pt x="10" y="4"/>
                      </a:lnTo>
                      <a:lnTo>
                        <a:pt x="10" y="0"/>
                      </a:lnTo>
                      <a:lnTo>
                        <a:pt x="10" y="0"/>
                      </a:lnTo>
                      <a:lnTo>
                        <a:pt x="5" y="0"/>
                      </a:lnTo>
                      <a:lnTo>
                        <a:pt x="5" y="0"/>
                      </a:lnTo>
                      <a:lnTo>
                        <a:pt x="5" y="0"/>
                      </a:lnTo>
                      <a:lnTo>
                        <a:pt x="5" y="0"/>
                      </a:lnTo>
                      <a:lnTo>
                        <a:pt x="5" y="0"/>
                      </a:lnTo>
                      <a:lnTo>
                        <a:pt x="0" y="0"/>
                      </a:lnTo>
                      <a:lnTo>
                        <a:pt x="0" y="4"/>
                      </a:lnTo>
                      <a:lnTo>
                        <a:pt x="0" y="4"/>
                      </a:lnTo>
                      <a:lnTo>
                        <a:pt x="5" y="4"/>
                      </a:lnTo>
                      <a:lnTo>
                        <a:pt x="5" y="4"/>
                      </a:lnTo>
                      <a:lnTo>
                        <a:pt x="5" y="4"/>
                      </a:lnTo>
                      <a:lnTo>
                        <a:pt x="5" y="4"/>
                      </a:lnTo>
                      <a:lnTo>
                        <a:pt x="5" y="4"/>
                      </a:lnTo>
                      <a:lnTo>
                        <a:pt x="10" y="4"/>
                      </a:lnTo>
                      <a:lnTo>
                        <a:pt x="10" y="4"/>
                      </a:lnTo>
                      <a:lnTo>
                        <a:pt x="1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95" name="Freeform 3395">
                  <a:extLst>
                    <a:ext uri="{FF2B5EF4-FFF2-40B4-BE49-F238E27FC236}">
                      <a16:creationId xmlns:a16="http://schemas.microsoft.com/office/drawing/2014/main" id="{41BBCB47-9046-4843-8241-9808608C3B3B}"/>
                    </a:ext>
                  </a:extLst>
                </p:cNvPr>
                <p:cNvSpPr>
                  <a:spLocks/>
                </p:cNvSpPr>
                <p:nvPr/>
              </p:nvSpPr>
              <p:spPr bwMode="auto">
                <a:xfrm>
                  <a:off x="3841" y="1439"/>
                  <a:ext cx="5" cy="15"/>
                </a:xfrm>
                <a:custGeom>
                  <a:avLst/>
                  <a:gdLst>
                    <a:gd name="T0" fmla="*/ 0 w 5"/>
                    <a:gd name="T1" fmla="*/ 15 h 15"/>
                    <a:gd name="T2" fmla="*/ 0 w 5"/>
                    <a:gd name="T3" fmla="*/ 15 h 15"/>
                    <a:gd name="T4" fmla="*/ 5 w 5"/>
                    <a:gd name="T5" fmla="*/ 10 h 15"/>
                    <a:gd name="T6" fmla="*/ 5 w 5"/>
                    <a:gd name="T7" fmla="*/ 10 h 15"/>
                    <a:gd name="T8" fmla="*/ 5 w 5"/>
                    <a:gd name="T9" fmla="*/ 5 h 15"/>
                    <a:gd name="T10" fmla="*/ 5 w 5"/>
                    <a:gd name="T11" fmla="*/ 0 h 15"/>
                    <a:gd name="T12" fmla="*/ 0 w 5"/>
                    <a:gd name="T13" fmla="*/ 0 h 15"/>
                    <a:gd name="T14" fmla="*/ 0 w 5"/>
                    <a:gd name="T15" fmla="*/ 0 h 15"/>
                    <a:gd name="T16" fmla="*/ 0 w 5"/>
                    <a:gd name="T17" fmla="*/ 0 h 15"/>
                    <a:gd name="T18" fmla="*/ 0 w 5"/>
                    <a:gd name="T19" fmla="*/ 0 h 15"/>
                    <a:gd name="T20" fmla="*/ 0 w 5"/>
                    <a:gd name="T21" fmla="*/ 0 h 15"/>
                    <a:gd name="T22" fmla="*/ 0 w 5"/>
                    <a:gd name="T23" fmla="*/ 0 h 15"/>
                    <a:gd name="T24" fmla="*/ 0 w 5"/>
                    <a:gd name="T25" fmla="*/ 0 h 15"/>
                    <a:gd name="T26" fmla="*/ 0 w 5"/>
                    <a:gd name="T27" fmla="*/ 0 h 15"/>
                    <a:gd name="T28" fmla="*/ 0 w 5"/>
                    <a:gd name="T29" fmla="*/ 5 h 15"/>
                    <a:gd name="T30" fmla="*/ 0 w 5"/>
                    <a:gd name="T31" fmla="*/ 5 h 15"/>
                    <a:gd name="T32" fmla="*/ 0 w 5"/>
                    <a:gd name="T33" fmla="*/ 5 h 15"/>
                    <a:gd name="T34" fmla="*/ 0 w 5"/>
                    <a:gd name="T35" fmla="*/ 10 h 15"/>
                    <a:gd name="T36" fmla="*/ 0 w 5"/>
                    <a:gd name="T37" fmla="*/ 15 h 15"/>
                    <a:gd name="T38" fmla="*/ 0 w 5"/>
                    <a:gd name="T3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5">
                      <a:moveTo>
                        <a:pt x="0" y="15"/>
                      </a:moveTo>
                      <a:lnTo>
                        <a:pt x="0" y="15"/>
                      </a:lnTo>
                      <a:lnTo>
                        <a:pt x="5" y="10"/>
                      </a:lnTo>
                      <a:lnTo>
                        <a:pt x="5" y="10"/>
                      </a:lnTo>
                      <a:lnTo>
                        <a:pt x="5" y="5"/>
                      </a:lnTo>
                      <a:lnTo>
                        <a:pt x="5" y="0"/>
                      </a:lnTo>
                      <a:lnTo>
                        <a:pt x="0" y="0"/>
                      </a:lnTo>
                      <a:lnTo>
                        <a:pt x="0" y="0"/>
                      </a:lnTo>
                      <a:lnTo>
                        <a:pt x="0" y="0"/>
                      </a:lnTo>
                      <a:lnTo>
                        <a:pt x="0" y="0"/>
                      </a:lnTo>
                      <a:lnTo>
                        <a:pt x="0" y="0"/>
                      </a:lnTo>
                      <a:lnTo>
                        <a:pt x="0" y="0"/>
                      </a:lnTo>
                      <a:lnTo>
                        <a:pt x="0" y="0"/>
                      </a:lnTo>
                      <a:lnTo>
                        <a:pt x="0" y="0"/>
                      </a:lnTo>
                      <a:lnTo>
                        <a:pt x="0" y="5"/>
                      </a:lnTo>
                      <a:lnTo>
                        <a:pt x="0" y="5"/>
                      </a:lnTo>
                      <a:lnTo>
                        <a:pt x="0" y="5"/>
                      </a:lnTo>
                      <a:lnTo>
                        <a:pt x="0" y="10"/>
                      </a:lnTo>
                      <a:lnTo>
                        <a:pt x="0" y="15"/>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96" name="Freeform 3396">
                  <a:extLst>
                    <a:ext uri="{FF2B5EF4-FFF2-40B4-BE49-F238E27FC236}">
                      <a16:creationId xmlns:a16="http://schemas.microsoft.com/office/drawing/2014/main" id="{2A239C9D-B757-431F-8B59-A6444F4A6B07}"/>
                    </a:ext>
                  </a:extLst>
                </p:cNvPr>
                <p:cNvSpPr>
                  <a:spLocks/>
                </p:cNvSpPr>
                <p:nvPr/>
              </p:nvSpPr>
              <p:spPr bwMode="auto">
                <a:xfrm>
                  <a:off x="3831" y="1454"/>
                  <a:ext cx="10" cy="20"/>
                </a:xfrm>
                <a:custGeom>
                  <a:avLst/>
                  <a:gdLst>
                    <a:gd name="T0" fmla="*/ 5 w 10"/>
                    <a:gd name="T1" fmla="*/ 20 h 20"/>
                    <a:gd name="T2" fmla="*/ 5 w 10"/>
                    <a:gd name="T3" fmla="*/ 20 h 20"/>
                    <a:gd name="T4" fmla="*/ 5 w 10"/>
                    <a:gd name="T5" fmla="*/ 15 h 20"/>
                    <a:gd name="T6" fmla="*/ 5 w 10"/>
                    <a:gd name="T7" fmla="*/ 15 h 20"/>
                    <a:gd name="T8" fmla="*/ 10 w 10"/>
                    <a:gd name="T9" fmla="*/ 10 h 20"/>
                    <a:gd name="T10" fmla="*/ 10 w 10"/>
                    <a:gd name="T11" fmla="*/ 5 h 20"/>
                    <a:gd name="T12" fmla="*/ 10 w 10"/>
                    <a:gd name="T13" fmla="*/ 5 h 20"/>
                    <a:gd name="T14" fmla="*/ 10 w 10"/>
                    <a:gd name="T15" fmla="*/ 0 h 20"/>
                    <a:gd name="T16" fmla="*/ 10 w 10"/>
                    <a:gd name="T17" fmla="*/ 0 h 20"/>
                    <a:gd name="T18" fmla="*/ 10 w 10"/>
                    <a:gd name="T19" fmla="*/ 0 h 20"/>
                    <a:gd name="T20" fmla="*/ 10 w 10"/>
                    <a:gd name="T21" fmla="*/ 0 h 20"/>
                    <a:gd name="T22" fmla="*/ 10 w 10"/>
                    <a:gd name="T23" fmla="*/ 0 h 20"/>
                    <a:gd name="T24" fmla="*/ 10 w 10"/>
                    <a:gd name="T25" fmla="*/ 0 h 20"/>
                    <a:gd name="T26" fmla="*/ 5 w 10"/>
                    <a:gd name="T27" fmla="*/ 5 h 20"/>
                    <a:gd name="T28" fmla="*/ 5 w 10"/>
                    <a:gd name="T29" fmla="*/ 5 h 20"/>
                    <a:gd name="T30" fmla="*/ 5 w 10"/>
                    <a:gd name="T31" fmla="*/ 10 h 20"/>
                    <a:gd name="T32" fmla="*/ 5 w 10"/>
                    <a:gd name="T33" fmla="*/ 10 h 20"/>
                    <a:gd name="T34" fmla="*/ 5 w 10"/>
                    <a:gd name="T35" fmla="*/ 15 h 20"/>
                    <a:gd name="T36" fmla="*/ 0 w 10"/>
                    <a:gd name="T37" fmla="*/ 20 h 20"/>
                    <a:gd name="T38" fmla="*/ 0 w 10"/>
                    <a:gd name="T39" fmla="*/ 20 h 20"/>
                    <a:gd name="T40" fmla="*/ 5 w 10"/>
                    <a:gd name="T4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20">
                      <a:moveTo>
                        <a:pt x="5" y="20"/>
                      </a:moveTo>
                      <a:lnTo>
                        <a:pt x="5" y="20"/>
                      </a:lnTo>
                      <a:lnTo>
                        <a:pt x="5" y="15"/>
                      </a:lnTo>
                      <a:lnTo>
                        <a:pt x="5" y="15"/>
                      </a:lnTo>
                      <a:lnTo>
                        <a:pt x="10" y="10"/>
                      </a:lnTo>
                      <a:lnTo>
                        <a:pt x="10" y="5"/>
                      </a:lnTo>
                      <a:lnTo>
                        <a:pt x="10" y="5"/>
                      </a:lnTo>
                      <a:lnTo>
                        <a:pt x="10" y="0"/>
                      </a:lnTo>
                      <a:lnTo>
                        <a:pt x="10" y="0"/>
                      </a:lnTo>
                      <a:lnTo>
                        <a:pt x="10" y="0"/>
                      </a:lnTo>
                      <a:lnTo>
                        <a:pt x="10" y="0"/>
                      </a:lnTo>
                      <a:lnTo>
                        <a:pt x="10" y="0"/>
                      </a:lnTo>
                      <a:lnTo>
                        <a:pt x="10" y="0"/>
                      </a:lnTo>
                      <a:lnTo>
                        <a:pt x="5" y="5"/>
                      </a:lnTo>
                      <a:lnTo>
                        <a:pt x="5" y="5"/>
                      </a:lnTo>
                      <a:lnTo>
                        <a:pt x="5" y="10"/>
                      </a:lnTo>
                      <a:lnTo>
                        <a:pt x="5" y="10"/>
                      </a:lnTo>
                      <a:lnTo>
                        <a:pt x="5" y="15"/>
                      </a:lnTo>
                      <a:lnTo>
                        <a:pt x="0" y="20"/>
                      </a:lnTo>
                      <a:lnTo>
                        <a:pt x="0" y="20"/>
                      </a:lnTo>
                      <a:lnTo>
                        <a:pt x="5"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97" name="Freeform 3397">
                  <a:extLst>
                    <a:ext uri="{FF2B5EF4-FFF2-40B4-BE49-F238E27FC236}">
                      <a16:creationId xmlns:a16="http://schemas.microsoft.com/office/drawing/2014/main" id="{70E42F09-F0C6-40D5-B370-67E24CF348FA}"/>
                    </a:ext>
                  </a:extLst>
                </p:cNvPr>
                <p:cNvSpPr>
                  <a:spLocks/>
                </p:cNvSpPr>
                <p:nvPr/>
              </p:nvSpPr>
              <p:spPr bwMode="auto">
                <a:xfrm>
                  <a:off x="3831" y="1474"/>
                  <a:ext cx="5" cy="10"/>
                </a:xfrm>
                <a:custGeom>
                  <a:avLst/>
                  <a:gdLst>
                    <a:gd name="T0" fmla="*/ 0 w 5"/>
                    <a:gd name="T1" fmla="*/ 10 h 10"/>
                    <a:gd name="T2" fmla="*/ 0 w 5"/>
                    <a:gd name="T3" fmla="*/ 10 h 10"/>
                    <a:gd name="T4" fmla="*/ 0 w 5"/>
                    <a:gd name="T5" fmla="*/ 10 h 10"/>
                    <a:gd name="T6" fmla="*/ 5 w 5"/>
                    <a:gd name="T7" fmla="*/ 5 h 10"/>
                    <a:gd name="T8" fmla="*/ 5 w 5"/>
                    <a:gd name="T9" fmla="*/ 5 h 10"/>
                    <a:gd name="T10" fmla="*/ 5 w 5"/>
                    <a:gd name="T11" fmla="*/ 5 h 10"/>
                    <a:gd name="T12" fmla="*/ 5 w 5"/>
                    <a:gd name="T13" fmla="*/ 0 h 10"/>
                    <a:gd name="T14" fmla="*/ 5 w 5"/>
                    <a:gd name="T15" fmla="*/ 0 h 10"/>
                    <a:gd name="T16" fmla="*/ 5 w 5"/>
                    <a:gd name="T17" fmla="*/ 0 h 10"/>
                    <a:gd name="T18" fmla="*/ 5 w 5"/>
                    <a:gd name="T19" fmla="*/ 0 h 10"/>
                    <a:gd name="T20" fmla="*/ 0 w 5"/>
                    <a:gd name="T21" fmla="*/ 0 h 10"/>
                    <a:gd name="T22" fmla="*/ 0 w 5"/>
                    <a:gd name="T23" fmla="*/ 0 h 10"/>
                    <a:gd name="T24" fmla="*/ 0 w 5"/>
                    <a:gd name="T25" fmla="*/ 0 h 10"/>
                    <a:gd name="T26" fmla="*/ 0 w 5"/>
                    <a:gd name="T27" fmla="*/ 0 h 10"/>
                    <a:gd name="T28" fmla="*/ 0 w 5"/>
                    <a:gd name="T29" fmla="*/ 5 h 10"/>
                    <a:gd name="T30" fmla="*/ 0 w 5"/>
                    <a:gd name="T31" fmla="*/ 5 h 10"/>
                    <a:gd name="T32" fmla="*/ 0 w 5"/>
                    <a:gd name="T33" fmla="*/ 5 h 10"/>
                    <a:gd name="T34" fmla="*/ 0 w 5"/>
                    <a:gd name="T35" fmla="*/ 5 h 10"/>
                    <a:gd name="T36" fmla="*/ 0 w 5"/>
                    <a:gd name="T37" fmla="*/ 10 h 10"/>
                    <a:gd name="T38" fmla="*/ 0 w 5"/>
                    <a:gd name="T3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0">
                      <a:moveTo>
                        <a:pt x="0" y="10"/>
                      </a:moveTo>
                      <a:lnTo>
                        <a:pt x="0" y="10"/>
                      </a:lnTo>
                      <a:lnTo>
                        <a:pt x="0" y="10"/>
                      </a:lnTo>
                      <a:lnTo>
                        <a:pt x="5" y="5"/>
                      </a:lnTo>
                      <a:lnTo>
                        <a:pt x="5" y="5"/>
                      </a:lnTo>
                      <a:lnTo>
                        <a:pt x="5" y="5"/>
                      </a:lnTo>
                      <a:lnTo>
                        <a:pt x="5" y="0"/>
                      </a:lnTo>
                      <a:lnTo>
                        <a:pt x="5" y="0"/>
                      </a:lnTo>
                      <a:lnTo>
                        <a:pt x="5" y="0"/>
                      </a:lnTo>
                      <a:lnTo>
                        <a:pt x="5" y="0"/>
                      </a:lnTo>
                      <a:lnTo>
                        <a:pt x="0" y="0"/>
                      </a:lnTo>
                      <a:lnTo>
                        <a:pt x="0" y="0"/>
                      </a:lnTo>
                      <a:lnTo>
                        <a:pt x="0" y="0"/>
                      </a:lnTo>
                      <a:lnTo>
                        <a:pt x="0" y="0"/>
                      </a:lnTo>
                      <a:lnTo>
                        <a:pt x="0" y="5"/>
                      </a:lnTo>
                      <a:lnTo>
                        <a:pt x="0" y="5"/>
                      </a:lnTo>
                      <a:lnTo>
                        <a:pt x="0" y="5"/>
                      </a:lnTo>
                      <a:lnTo>
                        <a:pt x="0" y="5"/>
                      </a:lnTo>
                      <a:lnTo>
                        <a:pt x="0"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98" name="Freeform 3398">
                  <a:extLst>
                    <a:ext uri="{FF2B5EF4-FFF2-40B4-BE49-F238E27FC236}">
                      <a16:creationId xmlns:a16="http://schemas.microsoft.com/office/drawing/2014/main" id="{CF4747E6-8B9D-47E2-934B-71372815C9C4}"/>
                    </a:ext>
                  </a:extLst>
                </p:cNvPr>
                <p:cNvSpPr>
                  <a:spLocks/>
                </p:cNvSpPr>
                <p:nvPr/>
              </p:nvSpPr>
              <p:spPr bwMode="auto">
                <a:xfrm>
                  <a:off x="3821" y="1484"/>
                  <a:ext cx="10" cy="10"/>
                </a:xfrm>
                <a:custGeom>
                  <a:avLst/>
                  <a:gdLst>
                    <a:gd name="T0" fmla="*/ 0 w 10"/>
                    <a:gd name="T1" fmla="*/ 10 h 10"/>
                    <a:gd name="T2" fmla="*/ 0 w 10"/>
                    <a:gd name="T3" fmla="*/ 10 h 10"/>
                    <a:gd name="T4" fmla="*/ 0 w 10"/>
                    <a:gd name="T5" fmla="*/ 10 h 10"/>
                    <a:gd name="T6" fmla="*/ 5 w 10"/>
                    <a:gd name="T7" fmla="*/ 5 h 10"/>
                    <a:gd name="T8" fmla="*/ 5 w 10"/>
                    <a:gd name="T9" fmla="*/ 5 h 10"/>
                    <a:gd name="T10" fmla="*/ 5 w 10"/>
                    <a:gd name="T11" fmla="*/ 5 h 10"/>
                    <a:gd name="T12" fmla="*/ 10 w 10"/>
                    <a:gd name="T13" fmla="*/ 0 h 10"/>
                    <a:gd name="T14" fmla="*/ 10 w 10"/>
                    <a:gd name="T15" fmla="*/ 0 h 10"/>
                    <a:gd name="T16" fmla="*/ 10 w 10"/>
                    <a:gd name="T17" fmla="*/ 0 h 10"/>
                    <a:gd name="T18" fmla="*/ 10 w 10"/>
                    <a:gd name="T19" fmla="*/ 0 h 10"/>
                    <a:gd name="T20" fmla="*/ 10 w 10"/>
                    <a:gd name="T21" fmla="*/ 0 h 10"/>
                    <a:gd name="T22" fmla="*/ 10 w 10"/>
                    <a:gd name="T23" fmla="*/ 0 h 10"/>
                    <a:gd name="T24" fmla="*/ 10 w 10"/>
                    <a:gd name="T25" fmla="*/ 0 h 10"/>
                    <a:gd name="T26" fmla="*/ 5 w 10"/>
                    <a:gd name="T27" fmla="*/ 0 h 10"/>
                    <a:gd name="T28" fmla="*/ 5 w 10"/>
                    <a:gd name="T29" fmla="*/ 0 h 10"/>
                    <a:gd name="T30" fmla="*/ 5 w 10"/>
                    <a:gd name="T31" fmla="*/ 0 h 10"/>
                    <a:gd name="T32" fmla="*/ 0 w 10"/>
                    <a:gd name="T33" fmla="*/ 5 h 10"/>
                    <a:gd name="T34" fmla="*/ 0 w 10"/>
                    <a:gd name="T35" fmla="*/ 5 h 10"/>
                    <a:gd name="T36" fmla="*/ 0 w 10"/>
                    <a:gd name="T37" fmla="*/ 10 h 10"/>
                    <a:gd name="T38" fmla="*/ 0 w 10"/>
                    <a:gd name="T3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0">
                      <a:moveTo>
                        <a:pt x="0" y="10"/>
                      </a:moveTo>
                      <a:lnTo>
                        <a:pt x="0" y="10"/>
                      </a:lnTo>
                      <a:lnTo>
                        <a:pt x="0" y="10"/>
                      </a:lnTo>
                      <a:lnTo>
                        <a:pt x="5" y="5"/>
                      </a:lnTo>
                      <a:lnTo>
                        <a:pt x="5" y="5"/>
                      </a:lnTo>
                      <a:lnTo>
                        <a:pt x="5" y="5"/>
                      </a:lnTo>
                      <a:lnTo>
                        <a:pt x="10" y="0"/>
                      </a:lnTo>
                      <a:lnTo>
                        <a:pt x="10" y="0"/>
                      </a:lnTo>
                      <a:lnTo>
                        <a:pt x="10" y="0"/>
                      </a:lnTo>
                      <a:lnTo>
                        <a:pt x="10" y="0"/>
                      </a:lnTo>
                      <a:lnTo>
                        <a:pt x="10" y="0"/>
                      </a:lnTo>
                      <a:lnTo>
                        <a:pt x="10" y="0"/>
                      </a:lnTo>
                      <a:lnTo>
                        <a:pt x="10" y="0"/>
                      </a:lnTo>
                      <a:lnTo>
                        <a:pt x="5" y="0"/>
                      </a:lnTo>
                      <a:lnTo>
                        <a:pt x="5" y="0"/>
                      </a:lnTo>
                      <a:lnTo>
                        <a:pt x="5" y="0"/>
                      </a:lnTo>
                      <a:lnTo>
                        <a:pt x="0" y="5"/>
                      </a:lnTo>
                      <a:lnTo>
                        <a:pt x="0" y="5"/>
                      </a:lnTo>
                      <a:lnTo>
                        <a:pt x="0"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599" name="Freeform 3399">
                  <a:extLst>
                    <a:ext uri="{FF2B5EF4-FFF2-40B4-BE49-F238E27FC236}">
                      <a16:creationId xmlns:a16="http://schemas.microsoft.com/office/drawing/2014/main" id="{65002C51-1608-42DD-AE73-5207CD87CF5D}"/>
                    </a:ext>
                  </a:extLst>
                </p:cNvPr>
                <p:cNvSpPr>
                  <a:spLocks/>
                </p:cNvSpPr>
                <p:nvPr/>
              </p:nvSpPr>
              <p:spPr bwMode="auto">
                <a:xfrm>
                  <a:off x="3806" y="1494"/>
                  <a:ext cx="15" cy="10"/>
                </a:xfrm>
                <a:custGeom>
                  <a:avLst/>
                  <a:gdLst>
                    <a:gd name="T0" fmla="*/ 0 w 15"/>
                    <a:gd name="T1" fmla="*/ 10 h 10"/>
                    <a:gd name="T2" fmla="*/ 0 w 15"/>
                    <a:gd name="T3" fmla="*/ 10 h 10"/>
                    <a:gd name="T4" fmla="*/ 5 w 15"/>
                    <a:gd name="T5" fmla="*/ 10 h 10"/>
                    <a:gd name="T6" fmla="*/ 10 w 15"/>
                    <a:gd name="T7" fmla="*/ 10 h 10"/>
                    <a:gd name="T8" fmla="*/ 10 w 15"/>
                    <a:gd name="T9" fmla="*/ 5 h 10"/>
                    <a:gd name="T10" fmla="*/ 10 w 15"/>
                    <a:gd name="T11" fmla="*/ 5 h 10"/>
                    <a:gd name="T12" fmla="*/ 15 w 15"/>
                    <a:gd name="T13" fmla="*/ 5 h 10"/>
                    <a:gd name="T14" fmla="*/ 15 w 15"/>
                    <a:gd name="T15" fmla="*/ 0 h 10"/>
                    <a:gd name="T16" fmla="*/ 15 w 15"/>
                    <a:gd name="T17" fmla="*/ 0 h 10"/>
                    <a:gd name="T18" fmla="*/ 15 w 15"/>
                    <a:gd name="T19" fmla="*/ 0 h 10"/>
                    <a:gd name="T20" fmla="*/ 15 w 15"/>
                    <a:gd name="T21" fmla="*/ 0 h 10"/>
                    <a:gd name="T22" fmla="*/ 15 w 15"/>
                    <a:gd name="T23" fmla="*/ 0 h 10"/>
                    <a:gd name="T24" fmla="*/ 15 w 15"/>
                    <a:gd name="T25" fmla="*/ 0 h 10"/>
                    <a:gd name="T26" fmla="*/ 10 w 15"/>
                    <a:gd name="T27" fmla="*/ 0 h 10"/>
                    <a:gd name="T28" fmla="*/ 10 w 15"/>
                    <a:gd name="T29" fmla="*/ 5 h 10"/>
                    <a:gd name="T30" fmla="*/ 10 w 15"/>
                    <a:gd name="T31" fmla="*/ 5 h 10"/>
                    <a:gd name="T32" fmla="*/ 5 w 15"/>
                    <a:gd name="T33" fmla="*/ 5 h 10"/>
                    <a:gd name="T34" fmla="*/ 5 w 15"/>
                    <a:gd name="T35" fmla="*/ 10 h 10"/>
                    <a:gd name="T36" fmla="*/ 0 w 15"/>
                    <a:gd name="T37" fmla="*/ 10 h 10"/>
                    <a:gd name="T38" fmla="*/ 0 w 15"/>
                    <a:gd name="T3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0">
                      <a:moveTo>
                        <a:pt x="0" y="10"/>
                      </a:moveTo>
                      <a:lnTo>
                        <a:pt x="0" y="10"/>
                      </a:lnTo>
                      <a:lnTo>
                        <a:pt x="5" y="10"/>
                      </a:lnTo>
                      <a:lnTo>
                        <a:pt x="10" y="10"/>
                      </a:lnTo>
                      <a:lnTo>
                        <a:pt x="10" y="5"/>
                      </a:lnTo>
                      <a:lnTo>
                        <a:pt x="10" y="5"/>
                      </a:lnTo>
                      <a:lnTo>
                        <a:pt x="15" y="5"/>
                      </a:lnTo>
                      <a:lnTo>
                        <a:pt x="15" y="0"/>
                      </a:lnTo>
                      <a:lnTo>
                        <a:pt x="15" y="0"/>
                      </a:lnTo>
                      <a:lnTo>
                        <a:pt x="15" y="0"/>
                      </a:lnTo>
                      <a:lnTo>
                        <a:pt x="15" y="0"/>
                      </a:lnTo>
                      <a:lnTo>
                        <a:pt x="15" y="0"/>
                      </a:lnTo>
                      <a:lnTo>
                        <a:pt x="15" y="0"/>
                      </a:lnTo>
                      <a:lnTo>
                        <a:pt x="10" y="0"/>
                      </a:lnTo>
                      <a:lnTo>
                        <a:pt x="10" y="5"/>
                      </a:lnTo>
                      <a:lnTo>
                        <a:pt x="10" y="5"/>
                      </a:lnTo>
                      <a:lnTo>
                        <a:pt x="5" y="5"/>
                      </a:lnTo>
                      <a:lnTo>
                        <a:pt x="5" y="10"/>
                      </a:lnTo>
                      <a:lnTo>
                        <a:pt x="0"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00" name="Freeform 3400">
                  <a:extLst>
                    <a:ext uri="{FF2B5EF4-FFF2-40B4-BE49-F238E27FC236}">
                      <a16:creationId xmlns:a16="http://schemas.microsoft.com/office/drawing/2014/main" id="{4B66E681-13FA-4A7A-82E9-93B8A1F0965B}"/>
                    </a:ext>
                  </a:extLst>
                </p:cNvPr>
                <p:cNvSpPr>
                  <a:spLocks/>
                </p:cNvSpPr>
                <p:nvPr/>
              </p:nvSpPr>
              <p:spPr bwMode="auto">
                <a:xfrm>
                  <a:off x="3802" y="1504"/>
                  <a:ext cx="4" cy="9"/>
                </a:xfrm>
                <a:custGeom>
                  <a:avLst/>
                  <a:gdLst>
                    <a:gd name="T0" fmla="*/ 4 w 4"/>
                    <a:gd name="T1" fmla="*/ 4 h 9"/>
                    <a:gd name="T2" fmla="*/ 4 w 4"/>
                    <a:gd name="T3" fmla="*/ 4 h 9"/>
                    <a:gd name="T4" fmla="*/ 4 w 4"/>
                    <a:gd name="T5" fmla="*/ 4 h 9"/>
                    <a:gd name="T6" fmla="*/ 4 w 4"/>
                    <a:gd name="T7" fmla="*/ 4 h 9"/>
                    <a:gd name="T8" fmla="*/ 4 w 4"/>
                    <a:gd name="T9" fmla="*/ 4 h 9"/>
                    <a:gd name="T10" fmla="*/ 4 w 4"/>
                    <a:gd name="T11" fmla="*/ 4 h 9"/>
                    <a:gd name="T12" fmla="*/ 4 w 4"/>
                    <a:gd name="T13" fmla="*/ 0 h 9"/>
                    <a:gd name="T14" fmla="*/ 4 w 4"/>
                    <a:gd name="T15" fmla="*/ 0 h 9"/>
                    <a:gd name="T16" fmla="*/ 4 w 4"/>
                    <a:gd name="T17" fmla="*/ 0 h 9"/>
                    <a:gd name="T18" fmla="*/ 4 w 4"/>
                    <a:gd name="T19" fmla="*/ 0 h 9"/>
                    <a:gd name="T20" fmla="*/ 4 w 4"/>
                    <a:gd name="T21" fmla="*/ 0 h 9"/>
                    <a:gd name="T22" fmla="*/ 4 w 4"/>
                    <a:gd name="T23" fmla="*/ 0 h 9"/>
                    <a:gd name="T24" fmla="*/ 4 w 4"/>
                    <a:gd name="T25" fmla="*/ 0 h 9"/>
                    <a:gd name="T26" fmla="*/ 4 w 4"/>
                    <a:gd name="T27" fmla="*/ 0 h 9"/>
                    <a:gd name="T28" fmla="*/ 0 w 4"/>
                    <a:gd name="T29" fmla="*/ 0 h 9"/>
                    <a:gd name="T30" fmla="*/ 0 w 4"/>
                    <a:gd name="T31" fmla="*/ 0 h 9"/>
                    <a:gd name="T32" fmla="*/ 0 w 4"/>
                    <a:gd name="T33" fmla="*/ 4 h 9"/>
                    <a:gd name="T34" fmla="*/ 0 w 4"/>
                    <a:gd name="T35" fmla="*/ 4 h 9"/>
                    <a:gd name="T36" fmla="*/ 0 w 4"/>
                    <a:gd name="T37" fmla="*/ 9 h 9"/>
                    <a:gd name="T38" fmla="*/ 4 w 4"/>
                    <a:gd name="T39" fmla="*/ 9 h 9"/>
                    <a:gd name="T40" fmla="*/ 4 w 4"/>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9">
                      <a:moveTo>
                        <a:pt x="4" y="4"/>
                      </a:moveTo>
                      <a:lnTo>
                        <a:pt x="4" y="4"/>
                      </a:lnTo>
                      <a:lnTo>
                        <a:pt x="4" y="4"/>
                      </a:lnTo>
                      <a:lnTo>
                        <a:pt x="4" y="4"/>
                      </a:lnTo>
                      <a:lnTo>
                        <a:pt x="4" y="4"/>
                      </a:lnTo>
                      <a:lnTo>
                        <a:pt x="4" y="4"/>
                      </a:lnTo>
                      <a:lnTo>
                        <a:pt x="4" y="0"/>
                      </a:lnTo>
                      <a:lnTo>
                        <a:pt x="4" y="0"/>
                      </a:lnTo>
                      <a:lnTo>
                        <a:pt x="4" y="0"/>
                      </a:lnTo>
                      <a:lnTo>
                        <a:pt x="4" y="0"/>
                      </a:lnTo>
                      <a:lnTo>
                        <a:pt x="4" y="0"/>
                      </a:lnTo>
                      <a:lnTo>
                        <a:pt x="4" y="0"/>
                      </a:lnTo>
                      <a:lnTo>
                        <a:pt x="4" y="0"/>
                      </a:lnTo>
                      <a:lnTo>
                        <a:pt x="4" y="0"/>
                      </a:lnTo>
                      <a:lnTo>
                        <a:pt x="0" y="0"/>
                      </a:lnTo>
                      <a:lnTo>
                        <a:pt x="0" y="0"/>
                      </a:lnTo>
                      <a:lnTo>
                        <a:pt x="0" y="4"/>
                      </a:lnTo>
                      <a:lnTo>
                        <a:pt x="0" y="4"/>
                      </a:lnTo>
                      <a:lnTo>
                        <a:pt x="0" y="9"/>
                      </a:lnTo>
                      <a:lnTo>
                        <a:pt x="4" y="9"/>
                      </a:lnTo>
                      <a:lnTo>
                        <a:pt x="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01" name="Freeform 3401">
                  <a:extLst>
                    <a:ext uri="{FF2B5EF4-FFF2-40B4-BE49-F238E27FC236}">
                      <a16:creationId xmlns:a16="http://schemas.microsoft.com/office/drawing/2014/main" id="{B35E8FC9-F8E3-4133-A72D-3B0641CF444D}"/>
                    </a:ext>
                  </a:extLst>
                </p:cNvPr>
                <p:cNvSpPr>
                  <a:spLocks/>
                </p:cNvSpPr>
                <p:nvPr/>
              </p:nvSpPr>
              <p:spPr bwMode="auto">
                <a:xfrm>
                  <a:off x="3806" y="1508"/>
                  <a:ext cx="10" cy="5"/>
                </a:xfrm>
                <a:custGeom>
                  <a:avLst/>
                  <a:gdLst>
                    <a:gd name="T0" fmla="*/ 10 w 10"/>
                    <a:gd name="T1" fmla="*/ 5 h 5"/>
                    <a:gd name="T2" fmla="*/ 10 w 10"/>
                    <a:gd name="T3" fmla="*/ 0 h 5"/>
                    <a:gd name="T4" fmla="*/ 5 w 10"/>
                    <a:gd name="T5" fmla="*/ 0 h 5"/>
                    <a:gd name="T6" fmla="*/ 5 w 10"/>
                    <a:gd name="T7" fmla="*/ 0 h 5"/>
                    <a:gd name="T8" fmla="*/ 5 w 10"/>
                    <a:gd name="T9" fmla="*/ 5 h 5"/>
                    <a:gd name="T10" fmla="*/ 0 w 10"/>
                    <a:gd name="T11" fmla="*/ 0 h 5"/>
                    <a:gd name="T12" fmla="*/ 0 w 10"/>
                    <a:gd name="T13" fmla="*/ 0 h 5"/>
                    <a:gd name="T14" fmla="*/ 0 w 10"/>
                    <a:gd name="T15" fmla="*/ 0 h 5"/>
                    <a:gd name="T16" fmla="*/ 0 w 10"/>
                    <a:gd name="T17" fmla="*/ 0 h 5"/>
                    <a:gd name="T18" fmla="*/ 0 w 10"/>
                    <a:gd name="T19" fmla="*/ 0 h 5"/>
                    <a:gd name="T20" fmla="*/ 0 w 10"/>
                    <a:gd name="T21" fmla="*/ 5 h 5"/>
                    <a:gd name="T22" fmla="*/ 0 w 10"/>
                    <a:gd name="T23" fmla="*/ 5 h 5"/>
                    <a:gd name="T24" fmla="*/ 0 w 10"/>
                    <a:gd name="T25" fmla="*/ 5 h 5"/>
                    <a:gd name="T26" fmla="*/ 0 w 10"/>
                    <a:gd name="T27" fmla="*/ 5 h 5"/>
                    <a:gd name="T28" fmla="*/ 0 w 10"/>
                    <a:gd name="T29" fmla="*/ 5 h 5"/>
                    <a:gd name="T30" fmla="*/ 5 w 10"/>
                    <a:gd name="T31" fmla="*/ 5 h 5"/>
                    <a:gd name="T32" fmla="*/ 5 w 10"/>
                    <a:gd name="T33" fmla="*/ 5 h 5"/>
                    <a:gd name="T34" fmla="*/ 5 w 10"/>
                    <a:gd name="T35" fmla="*/ 5 h 5"/>
                    <a:gd name="T36" fmla="*/ 10 w 10"/>
                    <a:gd name="T37" fmla="*/ 5 h 5"/>
                    <a:gd name="T38" fmla="*/ 10 w 10"/>
                    <a:gd name="T39" fmla="*/ 0 h 5"/>
                    <a:gd name="T40" fmla="*/ 10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10" y="5"/>
                      </a:moveTo>
                      <a:lnTo>
                        <a:pt x="10" y="0"/>
                      </a:lnTo>
                      <a:lnTo>
                        <a:pt x="5" y="0"/>
                      </a:lnTo>
                      <a:lnTo>
                        <a:pt x="5" y="0"/>
                      </a:lnTo>
                      <a:lnTo>
                        <a:pt x="5" y="5"/>
                      </a:lnTo>
                      <a:lnTo>
                        <a:pt x="0" y="0"/>
                      </a:lnTo>
                      <a:lnTo>
                        <a:pt x="0" y="0"/>
                      </a:lnTo>
                      <a:lnTo>
                        <a:pt x="0" y="0"/>
                      </a:lnTo>
                      <a:lnTo>
                        <a:pt x="0" y="0"/>
                      </a:lnTo>
                      <a:lnTo>
                        <a:pt x="0" y="0"/>
                      </a:lnTo>
                      <a:lnTo>
                        <a:pt x="0" y="5"/>
                      </a:lnTo>
                      <a:lnTo>
                        <a:pt x="0" y="5"/>
                      </a:lnTo>
                      <a:lnTo>
                        <a:pt x="0" y="5"/>
                      </a:lnTo>
                      <a:lnTo>
                        <a:pt x="0" y="5"/>
                      </a:lnTo>
                      <a:lnTo>
                        <a:pt x="0" y="5"/>
                      </a:lnTo>
                      <a:lnTo>
                        <a:pt x="5" y="5"/>
                      </a:lnTo>
                      <a:lnTo>
                        <a:pt x="5" y="5"/>
                      </a:lnTo>
                      <a:lnTo>
                        <a:pt x="5" y="5"/>
                      </a:lnTo>
                      <a:lnTo>
                        <a:pt x="10" y="5"/>
                      </a:lnTo>
                      <a:lnTo>
                        <a:pt x="10" y="0"/>
                      </a:lnTo>
                      <a:lnTo>
                        <a:pt x="1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02" name="Freeform 3402">
                  <a:extLst>
                    <a:ext uri="{FF2B5EF4-FFF2-40B4-BE49-F238E27FC236}">
                      <a16:creationId xmlns:a16="http://schemas.microsoft.com/office/drawing/2014/main" id="{C3105610-1ED4-43B0-B6A5-30157D9A9772}"/>
                    </a:ext>
                  </a:extLst>
                </p:cNvPr>
                <p:cNvSpPr>
                  <a:spLocks/>
                </p:cNvSpPr>
                <p:nvPr/>
              </p:nvSpPr>
              <p:spPr bwMode="auto">
                <a:xfrm>
                  <a:off x="3811" y="1504"/>
                  <a:ext cx="5" cy="9"/>
                </a:xfrm>
                <a:custGeom>
                  <a:avLst/>
                  <a:gdLst>
                    <a:gd name="T0" fmla="*/ 5 w 5"/>
                    <a:gd name="T1" fmla="*/ 0 h 9"/>
                    <a:gd name="T2" fmla="*/ 5 w 5"/>
                    <a:gd name="T3" fmla="*/ 0 h 9"/>
                    <a:gd name="T4" fmla="*/ 0 w 5"/>
                    <a:gd name="T5" fmla="*/ 0 h 9"/>
                    <a:gd name="T6" fmla="*/ 0 w 5"/>
                    <a:gd name="T7" fmla="*/ 4 h 9"/>
                    <a:gd name="T8" fmla="*/ 0 w 5"/>
                    <a:gd name="T9" fmla="*/ 4 h 9"/>
                    <a:gd name="T10" fmla="*/ 0 w 5"/>
                    <a:gd name="T11" fmla="*/ 4 h 9"/>
                    <a:gd name="T12" fmla="*/ 0 w 5"/>
                    <a:gd name="T13" fmla="*/ 9 h 9"/>
                    <a:gd name="T14" fmla="*/ 5 w 5"/>
                    <a:gd name="T15" fmla="*/ 9 h 9"/>
                    <a:gd name="T16" fmla="*/ 5 w 5"/>
                    <a:gd name="T17" fmla="*/ 9 h 9"/>
                    <a:gd name="T18" fmla="*/ 5 w 5"/>
                    <a:gd name="T19" fmla="*/ 9 h 9"/>
                    <a:gd name="T20" fmla="*/ 5 w 5"/>
                    <a:gd name="T21" fmla="*/ 4 h 9"/>
                    <a:gd name="T22" fmla="*/ 5 w 5"/>
                    <a:gd name="T23" fmla="*/ 4 h 9"/>
                    <a:gd name="T24" fmla="*/ 5 w 5"/>
                    <a:gd name="T25" fmla="*/ 4 h 9"/>
                    <a:gd name="T26" fmla="*/ 5 w 5"/>
                    <a:gd name="T27" fmla="*/ 4 h 9"/>
                    <a:gd name="T28" fmla="*/ 5 w 5"/>
                    <a:gd name="T29" fmla="*/ 4 h 9"/>
                    <a:gd name="T30" fmla="*/ 0 w 5"/>
                    <a:gd name="T31" fmla="*/ 4 h 9"/>
                    <a:gd name="T32" fmla="*/ 0 w 5"/>
                    <a:gd name="T33" fmla="*/ 4 h 9"/>
                    <a:gd name="T34" fmla="*/ 0 w 5"/>
                    <a:gd name="T35" fmla="*/ 4 h 9"/>
                    <a:gd name="T36" fmla="*/ 5 w 5"/>
                    <a:gd name="T37" fmla="*/ 4 h 9"/>
                    <a:gd name="T38" fmla="*/ 5 w 5"/>
                    <a:gd name="T39" fmla="*/ 4 h 9"/>
                    <a:gd name="T40" fmla="*/ 5 w 5"/>
                    <a:gd name="T4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9">
                      <a:moveTo>
                        <a:pt x="5" y="0"/>
                      </a:moveTo>
                      <a:lnTo>
                        <a:pt x="5" y="0"/>
                      </a:lnTo>
                      <a:lnTo>
                        <a:pt x="0" y="0"/>
                      </a:lnTo>
                      <a:lnTo>
                        <a:pt x="0" y="4"/>
                      </a:lnTo>
                      <a:lnTo>
                        <a:pt x="0" y="4"/>
                      </a:lnTo>
                      <a:lnTo>
                        <a:pt x="0" y="4"/>
                      </a:lnTo>
                      <a:lnTo>
                        <a:pt x="0" y="9"/>
                      </a:lnTo>
                      <a:lnTo>
                        <a:pt x="5" y="9"/>
                      </a:lnTo>
                      <a:lnTo>
                        <a:pt x="5" y="9"/>
                      </a:lnTo>
                      <a:lnTo>
                        <a:pt x="5" y="9"/>
                      </a:lnTo>
                      <a:lnTo>
                        <a:pt x="5" y="4"/>
                      </a:lnTo>
                      <a:lnTo>
                        <a:pt x="5" y="4"/>
                      </a:lnTo>
                      <a:lnTo>
                        <a:pt x="5" y="4"/>
                      </a:lnTo>
                      <a:lnTo>
                        <a:pt x="5" y="4"/>
                      </a:lnTo>
                      <a:lnTo>
                        <a:pt x="5" y="4"/>
                      </a:lnTo>
                      <a:lnTo>
                        <a:pt x="0" y="4"/>
                      </a:lnTo>
                      <a:lnTo>
                        <a:pt x="0" y="4"/>
                      </a:lnTo>
                      <a:lnTo>
                        <a:pt x="0" y="4"/>
                      </a:lnTo>
                      <a:lnTo>
                        <a:pt x="5" y="4"/>
                      </a:lnTo>
                      <a:lnTo>
                        <a:pt x="5" y="4"/>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03" name="Freeform 3403">
                  <a:extLst>
                    <a:ext uri="{FF2B5EF4-FFF2-40B4-BE49-F238E27FC236}">
                      <a16:creationId xmlns:a16="http://schemas.microsoft.com/office/drawing/2014/main" id="{1E463772-5A00-469A-94FB-6AAEB91FF303}"/>
                    </a:ext>
                  </a:extLst>
                </p:cNvPr>
                <p:cNvSpPr>
                  <a:spLocks/>
                </p:cNvSpPr>
                <p:nvPr/>
              </p:nvSpPr>
              <p:spPr bwMode="auto">
                <a:xfrm>
                  <a:off x="3816" y="1504"/>
                  <a:ext cx="5" cy="4"/>
                </a:xfrm>
                <a:custGeom>
                  <a:avLst/>
                  <a:gdLst>
                    <a:gd name="T0" fmla="*/ 5 w 5"/>
                    <a:gd name="T1" fmla="*/ 0 h 4"/>
                    <a:gd name="T2" fmla="*/ 5 w 5"/>
                    <a:gd name="T3" fmla="*/ 0 h 4"/>
                    <a:gd name="T4" fmla="*/ 5 w 5"/>
                    <a:gd name="T5" fmla="*/ 0 h 4"/>
                    <a:gd name="T6" fmla="*/ 0 w 5"/>
                    <a:gd name="T7" fmla="*/ 0 h 4"/>
                    <a:gd name="T8" fmla="*/ 0 w 5"/>
                    <a:gd name="T9" fmla="*/ 0 h 4"/>
                    <a:gd name="T10" fmla="*/ 0 w 5"/>
                    <a:gd name="T11" fmla="*/ 0 h 4"/>
                    <a:gd name="T12" fmla="*/ 0 w 5"/>
                    <a:gd name="T13" fmla="*/ 0 h 4"/>
                    <a:gd name="T14" fmla="*/ 0 w 5"/>
                    <a:gd name="T15" fmla="*/ 0 h 4"/>
                    <a:gd name="T16" fmla="*/ 0 w 5"/>
                    <a:gd name="T17" fmla="*/ 0 h 4"/>
                    <a:gd name="T18" fmla="*/ 0 w 5"/>
                    <a:gd name="T19" fmla="*/ 0 h 4"/>
                    <a:gd name="T20" fmla="*/ 0 w 5"/>
                    <a:gd name="T21" fmla="*/ 4 h 4"/>
                    <a:gd name="T22" fmla="*/ 0 w 5"/>
                    <a:gd name="T23" fmla="*/ 4 h 4"/>
                    <a:gd name="T24" fmla="*/ 0 w 5"/>
                    <a:gd name="T25" fmla="*/ 4 h 4"/>
                    <a:gd name="T26" fmla="*/ 0 w 5"/>
                    <a:gd name="T27" fmla="*/ 4 h 4"/>
                    <a:gd name="T28" fmla="*/ 0 w 5"/>
                    <a:gd name="T29" fmla="*/ 4 h 4"/>
                    <a:gd name="T30" fmla="*/ 0 w 5"/>
                    <a:gd name="T31" fmla="*/ 4 h 4"/>
                    <a:gd name="T32" fmla="*/ 0 w 5"/>
                    <a:gd name="T33" fmla="*/ 4 h 4"/>
                    <a:gd name="T34" fmla="*/ 0 w 5"/>
                    <a:gd name="T35" fmla="*/ 4 h 4"/>
                    <a:gd name="T36" fmla="*/ 5 w 5"/>
                    <a:gd name="T37" fmla="*/ 4 h 4"/>
                    <a:gd name="T38" fmla="*/ 5 w 5"/>
                    <a:gd name="T39" fmla="*/ 4 h 4"/>
                    <a:gd name="T40" fmla="*/ 5 w 5"/>
                    <a:gd name="T4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4">
                      <a:moveTo>
                        <a:pt x="5" y="0"/>
                      </a:moveTo>
                      <a:lnTo>
                        <a:pt x="5" y="0"/>
                      </a:lnTo>
                      <a:lnTo>
                        <a:pt x="5" y="0"/>
                      </a:lnTo>
                      <a:lnTo>
                        <a:pt x="0" y="0"/>
                      </a:lnTo>
                      <a:lnTo>
                        <a:pt x="0" y="0"/>
                      </a:lnTo>
                      <a:lnTo>
                        <a:pt x="0" y="0"/>
                      </a:lnTo>
                      <a:lnTo>
                        <a:pt x="0" y="0"/>
                      </a:lnTo>
                      <a:lnTo>
                        <a:pt x="0" y="0"/>
                      </a:lnTo>
                      <a:lnTo>
                        <a:pt x="0" y="0"/>
                      </a:lnTo>
                      <a:lnTo>
                        <a:pt x="0" y="0"/>
                      </a:lnTo>
                      <a:lnTo>
                        <a:pt x="0" y="4"/>
                      </a:lnTo>
                      <a:lnTo>
                        <a:pt x="0" y="4"/>
                      </a:lnTo>
                      <a:lnTo>
                        <a:pt x="0" y="4"/>
                      </a:lnTo>
                      <a:lnTo>
                        <a:pt x="0" y="4"/>
                      </a:lnTo>
                      <a:lnTo>
                        <a:pt x="0" y="4"/>
                      </a:lnTo>
                      <a:lnTo>
                        <a:pt x="0" y="4"/>
                      </a:lnTo>
                      <a:lnTo>
                        <a:pt x="0" y="4"/>
                      </a:lnTo>
                      <a:lnTo>
                        <a:pt x="0" y="4"/>
                      </a:lnTo>
                      <a:lnTo>
                        <a:pt x="5" y="4"/>
                      </a:lnTo>
                      <a:lnTo>
                        <a:pt x="5" y="4"/>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04" name="Freeform 3404">
                  <a:extLst>
                    <a:ext uri="{FF2B5EF4-FFF2-40B4-BE49-F238E27FC236}">
                      <a16:creationId xmlns:a16="http://schemas.microsoft.com/office/drawing/2014/main" id="{962727C4-5E06-4549-99B1-F2CE3911D8BB}"/>
                    </a:ext>
                  </a:extLst>
                </p:cNvPr>
                <p:cNvSpPr>
                  <a:spLocks/>
                </p:cNvSpPr>
                <p:nvPr/>
              </p:nvSpPr>
              <p:spPr bwMode="auto">
                <a:xfrm>
                  <a:off x="3826" y="1499"/>
                  <a:ext cx="10" cy="5"/>
                </a:xfrm>
                <a:custGeom>
                  <a:avLst/>
                  <a:gdLst>
                    <a:gd name="T0" fmla="*/ 10 w 10"/>
                    <a:gd name="T1" fmla="*/ 0 h 5"/>
                    <a:gd name="T2" fmla="*/ 10 w 10"/>
                    <a:gd name="T3" fmla="*/ 0 h 5"/>
                    <a:gd name="T4" fmla="*/ 5 w 10"/>
                    <a:gd name="T5" fmla="*/ 0 h 5"/>
                    <a:gd name="T6" fmla="*/ 5 w 10"/>
                    <a:gd name="T7" fmla="*/ 0 h 5"/>
                    <a:gd name="T8" fmla="*/ 5 w 10"/>
                    <a:gd name="T9" fmla="*/ 0 h 5"/>
                    <a:gd name="T10" fmla="*/ 0 w 10"/>
                    <a:gd name="T11" fmla="*/ 0 h 5"/>
                    <a:gd name="T12" fmla="*/ 0 w 10"/>
                    <a:gd name="T13" fmla="*/ 5 h 5"/>
                    <a:gd name="T14" fmla="*/ 0 w 10"/>
                    <a:gd name="T15" fmla="*/ 5 h 5"/>
                    <a:gd name="T16" fmla="*/ 0 w 10"/>
                    <a:gd name="T17" fmla="*/ 5 h 5"/>
                    <a:gd name="T18" fmla="*/ 0 w 10"/>
                    <a:gd name="T19" fmla="*/ 5 h 5"/>
                    <a:gd name="T20" fmla="*/ 0 w 10"/>
                    <a:gd name="T21" fmla="*/ 5 h 5"/>
                    <a:gd name="T22" fmla="*/ 0 w 10"/>
                    <a:gd name="T23" fmla="*/ 5 h 5"/>
                    <a:gd name="T24" fmla="*/ 0 w 10"/>
                    <a:gd name="T25" fmla="*/ 5 h 5"/>
                    <a:gd name="T26" fmla="*/ 0 w 10"/>
                    <a:gd name="T27" fmla="*/ 5 h 5"/>
                    <a:gd name="T28" fmla="*/ 5 w 10"/>
                    <a:gd name="T29" fmla="*/ 5 h 5"/>
                    <a:gd name="T30" fmla="*/ 5 w 10"/>
                    <a:gd name="T31" fmla="*/ 5 h 5"/>
                    <a:gd name="T32" fmla="*/ 5 w 10"/>
                    <a:gd name="T33" fmla="*/ 5 h 5"/>
                    <a:gd name="T34" fmla="*/ 10 w 10"/>
                    <a:gd name="T35" fmla="*/ 0 h 5"/>
                    <a:gd name="T36" fmla="*/ 10 w 10"/>
                    <a:gd name="T37" fmla="*/ 0 h 5"/>
                    <a:gd name="T38" fmla="*/ 10 w 10"/>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5">
                      <a:moveTo>
                        <a:pt x="10" y="0"/>
                      </a:moveTo>
                      <a:lnTo>
                        <a:pt x="10" y="0"/>
                      </a:lnTo>
                      <a:lnTo>
                        <a:pt x="5" y="0"/>
                      </a:lnTo>
                      <a:lnTo>
                        <a:pt x="5" y="0"/>
                      </a:lnTo>
                      <a:lnTo>
                        <a:pt x="5" y="0"/>
                      </a:lnTo>
                      <a:lnTo>
                        <a:pt x="0" y="0"/>
                      </a:lnTo>
                      <a:lnTo>
                        <a:pt x="0" y="5"/>
                      </a:lnTo>
                      <a:lnTo>
                        <a:pt x="0" y="5"/>
                      </a:lnTo>
                      <a:lnTo>
                        <a:pt x="0" y="5"/>
                      </a:lnTo>
                      <a:lnTo>
                        <a:pt x="0" y="5"/>
                      </a:lnTo>
                      <a:lnTo>
                        <a:pt x="0" y="5"/>
                      </a:lnTo>
                      <a:lnTo>
                        <a:pt x="0" y="5"/>
                      </a:lnTo>
                      <a:lnTo>
                        <a:pt x="0" y="5"/>
                      </a:lnTo>
                      <a:lnTo>
                        <a:pt x="0" y="5"/>
                      </a:lnTo>
                      <a:lnTo>
                        <a:pt x="5" y="5"/>
                      </a:lnTo>
                      <a:lnTo>
                        <a:pt x="5" y="5"/>
                      </a:lnTo>
                      <a:lnTo>
                        <a:pt x="5" y="5"/>
                      </a:lnTo>
                      <a:lnTo>
                        <a:pt x="10" y="0"/>
                      </a:lnTo>
                      <a:lnTo>
                        <a:pt x="10"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05" name="Freeform 3405">
                  <a:extLst>
                    <a:ext uri="{FF2B5EF4-FFF2-40B4-BE49-F238E27FC236}">
                      <a16:creationId xmlns:a16="http://schemas.microsoft.com/office/drawing/2014/main" id="{1DB54B01-6F68-4561-897A-336C59F06BC8}"/>
                    </a:ext>
                  </a:extLst>
                </p:cNvPr>
                <p:cNvSpPr>
                  <a:spLocks/>
                </p:cNvSpPr>
                <p:nvPr/>
              </p:nvSpPr>
              <p:spPr bwMode="auto">
                <a:xfrm>
                  <a:off x="3836" y="1489"/>
                  <a:ext cx="15" cy="10"/>
                </a:xfrm>
                <a:custGeom>
                  <a:avLst/>
                  <a:gdLst>
                    <a:gd name="T0" fmla="*/ 15 w 15"/>
                    <a:gd name="T1" fmla="*/ 0 h 10"/>
                    <a:gd name="T2" fmla="*/ 15 w 15"/>
                    <a:gd name="T3" fmla="*/ 0 h 10"/>
                    <a:gd name="T4" fmla="*/ 10 w 15"/>
                    <a:gd name="T5" fmla="*/ 5 h 10"/>
                    <a:gd name="T6" fmla="*/ 10 w 15"/>
                    <a:gd name="T7" fmla="*/ 5 h 10"/>
                    <a:gd name="T8" fmla="*/ 5 w 15"/>
                    <a:gd name="T9" fmla="*/ 10 h 10"/>
                    <a:gd name="T10" fmla="*/ 5 w 15"/>
                    <a:gd name="T11" fmla="*/ 10 h 10"/>
                    <a:gd name="T12" fmla="*/ 0 w 15"/>
                    <a:gd name="T13" fmla="*/ 10 h 10"/>
                    <a:gd name="T14" fmla="*/ 0 w 15"/>
                    <a:gd name="T15" fmla="*/ 10 h 10"/>
                    <a:gd name="T16" fmla="*/ 0 w 15"/>
                    <a:gd name="T17" fmla="*/ 10 h 10"/>
                    <a:gd name="T18" fmla="*/ 0 w 15"/>
                    <a:gd name="T19" fmla="*/ 10 h 10"/>
                    <a:gd name="T20" fmla="*/ 0 w 15"/>
                    <a:gd name="T21" fmla="*/ 10 h 10"/>
                    <a:gd name="T22" fmla="*/ 0 w 15"/>
                    <a:gd name="T23" fmla="*/ 10 h 10"/>
                    <a:gd name="T24" fmla="*/ 0 w 15"/>
                    <a:gd name="T25" fmla="*/ 10 h 10"/>
                    <a:gd name="T26" fmla="*/ 0 w 15"/>
                    <a:gd name="T27" fmla="*/ 10 h 10"/>
                    <a:gd name="T28" fmla="*/ 5 w 15"/>
                    <a:gd name="T29" fmla="*/ 10 h 10"/>
                    <a:gd name="T30" fmla="*/ 5 w 15"/>
                    <a:gd name="T31" fmla="*/ 10 h 10"/>
                    <a:gd name="T32" fmla="*/ 10 w 15"/>
                    <a:gd name="T33" fmla="*/ 10 h 10"/>
                    <a:gd name="T34" fmla="*/ 10 w 15"/>
                    <a:gd name="T35" fmla="*/ 5 h 10"/>
                    <a:gd name="T36" fmla="*/ 15 w 15"/>
                    <a:gd name="T37" fmla="*/ 5 h 10"/>
                    <a:gd name="T38" fmla="*/ 15 w 15"/>
                    <a:gd name="T39" fmla="*/ 5 h 10"/>
                    <a:gd name="T40" fmla="*/ 15 w 15"/>
                    <a:gd name="T4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0">
                      <a:moveTo>
                        <a:pt x="15" y="0"/>
                      </a:moveTo>
                      <a:lnTo>
                        <a:pt x="15" y="0"/>
                      </a:lnTo>
                      <a:lnTo>
                        <a:pt x="10" y="5"/>
                      </a:lnTo>
                      <a:lnTo>
                        <a:pt x="10" y="5"/>
                      </a:lnTo>
                      <a:lnTo>
                        <a:pt x="5" y="10"/>
                      </a:lnTo>
                      <a:lnTo>
                        <a:pt x="5" y="10"/>
                      </a:lnTo>
                      <a:lnTo>
                        <a:pt x="0" y="10"/>
                      </a:lnTo>
                      <a:lnTo>
                        <a:pt x="0" y="10"/>
                      </a:lnTo>
                      <a:lnTo>
                        <a:pt x="0" y="10"/>
                      </a:lnTo>
                      <a:lnTo>
                        <a:pt x="0" y="10"/>
                      </a:lnTo>
                      <a:lnTo>
                        <a:pt x="0" y="10"/>
                      </a:lnTo>
                      <a:lnTo>
                        <a:pt x="0" y="10"/>
                      </a:lnTo>
                      <a:lnTo>
                        <a:pt x="0" y="10"/>
                      </a:lnTo>
                      <a:lnTo>
                        <a:pt x="0" y="10"/>
                      </a:lnTo>
                      <a:lnTo>
                        <a:pt x="5" y="10"/>
                      </a:lnTo>
                      <a:lnTo>
                        <a:pt x="5" y="10"/>
                      </a:lnTo>
                      <a:lnTo>
                        <a:pt x="10" y="10"/>
                      </a:lnTo>
                      <a:lnTo>
                        <a:pt x="10" y="5"/>
                      </a:lnTo>
                      <a:lnTo>
                        <a:pt x="15" y="5"/>
                      </a:lnTo>
                      <a:lnTo>
                        <a:pt x="15" y="5"/>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06" name="Freeform 3406">
                  <a:extLst>
                    <a:ext uri="{FF2B5EF4-FFF2-40B4-BE49-F238E27FC236}">
                      <a16:creationId xmlns:a16="http://schemas.microsoft.com/office/drawing/2014/main" id="{E9931525-A609-4CD1-B068-3D436DC811C6}"/>
                    </a:ext>
                  </a:extLst>
                </p:cNvPr>
                <p:cNvSpPr>
                  <a:spLocks/>
                </p:cNvSpPr>
                <p:nvPr/>
              </p:nvSpPr>
              <p:spPr bwMode="auto">
                <a:xfrm>
                  <a:off x="3851" y="1484"/>
                  <a:ext cx="10" cy="10"/>
                </a:xfrm>
                <a:custGeom>
                  <a:avLst/>
                  <a:gdLst>
                    <a:gd name="T0" fmla="*/ 5 w 10"/>
                    <a:gd name="T1" fmla="*/ 0 h 10"/>
                    <a:gd name="T2" fmla="*/ 5 w 10"/>
                    <a:gd name="T3" fmla="*/ 0 h 10"/>
                    <a:gd name="T4" fmla="*/ 5 w 10"/>
                    <a:gd name="T5" fmla="*/ 0 h 10"/>
                    <a:gd name="T6" fmla="*/ 5 w 10"/>
                    <a:gd name="T7" fmla="*/ 0 h 10"/>
                    <a:gd name="T8" fmla="*/ 5 w 10"/>
                    <a:gd name="T9" fmla="*/ 5 h 10"/>
                    <a:gd name="T10" fmla="*/ 0 w 10"/>
                    <a:gd name="T11" fmla="*/ 5 h 10"/>
                    <a:gd name="T12" fmla="*/ 0 w 10"/>
                    <a:gd name="T13" fmla="*/ 5 h 10"/>
                    <a:gd name="T14" fmla="*/ 0 w 10"/>
                    <a:gd name="T15" fmla="*/ 5 h 10"/>
                    <a:gd name="T16" fmla="*/ 0 w 10"/>
                    <a:gd name="T17" fmla="*/ 5 h 10"/>
                    <a:gd name="T18" fmla="*/ 0 w 10"/>
                    <a:gd name="T19" fmla="*/ 5 h 10"/>
                    <a:gd name="T20" fmla="*/ 0 w 10"/>
                    <a:gd name="T21" fmla="*/ 10 h 10"/>
                    <a:gd name="T22" fmla="*/ 0 w 10"/>
                    <a:gd name="T23" fmla="*/ 10 h 10"/>
                    <a:gd name="T24" fmla="*/ 0 w 10"/>
                    <a:gd name="T25" fmla="*/ 10 h 10"/>
                    <a:gd name="T26" fmla="*/ 0 w 10"/>
                    <a:gd name="T27" fmla="*/ 5 h 10"/>
                    <a:gd name="T28" fmla="*/ 5 w 10"/>
                    <a:gd name="T29" fmla="*/ 5 h 10"/>
                    <a:gd name="T30" fmla="*/ 5 w 10"/>
                    <a:gd name="T31" fmla="*/ 5 h 10"/>
                    <a:gd name="T32" fmla="*/ 5 w 10"/>
                    <a:gd name="T33" fmla="*/ 5 h 10"/>
                    <a:gd name="T34" fmla="*/ 5 w 10"/>
                    <a:gd name="T35" fmla="*/ 5 h 10"/>
                    <a:gd name="T36" fmla="*/ 5 w 10"/>
                    <a:gd name="T37" fmla="*/ 5 h 10"/>
                    <a:gd name="T38" fmla="*/ 10 w 10"/>
                    <a:gd name="T39" fmla="*/ 5 h 10"/>
                    <a:gd name="T40" fmla="*/ 5 w 10"/>
                    <a:gd name="T4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5" y="0"/>
                      </a:moveTo>
                      <a:lnTo>
                        <a:pt x="5" y="0"/>
                      </a:lnTo>
                      <a:lnTo>
                        <a:pt x="5" y="0"/>
                      </a:lnTo>
                      <a:lnTo>
                        <a:pt x="5" y="0"/>
                      </a:lnTo>
                      <a:lnTo>
                        <a:pt x="5" y="5"/>
                      </a:lnTo>
                      <a:lnTo>
                        <a:pt x="0" y="5"/>
                      </a:lnTo>
                      <a:lnTo>
                        <a:pt x="0" y="5"/>
                      </a:lnTo>
                      <a:lnTo>
                        <a:pt x="0" y="5"/>
                      </a:lnTo>
                      <a:lnTo>
                        <a:pt x="0" y="5"/>
                      </a:lnTo>
                      <a:lnTo>
                        <a:pt x="0" y="5"/>
                      </a:lnTo>
                      <a:lnTo>
                        <a:pt x="0" y="10"/>
                      </a:lnTo>
                      <a:lnTo>
                        <a:pt x="0" y="10"/>
                      </a:lnTo>
                      <a:lnTo>
                        <a:pt x="0" y="10"/>
                      </a:lnTo>
                      <a:lnTo>
                        <a:pt x="0" y="5"/>
                      </a:lnTo>
                      <a:lnTo>
                        <a:pt x="5" y="5"/>
                      </a:lnTo>
                      <a:lnTo>
                        <a:pt x="5" y="5"/>
                      </a:lnTo>
                      <a:lnTo>
                        <a:pt x="5" y="5"/>
                      </a:lnTo>
                      <a:lnTo>
                        <a:pt x="5" y="5"/>
                      </a:lnTo>
                      <a:lnTo>
                        <a:pt x="5" y="5"/>
                      </a:lnTo>
                      <a:lnTo>
                        <a:pt x="10"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07" name="Freeform 3407">
                  <a:extLst>
                    <a:ext uri="{FF2B5EF4-FFF2-40B4-BE49-F238E27FC236}">
                      <a16:creationId xmlns:a16="http://schemas.microsoft.com/office/drawing/2014/main" id="{C3B59DF3-1D78-4C99-8266-65F30C2522B2}"/>
                    </a:ext>
                  </a:extLst>
                </p:cNvPr>
                <p:cNvSpPr>
                  <a:spLocks/>
                </p:cNvSpPr>
                <p:nvPr/>
              </p:nvSpPr>
              <p:spPr bwMode="auto">
                <a:xfrm>
                  <a:off x="3856" y="1484"/>
                  <a:ext cx="10" cy="5"/>
                </a:xfrm>
                <a:custGeom>
                  <a:avLst/>
                  <a:gdLst>
                    <a:gd name="T0" fmla="*/ 10 w 10"/>
                    <a:gd name="T1" fmla="*/ 0 h 5"/>
                    <a:gd name="T2" fmla="*/ 10 w 10"/>
                    <a:gd name="T3" fmla="*/ 0 h 5"/>
                    <a:gd name="T4" fmla="*/ 5 w 10"/>
                    <a:gd name="T5" fmla="*/ 0 h 5"/>
                    <a:gd name="T6" fmla="*/ 5 w 10"/>
                    <a:gd name="T7" fmla="*/ 0 h 5"/>
                    <a:gd name="T8" fmla="*/ 5 w 10"/>
                    <a:gd name="T9" fmla="*/ 0 h 5"/>
                    <a:gd name="T10" fmla="*/ 5 w 10"/>
                    <a:gd name="T11" fmla="*/ 0 h 5"/>
                    <a:gd name="T12" fmla="*/ 5 w 10"/>
                    <a:gd name="T13" fmla="*/ 0 h 5"/>
                    <a:gd name="T14" fmla="*/ 0 w 10"/>
                    <a:gd name="T15" fmla="*/ 0 h 5"/>
                    <a:gd name="T16" fmla="*/ 0 w 10"/>
                    <a:gd name="T17" fmla="*/ 0 h 5"/>
                    <a:gd name="T18" fmla="*/ 0 w 10"/>
                    <a:gd name="T19" fmla="*/ 0 h 5"/>
                    <a:gd name="T20" fmla="*/ 5 w 10"/>
                    <a:gd name="T21" fmla="*/ 5 h 5"/>
                    <a:gd name="T22" fmla="*/ 5 w 10"/>
                    <a:gd name="T23" fmla="*/ 5 h 5"/>
                    <a:gd name="T24" fmla="*/ 5 w 10"/>
                    <a:gd name="T25" fmla="*/ 5 h 5"/>
                    <a:gd name="T26" fmla="*/ 5 w 10"/>
                    <a:gd name="T27" fmla="*/ 5 h 5"/>
                    <a:gd name="T28" fmla="*/ 5 w 10"/>
                    <a:gd name="T29" fmla="*/ 0 h 5"/>
                    <a:gd name="T30" fmla="*/ 5 w 10"/>
                    <a:gd name="T31" fmla="*/ 0 h 5"/>
                    <a:gd name="T32" fmla="*/ 5 w 10"/>
                    <a:gd name="T33" fmla="*/ 0 h 5"/>
                    <a:gd name="T34" fmla="*/ 5 w 10"/>
                    <a:gd name="T35" fmla="*/ 0 h 5"/>
                    <a:gd name="T36" fmla="*/ 10 w 10"/>
                    <a:gd name="T37" fmla="*/ 0 h 5"/>
                    <a:gd name="T38" fmla="*/ 10 w 10"/>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5">
                      <a:moveTo>
                        <a:pt x="10" y="0"/>
                      </a:moveTo>
                      <a:lnTo>
                        <a:pt x="10" y="0"/>
                      </a:lnTo>
                      <a:lnTo>
                        <a:pt x="5" y="0"/>
                      </a:lnTo>
                      <a:lnTo>
                        <a:pt x="5" y="0"/>
                      </a:lnTo>
                      <a:lnTo>
                        <a:pt x="5" y="0"/>
                      </a:lnTo>
                      <a:lnTo>
                        <a:pt x="5" y="0"/>
                      </a:lnTo>
                      <a:lnTo>
                        <a:pt x="5" y="0"/>
                      </a:lnTo>
                      <a:lnTo>
                        <a:pt x="0" y="0"/>
                      </a:lnTo>
                      <a:lnTo>
                        <a:pt x="0" y="0"/>
                      </a:lnTo>
                      <a:lnTo>
                        <a:pt x="0" y="0"/>
                      </a:lnTo>
                      <a:lnTo>
                        <a:pt x="5" y="5"/>
                      </a:lnTo>
                      <a:lnTo>
                        <a:pt x="5" y="5"/>
                      </a:lnTo>
                      <a:lnTo>
                        <a:pt x="5" y="5"/>
                      </a:lnTo>
                      <a:lnTo>
                        <a:pt x="5" y="5"/>
                      </a:lnTo>
                      <a:lnTo>
                        <a:pt x="5" y="0"/>
                      </a:lnTo>
                      <a:lnTo>
                        <a:pt x="5" y="0"/>
                      </a:lnTo>
                      <a:lnTo>
                        <a:pt x="5" y="0"/>
                      </a:lnTo>
                      <a:lnTo>
                        <a:pt x="5" y="0"/>
                      </a:lnTo>
                      <a:lnTo>
                        <a:pt x="10"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08" name="Freeform 3408">
                  <a:extLst>
                    <a:ext uri="{FF2B5EF4-FFF2-40B4-BE49-F238E27FC236}">
                      <a16:creationId xmlns:a16="http://schemas.microsoft.com/office/drawing/2014/main" id="{32FEDEEA-F4C2-4FD8-99E6-26849710A63D}"/>
                    </a:ext>
                  </a:extLst>
                </p:cNvPr>
                <p:cNvSpPr>
                  <a:spLocks/>
                </p:cNvSpPr>
                <p:nvPr/>
              </p:nvSpPr>
              <p:spPr bwMode="auto">
                <a:xfrm>
                  <a:off x="3866" y="1479"/>
                  <a:ext cx="5" cy="5"/>
                </a:xfrm>
                <a:custGeom>
                  <a:avLst/>
                  <a:gdLst>
                    <a:gd name="T0" fmla="*/ 5 w 5"/>
                    <a:gd name="T1" fmla="*/ 0 h 5"/>
                    <a:gd name="T2" fmla="*/ 5 w 5"/>
                    <a:gd name="T3" fmla="*/ 0 h 5"/>
                    <a:gd name="T4" fmla="*/ 0 w 5"/>
                    <a:gd name="T5" fmla="*/ 0 h 5"/>
                    <a:gd name="T6" fmla="*/ 0 w 5"/>
                    <a:gd name="T7" fmla="*/ 0 h 5"/>
                    <a:gd name="T8" fmla="*/ 0 w 5"/>
                    <a:gd name="T9" fmla="*/ 5 h 5"/>
                    <a:gd name="T10" fmla="*/ 0 w 5"/>
                    <a:gd name="T11" fmla="*/ 5 h 5"/>
                    <a:gd name="T12" fmla="*/ 0 w 5"/>
                    <a:gd name="T13" fmla="*/ 5 h 5"/>
                    <a:gd name="T14" fmla="*/ 0 w 5"/>
                    <a:gd name="T15" fmla="*/ 5 h 5"/>
                    <a:gd name="T16" fmla="*/ 0 w 5"/>
                    <a:gd name="T17" fmla="*/ 5 h 5"/>
                    <a:gd name="T18" fmla="*/ 0 w 5"/>
                    <a:gd name="T19" fmla="*/ 5 h 5"/>
                    <a:gd name="T20" fmla="*/ 0 w 5"/>
                    <a:gd name="T21" fmla="*/ 5 h 5"/>
                    <a:gd name="T22" fmla="*/ 0 w 5"/>
                    <a:gd name="T23" fmla="*/ 5 h 5"/>
                    <a:gd name="T24" fmla="*/ 0 w 5"/>
                    <a:gd name="T25" fmla="*/ 5 h 5"/>
                    <a:gd name="T26" fmla="*/ 0 w 5"/>
                    <a:gd name="T27" fmla="*/ 5 h 5"/>
                    <a:gd name="T28" fmla="*/ 0 w 5"/>
                    <a:gd name="T29" fmla="*/ 5 h 5"/>
                    <a:gd name="T30" fmla="*/ 0 w 5"/>
                    <a:gd name="T31" fmla="*/ 5 h 5"/>
                    <a:gd name="T32" fmla="*/ 5 w 5"/>
                    <a:gd name="T33" fmla="*/ 5 h 5"/>
                    <a:gd name="T34" fmla="*/ 5 w 5"/>
                    <a:gd name="T35" fmla="*/ 0 h 5"/>
                    <a:gd name="T36" fmla="*/ 5 w 5"/>
                    <a:gd name="T37" fmla="*/ 0 h 5"/>
                    <a:gd name="T38" fmla="*/ 5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0"/>
                      </a:moveTo>
                      <a:lnTo>
                        <a:pt x="5" y="0"/>
                      </a:lnTo>
                      <a:lnTo>
                        <a:pt x="0" y="0"/>
                      </a:lnTo>
                      <a:lnTo>
                        <a:pt x="0" y="0"/>
                      </a:lnTo>
                      <a:lnTo>
                        <a:pt x="0" y="5"/>
                      </a:lnTo>
                      <a:lnTo>
                        <a:pt x="0" y="5"/>
                      </a:lnTo>
                      <a:lnTo>
                        <a:pt x="0" y="5"/>
                      </a:lnTo>
                      <a:lnTo>
                        <a:pt x="0" y="5"/>
                      </a:lnTo>
                      <a:lnTo>
                        <a:pt x="0" y="5"/>
                      </a:lnTo>
                      <a:lnTo>
                        <a:pt x="0" y="5"/>
                      </a:lnTo>
                      <a:lnTo>
                        <a:pt x="0" y="5"/>
                      </a:lnTo>
                      <a:lnTo>
                        <a:pt x="0" y="5"/>
                      </a:lnTo>
                      <a:lnTo>
                        <a:pt x="0" y="5"/>
                      </a:lnTo>
                      <a:lnTo>
                        <a:pt x="0" y="5"/>
                      </a:lnTo>
                      <a:lnTo>
                        <a:pt x="0" y="5"/>
                      </a:lnTo>
                      <a:lnTo>
                        <a:pt x="0" y="5"/>
                      </a:lnTo>
                      <a:lnTo>
                        <a:pt x="5" y="5"/>
                      </a:lnTo>
                      <a:lnTo>
                        <a:pt x="5" y="0"/>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09" name="Freeform 3409">
                  <a:extLst>
                    <a:ext uri="{FF2B5EF4-FFF2-40B4-BE49-F238E27FC236}">
                      <a16:creationId xmlns:a16="http://schemas.microsoft.com/office/drawing/2014/main" id="{0D32CB88-62B4-4086-8A92-436DCF86690E}"/>
                    </a:ext>
                  </a:extLst>
                </p:cNvPr>
                <p:cNvSpPr>
                  <a:spLocks/>
                </p:cNvSpPr>
                <p:nvPr/>
              </p:nvSpPr>
              <p:spPr bwMode="auto">
                <a:xfrm>
                  <a:off x="3871" y="1474"/>
                  <a:ext cx="10" cy="5"/>
                </a:xfrm>
                <a:custGeom>
                  <a:avLst/>
                  <a:gdLst>
                    <a:gd name="T0" fmla="*/ 10 w 10"/>
                    <a:gd name="T1" fmla="*/ 0 h 5"/>
                    <a:gd name="T2" fmla="*/ 10 w 10"/>
                    <a:gd name="T3" fmla="*/ 0 h 5"/>
                    <a:gd name="T4" fmla="*/ 5 w 10"/>
                    <a:gd name="T5" fmla="*/ 0 h 5"/>
                    <a:gd name="T6" fmla="*/ 5 w 10"/>
                    <a:gd name="T7" fmla="*/ 0 h 5"/>
                    <a:gd name="T8" fmla="*/ 5 w 10"/>
                    <a:gd name="T9" fmla="*/ 0 h 5"/>
                    <a:gd name="T10" fmla="*/ 0 w 10"/>
                    <a:gd name="T11" fmla="*/ 0 h 5"/>
                    <a:gd name="T12" fmla="*/ 0 w 10"/>
                    <a:gd name="T13" fmla="*/ 0 h 5"/>
                    <a:gd name="T14" fmla="*/ 0 w 10"/>
                    <a:gd name="T15" fmla="*/ 0 h 5"/>
                    <a:gd name="T16" fmla="*/ 0 w 10"/>
                    <a:gd name="T17" fmla="*/ 5 h 5"/>
                    <a:gd name="T18" fmla="*/ 0 w 10"/>
                    <a:gd name="T19" fmla="*/ 5 h 5"/>
                    <a:gd name="T20" fmla="*/ 0 w 10"/>
                    <a:gd name="T21" fmla="*/ 5 h 5"/>
                    <a:gd name="T22" fmla="*/ 0 w 10"/>
                    <a:gd name="T23" fmla="*/ 5 h 5"/>
                    <a:gd name="T24" fmla="*/ 0 w 10"/>
                    <a:gd name="T25" fmla="*/ 5 h 5"/>
                    <a:gd name="T26" fmla="*/ 0 w 10"/>
                    <a:gd name="T27" fmla="*/ 5 h 5"/>
                    <a:gd name="T28" fmla="*/ 5 w 10"/>
                    <a:gd name="T29" fmla="*/ 5 h 5"/>
                    <a:gd name="T30" fmla="*/ 5 w 10"/>
                    <a:gd name="T31" fmla="*/ 0 h 5"/>
                    <a:gd name="T32" fmla="*/ 5 w 10"/>
                    <a:gd name="T33" fmla="*/ 0 h 5"/>
                    <a:gd name="T34" fmla="*/ 5 w 10"/>
                    <a:gd name="T35" fmla="*/ 0 h 5"/>
                    <a:gd name="T36" fmla="*/ 10 w 10"/>
                    <a:gd name="T37" fmla="*/ 0 h 5"/>
                    <a:gd name="T38" fmla="*/ 10 w 10"/>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5">
                      <a:moveTo>
                        <a:pt x="10" y="0"/>
                      </a:moveTo>
                      <a:lnTo>
                        <a:pt x="10" y="0"/>
                      </a:lnTo>
                      <a:lnTo>
                        <a:pt x="5" y="0"/>
                      </a:lnTo>
                      <a:lnTo>
                        <a:pt x="5" y="0"/>
                      </a:lnTo>
                      <a:lnTo>
                        <a:pt x="5" y="0"/>
                      </a:lnTo>
                      <a:lnTo>
                        <a:pt x="0" y="0"/>
                      </a:lnTo>
                      <a:lnTo>
                        <a:pt x="0" y="0"/>
                      </a:lnTo>
                      <a:lnTo>
                        <a:pt x="0" y="0"/>
                      </a:lnTo>
                      <a:lnTo>
                        <a:pt x="0" y="5"/>
                      </a:lnTo>
                      <a:lnTo>
                        <a:pt x="0" y="5"/>
                      </a:lnTo>
                      <a:lnTo>
                        <a:pt x="0" y="5"/>
                      </a:lnTo>
                      <a:lnTo>
                        <a:pt x="0" y="5"/>
                      </a:lnTo>
                      <a:lnTo>
                        <a:pt x="0" y="5"/>
                      </a:lnTo>
                      <a:lnTo>
                        <a:pt x="0" y="5"/>
                      </a:lnTo>
                      <a:lnTo>
                        <a:pt x="5" y="5"/>
                      </a:lnTo>
                      <a:lnTo>
                        <a:pt x="5" y="0"/>
                      </a:lnTo>
                      <a:lnTo>
                        <a:pt x="5" y="0"/>
                      </a:lnTo>
                      <a:lnTo>
                        <a:pt x="5" y="0"/>
                      </a:lnTo>
                      <a:lnTo>
                        <a:pt x="10"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10" name="Freeform 3410">
                  <a:extLst>
                    <a:ext uri="{FF2B5EF4-FFF2-40B4-BE49-F238E27FC236}">
                      <a16:creationId xmlns:a16="http://schemas.microsoft.com/office/drawing/2014/main" id="{F2684E1A-0A08-44B8-BF3A-83F5BDC08558}"/>
                    </a:ext>
                  </a:extLst>
                </p:cNvPr>
                <p:cNvSpPr>
                  <a:spLocks/>
                </p:cNvSpPr>
                <p:nvPr/>
              </p:nvSpPr>
              <p:spPr bwMode="auto">
                <a:xfrm>
                  <a:off x="3881" y="1469"/>
                  <a:ext cx="14" cy="10"/>
                </a:xfrm>
                <a:custGeom>
                  <a:avLst/>
                  <a:gdLst>
                    <a:gd name="T0" fmla="*/ 9 w 14"/>
                    <a:gd name="T1" fmla="*/ 0 h 10"/>
                    <a:gd name="T2" fmla="*/ 9 w 14"/>
                    <a:gd name="T3" fmla="*/ 0 h 10"/>
                    <a:gd name="T4" fmla="*/ 9 w 14"/>
                    <a:gd name="T5" fmla="*/ 5 h 10"/>
                    <a:gd name="T6" fmla="*/ 4 w 14"/>
                    <a:gd name="T7" fmla="*/ 5 h 10"/>
                    <a:gd name="T8" fmla="*/ 4 w 14"/>
                    <a:gd name="T9" fmla="*/ 5 h 10"/>
                    <a:gd name="T10" fmla="*/ 4 w 14"/>
                    <a:gd name="T11" fmla="*/ 5 h 10"/>
                    <a:gd name="T12" fmla="*/ 0 w 14"/>
                    <a:gd name="T13" fmla="*/ 5 h 10"/>
                    <a:gd name="T14" fmla="*/ 0 w 14"/>
                    <a:gd name="T15" fmla="*/ 5 h 10"/>
                    <a:gd name="T16" fmla="*/ 0 w 14"/>
                    <a:gd name="T17" fmla="*/ 5 h 10"/>
                    <a:gd name="T18" fmla="*/ 0 w 14"/>
                    <a:gd name="T19" fmla="*/ 5 h 10"/>
                    <a:gd name="T20" fmla="*/ 0 w 14"/>
                    <a:gd name="T21" fmla="*/ 5 h 10"/>
                    <a:gd name="T22" fmla="*/ 0 w 14"/>
                    <a:gd name="T23" fmla="*/ 5 h 10"/>
                    <a:gd name="T24" fmla="*/ 0 w 14"/>
                    <a:gd name="T25" fmla="*/ 10 h 10"/>
                    <a:gd name="T26" fmla="*/ 0 w 14"/>
                    <a:gd name="T27" fmla="*/ 10 h 10"/>
                    <a:gd name="T28" fmla="*/ 4 w 14"/>
                    <a:gd name="T29" fmla="*/ 10 h 10"/>
                    <a:gd name="T30" fmla="*/ 4 w 14"/>
                    <a:gd name="T31" fmla="*/ 10 h 10"/>
                    <a:gd name="T32" fmla="*/ 9 w 14"/>
                    <a:gd name="T33" fmla="*/ 10 h 10"/>
                    <a:gd name="T34" fmla="*/ 9 w 14"/>
                    <a:gd name="T35" fmla="*/ 5 h 10"/>
                    <a:gd name="T36" fmla="*/ 14 w 14"/>
                    <a:gd name="T37" fmla="*/ 5 h 10"/>
                    <a:gd name="T38" fmla="*/ 14 w 14"/>
                    <a:gd name="T39" fmla="*/ 5 h 10"/>
                    <a:gd name="T40" fmla="*/ 9 w 14"/>
                    <a:gd name="T4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10">
                      <a:moveTo>
                        <a:pt x="9" y="0"/>
                      </a:moveTo>
                      <a:lnTo>
                        <a:pt x="9" y="0"/>
                      </a:lnTo>
                      <a:lnTo>
                        <a:pt x="9" y="5"/>
                      </a:lnTo>
                      <a:lnTo>
                        <a:pt x="4" y="5"/>
                      </a:lnTo>
                      <a:lnTo>
                        <a:pt x="4" y="5"/>
                      </a:lnTo>
                      <a:lnTo>
                        <a:pt x="4" y="5"/>
                      </a:lnTo>
                      <a:lnTo>
                        <a:pt x="0" y="5"/>
                      </a:lnTo>
                      <a:lnTo>
                        <a:pt x="0" y="5"/>
                      </a:lnTo>
                      <a:lnTo>
                        <a:pt x="0" y="5"/>
                      </a:lnTo>
                      <a:lnTo>
                        <a:pt x="0" y="5"/>
                      </a:lnTo>
                      <a:lnTo>
                        <a:pt x="0" y="5"/>
                      </a:lnTo>
                      <a:lnTo>
                        <a:pt x="0" y="5"/>
                      </a:lnTo>
                      <a:lnTo>
                        <a:pt x="0" y="10"/>
                      </a:lnTo>
                      <a:lnTo>
                        <a:pt x="0" y="10"/>
                      </a:lnTo>
                      <a:lnTo>
                        <a:pt x="4" y="10"/>
                      </a:lnTo>
                      <a:lnTo>
                        <a:pt x="4" y="10"/>
                      </a:lnTo>
                      <a:lnTo>
                        <a:pt x="9" y="10"/>
                      </a:lnTo>
                      <a:lnTo>
                        <a:pt x="9" y="5"/>
                      </a:lnTo>
                      <a:lnTo>
                        <a:pt x="14" y="5"/>
                      </a:lnTo>
                      <a:lnTo>
                        <a:pt x="14" y="5"/>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11" name="Freeform 3411">
                  <a:extLst>
                    <a:ext uri="{FF2B5EF4-FFF2-40B4-BE49-F238E27FC236}">
                      <a16:creationId xmlns:a16="http://schemas.microsoft.com/office/drawing/2014/main" id="{5BCE380A-C4F1-4B64-BA1B-D940DD2E5FA8}"/>
                    </a:ext>
                  </a:extLst>
                </p:cNvPr>
                <p:cNvSpPr>
                  <a:spLocks/>
                </p:cNvSpPr>
                <p:nvPr/>
              </p:nvSpPr>
              <p:spPr bwMode="auto">
                <a:xfrm>
                  <a:off x="3885" y="1464"/>
                  <a:ext cx="10" cy="15"/>
                </a:xfrm>
                <a:custGeom>
                  <a:avLst/>
                  <a:gdLst>
                    <a:gd name="T0" fmla="*/ 5 w 10"/>
                    <a:gd name="T1" fmla="*/ 5 h 15"/>
                    <a:gd name="T2" fmla="*/ 10 w 10"/>
                    <a:gd name="T3" fmla="*/ 5 h 15"/>
                    <a:gd name="T4" fmla="*/ 10 w 10"/>
                    <a:gd name="T5" fmla="*/ 5 h 15"/>
                    <a:gd name="T6" fmla="*/ 10 w 10"/>
                    <a:gd name="T7" fmla="*/ 5 h 15"/>
                    <a:gd name="T8" fmla="*/ 10 w 10"/>
                    <a:gd name="T9" fmla="*/ 5 h 15"/>
                    <a:gd name="T10" fmla="*/ 10 w 10"/>
                    <a:gd name="T11" fmla="*/ 5 h 15"/>
                    <a:gd name="T12" fmla="*/ 10 w 10"/>
                    <a:gd name="T13" fmla="*/ 5 h 15"/>
                    <a:gd name="T14" fmla="*/ 10 w 10"/>
                    <a:gd name="T15" fmla="*/ 5 h 15"/>
                    <a:gd name="T16" fmla="*/ 10 w 10"/>
                    <a:gd name="T17" fmla="*/ 5 h 15"/>
                    <a:gd name="T18" fmla="*/ 5 w 10"/>
                    <a:gd name="T19" fmla="*/ 5 h 15"/>
                    <a:gd name="T20" fmla="*/ 10 w 10"/>
                    <a:gd name="T21" fmla="*/ 10 h 15"/>
                    <a:gd name="T22" fmla="*/ 10 w 10"/>
                    <a:gd name="T23" fmla="*/ 5 h 15"/>
                    <a:gd name="T24" fmla="*/ 10 w 10"/>
                    <a:gd name="T25" fmla="*/ 5 h 15"/>
                    <a:gd name="T26" fmla="*/ 10 w 10"/>
                    <a:gd name="T27" fmla="*/ 5 h 15"/>
                    <a:gd name="T28" fmla="*/ 10 w 10"/>
                    <a:gd name="T29" fmla="*/ 0 h 15"/>
                    <a:gd name="T30" fmla="*/ 10 w 10"/>
                    <a:gd name="T31" fmla="*/ 5 h 15"/>
                    <a:gd name="T32" fmla="*/ 10 w 10"/>
                    <a:gd name="T33" fmla="*/ 5 h 15"/>
                    <a:gd name="T34" fmla="*/ 5 w 10"/>
                    <a:gd name="T35" fmla="*/ 5 h 15"/>
                    <a:gd name="T36" fmla="*/ 5 w 10"/>
                    <a:gd name="T37" fmla="*/ 5 h 15"/>
                    <a:gd name="T38" fmla="*/ 10 w 10"/>
                    <a:gd name="T39" fmla="*/ 5 h 15"/>
                    <a:gd name="T40" fmla="*/ 5 w 10"/>
                    <a:gd name="T41" fmla="*/ 5 h 15"/>
                    <a:gd name="T42" fmla="*/ 0 w 10"/>
                    <a:gd name="T43" fmla="*/ 15 h 15"/>
                    <a:gd name="T44" fmla="*/ 10 w 10"/>
                    <a:gd name="T45" fmla="*/ 5 h 15"/>
                    <a:gd name="T46" fmla="*/ 5 w 10"/>
                    <a:gd name="T4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 h="15">
                      <a:moveTo>
                        <a:pt x="5" y="5"/>
                      </a:moveTo>
                      <a:lnTo>
                        <a:pt x="10" y="5"/>
                      </a:lnTo>
                      <a:lnTo>
                        <a:pt x="10" y="5"/>
                      </a:lnTo>
                      <a:lnTo>
                        <a:pt x="10" y="5"/>
                      </a:lnTo>
                      <a:lnTo>
                        <a:pt x="10" y="5"/>
                      </a:lnTo>
                      <a:lnTo>
                        <a:pt x="10" y="5"/>
                      </a:lnTo>
                      <a:lnTo>
                        <a:pt x="10" y="5"/>
                      </a:lnTo>
                      <a:lnTo>
                        <a:pt x="10" y="5"/>
                      </a:lnTo>
                      <a:lnTo>
                        <a:pt x="10" y="5"/>
                      </a:lnTo>
                      <a:lnTo>
                        <a:pt x="5" y="5"/>
                      </a:lnTo>
                      <a:lnTo>
                        <a:pt x="10" y="10"/>
                      </a:lnTo>
                      <a:lnTo>
                        <a:pt x="10" y="5"/>
                      </a:lnTo>
                      <a:lnTo>
                        <a:pt x="10" y="5"/>
                      </a:lnTo>
                      <a:lnTo>
                        <a:pt x="10" y="5"/>
                      </a:lnTo>
                      <a:lnTo>
                        <a:pt x="10" y="0"/>
                      </a:lnTo>
                      <a:lnTo>
                        <a:pt x="10" y="5"/>
                      </a:lnTo>
                      <a:lnTo>
                        <a:pt x="10" y="5"/>
                      </a:lnTo>
                      <a:lnTo>
                        <a:pt x="5" y="5"/>
                      </a:lnTo>
                      <a:lnTo>
                        <a:pt x="5" y="5"/>
                      </a:lnTo>
                      <a:lnTo>
                        <a:pt x="10" y="5"/>
                      </a:lnTo>
                      <a:lnTo>
                        <a:pt x="5" y="5"/>
                      </a:lnTo>
                      <a:lnTo>
                        <a:pt x="0" y="15"/>
                      </a:lnTo>
                      <a:lnTo>
                        <a:pt x="1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12" name="Freeform 3412">
                  <a:extLst>
                    <a:ext uri="{FF2B5EF4-FFF2-40B4-BE49-F238E27FC236}">
                      <a16:creationId xmlns:a16="http://schemas.microsoft.com/office/drawing/2014/main" id="{33711496-DC57-45EF-A7FF-F3ED748225F2}"/>
                    </a:ext>
                  </a:extLst>
                </p:cNvPr>
                <p:cNvSpPr>
                  <a:spLocks/>
                </p:cNvSpPr>
                <p:nvPr/>
              </p:nvSpPr>
              <p:spPr bwMode="auto">
                <a:xfrm>
                  <a:off x="3890" y="1454"/>
                  <a:ext cx="15" cy="15"/>
                </a:xfrm>
                <a:custGeom>
                  <a:avLst/>
                  <a:gdLst>
                    <a:gd name="T0" fmla="*/ 10 w 15"/>
                    <a:gd name="T1" fmla="*/ 0 h 15"/>
                    <a:gd name="T2" fmla="*/ 10 w 15"/>
                    <a:gd name="T3" fmla="*/ 0 h 15"/>
                    <a:gd name="T4" fmla="*/ 10 w 15"/>
                    <a:gd name="T5" fmla="*/ 0 h 15"/>
                    <a:gd name="T6" fmla="*/ 10 w 15"/>
                    <a:gd name="T7" fmla="*/ 0 h 15"/>
                    <a:gd name="T8" fmla="*/ 10 w 15"/>
                    <a:gd name="T9" fmla="*/ 5 h 15"/>
                    <a:gd name="T10" fmla="*/ 5 w 15"/>
                    <a:gd name="T11" fmla="*/ 10 h 15"/>
                    <a:gd name="T12" fmla="*/ 5 w 15"/>
                    <a:gd name="T13" fmla="*/ 10 h 15"/>
                    <a:gd name="T14" fmla="*/ 5 w 15"/>
                    <a:gd name="T15" fmla="*/ 10 h 15"/>
                    <a:gd name="T16" fmla="*/ 0 w 15"/>
                    <a:gd name="T17" fmla="*/ 15 h 15"/>
                    <a:gd name="T18" fmla="*/ 0 w 15"/>
                    <a:gd name="T19" fmla="*/ 15 h 15"/>
                    <a:gd name="T20" fmla="*/ 5 w 15"/>
                    <a:gd name="T21" fmla="*/ 15 h 15"/>
                    <a:gd name="T22" fmla="*/ 5 w 15"/>
                    <a:gd name="T23" fmla="*/ 15 h 15"/>
                    <a:gd name="T24" fmla="*/ 5 w 15"/>
                    <a:gd name="T25" fmla="*/ 15 h 15"/>
                    <a:gd name="T26" fmla="*/ 5 w 15"/>
                    <a:gd name="T27" fmla="*/ 10 h 15"/>
                    <a:gd name="T28" fmla="*/ 10 w 15"/>
                    <a:gd name="T29" fmla="*/ 10 h 15"/>
                    <a:gd name="T30" fmla="*/ 10 w 15"/>
                    <a:gd name="T31" fmla="*/ 5 h 15"/>
                    <a:gd name="T32" fmla="*/ 10 w 15"/>
                    <a:gd name="T33" fmla="*/ 5 h 15"/>
                    <a:gd name="T34" fmla="*/ 15 w 15"/>
                    <a:gd name="T35" fmla="*/ 0 h 15"/>
                    <a:gd name="T36" fmla="*/ 15 w 15"/>
                    <a:gd name="T37" fmla="*/ 0 h 15"/>
                    <a:gd name="T38" fmla="*/ 15 w 15"/>
                    <a:gd name="T39" fmla="*/ 0 h 15"/>
                    <a:gd name="T40" fmla="*/ 10 w 15"/>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5">
                      <a:moveTo>
                        <a:pt x="10" y="0"/>
                      </a:moveTo>
                      <a:lnTo>
                        <a:pt x="10" y="0"/>
                      </a:lnTo>
                      <a:lnTo>
                        <a:pt x="10" y="0"/>
                      </a:lnTo>
                      <a:lnTo>
                        <a:pt x="10" y="0"/>
                      </a:lnTo>
                      <a:lnTo>
                        <a:pt x="10" y="5"/>
                      </a:lnTo>
                      <a:lnTo>
                        <a:pt x="5" y="10"/>
                      </a:lnTo>
                      <a:lnTo>
                        <a:pt x="5" y="10"/>
                      </a:lnTo>
                      <a:lnTo>
                        <a:pt x="5" y="10"/>
                      </a:lnTo>
                      <a:lnTo>
                        <a:pt x="0" y="15"/>
                      </a:lnTo>
                      <a:lnTo>
                        <a:pt x="0" y="15"/>
                      </a:lnTo>
                      <a:lnTo>
                        <a:pt x="5" y="15"/>
                      </a:lnTo>
                      <a:lnTo>
                        <a:pt x="5" y="15"/>
                      </a:lnTo>
                      <a:lnTo>
                        <a:pt x="5" y="15"/>
                      </a:lnTo>
                      <a:lnTo>
                        <a:pt x="5" y="10"/>
                      </a:lnTo>
                      <a:lnTo>
                        <a:pt x="10" y="10"/>
                      </a:lnTo>
                      <a:lnTo>
                        <a:pt x="10" y="5"/>
                      </a:lnTo>
                      <a:lnTo>
                        <a:pt x="10" y="5"/>
                      </a:lnTo>
                      <a:lnTo>
                        <a:pt x="15" y="0"/>
                      </a:lnTo>
                      <a:lnTo>
                        <a:pt x="15" y="0"/>
                      </a:lnTo>
                      <a:lnTo>
                        <a:pt x="15"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13" name="Freeform 3413">
                  <a:extLst>
                    <a:ext uri="{FF2B5EF4-FFF2-40B4-BE49-F238E27FC236}">
                      <a16:creationId xmlns:a16="http://schemas.microsoft.com/office/drawing/2014/main" id="{CB507D4C-6635-44EE-8339-180CA34BC404}"/>
                    </a:ext>
                  </a:extLst>
                </p:cNvPr>
                <p:cNvSpPr>
                  <a:spLocks/>
                </p:cNvSpPr>
                <p:nvPr/>
              </p:nvSpPr>
              <p:spPr bwMode="auto">
                <a:xfrm>
                  <a:off x="3900" y="1439"/>
                  <a:ext cx="20" cy="15"/>
                </a:xfrm>
                <a:custGeom>
                  <a:avLst/>
                  <a:gdLst>
                    <a:gd name="T0" fmla="*/ 20 w 20"/>
                    <a:gd name="T1" fmla="*/ 0 h 15"/>
                    <a:gd name="T2" fmla="*/ 20 w 20"/>
                    <a:gd name="T3" fmla="*/ 0 h 15"/>
                    <a:gd name="T4" fmla="*/ 15 w 20"/>
                    <a:gd name="T5" fmla="*/ 0 h 15"/>
                    <a:gd name="T6" fmla="*/ 10 w 20"/>
                    <a:gd name="T7" fmla="*/ 0 h 15"/>
                    <a:gd name="T8" fmla="*/ 10 w 20"/>
                    <a:gd name="T9" fmla="*/ 5 h 15"/>
                    <a:gd name="T10" fmla="*/ 5 w 20"/>
                    <a:gd name="T11" fmla="*/ 5 h 15"/>
                    <a:gd name="T12" fmla="*/ 5 w 20"/>
                    <a:gd name="T13" fmla="*/ 10 h 15"/>
                    <a:gd name="T14" fmla="*/ 5 w 20"/>
                    <a:gd name="T15" fmla="*/ 10 h 15"/>
                    <a:gd name="T16" fmla="*/ 0 w 20"/>
                    <a:gd name="T17" fmla="*/ 10 h 15"/>
                    <a:gd name="T18" fmla="*/ 0 w 20"/>
                    <a:gd name="T19" fmla="*/ 15 h 15"/>
                    <a:gd name="T20" fmla="*/ 5 w 20"/>
                    <a:gd name="T21" fmla="*/ 15 h 15"/>
                    <a:gd name="T22" fmla="*/ 5 w 20"/>
                    <a:gd name="T23" fmla="*/ 15 h 15"/>
                    <a:gd name="T24" fmla="*/ 5 w 20"/>
                    <a:gd name="T25" fmla="*/ 10 h 15"/>
                    <a:gd name="T26" fmla="*/ 5 w 20"/>
                    <a:gd name="T27" fmla="*/ 10 h 15"/>
                    <a:gd name="T28" fmla="*/ 10 w 20"/>
                    <a:gd name="T29" fmla="*/ 10 h 15"/>
                    <a:gd name="T30" fmla="*/ 10 w 20"/>
                    <a:gd name="T31" fmla="*/ 5 h 15"/>
                    <a:gd name="T32" fmla="*/ 15 w 20"/>
                    <a:gd name="T33" fmla="*/ 5 h 15"/>
                    <a:gd name="T34" fmla="*/ 15 w 20"/>
                    <a:gd name="T35" fmla="*/ 0 h 15"/>
                    <a:gd name="T36" fmla="*/ 20 w 20"/>
                    <a:gd name="T37" fmla="*/ 0 h 15"/>
                    <a:gd name="T38" fmla="*/ 20 w 20"/>
                    <a:gd name="T3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15">
                      <a:moveTo>
                        <a:pt x="20" y="0"/>
                      </a:moveTo>
                      <a:lnTo>
                        <a:pt x="20" y="0"/>
                      </a:lnTo>
                      <a:lnTo>
                        <a:pt x="15" y="0"/>
                      </a:lnTo>
                      <a:lnTo>
                        <a:pt x="10" y="0"/>
                      </a:lnTo>
                      <a:lnTo>
                        <a:pt x="10" y="5"/>
                      </a:lnTo>
                      <a:lnTo>
                        <a:pt x="5" y="5"/>
                      </a:lnTo>
                      <a:lnTo>
                        <a:pt x="5" y="10"/>
                      </a:lnTo>
                      <a:lnTo>
                        <a:pt x="5" y="10"/>
                      </a:lnTo>
                      <a:lnTo>
                        <a:pt x="0" y="10"/>
                      </a:lnTo>
                      <a:lnTo>
                        <a:pt x="0" y="15"/>
                      </a:lnTo>
                      <a:lnTo>
                        <a:pt x="5" y="15"/>
                      </a:lnTo>
                      <a:lnTo>
                        <a:pt x="5" y="15"/>
                      </a:lnTo>
                      <a:lnTo>
                        <a:pt x="5" y="10"/>
                      </a:lnTo>
                      <a:lnTo>
                        <a:pt x="5" y="10"/>
                      </a:lnTo>
                      <a:lnTo>
                        <a:pt x="10" y="10"/>
                      </a:lnTo>
                      <a:lnTo>
                        <a:pt x="10" y="5"/>
                      </a:lnTo>
                      <a:lnTo>
                        <a:pt x="15" y="5"/>
                      </a:lnTo>
                      <a:lnTo>
                        <a:pt x="15" y="0"/>
                      </a:lnTo>
                      <a:lnTo>
                        <a:pt x="20" y="0"/>
                      </a:lnTo>
                      <a:lnTo>
                        <a:pt x="2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14" name="Freeform 3414">
                  <a:extLst>
                    <a:ext uri="{FF2B5EF4-FFF2-40B4-BE49-F238E27FC236}">
                      <a16:creationId xmlns:a16="http://schemas.microsoft.com/office/drawing/2014/main" id="{A5EEF9F1-2999-4F00-8F85-A896F1496D90}"/>
                    </a:ext>
                  </a:extLst>
                </p:cNvPr>
                <p:cNvSpPr>
                  <a:spLocks/>
                </p:cNvSpPr>
                <p:nvPr/>
              </p:nvSpPr>
              <p:spPr bwMode="auto">
                <a:xfrm>
                  <a:off x="3920" y="1410"/>
                  <a:ext cx="20" cy="29"/>
                </a:xfrm>
                <a:custGeom>
                  <a:avLst/>
                  <a:gdLst>
                    <a:gd name="T0" fmla="*/ 15 w 20"/>
                    <a:gd name="T1" fmla="*/ 0 h 29"/>
                    <a:gd name="T2" fmla="*/ 15 w 20"/>
                    <a:gd name="T3" fmla="*/ 0 h 29"/>
                    <a:gd name="T4" fmla="*/ 15 w 20"/>
                    <a:gd name="T5" fmla="*/ 5 h 29"/>
                    <a:gd name="T6" fmla="*/ 15 w 20"/>
                    <a:gd name="T7" fmla="*/ 10 h 29"/>
                    <a:gd name="T8" fmla="*/ 15 w 20"/>
                    <a:gd name="T9" fmla="*/ 15 h 29"/>
                    <a:gd name="T10" fmla="*/ 10 w 20"/>
                    <a:gd name="T11" fmla="*/ 15 h 29"/>
                    <a:gd name="T12" fmla="*/ 10 w 20"/>
                    <a:gd name="T13" fmla="*/ 20 h 29"/>
                    <a:gd name="T14" fmla="*/ 10 w 20"/>
                    <a:gd name="T15" fmla="*/ 20 h 29"/>
                    <a:gd name="T16" fmla="*/ 10 w 20"/>
                    <a:gd name="T17" fmla="*/ 25 h 29"/>
                    <a:gd name="T18" fmla="*/ 5 w 20"/>
                    <a:gd name="T19" fmla="*/ 25 h 29"/>
                    <a:gd name="T20" fmla="*/ 5 w 20"/>
                    <a:gd name="T21" fmla="*/ 25 h 29"/>
                    <a:gd name="T22" fmla="*/ 5 w 20"/>
                    <a:gd name="T23" fmla="*/ 25 h 29"/>
                    <a:gd name="T24" fmla="*/ 0 w 20"/>
                    <a:gd name="T25" fmla="*/ 29 h 29"/>
                    <a:gd name="T26" fmla="*/ 0 w 20"/>
                    <a:gd name="T27" fmla="*/ 29 h 29"/>
                    <a:gd name="T28" fmla="*/ 0 w 20"/>
                    <a:gd name="T29" fmla="*/ 29 h 29"/>
                    <a:gd name="T30" fmla="*/ 0 w 20"/>
                    <a:gd name="T31" fmla="*/ 29 h 29"/>
                    <a:gd name="T32" fmla="*/ 0 w 20"/>
                    <a:gd name="T33" fmla="*/ 29 h 29"/>
                    <a:gd name="T34" fmla="*/ 0 w 20"/>
                    <a:gd name="T35" fmla="*/ 29 h 29"/>
                    <a:gd name="T36" fmla="*/ 0 w 20"/>
                    <a:gd name="T37" fmla="*/ 29 h 29"/>
                    <a:gd name="T38" fmla="*/ 0 w 20"/>
                    <a:gd name="T39" fmla="*/ 29 h 29"/>
                    <a:gd name="T40" fmla="*/ 0 w 20"/>
                    <a:gd name="T41" fmla="*/ 29 h 29"/>
                    <a:gd name="T42" fmla="*/ 0 w 20"/>
                    <a:gd name="T43" fmla="*/ 29 h 29"/>
                    <a:gd name="T44" fmla="*/ 0 w 20"/>
                    <a:gd name="T45" fmla="*/ 29 h 29"/>
                    <a:gd name="T46" fmla="*/ 5 w 20"/>
                    <a:gd name="T47" fmla="*/ 29 h 29"/>
                    <a:gd name="T48" fmla="*/ 5 w 20"/>
                    <a:gd name="T49" fmla="*/ 29 h 29"/>
                    <a:gd name="T50" fmla="*/ 5 w 20"/>
                    <a:gd name="T51" fmla="*/ 29 h 29"/>
                    <a:gd name="T52" fmla="*/ 10 w 20"/>
                    <a:gd name="T53" fmla="*/ 29 h 29"/>
                    <a:gd name="T54" fmla="*/ 10 w 20"/>
                    <a:gd name="T55" fmla="*/ 25 h 29"/>
                    <a:gd name="T56" fmla="*/ 10 w 20"/>
                    <a:gd name="T57" fmla="*/ 25 h 29"/>
                    <a:gd name="T58" fmla="*/ 15 w 20"/>
                    <a:gd name="T59" fmla="*/ 20 h 29"/>
                    <a:gd name="T60" fmla="*/ 15 w 20"/>
                    <a:gd name="T61" fmla="*/ 20 h 29"/>
                    <a:gd name="T62" fmla="*/ 15 w 20"/>
                    <a:gd name="T63" fmla="*/ 15 h 29"/>
                    <a:gd name="T64" fmla="*/ 15 w 20"/>
                    <a:gd name="T65" fmla="*/ 10 h 29"/>
                    <a:gd name="T66" fmla="*/ 20 w 20"/>
                    <a:gd name="T67" fmla="*/ 5 h 29"/>
                    <a:gd name="T68" fmla="*/ 20 w 20"/>
                    <a:gd name="T69" fmla="*/ 0 h 29"/>
                    <a:gd name="T70" fmla="*/ 20 w 20"/>
                    <a:gd name="T71" fmla="*/ 0 h 29"/>
                    <a:gd name="T72" fmla="*/ 15 w 20"/>
                    <a:gd name="T7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 h="29">
                      <a:moveTo>
                        <a:pt x="15" y="0"/>
                      </a:moveTo>
                      <a:lnTo>
                        <a:pt x="15" y="0"/>
                      </a:lnTo>
                      <a:lnTo>
                        <a:pt x="15" y="5"/>
                      </a:lnTo>
                      <a:lnTo>
                        <a:pt x="15" y="10"/>
                      </a:lnTo>
                      <a:lnTo>
                        <a:pt x="15" y="15"/>
                      </a:lnTo>
                      <a:lnTo>
                        <a:pt x="10" y="15"/>
                      </a:lnTo>
                      <a:lnTo>
                        <a:pt x="10" y="20"/>
                      </a:lnTo>
                      <a:lnTo>
                        <a:pt x="10" y="20"/>
                      </a:lnTo>
                      <a:lnTo>
                        <a:pt x="10" y="25"/>
                      </a:lnTo>
                      <a:lnTo>
                        <a:pt x="5" y="25"/>
                      </a:lnTo>
                      <a:lnTo>
                        <a:pt x="5" y="25"/>
                      </a:lnTo>
                      <a:lnTo>
                        <a:pt x="5" y="25"/>
                      </a:lnTo>
                      <a:lnTo>
                        <a:pt x="0" y="29"/>
                      </a:lnTo>
                      <a:lnTo>
                        <a:pt x="0" y="29"/>
                      </a:lnTo>
                      <a:lnTo>
                        <a:pt x="0" y="29"/>
                      </a:lnTo>
                      <a:lnTo>
                        <a:pt x="0" y="29"/>
                      </a:lnTo>
                      <a:lnTo>
                        <a:pt x="0" y="29"/>
                      </a:lnTo>
                      <a:lnTo>
                        <a:pt x="0" y="29"/>
                      </a:lnTo>
                      <a:lnTo>
                        <a:pt x="0" y="29"/>
                      </a:lnTo>
                      <a:lnTo>
                        <a:pt x="0" y="29"/>
                      </a:lnTo>
                      <a:lnTo>
                        <a:pt x="0" y="29"/>
                      </a:lnTo>
                      <a:lnTo>
                        <a:pt x="0" y="29"/>
                      </a:lnTo>
                      <a:lnTo>
                        <a:pt x="0" y="29"/>
                      </a:lnTo>
                      <a:lnTo>
                        <a:pt x="5" y="29"/>
                      </a:lnTo>
                      <a:lnTo>
                        <a:pt x="5" y="29"/>
                      </a:lnTo>
                      <a:lnTo>
                        <a:pt x="5" y="29"/>
                      </a:lnTo>
                      <a:lnTo>
                        <a:pt x="10" y="29"/>
                      </a:lnTo>
                      <a:lnTo>
                        <a:pt x="10" y="25"/>
                      </a:lnTo>
                      <a:lnTo>
                        <a:pt x="10" y="25"/>
                      </a:lnTo>
                      <a:lnTo>
                        <a:pt x="15" y="20"/>
                      </a:lnTo>
                      <a:lnTo>
                        <a:pt x="15" y="20"/>
                      </a:lnTo>
                      <a:lnTo>
                        <a:pt x="15" y="15"/>
                      </a:lnTo>
                      <a:lnTo>
                        <a:pt x="15" y="10"/>
                      </a:lnTo>
                      <a:lnTo>
                        <a:pt x="20" y="5"/>
                      </a:lnTo>
                      <a:lnTo>
                        <a:pt x="20" y="0"/>
                      </a:lnTo>
                      <a:lnTo>
                        <a:pt x="20"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15" name="Freeform 3415">
                  <a:extLst>
                    <a:ext uri="{FF2B5EF4-FFF2-40B4-BE49-F238E27FC236}">
                      <a16:creationId xmlns:a16="http://schemas.microsoft.com/office/drawing/2014/main" id="{F1F20A9A-C124-414D-82B8-8B7F250C3820}"/>
                    </a:ext>
                  </a:extLst>
                </p:cNvPr>
                <p:cNvSpPr>
                  <a:spLocks/>
                </p:cNvSpPr>
                <p:nvPr/>
              </p:nvSpPr>
              <p:spPr bwMode="auto">
                <a:xfrm>
                  <a:off x="3935" y="1390"/>
                  <a:ext cx="10" cy="20"/>
                </a:xfrm>
                <a:custGeom>
                  <a:avLst/>
                  <a:gdLst>
                    <a:gd name="T0" fmla="*/ 5 w 10"/>
                    <a:gd name="T1" fmla="*/ 5 h 20"/>
                    <a:gd name="T2" fmla="*/ 5 w 10"/>
                    <a:gd name="T3" fmla="*/ 0 h 20"/>
                    <a:gd name="T4" fmla="*/ 5 w 10"/>
                    <a:gd name="T5" fmla="*/ 5 h 20"/>
                    <a:gd name="T6" fmla="*/ 5 w 10"/>
                    <a:gd name="T7" fmla="*/ 10 h 20"/>
                    <a:gd name="T8" fmla="*/ 5 w 10"/>
                    <a:gd name="T9" fmla="*/ 10 h 20"/>
                    <a:gd name="T10" fmla="*/ 0 w 10"/>
                    <a:gd name="T11" fmla="*/ 15 h 20"/>
                    <a:gd name="T12" fmla="*/ 0 w 10"/>
                    <a:gd name="T13" fmla="*/ 15 h 20"/>
                    <a:gd name="T14" fmla="*/ 0 w 10"/>
                    <a:gd name="T15" fmla="*/ 20 h 20"/>
                    <a:gd name="T16" fmla="*/ 0 w 10"/>
                    <a:gd name="T17" fmla="*/ 20 h 20"/>
                    <a:gd name="T18" fmla="*/ 0 w 10"/>
                    <a:gd name="T19" fmla="*/ 20 h 20"/>
                    <a:gd name="T20" fmla="*/ 5 w 10"/>
                    <a:gd name="T21" fmla="*/ 20 h 20"/>
                    <a:gd name="T22" fmla="*/ 5 w 10"/>
                    <a:gd name="T23" fmla="*/ 20 h 20"/>
                    <a:gd name="T24" fmla="*/ 5 w 10"/>
                    <a:gd name="T25" fmla="*/ 20 h 20"/>
                    <a:gd name="T26" fmla="*/ 5 w 10"/>
                    <a:gd name="T27" fmla="*/ 15 h 20"/>
                    <a:gd name="T28" fmla="*/ 5 w 10"/>
                    <a:gd name="T29" fmla="*/ 15 h 20"/>
                    <a:gd name="T30" fmla="*/ 5 w 10"/>
                    <a:gd name="T31" fmla="*/ 10 h 20"/>
                    <a:gd name="T32" fmla="*/ 5 w 10"/>
                    <a:gd name="T33" fmla="*/ 10 h 20"/>
                    <a:gd name="T34" fmla="*/ 5 w 10"/>
                    <a:gd name="T35" fmla="*/ 5 h 20"/>
                    <a:gd name="T36" fmla="*/ 10 w 10"/>
                    <a:gd name="T37" fmla="*/ 5 h 20"/>
                    <a:gd name="T38" fmla="*/ 10 w 10"/>
                    <a:gd name="T39" fmla="*/ 5 h 20"/>
                    <a:gd name="T40" fmla="*/ 5 w 10"/>
                    <a:gd name="T41"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20">
                      <a:moveTo>
                        <a:pt x="5" y="5"/>
                      </a:moveTo>
                      <a:lnTo>
                        <a:pt x="5" y="0"/>
                      </a:lnTo>
                      <a:lnTo>
                        <a:pt x="5" y="5"/>
                      </a:lnTo>
                      <a:lnTo>
                        <a:pt x="5" y="10"/>
                      </a:lnTo>
                      <a:lnTo>
                        <a:pt x="5" y="10"/>
                      </a:lnTo>
                      <a:lnTo>
                        <a:pt x="0" y="15"/>
                      </a:lnTo>
                      <a:lnTo>
                        <a:pt x="0" y="15"/>
                      </a:lnTo>
                      <a:lnTo>
                        <a:pt x="0" y="20"/>
                      </a:lnTo>
                      <a:lnTo>
                        <a:pt x="0" y="20"/>
                      </a:lnTo>
                      <a:lnTo>
                        <a:pt x="0" y="20"/>
                      </a:lnTo>
                      <a:lnTo>
                        <a:pt x="5" y="20"/>
                      </a:lnTo>
                      <a:lnTo>
                        <a:pt x="5" y="20"/>
                      </a:lnTo>
                      <a:lnTo>
                        <a:pt x="5" y="20"/>
                      </a:lnTo>
                      <a:lnTo>
                        <a:pt x="5" y="15"/>
                      </a:lnTo>
                      <a:lnTo>
                        <a:pt x="5" y="15"/>
                      </a:lnTo>
                      <a:lnTo>
                        <a:pt x="5" y="10"/>
                      </a:lnTo>
                      <a:lnTo>
                        <a:pt x="5" y="10"/>
                      </a:lnTo>
                      <a:lnTo>
                        <a:pt x="5" y="5"/>
                      </a:lnTo>
                      <a:lnTo>
                        <a:pt x="10" y="5"/>
                      </a:lnTo>
                      <a:lnTo>
                        <a:pt x="1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16" name="Freeform 3416">
                  <a:extLst>
                    <a:ext uri="{FF2B5EF4-FFF2-40B4-BE49-F238E27FC236}">
                      <a16:creationId xmlns:a16="http://schemas.microsoft.com/office/drawing/2014/main" id="{6BE4579E-03F3-47D7-84FE-9F00E305E963}"/>
                    </a:ext>
                  </a:extLst>
                </p:cNvPr>
                <p:cNvSpPr>
                  <a:spLocks/>
                </p:cNvSpPr>
                <p:nvPr/>
              </p:nvSpPr>
              <p:spPr bwMode="auto">
                <a:xfrm>
                  <a:off x="3940" y="1380"/>
                  <a:ext cx="5" cy="15"/>
                </a:xfrm>
                <a:custGeom>
                  <a:avLst/>
                  <a:gdLst>
                    <a:gd name="T0" fmla="*/ 5 w 5"/>
                    <a:gd name="T1" fmla="*/ 0 h 15"/>
                    <a:gd name="T2" fmla="*/ 5 w 5"/>
                    <a:gd name="T3" fmla="*/ 0 h 15"/>
                    <a:gd name="T4" fmla="*/ 5 w 5"/>
                    <a:gd name="T5" fmla="*/ 0 h 15"/>
                    <a:gd name="T6" fmla="*/ 5 w 5"/>
                    <a:gd name="T7" fmla="*/ 5 h 15"/>
                    <a:gd name="T8" fmla="*/ 5 w 5"/>
                    <a:gd name="T9" fmla="*/ 5 h 15"/>
                    <a:gd name="T10" fmla="*/ 5 w 5"/>
                    <a:gd name="T11" fmla="*/ 5 h 15"/>
                    <a:gd name="T12" fmla="*/ 0 w 5"/>
                    <a:gd name="T13" fmla="*/ 10 h 15"/>
                    <a:gd name="T14" fmla="*/ 0 w 5"/>
                    <a:gd name="T15" fmla="*/ 10 h 15"/>
                    <a:gd name="T16" fmla="*/ 0 w 5"/>
                    <a:gd name="T17" fmla="*/ 10 h 15"/>
                    <a:gd name="T18" fmla="*/ 0 w 5"/>
                    <a:gd name="T19" fmla="*/ 15 h 15"/>
                    <a:gd name="T20" fmla="*/ 5 w 5"/>
                    <a:gd name="T21" fmla="*/ 15 h 15"/>
                    <a:gd name="T22" fmla="*/ 5 w 5"/>
                    <a:gd name="T23" fmla="*/ 15 h 15"/>
                    <a:gd name="T24" fmla="*/ 5 w 5"/>
                    <a:gd name="T25" fmla="*/ 10 h 15"/>
                    <a:gd name="T26" fmla="*/ 5 w 5"/>
                    <a:gd name="T27" fmla="*/ 10 h 15"/>
                    <a:gd name="T28" fmla="*/ 5 w 5"/>
                    <a:gd name="T29" fmla="*/ 10 h 15"/>
                    <a:gd name="T30" fmla="*/ 5 w 5"/>
                    <a:gd name="T31" fmla="*/ 5 h 15"/>
                    <a:gd name="T32" fmla="*/ 5 w 5"/>
                    <a:gd name="T33" fmla="*/ 5 h 15"/>
                    <a:gd name="T34" fmla="*/ 5 w 5"/>
                    <a:gd name="T35" fmla="*/ 0 h 15"/>
                    <a:gd name="T36" fmla="*/ 5 w 5"/>
                    <a:gd name="T37" fmla="*/ 0 h 15"/>
                    <a:gd name="T38" fmla="*/ 5 w 5"/>
                    <a:gd name="T3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5">
                      <a:moveTo>
                        <a:pt x="5" y="0"/>
                      </a:moveTo>
                      <a:lnTo>
                        <a:pt x="5" y="0"/>
                      </a:lnTo>
                      <a:lnTo>
                        <a:pt x="5" y="0"/>
                      </a:lnTo>
                      <a:lnTo>
                        <a:pt x="5" y="5"/>
                      </a:lnTo>
                      <a:lnTo>
                        <a:pt x="5" y="5"/>
                      </a:lnTo>
                      <a:lnTo>
                        <a:pt x="5" y="5"/>
                      </a:lnTo>
                      <a:lnTo>
                        <a:pt x="0" y="10"/>
                      </a:lnTo>
                      <a:lnTo>
                        <a:pt x="0" y="10"/>
                      </a:lnTo>
                      <a:lnTo>
                        <a:pt x="0" y="10"/>
                      </a:lnTo>
                      <a:lnTo>
                        <a:pt x="0" y="15"/>
                      </a:lnTo>
                      <a:lnTo>
                        <a:pt x="5" y="15"/>
                      </a:lnTo>
                      <a:lnTo>
                        <a:pt x="5" y="15"/>
                      </a:lnTo>
                      <a:lnTo>
                        <a:pt x="5" y="10"/>
                      </a:lnTo>
                      <a:lnTo>
                        <a:pt x="5" y="10"/>
                      </a:lnTo>
                      <a:lnTo>
                        <a:pt x="5" y="10"/>
                      </a:lnTo>
                      <a:lnTo>
                        <a:pt x="5" y="5"/>
                      </a:lnTo>
                      <a:lnTo>
                        <a:pt x="5" y="5"/>
                      </a:lnTo>
                      <a:lnTo>
                        <a:pt x="5" y="0"/>
                      </a:lnTo>
                      <a:lnTo>
                        <a:pt x="5"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17" name="Freeform 3417">
                  <a:extLst>
                    <a:ext uri="{FF2B5EF4-FFF2-40B4-BE49-F238E27FC236}">
                      <a16:creationId xmlns:a16="http://schemas.microsoft.com/office/drawing/2014/main" id="{513C169F-DD4D-4E00-9FD0-0CEC0D94E2D8}"/>
                    </a:ext>
                  </a:extLst>
                </p:cNvPr>
                <p:cNvSpPr>
                  <a:spLocks/>
                </p:cNvSpPr>
                <p:nvPr/>
              </p:nvSpPr>
              <p:spPr bwMode="auto">
                <a:xfrm>
                  <a:off x="3940" y="1375"/>
                  <a:ext cx="5" cy="5"/>
                </a:xfrm>
                <a:custGeom>
                  <a:avLst/>
                  <a:gdLst>
                    <a:gd name="T0" fmla="*/ 0 w 5"/>
                    <a:gd name="T1" fmla="*/ 5 h 5"/>
                    <a:gd name="T2" fmla="*/ 0 w 5"/>
                    <a:gd name="T3" fmla="*/ 5 h 5"/>
                    <a:gd name="T4" fmla="*/ 0 w 5"/>
                    <a:gd name="T5" fmla="*/ 5 h 5"/>
                    <a:gd name="T6" fmla="*/ 0 w 5"/>
                    <a:gd name="T7" fmla="*/ 5 h 5"/>
                    <a:gd name="T8" fmla="*/ 0 w 5"/>
                    <a:gd name="T9" fmla="*/ 5 h 5"/>
                    <a:gd name="T10" fmla="*/ 5 w 5"/>
                    <a:gd name="T11" fmla="*/ 5 h 5"/>
                    <a:gd name="T12" fmla="*/ 5 w 5"/>
                    <a:gd name="T13" fmla="*/ 5 h 5"/>
                    <a:gd name="T14" fmla="*/ 5 w 5"/>
                    <a:gd name="T15" fmla="*/ 5 h 5"/>
                    <a:gd name="T16" fmla="*/ 5 w 5"/>
                    <a:gd name="T17" fmla="*/ 5 h 5"/>
                    <a:gd name="T18" fmla="*/ 5 w 5"/>
                    <a:gd name="T19" fmla="*/ 5 h 5"/>
                    <a:gd name="T20" fmla="*/ 5 w 5"/>
                    <a:gd name="T21" fmla="*/ 5 h 5"/>
                    <a:gd name="T22" fmla="*/ 5 w 5"/>
                    <a:gd name="T23" fmla="*/ 5 h 5"/>
                    <a:gd name="T24" fmla="*/ 5 w 5"/>
                    <a:gd name="T25" fmla="*/ 5 h 5"/>
                    <a:gd name="T26" fmla="*/ 5 w 5"/>
                    <a:gd name="T27" fmla="*/ 0 h 5"/>
                    <a:gd name="T28" fmla="*/ 5 w 5"/>
                    <a:gd name="T29" fmla="*/ 0 h 5"/>
                    <a:gd name="T30" fmla="*/ 5 w 5"/>
                    <a:gd name="T31" fmla="*/ 0 h 5"/>
                    <a:gd name="T32" fmla="*/ 0 w 5"/>
                    <a:gd name="T33" fmla="*/ 0 h 5"/>
                    <a:gd name="T34" fmla="*/ 0 w 5"/>
                    <a:gd name="T35" fmla="*/ 0 h 5"/>
                    <a:gd name="T36" fmla="*/ 0 w 5"/>
                    <a:gd name="T37" fmla="*/ 0 h 5"/>
                    <a:gd name="T38" fmla="*/ 0 w 5"/>
                    <a:gd name="T39" fmla="*/ 0 h 5"/>
                    <a:gd name="T40" fmla="*/ 0 w 5"/>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0" y="5"/>
                      </a:moveTo>
                      <a:lnTo>
                        <a:pt x="0" y="5"/>
                      </a:lnTo>
                      <a:lnTo>
                        <a:pt x="0" y="5"/>
                      </a:lnTo>
                      <a:lnTo>
                        <a:pt x="0" y="5"/>
                      </a:lnTo>
                      <a:lnTo>
                        <a:pt x="0" y="5"/>
                      </a:lnTo>
                      <a:lnTo>
                        <a:pt x="5" y="5"/>
                      </a:lnTo>
                      <a:lnTo>
                        <a:pt x="5" y="5"/>
                      </a:lnTo>
                      <a:lnTo>
                        <a:pt x="5" y="5"/>
                      </a:lnTo>
                      <a:lnTo>
                        <a:pt x="5" y="5"/>
                      </a:lnTo>
                      <a:lnTo>
                        <a:pt x="5" y="5"/>
                      </a:lnTo>
                      <a:lnTo>
                        <a:pt x="5" y="5"/>
                      </a:lnTo>
                      <a:lnTo>
                        <a:pt x="5" y="5"/>
                      </a:lnTo>
                      <a:lnTo>
                        <a:pt x="5" y="5"/>
                      </a:lnTo>
                      <a:lnTo>
                        <a:pt x="5" y="0"/>
                      </a:lnTo>
                      <a:lnTo>
                        <a:pt x="5" y="0"/>
                      </a:lnTo>
                      <a:lnTo>
                        <a:pt x="5" y="0"/>
                      </a:lnTo>
                      <a:lnTo>
                        <a:pt x="0"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18" name="Freeform 3418">
                  <a:extLst>
                    <a:ext uri="{FF2B5EF4-FFF2-40B4-BE49-F238E27FC236}">
                      <a16:creationId xmlns:a16="http://schemas.microsoft.com/office/drawing/2014/main" id="{AA766C23-8A66-451E-AEC2-63832B50EE4C}"/>
                    </a:ext>
                  </a:extLst>
                </p:cNvPr>
                <p:cNvSpPr>
                  <a:spLocks/>
                </p:cNvSpPr>
                <p:nvPr/>
              </p:nvSpPr>
              <p:spPr bwMode="auto">
                <a:xfrm>
                  <a:off x="3925" y="1375"/>
                  <a:ext cx="10" cy="5"/>
                </a:xfrm>
                <a:custGeom>
                  <a:avLst/>
                  <a:gdLst>
                    <a:gd name="T0" fmla="*/ 5 w 10"/>
                    <a:gd name="T1" fmla="*/ 0 h 5"/>
                    <a:gd name="T2" fmla="*/ 5 w 10"/>
                    <a:gd name="T3" fmla="*/ 0 h 5"/>
                    <a:gd name="T4" fmla="*/ 5 w 10"/>
                    <a:gd name="T5" fmla="*/ 0 h 5"/>
                    <a:gd name="T6" fmla="*/ 5 w 10"/>
                    <a:gd name="T7" fmla="*/ 0 h 5"/>
                    <a:gd name="T8" fmla="*/ 5 w 10"/>
                    <a:gd name="T9" fmla="*/ 0 h 5"/>
                    <a:gd name="T10" fmla="*/ 5 w 10"/>
                    <a:gd name="T11" fmla="*/ 0 h 5"/>
                    <a:gd name="T12" fmla="*/ 10 w 10"/>
                    <a:gd name="T13" fmla="*/ 0 h 5"/>
                    <a:gd name="T14" fmla="*/ 10 w 10"/>
                    <a:gd name="T15" fmla="*/ 0 h 5"/>
                    <a:gd name="T16" fmla="*/ 10 w 10"/>
                    <a:gd name="T17" fmla="*/ 5 h 5"/>
                    <a:gd name="T18" fmla="*/ 10 w 10"/>
                    <a:gd name="T19" fmla="*/ 5 h 5"/>
                    <a:gd name="T20" fmla="*/ 10 w 10"/>
                    <a:gd name="T21" fmla="*/ 0 h 5"/>
                    <a:gd name="T22" fmla="*/ 10 w 10"/>
                    <a:gd name="T23" fmla="*/ 0 h 5"/>
                    <a:gd name="T24" fmla="*/ 10 w 10"/>
                    <a:gd name="T25" fmla="*/ 0 h 5"/>
                    <a:gd name="T26" fmla="*/ 10 w 10"/>
                    <a:gd name="T27" fmla="*/ 0 h 5"/>
                    <a:gd name="T28" fmla="*/ 10 w 10"/>
                    <a:gd name="T29" fmla="*/ 0 h 5"/>
                    <a:gd name="T30" fmla="*/ 5 w 10"/>
                    <a:gd name="T31" fmla="*/ 0 h 5"/>
                    <a:gd name="T32" fmla="*/ 5 w 10"/>
                    <a:gd name="T33" fmla="*/ 0 h 5"/>
                    <a:gd name="T34" fmla="*/ 5 w 10"/>
                    <a:gd name="T35" fmla="*/ 0 h 5"/>
                    <a:gd name="T36" fmla="*/ 0 w 10"/>
                    <a:gd name="T37" fmla="*/ 0 h 5"/>
                    <a:gd name="T38" fmla="*/ 5 w 10"/>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5">
                      <a:moveTo>
                        <a:pt x="5" y="0"/>
                      </a:moveTo>
                      <a:lnTo>
                        <a:pt x="5" y="0"/>
                      </a:lnTo>
                      <a:lnTo>
                        <a:pt x="5" y="0"/>
                      </a:lnTo>
                      <a:lnTo>
                        <a:pt x="5" y="0"/>
                      </a:lnTo>
                      <a:lnTo>
                        <a:pt x="5" y="0"/>
                      </a:lnTo>
                      <a:lnTo>
                        <a:pt x="5" y="0"/>
                      </a:lnTo>
                      <a:lnTo>
                        <a:pt x="10" y="0"/>
                      </a:lnTo>
                      <a:lnTo>
                        <a:pt x="10" y="0"/>
                      </a:lnTo>
                      <a:lnTo>
                        <a:pt x="10" y="5"/>
                      </a:lnTo>
                      <a:lnTo>
                        <a:pt x="10" y="5"/>
                      </a:lnTo>
                      <a:lnTo>
                        <a:pt x="10" y="0"/>
                      </a:lnTo>
                      <a:lnTo>
                        <a:pt x="10" y="0"/>
                      </a:lnTo>
                      <a:lnTo>
                        <a:pt x="10" y="0"/>
                      </a:lnTo>
                      <a:lnTo>
                        <a:pt x="10" y="0"/>
                      </a:lnTo>
                      <a:lnTo>
                        <a:pt x="10" y="0"/>
                      </a:lnTo>
                      <a:lnTo>
                        <a:pt x="5" y="0"/>
                      </a:lnTo>
                      <a:lnTo>
                        <a:pt x="5" y="0"/>
                      </a:lnTo>
                      <a:lnTo>
                        <a:pt x="5" y="0"/>
                      </a:lnTo>
                      <a:lnTo>
                        <a:pt x="0"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19" name="Freeform 3419">
                  <a:extLst>
                    <a:ext uri="{FF2B5EF4-FFF2-40B4-BE49-F238E27FC236}">
                      <a16:creationId xmlns:a16="http://schemas.microsoft.com/office/drawing/2014/main" id="{BF0C446B-0FF5-4535-B7CC-4611F0B60E48}"/>
                    </a:ext>
                  </a:extLst>
                </p:cNvPr>
                <p:cNvSpPr>
                  <a:spLocks/>
                </p:cNvSpPr>
                <p:nvPr/>
              </p:nvSpPr>
              <p:spPr bwMode="auto">
                <a:xfrm>
                  <a:off x="3915" y="1366"/>
                  <a:ext cx="15" cy="9"/>
                </a:xfrm>
                <a:custGeom>
                  <a:avLst/>
                  <a:gdLst>
                    <a:gd name="T0" fmla="*/ 0 w 15"/>
                    <a:gd name="T1" fmla="*/ 4 h 9"/>
                    <a:gd name="T2" fmla="*/ 0 w 15"/>
                    <a:gd name="T3" fmla="*/ 4 h 9"/>
                    <a:gd name="T4" fmla="*/ 0 w 15"/>
                    <a:gd name="T5" fmla="*/ 4 h 9"/>
                    <a:gd name="T6" fmla="*/ 5 w 15"/>
                    <a:gd name="T7" fmla="*/ 9 h 9"/>
                    <a:gd name="T8" fmla="*/ 5 w 15"/>
                    <a:gd name="T9" fmla="*/ 9 h 9"/>
                    <a:gd name="T10" fmla="*/ 10 w 15"/>
                    <a:gd name="T11" fmla="*/ 9 h 9"/>
                    <a:gd name="T12" fmla="*/ 10 w 15"/>
                    <a:gd name="T13" fmla="*/ 9 h 9"/>
                    <a:gd name="T14" fmla="*/ 10 w 15"/>
                    <a:gd name="T15" fmla="*/ 9 h 9"/>
                    <a:gd name="T16" fmla="*/ 15 w 15"/>
                    <a:gd name="T17" fmla="*/ 9 h 9"/>
                    <a:gd name="T18" fmla="*/ 15 w 15"/>
                    <a:gd name="T19" fmla="*/ 9 h 9"/>
                    <a:gd name="T20" fmla="*/ 15 w 15"/>
                    <a:gd name="T21" fmla="*/ 9 h 9"/>
                    <a:gd name="T22" fmla="*/ 10 w 15"/>
                    <a:gd name="T23" fmla="*/ 9 h 9"/>
                    <a:gd name="T24" fmla="*/ 10 w 15"/>
                    <a:gd name="T25" fmla="*/ 9 h 9"/>
                    <a:gd name="T26" fmla="*/ 10 w 15"/>
                    <a:gd name="T27" fmla="*/ 9 h 9"/>
                    <a:gd name="T28" fmla="*/ 10 w 15"/>
                    <a:gd name="T29" fmla="*/ 9 h 9"/>
                    <a:gd name="T30" fmla="*/ 5 w 15"/>
                    <a:gd name="T31" fmla="*/ 4 h 9"/>
                    <a:gd name="T32" fmla="*/ 5 w 15"/>
                    <a:gd name="T33" fmla="*/ 4 h 9"/>
                    <a:gd name="T34" fmla="*/ 0 w 15"/>
                    <a:gd name="T35" fmla="*/ 4 h 9"/>
                    <a:gd name="T36" fmla="*/ 0 w 15"/>
                    <a:gd name="T37" fmla="*/ 0 h 9"/>
                    <a:gd name="T38" fmla="*/ 0 w 15"/>
                    <a:gd name="T39" fmla="*/ 0 h 9"/>
                    <a:gd name="T40" fmla="*/ 0 w 15"/>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9">
                      <a:moveTo>
                        <a:pt x="0" y="4"/>
                      </a:moveTo>
                      <a:lnTo>
                        <a:pt x="0" y="4"/>
                      </a:lnTo>
                      <a:lnTo>
                        <a:pt x="0" y="4"/>
                      </a:lnTo>
                      <a:lnTo>
                        <a:pt x="5" y="9"/>
                      </a:lnTo>
                      <a:lnTo>
                        <a:pt x="5" y="9"/>
                      </a:lnTo>
                      <a:lnTo>
                        <a:pt x="10" y="9"/>
                      </a:lnTo>
                      <a:lnTo>
                        <a:pt x="10" y="9"/>
                      </a:lnTo>
                      <a:lnTo>
                        <a:pt x="10" y="9"/>
                      </a:lnTo>
                      <a:lnTo>
                        <a:pt x="15" y="9"/>
                      </a:lnTo>
                      <a:lnTo>
                        <a:pt x="15" y="9"/>
                      </a:lnTo>
                      <a:lnTo>
                        <a:pt x="15" y="9"/>
                      </a:lnTo>
                      <a:lnTo>
                        <a:pt x="10" y="9"/>
                      </a:lnTo>
                      <a:lnTo>
                        <a:pt x="10" y="9"/>
                      </a:lnTo>
                      <a:lnTo>
                        <a:pt x="10" y="9"/>
                      </a:lnTo>
                      <a:lnTo>
                        <a:pt x="10" y="9"/>
                      </a:lnTo>
                      <a:lnTo>
                        <a:pt x="5" y="4"/>
                      </a:lnTo>
                      <a:lnTo>
                        <a:pt x="5" y="4"/>
                      </a:lnTo>
                      <a:lnTo>
                        <a:pt x="0" y="4"/>
                      </a:lnTo>
                      <a:lnTo>
                        <a:pt x="0" y="0"/>
                      </a:lnTo>
                      <a:lnTo>
                        <a:pt x="0" y="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20" name="Freeform 3420">
                  <a:extLst>
                    <a:ext uri="{FF2B5EF4-FFF2-40B4-BE49-F238E27FC236}">
                      <a16:creationId xmlns:a16="http://schemas.microsoft.com/office/drawing/2014/main" id="{3EA3F656-C4F3-4CD2-9755-0109BA0E6320}"/>
                    </a:ext>
                  </a:extLst>
                </p:cNvPr>
                <p:cNvSpPr>
                  <a:spLocks/>
                </p:cNvSpPr>
                <p:nvPr/>
              </p:nvSpPr>
              <p:spPr bwMode="auto">
                <a:xfrm>
                  <a:off x="3895" y="1351"/>
                  <a:ext cx="20" cy="19"/>
                </a:xfrm>
                <a:custGeom>
                  <a:avLst/>
                  <a:gdLst>
                    <a:gd name="T0" fmla="*/ 0 w 20"/>
                    <a:gd name="T1" fmla="*/ 5 h 19"/>
                    <a:gd name="T2" fmla="*/ 0 w 20"/>
                    <a:gd name="T3" fmla="*/ 5 h 19"/>
                    <a:gd name="T4" fmla="*/ 5 w 20"/>
                    <a:gd name="T5" fmla="*/ 5 h 19"/>
                    <a:gd name="T6" fmla="*/ 10 w 20"/>
                    <a:gd name="T7" fmla="*/ 5 h 19"/>
                    <a:gd name="T8" fmla="*/ 10 w 20"/>
                    <a:gd name="T9" fmla="*/ 10 h 19"/>
                    <a:gd name="T10" fmla="*/ 15 w 20"/>
                    <a:gd name="T11" fmla="*/ 10 h 19"/>
                    <a:gd name="T12" fmla="*/ 15 w 20"/>
                    <a:gd name="T13" fmla="*/ 15 h 19"/>
                    <a:gd name="T14" fmla="*/ 15 w 20"/>
                    <a:gd name="T15" fmla="*/ 15 h 19"/>
                    <a:gd name="T16" fmla="*/ 20 w 20"/>
                    <a:gd name="T17" fmla="*/ 15 h 19"/>
                    <a:gd name="T18" fmla="*/ 20 w 20"/>
                    <a:gd name="T19" fmla="*/ 19 h 19"/>
                    <a:gd name="T20" fmla="*/ 20 w 20"/>
                    <a:gd name="T21" fmla="*/ 15 h 19"/>
                    <a:gd name="T22" fmla="*/ 20 w 20"/>
                    <a:gd name="T23" fmla="*/ 15 h 19"/>
                    <a:gd name="T24" fmla="*/ 20 w 20"/>
                    <a:gd name="T25" fmla="*/ 15 h 19"/>
                    <a:gd name="T26" fmla="*/ 20 w 20"/>
                    <a:gd name="T27" fmla="*/ 10 h 19"/>
                    <a:gd name="T28" fmla="*/ 15 w 20"/>
                    <a:gd name="T29" fmla="*/ 10 h 19"/>
                    <a:gd name="T30" fmla="*/ 15 w 20"/>
                    <a:gd name="T31" fmla="*/ 5 h 19"/>
                    <a:gd name="T32" fmla="*/ 10 w 20"/>
                    <a:gd name="T33" fmla="*/ 5 h 19"/>
                    <a:gd name="T34" fmla="*/ 5 w 20"/>
                    <a:gd name="T35" fmla="*/ 0 h 19"/>
                    <a:gd name="T36" fmla="*/ 0 w 20"/>
                    <a:gd name="T37" fmla="*/ 5 h 19"/>
                    <a:gd name="T38" fmla="*/ 0 w 20"/>
                    <a:gd name="T39"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19">
                      <a:moveTo>
                        <a:pt x="0" y="5"/>
                      </a:moveTo>
                      <a:lnTo>
                        <a:pt x="0" y="5"/>
                      </a:lnTo>
                      <a:lnTo>
                        <a:pt x="5" y="5"/>
                      </a:lnTo>
                      <a:lnTo>
                        <a:pt x="10" y="5"/>
                      </a:lnTo>
                      <a:lnTo>
                        <a:pt x="10" y="10"/>
                      </a:lnTo>
                      <a:lnTo>
                        <a:pt x="15" y="10"/>
                      </a:lnTo>
                      <a:lnTo>
                        <a:pt x="15" y="15"/>
                      </a:lnTo>
                      <a:lnTo>
                        <a:pt x="15" y="15"/>
                      </a:lnTo>
                      <a:lnTo>
                        <a:pt x="20" y="15"/>
                      </a:lnTo>
                      <a:lnTo>
                        <a:pt x="20" y="19"/>
                      </a:lnTo>
                      <a:lnTo>
                        <a:pt x="20" y="15"/>
                      </a:lnTo>
                      <a:lnTo>
                        <a:pt x="20" y="15"/>
                      </a:lnTo>
                      <a:lnTo>
                        <a:pt x="20" y="15"/>
                      </a:lnTo>
                      <a:lnTo>
                        <a:pt x="20" y="10"/>
                      </a:lnTo>
                      <a:lnTo>
                        <a:pt x="15" y="10"/>
                      </a:lnTo>
                      <a:lnTo>
                        <a:pt x="15" y="5"/>
                      </a:lnTo>
                      <a:lnTo>
                        <a:pt x="10" y="5"/>
                      </a:lnTo>
                      <a:lnTo>
                        <a:pt x="5" y="0"/>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21" name="Freeform 3421">
                  <a:extLst>
                    <a:ext uri="{FF2B5EF4-FFF2-40B4-BE49-F238E27FC236}">
                      <a16:creationId xmlns:a16="http://schemas.microsoft.com/office/drawing/2014/main" id="{6AA0B2D7-B562-4F39-AC42-09EA713D4274}"/>
                    </a:ext>
                  </a:extLst>
                </p:cNvPr>
                <p:cNvSpPr>
                  <a:spLocks/>
                </p:cNvSpPr>
                <p:nvPr/>
              </p:nvSpPr>
              <p:spPr bwMode="auto">
                <a:xfrm>
                  <a:off x="3876" y="1346"/>
                  <a:ext cx="19" cy="10"/>
                </a:xfrm>
                <a:custGeom>
                  <a:avLst/>
                  <a:gdLst>
                    <a:gd name="T0" fmla="*/ 0 w 19"/>
                    <a:gd name="T1" fmla="*/ 5 h 10"/>
                    <a:gd name="T2" fmla="*/ 0 w 19"/>
                    <a:gd name="T3" fmla="*/ 5 h 10"/>
                    <a:gd name="T4" fmla="*/ 5 w 19"/>
                    <a:gd name="T5" fmla="*/ 5 h 10"/>
                    <a:gd name="T6" fmla="*/ 5 w 19"/>
                    <a:gd name="T7" fmla="*/ 10 h 10"/>
                    <a:gd name="T8" fmla="*/ 9 w 19"/>
                    <a:gd name="T9" fmla="*/ 10 h 10"/>
                    <a:gd name="T10" fmla="*/ 14 w 19"/>
                    <a:gd name="T11" fmla="*/ 10 h 10"/>
                    <a:gd name="T12" fmla="*/ 14 w 19"/>
                    <a:gd name="T13" fmla="*/ 10 h 10"/>
                    <a:gd name="T14" fmla="*/ 19 w 19"/>
                    <a:gd name="T15" fmla="*/ 10 h 10"/>
                    <a:gd name="T16" fmla="*/ 19 w 19"/>
                    <a:gd name="T17" fmla="*/ 10 h 10"/>
                    <a:gd name="T18" fmla="*/ 19 w 19"/>
                    <a:gd name="T19" fmla="*/ 10 h 10"/>
                    <a:gd name="T20" fmla="*/ 19 w 19"/>
                    <a:gd name="T21" fmla="*/ 10 h 10"/>
                    <a:gd name="T22" fmla="*/ 19 w 19"/>
                    <a:gd name="T23" fmla="*/ 10 h 10"/>
                    <a:gd name="T24" fmla="*/ 19 w 19"/>
                    <a:gd name="T25" fmla="*/ 10 h 10"/>
                    <a:gd name="T26" fmla="*/ 14 w 19"/>
                    <a:gd name="T27" fmla="*/ 10 h 10"/>
                    <a:gd name="T28" fmla="*/ 14 w 19"/>
                    <a:gd name="T29" fmla="*/ 10 h 10"/>
                    <a:gd name="T30" fmla="*/ 9 w 19"/>
                    <a:gd name="T31" fmla="*/ 5 h 10"/>
                    <a:gd name="T32" fmla="*/ 9 w 19"/>
                    <a:gd name="T33" fmla="*/ 5 h 10"/>
                    <a:gd name="T34" fmla="*/ 5 w 19"/>
                    <a:gd name="T35" fmla="*/ 5 h 10"/>
                    <a:gd name="T36" fmla="*/ 5 w 19"/>
                    <a:gd name="T37" fmla="*/ 0 h 10"/>
                    <a:gd name="T38" fmla="*/ 5 w 19"/>
                    <a:gd name="T39" fmla="*/ 5 h 10"/>
                    <a:gd name="T40" fmla="*/ 0 w 19"/>
                    <a:gd name="T4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0">
                      <a:moveTo>
                        <a:pt x="0" y="5"/>
                      </a:moveTo>
                      <a:lnTo>
                        <a:pt x="0" y="5"/>
                      </a:lnTo>
                      <a:lnTo>
                        <a:pt x="5" y="5"/>
                      </a:lnTo>
                      <a:lnTo>
                        <a:pt x="5" y="10"/>
                      </a:lnTo>
                      <a:lnTo>
                        <a:pt x="9" y="10"/>
                      </a:lnTo>
                      <a:lnTo>
                        <a:pt x="14" y="10"/>
                      </a:lnTo>
                      <a:lnTo>
                        <a:pt x="14" y="10"/>
                      </a:lnTo>
                      <a:lnTo>
                        <a:pt x="19" y="10"/>
                      </a:lnTo>
                      <a:lnTo>
                        <a:pt x="19" y="10"/>
                      </a:lnTo>
                      <a:lnTo>
                        <a:pt x="19" y="10"/>
                      </a:lnTo>
                      <a:lnTo>
                        <a:pt x="19" y="10"/>
                      </a:lnTo>
                      <a:lnTo>
                        <a:pt x="19" y="10"/>
                      </a:lnTo>
                      <a:lnTo>
                        <a:pt x="19" y="10"/>
                      </a:lnTo>
                      <a:lnTo>
                        <a:pt x="14" y="10"/>
                      </a:lnTo>
                      <a:lnTo>
                        <a:pt x="14" y="10"/>
                      </a:lnTo>
                      <a:lnTo>
                        <a:pt x="9" y="5"/>
                      </a:lnTo>
                      <a:lnTo>
                        <a:pt x="9" y="5"/>
                      </a:lnTo>
                      <a:lnTo>
                        <a:pt x="5" y="5"/>
                      </a:lnTo>
                      <a:lnTo>
                        <a:pt x="5" y="0"/>
                      </a:lnTo>
                      <a:lnTo>
                        <a:pt x="5"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22" name="Freeform 3422">
                  <a:extLst>
                    <a:ext uri="{FF2B5EF4-FFF2-40B4-BE49-F238E27FC236}">
                      <a16:creationId xmlns:a16="http://schemas.microsoft.com/office/drawing/2014/main" id="{C43EB2B5-3271-4A13-AA41-26CEC4597D3C}"/>
                    </a:ext>
                  </a:extLst>
                </p:cNvPr>
                <p:cNvSpPr>
                  <a:spLocks/>
                </p:cNvSpPr>
                <p:nvPr/>
              </p:nvSpPr>
              <p:spPr bwMode="auto">
                <a:xfrm>
                  <a:off x="3861" y="1346"/>
                  <a:ext cx="20" cy="5"/>
                </a:xfrm>
                <a:custGeom>
                  <a:avLst/>
                  <a:gdLst>
                    <a:gd name="T0" fmla="*/ 5 w 20"/>
                    <a:gd name="T1" fmla="*/ 5 h 5"/>
                    <a:gd name="T2" fmla="*/ 5 w 20"/>
                    <a:gd name="T3" fmla="*/ 5 h 5"/>
                    <a:gd name="T4" fmla="*/ 5 w 20"/>
                    <a:gd name="T5" fmla="*/ 0 h 5"/>
                    <a:gd name="T6" fmla="*/ 10 w 20"/>
                    <a:gd name="T7" fmla="*/ 0 h 5"/>
                    <a:gd name="T8" fmla="*/ 10 w 20"/>
                    <a:gd name="T9" fmla="*/ 0 h 5"/>
                    <a:gd name="T10" fmla="*/ 10 w 20"/>
                    <a:gd name="T11" fmla="*/ 0 h 5"/>
                    <a:gd name="T12" fmla="*/ 15 w 20"/>
                    <a:gd name="T13" fmla="*/ 0 h 5"/>
                    <a:gd name="T14" fmla="*/ 15 w 20"/>
                    <a:gd name="T15" fmla="*/ 5 h 5"/>
                    <a:gd name="T16" fmla="*/ 15 w 20"/>
                    <a:gd name="T17" fmla="*/ 5 h 5"/>
                    <a:gd name="T18" fmla="*/ 15 w 20"/>
                    <a:gd name="T19" fmla="*/ 5 h 5"/>
                    <a:gd name="T20" fmla="*/ 20 w 20"/>
                    <a:gd name="T21" fmla="*/ 5 h 5"/>
                    <a:gd name="T22" fmla="*/ 20 w 20"/>
                    <a:gd name="T23" fmla="*/ 0 h 5"/>
                    <a:gd name="T24" fmla="*/ 15 w 20"/>
                    <a:gd name="T25" fmla="*/ 0 h 5"/>
                    <a:gd name="T26" fmla="*/ 15 w 20"/>
                    <a:gd name="T27" fmla="*/ 0 h 5"/>
                    <a:gd name="T28" fmla="*/ 15 w 20"/>
                    <a:gd name="T29" fmla="*/ 0 h 5"/>
                    <a:gd name="T30" fmla="*/ 10 w 20"/>
                    <a:gd name="T31" fmla="*/ 0 h 5"/>
                    <a:gd name="T32" fmla="*/ 10 w 20"/>
                    <a:gd name="T33" fmla="*/ 0 h 5"/>
                    <a:gd name="T34" fmla="*/ 5 w 20"/>
                    <a:gd name="T35" fmla="*/ 0 h 5"/>
                    <a:gd name="T36" fmla="*/ 0 w 20"/>
                    <a:gd name="T37" fmla="*/ 0 h 5"/>
                    <a:gd name="T38" fmla="*/ 0 w 20"/>
                    <a:gd name="T39" fmla="*/ 0 h 5"/>
                    <a:gd name="T40" fmla="*/ 5 w 2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5">
                      <a:moveTo>
                        <a:pt x="5" y="5"/>
                      </a:moveTo>
                      <a:lnTo>
                        <a:pt x="5" y="5"/>
                      </a:lnTo>
                      <a:lnTo>
                        <a:pt x="5" y="0"/>
                      </a:lnTo>
                      <a:lnTo>
                        <a:pt x="10" y="0"/>
                      </a:lnTo>
                      <a:lnTo>
                        <a:pt x="10" y="0"/>
                      </a:lnTo>
                      <a:lnTo>
                        <a:pt x="10" y="0"/>
                      </a:lnTo>
                      <a:lnTo>
                        <a:pt x="15" y="0"/>
                      </a:lnTo>
                      <a:lnTo>
                        <a:pt x="15" y="5"/>
                      </a:lnTo>
                      <a:lnTo>
                        <a:pt x="15" y="5"/>
                      </a:lnTo>
                      <a:lnTo>
                        <a:pt x="15" y="5"/>
                      </a:lnTo>
                      <a:lnTo>
                        <a:pt x="20" y="5"/>
                      </a:lnTo>
                      <a:lnTo>
                        <a:pt x="20" y="0"/>
                      </a:lnTo>
                      <a:lnTo>
                        <a:pt x="15" y="0"/>
                      </a:lnTo>
                      <a:lnTo>
                        <a:pt x="15" y="0"/>
                      </a:lnTo>
                      <a:lnTo>
                        <a:pt x="15" y="0"/>
                      </a:lnTo>
                      <a:lnTo>
                        <a:pt x="10" y="0"/>
                      </a:lnTo>
                      <a:lnTo>
                        <a:pt x="10" y="0"/>
                      </a:lnTo>
                      <a:lnTo>
                        <a:pt x="5" y="0"/>
                      </a:lnTo>
                      <a:lnTo>
                        <a:pt x="0" y="0"/>
                      </a:lnTo>
                      <a:lnTo>
                        <a:pt x="0"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23" name="Freeform 3423">
                  <a:extLst>
                    <a:ext uri="{FF2B5EF4-FFF2-40B4-BE49-F238E27FC236}">
                      <a16:creationId xmlns:a16="http://schemas.microsoft.com/office/drawing/2014/main" id="{3C6A60DD-A31F-4658-9F06-5C15263BE761}"/>
                    </a:ext>
                  </a:extLst>
                </p:cNvPr>
                <p:cNvSpPr>
                  <a:spLocks/>
                </p:cNvSpPr>
                <p:nvPr/>
              </p:nvSpPr>
              <p:spPr bwMode="auto">
                <a:xfrm>
                  <a:off x="3851" y="1346"/>
                  <a:ext cx="15" cy="10"/>
                </a:xfrm>
                <a:custGeom>
                  <a:avLst/>
                  <a:gdLst>
                    <a:gd name="T0" fmla="*/ 0 w 15"/>
                    <a:gd name="T1" fmla="*/ 10 h 10"/>
                    <a:gd name="T2" fmla="*/ 0 w 15"/>
                    <a:gd name="T3" fmla="*/ 10 h 10"/>
                    <a:gd name="T4" fmla="*/ 0 w 15"/>
                    <a:gd name="T5" fmla="*/ 10 h 10"/>
                    <a:gd name="T6" fmla="*/ 5 w 15"/>
                    <a:gd name="T7" fmla="*/ 10 h 10"/>
                    <a:gd name="T8" fmla="*/ 5 w 15"/>
                    <a:gd name="T9" fmla="*/ 10 h 10"/>
                    <a:gd name="T10" fmla="*/ 10 w 15"/>
                    <a:gd name="T11" fmla="*/ 10 h 10"/>
                    <a:gd name="T12" fmla="*/ 10 w 15"/>
                    <a:gd name="T13" fmla="*/ 5 h 10"/>
                    <a:gd name="T14" fmla="*/ 10 w 15"/>
                    <a:gd name="T15" fmla="*/ 5 h 10"/>
                    <a:gd name="T16" fmla="*/ 15 w 15"/>
                    <a:gd name="T17" fmla="*/ 5 h 10"/>
                    <a:gd name="T18" fmla="*/ 15 w 15"/>
                    <a:gd name="T19" fmla="*/ 5 h 10"/>
                    <a:gd name="T20" fmla="*/ 10 w 15"/>
                    <a:gd name="T21" fmla="*/ 0 h 10"/>
                    <a:gd name="T22" fmla="*/ 10 w 15"/>
                    <a:gd name="T23" fmla="*/ 0 h 10"/>
                    <a:gd name="T24" fmla="*/ 10 w 15"/>
                    <a:gd name="T25" fmla="*/ 5 h 10"/>
                    <a:gd name="T26" fmla="*/ 10 w 15"/>
                    <a:gd name="T27" fmla="*/ 5 h 10"/>
                    <a:gd name="T28" fmla="*/ 10 w 15"/>
                    <a:gd name="T29" fmla="*/ 5 h 10"/>
                    <a:gd name="T30" fmla="*/ 5 w 15"/>
                    <a:gd name="T31" fmla="*/ 5 h 10"/>
                    <a:gd name="T32" fmla="*/ 5 w 15"/>
                    <a:gd name="T33" fmla="*/ 10 h 10"/>
                    <a:gd name="T34" fmla="*/ 5 w 15"/>
                    <a:gd name="T35" fmla="*/ 10 h 10"/>
                    <a:gd name="T36" fmla="*/ 0 w 15"/>
                    <a:gd name="T37" fmla="*/ 5 h 10"/>
                    <a:gd name="T38" fmla="*/ 0 w 15"/>
                    <a:gd name="T39" fmla="*/ 5 h 10"/>
                    <a:gd name="T40" fmla="*/ 0 w 15"/>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0">
                      <a:moveTo>
                        <a:pt x="0" y="10"/>
                      </a:moveTo>
                      <a:lnTo>
                        <a:pt x="0" y="10"/>
                      </a:lnTo>
                      <a:lnTo>
                        <a:pt x="0" y="10"/>
                      </a:lnTo>
                      <a:lnTo>
                        <a:pt x="5" y="10"/>
                      </a:lnTo>
                      <a:lnTo>
                        <a:pt x="5" y="10"/>
                      </a:lnTo>
                      <a:lnTo>
                        <a:pt x="10" y="10"/>
                      </a:lnTo>
                      <a:lnTo>
                        <a:pt x="10" y="5"/>
                      </a:lnTo>
                      <a:lnTo>
                        <a:pt x="10" y="5"/>
                      </a:lnTo>
                      <a:lnTo>
                        <a:pt x="15" y="5"/>
                      </a:lnTo>
                      <a:lnTo>
                        <a:pt x="15" y="5"/>
                      </a:lnTo>
                      <a:lnTo>
                        <a:pt x="10" y="0"/>
                      </a:lnTo>
                      <a:lnTo>
                        <a:pt x="10" y="0"/>
                      </a:lnTo>
                      <a:lnTo>
                        <a:pt x="10" y="5"/>
                      </a:lnTo>
                      <a:lnTo>
                        <a:pt x="10" y="5"/>
                      </a:lnTo>
                      <a:lnTo>
                        <a:pt x="10" y="5"/>
                      </a:lnTo>
                      <a:lnTo>
                        <a:pt x="5" y="5"/>
                      </a:lnTo>
                      <a:lnTo>
                        <a:pt x="5" y="10"/>
                      </a:lnTo>
                      <a:lnTo>
                        <a:pt x="5" y="10"/>
                      </a:lnTo>
                      <a:lnTo>
                        <a:pt x="0" y="5"/>
                      </a:lnTo>
                      <a:lnTo>
                        <a:pt x="0" y="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24" name="Freeform 3424">
                  <a:extLst>
                    <a:ext uri="{FF2B5EF4-FFF2-40B4-BE49-F238E27FC236}">
                      <a16:creationId xmlns:a16="http://schemas.microsoft.com/office/drawing/2014/main" id="{9F5A2C57-E4B3-4451-81FE-D7C086CA9CD4}"/>
                    </a:ext>
                  </a:extLst>
                </p:cNvPr>
                <p:cNvSpPr>
                  <a:spLocks/>
                </p:cNvSpPr>
                <p:nvPr/>
              </p:nvSpPr>
              <p:spPr bwMode="auto">
                <a:xfrm>
                  <a:off x="3836" y="1346"/>
                  <a:ext cx="15" cy="10"/>
                </a:xfrm>
                <a:custGeom>
                  <a:avLst/>
                  <a:gdLst>
                    <a:gd name="T0" fmla="*/ 5 w 15"/>
                    <a:gd name="T1" fmla="*/ 10 h 10"/>
                    <a:gd name="T2" fmla="*/ 5 w 15"/>
                    <a:gd name="T3" fmla="*/ 10 h 10"/>
                    <a:gd name="T4" fmla="*/ 5 w 15"/>
                    <a:gd name="T5" fmla="*/ 5 h 10"/>
                    <a:gd name="T6" fmla="*/ 10 w 15"/>
                    <a:gd name="T7" fmla="*/ 5 h 10"/>
                    <a:gd name="T8" fmla="*/ 10 w 15"/>
                    <a:gd name="T9" fmla="*/ 5 h 10"/>
                    <a:gd name="T10" fmla="*/ 10 w 15"/>
                    <a:gd name="T11" fmla="*/ 5 h 10"/>
                    <a:gd name="T12" fmla="*/ 15 w 15"/>
                    <a:gd name="T13" fmla="*/ 5 h 10"/>
                    <a:gd name="T14" fmla="*/ 15 w 15"/>
                    <a:gd name="T15" fmla="*/ 10 h 10"/>
                    <a:gd name="T16" fmla="*/ 15 w 15"/>
                    <a:gd name="T17" fmla="*/ 10 h 10"/>
                    <a:gd name="T18" fmla="*/ 15 w 15"/>
                    <a:gd name="T19" fmla="*/ 10 h 10"/>
                    <a:gd name="T20" fmla="*/ 15 w 15"/>
                    <a:gd name="T21" fmla="*/ 5 h 10"/>
                    <a:gd name="T22" fmla="*/ 15 w 15"/>
                    <a:gd name="T23" fmla="*/ 5 h 10"/>
                    <a:gd name="T24" fmla="*/ 15 w 15"/>
                    <a:gd name="T25" fmla="*/ 5 h 10"/>
                    <a:gd name="T26" fmla="*/ 15 w 15"/>
                    <a:gd name="T27" fmla="*/ 5 h 10"/>
                    <a:gd name="T28" fmla="*/ 10 w 15"/>
                    <a:gd name="T29" fmla="*/ 5 h 10"/>
                    <a:gd name="T30" fmla="*/ 10 w 15"/>
                    <a:gd name="T31" fmla="*/ 0 h 10"/>
                    <a:gd name="T32" fmla="*/ 5 w 15"/>
                    <a:gd name="T33" fmla="*/ 5 h 10"/>
                    <a:gd name="T34" fmla="*/ 5 w 15"/>
                    <a:gd name="T35" fmla="*/ 5 h 10"/>
                    <a:gd name="T36" fmla="*/ 0 w 15"/>
                    <a:gd name="T37" fmla="*/ 10 h 10"/>
                    <a:gd name="T38" fmla="*/ 0 w 15"/>
                    <a:gd name="T39" fmla="*/ 10 h 10"/>
                    <a:gd name="T40" fmla="*/ 5 w 15"/>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0">
                      <a:moveTo>
                        <a:pt x="5" y="10"/>
                      </a:moveTo>
                      <a:lnTo>
                        <a:pt x="5" y="10"/>
                      </a:lnTo>
                      <a:lnTo>
                        <a:pt x="5" y="5"/>
                      </a:lnTo>
                      <a:lnTo>
                        <a:pt x="10" y="5"/>
                      </a:lnTo>
                      <a:lnTo>
                        <a:pt x="10" y="5"/>
                      </a:lnTo>
                      <a:lnTo>
                        <a:pt x="10" y="5"/>
                      </a:lnTo>
                      <a:lnTo>
                        <a:pt x="15" y="5"/>
                      </a:lnTo>
                      <a:lnTo>
                        <a:pt x="15" y="10"/>
                      </a:lnTo>
                      <a:lnTo>
                        <a:pt x="15" y="10"/>
                      </a:lnTo>
                      <a:lnTo>
                        <a:pt x="15" y="10"/>
                      </a:lnTo>
                      <a:lnTo>
                        <a:pt x="15" y="5"/>
                      </a:lnTo>
                      <a:lnTo>
                        <a:pt x="15" y="5"/>
                      </a:lnTo>
                      <a:lnTo>
                        <a:pt x="15" y="5"/>
                      </a:lnTo>
                      <a:lnTo>
                        <a:pt x="15" y="5"/>
                      </a:lnTo>
                      <a:lnTo>
                        <a:pt x="10" y="5"/>
                      </a:lnTo>
                      <a:lnTo>
                        <a:pt x="10" y="0"/>
                      </a:lnTo>
                      <a:lnTo>
                        <a:pt x="5" y="5"/>
                      </a:lnTo>
                      <a:lnTo>
                        <a:pt x="5" y="5"/>
                      </a:lnTo>
                      <a:lnTo>
                        <a:pt x="0" y="10"/>
                      </a:lnTo>
                      <a:lnTo>
                        <a:pt x="0" y="10"/>
                      </a:lnTo>
                      <a:lnTo>
                        <a:pt x="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25" name="Freeform 3425">
                  <a:extLst>
                    <a:ext uri="{FF2B5EF4-FFF2-40B4-BE49-F238E27FC236}">
                      <a16:creationId xmlns:a16="http://schemas.microsoft.com/office/drawing/2014/main" id="{C02B0690-D6D1-48A0-B804-81C1FAFD370B}"/>
                    </a:ext>
                  </a:extLst>
                </p:cNvPr>
                <p:cNvSpPr>
                  <a:spLocks/>
                </p:cNvSpPr>
                <p:nvPr/>
              </p:nvSpPr>
              <p:spPr bwMode="auto">
                <a:xfrm>
                  <a:off x="3831" y="1356"/>
                  <a:ext cx="10" cy="10"/>
                </a:xfrm>
                <a:custGeom>
                  <a:avLst/>
                  <a:gdLst>
                    <a:gd name="T0" fmla="*/ 0 w 10"/>
                    <a:gd name="T1" fmla="*/ 10 h 10"/>
                    <a:gd name="T2" fmla="*/ 0 w 10"/>
                    <a:gd name="T3" fmla="*/ 10 h 10"/>
                    <a:gd name="T4" fmla="*/ 0 w 10"/>
                    <a:gd name="T5" fmla="*/ 10 h 10"/>
                    <a:gd name="T6" fmla="*/ 5 w 10"/>
                    <a:gd name="T7" fmla="*/ 10 h 10"/>
                    <a:gd name="T8" fmla="*/ 5 w 10"/>
                    <a:gd name="T9" fmla="*/ 5 h 10"/>
                    <a:gd name="T10" fmla="*/ 5 w 10"/>
                    <a:gd name="T11" fmla="*/ 5 h 10"/>
                    <a:gd name="T12" fmla="*/ 5 w 10"/>
                    <a:gd name="T13" fmla="*/ 5 h 10"/>
                    <a:gd name="T14" fmla="*/ 10 w 10"/>
                    <a:gd name="T15" fmla="*/ 0 h 10"/>
                    <a:gd name="T16" fmla="*/ 10 w 10"/>
                    <a:gd name="T17" fmla="*/ 0 h 10"/>
                    <a:gd name="T18" fmla="*/ 10 w 10"/>
                    <a:gd name="T19" fmla="*/ 0 h 10"/>
                    <a:gd name="T20" fmla="*/ 5 w 10"/>
                    <a:gd name="T21" fmla="*/ 0 h 10"/>
                    <a:gd name="T22" fmla="*/ 5 w 10"/>
                    <a:gd name="T23" fmla="*/ 0 h 10"/>
                    <a:gd name="T24" fmla="*/ 5 w 10"/>
                    <a:gd name="T25" fmla="*/ 0 h 10"/>
                    <a:gd name="T26" fmla="*/ 5 w 10"/>
                    <a:gd name="T27" fmla="*/ 0 h 10"/>
                    <a:gd name="T28" fmla="*/ 5 w 10"/>
                    <a:gd name="T29" fmla="*/ 5 h 10"/>
                    <a:gd name="T30" fmla="*/ 0 w 10"/>
                    <a:gd name="T31" fmla="*/ 5 h 10"/>
                    <a:gd name="T32" fmla="*/ 0 w 10"/>
                    <a:gd name="T33" fmla="*/ 5 h 10"/>
                    <a:gd name="T34" fmla="*/ 0 w 10"/>
                    <a:gd name="T35" fmla="*/ 10 h 10"/>
                    <a:gd name="T36" fmla="*/ 0 w 10"/>
                    <a:gd name="T37" fmla="*/ 10 h 10"/>
                    <a:gd name="T38" fmla="*/ 0 w 10"/>
                    <a:gd name="T3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0">
                      <a:moveTo>
                        <a:pt x="0" y="10"/>
                      </a:moveTo>
                      <a:lnTo>
                        <a:pt x="0" y="10"/>
                      </a:lnTo>
                      <a:lnTo>
                        <a:pt x="0" y="10"/>
                      </a:lnTo>
                      <a:lnTo>
                        <a:pt x="5" y="10"/>
                      </a:lnTo>
                      <a:lnTo>
                        <a:pt x="5" y="5"/>
                      </a:lnTo>
                      <a:lnTo>
                        <a:pt x="5" y="5"/>
                      </a:lnTo>
                      <a:lnTo>
                        <a:pt x="5" y="5"/>
                      </a:lnTo>
                      <a:lnTo>
                        <a:pt x="10" y="0"/>
                      </a:lnTo>
                      <a:lnTo>
                        <a:pt x="10" y="0"/>
                      </a:lnTo>
                      <a:lnTo>
                        <a:pt x="10" y="0"/>
                      </a:lnTo>
                      <a:lnTo>
                        <a:pt x="5" y="0"/>
                      </a:lnTo>
                      <a:lnTo>
                        <a:pt x="5" y="0"/>
                      </a:lnTo>
                      <a:lnTo>
                        <a:pt x="5" y="0"/>
                      </a:lnTo>
                      <a:lnTo>
                        <a:pt x="5" y="0"/>
                      </a:lnTo>
                      <a:lnTo>
                        <a:pt x="5" y="5"/>
                      </a:lnTo>
                      <a:lnTo>
                        <a:pt x="0" y="5"/>
                      </a:lnTo>
                      <a:lnTo>
                        <a:pt x="0" y="5"/>
                      </a:lnTo>
                      <a:lnTo>
                        <a:pt x="0" y="10"/>
                      </a:lnTo>
                      <a:lnTo>
                        <a:pt x="0"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26" name="Freeform 3426">
                  <a:extLst>
                    <a:ext uri="{FF2B5EF4-FFF2-40B4-BE49-F238E27FC236}">
                      <a16:creationId xmlns:a16="http://schemas.microsoft.com/office/drawing/2014/main" id="{B90A2A82-99F8-4057-A06B-7E52352FE8C7}"/>
                    </a:ext>
                  </a:extLst>
                </p:cNvPr>
                <p:cNvSpPr>
                  <a:spLocks/>
                </p:cNvSpPr>
                <p:nvPr/>
              </p:nvSpPr>
              <p:spPr bwMode="auto">
                <a:xfrm>
                  <a:off x="3821" y="1366"/>
                  <a:ext cx="10" cy="4"/>
                </a:xfrm>
                <a:custGeom>
                  <a:avLst/>
                  <a:gdLst>
                    <a:gd name="T0" fmla="*/ 0 w 10"/>
                    <a:gd name="T1" fmla="*/ 0 h 4"/>
                    <a:gd name="T2" fmla="*/ 0 w 10"/>
                    <a:gd name="T3" fmla="*/ 0 h 4"/>
                    <a:gd name="T4" fmla="*/ 0 w 10"/>
                    <a:gd name="T5" fmla="*/ 4 h 4"/>
                    <a:gd name="T6" fmla="*/ 0 w 10"/>
                    <a:gd name="T7" fmla="*/ 4 h 4"/>
                    <a:gd name="T8" fmla="*/ 5 w 10"/>
                    <a:gd name="T9" fmla="*/ 4 h 4"/>
                    <a:gd name="T10" fmla="*/ 5 w 10"/>
                    <a:gd name="T11" fmla="*/ 4 h 4"/>
                    <a:gd name="T12" fmla="*/ 5 w 10"/>
                    <a:gd name="T13" fmla="*/ 4 h 4"/>
                    <a:gd name="T14" fmla="*/ 10 w 10"/>
                    <a:gd name="T15" fmla="*/ 0 h 4"/>
                    <a:gd name="T16" fmla="*/ 10 w 10"/>
                    <a:gd name="T17" fmla="*/ 0 h 4"/>
                    <a:gd name="T18" fmla="*/ 10 w 10"/>
                    <a:gd name="T19" fmla="*/ 0 h 4"/>
                    <a:gd name="T20" fmla="*/ 10 w 10"/>
                    <a:gd name="T21" fmla="*/ 0 h 4"/>
                    <a:gd name="T22" fmla="*/ 10 w 10"/>
                    <a:gd name="T23" fmla="*/ 0 h 4"/>
                    <a:gd name="T24" fmla="*/ 5 w 10"/>
                    <a:gd name="T25" fmla="*/ 0 h 4"/>
                    <a:gd name="T26" fmla="*/ 5 w 10"/>
                    <a:gd name="T27" fmla="*/ 0 h 4"/>
                    <a:gd name="T28" fmla="*/ 5 w 10"/>
                    <a:gd name="T29" fmla="*/ 0 h 4"/>
                    <a:gd name="T30" fmla="*/ 5 w 10"/>
                    <a:gd name="T31" fmla="*/ 0 h 4"/>
                    <a:gd name="T32" fmla="*/ 0 w 10"/>
                    <a:gd name="T33" fmla="*/ 0 h 4"/>
                    <a:gd name="T34" fmla="*/ 0 w 10"/>
                    <a:gd name="T35" fmla="*/ 0 h 4"/>
                    <a:gd name="T36" fmla="*/ 0 w 10"/>
                    <a:gd name="T37" fmla="*/ 0 h 4"/>
                    <a:gd name="T38" fmla="*/ 0 w 10"/>
                    <a:gd name="T39" fmla="*/ 0 h 4"/>
                    <a:gd name="T40" fmla="*/ 0 w 10"/>
                    <a:gd name="T41" fmla="*/ 0 h 4"/>
                    <a:gd name="T42" fmla="*/ 0 w 10"/>
                    <a:gd name="T43" fmla="*/ 0 h 4"/>
                    <a:gd name="T44" fmla="*/ 0 w 10"/>
                    <a:gd name="T4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4">
                      <a:moveTo>
                        <a:pt x="0" y="0"/>
                      </a:moveTo>
                      <a:lnTo>
                        <a:pt x="0" y="0"/>
                      </a:lnTo>
                      <a:lnTo>
                        <a:pt x="0" y="4"/>
                      </a:lnTo>
                      <a:lnTo>
                        <a:pt x="0" y="4"/>
                      </a:lnTo>
                      <a:lnTo>
                        <a:pt x="5" y="4"/>
                      </a:lnTo>
                      <a:lnTo>
                        <a:pt x="5" y="4"/>
                      </a:lnTo>
                      <a:lnTo>
                        <a:pt x="5" y="4"/>
                      </a:lnTo>
                      <a:lnTo>
                        <a:pt x="10" y="0"/>
                      </a:lnTo>
                      <a:lnTo>
                        <a:pt x="10" y="0"/>
                      </a:lnTo>
                      <a:lnTo>
                        <a:pt x="10" y="0"/>
                      </a:lnTo>
                      <a:lnTo>
                        <a:pt x="10" y="0"/>
                      </a:lnTo>
                      <a:lnTo>
                        <a:pt x="10" y="0"/>
                      </a:lnTo>
                      <a:lnTo>
                        <a:pt x="5" y="0"/>
                      </a:lnTo>
                      <a:lnTo>
                        <a:pt x="5" y="0"/>
                      </a:lnTo>
                      <a:lnTo>
                        <a:pt x="5" y="0"/>
                      </a:lnTo>
                      <a:lnTo>
                        <a:pt x="5" y="0"/>
                      </a:lnTo>
                      <a:lnTo>
                        <a:pt x="0" y="0"/>
                      </a:lnTo>
                      <a:lnTo>
                        <a:pt x="0" y="0"/>
                      </a:lnTo>
                      <a:lnTo>
                        <a:pt x="0" y="0"/>
                      </a:lnTo>
                      <a:lnTo>
                        <a:pt x="0"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27" name="Freeform 3427">
                  <a:extLst>
                    <a:ext uri="{FF2B5EF4-FFF2-40B4-BE49-F238E27FC236}">
                      <a16:creationId xmlns:a16="http://schemas.microsoft.com/office/drawing/2014/main" id="{267FDC9D-AF10-4BF7-BEA4-456B031BB888}"/>
                    </a:ext>
                  </a:extLst>
                </p:cNvPr>
                <p:cNvSpPr>
                  <a:spLocks/>
                </p:cNvSpPr>
                <p:nvPr/>
              </p:nvSpPr>
              <p:spPr bwMode="auto">
                <a:xfrm>
                  <a:off x="3811" y="1361"/>
                  <a:ext cx="10" cy="5"/>
                </a:xfrm>
                <a:custGeom>
                  <a:avLst/>
                  <a:gdLst>
                    <a:gd name="T0" fmla="*/ 0 w 10"/>
                    <a:gd name="T1" fmla="*/ 5 h 5"/>
                    <a:gd name="T2" fmla="*/ 0 w 10"/>
                    <a:gd name="T3" fmla="*/ 5 h 5"/>
                    <a:gd name="T4" fmla="*/ 0 w 10"/>
                    <a:gd name="T5" fmla="*/ 5 h 5"/>
                    <a:gd name="T6" fmla="*/ 5 w 10"/>
                    <a:gd name="T7" fmla="*/ 5 h 5"/>
                    <a:gd name="T8" fmla="*/ 5 w 10"/>
                    <a:gd name="T9" fmla="*/ 5 h 5"/>
                    <a:gd name="T10" fmla="*/ 5 w 10"/>
                    <a:gd name="T11" fmla="*/ 5 h 5"/>
                    <a:gd name="T12" fmla="*/ 5 w 10"/>
                    <a:gd name="T13" fmla="*/ 5 h 5"/>
                    <a:gd name="T14" fmla="*/ 5 w 10"/>
                    <a:gd name="T15" fmla="*/ 5 h 5"/>
                    <a:gd name="T16" fmla="*/ 10 w 10"/>
                    <a:gd name="T17" fmla="*/ 5 h 5"/>
                    <a:gd name="T18" fmla="*/ 10 w 10"/>
                    <a:gd name="T19" fmla="*/ 5 h 5"/>
                    <a:gd name="T20" fmla="*/ 10 w 10"/>
                    <a:gd name="T21" fmla="*/ 5 h 5"/>
                    <a:gd name="T22" fmla="*/ 10 w 10"/>
                    <a:gd name="T23" fmla="*/ 5 h 5"/>
                    <a:gd name="T24" fmla="*/ 10 w 10"/>
                    <a:gd name="T25" fmla="*/ 5 h 5"/>
                    <a:gd name="T26" fmla="*/ 10 w 10"/>
                    <a:gd name="T27" fmla="*/ 5 h 5"/>
                    <a:gd name="T28" fmla="*/ 5 w 10"/>
                    <a:gd name="T29" fmla="*/ 0 h 5"/>
                    <a:gd name="T30" fmla="*/ 5 w 10"/>
                    <a:gd name="T31" fmla="*/ 0 h 5"/>
                    <a:gd name="T32" fmla="*/ 5 w 10"/>
                    <a:gd name="T33" fmla="*/ 0 h 5"/>
                    <a:gd name="T34" fmla="*/ 0 w 10"/>
                    <a:gd name="T35" fmla="*/ 0 h 5"/>
                    <a:gd name="T36" fmla="*/ 0 w 10"/>
                    <a:gd name="T37" fmla="*/ 5 h 5"/>
                    <a:gd name="T38" fmla="*/ 0 w 10"/>
                    <a:gd name="T3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5">
                      <a:moveTo>
                        <a:pt x="0" y="5"/>
                      </a:moveTo>
                      <a:lnTo>
                        <a:pt x="0" y="5"/>
                      </a:lnTo>
                      <a:lnTo>
                        <a:pt x="0" y="5"/>
                      </a:lnTo>
                      <a:lnTo>
                        <a:pt x="5" y="5"/>
                      </a:lnTo>
                      <a:lnTo>
                        <a:pt x="5" y="5"/>
                      </a:lnTo>
                      <a:lnTo>
                        <a:pt x="5" y="5"/>
                      </a:lnTo>
                      <a:lnTo>
                        <a:pt x="5" y="5"/>
                      </a:lnTo>
                      <a:lnTo>
                        <a:pt x="5" y="5"/>
                      </a:lnTo>
                      <a:lnTo>
                        <a:pt x="10" y="5"/>
                      </a:lnTo>
                      <a:lnTo>
                        <a:pt x="10" y="5"/>
                      </a:lnTo>
                      <a:lnTo>
                        <a:pt x="10" y="5"/>
                      </a:lnTo>
                      <a:lnTo>
                        <a:pt x="10" y="5"/>
                      </a:lnTo>
                      <a:lnTo>
                        <a:pt x="10" y="5"/>
                      </a:lnTo>
                      <a:lnTo>
                        <a:pt x="10" y="5"/>
                      </a:lnTo>
                      <a:lnTo>
                        <a:pt x="5" y="0"/>
                      </a:lnTo>
                      <a:lnTo>
                        <a:pt x="5" y="0"/>
                      </a:lnTo>
                      <a:lnTo>
                        <a:pt x="5" y="0"/>
                      </a:lnTo>
                      <a:lnTo>
                        <a:pt x="0" y="0"/>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28" name="Freeform 3428">
                  <a:extLst>
                    <a:ext uri="{FF2B5EF4-FFF2-40B4-BE49-F238E27FC236}">
                      <a16:creationId xmlns:a16="http://schemas.microsoft.com/office/drawing/2014/main" id="{97EF1EF3-3606-4DE7-8CC0-2FC27D907F30}"/>
                    </a:ext>
                  </a:extLst>
                </p:cNvPr>
                <p:cNvSpPr>
                  <a:spLocks/>
                </p:cNvSpPr>
                <p:nvPr/>
              </p:nvSpPr>
              <p:spPr bwMode="auto">
                <a:xfrm>
                  <a:off x="3802" y="1366"/>
                  <a:ext cx="9" cy="4"/>
                </a:xfrm>
                <a:custGeom>
                  <a:avLst/>
                  <a:gdLst>
                    <a:gd name="T0" fmla="*/ 0 w 9"/>
                    <a:gd name="T1" fmla="*/ 0 h 4"/>
                    <a:gd name="T2" fmla="*/ 0 w 9"/>
                    <a:gd name="T3" fmla="*/ 0 h 4"/>
                    <a:gd name="T4" fmla="*/ 0 w 9"/>
                    <a:gd name="T5" fmla="*/ 4 h 4"/>
                    <a:gd name="T6" fmla="*/ 0 w 9"/>
                    <a:gd name="T7" fmla="*/ 4 h 4"/>
                    <a:gd name="T8" fmla="*/ 4 w 9"/>
                    <a:gd name="T9" fmla="*/ 4 h 4"/>
                    <a:gd name="T10" fmla="*/ 4 w 9"/>
                    <a:gd name="T11" fmla="*/ 4 h 4"/>
                    <a:gd name="T12" fmla="*/ 4 w 9"/>
                    <a:gd name="T13" fmla="*/ 4 h 4"/>
                    <a:gd name="T14" fmla="*/ 9 w 9"/>
                    <a:gd name="T15" fmla="*/ 4 h 4"/>
                    <a:gd name="T16" fmla="*/ 9 w 9"/>
                    <a:gd name="T17" fmla="*/ 0 h 4"/>
                    <a:gd name="T18" fmla="*/ 9 w 9"/>
                    <a:gd name="T19" fmla="*/ 0 h 4"/>
                    <a:gd name="T20" fmla="*/ 9 w 9"/>
                    <a:gd name="T21" fmla="*/ 0 h 4"/>
                    <a:gd name="T22" fmla="*/ 9 w 9"/>
                    <a:gd name="T23" fmla="*/ 0 h 4"/>
                    <a:gd name="T24" fmla="*/ 4 w 9"/>
                    <a:gd name="T25" fmla="*/ 0 h 4"/>
                    <a:gd name="T26" fmla="*/ 4 w 9"/>
                    <a:gd name="T27" fmla="*/ 0 h 4"/>
                    <a:gd name="T28" fmla="*/ 4 w 9"/>
                    <a:gd name="T29" fmla="*/ 0 h 4"/>
                    <a:gd name="T30" fmla="*/ 4 w 9"/>
                    <a:gd name="T31" fmla="*/ 0 h 4"/>
                    <a:gd name="T32" fmla="*/ 4 w 9"/>
                    <a:gd name="T33" fmla="*/ 0 h 4"/>
                    <a:gd name="T34" fmla="*/ 4 w 9"/>
                    <a:gd name="T35" fmla="*/ 0 h 4"/>
                    <a:gd name="T36" fmla="*/ 0 w 9"/>
                    <a:gd name="T37" fmla="*/ 0 h 4"/>
                    <a:gd name="T38" fmla="*/ 0 w 9"/>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4">
                      <a:moveTo>
                        <a:pt x="0" y="0"/>
                      </a:moveTo>
                      <a:lnTo>
                        <a:pt x="0" y="0"/>
                      </a:lnTo>
                      <a:lnTo>
                        <a:pt x="0" y="4"/>
                      </a:lnTo>
                      <a:lnTo>
                        <a:pt x="0" y="4"/>
                      </a:lnTo>
                      <a:lnTo>
                        <a:pt x="4" y="4"/>
                      </a:lnTo>
                      <a:lnTo>
                        <a:pt x="4" y="4"/>
                      </a:lnTo>
                      <a:lnTo>
                        <a:pt x="4" y="4"/>
                      </a:lnTo>
                      <a:lnTo>
                        <a:pt x="9" y="4"/>
                      </a:lnTo>
                      <a:lnTo>
                        <a:pt x="9" y="0"/>
                      </a:lnTo>
                      <a:lnTo>
                        <a:pt x="9" y="0"/>
                      </a:lnTo>
                      <a:lnTo>
                        <a:pt x="9" y="0"/>
                      </a:lnTo>
                      <a:lnTo>
                        <a:pt x="9" y="0"/>
                      </a:lnTo>
                      <a:lnTo>
                        <a:pt x="4" y="0"/>
                      </a:lnTo>
                      <a:lnTo>
                        <a:pt x="4" y="0"/>
                      </a:lnTo>
                      <a:lnTo>
                        <a:pt x="4" y="0"/>
                      </a:lnTo>
                      <a:lnTo>
                        <a:pt x="4" y="0"/>
                      </a:lnTo>
                      <a:lnTo>
                        <a:pt x="4" y="0"/>
                      </a:lnTo>
                      <a:lnTo>
                        <a:pt x="4"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29" name="Freeform 3429">
                  <a:extLst>
                    <a:ext uri="{FF2B5EF4-FFF2-40B4-BE49-F238E27FC236}">
                      <a16:creationId xmlns:a16="http://schemas.microsoft.com/office/drawing/2014/main" id="{030A3729-B573-4B63-8EF3-F042F80FC94F}"/>
                    </a:ext>
                  </a:extLst>
                </p:cNvPr>
                <p:cNvSpPr>
                  <a:spLocks/>
                </p:cNvSpPr>
                <p:nvPr/>
              </p:nvSpPr>
              <p:spPr bwMode="auto">
                <a:xfrm>
                  <a:off x="3797" y="1351"/>
                  <a:ext cx="9" cy="15"/>
                </a:xfrm>
                <a:custGeom>
                  <a:avLst/>
                  <a:gdLst>
                    <a:gd name="T0" fmla="*/ 0 w 9"/>
                    <a:gd name="T1" fmla="*/ 5 h 15"/>
                    <a:gd name="T2" fmla="*/ 0 w 9"/>
                    <a:gd name="T3" fmla="*/ 5 h 15"/>
                    <a:gd name="T4" fmla="*/ 0 w 9"/>
                    <a:gd name="T5" fmla="*/ 5 h 15"/>
                    <a:gd name="T6" fmla="*/ 5 w 9"/>
                    <a:gd name="T7" fmla="*/ 5 h 15"/>
                    <a:gd name="T8" fmla="*/ 5 w 9"/>
                    <a:gd name="T9" fmla="*/ 10 h 15"/>
                    <a:gd name="T10" fmla="*/ 5 w 9"/>
                    <a:gd name="T11" fmla="*/ 10 h 15"/>
                    <a:gd name="T12" fmla="*/ 5 w 9"/>
                    <a:gd name="T13" fmla="*/ 10 h 15"/>
                    <a:gd name="T14" fmla="*/ 5 w 9"/>
                    <a:gd name="T15" fmla="*/ 15 h 15"/>
                    <a:gd name="T16" fmla="*/ 5 w 9"/>
                    <a:gd name="T17" fmla="*/ 15 h 15"/>
                    <a:gd name="T18" fmla="*/ 5 w 9"/>
                    <a:gd name="T19" fmla="*/ 15 h 15"/>
                    <a:gd name="T20" fmla="*/ 5 w 9"/>
                    <a:gd name="T21" fmla="*/ 15 h 15"/>
                    <a:gd name="T22" fmla="*/ 5 w 9"/>
                    <a:gd name="T23" fmla="*/ 15 h 15"/>
                    <a:gd name="T24" fmla="*/ 9 w 9"/>
                    <a:gd name="T25" fmla="*/ 15 h 15"/>
                    <a:gd name="T26" fmla="*/ 5 w 9"/>
                    <a:gd name="T27" fmla="*/ 10 h 15"/>
                    <a:gd name="T28" fmla="*/ 5 w 9"/>
                    <a:gd name="T29" fmla="*/ 10 h 15"/>
                    <a:gd name="T30" fmla="*/ 5 w 9"/>
                    <a:gd name="T31" fmla="*/ 5 h 15"/>
                    <a:gd name="T32" fmla="*/ 5 w 9"/>
                    <a:gd name="T33" fmla="*/ 5 h 15"/>
                    <a:gd name="T34" fmla="*/ 0 w 9"/>
                    <a:gd name="T35" fmla="*/ 0 h 15"/>
                    <a:gd name="T36" fmla="*/ 0 w 9"/>
                    <a:gd name="T37" fmla="*/ 0 h 15"/>
                    <a:gd name="T38" fmla="*/ 0 w 9"/>
                    <a:gd name="T39" fmla="*/ 0 h 15"/>
                    <a:gd name="T40" fmla="*/ 0 w 9"/>
                    <a:gd name="T4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15">
                      <a:moveTo>
                        <a:pt x="0" y="5"/>
                      </a:moveTo>
                      <a:lnTo>
                        <a:pt x="0" y="5"/>
                      </a:lnTo>
                      <a:lnTo>
                        <a:pt x="0" y="5"/>
                      </a:lnTo>
                      <a:lnTo>
                        <a:pt x="5" y="5"/>
                      </a:lnTo>
                      <a:lnTo>
                        <a:pt x="5" y="10"/>
                      </a:lnTo>
                      <a:lnTo>
                        <a:pt x="5" y="10"/>
                      </a:lnTo>
                      <a:lnTo>
                        <a:pt x="5" y="10"/>
                      </a:lnTo>
                      <a:lnTo>
                        <a:pt x="5" y="15"/>
                      </a:lnTo>
                      <a:lnTo>
                        <a:pt x="5" y="15"/>
                      </a:lnTo>
                      <a:lnTo>
                        <a:pt x="5" y="15"/>
                      </a:lnTo>
                      <a:lnTo>
                        <a:pt x="5" y="15"/>
                      </a:lnTo>
                      <a:lnTo>
                        <a:pt x="5" y="15"/>
                      </a:lnTo>
                      <a:lnTo>
                        <a:pt x="9" y="15"/>
                      </a:lnTo>
                      <a:lnTo>
                        <a:pt x="5" y="10"/>
                      </a:lnTo>
                      <a:lnTo>
                        <a:pt x="5" y="10"/>
                      </a:lnTo>
                      <a:lnTo>
                        <a:pt x="5" y="5"/>
                      </a:lnTo>
                      <a:lnTo>
                        <a:pt x="5" y="5"/>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30" name="Freeform 3430">
                  <a:extLst>
                    <a:ext uri="{FF2B5EF4-FFF2-40B4-BE49-F238E27FC236}">
                      <a16:creationId xmlns:a16="http://schemas.microsoft.com/office/drawing/2014/main" id="{73E74FB3-2F4A-4F9C-86BA-23A73431F6A4}"/>
                    </a:ext>
                  </a:extLst>
                </p:cNvPr>
                <p:cNvSpPr>
                  <a:spLocks/>
                </p:cNvSpPr>
                <p:nvPr/>
              </p:nvSpPr>
              <p:spPr bwMode="auto">
                <a:xfrm>
                  <a:off x="3787" y="1346"/>
                  <a:ext cx="10" cy="10"/>
                </a:xfrm>
                <a:custGeom>
                  <a:avLst/>
                  <a:gdLst>
                    <a:gd name="T0" fmla="*/ 0 w 10"/>
                    <a:gd name="T1" fmla="*/ 0 h 10"/>
                    <a:gd name="T2" fmla="*/ 0 w 10"/>
                    <a:gd name="T3" fmla="*/ 0 h 10"/>
                    <a:gd name="T4" fmla="*/ 0 w 10"/>
                    <a:gd name="T5" fmla="*/ 5 h 10"/>
                    <a:gd name="T6" fmla="*/ 0 w 10"/>
                    <a:gd name="T7" fmla="*/ 5 h 10"/>
                    <a:gd name="T8" fmla="*/ 5 w 10"/>
                    <a:gd name="T9" fmla="*/ 10 h 10"/>
                    <a:gd name="T10" fmla="*/ 5 w 10"/>
                    <a:gd name="T11" fmla="*/ 10 h 10"/>
                    <a:gd name="T12" fmla="*/ 5 w 10"/>
                    <a:gd name="T13" fmla="*/ 10 h 10"/>
                    <a:gd name="T14" fmla="*/ 10 w 10"/>
                    <a:gd name="T15" fmla="*/ 10 h 10"/>
                    <a:gd name="T16" fmla="*/ 10 w 10"/>
                    <a:gd name="T17" fmla="*/ 10 h 10"/>
                    <a:gd name="T18" fmla="*/ 10 w 10"/>
                    <a:gd name="T19" fmla="*/ 10 h 10"/>
                    <a:gd name="T20" fmla="*/ 10 w 10"/>
                    <a:gd name="T21" fmla="*/ 5 h 10"/>
                    <a:gd name="T22" fmla="*/ 10 w 10"/>
                    <a:gd name="T23" fmla="*/ 5 h 10"/>
                    <a:gd name="T24" fmla="*/ 5 w 10"/>
                    <a:gd name="T25" fmla="*/ 5 h 10"/>
                    <a:gd name="T26" fmla="*/ 5 w 10"/>
                    <a:gd name="T27" fmla="*/ 5 h 10"/>
                    <a:gd name="T28" fmla="*/ 5 w 10"/>
                    <a:gd name="T29" fmla="*/ 5 h 10"/>
                    <a:gd name="T30" fmla="*/ 5 w 10"/>
                    <a:gd name="T31" fmla="*/ 5 h 10"/>
                    <a:gd name="T32" fmla="*/ 5 w 10"/>
                    <a:gd name="T33" fmla="*/ 5 h 10"/>
                    <a:gd name="T34" fmla="*/ 5 w 10"/>
                    <a:gd name="T35" fmla="*/ 5 h 10"/>
                    <a:gd name="T36" fmla="*/ 5 w 10"/>
                    <a:gd name="T37" fmla="*/ 5 h 10"/>
                    <a:gd name="T38" fmla="*/ 5 w 10"/>
                    <a:gd name="T39" fmla="*/ 0 h 10"/>
                    <a:gd name="T40" fmla="*/ 0 w 10"/>
                    <a:gd name="T4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0" y="0"/>
                      </a:moveTo>
                      <a:lnTo>
                        <a:pt x="0" y="0"/>
                      </a:lnTo>
                      <a:lnTo>
                        <a:pt x="0" y="5"/>
                      </a:lnTo>
                      <a:lnTo>
                        <a:pt x="0" y="5"/>
                      </a:lnTo>
                      <a:lnTo>
                        <a:pt x="5" y="10"/>
                      </a:lnTo>
                      <a:lnTo>
                        <a:pt x="5" y="10"/>
                      </a:lnTo>
                      <a:lnTo>
                        <a:pt x="5" y="10"/>
                      </a:lnTo>
                      <a:lnTo>
                        <a:pt x="10" y="10"/>
                      </a:lnTo>
                      <a:lnTo>
                        <a:pt x="10" y="10"/>
                      </a:lnTo>
                      <a:lnTo>
                        <a:pt x="10" y="10"/>
                      </a:lnTo>
                      <a:lnTo>
                        <a:pt x="10" y="5"/>
                      </a:lnTo>
                      <a:lnTo>
                        <a:pt x="10" y="5"/>
                      </a:lnTo>
                      <a:lnTo>
                        <a:pt x="5" y="5"/>
                      </a:lnTo>
                      <a:lnTo>
                        <a:pt x="5" y="5"/>
                      </a:lnTo>
                      <a:lnTo>
                        <a:pt x="5" y="5"/>
                      </a:lnTo>
                      <a:lnTo>
                        <a:pt x="5" y="5"/>
                      </a:lnTo>
                      <a:lnTo>
                        <a:pt x="5" y="5"/>
                      </a:lnTo>
                      <a:lnTo>
                        <a:pt x="5" y="5"/>
                      </a:lnTo>
                      <a:lnTo>
                        <a:pt x="5" y="5"/>
                      </a:lnTo>
                      <a:lnTo>
                        <a:pt x="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31" name="Freeform 3431">
                  <a:extLst>
                    <a:ext uri="{FF2B5EF4-FFF2-40B4-BE49-F238E27FC236}">
                      <a16:creationId xmlns:a16="http://schemas.microsoft.com/office/drawing/2014/main" id="{C143D09A-B158-4AB2-8AE2-E38814F8126E}"/>
                    </a:ext>
                  </a:extLst>
                </p:cNvPr>
                <p:cNvSpPr>
                  <a:spLocks/>
                </p:cNvSpPr>
                <p:nvPr/>
              </p:nvSpPr>
              <p:spPr bwMode="auto">
                <a:xfrm>
                  <a:off x="3787" y="1336"/>
                  <a:ext cx="5" cy="10"/>
                </a:xfrm>
                <a:custGeom>
                  <a:avLst/>
                  <a:gdLst>
                    <a:gd name="T0" fmla="*/ 0 w 5"/>
                    <a:gd name="T1" fmla="*/ 0 h 10"/>
                    <a:gd name="T2" fmla="*/ 0 w 5"/>
                    <a:gd name="T3" fmla="*/ 0 h 10"/>
                    <a:gd name="T4" fmla="*/ 0 w 5"/>
                    <a:gd name="T5" fmla="*/ 0 h 10"/>
                    <a:gd name="T6" fmla="*/ 0 w 5"/>
                    <a:gd name="T7" fmla="*/ 0 h 10"/>
                    <a:gd name="T8" fmla="*/ 0 w 5"/>
                    <a:gd name="T9" fmla="*/ 5 h 10"/>
                    <a:gd name="T10" fmla="*/ 5 w 5"/>
                    <a:gd name="T11" fmla="*/ 5 h 10"/>
                    <a:gd name="T12" fmla="*/ 0 w 5"/>
                    <a:gd name="T13" fmla="*/ 5 h 10"/>
                    <a:gd name="T14" fmla="*/ 0 w 5"/>
                    <a:gd name="T15" fmla="*/ 10 h 10"/>
                    <a:gd name="T16" fmla="*/ 0 w 5"/>
                    <a:gd name="T17" fmla="*/ 10 h 10"/>
                    <a:gd name="T18" fmla="*/ 0 w 5"/>
                    <a:gd name="T19" fmla="*/ 10 h 10"/>
                    <a:gd name="T20" fmla="*/ 5 w 5"/>
                    <a:gd name="T21" fmla="*/ 10 h 10"/>
                    <a:gd name="T22" fmla="*/ 5 w 5"/>
                    <a:gd name="T23" fmla="*/ 10 h 10"/>
                    <a:gd name="T24" fmla="*/ 5 w 5"/>
                    <a:gd name="T25" fmla="*/ 10 h 10"/>
                    <a:gd name="T26" fmla="*/ 5 w 5"/>
                    <a:gd name="T27" fmla="*/ 10 h 10"/>
                    <a:gd name="T28" fmla="*/ 5 w 5"/>
                    <a:gd name="T29" fmla="*/ 5 h 10"/>
                    <a:gd name="T30" fmla="*/ 5 w 5"/>
                    <a:gd name="T31" fmla="*/ 0 h 10"/>
                    <a:gd name="T32" fmla="*/ 5 w 5"/>
                    <a:gd name="T33" fmla="*/ 0 h 10"/>
                    <a:gd name="T34" fmla="*/ 0 w 5"/>
                    <a:gd name="T35" fmla="*/ 0 h 10"/>
                    <a:gd name="T36" fmla="*/ 0 w 5"/>
                    <a:gd name="T37" fmla="*/ 0 h 10"/>
                    <a:gd name="T38" fmla="*/ 0 w 5"/>
                    <a:gd name="T3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0">
                      <a:moveTo>
                        <a:pt x="0" y="0"/>
                      </a:moveTo>
                      <a:lnTo>
                        <a:pt x="0" y="0"/>
                      </a:lnTo>
                      <a:lnTo>
                        <a:pt x="0" y="0"/>
                      </a:lnTo>
                      <a:lnTo>
                        <a:pt x="0" y="0"/>
                      </a:lnTo>
                      <a:lnTo>
                        <a:pt x="0" y="5"/>
                      </a:lnTo>
                      <a:lnTo>
                        <a:pt x="5" y="5"/>
                      </a:lnTo>
                      <a:lnTo>
                        <a:pt x="0" y="5"/>
                      </a:lnTo>
                      <a:lnTo>
                        <a:pt x="0" y="10"/>
                      </a:lnTo>
                      <a:lnTo>
                        <a:pt x="0" y="10"/>
                      </a:lnTo>
                      <a:lnTo>
                        <a:pt x="0" y="10"/>
                      </a:lnTo>
                      <a:lnTo>
                        <a:pt x="5" y="10"/>
                      </a:lnTo>
                      <a:lnTo>
                        <a:pt x="5" y="10"/>
                      </a:lnTo>
                      <a:lnTo>
                        <a:pt x="5" y="10"/>
                      </a:lnTo>
                      <a:lnTo>
                        <a:pt x="5" y="10"/>
                      </a:lnTo>
                      <a:lnTo>
                        <a:pt x="5" y="5"/>
                      </a:lnTo>
                      <a:lnTo>
                        <a:pt x="5" y="0"/>
                      </a:lnTo>
                      <a:lnTo>
                        <a:pt x="5"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32" name="Freeform 3432">
                  <a:extLst>
                    <a:ext uri="{FF2B5EF4-FFF2-40B4-BE49-F238E27FC236}">
                      <a16:creationId xmlns:a16="http://schemas.microsoft.com/office/drawing/2014/main" id="{DC007A6B-7C8E-42E9-8AF2-CCED9D68779D}"/>
                    </a:ext>
                  </a:extLst>
                </p:cNvPr>
                <p:cNvSpPr>
                  <a:spLocks/>
                </p:cNvSpPr>
                <p:nvPr/>
              </p:nvSpPr>
              <p:spPr bwMode="auto">
                <a:xfrm>
                  <a:off x="3777" y="1336"/>
                  <a:ext cx="10" cy="10"/>
                </a:xfrm>
                <a:custGeom>
                  <a:avLst/>
                  <a:gdLst>
                    <a:gd name="T0" fmla="*/ 0 w 10"/>
                    <a:gd name="T1" fmla="*/ 10 h 10"/>
                    <a:gd name="T2" fmla="*/ 0 w 10"/>
                    <a:gd name="T3" fmla="*/ 10 h 10"/>
                    <a:gd name="T4" fmla="*/ 0 w 10"/>
                    <a:gd name="T5" fmla="*/ 5 h 10"/>
                    <a:gd name="T6" fmla="*/ 5 w 10"/>
                    <a:gd name="T7" fmla="*/ 5 h 10"/>
                    <a:gd name="T8" fmla="*/ 5 w 10"/>
                    <a:gd name="T9" fmla="*/ 5 h 10"/>
                    <a:gd name="T10" fmla="*/ 5 w 10"/>
                    <a:gd name="T11" fmla="*/ 5 h 10"/>
                    <a:gd name="T12" fmla="*/ 5 w 10"/>
                    <a:gd name="T13" fmla="*/ 0 h 10"/>
                    <a:gd name="T14" fmla="*/ 10 w 10"/>
                    <a:gd name="T15" fmla="*/ 0 h 10"/>
                    <a:gd name="T16" fmla="*/ 10 w 10"/>
                    <a:gd name="T17" fmla="*/ 0 h 10"/>
                    <a:gd name="T18" fmla="*/ 10 w 10"/>
                    <a:gd name="T19" fmla="*/ 0 h 10"/>
                    <a:gd name="T20" fmla="*/ 10 w 10"/>
                    <a:gd name="T21" fmla="*/ 0 h 10"/>
                    <a:gd name="T22" fmla="*/ 10 w 10"/>
                    <a:gd name="T23" fmla="*/ 0 h 10"/>
                    <a:gd name="T24" fmla="*/ 5 w 10"/>
                    <a:gd name="T25" fmla="*/ 0 h 10"/>
                    <a:gd name="T26" fmla="*/ 5 w 10"/>
                    <a:gd name="T27" fmla="*/ 0 h 10"/>
                    <a:gd name="T28" fmla="*/ 5 w 10"/>
                    <a:gd name="T29" fmla="*/ 0 h 10"/>
                    <a:gd name="T30" fmla="*/ 5 w 10"/>
                    <a:gd name="T31" fmla="*/ 0 h 10"/>
                    <a:gd name="T32" fmla="*/ 0 w 10"/>
                    <a:gd name="T33" fmla="*/ 5 h 10"/>
                    <a:gd name="T34" fmla="*/ 0 w 10"/>
                    <a:gd name="T35" fmla="*/ 5 h 10"/>
                    <a:gd name="T36" fmla="*/ 0 w 10"/>
                    <a:gd name="T37" fmla="*/ 5 h 10"/>
                    <a:gd name="T38" fmla="*/ 0 w 10"/>
                    <a:gd name="T39" fmla="*/ 5 h 10"/>
                    <a:gd name="T40" fmla="*/ 0 w 10"/>
                    <a:gd name="T4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0">
                      <a:moveTo>
                        <a:pt x="0" y="10"/>
                      </a:moveTo>
                      <a:lnTo>
                        <a:pt x="0" y="10"/>
                      </a:lnTo>
                      <a:lnTo>
                        <a:pt x="0" y="5"/>
                      </a:lnTo>
                      <a:lnTo>
                        <a:pt x="5" y="5"/>
                      </a:lnTo>
                      <a:lnTo>
                        <a:pt x="5" y="5"/>
                      </a:lnTo>
                      <a:lnTo>
                        <a:pt x="5" y="5"/>
                      </a:lnTo>
                      <a:lnTo>
                        <a:pt x="5" y="0"/>
                      </a:lnTo>
                      <a:lnTo>
                        <a:pt x="10" y="0"/>
                      </a:lnTo>
                      <a:lnTo>
                        <a:pt x="10" y="0"/>
                      </a:lnTo>
                      <a:lnTo>
                        <a:pt x="10" y="0"/>
                      </a:lnTo>
                      <a:lnTo>
                        <a:pt x="10" y="0"/>
                      </a:lnTo>
                      <a:lnTo>
                        <a:pt x="10" y="0"/>
                      </a:lnTo>
                      <a:lnTo>
                        <a:pt x="5" y="0"/>
                      </a:lnTo>
                      <a:lnTo>
                        <a:pt x="5" y="0"/>
                      </a:lnTo>
                      <a:lnTo>
                        <a:pt x="5" y="0"/>
                      </a:lnTo>
                      <a:lnTo>
                        <a:pt x="5" y="0"/>
                      </a:lnTo>
                      <a:lnTo>
                        <a:pt x="0" y="5"/>
                      </a:lnTo>
                      <a:lnTo>
                        <a:pt x="0" y="5"/>
                      </a:lnTo>
                      <a:lnTo>
                        <a:pt x="0" y="5"/>
                      </a:lnTo>
                      <a:lnTo>
                        <a:pt x="0" y="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33" name="Freeform 3433">
                  <a:extLst>
                    <a:ext uri="{FF2B5EF4-FFF2-40B4-BE49-F238E27FC236}">
                      <a16:creationId xmlns:a16="http://schemas.microsoft.com/office/drawing/2014/main" id="{59B3453E-B5D7-4764-A2D8-80CFAEFEAA56}"/>
                    </a:ext>
                  </a:extLst>
                </p:cNvPr>
                <p:cNvSpPr>
                  <a:spLocks/>
                </p:cNvSpPr>
                <p:nvPr/>
              </p:nvSpPr>
              <p:spPr bwMode="auto">
                <a:xfrm>
                  <a:off x="3767" y="1341"/>
                  <a:ext cx="10" cy="5"/>
                </a:xfrm>
                <a:custGeom>
                  <a:avLst/>
                  <a:gdLst>
                    <a:gd name="T0" fmla="*/ 0 w 10"/>
                    <a:gd name="T1" fmla="*/ 5 h 5"/>
                    <a:gd name="T2" fmla="*/ 0 w 10"/>
                    <a:gd name="T3" fmla="*/ 5 h 5"/>
                    <a:gd name="T4" fmla="*/ 0 w 10"/>
                    <a:gd name="T5" fmla="*/ 5 h 5"/>
                    <a:gd name="T6" fmla="*/ 5 w 10"/>
                    <a:gd name="T7" fmla="*/ 5 h 5"/>
                    <a:gd name="T8" fmla="*/ 5 w 10"/>
                    <a:gd name="T9" fmla="*/ 5 h 5"/>
                    <a:gd name="T10" fmla="*/ 10 w 10"/>
                    <a:gd name="T11" fmla="*/ 5 h 5"/>
                    <a:gd name="T12" fmla="*/ 10 w 10"/>
                    <a:gd name="T13" fmla="*/ 5 h 5"/>
                    <a:gd name="T14" fmla="*/ 10 w 10"/>
                    <a:gd name="T15" fmla="*/ 5 h 5"/>
                    <a:gd name="T16" fmla="*/ 10 w 10"/>
                    <a:gd name="T17" fmla="*/ 5 h 5"/>
                    <a:gd name="T18" fmla="*/ 10 w 10"/>
                    <a:gd name="T19" fmla="*/ 5 h 5"/>
                    <a:gd name="T20" fmla="*/ 10 w 10"/>
                    <a:gd name="T21" fmla="*/ 0 h 5"/>
                    <a:gd name="T22" fmla="*/ 10 w 10"/>
                    <a:gd name="T23" fmla="*/ 0 h 5"/>
                    <a:gd name="T24" fmla="*/ 10 w 10"/>
                    <a:gd name="T25" fmla="*/ 0 h 5"/>
                    <a:gd name="T26" fmla="*/ 5 w 10"/>
                    <a:gd name="T27" fmla="*/ 0 h 5"/>
                    <a:gd name="T28" fmla="*/ 5 w 10"/>
                    <a:gd name="T29" fmla="*/ 5 h 5"/>
                    <a:gd name="T30" fmla="*/ 5 w 10"/>
                    <a:gd name="T31" fmla="*/ 5 h 5"/>
                    <a:gd name="T32" fmla="*/ 5 w 10"/>
                    <a:gd name="T33" fmla="*/ 5 h 5"/>
                    <a:gd name="T34" fmla="*/ 5 w 10"/>
                    <a:gd name="T35" fmla="*/ 5 h 5"/>
                    <a:gd name="T36" fmla="*/ 0 w 10"/>
                    <a:gd name="T37" fmla="*/ 0 h 5"/>
                    <a:gd name="T38" fmla="*/ 0 w 10"/>
                    <a:gd name="T39" fmla="*/ 0 h 5"/>
                    <a:gd name="T40" fmla="*/ 0 w 10"/>
                    <a:gd name="T4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5">
                      <a:moveTo>
                        <a:pt x="0" y="5"/>
                      </a:moveTo>
                      <a:lnTo>
                        <a:pt x="0" y="5"/>
                      </a:lnTo>
                      <a:lnTo>
                        <a:pt x="0" y="5"/>
                      </a:lnTo>
                      <a:lnTo>
                        <a:pt x="5" y="5"/>
                      </a:lnTo>
                      <a:lnTo>
                        <a:pt x="5" y="5"/>
                      </a:lnTo>
                      <a:lnTo>
                        <a:pt x="10" y="5"/>
                      </a:lnTo>
                      <a:lnTo>
                        <a:pt x="10" y="5"/>
                      </a:lnTo>
                      <a:lnTo>
                        <a:pt x="10" y="5"/>
                      </a:lnTo>
                      <a:lnTo>
                        <a:pt x="10" y="5"/>
                      </a:lnTo>
                      <a:lnTo>
                        <a:pt x="10" y="5"/>
                      </a:lnTo>
                      <a:lnTo>
                        <a:pt x="10" y="0"/>
                      </a:lnTo>
                      <a:lnTo>
                        <a:pt x="10" y="0"/>
                      </a:lnTo>
                      <a:lnTo>
                        <a:pt x="10" y="0"/>
                      </a:lnTo>
                      <a:lnTo>
                        <a:pt x="5" y="0"/>
                      </a:lnTo>
                      <a:lnTo>
                        <a:pt x="5" y="5"/>
                      </a:lnTo>
                      <a:lnTo>
                        <a:pt x="5" y="5"/>
                      </a:lnTo>
                      <a:lnTo>
                        <a:pt x="5" y="5"/>
                      </a:lnTo>
                      <a:lnTo>
                        <a:pt x="5" y="5"/>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34" name="Freeform 3434">
                  <a:extLst>
                    <a:ext uri="{FF2B5EF4-FFF2-40B4-BE49-F238E27FC236}">
                      <a16:creationId xmlns:a16="http://schemas.microsoft.com/office/drawing/2014/main" id="{6B01C938-8C4C-4354-A94C-F6510A2C157D}"/>
                    </a:ext>
                  </a:extLst>
                </p:cNvPr>
                <p:cNvSpPr>
                  <a:spLocks/>
                </p:cNvSpPr>
                <p:nvPr/>
              </p:nvSpPr>
              <p:spPr bwMode="auto">
                <a:xfrm>
                  <a:off x="3762" y="1326"/>
                  <a:ext cx="5" cy="20"/>
                </a:xfrm>
                <a:custGeom>
                  <a:avLst/>
                  <a:gdLst>
                    <a:gd name="T0" fmla="*/ 0 w 5"/>
                    <a:gd name="T1" fmla="*/ 0 h 20"/>
                    <a:gd name="T2" fmla="*/ 0 w 5"/>
                    <a:gd name="T3" fmla="*/ 0 h 20"/>
                    <a:gd name="T4" fmla="*/ 0 w 5"/>
                    <a:gd name="T5" fmla="*/ 5 h 20"/>
                    <a:gd name="T6" fmla="*/ 0 w 5"/>
                    <a:gd name="T7" fmla="*/ 10 h 20"/>
                    <a:gd name="T8" fmla="*/ 0 w 5"/>
                    <a:gd name="T9" fmla="*/ 10 h 20"/>
                    <a:gd name="T10" fmla="*/ 0 w 5"/>
                    <a:gd name="T11" fmla="*/ 15 h 20"/>
                    <a:gd name="T12" fmla="*/ 0 w 5"/>
                    <a:gd name="T13" fmla="*/ 15 h 20"/>
                    <a:gd name="T14" fmla="*/ 5 w 5"/>
                    <a:gd name="T15" fmla="*/ 20 h 20"/>
                    <a:gd name="T16" fmla="*/ 5 w 5"/>
                    <a:gd name="T17" fmla="*/ 20 h 20"/>
                    <a:gd name="T18" fmla="*/ 5 w 5"/>
                    <a:gd name="T19" fmla="*/ 20 h 20"/>
                    <a:gd name="T20" fmla="*/ 5 w 5"/>
                    <a:gd name="T21" fmla="*/ 15 h 20"/>
                    <a:gd name="T22" fmla="*/ 5 w 5"/>
                    <a:gd name="T23" fmla="*/ 15 h 20"/>
                    <a:gd name="T24" fmla="*/ 5 w 5"/>
                    <a:gd name="T25" fmla="*/ 15 h 20"/>
                    <a:gd name="T26" fmla="*/ 5 w 5"/>
                    <a:gd name="T27" fmla="*/ 15 h 20"/>
                    <a:gd name="T28" fmla="*/ 5 w 5"/>
                    <a:gd name="T29" fmla="*/ 15 h 20"/>
                    <a:gd name="T30" fmla="*/ 0 w 5"/>
                    <a:gd name="T31" fmla="*/ 10 h 20"/>
                    <a:gd name="T32" fmla="*/ 0 w 5"/>
                    <a:gd name="T33" fmla="*/ 5 h 20"/>
                    <a:gd name="T34" fmla="*/ 0 w 5"/>
                    <a:gd name="T35" fmla="*/ 5 h 20"/>
                    <a:gd name="T36" fmla="*/ 0 w 5"/>
                    <a:gd name="T37" fmla="*/ 0 h 20"/>
                    <a:gd name="T38" fmla="*/ 0 w 5"/>
                    <a:gd name="T39" fmla="*/ 0 h 20"/>
                    <a:gd name="T40" fmla="*/ 0 w 5"/>
                    <a:gd name="T41" fmla="*/ 0 h 20"/>
                    <a:gd name="T42" fmla="*/ 0 w 5"/>
                    <a:gd name="T43" fmla="*/ 0 h 20"/>
                    <a:gd name="T44" fmla="*/ 0 w 5"/>
                    <a:gd name="T4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20">
                      <a:moveTo>
                        <a:pt x="0" y="0"/>
                      </a:moveTo>
                      <a:lnTo>
                        <a:pt x="0" y="0"/>
                      </a:lnTo>
                      <a:lnTo>
                        <a:pt x="0" y="5"/>
                      </a:lnTo>
                      <a:lnTo>
                        <a:pt x="0" y="10"/>
                      </a:lnTo>
                      <a:lnTo>
                        <a:pt x="0" y="10"/>
                      </a:lnTo>
                      <a:lnTo>
                        <a:pt x="0" y="15"/>
                      </a:lnTo>
                      <a:lnTo>
                        <a:pt x="0" y="15"/>
                      </a:lnTo>
                      <a:lnTo>
                        <a:pt x="5" y="20"/>
                      </a:lnTo>
                      <a:lnTo>
                        <a:pt x="5" y="20"/>
                      </a:lnTo>
                      <a:lnTo>
                        <a:pt x="5" y="20"/>
                      </a:lnTo>
                      <a:lnTo>
                        <a:pt x="5" y="15"/>
                      </a:lnTo>
                      <a:lnTo>
                        <a:pt x="5" y="15"/>
                      </a:lnTo>
                      <a:lnTo>
                        <a:pt x="5" y="15"/>
                      </a:lnTo>
                      <a:lnTo>
                        <a:pt x="5" y="15"/>
                      </a:lnTo>
                      <a:lnTo>
                        <a:pt x="5" y="15"/>
                      </a:lnTo>
                      <a:lnTo>
                        <a:pt x="0" y="10"/>
                      </a:lnTo>
                      <a:lnTo>
                        <a:pt x="0" y="5"/>
                      </a:lnTo>
                      <a:lnTo>
                        <a:pt x="0" y="5"/>
                      </a:lnTo>
                      <a:lnTo>
                        <a:pt x="0" y="0"/>
                      </a:lnTo>
                      <a:lnTo>
                        <a:pt x="0"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35" name="Freeform 3435">
                  <a:extLst>
                    <a:ext uri="{FF2B5EF4-FFF2-40B4-BE49-F238E27FC236}">
                      <a16:creationId xmlns:a16="http://schemas.microsoft.com/office/drawing/2014/main" id="{D5ED9DF7-2BF8-4BA7-80F1-8428A642DA45}"/>
                    </a:ext>
                  </a:extLst>
                </p:cNvPr>
                <p:cNvSpPr>
                  <a:spLocks/>
                </p:cNvSpPr>
                <p:nvPr/>
              </p:nvSpPr>
              <p:spPr bwMode="auto">
                <a:xfrm>
                  <a:off x="3821" y="1356"/>
                  <a:ext cx="114" cy="133"/>
                </a:xfrm>
                <a:custGeom>
                  <a:avLst/>
                  <a:gdLst>
                    <a:gd name="T0" fmla="*/ 60 w 114"/>
                    <a:gd name="T1" fmla="*/ 113 h 133"/>
                    <a:gd name="T2" fmla="*/ 69 w 114"/>
                    <a:gd name="T3" fmla="*/ 108 h 133"/>
                    <a:gd name="T4" fmla="*/ 69 w 114"/>
                    <a:gd name="T5" fmla="*/ 103 h 133"/>
                    <a:gd name="T6" fmla="*/ 74 w 114"/>
                    <a:gd name="T7" fmla="*/ 93 h 133"/>
                    <a:gd name="T8" fmla="*/ 79 w 114"/>
                    <a:gd name="T9" fmla="*/ 88 h 133"/>
                    <a:gd name="T10" fmla="*/ 84 w 114"/>
                    <a:gd name="T11" fmla="*/ 83 h 133"/>
                    <a:gd name="T12" fmla="*/ 84 w 114"/>
                    <a:gd name="T13" fmla="*/ 79 h 133"/>
                    <a:gd name="T14" fmla="*/ 89 w 114"/>
                    <a:gd name="T15" fmla="*/ 79 h 133"/>
                    <a:gd name="T16" fmla="*/ 94 w 114"/>
                    <a:gd name="T17" fmla="*/ 79 h 133"/>
                    <a:gd name="T18" fmla="*/ 104 w 114"/>
                    <a:gd name="T19" fmla="*/ 69 h 133"/>
                    <a:gd name="T20" fmla="*/ 104 w 114"/>
                    <a:gd name="T21" fmla="*/ 64 h 133"/>
                    <a:gd name="T22" fmla="*/ 109 w 114"/>
                    <a:gd name="T23" fmla="*/ 54 h 133"/>
                    <a:gd name="T24" fmla="*/ 109 w 114"/>
                    <a:gd name="T25" fmla="*/ 44 h 133"/>
                    <a:gd name="T26" fmla="*/ 114 w 114"/>
                    <a:gd name="T27" fmla="*/ 39 h 133"/>
                    <a:gd name="T28" fmla="*/ 109 w 114"/>
                    <a:gd name="T29" fmla="*/ 29 h 133"/>
                    <a:gd name="T30" fmla="*/ 104 w 114"/>
                    <a:gd name="T31" fmla="*/ 24 h 133"/>
                    <a:gd name="T32" fmla="*/ 99 w 114"/>
                    <a:gd name="T33" fmla="*/ 24 h 133"/>
                    <a:gd name="T34" fmla="*/ 94 w 114"/>
                    <a:gd name="T35" fmla="*/ 24 h 133"/>
                    <a:gd name="T36" fmla="*/ 89 w 114"/>
                    <a:gd name="T37" fmla="*/ 19 h 133"/>
                    <a:gd name="T38" fmla="*/ 84 w 114"/>
                    <a:gd name="T39" fmla="*/ 19 h 133"/>
                    <a:gd name="T40" fmla="*/ 84 w 114"/>
                    <a:gd name="T41" fmla="*/ 14 h 133"/>
                    <a:gd name="T42" fmla="*/ 79 w 114"/>
                    <a:gd name="T43" fmla="*/ 14 h 133"/>
                    <a:gd name="T44" fmla="*/ 74 w 114"/>
                    <a:gd name="T45" fmla="*/ 10 h 133"/>
                    <a:gd name="T46" fmla="*/ 74 w 114"/>
                    <a:gd name="T47" fmla="*/ 10 h 133"/>
                    <a:gd name="T48" fmla="*/ 69 w 114"/>
                    <a:gd name="T49" fmla="*/ 10 h 133"/>
                    <a:gd name="T50" fmla="*/ 60 w 114"/>
                    <a:gd name="T51" fmla="*/ 5 h 133"/>
                    <a:gd name="T52" fmla="*/ 60 w 114"/>
                    <a:gd name="T53" fmla="*/ 5 h 133"/>
                    <a:gd name="T54" fmla="*/ 50 w 114"/>
                    <a:gd name="T55" fmla="*/ 0 h 133"/>
                    <a:gd name="T56" fmla="*/ 45 w 114"/>
                    <a:gd name="T57" fmla="*/ 5 h 133"/>
                    <a:gd name="T58" fmla="*/ 45 w 114"/>
                    <a:gd name="T59" fmla="*/ 5 h 133"/>
                    <a:gd name="T60" fmla="*/ 40 w 114"/>
                    <a:gd name="T61" fmla="*/ 10 h 133"/>
                    <a:gd name="T62" fmla="*/ 35 w 114"/>
                    <a:gd name="T63" fmla="*/ 10 h 133"/>
                    <a:gd name="T64" fmla="*/ 30 w 114"/>
                    <a:gd name="T65" fmla="*/ 5 h 133"/>
                    <a:gd name="T66" fmla="*/ 25 w 114"/>
                    <a:gd name="T67" fmla="*/ 5 h 133"/>
                    <a:gd name="T68" fmla="*/ 20 w 114"/>
                    <a:gd name="T69" fmla="*/ 10 h 133"/>
                    <a:gd name="T70" fmla="*/ 20 w 114"/>
                    <a:gd name="T71" fmla="*/ 14 h 133"/>
                    <a:gd name="T72" fmla="*/ 15 w 114"/>
                    <a:gd name="T73" fmla="*/ 19 h 133"/>
                    <a:gd name="T74" fmla="*/ 10 w 114"/>
                    <a:gd name="T75" fmla="*/ 24 h 133"/>
                    <a:gd name="T76" fmla="*/ 0 w 114"/>
                    <a:gd name="T77" fmla="*/ 34 h 133"/>
                    <a:gd name="T78" fmla="*/ 0 w 114"/>
                    <a:gd name="T79" fmla="*/ 44 h 133"/>
                    <a:gd name="T80" fmla="*/ 0 w 114"/>
                    <a:gd name="T81" fmla="*/ 49 h 133"/>
                    <a:gd name="T82" fmla="*/ 0 w 114"/>
                    <a:gd name="T83" fmla="*/ 54 h 133"/>
                    <a:gd name="T84" fmla="*/ 0 w 114"/>
                    <a:gd name="T85" fmla="*/ 54 h 133"/>
                    <a:gd name="T86" fmla="*/ 5 w 114"/>
                    <a:gd name="T87" fmla="*/ 59 h 133"/>
                    <a:gd name="T88" fmla="*/ 10 w 114"/>
                    <a:gd name="T89" fmla="*/ 64 h 133"/>
                    <a:gd name="T90" fmla="*/ 10 w 114"/>
                    <a:gd name="T91" fmla="*/ 69 h 133"/>
                    <a:gd name="T92" fmla="*/ 20 w 114"/>
                    <a:gd name="T93" fmla="*/ 74 h 133"/>
                    <a:gd name="T94" fmla="*/ 30 w 114"/>
                    <a:gd name="T95" fmla="*/ 79 h 133"/>
                    <a:gd name="T96" fmla="*/ 35 w 114"/>
                    <a:gd name="T97" fmla="*/ 83 h 133"/>
                    <a:gd name="T98" fmla="*/ 30 w 114"/>
                    <a:gd name="T99" fmla="*/ 93 h 133"/>
                    <a:gd name="T100" fmla="*/ 25 w 114"/>
                    <a:gd name="T101" fmla="*/ 108 h 133"/>
                    <a:gd name="T102" fmla="*/ 20 w 114"/>
                    <a:gd name="T103" fmla="*/ 123 h 133"/>
                    <a:gd name="T104" fmla="*/ 15 w 114"/>
                    <a:gd name="T105" fmla="*/ 133 h 133"/>
                    <a:gd name="T106" fmla="*/ 15 w 114"/>
                    <a:gd name="T107" fmla="*/ 133 h 133"/>
                    <a:gd name="T108" fmla="*/ 20 w 114"/>
                    <a:gd name="T109" fmla="*/ 133 h 133"/>
                    <a:gd name="T110" fmla="*/ 30 w 114"/>
                    <a:gd name="T111" fmla="*/ 128 h 133"/>
                    <a:gd name="T112" fmla="*/ 35 w 114"/>
                    <a:gd name="T113" fmla="*/ 123 h 133"/>
                    <a:gd name="T114" fmla="*/ 35 w 114"/>
                    <a:gd name="T115" fmla="*/ 118 h 133"/>
                    <a:gd name="T116" fmla="*/ 40 w 114"/>
                    <a:gd name="T117" fmla="*/ 113 h 133"/>
                    <a:gd name="T118" fmla="*/ 45 w 114"/>
                    <a:gd name="T119" fmla="*/ 113 h 133"/>
                    <a:gd name="T120" fmla="*/ 55 w 114"/>
                    <a:gd name="T121" fmla="*/ 10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4" h="133">
                      <a:moveTo>
                        <a:pt x="55" y="113"/>
                      </a:moveTo>
                      <a:lnTo>
                        <a:pt x="60" y="113"/>
                      </a:lnTo>
                      <a:lnTo>
                        <a:pt x="60" y="113"/>
                      </a:lnTo>
                      <a:lnTo>
                        <a:pt x="64" y="108"/>
                      </a:lnTo>
                      <a:lnTo>
                        <a:pt x="64" y="108"/>
                      </a:lnTo>
                      <a:lnTo>
                        <a:pt x="69" y="108"/>
                      </a:lnTo>
                      <a:lnTo>
                        <a:pt x="69" y="103"/>
                      </a:lnTo>
                      <a:lnTo>
                        <a:pt x="69" y="103"/>
                      </a:lnTo>
                      <a:lnTo>
                        <a:pt x="69" y="103"/>
                      </a:lnTo>
                      <a:lnTo>
                        <a:pt x="69" y="98"/>
                      </a:lnTo>
                      <a:lnTo>
                        <a:pt x="74" y="98"/>
                      </a:lnTo>
                      <a:lnTo>
                        <a:pt x="74" y="93"/>
                      </a:lnTo>
                      <a:lnTo>
                        <a:pt x="74" y="93"/>
                      </a:lnTo>
                      <a:lnTo>
                        <a:pt x="74" y="88"/>
                      </a:lnTo>
                      <a:lnTo>
                        <a:pt x="79" y="88"/>
                      </a:lnTo>
                      <a:lnTo>
                        <a:pt x="79" y="83"/>
                      </a:lnTo>
                      <a:lnTo>
                        <a:pt x="79" y="83"/>
                      </a:lnTo>
                      <a:lnTo>
                        <a:pt x="84" y="83"/>
                      </a:lnTo>
                      <a:lnTo>
                        <a:pt x="84" y="83"/>
                      </a:lnTo>
                      <a:lnTo>
                        <a:pt x="84" y="79"/>
                      </a:lnTo>
                      <a:lnTo>
                        <a:pt x="84" y="79"/>
                      </a:lnTo>
                      <a:lnTo>
                        <a:pt x="84" y="79"/>
                      </a:lnTo>
                      <a:lnTo>
                        <a:pt x="89" y="79"/>
                      </a:lnTo>
                      <a:lnTo>
                        <a:pt x="89" y="79"/>
                      </a:lnTo>
                      <a:lnTo>
                        <a:pt x="89" y="79"/>
                      </a:lnTo>
                      <a:lnTo>
                        <a:pt x="94" y="79"/>
                      </a:lnTo>
                      <a:lnTo>
                        <a:pt x="94" y="79"/>
                      </a:lnTo>
                      <a:lnTo>
                        <a:pt x="99" y="74"/>
                      </a:lnTo>
                      <a:lnTo>
                        <a:pt x="99" y="69"/>
                      </a:lnTo>
                      <a:lnTo>
                        <a:pt x="104" y="69"/>
                      </a:lnTo>
                      <a:lnTo>
                        <a:pt x="104" y="64"/>
                      </a:lnTo>
                      <a:lnTo>
                        <a:pt x="104" y="64"/>
                      </a:lnTo>
                      <a:lnTo>
                        <a:pt x="104" y="64"/>
                      </a:lnTo>
                      <a:lnTo>
                        <a:pt x="104" y="59"/>
                      </a:lnTo>
                      <a:lnTo>
                        <a:pt x="104" y="59"/>
                      </a:lnTo>
                      <a:lnTo>
                        <a:pt x="109" y="54"/>
                      </a:lnTo>
                      <a:lnTo>
                        <a:pt x="109" y="49"/>
                      </a:lnTo>
                      <a:lnTo>
                        <a:pt x="109" y="44"/>
                      </a:lnTo>
                      <a:lnTo>
                        <a:pt x="109" y="44"/>
                      </a:lnTo>
                      <a:lnTo>
                        <a:pt x="109" y="44"/>
                      </a:lnTo>
                      <a:lnTo>
                        <a:pt x="109" y="44"/>
                      </a:lnTo>
                      <a:lnTo>
                        <a:pt x="114" y="39"/>
                      </a:lnTo>
                      <a:lnTo>
                        <a:pt x="114" y="34"/>
                      </a:lnTo>
                      <a:lnTo>
                        <a:pt x="114" y="29"/>
                      </a:lnTo>
                      <a:lnTo>
                        <a:pt x="109" y="29"/>
                      </a:lnTo>
                      <a:lnTo>
                        <a:pt x="109" y="29"/>
                      </a:lnTo>
                      <a:lnTo>
                        <a:pt x="109" y="29"/>
                      </a:lnTo>
                      <a:lnTo>
                        <a:pt x="104" y="24"/>
                      </a:lnTo>
                      <a:lnTo>
                        <a:pt x="104" y="24"/>
                      </a:lnTo>
                      <a:lnTo>
                        <a:pt x="104" y="29"/>
                      </a:lnTo>
                      <a:lnTo>
                        <a:pt x="99" y="24"/>
                      </a:lnTo>
                      <a:lnTo>
                        <a:pt x="99" y="24"/>
                      </a:lnTo>
                      <a:lnTo>
                        <a:pt x="94" y="24"/>
                      </a:lnTo>
                      <a:lnTo>
                        <a:pt x="94" y="24"/>
                      </a:lnTo>
                      <a:lnTo>
                        <a:pt x="94" y="24"/>
                      </a:lnTo>
                      <a:lnTo>
                        <a:pt x="89" y="24"/>
                      </a:lnTo>
                      <a:lnTo>
                        <a:pt x="89" y="19"/>
                      </a:lnTo>
                      <a:lnTo>
                        <a:pt x="89" y="19"/>
                      </a:lnTo>
                      <a:lnTo>
                        <a:pt x="84" y="19"/>
                      </a:lnTo>
                      <a:lnTo>
                        <a:pt x="84" y="19"/>
                      </a:lnTo>
                      <a:lnTo>
                        <a:pt x="84" y="19"/>
                      </a:lnTo>
                      <a:lnTo>
                        <a:pt x="84" y="14"/>
                      </a:lnTo>
                      <a:lnTo>
                        <a:pt x="84" y="14"/>
                      </a:lnTo>
                      <a:lnTo>
                        <a:pt x="84" y="14"/>
                      </a:lnTo>
                      <a:lnTo>
                        <a:pt x="84" y="14"/>
                      </a:lnTo>
                      <a:lnTo>
                        <a:pt x="79" y="14"/>
                      </a:lnTo>
                      <a:lnTo>
                        <a:pt x="79" y="10"/>
                      </a:lnTo>
                      <a:lnTo>
                        <a:pt x="79" y="10"/>
                      </a:lnTo>
                      <a:lnTo>
                        <a:pt x="74" y="10"/>
                      </a:lnTo>
                      <a:lnTo>
                        <a:pt x="74" y="10"/>
                      </a:lnTo>
                      <a:lnTo>
                        <a:pt x="74" y="10"/>
                      </a:lnTo>
                      <a:lnTo>
                        <a:pt x="74" y="10"/>
                      </a:lnTo>
                      <a:lnTo>
                        <a:pt x="74" y="10"/>
                      </a:lnTo>
                      <a:lnTo>
                        <a:pt x="69" y="10"/>
                      </a:lnTo>
                      <a:lnTo>
                        <a:pt x="69" y="10"/>
                      </a:lnTo>
                      <a:lnTo>
                        <a:pt x="64" y="10"/>
                      </a:lnTo>
                      <a:lnTo>
                        <a:pt x="64" y="10"/>
                      </a:lnTo>
                      <a:lnTo>
                        <a:pt x="60" y="5"/>
                      </a:lnTo>
                      <a:lnTo>
                        <a:pt x="60" y="5"/>
                      </a:lnTo>
                      <a:lnTo>
                        <a:pt x="60" y="5"/>
                      </a:lnTo>
                      <a:lnTo>
                        <a:pt x="60" y="5"/>
                      </a:lnTo>
                      <a:lnTo>
                        <a:pt x="55" y="5"/>
                      </a:lnTo>
                      <a:lnTo>
                        <a:pt x="55" y="0"/>
                      </a:lnTo>
                      <a:lnTo>
                        <a:pt x="50" y="0"/>
                      </a:lnTo>
                      <a:lnTo>
                        <a:pt x="50" y="0"/>
                      </a:lnTo>
                      <a:lnTo>
                        <a:pt x="50" y="0"/>
                      </a:lnTo>
                      <a:lnTo>
                        <a:pt x="45" y="5"/>
                      </a:lnTo>
                      <a:lnTo>
                        <a:pt x="45" y="5"/>
                      </a:lnTo>
                      <a:lnTo>
                        <a:pt x="45" y="5"/>
                      </a:lnTo>
                      <a:lnTo>
                        <a:pt x="45" y="5"/>
                      </a:lnTo>
                      <a:lnTo>
                        <a:pt x="40" y="10"/>
                      </a:lnTo>
                      <a:lnTo>
                        <a:pt x="40" y="10"/>
                      </a:lnTo>
                      <a:lnTo>
                        <a:pt x="40" y="10"/>
                      </a:lnTo>
                      <a:lnTo>
                        <a:pt x="40" y="10"/>
                      </a:lnTo>
                      <a:lnTo>
                        <a:pt x="35" y="10"/>
                      </a:lnTo>
                      <a:lnTo>
                        <a:pt x="35" y="10"/>
                      </a:lnTo>
                      <a:lnTo>
                        <a:pt x="35" y="10"/>
                      </a:lnTo>
                      <a:lnTo>
                        <a:pt x="30" y="5"/>
                      </a:lnTo>
                      <a:lnTo>
                        <a:pt x="30" y="5"/>
                      </a:lnTo>
                      <a:lnTo>
                        <a:pt x="25" y="5"/>
                      </a:lnTo>
                      <a:lnTo>
                        <a:pt x="25" y="5"/>
                      </a:lnTo>
                      <a:lnTo>
                        <a:pt x="25" y="5"/>
                      </a:lnTo>
                      <a:lnTo>
                        <a:pt x="20" y="5"/>
                      </a:lnTo>
                      <a:lnTo>
                        <a:pt x="20" y="5"/>
                      </a:lnTo>
                      <a:lnTo>
                        <a:pt x="20" y="10"/>
                      </a:lnTo>
                      <a:lnTo>
                        <a:pt x="20" y="10"/>
                      </a:lnTo>
                      <a:lnTo>
                        <a:pt x="20" y="10"/>
                      </a:lnTo>
                      <a:lnTo>
                        <a:pt x="20" y="14"/>
                      </a:lnTo>
                      <a:lnTo>
                        <a:pt x="15" y="14"/>
                      </a:lnTo>
                      <a:lnTo>
                        <a:pt x="15" y="19"/>
                      </a:lnTo>
                      <a:lnTo>
                        <a:pt x="15" y="19"/>
                      </a:lnTo>
                      <a:lnTo>
                        <a:pt x="10" y="19"/>
                      </a:lnTo>
                      <a:lnTo>
                        <a:pt x="10" y="19"/>
                      </a:lnTo>
                      <a:lnTo>
                        <a:pt x="10" y="24"/>
                      </a:lnTo>
                      <a:lnTo>
                        <a:pt x="5" y="29"/>
                      </a:lnTo>
                      <a:lnTo>
                        <a:pt x="0" y="34"/>
                      </a:lnTo>
                      <a:lnTo>
                        <a:pt x="0" y="34"/>
                      </a:lnTo>
                      <a:lnTo>
                        <a:pt x="0" y="39"/>
                      </a:lnTo>
                      <a:lnTo>
                        <a:pt x="0" y="39"/>
                      </a:lnTo>
                      <a:lnTo>
                        <a:pt x="0" y="44"/>
                      </a:lnTo>
                      <a:lnTo>
                        <a:pt x="0" y="44"/>
                      </a:lnTo>
                      <a:lnTo>
                        <a:pt x="0" y="49"/>
                      </a:lnTo>
                      <a:lnTo>
                        <a:pt x="0" y="49"/>
                      </a:lnTo>
                      <a:lnTo>
                        <a:pt x="0" y="49"/>
                      </a:lnTo>
                      <a:lnTo>
                        <a:pt x="0" y="49"/>
                      </a:lnTo>
                      <a:lnTo>
                        <a:pt x="0" y="54"/>
                      </a:lnTo>
                      <a:lnTo>
                        <a:pt x="0" y="54"/>
                      </a:lnTo>
                      <a:lnTo>
                        <a:pt x="0" y="54"/>
                      </a:lnTo>
                      <a:lnTo>
                        <a:pt x="0" y="54"/>
                      </a:lnTo>
                      <a:lnTo>
                        <a:pt x="5" y="54"/>
                      </a:lnTo>
                      <a:lnTo>
                        <a:pt x="5" y="54"/>
                      </a:lnTo>
                      <a:lnTo>
                        <a:pt x="5" y="59"/>
                      </a:lnTo>
                      <a:lnTo>
                        <a:pt x="10" y="59"/>
                      </a:lnTo>
                      <a:lnTo>
                        <a:pt x="10" y="64"/>
                      </a:lnTo>
                      <a:lnTo>
                        <a:pt x="10" y="64"/>
                      </a:lnTo>
                      <a:lnTo>
                        <a:pt x="10" y="64"/>
                      </a:lnTo>
                      <a:lnTo>
                        <a:pt x="10" y="64"/>
                      </a:lnTo>
                      <a:lnTo>
                        <a:pt x="10" y="69"/>
                      </a:lnTo>
                      <a:lnTo>
                        <a:pt x="15" y="74"/>
                      </a:lnTo>
                      <a:lnTo>
                        <a:pt x="15" y="74"/>
                      </a:lnTo>
                      <a:lnTo>
                        <a:pt x="20" y="74"/>
                      </a:lnTo>
                      <a:lnTo>
                        <a:pt x="25" y="79"/>
                      </a:lnTo>
                      <a:lnTo>
                        <a:pt x="25" y="79"/>
                      </a:lnTo>
                      <a:lnTo>
                        <a:pt x="30" y="79"/>
                      </a:lnTo>
                      <a:lnTo>
                        <a:pt x="30" y="79"/>
                      </a:lnTo>
                      <a:lnTo>
                        <a:pt x="30" y="83"/>
                      </a:lnTo>
                      <a:lnTo>
                        <a:pt x="35" y="83"/>
                      </a:lnTo>
                      <a:lnTo>
                        <a:pt x="35" y="88"/>
                      </a:lnTo>
                      <a:lnTo>
                        <a:pt x="35" y="93"/>
                      </a:lnTo>
                      <a:lnTo>
                        <a:pt x="30" y="93"/>
                      </a:lnTo>
                      <a:lnTo>
                        <a:pt x="30" y="98"/>
                      </a:lnTo>
                      <a:lnTo>
                        <a:pt x="30" y="103"/>
                      </a:lnTo>
                      <a:lnTo>
                        <a:pt x="25" y="108"/>
                      </a:lnTo>
                      <a:lnTo>
                        <a:pt x="25" y="113"/>
                      </a:lnTo>
                      <a:lnTo>
                        <a:pt x="20" y="118"/>
                      </a:lnTo>
                      <a:lnTo>
                        <a:pt x="20" y="123"/>
                      </a:lnTo>
                      <a:lnTo>
                        <a:pt x="20" y="128"/>
                      </a:lnTo>
                      <a:lnTo>
                        <a:pt x="15" y="128"/>
                      </a:lnTo>
                      <a:lnTo>
                        <a:pt x="15" y="133"/>
                      </a:lnTo>
                      <a:lnTo>
                        <a:pt x="15" y="133"/>
                      </a:lnTo>
                      <a:lnTo>
                        <a:pt x="15" y="133"/>
                      </a:lnTo>
                      <a:lnTo>
                        <a:pt x="15" y="133"/>
                      </a:lnTo>
                      <a:lnTo>
                        <a:pt x="15" y="133"/>
                      </a:lnTo>
                      <a:lnTo>
                        <a:pt x="20" y="133"/>
                      </a:lnTo>
                      <a:lnTo>
                        <a:pt x="20" y="133"/>
                      </a:lnTo>
                      <a:lnTo>
                        <a:pt x="25" y="128"/>
                      </a:lnTo>
                      <a:lnTo>
                        <a:pt x="25" y="128"/>
                      </a:lnTo>
                      <a:lnTo>
                        <a:pt x="30" y="128"/>
                      </a:lnTo>
                      <a:lnTo>
                        <a:pt x="35" y="123"/>
                      </a:lnTo>
                      <a:lnTo>
                        <a:pt x="35" y="123"/>
                      </a:lnTo>
                      <a:lnTo>
                        <a:pt x="35" y="123"/>
                      </a:lnTo>
                      <a:lnTo>
                        <a:pt x="35" y="123"/>
                      </a:lnTo>
                      <a:lnTo>
                        <a:pt x="35" y="118"/>
                      </a:lnTo>
                      <a:lnTo>
                        <a:pt x="35" y="118"/>
                      </a:lnTo>
                      <a:lnTo>
                        <a:pt x="40" y="118"/>
                      </a:lnTo>
                      <a:lnTo>
                        <a:pt x="40" y="118"/>
                      </a:lnTo>
                      <a:lnTo>
                        <a:pt x="40" y="113"/>
                      </a:lnTo>
                      <a:lnTo>
                        <a:pt x="45" y="113"/>
                      </a:lnTo>
                      <a:lnTo>
                        <a:pt x="45" y="113"/>
                      </a:lnTo>
                      <a:lnTo>
                        <a:pt x="45" y="113"/>
                      </a:lnTo>
                      <a:lnTo>
                        <a:pt x="50" y="113"/>
                      </a:lnTo>
                      <a:lnTo>
                        <a:pt x="50" y="108"/>
                      </a:lnTo>
                      <a:lnTo>
                        <a:pt x="55" y="108"/>
                      </a:lnTo>
                      <a:lnTo>
                        <a:pt x="55" y="108"/>
                      </a:lnTo>
                      <a:lnTo>
                        <a:pt x="55" y="113"/>
                      </a:lnTo>
                      <a:close/>
                    </a:path>
                  </a:pathLst>
                </a:custGeom>
                <a:solidFill>
                  <a:srgbClr val="FFF2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36" name="Freeform 3436">
                  <a:extLst>
                    <a:ext uri="{FF2B5EF4-FFF2-40B4-BE49-F238E27FC236}">
                      <a16:creationId xmlns:a16="http://schemas.microsoft.com/office/drawing/2014/main" id="{2EE42F2C-3F71-4D7B-B4E7-0E4D9DBCD010}"/>
                    </a:ext>
                  </a:extLst>
                </p:cNvPr>
                <p:cNvSpPr>
                  <a:spLocks/>
                </p:cNvSpPr>
                <p:nvPr/>
              </p:nvSpPr>
              <p:spPr bwMode="auto">
                <a:xfrm>
                  <a:off x="3718" y="1227"/>
                  <a:ext cx="98" cy="129"/>
                </a:xfrm>
                <a:custGeom>
                  <a:avLst/>
                  <a:gdLst>
                    <a:gd name="T0" fmla="*/ 49 w 98"/>
                    <a:gd name="T1" fmla="*/ 0 h 129"/>
                    <a:gd name="T2" fmla="*/ 49 w 98"/>
                    <a:gd name="T3" fmla="*/ 5 h 129"/>
                    <a:gd name="T4" fmla="*/ 49 w 98"/>
                    <a:gd name="T5" fmla="*/ 10 h 129"/>
                    <a:gd name="T6" fmla="*/ 49 w 98"/>
                    <a:gd name="T7" fmla="*/ 20 h 129"/>
                    <a:gd name="T8" fmla="*/ 59 w 98"/>
                    <a:gd name="T9" fmla="*/ 20 h 129"/>
                    <a:gd name="T10" fmla="*/ 64 w 98"/>
                    <a:gd name="T11" fmla="*/ 25 h 129"/>
                    <a:gd name="T12" fmla="*/ 69 w 98"/>
                    <a:gd name="T13" fmla="*/ 30 h 129"/>
                    <a:gd name="T14" fmla="*/ 74 w 98"/>
                    <a:gd name="T15" fmla="*/ 35 h 129"/>
                    <a:gd name="T16" fmla="*/ 74 w 98"/>
                    <a:gd name="T17" fmla="*/ 30 h 129"/>
                    <a:gd name="T18" fmla="*/ 79 w 98"/>
                    <a:gd name="T19" fmla="*/ 25 h 129"/>
                    <a:gd name="T20" fmla="*/ 79 w 98"/>
                    <a:gd name="T21" fmla="*/ 15 h 129"/>
                    <a:gd name="T22" fmla="*/ 74 w 98"/>
                    <a:gd name="T23" fmla="*/ 10 h 129"/>
                    <a:gd name="T24" fmla="*/ 79 w 98"/>
                    <a:gd name="T25" fmla="*/ 15 h 129"/>
                    <a:gd name="T26" fmla="*/ 88 w 98"/>
                    <a:gd name="T27" fmla="*/ 15 h 129"/>
                    <a:gd name="T28" fmla="*/ 93 w 98"/>
                    <a:gd name="T29" fmla="*/ 15 h 129"/>
                    <a:gd name="T30" fmla="*/ 93 w 98"/>
                    <a:gd name="T31" fmla="*/ 15 h 129"/>
                    <a:gd name="T32" fmla="*/ 98 w 98"/>
                    <a:gd name="T33" fmla="*/ 15 h 129"/>
                    <a:gd name="T34" fmla="*/ 98 w 98"/>
                    <a:gd name="T35" fmla="*/ 20 h 129"/>
                    <a:gd name="T36" fmla="*/ 93 w 98"/>
                    <a:gd name="T37" fmla="*/ 20 h 129"/>
                    <a:gd name="T38" fmla="*/ 88 w 98"/>
                    <a:gd name="T39" fmla="*/ 30 h 129"/>
                    <a:gd name="T40" fmla="*/ 84 w 98"/>
                    <a:gd name="T41" fmla="*/ 40 h 129"/>
                    <a:gd name="T42" fmla="*/ 88 w 98"/>
                    <a:gd name="T43" fmla="*/ 35 h 129"/>
                    <a:gd name="T44" fmla="*/ 93 w 98"/>
                    <a:gd name="T45" fmla="*/ 35 h 129"/>
                    <a:gd name="T46" fmla="*/ 93 w 98"/>
                    <a:gd name="T47" fmla="*/ 40 h 129"/>
                    <a:gd name="T48" fmla="*/ 93 w 98"/>
                    <a:gd name="T49" fmla="*/ 40 h 129"/>
                    <a:gd name="T50" fmla="*/ 84 w 98"/>
                    <a:gd name="T51" fmla="*/ 55 h 129"/>
                    <a:gd name="T52" fmla="*/ 79 w 98"/>
                    <a:gd name="T53" fmla="*/ 70 h 129"/>
                    <a:gd name="T54" fmla="*/ 74 w 98"/>
                    <a:gd name="T55" fmla="*/ 79 h 129"/>
                    <a:gd name="T56" fmla="*/ 69 w 98"/>
                    <a:gd name="T57" fmla="*/ 79 h 129"/>
                    <a:gd name="T58" fmla="*/ 64 w 98"/>
                    <a:gd name="T59" fmla="*/ 79 h 129"/>
                    <a:gd name="T60" fmla="*/ 54 w 98"/>
                    <a:gd name="T61" fmla="*/ 84 h 129"/>
                    <a:gd name="T62" fmla="*/ 39 w 98"/>
                    <a:gd name="T63" fmla="*/ 89 h 129"/>
                    <a:gd name="T64" fmla="*/ 39 w 98"/>
                    <a:gd name="T65" fmla="*/ 104 h 129"/>
                    <a:gd name="T66" fmla="*/ 44 w 98"/>
                    <a:gd name="T67" fmla="*/ 119 h 129"/>
                    <a:gd name="T68" fmla="*/ 49 w 98"/>
                    <a:gd name="T69" fmla="*/ 124 h 129"/>
                    <a:gd name="T70" fmla="*/ 49 w 98"/>
                    <a:gd name="T71" fmla="*/ 129 h 129"/>
                    <a:gd name="T72" fmla="*/ 44 w 98"/>
                    <a:gd name="T73" fmla="*/ 124 h 129"/>
                    <a:gd name="T74" fmla="*/ 34 w 98"/>
                    <a:gd name="T75" fmla="*/ 119 h 129"/>
                    <a:gd name="T76" fmla="*/ 29 w 98"/>
                    <a:gd name="T77" fmla="*/ 114 h 129"/>
                    <a:gd name="T78" fmla="*/ 24 w 98"/>
                    <a:gd name="T79" fmla="*/ 104 h 129"/>
                    <a:gd name="T80" fmla="*/ 24 w 98"/>
                    <a:gd name="T81" fmla="*/ 99 h 129"/>
                    <a:gd name="T82" fmla="*/ 19 w 98"/>
                    <a:gd name="T83" fmla="*/ 94 h 129"/>
                    <a:gd name="T84" fmla="*/ 14 w 98"/>
                    <a:gd name="T85" fmla="*/ 84 h 129"/>
                    <a:gd name="T86" fmla="*/ 9 w 98"/>
                    <a:gd name="T87" fmla="*/ 79 h 129"/>
                    <a:gd name="T88" fmla="*/ 5 w 98"/>
                    <a:gd name="T89" fmla="*/ 74 h 129"/>
                    <a:gd name="T90" fmla="*/ 0 w 98"/>
                    <a:gd name="T91" fmla="*/ 70 h 129"/>
                    <a:gd name="T92" fmla="*/ 5 w 98"/>
                    <a:gd name="T93" fmla="*/ 60 h 129"/>
                    <a:gd name="T94" fmla="*/ 5 w 98"/>
                    <a:gd name="T95" fmla="*/ 50 h 129"/>
                    <a:gd name="T96" fmla="*/ 5 w 98"/>
                    <a:gd name="T97" fmla="*/ 50 h 129"/>
                    <a:gd name="T98" fmla="*/ 9 w 98"/>
                    <a:gd name="T99" fmla="*/ 50 h 129"/>
                    <a:gd name="T100" fmla="*/ 14 w 98"/>
                    <a:gd name="T101" fmla="*/ 40 h 129"/>
                    <a:gd name="T102" fmla="*/ 9 w 98"/>
                    <a:gd name="T103" fmla="*/ 30 h 129"/>
                    <a:gd name="T104" fmla="*/ 5 w 98"/>
                    <a:gd name="T105" fmla="*/ 20 h 129"/>
                    <a:gd name="T106" fmla="*/ 5 w 98"/>
                    <a:gd name="T107" fmla="*/ 10 h 129"/>
                    <a:gd name="T108" fmla="*/ 14 w 98"/>
                    <a:gd name="T109" fmla="*/ 5 h 129"/>
                    <a:gd name="T110" fmla="*/ 19 w 98"/>
                    <a:gd name="T111" fmla="*/ 5 h 129"/>
                    <a:gd name="T112" fmla="*/ 24 w 98"/>
                    <a:gd name="T113" fmla="*/ 0 h 129"/>
                    <a:gd name="T114" fmla="*/ 34 w 98"/>
                    <a:gd name="T115" fmla="*/ 5 h 129"/>
                    <a:gd name="T116" fmla="*/ 39 w 98"/>
                    <a:gd name="T117" fmla="*/ 10 h 129"/>
                    <a:gd name="T118" fmla="*/ 44 w 98"/>
                    <a:gd name="T119" fmla="*/ 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8" h="129">
                      <a:moveTo>
                        <a:pt x="44" y="5"/>
                      </a:moveTo>
                      <a:lnTo>
                        <a:pt x="44" y="5"/>
                      </a:lnTo>
                      <a:lnTo>
                        <a:pt x="44" y="5"/>
                      </a:lnTo>
                      <a:lnTo>
                        <a:pt x="49" y="0"/>
                      </a:lnTo>
                      <a:lnTo>
                        <a:pt x="49" y="0"/>
                      </a:lnTo>
                      <a:lnTo>
                        <a:pt x="49" y="0"/>
                      </a:lnTo>
                      <a:lnTo>
                        <a:pt x="49" y="0"/>
                      </a:lnTo>
                      <a:lnTo>
                        <a:pt x="49" y="0"/>
                      </a:lnTo>
                      <a:lnTo>
                        <a:pt x="49" y="5"/>
                      </a:lnTo>
                      <a:lnTo>
                        <a:pt x="49" y="5"/>
                      </a:lnTo>
                      <a:lnTo>
                        <a:pt x="49" y="5"/>
                      </a:lnTo>
                      <a:lnTo>
                        <a:pt x="49" y="5"/>
                      </a:lnTo>
                      <a:lnTo>
                        <a:pt x="49" y="5"/>
                      </a:lnTo>
                      <a:lnTo>
                        <a:pt x="49" y="5"/>
                      </a:lnTo>
                      <a:lnTo>
                        <a:pt x="49" y="5"/>
                      </a:lnTo>
                      <a:lnTo>
                        <a:pt x="49" y="10"/>
                      </a:lnTo>
                      <a:lnTo>
                        <a:pt x="49" y="10"/>
                      </a:lnTo>
                      <a:lnTo>
                        <a:pt x="49" y="10"/>
                      </a:lnTo>
                      <a:lnTo>
                        <a:pt x="49" y="10"/>
                      </a:lnTo>
                      <a:lnTo>
                        <a:pt x="49" y="10"/>
                      </a:lnTo>
                      <a:lnTo>
                        <a:pt x="49" y="15"/>
                      </a:lnTo>
                      <a:lnTo>
                        <a:pt x="49" y="15"/>
                      </a:lnTo>
                      <a:lnTo>
                        <a:pt x="49" y="15"/>
                      </a:lnTo>
                      <a:lnTo>
                        <a:pt x="49" y="20"/>
                      </a:lnTo>
                      <a:lnTo>
                        <a:pt x="54" y="20"/>
                      </a:lnTo>
                      <a:lnTo>
                        <a:pt x="54" y="20"/>
                      </a:lnTo>
                      <a:lnTo>
                        <a:pt x="54" y="20"/>
                      </a:lnTo>
                      <a:lnTo>
                        <a:pt x="54" y="20"/>
                      </a:lnTo>
                      <a:lnTo>
                        <a:pt x="54" y="20"/>
                      </a:lnTo>
                      <a:lnTo>
                        <a:pt x="59" y="20"/>
                      </a:lnTo>
                      <a:lnTo>
                        <a:pt x="59" y="20"/>
                      </a:lnTo>
                      <a:lnTo>
                        <a:pt x="59" y="25"/>
                      </a:lnTo>
                      <a:lnTo>
                        <a:pt x="59" y="25"/>
                      </a:lnTo>
                      <a:lnTo>
                        <a:pt x="64" y="25"/>
                      </a:lnTo>
                      <a:lnTo>
                        <a:pt x="64" y="25"/>
                      </a:lnTo>
                      <a:lnTo>
                        <a:pt x="64" y="25"/>
                      </a:lnTo>
                      <a:lnTo>
                        <a:pt x="64" y="25"/>
                      </a:lnTo>
                      <a:lnTo>
                        <a:pt x="64" y="25"/>
                      </a:lnTo>
                      <a:lnTo>
                        <a:pt x="64" y="30"/>
                      </a:lnTo>
                      <a:lnTo>
                        <a:pt x="64" y="30"/>
                      </a:lnTo>
                      <a:lnTo>
                        <a:pt x="64" y="30"/>
                      </a:lnTo>
                      <a:lnTo>
                        <a:pt x="69" y="30"/>
                      </a:lnTo>
                      <a:lnTo>
                        <a:pt x="69" y="35"/>
                      </a:lnTo>
                      <a:lnTo>
                        <a:pt x="69" y="35"/>
                      </a:lnTo>
                      <a:lnTo>
                        <a:pt x="69" y="35"/>
                      </a:lnTo>
                      <a:lnTo>
                        <a:pt x="69" y="35"/>
                      </a:lnTo>
                      <a:lnTo>
                        <a:pt x="74" y="35"/>
                      </a:lnTo>
                      <a:lnTo>
                        <a:pt x="74" y="35"/>
                      </a:lnTo>
                      <a:lnTo>
                        <a:pt x="74" y="35"/>
                      </a:lnTo>
                      <a:lnTo>
                        <a:pt x="74" y="35"/>
                      </a:lnTo>
                      <a:lnTo>
                        <a:pt x="74" y="30"/>
                      </a:lnTo>
                      <a:lnTo>
                        <a:pt x="74" y="30"/>
                      </a:lnTo>
                      <a:lnTo>
                        <a:pt x="74" y="30"/>
                      </a:lnTo>
                      <a:lnTo>
                        <a:pt x="74" y="30"/>
                      </a:lnTo>
                      <a:lnTo>
                        <a:pt x="79" y="25"/>
                      </a:lnTo>
                      <a:lnTo>
                        <a:pt x="79" y="25"/>
                      </a:lnTo>
                      <a:lnTo>
                        <a:pt x="79" y="25"/>
                      </a:lnTo>
                      <a:lnTo>
                        <a:pt x="79" y="25"/>
                      </a:lnTo>
                      <a:lnTo>
                        <a:pt x="79" y="25"/>
                      </a:lnTo>
                      <a:lnTo>
                        <a:pt x="79" y="25"/>
                      </a:lnTo>
                      <a:lnTo>
                        <a:pt x="79" y="25"/>
                      </a:lnTo>
                      <a:lnTo>
                        <a:pt x="79" y="20"/>
                      </a:lnTo>
                      <a:lnTo>
                        <a:pt x="79" y="20"/>
                      </a:lnTo>
                      <a:lnTo>
                        <a:pt x="79" y="20"/>
                      </a:lnTo>
                      <a:lnTo>
                        <a:pt x="79" y="20"/>
                      </a:lnTo>
                      <a:lnTo>
                        <a:pt x="79" y="15"/>
                      </a:lnTo>
                      <a:lnTo>
                        <a:pt x="79" y="15"/>
                      </a:lnTo>
                      <a:lnTo>
                        <a:pt x="79" y="15"/>
                      </a:lnTo>
                      <a:lnTo>
                        <a:pt x="74" y="15"/>
                      </a:lnTo>
                      <a:lnTo>
                        <a:pt x="74" y="15"/>
                      </a:lnTo>
                      <a:lnTo>
                        <a:pt x="74" y="10"/>
                      </a:lnTo>
                      <a:lnTo>
                        <a:pt x="74" y="10"/>
                      </a:lnTo>
                      <a:lnTo>
                        <a:pt x="79" y="10"/>
                      </a:lnTo>
                      <a:lnTo>
                        <a:pt x="79" y="15"/>
                      </a:lnTo>
                      <a:lnTo>
                        <a:pt x="79" y="15"/>
                      </a:lnTo>
                      <a:lnTo>
                        <a:pt x="79" y="15"/>
                      </a:lnTo>
                      <a:lnTo>
                        <a:pt x="79" y="15"/>
                      </a:lnTo>
                      <a:lnTo>
                        <a:pt x="79" y="15"/>
                      </a:lnTo>
                      <a:lnTo>
                        <a:pt x="84" y="15"/>
                      </a:lnTo>
                      <a:lnTo>
                        <a:pt x="84" y="15"/>
                      </a:lnTo>
                      <a:lnTo>
                        <a:pt x="84" y="15"/>
                      </a:lnTo>
                      <a:lnTo>
                        <a:pt x="88" y="15"/>
                      </a:lnTo>
                      <a:lnTo>
                        <a:pt x="88" y="15"/>
                      </a:lnTo>
                      <a:lnTo>
                        <a:pt x="88" y="15"/>
                      </a:lnTo>
                      <a:lnTo>
                        <a:pt x="88" y="15"/>
                      </a:lnTo>
                      <a:lnTo>
                        <a:pt x="88" y="15"/>
                      </a:lnTo>
                      <a:lnTo>
                        <a:pt x="88" y="15"/>
                      </a:lnTo>
                      <a:lnTo>
                        <a:pt x="88" y="15"/>
                      </a:lnTo>
                      <a:lnTo>
                        <a:pt x="93" y="15"/>
                      </a:lnTo>
                      <a:lnTo>
                        <a:pt x="93" y="15"/>
                      </a:lnTo>
                      <a:lnTo>
                        <a:pt x="93" y="15"/>
                      </a:lnTo>
                      <a:lnTo>
                        <a:pt x="93" y="15"/>
                      </a:lnTo>
                      <a:lnTo>
                        <a:pt x="93" y="15"/>
                      </a:lnTo>
                      <a:lnTo>
                        <a:pt x="93" y="15"/>
                      </a:lnTo>
                      <a:lnTo>
                        <a:pt x="93" y="15"/>
                      </a:lnTo>
                      <a:lnTo>
                        <a:pt x="93" y="15"/>
                      </a:lnTo>
                      <a:lnTo>
                        <a:pt x="98" y="15"/>
                      </a:lnTo>
                      <a:lnTo>
                        <a:pt x="98" y="15"/>
                      </a:lnTo>
                      <a:lnTo>
                        <a:pt x="98" y="15"/>
                      </a:lnTo>
                      <a:lnTo>
                        <a:pt x="98" y="15"/>
                      </a:lnTo>
                      <a:lnTo>
                        <a:pt x="98" y="15"/>
                      </a:lnTo>
                      <a:lnTo>
                        <a:pt x="98" y="15"/>
                      </a:lnTo>
                      <a:lnTo>
                        <a:pt x="98" y="15"/>
                      </a:lnTo>
                      <a:lnTo>
                        <a:pt x="98" y="20"/>
                      </a:lnTo>
                      <a:lnTo>
                        <a:pt x="98" y="20"/>
                      </a:lnTo>
                      <a:lnTo>
                        <a:pt x="98" y="20"/>
                      </a:lnTo>
                      <a:lnTo>
                        <a:pt x="98" y="20"/>
                      </a:lnTo>
                      <a:lnTo>
                        <a:pt x="98" y="20"/>
                      </a:lnTo>
                      <a:lnTo>
                        <a:pt x="98" y="20"/>
                      </a:lnTo>
                      <a:lnTo>
                        <a:pt x="98" y="20"/>
                      </a:lnTo>
                      <a:lnTo>
                        <a:pt x="98" y="20"/>
                      </a:lnTo>
                      <a:lnTo>
                        <a:pt x="93" y="20"/>
                      </a:lnTo>
                      <a:lnTo>
                        <a:pt x="93" y="20"/>
                      </a:lnTo>
                      <a:lnTo>
                        <a:pt x="93" y="20"/>
                      </a:lnTo>
                      <a:lnTo>
                        <a:pt x="93" y="20"/>
                      </a:lnTo>
                      <a:lnTo>
                        <a:pt x="93" y="20"/>
                      </a:lnTo>
                      <a:lnTo>
                        <a:pt x="93" y="20"/>
                      </a:lnTo>
                      <a:lnTo>
                        <a:pt x="93" y="25"/>
                      </a:lnTo>
                      <a:lnTo>
                        <a:pt x="88" y="25"/>
                      </a:lnTo>
                      <a:lnTo>
                        <a:pt x="88" y="30"/>
                      </a:lnTo>
                      <a:lnTo>
                        <a:pt x="88" y="30"/>
                      </a:lnTo>
                      <a:lnTo>
                        <a:pt x="88" y="35"/>
                      </a:lnTo>
                      <a:lnTo>
                        <a:pt x="84" y="40"/>
                      </a:lnTo>
                      <a:lnTo>
                        <a:pt x="84" y="40"/>
                      </a:lnTo>
                      <a:lnTo>
                        <a:pt x="84" y="40"/>
                      </a:lnTo>
                      <a:lnTo>
                        <a:pt x="84" y="40"/>
                      </a:lnTo>
                      <a:lnTo>
                        <a:pt x="84" y="40"/>
                      </a:lnTo>
                      <a:lnTo>
                        <a:pt x="88" y="35"/>
                      </a:lnTo>
                      <a:lnTo>
                        <a:pt x="88" y="35"/>
                      </a:lnTo>
                      <a:lnTo>
                        <a:pt x="88" y="35"/>
                      </a:lnTo>
                      <a:lnTo>
                        <a:pt x="88" y="35"/>
                      </a:lnTo>
                      <a:lnTo>
                        <a:pt x="88" y="35"/>
                      </a:lnTo>
                      <a:lnTo>
                        <a:pt x="88" y="35"/>
                      </a:lnTo>
                      <a:lnTo>
                        <a:pt x="93" y="35"/>
                      </a:lnTo>
                      <a:lnTo>
                        <a:pt x="93" y="35"/>
                      </a:lnTo>
                      <a:lnTo>
                        <a:pt x="93" y="35"/>
                      </a:lnTo>
                      <a:lnTo>
                        <a:pt x="93" y="35"/>
                      </a:lnTo>
                      <a:lnTo>
                        <a:pt x="93" y="35"/>
                      </a:lnTo>
                      <a:lnTo>
                        <a:pt x="93" y="35"/>
                      </a:lnTo>
                      <a:lnTo>
                        <a:pt x="93" y="35"/>
                      </a:lnTo>
                      <a:lnTo>
                        <a:pt x="93" y="35"/>
                      </a:lnTo>
                      <a:lnTo>
                        <a:pt x="93" y="35"/>
                      </a:lnTo>
                      <a:lnTo>
                        <a:pt x="93" y="40"/>
                      </a:lnTo>
                      <a:lnTo>
                        <a:pt x="93" y="40"/>
                      </a:lnTo>
                      <a:lnTo>
                        <a:pt x="93" y="40"/>
                      </a:lnTo>
                      <a:lnTo>
                        <a:pt x="93" y="40"/>
                      </a:lnTo>
                      <a:lnTo>
                        <a:pt x="93" y="40"/>
                      </a:lnTo>
                      <a:lnTo>
                        <a:pt x="93" y="40"/>
                      </a:lnTo>
                      <a:lnTo>
                        <a:pt x="93" y="40"/>
                      </a:lnTo>
                      <a:lnTo>
                        <a:pt x="93" y="40"/>
                      </a:lnTo>
                      <a:lnTo>
                        <a:pt x="88" y="45"/>
                      </a:lnTo>
                      <a:lnTo>
                        <a:pt x="88" y="45"/>
                      </a:lnTo>
                      <a:lnTo>
                        <a:pt x="88" y="45"/>
                      </a:lnTo>
                      <a:lnTo>
                        <a:pt x="88" y="50"/>
                      </a:lnTo>
                      <a:lnTo>
                        <a:pt x="84" y="50"/>
                      </a:lnTo>
                      <a:lnTo>
                        <a:pt x="84" y="55"/>
                      </a:lnTo>
                      <a:lnTo>
                        <a:pt x="84" y="55"/>
                      </a:lnTo>
                      <a:lnTo>
                        <a:pt x="84" y="60"/>
                      </a:lnTo>
                      <a:lnTo>
                        <a:pt x="84" y="65"/>
                      </a:lnTo>
                      <a:lnTo>
                        <a:pt x="84" y="65"/>
                      </a:lnTo>
                      <a:lnTo>
                        <a:pt x="84" y="70"/>
                      </a:lnTo>
                      <a:lnTo>
                        <a:pt x="79" y="70"/>
                      </a:lnTo>
                      <a:lnTo>
                        <a:pt x="79" y="70"/>
                      </a:lnTo>
                      <a:lnTo>
                        <a:pt x="79" y="70"/>
                      </a:lnTo>
                      <a:lnTo>
                        <a:pt x="79" y="70"/>
                      </a:lnTo>
                      <a:lnTo>
                        <a:pt x="79" y="74"/>
                      </a:lnTo>
                      <a:lnTo>
                        <a:pt x="79" y="74"/>
                      </a:lnTo>
                      <a:lnTo>
                        <a:pt x="74" y="79"/>
                      </a:lnTo>
                      <a:lnTo>
                        <a:pt x="74" y="79"/>
                      </a:lnTo>
                      <a:lnTo>
                        <a:pt x="74" y="79"/>
                      </a:lnTo>
                      <a:lnTo>
                        <a:pt x="74" y="79"/>
                      </a:lnTo>
                      <a:lnTo>
                        <a:pt x="69" y="79"/>
                      </a:lnTo>
                      <a:lnTo>
                        <a:pt x="69" y="79"/>
                      </a:lnTo>
                      <a:lnTo>
                        <a:pt x="69" y="79"/>
                      </a:lnTo>
                      <a:lnTo>
                        <a:pt x="69" y="79"/>
                      </a:lnTo>
                      <a:lnTo>
                        <a:pt x="64" y="79"/>
                      </a:lnTo>
                      <a:lnTo>
                        <a:pt x="64" y="79"/>
                      </a:lnTo>
                      <a:lnTo>
                        <a:pt x="64" y="79"/>
                      </a:lnTo>
                      <a:lnTo>
                        <a:pt x="64" y="79"/>
                      </a:lnTo>
                      <a:lnTo>
                        <a:pt x="64" y="79"/>
                      </a:lnTo>
                      <a:lnTo>
                        <a:pt x="64" y="79"/>
                      </a:lnTo>
                      <a:lnTo>
                        <a:pt x="59" y="84"/>
                      </a:lnTo>
                      <a:lnTo>
                        <a:pt x="59" y="84"/>
                      </a:lnTo>
                      <a:lnTo>
                        <a:pt x="59" y="84"/>
                      </a:lnTo>
                      <a:lnTo>
                        <a:pt x="54" y="84"/>
                      </a:lnTo>
                      <a:lnTo>
                        <a:pt x="54" y="84"/>
                      </a:lnTo>
                      <a:lnTo>
                        <a:pt x="54" y="84"/>
                      </a:lnTo>
                      <a:lnTo>
                        <a:pt x="54" y="84"/>
                      </a:lnTo>
                      <a:lnTo>
                        <a:pt x="54" y="84"/>
                      </a:lnTo>
                      <a:lnTo>
                        <a:pt x="49" y="84"/>
                      </a:lnTo>
                      <a:lnTo>
                        <a:pt x="44" y="84"/>
                      </a:lnTo>
                      <a:lnTo>
                        <a:pt x="39" y="89"/>
                      </a:lnTo>
                      <a:lnTo>
                        <a:pt x="39" y="89"/>
                      </a:lnTo>
                      <a:lnTo>
                        <a:pt x="39" y="94"/>
                      </a:lnTo>
                      <a:lnTo>
                        <a:pt x="39" y="94"/>
                      </a:lnTo>
                      <a:lnTo>
                        <a:pt x="39" y="99"/>
                      </a:lnTo>
                      <a:lnTo>
                        <a:pt x="39" y="99"/>
                      </a:lnTo>
                      <a:lnTo>
                        <a:pt x="39" y="104"/>
                      </a:lnTo>
                      <a:lnTo>
                        <a:pt x="39" y="109"/>
                      </a:lnTo>
                      <a:lnTo>
                        <a:pt x="39" y="109"/>
                      </a:lnTo>
                      <a:lnTo>
                        <a:pt x="39" y="114"/>
                      </a:lnTo>
                      <a:lnTo>
                        <a:pt x="39" y="114"/>
                      </a:lnTo>
                      <a:lnTo>
                        <a:pt x="44" y="119"/>
                      </a:lnTo>
                      <a:lnTo>
                        <a:pt x="44" y="119"/>
                      </a:lnTo>
                      <a:lnTo>
                        <a:pt x="44" y="119"/>
                      </a:lnTo>
                      <a:lnTo>
                        <a:pt x="44" y="119"/>
                      </a:lnTo>
                      <a:lnTo>
                        <a:pt x="44" y="119"/>
                      </a:lnTo>
                      <a:lnTo>
                        <a:pt x="49" y="119"/>
                      </a:lnTo>
                      <a:lnTo>
                        <a:pt x="49" y="124"/>
                      </a:lnTo>
                      <a:lnTo>
                        <a:pt x="49" y="124"/>
                      </a:lnTo>
                      <a:lnTo>
                        <a:pt x="49" y="124"/>
                      </a:lnTo>
                      <a:lnTo>
                        <a:pt x="49" y="124"/>
                      </a:lnTo>
                      <a:lnTo>
                        <a:pt x="49" y="124"/>
                      </a:lnTo>
                      <a:lnTo>
                        <a:pt x="49" y="124"/>
                      </a:lnTo>
                      <a:lnTo>
                        <a:pt x="49" y="129"/>
                      </a:lnTo>
                      <a:lnTo>
                        <a:pt x="49" y="129"/>
                      </a:lnTo>
                      <a:lnTo>
                        <a:pt x="44" y="129"/>
                      </a:lnTo>
                      <a:lnTo>
                        <a:pt x="44" y="124"/>
                      </a:lnTo>
                      <a:lnTo>
                        <a:pt x="44" y="124"/>
                      </a:lnTo>
                      <a:lnTo>
                        <a:pt x="44" y="124"/>
                      </a:lnTo>
                      <a:lnTo>
                        <a:pt x="44" y="124"/>
                      </a:lnTo>
                      <a:lnTo>
                        <a:pt x="44" y="124"/>
                      </a:lnTo>
                      <a:lnTo>
                        <a:pt x="39" y="124"/>
                      </a:lnTo>
                      <a:lnTo>
                        <a:pt x="39" y="119"/>
                      </a:lnTo>
                      <a:lnTo>
                        <a:pt x="39" y="119"/>
                      </a:lnTo>
                      <a:lnTo>
                        <a:pt x="39" y="119"/>
                      </a:lnTo>
                      <a:lnTo>
                        <a:pt x="34" y="119"/>
                      </a:lnTo>
                      <a:lnTo>
                        <a:pt x="34" y="119"/>
                      </a:lnTo>
                      <a:lnTo>
                        <a:pt x="34" y="119"/>
                      </a:lnTo>
                      <a:lnTo>
                        <a:pt x="34" y="119"/>
                      </a:lnTo>
                      <a:lnTo>
                        <a:pt x="34" y="119"/>
                      </a:lnTo>
                      <a:lnTo>
                        <a:pt x="29" y="114"/>
                      </a:lnTo>
                      <a:lnTo>
                        <a:pt x="29" y="114"/>
                      </a:lnTo>
                      <a:lnTo>
                        <a:pt x="29" y="114"/>
                      </a:lnTo>
                      <a:lnTo>
                        <a:pt x="29" y="114"/>
                      </a:lnTo>
                      <a:lnTo>
                        <a:pt x="29" y="109"/>
                      </a:lnTo>
                      <a:lnTo>
                        <a:pt x="29" y="109"/>
                      </a:lnTo>
                      <a:lnTo>
                        <a:pt x="29" y="109"/>
                      </a:lnTo>
                      <a:lnTo>
                        <a:pt x="29" y="109"/>
                      </a:lnTo>
                      <a:lnTo>
                        <a:pt x="24" y="104"/>
                      </a:lnTo>
                      <a:lnTo>
                        <a:pt x="24" y="104"/>
                      </a:lnTo>
                      <a:lnTo>
                        <a:pt x="24" y="104"/>
                      </a:lnTo>
                      <a:lnTo>
                        <a:pt x="24" y="104"/>
                      </a:lnTo>
                      <a:lnTo>
                        <a:pt x="24" y="99"/>
                      </a:lnTo>
                      <a:lnTo>
                        <a:pt x="24" y="99"/>
                      </a:lnTo>
                      <a:lnTo>
                        <a:pt x="24" y="99"/>
                      </a:lnTo>
                      <a:lnTo>
                        <a:pt x="24" y="99"/>
                      </a:lnTo>
                      <a:lnTo>
                        <a:pt x="19" y="99"/>
                      </a:lnTo>
                      <a:lnTo>
                        <a:pt x="19" y="94"/>
                      </a:lnTo>
                      <a:lnTo>
                        <a:pt x="19" y="94"/>
                      </a:lnTo>
                      <a:lnTo>
                        <a:pt x="19" y="94"/>
                      </a:lnTo>
                      <a:lnTo>
                        <a:pt x="19" y="94"/>
                      </a:lnTo>
                      <a:lnTo>
                        <a:pt x="19" y="94"/>
                      </a:lnTo>
                      <a:lnTo>
                        <a:pt x="19" y="89"/>
                      </a:lnTo>
                      <a:lnTo>
                        <a:pt x="19" y="89"/>
                      </a:lnTo>
                      <a:lnTo>
                        <a:pt x="19" y="89"/>
                      </a:lnTo>
                      <a:lnTo>
                        <a:pt x="19" y="89"/>
                      </a:lnTo>
                      <a:lnTo>
                        <a:pt x="14" y="84"/>
                      </a:lnTo>
                      <a:lnTo>
                        <a:pt x="14" y="84"/>
                      </a:lnTo>
                      <a:lnTo>
                        <a:pt x="14" y="84"/>
                      </a:lnTo>
                      <a:lnTo>
                        <a:pt x="14" y="84"/>
                      </a:lnTo>
                      <a:lnTo>
                        <a:pt x="14" y="84"/>
                      </a:lnTo>
                      <a:lnTo>
                        <a:pt x="14" y="84"/>
                      </a:lnTo>
                      <a:lnTo>
                        <a:pt x="9" y="79"/>
                      </a:lnTo>
                      <a:lnTo>
                        <a:pt x="9" y="79"/>
                      </a:lnTo>
                      <a:lnTo>
                        <a:pt x="5" y="79"/>
                      </a:lnTo>
                      <a:lnTo>
                        <a:pt x="5" y="79"/>
                      </a:lnTo>
                      <a:lnTo>
                        <a:pt x="5" y="79"/>
                      </a:lnTo>
                      <a:lnTo>
                        <a:pt x="5" y="79"/>
                      </a:lnTo>
                      <a:lnTo>
                        <a:pt x="5" y="74"/>
                      </a:lnTo>
                      <a:lnTo>
                        <a:pt x="0" y="74"/>
                      </a:lnTo>
                      <a:lnTo>
                        <a:pt x="0" y="74"/>
                      </a:lnTo>
                      <a:lnTo>
                        <a:pt x="0" y="70"/>
                      </a:lnTo>
                      <a:lnTo>
                        <a:pt x="0" y="70"/>
                      </a:lnTo>
                      <a:lnTo>
                        <a:pt x="0" y="70"/>
                      </a:lnTo>
                      <a:lnTo>
                        <a:pt x="0" y="70"/>
                      </a:lnTo>
                      <a:lnTo>
                        <a:pt x="0" y="65"/>
                      </a:lnTo>
                      <a:lnTo>
                        <a:pt x="0" y="65"/>
                      </a:lnTo>
                      <a:lnTo>
                        <a:pt x="0" y="65"/>
                      </a:lnTo>
                      <a:lnTo>
                        <a:pt x="5" y="60"/>
                      </a:lnTo>
                      <a:lnTo>
                        <a:pt x="5" y="60"/>
                      </a:lnTo>
                      <a:lnTo>
                        <a:pt x="5" y="60"/>
                      </a:lnTo>
                      <a:lnTo>
                        <a:pt x="5" y="55"/>
                      </a:lnTo>
                      <a:lnTo>
                        <a:pt x="5" y="55"/>
                      </a:lnTo>
                      <a:lnTo>
                        <a:pt x="5" y="55"/>
                      </a:lnTo>
                      <a:lnTo>
                        <a:pt x="5" y="55"/>
                      </a:lnTo>
                      <a:lnTo>
                        <a:pt x="5" y="50"/>
                      </a:lnTo>
                      <a:lnTo>
                        <a:pt x="5" y="50"/>
                      </a:lnTo>
                      <a:lnTo>
                        <a:pt x="5" y="50"/>
                      </a:lnTo>
                      <a:lnTo>
                        <a:pt x="5" y="50"/>
                      </a:lnTo>
                      <a:lnTo>
                        <a:pt x="5" y="50"/>
                      </a:lnTo>
                      <a:lnTo>
                        <a:pt x="5" y="50"/>
                      </a:lnTo>
                      <a:lnTo>
                        <a:pt x="5" y="50"/>
                      </a:lnTo>
                      <a:lnTo>
                        <a:pt x="5" y="50"/>
                      </a:lnTo>
                      <a:lnTo>
                        <a:pt x="5" y="50"/>
                      </a:lnTo>
                      <a:lnTo>
                        <a:pt x="9" y="50"/>
                      </a:lnTo>
                      <a:lnTo>
                        <a:pt x="9" y="50"/>
                      </a:lnTo>
                      <a:lnTo>
                        <a:pt x="9" y="50"/>
                      </a:lnTo>
                      <a:lnTo>
                        <a:pt x="9" y="50"/>
                      </a:lnTo>
                      <a:lnTo>
                        <a:pt x="9" y="50"/>
                      </a:lnTo>
                      <a:lnTo>
                        <a:pt x="9" y="50"/>
                      </a:lnTo>
                      <a:lnTo>
                        <a:pt x="9" y="50"/>
                      </a:lnTo>
                      <a:lnTo>
                        <a:pt x="9" y="50"/>
                      </a:lnTo>
                      <a:lnTo>
                        <a:pt x="14" y="45"/>
                      </a:lnTo>
                      <a:lnTo>
                        <a:pt x="14" y="45"/>
                      </a:lnTo>
                      <a:lnTo>
                        <a:pt x="14" y="40"/>
                      </a:lnTo>
                      <a:lnTo>
                        <a:pt x="9" y="40"/>
                      </a:lnTo>
                      <a:lnTo>
                        <a:pt x="9" y="40"/>
                      </a:lnTo>
                      <a:lnTo>
                        <a:pt x="9" y="40"/>
                      </a:lnTo>
                      <a:lnTo>
                        <a:pt x="9" y="35"/>
                      </a:lnTo>
                      <a:lnTo>
                        <a:pt x="9" y="35"/>
                      </a:lnTo>
                      <a:lnTo>
                        <a:pt x="9" y="30"/>
                      </a:lnTo>
                      <a:lnTo>
                        <a:pt x="9" y="30"/>
                      </a:lnTo>
                      <a:lnTo>
                        <a:pt x="9" y="25"/>
                      </a:lnTo>
                      <a:lnTo>
                        <a:pt x="9" y="25"/>
                      </a:lnTo>
                      <a:lnTo>
                        <a:pt x="9" y="20"/>
                      </a:lnTo>
                      <a:lnTo>
                        <a:pt x="9" y="20"/>
                      </a:lnTo>
                      <a:lnTo>
                        <a:pt x="5" y="20"/>
                      </a:lnTo>
                      <a:lnTo>
                        <a:pt x="5" y="15"/>
                      </a:lnTo>
                      <a:lnTo>
                        <a:pt x="5" y="15"/>
                      </a:lnTo>
                      <a:lnTo>
                        <a:pt x="5" y="15"/>
                      </a:lnTo>
                      <a:lnTo>
                        <a:pt x="5" y="10"/>
                      </a:lnTo>
                      <a:lnTo>
                        <a:pt x="5" y="10"/>
                      </a:lnTo>
                      <a:lnTo>
                        <a:pt x="5" y="10"/>
                      </a:lnTo>
                      <a:lnTo>
                        <a:pt x="5" y="10"/>
                      </a:lnTo>
                      <a:lnTo>
                        <a:pt x="5" y="5"/>
                      </a:lnTo>
                      <a:lnTo>
                        <a:pt x="9" y="5"/>
                      </a:lnTo>
                      <a:lnTo>
                        <a:pt x="9" y="5"/>
                      </a:lnTo>
                      <a:lnTo>
                        <a:pt x="9" y="5"/>
                      </a:lnTo>
                      <a:lnTo>
                        <a:pt x="14" y="5"/>
                      </a:lnTo>
                      <a:lnTo>
                        <a:pt x="14" y="5"/>
                      </a:lnTo>
                      <a:lnTo>
                        <a:pt x="14" y="5"/>
                      </a:lnTo>
                      <a:lnTo>
                        <a:pt x="14" y="5"/>
                      </a:lnTo>
                      <a:lnTo>
                        <a:pt x="19" y="5"/>
                      </a:lnTo>
                      <a:lnTo>
                        <a:pt x="19" y="5"/>
                      </a:lnTo>
                      <a:lnTo>
                        <a:pt x="19" y="5"/>
                      </a:lnTo>
                      <a:lnTo>
                        <a:pt x="19" y="5"/>
                      </a:lnTo>
                      <a:lnTo>
                        <a:pt x="24" y="5"/>
                      </a:lnTo>
                      <a:lnTo>
                        <a:pt x="24" y="5"/>
                      </a:lnTo>
                      <a:lnTo>
                        <a:pt x="24" y="5"/>
                      </a:lnTo>
                      <a:lnTo>
                        <a:pt x="24" y="5"/>
                      </a:lnTo>
                      <a:lnTo>
                        <a:pt x="24" y="0"/>
                      </a:lnTo>
                      <a:lnTo>
                        <a:pt x="29" y="0"/>
                      </a:lnTo>
                      <a:lnTo>
                        <a:pt x="29" y="0"/>
                      </a:lnTo>
                      <a:lnTo>
                        <a:pt x="29" y="5"/>
                      </a:lnTo>
                      <a:lnTo>
                        <a:pt x="34" y="5"/>
                      </a:lnTo>
                      <a:lnTo>
                        <a:pt x="34" y="5"/>
                      </a:lnTo>
                      <a:lnTo>
                        <a:pt x="34" y="5"/>
                      </a:lnTo>
                      <a:lnTo>
                        <a:pt x="34" y="5"/>
                      </a:lnTo>
                      <a:lnTo>
                        <a:pt x="34" y="5"/>
                      </a:lnTo>
                      <a:lnTo>
                        <a:pt x="34" y="5"/>
                      </a:lnTo>
                      <a:lnTo>
                        <a:pt x="39" y="10"/>
                      </a:lnTo>
                      <a:lnTo>
                        <a:pt x="39" y="10"/>
                      </a:lnTo>
                      <a:lnTo>
                        <a:pt x="39" y="10"/>
                      </a:lnTo>
                      <a:lnTo>
                        <a:pt x="39" y="10"/>
                      </a:lnTo>
                      <a:lnTo>
                        <a:pt x="39" y="5"/>
                      </a:lnTo>
                      <a:lnTo>
                        <a:pt x="39" y="5"/>
                      </a:lnTo>
                      <a:lnTo>
                        <a:pt x="39" y="5"/>
                      </a:lnTo>
                      <a:lnTo>
                        <a:pt x="44" y="5"/>
                      </a:lnTo>
                      <a:lnTo>
                        <a:pt x="44" y="5"/>
                      </a:lnTo>
                      <a:lnTo>
                        <a:pt x="44" y="5"/>
                      </a:lnTo>
                      <a:close/>
                    </a:path>
                  </a:pathLst>
                </a:custGeom>
                <a:solidFill>
                  <a:srgbClr val="FFF2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37" name="Freeform 3437">
                  <a:extLst>
                    <a:ext uri="{FF2B5EF4-FFF2-40B4-BE49-F238E27FC236}">
                      <a16:creationId xmlns:a16="http://schemas.microsoft.com/office/drawing/2014/main" id="{33934052-AAD5-4910-8719-AEACB0E1924E}"/>
                    </a:ext>
                  </a:extLst>
                </p:cNvPr>
                <p:cNvSpPr>
                  <a:spLocks/>
                </p:cNvSpPr>
                <p:nvPr/>
              </p:nvSpPr>
              <p:spPr bwMode="auto">
                <a:xfrm>
                  <a:off x="3777" y="1341"/>
                  <a:ext cx="10" cy="15"/>
                </a:xfrm>
                <a:custGeom>
                  <a:avLst/>
                  <a:gdLst>
                    <a:gd name="T0" fmla="*/ 0 w 10"/>
                    <a:gd name="T1" fmla="*/ 10 h 15"/>
                    <a:gd name="T2" fmla="*/ 0 w 10"/>
                    <a:gd name="T3" fmla="*/ 10 h 15"/>
                    <a:gd name="T4" fmla="*/ 0 w 10"/>
                    <a:gd name="T5" fmla="*/ 5 h 15"/>
                    <a:gd name="T6" fmla="*/ 0 w 10"/>
                    <a:gd name="T7" fmla="*/ 5 h 15"/>
                    <a:gd name="T8" fmla="*/ 0 w 10"/>
                    <a:gd name="T9" fmla="*/ 5 h 15"/>
                    <a:gd name="T10" fmla="*/ 5 w 10"/>
                    <a:gd name="T11" fmla="*/ 5 h 15"/>
                    <a:gd name="T12" fmla="*/ 5 w 10"/>
                    <a:gd name="T13" fmla="*/ 0 h 15"/>
                    <a:gd name="T14" fmla="*/ 5 w 10"/>
                    <a:gd name="T15" fmla="*/ 0 h 15"/>
                    <a:gd name="T16" fmla="*/ 5 w 10"/>
                    <a:gd name="T17" fmla="*/ 0 h 15"/>
                    <a:gd name="T18" fmla="*/ 5 w 10"/>
                    <a:gd name="T19" fmla="*/ 0 h 15"/>
                    <a:gd name="T20" fmla="*/ 5 w 10"/>
                    <a:gd name="T21" fmla="*/ 0 h 15"/>
                    <a:gd name="T22" fmla="*/ 5 w 10"/>
                    <a:gd name="T23" fmla="*/ 0 h 15"/>
                    <a:gd name="T24" fmla="*/ 10 w 10"/>
                    <a:gd name="T25" fmla="*/ 0 h 15"/>
                    <a:gd name="T26" fmla="*/ 10 w 10"/>
                    <a:gd name="T27" fmla="*/ 0 h 15"/>
                    <a:gd name="T28" fmla="*/ 10 w 10"/>
                    <a:gd name="T29" fmla="*/ 0 h 15"/>
                    <a:gd name="T30" fmla="*/ 10 w 10"/>
                    <a:gd name="T31" fmla="*/ 0 h 15"/>
                    <a:gd name="T32" fmla="*/ 10 w 10"/>
                    <a:gd name="T33" fmla="*/ 5 h 15"/>
                    <a:gd name="T34" fmla="*/ 10 w 10"/>
                    <a:gd name="T35" fmla="*/ 5 h 15"/>
                    <a:gd name="T36" fmla="*/ 10 w 10"/>
                    <a:gd name="T37" fmla="*/ 5 h 15"/>
                    <a:gd name="T38" fmla="*/ 10 w 10"/>
                    <a:gd name="T39" fmla="*/ 5 h 15"/>
                    <a:gd name="T40" fmla="*/ 10 w 10"/>
                    <a:gd name="T41" fmla="*/ 10 h 15"/>
                    <a:gd name="T42" fmla="*/ 10 w 10"/>
                    <a:gd name="T43" fmla="*/ 10 h 15"/>
                    <a:gd name="T44" fmla="*/ 10 w 10"/>
                    <a:gd name="T45" fmla="*/ 15 h 15"/>
                    <a:gd name="T46" fmla="*/ 10 w 10"/>
                    <a:gd name="T47" fmla="*/ 15 h 15"/>
                    <a:gd name="T48" fmla="*/ 5 w 10"/>
                    <a:gd name="T49" fmla="*/ 15 h 15"/>
                    <a:gd name="T50" fmla="*/ 5 w 10"/>
                    <a:gd name="T51" fmla="*/ 15 h 15"/>
                    <a:gd name="T52" fmla="*/ 5 w 10"/>
                    <a:gd name="T53" fmla="*/ 15 h 15"/>
                    <a:gd name="T54" fmla="*/ 5 w 10"/>
                    <a:gd name="T55" fmla="*/ 15 h 15"/>
                    <a:gd name="T56" fmla="*/ 5 w 10"/>
                    <a:gd name="T57" fmla="*/ 15 h 15"/>
                    <a:gd name="T58" fmla="*/ 5 w 10"/>
                    <a:gd name="T59" fmla="*/ 15 h 15"/>
                    <a:gd name="T60" fmla="*/ 5 w 10"/>
                    <a:gd name="T61" fmla="*/ 15 h 15"/>
                    <a:gd name="T62" fmla="*/ 0 w 10"/>
                    <a:gd name="T63" fmla="*/ 15 h 15"/>
                    <a:gd name="T64" fmla="*/ 0 w 10"/>
                    <a:gd name="T65" fmla="*/ 15 h 15"/>
                    <a:gd name="T66" fmla="*/ 0 w 10"/>
                    <a:gd name="T67" fmla="*/ 15 h 15"/>
                    <a:gd name="T68" fmla="*/ 0 w 10"/>
                    <a:gd name="T69" fmla="*/ 15 h 15"/>
                    <a:gd name="T70" fmla="*/ 0 w 10"/>
                    <a:gd name="T71" fmla="*/ 15 h 15"/>
                    <a:gd name="T72" fmla="*/ 0 w 10"/>
                    <a:gd name="T73" fmla="*/ 15 h 15"/>
                    <a:gd name="T74" fmla="*/ 0 w 10"/>
                    <a:gd name="T75" fmla="*/ 10 h 15"/>
                    <a:gd name="T76" fmla="*/ 0 w 10"/>
                    <a:gd name="T77" fmla="*/ 10 h 15"/>
                    <a:gd name="T78" fmla="*/ 0 w 10"/>
                    <a:gd name="T79" fmla="*/ 10 h 15"/>
                    <a:gd name="T80" fmla="*/ 0 w 10"/>
                    <a:gd name="T8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 h="15">
                      <a:moveTo>
                        <a:pt x="0" y="10"/>
                      </a:moveTo>
                      <a:lnTo>
                        <a:pt x="0" y="10"/>
                      </a:lnTo>
                      <a:lnTo>
                        <a:pt x="0" y="5"/>
                      </a:lnTo>
                      <a:lnTo>
                        <a:pt x="0" y="5"/>
                      </a:lnTo>
                      <a:lnTo>
                        <a:pt x="0" y="5"/>
                      </a:lnTo>
                      <a:lnTo>
                        <a:pt x="5" y="5"/>
                      </a:lnTo>
                      <a:lnTo>
                        <a:pt x="5" y="0"/>
                      </a:lnTo>
                      <a:lnTo>
                        <a:pt x="5" y="0"/>
                      </a:lnTo>
                      <a:lnTo>
                        <a:pt x="5" y="0"/>
                      </a:lnTo>
                      <a:lnTo>
                        <a:pt x="5" y="0"/>
                      </a:lnTo>
                      <a:lnTo>
                        <a:pt x="5" y="0"/>
                      </a:lnTo>
                      <a:lnTo>
                        <a:pt x="5" y="0"/>
                      </a:lnTo>
                      <a:lnTo>
                        <a:pt x="10" y="0"/>
                      </a:lnTo>
                      <a:lnTo>
                        <a:pt x="10" y="0"/>
                      </a:lnTo>
                      <a:lnTo>
                        <a:pt x="10" y="0"/>
                      </a:lnTo>
                      <a:lnTo>
                        <a:pt x="10" y="0"/>
                      </a:lnTo>
                      <a:lnTo>
                        <a:pt x="10" y="5"/>
                      </a:lnTo>
                      <a:lnTo>
                        <a:pt x="10" y="5"/>
                      </a:lnTo>
                      <a:lnTo>
                        <a:pt x="10" y="5"/>
                      </a:lnTo>
                      <a:lnTo>
                        <a:pt x="10" y="5"/>
                      </a:lnTo>
                      <a:lnTo>
                        <a:pt x="10" y="10"/>
                      </a:lnTo>
                      <a:lnTo>
                        <a:pt x="10" y="10"/>
                      </a:lnTo>
                      <a:lnTo>
                        <a:pt x="10" y="15"/>
                      </a:lnTo>
                      <a:lnTo>
                        <a:pt x="10" y="15"/>
                      </a:lnTo>
                      <a:lnTo>
                        <a:pt x="5" y="15"/>
                      </a:lnTo>
                      <a:lnTo>
                        <a:pt x="5" y="15"/>
                      </a:lnTo>
                      <a:lnTo>
                        <a:pt x="5" y="15"/>
                      </a:lnTo>
                      <a:lnTo>
                        <a:pt x="5" y="15"/>
                      </a:lnTo>
                      <a:lnTo>
                        <a:pt x="5" y="15"/>
                      </a:lnTo>
                      <a:lnTo>
                        <a:pt x="5" y="15"/>
                      </a:lnTo>
                      <a:lnTo>
                        <a:pt x="5" y="15"/>
                      </a:lnTo>
                      <a:lnTo>
                        <a:pt x="0" y="15"/>
                      </a:lnTo>
                      <a:lnTo>
                        <a:pt x="0" y="15"/>
                      </a:lnTo>
                      <a:lnTo>
                        <a:pt x="0" y="15"/>
                      </a:lnTo>
                      <a:lnTo>
                        <a:pt x="0" y="15"/>
                      </a:lnTo>
                      <a:lnTo>
                        <a:pt x="0" y="15"/>
                      </a:lnTo>
                      <a:lnTo>
                        <a:pt x="0" y="15"/>
                      </a:lnTo>
                      <a:lnTo>
                        <a:pt x="0" y="10"/>
                      </a:lnTo>
                      <a:lnTo>
                        <a:pt x="0" y="10"/>
                      </a:lnTo>
                      <a:lnTo>
                        <a:pt x="0" y="10"/>
                      </a:lnTo>
                      <a:lnTo>
                        <a:pt x="0" y="10"/>
                      </a:lnTo>
                      <a:close/>
                    </a:path>
                  </a:pathLst>
                </a:custGeom>
                <a:solidFill>
                  <a:srgbClr val="FFF2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38" name="Freeform 3438">
                  <a:extLst>
                    <a:ext uri="{FF2B5EF4-FFF2-40B4-BE49-F238E27FC236}">
                      <a16:creationId xmlns:a16="http://schemas.microsoft.com/office/drawing/2014/main" id="{7799F34A-22FF-4506-B270-E1CDA96B36A4}"/>
                    </a:ext>
                  </a:extLst>
                </p:cNvPr>
                <p:cNvSpPr>
                  <a:spLocks/>
                </p:cNvSpPr>
                <p:nvPr/>
              </p:nvSpPr>
              <p:spPr bwMode="auto">
                <a:xfrm>
                  <a:off x="3969" y="1055"/>
                  <a:ext cx="119" cy="123"/>
                </a:xfrm>
                <a:custGeom>
                  <a:avLst/>
                  <a:gdLst>
                    <a:gd name="T0" fmla="*/ 5 w 119"/>
                    <a:gd name="T1" fmla="*/ 99 h 123"/>
                    <a:gd name="T2" fmla="*/ 10 w 119"/>
                    <a:gd name="T3" fmla="*/ 123 h 123"/>
                    <a:gd name="T4" fmla="*/ 70 w 119"/>
                    <a:gd name="T5" fmla="*/ 118 h 123"/>
                    <a:gd name="T6" fmla="*/ 74 w 119"/>
                    <a:gd name="T7" fmla="*/ 113 h 123"/>
                    <a:gd name="T8" fmla="*/ 74 w 119"/>
                    <a:gd name="T9" fmla="*/ 108 h 123"/>
                    <a:gd name="T10" fmla="*/ 119 w 119"/>
                    <a:gd name="T11" fmla="*/ 89 h 123"/>
                    <a:gd name="T12" fmla="*/ 114 w 119"/>
                    <a:gd name="T13" fmla="*/ 59 h 123"/>
                    <a:gd name="T14" fmla="*/ 104 w 119"/>
                    <a:gd name="T15" fmla="*/ 64 h 123"/>
                    <a:gd name="T16" fmla="*/ 99 w 119"/>
                    <a:gd name="T17" fmla="*/ 25 h 123"/>
                    <a:gd name="T18" fmla="*/ 65 w 119"/>
                    <a:gd name="T19" fmla="*/ 20 h 123"/>
                    <a:gd name="T20" fmla="*/ 65 w 119"/>
                    <a:gd name="T21" fmla="*/ 5 h 123"/>
                    <a:gd name="T22" fmla="*/ 55 w 119"/>
                    <a:gd name="T23" fmla="*/ 0 h 123"/>
                    <a:gd name="T24" fmla="*/ 65 w 119"/>
                    <a:gd name="T25" fmla="*/ 69 h 123"/>
                    <a:gd name="T26" fmla="*/ 65 w 119"/>
                    <a:gd name="T27" fmla="*/ 69 h 123"/>
                    <a:gd name="T28" fmla="*/ 65 w 119"/>
                    <a:gd name="T29" fmla="*/ 69 h 123"/>
                    <a:gd name="T30" fmla="*/ 60 w 119"/>
                    <a:gd name="T31" fmla="*/ 69 h 123"/>
                    <a:gd name="T32" fmla="*/ 60 w 119"/>
                    <a:gd name="T33" fmla="*/ 69 h 123"/>
                    <a:gd name="T34" fmla="*/ 55 w 119"/>
                    <a:gd name="T35" fmla="*/ 69 h 123"/>
                    <a:gd name="T36" fmla="*/ 55 w 119"/>
                    <a:gd name="T37" fmla="*/ 69 h 123"/>
                    <a:gd name="T38" fmla="*/ 50 w 119"/>
                    <a:gd name="T39" fmla="*/ 74 h 123"/>
                    <a:gd name="T40" fmla="*/ 45 w 119"/>
                    <a:gd name="T41" fmla="*/ 74 h 123"/>
                    <a:gd name="T42" fmla="*/ 40 w 119"/>
                    <a:gd name="T43" fmla="*/ 74 h 123"/>
                    <a:gd name="T44" fmla="*/ 35 w 119"/>
                    <a:gd name="T45" fmla="*/ 74 h 123"/>
                    <a:gd name="T46" fmla="*/ 30 w 119"/>
                    <a:gd name="T47" fmla="*/ 74 h 123"/>
                    <a:gd name="T48" fmla="*/ 25 w 119"/>
                    <a:gd name="T49" fmla="*/ 79 h 123"/>
                    <a:gd name="T50" fmla="*/ 20 w 119"/>
                    <a:gd name="T51" fmla="*/ 79 h 123"/>
                    <a:gd name="T52" fmla="*/ 10 w 119"/>
                    <a:gd name="T53" fmla="*/ 79 h 123"/>
                    <a:gd name="T54" fmla="*/ 5 w 119"/>
                    <a:gd name="T55" fmla="*/ 79 h 123"/>
                    <a:gd name="T56" fmla="*/ 0 w 119"/>
                    <a:gd name="T57" fmla="*/ 79 h 123"/>
                    <a:gd name="T58" fmla="*/ 0 w 119"/>
                    <a:gd name="T59" fmla="*/ 99 h 123"/>
                    <a:gd name="T60" fmla="*/ 5 w 119"/>
                    <a:gd name="T61" fmla="*/ 99 h 123"/>
                    <a:gd name="T62" fmla="*/ 5 w 119"/>
                    <a:gd name="T63" fmla="*/ 9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 h="123">
                      <a:moveTo>
                        <a:pt x="5" y="99"/>
                      </a:moveTo>
                      <a:lnTo>
                        <a:pt x="10" y="123"/>
                      </a:lnTo>
                      <a:lnTo>
                        <a:pt x="70" y="118"/>
                      </a:lnTo>
                      <a:lnTo>
                        <a:pt x="74" y="113"/>
                      </a:lnTo>
                      <a:lnTo>
                        <a:pt x="74" y="108"/>
                      </a:lnTo>
                      <a:lnTo>
                        <a:pt x="119" y="89"/>
                      </a:lnTo>
                      <a:lnTo>
                        <a:pt x="114" y="59"/>
                      </a:lnTo>
                      <a:lnTo>
                        <a:pt x="104" y="64"/>
                      </a:lnTo>
                      <a:lnTo>
                        <a:pt x="99" y="25"/>
                      </a:lnTo>
                      <a:lnTo>
                        <a:pt x="65" y="20"/>
                      </a:lnTo>
                      <a:lnTo>
                        <a:pt x="65" y="5"/>
                      </a:lnTo>
                      <a:lnTo>
                        <a:pt x="55" y="0"/>
                      </a:lnTo>
                      <a:lnTo>
                        <a:pt x="65" y="69"/>
                      </a:lnTo>
                      <a:lnTo>
                        <a:pt x="65" y="69"/>
                      </a:lnTo>
                      <a:lnTo>
                        <a:pt x="65" y="69"/>
                      </a:lnTo>
                      <a:lnTo>
                        <a:pt x="60" y="69"/>
                      </a:lnTo>
                      <a:lnTo>
                        <a:pt x="60" y="69"/>
                      </a:lnTo>
                      <a:lnTo>
                        <a:pt x="55" y="69"/>
                      </a:lnTo>
                      <a:lnTo>
                        <a:pt x="55" y="69"/>
                      </a:lnTo>
                      <a:lnTo>
                        <a:pt x="50" y="74"/>
                      </a:lnTo>
                      <a:lnTo>
                        <a:pt x="45" y="74"/>
                      </a:lnTo>
                      <a:lnTo>
                        <a:pt x="40" y="74"/>
                      </a:lnTo>
                      <a:lnTo>
                        <a:pt x="35" y="74"/>
                      </a:lnTo>
                      <a:lnTo>
                        <a:pt x="30" y="74"/>
                      </a:lnTo>
                      <a:lnTo>
                        <a:pt x="25" y="79"/>
                      </a:lnTo>
                      <a:lnTo>
                        <a:pt x="20" y="79"/>
                      </a:lnTo>
                      <a:lnTo>
                        <a:pt x="10" y="79"/>
                      </a:lnTo>
                      <a:lnTo>
                        <a:pt x="5" y="79"/>
                      </a:lnTo>
                      <a:lnTo>
                        <a:pt x="0" y="79"/>
                      </a:lnTo>
                      <a:lnTo>
                        <a:pt x="0" y="99"/>
                      </a:lnTo>
                      <a:lnTo>
                        <a:pt x="5" y="99"/>
                      </a:lnTo>
                      <a:lnTo>
                        <a:pt x="5"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39" name="Freeform 3439">
                  <a:extLst>
                    <a:ext uri="{FF2B5EF4-FFF2-40B4-BE49-F238E27FC236}">
                      <a16:creationId xmlns:a16="http://schemas.microsoft.com/office/drawing/2014/main" id="{7388752A-F9FA-4E64-8BF5-220DC0D918AC}"/>
                    </a:ext>
                  </a:extLst>
                </p:cNvPr>
                <p:cNvSpPr>
                  <a:spLocks/>
                </p:cNvSpPr>
                <p:nvPr/>
              </p:nvSpPr>
              <p:spPr bwMode="auto">
                <a:xfrm>
                  <a:off x="3974" y="1154"/>
                  <a:ext cx="5" cy="24"/>
                </a:xfrm>
                <a:custGeom>
                  <a:avLst/>
                  <a:gdLst>
                    <a:gd name="T0" fmla="*/ 5 w 5"/>
                    <a:gd name="T1" fmla="*/ 19 h 24"/>
                    <a:gd name="T2" fmla="*/ 5 w 5"/>
                    <a:gd name="T3" fmla="*/ 24 h 24"/>
                    <a:gd name="T4" fmla="*/ 0 w 5"/>
                    <a:gd name="T5" fmla="*/ 0 h 24"/>
                    <a:gd name="T6" fmla="*/ 0 w 5"/>
                    <a:gd name="T7" fmla="*/ 0 h 24"/>
                    <a:gd name="T8" fmla="*/ 0 w 5"/>
                    <a:gd name="T9" fmla="*/ 24 h 24"/>
                    <a:gd name="T10" fmla="*/ 5 w 5"/>
                    <a:gd name="T11" fmla="*/ 24 h 24"/>
                    <a:gd name="T12" fmla="*/ 0 w 5"/>
                    <a:gd name="T13" fmla="*/ 24 h 24"/>
                    <a:gd name="T14" fmla="*/ 0 w 5"/>
                    <a:gd name="T15" fmla="*/ 24 h 24"/>
                    <a:gd name="T16" fmla="*/ 5 w 5"/>
                    <a:gd name="T17" fmla="*/ 24 h 24"/>
                    <a:gd name="T18" fmla="*/ 5 w 5"/>
                    <a:gd name="T19"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4">
                      <a:moveTo>
                        <a:pt x="5" y="19"/>
                      </a:moveTo>
                      <a:lnTo>
                        <a:pt x="5" y="24"/>
                      </a:lnTo>
                      <a:lnTo>
                        <a:pt x="0" y="0"/>
                      </a:lnTo>
                      <a:lnTo>
                        <a:pt x="0" y="0"/>
                      </a:lnTo>
                      <a:lnTo>
                        <a:pt x="0" y="24"/>
                      </a:lnTo>
                      <a:lnTo>
                        <a:pt x="5" y="24"/>
                      </a:lnTo>
                      <a:lnTo>
                        <a:pt x="0" y="24"/>
                      </a:lnTo>
                      <a:lnTo>
                        <a:pt x="0" y="24"/>
                      </a:lnTo>
                      <a:lnTo>
                        <a:pt x="5" y="24"/>
                      </a:lnTo>
                      <a:lnTo>
                        <a:pt x="5"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40" name="Freeform 3440">
                  <a:extLst>
                    <a:ext uri="{FF2B5EF4-FFF2-40B4-BE49-F238E27FC236}">
                      <a16:creationId xmlns:a16="http://schemas.microsoft.com/office/drawing/2014/main" id="{D3FF8B09-4924-48F2-973A-18A69C7B169B}"/>
                    </a:ext>
                  </a:extLst>
                </p:cNvPr>
                <p:cNvSpPr>
                  <a:spLocks/>
                </p:cNvSpPr>
                <p:nvPr/>
              </p:nvSpPr>
              <p:spPr bwMode="auto">
                <a:xfrm>
                  <a:off x="3979" y="1168"/>
                  <a:ext cx="60" cy="10"/>
                </a:xfrm>
                <a:custGeom>
                  <a:avLst/>
                  <a:gdLst>
                    <a:gd name="T0" fmla="*/ 60 w 60"/>
                    <a:gd name="T1" fmla="*/ 0 h 10"/>
                    <a:gd name="T2" fmla="*/ 60 w 60"/>
                    <a:gd name="T3" fmla="*/ 0 h 10"/>
                    <a:gd name="T4" fmla="*/ 0 w 60"/>
                    <a:gd name="T5" fmla="*/ 5 h 10"/>
                    <a:gd name="T6" fmla="*/ 0 w 60"/>
                    <a:gd name="T7" fmla="*/ 10 h 10"/>
                    <a:gd name="T8" fmla="*/ 60 w 60"/>
                    <a:gd name="T9" fmla="*/ 5 h 10"/>
                    <a:gd name="T10" fmla="*/ 60 w 60"/>
                    <a:gd name="T11" fmla="*/ 5 h 10"/>
                    <a:gd name="T12" fmla="*/ 60 w 60"/>
                    <a:gd name="T13" fmla="*/ 5 h 10"/>
                    <a:gd name="T14" fmla="*/ 60 w 60"/>
                    <a:gd name="T15" fmla="*/ 5 h 10"/>
                    <a:gd name="T16" fmla="*/ 60 w 60"/>
                    <a:gd name="T17" fmla="*/ 5 h 10"/>
                    <a:gd name="T18" fmla="*/ 60 w 6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0">
                      <a:moveTo>
                        <a:pt x="60" y="0"/>
                      </a:moveTo>
                      <a:lnTo>
                        <a:pt x="60" y="0"/>
                      </a:lnTo>
                      <a:lnTo>
                        <a:pt x="0" y="5"/>
                      </a:lnTo>
                      <a:lnTo>
                        <a:pt x="0" y="10"/>
                      </a:lnTo>
                      <a:lnTo>
                        <a:pt x="60" y="5"/>
                      </a:lnTo>
                      <a:lnTo>
                        <a:pt x="60" y="5"/>
                      </a:lnTo>
                      <a:lnTo>
                        <a:pt x="60" y="5"/>
                      </a:lnTo>
                      <a:lnTo>
                        <a:pt x="60" y="5"/>
                      </a:lnTo>
                      <a:lnTo>
                        <a:pt x="60" y="5"/>
                      </a:lnTo>
                      <a:lnTo>
                        <a:pt x="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41" name="Freeform 3441">
                  <a:extLst>
                    <a:ext uri="{FF2B5EF4-FFF2-40B4-BE49-F238E27FC236}">
                      <a16:creationId xmlns:a16="http://schemas.microsoft.com/office/drawing/2014/main" id="{382D3B5D-9A07-4F6F-9266-52C87676261D}"/>
                    </a:ext>
                  </a:extLst>
                </p:cNvPr>
                <p:cNvSpPr>
                  <a:spLocks/>
                </p:cNvSpPr>
                <p:nvPr/>
              </p:nvSpPr>
              <p:spPr bwMode="auto">
                <a:xfrm>
                  <a:off x="4039" y="1163"/>
                  <a:ext cx="9" cy="10"/>
                </a:xfrm>
                <a:custGeom>
                  <a:avLst/>
                  <a:gdLst>
                    <a:gd name="T0" fmla="*/ 4 w 9"/>
                    <a:gd name="T1" fmla="*/ 5 h 10"/>
                    <a:gd name="T2" fmla="*/ 4 w 9"/>
                    <a:gd name="T3" fmla="*/ 0 h 10"/>
                    <a:gd name="T4" fmla="*/ 0 w 9"/>
                    <a:gd name="T5" fmla="*/ 5 h 10"/>
                    <a:gd name="T6" fmla="*/ 0 w 9"/>
                    <a:gd name="T7" fmla="*/ 10 h 10"/>
                    <a:gd name="T8" fmla="*/ 4 w 9"/>
                    <a:gd name="T9" fmla="*/ 5 h 10"/>
                    <a:gd name="T10" fmla="*/ 9 w 9"/>
                    <a:gd name="T11" fmla="*/ 5 h 10"/>
                    <a:gd name="T12" fmla="*/ 4 w 9"/>
                    <a:gd name="T13" fmla="*/ 5 h 10"/>
                    <a:gd name="T14" fmla="*/ 9 w 9"/>
                    <a:gd name="T15" fmla="*/ 5 h 10"/>
                    <a:gd name="T16" fmla="*/ 9 w 9"/>
                    <a:gd name="T17" fmla="*/ 5 h 10"/>
                    <a:gd name="T18" fmla="*/ 4 w 9"/>
                    <a:gd name="T1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0">
                      <a:moveTo>
                        <a:pt x="4" y="5"/>
                      </a:moveTo>
                      <a:lnTo>
                        <a:pt x="4" y="0"/>
                      </a:lnTo>
                      <a:lnTo>
                        <a:pt x="0" y="5"/>
                      </a:lnTo>
                      <a:lnTo>
                        <a:pt x="0" y="10"/>
                      </a:lnTo>
                      <a:lnTo>
                        <a:pt x="4" y="5"/>
                      </a:lnTo>
                      <a:lnTo>
                        <a:pt x="9" y="5"/>
                      </a:lnTo>
                      <a:lnTo>
                        <a:pt x="4" y="5"/>
                      </a:lnTo>
                      <a:lnTo>
                        <a:pt x="9" y="5"/>
                      </a:lnTo>
                      <a:lnTo>
                        <a:pt x="9" y="5"/>
                      </a:lnTo>
                      <a:lnTo>
                        <a:pt x="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42" name="Freeform 3442">
                  <a:extLst>
                    <a:ext uri="{FF2B5EF4-FFF2-40B4-BE49-F238E27FC236}">
                      <a16:creationId xmlns:a16="http://schemas.microsoft.com/office/drawing/2014/main" id="{33B4717B-E9D3-4AEE-BA1A-F5ECA858F29F}"/>
                    </a:ext>
                  </a:extLst>
                </p:cNvPr>
                <p:cNvSpPr>
                  <a:spLocks/>
                </p:cNvSpPr>
                <p:nvPr/>
              </p:nvSpPr>
              <p:spPr bwMode="auto">
                <a:xfrm>
                  <a:off x="4039" y="1158"/>
                  <a:ext cx="9" cy="10"/>
                </a:xfrm>
                <a:custGeom>
                  <a:avLst/>
                  <a:gdLst>
                    <a:gd name="T0" fmla="*/ 4 w 9"/>
                    <a:gd name="T1" fmla="*/ 0 h 10"/>
                    <a:gd name="T2" fmla="*/ 0 w 9"/>
                    <a:gd name="T3" fmla="*/ 5 h 10"/>
                    <a:gd name="T4" fmla="*/ 4 w 9"/>
                    <a:gd name="T5" fmla="*/ 10 h 10"/>
                    <a:gd name="T6" fmla="*/ 9 w 9"/>
                    <a:gd name="T7" fmla="*/ 10 h 10"/>
                    <a:gd name="T8" fmla="*/ 4 w 9"/>
                    <a:gd name="T9" fmla="*/ 5 h 10"/>
                    <a:gd name="T10" fmla="*/ 4 w 9"/>
                    <a:gd name="T11" fmla="*/ 5 h 10"/>
                    <a:gd name="T12" fmla="*/ 4 w 9"/>
                    <a:gd name="T13" fmla="*/ 0 h 10"/>
                    <a:gd name="T14" fmla="*/ 0 w 9"/>
                    <a:gd name="T15" fmla="*/ 0 h 10"/>
                    <a:gd name="T16" fmla="*/ 0 w 9"/>
                    <a:gd name="T17" fmla="*/ 5 h 10"/>
                    <a:gd name="T18" fmla="*/ 4 w 9"/>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0">
                      <a:moveTo>
                        <a:pt x="4" y="0"/>
                      </a:moveTo>
                      <a:lnTo>
                        <a:pt x="0" y="5"/>
                      </a:lnTo>
                      <a:lnTo>
                        <a:pt x="4" y="10"/>
                      </a:lnTo>
                      <a:lnTo>
                        <a:pt x="9" y="10"/>
                      </a:lnTo>
                      <a:lnTo>
                        <a:pt x="4" y="5"/>
                      </a:lnTo>
                      <a:lnTo>
                        <a:pt x="4" y="5"/>
                      </a:lnTo>
                      <a:lnTo>
                        <a:pt x="4" y="0"/>
                      </a:lnTo>
                      <a:lnTo>
                        <a:pt x="0" y="0"/>
                      </a:lnTo>
                      <a:lnTo>
                        <a:pt x="0" y="5"/>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43" name="Freeform 3443">
                  <a:extLst>
                    <a:ext uri="{FF2B5EF4-FFF2-40B4-BE49-F238E27FC236}">
                      <a16:creationId xmlns:a16="http://schemas.microsoft.com/office/drawing/2014/main" id="{7E920D6B-9BF6-47E6-A85E-FC38E1B608F4}"/>
                    </a:ext>
                  </a:extLst>
                </p:cNvPr>
                <p:cNvSpPr>
                  <a:spLocks/>
                </p:cNvSpPr>
                <p:nvPr/>
              </p:nvSpPr>
              <p:spPr bwMode="auto">
                <a:xfrm>
                  <a:off x="4043" y="1144"/>
                  <a:ext cx="45" cy="19"/>
                </a:xfrm>
                <a:custGeom>
                  <a:avLst/>
                  <a:gdLst>
                    <a:gd name="T0" fmla="*/ 40 w 45"/>
                    <a:gd name="T1" fmla="*/ 5 h 19"/>
                    <a:gd name="T2" fmla="*/ 45 w 45"/>
                    <a:gd name="T3" fmla="*/ 0 h 19"/>
                    <a:gd name="T4" fmla="*/ 0 w 45"/>
                    <a:gd name="T5" fmla="*/ 14 h 19"/>
                    <a:gd name="T6" fmla="*/ 0 w 45"/>
                    <a:gd name="T7" fmla="*/ 19 h 19"/>
                    <a:gd name="T8" fmla="*/ 45 w 45"/>
                    <a:gd name="T9" fmla="*/ 5 h 19"/>
                    <a:gd name="T10" fmla="*/ 45 w 45"/>
                    <a:gd name="T11" fmla="*/ 0 h 19"/>
                    <a:gd name="T12" fmla="*/ 45 w 45"/>
                    <a:gd name="T13" fmla="*/ 5 h 19"/>
                    <a:gd name="T14" fmla="*/ 45 w 45"/>
                    <a:gd name="T15" fmla="*/ 5 h 19"/>
                    <a:gd name="T16" fmla="*/ 45 w 45"/>
                    <a:gd name="T17" fmla="*/ 0 h 19"/>
                    <a:gd name="T18" fmla="*/ 40 w 45"/>
                    <a:gd name="T19"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19">
                      <a:moveTo>
                        <a:pt x="40" y="5"/>
                      </a:moveTo>
                      <a:lnTo>
                        <a:pt x="45" y="0"/>
                      </a:lnTo>
                      <a:lnTo>
                        <a:pt x="0" y="14"/>
                      </a:lnTo>
                      <a:lnTo>
                        <a:pt x="0" y="19"/>
                      </a:lnTo>
                      <a:lnTo>
                        <a:pt x="45" y="5"/>
                      </a:lnTo>
                      <a:lnTo>
                        <a:pt x="45" y="0"/>
                      </a:lnTo>
                      <a:lnTo>
                        <a:pt x="45" y="5"/>
                      </a:lnTo>
                      <a:lnTo>
                        <a:pt x="45" y="5"/>
                      </a:lnTo>
                      <a:lnTo>
                        <a:pt x="45" y="0"/>
                      </a:lnTo>
                      <a:lnTo>
                        <a:pt x="4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44" name="Freeform 3444">
                  <a:extLst>
                    <a:ext uri="{FF2B5EF4-FFF2-40B4-BE49-F238E27FC236}">
                      <a16:creationId xmlns:a16="http://schemas.microsoft.com/office/drawing/2014/main" id="{2B8C8177-7E7C-4925-8BDB-F85E5B4FD9B6}"/>
                    </a:ext>
                  </a:extLst>
                </p:cNvPr>
                <p:cNvSpPr>
                  <a:spLocks/>
                </p:cNvSpPr>
                <p:nvPr/>
              </p:nvSpPr>
              <p:spPr bwMode="auto">
                <a:xfrm>
                  <a:off x="4083" y="1114"/>
                  <a:ext cx="5" cy="35"/>
                </a:xfrm>
                <a:custGeom>
                  <a:avLst/>
                  <a:gdLst>
                    <a:gd name="T0" fmla="*/ 0 w 5"/>
                    <a:gd name="T1" fmla="*/ 5 h 35"/>
                    <a:gd name="T2" fmla="*/ 0 w 5"/>
                    <a:gd name="T3" fmla="*/ 5 h 35"/>
                    <a:gd name="T4" fmla="*/ 0 w 5"/>
                    <a:gd name="T5" fmla="*/ 35 h 35"/>
                    <a:gd name="T6" fmla="*/ 5 w 5"/>
                    <a:gd name="T7" fmla="*/ 30 h 35"/>
                    <a:gd name="T8" fmla="*/ 5 w 5"/>
                    <a:gd name="T9" fmla="*/ 0 h 35"/>
                    <a:gd name="T10" fmla="*/ 0 w 5"/>
                    <a:gd name="T11" fmla="*/ 0 h 35"/>
                    <a:gd name="T12" fmla="*/ 5 w 5"/>
                    <a:gd name="T13" fmla="*/ 0 h 35"/>
                    <a:gd name="T14" fmla="*/ 0 w 5"/>
                    <a:gd name="T15" fmla="*/ 0 h 35"/>
                    <a:gd name="T16" fmla="*/ 0 w 5"/>
                    <a:gd name="T17" fmla="*/ 0 h 35"/>
                    <a:gd name="T18" fmla="*/ 0 w 5"/>
                    <a:gd name="T19"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5">
                      <a:moveTo>
                        <a:pt x="0" y="5"/>
                      </a:moveTo>
                      <a:lnTo>
                        <a:pt x="0" y="5"/>
                      </a:lnTo>
                      <a:lnTo>
                        <a:pt x="0" y="35"/>
                      </a:lnTo>
                      <a:lnTo>
                        <a:pt x="5" y="30"/>
                      </a:lnTo>
                      <a:lnTo>
                        <a:pt x="5" y="0"/>
                      </a:lnTo>
                      <a:lnTo>
                        <a:pt x="0" y="0"/>
                      </a:lnTo>
                      <a:lnTo>
                        <a:pt x="5"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45" name="Freeform 3445">
                  <a:extLst>
                    <a:ext uri="{FF2B5EF4-FFF2-40B4-BE49-F238E27FC236}">
                      <a16:creationId xmlns:a16="http://schemas.microsoft.com/office/drawing/2014/main" id="{CD91D049-BFEF-4BE7-B397-8D293023462C}"/>
                    </a:ext>
                  </a:extLst>
                </p:cNvPr>
                <p:cNvSpPr>
                  <a:spLocks/>
                </p:cNvSpPr>
                <p:nvPr/>
              </p:nvSpPr>
              <p:spPr bwMode="auto">
                <a:xfrm>
                  <a:off x="4073" y="1114"/>
                  <a:ext cx="10" cy="5"/>
                </a:xfrm>
                <a:custGeom>
                  <a:avLst/>
                  <a:gdLst>
                    <a:gd name="T0" fmla="*/ 0 w 10"/>
                    <a:gd name="T1" fmla="*/ 5 h 5"/>
                    <a:gd name="T2" fmla="*/ 0 w 10"/>
                    <a:gd name="T3" fmla="*/ 5 h 5"/>
                    <a:gd name="T4" fmla="*/ 10 w 10"/>
                    <a:gd name="T5" fmla="*/ 5 h 5"/>
                    <a:gd name="T6" fmla="*/ 10 w 10"/>
                    <a:gd name="T7" fmla="*/ 0 h 5"/>
                    <a:gd name="T8" fmla="*/ 0 w 10"/>
                    <a:gd name="T9" fmla="*/ 0 h 5"/>
                    <a:gd name="T10" fmla="*/ 5 w 10"/>
                    <a:gd name="T11" fmla="*/ 5 h 5"/>
                    <a:gd name="T12" fmla="*/ 0 w 10"/>
                    <a:gd name="T13" fmla="*/ 5 h 5"/>
                    <a:gd name="T14" fmla="*/ 0 w 10"/>
                    <a:gd name="T15" fmla="*/ 5 h 5"/>
                    <a:gd name="T16" fmla="*/ 0 w 10"/>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
                      <a:moveTo>
                        <a:pt x="0" y="5"/>
                      </a:moveTo>
                      <a:lnTo>
                        <a:pt x="0" y="5"/>
                      </a:lnTo>
                      <a:lnTo>
                        <a:pt x="10" y="5"/>
                      </a:lnTo>
                      <a:lnTo>
                        <a:pt x="10" y="0"/>
                      </a:lnTo>
                      <a:lnTo>
                        <a:pt x="0" y="0"/>
                      </a:lnTo>
                      <a:lnTo>
                        <a:pt x="5" y="5"/>
                      </a:lnTo>
                      <a:lnTo>
                        <a:pt x="0" y="5"/>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46" name="Freeform 3446">
                  <a:extLst>
                    <a:ext uri="{FF2B5EF4-FFF2-40B4-BE49-F238E27FC236}">
                      <a16:creationId xmlns:a16="http://schemas.microsoft.com/office/drawing/2014/main" id="{48D00831-A287-4404-89E1-CF7DF7005226}"/>
                    </a:ext>
                  </a:extLst>
                </p:cNvPr>
                <p:cNvSpPr>
                  <a:spLocks/>
                </p:cNvSpPr>
                <p:nvPr/>
              </p:nvSpPr>
              <p:spPr bwMode="auto">
                <a:xfrm>
                  <a:off x="4068" y="1080"/>
                  <a:ext cx="10" cy="39"/>
                </a:xfrm>
                <a:custGeom>
                  <a:avLst/>
                  <a:gdLst>
                    <a:gd name="T0" fmla="*/ 0 w 10"/>
                    <a:gd name="T1" fmla="*/ 5 h 39"/>
                    <a:gd name="T2" fmla="*/ 0 w 10"/>
                    <a:gd name="T3" fmla="*/ 0 h 39"/>
                    <a:gd name="T4" fmla="*/ 5 w 10"/>
                    <a:gd name="T5" fmla="*/ 39 h 39"/>
                    <a:gd name="T6" fmla="*/ 10 w 10"/>
                    <a:gd name="T7" fmla="*/ 39 h 39"/>
                    <a:gd name="T8" fmla="*/ 5 w 10"/>
                    <a:gd name="T9" fmla="*/ 0 h 39"/>
                    <a:gd name="T10" fmla="*/ 0 w 10"/>
                    <a:gd name="T11" fmla="*/ 0 h 39"/>
                    <a:gd name="T12" fmla="*/ 5 w 10"/>
                    <a:gd name="T13" fmla="*/ 0 h 39"/>
                    <a:gd name="T14" fmla="*/ 5 w 10"/>
                    <a:gd name="T15" fmla="*/ 0 h 39"/>
                    <a:gd name="T16" fmla="*/ 0 w 10"/>
                    <a:gd name="T17" fmla="*/ 0 h 39"/>
                    <a:gd name="T18" fmla="*/ 0 w 10"/>
                    <a:gd name="T19" fmla="*/ 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39">
                      <a:moveTo>
                        <a:pt x="0" y="5"/>
                      </a:moveTo>
                      <a:lnTo>
                        <a:pt x="0" y="0"/>
                      </a:lnTo>
                      <a:lnTo>
                        <a:pt x="5" y="39"/>
                      </a:lnTo>
                      <a:lnTo>
                        <a:pt x="10" y="39"/>
                      </a:lnTo>
                      <a:lnTo>
                        <a:pt x="5" y="0"/>
                      </a:lnTo>
                      <a:lnTo>
                        <a:pt x="0" y="0"/>
                      </a:lnTo>
                      <a:lnTo>
                        <a:pt x="5" y="0"/>
                      </a:lnTo>
                      <a:lnTo>
                        <a:pt x="5"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47" name="Freeform 3447">
                  <a:extLst>
                    <a:ext uri="{FF2B5EF4-FFF2-40B4-BE49-F238E27FC236}">
                      <a16:creationId xmlns:a16="http://schemas.microsoft.com/office/drawing/2014/main" id="{41330BD5-E4A9-49DE-9862-97A6D9CEC266}"/>
                    </a:ext>
                  </a:extLst>
                </p:cNvPr>
                <p:cNvSpPr>
                  <a:spLocks/>
                </p:cNvSpPr>
                <p:nvPr/>
              </p:nvSpPr>
              <p:spPr bwMode="auto">
                <a:xfrm>
                  <a:off x="4034" y="1075"/>
                  <a:ext cx="34" cy="10"/>
                </a:xfrm>
                <a:custGeom>
                  <a:avLst/>
                  <a:gdLst>
                    <a:gd name="T0" fmla="*/ 0 w 34"/>
                    <a:gd name="T1" fmla="*/ 0 h 10"/>
                    <a:gd name="T2" fmla="*/ 0 w 34"/>
                    <a:gd name="T3" fmla="*/ 5 h 10"/>
                    <a:gd name="T4" fmla="*/ 34 w 34"/>
                    <a:gd name="T5" fmla="*/ 10 h 10"/>
                    <a:gd name="T6" fmla="*/ 34 w 34"/>
                    <a:gd name="T7" fmla="*/ 5 h 10"/>
                    <a:gd name="T8" fmla="*/ 5 w 34"/>
                    <a:gd name="T9" fmla="*/ 0 h 10"/>
                    <a:gd name="T10" fmla="*/ 5 w 34"/>
                    <a:gd name="T11" fmla="*/ 0 h 10"/>
                    <a:gd name="T12" fmla="*/ 0 w 34"/>
                    <a:gd name="T13" fmla="*/ 0 h 10"/>
                    <a:gd name="T14" fmla="*/ 0 w 34"/>
                    <a:gd name="T15" fmla="*/ 5 h 10"/>
                    <a:gd name="T16" fmla="*/ 0 w 34"/>
                    <a:gd name="T17" fmla="*/ 5 h 10"/>
                    <a:gd name="T18" fmla="*/ 0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0" y="0"/>
                      </a:moveTo>
                      <a:lnTo>
                        <a:pt x="0" y="5"/>
                      </a:lnTo>
                      <a:lnTo>
                        <a:pt x="34" y="10"/>
                      </a:lnTo>
                      <a:lnTo>
                        <a:pt x="34" y="5"/>
                      </a:lnTo>
                      <a:lnTo>
                        <a:pt x="5" y="0"/>
                      </a:lnTo>
                      <a:lnTo>
                        <a:pt x="5" y="0"/>
                      </a:lnTo>
                      <a:lnTo>
                        <a:pt x="0" y="0"/>
                      </a:lnTo>
                      <a:lnTo>
                        <a:pt x="0" y="5"/>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48" name="Freeform 3448">
                  <a:extLst>
                    <a:ext uri="{FF2B5EF4-FFF2-40B4-BE49-F238E27FC236}">
                      <a16:creationId xmlns:a16="http://schemas.microsoft.com/office/drawing/2014/main" id="{AE18D542-DA8F-4FBF-9F2E-5E391FCEB307}"/>
                    </a:ext>
                  </a:extLst>
                </p:cNvPr>
                <p:cNvSpPr>
                  <a:spLocks/>
                </p:cNvSpPr>
                <p:nvPr/>
              </p:nvSpPr>
              <p:spPr bwMode="auto">
                <a:xfrm>
                  <a:off x="4029" y="1055"/>
                  <a:ext cx="10" cy="20"/>
                </a:xfrm>
                <a:custGeom>
                  <a:avLst/>
                  <a:gdLst>
                    <a:gd name="T0" fmla="*/ 5 w 10"/>
                    <a:gd name="T1" fmla="*/ 5 h 20"/>
                    <a:gd name="T2" fmla="*/ 0 w 10"/>
                    <a:gd name="T3" fmla="*/ 5 h 20"/>
                    <a:gd name="T4" fmla="*/ 5 w 10"/>
                    <a:gd name="T5" fmla="*/ 20 h 20"/>
                    <a:gd name="T6" fmla="*/ 10 w 10"/>
                    <a:gd name="T7" fmla="*/ 20 h 20"/>
                    <a:gd name="T8" fmla="*/ 5 w 10"/>
                    <a:gd name="T9" fmla="*/ 5 h 20"/>
                    <a:gd name="T10" fmla="*/ 5 w 10"/>
                    <a:gd name="T11" fmla="*/ 0 h 20"/>
                    <a:gd name="T12" fmla="*/ 5 w 10"/>
                    <a:gd name="T13" fmla="*/ 5 h 20"/>
                    <a:gd name="T14" fmla="*/ 5 w 10"/>
                    <a:gd name="T15" fmla="*/ 0 h 20"/>
                    <a:gd name="T16" fmla="*/ 5 w 10"/>
                    <a:gd name="T17" fmla="*/ 0 h 20"/>
                    <a:gd name="T18" fmla="*/ 5 w 10"/>
                    <a:gd name="T19"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0">
                      <a:moveTo>
                        <a:pt x="5" y="5"/>
                      </a:moveTo>
                      <a:lnTo>
                        <a:pt x="0" y="5"/>
                      </a:lnTo>
                      <a:lnTo>
                        <a:pt x="5" y="20"/>
                      </a:lnTo>
                      <a:lnTo>
                        <a:pt x="10" y="20"/>
                      </a:lnTo>
                      <a:lnTo>
                        <a:pt x="5" y="5"/>
                      </a:lnTo>
                      <a:lnTo>
                        <a:pt x="5" y="0"/>
                      </a:lnTo>
                      <a:lnTo>
                        <a:pt x="5" y="5"/>
                      </a:lnTo>
                      <a:lnTo>
                        <a:pt x="5" y="0"/>
                      </a:lnTo>
                      <a:lnTo>
                        <a:pt x="5"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49" name="Freeform 3449">
                  <a:extLst>
                    <a:ext uri="{FF2B5EF4-FFF2-40B4-BE49-F238E27FC236}">
                      <a16:creationId xmlns:a16="http://schemas.microsoft.com/office/drawing/2014/main" id="{5A3B935F-2BF6-45B6-83DF-BE2D78F14BDB}"/>
                    </a:ext>
                  </a:extLst>
                </p:cNvPr>
                <p:cNvSpPr>
                  <a:spLocks/>
                </p:cNvSpPr>
                <p:nvPr/>
              </p:nvSpPr>
              <p:spPr bwMode="auto">
                <a:xfrm>
                  <a:off x="4019" y="1050"/>
                  <a:ext cx="15" cy="10"/>
                </a:xfrm>
                <a:custGeom>
                  <a:avLst/>
                  <a:gdLst>
                    <a:gd name="T0" fmla="*/ 5 w 15"/>
                    <a:gd name="T1" fmla="*/ 5 h 10"/>
                    <a:gd name="T2" fmla="*/ 5 w 15"/>
                    <a:gd name="T3" fmla="*/ 5 h 10"/>
                    <a:gd name="T4" fmla="*/ 15 w 15"/>
                    <a:gd name="T5" fmla="*/ 10 h 10"/>
                    <a:gd name="T6" fmla="*/ 15 w 15"/>
                    <a:gd name="T7" fmla="*/ 5 h 10"/>
                    <a:gd name="T8" fmla="*/ 5 w 15"/>
                    <a:gd name="T9" fmla="*/ 0 h 10"/>
                    <a:gd name="T10" fmla="*/ 5 w 15"/>
                    <a:gd name="T11" fmla="*/ 5 h 10"/>
                    <a:gd name="T12" fmla="*/ 5 w 15"/>
                    <a:gd name="T13" fmla="*/ 0 h 10"/>
                    <a:gd name="T14" fmla="*/ 0 w 15"/>
                    <a:gd name="T15" fmla="*/ 0 h 10"/>
                    <a:gd name="T16" fmla="*/ 5 w 15"/>
                    <a:gd name="T1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0">
                      <a:moveTo>
                        <a:pt x="5" y="5"/>
                      </a:moveTo>
                      <a:lnTo>
                        <a:pt x="5" y="5"/>
                      </a:lnTo>
                      <a:lnTo>
                        <a:pt x="15" y="10"/>
                      </a:lnTo>
                      <a:lnTo>
                        <a:pt x="15" y="5"/>
                      </a:lnTo>
                      <a:lnTo>
                        <a:pt x="5" y="0"/>
                      </a:lnTo>
                      <a:lnTo>
                        <a:pt x="5" y="5"/>
                      </a:lnTo>
                      <a:lnTo>
                        <a:pt x="5" y="0"/>
                      </a:lnTo>
                      <a:lnTo>
                        <a:pt x="0"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50" name="Freeform 3450">
                  <a:extLst>
                    <a:ext uri="{FF2B5EF4-FFF2-40B4-BE49-F238E27FC236}">
                      <a16:creationId xmlns:a16="http://schemas.microsoft.com/office/drawing/2014/main" id="{0CF1F849-B7CF-4942-BDD2-876E6C0C5952}"/>
                    </a:ext>
                  </a:extLst>
                </p:cNvPr>
                <p:cNvSpPr>
                  <a:spLocks/>
                </p:cNvSpPr>
                <p:nvPr/>
              </p:nvSpPr>
              <p:spPr bwMode="auto">
                <a:xfrm>
                  <a:off x="4024" y="1055"/>
                  <a:ext cx="10" cy="69"/>
                </a:xfrm>
                <a:custGeom>
                  <a:avLst/>
                  <a:gdLst>
                    <a:gd name="T0" fmla="*/ 10 w 10"/>
                    <a:gd name="T1" fmla="*/ 69 h 69"/>
                    <a:gd name="T2" fmla="*/ 10 w 10"/>
                    <a:gd name="T3" fmla="*/ 69 h 69"/>
                    <a:gd name="T4" fmla="*/ 0 w 10"/>
                    <a:gd name="T5" fmla="*/ 0 h 69"/>
                    <a:gd name="T6" fmla="*/ 0 w 10"/>
                    <a:gd name="T7" fmla="*/ 0 h 69"/>
                    <a:gd name="T8" fmla="*/ 5 w 10"/>
                    <a:gd name="T9" fmla="*/ 69 h 69"/>
                    <a:gd name="T10" fmla="*/ 10 w 10"/>
                    <a:gd name="T11" fmla="*/ 64 h 69"/>
                    <a:gd name="T12" fmla="*/ 10 w 10"/>
                    <a:gd name="T13" fmla="*/ 69 h 69"/>
                    <a:gd name="T14" fmla="*/ 10 w 10"/>
                    <a:gd name="T15" fmla="*/ 69 h 69"/>
                    <a:gd name="T16" fmla="*/ 10 w 10"/>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69">
                      <a:moveTo>
                        <a:pt x="10" y="69"/>
                      </a:moveTo>
                      <a:lnTo>
                        <a:pt x="10" y="69"/>
                      </a:lnTo>
                      <a:lnTo>
                        <a:pt x="0" y="0"/>
                      </a:lnTo>
                      <a:lnTo>
                        <a:pt x="0" y="0"/>
                      </a:lnTo>
                      <a:lnTo>
                        <a:pt x="5" y="69"/>
                      </a:lnTo>
                      <a:lnTo>
                        <a:pt x="10" y="64"/>
                      </a:lnTo>
                      <a:lnTo>
                        <a:pt x="10" y="69"/>
                      </a:lnTo>
                      <a:lnTo>
                        <a:pt x="10" y="69"/>
                      </a:lnTo>
                      <a:lnTo>
                        <a:pt x="1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51" name="Freeform 3451">
                  <a:extLst>
                    <a:ext uri="{FF2B5EF4-FFF2-40B4-BE49-F238E27FC236}">
                      <a16:creationId xmlns:a16="http://schemas.microsoft.com/office/drawing/2014/main" id="{F146BE13-D1C9-4C41-A138-16107A7B40E0}"/>
                    </a:ext>
                  </a:extLst>
                </p:cNvPr>
                <p:cNvSpPr>
                  <a:spLocks/>
                </p:cNvSpPr>
                <p:nvPr/>
              </p:nvSpPr>
              <p:spPr bwMode="auto">
                <a:xfrm>
                  <a:off x="3964" y="1119"/>
                  <a:ext cx="70" cy="20"/>
                </a:xfrm>
                <a:custGeom>
                  <a:avLst/>
                  <a:gdLst>
                    <a:gd name="T0" fmla="*/ 5 w 70"/>
                    <a:gd name="T1" fmla="*/ 15 h 20"/>
                    <a:gd name="T2" fmla="*/ 5 w 70"/>
                    <a:gd name="T3" fmla="*/ 20 h 20"/>
                    <a:gd name="T4" fmla="*/ 10 w 70"/>
                    <a:gd name="T5" fmla="*/ 20 h 20"/>
                    <a:gd name="T6" fmla="*/ 15 w 70"/>
                    <a:gd name="T7" fmla="*/ 20 h 20"/>
                    <a:gd name="T8" fmla="*/ 25 w 70"/>
                    <a:gd name="T9" fmla="*/ 15 h 20"/>
                    <a:gd name="T10" fmla="*/ 30 w 70"/>
                    <a:gd name="T11" fmla="*/ 15 h 20"/>
                    <a:gd name="T12" fmla="*/ 35 w 70"/>
                    <a:gd name="T13" fmla="*/ 15 h 20"/>
                    <a:gd name="T14" fmla="*/ 40 w 70"/>
                    <a:gd name="T15" fmla="*/ 15 h 20"/>
                    <a:gd name="T16" fmla="*/ 45 w 70"/>
                    <a:gd name="T17" fmla="*/ 15 h 20"/>
                    <a:gd name="T18" fmla="*/ 50 w 70"/>
                    <a:gd name="T19" fmla="*/ 10 h 20"/>
                    <a:gd name="T20" fmla="*/ 55 w 70"/>
                    <a:gd name="T21" fmla="*/ 10 h 20"/>
                    <a:gd name="T22" fmla="*/ 60 w 70"/>
                    <a:gd name="T23" fmla="*/ 10 h 20"/>
                    <a:gd name="T24" fmla="*/ 60 w 70"/>
                    <a:gd name="T25" fmla="*/ 10 h 20"/>
                    <a:gd name="T26" fmla="*/ 65 w 70"/>
                    <a:gd name="T27" fmla="*/ 10 h 20"/>
                    <a:gd name="T28" fmla="*/ 65 w 70"/>
                    <a:gd name="T29" fmla="*/ 5 h 20"/>
                    <a:gd name="T30" fmla="*/ 70 w 70"/>
                    <a:gd name="T31" fmla="*/ 5 h 20"/>
                    <a:gd name="T32" fmla="*/ 70 w 70"/>
                    <a:gd name="T33" fmla="*/ 5 h 20"/>
                    <a:gd name="T34" fmla="*/ 70 w 70"/>
                    <a:gd name="T35" fmla="*/ 5 h 20"/>
                    <a:gd name="T36" fmla="*/ 70 w 70"/>
                    <a:gd name="T37" fmla="*/ 0 h 20"/>
                    <a:gd name="T38" fmla="*/ 70 w 70"/>
                    <a:gd name="T39" fmla="*/ 0 h 20"/>
                    <a:gd name="T40" fmla="*/ 65 w 70"/>
                    <a:gd name="T41" fmla="*/ 0 h 20"/>
                    <a:gd name="T42" fmla="*/ 65 w 70"/>
                    <a:gd name="T43" fmla="*/ 0 h 20"/>
                    <a:gd name="T44" fmla="*/ 65 w 70"/>
                    <a:gd name="T45" fmla="*/ 5 h 20"/>
                    <a:gd name="T46" fmla="*/ 60 w 70"/>
                    <a:gd name="T47" fmla="*/ 5 h 20"/>
                    <a:gd name="T48" fmla="*/ 55 w 70"/>
                    <a:gd name="T49" fmla="*/ 5 h 20"/>
                    <a:gd name="T50" fmla="*/ 55 w 70"/>
                    <a:gd name="T51" fmla="*/ 5 h 20"/>
                    <a:gd name="T52" fmla="*/ 50 w 70"/>
                    <a:gd name="T53" fmla="*/ 5 h 20"/>
                    <a:gd name="T54" fmla="*/ 45 w 70"/>
                    <a:gd name="T55" fmla="*/ 10 h 20"/>
                    <a:gd name="T56" fmla="*/ 40 w 70"/>
                    <a:gd name="T57" fmla="*/ 10 h 20"/>
                    <a:gd name="T58" fmla="*/ 35 w 70"/>
                    <a:gd name="T59" fmla="*/ 10 h 20"/>
                    <a:gd name="T60" fmla="*/ 30 w 70"/>
                    <a:gd name="T61" fmla="*/ 10 h 20"/>
                    <a:gd name="T62" fmla="*/ 20 w 70"/>
                    <a:gd name="T63" fmla="*/ 10 h 20"/>
                    <a:gd name="T64" fmla="*/ 15 w 70"/>
                    <a:gd name="T65" fmla="*/ 15 h 20"/>
                    <a:gd name="T66" fmla="*/ 10 w 70"/>
                    <a:gd name="T67" fmla="*/ 15 h 20"/>
                    <a:gd name="T68" fmla="*/ 5 w 70"/>
                    <a:gd name="T69" fmla="*/ 15 h 20"/>
                    <a:gd name="T70" fmla="*/ 0 w 70"/>
                    <a:gd name="T71" fmla="*/ 15 h 20"/>
                    <a:gd name="T72" fmla="*/ 5 w 70"/>
                    <a:gd name="T73"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20">
                      <a:moveTo>
                        <a:pt x="5" y="15"/>
                      </a:moveTo>
                      <a:lnTo>
                        <a:pt x="5" y="20"/>
                      </a:lnTo>
                      <a:lnTo>
                        <a:pt x="10" y="20"/>
                      </a:lnTo>
                      <a:lnTo>
                        <a:pt x="15" y="20"/>
                      </a:lnTo>
                      <a:lnTo>
                        <a:pt x="25" y="15"/>
                      </a:lnTo>
                      <a:lnTo>
                        <a:pt x="30" y="15"/>
                      </a:lnTo>
                      <a:lnTo>
                        <a:pt x="35" y="15"/>
                      </a:lnTo>
                      <a:lnTo>
                        <a:pt x="40" y="15"/>
                      </a:lnTo>
                      <a:lnTo>
                        <a:pt x="45" y="15"/>
                      </a:lnTo>
                      <a:lnTo>
                        <a:pt x="50" y="10"/>
                      </a:lnTo>
                      <a:lnTo>
                        <a:pt x="55" y="10"/>
                      </a:lnTo>
                      <a:lnTo>
                        <a:pt x="60" y="10"/>
                      </a:lnTo>
                      <a:lnTo>
                        <a:pt x="60" y="10"/>
                      </a:lnTo>
                      <a:lnTo>
                        <a:pt x="65" y="10"/>
                      </a:lnTo>
                      <a:lnTo>
                        <a:pt x="65" y="5"/>
                      </a:lnTo>
                      <a:lnTo>
                        <a:pt x="70" y="5"/>
                      </a:lnTo>
                      <a:lnTo>
                        <a:pt x="70" y="5"/>
                      </a:lnTo>
                      <a:lnTo>
                        <a:pt x="70" y="5"/>
                      </a:lnTo>
                      <a:lnTo>
                        <a:pt x="70" y="0"/>
                      </a:lnTo>
                      <a:lnTo>
                        <a:pt x="70" y="0"/>
                      </a:lnTo>
                      <a:lnTo>
                        <a:pt x="65" y="0"/>
                      </a:lnTo>
                      <a:lnTo>
                        <a:pt x="65" y="0"/>
                      </a:lnTo>
                      <a:lnTo>
                        <a:pt x="65" y="5"/>
                      </a:lnTo>
                      <a:lnTo>
                        <a:pt x="60" y="5"/>
                      </a:lnTo>
                      <a:lnTo>
                        <a:pt x="55" y="5"/>
                      </a:lnTo>
                      <a:lnTo>
                        <a:pt x="55" y="5"/>
                      </a:lnTo>
                      <a:lnTo>
                        <a:pt x="50" y="5"/>
                      </a:lnTo>
                      <a:lnTo>
                        <a:pt x="45" y="10"/>
                      </a:lnTo>
                      <a:lnTo>
                        <a:pt x="40" y="10"/>
                      </a:lnTo>
                      <a:lnTo>
                        <a:pt x="35" y="10"/>
                      </a:lnTo>
                      <a:lnTo>
                        <a:pt x="30" y="10"/>
                      </a:lnTo>
                      <a:lnTo>
                        <a:pt x="20" y="10"/>
                      </a:lnTo>
                      <a:lnTo>
                        <a:pt x="15" y="15"/>
                      </a:lnTo>
                      <a:lnTo>
                        <a:pt x="10" y="15"/>
                      </a:lnTo>
                      <a:lnTo>
                        <a:pt x="5" y="15"/>
                      </a:lnTo>
                      <a:lnTo>
                        <a:pt x="0" y="15"/>
                      </a:lnTo>
                      <a:lnTo>
                        <a:pt x="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52" name="Freeform 3452">
                  <a:extLst>
                    <a:ext uri="{FF2B5EF4-FFF2-40B4-BE49-F238E27FC236}">
                      <a16:creationId xmlns:a16="http://schemas.microsoft.com/office/drawing/2014/main" id="{DB954B0C-B722-42DC-BEDF-09A8F5C90675}"/>
                    </a:ext>
                  </a:extLst>
                </p:cNvPr>
                <p:cNvSpPr>
                  <a:spLocks/>
                </p:cNvSpPr>
                <p:nvPr/>
              </p:nvSpPr>
              <p:spPr bwMode="auto">
                <a:xfrm>
                  <a:off x="3964" y="1134"/>
                  <a:ext cx="10" cy="24"/>
                </a:xfrm>
                <a:custGeom>
                  <a:avLst/>
                  <a:gdLst>
                    <a:gd name="T0" fmla="*/ 5 w 10"/>
                    <a:gd name="T1" fmla="*/ 20 h 24"/>
                    <a:gd name="T2" fmla="*/ 10 w 10"/>
                    <a:gd name="T3" fmla="*/ 20 h 24"/>
                    <a:gd name="T4" fmla="*/ 5 w 10"/>
                    <a:gd name="T5" fmla="*/ 0 h 24"/>
                    <a:gd name="T6" fmla="*/ 0 w 10"/>
                    <a:gd name="T7" fmla="*/ 0 h 24"/>
                    <a:gd name="T8" fmla="*/ 5 w 10"/>
                    <a:gd name="T9" fmla="*/ 20 h 24"/>
                    <a:gd name="T10" fmla="*/ 5 w 10"/>
                    <a:gd name="T11" fmla="*/ 24 h 24"/>
                    <a:gd name="T12" fmla="*/ 5 w 10"/>
                    <a:gd name="T13" fmla="*/ 20 h 24"/>
                    <a:gd name="T14" fmla="*/ 5 w 10"/>
                    <a:gd name="T15" fmla="*/ 24 h 24"/>
                    <a:gd name="T16" fmla="*/ 5 w 10"/>
                    <a:gd name="T17" fmla="*/ 24 h 24"/>
                    <a:gd name="T18" fmla="*/ 5 w 10"/>
                    <a:gd name="T1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4">
                      <a:moveTo>
                        <a:pt x="5" y="20"/>
                      </a:moveTo>
                      <a:lnTo>
                        <a:pt x="10" y="20"/>
                      </a:lnTo>
                      <a:lnTo>
                        <a:pt x="5" y="0"/>
                      </a:lnTo>
                      <a:lnTo>
                        <a:pt x="0" y="0"/>
                      </a:lnTo>
                      <a:lnTo>
                        <a:pt x="5" y="20"/>
                      </a:lnTo>
                      <a:lnTo>
                        <a:pt x="5" y="24"/>
                      </a:lnTo>
                      <a:lnTo>
                        <a:pt x="5" y="20"/>
                      </a:lnTo>
                      <a:lnTo>
                        <a:pt x="5" y="24"/>
                      </a:lnTo>
                      <a:lnTo>
                        <a:pt x="5" y="24"/>
                      </a:lnTo>
                      <a:lnTo>
                        <a:pt x="5"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53" name="Freeform 3453">
                  <a:extLst>
                    <a:ext uri="{FF2B5EF4-FFF2-40B4-BE49-F238E27FC236}">
                      <a16:creationId xmlns:a16="http://schemas.microsoft.com/office/drawing/2014/main" id="{90C068C1-C1BF-4B48-9BF6-897ADD466455}"/>
                    </a:ext>
                  </a:extLst>
                </p:cNvPr>
                <p:cNvSpPr>
                  <a:spLocks/>
                </p:cNvSpPr>
                <p:nvPr/>
              </p:nvSpPr>
              <p:spPr bwMode="auto">
                <a:xfrm>
                  <a:off x="3969" y="1154"/>
                  <a:ext cx="5" cy="4"/>
                </a:xfrm>
                <a:custGeom>
                  <a:avLst/>
                  <a:gdLst>
                    <a:gd name="T0" fmla="*/ 5 w 5"/>
                    <a:gd name="T1" fmla="*/ 0 h 4"/>
                    <a:gd name="T2" fmla="*/ 5 w 5"/>
                    <a:gd name="T3" fmla="*/ 0 h 4"/>
                    <a:gd name="T4" fmla="*/ 0 w 5"/>
                    <a:gd name="T5" fmla="*/ 0 h 4"/>
                    <a:gd name="T6" fmla="*/ 0 w 5"/>
                    <a:gd name="T7" fmla="*/ 4 h 4"/>
                    <a:gd name="T8" fmla="*/ 5 w 5"/>
                    <a:gd name="T9" fmla="*/ 4 h 4"/>
                    <a:gd name="T10" fmla="*/ 5 w 5"/>
                    <a:gd name="T11" fmla="*/ 0 h 4"/>
                  </a:gdLst>
                  <a:ahLst/>
                  <a:cxnLst>
                    <a:cxn ang="0">
                      <a:pos x="T0" y="T1"/>
                    </a:cxn>
                    <a:cxn ang="0">
                      <a:pos x="T2" y="T3"/>
                    </a:cxn>
                    <a:cxn ang="0">
                      <a:pos x="T4" y="T5"/>
                    </a:cxn>
                    <a:cxn ang="0">
                      <a:pos x="T6" y="T7"/>
                    </a:cxn>
                    <a:cxn ang="0">
                      <a:pos x="T8" y="T9"/>
                    </a:cxn>
                    <a:cxn ang="0">
                      <a:pos x="T10" y="T11"/>
                    </a:cxn>
                  </a:cxnLst>
                  <a:rect l="0" t="0" r="r" b="b"/>
                  <a:pathLst>
                    <a:path w="5" h="4">
                      <a:moveTo>
                        <a:pt x="5" y="0"/>
                      </a:moveTo>
                      <a:lnTo>
                        <a:pt x="5" y="0"/>
                      </a:lnTo>
                      <a:lnTo>
                        <a:pt x="0" y="0"/>
                      </a:lnTo>
                      <a:lnTo>
                        <a:pt x="0" y="4"/>
                      </a:lnTo>
                      <a:lnTo>
                        <a:pt x="5" y="4"/>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54" name="Freeform 3454">
                  <a:extLst>
                    <a:ext uri="{FF2B5EF4-FFF2-40B4-BE49-F238E27FC236}">
                      <a16:creationId xmlns:a16="http://schemas.microsoft.com/office/drawing/2014/main" id="{5475ABB6-9D96-461E-A1A3-C4512E1A9E23}"/>
                    </a:ext>
                  </a:extLst>
                </p:cNvPr>
                <p:cNvSpPr>
                  <a:spLocks/>
                </p:cNvSpPr>
                <p:nvPr/>
              </p:nvSpPr>
              <p:spPr bwMode="auto">
                <a:xfrm>
                  <a:off x="3955" y="1055"/>
                  <a:ext cx="79" cy="79"/>
                </a:xfrm>
                <a:custGeom>
                  <a:avLst/>
                  <a:gdLst>
                    <a:gd name="T0" fmla="*/ 5 w 79"/>
                    <a:gd name="T1" fmla="*/ 79 h 79"/>
                    <a:gd name="T2" fmla="*/ 5 w 79"/>
                    <a:gd name="T3" fmla="*/ 79 h 79"/>
                    <a:gd name="T4" fmla="*/ 9 w 79"/>
                    <a:gd name="T5" fmla="*/ 79 h 79"/>
                    <a:gd name="T6" fmla="*/ 9 w 79"/>
                    <a:gd name="T7" fmla="*/ 79 h 79"/>
                    <a:gd name="T8" fmla="*/ 14 w 79"/>
                    <a:gd name="T9" fmla="*/ 79 h 79"/>
                    <a:gd name="T10" fmla="*/ 19 w 79"/>
                    <a:gd name="T11" fmla="*/ 79 h 79"/>
                    <a:gd name="T12" fmla="*/ 19 w 79"/>
                    <a:gd name="T13" fmla="*/ 79 h 79"/>
                    <a:gd name="T14" fmla="*/ 29 w 79"/>
                    <a:gd name="T15" fmla="*/ 79 h 79"/>
                    <a:gd name="T16" fmla="*/ 34 w 79"/>
                    <a:gd name="T17" fmla="*/ 79 h 79"/>
                    <a:gd name="T18" fmla="*/ 39 w 79"/>
                    <a:gd name="T19" fmla="*/ 79 h 79"/>
                    <a:gd name="T20" fmla="*/ 44 w 79"/>
                    <a:gd name="T21" fmla="*/ 74 h 79"/>
                    <a:gd name="T22" fmla="*/ 49 w 79"/>
                    <a:gd name="T23" fmla="*/ 74 h 79"/>
                    <a:gd name="T24" fmla="*/ 54 w 79"/>
                    <a:gd name="T25" fmla="*/ 74 h 79"/>
                    <a:gd name="T26" fmla="*/ 64 w 79"/>
                    <a:gd name="T27" fmla="*/ 74 h 79"/>
                    <a:gd name="T28" fmla="*/ 69 w 79"/>
                    <a:gd name="T29" fmla="*/ 69 h 79"/>
                    <a:gd name="T30" fmla="*/ 74 w 79"/>
                    <a:gd name="T31" fmla="*/ 69 h 79"/>
                    <a:gd name="T32" fmla="*/ 79 w 79"/>
                    <a:gd name="T33" fmla="*/ 69 h 79"/>
                    <a:gd name="T34" fmla="*/ 69 w 79"/>
                    <a:gd name="T35" fmla="*/ 0 h 79"/>
                    <a:gd name="T36" fmla="*/ 69 w 79"/>
                    <a:gd name="T37" fmla="*/ 0 h 79"/>
                    <a:gd name="T38" fmla="*/ 64 w 79"/>
                    <a:gd name="T39" fmla="*/ 0 h 79"/>
                    <a:gd name="T40" fmla="*/ 64 w 79"/>
                    <a:gd name="T41" fmla="*/ 0 h 79"/>
                    <a:gd name="T42" fmla="*/ 59 w 79"/>
                    <a:gd name="T43" fmla="*/ 0 h 79"/>
                    <a:gd name="T44" fmla="*/ 59 w 79"/>
                    <a:gd name="T45" fmla="*/ 0 h 79"/>
                    <a:gd name="T46" fmla="*/ 54 w 79"/>
                    <a:gd name="T47" fmla="*/ 0 h 79"/>
                    <a:gd name="T48" fmla="*/ 49 w 79"/>
                    <a:gd name="T49" fmla="*/ 0 h 79"/>
                    <a:gd name="T50" fmla="*/ 44 w 79"/>
                    <a:gd name="T51" fmla="*/ 5 h 79"/>
                    <a:gd name="T52" fmla="*/ 39 w 79"/>
                    <a:gd name="T53" fmla="*/ 5 h 79"/>
                    <a:gd name="T54" fmla="*/ 29 w 79"/>
                    <a:gd name="T55" fmla="*/ 5 h 79"/>
                    <a:gd name="T56" fmla="*/ 24 w 79"/>
                    <a:gd name="T57" fmla="*/ 5 h 79"/>
                    <a:gd name="T58" fmla="*/ 19 w 79"/>
                    <a:gd name="T59" fmla="*/ 10 h 79"/>
                    <a:gd name="T60" fmla="*/ 14 w 79"/>
                    <a:gd name="T61" fmla="*/ 10 h 79"/>
                    <a:gd name="T62" fmla="*/ 9 w 79"/>
                    <a:gd name="T63" fmla="*/ 10 h 79"/>
                    <a:gd name="T64" fmla="*/ 5 w 79"/>
                    <a:gd name="T65" fmla="*/ 15 h 79"/>
                    <a:gd name="T66" fmla="*/ 0 w 79"/>
                    <a:gd name="T67" fmla="*/ 15 h 79"/>
                    <a:gd name="T68" fmla="*/ 5 w 79"/>
                    <a:gd name="T6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9">
                      <a:moveTo>
                        <a:pt x="5" y="79"/>
                      </a:moveTo>
                      <a:lnTo>
                        <a:pt x="5" y="79"/>
                      </a:lnTo>
                      <a:lnTo>
                        <a:pt x="9" y="79"/>
                      </a:lnTo>
                      <a:lnTo>
                        <a:pt x="9" y="79"/>
                      </a:lnTo>
                      <a:lnTo>
                        <a:pt x="14" y="79"/>
                      </a:lnTo>
                      <a:lnTo>
                        <a:pt x="19" y="79"/>
                      </a:lnTo>
                      <a:lnTo>
                        <a:pt x="19" y="79"/>
                      </a:lnTo>
                      <a:lnTo>
                        <a:pt x="29" y="79"/>
                      </a:lnTo>
                      <a:lnTo>
                        <a:pt x="34" y="79"/>
                      </a:lnTo>
                      <a:lnTo>
                        <a:pt x="39" y="79"/>
                      </a:lnTo>
                      <a:lnTo>
                        <a:pt x="44" y="74"/>
                      </a:lnTo>
                      <a:lnTo>
                        <a:pt x="49" y="74"/>
                      </a:lnTo>
                      <a:lnTo>
                        <a:pt x="54" y="74"/>
                      </a:lnTo>
                      <a:lnTo>
                        <a:pt x="64" y="74"/>
                      </a:lnTo>
                      <a:lnTo>
                        <a:pt x="69" y="69"/>
                      </a:lnTo>
                      <a:lnTo>
                        <a:pt x="74" y="69"/>
                      </a:lnTo>
                      <a:lnTo>
                        <a:pt x="79" y="69"/>
                      </a:lnTo>
                      <a:lnTo>
                        <a:pt x="69" y="0"/>
                      </a:lnTo>
                      <a:lnTo>
                        <a:pt x="69" y="0"/>
                      </a:lnTo>
                      <a:lnTo>
                        <a:pt x="64" y="0"/>
                      </a:lnTo>
                      <a:lnTo>
                        <a:pt x="64" y="0"/>
                      </a:lnTo>
                      <a:lnTo>
                        <a:pt x="59" y="0"/>
                      </a:lnTo>
                      <a:lnTo>
                        <a:pt x="59" y="0"/>
                      </a:lnTo>
                      <a:lnTo>
                        <a:pt x="54" y="0"/>
                      </a:lnTo>
                      <a:lnTo>
                        <a:pt x="49" y="0"/>
                      </a:lnTo>
                      <a:lnTo>
                        <a:pt x="44" y="5"/>
                      </a:lnTo>
                      <a:lnTo>
                        <a:pt x="39" y="5"/>
                      </a:lnTo>
                      <a:lnTo>
                        <a:pt x="29" y="5"/>
                      </a:lnTo>
                      <a:lnTo>
                        <a:pt x="24" y="5"/>
                      </a:lnTo>
                      <a:lnTo>
                        <a:pt x="19" y="10"/>
                      </a:lnTo>
                      <a:lnTo>
                        <a:pt x="14" y="10"/>
                      </a:lnTo>
                      <a:lnTo>
                        <a:pt x="9" y="10"/>
                      </a:lnTo>
                      <a:lnTo>
                        <a:pt x="5" y="15"/>
                      </a:lnTo>
                      <a:lnTo>
                        <a:pt x="0" y="15"/>
                      </a:lnTo>
                      <a:lnTo>
                        <a:pt x="5"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55" name="Freeform 3455">
                  <a:extLst>
                    <a:ext uri="{FF2B5EF4-FFF2-40B4-BE49-F238E27FC236}">
                      <a16:creationId xmlns:a16="http://schemas.microsoft.com/office/drawing/2014/main" id="{F5F33D75-1DA9-43E4-9E1D-6AE3AB70BEA6}"/>
                    </a:ext>
                  </a:extLst>
                </p:cNvPr>
                <p:cNvSpPr>
                  <a:spLocks/>
                </p:cNvSpPr>
                <p:nvPr/>
              </p:nvSpPr>
              <p:spPr bwMode="auto">
                <a:xfrm>
                  <a:off x="3960" y="1119"/>
                  <a:ext cx="74" cy="20"/>
                </a:xfrm>
                <a:custGeom>
                  <a:avLst/>
                  <a:gdLst>
                    <a:gd name="T0" fmla="*/ 69 w 74"/>
                    <a:gd name="T1" fmla="*/ 5 h 20"/>
                    <a:gd name="T2" fmla="*/ 74 w 74"/>
                    <a:gd name="T3" fmla="*/ 0 h 20"/>
                    <a:gd name="T4" fmla="*/ 69 w 74"/>
                    <a:gd name="T5" fmla="*/ 5 h 20"/>
                    <a:gd name="T6" fmla="*/ 64 w 74"/>
                    <a:gd name="T7" fmla="*/ 5 h 20"/>
                    <a:gd name="T8" fmla="*/ 54 w 74"/>
                    <a:gd name="T9" fmla="*/ 5 h 20"/>
                    <a:gd name="T10" fmla="*/ 49 w 74"/>
                    <a:gd name="T11" fmla="*/ 5 h 20"/>
                    <a:gd name="T12" fmla="*/ 44 w 74"/>
                    <a:gd name="T13" fmla="*/ 10 h 20"/>
                    <a:gd name="T14" fmla="*/ 39 w 74"/>
                    <a:gd name="T15" fmla="*/ 10 h 20"/>
                    <a:gd name="T16" fmla="*/ 34 w 74"/>
                    <a:gd name="T17" fmla="*/ 10 h 20"/>
                    <a:gd name="T18" fmla="*/ 29 w 74"/>
                    <a:gd name="T19" fmla="*/ 10 h 20"/>
                    <a:gd name="T20" fmla="*/ 19 w 74"/>
                    <a:gd name="T21" fmla="*/ 10 h 20"/>
                    <a:gd name="T22" fmla="*/ 14 w 74"/>
                    <a:gd name="T23" fmla="*/ 15 h 20"/>
                    <a:gd name="T24" fmla="*/ 14 w 74"/>
                    <a:gd name="T25" fmla="*/ 15 h 20"/>
                    <a:gd name="T26" fmla="*/ 9 w 74"/>
                    <a:gd name="T27" fmla="*/ 15 h 20"/>
                    <a:gd name="T28" fmla="*/ 4 w 74"/>
                    <a:gd name="T29" fmla="*/ 15 h 20"/>
                    <a:gd name="T30" fmla="*/ 4 w 74"/>
                    <a:gd name="T31" fmla="*/ 15 h 20"/>
                    <a:gd name="T32" fmla="*/ 0 w 74"/>
                    <a:gd name="T33" fmla="*/ 15 h 20"/>
                    <a:gd name="T34" fmla="*/ 0 w 74"/>
                    <a:gd name="T35" fmla="*/ 15 h 20"/>
                    <a:gd name="T36" fmla="*/ 0 w 74"/>
                    <a:gd name="T37" fmla="*/ 20 h 20"/>
                    <a:gd name="T38" fmla="*/ 0 w 74"/>
                    <a:gd name="T39" fmla="*/ 20 h 20"/>
                    <a:gd name="T40" fmla="*/ 4 w 74"/>
                    <a:gd name="T41" fmla="*/ 20 h 20"/>
                    <a:gd name="T42" fmla="*/ 4 w 74"/>
                    <a:gd name="T43" fmla="*/ 20 h 20"/>
                    <a:gd name="T44" fmla="*/ 9 w 74"/>
                    <a:gd name="T45" fmla="*/ 20 h 20"/>
                    <a:gd name="T46" fmla="*/ 14 w 74"/>
                    <a:gd name="T47" fmla="*/ 20 h 20"/>
                    <a:gd name="T48" fmla="*/ 19 w 74"/>
                    <a:gd name="T49" fmla="*/ 20 h 20"/>
                    <a:gd name="T50" fmla="*/ 24 w 74"/>
                    <a:gd name="T51" fmla="*/ 15 h 20"/>
                    <a:gd name="T52" fmla="*/ 29 w 74"/>
                    <a:gd name="T53" fmla="*/ 15 h 20"/>
                    <a:gd name="T54" fmla="*/ 34 w 74"/>
                    <a:gd name="T55" fmla="*/ 15 h 20"/>
                    <a:gd name="T56" fmla="*/ 39 w 74"/>
                    <a:gd name="T57" fmla="*/ 15 h 20"/>
                    <a:gd name="T58" fmla="*/ 44 w 74"/>
                    <a:gd name="T59" fmla="*/ 15 h 20"/>
                    <a:gd name="T60" fmla="*/ 49 w 74"/>
                    <a:gd name="T61" fmla="*/ 15 h 20"/>
                    <a:gd name="T62" fmla="*/ 59 w 74"/>
                    <a:gd name="T63" fmla="*/ 10 h 20"/>
                    <a:gd name="T64" fmla="*/ 64 w 74"/>
                    <a:gd name="T65" fmla="*/ 10 h 20"/>
                    <a:gd name="T66" fmla="*/ 69 w 74"/>
                    <a:gd name="T67" fmla="*/ 10 h 20"/>
                    <a:gd name="T68" fmla="*/ 74 w 74"/>
                    <a:gd name="T69" fmla="*/ 5 h 20"/>
                    <a:gd name="T70" fmla="*/ 74 w 74"/>
                    <a:gd name="T71" fmla="*/ 5 h 20"/>
                    <a:gd name="T72" fmla="*/ 69 w 74"/>
                    <a:gd name="T73"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20">
                      <a:moveTo>
                        <a:pt x="69" y="5"/>
                      </a:moveTo>
                      <a:lnTo>
                        <a:pt x="74" y="0"/>
                      </a:lnTo>
                      <a:lnTo>
                        <a:pt x="69" y="5"/>
                      </a:lnTo>
                      <a:lnTo>
                        <a:pt x="64" y="5"/>
                      </a:lnTo>
                      <a:lnTo>
                        <a:pt x="54" y="5"/>
                      </a:lnTo>
                      <a:lnTo>
                        <a:pt x="49" y="5"/>
                      </a:lnTo>
                      <a:lnTo>
                        <a:pt x="44" y="10"/>
                      </a:lnTo>
                      <a:lnTo>
                        <a:pt x="39" y="10"/>
                      </a:lnTo>
                      <a:lnTo>
                        <a:pt x="34" y="10"/>
                      </a:lnTo>
                      <a:lnTo>
                        <a:pt x="29" y="10"/>
                      </a:lnTo>
                      <a:lnTo>
                        <a:pt x="19" y="10"/>
                      </a:lnTo>
                      <a:lnTo>
                        <a:pt x="14" y="15"/>
                      </a:lnTo>
                      <a:lnTo>
                        <a:pt x="14" y="15"/>
                      </a:lnTo>
                      <a:lnTo>
                        <a:pt x="9" y="15"/>
                      </a:lnTo>
                      <a:lnTo>
                        <a:pt x="4" y="15"/>
                      </a:lnTo>
                      <a:lnTo>
                        <a:pt x="4" y="15"/>
                      </a:lnTo>
                      <a:lnTo>
                        <a:pt x="0" y="15"/>
                      </a:lnTo>
                      <a:lnTo>
                        <a:pt x="0" y="15"/>
                      </a:lnTo>
                      <a:lnTo>
                        <a:pt x="0" y="20"/>
                      </a:lnTo>
                      <a:lnTo>
                        <a:pt x="0" y="20"/>
                      </a:lnTo>
                      <a:lnTo>
                        <a:pt x="4" y="20"/>
                      </a:lnTo>
                      <a:lnTo>
                        <a:pt x="4" y="20"/>
                      </a:lnTo>
                      <a:lnTo>
                        <a:pt x="9" y="20"/>
                      </a:lnTo>
                      <a:lnTo>
                        <a:pt x="14" y="20"/>
                      </a:lnTo>
                      <a:lnTo>
                        <a:pt x="19" y="20"/>
                      </a:lnTo>
                      <a:lnTo>
                        <a:pt x="24" y="15"/>
                      </a:lnTo>
                      <a:lnTo>
                        <a:pt x="29" y="15"/>
                      </a:lnTo>
                      <a:lnTo>
                        <a:pt x="34" y="15"/>
                      </a:lnTo>
                      <a:lnTo>
                        <a:pt x="39" y="15"/>
                      </a:lnTo>
                      <a:lnTo>
                        <a:pt x="44" y="15"/>
                      </a:lnTo>
                      <a:lnTo>
                        <a:pt x="49" y="15"/>
                      </a:lnTo>
                      <a:lnTo>
                        <a:pt x="59" y="10"/>
                      </a:lnTo>
                      <a:lnTo>
                        <a:pt x="64" y="10"/>
                      </a:lnTo>
                      <a:lnTo>
                        <a:pt x="69" y="10"/>
                      </a:lnTo>
                      <a:lnTo>
                        <a:pt x="74" y="5"/>
                      </a:lnTo>
                      <a:lnTo>
                        <a:pt x="74" y="5"/>
                      </a:lnTo>
                      <a:lnTo>
                        <a:pt x="6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56" name="Freeform 3456">
                  <a:extLst>
                    <a:ext uri="{FF2B5EF4-FFF2-40B4-BE49-F238E27FC236}">
                      <a16:creationId xmlns:a16="http://schemas.microsoft.com/office/drawing/2014/main" id="{88544AFD-B7C2-43E5-85E8-71ED9ADF3F53}"/>
                    </a:ext>
                  </a:extLst>
                </p:cNvPr>
                <p:cNvSpPr>
                  <a:spLocks/>
                </p:cNvSpPr>
                <p:nvPr/>
              </p:nvSpPr>
              <p:spPr bwMode="auto">
                <a:xfrm>
                  <a:off x="4019" y="1050"/>
                  <a:ext cx="15" cy="74"/>
                </a:xfrm>
                <a:custGeom>
                  <a:avLst/>
                  <a:gdLst>
                    <a:gd name="T0" fmla="*/ 5 w 15"/>
                    <a:gd name="T1" fmla="*/ 5 h 74"/>
                    <a:gd name="T2" fmla="*/ 0 w 15"/>
                    <a:gd name="T3" fmla="*/ 5 h 74"/>
                    <a:gd name="T4" fmla="*/ 10 w 15"/>
                    <a:gd name="T5" fmla="*/ 74 h 74"/>
                    <a:gd name="T6" fmla="*/ 15 w 15"/>
                    <a:gd name="T7" fmla="*/ 74 h 74"/>
                    <a:gd name="T8" fmla="*/ 5 w 15"/>
                    <a:gd name="T9" fmla="*/ 5 h 74"/>
                    <a:gd name="T10" fmla="*/ 5 w 15"/>
                    <a:gd name="T11" fmla="*/ 0 h 74"/>
                    <a:gd name="T12" fmla="*/ 5 w 15"/>
                    <a:gd name="T13" fmla="*/ 5 h 74"/>
                    <a:gd name="T14" fmla="*/ 5 w 15"/>
                    <a:gd name="T15" fmla="*/ 0 h 74"/>
                    <a:gd name="T16" fmla="*/ 5 w 15"/>
                    <a:gd name="T17" fmla="*/ 0 h 74"/>
                    <a:gd name="T18" fmla="*/ 5 w 15"/>
                    <a:gd name="T19"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74">
                      <a:moveTo>
                        <a:pt x="5" y="5"/>
                      </a:moveTo>
                      <a:lnTo>
                        <a:pt x="0" y="5"/>
                      </a:lnTo>
                      <a:lnTo>
                        <a:pt x="10" y="74"/>
                      </a:lnTo>
                      <a:lnTo>
                        <a:pt x="15" y="74"/>
                      </a:lnTo>
                      <a:lnTo>
                        <a:pt x="5" y="5"/>
                      </a:lnTo>
                      <a:lnTo>
                        <a:pt x="5" y="0"/>
                      </a:lnTo>
                      <a:lnTo>
                        <a:pt x="5" y="5"/>
                      </a:lnTo>
                      <a:lnTo>
                        <a:pt x="5" y="0"/>
                      </a:lnTo>
                      <a:lnTo>
                        <a:pt x="5"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57" name="Freeform 3457">
                  <a:extLst>
                    <a:ext uri="{FF2B5EF4-FFF2-40B4-BE49-F238E27FC236}">
                      <a16:creationId xmlns:a16="http://schemas.microsoft.com/office/drawing/2014/main" id="{69259C6D-ACF0-4F10-B22C-02E197A08977}"/>
                    </a:ext>
                  </a:extLst>
                </p:cNvPr>
                <p:cNvSpPr>
                  <a:spLocks/>
                </p:cNvSpPr>
                <p:nvPr/>
              </p:nvSpPr>
              <p:spPr bwMode="auto">
                <a:xfrm>
                  <a:off x="3950" y="1050"/>
                  <a:ext cx="74" cy="25"/>
                </a:xfrm>
                <a:custGeom>
                  <a:avLst/>
                  <a:gdLst>
                    <a:gd name="T0" fmla="*/ 5 w 74"/>
                    <a:gd name="T1" fmla="*/ 20 h 25"/>
                    <a:gd name="T2" fmla="*/ 5 w 74"/>
                    <a:gd name="T3" fmla="*/ 25 h 25"/>
                    <a:gd name="T4" fmla="*/ 10 w 74"/>
                    <a:gd name="T5" fmla="*/ 20 h 25"/>
                    <a:gd name="T6" fmla="*/ 14 w 74"/>
                    <a:gd name="T7" fmla="*/ 20 h 25"/>
                    <a:gd name="T8" fmla="*/ 19 w 74"/>
                    <a:gd name="T9" fmla="*/ 20 h 25"/>
                    <a:gd name="T10" fmla="*/ 24 w 74"/>
                    <a:gd name="T11" fmla="*/ 15 h 25"/>
                    <a:gd name="T12" fmla="*/ 29 w 74"/>
                    <a:gd name="T13" fmla="*/ 15 h 25"/>
                    <a:gd name="T14" fmla="*/ 39 w 74"/>
                    <a:gd name="T15" fmla="*/ 15 h 25"/>
                    <a:gd name="T16" fmla="*/ 44 w 74"/>
                    <a:gd name="T17" fmla="*/ 10 h 25"/>
                    <a:gd name="T18" fmla="*/ 49 w 74"/>
                    <a:gd name="T19" fmla="*/ 10 h 25"/>
                    <a:gd name="T20" fmla="*/ 54 w 74"/>
                    <a:gd name="T21" fmla="*/ 10 h 25"/>
                    <a:gd name="T22" fmla="*/ 59 w 74"/>
                    <a:gd name="T23" fmla="*/ 10 h 25"/>
                    <a:gd name="T24" fmla="*/ 64 w 74"/>
                    <a:gd name="T25" fmla="*/ 10 h 25"/>
                    <a:gd name="T26" fmla="*/ 64 w 74"/>
                    <a:gd name="T27" fmla="*/ 5 h 25"/>
                    <a:gd name="T28" fmla="*/ 69 w 74"/>
                    <a:gd name="T29" fmla="*/ 5 h 25"/>
                    <a:gd name="T30" fmla="*/ 69 w 74"/>
                    <a:gd name="T31" fmla="*/ 5 h 25"/>
                    <a:gd name="T32" fmla="*/ 74 w 74"/>
                    <a:gd name="T33" fmla="*/ 5 h 25"/>
                    <a:gd name="T34" fmla="*/ 74 w 74"/>
                    <a:gd name="T35" fmla="*/ 5 h 25"/>
                    <a:gd name="T36" fmla="*/ 74 w 74"/>
                    <a:gd name="T37" fmla="*/ 0 h 25"/>
                    <a:gd name="T38" fmla="*/ 74 w 74"/>
                    <a:gd name="T39" fmla="*/ 0 h 25"/>
                    <a:gd name="T40" fmla="*/ 69 w 74"/>
                    <a:gd name="T41" fmla="*/ 0 h 25"/>
                    <a:gd name="T42" fmla="*/ 69 w 74"/>
                    <a:gd name="T43" fmla="*/ 0 h 25"/>
                    <a:gd name="T44" fmla="*/ 64 w 74"/>
                    <a:gd name="T45" fmla="*/ 0 h 25"/>
                    <a:gd name="T46" fmla="*/ 59 w 74"/>
                    <a:gd name="T47" fmla="*/ 5 h 25"/>
                    <a:gd name="T48" fmla="*/ 59 w 74"/>
                    <a:gd name="T49" fmla="*/ 5 h 25"/>
                    <a:gd name="T50" fmla="*/ 54 w 74"/>
                    <a:gd name="T51" fmla="*/ 5 h 25"/>
                    <a:gd name="T52" fmla="*/ 49 w 74"/>
                    <a:gd name="T53" fmla="*/ 5 h 25"/>
                    <a:gd name="T54" fmla="*/ 44 w 74"/>
                    <a:gd name="T55" fmla="*/ 5 h 25"/>
                    <a:gd name="T56" fmla="*/ 34 w 74"/>
                    <a:gd name="T57" fmla="*/ 10 h 25"/>
                    <a:gd name="T58" fmla="*/ 29 w 74"/>
                    <a:gd name="T59" fmla="*/ 10 h 25"/>
                    <a:gd name="T60" fmla="*/ 24 w 74"/>
                    <a:gd name="T61" fmla="*/ 10 h 25"/>
                    <a:gd name="T62" fmla="*/ 19 w 74"/>
                    <a:gd name="T63" fmla="*/ 15 h 25"/>
                    <a:gd name="T64" fmla="*/ 14 w 74"/>
                    <a:gd name="T65" fmla="*/ 15 h 25"/>
                    <a:gd name="T66" fmla="*/ 5 w 74"/>
                    <a:gd name="T67" fmla="*/ 15 h 25"/>
                    <a:gd name="T68" fmla="*/ 0 w 74"/>
                    <a:gd name="T69" fmla="*/ 20 h 25"/>
                    <a:gd name="T70" fmla="*/ 0 w 74"/>
                    <a:gd name="T71" fmla="*/ 20 h 25"/>
                    <a:gd name="T72" fmla="*/ 5 w 74"/>
                    <a:gd name="T73"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25">
                      <a:moveTo>
                        <a:pt x="5" y="20"/>
                      </a:moveTo>
                      <a:lnTo>
                        <a:pt x="5" y="25"/>
                      </a:lnTo>
                      <a:lnTo>
                        <a:pt x="10" y="20"/>
                      </a:lnTo>
                      <a:lnTo>
                        <a:pt x="14" y="20"/>
                      </a:lnTo>
                      <a:lnTo>
                        <a:pt x="19" y="20"/>
                      </a:lnTo>
                      <a:lnTo>
                        <a:pt x="24" y="15"/>
                      </a:lnTo>
                      <a:lnTo>
                        <a:pt x="29" y="15"/>
                      </a:lnTo>
                      <a:lnTo>
                        <a:pt x="39" y="15"/>
                      </a:lnTo>
                      <a:lnTo>
                        <a:pt x="44" y="10"/>
                      </a:lnTo>
                      <a:lnTo>
                        <a:pt x="49" y="10"/>
                      </a:lnTo>
                      <a:lnTo>
                        <a:pt x="54" y="10"/>
                      </a:lnTo>
                      <a:lnTo>
                        <a:pt x="59" y="10"/>
                      </a:lnTo>
                      <a:lnTo>
                        <a:pt x="64" y="10"/>
                      </a:lnTo>
                      <a:lnTo>
                        <a:pt x="64" y="5"/>
                      </a:lnTo>
                      <a:lnTo>
                        <a:pt x="69" y="5"/>
                      </a:lnTo>
                      <a:lnTo>
                        <a:pt x="69" y="5"/>
                      </a:lnTo>
                      <a:lnTo>
                        <a:pt x="74" y="5"/>
                      </a:lnTo>
                      <a:lnTo>
                        <a:pt x="74" y="5"/>
                      </a:lnTo>
                      <a:lnTo>
                        <a:pt x="74" y="0"/>
                      </a:lnTo>
                      <a:lnTo>
                        <a:pt x="74" y="0"/>
                      </a:lnTo>
                      <a:lnTo>
                        <a:pt x="69" y="0"/>
                      </a:lnTo>
                      <a:lnTo>
                        <a:pt x="69" y="0"/>
                      </a:lnTo>
                      <a:lnTo>
                        <a:pt x="64" y="0"/>
                      </a:lnTo>
                      <a:lnTo>
                        <a:pt x="59" y="5"/>
                      </a:lnTo>
                      <a:lnTo>
                        <a:pt x="59" y="5"/>
                      </a:lnTo>
                      <a:lnTo>
                        <a:pt x="54" y="5"/>
                      </a:lnTo>
                      <a:lnTo>
                        <a:pt x="49" y="5"/>
                      </a:lnTo>
                      <a:lnTo>
                        <a:pt x="44" y="5"/>
                      </a:lnTo>
                      <a:lnTo>
                        <a:pt x="34" y="10"/>
                      </a:lnTo>
                      <a:lnTo>
                        <a:pt x="29" y="10"/>
                      </a:lnTo>
                      <a:lnTo>
                        <a:pt x="24" y="10"/>
                      </a:lnTo>
                      <a:lnTo>
                        <a:pt x="19" y="15"/>
                      </a:lnTo>
                      <a:lnTo>
                        <a:pt x="14" y="15"/>
                      </a:lnTo>
                      <a:lnTo>
                        <a:pt x="5" y="15"/>
                      </a:lnTo>
                      <a:lnTo>
                        <a:pt x="0" y="20"/>
                      </a:lnTo>
                      <a:lnTo>
                        <a:pt x="0" y="20"/>
                      </a:lnTo>
                      <a:lnTo>
                        <a:pt x="5"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58" name="Freeform 3458">
                  <a:extLst>
                    <a:ext uri="{FF2B5EF4-FFF2-40B4-BE49-F238E27FC236}">
                      <a16:creationId xmlns:a16="http://schemas.microsoft.com/office/drawing/2014/main" id="{01CB0DF8-22E2-4491-9E45-0F870E268E3A}"/>
                    </a:ext>
                  </a:extLst>
                </p:cNvPr>
                <p:cNvSpPr>
                  <a:spLocks/>
                </p:cNvSpPr>
                <p:nvPr/>
              </p:nvSpPr>
              <p:spPr bwMode="auto">
                <a:xfrm>
                  <a:off x="3950" y="1070"/>
                  <a:ext cx="14" cy="69"/>
                </a:xfrm>
                <a:custGeom>
                  <a:avLst/>
                  <a:gdLst>
                    <a:gd name="T0" fmla="*/ 10 w 14"/>
                    <a:gd name="T1" fmla="*/ 64 h 69"/>
                    <a:gd name="T2" fmla="*/ 14 w 14"/>
                    <a:gd name="T3" fmla="*/ 64 h 69"/>
                    <a:gd name="T4" fmla="*/ 5 w 14"/>
                    <a:gd name="T5" fmla="*/ 0 h 69"/>
                    <a:gd name="T6" fmla="*/ 0 w 14"/>
                    <a:gd name="T7" fmla="*/ 0 h 69"/>
                    <a:gd name="T8" fmla="*/ 10 w 14"/>
                    <a:gd name="T9" fmla="*/ 64 h 69"/>
                    <a:gd name="T10" fmla="*/ 10 w 14"/>
                    <a:gd name="T11" fmla="*/ 69 h 69"/>
                    <a:gd name="T12" fmla="*/ 10 w 14"/>
                    <a:gd name="T13" fmla="*/ 64 h 69"/>
                    <a:gd name="T14" fmla="*/ 10 w 14"/>
                    <a:gd name="T15" fmla="*/ 69 h 69"/>
                    <a:gd name="T16" fmla="*/ 10 w 14"/>
                    <a:gd name="T17" fmla="*/ 69 h 69"/>
                    <a:gd name="T18" fmla="*/ 10 w 14"/>
                    <a:gd name="T19" fmla="*/ 6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69">
                      <a:moveTo>
                        <a:pt x="10" y="64"/>
                      </a:moveTo>
                      <a:lnTo>
                        <a:pt x="14" y="64"/>
                      </a:lnTo>
                      <a:lnTo>
                        <a:pt x="5" y="0"/>
                      </a:lnTo>
                      <a:lnTo>
                        <a:pt x="0" y="0"/>
                      </a:lnTo>
                      <a:lnTo>
                        <a:pt x="10" y="64"/>
                      </a:lnTo>
                      <a:lnTo>
                        <a:pt x="10" y="69"/>
                      </a:lnTo>
                      <a:lnTo>
                        <a:pt x="10" y="64"/>
                      </a:lnTo>
                      <a:lnTo>
                        <a:pt x="10" y="69"/>
                      </a:lnTo>
                      <a:lnTo>
                        <a:pt x="10" y="69"/>
                      </a:lnTo>
                      <a:lnTo>
                        <a:pt x="10"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59" name="Freeform 3459">
                  <a:extLst>
                    <a:ext uri="{FF2B5EF4-FFF2-40B4-BE49-F238E27FC236}">
                      <a16:creationId xmlns:a16="http://schemas.microsoft.com/office/drawing/2014/main" id="{5E74F571-F939-4A21-8C96-9ED84D363826}"/>
                    </a:ext>
                  </a:extLst>
                </p:cNvPr>
                <p:cNvSpPr>
                  <a:spLocks/>
                </p:cNvSpPr>
                <p:nvPr/>
              </p:nvSpPr>
              <p:spPr bwMode="auto">
                <a:xfrm>
                  <a:off x="4024" y="1055"/>
                  <a:ext cx="10" cy="5"/>
                </a:xfrm>
                <a:custGeom>
                  <a:avLst/>
                  <a:gdLst>
                    <a:gd name="T0" fmla="*/ 10 w 10"/>
                    <a:gd name="T1" fmla="*/ 5 h 5"/>
                    <a:gd name="T2" fmla="*/ 10 w 10"/>
                    <a:gd name="T3" fmla="*/ 0 h 5"/>
                    <a:gd name="T4" fmla="*/ 0 w 10"/>
                    <a:gd name="T5" fmla="*/ 0 h 5"/>
                    <a:gd name="T6" fmla="*/ 0 w 10"/>
                    <a:gd name="T7" fmla="*/ 0 h 5"/>
                    <a:gd name="T8" fmla="*/ 10 w 10"/>
                    <a:gd name="T9" fmla="*/ 5 h 5"/>
                    <a:gd name="T10" fmla="*/ 10 w 10"/>
                    <a:gd name="T11" fmla="*/ 5 h 5"/>
                    <a:gd name="T12" fmla="*/ 10 w 10"/>
                    <a:gd name="T13" fmla="*/ 5 h 5"/>
                    <a:gd name="T14" fmla="*/ 10 w 10"/>
                    <a:gd name="T15" fmla="*/ 0 h 5"/>
                    <a:gd name="T16" fmla="*/ 10 w 10"/>
                    <a:gd name="T17" fmla="*/ 0 h 5"/>
                    <a:gd name="T18" fmla="*/ 10 w 10"/>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5">
                      <a:moveTo>
                        <a:pt x="10" y="5"/>
                      </a:moveTo>
                      <a:lnTo>
                        <a:pt x="10" y="0"/>
                      </a:lnTo>
                      <a:lnTo>
                        <a:pt x="0" y="0"/>
                      </a:lnTo>
                      <a:lnTo>
                        <a:pt x="0" y="0"/>
                      </a:lnTo>
                      <a:lnTo>
                        <a:pt x="10" y="5"/>
                      </a:lnTo>
                      <a:lnTo>
                        <a:pt x="10" y="5"/>
                      </a:lnTo>
                      <a:lnTo>
                        <a:pt x="10" y="5"/>
                      </a:lnTo>
                      <a:lnTo>
                        <a:pt x="10" y="0"/>
                      </a:lnTo>
                      <a:lnTo>
                        <a:pt x="10" y="0"/>
                      </a:lnTo>
                      <a:lnTo>
                        <a:pt x="1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60" name="Freeform 3460">
                  <a:extLst>
                    <a:ext uri="{FF2B5EF4-FFF2-40B4-BE49-F238E27FC236}">
                      <a16:creationId xmlns:a16="http://schemas.microsoft.com/office/drawing/2014/main" id="{FD26A559-B711-408E-A077-143185854C06}"/>
                    </a:ext>
                  </a:extLst>
                </p:cNvPr>
                <p:cNvSpPr>
                  <a:spLocks/>
                </p:cNvSpPr>
                <p:nvPr/>
              </p:nvSpPr>
              <p:spPr bwMode="auto">
                <a:xfrm>
                  <a:off x="4034" y="1060"/>
                  <a:ext cx="5" cy="15"/>
                </a:xfrm>
                <a:custGeom>
                  <a:avLst/>
                  <a:gdLst>
                    <a:gd name="T0" fmla="*/ 5 w 5"/>
                    <a:gd name="T1" fmla="*/ 15 h 15"/>
                    <a:gd name="T2" fmla="*/ 5 w 5"/>
                    <a:gd name="T3" fmla="*/ 15 h 15"/>
                    <a:gd name="T4" fmla="*/ 0 w 5"/>
                    <a:gd name="T5" fmla="*/ 0 h 15"/>
                    <a:gd name="T6" fmla="*/ 0 w 5"/>
                    <a:gd name="T7" fmla="*/ 0 h 15"/>
                    <a:gd name="T8" fmla="*/ 0 w 5"/>
                    <a:gd name="T9" fmla="*/ 15 h 15"/>
                    <a:gd name="T10" fmla="*/ 5 w 5"/>
                    <a:gd name="T11" fmla="*/ 15 h 15"/>
                  </a:gdLst>
                  <a:ahLst/>
                  <a:cxnLst>
                    <a:cxn ang="0">
                      <a:pos x="T0" y="T1"/>
                    </a:cxn>
                    <a:cxn ang="0">
                      <a:pos x="T2" y="T3"/>
                    </a:cxn>
                    <a:cxn ang="0">
                      <a:pos x="T4" y="T5"/>
                    </a:cxn>
                    <a:cxn ang="0">
                      <a:pos x="T6" y="T7"/>
                    </a:cxn>
                    <a:cxn ang="0">
                      <a:pos x="T8" y="T9"/>
                    </a:cxn>
                    <a:cxn ang="0">
                      <a:pos x="T10" y="T11"/>
                    </a:cxn>
                  </a:cxnLst>
                  <a:rect l="0" t="0" r="r" b="b"/>
                  <a:pathLst>
                    <a:path w="5" h="15">
                      <a:moveTo>
                        <a:pt x="5" y="15"/>
                      </a:moveTo>
                      <a:lnTo>
                        <a:pt x="5" y="15"/>
                      </a:lnTo>
                      <a:lnTo>
                        <a:pt x="0" y="0"/>
                      </a:lnTo>
                      <a:lnTo>
                        <a:pt x="0" y="0"/>
                      </a:lnTo>
                      <a:lnTo>
                        <a:pt x="0" y="15"/>
                      </a:lnTo>
                      <a:lnTo>
                        <a:pt x="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61" name="Freeform 3461">
                  <a:extLst>
                    <a:ext uri="{FF2B5EF4-FFF2-40B4-BE49-F238E27FC236}">
                      <a16:creationId xmlns:a16="http://schemas.microsoft.com/office/drawing/2014/main" id="{7100D76D-0A34-40A6-AC7C-8DD5891EA757}"/>
                    </a:ext>
                  </a:extLst>
                </p:cNvPr>
                <p:cNvSpPr>
                  <a:spLocks/>
                </p:cNvSpPr>
                <p:nvPr/>
              </p:nvSpPr>
              <p:spPr bwMode="auto">
                <a:xfrm>
                  <a:off x="4004" y="1129"/>
                  <a:ext cx="30" cy="15"/>
                </a:xfrm>
                <a:custGeom>
                  <a:avLst/>
                  <a:gdLst>
                    <a:gd name="T0" fmla="*/ 25 w 30"/>
                    <a:gd name="T1" fmla="*/ 0 h 15"/>
                    <a:gd name="T2" fmla="*/ 5 w 30"/>
                    <a:gd name="T3" fmla="*/ 5 h 15"/>
                    <a:gd name="T4" fmla="*/ 25 w 30"/>
                    <a:gd name="T5" fmla="*/ 5 h 15"/>
                    <a:gd name="T6" fmla="*/ 5 w 30"/>
                    <a:gd name="T7" fmla="*/ 10 h 15"/>
                    <a:gd name="T8" fmla="*/ 25 w 30"/>
                    <a:gd name="T9" fmla="*/ 10 h 15"/>
                    <a:gd name="T10" fmla="*/ 10 w 30"/>
                    <a:gd name="T11" fmla="*/ 15 h 15"/>
                    <a:gd name="T12" fmla="*/ 25 w 30"/>
                    <a:gd name="T13" fmla="*/ 10 h 15"/>
                    <a:gd name="T14" fmla="*/ 10 w 30"/>
                    <a:gd name="T15" fmla="*/ 15 h 15"/>
                    <a:gd name="T16" fmla="*/ 30 w 30"/>
                    <a:gd name="T17" fmla="*/ 15 h 15"/>
                    <a:gd name="T18" fmla="*/ 30 w 30"/>
                    <a:gd name="T19" fmla="*/ 0 h 15"/>
                    <a:gd name="T20" fmla="*/ 25 w 30"/>
                    <a:gd name="T21" fmla="*/ 0 h 15"/>
                    <a:gd name="T22" fmla="*/ 25 w 30"/>
                    <a:gd name="T23" fmla="*/ 0 h 15"/>
                    <a:gd name="T24" fmla="*/ 25 w 30"/>
                    <a:gd name="T25" fmla="*/ 0 h 15"/>
                    <a:gd name="T26" fmla="*/ 20 w 30"/>
                    <a:gd name="T27" fmla="*/ 0 h 15"/>
                    <a:gd name="T28" fmla="*/ 20 w 30"/>
                    <a:gd name="T29" fmla="*/ 0 h 15"/>
                    <a:gd name="T30" fmla="*/ 20 w 30"/>
                    <a:gd name="T31" fmla="*/ 0 h 15"/>
                    <a:gd name="T32" fmla="*/ 15 w 30"/>
                    <a:gd name="T33" fmla="*/ 0 h 15"/>
                    <a:gd name="T34" fmla="*/ 10 w 30"/>
                    <a:gd name="T35" fmla="*/ 0 h 15"/>
                    <a:gd name="T36" fmla="*/ 10 w 30"/>
                    <a:gd name="T37" fmla="*/ 0 h 15"/>
                    <a:gd name="T38" fmla="*/ 5 w 30"/>
                    <a:gd name="T39" fmla="*/ 5 h 15"/>
                    <a:gd name="T40" fmla="*/ 5 w 30"/>
                    <a:gd name="T41" fmla="*/ 5 h 15"/>
                    <a:gd name="T42" fmla="*/ 5 w 30"/>
                    <a:gd name="T43" fmla="*/ 5 h 15"/>
                    <a:gd name="T44" fmla="*/ 0 w 30"/>
                    <a:gd name="T45" fmla="*/ 5 h 15"/>
                    <a:gd name="T46" fmla="*/ 0 w 30"/>
                    <a:gd name="T47" fmla="*/ 5 h 15"/>
                    <a:gd name="T48" fmla="*/ 0 w 30"/>
                    <a:gd name="T49" fmla="*/ 5 h 15"/>
                    <a:gd name="T50" fmla="*/ 0 w 30"/>
                    <a:gd name="T51" fmla="*/ 5 h 15"/>
                    <a:gd name="T52" fmla="*/ 25 w 30"/>
                    <a:gd name="T5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 h="15">
                      <a:moveTo>
                        <a:pt x="25" y="0"/>
                      </a:moveTo>
                      <a:lnTo>
                        <a:pt x="5" y="5"/>
                      </a:lnTo>
                      <a:lnTo>
                        <a:pt x="25" y="5"/>
                      </a:lnTo>
                      <a:lnTo>
                        <a:pt x="5" y="10"/>
                      </a:lnTo>
                      <a:lnTo>
                        <a:pt x="25" y="10"/>
                      </a:lnTo>
                      <a:lnTo>
                        <a:pt x="10" y="15"/>
                      </a:lnTo>
                      <a:lnTo>
                        <a:pt x="25" y="10"/>
                      </a:lnTo>
                      <a:lnTo>
                        <a:pt x="10" y="15"/>
                      </a:lnTo>
                      <a:lnTo>
                        <a:pt x="30" y="15"/>
                      </a:lnTo>
                      <a:lnTo>
                        <a:pt x="30" y="0"/>
                      </a:lnTo>
                      <a:lnTo>
                        <a:pt x="25" y="0"/>
                      </a:lnTo>
                      <a:lnTo>
                        <a:pt x="25" y="0"/>
                      </a:lnTo>
                      <a:lnTo>
                        <a:pt x="25" y="0"/>
                      </a:lnTo>
                      <a:lnTo>
                        <a:pt x="20" y="0"/>
                      </a:lnTo>
                      <a:lnTo>
                        <a:pt x="20" y="0"/>
                      </a:lnTo>
                      <a:lnTo>
                        <a:pt x="20" y="0"/>
                      </a:lnTo>
                      <a:lnTo>
                        <a:pt x="15" y="0"/>
                      </a:lnTo>
                      <a:lnTo>
                        <a:pt x="10" y="0"/>
                      </a:lnTo>
                      <a:lnTo>
                        <a:pt x="10" y="0"/>
                      </a:lnTo>
                      <a:lnTo>
                        <a:pt x="5" y="5"/>
                      </a:lnTo>
                      <a:lnTo>
                        <a:pt x="5" y="5"/>
                      </a:lnTo>
                      <a:lnTo>
                        <a:pt x="5" y="5"/>
                      </a:lnTo>
                      <a:lnTo>
                        <a:pt x="0" y="5"/>
                      </a:lnTo>
                      <a:lnTo>
                        <a:pt x="0" y="5"/>
                      </a:lnTo>
                      <a:lnTo>
                        <a:pt x="0" y="5"/>
                      </a:lnTo>
                      <a:lnTo>
                        <a:pt x="0" y="5"/>
                      </a:lnTo>
                      <a:lnTo>
                        <a:pt x="25" y="0"/>
                      </a:lnTo>
                      <a:close/>
                    </a:path>
                  </a:pathLst>
                </a:custGeom>
                <a:solidFill>
                  <a:srgbClr val="98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62" name="Freeform 3462">
                  <a:extLst>
                    <a:ext uri="{FF2B5EF4-FFF2-40B4-BE49-F238E27FC236}">
                      <a16:creationId xmlns:a16="http://schemas.microsoft.com/office/drawing/2014/main" id="{97C2B83F-1F4A-44E6-815D-8361D11C2772}"/>
                    </a:ext>
                  </a:extLst>
                </p:cNvPr>
                <p:cNvSpPr>
                  <a:spLocks/>
                </p:cNvSpPr>
                <p:nvPr/>
              </p:nvSpPr>
              <p:spPr bwMode="auto">
                <a:xfrm>
                  <a:off x="3974" y="1144"/>
                  <a:ext cx="60" cy="14"/>
                </a:xfrm>
                <a:custGeom>
                  <a:avLst/>
                  <a:gdLst>
                    <a:gd name="T0" fmla="*/ 60 w 60"/>
                    <a:gd name="T1" fmla="*/ 0 h 14"/>
                    <a:gd name="T2" fmla="*/ 55 w 60"/>
                    <a:gd name="T3" fmla="*/ 0 h 14"/>
                    <a:gd name="T4" fmla="*/ 50 w 60"/>
                    <a:gd name="T5" fmla="*/ 0 h 14"/>
                    <a:gd name="T6" fmla="*/ 40 w 60"/>
                    <a:gd name="T7" fmla="*/ 0 h 14"/>
                    <a:gd name="T8" fmla="*/ 35 w 60"/>
                    <a:gd name="T9" fmla="*/ 5 h 14"/>
                    <a:gd name="T10" fmla="*/ 30 w 60"/>
                    <a:gd name="T11" fmla="*/ 5 h 14"/>
                    <a:gd name="T12" fmla="*/ 25 w 60"/>
                    <a:gd name="T13" fmla="*/ 5 h 14"/>
                    <a:gd name="T14" fmla="*/ 20 w 60"/>
                    <a:gd name="T15" fmla="*/ 5 h 14"/>
                    <a:gd name="T16" fmla="*/ 15 w 60"/>
                    <a:gd name="T17" fmla="*/ 5 h 14"/>
                    <a:gd name="T18" fmla="*/ 15 w 60"/>
                    <a:gd name="T19" fmla="*/ 5 h 14"/>
                    <a:gd name="T20" fmla="*/ 10 w 60"/>
                    <a:gd name="T21" fmla="*/ 5 h 14"/>
                    <a:gd name="T22" fmla="*/ 5 w 60"/>
                    <a:gd name="T23" fmla="*/ 5 h 14"/>
                    <a:gd name="T24" fmla="*/ 5 w 60"/>
                    <a:gd name="T25" fmla="*/ 5 h 14"/>
                    <a:gd name="T26" fmla="*/ 0 w 60"/>
                    <a:gd name="T27" fmla="*/ 5 h 14"/>
                    <a:gd name="T28" fmla="*/ 0 w 60"/>
                    <a:gd name="T29" fmla="*/ 5 h 14"/>
                    <a:gd name="T30" fmla="*/ 0 w 60"/>
                    <a:gd name="T31" fmla="*/ 5 h 14"/>
                    <a:gd name="T32" fmla="*/ 0 w 60"/>
                    <a:gd name="T33" fmla="*/ 10 h 14"/>
                    <a:gd name="T34" fmla="*/ 0 w 60"/>
                    <a:gd name="T35" fmla="*/ 14 h 14"/>
                    <a:gd name="T36" fmla="*/ 0 w 60"/>
                    <a:gd name="T37" fmla="*/ 14 h 14"/>
                    <a:gd name="T38" fmla="*/ 0 w 60"/>
                    <a:gd name="T39" fmla="*/ 14 h 14"/>
                    <a:gd name="T40" fmla="*/ 5 w 60"/>
                    <a:gd name="T41" fmla="*/ 14 h 14"/>
                    <a:gd name="T42" fmla="*/ 5 w 60"/>
                    <a:gd name="T43" fmla="*/ 10 h 14"/>
                    <a:gd name="T44" fmla="*/ 5 w 60"/>
                    <a:gd name="T45" fmla="*/ 10 h 14"/>
                    <a:gd name="T46" fmla="*/ 10 w 60"/>
                    <a:gd name="T47" fmla="*/ 10 h 14"/>
                    <a:gd name="T48" fmla="*/ 15 w 60"/>
                    <a:gd name="T49" fmla="*/ 10 h 14"/>
                    <a:gd name="T50" fmla="*/ 15 w 60"/>
                    <a:gd name="T51" fmla="*/ 10 h 14"/>
                    <a:gd name="T52" fmla="*/ 20 w 60"/>
                    <a:gd name="T53" fmla="*/ 10 h 14"/>
                    <a:gd name="T54" fmla="*/ 25 w 60"/>
                    <a:gd name="T55" fmla="*/ 10 h 14"/>
                    <a:gd name="T56" fmla="*/ 30 w 60"/>
                    <a:gd name="T57" fmla="*/ 10 h 14"/>
                    <a:gd name="T58" fmla="*/ 35 w 60"/>
                    <a:gd name="T59" fmla="*/ 10 h 14"/>
                    <a:gd name="T60" fmla="*/ 40 w 60"/>
                    <a:gd name="T61" fmla="*/ 10 h 14"/>
                    <a:gd name="T62" fmla="*/ 50 w 60"/>
                    <a:gd name="T63" fmla="*/ 5 h 14"/>
                    <a:gd name="T64" fmla="*/ 55 w 60"/>
                    <a:gd name="T65" fmla="*/ 5 h 14"/>
                    <a:gd name="T66" fmla="*/ 60 w 60"/>
                    <a:gd name="T67" fmla="*/ 5 h 14"/>
                    <a:gd name="T68" fmla="*/ 60 w 60"/>
                    <a:gd name="T6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14">
                      <a:moveTo>
                        <a:pt x="60" y="0"/>
                      </a:moveTo>
                      <a:lnTo>
                        <a:pt x="55" y="0"/>
                      </a:lnTo>
                      <a:lnTo>
                        <a:pt x="50" y="0"/>
                      </a:lnTo>
                      <a:lnTo>
                        <a:pt x="40" y="0"/>
                      </a:lnTo>
                      <a:lnTo>
                        <a:pt x="35" y="5"/>
                      </a:lnTo>
                      <a:lnTo>
                        <a:pt x="30" y="5"/>
                      </a:lnTo>
                      <a:lnTo>
                        <a:pt x="25" y="5"/>
                      </a:lnTo>
                      <a:lnTo>
                        <a:pt x="20" y="5"/>
                      </a:lnTo>
                      <a:lnTo>
                        <a:pt x="15" y="5"/>
                      </a:lnTo>
                      <a:lnTo>
                        <a:pt x="15" y="5"/>
                      </a:lnTo>
                      <a:lnTo>
                        <a:pt x="10" y="5"/>
                      </a:lnTo>
                      <a:lnTo>
                        <a:pt x="5" y="5"/>
                      </a:lnTo>
                      <a:lnTo>
                        <a:pt x="5" y="5"/>
                      </a:lnTo>
                      <a:lnTo>
                        <a:pt x="0" y="5"/>
                      </a:lnTo>
                      <a:lnTo>
                        <a:pt x="0" y="5"/>
                      </a:lnTo>
                      <a:lnTo>
                        <a:pt x="0" y="5"/>
                      </a:lnTo>
                      <a:lnTo>
                        <a:pt x="0" y="10"/>
                      </a:lnTo>
                      <a:lnTo>
                        <a:pt x="0" y="14"/>
                      </a:lnTo>
                      <a:lnTo>
                        <a:pt x="0" y="14"/>
                      </a:lnTo>
                      <a:lnTo>
                        <a:pt x="0" y="14"/>
                      </a:lnTo>
                      <a:lnTo>
                        <a:pt x="5" y="14"/>
                      </a:lnTo>
                      <a:lnTo>
                        <a:pt x="5" y="10"/>
                      </a:lnTo>
                      <a:lnTo>
                        <a:pt x="5" y="10"/>
                      </a:lnTo>
                      <a:lnTo>
                        <a:pt x="10" y="10"/>
                      </a:lnTo>
                      <a:lnTo>
                        <a:pt x="15" y="10"/>
                      </a:lnTo>
                      <a:lnTo>
                        <a:pt x="15" y="10"/>
                      </a:lnTo>
                      <a:lnTo>
                        <a:pt x="20" y="10"/>
                      </a:lnTo>
                      <a:lnTo>
                        <a:pt x="25" y="10"/>
                      </a:lnTo>
                      <a:lnTo>
                        <a:pt x="30" y="10"/>
                      </a:lnTo>
                      <a:lnTo>
                        <a:pt x="35" y="10"/>
                      </a:lnTo>
                      <a:lnTo>
                        <a:pt x="40" y="10"/>
                      </a:lnTo>
                      <a:lnTo>
                        <a:pt x="50" y="5"/>
                      </a:lnTo>
                      <a:lnTo>
                        <a:pt x="55" y="5"/>
                      </a:lnTo>
                      <a:lnTo>
                        <a:pt x="60" y="5"/>
                      </a:lnTo>
                      <a:lnTo>
                        <a:pt x="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63" name="Freeform 3463">
                  <a:extLst>
                    <a:ext uri="{FF2B5EF4-FFF2-40B4-BE49-F238E27FC236}">
                      <a16:creationId xmlns:a16="http://schemas.microsoft.com/office/drawing/2014/main" id="{8AB96DAD-B853-48F3-A600-939C2C3B1AB4}"/>
                    </a:ext>
                  </a:extLst>
                </p:cNvPr>
                <p:cNvSpPr>
                  <a:spLocks/>
                </p:cNvSpPr>
                <p:nvPr/>
              </p:nvSpPr>
              <p:spPr bwMode="auto">
                <a:xfrm>
                  <a:off x="3999" y="1149"/>
                  <a:ext cx="40" cy="24"/>
                </a:xfrm>
                <a:custGeom>
                  <a:avLst/>
                  <a:gdLst>
                    <a:gd name="T0" fmla="*/ 35 w 40"/>
                    <a:gd name="T1" fmla="*/ 0 h 24"/>
                    <a:gd name="T2" fmla="*/ 40 w 40"/>
                    <a:gd name="T3" fmla="*/ 19 h 24"/>
                    <a:gd name="T4" fmla="*/ 5 w 40"/>
                    <a:gd name="T5" fmla="*/ 24 h 24"/>
                    <a:gd name="T6" fmla="*/ 35 w 40"/>
                    <a:gd name="T7" fmla="*/ 14 h 24"/>
                    <a:gd name="T8" fmla="*/ 5 w 40"/>
                    <a:gd name="T9" fmla="*/ 19 h 24"/>
                    <a:gd name="T10" fmla="*/ 35 w 40"/>
                    <a:gd name="T11" fmla="*/ 14 h 24"/>
                    <a:gd name="T12" fmla="*/ 0 w 40"/>
                    <a:gd name="T13" fmla="*/ 14 h 24"/>
                    <a:gd name="T14" fmla="*/ 35 w 40"/>
                    <a:gd name="T15" fmla="*/ 9 h 24"/>
                    <a:gd name="T16" fmla="*/ 0 w 40"/>
                    <a:gd name="T17" fmla="*/ 9 h 24"/>
                    <a:gd name="T18" fmla="*/ 35 w 40"/>
                    <a:gd name="T19" fmla="*/ 5 h 24"/>
                    <a:gd name="T20" fmla="*/ 0 w 40"/>
                    <a:gd name="T21" fmla="*/ 9 h 24"/>
                    <a:gd name="T22" fmla="*/ 30 w 40"/>
                    <a:gd name="T23" fmla="*/ 0 h 24"/>
                    <a:gd name="T24" fmla="*/ 0 w 40"/>
                    <a:gd name="T25" fmla="*/ 5 h 24"/>
                    <a:gd name="T26" fmla="*/ 35 w 40"/>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24">
                      <a:moveTo>
                        <a:pt x="35" y="0"/>
                      </a:moveTo>
                      <a:lnTo>
                        <a:pt x="40" y="19"/>
                      </a:lnTo>
                      <a:lnTo>
                        <a:pt x="5" y="24"/>
                      </a:lnTo>
                      <a:lnTo>
                        <a:pt x="35" y="14"/>
                      </a:lnTo>
                      <a:lnTo>
                        <a:pt x="5" y="19"/>
                      </a:lnTo>
                      <a:lnTo>
                        <a:pt x="35" y="14"/>
                      </a:lnTo>
                      <a:lnTo>
                        <a:pt x="0" y="14"/>
                      </a:lnTo>
                      <a:lnTo>
                        <a:pt x="35" y="9"/>
                      </a:lnTo>
                      <a:lnTo>
                        <a:pt x="0" y="9"/>
                      </a:lnTo>
                      <a:lnTo>
                        <a:pt x="35" y="5"/>
                      </a:lnTo>
                      <a:lnTo>
                        <a:pt x="0" y="9"/>
                      </a:lnTo>
                      <a:lnTo>
                        <a:pt x="30" y="0"/>
                      </a:lnTo>
                      <a:lnTo>
                        <a:pt x="0" y="5"/>
                      </a:lnTo>
                      <a:lnTo>
                        <a:pt x="35" y="0"/>
                      </a:lnTo>
                      <a:close/>
                    </a:path>
                  </a:pathLst>
                </a:custGeom>
                <a:solidFill>
                  <a:srgbClr val="98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64" name="Freeform 3464">
                  <a:extLst>
                    <a:ext uri="{FF2B5EF4-FFF2-40B4-BE49-F238E27FC236}">
                      <a16:creationId xmlns:a16="http://schemas.microsoft.com/office/drawing/2014/main" id="{7E77840E-0605-4370-AFDD-DE5CCDA6C63A}"/>
                    </a:ext>
                  </a:extLst>
                </p:cNvPr>
                <p:cNvSpPr>
                  <a:spLocks/>
                </p:cNvSpPr>
                <p:nvPr/>
              </p:nvSpPr>
              <p:spPr bwMode="auto">
                <a:xfrm>
                  <a:off x="4024" y="1055"/>
                  <a:ext cx="64" cy="113"/>
                </a:xfrm>
                <a:custGeom>
                  <a:avLst/>
                  <a:gdLst>
                    <a:gd name="T0" fmla="*/ 10 w 64"/>
                    <a:gd name="T1" fmla="*/ 20 h 113"/>
                    <a:gd name="T2" fmla="*/ 10 w 64"/>
                    <a:gd name="T3" fmla="*/ 5 h 113"/>
                    <a:gd name="T4" fmla="*/ 0 w 64"/>
                    <a:gd name="T5" fmla="*/ 0 h 113"/>
                    <a:gd name="T6" fmla="*/ 10 w 64"/>
                    <a:gd name="T7" fmla="*/ 69 h 113"/>
                    <a:gd name="T8" fmla="*/ 10 w 64"/>
                    <a:gd name="T9" fmla="*/ 74 h 113"/>
                    <a:gd name="T10" fmla="*/ 15 w 64"/>
                    <a:gd name="T11" fmla="*/ 113 h 113"/>
                    <a:gd name="T12" fmla="*/ 19 w 64"/>
                    <a:gd name="T13" fmla="*/ 113 h 113"/>
                    <a:gd name="T14" fmla="*/ 19 w 64"/>
                    <a:gd name="T15" fmla="*/ 108 h 113"/>
                    <a:gd name="T16" fmla="*/ 64 w 64"/>
                    <a:gd name="T17" fmla="*/ 89 h 113"/>
                    <a:gd name="T18" fmla="*/ 59 w 64"/>
                    <a:gd name="T19" fmla="*/ 64 h 113"/>
                    <a:gd name="T20" fmla="*/ 49 w 64"/>
                    <a:gd name="T21" fmla="*/ 64 h 113"/>
                    <a:gd name="T22" fmla="*/ 44 w 64"/>
                    <a:gd name="T23" fmla="*/ 30 h 113"/>
                    <a:gd name="T24" fmla="*/ 10 w 64"/>
                    <a:gd name="T25" fmla="*/ 20 h 113"/>
                    <a:gd name="T26" fmla="*/ 19 w 64"/>
                    <a:gd name="T27" fmla="*/ 69 h 113"/>
                    <a:gd name="T28" fmla="*/ 10 w 64"/>
                    <a:gd name="T29" fmla="*/ 2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113">
                      <a:moveTo>
                        <a:pt x="10" y="20"/>
                      </a:moveTo>
                      <a:lnTo>
                        <a:pt x="10" y="5"/>
                      </a:lnTo>
                      <a:lnTo>
                        <a:pt x="0" y="0"/>
                      </a:lnTo>
                      <a:lnTo>
                        <a:pt x="10" y="69"/>
                      </a:lnTo>
                      <a:lnTo>
                        <a:pt x="10" y="74"/>
                      </a:lnTo>
                      <a:lnTo>
                        <a:pt x="15" y="113"/>
                      </a:lnTo>
                      <a:lnTo>
                        <a:pt x="19" y="113"/>
                      </a:lnTo>
                      <a:lnTo>
                        <a:pt x="19" y="108"/>
                      </a:lnTo>
                      <a:lnTo>
                        <a:pt x="64" y="89"/>
                      </a:lnTo>
                      <a:lnTo>
                        <a:pt x="59" y="64"/>
                      </a:lnTo>
                      <a:lnTo>
                        <a:pt x="49" y="64"/>
                      </a:lnTo>
                      <a:lnTo>
                        <a:pt x="44" y="30"/>
                      </a:lnTo>
                      <a:lnTo>
                        <a:pt x="10" y="20"/>
                      </a:lnTo>
                      <a:lnTo>
                        <a:pt x="19" y="69"/>
                      </a:lnTo>
                      <a:lnTo>
                        <a:pt x="10" y="20"/>
                      </a:lnTo>
                      <a:close/>
                    </a:path>
                  </a:pathLst>
                </a:custGeom>
                <a:solidFill>
                  <a:srgbClr val="98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65" name="Freeform 3465">
                  <a:extLst>
                    <a:ext uri="{FF2B5EF4-FFF2-40B4-BE49-F238E27FC236}">
                      <a16:creationId xmlns:a16="http://schemas.microsoft.com/office/drawing/2014/main" id="{A0610160-FDBE-47B0-84DF-03106B236FC9}"/>
                    </a:ext>
                  </a:extLst>
                </p:cNvPr>
                <p:cNvSpPr>
                  <a:spLocks/>
                </p:cNvSpPr>
                <p:nvPr/>
              </p:nvSpPr>
              <p:spPr bwMode="auto">
                <a:xfrm>
                  <a:off x="4039" y="1080"/>
                  <a:ext cx="34" cy="44"/>
                </a:xfrm>
                <a:custGeom>
                  <a:avLst/>
                  <a:gdLst>
                    <a:gd name="T0" fmla="*/ 0 w 34"/>
                    <a:gd name="T1" fmla="*/ 0 h 44"/>
                    <a:gd name="T2" fmla="*/ 24 w 34"/>
                    <a:gd name="T3" fmla="*/ 5 h 44"/>
                    <a:gd name="T4" fmla="*/ 0 w 34"/>
                    <a:gd name="T5" fmla="*/ 5 h 44"/>
                    <a:gd name="T6" fmla="*/ 24 w 34"/>
                    <a:gd name="T7" fmla="*/ 9 h 44"/>
                    <a:gd name="T8" fmla="*/ 4 w 34"/>
                    <a:gd name="T9" fmla="*/ 9 h 44"/>
                    <a:gd name="T10" fmla="*/ 24 w 34"/>
                    <a:gd name="T11" fmla="*/ 14 h 44"/>
                    <a:gd name="T12" fmla="*/ 4 w 34"/>
                    <a:gd name="T13" fmla="*/ 19 h 44"/>
                    <a:gd name="T14" fmla="*/ 24 w 34"/>
                    <a:gd name="T15" fmla="*/ 19 h 44"/>
                    <a:gd name="T16" fmla="*/ 4 w 34"/>
                    <a:gd name="T17" fmla="*/ 24 h 44"/>
                    <a:gd name="T18" fmla="*/ 29 w 34"/>
                    <a:gd name="T19" fmla="*/ 24 h 44"/>
                    <a:gd name="T20" fmla="*/ 4 w 34"/>
                    <a:gd name="T21" fmla="*/ 29 h 44"/>
                    <a:gd name="T22" fmla="*/ 29 w 34"/>
                    <a:gd name="T23" fmla="*/ 34 h 44"/>
                    <a:gd name="T24" fmla="*/ 4 w 34"/>
                    <a:gd name="T25" fmla="*/ 34 h 44"/>
                    <a:gd name="T26" fmla="*/ 34 w 34"/>
                    <a:gd name="T27" fmla="*/ 39 h 44"/>
                    <a:gd name="T28" fmla="*/ 4 w 34"/>
                    <a:gd name="T29" fmla="*/ 44 h 44"/>
                    <a:gd name="T30" fmla="*/ 0 w 34"/>
                    <a:gd name="T3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44">
                      <a:moveTo>
                        <a:pt x="0" y="0"/>
                      </a:moveTo>
                      <a:lnTo>
                        <a:pt x="24" y="5"/>
                      </a:lnTo>
                      <a:lnTo>
                        <a:pt x="0" y="5"/>
                      </a:lnTo>
                      <a:lnTo>
                        <a:pt x="24" y="9"/>
                      </a:lnTo>
                      <a:lnTo>
                        <a:pt x="4" y="9"/>
                      </a:lnTo>
                      <a:lnTo>
                        <a:pt x="24" y="14"/>
                      </a:lnTo>
                      <a:lnTo>
                        <a:pt x="4" y="19"/>
                      </a:lnTo>
                      <a:lnTo>
                        <a:pt x="24" y="19"/>
                      </a:lnTo>
                      <a:lnTo>
                        <a:pt x="4" y="24"/>
                      </a:lnTo>
                      <a:lnTo>
                        <a:pt x="29" y="24"/>
                      </a:lnTo>
                      <a:lnTo>
                        <a:pt x="4" y="29"/>
                      </a:lnTo>
                      <a:lnTo>
                        <a:pt x="29" y="34"/>
                      </a:lnTo>
                      <a:lnTo>
                        <a:pt x="4" y="34"/>
                      </a:lnTo>
                      <a:lnTo>
                        <a:pt x="34" y="39"/>
                      </a:lnTo>
                      <a:lnTo>
                        <a:pt x="4" y="4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66" name="Freeform 3466">
                  <a:extLst>
                    <a:ext uri="{FF2B5EF4-FFF2-40B4-BE49-F238E27FC236}">
                      <a16:creationId xmlns:a16="http://schemas.microsoft.com/office/drawing/2014/main" id="{28C67975-50A9-4292-BE07-5B8456AD60FA}"/>
                    </a:ext>
                  </a:extLst>
                </p:cNvPr>
                <p:cNvSpPr>
                  <a:spLocks/>
                </p:cNvSpPr>
                <p:nvPr/>
              </p:nvSpPr>
              <p:spPr bwMode="auto">
                <a:xfrm>
                  <a:off x="4039" y="1119"/>
                  <a:ext cx="44" cy="39"/>
                </a:xfrm>
                <a:custGeom>
                  <a:avLst/>
                  <a:gdLst>
                    <a:gd name="T0" fmla="*/ 0 w 44"/>
                    <a:gd name="T1" fmla="*/ 10 h 39"/>
                    <a:gd name="T2" fmla="*/ 44 w 44"/>
                    <a:gd name="T3" fmla="*/ 0 h 39"/>
                    <a:gd name="T4" fmla="*/ 4 w 44"/>
                    <a:gd name="T5" fmla="*/ 15 h 39"/>
                    <a:gd name="T6" fmla="*/ 44 w 44"/>
                    <a:gd name="T7" fmla="*/ 10 h 39"/>
                    <a:gd name="T8" fmla="*/ 4 w 44"/>
                    <a:gd name="T9" fmla="*/ 20 h 39"/>
                    <a:gd name="T10" fmla="*/ 44 w 44"/>
                    <a:gd name="T11" fmla="*/ 15 h 39"/>
                    <a:gd name="T12" fmla="*/ 4 w 44"/>
                    <a:gd name="T13" fmla="*/ 30 h 39"/>
                    <a:gd name="T14" fmla="*/ 44 w 44"/>
                    <a:gd name="T15" fmla="*/ 20 h 39"/>
                    <a:gd name="T16" fmla="*/ 4 w 44"/>
                    <a:gd name="T17" fmla="*/ 35 h 39"/>
                    <a:gd name="T18" fmla="*/ 44 w 44"/>
                    <a:gd name="T19" fmla="*/ 25 h 39"/>
                    <a:gd name="T20" fmla="*/ 4 w 44"/>
                    <a:gd name="T21" fmla="*/ 39 h 39"/>
                    <a:gd name="T22" fmla="*/ 0 w 44"/>
                    <a:gd name="T23"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9">
                      <a:moveTo>
                        <a:pt x="0" y="10"/>
                      </a:moveTo>
                      <a:lnTo>
                        <a:pt x="44" y="0"/>
                      </a:lnTo>
                      <a:lnTo>
                        <a:pt x="4" y="15"/>
                      </a:lnTo>
                      <a:lnTo>
                        <a:pt x="44" y="10"/>
                      </a:lnTo>
                      <a:lnTo>
                        <a:pt x="4" y="20"/>
                      </a:lnTo>
                      <a:lnTo>
                        <a:pt x="44" y="15"/>
                      </a:lnTo>
                      <a:lnTo>
                        <a:pt x="4" y="30"/>
                      </a:lnTo>
                      <a:lnTo>
                        <a:pt x="44" y="20"/>
                      </a:lnTo>
                      <a:lnTo>
                        <a:pt x="4" y="35"/>
                      </a:lnTo>
                      <a:lnTo>
                        <a:pt x="44" y="25"/>
                      </a:lnTo>
                      <a:lnTo>
                        <a:pt x="4" y="39"/>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67" name="Freeform 3467">
                  <a:extLst>
                    <a:ext uri="{FF2B5EF4-FFF2-40B4-BE49-F238E27FC236}">
                      <a16:creationId xmlns:a16="http://schemas.microsoft.com/office/drawing/2014/main" id="{3D5701E4-7AF2-4C7F-AE28-0E7FFF7556DE}"/>
                    </a:ext>
                  </a:extLst>
                </p:cNvPr>
                <p:cNvSpPr>
                  <a:spLocks/>
                </p:cNvSpPr>
                <p:nvPr/>
              </p:nvSpPr>
              <p:spPr bwMode="auto">
                <a:xfrm>
                  <a:off x="3960" y="1065"/>
                  <a:ext cx="59" cy="59"/>
                </a:xfrm>
                <a:custGeom>
                  <a:avLst/>
                  <a:gdLst>
                    <a:gd name="T0" fmla="*/ 9 w 59"/>
                    <a:gd name="T1" fmla="*/ 59 h 59"/>
                    <a:gd name="T2" fmla="*/ 9 w 59"/>
                    <a:gd name="T3" fmla="*/ 59 h 59"/>
                    <a:gd name="T4" fmla="*/ 9 w 59"/>
                    <a:gd name="T5" fmla="*/ 59 h 59"/>
                    <a:gd name="T6" fmla="*/ 9 w 59"/>
                    <a:gd name="T7" fmla="*/ 59 h 59"/>
                    <a:gd name="T8" fmla="*/ 14 w 59"/>
                    <a:gd name="T9" fmla="*/ 59 h 59"/>
                    <a:gd name="T10" fmla="*/ 14 w 59"/>
                    <a:gd name="T11" fmla="*/ 59 h 59"/>
                    <a:gd name="T12" fmla="*/ 19 w 59"/>
                    <a:gd name="T13" fmla="*/ 59 h 59"/>
                    <a:gd name="T14" fmla="*/ 24 w 59"/>
                    <a:gd name="T15" fmla="*/ 59 h 59"/>
                    <a:gd name="T16" fmla="*/ 29 w 59"/>
                    <a:gd name="T17" fmla="*/ 59 h 59"/>
                    <a:gd name="T18" fmla="*/ 34 w 59"/>
                    <a:gd name="T19" fmla="*/ 59 h 59"/>
                    <a:gd name="T20" fmla="*/ 34 w 59"/>
                    <a:gd name="T21" fmla="*/ 54 h 59"/>
                    <a:gd name="T22" fmla="*/ 39 w 59"/>
                    <a:gd name="T23" fmla="*/ 54 h 59"/>
                    <a:gd name="T24" fmla="*/ 44 w 59"/>
                    <a:gd name="T25" fmla="*/ 54 h 59"/>
                    <a:gd name="T26" fmla="*/ 49 w 59"/>
                    <a:gd name="T27" fmla="*/ 54 h 59"/>
                    <a:gd name="T28" fmla="*/ 54 w 59"/>
                    <a:gd name="T29" fmla="*/ 54 h 59"/>
                    <a:gd name="T30" fmla="*/ 59 w 59"/>
                    <a:gd name="T31" fmla="*/ 54 h 59"/>
                    <a:gd name="T32" fmla="*/ 59 w 59"/>
                    <a:gd name="T33" fmla="*/ 49 h 59"/>
                    <a:gd name="T34" fmla="*/ 54 w 59"/>
                    <a:gd name="T35" fmla="*/ 0 h 59"/>
                    <a:gd name="T36" fmla="*/ 54 w 59"/>
                    <a:gd name="T37" fmla="*/ 0 h 59"/>
                    <a:gd name="T38" fmla="*/ 54 w 59"/>
                    <a:gd name="T39" fmla="*/ 0 h 59"/>
                    <a:gd name="T40" fmla="*/ 49 w 59"/>
                    <a:gd name="T41" fmla="*/ 0 h 59"/>
                    <a:gd name="T42" fmla="*/ 49 w 59"/>
                    <a:gd name="T43" fmla="*/ 0 h 59"/>
                    <a:gd name="T44" fmla="*/ 44 w 59"/>
                    <a:gd name="T45" fmla="*/ 0 h 59"/>
                    <a:gd name="T46" fmla="*/ 44 w 59"/>
                    <a:gd name="T47" fmla="*/ 0 h 59"/>
                    <a:gd name="T48" fmla="*/ 39 w 59"/>
                    <a:gd name="T49" fmla="*/ 0 h 59"/>
                    <a:gd name="T50" fmla="*/ 34 w 59"/>
                    <a:gd name="T51" fmla="*/ 5 h 59"/>
                    <a:gd name="T52" fmla="*/ 29 w 59"/>
                    <a:gd name="T53" fmla="*/ 5 h 59"/>
                    <a:gd name="T54" fmla="*/ 29 w 59"/>
                    <a:gd name="T55" fmla="*/ 5 h 59"/>
                    <a:gd name="T56" fmla="*/ 24 w 59"/>
                    <a:gd name="T57" fmla="*/ 5 h 59"/>
                    <a:gd name="T58" fmla="*/ 19 w 59"/>
                    <a:gd name="T59" fmla="*/ 5 h 59"/>
                    <a:gd name="T60" fmla="*/ 14 w 59"/>
                    <a:gd name="T61" fmla="*/ 10 h 59"/>
                    <a:gd name="T62" fmla="*/ 9 w 59"/>
                    <a:gd name="T63" fmla="*/ 10 h 59"/>
                    <a:gd name="T64" fmla="*/ 4 w 59"/>
                    <a:gd name="T65" fmla="*/ 10 h 59"/>
                    <a:gd name="T66" fmla="*/ 0 w 59"/>
                    <a:gd name="T67" fmla="*/ 10 h 59"/>
                    <a:gd name="T68" fmla="*/ 9 w 59"/>
                    <a:gd name="T6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9">
                      <a:moveTo>
                        <a:pt x="9" y="59"/>
                      </a:moveTo>
                      <a:lnTo>
                        <a:pt x="9" y="59"/>
                      </a:lnTo>
                      <a:lnTo>
                        <a:pt x="9" y="59"/>
                      </a:lnTo>
                      <a:lnTo>
                        <a:pt x="9" y="59"/>
                      </a:lnTo>
                      <a:lnTo>
                        <a:pt x="14" y="59"/>
                      </a:lnTo>
                      <a:lnTo>
                        <a:pt x="14" y="59"/>
                      </a:lnTo>
                      <a:lnTo>
                        <a:pt x="19" y="59"/>
                      </a:lnTo>
                      <a:lnTo>
                        <a:pt x="24" y="59"/>
                      </a:lnTo>
                      <a:lnTo>
                        <a:pt x="29" y="59"/>
                      </a:lnTo>
                      <a:lnTo>
                        <a:pt x="34" y="59"/>
                      </a:lnTo>
                      <a:lnTo>
                        <a:pt x="34" y="54"/>
                      </a:lnTo>
                      <a:lnTo>
                        <a:pt x="39" y="54"/>
                      </a:lnTo>
                      <a:lnTo>
                        <a:pt x="44" y="54"/>
                      </a:lnTo>
                      <a:lnTo>
                        <a:pt x="49" y="54"/>
                      </a:lnTo>
                      <a:lnTo>
                        <a:pt x="54" y="54"/>
                      </a:lnTo>
                      <a:lnTo>
                        <a:pt x="59" y="54"/>
                      </a:lnTo>
                      <a:lnTo>
                        <a:pt x="59" y="49"/>
                      </a:lnTo>
                      <a:lnTo>
                        <a:pt x="54" y="0"/>
                      </a:lnTo>
                      <a:lnTo>
                        <a:pt x="54" y="0"/>
                      </a:lnTo>
                      <a:lnTo>
                        <a:pt x="54" y="0"/>
                      </a:lnTo>
                      <a:lnTo>
                        <a:pt x="49" y="0"/>
                      </a:lnTo>
                      <a:lnTo>
                        <a:pt x="49" y="0"/>
                      </a:lnTo>
                      <a:lnTo>
                        <a:pt x="44" y="0"/>
                      </a:lnTo>
                      <a:lnTo>
                        <a:pt x="44" y="0"/>
                      </a:lnTo>
                      <a:lnTo>
                        <a:pt x="39" y="0"/>
                      </a:lnTo>
                      <a:lnTo>
                        <a:pt x="34" y="5"/>
                      </a:lnTo>
                      <a:lnTo>
                        <a:pt x="29" y="5"/>
                      </a:lnTo>
                      <a:lnTo>
                        <a:pt x="29" y="5"/>
                      </a:lnTo>
                      <a:lnTo>
                        <a:pt x="24" y="5"/>
                      </a:lnTo>
                      <a:lnTo>
                        <a:pt x="19" y="5"/>
                      </a:lnTo>
                      <a:lnTo>
                        <a:pt x="14" y="10"/>
                      </a:lnTo>
                      <a:lnTo>
                        <a:pt x="9" y="10"/>
                      </a:lnTo>
                      <a:lnTo>
                        <a:pt x="4" y="10"/>
                      </a:lnTo>
                      <a:lnTo>
                        <a:pt x="0" y="10"/>
                      </a:lnTo>
                      <a:lnTo>
                        <a:pt x="9"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68" name="Freeform 3468">
                  <a:extLst>
                    <a:ext uri="{FF2B5EF4-FFF2-40B4-BE49-F238E27FC236}">
                      <a16:creationId xmlns:a16="http://schemas.microsoft.com/office/drawing/2014/main" id="{B96178C8-64BF-4877-94D6-A8726EF49B0C}"/>
                    </a:ext>
                  </a:extLst>
                </p:cNvPr>
                <p:cNvSpPr>
                  <a:spLocks/>
                </p:cNvSpPr>
                <p:nvPr/>
              </p:nvSpPr>
              <p:spPr bwMode="auto">
                <a:xfrm>
                  <a:off x="4024" y="1055"/>
                  <a:ext cx="15" cy="69"/>
                </a:xfrm>
                <a:custGeom>
                  <a:avLst/>
                  <a:gdLst>
                    <a:gd name="T0" fmla="*/ 0 w 15"/>
                    <a:gd name="T1" fmla="*/ 0 h 69"/>
                    <a:gd name="T2" fmla="*/ 10 w 15"/>
                    <a:gd name="T3" fmla="*/ 69 h 69"/>
                    <a:gd name="T4" fmla="*/ 15 w 15"/>
                    <a:gd name="T5" fmla="*/ 69 h 69"/>
                    <a:gd name="T6" fmla="*/ 10 w 15"/>
                    <a:gd name="T7" fmla="*/ 64 h 69"/>
                    <a:gd name="T8" fmla="*/ 15 w 15"/>
                    <a:gd name="T9" fmla="*/ 64 h 69"/>
                    <a:gd name="T10" fmla="*/ 10 w 15"/>
                    <a:gd name="T11" fmla="*/ 64 h 69"/>
                    <a:gd name="T12" fmla="*/ 15 w 15"/>
                    <a:gd name="T13" fmla="*/ 59 h 69"/>
                    <a:gd name="T14" fmla="*/ 10 w 15"/>
                    <a:gd name="T15" fmla="*/ 59 h 69"/>
                    <a:gd name="T16" fmla="*/ 15 w 15"/>
                    <a:gd name="T17" fmla="*/ 59 h 69"/>
                    <a:gd name="T18" fmla="*/ 10 w 15"/>
                    <a:gd name="T19" fmla="*/ 54 h 69"/>
                    <a:gd name="T20" fmla="*/ 15 w 15"/>
                    <a:gd name="T21" fmla="*/ 54 h 69"/>
                    <a:gd name="T22" fmla="*/ 10 w 15"/>
                    <a:gd name="T23" fmla="*/ 54 h 69"/>
                    <a:gd name="T24" fmla="*/ 15 w 15"/>
                    <a:gd name="T25" fmla="*/ 49 h 69"/>
                    <a:gd name="T26" fmla="*/ 10 w 15"/>
                    <a:gd name="T27" fmla="*/ 49 h 69"/>
                    <a:gd name="T28" fmla="*/ 15 w 15"/>
                    <a:gd name="T29" fmla="*/ 49 h 69"/>
                    <a:gd name="T30" fmla="*/ 10 w 15"/>
                    <a:gd name="T31" fmla="*/ 44 h 69"/>
                    <a:gd name="T32" fmla="*/ 15 w 15"/>
                    <a:gd name="T33" fmla="*/ 44 h 69"/>
                    <a:gd name="T34" fmla="*/ 10 w 15"/>
                    <a:gd name="T35" fmla="*/ 44 h 69"/>
                    <a:gd name="T36" fmla="*/ 15 w 15"/>
                    <a:gd name="T37" fmla="*/ 39 h 69"/>
                    <a:gd name="T38" fmla="*/ 10 w 15"/>
                    <a:gd name="T39" fmla="*/ 39 h 69"/>
                    <a:gd name="T40" fmla="*/ 10 w 15"/>
                    <a:gd name="T41" fmla="*/ 34 h 69"/>
                    <a:gd name="T42" fmla="*/ 5 w 15"/>
                    <a:gd name="T43" fmla="*/ 34 h 69"/>
                    <a:gd name="T44" fmla="*/ 10 w 15"/>
                    <a:gd name="T45" fmla="*/ 34 h 69"/>
                    <a:gd name="T46" fmla="*/ 5 w 15"/>
                    <a:gd name="T47" fmla="*/ 30 h 69"/>
                    <a:gd name="T48" fmla="*/ 10 w 15"/>
                    <a:gd name="T49" fmla="*/ 30 h 69"/>
                    <a:gd name="T50" fmla="*/ 5 w 15"/>
                    <a:gd name="T51" fmla="*/ 25 h 69"/>
                    <a:gd name="T52" fmla="*/ 10 w 15"/>
                    <a:gd name="T53" fmla="*/ 25 h 69"/>
                    <a:gd name="T54" fmla="*/ 5 w 15"/>
                    <a:gd name="T55" fmla="*/ 25 h 69"/>
                    <a:gd name="T56" fmla="*/ 10 w 15"/>
                    <a:gd name="T57" fmla="*/ 25 h 69"/>
                    <a:gd name="T58" fmla="*/ 5 w 15"/>
                    <a:gd name="T59" fmla="*/ 20 h 69"/>
                    <a:gd name="T60" fmla="*/ 10 w 15"/>
                    <a:gd name="T61" fmla="*/ 20 h 69"/>
                    <a:gd name="T62" fmla="*/ 5 w 15"/>
                    <a:gd name="T63" fmla="*/ 15 h 69"/>
                    <a:gd name="T64" fmla="*/ 10 w 15"/>
                    <a:gd name="T65" fmla="*/ 15 h 69"/>
                    <a:gd name="T66" fmla="*/ 5 w 15"/>
                    <a:gd name="T67" fmla="*/ 15 h 69"/>
                    <a:gd name="T68" fmla="*/ 10 w 15"/>
                    <a:gd name="T69" fmla="*/ 15 h 69"/>
                    <a:gd name="T70" fmla="*/ 5 w 15"/>
                    <a:gd name="T71" fmla="*/ 10 h 69"/>
                    <a:gd name="T72" fmla="*/ 10 w 15"/>
                    <a:gd name="T73" fmla="*/ 10 h 69"/>
                    <a:gd name="T74" fmla="*/ 5 w 15"/>
                    <a:gd name="T75" fmla="*/ 5 h 69"/>
                    <a:gd name="T76" fmla="*/ 10 w 15"/>
                    <a:gd name="T77" fmla="*/ 5 h 69"/>
                    <a:gd name="T78" fmla="*/ 5 w 15"/>
                    <a:gd name="T79" fmla="*/ 5 h 69"/>
                    <a:gd name="T80" fmla="*/ 10 w 15"/>
                    <a:gd name="T81" fmla="*/ 5 h 69"/>
                    <a:gd name="T82" fmla="*/ 0 w 15"/>
                    <a:gd name="T8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 h="69">
                      <a:moveTo>
                        <a:pt x="0" y="0"/>
                      </a:moveTo>
                      <a:lnTo>
                        <a:pt x="10" y="69"/>
                      </a:lnTo>
                      <a:lnTo>
                        <a:pt x="15" y="69"/>
                      </a:lnTo>
                      <a:lnTo>
                        <a:pt x="10" y="64"/>
                      </a:lnTo>
                      <a:lnTo>
                        <a:pt x="15" y="64"/>
                      </a:lnTo>
                      <a:lnTo>
                        <a:pt x="10" y="64"/>
                      </a:lnTo>
                      <a:lnTo>
                        <a:pt x="15" y="59"/>
                      </a:lnTo>
                      <a:lnTo>
                        <a:pt x="10" y="59"/>
                      </a:lnTo>
                      <a:lnTo>
                        <a:pt x="15" y="59"/>
                      </a:lnTo>
                      <a:lnTo>
                        <a:pt x="10" y="54"/>
                      </a:lnTo>
                      <a:lnTo>
                        <a:pt x="15" y="54"/>
                      </a:lnTo>
                      <a:lnTo>
                        <a:pt x="10" y="54"/>
                      </a:lnTo>
                      <a:lnTo>
                        <a:pt x="15" y="49"/>
                      </a:lnTo>
                      <a:lnTo>
                        <a:pt x="10" y="49"/>
                      </a:lnTo>
                      <a:lnTo>
                        <a:pt x="15" y="49"/>
                      </a:lnTo>
                      <a:lnTo>
                        <a:pt x="10" y="44"/>
                      </a:lnTo>
                      <a:lnTo>
                        <a:pt x="15" y="44"/>
                      </a:lnTo>
                      <a:lnTo>
                        <a:pt x="10" y="44"/>
                      </a:lnTo>
                      <a:lnTo>
                        <a:pt x="15" y="39"/>
                      </a:lnTo>
                      <a:lnTo>
                        <a:pt x="10" y="39"/>
                      </a:lnTo>
                      <a:lnTo>
                        <a:pt x="10" y="34"/>
                      </a:lnTo>
                      <a:lnTo>
                        <a:pt x="5" y="34"/>
                      </a:lnTo>
                      <a:lnTo>
                        <a:pt x="10" y="34"/>
                      </a:lnTo>
                      <a:lnTo>
                        <a:pt x="5" y="30"/>
                      </a:lnTo>
                      <a:lnTo>
                        <a:pt x="10" y="30"/>
                      </a:lnTo>
                      <a:lnTo>
                        <a:pt x="5" y="25"/>
                      </a:lnTo>
                      <a:lnTo>
                        <a:pt x="10" y="25"/>
                      </a:lnTo>
                      <a:lnTo>
                        <a:pt x="5" y="25"/>
                      </a:lnTo>
                      <a:lnTo>
                        <a:pt x="10" y="25"/>
                      </a:lnTo>
                      <a:lnTo>
                        <a:pt x="5" y="20"/>
                      </a:lnTo>
                      <a:lnTo>
                        <a:pt x="10" y="20"/>
                      </a:lnTo>
                      <a:lnTo>
                        <a:pt x="5" y="15"/>
                      </a:lnTo>
                      <a:lnTo>
                        <a:pt x="10" y="15"/>
                      </a:lnTo>
                      <a:lnTo>
                        <a:pt x="5" y="15"/>
                      </a:lnTo>
                      <a:lnTo>
                        <a:pt x="10" y="15"/>
                      </a:lnTo>
                      <a:lnTo>
                        <a:pt x="5" y="10"/>
                      </a:lnTo>
                      <a:lnTo>
                        <a:pt x="10" y="10"/>
                      </a:lnTo>
                      <a:lnTo>
                        <a:pt x="5" y="5"/>
                      </a:lnTo>
                      <a:lnTo>
                        <a:pt x="10" y="5"/>
                      </a:lnTo>
                      <a:lnTo>
                        <a:pt x="5" y="5"/>
                      </a:lnTo>
                      <a:lnTo>
                        <a:pt x="1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69" name="Freeform 3469">
                  <a:extLst>
                    <a:ext uri="{FF2B5EF4-FFF2-40B4-BE49-F238E27FC236}">
                      <a16:creationId xmlns:a16="http://schemas.microsoft.com/office/drawing/2014/main" id="{430E3EC2-4007-4237-A96A-ED0114657B70}"/>
                    </a:ext>
                  </a:extLst>
                </p:cNvPr>
                <p:cNvSpPr>
                  <a:spLocks/>
                </p:cNvSpPr>
                <p:nvPr/>
              </p:nvSpPr>
              <p:spPr bwMode="auto">
                <a:xfrm>
                  <a:off x="4004" y="1134"/>
                  <a:ext cx="25" cy="5"/>
                </a:xfrm>
                <a:custGeom>
                  <a:avLst/>
                  <a:gdLst>
                    <a:gd name="T0" fmla="*/ 25 w 25"/>
                    <a:gd name="T1" fmla="*/ 0 h 5"/>
                    <a:gd name="T2" fmla="*/ 25 w 25"/>
                    <a:gd name="T3" fmla="*/ 0 h 5"/>
                    <a:gd name="T4" fmla="*/ 25 w 25"/>
                    <a:gd name="T5" fmla="*/ 0 h 5"/>
                    <a:gd name="T6" fmla="*/ 20 w 25"/>
                    <a:gd name="T7" fmla="*/ 0 h 5"/>
                    <a:gd name="T8" fmla="*/ 20 w 25"/>
                    <a:gd name="T9" fmla="*/ 0 h 5"/>
                    <a:gd name="T10" fmla="*/ 20 w 25"/>
                    <a:gd name="T11" fmla="*/ 0 h 5"/>
                    <a:gd name="T12" fmla="*/ 15 w 25"/>
                    <a:gd name="T13" fmla="*/ 0 h 5"/>
                    <a:gd name="T14" fmla="*/ 15 w 25"/>
                    <a:gd name="T15" fmla="*/ 0 h 5"/>
                    <a:gd name="T16" fmla="*/ 15 w 25"/>
                    <a:gd name="T17" fmla="*/ 0 h 5"/>
                    <a:gd name="T18" fmla="*/ 10 w 25"/>
                    <a:gd name="T19" fmla="*/ 0 h 5"/>
                    <a:gd name="T20" fmla="*/ 10 w 25"/>
                    <a:gd name="T21" fmla="*/ 5 h 5"/>
                    <a:gd name="T22" fmla="*/ 5 w 25"/>
                    <a:gd name="T23" fmla="*/ 5 h 5"/>
                    <a:gd name="T24" fmla="*/ 5 w 25"/>
                    <a:gd name="T25" fmla="*/ 5 h 5"/>
                    <a:gd name="T26" fmla="*/ 0 w 25"/>
                    <a:gd name="T27" fmla="*/ 5 h 5"/>
                    <a:gd name="T28" fmla="*/ 0 w 25"/>
                    <a:gd name="T29" fmla="*/ 5 h 5"/>
                    <a:gd name="T30" fmla="*/ 0 w 25"/>
                    <a:gd name="T31" fmla="*/ 5 h 5"/>
                    <a:gd name="T32" fmla="*/ 0 w 25"/>
                    <a:gd name="T33" fmla="*/ 5 h 5"/>
                    <a:gd name="T34" fmla="*/ 0 w 25"/>
                    <a:gd name="T35" fmla="*/ 5 h 5"/>
                    <a:gd name="T36" fmla="*/ 0 w 25"/>
                    <a:gd name="T37" fmla="*/ 5 h 5"/>
                    <a:gd name="T38" fmla="*/ 0 w 25"/>
                    <a:gd name="T39" fmla="*/ 5 h 5"/>
                    <a:gd name="T40" fmla="*/ 0 w 25"/>
                    <a:gd name="T41" fmla="*/ 5 h 5"/>
                    <a:gd name="T42" fmla="*/ 0 w 25"/>
                    <a:gd name="T43" fmla="*/ 5 h 5"/>
                    <a:gd name="T44" fmla="*/ 5 w 25"/>
                    <a:gd name="T45" fmla="*/ 5 h 5"/>
                    <a:gd name="T46" fmla="*/ 5 w 25"/>
                    <a:gd name="T47" fmla="*/ 5 h 5"/>
                    <a:gd name="T48" fmla="*/ 5 w 25"/>
                    <a:gd name="T49" fmla="*/ 5 h 5"/>
                    <a:gd name="T50" fmla="*/ 10 w 25"/>
                    <a:gd name="T51" fmla="*/ 5 h 5"/>
                    <a:gd name="T52" fmla="*/ 10 w 25"/>
                    <a:gd name="T53" fmla="*/ 5 h 5"/>
                    <a:gd name="T54" fmla="*/ 15 w 25"/>
                    <a:gd name="T55" fmla="*/ 5 h 5"/>
                    <a:gd name="T56" fmla="*/ 15 w 25"/>
                    <a:gd name="T57" fmla="*/ 5 h 5"/>
                    <a:gd name="T58" fmla="*/ 20 w 25"/>
                    <a:gd name="T59" fmla="*/ 5 h 5"/>
                    <a:gd name="T60" fmla="*/ 20 w 25"/>
                    <a:gd name="T61" fmla="*/ 0 h 5"/>
                    <a:gd name="T62" fmla="*/ 20 w 25"/>
                    <a:gd name="T63" fmla="*/ 0 h 5"/>
                    <a:gd name="T64" fmla="*/ 25 w 25"/>
                    <a:gd name="T65" fmla="*/ 0 h 5"/>
                    <a:gd name="T66" fmla="*/ 25 w 25"/>
                    <a:gd name="T67" fmla="*/ 0 h 5"/>
                    <a:gd name="T68" fmla="*/ 25 w 25"/>
                    <a:gd name="T6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5">
                      <a:moveTo>
                        <a:pt x="25" y="0"/>
                      </a:moveTo>
                      <a:lnTo>
                        <a:pt x="25" y="0"/>
                      </a:lnTo>
                      <a:lnTo>
                        <a:pt x="25" y="0"/>
                      </a:lnTo>
                      <a:lnTo>
                        <a:pt x="20" y="0"/>
                      </a:lnTo>
                      <a:lnTo>
                        <a:pt x="20" y="0"/>
                      </a:lnTo>
                      <a:lnTo>
                        <a:pt x="20" y="0"/>
                      </a:lnTo>
                      <a:lnTo>
                        <a:pt x="15" y="0"/>
                      </a:lnTo>
                      <a:lnTo>
                        <a:pt x="15" y="0"/>
                      </a:lnTo>
                      <a:lnTo>
                        <a:pt x="15" y="0"/>
                      </a:lnTo>
                      <a:lnTo>
                        <a:pt x="10" y="0"/>
                      </a:lnTo>
                      <a:lnTo>
                        <a:pt x="10" y="5"/>
                      </a:lnTo>
                      <a:lnTo>
                        <a:pt x="5" y="5"/>
                      </a:lnTo>
                      <a:lnTo>
                        <a:pt x="5" y="5"/>
                      </a:lnTo>
                      <a:lnTo>
                        <a:pt x="0" y="5"/>
                      </a:lnTo>
                      <a:lnTo>
                        <a:pt x="0" y="5"/>
                      </a:lnTo>
                      <a:lnTo>
                        <a:pt x="0" y="5"/>
                      </a:lnTo>
                      <a:lnTo>
                        <a:pt x="0" y="5"/>
                      </a:lnTo>
                      <a:lnTo>
                        <a:pt x="0" y="5"/>
                      </a:lnTo>
                      <a:lnTo>
                        <a:pt x="0" y="5"/>
                      </a:lnTo>
                      <a:lnTo>
                        <a:pt x="0" y="5"/>
                      </a:lnTo>
                      <a:lnTo>
                        <a:pt x="0" y="5"/>
                      </a:lnTo>
                      <a:lnTo>
                        <a:pt x="0" y="5"/>
                      </a:lnTo>
                      <a:lnTo>
                        <a:pt x="5" y="5"/>
                      </a:lnTo>
                      <a:lnTo>
                        <a:pt x="5" y="5"/>
                      </a:lnTo>
                      <a:lnTo>
                        <a:pt x="5" y="5"/>
                      </a:lnTo>
                      <a:lnTo>
                        <a:pt x="10" y="5"/>
                      </a:lnTo>
                      <a:lnTo>
                        <a:pt x="10" y="5"/>
                      </a:lnTo>
                      <a:lnTo>
                        <a:pt x="15" y="5"/>
                      </a:lnTo>
                      <a:lnTo>
                        <a:pt x="15" y="5"/>
                      </a:lnTo>
                      <a:lnTo>
                        <a:pt x="20" y="5"/>
                      </a:lnTo>
                      <a:lnTo>
                        <a:pt x="20" y="0"/>
                      </a:lnTo>
                      <a:lnTo>
                        <a:pt x="20" y="0"/>
                      </a:lnTo>
                      <a:lnTo>
                        <a:pt x="25" y="0"/>
                      </a:lnTo>
                      <a:lnTo>
                        <a:pt x="25"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70" name="Freeform 3470">
                  <a:extLst>
                    <a:ext uri="{FF2B5EF4-FFF2-40B4-BE49-F238E27FC236}">
                      <a16:creationId xmlns:a16="http://schemas.microsoft.com/office/drawing/2014/main" id="{E3F67AB4-F95C-4FFD-9579-164D9BB43211}"/>
                    </a:ext>
                  </a:extLst>
                </p:cNvPr>
                <p:cNvSpPr>
                  <a:spLocks/>
                </p:cNvSpPr>
                <p:nvPr/>
              </p:nvSpPr>
              <p:spPr bwMode="auto">
                <a:xfrm>
                  <a:off x="3964" y="1075"/>
                  <a:ext cx="35" cy="49"/>
                </a:xfrm>
                <a:custGeom>
                  <a:avLst/>
                  <a:gdLst>
                    <a:gd name="T0" fmla="*/ 0 w 35"/>
                    <a:gd name="T1" fmla="*/ 5 h 49"/>
                    <a:gd name="T2" fmla="*/ 5 w 35"/>
                    <a:gd name="T3" fmla="*/ 49 h 49"/>
                    <a:gd name="T4" fmla="*/ 30 w 35"/>
                    <a:gd name="T5" fmla="*/ 44 h 49"/>
                    <a:gd name="T6" fmla="*/ 10 w 35"/>
                    <a:gd name="T7" fmla="*/ 44 h 49"/>
                    <a:gd name="T8" fmla="*/ 35 w 35"/>
                    <a:gd name="T9" fmla="*/ 34 h 49"/>
                    <a:gd name="T10" fmla="*/ 10 w 35"/>
                    <a:gd name="T11" fmla="*/ 39 h 49"/>
                    <a:gd name="T12" fmla="*/ 30 w 35"/>
                    <a:gd name="T13" fmla="*/ 29 h 49"/>
                    <a:gd name="T14" fmla="*/ 10 w 35"/>
                    <a:gd name="T15" fmla="*/ 34 h 49"/>
                    <a:gd name="T16" fmla="*/ 30 w 35"/>
                    <a:gd name="T17" fmla="*/ 24 h 49"/>
                    <a:gd name="T18" fmla="*/ 10 w 35"/>
                    <a:gd name="T19" fmla="*/ 29 h 49"/>
                    <a:gd name="T20" fmla="*/ 30 w 35"/>
                    <a:gd name="T21" fmla="*/ 19 h 49"/>
                    <a:gd name="T22" fmla="*/ 5 w 35"/>
                    <a:gd name="T23" fmla="*/ 24 h 49"/>
                    <a:gd name="T24" fmla="*/ 30 w 35"/>
                    <a:gd name="T25" fmla="*/ 14 h 49"/>
                    <a:gd name="T26" fmla="*/ 5 w 35"/>
                    <a:gd name="T27" fmla="*/ 19 h 49"/>
                    <a:gd name="T28" fmla="*/ 30 w 35"/>
                    <a:gd name="T29" fmla="*/ 14 h 49"/>
                    <a:gd name="T30" fmla="*/ 5 w 35"/>
                    <a:gd name="T31" fmla="*/ 14 h 49"/>
                    <a:gd name="T32" fmla="*/ 30 w 35"/>
                    <a:gd name="T33" fmla="*/ 10 h 49"/>
                    <a:gd name="T34" fmla="*/ 5 w 35"/>
                    <a:gd name="T35" fmla="*/ 10 h 49"/>
                    <a:gd name="T36" fmla="*/ 30 w 35"/>
                    <a:gd name="T37" fmla="*/ 5 h 49"/>
                    <a:gd name="T38" fmla="*/ 5 w 35"/>
                    <a:gd name="T39" fmla="*/ 5 h 49"/>
                    <a:gd name="T40" fmla="*/ 30 w 35"/>
                    <a:gd name="T41" fmla="*/ 0 h 49"/>
                    <a:gd name="T42" fmla="*/ 0 w 35"/>
                    <a:gd name="T43"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49">
                      <a:moveTo>
                        <a:pt x="0" y="5"/>
                      </a:moveTo>
                      <a:lnTo>
                        <a:pt x="5" y="49"/>
                      </a:lnTo>
                      <a:lnTo>
                        <a:pt x="30" y="44"/>
                      </a:lnTo>
                      <a:lnTo>
                        <a:pt x="10" y="44"/>
                      </a:lnTo>
                      <a:lnTo>
                        <a:pt x="35" y="34"/>
                      </a:lnTo>
                      <a:lnTo>
                        <a:pt x="10" y="39"/>
                      </a:lnTo>
                      <a:lnTo>
                        <a:pt x="30" y="29"/>
                      </a:lnTo>
                      <a:lnTo>
                        <a:pt x="10" y="34"/>
                      </a:lnTo>
                      <a:lnTo>
                        <a:pt x="30" y="24"/>
                      </a:lnTo>
                      <a:lnTo>
                        <a:pt x="10" y="29"/>
                      </a:lnTo>
                      <a:lnTo>
                        <a:pt x="30" y="19"/>
                      </a:lnTo>
                      <a:lnTo>
                        <a:pt x="5" y="24"/>
                      </a:lnTo>
                      <a:lnTo>
                        <a:pt x="30" y="14"/>
                      </a:lnTo>
                      <a:lnTo>
                        <a:pt x="5" y="19"/>
                      </a:lnTo>
                      <a:lnTo>
                        <a:pt x="30" y="14"/>
                      </a:lnTo>
                      <a:lnTo>
                        <a:pt x="5" y="14"/>
                      </a:lnTo>
                      <a:lnTo>
                        <a:pt x="30" y="10"/>
                      </a:lnTo>
                      <a:lnTo>
                        <a:pt x="5" y="10"/>
                      </a:lnTo>
                      <a:lnTo>
                        <a:pt x="30" y="5"/>
                      </a:lnTo>
                      <a:lnTo>
                        <a:pt x="5" y="5"/>
                      </a:lnTo>
                      <a:lnTo>
                        <a:pt x="30" y="0"/>
                      </a:lnTo>
                      <a:lnTo>
                        <a:pt x="0" y="5"/>
                      </a:lnTo>
                      <a:close/>
                    </a:path>
                  </a:pathLst>
                </a:custGeom>
                <a:solidFill>
                  <a:srgbClr val="0072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71" name="Freeform 3471">
                  <a:extLst>
                    <a:ext uri="{FF2B5EF4-FFF2-40B4-BE49-F238E27FC236}">
                      <a16:creationId xmlns:a16="http://schemas.microsoft.com/office/drawing/2014/main" id="{A8B58F5D-53AC-44D3-A957-3CF6F3E09A41}"/>
                    </a:ext>
                  </a:extLst>
                </p:cNvPr>
                <p:cNvSpPr>
                  <a:spLocks/>
                </p:cNvSpPr>
                <p:nvPr/>
              </p:nvSpPr>
              <p:spPr bwMode="auto">
                <a:xfrm>
                  <a:off x="4063" y="1193"/>
                  <a:ext cx="183" cy="187"/>
                </a:xfrm>
                <a:custGeom>
                  <a:avLst/>
                  <a:gdLst>
                    <a:gd name="T0" fmla="*/ 10 w 183"/>
                    <a:gd name="T1" fmla="*/ 148 h 187"/>
                    <a:gd name="T2" fmla="*/ 20 w 183"/>
                    <a:gd name="T3" fmla="*/ 187 h 187"/>
                    <a:gd name="T4" fmla="*/ 109 w 183"/>
                    <a:gd name="T5" fmla="*/ 177 h 187"/>
                    <a:gd name="T6" fmla="*/ 119 w 183"/>
                    <a:gd name="T7" fmla="*/ 173 h 187"/>
                    <a:gd name="T8" fmla="*/ 114 w 183"/>
                    <a:gd name="T9" fmla="*/ 163 h 187"/>
                    <a:gd name="T10" fmla="*/ 183 w 183"/>
                    <a:gd name="T11" fmla="*/ 138 h 187"/>
                    <a:gd name="T12" fmla="*/ 173 w 183"/>
                    <a:gd name="T13" fmla="*/ 94 h 187"/>
                    <a:gd name="T14" fmla="*/ 163 w 183"/>
                    <a:gd name="T15" fmla="*/ 94 h 187"/>
                    <a:gd name="T16" fmla="*/ 153 w 183"/>
                    <a:gd name="T17" fmla="*/ 44 h 187"/>
                    <a:gd name="T18" fmla="*/ 104 w 183"/>
                    <a:gd name="T19" fmla="*/ 34 h 187"/>
                    <a:gd name="T20" fmla="*/ 99 w 183"/>
                    <a:gd name="T21" fmla="*/ 10 h 187"/>
                    <a:gd name="T22" fmla="*/ 84 w 183"/>
                    <a:gd name="T23" fmla="*/ 0 h 187"/>
                    <a:gd name="T24" fmla="*/ 99 w 183"/>
                    <a:gd name="T25" fmla="*/ 104 h 187"/>
                    <a:gd name="T26" fmla="*/ 99 w 183"/>
                    <a:gd name="T27" fmla="*/ 104 h 187"/>
                    <a:gd name="T28" fmla="*/ 99 w 183"/>
                    <a:gd name="T29" fmla="*/ 104 h 187"/>
                    <a:gd name="T30" fmla="*/ 99 w 183"/>
                    <a:gd name="T31" fmla="*/ 104 h 187"/>
                    <a:gd name="T32" fmla="*/ 99 w 183"/>
                    <a:gd name="T33" fmla="*/ 104 h 187"/>
                    <a:gd name="T34" fmla="*/ 94 w 183"/>
                    <a:gd name="T35" fmla="*/ 104 h 187"/>
                    <a:gd name="T36" fmla="*/ 94 w 183"/>
                    <a:gd name="T37" fmla="*/ 104 h 187"/>
                    <a:gd name="T38" fmla="*/ 94 w 183"/>
                    <a:gd name="T39" fmla="*/ 108 h 187"/>
                    <a:gd name="T40" fmla="*/ 94 w 183"/>
                    <a:gd name="T41" fmla="*/ 108 h 187"/>
                    <a:gd name="T42" fmla="*/ 89 w 183"/>
                    <a:gd name="T43" fmla="*/ 108 h 187"/>
                    <a:gd name="T44" fmla="*/ 89 w 183"/>
                    <a:gd name="T45" fmla="*/ 108 h 187"/>
                    <a:gd name="T46" fmla="*/ 84 w 183"/>
                    <a:gd name="T47" fmla="*/ 108 h 187"/>
                    <a:gd name="T48" fmla="*/ 84 w 183"/>
                    <a:gd name="T49" fmla="*/ 108 h 187"/>
                    <a:gd name="T50" fmla="*/ 79 w 183"/>
                    <a:gd name="T51" fmla="*/ 108 h 187"/>
                    <a:gd name="T52" fmla="*/ 79 w 183"/>
                    <a:gd name="T53" fmla="*/ 108 h 187"/>
                    <a:gd name="T54" fmla="*/ 74 w 183"/>
                    <a:gd name="T55" fmla="*/ 113 h 187"/>
                    <a:gd name="T56" fmla="*/ 69 w 183"/>
                    <a:gd name="T57" fmla="*/ 113 h 187"/>
                    <a:gd name="T58" fmla="*/ 69 w 183"/>
                    <a:gd name="T59" fmla="*/ 113 h 187"/>
                    <a:gd name="T60" fmla="*/ 64 w 183"/>
                    <a:gd name="T61" fmla="*/ 113 h 187"/>
                    <a:gd name="T62" fmla="*/ 59 w 183"/>
                    <a:gd name="T63" fmla="*/ 113 h 187"/>
                    <a:gd name="T64" fmla="*/ 55 w 183"/>
                    <a:gd name="T65" fmla="*/ 113 h 187"/>
                    <a:gd name="T66" fmla="*/ 55 w 183"/>
                    <a:gd name="T67" fmla="*/ 113 h 187"/>
                    <a:gd name="T68" fmla="*/ 50 w 183"/>
                    <a:gd name="T69" fmla="*/ 118 h 187"/>
                    <a:gd name="T70" fmla="*/ 45 w 183"/>
                    <a:gd name="T71" fmla="*/ 118 h 187"/>
                    <a:gd name="T72" fmla="*/ 40 w 183"/>
                    <a:gd name="T73" fmla="*/ 118 h 187"/>
                    <a:gd name="T74" fmla="*/ 35 w 183"/>
                    <a:gd name="T75" fmla="*/ 118 h 187"/>
                    <a:gd name="T76" fmla="*/ 30 w 183"/>
                    <a:gd name="T77" fmla="*/ 118 h 187"/>
                    <a:gd name="T78" fmla="*/ 25 w 183"/>
                    <a:gd name="T79" fmla="*/ 118 h 187"/>
                    <a:gd name="T80" fmla="*/ 20 w 183"/>
                    <a:gd name="T81" fmla="*/ 118 h 187"/>
                    <a:gd name="T82" fmla="*/ 15 w 183"/>
                    <a:gd name="T83" fmla="*/ 123 h 187"/>
                    <a:gd name="T84" fmla="*/ 10 w 183"/>
                    <a:gd name="T85" fmla="*/ 123 h 187"/>
                    <a:gd name="T86" fmla="*/ 5 w 183"/>
                    <a:gd name="T87" fmla="*/ 123 h 187"/>
                    <a:gd name="T88" fmla="*/ 0 w 183"/>
                    <a:gd name="T89" fmla="*/ 123 h 187"/>
                    <a:gd name="T90" fmla="*/ 5 w 183"/>
                    <a:gd name="T91" fmla="*/ 153 h 187"/>
                    <a:gd name="T92" fmla="*/ 10 w 183"/>
                    <a:gd name="T93" fmla="*/ 148 h 187"/>
                    <a:gd name="T94" fmla="*/ 10 w 183"/>
                    <a:gd name="T9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 h="187">
                      <a:moveTo>
                        <a:pt x="10" y="148"/>
                      </a:moveTo>
                      <a:lnTo>
                        <a:pt x="20" y="187"/>
                      </a:lnTo>
                      <a:lnTo>
                        <a:pt x="109" y="177"/>
                      </a:lnTo>
                      <a:lnTo>
                        <a:pt x="119" y="173"/>
                      </a:lnTo>
                      <a:lnTo>
                        <a:pt x="114" y="163"/>
                      </a:lnTo>
                      <a:lnTo>
                        <a:pt x="183" y="138"/>
                      </a:lnTo>
                      <a:lnTo>
                        <a:pt x="173" y="94"/>
                      </a:lnTo>
                      <a:lnTo>
                        <a:pt x="163" y="94"/>
                      </a:lnTo>
                      <a:lnTo>
                        <a:pt x="153" y="44"/>
                      </a:lnTo>
                      <a:lnTo>
                        <a:pt x="104" y="34"/>
                      </a:lnTo>
                      <a:lnTo>
                        <a:pt x="99" y="10"/>
                      </a:lnTo>
                      <a:lnTo>
                        <a:pt x="84" y="0"/>
                      </a:lnTo>
                      <a:lnTo>
                        <a:pt x="99" y="104"/>
                      </a:lnTo>
                      <a:lnTo>
                        <a:pt x="99" y="104"/>
                      </a:lnTo>
                      <a:lnTo>
                        <a:pt x="99" y="104"/>
                      </a:lnTo>
                      <a:lnTo>
                        <a:pt x="99" y="104"/>
                      </a:lnTo>
                      <a:lnTo>
                        <a:pt x="99" y="104"/>
                      </a:lnTo>
                      <a:lnTo>
                        <a:pt x="94" y="104"/>
                      </a:lnTo>
                      <a:lnTo>
                        <a:pt x="94" y="104"/>
                      </a:lnTo>
                      <a:lnTo>
                        <a:pt x="94" y="108"/>
                      </a:lnTo>
                      <a:lnTo>
                        <a:pt x="94" y="108"/>
                      </a:lnTo>
                      <a:lnTo>
                        <a:pt x="89" y="108"/>
                      </a:lnTo>
                      <a:lnTo>
                        <a:pt x="89" y="108"/>
                      </a:lnTo>
                      <a:lnTo>
                        <a:pt x="84" y="108"/>
                      </a:lnTo>
                      <a:lnTo>
                        <a:pt x="84" y="108"/>
                      </a:lnTo>
                      <a:lnTo>
                        <a:pt x="79" y="108"/>
                      </a:lnTo>
                      <a:lnTo>
                        <a:pt x="79" y="108"/>
                      </a:lnTo>
                      <a:lnTo>
                        <a:pt x="74" y="113"/>
                      </a:lnTo>
                      <a:lnTo>
                        <a:pt x="69" y="113"/>
                      </a:lnTo>
                      <a:lnTo>
                        <a:pt x="69" y="113"/>
                      </a:lnTo>
                      <a:lnTo>
                        <a:pt x="64" y="113"/>
                      </a:lnTo>
                      <a:lnTo>
                        <a:pt x="59" y="113"/>
                      </a:lnTo>
                      <a:lnTo>
                        <a:pt x="55" y="113"/>
                      </a:lnTo>
                      <a:lnTo>
                        <a:pt x="55" y="113"/>
                      </a:lnTo>
                      <a:lnTo>
                        <a:pt x="50" y="118"/>
                      </a:lnTo>
                      <a:lnTo>
                        <a:pt x="45" y="118"/>
                      </a:lnTo>
                      <a:lnTo>
                        <a:pt x="40" y="118"/>
                      </a:lnTo>
                      <a:lnTo>
                        <a:pt x="35" y="118"/>
                      </a:lnTo>
                      <a:lnTo>
                        <a:pt x="30" y="118"/>
                      </a:lnTo>
                      <a:lnTo>
                        <a:pt x="25" y="118"/>
                      </a:lnTo>
                      <a:lnTo>
                        <a:pt x="20" y="118"/>
                      </a:lnTo>
                      <a:lnTo>
                        <a:pt x="15" y="123"/>
                      </a:lnTo>
                      <a:lnTo>
                        <a:pt x="10" y="123"/>
                      </a:lnTo>
                      <a:lnTo>
                        <a:pt x="5" y="123"/>
                      </a:lnTo>
                      <a:lnTo>
                        <a:pt x="0" y="123"/>
                      </a:lnTo>
                      <a:lnTo>
                        <a:pt x="5" y="153"/>
                      </a:lnTo>
                      <a:lnTo>
                        <a:pt x="10" y="148"/>
                      </a:lnTo>
                      <a:lnTo>
                        <a:pt x="10" y="1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72" name="Freeform 3472">
                  <a:extLst>
                    <a:ext uri="{FF2B5EF4-FFF2-40B4-BE49-F238E27FC236}">
                      <a16:creationId xmlns:a16="http://schemas.microsoft.com/office/drawing/2014/main" id="{A9EAF047-8C31-40EA-9207-43381B4BA919}"/>
                    </a:ext>
                  </a:extLst>
                </p:cNvPr>
                <p:cNvSpPr>
                  <a:spLocks/>
                </p:cNvSpPr>
                <p:nvPr/>
              </p:nvSpPr>
              <p:spPr bwMode="auto">
                <a:xfrm>
                  <a:off x="4073" y="1341"/>
                  <a:ext cx="10" cy="39"/>
                </a:xfrm>
                <a:custGeom>
                  <a:avLst/>
                  <a:gdLst>
                    <a:gd name="T0" fmla="*/ 5 w 10"/>
                    <a:gd name="T1" fmla="*/ 34 h 39"/>
                    <a:gd name="T2" fmla="*/ 10 w 10"/>
                    <a:gd name="T3" fmla="*/ 39 h 39"/>
                    <a:gd name="T4" fmla="*/ 5 w 10"/>
                    <a:gd name="T5" fmla="*/ 0 h 39"/>
                    <a:gd name="T6" fmla="*/ 0 w 10"/>
                    <a:gd name="T7" fmla="*/ 5 h 39"/>
                    <a:gd name="T8" fmla="*/ 5 w 10"/>
                    <a:gd name="T9" fmla="*/ 39 h 39"/>
                    <a:gd name="T10" fmla="*/ 10 w 10"/>
                    <a:gd name="T11" fmla="*/ 39 h 39"/>
                    <a:gd name="T12" fmla="*/ 5 w 10"/>
                    <a:gd name="T13" fmla="*/ 39 h 39"/>
                    <a:gd name="T14" fmla="*/ 5 w 10"/>
                    <a:gd name="T15" fmla="*/ 39 h 39"/>
                    <a:gd name="T16" fmla="*/ 10 w 10"/>
                    <a:gd name="T17" fmla="*/ 39 h 39"/>
                    <a:gd name="T18" fmla="*/ 5 w 10"/>
                    <a:gd name="T19"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39">
                      <a:moveTo>
                        <a:pt x="5" y="34"/>
                      </a:moveTo>
                      <a:lnTo>
                        <a:pt x="10" y="39"/>
                      </a:lnTo>
                      <a:lnTo>
                        <a:pt x="5" y="0"/>
                      </a:lnTo>
                      <a:lnTo>
                        <a:pt x="0" y="5"/>
                      </a:lnTo>
                      <a:lnTo>
                        <a:pt x="5" y="39"/>
                      </a:lnTo>
                      <a:lnTo>
                        <a:pt x="10" y="39"/>
                      </a:lnTo>
                      <a:lnTo>
                        <a:pt x="5" y="39"/>
                      </a:lnTo>
                      <a:lnTo>
                        <a:pt x="5" y="39"/>
                      </a:lnTo>
                      <a:lnTo>
                        <a:pt x="10" y="39"/>
                      </a:lnTo>
                      <a:lnTo>
                        <a:pt x="5"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73" name="Freeform 3473">
                  <a:extLst>
                    <a:ext uri="{FF2B5EF4-FFF2-40B4-BE49-F238E27FC236}">
                      <a16:creationId xmlns:a16="http://schemas.microsoft.com/office/drawing/2014/main" id="{0761E00F-E86E-4F68-8154-B65EDE486142}"/>
                    </a:ext>
                  </a:extLst>
                </p:cNvPr>
                <p:cNvSpPr>
                  <a:spLocks/>
                </p:cNvSpPr>
                <p:nvPr/>
              </p:nvSpPr>
              <p:spPr bwMode="auto">
                <a:xfrm>
                  <a:off x="4078" y="1366"/>
                  <a:ext cx="94" cy="14"/>
                </a:xfrm>
                <a:custGeom>
                  <a:avLst/>
                  <a:gdLst>
                    <a:gd name="T0" fmla="*/ 94 w 94"/>
                    <a:gd name="T1" fmla="*/ 0 h 14"/>
                    <a:gd name="T2" fmla="*/ 94 w 94"/>
                    <a:gd name="T3" fmla="*/ 0 h 14"/>
                    <a:gd name="T4" fmla="*/ 0 w 94"/>
                    <a:gd name="T5" fmla="*/ 9 h 14"/>
                    <a:gd name="T6" fmla="*/ 5 w 94"/>
                    <a:gd name="T7" fmla="*/ 14 h 14"/>
                    <a:gd name="T8" fmla="*/ 94 w 94"/>
                    <a:gd name="T9" fmla="*/ 4 h 14"/>
                    <a:gd name="T10" fmla="*/ 94 w 94"/>
                    <a:gd name="T11" fmla="*/ 4 h 14"/>
                    <a:gd name="T12" fmla="*/ 94 w 94"/>
                    <a:gd name="T13" fmla="*/ 4 h 14"/>
                    <a:gd name="T14" fmla="*/ 94 w 94"/>
                    <a:gd name="T15" fmla="*/ 4 h 14"/>
                    <a:gd name="T16" fmla="*/ 94 w 94"/>
                    <a:gd name="T17" fmla="*/ 4 h 14"/>
                    <a:gd name="T18" fmla="*/ 94 w 9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4">
                      <a:moveTo>
                        <a:pt x="94" y="0"/>
                      </a:moveTo>
                      <a:lnTo>
                        <a:pt x="94" y="0"/>
                      </a:lnTo>
                      <a:lnTo>
                        <a:pt x="0" y="9"/>
                      </a:lnTo>
                      <a:lnTo>
                        <a:pt x="5" y="14"/>
                      </a:lnTo>
                      <a:lnTo>
                        <a:pt x="94" y="4"/>
                      </a:lnTo>
                      <a:lnTo>
                        <a:pt x="94" y="4"/>
                      </a:lnTo>
                      <a:lnTo>
                        <a:pt x="94" y="4"/>
                      </a:lnTo>
                      <a:lnTo>
                        <a:pt x="94" y="4"/>
                      </a:lnTo>
                      <a:lnTo>
                        <a:pt x="94" y="4"/>
                      </a:lnTo>
                      <a:lnTo>
                        <a:pt x="9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74" name="Freeform 3474">
                  <a:extLst>
                    <a:ext uri="{FF2B5EF4-FFF2-40B4-BE49-F238E27FC236}">
                      <a16:creationId xmlns:a16="http://schemas.microsoft.com/office/drawing/2014/main" id="{5F51E98D-2BBA-41F5-889F-24D9C00F5F46}"/>
                    </a:ext>
                  </a:extLst>
                </p:cNvPr>
                <p:cNvSpPr>
                  <a:spLocks/>
                </p:cNvSpPr>
                <p:nvPr/>
              </p:nvSpPr>
              <p:spPr bwMode="auto">
                <a:xfrm>
                  <a:off x="4172" y="1361"/>
                  <a:ext cx="10" cy="9"/>
                </a:xfrm>
                <a:custGeom>
                  <a:avLst/>
                  <a:gdLst>
                    <a:gd name="T0" fmla="*/ 5 w 10"/>
                    <a:gd name="T1" fmla="*/ 5 h 9"/>
                    <a:gd name="T2" fmla="*/ 5 w 10"/>
                    <a:gd name="T3" fmla="*/ 0 h 9"/>
                    <a:gd name="T4" fmla="*/ 0 w 10"/>
                    <a:gd name="T5" fmla="*/ 5 h 9"/>
                    <a:gd name="T6" fmla="*/ 0 w 10"/>
                    <a:gd name="T7" fmla="*/ 9 h 9"/>
                    <a:gd name="T8" fmla="*/ 10 w 10"/>
                    <a:gd name="T9" fmla="*/ 5 h 9"/>
                    <a:gd name="T10" fmla="*/ 10 w 10"/>
                    <a:gd name="T11" fmla="*/ 5 h 9"/>
                    <a:gd name="T12" fmla="*/ 10 w 10"/>
                    <a:gd name="T13" fmla="*/ 5 h 9"/>
                    <a:gd name="T14" fmla="*/ 10 w 10"/>
                    <a:gd name="T15" fmla="*/ 5 h 9"/>
                    <a:gd name="T16" fmla="*/ 10 w 10"/>
                    <a:gd name="T17" fmla="*/ 5 h 9"/>
                    <a:gd name="T18" fmla="*/ 5 w 10"/>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9">
                      <a:moveTo>
                        <a:pt x="5" y="5"/>
                      </a:moveTo>
                      <a:lnTo>
                        <a:pt x="5" y="0"/>
                      </a:lnTo>
                      <a:lnTo>
                        <a:pt x="0" y="5"/>
                      </a:lnTo>
                      <a:lnTo>
                        <a:pt x="0" y="9"/>
                      </a:lnTo>
                      <a:lnTo>
                        <a:pt x="10" y="5"/>
                      </a:lnTo>
                      <a:lnTo>
                        <a:pt x="10" y="5"/>
                      </a:lnTo>
                      <a:lnTo>
                        <a:pt x="10" y="5"/>
                      </a:lnTo>
                      <a:lnTo>
                        <a:pt x="10" y="5"/>
                      </a:lnTo>
                      <a:lnTo>
                        <a:pt x="1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75" name="Freeform 3475">
                  <a:extLst>
                    <a:ext uri="{FF2B5EF4-FFF2-40B4-BE49-F238E27FC236}">
                      <a16:creationId xmlns:a16="http://schemas.microsoft.com/office/drawing/2014/main" id="{98939AA5-6FD6-4072-9D20-4C9685D4A793}"/>
                    </a:ext>
                  </a:extLst>
                </p:cNvPr>
                <p:cNvSpPr>
                  <a:spLocks/>
                </p:cNvSpPr>
                <p:nvPr/>
              </p:nvSpPr>
              <p:spPr bwMode="auto">
                <a:xfrm>
                  <a:off x="4177" y="1351"/>
                  <a:ext cx="5" cy="15"/>
                </a:xfrm>
                <a:custGeom>
                  <a:avLst/>
                  <a:gdLst>
                    <a:gd name="T0" fmla="*/ 0 w 5"/>
                    <a:gd name="T1" fmla="*/ 0 h 15"/>
                    <a:gd name="T2" fmla="*/ 0 w 5"/>
                    <a:gd name="T3" fmla="*/ 5 h 15"/>
                    <a:gd name="T4" fmla="*/ 0 w 5"/>
                    <a:gd name="T5" fmla="*/ 15 h 15"/>
                    <a:gd name="T6" fmla="*/ 5 w 5"/>
                    <a:gd name="T7" fmla="*/ 15 h 15"/>
                    <a:gd name="T8" fmla="*/ 5 w 5"/>
                    <a:gd name="T9" fmla="*/ 5 h 15"/>
                    <a:gd name="T10" fmla="*/ 0 w 5"/>
                    <a:gd name="T11" fmla="*/ 5 h 15"/>
                    <a:gd name="T12" fmla="*/ 0 w 5"/>
                    <a:gd name="T13" fmla="*/ 0 h 15"/>
                    <a:gd name="T14" fmla="*/ 0 w 5"/>
                    <a:gd name="T15" fmla="*/ 5 h 15"/>
                    <a:gd name="T16" fmla="*/ 0 w 5"/>
                    <a:gd name="T17" fmla="*/ 5 h 15"/>
                    <a:gd name="T18" fmla="*/ 0 w 5"/>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5">
                      <a:moveTo>
                        <a:pt x="0" y="0"/>
                      </a:moveTo>
                      <a:lnTo>
                        <a:pt x="0" y="5"/>
                      </a:lnTo>
                      <a:lnTo>
                        <a:pt x="0" y="15"/>
                      </a:lnTo>
                      <a:lnTo>
                        <a:pt x="5" y="15"/>
                      </a:lnTo>
                      <a:lnTo>
                        <a:pt x="5" y="5"/>
                      </a:lnTo>
                      <a:lnTo>
                        <a:pt x="0" y="5"/>
                      </a:lnTo>
                      <a:lnTo>
                        <a:pt x="0" y="0"/>
                      </a:lnTo>
                      <a:lnTo>
                        <a:pt x="0" y="5"/>
                      </a:ln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76" name="Freeform 3476">
                  <a:extLst>
                    <a:ext uri="{FF2B5EF4-FFF2-40B4-BE49-F238E27FC236}">
                      <a16:creationId xmlns:a16="http://schemas.microsoft.com/office/drawing/2014/main" id="{A16BDBC6-9E28-40C4-B27E-6F90C1649480}"/>
                    </a:ext>
                  </a:extLst>
                </p:cNvPr>
                <p:cNvSpPr>
                  <a:spLocks/>
                </p:cNvSpPr>
                <p:nvPr/>
              </p:nvSpPr>
              <p:spPr bwMode="auto">
                <a:xfrm>
                  <a:off x="4177" y="1331"/>
                  <a:ext cx="69" cy="25"/>
                </a:xfrm>
                <a:custGeom>
                  <a:avLst/>
                  <a:gdLst>
                    <a:gd name="T0" fmla="*/ 64 w 69"/>
                    <a:gd name="T1" fmla="*/ 0 h 25"/>
                    <a:gd name="T2" fmla="*/ 64 w 69"/>
                    <a:gd name="T3" fmla="*/ 0 h 25"/>
                    <a:gd name="T4" fmla="*/ 0 w 69"/>
                    <a:gd name="T5" fmla="*/ 20 h 25"/>
                    <a:gd name="T6" fmla="*/ 0 w 69"/>
                    <a:gd name="T7" fmla="*/ 25 h 25"/>
                    <a:gd name="T8" fmla="*/ 69 w 69"/>
                    <a:gd name="T9" fmla="*/ 5 h 25"/>
                    <a:gd name="T10" fmla="*/ 69 w 69"/>
                    <a:gd name="T11" fmla="*/ 0 h 25"/>
                    <a:gd name="T12" fmla="*/ 69 w 69"/>
                    <a:gd name="T13" fmla="*/ 5 h 25"/>
                    <a:gd name="T14" fmla="*/ 69 w 69"/>
                    <a:gd name="T15" fmla="*/ 5 h 25"/>
                    <a:gd name="T16" fmla="*/ 69 w 69"/>
                    <a:gd name="T17" fmla="*/ 0 h 25"/>
                    <a:gd name="T18" fmla="*/ 64 w 69"/>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25">
                      <a:moveTo>
                        <a:pt x="64" y="0"/>
                      </a:moveTo>
                      <a:lnTo>
                        <a:pt x="64" y="0"/>
                      </a:lnTo>
                      <a:lnTo>
                        <a:pt x="0" y="20"/>
                      </a:lnTo>
                      <a:lnTo>
                        <a:pt x="0" y="25"/>
                      </a:lnTo>
                      <a:lnTo>
                        <a:pt x="69" y="5"/>
                      </a:lnTo>
                      <a:lnTo>
                        <a:pt x="69" y="0"/>
                      </a:lnTo>
                      <a:lnTo>
                        <a:pt x="69" y="5"/>
                      </a:lnTo>
                      <a:lnTo>
                        <a:pt x="69" y="5"/>
                      </a:lnTo>
                      <a:lnTo>
                        <a:pt x="69"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77" name="Freeform 3477">
                  <a:extLst>
                    <a:ext uri="{FF2B5EF4-FFF2-40B4-BE49-F238E27FC236}">
                      <a16:creationId xmlns:a16="http://schemas.microsoft.com/office/drawing/2014/main" id="{E50BAF06-D8A6-44AF-ABAA-3E78C07AC3BA}"/>
                    </a:ext>
                  </a:extLst>
                </p:cNvPr>
                <p:cNvSpPr>
                  <a:spLocks/>
                </p:cNvSpPr>
                <p:nvPr/>
              </p:nvSpPr>
              <p:spPr bwMode="auto">
                <a:xfrm>
                  <a:off x="4236" y="1287"/>
                  <a:ext cx="10" cy="44"/>
                </a:xfrm>
                <a:custGeom>
                  <a:avLst/>
                  <a:gdLst>
                    <a:gd name="T0" fmla="*/ 0 w 10"/>
                    <a:gd name="T1" fmla="*/ 5 h 44"/>
                    <a:gd name="T2" fmla="*/ 0 w 10"/>
                    <a:gd name="T3" fmla="*/ 0 h 44"/>
                    <a:gd name="T4" fmla="*/ 5 w 10"/>
                    <a:gd name="T5" fmla="*/ 44 h 44"/>
                    <a:gd name="T6" fmla="*/ 10 w 10"/>
                    <a:gd name="T7" fmla="*/ 44 h 44"/>
                    <a:gd name="T8" fmla="*/ 5 w 10"/>
                    <a:gd name="T9" fmla="*/ 0 h 44"/>
                    <a:gd name="T10" fmla="*/ 0 w 10"/>
                    <a:gd name="T11" fmla="*/ 0 h 44"/>
                    <a:gd name="T12" fmla="*/ 5 w 10"/>
                    <a:gd name="T13" fmla="*/ 0 h 44"/>
                    <a:gd name="T14" fmla="*/ 5 w 10"/>
                    <a:gd name="T15" fmla="*/ 0 h 44"/>
                    <a:gd name="T16" fmla="*/ 0 w 10"/>
                    <a:gd name="T17" fmla="*/ 0 h 44"/>
                    <a:gd name="T18" fmla="*/ 0 w 10"/>
                    <a:gd name="T19"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44">
                      <a:moveTo>
                        <a:pt x="0" y="5"/>
                      </a:moveTo>
                      <a:lnTo>
                        <a:pt x="0" y="0"/>
                      </a:lnTo>
                      <a:lnTo>
                        <a:pt x="5" y="44"/>
                      </a:lnTo>
                      <a:lnTo>
                        <a:pt x="10" y="44"/>
                      </a:lnTo>
                      <a:lnTo>
                        <a:pt x="5" y="0"/>
                      </a:lnTo>
                      <a:lnTo>
                        <a:pt x="0" y="0"/>
                      </a:lnTo>
                      <a:lnTo>
                        <a:pt x="5" y="0"/>
                      </a:lnTo>
                      <a:lnTo>
                        <a:pt x="5"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78" name="Freeform 3478">
                  <a:extLst>
                    <a:ext uri="{FF2B5EF4-FFF2-40B4-BE49-F238E27FC236}">
                      <a16:creationId xmlns:a16="http://schemas.microsoft.com/office/drawing/2014/main" id="{E7B69DDC-BEBE-4B6C-9E83-E4C0989A0598}"/>
                    </a:ext>
                  </a:extLst>
                </p:cNvPr>
                <p:cNvSpPr>
                  <a:spLocks/>
                </p:cNvSpPr>
                <p:nvPr/>
              </p:nvSpPr>
              <p:spPr bwMode="auto">
                <a:xfrm>
                  <a:off x="4221" y="1287"/>
                  <a:ext cx="15" cy="5"/>
                </a:xfrm>
                <a:custGeom>
                  <a:avLst/>
                  <a:gdLst>
                    <a:gd name="T0" fmla="*/ 0 w 15"/>
                    <a:gd name="T1" fmla="*/ 5 h 5"/>
                    <a:gd name="T2" fmla="*/ 5 w 15"/>
                    <a:gd name="T3" fmla="*/ 5 h 5"/>
                    <a:gd name="T4" fmla="*/ 15 w 15"/>
                    <a:gd name="T5" fmla="*/ 5 h 5"/>
                    <a:gd name="T6" fmla="*/ 15 w 15"/>
                    <a:gd name="T7" fmla="*/ 0 h 5"/>
                    <a:gd name="T8" fmla="*/ 5 w 15"/>
                    <a:gd name="T9" fmla="*/ 0 h 5"/>
                    <a:gd name="T10" fmla="*/ 5 w 15"/>
                    <a:gd name="T11" fmla="*/ 0 h 5"/>
                    <a:gd name="T12" fmla="*/ 0 w 15"/>
                    <a:gd name="T13" fmla="*/ 5 h 5"/>
                    <a:gd name="T14" fmla="*/ 0 w 15"/>
                    <a:gd name="T15" fmla="*/ 5 h 5"/>
                    <a:gd name="T16" fmla="*/ 5 w 15"/>
                    <a:gd name="T17" fmla="*/ 5 h 5"/>
                    <a:gd name="T18" fmla="*/ 0 w 15"/>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
                      <a:moveTo>
                        <a:pt x="0" y="5"/>
                      </a:moveTo>
                      <a:lnTo>
                        <a:pt x="5" y="5"/>
                      </a:lnTo>
                      <a:lnTo>
                        <a:pt x="15" y="5"/>
                      </a:lnTo>
                      <a:lnTo>
                        <a:pt x="15" y="0"/>
                      </a:lnTo>
                      <a:lnTo>
                        <a:pt x="5" y="0"/>
                      </a:lnTo>
                      <a:lnTo>
                        <a:pt x="5" y="0"/>
                      </a:lnTo>
                      <a:lnTo>
                        <a:pt x="0" y="5"/>
                      </a:lnTo>
                      <a:lnTo>
                        <a:pt x="0" y="5"/>
                      </a:lnTo>
                      <a:lnTo>
                        <a:pt x="5"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79" name="Freeform 3479">
                  <a:extLst>
                    <a:ext uri="{FF2B5EF4-FFF2-40B4-BE49-F238E27FC236}">
                      <a16:creationId xmlns:a16="http://schemas.microsoft.com/office/drawing/2014/main" id="{52042964-764A-4F11-88DE-E2BF9C863613}"/>
                    </a:ext>
                  </a:extLst>
                </p:cNvPr>
                <p:cNvSpPr>
                  <a:spLocks/>
                </p:cNvSpPr>
                <p:nvPr/>
              </p:nvSpPr>
              <p:spPr bwMode="auto">
                <a:xfrm>
                  <a:off x="4216" y="1232"/>
                  <a:ext cx="10" cy="60"/>
                </a:xfrm>
                <a:custGeom>
                  <a:avLst/>
                  <a:gdLst>
                    <a:gd name="T0" fmla="*/ 0 w 10"/>
                    <a:gd name="T1" fmla="*/ 5 h 60"/>
                    <a:gd name="T2" fmla="*/ 0 w 10"/>
                    <a:gd name="T3" fmla="*/ 5 h 60"/>
                    <a:gd name="T4" fmla="*/ 5 w 10"/>
                    <a:gd name="T5" fmla="*/ 60 h 60"/>
                    <a:gd name="T6" fmla="*/ 10 w 10"/>
                    <a:gd name="T7" fmla="*/ 55 h 60"/>
                    <a:gd name="T8" fmla="*/ 5 w 10"/>
                    <a:gd name="T9" fmla="*/ 0 h 60"/>
                    <a:gd name="T10" fmla="*/ 0 w 10"/>
                    <a:gd name="T11" fmla="*/ 0 h 60"/>
                    <a:gd name="T12" fmla="*/ 5 w 10"/>
                    <a:gd name="T13" fmla="*/ 0 h 60"/>
                    <a:gd name="T14" fmla="*/ 5 w 10"/>
                    <a:gd name="T15" fmla="*/ 0 h 60"/>
                    <a:gd name="T16" fmla="*/ 0 w 10"/>
                    <a:gd name="T17" fmla="*/ 0 h 60"/>
                    <a:gd name="T18" fmla="*/ 0 w 10"/>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60">
                      <a:moveTo>
                        <a:pt x="0" y="5"/>
                      </a:moveTo>
                      <a:lnTo>
                        <a:pt x="0" y="5"/>
                      </a:lnTo>
                      <a:lnTo>
                        <a:pt x="5" y="60"/>
                      </a:lnTo>
                      <a:lnTo>
                        <a:pt x="10" y="55"/>
                      </a:lnTo>
                      <a:lnTo>
                        <a:pt x="5" y="0"/>
                      </a:lnTo>
                      <a:lnTo>
                        <a:pt x="0" y="0"/>
                      </a:lnTo>
                      <a:lnTo>
                        <a:pt x="5" y="0"/>
                      </a:lnTo>
                      <a:lnTo>
                        <a:pt x="5"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80" name="Freeform 3480">
                  <a:extLst>
                    <a:ext uri="{FF2B5EF4-FFF2-40B4-BE49-F238E27FC236}">
                      <a16:creationId xmlns:a16="http://schemas.microsoft.com/office/drawing/2014/main" id="{E72E2862-EDE1-4848-9D26-62721BD4180D}"/>
                    </a:ext>
                  </a:extLst>
                </p:cNvPr>
                <p:cNvSpPr>
                  <a:spLocks/>
                </p:cNvSpPr>
                <p:nvPr/>
              </p:nvSpPr>
              <p:spPr bwMode="auto">
                <a:xfrm>
                  <a:off x="4167" y="1223"/>
                  <a:ext cx="49" cy="14"/>
                </a:xfrm>
                <a:custGeom>
                  <a:avLst/>
                  <a:gdLst>
                    <a:gd name="T0" fmla="*/ 0 w 49"/>
                    <a:gd name="T1" fmla="*/ 4 h 14"/>
                    <a:gd name="T2" fmla="*/ 0 w 49"/>
                    <a:gd name="T3" fmla="*/ 4 h 14"/>
                    <a:gd name="T4" fmla="*/ 49 w 49"/>
                    <a:gd name="T5" fmla="*/ 14 h 14"/>
                    <a:gd name="T6" fmla="*/ 49 w 49"/>
                    <a:gd name="T7" fmla="*/ 9 h 14"/>
                    <a:gd name="T8" fmla="*/ 0 w 49"/>
                    <a:gd name="T9" fmla="*/ 0 h 14"/>
                    <a:gd name="T10" fmla="*/ 0 w 49"/>
                    <a:gd name="T11" fmla="*/ 4 h 14"/>
                    <a:gd name="T12" fmla="*/ 0 w 49"/>
                    <a:gd name="T13" fmla="*/ 4 h 14"/>
                    <a:gd name="T14" fmla="*/ 0 w 49"/>
                    <a:gd name="T15" fmla="*/ 4 h 14"/>
                    <a:gd name="T16" fmla="*/ 0 w 49"/>
                    <a:gd name="T17"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4">
                      <a:moveTo>
                        <a:pt x="0" y="4"/>
                      </a:moveTo>
                      <a:lnTo>
                        <a:pt x="0" y="4"/>
                      </a:lnTo>
                      <a:lnTo>
                        <a:pt x="49" y="14"/>
                      </a:lnTo>
                      <a:lnTo>
                        <a:pt x="49" y="9"/>
                      </a:lnTo>
                      <a:lnTo>
                        <a:pt x="0" y="0"/>
                      </a:lnTo>
                      <a:lnTo>
                        <a:pt x="0" y="4"/>
                      </a:lnTo>
                      <a:lnTo>
                        <a:pt x="0" y="4"/>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81" name="Freeform 3481">
                  <a:extLst>
                    <a:ext uri="{FF2B5EF4-FFF2-40B4-BE49-F238E27FC236}">
                      <a16:creationId xmlns:a16="http://schemas.microsoft.com/office/drawing/2014/main" id="{7E60E055-A558-4F30-8590-910E67B499EA}"/>
                    </a:ext>
                  </a:extLst>
                </p:cNvPr>
                <p:cNvSpPr>
                  <a:spLocks/>
                </p:cNvSpPr>
                <p:nvPr/>
              </p:nvSpPr>
              <p:spPr bwMode="auto">
                <a:xfrm>
                  <a:off x="4162" y="1198"/>
                  <a:ext cx="5" cy="29"/>
                </a:xfrm>
                <a:custGeom>
                  <a:avLst/>
                  <a:gdLst>
                    <a:gd name="T0" fmla="*/ 0 w 5"/>
                    <a:gd name="T1" fmla="*/ 5 h 29"/>
                    <a:gd name="T2" fmla="*/ 0 w 5"/>
                    <a:gd name="T3" fmla="*/ 5 h 29"/>
                    <a:gd name="T4" fmla="*/ 5 w 5"/>
                    <a:gd name="T5" fmla="*/ 29 h 29"/>
                    <a:gd name="T6" fmla="*/ 5 w 5"/>
                    <a:gd name="T7" fmla="*/ 29 h 29"/>
                    <a:gd name="T8" fmla="*/ 5 w 5"/>
                    <a:gd name="T9" fmla="*/ 5 h 29"/>
                    <a:gd name="T10" fmla="*/ 0 w 5"/>
                    <a:gd name="T11" fmla="*/ 0 h 29"/>
                    <a:gd name="T12" fmla="*/ 5 w 5"/>
                    <a:gd name="T13" fmla="*/ 5 h 29"/>
                    <a:gd name="T14" fmla="*/ 5 w 5"/>
                    <a:gd name="T15" fmla="*/ 0 h 29"/>
                    <a:gd name="T16" fmla="*/ 0 w 5"/>
                    <a:gd name="T17" fmla="*/ 0 h 29"/>
                    <a:gd name="T18" fmla="*/ 0 w 5"/>
                    <a:gd name="T19"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9">
                      <a:moveTo>
                        <a:pt x="0" y="5"/>
                      </a:moveTo>
                      <a:lnTo>
                        <a:pt x="0" y="5"/>
                      </a:lnTo>
                      <a:lnTo>
                        <a:pt x="5" y="29"/>
                      </a:lnTo>
                      <a:lnTo>
                        <a:pt x="5" y="29"/>
                      </a:lnTo>
                      <a:lnTo>
                        <a:pt x="5" y="5"/>
                      </a:lnTo>
                      <a:lnTo>
                        <a:pt x="0" y="0"/>
                      </a:lnTo>
                      <a:lnTo>
                        <a:pt x="5" y="5"/>
                      </a:lnTo>
                      <a:lnTo>
                        <a:pt x="5"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82" name="Freeform 3482">
                  <a:extLst>
                    <a:ext uri="{FF2B5EF4-FFF2-40B4-BE49-F238E27FC236}">
                      <a16:creationId xmlns:a16="http://schemas.microsoft.com/office/drawing/2014/main" id="{11B6D612-385C-407B-8271-4AA7166EA9FF}"/>
                    </a:ext>
                  </a:extLst>
                </p:cNvPr>
                <p:cNvSpPr>
                  <a:spLocks/>
                </p:cNvSpPr>
                <p:nvPr/>
              </p:nvSpPr>
              <p:spPr bwMode="auto">
                <a:xfrm>
                  <a:off x="4147" y="1193"/>
                  <a:ext cx="15" cy="10"/>
                </a:xfrm>
                <a:custGeom>
                  <a:avLst/>
                  <a:gdLst>
                    <a:gd name="T0" fmla="*/ 5 w 15"/>
                    <a:gd name="T1" fmla="*/ 0 h 10"/>
                    <a:gd name="T2" fmla="*/ 0 w 15"/>
                    <a:gd name="T3" fmla="*/ 5 h 10"/>
                    <a:gd name="T4" fmla="*/ 15 w 15"/>
                    <a:gd name="T5" fmla="*/ 10 h 10"/>
                    <a:gd name="T6" fmla="*/ 15 w 15"/>
                    <a:gd name="T7" fmla="*/ 5 h 10"/>
                    <a:gd name="T8" fmla="*/ 5 w 15"/>
                    <a:gd name="T9" fmla="*/ 0 h 10"/>
                    <a:gd name="T10" fmla="*/ 0 w 15"/>
                    <a:gd name="T11" fmla="*/ 0 h 10"/>
                    <a:gd name="T12" fmla="*/ 5 w 15"/>
                    <a:gd name="T13" fmla="*/ 0 h 10"/>
                    <a:gd name="T14" fmla="*/ 0 w 15"/>
                    <a:gd name="T15" fmla="*/ 0 h 10"/>
                    <a:gd name="T16" fmla="*/ 0 w 15"/>
                    <a:gd name="T17" fmla="*/ 0 h 10"/>
                    <a:gd name="T18" fmla="*/ 5 w 15"/>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
                      <a:moveTo>
                        <a:pt x="5" y="0"/>
                      </a:moveTo>
                      <a:lnTo>
                        <a:pt x="0" y="5"/>
                      </a:lnTo>
                      <a:lnTo>
                        <a:pt x="15" y="10"/>
                      </a:lnTo>
                      <a:lnTo>
                        <a:pt x="15" y="5"/>
                      </a:lnTo>
                      <a:lnTo>
                        <a:pt x="5" y="0"/>
                      </a:lnTo>
                      <a:lnTo>
                        <a:pt x="0" y="0"/>
                      </a:lnTo>
                      <a:lnTo>
                        <a:pt x="5" y="0"/>
                      </a:lnTo>
                      <a:lnTo>
                        <a:pt x="0" y="0"/>
                      </a:lnTo>
                      <a:lnTo>
                        <a:pt x="0"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83" name="Freeform 3483">
                  <a:extLst>
                    <a:ext uri="{FF2B5EF4-FFF2-40B4-BE49-F238E27FC236}">
                      <a16:creationId xmlns:a16="http://schemas.microsoft.com/office/drawing/2014/main" id="{91C9E667-02F7-45C3-B124-F7974B24082F}"/>
                    </a:ext>
                  </a:extLst>
                </p:cNvPr>
                <p:cNvSpPr>
                  <a:spLocks/>
                </p:cNvSpPr>
                <p:nvPr/>
              </p:nvSpPr>
              <p:spPr bwMode="auto">
                <a:xfrm>
                  <a:off x="4147" y="1193"/>
                  <a:ext cx="20" cy="108"/>
                </a:xfrm>
                <a:custGeom>
                  <a:avLst/>
                  <a:gdLst>
                    <a:gd name="T0" fmla="*/ 15 w 20"/>
                    <a:gd name="T1" fmla="*/ 108 h 108"/>
                    <a:gd name="T2" fmla="*/ 20 w 20"/>
                    <a:gd name="T3" fmla="*/ 104 h 108"/>
                    <a:gd name="T4" fmla="*/ 5 w 20"/>
                    <a:gd name="T5" fmla="*/ 0 h 108"/>
                    <a:gd name="T6" fmla="*/ 0 w 20"/>
                    <a:gd name="T7" fmla="*/ 0 h 108"/>
                    <a:gd name="T8" fmla="*/ 15 w 20"/>
                    <a:gd name="T9" fmla="*/ 104 h 108"/>
                    <a:gd name="T10" fmla="*/ 15 w 20"/>
                    <a:gd name="T11" fmla="*/ 104 h 108"/>
                    <a:gd name="T12" fmla="*/ 15 w 20"/>
                    <a:gd name="T13" fmla="*/ 108 h 108"/>
                    <a:gd name="T14" fmla="*/ 20 w 20"/>
                    <a:gd name="T15" fmla="*/ 108 h 108"/>
                    <a:gd name="T16" fmla="*/ 20 w 20"/>
                    <a:gd name="T17" fmla="*/ 104 h 108"/>
                    <a:gd name="T18" fmla="*/ 15 w 20"/>
                    <a:gd name="T19"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08">
                      <a:moveTo>
                        <a:pt x="15" y="108"/>
                      </a:moveTo>
                      <a:lnTo>
                        <a:pt x="20" y="104"/>
                      </a:lnTo>
                      <a:lnTo>
                        <a:pt x="5" y="0"/>
                      </a:lnTo>
                      <a:lnTo>
                        <a:pt x="0" y="0"/>
                      </a:lnTo>
                      <a:lnTo>
                        <a:pt x="15" y="104"/>
                      </a:lnTo>
                      <a:lnTo>
                        <a:pt x="15" y="104"/>
                      </a:lnTo>
                      <a:lnTo>
                        <a:pt x="15" y="108"/>
                      </a:lnTo>
                      <a:lnTo>
                        <a:pt x="20" y="108"/>
                      </a:lnTo>
                      <a:lnTo>
                        <a:pt x="20" y="104"/>
                      </a:lnTo>
                      <a:lnTo>
                        <a:pt x="15"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84" name="Freeform 3484">
                  <a:extLst>
                    <a:ext uri="{FF2B5EF4-FFF2-40B4-BE49-F238E27FC236}">
                      <a16:creationId xmlns:a16="http://schemas.microsoft.com/office/drawing/2014/main" id="{C023452A-D41F-43EA-A66B-3AF745A2CE4A}"/>
                    </a:ext>
                  </a:extLst>
                </p:cNvPr>
                <p:cNvSpPr>
                  <a:spLocks/>
                </p:cNvSpPr>
                <p:nvPr/>
              </p:nvSpPr>
              <p:spPr bwMode="auto">
                <a:xfrm>
                  <a:off x="4063" y="1297"/>
                  <a:ext cx="99" cy="19"/>
                </a:xfrm>
                <a:custGeom>
                  <a:avLst/>
                  <a:gdLst>
                    <a:gd name="T0" fmla="*/ 0 w 99"/>
                    <a:gd name="T1" fmla="*/ 19 h 19"/>
                    <a:gd name="T2" fmla="*/ 10 w 99"/>
                    <a:gd name="T3" fmla="*/ 19 h 19"/>
                    <a:gd name="T4" fmla="*/ 20 w 99"/>
                    <a:gd name="T5" fmla="*/ 19 h 19"/>
                    <a:gd name="T6" fmla="*/ 30 w 99"/>
                    <a:gd name="T7" fmla="*/ 19 h 19"/>
                    <a:gd name="T8" fmla="*/ 40 w 99"/>
                    <a:gd name="T9" fmla="*/ 14 h 19"/>
                    <a:gd name="T10" fmla="*/ 50 w 99"/>
                    <a:gd name="T11" fmla="*/ 14 h 19"/>
                    <a:gd name="T12" fmla="*/ 59 w 99"/>
                    <a:gd name="T13" fmla="*/ 14 h 19"/>
                    <a:gd name="T14" fmla="*/ 64 w 99"/>
                    <a:gd name="T15" fmla="*/ 14 h 19"/>
                    <a:gd name="T16" fmla="*/ 69 w 99"/>
                    <a:gd name="T17" fmla="*/ 9 h 19"/>
                    <a:gd name="T18" fmla="*/ 79 w 99"/>
                    <a:gd name="T19" fmla="*/ 9 h 19"/>
                    <a:gd name="T20" fmla="*/ 84 w 99"/>
                    <a:gd name="T21" fmla="*/ 9 h 19"/>
                    <a:gd name="T22" fmla="*/ 89 w 99"/>
                    <a:gd name="T23" fmla="*/ 4 h 19"/>
                    <a:gd name="T24" fmla="*/ 94 w 99"/>
                    <a:gd name="T25" fmla="*/ 4 h 19"/>
                    <a:gd name="T26" fmla="*/ 94 w 99"/>
                    <a:gd name="T27" fmla="*/ 4 h 19"/>
                    <a:gd name="T28" fmla="*/ 99 w 99"/>
                    <a:gd name="T29" fmla="*/ 4 h 19"/>
                    <a:gd name="T30" fmla="*/ 99 w 99"/>
                    <a:gd name="T31" fmla="*/ 4 h 19"/>
                    <a:gd name="T32" fmla="*/ 99 w 99"/>
                    <a:gd name="T33" fmla="*/ 4 h 19"/>
                    <a:gd name="T34" fmla="*/ 99 w 99"/>
                    <a:gd name="T35" fmla="*/ 0 h 19"/>
                    <a:gd name="T36" fmla="*/ 99 w 99"/>
                    <a:gd name="T37" fmla="*/ 0 h 19"/>
                    <a:gd name="T38" fmla="*/ 94 w 99"/>
                    <a:gd name="T39" fmla="*/ 0 h 19"/>
                    <a:gd name="T40" fmla="*/ 94 w 99"/>
                    <a:gd name="T41" fmla="*/ 0 h 19"/>
                    <a:gd name="T42" fmla="*/ 89 w 99"/>
                    <a:gd name="T43" fmla="*/ 0 h 19"/>
                    <a:gd name="T44" fmla="*/ 84 w 99"/>
                    <a:gd name="T45" fmla="*/ 0 h 19"/>
                    <a:gd name="T46" fmla="*/ 79 w 99"/>
                    <a:gd name="T47" fmla="*/ 4 h 19"/>
                    <a:gd name="T48" fmla="*/ 74 w 99"/>
                    <a:gd name="T49" fmla="*/ 4 h 19"/>
                    <a:gd name="T50" fmla="*/ 69 w 99"/>
                    <a:gd name="T51" fmla="*/ 4 h 19"/>
                    <a:gd name="T52" fmla="*/ 59 w 99"/>
                    <a:gd name="T53" fmla="*/ 9 h 19"/>
                    <a:gd name="T54" fmla="*/ 55 w 99"/>
                    <a:gd name="T55" fmla="*/ 9 h 19"/>
                    <a:gd name="T56" fmla="*/ 45 w 99"/>
                    <a:gd name="T57" fmla="*/ 9 h 19"/>
                    <a:gd name="T58" fmla="*/ 35 w 99"/>
                    <a:gd name="T59" fmla="*/ 14 h 19"/>
                    <a:gd name="T60" fmla="*/ 25 w 99"/>
                    <a:gd name="T61" fmla="*/ 14 h 19"/>
                    <a:gd name="T62" fmla="*/ 15 w 99"/>
                    <a:gd name="T63" fmla="*/ 14 h 19"/>
                    <a:gd name="T64" fmla="*/ 5 w 99"/>
                    <a:gd name="T65" fmla="*/ 14 h 19"/>
                    <a:gd name="T66" fmla="*/ 0 w 99"/>
                    <a:gd name="T6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 h="19">
                      <a:moveTo>
                        <a:pt x="5" y="19"/>
                      </a:moveTo>
                      <a:lnTo>
                        <a:pt x="0" y="19"/>
                      </a:lnTo>
                      <a:lnTo>
                        <a:pt x="5" y="19"/>
                      </a:lnTo>
                      <a:lnTo>
                        <a:pt x="10" y="19"/>
                      </a:lnTo>
                      <a:lnTo>
                        <a:pt x="15" y="19"/>
                      </a:lnTo>
                      <a:lnTo>
                        <a:pt x="20" y="19"/>
                      </a:lnTo>
                      <a:lnTo>
                        <a:pt x="25" y="19"/>
                      </a:lnTo>
                      <a:lnTo>
                        <a:pt x="30" y="19"/>
                      </a:lnTo>
                      <a:lnTo>
                        <a:pt x="35" y="19"/>
                      </a:lnTo>
                      <a:lnTo>
                        <a:pt x="40" y="14"/>
                      </a:lnTo>
                      <a:lnTo>
                        <a:pt x="45" y="14"/>
                      </a:lnTo>
                      <a:lnTo>
                        <a:pt x="50" y="14"/>
                      </a:lnTo>
                      <a:lnTo>
                        <a:pt x="55" y="14"/>
                      </a:lnTo>
                      <a:lnTo>
                        <a:pt x="59" y="14"/>
                      </a:lnTo>
                      <a:lnTo>
                        <a:pt x="59" y="14"/>
                      </a:lnTo>
                      <a:lnTo>
                        <a:pt x="64" y="14"/>
                      </a:lnTo>
                      <a:lnTo>
                        <a:pt x="69" y="9"/>
                      </a:lnTo>
                      <a:lnTo>
                        <a:pt x="69" y="9"/>
                      </a:lnTo>
                      <a:lnTo>
                        <a:pt x="74" y="9"/>
                      </a:lnTo>
                      <a:lnTo>
                        <a:pt x="79" y="9"/>
                      </a:lnTo>
                      <a:lnTo>
                        <a:pt x="79" y="9"/>
                      </a:lnTo>
                      <a:lnTo>
                        <a:pt x="84" y="9"/>
                      </a:lnTo>
                      <a:lnTo>
                        <a:pt x="84" y="9"/>
                      </a:lnTo>
                      <a:lnTo>
                        <a:pt x="89" y="4"/>
                      </a:lnTo>
                      <a:lnTo>
                        <a:pt x="89" y="4"/>
                      </a:lnTo>
                      <a:lnTo>
                        <a:pt x="94" y="4"/>
                      </a:lnTo>
                      <a:lnTo>
                        <a:pt x="94" y="4"/>
                      </a:lnTo>
                      <a:lnTo>
                        <a:pt x="94" y="4"/>
                      </a:lnTo>
                      <a:lnTo>
                        <a:pt x="99" y="4"/>
                      </a:lnTo>
                      <a:lnTo>
                        <a:pt x="99" y="4"/>
                      </a:lnTo>
                      <a:lnTo>
                        <a:pt x="99" y="4"/>
                      </a:lnTo>
                      <a:lnTo>
                        <a:pt x="99" y="4"/>
                      </a:lnTo>
                      <a:lnTo>
                        <a:pt x="99" y="4"/>
                      </a:lnTo>
                      <a:lnTo>
                        <a:pt x="99" y="4"/>
                      </a:lnTo>
                      <a:lnTo>
                        <a:pt x="99" y="0"/>
                      </a:lnTo>
                      <a:lnTo>
                        <a:pt x="99" y="0"/>
                      </a:lnTo>
                      <a:lnTo>
                        <a:pt x="99" y="0"/>
                      </a:lnTo>
                      <a:lnTo>
                        <a:pt x="99" y="0"/>
                      </a:lnTo>
                      <a:lnTo>
                        <a:pt x="99" y="0"/>
                      </a:lnTo>
                      <a:lnTo>
                        <a:pt x="94" y="0"/>
                      </a:lnTo>
                      <a:lnTo>
                        <a:pt x="94" y="0"/>
                      </a:lnTo>
                      <a:lnTo>
                        <a:pt x="94" y="0"/>
                      </a:lnTo>
                      <a:lnTo>
                        <a:pt x="89" y="0"/>
                      </a:lnTo>
                      <a:lnTo>
                        <a:pt x="89" y="0"/>
                      </a:lnTo>
                      <a:lnTo>
                        <a:pt x="89" y="0"/>
                      </a:lnTo>
                      <a:lnTo>
                        <a:pt x="84" y="0"/>
                      </a:lnTo>
                      <a:lnTo>
                        <a:pt x="84" y="4"/>
                      </a:lnTo>
                      <a:lnTo>
                        <a:pt x="79" y="4"/>
                      </a:lnTo>
                      <a:lnTo>
                        <a:pt x="79" y="4"/>
                      </a:lnTo>
                      <a:lnTo>
                        <a:pt x="74" y="4"/>
                      </a:lnTo>
                      <a:lnTo>
                        <a:pt x="69" y="4"/>
                      </a:lnTo>
                      <a:lnTo>
                        <a:pt x="69" y="4"/>
                      </a:lnTo>
                      <a:lnTo>
                        <a:pt x="64" y="9"/>
                      </a:lnTo>
                      <a:lnTo>
                        <a:pt x="59" y="9"/>
                      </a:lnTo>
                      <a:lnTo>
                        <a:pt x="55" y="9"/>
                      </a:lnTo>
                      <a:lnTo>
                        <a:pt x="55" y="9"/>
                      </a:lnTo>
                      <a:lnTo>
                        <a:pt x="50" y="9"/>
                      </a:lnTo>
                      <a:lnTo>
                        <a:pt x="45" y="9"/>
                      </a:lnTo>
                      <a:lnTo>
                        <a:pt x="40" y="9"/>
                      </a:lnTo>
                      <a:lnTo>
                        <a:pt x="35" y="14"/>
                      </a:lnTo>
                      <a:lnTo>
                        <a:pt x="30" y="14"/>
                      </a:lnTo>
                      <a:lnTo>
                        <a:pt x="25" y="14"/>
                      </a:lnTo>
                      <a:lnTo>
                        <a:pt x="20" y="14"/>
                      </a:lnTo>
                      <a:lnTo>
                        <a:pt x="15" y="14"/>
                      </a:lnTo>
                      <a:lnTo>
                        <a:pt x="10" y="14"/>
                      </a:lnTo>
                      <a:lnTo>
                        <a:pt x="5" y="14"/>
                      </a:lnTo>
                      <a:lnTo>
                        <a:pt x="0" y="14"/>
                      </a:lnTo>
                      <a:lnTo>
                        <a:pt x="0" y="19"/>
                      </a:lnTo>
                      <a:lnTo>
                        <a:pt x="5"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85" name="Freeform 3485">
                  <a:extLst>
                    <a:ext uri="{FF2B5EF4-FFF2-40B4-BE49-F238E27FC236}">
                      <a16:creationId xmlns:a16="http://schemas.microsoft.com/office/drawing/2014/main" id="{775681BC-099E-4ED4-8567-93B17BDC0E1A}"/>
                    </a:ext>
                  </a:extLst>
                </p:cNvPr>
                <p:cNvSpPr>
                  <a:spLocks/>
                </p:cNvSpPr>
                <p:nvPr/>
              </p:nvSpPr>
              <p:spPr bwMode="auto">
                <a:xfrm>
                  <a:off x="4063" y="1316"/>
                  <a:ext cx="10" cy="30"/>
                </a:xfrm>
                <a:custGeom>
                  <a:avLst/>
                  <a:gdLst>
                    <a:gd name="T0" fmla="*/ 5 w 10"/>
                    <a:gd name="T1" fmla="*/ 25 h 30"/>
                    <a:gd name="T2" fmla="*/ 10 w 10"/>
                    <a:gd name="T3" fmla="*/ 25 h 30"/>
                    <a:gd name="T4" fmla="*/ 5 w 10"/>
                    <a:gd name="T5" fmla="*/ 0 h 30"/>
                    <a:gd name="T6" fmla="*/ 0 w 10"/>
                    <a:gd name="T7" fmla="*/ 0 h 30"/>
                    <a:gd name="T8" fmla="*/ 5 w 10"/>
                    <a:gd name="T9" fmla="*/ 30 h 30"/>
                    <a:gd name="T10" fmla="*/ 5 w 10"/>
                    <a:gd name="T11" fmla="*/ 30 h 30"/>
                    <a:gd name="T12" fmla="*/ 5 w 10"/>
                    <a:gd name="T13" fmla="*/ 30 h 30"/>
                    <a:gd name="T14" fmla="*/ 5 w 10"/>
                    <a:gd name="T15" fmla="*/ 30 h 30"/>
                    <a:gd name="T16" fmla="*/ 5 w 10"/>
                    <a:gd name="T17" fmla="*/ 30 h 30"/>
                    <a:gd name="T18" fmla="*/ 5 w 10"/>
                    <a:gd name="T1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30">
                      <a:moveTo>
                        <a:pt x="5" y="25"/>
                      </a:moveTo>
                      <a:lnTo>
                        <a:pt x="10" y="25"/>
                      </a:lnTo>
                      <a:lnTo>
                        <a:pt x="5" y="0"/>
                      </a:lnTo>
                      <a:lnTo>
                        <a:pt x="0" y="0"/>
                      </a:lnTo>
                      <a:lnTo>
                        <a:pt x="5" y="30"/>
                      </a:lnTo>
                      <a:lnTo>
                        <a:pt x="5" y="30"/>
                      </a:lnTo>
                      <a:lnTo>
                        <a:pt x="5" y="30"/>
                      </a:lnTo>
                      <a:lnTo>
                        <a:pt x="5" y="30"/>
                      </a:lnTo>
                      <a:lnTo>
                        <a:pt x="5" y="30"/>
                      </a:lnTo>
                      <a:lnTo>
                        <a:pt x="5"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86" name="Freeform 3486">
                  <a:extLst>
                    <a:ext uri="{FF2B5EF4-FFF2-40B4-BE49-F238E27FC236}">
                      <a16:creationId xmlns:a16="http://schemas.microsoft.com/office/drawing/2014/main" id="{1417D62A-8CFE-482B-9D5E-08955F85ED9C}"/>
                    </a:ext>
                  </a:extLst>
                </p:cNvPr>
                <p:cNvSpPr>
                  <a:spLocks/>
                </p:cNvSpPr>
                <p:nvPr/>
              </p:nvSpPr>
              <p:spPr bwMode="auto">
                <a:xfrm>
                  <a:off x="4068" y="1341"/>
                  <a:ext cx="10" cy="5"/>
                </a:xfrm>
                <a:custGeom>
                  <a:avLst/>
                  <a:gdLst>
                    <a:gd name="T0" fmla="*/ 5 w 10"/>
                    <a:gd name="T1" fmla="*/ 0 h 5"/>
                    <a:gd name="T2" fmla="*/ 5 w 10"/>
                    <a:gd name="T3" fmla="*/ 0 h 5"/>
                    <a:gd name="T4" fmla="*/ 0 w 10"/>
                    <a:gd name="T5" fmla="*/ 0 h 5"/>
                    <a:gd name="T6" fmla="*/ 0 w 10"/>
                    <a:gd name="T7" fmla="*/ 5 h 5"/>
                    <a:gd name="T8" fmla="*/ 10 w 10"/>
                    <a:gd name="T9" fmla="*/ 5 h 5"/>
                    <a:gd name="T10" fmla="*/ 5 w 10"/>
                    <a:gd name="T11" fmla="*/ 0 h 5"/>
                  </a:gdLst>
                  <a:ahLst/>
                  <a:cxnLst>
                    <a:cxn ang="0">
                      <a:pos x="T0" y="T1"/>
                    </a:cxn>
                    <a:cxn ang="0">
                      <a:pos x="T2" y="T3"/>
                    </a:cxn>
                    <a:cxn ang="0">
                      <a:pos x="T4" y="T5"/>
                    </a:cxn>
                    <a:cxn ang="0">
                      <a:pos x="T6" y="T7"/>
                    </a:cxn>
                    <a:cxn ang="0">
                      <a:pos x="T8" y="T9"/>
                    </a:cxn>
                    <a:cxn ang="0">
                      <a:pos x="T10" y="T11"/>
                    </a:cxn>
                  </a:cxnLst>
                  <a:rect l="0" t="0" r="r" b="b"/>
                  <a:pathLst>
                    <a:path w="10" h="5">
                      <a:moveTo>
                        <a:pt x="5" y="0"/>
                      </a:moveTo>
                      <a:lnTo>
                        <a:pt x="5" y="0"/>
                      </a:lnTo>
                      <a:lnTo>
                        <a:pt x="0" y="0"/>
                      </a:lnTo>
                      <a:lnTo>
                        <a:pt x="0" y="5"/>
                      </a:lnTo>
                      <a:lnTo>
                        <a:pt x="10" y="5"/>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87" name="Freeform 3487">
                  <a:extLst>
                    <a:ext uri="{FF2B5EF4-FFF2-40B4-BE49-F238E27FC236}">
                      <a16:creationId xmlns:a16="http://schemas.microsoft.com/office/drawing/2014/main" id="{3CC4D932-C6CF-410A-9AEC-BFB1E246B703}"/>
                    </a:ext>
                  </a:extLst>
                </p:cNvPr>
                <p:cNvSpPr>
                  <a:spLocks/>
                </p:cNvSpPr>
                <p:nvPr/>
              </p:nvSpPr>
              <p:spPr bwMode="auto">
                <a:xfrm>
                  <a:off x="4043" y="1193"/>
                  <a:ext cx="119" cy="123"/>
                </a:xfrm>
                <a:custGeom>
                  <a:avLst/>
                  <a:gdLst>
                    <a:gd name="T0" fmla="*/ 10 w 119"/>
                    <a:gd name="T1" fmla="*/ 123 h 123"/>
                    <a:gd name="T2" fmla="*/ 15 w 119"/>
                    <a:gd name="T3" fmla="*/ 123 h 123"/>
                    <a:gd name="T4" fmla="*/ 15 w 119"/>
                    <a:gd name="T5" fmla="*/ 123 h 123"/>
                    <a:gd name="T6" fmla="*/ 20 w 119"/>
                    <a:gd name="T7" fmla="*/ 123 h 123"/>
                    <a:gd name="T8" fmla="*/ 25 w 119"/>
                    <a:gd name="T9" fmla="*/ 123 h 123"/>
                    <a:gd name="T10" fmla="*/ 35 w 119"/>
                    <a:gd name="T11" fmla="*/ 123 h 123"/>
                    <a:gd name="T12" fmla="*/ 40 w 119"/>
                    <a:gd name="T13" fmla="*/ 118 h 123"/>
                    <a:gd name="T14" fmla="*/ 50 w 119"/>
                    <a:gd name="T15" fmla="*/ 118 h 123"/>
                    <a:gd name="T16" fmla="*/ 55 w 119"/>
                    <a:gd name="T17" fmla="*/ 118 h 123"/>
                    <a:gd name="T18" fmla="*/ 65 w 119"/>
                    <a:gd name="T19" fmla="*/ 118 h 123"/>
                    <a:gd name="T20" fmla="*/ 75 w 119"/>
                    <a:gd name="T21" fmla="*/ 113 h 123"/>
                    <a:gd name="T22" fmla="*/ 84 w 119"/>
                    <a:gd name="T23" fmla="*/ 113 h 123"/>
                    <a:gd name="T24" fmla="*/ 89 w 119"/>
                    <a:gd name="T25" fmla="*/ 113 h 123"/>
                    <a:gd name="T26" fmla="*/ 99 w 119"/>
                    <a:gd name="T27" fmla="*/ 108 h 123"/>
                    <a:gd name="T28" fmla="*/ 109 w 119"/>
                    <a:gd name="T29" fmla="*/ 108 h 123"/>
                    <a:gd name="T30" fmla="*/ 114 w 119"/>
                    <a:gd name="T31" fmla="*/ 108 h 123"/>
                    <a:gd name="T32" fmla="*/ 104 w 119"/>
                    <a:gd name="T33" fmla="*/ 0 h 123"/>
                    <a:gd name="T34" fmla="*/ 104 w 119"/>
                    <a:gd name="T35" fmla="*/ 0 h 123"/>
                    <a:gd name="T36" fmla="*/ 99 w 119"/>
                    <a:gd name="T37" fmla="*/ 0 h 123"/>
                    <a:gd name="T38" fmla="*/ 99 w 119"/>
                    <a:gd name="T39" fmla="*/ 0 h 123"/>
                    <a:gd name="T40" fmla="*/ 94 w 119"/>
                    <a:gd name="T41" fmla="*/ 5 h 123"/>
                    <a:gd name="T42" fmla="*/ 89 w 119"/>
                    <a:gd name="T43" fmla="*/ 5 h 123"/>
                    <a:gd name="T44" fmla="*/ 79 w 119"/>
                    <a:gd name="T45" fmla="*/ 5 h 123"/>
                    <a:gd name="T46" fmla="*/ 75 w 119"/>
                    <a:gd name="T47" fmla="*/ 5 h 123"/>
                    <a:gd name="T48" fmla="*/ 70 w 119"/>
                    <a:gd name="T49" fmla="*/ 10 h 123"/>
                    <a:gd name="T50" fmla="*/ 60 w 119"/>
                    <a:gd name="T51" fmla="*/ 10 h 123"/>
                    <a:gd name="T52" fmla="*/ 50 w 119"/>
                    <a:gd name="T53" fmla="*/ 10 h 123"/>
                    <a:gd name="T54" fmla="*/ 40 w 119"/>
                    <a:gd name="T55" fmla="*/ 15 h 123"/>
                    <a:gd name="T56" fmla="*/ 35 w 119"/>
                    <a:gd name="T57" fmla="*/ 15 h 123"/>
                    <a:gd name="T58" fmla="*/ 25 w 119"/>
                    <a:gd name="T59" fmla="*/ 20 h 123"/>
                    <a:gd name="T60" fmla="*/ 15 w 119"/>
                    <a:gd name="T61" fmla="*/ 20 h 123"/>
                    <a:gd name="T62" fmla="*/ 10 w 119"/>
                    <a:gd name="T63" fmla="*/ 25 h 123"/>
                    <a:gd name="T64" fmla="*/ 0 w 119"/>
                    <a:gd name="T65" fmla="*/ 3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 h="123">
                      <a:moveTo>
                        <a:pt x="10" y="123"/>
                      </a:moveTo>
                      <a:lnTo>
                        <a:pt x="10" y="123"/>
                      </a:lnTo>
                      <a:lnTo>
                        <a:pt x="15" y="123"/>
                      </a:lnTo>
                      <a:lnTo>
                        <a:pt x="15" y="123"/>
                      </a:lnTo>
                      <a:lnTo>
                        <a:pt x="15" y="123"/>
                      </a:lnTo>
                      <a:lnTo>
                        <a:pt x="15" y="123"/>
                      </a:lnTo>
                      <a:lnTo>
                        <a:pt x="20" y="123"/>
                      </a:lnTo>
                      <a:lnTo>
                        <a:pt x="20" y="123"/>
                      </a:lnTo>
                      <a:lnTo>
                        <a:pt x="25" y="123"/>
                      </a:lnTo>
                      <a:lnTo>
                        <a:pt x="25" y="123"/>
                      </a:lnTo>
                      <a:lnTo>
                        <a:pt x="30" y="123"/>
                      </a:lnTo>
                      <a:lnTo>
                        <a:pt x="35" y="123"/>
                      </a:lnTo>
                      <a:lnTo>
                        <a:pt x="35" y="123"/>
                      </a:lnTo>
                      <a:lnTo>
                        <a:pt x="40" y="118"/>
                      </a:lnTo>
                      <a:lnTo>
                        <a:pt x="45" y="118"/>
                      </a:lnTo>
                      <a:lnTo>
                        <a:pt x="50" y="118"/>
                      </a:lnTo>
                      <a:lnTo>
                        <a:pt x="50" y="118"/>
                      </a:lnTo>
                      <a:lnTo>
                        <a:pt x="55" y="118"/>
                      </a:lnTo>
                      <a:lnTo>
                        <a:pt x="60" y="118"/>
                      </a:lnTo>
                      <a:lnTo>
                        <a:pt x="65" y="118"/>
                      </a:lnTo>
                      <a:lnTo>
                        <a:pt x="70" y="118"/>
                      </a:lnTo>
                      <a:lnTo>
                        <a:pt x="75" y="113"/>
                      </a:lnTo>
                      <a:lnTo>
                        <a:pt x="79" y="113"/>
                      </a:lnTo>
                      <a:lnTo>
                        <a:pt x="84" y="113"/>
                      </a:lnTo>
                      <a:lnTo>
                        <a:pt x="84" y="113"/>
                      </a:lnTo>
                      <a:lnTo>
                        <a:pt x="89" y="113"/>
                      </a:lnTo>
                      <a:lnTo>
                        <a:pt x="94" y="113"/>
                      </a:lnTo>
                      <a:lnTo>
                        <a:pt x="99" y="108"/>
                      </a:lnTo>
                      <a:lnTo>
                        <a:pt x="104" y="108"/>
                      </a:lnTo>
                      <a:lnTo>
                        <a:pt x="109" y="108"/>
                      </a:lnTo>
                      <a:lnTo>
                        <a:pt x="114" y="108"/>
                      </a:lnTo>
                      <a:lnTo>
                        <a:pt x="114" y="108"/>
                      </a:lnTo>
                      <a:lnTo>
                        <a:pt x="119" y="104"/>
                      </a:lnTo>
                      <a:lnTo>
                        <a:pt x="104" y="0"/>
                      </a:lnTo>
                      <a:lnTo>
                        <a:pt x="104" y="0"/>
                      </a:lnTo>
                      <a:lnTo>
                        <a:pt x="104" y="0"/>
                      </a:lnTo>
                      <a:lnTo>
                        <a:pt x="104" y="0"/>
                      </a:lnTo>
                      <a:lnTo>
                        <a:pt x="99" y="0"/>
                      </a:lnTo>
                      <a:lnTo>
                        <a:pt x="99" y="0"/>
                      </a:lnTo>
                      <a:lnTo>
                        <a:pt x="99" y="0"/>
                      </a:lnTo>
                      <a:lnTo>
                        <a:pt x="94" y="0"/>
                      </a:lnTo>
                      <a:lnTo>
                        <a:pt x="94" y="5"/>
                      </a:lnTo>
                      <a:lnTo>
                        <a:pt x="89" y="5"/>
                      </a:lnTo>
                      <a:lnTo>
                        <a:pt x="89" y="5"/>
                      </a:lnTo>
                      <a:lnTo>
                        <a:pt x="84" y="5"/>
                      </a:lnTo>
                      <a:lnTo>
                        <a:pt x="79" y="5"/>
                      </a:lnTo>
                      <a:lnTo>
                        <a:pt x="79" y="5"/>
                      </a:lnTo>
                      <a:lnTo>
                        <a:pt x="75" y="5"/>
                      </a:lnTo>
                      <a:lnTo>
                        <a:pt x="70" y="5"/>
                      </a:lnTo>
                      <a:lnTo>
                        <a:pt x="70" y="10"/>
                      </a:lnTo>
                      <a:lnTo>
                        <a:pt x="65" y="10"/>
                      </a:lnTo>
                      <a:lnTo>
                        <a:pt x="60" y="10"/>
                      </a:lnTo>
                      <a:lnTo>
                        <a:pt x="55" y="10"/>
                      </a:lnTo>
                      <a:lnTo>
                        <a:pt x="50" y="10"/>
                      </a:lnTo>
                      <a:lnTo>
                        <a:pt x="45" y="15"/>
                      </a:lnTo>
                      <a:lnTo>
                        <a:pt x="40" y="15"/>
                      </a:lnTo>
                      <a:lnTo>
                        <a:pt x="40" y="15"/>
                      </a:lnTo>
                      <a:lnTo>
                        <a:pt x="35" y="15"/>
                      </a:lnTo>
                      <a:lnTo>
                        <a:pt x="30" y="15"/>
                      </a:lnTo>
                      <a:lnTo>
                        <a:pt x="25" y="20"/>
                      </a:lnTo>
                      <a:lnTo>
                        <a:pt x="20" y="20"/>
                      </a:lnTo>
                      <a:lnTo>
                        <a:pt x="15" y="20"/>
                      </a:lnTo>
                      <a:lnTo>
                        <a:pt x="10" y="25"/>
                      </a:lnTo>
                      <a:lnTo>
                        <a:pt x="10" y="25"/>
                      </a:lnTo>
                      <a:lnTo>
                        <a:pt x="5" y="25"/>
                      </a:lnTo>
                      <a:lnTo>
                        <a:pt x="0" y="30"/>
                      </a:lnTo>
                      <a:lnTo>
                        <a:pt x="10"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88" name="Freeform 3488">
                  <a:extLst>
                    <a:ext uri="{FF2B5EF4-FFF2-40B4-BE49-F238E27FC236}">
                      <a16:creationId xmlns:a16="http://schemas.microsoft.com/office/drawing/2014/main" id="{5EABE19A-E810-443B-A8DE-F124CC0C04F0}"/>
                    </a:ext>
                  </a:extLst>
                </p:cNvPr>
                <p:cNvSpPr>
                  <a:spLocks/>
                </p:cNvSpPr>
                <p:nvPr/>
              </p:nvSpPr>
              <p:spPr bwMode="auto">
                <a:xfrm>
                  <a:off x="4053" y="1297"/>
                  <a:ext cx="114" cy="24"/>
                </a:xfrm>
                <a:custGeom>
                  <a:avLst/>
                  <a:gdLst>
                    <a:gd name="T0" fmla="*/ 109 w 114"/>
                    <a:gd name="T1" fmla="*/ 0 h 24"/>
                    <a:gd name="T2" fmla="*/ 99 w 114"/>
                    <a:gd name="T3" fmla="*/ 0 h 24"/>
                    <a:gd name="T4" fmla="*/ 94 w 114"/>
                    <a:gd name="T5" fmla="*/ 4 h 24"/>
                    <a:gd name="T6" fmla="*/ 84 w 114"/>
                    <a:gd name="T7" fmla="*/ 4 h 24"/>
                    <a:gd name="T8" fmla="*/ 74 w 114"/>
                    <a:gd name="T9" fmla="*/ 4 h 24"/>
                    <a:gd name="T10" fmla="*/ 69 w 114"/>
                    <a:gd name="T11" fmla="*/ 9 h 24"/>
                    <a:gd name="T12" fmla="*/ 60 w 114"/>
                    <a:gd name="T13" fmla="*/ 9 h 24"/>
                    <a:gd name="T14" fmla="*/ 50 w 114"/>
                    <a:gd name="T15" fmla="*/ 9 h 24"/>
                    <a:gd name="T16" fmla="*/ 40 w 114"/>
                    <a:gd name="T17" fmla="*/ 14 h 24"/>
                    <a:gd name="T18" fmla="*/ 35 w 114"/>
                    <a:gd name="T19" fmla="*/ 14 h 24"/>
                    <a:gd name="T20" fmla="*/ 25 w 114"/>
                    <a:gd name="T21" fmla="*/ 14 h 24"/>
                    <a:gd name="T22" fmla="*/ 20 w 114"/>
                    <a:gd name="T23" fmla="*/ 14 h 24"/>
                    <a:gd name="T24" fmla="*/ 15 w 114"/>
                    <a:gd name="T25" fmla="*/ 14 h 24"/>
                    <a:gd name="T26" fmla="*/ 10 w 114"/>
                    <a:gd name="T27" fmla="*/ 14 h 24"/>
                    <a:gd name="T28" fmla="*/ 5 w 114"/>
                    <a:gd name="T29" fmla="*/ 14 h 24"/>
                    <a:gd name="T30" fmla="*/ 5 w 114"/>
                    <a:gd name="T31" fmla="*/ 19 h 24"/>
                    <a:gd name="T32" fmla="*/ 0 w 114"/>
                    <a:gd name="T33" fmla="*/ 19 h 24"/>
                    <a:gd name="T34" fmla="*/ 0 w 114"/>
                    <a:gd name="T35" fmla="*/ 24 h 24"/>
                    <a:gd name="T36" fmla="*/ 5 w 114"/>
                    <a:gd name="T37" fmla="*/ 24 h 24"/>
                    <a:gd name="T38" fmla="*/ 5 w 114"/>
                    <a:gd name="T39" fmla="*/ 19 h 24"/>
                    <a:gd name="T40" fmla="*/ 10 w 114"/>
                    <a:gd name="T41" fmla="*/ 19 h 24"/>
                    <a:gd name="T42" fmla="*/ 15 w 114"/>
                    <a:gd name="T43" fmla="*/ 19 h 24"/>
                    <a:gd name="T44" fmla="*/ 25 w 114"/>
                    <a:gd name="T45" fmla="*/ 19 h 24"/>
                    <a:gd name="T46" fmla="*/ 30 w 114"/>
                    <a:gd name="T47" fmla="*/ 19 h 24"/>
                    <a:gd name="T48" fmla="*/ 40 w 114"/>
                    <a:gd name="T49" fmla="*/ 19 h 24"/>
                    <a:gd name="T50" fmla="*/ 45 w 114"/>
                    <a:gd name="T51" fmla="*/ 19 h 24"/>
                    <a:gd name="T52" fmla="*/ 55 w 114"/>
                    <a:gd name="T53" fmla="*/ 14 h 24"/>
                    <a:gd name="T54" fmla="*/ 65 w 114"/>
                    <a:gd name="T55" fmla="*/ 14 h 24"/>
                    <a:gd name="T56" fmla="*/ 74 w 114"/>
                    <a:gd name="T57" fmla="*/ 14 h 24"/>
                    <a:gd name="T58" fmla="*/ 79 w 114"/>
                    <a:gd name="T59" fmla="*/ 9 h 24"/>
                    <a:gd name="T60" fmla="*/ 89 w 114"/>
                    <a:gd name="T61" fmla="*/ 9 h 24"/>
                    <a:gd name="T62" fmla="*/ 99 w 114"/>
                    <a:gd name="T63" fmla="*/ 4 h 24"/>
                    <a:gd name="T64" fmla="*/ 109 w 114"/>
                    <a:gd name="T65" fmla="*/ 4 h 24"/>
                    <a:gd name="T66" fmla="*/ 114 w 114"/>
                    <a:gd name="T6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 h="24">
                      <a:moveTo>
                        <a:pt x="109" y="0"/>
                      </a:moveTo>
                      <a:lnTo>
                        <a:pt x="109" y="0"/>
                      </a:lnTo>
                      <a:lnTo>
                        <a:pt x="104" y="0"/>
                      </a:lnTo>
                      <a:lnTo>
                        <a:pt x="99" y="0"/>
                      </a:lnTo>
                      <a:lnTo>
                        <a:pt x="99" y="0"/>
                      </a:lnTo>
                      <a:lnTo>
                        <a:pt x="94" y="4"/>
                      </a:lnTo>
                      <a:lnTo>
                        <a:pt x="89" y="4"/>
                      </a:lnTo>
                      <a:lnTo>
                        <a:pt x="84" y="4"/>
                      </a:lnTo>
                      <a:lnTo>
                        <a:pt x="79" y="4"/>
                      </a:lnTo>
                      <a:lnTo>
                        <a:pt x="74" y="4"/>
                      </a:lnTo>
                      <a:lnTo>
                        <a:pt x="74" y="9"/>
                      </a:lnTo>
                      <a:lnTo>
                        <a:pt x="69" y="9"/>
                      </a:lnTo>
                      <a:lnTo>
                        <a:pt x="65" y="9"/>
                      </a:lnTo>
                      <a:lnTo>
                        <a:pt x="60" y="9"/>
                      </a:lnTo>
                      <a:lnTo>
                        <a:pt x="55" y="9"/>
                      </a:lnTo>
                      <a:lnTo>
                        <a:pt x="50" y="9"/>
                      </a:lnTo>
                      <a:lnTo>
                        <a:pt x="45" y="14"/>
                      </a:lnTo>
                      <a:lnTo>
                        <a:pt x="40" y="14"/>
                      </a:lnTo>
                      <a:lnTo>
                        <a:pt x="40" y="14"/>
                      </a:lnTo>
                      <a:lnTo>
                        <a:pt x="35" y="14"/>
                      </a:lnTo>
                      <a:lnTo>
                        <a:pt x="30" y="14"/>
                      </a:lnTo>
                      <a:lnTo>
                        <a:pt x="25" y="14"/>
                      </a:lnTo>
                      <a:lnTo>
                        <a:pt x="25" y="14"/>
                      </a:lnTo>
                      <a:lnTo>
                        <a:pt x="20" y="14"/>
                      </a:lnTo>
                      <a:lnTo>
                        <a:pt x="15" y="14"/>
                      </a:lnTo>
                      <a:lnTo>
                        <a:pt x="15" y="14"/>
                      </a:lnTo>
                      <a:lnTo>
                        <a:pt x="10" y="14"/>
                      </a:lnTo>
                      <a:lnTo>
                        <a:pt x="10" y="14"/>
                      </a:lnTo>
                      <a:lnTo>
                        <a:pt x="5" y="14"/>
                      </a:lnTo>
                      <a:lnTo>
                        <a:pt x="5" y="14"/>
                      </a:lnTo>
                      <a:lnTo>
                        <a:pt x="5" y="19"/>
                      </a:lnTo>
                      <a:lnTo>
                        <a:pt x="5" y="19"/>
                      </a:lnTo>
                      <a:lnTo>
                        <a:pt x="0" y="19"/>
                      </a:lnTo>
                      <a:lnTo>
                        <a:pt x="0" y="19"/>
                      </a:lnTo>
                      <a:lnTo>
                        <a:pt x="0" y="24"/>
                      </a:lnTo>
                      <a:lnTo>
                        <a:pt x="0" y="24"/>
                      </a:lnTo>
                      <a:lnTo>
                        <a:pt x="5" y="24"/>
                      </a:lnTo>
                      <a:lnTo>
                        <a:pt x="5" y="24"/>
                      </a:lnTo>
                      <a:lnTo>
                        <a:pt x="5" y="19"/>
                      </a:lnTo>
                      <a:lnTo>
                        <a:pt x="5" y="19"/>
                      </a:lnTo>
                      <a:lnTo>
                        <a:pt x="10" y="19"/>
                      </a:lnTo>
                      <a:lnTo>
                        <a:pt x="10" y="19"/>
                      </a:lnTo>
                      <a:lnTo>
                        <a:pt x="15" y="19"/>
                      </a:lnTo>
                      <a:lnTo>
                        <a:pt x="15" y="19"/>
                      </a:lnTo>
                      <a:lnTo>
                        <a:pt x="20" y="19"/>
                      </a:lnTo>
                      <a:lnTo>
                        <a:pt x="25" y="19"/>
                      </a:lnTo>
                      <a:lnTo>
                        <a:pt x="25" y="19"/>
                      </a:lnTo>
                      <a:lnTo>
                        <a:pt x="30" y="19"/>
                      </a:lnTo>
                      <a:lnTo>
                        <a:pt x="35" y="19"/>
                      </a:lnTo>
                      <a:lnTo>
                        <a:pt x="40" y="19"/>
                      </a:lnTo>
                      <a:lnTo>
                        <a:pt x="40" y="19"/>
                      </a:lnTo>
                      <a:lnTo>
                        <a:pt x="45" y="19"/>
                      </a:lnTo>
                      <a:lnTo>
                        <a:pt x="50" y="14"/>
                      </a:lnTo>
                      <a:lnTo>
                        <a:pt x="55" y="14"/>
                      </a:lnTo>
                      <a:lnTo>
                        <a:pt x="60" y="14"/>
                      </a:lnTo>
                      <a:lnTo>
                        <a:pt x="65" y="14"/>
                      </a:lnTo>
                      <a:lnTo>
                        <a:pt x="69" y="14"/>
                      </a:lnTo>
                      <a:lnTo>
                        <a:pt x="74" y="14"/>
                      </a:lnTo>
                      <a:lnTo>
                        <a:pt x="79" y="9"/>
                      </a:lnTo>
                      <a:lnTo>
                        <a:pt x="79" y="9"/>
                      </a:lnTo>
                      <a:lnTo>
                        <a:pt x="84" y="9"/>
                      </a:lnTo>
                      <a:lnTo>
                        <a:pt x="89" y="9"/>
                      </a:lnTo>
                      <a:lnTo>
                        <a:pt x="94" y="9"/>
                      </a:lnTo>
                      <a:lnTo>
                        <a:pt x="99" y="4"/>
                      </a:lnTo>
                      <a:lnTo>
                        <a:pt x="104" y="4"/>
                      </a:lnTo>
                      <a:lnTo>
                        <a:pt x="109" y="4"/>
                      </a:lnTo>
                      <a:lnTo>
                        <a:pt x="109" y="4"/>
                      </a:lnTo>
                      <a:lnTo>
                        <a:pt x="114" y="0"/>
                      </a:lnTo>
                      <a:lnTo>
                        <a:pt x="10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89" name="Freeform 3489">
                  <a:extLst>
                    <a:ext uri="{FF2B5EF4-FFF2-40B4-BE49-F238E27FC236}">
                      <a16:creationId xmlns:a16="http://schemas.microsoft.com/office/drawing/2014/main" id="{B1517BFC-A36A-47CC-BC64-DBE0A9DECA0D}"/>
                    </a:ext>
                  </a:extLst>
                </p:cNvPr>
                <p:cNvSpPr>
                  <a:spLocks/>
                </p:cNvSpPr>
                <p:nvPr/>
              </p:nvSpPr>
              <p:spPr bwMode="auto">
                <a:xfrm>
                  <a:off x="4147" y="1193"/>
                  <a:ext cx="20" cy="104"/>
                </a:xfrm>
                <a:custGeom>
                  <a:avLst/>
                  <a:gdLst>
                    <a:gd name="T0" fmla="*/ 0 w 20"/>
                    <a:gd name="T1" fmla="*/ 5 h 104"/>
                    <a:gd name="T2" fmla="*/ 0 w 20"/>
                    <a:gd name="T3" fmla="*/ 0 h 104"/>
                    <a:gd name="T4" fmla="*/ 15 w 20"/>
                    <a:gd name="T5" fmla="*/ 104 h 104"/>
                    <a:gd name="T6" fmla="*/ 20 w 20"/>
                    <a:gd name="T7" fmla="*/ 104 h 104"/>
                    <a:gd name="T8" fmla="*/ 0 w 20"/>
                    <a:gd name="T9" fmla="*/ 0 h 104"/>
                    <a:gd name="T10" fmla="*/ 0 w 20"/>
                    <a:gd name="T11" fmla="*/ 0 h 104"/>
                    <a:gd name="T12" fmla="*/ 0 w 20"/>
                    <a:gd name="T13" fmla="*/ 0 h 104"/>
                    <a:gd name="T14" fmla="*/ 0 w 20"/>
                    <a:gd name="T15" fmla="*/ 0 h 104"/>
                    <a:gd name="T16" fmla="*/ 0 w 20"/>
                    <a:gd name="T17" fmla="*/ 0 h 104"/>
                    <a:gd name="T18" fmla="*/ 0 w 20"/>
                    <a:gd name="T19" fmla="*/ 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04">
                      <a:moveTo>
                        <a:pt x="0" y="5"/>
                      </a:moveTo>
                      <a:lnTo>
                        <a:pt x="0" y="0"/>
                      </a:lnTo>
                      <a:lnTo>
                        <a:pt x="15" y="104"/>
                      </a:lnTo>
                      <a:lnTo>
                        <a:pt x="20" y="104"/>
                      </a:lnTo>
                      <a:lnTo>
                        <a:pt x="0" y="0"/>
                      </a:lnTo>
                      <a:lnTo>
                        <a:pt x="0" y="0"/>
                      </a:lnTo>
                      <a:lnTo>
                        <a:pt x="0" y="0"/>
                      </a:lnTo>
                      <a:lnTo>
                        <a:pt x="0" y="0"/>
                      </a:lnTo>
                      <a:lnTo>
                        <a:pt x="0"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90" name="Freeform 3490">
                  <a:extLst>
                    <a:ext uri="{FF2B5EF4-FFF2-40B4-BE49-F238E27FC236}">
                      <a16:creationId xmlns:a16="http://schemas.microsoft.com/office/drawing/2014/main" id="{7621EAAE-D863-4F84-AFB7-3CA0269019D3}"/>
                    </a:ext>
                  </a:extLst>
                </p:cNvPr>
                <p:cNvSpPr>
                  <a:spLocks/>
                </p:cNvSpPr>
                <p:nvPr/>
              </p:nvSpPr>
              <p:spPr bwMode="auto">
                <a:xfrm>
                  <a:off x="4039" y="1193"/>
                  <a:ext cx="108" cy="30"/>
                </a:xfrm>
                <a:custGeom>
                  <a:avLst/>
                  <a:gdLst>
                    <a:gd name="T0" fmla="*/ 4 w 108"/>
                    <a:gd name="T1" fmla="*/ 30 h 30"/>
                    <a:gd name="T2" fmla="*/ 14 w 108"/>
                    <a:gd name="T3" fmla="*/ 25 h 30"/>
                    <a:gd name="T4" fmla="*/ 19 w 108"/>
                    <a:gd name="T5" fmla="*/ 25 h 30"/>
                    <a:gd name="T6" fmla="*/ 29 w 108"/>
                    <a:gd name="T7" fmla="*/ 20 h 30"/>
                    <a:gd name="T8" fmla="*/ 39 w 108"/>
                    <a:gd name="T9" fmla="*/ 20 h 30"/>
                    <a:gd name="T10" fmla="*/ 49 w 108"/>
                    <a:gd name="T11" fmla="*/ 15 h 30"/>
                    <a:gd name="T12" fmla="*/ 54 w 108"/>
                    <a:gd name="T13" fmla="*/ 15 h 30"/>
                    <a:gd name="T14" fmla="*/ 64 w 108"/>
                    <a:gd name="T15" fmla="*/ 10 h 30"/>
                    <a:gd name="T16" fmla="*/ 74 w 108"/>
                    <a:gd name="T17" fmla="*/ 10 h 30"/>
                    <a:gd name="T18" fmla="*/ 79 w 108"/>
                    <a:gd name="T19" fmla="*/ 10 h 30"/>
                    <a:gd name="T20" fmla="*/ 88 w 108"/>
                    <a:gd name="T21" fmla="*/ 5 h 30"/>
                    <a:gd name="T22" fmla="*/ 93 w 108"/>
                    <a:gd name="T23" fmla="*/ 5 h 30"/>
                    <a:gd name="T24" fmla="*/ 98 w 108"/>
                    <a:gd name="T25" fmla="*/ 5 h 30"/>
                    <a:gd name="T26" fmla="*/ 103 w 108"/>
                    <a:gd name="T27" fmla="*/ 5 h 30"/>
                    <a:gd name="T28" fmla="*/ 103 w 108"/>
                    <a:gd name="T29" fmla="*/ 5 h 30"/>
                    <a:gd name="T30" fmla="*/ 108 w 108"/>
                    <a:gd name="T31" fmla="*/ 5 h 30"/>
                    <a:gd name="T32" fmla="*/ 108 w 108"/>
                    <a:gd name="T33" fmla="*/ 5 h 30"/>
                    <a:gd name="T34" fmla="*/ 108 w 108"/>
                    <a:gd name="T35" fmla="*/ 0 h 30"/>
                    <a:gd name="T36" fmla="*/ 108 w 108"/>
                    <a:gd name="T37" fmla="*/ 0 h 30"/>
                    <a:gd name="T38" fmla="*/ 103 w 108"/>
                    <a:gd name="T39" fmla="*/ 0 h 30"/>
                    <a:gd name="T40" fmla="*/ 98 w 108"/>
                    <a:gd name="T41" fmla="*/ 0 h 30"/>
                    <a:gd name="T42" fmla="*/ 93 w 108"/>
                    <a:gd name="T43" fmla="*/ 0 h 30"/>
                    <a:gd name="T44" fmla="*/ 88 w 108"/>
                    <a:gd name="T45" fmla="*/ 0 h 30"/>
                    <a:gd name="T46" fmla="*/ 83 w 108"/>
                    <a:gd name="T47" fmla="*/ 5 h 30"/>
                    <a:gd name="T48" fmla="*/ 74 w 108"/>
                    <a:gd name="T49" fmla="*/ 5 h 30"/>
                    <a:gd name="T50" fmla="*/ 69 w 108"/>
                    <a:gd name="T51" fmla="*/ 5 h 30"/>
                    <a:gd name="T52" fmla="*/ 59 w 108"/>
                    <a:gd name="T53" fmla="*/ 10 h 30"/>
                    <a:gd name="T54" fmla="*/ 49 w 108"/>
                    <a:gd name="T55" fmla="*/ 10 h 30"/>
                    <a:gd name="T56" fmla="*/ 39 w 108"/>
                    <a:gd name="T57" fmla="*/ 10 h 30"/>
                    <a:gd name="T58" fmla="*/ 34 w 108"/>
                    <a:gd name="T59" fmla="*/ 15 h 30"/>
                    <a:gd name="T60" fmla="*/ 24 w 108"/>
                    <a:gd name="T61" fmla="*/ 20 h 30"/>
                    <a:gd name="T62" fmla="*/ 14 w 108"/>
                    <a:gd name="T63" fmla="*/ 20 h 30"/>
                    <a:gd name="T64" fmla="*/ 9 w 108"/>
                    <a:gd name="T65" fmla="*/ 25 h 30"/>
                    <a:gd name="T66" fmla="*/ 0 w 108"/>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 h="30">
                      <a:moveTo>
                        <a:pt x="4" y="25"/>
                      </a:moveTo>
                      <a:lnTo>
                        <a:pt x="4" y="30"/>
                      </a:lnTo>
                      <a:lnTo>
                        <a:pt x="9" y="30"/>
                      </a:lnTo>
                      <a:lnTo>
                        <a:pt x="14" y="25"/>
                      </a:lnTo>
                      <a:lnTo>
                        <a:pt x="14" y="25"/>
                      </a:lnTo>
                      <a:lnTo>
                        <a:pt x="19" y="25"/>
                      </a:lnTo>
                      <a:lnTo>
                        <a:pt x="24" y="25"/>
                      </a:lnTo>
                      <a:lnTo>
                        <a:pt x="29" y="20"/>
                      </a:lnTo>
                      <a:lnTo>
                        <a:pt x="34" y="20"/>
                      </a:lnTo>
                      <a:lnTo>
                        <a:pt x="39" y="20"/>
                      </a:lnTo>
                      <a:lnTo>
                        <a:pt x="44" y="20"/>
                      </a:lnTo>
                      <a:lnTo>
                        <a:pt x="49" y="15"/>
                      </a:lnTo>
                      <a:lnTo>
                        <a:pt x="49" y="15"/>
                      </a:lnTo>
                      <a:lnTo>
                        <a:pt x="54" y="15"/>
                      </a:lnTo>
                      <a:lnTo>
                        <a:pt x="59" y="15"/>
                      </a:lnTo>
                      <a:lnTo>
                        <a:pt x="64" y="10"/>
                      </a:lnTo>
                      <a:lnTo>
                        <a:pt x="69" y="10"/>
                      </a:lnTo>
                      <a:lnTo>
                        <a:pt x="74" y="10"/>
                      </a:lnTo>
                      <a:lnTo>
                        <a:pt x="74" y="10"/>
                      </a:lnTo>
                      <a:lnTo>
                        <a:pt x="79" y="10"/>
                      </a:lnTo>
                      <a:lnTo>
                        <a:pt x="83" y="10"/>
                      </a:lnTo>
                      <a:lnTo>
                        <a:pt x="88" y="5"/>
                      </a:lnTo>
                      <a:lnTo>
                        <a:pt x="88" y="5"/>
                      </a:lnTo>
                      <a:lnTo>
                        <a:pt x="93" y="5"/>
                      </a:lnTo>
                      <a:lnTo>
                        <a:pt x="93" y="5"/>
                      </a:lnTo>
                      <a:lnTo>
                        <a:pt x="98" y="5"/>
                      </a:lnTo>
                      <a:lnTo>
                        <a:pt x="98" y="5"/>
                      </a:lnTo>
                      <a:lnTo>
                        <a:pt x="103" y="5"/>
                      </a:lnTo>
                      <a:lnTo>
                        <a:pt x="103" y="5"/>
                      </a:lnTo>
                      <a:lnTo>
                        <a:pt x="103" y="5"/>
                      </a:lnTo>
                      <a:lnTo>
                        <a:pt x="108" y="5"/>
                      </a:lnTo>
                      <a:lnTo>
                        <a:pt x="108" y="5"/>
                      </a:lnTo>
                      <a:lnTo>
                        <a:pt x="108" y="5"/>
                      </a:lnTo>
                      <a:lnTo>
                        <a:pt x="108" y="5"/>
                      </a:lnTo>
                      <a:lnTo>
                        <a:pt x="108" y="0"/>
                      </a:lnTo>
                      <a:lnTo>
                        <a:pt x="108" y="0"/>
                      </a:lnTo>
                      <a:lnTo>
                        <a:pt x="108" y="0"/>
                      </a:lnTo>
                      <a:lnTo>
                        <a:pt x="108" y="0"/>
                      </a:lnTo>
                      <a:lnTo>
                        <a:pt x="103" y="0"/>
                      </a:lnTo>
                      <a:lnTo>
                        <a:pt x="103" y="0"/>
                      </a:lnTo>
                      <a:lnTo>
                        <a:pt x="103" y="0"/>
                      </a:lnTo>
                      <a:lnTo>
                        <a:pt x="98" y="0"/>
                      </a:lnTo>
                      <a:lnTo>
                        <a:pt x="98" y="0"/>
                      </a:lnTo>
                      <a:lnTo>
                        <a:pt x="93" y="0"/>
                      </a:lnTo>
                      <a:lnTo>
                        <a:pt x="93" y="0"/>
                      </a:lnTo>
                      <a:lnTo>
                        <a:pt x="88" y="0"/>
                      </a:lnTo>
                      <a:lnTo>
                        <a:pt x="83" y="0"/>
                      </a:lnTo>
                      <a:lnTo>
                        <a:pt x="83" y="5"/>
                      </a:lnTo>
                      <a:lnTo>
                        <a:pt x="79" y="5"/>
                      </a:lnTo>
                      <a:lnTo>
                        <a:pt x="74" y="5"/>
                      </a:lnTo>
                      <a:lnTo>
                        <a:pt x="69" y="5"/>
                      </a:lnTo>
                      <a:lnTo>
                        <a:pt x="69" y="5"/>
                      </a:lnTo>
                      <a:lnTo>
                        <a:pt x="64" y="5"/>
                      </a:lnTo>
                      <a:lnTo>
                        <a:pt x="59" y="10"/>
                      </a:lnTo>
                      <a:lnTo>
                        <a:pt x="54" y="10"/>
                      </a:lnTo>
                      <a:lnTo>
                        <a:pt x="49" y="10"/>
                      </a:lnTo>
                      <a:lnTo>
                        <a:pt x="44" y="10"/>
                      </a:lnTo>
                      <a:lnTo>
                        <a:pt x="39" y="10"/>
                      </a:lnTo>
                      <a:lnTo>
                        <a:pt x="39" y="15"/>
                      </a:lnTo>
                      <a:lnTo>
                        <a:pt x="34" y="15"/>
                      </a:lnTo>
                      <a:lnTo>
                        <a:pt x="29" y="15"/>
                      </a:lnTo>
                      <a:lnTo>
                        <a:pt x="24" y="20"/>
                      </a:lnTo>
                      <a:lnTo>
                        <a:pt x="19" y="20"/>
                      </a:lnTo>
                      <a:lnTo>
                        <a:pt x="14" y="20"/>
                      </a:lnTo>
                      <a:lnTo>
                        <a:pt x="9" y="20"/>
                      </a:lnTo>
                      <a:lnTo>
                        <a:pt x="9" y="25"/>
                      </a:lnTo>
                      <a:lnTo>
                        <a:pt x="4" y="25"/>
                      </a:lnTo>
                      <a:lnTo>
                        <a:pt x="0" y="30"/>
                      </a:lnTo>
                      <a:lnTo>
                        <a:pt x="4"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91" name="Freeform 3491">
                  <a:extLst>
                    <a:ext uri="{FF2B5EF4-FFF2-40B4-BE49-F238E27FC236}">
                      <a16:creationId xmlns:a16="http://schemas.microsoft.com/office/drawing/2014/main" id="{2C326F05-8C27-4BF2-9A94-B6C89C31A270}"/>
                    </a:ext>
                  </a:extLst>
                </p:cNvPr>
                <p:cNvSpPr>
                  <a:spLocks/>
                </p:cNvSpPr>
                <p:nvPr/>
              </p:nvSpPr>
              <p:spPr bwMode="auto">
                <a:xfrm>
                  <a:off x="4039" y="1218"/>
                  <a:ext cx="19" cy="103"/>
                </a:xfrm>
                <a:custGeom>
                  <a:avLst/>
                  <a:gdLst>
                    <a:gd name="T0" fmla="*/ 14 w 19"/>
                    <a:gd name="T1" fmla="*/ 98 h 103"/>
                    <a:gd name="T2" fmla="*/ 19 w 19"/>
                    <a:gd name="T3" fmla="*/ 98 h 103"/>
                    <a:gd name="T4" fmla="*/ 4 w 19"/>
                    <a:gd name="T5" fmla="*/ 0 h 103"/>
                    <a:gd name="T6" fmla="*/ 0 w 19"/>
                    <a:gd name="T7" fmla="*/ 5 h 103"/>
                    <a:gd name="T8" fmla="*/ 14 w 19"/>
                    <a:gd name="T9" fmla="*/ 98 h 103"/>
                    <a:gd name="T10" fmla="*/ 14 w 19"/>
                    <a:gd name="T11" fmla="*/ 103 h 103"/>
                    <a:gd name="T12" fmla="*/ 14 w 19"/>
                    <a:gd name="T13" fmla="*/ 98 h 103"/>
                    <a:gd name="T14" fmla="*/ 14 w 19"/>
                    <a:gd name="T15" fmla="*/ 103 h 103"/>
                    <a:gd name="T16" fmla="*/ 14 w 19"/>
                    <a:gd name="T17" fmla="*/ 103 h 103"/>
                    <a:gd name="T18" fmla="*/ 14 w 19"/>
                    <a:gd name="T19" fmla="*/ 9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03">
                      <a:moveTo>
                        <a:pt x="14" y="98"/>
                      </a:moveTo>
                      <a:lnTo>
                        <a:pt x="19" y="98"/>
                      </a:lnTo>
                      <a:lnTo>
                        <a:pt x="4" y="0"/>
                      </a:lnTo>
                      <a:lnTo>
                        <a:pt x="0" y="5"/>
                      </a:lnTo>
                      <a:lnTo>
                        <a:pt x="14" y="98"/>
                      </a:lnTo>
                      <a:lnTo>
                        <a:pt x="14" y="103"/>
                      </a:lnTo>
                      <a:lnTo>
                        <a:pt x="14" y="98"/>
                      </a:lnTo>
                      <a:lnTo>
                        <a:pt x="14" y="103"/>
                      </a:lnTo>
                      <a:lnTo>
                        <a:pt x="14" y="103"/>
                      </a:lnTo>
                      <a:lnTo>
                        <a:pt x="14" y="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92" name="Freeform 3492">
                  <a:extLst>
                    <a:ext uri="{FF2B5EF4-FFF2-40B4-BE49-F238E27FC236}">
                      <a16:creationId xmlns:a16="http://schemas.microsoft.com/office/drawing/2014/main" id="{9042941A-49B4-4FCF-A701-D4E3C470F88C}"/>
                    </a:ext>
                  </a:extLst>
                </p:cNvPr>
                <p:cNvSpPr>
                  <a:spLocks/>
                </p:cNvSpPr>
                <p:nvPr/>
              </p:nvSpPr>
              <p:spPr bwMode="auto">
                <a:xfrm>
                  <a:off x="4147" y="1193"/>
                  <a:ext cx="20" cy="10"/>
                </a:xfrm>
                <a:custGeom>
                  <a:avLst/>
                  <a:gdLst>
                    <a:gd name="T0" fmla="*/ 20 w 20"/>
                    <a:gd name="T1" fmla="*/ 10 h 10"/>
                    <a:gd name="T2" fmla="*/ 20 w 20"/>
                    <a:gd name="T3" fmla="*/ 5 h 10"/>
                    <a:gd name="T4" fmla="*/ 5 w 20"/>
                    <a:gd name="T5" fmla="*/ 0 h 10"/>
                    <a:gd name="T6" fmla="*/ 0 w 20"/>
                    <a:gd name="T7" fmla="*/ 5 h 10"/>
                    <a:gd name="T8" fmla="*/ 15 w 20"/>
                    <a:gd name="T9" fmla="*/ 10 h 10"/>
                    <a:gd name="T10" fmla="*/ 15 w 20"/>
                    <a:gd name="T11" fmla="*/ 10 h 10"/>
                    <a:gd name="T12" fmla="*/ 20 w 20"/>
                    <a:gd name="T13" fmla="*/ 10 h 10"/>
                    <a:gd name="T14" fmla="*/ 20 w 20"/>
                    <a:gd name="T15" fmla="*/ 5 h 10"/>
                    <a:gd name="T16" fmla="*/ 20 w 20"/>
                    <a:gd name="T17" fmla="*/ 5 h 10"/>
                    <a:gd name="T18" fmla="*/ 20 w 20"/>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0">
                      <a:moveTo>
                        <a:pt x="20" y="10"/>
                      </a:moveTo>
                      <a:lnTo>
                        <a:pt x="20" y="5"/>
                      </a:lnTo>
                      <a:lnTo>
                        <a:pt x="5" y="0"/>
                      </a:lnTo>
                      <a:lnTo>
                        <a:pt x="0" y="5"/>
                      </a:lnTo>
                      <a:lnTo>
                        <a:pt x="15" y="10"/>
                      </a:lnTo>
                      <a:lnTo>
                        <a:pt x="15" y="10"/>
                      </a:lnTo>
                      <a:lnTo>
                        <a:pt x="20" y="10"/>
                      </a:lnTo>
                      <a:lnTo>
                        <a:pt x="20" y="5"/>
                      </a:lnTo>
                      <a:lnTo>
                        <a:pt x="20" y="5"/>
                      </a:lnTo>
                      <a:lnTo>
                        <a:pt x="2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93" name="Freeform 3493">
                  <a:extLst>
                    <a:ext uri="{FF2B5EF4-FFF2-40B4-BE49-F238E27FC236}">
                      <a16:creationId xmlns:a16="http://schemas.microsoft.com/office/drawing/2014/main" id="{FA92A12A-A903-4505-A49E-61BAA3808D3F}"/>
                    </a:ext>
                  </a:extLst>
                </p:cNvPr>
                <p:cNvSpPr>
                  <a:spLocks/>
                </p:cNvSpPr>
                <p:nvPr/>
              </p:nvSpPr>
              <p:spPr bwMode="auto">
                <a:xfrm>
                  <a:off x="4162" y="1203"/>
                  <a:ext cx="10" cy="24"/>
                </a:xfrm>
                <a:custGeom>
                  <a:avLst/>
                  <a:gdLst>
                    <a:gd name="T0" fmla="*/ 5 w 10"/>
                    <a:gd name="T1" fmla="*/ 24 h 24"/>
                    <a:gd name="T2" fmla="*/ 10 w 10"/>
                    <a:gd name="T3" fmla="*/ 24 h 24"/>
                    <a:gd name="T4" fmla="*/ 5 w 10"/>
                    <a:gd name="T5" fmla="*/ 0 h 24"/>
                    <a:gd name="T6" fmla="*/ 0 w 10"/>
                    <a:gd name="T7" fmla="*/ 0 h 24"/>
                    <a:gd name="T8" fmla="*/ 5 w 10"/>
                    <a:gd name="T9" fmla="*/ 24 h 24"/>
                    <a:gd name="T10" fmla="*/ 5 w 10"/>
                    <a:gd name="T11" fmla="*/ 24 h 24"/>
                  </a:gdLst>
                  <a:ahLst/>
                  <a:cxnLst>
                    <a:cxn ang="0">
                      <a:pos x="T0" y="T1"/>
                    </a:cxn>
                    <a:cxn ang="0">
                      <a:pos x="T2" y="T3"/>
                    </a:cxn>
                    <a:cxn ang="0">
                      <a:pos x="T4" y="T5"/>
                    </a:cxn>
                    <a:cxn ang="0">
                      <a:pos x="T6" y="T7"/>
                    </a:cxn>
                    <a:cxn ang="0">
                      <a:pos x="T8" y="T9"/>
                    </a:cxn>
                    <a:cxn ang="0">
                      <a:pos x="T10" y="T11"/>
                    </a:cxn>
                  </a:cxnLst>
                  <a:rect l="0" t="0" r="r" b="b"/>
                  <a:pathLst>
                    <a:path w="10" h="24">
                      <a:moveTo>
                        <a:pt x="5" y="24"/>
                      </a:moveTo>
                      <a:lnTo>
                        <a:pt x="10" y="24"/>
                      </a:lnTo>
                      <a:lnTo>
                        <a:pt x="5" y="0"/>
                      </a:lnTo>
                      <a:lnTo>
                        <a:pt x="0" y="0"/>
                      </a:lnTo>
                      <a:lnTo>
                        <a:pt x="5" y="24"/>
                      </a:lnTo>
                      <a:lnTo>
                        <a:pt x="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94" name="Freeform 3494">
                  <a:extLst>
                    <a:ext uri="{FF2B5EF4-FFF2-40B4-BE49-F238E27FC236}">
                      <a16:creationId xmlns:a16="http://schemas.microsoft.com/office/drawing/2014/main" id="{DCAE34D4-B86F-421C-B0FC-3FA6F8D70AB1}"/>
                    </a:ext>
                  </a:extLst>
                </p:cNvPr>
                <p:cNvSpPr>
                  <a:spLocks/>
                </p:cNvSpPr>
                <p:nvPr/>
              </p:nvSpPr>
              <p:spPr bwMode="auto">
                <a:xfrm>
                  <a:off x="4108" y="1301"/>
                  <a:ext cx="54" cy="30"/>
                </a:xfrm>
                <a:custGeom>
                  <a:avLst/>
                  <a:gdLst>
                    <a:gd name="T0" fmla="*/ 44 w 54"/>
                    <a:gd name="T1" fmla="*/ 5 h 30"/>
                    <a:gd name="T2" fmla="*/ 10 w 54"/>
                    <a:gd name="T3" fmla="*/ 15 h 30"/>
                    <a:gd name="T4" fmla="*/ 44 w 54"/>
                    <a:gd name="T5" fmla="*/ 10 h 30"/>
                    <a:gd name="T6" fmla="*/ 14 w 54"/>
                    <a:gd name="T7" fmla="*/ 20 h 30"/>
                    <a:gd name="T8" fmla="*/ 44 w 54"/>
                    <a:gd name="T9" fmla="*/ 15 h 30"/>
                    <a:gd name="T10" fmla="*/ 19 w 54"/>
                    <a:gd name="T11" fmla="*/ 25 h 30"/>
                    <a:gd name="T12" fmla="*/ 49 w 54"/>
                    <a:gd name="T13" fmla="*/ 20 h 30"/>
                    <a:gd name="T14" fmla="*/ 24 w 54"/>
                    <a:gd name="T15" fmla="*/ 30 h 30"/>
                    <a:gd name="T16" fmla="*/ 54 w 54"/>
                    <a:gd name="T17" fmla="*/ 25 h 30"/>
                    <a:gd name="T18" fmla="*/ 54 w 54"/>
                    <a:gd name="T19" fmla="*/ 0 h 30"/>
                    <a:gd name="T20" fmla="*/ 49 w 54"/>
                    <a:gd name="T21" fmla="*/ 0 h 30"/>
                    <a:gd name="T22" fmla="*/ 49 w 54"/>
                    <a:gd name="T23" fmla="*/ 0 h 30"/>
                    <a:gd name="T24" fmla="*/ 44 w 54"/>
                    <a:gd name="T25" fmla="*/ 0 h 30"/>
                    <a:gd name="T26" fmla="*/ 44 w 54"/>
                    <a:gd name="T27" fmla="*/ 0 h 30"/>
                    <a:gd name="T28" fmla="*/ 39 w 54"/>
                    <a:gd name="T29" fmla="*/ 5 h 30"/>
                    <a:gd name="T30" fmla="*/ 34 w 54"/>
                    <a:gd name="T31" fmla="*/ 5 h 30"/>
                    <a:gd name="T32" fmla="*/ 29 w 54"/>
                    <a:gd name="T33" fmla="*/ 5 h 30"/>
                    <a:gd name="T34" fmla="*/ 24 w 54"/>
                    <a:gd name="T35" fmla="*/ 5 h 30"/>
                    <a:gd name="T36" fmla="*/ 19 w 54"/>
                    <a:gd name="T37" fmla="*/ 5 h 30"/>
                    <a:gd name="T38" fmla="*/ 14 w 54"/>
                    <a:gd name="T39" fmla="*/ 10 h 30"/>
                    <a:gd name="T40" fmla="*/ 14 w 54"/>
                    <a:gd name="T41" fmla="*/ 10 h 30"/>
                    <a:gd name="T42" fmla="*/ 10 w 54"/>
                    <a:gd name="T43" fmla="*/ 10 h 30"/>
                    <a:gd name="T44" fmla="*/ 5 w 54"/>
                    <a:gd name="T45" fmla="*/ 10 h 30"/>
                    <a:gd name="T46" fmla="*/ 5 w 54"/>
                    <a:gd name="T47" fmla="*/ 10 h 30"/>
                    <a:gd name="T48" fmla="*/ 0 w 54"/>
                    <a:gd name="T49" fmla="*/ 10 h 30"/>
                    <a:gd name="T50" fmla="*/ 0 w 54"/>
                    <a:gd name="T51" fmla="*/ 10 h 30"/>
                    <a:gd name="T52" fmla="*/ 44 w 54"/>
                    <a:gd name="T5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30">
                      <a:moveTo>
                        <a:pt x="44" y="5"/>
                      </a:moveTo>
                      <a:lnTo>
                        <a:pt x="10" y="15"/>
                      </a:lnTo>
                      <a:lnTo>
                        <a:pt x="44" y="10"/>
                      </a:lnTo>
                      <a:lnTo>
                        <a:pt x="14" y="20"/>
                      </a:lnTo>
                      <a:lnTo>
                        <a:pt x="44" y="15"/>
                      </a:lnTo>
                      <a:lnTo>
                        <a:pt x="19" y="25"/>
                      </a:lnTo>
                      <a:lnTo>
                        <a:pt x="49" y="20"/>
                      </a:lnTo>
                      <a:lnTo>
                        <a:pt x="24" y="30"/>
                      </a:lnTo>
                      <a:lnTo>
                        <a:pt x="54" y="25"/>
                      </a:lnTo>
                      <a:lnTo>
                        <a:pt x="54" y="0"/>
                      </a:lnTo>
                      <a:lnTo>
                        <a:pt x="49" y="0"/>
                      </a:lnTo>
                      <a:lnTo>
                        <a:pt x="49" y="0"/>
                      </a:lnTo>
                      <a:lnTo>
                        <a:pt x="44" y="0"/>
                      </a:lnTo>
                      <a:lnTo>
                        <a:pt x="44" y="0"/>
                      </a:lnTo>
                      <a:lnTo>
                        <a:pt x="39" y="5"/>
                      </a:lnTo>
                      <a:lnTo>
                        <a:pt x="34" y="5"/>
                      </a:lnTo>
                      <a:lnTo>
                        <a:pt x="29" y="5"/>
                      </a:lnTo>
                      <a:lnTo>
                        <a:pt x="24" y="5"/>
                      </a:lnTo>
                      <a:lnTo>
                        <a:pt x="19" y="5"/>
                      </a:lnTo>
                      <a:lnTo>
                        <a:pt x="14" y="10"/>
                      </a:lnTo>
                      <a:lnTo>
                        <a:pt x="14" y="10"/>
                      </a:lnTo>
                      <a:lnTo>
                        <a:pt x="10" y="10"/>
                      </a:lnTo>
                      <a:lnTo>
                        <a:pt x="5" y="10"/>
                      </a:lnTo>
                      <a:lnTo>
                        <a:pt x="5" y="10"/>
                      </a:lnTo>
                      <a:lnTo>
                        <a:pt x="0" y="10"/>
                      </a:lnTo>
                      <a:lnTo>
                        <a:pt x="0" y="10"/>
                      </a:lnTo>
                      <a:lnTo>
                        <a:pt x="44" y="5"/>
                      </a:lnTo>
                      <a:close/>
                    </a:path>
                  </a:pathLst>
                </a:custGeom>
                <a:solidFill>
                  <a:srgbClr val="98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95" name="Freeform 3495">
                  <a:extLst>
                    <a:ext uri="{FF2B5EF4-FFF2-40B4-BE49-F238E27FC236}">
                      <a16:creationId xmlns:a16="http://schemas.microsoft.com/office/drawing/2014/main" id="{5C5443D7-B615-4CBF-B08D-2541204938A2}"/>
                    </a:ext>
                  </a:extLst>
                </p:cNvPr>
                <p:cNvSpPr>
                  <a:spLocks/>
                </p:cNvSpPr>
                <p:nvPr/>
              </p:nvSpPr>
              <p:spPr bwMode="auto">
                <a:xfrm>
                  <a:off x="4073" y="1326"/>
                  <a:ext cx="94" cy="20"/>
                </a:xfrm>
                <a:custGeom>
                  <a:avLst/>
                  <a:gdLst>
                    <a:gd name="T0" fmla="*/ 89 w 94"/>
                    <a:gd name="T1" fmla="*/ 0 h 20"/>
                    <a:gd name="T2" fmla="*/ 79 w 94"/>
                    <a:gd name="T3" fmla="*/ 5 h 20"/>
                    <a:gd name="T4" fmla="*/ 69 w 94"/>
                    <a:gd name="T5" fmla="*/ 5 h 20"/>
                    <a:gd name="T6" fmla="*/ 59 w 94"/>
                    <a:gd name="T7" fmla="*/ 10 h 20"/>
                    <a:gd name="T8" fmla="*/ 49 w 94"/>
                    <a:gd name="T9" fmla="*/ 10 h 20"/>
                    <a:gd name="T10" fmla="*/ 45 w 94"/>
                    <a:gd name="T11" fmla="*/ 10 h 20"/>
                    <a:gd name="T12" fmla="*/ 35 w 94"/>
                    <a:gd name="T13" fmla="*/ 10 h 20"/>
                    <a:gd name="T14" fmla="*/ 30 w 94"/>
                    <a:gd name="T15" fmla="*/ 10 h 20"/>
                    <a:gd name="T16" fmla="*/ 25 w 94"/>
                    <a:gd name="T17" fmla="*/ 15 h 20"/>
                    <a:gd name="T18" fmla="*/ 20 w 94"/>
                    <a:gd name="T19" fmla="*/ 15 h 20"/>
                    <a:gd name="T20" fmla="*/ 15 w 94"/>
                    <a:gd name="T21" fmla="*/ 15 h 20"/>
                    <a:gd name="T22" fmla="*/ 10 w 94"/>
                    <a:gd name="T23" fmla="*/ 15 h 20"/>
                    <a:gd name="T24" fmla="*/ 5 w 94"/>
                    <a:gd name="T25" fmla="*/ 15 h 20"/>
                    <a:gd name="T26" fmla="*/ 5 w 94"/>
                    <a:gd name="T27" fmla="*/ 15 h 20"/>
                    <a:gd name="T28" fmla="*/ 5 w 94"/>
                    <a:gd name="T29" fmla="*/ 15 h 20"/>
                    <a:gd name="T30" fmla="*/ 5 w 94"/>
                    <a:gd name="T31" fmla="*/ 15 h 20"/>
                    <a:gd name="T32" fmla="*/ 0 w 94"/>
                    <a:gd name="T33" fmla="*/ 20 h 20"/>
                    <a:gd name="T34" fmla="*/ 5 w 94"/>
                    <a:gd name="T35" fmla="*/ 20 h 20"/>
                    <a:gd name="T36" fmla="*/ 5 w 94"/>
                    <a:gd name="T37" fmla="*/ 20 h 20"/>
                    <a:gd name="T38" fmla="*/ 5 w 94"/>
                    <a:gd name="T39" fmla="*/ 20 h 20"/>
                    <a:gd name="T40" fmla="*/ 10 w 94"/>
                    <a:gd name="T41" fmla="*/ 20 h 20"/>
                    <a:gd name="T42" fmla="*/ 15 w 94"/>
                    <a:gd name="T43" fmla="*/ 20 h 20"/>
                    <a:gd name="T44" fmla="*/ 15 w 94"/>
                    <a:gd name="T45" fmla="*/ 20 h 20"/>
                    <a:gd name="T46" fmla="*/ 20 w 94"/>
                    <a:gd name="T47" fmla="*/ 20 h 20"/>
                    <a:gd name="T48" fmla="*/ 30 w 94"/>
                    <a:gd name="T49" fmla="*/ 20 h 20"/>
                    <a:gd name="T50" fmla="*/ 35 w 94"/>
                    <a:gd name="T51" fmla="*/ 15 h 20"/>
                    <a:gd name="T52" fmla="*/ 40 w 94"/>
                    <a:gd name="T53" fmla="*/ 15 h 20"/>
                    <a:gd name="T54" fmla="*/ 49 w 94"/>
                    <a:gd name="T55" fmla="*/ 15 h 20"/>
                    <a:gd name="T56" fmla="*/ 54 w 94"/>
                    <a:gd name="T57" fmla="*/ 15 h 20"/>
                    <a:gd name="T58" fmla="*/ 64 w 94"/>
                    <a:gd name="T59" fmla="*/ 10 h 20"/>
                    <a:gd name="T60" fmla="*/ 74 w 94"/>
                    <a:gd name="T61" fmla="*/ 10 h 20"/>
                    <a:gd name="T62" fmla="*/ 84 w 94"/>
                    <a:gd name="T63" fmla="*/ 10 h 20"/>
                    <a:gd name="T64" fmla="*/ 94 w 94"/>
                    <a:gd name="T65"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20">
                      <a:moveTo>
                        <a:pt x="94" y="0"/>
                      </a:moveTo>
                      <a:lnTo>
                        <a:pt x="89" y="0"/>
                      </a:lnTo>
                      <a:lnTo>
                        <a:pt x="84" y="5"/>
                      </a:lnTo>
                      <a:lnTo>
                        <a:pt x="79" y="5"/>
                      </a:lnTo>
                      <a:lnTo>
                        <a:pt x="74" y="5"/>
                      </a:lnTo>
                      <a:lnTo>
                        <a:pt x="69" y="5"/>
                      </a:lnTo>
                      <a:lnTo>
                        <a:pt x="64" y="5"/>
                      </a:lnTo>
                      <a:lnTo>
                        <a:pt x="59" y="10"/>
                      </a:lnTo>
                      <a:lnTo>
                        <a:pt x="54" y="10"/>
                      </a:lnTo>
                      <a:lnTo>
                        <a:pt x="49" y="10"/>
                      </a:lnTo>
                      <a:lnTo>
                        <a:pt x="49" y="10"/>
                      </a:lnTo>
                      <a:lnTo>
                        <a:pt x="45" y="10"/>
                      </a:lnTo>
                      <a:lnTo>
                        <a:pt x="40" y="10"/>
                      </a:lnTo>
                      <a:lnTo>
                        <a:pt x="35" y="10"/>
                      </a:lnTo>
                      <a:lnTo>
                        <a:pt x="35" y="10"/>
                      </a:lnTo>
                      <a:lnTo>
                        <a:pt x="30" y="10"/>
                      </a:lnTo>
                      <a:lnTo>
                        <a:pt x="25" y="15"/>
                      </a:lnTo>
                      <a:lnTo>
                        <a:pt x="25" y="15"/>
                      </a:lnTo>
                      <a:lnTo>
                        <a:pt x="20" y="15"/>
                      </a:lnTo>
                      <a:lnTo>
                        <a:pt x="20" y="15"/>
                      </a:lnTo>
                      <a:lnTo>
                        <a:pt x="15" y="15"/>
                      </a:lnTo>
                      <a:lnTo>
                        <a:pt x="15" y="15"/>
                      </a:lnTo>
                      <a:lnTo>
                        <a:pt x="15" y="15"/>
                      </a:lnTo>
                      <a:lnTo>
                        <a:pt x="10" y="15"/>
                      </a:lnTo>
                      <a:lnTo>
                        <a:pt x="10" y="15"/>
                      </a:lnTo>
                      <a:lnTo>
                        <a:pt x="5" y="15"/>
                      </a:lnTo>
                      <a:lnTo>
                        <a:pt x="5" y="15"/>
                      </a:lnTo>
                      <a:lnTo>
                        <a:pt x="5" y="15"/>
                      </a:lnTo>
                      <a:lnTo>
                        <a:pt x="5" y="15"/>
                      </a:lnTo>
                      <a:lnTo>
                        <a:pt x="5" y="15"/>
                      </a:lnTo>
                      <a:lnTo>
                        <a:pt x="5" y="15"/>
                      </a:lnTo>
                      <a:lnTo>
                        <a:pt x="5" y="15"/>
                      </a:lnTo>
                      <a:lnTo>
                        <a:pt x="0" y="15"/>
                      </a:lnTo>
                      <a:lnTo>
                        <a:pt x="0" y="20"/>
                      </a:lnTo>
                      <a:lnTo>
                        <a:pt x="5" y="20"/>
                      </a:lnTo>
                      <a:lnTo>
                        <a:pt x="5" y="20"/>
                      </a:lnTo>
                      <a:lnTo>
                        <a:pt x="5" y="20"/>
                      </a:lnTo>
                      <a:lnTo>
                        <a:pt x="5" y="20"/>
                      </a:lnTo>
                      <a:lnTo>
                        <a:pt x="5" y="20"/>
                      </a:lnTo>
                      <a:lnTo>
                        <a:pt x="5" y="20"/>
                      </a:lnTo>
                      <a:lnTo>
                        <a:pt x="10" y="20"/>
                      </a:lnTo>
                      <a:lnTo>
                        <a:pt x="10" y="20"/>
                      </a:lnTo>
                      <a:lnTo>
                        <a:pt x="10" y="20"/>
                      </a:lnTo>
                      <a:lnTo>
                        <a:pt x="15" y="20"/>
                      </a:lnTo>
                      <a:lnTo>
                        <a:pt x="15" y="20"/>
                      </a:lnTo>
                      <a:lnTo>
                        <a:pt x="15" y="20"/>
                      </a:lnTo>
                      <a:lnTo>
                        <a:pt x="20" y="20"/>
                      </a:lnTo>
                      <a:lnTo>
                        <a:pt x="20" y="20"/>
                      </a:lnTo>
                      <a:lnTo>
                        <a:pt x="25" y="20"/>
                      </a:lnTo>
                      <a:lnTo>
                        <a:pt x="30" y="20"/>
                      </a:lnTo>
                      <a:lnTo>
                        <a:pt x="30" y="15"/>
                      </a:lnTo>
                      <a:lnTo>
                        <a:pt x="35" y="15"/>
                      </a:lnTo>
                      <a:lnTo>
                        <a:pt x="40" y="15"/>
                      </a:lnTo>
                      <a:lnTo>
                        <a:pt x="40" y="15"/>
                      </a:lnTo>
                      <a:lnTo>
                        <a:pt x="45" y="15"/>
                      </a:lnTo>
                      <a:lnTo>
                        <a:pt x="49" y="15"/>
                      </a:lnTo>
                      <a:lnTo>
                        <a:pt x="54" y="15"/>
                      </a:lnTo>
                      <a:lnTo>
                        <a:pt x="54" y="15"/>
                      </a:lnTo>
                      <a:lnTo>
                        <a:pt x="59" y="15"/>
                      </a:lnTo>
                      <a:lnTo>
                        <a:pt x="64" y="10"/>
                      </a:lnTo>
                      <a:lnTo>
                        <a:pt x="69" y="10"/>
                      </a:lnTo>
                      <a:lnTo>
                        <a:pt x="74" y="10"/>
                      </a:lnTo>
                      <a:lnTo>
                        <a:pt x="79" y="10"/>
                      </a:lnTo>
                      <a:lnTo>
                        <a:pt x="84" y="10"/>
                      </a:lnTo>
                      <a:lnTo>
                        <a:pt x="89" y="10"/>
                      </a:lnTo>
                      <a:lnTo>
                        <a:pt x="94" y="5"/>
                      </a:lnTo>
                      <a:lnTo>
                        <a:pt x="9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96" name="Freeform 3496">
                  <a:extLst>
                    <a:ext uri="{FF2B5EF4-FFF2-40B4-BE49-F238E27FC236}">
                      <a16:creationId xmlns:a16="http://schemas.microsoft.com/office/drawing/2014/main" id="{938AA35B-0CD8-4CEE-B539-19CE17DA06F7}"/>
                    </a:ext>
                  </a:extLst>
                </p:cNvPr>
                <p:cNvSpPr>
                  <a:spLocks/>
                </p:cNvSpPr>
                <p:nvPr/>
              </p:nvSpPr>
              <p:spPr bwMode="auto">
                <a:xfrm>
                  <a:off x="4083" y="1351"/>
                  <a:ext cx="5" cy="5"/>
                </a:xfrm>
                <a:custGeom>
                  <a:avLst/>
                  <a:gdLst>
                    <a:gd name="T0" fmla="*/ 0 w 5"/>
                    <a:gd name="T1" fmla="*/ 5 h 5"/>
                    <a:gd name="T2" fmla="*/ 5 w 5"/>
                    <a:gd name="T3" fmla="*/ 5 h 5"/>
                    <a:gd name="T4" fmla="*/ 5 w 5"/>
                    <a:gd name="T5" fmla="*/ 5 h 5"/>
                    <a:gd name="T6" fmla="*/ 5 w 5"/>
                    <a:gd name="T7" fmla="*/ 5 h 5"/>
                    <a:gd name="T8" fmla="*/ 5 w 5"/>
                    <a:gd name="T9" fmla="*/ 0 h 5"/>
                    <a:gd name="T10" fmla="*/ 5 w 5"/>
                    <a:gd name="T11" fmla="*/ 0 h 5"/>
                    <a:gd name="T12" fmla="*/ 5 w 5"/>
                    <a:gd name="T13" fmla="*/ 0 h 5"/>
                    <a:gd name="T14" fmla="*/ 0 w 5"/>
                    <a:gd name="T15" fmla="*/ 0 h 5"/>
                    <a:gd name="T16" fmla="*/ 0 w 5"/>
                    <a:gd name="T17" fmla="*/ 0 h 5"/>
                    <a:gd name="T18" fmla="*/ 0 w 5"/>
                    <a:gd name="T19" fmla="*/ 0 h 5"/>
                    <a:gd name="T20" fmla="*/ 0 w 5"/>
                    <a:gd name="T21" fmla="*/ 0 h 5"/>
                    <a:gd name="T22" fmla="*/ 0 w 5"/>
                    <a:gd name="T23" fmla="*/ 0 h 5"/>
                    <a:gd name="T24" fmla="*/ 0 w 5"/>
                    <a:gd name="T25" fmla="*/ 5 h 5"/>
                    <a:gd name="T26" fmla="*/ 0 w 5"/>
                    <a:gd name="T27" fmla="*/ 5 h 5"/>
                    <a:gd name="T28" fmla="*/ 0 w 5"/>
                    <a:gd name="T29" fmla="*/ 5 h 5"/>
                    <a:gd name="T30" fmla="*/ 0 w 5"/>
                    <a:gd name="T31" fmla="*/ 5 h 5"/>
                    <a:gd name="T32" fmla="*/ 0 w 5"/>
                    <a:gd name="T3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5">
                      <a:moveTo>
                        <a:pt x="0" y="5"/>
                      </a:moveTo>
                      <a:lnTo>
                        <a:pt x="5" y="5"/>
                      </a:lnTo>
                      <a:lnTo>
                        <a:pt x="5" y="5"/>
                      </a:lnTo>
                      <a:lnTo>
                        <a:pt x="5" y="5"/>
                      </a:lnTo>
                      <a:lnTo>
                        <a:pt x="5" y="0"/>
                      </a:lnTo>
                      <a:lnTo>
                        <a:pt x="5" y="0"/>
                      </a:lnTo>
                      <a:lnTo>
                        <a:pt x="5" y="0"/>
                      </a:lnTo>
                      <a:lnTo>
                        <a:pt x="0" y="0"/>
                      </a:lnTo>
                      <a:lnTo>
                        <a:pt x="0" y="0"/>
                      </a:lnTo>
                      <a:lnTo>
                        <a:pt x="0" y="0"/>
                      </a:lnTo>
                      <a:lnTo>
                        <a:pt x="0" y="0"/>
                      </a:lnTo>
                      <a:lnTo>
                        <a:pt x="0" y="0"/>
                      </a:lnTo>
                      <a:lnTo>
                        <a:pt x="0" y="5"/>
                      </a:lnTo>
                      <a:lnTo>
                        <a:pt x="0" y="5"/>
                      </a:lnTo>
                      <a:lnTo>
                        <a:pt x="0" y="5"/>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97" name="Freeform 3497">
                  <a:extLst>
                    <a:ext uri="{FF2B5EF4-FFF2-40B4-BE49-F238E27FC236}">
                      <a16:creationId xmlns:a16="http://schemas.microsoft.com/office/drawing/2014/main" id="{DB0342BC-4EAF-4ED0-B6BD-8AC7E49792C2}"/>
                    </a:ext>
                  </a:extLst>
                </p:cNvPr>
                <p:cNvSpPr>
                  <a:spLocks/>
                </p:cNvSpPr>
                <p:nvPr/>
              </p:nvSpPr>
              <p:spPr bwMode="auto">
                <a:xfrm>
                  <a:off x="4083" y="1351"/>
                  <a:ext cx="5" cy="5"/>
                </a:xfrm>
                <a:custGeom>
                  <a:avLst/>
                  <a:gdLst>
                    <a:gd name="T0" fmla="*/ 5 w 5"/>
                    <a:gd name="T1" fmla="*/ 5 h 5"/>
                    <a:gd name="T2" fmla="*/ 5 w 5"/>
                    <a:gd name="T3" fmla="*/ 5 h 5"/>
                    <a:gd name="T4" fmla="*/ 5 w 5"/>
                    <a:gd name="T5" fmla="*/ 5 h 5"/>
                    <a:gd name="T6" fmla="*/ 5 w 5"/>
                    <a:gd name="T7" fmla="*/ 5 h 5"/>
                    <a:gd name="T8" fmla="*/ 5 w 5"/>
                    <a:gd name="T9" fmla="*/ 0 h 5"/>
                    <a:gd name="T10" fmla="*/ 5 w 5"/>
                    <a:gd name="T11" fmla="*/ 0 h 5"/>
                    <a:gd name="T12" fmla="*/ 5 w 5"/>
                    <a:gd name="T13" fmla="*/ 0 h 5"/>
                    <a:gd name="T14" fmla="*/ 5 w 5"/>
                    <a:gd name="T15" fmla="*/ 0 h 5"/>
                    <a:gd name="T16" fmla="*/ 5 w 5"/>
                    <a:gd name="T17" fmla="*/ 0 h 5"/>
                    <a:gd name="T18" fmla="*/ 0 w 5"/>
                    <a:gd name="T19" fmla="*/ 0 h 5"/>
                    <a:gd name="T20" fmla="*/ 0 w 5"/>
                    <a:gd name="T21" fmla="*/ 0 h 5"/>
                    <a:gd name="T22" fmla="*/ 0 w 5"/>
                    <a:gd name="T23" fmla="*/ 0 h 5"/>
                    <a:gd name="T24" fmla="*/ 0 w 5"/>
                    <a:gd name="T25" fmla="*/ 5 h 5"/>
                    <a:gd name="T26" fmla="*/ 0 w 5"/>
                    <a:gd name="T27" fmla="*/ 5 h 5"/>
                    <a:gd name="T28" fmla="*/ 0 w 5"/>
                    <a:gd name="T29" fmla="*/ 5 h 5"/>
                    <a:gd name="T30" fmla="*/ 5 w 5"/>
                    <a:gd name="T31" fmla="*/ 5 h 5"/>
                    <a:gd name="T32" fmla="*/ 5 w 5"/>
                    <a:gd name="T3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5">
                      <a:moveTo>
                        <a:pt x="5" y="5"/>
                      </a:moveTo>
                      <a:lnTo>
                        <a:pt x="5" y="5"/>
                      </a:lnTo>
                      <a:lnTo>
                        <a:pt x="5" y="5"/>
                      </a:lnTo>
                      <a:lnTo>
                        <a:pt x="5" y="5"/>
                      </a:lnTo>
                      <a:lnTo>
                        <a:pt x="5" y="0"/>
                      </a:lnTo>
                      <a:lnTo>
                        <a:pt x="5" y="0"/>
                      </a:lnTo>
                      <a:lnTo>
                        <a:pt x="5" y="0"/>
                      </a:lnTo>
                      <a:lnTo>
                        <a:pt x="5" y="0"/>
                      </a:lnTo>
                      <a:lnTo>
                        <a:pt x="5" y="0"/>
                      </a:lnTo>
                      <a:lnTo>
                        <a:pt x="0" y="0"/>
                      </a:lnTo>
                      <a:lnTo>
                        <a:pt x="0" y="0"/>
                      </a:lnTo>
                      <a:lnTo>
                        <a:pt x="0" y="0"/>
                      </a:lnTo>
                      <a:lnTo>
                        <a:pt x="0" y="5"/>
                      </a:lnTo>
                      <a:lnTo>
                        <a:pt x="0" y="5"/>
                      </a:lnTo>
                      <a:lnTo>
                        <a:pt x="0" y="5"/>
                      </a:lnTo>
                      <a:lnTo>
                        <a:pt x="5" y="5"/>
                      </a:ln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98" name="Freeform 3498">
                  <a:extLst>
                    <a:ext uri="{FF2B5EF4-FFF2-40B4-BE49-F238E27FC236}">
                      <a16:creationId xmlns:a16="http://schemas.microsoft.com/office/drawing/2014/main" id="{B3C3665A-2E9D-4B69-95B6-56EA1B5645B5}"/>
                    </a:ext>
                  </a:extLst>
                </p:cNvPr>
                <p:cNvSpPr>
                  <a:spLocks/>
                </p:cNvSpPr>
                <p:nvPr/>
              </p:nvSpPr>
              <p:spPr bwMode="auto">
                <a:xfrm>
                  <a:off x="4113" y="1331"/>
                  <a:ext cx="59" cy="39"/>
                </a:xfrm>
                <a:custGeom>
                  <a:avLst/>
                  <a:gdLst>
                    <a:gd name="T0" fmla="*/ 54 w 59"/>
                    <a:gd name="T1" fmla="*/ 0 h 39"/>
                    <a:gd name="T2" fmla="*/ 59 w 59"/>
                    <a:gd name="T3" fmla="*/ 35 h 39"/>
                    <a:gd name="T4" fmla="*/ 5 w 59"/>
                    <a:gd name="T5" fmla="*/ 39 h 39"/>
                    <a:gd name="T6" fmla="*/ 54 w 59"/>
                    <a:gd name="T7" fmla="*/ 30 h 39"/>
                    <a:gd name="T8" fmla="*/ 5 w 59"/>
                    <a:gd name="T9" fmla="*/ 35 h 39"/>
                    <a:gd name="T10" fmla="*/ 49 w 59"/>
                    <a:gd name="T11" fmla="*/ 25 h 39"/>
                    <a:gd name="T12" fmla="*/ 5 w 59"/>
                    <a:gd name="T13" fmla="*/ 30 h 39"/>
                    <a:gd name="T14" fmla="*/ 49 w 59"/>
                    <a:gd name="T15" fmla="*/ 15 h 39"/>
                    <a:gd name="T16" fmla="*/ 0 w 59"/>
                    <a:gd name="T17" fmla="*/ 20 h 39"/>
                    <a:gd name="T18" fmla="*/ 49 w 59"/>
                    <a:gd name="T19" fmla="*/ 10 h 39"/>
                    <a:gd name="T20" fmla="*/ 0 w 59"/>
                    <a:gd name="T21" fmla="*/ 15 h 39"/>
                    <a:gd name="T22" fmla="*/ 49 w 59"/>
                    <a:gd name="T23" fmla="*/ 5 h 39"/>
                    <a:gd name="T24" fmla="*/ 0 w 59"/>
                    <a:gd name="T25" fmla="*/ 10 h 39"/>
                    <a:gd name="T26" fmla="*/ 54 w 59"/>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9">
                      <a:moveTo>
                        <a:pt x="54" y="0"/>
                      </a:moveTo>
                      <a:lnTo>
                        <a:pt x="59" y="35"/>
                      </a:lnTo>
                      <a:lnTo>
                        <a:pt x="5" y="39"/>
                      </a:lnTo>
                      <a:lnTo>
                        <a:pt x="54" y="30"/>
                      </a:lnTo>
                      <a:lnTo>
                        <a:pt x="5" y="35"/>
                      </a:lnTo>
                      <a:lnTo>
                        <a:pt x="49" y="25"/>
                      </a:lnTo>
                      <a:lnTo>
                        <a:pt x="5" y="30"/>
                      </a:lnTo>
                      <a:lnTo>
                        <a:pt x="49" y="15"/>
                      </a:lnTo>
                      <a:lnTo>
                        <a:pt x="0" y="20"/>
                      </a:lnTo>
                      <a:lnTo>
                        <a:pt x="49" y="10"/>
                      </a:lnTo>
                      <a:lnTo>
                        <a:pt x="0" y="15"/>
                      </a:lnTo>
                      <a:lnTo>
                        <a:pt x="49" y="5"/>
                      </a:lnTo>
                      <a:lnTo>
                        <a:pt x="0" y="10"/>
                      </a:lnTo>
                      <a:lnTo>
                        <a:pt x="54" y="0"/>
                      </a:lnTo>
                      <a:close/>
                    </a:path>
                  </a:pathLst>
                </a:custGeom>
                <a:solidFill>
                  <a:srgbClr val="98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99" name="Freeform 3499">
                  <a:extLst>
                    <a:ext uri="{FF2B5EF4-FFF2-40B4-BE49-F238E27FC236}">
                      <a16:creationId xmlns:a16="http://schemas.microsoft.com/office/drawing/2014/main" id="{371C61B0-2953-41DF-A392-931D50C5D23F}"/>
                    </a:ext>
                  </a:extLst>
                </p:cNvPr>
                <p:cNvSpPr>
                  <a:spLocks/>
                </p:cNvSpPr>
                <p:nvPr/>
              </p:nvSpPr>
              <p:spPr bwMode="auto">
                <a:xfrm>
                  <a:off x="4152" y="1198"/>
                  <a:ext cx="89" cy="168"/>
                </a:xfrm>
                <a:custGeom>
                  <a:avLst/>
                  <a:gdLst>
                    <a:gd name="T0" fmla="*/ 15 w 89"/>
                    <a:gd name="T1" fmla="*/ 29 h 168"/>
                    <a:gd name="T2" fmla="*/ 10 w 89"/>
                    <a:gd name="T3" fmla="*/ 5 h 168"/>
                    <a:gd name="T4" fmla="*/ 0 w 89"/>
                    <a:gd name="T5" fmla="*/ 0 h 168"/>
                    <a:gd name="T6" fmla="*/ 10 w 89"/>
                    <a:gd name="T7" fmla="*/ 103 h 168"/>
                    <a:gd name="T8" fmla="*/ 15 w 89"/>
                    <a:gd name="T9" fmla="*/ 108 h 168"/>
                    <a:gd name="T10" fmla="*/ 20 w 89"/>
                    <a:gd name="T11" fmla="*/ 168 h 168"/>
                    <a:gd name="T12" fmla="*/ 25 w 89"/>
                    <a:gd name="T13" fmla="*/ 163 h 168"/>
                    <a:gd name="T14" fmla="*/ 25 w 89"/>
                    <a:gd name="T15" fmla="*/ 158 h 168"/>
                    <a:gd name="T16" fmla="*/ 89 w 89"/>
                    <a:gd name="T17" fmla="*/ 133 h 168"/>
                    <a:gd name="T18" fmla="*/ 84 w 89"/>
                    <a:gd name="T19" fmla="*/ 94 h 168"/>
                    <a:gd name="T20" fmla="*/ 74 w 89"/>
                    <a:gd name="T21" fmla="*/ 94 h 168"/>
                    <a:gd name="T22" fmla="*/ 64 w 89"/>
                    <a:gd name="T23" fmla="*/ 39 h 168"/>
                    <a:gd name="T24" fmla="*/ 15 w 89"/>
                    <a:gd name="T25" fmla="*/ 29 h 168"/>
                    <a:gd name="T26" fmla="*/ 25 w 89"/>
                    <a:gd name="T27" fmla="*/ 99 h 168"/>
                    <a:gd name="T28" fmla="*/ 15 w 89"/>
                    <a:gd name="T29" fmla="*/ 2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68">
                      <a:moveTo>
                        <a:pt x="15" y="29"/>
                      </a:moveTo>
                      <a:lnTo>
                        <a:pt x="10" y="5"/>
                      </a:lnTo>
                      <a:lnTo>
                        <a:pt x="0" y="0"/>
                      </a:lnTo>
                      <a:lnTo>
                        <a:pt x="10" y="103"/>
                      </a:lnTo>
                      <a:lnTo>
                        <a:pt x="15" y="108"/>
                      </a:lnTo>
                      <a:lnTo>
                        <a:pt x="20" y="168"/>
                      </a:lnTo>
                      <a:lnTo>
                        <a:pt x="25" y="163"/>
                      </a:lnTo>
                      <a:lnTo>
                        <a:pt x="25" y="158"/>
                      </a:lnTo>
                      <a:lnTo>
                        <a:pt x="89" y="133"/>
                      </a:lnTo>
                      <a:lnTo>
                        <a:pt x="84" y="94"/>
                      </a:lnTo>
                      <a:lnTo>
                        <a:pt x="74" y="94"/>
                      </a:lnTo>
                      <a:lnTo>
                        <a:pt x="64" y="39"/>
                      </a:lnTo>
                      <a:lnTo>
                        <a:pt x="15" y="29"/>
                      </a:lnTo>
                      <a:lnTo>
                        <a:pt x="25" y="99"/>
                      </a:lnTo>
                      <a:lnTo>
                        <a:pt x="15" y="29"/>
                      </a:lnTo>
                      <a:close/>
                    </a:path>
                  </a:pathLst>
                </a:custGeom>
                <a:solidFill>
                  <a:srgbClr val="98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00" name="Freeform 3500">
                  <a:extLst>
                    <a:ext uri="{FF2B5EF4-FFF2-40B4-BE49-F238E27FC236}">
                      <a16:creationId xmlns:a16="http://schemas.microsoft.com/office/drawing/2014/main" id="{5AA1437A-2876-4D90-A8C7-A2F7F7407BCA}"/>
                    </a:ext>
                  </a:extLst>
                </p:cNvPr>
                <p:cNvSpPr>
                  <a:spLocks/>
                </p:cNvSpPr>
                <p:nvPr/>
              </p:nvSpPr>
              <p:spPr bwMode="auto">
                <a:xfrm>
                  <a:off x="4167" y="1232"/>
                  <a:ext cx="59" cy="65"/>
                </a:xfrm>
                <a:custGeom>
                  <a:avLst/>
                  <a:gdLst>
                    <a:gd name="T0" fmla="*/ 0 w 59"/>
                    <a:gd name="T1" fmla="*/ 0 h 65"/>
                    <a:gd name="T2" fmla="*/ 44 w 59"/>
                    <a:gd name="T3" fmla="*/ 5 h 65"/>
                    <a:gd name="T4" fmla="*/ 10 w 59"/>
                    <a:gd name="T5" fmla="*/ 10 h 65"/>
                    <a:gd name="T6" fmla="*/ 44 w 59"/>
                    <a:gd name="T7" fmla="*/ 15 h 65"/>
                    <a:gd name="T8" fmla="*/ 10 w 59"/>
                    <a:gd name="T9" fmla="*/ 20 h 65"/>
                    <a:gd name="T10" fmla="*/ 44 w 59"/>
                    <a:gd name="T11" fmla="*/ 20 h 65"/>
                    <a:gd name="T12" fmla="*/ 10 w 59"/>
                    <a:gd name="T13" fmla="*/ 30 h 65"/>
                    <a:gd name="T14" fmla="*/ 44 w 59"/>
                    <a:gd name="T15" fmla="*/ 30 h 65"/>
                    <a:gd name="T16" fmla="*/ 10 w 59"/>
                    <a:gd name="T17" fmla="*/ 35 h 65"/>
                    <a:gd name="T18" fmla="*/ 44 w 59"/>
                    <a:gd name="T19" fmla="*/ 40 h 65"/>
                    <a:gd name="T20" fmla="*/ 15 w 59"/>
                    <a:gd name="T21" fmla="*/ 45 h 65"/>
                    <a:gd name="T22" fmla="*/ 49 w 59"/>
                    <a:gd name="T23" fmla="*/ 50 h 65"/>
                    <a:gd name="T24" fmla="*/ 15 w 59"/>
                    <a:gd name="T25" fmla="*/ 55 h 65"/>
                    <a:gd name="T26" fmla="*/ 59 w 59"/>
                    <a:gd name="T27" fmla="*/ 55 h 65"/>
                    <a:gd name="T28" fmla="*/ 10 w 59"/>
                    <a:gd name="T29" fmla="*/ 65 h 65"/>
                    <a:gd name="T30" fmla="*/ 0 w 59"/>
                    <a:gd name="T3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65">
                      <a:moveTo>
                        <a:pt x="0" y="0"/>
                      </a:moveTo>
                      <a:lnTo>
                        <a:pt x="44" y="5"/>
                      </a:lnTo>
                      <a:lnTo>
                        <a:pt x="10" y="10"/>
                      </a:lnTo>
                      <a:lnTo>
                        <a:pt x="44" y="15"/>
                      </a:lnTo>
                      <a:lnTo>
                        <a:pt x="10" y="20"/>
                      </a:lnTo>
                      <a:lnTo>
                        <a:pt x="44" y="20"/>
                      </a:lnTo>
                      <a:lnTo>
                        <a:pt x="10" y="30"/>
                      </a:lnTo>
                      <a:lnTo>
                        <a:pt x="44" y="30"/>
                      </a:lnTo>
                      <a:lnTo>
                        <a:pt x="10" y="35"/>
                      </a:lnTo>
                      <a:lnTo>
                        <a:pt x="44" y="40"/>
                      </a:lnTo>
                      <a:lnTo>
                        <a:pt x="15" y="45"/>
                      </a:lnTo>
                      <a:lnTo>
                        <a:pt x="49" y="50"/>
                      </a:lnTo>
                      <a:lnTo>
                        <a:pt x="15" y="55"/>
                      </a:lnTo>
                      <a:lnTo>
                        <a:pt x="59" y="55"/>
                      </a:lnTo>
                      <a:lnTo>
                        <a:pt x="10" y="6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01" name="Freeform 3501">
                  <a:extLst>
                    <a:ext uri="{FF2B5EF4-FFF2-40B4-BE49-F238E27FC236}">
                      <a16:creationId xmlns:a16="http://schemas.microsoft.com/office/drawing/2014/main" id="{0A49DBCF-C153-411D-BA1B-A19506DFD572}"/>
                    </a:ext>
                  </a:extLst>
                </p:cNvPr>
                <p:cNvSpPr>
                  <a:spLocks/>
                </p:cNvSpPr>
                <p:nvPr/>
              </p:nvSpPr>
              <p:spPr bwMode="auto">
                <a:xfrm>
                  <a:off x="4172" y="1292"/>
                  <a:ext cx="64" cy="59"/>
                </a:xfrm>
                <a:custGeom>
                  <a:avLst/>
                  <a:gdLst>
                    <a:gd name="T0" fmla="*/ 0 w 64"/>
                    <a:gd name="T1" fmla="*/ 14 h 59"/>
                    <a:gd name="T2" fmla="*/ 64 w 64"/>
                    <a:gd name="T3" fmla="*/ 0 h 59"/>
                    <a:gd name="T4" fmla="*/ 5 w 64"/>
                    <a:gd name="T5" fmla="*/ 19 h 59"/>
                    <a:gd name="T6" fmla="*/ 64 w 64"/>
                    <a:gd name="T7" fmla="*/ 9 h 59"/>
                    <a:gd name="T8" fmla="*/ 5 w 64"/>
                    <a:gd name="T9" fmla="*/ 34 h 59"/>
                    <a:gd name="T10" fmla="*/ 64 w 64"/>
                    <a:gd name="T11" fmla="*/ 19 h 59"/>
                    <a:gd name="T12" fmla="*/ 10 w 64"/>
                    <a:gd name="T13" fmla="*/ 39 h 59"/>
                    <a:gd name="T14" fmla="*/ 64 w 64"/>
                    <a:gd name="T15" fmla="*/ 29 h 59"/>
                    <a:gd name="T16" fmla="*/ 10 w 64"/>
                    <a:gd name="T17" fmla="*/ 49 h 59"/>
                    <a:gd name="T18" fmla="*/ 64 w 64"/>
                    <a:gd name="T19" fmla="*/ 39 h 59"/>
                    <a:gd name="T20" fmla="*/ 10 w 64"/>
                    <a:gd name="T21" fmla="*/ 59 h 59"/>
                    <a:gd name="T22" fmla="*/ 0 w 64"/>
                    <a:gd name="T23" fmla="*/ 1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9">
                      <a:moveTo>
                        <a:pt x="0" y="14"/>
                      </a:moveTo>
                      <a:lnTo>
                        <a:pt x="64" y="0"/>
                      </a:lnTo>
                      <a:lnTo>
                        <a:pt x="5" y="19"/>
                      </a:lnTo>
                      <a:lnTo>
                        <a:pt x="64" y="9"/>
                      </a:lnTo>
                      <a:lnTo>
                        <a:pt x="5" y="34"/>
                      </a:lnTo>
                      <a:lnTo>
                        <a:pt x="64" y="19"/>
                      </a:lnTo>
                      <a:lnTo>
                        <a:pt x="10" y="39"/>
                      </a:lnTo>
                      <a:lnTo>
                        <a:pt x="64" y="29"/>
                      </a:lnTo>
                      <a:lnTo>
                        <a:pt x="10" y="49"/>
                      </a:lnTo>
                      <a:lnTo>
                        <a:pt x="64" y="39"/>
                      </a:lnTo>
                      <a:lnTo>
                        <a:pt x="10" y="59"/>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02" name="Freeform 3502">
                  <a:extLst>
                    <a:ext uri="{FF2B5EF4-FFF2-40B4-BE49-F238E27FC236}">
                      <a16:creationId xmlns:a16="http://schemas.microsoft.com/office/drawing/2014/main" id="{B323F035-1A03-4CE5-9420-04714A7C1D41}"/>
                    </a:ext>
                  </a:extLst>
                </p:cNvPr>
                <p:cNvSpPr>
                  <a:spLocks/>
                </p:cNvSpPr>
                <p:nvPr/>
              </p:nvSpPr>
              <p:spPr bwMode="auto">
                <a:xfrm>
                  <a:off x="4058" y="1213"/>
                  <a:ext cx="89" cy="88"/>
                </a:xfrm>
                <a:custGeom>
                  <a:avLst/>
                  <a:gdLst>
                    <a:gd name="T0" fmla="*/ 10 w 89"/>
                    <a:gd name="T1" fmla="*/ 88 h 88"/>
                    <a:gd name="T2" fmla="*/ 10 w 89"/>
                    <a:gd name="T3" fmla="*/ 88 h 88"/>
                    <a:gd name="T4" fmla="*/ 10 w 89"/>
                    <a:gd name="T5" fmla="*/ 88 h 88"/>
                    <a:gd name="T6" fmla="*/ 15 w 89"/>
                    <a:gd name="T7" fmla="*/ 88 h 88"/>
                    <a:gd name="T8" fmla="*/ 15 w 89"/>
                    <a:gd name="T9" fmla="*/ 88 h 88"/>
                    <a:gd name="T10" fmla="*/ 20 w 89"/>
                    <a:gd name="T11" fmla="*/ 88 h 88"/>
                    <a:gd name="T12" fmla="*/ 25 w 89"/>
                    <a:gd name="T13" fmla="*/ 88 h 88"/>
                    <a:gd name="T14" fmla="*/ 30 w 89"/>
                    <a:gd name="T15" fmla="*/ 84 h 88"/>
                    <a:gd name="T16" fmla="*/ 40 w 89"/>
                    <a:gd name="T17" fmla="*/ 84 h 88"/>
                    <a:gd name="T18" fmla="*/ 45 w 89"/>
                    <a:gd name="T19" fmla="*/ 84 h 88"/>
                    <a:gd name="T20" fmla="*/ 50 w 89"/>
                    <a:gd name="T21" fmla="*/ 84 h 88"/>
                    <a:gd name="T22" fmla="*/ 55 w 89"/>
                    <a:gd name="T23" fmla="*/ 79 h 88"/>
                    <a:gd name="T24" fmla="*/ 64 w 89"/>
                    <a:gd name="T25" fmla="*/ 79 h 88"/>
                    <a:gd name="T26" fmla="*/ 69 w 89"/>
                    <a:gd name="T27" fmla="*/ 79 h 88"/>
                    <a:gd name="T28" fmla="*/ 74 w 89"/>
                    <a:gd name="T29" fmla="*/ 79 h 88"/>
                    <a:gd name="T30" fmla="*/ 79 w 89"/>
                    <a:gd name="T31" fmla="*/ 74 h 88"/>
                    <a:gd name="T32" fmla="*/ 89 w 89"/>
                    <a:gd name="T33" fmla="*/ 74 h 88"/>
                    <a:gd name="T34" fmla="*/ 79 w 89"/>
                    <a:gd name="T35" fmla="*/ 0 h 88"/>
                    <a:gd name="T36" fmla="*/ 79 w 89"/>
                    <a:gd name="T37" fmla="*/ 0 h 88"/>
                    <a:gd name="T38" fmla="*/ 74 w 89"/>
                    <a:gd name="T39" fmla="*/ 0 h 88"/>
                    <a:gd name="T40" fmla="*/ 74 w 89"/>
                    <a:gd name="T41" fmla="*/ 0 h 88"/>
                    <a:gd name="T42" fmla="*/ 69 w 89"/>
                    <a:gd name="T43" fmla="*/ 0 h 88"/>
                    <a:gd name="T44" fmla="*/ 64 w 89"/>
                    <a:gd name="T45" fmla="*/ 0 h 88"/>
                    <a:gd name="T46" fmla="*/ 60 w 89"/>
                    <a:gd name="T47" fmla="*/ 0 h 88"/>
                    <a:gd name="T48" fmla="*/ 55 w 89"/>
                    <a:gd name="T49" fmla="*/ 0 h 88"/>
                    <a:gd name="T50" fmla="*/ 50 w 89"/>
                    <a:gd name="T51" fmla="*/ 5 h 88"/>
                    <a:gd name="T52" fmla="*/ 45 w 89"/>
                    <a:gd name="T53" fmla="*/ 5 h 88"/>
                    <a:gd name="T54" fmla="*/ 35 w 89"/>
                    <a:gd name="T55" fmla="*/ 5 h 88"/>
                    <a:gd name="T56" fmla="*/ 30 w 89"/>
                    <a:gd name="T57" fmla="*/ 5 h 88"/>
                    <a:gd name="T58" fmla="*/ 25 w 89"/>
                    <a:gd name="T59" fmla="*/ 10 h 88"/>
                    <a:gd name="T60" fmla="*/ 15 w 89"/>
                    <a:gd name="T61" fmla="*/ 10 h 88"/>
                    <a:gd name="T62" fmla="*/ 10 w 89"/>
                    <a:gd name="T63" fmla="*/ 14 h 88"/>
                    <a:gd name="T64" fmla="*/ 5 w 89"/>
                    <a:gd name="T65" fmla="*/ 14 h 88"/>
                    <a:gd name="T66" fmla="*/ 0 w 89"/>
                    <a:gd name="T67" fmla="*/ 14 h 88"/>
                    <a:gd name="T68" fmla="*/ 10 w 89"/>
                    <a:gd name="T6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 h="88">
                      <a:moveTo>
                        <a:pt x="10" y="88"/>
                      </a:moveTo>
                      <a:lnTo>
                        <a:pt x="10" y="88"/>
                      </a:lnTo>
                      <a:lnTo>
                        <a:pt x="10" y="88"/>
                      </a:lnTo>
                      <a:lnTo>
                        <a:pt x="15" y="88"/>
                      </a:lnTo>
                      <a:lnTo>
                        <a:pt x="15" y="88"/>
                      </a:lnTo>
                      <a:lnTo>
                        <a:pt x="20" y="88"/>
                      </a:lnTo>
                      <a:lnTo>
                        <a:pt x="25" y="88"/>
                      </a:lnTo>
                      <a:lnTo>
                        <a:pt x="30" y="84"/>
                      </a:lnTo>
                      <a:lnTo>
                        <a:pt x="40" y="84"/>
                      </a:lnTo>
                      <a:lnTo>
                        <a:pt x="45" y="84"/>
                      </a:lnTo>
                      <a:lnTo>
                        <a:pt x="50" y="84"/>
                      </a:lnTo>
                      <a:lnTo>
                        <a:pt x="55" y="79"/>
                      </a:lnTo>
                      <a:lnTo>
                        <a:pt x="64" y="79"/>
                      </a:lnTo>
                      <a:lnTo>
                        <a:pt x="69" y="79"/>
                      </a:lnTo>
                      <a:lnTo>
                        <a:pt x="74" y="79"/>
                      </a:lnTo>
                      <a:lnTo>
                        <a:pt x="79" y="74"/>
                      </a:lnTo>
                      <a:lnTo>
                        <a:pt x="89" y="74"/>
                      </a:lnTo>
                      <a:lnTo>
                        <a:pt x="79" y="0"/>
                      </a:lnTo>
                      <a:lnTo>
                        <a:pt x="79" y="0"/>
                      </a:lnTo>
                      <a:lnTo>
                        <a:pt x="74" y="0"/>
                      </a:lnTo>
                      <a:lnTo>
                        <a:pt x="74" y="0"/>
                      </a:lnTo>
                      <a:lnTo>
                        <a:pt x="69" y="0"/>
                      </a:lnTo>
                      <a:lnTo>
                        <a:pt x="64" y="0"/>
                      </a:lnTo>
                      <a:lnTo>
                        <a:pt x="60" y="0"/>
                      </a:lnTo>
                      <a:lnTo>
                        <a:pt x="55" y="0"/>
                      </a:lnTo>
                      <a:lnTo>
                        <a:pt x="50" y="5"/>
                      </a:lnTo>
                      <a:lnTo>
                        <a:pt x="45" y="5"/>
                      </a:lnTo>
                      <a:lnTo>
                        <a:pt x="35" y="5"/>
                      </a:lnTo>
                      <a:lnTo>
                        <a:pt x="30" y="5"/>
                      </a:lnTo>
                      <a:lnTo>
                        <a:pt x="25" y="10"/>
                      </a:lnTo>
                      <a:lnTo>
                        <a:pt x="15" y="10"/>
                      </a:lnTo>
                      <a:lnTo>
                        <a:pt x="10" y="14"/>
                      </a:lnTo>
                      <a:lnTo>
                        <a:pt x="5" y="14"/>
                      </a:lnTo>
                      <a:lnTo>
                        <a:pt x="0" y="14"/>
                      </a:lnTo>
                      <a:lnTo>
                        <a:pt x="1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03" name="Freeform 3503">
                  <a:extLst>
                    <a:ext uri="{FF2B5EF4-FFF2-40B4-BE49-F238E27FC236}">
                      <a16:creationId xmlns:a16="http://schemas.microsoft.com/office/drawing/2014/main" id="{1800726D-F374-46BC-829F-6B351ECE411E}"/>
                    </a:ext>
                  </a:extLst>
                </p:cNvPr>
                <p:cNvSpPr>
                  <a:spLocks/>
                </p:cNvSpPr>
                <p:nvPr/>
              </p:nvSpPr>
              <p:spPr bwMode="auto">
                <a:xfrm>
                  <a:off x="4147" y="1193"/>
                  <a:ext cx="25" cy="108"/>
                </a:xfrm>
                <a:custGeom>
                  <a:avLst/>
                  <a:gdLst>
                    <a:gd name="T0" fmla="*/ 0 w 25"/>
                    <a:gd name="T1" fmla="*/ 0 h 108"/>
                    <a:gd name="T2" fmla="*/ 15 w 25"/>
                    <a:gd name="T3" fmla="*/ 108 h 108"/>
                    <a:gd name="T4" fmla="*/ 25 w 25"/>
                    <a:gd name="T5" fmla="*/ 104 h 108"/>
                    <a:gd name="T6" fmla="*/ 20 w 25"/>
                    <a:gd name="T7" fmla="*/ 104 h 108"/>
                    <a:gd name="T8" fmla="*/ 25 w 25"/>
                    <a:gd name="T9" fmla="*/ 99 h 108"/>
                    <a:gd name="T10" fmla="*/ 15 w 25"/>
                    <a:gd name="T11" fmla="*/ 99 h 108"/>
                    <a:gd name="T12" fmla="*/ 25 w 25"/>
                    <a:gd name="T13" fmla="*/ 94 h 108"/>
                    <a:gd name="T14" fmla="*/ 15 w 25"/>
                    <a:gd name="T15" fmla="*/ 89 h 108"/>
                    <a:gd name="T16" fmla="*/ 25 w 25"/>
                    <a:gd name="T17" fmla="*/ 89 h 108"/>
                    <a:gd name="T18" fmla="*/ 15 w 25"/>
                    <a:gd name="T19" fmla="*/ 84 h 108"/>
                    <a:gd name="T20" fmla="*/ 25 w 25"/>
                    <a:gd name="T21" fmla="*/ 84 h 108"/>
                    <a:gd name="T22" fmla="*/ 15 w 25"/>
                    <a:gd name="T23" fmla="*/ 79 h 108"/>
                    <a:gd name="T24" fmla="*/ 25 w 25"/>
                    <a:gd name="T25" fmla="*/ 79 h 108"/>
                    <a:gd name="T26" fmla="*/ 15 w 25"/>
                    <a:gd name="T27" fmla="*/ 79 h 108"/>
                    <a:gd name="T28" fmla="*/ 20 w 25"/>
                    <a:gd name="T29" fmla="*/ 74 h 108"/>
                    <a:gd name="T30" fmla="*/ 15 w 25"/>
                    <a:gd name="T31" fmla="*/ 69 h 108"/>
                    <a:gd name="T32" fmla="*/ 20 w 25"/>
                    <a:gd name="T33" fmla="*/ 69 h 108"/>
                    <a:gd name="T34" fmla="*/ 15 w 25"/>
                    <a:gd name="T35" fmla="*/ 64 h 108"/>
                    <a:gd name="T36" fmla="*/ 20 w 25"/>
                    <a:gd name="T37" fmla="*/ 64 h 108"/>
                    <a:gd name="T38" fmla="*/ 15 w 25"/>
                    <a:gd name="T39" fmla="*/ 59 h 108"/>
                    <a:gd name="T40" fmla="*/ 20 w 25"/>
                    <a:gd name="T41" fmla="*/ 59 h 108"/>
                    <a:gd name="T42" fmla="*/ 15 w 25"/>
                    <a:gd name="T43" fmla="*/ 54 h 108"/>
                    <a:gd name="T44" fmla="*/ 20 w 25"/>
                    <a:gd name="T45" fmla="*/ 54 h 108"/>
                    <a:gd name="T46" fmla="*/ 10 w 25"/>
                    <a:gd name="T47" fmla="*/ 49 h 108"/>
                    <a:gd name="T48" fmla="*/ 20 w 25"/>
                    <a:gd name="T49" fmla="*/ 49 h 108"/>
                    <a:gd name="T50" fmla="*/ 10 w 25"/>
                    <a:gd name="T51" fmla="*/ 44 h 108"/>
                    <a:gd name="T52" fmla="*/ 20 w 25"/>
                    <a:gd name="T53" fmla="*/ 39 h 108"/>
                    <a:gd name="T54" fmla="*/ 10 w 25"/>
                    <a:gd name="T55" fmla="*/ 39 h 108"/>
                    <a:gd name="T56" fmla="*/ 20 w 25"/>
                    <a:gd name="T57" fmla="*/ 34 h 108"/>
                    <a:gd name="T58" fmla="*/ 10 w 25"/>
                    <a:gd name="T59" fmla="*/ 34 h 108"/>
                    <a:gd name="T60" fmla="*/ 15 w 25"/>
                    <a:gd name="T61" fmla="*/ 30 h 108"/>
                    <a:gd name="T62" fmla="*/ 10 w 25"/>
                    <a:gd name="T63" fmla="*/ 30 h 108"/>
                    <a:gd name="T64" fmla="*/ 15 w 25"/>
                    <a:gd name="T65" fmla="*/ 25 h 108"/>
                    <a:gd name="T66" fmla="*/ 10 w 25"/>
                    <a:gd name="T67" fmla="*/ 25 h 108"/>
                    <a:gd name="T68" fmla="*/ 15 w 25"/>
                    <a:gd name="T69" fmla="*/ 25 h 108"/>
                    <a:gd name="T70" fmla="*/ 5 w 25"/>
                    <a:gd name="T71" fmla="*/ 20 h 108"/>
                    <a:gd name="T72" fmla="*/ 15 w 25"/>
                    <a:gd name="T73" fmla="*/ 20 h 108"/>
                    <a:gd name="T74" fmla="*/ 10 w 25"/>
                    <a:gd name="T75" fmla="*/ 15 h 108"/>
                    <a:gd name="T76" fmla="*/ 15 w 25"/>
                    <a:gd name="T77" fmla="*/ 15 h 108"/>
                    <a:gd name="T78" fmla="*/ 5 w 25"/>
                    <a:gd name="T79" fmla="*/ 10 h 108"/>
                    <a:gd name="T80" fmla="*/ 15 w 25"/>
                    <a:gd name="T81" fmla="*/ 10 h 108"/>
                    <a:gd name="T82" fmla="*/ 0 w 25"/>
                    <a:gd name="T8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108">
                      <a:moveTo>
                        <a:pt x="0" y="0"/>
                      </a:moveTo>
                      <a:lnTo>
                        <a:pt x="15" y="108"/>
                      </a:lnTo>
                      <a:lnTo>
                        <a:pt x="25" y="104"/>
                      </a:lnTo>
                      <a:lnTo>
                        <a:pt x="20" y="104"/>
                      </a:lnTo>
                      <a:lnTo>
                        <a:pt x="25" y="99"/>
                      </a:lnTo>
                      <a:lnTo>
                        <a:pt x="15" y="99"/>
                      </a:lnTo>
                      <a:lnTo>
                        <a:pt x="25" y="94"/>
                      </a:lnTo>
                      <a:lnTo>
                        <a:pt x="15" y="89"/>
                      </a:lnTo>
                      <a:lnTo>
                        <a:pt x="25" y="89"/>
                      </a:lnTo>
                      <a:lnTo>
                        <a:pt x="15" y="84"/>
                      </a:lnTo>
                      <a:lnTo>
                        <a:pt x="25" y="84"/>
                      </a:lnTo>
                      <a:lnTo>
                        <a:pt x="15" y="79"/>
                      </a:lnTo>
                      <a:lnTo>
                        <a:pt x="25" y="79"/>
                      </a:lnTo>
                      <a:lnTo>
                        <a:pt x="15" y="79"/>
                      </a:lnTo>
                      <a:lnTo>
                        <a:pt x="20" y="74"/>
                      </a:lnTo>
                      <a:lnTo>
                        <a:pt x="15" y="69"/>
                      </a:lnTo>
                      <a:lnTo>
                        <a:pt x="20" y="69"/>
                      </a:lnTo>
                      <a:lnTo>
                        <a:pt x="15" y="64"/>
                      </a:lnTo>
                      <a:lnTo>
                        <a:pt x="20" y="64"/>
                      </a:lnTo>
                      <a:lnTo>
                        <a:pt x="15" y="59"/>
                      </a:lnTo>
                      <a:lnTo>
                        <a:pt x="20" y="59"/>
                      </a:lnTo>
                      <a:lnTo>
                        <a:pt x="15" y="54"/>
                      </a:lnTo>
                      <a:lnTo>
                        <a:pt x="20" y="54"/>
                      </a:lnTo>
                      <a:lnTo>
                        <a:pt x="10" y="49"/>
                      </a:lnTo>
                      <a:lnTo>
                        <a:pt x="20" y="49"/>
                      </a:lnTo>
                      <a:lnTo>
                        <a:pt x="10" y="44"/>
                      </a:lnTo>
                      <a:lnTo>
                        <a:pt x="20" y="39"/>
                      </a:lnTo>
                      <a:lnTo>
                        <a:pt x="10" y="39"/>
                      </a:lnTo>
                      <a:lnTo>
                        <a:pt x="20" y="34"/>
                      </a:lnTo>
                      <a:lnTo>
                        <a:pt x="10" y="34"/>
                      </a:lnTo>
                      <a:lnTo>
                        <a:pt x="15" y="30"/>
                      </a:lnTo>
                      <a:lnTo>
                        <a:pt x="10" y="30"/>
                      </a:lnTo>
                      <a:lnTo>
                        <a:pt x="15" y="25"/>
                      </a:lnTo>
                      <a:lnTo>
                        <a:pt x="10" y="25"/>
                      </a:lnTo>
                      <a:lnTo>
                        <a:pt x="15" y="25"/>
                      </a:lnTo>
                      <a:lnTo>
                        <a:pt x="5" y="20"/>
                      </a:lnTo>
                      <a:lnTo>
                        <a:pt x="15" y="20"/>
                      </a:lnTo>
                      <a:lnTo>
                        <a:pt x="10" y="15"/>
                      </a:lnTo>
                      <a:lnTo>
                        <a:pt x="15" y="15"/>
                      </a:lnTo>
                      <a:lnTo>
                        <a:pt x="5" y="10"/>
                      </a:lnTo>
                      <a:lnTo>
                        <a:pt x="15" y="1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04" name="Freeform 3504">
                  <a:extLst>
                    <a:ext uri="{FF2B5EF4-FFF2-40B4-BE49-F238E27FC236}">
                      <a16:creationId xmlns:a16="http://schemas.microsoft.com/office/drawing/2014/main" id="{D9DC53E6-A0E1-4C4F-A522-BE8934B162FB}"/>
                    </a:ext>
                  </a:extLst>
                </p:cNvPr>
                <p:cNvSpPr>
                  <a:spLocks/>
                </p:cNvSpPr>
                <p:nvPr/>
              </p:nvSpPr>
              <p:spPr bwMode="auto">
                <a:xfrm>
                  <a:off x="4118" y="1311"/>
                  <a:ext cx="39" cy="10"/>
                </a:xfrm>
                <a:custGeom>
                  <a:avLst/>
                  <a:gdLst>
                    <a:gd name="T0" fmla="*/ 39 w 39"/>
                    <a:gd name="T1" fmla="*/ 0 h 10"/>
                    <a:gd name="T2" fmla="*/ 39 w 39"/>
                    <a:gd name="T3" fmla="*/ 0 h 10"/>
                    <a:gd name="T4" fmla="*/ 34 w 39"/>
                    <a:gd name="T5" fmla="*/ 0 h 10"/>
                    <a:gd name="T6" fmla="*/ 34 w 39"/>
                    <a:gd name="T7" fmla="*/ 0 h 10"/>
                    <a:gd name="T8" fmla="*/ 34 w 39"/>
                    <a:gd name="T9" fmla="*/ 0 h 10"/>
                    <a:gd name="T10" fmla="*/ 29 w 39"/>
                    <a:gd name="T11" fmla="*/ 5 h 10"/>
                    <a:gd name="T12" fmla="*/ 29 w 39"/>
                    <a:gd name="T13" fmla="*/ 5 h 10"/>
                    <a:gd name="T14" fmla="*/ 24 w 39"/>
                    <a:gd name="T15" fmla="*/ 5 h 10"/>
                    <a:gd name="T16" fmla="*/ 19 w 39"/>
                    <a:gd name="T17" fmla="*/ 5 h 10"/>
                    <a:gd name="T18" fmla="*/ 19 w 39"/>
                    <a:gd name="T19" fmla="*/ 5 h 10"/>
                    <a:gd name="T20" fmla="*/ 14 w 39"/>
                    <a:gd name="T21" fmla="*/ 5 h 10"/>
                    <a:gd name="T22" fmla="*/ 9 w 39"/>
                    <a:gd name="T23" fmla="*/ 5 h 10"/>
                    <a:gd name="T24" fmla="*/ 9 w 39"/>
                    <a:gd name="T25" fmla="*/ 5 h 10"/>
                    <a:gd name="T26" fmla="*/ 4 w 39"/>
                    <a:gd name="T27" fmla="*/ 10 h 10"/>
                    <a:gd name="T28" fmla="*/ 4 w 39"/>
                    <a:gd name="T29" fmla="*/ 10 h 10"/>
                    <a:gd name="T30" fmla="*/ 0 w 39"/>
                    <a:gd name="T31" fmla="*/ 10 h 10"/>
                    <a:gd name="T32" fmla="*/ 0 w 39"/>
                    <a:gd name="T33" fmla="*/ 10 h 10"/>
                    <a:gd name="T34" fmla="*/ 0 w 39"/>
                    <a:gd name="T35" fmla="*/ 10 h 10"/>
                    <a:gd name="T36" fmla="*/ 0 w 39"/>
                    <a:gd name="T37" fmla="*/ 10 h 10"/>
                    <a:gd name="T38" fmla="*/ 0 w 39"/>
                    <a:gd name="T39" fmla="*/ 10 h 10"/>
                    <a:gd name="T40" fmla="*/ 4 w 39"/>
                    <a:gd name="T41" fmla="*/ 10 h 10"/>
                    <a:gd name="T42" fmla="*/ 4 w 39"/>
                    <a:gd name="T43" fmla="*/ 10 h 10"/>
                    <a:gd name="T44" fmla="*/ 4 w 39"/>
                    <a:gd name="T45" fmla="*/ 10 h 10"/>
                    <a:gd name="T46" fmla="*/ 9 w 39"/>
                    <a:gd name="T47" fmla="*/ 10 h 10"/>
                    <a:gd name="T48" fmla="*/ 14 w 39"/>
                    <a:gd name="T49" fmla="*/ 10 h 10"/>
                    <a:gd name="T50" fmla="*/ 14 w 39"/>
                    <a:gd name="T51" fmla="*/ 10 h 10"/>
                    <a:gd name="T52" fmla="*/ 19 w 39"/>
                    <a:gd name="T53" fmla="*/ 10 h 10"/>
                    <a:gd name="T54" fmla="*/ 24 w 39"/>
                    <a:gd name="T55" fmla="*/ 5 h 10"/>
                    <a:gd name="T56" fmla="*/ 24 w 39"/>
                    <a:gd name="T57" fmla="*/ 5 h 10"/>
                    <a:gd name="T58" fmla="*/ 29 w 39"/>
                    <a:gd name="T59" fmla="*/ 5 h 10"/>
                    <a:gd name="T60" fmla="*/ 29 w 39"/>
                    <a:gd name="T61" fmla="*/ 5 h 10"/>
                    <a:gd name="T62" fmla="*/ 34 w 39"/>
                    <a:gd name="T63" fmla="*/ 5 h 10"/>
                    <a:gd name="T64" fmla="*/ 34 w 39"/>
                    <a:gd name="T65" fmla="*/ 5 h 10"/>
                    <a:gd name="T66" fmla="*/ 39 w 39"/>
                    <a:gd name="T67" fmla="*/ 5 h 10"/>
                    <a:gd name="T68" fmla="*/ 39 w 39"/>
                    <a:gd name="T6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10">
                      <a:moveTo>
                        <a:pt x="39" y="0"/>
                      </a:moveTo>
                      <a:lnTo>
                        <a:pt x="39" y="0"/>
                      </a:lnTo>
                      <a:lnTo>
                        <a:pt x="34" y="0"/>
                      </a:lnTo>
                      <a:lnTo>
                        <a:pt x="34" y="0"/>
                      </a:lnTo>
                      <a:lnTo>
                        <a:pt x="34" y="0"/>
                      </a:lnTo>
                      <a:lnTo>
                        <a:pt x="29" y="5"/>
                      </a:lnTo>
                      <a:lnTo>
                        <a:pt x="29" y="5"/>
                      </a:lnTo>
                      <a:lnTo>
                        <a:pt x="24" y="5"/>
                      </a:lnTo>
                      <a:lnTo>
                        <a:pt x="19" y="5"/>
                      </a:lnTo>
                      <a:lnTo>
                        <a:pt x="19" y="5"/>
                      </a:lnTo>
                      <a:lnTo>
                        <a:pt x="14" y="5"/>
                      </a:lnTo>
                      <a:lnTo>
                        <a:pt x="9" y="5"/>
                      </a:lnTo>
                      <a:lnTo>
                        <a:pt x="9" y="5"/>
                      </a:lnTo>
                      <a:lnTo>
                        <a:pt x="4" y="10"/>
                      </a:lnTo>
                      <a:lnTo>
                        <a:pt x="4" y="10"/>
                      </a:lnTo>
                      <a:lnTo>
                        <a:pt x="0" y="10"/>
                      </a:lnTo>
                      <a:lnTo>
                        <a:pt x="0" y="10"/>
                      </a:lnTo>
                      <a:lnTo>
                        <a:pt x="0" y="10"/>
                      </a:lnTo>
                      <a:lnTo>
                        <a:pt x="0" y="10"/>
                      </a:lnTo>
                      <a:lnTo>
                        <a:pt x="0" y="10"/>
                      </a:lnTo>
                      <a:lnTo>
                        <a:pt x="4" y="10"/>
                      </a:lnTo>
                      <a:lnTo>
                        <a:pt x="4" y="10"/>
                      </a:lnTo>
                      <a:lnTo>
                        <a:pt x="4" y="10"/>
                      </a:lnTo>
                      <a:lnTo>
                        <a:pt x="9" y="10"/>
                      </a:lnTo>
                      <a:lnTo>
                        <a:pt x="14" y="10"/>
                      </a:lnTo>
                      <a:lnTo>
                        <a:pt x="14" y="10"/>
                      </a:lnTo>
                      <a:lnTo>
                        <a:pt x="19" y="10"/>
                      </a:lnTo>
                      <a:lnTo>
                        <a:pt x="24" y="5"/>
                      </a:lnTo>
                      <a:lnTo>
                        <a:pt x="24" y="5"/>
                      </a:lnTo>
                      <a:lnTo>
                        <a:pt x="29" y="5"/>
                      </a:lnTo>
                      <a:lnTo>
                        <a:pt x="29" y="5"/>
                      </a:lnTo>
                      <a:lnTo>
                        <a:pt x="34" y="5"/>
                      </a:lnTo>
                      <a:lnTo>
                        <a:pt x="34" y="5"/>
                      </a:lnTo>
                      <a:lnTo>
                        <a:pt x="39" y="5"/>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05" name="Freeform 3505">
                  <a:extLst>
                    <a:ext uri="{FF2B5EF4-FFF2-40B4-BE49-F238E27FC236}">
                      <a16:creationId xmlns:a16="http://schemas.microsoft.com/office/drawing/2014/main" id="{BD2BF483-602B-4BF8-AF6F-1214CB0AD4AC}"/>
                    </a:ext>
                  </a:extLst>
                </p:cNvPr>
                <p:cNvSpPr>
                  <a:spLocks/>
                </p:cNvSpPr>
                <p:nvPr/>
              </p:nvSpPr>
              <p:spPr bwMode="auto">
                <a:xfrm>
                  <a:off x="4058" y="1223"/>
                  <a:ext cx="50" cy="78"/>
                </a:xfrm>
                <a:custGeom>
                  <a:avLst/>
                  <a:gdLst>
                    <a:gd name="T0" fmla="*/ 0 w 50"/>
                    <a:gd name="T1" fmla="*/ 9 h 78"/>
                    <a:gd name="T2" fmla="*/ 10 w 50"/>
                    <a:gd name="T3" fmla="*/ 78 h 78"/>
                    <a:gd name="T4" fmla="*/ 50 w 50"/>
                    <a:gd name="T5" fmla="*/ 69 h 78"/>
                    <a:gd name="T6" fmla="*/ 20 w 50"/>
                    <a:gd name="T7" fmla="*/ 69 h 78"/>
                    <a:gd name="T8" fmla="*/ 50 w 50"/>
                    <a:gd name="T9" fmla="*/ 59 h 78"/>
                    <a:gd name="T10" fmla="*/ 15 w 50"/>
                    <a:gd name="T11" fmla="*/ 59 h 78"/>
                    <a:gd name="T12" fmla="*/ 50 w 50"/>
                    <a:gd name="T13" fmla="*/ 49 h 78"/>
                    <a:gd name="T14" fmla="*/ 15 w 50"/>
                    <a:gd name="T15" fmla="*/ 54 h 78"/>
                    <a:gd name="T16" fmla="*/ 50 w 50"/>
                    <a:gd name="T17" fmla="*/ 44 h 78"/>
                    <a:gd name="T18" fmla="*/ 15 w 50"/>
                    <a:gd name="T19" fmla="*/ 44 h 78"/>
                    <a:gd name="T20" fmla="*/ 50 w 50"/>
                    <a:gd name="T21" fmla="*/ 34 h 78"/>
                    <a:gd name="T22" fmla="*/ 15 w 50"/>
                    <a:gd name="T23" fmla="*/ 39 h 78"/>
                    <a:gd name="T24" fmla="*/ 50 w 50"/>
                    <a:gd name="T25" fmla="*/ 29 h 78"/>
                    <a:gd name="T26" fmla="*/ 10 w 50"/>
                    <a:gd name="T27" fmla="*/ 29 h 78"/>
                    <a:gd name="T28" fmla="*/ 45 w 50"/>
                    <a:gd name="T29" fmla="*/ 24 h 78"/>
                    <a:gd name="T30" fmla="*/ 10 w 50"/>
                    <a:gd name="T31" fmla="*/ 24 h 78"/>
                    <a:gd name="T32" fmla="*/ 45 w 50"/>
                    <a:gd name="T33" fmla="*/ 14 h 78"/>
                    <a:gd name="T34" fmla="*/ 10 w 50"/>
                    <a:gd name="T35" fmla="*/ 14 h 78"/>
                    <a:gd name="T36" fmla="*/ 45 w 50"/>
                    <a:gd name="T37" fmla="*/ 9 h 78"/>
                    <a:gd name="T38" fmla="*/ 10 w 50"/>
                    <a:gd name="T39" fmla="*/ 9 h 78"/>
                    <a:gd name="T40" fmla="*/ 45 w 50"/>
                    <a:gd name="T41" fmla="*/ 0 h 78"/>
                    <a:gd name="T42" fmla="*/ 0 w 50"/>
                    <a:gd name="T43"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78">
                      <a:moveTo>
                        <a:pt x="0" y="9"/>
                      </a:moveTo>
                      <a:lnTo>
                        <a:pt x="10" y="78"/>
                      </a:lnTo>
                      <a:lnTo>
                        <a:pt x="50" y="69"/>
                      </a:lnTo>
                      <a:lnTo>
                        <a:pt x="20" y="69"/>
                      </a:lnTo>
                      <a:lnTo>
                        <a:pt x="50" y="59"/>
                      </a:lnTo>
                      <a:lnTo>
                        <a:pt x="15" y="59"/>
                      </a:lnTo>
                      <a:lnTo>
                        <a:pt x="50" y="49"/>
                      </a:lnTo>
                      <a:lnTo>
                        <a:pt x="15" y="54"/>
                      </a:lnTo>
                      <a:lnTo>
                        <a:pt x="50" y="44"/>
                      </a:lnTo>
                      <a:lnTo>
                        <a:pt x="15" y="44"/>
                      </a:lnTo>
                      <a:lnTo>
                        <a:pt x="50" y="34"/>
                      </a:lnTo>
                      <a:lnTo>
                        <a:pt x="15" y="39"/>
                      </a:lnTo>
                      <a:lnTo>
                        <a:pt x="50" y="29"/>
                      </a:lnTo>
                      <a:lnTo>
                        <a:pt x="10" y="29"/>
                      </a:lnTo>
                      <a:lnTo>
                        <a:pt x="45" y="24"/>
                      </a:lnTo>
                      <a:lnTo>
                        <a:pt x="10" y="24"/>
                      </a:lnTo>
                      <a:lnTo>
                        <a:pt x="45" y="14"/>
                      </a:lnTo>
                      <a:lnTo>
                        <a:pt x="10" y="14"/>
                      </a:lnTo>
                      <a:lnTo>
                        <a:pt x="45" y="9"/>
                      </a:lnTo>
                      <a:lnTo>
                        <a:pt x="10" y="9"/>
                      </a:lnTo>
                      <a:lnTo>
                        <a:pt x="45" y="0"/>
                      </a:lnTo>
                      <a:lnTo>
                        <a:pt x="0" y="9"/>
                      </a:lnTo>
                      <a:close/>
                    </a:path>
                  </a:pathLst>
                </a:custGeom>
                <a:solidFill>
                  <a:srgbClr val="0072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06" name="Freeform 3506">
                  <a:extLst>
                    <a:ext uri="{FF2B5EF4-FFF2-40B4-BE49-F238E27FC236}">
                      <a16:creationId xmlns:a16="http://schemas.microsoft.com/office/drawing/2014/main" id="{A6CB71BD-883E-405B-9324-127EE0963FA6}"/>
                    </a:ext>
                  </a:extLst>
                </p:cNvPr>
                <p:cNvSpPr>
                  <a:spLocks/>
                </p:cNvSpPr>
                <p:nvPr/>
              </p:nvSpPr>
              <p:spPr bwMode="auto">
                <a:xfrm>
                  <a:off x="4048" y="1425"/>
                  <a:ext cx="124" cy="133"/>
                </a:xfrm>
                <a:custGeom>
                  <a:avLst/>
                  <a:gdLst>
                    <a:gd name="T0" fmla="*/ 5 w 124"/>
                    <a:gd name="T1" fmla="*/ 108 h 133"/>
                    <a:gd name="T2" fmla="*/ 10 w 124"/>
                    <a:gd name="T3" fmla="*/ 133 h 133"/>
                    <a:gd name="T4" fmla="*/ 74 w 124"/>
                    <a:gd name="T5" fmla="*/ 123 h 133"/>
                    <a:gd name="T6" fmla="*/ 79 w 124"/>
                    <a:gd name="T7" fmla="*/ 123 h 133"/>
                    <a:gd name="T8" fmla="*/ 79 w 124"/>
                    <a:gd name="T9" fmla="*/ 113 h 133"/>
                    <a:gd name="T10" fmla="*/ 124 w 124"/>
                    <a:gd name="T11" fmla="*/ 98 h 133"/>
                    <a:gd name="T12" fmla="*/ 119 w 124"/>
                    <a:gd name="T13" fmla="*/ 69 h 133"/>
                    <a:gd name="T14" fmla="*/ 114 w 124"/>
                    <a:gd name="T15" fmla="*/ 69 h 133"/>
                    <a:gd name="T16" fmla="*/ 109 w 124"/>
                    <a:gd name="T17" fmla="*/ 29 h 133"/>
                    <a:gd name="T18" fmla="*/ 70 w 124"/>
                    <a:gd name="T19" fmla="*/ 24 h 133"/>
                    <a:gd name="T20" fmla="*/ 70 w 124"/>
                    <a:gd name="T21" fmla="*/ 5 h 133"/>
                    <a:gd name="T22" fmla="*/ 60 w 124"/>
                    <a:gd name="T23" fmla="*/ 0 h 133"/>
                    <a:gd name="T24" fmla="*/ 70 w 124"/>
                    <a:gd name="T25" fmla="*/ 74 h 133"/>
                    <a:gd name="T26" fmla="*/ 70 w 124"/>
                    <a:gd name="T27" fmla="*/ 74 h 133"/>
                    <a:gd name="T28" fmla="*/ 65 w 124"/>
                    <a:gd name="T29" fmla="*/ 74 h 133"/>
                    <a:gd name="T30" fmla="*/ 65 w 124"/>
                    <a:gd name="T31" fmla="*/ 74 h 133"/>
                    <a:gd name="T32" fmla="*/ 60 w 124"/>
                    <a:gd name="T33" fmla="*/ 74 h 133"/>
                    <a:gd name="T34" fmla="*/ 60 w 124"/>
                    <a:gd name="T35" fmla="*/ 74 h 133"/>
                    <a:gd name="T36" fmla="*/ 55 w 124"/>
                    <a:gd name="T37" fmla="*/ 79 h 133"/>
                    <a:gd name="T38" fmla="*/ 50 w 124"/>
                    <a:gd name="T39" fmla="*/ 79 h 133"/>
                    <a:gd name="T40" fmla="*/ 50 w 124"/>
                    <a:gd name="T41" fmla="*/ 79 h 133"/>
                    <a:gd name="T42" fmla="*/ 45 w 124"/>
                    <a:gd name="T43" fmla="*/ 79 h 133"/>
                    <a:gd name="T44" fmla="*/ 35 w 124"/>
                    <a:gd name="T45" fmla="*/ 83 h 133"/>
                    <a:gd name="T46" fmla="*/ 30 w 124"/>
                    <a:gd name="T47" fmla="*/ 83 h 133"/>
                    <a:gd name="T48" fmla="*/ 25 w 124"/>
                    <a:gd name="T49" fmla="*/ 83 h 133"/>
                    <a:gd name="T50" fmla="*/ 20 w 124"/>
                    <a:gd name="T51" fmla="*/ 83 h 133"/>
                    <a:gd name="T52" fmla="*/ 10 w 124"/>
                    <a:gd name="T53" fmla="*/ 83 h 133"/>
                    <a:gd name="T54" fmla="*/ 5 w 124"/>
                    <a:gd name="T55" fmla="*/ 88 h 133"/>
                    <a:gd name="T56" fmla="*/ 0 w 124"/>
                    <a:gd name="T57" fmla="*/ 88 h 133"/>
                    <a:gd name="T58" fmla="*/ 0 w 124"/>
                    <a:gd name="T59" fmla="*/ 108 h 133"/>
                    <a:gd name="T60" fmla="*/ 5 w 124"/>
                    <a:gd name="T61" fmla="*/ 108 h 133"/>
                    <a:gd name="T62" fmla="*/ 5 w 124"/>
                    <a:gd name="T63" fmla="*/ 10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 h="133">
                      <a:moveTo>
                        <a:pt x="5" y="108"/>
                      </a:moveTo>
                      <a:lnTo>
                        <a:pt x="10" y="133"/>
                      </a:lnTo>
                      <a:lnTo>
                        <a:pt x="74" y="123"/>
                      </a:lnTo>
                      <a:lnTo>
                        <a:pt x="79" y="123"/>
                      </a:lnTo>
                      <a:lnTo>
                        <a:pt x="79" y="113"/>
                      </a:lnTo>
                      <a:lnTo>
                        <a:pt x="124" y="98"/>
                      </a:lnTo>
                      <a:lnTo>
                        <a:pt x="119" y="69"/>
                      </a:lnTo>
                      <a:lnTo>
                        <a:pt x="114" y="69"/>
                      </a:lnTo>
                      <a:lnTo>
                        <a:pt x="109" y="29"/>
                      </a:lnTo>
                      <a:lnTo>
                        <a:pt x="70" y="24"/>
                      </a:lnTo>
                      <a:lnTo>
                        <a:pt x="70" y="5"/>
                      </a:lnTo>
                      <a:lnTo>
                        <a:pt x="60" y="0"/>
                      </a:lnTo>
                      <a:lnTo>
                        <a:pt x="70" y="74"/>
                      </a:lnTo>
                      <a:lnTo>
                        <a:pt x="70" y="74"/>
                      </a:lnTo>
                      <a:lnTo>
                        <a:pt x="65" y="74"/>
                      </a:lnTo>
                      <a:lnTo>
                        <a:pt x="65" y="74"/>
                      </a:lnTo>
                      <a:lnTo>
                        <a:pt x="60" y="74"/>
                      </a:lnTo>
                      <a:lnTo>
                        <a:pt x="60" y="74"/>
                      </a:lnTo>
                      <a:lnTo>
                        <a:pt x="55" y="79"/>
                      </a:lnTo>
                      <a:lnTo>
                        <a:pt x="50" y="79"/>
                      </a:lnTo>
                      <a:lnTo>
                        <a:pt x="50" y="79"/>
                      </a:lnTo>
                      <a:lnTo>
                        <a:pt x="45" y="79"/>
                      </a:lnTo>
                      <a:lnTo>
                        <a:pt x="35" y="83"/>
                      </a:lnTo>
                      <a:lnTo>
                        <a:pt x="30" y="83"/>
                      </a:lnTo>
                      <a:lnTo>
                        <a:pt x="25" y="83"/>
                      </a:lnTo>
                      <a:lnTo>
                        <a:pt x="20" y="83"/>
                      </a:lnTo>
                      <a:lnTo>
                        <a:pt x="10" y="83"/>
                      </a:lnTo>
                      <a:lnTo>
                        <a:pt x="5" y="88"/>
                      </a:lnTo>
                      <a:lnTo>
                        <a:pt x="0" y="88"/>
                      </a:lnTo>
                      <a:lnTo>
                        <a:pt x="0" y="108"/>
                      </a:lnTo>
                      <a:lnTo>
                        <a:pt x="5" y="108"/>
                      </a:lnTo>
                      <a:lnTo>
                        <a:pt x="5"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07" name="Freeform 3507">
                  <a:extLst>
                    <a:ext uri="{FF2B5EF4-FFF2-40B4-BE49-F238E27FC236}">
                      <a16:creationId xmlns:a16="http://schemas.microsoft.com/office/drawing/2014/main" id="{005669C3-DEB2-4A0C-8592-B2A9A2C3218E}"/>
                    </a:ext>
                  </a:extLst>
                </p:cNvPr>
                <p:cNvSpPr>
                  <a:spLocks/>
                </p:cNvSpPr>
                <p:nvPr/>
              </p:nvSpPr>
              <p:spPr bwMode="auto">
                <a:xfrm>
                  <a:off x="4053" y="1533"/>
                  <a:ext cx="5" cy="25"/>
                </a:xfrm>
                <a:custGeom>
                  <a:avLst/>
                  <a:gdLst>
                    <a:gd name="T0" fmla="*/ 5 w 5"/>
                    <a:gd name="T1" fmla="*/ 20 h 25"/>
                    <a:gd name="T2" fmla="*/ 5 w 5"/>
                    <a:gd name="T3" fmla="*/ 25 h 25"/>
                    <a:gd name="T4" fmla="*/ 0 w 5"/>
                    <a:gd name="T5" fmla="*/ 0 h 25"/>
                    <a:gd name="T6" fmla="*/ 0 w 5"/>
                    <a:gd name="T7" fmla="*/ 0 h 25"/>
                    <a:gd name="T8" fmla="*/ 0 w 5"/>
                    <a:gd name="T9" fmla="*/ 25 h 25"/>
                    <a:gd name="T10" fmla="*/ 5 w 5"/>
                    <a:gd name="T11" fmla="*/ 25 h 25"/>
                    <a:gd name="T12" fmla="*/ 0 w 5"/>
                    <a:gd name="T13" fmla="*/ 25 h 25"/>
                    <a:gd name="T14" fmla="*/ 0 w 5"/>
                    <a:gd name="T15" fmla="*/ 25 h 25"/>
                    <a:gd name="T16" fmla="*/ 5 w 5"/>
                    <a:gd name="T17" fmla="*/ 25 h 25"/>
                    <a:gd name="T18" fmla="*/ 5 w 5"/>
                    <a:gd name="T19"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5">
                      <a:moveTo>
                        <a:pt x="5" y="20"/>
                      </a:moveTo>
                      <a:lnTo>
                        <a:pt x="5" y="25"/>
                      </a:lnTo>
                      <a:lnTo>
                        <a:pt x="0" y="0"/>
                      </a:lnTo>
                      <a:lnTo>
                        <a:pt x="0" y="0"/>
                      </a:lnTo>
                      <a:lnTo>
                        <a:pt x="0" y="25"/>
                      </a:lnTo>
                      <a:lnTo>
                        <a:pt x="5" y="25"/>
                      </a:lnTo>
                      <a:lnTo>
                        <a:pt x="0" y="25"/>
                      </a:lnTo>
                      <a:lnTo>
                        <a:pt x="0" y="25"/>
                      </a:lnTo>
                      <a:lnTo>
                        <a:pt x="5" y="25"/>
                      </a:lnTo>
                      <a:lnTo>
                        <a:pt x="5"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08" name="Freeform 3508">
                  <a:extLst>
                    <a:ext uri="{FF2B5EF4-FFF2-40B4-BE49-F238E27FC236}">
                      <a16:creationId xmlns:a16="http://schemas.microsoft.com/office/drawing/2014/main" id="{BB76862E-F12F-4511-B9E7-1786964A6591}"/>
                    </a:ext>
                  </a:extLst>
                </p:cNvPr>
                <p:cNvSpPr>
                  <a:spLocks/>
                </p:cNvSpPr>
                <p:nvPr/>
              </p:nvSpPr>
              <p:spPr bwMode="auto">
                <a:xfrm>
                  <a:off x="4058" y="1548"/>
                  <a:ext cx="64" cy="10"/>
                </a:xfrm>
                <a:custGeom>
                  <a:avLst/>
                  <a:gdLst>
                    <a:gd name="T0" fmla="*/ 64 w 64"/>
                    <a:gd name="T1" fmla="*/ 0 h 10"/>
                    <a:gd name="T2" fmla="*/ 64 w 64"/>
                    <a:gd name="T3" fmla="*/ 0 h 10"/>
                    <a:gd name="T4" fmla="*/ 0 w 64"/>
                    <a:gd name="T5" fmla="*/ 5 h 10"/>
                    <a:gd name="T6" fmla="*/ 0 w 64"/>
                    <a:gd name="T7" fmla="*/ 10 h 10"/>
                    <a:gd name="T8" fmla="*/ 64 w 64"/>
                    <a:gd name="T9" fmla="*/ 5 h 10"/>
                    <a:gd name="T10" fmla="*/ 64 w 64"/>
                    <a:gd name="T11" fmla="*/ 5 h 10"/>
                    <a:gd name="T12" fmla="*/ 64 w 64"/>
                    <a:gd name="T13" fmla="*/ 5 h 10"/>
                    <a:gd name="T14" fmla="*/ 64 w 64"/>
                    <a:gd name="T15" fmla="*/ 5 h 10"/>
                    <a:gd name="T16" fmla="*/ 64 w 64"/>
                    <a:gd name="T17" fmla="*/ 5 h 10"/>
                    <a:gd name="T18" fmla="*/ 64 w 6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0">
                      <a:moveTo>
                        <a:pt x="64" y="0"/>
                      </a:moveTo>
                      <a:lnTo>
                        <a:pt x="64" y="0"/>
                      </a:lnTo>
                      <a:lnTo>
                        <a:pt x="0" y="5"/>
                      </a:lnTo>
                      <a:lnTo>
                        <a:pt x="0" y="10"/>
                      </a:lnTo>
                      <a:lnTo>
                        <a:pt x="64" y="5"/>
                      </a:lnTo>
                      <a:lnTo>
                        <a:pt x="64" y="5"/>
                      </a:lnTo>
                      <a:lnTo>
                        <a:pt x="64" y="5"/>
                      </a:lnTo>
                      <a:lnTo>
                        <a:pt x="64" y="5"/>
                      </a:lnTo>
                      <a:lnTo>
                        <a:pt x="64" y="5"/>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09" name="Freeform 3509">
                  <a:extLst>
                    <a:ext uri="{FF2B5EF4-FFF2-40B4-BE49-F238E27FC236}">
                      <a16:creationId xmlns:a16="http://schemas.microsoft.com/office/drawing/2014/main" id="{CFB704FE-D81D-4F8D-A114-9CCFB39F632F}"/>
                    </a:ext>
                  </a:extLst>
                </p:cNvPr>
                <p:cNvSpPr>
                  <a:spLocks/>
                </p:cNvSpPr>
                <p:nvPr/>
              </p:nvSpPr>
              <p:spPr bwMode="auto">
                <a:xfrm>
                  <a:off x="4122" y="1543"/>
                  <a:ext cx="10" cy="10"/>
                </a:xfrm>
                <a:custGeom>
                  <a:avLst/>
                  <a:gdLst>
                    <a:gd name="T0" fmla="*/ 5 w 10"/>
                    <a:gd name="T1" fmla="*/ 5 h 10"/>
                    <a:gd name="T2" fmla="*/ 5 w 10"/>
                    <a:gd name="T3" fmla="*/ 0 h 10"/>
                    <a:gd name="T4" fmla="*/ 0 w 10"/>
                    <a:gd name="T5" fmla="*/ 5 h 10"/>
                    <a:gd name="T6" fmla="*/ 0 w 10"/>
                    <a:gd name="T7" fmla="*/ 10 h 10"/>
                    <a:gd name="T8" fmla="*/ 5 w 10"/>
                    <a:gd name="T9" fmla="*/ 5 h 10"/>
                    <a:gd name="T10" fmla="*/ 10 w 10"/>
                    <a:gd name="T11" fmla="*/ 5 h 10"/>
                    <a:gd name="T12" fmla="*/ 5 w 10"/>
                    <a:gd name="T13" fmla="*/ 5 h 10"/>
                    <a:gd name="T14" fmla="*/ 10 w 10"/>
                    <a:gd name="T15" fmla="*/ 5 h 10"/>
                    <a:gd name="T16" fmla="*/ 10 w 10"/>
                    <a:gd name="T17" fmla="*/ 5 h 10"/>
                    <a:gd name="T18" fmla="*/ 5 w 10"/>
                    <a:gd name="T1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5"/>
                      </a:moveTo>
                      <a:lnTo>
                        <a:pt x="5" y="0"/>
                      </a:lnTo>
                      <a:lnTo>
                        <a:pt x="0" y="5"/>
                      </a:lnTo>
                      <a:lnTo>
                        <a:pt x="0" y="10"/>
                      </a:lnTo>
                      <a:lnTo>
                        <a:pt x="5" y="5"/>
                      </a:lnTo>
                      <a:lnTo>
                        <a:pt x="10" y="5"/>
                      </a:lnTo>
                      <a:lnTo>
                        <a:pt x="5" y="5"/>
                      </a:lnTo>
                      <a:lnTo>
                        <a:pt x="10" y="5"/>
                      </a:lnTo>
                      <a:lnTo>
                        <a:pt x="1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10" name="Freeform 3510">
                  <a:extLst>
                    <a:ext uri="{FF2B5EF4-FFF2-40B4-BE49-F238E27FC236}">
                      <a16:creationId xmlns:a16="http://schemas.microsoft.com/office/drawing/2014/main" id="{939E5859-D5BE-4469-9EF9-E7FCFC7535B9}"/>
                    </a:ext>
                  </a:extLst>
                </p:cNvPr>
                <p:cNvSpPr>
                  <a:spLocks/>
                </p:cNvSpPr>
                <p:nvPr/>
              </p:nvSpPr>
              <p:spPr bwMode="auto">
                <a:xfrm>
                  <a:off x="4122" y="1538"/>
                  <a:ext cx="10" cy="10"/>
                </a:xfrm>
                <a:custGeom>
                  <a:avLst/>
                  <a:gdLst>
                    <a:gd name="T0" fmla="*/ 5 w 10"/>
                    <a:gd name="T1" fmla="*/ 0 h 10"/>
                    <a:gd name="T2" fmla="*/ 0 w 10"/>
                    <a:gd name="T3" fmla="*/ 0 h 10"/>
                    <a:gd name="T4" fmla="*/ 5 w 10"/>
                    <a:gd name="T5" fmla="*/ 10 h 10"/>
                    <a:gd name="T6" fmla="*/ 10 w 10"/>
                    <a:gd name="T7" fmla="*/ 10 h 10"/>
                    <a:gd name="T8" fmla="*/ 5 w 10"/>
                    <a:gd name="T9" fmla="*/ 0 h 10"/>
                    <a:gd name="T10" fmla="*/ 5 w 10"/>
                    <a:gd name="T11" fmla="*/ 5 h 10"/>
                    <a:gd name="T12" fmla="*/ 5 w 10"/>
                    <a:gd name="T13" fmla="*/ 0 h 10"/>
                    <a:gd name="T14" fmla="*/ 0 w 10"/>
                    <a:gd name="T15" fmla="*/ 0 h 10"/>
                    <a:gd name="T16" fmla="*/ 0 w 10"/>
                    <a:gd name="T17" fmla="*/ 0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0"/>
                      </a:moveTo>
                      <a:lnTo>
                        <a:pt x="0" y="0"/>
                      </a:lnTo>
                      <a:lnTo>
                        <a:pt x="5" y="10"/>
                      </a:lnTo>
                      <a:lnTo>
                        <a:pt x="10" y="10"/>
                      </a:lnTo>
                      <a:lnTo>
                        <a:pt x="5" y="0"/>
                      </a:lnTo>
                      <a:lnTo>
                        <a:pt x="5" y="5"/>
                      </a:lnTo>
                      <a:lnTo>
                        <a:pt x="5" y="0"/>
                      </a:lnTo>
                      <a:lnTo>
                        <a:pt x="0" y="0"/>
                      </a:lnTo>
                      <a:lnTo>
                        <a:pt x="0" y="0"/>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11" name="Freeform 3511">
                  <a:extLst>
                    <a:ext uri="{FF2B5EF4-FFF2-40B4-BE49-F238E27FC236}">
                      <a16:creationId xmlns:a16="http://schemas.microsoft.com/office/drawing/2014/main" id="{276D93E1-FF6A-49E1-839D-00EFEF18F6B1}"/>
                    </a:ext>
                  </a:extLst>
                </p:cNvPr>
                <p:cNvSpPr>
                  <a:spLocks/>
                </p:cNvSpPr>
                <p:nvPr/>
              </p:nvSpPr>
              <p:spPr bwMode="auto">
                <a:xfrm>
                  <a:off x="4127" y="1523"/>
                  <a:ext cx="50" cy="20"/>
                </a:xfrm>
                <a:custGeom>
                  <a:avLst/>
                  <a:gdLst>
                    <a:gd name="T0" fmla="*/ 45 w 50"/>
                    <a:gd name="T1" fmla="*/ 0 h 20"/>
                    <a:gd name="T2" fmla="*/ 45 w 50"/>
                    <a:gd name="T3" fmla="*/ 0 h 20"/>
                    <a:gd name="T4" fmla="*/ 0 w 50"/>
                    <a:gd name="T5" fmla="*/ 15 h 20"/>
                    <a:gd name="T6" fmla="*/ 0 w 50"/>
                    <a:gd name="T7" fmla="*/ 20 h 20"/>
                    <a:gd name="T8" fmla="*/ 50 w 50"/>
                    <a:gd name="T9" fmla="*/ 5 h 20"/>
                    <a:gd name="T10" fmla="*/ 50 w 50"/>
                    <a:gd name="T11" fmla="*/ 0 h 20"/>
                    <a:gd name="T12" fmla="*/ 50 w 50"/>
                    <a:gd name="T13" fmla="*/ 5 h 20"/>
                    <a:gd name="T14" fmla="*/ 50 w 50"/>
                    <a:gd name="T15" fmla="*/ 0 h 20"/>
                    <a:gd name="T16" fmla="*/ 50 w 50"/>
                    <a:gd name="T17" fmla="*/ 0 h 20"/>
                    <a:gd name="T18" fmla="*/ 45 w 50"/>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0">
                      <a:moveTo>
                        <a:pt x="45" y="0"/>
                      </a:moveTo>
                      <a:lnTo>
                        <a:pt x="45" y="0"/>
                      </a:lnTo>
                      <a:lnTo>
                        <a:pt x="0" y="15"/>
                      </a:lnTo>
                      <a:lnTo>
                        <a:pt x="0" y="20"/>
                      </a:lnTo>
                      <a:lnTo>
                        <a:pt x="50" y="5"/>
                      </a:lnTo>
                      <a:lnTo>
                        <a:pt x="50" y="0"/>
                      </a:lnTo>
                      <a:lnTo>
                        <a:pt x="50" y="5"/>
                      </a:lnTo>
                      <a:lnTo>
                        <a:pt x="50" y="0"/>
                      </a:lnTo>
                      <a:lnTo>
                        <a:pt x="50" y="0"/>
                      </a:lnTo>
                      <a:lnTo>
                        <a:pt x="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12" name="Freeform 3512">
                  <a:extLst>
                    <a:ext uri="{FF2B5EF4-FFF2-40B4-BE49-F238E27FC236}">
                      <a16:creationId xmlns:a16="http://schemas.microsoft.com/office/drawing/2014/main" id="{06EF27A3-4668-4D98-9F26-C6699EB56793}"/>
                    </a:ext>
                  </a:extLst>
                </p:cNvPr>
                <p:cNvSpPr>
                  <a:spLocks/>
                </p:cNvSpPr>
                <p:nvPr/>
              </p:nvSpPr>
              <p:spPr bwMode="auto">
                <a:xfrm>
                  <a:off x="4167" y="1489"/>
                  <a:ext cx="10" cy="34"/>
                </a:xfrm>
                <a:custGeom>
                  <a:avLst/>
                  <a:gdLst>
                    <a:gd name="T0" fmla="*/ 5 w 10"/>
                    <a:gd name="T1" fmla="*/ 5 h 34"/>
                    <a:gd name="T2" fmla="*/ 0 w 10"/>
                    <a:gd name="T3" fmla="*/ 5 h 34"/>
                    <a:gd name="T4" fmla="*/ 5 w 10"/>
                    <a:gd name="T5" fmla="*/ 34 h 34"/>
                    <a:gd name="T6" fmla="*/ 10 w 10"/>
                    <a:gd name="T7" fmla="*/ 34 h 34"/>
                    <a:gd name="T8" fmla="*/ 5 w 10"/>
                    <a:gd name="T9" fmla="*/ 5 h 34"/>
                    <a:gd name="T10" fmla="*/ 0 w 10"/>
                    <a:gd name="T11" fmla="*/ 0 h 34"/>
                    <a:gd name="T12" fmla="*/ 5 w 10"/>
                    <a:gd name="T13" fmla="*/ 5 h 34"/>
                    <a:gd name="T14" fmla="*/ 5 w 10"/>
                    <a:gd name="T15" fmla="*/ 0 h 34"/>
                    <a:gd name="T16" fmla="*/ 0 w 10"/>
                    <a:gd name="T17" fmla="*/ 0 h 34"/>
                    <a:gd name="T18" fmla="*/ 5 w 10"/>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34">
                      <a:moveTo>
                        <a:pt x="5" y="5"/>
                      </a:moveTo>
                      <a:lnTo>
                        <a:pt x="0" y="5"/>
                      </a:lnTo>
                      <a:lnTo>
                        <a:pt x="5" y="34"/>
                      </a:lnTo>
                      <a:lnTo>
                        <a:pt x="10" y="34"/>
                      </a:lnTo>
                      <a:lnTo>
                        <a:pt x="5" y="5"/>
                      </a:lnTo>
                      <a:lnTo>
                        <a:pt x="0" y="0"/>
                      </a:lnTo>
                      <a:lnTo>
                        <a:pt x="5" y="5"/>
                      </a:lnTo>
                      <a:lnTo>
                        <a:pt x="5" y="0"/>
                      </a:lnTo>
                      <a:lnTo>
                        <a:pt x="0"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13" name="Freeform 3513">
                  <a:extLst>
                    <a:ext uri="{FF2B5EF4-FFF2-40B4-BE49-F238E27FC236}">
                      <a16:creationId xmlns:a16="http://schemas.microsoft.com/office/drawing/2014/main" id="{F7E41585-93B5-438E-BF13-C4557F0EB46E}"/>
                    </a:ext>
                  </a:extLst>
                </p:cNvPr>
                <p:cNvSpPr>
                  <a:spLocks/>
                </p:cNvSpPr>
                <p:nvPr/>
              </p:nvSpPr>
              <p:spPr bwMode="auto">
                <a:xfrm>
                  <a:off x="4157" y="1489"/>
                  <a:ext cx="15" cy="5"/>
                </a:xfrm>
                <a:custGeom>
                  <a:avLst/>
                  <a:gdLst>
                    <a:gd name="T0" fmla="*/ 0 w 15"/>
                    <a:gd name="T1" fmla="*/ 5 h 5"/>
                    <a:gd name="T2" fmla="*/ 5 w 15"/>
                    <a:gd name="T3" fmla="*/ 5 h 5"/>
                    <a:gd name="T4" fmla="*/ 15 w 15"/>
                    <a:gd name="T5" fmla="*/ 5 h 5"/>
                    <a:gd name="T6" fmla="*/ 10 w 15"/>
                    <a:gd name="T7" fmla="*/ 0 h 5"/>
                    <a:gd name="T8" fmla="*/ 5 w 15"/>
                    <a:gd name="T9" fmla="*/ 0 h 5"/>
                    <a:gd name="T10" fmla="*/ 5 w 15"/>
                    <a:gd name="T11" fmla="*/ 5 h 5"/>
                    <a:gd name="T12" fmla="*/ 0 w 15"/>
                    <a:gd name="T13" fmla="*/ 5 h 5"/>
                    <a:gd name="T14" fmla="*/ 0 w 15"/>
                    <a:gd name="T15" fmla="*/ 5 h 5"/>
                    <a:gd name="T16" fmla="*/ 5 w 15"/>
                    <a:gd name="T17" fmla="*/ 5 h 5"/>
                    <a:gd name="T18" fmla="*/ 0 w 15"/>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
                      <a:moveTo>
                        <a:pt x="0" y="5"/>
                      </a:moveTo>
                      <a:lnTo>
                        <a:pt x="5" y="5"/>
                      </a:lnTo>
                      <a:lnTo>
                        <a:pt x="15" y="5"/>
                      </a:lnTo>
                      <a:lnTo>
                        <a:pt x="10" y="0"/>
                      </a:lnTo>
                      <a:lnTo>
                        <a:pt x="5" y="0"/>
                      </a:lnTo>
                      <a:lnTo>
                        <a:pt x="5" y="5"/>
                      </a:lnTo>
                      <a:lnTo>
                        <a:pt x="0" y="5"/>
                      </a:lnTo>
                      <a:lnTo>
                        <a:pt x="0" y="5"/>
                      </a:lnTo>
                      <a:lnTo>
                        <a:pt x="5"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14" name="Freeform 3514">
                  <a:extLst>
                    <a:ext uri="{FF2B5EF4-FFF2-40B4-BE49-F238E27FC236}">
                      <a16:creationId xmlns:a16="http://schemas.microsoft.com/office/drawing/2014/main" id="{43D936FE-AA37-4F7A-B1BE-5DA16FAD679E}"/>
                    </a:ext>
                  </a:extLst>
                </p:cNvPr>
                <p:cNvSpPr>
                  <a:spLocks/>
                </p:cNvSpPr>
                <p:nvPr/>
              </p:nvSpPr>
              <p:spPr bwMode="auto">
                <a:xfrm>
                  <a:off x="4152" y="1449"/>
                  <a:ext cx="10" cy="45"/>
                </a:xfrm>
                <a:custGeom>
                  <a:avLst/>
                  <a:gdLst>
                    <a:gd name="T0" fmla="*/ 5 w 10"/>
                    <a:gd name="T1" fmla="*/ 5 h 45"/>
                    <a:gd name="T2" fmla="*/ 0 w 10"/>
                    <a:gd name="T3" fmla="*/ 5 h 45"/>
                    <a:gd name="T4" fmla="*/ 5 w 10"/>
                    <a:gd name="T5" fmla="*/ 45 h 45"/>
                    <a:gd name="T6" fmla="*/ 10 w 10"/>
                    <a:gd name="T7" fmla="*/ 45 h 45"/>
                    <a:gd name="T8" fmla="*/ 5 w 10"/>
                    <a:gd name="T9" fmla="*/ 5 h 45"/>
                    <a:gd name="T10" fmla="*/ 5 w 10"/>
                    <a:gd name="T11" fmla="*/ 0 h 45"/>
                    <a:gd name="T12" fmla="*/ 5 w 10"/>
                    <a:gd name="T13" fmla="*/ 5 h 45"/>
                    <a:gd name="T14" fmla="*/ 5 w 10"/>
                    <a:gd name="T15" fmla="*/ 5 h 45"/>
                    <a:gd name="T16" fmla="*/ 5 w 10"/>
                    <a:gd name="T17" fmla="*/ 0 h 45"/>
                    <a:gd name="T18" fmla="*/ 5 w 10"/>
                    <a:gd name="T1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45">
                      <a:moveTo>
                        <a:pt x="5" y="5"/>
                      </a:moveTo>
                      <a:lnTo>
                        <a:pt x="0" y="5"/>
                      </a:lnTo>
                      <a:lnTo>
                        <a:pt x="5" y="45"/>
                      </a:lnTo>
                      <a:lnTo>
                        <a:pt x="10" y="45"/>
                      </a:lnTo>
                      <a:lnTo>
                        <a:pt x="5" y="5"/>
                      </a:lnTo>
                      <a:lnTo>
                        <a:pt x="5" y="0"/>
                      </a:lnTo>
                      <a:lnTo>
                        <a:pt x="5" y="5"/>
                      </a:lnTo>
                      <a:lnTo>
                        <a:pt x="5" y="5"/>
                      </a:lnTo>
                      <a:lnTo>
                        <a:pt x="5"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15" name="Freeform 3515">
                  <a:extLst>
                    <a:ext uri="{FF2B5EF4-FFF2-40B4-BE49-F238E27FC236}">
                      <a16:creationId xmlns:a16="http://schemas.microsoft.com/office/drawing/2014/main" id="{640D750D-5C17-49E4-B581-657333DACC8A}"/>
                    </a:ext>
                  </a:extLst>
                </p:cNvPr>
                <p:cNvSpPr>
                  <a:spLocks/>
                </p:cNvSpPr>
                <p:nvPr/>
              </p:nvSpPr>
              <p:spPr bwMode="auto">
                <a:xfrm>
                  <a:off x="4118" y="1444"/>
                  <a:ext cx="39" cy="10"/>
                </a:xfrm>
                <a:custGeom>
                  <a:avLst/>
                  <a:gdLst>
                    <a:gd name="T0" fmla="*/ 0 w 39"/>
                    <a:gd name="T1" fmla="*/ 5 h 10"/>
                    <a:gd name="T2" fmla="*/ 0 w 39"/>
                    <a:gd name="T3" fmla="*/ 5 h 10"/>
                    <a:gd name="T4" fmla="*/ 39 w 39"/>
                    <a:gd name="T5" fmla="*/ 10 h 10"/>
                    <a:gd name="T6" fmla="*/ 39 w 39"/>
                    <a:gd name="T7" fmla="*/ 5 h 10"/>
                    <a:gd name="T8" fmla="*/ 0 w 39"/>
                    <a:gd name="T9" fmla="*/ 0 h 10"/>
                    <a:gd name="T10" fmla="*/ 4 w 39"/>
                    <a:gd name="T11" fmla="*/ 5 h 10"/>
                    <a:gd name="T12" fmla="*/ 0 w 39"/>
                    <a:gd name="T13" fmla="*/ 5 h 10"/>
                    <a:gd name="T14" fmla="*/ 0 w 39"/>
                    <a:gd name="T15" fmla="*/ 5 h 10"/>
                    <a:gd name="T16" fmla="*/ 0 w 39"/>
                    <a:gd name="T1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0">
                      <a:moveTo>
                        <a:pt x="0" y="5"/>
                      </a:moveTo>
                      <a:lnTo>
                        <a:pt x="0" y="5"/>
                      </a:lnTo>
                      <a:lnTo>
                        <a:pt x="39" y="10"/>
                      </a:lnTo>
                      <a:lnTo>
                        <a:pt x="39" y="5"/>
                      </a:lnTo>
                      <a:lnTo>
                        <a:pt x="0" y="0"/>
                      </a:lnTo>
                      <a:lnTo>
                        <a:pt x="4" y="5"/>
                      </a:lnTo>
                      <a:lnTo>
                        <a:pt x="0" y="5"/>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16" name="Freeform 3516">
                  <a:extLst>
                    <a:ext uri="{FF2B5EF4-FFF2-40B4-BE49-F238E27FC236}">
                      <a16:creationId xmlns:a16="http://schemas.microsoft.com/office/drawing/2014/main" id="{B43D0236-F62E-4CB0-B708-87113750739F}"/>
                    </a:ext>
                  </a:extLst>
                </p:cNvPr>
                <p:cNvSpPr>
                  <a:spLocks/>
                </p:cNvSpPr>
                <p:nvPr/>
              </p:nvSpPr>
              <p:spPr bwMode="auto">
                <a:xfrm>
                  <a:off x="4113" y="1430"/>
                  <a:ext cx="9" cy="19"/>
                </a:xfrm>
                <a:custGeom>
                  <a:avLst/>
                  <a:gdLst>
                    <a:gd name="T0" fmla="*/ 5 w 9"/>
                    <a:gd name="T1" fmla="*/ 5 h 19"/>
                    <a:gd name="T2" fmla="*/ 0 w 9"/>
                    <a:gd name="T3" fmla="*/ 0 h 19"/>
                    <a:gd name="T4" fmla="*/ 5 w 9"/>
                    <a:gd name="T5" fmla="*/ 19 h 19"/>
                    <a:gd name="T6" fmla="*/ 9 w 9"/>
                    <a:gd name="T7" fmla="*/ 19 h 19"/>
                    <a:gd name="T8" fmla="*/ 5 w 9"/>
                    <a:gd name="T9" fmla="*/ 0 h 19"/>
                    <a:gd name="T10" fmla="*/ 5 w 9"/>
                    <a:gd name="T11" fmla="*/ 0 h 19"/>
                    <a:gd name="T12" fmla="*/ 5 w 9"/>
                    <a:gd name="T13" fmla="*/ 0 h 19"/>
                    <a:gd name="T14" fmla="*/ 5 w 9"/>
                    <a:gd name="T15" fmla="*/ 0 h 19"/>
                    <a:gd name="T16" fmla="*/ 5 w 9"/>
                    <a:gd name="T17" fmla="*/ 0 h 19"/>
                    <a:gd name="T18" fmla="*/ 5 w 9"/>
                    <a:gd name="T19"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9">
                      <a:moveTo>
                        <a:pt x="5" y="5"/>
                      </a:moveTo>
                      <a:lnTo>
                        <a:pt x="0" y="0"/>
                      </a:lnTo>
                      <a:lnTo>
                        <a:pt x="5" y="19"/>
                      </a:lnTo>
                      <a:lnTo>
                        <a:pt x="9" y="19"/>
                      </a:lnTo>
                      <a:lnTo>
                        <a:pt x="5" y="0"/>
                      </a:lnTo>
                      <a:lnTo>
                        <a:pt x="5" y="0"/>
                      </a:lnTo>
                      <a:lnTo>
                        <a:pt x="5" y="0"/>
                      </a:lnTo>
                      <a:lnTo>
                        <a:pt x="5" y="0"/>
                      </a:lnTo>
                      <a:lnTo>
                        <a:pt x="5"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17" name="Freeform 3517">
                  <a:extLst>
                    <a:ext uri="{FF2B5EF4-FFF2-40B4-BE49-F238E27FC236}">
                      <a16:creationId xmlns:a16="http://schemas.microsoft.com/office/drawing/2014/main" id="{118440C5-5D00-477A-9762-FB147108B2A3}"/>
                    </a:ext>
                  </a:extLst>
                </p:cNvPr>
                <p:cNvSpPr>
                  <a:spLocks/>
                </p:cNvSpPr>
                <p:nvPr/>
              </p:nvSpPr>
              <p:spPr bwMode="auto">
                <a:xfrm>
                  <a:off x="4103" y="1420"/>
                  <a:ext cx="15" cy="15"/>
                </a:xfrm>
                <a:custGeom>
                  <a:avLst/>
                  <a:gdLst>
                    <a:gd name="T0" fmla="*/ 5 w 15"/>
                    <a:gd name="T1" fmla="*/ 5 h 15"/>
                    <a:gd name="T2" fmla="*/ 0 w 15"/>
                    <a:gd name="T3" fmla="*/ 10 h 15"/>
                    <a:gd name="T4" fmla="*/ 15 w 15"/>
                    <a:gd name="T5" fmla="*/ 15 h 15"/>
                    <a:gd name="T6" fmla="*/ 15 w 15"/>
                    <a:gd name="T7" fmla="*/ 10 h 15"/>
                    <a:gd name="T8" fmla="*/ 5 w 15"/>
                    <a:gd name="T9" fmla="*/ 5 h 15"/>
                    <a:gd name="T10" fmla="*/ 0 w 15"/>
                    <a:gd name="T11" fmla="*/ 5 h 15"/>
                    <a:gd name="T12" fmla="*/ 5 w 15"/>
                    <a:gd name="T13" fmla="*/ 5 h 15"/>
                    <a:gd name="T14" fmla="*/ 0 w 15"/>
                    <a:gd name="T15" fmla="*/ 0 h 15"/>
                    <a:gd name="T16" fmla="*/ 0 w 15"/>
                    <a:gd name="T17" fmla="*/ 5 h 15"/>
                    <a:gd name="T18" fmla="*/ 5 w 15"/>
                    <a:gd name="T1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5" y="5"/>
                      </a:moveTo>
                      <a:lnTo>
                        <a:pt x="0" y="10"/>
                      </a:lnTo>
                      <a:lnTo>
                        <a:pt x="15" y="15"/>
                      </a:lnTo>
                      <a:lnTo>
                        <a:pt x="15" y="10"/>
                      </a:lnTo>
                      <a:lnTo>
                        <a:pt x="5" y="5"/>
                      </a:lnTo>
                      <a:lnTo>
                        <a:pt x="0" y="5"/>
                      </a:lnTo>
                      <a:lnTo>
                        <a:pt x="5" y="5"/>
                      </a:lnTo>
                      <a:lnTo>
                        <a:pt x="0" y="0"/>
                      </a:lnTo>
                      <a:lnTo>
                        <a:pt x="0" y="5"/>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18" name="Freeform 3518">
                  <a:extLst>
                    <a:ext uri="{FF2B5EF4-FFF2-40B4-BE49-F238E27FC236}">
                      <a16:creationId xmlns:a16="http://schemas.microsoft.com/office/drawing/2014/main" id="{980477A1-03A6-4321-BFE2-002BF3A0F3C7}"/>
                    </a:ext>
                  </a:extLst>
                </p:cNvPr>
                <p:cNvSpPr>
                  <a:spLocks/>
                </p:cNvSpPr>
                <p:nvPr/>
              </p:nvSpPr>
              <p:spPr bwMode="auto">
                <a:xfrm>
                  <a:off x="4103" y="1425"/>
                  <a:ext cx="15" cy="79"/>
                </a:xfrm>
                <a:custGeom>
                  <a:avLst/>
                  <a:gdLst>
                    <a:gd name="T0" fmla="*/ 15 w 15"/>
                    <a:gd name="T1" fmla="*/ 79 h 79"/>
                    <a:gd name="T2" fmla="*/ 15 w 15"/>
                    <a:gd name="T3" fmla="*/ 74 h 79"/>
                    <a:gd name="T4" fmla="*/ 5 w 15"/>
                    <a:gd name="T5" fmla="*/ 0 h 79"/>
                    <a:gd name="T6" fmla="*/ 0 w 15"/>
                    <a:gd name="T7" fmla="*/ 0 h 79"/>
                    <a:gd name="T8" fmla="*/ 10 w 15"/>
                    <a:gd name="T9" fmla="*/ 74 h 79"/>
                    <a:gd name="T10" fmla="*/ 10 w 15"/>
                    <a:gd name="T11" fmla="*/ 69 h 79"/>
                    <a:gd name="T12" fmla="*/ 15 w 15"/>
                    <a:gd name="T13" fmla="*/ 79 h 79"/>
                    <a:gd name="T14" fmla="*/ 15 w 15"/>
                    <a:gd name="T15" fmla="*/ 74 h 79"/>
                    <a:gd name="T16" fmla="*/ 15 w 15"/>
                    <a:gd name="T17" fmla="*/ 74 h 79"/>
                    <a:gd name="T18" fmla="*/ 15 w 15"/>
                    <a:gd name="T1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79">
                      <a:moveTo>
                        <a:pt x="15" y="79"/>
                      </a:moveTo>
                      <a:lnTo>
                        <a:pt x="15" y="74"/>
                      </a:lnTo>
                      <a:lnTo>
                        <a:pt x="5" y="0"/>
                      </a:lnTo>
                      <a:lnTo>
                        <a:pt x="0" y="0"/>
                      </a:lnTo>
                      <a:lnTo>
                        <a:pt x="10" y="74"/>
                      </a:lnTo>
                      <a:lnTo>
                        <a:pt x="10" y="69"/>
                      </a:lnTo>
                      <a:lnTo>
                        <a:pt x="15" y="79"/>
                      </a:lnTo>
                      <a:lnTo>
                        <a:pt x="15" y="74"/>
                      </a:lnTo>
                      <a:lnTo>
                        <a:pt x="15" y="74"/>
                      </a:lnTo>
                      <a:lnTo>
                        <a:pt x="15"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19" name="Freeform 3519">
                  <a:extLst>
                    <a:ext uri="{FF2B5EF4-FFF2-40B4-BE49-F238E27FC236}">
                      <a16:creationId xmlns:a16="http://schemas.microsoft.com/office/drawing/2014/main" id="{6C0FEE15-BA2C-4393-B6E5-E1EED1276921}"/>
                    </a:ext>
                  </a:extLst>
                </p:cNvPr>
                <p:cNvSpPr>
                  <a:spLocks/>
                </p:cNvSpPr>
                <p:nvPr/>
              </p:nvSpPr>
              <p:spPr bwMode="auto">
                <a:xfrm>
                  <a:off x="4043" y="1494"/>
                  <a:ext cx="75" cy="19"/>
                </a:xfrm>
                <a:custGeom>
                  <a:avLst/>
                  <a:gdLst>
                    <a:gd name="T0" fmla="*/ 5 w 75"/>
                    <a:gd name="T1" fmla="*/ 19 h 19"/>
                    <a:gd name="T2" fmla="*/ 5 w 75"/>
                    <a:gd name="T3" fmla="*/ 19 h 19"/>
                    <a:gd name="T4" fmla="*/ 10 w 75"/>
                    <a:gd name="T5" fmla="*/ 19 h 19"/>
                    <a:gd name="T6" fmla="*/ 15 w 75"/>
                    <a:gd name="T7" fmla="*/ 19 h 19"/>
                    <a:gd name="T8" fmla="*/ 25 w 75"/>
                    <a:gd name="T9" fmla="*/ 19 h 19"/>
                    <a:gd name="T10" fmla="*/ 30 w 75"/>
                    <a:gd name="T11" fmla="*/ 14 h 19"/>
                    <a:gd name="T12" fmla="*/ 35 w 75"/>
                    <a:gd name="T13" fmla="*/ 14 h 19"/>
                    <a:gd name="T14" fmla="*/ 45 w 75"/>
                    <a:gd name="T15" fmla="*/ 14 h 19"/>
                    <a:gd name="T16" fmla="*/ 50 w 75"/>
                    <a:gd name="T17" fmla="*/ 14 h 19"/>
                    <a:gd name="T18" fmla="*/ 55 w 75"/>
                    <a:gd name="T19" fmla="*/ 14 h 19"/>
                    <a:gd name="T20" fmla="*/ 60 w 75"/>
                    <a:gd name="T21" fmla="*/ 10 h 19"/>
                    <a:gd name="T22" fmla="*/ 60 w 75"/>
                    <a:gd name="T23" fmla="*/ 10 h 19"/>
                    <a:gd name="T24" fmla="*/ 65 w 75"/>
                    <a:gd name="T25" fmla="*/ 10 h 19"/>
                    <a:gd name="T26" fmla="*/ 70 w 75"/>
                    <a:gd name="T27" fmla="*/ 10 h 19"/>
                    <a:gd name="T28" fmla="*/ 70 w 75"/>
                    <a:gd name="T29" fmla="*/ 10 h 19"/>
                    <a:gd name="T30" fmla="*/ 70 w 75"/>
                    <a:gd name="T31" fmla="*/ 10 h 19"/>
                    <a:gd name="T32" fmla="*/ 75 w 75"/>
                    <a:gd name="T33" fmla="*/ 10 h 19"/>
                    <a:gd name="T34" fmla="*/ 75 w 75"/>
                    <a:gd name="T35" fmla="*/ 10 h 19"/>
                    <a:gd name="T36" fmla="*/ 70 w 75"/>
                    <a:gd name="T37" fmla="*/ 0 h 19"/>
                    <a:gd name="T38" fmla="*/ 70 w 75"/>
                    <a:gd name="T39" fmla="*/ 5 h 19"/>
                    <a:gd name="T40" fmla="*/ 70 w 75"/>
                    <a:gd name="T41" fmla="*/ 5 h 19"/>
                    <a:gd name="T42" fmla="*/ 70 w 75"/>
                    <a:gd name="T43" fmla="*/ 5 h 19"/>
                    <a:gd name="T44" fmla="*/ 65 w 75"/>
                    <a:gd name="T45" fmla="*/ 5 h 19"/>
                    <a:gd name="T46" fmla="*/ 65 w 75"/>
                    <a:gd name="T47" fmla="*/ 5 h 19"/>
                    <a:gd name="T48" fmla="*/ 60 w 75"/>
                    <a:gd name="T49" fmla="*/ 5 h 19"/>
                    <a:gd name="T50" fmla="*/ 55 w 75"/>
                    <a:gd name="T51" fmla="*/ 5 h 19"/>
                    <a:gd name="T52" fmla="*/ 50 w 75"/>
                    <a:gd name="T53" fmla="*/ 10 h 19"/>
                    <a:gd name="T54" fmla="*/ 45 w 75"/>
                    <a:gd name="T55" fmla="*/ 10 h 19"/>
                    <a:gd name="T56" fmla="*/ 40 w 75"/>
                    <a:gd name="T57" fmla="*/ 10 h 19"/>
                    <a:gd name="T58" fmla="*/ 35 w 75"/>
                    <a:gd name="T59" fmla="*/ 10 h 19"/>
                    <a:gd name="T60" fmla="*/ 30 w 75"/>
                    <a:gd name="T61" fmla="*/ 10 h 19"/>
                    <a:gd name="T62" fmla="*/ 25 w 75"/>
                    <a:gd name="T63" fmla="*/ 14 h 19"/>
                    <a:gd name="T64" fmla="*/ 15 w 75"/>
                    <a:gd name="T65" fmla="*/ 14 h 19"/>
                    <a:gd name="T66" fmla="*/ 10 w 75"/>
                    <a:gd name="T67" fmla="*/ 14 h 19"/>
                    <a:gd name="T68" fmla="*/ 5 w 75"/>
                    <a:gd name="T69" fmla="*/ 14 h 19"/>
                    <a:gd name="T70" fmla="*/ 0 w 75"/>
                    <a:gd name="T71" fmla="*/ 19 h 19"/>
                    <a:gd name="T72" fmla="*/ 5 w 75"/>
                    <a:gd name="T7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 h="19">
                      <a:moveTo>
                        <a:pt x="5" y="19"/>
                      </a:moveTo>
                      <a:lnTo>
                        <a:pt x="5" y="19"/>
                      </a:lnTo>
                      <a:lnTo>
                        <a:pt x="10" y="19"/>
                      </a:lnTo>
                      <a:lnTo>
                        <a:pt x="15" y="19"/>
                      </a:lnTo>
                      <a:lnTo>
                        <a:pt x="25" y="19"/>
                      </a:lnTo>
                      <a:lnTo>
                        <a:pt x="30" y="14"/>
                      </a:lnTo>
                      <a:lnTo>
                        <a:pt x="35" y="14"/>
                      </a:lnTo>
                      <a:lnTo>
                        <a:pt x="45" y="14"/>
                      </a:lnTo>
                      <a:lnTo>
                        <a:pt x="50" y="14"/>
                      </a:lnTo>
                      <a:lnTo>
                        <a:pt x="55" y="14"/>
                      </a:lnTo>
                      <a:lnTo>
                        <a:pt x="60" y="10"/>
                      </a:lnTo>
                      <a:lnTo>
                        <a:pt x="60" y="10"/>
                      </a:lnTo>
                      <a:lnTo>
                        <a:pt x="65" y="10"/>
                      </a:lnTo>
                      <a:lnTo>
                        <a:pt x="70" y="10"/>
                      </a:lnTo>
                      <a:lnTo>
                        <a:pt x="70" y="10"/>
                      </a:lnTo>
                      <a:lnTo>
                        <a:pt x="70" y="10"/>
                      </a:lnTo>
                      <a:lnTo>
                        <a:pt x="75" y="10"/>
                      </a:lnTo>
                      <a:lnTo>
                        <a:pt x="75" y="10"/>
                      </a:lnTo>
                      <a:lnTo>
                        <a:pt x="70" y="0"/>
                      </a:lnTo>
                      <a:lnTo>
                        <a:pt x="70" y="5"/>
                      </a:lnTo>
                      <a:lnTo>
                        <a:pt x="70" y="5"/>
                      </a:lnTo>
                      <a:lnTo>
                        <a:pt x="70" y="5"/>
                      </a:lnTo>
                      <a:lnTo>
                        <a:pt x="65" y="5"/>
                      </a:lnTo>
                      <a:lnTo>
                        <a:pt x="65" y="5"/>
                      </a:lnTo>
                      <a:lnTo>
                        <a:pt x="60" y="5"/>
                      </a:lnTo>
                      <a:lnTo>
                        <a:pt x="55" y="5"/>
                      </a:lnTo>
                      <a:lnTo>
                        <a:pt x="50" y="10"/>
                      </a:lnTo>
                      <a:lnTo>
                        <a:pt x="45" y="10"/>
                      </a:lnTo>
                      <a:lnTo>
                        <a:pt x="40" y="10"/>
                      </a:lnTo>
                      <a:lnTo>
                        <a:pt x="35" y="10"/>
                      </a:lnTo>
                      <a:lnTo>
                        <a:pt x="30" y="10"/>
                      </a:lnTo>
                      <a:lnTo>
                        <a:pt x="25" y="14"/>
                      </a:lnTo>
                      <a:lnTo>
                        <a:pt x="15" y="14"/>
                      </a:lnTo>
                      <a:lnTo>
                        <a:pt x="10" y="14"/>
                      </a:lnTo>
                      <a:lnTo>
                        <a:pt x="5" y="14"/>
                      </a:lnTo>
                      <a:lnTo>
                        <a:pt x="0" y="19"/>
                      </a:lnTo>
                      <a:lnTo>
                        <a:pt x="5"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20" name="Freeform 3520">
                  <a:extLst>
                    <a:ext uri="{FF2B5EF4-FFF2-40B4-BE49-F238E27FC236}">
                      <a16:creationId xmlns:a16="http://schemas.microsoft.com/office/drawing/2014/main" id="{7802AA3C-E752-4B0F-AB3A-B5D454F4C24C}"/>
                    </a:ext>
                  </a:extLst>
                </p:cNvPr>
                <p:cNvSpPr>
                  <a:spLocks/>
                </p:cNvSpPr>
                <p:nvPr/>
              </p:nvSpPr>
              <p:spPr bwMode="auto">
                <a:xfrm>
                  <a:off x="4043" y="1513"/>
                  <a:ext cx="10" cy="20"/>
                </a:xfrm>
                <a:custGeom>
                  <a:avLst/>
                  <a:gdLst>
                    <a:gd name="T0" fmla="*/ 5 w 10"/>
                    <a:gd name="T1" fmla="*/ 15 h 20"/>
                    <a:gd name="T2" fmla="*/ 10 w 10"/>
                    <a:gd name="T3" fmla="*/ 20 h 20"/>
                    <a:gd name="T4" fmla="*/ 5 w 10"/>
                    <a:gd name="T5" fmla="*/ 0 h 20"/>
                    <a:gd name="T6" fmla="*/ 0 w 10"/>
                    <a:gd name="T7" fmla="*/ 0 h 20"/>
                    <a:gd name="T8" fmla="*/ 5 w 10"/>
                    <a:gd name="T9" fmla="*/ 20 h 20"/>
                    <a:gd name="T10" fmla="*/ 5 w 10"/>
                    <a:gd name="T11" fmla="*/ 20 h 20"/>
                    <a:gd name="T12" fmla="*/ 5 w 10"/>
                    <a:gd name="T13" fmla="*/ 20 h 20"/>
                    <a:gd name="T14" fmla="*/ 5 w 10"/>
                    <a:gd name="T15" fmla="*/ 20 h 20"/>
                    <a:gd name="T16" fmla="*/ 5 w 10"/>
                    <a:gd name="T17" fmla="*/ 20 h 20"/>
                    <a:gd name="T18" fmla="*/ 5 w 10"/>
                    <a:gd name="T19"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0">
                      <a:moveTo>
                        <a:pt x="5" y="15"/>
                      </a:moveTo>
                      <a:lnTo>
                        <a:pt x="10" y="20"/>
                      </a:lnTo>
                      <a:lnTo>
                        <a:pt x="5" y="0"/>
                      </a:lnTo>
                      <a:lnTo>
                        <a:pt x="0" y="0"/>
                      </a:lnTo>
                      <a:lnTo>
                        <a:pt x="5" y="20"/>
                      </a:lnTo>
                      <a:lnTo>
                        <a:pt x="5" y="20"/>
                      </a:lnTo>
                      <a:lnTo>
                        <a:pt x="5" y="20"/>
                      </a:lnTo>
                      <a:lnTo>
                        <a:pt x="5" y="20"/>
                      </a:lnTo>
                      <a:lnTo>
                        <a:pt x="5" y="20"/>
                      </a:lnTo>
                      <a:lnTo>
                        <a:pt x="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21" name="Freeform 3521">
                  <a:extLst>
                    <a:ext uri="{FF2B5EF4-FFF2-40B4-BE49-F238E27FC236}">
                      <a16:creationId xmlns:a16="http://schemas.microsoft.com/office/drawing/2014/main" id="{1046BFC7-9BBD-4BF0-9900-CFBF9C2DCA30}"/>
                    </a:ext>
                  </a:extLst>
                </p:cNvPr>
                <p:cNvSpPr>
                  <a:spLocks/>
                </p:cNvSpPr>
                <p:nvPr/>
              </p:nvSpPr>
              <p:spPr bwMode="auto">
                <a:xfrm>
                  <a:off x="4029" y="1425"/>
                  <a:ext cx="89" cy="88"/>
                </a:xfrm>
                <a:custGeom>
                  <a:avLst/>
                  <a:gdLst>
                    <a:gd name="T0" fmla="*/ 10 w 89"/>
                    <a:gd name="T1" fmla="*/ 88 h 88"/>
                    <a:gd name="T2" fmla="*/ 10 w 89"/>
                    <a:gd name="T3" fmla="*/ 88 h 88"/>
                    <a:gd name="T4" fmla="*/ 14 w 89"/>
                    <a:gd name="T5" fmla="*/ 88 h 88"/>
                    <a:gd name="T6" fmla="*/ 14 w 89"/>
                    <a:gd name="T7" fmla="*/ 88 h 88"/>
                    <a:gd name="T8" fmla="*/ 19 w 89"/>
                    <a:gd name="T9" fmla="*/ 88 h 88"/>
                    <a:gd name="T10" fmla="*/ 24 w 89"/>
                    <a:gd name="T11" fmla="*/ 88 h 88"/>
                    <a:gd name="T12" fmla="*/ 29 w 89"/>
                    <a:gd name="T13" fmla="*/ 83 h 88"/>
                    <a:gd name="T14" fmla="*/ 34 w 89"/>
                    <a:gd name="T15" fmla="*/ 83 h 88"/>
                    <a:gd name="T16" fmla="*/ 39 w 89"/>
                    <a:gd name="T17" fmla="*/ 83 h 88"/>
                    <a:gd name="T18" fmla="*/ 44 w 89"/>
                    <a:gd name="T19" fmla="*/ 83 h 88"/>
                    <a:gd name="T20" fmla="*/ 49 w 89"/>
                    <a:gd name="T21" fmla="*/ 83 h 88"/>
                    <a:gd name="T22" fmla="*/ 59 w 89"/>
                    <a:gd name="T23" fmla="*/ 83 h 88"/>
                    <a:gd name="T24" fmla="*/ 64 w 89"/>
                    <a:gd name="T25" fmla="*/ 79 h 88"/>
                    <a:gd name="T26" fmla="*/ 69 w 89"/>
                    <a:gd name="T27" fmla="*/ 79 h 88"/>
                    <a:gd name="T28" fmla="*/ 74 w 89"/>
                    <a:gd name="T29" fmla="*/ 79 h 88"/>
                    <a:gd name="T30" fmla="*/ 84 w 89"/>
                    <a:gd name="T31" fmla="*/ 74 h 88"/>
                    <a:gd name="T32" fmla="*/ 89 w 89"/>
                    <a:gd name="T33" fmla="*/ 74 h 88"/>
                    <a:gd name="T34" fmla="*/ 74 w 89"/>
                    <a:gd name="T35" fmla="*/ 0 h 88"/>
                    <a:gd name="T36" fmla="*/ 74 w 89"/>
                    <a:gd name="T37" fmla="*/ 0 h 88"/>
                    <a:gd name="T38" fmla="*/ 74 w 89"/>
                    <a:gd name="T39" fmla="*/ 0 h 88"/>
                    <a:gd name="T40" fmla="*/ 69 w 89"/>
                    <a:gd name="T41" fmla="*/ 0 h 88"/>
                    <a:gd name="T42" fmla="*/ 69 w 89"/>
                    <a:gd name="T43" fmla="*/ 0 h 88"/>
                    <a:gd name="T44" fmla="*/ 64 w 89"/>
                    <a:gd name="T45" fmla="*/ 0 h 88"/>
                    <a:gd name="T46" fmla="*/ 59 w 89"/>
                    <a:gd name="T47" fmla="*/ 5 h 88"/>
                    <a:gd name="T48" fmla="*/ 54 w 89"/>
                    <a:gd name="T49" fmla="*/ 5 h 88"/>
                    <a:gd name="T50" fmla="*/ 49 w 89"/>
                    <a:gd name="T51" fmla="*/ 5 h 88"/>
                    <a:gd name="T52" fmla="*/ 44 w 89"/>
                    <a:gd name="T53" fmla="*/ 5 h 88"/>
                    <a:gd name="T54" fmla="*/ 39 w 89"/>
                    <a:gd name="T55" fmla="*/ 5 h 88"/>
                    <a:gd name="T56" fmla="*/ 29 w 89"/>
                    <a:gd name="T57" fmla="*/ 10 h 88"/>
                    <a:gd name="T58" fmla="*/ 24 w 89"/>
                    <a:gd name="T59" fmla="*/ 10 h 88"/>
                    <a:gd name="T60" fmla="*/ 19 w 89"/>
                    <a:gd name="T61" fmla="*/ 14 h 88"/>
                    <a:gd name="T62" fmla="*/ 14 w 89"/>
                    <a:gd name="T63" fmla="*/ 14 h 88"/>
                    <a:gd name="T64" fmla="*/ 5 w 89"/>
                    <a:gd name="T65" fmla="*/ 14 h 88"/>
                    <a:gd name="T66" fmla="*/ 0 w 89"/>
                    <a:gd name="T67" fmla="*/ 19 h 88"/>
                    <a:gd name="T68" fmla="*/ 10 w 89"/>
                    <a:gd name="T6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 h="88">
                      <a:moveTo>
                        <a:pt x="10" y="88"/>
                      </a:moveTo>
                      <a:lnTo>
                        <a:pt x="10" y="88"/>
                      </a:lnTo>
                      <a:lnTo>
                        <a:pt x="14" y="88"/>
                      </a:lnTo>
                      <a:lnTo>
                        <a:pt x="14" y="88"/>
                      </a:lnTo>
                      <a:lnTo>
                        <a:pt x="19" y="88"/>
                      </a:lnTo>
                      <a:lnTo>
                        <a:pt x="24" y="88"/>
                      </a:lnTo>
                      <a:lnTo>
                        <a:pt x="29" y="83"/>
                      </a:lnTo>
                      <a:lnTo>
                        <a:pt x="34" y="83"/>
                      </a:lnTo>
                      <a:lnTo>
                        <a:pt x="39" y="83"/>
                      </a:lnTo>
                      <a:lnTo>
                        <a:pt x="44" y="83"/>
                      </a:lnTo>
                      <a:lnTo>
                        <a:pt x="49" y="83"/>
                      </a:lnTo>
                      <a:lnTo>
                        <a:pt x="59" y="83"/>
                      </a:lnTo>
                      <a:lnTo>
                        <a:pt x="64" y="79"/>
                      </a:lnTo>
                      <a:lnTo>
                        <a:pt x="69" y="79"/>
                      </a:lnTo>
                      <a:lnTo>
                        <a:pt x="74" y="79"/>
                      </a:lnTo>
                      <a:lnTo>
                        <a:pt x="84" y="74"/>
                      </a:lnTo>
                      <a:lnTo>
                        <a:pt x="89" y="74"/>
                      </a:lnTo>
                      <a:lnTo>
                        <a:pt x="74" y="0"/>
                      </a:lnTo>
                      <a:lnTo>
                        <a:pt x="74" y="0"/>
                      </a:lnTo>
                      <a:lnTo>
                        <a:pt x="74" y="0"/>
                      </a:lnTo>
                      <a:lnTo>
                        <a:pt x="69" y="0"/>
                      </a:lnTo>
                      <a:lnTo>
                        <a:pt x="69" y="0"/>
                      </a:lnTo>
                      <a:lnTo>
                        <a:pt x="64" y="0"/>
                      </a:lnTo>
                      <a:lnTo>
                        <a:pt x="59" y="5"/>
                      </a:lnTo>
                      <a:lnTo>
                        <a:pt x="54" y="5"/>
                      </a:lnTo>
                      <a:lnTo>
                        <a:pt x="49" y="5"/>
                      </a:lnTo>
                      <a:lnTo>
                        <a:pt x="44" y="5"/>
                      </a:lnTo>
                      <a:lnTo>
                        <a:pt x="39" y="5"/>
                      </a:lnTo>
                      <a:lnTo>
                        <a:pt x="29" y="10"/>
                      </a:lnTo>
                      <a:lnTo>
                        <a:pt x="24" y="10"/>
                      </a:lnTo>
                      <a:lnTo>
                        <a:pt x="19" y="14"/>
                      </a:lnTo>
                      <a:lnTo>
                        <a:pt x="14" y="14"/>
                      </a:lnTo>
                      <a:lnTo>
                        <a:pt x="5" y="14"/>
                      </a:lnTo>
                      <a:lnTo>
                        <a:pt x="0" y="19"/>
                      </a:lnTo>
                      <a:lnTo>
                        <a:pt x="10"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22" name="Freeform 3522">
                  <a:extLst>
                    <a:ext uri="{FF2B5EF4-FFF2-40B4-BE49-F238E27FC236}">
                      <a16:creationId xmlns:a16="http://schemas.microsoft.com/office/drawing/2014/main" id="{C7E67558-0C15-44C0-8E4D-B14E986FBD80}"/>
                    </a:ext>
                  </a:extLst>
                </p:cNvPr>
                <p:cNvSpPr>
                  <a:spLocks/>
                </p:cNvSpPr>
                <p:nvPr/>
              </p:nvSpPr>
              <p:spPr bwMode="auto">
                <a:xfrm>
                  <a:off x="4039" y="1499"/>
                  <a:ext cx="79" cy="14"/>
                </a:xfrm>
                <a:custGeom>
                  <a:avLst/>
                  <a:gdLst>
                    <a:gd name="T0" fmla="*/ 74 w 79"/>
                    <a:gd name="T1" fmla="*/ 0 h 14"/>
                    <a:gd name="T2" fmla="*/ 74 w 79"/>
                    <a:gd name="T3" fmla="*/ 0 h 14"/>
                    <a:gd name="T4" fmla="*/ 69 w 79"/>
                    <a:gd name="T5" fmla="*/ 0 h 14"/>
                    <a:gd name="T6" fmla="*/ 64 w 79"/>
                    <a:gd name="T7" fmla="*/ 0 h 14"/>
                    <a:gd name="T8" fmla="*/ 59 w 79"/>
                    <a:gd name="T9" fmla="*/ 0 h 14"/>
                    <a:gd name="T10" fmla="*/ 54 w 79"/>
                    <a:gd name="T11" fmla="*/ 5 h 14"/>
                    <a:gd name="T12" fmla="*/ 49 w 79"/>
                    <a:gd name="T13" fmla="*/ 5 h 14"/>
                    <a:gd name="T14" fmla="*/ 39 w 79"/>
                    <a:gd name="T15" fmla="*/ 5 h 14"/>
                    <a:gd name="T16" fmla="*/ 34 w 79"/>
                    <a:gd name="T17" fmla="*/ 5 h 14"/>
                    <a:gd name="T18" fmla="*/ 29 w 79"/>
                    <a:gd name="T19" fmla="*/ 9 h 14"/>
                    <a:gd name="T20" fmla="*/ 24 w 79"/>
                    <a:gd name="T21" fmla="*/ 9 h 14"/>
                    <a:gd name="T22" fmla="*/ 19 w 79"/>
                    <a:gd name="T23" fmla="*/ 9 h 14"/>
                    <a:gd name="T24" fmla="*/ 14 w 79"/>
                    <a:gd name="T25" fmla="*/ 9 h 14"/>
                    <a:gd name="T26" fmla="*/ 9 w 79"/>
                    <a:gd name="T27" fmla="*/ 9 h 14"/>
                    <a:gd name="T28" fmla="*/ 4 w 79"/>
                    <a:gd name="T29" fmla="*/ 9 h 14"/>
                    <a:gd name="T30" fmla="*/ 4 w 79"/>
                    <a:gd name="T31" fmla="*/ 9 h 14"/>
                    <a:gd name="T32" fmla="*/ 0 w 79"/>
                    <a:gd name="T33" fmla="*/ 9 h 14"/>
                    <a:gd name="T34" fmla="*/ 0 w 79"/>
                    <a:gd name="T35" fmla="*/ 9 h 14"/>
                    <a:gd name="T36" fmla="*/ 0 w 79"/>
                    <a:gd name="T37" fmla="*/ 14 h 14"/>
                    <a:gd name="T38" fmla="*/ 0 w 79"/>
                    <a:gd name="T39" fmla="*/ 14 h 14"/>
                    <a:gd name="T40" fmla="*/ 4 w 79"/>
                    <a:gd name="T41" fmla="*/ 14 h 14"/>
                    <a:gd name="T42" fmla="*/ 4 w 79"/>
                    <a:gd name="T43" fmla="*/ 14 h 14"/>
                    <a:gd name="T44" fmla="*/ 9 w 79"/>
                    <a:gd name="T45" fmla="*/ 14 h 14"/>
                    <a:gd name="T46" fmla="*/ 14 w 79"/>
                    <a:gd name="T47" fmla="*/ 14 h 14"/>
                    <a:gd name="T48" fmla="*/ 19 w 79"/>
                    <a:gd name="T49" fmla="*/ 14 h 14"/>
                    <a:gd name="T50" fmla="*/ 24 w 79"/>
                    <a:gd name="T51" fmla="*/ 14 h 14"/>
                    <a:gd name="T52" fmla="*/ 29 w 79"/>
                    <a:gd name="T53" fmla="*/ 14 h 14"/>
                    <a:gd name="T54" fmla="*/ 34 w 79"/>
                    <a:gd name="T55" fmla="*/ 9 h 14"/>
                    <a:gd name="T56" fmla="*/ 39 w 79"/>
                    <a:gd name="T57" fmla="*/ 9 h 14"/>
                    <a:gd name="T58" fmla="*/ 49 w 79"/>
                    <a:gd name="T59" fmla="*/ 9 h 14"/>
                    <a:gd name="T60" fmla="*/ 54 w 79"/>
                    <a:gd name="T61" fmla="*/ 9 h 14"/>
                    <a:gd name="T62" fmla="*/ 59 w 79"/>
                    <a:gd name="T63" fmla="*/ 9 h 14"/>
                    <a:gd name="T64" fmla="*/ 64 w 79"/>
                    <a:gd name="T65" fmla="*/ 5 h 14"/>
                    <a:gd name="T66" fmla="*/ 74 w 79"/>
                    <a:gd name="T67" fmla="*/ 5 h 14"/>
                    <a:gd name="T68" fmla="*/ 79 w 79"/>
                    <a:gd name="T69" fmla="*/ 5 h 14"/>
                    <a:gd name="T70" fmla="*/ 79 w 79"/>
                    <a:gd name="T71" fmla="*/ 0 h 14"/>
                    <a:gd name="T72" fmla="*/ 74 w 79"/>
                    <a:gd name="T7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9" h="14">
                      <a:moveTo>
                        <a:pt x="74" y="0"/>
                      </a:moveTo>
                      <a:lnTo>
                        <a:pt x="74" y="0"/>
                      </a:lnTo>
                      <a:lnTo>
                        <a:pt x="69" y="0"/>
                      </a:lnTo>
                      <a:lnTo>
                        <a:pt x="64" y="0"/>
                      </a:lnTo>
                      <a:lnTo>
                        <a:pt x="59" y="0"/>
                      </a:lnTo>
                      <a:lnTo>
                        <a:pt x="54" y="5"/>
                      </a:lnTo>
                      <a:lnTo>
                        <a:pt x="49" y="5"/>
                      </a:lnTo>
                      <a:lnTo>
                        <a:pt x="39" y="5"/>
                      </a:lnTo>
                      <a:lnTo>
                        <a:pt x="34" y="5"/>
                      </a:lnTo>
                      <a:lnTo>
                        <a:pt x="29" y="9"/>
                      </a:lnTo>
                      <a:lnTo>
                        <a:pt x="24" y="9"/>
                      </a:lnTo>
                      <a:lnTo>
                        <a:pt x="19" y="9"/>
                      </a:lnTo>
                      <a:lnTo>
                        <a:pt x="14" y="9"/>
                      </a:lnTo>
                      <a:lnTo>
                        <a:pt x="9" y="9"/>
                      </a:lnTo>
                      <a:lnTo>
                        <a:pt x="4" y="9"/>
                      </a:lnTo>
                      <a:lnTo>
                        <a:pt x="4" y="9"/>
                      </a:lnTo>
                      <a:lnTo>
                        <a:pt x="0" y="9"/>
                      </a:lnTo>
                      <a:lnTo>
                        <a:pt x="0" y="9"/>
                      </a:lnTo>
                      <a:lnTo>
                        <a:pt x="0" y="14"/>
                      </a:lnTo>
                      <a:lnTo>
                        <a:pt x="0" y="14"/>
                      </a:lnTo>
                      <a:lnTo>
                        <a:pt x="4" y="14"/>
                      </a:lnTo>
                      <a:lnTo>
                        <a:pt x="4" y="14"/>
                      </a:lnTo>
                      <a:lnTo>
                        <a:pt x="9" y="14"/>
                      </a:lnTo>
                      <a:lnTo>
                        <a:pt x="14" y="14"/>
                      </a:lnTo>
                      <a:lnTo>
                        <a:pt x="19" y="14"/>
                      </a:lnTo>
                      <a:lnTo>
                        <a:pt x="24" y="14"/>
                      </a:lnTo>
                      <a:lnTo>
                        <a:pt x="29" y="14"/>
                      </a:lnTo>
                      <a:lnTo>
                        <a:pt x="34" y="9"/>
                      </a:lnTo>
                      <a:lnTo>
                        <a:pt x="39" y="9"/>
                      </a:lnTo>
                      <a:lnTo>
                        <a:pt x="49" y="9"/>
                      </a:lnTo>
                      <a:lnTo>
                        <a:pt x="54" y="9"/>
                      </a:lnTo>
                      <a:lnTo>
                        <a:pt x="59" y="9"/>
                      </a:lnTo>
                      <a:lnTo>
                        <a:pt x="64" y="5"/>
                      </a:lnTo>
                      <a:lnTo>
                        <a:pt x="74" y="5"/>
                      </a:lnTo>
                      <a:lnTo>
                        <a:pt x="79" y="5"/>
                      </a:lnTo>
                      <a:lnTo>
                        <a:pt x="79" y="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23" name="Freeform 3523">
                  <a:extLst>
                    <a:ext uri="{FF2B5EF4-FFF2-40B4-BE49-F238E27FC236}">
                      <a16:creationId xmlns:a16="http://schemas.microsoft.com/office/drawing/2014/main" id="{D1C31303-DBC3-4502-B860-5454C056E65C}"/>
                    </a:ext>
                  </a:extLst>
                </p:cNvPr>
                <p:cNvSpPr>
                  <a:spLocks/>
                </p:cNvSpPr>
                <p:nvPr/>
              </p:nvSpPr>
              <p:spPr bwMode="auto">
                <a:xfrm>
                  <a:off x="4103" y="1420"/>
                  <a:ext cx="15" cy="79"/>
                </a:xfrm>
                <a:custGeom>
                  <a:avLst/>
                  <a:gdLst>
                    <a:gd name="T0" fmla="*/ 0 w 15"/>
                    <a:gd name="T1" fmla="*/ 10 h 79"/>
                    <a:gd name="T2" fmla="*/ 0 w 15"/>
                    <a:gd name="T3" fmla="*/ 5 h 79"/>
                    <a:gd name="T4" fmla="*/ 10 w 15"/>
                    <a:gd name="T5" fmla="*/ 79 h 79"/>
                    <a:gd name="T6" fmla="*/ 15 w 15"/>
                    <a:gd name="T7" fmla="*/ 79 h 79"/>
                    <a:gd name="T8" fmla="*/ 5 w 15"/>
                    <a:gd name="T9" fmla="*/ 5 h 79"/>
                    <a:gd name="T10" fmla="*/ 0 w 15"/>
                    <a:gd name="T11" fmla="*/ 0 h 79"/>
                    <a:gd name="T12" fmla="*/ 5 w 15"/>
                    <a:gd name="T13" fmla="*/ 5 h 79"/>
                    <a:gd name="T14" fmla="*/ 5 w 15"/>
                    <a:gd name="T15" fmla="*/ 0 h 79"/>
                    <a:gd name="T16" fmla="*/ 0 w 15"/>
                    <a:gd name="T17" fmla="*/ 0 h 79"/>
                    <a:gd name="T18" fmla="*/ 0 w 15"/>
                    <a:gd name="T19" fmla="*/ 1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79">
                      <a:moveTo>
                        <a:pt x="0" y="10"/>
                      </a:moveTo>
                      <a:lnTo>
                        <a:pt x="0" y="5"/>
                      </a:lnTo>
                      <a:lnTo>
                        <a:pt x="10" y="79"/>
                      </a:lnTo>
                      <a:lnTo>
                        <a:pt x="15" y="79"/>
                      </a:lnTo>
                      <a:lnTo>
                        <a:pt x="5" y="5"/>
                      </a:lnTo>
                      <a:lnTo>
                        <a:pt x="0" y="0"/>
                      </a:lnTo>
                      <a:lnTo>
                        <a:pt x="5" y="5"/>
                      </a:lnTo>
                      <a:lnTo>
                        <a:pt x="5" y="0"/>
                      </a:lnTo>
                      <a:lnTo>
                        <a:pt x="0"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24" name="Freeform 3524">
                  <a:extLst>
                    <a:ext uri="{FF2B5EF4-FFF2-40B4-BE49-F238E27FC236}">
                      <a16:creationId xmlns:a16="http://schemas.microsoft.com/office/drawing/2014/main" id="{919D5F02-0A4E-44A4-A03D-D0EDC53B92C1}"/>
                    </a:ext>
                  </a:extLst>
                </p:cNvPr>
                <p:cNvSpPr>
                  <a:spLocks/>
                </p:cNvSpPr>
                <p:nvPr/>
              </p:nvSpPr>
              <p:spPr bwMode="auto">
                <a:xfrm>
                  <a:off x="4029" y="1420"/>
                  <a:ext cx="74" cy="24"/>
                </a:xfrm>
                <a:custGeom>
                  <a:avLst/>
                  <a:gdLst>
                    <a:gd name="T0" fmla="*/ 5 w 74"/>
                    <a:gd name="T1" fmla="*/ 24 h 24"/>
                    <a:gd name="T2" fmla="*/ 0 w 74"/>
                    <a:gd name="T3" fmla="*/ 24 h 24"/>
                    <a:gd name="T4" fmla="*/ 10 w 74"/>
                    <a:gd name="T5" fmla="*/ 24 h 24"/>
                    <a:gd name="T6" fmla="*/ 14 w 74"/>
                    <a:gd name="T7" fmla="*/ 19 h 24"/>
                    <a:gd name="T8" fmla="*/ 19 w 74"/>
                    <a:gd name="T9" fmla="*/ 19 h 24"/>
                    <a:gd name="T10" fmla="*/ 24 w 74"/>
                    <a:gd name="T11" fmla="*/ 19 h 24"/>
                    <a:gd name="T12" fmla="*/ 34 w 74"/>
                    <a:gd name="T13" fmla="*/ 15 h 24"/>
                    <a:gd name="T14" fmla="*/ 39 w 74"/>
                    <a:gd name="T15" fmla="*/ 15 h 24"/>
                    <a:gd name="T16" fmla="*/ 44 w 74"/>
                    <a:gd name="T17" fmla="*/ 15 h 24"/>
                    <a:gd name="T18" fmla="*/ 49 w 74"/>
                    <a:gd name="T19" fmla="*/ 10 h 24"/>
                    <a:gd name="T20" fmla="*/ 54 w 74"/>
                    <a:gd name="T21" fmla="*/ 10 h 24"/>
                    <a:gd name="T22" fmla="*/ 59 w 74"/>
                    <a:gd name="T23" fmla="*/ 10 h 24"/>
                    <a:gd name="T24" fmla="*/ 64 w 74"/>
                    <a:gd name="T25" fmla="*/ 10 h 24"/>
                    <a:gd name="T26" fmla="*/ 69 w 74"/>
                    <a:gd name="T27" fmla="*/ 10 h 24"/>
                    <a:gd name="T28" fmla="*/ 74 w 74"/>
                    <a:gd name="T29" fmla="*/ 10 h 24"/>
                    <a:gd name="T30" fmla="*/ 74 w 74"/>
                    <a:gd name="T31" fmla="*/ 10 h 24"/>
                    <a:gd name="T32" fmla="*/ 74 w 74"/>
                    <a:gd name="T33" fmla="*/ 10 h 24"/>
                    <a:gd name="T34" fmla="*/ 74 w 74"/>
                    <a:gd name="T35" fmla="*/ 10 h 24"/>
                    <a:gd name="T36" fmla="*/ 74 w 74"/>
                    <a:gd name="T37" fmla="*/ 0 h 24"/>
                    <a:gd name="T38" fmla="*/ 74 w 74"/>
                    <a:gd name="T39" fmla="*/ 0 h 24"/>
                    <a:gd name="T40" fmla="*/ 74 w 74"/>
                    <a:gd name="T41" fmla="*/ 5 h 24"/>
                    <a:gd name="T42" fmla="*/ 69 w 74"/>
                    <a:gd name="T43" fmla="*/ 5 h 24"/>
                    <a:gd name="T44" fmla="*/ 69 w 74"/>
                    <a:gd name="T45" fmla="*/ 5 h 24"/>
                    <a:gd name="T46" fmla="*/ 64 w 74"/>
                    <a:gd name="T47" fmla="*/ 5 h 24"/>
                    <a:gd name="T48" fmla="*/ 59 w 74"/>
                    <a:gd name="T49" fmla="*/ 5 h 24"/>
                    <a:gd name="T50" fmla="*/ 54 w 74"/>
                    <a:gd name="T51" fmla="*/ 5 h 24"/>
                    <a:gd name="T52" fmla="*/ 49 w 74"/>
                    <a:gd name="T53" fmla="*/ 5 h 24"/>
                    <a:gd name="T54" fmla="*/ 44 w 74"/>
                    <a:gd name="T55" fmla="*/ 10 h 24"/>
                    <a:gd name="T56" fmla="*/ 39 w 74"/>
                    <a:gd name="T57" fmla="*/ 10 h 24"/>
                    <a:gd name="T58" fmla="*/ 29 w 74"/>
                    <a:gd name="T59" fmla="*/ 10 h 24"/>
                    <a:gd name="T60" fmla="*/ 24 w 74"/>
                    <a:gd name="T61" fmla="*/ 15 h 24"/>
                    <a:gd name="T62" fmla="*/ 19 w 74"/>
                    <a:gd name="T63" fmla="*/ 15 h 24"/>
                    <a:gd name="T64" fmla="*/ 14 w 74"/>
                    <a:gd name="T65" fmla="*/ 15 h 24"/>
                    <a:gd name="T66" fmla="*/ 5 w 74"/>
                    <a:gd name="T67" fmla="*/ 19 h 24"/>
                    <a:gd name="T68" fmla="*/ 0 w 74"/>
                    <a:gd name="T69" fmla="*/ 19 h 24"/>
                    <a:gd name="T70" fmla="*/ 0 w 74"/>
                    <a:gd name="T71" fmla="*/ 24 h 24"/>
                    <a:gd name="T72" fmla="*/ 5 w 74"/>
                    <a:gd name="T7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24">
                      <a:moveTo>
                        <a:pt x="5" y="24"/>
                      </a:moveTo>
                      <a:lnTo>
                        <a:pt x="0" y="24"/>
                      </a:lnTo>
                      <a:lnTo>
                        <a:pt x="10" y="24"/>
                      </a:lnTo>
                      <a:lnTo>
                        <a:pt x="14" y="19"/>
                      </a:lnTo>
                      <a:lnTo>
                        <a:pt x="19" y="19"/>
                      </a:lnTo>
                      <a:lnTo>
                        <a:pt x="24" y="19"/>
                      </a:lnTo>
                      <a:lnTo>
                        <a:pt x="34" y="15"/>
                      </a:lnTo>
                      <a:lnTo>
                        <a:pt x="39" y="15"/>
                      </a:lnTo>
                      <a:lnTo>
                        <a:pt x="44" y="15"/>
                      </a:lnTo>
                      <a:lnTo>
                        <a:pt x="49" y="10"/>
                      </a:lnTo>
                      <a:lnTo>
                        <a:pt x="54" y="10"/>
                      </a:lnTo>
                      <a:lnTo>
                        <a:pt x="59" y="10"/>
                      </a:lnTo>
                      <a:lnTo>
                        <a:pt x="64" y="10"/>
                      </a:lnTo>
                      <a:lnTo>
                        <a:pt x="69" y="10"/>
                      </a:lnTo>
                      <a:lnTo>
                        <a:pt x="74" y="10"/>
                      </a:lnTo>
                      <a:lnTo>
                        <a:pt x="74" y="10"/>
                      </a:lnTo>
                      <a:lnTo>
                        <a:pt x="74" y="10"/>
                      </a:lnTo>
                      <a:lnTo>
                        <a:pt x="74" y="10"/>
                      </a:lnTo>
                      <a:lnTo>
                        <a:pt x="74" y="0"/>
                      </a:lnTo>
                      <a:lnTo>
                        <a:pt x="74" y="0"/>
                      </a:lnTo>
                      <a:lnTo>
                        <a:pt x="74" y="5"/>
                      </a:lnTo>
                      <a:lnTo>
                        <a:pt x="69" y="5"/>
                      </a:lnTo>
                      <a:lnTo>
                        <a:pt x="69" y="5"/>
                      </a:lnTo>
                      <a:lnTo>
                        <a:pt x="64" y="5"/>
                      </a:lnTo>
                      <a:lnTo>
                        <a:pt x="59" y="5"/>
                      </a:lnTo>
                      <a:lnTo>
                        <a:pt x="54" y="5"/>
                      </a:lnTo>
                      <a:lnTo>
                        <a:pt x="49" y="5"/>
                      </a:lnTo>
                      <a:lnTo>
                        <a:pt x="44" y="10"/>
                      </a:lnTo>
                      <a:lnTo>
                        <a:pt x="39" y="10"/>
                      </a:lnTo>
                      <a:lnTo>
                        <a:pt x="29" y="10"/>
                      </a:lnTo>
                      <a:lnTo>
                        <a:pt x="24" y="15"/>
                      </a:lnTo>
                      <a:lnTo>
                        <a:pt x="19" y="15"/>
                      </a:lnTo>
                      <a:lnTo>
                        <a:pt x="14" y="15"/>
                      </a:lnTo>
                      <a:lnTo>
                        <a:pt x="5" y="19"/>
                      </a:lnTo>
                      <a:lnTo>
                        <a:pt x="0" y="19"/>
                      </a:lnTo>
                      <a:lnTo>
                        <a:pt x="0" y="24"/>
                      </a:lnTo>
                      <a:lnTo>
                        <a:pt x="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25" name="Freeform 3525">
                  <a:extLst>
                    <a:ext uri="{FF2B5EF4-FFF2-40B4-BE49-F238E27FC236}">
                      <a16:creationId xmlns:a16="http://schemas.microsoft.com/office/drawing/2014/main" id="{B191494F-9011-4542-9EB3-4838DC032057}"/>
                    </a:ext>
                  </a:extLst>
                </p:cNvPr>
                <p:cNvSpPr>
                  <a:spLocks/>
                </p:cNvSpPr>
                <p:nvPr/>
              </p:nvSpPr>
              <p:spPr bwMode="auto">
                <a:xfrm>
                  <a:off x="4029" y="1444"/>
                  <a:ext cx="14" cy="69"/>
                </a:xfrm>
                <a:custGeom>
                  <a:avLst/>
                  <a:gdLst>
                    <a:gd name="T0" fmla="*/ 10 w 14"/>
                    <a:gd name="T1" fmla="*/ 64 h 69"/>
                    <a:gd name="T2" fmla="*/ 14 w 14"/>
                    <a:gd name="T3" fmla="*/ 69 h 69"/>
                    <a:gd name="T4" fmla="*/ 5 w 14"/>
                    <a:gd name="T5" fmla="*/ 0 h 69"/>
                    <a:gd name="T6" fmla="*/ 0 w 14"/>
                    <a:gd name="T7" fmla="*/ 0 h 69"/>
                    <a:gd name="T8" fmla="*/ 10 w 14"/>
                    <a:gd name="T9" fmla="*/ 69 h 69"/>
                    <a:gd name="T10" fmla="*/ 10 w 14"/>
                    <a:gd name="T11" fmla="*/ 69 h 69"/>
                    <a:gd name="T12" fmla="*/ 10 w 14"/>
                    <a:gd name="T13" fmla="*/ 69 h 69"/>
                    <a:gd name="T14" fmla="*/ 10 w 14"/>
                    <a:gd name="T15" fmla="*/ 69 h 69"/>
                    <a:gd name="T16" fmla="*/ 10 w 14"/>
                    <a:gd name="T17" fmla="*/ 69 h 69"/>
                    <a:gd name="T18" fmla="*/ 10 w 14"/>
                    <a:gd name="T19" fmla="*/ 6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69">
                      <a:moveTo>
                        <a:pt x="10" y="64"/>
                      </a:moveTo>
                      <a:lnTo>
                        <a:pt x="14" y="69"/>
                      </a:lnTo>
                      <a:lnTo>
                        <a:pt x="5" y="0"/>
                      </a:lnTo>
                      <a:lnTo>
                        <a:pt x="0" y="0"/>
                      </a:lnTo>
                      <a:lnTo>
                        <a:pt x="10" y="69"/>
                      </a:lnTo>
                      <a:lnTo>
                        <a:pt x="10" y="69"/>
                      </a:lnTo>
                      <a:lnTo>
                        <a:pt x="10" y="69"/>
                      </a:lnTo>
                      <a:lnTo>
                        <a:pt x="10" y="69"/>
                      </a:lnTo>
                      <a:lnTo>
                        <a:pt x="10" y="69"/>
                      </a:lnTo>
                      <a:lnTo>
                        <a:pt x="10"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26" name="Freeform 3526">
                  <a:extLst>
                    <a:ext uri="{FF2B5EF4-FFF2-40B4-BE49-F238E27FC236}">
                      <a16:creationId xmlns:a16="http://schemas.microsoft.com/office/drawing/2014/main" id="{CD064A7B-EB96-4C2A-BE13-6F21121A7D3B}"/>
                    </a:ext>
                  </a:extLst>
                </p:cNvPr>
                <p:cNvSpPr>
                  <a:spLocks/>
                </p:cNvSpPr>
                <p:nvPr/>
              </p:nvSpPr>
              <p:spPr bwMode="auto">
                <a:xfrm>
                  <a:off x="4108" y="1425"/>
                  <a:ext cx="10" cy="5"/>
                </a:xfrm>
                <a:custGeom>
                  <a:avLst/>
                  <a:gdLst>
                    <a:gd name="T0" fmla="*/ 10 w 10"/>
                    <a:gd name="T1" fmla="*/ 5 h 5"/>
                    <a:gd name="T2" fmla="*/ 10 w 10"/>
                    <a:gd name="T3" fmla="*/ 5 h 5"/>
                    <a:gd name="T4" fmla="*/ 0 w 10"/>
                    <a:gd name="T5" fmla="*/ 0 h 5"/>
                    <a:gd name="T6" fmla="*/ 0 w 10"/>
                    <a:gd name="T7" fmla="*/ 5 h 5"/>
                    <a:gd name="T8" fmla="*/ 10 w 10"/>
                    <a:gd name="T9" fmla="*/ 5 h 5"/>
                    <a:gd name="T10" fmla="*/ 10 w 10"/>
                    <a:gd name="T11" fmla="*/ 5 h 5"/>
                    <a:gd name="T12" fmla="*/ 10 w 10"/>
                    <a:gd name="T13" fmla="*/ 5 h 5"/>
                    <a:gd name="T14" fmla="*/ 10 w 10"/>
                    <a:gd name="T15" fmla="*/ 5 h 5"/>
                    <a:gd name="T16" fmla="*/ 10 w 10"/>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
                      <a:moveTo>
                        <a:pt x="10" y="5"/>
                      </a:moveTo>
                      <a:lnTo>
                        <a:pt x="10" y="5"/>
                      </a:lnTo>
                      <a:lnTo>
                        <a:pt x="0" y="0"/>
                      </a:lnTo>
                      <a:lnTo>
                        <a:pt x="0" y="5"/>
                      </a:lnTo>
                      <a:lnTo>
                        <a:pt x="10" y="5"/>
                      </a:lnTo>
                      <a:lnTo>
                        <a:pt x="10" y="5"/>
                      </a:lnTo>
                      <a:lnTo>
                        <a:pt x="10" y="5"/>
                      </a:lnTo>
                      <a:lnTo>
                        <a:pt x="10" y="5"/>
                      </a:lnTo>
                      <a:lnTo>
                        <a:pt x="1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27" name="Freeform 3527">
                  <a:extLst>
                    <a:ext uri="{FF2B5EF4-FFF2-40B4-BE49-F238E27FC236}">
                      <a16:creationId xmlns:a16="http://schemas.microsoft.com/office/drawing/2014/main" id="{65F0F1B9-3AC9-4AA6-8352-12955849DCEE}"/>
                    </a:ext>
                  </a:extLst>
                </p:cNvPr>
                <p:cNvSpPr>
                  <a:spLocks/>
                </p:cNvSpPr>
                <p:nvPr/>
              </p:nvSpPr>
              <p:spPr bwMode="auto">
                <a:xfrm>
                  <a:off x="4118" y="1430"/>
                  <a:ext cx="4" cy="19"/>
                </a:xfrm>
                <a:custGeom>
                  <a:avLst/>
                  <a:gdLst>
                    <a:gd name="T0" fmla="*/ 4 w 4"/>
                    <a:gd name="T1" fmla="*/ 19 h 19"/>
                    <a:gd name="T2" fmla="*/ 4 w 4"/>
                    <a:gd name="T3" fmla="*/ 19 h 19"/>
                    <a:gd name="T4" fmla="*/ 0 w 4"/>
                    <a:gd name="T5" fmla="*/ 0 h 19"/>
                    <a:gd name="T6" fmla="*/ 0 w 4"/>
                    <a:gd name="T7" fmla="*/ 0 h 19"/>
                    <a:gd name="T8" fmla="*/ 0 w 4"/>
                    <a:gd name="T9" fmla="*/ 19 h 19"/>
                    <a:gd name="T10" fmla="*/ 4 w 4"/>
                    <a:gd name="T11" fmla="*/ 19 h 19"/>
                  </a:gdLst>
                  <a:ahLst/>
                  <a:cxnLst>
                    <a:cxn ang="0">
                      <a:pos x="T0" y="T1"/>
                    </a:cxn>
                    <a:cxn ang="0">
                      <a:pos x="T2" y="T3"/>
                    </a:cxn>
                    <a:cxn ang="0">
                      <a:pos x="T4" y="T5"/>
                    </a:cxn>
                    <a:cxn ang="0">
                      <a:pos x="T6" y="T7"/>
                    </a:cxn>
                    <a:cxn ang="0">
                      <a:pos x="T8" y="T9"/>
                    </a:cxn>
                    <a:cxn ang="0">
                      <a:pos x="T10" y="T11"/>
                    </a:cxn>
                  </a:cxnLst>
                  <a:rect l="0" t="0" r="r" b="b"/>
                  <a:pathLst>
                    <a:path w="4" h="19">
                      <a:moveTo>
                        <a:pt x="4" y="19"/>
                      </a:moveTo>
                      <a:lnTo>
                        <a:pt x="4" y="19"/>
                      </a:lnTo>
                      <a:lnTo>
                        <a:pt x="0" y="0"/>
                      </a:lnTo>
                      <a:lnTo>
                        <a:pt x="0" y="0"/>
                      </a:lnTo>
                      <a:lnTo>
                        <a:pt x="0" y="19"/>
                      </a:lnTo>
                      <a:lnTo>
                        <a:pt x="4"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28" name="Freeform 3528">
                  <a:extLst>
                    <a:ext uri="{FF2B5EF4-FFF2-40B4-BE49-F238E27FC236}">
                      <a16:creationId xmlns:a16="http://schemas.microsoft.com/office/drawing/2014/main" id="{DDF46538-D7DE-4207-ADFA-A534729F9D42}"/>
                    </a:ext>
                  </a:extLst>
                </p:cNvPr>
                <p:cNvSpPr>
                  <a:spLocks/>
                </p:cNvSpPr>
                <p:nvPr/>
              </p:nvSpPr>
              <p:spPr bwMode="auto">
                <a:xfrm>
                  <a:off x="4078" y="1504"/>
                  <a:ext cx="40" cy="19"/>
                </a:xfrm>
                <a:custGeom>
                  <a:avLst/>
                  <a:gdLst>
                    <a:gd name="T0" fmla="*/ 30 w 40"/>
                    <a:gd name="T1" fmla="*/ 0 h 19"/>
                    <a:gd name="T2" fmla="*/ 5 w 40"/>
                    <a:gd name="T3" fmla="*/ 9 h 19"/>
                    <a:gd name="T4" fmla="*/ 30 w 40"/>
                    <a:gd name="T5" fmla="*/ 4 h 19"/>
                    <a:gd name="T6" fmla="*/ 10 w 40"/>
                    <a:gd name="T7" fmla="*/ 14 h 19"/>
                    <a:gd name="T8" fmla="*/ 30 w 40"/>
                    <a:gd name="T9" fmla="*/ 9 h 19"/>
                    <a:gd name="T10" fmla="*/ 10 w 40"/>
                    <a:gd name="T11" fmla="*/ 14 h 19"/>
                    <a:gd name="T12" fmla="*/ 35 w 40"/>
                    <a:gd name="T13" fmla="*/ 14 h 19"/>
                    <a:gd name="T14" fmla="*/ 15 w 40"/>
                    <a:gd name="T15" fmla="*/ 19 h 19"/>
                    <a:gd name="T16" fmla="*/ 40 w 40"/>
                    <a:gd name="T17" fmla="*/ 14 h 19"/>
                    <a:gd name="T18" fmla="*/ 35 w 40"/>
                    <a:gd name="T19" fmla="*/ 0 h 19"/>
                    <a:gd name="T20" fmla="*/ 35 w 40"/>
                    <a:gd name="T21" fmla="*/ 0 h 19"/>
                    <a:gd name="T22" fmla="*/ 35 w 40"/>
                    <a:gd name="T23" fmla="*/ 0 h 19"/>
                    <a:gd name="T24" fmla="*/ 30 w 40"/>
                    <a:gd name="T25" fmla="*/ 0 h 19"/>
                    <a:gd name="T26" fmla="*/ 30 w 40"/>
                    <a:gd name="T27" fmla="*/ 0 h 19"/>
                    <a:gd name="T28" fmla="*/ 25 w 40"/>
                    <a:gd name="T29" fmla="*/ 0 h 19"/>
                    <a:gd name="T30" fmla="*/ 25 w 40"/>
                    <a:gd name="T31" fmla="*/ 0 h 19"/>
                    <a:gd name="T32" fmla="*/ 20 w 40"/>
                    <a:gd name="T33" fmla="*/ 0 h 19"/>
                    <a:gd name="T34" fmla="*/ 15 w 40"/>
                    <a:gd name="T35" fmla="*/ 0 h 19"/>
                    <a:gd name="T36" fmla="*/ 15 w 40"/>
                    <a:gd name="T37" fmla="*/ 4 h 19"/>
                    <a:gd name="T38" fmla="*/ 10 w 40"/>
                    <a:gd name="T39" fmla="*/ 4 h 19"/>
                    <a:gd name="T40" fmla="*/ 10 w 40"/>
                    <a:gd name="T41" fmla="*/ 4 h 19"/>
                    <a:gd name="T42" fmla="*/ 5 w 40"/>
                    <a:gd name="T43" fmla="*/ 4 h 19"/>
                    <a:gd name="T44" fmla="*/ 5 w 40"/>
                    <a:gd name="T45" fmla="*/ 4 h 19"/>
                    <a:gd name="T46" fmla="*/ 0 w 40"/>
                    <a:gd name="T47" fmla="*/ 4 h 19"/>
                    <a:gd name="T48" fmla="*/ 0 w 40"/>
                    <a:gd name="T49" fmla="*/ 4 h 19"/>
                    <a:gd name="T50" fmla="*/ 0 w 40"/>
                    <a:gd name="T51" fmla="*/ 4 h 19"/>
                    <a:gd name="T52" fmla="*/ 30 w 40"/>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19">
                      <a:moveTo>
                        <a:pt x="30" y="0"/>
                      </a:moveTo>
                      <a:lnTo>
                        <a:pt x="5" y="9"/>
                      </a:lnTo>
                      <a:lnTo>
                        <a:pt x="30" y="4"/>
                      </a:lnTo>
                      <a:lnTo>
                        <a:pt x="10" y="14"/>
                      </a:lnTo>
                      <a:lnTo>
                        <a:pt x="30" y="9"/>
                      </a:lnTo>
                      <a:lnTo>
                        <a:pt x="10" y="14"/>
                      </a:lnTo>
                      <a:lnTo>
                        <a:pt x="35" y="14"/>
                      </a:lnTo>
                      <a:lnTo>
                        <a:pt x="15" y="19"/>
                      </a:lnTo>
                      <a:lnTo>
                        <a:pt x="40" y="14"/>
                      </a:lnTo>
                      <a:lnTo>
                        <a:pt x="35" y="0"/>
                      </a:lnTo>
                      <a:lnTo>
                        <a:pt x="35" y="0"/>
                      </a:lnTo>
                      <a:lnTo>
                        <a:pt x="35" y="0"/>
                      </a:lnTo>
                      <a:lnTo>
                        <a:pt x="30" y="0"/>
                      </a:lnTo>
                      <a:lnTo>
                        <a:pt x="30" y="0"/>
                      </a:lnTo>
                      <a:lnTo>
                        <a:pt x="25" y="0"/>
                      </a:lnTo>
                      <a:lnTo>
                        <a:pt x="25" y="0"/>
                      </a:lnTo>
                      <a:lnTo>
                        <a:pt x="20" y="0"/>
                      </a:lnTo>
                      <a:lnTo>
                        <a:pt x="15" y="0"/>
                      </a:lnTo>
                      <a:lnTo>
                        <a:pt x="15" y="4"/>
                      </a:lnTo>
                      <a:lnTo>
                        <a:pt x="10" y="4"/>
                      </a:lnTo>
                      <a:lnTo>
                        <a:pt x="10" y="4"/>
                      </a:lnTo>
                      <a:lnTo>
                        <a:pt x="5" y="4"/>
                      </a:lnTo>
                      <a:lnTo>
                        <a:pt x="5" y="4"/>
                      </a:lnTo>
                      <a:lnTo>
                        <a:pt x="0" y="4"/>
                      </a:lnTo>
                      <a:lnTo>
                        <a:pt x="0" y="4"/>
                      </a:lnTo>
                      <a:lnTo>
                        <a:pt x="0" y="4"/>
                      </a:lnTo>
                      <a:lnTo>
                        <a:pt x="30" y="0"/>
                      </a:lnTo>
                      <a:close/>
                    </a:path>
                  </a:pathLst>
                </a:custGeom>
                <a:solidFill>
                  <a:srgbClr val="98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29" name="Freeform 3529">
                  <a:extLst>
                    <a:ext uri="{FF2B5EF4-FFF2-40B4-BE49-F238E27FC236}">
                      <a16:creationId xmlns:a16="http://schemas.microsoft.com/office/drawing/2014/main" id="{472FAB75-C921-4B48-8342-2A9637038143}"/>
                    </a:ext>
                  </a:extLst>
                </p:cNvPr>
                <p:cNvSpPr>
                  <a:spLocks/>
                </p:cNvSpPr>
                <p:nvPr/>
              </p:nvSpPr>
              <p:spPr bwMode="auto">
                <a:xfrm>
                  <a:off x="4053" y="1518"/>
                  <a:ext cx="65" cy="15"/>
                </a:xfrm>
                <a:custGeom>
                  <a:avLst/>
                  <a:gdLst>
                    <a:gd name="T0" fmla="*/ 65 w 65"/>
                    <a:gd name="T1" fmla="*/ 0 h 15"/>
                    <a:gd name="T2" fmla="*/ 60 w 65"/>
                    <a:gd name="T3" fmla="*/ 5 h 15"/>
                    <a:gd name="T4" fmla="*/ 50 w 65"/>
                    <a:gd name="T5" fmla="*/ 5 h 15"/>
                    <a:gd name="T6" fmla="*/ 45 w 65"/>
                    <a:gd name="T7" fmla="*/ 5 h 15"/>
                    <a:gd name="T8" fmla="*/ 40 w 65"/>
                    <a:gd name="T9" fmla="*/ 5 h 15"/>
                    <a:gd name="T10" fmla="*/ 35 w 65"/>
                    <a:gd name="T11" fmla="*/ 5 h 15"/>
                    <a:gd name="T12" fmla="*/ 25 w 65"/>
                    <a:gd name="T13" fmla="*/ 10 h 15"/>
                    <a:gd name="T14" fmla="*/ 20 w 65"/>
                    <a:gd name="T15" fmla="*/ 10 h 15"/>
                    <a:gd name="T16" fmla="*/ 20 w 65"/>
                    <a:gd name="T17" fmla="*/ 10 h 15"/>
                    <a:gd name="T18" fmla="*/ 15 w 65"/>
                    <a:gd name="T19" fmla="*/ 10 h 15"/>
                    <a:gd name="T20" fmla="*/ 10 w 65"/>
                    <a:gd name="T21" fmla="*/ 10 h 15"/>
                    <a:gd name="T22" fmla="*/ 5 w 65"/>
                    <a:gd name="T23" fmla="*/ 10 h 15"/>
                    <a:gd name="T24" fmla="*/ 5 w 65"/>
                    <a:gd name="T25" fmla="*/ 10 h 15"/>
                    <a:gd name="T26" fmla="*/ 5 w 65"/>
                    <a:gd name="T27" fmla="*/ 10 h 15"/>
                    <a:gd name="T28" fmla="*/ 0 w 65"/>
                    <a:gd name="T29" fmla="*/ 10 h 15"/>
                    <a:gd name="T30" fmla="*/ 0 w 65"/>
                    <a:gd name="T31" fmla="*/ 10 h 15"/>
                    <a:gd name="T32" fmla="*/ 0 w 65"/>
                    <a:gd name="T33" fmla="*/ 10 h 15"/>
                    <a:gd name="T34" fmla="*/ 0 w 65"/>
                    <a:gd name="T35" fmla="*/ 15 h 15"/>
                    <a:gd name="T36" fmla="*/ 0 w 65"/>
                    <a:gd name="T37" fmla="*/ 15 h 15"/>
                    <a:gd name="T38" fmla="*/ 0 w 65"/>
                    <a:gd name="T39" fmla="*/ 15 h 15"/>
                    <a:gd name="T40" fmla="*/ 5 w 65"/>
                    <a:gd name="T41" fmla="*/ 15 h 15"/>
                    <a:gd name="T42" fmla="*/ 5 w 65"/>
                    <a:gd name="T43" fmla="*/ 15 h 15"/>
                    <a:gd name="T44" fmla="*/ 10 w 65"/>
                    <a:gd name="T45" fmla="*/ 15 h 15"/>
                    <a:gd name="T46" fmla="*/ 10 w 65"/>
                    <a:gd name="T47" fmla="*/ 15 h 15"/>
                    <a:gd name="T48" fmla="*/ 15 w 65"/>
                    <a:gd name="T49" fmla="*/ 15 h 15"/>
                    <a:gd name="T50" fmla="*/ 20 w 65"/>
                    <a:gd name="T51" fmla="*/ 15 h 15"/>
                    <a:gd name="T52" fmla="*/ 25 w 65"/>
                    <a:gd name="T53" fmla="*/ 15 h 15"/>
                    <a:gd name="T54" fmla="*/ 30 w 65"/>
                    <a:gd name="T55" fmla="*/ 15 h 15"/>
                    <a:gd name="T56" fmla="*/ 35 w 65"/>
                    <a:gd name="T57" fmla="*/ 10 h 15"/>
                    <a:gd name="T58" fmla="*/ 40 w 65"/>
                    <a:gd name="T59" fmla="*/ 10 h 15"/>
                    <a:gd name="T60" fmla="*/ 45 w 65"/>
                    <a:gd name="T61" fmla="*/ 10 h 15"/>
                    <a:gd name="T62" fmla="*/ 50 w 65"/>
                    <a:gd name="T63" fmla="*/ 10 h 15"/>
                    <a:gd name="T64" fmla="*/ 60 w 65"/>
                    <a:gd name="T65" fmla="*/ 10 h 15"/>
                    <a:gd name="T66" fmla="*/ 65 w 65"/>
                    <a:gd name="T67" fmla="*/ 5 h 15"/>
                    <a:gd name="T68" fmla="*/ 65 w 65"/>
                    <a:gd name="T6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 h="15">
                      <a:moveTo>
                        <a:pt x="65" y="0"/>
                      </a:moveTo>
                      <a:lnTo>
                        <a:pt x="60" y="5"/>
                      </a:lnTo>
                      <a:lnTo>
                        <a:pt x="50" y="5"/>
                      </a:lnTo>
                      <a:lnTo>
                        <a:pt x="45" y="5"/>
                      </a:lnTo>
                      <a:lnTo>
                        <a:pt x="40" y="5"/>
                      </a:lnTo>
                      <a:lnTo>
                        <a:pt x="35" y="5"/>
                      </a:lnTo>
                      <a:lnTo>
                        <a:pt x="25" y="10"/>
                      </a:lnTo>
                      <a:lnTo>
                        <a:pt x="20" y="10"/>
                      </a:lnTo>
                      <a:lnTo>
                        <a:pt x="20" y="10"/>
                      </a:lnTo>
                      <a:lnTo>
                        <a:pt x="15" y="10"/>
                      </a:lnTo>
                      <a:lnTo>
                        <a:pt x="10" y="10"/>
                      </a:lnTo>
                      <a:lnTo>
                        <a:pt x="5" y="10"/>
                      </a:lnTo>
                      <a:lnTo>
                        <a:pt x="5" y="10"/>
                      </a:lnTo>
                      <a:lnTo>
                        <a:pt x="5" y="10"/>
                      </a:lnTo>
                      <a:lnTo>
                        <a:pt x="0" y="10"/>
                      </a:lnTo>
                      <a:lnTo>
                        <a:pt x="0" y="10"/>
                      </a:lnTo>
                      <a:lnTo>
                        <a:pt x="0" y="10"/>
                      </a:lnTo>
                      <a:lnTo>
                        <a:pt x="0" y="15"/>
                      </a:lnTo>
                      <a:lnTo>
                        <a:pt x="0" y="15"/>
                      </a:lnTo>
                      <a:lnTo>
                        <a:pt x="0" y="15"/>
                      </a:lnTo>
                      <a:lnTo>
                        <a:pt x="5" y="15"/>
                      </a:lnTo>
                      <a:lnTo>
                        <a:pt x="5" y="15"/>
                      </a:lnTo>
                      <a:lnTo>
                        <a:pt x="10" y="15"/>
                      </a:lnTo>
                      <a:lnTo>
                        <a:pt x="10" y="15"/>
                      </a:lnTo>
                      <a:lnTo>
                        <a:pt x="15" y="15"/>
                      </a:lnTo>
                      <a:lnTo>
                        <a:pt x="20" y="15"/>
                      </a:lnTo>
                      <a:lnTo>
                        <a:pt x="25" y="15"/>
                      </a:lnTo>
                      <a:lnTo>
                        <a:pt x="30" y="15"/>
                      </a:lnTo>
                      <a:lnTo>
                        <a:pt x="35" y="10"/>
                      </a:lnTo>
                      <a:lnTo>
                        <a:pt x="40" y="10"/>
                      </a:lnTo>
                      <a:lnTo>
                        <a:pt x="45" y="10"/>
                      </a:lnTo>
                      <a:lnTo>
                        <a:pt x="50" y="10"/>
                      </a:lnTo>
                      <a:lnTo>
                        <a:pt x="60" y="10"/>
                      </a:lnTo>
                      <a:lnTo>
                        <a:pt x="65" y="5"/>
                      </a:lnTo>
                      <a:lnTo>
                        <a:pt x="6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30" name="Freeform 3530">
                  <a:extLst>
                    <a:ext uri="{FF2B5EF4-FFF2-40B4-BE49-F238E27FC236}">
                      <a16:creationId xmlns:a16="http://schemas.microsoft.com/office/drawing/2014/main" id="{D62378E3-6F8A-404B-B575-FF74185CC866}"/>
                    </a:ext>
                  </a:extLst>
                </p:cNvPr>
                <p:cNvSpPr>
                  <a:spLocks/>
                </p:cNvSpPr>
                <p:nvPr/>
              </p:nvSpPr>
              <p:spPr bwMode="auto">
                <a:xfrm>
                  <a:off x="4058" y="1538"/>
                  <a:ext cx="5" cy="5"/>
                </a:xfrm>
                <a:custGeom>
                  <a:avLst/>
                  <a:gdLst>
                    <a:gd name="T0" fmla="*/ 0 w 5"/>
                    <a:gd name="T1" fmla="*/ 5 h 5"/>
                    <a:gd name="T2" fmla="*/ 5 w 5"/>
                    <a:gd name="T3" fmla="*/ 0 h 5"/>
                    <a:gd name="T4" fmla="*/ 5 w 5"/>
                    <a:gd name="T5" fmla="*/ 0 h 5"/>
                    <a:gd name="T6" fmla="*/ 5 w 5"/>
                    <a:gd name="T7" fmla="*/ 0 h 5"/>
                    <a:gd name="T8" fmla="*/ 5 w 5"/>
                    <a:gd name="T9" fmla="*/ 0 h 5"/>
                    <a:gd name="T10" fmla="*/ 5 w 5"/>
                    <a:gd name="T11" fmla="*/ 0 h 5"/>
                    <a:gd name="T12" fmla="*/ 5 w 5"/>
                    <a:gd name="T13" fmla="*/ 0 h 5"/>
                    <a:gd name="T14" fmla="*/ 0 w 5"/>
                    <a:gd name="T15" fmla="*/ 0 h 5"/>
                    <a:gd name="T16" fmla="*/ 0 w 5"/>
                    <a:gd name="T17" fmla="*/ 0 h 5"/>
                    <a:gd name="T18" fmla="*/ 0 w 5"/>
                    <a:gd name="T19" fmla="*/ 0 h 5"/>
                    <a:gd name="T20" fmla="*/ 0 w 5"/>
                    <a:gd name="T21" fmla="*/ 0 h 5"/>
                    <a:gd name="T22" fmla="*/ 0 w 5"/>
                    <a:gd name="T23" fmla="*/ 0 h 5"/>
                    <a:gd name="T24" fmla="*/ 0 w 5"/>
                    <a:gd name="T25" fmla="*/ 0 h 5"/>
                    <a:gd name="T26" fmla="*/ 0 w 5"/>
                    <a:gd name="T27" fmla="*/ 0 h 5"/>
                    <a:gd name="T28" fmla="*/ 0 w 5"/>
                    <a:gd name="T29" fmla="*/ 0 h 5"/>
                    <a:gd name="T30" fmla="*/ 0 w 5"/>
                    <a:gd name="T31" fmla="*/ 5 h 5"/>
                    <a:gd name="T32" fmla="*/ 0 w 5"/>
                    <a:gd name="T3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5">
                      <a:moveTo>
                        <a:pt x="0" y="5"/>
                      </a:moveTo>
                      <a:lnTo>
                        <a:pt x="5" y="0"/>
                      </a:lnTo>
                      <a:lnTo>
                        <a:pt x="5" y="0"/>
                      </a:lnTo>
                      <a:lnTo>
                        <a:pt x="5" y="0"/>
                      </a:lnTo>
                      <a:lnTo>
                        <a:pt x="5" y="0"/>
                      </a:lnTo>
                      <a:lnTo>
                        <a:pt x="5" y="0"/>
                      </a:lnTo>
                      <a:lnTo>
                        <a:pt x="5" y="0"/>
                      </a:lnTo>
                      <a:lnTo>
                        <a:pt x="0" y="0"/>
                      </a:lnTo>
                      <a:lnTo>
                        <a:pt x="0" y="0"/>
                      </a:lnTo>
                      <a:lnTo>
                        <a:pt x="0" y="0"/>
                      </a:lnTo>
                      <a:lnTo>
                        <a:pt x="0" y="0"/>
                      </a:lnTo>
                      <a:lnTo>
                        <a:pt x="0" y="0"/>
                      </a:lnTo>
                      <a:lnTo>
                        <a:pt x="0" y="0"/>
                      </a:lnTo>
                      <a:lnTo>
                        <a:pt x="0" y="0"/>
                      </a:lnTo>
                      <a:lnTo>
                        <a:pt x="0" y="0"/>
                      </a:lnTo>
                      <a:lnTo>
                        <a:pt x="0"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31" name="Freeform 3531">
                  <a:extLst>
                    <a:ext uri="{FF2B5EF4-FFF2-40B4-BE49-F238E27FC236}">
                      <a16:creationId xmlns:a16="http://schemas.microsoft.com/office/drawing/2014/main" id="{CC7DE5D1-0571-491C-8B42-4BCDD6734FC7}"/>
                    </a:ext>
                  </a:extLst>
                </p:cNvPr>
                <p:cNvSpPr>
                  <a:spLocks/>
                </p:cNvSpPr>
                <p:nvPr/>
              </p:nvSpPr>
              <p:spPr bwMode="auto">
                <a:xfrm>
                  <a:off x="4058" y="1538"/>
                  <a:ext cx="5" cy="5"/>
                </a:xfrm>
                <a:custGeom>
                  <a:avLst/>
                  <a:gdLst>
                    <a:gd name="T0" fmla="*/ 5 w 5"/>
                    <a:gd name="T1" fmla="*/ 5 h 5"/>
                    <a:gd name="T2" fmla="*/ 5 w 5"/>
                    <a:gd name="T3" fmla="*/ 0 h 5"/>
                    <a:gd name="T4" fmla="*/ 5 w 5"/>
                    <a:gd name="T5" fmla="*/ 0 h 5"/>
                    <a:gd name="T6" fmla="*/ 5 w 5"/>
                    <a:gd name="T7" fmla="*/ 0 h 5"/>
                    <a:gd name="T8" fmla="*/ 5 w 5"/>
                    <a:gd name="T9" fmla="*/ 0 h 5"/>
                    <a:gd name="T10" fmla="*/ 5 w 5"/>
                    <a:gd name="T11" fmla="*/ 0 h 5"/>
                    <a:gd name="T12" fmla="*/ 5 w 5"/>
                    <a:gd name="T13" fmla="*/ 0 h 5"/>
                    <a:gd name="T14" fmla="*/ 5 w 5"/>
                    <a:gd name="T15" fmla="*/ 0 h 5"/>
                    <a:gd name="T16" fmla="*/ 5 w 5"/>
                    <a:gd name="T17" fmla="*/ 0 h 5"/>
                    <a:gd name="T18" fmla="*/ 0 w 5"/>
                    <a:gd name="T19" fmla="*/ 0 h 5"/>
                    <a:gd name="T20" fmla="*/ 0 w 5"/>
                    <a:gd name="T21" fmla="*/ 0 h 5"/>
                    <a:gd name="T22" fmla="*/ 0 w 5"/>
                    <a:gd name="T23" fmla="*/ 0 h 5"/>
                    <a:gd name="T24" fmla="*/ 0 w 5"/>
                    <a:gd name="T25" fmla="*/ 0 h 5"/>
                    <a:gd name="T26" fmla="*/ 0 w 5"/>
                    <a:gd name="T27" fmla="*/ 0 h 5"/>
                    <a:gd name="T28" fmla="*/ 0 w 5"/>
                    <a:gd name="T29" fmla="*/ 0 h 5"/>
                    <a:gd name="T30" fmla="*/ 5 w 5"/>
                    <a:gd name="T31" fmla="*/ 5 h 5"/>
                    <a:gd name="T32" fmla="*/ 5 w 5"/>
                    <a:gd name="T3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5">
                      <a:moveTo>
                        <a:pt x="5" y="5"/>
                      </a:moveTo>
                      <a:lnTo>
                        <a:pt x="5" y="0"/>
                      </a:lnTo>
                      <a:lnTo>
                        <a:pt x="5" y="0"/>
                      </a:lnTo>
                      <a:lnTo>
                        <a:pt x="5" y="0"/>
                      </a:lnTo>
                      <a:lnTo>
                        <a:pt x="5" y="0"/>
                      </a:lnTo>
                      <a:lnTo>
                        <a:pt x="5" y="0"/>
                      </a:lnTo>
                      <a:lnTo>
                        <a:pt x="5" y="0"/>
                      </a:lnTo>
                      <a:lnTo>
                        <a:pt x="5" y="0"/>
                      </a:lnTo>
                      <a:lnTo>
                        <a:pt x="5" y="0"/>
                      </a:lnTo>
                      <a:lnTo>
                        <a:pt x="0" y="0"/>
                      </a:lnTo>
                      <a:lnTo>
                        <a:pt x="0" y="0"/>
                      </a:lnTo>
                      <a:lnTo>
                        <a:pt x="0" y="0"/>
                      </a:lnTo>
                      <a:lnTo>
                        <a:pt x="0" y="0"/>
                      </a:lnTo>
                      <a:lnTo>
                        <a:pt x="0" y="0"/>
                      </a:lnTo>
                      <a:lnTo>
                        <a:pt x="0" y="0"/>
                      </a:lnTo>
                      <a:lnTo>
                        <a:pt x="5" y="5"/>
                      </a:ln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32" name="Freeform 3532">
                  <a:extLst>
                    <a:ext uri="{FF2B5EF4-FFF2-40B4-BE49-F238E27FC236}">
                      <a16:creationId xmlns:a16="http://schemas.microsoft.com/office/drawing/2014/main" id="{A5E62BD3-F94F-4110-BE06-6A78F79FE8F5}"/>
                    </a:ext>
                  </a:extLst>
                </p:cNvPr>
                <p:cNvSpPr>
                  <a:spLocks/>
                </p:cNvSpPr>
                <p:nvPr/>
              </p:nvSpPr>
              <p:spPr bwMode="auto">
                <a:xfrm>
                  <a:off x="4083" y="1523"/>
                  <a:ext cx="39" cy="30"/>
                </a:xfrm>
                <a:custGeom>
                  <a:avLst/>
                  <a:gdLst>
                    <a:gd name="T0" fmla="*/ 35 w 39"/>
                    <a:gd name="T1" fmla="*/ 0 h 30"/>
                    <a:gd name="T2" fmla="*/ 39 w 39"/>
                    <a:gd name="T3" fmla="*/ 25 h 30"/>
                    <a:gd name="T4" fmla="*/ 0 w 39"/>
                    <a:gd name="T5" fmla="*/ 30 h 30"/>
                    <a:gd name="T6" fmla="*/ 35 w 39"/>
                    <a:gd name="T7" fmla="*/ 20 h 30"/>
                    <a:gd name="T8" fmla="*/ 0 w 39"/>
                    <a:gd name="T9" fmla="*/ 25 h 30"/>
                    <a:gd name="T10" fmla="*/ 35 w 39"/>
                    <a:gd name="T11" fmla="*/ 15 h 30"/>
                    <a:gd name="T12" fmla="*/ 0 w 39"/>
                    <a:gd name="T13" fmla="*/ 20 h 30"/>
                    <a:gd name="T14" fmla="*/ 35 w 39"/>
                    <a:gd name="T15" fmla="*/ 10 h 30"/>
                    <a:gd name="T16" fmla="*/ 0 w 39"/>
                    <a:gd name="T17" fmla="*/ 15 h 30"/>
                    <a:gd name="T18" fmla="*/ 35 w 39"/>
                    <a:gd name="T19" fmla="*/ 5 h 30"/>
                    <a:gd name="T20" fmla="*/ 0 w 39"/>
                    <a:gd name="T21" fmla="*/ 10 h 30"/>
                    <a:gd name="T22" fmla="*/ 30 w 39"/>
                    <a:gd name="T23" fmla="*/ 5 h 30"/>
                    <a:gd name="T24" fmla="*/ 0 w 39"/>
                    <a:gd name="T25" fmla="*/ 10 h 30"/>
                    <a:gd name="T26" fmla="*/ 35 w 39"/>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0">
                      <a:moveTo>
                        <a:pt x="35" y="0"/>
                      </a:moveTo>
                      <a:lnTo>
                        <a:pt x="39" y="25"/>
                      </a:lnTo>
                      <a:lnTo>
                        <a:pt x="0" y="30"/>
                      </a:lnTo>
                      <a:lnTo>
                        <a:pt x="35" y="20"/>
                      </a:lnTo>
                      <a:lnTo>
                        <a:pt x="0" y="25"/>
                      </a:lnTo>
                      <a:lnTo>
                        <a:pt x="35" y="15"/>
                      </a:lnTo>
                      <a:lnTo>
                        <a:pt x="0" y="20"/>
                      </a:lnTo>
                      <a:lnTo>
                        <a:pt x="35" y="10"/>
                      </a:lnTo>
                      <a:lnTo>
                        <a:pt x="0" y="15"/>
                      </a:lnTo>
                      <a:lnTo>
                        <a:pt x="35" y="5"/>
                      </a:lnTo>
                      <a:lnTo>
                        <a:pt x="0" y="10"/>
                      </a:lnTo>
                      <a:lnTo>
                        <a:pt x="30" y="5"/>
                      </a:lnTo>
                      <a:lnTo>
                        <a:pt x="0" y="10"/>
                      </a:lnTo>
                      <a:lnTo>
                        <a:pt x="35" y="0"/>
                      </a:lnTo>
                      <a:close/>
                    </a:path>
                  </a:pathLst>
                </a:custGeom>
                <a:solidFill>
                  <a:srgbClr val="98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33" name="Freeform 3533">
                  <a:extLst>
                    <a:ext uri="{FF2B5EF4-FFF2-40B4-BE49-F238E27FC236}">
                      <a16:creationId xmlns:a16="http://schemas.microsoft.com/office/drawing/2014/main" id="{3E2550CF-2E58-48D2-BE81-594CEE43DD7E}"/>
                    </a:ext>
                  </a:extLst>
                </p:cNvPr>
                <p:cNvSpPr>
                  <a:spLocks/>
                </p:cNvSpPr>
                <p:nvPr/>
              </p:nvSpPr>
              <p:spPr bwMode="auto">
                <a:xfrm>
                  <a:off x="4108" y="1430"/>
                  <a:ext cx="64" cy="118"/>
                </a:xfrm>
                <a:custGeom>
                  <a:avLst/>
                  <a:gdLst>
                    <a:gd name="T0" fmla="*/ 10 w 64"/>
                    <a:gd name="T1" fmla="*/ 19 h 118"/>
                    <a:gd name="T2" fmla="*/ 10 w 64"/>
                    <a:gd name="T3" fmla="*/ 0 h 118"/>
                    <a:gd name="T4" fmla="*/ 0 w 64"/>
                    <a:gd name="T5" fmla="*/ 0 h 118"/>
                    <a:gd name="T6" fmla="*/ 10 w 64"/>
                    <a:gd name="T7" fmla="*/ 74 h 118"/>
                    <a:gd name="T8" fmla="*/ 10 w 64"/>
                    <a:gd name="T9" fmla="*/ 74 h 118"/>
                    <a:gd name="T10" fmla="*/ 14 w 64"/>
                    <a:gd name="T11" fmla="*/ 118 h 118"/>
                    <a:gd name="T12" fmla="*/ 19 w 64"/>
                    <a:gd name="T13" fmla="*/ 118 h 118"/>
                    <a:gd name="T14" fmla="*/ 19 w 64"/>
                    <a:gd name="T15" fmla="*/ 108 h 118"/>
                    <a:gd name="T16" fmla="*/ 64 w 64"/>
                    <a:gd name="T17" fmla="*/ 93 h 118"/>
                    <a:gd name="T18" fmla="*/ 59 w 64"/>
                    <a:gd name="T19" fmla="*/ 64 h 118"/>
                    <a:gd name="T20" fmla="*/ 54 w 64"/>
                    <a:gd name="T21" fmla="*/ 64 h 118"/>
                    <a:gd name="T22" fmla="*/ 44 w 64"/>
                    <a:gd name="T23" fmla="*/ 24 h 118"/>
                    <a:gd name="T24" fmla="*/ 10 w 64"/>
                    <a:gd name="T25" fmla="*/ 19 h 118"/>
                    <a:gd name="T26" fmla="*/ 19 w 64"/>
                    <a:gd name="T27" fmla="*/ 69 h 118"/>
                    <a:gd name="T28" fmla="*/ 10 w 64"/>
                    <a:gd name="T29" fmla="*/ 1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118">
                      <a:moveTo>
                        <a:pt x="10" y="19"/>
                      </a:moveTo>
                      <a:lnTo>
                        <a:pt x="10" y="0"/>
                      </a:lnTo>
                      <a:lnTo>
                        <a:pt x="0" y="0"/>
                      </a:lnTo>
                      <a:lnTo>
                        <a:pt x="10" y="74"/>
                      </a:lnTo>
                      <a:lnTo>
                        <a:pt x="10" y="74"/>
                      </a:lnTo>
                      <a:lnTo>
                        <a:pt x="14" y="118"/>
                      </a:lnTo>
                      <a:lnTo>
                        <a:pt x="19" y="118"/>
                      </a:lnTo>
                      <a:lnTo>
                        <a:pt x="19" y="108"/>
                      </a:lnTo>
                      <a:lnTo>
                        <a:pt x="64" y="93"/>
                      </a:lnTo>
                      <a:lnTo>
                        <a:pt x="59" y="64"/>
                      </a:lnTo>
                      <a:lnTo>
                        <a:pt x="54" y="64"/>
                      </a:lnTo>
                      <a:lnTo>
                        <a:pt x="44" y="24"/>
                      </a:lnTo>
                      <a:lnTo>
                        <a:pt x="10" y="19"/>
                      </a:lnTo>
                      <a:lnTo>
                        <a:pt x="19" y="69"/>
                      </a:lnTo>
                      <a:lnTo>
                        <a:pt x="10" y="19"/>
                      </a:lnTo>
                      <a:close/>
                    </a:path>
                  </a:pathLst>
                </a:custGeom>
                <a:solidFill>
                  <a:srgbClr val="98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34" name="Freeform 3534">
                  <a:extLst>
                    <a:ext uri="{FF2B5EF4-FFF2-40B4-BE49-F238E27FC236}">
                      <a16:creationId xmlns:a16="http://schemas.microsoft.com/office/drawing/2014/main" id="{E54145F4-9104-4734-80D1-93A94F848948}"/>
                    </a:ext>
                  </a:extLst>
                </p:cNvPr>
                <p:cNvSpPr>
                  <a:spLocks/>
                </p:cNvSpPr>
                <p:nvPr/>
              </p:nvSpPr>
              <p:spPr bwMode="auto">
                <a:xfrm>
                  <a:off x="4118" y="1449"/>
                  <a:ext cx="44" cy="50"/>
                </a:xfrm>
                <a:custGeom>
                  <a:avLst/>
                  <a:gdLst>
                    <a:gd name="T0" fmla="*/ 0 w 44"/>
                    <a:gd name="T1" fmla="*/ 0 h 50"/>
                    <a:gd name="T2" fmla="*/ 29 w 44"/>
                    <a:gd name="T3" fmla="*/ 10 h 50"/>
                    <a:gd name="T4" fmla="*/ 4 w 44"/>
                    <a:gd name="T5" fmla="*/ 10 h 50"/>
                    <a:gd name="T6" fmla="*/ 29 w 44"/>
                    <a:gd name="T7" fmla="*/ 15 h 50"/>
                    <a:gd name="T8" fmla="*/ 9 w 44"/>
                    <a:gd name="T9" fmla="*/ 15 h 50"/>
                    <a:gd name="T10" fmla="*/ 34 w 44"/>
                    <a:gd name="T11" fmla="*/ 20 h 50"/>
                    <a:gd name="T12" fmla="*/ 9 w 44"/>
                    <a:gd name="T13" fmla="*/ 25 h 50"/>
                    <a:gd name="T14" fmla="*/ 34 w 44"/>
                    <a:gd name="T15" fmla="*/ 25 h 50"/>
                    <a:gd name="T16" fmla="*/ 9 w 44"/>
                    <a:gd name="T17" fmla="*/ 30 h 50"/>
                    <a:gd name="T18" fmla="*/ 34 w 44"/>
                    <a:gd name="T19" fmla="*/ 30 h 50"/>
                    <a:gd name="T20" fmla="*/ 9 w 44"/>
                    <a:gd name="T21" fmla="*/ 35 h 50"/>
                    <a:gd name="T22" fmla="*/ 34 w 44"/>
                    <a:gd name="T23" fmla="*/ 40 h 50"/>
                    <a:gd name="T24" fmla="*/ 9 w 44"/>
                    <a:gd name="T25" fmla="*/ 45 h 50"/>
                    <a:gd name="T26" fmla="*/ 44 w 44"/>
                    <a:gd name="T27" fmla="*/ 45 h 50"/>
                    <a:gd name="T28" fmla="*/ 9 w 44"/>
                    <a:gd name="T29" fmla="*/ 50 h 50"/>
                    <a:gd name="T30" fmla="*/ 0 w 44"/>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50">
                      <a:moveTo>
                        <a:pt x="0" y="0"/>
                      </a:moveTo>
                      <a:lnTo>
                        <a:pt x="29" y="10"/>
                      </a:lnTo>
                      <a:lnTo>
                        <a:pt x="4" y="10"/>
                      </a:lnTo>
                      <a:lnTo>
                        <a:pt x="29" y="15"/>
                      </a:lnTo>
                      <a:lnTo>
                        <a:pt x="9" y="15"/>
                      </a:lnTo>
                      <a:lnTo>
                        <a:pt x="34" y="20"/>
                      </a:lnTo>
                      <a:lnTo>
                        <a:pt x="9" y="25"/>
                      </a:lnTo>
                      <a:lnTo>
                        <a:pt x="34" y="25"/>
                      </a:lnTo>
                      <a:lnTo>
                        <a:pt x="9" y="30"/>
                      </a:lnTo>
                      <a:lnTo>
                        <a:pt x="34" y="30"/>
                      </a:lnTo>
                      <a:lnTo>
                        <a:pt x="9" y="35"/>
                      </a:lnTo>
                      <a:lnTo>
                        <a:pt x="34" y="40"/>
                      </a:lnTo>
                      <a:lnTo>
                        <a:pt x="9" y="45"/>
                      </a:lnTo>
                      <a:lnTo>
                        <a:pt x="44" y="45"/>
                      </a:lnTo>
                      <a:lnTo>
                        <a:pt x="9" y="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35" name="Freeform 3535">
                  <a:extLst>
                    <a:ext uri="{FF2B5EF4-FFF2-40B4-BE49-F238E27FC236}">
                      <a16:creationId xmlns:a16="http://schemas.microsoft.com/office/drawing/2014/main" id="{F7121698-EF21-4228-A631-E5CC425E7A99}"/>
                    </a:ext>
                  </a:extLst>
                </p:cNvPr>
                <p:cNvSpPr>
                  <a:spLocks/>
                </p:cNvSpPr>
                <p:nvPr/>
              </p:nvSpPr>
              <p:spPr bwMode="auto">
                <a:xfrm>
                  <a:off x="4122" y="1494"/>
                  <a:ext cx="50" cy="44"/>
                </a:xfrm>
                <a:custGeom>
                  <a:avLst/>
                  <a:gdLst>
                    <a:gd name="T0" fmla="*/ 0 w 50"/>
                    <a:gd name="T1" fmla="*/ 10 h 44"/>
                    <a:gd name="T2" fmla="*/ 45 w 50"/>
                    <a:gd name="T3" fmla="*/ 0 h 44"/>
                    <a:gd name="T4" fmla="*/ 5 w 50"/>
                    <a:gd name="T5" fmla="*/ 14 h 44"/>
                    <a:gd name="T6" fmla="*/ 45 w 50"/>
                    <a:gd name="T7" fmla="*/ 10 h 44"/>
                    <a:gd name="T8" fmla="*/ 5 w 50"/>
                    <a:gd name="T9" fmla="*/ 24 h 44"/>
                    <a:gd name="T10" fmla="*/ 45 w 50"/>
                    <a:gd name="T11" fmla="*/ 14 h 44"/>
                    <a:gd name="T12" fmla="*/ 5 w 50"/>
                    <a:gd name="T13" fmla="*/ 29 h 44"/>
                    <a:gd name="T14" fmla="*/ 45 w 50"/>
                    <a:gd name="T15" fmla="*/ 24 h 44"/>
                    <a:gd name="T16" fmla="*/ 5 w 50"/>
                    <a:gd name="T17" fmla="*/ 34 h 44"/>
                    <a:gd name="T18" fmla="*/ 50 w 50"/>
                    <a:gd name="T19" fmla="*/ 29 h 44"/>
                    <a:gd name="T20" fmla="*/ 5 w 50"/>
                    <a:gd name="T21" fmla="*/ 44 h 44"/>
                    <a:gd name="T22" fmla="*/ 0 w 50"/>
                    <a:gd name="T23" fmla="*/ 1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44">
                      <a:moveTo>
                        <a:pt x="0" y="10"/>
                      </a:moveTo>
                      <a:lnTo>
                        <a:pt x="45" y="0"/>
                      </a:lnTo>
                      <a:lnTo>
                        <a:pt x="5" y="14"/>
                      </a:lnTo>
                      <a:lnTo>
                        <a:pt x="45" y="10"/>
                      </a:lnTo>
                      <a:lnTo>
                        <a:pt x="5" y="24"/>
                      </a:lnTo>
                      <a:lnTo>
                        <a:pt x="45" y="14"/>
                      </a:lnTo>
                      <a:lnTo>
                        <a:pt x="5" y="29"/>
                      </a:lnTo>
                      <a:lnTo>
                        <a:pt x="45" y="24"/>
                      </a:lnTo>
                      <a:lnTo>
                        <a:pt x="5" y="34"/>
                      </a:lnTo>
                      <a:lnTo>
                        <a:pt x="50" y="29"/>
                      </a:lnTo>
                      <a:lnTo>
                        <a:pt x="5" y="44"/>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36" name="Freeform 3536">
                  <a:extLst>
                    <a:ext uri="{FF2B5EF4-FFF2-40B4-BE49-F238E27FC236}">
                      <a16:creationId xmlns:a16="http://schemas.microsoft.com/office/drawing/2014/main" id="{F8A5873A-B30F-4245-A9B4-D690C391A8DA}"/>
                    </a:ext>
                  </a:extLst>
                </p:cNvPr>
                <p:cNvSpPr>
                  <a:spLocks/>
                </p:cNvSpPr>
                <p:nvPr/>
              </p:nvSpPr>
              <p:spPr bwMode="auto">
                <a:xfrm>
                  <a:off x="4039" y="1435"/>
                  <a:ext cx="64" cy="69"/>
                </a:xfrm>
                <a:custGeom>
                  <a:avLst/>
                  <a:gdLst>
                    <a:gd name="T0" fmla="*/ 9 w 64"/>
                    <a:gd name="T1" fmla="*/ 69 h 69"/>
                    <a:gd name="T2" fmla="*/ 9 w 64"/>
                    <a:gd name="T3" fmla="*/ 69 h 69"/>
                    <a:gd name="T4" fmla="*/ 9 w 64"/>
                    <a:gd name="T5" fmla="*/ 69 h 69"/>
                    <a:gd name="T6" fmla="*/ 9 w 64"/>
                    <a:gd name="T7" fmla="*/ 69 h 69"/>
                    <a:gd name="T8" fmla="*/ 14 w 64"/>
                    <a:gd name="T9" fmla="*/ 64 h 69"/>
                    <a:gd name="T10" fmla="*/ 19 w 64"/>
                    <a:gd name="T11" fmla="*/ 64 h 69"/>
                    <a:gd name="T12" fmla="*/ 19 w 64"/>
                    <a:gd name="T13" fmla="*/ 64 h 69"/>
                    <a:gd name="T14" fmla="*/ 24 w 64"/>
                    <a:gd name="T15" fmla="*/ 64 h 69"/>
                    <a:gd name="T16" fmla="*/ 29 w 64"/>
                    <a:gd name="T17" fmla="*/ 64 h 69"/>
                    <a:gd name="T18" fmla="*/ 34 w 64"/>
                    <a:gd name="T19" fmla="*/ 64 h 69"/>
                    <a:gd name="T20" fmla="*/ 39 w 64"/>
                    <a:gd name="T21" fmla="*/ 64 h 69"/>
                    <a:gd name="T22" fmla="*/ 44 w 64"/>
                    <a:gd name="T23" fmla="*/ 64 h 69"/>
                    <a:gd name="T24" fmla="*/ 49 w 64"/>
                    <a:gd name="T25" fmla="*/ 59 h 69"/>
                    <a:gd name="T26" fmla="*/ 54 w 64"/>
                    <a:gd name="T27" fmla="*/ 59 h 69"/>
                    <a:gd name="T28" fmla="*/ 54 w 64"/>
                    <a:gd name="T29" fmla="*/ 59 h 69"/>
                    <a:gd name="T30" fmla="*/ 59 w 64"/>
                    <a:gd name="T31" fmla="*/ 59 h 69"/>
                    <a:gd name="T32" fmla="*/ 64 w 64"/>
                    <a:gd name="T33" fmla="*/ 59 h 69"/>
                    <a:gd name="T34" fmla="*/ 59 w 64"/>
                    <a:gd name="T35" fmla="*/ 0 h 69"/>
                    <a:gd name="T36" fmla="*/ 59 w 64"/>
                    <a:gd name="T37" fmla="*/ 0 h 69"/>
                    <a:gd name="T38" fmla="*/ 54 w 64"/>
                    <a:gd name="T39" fmla="*/ 4 h 69"/>
                    <a:gd name="T40" fmla="*/ 54 w 64"/>
                    <a:gd name="T41" fmla="*/ 4 h 69"/>
                    <a:gd name="T42" fmla="*/ 54 w 64"/>
                    <a:gd name="T43" fmla="*/ 4 h 69"/>
                    <a:gd name="T44" fmla="*/ 49 w 64"/>
                    <a:gd name="T45" fmla="*/ 4 h 69"/>
                    <a:gd name="T46" fmla="*/ 44 w 64"/>
                    <a:gd name="T47" fmla="*/ 4 h 69"/>
                    <a:gd name="T48" fmla="*/ 39 w 64"/>
                    <a:gd name="T49" fmla="*/ 4 h 69"/>
                    <a:gd name="T50" fmla="*/ 39 w 64"/>
                    <a:gd name="T51" fmla="*/ 4 h 69"/>
                    <a:gd name="T52" fmla="*/ 34 w 64"/>
                    <a:gd name="T53" fmla="*/ 4 h 69"/>
                    <a:gd name="T54" fmla="*/ 29 w 64"/>
                    <a:gd name="T55" fmla="*/ 9 h 69"/>
                    <a:gd name="T56" fmla="*/ 24 w 64"/>
                    <a:gd name="T57" fmla="*/ 9 h 69"/>
                    <a:gd name="T58" fmla="*/ 19 w 64"/>
                    <a:gd name="T59" fmla="*/ 9 h 69"/>
                    <a:gd name="T60" fmla="*/ 14 w 64"/>
                    <a:gd name="T61" fmla="*/ 9 h 69"/>
                    <a:gd name="T62" fmla="*/ 9 w 64"/>
                    <a:gd name="T63" fmla="*/ 14 h 69"/>
                    <a:gd name="T64" fmla="*/ 4 w 64"/>
                    <a:gd name="T65" fmla="*/ 14 h 69"/>
                    <a:gd name="T66" fmla="*/ 0 w 64"/>
                    <a:gd name="T67" fmla="*/ 14 h 69"/>
                    <a:gd name="T68" fmla="*/ 9 w 64"/>
                    <a:gd name="T6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69">
                      <a:moveTo>
                        <a:pt x="9" y="69"/>
                      </a:moveTo>
                      <a:lnTo>
                        <a:pt x="9" y="69"/>
                      </a:lnTo>
                      <a:lnTo>
                        <a:pt x="9" y="69"/>
                      </a:lnTo>
                      <a:lnTo>
                        <a:pt x="9" y="69"/>
                      </a:lnTo>
                      <a:lnTo>
                        <a:pt x="14" y="64"/>
                      </a:lnTo>
                      <a:lnTo>
                        <a:pt x="19" y="64"/>
                      </a:lnTo>
                      <a:lnTo>
                        <a:pt x="19" y="64"/>
                      </a:lnTo>
                      <a:lnTo>
                        <a:pt x="24" y="64"/>
                      </a:lnTo>
                      <a:lnTo>
                        <a:pt x="29" y="64"/>
                      </a:lnTo>
                      <a:lnTo>
                        <a:pt x="34" y="64"/>
                      </a:lnTo>
                      <a:lnTo>
                        <a:pt x="39" y="64"/>
                      </a:lnTo>
                      <a:lnTo>
                        <a:pt x="44" y="64"/>
                      </a:lnTo>
                      <a:lnTo>
                        <a:pt x="49" y="59"/>
                      </a:lnTo>
                      <a:lnTo>
                        <a:pt x="54" y="59"/>
                      </a:lnTo>
                      <a:lnTo>
                        <a:pt x="54" y="59"/>
                      </a:lnTo>
                      <a:lnTo>
                        <a:pt x="59" y="59"/>
                      </a:lnTo>
                      <a:lnTo>
                        <a:pt x="64" y="59"/>
                      </a:lnTo>
                      <a:lnTo>
                        <a:pt x="59" y="0"/>
                      </a:lnTo>
                      <a:lnTo>
                        <a:pt x="59" y="0"/>
                      </a:lnTo>
                      <a:lnTo>
                        <a:pt x="54" y="4"/>
                      </a:lnTo>
                      <a:lnTo>
                        <a:pt x="54" y="4"/>
                      </a:lnTo>
                      <a:lnTo>
                        <a:pt x="54" y="4"/>
                      </a:lnTo>
                      <a:lnTo>
                        <a:pt x="49" y="4"/>
                      </a:lnTo>
                      <a:lnTo>
                        <a:pt x="44" y="4"/>
                      </a:lnTo>
                      <a:lnTo>
                        <a:pt x="39" y="4"/>
                      </a:lnTo>
                      <a:lnTo>
                        <a:pt x="39" y="4"/>
                      </a:lnTo>
                      <a:lnTo>
                        <a:pt x="34" y="4"/>
                      </a:lnTo>
                      <a:lnTo>
                        <a:pt x="29" y="9"/>
                      </a:lnTo>
                      <a:lnTo>
                        <a:pt x="24" y="9"/>
                      </a:lnTo>
                      <a:lnTo>
                        <a:pt x="19" y="9"/>
                      </a:lnTo>
                      <a:lnTo>
                        <a:pt x="14" y="9"/>
                      </a:lnTo>
                      <a:lnTo>
                        <a:pt x="9" y="14"/>
                      </a:lnTo>
                      <a:lnTo>
                        <a:pt x="4" y="14"/>
                      </a:lnTo>
                      <a:lnTo>
                        <a:pt x="0" y="14"/>
                      </a:lnTo>
                      <a:lnTo>
                        <a:pt x="9"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37" name="Freeform 3537">
                  <a:extLst>
                    <a:ext uri="{FF2B5EF4-FFF2-40B4-BE49-F238E27FC236}">
                      <a16:creationId xmlns:a16="http://schemas.microsoft.com/office/drawing/2014/main" id="{18047F49-6D82-4C61-9823-A0DC23D8849F}"/>
                    </a:ext>
                  </a:extLst>
                </p:cNvPr>
                <p:cNvSpPr>
                  <a:spLocks/>
                </p:cNvSpPr>
                <p:nvPr/>
              </p:nvSpPr>
              <p:spPr bwMode="auto">
                <a:xfrm>
                  <a:off x="4108" y="1425"/>
                  <a:ext cx="14" cy="74"/>
                </a:xfrm>
                <a:custGeom>
                  <a:avLst/>
                  <a:gdLst>
                    <a:gd name="T0" fmla="*/ 0 w 14"/>
                    <a:gd name="T1" fmla="*/ 0 h 74"/>
                    <a:gd name="T2" fmla="*/ 10 w 14"/>
                    <a:gd name="T3" fmla="*/ 74 h 74"/>
                    <a:gd name="T4" fmla="*/ 14 w 14"/>
                    <a:gd name="T5" fmla="*/ 74 h 74"/>
                    <a:gd name="T6" fmla="*/ 10 w 14"/>
                    <a:gd name="T7" fmla="*/ 74 h 74"/>
                    <a:gd name="T8" fmla="*/ 14 w 14"/>
                    <a:gd name="T9" fmla="*/ 69 h 74"/>
                    <a:gd name="T10" fmla="*/ 10 w 14"/>
                    <a:gd name="T11" fmla="*/ 69 h 74"/>
                    <a:gd name="T12" fmla="*/ 14 w 14"/>
                    <a:gd name="T13" fmla="*/ 69 h 74"/>
                    <a:gd name="T14" fmla="*/ 10 w 14"/>
                    <a:gd name="T15" fmla="*/ 64 h 74"/>
                    <a:gd name="T16" fmla="*/ 14 w 14"/>
                    <a:gd name="T17" fmla="*/ 64 h 74"/>
                    <a:gd name="T18" fmla="*/ 10 w 14"/>
                    <a:gd name="T19" fmla="*/ 59 h 74"/>
                    <a:gd name="T20" fmla="*/ 14 w 14"/>
                    <a:gd name="T21" fmla="*/ 59 h 74"/>
                    <a:gd name="T22" fmla="*/ 10 w 14"/>
                    <a:gd name="T23" fmla="*/ 59 h 74"/>
                    <a:gd name="T24" fmla="*/ 14 w 14"/>
                    <a:gd name="T25" fmla="*/ 54 h 74"/>
                    <a:gd name="T26" fmla="*/ 10 w 14"/>
                    <a:gd name="T27" fmla="*/ 54 h 74"/>
                    <a:gd name="T28" fmla="*/ 14 w 14"/>
                    <a:gd name="T29" fmla="*/ 54 h 74"/>
                    <a:gd name="T30" fmla="*/ 10 w 14"/>
                    <a:gd name="T31" fmla="*/ 49 h 74"/>
                    <a:gd name="T32" fmla="*/ 14 w 14"/>
                    <a:gd name="T33" fmla="*/ 49 h 74"/>
                    <a:gd name="T34" fmla="*/ 5 w 14"/>
                    <a:gd name="T35" fmla="*/ 44 h 74"/>
                    <a:gd name="T36" fmla="*/ 10 w 14"/>
                    <a:gd name="T37" fmla="*/ 44 h 74"/>
                    <a:gd name="T38" fmla="*/ 5 w 14"/>
                    <a:gd name="T39" fmla="*/ 44 h 74"/>
                    <a:gd name="T40" fmla="*/ 10 w 14"/>
                    <a:gd name="T41" fmla="*/ 39 h 74"/>
                    <a:gd name="T42" fmla="*/ 5 w 14"/>
                    <a:gd name="T43" fmla="*/ 39 h 74"/>
                    <a:gd name="T44" fmla="*/ 10 w 14"/>
                    <a:gd name="T45" fmla="*/ 39 h 74"/>
                    <a:gd name="T46" fmla="*/ 5 w 14"/>
                    <a:gd name="T47" fmla="*/ 34 h 74"/>
                    <a:gd name="T48" fmla="*/ 10 w 14"/>
                    <a:gd name="T49" fmla="*/ 34 h 74"/>
                    <a:gd name="T50" fmla="*/ 5 w 14"/>
                    <a:gd name="T51" fmla="*/ 29 h 74"/>
                    <a:gd name="T52" fmla="*/ 10 w 14"/>
                    <a:gd name="T53" fmla="*/ 29 h 74"/>
                    <a:gd name="T54" fmla="*/ 5 w 14"/>
                    <a:gd name="T55" fmla="*/ 24 h 74"/>
                    <a:gd name="T56" fmla="*/ 10 w 14"/>
                    <a:gd name="T57" fmla="*/ 24 h 74"/>
                    <a:gd name="T58" fmla="*/ 5 w 14"/>
                    <a:gd name="T59" fmla="*/ 24 h 74"/>
                    <a:gd name="T60" fmla="*/ 10 w 14"/>
                    <a:gd name="T61" fmla="*/ 19 h 74"/>
                    <a:gd name="T62" fmla="*/ 5 w 14"/>
                    <a:gd name="T63" fmla="*/ 19 h 74"/>
                    <a:gd name="T64" fmla="*/ 10 w 14"/>
                    <a:gd name="T65" fmla="*/ 19 h 74"/>
                    <a:gd name="T66" fmla="*/ 5 w 14"/>
                    <a:gd name="T67" fmla="*/ 14 h 74"/>
                    <a:gd name="T68" fmla="*/ 10 w 14"/>
                    <a:gd name="T69" fmla="*/ 14 h 74"/>
                    <a:gd name="T70" fmla="*/ 0 w 14"/>
                    <a:gd name="T71" fmla="*/ 14 h 74"/>
                    <a:gd name="T72" fmla="*/ 10 w 14"/>
                    <a:gd name="T73" fmla="*/ 10 h 74"/>
                    <a:gd name="T74" fmla="*/ 0 w 14"/>
                    <a:gd name="T75" fmla="*/ 10 h 74"/>
                    <a:gd name="T76" fmla="*/ 5 w 14"/>
                    <a:gd name="T77" fmla="*/ 10 h 74"/>
                    <a:gd name="T78" fmla="*/ 0 w 14"/>
                    <a:gd name="T79" fmla="*/ 5 h 74"/>
                    <a:gd name="T80" fmla="*/ 5 w 14"/>
                    <a:gd name="T81" fmla="*/ 5 h 74"/>
                    <a:gd name="T82" fmla="*/ 0 w 14"/>
                    <a:gd name="T8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 h="74">
                      <a:moveTo>
                        <a:pt x="0" y="0"/>
                      </a:moveTo>
                      <a:lnTo>
                        <a:pt x="10" y="74"/>
                      </a:lnTo>
                      <a:lnTo>
                        <a:pt x="14" y="74"/>
                      </a:lnTo>
                      <a:lnTo>
                        <a:pt x="10" y="74"/>
                      </a:lnTo>
                      <a:lnTo>
                        <a:pt x="14" y="69"/>
                      </a:lnTo>
                      <a:lnTo>
                        <a:pt x="10" y="69"/>
                      </a:lnTo>
                      <a:lnTo>
                        <a:pt x="14" y="69"/>
                      </a:lnTo>
                      <a:lnTo>
                        <a:pt x="10" y="64"/>
                      </a:lnTo>
                      <a:lnTo>
                        <a:pt x="14" y="64"/>
                      </a:lnTo>
                      <a:lnTo>
                        <a:pt x="10" y="59"/>
                      </a:lnTo>
                      <a:lnTo>
                        <a:pt x="14" y="59"/>
                      </a:lnTo>
                      <a:lnTo>
                        <a:pt x="10" y="59"/>
                      </a:lnTo>
                      <a:lnTo>
                        <a:pt x="14" y="54"/>
                      </a:lnTo>
                      <a:lnTo>
                        <a:pt x="10" y="54"/>
                      </a:lnTo>
                      <a:lnTo>
                        <a:pt x="14" y="54"/>
                      </a:lnTo>
                      <a:lnTo>
                        <a:pt x="10" y="49"/>
                      </a:lnTo>
                      <a:lnTo>
                        <a:pt x="14" y="49"/>
                      </a:lnTo>
                      <a:lnTo>
                        <a:pt x="5" y="44"/>
                      </a:lnTo>
                      <a:lnTo>
                        <a:pt x="10" y="44"/>
                      </a:lnTo>
                      <a:lnTo>
                        <a:pt x="5" y="44"/>
                      </a:lnTo>
                      <a:lnTo>
                        <a:pt x="10" y="39"/>
                      </a:lnTo>
                      <a:lnTo>
                        <a:pt x="5" y="39"/>
                      </a:lnTo>
                      <a:lnTo>
                        <a:pt x="10" y="39"/>
                      </a:lnTo>
                      <a:lnTo>
                        <a:pt x="5" y="34"/>
                      </a:lnTo>
                      <a:lnTo>
                        <a:pt x="10" y="34"/>
                      </a:lnTo>
                      <a:lnTo>
                        <a:pt x="5" y="29"/>
                      </a:lnTo>
                      <a:lnTo>
                        <a:pt x="10" y="29"/>
                      </a:lnTo>
                      <a:lnTo>
                        <a:pt x="5" y="24"/>
                      </a:lnTo>
                      <a:lnTo>
                        <a:pt x="10" y="24"/>
                      </a:lnTo>
                      <a:lnTo>
                        <a:pt x="5" y="24"/>
                      </a:lnTo>
                      <a:lnTo>
                        <a:pt x="10" y="19"/>
                      </a:lnTo>
                      <a:lnTo>
                        <a:pt x="5" y="19"/>
                      </a:lnTo>
                      <a:lnTo>
                        <a:pt x="10" y="19"/>
                      </a:lnTo>
                      <a:lnTo>
                        <a:pt x="5" y="14"/>
                      </a:lnTo>
                      <a:lnTo>
                        <a:pt x="10" y="14"/>
                      </a:lnTo>
                      <a:lnTo>
                        <a:pt x="0" y="14"/>
                      </a:lnTo>
                      <a:lnTo>
                        <a:pt x="10" y="10"/>
                      </a:lnTo>
                      <a:lnTo>
                        <a:pt x="0" y="10"/>
                      </a:lnTo>
                      <a:lnTo>
                        <a:pt x="5" y="10"/>
                      </a:lnTo>
                      <a:lnTo>
                        <a:pt x="0" y="5"/>
                      </a:lnTo>
                      <a:lnTo>
                        <a:pt x="5"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38" name="Freeform 3538">
                  <a:extLst>
                    <a:ext uri="{FF2B5EF4-FFF2-40B4-BE49-F238E27FC236}">
                      <a16:creationId xmlns:a16="http://schemas.microsoft.com/office/drawing/2014/main" id="{78F7BF65-E77D-4F71-8AFB-6CF5828AA905}"/>
                    </a:ext>
                  </a:extLst>
                </p:cNvPr>
                <p:cNvSpPr>
                  <a:spLocks/>
                </p:cNvSpPr>
                <p:nvPr/>
              </p:nvSpPr>
              <p:spPr bwMode="auto">
                <a:xfrm>
                  <a:off x="4083" y="1508"/>
                  <a:ext cx="30" cy="10"/>
                </a:xfrm>
                <a:custGeom>
                  <a:avLst/>
                  <a:gdLst>
                    <a:gd name="T0" fmla="*/ 30 w 30"/>
                    <a:gd name="T1" fmla="*/ 0 h 10"/>
                    <a:gd name="T2" fmla="*/ 25 w 30"/>
                    <a:gd name="T3" fmla="*/ 0 h 10"/>
                    <a:gd name="T4" fmla="*/ 25 w 30"/>
                    <a:gd name="T5" fmla="*/ 0 h 10"/>
                    <a:gd name="T6" fmla="*/ 25 w 30"/>
                    <a:gd name="T7" fmla="*/ 0 h 10"/>
                    <a:gd name="T8" fmla="*/ 25 w 30"/>
                    <a:gd name="T9" fmla="*/ 0 h 10"/>
                    <a:gd name="T10" fmla="*/ 20 w 30"/>
                    <a:gd name="T11" fmla="*/ 0 h 10"/>
                    <a:gd name="T12" fmla="*/ 20 w 30"/>
                    <a:gd name="T13" fmla="*/ 5 h 10"/>
                    <a:gd name="T14" fmla="*/ 20 w 30"/>
                    <a:gd name="T15" fmla="*/ 5 h 10"/>
                    <a:gd name="T16" fmla="*/ 15 w 30"/>
                    <a:gd name="T17" fmla="*/ 5 h 10"/>
                    <a:gd name="T18" fmla="*/ 15 w 30"/>
                    <a:gd name="T19" fmla="*/ 5 h 10"/>
                    <a:gd name="T20" fmla="*/ 10 w 30"/>
                    <a:gd name="T21" fmla="*/ 5 h 10"/>
                    <a:gd name="T22" fmla="*/ 10 w 30"/>
                    <a:gd name="T23" fmla="*/ 5 h 10"/>
                    <a:gd name="T24" fmla="*/ 5 w 30"/>
                    <a:gd name="T25" fmla="*/ 5 h 10"/>
                    <a:gd name="T26" fmla="*/ 5 w 30"/>
                    <a:gd name="T27" fmla="*/ 5 h 10"/>
                    <a:gd name="T28" fmla="*/ 0 w 30"/>
                    <a:gd name="T29" fmla="*/ 5 h 10"/>
                    <a:gd name="T30" fmla="*/ 0 w 30"/>
                    <a:gd name="T31" fmla="*/ 5 h 10"/>
                    <a:gd name="T32" fmla="*/ 0 w 30"/>
                    <a:gd name="T33" fmla="*/ 5 h 10"/>
                    <a:gd name="T34" fmla="*/ 0 w 30"/>
                    <a:gd name="T35" fmla="*/ 10 h 10"/>
                    <a:gd name="T36" fmla="*/ 0 w 30"/>
                    <a:gd name="T37" fmla="*/ 10 h 10"/>
                    <a:gd name="T38" fmla="*/ 0 w 30"/>
                    <a:gd name="T39" fmla="*/ 10 h 10"/>
                    <a:gd name="T40" fmla="*/ 0 w 30"/>
                    <a:gd name="T41" fmla="*/ 10 h 10"/>
                    <a:gd name="T42" fmla="*/ 5 w 30"/>
                    <a:gd name="T43" fmla="*/ 10 h 10"/>
                    <a:gd name="T44" fmla="*/ 5 w 30"/>
                    <a:gd name="T45" fmla="*/ 10 h 10"/>
                    <a:gd name="T46" fmla="*/ 10 w 30"/>
                    <a:gd name="T47" fmla="*/ 5 h 10"/>
                    <a:gd name="T48" fmla="*/ 10 w 30"/>
                    <a:gd name="T49" fmla="*/ 5 h 10"/>
                    <a:gd name="T50" fmla="*/ 10 w 30"/>
                    <a:gd name="T51" fmla="*/ 5 h 10"/>
                    <a:gd name="T52" fmla="*/ 15 w 30"/>
                    <a:gd name="T53" fmla="*/ 5 h 10"/>
                    <a:gd name="T54" fmla="*/ 15 w 30"/>
                    <a:gd name="T55" fmla="*/ 5 h 10"/>
                    <a:gd name="T56" fmla="*/ 20 w 30"/>
                    <a:gd name="T57" fmla="*/ 5 h 10"/>
                    <a:gd name="T58" fmla="*/ 20 w 30"/>
                    <a:gd name="T59" fmla="*/ 5 h 10"/>
                    <a:gd name="T60" fmla="*/ 25 w 30"/>
                    <a:gd name="T61" fmla="*/ 5 h 10"/>
                    <a:gd name="T62" fmla="*/ 25 w 30"/>
                    <a:gd name="T63" fmla="*/ 5 h 10"/>
                    <a:gd name="T64" fmla="*/ 25 w 30"/>
                    <a:gd name="T65" fmla="*/ 5 h 10"/>
                    <a:gd name="T66" fmla="*/ 30 w 30"/>
                    <a:gd name="T67" fmla="*/ 5 h 10"/>
                    <a:gd name="T68" fmla="*/ 30 w 30"/>
                    <a:gd name="T6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0">
                      <a:moveTo>
                        <a:pt x="30" y="0"/>
                      </a:moveTo>
                      <a:lnTo>
                        <a:pt x="25" y="0"/>
                      </a:lnTo>
                      <a:lnTo>
                        <a:pt x="25" y="0"/>
                      </a:lnTo>
                      <a:lnTo>
                        <a:pt x="25" y="0"/>
                      </a:lnTo>
                      <a:lnTo>
                        <a:pt x="25" y="0"/>
                      </a:lnTo>
                      <a:lnTo>
                        <a:pt x="20" y="0"/>
                      </a:lnTo>
                      <a:lnTo>
                        <a:pt x="20" y="5"/>
                      </a:lnTo>
                      <a:lnTo>
                        <a:pt x="20" y="5"/>
                      </a:lnTo>
                      <a:lnTo>
                        <a:pt x="15" y="5"/>
                      </a:lnTo>
                      <a:lnTo>
                        <a:pt x="15" y="5"/>
                      </a:lnTo>
                      <a:lnTo>
                        <a:pt x="10" y="5"/>
                      </a:lnTo>
                      <a:lnTo>
                        <a:pt x="10" y="5"/>
                      </a:lnTo>
                      <a:lnTo>
                        <a:pt x="5" y="5"/>
                      </a:lnTo>
                      <a:lnTo>
                        <a:pt x="5" y="5"/>
                      </a:lnTo>
                      <a:lnTo>
                        <a:pt x="0" y="5"/>
                      </a:lnTo>
                      <a:lnTo>
                        <a:pt x="0" y="5"/>
                      </a:lnTo>
                      <a:lnTo>
                        <a:pt x="0" y="5"/>
                      </a:lnTo>
                      <a:lnTo>
                        <a:pt x="0" y="10"/>
                      </a:lnTo>
                      <a:lnTo>
                        <a:pt x="0" y="10"/>
                      </a:lnTo>
                      <a:lnTo>
                        <a:pt x="0" y="10"/>
                      </a:lnTo>
                      <a:lnTo>
                        <a:pt x="0" y="10"/>
                      </a:lnTo>
                      <a:lnTo>
                        <a:pt x="5" y="10"/>
                      </a:lnTo>
                      <a:lnTo>
                        <a:pt x="5" y="10"/>
                      </a:lnTo>
                      <a:lnTo>
                        <a:pt x="10" y="5"/>
                      </a:lnTo>
                      <a:lnTo>
                        <a:pt x="10" y="5"/>
                      </a:lnTo>
                      <a:lnTo>
                        <a:pt x="10" y="5"/>
                      </a:lnTo>
                      <a:lnTo>
                        <a:pt x="15" y="5"/>
                      </a:lnTo>
                      <a:lnTo>
                        <a:pt x="15" y="5"/>
                      </a:lnTo>
                      <a:lnTo>
                        <a:pt x="20" y="5"/>
                      </a:lnTo>
                      <a:lnTo>
                        <a:pt x="20" y="5"/>
                      </a:lnTo>
                      <a:lnTo>
                        <a:pt x="25" y="5"/>
                      </a:lnTo>
                      <a:lnTo>
                        <a:pt x="25" y="5"/>
                      </a:lnTo>
                      <a:lnTo>
                        <a:pt x="25" y="5"/>
                      </a:lnTo>
                      <a:lnTo>
                        <a:pt x="30" y="5"/>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39" name="Freeform 3539">
                  <a:extLst>
                    <a:ext uri="{FF2B5EF4-FFF2-40B4-BE49-F238E27FC236}">
                      <a16:creationId xmlns:a16="http://schemas.microsoft.com/office/drawing/2014/main" id="{0355EEAD-7CBF-4CD3-8E6F-29541077B06F}"/>
                    </a:ext>
                  </a:extLst>
                </p:cNvPr>
                <p:cNvSpPr>
                  <a:spLocks/>
                </p:cNvSpPr>
                <p:nvPr/>
              </p:nvSpPr>
              <p:spPr bwMode="auto">
                <a:xfrm>
                  <a:off x="4039" y="1444"/>
                  <a:ext cx="39" cy="60"/>
                </a:xfrm>
                <a:custGeom>
                  <a:avLst/>
                  <a:gdLst>
                    <a:gd name="T0" fmla="*/ 0 w 39"/>
                    <a:gd name="T1" fmla="*/ 5 h 60"/>
                    <a:gd name="T2" fmla="*/ 9 w 39"/>
                    <a:gd name="T3" fmla="*/ 60 h 60"/>
                    <a:gd name="T4" fmla="*/ 39 w 39"/>
                    <a:gd name="T5" fmla="*/ 50 h 60"/>
                    <a:gd name="T6" fmla="*/ 14 w 39"/>
                    <a:gd name="T7" fmla="*/ 50 h 60"/>
                    <a:gd name="T8" fmla="*/ 39 w 39"/>
                    <a:gd name="T9" fmla="*/ 45 h 60"/>
                    <a:gd name="T10" fmla="*/ 14 w 39"/>
                    <a:gd name="T11" fmla="*/ 45 h 60"/>
                    <a:gd name="T12" fmla="*/ 39 w 39"/>
                    <a:gd name="T13" fmla="*/ 35 h 60"/>
                    <a:gd name="T14" fmla="*/ 14 w 39"/>
                    <a:gd name="T15" fmla="*/ 40 h 60"/>
                    <a:gd name="T16" fmla="*/ 34 w 39"/>
                    <a:gd name="T17" fmla="*/ 30 h 60"/>
                    <a:gd name="T18" fmla="*/ 14 w 39"/>
                    <a:gd name="T19" fmla="*/ 35 h 60"/>
                    <a:gd name="T20" fmla="*/ 34 w 39"/>
                    <a:gd name="T21" fmla="*/ 25 h 60"/>
                    <a:gd name="T22" fmla="*/ 9 w 39"/>
                    <a:gd name="T23" fmla="*/ 30 h 60"/>
                    <a:gd name="T24" fmla="*/ 34 w 39"/>
                    <a:gd name="T25" fmla="*/ 20 h 60"/>
                    <a:gd name="T26" fmla="*/ 9 w 39"/>
                    <a:gd name="T27" fmla="*/ 25 h 60"/>
                    <a:gd name="T28" fmla="*/ 34 w 39"/>
                    <a:gd name="T29" fmla="*/ 15 h 60"/>
                    <a:gd name="T30" fmla="*/ 9 w 39"/>
                    <a:gd name="T31" fmla="*/ 20 h 60"/>
                    <a:gd name="T32" fmla="*/ 34 w 39"/>
                    <a:gd name="T33" fmla="*/ 10 h 60"/>
                    <a:gd name="T34" fmla="*/ 9 w 39"/>
                    <a:gd name="T35" fmla="*/ 15 h 60"/>
                    <a:gd name="T36" fmla="*/ 34 w 39"/>
                    <a:gd name="T37" fmla="*/ 5 h 60"/>
                    <a:gd name="T38" fmla="*/ 9 w 39"/>
                    <a:gd name="T39" fmla="*/ 10 h 60"/>
                    <a:gd name="T40" fmla="*/ 34 w 39"/>
                    <a:gd name="T41" fmla="*/ 0 h 60"/>
                    <a:gd name="T42" fmla="*/ 0 w 39"/>
                    <a:gd name="T43"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60">
                      <a:moveTo>
                        <a:pt x="0" y="5"/>
                      </a:moveTo>
                      <a:lnTo>
                        <a:pt x="9" y="60"/>
                      </a:lnTo>
                      <a:lnTo>
                        <a:pt x="39" y="50"/>
                      </a:lnTo>
                      <a:lnTo>
                        <a:pt x="14" y="50"/>
                      </a:lnTo>
                      <a:lnTo>
                        <a:pt x="39" y="45"/>
                      </a:lnTo>
                      <a:lnTo>
                        <a:pt x="14" y="45"/>
                      </a:lnTo>
                      <a:lnTo>
                        <a:pt x="39" y="35"/>
                      </a:lnTo>
                      <a:lnTo>
                        <a:pt x="14" y="40"/>
                      </a:lnTo>
                      <a:lnTo>
                        <a:pt x="34" y="30"/>
                      </a:lnTo>
                      <a:lnTo>
                        <a:pt x="14" y="35"/>
                      </a:lnTo>
                      <a:lnTo>
                        <a:pt x="34" y="25"/>
                      </a:lnTo>
                      <a:lnTo>
                        <a:pt x="9" y="30"/>
                      </a:lnTo>
                      <a:lnTo>
                        <a:pt x="34" y="20"/>
                      </a:lnTo>
                      <a:lnTo>
                        <a:pt x="9" y="25"/>
                      </a:lnTo>
                      <a:lnTo>
                        <a:pt x="34" y="15"/>
                      </a:lnTo>
                      <a:lnTo>
                        <a:pt x="9" y="20"/>
                      </a:lnTo>
                      <a:lnTo>
                        <a:pt x="34" y="10"/>
                      </a:lnTo>
                      <a:lnTo>
                        <a:pt x="9" y="15"/>
                      </a:lnTo>
                      <a:lnTo>
                        <a:pt x="34" y="5"/>
                      </a:lnTo>
                      <a:lnTo>
                        <a:pt x="9" y="10"/>
                      </a:lnTo>
                      <a:lnTo>
                        <a:pt x="34" y="0"/>
                      </a:lnTo>
                      <a:lnTo>
                        <a:pt x="0" y="5"/>
                      </a:lnTo>
                      <a:close/>
                    </a:path>
                  </a:pathLst>
                </a:custGeom>
                <a:solidFill>
                  <a:srgbClr val="0072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40" name="Freeform 3540">
                  <a:extLst>
                    <a:ext uri="{FF2B5EF4-FFF2-40B4-BE49-F238E27FC236}">
                      <a16:creationId xmlns:a16="http://schemas.microsoft.com/office/drawing/2014/main" id="{52AF9C09-052A-47F4-A949-E0D28CF3F80A}"/>
                    </a:ext>
                  </a:extLst>
                </p:cNvPr>
                <p:cNvSpPr>
                  <a:spLocks/>
                </p:cNvSpPr>
                <p:nvPr/>
              </p:nvSpPr>
              <p:spPr bwMode="auto">
                <a:xfrm>
                  <a:off x="4019" y="1247"/>
                  <a:ext cx="20" cy="5"/>
                </a:xfrm>
                <a:custGeom>
                  <a:avLst/>
                  <a:gdLst>
                    <a:gd name="T0" fmla="*/ 0 w 20"/>
                    <a:gd name="T1" fmla="*/ 5 h 5"/>
                    <a:gd name="T2" fmla="*/ 0 w 20"/>
                    <a:gd name="T3" fmla="*/ 5 h 5"/>
                    <a:gd name="T4" fmla="*/ 20 w 20"/>
                    <a:gd name="T5" fmla="*/ 5 h 5"/>
                    <a:gd name="T6" fmla="*/ 20 w 20"/>
                    <a:gd name="T7" fmla="*/ 5 h 5"/>
                    <a:gd name="T8" fmla="*/ 0 w 20"/>
                    <a:gd name="T9" fmla="*/ 0 h 5"/>
                    <a:gd name="T10" fmla="*/ 0 w 20"/>
                    <a:gd name="T11" fmla="*/ 5 h 5"/>
                  </a:gdLst>
                  <a:ahLst/>
                  <a:cxnLst>
                    <a:cxn ang="0">
                      <a:pos x="T0" y="T1"/>
                    </a:cxn>
                    <a:cxn ang="0">
                      <a:pos x="T2" y="T3"/>
                    </a:cxn>
                    <a:cxn ang="0">
                      <a:pos x="T4" y="T5"/>
                    </a:cxn>
                    <a:cxn ang="0">
                      <a:pos x="T6" y="T7"/>
                    </a:cxn>
                    <a:cxn ang="0">
                      <a:pos x="T8" y="T9"/>
                    </a:cxn>
                    <a:cxn ang="0">
                      <a:pos x="T10" y="T11"/>
                    </a:cxn>
                  </a:cxnLst>
                  <a:rect l="0" t="0" r="r" b="b"/>
                  <a:pathLst>
                    <a:path w="20" h="5">
                      <a:moveTo>
                        <a:pt x="0" y="5"/>
                      </a:moveTo>
                      <a:lnTo>
                        <a:pt x="0" y="5"/>
                      </a:lnTo>
                      <a:lnTo>
                        <a:pt x="20" y="5"/>
                      </a:lnTo>
                      <a:lnTo>
                        <a:pt x="20" y="5"/>
                      </a:lnTo>
                      <a:lnTo>
                        <a:pt x="0" y="0"/>
                      </a:lnTo>
                      <a:lnTo>
                        <a:pt x="0" y="5"/>
                      </a:lnTo>
                      <a:close/>
                    </a:path>
                  </a:pathLst>
                </a:custGeom>
                <a:solidFill>
                  <a:srgbClr val="FFF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41" name="Freeform 3541">
                  <a:extLst>
                    <a:ext uri="{FF2B5EF4-FFF2-40B4-BE49-F238E27FC236}">
                      <a16:creationId xmlns:a16="http://schemas.microsoft.com/office/drawing/2014/main" id="{3517ECCC-AFEF-421B-BD0E-2CE75AB4BA5D}"/>
                    </a:ext>
                  </a:extLst>
                </p:cNvPr>
                <p:cNvSpPr>
                  <a:spLocks/>
                </p:cNvSpPr>
                <p:nvPr/>
              </p:nvSpPr>
              <p:spPr bwMode="auto">
                <a:xfrm>
                  <a:off x="4024" y="1267"/>
                  <a:ext cx="15" cy="5"/>
                </a:xfrm>
                <a:custGeom>
                  <a:avLst/>
                  <a:gdLst>
                    <a:gd name="T0" fmla="*/ 0 w 15"/>
                    <a:gd name="T1" fmla="*/ 5 h 5"/>
                    <a:gd name="T2" fmla="*/ 0 w 15"/>
                    <a:gd name="T3" fmla="*/ 5 h 5"/>
                    <a:gd name="T4" fmla="*/ 15 w 15"/>
                    <a:gd name="T5" fmla="*/ 5 h 5"/>
                    <a:gd name="T6" fmla="*/ 15 w 15"/>
                    <a:gd name="T7" fmla="*/ 0 h 5"/>
                    <a:gd name="T8" fmla="*/ 0 w 15"/>
                    <a:gd name="T9" fmla="*/ 0 h 5"/>
                    <a:gd name="T10" fmla="*/ 0 w 15"/>
                    <a:gd name="T11" fmla="*/ 5 h 5"/>
                  </a:gdLst>
                  <a:ahLst/>
                  <a:cxnLst>
                    <a:cxn ang="0">
                      <a:pos x="T0" y="T1"/>
                    </a:cxn>
                    <a:cxn ang="0">
                      <a:pos x="T2" y="T3"/>
                    </a:cxn>
                    <a:cxn ang="0">
                      <a:pos x="T4" y="T5"/>
                    </a:cxn>
                    <a:cxn ang="0">
                      <a:pos x="T6" y="T7"/>
                    </a:cxn>
                    <a:cxn ang="0">
                      <a:pos x="T8" y="T9"/>
                    </a:cxn>
                    <a:cxn ang="0">
                      <a:pos x="T10" y="T11"/>
                    </a:cxn>
                  </a:cxnLst>
                  <a:rect l="0" t="0" r="r" b="b"/>
                  <a:pathLst>
                    <a:path w="15" h="5">
                      <a:moveTo>
                        <a:pt x="0" y="5"/>
                      </a:moveTo>
                      <a:lnTo>
                        <a:pt x="0" y="5"/>
                      </a:lnTo>
                      <a:lnTo>
                        <a:pt x="15" y="5"/>
                      </a:lnTo>
                      <a:lnTo>
                        <a:pt x="15" y="0"/>
                      </a:lnTo>
                      <a:lnTo>
                        <a:pt x="0" y="0"/>
                      </a:lnTo>
                      <a:lnTo>
                        <a:pt x="0" y="5"/>
                      </a:lnTo>
                      <a:close/>
                    </a:path>
                  </a:pathLst>
                </a:custGeom>
                <a:solidFill>
                  <a:srgbClr val="FFF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42" name="Freeform 3542">
                  <a:extLst>
                    <a:ext uri="{FF2B5EF4-FFF2-40B4-BE49-F238E27FC236}">
                      <a16:creationId xmlns:a16="http://schemas.microsoft.com/office/drawing/2014/main" id="{FD85BA92-C1FC-4633-830E-6DA9C3E1AAFB}"/>
                    </a:ext>
                  </a:extLst>
                </p:cNvPr>
                <p:cNvSpPr>
                  <a:spLocks/>
                </p:cNvSpPr>
                <p:nvPr/>
              </p:nvSpPr>
              <p:spPr bwMode="auto">
                <a:xfrm>
                  <a:off x="4029" y="1287"/>
                  <a:ext cx="14" cy="10"/>
                </a:xfrm>
                <a:custGeom>
                  <a:avLst/>
                  <a:gdLst>
                    <a:gd name="T0" fmla="*/ 0 w 14"/>
                    <a:gd name="T1" fmla="*/ 10 h 10"/>
                    <a:gd name="T2" fmla="*/ 0 w 14"/>
                    <a:gd name="T3" fmla="*/ 10 h 10"/>
                    <a:gd name="T4" fmla="*/ 14 w 14"/>
                    <a:gd name="T5" fmla="*/ 0 h 10"/>
                    <a:gd name="T6" fmla="*/ 14 w 14"/>
                    <a:gd name="T7" fmla="*/ 0 h 10"/>
                    <a:gd name="T8" fmla="*/ 0 w 14"/>
                    <a:gd name="T9" fmla="*/ 5 h 10"/>
                    <a:gd name="T10" fmla="*/ 0 w 14"/>
                    <a:gd name="T11" fmla="*/ 10 h 10"/>
                  </a:gdLst>
                  <a:ahLst/>
                  <a:cxnLst>
                    <a:cxn ang="0">
                      <a:pos x="T0" y="T1"/>
                    </a:cxn>
                    <a:cxn ang="0">
                      <a:pos x="T2" y="T3"/>
                    </a:cxn>
                    <a:cxn ang="0">
                      <a:pos x="T4" y="T5"/>
                    </a:cxn>
                    <a:cxn ang="0">
                      <a:pos x="T6" y="T7"/>
                    </a:cxn>
                    <a:cxn ang="0">
                      <a:pos x="T8" y="T9"/>
                    </a:cxn>
                    <a:cxn ang="0">
                      <a:pos x="T10" y="T11"/>
                    </a:cxn>
                  </a:cxnLst>
                  <a:rect l="0" t="0" r="r" b="b"/>
                  <a:pathLst>
                    <a:path w="14" h="10">
                      <a:moveTo>
                        <a:pt x="0" y="10"/>
                      </a:moveTo>
                      <a:lnTo>
                        <a:pt x="0" y="10"/>
                      </a:lnTo>
                      <a:lnTo>
                        <a:pt x="14" y="0"/>
                      </a:lnTo>
                      <a:lnTo>
                        <a:pt x="14" y="0"/>
                      </a:lnTo>
                      <a:lnTo>
                        <a:pt x="0" y="5"/>
                      </a:lnTo>
                      <a:lnTo>
                        <a:pt x="0" y="10"/>
                      </a:lnTo>
                      <a:close/>
                    </a:path>
                  </a:pathLst>
                </a:custGeom>
                <a:solidFill>
                  <a:srgbClr val="FFF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43" name="Freeform 3543">
                  <a:extLst>
                    <a:ext uri="{FF2B5EF4-FFF2-40B4-BE49-F238E27FC236}">
                      <a16:creationId xmlns:a16="http://schemas.microsoft.com/office/drawing/2014/main" id="{3032510A-E7D6-4BDC-8A00-E2F123CE9522}"/>
                    </a:ext>
                  </a:extLst>
                </p:cNvPr>
                <p:cNvSpPr>
                  <a:spLocks/>
                </p:cNvSpPr>
                <p:nvPr/>
              </p:nvSpPr>
              <p:spPr bwMode="auto">
                <a:xfrm>
                  <a:off x="4043" y="1045"/>
                  <a:ext cx="218" cy="178"/>
                </a:xfrm>
                <a:custGeom>
                  <a:avLst/>
                  <a:gdLst>
                    <a:gd name="T0" fmla="*/ 40 w 218"/>
                    <a:gd name="T1" fmla="*/ 30 h 178"/>
                    <a:gd name="T2" fmla="*/ 45 w 218"/>
                    <a:gd name="T3" fmla="*/ 64 h 178"/>
                    <a:gd name="T4" fmla="*/ 50 w 218"/>
                    <a:gd name="T5" fmla="*/ 64 h 178"/>
                    <a:gd name="T6" fmla="*/ 60 w 218"/>
                    <a:gd name="T7" fmla="*/ 109 h 178"/>
                    <a:gd name="T8" fmla="*/ 0 w 218"/>
                    <a:gd name="T9" fmla="*/ 133 h 178"/>
                    <a:gd name="T10" fmla="*/ 0 w 218"/>
                    <a:gd name="T11" fmla="*/ 163 h 178"/>
                    <a:gd name="T12" fmla="*/ 99 w 218"/>
                    <a:gd name="T13" fmla="*/ 138 h 178"/>
                    <a:gd name="T14" fmla="*/ 129 w 218"/>
                    <a:gd name="T15" fmla="*/ 143 h 178"/>
                    <a:gd name="T16" fmla="*/ 139 w 218"/>
                    <a:gd name="T17" fmla="*/ 168 h 178"/>
                    <a:gd name="T18" fmla="*/ 178 w 218"/>
                    <a:gd name="T19" fmla="*/ 178 h 178"/>
                    <a:gd name="T20" fmla="*/ 218 w 218"/>
                    <a:gd name="T21" fmla="*/ 143 h 178"/>
                    <a:gd name="T22" fmla="*/ 173 w 218"/>
                    <a:gd name="T23" fmla="*/ 163 h 178"/>
                    <a:gd name="T24" fmla="*/ 218 w 218"/>
                    <a:gd name="T25" fmla="*/ 118 h 178"/>
                    <a:gd name="T26" fmla="*/ 154 w 218"/>
                    <a:gd name="T27" fmla="*/ 148 h 178"/>
                    <a:gd name="T28" fmla="*/ 218 w 218"/>
                    <a:gd name="T29" fmla="*/ 99 h 178"/>
                    <a:gd name="T30" fmla="*/ 139 w 218"/>
                    <a:gd name="T31" fmla="*/ 133 h 178"/>
                    <a:gd name="T32" fmla="*/ 208 w 218"/>
                    <a:gd name="T33" fmla="*/ 79 h 178"/>
                    <a:gd name="T34" fmla="*/ 119 w 218"/>
                    <a:gd name="T35" fmla="*/ 118 h 178"/>
                    <a:gd name="T36" fmla="*/ 203 w 218"/>
                    <a:gd name="T37" fmla="*/ 59 h 178"/>
                    <a:gd name="T38" fmla="*/ 94 w 218"/>
                    <a:gd name="T39" fmla="*/ 104 h 178"/>
                    <a:gd name="T40" fmla="*/ 193 w 218"/>
                    <a:gd name="T41" fmla="*/ 44 h 178"/>
                    <a:gd name="T42" fmla="*/ 89 w 218"/>
                    <a:gd name="T43" fmla="*/ 84 h 178"/>
                    <a:gd name="T44" fmla="*/ 183 w 218"/>
                    <a:gd name="T45" fmla="*/ 30 h 178"/>
                    <a:gd name="T46" fmla="*/ 84 w 218"/>
                    <a:gd name="T47" fmla="*/ 64 h 178"/>
                    <a:gd name="T48" fmla="*/ 163 w 218"/>
                    <a:gd name="T49" fmla="*/ 15 h 178"/>
                    <a:gd name="T50" fmla="*/ 75 w 218"/>
                    <a:gd name="T51" fmla="*/ 49 h 178"/>
                    <a:gd name="T52" fmla="*/ 144 w 218"/>
                    <a:gd name="T53" fmla="*/ 10 h 178"/>
                    <a:gd name="T54" fmla="*/ 65 w 218"/>
                    <a:gd name="T55" fmla="*/ 35 h 178"/>
                    <a:gd name="T56" fmla="*/ 114 w 218"/>
                    <a:gd name="T57" fmla="*/ 0 h 178"/>
                    <a:gd name="T58" fmla="*/ 40 w 218"/>
                    <a:gd name="T59" fmla="*/ 3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8" h="178">
                      <a:moveTo>
                        <a:pt x="40" y="30"/>
                      </a:moveTo>
                      <a:lnTo>
                        <a:pt x="45" y="64"/>
                      </a:lnTo>
                      <a:lnTo>
                        <a:pt x="50" y="64"/>
                      </a:lnTo>
                      <a:lnTo>
                        <a:pt x="60" y="109"/>
                      </a:lnTo>
                      <a:lnTo>
                        <a:pt x="0" y="133"/>
                      </a:lnTo>
                      <a:lnTo>
                        <a:pt x="0" y="163"/>
                      </a:lnTo>
                      <a:lnTo>
                        <a:pt x="99" y="138"/>
                      </a:lnTo>
                      <a:lnTo>
                        <a:pt x="129" y="143"/>
                      </a:lnTo>
                      <a:lnTo>
                        <a:pt x="139" y="168"/>
                      </a:lnTo>
                      <a:lnTo>
                        <a:pt x="178" y="178"/>
                      </a:lnTo>
                      <a:lnTo>
                        <a:pt x="218" y="143"/>
                      </a:lnTo>
                      <a:lnTo>
                        <a:pt x="173" y="163"/>
                      </a:lnTo>
                      <a:lnTo>
                        <a:pt x="218" y="118"/>
                      </a:lnTo>
                      <a:lnTo>
                        <a:pt x="154" y="148"/>
                      </a:lnTo>
                      <a:lnTo>
                        <a:pt x="218" y="99"/>
                      </a:lnTo>
                      <a:lnTo>
                        <a:pt x="139" y="133"/>
                      </a:lnTo>
                      <a:lnTo>
                        <a:pt x="208" y="79"/>
                      </a:lnTo>
                      <a:lnTo>
                        <a:pt x="119" y="118"/>
                      </a:lnTo>
                      <a:lnTo>
                        <a:pt x="203" y="59"/>
                      </a:lnTo>
                      <a:lnTo>
                        <a:pt x="94" y="104"/>
                      </a:lnTo>
                      <a:lnTo>
                        <a:pt x="193" y="44"/>
                      </a:lnTo>
                      <a:lnTo>
                        <a:pt x="89" y="84"/>
                      </a:lnTo>
                      <a:lnTo>
                        <a:pt x="183" y="30"/>
                      </a:lnTo>
                      <a:lnTo>
                        <a:pt x="84" y="64"/>
                      </a:lnTo>
                      <a:lnTo>
                        <a:pt x="163" y="15"/>
                      </a:lnTo>
                      <a:lnTo>
                        <a:pt x="75" y="49"/>
                      </a:lnTo>
                      <a:lnTo>
                        <a:pt x="144" y="10"/>
                      </a:lnTo>
                      <a:lnTo>
                        <a:pt x="65" y="35"/>
                      </a:lnTo>
                      <a:lnTo>
                        <a:pt x="114" y="0"/>
                      </a:lnTo>
                      <a:lnTo>
                        <a:pt x="40" y="30"/>
                      </a:lnTo>
                      <a:close/>
                    </a:path>
                  </a:pathLst>
                </a:custGeom>
                <a:solidFill>
                  <a:srgbClr val="334D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44" name="Freeform 3544">
                  <a:extLst>
                    <a:ext uri="{FF2B5EF4-FFF2-40B4-BE49-F238E27FC236}">
                      <a16:creationId xmlns:a16="http://schemas.microsoft.com/office/drawing/2014/main" id="{6171EFE5-C8DB-4E7C-B968-A66D7757E4FF}"/>
                    </a:ext>
                  </a:extLst>
                </p:cNvPr>
                <p:cNvSpPr>
                  <a:spLocks/>
                </p:cNvSpPr>
                <p:nvPr/>
              </p:nvSpPr>
              <p:spPr bwMode="auto">
                <a:xfrm>
                  <a:off x="4034" y="1346"/>
                  <a:ext cx="246" cy="113"/>
                </a:xfrm>
                <a:custGeom>
                  <a:avLst/>
                  <a:gdLst>
                    <a:gd name="T0" fmla="*/ 158 w 246"/>
                    <a:gd name="T1" fmla="*/ 20 h 113"/>
                    <a:gd name="T2" fmla="*/ 143 w 246"/>
                    <a:gd name="T3" fmla="*/ 34 h 113"/>
                    <a:gd name="T4" fmla="*/ 0 w 246"/>
                    <a:gd name="T5" fmla="*/ 84 h 113"/>
                    <a:gd name="T6" fmla="*/ 88 w 246"/>
                    <a:gd name="T7" fmla="*/ 74 h 113"/>
                    <a:gd name="T8" fmla="*/ 128 w 246"/>
                    <a:gd name="T9" fmla="*/ 98 h 113"/>
                    <a:gd name="T10" fmla="*/ 207 w 246"/>
                    <a:gd name="T11" fmla="*/ 113 h 113"/>
                    <a:gd name="T12" fmla="*/ 133 w 246"/>
                    <a:gd name="T13" fmla="*/ 89 h 113"/>
                    <a:gd name="T14" fmla="*/ 138 w 246"/>
                    <a:gd name="T15" fmla="*/ 89 h 113"/>
                    <a:gd name="T16" fmla="*/ 138 w 246"/>
                    <a:gd name="T17" fmla="*/ 89 h 113"/>
                    <a:gd name="T18" fmla="*/ 143 w 246"/>
                    <a:gd name="T19" fmla="*/ 93 h 113"/>
                    <a:gd name="T20" fmla="*/ 153 w 246"/>
                    <a:gd name="T21" fmla="*/ 93 h 113"/>
                    <a:gd name="T22" fmla="*/ 158 w 246"/>
                    <a:gd name="T23" fmla="*/ 93 h 113"/>
                    <a:gd name="T24" fmla="*/ 167 w 246"/>
                    <a:gd name="T25" fmla="*/ 93 h 113"/>
                    <a:gd name="T26" fmla="*/ 177 w 246"/>
                    <a:gd name="T27" fmla="*/ 93 h 113"/>
                    <a:gd name="T28" fmla="*/ 182 w 246"/>
                    <a:gd name="T29" fmla="*/ 93 h 113"/>
                    <a:gd name="T30" fmla="*/ 192 w 246"/>
                    <a:gd name="T31" fmla="*/ 93 h 113"/>
                    <a:gd name="T32" fmla="*/ 202 w 246"/>
                    <a:gd name="T33" fmla="*/ 93 h 113"/>
                    <a:gd name="T34" fmla="*/ 207 w 246"/>
                    <a:gd name="T35" fmla="*/ 93 h 113"/>
                    <a:gd name="T36" fmla="*/ 217 w 246"/>
                    <a:gd name="T37" fmla="*/ 98 h 113"/>
                    <a:gd name="T38" fmla="*/ 222 w 246"/>
                    <a:gd name="T39" fmla="*/ 98 h 113"/>
                    <a:gd name="T40" fmla="*/ 222 w 246"/>
                    <a:gd name="T41" fmla="*/ 98 h 113"/>
                    <a:gd name="T42" fmla="*/ 227 w 246"/>
                    <a:gd name="T43" fmla="*/ 98 h 113"/>
                    <a:gd name="T44" fmla="*/ 227 w 246"/>
                    <a:gd name="T45" fmla="*/ 98 h 113"/>
                    <a:gd name="T46" fmla="*/ 222 w 246"/>
                    <a:gd name="T47" fmla="*/ 98 h 113"/>
                    <a:gd name="T48" fmla="*/ 217 w 246"/>
                    <a:gd name="T49" fmla="*/ 93 h 113"/>
                    <a:gd name="T50" fmla="*/ 212 w 246"/>
                    <a:gd name="T51" fmla="*/ 93 h 113"/>
                    <a:gd name="T52" fmla="*/ 207 w 246"/>
                    <a:gd name="T53" fmla="*/ 93 h 113"/>
                    <a:gd name="T54" fmla="*/ 197 w 246"/>
                    <a:gd name="T55" fmla="*/ 89 h 113"/>
                    <a:gd name="T56" fmla="*/ 187 w 246"/>
                    <a:gd name="T57" fmla="*/ 89 h 113"/>
                    <a:gd name="T58" fmla="*/ 182 w 246"/>
                    <a:gd name="T59" fmla="*/ 89 h 113"/>
                    <a:gd name="T60" fmla="*/ 172 w 246"/>
                    <a:gd name="T61" fmla="*/ 84 h 113"/>
                    <a:gd name="T62" fmla="*/ 163 w 246"/>
                    <a:gd name="T63" fmla="*/ 84 h 113"/>
                    <a:gd name="T64" fmla="*/ 153 w 246"/>
                    <a:gd name="T65" fmla="*/ 79 h 113"/>
                    <a:gd name="T66" fmla="*/ 148 w 246"/>
                    <a:gd name="T67" fmla="*/ 79 h 113"/>
                    <a:gd name="T68" fmla="*/ 138 w 246"/>
                    <a:gd name="T69" fmla="*/ 79 h 113"/>
                    <a:gd name="T70" fmla="*/ 133 w 246"/>
                    <a:gd name="T71" fmla="*/ 74 h 113"/>
                    <a:gd name="T72" fmla="*/ 128 w 246"/>
                    <a:gd name="T73" fmla="*/ 74 h 113"/>
                    <a:gd name="T74" fmla="*/ 128 w 246"/>
                    <a:gd name="T75" fmla="*/ 74 h 113"/>
                    <a:gd name="T76" fmla="*/ 237 w 246"/>
                    <a:gd name="T77" fmla="*/ 79 h 113"/>
                    <a:gd name="T78" fmla="*/ 242 w 246"/>
                    <a:gd name="T79" fmla="*/ 59 h 113"/>
                    <a:gd name="T80" fmla="*/ 246 w 246"/>
                    <a:gd name="T81" fmla="*/ 44 h 113"/>
                    <a:gd name="T82" fmla="*/ 246 w 246"/>
                    <a:gd name="T83" fmla="*/ 29 h 113"/>
                    <a:gd name="T84" fmla="*/ 246 w 246"/>
                    <a:gd name="T85" fmla="*/ 20 h 113"/>
                    <a:gd name="T86" fmla="*/ 246 w 246"/>
                    <a:gd name="T87" fmla="*/ 1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113">
                      <a:moveTo>
                        <a:pt x="212" y="0"/>
                      </a:moveTo>
                      <a:lnTo>
                        <a:pt x="158" y="20"/>
                      </a:lnTo>
                      <a:lnTo>
                        <a:pt x="153" y="29"/>
                      </a:lnTo>
                      <a:lnTo>
                        <a:pt x="143" y="34"/>
                      </a:lnTo>
                      <a:lnTo>
                        <a:pt x="49" y="39"/>
                      </a:lnTo>
                      <a:lnTo>
                        <a:pt x="0" y="84"/>
                      </a:lnTo>
                      <a:lnTo>
                        <a:pt x="69" y="69"/>
                      </a:lnTo>
                      <a:lnTo>
                        <a:pt x="88" y="74"/>
                      </a:lnTo>
                      <a:lnTo>
                        <a:pt x="93" y="89"/>
                      </a:lnTo>
                      <a:lnTo>
                        <a:pt x="128" y="98"/>
                      </a:lnTo>
                      <a:lnTo>
                        <a:pt x="128" y="108"/>
                      </a:lnTo>
                      <a:lnTo>
                        <a:pt x="207" y="113"/>
                      </a:lnTo>
                      <a:lnTo>
                        <a:pt x="133" y="89"/>
                      </a:lnTo>
                      <a:lnTo>
                        <a:pt x="133" y="89"/>
                      </a:lnTo>
                      <a:lnTo>
                        <a:pt x="133" y="89"/>
                      </a:lnTo>
                      <a:lnTo>
                        <a:pt x="138" y="89"/>
                      </a:lnTo>
                      <a:lnTo>
                        <a:pt x="138" y="89"/>
                      </a:lnTo>
                      <a:lnTo>
                        <a:pt x="138" y="89"/>
                      </a:lnTo>
                      <a:lnTo>
                        <a:pt x="143" y="89"/>
                      </a:lnTo>
                      <a:lnTo>
                        <a:pt x="143" y="93"/>
                      </a:lnTo>
                      <a:lnTo>
                        <a:pt x="148" y="93"/>
                      </a:lnTo>
                      <a:lnTo>
                        <a:pt x="153" y="93"/>
                      </a:lnTo>
                      <a:lnTo>
                        <a:pt x="158" y="93"/>
                      </a:lnTo>
                      <a:lnTo>
                        <a:pt x="158" y="93"/>
                      </a:lnTo>
                      <a:lnTo>
                        <a:pt x="163" y="93"/>
                      </a:lnTo>
                      <a:lnTo>
                        <a:pt x="167" y="93"/>
                      </a:lnTo>
                      <a:lnTo>
                        <a:pt x="172" y="93"/>
                      </a:lnTo>
                      <a:lnTo>
                        <a:pt x="177" y="93"/>
                      </a:lnTo>
                      <a:lnTo>
                        <a:pt x="182" y="93"/>
                      </a:lnTo>
                      <a:lnTo>
                        <a:pt x="182" y="93"/>
                      </a:lnTo>
                      <a:lnTo>
                        <a:pt x="187" y="93"/>
                      </a:lnTo>
                      <a:lnTo>
                        <a:pt x="192" y="93"/>
                      </a:lnTo>
                      <a:lnTo>
                        <a:pt x="197" y="93"/>
                      </a:lnTo>
                      <a:lnTo>
                        <a:pt x="202" y="93"/>
                      </a:lnTo>
                      <a:lnTo>
                        <a:pt x="207" y="93"/>
                      </a:lnTo>
                      <a:lnTo>
                        <a:pt x="207" y="93"/>
                      </a:lnTo>
                      <a:lnTo>
                        <a:pt x="212" y="98"/>
                      </a:lnTo>
                      <a:lnTo>
                        <a:pt x="217" y="98"/>
                      </a:lnTo>
                      <a:lnTo>
                        <a:pt x="217" y="98"/>
                      </a:lnTo>
                      <a:lnTo>
                        <a:pt x="222" y="98"/>
                      </a:lnTo>
                      <a:lnTo>
                        <a:pt x="222" y="98"/>
                      </a:lnTo>
                      <a:lnTo>
                        <a:pt x="222" y="98"/>
                      </a:lnTo>
                      <a:lnTo>
                        <a:pt x="227" y="98"/>
                      </a:lnTo>
                      <a:lnTo>
                        <a:pt x="227" y="98"/>
                      </a:lnTo>
                      <a:lnTo>
                        <a:pt x="227" y="98"/>
                      </a:lnTo>
                      <a:lnTo>
                        <a:pt x="227" y="98"/>
                      </a:lnTo>
                      <a:lnTo>
                        <a:pt x="222" y="98"/>
                      </a:lnTo>
                      <a:lnTo>
                        <a:pt x="222" y="98"/>
                      </a:lnTo>
                      <a:lnTo>
                        <a:pt x="222" y="98"/>
                      </a:lnTo>
                      <a:lnTo>
                        <a:pt x="217" y="93"/>
                      </a:lnTo>
                      <a:lnTo>
                        <a:pt x="217" y="93"/>
                      </a:lnTo>
                      <a:lnTo>
                        <a:pt x="212" y="93"/>
                      </a:lnTo>
                      <a:lnTo>
                        <a:pt x="207" y="93"/>
                      </a:lnTo>
                      <a:lnTo>
                        <a:pt x="207" y="93"/>
                      </a:lnTo>
                      <a:lnTo>
                        <a:pt x="202" y="93"/>
                      </a:lnTo>
                      <a:lnTo>
                        <a:pt x="197" y="89"/>
                      </a:lnTo>
                      <a:lnTo>
                        <a:pt x="192" y="89"/>
                      </a:lnTo>
                      <a:lnTo>
                        <a:pt x="187" y="89"/>
                      </a:lnTo>
                      <a:lnTo>
                        <a:pt x="182" y="89"/>
                      </a:lnTo>
                      <a:lnTo>
                        <a:pt x="182" y="89"/>
                      </a:lnTo>
                      <a:lnTo>
                        <a:pt x="177" y="84"/>
                      </a:lnTo>
                      <a:lnTo>
                        <a:pt x="172" y="84"/>
                      </a:lnTo>
                      <a:lnTo>
                        <a:pt x="167" y="84"/>
                      </a:lnTo>
                      <a:lnTo>
                        <a:pt x="163" y="84"/>
                      </a:lnTo>
                      <a:lnTo>
                        <a:pt x="158" y="84"/>
                      </a:lnTo>
                      <a:lnTo>
                        <a:pt x="153" y="79"/>
                      </a:lnTo>
                      <a:lnTo>
                        <a:pt x="148" y="79"/>
                      </a:lnTo>
                      <a:lnTo>
                        <a:pt x="148" y="79"/>
                      </a:lnTo>
                      <a:lnTo>
                        <a:pt x="143" y="79"/>
                      </a:lnTo>
                      <a:lnTo>
                        <a:pt x="138" y="79"/>
                      </a:lnTo>
                      <a:lnTo>
                        <a:pt x="138" y="79"/>
                      </a:lnTo>
                      <a:lnTo>
                        <a:pt x="133" y="74"/>
                      </a:lnTo>
                      <a:lnTo>
                        <a:pt x="133" y="74"/>
                      </a:lnTo>
                      <a:lnTo>
                        <a:pt x="128" y="74"/>
                      </a:lnTo>
                      <a:lnTo>
                        <a:pt x="128" y="74"/>
                      </a:lnTo>
                      <a:lnTo>
                        <a:pt x="128" y="74"/>
                      </a:lnTo>
                      <a:lnTo>
                        <a:pt x="128" y="74"/>
                      </a:lnTo>
                      <a:lnTo>
                        <a:pt x="237" y="79"/>
                      </a:lnTo>
                      <a:lnTo>
                        <a:pt x="133" y="59"/>
                      </a:lnTo>
                      <a:lnTo>
                        <a:pt x="242" y="59"/>
                      </a:lnTo>
                      <a:lnTo>
                        <a:pt x="153" y="49"/>
                      </a:lnTo>
                      <a:lnTo>
                        <a:pt x="246" y="44"/>
                      </a:lnTo>
                      <a:lnTo>
                        <a:pt x="167" y="34"/>
                      </a:lnTo>
                      <a:lnTo>
                        <a:pt x="246" y="29"/>
                      </a:lnTo>
                      <a:lnTo>
                        <a:pt x="187" y="24"/>
                      </a:lnTo>
                      <a:lnTo>
                        <a:pt x="246" y="20"/>
                      </a:lnTo>
                      <a:lnTo>
                        <a:pt x="207" y="10"/>
                      </a:lnTo>
                      <a:lnTo>
                        <a:pt x="246" y="10"/>
                      </a:lnTo>
                      <a:lnTo>
                        <a:pt x="212" y="0"/>
                      </a:lnTo>
                      <a:close/>
                    </a:path>
                  </a:pathLst>
                </a:custGeom>
                <a:solidFill>
                  <a:srgbClr val="334D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745" name="Rectangle 3545">
                  <a:extLst>
                    <a:ext uri="{FF2B5EF4-FFF2-40B4-BE49-F238E27FC236}">
                      <a16:creationId xmlns:a16="http://schemas.microsoft.com/office/drawing/2014/main" id="{4E49BA21-5BE7-4627-A69B-39A9EEE35DA7}"/>
                    </a:ext>
                  </a:extLst>
                </p:cNvPr>
                <p:cNvSpPr>
                  <a:spLocks noChangeArrowheads="1"/>
                </p:cNvSpPr>
                <p:nvPr/>
              </p:nvSpPr>
              <p:spPr bwMode="auto">
                <a:xfrm>
                  <a:off x="3619" y="922"/>
                  <a:ext cx="429"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4746" name="Rectangle 3546">
                  <a:extLst>
                    <a:ext uri="{FF2B5EF4-FFF2-40B4-BE49-F238E27FC236}">
                      <a16:creationId xmlns:a16="http://schemas.microsoft.com/office/drawing/2014/main" id="{4B044DC9-9F17-45E8-AAB9-B7A02DB51339}"/>
                    </a:ext>
                  </a:extLst>
                </p:cNvPr>
                <p:cNvSpPr>
                  <a:spLocks noChangeArrowheads="1"/>
                </p:cNvSpPr>
                <p:nvPr/>
              </p:nvSpPr>
              <p:spPr bwMode="auto">
                <a:xfrm>
                  <a:off x="3606" y="935"/>
                  <a:ext cx="629"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000" b="1">
                      <a:solidFill>
                        <a:srgbClr val="3333CC"/>
                      </a:solidFill>
                      <a:latin typeface="Verdana" panose="020B0604030504040204" pitchFamily="34" charset="0"/>
                    </a:rPr>
                    <a:t>FAI : Wanadoo</a:t>
                  </a:r>
                  <a:endParaRPr lang="fr-FR" altLang="en-US">
                    <a:latin typeface="Verdana" panose="020B0604030504040204" pitchFamily="34" charset="0"/>
                  </a:endParaRPr>
                </a:p>
              </p:txBody>
            </p:sp>
          </p:grpSp>
        </p:grpSp>
        <p:cxnSp>
          <p:nvCxnSpPr>
            <p:cNvPr id="54747" name="AutoShape 3547">
              <a:extLst>
                <a:ext uri="{FF2B5EF4-FFF2-40B4-BE49-F238E27FC236}">
                  <a16:creationId xmlns:a16="http://schemas.microsoft.com/office/drawing/2014/main" id="{1CEE6352-EE63-4D3B-9089-C76BC85D6A40}"/>
                </a:ext>
              </a:extLst>
            </p:cNvPr>
            <p:cNvCxnSpPr>
              <a:cxnSpLocks noChangeShapeType="1"/>
              <a:stCxn id="54423" idx="2"/>
              <a:endCxn id="49910" idx="0"/>
            </p:cNvCxnSpPr>
            <p:nvPr/>
          </p:nvCxnSpPr>
          <p:spPr bwMode="auto">
            <a:xfrm flipH="1">
              <a:off x="2970" y="1943"/>
              <a:ext cx="1" cy="399"/>
            </a:xfrm>
            <a:prstGeom prst="straightConnector1">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748" name="Rectangle 3548">
              <a:extLst>
                <a:ext uri="{FF2B5EF4-FFF2-40B4-BE49-F238E27FC236}">
                  <a16:creationId xmlns:a16="http://schemas.microsoft.com/office/drawing/2014/main" id="{BCEDCD1A-162C-4E33-9B30-C110AEDA59E8}"/>
                </a:ext>
              </a:extLst>
            </p:cNvPr>
            <p:cNvSpPr>
              <a:spLocks noChangeArrowheads="1"/>
            </p:cNvSpPr>
            <p:nvPr/>
          </p:nvSpPr>
          <p:spPr bwMode="auto">
            <a:xfrm>
              <a:off x="639" y="1303"/>
              <a:ext cx="597" cy="22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C0C0C0"/>
                  </a:solidFill>
                </a14:hiddenFill>
              </a:ext>
            </a:extLst>
          </p:spPr>
          <p:txBody>
            <a:bodyPr wrap="none" anchor="ctr" anchorCtr="1">
              <a:spAutoFit/>
            </a:bodyPr>
            <a:lstStyle/>
            <a:p>
              <a:r>
                <a:rPr lang="fr-FR" altLang="en-US">
                  <a:latin typeface="Verdana" panose="020B0604030504040204" pitchFamily="34" charset="0"/>
                </a:rPr>
                <a:t>DSLAM</a:t>
              </a:r>
            </a:p>
          </p:txBody>
        </p:sp>
        <p:cxnSp>
          <p:nvCxnSpPr>
            <p:cNvPr id="54749" name="AutoShape 3549">
              <a:extLst>
                <a:ext uri="{FF2B5EF4-FFF2-40B4-BE49-F238E27FC236}">
                  <a16:creationId xmlns:a16="http://schemas.microsoft.com/office/drawing/2014/main" id="{F00228F6-1551-4D5E-B8C7-80393F99C803}"/>
                </a:ext>
              </a:extLst>
            </p:cNvPr>
            <p:cNvCxnSpPr>
              <a:cxnSpLocks noChangeShapeType="1"/>
              <a:stCxn id="54748" idx="2"/>
              <a:endCxn id="49903" idx="1"/>
            </p:cNvCxnSpPr>
            <p:nvPr/>
          </p:nvCxnSpPr>
          <p:spPr bwMode="auto">
            <a:xfrm>
              <a:off x="938" y="1535"/>
              <a:ext cx="6" cy="374"/>
            </a:xfrm>
            <a:prstGeom prst="straightConnector1">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750" name="Rectangle 3550">
              <a:extLst>
                <a:ext uri="{FF2B5EF4-FFF2-40B4-BE49-F238E27FC236}">
                  <a16:creationId xmlns:a16="http://schemas.microsoft.com/office/drawing/2014/main" id="{788CABDB-7766-4F89-939C-FA944419556B}"/>
                </a:ext>
              </a:extLst>
            </p:cNvPr>
            <p:cNvSpPr>
              <a:spLocks noChangeArrowheads="1"/>
            </p:cNvSpPr>
            <p:nvPr/>
          </p:nvSpPr>
          <p:spPr bwMode="auto">
            <a:xfrm>
              <a:off x="113" y="1068"/>
              <a:ext cx="2629"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altLang="en-US" sz="1400" b="1">
                  <a:latin typeface="Verdana" panose="020B0604030504040204" pitchFamily="34" charset="0"/>
                </a:rPr>
                <a:t>Digital Subscriber Line Access Multiplexer</a:t>
              </a:r>
            </a:p>
          </p:txBody>
        </p:sp>
        <p:sp>
          <p:nvSpPr>
            <p:cNvPr id="54751" name="Rectangle 3551">
              <a:extLst>
                <a:ext uri="{FF2B5EF4-FFF2-40B4-BE49-F238E27FC236}">
                  <a16:creationId xmlns:a16="http://schemas.microsoft.com/office/drawing/2014/main" id="{C9560127-707D-4355-A52F-011EDB496FBC}"/>
                </a:ext>
              </a:extLst>
            </p:cNvPr>
            <p:cNvSpPr>
              <a:spLocks noChangeArrowheads="1"/>
            </p:cNvSpPr>
            <p:nvPr/>
          </p:nvSpPr>
          <p:spPr bwMode="auto">
            <a:xfrm>
              <a:off x="2245" y="1477"/>
              <a:ext cx="1638"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altLang="en-US" sz="1400" b="1">
                  <a:latin typeface="Verdana" panose="020B0604030504040204" pitchFamily="34" charset="0"/>
                </a:rPr>
                <a:t>Broadband Access Server</a:t>
              </a:r>
            </a:p>
          </p:txBody>
        </p:sp>
        <p:sp>
          <p:nvSpPr>
            <p:cNvPr id="54752" name="Rectangle 3552">
              <a:extLst>
                <a:ext uri="{FF2B5EF4-FFF2-40B4-BE49-F238E27FC236}">
                  <a16:creationId xmlns:a16="http://schemas.microsoft.com/office/drawing/2014/main" id="{B78C71DC-B2D0-4A6B-93F6-2974D3CD07D1}"/>
                </a:ext>
              </a:extLst>
            </p:cNvPr>
            <p:cNvSpPr>
              <a:spLocks noChangeArrowheads="1"/>
            </p:cNvSpPr>
            <p:nvPr/>
          </p:nvSpPr>
          <p:spPr bwMode="auto">
            <a:xfrm>
              <a:off x="1565" y="2935"/>
              <a:ext cx="771" cy="171"/>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C0C0C0"/>
                  </a:solidFill>
                </a14:hiddenFill>
              </a:ext>
            </a:extLst>
          </p:spPr>
          <p:txBody>
            <a:bodyPr anchor="ctr" anchorCtr="1">
              <a:spAutoFit/>
            </a:bodyPr>
            <a:lstStyle/>
            <a:p>
              <a:r>
                <a:rPr lang="fr-FR" altLang="en-US" sz="1200">
                  <a:latin typeface="Verdana" panose="020B0604030504040204" pitchFamily="34" charset="0"/>
                </a:rPr>
                <a:t>Brasseur ATM</a:t>
              </a:r>
            </a:p>
          </p:txBody>
        </p:sp>
        <p:cxnSp>
          <p:nvCxnSpPr>
            <p:cNvPr id="54753" name="AutoShape 3553">
              <a:extLst>
                <a:ext uri="{FF2B5EF4-FFF2-40B4-BE49-F238E27FC236}">
                  <a16:creationId xmlns:a16="http://schemas.microsoft.com/office/drawing/2014/main" id="{C3D8D942-0465-4D4A-96D4-8213D5896A17}"/>
                </a:ext>
              </a:extLst>
            </p:cNvPr>
            <p:cNvCxnSpPr>
              <a:cxnSpLocks noChangeShapeType="1"/>
              <a:stCxn id="54752" idx="3"/>
              <a:endCxn id="54397" idx="3"/>
            </p:cNvCxnSpPr>
            <p:nvPr/>
          </p:nvCxnSpPr>
          <p:spPr bwMode="auto">
            <a:xfrm flipV="1">
              <a:off x="2336" y="2511"/>
              <a:ext cx="136" cy="510"/>
            </a:xfrm>
            <a:prstGeom prst="straightConnector1">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754" name="AutoShape 3554">
              <a:extLst>
                <a:ext uri="{FF2B5EF4-FFF2-40B4-BE49-F238E27FC236}">
                  <a16:creationId xmlns:a16="http://schemas.microsoft.com/office/drawing/2014/main" id="{64A48675-9166-4EA6-BE80-8298DC8D79E4}"/>
                </a:ext>
              </a:extLst>
            </p:cNvPr>
            <p:cNvCxnSpPr>
              <a:cxnSpLocks noChangeShapeType="1"/>
              <a:stCxn id="54752" idx="1"/>
              <a:endCxn id="49871" idx="4"/>
            </p:cNvCxnSpPr>
            <p:nvPr/>
          </p:nvCxnSpPr>
          <p:spPr bwMode="auto">
            <a:xfrm flipH="1" flipV="1">
              <a:off x="1412" y="2438"/>
              <a:ext cx="153" cy="583"/>
            </a:xfrm>
            <a:prstGeom prst="straightConnector1">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4755" name="Group 3555">
              <a:extLst>
                <a:ext uri="{FF2B5EF4-FFF2-40B4-BE49-F238E27FC236}">
                  <a16:creationId xmlns:a16="http://schemas.microsoft.com/office/drawing/2014/main" id="{B40616D9-075C-4343-9F36-C293042DFDA0}"/>
                </a:ext>
              </a:extLst>
            </p:cNvPr>
            <p:cNvGrpSpPr>
              <a:grpSpLocks/>
            </p:cNvGrpSpPr>
            <p:nvPr/>
          </p:nvGrpSpPr>
          <p:grpSpPr bwMode="auto">
            <a:xfrm>
              <a:off x="431" y="2478"/>
              <a:ext cx="317" cy="136"/>
              <a:chOff x="192" y="768"/>
              <a:chExt cx="480" cy="144"/>
            </a:xfrm>
          </p:grpSpPr>
          <p:sp>
            <p:nvSpPr>
              <p:cNvPr id="54756" name="Freeform 3556">
                <a:extLst>
                  <a:ext uri="{FF2B5EF4-FFF2-40B4-BE49-F238E27FC236}">
                    <a16:creationId xmlns:a16="http://schemas.microsoft.com/office/drawing/2014/main" id="{35B24DA8-EA1E-4AE6-801E-6E2E53983940}"/>
                  </a:ext>
                </a:extLst>
              </p:cNvPr>
              <p:cNvSpPr>
                <a:spLocks/>
              </p:cNvSpPr>
              <p:nvPr/>
            </p:nvSpPr>
            <p:spPr bwMode="auto">
              <a:xfrm>
                <a:off x="192" y="768"/>
                <a:ext cx="480" cy="144"/>
              </a:xfrm>
              <a:custGeom>
                <a:avLst/>
                <a:gdLst>
                  <a:gd name="T0" fmla="*/ 388 w 423"/>
                  <a:gd name="T1" fmla="*/ 24 h 152"/>
                  <a:gd name="T2" fmla="*/ 344 w 423"/>
                  <a:gd name="T3" fmla="*/ 0 h 152"/>
                  <a:gd name="T4" fmla="*/ 79 w 423"/>
                  <a:gd name="T5" fmla="*/ 0 h 152"/>
                  <a:gd name="T6" fmla="*/ 34 w 423"/>
                  <a:gd name="T7" fmla="*/ 24 h 152"/>
                  <a:gd name="T8" fmla="*/ 0 w 423"/>
                  <a:gd name="T9" fmla="*/ 24 h 152"/>
                  <a:gd name="T10" fmla="*/ 0 w 423"/>
                  <a:gd name="T11" fmla="*/ 152 h 152"/>
                  <a:gd name="T12" fmla="*/ 423 w 423"/>
                  <a:gd name="T13" fmla="*/ 152 h 152"/>
                  <a:gd name="T14" fmla="*/ 423 w 423"/>
                  <a:gd name="T15" fmla="*/ 24 h 152"/>
                  <a:gd name="T16" fmla="*/ 388 w 423"/>
                  <a:gd name="T17" fmla="*/ 2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152">
                    <a:moveTo>
                      <a:pt x="388" y="24"/>
                    </a:moveTo>
                    <a:lnTo>
                      <a:pt x="344" y="0"/>
                    </a:lnTo>
                    <a:lnTo>
                      <a:pt x="79" y="0"/>
                    </a:lnTo>
                    <a:lnTo>
                      <a:pt x="34" y="24"/>
                    </a:lnTo>
                    <a:lnTo>
                      <a:pt x="0" y="24"/>
                    </a:lnTo>
                    <a:lnTo>
                      <a:pt x="0" y="152"/>
                    </a:lnTo>
                    <a:lnTo>
                      <a:pt x="423" y="152"/>
                    </a:lnTo>
                    <a:lnTo>
                      <a:pt x="423" y="24"/>
                    </a:lnTo>
                    <a:lnTo>
                      <a:pt x="388" y="24"/>
                    </a:lnTo>
                    <a:close/>
                  </a:path>
                </a:pathLst>
              </a:custGeom>
              <a:noFill/>
              <a:ln w="571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757" name="Freeform 3557">
                <a:extLst>
                  <a:ext uri="{FF2B5EF4-FFF2-40B4-BE49-F238E27FC236}">
                    <a16:creationId xmlns:a16="http://schemas.microsoft.com/office/drawing/2014/main" id="{5A7A71F4-715C-4B9B-9E21-E391D8C19FA1}"/>
                  </a:ext>
                </a:extLst>
              </p:cNvPr>
              <p:cNvSpPr>
                <a:spLocks noEditPoints="1"/>
              </p:cNvSpPr>
              <p:nvPr/>
            </p:nvSpPr>
            <p:spPr bwMode="auto">
              <a:xfrm>
                <a:off x="240" y="816"/>
                <a:ext cx="384" cy="96"/>
              </a:xfrm>
              <a:custGeom>
                <a:avLst/>
                <a:gdLst>
                  <a:gd name="T0" fmla="*/ 53 w 395"/>
                  <a:gd name="T1" fmla="*/ 39 h 99"/>
                  <a:gd name="T2" fmla="*/ 67 w 395"/>
                  <a:gd name="T3" fmla="*/ 27 h 99"/>
                  <a:gd name="T4" fmla="*/ 84 w 395"/>
                  <a:gd name="T5" fmla="*/ 32 h 99"/>
                  <a:gd name="T6" fmla="*/ 92 w 395"/>
                  <a:gd name="T7" fmla="*/ 49 h 99"/>
                  <a:gd name="T8" fmla="*/ 84 w 395"/>
                  <a:gd name="T9" fmla="*/ 68 h 99"/>
                  <a:gd name="T10" fmla="*/ 67 w 395"/>
                  <a:gd name="T11" fmla="*/ 72 h 99"/>
                  <a:gd name="T12" fmla="*/ 53 w 395"/>
                  <a:gd name="T13" fmla="*/ 60 h 99"/>
                  <a:gd name="T14" fmla="*/ 135 w 395"/>
                  <a:gd name="T15" fmla="*/ 49 h 99"/>
                  <a:gd name="T16" fmla="*/ 144 w 395"/>
                  <a:gd name="T17" fmla="*/ 32 h 99"/>
                  <a:gd name="T18" fmla="*/ 161 w 395"/>
                  <a:gd name="T19" fmla="*/ 27 h 99"/>
                  <a:gd name="T20" fmla="*/ 174 w 395"/>
                  <a:gd name="T21" fmla="*/ 39 h 99"/>
                  <a:gd name="T22" fmla="*/ 174 w 395"/>
                  <a:gd name="T23" fmla="*/ 60 h 99"/>
                  <a:gd name="T24" fmla="*/ 161 w 395"/>
                  <a:gd name="T25" fmla="*/ 72 h 99"/>
                  <a:gd name="T26" fmla="*/ 144 w 395"/>
                  <a:gd name="T27" fmla="*/ 68 h 99"/>
                  <a:gd name="T28" fmla="*/ 135 w 395"/>
                  <a:gd name="T29" fmla="*/ 49 h 99"/>
                  <a:gd name="T30" fmla="*/ 221 w 395"/>
                  <a:gd name="T31" fmla="*/ 39 h 99"/>
                  <a:gd name="T32" fmla="*/ 236 w 395"/>
                  <a:gd name="T33" fmla="*/ 27 h 99"/>
                  <a:gd name="T34" fmla="*/ 253 w 395"/>
                  <a:gd name="T35" fmla="*/ 32 h 99"/>
                  <a:gd name="T36" fmla="*/ 260 w 395"/>
                  <a:gd name="T37" fmla="*/ 49 h 99"/>
                  <a:gd name="T38" fmla="*/ 253 w 395"/>
                  <a:gd name="T39" fmla="*/ 68 h 99"/>
                  <a:gd name="T40" fmla="*/ 236 w 395"/>
                  <a:gd name="T41" fmla="*/ 72 h 99"/>
                  <a:gd name="T42" fmla="*/ 221 w 395"/>
                  <a:gd name="T43" fmla="*/ 60 h 99"/>
                  <a:gd name="T44" fmla="*/ 303 w 395"/>
                  <a:gd name="T45" fmla="*/ 49 h 99"/>
                  <a:gd name="T46" fmla="*/ 311 w 395"/>
                  <a:gd name="T47" fmla="*/ 32 h 99"/>
                  <a:gd name="T48" fmla="*/ 328 w 395"/>
                  <a:gd name="T49" fmla="*/ 27 h 99"/>
                  <a:gd name="T50" fmla="*/ 342 w 395"/>
                  <a:gd name="T51" fmla="*/ 39 h 99"/>
                  <a:gd name="T52" fmla="*/ 342 w 395"/>
                  <a:gd name="T53" fmla="*/ 60 h 99"/>
                  <a:gd name="T54" fmla="*/ 328 w 395"/>
                  <a:gd name="T55" fmla="*/ 72 h 99"/>
                  <a:gd name="T56" fmla="*/ 311 w 395"/>
                  <a:gd name="T57" fmla="*/ 68 h 99"/>
                  <a:gd name="T58" fmla="*/ 303 w 395"/>
                  <a:gd name="T59" fmla="*/ 49 h 99"/>
                  <a:gd name="T60" fmla="*/ 395 w 395"/>
                  <a:gd name="T61" fmla="*/ 99 h 99"/>
                  <a:gd name="T62" fmla="*/ 395 w 395"/>
                  <a:gd name="T63" fmla="*/ 12 h 99"/>
                  <a:gd name="T64" fmla="*/ 383 w 395"/>
                  <a:gd name="T65" fmla="*/ 2 h 99"/>
                  <a:gd name="T66" fmla="*/ 22 w 395"/>
                  <a:gd name="T67" fmla="*/ 0 h 99"/>
                  <a:gd name="T68" fmla="*/ 7 w 395"/>
                  <a:gd name="T69" fmla="*/ 5 h 99"/>
                  <a:gd name="T70" fmla="*/ 0 w 395"/>
                  <a:gd name="T71" fmla="*/ 2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99">
                    <a:moveTo>
                      <a:pt x="50" y="49"/>
                    </a:moveTo>
                    <a:lnTo>
                      <a:pt x="53" y="39"/>
                    </a:lnTo>
                    <a:lnTo>
                      <a:pt x="58" y="32"/>
                    </a:lnTo>
                    <a:lnTo>
                      <a:pt x="67" y="27"/>
                    </a:lnTo>
                    <a:lnTo>
                      <a:pt x="77" y="27"/>
                    </a:lnTo>
                    <a:lnTo>
                      <a:pt x="84" y="32"/>
                    </a:lnTo>
                    <a:lnTo>
                      <a:pt x="91" y="39"/>
                    </a:lnTo>
                    <a:lnTo>
                      <a:pt x="92" y="49"/>
                    </a:lnTo>
                    <a:lnTo>
                      <a:pt x="91" y="60"/>
                    </a:lnTo>
                    <a:lnTo>
                      <a:pt x="84" y="68"/>
                    </a:lnTo>
                    <a:lnTo>
                      <a:pt x="77" y="72"/>
                    </a:lnTo>
                    <a:lnTo>
                      <a:pt x="67" y="72"/>
                    </a:lnTo>
                    <a:lnTo>
                      <a:pt x="58" y="68"/>
                    </a:lnTo>
                    <a:lnTo>
                      <a:pt x="53" y="60"/>
                    </a:lnTo>
                    <a:lnTo>
                      <a:pt x="50" y="49"/>
                    </a:lnTo>
                    <a:close/>
                    <a:moveTo>
                      <a:pt x="135" y="49"/>
                    </a:moveTo>
                    <a:lnTo>
                      <a:pt x="137" y="39"/>
                    </a:lnTo>
                    <a:lnTo>
                      <a:pt x="144" y="32"/>
                    </a:lnTo>
                    <a:lnTo>
                      <a:pt x="150" y="27"/>
                    </a:lnTo>
                    <a:lnTo>
                      <a:pt x="161" y="27"/>
                    </a:lnTo>
                    <a:lnTo>
                      <a:pt x="169" y="32"/>
                    </a:lnTo>
                    <a:lnTo>
                      <a:pt x="174" y="39"/>
                    </a:lnTo>
                    <a:lnTo>
                      <a:pt x="176" y="49"/>
                    </a:lnTo>
                    <a:lnTo>
                      <a:pt x="174" y="60"/>
                    </a:lnTo>
                    <a:lnTo>
                      <a:pt x="169" y="68"/>
                    </a:lnTo>
                    <a:lnTo>
                      <a:pt x="161" y="72"/>
                    </a:lnTo>
                    <a:lnTo>
                      <a:pt x="150" y="72"/>
                    </a:lnTo>
                    <a:lnTo>
                      <a:pt x="144" y="68"/>
                    </a:lnTo>
                    <a:lnTo>
                      <a:pt x="137" y="60"/>
                    </a:lnTo>
                    <a:lnTo>
                      <a:pt x="135" y="49"/>
                    </a:lnTo>
                    <a:close/>
                    <a:moveTo>
                      <a:pt x="219" y="49"/>
                    </a:moveTo>
                    <a:lnTo>
                      <a:pt x="221" y="39"/>
                    </a:lnTo>
                    <a:lnTo>
                      <a:pt x="227" y="32"/>
                    </a:lnTo>
                    <a:lnTo>
                      <a:pt x="236" y="27"/>
                    </a:lnTo>
                    <a:lnTo>
                      <a:pt x="246" y="27"/>
                    </a:lnTo>
                    <a:lnTo>
                      <a:pt x="253" y="32"/>
                    </a:lnTo>
                    <a:lnTo>
                      <a:pt x="260" y="39"/>
                    </a:lnTo>
                    <a:lnTo>
                      <a:pt x="260" y="49"/>
                    </a:lnTo>
                    <a:lnTo>
                      <a:pt x="260" y="60"/>
                    </a:lnTo>
                    <a:lnTo>
                      <a:pt x="253" y="68"/>
                    </a:lnTo>
                    <a:lnTo>
                      <a:pt x="246" y="72"/>
                    </a:lnTo>
                    <a:lnTo>
                      <a:pt x="236" y="72"/>
                    </a:lnTo>
                    <a:lnTo>
                      <a:pt x="227" y="68"/>
                    </a:lnTo>
                    <a:lnTo>
                      <a:pt x="221" y="60"/>
                    </a:lnTo>
                    <a:lnTo>
                      <a:pt x="219" y="49"/>
                    </a:lnTo>
                    <a:close/>
                    <a:moveTo>
                      <a:pt x="303" y="49"/>
                    </a:moveTo>
                    <a:lnTo>
                      <a:pt x="304" y="39"/>
                    </a:lnTo>
                    <a:lnTo>
                      <a:pt x="311" y="32"/>
                    </a:lnTo>
                    <a:lnTo>
                      <a:pt x="320" y="27"/>
                    </a:lnTo>
                    <a:lnTo>
                      <a:pt x="328" y="27"/>
                    </a:lnTo>
                    <a:lnTo>
                      <a:pt x="337" y="32"/>
                    </a:lnTo>
                    <a:lnTo>
                      <a:pt x="342" y="39"/>
                    </a:lnTo>
                    <a:lnTo>
                      <a:pt x="345" y="49"/>
                    </a:lnTo>
                    <a:lnTo>
                      <a:pt x="342" y="60"/>
                    </a:lnTo>
                    <a:lnTo>
                      <a:pt x="337" y="68"/>
                    </a:lnTo>
                    <a:lnTo>
                      <a:pt x="328" y="72"/>
                    </a:lnTo>
                    <a:lnTo>
                      <a:pt x="320" y="72"/>
                    </a:lnTo>
                    <a:lnTo>
                      <a:pt x="311" y="68"/>
                    </a:lnTo>
                    <a:lnTo>
                      <a:pt x="304" y="60"/>
                    </a:lnTo>
                    <a:lnTo>
                      <a:pt x="303" y="49"/>
                    </a:lnTo>
                    <a:close/>
                    <a:moveTo>
                      <a:pt x="0" y="99"/>
                    </a:moveTo>
                    <a:lnTo>
                      <a:pt x="395" y="99"/>
                    </a:lnTo>
                    <a:lnTo>
                      <a:pt x="395" y="20"/>
                    </a:lnTo>
                    <a:lnTo>
                      <a:pt x="395" y="12"/>
                    </a:lnTo>
                    <a:lnTo>
                      <a:pt x="390" y="5"/>
                    </a:lnTo>
                    <a:lnTo>
                      <a:pt x="383" y="2"/>
                    </a:lnTo>
                    <a:lnTo>
                      <a:pt x="376" y="0"/>
                    </a:lnTo>
                    <a:lnTo>
                      <a:pt x="22" y="0"/>
                    </a:lnTo>
                    <a:lnTo>
                      <a:pt x="14" y="2"/>
                    </a:lnTo>
                    <a:lnTo>
                      <a:pt x="7" y="5"/>
                    </a:lnTo>
                    <a:lnTo>
                      <a:pt x="2" y="12"/>
                    </a:lnTo>
                    <a:lnTo>
                      <a:pt x="0" y="20"/>
                    </a:lnTo>
                    <a:lnTo>
                      <a:pt x="0" y="99"/>
                    </a:lnTo>
                    <a:close/>
                  </a:path>
                </a:pathLst>
              </a:custGeom>
              <a:solidFill>
                <a:srgbClr val="DDDDDD"/>
              </a:solidFill>
              <a:ln w="1905">
                <a:solidFill>
                  <a:srgbClr val="000000"/>
                </a:solidFill>
                <a:prstDash val="solid"/>
                <a:round/>
                <a:headEnd/>
                <a:tailEnd/>
              </a:ln>
            </p:spPr>
            <p:txBody>
              <a:bodyPr/>
              <a:lstStyle/>
              <a:p>
                <a:endParaRPr lang="en-US"/>
              </a:p>
            </p:txBody>
          </p:sp>
        </p:grpSp>
        <p:sp>
          <p:nvSpPr>
            <p:cNvPr id="54758" name="Rectangle 3558">
              <a:extLst>
                <a:ext uri="{FF2B5EF4-FFF2-40B4-BE49-F238E27FC236}">
                  <a16:creationId xmlns:a16="http://schemas.microsoft.com/office/drawing/2014/main" id="{8B5DD1F2-F6BE-4961-BD23-63D0B5758880}"/>
                </a:ext>
              </a:extLst>
            </p:cNvPr>
            <p:cNvSpPr>
              <a:spLocks noChangeArrowheads="1"/>
            </p:cNvSpPr>
            <p:nvPr/>
          </p:nvSpPr>
          <p:spPr bwMode="auto">
            <a:xfrm>
              <a:off x="516" y="2845"/>
              <a:ext cx="612" cy="22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C0C0C0"/>
                  </a:solidFill>
                </a14:hiddenFill>
              </a:ext>
            </a:extLst>
          </p:spPr>
          <p:txBody>
            <a:bodyPr wrap="none" anchor="ctr" anchorCtr="1">
              <a:spAutoFit/>
            </a:bodyPr>
            <a:lstStyle/>
            <a:p>
              <a:r>
                <a:rPr lang="fr-FR" altLang="en-US">
                  <a:latin typeface="Verdana" panose="020B0604030504040204" pitchFamily="34" charset="0"/>
                </a:rPr>
                <a:t>Modem</a:t>
              </a:r>
            </a:p>
          </p:txBody>
        </p:sp>
        <p:cxnSp>
          <p:nvCxnSpPr>
            <p:cNvPr id="54759" name="AutoShape 3559">
              <a:extLst>
                <a:ext uri="{FF2B5EF4-FFF2-40B4-BE49-F238E27FC236}">
                  <a16:creationId xmlns:a16="http://schemas.microsoft.com/office/drawing/2014/main" id="{F97AEFBB-1CE8-461E-824F-ED1C2813E57F}"/>
                </a:ext>
              </a:extLst>
            </p:cNvPr>
            <p:cNvCxnSpPr>
              <a:cxnSpLocks noChangeShapeType="1"/>
              <a:stCxn id="54758" idx="0"/>
              <a:endCxn id="54757" idx="30"/>
            </p:cNvCxnSpPr>
            <p:nvPr/>
          </p:nvCxnSpPr>
          <p:spPr bwMode="auto">
            <a:xfrm flipH="1" flipV="1">
              <a:off x="716" y="2614"/>
              <a:ext cx="106" cy="226"/>
            </a:xfrm>
            <a:prstGeom prst="straightConnector1">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4760" name="Picture 3560">
              <a:extLst>
                <a:ext uri="{FF2B5EF4-FFF2-40B4-BE49-F238E27FC236}">
                  <a16:creationId xmlns:a16="http://schemas.microsoft.com/office/drawing/2014/main" id="{A813A623-63BD-4C97-803D-AC61F9EF06ED}"/>
                </a:ext>
              </a:extLst>
            </p:cNvPr>
            <p:cNvPicPr>
              <a:picLocks noChangeArrowheads="1"/>
            </p:cNvPicPr>
            <p:nvPr/>
          </p:nvPicPr>
          <p:blipFill>
            <a:blip r:embed="rId3">
              <a:extLst>
                <a:ext uri="{28A0092B-C50C-407E-A947-70E740481C1C}">
                  <a14:useLocalDpi xmlns:a14="http://schemas.microsoft.com/office/drawing/2010/main" val="0"/>
                </a:ext>
              </a:extLst>
            </a:blip>
            <a:srcRect l="25610" r="30919"/>
            <a:stretch>
              <a:fillRect/>
            </a:stretch>
          </p:blipFill>
          <p:spPr bwMode="auto">
            <a:xfrm>
              <a:off x="142" y="1926"/>
              <a:ext cx="223"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761" name="Rectangle 3561">
              <a:extLst>
                <a:ext uri="{FF2B5EF4-FFF2-40B4-BE49-F238E27FC236}">
                  <a16:creationId xmlns:a16="http://schemas.microsoft.com/office/drawing/2014/main" id="{7D170F3D-C4E0-4F99-8771-3EF40A09AC1F}"/>
                </a:ext>
              </a:extLst>
            </p:cNvPr>
            <p:cNvSpPr>
              <a:spLocks noChangeArrowheads="1"/>
            </p:cNvSpPr>
            <p:nvPr/>
          </p:nvSpPr>
          <p:spPr bwMode="auto">
            <a:xfrm>
              <a:off x="748" y="2251"/>
              <a:ext cx="47" cy="82"/>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762" name="Line 3562">
              <a:extLst>
                <a:ext uri="{FF2B5EF4-FFF2-40B4-BE49-F238E27FC236}">
                  <a16:creationId xmlns:a16="http://schemas.microsoft.com/office/drawing/2014/main" id="{E932FF7D-B216-401E-B516-FD2F5C11DC55}"/>
                </a:ext>
              </a:extLst>
            </p:cNvPr>
            <p:cNvSpPr>
              <a:spLocks noChangeShapeType="1"/>
            </p:cNvSpPr>
            <p:nvPr/>
          </p:nvSpPr>
          <p:spPr bwMode="auto">
            <a:xfrm flipV="1">
              <a:off x="793" y="2251"/>
              <a:ext cx="182" cy="4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63" name="Line 3563">
              <a:extLst>
                <a:ext uri="{FF2B5EF4-FFF2-40B4-BE49-F238E27FC236}">
                  <a16:creationId xmlns:a16="http://schemas.microsoft.com/office/drawing/2014/main" id="{CF13379A-92DC-44D3-B749-745C8D87C3E3}"/>
                </a:ext>
              </a:extLst>
            </p:cNvPr>
            <p:cNvSpPr>
              <a:spLocks noChangeShapeType="1"/>
            </p:cNvSpPr>
            <p:nvPr/>
          </p:nvSpPr>
          <p:spPr bwMode="auto">
            <a:xfrm flipV="1">
              <a:off x="657" y="2341"/>
              <a:ext cx="92" cy="13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64" name="Line 3564">
              <a:extLst>
                <a:ext uri="{FF2B5EF4-FFF2-40B4-BE49-F238E27FC236}">
                  <a16:creationId xmlns:a16="http://schemas.microsoft.com/office/drawing/2014/main" id="{EFE2E006-2BF6-4A45-9DE5-889F7B1DF3C3}"/>
                </a:ext>
              </a:extLst>
            </p:cNvPr>
            <p:cNvSpPr>
              <a:spLocks noChangeShapeType="1"/>
            </p:cNvSpPr>
            <p:nvPr/>
          </p:nvSpPr>
          <p:spPr bwMode="auto">
            <a:xfrm flipV="1">
              <a:off x="340" y="2614"/>
              <a:ext cx="182" cy="136"/>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65" name="Line 3565">
              <a:extLst>
                <a:ext uri="{FF2B5EF4-FFF2-40B4-BE49-F238E27FC236}">
                  <a16:creationId xmlns:a16="http://schemas.microsoft.com/office/drawing/2014/main" id="{78FE10A4-3BDB-4715-99ED-5C44A3AA3D6C}"/>
                </a:ext>
              </a:extLst>
            </p:cNvPr>
            <p:cNvSpPr>
              <a:spLocks noChangeShapeType="1"/>
            </p:cNvSpPr>
            <p:nvPr/>
          </p:nvSpPr>
          <p:spPr bwMode="auto">
            <a:xfrm>
              <a:off x="295" y="2160"/>
              <a:ext cx="453"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766" name="Rectangle 3566">
              <a:extLst>
                <a:ext uri="{FF2B5EF4-FFF2-40B4-BE49-F238E27FC236}">
                  <a16:creationId xmlns:a16="http://schemas.microsoft.com/office/drawing/2014/main" id="{A10B00E5-07A6-47FA-B533-7708ED3E4A43}"/>
                </a:ext>
              </a:extLst>
            </p:cNvPr>
            <p:cNvSpPr>
              <a:spLocks noChangeArrowheads="1"/>
            </p:cNvSpPr>
            <p:nvPr/>
          </p:nvSpPr>
          <p:spPr bwMode="auto">
            <a:xfrm>
              <a:off x="476" y="1933"/>
              <a:ext cx="314" cy="15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fr-FR" altLang="en-US" sz="1600">
                  <a:solidFill>
                    <a:srgbClr val="000000"/>
                  </a:solidFill>
                  <a:latin typeface="Verdana" panose="020B0604030504040204" pitchFamily="34" charset="0"/>
                </a:rPr>
                <a:t>Filtre</a:t>
              </a:r>
              <a:endParaRPr lang="fr-FR" altLang="en-US">
                <a:latin typeface="Verdana" panose="020B0604030504040204" pitchFamily="34" charset="0"/>
              </a:endParaRPr>
            </a:p>
          </p:txBody>
        </p:sp>
        <p:cxnSp>
          <p:nvCxnSpPr>
            <p:cNvPr id="54767" name="AutoShape 3567">
              <a:extLst>
                <a:ext uri="{FF2B5EF4-FFF2-40B4-BE49-F238E27FC236}">
                  <a16:creationId xmlns:a16="http://schemas.microsoft.com/office/drawing/2014/main" id="{E191312A-DC73-41DF-A5C9-6D0527FFE00C}"/>
                </a:ext>
              </a:extLst>
            </p:cNvPr>
            <p:cNvCxnSpPr>
              <a:cxnSpLocks noChangeShapeType="1"/>
              <a:stCxn id="54766" idx="2"/>
              <a:endCxn id="54761" idx="0"/>
            </p:cNvCxnSpPr>
            <p:nvPr/>
          </p:nvCxnSpPr>
          <p:spPr bwMode="auto">
            <a:xfrm>
              <a:off x="621" y="2093"/>
              <a:ext cx="151" cy="158"/>
            </a:xfrm>
            <a:prstGeom prst="straightConnector1">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301368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3" name="Slide Number Placeholder 4">
            <a:extLst>
              <a:ext uri="{FF2B5EF4-FFF2-40B4-BE49-F238E27FC236}">
                <a16:creationId xmlns:a16="http://schemas.microsoft.com/office/drawing/2014/main" id="{F3CFE6D8-0E1B-4517-B161-8C9C504E9DE1}"/>
              </a:ext>
            </a:extLst>
          </p:cNvPr>
          <p:cNvSpPr>
            <a:spLocks noGrp="1"/>
          </p:cNvSpPr>
          <p:nvPr>
            <p:ph type="sldNum" sz="quarter" idx="12"/>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fld id="{ECE685D7-438A-4BE7-AD4A-DAD454A246B6}" type="slidenum">
              <a:rPr lang="fr-FR" altLang="en-US" smtClean="0"/>
              <a:pPr/>
              <a:t>37</a:t>
            </a:fld>
            <a:endParaRPr lang="fr-FR" altLang="en-US"/>
          </a:p>
        </p:txBody>
      </p:sp>
      <p:sp>
        <p:nvSpPr>
          <p:cNvPr id="67586" name="Rectangle 2">
            <a:extLst>
              <a:ext uri="{FF2B5EF4-FFF2-40B4-BE49-F238E27FC236}">
                <a16:creationId xmlns:a16="http://schemas.microsoft.com/office/drawing/2014/main" id="{D79C3C0C-128D-4999-ADBA-54D3B5282840}"/>
              </a:ext>
            </a:extLst>
          </p:cNvPr>
          <p:cNvSpPr>
            <a:spLocks noGrp="1" noChangeArrowheads="1"/>
          </p:cNvSpPr>
          <p:nvPr>
            <p:ph type="title"/>
          </p:nvPr>
        </p:nvSpPr>
        <p:spPr/>
        <p:txBody>
          <a:bodyPr/>
          <a:lstStyle/>
          <a:p>
            <a:r>
              <a:rPr lang="fr-FR" altLang="en-US">
                <a:latin typeface="Verdana" panose="020B0604030504040204" pitchFamily="34" charset="0"/>
              </a:rPr>
              <a:t>Les protocoles</a:t>
            </a:r>
          </a:p>
        </p:txBody>
      </p:sp>
      <p:sp>
        <p:nvSpPr>
          <p:cNvPr id="67587" name="Rectangle 3">
            <a:extLst>
              <a:ext uri="{FF2B5EF4-FFF2-40B4-BE49-F238E27FC236}">
                <a16:creationId xmlns:a16="http://schemas.microsoft.com/office/drawing/2014/main" id="{F17D64EC-8C90-4506-BF1B-E04BEE09D472}"/>
              </a:ext>
            </a:extLst>
          </p:cNvPr>
          <p:cNvSpPr>
            <a:spLocks noChangeArrowheads="1"/>
          </p:cNvSpPr>
          <p:nvPr/>
        </p:nvSpPr>
        <p:spPr bwMode="auto">
          <a:xfrm>
            <a:off x="2209800" y="1981200"/>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fontAlgn="base">
              <a:spcBef>
                <a:spcPct val="0"/>
              </a:spcBef>
              <a:spcAft>
                <a:spcPct val="0"/>
              </a:spcAft>
              <a:defRPr kumimoji="1" sz="2400">
                <a:solidFill>
                  <a:schemeClr val="tx1"/>
                </a:solidFill>
                <a:latin typeface="Times New Roman" panose="02020603050405020304" pitchFamily="18" charset="0"/>
              </a:defRPr>
            </a:lvl6pPr>
            <a:lvl7pPr marL="2971800" indent="-228600" fontAlgn="base">
              <a:spcBef>
                <a:spcPct val="0"/>
              </a:spcBef>
              <a:spcAft>
                <a:spcPct val="0"/>
              </a:spcAft>
              <a:defRPr kumimoji="1" sz="2400">
                <a:solidFill>
                  <a:schemeClr val="tx1"/>
                </a:solidFill>
                <a:latin typeface="Times New Roman" panose="02020603050405020304" pitchFamily="18" charset="0"/>
              </a:defRPr>
            </a:lvl7pPr>
            <a:lvl8pPr marL="3429000" indent="-228600" fontAlgn="base">
              <a:spcBef>
                <a:spcPct val="0"/>
              </a:spcBef>
              <a:spcAft>
                <a:spcPct val="0"/>
              </a:spcAft>
              <a:defRPr kumimoji="1" sz="2400">
                <a:solidFill>
                  <a:schemeClr val="tx1"/>
                </a:solidFill>
                <a:latin typeface="Times New Roman" panose="02020603050405020304" pitchFamily="18" charset="0"/>
              </a:defRPr>
            </a:lvl8pPr>
            <a:lvl9pPr marL="3886200" indent="-228600" fontAlgn="base">
              <a:spcBef>
                <a:spcPct val="0"/>
              </a:spcBef>
              <a:spcAft>
                <a:spcPct val="0"/>
              </a:spcAft>
              <a:defRPr kumimoji="1" sz="2400">
                <a:solidFill>
                  <a:schemeClr val="tx1"/>
                </a:solidFill>
                <a:latin typeface="Times New Roman" panose="02020603050405020304" pitchFamily="18" charset="0"/>
              </a:defRPr>
            </a:lvl9pPr>
          </a:lstStyle>
          <a:p>
            <a:pPr>
              <a:spcBef>
                <a:spcPct val="20000"/>
              </a:spcBef>
              <a:buFontTx/>
              <a:buBlip>
                <a:blip r:embed="rId3"/>
              </a:buBlip>
            </a:pPr>
            <a:r>
              <a:rPr kumimoji="0" lang="fr-FR" altLang="en-US" sz="2800">
                <a:latin typeface="Verdana" panose="020B0604030504040204" pitchFamily="34" charset="0"/>
              </a:rPr>
              <a:t>Modem USB</a:t>
            </a:r>
          </a:p>
        </p:txBody>
      </p:sp>
      <p:sp>
        <p:nvSpPr>
          <p:cNvPr id="68607" name="Rectangle 1023">
            <a:extLst>
              <a:ext uri="{FF2B5EF4-FFF2-40B4-BE49-F238E27FC236}">
                <a16:creationId xmlns:a16="http://schemas.microsoft.com/office/drawing/2014/main" id="{539E603D-5051-4023-ACE3-2515B015EB0A}"/>
              </a:ext>
            </a:extLst>
          </p:cNvPr>
          <p:cNvSpPr>
            <a:spLocks noChangeArrowheads="1"/>
          </p:cNvSpPr>
          <p:nvPr/>
        </p:nvSpPr>
        <p:spPr bwMode="auto">
          <a:xfrm>
            <a:off x="5229226" y="1600200"/>
            <a:ext cx="428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68669" name="Group 1085">
            <a:extLst>
              <a:ext uri="{FF2B5EF4-FFF2-40B4-BE49-F238E27FC236}">
                <a16:creationId xmlns:a16="http://schemas.microsoft.com/office/drawing/2014/main" id="{4A2F6C73-062F-4FC8-B1A7-80EC268DFF62}"/>
              </a:ext>
            </a:extLst>
          </p:cNvPr>
          <p:cNvGrpSpPr>
            <a:grpSpLocks/>
          </p:cNvGrpSpPr>
          <p:nvPr/>
        </p:nvGrpSpPr>
        <p:grpSpPr bwMode="auto">
          <a:xfrm>
            <a:off x="9448801" y="5867401"/>
            <a:ext cx="619125" cy="601663"/>
            <a:chOff x="1623" y="2370"/>
            <a:chExt cx="414" cy="402"/>
          </a:xfrm>
        </p:grpSpPr>
        <p:sp>
          <p:nvSpPr>
            <p:cNvPr id="68670" name="Rectangle 1086">
              <a:extLst>
                <a:ext uri="{FF2B5EF4-FFF2-40B4-BE49-F238E27FC236}">
                  <a16:creationId xmlns:a16="http://schemas.microsoft.com/office/drawing/2014/main" id="{559A15F8-B51B-464E-9E1D-52C200B48432}"/>
                </a:ext>
              </a:extLst>
            </p:cNvPr>
            <p:cNvSpPr>
              <a:spLocks noChangeArrowheads="1"/>
            </p:cNvSpPr>
            <p:nvPr/>
          </p:nvSpPr>
          <p:spPr bwMode="auto">
            <a:xfrm>
              <a:off x="1623" y="2412"/>
              <a:ext cx="366" cy="360"/>
            </a:xfrm>
            <a:prstGeom prst="rect">
              <a:avLst/>
            </a:prstGeom>
            <a:solidFill>
              <a:srgbClr val="0096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671" name="Freeform 1087">
              <a:extLst>
                <a:ext uri="{FF2B5EF4-FFF2-40B4-BE49-F238E27FC236}">
                  <a16:creationId xmlns:a16="http://schemas.microsoft.com/office/drawing/2014/main" id="{6E016CF1-1FC2-4026-AD87-01B3424EE740}"/>
                </a:ext>
              </a:extLst>
            </p:cNvPr>
            <p:cNvSpPr>
              <a:spLocks/>
            </p:cNvSpPr>
            <p:nvPr/>
          </p:nvSpPr>
          <p:spPr bwMode="auto">
            <a:xfrm>
              <a:off x="1623" y="2370"/>
              <a:ext cx="414" cy="42"/>
            </a:xfrm>
            <a:custGeom>
              <a:avLst/>
              <a:gdLst>
                <a:gd name="T0" fmla="*/ 0 w 414"/>
                <a:gd name="T1" fmla="*/ 42 h 42"/>
                <a:gd name="T2" fmla="*/ 48 w 414"/>
                <a:gd name="T3" fmla="*/ 0 h 42"/>
                <a:gd name="T4" fmla="*/ 414 w 414"/>
                <a:gd name="T5" fmla="*/ 0 h 42"/>
                <a:gd name="T6" fmla="*/ 366 w 414"/>
                <a:gd name="T7" fmla="*/ 42 h 42"/>
                <a:gd name="T8" fmla="*/ 0 w 414"/>
                <a:gd name="T9" fmla="*/ 42 h 42"/>
              </a:gdLst>
              <a:ahLst/>
              <a:cxnLst>
                <a:cxn ang="0">
                  <a:pos x="T0" y="T1"/>
                </a:cxn>
                <a:cxn ang="0">
                  <a:pos x="T2" y="T3"/>
                </a:cxn>
                <a:cxn ang="0">
                  <a:pos x="T4" y="T5"/>
                </a:cxn>
                <a:cxn ang="0">
                  <a:pos x="T6" y="T7"/>
                </a:cxn>
                <a:cxn ang="0">
                  <a:pos x="T8" y="T9"/>
                </a:cxn>
              </a:cxnLst>
              <a:rect l="0" t="0" r="r" b="b"/>
              <a:pathLst>
                <a:path w="414" h="42">
                  <a:moveTo>
                    <a:pt x="0" y="42"/>
                  </a:moveTo>
                  <a:lnTo>
                    <a:pt x="48" y="0"/>
                  </a:lnTo>
                  <a:lnTo>
                    <a:pt x="414" y="0"/>
                  </a:lnTo>
                  <a:lnTo>
                    <a:pt x="366" y="42"/>
                  </a:lnTo>
                  <a:lnTo>
                    <a:pt x="0" y="42"/>
                  </a:lnTo>
                  <a:close/>
                </a:path>
              </a:pathLst>
            </a:custGeom>
            <a:solidFill>
              <a:srgbClr val="00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72" name="Freeform 1088">
              <a:extLst>
                <a:ext uri="{FF2B5EF4-FFF2-40B4-BE49-F238E27FC236}">
                  <a16:creationId xmlns:a16="http://schemas.microsoft.com/office/drawing/2014/main" id="{35A081FD-B8F6-4FE5-B762-84ADFFC03032}"/>
                </a:ext>
              </a:extLst>
            </p:cNvPr>
            <p:cNvSpPr>
              <a:spLocks/>
            </p:cNvSpPr>
            <p:nvPr/>
          </p:nvSpPr>
          <p:spPr bwMode="auto">
            <a:xfrm>
              <a:off x="1623" y="2370"/>
              <a:ext cx="414" cy="42"/>
            </a:xfrm>
            <a:custGeom>
              <a:avLst/>
              <a:gdLst>
                <a:gd name="T0" fmla="*/ 0 w 414"/>
                <a:gd name="T1" fmla="*/ 42 h 42"/>
                <a:gd name="T2" fmla="*/ 48 w 414"/>
                <a:gd name="T3" fmla="*/ 0 h 42"/>
                <a:gd name="T4" fmla="*/ 414 w 414"/>
                <a:gd name="T5" fmla="*/ 0 h 42"/>
                <a:gd name="T6" fmla="*/ 366 w 414"/>
                <a:gd name="T7" fmla="*/ 42 h 42"/>
                <a:gd name="T8" fmla="*/ 0 w 414"/>
                <a:gd name="T9" fmla="*/ 42 h 42"/>
              </a:gdLst>
              <a:ahLst/>
              <a:cxnLst>
                <a:cxn ang="0">
                  <a:pos x="T0" y="T1"/>
                </a:cxn>
                <a:cxn ang="0">
                  <a:pos x="T2" y="T3"/>
                </a:cxn>
                <a:cxn ang="0">
                  <a:pos x="T4" y="T5"/>
                </a:cxn>
                <a:cxn ang="0">
                  <a:pos x="T6" y="T7"/>
                </a:cxn>
                <a:cxn ang="0">
                  <a:pos x="T8" y="T9"/>
                </a:cxn>
              </a:cxnLst>
              <a:rect l="0" t="0" r="r" b="b"/>
              <a:pathLst>
                <a:path w="414" h="42">
                  <a:moveTo>
                    <a:pt x="0" y="42"/>
                  </a:moveTo>
                  <a:lnTo>
                    <a:pt x="48" y="0"/>
                  </a:lnTo>
                  <a:lnTo>
                    <a:pt x="414" y="0"/>
                  </a:lnTo>
                  <a:lnTo>
                    <a:pt x="366" y="42"/>
                  </a:lnTo>
                  <a:lnTo>
                    <a:pt x="0" y="42"/>
                  </a:lnTo>
                  <a:close/>
                </a:path>
              </a:pathLst>
            </a:custGeom>
            <a:solidFill>
              <a:srgbClr val="00B4FF"/>
            </a:solidFill>
            <a:ln w="9525" cap="rnd">
              <a:solidFill>
                <a:srgbClr val="AAE6FF"/>
              </a:solidFill>
              <a:prstDash val="solid"/>
              <a:round/>
              <a:headEnd/>
              <a:tailEnd/>
            </a:ln>
          </p:spPr>
          <p:txBody>
            <a:bodyPr/>
            <a:lstStyle/>
            <a:p>
              <a:endParaRPr lang="en-US"/>
            </a:p>
          </p:txBody>
        </p:sp>
        <p:sp>
          <p:nvSpPr>
            <p:cNvPr id="68673" name="Freeform 1089">
              <a:extLst>
                <a:ext uri="{FF2B5EF4-FFF2-40B4-BE49-F238E27FC236}">
                  <a16:creationId xmlns:a16="http://schemas.microsoft.com/office/drawing/2014/main" id="{B11D2766-A3D9-4568-A487-B251CE34B9D4}"/>
                </a:ext>
              </a:extLst>
            </p:cNvPr>
            <p:cNvSpPr>
              <a:spLocks/>
            </p:cNvSpPr>
            <p:nvPr/>
          </p:nvSpPr>
          <p:spPr bwMode="auto">
            <a:xfrm>
              <a:off x="1989" y="2370"/>
              <a:ext cx="48" cy="396"/>
            </a:xfrm>
            <a:custGeom>
              <a:avLst/>
              <a:gdLst>
                <a:gd name="T0" fmla="*/ 0 w 48"/>
                <a:gd name="T1" fmla="*/ 42 h 396"/>
                <a:gd name="T2" fmla="*/ 48 w 48"/>
                <a:gd name="T3" fmla="*/ 0 h 396"/>
                <a:gd name="T4" fmla="*/ 48 w 48"/>
                <a:gd name="T5" fmla="*/ 354 h 396"/>
                <a:gd name="T6" fmla="*/ 0 w 48"/>
                <a:gd name="T7" fmla="*/ 396 h 396"/>
                <a:gd name="T8" fmla="*/ 0 w 48"/>
                <a:gd name="T9" fmla="*/ 42 h 396"/>
              </a:gdLst>
              <a:ahLst/>
              <a:cxnLst>
                <a:cxn ang="0">
                  <a:pos x="T0" y="T1"/>
                </a:cxn>
                <a:cxn ang="0">
                  <a:pos x="T2" y="T3"/>
                </a:cxn>
                <a:cxn ang="0">
                  <a:pos x="T4" y="T5"/>
                </a:cxn>
                <a:cxn ang="0">
                  <a:pos x="T6" y="T7"/>
                </a:cxn>
                <a:cxn ang="0">
                  <a:pos x="T8" y="T9"/>
                </a:cxn>
              </a:cxnLst>
              <a:rect l="0" t="0" r="r" b="b"/>
              <a:pathLst>
                <a:path w="48" h="396">
                  <a:moveTo>
                    <a:pt x="0" y="42"/>
                  </a:moveTo>
                  <a:lnTo>
                    <a:pt x="48" y="0"/>
                  </a:lnTo>
                  <a:lnTo>
                    <a:pt x="48" y="354"/>
                  </a:lnTo>
                  <a:lnTo>
                    <a:pt x="0" y="396"/>
                  </a:lnTo>
                  <a:lnTo>
                    <a:pt x="0" y="42"/>
                  </a:lnTo>
                  <a:close/>
                </a:path>
              </a:pathLst>
            </a:custGeom>
            <a:solidFill>
              <a:srgbClr val="005A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74" name="Freeform 1090">
              <a:extLst>
                <a:ext uri="{FF2B5EF4-FFF2-40B4-BE49-F238E27FC236}">
                  <a16:creationId xmlns:a16="http://schemas.microsoft.com/office/drawing/2014/main" id="{48CA9A00-8670-4490-9AF6-5B37C242228A}"/>
                </a:ext>
              </a:extLst>
            </p:cNvPr>
            <p:cNvSpPr>
              <a:spLocks/>
            </p:cNvSpPr>
            <p:nvPr/>
          </p:nvSpPr>
          <p:spPr bwMode="auto">
            <a:xfrm>
              <a:off x="1989" y="2370"/>
              <a:ext cx="48" cy="396"/>
            </a:xfrm>
            <a:custGeom>
              <a:avLst/>
              <a:gdLst>
                <a:gd name="T0" fmla="*/ 0 w 48"/>
                <a:gd name="T1" fmla="*/ 42 h 396"/>
                <a:gd name="T2" fmla="*/ 48 w 48"/>
                <a:gd name="T3" fmla="*/ 0 h 396"/>
                <a:gd name="T4" fmla="*/ 48 w 48"/>
                <a:gd name="T5" fmla="*/ 354 h 396"/>
                <a:gd name="T6" fmla="*/ 0 w 48"/>
                <a:gd name="T7" fmla="*/ 396 h 396"/>
                <a:gd name="T8" fmla="*/ 0 w 48"/>
                <a:gd name="T9" fmla="*/ 42 h 396"/>
              </a:gdLst>
              <a:ahLst/>
              <a:cxnLst>
                <a:cxn ang="0">
                  <a:pos x="T0" y="T1"/>
                </a:cxn>
                <a:cxn ang="0">
                  <a:pos x="T2" y="T3"/>
                </a:cxn>
                <a:cxn ang="0">
                  <a:pos x="T4" y="T5"/>
                </a:cxn>
                <a:cxn ang="0">
                  <a:pos x="T6" y="T7"/>
                </a:cxn>
                <a:cxn ang="0">
                  <a:pos x="T8" y="T9"/>
                </a:cxn>
              </a:cxnLst>
              <a:rect l="0" t="0" r="r" b="b"/>
              <a:pathLst>
                <a:path w="48" h="396">
                  <a:moveTo>
                    <a:pt x="0" y="42"/>
                  </a:moveTo>
                  <a:lnTo>
                    <a:pt x="48" y="0"/>
                  </a:lnTo>
                  <a:lnTo>
                    <a:pt x="48" y="354"/>
                  </a:lnTo>
                  <a:lnTo>
                    <a:pt x="0" y="396"/>
                  </a:lnTo>
                  <a:lnTo>
                    <a:pt x="0" y="42"/>
                  </a:lnTo>
                  <a:close/>
                </a:path>
              </a:pathLst>
            </a:custGeom>
            <a:solidFill>
              <a:srgbClr val="005A80"/>
            </a:solidFill>
            <a:ln w="9525" cap="rnd">
              <a:solidFill>
                <a:srgbClr val="AAE6FF"/>
              </a:solidFill>
              <a:prstDash val="solid"/>
              <a:round/>
              <a:headEnd/>
              <a:tailEnd/>
            </a:ln>
          </p:spPr>
          <p:txBody>
            <a:bodyPr/>
            <a:lstStyle/>
            <a:p>
              <a:endParaRPr lang="en-US"/>
            </a:p>
          </p:txBody>
        </p:sp>
        <p:grpSp>
          <p:nvGrpSpPr>
            <p:cNvPr id="68675" name="Group 1091">
              <a:extLst>
                <a:ext uri="{FF2B5EF4-FFF2-40B4-BE49-F238E27FC236}">
                  <a16:creationId xmlns:a16="http://schemas.microsoft.com/office/drawing/2014/main" id="{5E3F67A0-F341-4188-AD65-DFE766BE44C3}"/>
                </a:ext>
              </a:extLst>
            </p:cNvPr>
            <p:cNvGrpSpPr>
              <a:grpSpLocks/>
            </p:cNvGrpSpPr>
            <p:nvPr/>
          </p:nvGrpSpPr>
          <p:grpSpPr bwMode="auto">
            <a:xfrm>
              <a:off x="1647" y="2424"/>
              <a:ext cx="336" cy="330"/>
              <a:chOff x="2910" y="481"/>
              <a:chExt cx="336" cy="330"/>
            </a:xfrm>
          </p:grpSpPr>
          <p:grpSp>
            <p:nvGrpSpPr>
              <p:cNvPr id="68676" name="Group 1092">
                <a:extLst>
                  <a:ext uri="{FF2B5EF4-FFF2-40B4-BE49-F238E27FC236}">
                    <a16:creationId xmlns:a16="http://schemas.microsoft.com/office/drawing/2014/main" id="{0A50FD71-EAB0-4254-805A-E0688B4A11ED}"/>
                  </a:ext>
                </a:extLst>
              </p:cNvPr>
              <p:cNvGrpSpPr>
                <a:grpSpLocks/>
              </p:cNvGrpSpPr>
              <p:nvPr/>
            </p:nvGrpSpPr>
            <p:grpSpPr bwMode="auto">
              <a:xfrm>
                <a:off x="2910" y="481"/>
                <a:ext cx="330" cy="324"/>
                <a:chOff x="2910" y="481"/>
                <a:chExt cx="330" cy="324"/>
              </a:xfrm>
            </p:grpSpPr>
            <p:sp>
              <p:nvSpPr>
                <p:cNvPr id="68677" name="Freeform 1093">
                  <a:extLst>
                    <a:ext uri="{FF2B5EF4-FFF2-40B4-BE49-F238E27FC236}">
                      <a16:creationId xmlns:a16="http://schemas.microsoft.com/office/drawing/2014/main" id="{EA527024-A196-46B1-BC82-477B98CED1D2}"/>
                    </a:ext>
                  </a:extLst>
                </p:cNvPr>
                <p:cNvSpPr>
                  <a:spLocks/>
                </p:cNvSpPr>
                <p:nvPr/>
              </p:nvSpPr>
              <p:spPr bwMode="auto">
                <a:xfrm>
                  <a:off x="2976" y="481"/>
                  <a:ext cx="90" cy="162"/>
                </a:xfrm>
                <a:custGeom>
                  <a:avLst/>
                  <a:gdLst>
                    <a:gd name="T0" fmla="*/ 30 w 90"/>
                    <a:gd name="T1" fmla="*/ 162 h 162"/>
                    <a:gd name="T2" fmla="*/ 30 w 90"/>
                    <a:gd name="T3" fmla="*/ 54 h 162"/>
                    <a:gd name="T4" fmla="*/ 0 w 90"/>
                    <a:gd name="T5" fmla="*/ 54 h 162"/>
                    <a:gd name="T6" fmla="*/ 42 w 90"/>
                    <a:gd name="T7" fmla="*/ 0 h 162"/>
                    <a:gd name="T8" fmla="*/ 90 w 90"/>
                    <a:gd name="T9" fmla="*/ 54 h 162"/>
                    <a:gd name="T10" fmla="*/ 54 w 90"/>
                    <a:gd name="T11" fmla="*/ 54 h 162"/>
                    <a:gd name="T12" fmla="*/ 54 w 90"/>
                    <a:gd name="T13" fmla="*/ 120 h 162"/>
                    <a:gd name="T14" fmla="*/ 30 w 90"/>
                    <a:gd name="T15" fmla="*/ 162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162">
                      <a:moveTo>
                        <a:pt x="30" y="162"/>
                      </a:moveTo>
                      <a:lnTo>
                        <a:pt x="30" y="54"/>
                      </a:lnTo>
                      <a:lnTo>
                        <a:pt x="0" y="54"/>
                      </a:lnTo>
                      <a:lnTo>
                        <a:pt x="42" y="0"/>
                      </a:lnTo>
                      <a:lnTo>
                        <a:pt x="90" y="54"/>
                      </a:lnTo>
                      <a:lnTo>
                        <a:pt x="54" y="54"/>
                      </a:lnTo>
                      <a:lnTo>
                        <a:pt x="54" y="120"/>
                      </a:lnTo>
                      <a:lnTo>
                        <a:pt x="30"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78" name="Freeform 1094">
                  <a:extLst>
                    <a:ext uri="{FF2B5EF4-FFF2-40B4-BE49-F238E27FC236}">
                      <a16:creationId xmlns:a16="http://schemas.microsoft.com/office/drawing/2014/main" id="{C00A664C-4EB9-4A67-A4D0-BDB488CC1DEC}"/>
                    </a:ext>
                  </a:extLst>
                </p:cNvPr>
                <p:cNvSpPr>
                  <a:spLocks/>
                </p:cNvSpPr>
                <p:nvPr/>
              </p:nvSpPr>
              <p:spPr bwMode="auto">
                <a:xfrm>
                  <a:off x="2976" y="481"/>
                  <a:ext cx="90" cy="162"/>
                </a:xfrm>
                <a:custGeom>
                  <a:avLst/>
                  <a:gdLst>
                    <a:gd name="T0" fmla="*/ 30 w 90"/>
                    <a:gd name="T1" fmla="*/ 162 h 162"/>
                    <a:gd name="T2" fmla="*/ 30 w 90"/>
                    <a:gd name="T3" fmla="*/ 54 h 162"/>
                    <a:gd name="T4" fmla="*/ 0 w 90"/>
                    <a:gd name="T5" fmla="*/ 54 h 162"/>
                    <a:gd name="T6" fmla="*/ 42 w 90"/>
                    <a:gd name="T7" fmla="*/ 0 h 162"/>
                    <a:gd name="T8" fmla="*/ 90 w 90"/>
                    <a:gd name="T9" fmla="*/ 54 h 162"/>
                    <a:gd name="T10" fmla="*/ 54 w 90"/>
                    <a:gd name="T11" fmla="*/ 54 h 162"/>
                    <a:gd name="T12" fmla="*/ 54 w 90"/>
                    <a:gd name="T13" fmla="*/ 120 h 162"/>
                    <a:gd name="T14" fmla="*/ 30 w 90"/>
                    <a:gd name="T15" fmla="*/ 162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162">
                      <a:moveTo>
                        <a:pt x="30" y="162"/>
                      </a:moveTo>
                      <a:lnTo>
                        <a:pt x="30" y="54"/>
                      </a:lnTo>
                      <a:lnTo>
                        <a:pt x="0" y="54"/>
                      </a:lnTo>
                      <a:lnTo>
                        <a:pt x="42" y="0"/>
                      </a:lnTo>
                      <a:lnTo>
                        <a:pt x="90" y="54"/>
                      </a:lnTo>
                      <a:lnTo>
                        <a:pt x="54" y="54"/>
                      </a:lnTo>
                      <a:lnTo>
                        <a:pt x="54" y="120"/>
                      </a:lnTo>
                      <a:lnTo>
                        <a:pt x="30"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79" name="Freeform 1095">
                  <a:extLst>
                    <a:ext uri="{FF2B5EF4-FFF2-40B4-BE49-F238E27FC236}">
                      <a16:creationId xmlns:a16="http://schemas.microsoft.com/office/drawing/2014/main" id="{30AB116D-1B8A-4B1A-A156-1B660C87E32B}"/>
                    </a:ext>
                  </a:extLst>
                </p:cNvPr>
                <p:cNvSpPr>
                  <a:spLocks/>
                </p:cNvSpPr>
                <p:nvPr/>
              </p:nvSpPr>
              <p:spPr bwMode="auto">
                <a:xfrm>
                  <a:off x="3072" y="535"/>
                  <a:ext cx="168" cy="96"/>
                </a:xfrm>
                <a:custGeom>
                  <a:avLst/>
                  <a:gdLst>
                    <a:gd name="T0" fmla="*/ 0 w 168"/>
                    <a:gd name="T1" fmla="*/ 36 h 96"/>
                    <a:gd name="T2" fmla="*/ 114 w 168"/>
                    <a:gd name="T3" fmla="*/ 36 h 96"/>
                    <a:gd name="T4" fmla="*/ 114 w 168"/>
                    <a:gd name="T5" fmla="*/ 0 h 96"/>
                    <a:gd name="T6" fmla="*/ 168 w 168"/>
                    <a:gd name="T7" fmla="*/ 48 h 96"/>
                    <a:gd name="T8" fmla="*/ 114 w 168"/>
                    <a:gd name="T9" fmla="*/ 96 h 96"/>
                    <a:gd name="T10" fmla="*/ 114 w 168"/>
                    <a:gd name="T11" fmla="*/ 60 h 96"/>
                    <a:gd name="T12" fmla="*/ 36 w 168"/>
                    <a:gd name="T13" fmla="*/ 60 h 96"/>
                    <a:gd name="T14" fmla="*/ 0 w 168"/>
                    <a:gd name="T15" fmla="*/ 3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6">
                      <a:moveTo>
                        <a:pt x="0" y="36"/>
                      </a:moveTo>
                      <a:lnTo>
                        <a:pt x="114" y="36"/>
                      </a:lnTo>
                      <a:lnTo>
                        <a:pt x="114" y="0"/>
                      </a:lnTo>
                      <a:lnTo>
                        <a:pt x="168" y="48"/>
                      </a:lnTo>
                      <a:lnTo>
                        <a:pt x="114" y="96"/>
                      </a:lnTo>
                      <a:lnTo>
                        <a:pt x="114" y="60"/>
                      </a:lnTo>
                      <a:lnTo>
                        <a:pt x="36" y="60"/>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80" name="Freeform 1096">
                  <a:extLst>
                    <a:ext uri="{FF2B5EF4-FFF2-40B4-BE49-F238E27FC236}">
                      <a16:creationId xmlns:a16="http://schemas.microsoft.com/office/drawing/2014/main" id="{DF7A25B6-975E-4E19-9FA1-06163A13D3D9}"/>
                    </a:ext>
                  </a:extLst>
                </p:cNvPr>
                <p:cNvSpPr>
                  <a:spLocks/>
                </p:cNvSpPr>
                <p:nvPr/>
              </p:nvSpPr>
              <p:spPr bwMode="auto">
                <a:xfrm>
                  <a:off x="3072" y="535"/>
                  <a:ext cx="168" cy="96"/>
                </a:xfrm>
                <a:custGeom>
                  <a:avLst/>
                  <a:gdLst>
                    <a:gd name="T0" fmla="*/ 0 w 168"/>
                    <a:gd name="T1" fmla="*/ 36 h 96"/>
                    <a:gd name="T2" fmla="*/ 114 w 168"/>
                    <a:gd name="T3" fmla="*/ 36 h 96"/>
                    <a:gd name="T4" fmla="*/ 114 w 168"/>
                    <a:gd name="T5" fmla="*/ 0 h 96"/>
                    <a:gd name="T6" fmla="*/ 168 w 168"/>
                    <a:gd name="T7" fmla="*/ 48 h 96"/>
                    <a:gd name="T8" fmla="*/ 114 w 168"/>
                    <a:gd name="T9" fmla="*/ 96 h 96"/>
                    <a:gd name="T10" fmla="*/ 114 w 168"/>
                    <a:gd name="T11" fmla="*/ 60 h 96"/>
                    <a:gd name="T12" fmla="*/ 36 w 168"/>
                    <a:gd name="T13" fmla="*/ 60 h 96"/>
                    <a:gd name="T14" fmla="*/ 0 w 168"/>
                    <a:gd name="T15" fmla="*/ 3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6">
                      <a:moveTo>
                        <a:pt x="0" y="36"/>
                      </a:moveTo>
                      <a:lnTo>
                        <a:pt x="114" y="36"/>
                      </a:lnTo>
                      <a:lnTo>
                        <a:pt x="114" y="0"/>
                      </a:lnTo>
                      <a:lnTo>
                        <a:pt x="168" y="48"/>
                      </a:lnTo>
                      <a:lnTo>
                        <a:pt x="114" y="96"/>
                      </a:lnTo>
                      <a:lnTo>
                        <a:pt x="114" y="60"/>
                      </a:lnTo>
                      <a:lnTo>
                        <a:pt x="36" y="60"/>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81" name="Freeform 1097">
                  <a:extLst>
                    <a:ext uri="{FF2B5EF4-FFF2-40B4-BE49-F238E27FC236}">
                      <a16:creationId xmlns:a16="http://schemas.microsoft.com/office/drawing/2014/main" id="{6D3685EE-E5C3-4A34-ADCD-1701837D6704}"/>
                    </a:ext>
                  </a:extLst>
                </p:cNvPr>
                <p:cNvSpPr>
                  <a:spLocks/>
                </p:cNvSpPr>
                <p:nvPr/>
              </p:nvSpPr>
              <p:spPr bwMode="auto">
                <a:xfrm>
                  <a:off x="3084" y="643"/>
                  <a:ext cx="96" cy="162"/>
                </a:xfrm>
                <a:custGeom>
                  <a:avLst/>
                  <a:gdLst>
                    <a:gd name="T0" fmla="*/ 66 w 96"/>
                    <a:gd name="T1" fmla="*/ 0 h 162"/>
                    <a:gd name="T2" fmla="*/ 66 w 96"/>
                    <a:gd name="T3" fmla="*/ 108 h 162"/>
                    <a:gd name="T4" fmla="*/ 96 w 96"/>
                    <a:gd name="T5" fmla="*/ 108 h 162"/>
                    <a:gd name="T6" fmla="*/ 48 w 96"/>
                    <a:gd name="T7" fmla="*/ 162 h 162"/>
                    <a:gd name="T8" fmla="*/ 0 w 96"/>
                    <a:gd name="T9" fmla="*/ 108 h 162"/>
                    <a:gd name="T10" fmla="*/ 36 w 96"/>
                    <a:gd name="T11" fmla="*/ 108 h 162"/>
                    <a:gd name="T12" fmla="*/ 36 w 96"/>
                    <a:gd name="T13" fmla="*/ 36 h 162"/>
                    <a:gd name="T14" fmla="*/ 30 w 96"/>
                    <a:gd name="T15" fmla="*/ 36 h 162"/>
                    <a:gd name="T16" fmla="*/ 66 w 96"/>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62">
                      <a:moveTo>
                        <a:pt x="66" y="0"/>
                      </a:moveTo>
                      <a:lnTo>
                        <a:pt x="66" y="108"/>
                      </a:lnTo>
                      <a:lnTo>
                        <a:pt x="96" y="108"/>
                      </a:lnTo>
                      <a:lnTo>
                        <a:pt x="48" y="162"/>
                      </a:lnTo>
                      <a:lnTo>
                        <a:pt x="0" y="108"/>
                      </a:lnTo>
                      <a:lnTo>
                        <a:pt x="36" y="108"/>
                      </a:lnTo>
                      <a:lnTo>
                        <a:pt x="36" y="36"/>
                      </a:lnTo>
                      <a:lnTo>
                        <a:pt x="30" y="36"/>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82" name="Freeform 1098">
                  <a:extLst>
                    <a:ext uri="{FF2B5EF4-FFF2-40B4-BE49-F238E27FC236}">
                      <a16:creationId xmlns:a16="http://schemas.microsoft.com/office/drawing/2014/main" id="{9F67379A-70D6-46C9-9DA4-4EF615784F9E}"/>
                    </a:ext>
                  </a:extLst>
                </p:cNvPr>
                <p:cNvSpPr>
                  <a:spLocks/>
                </p:cNvSpPr>
                <p:nvPr/>
              </p:nvSpPr>
              <p:spPr bwMode="auto">
                <a:xfrm>
                  <a:off x="3084" y="643"/>
                  <a:ext cx="96" cy="162"/>
                </a:xfrm>
                <a:custGeom>
                  <a:avLst/>
                  <a:gdLst>
                    <a:gd name="T0" fmla="*/ 66 w 96"/>
                    <a:gd name="T1" fmla="*/ 0 h 162"/>
                    <a:gd name="T2" fmla="*/ 66 w 96"/>
                    <a:gd name="T3" fmla="*/ 108 h 162"/>
                    <a:gd name="T4" fmla="*/ 96 w 96"/>
                    <a:gd name="T5" fmla="*/ 108 h 162"/>
                    <a:gd name="T6" fmla="*/ 48 w 96"/>
                    <a:gd name="T7" fmla="*/ 162 h 162"/>
                    <a:gd name="T8" fmla="*/ 0 w 96"/>
                    <a:gd name="T9" fmla="*/ 108 h 162"/>
                    <a:gd name="T10" fmla="*/ 36 w 96"/>
                    <a:gd name="T11" fmla="*/ 108 h 162"/>
                    <a:gd name="T12" fmla="*/ 36 w 96"/>
                    <a:gd name="T13" fmla="*/ 36 h 162"/>
                    <a:gd name="T14" fmla="*/ 30 w 96"/>
                    <a:gd name="T15" fmla="*/ 36 h 162"/>
                    <a:gd name="T16" fmla="*/ 66 w 96"/>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62">
                      <a:moveTo>
                        <a:pt x="66" y="0"/>
                      </a:moveTo>
                      <a:lnTo>
                        <a:pt x="66" y="108"/>
                      </a:lnTo>
                      <a:lnTo>
                        <a:pt x="96" y="108"/>
                      </a:lnTo>
                      <a:lnTo>
                        <a:pt x="48" y="162"/>
                      </a:lnTo>
                      <a:lnTo>
                        <a:pt x="0" y="108"/>
                      </a:lnTo>
                      <a:lnTo>
                        <a:pt x="36" y="108"/>
                      </a:lnTo>
                      <a:lnTo>
                        <a:pt x="36" y="36"/>
                      </a:lnTo>
                      <a:lnTo>
                        <a:pt x="30" y="36"/>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83" name="Freeform 1099">
                  <a:extLst>
                    <a:ext uri="{FF2B5EF4-FFF2-40B4-BE49-F238E27FC236}">
                      <a16:creationId xmlns:a16="http://schemas.microsoft.com/office/drawing/2014/main" id="{59B4ECED-7041-45C0-B978-B2BD8DDCC4B5}"/>
                    </a:ext>
                  </a:extLst>
                </p:cNvPr>
                <p:cNvSpPr>
                  <a:spLocks/>
                </p:cNvSpPr>
                <p:nvPr/>
              </p:nvSpPr>
              <p:spPr bwMode="auto">
                <a:xfrm>
                  <a:off x="2910" y="655"/>
                  <a:ext cx="168" cy="96"/>
                </a:xfrm>
                <a:custGeom>
                  <a:avLst/>
                  <a:gdLst>
                    <a:gd name="T0" fmla="*/ 168 w 168"/>
                    <a:gd name="T1" fmla="*/ 60 h 96"/>
                    <a:gd name="T2" fmla="*/ 54 w 168"/>
                    <a:gd name="T3" fmla="*/ 60 h 96"/>
                    <a:gd name="T4" fmla="*/ 54 w 168"/>
                    <a:gd name="T5" fmla="*/ 96 h 96"/>
                    <a:gd name="T6" fmla="*/ 0 w 168"/>
                    <a:gd name="T7" fmla="*/ 48 h 96"/>
                    <a:gd name="T8" fmla="*/ 54 w 168"/>
                    <a:gd name="T9" fmla="*/ 0 h 96"/>
                    <a:gd name="T10" fmla="*/ 54 w 168"/>
                    <a:gd name="T11" fmla="*/ 36 h 96"/>
                    <a:gd name="T12" fmla="*/ 132 w 168"/>
                    <a:gd name="T13" fmla="*/ 36 h 96"/>
                    <a:gd name="T14" fmla="*/ 168 w 168"/>
                    <a:gd name="T15" fmla="*/ 60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6">
                      <a:moveTo>
                        <a:pt x="168" y="60"/>
                      </a:moveTo>
                      <a:lnTo>
                        <a:pt x="54" y="60"/>
                      </a:lnTo>
                      <a:lnTo>
                        <a:pt x="54" y="96"/>
                      </a:lnTo>
                      <a:lnTo>
                        <a:pt x="0" y="48"/>
                      </a:lnTo>
                      <a:lnTo>
                        <a:pt x="54" y="0"/>
                      </a:lnTo>
                      <a:lnTo>
                        <a:pt x="54" y="36"/>
                      </a:lnTo>
                      <a:lnTo>
                        <a:pt x="132" y="36"/>
                      </a:lnTo>
                      <a:lnTo>
                        <a:pt x="168"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84" name="Freeform 1100">
                  <a:extLst>
                    <a:ext uri="{FF2B5EF4-FFF2-40B4-BE49-F238E27FC236}">
                      <a16:creationId xmlns:a16="http://schemas.microsoft.com/office/drawing/2014/main" id="{75366F49-7436-40CF-882C-6F72AD21BB85}"/>
                    </a:ext>
                  </a:extLst>
                </p:cNvPr>
                <p:cNvSpPr>
                  <a:spLocks/>
                </p:cNvSpPr>
                <p:nvPr/>
              </p:nvSpPr>
              <p:spPr bwMode="auto">
                <a:xfrm>
                  <a:off x="2910" y="655"/>
                  <a:ext cx="168" cy="96"/>
                </a:xfrm>
                <a:custGeom>
                  <a:avLst/>
                  <a:gdLst>
                    <a:gd name="T0" fmla="*/ 168 w 168"/>
                    <a:gd name="T1" fmla="*/ 60 h 96"/>
                    <a:gd name="T2" fmla="*/ 54 w 168"/>
                    <a:gd name="T3" fmla="*/ 60 h 96"/>
                    <a:gd name="T4" fmla="*/ 54 w 168"/>
                    <a:gd name="T5" fmla="*/ 96 h 96"/>
                    <a:gd name="T6" fmla="*/ 0 w 168"/>
                    <a:gd name="T7" fmla="*/ 48 h 96"/>
                    <a:gd name="T8" fmla="*/ 54 w 168"/>
                    <a:gd name="T9" fmla="*/ 0 h 96"/>
                    <a:gd name="T10" fmla="*/ 54 w 168"/>
                    <a:gd name="T11" fmla="*/ 36 h 96"/>
                    <a:gd name="T12" fmla="*/ 132 w 168"/>
                    <a:gd name="T13" fmla="*/ 36 h 96"/>
                    <a:gd name="T14" fmla="*/ 168 w 168"/>
                    <a:gd name="T15" fmla="*/ 60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6">
                      <a:moveTo>
                        <a:pt x="168" y="60"/>
                      </a:moveTo>
                      <a:lnTo>
                        <a:pt x="54" y="60"/>
                      </a:lnTo>
                      <a:lnTo>
                        <a:pt x="54" y="96"/>
                      </a:lnTo>
                      <a:lnTo>
                        <a:pt x="0" y="48"/>
                      </a:lnTo>
                      <a:lnTo>
                        <a:pt x="54" y="0"/>
                      </a:lnTo>
                      <a:lnTo>
                        <a:pt x="54" y="36"/>
                      </a:lnTo>
                      <a:lnTo>
                        <a:pt x="132" y="36"/>
                      </a:lnTo>
                      <a:lnTo>
                        <a:pt x="168"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85" name="Oval 1101">
                  <a:extLst>
                    <a:ext uri="{FF2B5EF4-FFF2-40B4-BE49-F238E27FC236}">
                      <a16:creationId xmlns:a16="http://schemas.microsoft.com/office/drawing/2014/main" id="{671A6018-202E-4219-80F3-3B59EC0CEB98}"/>
                    </a:ext>
                  </a:extLst>
                </p:cNvPr>
                <p:cNvSpPr>
                  <a:spLocks noChangeArrowheads="1"/>
                </p:cNvSpPr>
                <p:nvPr/>
              </p:nvSpPr>
              <p:spPr bwMode="auto">
                <a:xfrm>
                  <a:off x="3018" y="583"/>
                  <a:ext cx="120" cy="1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8686" name="Group 1102">
                <a:extLst>
                  <a:ext uri="{FF2B5EF4-FFF2-40B4-BE49-F238E27FC236}">
                    <a16:creationId xmlns:a16="http://schemas.microsoft.com/office/drawing/2014/main" id="{1540E9B0-96EA-41B6-B751-074C8D60B048}"/>
                  </a:ext>
                </a:extLst>
              </p:cNvPr>
              <p:cNvGrpSpPr>
                <a:grpSpLocks/>
              </p:cNvGrpSpPr>
              <p:nvPr/>
            </p:nvGrpSpPr>
            <p:grpSpPr bwMode="auto">
              <a:xfrm>
                <a:off x="2916" y="481"/>
                <a:ext cx="330" cy="330"/>
                <a:chOff x="2916" y="481"/>
                <a:chExt cx="330" cy="330"/>
              </a:xfrm>
            </p:grpSpPr>
            <p:sp>
              <p:nvSpPr>
                <p:cNvPr id="68687" name="Freeform 1103">
                  <a:extLst>
                    <a:ext uri="{FF2B5EF4-FFF2-40B4-BE49-F238E27FC236}">
                      <a16:creationId xmlns:a16="http://schemas.microsoft.com/office/drawing/2014/main" id="{0A196443-4FFA-4C56-9C04-F53E51BC7369}"/>
                    </a:ext>
                  </a:extLst>
                </p:cNvPr>
                <p:cNvSpPr>
                  <a:spLocks/>
                </p:cNvSpPr>
                <p:nvPr/>
              </p:nvSpPr>
              <p:spPr bwMode="auto">
                <a:xfrm>
                  <a:off x="2976" y="481"/>
                  <a:ext cx="96" cy="168"/>
                </a:xfrm>
                <a:custGeom>
                  <a:avLst/>
                  <a:gdLst>
                    <a:gd name="T0" fmla="*/ 30 w 96"/>
                    <a:gd name="T1" fmla="*/ 168 h 168"/>
                    <a:gd name="T2" fmla="*/ 30 w 96"/>
                    <a:gd name="T3" fmla="*/ 54 h 168"/>
                    <a:gd name="T4" fmla="*/ 0 w 96"/>
                    <a:gd name="T5" fmla="*/ 54 h 168"/>
                    <a:gd name="T6" fmla="*/ 48 w 96"/>
                    <a:gd name="T7" fmla="*/ 0 h 168"/>
                    <a:gd name="T8" fmla="*/ 96 w 96"/>
                    <a:gd name="T9" fmla="*/ 54 h 168"/>
                    <a:gd name="T10" fmla="*/ 54 w 96"/>
                    <a:gd name="T11" fmla="*/ 54 h 168"/>
                    <a:gd name="T12" fmla="*/ 54 w 96"/>
                    <a:gd name="T13" fmla="*/ 126 h 168"/>
                    <a:gd name="T14" fmla="*/ 30 w 96"/>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68">
                      <a:moveTo>
                        <a:pt x="30" y="168"/>
                      </a:moveTo>
                      <a:lnTo>
                        <a:pt x="30" y="54"/>
                      </a:lnTo>
                      <a:lnTo>
                        <a:pt x="0" y="54"/>
                      </a:lnTo>
                      <a:lnTo>
                        <a:pt x="48" y="0"/>
                      </a:lnTo>
                      <a:lnTo>
                        <a:pt x="96" y="54"/>
                      </a:lnTo>
                      <a:lnTo>
                        <a:pt x="54" y="54"/>
                      </a:lnTo>
                      <a:lnTo>
                        <a:pt x="54" y="126"/>
                      </a:lnTo>
                      <a:lnTo>
                        <a:pt x="3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88" name="Freeform 1104">
                  <a:extLst>
                    <a:ext uri="{FF2B5EF4-FFF2-40B4-BE49-F238E27FC236}">
                      <a16:creationId xmlns:a16="http://schemas.microsoft.com/office/drawing/2014/main" id="{CBB3CFC0-37E2-4EF3-943B-CAAA2C7B3DE8}"/>
                    </a:ext>
                  </a:extLst>
                </p:cNvPr>
                <p:cNvSpPr>
                  <a:spLocks/>
                </p:cNvSpPr>
                <p:nvPr/>
              </p:nvSpPr>
              <p:spPr bwMode="auto">
                <a:xfrm>
                  <a:off x="2976" y="481"/>
                  <a:ext cx="96" cy="168"/>
                </a:xfrm>
                <a:custGeom>
                  <a:avLst/>
                  <a:gdLst>
                    <a:gd name="T0" fmla="*/ 30 w 96"/>
                    <a:gd name="T1" fmla="*/ 168 h 168"/>
                    <a:gd name="T2" fmla="*/ 30 w 96"/>
                    <a:gd name="T3" fmla="*/ 54 h 168"/>
                    <a:gd name="T4" fmla="*/ 0 w 96"/>
                    <a:gd name="T5" fmla="*/ 54 h 168"/>
                    <a:gd name="T6" fmla="*/ 48 w 96"/>
                    <a:gd name="T7" fmla="*/ 0 h 168"/>
                    <a:gd name="T8" fmla="*/ 96 w 96"/>
                    <a:gd name="T9" fmla="*/ 54 h 168"/>
                    <a:gd name="T10" fmla="*/ 54 w 96"/>
                    <a:gd name="T11" fmla="*/ 54 h 168"/>
                    <a:gd name="T12" fmla="*/ 54 w 96"/>
                    <a:gd name="T13" fmla="*/ 126 h 168"/>
                    <a:gd name="T14" fmla="*/ 30 w 96"/>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68">
                      <a:moveTo>
                        <a:pt x="30" y="168"/>
                      </a:moveTo>
                      <a:lnTo>
                        <a:pt x="30" y="54"/>
                      </a:lnTo>
                      <a:lnTo>
                        <a:pt x="0" y="54"/>
                      </a:lnTo>
                      <a:lnTo>
                        <a:pt x="48" y="0"/>
                      </a:lnTo>
                      <a:lnTo>
                        <a:pt x="96" y="54"/>
                      </a:lnTo>
                      <a:lnTo>
                        <a:pt x="54" y="54"/>
                      </a:lnTo>
                      <a:lnTo>
                        <a:pt x="54" y="126"/>
                      </a:lnTo>
                      <a:lnTo>
                        <a:pt x="3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89" name="Freeform 1105">
                  <a:extLst>
                    <a:ext uri="{FF2B5EF4-FFF2-40B4-BE49-F238E27FC236}">
                      <a16:creationId xmlns:a16="http://schemas.microsoft.com/office/drawing/2014/main" id="{F341EE58-9B27-4CC1-B9AB-21F9CC774156}"/>
                    </a:ext>
                  </a:extLst>
                </p:cNvPr>
                <p:cNvSpPr>
                  <a:spLocks/>
                </p:cNvSpPr>
                <p:nvPr/>
              </p:nvSpPr>
              <p:spPr bwMode="auto">
                <a:xfrm>
                  <a:off x="3078" y="541"/>
                  <a:ext cx="168" cy="90"/>
                </a:xfrm>
                <a:custGeom>
                  <a:avLst/>
                  <a:gdLst>
                    <a:gd name="T0" fmla="*/ 0 w 168"/>
                    <a:gd name="T1" fmla="*/ 36 h 90"/>
                    <a:gd name="T2" fmla="*/ 108 w 168"/>
                    <a:gd name="T3" fmla="*/ 36 h 90"/>
                    <a:gd name="T4" fmla="*/ 108 w 168"/>
                    <a:gd name="T5" fmla="*/ 0 h 90"/>
                    <a:gd name="T6" fmla="*/ 168 w 168"/>
                    <a:gd name="T7" fmla="*/ 48 h 90"/>
                    <a:gd name="T8" fmla="*/ 108 w 168"/>
                    <a:gd name="T9" fmla="*/ 90 h 90"/>
                    <a:gd name="T10" fmla="*/ 108 w 168"/>
                    <a:gd name="T11" fmla="*/ 60 h 90"/>
                    <a:gd name="T12" fmla="*/ 36 w 168"/>
                    <a:gd name="T13" fmla="*/ 60 h 90"/>
                    <a:gd name="T14" fmla="*/ 0 w 168"/>
                    <a:gd name="T15" fmla="*/ 36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0">
                      <a:moveTo>
                        <a:pt x="0" y="36"/>
                      </a:moveTo>
                      <a:lnTo>
                        <a:pt x="108" y="36"/>
                      </a:lnTo>
                      <a:lnTo>
                        <a:pt x="108" y="0"/>
                      </a:lnTo>
                      <a:lnTo>
                        <a:pt x="168" y="48"/>
                      </a:lnTo>
                      <a:lnTo>
                        <a:pt x="108" y="90"/>
                      </a:lnTo>
                      <a:lnTo>
                        <a:pt x="108" y="60"/>
                      </a:lnTo>
                      <a:lnTo>
                        <a:pt x="36" y="60"/>
                      </a:lnTo>
                      <a:lnTo>
                        <a:pt x="0"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90" name="Freeform 1106">
                  <a:extLst>
                    <a:ext uri="{FF2B5EF4-FFF2-40B4-BE49-F238E27FC236}">
                      <a16:creationId xmlns:a16="http://schemas.microsoft.com/office/drawing/2014/main" id="{E58A2DD0-4DEF-45B8-AA98-2EB369FB3941}"/>
                    </a:ext>
                  </a:extLst>
                </p:cNvPr>
                <p:cNvSpPr>
                  <a:spLocks/>
                </p:cNvSpPr>
                <p:nvPr/>
              </p:nvSpPr>
              <p:spPr bwMode="auto">
                <a:xfrm>
                  <a:off x="3078" y="541"/>
                  <a:ext cx="168" cy="90"/>
                </a:xfrm>
                <a:custGeom>
                  <a:avLst/>
                  <a:gdLst>
                    <a:gd name="T0" fmla="*/ 0 w 168"/>
                    <a:gd name="T1" fmla="*/ 36 h 90"/>
                    <a:gd name="T2" fmla="*/ 108 w 168"/>
                    <a:gd name="T3" fmla="*/ 36 h 90"/>
                    <a:gd name="T4" fmla="*/ 108 w 168"/>
                    <a:gd name="T5" fmla="*/ 0 h 90"/>
                    <a:gd name="T6" fmla="*/ 168 w 168"/>
                    <a:gd name="T7" fmla="*/ 48 h 90"/>
                    <a:gd name="T8" fmla="*/ 108 w 168"/>
                    <a:gd name="T9" fmla="*/ 90 h 90"/>
                    <a:gd name="T10" fmla="*/ 108 w 168"/>
                    <a:gd name="T11" fmla="*/ 60 h 90"/>
                    <a:gd name="T12" fmla="*/ 36 w 168"/>
                    <a:gd name="T13" fmla="*/ 60 h 90"/>
                    <a:gd name="T14" fmla="*/ 0 w 168"/>
                    <a:gd name="T15" fmla="*/ 36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0">
                      <a:moveTo>
                        <a:pt x="0" y="36"/>
                      </a:moveTo>
                      <a:lnTo>
                        <a:pt x="108" y="36"/>
                      </a:lnTo>
                      <a:lnTo>
                        <a:pt x="108" y="0"/>
                      </a:lnTo>
                      <a:lnTo>
                        <a:pt x="168" y="48"/>
                      </a:lnTo>
                      <a:lnTo>
                        <a:pt x="108" y="90"/>
                      </a:lnTo>
                      <a:lnTo>
                        <a:pt x="108" y="60"/>
                      </a:lnTo>
                      <a:lnTo>
                        <a:pt x="36" y="60"/>
                      </a:lnTo>
                      <a:lnTo>
                        <a:pt x="0"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91" name="Freeform 1107">
                  <a:extLst>
                    <a:ext uri="{FF2B5EF4-FFF2-40B4-BE49-F238E27FC236}">
                      <a16:creationId xmlns:a16="http://schemas.microsoft.com/office/drawing/2014/main" id="{9A98A8EF-7801-4A11-BBFB-CD2C2FED3A84}"/>
                    </a:ext>
                  </a:extLst>
                </p:cNvPr>
                <p:cNvSpPr>
                  <a:spLocks/>
                </p:cNvSpPr>
                <p:nvPr/>
              </p:nvSpPr>
              <p:spPr bwMode="auto">
                <a:xfrm>
                  <a:off x="3084" y="649"/>
                  <a:ext cx="96" cy="162"/>
                </a:xfrm>
                <a:custGeom>
                  <a:avLst/>
                  <a:gdLst>
                    <a:gd name="T0" fmla="*/ 66 w 96"/>
                    <a:gd name="T1" fmla="*/ 0 h 162"/>
                    <a:gd name="T2" fmla="*/ 66 w 96"/>
                    <a:gd name="T3" fmla="*/ 102 h 162"/>
                    <a:gd name="T4" fmla="*/ 96 w 96"/>
                    <a:gd name="T5" fmla="*/ 102 h 162"/>
                    <a:gd name="T6" fmla="*/ 54 w 96"/>
                    <a:gd name="T7" fmla="*/ 162 h 162"/>
                    <a:gd name="T8" fmla="*/ 0 w 96"/>
                    <a:gd name="T9" fmla="*/ 102 h 162"/>
                    <a:gd name="T10" fmla="*/ 42 w 96"/>
                    <a:gd name="T11" fmla="*/ 102 h 162"/>
                    <a:gd name="T12" fmla="*/ 42 w 96"/>
                    <a:gd name="T13" fmla="*/ 36 h 162"/>
                    <a:gd name="T14" fmla="*/ 36 w 96"/>
                    <a:gd name="T15" fmla="*/ 36 h 162"/>
                    <a:gd name="T16" fmla="*/ 66 w 96"/>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62">
                      <a:moveTo>
                        <a:pt x="66" y="0"/>
                      </a:moveTo>
                      <a:lnTo>
                        <a:pt x="66" y="102"/>
                      </a:lnTo>
                      <a:lnTo>
                        <a:pt x="96" y="102"/>
                      </a:lnTo>
                      <a:lnTo>
                        <a:pt x="54" y="162"/>
                      </a:lnTo>
                      <a:lnTo>
                        <a:pt x="0" y="102"/>
                      </a:lnTo>
                      <a:lnTo>
                        <a:pt x="42" y="102"/>
                      </a:lnTo>
                      <a:lnTo>
                        <a:pt x="42" y="36"/>
                      </a:lnTo>
                      <a:lnTo>
                        <a:pt x="36" y="36"/>
                      </a:lnTo>
                      <a:lnTo>
                        <a:pt x="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92" name="Freeform 1108">
                  <a:extLst>
                    <a:ext uri="{FF2B5EF4-FFF2-40B4-BE49-F238E27FC236}">
                      <a16:creationId xmlns:a16="http://schemas.microsoft.com/office/drawing/2014/main" id="{B17A6072-947A-42C3-ABF9-1634F6E7AB3B}"/>
                    </a:ext>
                  </a:extLst>
                </p:cNvPr>
                <p:cNvSpPr>
                  <a:spLocks/>
                </p:cNvSpPr>
                <p:nvPr/>
              </p:nvSpPr>
              <p:spPr bwMode="auto">
                <a:xfrm>
                  <a:off x="3084" y="649"/>
                  <a:ext cx="96" cy="162"/>
                </a:xfrm>
                <a:custGeom>
                  <a:avLst/>
                  <a:gdLst>
                    <a:gd name="T0" fmla="*/ 66 w 96"/>
                    <a:gd name="T1" fmla="*/ 0 h 162"/>
                    <a:gd name="T2" fmla="*/ 66 w 96"/>
                    <a:gd name="T3" fmla="*/ 102 h 162"/>
                    <a:gd name="T4" fmla="*/ 96 w 96"/>
                    <a:gd name="T5" fmla="*/ 102 h 162"/>
                    <a:gd name="T6" fmla="*/ 54 w 96"/>
                    <a:gd name="T7" fmla="*/ 162 h 162"/>
                    <a:gd name="T8" fmla="*/ 0 w 96"/>
                    <a:gd name="T9" fmla="*/ 102 h 162"/>
                    <a:gd name="T10" fmla="*/ 42 w 96"/>
                    <a:gd name="T11" fmla="*/ 102 h 162"/>
                    <a:gd name="T12" fmla="*/ 42 w 96"/>
                    <a:gd name="T13" fmla="*/ 36 h 162"/>
                    <a:gd name="T14" fmla="*/ 36 w 96"/>
                    <a:gd name="T15" fmla="*/ 36 h 162"/>
                    <a:gd name="T16" fmla="*/ 66 w 96"/>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62">
                      <a:moveTo>
                        <a:pt x="66" y="0"/>
                      </a:moveTo>
                      <a:lnTo>
                        <a:pt x="66" y="102"/>
                      </a:lnTo>
                      <a:lnTo>
                        <a:pt x="96" y="102"/>
                      </a:lnTo>
                      <a:lnTo>
                        <a:pt x="54" y="162"/>
                      </a:lnTo>
                      <a:lnTo>
                        <a:pt x="0" y="102"/>
                      </a:lnTo>
                      <a:lnTo>
                        <a:pt x="42" y="102"/>
                      </a:lnTo>
                      <a:lnTo>
                        <a:pt x="42" y="36"/>
                      </a:lnTo>
                      <a:lnTo>
                        <a:pt x="36" y="36"/>
                      </a:lnTo>
                      <a:lnTo>
                        <a:pt x="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93" name="Freeform 1109">
                  <a:extLst>
                    <a:ext uri="{FF2B5EF4-FFF2-40B4-BE49-F238E27FC236}">
                      <a16:creationId xmlns:a16="http://schemas.microsoft.com/office/drawing/2014/main" id="{096E6D88-9533-47AE-A4CD-D96C277FD2E8}"/>
                    </a:ext>
                  </a:extLst>
                </p:cNvPr>
                <p:cNvSpPr>
                  <a:spLocks/>
                </p:cNvSpPr>
                <p:nvPr/>
              </p:nvSpPr>
              <p:spPr bwMode="auto">
                <a:xfrm>
                  <a:off x="2916" y="661"/>
                  <a:ext cx="162" cy="90"/>
                </a:xfrm>
                <a:custGeom>
                  <a:avLst/>
                  <a:gdLst>
                    <a:gd name="T0" fmla="*/ 162 w 162"/>
                    <a:gd name="T1" fmla="*/ 60 h 90"/>
                    <a:gd name="T2" fmla="*/ 54 w 162"/>
                    <a:gd name="T3" fmla="*/ 60 h 90"/>
                    <a:gd name="T4" fmla="*/ 54 w 162"/>
                    <a:gd name="T5" fmla="*/ 90 h 90"/>
                    <a:gd name="T6" fmla="*/ 0 w 162"/>
                    <a:gd name="T7" fmla="*/ 48 h 90"/>
                    <a:gd name="T8" fmla="*/ 54 w 162"/>
                    <a:gd name="T9" fmla="*/ 0 h 90"/>
                    <a:gd name="T10" fmla="*/ 54 w 162"/>
                    <a:gd name="T11" fmla="*/ 30 h 90"/>
                    <a:gd name="T12" fmla="*/ 126 w 162"/>
                    <a:gd name="T13" fmla="*/ 30 h 90"/>
                    <a:gd name="T14" fmla="*/ 162 w 162"/>
                    <a:gd name="T15" fmla="*/ 6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90">
                      <a:moveTo>
                        <a:pt x="162" y="60"/>
                      </a:moveTo>
                      <a:lnTo>
                        <a:pt x="54" y="60"/>
                      </a:lnTo>
                      <a:lnTo>
                        <a:pt x="54" y="90"/>
                      </a:lnTo>
                      <a:lnTo>
                        <a:pt x="0" y="48"/>
                      </a:lnTo>
                      <a:lnTo>
                        <a:pt x="54" y="0"/>
                      </a:lnTo>
                      <a:lnTo>
                        <a:pt x="54" y="30"/>
                      </a:lnTo>
                      <a:lnTo>
                        <a:pt x="126" y="30"/>
                      </a:lnTo>
                      <a:lnTo>
                        <a:pt x="162"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94" name="Freeform 1110">
                  <a:extLst>
                    <a:ext uri="{FF2B5EF4-FFF2-40B4-BE49-F238E27FC236}">
                      <a16:creationId xmlns:a16="http://schemas.microsoft.com/office/drawing/2014/main" id="{F2EE60D7-4005-4A81-B3E6-1AA8D3086594}"/>
                    </a:ext>
                  </a:extLst>
                </p:cNvPr>
                <p:cNvSpPr>
                  <a:spLocks/>
                </p:cNvSpPr>
                <p:nvPr/>
              </p:nvSpPr>
              <p:spPr bwMode="auto">
                <a:xfrm>
                  <a:off x="2916" y="661"/>
                  <a:ext cx="162" cy="90"/>
                </a:xfrm>
                <a:custGeom>
                  <a:avLst/>
                  <a:gdLst>
                    <a:gd name="T0" fmla="*/ 162 w 162"/>
                    <a:gd name="T1" fmla="*/ 60 h 90"/>
                    <a:gd name="T2" fmla="*/ 54 w 162"/>
                    <a:gd name="T3" fmla="*/ 60 h 90"/>
                    <a:gd name="T4" fmla="*/ 54 w 162"/>
                    <a:gd name="T5" fmla="*/ 90 h 90"/>
                    <a:gd name="T6" fmla="*/ 0 w 162"/>
                    <a:gd name="T7" fmla="*/ 48 h 90"/>
                    <a:gd name="T8" fmla="*/ 54 w 162"/>
                    <a:gd name="T9" fmla="*/ 0 h 90"/>
                    <a:gd name="T10" fmla="*/ 54 w 162"/>
                    <a:gd name="T11" fmla="*/ 30 h 90"/>
                    <a:gd name="T12" fmla="*/ 126 w 162"/>
                    <a:gd name="T13" fmla="*/ 30 h 90"/>
                    <a:gd name="T14" fmla="*/ 162 w 162"/>
                    <a:gd name="T15" fmla="*/ 6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90">
                      <a:moveTo>
                        <a:pt x="162" y="60"/>
                      </a:moveTo>
                      <a:lnTo>
                        <a:pt x="54" y="60"/>
                      </a:lnTo>
                      <a:lnTo>
                        <a:pt x="54" y="90"/>
                      </a:lnTo>
                      <a:lnTo>
                        <a:pt x="0" y="48"/>
                      </a:lnTo>
                      <a:lnTo>
                        <a:pt x="54" y="0"/>
                      </a:lnTo>
                      <a:lnTo>
                        <a:pt x="54" y="30"/>
                      </a:lnTo>
                      <a:lnTo>
                        <a:pt x="126" y="30"/>
                      </a:lnTo>
                      <a:lnTo>
                        <a:pt x="162"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95" name="Oval 1111">
                  <a:extLst>
                    <a:ext uri="{FF2B5EF4-FFF2-40B4-BE49-F238E27FC236}">
                      <a16:creationId xmlns:a16="http://schemas.microsoft.com/office/drawing/2014/main" id="{71DE1A7E-9432-4569-9C74-5C5514758A45}"/>
                    </a:ext>
                  </a:extLst>
                </p:cNvPr>
                <p:cNvSpPr>
                  <a:spLocks noChangeArrowheads="1"/>
                </p:cNvSpPr>
                <p:nvPr/>
              </p:nvSpPr>
              <p:spPr bwMode="auto">
                <a:xfrm>
                  <a:off x="3018" y="583"/>
                  <a:ext cx="126" cy="126"/>
                </a:xfrm>
                <a:prstGeom prst="ellipse">
                  <a:avLst/>
                </a:pr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
          <p:nvSpPr>
            <p:cNvPr id="68696" name="Rectangle 1112">
              <a:extLst>
                <a:ext uri="{FF2B5EF4-FFF2-40B4-BE49-F238E27FC236}">
                  <a16:creationId xmlns:a16="http://schemas.microsoft.com/office/drawing/2014/main" id="{4C7845A7-B9C1-46EA-98ED-5C836205C523}"/>
                </a:ext>
              </a:extLst>
            </p:cNvPr>
            <p:cNvSpPr>
              <a:spLocks noChangeArrowheads="1"/>
            </p:cNvSpPr>
            <p:nvPr/>
          </p:nvSpPr>
          <p:spPr bwMode="auto">
            <a:xfrm>
              <a:off x="1623" y="2412"/>
              <a:ext cx="366" cy="360"/>
            </a:xfrm>
            <a:prstGeom prst="rect">
              <a:avLst/>
            </a:prstGeom>
            <a:solidFill>
              <a:srgbClr val="0096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697" name="Freeform 1113">
              <a:extLst>
                <a:ext uri="{FF2B5EF4-FFF2-40B4-BE49-F238E27FC236}">
                  <a16:creationId xmlns:a16="http://schemas.microsoft.com/office/drawing/2014/main" id="{D750E7D9-B51D-4F52-BF19-FC3BCFCDDD8F}"/>
                </a:ext>
              </a:extLst>
            </p:cNvPr>
            <p:cNvSpPr>
              <a:spLocks/>
            </p:cNvSpPr>
            <p:nvPr/>
          </p:nvSpPr>
          <p:spPr bwMode="auto">
            <a:xfrm>
              <a:off x="1623" y="2370"/>
              <a:ext cx="414" cy="42"/>
            </a:xfrm>
            <a:custGeom>
              <a:avLst/>
              <a:gdLst>
                <a:gd name="T0" fmla="*/ 0 w 414"/>
                <a:gd name="T1" fmla="*/ 42 h 42"/>
                <a:gd name="T2" fmla="*/ 48 w 414"/>
                <a:gd name="T3" fmla="*/ 0 h 42"/>
                <a:gd name="T4" fmla="*/ 414 w 414"/>
                <a:gd name="T5" fmla="*/ 0 h 42"/>
                <a:gd name="T6" fmla="*/ 366 w 414"/>
                <a:gd name="T7" fmla="*/ 42 h 42"/>
                <a:gd name="T8" fmla="*/ 0 w 414"/>
                <a:gd name="T9" fmla="*/ 42 h 42"/>
              </a:gdLst>
              <a:ahLst/>
              <a:cxnLst>
                <a:cxn ang="0">
                  <a:pos x="T0" y="T1"/>
                </a:cxn>
                <a:cxn ang="0">
                  <a:pos x="T2" y="T3"/>
                </a:cxn>
                <a:cxn ang="0">
                  <a:pos x="T4" y="T5"/>
                </a:cxn>
                <a:cxn ang="0">
                  <a:pos x="T6" y="T7"/>
                </a:cxn>
                <a:cxn ang="0">
                  <a:pos x="T8" y="T9"/>
                </a:cxn>
              </a:cxnLst>
              <a:rect l="0" t="0" r="r" b="b"/>
              <a:pathLst>
                <a:path w="414" h="42">
                  <a:moveTo>
                    <a:pt x="0" y="42"/>
                  </a:moveTo>
                  <a:lnTo>
                    <a:pt x="48" y="0"/>
                  </a:lnTo>
                  <a:lnTo>
                    <a:pt x="414" y="0"/>
                  </a:lnTo>
                  <a:lnTo>
                    <a:pt x="366" y="42"/>
                  </a:lnTo>
                  <a:lnTo>
                    <a:pt x="0" y="42"/>
                  </a:lnTo>
                  <a:close/>
                </a:path>
              </a:pathLst>
            </a:custGeom>
            <a:solidFill>
              <a:srgbClr val="00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98" name="Freeform 1114">
              <a:extLst>
                <a:ext uri="{FF2B5EF4-FFF2-40B4-BE49-F238E27FC236}">
                  <a16:creationId xmlns:a16="http://schemas.microsoft.com/office/drawing/2014/main" id="{CB32F146-9682-4BB4-9055-87BCE598CE13}"/>
                </a:ext>
              </a:extLst>
            </p:cNvPr>
            <p:cNvSpPr>
              <a:spLocks/>
            </p:cNvSpPr>
            <p:nvPr/>
          </p:nvSpPr>
          <p:spPr bwMode="auto">
            <a:xfrm>
              <a:off x="1623" y="2370"/>
              <a:ext cx="414" cy="42"/>
            </a:xfrm>
            <a:custGeom>
              <a:avLst/>
              <a:gdLst>
                <a:gd name="T0" fmla="*/ 0 w 414"/>
                <a:gd name="T1" fmla="*/ 42 h 42"/>
                <a:gd name="T2" fmla="*/ 48 w 414"/>
                <a:gd name="T3" fmla="*/ 0 h 42"/>
                <a:gd name="T4" fmla="*/ 414 w 414"/>
                <a:gd name="T5" fmla="*/ 0 h 42"/>
                <a:gd name="T6" fmla="*/ 366 w 414"/>
                <a:gd name="T7" fmla="*/ 42 h 42"/>
                <a:gd name="T8" fmla="*/ 0 w 414"/>
                <a:gd name="T9" fmla="*/ 42 h 42"/>
              </a:gdLst>
              <a:ahLst/>
              <a:cxnLst>
                <a:cxn ang="0">
                  <a:pos x="T0" y="T1"/>
                </a:cxn>
                <a:cxn ang="0">
                  <a:pos x="T2" y="T3"/>
                </a:cxn>
                <a:cxn ang="0">
                  <a:pos x="T4" y="T5"/>
                </a:cxn>
                <a:cxn ang="0">
                  <a:pos x="T6" y="T7"/>
                </a:cxn>
                <a:cxn ang="0">
                  <a:pos x="T8" y="T9"/>
                </a:cxn>
              </a:cxnLst>
              <a:rect l="0" t="0" r="r" b="b"/>
              <a:pathLst>
                <a:path w="414" h="42">
                  <a:moveTo>
                    <a:pt x="0" y="42"/>
                  </a:moveTo>
                  <a:lnTo>
                    <a:pt x="48" y="0"/>
                  </a:lnTo>
                  <a:lnTo>
                    <a:pt x="414" y="0"/>
                  </a:lnTo>
                  <a:lnTo>
                    <a:pt x="366" y="42"/>
                  </a:lnTo>
                  <a:lnTo>
                    <a:pt x="0" y="42"/>
                  </a:lnTo>
                  <a:close/>
                </a:path>
              </a:pathLst>
            </a:custGeom>
            <a:solidFill>
              <a:srgbClr val="00B4FF"/>
            </a:solidFill>
            <a:ln w="9525" cap="rnd">
              <a:solidFill>
                <a:srgbClr val="AAE6FF"/>
              </a:solidFill>
              <a:prstDash val="solid"/>
              <a:round/>
              <a:headEnd/>
              <a:tailEnd/>
            </a:ln>
          </p:spPr>
          <p:txBody>
            <a:bodyPr/>
            <a:lstStyle/>
            <a:p>
              <a:endParaRPr lang="en-US"/>
            </a:p>
          </p:txBody>
        </p:sp>
        <p:sp>
          <p:nvSpPr>
            <p:cNvPr id="68699" name="Freeform 1115">
              <a:extLst>
                <a:ext uri="{FF2B5EF4-FFF2-40B4-BE49-F238E27FC236}">
                  <a16:creationId xmlns:a16="http://schemas.microsoft.com/office/drawing/2014/main" id="{82CFB43A-C7EE-4C24-8FBF-1D3E6CA2982C}"/>
                </a:ext>
              </a:extLst>
            </p:cNvPr>
            <p:cNvSpPr>
              <a:spLocks/>
            </p:cNvSpPr>
            <p:nvPr/>
          </p:nvSpPr>
          <p:spPr bwMode="auto">
            <a:xfrm>
              <a:off x="1989" y="2370"/>
              <a:ext cx="48" cy="396"/>
            </a:xfrm>
            <a:custGeom>
              <a:avLst/>
              <a:gdLst>
                <a:gd name="T0" fmla="*/ 0 w 48"/>
                <a:gd name="T1" fmla="*/ 42 h 396"/>
                <a:gd name="T2" fmla="*/ 48 w 48"/>
                <a:gd name="T3" fmla="*/ 0 h 396"/>
                <a:gd name="T4" fmla="*/ 48 w 48"/>
                <a:gd name="T5" fmla="*/ 354 h 396"/>
                <a:gd name="T6" fmla="*/ 0 w 48"/>
                <a:gd name="T7" fmla="*/ 396 h 396"/>
                <a:gd name="T8" fmla="*/ 0 w 48"/>
                <a:gd name="T9" fmla="*/ 42 h 396"/>
              </a:gdLst>
              <a:ahLst/>
              <a:cxnLst>
                <a:cxn ang="0">
                  <a:pos x="T0" y="T1"/>
                </a:cxn>
                <a:cxn ang="0">
                  <a:pos x="T2" y="T3"/>
                </a:cxn>
                <a:cxn ang="0">
                  <a:pos x="T4" y="T5"/>
                </a:cxn>
                <a:cxn ang="0">
                  <a:pos x="T6" y="T7"/>
                </a:cxn>
                <a:cxn ang="0">
                  <a:pos x="T8" y="T9"/>
                </a:cxn>
              </a:cxnLst>
              <a:rect l="0" t="0" r="r" b="b"/>
              <a:pathLst>
                <a:path w="48" h="396">
                  <a:moveTo>
                    <a:pt x="0" y="42"/>
                  </a:moveTo>
                  <a:lnTo>
                    <a:pt x="48" y="0"/>
                  </a:lnTo>
                  <a:lnTo>
                    <a:pt x="48" y="354"/>
                  </a:lnTo>
                  <a:lnTo>
                    <a:pt x="0" y="396"/>
                  </a:lnTo>
                  <a:lnTo>
                    <a:pt x="0" y="42"/>
                  </a:lnTo>
                  <a:close/>
                </a:path>
              </a:pathLst>
            </a:custGeom>
            <a:solidFill>
              <a:srgbClr val="005A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00" name="Freeform 1116">
              <a:extLst>
                <a:ext uri="{FF2B5EF4-FFF2-40B4-BE49-F238E27FC236}">
                  <a16:creationId xmlns:a16="http://schemas.microsoft.com/office/drawing/2014/main" id="{83BEB5D4-3B50-42EB-A9D9-C8E3C370C77C}"/>
                </a:ext>
              </a:extLst>
            </p:cNvPr>
            <p:cNvSpPr>
              <a:spLocks/>
            </p:cNvSpPr>
            <p:nvPr/>
          </p:nvSpPr>
          <p:spPr bwMode="auto">
            <a:xfrm>
              <a:off x="1989" y="2370"/>
              <a:ext cx="48" cy="396"/>
            </a:xfrm>
            <a:custGeom>
              <a:avLst/>
              <a:gdLst>
                <a:gd name="T0" fmla="*/ 0 w 48"/>
                <a:gd name="T1" fmla="*/ 42 h 396"/>
                <a:gd name="T2" fmla="*/ 48 w 48"/>
                <a:gd name="T3" fmla="*/ 0 h 396"/>
                <a:gd name="T4" fmla="*/ 48 w 48"/>
                <a:gd name="T5" fmla="*/ 354 h 396"/>
                <a:gd name="T6" fmla="*/ 0 w 48"/>
                <a:gd name="T7" fmla="*/ 396 h 396"/>
                <a:gd name="T8" fmla="*/ 0 w 48"/>
                <a:gd name="T9" fmla="*/ 42 h 396"/>
              </a:gdLst>
              <a:ahLst/>
              <a:cxnLst>
                <a:cxn ang="0">
                  <a:pos x="T0" y="T1"/>
                </a:cxn>
                <a:cxn ang="0">
                  <a:pos x="T2" y="T3"/>
                </a:cxn>
                <a:cxn ang="0">
                  <a:pos x="T4" y="T5"/>
                </a:cxn>
                <a:cxn ang="0">
                  <a:pos x="T6" y="T7"/>
                </a:cxn>
                <a:cxn ang="0">
                  <a:pos x="T8" y="T9"/>
                </a:cxn>
              </a:cxnLst>
              <a:rect l="0" t="0" r="r" b="b"/>
              <a:pathLst>
                <a:path w="48" h="396">
                  <a:moveTo>
                    <a:pt x="0" y="42"/>
                  </a:moveTo>
                  <a:lnTo>
                    <a:pt x="48" y="0"/>
                  </a:lnTo>
                  <a:lnTo>
                    <a:pt x="48" y="354"/>
                  </a:lnTo>
                  <a:lnTo>
                    <a:pt x="0" y="396"/>
                  </a:lnTo>
                  <a:lnTo>
                    <a:pt x="0" y="42"/>
                  </a:lnTo>
                  <a:close/>
                </a:path>
              </a:pathLst>
            </a:custGeom>
            <a:solidFill>
              <a:srgbClr val="005A80"/>
            </a:solidFill>
            <a:ln w="9525" cap="rnd">
              <a:solidFill>
                <a:srgbClr val="AAE6FF"/>
              </a:solidFill>
              <a:prstDash val="solid"/>
              <a:round/>
              <a:headEnd/>
              <a:tailEnd/>
            </a:ln>
          </p:spPr>
          <p:txBody>
            <a:bodyPr/>
            <a:lstStyle/>
            <a:p>
              <a:endParaRPr lang="en-US"/>
            </a:p>
          </p:txBody>
        </p:sp>
        <p:grpSp>
          <p:nvGrpSpPr>
            <p:cNvPr id="68701" name="Group 1117">
              <a:extLst>
                <a:ext uri="{FF2B5EF4-FFF2-40B4-BE49-F238E27FC236}">
                  <a16:creationId xmlns:a16="http://schemas.microsoft.com/office/drawing/2014/main" id="{F21A39AB-0B1D-43D6-A2AD-66E673EF7D25}"/>
                </a:ext>
              </a:extLst>
            </p:cNvPr>
            <p:cNvGrpSpPr>
              <a:grpSpLocks/>
            </p:cNvGrpSpPr>
            <p:nvPr/>
          </p:nvGrpSpPr>
          <p:grpSpPr bwMode="auto">
            <a:xfrm>
              <a:off x="1647" y="2424"/>
              <a:ext cx="330" cy="324"/>
              <a:chOff x="2910" y="481"/>
              <a:chExt cx="330" cy="324"/>
            </a:xfrm>
          </p:grpSpPr>
          <p:sp>
            <p:nvSpPr>
              <p:cNvPr id="68702" name="Freeform 1118">
                <a:extLst>
                  <a:ext uri="{FF2B5EF4-FFF2-40B4-BE49-F238E27FC236}">
                    <a16:creationId xmlns:a16="http://schemas.microsoft.com/office/drawing/2014/main" id="{BB91B4C4-D29F-4A74-B071-C526E1BBE934}"/>
                  </a:ext>
                </a:extLst>
              </p:cNvPr>
              <p:cNvSpPr>
                <a:spLocks/>
              </p:cNvSpPr>
              <p:nvPr/>
            </p:nvSpPr>
            <p:spPr bwMode="auto">
              <a:xfrm>
                <a:off x="2976" y="481"/>
                <a:ext cx="90" cy="162"/>
              </a:xfrm>
              <a:custGeom>
                <a:avLst/>
                <a:gdLst>
                  <a:gd name="T0" fmla="*/ 30 w 90"/>
                  <a:gd name="T1" fmla="*/ 162 h 162"/>
                  <a:gd name="T2" fmla="*/ 30 w 90"/>
                  <a:gd name="T3" fmla="*/ 54 h 162"/>
                  <a:gd name="T4" fmla="*/ 0 w 90"/>
                  <a:gd name="T5" fmla="*/ 54 h 162"/>
                  <a:gd name="T6" fmla="*/ 42 w 90"/>
                  <a:gd name="T7" fmla="*/ 0 h 162"/>
                  <a:gd name="T8" fmla="*/ 90 w 90"/>
                  <a:gd name="T9" fmla="*/ 54 h 162"/>
                  <a:gd name="T10" fmla="*/ 54 w 90"/>
                  <a:gd name="T11" fmla="*/ 54 h 162"/>
                  <a:gd name="T12" fmla="*/ 54 w 90"/>
                  <a:gd name="T13" fmla="*/ 120 h 162"/>
                  <a:gd name="T14" fmla="*/ 30 w 90"/>
                  <a:gd name="T15" fmla="*/ 162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162">
                    <a:moveTo>
                      <a:pt x="30" y="162"/>
                    </a:moveTo>
                    <a:lnTo>
                      <a:pt x="30" y="54"/>
                    </a:lnTo>
                    <a:lnTo>
                      <a:pt x="0" y="54"/>
                    </a:lnTo>
                    <a:lnTo>
                      <a:pt x="42" y="0"/>
                    </a:lnTo>
                    <a:lnTo>
                      <a:pt x="90" y="54"/>
                    </a:lnTo>
                    <a:lnTo>
                      <a:pt x="54" y="54"/>
                    </a:lnTo>
                    <a:lnTo>
                      <a:pt x="54" y="120"/>
                    </a:lnTo>
                    <a:lnTo>
                      <a:pt x="30"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03" name="Freeform 1119">
                <a:extLst>
                  <a:ext uri="{FF2B5EF4-FFF2-40B4-BE49-F238E27FC236}">
                    <a16:creationId xmlns:a16="http://schemas.microsoft.com/office/drawing/2014/main" id="{E0DFBCA9-90BC-4A16-A7E5-C277FB1FDD0F}"/>
                  </a:ext>
                </a:extLst>
              </p:cNvPr>
              <p:cNvSpPr>
                <a:spLocks/>
              </p:cNvSpPr>
              <p:nvPr/>
            </p:nvSpPr>
            <p:spPr bwMode="auto">
              <a:xfrm>
                <a:off x="2976" y="481"/>
                <a:ext cx="90" cy="162"/>
              </a:xfrm>
              <a:custGeom>
                <a:avLst/>
                <a:gdLst>
                  <a:gd name="T0" fmla="*/ 30 w 90"/>
                  <a:gd name="T1" fmla="*/ 162 h 162"/>
                  <a:gd name="T2" fmla="*/ 30 w 90"/>
                  <a:gd name="T3" fmla="*/ 54 h 162"/>
                  <a:gd name="T4" fmla="*/ 0 w 90"/>
                  <a:gd name="T5" fmla="*/ 54 h 162"/>
                  <a:gd name="T6" fmla="*/ 42 w 90"/>
                  <a:gd name="T7" fmla="*/ 0 h 162"/>
                  <a:gd name="T8" fmla="*/ 90 w 90"/>
                  <a:gd name="T9" fmla="*/ 54 h 162"/>
                  <a:gd name="T10" fmla="*/ 54 w 90"/>
                  <a:gd name="T11" fmla="*/ 54 h 162"/>
                  <a:gd name="T12" fmla="*/ 54 w 90"/>
                  <a:gd name="T13" fmla="*/ 120 h 162"/>
                  <a:gd name="T14" fmla="*/ 30 w 90"/>
                  <a:gd name="T15" fmla="*/ 162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162">
                    <a:moveTo>
                      <a:pt x="30" y="162"/>
                    </a:moveTo>
                    <a:lnTo>
                      <a:pt x="30" y="54"/>
                    </a:lnTo>
                    <a:lnTo>
                      <a:pt x="0" y="54"/>
                    </a:lnTo>
                    <a:lnTo>
                      <a:pt x="42" y="0"/>
                    </a:lnTo>
                    <a:lnTo>
                      <a:pt x="90" y="54"/>
                    </a:lnTo>
                    <a:lnTo>
                      <a:pt x="54" y="54"/>
                    </a:lnTo>
                    <a:lnTo>
                      <a:pt x="54" y="120"/>
                    </a:lnTo>
                    <a:lnTo>
                      <a:pt x="30"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04" name="Freeform 1120">
                <a:extLst>
                  <a:ext uri="{FF2B5EF4-FFF2-40B4-BE49-F238E27FC236}">
                    <a16:creationId xmlns:a16="http://schemas.microsoft.com/office/drawing/2014/main" id="{1EB2F4EE-8438-4C96-832A-122B141E75F6}"/>
                  </a:ext>
                </a:extLst>
              </p:cNvPr>
              <p:cNvSpPr>
                <a:spLocks/>
              </p:cNvSpPr>
              <p:nvPr/>
            </p:nvSpPr>
            <p:spPr bwMode="auto">
              <a:xfrm>
                <a:off x="3072" y="535"/>
                <a:ext cx="168" cy="96"/>
              </a:xfrm>
              <a:custGeom>
                <a:avLst/>
                <a:gdLst>
                  <a:gd name="T0" fmla="*/ 0 w 168"/>
                  <a:gd name="T1" fmla="*/ 36 h 96"/>
                  <a:gd name="T2" fmla="*/ 114 w 168"/>
                  <a:gd name="T3" fmla="*/ 36 h 96"/>
                  <a:gd name="T4" fmla="*/ 114 w 168"/>
                  <a:gd name="T5" fmla="*/ 0 h 96"/>
                  <a:gd name="T6" fmla="*/ 168 w 168"/>
                  <a:gd name="T7" fmla="*/ 48 h 96"/>
                  <a:gd name="T8" fmla="*/ 114 w 168"/>
                  <a:gd name="T9" fmla="*/ 96 h 96"/>
                  <a:gd name="T10" fmla="*/ 114 w 168"/>
                  <a:gd name="T11" fmla="*/ 60 h 96"/>
                  <a:gd name="T12" fmla="*/ 36 w 168"/>
                  <a:gd name="T13" fmla="*/ 60 h 96"/>
                  <a:gd name="T14" fmla="*/ 0 w 168"/>
                  <a:gd name="T15" fmla="*/ 3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6">
                    <a:moveTo>
                      <a:pt x="0" y="36"/>
                    </a:moveTo>
                    <a:lnTo>
                      <a:pt x="114" y="36"/>
                    </a:lnTo>
                    <a:lnTo>
                      <a:pt x="114" y="0"/>
                    </a:lnTo>
                    <a:lnTo>
                      <a:pt x="168" y="48"/>
                    </a:lnTo>
                    <a:lnTo>
                      <a:pt x="114" y="96"/>
                    </a:lnTo>
                    <a:lnTo>
                      <a:pt x="114" y="60"/>
                    </a:lnTo>
                    <a:lnTo>
                      <a:pt x="36" y="60"/>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05" name="Freeform 1121">
                <a:extLst>
                  <a:ext uri="{FF2B5EF4-FFF2-40B4-BE49-F238E27FC236}">
                    <a16:creationId xmlns:a16="http://schemas.microsoft.com/office/drawing/2014/main" id="{C5594613-4310-44C1-BAA8-57452FA0F98C}"/>
                  </a:ext>
                </a:extLst>
              </p:cNvPr>
              <p:cNvSpPr>
                <a:spLocks/>
              </p:cNvSpPr>
              <p:nvPr/>
            </p:nvSpPr>
            <p:spPr bwMode="auto">
              <a:xfrm>
                <a:off x="3072" y="535"/>
                <a:ext cx="168" cy="96"/>
              </a:xfrm>
              <a:custGeom>
                <a:avLst/>
                <a:gdLst>
                  <a:gd name="T0" fmla="*/ 0 w 168"/>
                  <a:gd name="T1" fmla="*/ 36 h 96"/>
                  <a:gd name="T2" fmla="*/ 114 w 168"/>
                  <a:gd name="T3" fmla="*/ 36 h 96"/>
                  <a:gd name="T4" fmla="*/ 114 w 168"/>
                  <a:gd name="T5" fmla="*/ 0 h 96"/>
                  <a:gd name="T6" fmla="*/ 168 w 168"/>
                  <a:gd name="T7" fmla="*/ 48 h 96"/>
                  <a:gd name="T8" fmla="*/ 114 w 168"/>
                  <a:gd name="T9" fmla="*/ 96 h 96"/>
                  <a:gd name="T10" fmla="*/ 114 w 168"/>
                  <a:gd name="T11" fmla="*/ 60 h 96"/>
                  <a:gd name="T12" fmla="*/ 36 w 168"/>
                  <a:gd name="T13" fmla="*/ 60 h 96"/>
                  <a:gd name="T14" fmla="*/ 0 w 168"/>
                  <a:gd name="T15" fmla="*/ 3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6">
                    <a:moveTo>
                      <a:pt x="0" y="36"/>
                    </a:moveTo>
                    <a:lnTo>
                      <a:pt x="114" y="36"/>
                    </a:lnTo>
                    <a:lnTo>
                      <a:pt x="114" y="0"/>
                    </a:lnTo>
                    <a:lnTo>
                      <a:pt x="168" y="48"/>
                    </a:lnTo>
                    <a:lnTo>
                      <a:pt x="114" y="96"/>
                    </a:lnTo>
                    <a:lnTo>
                      <a:pt x="114" y="60"/>
                    </a:lnTo>
                    <a:lnTo>
                      <a:pt x="36" y="60"/>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06" name="Freeform 1122">
                <a:extLst>
                  <a:ext uri="{FF2B5EF4-FFF2-40B4-BE49-F238E27FC236}">
                    <a16:creationId xmlns:a16="http://schemas.microsoft.com/office/drawing/2014/main" id="{6838A047-38B3-4857-9C2D-4389C5716E2C}"/>
                  </a:ext>
                </a:extLst>
              </p:cNvPr>
              <p:cNvSpPr>
                <a:spLocks/>
              </p:cNvSpPr>
              <p:nvPr/>
            </p:nvSpPr>
            <p:spPr bwMode="auto">
              <a:xfrm>
                <a:off x="3084" y="643"/>
                <a:ext cx="96" cy="162"/>
              </a:xfrm>
              <a:custGeom>
                <a:avLst/>
                <a:gdLst>
                  <a:gd name="T0" fmla="*/ 66 w 96"/>
                  <a:gd name="T1" fmla="*/ 0 h 162"/>
                  <a:gd name="T2" fmla="*/ 66 w 96"/>
                  <a:gd name="T3" fmla="*/ 108 h 162"/>
                  <a:gd name="T4" fmla="*/ 96 w 96"/>
                  <a:gd name="T5" fmla="*/ 108 h 162"/>
                  <a:gd name="T6" fmla="*/ 48 w 96"/>
                  <a:gd name="T7" fmla="*/ 162 h 162"/>
                  <a:gd name="T8" fmla="*/ 0 w 96"/>
                  <a:gd name="T9" fmla="*/ 108 h 162"/>
                  <a:gd name="T10" fmla="*/ 36 w 96"/>
                  <a:gd name="T11" fmla="*/ 108 h 162"/>
                  <a:gd name="T12" fmla="*/ 36 w 96"/>
                  <a:gd name="T13" fmla="*/ 36 h 162"/>
                  <a:gd name="T14" fmla="*/ 30 w 96"/>
                  <a:gd name="T15" fmla="*/ 36 h 162"/>
                  <a:gd name="T16" fmla="*/ 66 w 96"/>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62">
                    <a:moveTo>
                      <a:pt x="66" y="0"/>
                    </a:moveTo>
                    <a:lnTo>
                      <a:pt x="66" y="108"/>
                    </a:lnTo>
                    <a:lnTo>
                      <a:pt x="96" y="108"/>
                    </a:lnTo>
                    <a:lnTo>
                      <a:pt x="48" y="162"/>
                    </a:lnTo>
                    <a:lnTo>
                      <a:pt x="0" y="108"/>
                    </a:lnTo>
                    <a:lnTo>
                      <a:pt x="36" y="108"/>
                    </a:lnTo>
                    <a:lnTo>
                      <a:pt x="36" y="36"/>
                    </a:lnTo>
                    <a:lnTo>
                      <a:pt x="30" y="36"/>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07" name="Freeform 1123">
                <a:extLst>
                  <a:ext uri="{FF2B5EF4-FFF2-40B4-BE49-F238E27FC236}">
                    <a16:creationId xmlns:a16="http://schemas.microsoft.com/office/drawing/2014/main" id="{9C1E9011-ECBD-4296-A123-4506E49AA2A8}"/>
                  </a:ext>
                </a:extLst>
              </p:cNvPr>
              <p:cNvSpPr>
                <a:spLocks/>
              </p:cNvSpPr>
              <p:nvPr/>
            </p:nvSpPr>
            <p:spPr bwMode="auto">
              <a:xfrm>
                <a:off x="3084" y="643"/>
                <a:ext cx="96" cy="162"/>
              </a:xfrm>
              <a:custGeom>
                <a:avLst/>
                <a:gdLst>
                  <a:gd name="T0" fmla="*/ 66 w 96"/>
                  <a:gd name="T1" fmla="*/ 0 h 162"/>
                  <a:gd name="T2" fmla="*/ 66 w 96"/>
                  <a:gd name="T3" fmla="*/ 108 h 162"/>
                  <a:gd name="T4" fmla="*/ 96 w 96"/>
                  <a:gd name="T5" fmla="*/ 108 h 162"/>
                  <a:gd name="T6" fmla="*/ 48 w 96"/>
                  <a:gd name="T7" fmla="*/ 162 h 162"/>
                  <a:gd name="T8" fmla="*/ 0 w 96"/>
                  <a:gd name="T9" fmla="*/ 108 h 162"/>
                  <a:gd name="T10" fmla="*/ 36 w 96"/>
                  <a:gd name="T11" fmla="*/ 108 h 162"/>
                  <a:gd name="T12" fmla="*/ 36 w 96"/>
                  <a:gd name="T13" fmla="*/ 36 h 162"/>
                  <a:gd name="T14" fmla="*/ 30 w 96"/>
                  <a:gd name="T15" fmla="*/ 36 h 162"/>
                  <a:gd name="T16" fmla="*/ 66 w 96"/>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62">
                    <a:moveTo>
                      <a:pt x="66" y="0"/>
                    </a:moveTo>
                    <a:lnTo>
                      <a:pt x="66" y="108"/>
                    </a:lnTo>
                    <a:lnTo>
                      <a:pt x="96" y="108"/>
                    </a:lnTo>
                    <a:lnTo>
                      <a:pt x="48" y="162"/>
                    </a:lnTo>
                    <a:lnTo>
                      <a:pt x="0" y="108"/>
                    </a:lnTo>
                    <a:lnTo>
                      <a:pt x="36" y="108"/>
                    </a:lnTo>
                    <a:lnTo>
                      <a:pt x="36" y="36"/>
                    </a:lnTo>
                    <a:lnTo>
                      <a:pt x="30" y="36"/>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08" name="Freeform 1124">
                <a:extLst>
                  <a:ext uri="{FF2B5EF4-FFF2-40B4-BE49-F238E27FC236}">
                    <a16:creationId xmlns:a16="http://schemas.microsoft.com/office/drawing/2014/main" id="{5D88BE99-F9D3-442F-840D-BAF045540E76}"/>
                  </a:ext>
                </a:extLst>
              </p:cNvPr>
              <p:cNvSpPr>
                <a:spLocks/>
              </p:cNvSpPr>
              <p:nvPr/>
            </p:nvSpPr>
            <p:spPr bwMode="auto">
              <a:xfrm>
                <a:off x="2910" y="655"/>
                <a:ext cx="168" cy="96"/>
              </a:xfrm>
              <a:custGeom>
                <a:avLst/>
                <a:gdLst>
                  <a:gd name="T0" fmla="*/ 168 w 168"/>
                  <a:gd name="T1" fmla="*/ 60 h 96"/>
                  <a:gd name="T2" fmla="*/ 54 w 168"/>
                  <a:gd name="T3" fmla="*/ 60 h 96"/>
                  <a:gd name="T4" fmla="*/ 54 w 168"/>
                  <a:gd name="T5" fmla="*/ 96 h 96"/>
                  <a:gd name="T6" fmla="*/ 0 w 168"/>
                  <a:gd name="T7" fmla="*/ 48 h 96"/>
                  <a:gd name="T8" fmla="*/ 54 w 168"/>
                  <a:gd name="T9" fmla="*/ 0 h 96"/>
                  <a:gd name="T10" fmla="*/ 54 w 168"/>
                  <a:gd name="T11" fmla="*/ 36 h 96"/>
                  <a:gd name="T12" fmla="*/ 132 w 168"/>
                  <a:gd name="T13" fmla="*/ 36 h 96"/>
                  <a:gd name="T14" fmla="*/ 168 w 168"/>
                  <a:gd name="T15" fmla="*/ 60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6">
                    <a:moveTo>
                      <a:pt x="168" y="60"/>
                    </a:moveTo>
                    <a:lnTo>
                      <a:pt x="54" y="60"/>
                    </a:lnTo>
                    <a:lnTo>
                      <a:pt x="54" y="96"/>
                    </a:lnTo>
                    <a:lnTo>
                      <a:pt x="0" y="48"/>
                    </a:lnTo>
                    <a:lnTo>
                      <a:pt x="54" y="0"/>
                    </a:lnTo>
                    <a:lnTo>
                      <a:pt x="54" y="36"/>
                    </a:lnTo>
                    <a:lnTo>
                      <a:pt x="132" y="36"/>
                    </a:lnTo>
                    <a:lnTo>
                      <a:pt x="168"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09" name="Freeform 1125">
                <a:extLst>
                  <a:ext uri="{FF2B5EF4-FFF2-40B4-BE49-F238E27FC236}">
                    <a16:creationId xmlns:a16="http://schemas.microsoft.com/office/drawing/2014/main" id="{E7DC0FD2-C3D4-44E4-B4A0-5B24D30017B6}"/>
                  </a:ext>
                </a:extLst>
              </p:cNvPr>
              <p:cNvSpPr>
                <a:spLocks/>
              </p:cNvSpPr>
              <p:nvPr/>
            </p:nvSpPr>
            <p:spPr bwMode="auto">
              <a:xfrm>
                <a:off x="2910" y="655"/>
                <a:ext cx="168" cy="96"/>
              </a:xfrm>
              <a:custGeom>
                <a:avLst/>
                <a:gdLst>
                  <a:gd name="T0" fmla="*/ 168 w 168"/>
                  <a:gd name="T1" fmla="*/ 60 h 96"/>
                  <a:gd name="T2" fmla="*/ 54 w 168"/>
                  <a:gd name="T3" fmla="*/ 60 h 96"/>
                  <a:gd name="T4" fmla="*/ 54 w 168"/>
                  <a:gd name="T5" fmla="*/ 96 h 96"/>
                  <a:gd name="T6" fmla="*/ 0 w 168"/>
                  <a:gd name="T7" fmla="*/ 48 h 96"/>
                  <a:gd name="T8" fmla="*/ 54 w 168"/>
                  <a:gd name="T9" fmla="*/ 0 h 96"/>
                  <a:gd name="T10" fmla="*/ 54 w 168"/>
                  <a:gd name="T11" fmla="*/ 36 h 96"/>
                  <a:gd name="T12" fmla="*/ 132 w 168"/>
                  <a:gd name="T13" fmla="*/ 36 h 96"/>
                  <a:gd name="T14" fmla="*/ 168 w 168"/>
                  <a:gd name="T15" fmla="*/ 60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6">
                    <a:moveTo>
                      <a:pt x="168" y="60"/>
                    </a:moveTo>
                    <a:lnTo>
                      <a:pt x="54" y="60"/>
                    </a:lnTo>
                    <a:lnTo>
                      <a:pt x="54" y="96"/>
                    </a:lnTo>
                    <a:lnTo>
                      <a:pt x="0" y="48"/>
                    </a:lnTo>
                    <a:lnTo>
                      <a:pt x="54" y="0"/>
                    </a:lnTo>
                    <a:lnTo>
                      <a:pt x="54" y="36"/>
                    </a:lnTo>
                    <a:lnTo>
                      <a:pt x="132" y="36"/>
                    </a:lnTo>
                    <a:lnTo>
                      <a:pt x="168"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10" name="Oval 1126">
                <a:extLst>
                  <a:ext uri="{FF2B5EF4-FFF2-40B4-BE49-F238E27FC236}">
                    <a16:creationId xmlns:a16="http://schemas.microsoft.com/office/drawing/2014/main" id="{5DD4E8FE-F12F-4DB7-B1E4-F7B635009BEE}"/>
                  </a:ext>
                </a:extLst>
              </p:cNvPr>
              <p:cNvSpPr>
                <a:spLocks noChangeArrowheads="1"/>
              </p:cNvSpPr>
              <p:nvPr/>
            </p:nvSpPr>
            <p:spPr bwMode="auto">
              <a:xfrm>
                <a:off x="3018" y="583"/>
                <a:ext cx="120" cy="1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8711" name="Group 1127">
              <a:extLst>
                <a:ext uri="{FF2B5EF4-FFF2-40B4-BE49-F238E27FC236}">
                  <a16:creationId xmlns:a16="http://schemas.microsoft.com/office/drawing/2014/main" id="{C95EEC73-E25F-45EE-8ACE-35212E21D4AB}"/>
                </a:ext>
              </a:extLst>
            </p:cNvPr>
            <p:cNvGrpSpPr>
              <a:grpSpLocks/>
            </p:cNvGrpSpPr>
            <p:nvPr/>
          </p:nvGrpSpPr>
          <p:grpSpPr bwMode="auto">
            <a:xfrm>
              <a:off x="1653" y="2424"/>
              <a:ext cx="330" cy="330"/>
              <a:chOff x="2916" y="481"/>
              <a:chExt cx="330" cy="330"/>
            </a:xfrm>
          </p:grpSpPr>
          <p:sp>
            <p:nvSpPr>
              <p:cNvPr id="68712" name="Freeform 1128">
                <a:extLst>
                  <a:ext uri="{FF2B5EF4-FFF2-40B4-BE49-F238E27FC236}">
                    <a16:creationId xmlns:a16="http://schemas.microsoft.com/office/drawing/2014/main" id="{BF291F8F-00D9-464C-8B30-E82CADA1DC67}"/>
                  </a:ext>
                </a:extLst>
              </p:cNvPr>
              <p:cNvSpPr>
                <a:spLocks/>
              </p:cNvSpPr>
              <p:nvPr/>
            </p:nvSpPr>
            <p:spPr bwMode="auto">
              <a:xfrm>
                <a:off x="2976" y="481"/>
                <a:ext cx="96" cy="168"/>
              </a:xfrm>
              <a:custGeom>
                <a:avLst/>
                <a:gdLst>
                  <a:gd name="T0" fmla="*/ 30 w 96"/>
                  <a:gd name="T1" fmla="*/ 168 h 168"/>
                  <a:gd name="T2" fmla="*/ 30 w 96"/>
                  <a:gd name="T3" fmla="*/ 54 h 168"/>
                  <a:gd name="T4" fmla="*/ 0 w 96"/>
                  <a:gd name="T5" fmla="*/ 54 h 168"/>
                  <a:gd name="T6" fmla="*/ 48 w 96"/>
                  <a:gd name="T7" fmla="*/ 0 h 168"/>
                  <a:gd name="T8" fmla="*/ 96 w 96"/>
                  <a:gd name="T9" fmla="*/ 54 h 168"/>
                  <a:gd name="T10" fmla="*/ 54 w 96"/>
                  <a:gd name="T11" fmla="*/ 54 h 168"/>
                  <a:gd name="T12" fmla="*/ 54 w 96"/>
                  <a:gd name="T13" fmla="*/ 126 h 168"/>
                  <a:gd name="T14" fmla="*/ 30 w 96"/>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68">
                    <a:moveTo>
                      <a:pt x="30" y="168"/>
                    </a:moveTo>
                    <a:lnTo>
                      <a:pt x="30" y="54"/>
                    </a:lnTo>
                    <a:lnTo>
                      <a:pt x="0" y="54"/>
                    </a:lnTo>
                    <a:lnTo>
                      <a:pt x="48" y="0"/>
                    </a:lnTo>
                    <a:lnTo>
                      <a:pt x="96" y="54"/>
                    </a:lnTo>
                    <a:lnTo>
                      <a:pt x="54" y="54"/>
                    </a:lnTo>
                    <a:lnTo>
                      <a:pt x="54" y="126"/>
                    </a:lnTo>
                    <a:lnTo>
                      <a:pt x="3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13" name="Freeform 1129">
                <a:extLst>
                  <a:ext uri="{FF2B5EF4-FFF2-40B4-BE49-F238E27FC236}">
                    <a16:creationId xmlns:a16="http://schemas.microsoft.com/office/drawing/2014/main" id="{8F8B3D75-2014-4913-B8E4-C8AC44C52996}"/>
                  </a:ext>
                </a:extLst>
              </p:cNvPr>
              <p:cNvSpPr>
                <a:spLocks/>
              </p:cNvSpPr>
              <p:nvPr/>
            </p:nvSpPr>
            <p:spPr bwMode="auto">
              <a:xfrm>
                <a:off x="2976" y="481"/>
                <a:ext cx="96" cy="168"/>
              </a:xfrm>
              <a:custGeom>
                <a:avLst/>
                <a:gdLst>
                  <a:gd name="T0" fmla="*/ 30 w 96"/>
                  <a:gd name="T1" fmla="*/ 168 h 168"/>
                  <a:gd name="T2" fmla="*/ 30 w 96"/>
                  <a:gd name="T3" fmla="*/ 54 h 168"/>
                  <a:gd name="T4" fmla="*/ 0 w 96"/>
                  <a:gd name="T5" fmla="*/ 54 h 168"/>
                  <a:gd name="T6" fmla="*/ 48 w 96"/>
                  <a:gd name="T7" fmla="*/ 0 h 168"/>
                  <a:gd name="T8" fmla="*/ 96 w 96"/>
                  <a:gd name="T9" fmla="*/ 54 h 168"/>
                  <a:gd name="T10" fmla="*/ 54 w 96"/>
                  <a:gd name="T11" fmla="*/ 54 h 168"/>
                  <a:gd name="T12" fmla="*/ 54 w 96"/>
                  <a:gd name="T13" fmla="*/ 126 h 168"/>
                  <a:gd name="T14" fmla="*/ 30 w 96"/>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68">
                    <a:moveTo>
                      <a:pt x="30" y="168"/>
                    </a:moveTo>
                    <a:lnTo>
                      <a:pt x="30" y="54"/>
                    </a:lnTo>
                    <a:lnTo>
                      <a:pt x="0" y="54"/>
                    </a:lnTo>
                    <a:lnTo>
                      <a:pt x="48" y="0"/>
                    </a:lnTo>
                    <a:lnTo>
                      <a:pt x="96" y="54"/>
                    </a:lnTo>
                    <a:lnTo>
                      <a:pt x="54" y="54"/>
                    </a:lnTo>
                    <a:lnTo>
                      <a:pt x="54" y="126"/>
                    </a:lnTo>
                    <a:lnTo>
                      <a:pt x="3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14" name="Freeform 1130">
                <a:extLst>
                  <a:ext uri="{FF2B5EF4-FFF2-40B4-BE49-F238E27FC236}">
                    <a16:creationId xmlns:a16="http://schemas.microsoft.com/office/drawing/2014/main" id="{0FDE5B37-3FA3-4F90-AA00-A11E4D4A6E01}"/>
                  </a:ext>
                </a:extLst>
              </p:cNvPr>
              <p:cNvSpPr>
                <a:spLocks/>
              </p:cNvSpPr>
              <p:nvPr/>
            </p:nvSpPr>
            <p:spPr bwMode="auto">
              <a:xfrm>
                <a:off x="3078" y="541"/>
                <a:ext cx="168" cy="90"/>
              </a:xfrm>
              <a:custGeom>
                <a:avLst/>
                <a:gdLst>
                  <a:gd name="T0" fmla="*/ 0 w 168"/>
                  <a:gd name="T1" fmla="*/ 36 h 90"/>
                  <a:gd name="T2" fmla="*/ 108 w 168"/>
                  <a:gd name="T3" fmla="*/ 36 h 90"/>
                  <a:gd name="T4" fmla="*/ 108 w 168"/>
                  <a:gd name="T5" fmla="*/ 0 h 90"/>
                  <a:gd name="T6" fmla="*/ 168 w 168"/>
                  <a:gd name="T7" fmla="*/ 48 h 90"/>
                  <a:gd name="T8" fmla="*/ 108 w 168"/>
                  <a:gd name="T9" fmla="*/ 90 h 90"/>
                  <a:gd name="T10" fmla="*/ 108 w 168"/>
                  <a:gd name="T11" fmla="*/ 60 h 90"/>
                  <a:gd name="T12" fmla="*/ 36 w 168"/>
                  <a:gd name="T13" fmla="*/ 60 h 90"/>
                  <a:gd name="T14" fmla="*/ 0 w 168"/>
                  <a:gd name="T15" fmla="*/ 36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0">
                    <a:moveTo>
                      <a:pt x="0" y="36"/>
                    </a:moveTo>
                    <a:lnTo>
                      <a:pt x="108" y="36"/>
                    </a:lnTo>
                    <a:lnTo>
                      <a:pt x="108" y="0"/>
                    </a:lnTo>
                    <a:lnTo>
                      <a:pt x="168" y="48"/>
                    </a:lnTo>
                    <a:lnTo>
                      <a:pt x="108" y="90"/>
                    </a:lnTo>
                    <a:lnTo>
                      <a:pt x="108" y="60"/>
                    </a:lnTo>
                    <a:lnTo>
                      <a:pt x="36" y="60"/>
                    </a:lnTo>
                    <a:lnTo>
                      <a:pt x="0"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15" name="Freeform 1131">
                <a:extLst>
                  <a:ext uri="{FF2B5EF4-FFF2-40B4-BE49-F238E27FC236}">
                    <a16:creationId xmlns:a16="http://schemas.microsoft.com/office/drawing/2014/main" id="{87D5F4AE-F868-4C08-A113-9AFDC3174521}"/>
                  </a:ext>
                </a:extLst>
              </p:cNvPr>
              <p:cNvSpPr>
                <a:spLocks/>
              </p:cNvSpPr>
              <p:nvPr/>
            </p:nvSpPr>
            <p:spPr bwMode="auto">
              <a:xfrm>
                <a:off x="3078" y="541"/>
                <a:ext cx="168" cy="90"/>
              </a:xfrm>
              <a:custGeom>
                <a:avLst/>
                <a:gdLst>
                  <a:gd name="T0" fmla="*/ 0 w 168"/>
                  <a:gd name="T1" fmla="*/ 36 h 90"/>
                  <a:gd name="T2" fmla="*/ 108 w 168"/>
                  <a:gd name="T3" fmla="*/ 36 h 90"/>
                  <a:gd name="T4" fmla="*/ 108 w 168"/>
                  <a:gd name="T5" fmla="*/ 0 h 90"/>
                  <a:gd name="T6" fmla="*/ 168 w 168"/>
                  <a:gd name="T7" fmla="*/ 48 h 90"/>
                  <a:gd name="T8" fmla="*/ 108 w 168"/>
                  <a:gd name="T9" fmla="*/ 90 h 90"/>
                  <a:gd name="T10" fmla="*/ 108 w 168"/>
                  <a:gd name="T11" fmla="*/ 60 h 90"/>
                  <a:gd name="T12" fmla="*/ 36 w 168"/>
                  <a:gd name="T13" fmla="*/ 60 h 90"/>
                  <a:gd name="T14" fmla="*/ 0 w 168"/>
                  <a:gd name="T15" fmla="*/ 36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0">
                    <a:moveTo>
                      <a:pt x="0" y="36"/>
                    </a:moveTo>
                    <a:lnTo>
                      <a:pt x="108" y="36"/>
                    </a:lnTo>
                    <a:lnTo>
                      <a:pt x="108" y="0"/>
                    </a:lnTo>
                    <a:lnTo>
                      <a:pt x="168" y="48"/>
                    </a:lnTo>
                    <a:lnTo>
                      <a:pt x="108" y="90"/>
                    </a:lnTo>
                    <a:lnTo>
                      <a:pt x="108" y="60"/>
                    </a:lnTo>
                    <a:lnTo>
                      <a:pt x="36" y="60"/>
                    </a:lnTo>
                    <a:lnTo>
                      <a:pt x="0"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16" name="Freeform 1132">
                <a:extLst>
                  <a:ext uri="{FF2B5EF4-FFF2-40B4-BE49-F238E27FC236}">
                    <a16:creationId xmlns:a16="http://schemas.microsoft.com/office/drawing/2014/main" id="{3E47D159-02D9-44D7-B6C2-9DDBCE504B34}"/>
                  </a:ext>
                </a:extLst>
              </p:cNvPr>
              <p:cNvSpPr>
                <a:spLocks/>
              </p:cNvSpPr>
              <p:nvPr/>
            </p:nvSpPr>
            <p:spPr bwMode="auto">
              <a:xfrm>
                <a:off x="3084" y="649"/>
                <a:ext cx="96" cy="162"/>
              </a:xfrm>
              <a:custGeom>
                <a:avLst/>
                <a:gdLst>
                  <a:gd name="T0" fmla="*/ 66 w 96"/>
                  <a:gd name="T1" fmla="*/ 0 h 162"/>
                  <a:gd name="T2" fmla="*/ 66 w 96"/>
                  <a:gd name="T3" fmla="*/ 102 h 162"/>
                  <a:gd name="T4" fmla="*/ 96 w 96"/>
                  <a:gd name="T5" fmla="*/ 102 h 162"/>
                  <a:gd name="T6" fmla="*/ 54 w 96"/>
                  <a:gd name="T7" fmla="*/ 162 h 162"/>
                  <a:gd name="T8" fmla="*/ 0 w 96"/>
                  <a:gd name="T9" fmla="*/ 102 h 162"/>
                  <a:gd name="T10" fmla="*/ 42 w 96"/>
                  <a:gd name="T11" fmla="*/ 102 h 162"/>
                  <a:gd name="T12" fmla="*/ 42 w 96"/>
                  <a:gd name="T13" fmla="*/ 36 h 162"/>
                  <a:gd name="T14" fmla="*/ 36 w 96"/>
                  <a:gd name="T15" fmla="*/ 36 h 162"/>
                  <a:gd name="T16" fmla="*/ 66 w 96"/>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62">
                    <a:moveTo>
                      <a:pt x="66" y="0"/>
                    </a:moveTo>
                    <a:lnTo>
                      <a:pt x="66" y="102"/>
                    </a:lnTo>
                    <a:lnTo>
                      <a:pt x="96" y="102"/>
                    </a:lnTo>
                    <a:lnTo>
                      <a:pt x="54" y="162"/>
                    </a:lnTo>
                    <a:lnTo>
                      <a:pt x="0" y="102"/>
                    </a:lnTo>
                    <a:lnTo>
                      <a:pt x="42" y="102"/>
                    </a:lnTo>
                    <a:lnTo>
                      <a:pt x="42" y="36"/>
                    </a:lnTo>
                    <a:lnTo>
                      <a:pt x="36" y="36"/>
                    </a:lnTo>
                    <a:lnTo>
                      <a:pt x="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17" name="Freeform 1133">
                <a:extLst>
                  <a:ext uri="{FF2B5EF4-FFF2-40B4-BE49-F238E27FC236}">
                    <a16:creationId xmlns:a16="http://schemas.microsoft.com/office/drawing/2014/main" id="{E2DDCE4A-17BF-42A8-B9E1-81EBED5989ED}"/>
                  </a:ext>
                </a:extLst>
              </p:cNvPr>
              <p:cNvSpPr>
                <a:spLocks/>
              </p:cNvSpPr>
              <p:nvPr/>
            </p:nvSpPr>
            <p:spPr bwMode="auto">
              <a:xfrm>
                <a:off x="3084" y="649"/>
                <a:ext cx="96" cy="162"/>
              </a:xfrm>
              <a:custGeom>
                <a:avLst/>
                <a:gdLst>
                  <a:gd name="T0" fmla="*/ 66 w 96"/>
                  <a:gd name="T1" fmla="*/ 0 h 162"/>
                  <a:gd name="T2" fmla="*/ 66 w 96"/>
                  <a:gd name="T3" fmla="*/ 102 h 162"/>
                  <a:gd name="T4" fmla="*/ 96 w 96"/>
                  <a:gd name="T5" fmla="*/ 102 h 162"/>
                  <a:gd name="T6" fmla="*/ 54 w 96"/>
                  <a:gd name="T7" fmla="*/ 162 h 162"/>
                  <a:gd name="T8" fmla="*/ 0 w 96"/>
                  <a:gd name="T9" fmla="*/ 102 h 162"/>
                  <a:gd name="T10" fmla="*/ 42 w 96"/>
                  <a:gd name="T11" fmla="*/ 102 h 162"/>
                  <a:gd name="T12" fmla="*/ 42 w 96"/>
                  <a:gd name="T13" fmla="*/ 36 h 162"/>
                  <a:gd name="T14" fmla="*/ 36 w 96"/>
                  <a:gd name="T15" fmla="*/ 36 h 162"/>
                  <a:gd name="T16" fmla="*/ 66 w 96"/>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62">
                    <a:moveTo>
                      <a:pt x="66" y="0"/>
                    </a:moveTo>
                    <a:lnTo>
                      <a:pt x="66" y="102"/>
                    </a:lnTo>
                    <a:lnTo>
                      <a:pt x="96" y="102"/>
                    </a:lnTo>
                    <a:lnTo>
                      <a:pt x="54" y="162"/>
                    </a:lnTo>
                    <a:lnTo>
                      <a:pt x="0" y="102"/>
                    </a:lnTo>
                    <a:lnTo>
                      <a:pt x="42" y="102"/>
                    </a:lnTo>
                    <a:lnTo>
                      <a:pt x="42" y="36"/>
                    </a:lnTo>
                    <a:lnTo>
                      <a:pt x="36" y="36"/>
                    </a:lnTo>
                    <a:lnTo>
                      <a:pt x="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18" name="Freeform 1134">
                <a:extLst>
                  <a:ext uri="{FF2B5EF4-FFF2-40B4-BE49-F238E27FC236}">
                    <a16:creationId xmlns:a16="http://schemas.microsoft.com/office/drawing/2014/main" id="{BC6FB0E2-1812-4234-A647-06ABF32C6591}"/>
                  </a:ext>
                </a:extLst>
              </p:cNvPr>
              <p:cNvSpPr>
                <a:spLocks/>
              </p:cNvSpPr>
              <p:nvPr/>
            </p:nvSpPr>
            <p:spPr bwMode="auto">
              <a:xfrm>
                <a:off x="2916" y="661"/>
                <a:ext cx="162" cy="90"/>
              </a:xfrm>
              <a:custGeom>
                <a:avLst/>
                <a:gdLst>
                  <a:gd name="T0" fmla="*/ 162 w 162"/>
                  <a:gd name="T1" fmla="*/ 60 h 90"/>
                  <a:gd name="T2" fmla="*/ 54 w 162"/>
                  <a:gd name="T3" fmla="*/ 60 h 90"/>
                  <a:gd name="T4" fmla="*/ 54 w 162"/>
                  <a:gd name="T5" fmla="*/ 90 h 90"/>
                  <a:gd name="T6" fmla="*/ 0 w 162"/>
                  <a:gd name="T7" fmla="*/ 48 h 90"/>
                  <a:gd name="T8" fmla="*/ 54 w 162"/>
                  <a:gd name="T9" fmla="*/ 0 h 90"/>
                  <a:gd name="T10" fmla="*/ 54 w 162"/>
                  <a:gd name="T11" fmla="*/ 30 h 90"/>
                  <a:gd name="T12" fmla="*/ 126 w 162"/>
                  <a:gd name="T13" fmla="*/ 30 h 90"/>
                  <a:gd name="T14" fmla="*/ 162 w 162"/>
                  <a:gd name="T15" fmla="*/ 6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90">
                    <a:moveTo>
                      <a:pt x="162" y="60"/>
                    </a:moveTo>
                    <a:lnTo>
                      <a:pt x="54" y="60"/>
                    </a:lnTo>
                    <a:lnTo>
                      <a:pt x="54" y="90"/>
                    </a:lnTo>
                    <a:lnTo>
                      <a:pt x="0" y="48"/>
                    </a:lnTo>
                    <a:lnTo>
                      <a:pt x="54" y="0"/>
                    </a:lnTo>
                    <a:lnTo>
                      <a:pt x="54" y="30"/>
                    </a:lnTo>
                    <a:lnTo>
                      <a:pt x="126" y="30"/>
                    </a:lnTo>
                    <a:lnTo>
                      <a:pt x="162"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19" name="Freeform 1135">
                <a:extLst>
                  <a:ext uri="{FF2B5EF4-FFF2-40B4-BE49-F238E27FC236}">
                    <a16:creationId xmlns:a16="http://schemas.microsoft.com/office/drawing/2014/main" id="{1ACB0FAF-B871-4453-885D-51FA7E4785C4}"/>
                  </a:ext>
                </a:extLst>
              </p:cNvPr>
              <p:cNvSpPr>
                <a:spLocks/>
              </p:cNvSpPr>
              <p:nvPr/>
            </p:nvSpPr>
            <p:spPr bwMode="auto">
              <a:xfrm>
                <a:off x="2916" y="661"/>
                <a:ext cx="162" cy="90"/>
              </a:xfrm>
              <a:custGeom>
                <a:avLst/>
                <a:gdLst>
                  <a:gd name="T0" fmla="*/ 162 w 162"/>
                  <a:gd name="T1" fmla="*/ 60 h 90"/>
                  <a:gd name="T2" fmla="*/ 54 w 162"/>
                  <a:gd name="T3" fmla="*/ 60 h 90"/>
                  <a:gd name="T4" fmla="*/ 54 w 162"/>
                  <a:gd name="T5" fmla="*/ 90 h 90"/>
                  <a:gd name="T6" fmla="*/ 0 w 162"/>
                  <a:gd name="T7" fmla="*/ 48 h 90"/>
                  <a:gd name="T8" fmla="*/ 54 w 162"/>
                  <a:gd name="T9" fmla="*/ 0 h 90"/>
                  <a:gd name="T10" fmla="*/ 54 w 162"/>
                  <a:gd name="T11" fmla="*/ 30 h 90"/>
                  <a:gd name="T12" fmla="*/ 126 w 162"/>
                  <a:gd name="T13" fmla="*/ 30 h 90"/>
                  <a:gd name="T14" fmla="*/ 162 w 162"/>
                  <a:gd name="T15" fmla="*/ 6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90">
                    <a:moveTo>
                      <a:pt x="162" y="60"/>
                    </a:moveTo>
                    <a:lnTo>
                      <a:pt x="54" y="60"/>
                    </a:lnTo>
                    <a:lnTo>
                      <a:pt x="54" y="90"/>
                    </a:lnTo>
                    <a:lnTo>
                      <a:pt x="0" y="48"/>
                    </a:lnTo>
                    <a:lnTo>
                      <a:pt x="54" y="0"/>
                    </a:lnTo>
                    <a:lnTo>
                      <a:pt x="54" y="30"/>
                    </a:lnTo>
                    <a:lnTo>
                      <a:pt x="126" y="30"/>
                    </a:lnTo>
                    <a:lnTo>
                      <a:pt x="162"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20" name="Oval 1136">
                <a:extLst>
                  <a:ext uri="{FF2B5EF4-FFF2-40B4-BE49-F238E27FC236}">
                    <a16:creationId xmlns:a16="http://schemas.microsoft.com/office/drawing/2014/main" id="{59B92456-F652-4927-B748-FED587F1373B}"/>
                  </a:ext>
                </a:extLst>
              </p:cNvPr>
              <p:cNvSpPr>
                <a:spLocks noChangeArrowheads="1"/>
              </p:cNvSpPr>
              <p:nvPr/>
            </p:nvSpPr>
            <p:spPr bwMode="auto">
              <a:xfrm>
                <a:off x="3018" y="583"/>
                <a:ext cx="126" cy="126"/>
              </a:xfrm>
              <a:prstGeom prst="ellipse">
                <a:avLst/>
              </a:pr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8721" name="Freeform 1137">
              <a:extLst>
                <a:ext uri="{FF2B5EF4-FFF2-40B4-BE49-F238E27FC236}">
                  <a16:creationId xmlns:a16="http://schemas.microsoft.com/office/drawing/2014/main" id="{BAE81931-B37E-457B-B862-B208AFDEF503}"/>
                </a:ext>
              </a:extLst>
            </p:cNvPr>
            <p:cNvSpPr>
              <a:spLocks/>
            </p:cNvSpPr>
            <p:nvPr/>
          </p:nvSpPr>
          <p:spPr bwMode="auto">
            <a:xfrm>
              <a:off x="1713" y="2424"/>
              <a:ext cx="90" cy="162"/>
            </a:xfrm>
            <a:custGeom>
              <a:avLst/>
              <a:gdLst>
                <a:gd name="T0" fmla="*/ 30 w 90"/>
                <a:gd name="T1" fmla="*/ 162 h 162"/>
                <a:gd name="T2" fmla="*/ 30 w 90"/>
                <a:gd name="T3" fmla="*/ 54 h 162"/>
                <a:gd name="T4" fmla="*/ 0 w 90"/>
                <a:gd name="T5" fmla="*/ 54 h 162"/>
                <a:gd name="T6" fmla="*/ 42 w 90"/>
                <a:gd name="T7" fmla="*/ 0 h 162"/>
                <a:gd name="T8" fmla="*/ 90 w 90"/>
                <a:gd name="T9" fmla="*/ 54 h 162"/>
                <a:gd name="T10" fmla="*/ 54 w 90"/>
                <a:gd name="T11" fmla="*/ 54 h 162"/>
                <a:gd name="T12" fmla="*/ 54 w 90"/>
                <a:gd name="T13" fmla="*/ 120 h 162"/>
                <a:gd name="T14" fmla="*/ 30 w 90"/>
                <a:gd name="T15" fmla="*/ 162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162">
                  <a:moveTo>
                    <a:pt x="30" y="162"/>
                  </a:moveTo>
                  <a:lnTo>
                    <a:pt x="30" y="54"/>
                  </a:lnTo>
                  <a:lnTo>
                    <a:pt x="0" y="54"/>
                  </a:lnTo>
                  <a:lnTo>
                    <a:pt x="42" y="0"/>
                  </a:lnTo>
                  <a:lnTo>
                    <a:pt x="90" y="54"/>
                  </a:lnTo>
                  <a:lnTo>
                    <a:pt x="54" y="54"/>
                  </a:lnTo>
                  <a:lnTo>
                    <a:pt x="54" y="120"/>
                  </a:lnTo>
                  <a:lnTo>
                    <a:pt x="30"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22" name="Freeform 1138">
              <a:extLst>
                <a:ext uri="{FF2B5EF4-FFF2-40B4-BE49-F238E27FC236}">
                  <a16:creationId xmlns:a16="http://schemas.microsoft.com/office/drawing/2014/main" id="{E750ADAF-7E91-444B-A45D-ECF4626E99C2}"/>
                </a:ext>
              </a:extLst>
            </p:cNvPr>
            <p:cNvSpPr>
              <a:spLocks/>
            </p:cNvSpPr>
            <p:nvPr/>
          </p:nvSpPr>
          <p:spPr bwMode="auto">
            <a:xfrm>
              <a:off x="1713" y="2424"/>
              <a:ext cx="90" cy="162"/>
            </a:xfrm>
            <a:custGeom>
              <a:avLst/>
              <a:gdLst>
                <a:gd name="T0" fmla="*/ 30 w 90"/>
                <a:gd name="T1" fmla="*/ 162 h 162"/>
                <a:gd name="T2" fmla="*/ 30 w 90"/>
                <a:gd name="T3" fmla="*/ 54 h 162"/>
                <a:gd name="T4" fmla="*/ 0 w 90"/>
                <a:gd name="T5" fmla="*/ 54 h 162"/>
                <a:gd name="T6" fmla="*/ 42 w 90"/>
                <a:gd name="T7" fmla="*/ 0 h 162"/>
                <a:gd name="T8" fmla="*/ 90 w 90"/>
                <a:gd name="T9" fmla="*/ 54 h 162"/>
                <a:gd name="T10" fmla="*/ 54 w 90"/>
                <a:gd name="T11" fmla="*/ 54 h 162"/>
                <a:gd name="T12" fmla="*/ 54 w 90"/>
                <a:gd name="T13" fmla="*/ 120 h 162"/>
                <a:gd name="T14" fmla="*/ 30 w 90"/>
                <a:gd name="T15" fmla="*/ 162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162">
                  <a:moveTo>
                    <a:pt x="30" y="162"/>
                  </a:moveTo>
                  <a:lnTo>
                    <a:pt x="30" y="54"/>
                  </a:lnTo>
                  <a:lnTo>
                    <a:pt x="0" y="54"/>
                  </a:lnTo>
                  <a:lnTo>
                    <a:pt x="42" y="0"/>
                  </a:lnTo>
                  <a:lnTo>
                    <a:pt x="90" y="54"/>
                  </a:lnTo>
                  <a:lnTo>
                    <a:pt x="54" y="54"/>
                  </a:lnTo>
                  <a:lnTo>
                    <a:pt x="54" y="120"/>
                  </a:lnTo>
                  <a:lnTo>
                    <a:pt x="30"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23" name="Freeform 1139">
              <a:extLst>
                <a:ext uri="{FF2B5EF4-FFF2-40B4-BE49-F238E27FC236}">
                  <a16:creationId xmlns:a16="http://schemas.microsoft.com/office/drawing/2014/main" id="{ABF5D1B4-5410-4BC4-8888-7153457BCF2D}"/>
                </a:ext>
              </a:extLst>
            </p:cNvPr>
            <p:cNvSpPr>
              <a:spLocks/>
            </p:cNvSpPr>
            <p:nvPr/>
          </p:nvSpPr>
          <p:spPr bwMode="auto">
            <a:xfrm>
              <a:off x="1809" y="2478"/>
              <a:ext cx="168" cy="96"/>
            </a:xfrm>
            <a:custGeom>
              <a:avLst/>
              <a:gdLst>
                <a:gd name="T0" fmla="*/ 0 w 168"/>
                <a:gd name="T1" fmla="*/ 36 h 96"/>
                <a:gd name="T2" fmla="*/ 114 w 168"/>
                <a:gd name="T3" fmla="*/ 36 h 96"/>
                <a:gd name="T4" fmla="*/ 114 w 168"/>
                <a:gd name="T5" fmla="*/ 0 h 96"/>
                <a:gd name="T6" fmla="*/ 168 w 168"/>
                <a:gd name="T7" fmla="*/ 48 h 96"/>
                <a:gd name="T8" fmla="*/ 114 w 168"/>
                <a:gd name="T9" fmla="*/ 96 h 96"/>
                <a:gd name="T10" fmla="*/ 114 w 168"/>
                <a:gd name="T11" fmla="*/ 60 h 96"/>
                <a:gd name="T12" fmla="*/ 36 w 168"/>
                <a:gd name="T13" fmla="*/ 60 h 96"/>
                <a:gd name="T14" fmla="*/ 0 w 168"/>
                <a:gd name="T15" fmla="*/ 3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6">
                  <a:moveTo>
                    <a:pt x="0" y="36"/>
                  </a:moveTo>
                  <a:lnTo>
                    <a:pt x="114" y="36"/>
                  </a:lnTo>
                  <a:lnTo>
                    <a:pt x="114" y="0"/>
                  </a:lnTo>
                  <a:lnTo>
                    <a:pt x="168" y="48"/>
                  </a:lnTo>
                  <a:lnTo>
                    <a:pt x="114" y="96"/>
                  </a:lnTo>
                  <a:lnTo>
                    <a:pt x="114" y="60"/>
                  </a:lnTo>
                  <a:lnTo>
                    <a:pt x="36" y="60"/>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24" name="Freeform 1140">
              <a:extLst>
                <a:ext uri="{FF2B5EF4-FFF2-40B4-BE49-F238E27FC236}">
                  <a16:creationId xmlns:a16="http://schemas.microsoft.com/office/drawing/2014/main" id="{DA2FD1DB-C58D-497B-8D66-825D67C99B46}"/>
                </a:ext>
              </a:extLst>
            </p:cNvPr>
            <p:cNvSpPr>
              <a:spLocks/>
            </p:cNvSpPr>
            <p:nvPr/>
          </p:nvSpPr>
          <p:spPr bwMode="auto">
            <a:xfrm>
              <a:off x="1809" y="2478"/>
              <a:ext cx="168" cy="96"/>
            </a:xfrm>
            <a:custGeom>
              <a:avLst/>
              <a:gdLst>
                <a:gd name="T0" fmla="*/ 0 w 168"/>
                <a:gd name="T1" fmla="*/ 36 h 96"/>
                <a:gd name="T2" fmla="*/ 114 w 168"/>
                <a:gd name="T3" fmla="*/ 36 h 96"/>
                <a:gd name="T4" fmla="*/ 114 w 168"/>
                <a:gd name="T5" fmla="*/ 0 h 96"/>
                <a:gd name="T6" fmla="*/ 168 w 168"/>
                <a:gd name="T7" fmla="*/ 48 h 96"/>
                <a:gd name="T8" fmla="*/ 114 w 168"/>
                <a:gd name="T9" fmla="*/ 96 h 96"/>
                <a:gd name="T10" fmla="*/ 114 w 168"/>
                <a:gd name="T11" fmla="*/ 60 h 96"/>
                <a:gd name="T12" fmla="*/ 36 w 168"/>
                <a:gd name="T13" fmla="*/ 60 h 96"/>
                <a:gd name="T14" fmla="*/ 0 w 168"/>
                <a:gd name="T15" fmla="*/ 3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6">
                  <a:moveTo>
                    <a:pt x="0" y="36"/>
                  </a:moveTo>
                  <a:lnTo>
                    <a:pt x="114" y="36"/>
                  </a:lnTo>
                  <a:lnTo>
                    <a:pt x="114" y="0"/>
                  </a:lnTo>
                  <a:lnTo>
                    <a:pt x="168" y="48"/>
                  </a:lnTo>
                  <a:lnTo>
                    <a:pt x="114" y="96"/>
                  </a:lnTo>
                  <a:lnTo>
                    <a:pt x="114" y="60"/>
                  </a:lnTo>
                  <a:lnTo>
                    <a:pt x="36" y="60"/>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25" name="Freeform 1141">
              <a:extLst>
                <a:ext uri="{FF2B5EF4-FFF2-40B4-BE49-F238E27FC236}">
                  <a16:creationId xmlns:a16="http://schemas.microsoft.com/office/drawing/2014/main" id="{39C64BFB-3B88-439E-99CC-498AFD80E18C}"/>
                </a:ext>
              </a:extLst>
            </p:cNvPr>
            <p:cNvSpPr>
              <a:spLocks/>
            </p:cNvSpPr>
            <p:nvPr/>
          </p:nvSpPr>
          <p:spPr bwMode="auto">
            <a:xfrm>
              <a:off x="1821" y="2586"/>
              <a:ext cx="96" cy="162"/>
            </a:xfrm>
            <a:custGeom>
              <a:avLst/>
              <a:gdLst>
                <a:gd name="T0" fmla="*/ 66 w 96"/>
                <a:gd name="T1" fmla="*/ 0 h 162"/>
                <a:gd name="T2" fmla="*/ 66 w 96"/>
                <a:gd name="T3" fmla="*/ 108 h 162"/>
                <a:gd name="T4" fmla="*/ 96 w 96"/>
                <a:gd name="T5" fmla="*/ 108 h 162"/>
                <a:gd name="T6" fmla="*/ 48 w 96"/>
                <a:gd name="T7" fmla="*/ 162 h 162"/>
                <a:gd name="T8" fmla="*/ 0 w 96"/>
                <a:gd name="T9" fmla="*/ 108 h 162"/>
                <a:gd name="T10" fmla="*/ 36 w 96"/>
                <a:gd name="T11" fmla="*/ 108 h 162"/>
                <a:gd name="T12" fmla="*/ 36 w 96"/>
                <a:gd name="T13" fmla="*/ 36 h 162"/>
                <a:gd name="T14" fmla="*/ 30 w 96"/>
                <a:gd name="T15" fmla="*/ 36 h 162"/>
                <a:gd name="T16" fmla="*/ 66 w 96"/>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62">
                  <a:moveTo>
                    <a:pt x="66" y="0"/>
                  </a:moveTo>
                  <a:lnTo>
                    <a:pt x="66" y="108"/>
                  </a:lnTo>
                  <a:lnTo>
                    <a:pt x="96" y="108"/>
                  </a:lnTo>
                  <a:lnTo>
                    <a:pt x="48" y="162"/>
                  </a:lnTo>
                  <a:lnTo>
                    <a:pt x="0" y="108"/>
                  </a:lnTo>
                  <a:lnTo>
                    <a:pt x="36" y="108"/>
                  </a:lnTo>
                  <a:lnTo>
                    <a:pt x="36" y="36"/>
                  </a:lnTo>
                  <a:lnTo>
                    <a:pt x="30" y="36"/>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26" name="Freeform 1142">
              <a:extLst>
                <a:ext uri="{FF2B5EF4-FFF2-40B4-BE49-F238E27FC236}">
                  <a16:creationId xmlns:a16="http://schemas.microsoft.com/office/drawing/2014/main" id="{4716EF21-48D1-4744-A7D4-39C23ECBC172}"/>
                </a:ext>
              </a:extLst>
            </p:cNvPr>
            <p:cNvSpPr>
              <a:spLocks/>
            </p:cNvSpPr>
            <p:nvPr/>
          </p:nvSpPr>
          <p:spPr bwMode="auto">
            <a:xfrm>
              <a:off x="1821" y="2586"/>
              <a:ext cx="96" cy="162"/>
            </a:xfrm>
            <a:custGeom>
              <a:avLst/>
              <a:gdLst>
                <a:gd name="T0" fmla="*/ 66 w 96"/>
                <a:gd name="T1" fmla="*/ 0 h 162"/>
                <a:gd name="T2" fmla="*/ 66 w 96"/>
                <a:gd name="T3" fmla="*/ 108 h 162"/>
                <a:gd name="T4" fmla="*/ 96 w 96"/>
                <a:gd name="T5" fmla="*/ 108 h 162"/>
                <a:gd name="T6" fmla="*/ 48 w 96"/>
                <a:gd name="T7" fmla="*/ 162 h 162"/>
                <a:gd name="T8" fmla="*/ 0 w 96"/>
                <a:gd name="T9" fmla="*/ 108 h 162"/>
                <a:gd name="T10" fmla="*/ 36 w 96"/>
                <a:gd name="T11" fmla="*/ 108 h 162"/>
                <a:gd name="T12" fmla="*/ 36 w 96"/>
                <a:gd name="T13" fmla="*/ 36 h 162"/>
                <a:gd name="T14" fmla="*/ 30 w 96"/>
                <a:gd name="T15" fmla="*/ 36 h 162"/>
                <a:gd name="T16" fmla="*/ 66 w 96"/>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62">
                  <a:moveTo>
                    <a:pt x="66" y="0"/>
                  </a:moveTo>
                  <a:lnTo>
                    <a:pt x="66" y="108"/>
                  </a:lnTo>
                  <a:lnTo>
                    <a:pt x="96" y="108"/>
                  </a:lnTo>
                  <a:lnTo>
                    <a:pt x="48" y="162"/>
                  </a:lnTo>
                  <a:lnTo>
                    <a:pt x="0" y="108"/>
                  </a:lnTo>
                  <a:lnTo>
                    <a:pt x="36" y="108"/>
                  </a:lnTo>
                  <a:lnTo>
                    <a:pt x="36" y="36"/>
                  </a:lnTo>
                  <a:lnTo>
                    <a:pt x="30" y="36"/>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27" name="Freeform 1143">
              <a:extLst>
                <a:ext uri="{FF2B5EF4-FFF2-40B4-BE49-F238E27FC236}">
                  <a16:creationId xmlns:a16="http://schemas.microsoft.com/office/drawing/2014/main" id="{D2A0BAD5-8CF6-43D9-BFC3-4B6C654D1259}"/>
                </a:ext>
              </a:extLst>
            </p:cNvPr>
            <p:cNvSpPr>
              <a:spLocks/>
            </p:cNvSpPr>
            <p:nvPr/>
          </p:nvSpPr>
          <p:spPr bwMode="auto">
            <a:xfrm>
              <a:off x="1647" y="2598"/>
              <a:ext cx="168" cy="96"/>
            </a:xfrm>
            <a:custGeom>
              <a:avLst/>
              <a:gdLst>
                <a:gd name="T0" fmla="*/ 168 w 168"/>
                <a:gd name="T1" fmla="*/ 60 h 96"/>
                <a:gd name="T2" fmla="*/ 54 w 168"/>
                <a:gd name="T3" fmla="*/ 60 h 96"/>
                <a:gd name="T4" fmla="*/ 54 w 168"/>
                <a:gd name="T5" fmla="*/ 96 h 96"/>
                <a:gd name="T6" fmla="*/ 0 w 168"/>
                <a:gd name="T7" fmla="*/ 48 h 96"/>
                <a:gd name="T8" fmla="*/ 54 w 168"/>
                <a:gd name="T9" fmla="*/ 0 h 96"/>
                <a:gd name="T10" fmla="*/ 54 w 168"/>
                <a:gd name="T11" fmla="*/ 36 h 96"/>
                <a:gd name="T12" fmla="*/ 132 w 168"/>
                <a:gd name="T13" fmla="*/ 36 h 96"/>
                <a:gd name="T14" fmla="*/ 168 w 168"/>
                <a:gd name="T15" fmla="*/ 60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6">
                  <a:moveTo>
                    <a:pt x="168" y="60"/>
                  </a:moveTo>
                  <a:lnTo>
                    <a:pt x="54" y="60"/>
                  </a:lnTo>
                  <a:lnTo>
                    <a:pt x="54" y="96"/>
                  </a:lnTo>
                  <a:lnTo>
                    <a:pt x="0" y="48"/>
                  </a:lnTo>
                  <a:lnTo>
                    <a:pt x="54" y="0"/>
                  </a:lnTo>
                  <a:lnTo>
                    <a:pt x="54" y="36"/>
                  </a:lnTo>
                  <a:lnTo>
                    <a:pt x="132" y="36"/>
                  </a:lnTo>
                  <a:lnTo>
                    <a:pt x="168"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28" name="Freeform 1144">
              <a:extLst>
                <a:ext uri="{FF2B5EF4-FFF2-40B4-BE49-F238E27FC236}">
                  <a16:creationId xmlns:a16="http://schemas.microsoft.com/office/drawing/2014/main" id="{76CA4B08-E6D2-4837-B678-AA8415F42BD5}"/>
                </a:ext>
              </a:extLst>
            </p:cNvPr>
            <p:cNvSpPr>
              <a:spLocks/>
            </p:cNvSpPr>
            <p:nvPr/>
          </p:nvSpPr>
          <p:spPr bwMode="auto">
            <a:xfrm>
              <a:off x="1647" y="2598"/>
              <a:ext cx="168" cy="96"/>
            </a:xfrm>
            <a:custGeom>
              <a:avLst/>
              <a:gdLst>
                <a:gd name="T0" fmla="*/ 168 w 168"/>
                <a:gd name="T1" fmla="*/ 60 h 96"/>
                <a:gd name="T2" fmla="*/ 54 w 168"/>
                <a:gd name="T3" fmla="*/ 60 h 96"/>
                <a:gd name="T4" fmla="*/ 54 w 168"/>
                <a:gd name="T5" fmla="*/ 96 h 96"/>
                <a:gd name="T6" fmla="*/ 0 w 168"/>
                <a:gd name="T7" fmla="*/ 48 h 96"/>
                <a:gd name="T8" fmla="*/ 54 w 168"/>
                <a:gd name="T9" fmla="*/ 0 h 96"/>
                <a:gd name="T10" fmla="*/ 54 w 168"/>
                <a:gd name="T11" fmla="*/ 36 h 96"/>
                <a:gd name="T12" fmla="*/ 132 w 168"/>
                <a:gd name="T13" fmla="*/ 36 h 96"/>
                <a:gd name="T14" fmla="*/ 168 w 168"/>
                <a:gd name="T15" fmla="*/ 60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6">
                  <a:moveTo>
                    <a:pt x="168" y="60"/>
                  </a:moveTo>
                  <a:lnTo>
                    <a:pt x="54" y="60"/>
                  </a:lnTo>
                  <a:lnTo>
                    <a:pt x="54" y="96"/>
                  </a:lnTo>
                  <a:lnTo>
                    <a:pt x="0" y="48"/>
                  </a:lnTo>
                  <a:lnTo>
                    <a:pt x="54" y="0"/>
                  </a:lnTo>
                  <a:lnTo>
                    <a:pt x="54" y="36"/>
                  </a:lnTo>
                  <a:lnTo>
                    <a:pt x="132" y="36"/>
                  </a:lnTo>
                  <a:lnTo>
                    <a:pt x="168"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29" name="Oval 1145">
              <a:extLst>
                <a:ext uri="{FF2B5EF4-FFF2-40B4-BE49-F238E27FC236}">
                  <a16:creationId xmlns:a16="http://schemas.microsoft.com/office/drawing/2014/main" id="{18CA38FF-18C1-4513-A4F4-AFD5A2F5F957}"/>
                </a:ext>
              </a:extLst>
            </p:cNvPr>
            <p:cNvSpPr>
              <a:spLocks noChangeArrowheads="1"/>
            </p:cNvSpPr>
            <p:nvPr/>
          </p:nvSpPr>
          <p:spPr bwMode="auto">
            <a:xfrm>
              <a:off x="1755" y="2526"/>
              <a:ext cx="120" cy="1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30" name="Freeform 1146">
              <a:extLst>
                <a:ext uri="{FF2B5EF4-FFF2-40B4-BE49-F238E27FC236}">
                  <a16:creationId xmlns:a16="http://schemas.microsoft.com/office/drawing/2014/main" id="{0EF1FE45-38BC-46BC-B06C-FFA3170336B7}"/>
                </a:ext>
              </a:extLst>
            </p:cNvPr>
            <p:cNvSpPr>
              <a:spLocks/>
            </p:cNvSpPr>
            <p:nvPr/>
          </p:nvSpPr>
          <p:spPr bwMode="auto">
            <a:xfrm>
              <a:off x="1713" y="2424"/>
              <a:ext cx="90" cy="162"/>
            </a:xfrm>
            <a:custGeom>
              <a:avLst/>
              <a:gdLst>
                <a:gd name="T0" fmla="*/ 30 w 90"/>
                <a:gd name="T1" fmla="*/ 162 h 162"/>
                <a:gd name="T2" fmla="*/ 30 w 90"/>
                <a:gd name="T3" fmla="*/ 54 h 162"/>
                <a:gd name="T4" fmla="*/ 0 w 90"/>
                <a:gd name="T5" fmla="*/ 54 h 162"/>
                <a:gd name="T6" fmla="*/ 42 w 90"/>
                <a:gd name="T7" fmla="*/ 0 h 162"/>
                <a:gd name="T8" fmla="*/ 90 w 90"/>
                <a:gd name="T9" fmla="*/ 54 h 162"/>
                <a:gd name="T10" fmla="*/ 54 w 90"/>
                <a:gd name="T11" fmla="*/ 54 h 162"/>
                <a:gd name="T12" fmla="*/ 54 w 90"/>
                <a:gd name="T13" fmla="*/ 120 h 162"/>
                <a:gd name="T14" fmla="*/ 30 w 90"/>
                <a:gd name="T15" fmla="*/ 162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162">
                  <a:moveTo>
                    <a:pt x="30" y="162"/>
                  </a:moveTo>
                  <a:lnTo>
                    <a:pt x="30" y="54"/>
                  </a:lnTo>
                  <a:lnTo>
                    <a:pt x="0" y="54"/>
                  </a:lnTo>
                  <a:lnTo>
                    <a:pt x="42" y="0"/>
                  </a:lnTo>
                  <a:lnTo>
                    <a:pt x="90" y="54"/>
                  </a:lnTo>
                  <a:lnTo>
                    <a:pt x="54" y="54"/>
                  </a:lnTo>
                  <a:lnTo>
                    <a:pt x="54" y="120"/>
                  </a:lnTo>
                  <a:lnTo>
                    <a:pt x="30"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31" name="Freeform 1147">
              <a:extLst>
                <a:ext uri="{FF2B5EF4-FFF2-40B4-BE49-F238E27FC236}">
                  <a16:creationId xmlns:a16="http://schemas.microsoft.com/office/drawing/2014/main" id="{CD229FF8-C07B-47B3-A45E-998A5F15D0E0}"/>
                </a:ext>
              </a:extLst>
            </p:cNvPr>
            <p:cNvSpPr>
              <a:spLocks/>
            </p:cNvSpPr>
            <p:nvPr/>
          </p:nvSpPr>
          <p:spPr bwMode="auto">
            <a:xfrm>
              <a:off x="1713" y="2424"/>
              <a:ext cx="90" cy="162"/>
            </a:xfrm>
            <a:custGeom>
              <a:avLst/>
              <a:gdLst>
                <a:gd name="T0" fmla="*/ 30 w 90"/>
                <a:gd name="T1" fmla="*/ 162 h 162"/>
                <a:gd name="T2" fmla="*/ 30 w 90"/>
                <a:gd name="T3" fmla="*/ 54 h 162"/>
                <a:gd name="T4" fmla="*/ 0 w 90"/>
                <a:gd name="T5" fmla="*/ 54 h 162"/>
                <a:gd name="T6" fmla="*/ 42 w 90"/>
                <a:gd name="T7" fmla="*/ 0 h 162"/>
                <a:gd name="T8" fmla="*/ 90 w 90"/>
                <a:gd name="T9" fmla="*/ 54 h 162"/>
                <a:gd name="T10" fmla="*/ 54 w 90"/>
                <a:gd name="T11" fmla="*/ 54 h 162"/>
                <a:gd name="T12" fmla="*/ 54 w 90"/>
                <a:gd name="T13" fmla="*/ 120 h 162"/>
                <a:gd name="T14" fmla="*/ 30 w 90"/>
                <a:gd name="T15" fmla="*/ 162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162">
                  <a:moveTo>
                    <a:pt x="30" y="162"/>
                  </a:moveTo>
                  <a:lnTo>
                    <a:pt x="30" y="54"/>
                  </a:lnTo>
                  <a:lnTo>
                    <a:pt x="0" y="54"/>
                  </a:lnTo>
                  <a:lnTo>
                    <a:pt x="42" y="0"/>
                  </a:lnTo>
                  <a:lnTo>
                    <a:pt x="90" y="54"/>
                  </a:lnTo>
                  <a:lnTo>
                    <a:pt x="54" y="54"/>
                  </a:lnTo>
                  <a:lnTo>
                    <a:pt x="54" y="120"/>
                  </a:lnTo>
                  <a:lnTo>
                    <a:pt x="30"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32" name="Freeform 1148">
              <a:extLst>
                <a:ext uri="{FF2B5EF4-FFF2-40B4-BE49-F238E27FC236}">
                  <a16:creationId xmlns:a16="http://schemas.microsoft.com/office/drawing/2014/main" id="{D3FB49F1-291D-41B8-9487-B1B176C4B17B}"/>
                </a:ext>
              </a:extLst>
            </p:cNvPr>
            <p:cNvSpPr>
              <a:spLocks/>
            </p:cNvSpPr>
            <p:nvPr/>
          </p:nvSpPr>
          <p:spPr bwMode="auto">
            <a:xfrm>
              <a:off x="1809" y="2478"/>
              <a:ext cx="168" cy="96"/>
            </a:xfrm>
            <a:custGeom>
              <a:avLst/>
              <a:gdLst>
                <a:gd name="T0" fmla="*/ 0 w 168"/>
                <a:gd name="T1" fmla="*/ 36 h 96"/>
                <a:gd name="T2" fmla="*/ 114 w 168"/>
                <a:gd name="T3" fmla="*/ 36 h 96"/>
                <a:gd name="T4" fmla="*/ 114 w 168"/>
                <a:gd name="T5" fmla="*/ 0 h 96"/>
                <a:gd name="T6" fmla="*/ 168 w 168"/>
                <a:gd name="T7" fmla="*/ 48 h 96"/>
                <a:gd name="T8" fmla="*/ 114 w 168"/>
                <a:gd name="T9" fmla="*/ 96 h 96"/>
                <a:gd name="T10" fmla="*/ 114 w 168"/>
                <a:gd name="T11" fmla="*/ 60 h 96"/>
                <a:gd name="T12" fmla="*/ 36 w 168"/>
                <a:gd name="T13" fmla="*/ 60 h 96"/>
                <a:gd name="T14" fmla="*/ 0 w 168"/>
                <a:gd name="T15" fmla="*/ 3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6">
                  <a:moveTo>
                    <a:pt x="0" y="36"/>
                  </a:moveTo>
                  <a:lnTo>
                    <a:pt x="114" y="36"/>
                  </a:lnTo>
                  <a:lnTo>
                    <a:pt x="114" y="0"/>
                  </a:lnTo>
                  <a:lnTo>
                    <a:pt x="168" y="48"/>
                  </a:lnTo>
                  <a:lnTo>
                    <a:pt x="114" y="96"/>
                  </a:lnTo>
                  <a:lnTo>
                    <a:pt x="114" y="60"/>
                  </a:lnTo>
                  <a:lnTo>
                    <a:pt x="36" y="60"/>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33" name="Freeform 1149">
              <a:extLst>
                <a:ext uri="{FF2B5EF4-FFF2-40B4-BE49-F238E27FC236}">
                  <a16:creationId xmlns:a16="http://schemas.microsoft.com/office/drawing/2014/main" id="{BDF953A4-574B-4B0C-8D97-2E03DE1E9B8B}"/>
                </a:ext>
              </a:extLst>
            </p:cNvPr>
            <p:cNvSpPr>
              <a:spLocks/>
            </p:cNvSpPr>
            <p:nvPr/>
          </p:nvSpPr>
          <p:spPr bwMode="auto">
            <a:xfrm>
              <a:off x="1809" y="2478"/>
              <a:ext cx="168" cy="96"/>
            </a:xfrm>
            <a:custGeom>
              <a:avLst/>
              <a:gdLst>
                <a:gd name="T0" fmla="*/ 0 w 168"/>
                <a:gd name="T1" fmla="*/ 36 h 96"/>
                <a:gd name="T2" fmla="*/ 114 w 168"/>
                <a:gd name="T3" fmla="*/ 36 h 96"/>
                <a:gd name="T4" fmla="*/ 114 w 168"/>
                <a:gd name="T5" fmla="*/ 0 h 96"/>
                <a:gd name="T6" fmla="*/ 168 w 168"/>
                <a:gd name="T7" fmla="*/ 48 h 96"/>
                <a:gd name="T8" fmla="*/ 114 w 168"/>
                <a:gd name="T9" fmla="*/ 96 h 96"/>
                <a:gd name="T10" fmla="*/ 114 w 168"/>
                <a:gd name="T11" fmla="*/ 60 h 96"/>
                <a:gd name="T12" fmla="*/ 36 w 168"/>
                <a:gd name="T13" fmla="*/ 60 h 96"/>
                <a:gd name="T14" fmla="*/ 0 w 168"/>
                <a:gd name="T15" fmla="*/ 3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6">
                  <a:moveTo>
                    <a:pt x="0" y="36"/>
                  </a:moveTo>
                  <a:lnTo>
                    <a:pt x="114" y="36"/>
                  </a:lnTo>
                  <a:lnTo>
                    <a:pt x="114" y="0"/>
                  </a:lnTo>
                  <a:lnTo>
                    <a:pt x="168" y="48"/>
                  </a:lnTo>
                  <a:lnTo>
                    <a:pt x="114" y="96"/>
                  </a:lnTo>
                  <a:lnTo>
                    <a:pt x="114" y="60"/>
                  </a:lnTo>
                  <a:lnTo>
                    <a:pt x="36" y="60"/>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34" name="Freeform 1150">
              <a:extLst>
                <a:ext uri="{FF2B5EF4-FFF2-40B4-BE49-F238E27FC236}">
                  <a16:creationId xmlns:a16="http://schemas.microsoft.com/office/drawing/2014/main" id="{89C53664-A7E1-47CD-843F-8ED75CACB2B1}"/>
                </a:ext>
              </a:extLst>
            </p:cNvPr>
            <p:cNvSpPr>
              <a:spLocks/>
            </p:cNvSpPr>
            <p:nvPr/>
          </p:nvSpPr>
          <p:spPr bwMode="auto">
            <a:xfrm>
              <a:off x="1821" y="2586"/>
              <a:ext cx="96" cy="162"/>
            </a:xfrm>
            <a:custGeom>
              <a:avLst/>
              <a:gdLst>
                <a:gd name="T0" fmla="*/ 66 w 96"/>
                <a:gd name="T1" fmla="*/ 0 h 162"/>
                <a:gd name="T2" fmla="*/ 66 w 96"/>
                <a:gd name="T3" fmla="*/ 108 h 162"/>
                <a:gd name="T4" fmla="*/ 96 w 96"/>
                <a:gd name="T5" fmla="*/ 108 h 162"/>
                <a:gd name="T6" fmla="*/ 48 w 96"/>
                <a:gd name="T7" fmla="*/ 162 h 162"/>
                <a:gd name="T8" fmla="*/ 0 w 96"/>
                <a:gd name="T9" fmla="*/ 108 h 162"/>
                <a:gd name="T10" fmla="*/ 36 w 96"/>
                <a:gd name="T11" fmla="*/ 108 h 162"/>
                <a:gd name="T12" fmla="*/ 36 w 96"/>
                <a:gd name="T13" fmla="*/ 36 h 162"/>
                <a:gd name="T14" fmla="*/ 30 w 96"/>
                <a:gd name="T15" fmla="*/ 36 h 162"/>
                <a:gd name="T16" fmla="*/ 66 w 96"/>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62">
                  <a:moveTo>
                    <a:pt x="66" y="0"/>
                  </a:moveTo>
                  <a:lnTo>
                    <a:pt x="66" y="108"/>
                  </a:lnTo>
                  <a:lnTo>
                    <a:pt x="96" y="108"/>
                  </a:lnTo>
                  <a:lnTo>
                    <a:pt x="48" y="162"/>
                  </a:lnTo>
                  <a:lnTo>
                    <a:pt x="0" y="108"/>
                  </a:lnTo>
                  <a:lnTo>
                    <a:pt x="36" y="108"/>
                  </a:lnTo>
                  <a:lnTo>
                    <a:pt x="36" y="36"/>
                  </a:lnTo>
                  <a:lnTo>
                    <a:pt x="30" y="36"/>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35" name="Freeform 1151">
              <a:extLst>
                <a:ext uri="{FF2B5EF4-FFF2-40B4-BE49-F238E27FC236}">
                  <a16:creationId xmlns:a16="http://schemas.microsoft.com/office/drawing/2014/main" id="{051ABF8B-BB8F-47FE-AA60-F10DAC3DAA94}"/>
                </a:ext>
              </a:extLst>
            </p:cNvPr>
            <p:cNvSpPr>
              <a:spLocks/>
            </p:cNvSpPr>
            <p:nvPr/>
          </p:nvSpPr>
          <p:spPr bwMode="auto">
            <a:xfrm>
              <a:off x="1821" y="2586"/>
              <a:ext cx="96" cy="162"/>
            </a:xfrm>
            <a:custGeom>
              <a:avLst/>
              <a:gdLst>
                <a:gd name="T0" fmla="*/ 66 w 96"/>
                <a:gd name="T1" fmla="*/ 0 h 162"/>
                <a:gd name="T2" fmla="*/ 66 w 96"/>
                <a:gd name="T3" fmla="*/ 108 h 162"/>
                <a:gd name="T4" fmla="*/ 96 w 96"/>
                <a:gd name="T5" fmla="*/ 108 h 162"/>
                <a:gd name="T6" fmla="*/ 48 w 96"/>
                <a:gd name="T7" fmla="*/ 162 h 162"/>
                <a:gd name="T8" fmla="*/ 0 w 96"/>
                <a:gd name="T9" fmla="*/ 108 h 162"/>
                <a:gd name="T10" fmla="*/ 36 w 96"/>
                <a:gd name="T11" fmla="*/ 108 h 162"/>
                <a:gd name="T12" fmla="*/ 36 w 96"/>
                <a:gd name="T13" fmla="*/ 36 h 162"/>
                <a:gd name="T14" fmla="*/ 30 w 96"/>
                <a:gd name="T15" fmla="*/ 36 h 162"/>
                <a:gd name="T16" fmla="*/ 66 w 96"/>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62">
                  <a:moveTo>
                    <a:pt x="66" y="0"/>
                  </a:moveTo>
                  <a:lnTo>
                    <a:pt x="66" y="108"/>
                  </a:lnTo>
                  <a:lnTo>
                    <a:pt x="96" y="108"/>
                  </a:lnTo>
                  <a:lnTo>
                    <a:pt x="48" y="162"/>
                  </a:lnTo>
                  <a:lnTo>
                    <a:pt x="0" y="108"/>
                  </a:lnTo>
                  <a:lnTo>
                    <a:pt x="36" y="108"/>
                  </a:lnTo>
                  <a:lnTo>
                    <a:pt x="36" y="36"/>
                  </a:lnTo>
                  <a:lnTo>
                    <a:pt x="30" y="36"/>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36" name="Freeform 1152">
              <a:extLst>
                <a:ext uri="{FF2B5EF4-FFF2-40B4-BE49-F238E27FC236}">
                  <a16:creationId xmlns:a16="http://schemas.microsoft.com/office/drawing/2014/main" id="{66CC74DC-3787-451F-AFE9-DA212F53B6B0}"/>
                </a:ext>
              </a:extLst>
            </p:cNvPr>
            <p:cNvSpPr>
              <a:spLocks/>
            </p:cNvSpPr>
            <p:nvPr/>
          </p:nvSpPr>
          <p:spPr bwMode="auto">
            <a:xfrm>
              <a:off x="1647" y="2598"/>
              <a:ext cx="168" cy="96"/>
            </a:xfrm>
            <a:custGeom>
              <a:avLst/>
              <a:gdLst>
                <a:gd name="T0" fmla="*/ 168 w 168"/>
                <a:gd name="T1" fmla="*/ 60 h 96"/>
                <a:gd name="T2" fmla="*/ 54 w 168"/>
                <a:gd name="T3" fmla="*/ 60 h 96"/>
                <a:gd name="T4" fmla="*/ 54 w 168"/>
                <a:gd name="T5" fmla="*/ 96 h 96"/>
                <a:gd name="T6" fmla="*/ 0 w 168"/>
                <a:gd name="T7" fmla="*/ 48 h 96"/>
                <a:gd name="T8" fmla="*/ 54 w 168"/>
                <a:gd name="T9" fmla="*/ 0 h 96"/>
                <a:gd name="T10" fmla="*/ 54 w 168"/>
                <a:gd name="T11" fmla="*/ 36 h 96"/>
                <a:gd name="T12" fmla="*/ 132 w 168"/>
                <a:gd name="T13" fmla="*/ 36 h 96"/>
                <a:gd name="T14" fmla="*/ 168 w 168"/>
                <a:gd name="T15" fmla="*/ 60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6">
                  <a:moveTo>
                    <a:pt x="168" y="60"/>
                  </a:moveTo>
                  <a:lnTo>
                    <a:pt x="54" y="60"/>
                  </a:lnTo>
                  <a:lnTo>
                    <a:pt x="54" y="96"/>
                  </a:lnTo>
                  <a:lnTo>
                    <a:pt x="0" y="48"/>
                  </a:lnTo>
                  <a:lnTo>
                    <a:pt x="54" y="0"/>
                  </a:lnTo>
                  <a:lnTo>
                    <a:pt x="54" y="36"/>
                  </a:lnTo>
                  <a:lnTo>
                    <a:pt x="132" y="36"/>
                  </a:lnTo>
                  <a:lnTo>
                    <a:pt x="168"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37" name="Freeform 1153">
              <a:extLst>
                <a:ext uri="{FF2B5EF4-FFF2-40B4-BE49-F238E27FC236}">
                  <a16:creationId xmlns:a16="http://schemas.microsoft.com/office/drawing/2014/main" id="{2E01A469-D75F-4E18-94AF-B4FC06E865BE}"/>
                </a:ext>
              </a:extLst>
            </p:cNvPr>
            <p:cNvSpPr>
              <a:spLocks/>
            </p:cNvSpPr>
            <p:nvPr/>
          </p:nvSpPr>
          <p:spPr bwMode="auto">
            <a:xfrm>
              <a:off x="1647" y="2598"/>
              <a:ext cx="168" cy="96"/>
            </a:xfrm>
            <a:custGeom>
              <a:avLst/>
              <a:gdLst>
                <a:gd name="T0" fmla="*/ 168 w 168"/>
                <a:gd name="T1" fmla="*/ 60 h 96"/>
                <a:gd name="T2" fmla="*/ 54 w 168"/>
                <a:gd name="T3" fmla="*/ 60 h 96"/>
                <a:gd name="T4" fmla="*/ 54 w 168"/>
                <a:gd name="T5" fmla="*/ 96 h 96"/>
                <a:gd name="T6" fmla="*/ 0 w 168"/>
                <a:gd name="T7" fmla="*/ 48 h 96"/>
                <a:gd name="T8" fmla="*/ 54 w 168"/>
                <a:gd name="T9" fmla="*/ 0 h 96"/>
                <a:gd name="T10" fmla="*/ 54 w 168"/>
                <a:gd name="T11" fmla="*/ 36 h 96"/>
                <a:gd name="T12" fmla="*/ 132 w 168"/>
                <a:gd name="T13" fmla="*/ 36 h 96"/>
                <a:gd name="T14" fmla="*/ 168 w 168"/>
                <a:gd name="T15" fmla="*/ 60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6">
                  <a:moveTo>
                    <a:pt x="168" y="60"/>
                  </a:moveTo>
                  <a:lnTo>
                    <a:pt x="54" y="60"/>
                  </a:lnTo>
                  <a:lnTo>
                    <a:pt x="54" y="96"/>
                  </a:lnTo>
                  <a:lnTo>
                    <a:pt x="0" y="48"/>
                  </a:lnTo>
                  <a:lnTo>
                    <a:pt x="54" y="0"/>
                  </a:lnTo>
                  <a:lnTo>
                    <a:pt x="54" y="36"/>
                  </a:lnTo>
                  <a:lnTo>
                    <a:pt x="132" y="36"/>
                  </a:lnTo>
                  <a:lnTo>
                    <a:pt x="168"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38" name="Oval 1154">
              <a:extLst>
                <a:ext uri="{FF2B5EF4-FFF2-40B4-BE49-F238E27FC236}">
                  <a16:creationId xmlns:a16="http://schemas.microsoft.com/office/drawing/2014/main" id="{BF90B9EF-935A-4F9D-AC06-BE7B3CB4C1D2}"/>
                </a:ext>
              </a:extLst>
            </p:cNvPr>
            <p:cNvSpPr>
              <a:spLocks noChangeArrowheads="1"/>
            </p:cNvSpPr>
            <p:nvPr/>
          </p:nvSpPr>
          <p:spPr bwMode="auto">
            <a:xfrm>
              <a:off x="1755" y="2526"/>
              <a:ext cx="120" cy="126"/>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39" name="Freeform 1155">
              <a:extLst>
                <a:ext uri="{FF2B5EF4-FFF2-40B4-BE49-F238E27FC236}">
                  <a16:creationId xmlns:a16="http://schemas.microsoft.com/office/drawing/2014/main" id="{D7B68AE9-32DF-48C9-B48C-F21EFFEC6FBE}"/>
                </a:ext>
              </a:extLst>
            </p:cNvPr>
            <p:cNvSpPr>
              <a:spLocks/>
            </p:cNvSpPr>
            <p:nvPr/>
          </p:nvSpPr>
          <p:spPr bwMode="auto">
            <a:xfrm>
              <a:off x="1713" y="2424"/>
              <a:ext cx="96" cy="168"/>
            </a:xfrm>
            <a:custGeom>
              <a:avLst/>
              <a:gdLst>
                <a:gd name="T0" fmla="*/ 30 w 96"/>
                <a:gd name="T1" fmla="*/ 168 h 168"/>
                <a:gd name="T2" fmla="*/ 30 w 96"/>
                <a:gd name="T3" fmla="*/ 54 h 168"/>
                <a:gd name="T4" fmla="*/ 0 w 96"/>
                <a:gd name="T5" fmla="*/ 54 h 168"/>
                <a:gd name="T6" fmla="*/ 48 w 96"/>
                <a:gd name="T7" fmla="*/ 0 h 168"/>
                <a:gd name="T8" fmla="*/ 96 w 96"/>
                <a:gd name="T9" fmla="*/ 54 h 168"/>
                <a:gd name="T10" fmla="*/ 54 w 96"/>
                <a:gd name="T11" fmla="*/ 54 h 168"/>
                <a:gd name="T12" fmla="*/ 54 w 96"/>
                <a:gd name="T13" fmla="*/ 126 h 168"/>
                <a:gd name="T14" fmla="*/ 30 w 96"/>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68">
                  <a:moveTo>
                    <a:pt x="30" y="168"/>
                  </a:moveTo>
                  <a:lnTo>
                    <a:pt x="30" y="54"/>
                  </a:lnTo>
                  <a:lnTo>
                    <a:pt x="0" y="54"/>
                  </a:lnTo>
                  <a:lnTo>
                    <a:pt x="48" y="0"/>
                  </a:lnTo>
                  <a:lnTo>
                    <a:pt x="96" y="54"/>
                  </a:lnTo>
                  <a:lnTo>
                    <a:pt x="54" y="54"/>
                  </a:lnTo>
                  <a:lnTo>
                    <a:pt x="54" y="126"/>
                  </a:lnTo>
                  <a:lnTo>
                    <a:pt x="3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40" name="Freeform 1156">
              <a:extLst>
                <a:ext uri="{FF2B5EF4-FFF2-40B4-BE49-F238E27FC236}">
                  <a16:creationId xmlns:a16="http://schemas.microsoft.com/office/drawing/2014/main" id="{3C0D1295-DC22-4DD1-97F1-49B662C199BB}"/>
                </a:ext>
              </a:extLst>
            </p:cNvPr>
            <p:cNvSpPr>
              <a:spLocks/>
            </p:cNvSpPr>
            <p:nvPr/>
          </p:nvSpPr>
          <p:spPr bwMode="auto">
            <a:xfrm>
              <a:off x="1713" y="2424"/>
              <a:ext cx="96" cy="168"/>
            </a:xfrm>
            <a:custGeom>
              <a:avLst/>
              <a:gdLst>
                <a:gd name="T0" fmla="*/ 30 w 96"/>
                <a:gd name="T1" fmla="*/ 168 h 168"/>
                <a:gd name="T2" fmla="*/ 30 w 96"/>
                <a:gd name="T3" fmla="*/ 54 h 168"/>
                <a:gd name="T4" fmla="*/ 0 w 96"/>
                <a:gd name="T5" fmla="*/ 54 h 168"/>
                <a:gd name="T6" fmla="*/ 48 w 96"/>
                <a:gd name="T7" fmla="*/ 0 h 168"/>
                <a:gd name="T8" fmla="*/ 96 w 96"/>
                <a:gd name="T9" fmla="*/ 54 h 168"/>
                <a:gd name="T10" fmla="*/ 54 w 96"/>
                <a:gd name="T11" fmla="*/ 54 h 168"/>
                <a:gd name="T12" fmla="*/ 54 w 96"/>
                <a:gd name="T13" fmla="*/ 126 h 168"/>
                <a:gd name="T14" fmla="*/ 30 w 96"/>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68">
                  <a:moveTo>
                    <a:pt x="30" y="168"/>
                  </a:moveTo>
                  <a:lnTo>
                    <a:pt x="30" y="54"/>
                  </a:lnTo>
                  <a:lnTo>
                    <a:pt x="0" y="54"/>
                  </a:lnTo>
                  <a:lnTo>
                    <a:pt x="48" y="0"/>
                  </a:lnTo>
                  <a:lnTo>
                    <a:pt x="96" y="54"/>
                  </a:lnTo>
                  <a:lnTo>
                    <a:pt x="54" y="54"/>
                  </a:lnTo>
                  <a:lnTo>
                    <a:pt x="54" y="126"/>
                  </a:lnTo>
                  <a:lnTo>
                    <a:pt x="3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41" name="Freeform 1157">
              <a:extLst>
                <a:ext uri="{FF2B5EF4-FFF2-40B4-BE49-F238E27FC236}">
                  <a16:creationId xmlns:a16="http://schemas.microsoft.com/office/drawing/2014/main" id="{630F9FB5-D469-436B-8DEF-B10AB223E6BD}"/>
                </a:ext>
              </a:extLst>
            </p:cNvPr>
            <p:cNvSpPr>
              <a:spLocks/>
            </p:cNvSpPr>
            <p:nvPr/>
          </p:nvSpPr>
          <p:spPr bwMode="auto">
            <a:xfrm>
              <a:off x="1815" y="2484"/>
              <a:ext cx="168" cy="90"/>
            </a:xfrm>
            <a:custGeom>
              <a:avLst/>
              <a:gdLst>
                <a:gd name="T0" fmla="*/ 0 w 168"/>
                <a:gd name="T1" fmla="*/ 36 h 90"/>
                <a:gd name="T2" fmla="*/ 108 w 168"/>
                <a:gd name="T3" fmla="*/ 36 h 90"/>
                <a:gd name="T4" fmla="*/ 108 w 168"/>
                <a:gd name="T5" fmla="*/ 0 h 90"/>
                <a:gd name="T6" fmla="*/ 168 w 168"/>
                <a:gd name="T7" fmla="*/ 48 h 90"/>
                <a:gd name="T8" fmla="*/ 108 w 168"/>
                <a:gd name="T9" fmla="*/ 90 h 90"/>
                <a:gd name="T10" fmla="*/ 108 w 168"/>
                <a:gd name="T11" fmla="*/ 60 h 90"/>
                <a:gd name="T12" fmla="*/ 36 w 168"/>
                <a:gd name="T13" fmla="*/ 60 h 90"/>
                <a:gd name="T14" fmla="*/ 0 w 168"/>
                <a:gd name="T15" fmla="*/ 36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0">
                  <a:moveTo>
                    <a:pt x="0" y="36"/>
                  </a:moveTo>
                  <a:lnTo>
                    <a:pt x="108" y="36"/>
                  </a:lnTo>
                  <a:lnTo>
                    <a:pt x="108" y="0"/>
                  </a:lnTo>
                  <a:lnTo>
                    <a:pt x="168" y="48"/>
                  </a:lnTo>
                  <a:lnTo>
                    <a:pt x="108" y="90"/>
                  </a:lnTo>
                  <a:lnTo>
                    <a:pt x="108" y="60"/>
                  </a:lnTo>
                  <a:lnTo>
                    <a:pt x="36" y="60"/>
                  </a:lnTo>
                  <a:lnTo>
                    <a:pt x="0"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42" name="Freeform 1158">
              <a:extLst>
                <a:ext uri="{FF2B5EF4-FFF2-40B4-BE49-F238E27FC236}">
                  <a16:creationId xmlns:a16="http://schemas.microsoft.com/office/drawing/2014/main" id="{B9E1698D-9881-4AAB-8C1E-42A6092D0880}"/>
                </a:ext>
              </a:extLst>
            </p:cNvPr>
            <p:cNvSpPr>
              <a:spLocks/>
            </p:cNvSpPr>
            <p:nvPr/>
          </p:nvSpPr>
          <p:spPr bwMode="auto">
            <a:xfrm>
              <a:off x="1815" y="2484"/>
              <a:ext cx="168" cy="90"/>
            </a:xfrm>
            <a:custGeom>
              <a:avLst/>
              <a:gdLst>
                <a:gd name="T0" fmla="*/ 0 w 168"/>
                <a:gd name="T1" fmla="*/ 36 h 90"/>
                <a:gd name="T2" fmla="*/ 108 w 168"/>
                <a:gd name="T3" fmla="*/ 36 h 90"/>
                <a:gd name="T4" fmla="*/ 108 w 168"/>
                <a:gd name="T5" fmla="*/ 0 h 90"/>
                <a:gd name="T6" fmla="*/ 168 w 168"/>
                <a:gd name="T7" fmla="*/ 48 h 90"/>
                <a:gd name="T8" fmla="*/ 108 w 168"/>
                <a:gd name="T9" fmla="*/ 90 h 90"/>
                <a:gd name="T10" fmla="*/ 108 w 168"/>
                <a:gd name="T11" fmla="*/ 60 h 90"/>
                <a:gd name="T12" fmla="*/ 36 w 168"/>
                <a:gd name="T13" fmla="*/ 60 h 90"/>
                <a:gd name="T14" fmla="*/ 0 w 168"/>
                <a:gd name="T15" fmla="*/ 36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0">
                  <a:moveTo>
                    <a:pt x="0" y="36"/>
                  </a:moveTo>
                  <a:lnTo>
                    <a:pt x="108" y="36"/>
                  </a:lnTo>
                  <a:lnTo>
                    <a:pt x="108" y="0"/>
                  </a:lnTo>
                  <a:lnTo>
                    <a:pt x="168" y="48"/>
                  </a:lnTo>
                  <a:lnTo>
                    <a:pt x="108" y="90"/>
                  </a:lnTo>
                  <a:lnTo>
                    <a:pt x="108" y="60"/>
                  </a:lnTo>
                  <a:lnTo>
                    <a:pt x="36" y="60"/>
                  </a:lnTo>
                  <a:lnTo>
                    <a:pt x="0"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43" name="Freeform 1159">
              <a:extLst>
                <a:ext uri="{FF2B5EF4-FFF2-40B4-BE49-F238E27FC236}">
                  <a16:creationId xmlns:a16="http://schemas.microsoft.com/office/drawing/2014/main" id="{CDCCB8D8-8C7C-463D-8B9D-5C2521DA1FB9}"/>
                </a:ext>
              </a:extLst>
            </p:cNvPr>
            <p:cNvSpPr>
              <a:spLocks/>
            </p:cNvSpPr>
            <p:nvPr/>
          </p:nvSpPr>
          <p:spPr bwMode="auto">
            <a:xfrm>
              <a:off x="1821" y="2592"/>
              <a:ext cx="96" cy="162"/>
            </a:xfrm>
            <a:custGeom>
              <a:avLst/>
              <a:gdLst>
                <a:gd name="T0" fmla="*/ 66 w 96"/>
                <a:gd name="T1" fmla="*/ 0 h 162"/>
                <a:gd name="T2" fmla="*/ 66 w 96"/>
                <a:gd name="T3" fmla="*/ 102 h 162"/>
                <a:gd name="T4" fmla="*/ 96 w 96"/>
                <a:gd name="T5" fmla="*/ 102 h 162"/>
                <a:gd name="T6" fmla="*/ 54 w 96"/>
                <a:gd name="T7" fmla="*/ 162 h 162"/>
                <a:gd name="T8" fmla="*/ 0 w 96"/>
                <a:gd name="T9" fmla="*/ 102 h 162"/>
                <a:gd name="T10" fmla="*/ 42 w 96"/>
                <a:gd name="T11" fmla="*/ 102 h 162"/>
                <a:gd name="T12" fmla="*/ 42 w 96"/>
                <a:gd name="T13" fmla="*/ 36 h 162"/>
                <a:gd name="T14" fmla="*/ 36 w 96"/>
                <a:gd name="T15" fmla="*/ 36 h 162"/>
                <a:gd name="T16" fmla="*/ 66 w 96"/>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62">
                  <a:moveTo>
                    <a:pt x="66" y="0"/>
                  </a:moveTo>
                  <a:lnTo>
                    <a:pt x="66" y="102"/>
                  </a:lnTo>
                  <a:lnTo>
                    <a:pt x="96" y="102"/>
                  </a:lnTo>
                  <a:lnTo>
                    <a:pt x="54" y="162"/>
                  </a:lnTo>
                  <a:lnTo>
                    <a:pt x="0" y="102"/>
                  </a:lnTo>
                  <a:lnTo>
                    <a:pt x="42" y="102"/>
                  </a:lnTo>
                  <a:lnTo>
                    <a:pt x="42" y="36"/>
                  </a:lnTo>
                  <a:lnTo>
                    <a:pt x="36" y="36"/>
                  </a:lnTo>
                  <a:lnTo>
                    <a:pt x="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44" name="Freeform 1160">
              <a:extLst>
                <a:ext uri="{FF2B5EF4-FFF2-40B4-BE49-F238E27FC236}">
                  <a16:creationId xmlns:a16="http://schemas.microsoft.com/office/drawing/2014/main" id="{EB06F49F-B17F-4B94-9D15-62FA96011714}"/>
                </a:ext>
              </a:extLst>
            </p:cNvPr>
            <p:cNvSpPr>
              <a:spLocks/>
            </p:cNvSpPr>
            <p:nvPr/>
          </p:nvSpPr>
          <p:spPr bwMode="auto">
            <a:xfrm>
              <a:off x="1821" y="2592"/>
              <a:ext cx="96" cy="162"/>
            </a:xfrm>
            <a:custGeom>
              <a:avLst/>
              <a:gdLst>
                <a:gd name="T0" fmla="*/ 66 w 96"/>
                <a:gd name="T1" fmla="*/ 0 h 162"/>
                <a:gd name="T2" fmla="*/ 66 w 96"/>
                <a:gd name="T3" fmla="*/ 102 h 162"/>
                <a:gd name="T4" fmla="*/ 96 w 96"/>
                <a:gd name="T5" fmla="*/ 102 h 162"/>
                <a:gd name="T6" fmla="*/ 54 w 96"/>
                <a:gd name="T7" fmla="*/ 162 h 162"/>
                <a:gd name="T8" fmla="*/ 0 w 96"/>
                <a:gd name="T9" fmla="*/ 102 h 162"/>
                <a:gd name="T10" fmla="*/ 42 w 96"/>
                <a:gd name="T11" fmla="*/ 102 h 162"/>
                <a:gd name="T12" fmla="*/ 42 w 96"/>
                <a:gd name="T13" fmla="*/ 36 h 162"/>
                <a:gd name="T14" fmla="*/ 36 w 96"/>
                <a:gd name="T15" fmla="*/ 36 h 162"/>
                <a:gd name="T16" fmla="*/ 66 w 96"/>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62">
                  <a:moveTo>
                    <a:pt x="66" y="0"/>
                  </a:moveTo>
                  <a:lnTo>
                    <a:pt x="66" y="102"/>
                  </a:lnTo>
                  <a:lnTo>
                    <a:pt x="96" y="102"/>
                  </a:lnTo>
                  <a:lnTo>
                    <a:pt x="54" y="162"/>
                  </a:lnTo>
                  <a:lnTo>
                    <a:pt x="0" y="102"/>
                  </a:lnTo>
                  <a:lnTo>
                    <a:pt x="42" y="102"/>
                  </a:lnTo>
                  <a:lnTo>
                    <a:pt x="42" y="36"/>
                  </a:lnTo>
                  <a:lnTo>
                    <a:pt x="36" y="36"/>
                  </a:lnTo>
                  <a:lnTo>
                    <a:pt x="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45" name="Freeform 1161">
              <a:extLst>
                <a:ext uri="{FF2B5EF4-FFF2-40B4-BE49-F238E27FC236}">
                  <a16:creationId xmlns:a16="http://schemas.microsoft.com/office/drawing/2014/main" id="{6E1D8672-878A-4E9B-B69C-F59AAF421431}"/>
                </a:ext>
              </a:extLst>
            </p:cNvPr>
            <p:cNvSpPr>
              <a:spLocks/>
            </p:cNvSpPr>
            <p:nvPr/>
          </p:nvSpPr>
          <p:spPr bwMode="auto">
            <a:xfrm>
              <a:off x="1653" y="2604"/>
              <a:ext cx="162" cy="90"/>
            </a:xfrm>
            <a:custGeom>
              <a:avLst/>
              <a:gdLst>
                <a:gd name="T0" fmla="*/ 162 w 162"/>
                <a:gd name="T1" fmla="*/ 60 h 90"/>
                <a:gd name="T2" fmla="*/ 54 w 162"/>
                <a:gd name="T3" fmla="*/ 60 h 90"/>
                <a:gd name="T4" fmla="*/ 54 w 162"/>
                <a:gd name="T5" fmla="*/ 90 h 90"/>
                <a:gd name="T6" fmla="*/ 0 w 162"/>
                <a:gd name="T7" fmla="*/ 48 h 90"/>
                <a:gd name="T8" fmla="*/ 54 w 162"/>
                <a:gd name="T9" fmla="*/ 0 h 90"/>
                <a:gd name="T10" fmla="*/ 54 w 162"/>
                <a:gd name="T11" fmla="*/ 30 h 90"/>
                <a:gd name="T12" fmla="*/ 126 w 162"/>
                <a:gd name="T13" fmla="*/ 30 h 90"/>
                <a:gd name="T14" fmla="*/ 162 w 162"/>
                <a:gd name="T15" fmla="*/ 6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90">
                  <a:moveTo>
                    <a:pt x="162" y="60"/>
                  </a:moveTo>
                  <a:lnTo>
                    <a:pt x="54" y="60"/>
                  </a:lnTo>
                  <a:lnTo>
                    <a:pt x="54" y="90"/>
                  </a:lnTo>
                  <a:lnTo>
                    <a:pt x="0" y="48"/>
                  </a:lnTo>
                  <a:lnTo>
                    <a:pt x="54" y="0"/>
                  </a:lnTo>
                  <a:lnTo>
                    <a:pt x="54" y="30"/>
                  </a:lnTo>
                  <a:lnTo>
                    <a:pt x="126" y="30"/>
                  </a:lnTo>
                  <a:lnTo>
                    <a:pt x="162"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46" name="Freeform 1162">
              <a:extLst>
                <a:ext uri="{FF2B5EF4-FFF2-40B4-BE49-F238E27FC236}">
                  <a16:creationId xmlns:a16="http://schemas.microsoft.com/office/drawing/2014/main" id="{E2F18AC3-7BC5-4571-9A2C-3090930975DA}"/>
                </a:ext>
              </a:extLst>
            </p:cNvPr>
            <p:cNvSpPr>
              <a:spLocks/>
            </p:cNvSpPr>
            <p:nvPr/>
          </p:nvSpPr>
          <p:spPr bwMode="auto">
            <a:xfrm>
              <a:off x="1653" y="2604"/>
              <a:ext cx="162" cy="90"/>
            </a:xfrm>
            <a:custGeom>
              <a:avLst/>
              <a:gdLst>
                <a:gd name="T0" fmla="*/ 162 w 162"/>
                <a:gd name="T1" fmla="*/ 60 h 90"/>
                <a:gd name="T2" fmla="*/ 54 w 162"/>
                <a:gd name="T3" fmla="*/ 60 h 90"/>
                <a:gd name="T4" fmla="*/ 54 w 162"/>
                <a:gd name="T5" fmla="*/ 90 h 90"/>
                <a:gd name="T6" fmla="*/ 0 w 162"/>
                <a:gd name="T7" fmla="*/ 48 h 90"/>
                <a:gd name="T8" fmla="*/ 54 w 162"/>
                <a:gd name="T9" fmla="*/ 0 h 90"/>
                <a:gd name="T10" fmla="*/ 54 w 162"/>
                <a:gd name="T11" fmla="*/ 30 h 90"/>
                <a:gd name="T12" fmla="*/ 126 w 162"/>
                <a:gd name="T13" fmla="*/ 30 h 90"/>
                <a:gd name="T14" fmla="*/ 162 w 162"/>
                <a:gd name="T15" fmla="*/ 6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90">
                  <a:moveTo>
                    <a:pt x="162" y="60"/>
                  </a:moveTo>
                  <a:lnTo>
                    <a:pt x="54" y="60"/>
                  </a:lnTo>
                  <a:lnTo>
                    <a:pt x="54" y="90"/>
                  </a:lnTo>
                  <a:lnTo>
                    <a:pt x="0" y="48"/>
                  </a:lnTo>
                  <a:lnTo>
                    <a:pt x="54" y="0"/>
                  </a:lnTo>
                  <a:lnTo>
                    <a:pt x="54" y="30"/>
                  </a:lnTo>
                  <a:lnTo>
                    <a:pt x="126" y="30"/>
                  </a:lnTo>
                  <a:lnTo>
                    <a:pt x="162"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47" name="Oval 1163">
              <a:extLst>
                <a:ext uri="{FF2B5EF4-FFF2-40B4-BE49-F238E27FC236}">
                  <a16:creationId xmlns:a16="http://schemas.microsoft.com/office/drawing/2014/main" id="{841C1BC3-44DD-4F37-9E86-72A371FA0C3F}"/>
                </a:ext>
              </a:extLst>
            </p:cNvPr>
            <p:cNvSpPr>
              <a:spLocks noChangeArrowheads="1"/>
            </p:cNvSpPr>
            <p:nvPr/>
          </p:nvSpPr>
          <p:spPr bwMode="auto">
            <a:xfrm>
              <a:off x="1755" y="2526"/>
              <a:ext cx="126" cy="126"/>
            </a:xfrm>
            <a:prstGeom prst="ellipse">
              <a:avLst/>
            </a:pr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48" name="Freeform 1164">
              <a:extLst>
                <a:ext uri="{FF2B5EF4-FFF2-40B4-BE49-F238E27FC236}">
                  <a16:creationId xmlns:a16="http://schemas.microsoft.com/office/drawing/2014/main" id="{782938AF-E9F3-4603-BBEE-D2C0C53883F9}"/>
                </a:ext>
              </a:extLst>
            </p:cNvPr>
            <p:cNvSpPr>
              <a:spLocks/>
            </p:cNvSpPr>
            <p:nvPr/>
          </p:nvSpPr>
          <p:spPr bwMode="auto">
            <a:xfrm>
              <a:off x="1713" y="2424"/>
              <a:ext cx="96" cy="168"/>
            </a:xfrm>
            <a:custGeom>
              <a:avLst/>
              <a:gdLst>
                <a:gd name="T0" fmla="*/ 30 w 96"/>
                <a:gd name="T1" fmla="*/ 168 h 168"/>
                <a:gd name="T2" fmla="*/ 30 w 96"/>
                <a:gd name="T3" fmla="*/ 54 h 168"/>
                <a:gd name="T4" fmla="*/ 0 w 96"/>
                <a:gd name="T5" fmla="*/ 54 h 168"/>
                <a:gd name="T6" fmla="*/ 48 w 96"/>
                <a:gd name="T7" fmla="*/ 0 h 168"/>
                <a:gd name="T8" fmla="*/ 96 w 96"/>
                <a:gd name="T9" fmla="*/ 54 h 168"/>
                <a:gd name="T10" fmla="*/ 54 w 96"/>
                <a:gd name="T11" fmla="*/ 54 h 168"/>
                <a:gd name="T12" fmla="*/ 54 w 96"/>
                <a:gd name="T13" fmla="*/ 126 h 168"/>
                <a:gd name="T14" fmla="*/ 30 w 96"/>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68">
                  <a:moveTo>
                    <a:pt x="30" y="168"/>
                  </a:moveTo>
                  <a:lnTo>
                    <a:pt x="30" y="54"/>
                  </a:lnTo>
                  <a:lnTo>
                    <a:pt x="0" y="54"/>
                  </a:lnTo>
                  <a:lnTo>
                    <a:pt x="48" y="0"/>
                  </a:lnTo>
                  <a:lnTo>
                    <a:pt x="96" y="54"/>
                  </a:lnTo>
                  <a:lnTo>
                    <a:pt x="54" y="54"/>
                  </a:lnTo>
                  <a:lnTo>
                    <a:pt x="54" y="126"/>
                  </a:lnTo>
                  <a:lnTo>
                    <a:pt x="3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49" name="Freeform 1165">
              <a:extLst>
                <a:ext uri="{FF2B5EF4-FFF2-40B4-BE49-F238E27FC236}">
                  <a16:creationId xmlns:a16="http://schemas.microsoft.com/office/drawing/2014/main" id="{5F295D98-B00B-4162-8BEF-3BBFB16E878F}"/>
                </a:ext>
              </a:extLst>
            </p:cNvPr>
            <p:cNvSpPr>
              <a:spLocks/>
            </p:cNvSpPr>
            <p:nvPr/>
          </p:nvSpPr>
          <p:spPr bwMode="auto">
            <a:xfrm>
              <a:off x="1713" y="2424"/>
              <a:ext cx="96" cy="168"/>
            </a:xfrm>
            <a:custGeom>
              <a:avLst/>
              <a:gdLst>
                <a:gd name="T0" fmla="*/ 30 w 96"/>
                <a:gd name="T1" fmla="*/ 168 h 168"/>
                <a:gd name="T2" fmla="*/ 30 w 96"/>
                <a:gd name="T3" fmla="*/ 54 h 168"/>
                <a:gd name="T4" fmla="*/ 0 w 96"/>
                <a:gd name="T5" fmla="*/ 54 h 168"/>
                <a:gd name="T6" fmla="*/ 48 w 96"/>
                <a:gd name="T7" fmla="*/ 0 h 168"/>
                <a:gd name="T8" fmla="*/ 96 w 96"/>
                <a:gd name="T9" fmla="*/ 54 h 168"/>
                <a:gd name="T10" fmla="*/ 54 w 96"/>
                <a:gd name="T11" fmla="*/ 54 h 168"/>
                <a:gd name="T12" fmla="*/ 54 w 96"/>
                <a:gd name="T13" fmla="*/ 126 h 168"/>
                <a:gd name="T14" fmla="*/ 30 w 96"/>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68">
                  <a:moveTo>
                    <a:pt x="30" y="168"/>
                  </a:moveTo>
                  <a:lnTo>
                    <a:pt x="30" y="54"/>
                  </a:lnTo>
                  <a:lnTo>
                    <a:pt x="0" y="54"/>
                  </a:lnTo>
                  <a:lnTo>
                    <a:pt x="48" y="0"/>
                  </a:lnTo>
                  <a:lnTo>
                    <a:pt x="96" y="54"/>
                  </a:lnTo>
                  <a:lnTo>
                    <a:pt x="54" y="54"/>
                  </a:lnTo>
                  <a:lnTo>
                    <a:pt x="54" y="126"/>
                  </a:lnTo>
                  <a:lnTo>
                    <a:pt x="3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50" name="Freeform 1166">
              <a:extLst>
                <a:ext uri="{FF2B5EF4-FFF2-40B4-BE49-F238E27FC236}">
                  <a16:creationId xmlns:a16="http://schemas.microsoft.com/office/drawing/2014/main" id="{CBF51BBA-1954-487E-8BC9-548D14ACD276}"/>
                </a:ext>
              </a:extLst>
            </p:cNvPr>
            <p:cNvSpPr>
              <a:spLocks/>
            </p:cNvSpPr>
            <p:nvPr/>
          </p:nvSpPr>
          <p:spPr bwMode="auto">
            <a:xfrm>
              <a:off x="1815" y="2484"/>
              <a:ext cx="168" cy="90"/>
            </a:xfrm>
            <a:custGeom>
              <a:avLst/>
              <a:gdLst>
                <a:gd name="T0" fmla="*/ 0 w 168"/>
                <a:gd name="T1" fmla="*/ 36 h 90"/>
                <a:gd name="T2" fmla="*/ 108 w 168"/>
                <a:gd name="T3" fmla="*/ 36 h 90"/>
                <a:gd name="T4" fmla="*/ 108 w 168"/>
                <a:gd name="T5" fmla="*/ 0 h 90"/>
                <a:gd name="T6" fmla="*/ 168 w 168"/>
                <a:gd name="T7" fmla="*/ 48 h 90"/>
                <a:gd name="T8" fmla="*/ 108 w 168"/>
                <a:gd name="T9" fmla="*/ 90 h 90"/>
                <a:gd name="T10" fmla="*/ 108 w 168"/>
                <a:gd name="T11" fmla="*/ 60 h 90"/>
                <a:gd name="T12" fmla="*/ 36 w 168"/>
                <a:gd name="T13" fmla="*/ 60 h 90"/>
                <a:gd name="T14" fmla="*/ 0 w 168"/>
                <a:gd name="T15" fmla="*/ 36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0">
                  <a:moveTo>
                    <a:pt x="0" y="36"/>
                  </a:moveTo>
                  <a:lnTo>
                    <a:pt x="108" y="36"/>
                  </a:lnTo>
                  <a:lnTo>
                    <a:pt x="108" y="0"/>
                  </a:lnTo>
                  <a:lnTo>
                    <a:pt x="168" y="48"/>
                  </a:lnTo>
                  <a:lnTo>
                    <a:pt x="108" y="90"/>
                  </a:lnTo>
                  <a:lnTo>
                    <a:pt x="108" y="60"/>
                  </a:lnTo>
                  <a:lnTo>
                    <a:pt x="36" y="60"/>
                  </a:lnTo>
                  <a:lnTo>
                    <a:pt x="0"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51" name="Freeform 1167">
              <a:extLst>
                <a:ext uri="{FF2B5EF4-FFF2-40B4-BE49-F238E27FC236}">
                  <a16:creationId xmlns:a16="http://schemas.microsoft.com/office/drawing/2014/main" id="{B6EC733D-C301-4A3A-AF12-0C359D9F65E2}"/>
                </a:ext>
              </a:extLst>
            </p:cNvPr>
            <p:cNvSpPr>
              <a:spLocks/>
            </p:cNvSpPr>
            <p:nvPr/>
          </p:nvSpPr>
          <p:spPr bwMode="auto">
            <a:xfrm>
              <a:off x="1815" y="2484"/>
              <a:ext cx="168" cy="90"/>
            </a:xfrm>
            <a:custGeom>
              <a:avLst/>
              <a:gdLst>
                <a:gd name="T0" fmla="*/ 0 w 168"/>
                <a:gd name="T1" fmla="*/ 36 h 90"/>
                <a:gd name="T2" fmla="*/ 108 w 168"/>
                <a:gd name="T3" fmla="*/ 36 h 90"/>
                <a:gd name="T4" fmla="*/ 108 w 168"/>
                <a:gd name="T5" fmla="*/ 0 h 90"/>
                <a:gd name="T6" fmla="*/ 168 w 168"/>
                <a:gd name="T7" fmla="*/ 48 h 90"/>
                <a:gd name="T8" fmla="*/ 108 w 168"/>
                <a:gd name="T9" fmla="*/ 90 h 90"/>
                <a:gd name="T10" fmla="*/ 108 w 168"/>
                <a:gd name="T11" fmla="*/ 60 h 90"/>
                <a:gd name="T12" fmla="*/ 36 w 168"/>
                <a:gd name="T13" fmla="*/ 60 h 90"/>
                <a:gd name="T14" fmla="*/ 0 w 168"/>
                <a:gd name="T15" fmla="*/ 36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0">
                  <a:moveTo>
                    <a:pt x="0" y="36"/>
                  </a:moveTo>
                  <a:lnTo>
                    <a:pt x="108" y="36"/>
                  </a:lnTo>
                  <a:lnTo>
                    <a:pt x="108" y="0"/>
                  </a:lnTo>
                  <a:lnTo>
                    <a:pt x="168" y="48"/>
                  </a:lnTo>
                  <a:lnTo>
                    <a:pt x="108" y="90"/>
                  </a:lnTo>
                  <a:lnTo>
                    <a:pt x="108" y="60"/>
                  </a:lnTo>
                  <a:lnTo>
                    <a:pt x="36" y="60"/>
                  </a:lnTo>
                  <a:lnTo>
                    <a:pt x="0"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52" name="Freeform 1168">
              <a:extLst>
                <a:ext uri="{FF2B5EF4-FFF2-40B4-BE49-F238E27FC236}">
                  <a16:creationId xmlns:a16="http://schemas.microsoft.com/office/drawing/2014/main" id="{9CA9E862-47E7-41A8-A89B-ED52BD009646}"/>
                </a:ext>
              </a:extLst>
            </p:cNvPr>
            <p:cNvSpPr>
              <a:spLocks/>
            </p:cNvSpPr>
            <p:nvPr/>
          </p:nvSpPr>
          <p:spPr bwMode="auto">
            <a:xfrm>
              <a:off x="1821" y="2592"/>
              <a:ext cx="96" cy="162"/>
            </a:xfrm>
            <a:custGeom>
              <a:avLst/>
              <a:gdLst>
                <a:gd name="T0" fmla="*/ 66 w 96"/>
                <a:gd name="T1" fmla="*/ 0 h 162"/>
                <a:gd name="T2" fmla="*/ 66 w 96"/>
                <a:gd name="T3" fmla="*/ 102 h 162"/>
                <a:gd name="T4" fmla="*/ 96 w 96"/>
                <a:gd name="T5" fmla="*/ 102 h 162"/>
                <a:gd name="T6" fmla="*/ 54 w 96"/>
                <a:gd name="T7" fmla="*/ 162 h 162"/>
                <a:gd name="T8" fmla="*/ 0 w 96"/>
                <a:gd name="T9" fmla="*/ 102 h 162"/>
                <a:gd name="T10" fmla="*/ 42 w 96"/>
                <a:gd name="T11" fmla="*/ 102 h 162"/>
                <a:gd name="T12" fmla="*/ 42 w 96"/>
                <a:gd name="T13" fmla="*/ 36 h 162"/>
                <a:gd name="T14" fmla="*/ 36 w 96"/>
                <a:gd name="T15" fmla="*/ 36 h 162"/>
                <a:gd name="T16" fmla="*/ 66 w 96"/>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62">
                  <a:moveTo>
                    <a:pt x="66" y="0"/>
                  </a:moveTo>
                  <a:lnTo>
                    <a:pt x="66" y="102"/>
                  </a:lnTo>
                  <a:lnTo>
                    <a:pt x="96" y="102"/>
                  </a:lnTo>
                  <a:lnTo>
                    <a:pt x="54" y="162"/>
                  </a:lnTo>
                  <a:lnTo>
                    <a:pt x="0" y="102"/>
                  </a:lnTo>
                  <a:lnTo>
                    <a:pt x="42" y="102"/>
                  </a:lnTo>
                  <a:lnTo>
                    <a:pt x="42" y="36"/>
                  </a:lnTo>
                  <a:lnTo>
                    <a:pt x="36" y="36"/>
                  </a:lnTo>
                  <a:lnTo>
                    <a:pt x="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53" name="Freeform 1169">
              <a:extLst>
                <a:ext uri="{FF2B5EF4-FFF2-40B4-BE49-F238E27FC236}">
                  <a16:creationId xmlns:a16="http://schemas.microsoft.com/office/drawing/2014/main" id="{A72965FD-2EED-46FF-9CC4-B85A66D74A6C}"/>
                </a:ext>
              </a:extLst>
            </p:cNvPr>
            <p:cNvSpPr>
              <a:spLocks/>
            </p:cNvSpPr>
            <p:nvPr/>
          </p:nvSpPr>
          <p:spPr bwMode="auto">
            <a:xfrm>
              <a:off x="1821" y="2592"/>
              <a:ext cx="96" cy="162"/>
            </a:xfrm>
            <a:custGeom>
              <a:avLst/>
              <a:gdLst>
                <a:gd name="T0" fmla="*/ 66 w 96"/>
                <a:gd name="T1" fmla="*/ 0 h 162"/>
                <a:gd name="T2" fmla="*/ 66 w 96"/>
                <a:gd name="T3" fmla="*/ 102 h 162"/>
                <a:gd name="T4" fmla="*/ 96 w 96"/>
                <a:gd name="T5" fmla="*/ 102 h 162"/>
                <a:gd name="T6" fmla="*/ 54 w 96"/>
                <a:gd name="T7" fmla="*/ 162 h 162"/>
                <a:gd name="T8" fmla="*/ 0 w 96"/>
                <a:gd name="T9" fmla="*/ 102 h 162"/>
                <a:gd name="T10" fmla="*/ 42 w 96"/>
                <a:gd name="T11" fmla="*/ 102 h 162"/>
                <a:gd name="T12" fmla="*/ 42 w 96"/>
                <a:gd name="T13" fmla="*/ 36 h 162"/>
                <a:gd name="T14" fmla="*/ 36 w 96"/>
                <a:gd name="T15" fmla="*/ 36 h 162"/>
                <a:gd name="T16" fmla="*/ 66 w 96"/>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62">
                  <a:moveTo>
                    <a:pt x="66" y="0"/>
                  </a:moveTo>
                  <a:lnTo>
                    <a:pt x="66" y="102"/>
                  </a:lnTo>
                  <a:lnTo>
                    <a:pt x="96" y="102"/>
                  </a:lnTo>
                  <a:lnTo>
                    <a:pt x="54" y="162"/>
                  </a:lnTo>
                  <a:lnTo>
                    <a:pt x="0" y="102"/>
                  </a:lnTo>
                  <a:lnTo>
                    <a:pt x="42" y="102"/>
                  </a:lnTo>
                  <a:lnTo>
                    <a:pt x="42" y="36"/>
                  </a:lnTo>
                  <a:lnTo>
                    <a:pt x="36" y="36"/>
                  </a:lnTo>
                  <a:lnTo>
                    <a:pt x="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54" name="Freeform 1170">
              <a:extLst>
                <a:ext uri="{FF2B5EF4-FFF2-40B4-BE49-F238E27FC236}">
                  <a16:creationId xmlns:a16="http://schemas.microsoft.com/office/drawing/2014/main" id="{37FD7BB4-AB4D-443B-AAA3-E3D8B9E45EE1}"/>
                </a:ext>
              </a:extLst>
            </p:cNvPr>
            <p:cNvSpPr>
              <a:spLocks/>
            </p:cNvSpPr>
            <p:nvPr/>
          </p:nvSpPr>
          <p:spPr bwMode="auto">
            <a:xfrm>
              <a:off x="1653" y="2604"/>
              <a:ext cx="162" cy="90"/>
            </a:xfrm>
            <a:custGeom>
              <a:avLst/>
              <a:gdLst>
                <a:gd name="T0" fmla="*/ 162 w 162"/>
                <a:gd name="T1" fmla="*/ 60 h 90"/>
                <a:gd name="T2" fmla="*/ 54 w 162"/>
                <a:gd name="T3" fmla="*/ 60 h 90"/>
                <a:gd name="T4" fmla="*/ 54 w 162"/>
                <a:gd name="T5" fmla="*/ 90 h 90"/>
                <a:gd name="T6" fmla="*/ 0 w 162"/>
                <a:gd name="T7" fmla="*/ 48 h 90"/>
                <a:gd name="T8" fmla="*/ 54 w 162"/>
                <a:gd name="T9" fmla="*/ 0 h 90"/>
                <a:gd name="T10" fmla="*/ 54 w 162"/>
                <a:gd name="T11" fmla="*/ 30 h 90"/>
                <a:gd name="T12" fmla="*/ 126 w 162"/>
                <a:gd name="T13" fmla="*/ 30 h 90"/>
                <a:gd name="T14" fmla="*/ 162 w 162"/>
                <a:gd name="T15" fmla="*/ 6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90">
                  <a:moveTo>
                    <a:pt x="162" y="60"/>
                  </a:moveTo>
                  <a:lnTo>
                    <a:pt x="54" y="60"/>
                  </a:lnTo>
                  <a:lnTo>
                    <a:pt x="54" y="90"/>
                  </a:lnTo>
                  <a:lnTo>
                    <a:pt x="0" y="48"/>
                  </a:lnTo>
                  <a:lnTo>
                    <a:pt x="54" y="0"/>
                  </a:lnTo>
                  <a:lnTo>
                    <a:pt x="54" y="30"/>
                  </a:lnTo>
                  <a:lnTo>
                    <a:pt x="126" y="30"/>
                  </a:lnTo>
                  <a:lnTo>
                    <a:pt x="162"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55" name="Freeform 1171">
              <a:extLst>
                <a:ext uri="{FF2B5EF4-FFF2-40B4-BE49-F238E27FC236}">
                  <a16:creationId xmlns:a16="http://schemas.microsoft.com/office/drawing/2014/main" id="{CDF1F6F3-97EB-4C98-AD9E-AC37C5067F47}"/>
                </a:ext>
              </a:extLst>
            </p:cNvPr>
            <p:cNvSpPr>
              <a:spLocks/>
            </p:cNvSpPr>
            <p:nvPr/>
          </p:nvSpPr>
          <p:spPr bwMode="auto">
            <a:xfrm>
              <a:off x="1653" y="2604"/>
              <a:ext cx="162" cy="90"/>
            </a:xfrm>
            <a:custGeom>
              <a:avLst/>
              <a:gdLst>
                <a:gd name="T0" fmla="*/ 162 w 162"/>
                <a:gd name="T1" fmla="*/ 60 h 90"/>
                <a:gd name="T2" fmla="*/ 54 w 162"/>
                <a:gd name="T3" fmla="*/ 60 h 90"/>
                <a:gd name="T4" fmla="*/ 54 w 162"/>
                <a:gd name="T5" fmla="*/ 90 h 90"/>
                <a:gd name="T6" fmla="*/ 0 w 162"/>
                <a:gd name="T7" fmla="*/ 48 h 90"/>
                <a:gd name="T8" fmla="*/ 54 w 162"/>
                <a:gd name="T9" fmla="*/ 0 h 90"/>
                <a:gd name="T10" fmla="*/ 54 w 162"/>
                <a:gd name="T11" fmla="*/ 30 h 90"/>
                <a:gd name="T12" fmla="*/ 126 w 162"/>
                <a:gd name="T13" fmla="*/ 30 h 90"/>
                <a:gd name="T14" fmla="*/ 162 w 162"/>
                <a:gd name="T15" fmla="*/ 6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90">
                  <a:moveTo>
                    <a:pt x="162" y="60"/>
                  </a:moveTo>
                  <a:lnTo>
                    <a:pt x="54" y="60"/>
                  </a:lnTo>
                  <a:lnTo>
                    <a:pt x="54" y="90"/>
                  </a:lnTo>
                  <a:lnTo>
                    <a:pt x="0" y="48"/>
                  </a:lnTo>
                  <a:lnTo>
                    <a:pt x="54" y="0"/>
                  </a:lnTo>
                  <a:lnTo>
                    <a:pt x="54" y="30"/>
                  </a:lnTo>
                  <a:lnTo>
                    <a:pt x="126" y="30"/>
                  </a:lnTo>
                  <a:lnTo>
                    <a:pt x="162"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56" name="Oval 1172">
              <a:extLst>
                <a:ext uri="{FF2B5EF4-FFF2-40B4-BE49-F238E27FC236}">
                  <a16:creationId xmlns:a16="http://schemas.microsoft.com/office/drawing/2014/main" id="{17B909FB-9F9F-4F04-967A-D5EA7AD4BE4F}"/>
                </a:ext>
              </a:extLst>
            </p:cNvPr>
            <p:cNvSpPr>
              <a:spLocks noChangeArrowheads="1"/>
            </p:cNvSpPr>
            <p:nvPr/>
          </p:nvSpPr>
          <p:spPr bwMode="auto">
            <a:xfrm>
              <a:off x="1755" y="2526"/>
              <a:ext cx="126" cy="126"/>
            </a:xfrm>
            <a:prstGeom prst="ellipse">
              <a:avLst/>
            </a:pr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8757" name="Group 1173">
            <a:extLst>
              <a:ext uri="{FF2B5EF4-FFF2-40B4-BE49-F238E27FC236}">
                <a16:creationId xmlns:a16="http://schemas.microsoft.com/office/drawing/2014/main" id="{68A0EFBE-B741-4745-A8F5-0CDA33595342}"/>
              </a:ext>
            </a:extLst>
          </p:cNvPr>
          <p:cNvGrpSpPr>
            <a:grpSpLocks/>
          </p:cNvGrpSpPr>
          <p:nvPr/>
        </p:nvGrpSpPr>
        <p:grpSpPr bwMode="auto">
          <a:xfrm>
            <a:off x="6324600" y="6172200"/>
            <a:ext cx="762000" cy="228600"/>
            <a:chOff x="-441" y="2514"/>
            <a:chExt cx="480" cy="144"/>
          </a:xfrm>
        </p:grpSpPr>
        <p:sp>
          <p:nvSpPr>
            <p:cNvPr id="68758" name="Freeform 1174">
              <a:extLst>
                <a:ext uri="{FF2B5EF4-FFF2-40B4-BE49-F238E27FC236}">
                  <a16:creationId xmlns:a16="http://schemas.microsoft.com/office/drawing/2014/main" id="{D6D7B102-79F9-4A0D-9B89-F0BB6233CD4F}"/>
                </a:ext>
              </a:extLst>
            </p:cNvPr>
            <p:cNvSpPr>
              <a:spLocks/>
            </p:cNvSpPr>
            <p:nvPr/>
          </p:nvSpPr>
          <p:spPr bwMode="auto">
            <a:xfrm>
              <a:off x="-441" y="2514"/>
              <a:ext cx="480" cy="144"/>
            </a:xfrm>
            <a:custGeom>
              <a:avLst/>
              <a:gdLst>
                <a:gd name="T0" fmla="*/ 438 w 480"/>
                <a:gd name="T1" fmla="*/ 24 h 144"/>
                <a:gd name="T2" fmla="*/ 390 w 480"/>
                <a:gd name="T3" fmla="*/ 0 h 144"/>
                <a:gd name="T4" fmla="*/ 90 w 480"/>
                <a:gd name="T5" fmla="*/ 0 h 144"/>
                <a:gd name="T6" fmla="*/ 36 w 480"/>
                <a:gd name="T7" fmla="*/ 24 h 144"/>
                <a:gd name="T8" fmla="*/ 0 w 480"/>
                <a:gd name="T9" fmla="*/ 24 h 144"/>
                <a:gd name="T10" fmla="*/ 0 w 480"/>
                <a:gd name="T11" fmla="*/ 144 h 144"/>
                <a:gd name="T12" fmla="*/ 480 w 480"/>
                <a:gd name="T13" fmla="*/ 144 h 144"/>
                <a:gd name="T14" fmla="*/ 480 w 480"/>
                <a:gd name="T15" fmla="*/ 24 h 144"/>
                <a:gd name="T16" fmla="*/ 438 w 480"/>
                <a:gd name="T17" fmla="*/ 2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0" h="144">
                  <a:moveTo>
                    <a:pt x="438" y="24"/>
                  </a:moveTo>
                  <a:lnTo>
                    <a:pt x="390" y="0"/>
                  </a:lnTo>
                  <a:lnTo>
                    <a:pt x="90" y="0"/>
                  </a:lnTo>
                  <a:lnTo>
                    <a:pt x="36" y="24"/>
                  </a:lnTo>
                  <a:lnTo>
                    <a:pt x="0" y="24"/>
                  </a:lnTo>
                  <a:lnTo>
                    <a:pt x="0" y="144"/>
                  </a:lnTo>
                  <a:lnTo>
                    <a:pt x="480" y="144"/>
                  </a:lnTo>
                  <a:lnTo>
                    <a:pt x="480" y="24"/>
                  </a:lnTo>
                  <a:lnTo>
                    <a:pt x="438" y="24"/>
                  </a:lnTo>
                  <a:close/>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59" name="Freeform 1175">
              <a:extLst>
                <a:ext uri="{FF2B5EF4-FFF2-40B4-BE49-F238E27FC236}">
                  <a16:creationId xmlns:a16="http://schemas.microsoft.com/office/drawing/2014/main" id="{277CAC82-1CB5-4FA5-80BA-25F219D74CEF}"/>
                </a:ext>
              </a:extLst>
            </p:cNvPr>
            <p:cNvSpPr>
              <a:spLocks noEditPoints="1"/>
            </p:cNvSpPr>
            <p:nvPr/>
          </p:nvSpPr>
          <p:spPr bwMode="auto">
            <a:xfrm>
              <a:off x="-393" y="2562"/>
              <a:ext cx="384" cy="96"/>
            </a:xfrm>
            <a:custGeom>
              <a:avLst/>
              <a:gdLst>
                <a:gd name="T0" fmla="*/ 9 w 64"/>
                <a:gd name="T1" fmla="*/ 6 h 16"/>
                <a:gd name="T2" fmla="*/ 11 w 64"/>
                <a:gd name="T3" fmla="*/ 4 h 16"/>
                <a:gd name="T4" fmla="*/ 14 w 64"/>
                <a:gd name="T5" fmla="*/ 5 h 16"/>
                <a:gd name="T6" fmla="*/ 15 w 64"/>
                <a:gd name="T7" fmla="*/ 8 h 16"/>
                <a:gd name="T8" fmla="*/ 14 w 64"/>
                <a:gd name="T9" fmla="*/ 11 h 16"/>
                <a:gd name="T10" fmla="*/ 11 w 64"/>
                <a:gd name="T11" fmla="*/ 12 h 16"/>
                <a:gd name="T12" fmla="*/ 9 w 64"/>
                <a:gd name="T13" fmla="*/ 10 h 16"/>
                <a:gd name="T14" fmla="*/ 22 w 64"/>
                <a:gd name="T15" fmla="*/ 8 h 16"/>
                <a:gd name="T16" fmla="*/ 23 w 64"/>
                <a:gd name="T17" fmla="*/ 5 h 16"/>
                <a:gd name="T18" fmla="*/ 26 w 64"/>
                <a:gd name="T19" fmla="*/ 4 h 16"/>
                <a:gd name="T20" fmla="*/ 28 w 64"/>
                <a:gd name="T21" fmla="*/ 6 h 16"/>
                <a:gd name="T22" fmla="*/ 28 w 64"/>
                <a:gd name="T23" fmla="*/ 10 h 16"/>
                <a:gd name="T24" fmla="*/ 26 w 64"/>
                <a:gd name="T25" fmla="*/ 12 h 16"/>
                <a:gd name="T26" fmla="*/ 23 w 64"/>
                <a:gd name="T27" fmla="*/ 11 h 16"/>
                <a:gd name="T28" fmla="*/ 22 w 64"/>
                <a:gd name="T29" fmla="*/ 8 h 16"/>
                <a:gd name="T30" fmla="*/ 36 w 64"/>
                <a:gd name="T31" fmla="*/ 6 h 16"/>
                <a:gd name="T32" fmla="*/ 38 w 64"/>
                <a:gd name="T33" fmla="*/ 4 h 16"/>
                <a:gd name="T34" fmla="*/ 41 w 64"/>
                <a:gd name="T35" fmla="*/ 5 h 16"/>
                <a:gd name="T36" fmla="*/ 42 w 64"/>
                <a:gd name="T37" fmla="*/ 8 h 16"/>
                <a:gd name="T38" fmla="*/ 41 w 64"/>
                <a:gd name="T39" fmla="*/ 11 h 16"/>
                <a:gd name="T40" fmla="*/ 38 w 64"/>
                <a:gd name="T41" fmla="*/ 12 h 16"/>
                <a:gd name="T42" fmla="*/ 36 w 64"/>
                <a:gd name="T43" fmla="*/ 10 h 16"/>
                <a:gd name="T44" fmla="*/ 49 w 64"/>
                <a:gd name="T45" fmla="*/ 8 h 16"/>
                <a:gd name="T46" fmla="*/ 50 w 64"/>
                <a:gd name="T47" fmla="*/ 5 h 16"/>
                <a:gd name="T48" fmla="*/ 53 w 64"/>
                <a:gd name="T49" fmla="*/ 4 h 16"/>
                <a:gd name="T50" fmla="*/ 55 w 64"/>
                <a:gd name="T51" fmla="*/ 6 h 16"/>
                <a:gd name="T52" fmla="*/ 55 w 64"/>
                <a:gd name="T53" fmla="*/ 10 h 16"/>
                <a:gd name="T54" fmla="*/ 53 w 64"/>
                <a:gd name="T55" fmla="*/ 12 h 16"/>
                <a:gd name="T56" fmla="*/ 50 w 64"/>
                <a:gd name="T57" fmla="*/ 11 h 16"/>
                <a:gd name="T58" fmla="*/ 49 w 64"/>
                <a:gd name="T59" fmla="*/ 8 h 16"/>
                <a:gd name="T60" fmla="*/ 64 w 64"/>
                <a:gd name="T61" fmla="*/ 16 h 16"/>
                <a:gd name="T62" fmla="*/ 64 w 64"/>
                <a:gd name="T63" fmla="*/ 2 h 16"/>
                <a:gd name="T64" fmla="*/ 62 w 64"/>
                <a:gd name="T65" fmla="*/ 0 h 16"/>
                <a:gd name="T66" fmla="*/ 4 w 64"/>
                <a:gd name="T67" fmla="*/ 0 h 16"/>
                <a:gd name="T68" fmla="*/ 1 w 64"/>
                <a:gd name="T69" fmla="*/ 1 h 16"/>
                <a:gd name="T70" fmla="*/ 0 w 64"/>
                <a:gd name="T71"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16">
                  <a:moveTo>
                    <a:pt x="8" y="8"/>
                  </a:moveTo>
                  <a:lnTo>
                    <a:pt x="9" y="6"/>
                  </a:lnTo>
                  <a:lnTo>
                    <a:pt x="9" y="5"/>
                  </a:lnTo>
                  <a:lnTo>
                    <a:pt x="11" y="4"/>
                  </a:lnTo>
                  <a:lnTo>
                    <a:pt x="12" y="4"/>
                  </a:lnTo>
                  <a:lnTo>
                    <a:pt x="14" y="5"/>
                  </a:lnTo>
                  <a:lnTo>
                    <a:pt x="15" y="6"/>
                  </a:lnTo>
                  <a:lnTo>
                    <a:pt x="15" y="8"/>
                  </a:lnTo>
                  <a:lnTo>
                    <a:pt x="15" y="10"/>
                  </a:lnTo>
                  <a:lnTo>
                    <a:pt x="14" y="11"/>
                  </a:lnTo>
                  <a:lnTo>
                    <a:pt x="12" y="12"/>
                  </a:lnTo>
                  <a:lnTo>
                    <a:pt x="11" y="12"/>
                  </a:lnTo>
                  <a:lnTo>
                    <a:pt x="9" y="11"/>
                  </a:lnTo>
                  <a:lnTo>
                    <a:pt x="9" y="10"/>
                  </a:lnTo>
                  <a:lnTo>
                    <a:pt x="8" y="8"/>
                  </a:lnTo>
                  <a:close/>
                  <a:moveTo>
                    <a:pt x="22" y="8"/>
                  </a:moveTo>
                  <a:lnTo>
                    <a:pt x="22" y="6"/>
                  </a:lnTo>
                  <a:lnTo>
                    <a:pt x="23" y="5"/>
                  </a:lnTo>
                  <a:lnTo>
                    <a:pt x="24" y="4"/>
                  </a:lnTo>
                  <a:lnTo>
                    <a:pt x="26" y="4"/>
                  </a:lnTo>
                  <a:lnTo>
                    <a:pt x="27" y="5"/>
                  </a:lnTo>
                  <a:lnTo>
                    <a:pt x="28" y="6"/>
                  </a:lnTo>
                  <a:lnTo>
                    <a:pt x="29" y="8"/>
                  </a:lnTo>
                  <a:lnTo>
                    <a:pt x="28" y="10"/>
                  </a:lnTo>
                  <a:lnTo>
                    <a:pt x="27" y="11"/>
                  </a:lnTo>
                  <a:lnTo>
                    <a:pt x="26" y="12"/>
                  </a:lnTo>
                  <a:lnTo>
                    <a:pt x="24" y="12"/>
                  </a:lnTo>
                  <a:lnTo>
                    <a:pt x="23" y="11"/>
                  </a:lnTo>
                  <a:lnTo>
                    <a:pt x="22" y="10"/>
                  </a:lnTo>
                  <a:lnTo>
                    <a:pt x="22" y="8"/>
                  </a:lnTo>
                  <a:close/>
                  <a:moveTo>
                    <a:pt x="35" y="8"/>
                  </a:moveTo>
                  <a:lnTo>
                    <a:pt x="36" y="6"/>
                  </a:lnTo>
                  <a:lnTo>
                    <a:pt x="37" y="5"/>
                  </a:lnTo>
                  <a:lnTo>
                    <a:pt x="38" y="4"/>
                  </a:lnTo>
                  <a:lnTo>
                    <a:pt x="40" y="4"/>
                  </a:lnTo>
                  <a:lnTo>
                    <a:pt x="41" y="5"/>
                  </a:lnTo>
                  <a:lnTo>
                    <a:pt x="42" y="6"/>
                  </a:lnTo>
                  <a:lnTo>
                    <a:pt x="42" y="8"/>
                  </a:lnTo>
                  <a:lnTo>
                    <a:pt x="42" y="10"/>
                  </a:lnTo>
                  <a:lnTo>
                    <a:pt x="41" y="11"/>
                  </a:lnTo>
                  <a:lnTo>
                    <a:pt x="40" y="12"/>
                  </a:lnTo>
                  <a:lnTo>
                    <a:pt x="38" y="12"/>
                  </a:lnTo>
                  <a:lnTo>
                    <a:pt x="37" y="11"/>
                  </a:lnTo>
                  <a:lnTo>
                    <a:pt x="36" y="10"/>
                  </a:lnTo>
                  <a:lnTo>
                    <a:pt x="35" y="8"/>
                  </a:lnTo>
                  <a:close/>
                  <a:moveTo>
                    <a:pt x="49" y="8"/>
                  </a:moveTo>
                  <a:lnTo>
                    <a:pt x="49" y="6"/>
                  </a:lnTo>
                  <a:lnTo>
                    <a:pt x="50" y="5"/>
                  </a:lnTo>
                  <a:lnTo>
                    <a:pt x="52" y="4"/>
                  </a:lnTo>
                  <a:lnTo>
                    <a:pt x="53" y="4"/>
                  </a:lnTo>
                  <a:lnTo>
                    <a:pt x="55" y="5"/>
                  </a:lnTo>
                  <a:lnTo>
                    <a:pt x="55" y="6"/>
                  </a:lnTo>
                  <a:lnTo>
                    <a:pt x="56" y="8"/>
                  </a:lnTo>
                  <a:lnTo>
                    <a:pt x="55" y="10"/>
                  </a:lnTo>
                  <a:lnTo>
                    <a:pt x="55" y="11"/>
                  </a:lnTo>
                  <a:lnTo>
                    <a:pt x="53" y="12"/>
                  </a:lnTo>
                  <a:lnTo>
                    <a:pt x="52" y="12"/>
                  </a:lnTo>
                  <a:lnTo>
                    <a:pt x="50" y="11"/>
                  </a:lnTo>
                  <a:lnTo>
                    <a:pt x="49" y="10"/>
                  </a:lnTo>
                  <a:lnTo>
                    <a:pt x="49" y="8"/>
                  </a:lnTo>
                  <a:close/>
                  <a:moveTo>
                    <a:pt x="0" y="16"/>
                  </a:moveTo>
                  <a:lnTo>
                    <a:pt x="64" y="16"/>
                  </a:lnTo>
                  <a:lnTo>
                    <a:pt x="64" y="3"/>
                  </a:lnTo>
                  <a:lnTo>
                    <a:pt x="64" y="2"/>
                  </a:lnTo>
                  <a:lnTo>
                    <a:pt x="63" y="1"/>
                  </a:lnTo>
                  <a:lnTo>
                    <a:pt x="62" y="0"/>
                  </a:lnTo>
                  <a:lnTo>
                    <a:pt x="61" y="0"/>
                  </a:lnTo>
                  <a:lnTo>
                    <a:pt x="4" y="0"/>
                  </a:lnTo>
                  <a:lnTo>
                    <a:pt x="2" y="0"/>
                  </a:lnTo>
                  <a:lnTo>
                    <a:pt x="1" y="1"/>
                  </a:lnTo>
                  <a:lnTo>
                    <a:pt x="0" y="2"/>
                  </a:lnTo>
                  <a:lnTo>
                    <a:pt x="0" y="3"/>
                  </a:lnTo>
                  <a:lnTo>
                    <a:pt x="0" y="16"/>
                  </a:lnTo>
                  <a:close/>
                </a:path>
              </a:pathLst>
            </a:custGeom>
            <a:solidFill>
              <a:srgbClr val="DDDDDD"/>
            </a:solidFill>
            <a:ln w="9525" cap="rnd">
              <a:solidFill>
                <a:srgbClr val="000000"/>
              </a:solidFill>
              <a:prstDash val="solid"/>
              <a:round/>
              <a:headEnd/>
              <a:tailEnd/>
            </a:ln>
          </p:spPr>
          <p:txBody>
            <a:bodyPr/>
            <a:lstStyle/>
            <a:p>
              <a:endParaRPr lang="en-US"/>
            </a:p>
          </p:txBody>
        </p:sp>
      </p:grpSp>
      <p:pic>
        <p:nvPicPr>
          <p:cNvPr id="68760" name="Picture 1176">
            <a:extLst>
              <a:ext uri="{FF2B5EF4-FFF2-40B4-BE49-F238E27FC236}">
                <a16:creationId xmlns:a16="http://schemas.microsoft.com/office/drawing/2014/main" id="{462E3AED-3628-4C5C-B284-6FF19CDF2A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59436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761" name="Group 1177">
            <a:extLst>
              <a:ext uri="{FF2B5EF4-FFF2-40B4-BE49-F238E27FC236}">
                <a16:creationId xmlns:a16="http://schemas.microsoft.com/office/drawing/2014/main" id="{6F15DB39-0DDB-4FB2-A69C-9022C26FAE87}"/>
              </a:ext>
            </a:extLst>
          </p:cNvPr>
          <p:cNvGrpSpPr>
            <a:grpSpLocks/>
          </p:cNvGrpSpPr>
          <p:nvPr/>
        </p:nvGrpSpPr>
        <p:grpSpPr bwMode="auto">
          <a:xfrm>
            <a:off x="7848601" y="5943601"/>
            <a:ext cx="608013" cy="677863"/>
            <a:chOff x="1724" y="405"/>
            <a:chExt cx="383" cy="524"/>
          </a:xfrm>
        </p:grpSpPr>
        <p:grpSp>
          <p:nvGrpSpPr>
            <p:cNvPr id="68762" name="Group 1178">
              <a:extLst>
                <a:ext uri="{FF2B5EF4-FFF2-40B4-BE49-F238E27FC236}">
                  <a16:creationId xmlns:a16="http://schemas.microsoft.com/office/drawing/2014/main" id="{BAB8FE53-3D89-4578-A80C-1EF4BE773D2A}"/>
                </a:ext>
              </a:extLst>
            </p:cNvPr>
            <p:cNvGrpSpPr>
              <a:grpSpLocks/>
            </p:cNvGrpSpPr>
            <p:nvPr/>
          </p:nvGrpSpPr>
          <p:grpSpPr bwMode="auto">
            <a:xfrm>
              <a:off x="1730" y="414"/>
              <a:ext cx="369" cy="506"/>
              <a:chOff x="1730" y="414"/>
              <a:chExt cx="369" cy="506"/>
            </a:xfrm>
          </p:grpSpPr>
          <p:sp>
            <p:nvSpPr>
              <p:cNvPr id="68763" name="Rectangle 1179">
                <a:extLst>
                  <a:ext uri="{FF2B5EF4-FFF2-40B4-BE49-F238E27FC236}">
                    <a16:creationId xmlns:a16="http://schemas.microsoft.com/office/drawing/2014/main" id="{8E0D7918-CFC6-4A82-9E3C-415F40306B47}"/>
                  </a:ext>
                </a:extLst>
              </p:cNvPr>
              <p:cNvSpPr>
                <a:spLocks noChangeArrowheads="1"/>
              </p:cNvSpPr>
              <p:nvPr/>
            </p:nvSpPr>
            <p:spPr bwMode="auto">
              <a:xfrm>
                <a:off x="1730" y="414"/>
                <a:ext cx="369" cy="4"/>
              </a:xfrm>
              <a:prstGeom prst="rect">
                <a:avLst/>
              </a:prstGeom>
              <a:solidFill>
                <a:srgbClr val="005E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64" name="Rectangle 1180">
                <a:extLst>
                  <a:ext uri="{FF2B5EF4-FFF2-40B4-BE49-F238E27FC236}">
                    <a16:creationId xmlns:a16="http://schemas.microsoft.com/office/drawing/2014/main" id="{15A441AF-4739-4900-886B-742174354499}"/>
                  </a:ext>
                </a:extLst>
              </p:cNvPr>
              <p:cNvSpPr>
                <a:spLocks noChangeArrowheads="1"/>
              </p:cNvSpPr>
              <p:nvPr/>
            </p:nvSpPr>
            <p:spPr bwMode="auto">
              <a:xfrm>
                <a:off x="1730" y="418"/>
                <a:ext cx="369" cy="5"/>
              </a:xfrm>
              <a:prstGeom prst="rect">
                <a:avLst/>
              </a:prstGeom>
              <a:solidFill>
                <a:srgbClr val="005F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65" name="Rectangle 1181">
                <a:extLst>
                  <a:ext uri="{FF2B5EF4-FFF2-40B4-BE49-F238E27FC236}">
                    <a16:creationId xmlns:a16="http://schemas.microsoft.com/office/drawing/2014/main" id="{B19C4CE6-0088-4193-940D-15BFFA5A395E}"/>
                  </a:ext>
                </a:extLst>
              </p:cNvPr>
              <p:cNvSpPr>
                <a:spLocks noChangeArrowheads="1"/>
              </p:cNvSpPr>
              <p:nvPr/>
            </p:nvSpPr>
            <p:spPr bwMode="auto">
              <a:xfrm>
                <a:off x="1730" y="423"/>
                <a:ext cx="369" cy="3"/>
              </a:xfrm>
              <a:prstGeom prst="rect">
                <a:avLst/>
              </a:prstGeom>
              <a:solidFill>
                <a:srgbClr val="005F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66" name="Rectangle 1182">
                <a:extLst>
                  <a:ext uri="{FF2B5EF4-FFF2-40B4-BE49-F238E27FC236}">
                    <a16:creationId xmlns:a16="http://schemas.microsoft.com/office/drawing/2014/main" id="{8D2B5227-9293-4517-B11C-91D30061466B}"/>
                  </a:ext>
                </a:extLst>
              </p:cNvPr>
              <p:cNvSpPr>
                <a:spLocks noChangeArrowheads="1"/>
              </p:cNvSpPr>
              <p:nvPr/>
            </p:nvSpPr>
            <p:spPr bwMode="auto">
              <a:xfrm>
                <a:off x="1730" y="426"/>
                <a:ext cx="369" cy="4"/>
              </a:xfrm>
              <a:prstGeom prst="rect">
                <a:avLst/>
              </a:prstGeom>
              <a:solidFill>
                <a:srgbClr val="0060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67" name="Rectangle 1183">
                <a:extLst>
                  <a:ext uri="{FF2B5EF4-FFF2-40B4-BE49-F238E27FC236}">
                    <a16:creationId xmlns:a16="http://schemas.microsoft.com/office/drawing/2014/main" id="{1DFD9195-FCBD-4C97-9E51-D7ED3CC54EAC}"/>
                  </a:ext>
                </a:extLst>
              </p:cNvPr>
              <p:cNvSpPr>
                <a:spLocks noChangeArrowheads="1"/>
              </p:cNvSpPr>
              <p:nvPr/>
            </p:nvSpPr>
            <p:spPr bwMode="auto">
              <a:xfrm>
                <a:off x="1730" y="430"/>
                <a:ext cx="369" cy="4"/>
              </a:xfrm>
              <a:prstGeom prst="rect">
                <a:avLst/>
              </a:prstGeom>
              <a:solidFill>
                <a:srgbClr val="0061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68" name="Rectangle 1184">
                <a:extLst>
                  <a:ext uri="{FF2B5EF4-FFF2-40B4-BE49-F238E27FC236}">
                    <a16:creationId xmlns:a16="http://schemas.microsoft.com/office/drawing/2014/main" id="{52027741-4A80-4EA7-AA75-431F7652B252}"/>
                  </a:ext>
                </a:extLst>
              </p:cNvPr>
              <p:cNvSpPr>
                <a:spLocks noChangeArrowheads="1"/>
              </p:cNvSpPr>
              <p:nvPr/>
            </p:nvSpPr>
            <p:spPr bwMode="auto">
              <a:xfrm>
                <a:off x="1730" y="434"/>
                <a:ext cx="369" cy="4"/>
              </a:xfrm>
              <a:prstGeom prst="rect">
                <a:avLst/>
              </a:prstGeom>
              <a:solidFill>
                <a:srgbClr val="00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69" name="Rectangle 1185">
                <a:extLst>
                  <a:ext uri="{FF2B5EF4-FFF2-40B4-BE49-F238E27FC236}">
                    <a16:creationId xmlns:a16="http://schemas.microsoft.com/office/drawing/2014/main" id="{8F1AAAD5-3E04-4C83-9EAF-5B2772BC3B0A}"/>
                  </a:ext>
                </a:extLst>
              </p:cNvPr>
              <p:cNvSpPr>
                <a:spLocks noChangeArrowheads="1"/>
              </p:cNvSpPr>
              <p:nvPr/>
            </p:nvSpPr>
            <p:spPr bwMode="auto">
              <a:xfrm>
                <a:off x="1730" y="438"/>
                <a:ext cx="369" cy="4"/>
              </a:xfrm>
              <a:prstGeom prst="rect">
                <a:avLst/>
              </a:prstGeom>
              <a:solidFill>
                <a:srgbClr val="0063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70" name="Rectangle 1186">
                <a:extLst>
                  <a:ext uri="{FF2B5EF4-FFF2-40B4-BE49-F238E27FC236}">
                    <a16:creationId xmlns:a16="http://schemas.microsoft.com/office/drawing/2014/main" id="{FBAE6962-7108-47A9-8501-A3BBDDEB65D7}"/>
                  </a:ext>
                </a:extLst>
              </p:cNvPr>
              <p:cNvSpPr>
                <a:spLocks noChangeArrowheads="1"/>
              </p:cNvSpPr>
              <p:nvPr/>
            </p:nvSpPr>
            <p:spPr bwMode="auto">
              <a:xfrm>
                <a:off x="1730" y="442"/>
                <a:ext cx="369" cy="4"/>
              </a:xfrm>
              <a:prstGeom prst="rect">
                <a:avLst/>
              </a:prstGeom>
              <a:solidFill>
                <a:srgbClr val="0065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71" name="Rectangle 1187">
                <a:extLst>
                  <a:ext uri="{FF2B5EF4-FFF2-40B4-BE49-F238E27FC236}">
                    <a16:creationId xmlns:a16="http://schemas.microsoft.com/office/drawing/2014/main" id="{53DF52DC-71F1-4F7F-B696-3DD971E4A7E0}"/>
                  </a:ext>
                </a:extLst>
              </p:cNvPr>
              <p:cNvSpPr>
                <a:spLocks noChangeArrowheads="1"/>
              </p:cNvSpPr>
              <p:nvPr/>
            </p:nvSpPr>
            <p:spPr bwMode="auto">
              <a:xfrm>
                <a:off x="1730" y="446"/>
                <a:ext cx="369" cy="4"/>
              </a:xfrm>
              <a:prstGeom prst="rect">
                <a:avLst/>
              </a:prstGeom>
              <a:solidFill>
                <a:srgbClr val="00664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72" name="Rectangle 1188">
                <a:extLst>
                  <a:ext uri="{FF2B5EF4-FFF2-40B4-BE49-F238E27FC236}">
                    <a16:creationId xmlns:a16="http://schemas.microsoft.com/office/drawing/2014/main" id="{EC99D28E-C262-4131-9B75-3829F134FF8E}"/>
                  </a:ext>
                </a:extLst>
              </p:cNvPr>
              <p:cNvSpPr>
                <a:spLocks noChangeArrowheads="1"/>
              </p:cNvSpPr>
              <p:nvPr/>
            </p:nvSpPr>
            <p:spPr bwMode="auto">
              <a:xfrm>
                <a:off x="1730" y="450"/>
                <a:ext cx="369" cy="4"/>
              </a:xfrm>
              <a:prstGeom prst="rect">
                <a:avLst/>
              </a:prstGeom>
              <a:solidFill>
                <a:srgbClr val="0067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73" name="Rectangle 1189">
                <a:extLst>
                  <a:ext uri="{FF2B5EF4-FFF2-40B4-BE49-F238E27FC236}">
                    <a16:creationId xmlns:a16="http://schemas.microsoft.com/office/drawing/2014/main" id="{2C24D261-E84B-4540-9D36-07C0E8412678}"/>
                  </a:ext>
                </a:extLst>
              </p:cNvPr>
              <p:cNvSpPr>
                <a:spLocks noChangeArrowheads="1"/>
              </p:cNvSpPr>
              <p:nvPr/>
            </p:nvSpPr>
            <p:spPr bwMode="auto">
              <a:xfrm>
                <a:off x="1730" y="454"/>
                <a:ext cx="369" cy="4"/>
              </a:xfrm>
              <a:prstGeom prst="rect">
                <a:avLst/>
              </a:prstGeom>
              <a:solidFill>
                <a:srgbClr val="00694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74" name="Rectangle 1190">
                <a:extLst>
                  <a:ext uri="{FF2B5EF4-FFF2-40B4-BE49-F238E27FC236}">
                    <a16:creationId xmlns:a16="http://schemas.microsoft.com/office/drawing/2014/main" id="{89AD380E-4E6E-4AE7-A731-61CECB206F4F}"/>
                  </a:ext>
                </a:extLst>
              </p:cNvPr>
              <p:cNvSpPr>
                <a:spLocks noChangeArrowheads="1"/>
              </p:cNvSpPr>
              <p:nvPr/>
            </p:nvSpPr>
            <p:spPr bwMode="auto">
              <a:xfrm>
                <a:off x="1730" y="458"/>
                <a:ext cx="369" cy="4"/>
              </a:xfrm>
              <a:prstGeom prst="rect">
                <a:avLst/>
              </a:prstGeom>
              <a:solidFill>
                <a:srgbClr val="006B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75" name="Rectangle 1191">
                <a:extLst>
                  <a:ext uri="{FF2B5EF4-FFF2-40B4-BE49-F238E27FC236}">
                    <a16:creationId xmlns:a16="http://schemas.microsoft.com/office/drawing/2014/main" id="{16F0B1AC-83C3-4C48-859E-196A850C093E}"/>
                  </a:ext>
                </a:extLst>
              </p:cNvPr>
              <p:cNvSpPr>
                <a:spLocks noChangeArrowheads="1"/>
              </p:cNvSpPr>
              <p:nvPr/>
            </p:nvSpPr>
            <p:spPr bwMode="auto">
              <a:xfrm>
                <a:off x="1730" y="462"/>
                <a:ext cx="369" cy="4"/>
              </a:xfrm>
              <a:prstGeom prst="rect">
                <a:avLst/>
              </a:prstGeom>
              <a:solidFill>
                <a:srgbClr val="006C5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76" name="Rectangle 1192">
                <a:extLst>
                  <a:ext uri="{FF2B5EF4-FFF2-40B4-BE49-F238E27FC236}">
                    <a16:creationId xmlns:a16="http://schemas.microsoft.com/office/drawing/2014/main" id="{B5FE8C7A-4787-4883-B7FB-ED3E2DD95C9F}"/>
                  </a:ext>
                </a:extLst>
              </p:cNvPr>
              <p:cNvSpPr>
                <a:spLocks noChangeArrowheads="1"/>
              </p:cNvSpPr>
              <p:nvPr/>
            </p:nvSpPr>
            <p:spPr bwMode="auto">
              <a:xfrm>
                <a:off x="1730" y="466"/>
                <a:ext cx="369" cy="4"/>
              </a:xfrm>
              <a:prstGeom prst="rect">
                <a:avLst/>
              </a:prstGeom>
              <a:solidFill>
                <a:srgbClr val="006F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77" name="Rectangle 1193">
                <a:extLst>
                  <a:ext uri="{FF2B5EF4-FFF2-40B4-BE49-F238E27FC236}">
                    <a16:creationId xmlns:a16="http://schemas.microsoft.com/office/drawing/2014/main" id="{EB34333C-DF00-45BF-A689-0313138C0C61}"/>
                  </a:ext>
                </a:extLst>
              </p:cNvPr>
              <p:cNvSpPr>
                <a:spLocks noChangeArrowheads="1"/>
              </p:cNvSpPr>
              <p:nvPr/>
            </p:nvSpPr>
            <p:spPr bwMode="auto">
              <a:xfrm>
                <a:off x="1730" y="470"/>
                <a:ext cx="369" cy="4"/>
              </a:xfrm>
              <a:prstGeom prst="rect">
                <a:avLst/>
              </a:prstGeom>
              <a:solidFill>
                <a:srgbClr val="0071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78" name="Rectangle 1194">
                <a:extLst>
                  <a:ext uri="{FF2B5EF4-FFF2-40B4-BE49-F238E27FC236}">
                    <a16:creationId xmlns:a16="http://schemas.microsoft.com/office/drawing/2014/main" id="{921B5386-8A65-49D8-AE81-298B21946B55}"/>
                  </a:ext>
                </a:extLst>
              </p:cNvPr>
              <p:cNvSpPr>
                <a:spLocks noChangeArrowheads="1"/>
              </p:cNvSpPr>
              <p:nvPr/>
            </p:nvSpPr>
            <p:spPr bwMode="auto">
              <a:xfrm>
                <a:off x="1730" y="474"/>
                <a:ext cx="369" cy="4"/>
              </a:xfrm>
              <a:prstGeom prst="rect">
                <a:avLst/>
              </a:prstGeom>
              <a:solidFill>
                <a:srgbClr val="0072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79" name="Rectangle 1195">
                <a:extLst>
                  <a:ext uri="{FF2B5EF4-FFF2-40B4-BE49-F238E27FC236}">
                    <a16:creationId xmlns:a16="http://schemas.microsoft.com/office/drawing/2014/main" id="{0BDAB0C5-E4E9-4DED-84BB-17E189796F9F}"/>
                  </a:ext>
                </a:extLst>
              </p:cNvPr>
              <p:cNvSpPr>
                <a:spLocks noChangeArrowheads="1"/>
              </p:cNvSpPr>
              <p:nvPr/>
            </p:nvSpPr>
            <p:spPr bwMode="auto">
              <a:xfrm>
                <a:off x="1730" y="478"/>
                <a:ext cx="369" cy="3"/>
              </a:xfrm>
              <a:prstGeom prst="rect">
                <a:avLst/>
              </a:prstGeom>
              <a:solidFill>
                <a:srgbClr val="0074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80" name="Rectangle 1196">
                <a:extLst>
                  <a:ext uri="{FF2B5EF4-FFF2-40B4-BE49-F238E27FC236}">
                    <a16:creationId xmlns:a16="http://schemas.microsoft.com/office/drawing/2014/main" id="{74728F1F-5713-45A9-BFDD-C981ED0A6FDD}"/>
                  </a:ext>
                </a:extLst>
              </p:cNvPr>
              <p:cNvSpPr>
                <a:spLocks noChangeArrowheads="1"/>
              </p:cNvSpPr>
              <p:nvPr/>
            </p:nvSpPr>
            <p:spPr bwMode="auto">
              <a:xfrm>
                <a:off x="1730" y="481"/>
                <a:ext cx="369" cy="5"/>
              </a:xfrm>
              <a:prstGeom prst="rect">
                <a:avLst/>
              </a:prstGeom>
              <a:solidFill>
                <a:srgbClr val="0077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81" name="Rectangle 1197">
                <a:extLst>
                  <a:ext uri="{FF2B5EF4-FFF2-40B4-BE49-F238E27FC236}">
                    <a16:creationId xmlns:a16="http://schemas.microsoft.com/office/drawing/2014/main" id="{969644A0-545F-45FC-A874-B82795D4F43D}"/>
                  </a:ext>
                </a:extLst>
              </p:cNvPr>
              <p:cNvSpPr>
                <a:spLocks noChangeArrowheads="1"/>
              </p:cNvSpPr>
              <p:nvPr/>
            </p:nvSpPr>
            <p:spPr bwMode="auto">
              <a:xfrm>
                <a:off x="1730" y="486"/>
                <a:ext cx="369" cy="4"/>
              </a:xfrm>
              <a:prstGeom prst="rect">
                <a:avLst/>
              </a:prstGeom>
              <a:solidFill>
                <a:srgbClr val="007A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82" name="Rectangle 1198">
                <a:extLst>
                  <a:ext uri="{FF2B5EF4-FFF2-40B4-BE49-F238E27FC236}">
                    <a16:creationId xmlns:a16="http://schemas.microsoft.com/office/drawing/2014/main" id="{1C88C0E3-E36F-49FF-9ECE-B1005A4E8FBB}"/>
                  </a:ext>
                </a:extLst>
              </p:cNvPr>
              <p:cNvSpPr>
                <a:spLocks noChangeArrowheads="1"/>
              </p:cNvSpPr>
              <p:nvPr/>
            </p:nvSpPr>
            <p:spPr bwMode="auto">
              <a:xfrm>
                <a:off x="1730" y="490"/>
                <a:ext cx="369" cy="3"/>
              </a:xfrm>
              <a:prstGeom prst="rect">
                <a:avLst/>
              </a:prstGeom>
              <a:solidFill>
                <a:srgbClr val="007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83" name="Rectangle 1199">
                <a:extLst>
                  <a:ext uri="{FF2B5EF4-FFF2-40B4-BE49-F238E27FC236}">
                    <a16:creationId xmlns:a16="http://schemas.microsoft.com/office/drawing/2014/main" id="{E4A2C6F7-1780-4A54-AEAB-CEC209283466}"/>
                  </a:ext>
                </a:extLst>
              </p:cNvPr>
              <p:cNvSpPr>
                <a:spLocks noChangeArrowheads="1"/>
              </p:cNvSpPr>
              <p:nvPr/>
            </p:nvSpPr>
            <p:spPr bwMode="auto">
              <a:xfrm>
                <a:off x="1730" y="493"/>
                <a:ext cx="369" cy="4"/>
              </a:xfrm>
              <a:prstGeom prst="rect">
                <a:avLst/>
              </a:prstGeom>
              <a:solidFill>
                <a:srgbClr val="007E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84" name="Rectangle 1200">
                <a:extLst>
                  <a:ext uri="{FF2B5EF4-FFF2-40B4-BE49-F238E27FC236}">
                    <a16:creationId xmlns:a16="http://schemas.microsoft.com/office/drawing/2014/main" id="{1AFE500B-89D3-486A-8C5F-E17FB9B85F56}"/>
                  </a:ext>
                </a:extLst>
              </p:cNvPr>
              <p:cNvSpPr>
                <a:spLocks noChangeArrowheads="1"/>
              </p:cNvSpPr>
              <p:nvPr/>
            </p:nvSpPr>
            <p:spPr bwMode="auto">
              <a:xfrm>
                <a:off x="1730" y="497"/>
                <a:ext cx="369" cy="5"/>
              </a:xfrm>
              <a:prstGeom prst="rect">
                <a:avLst/>
              </a:prstGeom>
              <a:solidFill>
                <a:srgbClr val="0081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85" name="Rectangle 1201">
                <a:extLst>
                  <a:ext uri="{FF2B5EF4-FFF2-40B4-BE49-F238E27FC236}">
                    <a16:creationId xmlns:a16="http://schemas.microsoft.com/office/drawing/2014/main" id="{BFA5AE7E-83DE-4539-AEA8-9D529102FDAC}"/>
                  </a:ext>
                </a:extLst>
              </p:cNvPr>
              <p:cNvSpPr>
                <a:spLocks noChangeArrowheads="1"/>
              </p:cNvSpPr>
              <p:nvPr/>
            </p:nvSpPr>
            <p:spPr bwMode="auto">
              <a:xfrm>
                <a:off x="1730" y="502"/>
                <a:ext cx="369" cy="3"/>
              </a:xfrm>
              <a:prstGeom prst="rect">
                <a:avLst/>
              </a:prstGeom>
              <a:solidFill>
                <a:srgbClr val="0084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86" name="Rectangle 1202">
                <a:extLst>
                  <a:ext uri="{FF2B5EF4-FFF2-40B4-BE49-F238E27FC236}">
                    <a16:creationId xmlns:a16="http://schemas.microsoft.com/office/drawing/2014/main" id="{10A663D6-C05C-4F96-B0AA-5F407458B7DE}"/>
                  </a:ext>
                </a:extLst>
              </p:cNvPr>
              <p:cNvSpPr>
                <a:spLocks noChangeArrowheads="1"/>
              </p:cNvSpPr>
              <p:nvPr/>
            </p:nvSpPr>
            <p:spPr bwMode="auto">
              <a:xfrm>
                <a:off x="1730" y="505"/>
                <a:ext cx="369" cy="4"/>
              </a:xfrm>
              <a:prstGeom prst="rect">
                <a:avLst/>
              </a:prstGeom>
              <a:solidFill>
                <a:srgbClr val="0086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87" name="Rectangle 1203">
                <a:extLst>
                  <a:ext uri="{FF2B5EF4-FFF2-40B4-BE49-F238E27FC236}">
                    <a16:creationId xmlns:a16="http://schemas.microsoft.com/office/drawing/2014/main" id="{5B4FAFD5-44A3-420E-B577-383DC6AE09C3}"/>
                  </a:ext>
                </a:extLst>
              </p:cNvPr>
              <p:cNvSpPr>
                <a:spLocks noChangeArrowheads="1"/>
              </p:cNvSpPr>
              <p:nvPr/>
            </p:nvSpPr>
            <p:spPr bwMode="auto">
              <a:xfrm>
                <a:off x="1730" y="509"/>
                <a:ext cx="369" cy="4"/>
              </a:xfrm>
              <a:prstGeom prst="rect">
                <a:avLst/>
              </a:prstGeom>
              <a:solidFill>
                <a:srgbClr val="0089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88" name="Rectangle 1204">
                <a:extLst>
                  <a:ext uri="{FF2B5EF4-FFF2-40B4-BE49-F238E27FC236}">
                    <a16:creationId xmlns:a16="http://schemas.microsoft.com/office/drawing/2014/main" id="{C93A7FAD-E846-4165-98F8-372333BA2207}"/>
                  </a:ext>
                </a:extLst>
              </p:cNvPr>
              <p:cNvSpPr>
                <a:spLocks noChangeArrowheads="1"/>
              </p:cNvSpPr>
              <p:nvPr/>
            </p:nvSpPr>
            <p:spPr bwMode="auto">
              <a:xfrm>
                <a:off x="1730" y="513"/>
                <a:ext cx="369" cy="4"/>
              </a:xfrm>
              <a:prstGeom prst="rect">
                <a:avLst/>
              </a:prstGeom>
              <a:solidFill>
                <a:srgbClr val="008C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89" name="Rectangle 1205">
                <a:extLst>
                  <a:ext uri="{FF2B5EF4-FFF2-40B4-BE49-F238E27FC236}">
                    <a16:creationId xmlns:a16="http://schemas.microsoft.com/office/drawing/2014/main" id="{5DBC7794-72B5-46AA-9550-536FA6216BA1}"/>
                  </a:ext>
                </a:extLst>
              </p:cNvPr>
              <p:cNvSpPr>
                <a:spLocks noChangeArrowheads="1"/>
              </p:cNvSpPr>
              <p:nvPr/>
            </p:nvSpPr>
            <p:spPr bwMode="auto">
              <a:xfrm>
                <a:off x="1730" y="517"/>
                <a:ext cx="369" cy="4"/>
              </a:xfrm>
              <a:prstGeom prst="rect">
                <a:avLst/>
              </a:prstGeom>
              <a:solidFill>
                <a:srgbClr val="008F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90" name="Rectangle 1206">
                <a:extLst>
                  <a:ext uri="{FF2B5EF4-FFF2-40B4-BE49-F238E27FC236}">
                    <a16:creationId xmlns:a16="http://schemas.microsoft.com/office/drawing/2014/main" id="{7948FA94-477D-4932-B2A6-C8C2970A7F74}"/>
                  </a:ext>
                </a:extLst>
              </p:cNvPr>
              <p:cNvSpPr>
                <a:spLocks noChangeArrowheads="1"/>
              </p:cNvSpPr>
              <p:nvPr/>
            </p:nvSpPr>
            <p:spPr bwMode="auto">
              <a:xfrm>
                <a:off x="1730" y="521"/>
                <a:ext cx="369" cy="4"/>
              </a:xfrm>
              <a:prstGeom prst="rect">
                <a:avLst/>
              </a:prstGeom>
              <a:solidFill>
                <a:srgbClr val="0091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91" name="Rectangle 1207">
                <a:extLst>
                  <a:ext uri="{FF2B5EF4-FFF2-40B4-BE49-F238E27FC236}">
                    <a16:creationId xmlns:a16="http://schemas.microsoft.com/office/drawing/2014/main" id="{B43AA9BD-C767-4197-9940-05891034D8D2}"/>
                  </a:ext>
                </a:extLst>
              </p:cNvPr>
              <p:cNvSpPr>
                <a:spLocks noChangeArrowheads="1"/>
              </p:cNvSpPr>
              <p:nvPr/>
            </p:nvSpPr>
            <p:spPr bwMode="auto">
              <a:xfrm>
                <a:off x="1730" y="525"/>
                <a:ext cx="369" cy="4"/>
              </a:xfrm>
              <a:prstGeom prst="rect">
                <a:avLst/>
              </a:prstGeom>
              <a:solidFill>
                <a:srgbClr val="0094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92" name="Rectangle 1208">
                <a:extLst>
                  <a:ext uri="{FF2B5EF4-FFF2-40B4-BE49-F238E27FC236}">
                    <a16:creationId xmlns:a16="http://schemas.microsoft.com/office/drawing/2014/main" id="{74427999-071F-42BD-8214-46451BDA3B4E}"/>
                  </a:ext>
                </a:extLst>
              </p:cNvPr>
              <p:cNvSpPr>
                <a:spLocks noChangeArrowheads="1"/>
              </p:cNvSpPr>
              <p:nvPr/>
            </p:nvSpPr>
            <p:spPr bwMode="auto">
              <a:xfrm>
                <a:off x="1730" y="529"/>
                <a:ext cx="369" cy="4"/>
              </a:xfrm>
              <a:prstGeom prst="rect">
                <a:avLst/>
              </a:prstGeom>
              <a:solidFill>
                <a:srgbClr val="0097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93" name="Rectangle 1209">
                <a:extLst>
                  <a:ext uri="{FF2B5EF4-FFF2-40B4-BE49-F238E27FC236}">
                    <a16:creationId xmlns:a16="http://schemas.microsoft.com/office/drawing/2014/main" id="{58297613-79F8-479B-B886-C2AEDC21663C}"/>
                  </a:ext>
                </a:extLst>
              </p:cNvPr>
              <p:cNvSpPr>
                <a:spLocks noChangeArrowheads="1"/>
              </p:cNvSpPr>
              <p:nvPr/>
            </p:nvSpPr>
            <p:spPr bwMode="auto">
              <a:xfrm>
                <a:off x="1730" y="533"/>
                <a:ext cx="369" cy="4"/>
              </a:xfrm>
              <a:prstGeom prst="rect">
                <a:avLst/>
              </a:prstGeom>
              <a:solidFill>
                <a:srgbClr val="009B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94" name="Rectangle 1210">
                <a:extLst>
                  <a:ext uri="{FF2B5EF4-FFF2-40B4-BE49-F238E27FC236}">
                    <a16:creationId xmlns:a16="http://schemas.microsoft.com/office/drawing/2014/main" id="{516614C4-8E2F-4EA4-8CCB-AD79CA5DFCEF}"/>
                  </a:ext>
                </a:extLst>
              </p:cNvPr>
              <p:cNvSpPr>
                <a:spLocks noChangeArrowheads="1"/>
              </p:cNvSpPr>
              <p:nvPr/>
            </p:nvSpPr>
            <p:spPr bwMode="auto">
              <a:xfrm>
                <a:off x="1730" y="537"/>
                <a:ext cx="369" cy="4"/>
              </a:xfrm>
              <a:prstGeom prst="rect">
                <a:avLst/>
              </a:prstGeom>
              <a:solidFill>
                <a:srgbClr val="009D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95" name="Rectangle 1211">
                <a:extLst>
                  <a:ext uri="{FF2B5EF4-FFF2-40B4-BE49-F238E27FC236}">
                    <a16:creationId xmlns:a16="http://schemas.microsoft.com/office/drawing/2014/main" id="{20AB9868-02DC-4852-8B9F-6C8E016F7768}"/>
                  </a:ext>
                </a:extLst>
              </p:cNvPr>
              <p:cNvSpPr>
                <a:spLocks noChangeArrowheads="1"/>
              </p:cNvSpPr>
              <p:nvPr/>
            </p:nvSpPr>
            <p:spPr bwMode="auto">
              <a:xfrm>
                <a:off x="1730" y="541"/>
                <a:ext cx="369" cy="4"/>
              </a:xfrm>
              <a:prstGeom prst="rect">
                <a:avLst/>
              </a:prstGeom>
              <a:solidFill>
                <a:srgbClr val="00A0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96" name="Rectangle 1212">
                <a:extLst>
                  <a:ext uri="{FF2B5EF4-FFF2-40B4-BE49-F238E27FC236}">
                    <a16:creationId xmlns:a16="http://schemas.microsoft.com/office/drawing/2014/main" id="{702E8FEF-FE8B-49E1-A789-11D76471A3F4}"/>
                  </a:ext>
                </a:extLst>
              </p:cNvPr>
              <p:cNvSpPr>
                <a:spLocks noChangeArrowheads="1"/>
              </p:cNvSpPr>
              <p:nvPr/>
            </p:nvSpPr>
            <p:spPr bwMode="auto">
              <a:xfrm>
                <a:off x="1730" y="545"/>
                <a:ext cx="369" cy="4"/>
              </a:xfrm>
              <a:prstGeom prst="rect">
                <a:avLst/>
              </a:prstGeom>
              <a:solidFill>
                <a:srgbClr val="00A3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97" name="Rectangle 1213">
                <a:extLst>
                  <a:ext uri="{FF2B5EF4-FFF2-40B4-BE49-F238E27FC236}">
                    <a16:creationId xmlns:a16="http://schemas.microsoft.com/office/drawing/2014/main" id="{041AFAC4-A669-4FB3-9757-F30289F4A857}"/>
                  </a:ext>
                </a:extLst>
              </p:cNvPr>
              <p:cNvSpPr>
                <a:spLocks noChangeArrowheads="1"/>
              </p:cNvSpPr>
              <p:nvPr/>
            </p:nvSpPr>
            <p:spPr bwMode="auto">
              <a:xfrm>
                <a:off x="1730" y="549"/>
                <a:ext cx="369" cy="4"/>
              </a:xfrm>
              <a:prstGeom prst="rect">
                <a:avLst/>
              </a:prstGeom>
              <a:solidFill>
                <a:srgbClr val="00A5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98" name="Rectangle 1214">
                <a:extLst>
                  <a:ext uri="{FF2B5EF4-FFF2-40B4-BE49-F238E27FC236}">
                    <a16:creationId xmlns:a16="http://schemas.microsoft.com/office/drawing/2014/main" id="{098F3500-102D-4480-9350-C0A502D59D4F}"/>
                  </a:ext>
                </a:extLst>
              </p:cNvPr>
              <p:cNvSpPr>
                <a:spLocks noChangeArrowheads="1"/>
              </p:cNvSpPr>
              <p:nvPr/>
            </p:nvSpPr>
            <p:spPr bwMode="auto">
              <a:xfrm>
                <a:off x="1730" y="553"/>
                <a:ext cx="369" cy="4"/>
              </a:xfrm>
              <a:prstGeom prst="rect">
                <a:avLst/>
              </a:prstGeom>
              <a:solidFill>
                <a:srgbClr val="00A7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799" name="Rectangle 1215">
                <a:extLst>
                  <a:ext uri="{FF2B5EF4-FFF2-40B4-BE49-F238E27FC236}">
                    <a16:creationId xmlns:a16="http://schemas.microsoft.com/office/drawing/2014/main" id="{F5A2BA23-50BC-4CAA-A7AC-935F878BBCEC}"/>
                  </a:ext>
                </a:extLst>
              </p:cNvPr>
              <p:cNvSpPr>
                <a:spLocks noChangeArrowheads="1"/>
              </p:cNvSpPr>
              <p:nvPr/>
            </p:nvSpPr>
            <p:spPr bwMode="auto">
              <a:xfrm>
                <a:off x="1730" y="557"/>
                <a:ext cx="369" cy="4"/>
              </a:xfrm>
              <a:prstGeom prst="rect">
                <a:avLst/>
              </a:prstGeom>
              <a:solidFill>
                <a:srgbClr val="00AA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00" name="Rectangle 1216">
                <a:extLst>
                  <a:ext uri="{FF2B5EF4-FFF2-40B4-BE49-F238E27FC236}">
                    <a16:creationId xmlns:a16="http://schemas.microsoft.com/office/drawing/2014/main" id="{C3A3BB7F-3217-4E5F-914B-A23CA2D6EE6A}"/>
                  </a:ext>
                </a:extLst>
              </p:cNvPr>
              <p:cNvSpPr>
                <a:spLocks noChangeArrowheads="1"/>
              </p:cNvSpPr>
              <p:nvPr/>
            </p:nvSpPr>
            <p:spPr bwMode="auto">
              <a:xfrm>
                <a:off x="1730" y="561"/>
                <a:ext cx="369" cy="4"/>
              </a:xfrm>
              <a:prstGeom prst="rect">
                <a:avLst/>
              </a:prstGeom>
              <a:solidFill>
                <a:srgbClr val="00AD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01" name="Rectangle 1217">
                <a:extLst>
                  <a:ext uri="{FF2B5EF4-FFF2-40B4-BE49-F238E27FC236}">
                    <a16:creationId xmlns:a16="http://schemas.microsoft.com/office/drawing/2014/main" id="{3A6B03FC-9504-425C-9A9A-4B4C465AE327}"/>
                  </a:ext>
                </a:extLst>
              </p:cNvPr>
              <p:cNvSpPr>
                <a:spLocks noChangeArrowheads="1"/>
              </p:cNvSpPr>
              <p:nvPr/>
            </p:nvSpPr>
            <p:spPr bwMode="auto">
              <a:xfrm>
                <a:off x="1730" y="565"/>
                <a:ext cx="369" cy="3"/>
              </a:xfrm>
              <a:prstGeom prst="rect">
                <a:avLst/>
              </a:prstGeom>
              <a:solidFill>
                <a:srgbClr val="00AF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02" name="Rectangle 1218">
                <a:extLst>
                  <a:ext uri="{FF2B5EF4-FFF2-40B4-BE49-F238E27FC236}">
                    <a16:creationId xmlns:a16="http://schemas.microsoft.com/office/drawing/2014/main" id="{13F338B7-7329-484E-9744-EF0B408A8076}"/>
                  </a:ext>
                </a:extLst>
              </p:cNvPr>
              <p:cNvSpPr>
                <a:spLocks noChangeArrowheads="1"/>
              </p:cNvSpPr>
              <p:nvPr/>
            </p:nvSpPr>
            <p:spPr bwMode="auto">
              <a:xfrm>
                <a:off x="1730" y="568"/>
                <a:ext cx="369" cy="4"/>
              </a:xfrm>
              <a:prstGeom prst="rect">
                <a:avLst/>
              </a:prstGeom>
              <a:solidFill>
                <a:srgbClr val="00B1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03" name="Rectangle 1219">
                <a:extLst>
                  <a:ext uri="{FF2B5EF4-FFF2-40B4-BE49-F238E27FC236}">
                    <a16:creationId xmlns:a16="http://schemas.microsoft.com/office/drawing/2014/main" id="{8F787CC2-4AC9-4F92-9692-D17222ED1DC4}"/>
                  </a:ext>
                </a:extLst>
              </p:cNvPr>
              <p:cNvSpPr>
                <a:spLocks noChangeArrowheads="1"/>
              </p:cNvSpPr>
              <p:nvPr/>
            </p:nvSpPr>
            <p:spPr bwMode="auto">
              <a:xfrm>
                <a:off x="1730" y="572"/>
                <a:ext cx="369" cy="5"/>
              </a:xfrm>
              <a:prstGeom prst="rect">
                <a:avLst/>
              </a:prstGeom>
              <a:solidFill>
                <a:srgbClr val="00B3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04" name="Rectangle 1220">
                <a:extLst>
                  <a:ext uri="{FF2B5EF4-FFF2-40B4-BE49-F238E27FC236}">
                    <a16:creationId xmlns:a16="http://schemas.microsoft.com/office/drawing/2014/main" id="{7D57A45D-D77F-4089-B0E2-CBCFE0B9D03F}"/>
                  </a:ext>
                </a:extLst>
              </p:cNvPr>
              <p:cNvSpPr>
                <a:spLocks noChangeArrowheads="1"/>
              </p:cNvSpPr>
              <p:nvPr/>
            </p:nvSpPr>
            <p:spPr bwMode="auto">
              <a:xfrm>
                <a:off x="1730" y="577"/>
                <a:ext cx="369" cy="3"/>
              </a:xfrm>
              <a:prstGeom prst="rect">
                <a:avLst/>
              </a:prstGeom>
              <a:solidFill>
                <a:srgbClr val="00B5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05" name="Rectangle 1221">
                <a:extLst>
                  <a:ext uri="{FF2B5EF4-FFF2-40B4-BE49-F238E27FC236}">
                    <a16:creationId xmlns:a16="http://schemas.microsoft.com/office/drawing/2014/main" id="{F759827C-6947-4AE9-8EE9-D9401474F12C}"/>
                  </a:ext>
                </a:extLst>
              </p:cNvPr>
              <p:cNvSpPr>
                <a:spLocks noChangeArrowheads="1"/>
              </p:cNvSpPr>
              <p:nvPr/>
            </p:nvSpPr>
            <p:spPr bwMode="auto">
              <a:xfrm>
                <a:off x="1730" y="580"/>
                <a:ext cx="369" cy="4"/>
              </a:xfrm>
              <a:prstGeom prst="rect">
                <a:avLst/>
              </a:prstGeom>
              <a:solidFill>
                <a:srgbClr val="00B7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06" name="Rectangle 1222">
                <a:extLst>
                  <a:ext uri="{FF2B5EF4-FFF2-40B4-BE49-F238E27FC236}">
                    <a16:creationId xmlns:a16="http://schemas.microsoft.com/office/drawing/2014/main" id="{8EE974EF-4B00-4E24-92D1-4F4EC2144269}"/>
                  </a:ext>
                </a:extLst>
              </p:cNvPr>
              <p:cNvSpPr>
                <a:spLocks noChangeArrowheads="1"/>
              </p:cNvSpPr>
              <p:nvPr/>
            </p:nvSpPr>
            <p:spPr bwMode="auto">
              <a:xfrm>
                <a:off x="1730" y="584"/>
                <a:ext cx="369" cy="4"/>
              </a:xfrm>
              <a:prstGeom prst="rect">
                <a:avLst/>
              </a:prstGeom>
              <a:solidFill>
                <a:srgbClr val="00B9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07" name="Rectangle 1223">
                <a:extLst>
                  <a:ext uri="{FF2B5EF4-FFF2-40B4-BE49-F238E27FC236}">
                    <a16:creationId xmlns:a16="http://schemas.microsoft.com/office/drawing/2014/main" id="{0BB49AE9-A676-4525-9A5A-A6D9E2C0E5FC}"/>
                  </a:ext>
                </a:extLst>
              </p:cNvPr>
              <p:cNvSpPr>
                <a:spLocks noChangeArrowheads="1"/>
              </p:cNvSpPr>
              <p:nvPr/>
            </p:nvSpPr>
            <p:spPr bwMode="auto">
              <a:xfrm>
                <a:off x="1730" y="588"/>
                <a:ext cx="369" cy="4"/>
              </a:xfrm>
              <a:prstGeom prst="rect">
                <a:avLst/>
              </a:prstGeom>
              <a:solidFill>
                <a:srgbClr val="00BB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08" name="Rectangle 1224">
                <a:extLst>
                  <a:ext uri="{FF2B5EF4-FFF2-40B4-BE49-F238E27FC236}">
                    <a16:creationId xmlns:a16="http://schemas.microsoft.com/office/drawing/2014/main" id="{C0BB03C5-F349-4663-BF12-90F0E65B4007}"/>
                  </a:ext>
                </a:extLst>
              </p:cNvPr>
              <p:cNvSpPr>
                <a:spLocks noChangeArrowheads="1"/>
              </p:cNvSpPr>
              <p:nvPr/>
            </p:nvSpPr>
            <p:spPr bwMode="auto">
              <a:xfrm>
                <a:off x="1730" y="592"/>
                <a:ext cx="369" cy="4"/>
              </a:xfrm>
              <a:prstGeom prst="rect">
                <a:avLst/>
              </a:prstGeom>
              <a:solidFill>
                <a:srgbClr val="00BC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09" name="Rectangle 1225">
                <a:extLst>
                  <a:ext uri="{FF2B5EF4-FFF2-40B4-BE49-F238E27FC236}">
                    <a16:creationId xmlns:a16="http://schemas.microsoft.com/office/drawing/2014/main" id="{8C441ABE-AE26-49DB-B669-6380D0A61137}"/>
                  </a:ext>
                </a:extLst>
              </p:cNvPr>
              <p:cNvSpPr>
                <a:spLocks noChangeArrowheads="1"/>
              </p:cNvSpPr>
              <p:nvPr/>
            </p:nvSpPr>
            <p:spPr bwMode="auto">
              <a:xfrm>
                <a:off x="1730" y="596"/>
                <a:ext cx="369" cy="4"/>
              </a:xfrm>
              <a:prstGeom prst="rect">
                <a:avLst/>
              </a:prstGeom>
              <a:solidFill>
                <a:srgbClr val="00B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10" name="Rectangle 1226">
                <a:extLst>
                  <a:ext uri="{FF2B5EF4-FFF2-40B4-BE49-F238E27FC236}">
                    <a16:creationId xmlns:a16="http://schemas.microsoft.com/office/drawing/2014/main" id="{B0D70029-A128-48AC-BFE6-3B67110174F9}"/>
                  </a:ext>
                </a:extLst>
              </p:cNvPr>
              <p:cNvSpPr>
                <a:spLocks noChangeArrowheads="1"/>
              </p:cNvSpPr>
              <p:nvPr/>
            </p:nvSpPr>
            <p:spPr bwMode="auto">
              <a:xfrm>
                <a:off x="1730" y="600"/>
                <a:ext cx="369" cy="4"/>
              </a:xfrm>
              <a:prstGeom prst="rect">
                <a:avLst/>
              </a:prstGeom>
              <a:solidFill>
                <a:srgbClr val="00BF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11" name="Rectangle 1227">
                <a:extLst>
                  <a:ext uri="{FF2B5EF4-FFF2-40B4-BE49-F238E27FC236}">
                    <a16:creationId xmlns:a16="http://schemas.microsoft.com/office/drawing/2014/main" id="{EA5CABBA-C7DC-47A7-B34F-56CE91166BAF}"/>
                  </a:ext>
                </a:extLst>
              </p:cNvPr>
              <p:cNvSpPr>
                <a:spLocks noChangeArrowheads="1"/>
              </p:cNvSpPr>
              <p:nvPr/>
            </p:nvSpPr>
            <p:spPr bwMode="auto">
              <a:xfrm>
                <a:off x="1730" y="604"/>
                <a:ext cx="369" cy="4"/>
              </a:xfrm>
              <a:prstGeom prst="rect">
                <a:avLst/>
              </a:prstGeom>
              <a:solidFill>
                <a:srgbClr val="00C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12" name="Rectangle 1228">
                <a:extLst>
                  <a:ext uri="{FF2B5EF4-FFF2-40B4-BE49-F238E27FC236}">
                    <a16:creationId xmlns:a16="http://schemas.microsoft.com/office/drawing/2014/main" id="{E465BD0A-2AC3-4A3B-907C-51A8ADBB9328}"/>
                  </a:ext>
                </a:extLst>
              </p:cNvPr>
              <p:cNvSpPr>
                <a:spLocks noChangeArrowheads="1"/>
              </p:cNvSpPr>
              <p:nvPr/>
            </p:nvSpPr>
            <p:spPr bwMode="auto">
              <a:xfrm>
                <a:off x="1730" y="608"/>
                <a:ext cx="369" cy="4"/>
              </a:xfrm>
              <a:prstGeom prst="rect">
                <a:avLst/>
              </a:prstGeom>
              <a:solidFill>
                <a:srgbClr val="00C2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13" name="Rectangle 1229">
                <a:extLst>
                  <a:ext uri="{FF2B5EF4-FFF2-40B4-BE49-F238E27FC236}">
                    <a16:creationId xmlns:a16="http://schemas.microsoft.com/office/drawing/2014/main" id="{8830FB95-3463-44DB-8B6E-D81C6F4824D3}"/>
                  </a:ext>
                </a:extLst>
              </p:cNvPr>
              <p:cNvSpPr>
                <a:spLocks noChangeArrowheads="1"/>
              </p:cNvSpPr>
              <p:nvPr/>
            </p:nvSpPr>
            <p:spPr bwMode="auto">
              <a:xfrm>
                <a:off x="1730" y="612"/>
                <a:ext cx="369" cy="4"/>
              </a:xfrm>
              <a:prstGeom prst="rect">
                <a:avLst/>
              </a:prstGeom>
              <a:solidFill>
                <a:srgbClr val="00C3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14" name="Rectangle 1230">
                <a:extLst>
                  <a:ext uri="{FF2B5EF4-FFF2-40B4-BE49-F238E27FC236}">
                    <a16:creationId xmlns:a16="http://schemas.microsoft.com/office/drawing/2014/main" id="{E59C9A22-CFE4-4222-9AA7-84361E8110C8}"/>
                  </a:ext>
                </a:extLst>
              </p:cNvPr>
              <p:cNvSpPr>
                <a:spLocks noChangeArrowheads="1"/>
              </p:cNvSpPr>
              <p:nvPr/>
            </p:nvSpPr>
            <p:spPr bwMode="auto">
              <a:xfrm>
                <a:off x="1730" y="616"/>
                <a:ext cx="369" cy="4"/>
              </a:xfrm>
              <a:prstGeom prst="rect">
                <a:avLst/>
              </a:prstGeom>
              <a:solidFill>
                <a:srgbClr val="00C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15" name="Rectangle 1231">
                <a:extLst>
                  <a:ext uri="{FF2B5EF4-FFF2-40B4-BE49-F238E27FC236}">
                    <a16:creationId xmlns:a16="http://schemas.microsoft.com/office/drawing/2014/main" id="{EE223F6E-8AC3-490B-B8C2-0CCB36FED7C2}"/>
                  </a:ext>
                </a:extLst>
              </p:cNvPr>
              <p:cNvSpPr>
                <a:spLocks noChangeArrowheads="1"/>
              </p:cNvSpPr>
              <p:nvPr/>
            </p:nvSpPr>
            <p:spPr bwMode="auto">
              <a:xfrm>
                <a:off x="1730" y="620"/>
                <a:ext cx="369" cy="4"/>
              </a:xfrm>
              <a:prstGeom prst="rect">
                <a:avLst/>
              </a:prstGeom>
              <a:solidFill>
                <a:srgbClr val="00C5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16" name="Rectangle 1232">
                <a:extLst>
                  <a:ext uri="{FF2B5EF4-FFF2-40B4-BE49-F238E27FC236}">
                    <a16:creationId xmlns:a16="http://schemas.microsoft.com/office/drawing/2014/main" id="{021E6487-AAFA-4291-8FE9-A6CF09F2F0C1}"/>
                  </a:ext>
                </a:extLst>
              </p:cNvPr>
              <p:cNvSpPr>
                <a:spLocks noChangeArrowheads="1"/>
              </p:cNvSpPr>
              <p:nvPr/>
            </p:nvSpPr>
            <p:spPr bwMode="auto">
              <a:xfrm>
                <a:off x="1730" y="624"/>
                <a:ext cx="369" cy="4"/>
              </a:xfrm>
              <a:prstGeom prst="rect">
                <a:avLst/>
              </a:prstGeom>
              <a:solidFill>
                <a:srgbClr val="00C6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17" name="Rectangle 1233">
                <a:extLst>
                  <a:ext uri="{FF2B5EF4-FFF2-40B4-BE49-F238E27FC236}">
                    <a16:creationId xmlns:a16="http://schemas.microsoft.com/office/drawing/2014/main" id="{81F179F3-7BB2-4E68-A3E2-D4E9C5CD0428}"/>
                  </a:ext>
                </a:extLst>
              </p:cNvPr>
              <p:cNvSpPr>
                <a:spLocks noChangeArrowheads="1"/>
              </p:cNvSpPr>
              <p:nvPr/>
            </p:nvSpPr>
            <p:spPr bwMode="auto">
              <a:xfrm>
                <a:off x="1730" y="628"/>
                <a:ext cx="369" cy="4"/>
              </a:xfrm>
              <a:prstGeom prst="rect">
                <a:avLst/>
              </a:prstGeom>
              <a:solidFill>
                <a:srgbClr val="00C7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18" name="Rectangle 1234">
                <a:extLst>
                  <a:ext uri="{FF2B5EF4-FFF2-40B4-BE49-F238E27FC236}">
                    <a16:creationId xmlns:a16="http://schemas.microsoft.com/office/drawing/2014/main" id="{38BC0E7F-70D9-4249-8367-2BC64386D7E4}"/>
                  </a:ext>
                </a:extLst>
              </p:cNvPr>
              <p:cNvSpPr>
                <a:spLocks noChangeArrowheads="1"/>
              </p:cNvSpPr>
              <p:nvPr/>
            </p:nvSpPr>
            <p:spPr bwMode="auto">
              <a:xfrm>
                <a:off x="1730" y="632"/>
                <a:ext cx="369" cy="3"/>
              </a:xfrm>
              <a:prstGeom prst="rect">
                <a:avLst/>
              </a:prstGeom>
              <a:solidFill>
                <a:srgbClr val="00C7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19" name="Rectangle 1235">
                <a:extLst>
                  <a:ext uri="{FF2B5EF4-FFF2-40B4-BE49-F238E27FC236}">
                    <a16:creationId xmlns:a16="http://schemas.microsoft.com/office/drawing/2014/main" id="{66E470B4-9D51-42B6-912E-3D5B5CB42079}"/>
                  </a:ext>
                </a:extLst>
              </p:cNvPr>
              <p:cNvSpPr>
                <a:spLocks noChangeArrowheads="1"/>
              </p:cNvSpPr>
              <p:nvPr/>
            </p:nvSpPr>
            <p:spPr bwMode="auto">
              <a:xfrm>
                <a:off x="1730" y="635"/>
                <a:ext cx="369" cy="5"/>
              </a:xfrm>
              <a:prstGeom prst="rect">
                <a:avLst/>
              </a:prstGeom>
              <a:solidFill>
                <a:srgbClr val="00C8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20" name="Rectangle 1236">
                <a:extLst>
                  <a:ext uri="{FF2B5EF4-FFF2-40B4-BE49-F238E27FC236}">
                    <a16:creationId xmlns:a16="http://schemas.microsoft.com/office/drawing/2014/main" id="{821939E2-891B-4F1E-AE40-B39B51D097C4}"/>
                  </a:ext>
                </a:extLst>
              </p:cNvPr>
              <p:cNvSpPr>
                <a:spLocks noChangeArrowheads="1"/>
              </p:cNvSpPr>
              <p:nvPr/>
            </p:nvSpPr>
            <p:spPr bwMode="auto">
              <a:xfrm>
                <a:off x="1730" y="640"/>
                <a:ext cx="369" cy="4"/>
              </a:xfrm>
              <a:prstGeom prst="rect">
                <a:avLst/>
              </a:prstGeom>
              <a:solidFill>
                <a:srgbClr val="00C9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21" name="Rectangle 1237">
                <a:extLst>
                  <a:ext uri="{FF2B5EF4-FFF2-40B4-BE49-F238E27FC236}">
                    <a16:creationId xmlns:a16="http://schemas.microsoft.com/office/drawing/2014/main" id="{F6BD6F1F-8306-4627-AC0E-CDD706032696}"/>
                  </a:ext>
                </a:extLst>
              </p:cNvPr>
              <p:cNvSpPr>
                <a:spLocks noChangeArrowheads="1"/>
              </p:cNvSpPr>
              <p:nvPr/>
            </p:nvSpPr>
            <p:spPr bwMode="auto">
              <a:xfrm>
                <a:off x="1730" y="644"/>
                <a:ext cx="369" cy="3"/>
              </a:xfrm>
              <a:prstGeom prst="rect">
                <a:avLst/>
              </a:prstGeom>
              <a:solidFill>
                <a:srgbClr val="00C9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22" name="Rectangle 1238">
                <a:extLst>
                  <a:ext uri="{FF2B5EF4-FFF2-40B4-BE49-F238E27FC236}">
                    <a16:creationId xmlns:a16="http://schemas.microsoft.com/office/drawing/2014/main" id="{714DC895-007B-4076-9818-39C6EC20EBBE}"/>
                  </a:ext>
                </a:extLst>
              </p:cNvPr>
              <p:cNvSpPr>
                <a:spLocks noChangeArrowheads="1"/>
              </p:cNvSpPr>
              <p:nvPr/>
            </p:nvSpPr>
            <p:spPr bwMode="auto">
              <a:xfrm>
                <a:off x="1730" y="647"/>
                <a:ext cx="369" cy="4"/>
              </a:xfrm>
              <a:prstGeom prst="rect">
                <a:avLst/>
              </a:prstGeom>
              <a:solidFill>
                <a:srgbClr val="00CA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23" name="Rectangle 1239">
                <a:extLst>
                  <a:ext uri="{FF2B5EF4-FFF2-40B4-BE49-F238E27FC236}">
                    <a16:creationId xmlns:a16="http://schemas.microsoft.com/office/drawing/2014/main" id="{8AF305D0-9BDE-43EA-BC8F-6DE36D66F44D}"/>
                  </a:ext>
                </a:extLst>
              </p:cNvPr>
              <p:cNvSpPr>
                <a:spLocks noChangeArrowheads="1"/>
              </p:cNvSpPr>
              <p:nvPr/>
            </p:nvSpPr>
            <p:spPr bwMode="auto">
              <a:xfrm>
                <a:off x="1730" y="651"/>
                <a:ext cx="369" cy="5"/>
              </a:xfrm>
              <a:prstGeom prst="rect">
                <a:avLst/>
              </a:prstGeom>
              <a:solidFill>
                <a:srgbClr val="00CA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24" name="Rectangle 1240">
                <a:extLst>
                  <a:ext uri="{FF2B5EF4-FFF2-40B4-BE49-F238E27FC236}">
                    <a16:creationId xmlns:a16="http://schemas.microsoft.com/office/drawing/2014/main" id="{4B69C919-5B96-497A-B6C1-86A616746DDD}"/>
                  </a:ext>
                </a:extLst>
              </p:cNvPr>
              <p:cNvSpPr>
                <a:spLocks noChangeArrowheads="1"/>
              </p:cNvSpPr>
              <p:nvPr/>
            </p:nvSpPr>
            <p:spPr bwMode="auto">
              <a:xfrm>
                <a:off x="1730" y="656"/>
                <a:ext cx="369" cy="3"/>
              </a:xfrm>
              <a:prstGeom prst="rect">
                <a:avLst/>
              </a:prstGeom>
              <a:solidFill>
                <a:srgbClr val="00CB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25" name="Rectangle 1241">
                <a:extLst>
                  <a:ext uri="{FF2B5EF4-FFF2-40B4-BE49-F238E27FC236}">
                    <a16:creationId xmlns:a16="http://schemas.microsoft.com/office/drawing/2014/main" id="{4E8B6BA2-6517-49C9-AAD3-35E49EABC322}"/>
                  </a:ext>
                </a:extLst>
              </p:cNvPr>
              <p:cNvSpPr>
                <a:spLocks noChangeArrowheads="1"/>
              </p:cNvSpPr>
              <p:nvPr/>
            </p:nvSpPr>
            <p:spPr bwMode="auto">
              <a:xfrm>
                <a:off x="1730" y="659"/>
                <a:ext cx="369" cy="4"/>
              </a:xfrm>
              <a:prstGeom prst="rect">
                <a:avLst/>
              </a:prstGeom>
              <a:solidFill>
                <a:srgbClr val="00CB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26" name="Rectangle 1242">
                <a:extLst>
                  <a:ext uri="{FF2B5EF4-FFF2-40B4-BE49-F238E27FC236}">
                    <a16:creationId xmlns:a16="http://schemas.microsoft.com/office/drawing/2014/main" id="{E9366C49-BAB7-4A51-9B27-5E3195F1631A}"/>
                  </a:ext>
                </a:extLst>
              </p:cNvPr>
              <p:cNvSpPr>
                <a:spLocks noChangeArrowheads="1"/>
              </p:cNvSpPr>
              <p:nvPr/>
            </p:nvSpPr>
            <p:spPr bwMode="auto">
              <a:xfrm>
                <a:off x="1730" y="663"/>
                <a:ext cx="369" cy="4"/>
              </a:xfrm>
              <a:prstGeom prst="rect">
                <a:avLst/>
              </a:prstGeom>
              <a:solidFill>
                <a:srgbClr val="00CB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27" name="Rectangle 1243">
                <a:extLst>
                  <a:ext uri="{FF2B5EF4-FFF2-40B4-BE49-F238E27FC236}">
                    <a16:creationId xmlns:a16="http://schemas.microsoft.com/office/drawing/2014/main" id="{7DA1DAD9-2AC3-41B6-84B6-C8E4588B2F7E}"/>
                  </a:ext>
                </a:extLst>
              </p:cNvPr>
              <p:cNvSpPr>
                <a:spLocks noChangeArrowheads="1"/>
              </p:cNvSpPr>
              <p:nvPr/>
            </p:nvSpPr>
            <p:spPr bwMode="auto">
              <a:xfrm>
                <a:off x="1730" y="667"/>
                <a:ext cx="369" cy="4"/>
              </a:xfrm>
              <a:prstGeom prst="rect">
                <a:avLst/>
              </a:prstGeom>
              <a:solidFill>
                <a:srgbClr val="00CB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28" name="Rectangle 1244">
                <a:extLst>
                  <a:ext uri="{FF2B5EF4-FFF2-40B4-BE49-F238E27FC236}">
                    <a16:creationId xmlns:a16="http://schemas.microsoft.com/office/drawing/2014/main" id="{C6F94A42-29B8-4B65-B9CB-9E5134E9C2B3}"/>
                  </a:ext>
                </a:extLst>
              </p:cNvPr>
              <p:cNvSpPr>
                <a:spLocks noChangeArrowheads="1"/>
              </p:cNvSpPr>
              <p:nvPr/>
            </p:nvSpPr>
            <p:spPr bwMode="auto">
              <a:xfrm>
                <a:off x="1730" y="671"/>
                <a:ext cx="369" cy="4"/>
              </a:xfrm>
              <a:prstGeom prst="rect">
                <a:avLst/>
              </a:prstGeom>
              <a:solidFill>
                <a:srgbClr val="00CB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29" name="Rectangle 1245">
                <a:extLst>
                  <a:ext uri="{FF2B5EF4-FFF2-40B4-BE49-F238E27FC236}">
                    <a16:creationId xmlns:a16="http://schemas.microsoft.com/office/drawing/2014/main" id="{6C617DD5-C10B-4739-979E-80395ACA8725}"/>
                  </a:ext>
                </a:extLst>
              </p:cNvPr>
              <p:cNvSpPr>
                <a:spLocks noChangeArrowheads="1"/>
              </p:cNvSpPr>
              <p:nvPr/>
            </p:nvSpPr>
            <p:spPr bwMode="auto">
              <a:xfrm>
                <a:off x="1730" y="675"/>
                <a:ext cx="369" cy="4"/>
              </a:xfrm>
              <a:prstGeom prst="rect">
                <a:avLst/>
              </a:prstGeom>
              <a:solidFill>
                <a:srgbClr val="00CB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30" name="Rectangle 1246">
                <a:extLst>
                  <a:ext uri="{FF2B5EF4-FFF2-40B4-BE49-F238E27FC236}">
                    <a16:creationId xmlns:a16="http://schemas.microsoft.com/office/drawing/2014/main" id="{10F51D84-DC8F-4C38-B278-73923543B187}"/>
                  </a:ext>
                </a:extLst>
              </p:cNvPr>
              <p:cNvSpPr>
                <a:spLocks noChangeArrowheads="1"/>
              </p:cNvSpPr>
              <p:nvPr/>
            </p:nvSpPr>
            <p:spPr bwMode="auto">
              <a:xfrm>
                <a:off x="1730" y="679"/>
                <a:ext cx="369" cy="4"/>
              </a:xfrm>
              <a:prstGeom prst="rect">
                <a:avLst/>
              </a:prstGeom>
              <a:solidFill>
                <a:srgbClr val="00CA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31" name="Rectangle 1247">
                <a:extLst>
                  <a:ext uri="{FF2B5EF4-FFF2-40B4-BE49-F238E27FC236}">
                    <a16:creationId xmlns:a16="http://schemas.microsoft.com/office/drawing/2014/main" id="{4AFA95B5-6C80-4A0D-8787-A81C3ECF9CAC}"/>
                  </a:ext>
                </a:extLst>
              </p:cNvPr>
              <p:cNvSpPr>
                <a:spLocks noChangeArrowheads="1"/>
              </p:cNvSpPr>
              <p:nvPr/>
            </p:nvSpPr>
            <p:spPr bwMode="auto">
              <a:xfrm>
                <a:off x="1730" y="683"/>
                <a:ext cx="369" cy="4"/>
              </a:xfrm>
              <a:prstGeom prst="rect">
                <a:avLst/>
              </a:prstGeom>
              <a:solidFill>
                <a:srgbClr val="00CA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32" name="Rectangle 1248">
                <a:extLst>
                  <a:ext uri="{FF2B5EF4-FFF2-40B4-BE49-F238E27FC236}">
                    <a16:creationId xmlns:a16="http://schemas.microsoft.com/office/drawing/2014/main" id="{C89C8A03-6C9D-4ACA-B2A0-CD1ED393F50F}"/>
                  </a:ext>
                </a:extLst>
              </p:cNvPr>
              <p:cNvSpPr>
                <a:spLocks noChangeArrowheads="1"/>
              </p:cNvSpPr>
              <p:nvPr/>
            </p:nvSpPr>
            <p:spPr bwMode="auto">
              <a:xfrm>
                <a:off x="1730" y="687"/>
                <a:ext cx="369" cy="4"/>
              </a:xfrm>
              <a:prstGeom prst="rect">
                <a:avLst/>
              </a:prstGeom>
              <a:solidFill>
                <a:srgbClr val="00C9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33" name="Rectangle 1249">
                <a:extLst>
                  <a:ext uri="{FF2B5EF4-FFF2-40B4-BE49-F238E27FC236}">
                    <a16:creationId xmlns:a16="http://schemas.microsoft.com/office/drawing/2014/main" id="{EB14DB33-DDE2-487F-B0F7-3190C0C3DD6B}"/>
                  </a:ext>
                </a:extLst>
              </p:cNvPr>
              <p:cNvSpPr>
                <a:spLocks noChangeArrowheads="1"/>
              </p:cNvSpPr>
              <p:nvPr/>
            </p:nvSpPr>
            <p:spPr bwMode="auto">
              <a:xfrm>
                <a:off x="1730" y="691"/>
                <a:ext cx="369" cy="4"/>
              </a:xfrm>
              <a:prstGeom prst="rect">
                <a:avLst/>
              </a:prstGeom>
              <a:solidFill>
                <a:srgbClr val="00C9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34" name="Rectangle 1250">
                <a:extLst>
                  <a:ext uri="{FF2B5EF4-FFF2-40B4-BE49-F238E27FC236}">
                    <a16:creationId xmlns:a16="http://schemas.microsoft.com/office/drawing/2014/main" id="{98B2117C-2A01-49EF-96CA-358AC054ABEB}"/>
                  </a:ext>
                </a:extLst>
              </p:cNvPr>
              <p:cNvSpPr>
                <a:spLocks noChangeArrowheads="1"/>
              </p:cNvSpPr>
              <p:nvPr/>
            </p:nvSpPr>
            <p:spPr bwMode="auto">
              <a:xfrm>
                <a:off x="1730" y="695"/>
                <a:ext cx="369" cy="4"/>
              </a:xfrm>
              <a:prstGeom prst="rect">
                <a:avLst/>
              </a:prstGeom>
              <a:solidFill>
                <a:srgbClr val="00C8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35" name="Rectangle 1251">
                <a:extLst>
                  <a:ext uri="{FF2B5EF4-FFF2-40B4-BE49-F238E27FC236}">
                    <a16:creationId xmlns:a16="http://schemas.microsoft.com/office/drawing/2014/main" id="{746892CF-8206-4F52-8A37-FD59BC283742}"/>
                  </a:ext>
                </a:extLst>
              </p:cNvPr>
              <p:cNvSpPr>
                <a:spLocks noChangeArrowheads="1"/>
              </p:cNvSpPr>
              <p:nvPr/>
            </p:nvSpPr>
            <p:spPr bwMode="auto">
              <a:xfrm>
                <a:off x="1730" y="699"/>
                <a:ext cx="369" cy="4"/>
              </a:xfrm>
              <a:prstGeom prst="rect">
                <a:avLst/>
              </a:prstGeom>
              <a:solidFill>
                <a:srgbClr val="00C7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36" name="Rectangle 1252">
                <a:extLst>
                  <a:ext uri="{FF2B5EF4-FFF2-40B4-BE49-F238E27FC236}">
                    <a16:creationId xmlns:a16="http://schemas.microsoft.com/office/drawing/2014/main" id="{079A98FE-93AB-4224-9B10-2033F9EFE4F1}"/>
                  </a:ext>
                </a:extLst>
              </p:cNvPr>
              <p:cNvSpPr>
                <a:spLocks noChangeArrowheads="1"/>
              </p:cNvSpPr>
              <p:nvPr/>
            </p:nvSpPr>
            <p:spPr bwMode="auto">
              <a:xfrm>
                <a:off x="1730" y="703"/>
                <a:ext cx="369" cy="4"/>
              </a:xfrm>
              <a:prstGeom prst="rect">
                <a:avLst/>
              </a:prstGeom>
              <a:solidFill>
                <a:srgbClr val="00C7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37" name="Rectangle 1253">
                <a:extLst>
                  <a:ext uri="{FF2B5EF4-FFF2-40B4-BE49-F238E27FC236}">
                    <a16:creationId xmlns:a16="http://schemas.microsoft.com/office/drawing/2014/main" id="{ACA51029-FBA8-46C8-A9FF-D49F2FF92EDE}"/>
                  </a:ext>
                </a:extLst>
              </p:cNvPr>
              <p:cNvSpPr>
                <a:spLocks noChangeArrowheads="1"/>
              </p:cNvSpPr>
              <p:nvPr/>
            </p:nvSpPr>
            <p:spPr bwMode="auto">
              <a:xfrm>
                <a:off x="1730" y="707"/>
                <a:ext cx="369" cy="4"/>
              </a:xfrm>
              <a:prstGeom prst="rect">
                <a:avLst/>
              </a:prstGeom>
              <a:solidFill>
                <a:srgbClr val="00C6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38" name="Rectangle 1254">
                <a:extLst>
                  <a:ext uri="{FF2B5EF4-FFF2-40B4-BE49-F238E27FC236}">
                    <a16:creationId xmlns:a16="http://schemas.microsoft.com/office/drawing/2014/main" id="{CA9FCC8D-6811-4D42-A9BE-0C749E0FE727}"/>
                  </a:ext>
                </a:extLst>
              </p:cNvPr>
              <p:cNvSpPr>
                <a:spLocks noChangeArrowheads="1"/>
              </p:cNvSpPr>
              <p:nvPr/>
            </p:nvSpPr>
            <p:spPr bwMode="auto">
              <a:xfrm>
                <a:off x="1730" y="711"/>
                <a:ext cx="369" cy="4"/>
              </a:xfrm>
              <a:prstGeom prst="rect">
                <a:avLst/>
              </a:prstGeom>
              <a:solidFill>
                <a:srgbClr val="00C5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39" name="Rectangle 1255">
                <a:extLst>
                  <a:ext uri="{FF2B5EF4-FFF2-40B4-BE49-F238E27FC236}">
                    <a16:creationId xmlns:a16="http://schemas.microsoft.com/office/drawing/2014/main" id="{72A60A4D-1141-4AD0-9EA9-B78ED2640769}"/>
                  </a:ext>
                </a:extLst>
              </p:cNvPr>
              <p:cNvSpPr>
                <a:spLocks noChangeArrowheads="1"/>
              </p:cNvSpPr>
              <p:nvPr/>
            </p:nvSpPr>
            <p:spPr bwMode="auto">
              <a:xfrm>
                <a:off x="1730" y="715"/>
                <a:ext cx="369" cy="4"/>
              </a:xfrm>
              <a:prstGeom prst="rect">
                <a:avLst/>
              </a:prstGeom>
              <a:solidFill>
                <a:srgbClr val="00C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40" name="Rectangle 1256">
                <a:extLst>
                  <a:ext uri="{FF2B5EF4-FFF2-40B4-BE49-F238E27FC236}">
                    <a16:creationId xmlns:a16="http://schemas.microsoft.com/office/drawing/2014/main" id="{2A9964F5-F45C-4BFB-9E40-8156FA80D0FC}"/>
                  </a:ext>
                </a:extLst>
              </p:cNvPr>
              <p:cNvSpPr>
                <a:spLocks noChangeArrowheads="1"/>
              </p:cNvSpPr>
              <p:nvPr/>
            </p:nvSpPr>
            <p:spPr bwMode="auto">
              <a:xfrm>
                <a:off x="1730" y="719"/>
                <a:ext cx="369" cy="4"/>
              </a:xfrm>
              <a:prstGeom prst="rect">
                <a:avLst/>
              </a:prstGeom>
              <a:solidFill>
                <a:srgbClr val="00C3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41" name="Rectangle 1257">
                <a:extLst>
                  <a:ext uri="{FF2B5EF4-FFF2-40B4-BE49-F238E27FC236}">
                    <a16:creationId xmlns:a16="http://schemas.microsoft.com/office/drawing/2014/main" id="{3F9ACE08-2D2F-4F18-9886-258327C84B34}"/>
                  </a:ext>
                </a:extLst>
              </p:cNvPr>
              <p:cNvSpPr>
                <a:spLocks noChangeArrowheads="1"/>
              </p:cNvSpPr>
              <p:nvPr/>
            </p:nvSpPr>
            <p:spPr bwMode="auto">
              <a:xfrm>
                <a:off x="1730" y="723"/>
                <a:ext cx="369" cy="3"/>
              </a:xfrm>
              <a:prstGeom prst="rect">
                <a:avLst/>
              </a:prstGeom>
              <a:solidFill>
                <a:srgbClr val="00C2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42" name="Rectangle 1258">
                <a:extLst>
                  <a:ext uri="{FF2B5EF4-FFF2-40B4-BE49-F238E27FC236}">
                    <a16:creationId xmlns:a16="http://schemas.microsoft.com/office/drawing/2014/main" id="{BB82214C-128F-4AEE-AB46-4F432A45E77F}"/>
                  </a:ext>
                </a:extLst>
              </p:cNvPr>
              <p:cNvSpPr>
                <a:spLocks noChangeArrowheads="1"/>
              </p:cNvSpPr>
              <p:nvPr/>
            </p:nvSpPr>
            <p:spPr bwMode="auto">
              <a:xfrm>
                <a:off x="1730" y="726"/>
                <a:ext cx="369" cy="5"/>
              </a:xfrm>
              <a:prstGeom prst="rect">
                <a:avLst/>
              </a:prstGeom>
              <a:solidFill>
                <a:srgbClr val="00C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43" name="Rectangle 1259">
                <a:extLst>
                  <a:ext uri="{FF2B5EF4-FFF2-40B4-BE49-F238E27FC236}">
                    <a16:creationId xmlns:a16="http://schemas.microsoft.com/office/drawing/2014/main" id="{F1059DA4-50F5-4E04-B1F6-8F2189BFFA13}"/>
                  </a:ext>
                </a:extLst>
              </p:cNvPr>
              <p:cNvSpPr>
                <a:spLocks noChangeArrowheads="1"/>
              </p:cNvSpPr>
              <p:nvPr/>
            </p:nvSpPr>
            <p:spPr bwMode="auto">
              <a:xfrm>
                <a:off x="1730" y="731"/>
                <a:ext cx="369" cy="4"/>
              </a:xfrm>
              <a:prstGeom prst="rect">
                <a:avLst/>
              </a:prstGeom>
              <a:solidFill>
                <a:srgbClr val="00BF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44" name="Rectangle 1260">
                <a:extLst>
                  <a:ext uri="{FF2B5EF4-FFF2-40B4-BE49-F238E27FC236}">
                    <a16:creationId xmlns:a16="http://schemas.microsoft.com/office/drawing/2014/main" id="{39D64B07-3596-43A0-9F39-EDB261D36C4B}"/>
                  </a:ext>
                </a:extLst>
              </p:cNvPr>
              <p:cNvSpPr>
                <a:spLocks noChangeArrowheads="1"/>
              </p:cNvSpPr>
              <p:nvPr/>
            </p:nvSpPr>
            <p:spPr bwMode="auto">
              <a:xfrm>
                <a:off x="1730" y="735"/>
                <a:ext cx="369" cy="3"/>
              </a:xfrm>
              <a:prstGeom prst="rect">
                <a:avLst/>
              </a:prstGeom>
              <a:solidFill>
                <a:srgbClr val="00B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45" name="Rectangle 1261">
                <a:extLst>
                  <a:ext uri="{FF2B5EF4-FFF2-40B4-BE49-F238E27FC236}">
                    <a16:creationId xmlns:a16="http://schemas.microsoft.com/office/drawing/2014/main" id="{30E30CD3-36C0-475A-8D39-AF4C220F441F}"/>
                  </a:ext>
                </a:extLst>
              </p:cNvPr>
              <p:cNvSpPr>
                <a:spLocks noChangeArrowheads="1"/>
              </p:cNvSpPr>
              <p:nvPr/>
            </p:nvSpPr>
            <p:spPr bwMode="auto">
              <a:xfrm>
                <a:off x="1730" y="738"/>
                <a:ext cx="369" cy="4"/>
              </a:xfrm>
              <a:prstGeom prst="rect">
                <a:avLst/>
              </a:prstGeom>
              <a:solidFill>
                <a:srgbClr val="00BC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46" name="Rectangle 1262">
                <a:extLst>
                  <a:ext uri="{FF2B5EF4-FFF2-40B4-BE49-F238E27FC236}">
                    <a16:creationId xmlns:a16="http://schemas.microsoft.com/office/drawing/2014/main" id="{6D169D72-A7D5-45FC-AD2C-BFD532B0D491}"/>
                  </a:ext>
                </a:extLst>
              </p:cNvPr>
              <p:cNvSpPr>
                <a:spLocks noChangeArrowheads="1"/>
              </p:cNvSpPr>
              <p:nvPr/>
            </p:nvSpPr>
            <p:spPr bwMode="auto">
              <a:xfrm>
                <a:off x="1730" y="742"/>
                <a:ext cx="369" cy="4"/>
              </a:xfrm>
              <a:prstGeom prst="rect">
                <a:avLst/>
              </a:prstGeom>
              <a:solidFill>
                <a:srgbClr val="00BB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47" name="Rectangle 1263">
                <a:extLst>
                  <a:ext uri="{FF2B5EF4-FFF2-40B4-BE49-F238E27FC236}">
                    <a16:creationId xmlns:a16="http://schemas.microsoft.com/office/drawing/2014/main" id="{73D5DFEA-217D-4046-A8D3-91297501284A}"/>
                  </a:ext>
                </a:extLst>
              </p:cNvPr>
              <p:cNvSpPr>
                <a:spLocks noChangeArrowheads="1"/>
              </p:cNvSpPr>
              <p:nvPr/>
            </p:nvSpPr>
            <p:spPr bwMode="auto">
              <a:xfrm>
                <a:off x="1730" y="746"/>
                <a:ext cx="369" cy="4"/>
              </a:xfrm>
              <a:prstGeom prst="rect">
                <a:avLst/>
              </a:prstGeom>
              <a:solidFill>
                <a:srgbClr val="00B9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48" name="Rectangle 1264">
                <a:extLst>
                  <a:ext uri="{FF2B5EF4-FFF2-40B4-BE49-F238E27FC236}">
                    <a16:creationId xmlns:a16="http://schemas.microsoft.com/office/drawing/2014/main" id="{4680D12E-73AC-4544-AE07-CAD797DAB42B}"/>
                  </a:ext>
                </a:extLst>
              </p:cNvPr>
              <p:cNvSpPr>
                <a:spLocks noChangeArrowheads="1"/>
              </p:cNvSpPr>
              <p:nvPr/>
            </p:nvSpPr>
            <p:spPr bwMode="auto">
              <a:xfrm>
                <a:off x="1730" y="750"/>
                <a:ext cx="369" cy="4"/>
              </a:xfrm>
              <a:prstGeom prst="rect">
                <a:avLst/>
              </a:prstGeom>
              <a:solidFill>
                <a:srgbClr val="00B7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49" name="Rectangle 1265">
                <a:extLst>
                  <a:ext uri="{FF2B5EF4-FFF2-40B4-BE49-F238E27FC236}">
                    <a16:creationId xmlns:a16="http://schemas.microsoft.com/office/drawing/2014/main" id="{DDB75715-4543-47E9-AC2A-53E6AB78A9A5}"/>
                  </a:ext>
                </a:extLst>
              </p:cNvPr>
              <p:cNvSpPr>
                <a:spLocks noChangeArrowheads="1"/>
              </p:cNvSpPr>
              <p:nvPr/>
            </p:nvSpPr>
            <p:spPr bwMode="auto">
              <a:xfrm>
                <a:off x="1730" y="754"/>
                <a:ext cx="369" cy="4"/>
              </a:xfrm>
              <a:prstGeom prst="rect">
                <a:avLst/>
              </a:prstGeom>
              <a:solidFill>
                <a:srgbClr val="00B5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50" name="Rectangle 1266">
                <a:extLst>
                  <a:ext uri="{FF2B5EF4-FFF2-40B4-BE49-F238E27FC236}">
                    <a16:creationId xmlns:a16="http://schemas.microsoft.com/office/drawing/2014/main" id="{943E1F09-466B-4F41-B7C4-91EC02DDC1A7}"/>
                  </a:ext>
                </a:extLst>
              </p:cNvPr>
              <p:cNvSpPr>
                <a:spLocks noChangeArrowheads="1"/>
              </p:cNvSpPr>
              <p:nvPr/>
            </p:nvSpPr>
            <p:spPr bwMode="auto">
              <a:xfrm>
                <a:off x="1730" y="758"/>
                <a:ext cx="369" cy="4"/>
              </a:xfrm>
              <a:prstGeom prst="rect">
                <a:avLst/>
              </a:prstGeom>
              <a:solidFill>
                <a:srgbClr val="00B3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51" name="Rectangle 1267">
                <a:extLst>
                  <a:ext uri="{FF2B5EF4-FFF2-40B4-BE49-F238E27FC236}">
                    <a16:creationId xmlns:a16="http://schemas.microsoft.com/office/drawing/2014/main" id="{F9730EFF-BECD-4D01-8ED2-E33EA74DE162}"/>
                  </a:ext>
                </a:extLst>
              </p:cNvPr>
              <p:cNvSpPr>
                <a:spLocks noChangeArrowheads="1"/>
              </p:cNvSpPr>
              <p:nvPr/>
            </p:nvSpPr>
            <p:spPr bwMode="auto">
              <a:xfrm>
                <a:off x="1730" y="762"/>
                <a:ext cx="369" cy="4"/>
              </a:xfrm>
              <a:prstGeom prst="rect">
                <a:avLst/>
              </a:prstGeom>
              <a:solidFill>
                <a:srgbClr val="00B1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52" name="Rectangle 1268">
                <a:extLst>
                  <a:ext uri="{FF2B5EF4-FFF2-40B4-BE49-F238E27FC236}">
                    <a16:creationId xmlns:a16="http://schemas.microsoft.com/office/drawing/2014/main" id="{C26F03A2-2BE1-4D66-BECC-9CFCF704E5F6}"/>
                  </a:ext>
                </a:extLst>
              </p:cNvPr>
              <p:cNvSpPr>
                <a:spLocks noChangeArrowheads="1"/>
              </p:cNvSpPr>
              <p:nvPr/>
            </p:nvSpPr>
            <p:spPr bwMode="auto">
              <a:xfrm>
                <a:off x="1730" y="766"/>
                <a:ext cx="369" cy="4"/>
              </a:xfrm>
              <a:prstGeom prst="rect">
                <a:avLst/>
              </a:prstGeom>
              <a:solidFill>
                <a:srgbClr val="00AF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53" name="Rectangle 1269">
                <a:extLst>
                  <a:ext uri="{FF2B5EF4-FFF2-40B4-BE49-F238E27FC236}">
                    <a16:creationId xmlns:a16="http://schemas.microsoft.com/office/drawing/2014/main" id="{6F94C898-1C7B-4D16-9879-005F8650A0AC}"/>
                  </a:ext>
                </a:extLst>
              </p:cNvPr>
              <p:cNvSpPr>
                <a:spLocks noChangeArrowheads="1"/>
              </p:cNvSpPr>
              <p:nvPr/>
            </p:nvSpPr>
            <p:spPr bwMode="auto">
              <a:xfrm>
                <a:off x="1730" y="770"/>
                <a:ext cx="369" cy="4"/>
              </a:xfrm>
              <a:prstGeom prst="rect">
                <a:avLst/>
              </a:prstGeom>
              <a:solidFill>
                <a:srgbClr val="00AD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54" name="Rectangle 1270">
                <a:extLst>
                  <a:ext uri="{FF2B5EF4-FFF2-40B4-BE49-F238E27FC236}">
                    <a16:creationId xmlns:a16="http://schemas.microsoft.com/office/drawing/2014/main" id="{DCC46EC6-3825-4BE1-A4E5-837903A74F8A}"/>
                  </a:ext>
                </a:extLst>
              </p:cNvPr>
              <p:cNvSpPr>
                <a:spLocks noChangeArrowheads="1"/>
              </p:cNvSpPr>
              <p:nvPr/>
            </p:nvSpPr>
            <p:spPr bwMode="auto">
              <a:xfrm>
                <a:off x="1730" y="774"/>
                <a:ext cx="369" cy="4"/>
              </a:xfrm>
              <a:prstGeom prst="rect">
                <a:avLst/>
              </a:prstGeom>
              <a:solidFill>
                <a:srgbClr val="00AA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55" name="Rectangle 1271">
                <a:extLst>
                  <a:ext uri="{FF2B5EF4-FFF2-40B4-BE49-F238E27FC236}">
                    <a16:creationId xmlns:a16="http://schemas.microsoft.com/office/drawing/2014/main" id="{66FA356C-1675-4DDD-A8CA-C44EF177E3F2}"/>
                  </a:ext>
                </a:extLst>
              </p:cNvPr>
              <p:cNvSpPr>
                <a:spLocks noChangeArrowheads="1"/>
              </p:cNvSpPr>
              <p:nvPr/>
            </p:nvSpPr>
            <p:spPr bwMode="auto">
              <a:xfrm>
                <a:off x="1730" y="778"/>
                <a:ext cx="369" cy="4"/>
              </a:xfrm>
              <a:prstGeom prst="rect">
                <a:avLst/>
              </a:prstGeom>
              <a:solidFill>
                <a:srgbClr val="00A7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56" name="Rectangle 1272">
                <a:extLst>
                  <a:ext uri="{FF2B5EF4-FFF2-40B4-BE49-F238E27FC236}">
                    <a16:creationId xmlns:a16="http://schemas.microsoft.com/office/drawing/2014/main" id="{0D730540-3F00-4A14-A963-877B827455A1}"/>
                  </a:ext>
                </a:extLst>
              </p:cNvPr>
              <p:cNvSpPr>
                <a:spLocks noChangeArrowheads="1"/>
              </p:cNvSpPr>
              <p:nvPr/>
            </p:nvSpPr>
            <p:spPr bwMode="auto">
              <a:xfrm>
                <a:off x="1730" y="782"/>
                <a:ext cx="369" cy="4"/>
              </a:xfrm>
              <a:prstGeom prst="rect">
                <a:avLst/>
              </a:prstGeom>
              <a:solidFill>
                <a:srgbClr val="00A5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57" name="Rectangle 1273">
                <a:extLst>
                  <a:ext uri="{FF2B5EF4-FFF2-40B4-BE49-F238E27FC236}">
                    <a16:creationId xmlns:a16="http://schemas.microsoft.com/office/drawing/2014/main" id="{FC331C4F-DA49-48FD-8587-99F37ED0CDCE}"/>
                  </a:ext>
                </a:extLst>
              </p:cNvPr>
              <p:cNvSpPr>
                <a:spLocks noChangeArrowheads="1"/>
              </p:cNvSpPr>
              <p:nvPr/>
            </p:nvSpPr>
            <p:spPr bwMode="auto">
              <a:xfrm>
                <a:off x="1730" y="786"/>
                <a:ext cx="369" cy="4"/>
              </a:xfrm>
              <a:prstGeom prst="rect">
                <a:avLst/>
              </a:prstGeom>
              <a:solidFill>
                <a:srgbClr val="00A3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58" name="Rectangle 1274">
                <a:extLst>
                  <a:ext uri="{FF2B5EF4-FFF2-40B4-BE49-F238E27FC236}">
                    <a16:creationId xmlns:a16="http://schemas.microsoft.com/office/drawing/2014/main" id="{B7B25178-6498-42C7-BAC2-B61A76A4398B}"/>
                  </a:ext>
                </a:extLst>
              </p:cNvPr>
              <p:cNvSpPr>
                <a:spLocks noChangeArrowheads="1"/>
              </p:cNvSpPr>
              <p:nvPr/>
            </p:nvSpPr>
            <p:spPr bwMode="auto">
              <a:xfrm>
                <a:off x="1730" y="790"/>
                <a:ext cx="369" cy="4"/>
              </a:xfrm>
              <a:prstGeom prst="rect">
                <a:avLst/>
              </a:prstGeom>
              <a:solidFill>
                <a:srgbClr val="00A0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59" name="Rectangle 1275">
                <a:extLst>
                  <a:ext uri="{FF2B5EF4-FFF2-40B4-BE49-F238E27FC236}">
                    <a16:creationId xmlns:a16="http://schemas.microsoft.com/office/drawing/2014/main" id="{15EC47FB-F297-4F88-B120-9C9B6597DCDD}"/>
                  </a:ext>
                </a:extLst>
              </p:cNvPr>
              <p:cNvSpPr>
                <a:spLocks noChangeArrowheads="1"/>
              </p:cNvSpPr>
              <p:nvPr/>
            </p:nvSpPr>
            <p:spPr bwMode="auto">
              <a:xfrm>
                <a:off x="1730" y="794"/>
                <a:ext cx="369" cy="4"/>
              </a:xfrm>
              <a:prstGeom prst="rect">
                <a:avLst/>
              </a:prstGeom>
              <a:solidFill>
                <a:srgbClr val="009D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60" name="Rectangle 1276">
                <a:extLst>
                  <a:ext uri="{FF2B5EF4-FFF2-40B4-BE49-F238E27FC236}">
                    <a16:creationId xmlns:a16="http://schemas.microsoft.com/office/drawing/2014/main" id="{BB22DFED-FE81-4C64-A13D-413B799BF3D7}"/>
                  </a:ext>
                </a:extLst>
              </p:cNvPr>
              <p:cNvSpPr>
                <a:spLocks noChangeArrowheads="1"/>
              </p:cNvSpPr>
              <p:nvPr/>
            </p:nvSpPr>
            <p:spPr bwMode="auto">
              <a:xfrm>
                <a:off x="1730" y="798"/>
                <a:ext cx="369" cy="3"/>
              </a:xfrm>
              <a:prstGeom prst="rect">
                <a:avLst/>
              </a:prstGeom>
              <a:solidFill>
                <a:srgbClr val="009B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61" name="Rectangle 1277">
                <a:extLst>
                  <a:ext uri="{FF2B5EF4-FFF2-40B4-BE49-F238E27FC236}">
                    <a16:creationId xmlns:a16="http://schemas.microsoft.com/office/drawing/2014/main" id="{8D454D5A-26B5-4161-923B-92E3071B76AF}"/>
                  </a:ext>
                </a:extLst>
              </p:cNvPr>
              <p:cNvSpPr>
                <a:spLocks noChangeArrowheads="1"/>
              </p:cNvSpPr>
              <p:nvPr/>
            </p:nvSpPr>
            <p:spPr bwMode="auto">
              <a:xfrm>
                <a:off x="1730" y="801"/>
                <a:ext cx="369" cy="5"/>
              </a:xfrm>
              <a:prstGeom prst="rect">
                <a:avLst/>
              </a:prstGeom>
              <a:solidFill>
                <a:srgbClr val="0097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62" name="Rectangle 1278">
                <a:extLst>
                  <a:ext uri="{FF2B5EF4-FFF2-40B4-BE49-F238E27FC236}">
                    <a16:creationId xmlns:a16="http://schemas.microsoft.com/office/drawing/2014/main" id="{76D95633-E009-4031-80BE-93D9479D2B8B}"/>
                  </a:ext>
                </a:extLst>
              </p:cNvPr>
              <p:cNvSpPr>
                <a:spLocks noChangeArrowheads="1"/>
              </p:cNvSpPr>
              <p:nvPr/>
            </p:nvSpPr>
            <p:spPr bwMode="auto">
              <a:xfrm>
                <a:off x="1730" y="806"/>
                <a:ext cx="369" cy="4"/>
              </a:xfrm>
              <a:prstGeom prst="rect">
                <a:avLst/>
              </a:prstGeom>
              <a:solidFill>
                <a:srgbClr val="0094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63" name="Rectangle 1279">
                <a:extLst>
                  <a:ext uri="{FF2B5EF4-FFF2-40B4-BE49-F238E27FC236}">
                    <a16:creationId xmlns:a16="http://schemas.microsoft.com/office/drawing/2014/main" id="{17D58750-5724-4047-8568-C93384460D6B}"/>
                  </a:ext>
                </a:extLst>
              </p:cNvPr>
              <p:cNvSpPr>
                <a:spLocks noChangeArrowheads="1"/>
              </p:cNvSpPr>
              <p:nvPr/>
            </p:nvSpPr>
            <p:spPr bwMode="auto">
              <a:xfrm>
                <a:off x="1730" y="810"/>
                <a:ext cx="369" cy="3"/>
              </a:xfrm>
              <a:prstGeom prst="rect">
                <a:avLst/>
              </a:prstGeom>
              <a:solidFill>
                <a:srgbClr val="0091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64" name="Rectangle 1280">
                <a:extLst>
                  <a:ext uri="{FF2B5EF4-FFF2-40B4-BE49-F238E27FC236}">
                    <a16:creationId xmlns:a16="http://schemas.microsoft.com/office/drawing/2014/main" id="{168A7575-76C0-4B45-AD07-7C04CAEDEF2F}"/>
                  </a:ext>
                </a:extLst>
              </p:cNvPr>
              <p:cNvSpPr>
                <a:spLocks noChangeArrowheads="1"/>
              </p:cNvSpPr>
              <p:nvPr/>
            </p:nvSpPr>
            <p:spPr bwMode="auto">
              <a:xfrm>
                <a:off x="1730" y="813"/>
                <a:ext cx="369" cy="4"/>
              </a:xfrm>
              <a:prstGeom prst="rect">
                <a:avLst/>
              </a:prstGeom>
              <a:solidFill>
                <a:srgbClr val="008F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65" name="Rectangle 1281">
                <a:extLst>
                  <a:ext uri="{FF2B5EF4-FFF2-40B4-BE49-F238E27FC236}">
                    <a16:creationId xmlns:a16="http://schemas.microsoft.com/office/drawing/2014/main" id="{505B87B5-64A7-4225-B2F0-7ECACC965DF8}"/>
                  </a:ext>
                </a:extLst>
              </p:cNvPr>
              <p:cNvSpPr>
                <a:spLocks noChangeArrowheads="1"/>
              </p:cNvSpPr>
              <p:nvPr/>
            </p:nvSpPr>
            <p:spPr bwMode="auto">
              <a:xfrm>
                <a:off x="1730" y="817"/>
                <a:ext cx="369" cy="5"/>
              </a:xfrm>
              <a:prstGeom prst="rect">
                <a:avLst/>
              </a:prstGeom>
              <a:solidFill>
                <a:srgbClr val="008C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66" name="Rectangle 1282">
                <a:extLst>
                  <a:ext uri="{FF2B5EF4-FFF2-40B4-BE49-F238E27FC236}">
                    <a16:creationId xmlns:a16="http://schemas.microsoft.com/office/drawing/2014/main" id="{9112B756-953C-4BA4-8116-7473DC1407FC}"/>
                  </a:ext>
                </a:extLst>
              </p:cNvPr>
              <p:cNvSpPr>
                <a:spLocks noChangeArrowheads="1"/>
              </p:cNvSpPr>
              <p:nvPr/>
            </p:nvSpPr>
            <p:spPr bwMode="auto">
              <a:xfrm>
                <a:off x="1730" y="822"/>
                <a:ext cx="369" cy="3"/>
              </a:xfrm>
              <a:prstGeom prst="rect">
                <a:avLst/>
              </a:prstGeom>
              <a:solidFill>
                <a:srgbClr val="0089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67" name="Rectangle 1283">
                <a:extLst>
                  <a:ext uri="{FF2B5EF4-FFF2-40B4-BE49-F238E27FC236}">
                    <a16:creationId xmlns:a16="http://schemas.microsoft.com/office/drawing/2014/main" id="{AAFB00A6-6D64-4111-B3EE-F7479E194EE2}"/>
                  </a:ext>
                </a:extLst>
              </p:cNvPr>
              <p:cNvSpPr>
                <a:spLocks noChangeArrowheads="1"/>
              </p:cNvSpPr>
              <p:nvPr/>
            </p:nvSpPr>
            <p:spPr bwMode="auto">
              <a:xfrm>
                <a:off x="1730" y="825"/>
                <a:ext cx="369" cy="4"/>
              </a:xfrm>
              <a:prstGeom prst="rect">
                <a:avLst/>
              </a:prstGeom>
              <a:solidFill>
                <a:srgbClr val="0086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68" name="Rectangle 1284">
                <a:extLst>
                  <a:ext uri="{FF2B5EF4-FFF2-40B4-BE49-F238E27FC236}">
                    <a16:creationId xmlns:a16="http://schemas.microsoft.com/office/drawing/2014/main" id="{800308D2-D11D-4AD8-BDD6-345D06ADED67}"/>
                  </a:ext>
                </a:extLst>
              </p:cNvPr>
              <p:cNvSpPr>
                <a:spLocks noChangeArrowheads="1"/>
              </p:cNvSpPr>
              <p:nvPr/>
            </p:nvSpPr>
            <p:spPr bwMode="auto">
              <a:xfrm>
                <a:off x="1730" y="829"/>
                <a:ext cx="369" cy="4"/>
              </a:xfrm>
              <a:prstGeom prst="rect">
                <a:avLst/>
              </a:prstGeom>
              <a:solidFill>
                <a:srgbClr val="0084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69" name="Rectangle 1285">
                <a:extLst>
                  <a:ext uri="{FF2B5EF4-FFF2-40B4-BE49-F238E27FC236}">
                    <a16:creationId xmlns:a16="http://schemas.microsoft.com/office/drawing/2014/main" id="{4E1A2FFC-4869-4D4F-96CC-904C7D1B227A}"/>
                  </a:ext>
                </a:extLst>
              </p:cNvPr>
              <p:cNvSpPr>
                <a:spLocks noChangeArrowheads="1"/>
              </p:cNvSpPr>
              <p:nvPr/>
            </p:nvSpPr>
            <p:spPr bwMode="auto">
              <a:xfrm>
                <a:off x="1730" y="833"/>
                <a:ext cx="369" cy="4"/>
              </a:xfrm>
              <a:prstGeom prst="rect">
                <a:avLst/>
              </a:prstGeom>
              <a:solidFill>
                <a:srgbClr val="0081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70" name="Rectangle 1286">
                <a:extLst>
                  <a:ext uri="{FF2B5EF4-FFF2-40B4-BE49-F238E27FC236}">
                    <a16:creationId xmlns:a16="http://schemas.microsoft.com/office/drawing/2014/main" id="{B1EDB802-9D63-4E68-AFF7-1D3CFB575C1A}"/>
                  </a:ext>
                </a:extLst>
              </p:cNvPr>
              <p:cNvSpPr>
                <a:spLocks noChangeArrowheads="1"/>
              </p:cNvSpPr>
              <p:nvPr/>
            </p:nvSpPr>
            <p:spPr bwMode="auto">
              <a:xfrm>
                <a:off x="1730" y="837"/>
                <a:ext cx="369" cy="4"/>
              </a:xfrm>
              <a:prstGeom prst="rect">
                <a:avLst/>
              </a:prstGeom>
              <a:solidFill>
                <a:srgbClr val="007E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71" name="Rectangle 1287">
                <a:extLst>
                  <a:ext uri="{FF2B5EF4-FFF2-40B4-BE49-F238E27FC236}">
                    <a16:creationId xmlns:a16="http://schemas.microsoft.com/office/drawing/2014/main" id="{7F1EFF8C-E7D8-4028-9175-DB4F4906E65B}"/>
                  </a:ext>
                </a:extLst>
              </p:cNvPr>
              <p:cNvSpPr>
                <a:spLocks noChangeArrowheads="1"/>
              </p:cNvSpPr>
              <p:nvPr/>
            </p:nvSpPr>
            <p:spPr bwMode="auto">
              <a:xfrm>
                <a:off x="1730" y="841"/>
                <a:ext cx="369" cy="4"/>
              </a:xfrm>
              <a:prstGeom prst="rect">
                <a:avLst/>
              </a:prstGeom>
              <a:solidFill>
                <a:srgbClr val="007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72" name="Rectangle 1288">
                <a:extLst>
                  <a:ext uri="{FF2B5EF4-FFF2-40B4-BE49-F238E27FC236}">
                    <a16:creationId xmlns:a16="http://schemas.microsoft.com/office/drawing/2014/main" id="{0A4C1ED4-E575-4038-8C4B-6779A4288FBB}"/>
                  </a:ext>
                </a:extLst>
              </p:cNvPr>
              <p:cNvSpPr>
                <a:spLocks noChangeArrowheads="1"/>
              </p:cNvSpPr>
              <p:nvPr/>
            </p:nvSpPr>
            <p:spPr bwMode="auto">
              <a:xfrm>
                <a:off x="1730" y="845"/>
                <a:ext cx="369" cy="4"/>
              </a:xfrm>
              <a:prstGeom prst="rect">
                <a:avLst/>
              </a:prstGeom>
              <a:solidFill>
                <a:srgbClr val="007A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73" name="Rectangle 1289">
                <a:extLst>
                  <a:ext uri="{FF2B5EF4-FFF2-40B4-BE49-F238E27FC236}">
                    <a16:creationId xmlns:a16="http://schemas.microsoft.com/office/drawing/2014/main" id="{07BD06F1-E840-4432-91B5-4D8477B436E6}"/>
                  </a:ext>
                </a:extLst>
              </p:cNvPr>
              <p:cNvSpPr>
                <a:spLocks noChangeArrowheads="1"/>
              </p:cNvSpPr>
              <p:nvPr/>
            </p:nvSpPr>
            <p:spPr bwMode="auto">
              <a:xfrm>
                <a:off x="1730" y="849"/>
                <a:ext cx="369" cy="4"/>
              </a:xfrm>
              <a:prstGeom prst="rect">
                <a:avLst/>
              </a:prstGeom>
              <a:solidFill>
                <a:srgbClr val="0077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74" name="Rectangle 1290">
                <a:extLst>
                  <a:ext uri="{FF2B5EF4-FFF2-40B4-BE49-F238E27FC236}">
                    <a16:creationId xmlns:a16="http://schemas.microsoft.com/office/drawing/2014/main" id="{24A2A200-0409-4253-BBC5-5E290943DD8F}"/>
                  </a:ext>
                </a:extLst>
              </p:cNvPr>
              <p:cNvSpPr>
                <a:spLocks noChangeArrowheads="1"/>
              </p:cNvSpPr>
              <p:nvPr/>
            </p:nvSpPr>
            <p:spPr bwMode="auto">
              <a:xfrm>
                <a:off x="1730" y="853"/>
                <a:ext cx="369" cy="4"/>
              </a:xfrm>
              <a:prstGeom prst="rect">
                <a:avLst/>
              </a:prstGeom>
              <a:solidFill>
                <a:srgbClr val="0074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75" name="Rectangle 1291">
                <a:extLst>
                  <a:ext uri="{FF2B5EF4-FFF2-40B4-BE49-F238E27FC236}">
                    <a16:creationId xmlns:a16="http://schemas.microsoft.com/office/drawing/2014/main" id="{D9023C59-B984-45A5-BAAC-21B5A35D6AE7}"/>
                  </a:ext>
                </a:extLst>
              </p:cNvPr>
              <p:cNvSpPr>
                <a:spLocks noChangeArrowheads="1"/>
              </p:cNvSpPr>
              <p:nvPr/>
            </p:nvSpPr>
            <p:spPr bwMode="auto">
              <a:xfrm>
                <a:off x="1730" y="857"/>
                <a:ext cx="369" cy="4"/>
              </a:xfrm>
              <a:prstGeom prst="rect">
                <a:avLst/>
              </a:prstGeom>
              <a:solidFill>
                <a:srgbClr val="0072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76" name="Rectangle 1292">
                <a:extLst>
                  <a:ext uri="{FF2B5EF4-FFF2-40B4-BE49-F238E27FC236}">
                    <a16:creationId xmlns:a16="http://schemas.microsoft.com/office/drawing/2014/main" id="{7B00356A-457F-462E-A1BD-31A9FC1FC171}"/>
                  </a:ext>
                </a:extLst>
              </p:cNvPr>
              <p:cNvSpPr>
                <a:spLocks noChangeArrowheads="1"/>
              </p:cNvSpPr>
              <p:nvPr/>
            </p:nvSpPr>
            <p:spPr bwMode="auto">
              <a:xfrm>
                <a:off x="1730" y="861"/>
                <a:ext cx="369" cy="4"/>
              </a:xfrm>
              <a:prstGeom prst="rect">
                <a:avLst/>
              </a:prstGeom>
              <a:solidFill>
                <a:srgbClr val="0071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77" name="Rectangle 1293">
                <a:extLst>
                  <a:ext uri="{FF2B5EF4-FFF2-40B4-BE49-F238E27FC236}">
                    <a16:creationId xmlns:a16="http://schemas.microsoft.com/office/drawing/2014/main" id="{B23339C4-643C-4EEE-B7A7-20EE3403D49B}"/>
                  </a:ext>
                </a:extLst>
              </p:cNvPr>
              <p:cNvSpPr>
                <a:spLocks noChangeArrowheads="1"/>
              </p:cNvSpPr>
              <p:nvPr/>
            </p:nvSpPr>
            <p:spPr bwMode="auto">
              <a:xfrm>
                <a:off x="1730" y="865"/>
                <a:ext cx="369" cy="4"/>
              </a:xfrm>
              <a:prstGeom prst="rect">
                <a:avLst/>
              </a:prstGeom>
              <a:solidFill>
                <a:srgbClr val="006F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78" name="Rectangle 1294">
                <a:extLst>
                  <a:ext uri="{FF2B5EF4-FFF2-40B4-BE49-F238E27FC236}">
                    <a16:creationId xmlns:a16="http://schemas.microsoft.com/office/drawing/2014/main" id="{BF50033D-DDB1-4EFA-A78D-96D0C1A1DD1C}"/>
                  </a:ext>
                </a:extLst>
              </p:cNvPr>
              <p:cNvSpPr>
                <a:spLocks noChangeArrowheads="1"/>
              </p:cNvSpPr>
              <p:nvPr/>
            </p:nvSpPr>
            <p:spPr bwMode="auto">
              <a:xfrm>
                <a:off x="1730" y="869"/>
                <a:ext cx="369" cy="4"/>
              </a:xfrm>
              <a:prstGeom prst="rect">
                <a:avLst/>
              </a:prstGeom>
              <a:solidFill>
                <a:srgbClr val="006C5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79" name="Rectangle 1295">
                <a:extLst>
                  <a:ext uri="{FF2B5EF4-FFF2-40B4-BE49-F238E27FC236}">
                    <a16:creationId xmlns:a16="http://schemas.microsoft.com/office/drawing/2014/main" id="{7BDE7CBC-9727-4462-B464-1EAAC892377A}"/>
                  </a:ext>
                </a:extLst>
              </p:cNvPr>
              <p:cNvSpPr>
                <a:spLocks noChangeArrowheads="1"/>
              </p:cNvSpPr>
              <p:nvPr/>
            </p:nvSpPr>
            <p:spPr bwMode="auto">
              <a:xfrm>
                <a:off x="1730" y="873"/>
                <a:ext cx="369" cy="4"/>
              </a:xfrm>
              <a:prstGeom prst="rect">
                <a:avLst/>
              </a:prstGeom>
              <a:solidFill>
                <a:srgbClr val="006B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80" name="Rectangle 1296">
                <a:extLst>
                  <a:ext uri="{FF2B5EF4-FFF2-40B4-BE49-F238E27FC236}">
                    <a16:creationId xmlns:a16="http://schemas.microsoft.com/office/drawing/2014/main" id="{89D852B4-84F9-4FA6-8903-09E4A09AC250}"/>
                  </a:ext>
                </a:extLst>
              </p:cNvPr>
              <p:cNvSpPr>
                <a:spLocks noChangeArrowheads="1"/>
              </p:cNvSpPr>
              <p:nvPr/>
            </p:nvSpPr>
            <p:spPr bwMode="auto">
              <a:xfrm>
                <a:off x="1730" y="877"/>
                <a:ext cx="369" cy="3"/>
              </a:xfrm>
              <a:prstGeom prst="rect">
                <a:avLst/>
              </a:prstGeom>
              <a:solidFill>
                <a:srgbClr val="00694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81" name="Rectangle 1297">
                <a:extLst>
                  <a:ext uri="{FF2B5EF4-FFF2-40B4-BE49-F238E27FC236}">
                    <a16:creationId xmlns:a16="http://schemas.microsoft.com/office/drawing/2014/main" id="{AF14615B-2366-4A02-9F92-DEC77CA68740}"/>
                  </a:ext>
                </a:extLst>
              </p:cNvPr>
              <p:cNvSpPr>
                <a:spLocks noChangeArrowheads="1"/>
              </p:cNvSpPr>
              <p:nvPr/>
            </p:nvSpPr>
            <p:spPr bwMode="auto">
              <a:xfrm>
                <a:off x="1730" y="880"/>
                <a:ext cx="369" cy="5"/>
              </a:xfrm>
              <a:prstGeom prst="rect">
                <a:avLst/>
              </a:prstGeom>
              <a:solidFill>
                <a:srgbClr val="0067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82" name="Rectangle 1298">
                <a:extLst>
                  <a:ext uri="{FF2B5EF4-FFF2-40B4-BE49-F238E27FC236}">
                    <a16:creationId xmlns:a16="http://schemas.microsoft.com/office/drawing/2014/main" id="{49B042F0-AE8D-4885-B732-EE95C6CF23CE}"/>
                  </a:ext>
                </a:extLst>
              </p:cNvPr>
              <p:cNvSpPr>
                <a:spLocks noChangeArrowheads="1"/>
              </p:cNvSpPr>
              <p:nvPr/>
            </p:nvSpPr>
            <p:spPr bwMode="auto">
              <a:xfrm>
                <a:off x="1730" y="885"/>
                <a:ext cx="369" cy="4"/>
              </a:xfrm>
              <a:prstGeom prst="rect">
                <a:avLst/>
              </a:prstGeom>
              <a:solidFill>
                <a:srgbClr val="00664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83" name="Rectangle 1299">
                <a:extLst>
                  <a:ext uri="{FF2B5EF4-FFF2-40B4-BE49-F238E27FC236}">
                    <a16:creationId xmlns:a16="http://schemas.microsoft.com/office/drawing/2014/main" id="{8B0CB156-50CF-4929-82EC-72B5570B9D20}"/>
                  </a:ext>
                </a:extLst>
              </p:cNvPr>
              <p:cNvSpPr>
                <a:spLocks noChangeArrowheads="1"/>
              </p:cNvSpPr>
              <p:nvPr/>
            </p:nvSpPr>
            <p:spPr bwMode="auto">
              <a:xfrm>
                <a:off x="1730" y="889"/>
                <a:ext cx="369" cy="3"/>
              </a:xfrm>
              <a:prstGeom prst="rect">
                <a:avLst/>
              </a:prstGeom>
              <a:solidFill>
                <a:srgbClr val="0065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84" name="Rectangle 1300">
                <a:extLst>
                  <a:ext uri="{FF2B5EF4-FFF2-40B4-BE49-F238E27FC236}">
                    <a16:creationId xmlns:a16="http://schemas.microsoft.com/office/drawing/2014/main" id="{78B094A1-0C5C-488A-9205-7CE2EC450D83}"/>
                  </a:ext>
                </a:extLst>
              </p:cNvPr>
              <p:cNvSpPr>
                <a:spLocks noChangeArrowheads="1"/>
              </p:cNvSpPr>
              <p:nvPr/>
            </p:nvSpPr>
            <p:spPr bwMode="auto">
              <a:xfrm>
                <a:off x="1730" y="892"/>
                <a:ext cx="369" cy="4"/>
              </a:xfrm>
              <a:prstGeom prst="rect">
                <a:avLst/>
              </a:prstGeom>
              <a:solidFill>
                <a:srgbClr val="0063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85" name="Rectangle 1301">
                <a:extLst>
                  <a:ext uri="{FF2B5EF4-FFF2-40B4-BE49-F238E27FC236}">
                    <a16:creationId xmlns:a16="http://schemas.microsoft.com/office/drawing/2014/main" id="{FA26EB4C-2BFE-4021-82B5-FB0F66A06B2F}"/>
                  </a:ext>
                </a:extLst>
              </p:cNvPr>
              <p:cNvSpPr>
                <a:spLocks noChangeArrowheads="1"/>
              </p:cNvSpPr>
              <p:nvPr/>
            </p:nvSpPr>
            <p:spPr bwMode="auto">
              <a:xfrm>
                <a:off x="1730" y="896"/>
                <a:ext cx="369" cy="5"/>
              </a:xfrm>
              <a:prstGeom prst="rect">
                <a:avLst/>
              </a:prstGeom>
              <a:solidFill>
                <a:srgbClr val="00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86" name="Rectangle 1302">
                <a:extLst>
                  <a:ext uri="{FF2B5EF4-FFF2-40B4-BE49-F238E27FC236}">
                    <a16:creationId xmlns:a16="http://schemas.microsoft.com/office/drawing/2014/main" id="{91B64126-E973-469C-A038-9AF9A84DED34}"/>
                  </a:ext>
                </a:extLst>
              </p:cNvPr>
              <p:cNvSpPr>
                <a:spLocks noChangeArrowheads="1"/>
              </p:cNvSpPr>
              <p:nvPr/>
            </p:nvSpPr>
            <p:spPr bwMode="auto">
              <a:xfrm>
                <a:off x="1730" y="901"/>
                <a:ext cx="369" cy="3"/>
              </a:xfrm>
              <a:prstGeom prst="rect">
                <a:avLst/>
              </a:prstGeom>
              <a:solidFill>
                <a:srgbClr val="0061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87" name="Rectangle 1303">
                <a:extLst>
                  <a:ext uri="{FF2B5EF4-FFF2-40B4-BE49-F238E27FC236}">
                    <a16:creationId xmlns:a16="http://schemas.microsoft.com/office/drawing/2014/main" id="{F2120D76-9137-4125-8C1E-218B1030212E}"/>
                  </a:ext>
                </a:extLst>
              </p:cNvPr>
              <p:cNvSpPr>
                <a:spLocks noChangeArrowheads="1"/>
              </p:cNvSpPr>
              <p:nvPr/>
            </p:nvSpPr>
            <p:spPr bwMode="auto">
              <a:xfrm>
                <a:off x="1730" y="904"/>
                <a:ext cx="369" cy="4"/>
              </a:xfrm>
              <a:prstGeom prst="rect">
                <a:avLst/>
              </a:prstGeom>
              <a:solidFill>
                <a:srgbClr val="0060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88" name="Rectangle 1304">
                <a:extLst>
                  <a:ext uri="{FF2B5EF4-FFF2-40B4-BE49-F238E27FC236}">
                    <a16:creationId xmlns:a16="http://schemas.microsoft.com/office/drawing/2014/main" id="{8C154239-831A-4CFA-8342-B2E02C19DEBA}"/>
                  </a:ext>
                </a:extLst>
              </p:cNvPr>
              <p:cNvSpPr>
                <a:spLocks noChangeArrowheads="1"/>
              </p:cNvSpPr>
              <p:nvPr/>
            </p:nvSpPr>
            <p:spPr bwMode="auto">
              <a:xfrm>
                <a:off x="1730" y="908"/>
                <a:ext cx="369" cy="4"/>
              </a:xfrm>
              <a:prstGeom prst="rect">
                <a:avLst/>
              </a:prstGeom>
              <a:solidFill>
                <a:srgbClr val="005F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89" name="Rectangle 1305">
                <a:extLst>
                  <a:ext uri="{FF2B5EF4-FFF2-40B4-BE49-F238E27FC236}">
                    <a16:creationId xmlns:a16="http://schemas.microsoft.com/office/drawing/2014/main" id="{75334E2E-8D72-4201-BFBC-954E8F22B3DE}"/>
                  </a:ext>
                </a:extLst>
              </p:cNvPr>
              <p:cNvSpPr>
                <a:spLocks noChangeArrowheads="1"/>
              </p:cNvSpPr>
              <p:nvPr/>
            </p:nvSpPr>
            <p:spPr bwMode="auto">
              <a:xfrm>
                <a:off x="1730" y="912"/>
                <a:ext cx="369" cy="4"/>
              </a:xfrm>
              <a:prstGeom prst="rect">
                <a:avLst/>
              </a:prstGeom>
              <a:solidFill>
                <a:srgbClr val="005F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90" name="Rectangle 1306">
                <a:extLst>
                  <a:ext uri="{FF2B5EF4-FFF2-40B4-BE49-F238E27FC236}">
                    <a16:creationId xmlns:a16="http://schemas.microsoft.com/office/drawing/2014/main" id="{06B9D64A-AF9C-44ED-92B3-FBD50AD4AF38}"/>
                  </a:ext>
                </a:extLst>
              </p:cNvPr>
              <p:cNvSpPr>
                <a:spLocks noChangeArrowheads="1"/>
              </p:cNvSpPr>
              <p:nvPr/>
            </p:nvSpPr>
            <p:spPr bwMode="auto">
              <a:xfrm>
                <a:off x="1730" y="916"/>
                <a:ext cx="369" cy="4"/>
              </a:xfrm>
              <a:prstGeom prst="rect">
                <a:avLst/>
              </a:prstGeom>
              <a:solidFill>
                <a:srgbClr val="005E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91" name="Freeform 1307">
                <a:extLst>
                  <a:ext uri="{FF2B5EF4-FFF2-40B4-BE49-F238E27FC236}">
                    <a16:creationId xmlns:a16="http://schemas.microsoft.com/office/drawing/2014/main" id="{07449B65-C554-4358-A33A-C676DE7FA2F3}"/>
                  </a:ext>
                </a:extLst>
              </p:cNvPr>
              <p:cNvSpPr>
                <a:spLocks/>
              </p:cNvSpPr>
              <p:nvPr/>
            </p:nvSpPr>
            <p:spPr bwMode="auto">
              <a:xfrm>
                <a:off x="1730" y="414"/>
                <a:ext cx="368" cy="506"/>
              </a:xfrm>
              <a:custGeom>
                <a:avLst/>
                <a:gdLst>
                  <a:gd name="T0" fmla="*/ 368 w 368"/>
                  <a:gd name="T1" fmla="*/ 253 h 506"/>
                  <a:gd name="T2" fmla="*/ 0 w 368"/>
                  <a:gd name="T3" fmla="*/ 0 h 506"/>
                  <a:gd name="T4" fmla="*/ 0 w 368"/>
                  <a:gd name="T5" fmla="*/ 506 h 506"/>
                  <a:gd name="T6" fmla="*/ 368 w 368"/>
                  <a:gd name="T7" fmla="*/ 253 h 506"/>
                </a:gdLst>
                <a:ahLst/>
                <a:cxnLst>
                  <a:cxn ang="0">
                    <a:pos x="T0" y="T1"/>
                  </a:cxn>
                  <a:cxn ang="0">
                    <a:pos x="T2" y="T3"/>
                  </a:cxn>
                  <a:cxn ang="0">
                    <a:pos x="T4" y="T5"/>
                  </a:cxn>
                  <a:cxn ang="0">
                    <a:pos x="T6" y="T7"/>
                  </a:cxn>
                </a:cxnLst>
                <a:rect l="0" t="0" r="r" b="b"/>
                <a:pathLst>
                  <a:path w="368" h="506">
                    <a:moveTo>
                      <a:pt x="368" y="253"/>
                    </a:moveTo>
                    <a:lnTo>
                      <a:pt x="0" y="0"/>
                    </a:lnTo>
                    <a:lnTo>
                      <a:pt x="0" y="506"/>
                    </a:lnTo>
                    <a:lnTo>
                      <a:pt x="368" y="253"/>
                    </a:lnTo>
                    <a:close/>
                  </a:path>
                </a:pathLst>
              </a:custGeom>
              <a:solidFill>
                <a:srgbClr val="005E47"/>
              </a:solidFill>
              <a:ln w="0">
                <a:solidFill>
                  <a:srgbClr val="FFFFFF"/>
                </a:solidFill>
                <a:prstDash val="solid"/>
                <a:round/>
                <a:headEnd/>
                <a:tailEnd/>
              </a:ln>
            </p:spPr>
            <p:txBody>
              <a:bodyPr/>
              <a:lstStyle/>
              <a:p>
                <a:endParaRPr lang="en-US"/>
              </a:p>
            </p:txBody>
          </p:sp>
          <p:sp>
            <p:nvSpPr>
              <p:cNvPr id="68892" name="Freeform 1308">
                <a:extLst>
                  <a:ext uri="{FF2B5EF4-FFF2-40B4-BE49-F238E27FC236}">
                    <a16:creationId xmlns:a16="http://schemas.microsoft.com/office/drawing/2014/main" id="{A761EAE3-7ABD-4937-AB05-F94D817E4142}"/>
                  </a:ext>
                </a:extLst>
              </p:cNvPr>
              <p:cNvSpPr>
                <a:spLocks/>
              </p:cNvSpPr>
              <p:nvPr/>
            </p:nvSpPr>
            <p:spPr bwMode="auto">
              <a:xfrm>
                <a:off x="1730" y="414"/>
                <a:ext cx="368" cy="506"/>
              </a:xfrm>
              <a:custGeom>
                <a:avLst/>
                <a:gdLst>
                  <a:gd name="T0" fmla="*/ 368 w 368"/>
                  <a:gd name="T1" fmla="*/ 253 h 506"/>
                  <a:gd name="T2" fmla="*/ 0 w 368"/>
                  <a:gd name="T3" fmla="*/ 0 h 506"/>
                  <a:gd name="T4" fmla="*/ 0 w 368"/>
                  <a:gd name="T5" fmla="*/ 506 h 506"/>
                  <a:gd name="T6" fmla="*/ 368 w 368"/>
                  <a:gd name="T7" fmla="*/ 253 h 506"/>
                </a:gdLst>
                <a:ahLst/>
                <a:cxnLst>
                  <a:cxn ang="0">
                    <a:pos x="T0" y="T1"/>
                  </a:cxn>
                  <a:cxn ang="0">
                    <a:pos x="T2" y="T3"/>
                  </a:cxn>
                  <a:cxn ang="0">
                    <a:pos x="T4" y="T5"/>
                  </a:cxn>
                  <a:cxn ang="0">
                    <a:pos x="T6" y="T7"/>
                  </a:cxn>
                </a:cxnLst>
                <a:rect l="0" t="0" r="r" b="b"/>
                <a:pathLst>
                  <a:path w="368" h="506">
                    <a:moveTo>
                      <a:pt x="368" y="253"/>
                    </a:moveTo>
                    <a:lnTo>
                      <a:pt x="0" y="0"/>
                    </a:lnTo>
                    <a:lnTo>
                      <a:pt x="0" y="506"/>
                    </a:lnTo>
                    <a:lnTo>
                      <a:pt x="368" y="2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893" name="Rectangle 1309">
                <a:extLst>
                  <a:ext uri="{FF2B5EF4-FFF2-40B4-BE49-F238E27FC236}">
                    <a16:creationId xmlns:a16="http://schemas.microsoft.com/office/drawing/2014/main" id="{1171CA46-5340-4EE0-A993-1DC49CE127BA}"/>
                  </a:ext>
                </a:extLst>
              </p:cNvPr>
              <p:cNvSpPr>
                <a:spLocks noChangeArrowheads="1"/>
              </p:cNvSpPr>
              <p:nvPr/>
            </p:nvSpPr>
            <p:spPr bwMode="auto">
              <a:xfrm>
                <a:off x="1730" y="414"/>
                <a:ext cx="369" cy="4"/>
              </a:xfrm>
              <a:prstGeom prst="rect">
                <a:avLst/>
              </a:prstGeom>
              <a:solidFill>
                <a:srgbClr val="005E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94" name="Rectangle 1310">
                <a:extLst>
                  <a:ext uri="{FF2B5EF4-FFF2-40B4-BE49-F238E27FC236}">
                    <a16:creationId xmlns:a16="http://schemas.microsoft.com/office/drawing/2014/main" id="{82285CEB-726F-46CB-BAB4-B6AD123BD3DB}"/>
                  </a:ext>
                </a:extLst>
              </p:cNvPr>
              <p:cNvSpPr>
                <a:spLocks noChangeArrowheads="1"/>
              </p:cNvSpPr>
              <p:nvPr/>
            </p:nvSpPr>
            <p:spPr bwMode="auto">
              <a:xfrm>
                <a:off x="1730" y="418"/>
                <a:ext cx="369" cy="5"/>
              </a:xfrm>
              <a:prstGeom prst="rect">
                <a:avLst/>
              </a:prstGeom>
              <a:solidFill>
                <a:srgbClr val="005F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95" name="Rectangle 1311">
                <a:extLst>
                  <a:ext uri="{FF2B5EF4-FFF2-40B4-BE49-F238E27FC236}">
                    <a16:creationId xmlns:a16="http://schemas.microsoft.com/office/drawing/2014/main" id="{0E94502A-B53F-41A4-86A6-186B4DD4D775}"/>
                  </a:ext>
                </a:extLst>
              </p:cNvPr>
              <p:cNvSpPr>
                <a:spLocks noChangeArrowheads="1"/>
              </p:cNvSpPr>
              <p:nvPr/>
            </p:nvSpPr>
            <p:spPr bwMode="auto">
              <a:xfrm>
                <a:off x="1730" y="423"/>
                <a:ext cx="369" cy="3"/>
              </a:xfrm>
              <a:prstGeom prst="rect">
                <a:avLst/>
              </a:prstGeom>
              <a:solidFill>
                <a:srgbClr val="005F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96" name="Rectangle 1312">
                <a:extLst>
                  <a:ext uri="{FF2B5EF4-FFF2-40B4-BE49-F238E27FC236}">
                    <a16:creationId xmlns:a16="http://schemas.microsoft.com/office/drawing/2014/main" id="{40E4151E-728C-40D7-B77C-046D1C94E61F}"/>
                  </a:ext>
                </a:extLst>
              </p:cNvPr>
              <p:cNvSpPr>
                <a:spLocks noChangeArrowheads="1"/>
              </p:cNvSpPr>
              <p:nvPr/>
            </p:nvSpPr>
            <p:spPr bwMode="auto">
              <a:xfrm>
                <a:off x="1730" y="426"/>
                <a:ext cx="369" cy="4"/>
              </a:xfrm>
              <a:prstGeom prst="rect">
                <a:avLst/>
              </a:prstGeom>
              <a:solidFill>
                <a:srgbClr val="0060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97" name="Rectangle 1313">
                <a:extLst>
                  <a:ext uri="{FF2B5EF4-FFF2-40B4-BE49-F238E27FC236}">
                    <a16:creationId xmlns:a16="http://schemas.microsoft.com/office/drawing/2014/main" id="{377475E2-E4C7-4FFA-8F1A-E6205D6A1F43}"/>
                  </a:ext>
                </a:extLst>
              </p:cNvPr>
              <p:cNvSpPr>
                <a:spLocks noChangeArrowheads="1"/>
              </p:cNvSpPr>
              <p:nvPr/>
            </p:nvSpPr>
            <p:spPr bwMode="auto">
              <a:xfrm>
                <a:off x="1730" y="430"/>
                <a:ext cx="369" cy="4"/>
              </a:xfrm>
              <a:prstGeom prst="rect">
                <a:avLst/>
              </a:prstGeom>
              <a:solidFill>
                <a:srgbClr val="0061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98" name="Rectangle 1314">
                <a:extLst>
                  <a:ext uri="{FF2B5EF4-FFF2-40B4-BE49-F238E27FC236}">
                    <a16:creationId xmlns:a16="http://schemas.microsoft.com/office/drawing/2014/main" id="{BF7755C3-2504-4A2C-BFE4-6593B77468E2}"/>
                  </a:ext>
                </a:extLst>
              </p:cNvPr>
              <p:cNvSpPr>
                <a:spLocks noChangeArrowheads="1"/>
              </p:cNvSpPr>
              <p:nvPr/>
            </p:nvSpPr>
            <p:spPr bwMode="auto">
              <a:xfrm>
                <a:off x="1730" y="434"/>
                <a:ext cx="369" cy="4"/>
              </a:xfrm>
              <a:prstGeom prst="rect">
                <a:avLst/>
              </a:prstGeom>
              <a:solidFill>
                <a:srgbClr val="00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899" name="Rectangle 1315">
                <a:extLst>
                  <a:ext uri="{FF2B5EF4-FFF2-40B4-BE49-F238E27FC236}">
                    <a16:creationId xmlns:a16="http://schemas.microsoft.com/office/drawing/2014/main" id="{2487F991-C681-46F9-AF55-001FD7D0CA52}"/>
                  </a:ext>
                </a:extLst>
              </p:cNvPr>
              <p:cNvSpPr>
                <a:spLocks noChangeArrowheads="1"/>
              </p:cNvSpPr>
              <p:nvPr/>
            </p:nvSpPr>
            <p:spPr bwMode="auto">
              <a:xfrm>
                <a:off x="1730" y="438"/>
                <a:ext cx="369" cy="4"/>
              </a:xfrm>
              <a:prstGeom prst="rect">
                <a:avLst/>
              </a:prstGeom>
              <a:solidFill>
                <a:srgbClr val="0063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00" name="Rectangle 1316">
                <a:extLst>
                  <a:ext uri="{FF2B5EF4-FFF2-40B4-BE49-F238E27FC236}">
                    <a16:creationId xmlns:a16="http://schemas.microsoft.com/office/drawing/2014/main" id="{A55831CD-663D-4076-8B8F-6B366C610533}"/>
                  </a:ext>
                </a:extLst>
              </p:cNvPr>
              <p:cNvSpPr>
                <a:spLocks noChangeArrowheads="1"/>
              </p:cNvSpPr>
              <p:nvPr/>
            </p:nvSpPr>
            <p:spPr bwMode="auto">
              <a:xfrm>
                <a:off x="1730" y="442"/>
                <a:ext cx="369" cy="4"/>
              </a:xfrm>
              <a:prstGeom prst="rect">
                <a:avLst/>
              </a:prstGeom>
              <a:solidFill>
                <a:srgbClr val="0065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01" name="Rectangle 1317">
                <a:extLst>
                  <a:ext uri="{FF2B5EF4-FFF2-40B4-BE49-F238E27FC236}">
                    <a16:creationId xmlns:a16="http://schemas.microsoft.com/office/drawing/2014/main" id="{77807B4D-9556-4985-967C-849E12C0BF7E}"/>
                  </a:ext>
                </a:extLst>
              </p:cNvPr>
              <p:cNvSpPr>
                <a:spLocks noChangeArrowheads="1"/>
              </p:cNvSpPr>
              <p:nvPr/>
            </p:nvSpPr>
            <p:spPr bwMode="auto">
              <a:xfrm>
                <a:off x="1730" y="446"/>
                <a:ext cx="369" cy="4"/>
              </a:xfrm>
              <a:prstGeom prst="rect">
                <a:avLst/>
              </a:prstGeom>
              <a:solidFill>
                <a:srgbClr val="00664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02" name="Rectangle 1318">
                <a:extLst>
                  <a:ext uri="{FF2B5EF4-FFF2-40B4-BE49-F238E27FC236}">
                    <a16:creationId xmlns:a16="http://schemas.microsoft.com/office/drawing/2014/main" id="{9DE1418C-52FA-4932-AF6A-4966513B434A}"/>
                  </a:ext>
                </a:extLst>
              </p:cNvPr>
              <p:cNvSpPr>
                <a:spLocks noChangeArrowheads="1"/>
              </p:cNvSpPr>
              <p:nvPr/>
            </p:nvSpPr>
            <p:spPr bwMode="auto">
              <a:xfrm>
                <a:off x="1730" y="450"/>
                <a:ext cx="369" cy="4"/>
              </a:xfrm>
              <a:prstGeom prst="rect">
                <a:avLst/>
              </a:prstGeom>
              <a:solidFill>
                <a:srgbClr val="0067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03" name="Rectangle 1319">
                <a:extLst>
                  <a:ext uri="{FF2B5EF4-FFF2-40B4-BE49-F238E27FC236}">
                    <a16:creationId xmlns:a16="http://schemas.microsoft.com/office/drawing/2014/main" id="{540CF242-8404-47E4-9B46-12AD639A5533}"/>
                  </a:ext>
                </a:extLst>
              </p:cNvPr>
              <p:cNvSpPr>
                <a:spLocks noChangeArrowheads="1"/>
              </p:cNvSpPr>
              <p:nvPr/>
            </p:nvSpPr>
            <p:spPr bwMode="auto">
              <a:xfrm>
                <a:off x="1730" y="454"/>
                <a:ext cx="369" cy="4"/>
              </a:xfrm>
              <a:prstGeom prst="rect">
                <a:avLst/>
              </a:prstGeom>
              <a:solidFill>
                <a:srgbClr val="00694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04" name="Rectangle 1320">
                <a:extLst>
                  <a:ext uri="{FF2B5EF4-FFF2-40B4-BE49-F238E27FC236}">
                    <a16:creationId xmlns:a16="http://schemas.microsoft.com/office/drawing/2014/main" id="{E6AAD676-52CD-41FB-B297-ED414B566012}"/>
                  </a:ext>
                </a:extLst>
              </p:cNvPr>
              <p:cNvSpPr>
                <a:spLocks noChangeArrowheads="1"/>
              </p:cNvSpPr>
              <p:nvPr/>
            </p:nvSpPr>
            <p:spPr bwMode="auto">
              <a:xfrm>
                <a:off x="1730" y="458"/>
                <a:ext cx="369" cy="4"/>
              </a:xfrm>
              <a:prstGeom prst="rect">
                <a:avLst/>
              </a:prstGeom>
              <a:solidFill>
                <a:srgbClr val="006B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05" name="Rectangle 1321">
                <a:extLst>
                  <a:ext uri="{FF2B5EF4-FFF2-40B4-BE49-F238E27FC236}">
                    <a16:creationId xmlns:a16="http://schemas.microsoft.com/office/drawing/2014/main" id="{E58BF729-137C-4DF7-A00D-0FC890BBD98C}"/>
                  </a:ext>
                </a:extLst>
              </p:cNvPr>
              <p:cNvSpPr>
                <a:spLocks noChangeArrowheads="1"/>
              </p:cNvSpPr>
              <p:nvPr/>
            </p:nvSpPr>
            <p:spPr bwMode="auto">
              <a:xfrm>
                <a:off x="1730" y="462"/>
                <a:ext cx="369" cy="4"/>
              </a:xfrm>
              <a:prstGeom prst="rect">
                <a:avLst/>
              </a:prstGeom>
              <a:solidFill>
                <a:srgbClr val="006C5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06" name="Rectangle 1322">
                <a:extLst>
                  <a:ext uri="{FF2B5EF4-FFF2-40B4-BE49-F238E27FC236}">
                    <a16:creationId xmlns:a16="http://schemas.microsoft.com/office/drawing/2014/main" id="{DD043062-5764-40CC-B115-59E098427E63}"/>
                  </a:ext>
                </a:extLst>
              </p:cNvPr>
              <p:cNvSpPr>
                <a:spLocks noChangeArrowheads="1"/>
              </p:cNvSpPr>
              <p:nvPr/>
            </p:nvSpPr>
            <p:spPr bwMode="auto">
              <a:xfrm>
                <a:off x="1730" y="466"/>
                <a:ext cx="369" cy="4"/>
              </a:xfrm>
              <a:prstGeom prst="rect">
                <a:avLst/>
              </a:prstGeom>
              <a:solidFill>
                <a:srgbClr val="006F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07" name="Rectangle 1323">
                <a:extLst>
                  <a:ext uri="{FF2B5EF4-FFF2-40B4-BE49-F238E27FC236}">
                    <a16:creationId xmlns:a16="http://schemas.microsoft.com/office/drawing/2014/main" id="{D8A606E8-DA8C-4D23-B015-841807B8E1C9}"/>
                  </a:ext>
                </a:extLst>
              </p:cNvPr>
              <p:cNvSpPr>
                <a:spLocks noChangeArrowheads="1"/>
              </p:cNvSpPr>
              <p:nvPr/>
            </p:nvSpPr>
            <p:spPr bwMode="auto">
              <a:xfrm>
                <a:off x="1730" y="470"/>
                <a:ext cx="369" cy="4"/>
              </a:xfrm>
              <a:prstGeom prst="rect">
                <a:avLst/>
              </a:prstGeom>
              <a:solidFill>
                <a:srgbClr val="0071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08" name="Rectangle 1324">
                <a:extLst>
                  <a:ext uri="{FF2B5EF4-FFF2-40B4-BE49-F238E27FC236}">
                    <a16:creationId xmlns:a16="http://schemas.microsoft.com/office/drawing/2014/main" id="{69647E67-3B3A-46ED-BC9C-387EAA2BAA33}"/>
                  </a:ext>
                </a:extLst>
              </p:cNvPr>
              <p:cNvSpPr>
                <a:spLocks noChangeArrowheads="1"/>
              </p:cNvSpPr>
              <p:nvPr/>
            </p:nvSpPr>
            <p:spPr bwMode="auto">
              <a:xfrm>
                <a:off x="1730" y="474"/>
                <a:ext cx="369" cy="4"/>
              </a:xfrm>
              <a:prstGeom prst="rect">
                <a:avLst/>
              </a:prstGeom>
              <a:solidFill>
                <a:srgbClr val="0072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09" name="Rectangle 1325">
                <a:extLst>
                  <a:ext uri="{FF2B5EF4-FFF2-40B4-BE49-F238E27FC236}">
                    <a16:creationId xmlns:a16="http://schemas.microsoft.com/office/drawing/2014/main" id="{F25091B2-B4DE-4FDF-B36F-1A6FCB7DD8C7}"/>
                  </a:ext>
                </a:extLst>
              </p:cNvPr>
              <p:cNvSpPr>
                <a:spLocks noChangeArrowheads="1"/>
              </p:cNvSpPr>
              <p:nvPr/>
            </p:nvSpPr>
            <p:spPr bwMode="auto">
              <a:xfrm>
                <a:off x="1730" y="478"/>
                <a:ext cx="369" cy="3"/>
              </a:xfrm>
              <a:prstGeom prst="rect">
                <a:avLst/>
              </a:prstGeom>
              <a:solidFill>
                <a:srgbClr val="0074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10" name="Rectangle 1326">
                <a:extLst>
                  <a:ext uri="{FF2B5EF4-FFF2-40B4-BE49-F238E27FC236}">
                    <a16:creationId xmlns:a16="http://schemas.microsoft.com/office/drawing/2014/main" id="{43C165CB-B0A1-4037-B1B1-0E80D0D7191E}"/>
                  </a:ext>
                </a:extLst>
              </p:cNvPr>
              <p:cNvSpPr>
                <a:spLocks noChangeArrowheads="1"/>
              </p:cNvSpPr>
              <p:nvPr/>
            </p:nvSpPr>
            <p:spPr bwMode="auto">
              <a:xfrm>
                <a:off x="1730" y="481"/>
                <a:ext cx="369" cy="5"/>
              </a:xfrm>
              <a:prstGeom prst="rect">
                <a:avLst/>
              </a:prstGeom>
              <a:solidFill>
                <a:srgbClr val="0077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11" name="Rectangle 1327">
                <a:extLst>
                  <a:ext uri="{FF2B5EF4-FFF2-40B4-BE49-F238E27FC236}">
                    <a16:creationId xmlns:a16="http://schemas.microsoft.com/office/drawing/2014/main" id="{F608BD32-723D-4637-A934-1E2BE453C26B}"/>
                  </a:ext>
                </a:extLst>
              </p:cNvPr>
              <p:cNvSpPr>
                <a:spLocks noChangeArrowheads="1"/>
              </p:cNvSpPr>
              <p:nvPr/>
            </p:nvSpPr>
            <p:spPr bwMode="auto">
              <a:xfrm>
                <a:off x="1730" y="486"/>
                <a:ext cx="369" cy="4"/>
              </a:xfrm>
              <a:prstGeom prst="rect">
                <a:avLst/>
              </a:prstGeom>
              <a:solidFill>
                <a:srgbClr val="007A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12" name="Rectangle 1328">
                <a:extLst>
                  <a:ext uri="{FF2B5EF4-FFF2-40B4-BE49-F238E27FC236}">
                    <a16:creationId xmlns:a16="http://schemas.microsoft.com/office/drawing/2014/main" id="{29513A60-EAAE-403E-A599-589A8A4CB31C}"/>
                  </a:ext>
                </a:extLst>
              </p:cNvPr>
              <p:cNvSpPr>
                <a:spLocks noChangeArrowheads="1"/>
              </p:cNvSpPr>
              <p:nvPr/>
            </p:nvSpPr>
            <p:spPr bwMode="auto">
              <a:xfrm>
                <a:off x="1730" y="490"/>
                <a:ext cx="369" cy="3"/>
              </a:xfrm>
              <a:prstGeom prst="rect">
                <a:avLst/>
              </a:prstGeom>
              <a:solidFill>
                <a:srgbClr val="007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13" name="Rectangle 1329">
                <a:extLst>
                  <a:ext uri="{FF2B5EF4-FFF2-40B4-BE49-F238E27FC236}">
                    <a16:creationId xmlns:a16="http://schemas.microsoft.com/office/drawing/2014/main" id="{B361640C-86BA-485B-9BB8-8EA53CD0A087}"/>
                  </a:ext>
                </a:extLst>
              </p:cNvPr>
              <p:cNvSpPr>
                <a:spLocks noChangeArrowheads="1"/>
              </p:cNvSpPr>
              <p:nvPr/>
            </p:nvSpPr>
            <p:spPr bwMode="auto">
              <a:xfrm>
                <a:off x="1730" y="493"/>
                <a:ext cx="369" cy="4"/>
              </a:xfrm>
              <a:prstGeom prst="rect">
                <a:avLst/>
              </a:prstGeom>
              <a:solidFill>
                <a:srgbClr val="007E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14" name="Rectangle 1330">
                <a:extLst>
                  <a:ext uri="{FF2B5EF4-FFF2-40B4-BE49-F238E27FC236}">
                    <a16:creationId xmlns:a16="http://schemas.microsoft.com/office/drawing/2014/main" id="{62BDCAC8-CA0F-4A8B-BA0A-5C3B769D7F31}"/>
                  </a:ext>
                </a:extLst>
              </p:cNvPr>
              <p:cNvSpPr>
                <a:spLocks noChangeArrowheads="1"/>
              </p:cNvSpPr>
              <p:nvPr/>
            </p:nvSpPr>
            <p:spPr bwMode="auto">
              <a:xfrm>
                <a:off x="1730" y="497"/>
                <a:ext cx="369" cy="5"/>
              </a:xfrm>
              <a:prstGeom prst="rect">
                <a:avLst/>
              </a:prstGeom>
              <a:solidFill>
                <a:srgbClr val="0081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15" name="Rectangle 1331">
                <a:extLst>
                  <a:ext uri="{FF2B5EF4-FFF2-40B4-BE49-F238E27FC236}">
                    <a16:creationId xmlns:a16="http://schemas.microsoft.com/office/drawing/2014/main" id="{AECC0065-E9FD-4D5E-94A6-8CB14D04A25B}"/>
                  </a:ext>
                </a:extLst>
              </p:cNvPr>
              <p:cNvSpPr>
                <a:spLocks noChangeArrowheads="1"/>
              </p:cNvSpPr>
              <p:nvPr/>
            </p:nvSpPr>
            <p:spPr bwMode="auto">
              <a:xfrm>
                <a:off x="1730" y="502"/>
                <a:ext cx="369" cy="3"/>
              </a:xfrm>
              <a:prstGeom prst="rect">
                <a:avLst/>
              </a:prstGeom>
              <a:solidFill>
                <a:srgbClr val="0084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16" name="Rectangle 1332">
                <a:extLst>
                  <a:ext uri="{FF2B5EF4-FFF2-40B4-BE49-F238E27FC236}">
                    <a16:creationId xmlns:a16="http://schemas.microsoft.com/office/drawing/2014/main" id="{362D1828-2ECD-4110-AE40-E0DF881A2290}"/>
                  </a:ext>
                </a:extLst>
              </p:cNvPr>
              <p:cNvSpPr>
                <a:spLocks noChangeArrowheads="1"/>
              </p:cNvSpPr>
              <p:nvPr/>
            </p:nvSpPr>
            <p:spPr bwMode="auto">
              <a:xfrm>
                <a:off x="1730" y="505"/>
                <a:ext cx="369" cy="4"/>
              </a:xfrm>
              <a:prstGeom prst="rect">
                <a:avLst/>
              </a:prstGeom>
              <a:solidFill>
                <a:srgbClr val="0086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17" name="Rectangle 1333">
                <a:extLst>
                  <a:ext uri="{FF2B5EF4-FFF2-40B4-BE49-F238E27FC236}">
                    <a16:creationId xmlns:a16="http://schemas.microsoft.com/office/drawing/2014/main" id="{A2D823C8-FA43-4BE9-9FA9-59A73EAC5FE8}"/>
                  </a:ext>
                </a:extLst>
              </p:cNvPr>
              <p:cNvSpPr>
                <a:spLocks noChangeArrowheads="1"/>
              </p:cNvSpPr>
              <p:nvPr/>
            </p:nvSpPr>
            <p:spPr bwMode="auto">
              <a:xfrm>
                <a:off x="1730" y="509"/>
                <a:ext cx="369" cy="4"/>
              </a:xfrm>
              <a:prstGeom prst="rect">
                <a:avLst/>
              </a:prstGeom>
              <a:solidFill>
                <a:srgbClr val="0089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18" name="Rectangle 1334">
                <a:extLst>
                  <a:ext uri="{FF2B5EF4-FFF2-40B4-BE49-F238E27FC236}">
                    <a16:creationId xmlns:a16="http://schemas.microsoft.com/office/drawing/2014/main" id="{447900C8-0CED-42C2-B4B5-36C718DE7790}"/>
                  </a:ext>
                </a:extLst>
              </p:cNvPr>
              <p:cNvSpPr>
                <a:spLocks noChangeArrowheads="1"/>
              </p:cNvSpPr>
              <p:nvPr/>
            </p:nvSpPr>
            <p:spPr bwMode="auto">
              <a:xfrm>
                <a:off x="1730" y="513"/>
                <a:ext cx="369" cy="4"/>
              </a:xfrm>
              <a:prstGeom prst="rect">
                <a:avLst/>
              </a:prstGeom>
              <a:solidFill>
                <a:srgbClr val="008C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19" name="Rectangle 1335">
                <a:extLst>
                  <a:ext uri="{FF2B5EF4-FFF2-40B4-BE49-F238E27FC236}">
                    <a16:creationId xmlns:a16="http://schemas.microsoft.com/office/drawing/2014/main" id="{C05B207C-0200-451D-B99A-F906F2135A36}"/>
                  </a:ext>
                </a:extLst>
              </p:cNvPr>
              <p:cNvSpPr>
                <a:spLocks noChangeArrowheads="1"/>
              </p:cNvSpPr>
              <p:nvPr/>
            </p:nvSpPr>
            <p:spPr bwMode="auto">
              <a:xfrm>
                <a:off x="1730" y="517"/>
                <a:ext cx="369" cy="4"/>
              </a:xfrm>
              <a:prstGeom prst="rect">
                <a:avLst/>
              </a:prstGeom>
              <a:solidFill>
                <a:srgbClr val="008F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20" name="Rectangle 1336">
                <a:extLst>
                  <a:ext uri="{FF2B5EF4-FFF2-40B4-BE49-F238E27FC236}">
                    <a16:creationId xmlns:a16="http://schemas.microsoft.com/office/drawing/2014/main" id="{D8D669CF-87B7-4C16-9627-4FA3A958142F}"/>
                  </a:ext>
                </a:extLst>
              </p:cNvPr>
              <p:cNvSpPr>
                <a:spLocks noChangeArrowheads="1"/>
              </p:cNvSpPr>
              <p:nvPr/>
            </p:nvSpPr>
            <p:spPr bwMode="auto">
              <a:xfrm>
                <a:off x="1730" y="521"/>
                <a:ext cx="369" cy="4"/>
              </a:xfrm>
              <a:prstGeom prst="rect">
                <a:avLst/>
              </a:prstGeom>
              <a:solidFill>
                <a:srgbClr val="0091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21" name="Rectangle 1337">
                <a:extLst>
                  <a:ext uri="{FF2B5EF4-FFF2-40B4-BE49-F238E27FC236}">
                    <a16:creationId xmlns:a16="http://schemas.microsoft.com/office/drawing/2014/main" id="{805414BA-3CED-44AD-8C59-BEC9A5A63BCD}"/>
                  </a:ext>
                </a:extLst>
              </p:cNvPr>
              <p:cNvSpPr>
                <a:spLocks noChangeArrowheads="1"/>
              </p:cNvSpPr>
              <p:nvPr/>
            </p:nvSpPr>
            <p:spPr bwMode="auto">
              <a:xfrm>
                <a:off x="1730" y="525"/>
                <a:ext cx="369" cy="4"/>
              </a:xfrm>
              <a:prstGeom prst="rect">
                <a:avLst/>
              </a:prstGeom>
              <a:solidFill>
                <a:srgbClr val="0094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22" name="Rectangle 1338">
                <a:extLst>
                  <a:ext uri="{FF2B5EF4-FFF2-40B4-BE49-F238E27FC236}">
                    <a16:creationId xmlns:a16="http://schemas.microsoft.com/office/drawing/2014/main" id="{303A6844-1CF3-4DB4-B7D2-2EBA95D57BBE}"/>
                  </a:ext>
                </a:extLst>
              </p:cNvPr>
              <p:cNvSpPr>
                <a:spLocks noChangeArrowheads="1"/>
              </p:cNvSpPr>
              <p:nvPr/>
            </p:nvSpPr>
            <p:spPr bwMode="auto">
              <a:xfrm>
                <a:off x="1730" y="529"/>
                <a:ext cx="369" cy="4"/>
              </a:xfrm>
              <a:prstGeom prst="rect">
                <a:avLst/>
              </a:prstGeom>
              <a:solidFill>
                <a:srgbClr val="0097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23" name="Rectangle 1339">
                <a:extLst>
                  <a:ext uri="{FF2B5EF4-FFF2-40B4-BE49-F238E27FC236}">
                    <a16:creationId xmlns:a16="http://schemas.microsoft.com/office/drawing/2014/main" id="{053F187A-A06E-4B35-803E-2D8043EB2D52}"/>
                  </a:ext>
                </a:extLst>
              </p:cNvPr>
              <p:cNvSpPr>
                <a:spLocks noChangeArrowheads="1"/>
              </p:cNvSpPr>
              <p:nvPr/>
            </p:nvSpPr>
            <p:spPr bwMode="auto">
              <a:xfrm>
                <a:off x="1730" y="533"/>
                <a:ext cx="369" cy="4"/>
              </a:xfrm>
              <a:prstGeom prst="rect">
                <a:avLst/>
              </a:prstGeom>
              <a:solidFill>
                <a:srgbClr val="009B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24" name="Rectangle 1340">
                <a:extLst>
                  <a:ext uri="{FF2B5EF4-FFF2-40B4-BE49-F238E27FC236}">
                    <a16:creationId xmlns:a16="http://schemas.microsoft.com/office/drawing/2014/main" id="{F7BE5D78-8A1F-425A-98CC-C279C07E30EB}"/>
                  </a:ext>
                </a:extLst>
              </p:cNvPr>
              <p:cNvSpPr>
                <a:spLocks noChangeArrowheads="1"/>
              </p:cNvSpPr>
              <p:nvPr/>
            </p:nvSpPr>
            <p:spPr bwMode="auto">
              <a:xfrm>
                <a:off x="1730" y="537"/>
                <a:ext cx="369" cy="4"/>
              </a:xfrm>
              <a:prstGeom prst="rect">
                <a:avLst/>
              </a:prstGeom>
              <a:solidFill>
                <a:srgbClr val="009D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25" name="Rectangle 1341">
                <a:extLst>
                  <a:ext uri="{FF2B5EF4-FFF2-40B4-BE49-F238E27FC236}">
                    <a16:creationId xmlns:a16="http://schemas.microsoft.com/office/drawing/2014/main" id="{437EA121-BCDD-48E4-9F38-5A5DF558CAE8}"/>
                  </a:ext>
                </a:extLst>
              </p:cNvPr>
              <p:cNvSpPr>
                <a:spLocks noChangeArrowheads="1"/>
              </p:cNvSpPr>
              <p:nvPr/>
            </p:nvSpPr>
            <p:spPr bwMode="auto">
              <a:xfrm>
                <a:off x="1730" y="541"/>
                <a:ext cx="369" cy="4"/>
              </a:xfrm>
              <a:prstGeom prst="rect">
                <a:avLst/>
              </a:prstGeom>
              <a:solidFill>
                <a:srgbClr val="00A0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26" name="Rectangle 1342">
                <a:extLst>
                  <a:ext uri="{FF2B5EF4-FFF2-40B4-BE49-F238E27FC236}">
                    <a16:creationId xmlns:a16="http://schemas.microsoft.com/office/drawing/2014/main" id="{90804297-8D46-4186-B2E9-A8767CE89102}"/>
                  </a:ext>
                </a:extLst>
              </p:cNvPr>
              <p:cNvSpPr>
                <a:spLocks noChangeArrowheads="1"/>
              </p:cNvSpPr>
              <p:nvPr/>
            </p:nvSpPr>
            <p:spPr bwMode="auto">
              <a:xfrm>
                <a:off x="1730" y="545"/>
                <a:ext cx="369" cy="4"/>
              </a:xfrm>
              <a:prstGeom prst="rect">
                <a:avLst/>
              </a:prstGeom>
              <a:solidFill>
                <a:srgbClr val="00A3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27" name="Rectangle 1343">
                <a:extLst>
                  <a:ext uri="{FF2B5EF4-FFF2-40B4-BE49-F238E27FC236}">
                    <a16:creationId xmlns:a16="http://schemas.microsoft.com/office/drawing/2014/main" id="{F426E5A4-DF56-4347-8B01-4FBC7BC7B091}"/>
                  </a:ext>
                </a:extLst>
              </p:cNvPr>
              <p:cNvSpPr>
                <a:spLocks noChangeArrowheads="1"/>
              </p:cNvSpPr>
              <p:nvPr/>
            </p:nvSpPr>
            <p:spPr bwMode="auto">
              <a:xfrm>
                <a:off x="1730" y="549"/>
                <a:ext cx="369" cy="4"/>
              </a:xfrm>
              <a:prstGeom prst="rect">
                <a:avLst/>
              </a:prstGeom>
              <a:solidFill>
                <a:srgbClr val="00A5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28" name="Rectangle 1344">
                <a:extLst>
                  <a:ext uri="{FF2B5EF4-FFF2-40B4-BE49-F238E27FC236}">
                    <a16:creationId xmlns:a16="http://schemas.microsoft.com/office/drawing/2014/main" id="{1A135397-8DFB-4893-A287-5A363A0A8886}"/>
                  </a:ext>
                </a:extLst>
              </p:cNvPr>
              <p:cNvSpPr>
                <a:spLocks noChangeArrowheads="1"/>
              </p:cNvSpPr>
              <p:nvPr/>
            </p:nvSpPr>
            <p:spPr bwMode="auto">
              <a:xfrm>
                <a:off x="1730" y="553"/>
                <a:ext cx="369" cy="4"/>
              </a:xfrm>
              <a:prstGeom prst="rect">
                <a:avLst/>
              </a:prstGeom>
              <a:solidFill>
                <a:srgbClr val="00A7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29" name="Rectangle 1345">
                <a:extLst>
                  <a:ext uri="{FF2B5EF4-FFF2-40B4-BE49-F238E27FC236}">
                    <a16:creationId xmlns:a16="http://schemas.microsoft.com/office/drawing/2014/main" id="{646507DD-B8FF-441F-8DC7-90EFECDB49F8}"/>
                  </a:ext>
                </a:extLst>
              </p:cNvPr>
              <p:cNvSpPr>
                <a:spLocks noChangeArrowheads="1"/>
              </p:cNvSpPr>
              <p:nvPr/>
            </p:nvSpPr>
            <p:spPr bwMode="auto">
              <a:xfrm>
                <a:off x="1730" y="557"/>
                <a:ext cx="369" cy="4"/>
              </a:xfrm>
              <a:prstGeom prst="rect">
                <a:avLst/>
              </a:prstGeom>
              <a:solidFill>
                <a:srgbClr val="00AA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30" name="Rectangle 1346">
                <a:extLst>
                  <a:ext uri="{FF2B5EF4-FFF2-40B4-BE49-F238E27FC236}">
                    <a16:creationId xmlns:a16="http://schemas.microsoft.com/office/drawing/2014/main" id="{E16A514B-D13C-4C33-9AB0-08F509C2B7D1}"/>
                  </a:ext>
                </a:extLst>
              </p:cNvPr>
              <p:cNvSpPr>
                <a:spLocks noChangeArrowheads="1"/>
              </p:cNvSpPr>
              <p:nvPr/>
            </p:nvSpPr>
            <p:spPr bwMode="auto">
              <a:xfrm>
                <a:off x="1730" y="561"/>
                <a:ext cx="369" cy="4"/>
              </a:xfrm>
              <a:prstGeom prst="rect">
                <a:avLst/>
              </a:prstGeom>
              <a:solidFill>
                <a:srgbClr val="00AD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31" name="Rectangle 1347">
                <a:extLst>
                  <a:ext uri="{FF2B5EF4-FFF2-40B4-BE49-F238E27FC236}">
                    <a16:creationId xmlns:a16="http://schemas.microsoft.com/office/drawing/2014/main" id="{D6698CD9-48F7-477F-89BE-FE6EF29A899E}"/>
                  </a:ext>
                </a:extLst>
              </p:cNvPr>
              <p:cNvSpPr>
                <a:spLocks noChangeArrowheads="1"/>
              </p:cNvSpPr>
              <p:nvPr/>
            </p:nvSpPr>
            <p:spPr bwMode="auto">
              <a:xfrm>
                <a:off x="1730" y="565"/>
                <a:ext cx="369" cy="3"/>
              </a:xfrm>
              <a:prstGeom prst="rect">
                <a:avLst/>
              </a:prstGeom>
              <a:solidFill>
                <a:srgbClr val="00AF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32" name="Rectangle 1348">
                <a:extLst>
                  <a:ext uri="{FF2B5EF4-FFF2-40B4-BE49-F238E27FC236}">
                    <a16:creationId xmlns:a16="http://schemas.microsoft.com/office/drawing/2014/main" id="{197ED660-BFAA-4C31-BAA3-B6C36FE265EE}"/>
                  </a:ext>
                </a:extLst>
              </p:cNvPr>
              <p:cNvSpPr>
                <a:spLocks noChangeArrowheads="1"/>
              </p:cNvSpPr>
              <p:nvPr/>
            </p:nvSpPr>
            <p:spPr bwMode="auto">
              <a:xfrm>
                <a:off x="1730" y="568"/>
                <a:ext cx="369" cy="4"/>
              </a:xfrm>
              <a:prstGeom prst="rect">
                <a:avLst/>
              </a:prstGeom>
              <a:solidFill>
                <a:srgbClr val="00B1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33" name="Rectangle 1349">
                <a:extLst>
                  <a:ext uri="{FF2B5EF4-FFF2-40B4-BE49-F238E27FC236}">
                    <a16:creationId xmlns:a16="http://schemas.microsoft.com/office/drawing/2014/main" id="{88A6E616-6AC9-48B6-8F2A-0999E6E10F1E}"/>
                  </a:ext>
                </a:extLst>
              </p:cNvPr>
              <p:cNvSpPr>
                <a:spLocks noChangeArrowheads="1"/>
              </p:cNvSpPr>
              <p:nvPr/>
            </p:nvSpPr>
            <p:spPr bwMode="auto">
              <a:xfrm>
                <a:off x="1730" y="572"/>
                <a:ext cx="369" cy="5"/>
              </a:xfrm>
              <a:prstGeom prst="rect">
                <a:avLst/>
              </a:prstGeom>
              <a:solidFill>
                <a:srgbClr val="00B3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34" name="Rectangle 1350">
                <a:extLst>
                  <a:ext uri="{FF2B5EF4-FFF2-40B4-BE49-F238E27FC236}">
                    <a16:creationId xmlns:a16="http://schemas.microsoft.com/office/drawing/2014/main" id="{0CF100DE-9005-4390-99A8-9730AB3C81E0}"/>
                  </a:ext>
                </a:extLst>
              </p:cNvPr>
              <p:cNvSpPr>
                <a:spLocks noChangeArrowheads="1"/>
              </p:cNvSpPr>
              <p:nvPr/>
            </p:nvSpPr>
            <p:spPr bwMode="auto">
              <a:xfrm>
                <a:off x="1730" y="577"/>
                <a:ext cx="369" cy="3"/>
              </a:xfrm>
              <a:prstGeom prst="rect">
                <a:avLst/>
              </a:prstGeom>
              <a:solidFill>
                <a:srgbClr val="00B5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35" name="Rectangle 1351">
                <a:extLst>
                  <a:ext uri="{FF2B5EF4-FFF2-40B4-BE49-F238E27FC236}">
                    <a16:creationId xmlns:a16="http://schemas.microsoft.com/office/drawing/2014/main" id="{641B4E03-4AD8-4A7D-938A-C1829B0F56B5}"/>
                  </a:ext>
                </a:extLst>
              </p:cNvPr>
              <p:cNvSpPr>
                <a:spLocks noChangeArrowheads="1"/>
              </p:cNvSpPr>
              <p:nvPr/>
            </p:nvSpPr>
            <p:spPr bwMode="auto">
              <a:xfrm>
                <a:off x="1730" y="580"/>
                <a:ext cx="369" cy="4"/>
              </a:xfrm>
              <a:prstGeom prst="rect">
                <a:avLst/>
              </a:prstGeom>
              <a:solidFill>
                <a:srgbClr val="00B7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36" name="Rectangle 1352">
                <a:extLst>
                  <a:ext uri="{FF2B5EF4-FFF2-40B4-BE49-F238E27FC236}">
                    <a16:creationId xmlns:a16="http://schemas.microsoft.com/office/drawing/2014/main" id="{B5284FDD-7F5D-4E56-9BF6-7C54E9971036}"/>
                  </a:ext>
                </a:extLst>
              </p:cNvPr>
              <p:cNvSpPr>
                <a:spLocks noChangeArrowheads="1"/>
              </p:cNvSpPr>
              <p:nvPr/>
            </p:nvSpPr>
            <p:spPr bwMode="auto">
              <a:xfrm>
                <a:off x="1730" y="584"/>
                <a:ext cx="369" cy="4"/>
              </a:xfrm>
              <a:prstGeom prst="rect">
                <a:avLst/>
              </a:prstGeom>
              <a:solidFill>
                <a:srgbClr val="00B9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37" name="Rectangle 1353">
                <a:extLst>
                  <a:ext uri="{FF2B5EF4-FFF2-40B4-BE49-F238E27FC236}">
                    <a16:creationId xmlns:a16="http://schemas.microsoft.com/office/drawing/2014/main" id="{6DCA523E-31C7-49AC-9FE2-57439DFFF953}"/>
                  </a:ext>
                </a:extLst>
              </p:cNvPr>
              <p:cNvSpPr>
                <a:spLocks noChangeArrowheads="1"/>
              </p:cNvSpPr>
              <p:nvPr/>
            </p:nvSpPr>
            <p:spPr bwMode="auto">
              <a:xfrm>
                <a:off x="1730" y="588"/>
                <a:ext cx="369" cy="4"/>
              </a:xfrm>
              <a:prstGeom prst="rect">
                <a:avLst/>
              </a:prstGeom>
              <a:solidFill>
                <a:srgbClr val="00BB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38" name="Rectangle 1354">
                <a:extLst>
                  <a:ext uri="{FF2B5EF4-FFF2-40B4-BE49-F238E27FC236}">
                    <a16:creationId xmlns:a16="http://schemas.microsoft.com/office/drawing/2014/main" id="{CC49AFDF-4898-4E2E-806D-D46E7F4E1B39}"/>
                  </a:ext>
                </a:extLst>
              </p:cNvPr>
              <p:cNvSpPr>
                <a:spLocks noChangeArrowheads="1"/>
              </p:cNvSpPr>
              <p:nvPr/>
            </p:nvSpPr>
            <p:spPr bwMode="auto">
              <a:xfrm>
                <a:off x="1730" y="592"/>
                <a:ext cx="369" cy="4"/>
              </a:xfrm>
              <a:prstGeom prst="rect">
                <a:avLst/>
              </a:prstGeom>
              <a:solidFill>
                <a:srgbClr val="00BC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39" name="Rectangle 1355">
                <a:extLst>
                  <a:ext uri="{FF2B5EF4-FFF2-40B4-BE49-F238E27FC236}">
                    <a16:creationId xmlns:a16="http://schemas.microsoft.com/office/drawing/2014/main" id="{1264A6C1-0E72-4D91-90E6-B1EF2030D49A}"/>
                  </a:ext>
                </a:extLst>
              </p:cNvPr>
              <p:cNvSpPr>
                <a:spLocks noChangeArrowheads="1"/>
              </p:cNvSpPr>
              <p:nvPr/>
            </p:nvSpPr>
            <p:spPr bwMode="auto">
              <a:xfrm>
                <a:off x="1730" y="596"/>
                <a:ext cx="369" cy="4"/>
              </a:xfrm>
              <a:prstGeom prst="rect">
                <a:avLst/>
              </a:prstGeom>
              <a:solidFill>
                <a:srgbClr val="00B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40" name="Rectangle 1356">
                <a:extLst>
                  <a:ext uri="{FF2B5EF4-FFF2-40B4-BE49-F238E27FC236}">
                    <a16:creationId xmlns:a16="http://schemas.microsoft.com/office/drawing/2014/main" id="{26BBF120-C6CB-46CD-8B4A-D5C6ED795D77}"/>
                  </a:ext>
                </a:extLst>
              </p:cNvPr>
              <p:cNvSpPr>
                <a:spLocks noChangeArrowheads="1"/>
              </p:cNvSpPr>
              <p:nvPr/>
            </p:nvSpPr>
            <p:spPr bwMode="auto">
              <a:xfrm>
                <a:off x="1730" y="600"/>
                <a:ext cx="369" cy="4"/>
              </a:xfrm>
              <a:prstGeom prst="rect">
                <a:avLst/>
              </a:prstGeom>
              <a:solidFill>
                <a:srgbClr val="00BF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41" name="Rectangle 1357">
                <a:extLst>
                  <a:ext uri="{FF2B5EF4-FFF2-40B4-BE49-F238E27FC236}">
                    <a16:creationId xmlns:a16="http://schemas.microsoft.com/office/drawing/2014/main" id="{39FD8990-459C-41EB-BE97-7172FDEAC36E}"/>
                  </a:ext>
                </a:extLst>
              </p:cNvPr>
              <p:cNvSpPr>
                <a:spLocks noChangeArrowheads="1"/>
              </p:cNvSpPr>
              <p:nvPr/>
            </p:nvSpPr>
            <p:spPr bwMode="auto">
              <a:xfrm>
                <a:off x="1730" y="604"/>
                <a:ext cx="369" cy="4"/>
              </a:xfrm>
              <a:prstGeom prst="rect">
                <a:avLst/>
              </a:prstGeom>
              <a:solidFill>
                <a:srgbClr val="00C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42" name="Rectangle 1358">
                <a:extLst>
                  <a:ext uri="{FF2B5EF4-FFF2-40B4-BE49-F238E27FC236}">
                    <a16:creationId xmlns:a16="http://schemas.microsoft.com/office/drawing/2014/main" id="{2FFAF5A1-978D-4292-AA05-C69C87E627B0}"/>
                  </a:ext>
                </a:extLst>
              </p:cNvPr>
              <p:cNvSpPr>
                <a:spLocks noChangeArrowheads="1"/>
              </p:cNvSpPr>
              <p:nvPr/>
            </p:nvSpPr>
            <p:spPr bwMode="auto">
              <a:xfrm>
                <a:off x="1730" y="608"/>
                <a:ext cx="369" cy="4"/>
              </a:xfrm>
              <a:prstGeom prst="rect">
                <a:avLst/>
              </a:prstGeom>
              <a:solidFill>
                <a:srgbClr val="00C2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43" name="Rectangle 1359">
                <a:extLst>
                  <a:ext uri="{FF2B5EF4-FFF2-40B4-BE49-F238E27FC236}">
                    <a16:creationId xmlns:a16="http://schemas.microsoft.com/office/drawing/2014/main" id="{EFD5CD5D-F1A5-44D9-86FA-BCA8B67B28F6}"/>
                  </a:ext>
                </a:extLst>
              </p:cNvPr>
              <p:cNvSpPr>
                <a:spLocks noChangeArrowheads="1"/>
              </p:cNvSpPr>
              <p:nvPr/>
            </p:nvSpPr>
            <p:spPr bwMode="auto">
              <a:xfrm>
                <a:off x="1730" y="612"/>
                <a:ext cx="369" cy="4"/>
              </a:xfrm>
              <a:prstGeom prst="rect">
                <a:avLst/>
              </a:prstGeom>
              <a:solidFill>
                <a:srgbClr val="00C3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44" name="Rectangle 1360">
                <a:extLst>
                  <a:ext uri="{FF2B5EF4-FFF2-40B4-BE49-F238E27FC236}">
                    <a16:creationId xmlns:a16="http://schemas.microsoft.com/office/drawing/2014/main" id="{67B21907-3769-487F-A7FB-257532C90347}"/>
                  </a:ext>
                </a:extLst>
              </p:cNvPr>
              <p:cNvSpPr>
                <a:spLocks noChangeArrowheads="1"/>
              </p:cNvSpPr>
              <p:nvPr/>
            </p:nvSpPr>
            <p:spPr bwMode="auto">
              <a:xfrm>
                <a:off x="1730" y="616"/>
                <a:ext cx="369" cy="4"/>
              </a:xfrm>
              <a:prstGeom prst="rect">
                <a:avLst/>
              </a:prstGeom>
              <a:solidFill>
                <a:srgbClr val="00C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45" name="Rectangle 1361">
                <a:extLst>
                  <a:ext uri="{FF2B5EF4-FFF2-40B4-BE49-F238E27FC236}">
                    <a16:creationId xmlns:a16="http://schemas.microsoft.com/office/drawing/2014/main" id="{AAD47408-AD86-450B-909E-6113150AB7D6}"/>
                  </a:ext>
                </a:extLst>
              </p:cNvPr>
              <p:cNvSpPr>
                <a:spLocks noChangeArrowheads="1"/>
              </p:cNvSpPr>
              <p:nvPr/>
            </p:nvSpPr>
            <p:spPr bwMode="auto">
              <a:xfrm>
                <a:off x="1730" y="620"/>
                <a:ext cx="369" cy="4"/>
              </a:xfrm>
              <a:prstGeom prst="rect">
                <a:avLst/>
              </a:prstGeom>
              <a:solidFill>
                <a:srgbClr val="00C5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46" name="Rectangle 1362">
                <a:extLst>
                  <a:ext uri="{FF2B5EF4-FFF2-40B4-BE49-F238E27FC236}">
                    <a16:creationId xmlns:a16="http://schemas.microsoft.com/office/drawing/2014/main" id="{F6F51A51-1421-459E-9099-90635E6871ED}"/>
                  </a:ext>
                </a:extLst>
              </p:cNvPr>
              <p:cNvSpPr>
                <a:spLocks noChangeArrowheads="1"/>
              </p:cNvSpPr>
              <p:nvPr/>
            </p:nvSpPr>
            <p:spPr bwMode="auto">
              <a:xfrm>
                <a:off x="1730" y="624"/>
                <a:ext cx="369" cy="4"/>
              </a:xfrm>
              <a:prstGeom prst="rect">
                <a:avLst/>
              </a:prstGeom>
              <a:solidFill>
                <a:srgbClr val="00C6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47" name="Rectangle 1363">
                <a:extLst>
                  <a:ext uri="{FF2B5EF4-FFF2-40B4-BE49-F238E27FC236}">
                    <a16:creationId xmlns:a16="http://schemas.microsoft.com/office/drawing/2014/main" id="{19D76DDF-3F19-42C5-9305-1CCF2E559244}"/>
                  </a:ext>
                </a:extLst>
              </p:cNvPr>
              <p:cNvSpPr>
                <a:spLocks noChangeArrowheads="1"/>
              </p:cNvSpPr>
              <p:nvPr/>
            </p:nvSpPr>
            <p:spPr bwMode="auto">
              <a:xfrm>
                <a:off x="1730" y="628"/>
                <a:ext cx="369" cy="4"/>
              </a:xfrm>
              <a:prstGeom prst="rect">
                <a:avLst/>
              </a:prstGeom>
              <a:solidFill>
                <a:srgbClr val="00C7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48" name="Rectangle 1364">
                <a:extLst>
                  <a:ext uri="{FF2B5EF4-FFF2-40B4-BE49-F238E27FC236}">
                    <a16:creationId xmlns:a16="http://schemas.microsoft.com/office/drawing/2014/main" id="{F72DA72E-94AF-4822-948C-5DD2D8425670}"/>
                  </a:ext>
                </a:extLst>
              </p:cNvPr>
              <p:cNvSpPr>
                <a:spLocks noChangeArrowheads="1"/>
              </p:cNvSpPr>
              <p:nvPr/>
            </p:nvSpPr>
            <p:spPr bwMode="auto">
              <a:xfrm>
                <a:off x="1730" y="632"/>
                <a:ext cx="369" cy="3"/>
              </a:xfrm>
              <a:prstGeom prst="rect">
                <a:avLst/>
              </a:prstGeom>
              <a:solidFill>
                <a:srgbClr val="00C7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49" name="Rectangle 1365">
                <a:extLst>
                  <a:ext uri="{FF2B5EF4-FFF2-40B4-BE49-F238E27FC236}">
                    <a16:creationId xmlns:a16="http://schemas.microsoft.com/office/drawing/2014/main" id="{10948275-5108-4828-98B0-9E201B712067}"/>
                  </a:ext>
                </a:extLst>
              </p:cNvPr>
              <p:cNvSpPr>
                <a:spLocks noChangeArrowheads="1"/>
              </p:cNvSpPr>
              <p:nvPr/>
            </p:nvSpPr>
            <p:spPr bwMode="auto">
              <a:xfrm>
                <a:off x="1730" y="635"/>
                <a:ext cx="369" cy="5"/>
              </a:xfrm>
              <a:prstGeom prst="rect">
                <a:avLst/>
              </a:prstGeom>
              <a:solidFill>
                <a:srgbClr val="00C8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50" name="Rectangle 1366">
                <a:extLst>
                  <a:ext uri="{FF2B5EF4-FFF2-40B4-BE49-F238E27FC236}">
                    <a16:creationId xmlns:a16="http://schemas.microsoft.com/office/drawing/2014/main" id="{16E308AF-2159-4AB0-A43C-D7ADE7DF6F4C}"/>
                  </a:ext>
                </a:extLst>
              </p:cNvPr>
              <p:cNvSpPr>
                <a:spLocks noChangeArrowheads="1"/>
              </p:cNvSpPr>
              <p:nvPr/>
            </p:nvSpPr>
            <p:spPr bwMode="auto">
              <a:xfrm>
                <a:off x="1730" y="640"/>
                <a:ext cx="369" cy="4"/>
              </a:xfrm>
              <a:prstGeom prst="rect">
                <a:avLst/>
              </a:prstGeom>
              <a:solidFill>
                <a:srgbClr val="00C9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51" name="Rectangle 1367">
                <a:extLst>
                  <a:ext uri="{FF2B5EF4-FFF2-40B4-BE49-F238E27FC236}">
                    <a16:creationId xmlns:a16="http://schemas.microsoft.com/office/drawing/2014/main" id="{95837625-537C-434B-8A8B-E3DE9AF45E1D}"/>
                  </a:ext>
                </a:extLst>
              </p:cNvPr>
              <p:cNvSpPr>
                <a:spLocks noChangeArrowheads="1"/>
              </p:cNvSpPr>
              <p:nvPr/>
            </p:nvSpPr>
            <p:spPr bwMode="auto">
              <a:xfrm>
                <a:off x="1730" y="644"/>
                <a:ext cx="369" cy="3"/>
              </a:xfrm>
              <a:prstGeom prst="rect">
                <a:avLst/>
              </a:prstGeom>
              <a:solidFill>
                <a:srgbClr val="00C9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52" name="Rectangle 1368">
                <a:extLst>
                  <a:ext uri="{FF2B5EF4-FFF2-40B4-BE49-F238E27FC236}">
                    <a16:creationId xmlns:a16="http://schemas.microsoft.com/office/drawing/2014/main" id="{F8785370-216A-40CB-A7F7-26FE5D7DB03B}"/>
                  </a:ext>
                </a:extLst>
              </p:cNvPr>
              <p:cNvSpPr>
                <a:spLocks noChangeArrowheads="1"/>
              </p:cNvSpPr>
              <p:nvPr/>
            </p:nvSpPr>
            <p:spPr bwMode="auto">
              <a:xfrm>
                <a:off x="1730" y="647"/>
                <a:ext cx="369" cy="4"/>
              </a:xfrm>
              <a:prstGeom prst="rect">
                <a:avLst/>
              </a:prstGeom>
              <a:solidFill>
                <a:srgbClr val="00CA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53" name="Rectangle 1369">
                <a:extLst>
                  <a:ext uri="{FF2B5EF4-FFF2-40B4-BE49-F238E27FC236}">
                    <a16:creationId xmlns:a16="http://schemas.microsoft.com/office/drawing/2014/main" id="{3807A98E-E865-43D8-AB45-45C6134C7F33}"/>
                  </a:ext>
                </a:extLst>
              </p:cNvPr>
              <p:cNvSpPr>
                <a:spLocks noChangeArrowheads="1"/>
              </p:cNvSpPr>
              <p:nvPr/>
            </p:nvSpPr>
            <p:spPr bwMode="auto">
              <a:xfrm>
                <a:off x="1730" y="651"/>
                <a:ext cx="369" cy="5"/>
              </a:xfrm>
              <a:prstGeom prst="rect">
                <a:avLst/>
              </a:prstGeom>
              <a:solidFill>
                <a:srgbClr val="00CA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54" name="Rectangle 1370">
                <a:extLst>
                  <a:ext uri="{FF2B5EF4-FFF2-40B4-BE49-F238E27FC236}">
                    <a16:creationId xmlns:a16="http://schemas.microsoft.com/office/drawing/2014/main" id="{E9869B4A-E117-466C-8999-B080F6FB8CD2}"/>
                  </a:ext>
                </a:extLst>
              </p:cNvPr>
              <p:cNvSpPr>
                <a:spLocks noChangeArrowheads="1"/>
              </p:cNvSpPr>
              <p:nvPr/>
            </p:nvSpPr>
            <p:spPr bwMode="auto">
              <a:xfrm>
                <a:off x="1730" y="656"/>
                <a:ext cx="369" cy="3"/>
              </a:xfrm>
              <a:prstGeom prst="rect">
                <a:avLst/>
              </a:prstGeom>
              <a:solidFill>
                <a:srgbClr val="00CB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55" name="Rectangle 1371">
                <a:extLst>
                  <a:ext uri="{FF2B5EF4-FFF2-40B4-BE49-F238E27FC236}">
                    <a16:creationId xmlns:a16="http://schemas.microsoft.com/office/drawing/2014/main" id="{738DC5E3-E692-49BE-B6F9-46100459CBFC}"/>
                  </a:ext>
                </a:extLst>
              </p:cNvPr>
              <p:cNvSpPr>
                <a:spLocks noChangeArrowheads="1"/>
              </p:cNvSpPr>
              <p:nvPr/>
            </p:nvSpPr>
            <p:spPr bwMode="auto">
              <a:xfrm>
                <a:off x="1730" y="659"/>
                <a:ext cx="369" cy="4"/>
              </a:xfrm>
              <a:prstGeom prst="rect">
                <a:avLst/>
              </a:prstGeom>
              <a:solidFill>
                <a:srgbClr val="00CB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56" name="Rectangle 1372">
                <a:extLst>
                  <a:ext uri="{FF2B5EF4-FFF2-40B4-BE49-F238E27FC236}">
                    <a16:creationId xmlns:a16="http://schemas.microsoft.com/office/drawing/2014/main" id="{DF5790B5-4524-411D-BAC6-BA873123C9A3}"/>
                  </a:ext>
                </a:extLst>
              </p:cNvPr>
              <p:cNvSpPr>
                <a:spLocks noChangeArrowheads="1"/>
              </p:cNvSpPr>
              <p:nvPr/>
            </p:nvSpPr>
            <p:spPr bwMode="auto">
              <a:xfrm>
                <a:off x="1730" y="663"/>
                <a:ext cx="369" cy="4"/>
              </a:xfrm>
              <a:prstGeom prst="rect">
                <a:avLst/>
              </a:prstGeom>
              <a:solidFill>
                <a:srgbClr val="00CB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57" name="Rectangle 1373">
                <a:extLst>
                  <a:ext uri="{FF2B5EF4-FFF2-40B4-BE49-F238E27FC236}">
                    <a16:creationId xmlns:a16="http://schemas.microsoft.com/office/drawing/2014/main" id="{7F8869A1-5664-45D9-B0EF-0EA317AAF4BD}"/>
                  </a:ext>
                </a:extLst>
              </p:cNvPr>
              <p:cNvSpPr>
                <a:spLocks noChangeArrowheads="1"/>
              </p:cNvSpPr>
              <p:nvPr/>
            </p:nvSpPr>
            <p:spPr bwMode="auto">
              <a:xfrm>
                <a:off x="1730" y="667"/>
                <a:ext cx="369" cy="4"/>
              </a:xfrm>
              <a:prstGeom prst="rect">
                <a:avLst/>
              </a:prstGeom>
              <a:solidFill>
                <a:srgbClr val="00CB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58" name="Rectangle 1374">
                <a:extLst>
                  <a:ext uri="{FF2B5EF4-FFF2-40B4-BE49-F238E27FC236}">
                    <a16:creationId xmlns:a16="http://schemas.microsoft.com/office/drawing/2014/main" id="{50481EC1-CB78-4113-BB22-75AD41FB01AF}"/>
                  </a:ext>
                </a:extLst>
              </p:cNvPr>
              <p:cNvSpPr>
                <a:spLocks noChangeArrowheads="1"/>
              </p:cNvSpPr>
              <p:nvPr/>
            </p:nvSpPr>
            <p:spPr bwMode="auto">
              <a:xfrm>
                <a:off x="1730" y="671"/>
                <a:ext cx="369" cy="4"/>
              </a:xfrm>
              <a:prstGeom prst="rect">
                <a:avLst/>
              </a:prstGeom>
              <a:solidFill>
                <a:srgbClr val="00CB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59" name="Rectangle 1375">
                <a:extLst>
                  <a:ext uri="{FF2B5EF4-FFF2-40B4-BE49-F238E27FC236}">
                    <a16:creationId xmlns:a16="http://schemas.microsoft.com/office/drawing/2014/main" id="{B26800CA-D18B-41A8-881E-499DD38B9D2E}"/>
                  </a:ext>
                </a:extLst>
              </p:cNvPr>
              <p:cNvSpPr>
                <a:spLocks noChangeArrowheads="1"/>
              </p:cNvSpPr>
              <p:nvPr/>
            </p:nvSpPr>
            <p:spPr bwMode="auto">
              <a:xfrm>
                <a:off x="1730" y="675"/>
                <a:ext cx="369" cy="4"/>
              </a:xfrm>
              <a:prstGeom prst="rect">
                <a:avLst/>
              </a:prstGeom>
              <a:solidFill>
                <a:srgbClr val="00CB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60" name="Rectangle 1376">
                <a:extLst>
                  <a:ext uri="{FF2B5EF4-FFF2-40B4-BE49-F238E27FC236}">
                    <a16:creationId xmlns:a16="http://schemas.microsoft.com/office/drawing/2014/main" id="{BE144602-66C1-4988-9AB6-49FBBD66999B}"/>
                  </a:ext>
                </a:extLst>
              </p:cNvPr>
              <p:cNvSpPr>
                <a:spLocks noChangeArrowheads="1"/>
              </p:cNvSpPr>
              <p:nvPr/>
            </p:nvSpPr>
            <p:spPr bwMode="auto">
              <a:xfrm>
                <a:off x="1730" y="679"/>
                <a:ext cx="369" cy="4"/>
              </a:xfrm>
              <a:prstGeom prst="rect">
                <a:avLst/>
              </a:prstGeom>
              <a:solidFill>
                <a:srgbClr val="00CA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61" name="Rectangle 1377">
                <a:extLst>
                  <a:ext uri="{FF2B5EF4-FFF2-40B4-BE49-F238E27FC236}">
                    <a16:creationId xmlns:a16="http://schemas.microsoft.com/office/drawing/2014/main" id="{F0C5D672-9E86-4EA0-A48B-DE6667457CAD}"/>
                  </a:ext>
                </a:extLst>
              </p:cNvPr>
              <p:cNvSpPr>
                <a:spLocks noChangeArrowheads="1"/>
              </p:cNvSpPr>
              <p:nvPr/>
            </p:nvSpPr>
            <p:spPr bwMode="auto">
              <a:xfrm>
                <a:off x="1730" y="683"/>
                <a:ext cx="369" cy="4"/>
              </a:xfrm>
              <a:prstGeom prst="rect">
                <a:avLst/>
              </a:prstGeom>
              <a:solidFill>
                <a:srgbClr val="00CA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62" name="Rectangle 1378">
                <a:extLst>
                  <a:ext uri="{FF2B5EF4-FFF2-40B4-BE49-F238E27FC236}">
                    <a16:creationId xmlns:a16="http://schemas.microsoft.com/office/drawing/2014/main" id="{5335A68C-FB2C-4E08-9EFD-F2F36F0690CC}"/>
                  </a:ext>
                </a:extLst>
              </p:cNvPr>
              <p:cNvSpPr>
                <a:spLocks noChangeArrowheads="1"/>
              </p:cNvSpPr>
              <p:nvPr/>
            </p:nvSpPr>
            <p:spPr bwMode="auto">
              <a:xfrm>
                <a:off x="1730" y="687"/>
                <a:ext cx="369" cy="4"/>
              </a:xfrm>
              <a:prstGeom prst="rect">
                <a:avLst/>
              </a:prstGeom>
              <a:solidFill>
                <a:srgbClr val="00C9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68963" name="Rectangle 1379">
              <a:extLst>
                <a:ext uri="{FF2B5EF4-FFF2-40B4-BE49-F238E27FC236}">
                  <a16:creationId xmlns:a16="http://schemas.microsoft.com/office/drawing/2014/main" id="{98703BB0-E5A0-4974-A0EB-5622062EBEFF}"/>
                </a:ext>
              </a:extLst>
            </p:cNvPr>
            <p:cNvSpPr>
              <a:spLocks noChangeArrowheads="1"/>
            </p:cNvSpPr>
            <p:nvPr/>
          </p:nvSpPr>
          <p:spPr bwMode="auto">
            <a:xfrm>
              <a:off x="1730" y="691"/>
              <a:ext cx="369" cy="4"/>
            </a:xfrm>
            <a:prstGeom prst="rect">
              <a:avLst/>
            </a:prstGeom>
            <a:solidFill>
              <a:srgbClr val="00C9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64" name="Rectangle 1380">
              <a:extLst>
                <a:ext uri="{FF2B5EF4-FFF2-40B4-BE49-F238E27FC236}">
                  <a16:creationId xmlns:a16="http://schemas.microsoft.com/office/drawing/2014/main" id="{2343C9A0-F840-4345-ACE1-0E6272F50F9C}"/>
                </a:ext>
              </a:extLst>
            </p:cNvPr>
            <p:cNvSpPr>
              <a:spLocks noChangeArrowheads="1"/>
            </p:cNvSpPr>
            <p:nvPr/>
          </p:nvSpPr>
          <p:spPr bwMode="auto">
            <a:xfrm>
              <a:off x="1730" y="695"/>
              <a:ext cx="369" cy="4"/>
            </a:xfrm>
            <a:prstGeom prst="rect">
              <a:avLst/>
            </a:prstGeom>
            <a:solidFill>
              <a:srgbClr val="00C8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65" name="Rectangle 1381">
              <a:extLst>
                <a:ext uri="{FF2B5EF4-FFF2-40B4-BE49-F238E27FC236}">
                  <a16:creationId xmlns:a16="http://schemas.microsoft.com/office/drawing/2014/main" id="{32831F1E-F7F3-46AC-AF63-CCCF86435FD5}"/>
                </a:ext>
              </a:extLst>
            </p:cNvPr>
            <p:cNvSpPr>
              <a:spLocks noChangeArrowheads="1"/>
            </p:cNvSpPr>
            <p:nvPr/>
          </p:nvSpPr>
          <p:spPr bwMode="auto">
            <a:xfrm>
              <a:off x="1730" y="699"/>
              <a:ext cx="369" cy="4"/>
            </a:xfrm>
            <a:prstGeom prst="rect">
              <a:avLst/>
            </a:prstGeom>
            <a:solidFill>
              <a:srgbClr val="00C7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66" name="Rectangle 1382">
              <a:extLst>
                <a:ext uri="{FF2B5EF4-FFF2-40B4-BE49-F238E27FC236}">
                  <a16:creationId xmlns:a16="http://schemas.microsoft.com/office/drawing/2014/main" id="{8286C263-DD45-4A68-8068-9719A39F82D5}"/>
                </a:ext>
              </a:extLst>
            </p:cNvPr>
            <p:cNvSpPr>
              <a:spLocks noChangeArrowheads="1"/>
            </p:cNvSpPr>
            <p:nvPr/>
          </p:nvSpPr>
          <p:spPr bwMode="auto">
            <a:xfrm>
              <a:off x="1730" y="703"/>
              <a:ext cx="369" cy="4"/>
            </a:xfrm>
            <a:prstGeom prst="rect">
              <a:avLst/>
            </a:prstGeom>
            <a:solidFill>
              <a:srgbClr val="00C7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67" name="Rectangle 1383">
              <a:extLst>
                <a:ext uri="{FF2B5EF4-FFF2-40B4-BE49-F238E27FC236}">
                  <a16:creationId xmlns:a16="http://schemas.microsoft.com/office/drawing/2014/main" id="{53A03071-E2D6-4CDD-B51F-DDBB362F96D2}"/>
                </a:ext>
              </a:extLst>
            </p:cNvPr>
            <p:cNvSpPr>
              <a:spLocks noChangeArrowheads="1"/>
            </p:cNvSpPr>
            <p:nvPr/>
          </p:nvSpPr>
          <p:spPr bwMode="auto">
            <a:xfrm>
              <a:off x="1730" y="707"/>
              <a:ext cx="369" cy="4"/>
            </a:xfrm>
            <a:prstGeom prst="rect">
              <a:avLst/>
            </a:prstGeom>
            <a:solidFill>
              <a:srgbClr val="00C6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68" name="Rectangle 1384">
              <a:extLst>
                <a:ext uri="{FF2B5EF4-FFF2-40B4-BE49-F238E27FC236}">
                  <a16:creationId xmlns:a16="http://schemas.microsoft.com/office/drawing/2014/main" id="{14BA51AB-2BE6-4A3C-B716-4DED13034FBB}"/>
                </a:ext>
              </a:extLst>
            </p:cNvPr>
            <p:cNvSpPr>
              <a:spLocks noChangeArrowheads="1"/>
            </p:cNvSpPr>
            <p:nvPr/>
          </p:nvSpPr>
          <p:spPr bwMode="auto">
            <a:xfrm>
              <a:off x="1730" y="711"/>
              <a:ext cx="369" cy="4"/>
            </a:xfrm>
            <a:prstGeom prst="rect">
              <a:avLst/>
            </a:prstGeom>
            <a:solidFill>
              <a:srgbClr val="00C5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69" name="Rectangle 1385">
              <a:extLst>
                <a:ext uri="{FF2B5EF4-FFF2-40B4-BE49-F238E27FC236}">
                  <a16:creationId xmlns:a16="http://schemas.microsoft.com/office/drawing/2014/main" id="{1F893B7A-BA44-493C-8433-6ACA0202C0EC}"/>
                </a:ext>
              </a:extLst>
            </p:cNvPr>
            <p:cNvSpPr>
              <a:spLocks noChangeArrowheads="1"/>
            </p:cNvSpPr>
            <p:nvPr/>
          </p:nvSpPr>
          <p:spPr bwMode="auto">
            <a:xfrm>
              <a:off x="1730" y="715"/>
              <a:ext cx="369" cy="4"/>
            </a:xfrm>
            <a:prstGeom prst="rect">
              <a:avLst/>
            </a:prstGeom>
            <a:solidFill>
              <a:srgbClr val="00C4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70" name="Rectangle 1386">
              <a:extLst>
                <a:ext uri="{FF2B5EF4-FFF2-40B4-BE49-F238E27FC236}">
                  <a16:creationId xmlns:a16="http://schemas.microsoft.com/office/drawing/2014/main" id="{9AAEC81B-50D6-4E9A-AD6E-DDCE2EB256A1}"/>
                </a:ext>
              </a:extLst>
            </p:cNvPr>
            <p:cNvSpPr>
              <a:spLocks noChangeArrowheads="1"/>
            </p:cNvSpPr>
            <p:nvPr/>
          </p:nvSpPr>
          <p:spPr bwMode="auto">
            <a:xfrm>
              <a:off x="1730" y="719"/>
              <a:ext cx="369" cy="4"/>
            </a:xfrm>
            <a:prstGeom prst="rect">
              <a:avLst/>
            </a:prstGeom>
            <a:solidFill>
              <a:srgbClr val="00C3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71" name="Rectangle 1387">
              <a:extLst>
                <a:ext uri="{FF2B5EF4-FFF2-40B4-BE49-F238E27FC236}">
                  <a16:creationId xmlns:a16="http://schemas.microsoft.com/office/drawing/2014/main" id="{1FDE4E3F-5603-4871-BB7B-AA7E01A4A78E}"/>
                </a:ext>
              </a:extLst>
            </p:cNvPr>
            <p:cNvSpPr>
              <a:spLocks noChangeArrowheads="1"/>
            </p:cNvSpPr>
            <p:nvPr/>
          </p:nvSpPr>
          <p:spPr bwMode="auto">
            <a:xfrm>
              <a:off x="1730" y="723"/>
              <a:ext cx="369" cy="3"/>
            </a:xfrm>
            <a:prstGeom prst="rect">
              <a:avLst/>
            </a:prstGeom>
            <a:solidFill>
              <a:srgbClr val="00C2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72" name="Rectangle 1388">
              <a:extLst>
                <a:ext uri="{FF2B5EF4-FFF2-40B4-BE49-F238E27FC236}">
                  <a16:creationId xmlns:a16="http://schemas.microsoft.com/office/drawing/2014/main" id="{4B4A2724-6524-4D2B-824C-A457D78A491C}"/>
                </a:ext>
              </a:extLst>
            </p:cNvPr>
            <p:cNvSpPr>
              <a:spLocks noChangeArrowheads="1"/>
            </p:cNvSpPr>
            <p:nvPr/>
          </p:nvSpPr>
          <p:spPr bwMode="auto">
            <a:xfrm>
              <a:off x="1730" y="726"/>
              <a:ext cx="369" cy="5"/>
            </a:xfrm>
            <a:prstGeom prst="rect">
              <a:avLst/>
            </a:prstGeom>
            <a:solidFill>
              <a:srgbClr val="00C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73" name="Rectangle 1389">
              <a:extLst>
                <a:ext uri="{FF2B5EF4-FFF2-40B4-BE49-F238E27FC236}">
                  <a16:creationId xmlns:a16="http://schemas.microsoft.com/office/drawing/2014/main" id="{6FA2AF15-4E03-469B-B8FD-F9617FC383FA}"/>
                </a:ext>
              </a:extLst>
            </p:cNvPr>
            <p:cNvSpPr>
              <a:spLocks noChangeArrowheads="1"/>
            </p:cNvSpPr>
            <p:nvPr/>
          </p:nvSpPr>
          <p:spPr bwMode="auto">
            <a:xfrm>
              <a:off x="1730" y="731"/>
              <a:ext cx="369" cy="4"/>
            </a:xfrm>
            <a:prstGeom prst="rect">
              <a:avLst/>
            </a:prstGeom>
            <a:solidFill>
              <a:srgbClr val="00BF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74" name="Rectangle 1390">
              <a:extLst>
                <a:ext uri="{FF2B5EF4-FFF2-40B4-BE49-F238E27FC236}">
                  <a16:creationId xmlns:a16="http://schemas.microsoft.com/office/drawing/2014/main" id="{602E6FAF-7E37-42A6-9272-0C6D8054DB83}"/>
                </a:ext>
              </a:extLst>
            </p:cNvPr>
            <p:cNvSpPr>
              <a:spLocks noChangeArrowheads="1"/>
            </p:cNvSpPr>
            <p:nvPr/>
          </p:nvSpPr>
          <p:spPr bwMode="auto">
            <a:xfrm>
              <a:off x="1730" y="735"/>
              <a:ext cx="369" cy="3"/>
            </a:xfrm>
            <a:prstGeom prst="rect">
              <a:avLst/>
            </a:prstGeom>
            <a:solidFill>
              <a:srgbClr val="00B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75" name="Rectangle 1391">
              <a:extLst>
                <a:ext uri="{FF2B5EF4-FFF2-40B4-BE49-F238E27FC236}">
                  <a16:creationId xmlns:a16="http://schemas.microsoft.com/office/drawing/2014/main" id="{8D62E42C-9455-4DC5-A0C4-143E13112A10}"/>
                </a:ext>
              </a:extLst>
            </p:cNvPr>
            <p:cNvSpPr>
              <a:spLocks noChangeArrowheads="1"/>
            </p:cNvSpPr>
            <p:nvPr/>
          </p:nvSpPr>
          <p:spPr bwMode="auto">
            <a:xfrm>
              <a:off x="1730" y="738"/>
              <a:ext cx="369" cy="4"/>
            </a:xfrm>
            <a:prstGeom prst="rect">
              <a:avLst/>
            </a:prstGeom>
            <a:solidFill>
              <a:srgbClr val="00BC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76" name="Rectangle 1392">
              <a:extLst>
                <a:ext uri="{FF2B5EF4-FFF2-40B4-BE49-F238E27FC236}">
                  <a16:creationId xmlns:a16="http://schemas.microsoft.com/office/drawing/2014/main" id="{ED7FD490-AA03-440F-B048-FC97CF55470B}"/>
                </a:ext>
              </a:extLst>
            </p:cNvPr>
            <p:cNvSpPr>
              <a:spLocks noChangeArrowheads="1"/>
            </p:cNvSpPr>
            <p:nvPr/>
          </p:nvSpPr>
          <p:spPr bwMode="auto">
            <a:xfrm>
              <a:off x="1730" y="742"/>
              <a:ext cx="369" cy="4"/>
            </a:xfrm>
            <a:prstGeom prst="rect">
              <a:avLst/>
            </a:prstGeom>
            <a:solidFill>
              <a:srgbClr val="00BB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77" name="Rectangle 1393">
              <a:extLst>
                <a:ext uri="{FF2B5EF4-FFF2-40B4-BE49-F238E27FC236}">
                  <a16:creationId xmlns:a16="http://schemas.microsoft.com/office/drawing/2014/main" id="{F7C0A5BD-E665-4F14-9DF5-A155C835A639}"/>
                </a:ext>
              </a:extLst>
            </p:cNvPr>
            <p:cNvSpPr>
              <a:spLocks noChangeArrowheads="1"/>
            </p:cNvSpPr>
            <p:nvPr/>
          </p:nvSpPr>
          <p:spPr bwMode="auto">
            <a:xfrm>
              <a:off x="1730" y="746"/>
              <a:ext cx="369" cy="4"/>
            </a:xfrm>
            <a:prstGeom prst="rect">
              <a:avLst/>
            </a:prstGeom>
            <a:solidFill>
              <a:srgbClr val="00B9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78" name="Rectangle 1394">
              <a:extLst>
                <a:ext uri="{FF2B5EF4-FFF2-40B4-BE49-F238E27FC236}">
                  <a16:creationId xmlns:a16="http://schemas.microsoft.com/office/drawing/2014/main" id="{D7B1CC85-E4D9-49A4-929F-AE0A43FCA4FF}"/>
                </a:ext>
              </a:extLst>
            </p:cNvPr>
            <p:cNvSpPr>
              <a:spLocks noChangeArrowheads="1"/>
            </p:cNvSpPr>
            <p:nvPr/>
          </p:nvSpPr>
          <p:spPr bwMode="auto">
            <a:xfrm>
              <a:off x="1730" y="750"/>
              <a:ext cx="369" cy="4"/>
            </a:xfrm>
            <a:prstGeom prst="rect">
              <a:avLst/>
            </a:prstGeom>
            <a:solidFill>
              <a:srgbClr val="00B7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79" name="Rectangle 1395">
              <a:extLst>
                <a:ext uri="{FF2B5EF4-FFF2-40B4-BE49-F238E27FC236}">
                  <a16:creationId xmlns:a16="http://schemas.microsoft.com/office/drawing/2014/main" id="{348031FD-23CA-4579-B738-289C5652791D}"/>
                </a:ext>
              </a:extLst>
            </p:cNvPr>
            <p:cNvSpPr>
              <a:spLocks noChangeArrowheads="1"/>
            </p:cNvSpPr>
            <p:nvPr/>
          </p:nvSpPr>
          <p:spPr bwMode="auto">
            <a:xfrm>
              <a:off x="1730" y="754"/>
              <a:ext cx="369" cy="4"/>
            </a:xfrm>
            <a:prstGeom prst="rect">
              <a:avLst/>
            </a:prstGeom>
            <a:solidFill>
              <a:srgbClr val="00B5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80" name="Rectangle 1396">
              <a:extLst>
                <a:ext uri="{FF2B5EF4-FFF2-40B4-BE49-F238E27FC236}">
                  <a16:creationId xmlns:a16="http://schemas.microsoft.com/office/drawing/2014/main" id="{7DC27E9B-45AB-4721-A773-52DE911D0F3A}"/>
                </a:ext>
              </a:extLst>
            </p:cNvPr>
            <p:cNvSpPr>
              <a:spLocks noChangeArrowheads="1"/>
            </p:cNvSpPr>
            <p:nvPr/>
          </p:nvSpPr>
          <p:spPr bwMode="auto">
            <a:xfrm>
              <a:off x="1730" y="758"/>
              <a:ext cx="369" cy="4"/>
            </a:xfrm>
            <a:prstGeom prst="rect">
              <a:avLst/>
            </a:prstGeom>
            <a:solidFill>
              <a:srgbClr val="00B3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81" name="Rectangle 1397">
              <a:extLst>
                <a:ext uri="{FF2B5EF4-FFF2-40B4-BE49-F238E27FC236}">
                  <a16:creationId xmlns:a16="http://schemas.microsoft.com/office/drawing/2014/main" id="{73CB75AD-A47E-40D3-A4FA-E3AC6D95CCE0}"/>
                </a:ext>
              </a:extLst>
            </p:cNvPr>
            <p:cNvSpPr>
              <a:spLocks noChangeArrowheads="1"/>
            </p:cNvSpPr>
            <p:nvPr/>
          </p:nvSpPr>
          <p:spPr bwMode="auto">
            <a:xfrm>
              <a:off x="1730" y="762"/>
              <a:ext cx="369" cy="4"/>
            </a:xfrm>
            <a:prstGeom prst="rect">
              <a:avLst/>
            </a:prstGeom>
            <a:solidFill>
              <a:srgbClr val="00B1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82" name="Rectangle 1398">
              <a:extLst>
                <a:ext uri="{FF2B5EF4-FFF2-40B4-BE49-F238E27FC236}">
                  <a16:creationId xmlns:a16="http://schemas.microsoft.com/office/drawing/2014/main" id="{253838FC-B340-4BD3-AE9A-AC973B505286}"/>
                </a:ext>
              </a:extLst>
            </p:cNvPr>
            <p:cNvSpPr>
              <a:spLocks noChangeArrowheads="1"/>
            </p:cNvSpPr>
            <p:nvPr/>
          </p:nvSpPr>
          <p:spPr bwMode="auto">
            <a:xfrm>
              <a:off x="1730" y="766"/>
              <a:ext cx="369" cy="4"/>
            </a:xfrm>
            <a:prstGeom prst="rect">
              <a:avLst/>
            </a:prstGeom>
            <a:solidFill>
              <a:srgbClr val="00AF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83" name="Rectangle 1399">
              <a:extLst>
                <a:ext uri="{FF2B5EF4-FFF2-40B4-BE49-F238E27FC236}">
                  <a16:creationId xmlns:a16="http://schemas.microsoft.com/office/drawing/2014/main" id="{444464C4-5942-4134-A977-867B71BB219B}"/>
                </a:ext>
              </a:extLst>
            </p:cNvPr>
            <p:cNvSpPr>
              <a:spLocks noChangeArrowheads="1"/>
            </p:cNvSpPr>
            <p:nvPr/>
          </p:nvSpPr>
          <p:spPr bwMode="auto">
            <a:xfrm>
              <a:off x="1730" y="770"/>
              <a:ext cx="369" cy="4"/>
            </a:xfrm>
            <a:prstGeom prst="rect">
              <a:avLst/>
            </a:prstGeom>
            <a:solidFill>
              <a:srgbClr val="00AD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84" name="Rectangle 1400">
              <a:extLst>
                <a:ext uri="{FF2B5EF4-FFF2-40B4-BE49-F238E27FC236}">
                  <a16:creationId xmlns:a16="http://schemas.microsoft.com/office/drawing/2014/main" id="{57AE9DA7-1FF8-45C3-A477-E37054256387}"/>
                </a:ext>
              </a:extLst>
            </p:cNvPr>
            <p:cNvSpPr>
              <a:spLocks noChangeArrowheads="1"/>
            </p:cNvSpPr>
            <p:nvPr/>
          </p:nvSpPr>
          <p:spPr bwMode="auto">
            <a:xfrm>
              <a:off x="1730" y="774"/>
              <a:ext cx="369" cy="4"/>
            </a:xfrm>
            <a:prstGeom prst="rect">
              <a:avLst/>
            </a:prstGeom>
            <a:solidFill>
              <a:srgbClr val="00AA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85" name="Rectangle 1401">
              <a:extLst>
                <a:ext uri="{FF2B5EF4-FFF2-40B4-BE49-F238E27FC236}">
                  <a16:creationId xmlns:a16="http://schemas.microsoft.com/office/drawing/2014/main" id="{516CB272-D38A-42E3-9DC9-36463B54EFC7}"/>
                </a:ext>
              </a:extLst>
            </p:cNvPr>
            <p:cNvSpPr>
              <a:spLocks noChangeArrowheads="1"/>
            </p:cNvSpPr>
            <p:nvPr/>
          </p:nvSpPr>
          <p:spPr bwMode="auto">
            <a:xfrm>
              <a:off x="1730" y="778"/>
              <a:ext cx="369" cy="4"/>
            </a:xfrm>
            <a:prstGeom prst="rect">
              <a:avLst/>
            </a:prstGeom>
            <a:solidFill>
              <a:srgbClr val="00A7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86" name="Rectangle 1402">
              <a:extLst>
                <a:ext uri="{FF2B5EF4-FFF2-40B4-BE49-F238E27FC236}">
                  <a16:creationId xmlns:a16="http://schemas.microsoft.com/office/drawing/2014/main" id="{39B4174A-FD02-435F-97F3-72D9E2134C31}"/>
                </a:ext>
              </a:extLst>
            </p:cNvPr>
            <p:cNvSpPr>
              <a:spLocks noChangeArrowheads="1"/>
            </p:cNvSpPr>
            <p:nvPr/>
          </p:nvSpPr>
          <p:spPr bwMode="auto">
            <a:xfrm>
              <a:off x="1730" y="782"/>
              <a:ext cx="369" cy="4"/>
            </a:xfrm>
            <a:prstGeom prst="rect">
              <a:avLst/>
            </a:prstGeom>
            <a:solidFill>
              <a:srgbClr val="00A5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87" name="Rectangle 1403">
              <a:extLst>
                <a:ext uri="{FF2B5EF4-FFF2-40B4-BE49-F238E27FC236}">
                  <a16:creationId xmlns:a16="http://schemas.microsoft.com/office/drawing/2014/main" id="{BF69855D-6859-444A-8F2E-F3179CCBF0A5}"/>
                </a:ext>
              </a:extLst>
            </p:cNvPr>
            <p:cNvSpPr>
              <a:spLocks noChangeArrowheads="1"/>
            </p:cNvSpPr>
            <p:nvPr/>
          </p:nvSpPr>
          <p:spPr bwMode="auto">
            <a:xfrm>
              <a:off x="1730" y="786"/>
              <a:ext cx="369" cy="4"/>
            </a:xfrm>
            <a:prstGeom prst="rect">
              <a:avLst/>
            </a:prstGeom>
            <a:solidFill>
              <a:srgbClr val="00A3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88" name="Rectangle 1404">
              <a:extLst>
                <a:ext uri="{FF2B5EF4-FFF2-40B4-BE49-F238E27FC236}">
                  <a16:creationId xmlns:a16="http://schemas.microsoft.com/office/drawing/2014/main" id="{44597775-ADAF-44B3-B5BE-8819F2CA5361}"/>
                </a:ext>
              </a:extLst>
            </p:cNvPr>
            <p:cNvSpPr>
              <a:spLocks noChangeArrowheads="1"/>
            </p:cNvSpPr>
            <p:nvPr/>
          </p:nvSpPr>
          <p:spPr bwMode="auto">
            <a:xfrm>
              <a:off x="1730" y="790"/>
              <a:ext cx="369" cy="4"/>
            </a:xfrm>
            <a:prstGeom prst="rect">
              <a:avLst/>
            </a:prstGeom>
            <a:solidFill>
              <a:srgbClr val="00A0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89" name="Rectangle 1405">
              <a:extLst>
                <a:ext uri="{FF2B5EF4-FFF2-40B4-BE49-F238E27FC236}">
                  <a16:creationId xmlns:a16="http://schemas.microsoft.com/office/drawing/2014/main" id="{00041E8B-5CBF-412F-B87A-35D1CE4C3C40}"/>
                </a:ext>
              </a:extLst>
            </p:cNvPr>
            <p:cNvSpPr>
              <a:spLocks noChangeArrowheads="1"/>
            </p:cNvSpPr>
            <p:nvPr/>
          </p:nvSpPr>
          <p:spPr bwMode="auto">
            <a:xfrm>
              <a:off x="1730" y="794"/>
              <a:ext cx="369" cy="4"/>
            </a:xfrm>
            <a:prstGeom prst="rect">
              <a:avLst/>
            </a:prstGeom>
            <a:solidFill>
              <a:srgbClr val="009D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90" name="Rectangle 1406">
              <a:extLst>
                <a:ext uri="{FF2B5EF4-FFF2-40B4-BE49-F238E27FC236}">
                  <a16:creationId xmlns:a16="http://schemas.microsoft.com/office/drawing/2014/main" id="{DDE00CAA-9B90-4BDB-82BF-82389A8282B0}"/>
                </a:ext>
              </a:extLst>
            </p:cNvPr>
            <p:cNvSpPr>
              <a:spLocks noChangeArrowheads="1"/>
            </p:cNvSpPr>
            <p:nvPr/>
          </p:nvSpPr>
          <p:spPr bwMode="auto">
            <a:xfrm>
              <a:off x="1730" y="798"/>
              <a:ext cx="369" cy="3"/>
            </a:xfrm>
            <a:prstGeom prst="rect">
              <a:avLst/>
            </a:prstGeom>
            <a:solidFill>
              <a:srgbClr val="009B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91" name="Rectangle 1407">
              <a:extLst>
                <a:ext uri="{FF2B5EF4-FFF2-40B4-BE49-F238E27FC236}">
                  <a16:creationId xmlns:a16="http://schemas.microsoft.com/office/drawing/2014/main" id="{4B1CAD00-2713-4102-85CE-0932B182D612}"/>
                </a:ext>
              </a:extLst>
            </p:cNvPr>
            <p:cNvSpPr>
              <a:spLocks noChangeArrowheads="1"/>
            </p:cNvSpPr>
            <p:nvPr/>
          </p:nvSpPr>
          <p:spPr bwMode="auto">
            <a:xfrm>
              <a:off x="1730" y="801"/>
              <a:ext cx="369" cy="5"/>
            </a:xfrm>
            <a:prstGeom prst="rect">
              <a:avLst/>
            </a:prstGeom>
            <a:solidFill>
              <a:srgbClr val="0097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92" name="Rectangle 1408">
              <a:extLst>
                <a:ext uri="{FF2B5EF4-FFF2-40B4-BE49-F238E27FC236}">
                  <a16:creationId xmlns:a16="http://schemas.microsoft.com/office/drawing/2014/main" id="{34ED9548-FBFE-4329-AEEE-D518E87A8B51}"/>
                </a:ext>
              </a:extLst>
            </p:cNvPr>
            <p:cNvSpPr>
              <a:spLocks noChangeArrowheads="1"/>
            </p:cNvSpPr>
            <p:nvPr/>
          </p:nvSpPr>
          <p:spPr bwMode="auto">
            <a:xfrm>
              <a:off x="1730" y="806"/>
              <a:ext cx="369" cy="4"/>
            </a:xfrm>
            <a:prstGeom prst="rect">
              <a:avLst/>
            </a:prstGeom>
            <a:solidFill>
              <a:srgbClr val="0094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93" name="Rectangle 1409">
              <a:extLst>
                <a:ext uri="{FF2B5EF4-FFF2-40B4-BE49-F238E27FC236}">
                  <a16:creationId xmlns:a16="http://schemas.microsoft.com/office/drawing/2014/main" id="{A756D9FF-AFAE-43F6-A765-F506A442C52E}"/>
                </a:ext>
              </a:extLst>
            </p:cNvPr>
            <p:cNvSpPr>
              <a:spLocks noChangeArrowheads="1"/>
            </p:cNvSpPr>
            <p:nvPr/>
          </p:nvSpPr>
          <p:spPr bwMode="auto">
            <a:xfrm>
              <a:off x="1730" y="810"/>
              <a:ext cx="369" cy="3"/>
            </a:xfrm>
            <a:prstGeom prst="rect">
              <a:avLst/>
            </a:prstGeom>
            <a:solidFill>
              <a:srgbClr val="0091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94" name="Rectangle 1410">
              <a:extLst>
                <a:ext uri="{FF2B5EF4-FFF2-40B4-BE49-F238E27FC236}">
                  <a16:creationId xmlns:a16="http://schemas.microsoft.com/office/drawing/2014/main" id="{3455440B-D9CD-403E-9518-5C96F12BB18D}"/>
                </a:ext>
              </a:extLst>
            </p:cNvPr>
            <p:cNvSpPr>
              <a:spLocks noChangeArrowheads="1"/>
            </p:cNvSpPr>
            <p:nvPr/>
          </p:nvSpPr>
          <p:spPr bwMode="auto">
            <a:xfrm>
              <a:off x="1730" y="813"/>
              <a:ext cx="369" cy="4"/>
            </a:xfrm>
            <a:prstGeom prst="rect">
              <a:avLst/>
            </a:prstGeom>
            <a:solidFill>
              <a:srgbClr val="008F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95" name="Rectangle 1411">
              <a:extLst>
                <a:ext uri="{FF2B5EF4-FFF2-40B4-BE49-F238E27FC236}">
                  <a16:creationId xmlns:a16="http://schemas.microsoft.com/office/drawing/2014/main" id="{1D65CB5C-AB07-428C-B07E-934ED93A9C42}"/>
                </a:ext>
              </a:extLst>
            </p:cNvPr>
            <p:cNvSpPr>
              <a:spLocks noChangeArrowheads="1"/>
            </p:cNvSpPr>
            <p:nvPr/>
          </p:nvSpPr>
          <p:spPr bwMode="auto">
            <a:xfrm>
              <a:off x="1730" y="817"/>
              <a:ext cx="369" cy="5"/>
            </a:xfrm>
            <a:prstGeom prst="rect">
              <a:avLst/>
            </a:prstGeom>
            <a:solidFill>
              <a:srgbClr val="008C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96" name="Rectangle 1412">
              <a:extLst>
                <a:ext uri="{FF2B5EF4-FFF2-40B4-BE49-F238E27FC236}">
                  <a16:creationId xmlns:a16="http://schemas.microsoft.com/office/drawing/2014/main" id="{02D19C57-7E34-4764-ABD4-B2E3F2761E1D}"/>
                </a:ext>
              </a:extLst>
            </p:cNvPr>
            <p:cNvSpPr>
              <a:spLocks noChangeArrowheads="1"/>
            </p:cNvSpPr>
            <p:nvPr/>
          </p:nvSpPr>
          <p:spPr bwMode="auto">
            <a:xfrm>
              <a:off x="1730" y="822"/>
              <a:ext cx="369" cy="3"/>
            </a:xfrm>
            <a:prstGeom prst="rect">
              <a:avLst/>
            </a:prstGeom>
            <a:solidFill>
              <a:srgbClr val="0089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97" name="Rectangle 1413">
              <a:extLst>
                <a:ext uri="{FF2B5EF4-FFF2-40B4-BE49-F238E27FC236}">
                  <a16:creationId xmlns:a16="http://schemas.microsoft.com/office/drawing/2014/main" id="{8758E096-366B-4CDC-A628-CE00FF5A3AD7}"/>
                </a:ext>
              </a:extLst>
            </p:cNvPr>
            <p:cNvSpPr>
              <a:spLocks noChangeArrowheads="1"/>
            </p:cNvSpPr>
            <p:nvPr/>
          </p:nvSpPr>
          <p:spPr bwMode="auto">
            <a:xfrm>
              <a:off x="1730" y="825"/>
              <a:ext cx="369" cy="4"/>
            </a:xfrm>
            <a:prstGeom prst="rect">
              <a:avLst/>
            </a:prstGeom>
            <a:solidFill>
              <a:srgbClr val="0086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98" name="Rectangle 1414">
              <a:extLst>
                <a:ext uri="{FF2B5EF4-FFF2-40B4-BE49-F238E27FC236}">
                  <a16:creationId xmlns:a16="http://schemas.microsoft.com/office/drawing/2014/main" id="{BFD89BE0-0F04-43D7-AC8E-7BC4FEDBAD61}"/>
                </a:ext>
              </a:extLst>
            </p:cNvPr>
            <p:cNvSpPr>
              <a:spLocks noChangeArrowheads="1"/>
            </p:cNvSpPr>
            <p:nvPr/>
          </p:nvSpPr>
          <p:spPr bwMode="auto">
            <a:xfrm>
              <a:off x="1730" y="829"/>
              <a:ext cx="369" cy="4"/>
            </a:xfrm>
            <a:prstGeom prst="rect">
              <a:avLst/>
            </a:prstGeom>
            <a:solidFill>
              <a:srgbClr val="0084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999" name="Rectangle 1415">
              <a:extLst>
                <a:ext uri="{FF2B5EF4-FFF2-40B4-BE49-F238E27FC236}">
                  <a16:creationId xmlns:a16="http://schemas.microsoft.com/office/drawing/2014/main" id="{B9BACADB-AACE-4641-8429-B47352CA19E0}"/>
                </a:ext>
              </a:extLst>
            </p:cNvPr>
            <p:cNvSpPr>
              <a:spLocks noChangeArrowheads="1"/>
            </p:cNvSpPr>
            <p:nvPr/>
          </p:nvSpPr>
          <p:spPr bwMode="auto">
            <a:xfrm>
              <a:off x="1730" y="833"/>
              <a:ext cx="369" cy="4"/>
            </a:xfrm>
            <a:prstGeom prst="rect">
              <a:avLst/>
            </a:prstGeom>
            <a:solidFill>
              <a:srgbClr val="0081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000" name="Rectangle 1416">
              <a:extLst>
                <a:ext uri="{FF2B5EF4-FFF2-40B4-BE49-F238E27FC236}">
                  <a16:creationId xmlns:a16="http://schemas.microsoft.com/office/drawing/2014/main" id="{CFD33B5D-5883-43B1-AEAA-9C9C744102F3}"/>
                </a:ext>
              </a:extLst>
            </p:cNvPr>
            <p:cNvSpPr>
              <a:spLocks noChangeArrowheads="1"/>
            </p:cNvSpPr>
            <p:nvPr/>
          </p:nvSpPr>
          <p:spPr bwMode="auto">
            <a:xfrm>
              <a:off x="1730" y="837"/>
              <a:ext cx="369" cy="4"/>
            </a:xfrm>
            <a:prstGeom prst="rect">
              <a:avLst/>
            </a:prstGeom>
            <a:solidFill>
              <a:srgbClr val="007E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001" name="Rectangle 1417">
              <a:extLst>
                <a:ext uri="{FF2B5EF4-FFF2-40B4-BE49-F238E27FC236}">
                  <a16:creationId xmlns:a16="http://schemas.microsoft.com/office/drawing/2014/main" id="{D79C195E-B65A-41E1-A47E-9BE0E0722FF8}"/>
                </a:ext>
              </a:extLst>
            </p:cNvPr>
            <p:cNvSpPr>
              <a:spLocks noChangeArrowheads="1"/>
            </p:cNvSpPr>
            <p:nvPr/>
          </p:nvSpPr>
          <p:spPr bwMode="auto">
            <a:xfrm>
              <a:off x="1730" y="841"/>
              <a:ext cx="369" cy="4"/>
            </a:xfrm>
            <a:prstGeom prst="rect">
              <a:avLst/>
            </a:prstGeom>
            <a:solidFill>
              <a:srgbClr val="007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002" name="Rectangle 1418">
              <a:extLst>
                <a:ext uri="{FF2B5EF4-FFF2-40B4-BE49-F238E27FC236}">
                  <a16:creationId xmlns:a16="http://schemas.microsoft.com/office/drawing/2014/main" id="{6B420421-9DE5-4FB0-9550-E71EE96193A6}"/>
                </a:ext>
              </a:extLst>
            </p:cNvPr>
            <p:cNvSpPr>
              <a:spLocks noChangeArrowheads="1"/>
            </p:cNvSpPr>
            <p:nvPr/>
          </p:nvSpPr>
          <p:spPr bwMode="auto">
            <a:xfrm>
              <a:off x="1730" y="845"/>
              <a:ext cx="369" cy="4"/>
            </a:xfrm>
            <a:prstGeom prst="rect">
              <a:avLst/>
            </a:prstGeom>
            <a:solidFill>
              <a:srgbClr val="007A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003" name="Rectangle 1419">
              <a:extLst>
                <a:ext uri="{FF2B5EF4-FFF2-40B4-BE49-F238E27FC236}">
                  <a16:creationId xmlns:a16="http://schemas.microsoft.com/office/drawing/2014/main" id="{E2014A6E-7157-4C04-81CA-1E5216D78112}"/>
                </a:ext>
              </a:extLst>
            </p:cNvPr>
            <p:cNvSpPr>
              <a:spLocks noChangeArrowheads="1"/>
            </p:cNvSpPr>
            <p:nvPr/>
          </p:nvSpPr>
          <p:spPr bwMode="auto">
            <a:xfrm>
              <a:off x="1730" y="849"/>
              <a:ext cx="369" cy="4"/>
            </a:xfrm>
            <a:prstGeom prst="rect">
              <a:avLst/>
            </a:prstGeom>
            <a:solidFill>
              <a:srgbClr val="0077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004" name="Rectangle 1420">
              <a:extLst>
                <a:ext uri="{FF2B5EF4-FFF2-40B4-BE49-F238E27FC236}">
                  <a16:creationId xmlns:a16="http://schemas.microsoft.com/office/drawing/2014/main" id="{D0A39660-0165-4432-AA5B-9C9AC1272CD8}"/>
                </a:ext>
              </a:extLst>
            </p:cNvPr>
            <p:cNvSpPr>
              <a:spLocks noChangeArrowheads="1"/>
            </p:cNvSpPr>
            <p:nvPr/>
          </p:nvSpPr>
          <p:spPr bwMode="auto">
            <a:xfrm>
              <a:off x="1730" y="853"/>
              <a:ext cx="369" cy="4"/>
            </a:xfrm>
            <a:prstGeom prst="rect">
              <a:avLst/>
            </a:prstGeom>
            <a:solidFill>
              <a:srgbClr val="0074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005" name="Rectangle 1421">
              <a:extLst>
                <a:ext uri="{FF2B5EF4-FFF2-40B4-BE49-F238E27FC236}">
                  <a16:creationId xmlns:a16="http://schemas.microsoft.com/office/drawing/2014/main" id="{84C4CC13-2A51-4435-A198-5FB96BF7BBE8}"/>
                </a:ext>
              </a:extLst>
            </p:cNvPr>
            <p:cNvSpPr>
              <a:spLocks noChangeArrowheads="1"/>
            </p:cNvSpPr>
            <p:nvPr/>
          </p:nvSpPr>
          <p:spPr bwMode="auto">
            <a:xfrm>
              <a:off x="1730" y="857"/>
              <a:ext cx="369" cy="4"/>
            </a:xfrm>
            <a:prstGeom prst="rect">
              <a:avLst/>
            </a:prstGeom>
            <a:solidFill>
              <a:srgbClr val="0072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006" name="Rectangle 1422">
              <a:extLst>
                <a:ext uri="{FF2B5EF4-FFF2-40B4-BE49-F238E27FC236}">
                  <a16:creationId xmlns:a16="http://schemas.microsoft.com/office/drawing/2014/main" id="{2FEC9931-074E-41A1-A0E4-5BFC456FDBFD}"/>
                </a:ext>
              </a:extLst>
            </p:cNvPr>
            <p:cNvSpPr>
              <a:spLocks noChangeArrowheads="1"/>
            </p:cNvSpPr>
            <p:nvPr/>
          </p:nvSpPr>
          <p:spPr bwMode="auto">
            <a:xfrm>
              <a:off x="1730" y="861"/>
              <a:ext cx="369" cy="4"/>
            </a:xfrm>
            <a:prstGeom prst="rect">
              <a:avLst/>
            </a:prstGeom>
            <a:solidFill>
              <a:srgbClr val="0071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007" name="Rectangle 1423">
              <a:extLst>
                <a:ext uri="{FF2B5EF4-FFF2-40B4-BE49-F238E27FC236}">
                  <a16:creationId xmlns:a16="http://schemas.microsoft.com/office/drawing/2014/main" id="{A0D64C0C-DD30-4284-BC3E-D767DBBCA7B1}"/>
                </a:ext>
              </a:extLst>
            </p:cNvPr>
            <p:cNvSpPr>
              <a:spLocks noChangeArrowheads="1"/>
            </p:cNvSpPr>
            <p:nvPr/>
          </p:nvSpPr>
          <p:spPr bwMode="auto">
            <a:xfrm>
              <a:off x="1730" y="865"/>
              <a:ext cx="369" cy="4"/>
            </a:xfrm>
            <a:prstGeom prst="rect">
              <a:avLst/>
            </a:prstGeom>
            <a:solidFill>
              <a:srgbClr val="006F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008" name="Rectangle 1424">
              <a:extLst>
                <a:ext uri="{FF2B5EF4-FFF2-40B4-BE49-F238E27FC236}">
                  <a16:creationId xmlns:a16="http://schemas.microsoft.com/office/drawing/2014/main" id="{93037BCE-D43F-4AA0-9145-3C99B22B8C42}"/>
                </a:ext>
              </a:extLst>
            </p:cNvPr>
            <p:cNvSpPr>
              <a:spLocks noChangeArrowheads="1"/>
            </p:cNvSpPr>
            <p:nvPr/>
          </p:nvSpPr>
          <p:spPr bwMode="auto">
            <a:xfrm>
              <a:off x="1730" y="869"/>
              <a:ext cx="369" cy="4"/>
            </a:xfrm>
            <a:prstGeom prst="rect">
              <a:avLst/>
            </a:prstGeom>
            <a:solidFill>
              <a:srgbClr val="006C5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009" name="Rectangle 1425">
              <a:extLst>
                <a:ext uri="{FF2B5EF4-FFF2-40B4-BE49-F238E27FC236}">
                  <a16:creationId xmlns:a16="http://schemas.microsoft.com/office/drawing/2014/main" id="{D93D6322-FB59-411B-8BA8-4A43D967776C}"/>
                </a:ext>
              </a:extLst>
            </p:cNvPr>
            <p:cNvSpPr>
              <a:spLocks noChangeArrowheads="1"/>
            </p:cNvSpPr>
            <p:nvPr/>
          </p:nvSpPr>
          <p:spPr bwMode="auto">
            <a:xfrm>
              <a:off x="1730" y="873"/>
              <a:ext cx="369" cy="4"/>
            </a:xfrm>
            <a:prstGeom prst="rect">
              <a:avLst/>
            </a:prstGeom>
            <a:solidFill>
              <a:srgbClr val="006B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010" name="Rectangle 1426">
              <a:extLst>
                <a:ext uri="{FF2B5EF4-FFF2-40B4-BE49-F238E27FC236}">
                  <a16:creationId xmlns:a16="http://schemas.microsoft.com/office/drawing/2014/main" id="{295CE31F-876E-4DA1-9E20-5B68783265CE}"/>
                </a:ext>
              </a:extLst>
            </p:cNvPr>
            <p:cNvSpPr>
              <a:spLocks noChangeArrowheads="1"/>
            </p:cNvSpPr>
            <p:nvPr/>
          </p:nvSpPr>
          <p:spPr bwMode="auto">
            <a:xfrm>
              <a:off x="1730" y="877"/>
              <a:ext cx="369" cy="3"/>
            </a:xfrm>
            <a:prstGeom prst="rect">
              <a:avLst/>
            </a:prstGeom>
            <a:solidFill>
              <a:srgbClr val="00694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011" name="Rectangle 1427">
              <a:extLst>
                <a:ext uri="{FF2B5EF4-FFF2-40B4-BE49-F238E27FC236}">
                  <a16:creationId xmlns:a16="http://schemas.microsoft.com/office/drawing/2014/main" id="{92EEE3D9-C080-4A22-9BAE-3501E6E723AB}"/>
                </a:ext>
              </a:extLst>
            </p:cNvPr>
            <p:cNvSpPr>
              <a:spLocks noChangeArrowheads="1"/>
            </p:cNvSpPr>
            <p:nvPr/>
          </p:nvSpPr>
          <p:spPr bwMode="auto">
            <a:xfrm>
              <a:off x="1730" y="880"/>
              <a:ext cx="369" cy="5"/>
            </a:xfrm>
            <a:prstGeom prst="rect">
              <a:avLst/>
            </a:prstGeom>
            <a:solidFill>
              <a:srgbClr val="0067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012" name="Rectangle 1428">
              <a:extLst>
                <a:ext uri="{FF2B5EF4-FFF2-40B4-BE49-F238E27FC236}">
                  <a16:creationId xmlns:a16="http://schemas.microsoft.com/office/drawing/2014/main" id="{DA138CAA-DF4C-47A7-A839-5F030B58A2ED}"/>
                </a:ext>
              </a:extLst>
            </p:cNvPr>
            <p:cNvSpPr>
              <a:spLocks noChangeArrowheads="1"/>
            </p:cNvSpPr>
            <p:nvPr/>
          </p:nvSpPr>
          <p:spPr bwMode="auto">
            <a:xfrm>
              <a:off x="1730" y="885"/>
              <a:ext cx="369" cy="4"/>
            </a:xfrm>
            <a:prstGeom prst="rect">
              <a:avLst/>
            </a:prstGeom>
            <a:solidFill>
              <a:srgbClr val="00664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013" name="Rectangle 1429">
              <a:extLst>
                <a:ext uri="{FF2B5EF4-FFF2-40B4-BE49-F238E27FC236}">
                  <a16:creationId xmlns:a16="http://schemas.microsoft.com/office/drawing/2014/main" id="{97C53E08-6031-4623-898A-B5C06A3E13FD}"/>
                </a:ext>
              </a:extLst>
            </p:cNvPr>
            <p:cNvSpPr>
              <a:spLocks noChangeArrowheads="1"/>
            </p:cNvSpPr>
            <p:nvPr/>
          </p:nvSpPr>
          <p:spPr bwMode="auto">
            <a:xfrm>
              <a:off x="1730" y="889"/>
              <a:ext cx="369" cy="3"/>
            </a:xfrm>
            <a:prstGeom prst="rect">
              <a:avLst/>
            </a:prstGeom>
            <a:solidFill>
              <a:srgbClr val="0065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014" name="Rectangle 1430">
              <a:extLst>
                <a:ext uri="{FF2B5EF4-FFF2-40B4-BE49-F238E27FC236}">
                  <a16:creationId xmlns:a16="http://schemas.microsoft.com/office/drawing/2014/main" id="{2036CEE0-AD61-42C5-BEC7-6D941FE7BD7E}"/>
                </a:ext>
              </a:extLst>
            </p:cNvPr>
            <p:cNvSpPr>
              <a:spLocks noChangeArrowheads="1"/>
            </p:cNvSpPr>
            <p:nvPr/>
          </p:nvSpPr>
          <p:spPr bwMode="auto">
            <a:xfrm>
              <a:off x="1730" y="892"/>
              <a:ext cx="369" cy="4"/>
            </a:xfrm>
            <a:prstGeom prst="rect">
              <a:avLst/>
            </a:prstGeom>
            <a:solidFill>
              <a:srgbClr val="0063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015" name="Rectangle 1431">
              <a:extLst>
                <a:ext uri="{FF2B5EF4-FFF2-40B4-BE49-F238E27FC236}">
                  <a16:creationId xmlns:a16="http://schemas.microsoft.com/office/drawing/2014/main" id="{56E97608-DCDD-44B9-B7A9-6701F37AEC88}"/>
                </a:ext>
              </a:extLst>
            </p:cNvPr>
            <p:cNvSpPr>
              <a:spLocks noChangeArrowheads="1"/>
            </p:cNvSpPr>
            <p:nvPr/>
          </p:nvSpPr>
          <p:spPr bwMode="auto">
            <a:xfrm>
              <a:off x="1730" y="896"/>
              <a:ext cx="369" cy="5"/>
            </a:xfrm>
            <a:prstGeom prst="rect">
              <a:avLst/>
            </a:prstGeom>
            <a:solidFill>
              <a:srgbClr val="0062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016" name="Rectangle 1432">
              <a:extLst>
                <a:ext uri="{FF2B5EF4-FFF2-40B4-BE49-F238E27FC236}">
                  <a16:creationId xmlns:a16="http://schemas.microsoft.com/office/drawing/2014/main" id="{393375A8-39D6-43BD-8968-71BB16A57AA9}"/>
                </a:ext>
              </a:extLst>
            </p:cNvPr>
            <p:cNvSpPr>
              <a:spLocks noChangeArrowheads="1"/>
            </p:cNvSpPr>
            <p:nvPr/>
          </p:nvSpPr>
          <p:spPr bwMode="auto">
            <a:xfrm>
              <a:off x="1730" y="901"/>
              <a:ext cx="369" cy="3"/>
            </a:xfrm>
            <a:prstGeom prst="rect">
              <a:avLst/>
            </a:prstGeom>
            <a:solidFill>
              <a:srgbClr val="0061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017" name="Rectangle 1433">
              <a:extLst>
                <a:ext uri="{FF2B5EF4-FFF2-40B4-BE49-F238E27FC236}">
                  <a16:creationId xmlns:a16="http://schemas.microsoft.com/office/drawing/2014/main" id="{EB30CF27-3526-4BD6-8629-CF815C6B234D}"/>
                </a:ext>
              </a:extLst>
            </p:cNvPr>
            <p:cNvSpPr>
              <a:spLocks noChangeArrowheads="1"/>
            </p:cNvSpPr>
            <p:nvPr/>
          </p:nvSpPr>
          <p:spPr bwMode="auto">
            <a:xfrm>
              <a:off x="1730" y="904"/>
              <a:ext cx="369" cy="4"/>
            </a:xfrm>
            <a:prstGeom prst="rect">
              <a:avLst/>
            </a:prstGeom>
            <a:solidFill>
              <a:srgbClr val="0060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018" name="Rectangle 1434">
              <a:extLst>
                <a:ext uri="{FF2B5EF4-FFF2-40B4-BE49-F238E27FC236}">
                  <a16:creationId xmlns:a16="http://schemas.microsoft.com/office/drawing/2014/main" id="{2AA48935-D748-49F8-8868-84C8894CEA41}"/>
                </a:ext>
              </a:extLst>
            </p:cNvPr>
            <p:cNvSpPr>
              <a:spLocks noChangeArrowheads="1"/>
            </p:cNvSpPr>
            <p:nvPr/>
          </p:nvSpPr>
          <p:spPr bwMode="auto">
            <a:xfrm>
              <a:off x="1730" y="908"/>
              <a:ext cx="369" cy="4"/>
            </a:xfrm>
            <a:prstGeom prst="rect">
              <a:avLst/>
            </a:prstGeom>
            <a:solidFill>
              <a:srgbClr val="005F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019" name="Rectangle 1435">
              <a:extLst>
                <a:ext uri="{FF2B5EF4-FFF2-40B4-BE49-F238E27FC236}">
                  <a16:creationId xmlns:a16="http://schemas.microsoft.com/office/drawing/2014/main" id="{016F3E02-0633-43B8-8E7E-F13F2052CADB}"/>
                </a:ext>
              </a:extLst>
            </p:cNvPr>
            <p:cNvSpPr>
              <a:spLocks noChangeArrowheads="1"/>
            </p:cNvSpPr>
            <p:nvPr/>
          </p:nvSpPr>
          <p:spPr bwMode="auto">
            <a:xfrm>
              <a:off x="1730" y="912"/>
              <a:ext cx="369" cy="4"/>
            </a:xfrm>
            <a:prstGeom prst="rect">
              <a:avLst/>
            </a:prstGeom>
            <a:solidFill>
              <a:srgbClr val="005F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020" name="Rectangle 1436">
              <a:extLst>
                <a:ext uri="{FF2B5EF4-FFF2-40B4-BE49-F238E27FC236}">
                  <a16:creationId xmlns:a16="http://schemas.microsoft.com/office/drawing/2014/main" id="{1AF23706-E42B-438E-AC75-45FD65663BB6}"/>
                </a:ext>
              </a:extLst>
            </p:cNvPr>
            <p:cNvSpPr>
              <a:spLocks noChangeArrowheads="1"/>
            </p:cNvSpPr>
            <p:nvPr/>
          </p:nvSpPr>
          <p:spPr bwMode="auto">
            <a:xfrm>
              <a:off x="1730" y="916"/>
              <a:ext cx="369" cy="4"/>
            </a:xfrm>
            <a:prstGeom prst="rect">
              <a:avLst/>
            </a:prstGeom>
            <a:solidFill>
              <a:srgbClr val="005E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021" name="Freeform 1437">
              <a:extLst>
                <a:ext uri="{FF2B5EF4-FFF2-40B4-BE49-F238E27FC236}">
                  <a16:creationId xmlns:a16="http://schemas.microsoft.com/office/drawing/2014/main" id="{081752CD-D8B3-466B-A1EA-393C610238EE}"/>
                </a:ext>
              </a:extLst>
            </p:cNvPr>
            <p:cNvSpPr>
              <a:spLocks noEditPoints="1"/>
            </p:cNvSpPr>
            <p:nvPr/>
          </p:nvSpPr>
          <p:spPr bwMode="auto">
            <a:xfrm>
              <a:off x="1724" y="405"/>
              <a:ext cx="383" cy="524"/>
            </a:xfrm>
            <a:custGeom>
              <a:avLst/>
              <a:gdLst>
                <a:gd name="T0" fmla="*/ 9 w 383"/>
                <a:gd name="T1" fmla="*/ 6 h 524"/>
                <a:gd name="T2" fmla="*/ 0 w 383"/>
                <a:gd name="T3" fmla="*/ 0 h 524"/>
                <a:gd name="T4" fmla="*/ 0 w 383"/>
                <a:gd name="T5" fmla="*/ 9 h 524"/>
                <a:gd name="T6" fmla="*/ 0 w 383"/>
                <a:gd name="T7" fmla="*/ 515 h 524"/>
                <a:gd name="T8" fmla="*/ 0 w 383"/>
                <a:gd name="T9" fmla="*/ 524 h 524"/>
                <a:gd name="T10" fmla="*/ 9 w 383"/>
                <a:gd name="T11" fmla="*/ 518 h 524"/>
                <a:gd name="T12" fmla="*/ 378 w 383"/>
                <a:gd name="T13" fmla="*/ 265 h 524"/>
                <a:gd name="T14" fmla="*/ 383 w 383"/>
                <a:gd name="T15" fmla="*/ 262 h 524"/>
                <a:gd name="T16" fmla="*/ 378 w 383"/>
                <a:gd name="T17" fmla="*/ 259 h 524"/>
                <a:gd name="T18" fmla="*/ 9 w 383"/>
                <a:gd name="T19" fmla="*/ 6 h 524"/>
                <a:gd name="T20" fmla="*/ 371 w 383"/>
                <a:gd name="T21" fmla="*/ 265 h 524"/>
                <a:gd name="T22" fmla="*/ 374 w 383"/>
                <a:gd name="T23" fmla="*/ 262 h 524"/>
                <a:gd name="T24" fmla="*/ 371 w 383"/>
                <a:gd name="T25" fmla="*/ 259 h 524"/>
                <a:gd name="T26" fmla="*/ 3 w 383"/>
                <a:gd name="T27" fmla="*/ 511 h 524"/>
                <a:gd name="T28" fmla="*/ 6 w 383"/>
                <a:gd name="T29" fmla="*/ 515 h 524"/>
                <a:gd name="T30" fmla="*/ 11 w 383"/>
                <a:gd name="T31" fmla="*/ 515 h 524"/>
                <a:gd name="T32" fmla="*/ 11 w 383"/>
                <a:gd name="T33" fmla="*/ 9 h 524"/>
                <a:gd name="T34" fmla="*/ 6 w 383"/>
                <a:gd name="T35" fmla="*/ 9 h 524"/>
                <a:gd name="T36" fmla="*/ 3 w 383"/>
                <a:gd name="T37" fmla="*/ 13 h 524"/>
                <a:gd name="T38" fmla="*/ 371 w 383"/>
                <a:gd name="T39" fmla="*/ 265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3" h="524">
                  <a:moveTo>
                    <a:pt x="9" y="6"/>
                  </a:moveTo>
                  <a:lnTo>
                    <a:pt x="0" y="0"/>
                  </a:lnTo>
                  <a:lnTo>
                    <a:pt x="0" y="9"/>
                  </a:lnTo>
                  <a:lnTo>
                    <a:pt x="0" y="515"/>
                  </a:lnTo>
                  <a:lnTo>
                    <a:pt x="0" y="524"/>
                  </a:lnTo>
                  <a:lnTo>
                    <a:pt x="9" y="518"/>
                  </a:lnTo>
                  <a:lnTo>
                    <a:pt x="378" y="265"/>
                  </a:lnTo>
                  <a:lnTo>
                    <a:pt x="383" y="262"/>
                  </a:lnTo>
                  <a:lnTo>
                    <a:pt x="378" y="259"/>
                  </a:lnTo>
                  <a:lnTo>
                    <a:pt x="9" y="6"/>
                  </a:lnTo>
                  <a:close/>
                  <a:moveTo>
                    <a:pt x="371" y="265"/>
                  </a:moveTo>
                  <a:lnTo>
                    <a:pt x="374" y="262"/>
                  </a:lnTo>
                  <a:lnTo>
                    <a:pt x="371" y="259"/>
                  </a:lnTo>
                  <a:lnTo>
                    <a:pt x="3" y="511"/>
                  </a:lnTo>
                  <a:lnTo>
                    <a:pt x="6" y="515"/>
                  </a:lnTo>
                  <a:lnTo>
                    <a:pt x="11" y="515"/>
                  </a:lnTo>
                  <a:lnTo>
                    <a:pt x="11" y="9"/>
                  </a:lnTo>
                  <a:lnTo>
                    <a:pt x="6" y="9"/>
                  </a:lnTo>
                  <a:lnTo>
                    <a:pt x="3" y="13"/>
                  </a:lnTo>
                  <a:lnTo>
                    <a:pt x="371" y="2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022" name="Freeform 1438">
              <a:extLst>
                <a:ext uri="{FF2B5EF4-FFF2-40B4-BE49-F238E27FC236}">
                  <a16:creationId xmlns:a16="http://schemas.microsoft.com/office/drawing/2014/main" id="{53DF7C4F-295D-4704-B327-0170110E7597}"/>
                </a:ext>
              </a:extLst>
            </p:cNvPr>
            <p:cNvSpPr>
              <a:spLocks/>
            </p:cNvSpPr>
            <p:nvPr/>
          </p:nvSpPr>
          <p:spPr bwMode="auto">
            <a:xfrm>
              <a:off x="1800" y="564"/>
              <a:ext cx="171" cy="206"/>
            </a:xfrm>
            <a:custGeom>
              <a:avLst/>
              <a:gdLst>
                <a:gd name="T0" fmla="*/ 171 w 171"/>
                <a:gd name="T1" fmla="*/ 104 h 206"/>
                <a:gd name="T2" fmla="*/ 122 w 171"/>
                <a:gd name="T3" fmla="*/ 62 h 206"/>
                <a:gd name="T4" fmla="*/ 122 w 171"/>
                <a:gd name="T5" fmla="*/ 82 h 206"/>
                <a:gd name="T6" fmla="*/ 74 w 171"/>
                <a:gd name="T7" fmla="*/ 82 h 206"/>
                <a:gd name="T8" fmla="*/ 74 w 171"/>
                <a:gd name="T9" fmla="*/ 41 h 206"/>
                <a:gd name="T10" fmla="*/ 98 w 171"/>
                <a:gd name="T11" fmla="*/ 41 h 206"/>
                <a:gd name="T12" fmla="*/ 50 w 171"/>
                <a:gd name="T13" fmla="*/ 0 h 206"/>
                <a:gd name="T14" fmla="*/ 1 w 171"/>
                <a:gd name="T15" fmla="*/ 40 h 206"/>
                <a:gd name="T16" fmla="*/ 25 w 171"/>
                <a:gd name="T17" fmla="*/ 41 h 206"/>
                <a:gd name="T18" fmla="*/ 24 w 171"/>
                <a:gd name="T19" fmla="*/ 165 h 206"/>
                <a:gd name="T20" fmla="*/ 0 w 171"/>
                <a:gd name="T21" fmla="*/ 165 h 206"/>
                <a:gd name="T22" fmla="*/ 49 w 171"/>
                <a:gd name="T23" fmla="*/ 206 h 206"/>
                <a:gd name="T24" fmla="*/ 98 w 171"/>
                <a:gd name="T25" fmla="*/ 165 h 206"/>
                <a:gd name="T26" fmla="*/ 73 w 171"/>
                <a:gd name="T27" fmla="*/ 165 h 206"/>
                <a:gd name="T28" fmla="*/ 73 w 171"/>
                <a:gd name="T29" fmla="*/ 124 h 206"/>
                <a:gd name="T30" fmla="*/ 122 w 171"/>
                <a:gd name="T31" fmla="*/ 124 h 206"/>
                <a:gd name="T32" fmla="*/ 122 w 171"/>
                <a:gd name="T33" fmla="*/ 145 h 206"/>
                <a:gd name="T34" fmla="*/ 171 w 171"/>
                <a:gd name="T35" fmla="*/ 10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06">
                  <a:moveTo>
                    <a:pt x="171" y="104"/>
                  </a:moveTo>
                  <a:lnTo>
                    <a:pt x="122" y="62"/>
                  </a:lnTo>
                  <a:lnTo>
                    <a:pt x="122" y="82"/>
                  </a:lnTo>
                  <a:lnTo>
                    <a:pt x="74" y="82"/>
                  </a:lnTo>
                  <a:lnTo>
                    <a:pt x="74" y="41"/>
                  </a:lnTo>
                  <a:lnTo>
                    <a:pt x="98" y="41"/>
                  </a:lnTo>
                  <a:lnTo>
                    <a:pt x="50" y="0"/>
                  </a:lnTo>
                  <a:lnTo>
                    <a:pt x="1" y="40"/>
                  </a:lnTo>
                  <a:lnTo>
                    <a:pt x="25" y="41"/>
                  </a:lnTo>
                  <a:lnTo>
                    <a:pt x="24" y="165"/>
                  </a:lnTo>
                  <a:lnTo>
                    <a:pt x="0" y="165"/>
                  </a:lnTo>
                  <a:lnTo>
                    <a:pt x="49" y="206"/>
                  </a:lnTo>
                  <a:lnTo>
                    <a:pt x="98" y="165"/>
                  </a:lnTo>
                  <a:lnTo>
                    <a:pt x="73" y="165"/>
                  </a:lnTo>
                  <a:lnTo>
                    <a:pt x="73" y="124"/>
                  </a:lnTo>
                  <a:lnTo>
                    <a:pt x="122" y="124"/>
                  </a:lnTo>
                  <a:lnTo>
                    <a:pt x="122" y="145"/>
                  </a:lnTo>
                  <a:lnTo>
                    <a:pt x="171" y="104"/>
                  </a:lnTo>
                  <a:close/>
                </a:path>
              </a:pathLst>
            </a:custGeom>
            <a:solidFill>
              <a:srgbClr val="FFFFFF"/>
            </a:solidFill>
            <a:ln w="0">
              <a:solidFill>
                <a:srgbClr val="000000"/>
              </a:solidFill>
              <a:prstDash val="solid"/>
              <a:round/>
              <a:headEnd/>
              <a:tailEnd/>
            </a:ln>
          </p:spPr>
          <p:txBody>
            <a:bodyPr/>
            <a:lstStyle/>
            <a:p>
              <a:endParaRPr lang="en-US"/>
            </a:p>
          </p:txBody>
        </p:sp>
      </p:grpSp>
      <p:sp>
        <p:nvSpPr>
          <p:cNvPr id="69023" name="Rectangle 1439">
            <a:extLst>
              <a:ext uri="{FF2B5EF4-FFF2-40B4-BE49-F238E27FC236}">
                <a16:creationId xmlns:a16="http://schemas.microsoft.com/office/drawing/2014/main" id="{BB36E7B3-0D7C-4561-AB21-133E9488D987}"/>
              </a:ext>
            </a:extLst>
          </p:cNvPr>
          <p:cNvSpPr>
            <a:spLocks noChangeArrowheads="1"/>
          </p:cNvSpPr>
          <p:nvPr/>
        </p:nvSpPr>
        <p:spPr bwMode="auto">
          <a:xfrm>
            <a:off x="6172201" y="1600200"/>
            <a:ext cx="8667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297" name="Line 1713">
            <a:extLst>
              <a:ext uri="{FF2B5EF4-FFF2-40B4-BE49-F238E27FC236}">
                <a16:creationId xmlns:a16="http://schemas.microsoft.com/office/drawing/2014/main" id="{83948A4C-AC2D-4097-BDDB-6D68FFE17132}"/>
              </a:ext>
            </a:extLst>
          </p:cNvPr>
          <p:cNvSpPr>
            <a:spLocks noChangeShapeType="1"/>
          </p:cNvSpPr>
          <p:nvPr/>
        </p:nvSpPr>
        <p:spPr bwMode="auto">
          <a:xfrm>
            <a:off x="6096000" y="2362200"/>
            <a:ext cx="0" cy="426720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9298" name="Line 1714">
            <a:extLst>
              <a:ext uri="{FF2B5EF4-FFF2-40B4-BE49-F238E27FC236}">
                <a16:creationId xmlns:a16="http://schemas.microsoft.com/office/drawing/2014/main" id="{5BE23236-A0D9-40DC-B30F-AF4D0D7A2CC0}"/>
              </a:ext>
            </a:extLst>
          </p:cNvPr>
          <p:cNvSpPr>
            <a:spLocks noChangeShapeType="1"/>
          </p:cNvSpPr>
          <p:nvPr/>
        </p:nvSpPr>
        <p:spPr bwMode="auto">
          <a:xfrm>
            <a:off x="7315200" y="2362200"/>
            <a:ext cx="0" cy="426720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9299" name="Line 1715">
            <a:extLst>
              <a:ext uri="{FF2B5EF4-FFF2-40B4-BE49-F238E27FC236}">
                <a16:creationId xmlns:a16="http://schemas.microsoft.com/office/drawing/2014/main" id="{B8CF8BDD-1C14-49A8-9A65-F4379ECB3ECE}"/>
              </a:ext>
            </a:extLst>
          </p:cNvPr>
          <p:cNvSpPr>
            <a:spLocks noChangeShapeType="1"/>
          </p:cNvSpPr>
          <p:nvPr/>
        </p:nvSpPr>
        <p:spPr bwMode="auto">
          <a:xfrm>
            <a:off x="8991600" y="2362200"/>
            <a:ext cx="0" cy="426720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69300" name="Group 1716">
            <a:extLst>
              <a:ext uri="{FF2B5EF4-FFF2-40B4-BE49-F238E27FC236}">
                <a16:creationId xmlns:a16="http://schemas.microsoft.com/office/drawing/2014/main" id="{5BCFBAB7-8047-4F6C-B7D0-B46344BF528F}"/>
              </a:ext>
            </a:extLst>
          </p:cNvPr>
          <p:cNvGrpSpPr>
            <a:grpSpLocks/>
          </p:cNvGrpSpPr>
          <p:nvPr/>
        </p:nvGrpSpPr>
        <p:grpSpPr bwMode="auto">
          <a:xfrm>
            <a:off x="5105401" y="1447800"/>
            <a:ext cx="5249863" cy="4476750"/>
            <a:chOff x="1206" y="1056"/>
            <a:chExt cx="3307" cy="2820"/>
          </a:xfrm>
        </p:grpSpPr>
        <p:grpSp>
          <p:nvGrpSpPr>
            <p:cNvPr id="69301" name="Group 1717">
              <a:extLst>
                <a:ext uri="{FF2B5EF4-FFF2-40B4-BE49-F238E27FC236}">
                  <a16:creationId xmlns:a16="http://schemas.microsoft.com/office/drawing/2014/main" id="{8587079B-013F-4CBE-B5E9-9F299E2C9CFC}"/>
                </a:ext>
              </a:extLst>
            </p:cNvPr>
            <p:cNvGrpSpPr>
              <a:grpSpLocks/>
            </p:cNvGrpSpPr>
            <p:nvPr/>
          </p:nvGrpSpPr>
          <p:grpSpPr bwMode="auto">
            <a:xfrm>
              <a:off x="1926" y="2526"/>
              <a:ext cx="576" cy="336"/>
              <a:chOff x="1926" y="2526"/>
              <a:chExt cx="576" cy="336"/>
            </a:xfrm>
          </p:grpSpPr>
          <p:grpSp>
            <p:nvGrpSpPr>
              <p:cNvPr id="69302" name="Group 1718">
                <a:extLst>
                  <a:ext uri="{FF2B5EF4-FFF2-40B4-BE49-F238E27FC236}">
                    <a16:creationId xmlns:a16="http://schemas.microsoft.com/office/drawing/2014/main" id="{21252388-2BD4-4616-911B-5AE2D0CCB542}"/>
                  </a:ext>
                </a:extLst>
              </p:cNvPr>
              <p:cNvGrpSpPr>
                <a:grpSpLocks/>
              </p:cNvGrpSpPr>
              <p:nvPr/>
            </p:nvGrpSpPr>
            <p:grpSpPr bwMode="auto">
              <a:xfrm>
                <a:off x="1926" y="2526"/>
                <a:ext cx="576" cy="336"/>
                <a:chOff x="1926" y="2526"/>
                <a:chExt cx="576" cy="336"/>
              </a:xfrm>
            </p:grpSpPr>
            <p:sp>
              <p:nvSpPr>
                <p:cNvPr id="69303" name="Rectangle 1719">
                  <a:extLst>
                    <a:ext uri="{FF2B5EF4-FFF2-40B4-BE49-F238E27FC236}">
                      <a16:creationId xmlns:a16="http://schemas.microsoft.com/office/drawing/2014/main" id="{115BED4C-1ACD-4BD9-8E3F-8152CDAB2ADF}"/>
                    </a:ext>
                  </a:extLst>
                </p:cNvPr>
                <p:cNvSpPr>
                  <a:spLocks noChangeArrowheads="1"/>
                </p:cNvSpPr>
                <p:nvPr/>
              </p:nvSpPr>
              <p:spPr bwMode="auto">
                <a:xfrm>
                  <a:off x="1926" y="2526"/>
                  <a:ext cx="576" cy="6"/>
                </a:xfrm>
                <a:prstGeom prst="rect">
                  <a:avLst/>
                </a:prstGeom>
                <a:solidFill>
                  <a:srgbClr val="FF7C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04" name="Rectangle 1720">
                  <a:extLst>
                    <a:ext uri="{FF2B5EF4-FFF2-40B4-BE49-F238E27FC236}">
                      <a16:creationId xmlns:a16="http://schemas.microsoft.com/office/drawing/2014/main" id="{369C55F6-B1AA-41E9-A632-268ABCD1940E}"/>
                    </a:ext>
                  </a:extLst>
                </p:cNvPr>
                <p:cNvSpPr>
                  <a:spLocks noChangeArrowheads="1"/>
                </p:cNvSpPr>
                <p:nvPr/>
              </p:nvSpPr>
              <p:spPr bwMode="auto">
                <a:xfrm>
                  <a:off x="1926" y="2532"/>
                  <a:ext cx="576" cy="6"/>
                </a:xfrm>
                <a:prstGeom prst="rect">
                  <a:avLst/>
                </a:prstGeom>
                <a:solidFill>
                  <a:srgbClr val="FF7E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05" name="Rectangle 1721">
                  <a:extLst>
                    <a:ext uri="{FF2B5EF4-FFF2-40B4-BE49-F238E27FC236}">
                      <a16:creationId xmlns:a16="http://schemas.microsoft.com/office/drawing/2014/main" id="{7FEF368E-72CE-43E5-A9D2-1BE8B32E80EF}"/>
                    </a:ext>
                  </a:extLst>
                </p:cNvPr>
                <p:cNvSpPr>
                  <a:spLocks noChangeArrowheads="1"/>
                </p:cNvSpPr>
                <p:nvPr/>
              </p:nvSpPr>
              <p:spPr bwMode="auto">
                <a:xfrm>
                  <a:off x="1926" y="2538"/>
                  <a:ext cx="576" cy="6"/>
                </a:xfrm>
                <a:prstGeom prst="rect">
                  <a:avLst/>
                </a:prstGeom>
                <a:solidFill>
                  <a:srgbClr val="FF81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06" name="Rectangle 1722">
                  <a:extLst>
                    <a:ext uri="{FF2B5EF4-FFF2-40B4-BE49-F238E27FC236}">
                      <a16:creationId xmlns:a16="http://schemas.microsoft.com/office/drawing/2014/main" id="{C4EDCD60-6272-4FBD-9A49-F250CD86C007}"/>
                    </a:ext>
                  </a:extLst>
                </p:cNvPr>
                <p:cNvSpPr>
                  <a:spLocks noChangeArrowheads="1"/>
                </p:cNvSpPr>
                <p:nvPr/>
              </p:nvSpPr>
              <p:spPr bwMode="auto">
                <a:xfrm>
                  <a:off x="1926" y="2544"/>
                  <a:ext cx="576" cy="6"/>
                </a:xfrm>
                <a:prstGeom prst="rect">
                  <a:avLst/>
                </a:prstGeom>
                <a:solidFill>
                  <a:srgbClr val="FF84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07" name="Rectangle 1723">
                  <a:extLst>
                    <a:ext uri="{FF2B5EF4-FFF2-40B4-BE49-F238E27FC236}">
                      <a16:creationId xmlns:a16="http://schemas.microsoft.com/office/drawing/2014/main" id="{78E514EF-6D39-4246-B3B7-530322617372}"/>
                    </a:ext>
                  </a:extLst>
                </p:cNvPr>
                <p:cNvSpPr>
                  <a:spLocks noChangeArrowheads="1"/>
                </p:cNvSpPr>
                <p:nvPr/>
              </p:nvSpPr>
              <p:spPr bwMode="auto">
                <a:xfrm>
                  <a:off x="1926" y="2550"/>
                  <a:ext cx="576" cy="6"/>
                </a:xfrm>
                <a:prstGeom prst="rect">
                  <a:avLst/>
                </a:prstGeom>
                <a:solidFill>
                  <a:srgbClr val="FF88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08" name="Rectangle 1724">
                  <a:extLst>
                    <a:ext uri="{FF2B5EF4-FFF2-40B4-BE49-F238E27FC236}">
                      <a16:creationId xmlns:a16="http://schemas.microsoft.com/office/drawing/2014/main" id="{4D6CEBBF-ABBA-45ED-9B1C-5C9862515340}"/>
                    </a:ext>
                  </a:extLst>
                </p:cNvPr>
                <p:cNvSpPr>
                  <a:spLocks noChangeArrowheads="1"/>
                </p:cNvSpPr>
                <p:nvPr/>
              </p:nvSpPr>
              <p:spPr bwMode="auto">
                <a:xfrm>
                  <a:off x="1926" y="2556"/>
                  <a:ext cx="576" cy="6"/>
                </a:xfrm>
                <a:prstGeom prst="rect">
                  <a:avLst/>
                </a:prstGeom>
                <a:solidFill>
                  <a:srgbClr val="FF8D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09" name="Rectangle 1725">
                  <a:extLst>
                    <a:ext uri="{FF2B5EF4-FFF2-40B4-BE49-F238E27FC236}">
                      <a16:creationId xmlns:a16="http://schemas.microsoft.com/office/drawing/2014/main" id="{5EEF5F3E-68A1-4E81-8B51-060F0A57337F}"/>
                    </a:ext>
                  </a:extLst>
                </p:cNvPr>
                <p:cNvSpPr>
                  <a:spLocks noChangeArrowheads="1"/>
                </p:cNvSpPr>
                <p:nvPr/>
              </p:nvSpPr>
              <p:spPr bwMode="auto">
                <a:xfrm>
                  <a:off x="1926" y="2562"/>
                  <a:ext cx="576" cy="6"/>
                </a:xfrm>
                <a:prstGeom prst="rect">
                  <a:avLst/>
                </a:prstGeom>
                <a:solidFill>
                  <a:srgbClr val="FF92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10" name="Rectangle 1726">
                  <a:extLst>
                    <a:ext uri="{FF2B5EF4-FFF2-40B4-BE49-F238E27FC236}">
                      <a16:creationId xmlns:a16="http://schemas.microsoft.com/office/drawing/2014/main" id="{282FF9A6-8F0D-41F9-9868-C0BE04C442F0}"/>
                    </a:ext>
                  </a:extLst>
                </p:cNvPr>
                <p:cNvSpPr>
                  <a:spLocks noChangeArrowheads="1"/>
                </p:cNvSpPr>
                <p:nvPr/>
              </p:nvSpPr>
              <p:spPr bwMode="auto">
                <a:xfrm>
                  <a:off x="1926" y="2568"/>
                  <a:ext cx="576" cy="6"/>
                </a:xfrm>
                <a:prstGeom prst="rect">
                  <a:avLst/>
                </a:prstGeom>
                <a:solidFill>
                  <a:srgbClr val="FF989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11" name="Rectangle 1727">
                  <a:extLst>
                    <a:ext uri="{FF2B5EF4-FFF2-40B4-BE49-F238E27FC236}">
                      <a16:creationId xmlns:a16="http://schemas.microsoft.com/office/drawing/2014/main" id="{CA71D936-FE7A-48B5-9135-968AD484DA98}"/>
                    </a:ext>
                  </a:extLst>
                </p:cNvPr>
                <p:cNvSpPr>
                  <a:spLocks noChangeArrowheads="1"/>
                </p:cNvSpPr>
                <p:nvPr/>
              </p:nvSpPr>
              <p:spPr bwMode="auto">
                <a:xfrm>
                  <a:off x="1926" y="2574"/>
                  <a:ext cx="576" cy="6"/>
                </a:xfrm>
                <a:prstGeom prst="rect">
                  <a:avLst/>
                </a:prstGeom>
                <a:solidFill>
                  <a:srgbClr val="FF9F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12" name="Rectangle 1728">
                  <a:extLst>
                    <a:ext uri="{FF2B5EF4-FFF2-40B4-BE49-F238E27FC236}">
                      <a16:creationId xmlns:a16="http://schemas.microsoft.com/office/drawing/2014/main" id="{9991A052-422E-421E-8BA6-6B824FC04D01}"/>
                    </a:ext>
                  </a:extLst>
                </p:cNvPr>
                <p:cNvSpPr>
                  <a:spLocks noChangeArrowheads="1"/>
                </p:cNvSpPr>
                <p:nvPr/>
              </p:nvSpPr>
              <p:spPr bwMode="auto">
                <a:xfrm>
                  <a:off x="1926" y="2580"/>
                  <a:ext cx="576" cy="6"/>
                </a:xfrm>
                <a:prstGeom prst="rect">
                  <a:avLst/>
                </a:prstGeom>
                <a:solidFill>
                  <a:srgbClr val="FFA6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13" name="Rectangle 1729">
                  <a:extLst>
                    <a:ext uri="{FF2B5EF4-FFF2-40B4-BE49-F238E27FC236}">
                      <a16:creationId xmlns:a16="http://schemas.microsoft.com/office/drawing/2014/main" id="{1571A725-2DEC-4780-8E1C-7E96D0061E1A}"/>
                    </a:ext>
                  </a:extLst>
                </p:cNvPr>
                <p:cNvSpPr>
                  <a:spLocks noChangeArrowheads="1"/>
                </p:cNvSpPr>
                <p:nvPr/>
              </p:nvSpPr>
              <p:spPr bwMode="auto">
                <a:xfrm>
                  <a:off x="1926" y="2586"/>
                  <a:ext cx="576" cy="6"/>
                </a:xfrm>
                <a:prstGeom prst="rect">
                  <a:avLst/>
                </a:prstGeom>
                <a:solidFill>
                  <a:srgbClr val="FFAE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14" name="Rectangle 1730">
                  <a:extLst>
                    <a:ext uri="{FF2B5EF4-FFF2-40B4-BE49-F238E27FC236}">
                      <a16:creationId xmlns:a16="http://schemas.microsoft.com/office/drawing/2014/main" id="{5F648560-1D28-46CF-91DA-E02501DCE43C}"/>
                    </a:ext>
                  </a:extLst>
                </p:cNvPr>
                <p:cNvSpPr>
                  <a:spLocks noChangeArrowheads="1"/>
                </p:cNvSpPr>
                <p:nvPr/>
              </p:nvSpPr>
              <p:spPr bwMode="auto">
                <a:xfrm>
                  <a:off x="1926" y="2592"/>
                  <a:ext cx="576" cy="6"/>
                </a:xfrm>
                <a:prstGeom prst="rect">
                  <a:avLst/>
                </a:prstGeom>
                <a:solidFill>
                  <a:srgbClr val="FFB5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15" name="Rectangle 1731">
                  <a:extLst>
                    <a:ext uri="{FF2B5EF4-FFF2-40B4-BE49-F238E27FC236}">
                      <a16:creationId xmlns:a16="http://schemas.microsoft.com/office/drawing/2014/main" id="{DDA02DC1-D3BB-4D97-A688-5C91F08D4F1B}"/>
                    </a:ext>
                  </a:extLst>
                </p:cNvPr>
                <p:cNvSpPr>
                  <a:spLocks noChangeArrowheads="1"/>
                </p:cNvSpPr>
                <p:nvPr/>
              </p:nvSpPr>
              <p:spPr bwMode="auto">
                <a:xfrm>
                  <a:off x="1926" y="2598"/>
                  <a:ext cx="576" cy="6"/>
                </a:xfrm>
                <a:prstGeom prst="rect">
                  <a:avLst/>
                </a:prstGeom>
                <a:solidFill>
                  <a:srgbClr val="FFBD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16" name="Rectangle 1732">
                  <a:extLst>
                    <a:ext uri="{FF2B5EF4-FFF2-40B4-BE49-F238E27FC236}">
                      <a16:creationId xmlns:a16="http://schemas.microsoft.com/office/drawing/2014/main" id="{E8CBB05B-1CFC-4851-B828-618FCC41C443}"/>
                    </a:ext>
                  </a:extLst>
                </p:cNvPr>
                <p:cNvSpPr>
                  <a:spLocks noChangeArrowheads="1"/>
                </p:cNvSpPr>
                <p:nvPr/>
              </p:nvSpPr>
              <p:spPr bwMode="auto">
                <a:xfrm>
                  <a:off x="1926" y="2604"/>
                  <a:ext cx="576" cy="6"/>
                </a:xfrm>
                <a:prstGeom prst="rect">
                  <a:avLst/>
                </a:prstGeom>
                <a:solidFill>
                  <a:srgbClr val="FFC4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17" name="Rectangle 1733">
                  <a:extLst>
                    <a:ext uri="{FF2B5EF4-FFF2-40B4-BE49-F238E27FC236}">
                      <a16:creationId xmlns:a16="http://schemas.microsoft.com/office/drawing/2014/main" id="{7E2FFA12-E92D-4F3F-977D-2E0BEF1D9EA1}"/>
                    </a:ext>
                  </a:extLst>
                </p:cNvPr>
                <p:cNvSpPr>
                  <a:spLocks noChangeArrowheads="1"/>
                </p:cNvSpPr>
                <p:nvPr/>
              </p:nvSpPr>
              <p:spPr bwMode="auto">
                <a:xfrm>
                  <a:off x="1926" y="2610"/>
                  <a:ext cx="576" cy="6"/>
                </a:xfrm>
                <a:prstGeom prst="rect">
                  <a:avLst/>
                </a:prstGeom>
                <a:solidFill>
                  <a:srgbClr val="FFCC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18" name="Rectangle 1734">
                  <a:extLst>
                    <a:ext uri="{FF2B5EF4-FFF2-40B4-BE49-F238E27FC236}">
                      <a16:creationId xmlns:a16="http://schemas.microsoft.com/office/drawing/2014/main" id="{132FEB71-70A8-4785-8512-D108CC6D4DAB}"/>
                    </a:ext>
                  </a:extLst>
                </p:cNvPr>
                <p:cNvSpPr>
                  <a:spLocks noChangeArrowheads="1"/>
                </p:cNvSpPr>
                <p:nvPr/>
              </p:nvSpPr>
              <p:spPr bwMode="auto">
                <a:xfrm>
                  <a:off x="1926" y="2616"/>
                  <a:ext cx="576" cy="6"/>
                </a:xfrm>
                <a:prstGeom prst="rect">
                  <a:avLst/>
                </a:prstGeom>
                <a:solidFill>
                  <a:srgbClr val="FFD3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19" name="Rectangle 1735">
                  <a:extLst>
                    <a:ext uri="{FF2B5EF4-FFF2-40B4-BE49-F238E27FC236}">
                      <a16:creationId xmlns:a16="http://schemas.microsoft.com/office/drawing/2014/main" id="{8EBA0463-F9C6-4CC0-A222-9B81BB2DACF8}"/>
                    </a:ext>
                  </a:extLst>
                </p:cNvPr>
                <p:cNvSpPr>
                  <a:spLocks noChangeArrowheads="1"/>
                </p:cNvSpPr>
                <p:nvPr/>
              </p:nvSpPr>
              <p:spPr bwMode="auto">
                <a:xfrm>
                  <a:off x="1926" y="2622"/>
                  <a:ext cx="576" cy="6"/>
                </a:xfrm>
                <a:prstGeom prst="rect">
                  <a:avLst/>
                </a:prstGeom>
                <a:solidFill>
                  <a:srgbClr val="FFD9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20" name="Rectangle 1736">
                  <a:extLst>
                    <a:ext uri="{FF2B5EF4-FFF2-40B4-BE49-F238E27FC236}">
                      <a16:creationId xmlns:a16="http://schemas.microsoft.com/office/drawing/2014/main" id="{C9D50805-4D18-479E-BC2C-DEFA55D90ED2}"/>
                    </a:ext>
                  </a:extLst>
                </p:cNvPr>
                <p:cNvSpPr>
                  <a:spLocks noChangeArrowheads="1"/>
                </p:cNvSpPr>
                <p:nvPr/>
              </p:nvSpPr>
              <p:spPr bwMode="auto">
                <a:xfrm>
                  <a:off x="1926" y="2628"/>
                  <a:ext cx="576" cy="6"/>
                </a:xfrm>
                <a:prstGeom prst="rect">
                  <a:avLst/>
                </a:prstGeom>
                <a:solidFill>
                  <a:srgbClr val="FFE0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21" name="Rectangle 1737">
                  <a:extLst>
                    <a:ext uri="{FF2B5EF4-FFF2-40B4-BE49-F238E27FC236}">
                      <a16:creationId xmlns:a16="http://schemas.microsoft.com/office/drawing/2014/main" id="{99ACEF5F-BB2E-4EC8-B747-C2DF1A7C8343}"/>
                    </a:ext>
                  </a:extLst>
                </p:cNvPr>
                <p:cNvSpPr>
                  <a:spLocks noChangeArrowheads="1"/>
                </p:cNvSpPr>
                <p:nvPr/>
              </p:nvSpPr>
              <p:spPr bwMode="auto">
                <a:xfrm>
                  <a:off x="1926" y="2634"/>
                  <a:ext cx="576" cy="6"/>
                </a:xfrm>
                <a:prstGeom prst="rect">
                  <a:avLst/>
                </a:prstGeom>
                <a:solidFill>
                  <a:srgbClr val="FFE5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22" name="Rectangle 1738">
                  <a:extLst>
                    <a:ext uri="{FF2B5EF4-FFF2-40B4-BE49-F238E27FC236}">
                      <a16:creationId xmlns:a16="http://schemas.microsoft.com/office/drawing/2014/main" id="{E42AF5E1-DFEF-49E4-A2AF-FC37FD9CA064}"/>
                    </a:ext>
                  </a:extLst>
                </p:cNvPr>
                <p:cNvSpPr>
                  <a:spLocks noChangeArrowheads="1"/>
                </p:cNvSpPr>
                <p:nvPr/>
              </p:nvSpPr>
              <p:spPr bwMode="auto">
                <a:xfrm>
                  <a:off x="1926" y="2640"/>
                  <a:ext cx="576" cy="6"/>
                </a:xfrm>
                <a:prstGeom prst="rect">
                  <a:avLst/>
                </a:prstGeom>
                <a:solidFill>
                  <a:srgbClr val="FFEA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23" name="Rectangle 1739">
                  <a:extLst>
                    <a:ext uri="{FF2B5EF4-FFF2-40B4-BE49-F238E27FC236}">
                      <a16:creationId xmlns:a16="http://schemas.microsoft.com/office/drawing/2014/main" id="{7B02F7B2-EC86-4085-BFAC-A925A7BDCD54}"/>
                    </a:ext>
                  </a:extLst>
                </p:cNvPr>
                <p:cNvSpPr>
                  <a:spLocks noChangeArrowheads="1"/>
                </p:cNvSpPr>
                <p:nvPr/>
              </p:nvSpPr>
              <p:spPr bwMode="auto">
                <a:xfrm>
                  <a:off x="1926" y="2646"/>
                  <a:ext cx="576" cy="6"/>
                </a:xfrm>
                <a:prstGeom prst="rect">
                  <a:avLst/>
                </a:prstGeom>
                <a:solidFill>
                  <a:srgbClr val="FFEE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24" name="Rectangle 1740">
                  <a:extLst>
                    <a:ext uri="{FF2B5EF4-FFF2-40B4-BE49-F238E27FC236}">
                      <a16:creationId xmlns:a16="http://schemas.microsoft.com/office/drawing/2014/main" id="{F3574EAE-7C6F-41B4-8590-5F9E70C152F1}"/>
                    </a:ext>
                  </a:extLst>
                </p:cNvPr>
                <p:cNvSpPr>
                  <a:spLocks noChangeArrowheads="1"/>
                </p:cNvSpPr>
                <p:nvPr/>
              </p:nvSpPr>
              <p:spPr bwMode="auto">
                <a:xfrm>
                  <a:off x="1926" y="2652"/>
                  <a:ext cx="576" cy="6"/>
                </a:xfrm>
                <a:prstGeom prst="rect">
                  <a:avLst/>
                </a:prstGeom>
                <a:solidFill>
                  <a:srgbClr val="FF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25" name="Rectangle 1741">
                  <a:extLst>
                    <a:ext uri="{FF2B5EF4-FFF2-40B4-BE49-F238E27FC236}">
                      <a16:creationId xmlns:a16="http://schemas.microsoft.com/office/drawing/2014/main" id="{68D82464-E4E6-4A0C-99C3-4C731164DCF4}"/>
                    </a:ext>
                  </a:extLst>
                </p:cNvPr>
                <p:cNvSpPr>
                  <a:spLocks noChangeArrowheads="1"/>
                </p:cNvSpPr>
                <p:nvPr/>
              </p:nvSpPr>
              <p:spPr bwMode="auto">
                <a:xfrm>
                  <a:off x="1926" y="2658"/>
                  <a:ext cx="576" cy="6"/>
                </a:xfrm>
                <a:prstGeom prst="rect">
                  <a:avLst/>
                </a:prstGeom>
                <a:solidFill>
                  <a:srgbClr val="FF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26" name="Rectangle 1742">
                  <a:extLst>
                    <a:ext uri="{FF2B5EF4-FFF2-40B4-BE49-F238E27FC236}">
                      <a16:creationId xmlns:a16="http://schemas.microsoft.com/office/drawing/2014/main" id="{F9EE4F35-BE62-44C6-BE24-C33CA8BB464B}"/>
                    </a:ext>
                  </a:extLst>
                </p:cNvPr>
                <p:cNvSpPr>
                  <a:spLocks noChangeArrowheads="1"/>
                </p:cNvSpPr>
                <p:nvPr/>
              </p:nvSpPr>
              <p:spPr bwMode="auto">
                <a:xfrm>
                  <a:off x="1926" y="2664"/>
                  <a:ext cx="576" cy="6"/>
                </a:xfrm>
                <a:prstGeom prst="rect">
                  <a:avLst/>
                </a:prstGeom>
                <a:solidFill>
                  <a:srgbClr val="FF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27" name="Rectangle 1743">
                  <a:extLst>
                    <a:ext uri="{FF2B5EF4-FFF2-40B4-BE49-F238E27FC236}">
                      <a16:creationId xmlns:a16="http://schemas.microsoft.com/office/drawing/2014/main" id="{42A01F49-68D3-41B4-B28B-34332E65356C}"/>
                    </a:ext>
                  </a:extLst>
                </p:cNvPr>
                <p:cNvSpPr>
                  <a:spLocks noChangeArrowheads="1"/>
                </p:cNvSpPr>
                <p:nvPr/>
              </p:nvSpPr>
              <p:spPr bwMode="auto">
                <a:xfrm>
                  <a:off x="1926" y="2670"/>
                  <a:ext cx="576" cy="6"/>
                </a:xfrm>
                <a:prstGeom prst="rect">
                  <a:avLst/>
                </a:prstGeom>
                <a:solidFill>
                  <a:srgbClr val="FF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28" name="Rectangle 1744">
                  <a:extLst>
                    <a:ext uri="{FF2B5EF4-FFF2-40B4-BE49-F238E27FC236}">
                      <a16:creationId xmlns:a16="http://schemas.microsoft.com/office/drawing/2014/main" id="{DA756660-5A2E-4CFB-804D-C520CED1CD33}"/>
                    </a:ext>
                  </a:extLst>
                </p:cNvPr>
                <p:cNvSpPr>
                  <a:spLocks noChangeArrowheads="1"/>
                </p:cNvSpPr>
                <p:nvPr/>
              </p:nvSpPr>
              <p:spPr bwMode="auto">
                <a:xfrm>
                  <a:off x="1926" y="2676"/>
                  <a:ext cx="576" cy="6"/>
                </a:xfrm>
                <a:prstGeom prst="rect">
                  <a:avLst/>
                </a:prstGeom>
                <a:solidFill>
                  <a:srgbClr val="FF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29" name="Rectangle 1745">
                  <a:extLst>
                    <a:ext uri="{FF2B5EF4-FFF2-40B4-BE49-F238E27FC236}">
                      <a16:creationId xmlns:a16="http://schemas.microsoft.com/office/drawing/2014/main" id="{89FC70B4-E33D-4DD3-AC5E-D787BE72A234}"/>
                    </a:ext>
                  </a:extLst>
                </p:cNvPr>
                <p:cNvSpPr>
                  <a:spLocks noChangeArrowheads="1"/>
                </p:cNvSpPr>
                <p:nvPr/>
              </p:nvSpPr>
              <p:spPr bwMode="auto">
                <a:xfrm>
                  <a:off x="1926" y="2682"/>
                  <a:ext cx="576" cy="6"/>
                </a:xfrm>
                <a:prstGeom prst="rect">
                  <a:avLst/>
                </a:prstGeom>
                <a:solidFill>
                  <a:srgbClr val="FF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30" name="Rectangle 1746">
                  <a:extLst>
                    <a:ext uri="{FF2B5EF4-FFF2-40B4-BE49-F238E27FC236}">
                      <a16:creationId xmlns:a16="http://schemas.microsoft.com/office/drawing/2014/main" id="{7E242920-BFED-401D-B81D-A03221B80879}"/>
                    </a:ext>
                  </a:extLst>
                </p:cNvPr>
                <p:cNvSpPr>
                  <a:spLocks noChangeArrowheads="1"/>
                </p:cNvSpPr>
                <p:nvPr/>
              </p:nvSpPr>
              <p:spPr bwMode="auto">
                <a:xfrm>
                  <a:off x="1926" y="2688"/>
                  <a:ext cx="576"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31" name="Rectangle 1747">
                  <a:extLst>
                    <a:ext uri="{FF2B5EF4-FFF2-40B4-BE49-F238E27FC236}">
                      <a16:creationId xmlns:a16="http://schemas.microsoft.com/office/drawing/2014/main" id="{19EFD434-7845-461F-A4E0-0DB2D10A530B}"/>
                    </a:ext>
                  </a:extLst>
                </p:cNvPr>
                <p:cNvSpPr>
                  <a:spLocks noChangeArrowheads="1"/>
                </p:cNvSpPr>
                <p:nvPr/>
              </p:nvSpPr>
              <p:spPr bwMode="auto">
                <a:xfrm>
                  <a:off x="1926" y="2694"/>
                  <a:ext cx="576"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32" name="Rectangle 1748">
                  <a:extLst>
                    <a:ext uri="{FF2B5EF4-FFF2-40B4-BE49-F238E27FC236}">
                      <a16:creationId xmlns:a16="http://schemas.microsoft.com/office/drawing/2014/main" id="{9CFA6CBD-CC35-47AC-9237-E505701F56B2}"/>
                    </a:ext>
                  </a:extLst>
                </p:cNvPr>
                <p:cNvSpPr>
                  <a:spLocks noChangeArrowheads="1"/>
                </p:cNvSpPr>
                <p:nvPr/>
              </p:nvSpPr>
              <p:spPr bwMode="auto">
                <a:xfrm>
                  <a:off x="1926" y="2700"/>
                  <a:ext cx="576" cy="6"/>
                </a:xfrm>
                <a:prstGeom prst="rect">
                  <a:avLst/>
                </a:prstGeom>
                <a:solidFill>
                  <a:srgbClr val="FF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33" name="Rectangle 1749">
                  <a:extLst>
                    <a:ext uri="{FF2B5EF4-FFF2-40B4-BE49-F238E27FC236}">
                      <a16:creationId xmlns:a16="http://schemas.microsoft.com/office/drawing/2014/main" id="{9227053F-6482-4875-AC77-74EE8C11AC31}"/>
                    </a:ext>
                  </a:extLst>
                </p:cNvPr>
                <p:cNvSpPr>
                  <a:spLocks noChangeArrowheads="1"/>
                </p:cNvSpPr>
                <p:nvPr/>
              </p:nvSpPr>
              <p:spPr bwMode="auto">
                <a:xfrm>
                  <a:off x="1926" y="2706"/>
                  <a:ext cx="576" cy="6"/>
                </a:xfrm>
                <a:prstGeom prst="rect">
                  <a:avLst/>
                </a:prstGeom>
                <a:solidFill>
                  <a:srgbClr val="FF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34" name="Rectangle 1750">
                  <a:extLst>
                    <a:ext uri="{FF2B5EF4-FFF2-40B4-BE49-F238E27FC236}">
                      <a16:creationId xmlns:a16="http://schemas.microsoft.com/office/drawing/2014/main" id="{A93965A3-67E9-4D5A-B018-85DB7C87DCF8}"/>
                    </a:ext>
                  </a:extLst>
                </p:cNvPr>
                <p:cNvSpPr>
                  <a:spLocks noChangeArrowheads="1"/>
                </p:cNvSpPr>
                <p:nvPr/>
              </p:nvSpPr>
              <p:spPr bwMode="auto">
                <a:xfrm>
                  <a:off x="1926" y="2712"/>
                  <a:ext cx="576" cy="6"/>
                </a:xfrm>
                <a:prstGeom prst="rect">
                  <a:avLst/>
                </a:prstGeom>
                <a:solidFill>
                  <a:srgbClr val="FF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35" name="Rectangle 1751">
                  <a:extLst>
                    <a:ext uri="{FF2B5EF4-FFF2-40B4-BE49-F238E27FC236}">
                      <a16:creationId xmlns:a16="http://schemas.microsoft.com/office/drawing/2014/main" id="{C8D0DAE5-125C-4757-965F-9DAE04752751}"/>
                    </a:ext>
                  </a:extLst>
                </p:cNvPr>
                <p:cNvSpPr>
                  <a:spLocks noChangeArrowheads="1"/>
                </p:cNvSpPr>
                <p:nvPr/>
              </p:nvSpPr>
              <p:spPr bwMode="auto">
                <a:xfrm>
                  <a:off x="1926" y="2718"/>
                  <a:ext cx="576" cy="6"/>
                </a:xfrm>
                <a:prstGeom prst="rect">
                  <a:avLst/>
                </a:prstGeom>
                <a:solidFill>
                  <a:srgbClr val="FF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36" name="Rectangle 1752">
                  <a:extLst>
                    <a:ext uri="{FF2B5EF4-FFF2-40B4-BE49-F238E27FC236}">
                      <a16:creationId xmlns:a16="http://schemas.microsoft.com/office/drawing/2014/main" id="{C90B56B4-01FF-4927-9073-767C2914AB29}"/>
                    </a:ext>
                  </a:extLst>
                </p:cNvPr>
                <p:cNvSpPr>
                  <a:spLocks noChangeArrowheads="1"/>
                </p:cNvSpPr>
                <p:nvPr/>
              </p:nvSpPr>
              <p:spPr bwMode="auto">
                <a:xfrm>
                  <a:off x="1926" y="2724"/>
                  <a:ext cx="576" cy="6"/>
                </a:xfrm>
                <a:prstGeom prst="rect">
                  <a:avLst/>
                </a:prstGeom>
                <a:solidFill>
                  <a:srgbClr val="FF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37" name="Rectangle 1753">
                  <a:extLst>
                    <a:ext uri="{FF2B5EF4-FFF2-40B4-BE49-F238E27FC236}">
                      <a16:creationId xmlns:a16="http://schemas.microsoft.com/office/drawing/2014/main" id="{0D735481-FE60-4366-B87E-0F6CD57D016F}"/>
                    </a:ext>
                  </a:extLst>
                </p:cNvPr>
                <p:cNvSpPr>
                  <a:spLocks noChangeArrowheads="1"/>
                </p:cNvSpPr>
                <p:nvPr/>
              </p:nvSpPr>
              <p:spPr bwMode="auto">
                <a:xfrm>
                  <a:off x="1926" y="2730"/>
                  <a:ext cx="576" cy="6"/>
                </a:xfrm>
                <a:prstGeom prst="rect">
                  <a:avLst/>
                </a:prstGeom>
                <a:solidFill>
                  <a:srgbClr val="FF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38" name="Rectangle 1754">
                  <a:extLst>
                    <a:ext uri="{FF2B5EF4-FFF2-40B4-BE49-F238E27FC236}">
                      <a16:creationId xmlns:a16="http://schemas.microsoft.com/office/drawing/2014/main" id="{A95F9AB7-574A-4340-BB7A-A56E268F9B8B}"/>
                    </a:ext>
                  </a:extLst>
                </p:cNvPr>
                <p:cNvSpPr>
                  <a:spLocks noChangeArrowheads="1"/>
                </p:cNvSpPr>
                <p:nvPr/>
              </p:nvSpPr>
              <p:spPr bwMode="auto">
                <a:xfrm>
                  <a:off x="1926" y="2736"/>
                  <a:ext cx="576" cy="6"/>
                </a:xfrm>
                <a:prstGeom prst="rect">
                  <a:avLst/>
                </a:prstGeom>
                <a:solidFill>
                  <a:srgbClr val="FFEE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39" name="Rectangle 1755">
                  <a:extLst>
                    <a:ext uri="{FF2B5EF4-FFF2-40B4-BE49-F238E27FC236}">
                      <a16:creationId xmlns:a16="http://schemas.microsoft.com/office/drawing/2014/main" id="{62242B5E-A44E-4359-A2CD-BEAAF7725F58}"/>
                    </a:ext>
                  </a:extLst>
                </p:cNvPr>
                <p:cNvSpPr>
                  <a:spLocks noChangeArrowheads="1"/>
                </p:cNvSpPr>
                <p:nvPr/>
              </p:nvSpPr>
              <p:spPr bwMode="auto">
                <a:xfrm>
                  <a:off x="1926" y="2742"/>
                  <a:ext cx="576" cy="6"/>
                </a:xfrm>
                <a:prstGeom prst="rect">
                  <a:avLst/>
                </a:prstGeom>
                <a:solidFill>
                  <a:srgbClr val="FFEA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40" name="Rectangle 1756">
                  <a:extLst>
                    <a:ext uri="{FF2B5EF4-FFF2-40B4-BE49-F238E27FC236}">
                      <a16:creationId xmlns:a16="http://schemas.microsoft.com/office/drawing/2014/main" id="{7C530478-79DB-4CFE-944C-8C1388EF3108}"/>
                    </a:ext>
                  </a:extLst>
                </p:cNvPr>
                <p:cNvSpPr>
                  <a:spLocks noChangeArrowheads="1"/>
                </p:cNvSpPr>
                <p:nvPr/>
              </p:nvSpPr>
              <p:spPr bwMode="auto">
                <a:xfrm>
                  <a:off x="1926" y="2748"/>
                  <a:ext cx="576" cy="6"/>
                </a:xfrm>
                <a:prstGeom prst="rect">
                  <a:avLst/>
                </a:prstGeom>
                <a:solidFill>
                  <a:srgbClr val="FFE5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41" name="Rectangle 1757">
                  <a:extLst>
                    <a:ext uri="{FF2B5EF4-FFF2-40B4-BE49-F238E27FC236}">
                      <a16:creationId xmlns:a16="http://schemas.microsoft.com/office/drawing/2014/main" id="{E2AFC966-024E-43A4-8AFC-7416E836C45A}"/>
                    </a:ext>
                  </a:extLst>
                </p:cNvPr>
                <p:cNvSpPr>
                  <a:spLocks noChangeArrowheads="1"/>
                </p:cNvSpPr>
                <p:nvPr/>
              </p:nvSpPr>
              <p:spPr bwMode="auto">
                <a:xfrm>
                  <a:off x="1926" y="2754"/>
                  <a:ext cx="576" cy="6"/>
                </a:xfrm>
                <a:prstGeom prst="rect">
                  <a:avLst/>
                </a:prstGeom>
                <a:solidFill>
                  <a:srgbClr val="FFDF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42" name="Rectangle 1758">
                  <a:extLst>
                    <a:ext uri="{FF2B5EF4-FFF2-40B4-BE49-F238E27FC236}">
                      <a16:creationId xmlns:a16="http://schemas.microsoft.com/office/drawing/2014/main" id="{6EB4DAC3-A7D9-4FEF-BC4F-F48D3B6B2CFC}"/>
                    </a:ext>
                  </a:extLst>
                </p:cNvPr>
                <p:cNvSpPr>
                  <a:spLocks noChangeArrowheads="1"/>
                </p:cNvSpPr>
                <p:nvPr/>
              </p:nvSpPr>
              <p:spPr bwMode="auto">
                <a:xfrm>
                  <a:off x="1926" y="2760"/>
                  <a:ext cx="576" cy="6"/>
                </a:xfrm>
                <a:prstGeom prst="rect">
                  <a:avLst/>
                </a:prstGeom>
                <a:solidFill>
                  <a:srgbClr val="FFD9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43" name="Rectangle 1759">
                  <a:extLst>
                    <a:ext uri="{FF2B5EF4-FFF2-40B4-BE49-F238E27FC236}">
                      <a16:creationId xmlns:a16="http://schemas.microsoft.com/office/drawing/2014/main" id="{8EDE3E34-58CD-40C9-B7A1-8CF64347F9FB}"/>
                    </a:ext>
                  </a:extLst>
                </p:cNvPr>
                <p:cNvSpPr>
                  <a:spLocks noChangeArrowheads="1"/>
                </p:cNvSpPr>
                <p:nvPr/>
              </p:nvSpPr>
              <p:spPr bwMode="auto">
                <a:xfrm>
                  <a:off x="1926" y="2766"/>
                  <a:ext cx="576" cy="6"/>
                </a:xfrm>
                <a:prstGeom prst="rect">
                  <a:avLst/>
                </a:prstGeom>
                <a:solidFill>
                  <a:srgbClr val="FFD3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44" name="Rectangle 1760">
                  <a:extLst>
                    <a:ext uri="{FF2B5EF4-FFF2-40B4-BE49-F238E27FC236}">
                      <a16:creationId xmlns:a16="http://schemas.microsoft.com/office/drawing/2014/main" id="{3794B179-C77F-416B-99FF-E4D850B3A43E}"/>
                    </a:ext>
                  </a:extLst>
                </p:cNvPr>
                <p:cNvSpPr>
                  <a:spLocks noChangeArrowheads="1"/>
                </p:cNvSpPr>
                <p:nvPr/>
              </p:nvSpPr>
              <p:spPr bwMode="auto">
                <a:xfrm>
                  <a:off x="1926" y="2772"/>
                  <a:ext cx="576" cy="6"/>
                </a:xfrm>
                <a:prstGeom prst="rect">
                  <a:avLst/>
                </a:prstGeom>
                <a:solidFill>
                  <a:srgbClr val="FFCC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45" name="Rectangle 1761">
                  <a:extLst>
                    <a:ext uri="{FF2B5EF4-FFF2-40B4-BE49-F238E27FC236}">
                      <a16:creationId xmlns:a16="http://schemas.microsoft.com/office/drawing/2014/main" id="{6A1C4FCD-D46A-4929-954D-2A8722EE9871}"/>
                    </a:ext>
                  </a:extLst>
                </p:cNvPr>
                <p:cNvSpPr>
                  <a:spLocks noChangeArrowheads="1"/>
                </p:cNvSpPr>
                <p:nvPr/>
              </p:nvSpPr>
              <p:spPr bwMode="auto">
                <a:xfrm>
                  <a:off x="1926" y="2778"/>
                  <a:ext cx="576" cy="6"/>
                </a:xfrm>
                <a:prstGeom prst="rect">
                  <a:avLst/>
                </a:prstGeom>
                <a:solidFill>
                  <a:srgbClr val="FFC4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46" name="Rectangle 1762">
                  <a:extLst>
                    <a:ext uri="{FF2B5EF4-FFF2-40B4-BE49-F238E27FC236}">
                      <a16:creationId xmlns:a16="http://schemas.microsoft.com/office/drawing/2014/main" id="{A8C4D561-8254-45D6-9818-5AF1392637A8}"/>
                    </a:ext>
                  </a:extLst>
                </p:cNvPr>
                <p:cNvSpPr>
                  <a:spLocks noChangeArrowheads="1"/>
                </p:cNvSpPr>
                <p:nvPr/>
              </p:nvSpPr>
              <p:spPr bwMode="auto">
                <a:xfrm>
                  <a:off x="1926" y="2784"/>
                  <a:ext cx="576" cy="6"/>
                </a:xfrm>
                <a:prstGeom prst="rect">
                  <a:avLst/>
                </a:prstGeom>
                <a:solidFill>
                  <a:srgbClr val="FFBD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47" name="Rectangle 1763">
                  <a:extLst>
                    <a:ext uri="{FF2B5EF4-FFF2-40B4-BE49-F238E27FC236}">
                      <a16:creationId xmlns:a16="http://schemas.microsoft.com/office/drawing/2014/main" id="{1727ABBA-A3E7-43AB-8351-CE9AA25A9657}"/>
                    </a:ext>
                  </a:extLst>
                </p:cNvPr>
                <p:cNvSpPr>
                  <a:spLocks noChangeArrowheads="1"/>
                </p:cNvSpPr>
                <p:nvPr/>
              </p:nvSpPr>
              <p:spPr bwMode="auto">
                <a:xfrm>
                  <a:off x="1926" y="2790"/>
                  <a:ext cx="576" cy="6"/>
                </a:xfrm>
                <a:prstGeom prst="rect">
                  <a:avLst/>
                </a:prstGeom>
                <a:solidFill>
                  <a:srgbClr val="FFB5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48" name="Rectangle 1764">
                  <a:extLst>
                    <a:ext uri="{FF2B5EF4-FFF2-40B4-BE49-F238E27FC236}">
                      <a16:creationId xmlns:a16="http://schemas.microsoft.com/office/drawing/2014/main" id="{A6646B82-8C7A-4CE8-AC4F-6EE695D79657}"/>
                    </a:ext>
                  </a:extLst>
                </p:cNvPr>
                <p:cNvSpPr>
                  <a:spLocks noChangeArrowheads="1"/>
                </p:cNvSpPr>
                <p:nvPr/>
              </p:nvSpPr>
              <p:spPr bwMode="auto">
                <a:xfrm>
                  <a:off x="1926" y="2796"/>
                  <a:ext cx="576" cy="6"/>
                </a:xfrm>
                <a:prstGeom prst="rect">
                  <a:avLst/>
                </a:prstGeom>
                <a:solidFill>
                  <a:srgbClr val="FFADA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49" name="Rectangle 1765">
                  <a:extLst>
                    <a:ext uri="{FF2B5EF4-FFF2-40B4-BE49-F238E27FC236}">
                      <a16:creationId xmlns:a16="http://schemas.microsoft.com/office/drawing/2014/main" id="{B0008146-4715-4347-991D-577F1AA84C0D}"/>
                    </a:ext>
                  </a:extLst>
                </p:cNvPr>
                <p:cNvSpPr>
                  <a:spLocks noChangeArrowheads="1"/>
                </p:cNvSpPr>
                <p:nvPr/>
              </p:nvSpPr>
              <p:spPr bwMode="auto">
                <a:xfrm>
                  <a:off x="1926" y="2802"/>
                  <a:ext cx="576" cy="6"/>
                </a:xfrm>
                <a:prstGeom prst="rect">
                  <a:avLst/>
                </a:prstGeom>
                <a:solidFill>
                  <a:srgbClr val="FFA6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50" name="Rectangle 1766">
                  <a:extLst>
                    <a:ext uri="{FF2B5EF4-FFF2-40B4-BE49-F238E27FC236}">
                      <a16:creationId xmlns:a16="http://schemas.microsoft.com/office/drawing/2014/main" id="{A374ABFF-B8AB-4284-9F33-7F785462EF91}"/>
                    </a:ext>
                  </a:extLst>
                </p:cNvPr>
                <p:cNvSpPr>
                  <a:spLocks noChangeArrowheads="1"/>
                </p:cNvSpPr>
                <p:nvPr/>
              </p:nvSpPr>
              <p:spPr bwMode="auto">
                <a:xfrm>
                  <a:off x="1926" y="2808"/>
                  <a:ext cx="576" cy="6"/>
                </a:xfrm>
                <a:prstGeom prst="rect">
                  <a:avLst/>
                </a:prstGeom>
                <a:solidFill>
                  <a:srgbClr val="FF9F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51" name="Rectangle 1767">
                  <a:extLst>
                    <a:ext uri="{FF2B5EF4-FFF2-40B4-BE49-F238E27FC236}">
                      <a16:creationId xmlns:a16="http://schemas.microsoft.com/office/drawing/2014/main" id="{A572FE01-EF12-4943-BF92-4E7D00F8F0E7}"/>
                    </a:ext>
                  </a:extLst>
                </p:cNvPr>
                <p:cNvSpPr>
                  <a:spLocks noChangeArrowheads="1"/>
                </p:cNvSpPr>
                <p:nvPr/>
              </p:nvSpPr>
              <p:spPr bwMode="auto">
                <a:xfrm>
                  <a:off x="1926" y="2814"/>
                  <a:ext cx="576" cy="6"/>
                </a:xfrm>
                <a:prstGeom prst="rect">
                  <a:avLst/>
                </a:prstGeom>
                <a:solidFill>
                  <a:srgbClr val="FF989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52" name="Rectangle 1768">
                  <a:extLst>
                    <a:ext uri="{FF2B5EF4-FFF2-40B4-BE49-F238E27FC236}">
                      <a16:creationId xmlns:a16="http://schemas.microsoft.com/office/drawing/2014/main" id="{263CE6A6-61B1-4CFE-8210-FDB28EF3D81D}"/>
                    </a:ext>
                  </a:extLst>
                </p:cNvPr>
                <p:cNvSpPr>
                  <a:spLocks noChangeArrowheads="1"/>
                </p:cNvSpPr>
                <p:nvPr/>
              </p:nvSpPr>
              <p:spPr bwMode="auto">
                <a:xfrm>
                  <a:off x="1926" y="2820"/>
                  <a:ext cx="576" cy="6"/>
                </a:xfrm>
                <a:prstGeom prst="rect">
                  <a:avLst/>
                </a:prstGeom>
                <a:solidFill>
                  <a:srgbClr val="FF92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53" name="Rectangle 1769">
                  <a:extLst>
                    <a:ext uri="{FF2B5EF4-FFF2-40B4-BE49-F238E27FC236}">
                      <a16:creationId xmlns:a16="http://schemas.microsoft.com/office/drawing/2014/main" id="{536B6351-F9B2-466B-BB8C-A5D08507C4FF}"/>
                    </a:ext>
                  </a:extLst>
                </p:cNvPr>
                <p:cNvSpPr>
                  <a:spLocks noChangeArrowheads="1"/>
                </p:cNvSpPr>
                <p:nvPr/>
              </p:nvSpPr>
              <p:spPr bwMode="auto">
                <a:xfrm>
                  <a:off x="1926" y="2826"/>
                  <a:ext cx="576" cy="6"/>
                </a:xfrm>
                <a:prstGeom prst="rect">
                  <a:avLst/>
                </a:prstGeom>
                <a:solidFill>
                  <a:srgbClr val="FF8D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54" name="Rectangle 1770">
                  <a:extLst>
                    <a:ext uri="{FF2B5EF4-FFF2-40B4-BE49-F238E27FC236}">
                      <a16:creationId xmlns:a16="http://schemas.microsoft.com/office/drawing/2014/main" id="{5688D39D-424B-458F-94AB-2EF465065796}"/>
                    </a:ext>
                  </a:extLst>
                </p:cNvPr>
                <p:cNvSpPr>
                  <a:spLocks noChangeArrowheads="1"/>
                </p:cNvSpPr>
                <p:nvPr/>
              </p:nvSpPr>
              <p:spPr bwMode="auto">
                <a:xfrm>
                  <a:off x="1926" y="2832"/>
                  <a:ext cx="576" cy="6"/>
                </a:xfrm>
                <a:prstGeom prst="rect">
                  <a:avLst/>
                </a:prstGeom>
                <a:solidFill>
                  <a:srgbClr val="FF88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55" name="Rectangle 1771">
                  <a:extLst>
                    <a:ext uri="{FF2B5EF4-FFF2-40B4-BE49-F238E27FC236}">
                      <a16:creationId xmlns:a16="http://schemas.microsoft.com/office/drawing/2014/main" id="{272300D9-4E6D-44FA-8D4F-6D01B651A4A0}"/>
                    </a:ext>
                  </a:extLst>
                </p:cNvPr>
                <p:cNvSpPr>
                  <a:spLocks noChangeArrowheads="1"/>
                </p:cNvSpPr>
                <p:nvPr/>
              </p:nvSpPr>
              <p:spPr bwMode="auto">
                <a:xfrm>
                  <a:off x="1926" y="2838"/>
                  <a:ext cx="576" cy="6"/>
                </a:xfrm>
                <a:prstGeom prst="rect">
                  <a:avLst/>
                </a:prstGeom>
                <a:solidFill>
                  <a:srgbClr val="FF84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56" name="Rectangle 1772">
                  <a:extLst>
                    <a:ext uri="{FF2B5EF4-FFF2-40B4-BE49-F238E27FC236}">
                      <a16:creationId xmlns:a16="http://schemas.microsoft.com/office/drawing/2014/main" id="{56163CC1-E222-4EAC-B35C-43FC8B311B31}"/>
                    </a:ext>
                  </a:extLst>
                </p:cNvPr>
                <p:cNvSpPr>
                  <a:spLocks noChangeArrowheads="1"/>
                </p:cNvSpPr>
                <p:nvPr/>
              </p:nvSpPr>
              <p:spPr bwMode="auto">
                <a:xfrm>
                  <a:off x="1926" y="2844"/>
                  <a:ext cx="576" cy="6"/>
                </a:xfrm>
                <a:prstGeom prst="rect">
                  <a:avLst/>
                </a:prstGeom>
                <a:solidFill>
                  <a:srgbClr val="FF81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57" name="Rectangle 1773">
                  <a:extLst>
                    <a:ext uri="{FF2B5EF4-FFF2-40B4-BE49-F238E27FC236}">
                      <a16:creationId xmlns:a16="http://schemas.microsoft.com/office/drawing/2014/main" id="{1AE79F95-3B10-45D5-95CE-6DC3FB93B3D1}"/>
                    </a:ext>
                  </a:extLst>
                </p:cNvPr>
                <p:cNvSpPr>
                  <a:spLocks noChangeArrowheads="1"/>
                </p:cNvSpPr>
                <p:nvPr/>
              </p:nvSpPr>
              <p:spPr bwMode="auto">
                <a:xfrm>
                  <a:off x="1926" y="2850"/>
                  <a:ext cx="576" cy="6"/>
                </a:xfrm>
                <a:prstGeom prst="rect">
                  <a:avLst/>
                </a:prstGeom>
                <a:solidFill>
                  <a:srgbClr val="FF7E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58" name="Rectangle 1774">
                  <a:extLst>
                    <a:ext uri="{FF2B5EF4-FFF2-40B4-BE49-F238E27FC236}">
                      <a16:creationId xmlns:a16="http://schemas.microsoft.com/office/drawing/2014/main" id="{55A5F35B-16E3-43F4-84F4-99820B2F8C6B}"/>
                    </a:ext>
                  </a:extLst>
                </p:cNvPr>
                <p:cNvSpPr>
                  <a:spLocks noChangeArrowheads="1"/>
                </p:cNvSpPr>
                <p:nvPr/>
              </p:nvSpPr>
              <p:spPr bwMode="auto">
                <a:xfrm>
                  <a:off x="1926" y="2856"/>
                  <a:ext cx="576" cy="6"/>
                </a:xfrm>
                <a:prstGeom prst="rect">
                  <a:avLst/>
                </a:prstGeom>
                <a:solidFill>
                  <a:srgbClr val="FF7C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69359" name="Rectangle 1775">
                <a:extLst>
                  <a:ext uri="{FF2B5EF4-FFF2-40B4-BE49-F238E27FC236}">
                    <a16:creationId xmlns:a16="http://schemas.microsoft.com/office/drawing/2014/main" id="{42D02677-29D9-4622-8E38-B920432DC0A8}"/>
                  </a:ext>
                </a:extLst>
              </p:cNvPr>
              <p:cNvSpPr>
                <a:spLocks noChangeArrowheads="1"/>
              </p:cNvSpPr>
              <p:nvPr/>
            </p:nvSpPr>
            <p:spPr bwMode="auto">
              <a:xfrm>
                <a:off x="1926" y="2526"/>
                <a:ext cx="576" cy="336"/>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360" name="Rectangle 1776">
              <a:extLst>
                <a:ext uri="{FF2B5EF4-FFF2-40B4-BE49-F238E27FC236}">
                  <a16:creationId xmlns:a16="http://schemas.microsoft.com/office/drawing/2014/main" id="{9351071F-3247-4052-A138-D702F1229227}"/>
                </a:ext>
              </a:extLst>
            </p:cNvPr>
            <p:cNvSpPr>
              <a:spLocks noChangeArrowheads="1"/>
            </p:cNvSpPr>
            <p:nvPr/>
          </p:nvSpPr>
          <p:spPr bwMode="auto">
            <a:xfrm>
              <a:off x="2100" y="2628"/>
              <a:ext cx="22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PPP</a:t>
              </a:r>
              <a:endParaRPr lang="fr-FR" altLang="en-US"/>
            </a:p>
          </p:txBody>
        </p:sp>
        <p:grpSp>
          <p:nvGrpSpPr>
            <p:cNvPr id="69361" name="Group 1777">
              <a:extLst>
                <a:ext uri="{FF2B5EF4-FFF2-40B4-BE49-F238E27FC236}">
                  <a16:creationId xmlns:a16="http://schemas.microsoft.com/office/drawing/2014/main" id="{43C49A6E-28CB-4CCB-8A63-93CE346D66FC}"/>
                </a:ext>
              </a:extLst>
            </p:cNvPr>
            <p:cNvGrpSpPr>
              <a:grpSpLocks/>
            </p:cNvGrpSpPr>
            <p:nvPr/>
          </p:nvGrpSpPr>
          <p:grpSpPr bwMode="auto">
            <a:xfrm>
              <a:off x="1206" y="2862"/>
              <a:ext cx="480" cy="720"/>
              <a:chOff x="1206" y="2862"/>
              <a:chExt cx="480" cy="720"/>
            </a:xfrm>
          </p:grpSpPr>
          <p:grpSp>
            <p:nvGrpSpPr>
              <p:cNvPr id="69362" name="Group 1778">
                <a:extLst>
                  <a:ext uri="{FF2B5EF4-FFF2-40B4-BE49-F238E27FC236}">
                    <a16:creationId xmlns:a16="http://schemas.microsoft.com/office/drawing/2014/main" id="{2C1E7772-44AC-4F91-A0D2-2A6F58F5854C}"/>
                  </a:ext>
                </a:extLst>
              </p:cNvPr>
              <p:cNvGrpSpPr>
                <a:grpSpLocks/>
              </p:cNvGrpSpPr>
              <p:nvPr/>
            </p:nvGrpSpPr>
            <p:grpSpPr bwMode="auto">
              <a:xfrm>
                <a:off x="1206" y="2862"/>
                <a:ext cx="480" cy="720"/>
                <a:chOff x="1206" y="2862"/>
                <a:chExt cx="480" cy="720"/>
              </a:xfrm>
            </p:grpSpPr>
            <p:sp>
              <p:nvSpPr>
                <p:cNvPr id="69363" name="Rectangle 1779">
                  <a:extLst>
                    <a:ext uri="{FF2B5EF4-FFF2-40B4-BE49-F238E27FC236}">
                      <a16:creationId xmlns:a16="http://schemas.microsoft.com/office/drawing/2014/main" id="{73E2B3F6-8B79-4859-BEFD-18C2E725AFD0}"/>
                    </a:ext>
                  </a:extLst>
                </p:cNvPr>
                <p:cNvSpPr>
                  <a:spLocks noChangeArrowheads="1"/>
                </p:cNvSpPr>
                <p:nvPr/>
              </p:nvSpPr>
              <p:spPr bwMode="auto">
                <a:xfrm>
                  <a:off x="1206" y="2862"/>
                  <a:ext cx="480"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64" name="Rectangle 1780">
                  <a:extLst>
                    <a:ext uri="{FF2B5EF4-FFF2-40B4-BE49-F238E27FC236}">
                      <a16:creationId xmlns:a16="http://schemas.microsoft.com/office/drawing/2014/main" id="{789343C9-5E03-494F-B48B-CECA4656B1A9}"/>
                    </a:ext>
                  </a:extLst>
                </p:cNvPr>
                <p:cNvSpPr>
                  <a:spLocks noChangeArrowheads="1"/>
                </p:cNvSpPr>
                <p:nvPr/>
              </p:nvSpPr>
              <p:spPr bwMode="auto">
                <a:xfrm>
                  <a:off x="1206" y="2868"/>
                  <a:ext cx="480"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65" name="Rectangle 1781">
                  <a:extLst>
                    <a:ext uri="{FF2B5EF4-FFF2-40B4-BE49-F238E27FC236}">
                      <a16:creationId xmlns:a16="http://schemas.microsoft.com/office/drawing/2014/main" id="{16131BD8-87C1-412F-ABC0-A7930C51969C}"/>
                    </a:ext>
                  </a:extLst>
                </p:cNvPr>
                <p:cNvSpPr>
                  <a:spLocks noChangeArrowheads="1"/>
                </p:cNvSpPr>
                <p:nvPr/>
              </p:nvSpPr>
              <p:spPr bwMode="auto">
                <a:xfrm>
                  <a:off x="1206" y="2874"/>
                  <a:ext cx="480"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66" name="Rectangle 1782">
                  <a:extLst>
                    <a:ext uri="{FF2B5EF4-FFF2-40B4-BE49-F238E27FC236}">
                      <a16:creationId xmlns:a16="http://schemas.microsoft.com/office/drawing/2014/main" id="{C0AD154B-9C72-4DEA-A800-F509F76C1318}"/>
                    </a:ext>
                  </a:extLst>
                </p:cNvPr>
                <p:cNvSpPr>
                  <a:spLocks noChangeArrowheads="1"/>
                </p:cNvSpPr>
                <p:nvPr/>
              </p:nvSpPr>
              <p:spPr bwMode="auto">
                <a:xfrm>
                  <a:off x="1206" y="2880"/>
                  <a:ext cx="480" cy="6"/>
                </a:xfrm>
                <a:prstGeom prst="rect">
                  <a:avLst/>
                </a:prstGeom>
                <a:solidFill>
                  <a:srgbClr val="68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67" name="Rectangle 1783">
                  <a:extLst>
                    <a:ext uri="{FF2B5EF4-FFF2-40B4-BE49-F238E27FC236}">
                      <a16:creationId xmlns:a16="http://schemas.microsoft.com/office/drawing/2014/main" id="{3162BBAB-6DB9-4A4C-80B4-94820B26BD47}"/>
                    </a:ext>
                  </a:extLst>
                </p:cNvPr>
                <p:cNvSpPr>
                  <a:spLocks noChangeArrowheads="1"/>
                </p:cNvSpPr>
                <p:nvPr/>
              </p:nvSpPr>
              <p:spPr bwMode="auto">
                <a:xfrm>
                  <a:off x="1206" y="2886"/>
                  <a:ext cx="480"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68" name="Rectangle 1784">
                  <a:extLst>
                    <a:ext uri="{FF2B5EF4-FFF2-40B4-BE49-F238E27FC236}">
                      <a16:creationId xmlns:a16="http://schemas.microsoft.com/office/drawing/2014/main" id="{861622A3-F4D4-4FF2-B7C7-EACD80AABBEA}"/>
                    </a:ext>
                  </a:extLst>
                </p:cNvPr>
                <p:cNvSpPr>
                  <a:spLocks noChangeArrowheads="1"/>
                </p:cNvSpPr>
                <p:nvPr/>
              </p:nvSpPr>
              <p:spPr bwMode="auto">
                <a:xfrm>
                  <a:off x="1206" y="2892"/>
                  <a:ext cx="480"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69" name="Rectangle 1785">
                  <a:extLst>
                    <a:ext uri="{FF2B5EF4-FFF2-40B4-BE49-F238E27FC236}">
                      <a16:creationId xmlns:a16="http://schemas.microsoft.com/office/drawing/2014/main" id="{1602A7D4-B3E7-465F-AB1A-22F814B292AF}"/>
                    </a:ext>
                  </a:extLst>
                </p:cNvPr>
                <p:cNvSpPr>
                  <a:spLocks noChangeArrowheads="1"/>
                </p:cNvSpPr>
                <p:nvPr/>
              </p:nvSpPr>
              <p:spPr bwMode="auto">
                <a:xfrm>
                  <a:off x="1206" y="2898"/>
                  <a:ext cx="480" cy="6"/>
                </a:xfrm>
                <a:prstGeom prst="rect">
                  <a:avLst/>
                </a:prstGeom>
                <a:solidFill>
                  <a:srgbClr val="6B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70" name="Rectangle 1786">
                  <a:extLst>
                    <a:ext uri="{FF2B5EF4-FFF2-40B4-BE49-F238E27FC236}">
                      <a16:creationId xmlns:a16="http://schemas.microsoft.com/office/drawing/2014/main" id="{7AAD9062-2827-4F6C-A74E-B4AF989EF0D8}"/>
                    </a:ext>
                  </a:extLst>
                </p:cNvPr>
                <p:cNvSpPr>
                  <a:spLocks noChangeArrowheads="1"/>
                </p:cNvSpPr>
                <p:nvPr/>
              </p:nvSpPr>
              <p:spPr bwMode="auto">
                <a:xfrm>
                  <a:off x="1206" y="2904"/>
                  <a:ext cx="480"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71" name="Rectangle 1787">
                  <a:extLst>
                    <a:ext uri="{FF2B5EF4-FFF2-40B4-BE49-F238E27FC236}">
                      <a16:creationId xmlns:a16="http://schemas.microsoft.com/office/drawing/2014/main" id="{7ECFA6BA-2CF5-4A86-8C8D-01D3C6240FC2}"/>
                    </a:ext>
                  </a:extLst>
                </p:cNvPr>
                <p:cNvSpPr>
                  <a:spLocks noChangeArrowheads="1"/>
                </p:cNvSpPr>
                <p:nvPr/>
              </p:nvSpPr>
              <p:spPr bwMode="auto">
                <a:xfrm>
                  <a:off x="1206" y="2910"/>
                  <a:ext cx="480"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72" name="Rectangle 1788">
                  <a:extLst>
                    <a:ext uri="{FF2B5EF4-FFF2-40B4-BE49-F238E27FC236}">
                      <a16:creationId xmlns:a16="http://schemas.microsoft.com/office/drawing/2014/main" id="{AD357ED8-E082-4050-8CCB-D2E53440D9E0}"/>
                    </a:ext>
                  </a:extLst>
                </p:cNvPr>
                <p:cNvSpPr>
                  <a:spLocks noChangeArrowheads="1"/>
                </p:cNvSpPr>
                <p:nvPr/>
              </p:nvSpPr>
              <p:spPr bwMode="auto">
                <a:xfrm>
                  <a:off x="1206" y="2916"/>
                  <a:ext cx="480" cy="6"/>
                </a:xfrm>
                <a:prstGeom prst="rect">
                  <a:avLst/>
                </a:prstGeom>
                <a:solidFill>
                  <a:srgbClr val="6E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73" name="Rectangle 1789">
                  <a:extLst>
                    <a:ext uri="{FF2B5EF4-FFF2-40B4-BE49-F238E27FC236}">
                      <a16:creationId xmlns:a16="http://schemas.microsoft.com/office/drawing/2014/main" id="{A72F3E7D-E112-44C1-A302-D00893B01123}"/>
                    </a:ext>
                  </a:extLst>
                </p:cNvPr>
                <p:cNvSpPr>
                  <a:spLocks noChangeArrowheads="1"/>
                </p:cNvSpPr>
                <p:nvPr/>
              </p:nvSpPr>
              <p:spPr bwMode="auto">
                <a:xfrm>
                  <a:off x="1206" y="2922"/>
                  <a:ext cx="480"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74" name="Rectangle 1790">
                  <a:extLst>
                    <a:ext uri="{FF2B5EF4-FFF2-40B4-BE49-F238E27FC236}">
                      <a16:creationId xmlns:a16="http://schemas.microsoft.com/office/drawing/2014/main" id="{5C4B0912-F18A-45F7-A840-30372CEC0F13}"/>
                    </a:ext>
                  </a:extLst>
                </p:cNvPr>
                <p:cNvSpPr>
                  <a:spLocks noChangeArrowheads="1"/>
                </p:cNvSpPr>
                <p:nvPr/>
              </p:nvSpPr>
              <p:spPr bwMode="auto">
                <a:xfrm>
                  <a:off x="1206" y="2928"/>
                  <a:ext cx="480" cy="6"/>
                </a:xfrm>
                <a:prstGeom prst="rect">
                  <a:avLst/>
                </a:prstGeom>
                <a:solidFill>
                  <a:srgbClr val="729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75" name="Rectangle 1791">
                  <a:extLst>
                    <a:ext uri="{FF2B5EF4-FFF2-40B4-BE49-F238E27FC236}">
                      <a16:creationId xmlns:a16="http://schemas.microsoft.com/office/drawing/2014/main" id="{A2CD3690-0D6D-47CC-BD94-5FE68737FF95}"/>
                    </a:ext>
                  </a:extLst>
                </p:cNvPr>
                <p:cNvSpPr>
                  <a:spLocks noChangeArrowheads="1"/>
                </p:cNvSpPr>
                <p:nvPr/>
              </p:nvSpPr>
              <p:spPr bwMode="auto">
                <a:xfrm>
                  <a:off x="1206" y="2934"/>
                  <a:ext cx="480" cy="6"/>
                </a:xfrm>
                <a:prstGeom prst="rect">
                  <a:avLst/>
                </a:prstGeom>
                <a:solidFill>
                  <a:srgbClr val="73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76" name="Rectangle 1792">
                  <a:extLst>
                    <a:ext uri="{FF2B5EF4-FFF2-40B4-BE49-F238E27FC236}">
                      <a16:creationId xmlns:a16="http://schemas.microsoft.com/office/drawing/2014/main" id="{7BD19267-6312-406E-A1B0-32F2424B0B03}"/>
                    </a:ext>
                  </a:extLst>
                </p:cNvPr>
                <p:cNvSpPr>
                  <a:spLocks noChangeArrowheads="1"/>
                </p:cNvSpPr>
                <p:nvPr/>
              </p:nvSpPr>
              <p:spPr bwMode="auto">
                <a:xfrm>
                  <a:off x="1206" y="2940"/>
                  <a:ext cx="480"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77" name="Rectangle 1793">
                  <a:extLst>
                    <a:ext uri="{FF2B5EF4-FFF2-40B4-BE49-F238E27FC236}">
                      <a16:creationId xmlns:a16="http://schemas.microsoft.com/office/drawing/2014/main" id="{5247402D-C088-4E68-9464-F8CB33DBBC6A}"/>
                    </a:ext>
                  </a:extLst>
                </p:cNvPr>
                <p:cNvSpPr>
                  <a:spLocks noChangeArrowheads="1"/>
                </p:cNvSpPr>
                <p:nvPr/>
              </p:nvSpPr>
              <p:spPr bwMode="auto">
                <a:xfrm>
                  <a:off x="1206" y="2946"/>
                  <a:ext cx="480" cy="6"/>
                </a:xfrm>
                <a:prstGeom prst="rect">
                  <a:avLst/>
                </a:prstGeom>
                <a:solidFill>
                  <a:srgbClr val="77A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78" name="Rectangle 1794">
                  <a:extLst>
                    <a:ext uri="{FF2B5EF4-FFF2-40B4-BE49-F238E27FC236}">
                      <a16:creationId xmlns:a16="http://schemas.microsoft.com/office/drawing/2014/main" id="{710181BB-7729-473C-80F9-CF00C46C7C50}"/>
                    </a:ext>
                  </a:extLst>
                </p:cNvPr>
                <p:cNvSpPr>
                  <a:spLocks noChangeArrowheads="1"/>
                </p:cNvSpPr>
                <p:nvPr/>
              </p:nvSpPr>
              <p:spPr bwMode="auto">
                <a:xfrm>
                  <a:off x="1206" y="2952"/>
                  <a:ext cx="480" cy="6"/>
                </a:xfrm>
                <a:prstGeom prst="rect">
                  <a:avLst/>
                </a:prstGeom>
                <a:solidFill>
                  <a:srgbClr val="79A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79" name="Rectangle 1795">
                  <a:extLst>
                    <a:ext uri="{FF2B5EF4-FFF2-40B4-BE49-F238E27FC236}">
                      <a16:creationId xmlns:a16="http://schemas.microsoft.com/office/drawing/2014/main" id="{6AD1428A-3B88-4119-A3B4-762506981557}"/>
                    </a:ext>
                  </a:extLst>
                </p:cNvPr>
                <p:cNvSpPr>
                  <a:spLocks noChangeArrowheads="1"/>
                </p:cNvSpPr>
                <p:nvPr/>
              </p:nvSpPr>
              <p:spPr bwMode="auto">
                <a:xfrm>
                  <a:off x="1206" y="2958"/>
                  <a:ext cx="480"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80" name="Rectangle 1796">
                  <a:extLst>
                    <a:ext uri="{FF2B5EF4-FFF2-40B4-BE49-F238E27FC236}">
                      <a16:creationId xmlns:a16="http://schemas.microsoft.com/office/drawing/2014/main" id="{CA64062E-89FC-42DD-9536-4E5AE7B453D2}"/>
                    </a:ext>
                  </a:extLst>
                </p:cNvPr>
                <p:cNvSpPr>
                  <a:spLocks noChangeArrowheads="1"/>
                </p:cNvSpPr>
                <p:nvPr/>
              </p:nvSpPr>
              <p:spPr bwMode="auto">
                <a:xfrm>
                  <a:off x="1206" y="2964"/>
                  <a:ext cx="480" cy="6"/>
                </a:xfrm>
                <a:prstGeom prst="rect">
                  <a:avLst/>
                </a:prstGeom>
                <a:solidFill>
                  <a:srgbClr val="7DA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81" name="Rectangle 1797">
                  <a:extLst>
                    <a:ext uri="{FF2B5EF4-FFF2-40B4-BE49-F238E27FC236}">
                      <a16:creationId xmlns:a16="http://schemas.microsoft.com/office/drawing/2014/main" id="{B08BFE37-47E3-4059-BD93-83752E4BEED8}"/>
                    </a:ext>
                  </a:extLst>
                </p:cNvPr>
                <p:cNvSpPr>
                  <a:spLocks noChangeArrowheads="1"/>
                </p:cNvSpPr>
                <p:nvPr/>
              </p:nvSpPr>
              <p:spPr bwMode="auto">
                <a:xfrm>
                  <a:off x="1206" y="2970"/>
                  <a:ext cx="480" cy="6"/>
                </a:xfrm>
                <a:prstGeom prst="rect">
                  <a:avLst/>
                </a:prstGeom>
                <a:solidFill>
                  <a:srgbClr val="80A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82" name="Rectangle 1798">
                  <a:extLst>
                    <a:ext uri="{FF2B5EF4-FFF2-40B4-BE49-F238E27FC236}">
                      <a16:creationId xmlns:a16="http://schemas.microsoft.com/office/drawing/2014/main" id="{E8803D04-BF20-4EF4-9479-A8A010B9445A}"/>
                    </a:ext>
                  </a:extLst>
                </p:cNvPr>
                <p:cNvSpPr>
                  <a:spLocks noChangeArrowheads="1"/>
                </p:cNvSpPr>
                <p:nvPr/>
              </p:nvSpPr>
              <p:spPr bwMode="auto">
                <a:xfrm>
                  <a:off x="1206" y="2976"/>
                  <a:ext cx="480"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83" name="Rectangle 1799">
                  <a:extLst>
                    <a:ext uri="{FF2B5EF4-FFF2-40B4-BE49-F238E27FC236}">
                      <a16:creationId xmlns:a16="http://schemas.microsoft.com/office/drawing/2014/main" id="{74979B73-D719-476B-AC4D-754E59FC50BB}"/>
                    </a:ext>
                  </a:extLst>
                </p:cNvPr>
                <p:cNvSpPr>
                  <a:spLocks noChangeArrowheads="1"/>
                </p:cNvSpPr>
                <p:nvPr/>
              </p:nvSpPr>
              <p:spPr bwMode="auto">
                <a:xfrm>
                  <a:off x="1206" y="2982"/>
                  <a:ext cx="480" cy="6"/>
                </a:xfrm>
                <a:prstGeom prst="rect">
                  <a:avLst/>
                </a:prstGeom>
                <a:solidFill>
                  <a:srgbClr val="85A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84" name="Rectangle 1800">
                  <a:extLst>
                    <a:ext uri="{FF2B5EF4-FFF2-40B4-BE49-F238E27FC236}">
                      <a16:creationId xmlns:a16="http://schemas.microsoft.com/office/drawing/2014/main" id="{FB8ADE50-BC81-4252-A7BD-3A4E8E1D9124}"/>
                    </a:ext>
                  </a:extLst>
                </p:cNvPr>
                <p:cNvSpPr>
                  <a:spLocks noChangeArrowheads="1"/>
                </p:cNvSpPr>
                <p:nvPr/>
              </p:nvSpPr>
              <p:spPr bwMode="auto">
                <a:xfrm>
                  <a:off x="1206" y="2988"/>
                  <a:ext cx="480" cy="6"/>
                </a:xfrm>
                <a:prstGeom prst="rect">
                  <a:avLst/>
                </a:prstGeom>
                <a:solidFill>
                  <a:srgbClr val="87A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85" name="Rectangle 1801">
                  <a:extLst>
                    <a:ext uri="{FF2B5EF4-FFF2-40B4-BE49-F238E27FC236}">
                      <a16:creationId xmlns:a16="http://schemas.microsoft.com/office/drawing/2014/main" id="{EDCA2797-10E3-4DD0-BD61-68EF4721D8D0}"/>
                    </a:ext>
                  </a:extLst>
                </p:cNvPr>
                <p:cNvSpPr>
                  <a:spLocks noChangeArrowheads="1"/>
                </p:cNvSpPr>
                <p:nvPr/>
              </p:nvSpPr>
              <p:spPr bwMode="auto">
                <a:xfrm>
                  <a:off x="1206" y="2994"/>
                  <a:ext cx="480"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86" name="Rectangle 1802">
                  <a:extLst>
                    <a:ext uri="{FF2B5EF4-FFF2-40B4-BE49-F238E27FC236}">
                      <a16:creationId xmlns:a16="http://schemas.microsoft.com/office/drawing/2014/main" id="{968184D1-657E-4120-96FE-0BE4A7B63063}"/>
                    </a:ext>
                  </a:extLst>
                </p:cNvPr>
                <p:cNvSpPr>
                  <a:spLocks noChangeArrowheads="1"/>
                </p:cNvSpPr>
                <p:nvPr/>
              </p:nvSpPr>
              <p:spPr bwMode="auto">
                <a:xfrm>
                  <a:off x="1206" y="3000"/>
                  <a:ext cx="480" cy="6"/>
                </a:xfrm>
                <a:prstGeom prst="rect">
                  <a:avLst/>
                </a:prstGeom>
                <a:solidFill>
                  <a:srgbClr val="8DB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87" name="Rectangle 1803">
                  <a:extLst>
                    <a:ext uri="{FF2B5EF4-FFF2-40B4-BE49-F238E27FC236}">
                      <a16:creationId xmlns:a16="http://schemas.microsoft.com/office/drawing/2014/main" id="{62E73CF1-C574-47B5-BCAC-66C0A72F7423}"/>
                    </a:ext>
                  </a:extLst>
                </p:cNvPr>
                <p:cNvSpPr>
                  <a:spLocks noChangeArrowheads="1"/>
                </p:cNvSpPr>
                <p:nvPr/>
              </p:nvSpPr>
              <p:spPr bwMode="auto">
                <a:xfrm>
                  <a:off x="1206" y="3006"/>
                  <a:ext cx="480" cy="6"/>
                </a:xfrm>
                <a:prstGeom prst="rect">
                  <a:avLst/>
                </a:prstGeom>
                <a:solidFill>
                  <a:srgbClr val="8F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88" name="Rectangle 1804">
                  <a:extLst>
                    <a:ext uri="{FF2B5EF4-FFF2-40B4-BE49-F238E27FC236}">
                      <a16:creationId xmlns:a16="http://schemas.microsoft.com/office/drawing/2014/main" id="{A3B9C060-1A91-4A8A-B535-23C8040D8655}"/>
                    </a:ext>
                  </a:extLst>
                </p:cNvPr>
                <p:cNvSpPr>
                  <a:spLocks noChangeArrowheads="1"/>
                </p:cNvSpPr>
                <p:nvPr/>
              </p:nvSpPr>
              <p:spPr bwMode="auto">
                <a:xfrm>
                  <a:off x="1206" y="3012"/>
                  <a:ext cx="480"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89" name="Rectangle 1805">
                  <a:extLst>
                    <a:ext uri="{FF2B5EF4-FFF2-40B4-BE49-F238E27FC236}">
                      <a16:creationId xmlns:a16="http://schemas.microsoft.com/office/drawing/2014/main" id="{34C27F45-FBA8-4795-952F-169947262C00}"/>
                    </a:ext>
                  </a:extLst>
                </p:cNvPr>
                <p:cNvSpPr>
                  <a:spLocks noChangeArrowheads="1"/>
                </p:cNvSpPr>
                <p:nvPr/>
              </p:nvSpPr>
              <p:spPr bwMode="auto">
                <a:xfrm>
                  <a:off x="1206" y="3018"/>
                  <a:ext cx="480" cy="6"/>
                </a:xfrm>
                <a:prstGeom prst="rect">
                  <a:avLst/>
                </a:prstGeom>
                <a:solidFill>
                  <a:srgbClr val="95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90" name="Rectangle 1806">
                  <a:extLst>
                    <a:ext uri="{FF2B5EF4-FFF2-40B4-BE49-F238E27FC236}">
                      <a16:creationId xmlns:a16="http://schemas.microsoft.com/office/drawing/2014/main" id="{61BD8EB5-E1F1-4658-AB30-6B93D5D8BABD}"/>
                    </a:ext>
                  </a:extLst>
                </p:cNvPr>
                <p:cNvSpPr>
                  <a:spLocks noChangeArrowheads="1"/>
                </p:cNvSpPr>
                <p:nvPr/>
              </p:nvSpPr>
              <p:spPr bwMode="auto">
                <a:xfrm>
                  <a:off x="1206" y="3024"/>
                  <a:ext cx="480" cy="6"/>
                </a:xfrm>
                <a:prstGeom prst="rect">
                  <a:avLst/>
                </a:prstGeom>
                <a:solidFill>
                  <a:srgbClr val="97B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91" name="Rectangle 1807">
                  <a:extLst>
                    <a:ext uri="{FF2B5EF4-FFF2-40B4-BE49-F238E27FC236}">
                      <a16:creationId xmlns:a16="http://schemas.microsoft.com/office/drawing/2014/main" id="{3529320A-18AA-4F5C-A718-E6D12F72A9B8}"/>
                    </a:ext>
                  </a:extLst>
                </p:cNvPr>
                <p:cNvSpPr>
                  <a:spLocks noChangeArrowheads="1"/>
                </p:cNvSpPr>
                <p:nvPr/>
              </p:nvSpPr>
              <p:spPr bwMode="auto">
                <a:xfrm>
                  <a:off x="1206" y="3030"/>
                  <a:ext cx="480"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92" name="Rectangle 1808">
                  <a:extLst>
                    <a:ext uri="{FF2B5EF4-FFF2-40B4-BE49-F238E27FC236}">
                      <a16:creationId xmlns:a16="http://schemas.microsoft.com/office/drawing/2014/main" id="{156A285B-C26A-49AF-8BE0-FCDB156613DB}"/>
                    </a:ext>
                  </a:extLst>
                </p:cNvPr>
                <p:cNvSpPr>
                  <a:spLocks noChangeArrowheads="1"/>
                </p:cNvSpPr>
                <p:nvPr/>
              </p:nvSpPr>
              <p:spPr bwMode="auto">
                <a:xfrm>
                  <a:off x="1206" y="3036"/>
                  <a:ext cx="480" cy="6"/>
                </a:xfrm>
                <a:prstGeom prst="rect">
                  <a:avLst/>
                </a:prstGeom>
                <a:solidFill>
                  <a:srgbClr val="9CB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93" name="Rectangle 1809">
                  <a:extLst>
                    <a:ext uri="{FF2B5EF4-FFF2-40B4-BE49-F238E27FC236}">
                      <a16:creationId xmlns:a16="http://schemas.microsoft.com/office/drawing/2014/main" id="{319657EA-D07D-43DE-A079-8D927E820AE8}"/>
                    </a:ext>
                  </a:extLst>
                </p:cNvPr>
                <p:cNvSpPr>
                  <a:spLocks noChangeArrowheads="1"/>
                </p:cNvSpPr>
                <p:nvPr/>
              </p:nvSpPr>
              <p:spPr bwMode="auto">
                <a:xfrm>
                  <a:off x="1206" y="3042"/>
                  <a:ext cx="480" cy="6"/>
                </a:xfrm>
                <a:prstGeom prst="rect">
                  <a:avLst/>
                </a:prstGeom>
                <a:solidFill>
                  <a:srgbClr val="9FB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94" name="Rectangle 1810">
                  <a:extLst>
                    <a:ext uri="{FF2B5EF4-FFF2-40B4-BE49-F238E27FC236}">
                      <a16:creationId xmlns:a16="http://schemas.microsoft.com/office/drawing/2014/main" id="{4C2CD6AD-42BE-4381-B99F-80B3EB37BDFB}"/>
                    </a:ext>
                  </a:extLst>
                </p:cNvPr>
                <p:cNvSpPr>
                  <a:spLocks noChangeArrowheads="1"/>
                </p:cNvSpPr>
                <p:nvPr/>
              </p:nvSpPr>
              <p:spPr bwMode="auto">
                <a:xfrm>
                  <a:off x="1206" y="3048"/>
                  <a:ext cx="480"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95" name="Rectangle 1811">
                  <a:extLst>
                    <a:ext uri="{FF2B5EF4-FFF2-40B4-BE49-F238E27FC236}">
                      <a16:creationId xmlns:a16="http://schemas.microsoft.com/office/drawing/2014/main" id="{38430BA9-81C2-4E42-B8F4-E0AAA7DC8473}"/>
                    </a:ext>
                  </a:extLst>
                </p:cNvPr>
                <p:cNvSpPr>
                  <a:spLocks noChangeArrowheads="1"/>
                </p:cNvSpPr>
                <p:nvPr/>
              </p:nvSpPr>
              <p:spPr bwMode="auto">
                <a:xfrm>
                  <a:off x="1206" y="3054"/>
                  <a:ext cx="480" cy="6"/>
                </a:xfrm>
                <a:prstGeom prst="rect">
                  <a:avLst/>
                </a:prstGeom>
                <a:solidFill>
                  <a:srgbClr val="A4C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96" name="Rectangle 1812">
                  <a:extLst>
                    <a:ext uri="{FF2B5EF4-FFF2-40B4-BE49-F238E27FC236}">
                      <a16:creationId xmlns:a16="http://schemas.microsoft.com/office/drawing/2014/main" id="{8AF88F5A-B209-47D1-9B3C-DA85525B71AB}"/>
                    </a:ext>
                  </a:extLst>
                </p:cNvPr>
                <p:cNvSpPr>
                  <a:spLocks noChangeArrowheads="1"/>
                </p:cNvSpPr>
                <p:nvPr/>
              </p:nvSpPr>
              <p:spPr bwMode="auto">
                <a:xfrm>
                  <a:off x="1206" y="3060"/>
                  <a:ext cx="480" cy="6"/>
                </a:xfrm>
                <a:prstGeom prst="rect">
                  <a:avLst/>
                </a:prstGeom>
                <a:solidFill>
                  <a:srgbClr val="A6C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97" name="Rectangle 1813">
                  <a:extLst>
                    <a:ext uri="{FF2B5EF4-FFF2-40B4-BE49-F238E27FC236}">
                      <a16:creationId xmlns:a16="http://schemas.microsoft.com/office/drawing/2014/main" id="{4E7E2B53-A17D-45EA-B244-2726FDF6223D}"/>
                    </a:ext>
                  </a:extLst>
                </p:cNvPr>
                <p:cNvSpPr>
                  <a:spLocks noChangeArrowheads="1"/>
                </p:cNvSpPr>
                <p:nvPr/>
              </p:nvSpPr>
              <p:spPr bwMode="auto">
                <a:xfrm>
                  <a:off x="1206" y="3066"/>
                  <a:ext cx="480"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98" name="Rectangle 1814">
                  <a:extLst>
                    <a:ext uri="{FF2B5EF4-FFF2-40B4-BE49-F238E27FC236}">
                      <a16:creationId xmlns:a16="http://schemas.microsoft.com/office/drawing/2014/main" id="{D3362099-E5B7-4934-B944-F009FCD567A7}"/>
                    </a:ext>
                  </a:extLst>
                </p:cNvPr>
                <p:cNvSpPr>
                  <a:spLocks noChangeArrowheads="1"/>
                </p:cNvSpPr>
                <p:nvPr/>
              </p:nvSpPr>
              <p:spPr bwMode="auto">
                <a:xfrm>
                  <a:off x="1206" y="3072"/>
                  <a:ext cx="480" cy="6"/>
                </a:xfrm>
                <a:prstGeom prst="rect">
                  <a:avLst/>
                </a:prstGeom>
                <a:solidFill>
                  <a:srgbClr val="ABC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399" name="Rectangle 1815">
                  <a:extLst>
                    <a:ext uri="{FF2B5EF4-FFF2-40B4-BE49-F238E27FC236}">
                      <a16:creationId xmlns:a16="http://schemas.microsoft.com/office/drawing/2014/main" id="{054B572A-4FA8-44FC-94EB-47931F3C9600}"/>
                    </a:ext>
                  </a:extLst>
                </p:cNvPr>
                <p:cNvSpPr>
                  <a:spLocks noChangeArrowheads="1"/>
                </p:cNvSpPr>
                <p:nvPr/>
              </p:nvSpPr>
              <p:spPr bwMode="auto">
                <a:xfrm>
                  <a:off x="1206" y="3078"/>
                  <a:ext cx="480" cy="6"/>
                </a:xfrm>
                <a:prstGeom prst="rect">
                  <a:avLst/>
                </a:prstGeom>
                <a:solidFill>
                  <a:srgbClr val="ADC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00" name="Rectangle 1816">
                  <a:extLst>
                    <a:ext uri="{FF2B5EF4-FFF2-40B4-BE49-F238E27FC236}">
                      <a16:creationId xmlns:a16="http://schemas.microsoft.com/office/drawing/2014/main" id="{E856CFCB-AF29-40B0-A63E-1D5CE3443E54}"/>
                    </a:ext>
                  </a:extLst>
                </p:cNvPr>
                <p:cNvSpPr>
                  <a:spLocks noChangeArrowheads="1"/>
                </p:cNvSpPr>
                <p:nvPr/>
              </p:nvSpPr>
              <p:spPr bwMode="auto">
                <a:xfrm>
                  <a:off x="1206" y="3084"/>
                  <a:ext cx="480"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01" name="Rectangle 1817">
                  <a:extLst>
                    <a:ext uri="{FF2B5EF4-FFF2-40B4-BE49-F238E27FC236}">
                      <a16:creationId xmlns:a16="http://schemas.microsoft.com/office/drawing/2014/main" id="{45F22329-2E36-47DB-856A-3A590412DC02}"/>
                    </a:ext>
                  </a:extLst>
                </p:cNvPr>
                <p:cNvSpPr>
                  <a:spLocks noChangeArrowheads="1"/>
                </p:cNvSpPr>
                <p:nvPr/>
              </p:nvSpPr>
              <p:spPr bwMode="auto">
                <a:xfrm>
                  <a:off x="1206" y="3090"/>
                  <a:ext cx="480" cy="6"/>
                </a:xfrm>
                <a:prstGeom prst="rect">
                  <a:avLst/>
                </a:prstGeom>
                <a:solidFill>
                  <a:srgbClr val="B1C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02" name="Rectangle 1818">
                  <a:extLst>
                    <a:ext uri="{FF2B5EF4-FFF2-40B4-BE49-F238E27FC236}">
                      <a16:creationId xmlns:a16="http://schemas.microsoft.com/office/drawing/2014/main" id="{493A2D20-8B15-4187-B5E3-90FB37F93224}"/>
                    </a:ext>
                  </a:extLst>
                </p:cNvPr>
                <p:cNvSpPr>
                  <a:spLocks noChangeArrowheads="1"/>
                </p:cNvSpPr>
                <p:nvPr/>
              </p:nvSpPr>
              <p:spPr bwMode="auto">
                <a:xfrm>
                  <a:off x="1206" y="3096"/>
                  <a:ext cx="480"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03" name="Rectangle 1819">
                  <a:extLst>
                    <a:ext uri="{FF2B5EF4-FFF2-40B4-BE49-F238E27FC236}">
                      <a16:creationId xmlns:a16="http://schemas.microsoft.com/office/drawing/2014/main" id="{D611FA58-F028-4709-8008-27F853008913}"/>
                    </a:ext>
                  </a:extLst>
                </p:cNvPr>
                <p:cNvSpPr>
                  <a:spLocks noChangeArrowheads="1"/>
                </p:cNvSpPr>
                <p:nvPr/>
              </p:nvSpPr>
              <p:spPr bwMode="auto">
                <a:xfrm>
                  <a:off x="1206" y="3102"/>
                  <a:ext cx="480"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04" name="Rectangle 1820">
                  <a:extLst>
                    <a:ext uri="{FF2B5EF4-FFF2-40B4-BE49-F238E27FC236}">
                      <a16:creationId xmlns:a16="http://schemas.microsoft.com/office/drawing/2014/main" id="{59E8A58A-0CB7-4DD6-879D-AE90BDE6A1F4}"/>
                    </a:ext>
                  </a:extLst>
                </p:cNvPr>
                <p:cNvSpPr>
                  <a:spLocks noChangeArrowheads="1"/>
                </p:cNvSpPr>
                <p:nvPr/>
              </p:nvSpPr>
              <p:spPr bwMode="auto">
                <a:xfrm>
                  <a:off x="1206" y="3108"/>
                  <a:ext cx="480" cy="6"/>
                </a:xfrm>
                <a:prstGeom prst="rect">
                  <a:avLst/>
                </a:prstGeom>
                <a:solidFill>
                  <a:srgbClr val="B7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05" name="Rectangle 1821">
                  <a:extLst>
                    <a:ext uri="{FF2B5EF4-FFF2-40B4-BE49-F238E27FC236}">
                      <a16:creationId xmlns:a16="http://schemas.microsoft.com/office/drawing/2014/main" id="{302D2DF3-07FC-49E7-86DC-AD2A27F769EC}"/>
                    </a:ext>
                  </a:extLst>
                </p:cNvPr>
                <p:cNvSpPr>
                  <a:spLocks noChangeArrowheads="1"/>
                </p:cNvSpPr>
                <p:nvPr/>
              </p:nvSpPr>
              <p:spPr bwMode="auto">
                <a:xfrm>
                  <a:off x="1206" y="3114"/>
                  <a:ext cx="480" cy="6"/>
                </a:xfrm>
                <a:prstGeom prst="rect">
                  <a:avLst/>
                </a:prstGeom>
                <a:solidFill>
                  <a:srgbClr val="B8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06" name="Rectangle 1822">
                  <a:extLst>
                    <a:ext uri="{FF2B5EF4-FFF2-40B4-BE49-F238E27FC236}">
                      <a16:creationId xmlns:a16="http://schemas.microsoft.com/office/drawing/2014/main" id="{F5C2D71B-28D3-40C6-B6A6-019CD9C43FC9}"/>
                    </a:ext>
                  </a:extLst>
                </p:cNvPr>
                <p:cNvSpPr>
                  <a:spLocks noChangeArrowheads="1"/>
                </p:cNvSpPr>
                <p:nvPr/>
              </p:nvSpPr>
              <p:spPr bwMode="auto">
                <a:xfrm>
                  <a:off x="1206" y="3120"/>
                  <a:ext cx="480"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07" name="Rectangle 1823">
                  <a:extLst>
                    <a:ext uri="{FF2B5EF4-FFF2-40B4-BE49-F238E27FC236}">
                      <a16:creationId xmlns:a16="http://schemas.microsoft.com/office/drawing/2014/main" id="{96120522-0559-4265-BABA-B2A2D5FF8E00}"/>
                    </a:ext>
                  </a:extLst>
                </p:cNvPr>
                <p:cNvSpPr>
                  <a:spLocks noChangeArrowheads="1"/>
                </p:cNvSpPr>
                <p:nvPr/>
              </p:nvSpPr>
              <p:spPr bwMode="auto">
                <a:xfrm>
                  <a:off x="1206" y="3126"/>
                  <a:ext cx="480" cy="6"/>
                </a:xfrm>
                <a:prstGeom prst="rect">
                  <a:avLst/>
                </a:prstGeom>
                <a:solidFill>
                  <a:srgbClr val="BBD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08" name="Rectangle 1824">
                  <a:extLst>
                    <a:ext uri="{FF2B5EF4-FFF2-40B4-BE49-F238E27FC236}">
                      <a16:creationId xmlns:a16="http://schemas.microsoft.com/office/drawing/2014/main" id="{388D00B5-7D4C-4B4F-B83B-E6E4E8EC55B7}"/>
                    </a:ext>
                  </a:extLst>
                </p:cNvPr>
                <p:cNvSpPr>
                  <a:spLocks noChangeArrowheads="1"/>
                </p:cNvSpPr>
                <p:nvPr/>
              </p:nvSpPr>
              <p:spPr bwMode="auto">
                <a:xfrm>
                  <a:off x="1206" y="3132"/>
                  <a:ext cx="480" cy="6"/>
                </a:xfrm>
                <a:prstGeom prst="rect">
                  <a:avLst/>
                </a:prstGeom>
                <a:solidFill>
                  <a:srgbClr val="BD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09" name="Rectangle 1825">
                  <a:extLst>
                    <a:ext uri="{FF2B5EF4-FFF2-40B4-BE49-F238E27FC236}">
                      <a16:creationId xmlns:a16="http://schemas.microsoft.com/office/drawing/2014/main" id="{D0CEC46A-1DF8-463D-BA90-7A71DBB20C75}"/>
                    </a:ext>
                  </a:extLst>
                </p:cNvPr>
                <p:cNvSpPr>
                  <a:spLocks noChangeArrowheads="1"/>
                </p:cNvSpPr>
                <p:nvPr/>
              </p:nvSpPr>
              <p:spPr bwMode="auto">
                <a:xfrm>
                  <a:off x="1206" y="3138"/>
                  <a:ext cx="480"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10" name="Rectangle 1826">
                  <a:extLst>
                    <a:ext uri="{FF2B5EF4-FFF2-40B4-BE49-F238E27FC236}">
                      <a16:creationId xmlns:a16="http://schemas.microsoft.com/office/drawing/2014/main" id="{C3DA5C8C-F5CF-455F-89F8-49D4F78CE8D2}"/>
                    </a:ext>
                  </a:extLst>
                </p:cNvPr>
                <p:cNvSpPr>
                  <a:spLocks noChangeArrowheads="1"/>
                </p:cNvSpPr>
                <p:nvPr/>
              </p:nvSpPr>
              <p:spPr bwMode="auto">
                <a:xfrm>
                  <a:off x="1206" y="3144"/>
                  <a:ext cx="480" cy="6"/>
                </a:xfrm>
                <a:prstGeom prst="rect">
                  <a:avLst/>
                </a:prstGeom>
                <a:solidFill>
                  <a:srgbClr val="BF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11" name="Rectangle 1827">
                  <a:extLst>
                    <a:ext uri="{FF2B5EF4-FFF2-40B4-BE49-F238E27FC236}">
                      <a16:creationId xmlns:a16="http://schemas.microsoft.com/office/drawing/2014/main" id="{2616BB59-F0F4-462B-AA44-17C00E1B3D99}"/>
                    </a:ext>
                  </a:extLst>
                </p:cNvPr>
                <p:cNvSpPr>
                  <a:spLocks noChangeArrowheads="1"/>
                </p:cNvSpPr>
                <p:nvPr/>
              </p:nvSpPr>
              <p:spPr bwMode="auto">
                <a:xfrm>
                  <a:off x="1206" y="3150"/>
                  <a:ext cx="480" cy="6"/>
                </a:xfrm>
                <a:prstGeom prst="rect">
                  <a:avLst/>
                </a:prstGeom>
                <a:solidFill>
                  <a:srgbClr val="C0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12" name="Rectangle 1828">
                  <a:extLst>
                    <a:ext uri="{FF2B5EF4-FFF2-40B4-BE49-F238E27FC236}">
                      <a16:creationId xmlns:a16="http://schemas.microsoft.com/office/drawing/2014/main" id="{BCDEE3F3-1D09-4FBA-958B-A856559977A3}"/>
                    </a:ext>
                  </a:extLst>
                </p:cNvPr>
                <p:cNvSpPr>
                  <a:spLocks noChangeArrowheads="1"/>
                </p:cNvSpPr>
                <p:nvPr/>
              </p:nvSpPr>
              <p:spPr bwMode="auto">
                <a:xfrm>
                  <a:off x="1206" y="3156"/>
                  <a:ext cx="480"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13" name="Rectangle 1829">
                  <a:extLst>
                    <a:ext uri="{FF2B5EF4-FFF2-40B4-BE49-F238E27FC236}">
                      <a16:creationId xmlns:a16="http://schemas.microsoft.com/office/drawing/2014/main" id="{99D077A0-A258-45D3-80F7-11A82B780247}"/>
                    </a:ext>
                  </a:extLst>
                </p:cNvPr>
                <p:cNvSpPr>
                  <a:spLocks noChangeArrowheads="1"/>
                </p:cNvSpPr>
                <p:nvPr/>
              </p:nvSpPr>
              <p:spPr bwMode="auto">
                <a:xfrm>
                  <a:off x="1206" y="3162"/>
                  <a:ext cx="480"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14" name="Rectangle 1830">
                  <a:extLst>
                    <a:ext uri="{FF2B5EF4-FFF2-40B4-BE49-F238E27FC236}">
                      <a16:creationId xmlns:a16="http://schemas.microsoft.com/office/drawing/2014/main" id="{6B72E9B0-9085-4F0F-A04A-E7C1C311E111}"/>
                    </a:ext>
                  </a:extLst>
                </p:cNvPr>
                <p:cNvSpPr>
                  <a:spLocks noChangeArrowheads="1"/>
                </p:cNvSpPr>
                <p:nvPr/>
              </p:nvSpPr>
              <p:spPr bwMode="auto">
                <a:xfrm>
                  <a:off x="1206" y="3168"/>
                  <a:ext cx="480"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15" name="Rectangle 1831">
                  <a:extLst>
                    <a:ext uri="{FF2B5EF4-FFF2-40B4-BE49-F238E27FC236}">
                      <a16:creationId xmlns:a16="http://schemas.microsoft.com/office/drawing/2014/main" id="{95D455DF-DBE8-4F18-9C3F-9FBE12537BA9}"/>
                    </a:ext>
                  </a:extLst>
                </p:cNvPr>
                <p:cNvSpPr>
                  <a:spLocks noChangeArrowheads="1"/>
                </p:cNvSpPr>
                <p:nvPr/>
              </p:nvSpPr>
              <p:spPr bwMode="auto">
                <a:xfrm>
                  <a:off x="1206" y="3174"/>
                  <a:ext cx="480"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16" name="Rectangle 1832">
                  <a:extLst>
                    <a:ext uri="{FF2B5EF4-FFF2-40B4-BE49-F238E27FC236}">
                      <a16:creationId xmlns:a16="http://schemas.microsoft.com/office/drawing/2014/main" id="{5887EFA2-4DAD-495A-BFFD-BABB294A7DAA}"/>
                    </a:ext>
                  </a:extLst>
                </p:cNvPr>
                <p:cNvSpPr>
                  <a:spLocks noChangeArrowheads="1"/>
                </p:cNvSpPr>
                <p:nvPr/>
              </p:nvSpPr>
              <p:spPr bwMode="auto">
                <a:xfrm>
                  <a:off x="1206" y="3180"/>
                  <a:ext cx="480" cy="6"/>
                </a:xfrm>
                <a:prstGeom prst="rect">
                  <a:avLst/>
                </a:prstGeom>
                <a:solidFill>
                  <a:srgbClr val="C4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17" name="Rectangle 1833">
                  <a:extLst>
                    <a:ext uri="{FF2B5EF4-FFF2-40B4-BE49-F238E27FC236}">
                      <a16:creationId xmlns:a16="http://schemas.microsoft.com/office/drawing/2014/main" id="{A13E12A3-AC3C-4EFD-803A-7F36228A8643}"/>
                    </a:ext>
                  </a:extLst>
                </p:cNvPr>
                <p:cNvSpPr>
                  <a:spLocks noChangeArrowheads="1"/>
                </p:cNvSpPr>
                <p:nvPr/>
              </p:nvSpPr>
              <p:spPr bwMode="auto">
                <a:xfrm>
                  <a:off x="1206" y="3186"/>
                  <a:ext cx="480"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18" name="Rectangle 1834">
                  <a:extLst>
                    <a:ext uri="{FF2B5EF4-FFF2-40B4-BE49-F238E27FC236}">
                      <a16:creationId xmlns:a16="http://schemas.microsoft.com/office/drawing/2014/main" id="{F5B603A4-7101-4512-8195-F2A082D615B4}"/>
                    </a:ext>
                  </a:extLst>
                </p:cNvPr>
                <p:cNvSpPr>
                  <a:spLocks noChangeArrowheads="1"/>
                </p:cNvSpPr>
                <p:nvPr/>
              </p:nvSpPr>
              <p:spPr bwMode="auto">
                <a:xfrm>
                  <a:off x="1206" y="3192"/>
                  <a:ext cx="480"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19" name="Rectangle 1835">
                  <a:extLst>
                    <a:ext uri="{FF2B5EF4-FFF2-40B4-BE49-F238E27FC236}">
                      <a16:creationId xmlns:a16="http://schemas.microsoft.com/office/drawing/2014/main" id="{12A7937D-1A7B-4771-8102-4CB95D7B91D6}"/>
                    </a:ext>
                  </a:extLst>
                </p:cNvPr>
                <p:cNvSpPr>
                  <a:spLocks noChangeArrowheads="1"/>
                </p:cNvSpPr>
                <p:nvPr/>
              </p:nvSpPr>
              <p:spPr bwMode="auto">
                <a:xfrm>
                  <a:off x="1206" y="3198"/>
                  <a:ext cx="480" cy="6"/>
                </a:xfrm>
                <a:prstGeom prst="rect">
                  <a:avLst/>
                </a:prstGeom>
                <a:solidFill>
                  <a:srgbClr val="C5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20" name="Rectangle 1836">
                  <a:extLst>
                    <a:ext uri="{FF2B5EF4-FFF2-40B4-BE49-F238E27FC236}">
                      <a16:creationId xmlns:a16="http://schemas.microsoft.com/office/drawing/2014/main" id="{0C0337D7-A53B-46B0-A9FC-55132BCA2FE9}"/>
                    </a:ext>
                  </a:extLst>
                </p:cNvPr>
                <p:cNvSpPr>
                  <a:spLocks noChangeArrowheads="1"/>
                </p:cNvSpPr>
                <p:nvPr/>
              </p:nvSpPr>
              <p:spPr bwMode="auto">
                <a:xfrm>
                  <a:off x="1206" y="3204"/>
                  <a:ext cx="480"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21" name="Rectangle 1837">
                  <a:extLst>
                    <a:ext uri="{FF2B5EF4-FFF2-40B4-BE49-F238E27FC236}">
                      <a16:creationId xmlns:a16="http://schemas.microsoft.com/office/drawing/2014/main" id="{34A0EA09-DE01-4A75-9CA5-9C51004CDF89}"/>
                    </a:ext>
                  </a:extLst>
                </p:cNvPr>
                <p:cNvSpPr>
                  <a:spLocks noChangeArrowheads="1"/>
                </p:cNvSpPr>
                <p:nvPr/>
              </p:nvSpPr>
              <p:spPr bwMode="auto">
                <a:xfrm>
                  <a:off x="1206" y="3210"/>
                  <a:ext cx="480"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22" name="Rectangle 1838">
                  <a:extLst>
                    <a:ext uri="{FF2B5EF4-FFF2-40B4-BE49-F238E27FC236}">
                      <a16:creationId xmlns:a16="http://schemas.microsoft.com/office/drawing/2014/main" id="{698FD516-9EFE-4A4B-B9BA-5E22ABD7B7D1}"/>
                    </a:ext>
                  </a:extLst>
                </p:cNvPr>
                <p:cNvSpPr>
                  <a:spLocks noChangeArrowheads="1"/>
                </p:cNvSpPr>
                <p:nvPr/>
              </p:nvSpPr>
              <p:spPr bwMode="auto">
                <a:xfrm>
                  <a:off x="1206" y="3216"/>
                  <a:ext cx="480"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23" name="Rectangle 1839">
                  <a:extLst>
                    <a:ext uri="{FF2B5EF4-FFF2-40B4-BE49-F238E27FC236}">
                      <a16:creationId xmlns:a16="http://schemas.microsoft.com/office/drawing/2014/main" id="{B6573D53-32B0-40F1-B4F6-3D4BB5AC4498}"/>
                    </a:ext>
                  </a:extLst>
                </p:cNvPr>
                <p:cNvSpPr>
                  <a:spLocks noChangeArrowheads="1"/>
                </p:cNvSpPr>
                <p:nvPr/>
              </p:nvSpPr>
              <p:spPr bwMode="auto">
                <a:xfrm>
                  <a:off x="1206" y="3222"/>
                  <a:ext cx="480"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24" name="Rectangle 1840">
                  <a:extLst>
                    <a:ext uri="{FF2B5EF4-FFF2-40B4-BE49-F238E27FC236}">
                      <a16:creationId xmlns:a16="http://schemas.microsoft.com/office/drawing/2014/main" id="{AC28FDAE-2DEB-40F2-BB7A-2453EFB176F3}"/>
                    </a:ext>
                  </a:extLst>
                </p:cNvPr>
                <p:cNvSpPr>
                  <a:spLocks noChangeArrowheads="1"/>
                </p:cNvSpPr>
                <p:nvPr/>
              </p:nvSpPr>
              <p:spPr bwMode="auto">
                <a:xfrm>
                  <a:off x="1206" y="3228"/>
                  <a:ext cx="480"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25" name="Rectangle 1841">
                  <a:extLst>
                    <a:ext uri="{FF2B5EF4-FFF2-40B4-BE49-F238E27FC236}">
                      <a16:creationId xmlns:a16="http://schemas.microsoft.com/office/drawing/2014/main" id="{431E4374-5022-4231-AA42-2C24BFE8FDCB}"/>
                    </a:ext>
                  </a:extLst>
                </p:cNvPr>
                <p:cNvSpPr>
                  <a:spLocks noChangeArrowheads="1"/>
                </p:cNvSpPr>
                <p:nvPr/>
              </p:nvSpPr>
              <p:spPr bwMode="auto">
                <a:xfrm>
                  <a:off x="1206" y="3234"/>
                  <a:ext cx="480"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26" name="Rectangle 1842">
                  <a:extLst>
                    <a:ext uri="{FF2B5EF4-FFF2-40B4-BE49-F238E27FC236}">
                      <a16:creationId xmlns:a16="http://schemas.microsoft.com/office/drawing/2014/main" id="{91F02B01-DE74-434C-ABE3-7F5A96B2C820}"/>
                    </a:ext>
                  </a:extLst>
                </p:cNvPr>
                <p:cNvSpPr>
                  <a:spLocks noChangeArrowheads="1"/>
                </p:cNvSpPr>
                <p:nvPr/>
              </p:nvSpPr>
              <p:spPr bwMode="auto">
                <a:xfrm>
                  <a:off x="1206" y="3240"/>
                  <a:ext cx="480" cy="6"/>
                </a:xfrm>
                <a:prstGeom prst="rect">
                  <a:avLst/>
                </a:prstGeom>
                <a:solidFill>
                  <a:srgbClr val="C5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27" name="Rectangle 1843">
                  <a:extLst>
                    <a:ext uri="{FF2B5EF4-FFF2-40B4-BE49-F238E27FC236}">
                      <a16:creationId xmlns:a16="http://schemas.microsoft.com/office/drawing/2014/main" id="{26DD9364-C16C-41EC-9441-B6C2851044CA}"/>
                    </a:ext>
                  </a:extLst>
                </p:cNvPr>
                <p:cNvSpPr>
                  <a:spLocks noChangeArrowheads="1"/>
                </p:cNvSpPr>
                <p:nvPr/>
              </p:nvSpPr>
              <p:spPr bwMode="auto">
                <a:xfrm>
                  <a:off x="1206" y="3246"/>
                  <a:ext cx="480"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28" name="Rectangle 1844">
                  <a:extLst>
                    <a:ext uri="{FF2B5EF4-FFF2-40B4-BE49-F238E27FC236}">
                      <a16:creationId xmlns:a16="http://schemas.microsoft.com/office/drawing/2014/main" id="{F7C1B9ED-6D0C-46CD-A4CF-351679B1F0CD}"/>
                    </a:ext>
                  </a:extLst>
                </p:cNvPr>
                <p:cNvSpPr>
                  <a:spLocks noChangeArrowheads="1"/>
                </p:cNvSpPr>
                <p:nvPr/>
              </p:nvSpPr>
              <p:spPr bwMode="auto">
                <a:xfrm>
                  <a:off x="1206" y="3252"/>
                  <a:ext cx="480"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29" name="Rectangle 1845">
                  <a:extLst>
                    <a:ext uri="{FF2B5EF4-FFF2-40B4-BE49-F238E27FC236}">
                      <a16:creationId xmlns:a16="http://schemas.microsoft.com/office/drawing/2014/main" id="{15F5A804-86AF-4F37-A07F-9F204612C6C3}"/>
                    </a:ext>
                  </a:extLst>
                </p:cNvPr>
                <p:cNvSpPr>
                  <a:spLocks noChangeArrowheads="1"/>
                </p:cNvSpPr>
                <p:nvPr/>
              </p:nvSpPr>
              <p:spPr bwMode="auto">
                <a:xfrm>
                  <a:off x="1206" y="3258"/>
                  <a:ext cx="480" cy="6"/>
                </a:xfrm>
                <a:prstGeom prst="rect">
                  <a:avLst/>
                </a:prstGeom>
                <a:solidFill>
                  <a:srgbClr val="C4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30" name="Rectangle 1846">
                  <a:extLst>
                    <a:ext uri="{FF2B5EF4-FFF2-40B4-BE49-F238E27FC236}">
                      <a16:creationId xmlns:a16="http://schemas.microsoft.com/office/drawing/2014/main" id="{9A85D6C1-0DC4-4E1B-BE9A-7C6F57B2872B}"/>
                    </a:ext>
                  </a:extLst>
                </p:cNvPr>
                <p:cNvSpPr>
                  <a:spLocks noChangeArrowheads="1"/>
                </p:cNvSpPr>
                <p:nvPr/>
              </p:nvSpPr>
              <p:spPr bwMode="auto">
                <a:xfrm>
                  <a:off x="1206" y="3264"/>
                  <a:ext cx="480"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31" name="Rectangle 1847">
                  <a:extLst>
                    <a:ext uri="{FF2B5EF4-FFF2-40B4-BE49-F238E27FC236}">
                      <a16:creationId xmlns:a16="http://schemas.microsoft.com/office/drawing/2014/main" id="{F98729FB-68F5-4EB7-A16B-B0E59270B179}"/>
                    </a:ext>
                  </a:extLst>
                </p:cNvPr>
                <p:cNvSpPr>
                  <a:spLocks noChangeArrowheads="1"/>
                </p:cNvSpPr>
                <p:nvPr/>
              </p:nvSpPr>
              <p:spPr bwMode="auto">
                <a:xfrm>
                  <a:off x="1206" y="3270"/>
                  <a:ext cx="480"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32" name="Rectangle 1848">
                  <a:extLst>
                    <a:ext uri="{FF2B5EF4-FFF2-40B4-BE49-F238E27FC236}">
                      <a16:creationId xmlns:a16="http://schemas.microsoft.com/office/drawing/2014/main" id="{D136E9A9-F8CA-40FD-A196-ACD2E8BC0475}"/>
                    </a:ext>
                  </a:extLst>
                </p:cNvPr>
                <p:cNvSpPr>
                  <a:spLocks noChangeArrowheads="1"/>
                </p:cNvSpPr>
                <p:nvPr/>
              </p:nvSpPr>
              <p:spPr bwMode="auto">
                <a:xfrm>
                  <a:off x="1206" y="3276"/>
                  <a:ext cx="480"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33" name="Rectangle 1849">
                  <a:extLst>
                    <a:ext uri="{FF2B5EF4-FFF2-40B4-BE49-F238E27FC236}">
                      <a16:creationId xmlns:a16="http://schemas.microsoft.com/office/drawing/2014/main" id="{60D06721-21D2-4DAC-A796-9A38D749F49B}"/>
                    </a:ext>
                  </a:extLst>
                </p:cNvPr>
                <p:cNvSpPr>
                  <a:spLocks noChangeArrowheads="1"/>
                </p:cNvSpPr>
                <p:nvPr/>
              </p:nvSpPr>
              <p:spPr bwMode="auto">
                <a:xfrm>
                  <a:off x="1206" y="3282"/>
                  <a:ext cx="480"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34" name="Rectangle 1850">
                  <a:extLst>
                    <a:ext uri="{FF2B5EF4-FFF2-40B4-BE49-F238E27FC236}">
                      <a16:creationId xmlns:a16="http://schemas.microsoft.com/office/drawing/2014/main" id="{A0D1ACD7-724E-4B68-A980-46838BE7E319}"/>
                    </a:ext>
                  </a:extLst>
                </p:cNvPr>
                <p:cNvSpPr>
                  <a:spLocks noChangeArrowheads="1"/>
                </p:cNvSpPr>
                <p:nvPr/>
              </p:nvSpPr>
              <p:spPr bwMode="auto">
                <a:xfrm>
                  <a:off x="1206" y="3288"/>
                  <a:ext cx="480" cy="6"/>
                </a:xfrm>
                <a:prstGeom prst="rect">
                  <a:avLst/>
                </a:prstGeom>
                <a:solidFill>
                  <a:srgbClr val="C0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35" name="Rectangle 1851">
                  <a:extLst>
                    <a:ext uri="{FF2B5EF4-FFF2-40B4-BE49-F238E27FC236}">
                      <a16:creationId xmlns:a16="http://schemas.microsoft.com/office/drawing/2014/main" id="{3727AC46-4175-43DA-9EE6-799D4FA13ED2}"/>
                    </a:ext>
                  </a:extLst>
                </p:cNvPr>
                <p:cNvSpPr>
                  <a:spLocks noChangeArrowheads="1"/>
                </p:cNvSpPr>
                <p:nvPr/>
              </p:nvSpPr>
              <p:spPr bwMode="auto">
                <a:xfrm>
                  <a:off x="1206" y="3294"/>
                  <a:ext cx="480" cy="6"/>
                </a:xfrm>
                <a:prstGeom prst="rect">
                  <a:avLst/>
                </a:prstGeom>
                <a:solidFill>
                  <a:srgbClr val="BF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36" name="Rectangle 1852">
                  <a:extLst>
                    <a:ext uri="{FF2B5EF4-FFF2-40B4-BE49-F238E27FC236}">
                      <a16:creationId xmlns:a16="http://schemas.microsoft.com/office/drawing/2014/main" id="{51D74991-0FDF-4F40-AC75-BEBA3F07B0B5}"/>
                    </a:ext>
                  </a:extLst>
                </p:cNvPr>
                <p:cNvSpPr>
                  <a:spLocks noChangeArrowheads="1"/>
                </p:cNvSpPr>
                <p:nvPr/>
              </p:nvSpPr>
              <p:spPr bwMode="auto">
                <a:xfrm>
                  <a:off x="1206" y="3300"/>
                  <a:ext cx="480"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37" name="Rectangle 1853">
                  <a:extLst>
                    <a:ext uri="{FF2B5EF4-FFF2-40B4-BE49-F238E27FC236}">
                      <a16:creationId xmlns:a16="http://schemas.microsoft.com/office/drawing/2014/main" id="{7BE583CC-FB50-456E-A565-A4147CEAF3B1}"/>
                    </a:ext>
                  </a:extLst>
                </p:cNvPr>
                <p:cNvSpPr>
                  <a:spLocks noChangeArrowheads="1"/>
                </p:cNvSpPr>
                <p:nvPr/>
              </p:nvSpPr>
              <p:spPr bwMode="auto">
                <a:xfrm>
                  <a:off x="1206" y="3306"/>
                  <a:ext cx="480" cy="6"/>
                </a:xfrm>
                <a:prstGeom prst="rect">
                  <a:avLst/>
                </a:prstGeom>
                <a:solidFill>
                  <a:srgbClr val="BD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38" name="Rectangle 1854">
                  <a:extLst>
                    <a:ext uri="{FF2B5EF4-FFF2-40B4-BE49-F238E27FC236}">
                      <a16:creationId xmlns:a16="http://schemas.microsoft.com/office/drawing/2014/main" id="{5BBFA56F-7864-495C-BEE7-4C3A87AFB925}"/>
                    </a:ext>
                  </a:extLst>
                </p:cNvPr>
                <p:cNvSpPr>
                  <a:spLocks noChangeArrowheads="1"/>
                </p:cNvSpPr>
                <p:nvPr/>
              </p:nvSpPr>
              <p:spPr bwMode="auto">
                <a:xfrm>
                  <a:off x="1206" y="3312"/>
                  <a:ext cx="480" cy="6"/>
                </a:xfrm>
                <a:prstGeom prst="rect">
                  <a:avLst/>
                </a:prstGeom>
                <a:solidFill>
                  <a:srgbClr val="BBD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39" name="Rectangle 1855">
                  <a:extLst>
                    <a:ext uri="{FF2B5EF4-FFF2-40B4-BE49-F238E27FC236}">
                      <a16:creationId xmlns:a16="http://schemas.microsoft.com/office/drawing/2014/main" id="{FB93FAF7-A321-458C-BE23-7F173D46CF6A}"/>
                    </a:ext>
                  </a:extLst>
                </p:cNvPr>
                <p:cNvSpPr>
                  <a:spLocks noChangeArrowheads="1"/>
                </p:cNvSpPr>
                <p:nvPr/>
              </p:nvSpPr>
              <p:spPr bwMode="auto">
                <a:xfrm>
                  <a:off x="1206" y="3318"/>
                  <a:ext cx="480"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40" name="Rectangle 1856">
                  <a:extLst>
                    <a:ext uri="{FF2B5EF4-FFF2-40B4-BE49-F238E27FC236}">
                      <a16:creationId xmlns:a16="http://schemas.microsoft.com/office/drawing/2014/main" id="{F8934379-525A-4A5C-AE9E-8EC4D7180776}"/>
                    </a:ext>
                  </a:extLst>
                </p:cNvPr>
                <p:cNvSpPr>
                  <a:spLocks noChangeArrowheads="1"/>
                </p:cNvSpPr>
                <p:nvPr/>
              </p:nvSpPr>
              <p:spPr bwMode="auto">
                <a:xfrm>
                  <a:off x="1206" y="3324"/>
                  <a:ext cx="480" cy="6"/>
                </a:xfrm>
                <a:prstGeom prst="rect">
                  <a:avLst/>
                </a:prstGeom>
                <a:solidFill>
                  <a:srgbClr val="B8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41" name="Rectangle 1857">
                  <a:extLst>
                    <a:ext uri="{FF2B5EF4-FFF2-40B4-BE49-F238E27FC236}">
                      <a16:creationId xmlns:a16="http://schemas.microsoft.com/office/drawing/2014/main" id="{46A3EA96-CEE1-4B52-8035-DFB516EAF5F6}"/>
                    </a:ext>
                  </a:extLst>
                </p:cNvPr>
                <p:cNvSpPr>
                  <a:spLocks noChangeArrowheads="1"/>
                </p:cNvSpPr>
                <p:nvPr/>
              </p:nvSpPr>
              <p:spPr bwMode="auto">
                <a:xfrm>
                  <a:off x="1206" y="3330"/>
                  <a:ext cx="480" cy="6"/>
                </a:xfrm>
                <a:prstGeom prst="rect">
                  <a:avLst/>
                </a:prstGeom>
                <a:solidFill>
                  <a:srgbClr val="B7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42" name="Rectangle 1858">
                  <a:extLst>
                    <a:ext uri="{FF2B5EF4-FFF2-40B4-BE49-F238E27FC236}">
                      <a16:creationId xmlns:a16="http://schemas.microsoft.com/office/drawing/2014/main" id="{607BB37B-9ECB-4ADB-9AF5-2B2966C27C4B}"/>
                    </a:ext>
                  </a:extLst>
                </p:cNvPr>
                <p:cNvSpPr>
                  <a:spLocks noChangeArrowheads="1"/>
                </p:cNvSpPr>
                <p:nvPr/>
              </p:nvSpPr>
              <p:spPr bwMode="auto">
                <a:xfrm>
                  <a:off x="1206" y="3336"/>
                  <a:ext cx="480"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43" name="Rectangle 1859">
                  <a:extLst>
                    <a:ext uri="{FF2B5EF4-FFF2-40B4-BE49-F238E27FC236}">
                      <a16:creationId xmlns:a16="http://schemas.microsoft.com/office/drawing/2014/main" id="{F3C2FA8E-FCEC-4C61-9123-AF73B43C5EF9}"/>
                    </a:ext>
                  </a:extLst>
                </p:cNvPr>
                <p:cNvSpPr>
                  <a:spLocks noChangeArrowheads="1"/>
                </p:cNvSpPr>
                <p:nvPr/>
              </p:nvSpPr>
              <p:spPr bwMode="auto">
                <a:xfrm>
                  <a:off x="1206" y="3342"/>
                  <a:ext cx="480"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44" name="Rectangle 1860">
                  <a:extLst>
                    <a:ext uri="{FF2B5EF4-FFF2-40B4-BE49-F238E27FC236}">
                      <a16:creationId xmlns:a16="http://schemas.microsoft.com/office/drawing/2014/main" id="{0A3ADFB5-BEDC-4D61-A6F0-7719A2490C40}"/>
                    </a:ext>
                  </a:extLst>
                </p:cNvPr>
                <p:cNvSpPr>
                  <a:spLocks noChangeArrowheads="1"/>
                </p:cNvSpPr>
                <p:nvPr/>
              </p:nvSpPr>
              <p:spPr bwMode="auto">
                <a:xfrm>
                  <a:off x="1206" y="3348"/>
                  <a:ext cx="480" cy="6"/>
                </a:xfrm>
                <a:prstGeom prst="rect">
                  <a:avLst/>
                </a:prstGeom>
                <a:solidFill>
                  <a:srgbClr val="B1C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45" name="Rectangle 1861">
                  <a:extLst>
                    <a:ext uri="{FF2B5EF4-FFF2-40B4-BE49-F238E27FC236}">
                      <a16:creationId xmlns:a16="http://schemas.microsoft.com/office/drawing/2014/main" id="{293C9FFD-D45E-41EA-A31A-9C9885B1B5E4}"/>
                    </a:ext>
                  </a:extLst>
                </p:cNvPr>
                <p:cNvSpPr>
                  <a:spLocks noChangeArrowheads="1"/>
                </p:cNvSpPr>
                <p:nvPr/>
              </p:nvSpPr>
              <p:spPr bwMode="auto">
                <a:xfrm>
                  <a:off x="1206" y="3354"/>
                  <a:ext cx="480"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46" name="Rectangle 1862">
                  <a:extLst>
                    <a:ext uri="{FF2B5EF4-FFF2-40B4-BE49-F238E27FC236}">
                      <a16:creationId xmlns:a16="http://schemas.microsoft.com/office/drawing/2014/main" id="{66251FF1-3AF1-4C38-BE47-172E536C008C}"/>
                    </a:ext>
                  </a:extLst>
                </p:cNvPr>
                <p:cNvSpPr>
                  <a:spLocks noChangeArrowheads="1"/>
                </p:cNvSpPr>
                <p:nvPr/>
              </p:nvSpPr>
              <p:spPr bwMode="auto">
                <a:xfrm>
                  <a:off x="1206" y="3360"/>
                  <a:ext cx="480" cy="6"/>
                </a:xfrm>
                <a:prstGeom prst="rect">
                  <a:avLst/>
                </a:prstGeom>
                <a:solidFill>
                  <a:srgbClr val="ADC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47" name="Rectangle 1863">
                  <a:extLst>
                    <a:ext uri="{FF2B5EF4-FFF2-40B4-BE49-F238E27FC236}">
                      <a16:creationId xmlns:a16="http://schemas.microsoft.com/office/drawing/2014/main" id="{44A301F0-3FE4-48A9-8016-9F77105D1125}"/>
                    </a:ext>
                  </a:extLst>
                </p:cNvPr>
                <p:cNvSpPr>
                  <a:spLocks noChangeArrowheads="1"/>
                </p:cNvSpPr>
                <p:nvPr/>
              </p:nvSpPr>
              <p:spPr bwMode="auto">
                <a:xfrm>
                  <a:off x="1206" y="3366"/>
                  <a:ext cx="480" cy="6"/>
                </a:xfrm>
                <a:prstGeom prst="rect">
                  <a:avLst/>
                </a:prstGeom>
                <a:solidFill>
                  <a:srgbClr val="ABC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48" name="Rectangle 1864">
                  <a:extLst>
                    <a:ext uri="{FF2B5EF4-FFF2-40B4-BE49-F238E27FC236}">
                      <a16:creationId xmlns:a16="http://schemas.microsoft.com/office/drawing/2014/main" id="{FF3BD8D2-87B6-4E1F-9547-2FBB7F1E3CDE}"/>
                    </a:ext>
                  </a:extLst>
                </p:cNvPr>
                <p:cNvSpPr>
                  <a:spLocks noChangeArrowheads="1"/>
                </p:cNvSpPr>
                <p:nvPr/>
              </p:nvSpPr>
              <p:spPr bwMode="auto">
                <a:xfrm>
                  <a:off x="1206" y="3372"/>
                  <a:ext cx="480"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49" name="Rectangle 1865">
                  <a:extLst>
                    <a:ext uri="{FF2B5EF4-FFF2-40B4-BE49-F238E27FC236}">
                      <a16:creationId xmlns:a16="http://schemas.microsoft.com/office/drawing/2014/main" id="{D6EDD1C0-91B0-48BF-9221-61540F510A17}"/>
                    </a:ext>
                  </a:extLst>
                </p:cNvPr>
                <p:cNvSpPr>
                  <a:spLocks noChangeArrowheads="1"/>
                </p:cNvSpPr>
                <p:nvPr/>
              </p:nvSpPr>
              <p:spPr bwMode="auto">
                <a:xfrm>
                  <a:off x="1206" y="3378"/>
                  <a:ext cx="480" cy="6"/>
                </a:xfrm>
                <a:prstGeom prst="rect">
                  <a:avLst/>
                </a:prstGeom>
                <a:solidFill>
                  <a:srgbClr val="A6C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50" name="Rectangle 1866">
                  <a:extLst>
                    <a:ext uri="{FF2B5EF4-FFF2-40B4-BE49-F238E27FC236}">
                      <a16:creationId xmlns:a16="http://schemas.microsoft.com/office/drawing/2014/main" id="{08CE3630-FC97-454F-893C-D39A4CA12C11}"/>
                    </a:ext>
                  </a:extLst>
                </p:cNvPr>
                <p:cNvSpPr>
                  <a:spLocks noChangeArrowheads="1"/>
                </p:cNvSpPr>
                <p:nvPr/>
              </p:nvSpPr>
              <p:spPr bwMode="auto">
                <a:xfrm>
                  <a:off x="1206" y="3384"/>
                  <a:ext cx="480" cy="6"/>
                </a:xfrm>
                <a:prstGeom prst="rect">
                  <a:avLst/>
                </a:prstGeom>
                <a:solidFill>
                  <a:srgbClr val="A4C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51" name="Rectangle 1867">
                  <a:extLst>
                    <a:ext uri="{FF2B5EF4-FFF2-40B4-BE49-F238E27FC236}">
                      <a16:creationId xmlns:a16="http://schemas.microsoft.com/office/drawing/2014/main" id="{96DF9153-EA7B-4E2C-9D50-5497F0A3E6C4}"/>
                    </a:ext>
                  </a:extLst>
                </p:cNvPr>
                <p:cNvSpPr>
                  <a:spLocks noChangeArrowheads="1"/>
                </p:cNvSpPr>
                <p:nvPr/>
              </p:nvSpPr>
              <p:spPr bwMode="auto">
                <a:xfrm>
                  <a:off x="1206" y="3390"/>
                  <a:ext cx="480"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52" name="Rectangle 1868">
                  <a:extLst>
                    <a:ext uri="{FF2B5EF4-FFF2-40B4-BE49-F238E27FC236}">
                      <a16:creationId xmlns:a16="http://schemas.microsoft.com/office/drawing/2014/main" id="{C299816B-737A-41BA-BF1B-ECBFF9561F8F}"/>
                    </a:ext>
                  </a:extLst>
                </p:cNvPr>
                <p:cNvSpPr>
                  <a:spLocks noChangeArrowheads="1"/>
                </p:cNvSpPr>
                <p:nvPr/>
              </p:nvSpPr>
              <p:spPr bwMode="auto">
                <a:xfrm>
                  <a:off x="1206" y="3396"/>
                  <a:ext cx="480" cy="6"/>
                </a:xfrm>
                <a:prstGeom prst="rect">
                  <a:avLst/>
                </a:prstGeom>
                <a:solidFill>
                  <a:srgbClr val="9FB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53" name="Rectangle 1869">
                  <a:extLst>
                    <a:ext uri="{FF2B5EF4-FFF2-40B4-BE49-F238E27FC236}">
                      <a16:creationId xmlns:a16="http://schemas.microsoft.com/office/drawing/2014/main" id="{1833A4EB-E603-47B2-BCCB-001AE604DF7A}"/>
                    </a:ext>
                  </a:extLst>
                </p:cNvPr>
                <p:cNvSpPr>
                  <a:spLocks noChangeArrowheads="1"/>
                </p:cNvSpPr>
                <p:nvPr/>
              </p:nvSpPr>
              <p:spPr bwMode="auto">
                <a:xfrm>
                  <a:off x="1206" y="3402"/>
                  <a:ext cx="480" cy="6"/>
                </a:xfrm>
                <a:prstGeom prst="rect">
                  <a:avLst/>
                </a:prstGeom>
                <a:solidFill>
                  <a:srgbClr val="9CB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54" name="Rectangle 1870">
                  <a:extLst>
                    <a:ext uri="{FF2B5EF4-FFF2-40B4-BE49-F238E27FC236}">
                      <a16:creationId xmlns:a16="http://schemas.microsoft.com/office/drawing/2014/main" id="{985625BC-9CEB-46DE-971F-644C28E92297}"/>
                    </a:ext>
                  </a:extLst>
                </p:cNvPr>
                <p:cNvSpPr>
                  <a:spLocks noChangeArrowheads="1"/>
                </p:cNvSpPr>
                <p:nvPr/>
              </p:nvSpPr>
              <p:spPr bwMode="auto">
                <a:xfrm>
                  <a:off x="1206" y="3408"/>
                  <a:ext cx="480"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55" name="Rectangle 1871">
                  <a:extLst>
                    <a:ext uri="{FF2B5EF4-FFF2-40B4-BE49-F238E27FC236}">
                      <a16:creationId xmlns:a16="http://schemas.microsoft.com/office/drawing/2014/main" id="{9FD58DCE-D69B-4426-9C40-E2259781A649}"/>
                    </a:ext>
                  </a:extLst>
                </p:cNvPr>
                <p:cNvSpPr>
                  <a:spLocks noChangeArrowheads="1"/>
                </p:cNvSpPr>
                <p:nvPr/>
              </p:nvSpPr>
              <p:spPr bwMode="auto">
                <a:xfrm>
                  <a:off x="1206" y="3414"/>
                  <a:ext cx="480" cy="6"/>
                </a:xfrm>
                <a:prstGeom prst="rect">
                  <a:avLst/>
                </a:prstGeom>
                <a:solidFill>
                  <a:srgbClr val="97B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56" name="Rectangle 1872">
                  <a:extLst>
                    <a:ext uri="{FF2B5EF4-FFF2-40B4-BE49-F238E27FC236}">
                      <a16:creationId xmlns:a16="http://schemas.microsoft.com/office/drawing/2014/main" id="{DC541341-2E7D-4B60-A1F9-3DA8DB4B10A0}"/>
                    </a:ext>
                  </a:extLst>
                </p:cNvPr>
                <p:cNvSpPr>
                  <a:spLocks noChangeArrowheads="1"/>
                </p:cNvSpPr>
                <p:nvPr/>
              </p:nvSpPr>
              <p:spPr bwMode="auto">
                <a:xfrm>
                  <a:off x="1206" y="3420"/>
                  <a:ext cx="480" cy="6"/>
                </a:xfrm>
                <a:prstGeom prst="rect">
                  <a:avLst/>
                </a:prstGeom>
                <a:solidFill>
                  <a:srgbClr val="95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57" name="Rectangle 1873">
                  <a:extLst>
                    <a:ext uri="{FF2B5EF4-FFF2-40B4-BE49-F238E27FC236}">
                      <a16:creationId xmlns:a16="http://schemas.microsoft.com/office/drawing/2014/main" id="{DB7A0C37-AECE-430E-A560-012199029FBC}"/>
                    </a:ext>
                  </a:extLst>
                </p:cNvPr>
                <p:cNvSpPr>
                  <a:spLocks noChangeArrowheads="1"/>
                </p:cNvSpPr>
                <p:nvPr/>
              </p:nvSpPr>
              <p:spPr bwMode="auto">
                <a:xfrm>
                  <a:off x="1206" y="3426"/>
                  <a:ext cx="480"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58" name="Rectangle 1874">
                  <a:extLst>
                    <a:ext uri="{FF2B5EF4-FFF2-40B4-BE49-F238E27FC236}">
                      <a16:creationId xmlns:a16="http://schemas.microsoft.com/office/drawing/2014/main" id="{6F82FE49-1648-46FF-9417-5CB9B4E1EEAA}"/>
                    </a:ext>
                  </a:extLst>
                </p:cNvPr>
                <p:cNvSpPr>
                  <a:spLocks noChangeArrowheads="1"/>
                </p:cNvSpPr>
                <p:nvPr/>
              </p:nvSpPr>
              <p:spPr bwMode="auto">
                <a:xfrm>
                  <a:off x="1206" y="3432"/>
                  <a:ext cx="480" cy="6"/>
                </a:xfrm>
                <a:prstGeom prst="rect">
                  <a:avLst/>
                </a:prstGeom>
                <a:solidFill>
                  <a:srgbClr val="8F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59" name="Rectangle 1875">
                  <a:extLst>
                    <a:ext uri="{FF2B5EF4-FFF2-40B4-BE49-F238E27FC236}">
                      <a16:creationId xmlns:a16="http://schemas.microsoft.com/office/drawing/2014/main" id="{9C337221-F3CE-4078-9167-C93A288A89B2}"/>
                    </a:ext>
                  </a:extLst>
                </p:cNvPr>
                <p:cNvSpPr>
                  <a:spLocks noChangeArrowheads="1"/>
                </p:cNvSpPr>
                <p:nvPr/>
              </p:nvSpPr>
              <p:spPr bwMode="auto">
                <a:xfrm>
                  <a:off x="1206" y="3438"/>
                  <a:ext cx="480" cy="6"/>
                </a:xfrm>
                <a:prstGeom prst="rect">
                  <a:avLst/>
                </a:prstGeom>
                <a:solidFill>
                  <a:srgbClr val="8DB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60" name="Rectangle 1876">
                  <a:extLst>
                    <a:ext uri="{FF2B5EF4-FFF2-40B4-BE49-F238E27FC236}">
                      <a16:creationId xmlns:a16="http://schemas.microsoft.com/office/drawing/2014/main" id="{1D68E4D6-16EC-4DAD-A9A5-1AB261E5FEFD}"/>
                    </a:ext>
                  </a:extLst>
                </p:cNvPr>
                <p:cNvSpPr>
                  <a:spLocks noChangeArrowheads="1"/>
                </p:cNvSpPr>
                <p:nvPr/>
              </p:nvSpPr>
              <p:spPr bwMode="auto">
                <a:xfrm>
                  <a:off x="1206" y="3444"/>
                  <a:ext cx="480" cy="6"/>
                </a:xfrm>
                <a:prstGeom prst="rect">
                  <a:avLst/>
                </a:prstGeom>
                <a:solidFill>
                  <a:srgbClr val="89A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61" name="Rectangle 1877">
                  <a:extLst>
                    <a:ext uri="{FF2B5EF4-FFF2-40B4-BE49-F238E27FC236}">
                      <a16:creationId xmlns:a16="http://schemas.microsoft.com/office/drawing/2014/main" id="{C4BC8923-463A-45E4-A12B-502F209B0ED9}"/>
                    </a:ext>
                  </a:extLst>
                </p:cNvPr>
                <p:cNvSpPr>
                  <a:spLocks noChangeArrowheads="1"/>
                </p:cNvSpPr>
                <p:nvPr/>
              </p:nvSpPr>
              <p:spPr bwMode="auto">
                <a:xfrm>
                  <a:off x="1206" y="3450"/>
                  <a:ext cx="480" cy="6"/>
                </a:xfrm>
                <a:prstGeom prst="rect">
                  <a:avLst/>
                </a:prstGeom>
                <a:solidFill>
                  <a:srgbClr val="87A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62" name="Rectangle 1878">
                  <a:extLst>
                    <a:ext uri="{FF2B5EF4-FFF2-40B4-BE49-F238E27FC236}">
                      <a16:creationId xmlns:a16="http://schemas.microsoft.com/office/drawing/2014/main" id="{DA6C0E51-EE2A-44C5-BEC0-A24C738DA53A}"/>
                    </a:ext>
                  </a:extLst>
                </p:cNvPr>
                <p:cNvSpPr>
                  <a:spLocks noChangeArrowheads="1"/>
                </p:cNvSpPr>
                <p:nvPr/>
              </p:nvSpPr>
              <p:spPr bwMode="auto">
                <a:xfrm>
                  <a:off x="1206" y="3456"/>
                  <a:ext cx="480" cy="6"/>
                </a:xfrm>
                <a:prstGeom prst="rect">
                  <a:avLst/>
                </a:prstGeom>
                <a:solidFill>
                  <a:srgbClr val="85A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63" name="Rectangle 1879">
                  <a:extLst>
                    <a:ext uri="{FF2B5EF4-FFF2-40B4-BE49-F238E27FC236}">
                      <a16:creationId xmlns:a16="http://schemas.microsoft.com/office/drawing/2014/main" id="{16607A63-C9AB-4FB2-AB4F-07591E0E054D}"/>
                    </a:ext>
                  </a:extLst>
                </p:cNvPr>
                <p:cNvSpPr>
                  <a:spLocks noChangeArrowheads="1"/>
                </p:cNvSpPr>
                <p:nvPr/>
              </p:nvSpPr>
              <p:spPr bwMode="auto">
                <a:xfrm>
                  <a:off x="1206" y="3462"/>
                  <a:ext cx="480"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64" name="Rectangle 1880">
                  <a:extLst>
                    <a:ext uri="{FF2B5EF4-FFF2-40B4-BE49-F238E27FC236}">
                      <a16:creationId xmlns:a16="http://schemas.microsoft.com/office/drawing/2014/main" id="{54FBC86E-42A8-4E90-ADDA-AC306EF1947A}"/>
                    </a:ext>
                  </a:extLst>
                </p:cNvPr>
                <p:cNvSpPr>
                  <a:spLocks noChangeArrowheads="1"/>
                </p:cNvSpPr>
                <p:nvPr/>
              </p:nvSpPr>
              <p:spPr bwMode="auto">
                <a:xfrm>
                  <a:off x="1206" y="3468"/>
                  <a:ext cx="480" cy="6"/>
                </a:xfrm>
                <a:prstGeom prst="rect">
                  <a:avLst/>
                </a:prstGeom>
                <a:solidFill>
                  <a:srgbClr val="80A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65" name="Rectangle 1881">
                  <a:extLst>
                    <a:ext uri="{FF2B5EF4-FFF2-40B4-BE49-F238E27FC236}">
                      <a16:creationId xmlns:a16="http://schemas.microsoft.com/office/drawing/2014/main" id="{429AF3B2-5271-4A09-97A6-1611CC209CC6}"/>
                    </a:ext>
                  </a:extLst>
                </p:cNvPr>
                <p:cNvSpPr>
                  <a:spLocks noChangeArrowheads="1"/>
                </p:cNvSpPr>
                <p:nvPr/>
              </p:nvSpPr>
              <p:spPr bwMode="auto">
                <a:xfrm>
                  <a:off x="1206" y="3474"/>
                  <a:ext cx="480" cy="6"/>
                </a:xfrm>
                <a:prstGeom prst="rect">
                  <a:avLst/>
                </a:prstGeom>
                <a:solidFill>
                  <a:srgbClr val="7DA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66" name="Rectangle 1882">
                  <a:extLst>
                    <a:ext uri="{FF2B5EF4-FFF2-40B4-BE49-F238E27FC236}">
                      <a16:creationId xmlns:a16="http://schemas.microsoft.com/office/drawing/2014/main" id="{55774C7F-9505-480E-BC48-601E75F5DB4D}"/>
                    </a:ext>
                  </a:extLst>
                </p:cNvPr>
                <p:cNvSpPr>
                  <a:spLocks noChangeArrowheads="1"/>
                </p:cNvSpPr>
                <p:nvPr/>
              </p:nvSpPr>
              <p:spPr bwMode="auto">
                <a:xfrm>
                  <a:off x="1206" y="3480"/>
                  <a:ext cx="480"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67" name="Rectangle 1883">
                  <a:extLst>
                    <a:ext uri="{FF2B5EF4-FFF2-40B4-BE49-F238E27FC236}">
                      <a16:creationId xmlns:a16="http://schemas.microsoft.com/office/drawing/2014/main" id="{87FC7C10-A820-4DC3-A5A3-0431A1D3097F}"/>
                    </a:ext>
                  </a:extLst>
                </p:cNvPr>
                <p:cNvSpPr>
                  <a:spLocks noChangeArrowheads="1"/>
                </p:cNvSpPr>
                <p:nvPr/>
              </p:nvSpPr>
              <p:spPr bwMode="auto">
                <a:xfrm>
                  <a:off x="1206" y="3486"/>
                  <a:ext cx="480" cy="6"/>
                </a:xfrm>
                <a:prstGeom prst="rect">
                  <a:avLst/>
                </a:prstGeom>
                <a:solidFill>
                  <a:srgbClr val="79A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68" name="Rectangle 1884">
                  <a:extLst>
                    <a:ext uri="{FF2B5EF4-FFF2-40B4-BE49-F238E27FC236}">
                      <a16:creationId xmlns:a16="http://schemas.microsoft.com/office/drawing/2014/main" id="{86B1DC5C-2A2B-4587-8701-712F393A9434}"/>
                    </a:ext>
                  </a:extLst>
                </p:cNvPr>
                <p:cNvSpPr>
                  <a:spLocks noChangeArrowheads="1"/>
                </p:cNvSpPr>
                <p:nvPr/>
              </p:nvSpPr>
              <p:spPr bwMode="auto">
                <a:xfrm>
                  <a:off x="1206" y="3492"/>
                  <a:ext cx="480" cy="6"/>
                </a:xfrm>
                <a:prstGeom prst="rect">
                  <a:avLst/>
                </a:prstGeom>
                <a:solidFill>
                  <a:srgbClr val="77A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69" name="Rectangle 1885">
                  <a:extLst>
                    <a:ext uri="{FF2B5EF4-FFF2-40B4-BE49-F238E27FC236}">
                      <a16:creationId xmlns:a16="http://schemas.microsoft.com/office/drawing/2014/main" id="{433D1A94-0845-410C-81EA-8E72FB77FFA0}"/>
                    </a:ext>
                  </a:extLst>
                </p:cNvPr>
                <p:cNvSpPr>
                  <a:spLocks noChangeArrowheads="1"/>
                </p:cNvSpPr>
                <p:nvPr/>
              </p:nvSpPr>
              <p:spPr bwMode="auto">
                <a:xfrm>
                  <a:off x="1206" y="3498"/>
                  <a:ext cx="480"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70" name="Rectangle 1886">
                  <a:extLst>
                    <a:ext uri="{FF2B5EF4-FFF2-40B4-BE49-F238E27FC236}">
                      <a16:creationId xmlns:a16="http://schemas.microsoft.com/office/drawing/2014/main" id="{BFD1A792-A2B3-4C14-94C8-BD3796E6D84F}"/>
                    </a:ext>
                  </a:extLst>
                </p:cNvPr>
                <p:cNvSpPr>
                  <a:spLocks noChangeArrowheads="1"/>
                </p:cNvSpPr>
                <p:nvPr/>
              </p:nvSpPr>
              <p:spPr bwMode="auto">
                <a:xfrm>
                  <a:off x="1206" y="3504"/>
                  <a:ext cx="480" cy="6"/>
                </a:xfrm>
                <a:prstGeom prst="rect">
                  <a:avLst/>
                </a:prstGeom>
                <a:solidFill>
                  <a:srgbClr val="73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71" name="Rectangle 1887">
                  <a:extLst>
                    <a:ext uri="{FF2B5EF4-FFF2-40B4-BE49-F238E27FC236}">
                      <a16:creationId xmlns:a16="http://schemas.microsoft.com/office/drawing/2014/main" id="{334F41FA-F455-4328-B3F5-B2B668870740}"/>
                    </a:ext>
                  </a:extLst>
                </p:cNvPr>
                <p:cNvSpPr>
                  <a:spLocks noChangeArrowheads="1"/>
                </p:cNvSpPr>
                <p:nvPr/>
              </p:nvSpPr>
              <p:spPr bwMode="auto">
                <a:xfrm>
                  <a:off x="1206" y="3510"/>
                  <a:ext cx="480" cy="6"/>
                </a:xfrm>
                <a:prstGeom prst="rect">
                  <a:avLst/>
                </a:prstGeom>
                <a:solidFill>
                  <a:srgbClr val="729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72" name="Rectangle 1888">
                  <a:extLst>
                    <a:ext uri="{FF2B5EF4-FFF2-40B4-BE49-F238E27FC236}">
                      <a16:creationId xmlns:a16="http://schemas.microsoft.com/office/drawing/2014/main" id="{9EB84855-C77B-4059-BC61-5B3B3428C89C}"/>
                    </a:ext>
                  </a:extLst>
                </p:cNvPr>
                <p:cNvSpPr>
                  <a:spLocks noChangeArrowheads="1"/>
                </p:cNvSpPr>
                <p:nvPr/>
              </p:nvSpPr>
              <p:spPr bwMode="auto">
                <a:xfrm>
                  <a:off x="1206" y="3516"/>
                  <a:ext cx="480"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73" name="Rectangle 1889">
                  <a:extLst>
                    <a:ext uri="{FF2B5EF4-FFF2-40B4-BE49-F238E27FC236}">
                      <a16:creationId xmlns:a16="http://schemas.microsoft.com/office/drawing/2014/main" id="{CB5BED12-107E-4015-9639-9A24679065F7}"/>
                    </a:ext>
                  </a:extLst>
                </p:cNvPr>
                <p:cNvSpPr>
                  <a:spLocks noChangeArrowheads="1"/>
                </p:cNvSpPr>
                <p:nvPr/>
              </p:nvSpPr>
              <p:spPr bwMode="auto">
                <a:xfrm>
                  <a:off x="1206" y="3522"/>
                  <a:ext cx="480" cy="6"/>
                </a:xfrm>
                <a:prstGeom prst="rect">
                  <a:avLst/>
                </a:prstGeom>
                <a:solidFill>
                  <a:srgbClr val="6E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74" name="Rectangle 1890">
                  <a:extLst>
                    <a:ext uri="{FF2B5EF4-FFF2-40B4-BE49-F238E27FC236}">
                      <a16:creationId xmlns:a16="http://schemas.microsoft.com/office/drawing/2014/main" id="{A93BBFAA-EDBA-4F6C-88CC-D773A6EA8A4F}"/>
                    </a:ext>
                  </a:extLst>
                </p:cNvPr>
                <p:cNvSpPr>
                  <a:spLocks noChangeArrowheads="1"/>
                </p:cNvSpPr>
                <p:nvPr/>
              </p:nvSpPr>
              <p:spPr bwMode="auto">
                <a:xfrm>
                  <a:off x="1206" y="3528"/>
                  <a:ext cx="480"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75" name="Rectangle 1891">
                  <a:extLst>
                    <a:ext uri="{FF2B5EF4-FFF2-40B4-BE49-F238E27FC236}">
                      <a16:creationId xmlns:a16="http://schemas.microsoft.com/office/drawing/2014/main" id="{2F4C438F-2FDB-4FD3-B032-EE48AA08F37B}"/>
                    </a:ext>
                  </a:extLst>
                </p:cNvPr>
                <p:cNvSpPr>
                  <a:spLocks noChangeArrowheads="1"/>
                </p:cNvSpPr>
                <p:nvPr/>
              </p:nvSpPr>
              <p:spPr bwMode="auto">
                <a:xfrm>
                  <a:off x="1206" y="3534"/>
                  <a:ext cx="480"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76" name="Rectangle 1892">
                  <a:extLst>
                    <a:ext uri="{FF2B5EF4-FFF2-40B4-BE49-F238E27FC236}">
                      <a16:creationId xmlns:a16="http://schemas.microsoft.com/office/drawing/2014/main" id="{6E5BA4D8-1E9A-4E39-9F6A-94AD09CE620F}"/>
                    </a:ext>
                  </a:extLst>
                </p:cNvPr>
                <p:cNvSpPr>
                  <a:spLocks noChangeArrowheads="1"/>
                </p:cNvSpPr>
                <p:nvPr/>
              </p:nvSpPr>
              <p:spPr bwMode="auto">
                <a:xfrm>
                  <a:off x="1206" y="3540"/>
                  <a:ext cx="480" cy="6"/>
                </a:xfrm>
                <a:prstGeom prst="rect">
                  <a:avLst/>
                </a:prstGeom>
                <a:solidFill>
                  <a:srgbClr val="6B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77" name="Rectangle 1893">
                  <a:extLst>
                    <a:ext uri="{FF2B5EF4-FFF2-40B4-BE49-F238E27FC236}">
                      <a16:creationId xmlns:a16="http://schemas.microsoft.com/office/drawing/2014/main" id="{77A308CE-0C9C-4C2D-9502-B466F8701ECB}"/>
                    </a:ext>
                  </a:extLst>
                </p:cNvPr>
                <p:cNvSpPr>
                  <a:spLocks noChangeArrowheads="1"/>
                </p:cNvSpPr>
                <p:nvPr/>
              </p:nvSpPr>
              <p:spPr bwMode="auto">
                <a:xfrm>
                  <a:off x="1206" y="3546"/>
                  <a:ext cx="480"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78" name="Rectangle 1894">
                  <a:extLst>
                    <a:ext uri="{FF2B5EF4-FFF2-40B4-BE49-F238E27FC236}">
                      <a16:creationId xmlns:a16="http://schemas.microsoft.com/office/drawing/2014/main" id="{F68FC2D6-77B2-490D-9378-7089831DE474}"/>
                    </a:ext>
                  </a:extLst>
                </p:cNvPr>
                <p:cNvSpPr>
                  <a:spLocks noChangeArrowheads="1"/>
                </p:cNvSpPr>
                <p:nvPr/>
              </p:nvSpPr>
              <p:spPr bwMode="auto">
                <a:xfrm>
                  <a:off x="1206" y="3552"/>
                  <a:ext cx="480"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79" name="Rectangle 1895">
                  <a:extLst>
                    <a:ext uri="{FF2B5EF4-FFF2-40B4-BE49-F238E27FC236}">
                      <a16:creationId xmlns:a16="http://schemas.microsoft.com/office/drawing/2014/main" id="{52DE3DED-D186-419E-A566-2C0D1B27C444}"/>
                    </a:ext>
                  </a:extLst>
                </p:cNvPr>
                <p:cNvSpPr>
                  <a:spLocks noChangeArrowheads="1"/>
                </p:cNvSpPr>
                <p:nvPr/>
              </p:nvSpPr>
              <p:spPr bwMode="auto">
                <a:xfrm>
                  <a:off x="1206" y="3558"/>
                  <a:ext cx="480" cy="6"/>
                </a:xfrm>
                <a:prstGeom prst="rect">
                  <a:avLst/>
                </a:prstGeom>
                <a:solidFill>
                  <a:srgbClr val="68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80" name="Rectangle 1896">
                  <a:extLst>
                    <a:ext uri="{FF2B5EF4-FFF2-40B4-BE49-F238E27FC236}">
                      <a16:creationId xmlns:a16="http://schemas.microsoft.com/office/drawing/2014/main" id="{791CFD63-C3C8-486D-93E0-6C57F6F31F90}"/>
                    </a:ext>
                  </a:extLst>
                </p:cNvPr>
                <p:cNvSpPr>
                  <a:spLocks noChangeArrowheads="1"/>
                </p:cNvSpPr>
                <p:nvPr/>
              </p:nvSpPr>
              <p:spPr bwMode="auto">
                <a:xfrm>
                  <a:off x="1206" y="3564"/>
                  <a:ext cx="480"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81" name="Rectangle 1897">
                  <a:extLst>
                    <a:ext uri="{FF2B5EF4-FFF2-40B4-BE49-F238E27FC236}">
                      <a16:creationId xmlns:a16="http://schemas.microsoft.com/office/drawing/2014/main" id="{8B511B2A-0590-481A-B18F-DAE641FE6825}"/>
                    </a:ext>
                  </a:extLst>
                </p:cNvPr>
                <p:cNvSpPr>
                  <a:spLocks noChangeArrowheads="1"/>
                </p:cNvSpPr>
                <p:nvPr/>
              </p:nvSpPr>
              <p:spPr bwMode="auto">
                <a:xfrm>
                  <a:off x="1206" y="3570"/>
                  <a:ext cx="480"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82" name="Rectangle 1898">
                  <a:extLst>
                    <a:ext uri="{FF2B5EF4-FFF2-40B4-BE49-F238E27FC236}">
                      <a16:creationId xmlns:a16="http://schemas.microsoft.com/office/drawing/2014/main" id="{EBB2DCE0-6010-4EB1-B8D3-7B79819D13AD}"/>
                    </a:ext>
                  </a:extLst>
                </p:cNvPr>
                <p:cNvSpPr>
                  <a:spLocks noChangeArrowheads="1"/>
                </p:cNvSpPr>
                <p:nvPr/>
              </p:nvSpPr>
              <p:spPr bwMode="auto">
                <a:xfrm>
                  <a:off x="1206" y="3576"/>
                  <a:ext cx="480"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69483" name="Rectangle 1899">
                <a:extLst>
                  <a:ext uri="{FF2B5EF4-FFF2-40B4-BE49-F238E27FC236}">
                    <a16:creationId xmlns:a16="http://schemas.microsoft.com/office/drawing/2014/main" id="{9AFAF84C-726A-4EEC-BF70-3BFEDE4D53C3}"/>
                  </a:ext>
                </a:extLst>
              </p:cNvPr>
              <p:cNvSpPr>
                <a:spLocks noChangeArrowheads="1"/>
              </p:cNvSpPr>
              <p:nvPr/>
            </p:nvSpPr>
            <p:spPr bwMode="auto">
              <a:xfrm>
                <a:off x="1206" y="2862"/>
                <a:ext cx="480" cy="72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484" name="Rectangle 1900">
              <a:extLst>
                <a:ext uri="{FF2B5EF4-FFF2-40B4-BE49-F238E27FC236}">
                  <a16:creationId xmlns:a16="http://schemas.microsoft.com/office/drawing/2014/main" id="{CB58839A-24DD-4032-B4D7-68866197B1FF}"/>
                </a:ext>
              </a:extLst>
            </p:cNvPr>
            <p:cNvSpPr>
              <a:spLocks noChangeArrowheads="1"/>
            </p:cNvSpPr>
            <p:nvPr/>
          </p:nvSpPr>
          <p:spPr bwMode="auto">
            <a:xfrm>
              <a:off x="1326" y="3156"/>
              <a:ext cx="2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USB</a:t>
              </a:r>
              <a:endParaRPr lang="fr-FR" altLang="en-US"/>
            </a:p>
          </p:txBody>
        </p:sp>
        <p:grpSp>
          <p:nvGrpSpPr>
            <p:cNvPr id="69485" name="Group 1901">
              <a:extLst>
                <a:ext uri="{FF2B5EF4-FFF2-40B4-BE49-F238E27FC236}">
                  <a16:creationId xmlns:a16="http://schemas.microsoft.com/office/drawing/2014/main" id="{D286CE40-73E5-45D4-8BB3-5B5AB17EFC97}"/>
                </a:ext>
              </a:extLst>
            </p:cNvPr>
            <p:cNvGrpSpPr>
              <a:grpSpLocks/>
            </p:cNvGrpSpPr>
            <p:nvPr/>
          </p:nvGrpSpPr>
          <p:grpSpPr bwMode="auto">
            <a:xfrm>
              <a:off x="1206" y="1278"/>
              <a:ext cx="480" cy="768"/>
              <a:chOff x="1206" y="1278"/>
              <a:chExt cx="480" cy="768"/>
            </a:xfrm>
          </p:grpSpPr>
          <p:grpSp>
            <p:nvGrpSpPr>
              <p:cNvPr id="69486" name="Group 1902">
                <a:extLst>
                  <a:ext uri="{FF2B5EF4-FFF2-40B4-BE49-F238E27FC236}">
                    <a16:creationId xmlns:a16="http://schemas.microsoft.com/office/drawing/2014/main" id="{B29CAC72-4C8D-401E-B3F0-3D65FE438F32}"/>
                  </a:ext>
                </a:extLst>
              </p:cNvPr>
              <p:cNvGrpSpPr>
                <a:grpSpLocks/>
              </p:cNvGrpSpPr>
              <p:nvPr/>
            </p:nvGrpSpPr>
            <p:grpSpPr bwMode="auto">
              <a:xfrm>
                <a:off x="1206" y="1278"/>
                <a:ext cx="480" cy="768"/>
                <a:chOff x="1206" y="1278"/>
                <a:chExt cx="480" cy="768"/>
              </a:xfrm>
            </p:grpSpPr>
            <p:sp>
              <p:nvSpPr>
                <p:cNvPr id="69487" name="Rectangle 1903">
                  <a:extLst>
                    <a:ext uri="{FF2B5EF4-FFF2-40B4-BE49-F238E27FC236}">
                      <a16:creationId xmlns:a16="http://schemas.microsoft.com/office/drawing/2014/main" id="{4815DEC8-3FB0-471F-9F48-7DFB750A49E6}"/>
                    </a:ext>
                  </a:extLst>
                </p:cNvPr>
                <p:cNvSpPr>
                  <a:spLocks noChangeArrowheads="1"/>
                </p:cNvSpPr>
                <p:nvPr/>
              </p:nvSpPr>
              <p:spPr bwMode="auto">
                <a:xfrm>
                  <a:off x="1206" y="1278"/>
                  <a:ext cx="480" cy="6"/>
                </a:xfrm>
                <a:prstGeom prst="rect">
                  <a:avLst/>
                </a:prstGeom>
                <a:solidFill>
                  <a:srgbClr val="A7D1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88" name="Rectangle 1904">
                  <a:extLst>
                    <a:ext uri="{FF2B5EF4-FFF2-40B4-BE49-F238E27FC236}">
                      <a16:creationId xmlns:a16="http://schemas.microsoft.com/office/drawing/2014/main" id="{D1221414-C180-485D-BFF8-DB9269F3F8C7}"/>
                    </a:ext>
                  </a:extLst>
                </p:cNvPr>
                <p:cNvSpPr>
                  <a:spLocks noChangeArrowheads="1"/>
                </p:cNvSpPr>
                <p:nvPr/>
              </p:nvSpPr>
              <p:spPr bwMode="auto">
                <a:xfrm>
                  <a:off x="1206" y="1284"/>
                  <a:ext cx="480" cy="12"/>
                </a:xfrm>
                <a:prstGeom prst="rect">
                  <a:avLst/>
                </a:prstGeom>
                <a:solidFill>
                  <a:srgbClr val="A7D1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89" name="Rectangle 1905">
                  <a:extLst>
                    <a:ext uri="{FF2B5EF4-FFF2-40B4-BE49-F238E27FC236}">
                      <a16:creationId xmlns:a16="http://schemas.microsoft.com/office/drawing/2014/main" id="{79F006D2-7534-45F9-9EC2-22F5860E6C59}"/>
                    </a:ext>
                  </a:extLst>
                </p:cNvPr>
                <p:cNvSpPr>
                  <a:spLocks noChangeArrowheads="1"/>
                </p:cNvSpPr>
                <p:nvPr/>
              </p:nvSpPr>
              <p:spPr bwMode="auto">
                <a:xfrm>
                  <a:off x="1206" y="1296"/>
                  <a:ext cx="480" cy="6"/>
                </a:xfrm>
                <a:prstGeom prst="rect">
                  <a:avLst/>
                </a:prstGeom>
                <a:solidFill>
                  <a:srgbClr val="A7D1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90" name="Rectangle 1906">
                  <a:extLst>
                    <a:ext uri="{FF2B5EF4-FFF2-40B4-BE49-F238E27FC236}">
                      <a16:creationId xmlns:a16="http://schemas.microsoft.com/office/drawing/2014/main" id="{05475C6A-540A-4677-B4F0-AB1E132C269B}"/>
                    </a:ext>
                  </a:extLst>
                </p:cNvPr>
                <p:cNvSpPr>
                  <a:spLocks noChangeArrowheads="1"/>
                </p:cNvSpPr>
                <p:nvPr/>
              </p:nvSpPr>
              <p:spPr bwMode="auto">
                <a:xfrm>
                  <a:off x="1206" y="1302"/>
                  <a:ext cx="480" cy="6"/>
                </a:xfrm>
                <a:prstGeom prst="rect">
                  <a:avLst/>
                </a:prstGeom>
                <a:solidFill>
                  <a:srgbClr val="A7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91" name="Rectangle 1907">
                  <a:extLst>
                    <a:ext uri="{FF2B5EF4-FFF2-40B4-BE49-F238E27FC236}">
                      <a16:creationId xmlns:a16="http://schemas.microsoft.com/office/drawing/2014/main" id="{2CE10376-8C18-46E8-B23D-B6FFA99AD1A2}"/>
                    </a:ext>
                  </a:extLst>
                </p:cNvPr>
                <p:cNvSpPr>
                  <a:spLocks noChangeArrowheads="1"/>
                </p:cNvSpPr>
                <p:nvPr/>
              </p:nvSpPr>
              <p:spPr bwMode="auto">
                <a:xfrm>
                  <a:off x="1206" y="1308"/>
                  <a:ext cx="480" cy="12"/>
                </a:xfrm>
                <a:prstGeom prst="rect">
                  <a:avLst/>
                </a:prstGeom>
                <a:solidFill>
                  <a:srgbClr val="A8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92" name="Rectangle 1908">
                  <a:extLst>
                    <a:ext uri="{FF2B5EF4-FFF2-40B4-BE49-F238E27FC236}">
                      <a16:creationId xmlns:a16="http://schemas.microsoft.com/office/drawing/2014/main" id="{C43A0B2E-3057-4515-BD30-5A91EE174015}"/>
                    </a:ext>
                  </a:extLst>
                </p:cNvPr>
                <p:cNvSpPr>
                  <a:spLocks noChangeArrowheads="1"/>
                </p:cNvSpPr>
                <p:nvPr/>
              </p:nvSpPr>
              <p:spPr bwMode="auto">
                <a:xfrm>
                  <a:off x="1206" y="1320"/>
                  <a:ext cx="480" cy="6"/>
                </a:xfrm>
                <a:prstGeom prst="rect">
                  <a:avLst/>
                </a:prstGeom>
                <a:solidFill>
                  <a:srgbClr val="A8D3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93" name="Rectangle 1909">
                  <a:extLst>
                    <a:ext uri="{FF2B5EF4-FFF2-40B4-BE49-F238E27FC236}">
                      <a16:creationId xmlns:a16="http://schemas.microsoft.com/office/drawing/2014/main" id="{E4B1F02F-C930-4952-A405-85F2159FE370}"/>
                    </a:ext>
                  </a:extLst>
                </p:cNvPr>
                <p:cNvSpPr>
                  <a:spLocks noChangeArrowheads="1"/>
                </p:cNvSpPr>
                <p:nvPr/>
              </p:nvSpPr>
              <p:spPr bwMode="auto">
                <a:xfrm>
                  <a:off x="1206" y="1326"/>
                  <a:ext cx="480" cy="12"/>
                </a:xfrm>
                <a:prstGeom prst="rect">
                  <a:avLst/>
                </a:prstGeom>
                <a:solidFill>
                  <a:srgbClr val="A9D3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94" name="Rectangle 1910">
                  <a:extLst>
                    <a:ext uri="{FF2B5EF4-FFF2-40B4-BE49-F238E27FC236}">
                      <a16:creationId xmlns:a16="http://schemas.microsoft.com/office/drawing/2014/main" id="{973A54DA-B55D-4FD5-8557-7D3F1A4DD5F1}"/>
                    </a:ext>
                  </a:extLst>
                </p:cNvPr>
                <p:cNvSpPr>
                  <a:spLocks noChangeArrowheads="1"/>
                </p:cNvSpPr>
                <p:nvPr/>
              </p:nvSpPr>
              <p:spPr bwMode="auto">
                <a:xfrm>
                  <a:off x="1206" y="1338"/>
                  <a:ext cx="480" cy="6"/>
                </a:xfrm>
                <a:prstGeom prst="rect">
                  <a:avLst/>
                </a:prstGeom>
                <a:solidFill>
                  <a:srgbClr val="A9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95" name="Rectangle 1911">
                  <a:extLst>
                    <a:ext uri="{FF2B5EF4-FFF2-40B4-BE49-F238E27FC236}">
                      <a16:creationId xmlns:a16="http://schemas.microsoft.com/office/drawing/2014/main" id="{B64B85F4-DC31-4080-8424-10339D5496FF}"/>
                    </a:ext>
                  </a:extLst>
                </p:cNvPr>
                <p:cNvSpPr>
                  <a:spLocks noChangeArrowheads="1"/>
                </p:cNvSpPr>
                <p:nvPr/>
              </p:nvSpPr>
              <p:spPr bwMode="auto">
                <a:xfrm>
                  <a:off x="1206" y="1344"/>
                  <a:ext cx="480" cy="6"/>
                </a:xfrm>
                <a:prstGeom prst="rect">
                  <a:avLst/>
                </a:prstGeom>
                <a:solidFill>
                  <a:srgbClr val="AAD5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96" name="Rectangle 1912">
                  <a:extLst>
                    <a:ext uri="{FF2B5EF4-FFF2-40B4-BE49-F238E27FC236}">
                      <a16:creationId xmlns:a16="http://schemas.microsoft.com/office/drawing/2014/main" id="{5A1C6494-F447-4C7F-A753-773FC48E8FA9}"/>
                    </a:ext>
                  </a:extLst>
                </p:cNvPr>
                <p:cNvSpPr>
                  <a:spLocks noChangeArrowheads="1"/>
                </p:cNvSpPr>
                <p:nvPr/>
              </p:nvSpPr>
              <p:spPr bwMode="auto">
                <a:xfrm>
                  <a:off x="1206" y="1350"/>
                  <a:ext cx="480" cy="12"/>
                </a:xfrm>
                <a:prstGeom prst="rect">
                  <a:avLst/>
                </a:prstGeom>
                <a:solidFill>
                  <a:srgbClr val="AAD5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97" name="Rectangle 1913">
                  <a:extLst>
                    <a:ext uri="{FF2B5EF4-FFF2-40B4-BE49-F238E27FC236}">
                      <a16:creationId xmlns:a16="http://schemas.microsoft.com/office/drawing/2014/main" id="{21BA4A83-0C29-435E-BDF2-D6D149C74D2A}"/>
                    </a:ext>
                  </a:extLst>
                </p:cNvPr>
                <p:cNvSpPr>
                  <a:spLocks noChangeArrowheads="1"/>
                </p:cNvSpPr>
                <p:nvPr/>
              </p:nvSpPr>
              <p:spPr bwMode="auto">
                <a:xfrm>
                  <a:off x="1206" y="1362"/>
                  <a:ext cx="480" cy="6"/>
                </a:xfrm>
                <a:prstGeom prst="rect">
                  <a:avLst/>
                </a:prstGeom>
                <a:solidFill>
                  <a:srgbClr val="ABD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98" name="Rectangle 1914">
                  <a:extLst>
                    <a:ext uri="{FF2B5EF4-FFF2-40B4-BE49-F238E27FC236}">
                      <a16:creationId xmlns:a16="http://schemas.microsoft.com/office/drawing/2014/main" id="{A4DD8736-38CF-4470-BD9E-91ABB38FECD9}"/>
                    </a:ext>
                  </a:extLst>
                </p:cNvPr>
                <p:cNvSpPr>
                  <a:spLocks noChangeArrowheads="1"/>
                </p:cNvSpPr>
                <p:nvPr/>
              </p:nvSpPr>
              <p:spPr bwMode="auto">
                <a:xfrm>
                  <a:off x="1206" y="1368"/>
                  <a:ext cx="480" cy="6"/>
                </a:xfrm>
                <a:prstGeom prst="rect">
                  <a:avLst/>
                </a:prstGeom>
                <a:solidFill>
                  <a:srgbClr val="ACD7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499" name="Rectangle 1915">
                  <a:extLst>
                    <a:ext uri="{FF2B5EF4-FFF2-40B4-BE49-F238E27FC236}">
                      <a16:creationId xmlns:a16="http://schemas.microsoft.com/office/drawing/2014/main" id="{CF3BF00F-9A75-49A0-A57A-C2E6B53B6A4F}"/>
                    </a:ext>
                  </a:extLst>
                </p:cNvPr>
                <p:cNvSpPr>
                  <a:spLocks noChangeArrowheads="1"/>
                </p:cNvSpPr>
                <p:nvPr/>
              </p:nvSpPr>
              <p:spPr bwMode="auto">
                <a:xfrm>
                  <a:off x="1206" y="1374"/>
                  <a:ext cx="480" cy="12"/>
                </a:xfrm>
                <a:prstGeom prst="rect">
                  <a:avLst/>
                </a:prstGeom>
                <a:solidFill>
                  <a:srgbClr val="AD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00" name="Rectangle 1916">
                  <a:extLst>
                    <a:ext uri="{FF2B5EF4-FFF2-40B4-BE49-F238E27FC236}">
                      <a16:creationId xmlns:a16="http://schemas.microsoft.com/office/drawing/2014/main" id="{275A6821-4EA4-4F59-B0AD-D34094D4F444}"/>
                    </a:ext>
                  </a:extLst>
                </p:cNvPr>
                <p:cNvSpPr>
                  <a:spLocks noChangeArrowheads="1"/>
                </p:cNvSpPr>
                <p:nvPr/>
              </p:nvSpPr>
              <p:spPr bwMode="auto">
                <a:xfrm>
                  <a:off x="1206" y="1386"/>
                  <a:ext cx="480" cy="6"/>
                </a:xfrm>
                <a:prstGeom prst="rect">
                  <a:avLst/>
                </a:prstGeom>
                <a:solidFill>
                  <a:srgbClr val="AE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01" name="Rectangle 1917">
                  <a:extLst>
                    <a:ext uri="{FF2B5EF4-FFF2-40B4-BE49-F238E27FC236}">
                      <a16:creationId xmlns:a16="http://schemas.microsoft.com/office/drawing/2014/main" id="{AD340A02-0C3F-4546-A8EF-F3EE2D5EAD0A}"/>
                    </a:ext>
                  </a:extLst>
                </p:cNvPr>
                <p:cNvSpPr>
                  <a:spLocks noChangeArrowheads="1"/>
                </p:cNvSpPr>
                <p:nvPr/>
              </p:nvSpPr>
              <p:spPr bwMode="auto">
                <a:xfrm>
                  <a:off x="1206" y="1392"/>
                  <a:ext cx="480" cy="6"/>
                </a:xfrm>
                <a:prstGeom prst="rect">
                  <a:avLst/>
                </a:prstGeom>
                <a:solidFill>
                  <a:srgbClr val="AF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02" name="Rectangle 1918">
                  <a:extLst>
                    <a:ext uri="{FF2B5EF4-FFF2-40B4-BE49-F238E27FC236}">
                      <a16:creationId xmlns:a16="http://schemas.microsoft.com/office/drawing/2014/main" id="{345400BA-2894-4A20-801F-37DE748F9072}"/>
                    </a:ext>
                  </a:extLst>
                </p:cNvPr>
                <p:cNvSpPr>
                  <a:spLocks noChangeArrowheads="1"/>
                </p:cNvSpPr>
                <p:nvPr/>
              </p:nvSpPr>
              <p:spPr bwMode="auto">
                <a:xfrm>
                  <a:off x="1206" y="1398"/>
                  <a:ext cx="480" cy="12"/>
                </a:xfrm>
                <a:prstGeom prst="rect">
                  <a:avLst/>
                </a:prstGeom>
                <a:solidFill>
                  <a:srgbClr val="B0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03" name="Rectangle 1919">
                  <a:extLst>
                    <a:ext uri="{FF2B5EF4-FFF2-40B4-BE49-F238E27FC236}">
                      <a16:creationId xmlns:a16="http://schemas.microsoft.com/office/drawing/2014/main" id="{7E32756D-E9A0-4D74-8EBC-0566333C0471}"/>
                    </a:ext>
                  </a:extLst>
                </p:cNvPr>
                <p:cNvSpPr>
                  <a:spLocks noChangeArrowheads="1"/>
                </p:cNvSpPr>
                <p:nvPr/>
              </p:nvSpPr>
              <p:spPr bwMode="auto">
                <a:xfrm>
                  <a:off x="1206" y="1410"/>
                  <a:ext cx="480" cy="6"/>
                </a:xfrm>
                <a:prstGeom prst="rect">
                  <a:avLst/>
                </a:prstGeom>
                <a:solidFill>
                  <a:srgbClr val="B1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04" name="Rectangle 1920">
                  <a:extLst>
                    <a:ext uri="{FF2B5EF4-FFF2-40B4-BE49-F238E27FC236}">
                      <a16:creationId xmlns:a16="http://schemas.microsoft.com/office/drawing/2014/main" id="{47A3100A-DF1D-4E6E-A80B-784C71DAE953}"/>
                    </a:ext>
                  </a:extLst>
                </p:cNvPr>
                <p:cNvSpPr>
                  <a:spLocks noChangeArrowheads="1"/>
                </p:cNvSpPr>
                <p:nvPr/>
              </p:nvSpPr>
              <p:spPr bwMode="auto">
                <a:xfrm>
                  <a:off x="1206" y="1416"/>
                  <a:ext cx="480" cy="12"/>
                </a:xfrm>
                <a:prstGeom prst="rect">
                  <a:avLst/>
                </a:prstGeom>
                <a:solidFill>
                  <a:srgbClr val="B2D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05" name="Rectangle 1921">
                  <a:extLst>
                    <a:ext uri="{FF2B5EF4-FFF2-40B4-BE49-F238E27FC236}">
                      <a16:creationId xmlns:a16="http://schemas.microsoft.com/office/drawing/2014/main" id="{FC49EABC-D745-496D-9700-CC7C2BFD3C5F}"/>
                    </a:ext>
                  </a:extLst>
                </p:cNvPr>
                <p:cNvSpPr>
                  <a:spLocks noChangeArrowheads="1"/>
                </p:cNvSpPr>
                <p:nvPr/>
              </p:nvSpPr>
              <p:spPr bwMode="auto">
                <a:xfrm>
                  <a:off x="1206" y="1428"/>
                  <a:ext cx="480" cy="6"/>
                </a:xfrm>
                <a:prstGeom prst="rect">
                  <a:avLst/>
                </a:prstGeom>
                <a:solidFill>
                  <a:srgbClr val="B3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06" name="Rectangle 1922">
                  <a:extLst>
                    <a:ext uri="{FF2B5EF4-FFF2-40B4-BE49-F238E27FC236}">
                      <a16:creationId xmlns:a16="http://schemas.microsoft.com/office/drawing/2014/main" id="{A910D4B2-525D-4A3C-8077-1C09DF10E284}"/>
                    </a:ext>
                  </a:extLst>
                </p:cNvPr>
                <p:cNvSpPr>
                  <a:spLocks noChangeArrowheads="1"/>
                </p:cNvSpPr>
                <p:nvPr/>
              </p:nvSpPr>
              <p:spPr bwMode="auto">
                <a:xfrm>
                  <a:off x="1206" y="1434"/>
                  <a:ext cx="480" cy="6"/>
                </a:xfrm>
                <a:prstGeom prst="rect">
                  <a:avLst/>
                </a:prstGeom>
                <a:solidFill>
                  <a:srgbClr val="B5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07" name="Rectangle 1923">
                  <a:extLst>
                    <a:ext uri="{FF2B5EF4-FFF2-40B4-BE49-F238E27FC236}">
                      <a16:creationId xmlns:a16="http://schemas.microsoft.com/office/drawing/2014/main" id="{651F0B4F-A0AA-4CEF-BF4F-4E191CF5F67A}"/>
                    </a:ext>
                  </a:extLst>
                </p:cNvPr>
                <p:cNvSpPr>
                  <a:spLocks noChangeArrowheads="1"/>
                </p:cNvSpPr>
                <p:nvPr/>
              </p:nvSpPr>
              <p:spPr bwMode="auto">
                <a:xfrm>
                  <a:off x="1206" y="1440"/>
                  <a:ext cx="480" cy="12"/>
                </a:xfrm>
                <a:prstGeom prst="rect">
                  <a:avLst/>
                </a:prstGeom>
                <a:solidFill>
                  <a:srgbClr val="B6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08" name="Rectangle 1924">
                  <a:extLst>
                    <a:ext uri="{FF2B5EF4-FFF2-40B4-BE49-F238E27FC236}">
                      <a16:creationId xmlns:a16="http://schemas.microsoft.com/office/drawing/2014/main" id="{786667C1-D73C-4A37-AF10-C700DEFAF304}"/>
                    </a:ext>
                  </a:extLst>
                </p:cNvPr>
                <p:cNvSpPr>
                  <a:spLocks noChangeArrowheads="1"/>
                </p:cNvSpPr>
                <p:nvPr/>
              </p:nvSpPr>
              <p:spPr bwMode="auto">
                <a:xfrm>
                  <a:off x="1206" y="1452"/>
                  <a:ext cx="480" cy="6"/>
                </a:xfrm>
                <a:prstGeom prst="rect">
                  <a:avLst/>
                </a:prstGeom>
                <a:solidFill>
                  <a:srgbClr val="B7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09" name="Rectangle 1925">
                  <a:extLst>
                    <a:ext uri="{FF2B5EF4-FFF2-40B4-BE49-F238E27FC236}">
                      <a16:creationId xmlns:a16="http://schemas.microsoft.com/office/drawing/2014/main" id="{FF4C458C-DD5F-4E91-A92B-DD57B2A06764}"/>
                    </a:ext>
                  </a:extLst>
                </p:cNvPr>
                <p:cNvSpPr>
                  <a:spLocks noChangeArrowheads="1"/>
                </p:cNvSpPr>
                <p:nvPr/>
              </p:nvSpPr>
              <p:spPr bwMode="auto">
                <a:xfrm>
                  <a:off x="1206" y="1458"/>
                  <a:ext cx="480" cy="6"/>
                </a:xfrm>
                <a:prstGeom prst="rect">
                  <a:avLst/>
                </a:prstGeom>
                <a:solidFill>
                  <a:srgbClr val="B9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10" name="Rectangle 1926">
                  <a:extLst>
                    <a:ext uri="{FF2B5EF4-FFF2-40B4-BE49-F238E27FC236}">
                      <a16:creationId xmlns:a16="http://schemas.microsoft.com/office/drawing/2014/main" id="{3F276595-7A5E-4068-9371-42F2F25ABBAA}"/>
                    </a:ext>
                  </a:extLst>
                </p:cNvPr>
                <p:cNvSpPr>
                  <a:spLocks noChangeArrowheads="1"/>
                </p:cNvSpPr>
                <p:nvPr/>
              </p:nvSpPr>
              <p:spPr bwMode="auto">
                <a:xfrm>
                  <a:off x="1206" y="1464"/>
                  <a:ext cx="480" cy="12"/>
                </a:xfrm>
                <a:prstGeom prst="rect">
                  <a:avLst/>
                </a:prstGeom>
                <a:solidFill>
                  <a:srgbClr val="BA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11" name="Rectangle 1927">
                  <a:extLst>
                    <a:ext uri="{FF2B5EF4-FFF2-40B4-BE49-F238E27FC236}">
                      <a16:creationId xmlns:a16="http://schemas.microsoft.com/office/drawing/2014/main" id="{E2365871-FD81-4073-8C8F-7C085A557279}"/>
                    </a:ext>
                  </a:extLst>
                </p:cNvPr>
                <p:cNvSpPr>
                  <a:spLocks noChangeArrowheads="1"/>
                </p:cNvSpPr>
                <p:nvPr/>
              </p:nvSpPr>
              <p:spPr bwMode="auto">
                <a:xfrm>
                  <a:off x="1206" y="1476"/>
                  <a:ext cx="480" cy="6"/>
                </a:xfrm>
                <a:prstGeom prst="rect">
                  <a:avLst/>
                </a:prstGeom>
                <a:solidFill>
                  <a:srgbClr val="BB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12" name="Rectangle 1928">
                  <a:extLst>
                    <a:ext uri="{FF2B5EF4-FFF2-40B4-BE49-F238E27FC236}">
                      <a16:creationId xmlns:a16="http://schemas.microsoft.com/office/drawing/2014/main" id="{C82614C5-CC6A-43E2-899A-A219D3FD2EBE}"/>
                    </a:ext>
                  </a:extLst>
                </p:cNvPr>
                <p:cNvSpPr>
                  <a:spLocks noChangeArrowheads="1"/>
                </p:cNvSpPr>
                <p:nvPr/>
              </p:nvSpPr>
              <p:spPr bwMode="auto">
                <a:xfrm>
                  <a:off x="1206" y="1482"/>
                  <a:ext cx="480" cy="6"/>
                </a:xfrm>
                <a:prstGeom prst="rect">
                  <a:avLst/>
                </a:prstGeom>
                <a:solidFill>
                  <a:srgbClr val="B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13" name="Rectangle 1929">
                  <a:extLst>
                    <a:ext uri="{FF2B5EF4-FFF2-40B4-BE49-F238E27FC236}">
                      <a16:creationId xmlns:a16="http://schemas.microsoft.com/office/drawing/2014/main" id="{674D9332-E6F0-413D-B3BD-0B06DDC9DF07}"/>
                    </a:ext>
                  </a:extLst>
                </p:cNvPr>
                <p:cNvSpPr>
                  <a:spLocks noChangeArrowheads="1"/>
                </p:cNvSpPr>
                <p:nvPr/>
              </p:nvSpPr>
              <p:spPr bwMode="auto">
                <a:xfrm>
                  <a:off x="1206" y="1488"/>
                  <a:ext cx="480" cy="12"/>
                </a:xfrm>
                <a:prstGeom prst="rect">
                  <a:avLst/>
                </a:prstGeom>
                <a:solidFill>
                  <a:srgbClr val="BE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14" name="Rectangle 1930">
                  <a:extLst>
                    <a:ext uri="{FF2B5EF4-FFF2-40B4-BE49-F238E27FC236}">
                      <a16:creationId xmlns:a16="http://schemas.microsoft.com/office/drawing/2014/main" id="{CFF93EF9-4180-4FDF-B2E7-2C37C710C9DE}"/>
                    </a:ext>
                  </a:extLst>
                </p:cNvPr>
                <p:cNvSpPr>
                  <a:spLocks noChangeArrowheads="1"/>
                </p:cNvSpPr>
                <p:nvPr/>
              </p:nvSpPr>
              <p:spPr bwMode="auto">
                <a:xfrm>
                  <a:off x="1206" y="1500"/>
                  <a:ext cx="480" cy="6"/>
                </a:xfrm>
                <a:prstGeom prst="rect">
                  <a:avLst/>
                </a:prstGeom>
                <a:solidFill>
                  <a:srgbClr val="B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15" name="Rectangle 1931">
                  <a:extLst>
                    <a:ext uri="{FF2B5EF4-FFF2-40B4-BE49-F238E27FC236}">
                      <a16:creationId xmlns:a16="http://schemas.microsoft.com/office/drawing/2014/main" id="{2330D017-3D50-4252-909F-EF56995D8315}"/>
                    </a:ext>
                  </a:extLst>
                </p:cNvPr>
                <p:cNvSpPr>
                  <a:spLocks noChangeArrowheads="1"/>
                </p:cNvSpPr>
                <p:nvPr/>
              </p:nvSpPr>
              <p:spPr bwMode="auto">
                <a:xfrm>
                  <a:off x="1206" y="1506"/>
                  <a:ext cx="480" cy="6"/>
                </a:xfrm>
                <a:prstGeom prst="rect">
                  <a:avLst/>
                </a:prstGeom>
                <a:solidFill>
                  <a:srgbClr val="C0F1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16" name="Rectangle 1932">
                  <a:extLst>
                    <a:ext uri="{FF2B5EF4-FFF2-40B4-BE49-F238E27FC236}">
                      <a16:creationId xmlns:a16="http://schemas.microsoft.com/office/drawing/2014/main" id="{EDD4C00A-A632-4161-BC73-FD19D7A0D437}"/>
                    </a:ext>
                  </a:extLst>
                </p:cNvPr>
                <p:cNvSpPr>
                  <a:spLocks noChangeArrowheads="1"/>
                </p:cNvSpPr>
                <p:nvPr/>
              </p:nvSpPr>
              <p:spPr bwMode="auto">
                <a:xfrm>
                  <a:off x="1206" y="1512"/>
                  <a:ext cx="480" cy="12"/>
                </a:xfrm>
                <a:prstGeom prst="rect">
                  <a:avLst/>
                </a:prstGeom>
                <a:solidFill>
                  <a:srgbClr val="C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17" name="Rectangle 1933">
                  <a:extLst>
                    <a:ext uri="{FF2B5EF4-FFF2-40B4-BE49-F238E27FC236}">
                      <a16:creationId xmlns:a16="http://schemas.microsoft.com/office/drawing/2014/main" id="{BD7D364E-7B5D-4233-AA40-605BCBD7053D}"/>
                    </a:ext>
                  </a:extLst>
                </p:cNvPr>
                <p:cNvSpPr>
                  <a:spLocks noChangeArrowheads="1"/>
                </p:cNvSpPr>
                <p:nvPr/>
              </p:nvSpPr>
              <p:spPr bwMode="auto">
                <a:xfrm>
                  <a:off x="1206" y="1524"/>
                  <a:ext cx="480" cy="6"/>
                </a:xfrm>
                <a:prstGeom prst="rect">
                  <a:avLst/>
                </a:prstGeom>
                <a:solidFill>
                  <a:srgbClr val="C2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18" name="Rectangle 1934">
                  <a:extLst>
                    <a:ext uri="{FF2B5EF4-FFF2-40B4-BE49-F238E27FC236}">
                      <a16:creationId xmlns:a16="http://schemas.microsoft.com/office/drawing/2014/main" id="{17051ECF-0F20-43AD-8712-21793B9B29E1}"/>
                    </a:ext>
                  </a:extLst>
                </p:cNvPr>
                <p:cNvSpPr>
                  <a:spLocks noChangeArrowheads="1"/>
                </p:cNvSpPr>
                <p:nvPr/>
              </p:nvSpPr>
              <p:spPr bwMode="auto">
                <a:xfrm>
                  <a:off x="1206" y="1530"/>
                  <a:ext cx="480" cy="12"/>
                </a:xfrm>
                <a:prstGeom prst="rect">
                  <a:avLst/>
                </a:prstGeom>
                <a:solidFill>
                  <a:srgbClr val="C3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19" name="Rectangle 1935">
                  <a:extLst>
                    <a:ext uri="{FF2B5EF4-FFF2-40B4-BE49-F238E27FC236}">
                      <a16:creationId xmlns:a16="http://schemas.microsoft.com/office/drawing/2014/main" id="{C136B038-657F-4677-B284-156192279A89}"/>
                    </a:ext>
                  </a:extLst>
                </p:cNvPr>
                <p:cNvSpPr>
                  <a:spLocks noChangeArrowheads="1"/>
                </p:cNvSpPr>
                <p:nvPr/>
              </p:nvSpPr>
              <p:spPr bwMode="auto">
                <a:xfrm>
                  <a:off x="1206" y="1542"/>
                  <a:ext cx="480" cy="6"/>
                </a:xfrm>
                <a:prstGeom prst="rect">
                  <a:avLst/>
                </a:prstGeom>
                <a:solidFill>
                  <a:srgbClr val="C4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20" name="Rectangle 1936">
                  <a:extLst>
                    <a:ext uri="{FF2B5EF4-FFF2-40B4-BE49-F238E27FC236}">
                      <a16:creationId xmlns:a16="http://schemas.microsoft.com/office/drawing/2014/main" id="{68A56DAF-30C8-4C18-AC8E-405FC9809424}"/>
                    </a:ext>
                  </a:extLst>
                </p:cNvPr>
                <p:cNvSpPr>
                  <a:spLocks noChangeArrowheads="1"/>
                </p:cNvSpPr>
                <p:nvPr/>
              </p:nvSpPr>
              <p:spPr bwMode="auto">
                <a:xfrm>
                  <a:off x="1206" y="1548"/>
                  <a:ext cx="480" cy="6"/>
                </a:xfrm>
                <a:prstGeom prst="rect">
                  <a:avLst/>
                </a:prstGeom>
                <a:solidFill>
                  <a:srgbClr val="C5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21" name="Rectangle 1937">
                  <a:extLst>
                    <a:ext uri="{FF2B5EF4-FFF2-40B4-BE49-F238E27FC236}">
                      <a16:creationId xmlns:a16="http://schemas.microsoft.com/office/drawing/2014/main" id="{827FD204-CE1F-4471-BC8B-806A561A1178}"/>
                    </a:ext>
                  </a:extLst>
                </p:cNvPr>
                <p:cNvSpPr>
                  <a:spLocks noChangeArrowheads="1"/>
                </p:cNvSpPr>
                <p:nvPr/>
              </p:nvSpPr>
              <p:spPr bwMode="auto">
                <a:xfrm>
                  <a:off x="1206" y="1554"/>
                  <a:ext cx="480" cy="12"/>
                </a:xfrm>
                <a:prstGeom prst="rect">
                  <a:avLst/>
                </a:prstGeom>
                <a:solidFill>
                  <a:srgbClr val="C6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22" name="Rectangle 1938">
                  <a:extLst>
                    <a:ext uri="{FF2B5EF4-FFF2-40B4-BE49-F238E27FC236}">
                      <a16:creationId xmlns:a16="http://schemas.microsoft.com/office/drawing/2014/main" id="{A0E5DAFB-9806-4BD8-A052-B78B203861FC}"/>
                    </a:ext>
                  </a:extLst>
                </p:cNvPr>
                <p:cNvSpPr>
                  <a:spLocks noChangeArrowheads="1"/>
                </p:cNvSpPr>
                <p:nvPr/>
              </p:nvSpPr>
              <p:spPr bwMode="auto">
                <a:xfrm>
                  <a:off x="1206" y="1566"/>
                  <a:ext cx="480" cy="6"/>
                </a:xfrm>
                <a:prstGeom prst="rect">
                  <a:avLst/>
                </a:prstGeom>
                <a:solidFill>
                  <a:srgbClr val="C7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23" name="Rectangle 1939">
                  <a:extLst>
                    <a:ext uri="{FF2B5EF4-FFF2-40B4-BE49-F238E27FC236}">
                      <a16:creationId xmlns:a16="http://schemas.microsoft.com/office/drawing/2014/main" id="{9AD26753-4DB1-43AA-8682-7E2C0FEDD102}"/>
                    </a:ext>
                  </a:extLst>
                </p:cNvPr>
                <p:cNvSpPr>
                  <a:spLocks noChangeArrowheads="1"/>
                </p:cNvSpPr>
                <p:nvPr/>
              </p:nvSpPr>
              <p:spPr bwMode="auto">
                <a:xfrm>
                  <a:off x="1206" y="1572"/>
                  <a:ext cx="480" cy="6"/>
                </a:xfrm>
                <a:prstGeom prst="rect">
                  <a:avLst/>
                </a:prstGeom>
                <a:solidFill>
                  <a:srgbClr val="C8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24" name="Rectangle 1940">
                  <a:extLst>
                    <a:ext uri="{FF2B5EF4-FFF2-40B4-BE49-F238E27FC236}">
                      <a16:creationId xmlns:a16="http://schemas.microsoft.com/office/drawing/2014/main" id="{ECD78051-3E3E-4DE1-95AB-0F3DB6ED92DF}"/>
                    </a:ext>
                  </a:extLst>
                </p:cNvPr>
                <p:cNvSpPr>
                  <a:spLocks noChangeArrowheads="1"/>
                </p:cNvSpPr>
                <p:nvPr/>
              </p:nvSpPr>
              <p:spPr bwMode="auto">
                <a:xfrm>
                  <a:off x="1206" y="1578"/>
                  <a:ext cx="480" cy="12"/>
                </a:xfrm>
                <a:prstGeom prst="rect">
                  <a:avLst/>
                </a:prstGeom>
                <a:solidFill>
                  <a:srgbClr val="C8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25" name="Rectangle 1941">
                  <a:extLst>
                    <a:ext uri="{FF2B5EF4-FFF2-40B4-BE49-F238E27FC236}">
                      <a16:creationId xmlns:a16="http://schemas.microsoft.com/office/drawing/2014/main" id="{E52ECD90-69F7-4E11-849A-982823C62BAB}"/>
                    </a:ext>
                  </a:extLst>
                </p:cNvPr>
                <p:cNvSpPr>
                  <a:spLocks noChangeArrowheads="1"/>
                </p:cNvSpPr>
                <p:nvPr/>
              </p:nvSpPr>
              <p:spPr bwMode="auto">
                <a:xfrm>
                  <a:off x="1206" y="1590"/>
                  <a:ext cx="480" cy="6"/>
                </a:xfrm>
                <a:prstGeom prst="rect">
                  <a:avLst/>
                </a:prstGeom>
                <a:solidFill>
                  <a:srgbClr val="C9FB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26" name="Rectangle 1942">
                  <a:extLst>
                    <a:ext uri="{FF2B5EF4-FFF2-40B4-BE49-F238E27FC236}">
                      <a16:creationId xmlns:a16="http://schemas.microsoft.com/office/drawing/2014/main" id="{DA45D3C1-26E4-4BA4-A0D6-A157E14AE71A}"/>
                    </a:ext>
                  </a:extLst>
                </p:cNvPr>
                <p:cNvSpPr>
                  <a:spLocks noChangeArrowheads="1"/>
                </p:cNvSpPr>
                <p:nvPr/>
              </p:nvSpPr>
              <p:spPr bwMode="auto">
                <a:xfrm>
                  <a:off x="1206" y="1596"/>
                  <a:ext cx="480" cy="6"/>
                </a:xfrm>
                <a:prstGeom prst="rect">
                  <a:avLst/>
                </a:prstGeom>
                <a:solidFill>
                  <a:srgbClr val="C9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27" name="Rectangle 1943">
                  <a:extLst>
                    <a:ext uri="{FF2B5EF4-FFF2-40B4-BE49-F238E27FC236}">
                      <a16:creationId xmlns:a16="http://schemas.microsoft.com/office/drawing/2014/main" id="{F7DDCED9-3B31-4FF2-B81E-7EED15BC9E85}"/>
                    </a:ext>
                  </a:extLst>
                </p:cNvPr>
                <p:cNvSpPr>
                  <a:spLocks noChangeArrowheads="1"/>
                </p:cNvSpPr>
                <p:nvPr/>
              </p:nvSpPr>
              <p:spPr bwMode="auto">
                <a:xfrm>
                  <a:off x="1206" y="1602"/>
                  <a:ext cx="480" cy="12"/>
                </a:xfrm>
                <a:prstGeom prst="rect">
                  <a:avLst/>
                </a:prstGeom>
                <a:solidFill>
                  <a:srgbClr val="CA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28" name="Rectangle 1944">
                  <a:extLst>
                    <a:ext uri="{FF2B5EF4-FFF2-40B4-BE49-F238E27FC236}">
                      <a16:creationId xmlns:a16="http://schemas.microsoft.com/office/drawing/2014/main" id="{9221E940-56B6-4938-A5CC-FDA17BF6B857}"/>
                    </a:ext>
                  </a:extLst>
                </p:cNvPr>
                <p:cNvSpPr>
                  <a:spLocks noChangeArrowheads="1"/>
                </p:cNvSpPr>
                <p:nvPr/>
              </p:nvSpPr>
              <p:spPr bwMode="auto">
                <a:xfrm>
                  <a:off x="1206" y="1614"/>
                  <a:ext cx="480" cy="6"/>
                </a:xfrm>
                <a:prstGeom prst="rect">
                  <a:avLst/>
                </a:prstGeom>
                <a:solidFill>
                  <a:srgbClr val="CA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29" name="Rectangle 1945">
                  <a:extLst>
                    <a:ext uri="{FF2B5EF4-FFF2-40B4-BE49-F238E27FC236}">
                      <a16:creationId xmlns:a16="http://schemas.microsoft.com/office/drawing/2014/main" id="{91D58923-A79A-48BA-82D0-ACDBCB622B60}"/>
                    </a:ext>
                  </a:extLst>
                </p:cNvPr>
                <p:cNvSpPr>
                  <a:spLocks noChangeArrowheads="1"/>
                </p:cNvSpPr>
                <p:nvPr/>
              </p:nvSpPr>
              <p:spPr bwMode="auto">
                <a:xfrm>
                  <a:off x="1206" y="1620"/>
                  <a:ext cx="480" cy="12"/>
                </a:xfrm>
                <a:prstGeom prst="rect">
                  <a:avLst/>
                </a:prstGeom>
                <a:solidFill>
                  <a:srgbClr val="CA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30" name="Rectangle 1946">
                  <a:extLst>
                    <a:ext uri="{FF2B5EF4-FFF2-40B4-BE49-F238E27FC236}">
                      <a16:creationId xmlns:a16="http://schemas.microsoft.com/office/drawing/2014/main" id="{5A789A55-FB42-424F-BE18-65B6D05DE610}"/>
                    </a:ext>
                  </a:extLst>
                </p:cNvPr>
                <p:cNvSpPr>
                  <a:spLocks noChangeArrowheads="1"/>
                </p:cNvSpPr>
                <p:nvPr/>
              </p:nvSpPr>
              <p:spPr bwMode="auto">
                <a:xfrm>
                  <a:off x="1206" y="1632"/>
                  <a:ext cx="480" cy="6"/>
                </a:xfrm>
                <a:prstGeom prst="rect">
                  <a:avLst/>
                </a:prstGeom>
                <a:solidFill>
                  <a:srgbClr val="CB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31" name="Rectangle 1947">
                  <a:extLst>
                    <a:ext uri="{FF2B5EF4-FFF2-40B4-BE49-F238E27FC236}">
                      <a16:creationId xmlns:a16="http://schemas.microsoft.com/office/drawing/2014/main" id="{CE016EAF-F502-4CC4-A11B-799FBCD977BA}"/>
                    </a:ext>
                  </a:extLst>
                </p:cNvPr>
                <p:cNvSpPr>
                  <a:spLocks noChangeArrowheads="1"/>
                </p:cNvSpPr>
                <p:nvPr/>
              </p:nvSpPr>
              <p:spPr bwMode="auto">
                <a:xfrm>
                  <a:off x="1206" y="1638"/>
                  <a:ext cx="480" cy="6"/>
                </a:xfrm>
                <a:prstGeom prst="rect">
                  <a:avLst/>
                </a:prstGeom>
                <a:solidFill>
                  <a:srgbClr val="CB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32" name="Rectangle 1948">
                  <a:extLst>
                    <a:ext uri="{FF2B5EF4-FFF2-40B4-BE49-F238E27FC236}">
                      <a16:creationId xmlns:a16="http://schemas.microsoft.com/office/drawing/2014/main" id="{9FEAC850-5709-4425-9240-F8036DF43BEC}"/>
                    </a:ext>
                  </a:extLst>
                </p:cNvPr>
                <p:cNvSpPr>
                  <a:spLocks noChangeArrowheads="1"/>
                </p:cNvSpPr>
                <p:nvPr/>
              </p:nvSpPr>
              <p:spPr bwMode="auto">
                <a:xfrm>
                  <a:off x="1206" y="1644"/>
                  <a:ext cx="480" cy="12"/>
                </a:xfrm>
                <a:prstGeom prst="rect">
                  <a:avLst/>
                </a:prstGeom>
                <a:solidFill>
                  <a:srgbClr val="CB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33" name="Rectangle 1949">
                  <a:extLst>
                    <a:ext uri="{FF2B5EF4-FFF2-40B4-BE49-F238E27FC236}">
                      <a16:creationId xmlns:a16="http://schemas.microsoft.com/office/drawing/2014/main" id="{EA8E40DF-9685-42E5-8CF9-76AD0B0E3764}"/>
                    </a:ext>
                  </a:extLst>
                </p:cNvPr>
                <p:cNvSpPr>
                  <a:spLocks noChangeArrowheads="1"/>
                </p:cNvSpPr>
                <p:nvPr/>
              </p:nvSpPr>
              <p:spPr bwMode="auto">
                <a:xfrm>
                  <a:off x="1206" y="1656"/>
                  <a:ext cx="480" cy="6"/>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34" name="Rectangle 1950">
                  <a:extLst>
                    <a:ext uri="{FF2B5EF4-FFF2-40B4-BE49-F238E27FC236}">
                      <a16:creationId xmlns:a16="http://schemas.microsoft.com/office/drawing/2014/main" id="{6684119C-CF86-419D-8152-B5E6A75578D8}"/>
                    </a:ext>
                  </a:extLst>
                </p:cNvPr>
                <p:cNvSpPr>
                  <a:spLocks noChangeArrowheads="1"/>
                </p:cNvSpPr>
                <p:nvPr/>
              </p:nvSpPr>
              <p:spPr bwMode="auto">
                <a:xfrm>
                  <a:off x="1206" y="1662"/>
                  <a:ext cx="480" cy="6"/>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35" name="Rectangle 1951">
                  <a:extLst>
                    <a:ext uri="{FF2B5EF4-FFF2-40B4-BE49-F238E27FC236}">
                      <a16:creationId xmlns:a16="http://schemas.microsoft.com/office/drawing/2014/main" id="{5C5D2374-B45B-4F77-8988-0F0B204DD597}"/>
                    </a:ext>
                  </a:extLst>
                </p:cNvPr>
                <p:cNvSpPr>
                  <a:spLocks noChangeArrowheads="1"/>
                </p:cNvSpPr>
                <p:nvPr/>
              </p:nvSpPr>
              <p:spPr bwMode="auto">
                <a:xfrm>
                  <a:off x="1206" y="1668"/>
                  <a:ext cx="480" cy="12"/>
                </a:xfrm>
                <a:prstGeom prst="rect">
                  <a:avLst/>
                </a:prstGeom>
                <a:solidFill>
                  <a:srgbClr val="CB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36" name="Rectangle 1952">
                  <a:extLst>
                    <a:ext uri="{FF2B5EF4-FFF2-40B4-BE49-F238E27FC236}">
                      <a16:creationId xmlns:a16="http://schemas.microsoft.com/office/drawing/2014/main" id="{A8A76A08-C9AD-4B1C-A593-0CFA105B789E}"/>
                    </a:ext>
                  </a:extLst>
                </p:cNvPr>
                <p:cNvSpPr>
                  <a:spLocks noChangeArrowheads="1"/>
                </p:cNvSpPr>
                <p:nvPr/>
              </p:nvSpPr>
              <p:spPr bwMode="auto">
                <a:xfrm>
                  <a:off x="1206" y="1680"/>
                  <a:ext cx="480" cy="6"/>
                </a:xfrm>
                <a:prstGeom prst="rect">
                  <a:avLst/>
                </a:prstGeom>
                <a:solidFill>
                  <a:srgbClr val="CB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37" name="Rectangle 1953">
                  <a:extLst>
                    <a:ext uri="{FF2B5EF4-FFF2-40B4-BE49-F238E27FC236}">
                      <a16:creationId xmlns:a16="http://schemas.microsoft.com/office/drawing/2014/main" id="{EFD64CE3-F9AB-405B-A794-844808E04334}"/>
                    </a:ext>
                  </a:extLst>
                </p:cNvPr>
                <p:cNvSpPr>
                  <a:spLocks noChangeArrowheads="1"/>
                </p:cNvSpPr>
                <p:nvPr/>
              </p:nvSpPr>
              <p:spPr bwMode="auto">
                <a:xfrm>
                  <a:off x="1206" y="1686"/>
                  <a:ext cx="480" cy="6"/>
                </a:xfrm>
                <a:prstGeom prst="rect">
                  <a:avLst/>
                </a:prstGeom>
                <a:solidFill>
                  <a:srgbClr val="CB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38" name="Rectangle 1954">
                  <a:extLst>
                    <a:ext uri="{FF2B5EF4-FFF2-40B4-BE49-F238E27FC236}">
                      <a16:creationId xmlns:a16="http://schemas.microsoft.com/office/drawing/2014/main" id="{22E613F6-683B-4FB9-8498-9EBCE3F8037D}"/>
                    </a:ext>
                  </a:extLst>
                </p:cNvPr>
                <p:cNvSpPr>
                  <a:spLocks noChangeArrowheads="1"/>
                </p:cNvSpPr>
                <p:nvPr/>
              </p:nvSpPr>
              <p:spPr bwMode="auto">
                <a:xfrm>
                  <a:off x="1206" y="1692"/>
                  <a:ext cx="480" cy="12"/>
                </a:xfrm>
                <a:prstGeom prst="rect">
                  <a:avLst/>
                </a:prstGeom>
                <a:solidFill>
                  <a:srgbClr val="CA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39" name="Rectangle 1955">
                  <a:extLst>
                    <a:ext uri="{FF2B5EF4-FFF2-40B4-BE49-F238E27FC236}">
                      <a16:creationId xmlns:a16="http://schemas.microsoft.com/office/drawing/2014/main" id="{AADF32D5-06BF-495A-8BF3-27CF20AF5373}"/>
                    </a:ext>
                  </a:extLst>
                </p:cNvPr>
                <p:cNvSpPr>
                  <a:spLocks noChangeArrowheads="1"/>
                </p:cNvSpPr>
                <p:nvPr/>
              </p:nvSpPr>
              <p:spPr bwMode="auto">
                <a:xfrm>
                  <a:off x="1206" y="1704"/>
                  <a:ext cx="480" cy="6"/>
                </a:xfrm>
                <a:prstGeom prst="rect">
                  <a:avLst/>
                </a:prstGeom>
                <a:solidFill>
                  <a:srgbClr val="CA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40" name="Rectangle 1956">
                  <a:extLst>
                    <a:ext uri="{FF2B5EF4-FFF2-40B4-BE49-F238E27FC236}">
                      <a16:creationId xmlns:a16="http://schemas.microsoft.com/office/drawing/2014/main" id="{2E9F162C-9C53-476A-A623-5BC739534F66}"/>
                    </a:ext>
                  </a:extLst>
                </p:cNvPr>
                <p:cNvSpPr>
                  <a:spLocks noChangeArrowheads="1"/>
                </p:cNvSpPr>
                <p:nvPr/>
              </p:nvSpPr>
              <p:spPr bwMode="auto">
                <a:xfrm>
                  <a:off x="1206" y="1710"/>
                  <a:ext cx="480" cy="12"/>
                </a:xfrm>
                <a:prstGeom prst="rect">
                  <a:avLst/>
                </a:prstGeom>
                <a:solidFill>
                  <a:srgbClr val="CA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41" name="Rectangle 1957">
                  <a:extLst>
                    <a:ext uri="{FF2B5EF4-FFF2-40B4-BE49-F238E27FC236}">
                      <a16:creationId xmlns:a16="http://schemas.microsoft.com/office/drawing/2014/main" id="{ED022F95-8FCC-46BE-9B8E-BEE24B5E971D}"/>
                    </a:ext>
                  </a:extLst>
                </p:cNvPr>
                <p:cNvSpPr>
                  <a:spLocks noChangeArrowheads="1"/>
                </p:cNvSpPr>
                <p:nvPr/>
              </p:nvSpPr>
              <p:spPr bwMode="auto">
                <a:xfrm>
                  <a:off x="1206" y="1722"/>
                  <a:ext cx="480" cy="6"/>
                </a:xfrm>
                <a:prstGeom prst="rect">
                  <a:avLst/>
                </a:prstGeom>
                <a:solidFill>
                  <a:srgbClr val="C9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42" name="Rectangle 1958">
                  <a:extLst>
                    <a:ext uri="{FF2B5EF4-FFF2-40B4-BE49-F238E27FC236}">
                      <a16:creationId xmlns:a16="http://schemas.microsoft.com/office/drawing/2014/main" id="{6950C726-058E-473D-B25D-801FF847C24C}"/>
                    </a:ext>
                  </a:extLst>
                </p:cNvPr>
                <p:cNvSpPr>
                  <a:spLocks noChangeArrowheads="1"/>
                </p:cNvSpPr>
                <p:nvPr/>
              </p:nvSpPr>
              <p:spPr bwMode="auto">
                <a:xfrm>
                  <a:off x="1206" y="1728"/>
                  <a:ext cx="480" cy="6"/>
                </a:xfrm>
                <a:prstGeom prst="rect">
                  <a:avLst/>
                </a:prstGeom>
                <a:solidFill>
                  <a:srgbClr val="C9FB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43" name="Rectangle 1959">
                  <a:extLst>
                    <a:ext uri="{FF2B5EF4-FFF2-40B4-BE49-F238E27FC236}">
                      <a16:creationId xmlns:a16="http://schemas.microsoft.com/office/drawing/2014/main" id="{0F504416-2E2C-4BFC-A233-AAF4D04BA394}"/>
                    </a:ext>
                  </a:extLst>
                </p:cNvPr>
                <p:cNvSpPr>
                  <a:spLocks noChangeArrowheads="1"/>
                </p:cNvSpPr>
                <p:nvPr/>
              </p:nvSpPr>
              <p:spPr bwMode="auto">
                <a:xfrm>
                  <a:off x="1206" y="1734"/>
                  <a:ext cx="480" cy="12"/>
                </a:xfrm>
                <a:prstGeom prst="rect">
                  <a:avLst/>
                </a:prstGeom>
                <a:solidFill>
                  <a:srgbClr val="C8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44" name="Rectangle 1960">
                  <a:extLst>
                    <a:ext uri="{FF2B5EF4-FFF2-40B4-BE49-F238E27FC236}">
                      <a16:creationId xmlns:a16="http://schemas.microsoft.com/office/drawing/2014/main" id="{0C84E065-D25D-4E98-AC40-DD38993D6A80}"/>
                    </a:ext>
                  </a:extLst>
                </p:cNvPr>
                <p:cNvSpPr>
                  <a:spLocks noChangeArrowheads="1"/>
                </p:cNvSpPr>
                <p:nvPr/>
              </p:nvSpPr>
              <p:spPr bwMode="auto">
                <a:xfrm>
                  <a:off x="1206" y="1746"/>
                  <a:ext cx="480" cy="6"/>
                </a:xfrm>
                <a:prstGeom prst="rect">
                  <a:avLst/>
                </a:prstGeom>
                <a:solidFill>
                  <a:srgbClr val="C8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45" name="Rectangle 1961">
                  <a:extLst>
                    <a:ext uri="{FF2B5EF4-FFF2-40B4-BE49-F238E27FC236}">
                      <a16:creationId xmlns:a16="http://schemas.microsoft.com/office/drawing/2014/main" id="{541B8C6D-6236-49DB-8247-E6BBD0B8DB2F}"/>
                    </a:ext>
                  </a:extLst>
                </p:cNvPr>
                <p:cNvSpPr>
                  <a:spLocks noChangeArrowheads="1"/>
                </p:cNvSpPr>
                <p:nvPr/>
              </p:nvSpPr>
              <p:spPr bwMode="auto">
                <a:xfrm>
                  <a:off x="1206" y="1752"/>
                  <a:ext cx="480" cy="6"/>
                </a:xfrm>
                <a:prstGeom prst="rect">
                  <a:avLst/>
                </a:prstGeom>
                <a:solidFill>
                  <a:srgbClr val="C7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46" name="Rectangle 1962">
                  <a:extLst>
                    <a:ext uri="{FF2B5EF4-FFF2-40B4-BE49-F238E27FC236}">
                      <a16:creationId xmlns:a16="http://schemas.microsoft.com/office/drawing/2014/main" id="{1C2E6281-1F01-4715-A4CB-0986290F3684}"/>
                    </a:ext>
                  </a:extLst>
                </p:cNvPr>
                <p:cNvSpPr>
                  <a:spLocks noChangeArrowheads="1"/>
                </p:cNvSpPr>
                <p:nvPr/>
              </p:nvSpPr>
              <p:spPr bwMode="auto">
                <a:xfrm>
                  <a:off x="1206" y="1758"/>
                  <a:ext cx="480" cy="12"/>
                </a:xfrm>
                <a:prstGeom prst="rect">
                  <a:avLst/>
                </a:prstGeom>
                <a:solidFill>
                  <a:srgbClr val="C6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47" name="Rectangle 1963">
                  <a:extLst>
                    <a:ext uri="{FF2B5EF4-FFF2-40B4-BE49-F238E27FC236}">
                      <a16:creationId xmlns:a16="http://schemas.microsoft.com/office/drawing/2014/main" id="{7C2DE096-1433-4311-9235-56E14AB661F6}"/>
                    </a:ext>
                  </a:extLst>
                </p:cNvPr>
                <p:cNvSpPr>
                  <a:spLocks noChangeArrowheads="1"/>
                </p:cNvSpPr>
                <p:nvPr/>
              </p:nvSpPr>
              <p:spPr bwMode="auto">
                <a:xfrm>
                  <a:off x="1206" y="1770"/>
                  <a:ext cx="480" cy="6"/>
                </a:xfrm>
                <a:prstGeom prst="rect">
                  <a:avLst/>
                </a:prstGeom>
                <a:solidFill>
                  <a:srgbClr val="C5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48" name="Rectangle 1964">
                  <a:extLst>
                    <a:ext uri="{FF2B5EF4-FFF2-40B4-BE49-F238E27FC236}">
                      <a16:creationId xmlns:a16="http://schemas.microsoft.com/office/drawing/2014/main" id="{350ED3BC-9AC7-4519-8D89-1AB7BAFFAFBC}"/>
                    </a:ext>
                  </a:extLst>
                </p:cNvPr>
                <p:cNvSpPr>
                  <a:spLocks noChangeArrowheads="1"/>
                </p:cNvSpPr>
                <p:nvPr/>
              </p:nvSpPr>
              <p:spPr bwMode="auto">
                <a:xfrm>
                  <a:off x="1206" y="1776"/>
                  <a:ext cx="480" cy="6"/>
                </a:xfrm>
                <a:prstGeom prst="rect">
                  <a:avLst/>
                </a:prstGeom>
                <a:solidFill>
                  <a:srgbClr val="C4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49" name="Rectangle 1965">
                  <a:extLst>
                    <a:ext uri="{FF2B5EF4-FFF2-40B4-BE49-F238E27FC236}">
                      <a16:creationId xmlns:a16="http://schemas.microsoft.com/office/drawing/2014/main" id="{37FD8E5A-C60D-4BBD-A6B3-25A03F59CB0A}"/>
                    </a:ext>
                  </a:extLst>
                </p:cNvPr>
                <p:cNvSpPr>
                  <a:spLocks noChangeArrowheads="1"/>
                </p:cNvSpPr>
                <p:nvPr/>
              </p:nvSpPr>
              <p:spPr bwMode="auto">
                <a:xfrm>
                  <a:off x="1206" y="1782"/>
                  <a:ext cx="480" cy="12"/>
                </a:xfrm>
                <a:prstGeom prst="rect">
                  <a:avLst/>
                </a:prstGeom>
                <a:solidFill>
                  <a:srgbClr val="C3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50" name="Rectangle 1966">
                  <a:extLst>
                    <a:ext uri="{FF2B5EF4-FFF2-40B4-BE49-F238E27FC236}">
                      <a16:creationId xmlns:a16="http://schemas.microsoft.com/office/drawing/2014/main" id="{DA911AFF-0344-48BF-AED6-258E72BAFD27}"/>
                    </a:ext>
                  </a:extLst>
                </p:cNvPr>
                <p:cNvSpPr>
                  <a:spLocks noChangeArrowheads="1"/>
                </p:cNvSpPr>
                <p:nvPr/>
              </p:nvSpPr>
              <p:spPr bwMode="auto">
                <a:xfrm>
                  <a:off x="1206" y="1794"/>
                  <a:ext cx="480" cy="6"/>
                </a:xfrm>
                <a:prstGeom prst="rect">
                  <a:avLst/>
                </a:prstGeom>
                <a:solidFill>
                  <a:srgbClr val="C2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51" name="Rectangle 1967">
                  <a:extLst>
                    <a:ext uri="{FF2B5EF4-FFF2-40B4-BE49-F238E27FC236}">
                      <a16:creationId xmlns:a16="http://schemas.microsoft.com/office/drawing/2014/main" id="{940E8442-7785-4CD0-A556-78E452505124}"/>
                    </a:ext>
                  </a:extLst>
                </p:cNvPr>
                <p:cNvSpPr>
                  <a:spLocks noChangeArrowheads="1"/>
                </p:cNvSpPr>
                <p:nvPr/>
              </p:nvSpPr>
              <p:spPr bwMode="auto">
                <a:xfrm>
                  <a:off x="1206" y="1800"/>
                  <a:ext cx="480" cy="12"/>
                </a:xfrm>
                <a:prstGeom prst="rect">
                  <a:avLst/>
                </a:prstGeom>
                <a:solidFill>
                  <a:srgbClr val="C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52" name="Rectangle 1968">
                  <a:extLst>
                    <a:ext uri="{FF2B5EF4-FFF2-40B4-BE49-F238E27FC236}">
                      <a16:creationId xmlns:a16="http://schemas.microsoft.com/office/drawing/2014/main" id="{074BC344-A7BA-498C-B39E-D40D78273294}"/>
                    </a:ext>
                  </a:extLst>
                </p:cNvPr>
                <p:cNvSpPr>
                  <a:spLocks noChangeArrowheads="1"/>
                </p:cNvSpPr>
                <p:nvPr/>
              </p:nvSpPr>
              <p:spPr bwMode="auto">
                <a:xfrm>
                  <a:off x="1206" y="1812"/>
                  <a:ext cx="480" cy="6"/>
                </a:xfrm>
                <a:prstGeom prst="rect">
                  <a:avLst/>
                </a:prstGeom>
                <a:solidFill>
                  <a:srgbClr val="C0F1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53" name="Rectangle 1969">
                  <a:extLst>
                    <a:ext uri="{FF2B5EF4-FFF2-40B4-BE49-F238E27FC236}">
                      <a16:creationId xmlns:a16="http://schemas.microsoft.com/office/drawing/2014/main" id="{D97E048F-12F5-4F29-B280-04100BEA2A18}"/>
                    </a:ext>
                  </a:extLst>
                </p:cNvPr>
                <p:cNvSpPr>
                  <a:spLocks noChangeArrowheads="1"/>
                </p:cNvSpPr>
                <p:nvPr/>
              </p:nvSpPr>
              <p:spPr bwMode="auto">
                <a:xfrm>
                  <a:off x="1206" y="1818"/>
                  <a:ext cx="480" cy="6"/>
                </a:xfrm>
                <a:prstGeom prst="rect">
                  <a:avLst/>
                </a:prstGeom>
                <a:solidFill>
                  <a:srgbClr val="B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54" name="Rectangle 1970">
                  <a:extLst>
                    <a:ext uri="{FF2B5EF4-FFF2-40B4-BE49-F238E27FC236}">
                      <a16:creationId xmlns:a16="http://schemas.microsoft.com/office/drawing/2014/main" id="{77A18FFB-DD58-4D1F-A461-0AB245792A4D}"/>
                    </a:ext>
                  </a:extLst>
                </p:cNvPr>
                <p:cNvSpPr>
                  <a:spLocks noChangeArrowheads="1"/>
                </p:cNvSpPr>
                <p:nvPr/>
              </p:nvSpPr>
              <p:spPr bwMode="auto">
                <a:xfrm>
                  <a:off x="1206" y="1824"/>
                  <a:ext cx="480" cy="12"/>
                </a:xfrm>
                <a:prstGeom prst="rect">
                  <a:avLst/>
                </a:prstGeom>
                <a:solidFill>
                  <a:srgbClr val="BE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55" name="Rectangle 1971">
                  <a:extLst>
                    <a:ext uri="{FF2B5EF4-FFF2-40B4-BE49-F238E27FC236}">
                      <a16:creationId xmlns:a16="http://schemas.microsoft.com/office/drawing/2014/main" id="{DF58ACFD-482D-4B9D-8C10-CB413AB928B2}"/>
                    </a:ext>
                  </a:extLst>
                </p:cNvPr>
                <p:cNvSpPr>
                  <a:spLocks noChangeArrowheads="1"/>
                </p:cNvSpPr>
                <p:nvPr/>
              </p:nvSpPr>
              <p:spPr bwMode="auto">
                <a:xfrm>
                  <a:off x="1206" y="1836"/>
                  <a:ext cx="480" cy="6"/>
                </a:xfrm>
                <a:prstGeom prst="rect">
                  <a:avLst/>
                </a:prstGeom>
                <a:solidFill>
                  <a:srgbClr val="B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56" name="Rectangle 1972">
                  <a:extLst>
                    <a:ext uri="{FF2B5EF4-FFF2-40B4-BE49-F238E27FC236}">
                      <a16:creationId xmlns:a16="http://schemas.microsoft.com/office/drawing/2014/main" id="{DB46AD42-FB6F-4DAA-935D-F624A4C5CFC6}"/>
                    </a:ext>
                  </a:extLst>
                </p:cNvPr>
                <p:cNvSpPr>
                  <a:spLocks noChangeArrowheads="1"/>
                </p:cNvSpPr>
                <p:nvPr/>
              </p:nvSpPr>
              <p:spPr bwMode="auto">
                <a:xfrm>
                  <a:off x="1206" y="1842"/>
                  <a:ext cx="480" cy="6"/>
                </a:xfrm>
                <a:prstGeom prst="rect">
                  <a:avLst/>
                </a:prstGeom>
                <a:solidFill>
                  <a:srgbClr val="BB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57" name="Rectangle 1973">
                  <a:extLst>
                    <a:ext uri="{FF2B5EF4-FFF2-40B4-BE49-F238E27FC236}">
                      <a16:creationId xmlns:a16="http://schemas.microsoft.com/office/drawing/2014/main" id="{729A24FB-E1FE-4635-907D-1B62C8AD52D3}"/>
                    </a:ext>
                  </a:extLst>
                </p:cNvPr>
                <p:cNvSpPr>
                  <a:spLocks noChangeArrowheads="1"/>
                </p:cNvSpPr>
                <p:nvPr/>
              </p:nvSpPr>
              <p:spPr bwMode="auto">
                <a:xfrm>
                  <a:off x="1206" y="1848"/>
                  <a:ext cx="480" cy="12"/>
                </a:xfrm>
                <a:prstGeom prst="rect">
                  <a:avLst/>
                </a:prstGeom>
                <a:solidFill>
                  <a:srgbClr val="BA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58" name="Rectangle 1974">
                  <a:extLst>
                    <a:ext uri="{FF2B5EF4-FFF2-40B4-BE49-F238E27FC236}">
                      <a16:creationId xmlns:a16="http://schemas.microsoft.com/office/drawing/2014/main" id="{40786DBC-0789-4B8B-9E97-189CEE4E0F91}"/>
                    </a:ext>
                  </a:extLst>
                </p:cNvPr>
                <p:cNvSpPr>
                  <a:spLocks noChangeArrowheads="1"/>
                </p:cNvSpPr>
                <p:nvPr/>
              </p:nvSpPr>
              <p:spPr bwMode="auto">
                <a:xfrm>
                  <a:off x="1206" y="1860"/>
                  <a:ext cx="480" cy="6"/>
                </a:xfrm>
                <a:prstGeom prst="rect">
                  <a:avLst/>
                </a:prstGeom>
                <a:solidFill>
                  <a:srgbClr val="B9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59" name="Rectangle 1975">
                  <a:extLst>
                    <a:ext uri="{FF2B5EF4-FFF2-40B4-BE49-F238E27FC236}">
                      <a16:creationId xmlns:a16="http://schemas.microsoft.com/office/drawing/2014/main" id="{5041C8E6-C5D6-4DFD-AE7C-8099CF72A66C}"/>
                    </a:ext>
                  </a:extLst>
                </p:cNvPr>
                <p:cNvSpPr>
                  <a:spLocks noChangeArrowheads="1"/>
                </p:cNvSpPr>
                <p:nvPr/>
              </p:nvSpPr>
              <p:spPr bwMode="auto">
                <a:xfrm>
                  <a:off x="1206" y="1866"/>
                  <a:ext cx="480" cy="6"/>
                </a:xfrm>
                <a:prstGeom prst="rect">
                  <a:avLst/>
                </a:prstGeom>
                <a:solidFill>
                  <a:srgbClr val="B7E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60" name="Rectangle 1976">
                  <a:extLst>
                    <a:ext uri="{FF2B5EF4-FFF2-40B4-BE49-F238E27FC236}">
                      <a16:creationId xmlns:a16="http://schemas.microsoft.com/office/drawing/2014/main" id="{1A78CD12-47E3-4033-BA17-40F32EE2E3B5}"/>
                    </a:ext>
                  </a:extLst>
                </p:cNvPr>
                <p:cNvSpPr>
                  <a:spLocks noChangeArrowheads="1"/>
                </p:cNvSpPr>
                <p:nvPr/>
              </p:nvSpPr>
              <p:spPr bwMode="auto">
                <a:xfrm>
                  <a:off x="1206" y="1872"/>
                  <a:ext cx="480" cy="12"/>
                </a:xfrm>
                <a:prstGeom prst="rect">
                  <a:avLst/>
                </a:prstGeom>
                <a:solidFill>
                  <a:srgbClr val="B6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61" name="Rectangle 1977">
                  <a:extLst>
                    <a:ext uri="{FF2B5EF4-FFF2-40B4-BE49-F238E27FC236}">
                      <a16:creationId xmlns:a16="http://schemas.microsoft.com/office/drawing/2014/main" id="{50AF8F22-1F46-4762-9514-8836766D8EB8}"/>
                    </a:ext>
                  </a:extLst>
                </p:cNvPr>
                <p:cNvSpPr>
                  <a:spLocks noChangeArrowheads="1"/>
                </p:cNvSpPr>
                <p:nvPr/>
              </p:nvSpPr>
              <p:spPr bwMode="auto">
                <a:xfrm>
                  <a:off x="1206" y="1884"/>
                  <a:ext cx="480" cy="6"/>
                </a:xfrm>
                <a:prstGeom prst="rect">
                  <a:avLst/>
                </a:prstGeom>
                <a:solidFill>
                  <a:srgbClr val="B5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62" name="Rectangle 1978">
                  <a:extLst>
                    <a:ext uri="{FF2B5EF4-FFF2-40B4-BE49-F238E27FC236}">
                      <a16:creationId xmlns:a16="http://schemas.microsoft.com/office/drawing/2014/main" id="{696F4527-DCC0-44F2-882B-06B85CA4CC78}"/>
                    </a:ext>
                  </a:extLst>
                </p:cNvPr>
                <p:cNvSpPr>
                  <a:spLocks noChangeArrowheads="1"/>
                </p:cNvSpPr>
                <p:nvPr/>
              </p:nvSpPr>
              <p:spPr bwMode="auto">
                <a:xfrm>
                  <a:off x="1206" y="1890"/>
                  <a:ext cx="480" cy="6"/>
                </a:xfrm>
                <a:prstGeom prst="rect">
                  <a:avLst/>
                </a:prstGeom>
                <a:solidFill>
                  <a:srgbClr val="B3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63" name="Rectangle 1979">
                  <a:extLst>
                    <a:ext uri="{FF2B5EF4-FFF2-40B4-BE49-F238E27FC236}">
                      <a16:creationId xmlns:a16="http://schemas.microsoft.com/office/drawing/2014/main" id="{C10CE420-522B-46D7-93AB-5093394C088A}"/>
                    </a:ext>
                  </a:extLst>
                </p:cNvPr>
                <p:cNvSpPr>
                  <a:spLocks noChangeArrowheads="1"/>
                </p:cNvSpPr>
                <p:nvPr/>
              </p:nvSpPr>
              <p:spPr bwMode="auto">
                <a:xfrm>
                  <a:off x="1206" y="1896"/>
                  <a:ext cx="480" cy="12"/>
                </a:xfrm>
                <a:prstGeom prst="rect">
                  <a:avLst/>
                </a:prstGeom>
                <a:solidFill>
                  <a:srgbClr val="B2D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64" name="Rectangle 1980">
                  <a:extLst>
                    <a:ext uri="{FF2B5EF4-FFF2-40B4-BE49-F238E27FC236}">
                      <a16:creationId xmlns:a16="http://schemas.microsoft.com/office/drawing/2014/main" id="{8D7B3380-33D2-4227-BFED-176F4E5F8EBC}"/>
                    </a:ext>
                  </a:extLst>
                </p:cNvPr>
                <p:cNvSpPr>
                  <a:spLocks noChangeArrowheads="1"/>
                </p:cNvSpPr>
                <p:nvPr/>
              </p:nvSpPr>
              <p:spPr bwMode="auto">
                <a:xfrm>
                  <a:off x="1206" y="1908"/>
                  <a:ext cx="480" cy="6"/>
                </a:xfrm>
                <a:prstGeom prst="rect">
                  <a:avLst/>
                </a:prstGeom>
                <a:solidFill>
                  <a:srgbClr val="B1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65" name="Rectangle 1981">
                  <a:extLst>
                    <a:ext uri="{FF2B5EF4-FFF2-40B4-BE49-F238E27FC236}">
                      <a16:creationId xmlns:a16="http://schemas.microsoft.com/office/drawing/2014/main" id="{3F82319A-0A7B-4DF6-8591-95C116DE04BE}"/>
                    </a:ext>
                  </a:extLst>
                </p:cNvPr>
                <p:cNvSpPr>
                  <a:spLocks noChangeArrowheads="1"/>
                </p:cNvSpPr>
                <p:nvPr/>
              </p:nvSpPr>
              <p:spPr bwMode="auto">
                <a:xfrm>
                  <a:off x="1206" y="1914"/>
                  <a:ext cx="480" cy="12"/>
                </a:xfrm>
                <a:prstGeom prst="rect">
                  <a:avLst/>
                </a:prstGeom>
                <a:solidFill>
                  <a:srgbClr val="B0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66" name="Rectangle 1982">
                  <a:extLst>
                    <a:ext uri="{FF2B5EF4-FFF2-40B4-BE49-F238E27FC236}">
                      <a16:creationId xmlns:a16="http://schemas.microsoft.com/office/drawing/2014/main" id="{B6FEF2B3-5C8F-4767-A34F-E194FF7A3FFF}"/>
                    </a:ext>
                  </a:extLst>
                </p:cNvPr>
                <p:cNvSpPr>
                  <a:spLocks noChangeArrowheads="1"/>
                </p:cNvSpPr>
                <p:nvPr/>
              </p:nvSpPr>
              <p:spPr bwMode="auto">
                <a:xfrm>
                  <a:off x="1206" y="1926"/>
                  <a:ext cx="480" cy="6"/>
                </a:xfrm>
                <a:prstGeom prst="rect">
                  <a:avLst/>
                </a:prstGeom>
                <a:solidFill>
                  <a:srgbClr val="AF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67" name="Rectangle 1983">
                  <a:extLst>
                    <a:ext uri="{FF2B5EF4-FFF2-40B4-BE49-F238E27FC236}">
                      <a16:creationId xmlns:a16="http://schemas.microsoft.com/office/drawing/2014/main" id="{6CC130B0-E1FB-4719-97B5-C23ED957DA38}"/>
                    </a:ext>
                  </a:extLst>
                </p:cNvPr>
                <p:cNvSpPr>
                  <a:spLocks noChangeArrowheads="1"/>
                </p:cNvSpPr>
                <p:nvPr/>
              </p:nvSpPr>
              <p:spPr bwMode="auto">
                <a:xfrm>
                  <a:off x="1206" y="1932"/>
                  <a:ext cx="480" cy="6"/>
                </a:xfrm>
                <a:prstGeom prst="rect">
                  <a:avLst/>
                </a:prstGeom>
                <a:solidFill>
                  <a:srgbClr val="AEDA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68" name="Rectangle 1984">
                  <a:extLst>
                    <a:ext uri="{FF2B5EF4-FFF2-40B4-BE49-F238E27FC236}">
                      <a16:creationId xmlns:a16="http://schemas.microsoft.com/office/drawing/2014/main" id="{0C7BCB95-CF23-4C36-B735-1D29518371F4}"/>
                    </a:ext>
                  </a:extLst>
                </p:cNvPr>
                <p:cNvSpPr>
                  <a:spLocks noChangeArrowheads="1"/>
                </p:cNvSpPr>
                <p:nvPr/>
              </p:nvSpPr>
              <p:spPr bwMode="auto">
                <a:xfrm>
                  <a:off x="1206" y="1938"/>
                  <a:ext cx="480" cy="12"/>
                </a:xfrm>
                <a:prstGeom prst="rect">
                  <a:avLst/>
                </a:prstGeom>
                <a:solidFill>
                  <a:srgbClr val="AD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69" name="Rectangle 1985">
                  <a:extLst>
                    <a:ext uri="{FF2B5EF4-FFF2-40B4-BE49-F238E27FC236}">
                      <a16:creationId xmlns:a16="http://schemas.microsoft.com/office/drawing/2014/main" id="{FCB1AA30-F1BA-4DE9-AF24-E86C510F2442}"/>
                    </a:ext>
                  </a:extLst>
                </p:cNvPr>
                <p:cNvSpPr>
                  <a:spLocks noChangeArrowheads="1"/>
                </p:cNvSpPr>
                <p:nvPr/>
              </p:nvSpPr>
              <p:spPr bwMode="auto">
                <a:xfrm>
                  <a:off x="1206" y="1950"/>
                  <a:ext cx="480" cy="6"/>
                </a:xfrm>
                <a:prstGeom prst="rect">
                  <a:avLst/>
                </a:prstGeom>
                <a:solidFill>
                  <a:srgbClr val="ACD7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70" name="Rectangle 1986">
                  <a:extLst>
                    <a:ext uri="{FF2B5EF4-FFF2-40B4-BE49-F238E27FC236}">
                      <a16:creationId xmlns:a16="http://schemas.microsoft.com/office/drawing/2014/main" id="{0B863AC3-9E1B-4546-89E0-EDCC0D4D437A}"/>
                    </a:ext>
                  </a:extLst>
                </p:cNvPr>
                <p:cNvSpPr>
                  <a:spLocks noChangeArrowheads="1"/>
                </p:cNvSpPr>
                <p:nvPr/>
              </p:nvSpPr>
              <p:spPr bwMode="auto">
                <a:xfrm>
                  <a:off x="1206" y="1956"/>
                  <a:ext cx="480" cy="6"/>
                </a:xfrm>
                <a:prstGeom prst="rect">
                  <a:avLst/>
                </a:prstGeom>
                <a:solidFill>
                  <a:srgbClr val="ABD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71" name="Rectangle 1987">
                  <a:extLst>
                    <a:ext uri="{FF2B5EF4-FFF2-40B4-BE49-F238E27FC236}">
                      <a16:creationId xmlns:a16="http://schemas.microsoft.com/office/drawing/2014/main" id="{2704D786-A7EE-45AD-B0D8-185CDD4D0A84}"/>
                    </a:ext>
                  </a:extLst>
                </p:cNvPr>
                <p:cNvSpPr>
                  <a:spLocks noChangeArrowheads="1"/>
                </p:cNvSpPr>
                <p:nvPr/>
              </p:nvSpPr>
              <p:spPr bwMode="auto">
                <a:xfrm>
                  <a:off x="1206" y="1962"/>
                  <a:ext cx="480" cy="12"/>
                </a:xfrm>
                <a:prstGeom prst="rect">
                  <a:avLst/>
                </a:prstGeom>
                <a:solidFill>
                  <a:srgbClr val="AAD5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72" name="Rectangle 1988">
                  <a:extLst>
                    <a:ext uri="{FF2B5EF4-FFF2-40B4-BE49-F238E27FC236}">
                      <a16:creationId xmlns:a16="http://schemas.microsoft.com/office/drawing/2014/main" id="{52FABAAA-D2E9-4176-842C-0FB14CD194BC}"/>
                    </a:ext>
                  </a:extLst>
                </p:cNvPr>
                <p:cNvSpPr>
                  <a:spLocks noChangeArrowheads="1"/>
                </p:cNvSpPr>
                <p:nvPr/>
              </p:nvSpPr>
              <p:spPr bwMode="auto">
                <a:xfrm>
                  <a:off x="1206" y="1974"/>
                  <a:ext cx="480" cy="6"/>
                </a:xfrm>
                <a:prstGeom prst="rect">
                  <a:avLst/>
                </a:prstGeom>
                <a:solidFill>
                  <a:srgbClr val="AAD5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73" name="Rectangle 1989">
                  <a:extLst>
                    <a:ext uri="{FF2B5EF4-FFF2-40B4-BE49-F238E27FC236}">
                      <a16:creationId xmlns:a16="http://schemas.microsoft.com/office/drawing/2014/main" id="{DE73FB46-E2B6-4C72-A08A-B0BB43E0856B}"/>
                    </a:ext>
                  </a:extLst>
                </p:cNvPr>
                <p:cNvSpPr>
                  <a:spLocks noChangeArrowheads="1"/>
                </p:cNvSpPr>
                <p:nvPr/>
              </p:nvSpPr>
              <p:spPr bwMode="auto">
                <a:xfrm>
                  <a:off x="1206" y="1980"/>
                  <a:ext cx="480" cy="6"/>
                </a:xfrm>
                <a:prstGeom prst="rect">
                  <a:avLst/>
                </a:prstGeom>
                <a:solidFill>
                  <a:srgbClr val="A9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74" name="Rectangle 1990">
                  <a:extLst>
                    <a:ext uri="{FF2B5EF4-FFF2-40B4-BE49-F238E27FC236}">
                      <a16:creationId xmlns:a16="http://schemas.microsoft.com/office/drawing/2014/main" id="{E1402776-6BDB-4D7C-BA87-D0E0CE80EF7F}"/>
                    </a:ext>
                  </a:extLst>
                </p:cNvPr>
                <p:cNvSpPr>
                  <a:spLocks noChangeArrowheads="1"/>
                </p:cNvSpPr>
                <p:nvPr/>
              </p:nvSpPr>
              <p:spPr bwMode="auto">
                <a:xfrm>
                  <a:off x="1206" y="1986"/>
                  <a:ext cx="480" cy="12"/>
                </a:xfrm>
                <a:prstGeom prst="rect">
                  <a:avLst/>
                </a:prstGeom>
                <a:solidFill>
                  <a:srgbClr val="A9D3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75" name="Rectangle 1991">
                  <a:extLst>
                    <a:ext uri="{FF2B5EF4-FFF2-40B4-BE49-F238E27FC236}">
                      <a16:creationId xmlns:a16="http://schemas.microsoft.com/office/drawing/2014/main" id="{FB38B78A-2FC6-4919-BD0E-0004B27C805A}"/>
                    </a:ext>
                  </a:extLst>
                </p:cNvPr>
                <p:cNvSpPr>
                  <a:spLocks noChangeArrowheads="1"/>
                </p:cNvSpPr>
                <p:nvPr/>
              </p:nvSpPr>
              <p:spPr bwMode="auto">
                <a:xfrm>
                  <a:off x="1206" y="1998"/>
                  <a:ext cx="480" cy="6"/>
                </a:xfrm>
                <a:prstGeom prst="rect">
                  <a:avLst/>
                </a:prstGeom>
                <a:solidFill>
                  <a:srgbClr val="A8D3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76" name="Rectangle 1992">
                  <a:extLst>
                    <a:ext uri="{FF2B5EF4-FFF2-40B4-BE49-F238E27FC236}">
                      <a16:creationId xmlns:a16="http://schemas.microsoft.com/office/drawing/2014/main" id="{A69EAEAD-943E-4E1F-BF3E-8616904234A8}"/>
                    </a:ext>
                  </a:extLst>
                </p:cNvPr>
                <p:cNvSpPr>
                  <a:spLocks noChangeArrowheads="1"/>
                </p:cNvSpPr>
                <p:nvPr/>
              </p:nvSpPr>
              <p:spPr bwMode="auto">
                <a:xfrm>
                  <a:off x="1206" y="2004"/>
                  <a:ext cx="480" cy="12"/>
                </a:xfrm>
                <a:prstGeom prst="rect">
                  <a:avLst/>
                </a:prstGeom>
                <a:solidFill>
                  <a:srgbClr val="A8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77" name="Rectangle 1993">
                  <a:extLst>
                    <a:ext uri="{FF2B5EF4-FFF2-40B4-BE49-F238E27FC236}">
                      <a16:creationId xmlns:a16="http://schemas.microsoft.com/office/drawing/2014/main" id="{0F959D49-CE05-4CAE-A330-1CD2FF0AAAE9}"/>
                    </a:ext>
                  </a:extLst>
                </p:cNvPr>
                <p:cNvSpPr>
                  <a:spLocks noChangeArrowheads="1"/>
                </p:cNvSpPr>
                <p:nvPr/>
              </p:nvSpPr>
              <p:spPr bwMode="auto">
                <a:xfrm>
                  <a:off x="1206" y="2016"/>
                  <a:ext cx="480" cy="6"/>
                </a:xfrm>
                <a:prstGeom prst="rect">
                  <a:avLst/>
                </a:prstGeom>
                <a:solidFill>
                  <a:srgbClr val="A7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78" name="Rectangle 1994">
                  <a:extLst>
                    <a:ext uri="{FF2B5EF4-FFF2-40B4-BE49-F238E27FC236}">
                      <a16:creationId xmlns:a16="http://schemas.microsoft.com/office/drawing/2014/main" id="{A0552454-00C3-48F3-9A25-417BD3E2A11A}"/>
                    </a:ext>
                  </a:extLst>
                </p:cNvPr>
                <p:cNvSpPr>
                  <a:spLocks noChangeArrowheads="1"/>
                </p:cNvSpPr>
                <p:nvPr/>
              </p:nvSpPr>
              <p:spPr bwMode="auto">
                <a:xfrm>
                  <a:off x="1206" y="2022"/>
                  <a:ext cx="480" cy="6"/>
                </a:xfrm>
                <a:prstGeom prst="rect">
                  <a:avLst/>
                </a:prstGeom>
                <a:solidFill>
                  <a:srgbClr val="A7D1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79" name="Rectangle 1995">
                  <a:extLst>
                    <a:ext uri="{FF2B5EF4-FFF2-40B4-BE49-F238E27FC236}">
                      <a16:creationId xmlns:a16="http://schemas.microsoft.com/office/drawing/2014/main" id="{780BA3A3-7F0E-40BF-AAB3-C1D59F2CD21B}"/>
                    </a:ext>
                  </a:extLst>
                </p:cNvPr>
                <p:cNvSpPr>
                  <a:spLocks noChangeArrowheads="1"/>
                </p:cNvSpPr>
                <p:nvPr/>
              </p:nvSpPr>
              <p:spPr bwMode="auto">
                <a:xfrm>
                  <a:off x="1206" y="2028"/>
                  <a:ext cx="480" cy="12"/>
                </a:xfrm>
                <a:prstGeom prst="rect">
                  <a:avLst/>
                </a:prstGeom>
                <a:solidFill>
                  <a:srgbClr val="A7D1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80" name="Rectangle 1996">
                  <a:extLst>
                    <a:ext uri="{FF2B5EF4-FFF2-40B4-BE49-F238E27FC236}">
                      <a16:creationId xmlns:a16="http://schemas.microsoft.com/office/drawing/2014/main" id="{13B48F32-11C5-44B4-BB19-E10E6022BFC5}"/>
                    </a:ext>
                  </a:extLst>
                </p:cNvPr>
                <p:cNvSpPr>
                  <a:spLocks noChangeArrowheads="1"/>
                </p:cNvSpPr>
                <p:nvPr/>
              </p:nvSpPr>
              <p:spPr bwMode="auto">
                <a:xfrm>
                  <a:off x="1206" y="2040"/>
                  <a:ext cx="480" cy="6"/>
                </a:xfrm>
                <a:prstGeom prst="rect">
                  <a:avLst/>
                </a:prstGeom>
                <a:solidFill>
                  <a:srgbClr val="A7D1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69581" name="Rectangle 1997">
                <a:extLst>
                  <a:ext uri="{FF2B5EF4-FFF2-40B4-BE49-F238E27FC236}">
                    <a16:creationId xmlns:a16="http://schemas.microsoft.com/office/drawing/2014/main" id="{AB4DD201-0ECC-4328-9357-F1B3F6606B13}"/>
                  </a:ext>
                </a:extLst>
              </p:cNvPr>
              <p:cNvSpPr>
                <a:spLocks noChangeArrowheads="1"/>
              </p:cNvSpPr>
              <p:nvPr/>
            </p:nvSpPr>
            <p:spPr bwMode="auto">
              <a:xfrm>
                <a:off x="1206" y="1278"/>
                <a:ext cx="480" cy="768"/>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582" name="Rectangle 1998">
              <a:extLst>
                <a:ext uri="{FF2B5EF4-FFF2-40B4-BE49-F238E27FC236}">
                  <a16:creationId xmlns:a16="http://schemas.microsoft.com/office/drawing/2014/main" id="{DC2CE5BE-EAA5-4157-8FA9-F8EA613CDC44}"/>
                </a:ext>
              </a:extLst>
            </p:cNvPr>
            <p:cNvSpPr>
              <a:spLocks noChangeArrowheads="1"/>
            </p:cNvSpPr>
            <p:nvPr/>
          </p:nvSpPr>
          <p:spPr bwMode="auto">
            <a:xfrm>
              <a:off x="1302" y="1596"/>
              <a:ext cx="29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HTTP</a:t>
              </a:r>
              <a:endParaRPr lang="fr-FR" altLang="en-US"/>
            </a:p>
          </p:txBody>
        </p:sp>
        <p:grpSp>
          <p:nvGrpSpPr>
            <p:cNvPr id="69583" name="Group 1999">
              <a:extLst>
                <a:ext uri="{FF2B5EF4-FFF2-40B4-BE49-F238E27FC236}">
                  <a16:creationId xmlns:a16="http://schemas.microsoft.com/office/drawing/2014/main" id="{274FC3CD-54B3-48E1-A37D-DC64118FCFC1}"/>
                </a:ext>
              </a:extLst>
            </p:cNvPr>
            <p:cNvGrpSpPr>
              <a:grpSpLocks/>
            </p:cNvGrpSpPr>
            <p:nvPr/>
          </p:nvGrpSpPr>
          <p:grpSpPr bwMode="auto">
            <a:xfrm>
              <a:off x="1206" y="2046"/>
              <a:ext cx="480" cy="240"/>
              <a:chOff x="1206" y="2046"/>
              <a:chExt cx="480" cy="240"/>
            </a:xfrm>
          </p:grpSpPr>
          <p:grpSp>
            <p:nvGrpSpPr>
              <p:cNvPr id="69584" name="Group 2000">
                <a:extLst>
                  <a:ext uri="{FF2B5EF4-FFF2-40B4-BE49-F238E27FC236}">
                    <a16:creationId xmlns:a16="http://schemas.microsoft.com/office/drawing/2014/main" id="{B23ADE80-804F-48C2-B342-DBC441C697B1}"/>
                  </a:ext>
                </a:extLst>
              </p:cNvPr>
              <p:cNvGrpSpPr>
                <a:grpSpLocks/>
              </p:cNvGrpSpPr>
              <p:nvPr/>
            </p:nvGrpSpPr>
            <p:grpSpPr bwMode="auto">
              <a:xfrm>
                <a:off x="1206" y="2046"/>
                <a:ext cx="480" cy="240"/>
                <a:chOff x="1206" y="2046"/>
                <a:chExt cx="480" cy="240"/>
              </a:xfrm>
            </p:grpSpPr>
            <p:sp>
              <p:nvSpPr>
                <p:cNvPr id="69585" name="Rectangle 2001">
                  <a:extLst>
                    <a:ext uri="{FF2B5EF4-FFF2-40B4-BE49-F238E27FC236}">
                      <a16:creationId xmlns:a16="http://schemas.microsoft.com/office/drawing/2014/main" id="{8527137A-8BEF-45DF-87AE-4E0E6C4BF998}"/>
                    </a:ext>
                  </a:extLst>
                </p:cNvPr>
                <p:cNvSpPr>
                  <a:spLocks noChangeArrowheads="1"/>
                </p:cNvSpPr>
                <p:nvPr/>
              </p:nvSpPr>
              <p:spPr bwMode="auto">
                <a:xfrm>
                  <a:off x="1206" y="2046"/>
                  <a:ext cx="480" cy="6"/>
                </a:xfrm>
                <a:prstGeom prst="rect">
                  <a:avLst/>
                </a:prstGeom>
                <a:solidFill>
                  <a:srgbClr val="D1D1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86" name="Rectangle 2002">
                  <a:extLst>
                    <a:ext uri="{FF2B5EF4-FFF2-40B4-BE49-F238E27FC236}">
                      <a16:creationId xmlns:a16="http://schemas.microsoft.com/office/drawing/2014/main" id="{5CCC1F5A-9422-4B7C-967E-9E556EEE132C}"/>
                    </a:ext>
                  </a:extLst>
                </p:cNvPr>
                <p:cNvSpPr>
                  <a:spLocks noChangeArrowheads="1"/>
                </p:cNvSpPr>
                <p:nvPr/>
              </p:nvSpPr>
              <p:spPr bwMode="auto">
                <a:xfrm>
                  <a:off x="1206" y="2052"/>
                  <a:ext cx="480" cy="6"/>
                </a:xfrm>
                <a:prstGeom prst="rect">
                  <a:avLst/>
                </a:prstGeom>
                <a:solidFill>
                  <a:srgbClr val="D2D2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87" name="Rectangle 2003">
                  <a:extLst>
                    <a:ext uri="{FF2B5EF4-FFF2-40B4-BE49-F238E27FC236}">
                      <a16:creationId xmlns:a16="http://schemas.microsoft.com/office/drawing/2014/main" id="{A935580C-C0AC-4D50-BFF0-F2F122D8B082}"/>
                    </a:ext>
                  </a:extLst>
                </p:cNvPr>
                <p:cNvSpPr>
                  <a:spLocks noChangeArrowheads="1"/>
                </p:cNvSpPr>
                <p:nvPr/>
              </p:nvSpPr>
              <p:spPr bwMode="auto">
                <a:xfrm>
                  <a:off x="1206" y="2058"/>
                  <a:ext cx="480" cy="6"/>
                </a:xfrm>
                <a:prstGeom prst="rect">
                  <a:avLst/>
                </a:prstGeom>
                <a:solidFill>
                  <a:srgbClr val="D3D3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88" name="Rectangle 2004">
                  <a:extLst>
                    <a:ext uri="{FF2B5EF4-FFF2-40B4-BE49-F238E27FC236}">
                      <a16:creationId xmlns:a16="http://schemas.microsoft.com/office/drawing/2014/main" id="{38BAD2FF-87CC-470F-981F-9581828D68BC}"/>
                    </a:ext>
                  </a:extLst>
                </p:cNvPr>
                <p:cNvSpPr>
                  <a:spLocks noChangeArrowheads="1"/>
                </p:cNvSpPr>
                <p:nvPr/>
              </p:nvSpPr>
              <p:spPr bwMode="auto">
                <a:xfrm>
                  <a:off x="1206" y="2064"/>
                  <a:ext cx="480" cy="6"/>
                </a:xfrm>
                <a:prstGeom prst="rect">
                  <a:avLst/>
                </a:prstGeom>
                <a:solidFill>
                  <a:srgbClr val="D4D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89" name="Rectangle 2005">
                  <a:extLst>
                    <a:ext uri="{FF2B5EF4-FFF2-40B4-BE49-F238E27FC236}">
                      <a16:creationId xmlns:a16="http://schemas.microsoft.com/office/drawing/2014/main" id="{1F48CF7C-D7EE-40B7-BBE4-0423F97331C8}"/>
                    </a:ext>
                  </a:extLst>
                </p:cNvPr>
                <p:cNvSpPr>
                  <a:spLocks noChangeArrowheads="1"/>
                </p:cNvSpPr>
                <p:nvPr/>
              </p:nvSpPr>
              <p:spPr bwMode="auto">
                <a:xfrm>
                  <a:off x="1206" y="2070"/>
                  <a:ext cx="480" cy="6"/>
                </a:xfrm>
                <a:prstGeom prst="rect">
                  <a:avLst/>
                </a:prstGeom>
                <a:solidFill>
                  <a:srgbClr val="D6D6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90" name="Rectangle 2006">
                  <a:extLst>
                    <a:ext uri="{FF2B5EF4-FFF2-40B4-BE49-F238E27FC236}">
                      <a16:creationId xmlns:a16="http://schemas.microsoft.com/office/drawing/2014/main" id="{9D761D80-F28D-48E9-99D6-A587133473AA}"/>
                    </a:ext>
                  </a:extLst>
                </p:cNvPr>
                <p:cNvSpPr>
                  <a:spLocks noChangeArrowheads="1"/>
                </p:cNvSpPr>
                <p:nvPr/>
              </p:nvSpPr>
              <p:spPr bwMode="auto">
                <a:xfrm>
                  <a:off x="1206" y="2076"/>
                  <a:ext cx="480" cy="6"/>
                </a:xfrm>
                <a:prstGeom prst="rect">
                  <a:avLst/>
                </a:prstGeom>
                <a:solidFill>
                  <a:srgbClr val="D9D9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91" name="Rectangle 2007">
                  <a:extLst>
                    <a:ext uri="{FF2B5EF4-FFF2-40B4-BE49-F238E27FC236}">
                      <a16:creationId xmlns:a16="http://schemas.microsoft.com/office/drawing/2014/main" id="{F4FA7F1F-B49C-423F-A68B-3E37F5BFA3BB}"/>
                    </a:ext>
                  </a:extLst>
                </p:cNvPr>
                <p:cNvSpPr>
                  <a:spLocks noChangeArrowheads="1"/>
                </p:cNvSpPr>
                <p:nvPr/>
              </p:nvSpPr>
              <p:spPr bwMode="auto">
                <a:xfrm>
                  <a:off x="1206" y="2082"/>
                  <a:ext cx="480" cy="6"/>
                </a:xfrm>
                <a:prstGeom prst="rect">
                  <a:avLst/>
                </a:prstGeom>
                <a:solidFill>
                  <a:srgbClr val="DCDC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92" name="Rectangle 2008">
                  <a:extLst>
                    <a:ext uri="{FF2B5EF4-FFF2-40B4-BE49-F238E27FC236}">
                      <a16:creationId xmlns:a16="http://schemas.microsoft.com/office/drawing/2014/main" id="{A2994AF0-7F59-4890-9A0E-F7B6703B8BED}"/>
                    </a:ext>
                  </a:extLst>
                </p:cNvPr>
                <p:cNvSpPr>
                  <a:spLocks noChangeArrowheads="1"/>
                </p:cNvSpPr>
                <p:nvPr/>
              </p:nvSpPr>
              <p:spPr bwMode="auto">
                <a:xfrm>
                  <a:off x="1206" y="2088"/>
                  <a:ext cx="480" cy="6"/>
                </a:xfrm>
                <a:prstGeom prst="rect">
                  <a:avLst/>
                </a:prstGeom>
                <a:solidFill>
                  <a:srgbClr val="DFDF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93" name="Rectangle 2009">
                  <a:extLst>
                    <a:ext uri="{FF2B5EF4-FFF2-40B4-BE49-F238E27FC236}">
                      <a16:creationId xmlns:a16="http://schemas.microsoft.com/office/drawing/2014/main" id="{5D6075BF-243F-46FF-9082-C5A71AD1847A}"/>
                    </a:ext>
                  </a:extLst>
                </p:cNvPr>
                <p:cNvSpPr>
                  <a:spLocks noChangeArrowheads="1"/>
                </p:cNvSpPr>
                <p:nvPr/>
              </p:nvSpPr>
              <p:spPr bwMode="auto">
                <a:xfrm>
                  <a:off x="1206" y="2094"/>
                  <a:ext cx="480" cy="6"/>
                </a:xfrm>
                <a:prstGeom prst="rect">
                  <a:avLst/>
                </a:prstGeom>
                <a:solidFill>
                  <a:srgbClr val="E3E3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94" name="Rectangle 2010">
                  <a:extLst>
                    <a:ext uri="{FF2B5EF4-FFF2-40B4-BE49-F238E27FC236}">
                      <a16:creationId xmlns:a16="http://schemas.microsoft.com/office/drawing/2014/main" id="{42A332BE-1E31-4716-9F5F-D3718BA1FBE9}"/>
                    </a:ext>
                  </a:extLst>
                </p:cNvPr>
                <p:cNvSpPr>
                  <a:spLocks noChangeArrowheads="1"/>
                </p:cNvSpPr>
                <p:nvPr/>
              </p:nvSpPr>
              <p:spPr bwMode="auto">
                <a:xfrm>
                  <a:off x="1206" y="2100"/>
                  <a:ext cx="480" cy="6"/>
                </a:xfrm>
                <a:prstGeom prst="rect">
                  <a:avLst/>
                </a:prstGeom>
                <a:solidFill>
                  <a:srgbClr val="E7E7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95" name="Rectangle 2011">
                  <a:extLst>
                    <a:ext uri="{FF2B5EF4-FFF2-40B4-BE49-F238E27FC236}">
                      <a16:creationId xmlns:a16="http://schemas.microsoft.com/office/drawing/2014/main" id="{C3B3BE08-3AB7-4D9A-9E1A-92693D071743}"/>
                    </a:ext>
                  </a:extLst>
                </p:cNvPr>
                <p:cNvSpPr>
                  <a:spLocks noChangeArrowheads="1"/>
                </p:cNvSpPr>
                <p:nvPr/>
              </p:nvSpPr>
              <p:spPr bwMode="auto">
                <a:xfrm>
                  <a:off x="1206" y="2106"/>
                  <a:ext cx="480" cy="6"/>
                </a:xfrm>
                <a:prstGeom prst="rect">
                  <a:avLst/>
                </a:prstGeom>
                <a:solidFill>
                  <a:srgbClr val="EBEB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96" name="Rectangle 2012">
                  <a:extLst>
                    <a:ext uri="{FF2B5EF4-FFF2-40B4-BE49-F238E27FC236}">
                      <a16:creationId xmlns:a16="http://schemas.microsoft.com/office/drawing/2014/main" id="{DCEB426A-04A4-4144-BA2F-0FAF2D04686D}"/>
                    </a:ext>
                  </a:extLst>
                </p:cNvPr>
                <p:cNvSpPr>
                  <a:spLocks noChangeArrowheads="1"/>
                </p:cNvSpPr>
                <p:nvPr/>
              </p:nvSpPr>
              <p:spPr bwMode="auto">
                <a:xfrm>
                  <a:off x="1206" y="2112"/>
                  <a:ext cx="480" cy="6"/>
                </a:xfrm>
                <a:prstGeom prst="rect">
                  <a:avLst/>
                </a:prstGeom>
                <a:solidFill>
                  <a:srgbClr val="EEEE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97" name="Rectangle 2013">
                  <a:extLst>
                    <a:ext uri="{FF2B5EF4-FFF2-40B4-BE49-F238E27FC236}">
                      <a16:creationId xmlns:a16="http://schemas.microsoft.com/office/drawing/2014/main" id="{01A2596C-E402-4A01-9889-4244B248C82B}"/>
                    </a:ext>
                  </a:extLst>
                </p:cNvPr>
                <p:cNvSpPr>
                  <a:spLocks noChangeArrowheads="1"/>
                </p:cNvSpPr>
                <p:nvPr/>
              </p:nvSpPr>
              <p:spPr bwMode="auto">
                <a:xfrm>
                  <a:off x="1206" y="2118"/>
                  <a:ext cx="480" cy="6"/>
                </a:xfrm>
                <a:prstGeom prst="rect">
                  <a:avLst/>
                </a:prstGeom>
                <a:solidFill>
                  <a:srgbClr val="F2F2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98" name="Rectangle 2014">
                  <a:extLst>
                    <a:ext uri="{FF2B5EF4-FFF2-40B4-BE49-F238E27FC236}">
                      <a16:creationId xmlns:a16="http://schemas.microsoft.com/office/drawing/2014/main" id="{469EB94E-93C7-4308-BF9F-157C8C979E1D}"/>
                    </a:ext>
                  </a:extLst>
                </p:cNvPr>
                <p:cNvSpPr>
                  <a:spLocks noChangeArrowheads="1"/>
                </p:cNvSpPr>
                <p:nvPr/>
              </p:nvSpPr>
              <p:spPr bwMode="auto">
                <a:xfrm>
                  <a:off x="1206" y="2124"/>
                  <a:ext cx="480" cy="6"/>
                </a:xfrm>
                <a:prstGeom prst="rect">
                  <a:avLst/>
                </a:prstGeom>
                <a:solidFill>
                  <a:srgbClr val="F5F5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599" name="Rectangle 2015">
                  <a:extLst>
                    <a:ext uri="{FF2B5EF4-FFF2-40B4-BE49-F238E27FC236}">
                      <a16:creationId xmlns:a16="http://schemas.microsoft.com/office/drawing/2014/main" id="{BCE9C744-5DB6-4FDE-BAC0-07274956EE36}"/>
                    </a:ext>
                  </a:extLst>
                </p:cNvPr>
                <p:cNvSpPr>
                  <a:spLocks noChangeArrowheads="1"/>
                </p:cNvSpPr>
                <p:nvPr/>
              </p:nvSpPr>
              <p:spPr bwMode="auto">
                <a:xfrm>
                  <a:off x="1206" y="2130"/>
                  <a:ext cx="480" cy="6"/>
                </a:xfrm>
                <a:prstGeom prst="rect">
                  <a:avLst/>
                </a:prstGeom>
                <a:solidFill>
                  <a:srgbClr val="F7F7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00" name="Rectangle 2016">
                  <a:extLst>
                    <a:ext uri="{FF2B5EF4-FFF2-40B4-BE49-F238E27FC236}">
                      <a16:creationId xmlns:a16="http://schemas.microsoft.com/office/drawing/2014/main" id="{485AC555-B01F-46B7-B522-1FDC97B1C89D}"/>
                    </a:ext>
                  </a:extLst>
                </p:cNvPr>
                <p:cNvSpPr>
                  <a:spLocks noChangeArrowheads="1"/>
                </p:cNvSpPr>
                <p:nvPr/>
              </p:nvSpPr>
              <p:spPr bwMode="auto">
                <a:xfrm>
                  <a:off x="1206" y="2136"/>
                  <a:ext cx="480" cy="6"/>
                </a:xfrm>
                <a:prstGeom prst="rect">
                  <a:avLst/>
                </a:prstGeom>
                <a:solidFill>
                  <a:srgbClr val="FAFA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01" name="Rectangle 2017">
                  <a:extLst>
                    <a:ext uri="{FF2B5EF4-FFF2-40B4-BE49-F238E27FC236}">
                      <a16:creationId xmlns:a16="http://schemas.microsoft.com/office/drawing/2014/main" id="{D50F0562-6F96-4668-AD96-A6A6FCFE16BC}"/>
                    </a:ext>
                  </a:extLst>
                </p:cNvPr>
                <p:cNvSpPr>
                  <a:spLocks noChangeArrowheads="1"/>
                </p:cNvSpPr>
                <p:nvPr/>
              </p:nvSpPr>
              <p:spPr bwMode="auto">
                <a:xfrm>
                  <a:off x="1206" y="2142"/>
                  <a:ext cx="480" cy="6"/>
                </a:xfrm>
                <a:prstGeom prst="rect">
                  <a:avLst/>
                </a:prstGeom>
                <a:solidFill>
                  <a:srgbClr val="FBFB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02" name="Rectangle 2018">
                  <a:extLst>
                    <a:ext uri="{FF2B5EF4-FFF2-40B4-BE49-F238E27FC236}">
                      <a16:creationId xmlns:a16="http://schemas.microsoft.com/office/drawing/2014/main" id="{5911EAA5-A839-4402-B933-6349CE3CC0C6}"/>
                    </a:ext>
                  </a:extLst>
                </p:cNvPr>
                <p:cNvSpPr>
                  <a:spLocks noChangeArrowheads="1"/>
                </p:cNvSpPr>
                <p:nvPr/>
              </p:nvSpPr>
              <p:spPr bwMode="auto">
                <a:xfrm>
                  <a:off x="1206" y="2148"/>
                  <a:ext cx="480" cy="6"/>
                </a:xfrm>
                <a:prstGeom prst="rect">
                  <a:avLst/>
                </a:prstGeom>
                <a:solidFill>
                  <a:srgbClr val="FDFD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03" name="Rectangle 2019">
                  <a:extLst>
                    <a:ext uri="{FF2B5EF4-FFF2-40B4-BE49-F238E27FC236}">
                      <a16:creationId xmlns:a16="http://schemas.microsoft.com/office/drawing/2014/main" id="{6075F765-23A8-4735-9D13-B449F3373498}"/>
                    </a:ext>
                  </a:extLst>
                </p:cNvPr>
                <p:cNvSpPr>
                  <a:spLocks noChangeArrowheads="1"/>
                </p:cNvSpPr>
                <p:nvPr/>
              </p:nvSpPr>
              <p:spPr bwMode="auto">
                <a:xfrm>
                  <a:off x="1206" y="2154"/>
                  <a:ext cx="480" cy="6"/>
                </a:xfrm>
                <a:prstGeom prst="rect">
                  <a:avLst/>
                </a:prstGeom>
                <a:solidFill>
                  <a:srgbClr val="FEFE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04" name="Rectangle 2020">
                  <a:extLst>
                    <a:ext uri="{FF2B5EF4-FFF2-40B4-BE49-F238E27FC236}">
                      <a16:creationId xmlns:a16="http://schemas.microsoft.com/office/drawing/2014/main" id="{6E3EC1F2-9113-40FD-9FDD-E853C5BD5A8D}"/>
                    </a:ext>
                  </a:extLst>
                </p:cNvPr>
                <p:cNvSpPr>
                  <a:spLocks noChangeArrowheads="1"/>
                </p:cNvSpPr>
                <p:nvPr/>
              </p:nvSpPr>
              <p:spPr bwMode="auto">
                <a:xfrm>
                  <a:off x="1206" y="2160"/>
                  <a:ext cx="480" cy="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05" name="Rectangle 2021">
                  <a:extLst>
                    <a:ext uri="{FF2B5EF4-FFF2-40B4-BE49-F238E27FC236}">
                      <a16:creationId xmlns:a16="http://schemas.microsoft.com/office/drawing/2014/main" id="{87617778-7F0C-44CA-91B9-130476E6CA23}"/>
                    </a:ext>
                  </a:extLst>
                </p:cNvPr>
                <p:cNvSpPr>
                  <a:spLocks noChangeArrowheads="1"/>
                </p:cNvSpPr>
                <p:nvPr/>
              </p:nvSpPr>
              <p:spPr bwMode="auto">
                <a:xfrm>
                  <a:off x="1206" y="2166"/>
                  <a:ext cx="480" cy="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06" name="Rectangle 2022">
                  <a:extLst>
                    <a:ext uri="{FF2B5EF4-FFF2-40B4-BE49-F238E27FC236}">
                      <a16:creationId xmlns:a16="http://schemas.microsoft.com/office/drawing/2014/main" id="{9C508238-BB96-461A-AE4C-0942DCADBC15}"/>
                    </a:ext>
                  </a:extLst>
                </p:cNvPr>
                <p:cNvSpPr>
                  <a:spLocks noChangeArrowheads="1"/>
                </p:cNvSpPr>
                <p:nvPr/>
              </p:nvSpPr>
              <p:spPr bwMode="auto">
                <a:xfrm>
                  <a:off x="1206" y="2172"/>
                  <a:ext cx="480" cy="6"/>
                </a:xfrm>
                <a:prstGeom prst="rect">
                  <a:avLst/>
                </a:prstGeom>
                <a:solidFill>
                  <a:srgbClr val="FEFE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07" name="Rectangle 2023">
                  <a:extLst>
                    <a:ext uri="{FF2B5EF4-FFF2-40B4-BE49-F238E27FC236}">
                      <a16:creationId xmlns:a16="http://schemas.microsoft.com/office/drawing/2014/main" id="{84592DE0-8E4D-4FEB-8979-2B527F77EAD6}"/>
                    </a:ext>
                  </a:extLst>
                </p:cNvPr>
                <p:cNvSpPr>
                  <a:spLocks noChangeArrowheads="1"/>
                </p:cNvSpPr>
                <p:nvPr/>
              </p:nvSpPr>
              <p:spPr bwMode="auto">
                <a:xfrm>
                  <a:off x="1206" y="2178"/>
                  <a:ext cx="480" cy="6"/>
                </a:xfrm>
                <a:prstGeom prst="rect">
                  <a:avLst/>
                </a:prstGeom>
                <a:solidFill>
                  <a:srgbClr val="FDFD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08" name="Rectangle 2024">
                  <a:extLst>
                    <a:ext uri="{FF2B5EF4-FFF2-40B4-BE49-F238E27FC236}">
                      <a16:creationId xmlns:a16="http://schemas.microsoft.com/office/drawing/2014/main" id="{7B46FF96-8FD9-4A99-A11F-592FF71069BC}"/>
                    </a:ext>
                  </a:extLst>
                </p:cNvPr>
                <p:cNvSpPr>
                  <a:spLocks noChangeArrowheads="1"/>
                </p:cNvSpPr>
                <p:nvPr/>
              </p:nvSpPr>
              <p:spPr bwMode="auto">
                <a:xfrm>
                  <a:off x="1206" y="2184"/>
                  <a:ext cx="480" cy="6"/>
                </a:xfrm>
                <a:prstGeom prst="rect">
                  <a:avLst/>
                </a:prstGeom>
                <a:solidFill>
                  <a:srgbClr val="FBFB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09" name="Rectangle 2025">
                  <a:extLst>
                    <a:ext uri="{FF2B5EF4-FFF2-40B4-BE49-F238E27FC236}">
                      <a16:creationId xmlns:a16="http://schemas.microsoft.com/office/drawing/2014/main" id="{4D81DD75-EFE1-4742-8A25-28513A32A7FA}"/>
                    </a:ext>
                  </a:extLst>
                </p:cNvPr>
                <p:cNvSpPr>
                  <a:spLocks noChangeArrowheads="1"/>
                </p:cNvSpPr>
                <p:nvPr/>
              </p:nvSpPr>
              <p:spPr bwMode="auto">
                <a:xfrm>
                  <a:off x="1206" y="2190"/>
                  <a:ext cx="480" cy="6"/>
                </a:xfrm>
                <a:prstGeom prst="rect">
                  <a:avLst/>
                </a:prstGeom>
                <a:solidFill>
                  <a:srgbClr val="FAFA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10" name="Rectangle 2026">
                  <a:extLst>
                    <a:ext uri="{FF2B5EF4-FFF2-40B4-BE49-F238E27FC236}">
                      <a16:creationId xmlns:a16="http://schemas.microsoft.com/office/drawing/2014/main" id="{F4CA59EA-C3CE-4B28-95A6-08928188B646}"/>
                    </a:ext>
                  </a:extLst>
                </p:cNvPr>
                <p:cNvSpPr>
                  <a:spLocks noChangeArrowheads="1"/>
                </p:cNvSpPr>
                <p:nvPr/>
              </p:nvSpPr>
              <p:spPr bwMode="auto">
                <a:xfrm>
                  <a:off x="1206" y="2196"/>
                  <a:ext cx="480" cy="6"/>
                </a:xfrm>
                <a:prstGeom prst="rect">
                  <a:avLst/>
                </a:prstGeom>
                <a:solidFill>
                  <a:srgbClr val="F7F7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11" name="Rectangle 2027">
                  <a:extLst>
                    <a:ext uri="{FF2B5EF4-FFF2-40B4-BE49-F238E27FC236}">
                      <a16:creationId xmlns:a16="http://schemas.microsoft.com/office/drawing/2014/main" id="{19BC1E49-78D2-4065-A97F-5685CEAFE17A}"/>
                    </a:ext>
                  </a:extLst>
                </p:cNvPr>
                <p:cNvSpPr>
                  <a:spLocks noChangeArrowheads="1"/>
                </p:cNvSpPr>
                <p:nvPr/>
              </p:nvSpPr>
              <p:spPr bwMode="auto">
                <a:xfrm>
                  <a:off x="1206" y="2202"/>
                  <a:ext cx="480" cy="6"/>
                </a:xfrm>
                <a:prstGeom prst="rect">
                  <a:avLst/>
                </a:prstGeom>
                <a:solidFill>
                  <a:srgbClr val="F5F5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12" name="Rectangle 2028">
                  <a:extLst>
                    <a:ext uri="{FF2B5EF4-FFF2-40B4-BE49-F238E27FC236}">
                      <a16:creationId xmlns:a16="http://schemas.microsoft.com/office/drawing/2014/main" id="{5C298A2C-BE6D-4F0A-B622-A495C8A85D08}"/>
                    </a:ext>
                  </a:extLst>
                </p:cNvPr>
                <p:cNvSpPr>
                  <a:spLocks noChangeArrowheads="1"/>
                </p:cNvSpPr>
                <p:nvPr/>
              </p:nvSpPr>
              <p:spPr bwMode="auto">
                <a:xfrm>
                  <a:off x="1206" y="2208"/>
                  <a:ext cx="480" cy="6"/>
                </a:xfrm>
                <a:prstGeom prst="rect">
                  <a:avLst/>
                </a:prstGeom>
                <a:solidFill>
                  <a:srgbClr val="F2F2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13" name="Rectangle 2029">
                  <a:extLst>
                    <a:ext uri="{FF2B5EF4-FFF2-40B4-BE49-F238E27FC236}">
                      <a16:creationId xmlns:a16="http://schemas.microsoft.com/office/drawing/2014/main" id="{E673FC6D-FF81-4073-86CE-2D682535915E}"/>
                    </a:ext>
                  </a:extLst>
                </p:cNvPr>
                <p:cNvSpPr>
                  <a:spLocks noChangeArrowheads="1"/>
                </p:cNvSpPr>
                <p:nvPr/>
              </p:nvSpPr>
              <p:spPr bwMode="auto">
                <a:xfrm>
                  <a:off x="1206" y="2214"/>
                  <a:ext cx="480" cy="6"/>
                </a:xfrm>
                <a:prstGeom prst="rect">
                  <a:avLst/>
                </a:prstGeom>
                <a:solidFill>
                  <a:srgbClr val="EEEE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14" name="Rectangle 2030">
                  <a:extLst>
                    <a:ext uri="{FF2B5EF4-FFF2-40B4-BE49-F238E27FC236}">
                      <a16:creationId xmlns:a16="http://schemas.microsoft.com/office/drawing/2014/main" id="{3AE0277B-2F8E-4E59-80C6-C612DD72C41A}"/>
                    </a:ext>
                  </a:extLst>
                </p:cNvPr>
                <p:cNvSpPr>
                  <a:spLocks noChangeArrowheads="1"/>
                </p:cNvSpPr>
                <p:nvPr/>
              </p:nvSpPr>
              <p:spPr bwMode="auto">
                <a:xfrm>
                  <a:off x="1206" y="2220"/>
                  <a:ext cx="480" cy="6"/>
                </a:xfrm>
                <a:prstGeom prst="rect">
                  <a:avLst/>
                </a:prstGeom>
                <a:solidFill>
                  <a:srgbClr val="EBEB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15" name="Rectangle 2031">
                  <a:extLst>
                    <a:ext uri="{FF2B5EF4-FFF2-40B4-BE49-F238E27FC236}">
                      <a16:creationId xmlns:a16="http://schemas.microsoft.com/office/drawing/2014/main" id="{C9C9B06F-9C95-4A60-9C05-82B828B26AAD}"/>
                    </a:ext>
                  </a:extLst>
                </p:cNvPr>
                <p:cNvSpPr>
                  <a:spLocks noChangeArrowheads="1"/>
                </p:cNvSpPr>
                <p:nvPr/>
              </p:nvSpPr>
              <p:spPr bwMode="auto">
                <a:xfrm>
                  <a:off x="1206" y="2226"/>
                  <a:ext cx="480" cy="6"/>
                </a:xfrm>
                <a:prstGeom prst="rect">
                  <a:avLst/>
                </a:prstGeom>
                <a:solidFill>
                  <a:srgbClr val="E7E7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16" name="Rectangle 2032">
                  <a:extLst>
                    <a:ext uri="{FF2B5EF4-FFF2-40B4-BE49-F238E27FC236}">
                      <a16:creationId xmlns:a16="http://schemas.microsoft.com/office/drawing/2014/main" id="{4E14AA61-B11E-46FE-A6B6-DAD79A8BB17B}"/>
                    </a:ext>
                  </a:extLst>
                </p:cNvPr>
                <p:cNvSpPr>
                  <a:spLocks noChangeArrowheads="1"/>
                </p:cNvSpPr>
                <p:nvPr/>
              </p:nvSpPr>
              <p:spPr bwMode="auto">
                <a:xfrm>
                  <a:off x="1206" y="2232"/>
                  <a:ext cx="480" cy="6"/>
                </a:xfrm>
                <a:prstGeom prst="rect">
                  <a:avLst/>
                </a:prstGeom>
                <a:solidFill>
                  <a:srgbClr val="E3E3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17" name="Rectangle 2033">
                  <a:extLst>
                    <a:ext uri="{FF2B5EF4-FFF2-40B4-BE49-F238E27FC236}">
                      <a16:creationId xmlns:a16="http://schemas.microsoft.com/office/drawing/2014/main" id="{7FBDE135-3D3D-47EA-BDE8-034219B38A75}"/>
                    </a:ext>
                  </a:extLst>
                </p:cNvPr>
                <p:cNvSpPr>
                  <a:spLocks noChangeArrowheads="1"/>
                </p:cNvSpPr>
                <p:nvPr/>
              </p:nvSpPr>
              <p:spPr bwMode="auto">
                <a:xfrm>
                  <a:off x="1206" y="2238"/>
                  <a:ext cx="480" cy="6"/>
                </a:xfrm>
                <a:prstGeom prst="rect">
                  <a:avLst/>
                </a:prstGeom>
                <a:solidFill>
                  <a:srgbClr val="DFDF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18" name="Rectangle 2034">
                  <a:extLst>
                    <a:ext uri="{FF2B5EF4-FFF2-40B4-BE49-F238E27FC236}">
                      <a16:creationId xmlns:a16="http://schemas.microsoft.com/office/drawing/2014/main" id="{39F6F1EF-C30E-4337-BFDB-3E0D26D29FA3}"/>
                    </a:ext>
                  </a:extLst>
                </p:cNvPr>
                <p:cNvSpPr>
                  <a:spLocks noChangeArrowheads="1"/>
                </p:cNvSpPr>
                <p:nvPr/>
              </p:nvSpPr>
              <p:spPr bwMode="auto">
                <a:xfrm>
                  <a:off x="1206" y="2244"/>
                  <a:ext cx="480" cy="6"/>
                </a:xfrm>
                <a:prstGeom prst="rect">
                  <a:avLst/>
                </a:prstGeom>
                <a:solidFill>
                  <a:srgbClr val="DCDC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19" name="Rectangle 2035">
                  <a:extLst>
                    <a:ext uri="{FF2B5EF4-FFF2-40B4-BE49-F238E27FC236}">
                      <a16:creationId xmlns:a16="http://schemas.microsoft.com/office/drawing/2014/main" id="{23E04968-A631-491A-9F2B-63008AFD206F}"/>
                    </a:ext>
                  </a:extLst>
                </p:cNvPr>
                <p:cNvSpPr>
                  <a:spLocks noChangeArrowheads="1"/>
                </p:cNvSpPr>
                <p:nvPr/>
              </p:nvSpPr>
              <p:spPr bwMode="auto">
                <a:xfrm>
                  <a:off x="1206" y="2250"/>
                  <a:ext cx="480" cy="6"/>
                </a:xfrm>
                <a:prstGeom prst="rect">
                  <a:avLst/>
                </a:prstGeom>
                <a:solidFill>
                  <a:srgbClr val="D9D9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20" name="Rectangle 2036">
                  <a:extLst>
                    <a:ext uri="{FF2B5EF4-FFF2-40B4-BE49-F238E27FC236}">
                      <a16:creationId xmlns:a16="http://schemas.microsoft.com/office/drawing/2014/main" id="{E24A99E9-59E9-469B-BC9F-285FC63F591B}"/>
                    </a:ext>
                  </a:extLst>
                </p:cNvPr>
                <p:cNvSpPr>
                  <a:spLocks noChangeArrowheads="1"/>
                </p:cNvSpPr>
                <p:nvPr/>
              </p:nvSpPr>
              <p:spPr bwMode="auto">
                <a:xfrm>
                  <a:off x="1206" y="2256"/>
                  <a:ext cx="480" cy="6"/>
                </a:xfrm>
                <a:prstGeom prst="rect">
                  <a:avLst/>
                </a:prstGeom>
                <a:solidFill>
                  <a:srgbClr val="D6D6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21" name="Rectangle 2037">
                  <a:extLst>
                    <a:ext uri="{FF2B5EF4-FFF2-40B4-BE49-F238E27FC236}">
                      <a16:creationId xmlns:a16="http://schemas.microsoft.com/office/drawing/2014/main" id="{617FBB14-3508-4E8F-9776-027911FBE6A2}"/>
                    </a:ext>
                  </a:extLst>
                </p:cNvPr>
                <p:cNvSpPr>
                  <a:spLocks noChangeArrowheads="1"/>
                </p:cNvSpPr>
                <p:nvPr/>
              </p:nvSpPr>
              <p:spPr bwMode="auto">
                <a:xfrm>
                  <a:off x="1206" y="2262"/>
                  <a:ext cx="480" cy="6"/>
                </a:xfrm>
                <a:prstGeom prst="rect">
                  <a:avLst/>
                </a:prstGeom>
                <a:solidFill>
                  <a:srgbClr val="D4D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22" name="Rectangle 2038">
                  <a:extLst>
                    <a:ext uri="{FF2B5EF4-FFF2-40B4-BE49-F238E27FC236}">
                      <a16:creationId xmlns:a16="http://schemas.microsoft.com/office/drawing/2014/main" id="{1B99D167-8594-4864-9322-590B42824FC7}"/>
                    </a:ext>
                  </a:extLst>
                </p:cNvPr>
                <p:cNvSpPr>
                  <a:spLocks noChangeArrowheads="1"/>
                </p:cNvSpPr>
                <p:nvPr/>
              </p:nvSpPr>
              <p:spPr bwMode="auto">
                <a:xfrm>
                  <a:off x="1206" y="2268"/>
                  <a:ext cx="480" cy="6"/>
                </a:xfrm>
                <a:prstGeom prst="rect">
                  <a:avLst/>
                </a:prstGeom>
                <a:solidFill>
                  <a:srgbClr val="D3D3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23" name="Rectangle 2039">
                  <a:extLst>
                    <a:ext uri="{FF2B5EF4-FFF2-40B4-BE49-F238E27FC236}">
                      <a16:creationId xmlns:a16="http://schemas.microsoft.com/office/drawing/2014/main" id="{19C1226A-D88C-4083-BE9E-148A7B61B9D2}"/>
                    </a:ext>
                  </a:extLst>
                </p:cNvPr>
                <p:cNvSpPr>
                  <a:spLocks noChangeArrowheads="1"/>
                </p:cNvSpPr>
                <p:nvPr/>
              </p:nvSpPr>
              <p:spPr bwMode="auto">
                <a:xfrm>
                  <a:off x="1206" y="2274"/>
                  <a:ext cx="480" cy="6"/>
                </a:xfrm>
                <a:prstGeom prst="rect">
                  <a:avLst/>
                </a:prstGeom>
                <a:solidFill>
                  <a:srgbClr val="D2D2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24" name="Rectangle 2040">
                  <a:extLst>
                    <a:ext uri="{FF2B5EF4-FFF2-40B4-BE49-F238E27FC236}">
                      <a16:creationId xmlns:a16="http://schemas.microsoft.com/office/drawing/2014/main" id="{D80743B2-4406-4068-A66B-3DC01E38D446}"/>
                    </a:ext>
                  </a:extLst>
                </p:cNvPr>
                <p:cNvSpPr>
                  <a:spLocks noChangeArrowheads="1"/>
                </p:cNvSpPr>
                <p:nvPr/>
              </p:nvSpPr>
              <p:spPr bwMode="auto">
                <a:xfrm>
                  <a:off x="1206" y="2280"/>
                  <a:ext cx="480" cy="6"/>
                </a:xfrm>
                <a:prstGeom prst="rect">
                  <a:avLst/>
                </a:prstGeom>
                <a:solidFill>
                  <a:srgbClr val="D1D1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69625" name="Rectangle 2041">
                <a:extLst>
                  <a:ext uri="{FF2B5EF4-FFF2-40B4-BE49-F238E27FC236}">
                    <a16:creationId xmlns:a16="http://schemas.microsoft.com/office/drawing/2014/main" id="{F0CEABAA-A6B2-45E4-8C8C-9C4CE7D09693}"/>
                  </a:ext>
                </a:extLst>
              </p:cNvPr>
              <p:cNvSpPr>
                <a:spLocks noChangeArrowheads="1"/>
              </p:cNvSpPr>
              <p:nvPr/>
            </p:nvSpPr>
            <p:spPr bwMode="auto">
              <a:xfrm>
                <a:off x="1206" y="2046"/>
                <a:ext cx="480" cy="24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9626" name="Rectangle 2042">
              <a:extLst>
                <a:ext uri="{FF2B5EF4-FFF2-40B4-BE49-F238E27FC236}">
                  <a16:creationId xmlns:a16="http://schemas.microsoft.com/office/drawing/2014/main" id="{B5B8102B-86DC-48FE-B6C5-3D7E7DFF4F06}"/>
                </a:ext>
              </a:extLst>
            </p:cNvPr>
            <p:cNvSpPr>
              <a:spLocks noChangeArrowheads="1"/>
            </p:cNvSpPr>
            <p:nvPr/>
          </p:nvSpPr>
          <p:spPr bwMode="auto">
            <a:xfrm>
              <a:off x="1332" y="2100"/>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TCP</a:t>
              </a:r>
              <a:endParaRPr lang="fr-FR" altLang="en-US"/>
            </a:p>
          </p:txBody>
        </p:sp>
        <p:grpSp>
          <p:nvGrpSpPr>
            <p:cNvPr id="69627" name="Group 2043">
              <a:extLst>
                <a:ext uri="{FF2B5EF4-FFF2-40B4-BE49-F238E27FC236}">
                  <a16:creationId xmlns:a16="http://schemas.microsoft.com/office/drawing/2014/main" id="{67BE0AB7-E077-43C4-A9B2-41B440AC878F}"/>
                </a:ext>
              </a:extLst>
            </p:cNvPr>
            <p:cNvGrpSpPr>
              <a:grpSpLocks/>
            </p:cNvGrpSpPr>
            <p:nvPr/>
          </p:nvGrpSpPr>
          <p:grpSpPr bwMode="auto">
            <a:xfrm>
              <a:off x="1206" y="2286"/>
              <a:ext cx="480" cy="240"/>
              <a:chOff x="1206" y="2286"/>
              <a:chExt cx="480" cy="240"/>
            </a:xfrm>
          </p:grpSpPr>
          <p:grpSp>
            <p:nvGrpSpPr>
              <p:cNvPr id="69628" name="Group 2044">
                <a:extLst>
                  <a:ext uri="{FF2B5EF4-FFF2-40B4-BE49-F238E27FC236}">
                    <a16:creationId xmlns:a16="http://schemas.microsoft.com/office/drawing/2014/main" id="{5E85F9B5-228F-478C-8C66-D049BC5278AA}"/>
                  </a:ext>
                </a:extLst>
              </p:cNvPr>
              <p:cNvGrpSpPr>
                <a:grpSpLocks/>
              </p:cNvGrpSpPr>
              <p:nvPr/>
            </p:nvGrpSpPr>
            <p:grpSpPr bwMode="auto">
              <a:xfrm>
                <a:off x="1206" y="2286"/>
                <a:ext cx="480" cy="240"/>
                <a:chOff x="1206" y="2286"/>
                <a:chExt cx="480" cy="240"/>
              </a:xfrm>
            </p:grpSpPr>
            <p:sp>
              <p:nvSpPr>
                <p:cNvPr id="69629" name="Rectangle 2045">
                  <a:extLst>
                    <a:ext uri="{FF2B5EF4-FFF2-40B4-BE49-F238E27FC236}">
                      <a16:creationId xmlns:a16="http://schemas.microsoft.com/office/drawing/2014/main" id="{0D6C8395-2F75-4A66-B97F-08D0F5454DEE}"/>
                    </a:ext>
                  </a:extLst>
                </p:cNvPr>
                <p:cNvSpPr>
                  <a:spLocks noChangeArrowheads="1"/>
                </p:cNvSpPr>
                <p:nvPr/>
              </p:nvSpPr>
              <p:spPr bwMode="auto">
                <a:xfrm>
                  <a:off x="1206" y="2286"/>
                  <a:ext cx="480" cy="6"/>
                </a:xfrm>
                <a:prstGeom prst="rect">
                  <a:avLst/>
                </a:prstGeom>
                <a:solidFill>
                  <a:srgbClr val="61A2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30" name="Rectangle 2046">
                  <a:extLst>
                    <a:ext uri="{FF2B5EF4-FFF2-40B4-BE49-F238E27FC236}">
                      <a16:creationId xmlns:a16="http://schemas.microsoft.com/office/drawing/2014/main" id="{C0FCBB03-FAF9-47AF-B121-5521C2BA6F2B}"/>
                    </a:ext>
                  </a:extLst>
                </p:cNvPr>
                <p:cNvSpPr>
                  <a:spLocks noChangeArrowheads="1"/>
                </p:cNvSpPr>
                <p:nvPr/>
              </p:nvSpPr>
              <p:spPr bwMode="auto">
                <a:xfrm>
                  <a:off x="1206" y="2292"/>
                  <a:ext cx="480" cy="6"/>
                </a:xfrm>
                <a:prstGeom prst="rect">
                  <a:avLst/>
                </a:prstGeom>
                <a:solidFill>
                  <a:srgbClr val="62A4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9631" name="Rectangle 2047">
                  <a:extLst>
                    <a:ext uri="{FF2B5EF4-FFF2-40B4-BE49-F238E27FC236}">
                      <a16:creationId xmlns:a16="http://schemas.microsoft.com/office/drawing/2014/main" id="{71BB42DB-BA92-4D29-8857-782AFF4BD146}"/>
                    </a:ext>
                  </a:extLst>
                </p:cNvPr>
                <p:cNvSpPr>
                  <a:spLocks noChangeArrowheads="1"/>
                </p:cNvSpPr>
                <p:nvPr/>
              </p:nvSpPr>
              <p:spPr bwMode="auto">
                <a:xfrm>
                  <a:off x="1206" y="2298"/>
                  <a:ext cx="480" cy="6"/>
                </a:xfrm>
                <a:prstGeom prst="rect">
                  <a:avLst/>
                </a:prstGeom>
                <a:solidFill>
                  <a:srgbClr val="64A7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80" name="Rectangle 2048">
                  <a:extLst>
                    <a:ext uri="{FF2B5EF4-FFF2-40B4-BE49-F238E27FC236}">
                      <a16:creationId xmlns:a16="http://schemas.microsoft.com/office/drawing/2014/main" id="{30F18595-7131-4AF8-8A4E-4D783983CAE8}"/>
                    </a:ext>
                  </a:extLst>
                </p:cNvPr>
                <p:cNvSpPr>
                  <a:spLocks noChangeArrowheads="1"/>
                </p:cNvSpPr>
                <p:nvPr/>
              </p:nvSpPr>
              <p:spPr bwMode="auto">
                <a:xfrm>
                  <a:off x="1206" y="2304"/>
                  <a:ext cx="480" cy="6"/>
                </a:xfrm>
                <a:prstGeom prst="rect">
                  <a:avLst/>
                </a:prstGeom>
                <a:solidFill>
                  <a:srgbClr val="66AA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81" name="Rectangle 2049">
                  <a:extLst>
                    <a:ext uri="{FF2B5EF4-FFF2-40B4-BE49-F238E27FC236}">
                      <a16:creationId xmlns:a16="http://schemas.microsoft.com/office/drawing/2014/main" id="{C6161271-2833-42DC-8685-6779C30D9D71}"/>
                    </a:ext>
                  </a:extLst>
                </p:cNvPr>
                <p:cNvSpPr>
                  <a:spLocks noChangeArrowheads="1"/>
                </p:cNvSpPr>
                <p:nvPr/>
              </p:nvSpPr>
              <p:spPr bwMode="auto">
                <a:xfrm>
                  <a:off x="1206" y="2310"/>
                  <a:ext cx="480" cy="6"/>
                </a:xfrm>
                <a:prstGeom prst="rect">
                  <a:avLst/>
                </a:prstGeom>
                <a:solidFill>
                  <a:srgbClr val="69AF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82" name="Rectangle 2050">
                  <a:extLst>
                    <a:ext uri="{FF2B5EF4-FFF2-40B4-BE49-F238E27FC236}">
                      <a16:creationId xmlns:a16="http://schemas.microsoft.com/office/drawing/2014/main" id="{7F8A54EB-ED40-4F54-97A1-B737A93D0D5D}"/>
                    </a:ext>
                  </a:extLst>
                </p:cNvPr>
                <p:cNvSpPr>
                  <a:spLocks noChangeArrowheads="1"/>
                </p:cNvSpPr>
                <p:nvPr/>
              </p:nvSpPr>
              <p:spPr bwMode="auto">
                <a:xfrm>
                  <a:off x="1206" y="2316"/>
                  <a:ext cx="480" cy="6"/>
                </a:xfrm>
                <a:prstGeom prst="rect">
                  <a:avLst/>
                </a:prstGeom>
                <a:solidFill>
                  <a:srgbClr val="6CB5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83" name="Rectangle 2051">
                  <a:extLst>
                    <a:ext uri="{FF2B5EF4-FFF2-40B4-BE49-F238E27FC236}">
                      <a16:creationId xmlns:a16="http://schemas.microsoft.com/office/drawing/2014/main" id="{50183CA7-CCC6-408F-B4D6-2357408487B2}"/>
                    </a:ext>
                  </a:extLst>
                </p:cNvPr>
                <p:cNvSpPr>
                  <a:spLocks noChangeArrowheads="1"/>
                </p:cNvSpPr>
                <p:nvPr/>
              </p:nvSpPr>
              <p:spPr bwMode="auto">
                <a:xfrm>
                  <a:off x="1206" y="2322"/>
                  <a:ext cx="480" cy="6"/>
                </a:xfrm>
                <a:prstGeom prst="rect">
                  <a:avLst/>
                </a:prstGeom>
                <a:solidFill>
                  <a:srgbClr val="70BB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84" name="Rectangle 2052">
                  <a:extLst>
                    <a:ext uri="{FF2B5EF4-FFF2-40B4-BE49-F238E27FC236}">
                      <a16:creationId xmlns:a16="http://schemas.microsoft.com/office/drawing/2014/main" id="{138F8056-AE7F-4A75-89F5-30D7647B00BF}"/>
                    </a:ext>
                  </a:extLst>
                </p:cNvPr>
                <p:cNvSpPr>
                  <a:spLocks noChangeArrowheads="1"/>
                </p:cNvSpPr>
                <p:nvPr/>
              </p:nvSpPr>
              <p:spPr bwMode="auto">
                <a:xfrm>
                  <a:off x="1206" y="2328"/>
                  <a:ext cx="480" cy="6"/>
                </a:xfrm>
                <a:prstGeom prst="rect">
                  <a:avLst/>
                </a:prstGeom>
                <a:solidFill>
                  <a:srgbClr val="74C2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85" name="Rectangle 2053">
                  <a:extLst>
                    <a:ext uri="{FF2B5EF4-FFF2-40B4-BE49-F238E27FC236}">
                      <a16:creationId xmlns:a16="http://schemas.microsoft.com/office/drawing/2014/main" id="{A7B74FB5-B0F7-4687-B318-C6499A5959F1}"/>
                    </a:ext>
                  </a:extLst>
                </p:cNvPr>
                <p:cNvSpPr>
                  <a:spLocks noChangeArrowheads="1"/>
                </p:cNvSpPr>
                <p:nvPr/>
              </p:nvSpPr>
              <p:spPr bwMode="auto">
                <a:xfrm>
                  <a:off x="1206" y="2334"/>
                  <a:ext cx="480" cy="6"/>
                </a:xfrm>
                <a:prstGeom prst="rect">
                  <a:avLst/>
                </a:prstGeom>
                <a:solidFill>
                  <a:srgbClr val="79C9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86" name="Rectangle 2054">
                  <a:extLst>
                    <a:ext uri="{FF2B5EF4-FFF2-40B4-BE49-F238E27FC236}">
                      <a16:creationId xmlns:a16="http://schemas.microsoft.com/office/drawing/2014/main" id="{86A04C09-B047-4A54-9868-70CD430C131A}"/>
                    </a:ext>
                  </a:extLst>
                </p:cNvPr>
                <p:cNvSpPr>
                  <a:spLocks noChangeArrowheads="1"/>
                </p:cNvSpPr>
                <p:nvPr/>
              </p:nvSpPr>
              <p:spPr bwMode="auto">
                <a:xfrm>
                  <a:off x="1206" y="2340"/>
                  <a:ext cx="480" cy="6"/>
                </a:xfrm>
                <a:prstGeom prst="rect">
                  <a:avLst/>
                </a:prstGeom>
                <a:solidFill>
                  <a:srgbClr val="7DD1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87" name="Rectangle 2055">
                  <a:extLst>
                    <a:ext uri="{FF2B5EF4-FFF2-40B4-BE49-F238E27FC236}">
                      <a16:creationId xmlns:a16="http://schemas.microsoft.com/office/drawing/2014/main" id="{18AAE171-798B-4BEB-BFB6-C5638FB9EA60}"/>
                    </a:ext>
                  </a:extLst>
                </p:cNvPr>
                <p:cNvSpPr>
                  <a:spLocks noChangeArrowheads="1"/>
                </p:cNvSpPr>
                <p:nvPr/>
              </p:nvSpPr>
              <p:spPr bwMode="auto">
                <a:xfrm>
                  <a:off x="1206" y="2346"/>
                  <a:ext cx="480" cy="6"/>
                </a:xfrm>
                <a:prstGeom prst="rect">
                  <a:avLst/>
                </a:prstGeom>
                <a:solidFill>
                  <a:srgbClr val="82D9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88" name="Rectangle 2056">
                  <a:extLst>
                    <a:ext uri="{FF2B5EF4-FFF2-40B4-BE49-F238E27FC236}">
                      <a16:creationId xmlns:a16="http://schemas.microsoft.com/office/drawing/2014/main" id="{B8FCF370-E753-4889-B769-02002B2AB25E}"/>
                    </a:ext>
                  </a:extLst>
                </p:cNvPr>
                <p:cNvSpPr>
                  <a:spLocks noChangeArrowheads="1"/>
                </p:cNvSpPr>
                <p:nvPr/>
              </p:nvSpPr>
              <p:spPr bwMode="auto">
                <a:xfrm>
                  <a:off x="1206" y="2352"/>
                  <a:ext cx="480" cy="6"/>
                </a:xfrm>
                <a:prstGeom prst="rect">
                  <a:avLst/>
                </a:prstGeom>
                <a:solidFill>
                  <a:srgbClr val="86E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89" name="Rectangle 2057">
                  <a:extLst>
                    <a:ext uri="{FF2B5EF4-FFF2-40B4-BE49-F238E27FC236}">
                      <a16:creationId xmlns:a16="http://schemas.microsoft.com/office/drawing/2014/main" id="{66D20C11-0D96-474B-A1EB-016A849DBD06}"/>
                    </a:ext>
                  </a:extLst>
                </p:cNvPr>
                <p:cNvSpPr>
                  <a:spLocks noChangeArrowheads="1"/>
                </p:cNvSpPr>
                <p:nvPr/>
              </p:nvSpPr>
              <p:spPr bwMode="auto">
                <a:xfrm>
                  <a:off x="1206" y="2358"/>
                  <a:ext cx="480" cy="6"/>
                </a:xfrm>
                <a:prstGeom prst="rect">
                  <a:avLst/>
                </a:prstGeom>
                <a:solidFill>
                  <a:srgbClr val="8AE7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90" name="Rectangle 2058">
                  <a:extLst>
                    <a:ext uri="{FF2B5EF4-FFF2-40B4-BE49-F238E27FC236}">
                      <a16:creationId xmlns:a16="http://schemas.microsoft.com/office/drawing/2014/main" id="{D1F7C3C3-E02F-44DD-8966-5425D1C05B0B}"/>
                    </a:ext>
                  </a:extLst>
                </p:cNvPr>
                <p:cNvSpPr>
                  <a:spLocks noChangeArrowheads="1"/>
                </p:cNvSpPr>
                <p:nvPr/>
              </p:nvSpPr>
              <p:spPr bwMode="auto">
                <a:xfrm>
                  <a:off x="1206" y="2364"/>
                  <a:ext cx="480" cy="6"/>
                </a:xfrm>
                <a:prstGeom prst="rect">
                  <a:avLst/>
                </a:prstGeom>
                <a:solidFill>
                  <a:srgbClr val="8EEC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91" name="Rectangle 2059">
                  <a:extLst>
                    <a:ext uri="{FF2B5EF4-FFF2-40B4-BE49-F238E27FC236}">
                      <a16:creationId xmlns:a16="http://schemas.microsoft.com/office/drawing/2014/main" id="{C802B94B-BBEB-4919-B587-500F61D8610B}"/>
                    </a:ext>
                  </a:extLst>
                </p:cNvPr>
                <p:cNvSpPr>
                  <a:spLocks noChangeArrowheads="1"/>
                </p:cNvSpPr>
                <p:nvPr/>
              </p:nvSpPr>
              <p:spPr bwMode="auto">
                <a:xfrm>
                  <a:off x="1206" y="2370"/>
                  <a:ext cx="480" cy="6"/>
                </a:xfrm>
                <a:prstGeom prst="rect">
                  <a:avLst/>
                </a:prstGeom>
                <a:solidFill>
                  <a:srgbClr val="91F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92" name="Rectangle 2060">
                  <a:extLst>
                    <a:ext uri="{FF2B5EF4-FFF2-40B4-BE49-F238E27FC236}">
                      <a16:creationId xmlns:a16="http://schemas.microsoft.com/office/drawing/2014/main" id="{8660AC1B-4D6D-4FAC-9882-CAB359330AF4}"/>
                    </a:ext>
                  </a:extLst>
                </p:cNvPr>
                <p:cNvSpPr>
                  <a:spLocks noChangeArrowheads="1"/>
                </p:cNvSpPr>
                <p:nvPr/>
              </p:nvSpPr>
              <p:spPr bwMode="auto">
                <a:xfrm>
                  <a:off x="1206" y="2376"/>
                  <a:ext cx="480" cy="6"/>
                </a:xfrm>
                <a:prstGeom prst="rect">
                  <a:avLst/>
                </a:prstGeom>
                <a:solidFill>
                  <a:srgbClr val="93F5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93" name="Rectangle 2061">
                  <a:extLst>
                    <a:ext uri="{FF2B5EF4-FFF2-40B4-BE49-F238E27FC236}">
                      <a16:creationId xmlns:a16="http://schemas.microsoft.com/office/drawing/2014/main" id="{44E0CBF0-A980-45FA-BD25-E266DC0094A8}"/>
                    </a:ext>
                  </a:extLst>
                </p:cNvPr>
                <p:cNvSpPr>
                  <a:spLocks noChangeArrowheads="1"/>
                </p:cNvSpPr>
                <p:nvPr/>
              </p:nvSpPr>
              <p:spPr bwMode="auto">
                <a:xfrm>
                  <a:off x="1206" y="2382"/>
                  <a:ext cx="480" cy="6"/>
                </a:xfrm>
                <a:prstGeom prst="rect">
                  <a:avLst/>
                </a:prstGeom>
                <a:solidFill>
                  <a:srgbClr val="95F9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94" name="Rectangle 2062">
                  <a:extLst>
                    <a:ext uri="{FF2B5EF4-FFF2-40B4-BE49-F238E27FC236}">
                      <a16:creationId xmlns:a16="http://schemas.microsoft.com/office/drawing/2014/main" id="{69A988D4-1E89-44BD-A035-A361C375692A}"/>
                    </a:ext>
                  </a:extLst>
                </p:cNvPr>
                <p:cNvSpPr>
                  <a:spLocks noChangeArrowheads="1"/>
                </p:cNvSpPr>
                <p:nvPr/>
              </p:nvSpPr>
              <p:spPr bwMode="auto">
                <a:xfrm>
                  <a:off x="1206" y="2388"/>
                  <a:ext cx="480" cy="6"/>
                </a:xfrm>
                <a:prstGeom prst="rect">
                  <a:avLst/>
                </a:prstGeom>
                <a:solidFill>
                  <a:srgbClr val="96FB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95" name="Rectangle 2063">
                  <a:extLst>
                    <a:ext uri="{FF2B5EF4-FFF2-40B4-BE49-F238E27FC236}">
                      <a16:creationId xmlns:a16="http://schemas.microsoft.com/office/drawing/2014/main" id="{5A9BAC1C-C891-4CBB-B261-68F337CD9307}"/>
                    </a:ext>
                  </a:extLst>
                </p:cNvPr>
                <p:cNvSpPr>
                  <a:spLocks noChangeArrowheads="1"/>
                </p:cNvSpPr>
                <p:nvPr/>
              </p:nvSpPr>
              <p:spPr bwMode="auto">
                <a:xfrm>
                  <a:off x="1206" y="2394"/>
                  <a:ext cx="480" cy="6"/>
                </a:xfrm>
                <a:prstGeom prst="rect">
                  <a:avLst/>
                </a:prstGeom>
                <a:solidFill>
                  <a:srgbClr val="97FD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96" name="Rectangle 2064">
                  <a:extLst>
                    <a:ext uri="{FF2B5EF4-FFF2-40B4-BE49-F238E27FC236}">
                      <a16:creationId xmlns:a16="http://schemas.microsoft.com/office/drawing/2014/main" id="{988D76D3-B1E6-4F36-8795-D6C6CDC7B6EC}"/>
                    </a:ext>
                  </a:extLst>
                </p:cNvPr>
                <p:cNvSpPr>
                  <a:spLocks noChangeArrowheads="1"/>
                </p:cNvSpPr>
                <p:nvPr/>
              </p:nvSpPr>
              <p:spPr bwMode="auto">
                <a:xfrm>
                  <a:off x="1206" y="2400"/>
                  <a:ext cx="480" cy="6"/>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97" name="Rectangle 2065">
                  <a:extLst>
                    <a:ext uri="{FF2B5EF4-FFF2-40B4-BE49-F238E27FC236}">
                      <a16:creationId xmlns:a16="http://schemas.microsoft.com/office/drawing/2014/main" id="{3A647593-231A-4B4F-B85A-589B4189F8C3}"/>
                    </a:ext>
                  </a:extLst>
                </p:cNvPr>
                <p:cNvSpPr>
                  <a:spLocks noChangeArrowheads="1"/>
                </p:cNvSpPr>
                <p:nvPr/>
              </p:nvSpPr>
              <p:spPr bwMode="auto">
                <a:xfrm>
                  <a:off x="1206" y="2406"/>
                  <a:ext cx="480" cy="6"/>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98" name="Rectangle 2066">
                  <a:extLst>
                    <a:ext uri="{FF2B5EF4-FFF2-40B4-BE49-F238E27FC236}">
                      <a16:creationId xmlns:a16="http://schemas.microsoft.com/office/drawing/2014/main" id="{A9D94809-41FF-4B05-BF2F-79230D487D48}"/>
                    </a:ext>
                  </a:extLst>
                </p:cNvPr>
                <p:cNvSpPr>
                  <a:spLocks noChangeArrowheads="1"/>
                </p:cNvSpPr>
                <p:nvPr/>
              </p:nvSpPr>
              <p:spPr bwMode="auto">
                <a:xfrm>
                  <a:off x="1206" y="2412"/>
                  <a:ext cx="480" cy="6"/>
                </a:xfrm>
                <a:prstGeom prst="rect">
                  <a:avLst/>
                </a:prstGeom>
                <a:solidFill>
                  <a:srgbClr val="97FD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99" name="Rectangle 2067">
                  <a:extLst>
                    <a:ext uri="{FF2B5EF4-FFF2-40B4-BE49-F238E27FC236}">
                      <a16:creationId xmlns:a16="http://schemas.microsoft.com/office/drawing/2014/main" id="{4D66CDFD-B0DC-4511-B357-8D0E83620BCB}"/>
                    </a:ext>
                  </a:extLst>
                </p:cNvPr>
                <p:cNvSpPr>
                  <a:spLocks noChangeArrowheads="1"/>
                </p:cNvSpPr>
                <p:nvPr/>
              </p:nvSpPr>
              <p:spPr bwMode="auto">
                <a:xfrm>
                  <a:off x="1206" y="2418"/>
                  <a:ext cx="480" cy="6"/>
                </a:xfrm>
                <a:prstGeom prst="rect">
                  <a:avLst/>
                </a:prstGeom>
                <a:solidFill>
                  <a:srgbClr val="96FB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00" name="Rectangle 2068">
                  <a:extLst>
                    <a:ext uri="{FF2B5EF4-FFF2-40B4-BE49-F238E27FC236}">
                      <a16:creationId xmlns:a16="http://schemas.microsoft.com/office/drawing/2014/main" id="{8AEA3346-4D76-4E8E-BAD6-8E22FFA6FEF5}"/>
                    </a:ext>
                  </a:extLst>
                </p:cNvPr>
                <p:cNvSpPr>
                  <a:spLocks noChangeArrowheads="1"/>
                </p:cNvSpPr>
                <p:nvPr/>
              </p:nvSpPr>
              <p:spPr bwMode="auto">
                <a:xfrm>
                  <a:off x="1206" y="2424"/>
                  <a:ext cx="480" cy="6"/>
                </a:xfrm>
                <a:prstGeom prst="rect">
                  <a:avLst/>
                </a:prstGeom>
                <a:solidFill>
                  <a:srgbClr val="95F9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01" name="Rectangle 2069">
                  <a:extLst>
                    <a:ext uri="{FF2B5EF4-FFF2-40B4-BE49-F238E27FC236}">
                      <a16:creationId xmlns:a16="http://schemas.microsoft.com/office/drawing/2014/main" id="{5C302935-3972-40BD-AFDF-6F2AEEAB6225}"/>
                    </a:ext>
                  </a:extLst>
                </p:cNvPr>
                <p:cNvSpPr>
                  <a:spLocks noChangeArrowheads="1"/>
                </p:cNvSpPr>
                <p:nvPr/>
              </p:nvSpPr>
              <p:spPr bwMode="auto">
                <a:xfrm>
                  <a:off x="1206" y="2430"/>
                  <a:ext cx="480" cy="6"/>
                </a:xfrm>
                <a:prstGeom prst="rect">
                  <a:avLst/>
                </a:prstGeom>
                <a:solidFill>
                  <a:srgbClr val="93F5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02" name="Rectangle 2070">
                  <a:extLst>
                    <a:ext uri="{FF2B5EF4-FFF2-40B4-BE49-F238E27FC236}">
                      <a16:creationId xmlns:a16="http://schemas.microsoft.com/office/drawing/2014/main" id="{6682C023-7731-4F00-A299-83F178B9370F}"/>
                    </a:ext>
                  </a:extLst>
                </p:cNvPr>
                <p:cNvSpPr>
                  <a:spLocks noChangeArrowheads="1"/>
                </p:cNvSpPr>
                <p:nvPr/>
              </p:nvSpPr>
              <p:spPr bwMode="auto">
                <a:xfrm>
                  <a:off x="1206" y="2436"/>
                  <a:ext cx="480" cy="6"/>
                </a:xfrm>
                <a:prstGeom prst="rect">
                  <a:avLst/>
                </a:prstGeom>
                <a:solidFill>
                  <a:srgbClr val="91F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03" name="Rectangle 2071">
                  <a:extLst>
                    <a:ext uri="{FF2B5EF4-FFF2-40B4-BE49-F238E27FC236}">
                      <a16:creationId xmlns:a16="http://schemas.microsoft.com/office/drawing/2014/main" id="{BB3B626C-0E0E-449C-8FAA-E079040A0593}"/>
                    </a:ext>
                  </a:extLst>
                </p:cNvPr>
                <p:cNvSpPr>
                  <a:spLocks noChangeArrowheads="1"/>
                </p:cNvSpPr>
                <p:nvPr/>
              </p:nvSpPr>
              <p:spPr bwMode="auto">
                <a:xfrm>
                  <a:off x="1206" y="2442"/>
                  <a:ext cx="480" cy="6"/>
                </a:xfrm>
                <a:prstGeom prst="rect">
                  <a:avLst/>
                </a:prstGeom>
                <a:solidFill>
                  <a:srgbClr val="8EEC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04" name="Rectangle 2072">
                  <a:extLst>
                    <a:ext uri="{FF2B5EF4-FFF2-40B4-BE49-F238E27FC236}">
                      <a16:creationId xmlns:a16="http://schemas.microsoft.com/office/drawing/2014/main" id="{2B2F8792-D423-4CFD-86DF-F816AB8A57E7}"/>
                    </a:ext>
                  </a:extLst>
                </p:cNvPr>
                <p:cNvSpPr>
                  <a:spLocks noChangeArrowheads="1"/>
                </p:cNvSpPr>
                <p:nvPr/>
              </p:nvSpPr>
              <p:spPr bwMode="auto">
                <a:xfrm>
                  <a:off x="1206" y="2448"/>
                  <a:ext cx="480" cy="6"/>
                </a:xfrm>
                <a:prstGeom prst="rect">
                  <a:avLst/>
                </a:prstGeom>
                <a:solidFill>
                  <a:srgbClr val="8AE6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05" name="Rectangle 2073">
                  <a:extLst>
                    <a:ext uri="{FF2B5EF4-FFF2-40B4-BE49-F238E27FC236}">
                      <a16:creationId xmlns:a16="http://schemas.microsoft.com/office/drawing/2014/main" id="{A522B10E-48C2-4D59-A35E-EDAA261C4693}"/>
                    </a:ext>
                  </a:extLst>
                </p:cNvPr>
                <p:cNvSpPr>
                  <a:spLocks noChangeArrowheads="1"/>
                </p:cNvSpPr>
                <p:nvPr/>
              </p:nvSpPr>
              <p:spPr bwMode="auto">
                <a:xfrm>
                  <a:off x="1206" y="2454"/>
                  <a:ext cx="480" cy="6"/>
                </a:xfrm>
                <a:prstGeom prst="rect">
                  <a:avLst/>
                </a:prstGeom>
                <a:solidFill>
                  <a:srgbClr val="86E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06" name="Rectangle 2074">
                  <a:extLst>
                    <a:ext uri="{FF2B5EF4-FFF2-40B4-BE49-F238E27FC236}">
                      <a16:creationId xmlns:a16="http://schemas.microsoft.com/office/drawing/2014/main" id="{D963EC1F-6FBF-4596-AA86-80FC3F89B3BB}"/>
                    </a:ext>
                  </a:extLst>
                </p:cNvPr>
                <p:cNvSpPr>
                  <a:spLocks noChangeArrowheads="1"/>
                </p:cNvSpPr>
                <p:nvPr/>
              </p:nvSpPr>
              <p:spPr bwMode="auto">
                <a:xfrm>
                  <a:off x="1206" y="2460"/>
                  <a:ext cx="480" cy="6"/>
                </a:xfrm>
                <a:prstGeom prst="rect">
                  <a:avLst/>
                </a:prstGeom>
                <a:solidFill>
                  <a:srgbClr val="82D9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07" name="Rectangle 2075">
                  <a:extLst>
                    <a:ext uri="{FF2B5EF4-FFF2-40B4-BE49-F238E27FC236}">
                      <a16:creationId xmlns:a16="http://schemas.microsoft.com/office/drawing/2014/main" id="{82D9C42B-D1D8-497F-8185-A4F7A2858A3B}"/>
                    </a:ext>
                  </a:extLst>
                </p:cNvPr>
                <p:cNvSpPr>
                  <a:spLocks noChangeArrowheads="1"/>
                </p:cNvSpPr>
                <p:nvPr/>
              </p:nvSpPr>
              <p:spPr bwMode="auto">
                <a:xfrm>
                  <a:off x="1206" y="2466"/>
                  <a:ext cx="480" cy="6"/>
                </a:xfrm>
                <a:prstGeom prst="rect">
                  <a:avLst/>
                </a:prstGeom>
                <a:solidFill>
                  <a:srgbClr val="7DD1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08" name="Rectangle 2076">
                  <a:extLst>
                    <a:ext uri="{FF2B5EF4-FFF2-40B4-BE49-F238E27FC236}">
                      <a16:creationId xmlns:a16="http://schemas.microsoft.com/office/drawing/2014/main" id="{10F4A4F8-982F-4083-A202-FCFA94EA5290}"/>
                    </a:ext>
                  </a:extLst>
                </p:cNvPr>
                <p:cNvSpPr>
                  <a:spLocks noChangeArrowheads="1"/>
                </p:cNvSpPr>
                <p:nvPr/>
              </p:nvSpPr>
              <p:spPr bwMode="auto">
                <a:xfrm>
                  <a:off x="1206" y="2472"/>
                  <a:ext cx="480" cy="6"/>
                </a:xfrm>
                <a:prstGeom prst="rect">
                  <a:avLst/>
                </a:prstGeom>
                <a:solidFill>
                  <a:srgbClr val="79C9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09" name="Rectangle 2077">
                  <a:extLst>
                    <a:ext uri="{FF2B5EF4-FFF2-40B4-BE49-F238E27FC236}">
                      <a16:creationId xmlns:a16="http://schemas.microsoft.com/office/drawing/2014/main" id="{ED259B7F-D482-45ED-B407-807885989894}"/>
                    </a:ext>
                  </a:extLst>
                </p:cNvPr>
                <p:cNvSpPr>
                  <a:spLocks noChangeArrowheads="1"/>
                </p:cNvSpPr>
                <p:nvPr/>
              </p:nvSpPr>
              <p:spPr bwMode="auto">
                <a:xfrm>
                  <a:off x="1206" y="2478"/>
                  <a:ext cx="480" cy="6"/>
                </a:xfrm>
                <a:prstGeom prst="rect">
                  <a:avLst/>
                </a:prstGeom>
                <a:solidFill>
                  <a:srgbClr val="74C2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10" name="Rectangle 2078">
                  <a:extLst>
                    <a:ext uri="{FF2B5EF4-FFF2-40B4-BE49-F238E27FC236}">
                      <a16:creationId xmlns:a16="http://schemas.microsoft.com/office/drawing/2014/main" id="{69A8FD34-D8A4-4507-8DE3-934199880F2F}"/>
                    </a:ext>
                  </a:extLst>
                </p:cNvPr>
                <p:cNvSpPr>
                  <a:spLocks noChangeArrowheads="1"/>
                </p:cNvSpPr>
                <p:nvPr/>
              </p:nvSpPr>
              <p:spPr bwMode="auto">
                <a:xfrm>
                  <a:off x="1206" y="2484"/>
                  <a:ext cx="480" cy="6"/>
                </a:xfrm>
                <a:prstGeom prst="rect">
                  <a:avLst/>
                </a:prstGeom>
                <a:solidFill>
                  <a:srgbClr val="70BB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11" name="Rectangle 2079">
                  <a:extLst>
                    <a:ext uri="{FF2B5EF4-FFF2-40B4-BE49-F238E27FC236}">
                      <a16:creationId xmlns:a16="http://schemas.microsoft.com/office/drawing/2014/main" id="{3F1BFF2E-9D43-422A-9D27-A4DA5E44163F}"/>
                    </a:ext>
                  </a:extLst>
                </p:cNvPr>
                <p:cNvSpPr>
                  <a:spLocks noChangeArrowheads="1"/>
                </p:cNvSpPr>
                <p:nvPr/>
              </p:nvSpPr>
              <p:spPr bwMode="auto">
                <a:xfrm>
                  <a:off x="1206" y="2490"/>
                  <a:ext cx="480" cy="6"/>
                </a:xfrm>
                <a:prstGeom prst="rect">
                  <a:avLst/>
                </a:prstGeom>
                <a:solidFill>
                  <a:srgbClr val="6CB5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12" name="Rectangle 2080">
                  <a:extLst>
                    <a:ext uri="{FF2B5EF4-FFF2-40B4-BE49-F238E27FC236}">
                      <a16:creationId xmlns:a16="http://schemas.microsoft.com/office/drawing/2014/main" id="{E9054DD2-18DA-4E87-8B08-3BC3607E2151}"/>
                    </a:ext>
                  </a:extLst>
                </p:cNvPr>
                <p:cNvSpPr>
                  <a:spLocks noChangeArrowheads="1"/>
                </p:cNvSpPr>
                <p:nvPr/>
              </p:nvSpPr>
              <p:spPr bwMode="auto">
                <a:xfrm>
                  <a:off x="1206" y="2496"/>
                  <a:ext cx="480" cy="6"/>
                </a:xfrm>
                <a:prstGeom prst="rect">
                  <a:avLst/>
                </a:prstGeom>
                <a:solidFill>
                  <a:srgbClr val="69AF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13" name="Rectangle 2081">
                  <a:extLst>
                    <a:ext uri="{FF2B5EF4-FFF2-40B4-BE49-F238E27FC236}">
                      <a16:creationId xmlns:a16="http://schemas.microsoft.com/office/drawing/2014/main" id="{E56439D5-A254-43B7-BB4E-FF69652C20E9}"/>
                    </a:ext>
                  </a:extLst>
                </p:cNvPr>
                <p:cNvSpPr>
                  <a:spLocks noChangeArrowheads="1"/>
                </p:cNvSpPr>
                <p:nvPr/>
              </p:nvSpPr>
              <p:spPr bwMode="auto">
                <a:xfrm>
                  <a:off x="1206" y="2502"/>
                  <a:ext cx="480" cy="6"/>
                </a:xfrm>
                <a:prstGeom prst="rect">
                  <a:avLst/>
                </a:prstGeom>
                <a:solidFill>
                  <a:srgbClr val="66AA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14" name="Rectangle 2082">
                  <a:extLst>
                    <a:ext uri="{FF2B5EF4-FFF2-40B4-BE49-F238E27FC236}">
                      <a16:creationId xmlns:a16="http://schemas.microsoft.com/office/drawing/2014/main" id="{1B081A48-7470-4EAF-9BEF-5D18906C125A}"/>
                    </a:ext>
                  </a:extLst>
                </p:cNvPr>
                <p:cNvSpPr>
                  <a:spLocks noChangeArrowheads="1"/>
                </p:cNvSpPr>
                <p:nvPr/>
              </p:nvSpPr>
              <p:spPr bwMode="auto">
                <a:xfrm>
                  <a:off x="1206" y="2508"/>
                  <a:ext cx="480" cy="6"/>
                </a:xfrm>
                <a:prstGeom prst="rect">
                  <a:avLst/>
                </a:prstGeom>
                <a:solidFill>
                  <a:srgbClr val="64A7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15" name="Rectangle 2083">
                  <a:extLst>
                    <a:ext uri="{FF2B5EF4-FFF2-40B4-BE49-F238E27FC236}">
                      <a16:creationId xmlns:a16="http://schemas.microsoft.com/office/drawing/2014/main" id="{96943993-C006-476F-AA29-9FA2535F5657}"/>
                    </a:ext>
                  </a:extLst>
                </p:cNvPr>
                <p:cNvSpPr>
                  <a:spLocks noChangeArrowheads="1"/>
                </p:cNvSpPr>
                <p:nvPr/>
              </p:nvSpPr>
              <p:spPr bwMode="auto">
                <a:xfrm>
                  <a:off x="1206" y="2514"/>
                  <a:ext cx="480" cy="6"/>
                </a:xfrm>
                <a:prstGeom prst="rect">
                  <a:avLst/>
                </a:prstGeom>
                <a:solidFill>
                  <a:srgbClr val="62A4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16" name="Rectangle 2084">
                  <a:extLst>
                    <a:ext uri="{FF2B5EF4-FFF2-40B4-BE49-F238E27FC236}">
                      <a16:creationId xmlns:a16="http://schemas.microsoft.com/office/drawing/2014/main" id="{D4DD8550-0A13-48F7-B4FC-732725217982}"/>
                    </a:ext>
                  </a:extLst>
                </p:cNvPr>
                <p:cNvSpPr>
                  <a:spLocks noChangeArrowheads="1"/>
                </p:cNvSpPr>
                <p:nvPr/>
              </p:nvSpPr>
              <p:spPr bwMode="auto">
                <a:xfrm>
                  <a:off x="1206" y="2520"/>
                  <a:ext cx="480" cy="6"/>
                </a:xfrm>
                <a:prstGeom prst="rect">
                  <a:avLst/>
                </a:prstGeom>
                <a:solidFill>
                  <a:srgbClr val="61A2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7317" name="Rectangle 2085">
                <a:extLst>
                  <a:ext uri="{FF2B5EF4-FFF2-40B4-BE49-F238E27FC236}">
                    <a16:creationId xmlns:a16="http://schemas.microsoft.com/office/drawing/2014/main" id="{75ABD376-2613-4C25-8664-A40FC74B4A7F}"/>
                  </a:ext>
                </a:extLst>
              </p:cNvPr>
              <p:cNvSpPr>
                <a:spLocks noChangeArrowheads="1"/>
              </p:cNvSpPr>
              <p:nvPr/>
            </p:nvSpPr>
            <p:spPr bwMode="auto">
              <a:xfrm>
                <a:off x="1206" y="2286"/>
                <a:ext cx="480" cy="24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318" name="Rectangle 2086">
              <a:extLst>
                <a:ext uri="{FF2B5EF4-FFF2-40B4-BE49-F238E27FC236}">
                  <a16:creationId xmlns:a16="http://schemas.microsoft.com/office/drawing/2014/main" id="{428D6E41-7F93-4D22-B841-B6A385E1BC55}"/>
                </a:ext>
              </a:extLst>
            </p:cNvPr>
            <p:cNvSpPr>
              <a:spLocks noChangeArrowheads="1"/>
            </p:cNvSpPr>
            <p:nvPr/>
          </p:nvSpPr>
          <p:spPr bwMode="auto">
            <a:xfrm>
              <a:off x="1392" y="2340"/>
              <a:ext cx="10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IP</a:t>
              </a:r>
              <a:endParaRPr lang="fr-FR" altLang="en-US"/>
            </a:p>
          </p:txBody>
        </p:sp>
        <p:grpSp>
          <p:nvGrpSpPr>
            <p:cNvPr id="97319" name="Group 2087">
              <a:extLst>
                <a:ext uri="{FF2B5EF4-FFF2-40B4-BE49-F238E27FC236}">
                  <a16:creationId xmlns:a16="http://schemas.microsoft.com/office/drawing/2014/main" id="{7A1D8661-E368-49FE-9634-6E685CC503E0}"/>
                </a:ext>
              </a:extLst>
            </p:cNvPr>
            <p:cNvGrpSpPr>
              <a:grpSpLocks/>
            </p:cNvGrpSpPr>
            <p:nvPr/>
          </p:nvGrpSpPr>
          <p:grpSpPr bwMode="auto">
            <a:xfrm>
              <a:off x="1926" y="2862"/>
              <a:ext cx="288" cy="720"/>
              <a:chOff x="1926" y="2862"/>
              <a:chExt cx="288" cy="720"/>
            </a:xfrm>
          </p:grpSpPr>
          <p:grpSp>
            <p:nvGrpSpPr>
              <p:cNvPr id="97320" name="Group 2088">
                <a:extLst>
                  <a:ext uri="{FF2B5EF4-FFF2-40B4-BE49-F238E27FC236}">
                    <a16:creationId xmlns:a16="http://schemas.microsoft.com/office/drawing/2014/main" id="{2275E6B8-99E0-4A9B-ABE6-94605474050F}"/>
                  </a:ext>
                </a:extLst>
              </p:cNvPr>
              <p:cNvGrpSpPr>
                <a:grpSpLocks/>
              </p:cNvGrpSpPr>
              <p:nvPr/>
            </p:nvGrpSpPr>
            <p:grpSpPr bwMode="auto">
              <a:xfrm>
                <a:off x="1926" y="2862"/>
                <a:ext cx="288" cy="720"/>
                <a:chOff x="1926" y="2862"/>
                <a:chExt cx="288" cy="720"/>
              </a:xfrm>
            </p:grpSpPr>
            <p:sp>
              <p:nvSpPr>
                <p:cNvPr id="97321" name="Rectangle 2089">
                  <a:extLst>
                    <a:ext uri="{FF2B5EF4-FFF2-40B4-BE49-F238E27FC236}">
                      <a16:creationId xmlns:a16="http://schemas.microsoft.com/office/drawing/2014/main" id="{6F522B5D-C2AC-414E-8EEB-63AFE6A028CF}"/>
                    </a:ext>
                  </a:extLst>
                </p:cNvPr>
                <p:cNvSpPr>
                  <a:spLocks noChangeArrowheads="1"/>
                </p:cNvSpPr>
                <p:nvPr/>
              </p:nvSpPr>
              <p:spPr bwMode="auto">
                <a:xfrm>
                  <a:off x="1926" y="2862"/>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22" name="Rectangle 2090">
                  <a:extLst>
                    <a:ext uri="{FF2B5EF4-FFF2-40B4-BE49-F238E27FC236}">
                      <a16:creationId xmlns:a16="http://schemas.microsoft.com/office/drawing/2014/main" id="{5FE41336-D582-4DC5-8468-CC9177B163B3}"/>
                    </a:ext>
                  </a:extLst>
                </p:cNvPr>
                <p:cNvSpPr>
                  <a:spLocks noChangeArrowheads="1"/>
                </p:cNvSpPr>
                <p:nvPr/>
              </p:nvSpPr>
              <p:spPr bwMode="auto">
                <a:xfrm>
                  <a:off x="1926" y="2868"/>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23" name="Rectangle 2091">
                  <a:extLst>
                    <a:ext uri="{FF2B5EF4-FFF2-40B4-BE49-F238E27FC236}">
                      <a16:creationId xmlns:a16="http://schemas.microsoft.com/office/drawing/2014/main" id="{703AE571-F43B-4A72-8847-5F9088FF2E9F}"/>
                    </a:ext>
                  </a:extLst>
                </p:cNvPr>
                <p:cNvSpPr>
                  <a:spLocks noChangeArrowheads="1"/>
                </p:cNvSpPr>
                <p:nvPr/>
              </p:nvSpPr>
              <p:spPr bwMode="auto">
                <a:xfrm>
                  <a:off x="1926" y="2874"/>
                  <a:ext cx="288"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24" name="Rectangle 2092">
                  <a:extLst>
                    <a:ext uri="{FF2B5EF4-FFF2-40B4-BE49-F238E27FC236}">
                      <a16:creationId xmlns:a16="http://schemas.microsoft.com/office/drawing/2014/main" id="{A0506C69-E425-4E69-AFC7-E8254E9F7370}"/>
                    </a:ext>
                  </a:extLst>
                </p:cNvPr>
                <p:cNvSpPr>
                  <a:spLocks noChangeArrowheads="1"/>
                </p:cNvSpPr>
                <p:nvPr/>
              </p:nvSpPr>
              <p:spPr bwMode="auto">
                <a:xfrm>
                  <a:off x="1926" y="2880"/>
                  <a:ext cx="288" cy="6"/>
                </a:xfrm>
                <a:prstGeom prst="rect">
                  <a:avLst/>
                </a:prstGeom>
                <a:solidFill>
                  <a:srgbClr val="68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25" name="Rectangle 2093">
                  <a:extLst>
                    <a:ext uri="{FF2B5EF4-FFF2-40B4-BE49-F238E27FC236}">
                      <a16:creationId xmlns:a16="http://schemas.microsoft.com/office/drawing/2014/main" id="{5A5BDAEB-F9E7-42E5-B0E9-57C304D526F9}"/>
                    </a:ext>
                  </a:extLst>
                </p:cNvPr>
                <p:cNvSpPr>
                  <a:spLocks noChangeArrowheads="1"/>
                </p:cNvSpPr>
                <p:nvPr/>
              </p:nvSpPr>
              <p:spPr bwMode="auto">
                <a:xfrm>
                  <a:off x="1926" y="2886"/>
                  <a:ext cx="288"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26" name="Rectangle 2094">
                  <a:extLst>
                    <a:ext uri="{FF2B5EF4-FFF2-40B4-BE49-F238E27FC236}">
                      <a16:creationId xmlns:a16="http://schemas.microsoft.com/office/drawing/2014/main" id="{10D25772-AC92-472F-BEC6-49D21AFBAB8A}"/>
                    </a:ext>
                  </a:extLst>
                </p:cNvPr>
                <p:cNvSpPr>
                  <a:spLocks noChangeArrowheads="1"/>
                </p:cNvSpPr>
                <p:nvPr/>
              </p:nvSpPr>
              <p:spPr bwMode="auto">
                <a:xfrm>
                  <a:off x="1926" y="2892"/>
                  <a:ext cx="288"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27" name="Rectangle 2095">
                  <a:extLst>
                    <a:ext uri="{FF2B5EF4-FFF2-40B4-BE49-F238E27FC236}">
                      <a16:creationId xmlns:a16="http://schemas.microsoft.com/office/drawing/2014/main" id="{7A86AF0B-91EE-4BE5-8F40-DB6FDF75B988}"/>
                    </a:ext>
                  </a:extLst>
                </p:cNvPr>
                <p:cNvSpPr>
                  <a:spLocks noChangeArrowheads="1"/>
                </p:cNvSpPr>
                <p:nvPr/>
              </p:nvSpPr>
              <p:spPr bwMode="auto">
                <a:xfrm>
                  <a:off x="1926" y="2898"/>
                  <a:ext cx="288" cy="6"/>
                </a:xfrm>
                <a:prstGeom prst="rect">
                  <a:avLst/>
                </a:prstGeom>
                <a:solidFill>
                  <a:srgbClr val="6B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28" name="Rectangle 2096">
                  <a:extLst>
                    <a:ext uri="{FF2B5EF4-FFF2-40B4-BE49-F238E27FC236}">
                      <a16:creationId xmlns:a16="http://schemas.microsoft.com/office/drawing/2014/main" id="{3ABD7E20-314E-4192-A67E-D00DB0B4EC45}"/>
                    </a:ext>
                  </a:extLst>
                </p:cNvPr>
                <p:cNvSpPr>
                  <a:spLocks noChangeArrowheads="1"/>
                </p:cNvSpPr>
                <p:nvPr/>
              </p:nvSpPr>
              <p:spPr bwMode="auto">
                <a:xfrm>
                  <a:off x="1926" y="2904"/>
                  <a:ext cx="288"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29" name="Rectangle 2097">
                  <a:extLst>
                    <a:ext uri="{FF2B5EF4-FFF2-40B4-BE49-F238E27FC236}">
                      <a16:creationId xmlns:a16="http://schemas.microsoft.com/office/drawing/2014/main" id="{3185BD6B-96C7-4939-91A3-AAEEFC85C0BB}"/>
                    </a:ext>
                  </a:extLst>
                </p:cNvPr>
                <p:cNvSpPr>
                  <a:spLocks noChangeArrowheads="1"/>
                </p:cNvSpPr>
                <p:nvPr/>
              </p:nvSpPr>
              <p:spPr bwMode="auto">
                <a:xfrm>
                  <a:off x="1926" y="2910"/>
                  <a:ext cx="288"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30" name="Rectangle 2098">
                  <a:extLst>
                    <a:ext uri="{FF2B5EF4-FFF2-40B4-BE49-F238E27FC236}">
                      <a16:creationId xmlns:a16="http://schemas.microsoft.com/office/drawing/2014/main" id="{A54415B6-5DE1-4F40-BF7D-40443588A609}"/>
                    </a:ext>
                  </a:extLst>
                </p:cNvPr>
                <p:cNvSpPr>
                  <a:spLocks noChangeArrowheads="1"/>
                </p:cNvSpPr>
                <p:nvPr/>
              </p:nvSpPr>
              <p:spPr bwMode="auto">
                <a:xfrm>
                  <a:off x="1926" y="2916"/>
                  <a:ext cx="288" cy="6"/>
                </a:xfrm>
                <a:prstGeom prst="rect">
                  <a:avLst/>
                </a:prstGeom>
                <a:solidFill>
                  <a:srgbClr val="6E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31" name="Rectangle 2099">
                  <a:extLst>
                    <a:ext uri="{FF2B5EF4-FFF2-40B4-BE49-F238E27FC236}">
                      <a16:creationId xmlns:a16="http://schemas.microsoft.com/office/drawing/2014/main" id="{FAFC0895-B471-4041-9998-6A9A2A9F6CA5}"/>
                    </a:ext>
                  </a:extLst>
                </p:cNvPr>
                <p:cNvSpPr>
                  <a:spLocks noChangeArrowheads="1"/>
                </p:cNvSpPr>
                <p:nvPr/>
              </p:nvSpPr>
              <p:spPr bwMode="auto">
                <a:xfrm>
                  <a:off x="1926" y="2922"/>
                  <a:ext cx="288"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32" name="Rectangle 2100">
                  <a:extLst>
                    <a:ext uri="{FF2B5EF4-FFF2-40B4-BE49-F238E27FC236}">
                      <a16:creationId xmlns:a16="http://schemas.microsoft.com/office/drawing/2014/main" id="{560616A8-7B68-4E25-BEE9-8D2814B40B00}"/>
                    </a:ext>
                  </a:extLst>
                </p:cNvPr>
                <p:cNvSpPr>
                  <a:spLocks noChangeArrowheads="1"/>
                </p:cNvSpPr>
                <p:nvPr/>
              </p:nvSpPr>
              <p:spPr bwMode="auto">
                <a:xfrm>
                  <a:off x="1926" y="2928"/>
                  <a:ext cx="288" cy="6"/>
                </a:xfrm>
                <a:prstGeom prst="rect">
                  <a:avLst/>
                </a:prstGeom>
                <a:solidFill>
                  <a:srgbClr val="729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33" name="Rectangle 2101">
                  <a:extLst>
                    <a:ext uri="{FF2B5EF4-FFF2-40B4-BE49-F238E27FC236}">
                      <a16:creationId xmlns:a16="http://schemas.microsoft.com/office/drawing/2014/main" id="{00663B5A-A08C-4074-A44C-2133D814CAE9}"/>
                    </a:ext>
                  </a:extLst>
                </p:cNvPr>
                <p:cNvSpPr>
                  <a:spLocks noChangeArrowheads="1"/>
                </p:cNvSpPr>
                <p:nvPr/>
              </p:nvSpPr>
              <p:spPr bwMode="auto">
                <a:xfrm>
                  <a:off x="1926" y="2934"/>
                  <a:ext cx="288" cy="6"/>
                </a:xfrm>
                <a:prstGeom prst="rect">
                  <a:avLst/>
                </a:prstGeom>
                <a:solidFill>
                  <a:srgbClr val="73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34" name="Rectangle 2102">
                  <a:extLst>
                    <a:ext uri="{FF2B5EF4-FFF2-40B4-BE49-F238E27FC236}">
                      <a16:creationId xmlns:a16="http://schemas.microsoft.com/office/drawing/2014/main" id="{6A77C184-9610-4335-BF76-FAFEB4315420}"/>
                    </a:ext>
                  </a:extLst>
                </p:cNvPr>
                <p:cNvSpPr>
                  <a:spLocks noChangeArrowheads="1"/>
                </p:cNvSpPr>
                <p:nvPr/>
              </p:nvSpPr>
              <p:spPr bwMode="auto">
                <a:xfrm>
                  <a:off x="1926" y="2940"/>
                  <a:ext cx="288"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35" name="Rectangle 2103">
                  <a:extLst>
                    <a:ext uri="{FF2B5EF4-FFF2-40B4-BE49-F238E27FC236}">
                      <a16:creationId xmlns:a16="http://schemas.microsoft.com/office/drawing/2014/main" id="{E39BC380-AC69-4833-A228-AC48F081A4EF}"/>
                    </a:ext>
                  </a:extLst>
                </p:cNvPr>
                <p:cNvSpPr>
                  <a:spLocks noChangeArrowheads="1"/>
                </p:cNvSpPr>
                <p:nvPr/>
              </p:nvSpPr>
              <p:spPr bwMode="auto">
                <a:xfrm>
                  <a:off x="1926" y="2946"/>
                  <a:ext cx="288" cy="6"/>
                </a:xfrm>
                <a:prstGeom prst="rect">
                  <a:avLst/>
                </a:prstGeom>
                <a:solidFill>
                  <a:srgbClr val="77A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36" name="Rectangle 2104">
                  <a:extLst>
                    <a:ext uri="{FF2B5EF4-FFF2-40B4-BE49-F238E27FC236}">
                      <a16:creationId xmlns:a16="http://schemas.microsoft.com/office/drawing/2014/main" id="{8EDC61B0-7D1D-4A4E-8058-1F3BDD5025C2}"/>
                    </a:ext>
                  </a:extLst>
                </p:cNvPr>
                <p:cNvSpPr>
                  <a:spLocks noChangeArrowheads="1"/>
                </p:cNvSpPr>
                <p:nvPr/>
              </p:nvSpPr>
              <p:spPr bwMode="auto">
                <a:xfrm>
                  <a:off x="1926" y="2952"/>
                  <a:ext cx="288" cy="6"/>
                </a:xfrm>
                <a:prstGeom prst="rect">
                  <a:avLst/>
                </a:prstGeom>
                <a:solidFill>
                  <a:srgbClr val="79A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37" name="Rectangle 2105">
                  <a:extLst>
                    <a:ext uri="{FF2B5EF4-FFF2-40B4-BE49-F238E27FC236}">
                      <a16:creationId xmlns:a16="http://schemas.microsoft.com/office/drawing/2014/main" id="{4B0FE0F3-D11A-4318-89A6-E91DBCAB8CBC}"/>
                    </a:ext>
                  </a:extLst>
                </p:cNvPr>
                <p:cNvSpPr>
                  <a:spLocks noChangeArrowheads="1"/>
                </p:cNvSpPr>
                <p:nvPr/>
              </p:nvSpPr>
              <p:spPr bwMode="auto">
                <a:xfrm>
                  <a:off x="1926" y="2958"/>
                  <a:ext cx="288"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38" name="Rectangle 2106">
                  <a:extLst>
                    <a:ext uri="{FF2B5EF4-FFF2-40B4-BE49-F238E27FC236}">
                      <a16:creationId xmlns:a16="http://schemas.microsoft.com/office/drawing/2014/main" id="{2E22F4F8-8D0E-430E-9038-2C8A88A11CEE}"/>
                    </a:ext>
                  </a:extLst>
                </p:cNvPr>
                <p:cNvSpPr>
                  <a:spLocks noChangeArrowheads="1"/>
                </p:cNvSpPr>
                <p:nvPr/>
              </p:nvSpPr>
              <p:spPr bwMode="auto">
                <a:xfrm>
                  <a:off x="1926" y="2964"/>
                  <a:ext cx="288" cy="6"/>
                </a:xfrm>
                <a:prstGeom prst="rect">
                  <a:avLst/>
                </a:prstGeom>
                <a:solidFill>
                  <a:srgbClr val="7DA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39" name="Rectangle 2107">
                  <a:extLst>
                    <a:ext uri="{FF2B5EF4-FFF2-40B4-BE49-F238E27FC236}">
                      <a16:creationId xmlns:a16="http://schemas.microsoft.com/office/drawing/2014/main" id="{18175B64-1060-4FFE-BA22-6861935B2EAF}"/>
                    </a:ext>
                  </a:extLst>
                </p:cNvPr>
                <p:cNvSpPr>
                  <a:spLocks noChangeArrowheads="1"/>
                </p:cNvSpPr>
                <p:nvPr/>
              </p:nvSpPr>
              <p:spPr bwMode="auto">
                <a:xfrm>
                  <a:off x="1926" y="2970"/>
                  <a:ext cx="288" cy="6"/>
                </a:xfrm>
                <a:prstGeom prst="rect">
                  <a:avLst/>
                </a:prstGeom>
                <a:solidFill>
                  <a:srgbClr val="80A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40" name="Rectangle 2108">
                  <a:extLst>
                    <a:ext uri="{FF2B5EF4-FFF2-40B4-BE49-F238E27FC236}">
                      <a16:creationId xmlns:a16="http://schemas.microsoft.com/office/drawing/2014/main" id="{C20F4083-9537-4344-A364-2D3ABAD09DD4}"/>
                    </a:ext>
                  </a:extLst>
                </p:cNvPr>
                <p:cNvSpPr>
                  <a:spLocks noChangeArrowheads="1"/>
                </p:cNvSpPr>
                <p:nvPr/>
              </p:nvSpPr>
              <p:spPr bwMode="auto">
                <a:xfrm>
                  <a:off x="1926" y="2976"/>
                  <a:ext cx="288"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41" name="Rectangle 2109">
                  <a:extLst>
                    <a:ext uri="{FF2B5EF4-FFF2-40B4-BE49-F238E27FC236}">
                      <a16:creationId xmlns:a16="http://schemas.microsoft.com/office/drawing/2014/main" id="{5A748B22-4BBE-4EC2-999A-B80EEA0A33B8}"/>
                    </a:ext>
                  </a:extLst>
                </p:cNvPr>
                <p:cNvSpPr>
                  <a:spLocks noChangeArrowheads="1"/>
                </p:cNvSpPr>
                <p:nvPr/>
              </p:nvSpPr>
              <p:spPr bwMode="auto">
                <a:xfrm>
                  <a:off x="1926" y="2982"/>
                  <a:ext cx="288" cy="6"/>
                </a:xfrm>
                <a:prstGeom prst="rect">
                  <a:avLst/>
                </a:prstGeom>
                <a:solidFill>
                  <a:srgbClr val="85A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42" name="Rectangle 2110">
                  <a:extLst>
                    <a:ext uri="{FF2B5EF4-FFF2-40B4-BE49-F238E27FC236}">
                      <a16:creationId xmlns:a16="http://schemas.microsoft.com/office/drawing/2014/main" id="{C7F4BD08-1D5C-423D-9F51-273259E9DEA1}"/>
                    </a:ext>
                  </a:extLst>
                </p:cNvPr>
                <p:cNvSpPr>
                  <a:spLocks noChangeArrowheads="1"/>
                </p:cNvSpPr>
                <p:nvPr/>
              </p:nvSpPr>
              <p:spPr bwMode="auto">
                <a:xfrm>
                  <a:off x="1926" y="2988"/>
                  <a:ext cx="288" cy="6"/>
                </a:xfrm>
                <a:prstGeom prst="rect">
                  <a:avLst/>
                </a:prstGeom>
                <a:solidFill>
                  <a:srgbClr val="87A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43" name="Rectangle 2111">
                  <a:extLst>
                    <a:ext uri="{FF2B5EF4-FFF2-40B4-BE49-F238E27FC236}">
                      <a16:creationId xmlns:a16="http://schemas.microsoft.com/office/drawing/2014/main" id="{64D96AB3-95A2-4FE9-9B77-0EC9757FB754}"/>
                    </a:ext>
                  </a:extLst>
                </p:cNvPr>
                <p:cNvSpPr>
                  <a:spLocks noChangeArrowheads="1"/>
                </p:cNvSpPr>
                <p:nvPr/>
              </p:nvSpPr>
              <p:spPr bwMode="auto">
                <a:xfrm>
                  <a:off x="1926" y="2994"/>
                  <a:ext cx="288"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44" name="Rectangle 2112">
                  <a:extLst>
                    <a:ext uri="{FF2B5EF4-FFF2-40B4-BE49-F238E27FC236}">
                      <a16:creationId xmlns:a16="http://schemas.microsoft.com/office/drawing/2014/main" id="{571CFDFB-1B4E-4871-9AD6-306B83152457}"/>
                    </a:ext>
                  </a:extLst>
                </p:cNvPr>
                <p:cNvSpPr>
                  <a:spLocks noChangeArrowheads="1"/>
                </p:cNvSpPr>
                <p:nvPr/>
              </p:nvSpPr>
              <p:spPr bwMode="auto">
                <a:xfrm>
                  <a:off x="1926" y="3000"/>
                  <a:ext cx="288" cy="6"/>
                </a:xfrm>
                <a:prstGeom prst="rect">
                  <a:avLst/>
                </a:prstGeom>
                <a:solidFill>
                  <a:srgbClr val="8DB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45" name="Rectangle 2113">
                  <a:extLst>
                    <a:ext uri="{FF2B5EF4-FFF2-40B4-BE49-F238E27FC236}">
                      <a16:creationId xmlns:a16="http://schemas.microsoft.com/office/drawing/2014/main" id="{01470F06-AD33-4D74-8F19-DF7E00C7960B}"/>
                    </a:ext>
                  </a:extLst>
                </p:cNvPr>
                <p:cNvSpPr>
                  <a:spLocks noChangeArrowheads="1"/>
                </p:cNvSpPr>
                <p:nvPr/>
              </p:nvSpPr>
              <p:spPr bwMode="auto">
                <a:xfrm>
                  <a:off x="1926" y="3006"/>
                  <a:ext cx="288" cy="6"/>
                </a:xfrm>
                <a:prstGeom prst="rect">
                  <a:avLst/>
                </a:prstGeom>
                <a:solidFill>
                  <a:srgbClr val="8F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46" name="Rectangle 2114">
                  <a:extLst>
                    <a:ext uri="{FF2B5EF4-FFF2-40B4-BE49-F238E27FC236}">
                      <a16:creationId xmlns:a16="http://schemas.microsoft.com/office/drawing/2014/main" id="{D8525FA7-BCD1-43A1-A0AD-A5EE5100FC1E}"/>
                    </a:ext>
                  </a:extLst>
                </p:cNvPr>
                <p:cNvSpPr>
                  <a:spLocks noChangeArrowheads="1"/>
                </p:cNvSpPr>
                <p:nvPr/>
              </p:nvSpPr>
              <p:spPr bwMode="auto">
                <a:xfrm>
                  <a:off x="1926" y="3012"/>
                  <a:ext cx="288"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47" name="Rectangle 2115">
                  <a:extLst>
                    <a:ext uri="{FF2B5EF4-FFF2-40B4-BE49-F238E27FC236}">
                      <a16:creationId xmlns:a16="http://schemas.microsoft.com/office/drawing/2014/main" id="{AAB33279-69C4-4650-9645-3D4D111965D5}"/>
                    </a:ext>
                  </a:extLst>
                </p:cNvPr>
                <p:cNvSpPr>
                  <a:spLocks noChangeArrowheads="1"/>
                </p:cNvSpPr>
                <p:nvPr/>
              </p:nvSpPr>
              <p:spPr bwMode="auto">
                <a:xfrm>
                  <a:off x="1926" y="3018"/>
                  <a:ext cx="288" cy="6"/>
                </a:xfrm>
                <a:prstGeom prst="rect">
                  <a:avLst/>
                </a:prstGeom>
                <a:solidFill>
                  <a:srgbClr val="95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48" name="Rectangle 2116">
                  <a:extLst>
                    <a:ext uri="{FF2B5EF4-FFF2-40B4-BE49-F238E27FC236}">
                      <a16:creationId xmlns:a16="http://schemas.microsoft.com/office/drawing/2014/main" id="{A72EA1C0-09F6-4733-A612-3FE825940D62}"/>
                    </a:ext>
                  </a:extLst>
                </p:cNvPr>
                <p:cNvSpPr>
                  <a:spLocks noChangeArrowheads="1"/>
                </p:cNvSpPr>
                <p:nvPr/>
              </p:nvSpPr>
              <p:spPr bwMode="auto">
                <a:xfrm>
                  <a:off x="1926" y="3024"/>
                  <a:ext cx="288" cy="6"/>
                </a:xfrm>
                <a:prstGeom prst="rect">
                  <a:avLst/>
                </a:prstGeom>
                <a:solidFill>
                  <a:srgbClr val="97B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49" name="Rectangle 2117">
                  <a:extLst>
                    <a:ext uri="{FF2B5EF4-FFF2-40B4-BE49-F238E27FC236}">
                      <a16:creationId xmlns:a16="http://schemas.microsoft.com/office/drawing/2014/main" id="{762E5DFC-EE8A-4117-8C1B-AEFDB768C8CB}"/>
                    </a:ext>
                  </a:extLst>
                </p:cNvPr>
                <p:cNvSpPr>
                  <a:spLocks noChangeArrowheads="1"/>
                </p:cNvSpPr>
                <p:nvPr/>
              </p:nvSpPr>
              <p:spPr bwMode="auto">
                <a:xfrm>
                  <a:off x="1926" y="3030"/>
                  <a:ext cx="288"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50" name="Rectangle 2118">
                  <a:extLst>
                    <a:ext uri="{FF2B5EF4-FFF2-40B4-BE49-F238E27FC236}">
                      <a16:creationId xmlns:a16="http://schemas.microsoft.com/office/drawing/2014/main" id="{26F7004E-3B57-4163-8BCD-C0BB22809748}"/>
                    </a:ext>
                  </a:extLst>
                </p:cNvPr>
                <p:cNvSpPr>
                  <a:spLocks noChangeArrowheads="1"/>
                </p:cNvSpPr>
                <p:nvPr/>
              </p:nvSpPr>
              <p:spPr bwMode="auto">
                <a:xfrm>
                  <a:off x="1926" y="3036"/>
                  <a:ext cx="288" cy="6"/>
                </a:xfrm>
                <a:prstGeom prst="rect">
                  <a:avLst/>
                </a:prstGeom>
                <a:solidFill>
                  <a:srgbClr val="9CB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51" name="Rectangle 2119">
                  <a:extLst>
                    <a:ext uri="{FF2B5EF4-FFF2-40B4-BE49-F238E27FC236}">
                      <a16:creationId xmlns:a16="http://schemas.microsoft.com/office/drawing/2014/main" id="{5F90AA5F-3809-4C91-BC7B-C670BAD49348}"/>
                    </a:ext>
                  </a:extLst>
                </p:cNvPr>
                <p:cNvSpPr>
                  <a:spLocks noChangeArrowheads="1"/>
                </p:cNvSpPr>
                <p:nvPr/>
              </p:nvSpPr>
              <p:spPr bwMode="auto">
                <a:xfrm>
                  <a:off x="1926" y="3042"/>
                  <a:ext cx="288" cy="6"/>
                </a:xfrm>
                <a:prstGeom prst="rect">
                  <a:avLst/>
                </a:prstGeom>
                <a:solidFill>
                  <a:srgbClr val="9FB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52" name="Rectangle 2120">
                  <a:extLst>
                    <a:ext uri="{FF2B5EF4-FFF2-40B4-BE49-F238E27FC236}">
                      <a16:creationId xmlns:a16="http://schemas.microsoft.com/office/drawing/2014/main" id="{381FF7E0-B9F6-4B64-A5E2-C6855B120C11}"/>
                    </a:ext>
                  </a:extLst>
                </p:cNvPr>
                <p:cNvSpPr>
                  <a:spLocks noChangeArrowheads="1"/>
                </p:cNvSpPr>
                <p:nvPr/>
              </p:nvSpPr>
              <p:spPr bwMode="auto">
                <a:xfrm>
                  <a:off x="1926" y="3048"/>
                  <a:ext cx="288"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53" name="Rectangle 2121">
                  <a:extLst>
                    <a:ext uri="{FF2B5EF4-FFF2-40B4-BE49-F238E27FC236}">
                      <a16:creationId xmlns:a16="http://schemas.microsoft.com/office/drawing/2014/main" id="{F5885338-01A9-4CF3-A7A6-11DE883F02C9}"/>
                    </a:ext>
                  </a:extLst>
                </p:cNvPr>
                <p:cNvSpPr>
                  <a:spLocks noChangeArrowheads="1"/>
                </p:cNvSpPr>
                <p:nvPr/>
              </p:nvSpPr>
              <p:spPr bwMode="auto">
                <a:xfrm>
                  <a:off x="1926" y="3054"/>
                  <a:ext cx="288" cy="6"/>
                </a:xfrm>
                <a:prstGeom prst="rect">
                  <a:avLst/>
                </a:prstGeom>
                <a:solidFill>
                  <a:srgbClr val="A4C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54" name="Rectangle 2122">
                  <a:extLst>
                    <a:ext uri="{FF2B5EF4-FFF2-40B4-BE49-F238E27FC236}">
                      <a16:creationId xmlns:a16="http://schemas.microsoft.com/office/drawing/2014/main" id="{0FF6F8BD-B42C-42EA-95AD-A1F42460DE71}"/>
                    </a:ext>
                  </a:extLst>
                </p:cNvPr>
                <p:cNvSpPr>
                  <a:spLocks noChangeArrowheads="1"/>
                </p:cNvSpPr>
                <p:nvPr/>
              </p:nvSpPr>
              <p:spPr bwMode="auto">
                <a:xfrm>
                  <a:off x="1926" y="3060"/>
                  <a:ext cx="288" cy="6"/>
                </a:xfrm>
                <a:prstGeom prst="rect">
                  <a:avLst/>
                </a:prstGeom>
                <a:solidFill>
                  <a:srgbClr val="A6C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55" name="Rectangle 2123">
                  <a:extLst>
                    <a:ext uri="{FF2B5EF4-FFF2-40B4-BE49-F238E27FC236}">
                      <a16:creationId xmlns:a16="http://schemas.microsoft.com/office/drawing/2014/main" id="{B4635B02-D777-4D33-8B94-51C2E0C650DE}"/>
                    </a:ext>
                  </a:extLst>
                </p:cNvPr>
                <p:cNvSpPr>
                  <a:spLocks noChangeArrowheads="1"/>
                </p:cNvSpPr>
                <p:nvPr/>
              </p:nvSpPr>
              <p:spPr bwMode="auto">
                <a:xfrm>
                  <a:off x="1926" y="3066"/>
                  <a:ext cx="288"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56" name="Rectangle 2124">
                  <a:extLst>
                    <a:ext uri="{FF2B5EF4-FFF2-40B4-BE49-F238E27FC236}">
                      <a16:creationId xmlns:a16="http://schemas.microsoft.com/office/drawing/2014/main" id="{69D6221A-1E7D-4A07-9223-0537F99D25A2}"/>
                    </a:ext>
                  </a:extLst>
                </p:cNvPr>
                <p:cNvSpPr>
                  <a:spLocks noChangeArrowheads="1"/>
                </p:cNvSpPr>
                <p:nvPr/>
              </p:nvSpPr>
              <p:spPr bwMode="auto">
                <a:xfrm>
                  <a:off x="1926" y="3072"/>
                  <a:ext cx="288" cy="6"/>
                </a:xfrm>
                <a:prstGeom prst="rect">
                  <a:avLst/>
                </a:prstGeom>
                <a:solidFill>
                  <a:srgbClr val="ABC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57" name="Rectangle 2125">
                  <a:extLst>
                    <a:ext uri="{FF2B5EF4-FFF2-40B4-BE49-F238E27FC236}">
                      <a16:creationId xmlns:a16="http://schemas.microsoft.com/office/drawing/2014/main" id="{4CAA9804-68EB-486D-9BF5-575346B1A590}"/>
                    </a:ext>
                  </a:extLst>
                </p:cNvPr>
                <p:cNvSpPr>
                  <a:spLocks noChangeArrowheads="1"/>
                </p:cNvSpPr>
                <p:nvPr/>
              </p:nvSpPr>
              <p:spPr bwMode="auto">
                <a:xfrm>
                  <a:off x="1926" y="3078"/>
                  <a:ext cx="288" cy="6"/>
                </a:xfrm>
                <a:prstGeom prst="rect">
                  <a:avLst/>
                </a:prstGeom>
                <a:solidFill>
                  <a:srgbClr val="ADC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58" name="Rectangle 2126">
                  <a:extLst>
                    <a:ext uri="{FF2B5EF4-FFF2-40B4-BE49-F238E27FC236}">
                      <a16:creationId xmlns:a16="http://schemas.microsoft.com/office/drawing/2014/main" id="{38F07CBC-C71B-4C1B-943C-9A4727B52F5E}"/>
                    </a:ext>
                  </a:extLst>
                </p:cNvPr>
                <p:cNvSpPr>
                  <a:spLocks noChangeArrowheads="1"/>
                </p:cNvSpPr>
                <p:nvPr/>
              </p:nvSpPr>
              <p:spPr bwMode="auto">
                <a:xfrm>
                  <a:off x="1926" y="3084"/>
                  <a:ext cx="288"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59" name="Rectangle 2127">
                  <a:extLst>
                    <a:ext uri="{FF2B5EF4-FFF2-40B4-BE49-F238E27FC236}">
                      <a16:creationId xmlns:a16="http://schemas.microsoft.com/office/drawing/2014/main" id="{09CAD0C5-8BBA-4395-8EB2-1AFA14F347CB}"/>
                    </a:ext>
                  </a:extLst>
                </p:cNvPr>
                <p:cNvSpPr>
                  <a:spLocks noChangeArrowheads="1"/>
                </p:cNvSpPr>
                <p:nvPr/>
              </p:nvSpPr>
              <p:spPr bwMode="auto">
                <a:xfrm>
                  <a:off x="1926" y="3090"/>
                  <a:ext cx="288" cy="6"/>
                </a:xfrm>
                <a:prstGeom prst="rect">
                  <a:avLst/>
                </a:prstGeom>
                <a:solidFill>
                  <a:srgbClr val="B1C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60" name="Rectangle 2128">
                  <a:extLst>
                    <a:ext uri="{FF2B5EF4-FFF2-40B4-BE49-F238E27FC236}">
                      <a16:creationId xmlns:a16="http://schemas.microsoft.com/office/drawing/2014/main" id="{81C77D80-D4F9-44D3-95EC-39464D41A407}"/>
                    </a:ext>
                  </a:extLst>
                </p:cNvPr>
                <p:cNvSpPr>
                  <a:spLocks noChangeArrowheads="1"/>
                </p:cNvSpPr>
                <p:nvPr/>
              </p:nvSpPr>
              <p:spPr bwMode="auto">
                <a:xfrm>
                  <a:off x="1926" y="3096"/>
                  <a:ext cx="288"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61" name="Rectangle 2129">
                  <a:extLst>
                    <a:ext uri="{FF2B5EF4-FFF2-40B4-BE49-F238E27FC236}">
                      <a16:creationId xmlns:a16="http://schemas.microsoft.com/office/drawing/2014/main" id="{F6D7CF07-F2B7-405A-BFAC-CDAB270CFB8C}"/>
                    </a:ext>
                  </a:extLst>
                </p:cNvPr>
                <p:cNvSpPr>
                  <a:spLocks noChangeArrowheads="1"/>
                </p:cNvSpPr>
                <p:nvPr/>
              </p:nvSpPr>
              <p:spPr bwMode="auto">
                <a:xfrm>
                  <a:off x="1926" y="3102"/>
                  <a:ext cx="288"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62" name="Rectangle 2130">
                  <a:extLst>
                    <a:ext uri="{FF2B5EF4-FFF2-40B4-BE49-F238E27FC236}">
                      <a16:creationId xmlns:a16="http://schemas.microsoft.com/office/drawing/2014/main" id="{1553853A-73FE-43CF-A3DE-59FB45DEE860}"/>
                    </a:ext>
                  </a:extLst>
                </p:cNvPr>
                <p:cNvSpPr>
                  <a:spLocks noChangeArrowheads="1"/>
                </p:cNvSpPr>
                <p:nvPr/>
              </p:nvSpPr>
              <p:spPr bwMode="auto">
                <a:xfrm>
                  <a:off x="1926" y="3108"/>
                  <a:ext cx="288" cy="6"/>
                </a:xfrm>
                <a:prstGeom prst="rect">
                  <a:avLst/>
                </a:prstGeom>
                <a:solidFill>
                  <a:srgbClr val="B7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63" name="Rectangle 2131">
                  <a:extLst>
                    <a:ext uri="{FF2B5EF4-FFF2-40B4-BE49-F238E27FC236}">
                      <a16:creationId xmlns:a16="http://schemas.microsoft.com/office/drawing/2014/main" id="{E7005863-152A-4409-BB51-16EDD3E7C0C6}"/>
                    </a:ext>
                  </a:extLst>
                </p:cNvPr>
                <p:cNvSpPr>
                  <a:spLocks noChangeArrowheads="1"/>
                </p:cNvSpPr>
                <p:nvPr/>
              </p:nvSpPr>
              <p:spPr bwMode="auto">
                <a:xfrm>
                  <a:off x="1926" y="3114"/>
                  <a:ext cx="288" cy="6"/>
                </a:xfrm>
                <a:prstGeom prst="rect">
                  <a:avLst/>
                </a:prstGeom>
                <a:solidFill>
                  <a:srgbClr val="B8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64" name="Rectangle 2132">
                  <a:extLst>
                    <a:ext uri="{FF2B5EF4-FFF2-40B4-BE49-F238E27FC236}">
                      <a16:creationId xmlns:a16="http://schemas.microsoft.com/office/drawing/2014/main" id="{7BDC0B08-67AD-42A7-9782-482BAD372A82}"/>
                    </a:ext>
                  </a:extLst>
                </p:cNvPr>
                <p:cNvSpPr>
                  <a:spLocks noChangeArrowheads="1"/>
                </p:cNvSpPr>
                <p:nvPr/>
              </p:nvSpPr>
              <p:spPr bwMode="auto">
                <a:xfrm>
                  <a:off x="1926" y="3120"/>
                  <a:ext cx="288"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65" name="Rectangle 2133">
                  <a:extLst>
                    <a:ext uri="{FF2B5EF4-FFF2-40B4-BE49-F238E27FC236}">
                      <a16:creationId xmlns:a16="http://schemas.microsoft.com/office/drawing/2014/main" id="{2F484F47-3C77-492F-BAA6-63EA50F471C7}"/>
                    </a:ext>
                  </a:extLst>
                </p:cNvPr>
                <p:cNvSpPr>
                  <a:spLocks noChangeArrowheads="1"/>
                </p:cNvSpPr>
                <p:nvPr/>
              </p:nvSpPr>
              <p:spPr bwMode="auto">
                <a:xfrm>
                  <a:off x="1926" y="3126"/>
                  <a:ext cx="288" cy="6"/>
                </a:xfrm>
                <a:prstGeom prst="rect">
                  <a:avLst/>
                </a:prstGeom>
                <a:solidFill>
                  <a:srgbClr val="BBD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66" name="Rectangle 2134">
                  <a:extLst>
                    <a:ext uri="{FF2B5EF4-FFF2-40B4-BE49-F238E27FC236}">
                      <a16:creationId xmlns:a16="http://schemas.microsoft.com/office/drawing/2014/main" id="{156689FF-1EB9-4F0D-8ED5-AB77F3927F2C}"/>
                    </a:ext>
                  </a:extLst>
                </p:cNvPr>
                <p:cNvSpPr>
                  <a:spLocks noChangeArrowheads="1"/>
                </p:cNvSpPr>
                <p:nvPr/>
              </p:nvSpPr>
              <p:spPr bwMode="auto">
                <a:xfrm>
                  <a:off x="1926" y="3132"/>
                  <a:ext cx="288" cy="6"/>
                </a:xfrm>
                <a:prstGeom prst="rect">
                  <a:avLst/>
                </a:prstGeom>
                <a:solidFill>
                  <a:srgbClr val="BD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67" name="Rectangle 2135">
                  <a:extLst>
                    <a:ext uri="{FF2B5EF4-FFF2-40B4-BE49-F238E27FC236}">
                      <a16:creationId xmlns:a16="http://schemas.microsoft.com/office/drawing/2014/main" id="{BF815A46-3019-43F3-9C2B-D2A7E91CD8D0}"/>
                    </a:ext>
                  </a:extLst>
                </p:cNvPr>
                <p:cNvSpPr>
                  <a:spLocks noChangeArrowheads="1"/>
                </p:cNvSpPr>
                <p:nvPr/>
              </p:nvSpPr>
              <p:spPr bwMode="auto">
                <a:xfrm>
                  <a:off x="1926" y="3138"/>
                  <a:ext cx="288"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68" name="Rectangle 2136">
                  <a:extLst>
                    <a:ext uri="{FF2B5EF4-FFF2-40B4-BE49-F238E27FC236}">
                      <a16:creationId xmlns:a16="http://schemas.microsoft.com/office/drawing/2014/main" id="{873A9AC4-72C6-49F6-911C-153E9051E676}"/>
                    </a:ext>
                  </a:extLst>
                </p:cNvPr>
                <p:cNvSpPr>
                  <a:spLocks noChangeArrowheads="1"/>
                </p:cNvSpPr>
                <p:nvPr/>
              </p:nvSpPr>
              <p:spPr bwMode="auto">
                <a:xfrm>
                  <a:off x="1926" y="3144"/>
                  <a:ext cx="288" cy="6"/>
                </a:xfrm>
                <a:prstGeom prst="rect">
                  <a:avLst/>
                </a:prstGeom>
                <a:solidFill>
                  <a:srgbClr val="BF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69" name="Rectangle 2137">
                  <a:extLst>
                    <a:ext uri="{FF2B5EF4-FFF2-40B4-BE49-F238E27FC236}">
                      <a16:creationId xmlns:a16="http://schemas.microsoft.com/office/drawing/2014/main" id="{CEF8427A-9B99-4ED4-AB88-5F76AF62B948}"/>
                    </a:ext>
                  </a:extLst>
                </p:cNvPr>
                <p:cNvSpPr>
                  <a:spLocks noChangeArrowheads="1"/>
                </p:cNvSpPr>
                <p:nvPr/>
              </p:nvSpPr>
              <p:spPr bwMode="auto">
                <a:xfrm>
                  <a:off x="1926" y="3150"/>
                  <a:ext cx="288" cy="6"/>
                </a:xfrm>
                <a:prstGeom prst="rect">
                  <a:avLst/>
                </a:prstGeom>
                <a:solidFill>
                  <a:srgbClr val="C0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70" name="Rectangle 2138">
                  <a:extLst>
                    <a:ext uri="{FF2B5EF4-FFF2-40B4-BE49-F238E27FC236}">
                      <a16:creationId xmlns:a16="http://schemas.microsoft.com/office/drawing/2014/main" id="{715F4087-AFFB-4976-B2BC-AFD1779F3548}"/>
                    </a:ext>
                  </a:extLst>
                </p:cNvPr>
                <p:cNvSpPr>
                  <a:spLocks noChangeArrowheads="1"/>
                </p:cNvSpPr>
                <p:nvPr/>
              </p:nvSpPr>
              <p:spPr bwMode="auto">
                <a:xfrm>
                  <a:off x="1926" y="3156"/>
                  <a:ext cx="288"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71" name="Rectangle 2139">
                  <a:extLst>
                    <a:ext uri="{FF2B5EF4-FFF2-40B4-BE49-F238E27FC236}">
                      <a16:creationId xmlns:a16="http://schemas.microsoft.com/office/drawing/2014/main" id="{9E9BD454-E3CC-44BE-9CC2-DA968EEFF783}"/>
                    </a:ext>
                  </a:extLst>
                </p:cNvPr>
                <p:cNvSpPr>
                  <a:spLocks noChangeArrowheads="1"/>
                </p:cNvSpPr>
                <p:nvPr/>
              </p:nvSpPr>
              <p:spPr bwMode="auto">
                <a:xfrm>
                  <a:off x="1926" y="3162"/>
                  <a:ext cx="288"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72" name="Rectangle 2140">
                  <a:extLst>
                    <a:ext uri="{FF2B5EF4-FFF2-40B4-BE49-F238E27FC236}">
                      <a16:creationId xmlns:a16="http://schemas.microsoft.com/office/drawing/2014/main" id="{63A1F0B3-AFEF-4B86-995F-C9BAFB260FAC}"/>
                    </a:ext>
                  </a:extLst>
                </p:cNvPr>
                <p:cNvSpPr>
                  <a:spLocks noChangeArrowheads="1"/>
                </p:cNvSpPr>
                <p:nvPr/>
              </p:nvSpPr>
              <p:spPr bwMode="auto">
                <a:xfrm>
                  <a:off x="1926" y="3168"/>
                  <a:ext cx="288"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73" name="Rectangle 2141">
                  <a:extLst>
                    <a:ext uri="{FF2B5EF4-FFF2-40B4-BE49-F238E27FC236}">
                      <a16:creationId xmlns:a16="http://schemas.microsoft.com/office/drawing/2014/main" id="{94A48888-CE64-420A-8A13-725227124D5B}"/>
                    </a:ext>
                  </a:extLst>
                </p:cNvPr>
                <p:cNvSpPr>
                  <a:spLocks noChangeArrowheads="1"/>
                </p:cNvSpPr>
                <p:nvPr/>
              </p:nvSpPr>
              <p:spPr bwMode="auto">
                <a:xfrm>
                  <a:off x="1926" y="3174"/>
                  <a:ext cx="288"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74" name="Rectangle 2142">
                  <a:extLst>
                    <a:ext uri="{FF2B5EF4-FFF2-40B4-BE49-F238E27FC236}">
                      <a16:creationId xmlns:a16="http://schemas.microsoft.com/office/drawing/2014/main" id="{1C6A0E39-674A-44D5-AB30-3EB3C416C835}"/>
                    </a:ext>
                  </a:extLst>
                </p:cNvPr>
                <p:cNvSpPr>
                  <a:spLocks noChangeArrowheads="1"/>
                </p:cNvSpPr>
                <p:nvPr/>
              </p:nvSpPr>
              <p:spPr bwMode="auto">
                <a:xfrm>
                  <a:off x="1926" y="3180"/>
                  <a:ext cx="288" cy="6"/>
                </a:xfrm>
                <a:prstGeom prst="rect">
                  <a:avLst/>
                </a:prstGeom>
                <a:solidFill>
                  <a:srgbClr val="C4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75" name="Rectangle 2143">
                  <a:extLst>
                    <a:ext uri="{FF2B5EF4-FFF2-40B4-BE49-F238E27FC236}">
                      <a16:creationId xmlns:a16="http://schemas.microsoft.com/office/drawing/2014/main" id="{8F32EFDC-0BC3-49AD-A369-8BDCA80D95BA}"/>
                    </a:ext>
                  </a:extLst>
                </p:cNvPr>
                <p:cNvSpPr>
                  <a:spLocks noChangeArrowheads="1"/>
                </p:cNvSpPr>
                <p:nvPr/>
              </p:nvSpPr>
              <p:spPr bwMode="auto">
                <a:xfrm>
                  <a:off x="1926" y="3186"/>
                  <a:ext cx="288"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76" name="Rectangle 2144">
                  <a:extLst>
                    <a:ext uri="{FF2B5EF4-FFF2-40B4-BE49-F238E27FC236}">
                      <a16:creationId xmlns:a16="http://schemas.microsoft.com/office/drawing/2014/main" id="{2C6FCDAD-F532-41EA-A5C3-F13C8F619589}"/>
                    </a:ext>
                  </a:extLst>
                </p:cNvPr>
                <p:cNvSpPr>
                  <a:spLocks noChangeArrowheads="1"/>
                </p:cNvSpPr>
                <p:nvPr/>
              </p:nvSpPr>
              <p:spPr bwMode="auto">
                <a:xfrm>
                  <a:off x="1926" y="3192"/>
                  <a:ext cx="288"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77" name="Rectangle 2145">
                  <a:extLst>
                    <a:ext uri="{FF2B5EF4-FFF2-40B4-BE49-F238E27FC236}">
                      <a16:creationId xmlns:a16="http://schemas.microsoft.com/office/drawing/2014/main" id="{352FBBEF-0EE8-4F11-B808-264D61810C6B}"/>
                    </a:ext>
                  </a:extLst>
                </p:cNvPr>
                <p:cNvSpPr>
                  <a:spLocks noChangeArrowheads="1"/>
                </p:cNvSpPr>
                <p:nvPr/>
              </p:nvSpPr>
              <p:spPr bwMode="auto">
                <a:xfrm>
                  <a:off x="1926" y="3198"/>
                  <a:ext cx="288" cy="6"/>
                </a:xfrm>
                <a:prstGeom prst="rect">
                  <a:avLst/>
                </a:prstGeom>
                <a:solidFill>
                  <a:srgbClr val="C5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78" name="Rectangle 2146">
                  <a:extLst>
                    <a:ext uri="{FF2B5EF4-FFF2-40B4-BE49-F238E27FC236}">
                      <a16:creationId xmlns:a16="http://schemas.microsoft.com/office/drawing/2014/main" id="{193CF725-D9E8-4AC6-9536-E14F6EEAD923}"/>
                    </a:ext>
                  </a:extLst>
                </p:cNvPr>
                <p:cNvSpPr>
                  <a:spLocks noChangeArrowheads="1"/>
                </p:cNvSpPr>
                <p:nvPr/>
              </p:nvSpPr>
              <p:spPr bwMode="auto">
                <a:xfrm>
                  <a:off x="1926" y="3204"/>
                  <a:ext cx="288"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79" name="Rectangle 2147">
                  <a:extLst>
                    <a:ext uri="{FF2B5EF4-FFF2-40B4-BE49-F238E27FC236}">
                      <a16:creationId xmlns:a16="http://schemas.microsoft.com/office/drawing/2014/main" id="{014EE8F1-D8DE-449E-9B1B-4AF04A97DD08}"/>
                    </a:ext>
                  </a:extLst>
                </p:cNvPr>
                <p:cNvSpPr>
                  <a:spLocks noChangeArrowheads="1"/>
                </p:cNvSpPr>
                <p:nvPr/>
              </p:nvSpPr>
              <p:spPr bwMode="auto">
                <a:xfrm>
                  <a:off x="1926" y="3210"/>
                  <a:ext cx="288"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80" name="Rectangle 2148">
                  <a:extLst>
                    <a:ext uri="{FF2B5EF4-FFF2-40B4-BE49-F238E27FC236}">
                      <a16:creationId xmlns:a16="http://schemas.microsoft.com/office/drawing/2014/main" id="{FFA8138C-F683-4407-87AB-2057EF903B0D}"/>
                    </a:ext>
                  </a:extLst>
                </p:cNvPr>
                <p:cNvSpPr>
                  <a:spLocks noChangeArrowheads="1"/>
                </p:cNvSpPr>
                <p:nvPr/>
              </p:nvSpPr>
              <p:spPr bwMode="auto">
                <a:xfrm>
                  <a:off x="1926" y="3216"/>
                  <a:ext cx="288"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81" name="Rectangle 2149">
                  <a:extLst>
                    <a:ext uri="{FF2B5EF4-FFF2-40B4-BE49-F238E27FC236}">
                      <a16:creationId xmlns:a16="http://schemas.microsoft.com/office/drawing/2014/main" id="{5B3D6EE0-F103-433F-9A08-4C00116F0B48}"/>
                    </a:ext>
                  </a:extLst>
                </p:cNvPr>
                <p:cNvSpPr>
                  <a:spLocks noChangeArrowheads="1"/>
                </p:cNvSpPr>
                <p:nvPr/>
              </p:nvSpPr>
              <p:spPr bwMode="auto">
                <a:xfrm>
                  <a:off x="1926" y="3222"/>
                  <a:ext cx="288"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82" name="Rectangle 2150">
                  <a:extLst>
                    <a:ext uri="{FF2B5EF4-FFF2-40B4-BE49-F238E27FC236}">
                      <a16:creationId xmlns:a16="http://schemas.microsoft.com/office/drawing/2014/main" id="{D6358F24-94ED-4C61-93A6-C9C2D422B444}"/>
                    </a:ext>
                  </a:extLst>
                </p:cNvPr>
                <p:cNvSpPr>
                  <a:spLocks noChangeArrowheads="1"/>
                </p:cNvSpPr>
                <p:nvPr/>
              </p:nvSpPr>
              <p:spPr bwMode="auto">
                <a:xfrm>
                  <a:off x="1926" y="3228"/>
                  <a:ext cx="288"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83" name="Rectangle 2151">
                  <a:extLst>
                    <a:ext uri="{FF2B5EF4-FFF2-40B4-BE49-F238E27FC236}">
                      <a16:creationId xmlns:a16="http://schemas.microsoft.com/office/drawing/2014/main" id="{775B1507-5997-41C7-87C8-FB90AFFEAB8C}"/>
                    </a:ext>
                  </a:extLst>
                </p:cNvPr>
                <p:cNvSpPr>
                  <a:spLocks noChangeArrowheads="1"/>
                </p:cNvSpPr>
                <p:nvPr/>
              </p:nvSpPr>
              <p:spPr bwMode="auto">
                <a:xfrm>
                  <a:off x="1926" y="3234"/>
                  <a:ext cx="288"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84" name="Rectangle 2152">
                  <a:extLst>
                    <a:ext uri="{FF2B5EF4-FFF2-40B4-BE49-F238E27FC236}">
                      <a16:creationId xmlns:a16="http://schemas.microsoft.com/office/drawing/2014/main" id="{275ECBC3-DCB6-445F-832E-E05DB934A8DA}"/>
                    </a:ext>
                  </a:extLst>
                </p:cNvPr>
                <p:cNvSpPr>
                  <a:spLocks noChangeArrowheads="1"/>
                </p:cNvSpPr>
                <p:nvPr/>
              </p:nvSpPr>
              <p:spPr bwMode="auto">
                <a:xfrm>
                  <a:off x="1926" y="3240"/>
                  <a:ext cx="288" cy="6"/>
                </a:xfrm>
                <a:prstGeom prst="rect">
                  <a:avLst/>
                </a:prstGeom>
                <a:solidFill>
                  <a:srgbClr val="C5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85" name="Rectangle 2153">
                  <a:extLst>
                    <a:ext uri="{FF2B5EF4-FFF2-40B4-BE49-F238E27FC236}">
                      <a16:creationId xmlns:a16="http://schemas.microsoft.com/office/drawing/2014/main" id="{FE1FDFFC-7377-4E06-B283-FEE8F5A4F8A5}"/>
                    </a:ext>
                  </a:extLst>
                </p:cNvPr>
                <p:cNvSpPr>
                  <a:spLocks noChangeArrowheads="1"/>
                </p:cNvSpPr>
                <p:nvPr/>
              </p:nvSpPr>
              <p:spPr bwMode="auto">
                <a:xfrm>
                  <a:off x="1926" y="3246"/>
                  <a:ext cx="288"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86" name="Rectangle 2154">
                  <a:extLst>
                    <a:ext uri="{FF2B5EF4-FFF2-40B4-BE49-F238E27FC236}">
                      <a16:creationId xmlns:a16="http://schemas.microsoft.com/office/drawing/2014/main" id="{AA39192E-18D9-42D6-9387-F61B81DA9D00}"/>
                    </a:ext>
                  </a:extLst>
                </p:cNvPr>
                <p:cNvSpPr>
                  <a:spLocks noChangeArrowheads="1"/>
                </p:cNvSpPr>
                <p:nvPr/>
              </p:nvSpPr>
              <p:spPr bwMode="auto">
                <a:xfrm>
                  <a:off x="1926" y="3252"/>
                  <a:ext cx="288"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87" name="Rectangle 2155">
                  <a:extLst>
                    <a:ext uri="{FF2B5EF4-FFF2-40B4-BE49-F238E27FC236}">
                      <a16:creationId xmlns:a16="http://schemas.microsoft.com/office/drawing/2014/main" id="{904BBD39-04BD-4244-9B1F-B776CEDAA653}"/>
                    </a:ext>
                  </a:extLst>
                </p:cNvPr>
                <p:cNvSpPr>
                  <a:spLocks noChangeArrowheads="1"/>
                </p:cNvSpPr>
                <p:nvPr/>
              </p:nvSpPr>
              <p:spPr bwMode="auto">
                <a:xfrm>
                  <a:off x="1926" y="3258"/>
                  <a:ext cx="288" cy="6"/>
                </a:xfrm>
                <a:prstGeom prst="rect">
                  <a:avLst/>
                </a:prstGeom>
                <a:solidFill>
                  <a:srgbClr val="C4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88" name="Rectangle 2156">
                  <a:extLst>
                    <a:ext uri="{FF2B5EF4-FFF2-40B4-BE49-F238E27FC236}">
                      <a16:creationId xmlns:a16="http://schemas.microsoft.com/office/drawing/2014/main" id="{E1F39127-777E-429D-BF62-F6F9AA73BA05}"/>
                    </a:ext>
                  </a:extLst>
                </p:cNvPr>
                <p:cNvSpPr>
                  <a:spLocks noChangeArrowheads="1"/>
                </p:cNvSpPr>
                <p:nvPr/>
              </p:nvSpPr>
              <p:spPr bwMode="auto">
                <a:xfrm>
                  <a:off x="1926" y="3264"/>
                  <a:ext cx="288"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89" name="Rectangle 2157">
                  <a:extLst>
                    <a:ext uri="{FF2B5EF4-FFF2-40B4-BE49-F238E27FC236}">
                      <a16:creationId xmlns:a16="http://schemas.microsoft.com/office/drawing/2014/main" id="{F7E153EB-0ACD-47BE-92FF-8B480375A437}"/>
                    </a:ext>
                  </a:extLst>
                </p:cNvPr>
                <p:cNvSpPr>
                  <a:spLocks noChangeArrowheads="1"/>
                </p:cNvSpPr>
                <p:nvPr/>
              </p:nvSpPr>
              <p:spPr bwMode="auto">
                <a:xfrm>
                  <a:off x="1926" y="3270"/>
                  <a:ext cx="288"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90" name="Rectangle 2158">
                  <a:extLst>
                    <a:ext uri="{FF2B5EF4-FFF2-40B4-BE49-F238E27FC236}">
                      <a16:creationId xmlns:a16="http://schemas.microsoft.com/office/drawing/2014/main" id="{36893DC3-91E8-4949-9962-F436CF70476C}"/>
                    </a:ext>
                  </a:extLst>
                </p:cNvPr>
                <p:cNvSpPr>
                  <a:spLocks noChangeArrowheads="1"/>
                </p:cNvSpPr>
                <p:nvPr/>
              </p:nvSpPr>
              <p:spPr bwMode="auto">
                <a:xfrm>
                  <a:off x="1926" y="3276"/>
                  <a:ext cx="288"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91" name="Rectangle 2159">
                  <a:extLst>
                    <a:ext uri="{FF2B5EF4-FFF2-40B4-BE49-F238E27FC236}">
                      <a16:creationId xmlns:a16="http://schemas.microsoft.com/office/drawing/2014/main" id="{425946B4-0277-4AE2-867E-646971E02AFC}"/>
                    </a:ext>
                  </a:extLst>
                </p:cNvPr>
                <p:cNvSpPr>
                  <a:spLocks noChangeArrowheads="1"/>
                </p:cNvSpPr>
                <p:nvPr/>
              </p:nvSpPr>
              <p:spPr bwMode="auto">
                <a:xfrm>
                  <a:off x="1926" y="3282"/>
                  <a:ext cx="288"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92" name="Rectangle 2160">
                  <a:extLst>
                    <a:ext uri="{FF2B5EF4-FFF2-40B4-BE49-F238E27FC236}">
                      <a16:creationId xmlns:a16="http://schemas.microsoft.com/office/drawing/2014/main" id="{03195C34-3049-440D-804F-B388D1A9DA5B}"/>
                    </a:ext>
                  </a:extLst>
                </p:cNvPr>
                <p:cNvSpPr>
                  <a:spLocks noChangeArrowheads="1"/>
                </p:cNvSpPr>
                <p:nvPr/>
              </p:nvSpPr>
              <p:spPr bwMode="auto">
                <a:xfrm>
                  <a:off x="1926" y="3288"/>
                  <a:ext cx="288" cy="6"/>
                </a:xfrm>
                <a:prstGeom prst="rect">
                  <a:avLst/>
                </a:prstGeom>
                <a:solidFill>
                  <a:srgbClr val="C0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93" name="Rectangle 2161">
                  <a:extLst>
                    <a:ext uri="{FF2B5EF4-FFF2-40B4-BE49-F238E27FC236}">
                      <a16:creationId xmlns:a16="http://schemas.microsoft.com/office/drawing/2014/main" id="{5C3BF9FB-96EB-4CF5-BBE3-2111C4CE83EF}"/>
                    </a:ext>
                  </a:extLst>
                </p:cNvPr>
                <p:cNvSpPr>
                  <a:spLocks noChangeArrowheads="1"/>
                </p:cNvSpPr>
                <p:nvPr/>
              </p:nvSpPr>
              <p:spPr bwMode="auto">
                <a:xfrm>
                  <a:off x="1926" y="3294"/>
                  <a:ext cx="288" cy="6"/>
                </a:xfrm>
                <a:prstGeom prst="rect">
                  <a:avLst/>
                </a:prstGeom>
                <a:solidFill>
                  <a:srgbClr val="BF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94" name="Rectangle 2162">
                  <a:extLst>
                    <a:ext uri="{FF2B5EF4-FFF2-40B4-BE49-F238E27FC236}">
                      <a16:creationId xmlns:a16="http://schemas.microsoft.com/office/drawing/2014/main" id="{B52C91F1-BE2E-4B83-B1D6-694B9CC98289}"/>
                    </a:ext>
                  </a:extLst>
                </p:cNvPr>
                <p:cNvSpPr>
                  <a:spLocks noChangeArrowheads="1"/>
                </p:cNvSpPr>
                <p:nvPr/>
              </p:nvSpPr>
              <p:spPr bwMode="auto">
                <a:xfrm>
                  <a:off x="1926" y="3300"/>
                  <a:ext cx="288"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95" name="Rectangle 2163">
                  <a:extLst>
                    <a:ext uri="{FF2B5EF4-FFF2-40B4-BE49-F238E27FC236}">
                      <a16:creationId xmlns:a16="http://schemas.microsoft.com/office/drawing/2014/main" id="{CD0182A5-7C8F-4811-8F24-20D8CE1D091A}"/>
                    </a:ext>
                  </a:extLst>
                </p:cNvPr>
                <p:cNvSpPr>
                  <a:spLocks noChangeArrowheads="1"/>
                </p:cNvSpPr>
                <p:nvPr/>
              </p:nvSpPr>
              <p:spPr bwMode="auto">
                <a:xfrm>
                  <a:off x="1926" y="3306"/>
                  <a:ext cx="288" cy="6"/>
                </a:xfrm>
                <a:prstGeom prst="rect">
                  <a:avLst/>
                </a:prstGeom>
                <a:solidFill>
                  <a:srgbClr val="BD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96" name="Rectangle 2164">
                  <a:extLst>
                    <a:ext uri="{FF2B5EF4-FFF2-40B4-BE49-F238E27FC236}">
                      <a16:creationId xmlns:a16="http://schemas.microsoft.com/office/drawing/2014/main" id="{AFE6C91D-DE5D-4152-BD43-83C8D9FFD15D}"/>
                    </a:ext>
                  </a:extLst>
                </p:cNvPr>
                <p:cNvSpPr>
                  <a:spLocks noChangeArrowheads="1"/>
                </p:cNvSpPr>
                <p:nvPr/>
              </p:nvSpPr>
              <p:spPr bwMode="auto">
                <a:xfrm>
                  <a:off x="1926" y="3312"/>
                  <a:ext cx="288" cy="6"/>
                </a:xfrm>
                <a:prstGeom prst="rect">
                  <a:avLst/>
                </a:prstGeom>
                <a:solidFill>
                  <a:srgbClr val="BBD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97" name="Rectangle 2165">
                  <a:extLst>
                    <a:ext uri="{FF2B5EF4-FFF2-40B4-BE49-F238E27FC236}">
                      <a16:creationId xmlns:a16="http://schemas.microsoft.com/office/drawing/2014/main" id="{04181E53-5844-4240-9A52-EC061A2D69FB}"/>
                    </a:ext>
                  </a:extLst>
                </p:cNvPr>
                <p:cNvSpPr>
                  <a:spLocks noChangeArrowheads="1"/>
                </p:cNvSpPr>
                <p:nvPr/>
              </p:nvSpPr>
              <p:spPr bwMode="auto">
                <a:xfrm>
                  <a:off x="1926" y="3318"/>
                  <a:ext cx="288"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98" name="Rectangle 2166">
                  <a:extLst>
                    <a:ext uri="{FF2B5EF4-FFF2-40B4-BE49-F238E27FC236}">
                      <a16:creationId xmlns:a16="http://schemas.microsoft.com/office/drawing/2014/main" id="{8078BB0A-62A6-4969-ABDD-FC9F7B8160DB}"/>
                    </a:ext>
                  </a:extLst>
                </p:cNvPr>
                <p:cNvSpPr>
                  <a:spLocks noChangeArrowheads="1"/>
                </p:cNvSpPr>
                <p:nvPr/>
              </p:nvSpPr>
              <p:spPr bwMode="auto">
                <a:xfrm>
                  <a:off x="1926" y="3324"/>
                  <a:ext cx="288" cy="6"/>
                </a:xfrm>
                <a:prstGeom prst="rect">
                  <a:avLst/>
                </a:prstGeom>
                <a:solidFill>
                  <a:srgbClr val="B8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399" name="Rectangle 2167">
                  <a:extLst>
                    <a:ext uri="{FF2B5EF4-FFF2-40B4-BE49-F238E27FC236}">
                      <a16:creationId xmlns:a16="http://schemas.microsoft.com/office/drawing/2014/main" id="{0278771E-DD7F-44A3-9D14-03E8818FBC85}"/>
                    </a:ext>
                  </a:extLst>
                </p:cNvPr>
                <p:cNvSpPr>
                  <a:spLocks noChangeArrowheads="1"/>
                </p:cNvSpPr>
                <p:nvPr/>
              </p:nvSpPr>
              <p:spPr bwMode="auto">
                <a:xfrm>
                  <a:off x="1926" y="3330"/>
                  <a:ext cx="288" cy="6"/>
                </a:xfrm>
                <a:prstGeom prst="rect">
                  <a:avLst/>
                </a:prstGeom>
                <a:solidFill>
                  <a:srgbClr val="B7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00" name="Rectangle 2168">
                  <a:extLst>
                    <a:ext uri="{FF2B5EF4-FFF2-40B4-BE49-F238E27FC236}">
                      <a16:creationId xmlns:a16="http://schemas.microsoft.com/office/drawing/2014/main" id="{EBF18E23-D0EA-4FA4-AFB3-E13DAB02CD1D}"/>
                    </a:ext>
                  </a:extLst>
                </p:cNvPr>
                <p:cNvSpPr>
                  <a:spLocks noChangeArrowheads="1"/>
                </p:cNvSpPr>
                <p:nvPr/>
              </p:nvSpPr>
              <p:spPr bwMode="auto">
                <a:xfrm>
                  <a:off x="1926" y="3336"/>
                  <a:ext cx="288"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01" name="Rectangle 2169">
                  <a:extLst>
                    <a:ext uri="{FF2B5EF4-FFF2-40B4-BE49-F238E27FC236}">
                      <a16:creationId xmlns:a16="http://schemas.microsoft.com/office/drawing/2014/main" id="{B544C861-377A-4EA7-AEE5-3A3523E49AAE}"/>
                    </a:ext>
                  </a:extLst>
                </p:cNvPr>
                <p:cNvSpPr>
                  <a:spLocks noChangeArrowheads="1"/>
                </p:cNvSpPr>
                <p:nvPr/>
              </p:nvSpPr>
              <p:spPr bwMode="auto">
                <a:xfrm>
                  <a:off x="1926" y="3342"/>
                  <a:ext cx="288"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02" name="Rectangle 2170">
                  <a:extLst>
                    <a:ext uri="{FF2B5EF4-FFF2-40B4-BE49-F238E27FC236}">
                      <a16:creationId xmlns:a16="http://schemas.microsoft.com/office/drawing/2014/main" id="{7C3E5913-B6F7-437D-A040-D8456A55FC01}"/>
                    </a:ext>
                  </a:extLst>
                </p:cNvPr>
                <p:cNvSpPr>
                  <a:spLocks noChangeArrowheads="1"/>
                </p:cNvSpPr>
                <p:nvPr/>
              </p:nvSpPr>
              <p:spPr bwMode="auto">
                <a:xfrm>
                  <a:off x="1926" y="3348"/>
                  <a:ext cx="288" cy="6"/>
                </a:xfrm>
                <a:prstGeom prst="rect">
                  <a:avLst/>
                </a:prstGeom>
                <a:solidFill>
                  <a:srgbClr val="B1C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03" name="Rectangle 2171">
                  <a:extLst>
                    <a:ext uri="{FF2B5EF4-FFF2-40B4-BE49-F238E27FC236}">
                      <a16:creationId xmlns:a16="http://schemas.microsoft.com/office/drawing/2014/main" id="{A227824D-4550-44A8-B217-732FCAF3F01F}"/>
                    </a:ext>
                  </a:extLst>
                </p:cNvPr>
                <p:cNvSpPr>
                  <a:spLocks noChangeArrowheads="1"/>
                </p:cNvSpPr>
                <p:nvPr/>
              </p:nvSpPr>
              <p:spPr bwMode="auto">
                <a:xfrm>
                  <a:off x="1926" y="3354"/>
                  <a:ext cx="288"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04" name="Rectangle 2172">
                  <a:extLst>
                    <a:ext uri="{FF2B5EF4-FFF2-40B4-BE49-F238E27FC236}">
                      <a16:creationId xmlns:a16="http://schemas.microsoft.com/office/drawing/2014/main" id="{F5695A1F-BF6B-496B-8C4A-EE0D19F7831B}"/>
                    </a:ext>
                  </a:extLst>
                </p:cNvPr>
                <p:cNvSpPr>
                  <a:spLocks noChangeArrowheads="1"/>
                </p:cNvSpPr>
                <p:nvPr/>
              </p:nvSpPr>
              <p:spPr bwMode="auto">
                <a:xfrm>
                  <a:off x="1926" y="3360"/>
                  <a:ext cx="288" cy="6"/>
                </a:xfrm>
                <a:prstGeom prst="rect">
                  <a:avLst/>
                </a:prstGeom>
                <a:solidFill>
                  <a:srgbClr val="ADC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05" name="Rectangle 2173">
                  <a:extLst>
                    <a:ext uri="{FF2B5EF4-FFF2-40B4-BE49-F238E27FC236}">
                      <a16:creationId xmlns:a16="http://schemas.microsoft.com/office/drawing/2014/main" id="{B72115B9-97CE-4422-A2EB-E2F6C17190D6}"/>
                    </a:ext>
                  </a:extLst>
                </p:cNvPr>
                <p:cNvSpPr>
                  <a:spLocks noChangeArrowheads="1"/>
                </p:cNvSpPr>
                <p:nvPr/>
              </p:nvSpPr>
              <p:spPr bwMode="auto">
                <a:xfrm>
                  <a:off x="1926" y="3366"/>
                  <a:ext cx="288" cy="6"/>
                </a:xfrm>
                <a:prstGeom prst="rect">
                  <a:avLst/>
                </a:prstGeom>
                <a:solidFill>
                  <a:srgbClr val="ABC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06" name="Rectangle 2174">
                  <a:extLst>
                    <a:ext uri="{FF2B5EF4-FFF2-40B4-BE49-F238E27FC236}">
                      <a16:creationId xmlns:a16="http://schemas.microsoft.com/office/drawing/2014/main" id="{9765D289-CE43-4575-955E-54EB5480EC63}"/>
                    </a:ext>
                  </a:extLst>
                </p:cNvPr>
                <p:cNvSpPr>
                  <a:spLocks noChangeArrowheads="1"/>
                </p:cNvSpPr>
                <p:nvPr/>
              </p:nvSpPr>
              <p:spPr bwMode="auto">
                <a:xfrm>
                  <a:off x="1926" y="3372"/>
                  <a:ext cx="288"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07" name="Rectangle 2175">
                  <a:extLst>
                    <a:ext uri="{FF2B5EF4-FFF2-40B4-BE49-F238E27FC236}">
                      <a16:creationId xmlns:a16="http://schemas.microsoft.com/office/drawing/2014/main" id="{E79DDD73-626B-4099-BE82-D0F17A131B2D}"/>
                    </a:ext>
                  </a:extLst>
                </p:cNvPr>
                <p:cNvSpPr>
                  <a:spLocks noChangeArrowheads="1"/>
                </p:cNvSpPr>
                <p:nvPr/>
              </p:nvSpPr>
              <p:spPr bwMode="auto">
                <a:xfrm>
                  <a:off x="1926" y="3378"/>
                  <a:ext cx="288" cy="6"/>
                </a:xfrm>
                <a:prstGeom prst="rect">
                  <a:avLst/>
                </a:prstGeom>
                <a:solidFill>
                  <a:srgbClr val="A6C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08" name="Rectangle 2176">
                  <a:extLst>
                    <a:ext uri="{FF2B5EF4-FFF2-40B4-BE49-F238E27FC236}">
                      <a16:creationId xmlns:a16="http://schemas.microsoft.com/office/drawing/2014/main" id="{234DAEED-FA8B-418F-80A2-5D780CEA2243}"/>
                    </a:ext>
                  </a:extLst>
                </p:cNvPr>
                <p:cNvSpPr>
                  <a:spLocks noChangeArrowheads="1"/>
                </p:cNvSpPr>
                <p:nvPr/>
              </p:nvSpPr>
              <p:spPr bwMode="auto">
                <a:xfrm>
                  <a:off x="1926" y="3384"/>
                  <a:ext cx="288" cy="6"/>
                </a:xfrm>
                <a:prstGeom prst="rect">
                  <a:avLst/>
                </a:prstGeom>
                <a:solidFill>
                  <a:srgbClr val="A4C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09" name="Rectangle 2177">
                  <a:extLst>
                    <a:ext uri="{FF2B5EF4-FFF2-40B4-BE49-F238E27FC236}">
                      <a16:creationId xmlns:a16="http://schemas.microsoft.com/office/drawing/2014/main" id="{7129F9CB-E2F4-4A85-9DA4-B2F2B5FEDFCA}"/>
                    </a:ext>
                  </a:extLst>
                </p:cNvPr>
                <p:cNvSpPr>
                  <a:spLocks noChangeArrowheads="1"/>
                </p:cNvSpPr>
                <p:nvPr/>
              </p:nvSpPr>
              <p:spPr bwMode="auto">
                <a:xfrm>
                  <a:off x="1926" y="3390"/>
                  <a:ext cx="288"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10" name="Rectangle 2178">
                  <a:extLst>
                    <a:ext uri="{FF2B5EF4-FFF2-40B4-BE49-F238E27FC236}">
                      <a16:creationId xmlns:a16="http://schemas.microsoft.com/office/drawing/2014/main" id="{A91DE448-01FC-4F59-BF79-E558F543DE97}"/>
                    </a:ext>
                  </a:extLst>
                </p:cNvPr>
                <p:cNvSpPr>
                  <a:spLocks noChangeArrowheads="1"/>
                </p:cNvSpPr>
                <p:nvPr/>
              </p:nvSpPr>
              <p:spPr bwMode="auto">
                <a:xfrm>
                  <a:off x="1926" y="3396"/>
                  <a:ext cx="288" cy="6"/>
                </a:xfrm>
                <a:prstGeom prst="rect">
                  <a:avLst/>
                </a:prstGeom>
                <a:solidFill>
                  <a:srgbClr val="9FB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11" name="Rectangle 2179">
                  <a:extLst>
                    <a:ext uri="{FF2B5EF4-FFF2-40B4-BE49-F238E27FC236}">
                      <a16:creationId xmlns:a16="http://schemas.microsoft.com/office/drawing/2014/main" id="{A2822A08-9480-4496-8794-34D1A83B532B}"/>
                    </a:ext>
                  </a:extLst>
                </p:cNvPr>
                <p:cNvSpPr>
                  <a:spLocks noChangeArrowheads="1"/>
                </p:cNvSpPr>
                <p:nvPr/>
              </p:nvSpPr>
              <p:spPr bwMode="auto">
                <a:xfrm>
                  <a:off x="1926" y="3402"/>
                  <a:ext cx="288" cy="6"/>
                </a:xfrm>
                <a:prstGeom prst="rect">
                  <a:avLst/>
                </a:prstGeom>
                <a:solidFill>
                  <a:srgbClr val="9CB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12" name="Rectangle 2180">
                  <a:extLst>
                    <a:ext uri="{FF2B5EF4-FFF2-40B4-BE49-F238E27FC236}">
                      <a16:creationId xmlns:a16="http://schemas.microsoft.com/office/drawing/2014/main" id="{EBE10548-F317-47C0-8351-C8BAEF3B4583}"/>
                    </a:ext>
                  </a:extLst>
                </p:cNvPr>
                <p:cNvSpPr>
                  <a:spLocks noChangeArrowheads="1"/>
                </p:cNvSpPr>
                <p:nvPr/>
              </p:nvSpPr>
              <p:spPr bwMode="auto">
                <a:xfrm>
                  <a:off x="1926" y="3408"/>
                  <a:ext cx="288"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13" name="Rectangle 2181">
                  <a:extLst>
                    <a:ext uri="{FF2B5EF4-FFF2-40B4-BE49-F238E27FC236}">
                      <a16:creationId xmlns:a16="http://schemas.microsoft.com/office/drawing/2014/main" id="{E7B06A08-E44E-4FAF-BAC8-1E5A7A00B3C2}"/>
                    </a:ext>
                  </a:extLst>
                </p:cNvPr>
                <p:cNvSpPr>
                  <a:spLocks noChangeArrowheads="1"/>
                </p:cNvSpPr>
                <p:nvPr/>
              </p:nvSpPr>
              <p:spPr bwMode="auto">
                <a:xfrm>
                  <a:off x="1926" y="3414"/>
                  <a:ext cx="288" cy="6"/>
                </a:xfrm>
                <a:prstGeom prst="rect">
                  <a:avLst/>
                </a:prstGeom>
                <a:solidFill>
                  <a:srgbClr val="97B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14" name="Rectangle 2182">
                  <a:extLst>
                    <a:ext uri="{FF2B5EF4-FFF2-40B4-BE49-F238E27FC236}">
                      <a16:creationId xmlns:a16="http://schemas.microsoft.com/office/drawing/2014/main" id="{B263B32D-ED8C-4193-9656-002BB875CD8E}"/>
                    </a:ext>
                  </a:extLst>
                </p:cNvPr>
                <p:cNvSpPr>
                  <a:spLocks noChangeArrowheads="1"/>
                </p:cNvSpPr>
                <p:nvPr/>
              </p:nvSpPr>
              <p:spPr bwMode="auto">
                <a:xfrm>
                  <a:off x="1926" y="3420"/>
                  <a:ext cx="288" cy="6"/>
                </a:xfrm>
                <a:prstGeom prst="rect">
                  <a:avLst/>
                </a:prstGeom>
                <a:solidFill>
                  <a:srgbClr val="95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15" name="Rectangle 2183">
                  <a:extLst>
                    <a:ext uri="{FF2B5EF4-FFF2-40B4-BE49-F238E27FC236}">
                      <a16:creationId xmlns:a16="http://schemas.microsoft.com/office/drawing/2014/main" id="{F578FD68-DDB4-411C-A86E-A13AD3110376}"/>
                    </a:ext>
                  </a:extLst>
                </p:cNvPr>
                <p:cNvSpPr>
                  <a:spLocks noChangeArrowheads="1"/>
                </p:cNvSpPr>
                <p:nvPr/>
              </p:nvSpPr>
              <p:spPr bwMode="auto">
                <a:xfrm>
                  <a:off x="1926" y="3426"/>
                  <a:ext cx="288"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16" name="Rectangle 2184">
                  <a:extLst>
                    <a:ext uri="{FF2B5EF4-FFF2-40B4-BE49-F238E27FC236}">
                      <a16:creationId xmlns:a16="http://schemas.microsoft.com/office/drawing/2014/main" id="{B5037B07-6B90-4540-AF19-65BF7A139DDF}"/>
                    </a:ext>
                  </a:extLst>
                </p:cNvPr>
                <p:cNvSpPr>
                  <a:spLocks noChangeArrowheads="1"/>
                </p:cNvSpPr>
                <p:nvPr/>
              </p:nvSpPr>
              <p:spPr bwMode="auto">
                <a:xfrm>
                  <a:off x="1926" y="3432"/>
                  <a:ext cx="288" cy="6"/>
                </a:xfrm>
                <a:prstGeom prst="rect">
                  <a:avLst/>
                </a:prstGeom>
                <a:solidFill>
                  <a:srgbClr val="8F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17" name="Rectangle 2185">
                  <a:extLst>
                    <a:ext uri="{FF2B5EF4-FFF2-40B4-BE49-F238E27FC236}">
                      <a16:creationId xmlns:a16="http://schemas.microsoft.com/office/drawing/2014/main" id="{702CA1C0-06E4-4BDA-B985-F7995ACACCD5}"/>
                    </a:ext>
                  </a:extLst>
                </p:cNvPr>
                <p:cNvSpPr>
                  <a:spLocks noChangeArrowheads="1"/>
                </p:cNvSpPr>
                <p:nvPr/>
              </p:nvSpPr>
              <p:spPr bwMode="auto">
                <a:xfrm>
                  <a:off x="1926" y="3438"/>
                  <a:ext cx="288" cy="6"/>
                </a:xfrm>
                <a:prstGeom prst="rect">
                  <a:avLst/>
                </a:prstGeom>
                <a:solidFill>
                  <a:srgbClr val="8DB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18" name="Rectangle 2186">
                  <a:extLst>
                    <a:ext uri="{FF2B5EF4-FFF2-40B4-BE49-F238E27FC236}">
                      <a16:creationId xmlns:a16="http://schemas.microsoft.com/office/drawing/2014/main" id="{590335D5-7708-4C01-A317-2E9C578AA9D7}"/>
                    </a:ext>
                  </a:extLst>
                </p:cNvPr>
                <p:cNvSpPr>
                  <a:spLocks noChangeArrowheads="1"/>
                </p:cNvSpPr>
                <p:nvPr/>
              </p:nvSpPr>
              <p:spPr bwMode="auto">
                <a:xfrm>
                  <a:off x="1926" y="3444"/>
                  <a:ext cx="288" cy="6"/>
                </a:xfrm>
                <a:prstGeom prst="rect">
                  <a:avLst/>
                </a:prstGeom>
                <a:solidFill>
                  <a:srgbClr val="89A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19" name="Rectangle 2187">
                  <a:extLst>
                    <a:ext uri="{FF2B5EF4-FFF2-40B4-BE49-F238E27FC236}">
                      <a16:creationId xmlns:a16="http://schemas.microsoft.com/office/drawing/2014/main" id="{720F6A5C-ECA1-4E37-8926-C85DA1EA633F}"/>
                    </a:ext>
                  </a:extLst>
                </p:cNvPr>
                <p:cNvSpPr>
                  <a:spLocks noChangeArrowheads="1"/>
                </p:cNvSpPr>
                <p:nvPr/>
              </p:nvSpPr>
              <p:spPr bwMode="auto">
                <a:xfrm>
                  <a:off x="1926" y="3450"/>
                  <a:ext cx="288" cy="6"/>
                </a:xfrm>
                <a:prstGeom prst="rect">
                  <a:avLst/>
                </a:prstGeom>
                <a:solidFill>
                  <a:srgbClr val="87A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20" name="Rectangle 2188">
                  <a:extLst>
                    <a:ext uri="{FF2B5EF4-FFF2-40B4-BE49-F238E27FC236}">
                      <a16:creationId xmlns:a16="http://schemas.microsoft.com/office/drawing/2014/main" id="{6BBC8947-2237-4B77-9F5D-A78C8F713A1F}"/>
                    </a:ext>
                  </a:extLst>
                </p:cNvPr>
                <p:cNvSpPr>
                  <a:spLocks noChangeArrowheads="1"/>
                </p:cNvSpPr>
                <p:nvPr/>
              </p:nvSpPr>
              <p:spPr bwMode="auto">
                <a:xfrm>
                  <a:off x="1926" y="3456"/>
                  <a:ext cx="288" cy="6"/>
                </a:xfrm>
                <a:prstGeom prst="rect">
                  <a:avLst/>
                </a:prstGeom>
                <a:solidFill>
                  <a:srgbClr val="85A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21" name="Rectangle 2189">
                  <a:extLst>
                    <a:ext uri="{FF2B5EF4-FFF2-40B4-BE49-F238E27FC236}">
                      <a16:creationId xmlns:a16="http://schemas.microsoft.com/office/drawing/2014/main" id="{B2F08938-2093-43A6-A139-940FE29E044B}"/>
                    </a:ext>
                  </a:extLst>
                </p:cNvPr>
                <p:cNvSpPr>
                  <a:spLocks noChangeArrowheads="1"/>
                </p:cNvSpPr>
                <p:nvPr/>
              </p:nvSpPr>
              <p:spPr bwMode="auto">
                <a:xfrm>
                  <a:off x="1926" y="3462"/>
                  <a:ext cx="288"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22" name="Rectangle 2190">
                  <a:extLst>
                    <a:ext uri="{FF2B5EF4-FFF2-40B4-BE49-F238E27FC236}">
                      <a16:creationId xmlns:a16="http://schemas.microsoft.com/office/drawing/2014/main" id="{83CA91CD-B4A4-43A5-8291-D495DCC507F0}"/>
                    </a:ext>
                  </a:extLst>
                </p:cNvPr>
                <p:cNvSpPr>
                  <a:spLocks noChangeArrowheads="1"/>
                </p:cNvSpPr>
                <p:nvPr/>
              </p:nvSpPr>
              <p:spPr bwMode="auto">
                <a:xfrm>
                  <a:off x="1926" y="3468"/>
                  <a:ext cx="288" cy="6"/>
                </a:xfrm>
                <a:prstGeom prst="rect">
                  <a:avLst/>
                </a:prstGeom>
                <a:solidFill>
                  <a:srgbClr val="80A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23" name="Rectangle 2191">
                  <a:extLst>
                    <a:ext uri="{FF2B5EF4-FFF2-40B4-BE49-F238E27FC236}">
                      <a16:creationId xmlns:a16="http://schemas.microsoft.com/office/drawing/2014/main" id="{2A3BFD53-CD54-4A26-BE66-9333381D6780}"/>
                    </a:ext>
                  </a:extLst>
                </p:cNvPr>
                <p:cNvSpPr>
                  <a:spLocks noChangeArrowheads="1"/>
                </p:cNvSpPr>
                <p:nvPr/>
              </p:nvSpPr>
              <p:spPr bwMode="auto">
                <a:xfrm>
                  <a:off x="1926" y="3474"/>
                  <a:ext cx="288" cy="6"/>
                </a:xfrm>
                <a:prstGeom prst="rect">
                  <a:avLst/>
                </a:prstGeom>
                <a:solidFill>
                  <a:srgbClr val="7DA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24" name="Rectangle 2192">
                  <a:extLst>
                    <a:ext uri="{FF2B5EF4-FFF2-40B4-BE49-F238E27FC236}">
                      <a16:creationId xmlns:a16="http://schemas.microsoft.com/office/drawing/2014/main" id="{01E3E290-CBB5-47BA-B75A-51C4BD4D909F}"/>
                    </a:ext>
                  </a:extLst>
                </p:cNvPr>
                <p:cNvSpPr>
                  <a:spLocks noChangeArrowheads="1"/>
                </p:cNvSpPr>
                <p:nvPr/>
              </p:nvSpPr>
              <p:spPr bwMode="auto">
                <a:xfrm>
                  <a:off x="1926" y="3480"/>
                  <a:ext cx="288"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25" name="Rectangle 2193">
                  <a:extLst>
                    <a:ext uri="{FF2B5EF4-FFF2-40B4-BE49-F238E27FC236}">
                      <a16:creationId xmlns:a16="http://schemas.microsoft.com/office/drawing/2014/main" id="{2B88D6E3-1651-4E89-B7A2-4F9EB59D1B23}"/>
                    </a:ext>
                  </a:extLst>
                </p:cNvPr>
                <p:cNvSpPr>
                  <a:spLocks noChangeArrowheads="1"/>
                </p:cNvSpPr>
                <p:nvPr/>
              </p:nvSpPr>
              <p:spPr bwMode="auto">
                <a:xfrm>
                  <a:off x="1926" y="3486"/>
                  <a:ext cx="288" cy="6"/>
                </a:xfrm>
                <a:prstGeom prst="rect">
                  <a:avLst/>
                </a:prstGeom>
                <a:solidFill>
                  <a:srgbClr val="79A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26" name="Rectangle 2194">
                  <a:extLst>
                    <a:ext uri="{FF2B5EF4-FFF2-40B4-BE49-F238E27FC236}">
                      <a16:creationId xmlns:a16="http://schemas.microsoft.com/office/drawing/2014/main" id="{AF197483-C842-4D32-BD48-C6AEEF4BDED0}"/>
                    </a:ext>
                  </a:extLst>
                </p:cNvPr>
                <p:cNvSpPr>
                  <a:spLocks noChangeArrowheads="1"/>
                </p:cNvSpPr>
                <p:nvPr/>
              </p:nvSpPr>
              <p:spPr bwMode="auto">
                <a:xfrm>
                  <a:off x="1926" y="3492"/>
                  <a:ext cx="288" cy="6"/>
                </a:xfrm>
                <a:prstGeom prst="rect">
                  <a:avLst/>
                </a:prstGeom>
                <a:solidFill>
                  <a:srgbClr val="77A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27" name="Rectangle 2195">
                  <a:extLst>
                    <a:ext uri="{FF2B5EF4-FFF2-40B4-BE49-F238E27FC236}">
                      <a16:creationId xmlns:a16="http://schemas.microsoft.com/office/drawing/2014/main" id="{06616B91-DE2C-4E3B-9812-CDBB1F5CBE29}"/>
                    </a:ext>
                  </a:extLst>
                </p:cNvPr>
                <p:cNvSpPr>
                  <a:spLocks noChangeArrowheads="1"/>
                </p:cNvSpPr>
                <p:nvPr/>
              </p:nvSpPr>
              <p:spPr bwMode="auto">
                <a:xfrm>
                  <a:off x="1926" y="3498"/>
                  <a:ext cx="288"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28" name="Rectangle 2196">
                  <a:extLst>
                    <a:ext uri="{FF2B5EF4-FFF2-40B4-BE49-F238E27FC236}">
                      <a16:creationId xmlns:a16="http://schemas.microsoft.com/office/drawing/2014/main" id="{A8E4387C-F1FF-4FDE-8BFF-9CA980B0813D}"/>
                    </a:ext>
                  </a:extLst>
                </p:cNvPr>
                <p:cNvSpPr>
                  <a:spLocks noChangeArrowheads="1"/>
                </p:cNvSpPr>
                <p:nvPr/>
              </p:nvSpPr>
              <p:spPr bwMode="auto">
                <a:xfrm>
                  <a:off x="1926" y="3504"/>
                  <a:ext cx="288" cy="6"/>
                </a:xfrm>
                <a:prstGeom prst="rect">
                  <a:avLst/>
                </a:prstGeom>
                <a:solidFill>
                  <a:srgbClr val="73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29" name="Rectangle 2197">
                  <a:extLst>
                    <a:ext uri="{FF2B5EF4-FFF2-40B4-BE49-F238E27FC236}">
                      <a16:creationId xmlns:a16="http://schemas.microsoft.com/office/drawing/2014/main" id="{312B9BA9-DAD0-4996-A3B4-BE75F33CBBEF}"/>
                    </a:ext>
                  </a:extLst>
                </p:cNvPr>
                <p:cNvSpPr>
                  <a:spLocks noChangeArrowheads="1"/>
                </p:cNvSpPr>
                <p:nvPr/>
              </p:nvSpPr>
              <p:spPr bwMode="auto">
                <a:xfrm>
                  <a:off x="1926" y="3510"/>
                  <a:ext cx="288" cy="6"/>
                </a:xfrm>
                <a:prstGeom prst="rect">
                  <a:avLst/>
                </a:prstGeom>
                <a:solidFill>
                  <a:srgbClr val="729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30" name="Rectangle 2198">
                  <a:extLst>
                    <a:ext uri="{FF2B5EF4-FFF2-40B4-BE49-F238E27FC236}">
                      <a16:creationId xmlns:a16="http://schemas.microsoft.com/office/drawing/2014/main" id="{631DBFE5-FB90-4A7A-A382-4865848E9850}"/>
                    </a:ext>
                  </a:extLst>
                </p:cNvPr>
                <p:cNvSpPr>
                  <a:spLocks noChangeArrowheads="1"/>
                </p:cNvSpPr>
                <p:nvPr/>
              </p:nvSpPr>
              <p:spPr bwMode="auto">
                <a:xfrm>
                  <a:off x="1926" y="3516"/>
                  <a:ext cx="288"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31" name="Rectangle 2199">
                  <a:extLst>
                    <a:ext uri="{FF2B5EF4-FFF2-40B4-BE49-F238E27FC236}">
                      <a16:creationId xmlns:a16="http://schemas.microsoft.com/office/drawing/2014/main" id="{E32E3207-666A-444D-901A-568615BC16B5}"/>
                    </a:ext>
                  </a:extLst>
                </p:cNvPr>
                <p:cNvSpPr>
                  <a:spLocks noChangeArrowheads="1"/>
                </p:cNvSpPr>
                <p:nvPr/>
              </p:nvSpPr>
              <p:spPr bwMode="auto">
                <a:xfrm>
                  <a:off x="1926" y="3522"/>
                  <a:ext cx="288" cy="6"/>
                </a:xfrm>
                <a:prstGeom prst="rect">
                  <a:avLst/>
                </a:prstGeom>
                <a:solidFill>
                  <a:srgbClr val="6E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32" name="Rectangle 2200">
                  <a:extLst>
                    <a:ext uri="{FF2B5EF4-FFF2-40B4-BE49-F238E27FC236}">
                      <a16:creationId xmlns:a16="http://schemas.microsoft.com/office/drawing/2014/main" id="{7148690D-E79F-484B-8A99-7FF7FFB72223}"/>
                    </a:ext>
                  </a:extLst>
                </p:cNvPr>
                <p:cNvSpPr>
                  <a:spLocks noChangeArrowheads="1"/>
                </p:cNvSpPr>
                <p:nvPr/>
              </p:nvSpPr>
              <p:spPr bwMode="auto">
                <a:xfrm>
                  <a:off x="1926" y="3528"/>
                  <a:ext cx="288"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33" name="Rectangle 2201">
                  <a:extLst>
                    <a:ext uri="{FF2B5EF4-FFF2-40B4-BE49-F238E27FC236}">
                      <a16:creationId xmlns:a16="http://schemas.microsoft.com/office/drawing/2014/main" id="{53653B79-DA7A-49C1-B48C-9E24D86D2769}"/>
                    </a:ext>
                  </a:extLst>
                </p:cNvPr>
                <p:cNvSpPr>
                  <a:spLocks noChangeArrowheads="1"/>
                </p:cNvSpPr>
                <p:nvPr/>
              </p:nvSpPr>
              <p:spPr bwMode="auto">
                <a:xfrm>
                  <a:off x="1926" y="3534"/>
                  <a:ext cx="288"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34" name="Rectangle 2202">
                  <a:extLst>
                    <a:ext uri="{FF2B5EF4-FFF2-40B4-BE49-F238E27FC236}">
                      <a16:creationId xmlns:a16="http://schemas.microsoft.com/office/drawing/2014/main" id="{D3051B23-F1EB-46BF-B082-00C333FA645B}"/>
                    </a:ext>
                  </a:extLst>
                </p:cNvPr>
                <p:cNvSpPr>
                  <a:spLocks noChangeArrowheads="1"/>
                </p:cNvSpPr>
                <p:nvPr/>
              </p:nvSpPr>
              <p:spPr bwMode="auto">
                <a:xfrm>
                  <a:off x="1926" y="3540"/>
                  <a:ext cx="288" cy="6"/>
                </a:xfrm>
                <a:prstGeom prst="rect">
                  <a:avLst/>
                </a:prstGeom>
                <a:solidFill>
                  <a:srgbClr val="6B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35" name="Rectangle 2203">
                  <a:extLst>
                    <a:ext uri="{FF2B5EF4-FFF2-40B4-BE49-F238E27FC236}">
                      <a16:creationId xmlns:a16="http://schemas.microsoft.com/office/drawing/2014/main" id="{785E0932-3E56-4EE1-9D32-8DA943C23CF1}"/>
                    </a:ext>
                  </a:extLst>
                </p:cNvPr>
                <p:cNvSpPr>
                  <a:spLocks noChangeArrowheads="1"/>
                </p:cNvSpPr>
                <p:nvPr/>
              </p:nvSpPr>
              <p:spPr bwMode="auto">
                <a:xfrm>
                  <a:off x="1926" y="3546"/>
                  <a:ext cx="288"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36" name="Rectangle 2204">
                  <a:extLst>
                    <a:ext uri="{FF2B5EF4-FFF2-40B4-BE49-F238E27FC236}">
                      <a16:creationId xmlns:a16="http://schemas.microsoft.com/office/drawing/2014/main" id="{39430D73-02E5-4AF1-AF03-AE32863CE440}"/>
                    </a:ext>
                  </a:extLst>
                </p:cNvPr>
                <p:cNvSpPr>
                  <a:spLocks noChangeArrowheads="1"/>
                </p:cNvSpPr>
                <p:nvPr/>
              </p:nvSpPr>
              <p:spPr bwMode="auto">
                <a:xfrm>
                  <a:off x="1926" y="3552"/>
                  <a:ext cx="288"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37" name="Rectangle 2205">
                  <a:extLst>
                    <a:ext uri="{FF2B5EF4-FFF2-40B4-BE49-F238E27FC236}">
                      <a16:creationId xmlns:a16="http://schemas.microsoft.com/office/drawing/2014/main" id="{8B54EE9F-7DFA-48B4-91F0-3651FF5A87BB}"/>
                    </a:ext>
                  </a:extLst>
                </p:cNvPr>
                <p:cNvSpPr>
                  <a:spLocks noChangeArrowheads="1"/>
                </p:cNvSpPr>
                <p:nvPr/>
              </p:nvSpPr>
              <p:spPr bwMode="auto">
                <a:xfrm>
                  <a:off x="1926" y="3558"/>
                  <a:ext cx="288" cy="6"/>
                </a:xfrm>
                <a:prstGeom prst="rect">
                  <a:avLst/>
                </a:prstGeom>
                <a:solidFill>
                  <a:srgbClr val="68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38" name="Rectangle 2206">
                  <a:extLst>
                    <a:ext uri="{FF2B5EF4-FFF2-40B4-BE49-F238E27FC236}">
                      <a16:creationId xmlns:a16="http://schemas.microsoft.com/office/drawing/2014/main" id="{DF131864-4CA6-4E66-9C4A-D510E740CE90}"/>
                    </a:ext>
                  </a:extLst>
                </p:cNvPr>
                <p:cNvSpPr>
                  <a:spLocks noChangeArrowheads="1"/>
                </p:cNvSpPr>
                <p:nvPr/>
              </p:nvSpPr>
              <p:spPr bwMode="auto">
                <a:xfrm>
                  <a:off x="1926" y="3564"/>
                  <a:ext cx="288"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39" name="Rectangle 2207">
                  <a:extLst>
                    <a:ext uri="{FF2B5EF4-FFF2-40B4-BE49-F238E27FC236}">
                      <a16:creationId xmlns:a16="http://schemas.microsoft.com/office/drawing/2014/main" id="{C79FAB74-EF5A-47A4-BF18-392234B37930}"/>
                    </a:ext>
                  </a:extLst>
                </p:cNvPr>
                <p:cNvSpPr>
                  <a:spLocks noChangeArrowheads="1"/>
                </p:cNvSpPr>
                <p:nvPr/>
              </p:nvSpPr>
              <p:spPr bwMode="auto">
                <a:xfrm>
                  <a:off x="1926" y="3570"/>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40" name="Rectangle 2208">
                  <a:extLst>
                    <a:ext uri="{FF2B5EF4-FFF2-40B4-BE49-F238E27FC236}">
                      <a16:creationId xmlns:a16="http://schemas.microsoft.com/office/drawing/2014/main" id="{6E17A913-4235-4DFE-9B8B-CD90D0E2027F}"/>
                    </a:ext>
                  </a:extLst>
                </p:cNvPr>
                <p:cNvSpPr>
                  <a:spLocks noChangeArrowheads="1"/>
                </p:cNvSpPr>
                <p:nvPr/>
              </p:nvSpPr>
              <p:spPr bwMode="auto">
                <a:xfrm>
                  <a:off x="1926" y="3576"/>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7441" name="Rectangle 2209">
                <a:extLst>
                  <a:ext uri="{FF2B5EF4-FFF2-40B4-BE49-F238E27FC236}">
                    <a16:creationId xmlns:a16="http://schemas.microsoft.com/office/drawing/2014/main" id="{523C774F-D972-48A3-A04F-B7872B9E65FB}"/>
                  </a:ext>
                </a:extLst>
              </p:cNvPr>
              <p:cNvSpPr>
                <a:spLocks noChangeArrowheads="1"/>
              </p:cNvSpPr>
              <p:nvPr/>
            </p:nvSpPr>
            <p:spPr bwMode="auto">
              <a:xfrm>
                <a:off x="1926" y="2862"/>
                <a:ext cx="288" cy="72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442" name="Rectangle 2210">
              <a:extLst>
                <a:ext uri="{FF2B5EF4-FFF2-40B4-BE49-F238E27FC236}">
                  <a16:creationId xmlns:a16="http://schemas.microsoft.com/office/drawing/2014/main" id="{AF578347-29E9-44D2-AF6F-FF70091462C4}"/>
                </a:ext>
              </a:extLst>
            </p:cNvPr>
            <p:cNvSpPr>
              <a:spLocks noChangeArrowheads="1"/>
            </p:cNvSpPr>
            <p:nvPr/>
          </p:nvSpPr>
          <p:spPr bwMode="auto">
            <a:xfrm>
              <a:off x="1950" y="3156"/>
              <a:ext cx="2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USB</a:t>
              </a:r>
              <a:endParaRPr lang="fr-FR" altLang="en-US"/>
            </a:p>
          </p:txBody>
        </p:sp>
        <p:grpSp>
          <p:nvGrpSpPr>
            <p:cNvPr id="97443" name="Group 2211">
              <a:extLst>
                <a:ext uri="{FF2B5EF4-FFF2-40B4-BE49-F238E27FC236}">
                  <a16:creationId xmlns:a16="http://schemas.microsoft.com/office/drawing/2014/main" id="{BB8BD01D-AB7F-4411-9375-038817D2A27A}"/>
                </a:ext>
              </a:extLst>
            </p:cNvPr>
            <p:cNvGrpSpPr>
              <a:grpSpLocks/>
            </p:cNvGrpSpPr>
            <p:nvPr/>
          </p:nvGrpSpPr>
          <p:grpSpPr bwMode="auto">
            <a:xfrm>
              <a:off x="2214" y="3342"/>
              <a:ext cx="288" cy="240"/>
              <a:chOff x="2214" y="3342"/>
              <a:chExt cx="288" cy="240"/>
            </a:xfrm>
          </p:grpSpPr>
          <p:grpSp>
            <p:nvGrpSpPr>
              <p:cNvPr id="97444" name="Group 2212">
                <a:extLst>
                  <a:ext uri="{FF2B5EF4-FFF2-40B4-BE49-F238E27FC236}">
                    <a16:creationId xmlns:a16="http://schemas.microsoft.com/office/drawing/2014/main" id="{2BA0B741-914A-48F6-A0B7-C2E050FDE338}"/>
                  </a:ext>
                </a:extLst>
              </p:cNvPr>
              <p:cNvGrpSpPr>
                <a:grpSpLocks/>
              </p:cNvGrpSpPr>
              <p:nvPr/>
            </p:nvGrpSpPr>
            <p:grpSpPr bwMode="auto">
              <a:xfrm>
                <a:off x="2214" y="3342"/>
                <a:ext cx="288" cy="240"/>
                <a:chOff x="2214" y="3342"/>
                <a:chExt cx="288" cy="240"/>
              </a:xfrm>
            </p:grpSpPr>
            <p:sp>
              <p:nvSpPr>
                <p:cNvPr id="97445" name="Rectangle 2213">
                  <a:extLst>
                    <a:ext uri="{FF2B5EF4-FFF2-40B4-BE49-F238E27FC236}">
                      <a16:creationId xmlns:a16="http://schemas.microsoft.com/office/drawing/2014/main" id="{73AD0C61-D9F0-4F70-BC12-73B4316D483C}"/>
                    </a:ext>
                  </a:extLst>
                </p:cNvPr>
                <p:cNvSpPr>
                  <a:spLocks noChangeArrowheads="1"/>
                </p:cNvSpPr>
                <p:nvPr/>
              </p:nvSpPr>
              <p:spPr bwMode="auto">
                <a:xfrm>
                  <a:off x="2214" y="3342"/>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46" name="Rectangle 2214">
                  <a:extLst>
                    <a:ext uri="{FF2B5EF4-FFF2-40B4-BE49-F238E27FC236}">
                      <a16:creationId xmlns:a16="http://schemas.microsoft.com/office/drawing/2014/main" id="{5EB81AAB-58F9-4606-A1E9-9D68D7CBCA29}"/>
                    </a:ext>
                  </a:extLst>
                </p:cNvPr>
                <p:cNvSpPr>
                  <a:spLocks noChangeArrowheads="1"/>
                </p:cNvSpPr>
                <p:nvPr/>
              </p:nvSpPr>
              <p:spPr bwMode="auto">
                <a:xfrm>
                  <a:off x="2214" y="3348"/>
                  <a:ext cx="288"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47" name="Rectangle 2215">
                  <a:extLst>
                    <a:ext uri="{FF2B5EF4-FFF2-40B4-BE49-F238E27FC236}">
                      <a16:creationId xmlns:a16="http://schemas.microsoft.com/office/drawing/2014/main" id="{76C59B97-92BF-4E1C-8B92-984D92743DF4}"/>
                    </a:ext>
                  </a:extLst>
                </p:cNvPr>
                <p:cNvSpPr>
                  <a:spLocks noChangeArrowheads="1"/>
                </p:cNvSpPr>
                <p:nvPr/>
              </p:nvSpPr>
              <p:spPr bwMode="auto">
                <a:xfrm>
                  <a:off x="2214" y="3354"/>
                  <a:ext cx="288"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48" name="Rectangle 2216">
                  <a:extLst>
                    <a:ext uri="{FF2B5EF4-FFF2-40B4-BE49-F238E27FC236}">
                      <a16:creationId xmlns:a16="http://schemas.microsoft.com/office/drawing/2014/main" id="{9215CF92-38BD-448F-80C1-C76D20E7B169}"/>
                    </a:ext>
                  </a:extLst>
                </p:cNvPr>
                <p:cNvSpPr>
                  <a:spLocks noChangeArrowheads="1"/>
                </p:cNvSpPr>
                <p:nvPr/>
              </p:nvSpPr>
              <p:spPr bwMode="auto">
                <a:xfrm>
                  <a:off x="2214" y="3360"/>
                  <a:ext cx="288"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49" name="Rectangle 2217">
                  <a:extLst>
                    <a:ext uri="{FF2B5EF4-FFF2-40B4-BE49-F238E27FC236}">
                      <a16:creationId xmlns:a16="http://schemas.microsoft.com/office/drawing/2014/main" id="{E275D58F-ED64-4485-82FB-FB3CABDEC26D}"/>
                    </a:ext>
                  </a:extLst>
                </p:cNvPr>
                <p:cNvSpPr>
                  <a:spLocks noChangeArrowheads="1"/>
                </p:cNvSpPr>
                <p:nvPr/>
              </p:nvSpPr>
              <p:spPr bwMode="auto">
                <a:xfrm>
                  <a:off x="2214" y="3366"/>
                  <a:ext cx="288"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50" name="Rectangle 2218">
                  <a:extLst>
                    <a:ext uri="{FF2B5EF4-FFF2-40B4-BE49-F238E27FC236}">
                      <a16:creationId xmlns:a16="http://schemas.microsoft.com/office/drawing/2014/main" id="{E17BF33E-83BC-411B-AEB3-992FF55C3695}"/>
                    </a:ext>
                  </a:extLst>
                </p:cNvPr>
                <p:cNvSpPr>
                  <a:spLocks noChangeArrowheads="1"/>
                </p:cNvSpPr>
                <p:nvPr/>
              </p:nvSpPr>
              <p:spPr bwMode="auto">
                <a:xfrm>
                  <a:off x="2214" y="3372"/>
                  <a:ext cx="288"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51" name="Rectangle 2219">
                  <a:extLst>
                    <a:ext uri="{FF2B5EF4-FFF2-40B4-BE49-F238E27FC236}">
                      <a16:creationId xmlns:a16="http://schemas.microsoft.com/office/drawing/2014/main" id="{3E567C3E-E36F-478C-AE06-C7CB1A25F8C0}"/>
                    </a:ext>
                  </a:extLst>
                </p:cNvPr>
                <p:cNvSpPr>
                  <a:spLocks noChangeArrowheads="1"/>
                </p:cNvSpPr>
                <p:nvPr/>
              </p:nvSpPr>
              <p:spPr bwMode="auto">
                <a:xfrm>
                  <a:off x="2214" y="3378"/>
                  <a:ext cx="288"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52" name="Rectangle 2220">
                  <a:extLst>
                    <a:ext uri="{FF2B5EF4-FFF2-40B4-BE49-F238E27FC236}">
                      <a16:creationId xmlns:a16="http://schemas.microsoft.com/office/drawing/2014/main" id="{B9376CA9-73CE-42E6-A708-5D25A40EB788}"/>
                    </a:ext>
                  </a:extLst>
                </p:cNvPr>
                <p:cNvSpPr>
                  <a:spLocks noChangeArrowheads="1"/>
                </p:cNvSpPr>
                <p:nvPr/>
              </p:nvSpPr>
              <p:spPr bwMode="auto">
                <a:xfrm>
                  <a:off x="2214" y="3384"/>
                  <a:ext cx="288"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53" name="Rectangle 2221">
                  <a:extLst>
                    <a:ext uri="{FF2B5EF4-FFF2-40B4-BE49-F238E27FC236}">
                      <a16:creationId xmlns:a16="http://schemas.microsoft.com/office/drawing/2014/main" id="{41F540F3-7C0C-4596-A61E-78396C00D2F8}"/>
                    </a:ext>
                  </a:extLst>
                </p:cNvPr>
                <p:cNvSpPr>
                  <a:spLocks noChangeArrowheads="1"/>
                </p:cNvSpPr>
                <p:nvPr/>
              </p:nvSpPr>
              <p:spPr bwMode="auto">
                <a:xfrm>
                  <a:off x="2214" y="3390"/>
                  <a:ext cx="288"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54" name="Rectangle 2222">
                  <a:extLst>
                    <a:ext uri="{FF2B5EF4-FFF2-40B4-BE49-F238E27FC236}">
                      <a16:creationId xmlns:a16="http://schemas.microsoft.com/office/drawing/2014/main" id="{EDE60DED-3EFA-4171-9A42-0E30096A2ECC}"/>
                    </a:ext>
                  </a:extLst>
                </p:cNvPr>
                <p:cNvSpPr>
                  <a:spLocks noChangeArrowheads="1"/>
                </p:cNvSpPr>
                <p:nvPr/>
              </p:nvSpPr>
              <p:spPr bwMode="auto">
                <a:xfrm>
                  <a:off x="2214" y="3396"/>
                  <a:ext cx="288"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55" name="Rectangle 2223">
                  <a:extLst>
                    <a:ext uri="{FF2B5EF4-FFF2-40B4-BE49-F238E27FC236}">
                      <a16:creationId xmlns:a16="http://schemas.microsoft.com/office/drawing/2014/main" id="{04663CD7-9311-4CF6-8F72-C279D4A764BF}"/>
                    </a:ext>
                  </a:extLst>
                </p:cNvPr>
                <p:cNvSpPr>
                  <a:spLocks noChangeArrowheads="1"/>
                </p:cNvSpPr>
                <p:nvPr/>
              </p:nvSpPr>
              <p:spPr bwMode="auto">
                <a:xfrm>
                  <a:off x="2214" y="3402"/>
                  <a:ext cx="288"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56" name="Rectangle 2224">
                  <a:extLst>
                    <a:ext uri="{FF2B5EF4-FFF2-40B4-BE49-F238E27FC236}">
                      <a16:creationId xmlns:a16="http://schemas.microsoft.com/office/drawing/2014/main" id="{5D138AA7-51C7-4F7B-AFBA-7181411E93E6}"/>
                    </a:ext>
                  </a:extLst>
                </p:cNvPr>
                <p:cNvSpPr>
                  <a:spLocks noChangeArrowheads="1"/>
                </p:cNvSpPr>
                <p:nvPr/>
              </p:nvSpPr>
              <p:spPr bwMode="auto">
                <a:xfrm>
                  <a:off x="2214" y="3408"/>
                  <a:ext cx="288"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57" name="Rectangle 2225">
                  <a:extLst>
                    <a:ext uri="{FF2B5EF4-FFF2-40B4-BE49-F238E27FC236}">
                      <a16:creationId xmlns:a16="http://schemas.microsoft.com/office/drawing/2014/main" id="{0035E115-9FED-4E56-B387-8A74D7045132}"/>
                    </a:ext>
                  </a:extLst>
                </p:cNvPr>
                <p:cNvSpPr>
                  <a:spLocks noChangeArrowheads="1"/>
                </p:cNvSpPr>
                <p:nvPr/>
              </p:nvSpPr>
              <p:spPr bwMode="auto">
                <a:xfrm>
                  <a:off x="2214" y="3414"/>
                  <a:ext cx="288"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58" name="Rectangle 2226">
                  <a:extLst>
                    <a:ext uri="{FF2B5EF4-FFF2-40B4-BE49-F238E27FC236}">
                      <a16:creationId xmlns:a16="http://schemas.microsoft.com/office/drawing/2014/main" id="{C97D7F52-BA19-42E5-A8D1-49A92EA52137}"/>
                    </a:ext>
                  </a:extLst>
                </p:cNvPr>
                <p:cNvSpPr>
                  <a:spLocks noChangeArrowheads="1"/>
                </p:cNvSpPr>
                <p:nvPr/>
              </p:nvSpPr>
              <p:spPr bwMode="auto">
                <a:xfrm>
                  <a:off x="2214" y="3420"/>
                  <a:ext cx="288"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59" name="Rectangle 2227">
                  <a:extLst>
                    <a:ext uri="{FF2B5EF4-FFF2-40B4-BE49-F238E27FC236}">
                      <a16:creationId xmlns:a16="http://schemas.microsoft.com/office/drawing/2014/main" id="{D3C557BF-BF94-42A4-9013-BBFBB3A80B4A}"/>
                    </a:ext>
                  </a:extLst>
                </p:cNvPr>
                <p:cNvSpPr>
                  <a:spLocks noChangeArrowheads="1"/>
                </p:cNvSpPr>
                <p:nvPr/>
              </p:nvSpPr>
              <p:spPr bwMode="auto">
                <a:xfrm>
                  <a:off x="2214" y="3426"/>
                  <a:ext cx="288"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60" name="Rectangle 2228">
                  <a:extLst>
                    <a:ext uri="{FF2B5EF4-FFF2-40B4-BE49-F238E27FC236}">
                      <a16:creationId xmlns:a16="http://schemas.microsoft.com/office/drawing/2014/main" id="{D1986FF3-1B0C-45B0-9F59-8526553A2D51}"/>
                    </a:ext>
                  </a:extLst>
                </p:cNvPr>
                <p:cNvSpPr>
                  <a:spLocks noChangeArrowheads="1"/>
                </p:cNvSpPr>
                <p:nvPr/>
              </p:nvSpPr>
              <p:spPr bwMode="auto">
                <a:xfrm>
                  <a:off x="2214" y="3432"/>
                  <a:ext cx="288"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61" name="Rectangle 2229">
                  <a:extLst>
                    <a:ext uri="{FF2B5EF4-FFF2-40B4-BE49-F238E27FC236}">
                      <a16:creationId xmlns:a16="http://schemas.microsoft.com/office/drawing/2014/main" id="{37393617-4698-47C7-A01C-71257051B495}"/>
                    </a:ext>
                  </a:extLst>
                </p:cNvPr>
                <p:cNvSpPr>
                  <a:spLocks noChangeArrowheads="1"/>
                </p:cNvSpPr>
                <p:nvPr/>
              </p:nvSpPr>
              <p:spPr bwMode="auto">
                <a:xfrm>
                  <a:off x="2214" y="3438"/>
                  <a:ext cx="288"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62" name="Rectangle 2230">
                  <a:extLst>
                    <a:ext uri="{FF2B5EF4-FFF2-40B4-BE49-F238E27FC236}">
                      <a16:creationId xmlns:a16="http://schemas.microsoft.com/office/drawing/2014/main" id="{AA969E5D-6316-44E5-A8FC-02E534D4A007}"/>
                    </a:ext>
                  </a:extLst>
                </p:cNvPr>
                <p:cNvSpPr>
                  <a:spLocks noChangeArrowheads="1"/>
                </p:cNvSpPr>
                <p:nvPr/>
              </p:nvSpPr>
              <p:spPr bwMode="auto">
                <a:xfrm>
                  <a:off x="2214" y="3444"/>
                  <a:ext cx="288"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63" name="Rectangle 2231">
                  <a:extLst>
                    <a:ext uri="{FF2B5EF4-FFF2-40B4-BE49-F238E27FC236}">
                      <a16:creationId xmlns:a16="http://schemas.microsoft.com/office/drawing/2014/main" id="{CD1F4CF7-4D4A-4B31-A322-B5FEBCD6B3F0}"/>
                    </a:ext>
                  </a:extLst>
                </p:cNvPr>
                <p:cNvSpPr>
                  <a:spLocks noChangeArrowheads="1"/>
                </p:cNvSpPr>
                <p:nvPr/>
              </p:nvSpPr>
              <p:spPr bwMode="auto">
                <a:xfrm>
                  <a:off x="2214" y="3450"/>
                  <a:ext cx="288"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64" name="Rectangle 2232">
                  <a:extLst>
                    <a:ext uri="{FF2B5EF4-FFF2-40B4-BE49-F238E27FC236}">
                      <a16:creationId xmlns:a16="http://schemas.microsoft.com/office/drawing/2014/main" id="{DCD0CEC9-5D95-4AA2-8013-44683213A5BE}"/>
                    </a:ext>
                  </a:extLst>
                </p:cNvPr>
                <p:cNvSpPr>
                  <a:spLocks noChangeArrowheads="1"/>
                </p:cNvSpPr>
                <p:nvPr/>
              </p:nvSpPr>
              <p:spPr bwMode="auto">
                <a:xfrm>
                  <a:off x="2214" y="3456"/>
                  <a:ext cx="288"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65" name="Rectangle 2233">
                  <a:extLst>
                    <a:ext uri="{FF2B5EF4-FFF2-40B4-BE49-F238E27FC236}">
                      <a16:creationId xmlns:a16="http://schemas.microsoft.com/office/drawing/2014/main" id="{D23512B7-59AD-47DF-80F0-EDF62DD25866}"/>
                    </a:ext>
                  </a:extLst>
                </p:cNvPr>
                <p:cNvSpPr>
                  <a:spLocks noChangeArrowheads="1"/>
                </p:cNvSpPr>
                <p:nvPr/>
              </p:nvSpPr>
              <p:spPr bwMode="auto">
                <a:xfrm>
                  <a:off x="2214" y="3462"/>
                  <a:ext cx="288"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66" name="Rectangle 2234">
                  <a:extLst>
                    <a:ext uri="{FF2B5EF4-FFF2-40B4-BE49-F238E27FC236}">
                      <a16:creationId xmlns:a16="http://schemas.microsoft.com/office/drawing/2014/main" id="{B640CC1A-5796-4B81-9A52-62ED2AB4D1BA}"/>
                    </a:ext>
                  </a:extLst>
                </p:cNvPr>
                <p:cNvSpPr>
                  <a:spLocks noChangeArrowheads="1"/>
                </p:cNvSpPr>
                <p:nvPr/>
              </p:nvSpPr>
              <p:spPr bwMode="auto">
                <a:xfrm>
                  <a:off x="2214" y="3468"/>
                  <a:ext cx="288"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67" name="Rectangle 2235">
                  <a:extLst>
                    <a:ext uri="{FF2B5EF4-FFF2-40B4-BE49-F238E27FC236}">
                      <a16:creationId xmlns:a16="http://schemas.microsoft.com/office/drawing/2014/main" id="{AB25A6B7-403A-4276-B3AD-7FD32EEA9E45}"/>
                    </a:ext>
                  </a:extLst>
                </p:cNvPr>
                <p:cNvSpPr>
                  <a:spLocks noChangeArrowheads="1"/>
                </p:cNvSpPr>
                <p:nvPr/>
              </p:nvSpPr>
              <p:spPr bwMode="auto">
                <a:xfrm>
                  <a:off x="2214" y="3474"/>
                  <a:ext cx="288"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68" name="Rectangle 2236">
                  <a:extLst>
                    <a:ext uri="{FF2B5EF4-FFF2-40B4-BE49-F238E27FC236}">
                      <a16:creationId xmlns:a16="http://schemas.microsoft.com/office/drawing/2014/main" id="{9F9DEBEB-48F1-4293-93C7-3CF9E39808DC}"/>
                    </a:ext>
                  </a:extLst>
                </p:cNvPr>
                <p:cNvSpPr>
                  <a:spLocks noChangeArrowheads="1"/>
                </p:cNvSpPr>
                <p:nvPr/>
              </p:nvSpPr>
              <p:spPr bwMode="auto">
                <a:xfrm>
                  <a:off x="2214" y="3480"/>
                  <a:ext cx="288"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69" name="Rectangle 2237">
                  <a:extLst>
                    <a:ext uri="{FF2B5EF4-FFF2-40B4-BE49-F238E27FC236}">
                      <a16:creationId xmlns:a16="http://schemas.microsoft.com/office/drawing/2014/main" id="{72D120D4-94FA-4C2B-9CED-59D1E750CC6D}"/>
                    </a:ext>
                  </a:extLst>
                </p:cNvPr>
                <p:cNvSpPr>
                  <a:spLocks noChangeArrowheads="1"/>
                </p:cNvSpPr>
                <p:nvPr/>
              </p:nvSpPr>
              <p:spPr bwMode="auto">
                <a:xfrm>
                  <a:off x="2214" y="3486"/>
                  <a:ext cx="288"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70" name="Rectangle 2238">
                  <a:extLst>
                    <a:ext uri="{FF2B5EF4-FFF2-40B4-BE49-F238E27FC236}">
                      <a16:creationId xmlns:a16="http://schemas.microsoft.com/office/drawing/2014/main" id="{6EFE9D21-B090-482D-8709-3FCE638C0168}"/>
                    </a:ext>
                  </a:extLst>
                </p:cNvPr>
                <p:cNvSpPr>
                  <a:spLocks noChangeArrowheads="1"/>
                </p:cNvSpPr>
                <p:nvPr/>
              </p:nvSpPr>
              <p:spPr bwMode="auto">
                <a:xfrm>
                  <a:off x="2214" y="3492"/>
                  <a:ext cx="288"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71" name="Rectangle 2239">
                  <a:extLst>
                    <a:ext uri="{FF2B5EF4-FFF2-40B4-BE49-F238E27FC236}">
                      <a16:creationId xmlns:a16="http://schemas.microsoft.com/office/drawing/2014/main" id="{FE7065FE-8665-47B3-ADAD-537DD9C4DCF5}"/>
                    </a:ext>
                  </a:extLst>
                </p:cNvPr>
                <p:cNvSpPr>
                  <a:spLocks noChangeArrowheads="1"/>
                </p:cNvSpPr>
                <p:nvPr/>
              </p:nvSpPr>
              <p:spPr bwMode="auto">
                <a:xfrm>
                  <a:off x="2214" y="3498"/>
                  <a:ext cx="288"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72" name="Rectangle 2240">
                  <a:extLst>
                    <a:ext uri="{FF2B5EF4-FFF2-40B4-BE49-F238E27FC236}">
                      <a16:creationId xmlns:a16="http://schemas.microsoft.com/office/drawing/2014/main" id="{01BE322C-79A2-4BA6-ACE7-58AB846988C6}"/>
                    </a:ext>
                  </a:extLst>
                </p:cNvPr>
                <p:cNvSpPr>
                  <a:spLocks noChangeArrowheads="1"/>
                </p:cNvSpPr>
                <p:nvPr/>
              </p:nvSpPr>
              <p:spPr bwMode="auto">
                <a:xfrm>
                  <a:off x="2214" y="3504"/>
                  <a:ext cx="288"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73" name="Rectangle 2241">
                  <a:extLst>
                    <a:ext uri="{FF2B5EF4-FFF2-40B4-BE49-F238E27FC236}">
                      <a16:creationId xmlns:a16="http://schemas.microsoft.com/office/drawing/2014/main" id="{24486F92-88D9-423E-9734-F4B232291397}"/>
                    </a:ext>
                  </a:extLst>
                </p:cNvPr>
                <p:cNvSpPr>
                  <a:spLocks noChangeArrowheads="1"/>
                </p:cNvSpPr>
                <p:nvPr/>
              </p:nvSpPr>
              <p:spPr bwMode="auto">
                <a:xfrm>
                  <a:off x="2214" y="3510"/>
                  <a:ext cx="288"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74" name="Rectangle 2242">
                  <a:extLst>
                    <a:ext uri="{FF2B5EF4-FFF2-40B4-BE49-F238E27FC236}">
                      <a16:creationId xmlns:a16="http://schemas.microsoft.com/office/drawing/2014/main" id="{C6896303-7C0C-47AF-A15B-4010DC2BB136}"/>
                    </a:ext>
                  </a:extLst>
                </p:cNvPr>
                <p:cNvSpPr>
                  <a:spLocks noChangeArrowheads="1"/>
                </p:cNvSpPr>
                <p:nvPr/>
              </p:nvSpPr>
              <p:spPr bwMode="auto">
                <a:xfrm>
                  <a:off x="2214" y="3516"/>
                  <a:ext cx="288"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75" name="Rectangle 2243">
                  <a:extLst>
                    <a:ext uri="{FF2B5EF4-FFF2-40B4-BE49-F238E27FC236}">
                      <a16:creationId xmlns:a16="http://schemas.microsoft.com/office/drawing/2014/main" id="{C40054A3-D156-4B9C-A5FD-1D7627278B27}"/>
                    </a:ext>
                  </a:extLst>
                </p:cNvPr>
                <p:cNvSpPr>
                  <a:spLocks noChangeArrowheads="1"/>
                </p:cNvSpPr>
                <p:nvPr/>
              </p:nvSpPr>
              <p:spPr bwMode="auto">
                <a:xfrm>
                  <a:off x="2214" y="3522"/>
                  <a:ext cx="288"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76" name="Rectangle 2244">
                  <a:extLst>
                    <a:ext uri="{FF2B5EF4-FFF2-40B4-BE49-F238E27FC236}">
                      <a16:creationId xmlns:a16="http://schemas.microsoft.com/office/drawing/2014/main" id="{6E03F5F2-1175-45F7-9E26-6167A0554F87}"/>
                    </a:ext>
                  </a:extLst>
                </p:cNvPr>
                <p:cNvSpPr>
                  <a:spLocks noChangeArrowheads="1"/>
                </p:cNvSpPr>
                <p:nvPr/>
              </p:nvSpPr>
              <p:spPr bwMode="auto">
                <a:xfrm>
                  <a:off x="2214" y="3528"/>
                  <a:ext cx="288"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77" name="Rectangle 2245">
                  <a:extLst>
                    <a:ext uri="{FF2B5EF4-FFF2-40B4-BE49-F238E27FC236}">
                      <a16:creationId xmlns:a16="http://schemas.microsoft.com/office/drawing/2014/main" id="{FFD8C11D-0CA9-4A97-B0D7-99A48C5F084F}"/>
                    </a:ext>
                  </a:extLst>
                </p:cNvPr>
                <p:cNvSpPr>
                  <a:spLocks noChangeArrowheads="1"/>
                </p:cNvSpPr>
                <p:nvPr/>
              </p:nvSpPr>
              <p:spPr bwMode="auto">
                <a:xfrm>
                  <a:off x="2214" y="3534"/>
                  <a:ext cx="288" cy="6"/>
                </a:xfrm>
                <a:prstGeom prst="rect">
                  <a:avLst/>
                </a:prstGeom>
                <a:solidFill>
                  <a:srgbClr val="89A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78" name="Rectangle 2246">
                  <a:extLst>
                    <a:ext uri="{FF2B5EF4-FFF2-40B4-BE49-F238E27FC236}">
                      <a16:creationId xmlns:a16="http://schemas.microsoft.com/office/drawing/2014/main" id="{E0918F38-0AE9-44F6-BDCC-C911ED06B67B}"/>
                    </a:ext>
                  </a:extLst>
                </p:cNvPr>
                <p:cNvSpPr>
                  <a:spLocks noChangeArrowheads="1"/>
                </p:cNvSpPr>
                <p:nvPr/>
              </p:nvSpPr>
              <p:spPr bwMode="auto">
                <a:xfrm>
                  <a:off x="2214" y="3540"/>
                  <a:ext cx="288"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79" name="Rectangle 2247">
                  <a:extLst>
                    <a:ext uri="{FF2B5EF4-FFF2-40B4-BE49-F238E27FC236}">
                      <a16:creationId xmlns:a16="http://schemas.microsoft.com/office/drawing/2014/main" id="{355486A8-C277-4579-B73F-F54F2AA64A78}"/>
                    </a:ext>
                  </a:extLst>
                </p:cNvPr>
                <p:cNvSpPr>
                  <a:spLocks noChangeArrowheads="1"/>
                </p:cNvSpPr>
                <p:nvPr/>
              </p:nvSpPr>
              <p:spPr bwMode="auto">
                <a:xfrm>
                  <a:off x="2214" y="3546"/>
                  <a:ext cx="288"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80" name="Rectangle 2248">
                  <a:extLst>
                    <a:ext uri="{FF2B5EF4-FFF2-40B4-BE49-F238E27FC236}">
                      <a16:creationId xmlns:a16="http://schemas.microsoft.com/office/drawing/2014/main" id="{9F317410-F6EE-45BC-AF48-958083FCB111}"/>
                    </a:ext>
                  </a:extLst>
                </p:cNvPr>
                <p:cNvSpPr>
                  <a:spLocks noChangeArrowheads="1"/>
                </p:cNvSpPr>
                <p:nvPr/>
              </p:nvSpPr>
              <p:spPr bwMode="auto">
                <a:xfrm>
                  <a:off x="2214" y="3552"/>
                  <a:ext cx="288"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81" name="Rectangle 2249">
                  <a:extLst>
                    <a:ext uri="{FF2B5EF4-FFF2-40B4-BE49-F238E27FC236}">
                      <a16:creationId xmlns:a16="http://schemas.microsoft.com/office/drawing/2014/main" id="{1FD320B7-FCE2-4F11-8252-5461859A8DA6}"/>
                    </a:ext>
                  </a:extLst>
                </p:cNvPr>
                <p:cNvSpPr>
                  <a:spLocks noChangeArrowheads="1"/>
                </p:cNvSpPr>
                <p:nvPr/>
              </p:nvSpPr>
              <p:spPr bwMode="auto">
                <a:xfrm>
                  <a:off x="2214" y="3558"/>
                  <a:ext cx="288"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82" name="Rectangle 2250">
                  <a:extLst>
                    <a:ext uri="{FF2B5EF4-FFF2-40B4-BE49-F238E27FC236}">
                      <a16:creationId xmlns:a16="http://schemas.microsoft.com/office/drawing/2014/main" id="{1B81063A-6C9D-48CC-8A60-E66AAAB3536B}"/>
                    </a:ext>
                  </a:extLst>
                </p:cNvPr>
                <p:cNvSpPr>
                  <a:spLocks noChangeArrowheads="1"/>
                </p:cNvSpPr>
                <p:nvPr/>
              </p:nvSpPr>
              <p:spPr bwMode="auto">
                <a:xfrm>
                  <a:off x="2214" y="3564"/>
                  <a:ext cx="288"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83" name="Rectangle 2251">
                  <a:extLst>
                    <a:ext uri="{FF2B5EF4-FFF2-40B4-BE49-F238E27FC236}">
                      <a16:creationId xmlns:a16="http://schemas.microsoft.com/office/drawing/2014/main" id="{89B0B20C-8C91-48DE-8415-47E0511C2714}"/>
                    </a:ext>
                  </a:extLst>
                </p:cNvPr>
                <p:cNvSpPr>
                  <a:spLocks noChangeArrowheads="1"/>
                </p:cNvSpPr>
                <p:nvPr/>
              </p:nvSpPr>
              <p:spPr bwMode="auto">
                <a:xfrm>
                  <a:off x="2214" y="3570"/>
                  <a:ext cx="288"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84" name="Rectangle 2252">
                  <a:extLst>
                    <a:ext uri="{FF2B5EF4-FFF2-40B4-BE49-F238E27FC236}">
                      <a16:creationId xmlns:a16="http://schemas.microsoft.com/office/drawing/2014/main" id="{DEEEA062-C3E6-4CC3-BFE6-28C3AFD5FC2C}"/>
                    </a:ext>
                  </a:extLst>
                </p:cNvPr>
                <p:cNvSpPr>
                  <a:spLocks noChangeArrowheads="1"/>
                </p:cNvSpPr>
                <p:nvPr/>
              </p:nvSpPr>
              <p:spPr bwMode="auto">
                <a:xfrm>
                  <a:off x="2214" y="3576"/>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7485" name="Rectangle 2253">
                <a:extLst>
                  <a:ext uri="{FF2B5EF4-FFF2-40B4-BE49-F238E27FC236}">
                    <a16:creationId xmlns:a16="http://schemas.microsoft.com/office/drawing/2014/main" id="{7F702C1B-ADFE-420C-B573-610AB00256D4}"/>
                  </a:ext>
                </a:extLst>
              </p:cNvPr>
              <p:cNvSpPr>
                <a:spLocks noChangeArrowheads="1"/>
              </p:cNvSpPr>
              <p:nvPr/>
            </p:nvSpPr>
            <p:spPr bwMode="auto">
              <a:xfrm>
                <a:off x="2214" y="3342"/>
                <a:ext cx="288" cy="24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486" name="Rectangle 2254">
              <a:extLst>
                <a:ext uri="{FF2B5EF4-FFF2-40B4-BE49-F238E27FC236}">
                  <a16:creationId xmlns:a16="http://schemas.microsoft.com/office/drawing/2014/main" id="{F67FB6D6-8CB2-419F-A66D-010B2370A81F}"/>
                </a:ext>
              </a:extLst>
            </p:cNvPr>
            <p:cNvSpPr>
              <a:spLocks noChangeArrowheads="1"/>
            </p:cNvSpPr>
            <p:nvPr/>
          </p:nvSpPr>
          <p:spPr bwMode="auto">
            <a:xfrm>
              <a:off x="2226" y="3408"/>
              <a:ext cx="26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200" b="1">
                  <a:solidFill>
                    <a:srgbClr val="200C40"/>
                  </a:solidFill>
                  <a:latin typeface="Arial" panose="020B0604020202020204" pitchFamily="34" charset="0"/>
                </a:rPr>
                <a:t>ADSL</a:t>
              </a:r>
              <a:endParaRPr lang="fr-FR" altLang="en-US"/>
            </a:p>
          </p:txBody>
        </p:sp>
        <p:grpSp>
          <p:nvGrpSpPr>
            <p:cNvPr id="97487" name="Group 2255">
              <a:extLst>
                <a:ext uri="{FF2B5EF4-FFF2-40B4-BE49-F238E27FC236}">
                  <a16:creationId xmlns:a16="http://schemas.microsoft.com/office/drawing/2014/main" id="{B85CD9EE-6F9E-467E-A46E-A9659BCB0AB0}"/>
                </a:ext>
              </a:extLst>
            </p:cNvPr>
            <p:cNvGrpSpPr>
              <a:grpSpLocks/>
            </p:cNvGrpSpPr>
            <p:nvPr/>
          </p:nvGrpSpPr>
          <p:grpSpPr bwMode="auto">
            <a:xfrm>
              <a:off x="2790" y="3342"/>
              <a:ext cx="288" cy="240"/>
              <a:chOff x="2790" y="3342"/>
              <a:chExt cx="288" cy="240"/>
            </a:xfrm>
          </p:grpSpPr>
          <p:grpSp>
            <p:nvGrpSpPr>
              <p:cNvPr id="97488" name="Group 2256">
                <a:extLst>
                  <a:ext uri="{FF2B5EF4-FFF2-40B4-BE49-F238E27FC236}">
                    <a16:creationId xmlns:a16="http://schemas.microsoft.com/office/drawing/2014/main" id="{17FE37A4-71CE-4408-AA5D-336C7B3A2C0B}"/>
                  </a:ext>
                </a:extLst>
              </p:cNvPr>
              <p:cNvGrpSpPr>
                <a:grpSpLocks/>
              </p:cNvGrpSpPr>
              <p:nvPr/>
            </p:nvGrpSpPr>
            <p:grpSpPr bwMode="auto">
              <a:xfrm>
                <a:off x="2790" y="3342"/>
                <a:ext cx="288" cy="240"/>
                <a:chOff x="2790" y="3342"/>
                <a:chExt cx="288" cy="240"/>
              </a:xfrm>
            </p:grpSpPr>
            <p:sp>
              <p:nvSpPr>
                <p:cNvPr id="97489" name="Rectangle 2257">
                  <a:extLst>
                    <a:ext uri="{FF2B5EF4-FFF2-40B4-BE49-F238E27FC236}">
                      <a16:creationId xmlns:a16="http://schemas.microsoft.com/office/drawing/2014/main" id="{589F33B9-44DD-42D4-B47E-5361F30B30F0}"/>
                    </a:ext>
                  </a:extLst>
                </p:cNvPr>
                <p:cNvSpPr>
                  <a:spLocks noChangeArrowheads="1"/>
                </p:cNvSpPr>
                <p:nvPr/>
              </p:nvSpPr>
              <p:spPr bwMode="auto">
                <a:xfrm>
                  <a:off x="2790" y="3342"/>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90" name="Rectangle 2258">
                  <a:extLst>
                    <a:ext uri="{FF2B5EF4-FFF2-40B4-BE49-F238E27FC236}">
                      <a16:creationId xmlns:a16="http://schemas.microsoft.com/office/drawing/2014/main" id="{F1A237FA-D03A-462D-975D-4C24BEF357AF}"/>
                    </a:ext>
                  </a:extLst>
                </p:cNvPr>
                <p:cNvSpPr>
                  <a:spLocks noChangeArrowheads="1"/>
                </p:cNvSpPr>
                <p:nvPr/>
              </p:nvSpPr>
              <p:spPr bwMode="auto">
                <a:xfrm>
                  <a:off x="2790" y="3348"/>
                  <a:ext cx="288"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91" name="Rectangle 2259">
                  <a:extLst>
                    <a:ext uri="{FF2B5EF4-FFF2-40B4-BE49-F238E27FC236}">
                      <a16:creationId xmlns:a16="http://schemas.microsoft.com/office/drawing/2014/main" id="{72D06EEA-45F1-4B16-BEB4-0571F5C125EA}"/>
                    </a:ext>
                  </a:extLst>
                </p:cNvPr>
                <p:cNvSpPr>
                  <a:spLocks noChangeArrowheads="1"/>
                </p:cNvSpPr>
                <p:nvPr/>
              </p:nvSpPr>
              <p:spPr bwMode="auto">
                <a:xfrm>
                  <a:off x="2790" y="3354"/>
                  <a:ext cx="288"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92" name="Rectangle 2260">
                  <a:extLst>
                    <a:ext uri="{FF2B5EF4-FFF2-40B4-BE49-F238E27FC236}">
                      <a16:creationId xmlns:a16="http://schemas.microsoft.com/office/drawing/2014/main" id="{639D1D2B-FD3C-4FBA-86D3-0539DE6C5FBF}"/>
                    </a:ext>
                  </a:extLst>
                </p:cNvPr>
                <p:cNvSpPr>
                  <a:spLocks noChangeArrowheads="1"/>
                </p:cNvSpPr>
                <p:nvPr/>
              </p:nvSpPr>
              <p:spPr bwMode="auto">
                <a:xfrm>
                  <a:off x="2790" y="3360"/>
                  <a:ext cx="288"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93" name="Rectangle 2261">
                  <a:extLst>
                    <a:ext uri="{FF2B5EF4-FFF2-40B4-BE49-F238E27FC236}">
                      <a16:creationId xmlns:a16="http://schemas.microsoft.com/office/drawing/2014/main" id="{72EC123D-7A72-470E-8310-0092B4032234}"/>
                    </a:ext>
                  </a:extLst>
                </p:cNvPr>
                <p:cNvSpPr>
                  <a:spLocks noChangeArrowheads="1"/>
                </p:cNvSpPr>
                <p:nvPr/>
              </p:nvSpPr>
              <p:spPr bwMode="auto">
                <a:xfrm>
                  <a:off x="2790" y="3366"/>
                  <a:ext cx="288"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94" name="Rectangle 2262">
                  <a:extLst>
                    <a:ext uri="{FF2B5EF4-FFF2-40B4-BE49-F238E27FC236}">
                      <a16:creationId xmlns:a16="http://schemas.microsoft.com/office/drawing/2014/main" id="{28C029C6-74AB-4EC9-AEC0-5B7C056A3609}"/>
                    </a:ext>
                  </a:extLst>
                </p:cNvPr>
                <p:cNvSpPr>
                  <a:spLocks noChangeArrowheads="1"/>
                </p:cNvSpPr>
                <p:nvPr/>
              </p:nvSpPr>
              <p:spPr bwMode="auto">
                <a:xfrm>
                  <a:off x="2790" y="3372"/>
                  <a:ext cx="288"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95" name="Rectangle 2263">
                  <a:extLst>
                    <a:ext uri="{FF2B5EF4-FFF2-40B4-BE49-F238E27FC236}">
                      <a16:creationId xmlns:a16="http://schemas.microsoft.com/office/drawing/2014/main" id="{E5AE6538-76E1-4E1F-B870-E119457B4876}"/>
                    </a:ext>
                  </a:extLst>
                </p:cNvPr>
                <p:cNvSpPr>
                  <a:spLocks noChangeArrowheads="1"/>
                </p:cNvSpPr>
                <p:nvPr/>
              </p:nvSpPr>
              <p:spPr bwMode="auto">
                <a:xfrm>
                  <a:off x="2790" y="3378"/>
                  <a:ext cx="288"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96" name="Rectangle 2264">
                  <a:extLst>
                    <a:ext uri="{FF2B5EF4-FFF2-40B4-BE49-F238E27FC236}">
                      <a16:creationId xmlns:a16="http://schemas.microsoft.com/office/drawing/2014/main" id="{FCBA7766-9878-4F77-BB77-F872D0FFA5DF}"/>
                    </a:ext>
                  </a:extLst>
                </p:cNvPr>
                <p:cNvSpPr>
                  <a:spLocks noChangeArrowheads="1"/>
                </p:cNvSpPr>
                <p:nvPr/>
              </p:nvSpPr>
              <p:spPr bwMode="auto">
                <a:xfrm>
                  <a:off x="2790" y="3384"/>
                  <a:ext cx="288"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97" name="Rectangle 2265">
                  <a:extLst>
                    <a:ext uri="{FF2B5EF4-FFF2-40B4-BE49-F238E27FC236}">
                      <a16:creationId xmlns:a16="http://schemas.microsoft.com/office/drawing/2014/main" id="{FA137B52-3E48-4D1D-B611-C823EFC99C30}"/>
                    </a:ext>
                  </a:extLst>
                </p:cNvPr>
                <p:cNvSpPr>
                  <a:spLocks noChangeArrowheads="1"/>
                </p:cNvSpPr>
                <p:nvPr/>
              </p:nvSpPr>
              <p:spPr bwMode="auto">
                <a:xfrm>
                  <a:off x="2790" y="3390"/>
                  <a:ext cx="288"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98" name="Rectangle 2266">
                  <a:extLst>
                    <a:ext uri="{FF2B5EF4-FFF2-40B4-BE49-F238E27FC236}">
                      <a16:creationId xmlns:a16="http://schemas.microsoft.com/office/drawing/2014/main" id="{5B12695C-51C3-47C1-BED8-1EF8FC8AB934}"/>
                    </a:ext>
                  </a:extLst>
                </p:cNvPr>
                <p:cNvSpPr>
                  <a:spLocks noChangeArrowheads="1"/>
                </p:cNvSpPr>
                <p:nvPr/>
              </p:nvSpPr>
              <p:spPr bwMode="auto">
                <a:xfrm>
                  <a:off x="2790" y="3396"/>
                  <a:ext cx="288"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499" name="Rectangle 2267">
                  <a:extLst>
                    <a:ext uri="{FF2B5EF4-FFF2-40B4-BE49-F238E27FC236}">
                      <a16:creationId xmlns:a16="http://schemas.microsoft.com/office/drawing/2014/main" id="{B5CE05A4-9BFA-44DD-8E76-4E450443CD7D}"/>
                    </a:ext>
                  </a:extLst>
                </p:cNvPr>
                <p:cNvSpPr>
                  <a:spLocks noChangeArrowheads="1"/>
                </p:cNvSpPr>
                <p:nvPr/>
              </p:nvSpPr>
              <p:spPr bwMode="auto">
                <a:xfrm>
                  <a:off x="2790" y="3402"/>
                  <a:ext cx="288"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00" name="Rectangle 2268">
                  <a:extLst>
                    <a:ext uri="{FF2B5EF4-FFF2-40B4-BE49-F238E27FC236}">
                      <a16:creationId xmlns:a16="http://schemas.microsoft.com/office/drawing/2014/main" id="{DA03DB0F-E01C-4063-B14E-3823F04BB721}"/>
                    </a:ext>
                  </a:extLst>
                </p:cNvPr>
                <p:cNvSpPr>
                  <a:spLocks noChangeArrowheads="1"/>
                </p:cNvSpPr>
                <p:nvPr/>
              </p:nvSpPr>
              <p:spPr bwMode="auto">
                <a:xfrm>
                  <a:off x="2790" y="3408"/>
                  <a:ext cx="288"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01" name="Rectangle 2269">
                  <a:extLst>
                    <a:ext uri="{FF2B5EF4-FFF2-40B4-BE49-F238E27FC236}">
                      <a16:creationId xmlns:a16="http://schemas.microsoft.com/office/drawing/2014/main" id="{EF9A0E9F-5CB3-4C29-BF12-4A76ABD8220A}"/>
                    </a:ext>
                  </a:extLst>
                </p:cNvPr>
                <p:cNvSpPr>
                  <a:spLocks noChangeArrowheads="1"/>
                </p:cNvSpPr>
                <p:nvPr/>
              </p:nvSpPr>
              <p:spPr bwMode="auto">
                <a:xfrm>
                  <a:off x="2790" y="3414"/>
                  <a:ext cx="288"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02" name="Rectangle 2270">
                  <a:extLst>
                    <a:ext uri="{FF2B5EF4-FFF2-40B4-BE49-F238E27FC236}">
                      <a16:creationId xmlns:a16="http://schemas.microsoft.com/office/drawing/2014/main" id="{F0236AE6-94DF-4446-8D3C-FED285CBCC80}"/>
                    </a:ext>
                  </a:extLst>
                </p:cNvPr>
                <p:cNvSpPr>
                  <a:spLocks noChangeArrowheads="1"/>
                </p:cNvSpPr>
                <p:nvPr/>
              </p:nvSpPr>
              <p:spPr bwMode="auto">
                <a:xfrm>
                  <a:off x="2790" y="3420"/>
                  <a:ext cx="288"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03" name="Rectangle 2271">
                  <a:extLst>
                    <a:ext uri="{FF2B5EF4-FFF2-40B4-BE49-F238E27FC236}">
                      <a16:creationId xmlns:a16="http://schemas.microsoft.com/office/drawing/2014/main" id="{DB7EF7B7-3653-4D27-8B50-AD5F788A7788}"/>
                    </a:ext>
                  </a:extLst>
                </p:cNvPr>
                <p:cNvSpPr>
                  <a:spLocks noChangeArrowheads="1"/>
                </p:cNvSpPr>
                <p:nvPr/>
              </p:nvSpPr>
              <p:spPr bwMode="auto">
                <a:xfrm>
                  <a:off x="2790" y="3426"/>
                  <a:ext cx="288"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04" name="Rectangle 2272">
                  <a:extLst>
                    <a:ext uri="{FF2B5EF4-FFF2-40B4-BE49-F238E27FC236}">
                      <a16:creationId xmlns:a16="http://schemas.microsoft.com/office/drawing/2014/main" id="{0319775F-3031-49F7-A00D-C6197CAE8B36}"/>
                    </a:ext>
                  </a:extLst>
                </p:cNvPr>
                <p:cNvSpPr>
                  <a:spLocks noChangeArrowheads="1"/>
                </p:cNvSpPr>
                <p:nvPr/>
              </p:nvSpPr>
              <p:spPr bwMode="auto">
                <a:xfrm>
                  <a:off x="2790" y="3432"/>
                  <a:ext cx="288"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05" name="Rectangle 2273">
                  <a:extLst>
                    <a:ext uri="{FF2B5EF4-FFF2-40B4-BE49-F238E27FC236}">
                      <a16:creationId xmlns:a16="http://schemas.microsoft.com/office/drawing/2014/main" id="{C706780B-349D-4112-9072-86461B4752B9}"/>
                    </a:ext>
                  </a:extLst>
                </p:cNvPr>
                <p:cNvSpPr>
                  <a:spLocks noChangeArrowheads="1"/>
                </p:cNvSpPr>
                <p:nvPr/>
              </p:nvSpPr>
              <p:spPr bwMode="auto">
                <a:xfrm>
                  <a:off x="2790" y="3438"/>
                  <a:ext cx="288"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06" name="Rectangle 2274">
                  <a:extLst>
                    <a:ext uri="{FF2B5EF4-FFF2-40B4-BE49-F238E27FC236}">
                      <a16:creationId xmlns:a16="http://schemas.microsoft.com/office/drawing/2014/main" id="{DA1BD9A9-5C4C-4F09-848F-6F43A24C348D}"/>
                    </a:ext>
                  </a:extLst>
                </p:cNvPr>
                <p:cNvSpPr>
                  <a:spLocks noChangeArrowheads="1"/>
                </p:cNvSpPr>
                <p:nvPr/>
              </p:nvSpPr>
              <p:spPr bwMode="auto">
                <a:xfrm>
                  <a:off x="2790" y="3444"/>
                  <a:ext cx="288"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07" name="Rectangle 2275">
                  <a:extLst>
                    <a:ext uri="{FF2B5EF4-FFF2-40B4-BE49-F238E27FC236}">
                      <a16:creationId xmlns:a16="http://schemas.microsoft.com/office/drawing/2014/main" id="{D796A28E-B99B-44D9-AAEE-D4229BC16748}"/>
                    </a:ext>
                  </a:extLst>
                </p:cNvPr>
                <p:cNvSpPr>
                  <a:spLocks noChangeArrowheads="1"/>
                </p:cNvSpPr>
                <p:nvPr/>
              </p:nvSpPr>
              <p:spPr bwMode="auto">
                <a:xfrm>
                  <a:off x="2790" y="3450"/>
                  <a:ext cx="288"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08" name="Rectangle 2276">
                  <a:extLst>
                    <a:ext uri="{FF2B5EF4-FFF2-40B4-BE49-F238E27FC236}">
                      <a16:creationId xmlns:a16="http://schemas.microsoft.com/office/drawing/2014/main" id="{7DE1878C-A98A-4F04-8073-1A04C1FE4B47}"/>
                    </a:ext>
                  </a:extLst>
                </p:cNvPr>
                <p:cNvSpPr>
                  <a:spLocks noChangeArrowheads="1"/>
                </p:cNvSpPr>
                <p:nvPr/>
              </p:nvSpPr>
              <p:spPr bwMode="auto">
                <a:xfrm>
                  <a:off x="2790" y="3456"/>
                  <a:ext cx="288"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09" name="Rectangle 2277">
                  <a:extLst>
                    <a:ext uri="{FF2B5EF4-FFF2-40B4-BE49-F238E27FC236}">
                      <a16:creationId xmlns:a16="http://schemas.microsoft.com/office/drawing/2014/main" id="{B1F7E517-F86D-46CA-84A0-316BEDF44137}"/>
                    </a:ext>
                  </a:extLst>
                </p:cNvPr>
                <p:cNvSpPr>
                  <a:spLocks noChangeArrowheads="1"/>
                </p:cNvSpPr>
                <p:nvPr/>
              </p:nvSpPr>
              <p:spPr bwMode="auto">
                <a:xfrm>
                  <a:off x="2790" y="3462"/>
                  <a:ext cx="288"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10" name="Rectangle 2278">
                  <a:extLst>
                    <a:ext uri="{FF2B5EF4-FFF2-40B4-BE49-F238E27FC236}">
                      <a16:creationId xmlns:a16="http://schemas.microsoft.com/office/drawing/2014/main" id="{C14830B1-0941-4CD5-98E4-4C0CEF98DE3C}"/>
                    </a:ext>
                  </a:extLst>
                </p:cNvPr>
                <p:cNvSpPr>
                  <a:spLocks noChangeArrowheads="1"/>
                </p:cNvSpPr>
                <p:nvPr/>
              </p:nvSpPr>
              <p:spPr bwMode="auto">
                <a:xfrm>
                  <a:off x="2790" y="3468"/>
                  <a:ext cx="288"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11" name="Rectangle 2279">
                  <a:extLst>
                    <a:ext uri="{FF2B5EF4-FFF2-40B4-BE49-F238E27FC236}">
                      <a16:creationId xmlns:a16="http://schemas.microsoft.com/office/drawing/2014/main" id="{D869C79A-511A-47CB-993C-01B428DAFD24}"/>
                    </a:ext>
                  </a:extLst>
                </p:cNvPr>
                <p:cNvSpPr>
                  <a:spLocks noChangeArrowheads="1"/>
                </p:cNvSpPr>
                <p:nvPr/>
              </p:nvSpPr>
              <p:spPr bwMode="auto">
                <a:xfrm>
                  <a:off x="2790" y="3474"/>
                  <a:ext cx="288"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12" name="Rectangle 2280">
                  <a:extLst>
                    <a:ext uri="{FF2B5EF4-FFF2-40B4-BE49-F238E27FC236}">
                      <a16:creationId xmlns:a16="http://schemas.microsoft.com/office/drawing/2014/main" id="{E04AC5A3-E55B-4AD0-8EB7-EB9E68214BEE}"/>
                    </a:ext>
                  </a:extLst>
                </p:cNvPr>
                <p:cNvSpPr>
                  <a:spLocks noChangeArrowheads="1"/>
                </p:cNvSpPr>
                <p:nvPr/>
              </p:nvSpPr>
              <p:spPr bwMode="auto">
                <a:xfrm>
                  <a:off x="2790" y="3480"/>
                  <a:ext cx="288"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13" name="Rectangle 2281">
                  <a:extLst>
                    <a:ext uri="{FF2B5EF4-FFF2-40B4-BE49-F238E27FC236}">
                      <a16:creationId xmlns:a16="http://schemas.microsoft.com/office/drawing/2014/main" id="{D253BC7B-B968-4996-B674-CC24624832CA}"/>
                    </a:ext>
                  </a:extLst>
                </p:cNvPr>
                <p:cNvSpPr>
                  <a:spLocks noChangeArrowheads="1"/>
                </p:cNvSpPr>
                <p:nvPr/>
              </p:nvSpPr>
              <p:spPr bwMode="auto">
                <a:xfrm>
                  <a:off x="2790" y="3486"/>
                  <a:ext cx="288"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14" name="Rectangle 2282">
                  <a:extLst>
                    <a:ext uri="{FF2B5EF4-FFF2-40B4-BE49-F238E27FC236}">
                      <a16:creationId xmlns:a16="http://schemas.microsoft.com/office/drawing/2014/main" id="{F02BA2C1-9DF2-478E-98E5-05539F6E26BE}"/>
                    </a:ext>
                  </a:extLst>
                </p:cNvPr>
                <p:cNvSpPr>
                  <a:spLocks noChangeArrowheads="1"/>
                </p:cNvSpPr>
                <p:nvPr/>
              </p:nvSpPr>
              <p:spPr bwMode="auto">
                <a:xfrm>
                  <a:off x="2790" y="3492"/>
                  <a:ext cx="288"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15" name="Rectangle 2283">
                  <a:extLst>
                    <a:ext uri="{FF2B5EF4-FFF2-40B4-BE49-F238E27FC236}">
                      <a16:creationId xmlns:a16="http://schemas.microsoft.com/office/drawing/2014/main" id="{52980AB7-F6FF-4161-91D8-3595820324AE}"/>
                    </a:ext>
                  </a:extLst>
                </p:cNvPr>
                <p:cNvSpPr>
                  <a:spLocks noChangeArrowheads="1"/>
                </p:cNvSpPr>
                <p:nvPr/>
              </p:nvSpPr>
              <p:spPr bwMode="auto">
                <a:xfrm>
                  <a:off x="2790" y="3498"/>
                  <a:ext cx="288"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16" name="Rectangle 2284">
                  <a:extLst>
                    <a:ext uri="{FF2B5EF4-FFF2-40B4-BE49-F238E27FC236}">
                      <a16:creationId xmlns:a16="http://schemas.microsoft.com/office/drawing/2014/main" id="{E40A3937-57A7-4D52-94B4-1CBFAF53F1BC}"/>
                    </a:ext>
                  </a:extLst>
                </p:cNvPr>
                <p:cNvSpPr>
                  <a:spLocks noChangeArrowheads="1"/>
                </p:cNvSpPr>
                <p:nvPr/>
              </p:nvSpPr>
              <p:spPr bwMode="auto">
                <a:xfrm>
                  <a:off x="2790" y="3504"/>
                  <a:ext cx="288"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17" name="Rectangle 2285">
                  <a:extLst>
                    <a:ext uri="{FF2B5EF4-FFF2-40B4-BE49-F238E27FC236}">
                      <a16:creationId xmlns:a16="http://schemas.microsoft.com/office/drawing/2014/main" id="{9C264252-4563-4D61-B9A2-376B5C2D6930}"/>
                    </a:ext>
                  </a:extLst>
                </p:cNvPr>
                <p:cNvSpPr>
                  <a:spLocks noChangeArrowheads="1"/>
                </p:cNvSpPr>
                <p:nvPr/>
              </p:nvSpPr>
              <p:spPr bwMode="auto">
                <a:xfrm>
                  <a:off x="2790" y="3510"/>
                  <a:ext cx="288"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18" name="Rectangle 2286">
                  <a:extLst>
                    <a:ext uri="{FF2B5EF4-FFF2-40B4-BE49-F238E27FC236}">
                      <a16:creationId xmlns:a16="http://schemas.microsoft.com/office/drawing/2014/main" id="{E4C4781F-D4DB-46BA-BF75-7C1096E6896C}"/>
                    </a:ext>
                  </a:extLst>
                </p:cNvPr>
                <p:cNvSpPr>
                  <a:spLocks noChangeArrowheads="1"/>
                </p:cNvSpPr>
                <p:nvPr/>
              </p:nvSpPr>
              <p:spPr bwMode="auto">
                <a:xfrm>
                  <a:off x="2790" y="3516"/>
                  <a:ext cx="288"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19" name="Rectangle 2287">
                  <a:extLst>
                    <a:ext uri="{FF2B5EF4-FFF2-40B4-BE49-F238E27FC236}">
                      <a16:creationId xmlns:a16="http://schemas.microsoft.com/office/drawing/2014/main" id="{C3D9C758-5C60-4098-99DF-81C1011A1AE0}"/>
                    </a:ext>
                  </a:extLst>
                </p:cNvPr>
                <p:cNvSpPr>
                  <a:spLocks noChangeArrowheads="1"/>
                </p:cNvSpPr>
                <p:nvPr/>
              </p:nvSpPr>
              <p:spPr bwMode="auto">
                <a:xfrm>
                  <a:off x="2790" y="3522"/>
                  <a:ext cx="288"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20" name="Rectangle 2288">
                  <a:extLst>
                    <a:ext uri="{FF2B5EF4-FFF2-40B4-BE49-F238E27FC236}">
                      <a16:creationId xmlns:a16="http://schemas.microsoft.com/office/drawing/2014/main" id="{FAF7A775-8FBD-463A-8F2B-74F0EE573FD0}"/>
                    </a:ext>
                  </a:extLst>
                </p:cNvPr>
                <p:cNvSpPr>
                  <a:spLocks noChangeArrowheads="1"/>
                </p:cNvSpPr>
                <p:nvPr/>
              </p:nvSpPr>
              <p:spPr bwMode="auto">
                <a:xfrm>
                  <a:off x="2790" y="3528"/>
                  <a:ext cx="288"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21" name="Rectangle 2289">
                  <a:extLst>
                    <a:ext uri="{FF2B5EF4-FFF2-40B4-BE49-F238E27FC236}">
                      <a16:creationId xmlns:a16="http://schemas.microsoft.com/office/drawing/2014/main" id="{0436946B-74F5-4ED8-8FAF-2F3658FAC854}"/>
                    </a:ext>
                  </a:extLst>
                </p:cNvPr>
                <p:cNvSpPr>
                  <a:spLocks noChangeArrowheads="1"/>
                </p:cNvSpPr>
                <p:nvPr/>
              </p:nvSpPr>
              <p:spPr bwMode="auto">
                <a:xfrm>
                  <a:off x="2790" y="3534"/>
                  <a:ext cx="288" cy="6"/>
                </a:xfrm>
                <a:prstGeom prst="rect">
                  <a:avLst/>
                </a:prstGeom>
                <a:solidFill>
                  <a:srgbClr val="89A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22" name="Rectangle 2290">
                  <a:extLst>
                    <a:ext uri="{FF2B5EF4-FFF2-40B4-BE49-F238E27FC236}">
                      <a16:creationId xmlns:a16="http://schemas.microsoft.com/office/drawing/2014/main" id="{F2D7C270-F37C-441F-AC9E-96AE3A46C34E}"/>
                    </a:ext>
                  </a:extLst>
                </p:cNvPr>
                <p:cNvSpPr>
                  <a:spLocks noChangeArrowheads="1"/>
                </p:cNvSpPr>
                <p:nvPr/>
              </p:nvSpPr>
              <p:spPr bwMode="auto">
                <a:xfrm>
                  <a:off x="2790" y="3540"/>
                  <a:ext cx="288"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23" name="Rectangle 2291">
                  <a:extLst>
                    <a:ext uri="{FF2B5EF4-FFF2-40B4-BE49-F238E27FC236}">
                      <a16:creationId xmlns:a16="http://schemas.microsoft.com/office/drawing/2014/main" id="{3F3D41A4-B218-4EDB-973F-BF10B2EE35F3}"/>
                    </a:ext>
                  </a:extLst>
                </p:cNvPr>
                <p:cNvSpPr>
                  <a:spLocks noChangeArrowheads="1"/>
                </p:cNvSpPr>
                <p:nvPr/>
              </p:nvSpPr>
              <p:spPr bwMode="auto">
                <a:xfrm>
                  <a:off x="2790" y="3546"/>
                  <a:ext cx="288"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24" name="Rectangle 2292">
                  <a:extLst>
                    <a:ext uri="{FF2B5EF4-FFF2-40B4-BE49-F238E27FC236}">
                      <a16:creationId xmlns:a16="http://schemas.microsoft.com/office/drawing/2014/main" id="{65DA4C3D-3E9C-4A2C-BF45-12738425A009}"/>
                    </a:ext>
                  </a:extLst>
                </p:cNvPr>
                <p:cNvSpPr>
                  <a:spLocks noChangeArrowheads="1"/>
                </p:cNvSpPr>
                <p:nvPr/>
              </p:nvSpPr>
              <p:spPr bwMode="auto">
                <a:xfrm>
                  <a:off x="2790" y="3552"/>
                  <a:ext cx="288"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25" name="Rectangle 2293">
                  <a:extLst>
                    <a:ext uri="{FF2B5EF4-FFF2-40B4-BE49-F238E27FC236}">
                      <a16:creationId xmlns:a16="http://schemas.microsoft.com/office/drawing/2014/main" id="{87786AEB-21FD-4921-998E-0086911E98FD}"/>
                    </a:ext>
                  </a:extLst>
                </p:cNvPr>
                <p:cNvSpPr>
                  <a:spLocks noChangeArrowheads="1"/>
                </p:cNvSpPr>
                <p:nvPr/>
              </p:nvSpPr>
              <p:spPr bwMode="auto">
                <a:xfrm>
                  <a:off x="2790" y="3558"/>
                  <a:ext cx="288"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26" name="Rectangle 2294">
                  <a:extLst>
                    <a:ext uri="{FF2B5EF4-FFF2-40B4-BE49-F238E27FC236}">
                      <a16:creationId xmlns:a16="http://schemas.microsoft.com/office/drawing/2014/main" id="{8B0320AB-4A4C-4BDA-B1C4-585E0946B984}"/>
                    </a:ext>
                  </a:extLst>
                </p:cNvPr>
                <p:cNvSpPr>
                  <a:spLocks noChangeArrowheads="1"/>
                </p:cNvSpPr>
                <p:nvPr/>
              </p:nvSpPr>
              <p:spPr bwMode="auto">
                <a:xfrm>
                  <a:off x="2790" y="3564"/>
                  <a:ext cx="288"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27" name="Rectangle 2295">
                  <a:extLst>
                    <a:ext uri="{FF2B5EF4-FFF2-40B4-BE49-F238E27FC236}">
                      <a16:creationId xmlns:a16="http://schemas.microsoft.com/office/drawing/2014/main" id="{A831E0CB-C4BD-46C3-8941-868A06EB74D1}"/>
                    </a:ext>
                  </a:extLst>
                </p:cNvPr>
                <p:cNvSpPr>
                  <a:spLocks noChangeArrowheads="1"/>
                </p:cNvSpPr>
                <p:nvPr/>
              </p:nvSpPr>
              <p:spPr bwMode="auto">
                <a:xfrm>
                  <a:off x="2790" y="3570"/>
                  <a:ext cx="288"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28" name="Rectangle 2296">
                  <a:extLst>
                    <a:ext uri="{FF2B5EF4-FFF2-40B4-BE49-F238E27FC236}">
                      <a16:creationId xmlns:a16="http://schemas.microsoft.com/office/drawing/2014/main" id="{B0DC9B5A-49FB-456F-9733-491506D0FCEB}"/>
                    </a:ext>
                  </a:extLst>
                </p:cNvPr>
                <p:cNvSpPr>
                  <a:spLocks noChangeArrowheads="1"/>
                </p:cNvSpPr>
                <p:nvPr/>
              </p:nvSpPr>
              <p:spPr bwMode="auto">
                <a:xfrm>
                  <a:off x="2790" y="3576"/>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7529" name="Rectangle 2297">
                <a:extLst>
                  <a:ext uri="{FF2B5EF4-FFF2-40B4-BE49-F238E27FC236}">
                    <a16:creationId xmlns:a16="http://schemas.microsoft.com/office/drawing/2014/main" id="{0CD38DF5-69F4-46D5-AD35-ABEA17C470AF}"/>
                  </a:ext>
                </a:extLst>
              </p:cNvPr>
              <p:cNvSpPr>
                <a:spLocks noChangeArrowheads="1"/>
              </p:cNvSpPr>
              <p:nvPr/>
            </p:nvSpPr>
            <p:spPr bwMode="auto">
              <a:xfrm>
                <a:off x="2790" y="3342"/>
                <a:ext cx="288" cy="24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530" name="Rectangle 2298">
              <a:extLst>
                <a:ext uri="{FF2B5EF4-FFF2-40B4-BE49-F238E27FC236}">
                  <a16:creationId xmlns:a16="http://schemas.microsoft.com/office/drawing/2014/main" id="{59FEBC87-D6C9-47C9-9031-44432BC9407C}"/>
                </a:ext>
              </a:extLst>
            </p:cNvPr>
            <p:cNvSpPr>
              <a:spLocks noChangeArrowheads="1"/>
            </p:cNvSpPr>
            <p:nvPr/>
          </p:nvSpPr>
          <p:spPr bwMode="auto">
            <a:xfrm>
              <a:off x="2802" y="3408"/>
              <a:ext cx="26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200" b="1">
                  <a:solidFill>
                    <a:srgbClr val="200C40"/>
                  </a:solidFill>
                  <a:latin typeface="Arial" panose="020B0604020202020204" pitchFamily="34" charset="0"/>
                </a:rPr>
                <a:t>ADSL</a:t>
              </a:r>
              <a:endParaRPr lang="fr-FR" altLang="en-US"/>
            </a:p>
          </p:txBody>
        </p:sp>
        <p:grpSp>
          <p:nvGrpSpPr>
            <p:cNvPr id="97531" name="Group 2299">
              <a:extLst>
                <a:ext uri="{FF2B5EF4-FFF2-40B4-BE49-F238E27FC236}">
                  <a16:creationId xmlns:a16="http://schemas.microsoft.com/office/drawing/2014/main" id="{1C632C38-4A83-4F37-8E6F-50DD3880CCA3}"/>
                </a:ext>
              </a:extLst>
            </p:cNvPr>
            <p:cNvGrpSpPr>
              <a:grpSpLocks/>
            </p:cNvGrpSpPr>
            <p:nvPr/>
          </p:nvGrpSpPr>
          <p:grpSpPr bwMode="auto">
            <a:xfrm>
              <a:off x="3078" y="3342"/>
              <a:ext cx="336" cy="240"/>
              <a:chOff x="3078" y="3342"/>
              <a:chExt cx="336" cy="240"/>
            </a:xfrm>
          </p:grpSpPr>
          <p:grpSp>
            <p:nvGrpSpPr>
              <p:cNvPr id="97532" name="Group 2300">
                <a:extLst>
                  <a:ext uri="{FF2B5EF4-FFF2-40B4-BE49-F238E27FC236}">
                    <a16:creationId xmlns:a16="http://schemas.microsoft.com/office/drawing/2014/main" id="{1AB4088B-FA87-4531-8AFF-3B8CF5BAB229}"/>
                  </a:ext>
                </a:extLst>
              </p:cNvPr>
              <p:cNvGrpSpPr>
                <a:grpSpLocks/>
              </p:cNvGrpSpPr>
              <p:nvPr/>
            </p:nvGrpSpPr>
            <p:grpSpPr bwMode="auto">
              <a:xfrm>
                <a:off x="3078" y="3342"/>
                <a:ext cx="336" cy="240"/>
                <a:chOff x="3078" y="3342"/>
                <a:chExt cx="336" cy="240"/>
              </a:xfrm>
            </p:grpSpPr>
            <p:sp>
              <p:nvSpPr>
                <p:cNvPr id="97533" name="Rectangle 2301">
                  <a:extLst>
                    <a:ext uri="{FF2B5EF4-FFF2-40B4-BE49-F238E27FC236}">
                      <a16:creationId xmlns:a16="http://schemas.microsoft.com/office/drawing/2014/main" id="{5F577C94-5C1A-4F30-9CE9-FE754F543E92}"/>
                    </a:ext>
                  </a:extLst>
                </p:cNvPr>
                <p:cNvSpPr>
                  <a:spLocks noChangeArrowheads="1"/>
                </p:cNvSpPr>
                <p:nvPr/>
              </p:nvSpPr>
              <p:spPr bwMode="auto">
                <a:xfrm>
                  <a:off x="3078" y="3342"/>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34" name="Rectangle 2302">
                  <a:extLst>
                    <a:ext uri="{FF2B5EF4-FFF2-40B4-BE49-F238E27FC236}">
                      <a16:creationId xmlns:a16="http://schemas.microsoft.com/office/drawing/2014/main" id="{E6E9CA23-C159-4FF9-8AD5-FA8E4098D4B6}"/>
                    </a:ext>
                  </a:extLst>
                </p:cNvPr>
                <p:cNvSpPr>
                  <a:spLocks noChangeArrowheads="1"/>
                </p:cNvSpPr>
                <p:nvPr/>
              </p:nvSpPr>
              <p:spPr bwMode="auto">
                <a:xfrm>
                  <a:off x="3078" y="3348"/>
                  <a:ext cx="336"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35" name="Rectangle 2303">
                  <a:extLst>
                    <a:ext uri="{FF2B5EF4-FFF2-40B4-BE49-F238E27FC236}">
                      <a16:creationId xmlns:a16="http://schemas.microsoft.com/office/drawing/2014/main" id="{0BA81C2F-FF71-4B21-AA0F-6453BA539194}"/>
                    </a:ext>
                  </a:extLst>
                </p:cNvPr>
                <p:cNvSpPr>
                  <a:spLocks noChangeArrowheads="1"/>
                </p:cNvSpPr>
                <p:nvPr/>
              </p:nvSpPr>
              <p:spPr bwMode="auto">
                <a:xfrm>
                  <a:off x="3078" y="3354"/>
                  <a:ext cx="336"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36" name="Rectangle 2304">
                  <a:extLst>
                    <a:ext uri="{FF2B5EF4-FFF2-40B4-BE49-F238E27FC236}">
                      <a16:creationId xmlns:a16="http://schemas.microsoft.com/office/drawing/2014/main" id="{D9D0A48B-B123-4F70-8CFD-A35458F0C44E}"/>
                    </a:ext>
                  </a:extLst>
                </p:cNvPr>
                <p:cNvSpPr>
                  <a:spLocks noChangeArrowheads="1"/>
                </p:cNvSpPr>
                <p:nvPr/>
              </p:nvSpPr>
              <p:spPr bwMode="auto">
                <a:xfrm>
                  <a:off x="3078" y="3360"/>
                  <a:ext cx="336"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37" name="Rectangle 2305">
                  <a:extLst>
                    <a:ext uri="{FF2B5EF4-FFF2-40B4-BE49-F238E27FC236}">
                      <a16:creationId xmlns:a16="http://schemas.microsoft.com/office/drawing/2014/main" id="{6B5BB1F1-9271-43A0-B1DA-A1EC08A7EB42}"/>
                    </a:ext>
                  </a:extLst>
                </p:cNvPr>
                <p:cNvSpPr>
                  <a:spLocks noChangeArrowheads="1"/>
                </p:cNvSpPr>
                <p:nvPr/>
              </p:nvSpPr>
              <p:spPr bwMode="auto">
                <a:xfrm>
                  <a:off x="3078" y="3366"/>
                  <a:ext cx="336"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38" name="Rectangle 2306">
                  <a:extLst>
                    <a:ext uri="{FF2B5EF4-FFF2-40B4-BE49-F238E27FC236}">
                      <a16:creationId xmlns:a16="http://schemas.microsoft.com/office/drawing/2014/main" id="{C090BCD1-24E7-4AD0-A508-94050C054AC0}"/>
                    </a:ext>
                  </a:extLst>
                </p:cNvPr>
                <p:cNvSpPr>
                  <a:spLocks noChangeArrowheads="1"/>
                </p:cNvSpPr>
                <p:nvPr/>
              </p:nvSpPr>
              <p:spPr bwMode="auto">
                <a:xfrm>
                  <a:off x="3078" y="3372"/>
                  <a:ext cx="336"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39" name="Rectangle 2307">
                  <a:extLst>
                    <a:ext uri="{FF2B5EF4-FFF2-40B4-BE49-F238E27FC236}">
                      <a16:creationId xmlns:a16="http://schemas.microsoft.com/office/drawing/2014/main" id="{BB65AEC3-6081-48CF-BB94-14B832A81F7F}"/>
                    </a:ext>
                  </a:extLst>
                </p:cNvPr>
                <p:cNvSpPr>
                  <a:spLocks noChangeArrowheads="1"/>
                </p:cNvSpPr>
                <p:nvPr/>
              </p:nvSpPr>
              <p:spPr bwMode="auto">
                <a:xfrm>
                  <a:off x="3078" y="3378"/>
                  <a:ext cx="336"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40" name="Rectangle 2308">
                  <a:extLst>
                    <a:ext uri="{FF2B5EF4-FFF2-40B4-BE49-F238E27FC236}">
                      <a16:creationId xmlns:a16="http://schemas.microsoft.com/office/drawing/2014/main" id="{7FB5E6C1-F459-416C-B309-3F6D0DAED3B3}"/>
                    </a:ext>
                  </a:extLst>
                </p:cNvPr>
                <p:cNvSpPr>
                  <a:spLocks noChangeArrowheads="1"/>
                </p:cNvSpPr>
                <p:nvPr/>
              </p:nvSpPr>
              <p:spPr bwMode="auto">
                <a:xfrm>
                  <a:off x="3078" y="3384"/>
                  <a:ext cx="336"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41" name="Rectangle 2309">
                  <a:extLst>
                    <a:ext uri="{FF2B5EF4-FFF2-40B4-BE49-F238E27FC236}">
                      <a16:creationId xmlns:a16="http://schemas.microsoft.com/office/drawing/2014/main" id="{9FEA2C4E-0742-4AF3-9230-B2997FD7A299}"/>
                    </a:ext>
                  </a:extLst>
                </p:cNvPr>
                <p:cNvSpPr>
                  <a:spLocks noChangeArrowheads="1"/>
                </p:cNvSpPr>
                <p:nvPr/>
              </p:nvSpPr>
              <p:spPr bwMode="auto">
                <a:xfrm>
                  <a:off x="3078" y="3390"/>
                  <a:ext cx="336"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42" name="Rectangle 2310">
                  <a:extLst>
                    <a:ext uri="{FF2B5EF4-FFF2-40B4-BE49-F238E27FC236}">
                      <a16:creationId xmlns:a16="http://schemas.microsoft.com/office/drawing/2014/main" id="{A68CC70B-FE78-4153-BB04-AC67C2E5EFD4}"/>
                    </a:ext>
                  </a:extLst>
                </p:cNvPr>
                <p:cNvSpPr>
                  <a:spLocks noChangeArrowheads="1"/>
                </p:cNvSpPr>
                <p:nvPr/>
              </p:nvSpPr>
              <p:spPr bwMode="auto">
                <a:xfrm>
                  <a:off x="3078" y="3396"/>
                  <a:ext cx="336"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43" name="Rectangle 2311">
                  <a:extLst>
                    <a:ext uri="{FF2B5EF4-FFF2-40B4-BE49-F238E27FC236}">
                      <a16:creationId xmlns:a16="http://schemas.microsoft.com/office/drawing/2014/main" id="{3E0EADDC-0FD5-414E-874D-4E2858511848}"/>
                    </a:ext>
                  </a:extLst>
                </p:cNvPr>
                <p:cNvSpPr>
                  <a:spLocks noChangeArrowheads="1"/>
                </p:cNvSpPr>
                <p:nvPr/>
              </p:nvSpPr>
              <p:spPr bwMode="auto">
                <a:xfrm>
                  <a:off x="3078" y="3402"/>
                  <a:ext cx="336"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44" name="Rectangle 2312">
                  <a:extLst>
                    <a:ext uri="{FF2B5EF4-FFF2-40B4-BE49-F238E27FC236}">
                      <a16:creationId xmlns:a16="http://schemas.microsoft.com/office/drawing/2014/main" id="{DF8120E9-9DA6-45BE-B045-A8B1F0686378}"/>
                    </a:ext>
                  </a:extLst>
                </p:cNvPr>
                <p:cNvSpPr>
                  <a:spLocks noChangeArrowheads="1"/>
                </p:cNvSpPr>
                <p:nvPr/>
              </p:nvSpPr>
              <p:spPr bwMode="auto">
                <a:xfrm>
                  <a:off x="3078" y="3408"/>
                  <a:ext cx="336"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45" name="Rectangle 2313">
                  <a:extLst>
                    <a:ext uri="{FF2B5EF4-FFF2-40B4-BE49-F238E27FC236}">
                      <a16:creationId xmlns:a16="http://schemas.microsoft.com/office/drawing/2014/main" id="{A7F61998-387A-46D5-A426-54BDCAD45286}"/>
                    </a:ext>
                  </a:extLst>
                </p:cNvPr>
                <p:cNvSpPr>
                  <a:spLocks noChangeArrowheads="1"/>
                </p:cNvSpPr>
                <p:nvPr/>
              </p:nvSpPr>
              <p:spPr bwMode="auto">
                <a:xfrm>
                  <a:off x="3078" y="3414"/>
                  <a:ext cx="336"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46" name="Rectangle 2314">
                  <a:extLst>
                    <a:ext uri="{FF2B5EF4-FFF2-40B4-BE49-F238E27FC236}">
                      <a16:creationId xmlns:a16="http://schemas.microsoft.com/office/drawing/2014/main" id="{99F378BD-C529-4CED-B527-86AE9B7757FD}"/>
                    </a:ext>
                  </a:extLst>
                </p:cNvPr>
                <p:cNvSpPr>
                  <a:spLocks noChangeArrowheads="1"/>
                </p:cNvSpPr>
                <p:nvPr/>
              </p:nvSpPr>
              <p:spPr bwMode="auto">
                <a:xfrm>
                  <a:off x="3078" y="3420"/>
                  <a:ext cx="336"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47" name="Rectangle 2315">
                  <a:extLst>
                    <a:ext uri="{FF2B5EF4-FFF2-40B4-BE49-F238E27FC236}">
                      <a16:creationId xmlns:a16="http://schemas.microsoft.com/office/drawing/2014/main" id="{BD42B4B6-74EB-4784-93FD-EE1E9EA8903E}"/>
                    </a:ext>
                  </a:extLst>
                </p:cNvPr>
                <p:cNvSpPr>
                  <a:spLocks noChangeArrowheads="1"/>
                </p:cNvSpPr>
                <p:nvPr/>
              </p:nvSpPr>
              <p:spPr bwMode="auto">
                <a:xfrm>
                  <a:off x="3078" y="3426"/>
                  <a:ext cx="336"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48" name="Rectangle 2316">
                  <a:extLst>
                    <a:ext uri="{FF2B5EF4-FFF2-40B4-BE49-F238E27FC236}">
                      <a16:creationId xmlns:a16="http://schemas.microsoft.com/office/drawing/2014/main" id="{AB3762AC-8114-4E7D-B2E1-D7616CD5F391}"/>
                    </a:ext>
                  </a:extLst>
                </p:cNvPr>
                <p:cNvSpPr>
                  <a:spLocks noChangeArrowheads="1"/>
                </p:cNvSpPr>
                <p:nvPr/>
              </p:nvSpPr>
              <p:spPr bwMode="auto">
                <a:xfrm>
                  <a:off x="3078" y="3432"/>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49" name="Rectangle 2317">
                  <a:extLst>
                    <a:ext uri="{FF2B5EF4-FFF2-40B4-BE49-F238E27FC236}">
                      <a16:creationId xmlns:a16="http://schemas.microsoft.com/office/drawing/2014/main" id="{3D880DC7-57E5-4F0D-8274-E2AC2D6AE5B6}"/>
                    </a:ext>
                  </a:extLst>
                </p:cNvPr>
                <p:cNvSpPr>
                  <a:spLocks noChangeArrowheads="1"/>
                </p:cNvSpPr>
                <p:nvPr/>
              </p:nvSpPr>
              <p:spPr bwMode="auto">
                <a:xfrm>
                  <a:off x="3078" y="3438"/>
                  <a:ext cx="336"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50" name="Rectangle 2318">
                  <a:extLst>
                    <a:ext uri="{FF2B5EF4-FFF2-40B4-BE49-F238E27FC236}">
                      <a16:creationId xmlns:a16="http://schemas.microsoft.com/office/drawing/2014/main" id="{CDE98BDB-940E-4A6E-8872-9E5247C8B4BC}"/>
                    </a:ext>
                  </a:extLst>
                </p:cNvPr>
                <p:cNvSpPr>
                  <a:spLocks noChangeArrowheads="1"/>
                </p:cNvSpPr>
                <p:nvPr/>
              </p:nvSpPr>
              <p:spPr bwMode="auto">
                <a:xfrm>
                  <a:off x="3078" y="3444"/>
                  <a:ext cx="336"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51" name="Rectangle 2319">
                  <a:extLst>
                    <a:ext uri="{FF2B5EF4-FFF2-40B4-BE49-F238E27FC236}">
                      <a16:creationId xmlns:a16="http://schemas.microsoft.com/office/drawing/2014/main" id="{1488069E-47C8-481C-9097-4D20C5217C1B}"/>
                    </a:ext>
                  </a:extLst>
                </p:cNvPr>
                <p:cNvSpPr>
                  <a:spLocks noChangeArrowheads="1"/>
                </p:cNvSpPr>
                <p:nvPr/>
              </p:nvSpPr>
              <p:spPr bwMode="auto">
                <a:xfrm>
                  <a:off x="3078" y="3450"/>
                  <a:ext cx="336"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52" name="Rectangle 2320">
                  <a:extLst>
                    <a:ext uri="{FF2B5EF4-FFF2-40B4-BE49-F238E27FC236}">
                      <a16:creationId xmlns:a16="http://schemas.microsoft.com/office/drawing/2014/main" id="{A1ABBC6D-2ED1-4493-9053-F9A74811515E}"/>
                    </a:ext>
                  </a:extLst>
                </p:cNvPr>
                <p:cNvSpPr>
                  <a:spLocks noChangeArrowheads="1"/>
                </p:cNvSpPr>
                <p:nvPr/>
              </p:nvSpPr>
              <p:spPr bwMode="auto">
                <a:xfrm>
                  <a:off x="3078" y="3456"/>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53" name="Rectangle 2321">
                  <a:extLst>
                    <a:ext uri="{FF2B5EF4-FFF2-40B4-BE49-F238E27FC236}">
                      <a16:creationId xmlns:a16="http://schemas.microsoft.com/office/drawing/2014/main" id="{9A1DCE4E-8E52-4AC2-8032-08697E178000}"/>
                    </a:ext>
                  </a:extLst>
                </p:cNvPr>
                <p:cNvSpPr>
                  <a:spLocks noChangeArrowheads="1"/>
                </p:cNvSpPr>
                <p:nvPr/>
              </p:nvSpPr>
              <p:spPr bwMode="auto">
                <a:xfrm>
                  <a:off x="3078" y="3462"/>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54" name="Rectangle 2322">
                  <a:extLst>
                    <a:ext uri="{FF2B5EF4-FFF2-40B4-BE49-F238E27FC236}">
                      <a16:creationId xmlns:a16="http://schemas.microsoft.com/office/drawing/2014/main" id="{DEE4E1F0-E154-49FD-A2FB-4579881AA20C}"/>
                    </a:ext>
                  </a:extLst>
                </p:cNvPr>
                <p:cNvSpPr>
                  <a:spLocks noChangeArrowheads="1"/>
                </p:cNvSpPr>
                <p:nvPr/>
              </p:nvSpPr>
              <p:spPr bwMode="auto">
                <a:xfrm>
                  <a:off x="3078" y="3468"/>
                  <a:ext cx="336"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55" name="Rectangle 2323">
                  <a:extLst>
                    <a:ext uri="{FF2B5EF4-FFF2-40B4-BE49-F238E27FC236}">
                      <a16:creationId xmlns:a16="http://schemas.microsoft.com/office/drawing/2014/main" id="{E4257CBB-BD7C-401E-8382-64DC06B94812}"/>
                    </a:ext>
                  </a:extLst>
                </p:cNvPr>
                <p:cNvSpPr>
                  <a:spLocks noChangeArrowheads="1"/>
                </p:cNvSpPr>
                <p:nvPr/>
              </p:nvSpPr>
              <p:spPr bwMode="auto">
                <a:xfrm>
                  <a:off x="3078" y="3474"/>
                  <a:ext cx="336"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56" name="Rectangle 2324">
                  <a:extLst>
                    <a:ext uri="{FF2B5EF4-FFF2-40B4-BE49-F238E27FC236}">
                      <a16:creationId xmlns:a16="http://schemas.microsoft.com/office/drawing/2014/main" id="{5E7098DC-22DE-4B00-8169-0775DEE34F84}"/>
                    </a:ext>
                  </a:extLst>
                </p:cNvPr>
                <p:cNvSpPr>
                  <a:spLocks noChangeArrowheads="1"/>
                </p:cNvSpPr>
                <p:nvPr/>
              </p:nvSpPr>
              <p:spPr bwMode="auto">
                <a:xfrm>
                  <a:off x="3078" y="3480"/>
                  <a:ext cx="336"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57" name="Rectangle 2325">
                  <a:extLst>
                    <a:ext uri="{FF2B5EF4-FFF2-40B4-BE49-F238E27FC236}">
                      <a16:creationId xmlns:a16="http://schemas.microsoft.com/office/drawing/2014/main" id="{CE3C9446-1986-4C56-A022-3475F948D59A}"/>
                    </a:ext>
                  </a:extLst>
                </p:cNvPr>
                <p:cNvSpPr>
                  <a:spLocks noChangeArrowheads="1"/>
                </p:cNvSpPr>
                <p:nvPr/>
              </p:nvSpPr>
              <p:spPr bwMode="auto">
                <a:xfrm>
                  <a:off x="3078" y="3486"/>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58" name="Rectangle 2326">
                  <a:extLst>
                    <a:ext uri="{FF2B5EF4-FFF2-40B4-BE49-F238E27FC236}">
                      <a16:creationId xmlns:a16="http://schemas.microsoft.com/office/drawing/2014/main" id="{6826E14E-B7C9-442C-8B2C-5F525E8CDABB}"/>
                    </a:ext>
                  </a:extLst>
                </p:cNvPr>
                <p:cNvSpPr>
                  <a:spLocks noChangeArrowheads="1"/>
                </p:cNvSpPr>
                <p:nvPr/>
              </p:nvSpPr>
              <p:spPr bwMode="auto">
                <a:xfrm>
                  <a:off x="3078" y="3492"/>
                  <a:ext cx="336"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59" name="Rectangle 2327">
                  <a:extLst>
                    <a:ext uri="{FF2B5EF4-FFF2-40B4-BE49-F238E27FC236}">
                      <a16:creationId xmlns:a16="http://schemas.microsoft.com/office/drawing/2014/main" id="{502F365D-8F2C-49E2-8D23-DE9BBC405A1F}"/>
                    </a:ext>
                  </a:extLst>
                </p:cNvPr>
                <p:cNvSpPr>
                  <a:spLocks noChangeArrowheads="1"/>
                </p:cNvSpPr>
                <p:nvPr/>
              </p:nvSpPr>
              <p:spPr bwMode="auto">
                <a:xfrm>
                  <a:off x="3078" y="3498"/>
                  <a:ext cx="336"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60" name="Rectangle 2328">
                  <a:extLst>
                    <a:ext uri="{FF2B5EF4-FFF2-40B4-BE49-F238E27FC236}">
                      <a16:creationId xmlns:a16="http://schemas.microsoft.com/office/drawing/2014/main" id="{A25138C9-7E3F-4006-9367-5D82D90E6C96}"/>
                    </a:ext>
                  </a:extLst>
                </p:cNvPr>
                <p:cNvSpPr>
                  <a:spLocks noChangeArrowheads="1"/>
                </p:cNvSpPr>
                <p:nvPr/>
              </p:nvSpPr>
              <p:spPr bwMode="auto">
                <a:xfrm>
                  <a:off x="3078" y="3504"/>
                  <a:ext cx="336"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61" name="Rectangle 2329">
                  <a:extLst>
                    <a:ext uri="{FF2B5EF4-FFF2-40B4-BE49-F238E27FC236}">
                      <a16:creationId xmlns:a16="http://schemas.microsoft.com/office/drawing/2014/main" id="{5C382418-5BF5-44EF-8209-1300A6436EF6}"/>
                    </a:ext>
                  </a:extLst>
                </p:cNvPr>
                <p:cNvSpPr>
                  <a:spLocks noChangeArrowheads="1"/>
                </p:cNvSpPr>
                <p:nvPr/>
              </p:nvSpPr>
              <p:spPr bwMode="auto">
                <a:xfrm>
                  <a:off x="3078" y="3510"/>
                  <a:ext cx="336"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62" name="Rectangle 2330">
                  <a:extLst>
                    <a:ext uri="{FF2B5EF4-FFF2-40B4-BE49-F238E27FC236}">
                      <a16:creationId xmlns:a16="http://schemas.microsoft.com/office/drawing/2014/main" id="{C7D6D8AF-35D5-49AB-A364-25FBA6429F76}"/>
                    </a:ext>
                  </a:extLst>
                </p:cNvPr>
                <p:cNvSpPr>
                  <a:spLocks noChangeArrowheads="1"/>
                </p:cNvSpPr>
                <p:nvPr/>
              </p:nvSpPr>
              <p:spPr bwMode="auto">
                <a:xfrm>
                  <a:off x="3078" y="3516"/>
                  <a:ext cx="336"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63" name="Rectangle 2331">
                  <a:extLst>
                    <a:ext uri="{FF2B5EF4-FFF2-40B4-BE49-F238E27FC236}">
                      <a16:creationId xmlns:a16="http://schemas.microsoft.com/office/drawing/2014/main" id="{5FC4A0E2-F4C6-4D49-89A0-8199525AFE34}"/>
                    </a:ext>
                  </a:extLst>
                </p:cNvPr>
                <p:cNvSpPr>
                  <a:spLocks noChangeArrowheads="1"/>
                </p:cNvSpPr>
                <p:nvPr/>
              </p:nvSpPr>
              <p:spPr bwMode="auto">
                <a:xfrm>
                  <a:off x="3078" y="3522"/>
                  <a:ext cx="336"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64" name="Rectangle 2332">
                  <a:extLst>
                    <a:ext uri="{FF2B5EF4-FFF2-40B4-BE49-F238E27FC236}">
                      <a16:creationId xmlns:a16="http://schemas.microsoft.com/office/drawing/2014/main" id="{932D48F7-3A53-4A5F-A599-4978B22A0A06}"/>
                    </a:ext>
                  </a:extLst>
                </p:cNvPr>
                <p:cNvSpPr>
                  <a:spLocks noChangeArrowheads="1"/>
                </p:cNvSpPr>
                <p:nvPr/>
              </p:nvSpPr>
              <p:spPr bwMode="auto">
                <a:xfrm>
                  <a:off x="3078" y="3528"/>
                  <a:ext cx="336"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65" name="Rectangle 2333">
                  <a:extLst>
                    <a:ext uri="{FF2B5EF4-FFF2-40B4-BE49-F238E27FC236}">
                      <a16:creationId xmlns:a16="http://schemas.microsoft.com/office/drawing/2014/main" id="{D37B6166-C462-4BD6-9759-3EA9889E8608}"/>
                    </a:ext>
                  </a:extLst>
                </p:cNvPr>
                <p:cNvSpPr>
                  <a:spLocks noChangeArrowheads="1"/>
                </p:cNvSpPr>
                <p:nvPr/>
              </p:nvSpPr>
              <p:spPr bwMode="auto">
                <a:xfrm>
                  <a:off x="3078" y="3534"/>
                  <a:ext cx="336" cy="6"/>
                </a:xfrm>
                <a:prstGeom prst="rect">
                  <a:avLst/>
                </a:prstGeom>
                <a:solidFill>
                  <a:srgbClr val="89A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66" name="Rectangle 2334">
                  <a:extLst>
                    <a:ext uri="{FF2B5EF4-FFF2-40B4-BE49-F238E27FC236}">
                      <a16:creationId xmlns:a16="http://schemas.microsoft.com/office/drawing/2014/main" id="{D0D2210F-A688-4A5A-8B03-FB4A5E9BC278}"/>
                    </a:ext>
                  </a:extLst>
                </p:cNvPr>
                <p:cNvSpPr>
                  <a:spLocks noChangeArrowheads="1"/>
                </p:cNvSpPr>
                <p:nvPr/>
              </p:nvSpPr>
              <p:spPr bwMode="auto">
                <a:xfrm>
                  <a:off x="3078" y="3540"/>
                  <a:ext cx="336"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67" name="Rectangle 2335">
                  <a:extLst>
                    <a:ext uri="{FF2B5EF4-FFF2-40B4-BE49-F238E27FC236}">
                      <a16:creationId xmlns:a16="http://schemas.microsoft.com/office/drawing/2014/main" id="{DF453262-1FC6-4AF0-AA5D-88CFA0812292}"/>
                    </a:ext>
                  </a:extLst>
                </p:cNvPr>
                <p:cNvSpPr>
                  <a:spLocks noChangeArrowheads="1"/>
                </p:cNvSpPr>
                <p:nvPr/>
              </p:nvSpPr>
              <p:spPr bwMode="auto">
                <a:xfrm>
                  <a:off x="3078" y="3546"/>
                  <a:ext cx="336"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68" name="Rectangle 2336">
                  <a:extLst>
                    <a:ext uri="{FF2B5EF4-FFF2-40B4-BE49-F238E27FC236}">
                      <a16:creationId xmlns:a16="http://schemas.microsoft.com/office/drawing/2014/main" id="{8269E54B-0FC1-419C-B951-B55CD9CABBFA}"/>
                    </a:ext>
                  </a:extLst>
                </p:cNvPr>
                <p:cNvSpPr>
                  <a:spLocks noChangeArrowheads="1"/>
                </p:cNvSpPr>
                <p:nvPr/>
              </p:nvSpPr>
              <p:spPr bwMode="auto">
                <a:xfrm>
                  <a:off x="3078" y="3552"/>
                  <a:ext cx="336"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69" name="Rectangle 2337">
                  <a:extLst>
                    <a:ext uri="{FF2B5EF4-FFF2-40B4-BE49-F238E27FC236}">
                      <a16:creationId xmlns:a16="http://schemas.microsoft.com/office/drawing/2014/main" id="{129F7F8F-F4D5-4FF7-860D-A5769AF87D5E}"/>
                    </a:ext>
                  </a:extLst>
                </p:cNvPr>
                <p:cNvSpPr>
                  <a:spLocks noChangeArrowheads="1"/>
                </p:cNvSpPr>
                <p:nvPr/>
              </p:nvSpPr>
              <p:spPr bwMode="auto">
                <a:xfrm>
                  <a:off x="3078" y="3558"/>
                  <a:ext cx="336"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70" name="Rectangle 2338">
                  <a:extLst>
                    <a:ext uri="{FF2B5EF4-FFF2-40B4-BE49-F238E27FC236}">
                      <a16:creationId xmlns:a16="http://schemas.microsoft.com/office/drawing/2014/main" id="{059F7EFF-7675-46DF-9EC5-E1395738A7F7}"/>
                    </a:ext>
                  </a:extLst>
                </p:cNvPr>
                <p:cNvSpPr>
                  <a:spLocks noChangeArrowheads="1"/>
                </p:cNvSpPr>
                <p:nvPr/>
              </p:nvSpPr>
              <p:spPr bwMode="auto">
                <a:xfrm>
                  <a:off x="3078" y="3564"/>
                  <a:ext cx="336"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71" name="Rectangle 2339">
                  <a:extLst>
                    <a:ext uri="{FF2B5EF4-FFF2-40B4-BE49-F238E27FC236}">
                      <a16:creationId xmlns:a16="http://schemas.microsoft.com/office/drawing/2014/main" id="{8E3192FC-273B-4E67-9D35-79AC584CFE7F}"/>
                    </a:ext>
                  </a:extLst>
                </p:cNvPr>
                <p:cNvSpPr>
                  <a:spLocks noChangeArrowheads="1"/>
                </p:cNvSpPr>
                <p:nvPr/>
              </p:nvSpPr>
              <p:spPr bwMode="auto">
                <a:xfrm>
                  <a:off x="3078" y="3570"/>
                  <a:ext cx="336"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72" name="Rectangle 2340">
                  <a:extLst>
                    <a:ext uri="{FF2B5EF4-FFF2-40B4-BE49-F238E27FC236}">
                      <a16:creationId xmlns:a16="http://schemas.microsoft.com/office/drawing/2014/main" id="{B3FD4864-0432-446E-B767-578547DECBEC}"/>
                    </a:ext>
                  </a:extLst>
                </p:cNvPr>
                <p:cNvSpPr>
                  <a:spLocks noChangeArrowheads="1"/>
                </p:cNvSpPr>
                <p:nvPr/>
              </p:nvSpPr>
              <p:spPr bwMode="auto">
                <a:xfrm>
                  <a:off x="3078" y="3576"/>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7573" name="Rectangle 2341">
                <a:extLst>
                  <a:ext uri="{FF2B5EF4-FFF2-40B4-BE49-F238E27FC236}">
                    <a16:creationId xmlns:a16="http://schemas.microsoft.com/office/drawing/2014/main" id="{6C06456A-45C4-4857-B96F-EA8D8549220E}"/>
                  </a:ext>
                </a:extLst>
              </p:cNvPr>
              <p:cNvSpPr>
                <a:spLocks noChangeArrowheads="1"/>
              </p:cNvSpPr>
              <p:nvPr/>
            </p:nvSpPr>
            <p:spPr bwMode="auto">
              <a:xfrm>
                <a:off x="3078" y="3342"/>
                <a:ext cx="336" cy="24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574" name="Rectangle 2342">
              <a:extLst>
                <a:ext uri="{FF2B5EF4-FFF2-40B4-BE49-F238E27FC236}">
                  <a16:creationId xmlns:a16="http://schemas.microsoft.com/office/drawing/2014/main" id="{BA46B1FC-0585-4FE1-9BFA-87359040E24E}"/>
                </a:ext>
              </a:extLst>
            </p:cNvPr>
            <p:cNvSpPr>
              <a:spLocks noChangeArrowheads="1"/>
            </p:cNvSpPr>
            <p:nvPr/>
          </p:nvSpPr>
          <p:spPr bwMode="auto">
            <a:xfrm>
              <a:off x="3150" y="3408"/>
              <a:ext cx="19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200" b="1">
                  <a:solidFill>
                    <a:srgbClr val="200C40"/>
                  </a:solidFill>
                  <a:latin typeface="Arial" panose="020B0604020202020204" pitchFamily="34" charset="0"/>
                </a:rPr>
                <a:t>PHY</a:t>
              </a:r>
              <a:endParaRPr lang="fr-FR" altLang="en-US"/>
            </a:p>
          </p:txBody>
        </p:sp>
        <p:grpSp>
          <p:nvGrpSpPr>
            <p:cNvPr id="97575" name="Group 2343">
              <a:extLst>
                <a:ext uri="{FF2B5EF4-FFF2-40B4-BE49-F238E27FC236}">
                  <a16:creationId xmlns:a16="http://schemas.microsoft.com/office/drawing/2014/main" id="{08EC7F91-EF71-42B3-86C2-8FE77B903073}"/>
                </a:ext>
              </a:extLst>
            </p:cNvPr>
            <p:cNvGrpSpPr>
              <a:grpSpLocks/>
            </p:cNvGrpSpPr>
            <p:nvPr/>
          </p:nvGrpSpPr>
          <p:grpSpPr bwMode="auto">
            <a:xfrm>
              <a:off x="3798" y="3342"/>
              <a:ext cx="336" cy="240"/>
              <a:chOff x="3798" y="3342"/>
              <a:chExt cx="336" cy="240"/>
            </a:xfrm>
          </p:grpSpPr>
          <p:grpSp>
            <p:nvGrpSpPr>
              <p:cNvPr id="97576" name="Group 2344">
                <a:extLst>
                  <a:ext uri="{FF2B5EF4-FFF2-40B4-BE49-F238E27FC236}">
                    <a16:creationId xmlns:a16="http://schemas.microsoft.com/office/drawing/2014/main" id="{AC0FA4F8-EDDE-41C8-B975-3ED91D235B56}"/>
                  </a:ext>
                </a:extLst>
              </p:cNvPr>
              <p:cNvGrpSpPr>
                <a:grpSpLocks/>
              </p:cNvGrpSpPr>
              <p:nvPr/>
            </p:nvGrpSpPr>
            <p:grpSpPr bwMode="auto">
              <a:xfrm>
                <a:off x="3798" y="3342"/>
                <a:ext cx="336" cy="240"/>
                <a:chOff x="3798" y="3342"/>
                <a:chExt cx="336" cy="240"/>
              </a:xfrm>
            </p:grpSpPr>
            <p:sp>
              <p:nvSpPr>
                <p:cNvPr id="97577" name="Rectangle 2345">
                  <a:extLst>
                    <a:ext uri="{FF2B5EF4-FFF2-40B4-BE49-F238E27FC236}">
                      <a16:creationId xmlns:a16="http://schemas.microsoft.com/office/drawing/2014/main" id="{2DC9A50E-F8C5-40A1-B7A1-B1905FA586BE}"/>
                    </a:ext>
                  </a:extLst>
                </p:cNvPr>
                <p:cNvSpPr>
                  <a:spLocks noChangeArrowheads="1"/>
                </p:cNvSpPr>
                <p:nvPr/>
              </p:nvSpPr>
              <p:spPr bwMode="auto">
                <a:xfrm>
                  <a:off x="3798" y="3342"/>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78" name="Rectangle 2346">
                  <a:extLst>
                    <a:ext uri="{FF2B5EF4-FFF2-40B4-BE49-F238E27FC236}">
                      <a16:creationId xmlns:a16="http://schemas.microsoft.com/office/drawing/2014/main" id="{DED1FC84-2E84-413F-817F-B2409D5BCBDC}"/>
                    </a:ext>
                  </a:extLst>
                </p:cNvPr>
                <p:cNvSpPr>
                  <a:spLocks noChangeArrowheads="1"/>
                </p:cNvSpPr>
                <p:nvPr/>
              </p:nvSpPr>
              <p:spPr bwMode="auto">
                <a:xfrm>
                  <a:off x="3798" y="3348"/>
                  <a:ext cx="336"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79" name="Rectangle 2347">
                  <a:extLst>
                    <a:ext uri="{FF2B5EF4-FFF2-40B4-BE49-F238E27FC236}">
                      <a16:creationId xmlns:a16="http://schemas.microsoft.com/office/drawing/2014/main" id="{AE0A2D51-DF1E-437F-8B76-9D2896A1349A}"/>
                    </a:ext>
                  </a:extLst>
                </p:cNvPr>
                <p:cNvSpPr>
                  <a:spLocks noChangeArrowheads="1"/>
                </p:cNvSpPr>
                <p:nvPr/>
              </p:nvSpPr>
              <p:spPr bwMode="auto">
                <a:xfrm>
                  <a:off x="3798" y="3354"/>
                  <a:ext cx="336"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80" name="Rectangle 2348">
                  <a:extLst>
                    <a:ext uri="{FF2B5EF4-FFF2-40B4-BE49-F238E27FC236}">
                      <a16:creationId xmlns:a16="http://schemas.microsoft.com/office/drawing/2014/main" id="{851D9D0D-E7B7-4D48-940C-6E1B07E91CC6}"/>
                    </a:ext>
                  </a:extLst>
                </p:cNvPr>
                <p:cNvSpPr>
                  <a:spLocks noChangeArrowheads="1"/>
                </p:cNvSpPr>
                <p:nvPr/>
              </p:nvSpPr>
              <p:spPr bwMode="auto">
                <a:xfrm>
                  <a:off x="3798" y="3360"/>
                  <a:ext cx="336"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81" name="Rectangle 2349">
                  <a:extLst>
                    <a:ext uri="{FF2B5EF4-FFF2-40B4-BE49-F238E27FC236}">
                      <a16:creationId xmlns:a16="http://schemas.microsoft.com/office/drawing/2014/main" id="{920E71D1-F59B-43B1-BC0A-DF05053FCA88}"/>
                    </a:ext>
                  </a:extLst>
                </p:cNvPr>
                <p:cNvSpPr>
                  <a:spLocks noChangeArrowheads="1"/>
                </p:cNvSpPr>
                <p:nvPr/>
              </p:nvSpPr>
              <p:spPr bwMode="auto">
                <a:xfrm>
                  <a:off x="3798" y="3366"/>
                  <a:ext cx="336"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82" name="Rectangle 2350">
                  <a:extLst>
                    <a:ext uri="{FF2B5EF4-FFF2-40B4-BE49-F238E27FC236}">
                      <a16:creationId xmlns:a16="http://schemas.microsoft.com/office/drawing/2014/main" id="{8B322D29-C4CF-4674-81BE-6B3F8A02FC54}"/>
                    </a:ext>
                  </a:extLst>
                </p:cNvPr>
                <p:cNvSpPr>
                  <a:spLocks noChangeArrowheads="1"/>
                </p:cNvSpPr>
                <p:nvPr/>
              </p:nvSpPr>
              <p:spPr bwMode="auto">
                <a:xfrm>
                  <a:off x="3798" y="3372"/>
                  <a:ext cx="336"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83" name="Rectangle 2351">
                  <a:extLst>
                    <a:ext uri="{FF2B5EF4-FFF2-40B4-BE49-F238E27FC236}">
                      <a16:creationId xmlns:a16="http://schemas.microsoft.com/office/drawing/2014/main" id="{DDF22A57-FAF1-472F-ACBA-D89A06447C02}"/>
                    </a:ext>
                  </a:extLst>
                </p:cNvPr>
                <p:cNvSpPr>
                  <a:spLocks noChangeArrowheads="1"/>
                </p:cNvSpPr>
                <p:nvPr/>
              </p:nvSpPr>
              <p:spPr bwMode="auto">
                <a:xfrm>
                  <a:off x="3798" y="3378"/>
                  <a:ext cx="336"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84" name="Rectangle 2352">
                  <a:extLst>
                    <a:ext uri="{FF2B5EF4-FFF2-40B4-BE49-F238E27FC236}">
                      <a16:creationId xmlns:a16="http://schemas.microsoft.com/office/drawing/2014/main" id="{CCC09A4A-E026-438E-8C49-07A568B16FFF}"/>
                    </a:ext>
                  </a:extLst>
                </p:cNvPr>
                <p:cNvSpPr>
                  <a:spLocks noChangeArrowheads="1"/>
                </p:cNvSpPr>
                <p:nvPr/>
              </p:nvSpPr>
              <p:spPr bwMode="auto">
                <a:xfrm>
                  <a:off x="3798" y="3384"/>
                  <a:ext cx="336"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85" name="Rectangle 2353">
                  <a:extLst>
                    <a:ext uri="{FF2B5EF4-FFF2-40B4-BE49-F238E27FC236}">
                      <a16:creationId xmlns:a16="http://schemas.microsoft.com/office/drawing/2014/main" id="{1759CBC0-5FF6-4D57-B544-3399B9A74C4C}"/>
                    </a:ext>
                  </a:extLst>
                </p:cNvPr>
                <p:cNvSpPr>
                  <a:spLocks noChangeArrowheads="1"/>
                </p:cNvSpPr>
                <p:nvPr/>
              </p:nvSpPr>
              <p:spPr bwMode="auto">
                <a:xfrm>
                  <a:off x="3798" y="3390"/>
                  <a:ext cx="336"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86" name="Rectangle 2354">
                  <a:extLst>
                    <a:ext uri="{FF2B5EF4-FFF2-40B4-BE49-F238E27FC236}">
                      <a16:creationId xmlns:a16="http://schemas.microsoft.com/office/drawing/2014/main" id="{6402305D-F251-4066-BD70-DD3CB89D6D11}"/>
                    </a:ext>
                  </a:extLst>
                </p:cNvPr>
                <p:cNvSpPr>
                  <a:spLocks noChangeArrowheads="1"/>
                </p:cNvSpPr>
                <p:nvPr/>
              </p:nvSpPr>
              <p:spPr bwMode="auto">
                <a:xfrm>
                  <a:off x="3798" y="3396"/>
                  <a:ext cx="336"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87" name="Rectangle 2355">
                  <a:extLst>
                    <a:ext uri="{FF2B5EF4-FFF2-40B4-BE49-F238E27FC236}">
                      <a16:creationId xmlns:a16="http://schemas.microsoft.com/office/drawing/2014/main" id="{DB93A3C0-B4E9-472E-817D-54DE09F28C5D}"/>
                    </a:ext>
                  </a:extLst>
                </p:cNvPr>
                <p:cNvSpPr>
                  <a:spLocks noChangeArrowheads="1"/>
                </p:cNvSpPr>
                <p:nvPr/>
              </p:nvSpPr>
              <p:spPr bwMode="auto">
                <a:xfrm>
                  <a:off x="3798" y="3402"/>
                  <a:ext cx="336"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88" name="Rectangle 2356">
                  <a:extLst>
                    <a:ext uri="{FF2B5EF4-FFF2-40B4-BE49-F238E27FC236}">
                      <a16:creationId xmlns:a16="http://schemas.microsoft.com/office/drawing/2014/main" id="{71DE1BA1-3A60-4583-BA3A-18F73B9286F4}"/>
                    </a:ext>
                  </a:extLst>
                </p:cNvPr>
                <p:cNvSpPr>
                  <a:spLocks noChangeArrowheads="1"/>
                </p:cNvSpPr>
                <p:nvPr/>
              </p:nvSpPr>
              <p:spPr bwMode="auto">
                <a:xfrm>
                  <a:off x="3798" y="3408"/>
                  <a:ext cx="336"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89" name="Rectangle 2357">
                  <a:extLst>
                    <a:ext uri="{FF2B5EF4-FFF2-40B4-BE49-F238E27FC236}">
                      <a16:creationId xmlns:a16="http://schemas.microsoft.com/office/drawing/2014/main" id="{D1FA38DC-18D8-4E1F-997B-351CF989E2D2}"/>
                    </a:ext>
                  </a:extLst>
                </p:cNvPr>
                <p:cNvSpPr>
                  <a:spLocks noChangeArrowheads="1"/>
                </p:cNvSpPr>
                <p:nvPr/>
              </p:nvSpPr>
              <p:spPr bwMode="auto">
                <a:xfrm>
                  <a:off x="3798" y="3414"/>
                  <a:ext cx="336"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90" name="Rectangle 2358">
                  <a:extLst>
                    <a:ext uri="{FF2B5EF4-FFF2-40B4-BE49-F238E27FC236}">
                      <a16:creationId xmlns:a16="http://schemas.microsoft.com/office/drawing/2014/main" id="{365FFB1C-B34E-4B3C-A6C4-487CACDAC6EC}"/>
                    </a:ext>
                  </a:extLst>
                </p:cNvPr>
                <p:cNvSpPr>
                  <a:spLocks noChangeArrowheads="1"/>
                </p:cNvSpPr>
                <p:nvPr/>
              </p:nvSpPr>
              <p:spPr bwMode="auto">
                <a:xfrm>
                  <a:off x="3798" y="3420"/>
                  <a:ext cx="336"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91" name="Rectangle 2359">
                  <a:extLst>
                    <a:ext uri="{FF2B5EF4-FFF2-40B4-BE49-F238E27FC236}">
                      <a16:creationId xmlns:a16="http://schemas.microsoft.com/office/drawing/2014/main" id="{8E9FF5C2-17A1-4319-826E-1130D453D243}"/>
                    </a:ext>
                  </a:extLst>
                </p:cNvPr>
                <p:cNvSpPr>
                  <a:spLocks noChangeArrowheads="1"/>
                </p:cNvSpPr>
                <p:nvPr/>
              </p:nvSpPr>
              <p:spPr bwMode="auto">
                <a:xfrm>
                  <a:off x="3798" y="3426"/>
                  <a:ext cx="336"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92" name="Rectangle 2360">
                  <a:extLst>
                    <a:ext uri="{FF2B5EF4-FFF2-40B4-BE49-F238E27FC236}">
                      <a16:creationId xmlns:a16="http://schemas.microsoft.com/office/drawing/2014/main" id="{D5694086-5245-4F28-B19E-865F0A7E69F3}"/>
                    </a:ext>
                  </a:extLst>
                </p:cNvPr>
                <p:cNvSpPr>
                  <a:spLocks noChangeArrowheads="1"/>
                </p:cNvSpPr>
                <p:nvPr/>
              </p:nvSpPr>
              <p:spPr bwMode="auto">
                <a:xfrm>
                  <a:off x="3798" y="3432"/>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93" name="Rectangle 2361">
                  <a:extLst>
                    <a:ext uri="{FF2B5EF4-FFF2-40B4-BE49-F238E27FC236}">
                      <a16:creationId xmlns:a16="http://schemas.microsoft.com/office/drawing/2014/main" id="{BD2C1A38-583D-41E0-8ACB-6A09D76DA747}"/>
                    </a:ext>
                  </a:extLst>
                </p:cNvPr>
                <p:cNvSpPr>
                  <a:spLocks noChangeArrowheads="1"/>
                </p:cNvSpPr>
                <p:nvPr/>
              </p:nvSpPr>
              <p:spPr bwMode="auto">
                <a:xfrm>
                  <a:off x="3798" y="3438"/>
                  <a:ext cx="336"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94" name="Rectangle 2362">
                  <a:extLst>
                    <a:ext uri="{FF2B5EF4-FFF2-40B4-BE49-F238E27FC236}">
                      <a16:creationId xmlns:a16="http://schemas.microsoft.com/office/drawing/2014/main" id="{ECE8DC41-35EB-451B-9572-543CA424A2D8}"/>
                    </a:ext>
                  </a:extLst>
                </p:cNvPr>
                <p:cNvSpPr>
                  <a:spLocks noChangeArrowheads="1"/>
                </p:cNvSpPr>
                <p:nvPr/>
              </p:nvSpPr>
              <p:spPr bwMode="auto">
                <a:xfrm>
                  <a:off x="3798" y="3444"/>
                  <a:ext cx="336"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95" name="Rectangle 2363">
                  <a:extLst>
                    <a:ext uri="{FF2B5EF4-FFF2-40B4-BE49-F238E27FC236}">
                      <a16:creationId xmlns:a16="http://schemas.microsoft.com/office/drawing/2014/main" id="{722016D4-0FC2-4353-A8EF-848D42BC5796}"/>
                    </a:ext>
                  </a:extLst>
                </p:cNvPr>
                <p:cNvSpPr>
                  <a:spLocks noChangeArrowheads="1"/>
                </p:cNvSpPr>
                <p:nvPr/>
              </p:nvSpPr>
              <p:spPr bwMode="auto">
                <a:xfrm>
                  <a:off x="3798" y="3450"/>
                  <a:ext cx="336"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96" name="Rectangle 2364">
                  <a:extLst>
                    <a:ext uri="{FF2B5EF4-FFF2-40B4-BE49-F238E27FC236}">
                      <a16:creationId xmlns:a16="http://schemas.microsoft.com/office/drawing/2014/main" id="{375F168A-5877-4686-B1E8-411A7727525D}"/>
                    </a:ext>
                  </a:extLst>
                </p:cNvPr>
                <p:cNvSpPr>
                  <a:spLocks noChangeArrowheads="1"/>
                </p:cNvSpPr>
                <p:nvPr/>
              </p:nvSpPr>
              <p:spPr bwMode="auto">
                <a:xfrm>
                  <a:off x="3798" y="3456"/>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97" name="Rectangle 2365">
                  <a:extLst>
                    <a:ext uri="{FF2B5EF4-FFF2-40B4-BE49-F238E27FC236}">
                      <a16:creationId xmlns:a16="http://schemas.microsoft.com/office/drawing/2014/main" id="{81F1B309-8806-4BBC-BB34-1DBE3C5689F0}"/>
                    </a:ext>
                  </a:extLst>
                </p:cNvPr>
                <p:cNvSpPr>
                  <a:spLocks noChangeArrowheads="1"/>
                </p:cNvSpPr>
                <p:nvPr/>
              </p:nvSpPr>
              <p:spPr bwMode="auto">
                <a:xfrm>
                  <a:off x="3798" y="3462"/>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98" name="Rectangle 2366">
                  <a:extLst>
                    <a:ext uri="{FF2B5EF4-FFF2-40B4-BE49-F238E27FC236}">
                      <a16:creationId xmlns:a16="http://schemas.microsoft.com/office/drawing/2014/main" id="{F6EC7ECA-D9E3-465C-8A32-F34D99E75D97}"/>
                    </a:ext>
                  </a:extLst>
                </p:cNvPr>
                <p:cNvSpPr>
                  <a:spLocks noChangeArrowheads="1"/>
                </p:cNvSpPr>
                <p:nvPr/>
              </p:nvSpPr>
              <p:spPr bwMode="auto">
                <a:xfrm>
                  <a:off x="3798" y="3468"/>
                  <a:ext cx="336"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599" name="Rectangle 2367">
                  <a:extLst>
                    <a:ext uri="{FF2B5EF4-FFF2-40B4-BE49-F238E27FC236}">
                      <a16:creationId xmlns:a16="http://schemas.microsoft.com/office/drawing/2014/main" id="{F6EC0EDF-C66E-42D1-BDA9-7DDD9915B9BE}"/>
                    </a:ext>
                  </a:extLst>
                </p:cNvPr>
                <p:cNvSpPr>
                  <a:spLocks noChangeArrowheads="1"/>
                </p:cNvSpPr>
                <p:nvPr/>
              </p:nvSpPr>
              <p:spPr bwMode="auto">
                <a:xfrm>
                  <a:off x="3798" y="3474"/>
                  <a:ext cx="336"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00" name="Rectangle 2368">
                  <a:extLst>
                    <a:ext uri="{FF2B5EF4-FFF2-40B4-BE49-F238E27FC236}">
                      <a16:creationId xmlns:a16="http://schemas.microsoft.com/office/drawing/2014/main" id="{4372D70C-DF60-467F-8740-DC51B8E94F94}"/>
                    </a:ext>
                  </a:extLst>
                </p:cNvPr>
                <p:cNvSpPr>
                  <a:spLocks noChangeArrowheads="1"/>
                </p:cNvSpPr>
                <p:nvPr/>
              </p:nvSpPr>
              <p:spPr bwMode="auto">
                <a:xfrm>
                  <a:off x="3798" y="3480"/>
                  <a:ext cx="336"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01" name="Rectangle 2369">
                  <a:extLst>
                    <a:ext uri="{FF2B5EF4-FFF2-40B4-BE49-F238E27FC236}">
                      <a16:creationId xmlns:a16="http://schemas.microsoft.com/office/drawing/2014/main" id="{96A6AE58-3C2D-4BFA-A289-BD03846AFA58}"/>
                    </a:ext>
                  </a:extLst>
                </p:cNvPr>
                <p:cNvSpPr>
                  <a:spLocks noChangeArrowheads="1"/>
                </p:cNvSpPr>
                <p:nvPr/>
              </p:nvSpPr>
              <p:spPr bwMode="auto">
                <a:xfrm>
                  <a:off x="3798" y="3486"/>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02" name="Rectangle 2370">
                  <a:extLst>
                    <a:ext uri="{FF2B5EF4-FFF2-40B4-BE49-F238E27FC236}">
                      <a16:creationId xmlns:a16="http://schemas.microsoft.com/office/drawing/2014/main" id="{58893D3B-24DF-4F9D-A2EB-3AFA62126EDE}"/>
                    </a:ext>
                  </a:extLst>
                </p:cNvPr>
                <p:cNvSpPr>
                  <a:spLocks noChangeArrowheads="1"/>
                </p:cNvSpPr>
                <p:nvPr/>
              </p:nvSpPr>
              <p:spPr bwMode="auto">
                <a:xfrm>
                  <a:off x="3798" y="3492"/>
                  <a:ext cx="336"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03" name="Rectangle 2371">
                  <a:extLst>
                    <a:ext uri="{FF2B5EF4-FFF2-40B4-BE49-F238E27FC236}">
                      <a16:creationId xmlns:a16="http://schemas.microsoft.com/office/drawing/2014/main" id="{92088F86-7023-4982-B227-AA15AA5616E0}"/>
                    </a:ext>
                  </a:extLst>
                </p:cNvPr>
                <p:cNvSpPr>
                  <a:spLocks noChangeArrowheads="1"/>
                </p:cNvSpPr>
                <p:nvPr/>
              </p:nvSpPr>
              <p:spPr bwMode="auto">
                <a:xfrm>
                  <a:off x="3798" y="3498"/>
                  <a:ext cx="336"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04" name="Rectangle 2372">
                  <a:extLst>
                    <a:ext uri="{FF2B5EF4-FFF2-40B4-BE49-F238E27FC236}">
                      <a16:creationId xmlns:a16="http://schemas.microsoft.com/office/drawing/2014/main" id="{BFBB79BF-8236-430B-9A5A-97953B3C95F5}"/>
                    </a:ext>
                  </a:extLst>
                </p:cNvPr>
                <p:cNvSpPr>
                  <a:spLocks noChangeArrowheads="1"/>
                </p:cNvSpPr>
                <p:nvPr/>
              </p:nvSpPr>
              <p:spPr bwMode="auto">
                <a:xfrm>
                  <a:off x="3798" y="3504"/>
                  <a:ext cx="336"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05" name="Rectangle 2373">
                  <a:extLst>
                    <a:ext uri="{FF2B5EF4-FFF2-40B4-BE49-F238E27FC236}">
                      <a16:creationId xmlns:a16="http://schemas.microsoft.com/office/drawing/2014/main" id="{4F8BFC15-3B43-413A-A1A7-EFBF83ADC8D2}"/>
                    </a:ext>
                  </a:extLst>
                </p:cNvPr>
                <p:cNvSpPr>
                  <a:spLocks noChangeArrowheads="1"/>
                </p:cNvSpPr>
                <p:nvPr/>
              </p:nvSpPr>
              <p:spPr bwMode="auto">
                <a:xfrm>
                  <a:off x="3798" y="3510"/>
                  <a:ext cx="336"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06" name="Rectangle 2374">
                  <a:extLst>
                    <a:ext uri="{FF2B5EF4-FFF2-40B4-BE49-F238E27FC236}">
                      <a16:creationId xmlns:a16="http://schemas.microsoft.com/office/drawing/2014/main" id="{3ED318BA-88F6-4807-B5F0-B084658CF3E7}"/>
                    </a:ext>
                  </a:extLst>
                </p:cNvPr>
                <p:cNvSpPr>
                  <a:spLocks noChangeArrowheads="1"/>
                </p:cNvSpPr>
                <p:nvPr/>
              </p:nvSpPr>
              <p:spPr bwMode="auto">
                <a:xfrm>
                  <a:off x="3798" y="3516"/>
                  <a:ext cx="336"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07" name="Rectangle 2375">
                  <a:extLst>
                    <a:ext uri="{FF2B5EF4-FFF2-40B4-BE49-F238E27FC236}">
                      <a16:creationId xmlns:a16="http://schemas.microsoft.com/office/drawing/2014/main" id="{9273B02E-78E3-47EA-9AEB-966A7935055B}"/>
                    </a:ext>
                  </a:extLst>
                </p:cNvPr>
                <p:cNvSpPr>
                  <a:spLocks noChangeArrowheads="1"/>
                </p:cNvSpPr>
                <p:nvPr/>
              </p:nvSpPr>
              <p:spPr bwMode="auto">
                <a:xfrm>
                  <a:off x="3798" y="3522"/>
                  <a:ext cx="336"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08" name="Rectangle 2376">
                  <a:extLst>
                    <a:ext uri="{FF2B5EF4-FFF2-40B4-BE49-F238E27FC236}">
                      <a16:creationId xmlns:a16="http://schemas.microsoft.com/office/drawing/2014/main" id="{F315DB4E-7096-4A73-A018-CF1085ADBA9C}"/>
                    </a:ext>
                  </a:extLst>
                </p:cNvPr>
                <p:cNvSpPr>
                  <a:spLocks noChangeArrowheads="1"/>
                </p:cNvSpPr>
                <p:nvPr/>
              </p:nvSpPr>
              <p:spPr bwMode="auto">
                <a:xfrm>
                  <a:off x="3798" y="3528"/>
                  <a:ext cx="336"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09" name="Rectangle 2377">
                  <a:extLst>
                    <a:ext uri="{FF2B5EF4-FFF2-40B4-BE49-F238E27FC236}">
                      <a16:creationId xmlns:a16="http://schemas.microsoft.com/office/drawing/2014/main" id="{E9AD9F43-5F07-48B8-8B88-52D22A74F300}"/>
                    </a:ext>
                  </a:extLst>
                </p:cNvPr>
                <p:cNvSpPr>
                  <a:spLocks noChangeArrowheads="1"/>
                </p:cNvSpPr>
                <p:nvPr/>
              </p:nvSpPr>
              <p:spPr bwMode="auto">
                <a:xfrm>
                  <a:off x="3798" y="3534"/>
                  <a:ext cx="336" cy="6"/>
                </a:xfrm>
                <a:prstGeom prst="rect">
                  <a:avLst/>
                </a:prstGeom>
                <a:solidFill>
                  <a:srgbClr val="89A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10" name="Rectangle 2378">
                  <a:extLst>
                    <a:ext uri="{FF2B5EF4-FFF2-40B4-BE49-F238E27FC236}">
                      <a16:creationId xmlns:a16="http://schemas.microsoft.com/office/drawing/2014/main" id="{6AF01D8D-D580-438A-A58E-03D1C0930FB5}"/>
                    </a:ext>
                  </a:extLst>
                </p:cNvPr>
                <p:cNvSpPr>
                  <a:spLocks noChangeArrowheads="1"/>
                </p:cNvSpPr>
                <p:nvPr/>
              </p:nvSpPr>
              <p:spPr bwMode="auto">
                <a:xfrm>
                  <a:off x="3798" y="3540"/>
                  <a:ext cx="336"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11" name="Rectangle 2379">
                  <a:extLst>
                    <a:ext uri="{FF2B5EF4-FFF2-40B4-BE49-F238E27FC236}">
                      <a16:creationId xmlns:a16="http://schemas.microsoft.com/office/drawing/2014/main" id="{85922AFC-5A74-401F-B41C-C702C5B166F7}"/>
                    </a:ext>
                  </a:extLst>
                </p:cNvPr>
                <p:cNvSpPr>
                  <a:spLocks noChangeArrowheads="1"/>
                </p:cNvSpPr>
                <p:nvPr/>
              </p:nvSpPr>
              <p:spPr bwMode="auto">
                <a:xfrm>
                  <a:off x="3798" y="3546"/>
                  <a:ext cx="336"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12" name="Rectangle 2380">
                  <a:extLst>
                    <a:ext uri="{FF2B5EF4-FFF2-40B4-BE49-F238E27FC236}">
                      <a16:creationId xmlns:a16="http://schemas.microsoft.com/office/drawing/2014/main" id="{9D1243FD-1975-47C8-A3A0-844142579787}"/>
                    </a:ext>
                  </a:extLst>
                </p:cNvPr>
                <p:cNvSpPr>
                  <a:spLocks noChangeArrowheads="1"/>
                </p:cNvSpPr>
                <p:nvPr/>
              </p:nvSpPr>
              <p:spPr bwMode="auto">
                <a:xfrm>
                  <a:off x="3798" y="3552"/>
                  <a:ext cx="336"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13" name="Rectangle 2381">
                  <a:extLst>
                    <a:ext uri="{FF2B5EF4-FFF2-40B4-BE49-F238E27FC236}">
                      <a16:creationId xmlns:a16="http://schemas.microsoft.com/office/drawing/2014/main" id="{44F9FF34-FFB1-4994-B626-240DDB3CD13A}"/>
                    </a:ext>
                  </a:extLst>
                </p:cNvPr>
                <p:cNvSpPr>
                  <a:spLocks noChangeArrowheads="1"/>
                </p:cNvSpPr>
                <p:nvPr/>
              </p:nvSpPr>
              <p:spPr bwMode="auto">
                <a:xfrm>
                  <a:off x="3798" y="3558"/>
                  <a:ext cx="336"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14" name="Rectangle 2382">
                  <a:extLst>
                    <a:ext uri="{FF2B5EF4-FFF2-40B4-BE49-F238E27FC236}">
                      <a16:creationId xmlns:a16="http://schemas.microsoft.com/office/drawing/2014/main" id="{54B59255-4632-4520-B786-6C9F2875F73B}"/>
                    </a:ext>
                  </a:extLst>
                </p:cNvPr>
                <p:cNvSpPr>
                  <a:spLocks noChangeArrowheads="1"/>
                </p:cNvSpPr>
                <p:nvPr/>
              </p:nvSpPr>
              <p:spPr bwMode="auto">
                <a:xfrm>
                  <a:off x="3798" y="3564"/>
                  <a:ext cx="336"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15" name="Rectangle 2383">
                  <a:extLst>
                    <a:ext uri="{FF2B5EF4-FFF2-40B4-BE49-F238E27FC236}">
                      <a16:creationId xmlns:a16="http://schemas.microsoft.com/office/drawing/2014/main" id="{0D3383A1-E7AC-4A22-9772-F8F97E340CE8}"/>
                    </a:ext>
                  </a:extLst>
                </p:cNvPr>
                <p:cNvSpPr>
                  <a:spLocks noChangeArrowheads="1"/>
                </p:cNvSpPr>
                <p:nvPr/>
              </p:nvSpPr>
              <p:spPr bwMode="auto">
                <a:xfrm>
                  <a:off x="3798" y="3570"/>
                  <a:ext cx="336"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16" name="Rectangle 2384">
                  <a:extLst>
                    <a:ext uri="{FF2B5EF4-FFF2-40B4-BE49-F238E27FC236}">
                      <a16:creationId xmlns:a16="http://schemas.microsoft.com/office/drawing/2014/main" id="{92F4B019-B9FA-4ECB-ADA6-4C1A3BC407F4}"/>
                    </a:ext>
                  </a:extLst>
                </p:cNvPr>
                <p:cNvSpPr>
                  <a:spLocks noChangeArrowheads="1"/>
                </p:cNvSpPr>
                <p:nvPr/>
              </p:nvSpPr>
              <p:spPr bwMode="auto">
                <a:xfrm>
                  <a:off x="3798" y="3576"/>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7617" name="Rectangle 2385">
                <a:extLst>
                  <a:ext uri="{FF2B5EF4-FFF2-40B4-BE49-F238E27FC236}">
                    <a16:creationId xmlns:a16="http://schemas.microsoft.com/office/drawing/2014/main" id="{6683DCF2-BD9D-4C24-A420-0C39C815EDA7}"/>
                  </a:ext>
                </a:extLst>
              </p:cNvPr>
              <p:cNvSpPr>
                <a:spLocks noChangeArrowheads="1"/>
              </p:cNvSpPr>
              <p:nvPr/>
            </p:nvSpPr>
            <p:spPr bwMode="auto">
              <a:xfrm>
                <a:off x="3798" y="3342"/>
                <a:ext cx="336" cy="24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618" name="Rectangle 2386">
              <a:extLst>
                <a:ext uri="{FF2B5EF4-FFF2-40B4-BE49-F238E27FC236}">
                  <a16:creationId xmlns:a16="http://schemas.microsoft.com/office/drawing/2014/main" id="{B5FFB5F4-FAE4-4961-931A-AF46140D1D80}"/>
                </a:ext>
              </a:extLst>
            </p:cNvPr>
            <p:cNvSpPr>
              <a:spLocks noChangeArrowheads="1"/>
            </p:cNvSpPr>
            <p:nvPr/>
          </p:nvSpPr>
          <p:spPr bwMode="auto">
            <a:xfrm>
              <a:off x="3870" y="3408"/>
              <a:ext cx="19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200" b="1">
                  <a:solidFill>
                    <a:srgbClr val="200C40"/>
                  </a:solidFill>
                  <a:latin typeface="Arial" panose="020B0604020202020204" pitchFamily="34" charset="0"/>
                </a:rPr>
                <a:t>PHY</a:t>
              </a:r>
              <a:endParaRPr lang="fr-FR" altLang="en-US"/>
            </a:p>
          </p:txBody>
        </p:sp>
        <p:grpSp>
          <p:nvGrpSpPr>
            <p:cNvPr id="97619" name="Group 2387">
              <a:extLst>
                <a:ext uri="{FF2B5EF4-FFF2-40B4-BE49-F238E27FC236}">
                  <a16:creationId xmlns:a16="http://schemas.microsoft.com/office/drawing/2014/main" id="{49B0AD30-B66F-4BED-9701-87ABA3B06D07}"/>
                </a:ext>
              </a:extLst>
            </p:cNvPr>
            <p:cNvGrpSpPr>
              <a:grpSpLocks/>
            </p:cNvGrpSpPr>
            <p:nvPr/>
          </p:nvGrpSpPr>
          <p:grpSpPr bwMode="auto">
            <a:xfrm>
              <a:off x="4134" y="2862"/>
              <a:ext cx="337" cy="720"/>
              <a:chOff x="4134" y="2862"/>
              <a:chExt cx="337" cy="720"/>
            </a:xfrm>
          </p:grpSpPr>
          <p:grpSp>
            <p:nvGrpSpPr>
              <p:cNvPr id="97620" name="Group 2388">
                <a:extLst>
                  <a:ext uri="{FF2B5EF4-FFF2-40B4-BE49-F238E27FC236}">
                    <a16:creationId xmlns:a16="http://schemas.microsoft.com/office/drawing/2014/main" id="{EC3E16B6-4C18-47C6-A0A2-40BDA2F1D593}"/>
                  </a:ext>
                </a:extLst>
              </p:cNvPr>
              <p:cNvGrpSpPr>
                <a:grpSpLocks/>
              </p:cNvGrpSpPr>
              <p:nvPr/>
            </p:nvGrpSpPr>
            <p:grpSpPr bwMode="auto">
              <a:xfrm>
                <a:off x="4134" y="2862"/>
                <a:ext cx="337" cy="720"/>
                <a:chOff x="4134" y="2862"/>
                <a:chExt cx="337" cy="720"/>
              </a:xfrm>
            </p:grpSpPr>
            <p:sp>
              <p:nvSpPr>
                <p:cNvPr id="97621" name="Rectangle 2389">
                  <a:extLst>
                    <a:ext uri="{FF2B5EF4-FFF2-40B4-BE49-F238E27FC236}">
                      <a16:creationId xmlns:a16="http://schemas.microsoft.com/office/drawing/2014/main" id="{161A5564-D4E5-4036-A069-CB3CCBE460C7}"/>
                    </a:ext>
                  </a:extLst>
                </p:cNvPr>
                <p:cNvSpPr>
                  <a:spLocks noChangeArrowheads="1"/>
                </p:cNvSpPr>
                <p:nvPr/>
              </p:nvSpPr>
              <p:spPr bwMode="auto">
                <a:xfrm>
                  <a:off x="4134" y="2862"/>
                  <a:ext cx="337"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22" name="Rectangle 2390">
                  <a:extLst>
                    <a:ext uri="{FF2B5EF4-FFF2-40B4-BE49-F238E27FC236}">
                      <a16:creationId xmlns:a16="http://schemas.microsoft.com/office/drawing/2014/main" id="{949FB03A-BD16-4BD7-A7E4-33CC36B702E6}"/>
                    </a:ext>
                  </a:extLst>
                </p:cNvPr>
                <p:cNvSpPr>
                  <a:spLocks noChangeArrowheads="1"/>
                </p:cNvSpPr>
                <p:nvPr/>
              </p:nvSpPr>
              <p:spPr bwMode="auto">
                <a:xfrm>
                  <a:off x="4134" y="2868"/>
                  <a:ext cx="337"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23" name="Rectangle 2391">
                  <a:extLst>
                    <a:ext uri="{FF2B5EF4-FFF2-40B4-BE49-F238E27FC236}">
                      <a16:creationId xmlns:a16="http://schemas.microsoft.com/office/drawing/2014/main" id="{58B9F282-6505-422A-86B6-5838CA98E5F1}"/>
                    </a:ext>
                  </a:extLst>
                </p:cNvPr>
                <p:cNvSpPr>
                  <a:spLocks noChangeArrowheads="1"/>
                </p:cNvSpPr>
                <p:nvPr/>
              </p:nvSpPr>
              <p:spPr bwMode="auto">
                <a:xfrm>
                  <a:off x="4134" y="2874"/>
                  <a:ext cx="337"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24" name="Rectangle 2392">
                  <a:extLst>
                    <a:ext uri="{FF2B5EF4-FFF2-40B4-BE49-F238E27FC236}">
                      <a16:creationId xmlns:a16="http://schemas.microsoft.com/office/drawing/2014/main" id="{36FA82C6-7DB6-4889-8DDF-B0333BAEC639}"/>
                    </a:ext>
                  </a:extLst>
                </p:cNvPr>
                <p:cNvSpPr>
                  <a:spLocks noChangeArrowheads="1"/>
                </p:cNvSpPr>
                <p:nvPr/>
              </p:nvSpPr>
              <p:spPr bwMode="auto">
                <a:xfrm>
                  <a:off x="4134" y="2880"/>
                  <a:ext cx="337" cy="6"/>
                </a:xfrm>
                <a:prstGeom prst="rect">
                  <a:avLst/>
                </a:prstGeom>
                <a:solidFill>
                  <a:srgbClr val="68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25" name="Rectangle 2393">
                  <a:extLst>
                    <a:ext uri="{FF2B5EF4-FFF2-40B4-BE49-F238E27FC236}">
                      <a16:creationId xmlns:a16="http://schemas.microsoft.com/office/drawing/2014/main" id="{9F921651-1B58-411F-9591-53538F3B6F0E}"/>
                    </a:ext>
                  </a:extLst>
                </p:cNvPr>
                <p:cNvSpPr>
                  <a:spLocks noChangeArrowheads="1"/>
                </p:cNvSpPr>
                <p:nvPr/>
              </p:nvSpPr>
              <p:spPr bwMode="auto">
                <a:xfrm>
                  <a:off x="4134" y="2886"/>
                  <a:ext cx="337"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26" name="Rectangle 2394">
                  <a:extLst>
                    <a:ext uri="{FF2B5EF4-FFF2-40B4-BE49-F238E27FC236}">
                      <a16:creationId xmlns:a16="http://schemas.microsoft.com/office/drawing/2014/main" id="{EFEE2F83-DB4A-44CB-8AEC-32579F8DB869}"/>
                    </a:ext>
                  </a:extLst>
                </p:cNvPr>
                <p:cNvSpPr>
                  <a:spLocks noChangeArrowheads="1"/>
                </p:cNvSpPr>
                <p:nvPr/>
              </p:nvSpPr>
              <p:spPr bwMode="auto">
                <a:xfrm>
                  <a:off x="4134" y="2892"/>
                  <a:ext cx="337"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27" name="Rectangle 2395">
                  <a:extLst>
                    <a:ext uri="{FF2B5EF4-FFF2-40B4-BE49-F238E27FC236}">
                      <a16:creationId xmlns:a16="http://schemas.microsoft.com/office/drawing/2014/main" id="{5F6C7CD4-EBFE-4EBA-B698-30BE81925707}"/>
                    </a:ext>
                  </a:extLst>
                </p:cNvPr>
                <p:cNvSpPr>
                  <a:spLocks noChangeArrowheads="1"/>
                </p:cNvSpPr>
                <p:nvPr/>
              </p:nvSpPr>
              <p:spPr bwMode="auto">
                <a:xfrm>
                  <a:off x="4134" y="2898"/>
                  <a:ext cx="337" cy="6"/>
                </a:xfrm>
                <a:prstGeom prst="rect">
                  <a:avLst/>
                </a:prstGeom>
                <a:solidFill>
                  <a:srgbClr val="6B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28" name="Rectangle 2396">
                  <a:extLst>
                    <a:ext uri="{FF2B5EF4-FFF2-40B4-BE49-F238E27FC236}">
                      <a16:creationId xmlns:a16="http://schemas.microsoft.com/office/drawing/2014/main" id="{ED670F3B-681F-47F9-8E89-A9D57973FBE9}"/>
                    </a:ext>
                  </a:extLst>
                </p:cNvPr>
                <p:cNvSpPr>
                  <a:spLocks noChangeArrowheads="1"/>
                </p:cNvSpPr>
                <p:nvPr/>
              </p:nvSpPr>
              <p:spPr bwMode="auto">
                <a:xfrm>
                  <a:off x="4134" y="2904"/>
                  <a:ext cx="337"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29" name="Rectangle 2397">
                  <a:extLst>
                    <a:ext uri="{FF2B5EF4-FFF2-40B4-BE49-F238E27FC236}">
                      <a16:creationId xmlns:a16="http://schemas.microsoft.com/office/drawing/2014/main" id="{B6CCD460-D402-4BBE-B2E3-61AD1231C2A8}"/>
                    </a:ext>
                  </a:extLst>
                </p:cNvPr>
                <p:cNvSpPr>
                  <a:spLocks noChangeArrowheads="1"/>
                </p:cNvSpPr>
                <p:nvPr/>
              </p:nvSpPr>
              <p:spPr bwMode="auto">
                <a:xfrm>
                  <a:off x="4134" y="2910"/>
                  <a:ext cx="337"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30" name="Rectangle 2398">
                  <a:extLst>
                    <a:ext uri="{FF2B5EF4-FFF2-40B4-BE49-F238E27FC236}">
                      <a16:creationId xmlns:a16="http://schemas.microsoft.com/office/drawing/2014/main" id="{56E5EEE1-902F-4D1E-9E2F-2316EA49413F}"/>
                    </a:ext>
                  </a:extLst>
                </p:cNvPr>
                <p:cNvSpPr>
                  <a:spLocks noChangeArrowheads="1"/>
                </p:cNvSpPr>
                <p:nvPr/>
              </p:nvSpPr>
              <p:spPr bwMode="auto">
                <a:xfrm>
                  <a:off x="4134" y="2916"/>
                  <a:ext cx="337" cy="6"/>
                </a:xfrm>
                <a:prstGeom prst="rect">
                  <a:avLst/>
                </a:prstGeom>
                <a:solidFill>
                  <a:srgbClr val="6E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31" name="Rectangle 2399">
                  <a:extLst>
                    <a:ext uri="{FF2B5EF4-FFF2-40B4-BE49-F238E27FC236}">
                      <a16:creationId xmlns:a16="http://schemas.microsoft.com/office/drawing/2014/main" id="{F53C2FA8-1A89-4FF9-A061-79A370F286FD}"/>
                    </a:ext>
                  </a:extLst>
                </p:cNvPr>
                <p:cNvSpPr>
                  <a:spLocks noChangeArrowheads="1"/>
                </p:cNvSpPr>
                <p:nvPr/>
              </p:nvSpPr>
              <p:spPr bwMode="auto">
                <a:xfrm>
                  <a:off x="4134" y="2922"/>
                  <a:ext cx="337"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32" name="Rectangle 2400">
                  <a:extLst>
                    <a:ext uri="{FF2B5EF4-FFF2-40B4-BE49-F238E27FC236}">
                      <a16:creationId xmlns:a16="http://schemas.microsoft.com/office/drawing/2014/main" id="{3CB7E033-F2E4-44C1-A716-8AA7D3FAF16F}"/>
                    </a:ext>
                  </a:extLst>
                </p:cNvPr>
                <p:cNvSpPr>
                  <a:spLocks noChangeArrowheads="1"/>
                </p:cNvSpPr>
                <p:nvPr/>
              </p:nvSpPr>
              <p:spPr bwMode="auto">
                <a:xfrm>
                  <a:off x="4134" y="2928"/>
                  <a:ext cx="337" cy="6"/>
                </a:xfrm>
                <a:prstGeom prst="rect">
                  <a:avLst/>
                </a:prstGeom>
                <a:solidFill>
                  <a:srgbClr val="729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33" name="Rectangle 2401">
                  <a:extLst>
                    <a:ext uri="{FF2B5EF4-FFF2-40B4-BE49-F238E27FC236}">
                      <a16:creationId xmlns:a16="http://schemas.microsoft.com/office/drawing/2014/main" id="{451C1AC4-ED12-4C60-BA5E-01D4088244CE}"/>
                    </a:ext>
                  </a:extLst>
                </p:cNvPr>
                <p:cNvSpPr>
                  <a:spLocks noChangeArrowheads="1"/>
                </p:cNvSpPr>
                <p:nvPr/>
              </p:nvSpPr>
              <p:spPr bwMode="auto">
                <a:xfrm>
                  <a:off x="4134" y="2934"/>
                  <a:ext cx="337" cy="6"/>
                </a:xfrm>
                <a:prstGeom prst="rect">
                  <a:avLst/>
                </a:prstGeom>
                <a:solidFill>
                  <a:srgbClr val="73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34" name="Rectangle 2402">
                  <a:extLst>
                    <a:ext uri="{FF2B5EF4-FFF2-40B4-BE49-F238E27FC236}">
                      <a16:creationId xmlns:a16="http://schemas.microsoft.com/office/drawing/2014/main" id="{BE90EAB8-3AB1-4144-B204-86702BB70C03}"/>
                    </a:ext>
                  </a:extLst>
                </p:cNvPr>
                <p:cNvSpPr>
                  <a:spLocks noChangeArrowheads="1"/>
                </p:cNvSpPr>
                <p:nvPr/>
              </p:nvSpPr>
              <p:spPr bwMode="auto">
                <a:xfrm>
                  <a:off x="4134" y="2940"/>
                  <a:ext cx="337"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35" name="Rectangle 2403">
                  <a:extLst>
                    <a:ext uri="{FF2B5EF4-FFF2-40B4-BE49-F238E27FC236}">
                      <a16:creationId xmlns:a16="http://schemas.microsoft.com/office/drawing/2014/main" id="{0E79F459-E8BF-41C9-9A79-59FC6394332C}"/>
                    </a:ext>
                  </a:extLst>
                </p:cNvPr>
                <p:cNvSpPr>
                  <a:spLocks noChangeArrowheads="1"/>
                </p:cNvSpPr>
                <p:nvPr/>
              </p:nvSpPr>
              <p:spPr bwMode="auto">
                <a:xfrm>
                  <a:off x="4134" y="2946"/>
                  <a:ext cx="337" cy="6"/>
                </a:xfrm>
                <a:prstGeom prst="rect">
                  <a:avLst/>
                </a:prstGeom>
                <a:solidFill>
                  <a:srgbClr val="77A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36" name="Rectangle 2404">
                  <a:extLst>
                    <a:ext uri="{FF2B5EF4-FFF2-40B4-BE49-F238E27FC236}">
                      <a16:creationId xmlns:a16="http://schemas.microsoft.com/office/drawing/2014/main" id="{FBC1BEED-86E1-4995-B41C-B12E4EF7F72E}"/>
                    </a:ext>
                  </a:extLst>
                </p:cNvPr>
                <p:cNvSpPr>
                  <a:spLocks noChangeArrowheads="1"/>
                </p:cNvSpPr>
                <p:nvPr/>
              </p:nvSpPr>
              <p:spPr bwMode="auto">
                <a:xfrm>
                  <a:off x="4134" y="2952"/>
                  <a:ext cx="337" cy="6"/>
                </a:xfrm>
                <a:prstGeom prst="rect">
                  <a:avLst/>
                </a:prstGeom>
                <a:solidFill>
                  <a:srgbClr val="79A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37" name="Rectangle 2405">
                  <a:extLst>
                    <a:ext uri="{FF2B5EF4-FFF2-40B4-BE49-F238E27FC236}">
                      <a16:creationId xmlns:a16="http://schemas.microsoft.com/office/drawing/2014/main" id="{A7DA6163-33C6-41A3-9259-94B6ACF372F4}"/>
                    </a:ext>
                  </a:extLst>
                </p:cNvPr>
                <p:cNvSpPr>
                  <a:spLocks noChangeArrowheads="1"/>
                </p:cNvSpPr>
                <p:nvPr/>
              </p:nvSpPr>
              <p:spPr bwMode="auto">
                <a:xfrm>
                  <a:off x="4134" y="2958"/>
                  <a:ext cx="337"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38" name="Rectangle 2406">
                  <a:extLst>
                    <a:ext uri="{FF2B5EF4-FFF2-40B4-BE49-F238E27FC236}">
                      <a16:creationId xmlns:a16="http://schemas.microsoft.com/office/drawing/2014/main" id="{7DF18B32-8CAC-4621-8225-80551B857DAD}"/>
                    </a:ext>
                  </a:extLst>
                </p:cNvPr>
                <p:cNvSpPr>
                  <a:spLocks noChangeArrowheads="1"/>
                </p:cNvSpPr>
                <p:nvPr/>
              </p:nvSpPr>
              <p:spPr bwMode="auto">
                <a:xfrm>
                  <a:off x="4134" y="2964"/>
                  <a:ext cx="337" cy="6"/>
                </a:xfrm>
                <a:prstGeom prst="rect">
                  <a:avLst/>
                </a:prstGeom>
                <a:solidFill>
                  <a:srgbClr val="7DA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39" name="Rectangle 2407">
                  <a:extLst>
                    <a:ext uri="{FF2B5EF4-FFF2-40B4-BE49-F238E27FC236}">
                      <a16:creationId xmlns:a16="http://schemas.microsoft.com/office/drawing/2014/main" id="{1DECAD02-0860-42E5-BF31-46A27A0033D4}"/>
                    </a:ext>
                  </a:extLst>
                </p:cNvPr>
                <p:cNvSpPr>
                  <a:spLocks noChangeArrowheads="1"/>
                </p:cNvSpPr>
                <p:nvPr/>
              </p:nvSpPr>
              <p:spPr bwMode="auto">
                <a:xfrm>
                  <a:off x="4134" y="2970"/>
                  <a:ext cx="337" cy="6"/>
                </a:xfrm>
                <a:prstGeom prst="rect">
                  <a:avLst/>
                </a:prstGeom>
                <a:solidFill>
                  <a:srgbClr val="80A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40" name="Rectangle 2408">
                  <a:extLst>
                    <a:ext uri="{FF2B5EF4-FFF2-40B4-BE49-F238E27FC236}">
                      <a16:creationId xmlns:a16="http://schemas.microsoft.com/office/drawing/2014/main" id="{CC35B0A0-A5D4-4DD5-B667-DCED5616FDE1}"/>
                    </a:ext>
                  </a:extLst>
                </p:cNvPr>
                <p:cNvSpPr>
                  <a:spLocks noChangeArrowheads="1"/>
                </p:cNvSpPr>
                <p:nvPr/>
              </p:nvSpPr>
              <p:spPr bwMode="auto">
                <a:xfrm>
                  <a:off x="4134" y="2976"/>
                  <a:ext cx="337"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41" name="Rectangle 2409">
                  <a:extLst>
                    <a:ext uri="{FF2B5EF4-FFF2-40B4-BE49-F238E27FC236}">
                      <a16:creationId xmlns:a16="http://schemas.microsoft.com/office/drawing/2014/main" id="{4535CA1C-59C2-4AE7-AE0E-4DE18F307B05}"/>
                    </a:ext>
                  </a:extLst>
                </p:cNvPr>
                <p:cNvSpPr>
                  <a:spLocks noChangeArrowheads="1"/>
                </p:cNvSpPr>
                <p:nvPr/>
              </p:nvSpPr>
              <p:spPr bwMode="auto">
                <a:xfrm>
                  <a:off x="4134" y="2982"/>
                  <a:ext cx="337" cy="6"/>
                </a:xfrm>
                <a:prstGeom prst="rect">
                  <a:avLst/>
                </a:prstGeom>
                <a:solidFill>
                  <a:srgbClr val="85A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42" name="Rectangle 2410">
                  <a:extLst>
                    <a:ext uri="{FF2B5EF4-FFF2-40B4-BE49-F238E27FC236}">
                      <a16:creationId xmlns:a16="http://schemas.microsoft.com/office/drawing/2014/main" id="{AFA77E3A-60BA-4A49-AF8A-2EF161953CC6}"/>
                    </a:ext>
                  </a:extLst>
                </p:cNvPr>
                <p:cNvSpPr>
                  <a:spLocks noChangeArrowheads="1"/>
                </p:cNvSpPr>
                <p:nvPr/>
              </p:nvSpPr>
              <p:spPr bwMode="auto">
                <a:xfrm>
                  <a:off x="4134" y="2988"/>
                  <a:ext cx="337" cy="6"/>
                </a:xfrm>
                <a:prstGeom prst="rect">
                  <a:avLst/>
                </a:prstGeom>
                <a:solidFill>
                  <a:srgbClr val="87A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43" name="Rectangle 2411">
                  <a:extLst>
                    <a:ext uri="{FF2B5EF4-FFF2-40B4-BE49-F238E27FC236}">
                      <a16:creationId xmlns:a16="http://schemas.microsoft.com/office/drawing/2014/main" id="{8A7E62AD-070E-4991-B3CA-67EF3B62FFF0}"/>
                    </a:ext>
                  </a:extLst>
                </p:cNvPr>
                <p:cNvSpPr>
                  <a:spLocks noChangeArrowheads="1"/>
                </p:cNvSpPr>
                <p:nvPr/>
              </p:nvSpPr>
              <p:spPr bwMode="auto">
                <a:xfrm>
                  <a:off x="4134" y="2994"/>
                  <a:ext cx="337"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44" name="Rectangle 2412">
                  <a:extLst>
                    <a:ext uri="{FF2B5EF4-FFF2-40B4-BE49-F238E27FC236}">
                      <a16:creationId xmlns:a16="http://schemas.microsoft.com/office/drawing/2014/main" id="{5F902DDF-052D-453B-A3C9-1991DB7E5AAE}"/>
                    </a:ext>
                  </a:extLst>
                </p:cNvPr>
                <p:cNvSpPr>
                  <a:spLocks noChangeArrowheads="1"/>
                </p:cNvSpPr>
                <p:nvPr/>
              </p:nvSpPr>
              <p:spPr bwMode="auto">
                <a:xfrm>
                  <a:off x="4134" y="3000"/>
                  <a:ext cx="337" cy="6"/>
                </a:xfrm>
                <a:prstGeom prst="rect">
                  <a:avLst/>
                </a:prstGeom>
                <a:solidFill>
                  <a:srgbClr val="8DB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45" name="Rectangle 2413">
                  <a:extLst>
                    <a:ext uri="{FF2B5EF4-FFF2-40B4-BE49-F238E27FC236}">
                      <a16:creationId xmlns:a16="http://schemas.microsoft.com/office/drawing/2014/main" id="{9BB29E4A-A734-4DC2-8D13-35DD2233172D}"/>
                    </a:ext>
                  </a:extLst>
                </p:cNvPr>
                <p:cNvSpPr>
                  <a:spLocks noChangeArrowheads="1"/>
                </p:cNvSpPr>
                <p:nvPr/>
              </p:nvSpPr>
              <p:spPr bwMode="auto">
                <a:xfrm>
                  <a:off x="4134" y="3006"/>
                  <a:ext cx="337" cy="6"/>
                </a:xfrm>
                <a:prstGeom prst="rect">
                  <a:avLst/>
                </a:prstGeom>
                <a:solidFill>
                  <a:srgbClr val="8F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46" name="Rectangle 2414">
                  <a:extLst>
                    <a:ext uri="{FF2B5EF4-FFF2-40B4-BE49-F238E27FC236}">
                      <a16:creationId xmlns:a16="http://schemas.microsoft.com/office/drawing/2014/main" id="{C0BA61F3-B40B-4F4F-8A42-9D15D2C56474}"/>
                    </a:ext>
                  </a:extLst>
                </p:cNvPr>
                <p:cNvSpPr>
                  <a:spLocks noChangeArrowheads="1"/>
                </p:cNvSpPr>
                <p:nvPr/>
              </p:nvSpPr>
              <p:spPr bwMode="auto">
                <a:xfrm>
                  <a:off x="4134" y="3012"/>
                  <a:ext cx="337"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47" name="Rectangle 2415">
                  <a:extLst>
                    <a:ext uri="{FF2B5EF4-FFF2-40B4-BE49-F238E27FC236}">
                      <a16:creationId xmlns:a16="http://schemas.microsoft.com/office/drawing/2014/main" id="{AB3E9A65-8FD4-47B6-9F32-91C9D1EE8DE1}"/>
                    </a:ext>
                  </a:extLst>
                </p:cNvPr>
                <p:cNvSpPr>
                  <a:spLocks noChangeArrowheads="1"/>
                </p:cNvSpPr>
                <p:nvPr/>
              </p:nvSpPr>
              <p:spPr bwMode="auto">
                <a:xfrm>
                  <a:off x="4134" y="3018"/>
                  <a:ext cx="337" cy="6"/>
                </a:xfrm>
                <a:prstGeom prst="rect">
                  <a:avLst/>
                </a:prstGeom>
                <a:solidFill>
                  <a:srgbClr val="95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48" name="Rectangle 2416">
                  <a:extLst>
                    <a:ext uri="{FF2B5EF4-FFF2-40B4-BE49-F238E27FC236}">
                      <a16:creationId xmlns:a16="http://schemas.microsoft.com/office/drawing/2014/main" id="{338B1C2B-41BA-4DC7-8BA0-6A444AED806F}"/>
                    </a:ext>
                  </a:extLst>
                </p:cNvPr>
                <p:cNvSpPr>
                  <a:spLocks noChangeArrowheads="1"/>
                </p:cNvSpPr>
                <p:nvPr/>
              </p:nvSpPr>
              <p:spPr bwMode="auto">
                <a:xfrm>
                  <a:off x="4134" y="3024"/>
                  <a:ext cx="337" cy="6"/>
                </a:xfrm>
                <a:prstGeom prst="rect">
                  <a:avLst/>
                </a:prstGeom>
                <a:solidFill>
                  <a:srgbClr val="97B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49" name="Rectangle 2417">
                  <a:extLst>
                    <a:ext uri="{FF2B5EF4-FFF2-40B4-BE49-F238E27FC236}">
                      <a16:creationId xmlns:a16="http://schemas.microsoft.com/office/drawing/2014/main" id="{3EF94C8A-8F40-4E00-8BE3-85B690755E30}"/>
                    </a:ext>
                  </a:extLst>
                </p:cNvPr>
                <p:cNvSpPr>
                  <a:spLocks noChangeArrowheads="1"/>
                </p:cNvSpPr>
                <p:nvPr/>
              </p:nvSpPr>
              <p:spPr bwMode="auto">
                <a:xfrm>
                  <a:off x="4134" y="3030"/>
                  <a:ext cx="337"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50" name="Rectangle 2418">
                  <a:extLst>
                    <a:ext uri="{FF2B5EF4-FFF2-40B4-BE49-F238E27FC236}">
                      <a16:creationId xmlns:a16="http://schemas.microsoft.com/office/drawing/2014/main" id="{638F2CF8-D9DE-4711-894E-47E3E6864799}"/>
                    </a:ext>
                  </a:extLst>
                </p:cNvPr>
                <p:cNvSpPr>
                  <a:spLocks noChangeArrowheads="1"/>
                </p:cNvSpPr>
                <p:nvPr/>
              </p:nvSpPr>
              <p:spPr bwMode="auto">
                <a:xfrm>
                  <a:off x="4134" y="3036"/>
                  <a:ext cx="337" cy="6"/>
                </a:xfrm>
                <a:prstGeom prst="rect">
                  <a:avLst/>
                </a:prstGeom>
                <a:solidFill>
                  <a:srgbClr val="9CB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51" name="Rectangle 2419">
                  <a:extLst>
                    <a:ext uri="{FF2B5EF4-FFF2-40B4-BE49-F238E27FC236}">
                      <a16:creationId xmlns:a16="http://schemas.microsoft.com/office/drawing/2014/main" id="{8664A5F2-FFA8-4DD0-B205-9E9DC9E3FB80}"/>
                    </a:ext>
                  </a:extLst>
                </p:cNvPr>
                <p:cNvSpPr>
                  <a:spLocks noChangeArrowheads="1"/>
                </p:cNvSpPr>
                <p:nvPr/>
              </p:nvSpPr>
              <p:spPr bwMode="auto">
                <a:xfrm>
                  <a:off x="4134" y="3042"/>
                  <a:ext cx="337" cy="6"/>
                </a:xfrm>
                <a:prstGeom prst="rect">
                  <a:avLst/>
                </a:prstGeom>
                <a:solidFill>
                  <a:srgbClr val="9FB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52" name="Rectangle 2420">
                  <a:extLst>
                    <a:ext uri="{FF2B5EF4-FFF2-40B4-BE49-F238E27FC236}">
                      <a16:creationId xmlns:a16="http://schemas.microsoft.com/office/drawing/2014/main" id="{E618B857-3CF9-433B-9DCD-FC99432E398B}"/>
                    </a:ext>
                  </a:extLst>
                </p:cNvPr>
                <p:cNvSpPr>
                  <a:spLocks noChangeArrowheads="1"/>
                </p:cNvSpPr>
                <p:nvPr/>
              </p:nvSpPr>
              <p:spPr bwMode="auto">
                <a:xfrm>
                  <a:off x="4134" y="3048"/>
                  <a:ext cx="337"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53" name="Rectangle 2421">
                  <a:extLst>
                    <a:ext uri="{FF2B5EF4-FFF2-40B4-BE49-F238E27FC236}">
                      <a16:creationId xmlns:a16="http://schemas.microsoft.com/office/drawing/2014/main" id="{1FAC2B74-3695-4781-9799-B36EC1688084}"/>
                    </a:ext>
                  </a:extLst>
                </p:cNvPr>
                <p:cNvSpPr>
                  <a:spLocks noChangeArrowheads="1"/>
                </p:cNvSpPr>
                <p:nvPr/>
              </p:nvSpPr>
              <p:spPr bwMode="auto">
                <a:xfrm>
                  <a:off x="4134" y="3054"/>
                  <a:ext cx="337" cy="6"/>
                </a:xfrm>
                <a:prstGeom prst="rect">
                  <a:avLst/>
                </a:prstGeom>
                <a:solidFill>
                  <a:srgbClr val="A4C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54" name="Rectangle 2422">
                  <a:extLst>
                    <a:ext uri="{FF2B5EF4-FFF2-40B4-BE49-F238E27FC236}">
                      <a16:creationId xmlns:a16="http://schemas.microsoft.com/office/drawing/2014/main" id="{C6CB8547-70E8-4114-947D-3158885A27C6}"/>
                    </a:ext>
                  </a:extLst>
                </p:cNvPr>
                <p:cNvSpPr>
                  <a:spLocks noChangeArrowheads="1"/>
                </p:cNvSpPr>
                <p:nvPr/>
              </p:nvSpPr>
              <p:spPr bwMode="auto">
                <a:xfrm>
                  <a:off x="4134" y="3060"/>
                  <a:ext cx="337" cy="6"/>
                </a:xfrm>
                <a:prstGeom prst="rect">
                  <a:avLst/>
                </a:prstGeom>
                <a:solidFill>
                  <a:srgbClr val="A6C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55" name="Rectangle 2423">
                  <a:extLst>
                    <a:ext uri="{FF2B5EF4-FFF2-40B4-BE49-F238E27FC236}">
                      <a16:creationId xmlns:a16="http://schemas.microsoft.com/office/drawing/2014/main" id="{EDED8614-E5BC-4954-9BF0-AF7ACAF5EF8C}"/>
                    </a:ext>
                  </a:extLst>
                </p:cNvPr>
                <p:cNvSpPr>
                  <a:spLocks noChangeArrowheads="1"/>
                </p:cNvSpPr>
                <p:nvPr/>
              </p:nvSpPr>
              <p:spPr bwMode="auto">
                <a:xfrm>
                  <a:off x="4134" y="3066"/>
                  <a:ext cx="337"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56" name="Rectangle 2424">
                  <a:extLst>
                    <a:ext uri="{FF2B5EF4-FFF2-40B4-BE49-F238E27FC236}">
                      <a16:creationId xmlns:a16="http://schemas.microsoft.com/office/drawing/2014/main" id="{895080B0-7363-42C5-9830-7545A62A4A57}"/>
                    </a:ext>
                  </a:extLst>
                </p:cNvPr>
                <p:cNvSpPr>
                  <a:spLocks noChangeArrowheads="1"/>
                </p:cNvSpPr>
                <p:nvPr/>
              </p:nvSpPr>
              <p:spPr bwMode="auto">
                <a:xfrm>
                  <a:off x="4134" y="3072"/>
                  <a:ext cx="337" cy="6"/>
                </a:xfrm>
                <a:prstGeom prst="rect">
                  <a:avLst/>
                </a:prstGeom>
                <a:solidFill>
                  <a:srgbClr val="ABC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57" name="Rectangle 2425">
                  <a:extLst>
                    <a:ext uri="{FF2B5EF4-FFF2-40B4-BE49-F238E27FC236}">
                      <a16:creationId xmlns:a16="http://schemas.microsoft.com/office/drawing/2014/main" id="{A1ED5C64-6A5A-4AF1-8F67-B44CFA6E8098}"/>
                    </a:ext>
                  </a:extLst>
                </p:cNvPr>
                <p:cNvSpPr>
                  <a:spLocks noChangeArrowheads="1"/>
                </p:cNvSpPr>
                <p:nvPr/>
              </p:nvSpPr>
              <p:spPr bwMode="auto">
                <a:xfrm>
                  <a:off x="4134" y="3078"/>
                  <a:ext cx="337" cy="6"/>
                </a:xfrm>
                <a:prstGeom prst="rect">
                  <a:avLst/>
                </a:prstGeom>
                <a:solidFill>
                  <a:srgbClr val="ADC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58" name="Rectangle 2426">
                  <a:extLst>
                    <a:ext uri="{FF2B5EF4-FFF2-40B4-BE49-F238E27FC236}">
                      <a16:creationId xmlns:a16="http://schemas.microsoft.com/office/drawing/2014/main" id="{F9B0C89A-27CB-4EF9-A5A3-6A4FAC2CBF20}"/>
                    </a:ext>
                  </a:extLst>
                </p:cNvPr>
                <p:cNvSpPr>
                  <a:spLocks noChangeArrowheads="1"/>
                </p:cNvSpPr>
                <p:nvPr/>
              </p:nvSpPr>
              <p:spPr bwMode="auto">
                <a:xfrm>
                  <a:off x="4134" y="3084"/>
                  <a:ext cx="337"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59" name="Rectangle 2427">
                  <a:extLst>
                    <a:ext uri="{FF2B5EF4-FFF2-40B4-BE49-F238E27FC236}">
                      <a16:creationId xmlns:a16="http://schemas.microsoft.com/office/drawing/2014/main" id="{8C75525F-F478-4B18-A9F8-F84ACD5FF8ED}"/>
                    </a:ext>
                  </a:extLst>
                </p:cNvPr>
                <p:cNvSpPr>
                  <a:spLocks noChangeArrowheads="1"/>
                </p:cNvSpPr>
                <p:nvPr/>
              </p:nvSpPr>
              <p:spPr bwMode="auto">
                <a:xfrm>
                  <a:off x="4134" y="3090"/>
                  <a:ext cx="337" cy="6"/>
                </a:xfrm>
                <a:prstGeom prst="rect">
                  <a:avLst/>
                </a:prstGeom>
                <a:solidFill>
                  <a:srgbClr val="B1C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60" name="Rectangle 2428">
                  <a:extLst>
                    <a:ext uri="{FF2B5EF4-FFF2-40B4-BE49-F238E27FC236}">
                      <a16:creationId xmlns:a16="http://schemas.microsoft.com/office/drawing/2014/main" id="{BD701425-27D6-48A4-9D5E-BDCD10971E97}"/>
                    </a:ext>
                  </a:extLst>
                </p:cNvPr>
                <p:cNvSpPr>
                  <a:spLocks noChangeArrowheads="1"/>
                </p:cNvSpPr>
                <p:nvPr/>
              </p:nvSpPr>
              <p:spPr bwMode="auto">
                <a:xfrm>
                  <a:off x="4134" y="3096"/>
                  <a:ext cx="337"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61" name="Rectangle 2429">
                  <a:extLst>
                    <a:ext uri="{FF2B5EF4-FFF2-40B4-BE49-F238E27FC236}">
                      <a16:creationId xmlns:a16="http://schemas.microsoft.com/office/drawing/2014/main" id="{76649705-AD92-491A-B0AE-92F940FF988C}"/>
                    </a:ext>
                  </a:extLst>
                </p:cNvPr>
                <p:cNvSpPr>
                  <a:spLocks noChangeArrowheads="1"/>
                </p:cNvSpPr>
                <p:nvPr/>
              </p:nvSpPr>
              <p:spPr bwMode="auto">
                <a:xfrm>
                  <a:off x="4134" y="3102"/>
                  <a:ext cx="337"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62" name="Rectangle 2430">
                  <a:extLst>
                    <a:ext uri="{FF2B5EF4-FFF2-40B4-BE49-F238E27FC236}">
                      <a16:creationId xmlns:a16="http://schemas.microsoft.com/office/drawing/2014/main" id="{A3FC1976-27B7-452D-839B-27C9AFBD9AAB}"/>
                    </a:ext>
                  </a:extLst>
                </p:cNvPr>
                <p:cNvSpPr>
                  <a:spLocks noChangeArrowheads="1"/>
                </p:cNvSpPr>
                <p:nvPr/>
              </p:nvSpPr>
              <p:spPr bwMode="auto">
                <a:xfrm>
                  <a:off x="4134" y="3108"/>
                  <a:ext cx="337" cy="6"/>
                </a:xfrm>
                <a:prstGeom prst="rect">
                  <a:avLst/>
                </a:prstGeom>
                <a:solidFill>
                  <a:srgbClr val="B7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63" name="Rectangle 2431">
                  <a:extLst>
                    <a:ext uri="{FF2B5EF4-FFF2-40B4-BE49-F238E27FC236}">
                      <a16:creationId xmlns:a16="http://schemas.microsoft.com/office/drawing/2014/main" id="{7D4C83FC-EE8B-4FB2-976F-42C1F6E2BF80}"/>
                    </a:ext>
                  </a:extLst>
                </p:cNvPr>
                <p:cNvSpPr>
                  <a:spLocks noChangeArrowheads="1"/>
                </p:cNvSpPr>
                <p:nvPr/>
              </p:nvSpPr>
              <p:spPr bwMode="auto">
                <a:xfrm>
                  <a:off x="4134" y="3114"/>
                  <a:ext cx="337" cy="6"/>
                </a:xfrm>
                <a:prstGeom prst="rect">
                  <a:avLst/>
                </a:prstGeom>
                <a:solidFill>
                  <a:srgbClr val="B8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64" name="Rectangle 2432">
                  <a:extLst>
                    <a:ext uri="{FF2B5EF4-FFF2-40B4-BE49-F238E27FC236}">
                      <a16:creationId xmlns:a16="http://schemas.microsoft.com/office/drawing/2014/main" id="{BFECFDBF-0195-4538-BA49-76748EF74360}"/>
                    </a:ext>
                  </a:extLst>
                </p:cNvPr>
                <p:cNvSpPr>
                  <a:spLocks noChangeArrowheads="1"/>
                </p:cNvSpPr>
                <p:nvPr/>
              </p:nvSpPr>
              <p:spPr bwMode="auto">
                <a:xfrm>
                  <a:off x="4134" y="3120"/>
                  <a:ext cx="337"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65" name="Rectangle 2433">
                  <a:extLst>
                    <a:ext uri="{FF2B5EF4-FFF2-40B4-BE49-F238E27FC236}">
                      <a16:creationId xmlns:a16="http://schemas.microsoft.com/office/drawing/2014/main" id="{EF3E6761-B1C7-4F24-87D0-C99C85D25779}"/>
                    </a:ext>
                  </a:extLst>
                </p:cNvPr>
                <p:cNvSpPr>
                  <a:spLocks noChangeArrowheads="1"/>
                </p:cNvSpPr>
                <p:nvPr/>
              </p:nvSpPr>
              <p:spPr bwMode="auto">
                <a:xfrm>
                  <a:off x="4134" y="3126"/>
                  <a:ext cx="337" cy="6"/>
                </a:xfrm>
                <a:prstGeom prst="rect">
                  <a:avLst/>
                </a:prstGeom>
                <a:solidFill>
                  <a:srgbClr val="BBD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66" name="Rectangle 2434">
                  <a:extLst>
                    <a:ext uri="{FF2B5EF4-FFF2-40B4-BE49-F238E27FC236}">
                      <a16:creationId xmlns:a16="http://schemas.microsoft.com/office/drawing/2014/main" id="{FB14512E-5092-4014-8DF9-B6B0C5ADF49B}"/>
                    </a:ext>
                  </a:extLst>
                </p:cNvPr>
                <p:cNvSpPr>
                  <a:spLocks noChangeArrowheads="1"/>
                </p:cNvSpPr>
                <p:nvPr/>
              </p:nvSpPr>
              <p:spPr bwMode="auto">
                <a:xfrm>
                  <a:off x="4134" y="3132"/>
                  <a:ext cx="337" cy="6"/>
                </a:xfrm>
                <a:prstGeom prst="rect">
                  <a:avLst/>
                </a:prstGeom>
                <a:solidFill>
                  <a:srgbClr val="BD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67" name="Rectangle 2435">
                  <a:extLst>
                    <a:ext uri="{FF2B5EF4-FFF2-40B4-BE49-F238E27FC236}">
                      <a16:creationId xmlns:a16="http://schemas.microsoft.com/office/drawing/2014/main" id="{7ACCDE6C-A27C-47F4-AFC9-E014CDC50E8A}"/>
                    </a:ext>
                  </a:extLst>
                </p:cNvPr>
                <p:cNvSpPr>
                  <a:spLocks noChangeArrowheads="1"/>
                </p:cNvSpPr>
                <p:nvPr/>
              </p:nvSpPr>
              <p:spPr bwMode="auto">
                <a:xfrm>
                  <a:off x="4134" y="3138"/>
                  <a:ext cx="337"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68" name="Rectangle 2436">
                  <a:extLst>
                    <a:ext uri="{FF2B5EF4-FFF2-40B4-BE49-F238E27FC236}">
                      <a16:creationId xmlns:a16="http://schemas.microsoft.com/office/drawing/2014/main" id="{4D6F3C63-7C30-4262-9140-FCFE7A6F53EA}"/>
                    </a:ext>
                  </a:extLst>
                </p:cNvPr>
                <p:cNvSpPr>
                  <a:spLocks noChangeArrowheads="1"/>
                </p:cNvSpPr>
                <p:nvPr/>
              </p:nvSpPr>
              <p:spPr bwMode="auto">
                <a:xfrm>
                  <a:off x="4134" y="3144"/>
                  <a:ext cx="337" cy="6"/>
                </a:xfrm>
                <a:prstGeom prst="rect">
                  <a:avLst/>
                </a:prstGeom>
                <a:solidFill>
                  <a:srgbClr val="BF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69" name="Rectangle 2437">
                  <a:extLst>
                    <a:ext uri="{FF2B5EF4-FFF2-40B4-BE49-F238E27FC236}">
                      <a16:creationId xmlns:a16="http://schemas.microsoft.com/office/drawing/2014/main" id="{6CBF4E6E-31AD-42FD-8D46-FB96B8CC1323}"/>
                    </a:ext>
                  </a:extLst>
                </p:cNvPr>
                <p:cNvSpPr>
                  <a:spLocks noChangeArrowheads="1"/>
                </p:cNvSpPr>
                <p:nvPr/>
              </p:nvSpPr>
              <p:spPr bwMode="auto">
                <a:xfrm>
                  <a:off x="4134" y="3150"/>
                  <a:ext cx="337" cy="6"/>
                </a:xfrm>
                <a:prstGeom prst="rect">
                  <a:avLst/>
                </a:prstGeom>
                <a:solidFill>
                  <a:srgbClr val="C0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70" name="Rectangle 2438">
                  <a:extLst>
                    <a:ext uri="{FF2B5EF4-FFF2-40B4-BE49-F238E27FC236}">
                      <a16:creationId xmlns:a16="http://schemas.microsoft.com/office/drawing/2014/main" id="{AD80C95E-025E-4BA2-93A5-1B895B2F8665}"/>
                    </a:ext>
                  </a:extLst>
                </p:cNvPr>
                <p:cNvSpPr>
                  <a:spLocks noChangeArrowheads="1"/>
                </p:cNvSpPr>
                <p:nvPr/>
              </p:nvSpPr>
              <p:spPr bwMode="auto">
                <a:xfrm>
                  <a:off x="4134" y="3156"/>
                  <a:ext cx="337"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71" name="Rectangle 2439">
                  <a:extLst>
                    <a:ext uri="{FF2B5EF4-FFF2-40B4-BE49-F238E27FC236}">
                      <a16:creationId xmlns:a16="http://schemas.microsoft.com/office/drawing/2014/main" id="{01166FA5-8724-41E3-8081-F80A4B2D3687}"/>
                    </a:ext>
                  </a:extLst>
                </p:cNvPr>
                <p:cNvSpPr>
                  <a:spLocks noChangeArrowheads="1"/>
                </p:cNvSpPr>
                <p:nvPr/>
              </p:nvSpPr>
              <p:spPr bwMode="auto">
                <a:xfrm>
                  <a:off x="4134" y="3162"/>
                  <a:ext cx="337"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72" name="Rectangle 2440">
                  <a:extLst>
                    <a:ext uri="{FF2B5EF4-FFF2-40B4-BE49-F238E27FC236}">
                      <a16:creationId xmlns:a16="http://schemas.microsoft.com/office/drawing/2014/main" id="{057B3001-47C5-4311-A393-AF51CFB3E018}"/>
                    </a:ext>
                  </a:extLst>
                </p:cNvPr>
                <p:cNvSpPr>
                  <a:spLocks noChangeArrowheads="1"/>
                </p:cNvSpPr>
                <p:nvPr/>
              </p:nvSpPr>
              <p:spPr bwMode="auto">
                <a:xfrm>
                  <a:off x="4134" y="3168"/>
                  <a:ext cx="337"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73" name="Rectangle 2441">
                  <a:extLst>
                    <a:ext uri="{FF2B5EF4-FFF2-40B4-BE49-F238E27FC236}">
                      <a16:creationId xmlns:a16="http://schemas.microsoft.com/office/drawing/2014/main" id="{F3A59ED3-8ED2-4612-80C7-F76D74F20999}"/>
                    </a:ext>
                  </a:extLst>
                </p:cNvPr>
                <p:cNvSpPr>
                  <a:spLocks noChangeArrowheads="1"/>
                </p:cNvSpPr>
                <p:nvPr/>
              </p:nvSpPr>
              <p:spPr bwMode="auto">
                <a:xfrm>
                  <a:off x="4134" y="3174"/>
                  <a:ext cx="337"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74" name="Rectangle 2442">
                  <a:extLst>
                    <a:ext uri="{FF2B5EF4-FFF2-40B4-BE49-F238E27FC236}">
                      <a16:creationId xmlns:a16="http://schemas.microsoft.com/office/drawing/2014/main" id="{3FA1DACB-4679-4CA3-BCC8-2AA316CB59EF}"/>
                    </a:ext>
                  </a:extLst>
                </p:cNvPr>
                <p:cNvSpPr>
                  <a:spLocks noChangeArrowheads="1"/>
                </p:cNvSpPr>
                <p:nvPr/>
              </p:nvSpPr>
              <p:spPr bwMode="auto">
                <a:xfrm>
                  <a:off x="4134" y="3180"/>
                  <a:ext cx="337" cy="6"/>
                </a:xfrm>
                <a:prstGeom prst="rect">
                  <a:avLst/>
                </a:prstGeom>
                <a:solidFill>
                  <a:srgbClr val="C4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75" name="Rectangle 2443">
                  <a:extLst>
                    <a:ext uri="{FF2B5EF4-FFF2-40B4-BE49-F238E27FC236}">
                      <a16:creationId xmlns:a16="http://schemas.microsoft.com/office/drawing/2014/main" id="{06E423F7-59C0-49C9-A13E-1EBB7E041E3E}"/>
                    </a:ext>
                  </a:extLst>
                </p:cNvPr>
                <p:cNvSpPr>
                  <a:spLocks noChangeArrowheads="1"/>
                </p:cNvSpPr>
                <p:nvPr/>
              </p:nvSpPr>
              <p:spPr bwMode="auto">
                <a:xfrm>
                  <a:off x="4134" y="3186"/>
                  <a:ext cx="337"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76" name="Rectangle 2444">
                  <a:extLst>
                    <a:ext uri="{FF2B5EF4-FFF2-40B4-BE49-F238E27FC236}">
                      <a16:creationId xmlns:a16="http://schemas.microsoft.com/office/drawing/2014/main" id="{2D759751-92A7-4936-984F-568FDE304B92}"/>
                    </a:ext>
                  </a:extLst>
                </p:cNvPr>
                <p:cNvSpPr>
                  <a:spLocks noChangeArrowheads="1"/>
                </p:cNvSpPr>
                <p:nvPr/>
              </p:nvSpPr>
              <p:spPr bwMode="auto">
                <a:xfrm>
                  <a:off x="4134" y="3192"/>
                  <a:ext cx="337"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77" name="Rectangle 2445">
                  <a:extLst>
                    <a:ext uri="{FF2B5EF4-FFF2-40B4-BE49-F238E27FC236}">
                      <a16:creationId xmlns:a16="http://schemas.microsoft.com/office/drawing/2014/main" id="{344CACC0-61D3-42F7-83E7-58A96EFE1666}"/>
                    </a:ext>
                  </a:extLst>
                </p:cNvPr>
                <p:cNvSpPr>
                  <a:spLocks noChangeArrowheads="1"/>
                </p:cNvSpPr>
                <p:nvPr/>
              </p:nvSpPr>
              <p:spPr bwMode="auto">
                <a:xfrm>
                  <a:off x="4134" y="3198"/>
                  <a:ext cx="337" cy="6"/>
                </a:xfrm>
                <a:prstGeom prst="rect">
                  <a:avLst/>
                </a:prstGeom>
                <a:solidFill>
                  <a:srgbClr val="C5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78" name="Rectangle 2446">
                  <a:extLst>
                    <a:ext uri="{FF2B5EF4-FFF2-40B4-BE49-F238E27FC236}">
                      <a16:creationId xmlns:a16="http://schemas.microsoft.com/office/drawing/2014/main" id="{6F9F6505-E3F7-4872-96C6-53215B3A3475}"/>
                    </a:ext>
                  </a:extLst>
                </p:cNvPr>
                <p:cNvSpPr>
                  <a:spLocks noChangeArrowheads="1"/>
                </p:cNvSpPr>
                <p:nvPr/>
              </p:nvSpPr>
              <p:spPr bwMode="auto">
                <a:xfrm>
                  <a:off x="4134" y="3204"/>
                  <a:ext cx="337"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79" name="Rectangle 2447">
                  <a:extLst>
                    <a:ext uri="{FF2B5EF4-FFF2-40B4-BE49-F238E27FC236}">
                      <a16:creationId xmlns:a16="http://schemas.microsoft.com/office/drawing/2014/main" id="{A3AF2659-6589-4A3B-B5FD-60F2AF24B9EF}"/>
                    </a:ext>
                  </a:extLst>
                </p:cNvPr>
                <p:cNvSpPr>
                  <a:spLocks noChangeArrowheads="1"/>
                </p:cNvSpPr>
                <p:nvPr/>
              </p:nvSpPr>
              <p:spPr bwMode="auto">
                <a:xfrm>
                  <a:off x="4134" y="3210"/>
                  <a:ext cx="337"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80" name="Rectangle 2448">
                  <a:extLst>
                    <a:ext uri="{FF2B5EF4-FFF2-40B4-BE49-F238E27FC236}">
                      <a16:creationId xmlns:a16="http://schemas.microsoft.com/office/drawing/2014/main" id="{0DE94919-E6EB-44FD-BF10-2D21C31E584E}"/>
                    </a:ext>
                  </a:extLst>
                </p:cNvPr>
                <p:cNvSpPr>
                  <a:spLocks noChangeArrowheads="1"/>
                </p:cNvSpPr>
                <p:nvPr/>
              </p:nvSpPr>
              <p:spPr bwMode="auto">
                <a:xfrm>
                  <a:off x="4134" y="3216"/>
                  <a:ext cx="337"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81" name="Rectangle 2449">
                  <a:extLst>
                    <a:ext uri="{FF2B5EF4-FFF2-40B4-BE49-F238E27FC236}">
                      <a16:creationId xmlns:a16="http://schemas.microsoft.com/office/drawing/2014/main" id="{5AAD0605-FDFD-4196-B5A1-95E2562A5F84}"/>
                    </a:ext>
                  </a:extLst>
                </p:cNvPr>
                <p:cNvSpPr>
                  <a:spLocks noChangeArrowheads="1"/>
                </p:cNvSpPr>
                <p:nvPr/>
              </p:nvSpPr>
              <p:spPr bwMode="auto">
                <a:xfrm>
                  <a:off x="4134" y="3222"/>
                  <a:ext cx="337"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82" name="Rectangle 2450">
                  <a:extLst>
                    <a:ext uri="{FF2B5EF4-FFF2-40B4-BE49-F238E27FC236}">
                      <a16:creationId xmlns:a16="http://schemas.microsoft.com/office/drawing/2014/main" id="{45894C67-C804-468D-9577-C2429C93649F}"/>
                    </a:ext>
                  </a:extLst>
                </p:cNvPr>
                <p:cNvSpPr>
                  <a:spLocks noChangeArrowheads="1"/>
                </p:cNvSpPr>
                <p:nvPr/>
              </p:nvSpPr>
              <p:spPr bwMode="auto">
                <a:xfrm>
                  <a:off x="4134" y="3228"/>
                  <a:ext cx="337"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83" name="Rectangle 2451">
                  <a:extLst>
                    <a:ext uri="{FF2B5EF4-FFF2-40B4-BE49-F238E27FC236}">
                      <a16:creationId xmlns:a16="http://schemas.microsoft.com/office/drawing/2014/main" id="{8E972CA5-42DE-4615-9DB0-90855FDC96F0}"/>
                    </a:ext>
                  </a:extLst>
                </p:cNvPr>
                <p:cNvSpPr>
                  <a:spLocks noChangeArrowheads="1"/>
                </p:cNvSpPr>
                <p:nvPr/>
              </p:nvSpPr>
              <p:spPr bwMode="auto">
                <a:xfrm>
                  <a:off x="4134" y="3234"/>
                  <a:ext cx="337"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84" name="Rectangle 2452">
                  <a:extLst>
                    <a:ext uri="{FF2B5EF4-FFF2-40B4-BE49-F238E27FC236}">
                      <a16:creationId xmlns:a16="http://schemas.microsoft.com/office/drawing/2014/main" id="{579F3C8B-8C84-4E75-85BA-9EB06FA2FA81}"/>
                    </a:ext>
                  </a:extLst>
                </p:cNvPr>
                <p:cNvSpPr>
                  <a:spLocks noChangeArrowheads="1"/>
                </p:cNvSpPr>
                <p:nvPr/>
              </p:nvSpPr>
              <p:spPr bwMode="auto">
                <a:xfrm>
                  <a:off x="4134" y="3240"/>
                  <a:ext cx="337" cy="6"/>
                </a:xfrm>
                <a:prstGeom prst="rect">
                  <a:avLst/>
                </a:prstGeom>
                <a:solidFill>
                  <a:srgbClr val="C5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85" name="Rectangle 2453">
                  <a:extLst>
                    <a:ext uri="{FF2B5EF4-FFF2-40B4-BE49-F238E27FC236}">
                      <a16:creationId xmlns:a16="http://schemas.microsoft.com/office/drawing/2014/main" id="{AA02B7A4-113F-4C40-B77D-738C790B2FA2}"/>
                    </a:ext>
                  </a:extLst>
                </p:cNvPr>
                <p:cNvSpPr>
                  <a:spLocks noChangeArrowheads="1"/>
                </p:cNvSpPr>
                <p:nvPr/>
              </p:nvSpPr>
              <p:spPr bwMode="auto">
                <a:xfrm>
                  <a:off x="4134" y="3246"/>
                  <a:ext cx="337"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86" name="Rectangle 2454">
                  <a:extLst>
                    <a:ext uri="{FF2B5EF4-FFF2-40B4-BE49-F238E27FC236}">
                      <a16:creationId xmlns:a16="http://schemas.microsoft.com/office/drawing/2014/main" id="{8D8E4923-6B5A-469C-B084-DC048D2EC7CC}"/>
                    </a:ext>
                  </a:extLst>
                </p:cNvPr>
                <p:cNvSpPr>
                  <a:spLocks noChangeArrowheads="1"/>
                </p:cNvSpPr>
                <p:nvPr/>
              </p:nvSpPr>
              <p:spPr bwMode="auto">
                <a:xfrm>
                  <a:off x="4134" y="3252"/>
                  <a:ext cx="337"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87" name="Rectangle 2455">
                  <a:extLst>
                    <a:ext uri="{FF2B5EF4-FFF2-40B4-BE49-F238E27FC236}">
                      <a16:creationId xmlns:a16="http://schemas.microsoft.com/office/drawing/2014/main" id="{110A8A6D-5486-4353-94D7-659629DDEE83}"/>
                    </a:ext>
                  </a:extLst>
                </p:cNvPr>
                <p:cNvSpPr>
                  <a:spLocks noChangeArrowheads="1"/>
                </p:cNvSpPr>
                <p:nvPr/>
              </p:nvSpPr>
              <p:spPr bwMode="auto">
                <a:xfrm>
                  <a:off x="4134" y="3258"/>
                  <a:ext cx="337" cy="6"/>
                </a:xfrm>
                <a:prstGeom prst="rect">
                  <a:avLst/>
                </a:prstGeom>
                <a:solidFill>
                  <a:srgbClr val="C4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88" name="Rectangle 2456">
                  <a:extLst>
                    <a:ext uri="{FF2B5EF4-FFF2-40B4-BE49-F238E27FC236}">
                      <a16:creationId xmlns:a16="http://schemas.microsoft.com/office/drawing/2014/main" id="{687C5EAF-41E3-429A-B0D0-BFE710DC0AD3}"/>
                    </a:ext>
                  </a:extLst>
                </p:cNvPr>
                <p:cNvSpPr>
                  <a:spLocks noChangeArrowheads="1"/>
                </p:cNvSpPr>
                <p:nvPr/>
              </p:nvSpPr>
              <p:spPr bwMode="auto">
                <a:xfrm>
                  <a:off x="4134" y="3264"/>
                  <a:ext cx="337"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89" name="Rectangle 2457">
                  <a:extLst>
                    <a:ext uri="{FF2B5EF4-FFF2-40B4-BE49-F238E27FC236}">
                      <a16:creationId xmlns:a16="http://schemas.microsoft.com/office/drawing/2014/main" id="{D2B1249B-ADA2-44AF-A663-B52655A4D225}"/>
                    </a:ext>
                  </a:extLst>
                </p:cNvPr>
                <p:cNvSpPr>
                  <a:spLocks noChangeArrowheads="1"/>
                </p:cNvSpPr>
                <p:nvPr/>
              </p:nvSpPr>
              <p:spPr bwMode="auto">
                <a:xfrm>
                  <a:off x="4134" y="3270"/>
                  <a:ext cx="337"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90" name="Rectangle 2458">
                  <a:extLst>
                    <a:ext uri="{FF2B5EF4-FFF2-40B4-BE49-F238E27FC236}">
                      <a16:creationId xmlns:a16="http://schemas.microsoft.com/office/drawing/2014/main" id="{F6743E7D-15DE-47C9-BE64-0AA12602C73F}"/>
                    </a:ext>
                  </a:extLst>
                </p:cNvPr>
                <p:cNvSpPr>
                  <a:spLocks noChangeArrowheads="1"/>
                </p:cNvSpPr>
                <p:nvPr/>
              </p:nvSpPr>
              <p:spPr bwMode="auto">
                <a:xfrm>
                  <a:off x="4134" y="3276"/>
                  <a:ext cx="337"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91" name="Rectangle 2459">
                  <a:extLst>
                    <a:ext uri="{FF2B5EF4-FFF2-40B4-BE49-F238E27FC236}">
                      <a16:creationId xmlns:a16="http://schemas.microsoft.com/office/drawing/2014/main" id="{4610682F-BD0D-46F6-B700-D3CA30D9780B}"/>
                    </a:ext>
                  </a:extLst>
                </p:cNvPr>
                <p:cNvSpPr>
                  <a:spLocks noChangeArrowheads="1"/>
                </p:cNvSpPr>
                <p:nvPr/>
              </p:nvSpPr>
              <p:spPr bwMode="auto">
                <a:xfrm>
                  <a:off x="4134" y="3282"/>
                  <a:ext cx="337"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92" name="Rectangle 2460">
                  <a:extLst>
                    <a:ext uri="{FF2B5EF4-FFF2-40B4-BE49-F238E27FC236}">
                      <a16:creationId xmlns:a16="http://schemas.microsoft.com/office/drawing/2014/main" id="{93563AC2-2023-4204-B138-2E873D04F76C}"/>
                    </a:ext>
                  </a:extLst>
                </p:cNvPr>
                <p:cNvSpPr>
                  <a:spLocks noChangeArrowheads="1"/>
                </p:cNvSpPr>
                <p:nvPr/>
              </p:nvSpPr>
              <p:spPr bwMode="auto">
                <a:xfrm>
                  <a:off x="4134" y="3288"/>
                  <a:ext cx="337" cy="6"/>
                </a:xfrm>
                <a:prstGeom prst="rect">
                  <a:avLst/>
                </a:prstGeom>
                <a:solidFill>
                  <a:srgbClr val="C0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93" name="Rectangle 2461">
                  <a:extLst>
                    <a:ext uri="{FF2B5EF4-FFF2-40B4-BE49-F238E27FC236}">
                      <a16:creationId xmlns:a16="http://schemas.microsoft.com/office/drawing/2014/main" id="{CDBE2BA9-B81C-41AF-83E3-3A471FABC696}"/>
                    </a:ext>
                  </a:extLst>
                </p:cNvPr>
                <p:cNvSpPr>
                  <a:spLocks noChangeArrowheads="1"/>
                </p:cNvSpPr>
                <p:nvPr/>
              </p:nvSpPr>
              <p:spPr bwMode="auto">
                <a:xfrm>
                  <a:off x="4134" y="3294"/>
                  <a:ext cx="337" cy="6"/>
                </a:xfrm>
                <a:prstGeom prst="rect">
                  <a:avLst/>
                </a:prstGeom>
                <a:solidFill>
                  <a:srgbClr val="BF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94" name="Rectangle 2462">
                  <a:extLst>
                    <a:ext uri="{FF2B5EF4-FFF2-40B4-BE49-F238E27FC236}">
                      <a16:creationId xmlns:a16="http://schemas.microsoft.com/office/drawing/2014/main" id="{ACF470EC-9A5C-494B-B99B-036B4CA624B0}"/>
                    </a:ext>
                  </a:extLst>
                </p:cNvPr>
                <p:cNvSpPr>
                  <a:spLocks noChangeArrowheads="1"/>
                </p:cNvSpPr>
                <p:nvPr/>
              </p:nvSpPr>
              <p:spPr bwMode="auto">
                <a:xfrm>
                  <a:off x="4134" y="3300"/>
                  <a:ext cx="337"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95" name="Rectangle 2463">
                  <a:extLst>
                    <a:ext uri="{FF2B5EF4-FFF2-40B4-BE49-F238E27FC236}">
                      <a16:creationId xmlns:a16="http://schemas.microsoft.com/office/drawing/2014/main" id="{15A0E979-AB2E-4A59-AEBE-CD01035A2037}"/>
                    </a:ext>
                  </a:extLst>
                </p:cNvPr>
                <p:cNvSpPr>
                  <a:spLocks noChangeArrowheads="1"/>
                </p:cNvSpPr>
                <p:nvPr/>
              </p:nvSpPr>
              <p:spPr bwMode="auto">
                <a:xfrm>
                  <a:off x="4134" y="3306"/>
                  <a:ext cx="337" cy="6"/>
                </a:xfrm>
                <a:prstGeom prst="rect">
                  <a:avLst/>
                </a:prstGeom>
                <a:solidFill>
                  <a:srgbClr val="BD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96" name="Rectangle 2464">
                  <a:extLst>
                    <a:ext uri="{FF2B5EF4-FFF2-40B4-BE49-F238E27FC236}">
                      <a16:creationId xmlns:a16="http://schemas.microsoft.com/office/drawing/2014/main" id="{2A0D2C2E-0063-4404-90FC-6B2D5E389520}"/>
                    </a:ext>
                  </a:extLst>
                </p:cNvPr>
                <p:cNvSpPr>
                  <a:spLocks noChangeArrowheads="1"/>
                </p:cNvSpPr>
                <p:nvPr/>
              </p:nvSpPr>
              <p:spPr bwMode="auto">
                <a:xfrm>
                  <a:off x="4134" y="3312"/>
                  <a:ext cx="337" cy="6"/>
                </a:xfrm>
                <a:prstGeom prst="rect">
                  <a:avLst/>
                </a:prstGeom>
                <a:solidFill>
                  <a:srgbClr val="BBD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97" name="Rectangle 2465">
                  <a:extLst>
                    <a:ext uri="{FF2B5EF4-FFF2-40B4-BE49-F238E27FC236}">
                      <a16:creationId xmlns:a16="http://schemas.microsoft.com/office/drawing/2014/main" id="{B3F1100B-5F47-4F08-B485-4C4DC88BCD7E}"/>
                    </a:ext>
                  </a:extLst>
                </p:cNvPr>
                <p:cNvSpPr>
                  <a:spLocks noChangeArrowheads="1"/>
                </p:cNvSpPr>
                <p:nvPr/>
              </p:nvSpPr>
              <p:spPr bwMode="auto">
                <a:xfrm>
                  <a:off x="4134" y="3318"/>
                  <a:ext cx="337"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98" name="Rectangle 2466">
                  <a:extLst>
                    <a:ext uri="{FF2B5EF4-FFF2-40B4-BE49-F238E27FC236}">
                      <a16:creationId xmlns:a16="http://schemas.microsoft.com/office/drawing/2014/main" id="{F7BBB24E-9D1D-44C6-85FE-187009635E2F}"/>
                    </a:ext>
                  </a:extLst>
                </p:cNvPr>
                <p:cNvSpPr>
                  <a:spLocks noChangeArrowheads="1"/>
                </p:cNvSpPr>
                <p:nvPr/>
              </p:nvSpPr>
              <p:spPr bwMode="auto">
                <a:xfrm>
                  <a:off x="4134" y="3324"/>
                  <a:ext cx="337" cy="6"/>
                </a:xfrm>
                <a:prstGeom prst="rect">
                  <a:avLst/>
                </a:prstGeom>
                <a:solidFill>
                  <a:srgbClr val="B8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699" name="Rectangle 2467">
                  <a:extLst>
                    <a:ext uri="{FF2B5EF4-FFF2-40B4-BE49-F238E27FC236}">
                      <a16:creationId xmlns:a16="http://schemas.microsoft.com/office/drawing/2014/main" id="{83E39C07-EAF7-4F44-9512-8DE7B5101FC4}"/>
                    </a:ext>
                  </a:extLst>
                </p:cNvPr>
                <p:cNvSpPr>
                  <a:spLocks noChangeArrowheads="1"/>
                </p:cNvSpPr>
                <p:nvPr/>
              </p:nvSpPr>
              <p:spPr bwMode="auto">
                <a:xfrm>
                  <a:off x="4134" y="3330"/>
                  <a:ext cx="337" cy="6"/>
                </a:xfrm>
                <a:prstGeom prst="rect">
                  <a:avLst/>
                </a:prstGeom>
                <a:solidFill>
                  <a:srgbClr val="B7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00" name="Rectangle 2468">
                  <a:extLst>
                    <a:ext uri="{FF2B5EF4-FFF2-40B4-BE49-F238E27FC236}">
                      <a16:creationId xmlns:a16="http://schemas.microsoft.com/office/drawing/2014/main" id="{19368338-835B-4EBA-9494-A73260BB2CFB}"/>
                    </a:ext>
                  </a:extLst>
                </p:cNvPr>
                <p:cNvSpPr>
                  <a:spLocks noChangeArrowheads="1"/>
                </p:cNvSpPr>
                <p:nvPr/>
              </p:nvSpPr>
              <p:spPr bwMode="auto">
                <a:xfrm>
                  <a:off x="4134" y="3336"/>
                  <a:ext cx="337"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01" name="Rectangle 2469">
                  <a:extLst>
                    <a:ext uri="{FF2B5EF4-FFF2-40B4-BE49-F238E27FC236}">
                      <a16:creationId xmlns:a16="http://schemas.microsoft.com/office/drawing/2014/main" id="{D677EFCF-D973-4474-BB76-32B6D3B3572D}"/>
                    </a:ext>
                  </a:extLst>
                </p:cNvPr>
                <p:cNvSpPr>
                  <a:spLocks noChangeArrowheads="1"/>
                </p:cNvSpPr>
                <p:nvPr/>
              </p:nvSpPr>
              <p:spPr bwMode="auto">
                <a:xfrm>
                  <a:off x="4134" y="3342"/>
                  <a:ext cx="337"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02" name="Rectangle 2470">
                  <a:extLst>
                    <a:ext uri="{FF2B5EF4-FFF2-40B4-BE49-F238E27FC236}">
                      <a16:creationId xmlns:a16="http://schemas.microsoft.com/office/drawing/2014/main" id="{789A76C9-5E68-43AD-A38C-D3EAC66A9731}"/>
                    </a:ext>
                  </a:extLst>
                </p:cNvPr>
                <p:cNvSpPr>
                  <a:spLocks noChangeArrowheads="1"/>
                </p:cNvSpPr>
                <p:nvPr/>
              </p:nvSpPr>
              <p:spPr bwMode="auto">
                <a:xfrm>
                  <a:off x="4134" y="3348"/>
                  <a:ext cx="337" cy="6"/>
                </a:xfrm>
                <a:prstGeom prst="rect">
                  <a:avLst/>
                </a:prstGeom>
                <a:solidFill>
                  <a:srgbClr val="B1C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03" name="Rectangle 2471">
                  <a:extLst>
                    <a:ext uri="{FF2B5EF4-FFF2-40B4-BE49-F238E27FC236}">
                      <a16:creationId xmlns:a16="http://schemas.microsoft.com/office/drawing/2014/main" id="{0CE7374C-E18E-495D-ADBF-1BDF299FD232}"/>
                    </a:ext>
                  </a:extLst>
                </p:cNvPr>
                <p:cNvSpPr>
                  <a:spLocks noChangeArrowheads="1"/>
                </p:cNvSpPr>
                <p:nvPr/>
              </p:nvSpPr>
              <p:spPr bwMode="auto">
                <a:xfrm>
                  <a:off x="4134" y="3354"/>
                  <a:ext cx="337"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04" name="Rectangle 2472">
                  <a:extLst>
                    <a:ext uri="{FF2B5EF4-FFF2-40B4-BE49-F238E27FC236}">
                      <a16:creationId xmlns:a16="http://schemas.microsoft.com/office/drawing/2014/main" id="{2C9A4AF4-E3E6-46CE-B3A0-ED930FB7C883}"/>
                    </a:ext>
                  </a:extLst>
                </p:cNvPr>
                <p:cNvSpPr>
                  <a:spLocks noChangeArrowheads="1"/>
                </p:cNvSpPr>
                <p:nvPr/>
              </p:nvSpPr>
              <p:spPr bwMode="auto">
                <a:xfrm>
                  <a:off x="4134" y="3360"/>
                  <a:ext cx="337" cy="6"/>
                </a:xfrm>
                <a:prstGeom prst="rect">
                  <a:avLst/>
                </a:prstGeom>
                <a:solidFill>
                  <a:srgbClr val="ADC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05" name="Rectangle 2473">
                  <a:extLst>
                    <a:ext uri="{FF2B5EF4-FFF2-40B4-BE49-F238E27FC236}">
                      <a16:creationId xmlns:a16="http://schemas.microsoft.com/office/drawing/2014/main" id="{37799B8E-E4BF-4A43-8602-A2AE5F211406}"/>
                    </a:ext>
                  </a:extLst>
                </p:cNvPr>
                <p:cNvSpPr>
                  <a:spLocks noChangeArrowheads="1"/>
                </p:cNvSpPr>
                <p:nvPr/>
              </p:nvSpPr>
              <p:spPr bwMode="auto">
                <a:xfrm>
                  <a:off x="4134" y="3366"/>
                  <a:ext cx="337" cy="6"/>
                </a:xfrm>
                <a:prstGeom prst="rect">
                  <a:avLst/>
                </a:prstGeom>
                <a:solidFill>
                  <a:srgbClr val="ABC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06" name="Rectangle 2474">
                  <a:extLst>
                    <a:ext uri="{FF2B5EF4-FFF2-40B4-BE49-F238E27FC236}">
                      <a16:creationId xmlns:a16="http://schemas.microsoft.com/office/drawing/2014/main" id="{6CE36E8B-A5BB-483B-B773-A574FB90C781}"/>
                    </a:ext>
                  </a:extLst>
                </p:cNvPr>
                <p:cNvSpPr>
                  <a:spLocks noChangeArrowheads="1"/>
                </p:cNvSpPr>
                <p:nvPr/>
              </p:nvSpPr>
              <p:spPr bwMode="auto">
                <a:xfrm>
                  <a:off x="4134" y="3372"/>
                  <a:ext cx="337"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07" name="Rectangle 2475">
                  <a:extLst>
                    <a:ext uri="{FF2B5EF4-FFF2-40B4-BE49-F238E27FC236}">
                      <a16:creationId xmlns:a16="http://schemas.microsoft.com/office/drawing/2014/main" id="{E0DA5641-EA0E-4EC5-8F4A-AC13F4651B19}"/>
                    </a:ext>
                  </a:extLst>
                </p:cNvPr>
                <p:cNvSpPr>
                  <a:spLocks noChangeArrowheads="1"/>
                </p:cNvSpPr>
                <p:nvPr/>
              </p:nvSpPr>
              <p:spPr bwMode="auto">
                <a:xfrm>
                  <a:off x="4134" y="3378"/>
                  <a:ext cx="337" cy="6"/>
                </a:xfrm>
                <a:prstGeom prst="rect">
                  <a:avLst/>
                </a:prstGeom>
                <a:solidFill>
                  <a:srgbClr val="A6C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08" name="Rectangle 2476">
                  <a:extLst>
                    <a:ext uri="{FF2B5EF4-FFF2-40B4-BE49-F238E27FC236}">
                      <a16:creationId xmlns:a16="http://schemas.microsoft.com/office/drawing/2014/main" id="{28D593B6-CC5F-41B5-A7A4-2DA5418B7DE9}"/>
                    </a:ext>
                  </a:extLst>
                </p:cNvPr>
                <p:cNvSpPr>
                  <a:spLocks noChangeArrowheads="1"/>
                </p:cNvSpPr>
                <p:nvPr/>
              </p:nvSpPr>
              <p:spPr bwMode="auto">
                <a:xfrm>
                  <a:off x="4134" y="3384"/>
                  <a:ext cx="337" cy="6"/>
                </a:xfrm>
                <a:prstGeom prst="rect">
                  <a:avLst/>
                </a:prstGeom>
                <a:solidFill>
                  <a:srgbClr val="A4C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09" name="Rectangle 2477">
                  <a:extLst>
                    <a:ext uri="{FF2B5EF4-FFF2-40B4-BE49-F238E27FC236}">
                      <a16:creationId xmlns:a16="http://schemas.microsoft.com/office/drawing/2014/main" id="{ADC2645D-2730-4E5F-979C-19F31D087A67}"/>
                    </a:ext>
                  </a:extLst>
                </p:cNvPr>
                <p:cNvSpPr>
                  <a:spLocks noChangeArrowheads="1"/>
                </p:cNvSpPr>
                <p:nvPr/>
              </p:nvSpPr>
              <p:spPr bwMode="auto">
                <a:xfrm>
                  <a:off x="4134" y="3390"/>
                  <a:ext cx="337"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10" name="Rectangle 2478">
                  <a:extLst>
                    <a:ext uri="{FF2B5EF4-FFF2-40B4-BE49-F238E27FC236}">
                      <a16:creationId xmlns:a16="http://schemas.microsoft.com/office/drawing/2014/main" id="{2647E7E6-D500-4033-8B90-F186F9F4FB14}"/>
                    </a:ext>
                  </a:extLst>
                </p:cNvPr>
                <p:cNvSpPr>
                  <a:spLocks noChangeArrowheads="1"/>
                </p:cNvSpPr>
                <p:nvPr/>
              </p:nvSpPr>
              <p:spPr bwMode="auto">
                <a:xfrm>
                  <a:off x="4134" y="3396"/>
                  <a:ext cx="337" cy="6"/>
                </a:xfrm>
                <a:prstGeom prst="rect">
                  <a:avLst/>
                </a:prstGeom>
                <a:solidFill>
                  <a:srgbClr val="9FB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11" name="Rectangle 2479">
                  <a:extLst>
                    <a:ext uri="{FF2B5EF4-FFF2-40B4-BE49-F238E27FC236}">
                      <a16:creationId xmlns:a16="http://schemas.microsoft.com/office/drawing/2014/main" id="{A42C06A6-5AF1-4CCA-9EEC-3D44DEFDAE98}"/>
                    </a:ext>
                  </a:extLst>
                </p:cNvPr>
                <p:cNvSpPr>
                  <a:spLocks noChangeArrowheads="1"/>
                </p:cNvSpPr>
                <p:nvPr/>
              </p:nvSpPr>
              <p:spPr bwMode="auto">
                <a:xfrm>
                  <a:off x="4134" y="3402"/>
                  <a:ext cx="337" cy="6"/>
                </a:xfrm>
                <a:prstGeom prst="rect">
                  <a:avLst/>
                </a:prstGeom>
                <a:solidFill>
                  <a:srgbClr val="9CB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12" name="Rectangle 2480">
                  <a:extLst>
                    <a:ext uri="{FF2B5EF4-FFF2-40B4-BE49-F238E27FC236}">
                      <a16:creationId xmlns:a16="http://schemas.microsoft.com/office/drawing/2014/main" id="{5671E749-6B60-4A1B-B152-C1EA216B8A71}"/>
                    </a:ext>
                  </a:extLst>
                </p:cNvPr>
                <p:cNvSpPr>
                  <a:spLocks noChangeArrowheads="1"/>
                </p:cNvSpPr>
                <p:nvPr/>
              </p:nvSpPr>
              <p:spPr bwMode="auto">
                <a:xfrm>
                  <a:off x="4134" y="3408"/>
                  <a:ext cx="337"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13" name="Rectangle 2481">
                  <a:extLst>
                    <a:ext uri="{FF2B5EF4-FFF2-40B4-BE49-F238E27FC236}">
                      <a16:creationId xmlns:a16="http://schemas.microsoft.com/office/drawing/2014/main" id="{2C0E3551-8BBA-42F4-B178-FA5046AEF65D}"/>
                    </a:ext>
                  </a:extLst>
                </p:cNvPr>
                <p:cNvSpPr>
                  <a:spLocks noChangeArrowheads="1"/>
                </p:cNvSpPr>
                <p:nvPr/>
              </p:nvSpPr>
              <p:spPr bwMode="auto">
                <a:xfrm>
                  <a:off x="4134" y="3414"/>
                  <a:ext cx="337" cy="6"/>
                </a:xfrm>
                <a:prstGeom prst="rect">
                  <a:avLst/>
                </a:prstGeom>
                <a:solidFill>
                  <a:srgbClr val="97B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14" name="Rectangle 2482">
                  <a:extLst>
                    <a:ext uri="{FF2B5EF4-FFF2-40B4-BE49-F238E27FC236}">
                      <a16:creationId xmlns:a16="http://schemas.microsoft.com/office/drawing/2014/main" id="{16A55670-E32B-4F6D-85DF-E231083400C4}"/>
                    </a:ext>
                  </a:extLst>
                </p:cNvPr>
                <p:cNvSpPr>
                  <a:spLocks noChangeArrowheads="1"/>
                </p:cNvSpPr>
                <p:nvPr/>
              </p:nvSpPr>
              <p:spPr bwMode="auto">
                <a:xfrm>
                  <a:off x="4134" y="3420"/>
                  <a:ext cx="337" cy="6"/>
                </a:xfrm>
                <a:prstGeom prst="rect">
                  <a:avLst/>
                </a:prstGeom>
                <a:solidFill>
                  <a:srgbClr val="95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15" name="Rectangle 2483">
                  <a:extLst>
                    <a:ext uri="{FF2B5EF4-FFF2-40B4-BE49-F238E27FC236}">
                      <a16:creationId xmlns:a16="http://schemas.microsoft.com/office/drawing/2014/main" id="{799900D7-FB5D-4F53-B533-72F57D2DFFA3}"/>
                    </a:ext>
                  </a:extLst>
                </p:cNvPr>
                <p:cNvSpPr>
                  <a:spLocks noChangeArrowheads="1"/>
                </p:cNvSpPr>
                <p:nvPr/>
              </p:nvSpPr>
              <p:spPr bwMode="auto">
                <a:xfrm>
                  <a:off x="4134" y="3426"/>
                  <a:ext cx="337"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16" name="Rectangle 2484">
                  <a:extLst>
                    <a:ext uri="{FF2B5EF4-FFF2-40B4-BE49-F238E27FC236}">
                      <a16:creationId xmlns:a16="http://schemas.microsoft.com/office/drawing/2014/main" id="{9F05EAF0-8CB4-4952-B06E-4B98E2CEE274}"/>
                    </a:ext>
                  </a:extLst>
                </p:cNvPr>
                <p:cNvSpPr>
                  <a:spLocks noChangeArrowheads="1"/>
                </p:cNvSpPr>
                <p:nvPr/>
              </p:nvSpPr>
              <p:spPr bwMode="auto">
                <a:xfrm>
                  <a:off x="4134" y="3432"/>
                  <a:ext cx="337" cy="6"/>
                </a:xfrm>
                <a:prstGeom prst="rect">
                  <a:avLst/>
                </a:prstGeom>
                <a:solidFill>
                  <a:srgbClr val="8F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17" name="Rectangle 2485">
                  <a:extLst>
                    <a:ext uri="{FF2B5EF4-FFF2-40B4-BE49-F238E27FC236}">
                      <a16:creationId xmlns:a16="http://schemas.microsoft.com/office/drawing/2014/main" id="{AF485FB9-C626-4514-8815-0644D6C01319}"/>
                    </a:ext>
                  </a:extLst>
                </p:cNvPr>
                <p:cNvSpPr>
                  <a:spLocks noChangeArrowheads="1"/>
                </p:cNvSpPr>
                <p:nvPr/>
              </p:nvSpPr>
              <p:spPr bwMode="auto">
                <a:xfrm>
                  <a:off x="4134" y="3438"/>
                  <a:ext cx="337" cy="6"/>
                </a:xfrm>
                <a:prstGeom prst="rect">
                  <a:avLst/>
                </a:prstGeom>
                <a:solidFill>
                  <a:srgbClr val="8DB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18" name="Rectangle 2486">
                  <a:extLst>
                    <a:ext uri="{FF2B5EF4-FFF2-40B4-BE49-F238E27FC236}">
                      <a16:creationId xmlns:a16="http://schemas.microsoft.com/office/drawing/2014/main" id="{33444E4C-9704-442D-AB69-794B25CAE95F}"/>
                    </a:ext>
                  </a:extLst>
                </p:cNvPr>
                <p:cNvSpPr>
                  <a:spLocks noChangeArrowheads="1"/>
                </p:cNvSpPr>
                <p:nvPr/>
              </p:nvSpPr>
              <p:spPr bwMode="auto">
                <a:xfrm>
                  <a:off x="4134" y="3444"/>
                  <a:ext cx="337" cy="6"/>
                </a:xfrm>
                <a:prstGeom prst="rect">
                  <a:avLst/>
                </a:prstGeom>
                <a:solidFill>
                  <a:srgbClr val="89A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19" name="Rectangle 2487">
                  <a:extLst>
                    <a:ext uri="{FF2B5EF4-FFF2-40B4-BE49-F238E27FC236}">
                      <a16:creationId xmlns:a16="http://schemas.microsoft.com/office/drawing/2014/main" id="{BA4B1690-7074-4D88-A6C4-4A20E2E1CE1F}"/>
                    </a:ext>
                  </a:extLst>
                </p:cNvPr>
                <p:cNvSpPr>
                  <a:spLocks noChangeArrowheads="1"/>
                </p:cNvSpPr>
                <p:nvPr/>
              </p:nvSpPr>
              <p:spPr bwMode="auto">
                <a:xfrm>
                  <a:off x="4134" y="3450"/>
                  <a:ext cx="337" cy="6"/>
                </a:xfrm>
                <a:prstGeom prst="rect">
                  <a:avLst/>
                </a:prstGeom>
                <a:solidFill>
                  <a:srgbClr val="87A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20" name="Rectangle 2488">
                  <a:extLst>
                    <a:ext uri="{FF2B5EF4-FFF2-40B4-BE49-F238E27FC236}">
                      <a16:creationId xmlns:a16="http://schemas.microsoft.com/office/drawing/2014/main" id="{52F9E561-C116-42C5-B7F3-C631699231AA}"/>
                    </a:ext>
                  </a:extLst>
                </p:cNvPr>
                <p:cNvSpPr>
                  <a:spLocks noChangeArrowheads="1"/>
                </p:cNvSpPr>
                <p:nvPr/>
              </p:nvSpPr>
              <p:spPr bwMode="auto">
                <a:xfrm>
                  <a:off x="4134" y="3456"/>
                  <a:ext cx="337" cy="6"/>
                </a:xfrm>
                <a:prstGeom prst="rect">
                  <a:avLst/>
                </a:prstGeom>
                <a:solidFill>
                  <a:srgbClr val="85A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21" name="Rectangle 2489">
                  <a:extLst>
                    <a:ext uri="{FF2B5EF4-FFF2-40B4-BE49-F238E27FC236}">
                      <a16:creationId xmlns:a16="http://schemas.microsoft.com/office/drawing/2014/main" id="{9D0269A6-5A44-47AF-B9AB-70030BC49C7A}"/>
                    </a:ext>
                  </a:extLst>
                </p:cNvPr>
                <p:cNvSpPr>
                  <a:spLocks noChangeArrowheads="1"/>
                </p:cNvSpPr>
                <p:nvPr/>
              </p:nvSpPr>
              <p:spPr bwMode="auto">
                <a:xfrm>
                  <a:off x="4134" y="3462"/>
                  <a:ext cx="337"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22" name="Rectangle 2490">
                  <a:extLst>
                    <a:ext uri="{FF2B5EF4-FFF2-40B4-BE49-F238E27FC236}">
                      <a16:creationId xmlns:a16="http://schemas.microsoft.com/office/drawing/2014/main" id="{D24C7707-B8B0-40D7-B5CF-34AF84E9E435}"/>
                    </a:ext>
                  </a:extLst>
                </p:cNvPr>
                <p:cNvSpPr>
                  <a:spLocks noChangeArrowheads="1"/>
                </p:cNvSpPr>
                <p:nvPr/>
              </p:nvSpPr>
              <p:spPr bwMode="auto">
                <a:xfrm>
                  <a:off x="4134" y="3468"/>
                  <a:ext cx="337" cy="6"/>
                </a:xfrm>
                <a:prstGeom prst="rect">
                  <a:avLst/>
                </a:prstGeom>
                <a:solidFill>
                  <a:srgbClr val="80A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23" name="Rectangle 2491">
                  <a:extLst>
                    <a:ext uri="{FF2B5EF4-FFF2-40B4-BE49-F238E27FC236}">
                      <a16:creationId xmlns:a16="http://schemas.microsoft.com/office/drawing/2014/main" id="{D264C59C-81E1-4E30-8E9F-B9F3481745CB}"/>
                    </a:ext>
                  </a:extLst>
                </p:cNvPr>
                <p:cNvSpPr>
                  <a:spLocks noChangeArrowheads="1"/>
                </p:cNvSpPr>
                <p:nvPr/>
              </p:nvSpPr>
              <p:spPr bwMode="auto">
                <a:xfrm>
                  <a:off x="4134" y="3474"/>
                  <a:ext cx="337" cy="6"/>
                </a:xfrm>
                <a:prstGeom prst="rect">
                  <a:avLst/>
                </a:prstGeom>
                <a:solidFill>
                  <a:srgbClr val="7DA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24" name="Rectangle 2492">
                  <a:extLst>
                    <a:ext uri="{FF2B5EF4-FFF2-40B4-BE49-F238E27FC236}">
                      <a16:creationId xmlns:a16="http://schemas.microsoft.com/office/drawing/2014/main" id="{EBC45F87-2E0E-43F9-BFAA-B4B0FD653497}"/>
                    </a:ext>
                  </a:extLst>
                </p:cNvPr>
                <p:cNvSpPr>
                  <a:spLocks noChangeArrowheads="1"/>
                </p:cNvSpPr>
                <p:nvPr/>
              </p:nvSpPr>
              <p:spPr bwMode="auto">
                <a:xfrm>
                  <a:off x="4134" y="3480"/>
                  <a:ext cx="337"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25" name="Rectangle 2493">
                  <a:extLst>
                    <a:ext uri="{FF2B5EF4-FFF2-40B4-BE49-F238E27FC236}">
                      <a16:creationId xmlns:a16="http://schemas.microsoft.com/office/drawing/2014/main" id="{B879EB85-8B2C-47AB-9E18-00910B306A5E}"/>
                    </a:ext>
                  </a:extLst>
                </p:cNvPr>
                <p:cNvSpPr>
                  <a:spLocks noChangeArrowheads="1"/>
                </p:cNvSpPr>
                <p:nvPr/>
              </p:nvSpPr>
              <p:spPr bwMode="auto">
                <a:xfrm>
                  <a:off x="4134" y="3486"/>
                  <a:ext cx="337" cy="6"/>
                </a:xfrm>
                <a:prstGeom prst="rect">
                  <a:avLst/>
                </a:prstGeom>
                <a:solidFill>
                  <a:srgbClr val="79A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26" name="Rectangle 2494">
                  <a:extLst>
                    <a:ext uri="{FF2B5EF4-FFF2-40B4-BE49-F238E27FC236}">
                      <a16:creationId xmlns:a16="http://schemas.microsoft.com/office/drawing/2014/main" id="{93897357-48B3-456D-99CE-BF6D0C4C0AFF}"/>
                    </a:ext>
                  </a:extLst>
                </p:cNvPr>
                <p:cNvSpPr>
                  <a:spLocks noChangeArrowheads="1"/>
                </p:cNvSpPr>
                <p:nvPr/>
              </p:nvSpPr>
              <p:spPr bwMode="auto">
                <a:xfrm>
                  <a:off x="4134" y="3492"/>
                  <a:ext cx="337" cy="6"/>
                </a:xfrm>
                <a:prstGeom prst="rect">
                  <a:avLst/>
                </a:prstGeom>
                <a:solidFill>
                  <a:srgbClr val="77A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27" name="Rectangle 2495">
                  <a:extLst>
                    <a:ext uri="{FF2B5EF4-FFF2-40B4-BE49-F238E27FC236}">
                      <a16:creationId xmlns:a16="http://schemas.microsoft.com/office/drawing/2014/main" id="{B58A718D-741C-417C-A4C8-E80BEF4465CE}"/>
                    </a:ext>
                  </a:extLst>
                </p:cNvPr>
                <p:cNvSpPr>
                  <a:spLocks noChangeArrowheads="1"/>
                </p:cNvSpPr>
                <p:nvPr/>
              </p:nvSpPr>
              <p:spPr bwMode="auto">
                <a:xfrm>
                  <a:off x="4134" y="3498"/>
                  <a:ext cx="337"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28" name="Rectangle 2496">
                  <a:extLst>
                    <a:ext uri="{FF2B5EF4-FFF2-40B4-BE49-F238E27FC236}">
                      <a16:creationId xmlns:a16="http://schemas.microsoft.com/office/drawing/2014/main" id="{BFA22C48-3CC9-4986-B3DF-CF2AEB531B20}"/>
                    </a:ext>
                  </a:extLst>
                </p:cNvPr>
                <p:cNvSpPr>
                  <a:spLocks noChangeArrowheads="1"/>
                </p:cNvSpPr>
                <p:nvPr/>
              </p:nvSpPr>
              <p:spPr bwMode="auto">
                <a:xfrm>
                  <a:off x="4134" y="3504"/>
                  <a:ext cx="337" cy="6"/>
                </a:xfrm>
                <a:prstGeom prst="rect">
                  <a:avLst/>
                </a:prstGeom>
                <a:solidFill>
                  <a:srgbClr val="73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29" name="Rectangle 2497">
                  <a:extLst>
                    <a:ext uri="{FF2B5EF4-FFF2-40B4-BE49-F238E27FC236}">
                      <a16:creationId xmlns:a16="http://schemas.microsoft.com/office/drawing/2014/main" id="{79B6153A-B470-47F9-B239-344D282555B4}"/>
                    </a:ext>
                  </a:extLst>
                </p:cNvPr>
                <p:cNvSpPr>
                  <a:spLocks noChangeArrowheads="1"/>
                </p:cNvSpPr>
                <p:nvPr/>
              </p:nvSpPr>
              <p:spPr bwMode="auto">
                <a:xfrm>
                  <a:off x="4134" y="3510"/>
                  <a:ext cx="337" cy="6"/>
                </a:xfrm>
                <a:prstGeom prst="rect">
                  <a:avLst/>
                </a:prstGeom>
                <a:solidFill>
                  <a:srgbClr val="729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30" name="Rectangle 2498">
                  <a:extLst>
                    <a:ext uri="{FF2B5EF4-FFF2-40B4-BE49-F238E27FC236}">
                      <a16:creationId xmlns:a16="http://schemas.microsoft.com/office/drawing/2014/main" id="{B6B5C74A-7EBA-4683-A252-E7494EE8697C}"/>
                    </a:ext>
                  </a:extLst>
                </p:cNvPr>
                <p:cNvSpPr>
                  <a:spLocks noChangeArrowheads="1"/>
                </p:cNvSpPr>
                <p:nvPr/>
              </p:nvSpPr>
              <p:spPr bwMode="auto">
                <a:xfrm>
                  <a:off x="4134" y="3516"/>
                  <a:ext cx="337"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31" name="Rectangle 2499">
                  <a:extLst>
                    <a:ext uri="{FF2B5EF4-FFF2-40B4-BE49-F238E27FC236}">
                      <a16:creationId xmlns:a16="http://schemas.microsoft.com/office/drawing/2014/main" id="{D890ED05-27D0-4869-BBD9-7E8FF6C0D019}"/>
                    </a:ext>
                  </a:extLst>
                </p:cNvPr>
                <p:cNvSpPr>
                  <a:spLocks noChangeArrowheads="1"/>
                </p:cNvSpPr>
                <p:nvPr/>
              </p:nvSpPr>
              <p:spPr bwMode="auto">
                <a:xfrm>
                  <a:off x="4134" y="3522"/>
                  <a:ext cx="337" cy="6"/>
                </a:xfrm>
                <a:prstGeom prst="rect">
                  <a:avLst/>
                </a:prstGeom>
                <a:solidFill>
                  <a:srgbClr val="6E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32" name="Rectangle 2500">
                  <a:extLst>
                    <a:ext uri="{FF2B5EF4-FFF2-40B4-BE49-F238E27FC236}">
                      <a16:creationId xmlns:a16="http://schemas.microsoft.com/office/drawing/2014/main" id="{CD2B4DA5-596E-4F34-B5A5-86A38120A9BC}"/>
                    </a:ext>
                  </a:extLst>
                </p:cNvPr>
                <p:cNvSpPr>
                  <a:spLocks noChangeArrowheads="1"/>
                </p:cNvSpPr>
                <p:nvPr/>
              </p:nvSpPr>
              <p:spPr bwMode="auto">
                <a:xfrm>
                  <a:off x="4134" y="3528"/>
                  <a:ext cx="337"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33" name="Rectangle 2501">
                  <a:extLst>
                    <a:ext uri="{FF2B5EF4-FFF2-40B4-BE49-F238E27FC236}">
                      <a16:creationId xmlns:a16="http://schemas.microsoft.com/office/drawing/2014/main" id="{8F67B452-26D2-4D94-B956-B3C53BA5160B}"/>
                    </a:ext>
                  </a:extLst>
                </p:cNvPr>
                <p:cNvSpPr>
                  <a:spLocks noChangeArrowheads="1"/>
                </p:cNvSpPr>
                <p:nvPr/>
              </p:nvSpPr>
              <p:spPr bwMode="auto">
                <a:xfrm>
                  <a:off x="4134" y="3534"/>
                  <a:ext cx="337"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34" name="Rectangle 2502">
                  <a:extLst>
                    <a:ext uri="{FF2B5EF4-FFF2-40B4-BE49-F238E27FC236}">
                      <a16:creationId xmlns:a16="http://schemas.microsoft.com/office/drawing/2014/main" id="{3764ABA7-83EB-41D1-BED6-E109587B0E12}"/>
                    </a:ext>
                  </a:extLst>
                </p:cNvPr>
                <p:cNvSpPr>
                  <a:spLocks noChangeArrowheads="1"/>
                </p:cNvSpPr>
                <p:nvPr/>
              </p:nvSpPr>
              <p:spPr bwMode="auto">
                <a:xfrm>
                  <a:off x="4134" y="3540"/>
                  <a:ext cx="337" cy="6"/>
                </a:xfrm>
                <a:prstGeom prst="rect">
                  <a:avLst/>
                </a:prstGeom>
                <a:solidFill>
                  <a:srgbClr val="6B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35" name="Rectangle 2503">
                  <a:extLst>
                    <a:ext uri="{FF2B5EF4-FFF2-40B4-BE49-F238E27FC236}">
                      <a16:creationId xmlns:a16="http://schemas.microsoft.com/office/drawing/2014/main" id="{A3949A94-C7DB-4222-9040-AE6AFAA24FFC}"/>
                    </a:ext>
                  </a:extLst>
                </p:cNvPr>
                <p:cNvSpPr>
                  <a:spLocks noChangeArrowheads="1"/>
                </p:cNvSpPr>
                <p:nvPr/>
              </p:nvSpPr>
              <p:spPr bwMode="auto">
                <a:xfrm>
                  <a:off x="4134" y="3546"/>
                  <a:ext cx="337"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36" name="Rectangle 2504">
                  <a:extLst>
                    <a:ext uri="{FF2B5EF4-FFF2-40B4-BE49-F238E27FC236}">
                      <a16:creationId xmlns:a16="http://schemas.microsoft.com/office/drawing/2014/main" id="{02660606-BCD7-4783-AF48-D6EDC9F100FC}"/>
                    </a:ext>
                  </a:extLst>
                </p:cNvPr>
                <p:cNvSpPr>
                  <a:spLocks noChangeArrowheads="1"/>
                </p:cNvSpPr>
                <p:nvPr/>
              </p:nvSpPr>
              <p:spPr bwMode="auto">
                <a:xfrm>
                  <a:off x="4134" y="3552"/>
                  <a:ext cx="337"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37" name="Rectangle 2505">
                  <a:extLst>
                    <a:ext uri="{FF2B5EF4-FFF2-40B4-BE49-F238E27FC236}">
                      <a16:creationId xmlns:a16="http://schemas.microsoft.com/office/drawing/2014/main" id="{0AE61C08-D49D-468A-8DC7-C0343FB09AB4}"/>
                    </a:ext>
                  </a:extLst>
                </p:cNvPr>
                <p:cNvSpPr>
                  <a:spLocks noChangeArrowheads="1"/>
                </p:cNvSpPr>
                <p:nvPr/>
              </p:nvSpPr>
              <p:spPr bwMode="auto">
                <a:xfrm>
                  <a:off x="4134" y="3558"/>
                  <a:ext cx="337" cy="6"/>
                </a:xfrm>
                <a:prstGeom prst="rect">
                  <a:avLst/>
                </a:prstGeom>
                <a:solidFill>
                  <a:srgbClr val="68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38" name="Rectangle 2506">
                  <a:extLst>
                    <a:ext uri="{FF2B5EF4-FFF2-40B4-BE49-F238E27FC236}">
                      <a16:creationId xmlns:a16="http://schemas.microsoft.com/office/drawing/2014/main" id="{B985D4E8-3AAB-4ED6-97AB-CEAB019C1EC7}"/>
                    </a:ext>
                  </a:extLst>
                </p:cNvPr>
                <p:cNvSpPr>
                  <a:spLocks noChangeArrowheads="1"/>
                </p:cNvSpPr>
                <p:nvPr/>
              </p:nvSpPr>
              <p:spPr bwMode="auto">
                <a:xfrm>
                  <a:off x="4134" y="3564"/>
                  <a:ext cx="337"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39" name="Rectangle 2507">
                  <a:extLst>
                    <a:ext uri="{FF2B5EF4-FFF2-40B4-BE49-F238E27FC236}">
                      <a16:creationId xmlns:a16="http://schemas.microsoft.com/office/drawing/2014/main" id="{01DFD35A-3281-48AA-A2A2-F2BBF5208425}"/>
                    </a:ext>
                  </a:extLst>
                </p:cNvPr>
                <p:cNvSpPr>
                  <a:spLocks noChangeArrowheads="1"/>
                </p:cNvSpPr>
                <p:nvPr/>
              </p:nvSpPr>
              <p:spPr bwMode="auto">
                <a:xfrm>
                  <a:off x="4134" y="3570"/>
                  <a:ext cx="337"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40" name="Rectangle 2508">
                  <a:extLst>
                    <a:ext uri="{FF2B5EF4-FFF2-40B4-BE49-F238E27FC236}">
                      <a16:creationId xmlns:a16="http://schemas.microsoft.com/office/drawing/2014/main" id="{770FEEEC-B4B5-40CA-90AC-6CF5AAFAD642}"/>
                    </a:ext>
                  </a:extLst>
                </p:cNvPr>
                <p:cNvSpPr>
                  <a:spLocks noChangeArrowheads="1"/>
                </p:cNvSpPr>
                <p:nvPr/>
              </p:nvSpPr>
              <p:spPr bwMode="auto">
                <a:xfrm>
                  <a:off x="4134" y="3576"/>
                  <a:ext cx="337"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7741" name="Rectangle 2509">
                <a:extLst>
                  <a:ext uri="{FF2B5EF4-FFF2-40B4-BE49-F238E27FC236}">
                    <a16:creationId xmlns:a16="http://schemas.microsoft.com/office/drawing/2014/main" id="{E0A22A61-6AF3-417B-B2AE-D1F1EEE8026F}"/>
                  </a:ext>
                </a:extLst>
              </p:cNvPr>
              <p:cNvSpPr>
                <a:spLocks noChangeArrowheads="1"/>
              </p:cNvSpPr>
              <p:nvPr/>
            </p:nvSpPr>
            <p:spPr bwMode="auto">
              <a:xfrm>
                <a:off x="4134" y="2862"/>
                <a:ext cx="337" cy="72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742" name="Rectangle 2510">
              <a:extLst>
                <a:ext uri="{FF2B5EF4-FFF2-40B4-BE49-F238E27FC236}">
                  <a16:creationId xmlns:a16="http://schemas.microsoft.com/office/drawing/2014/main" id="{55439EA9-E51B-4855-B996-7FADBBA5FE28}"/>
                </a:ext>
              </a:extLst>
            </p:cNvPr>
            <p:cNvSpPr>
              <a:spLocks noChangeArrowheads="1"/>
            </p:cNvSpPr>
            <p:nvPr/>
          </p:nvSpPr>
          <p:spPr bwMode="auto">
            <a:xfrm>
              <a:off x="4164" y="3090"/>
              <a:ext cx="2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802.3</a:t>
              </a:r>
              <a:endParaRPr lang="fr-FR" altLang="en-US"/>
            </a:p>
          </p:txBody>
        </p:sp>
        <p:sp>
          <p:nvSpPr>
            <p:cNvPr id="97743" name="Rectangle 2511">
              <a:extLst>
                <a:ext uri="{FF2B5EF4-FFF2-40B4-BE49-F238E27FC236}">
                  <a16:creationId xmlns:a16="http://schemas.microsoft.com/office/drawing/2014/main" id="{2CE683A3-2DC1-4A43-8FBF-8E324048CDB9}"/>
                </a:ext>
              </a:extLst>
            </p:cNvPr>
            <p:cNvSpPr>
              <a:spLocks noChangeArrowheads="1"/>
            </p:cNvSpPr>
            <p:nvPr/>
          </p:nvSpPr>
          <p:spPr bwMode="auto">
            <a:xfrm>
              <a:off x="4194" y="3222"/>
              <a:ext cx="21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(FE)</a:t>
              </a:r>
              <a:endParaRPr lang="fr-FR" altLang="en-US"/>
            </a:p>
          </p:txBody>
        </p:sp>
        <p:grpSp>
          <p:nvGrpSpPr>
            <p:cNvPr id="97744" name="Group 2512">
              <a:extLst>
                <a:ext uri="{FF2B5EF4-FFF2-40B4-BE49-F238E27FC236}">
                  <a16:creationId xmlns:a16="http://schemas.microsoft.com/office/drawing/2014/main" id="{242CA2E1-D094-4EBF-BB16-24DECE48724B}"/>
                </a:ext>
              </a:extLst>
            </p:cNvPr>
            <p:cNvGrpSpPr>
              <a:grpSpLocks/>
            </p:cNvGrpSpPr>
            <p:nvPr/>
          </p:nvGrpSpPr>
          <p:grpSpPr bwMode="auto">
            <a:xfrm>
              <a:off x="3798" y="2526"/>
              <a:ext cx="336" cy="336"/>
              <a:chOff x="3798" y="2526"/>
              <a:chExt cx="336" cy="336"/>
            </a:xfrm>
          </p:grpSpPr>
          <p:grpSp>
            <p:nvGrpSpPr>
              <p:cNvPr id="97745" name="Group 2513">
                <a:extLst>
                  <a:ext uri="{FF2B5EF4-FFF2-40B4-BE49-F238E27FC236}">
                    <a16:creationId xmlns:a16="http://schemas.microsoft.com/office/drawing/2014/main" id="{76D6C49B-FD19-44BD-85AB-625F41F6B007}"/>
                  </a:ext>
                </a:extLst>
              </p:cNvPr>
              <p:cNvGrpSpPr>
                <a:grpSpLocks/>
              </p:cNvGrpSpPr>
              <p:nvPr/>
            </p:nvGrpSpPr>
            <p:grpSpPr bwMode="auto">
              <a:xfrm>
                <a:off x="3798" y="2526"/>
                <a:ext cx="336" cy="336"/>
                <a:chOff x="3798" y="2526"/>
                <a:chExt cx="336" cy="336"/>
              </a:xfrm>
            </p:grpSpPr>
            <p:sp>
              <p:nvSpPr>
                <p:cNvPr id="97746" name="Rectangle 2514">
                  <a:extLst>
                    <a:ext uri="{FF2B5EF4-FFF2-40B4-BE49-F238E27FC236}">
                      <a16:creationId xmlns:a16="http://schemas.microsoft.com/office/drawing/2014/main" id="{DB34ACC4-8694-4BC1-ACC1-A5BEB2747B65}"/>
                    </a:ext>
                  </a:extLst>
                </p:cNvPr>
                <p:cNvSpPr>
                  <a:spLocks noChangeArrowheads="1"/>
                </p:cNvSpPr>
                <p:nvPr/>
              </p:nvSpPr>
              <p:spPr bwMode="auto">
                <a:xfrm>
                  <a:off x="3798" y="2526"/>
                  <a:ext cx="336" cy="6"/>
                </a:xfrm>
                <a:prstGeom prst="rect">
                  <a:avLst/>
                </a:prstGeom>
                <a:solidFill>
                  <a:srgbClr val="FF7C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47" name="Rectangle 2515">
                  <a:extLst>
                    <a:ext uri="{FF2B5EF4-FFF2-40B4-BE49-F238E27FC236}">
                      <a16:creationId xmlns:a16="http://schemas.microsoft.com/office/drawing/2014/main" id="{45CB19C4-17D2-436C-9C79-014ABC944821}"/>
                    </a:ext>
                  </a:extLst>
                </p:cNvPr>
                <p:cNvSpPr>
                  <a:spLocks noChangeArrowheads="1"/>
                </p:cNvSpPr>
                <p:nvPr/>
              </p:nvSpPr>
              <p:spPr bwMode="auto">
                <a:xfrm>
                  <a:off x="3798" y="2532"/>
                  <a:ext cx="336" cy="6"/>
                </a:xfrm>
                <a:prstGeom prst="rect">
                  <a:avLst/>
                </a:prstGeom>
                <a:solidFill>
                  <a:srgbClr val="FF7E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48" name="Rectangle 2516">
                  <a:extLst>
                    <a:ext uri="{FF2B5EF4-FFF2-40B4-BE49-F238E27FC236}">
                      <a16:creationId xmlns:a16="http://schemas.microsoft.com/office/drawing/2014/main" id="{B6FCC12F-9440-4763-B6CB-58F2BD130B2D}"/>
                    </a:ext>
                  </a:extLst>
                </p:cNvPr>
                <p:cNvSpPr>
                  <a:spLocks noChangeArrowheads="1"/>
                </p:cNvSpPr>
                <p:nvPr/>
              </p:nvSpPr>
              <p:spPr bwMode="auto">
                <a:xfrm>
                  <a:off x="3798" y="2538"/>
                  <a:ext cx="336" cy="6"/>
                </a:xfrm>
                <a:prstGeom prst="rect">
                  <a:avLst/>
                </a:prstGeom>
                <a:solidFill>
                  <a:srgbClr val="FF81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49" name="Rectangle 2517">
                  <a:extLst>
                    <a:ext uri="{FF2B5EF4-FFF2-40B4-BE49-F238E27FC236}">
                      <a16:creationId xmlns:a16="http://schemas.microsoft.com/office/drawing/2014/main" id="{A86EE5D3-235B-49E9-AE2A-8E6B6F0D63AD}"/>
                    </a:ext>
                  </a:extLst>
                </p:cNvPr>
                <p:cNvSpPr>
                  <a:spLocks noChangeArrowheads="1"/>
                </p:cNvSpPr>
                <p:nvPr/>
              </p:nvSpPr>
              <p:spPr bwMode="auto">
                <a:xfrm>
                  <a:off x="3798" y="2544"/>
                  <a:ext cx="336" cy="6"/>
                </a:xfrm>
                <a:prstGeom prst="rect">
                  <a:avLst/>
                </a:prstGeom>
                <a:solidFill>
                  <a:srgbClr val="FF84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50" name="Rectangle 2518">
                  <a:extLst>
                    <a:ext uri="{FF2B5EF4-FFF2-40B4-BE49-F238E27FC236}">
                      <a16:creationId xmlns:a16="http://schemas.microsoft.com/office/drawing/2014/main" id="{E9B05F17-1054-488A-89CE-EAC24415F12A}"/>
                    </a:ext>
                  </a:extLst>
                </p:cNvPr>
                <p:cNvSpPr>
                  <a:spLocks noChangeArrowheads="1"/>
                </p:cNvSpPr>
                <p:nvPr/>
              </p:nvSpPr>
              <p:spPr bwMode="auto">
                <a:xfrm>
                  <a:off x="3798" y="2550"/>
                  <a:ext cx="336" cy="6"/>
                </a:xfrm>
                <a:prstGeom prst="rect">
                  <a:avLst/>
                </a:prstGeom>
                <a:solidFill>
                  <a:srgbClr val="FF88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51" name="Rectangle 2519">
                  <a:extLst>
                    <a:ext uri="{FF2B5EF4-FFF2-40B4-BE49-F238E27FC236}">
                      <a16:creationId xmlns:a16="http://schemas.microsoft.com/office/drawing/2014/main" id="{4F42DC66-23B4-4170-BDDB-3849FAC7A5C1}"/>
                    </a:ext>
                  </a:extLst>
                </p:cNvPr>
                <p:cNvSpPr>
                  <a:spLocks noChangeArrowheads="1"/>
                </p:cNvSpPr>
                <p:nvPr/>
              </p:nvSpPr>
              <p:spPr bwMode="auto">
                <a:xfrm>
                  <a:off x="3798" y="2556"/>
                  <a:ext cx="336" cy="6"/>
                </a:xfrm>
                <a:prstGeom prst="rect">
                  <a:avLst/>
                </a:prstGeom>
                <a:solidFill>
                  <a:srgbClr val="FF8D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52" name="Rectangle 2520">
                  <a:extLst>
                    <a:ext uri="{FF2B5EF4-FFF2-40B4-BE49-F238E27FC236}">
                      <a16:creationId xmlns:a16="http://schemas.microsoft.com/office/drawing/2014/main" id="{EA9FF412-4FFE-4A01-B642-EC0E51BD7EED}"/>
                    </a:ext>
                  </a:extLst>
                </p:cNvPr>
                <p:cNvSpPr>
                  <a:spLocks noChangeArrowheads="1"/>
                </p:cNvSpPr>
                <p:nvPr/>
              </p:nvSpPr>
              <p:spPr bwMode="auto">
                <a:xfrm>
                  <a:off x="3798" y="2562"/>
                  <a:ext cx="336" cy="6"/>
                </a:xfrm>
                <a:prstGeom prst="rect">
                  <a:avLst/>
                </a:prstGeom>
                <a:solidFill>
                  <a:srgbClr val="FF92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53" name="Rectangle 2521">
                  <a:extLst>
                    <a:ext uri="{FF2B5EF4-FFF2-40B4-BE49-F238E27FC236}">
                      <a16:creationId xmlns:a16="http://schemas.microsoft.com/office/drawing/2014/main" id="{1BE56052-1685-491C-9A2A-FC95C6579B8A}"/>
                    </a:ext>
                  </a:extLst>
                </p:cNvPr>
                <p:cNvSpPr>
                  <a:spLocks noChangeArrowheads="1"/>
                </p:cNvSpPr>
                <p:nvPr/>
              </p:nvSpPr>
              <p:spPr bwMode="auto">
                <a:xfrm>
                  <a:off x="3798" y="2568"/>
                  <a:ext cx="336" cy="6"/>
                </a:xfrm>
                <a:prstGeom prst="rect">
                  <a:avLst/>
                </a:prstGeom>
                <a:solidFill>
                  <a:srgbClr val="FF989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54" name="Rectangle 2522">
                  <a:extLst>
                    <a:ext uri="{FF2B5EF4-FFF2-40B4-BE49-F238E27FC236}">
                      <a16:creationId xmlns:a16="http://schemas.microsoft.com/office/drawing/2014/main" id="{8DC80DD8-610A-4C9D-835A-960E0143C757}"/>
                    </a:ext>
                  </a:extLst>
                </p:cNvPr>
                <p:cNvSpPr>
                  <a:spLocks noChangeArrowheads="1"/>
                </p:cNvSpPr>
                <p:nvPr/>
              </p:nvSpPr>
              <p:spPr bwMode="auto">
                <a:xfrm>
                  <a:off x="3798" y="2574"/>
                  <a:ext cx="336" cy="6"/>
                </a:xfrm>
                <a:prstGeom prst="rect">
                  <a:avLst/>
                </a:prstGeom>
                <a:solidFill>
                  <a:srgbClr val="FF9F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55" name="Rectangle 2523">
                  <a:extLst>
                    <a:ext uri="{FF2B5EF4-FFF2-40B4-BE49-F238E27FC236}">
                      <a16:creationId xmlns:a16="http://schemas.microsoft.com/office/drawing/2014/main" id="{CE8F1E88-D0D6-4BBD-93DA-081FC05B0418}"/>
                    </a:ext>
                  </a:extLst>
                </p:cNvPr>
                <p:cNvSpPr>
                  <a:spLocks noChangeArrowheads="1"/>
                </p:cNvSpPr>
                <p:nvPr/>
              </p:nvSpPr>
              <p:spPr bwMode="auto">
                <a:xfrm>
                  <a:off x="3798" y="2580"/>
                  <a:ext cx="336" cy="6"/>
                </a:xfrm>
                <a:prstGeom prst="rect">
                  <a:avLst/>
                </a:prstGeom>
                <a:solidFill>
                  <a:srgbClr val="FFA6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56" name="Rectangle 2524">
                  <a:extLst>
                    <a:ext uri="{FF2B5EF4-FFF2-40B4-BE49-F238E27FC236}">
                      <a16:creationId xmlns:a16="http://schemas.microsoft.com/office/drawing/2014/main" id="{B7387C88-5734-4F30-B405-0C6B25F75799}"/>
                    </a:ext>
                  </a:extLst>
                </p:cNvPr>
                <p:cNvSpPr>
                  <a:spLocks noChangeArrowheads="1"/>
                </p:cNvSpPr>
                <p:nvPr/>
              </p:nvSpPr>
              <p:spPr bwMode="auto">
                <a:xfrm>
                  <a:off x="3798" y="2586"/>
                  <a:ext cx="336" cy="6"/>
                </a:xfrm>
                <a:prstGeom prst="rect">
                  <a:avLst/>
                </a:prstGeom>
                <a:solidFill>
                  <a:srgbClr val="FFAE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57" name="Rectangle 2525">
                  <a:extLst>
                    <a:ext uri="{FF2B5EF4-FFF2-40B4-BE49-F238E27FC236}">
                      <a16:creationId xmlns:a16="http://schemas.microsoft.com/office/drawing/2014/main" id="{A60D5954-3D89-4696-BC73-C8D97DB892E3}"/>
                    </a:ext>
                  </a:extLst>
                </p:cNvPr>
                <p:cNvSpPr>
                  <a:spLocks noChangeArrowheads="1"/>
                </p:cNvSpPr>
                <p:nvPr/>
              </p:nvSpPr>
              <p:spPr bwMode="auto">
                <a:xfrm>
                  <a:off x="3798" y="2592"/>
                  <a:ext cx="336" cy="6"/>
                </a:xfrm>
                <a:prstGeom prst="rect">
                  <a:avLst/>
                </a:prstGeom>
                <a:solidFill>
                  <a:srgbClr val="FFB5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58" name="Rectangle 2526">
                  <a:extLst>
                    <a:ext uri="{FF2B5EF4-FFF2-40B4-BE49-F238E27FC236}">
                      <a16:creationId xmlns:a16="http://schemas.microsoft.com/office/drawing/2014/main" id="{9A73456F-EC6D-41BB-B376-268DB4B51142}"/>
                    </a:ext>
                  </a:extLst>
                </p:cNvPr>
                <p:cNvSpPr>
                  <a:spLocks noChangeArrowheads="1"/>
                </p:cNvSpPr>
                <p:nvPr/>
              </p:nvSpPr>
              <p:spPr bwMode="auto">
                <a:xfrm>
                  <a:off x="3798" y="2598"/>
                  <a:ext cx="336" cy="6"/>
                </a:xfrm>
                <a:prstGeom prst="rect">
                  <a:avLst/>
                </a:prstGeom>
                <a:solidFill>
                  <a:srgbClr val="FFBD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59" name="Rectangle 2527">
                  <a:extLst>
                    <a:ext uri="{FF2B5EF4-FFF2-40B4-BE49-F238E27FC236}">
                      <a16:creationId xmlns:a16="http://schemas.microsoft.com/office/drawing/2014/main" id="{3354FC1F-7399-4A58-9546-05BF2B361E8E}"/>
                    </a:ext>
                  </a:extLst>
                </p:cNvPr>
                <p:cNvSpPr>
                  <a:spLocks noChangeArrowheads="1"/>
                </p:cNvSpPr>
                <p:nvPr/>
              </p:nvSpPr>
              <p:spPr bwMode="auto">
                <a:xfrm>
                  <a:off x="3798" y="2604"/>
                  <a:ext cx="336" cy="6"/>
                </a:xfrm>
                <a:prstGeom prst="rect">
                  <a:avLst/>
                </a:prstGeom>
                <a:solidFill>
                  <a:srgbClr val="FFC4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60" name="Rectangle 2528">
                  <a:extLst>
                    <a:ext uri="{FF2B5EF4-FFF2-40B4-BE49-F238E27FC236}">
                      <a16:creationId xmlns:a16="http://schemas.microsoft.com/office/drawing/2014/main" id="{D65E3D16-2D76-4D2B-A60E-44A755234F82}"/>
                    </a:ext>
                  </a:extLst>
                </p:cNvPr>
                <p:cNvSpPr>
                  <a:spLocks noChangeArrowheads="1"/>
                </p:cNvSpPr>
                <p:nvPr/>
              </p:nvSpPr>
              <p:spPr bwMode="auto">
                <a:xfrm>
                  <a:off x="3798" y="2610"/>
                  <a:ext cx="336" cy="6"/>
                </a:xfrm>
                <a:prstGeom prst="rect">
                  <a:avLst/>
                </a:prstGeom>
                <a:solidFill>
                  <a:srgbClr val="FFCC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61" name="Rectangle 2529">
                  <a:extLst>
                    <a:ext uri="{FF2B5EF4-FFF2-40B4-BE49-F238E27FC236}">
                      <a16:creationId xmlns:a16="http://schemas.microsoft.com/office/drawing/2014/main" id="{61EAEE71-07E9-4AC8-9EC6-119F74A3E07B}"/>
                    </a:ext>
                  </a:extLst>
                </p:cNvPr>
                <p:cNvSpPr>
                  <a:spLocks noChangeArrowheads="1"/>
                </p:cNvSpPr>
                <p:nvPr/>
              </p:nvSpPr>
              <p:spPr bwMode="auto">
                <a:xfrm>
                  <a:off x="3798" y="2616"/>
                  <a:ext cx="336" cy="6"/>
                </a:xfrm>
                <a:prstGeom prst="rect">
                  <a:avLst/>
                </a:prstGeom>
                <a:solidFill>
                  <a:srgbClr val="FFD3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62" name="Rectangle 2530">
                  <a:extLst>
                    <a:ext uri="{FF2B5EF4-FFF2-40B4-BE49-F238E27FC236}">
                      <a16:creationId xmlns:a16="http://schemas.microsoft.com/office/drawing/2014/main" id="{1B1E2A24-2EE8-42D4-B229-4650FA510966}"/>
                    </a:ext>
                  </a:extLst>
                </p:cNvPr>
                <p:cNvSpPr>
                  <a:spLocks noChangeArrowheads="1"/>
                </p:cNvSpPr>
                <p:nvPr/>
              </p:nvSpPr>
              <p:spPr bwMode="auto">
                <a:xfrm>
                  <a:off x="3798" y="2622"/>
                  <a:ext cx="336" cy="6"/>
                </a:xfrm>
                <a:prstGeom prst="rect">
                  <a:avLst/>
                </a:prstGeom>
                <a:solidFill>
                  <a:srgbClr val="FFD9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63" name="Rectangle 2531">
                  <a:extLst>
                    <a:ext uri="{FF2B5EF4-FFF2-40B4-BE49-F238E27FC236}">
                      <a16:creationId xmlns:a16="http://schemas.microsoft.com/office/drawing/2014/main" id="{E99C21B5-4D77-4D03-B695-AC1F7BE91942}"/>
                    </a:ext>
                  </a:extLst>
                </p:cNvPr>
                <p:cNvSpPr>
                  <a:spLocks noChangeArrowheads="1"/>
                </p:cNvSpPr>
                <p:nvPr/>
              </p:nvSpPr>
              <p:spPr bwMode="auto">
                <a:xfrm>
                  <a:off x="3798" y="2628"/>
                  <a:ext cx="336" cy="6"/>
                </a:xfrm>
                <a:prstGeom prst="rect">
                  <a:avLst/>
                </a:prstGeom>
                <a:solidFill>
                  <a:srgbClr val="FFE0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64" name="Rectangle 2532">
                  <a:extLst>
                    <a:ext uri="{FF2B5EF4-FFF2-40B4-BE49-F238E27FC236}">
                      <a16:creationId xmlns:a16="http://schemas.microsoft.com/office/drawing/2014/main" id="{2EC4DE5B-A4B2-4C53-AD8B-D7C2DB6D04B4}"/>
                    </a:ext>
                  </a:extLst>
                </p:cNvPr>
                <p:cNvSpPr>
                  <a:spLocks noChangeArrowheads="1"/>
                </p:cNvSpPr>
                <p:nvPr/>
              </p:nvSpPr>
              <p:spPr bwMode="auto">
                <a:xfrm>
                  <a:off x="3798" y="2634"/>
                  <a:ext cx="336" cy="6"/>
                </a:xfrm>
                <a:prstGeom prst="rect">
                  <a:avLst/>
                </a:prstGeom>
                <a:solidFill>
                  <a:srgbClr val="FFE5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65" name="Rectangle 2533">
                  <a:extLst>
                    <a:ext uri="{FF2B5EF4-FFF2-40B4-BE49-F238E27FC236}">
                      <a16:creationId xmlns:a16="http://schemas.microsoft.com/office/drawing/2014/main" id="{7AA5D497-7814-4A00-B877-D2A30FE7B0C5}"/>
                    </a:ext>
                  </a:extLst>
                </p:cNvPr>
                <p:cNvSpPr>
                  <a:spLocks noChangeArrowheads="1"/>
                </p:cNvSpPr>
                <p:nvPr/>
              </p:nvSpPr>
              <p:spPr bwMode="auto">
                <a:xfrm>
                  <a:off x="3798" y="2640"/>
                  <a:ext cx="336" cy="6"/>
                </a:xfrm>
                <a:prstGeom prst="rect">
                  <a:avLst/>
                </a:prstGeom>
                <a:solidFill>
                  <a:srgbClr val="FFEA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66" name="Rectangle 2534">
                  <a:extLst>
                    <a:ext uri="{FF2B5EF4-FFF2-40B4-BE49-F238E27FC236}">
                      <a16:creationId xmlns:a16="http://schemas.microsoft.com/office/drawing/2014/main" id="{F56B2BC8-8018-4BD7-A37C-EAA8037CDF36}"/>
                    </a:ext>
                  </a:extLst>
                </p:cNvPr>
                <p:cNvSpPr>
                  <a:spLocks noChangeArrowheads="1"/>
                </p:cNvSpPr>
                <p:nvPr/>
              </p:nvSpPr>
              <p:spPr bwMode="auto">
                <a:xfrm>
                  <a:off x="3798" y="2646"/>
                  <a:ext cx="336" cy="6"/>
                </a:xfrm>
                <a:prstGeom prst="rect">
                  <a:avLst/>
                </a:prstGeom>
                <a:solidFill>
                  <a:srgbClr val="FFEE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67" name="Rectangle 2535">
                  <a:extLst>
                    <a:ext uri="{FF2B5EF4-FFF2-40B4-BE49-F238E27FC236}">
                      <a16:creationId xmlns:a16="http://schemas.microsoft.com/office/drawing/2014/main" id="{F344987E-3B6E-4AF5-B19B-2C0735FC723E}"/>
                    </a:ext>
                  </a:extLst>
                </p:cNvPr>
                <p:cNvSpPr>
                  <a:spLocks noChangeArrowheads="1"/>
                </p:cNvSpPr>
                <p:nvPr/>
              </p:nvSpPr>
              <p:spPr bwMode="auto">
                <a:xfrm>
                  <a:off x="3798" y="2652"/>
                  <a:ext cx="336" cy="6"/>
                </a:xfrm>
                <a:prstGeom prst="rect">
                  <a:avLst/>
                </a:prstGeom>
                <a:solidFill>
                  <a:srgbClr val="FF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68" name="Rectangle 2536">
                  <a:extLst>
                    <a:ext uri="{FF2B5EF4-FFF2-40B4-BE49-F238E27FC236}">
                      <a16:creationId xmlns:a16="http://schemas.microsoft.com/office/drawing/2014/main" id="{56437EC1-6315-4B7D-AD76-94ACC203B767}"/>
                    </a:ext>
                  </a:extLst>
                </p:cNvPr>
                <p:cNvSpPr>
                  <a:spLocks noChangeArrowheads="1"/>
                </p:cNvSpPr>
                <p:nvPr/>
              </p:nvSpPr>
              <p:spPr bwMode="auto">
                <a:xfrm>
                  <a:off x="3798" y="2658"/>
                  <a:ext cx="336" cy="6"/>
                </a:xfrm>
                <a:prstGeom prst="rect">
                  <a:avLst/>
                </a:prstGeom>
                <a:solidFill>
                  <a:srgbClr val="FF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69" name="Rectangle 2537">
                  <a:extLst>
                    <a:ext uri="{FF2B5EF4-FFF2-40B4-BE49-F238E27FC236}">
                      <a16:creationId xmlns:a16="http://schemas.microsoft.com/office/drawing/2014/main" id="{7E32AF08-0E37-407B-A88A-D4E261ECC900}"/>
                    </a:ext>
                  </a:extLst>
                </p:cNvPr>
                <p:cNvSpPr>
                  <a:spLocks noChangeArrowheads="1"/>
                </p:cNvSpPr>
                <p:nvPr/>
              </p:nvSpPr>
              <p:spPr bwMode="auto">
                <a:xfrm>
                  <a:off x="3798" y="2664"/>
                  <a:ext cx="336" cy="6"/>
                </a:xfrm>
                <a:prstGeom prst="rect">
                  <a:avLst/>
                </a:prstGeom>
                <a:solidFill>
                  <a:srgbClr val="FF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70" name="Rectangle 2538">
                  <a:extLst>
                    <a:ext uri="{FF2B5EF4-FFF2-40B4-BE49-F238E27FC236}">
                      <a16:creationId xmlns:a16="http://schemas.microsoft.com/office/drawing/2014/main" id="{57A4C3E6-B660-4D13-A9F9-53EE0078EAE1}"/>
                    </a:ext>
                  </a:extLst>
                </p:cNvPr>
                <p:cNvSpPr>
                  <a:spLocks noChangeArrowheads="1"/>
                </p:cNvSpPr>
                <p:nvPr/>
              </p:nvSpPr>
              <p:spPr bwMode="auto">
                <a:xfrm>
                  <a:off x="3798" y="2670"/>
                  <a:ext cx="336" cy="6"/>
                </a:xfrm>
                <a:prstGeom prst="rect">
                  <a:avLst/>
                </a:prstGeom>
                <a:solidFill>
                  <a:srgbClr val="FF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71" name="Rectangle 2539">
                  <a:extLst>
                    <a:ext uri="{FF2B5EF4-FFF2-40B4-BE49-F238E27FC236}">
                      <a16:creationId xmlns:a16="http://schemas.microsoft.com/office/drawing/2014/main" id="{9154DE03-E0EB-4E7A-A565-AA1B83EBE946}"/>
                    </a:ext>
                  </a:extLst>
                </p:cNvPr>
                <p:cNvSpPr>
                  <a:spLocks noChangeArrowheads="1"/>
                </p:cNvSpPr>
                <p:nvPr/>
              </p:nvSpPr>
              <p:spPr bwMode="auto">
                <a:xfrm>
                  <a:off x="3798" y="2676"/>
                  <a:ext cx="336" cy="6"/>
                </a:xfrm>
                <a:prstGeom prst="rect">
                  <a:avLst/>
                </a:prstGeom>
                <a:solidFill>
                  <a:srgbClr val="FF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72" name="Rectangle 2540">
                  <a:extLst>
                    <a:ext uri="{FF2B5EF4-FFF2-40B4-BE49-F238E27FC236}">
                      <a16:creationId xmlns:a16="http://schemas.microsoft.com/office/drawing/2014/main" id="{831DAAC6-5E20-4997-A267-C9A1ED8CAC7D}"/>
                    </a:ext>
                  </a:extLst>
                </p:cNvPr>
                <p:cNvSpPr>
                  <a:spLocks noChangeArrowheads="1"/>
                </p:cNvSpPr>
                <p:nvPr/>
              </p:nvSpPr>
              <p:spPr bwMode="auto">
                <a:xfrm>
                  <a:off x="3798" y="2682"/>
                  <a:ext cx="336" cy="6"/>
                </a:xfrm>
                <a:prstGeom prst="rect">
                  <a:avLst/>
                </a:prstGeom>
                <a:solidFill>
                  <a:srgbClr val="FF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73" name="Rectangle 2541">
                  <a:extLst>
                    <a:ext uri="{FF2B5EF4-FFF2-40B4-BE49-F238E27FC236}">
                      <a16:creationId xmlns:a16="http://schemas.microsoft.com/office/drawing/2014/main" id="{05D8F9F6-AB23-4251-9528-0BE7EB330AFF}"/>
                    </a:ext>
                  </a:extLst>
                </p:cNvPr>
                <p:cNvSpPr>
                  <a:spLocks noChangeArrowheads="1"/>
                </p:cNvSpPr>
                <p:nvPr/>
              </p:nvSpPr>
              <p:spPr bwMode="auto">
                <a:xfrm>
                  <a:off x="3798" y="2688"/>
                  <a:ext cx="336"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74" name="Rectangle 2542">
                  <a:extLst>
                    <a:ext uri="{FF2B5EF4-FFF2-40B4-BE49-F238E27FC236}">
                      <a16:creationId xmlns:a16="http://schemas.microsoft.com/office/drawing/2014/main" id="{A3BED1C6-B554-47D1-8095-6178F6114CCA}"/>
                    </a:ext>
                  </a:extLst>
                </p:cNvPr>
                <p:cNvSpPr>
                  <a:spLocks noChangeArrowheads="1"/>
                </p:cNvSpPr>
                <p:nvPr/>
              </p:nvSpPr>
              <p:spPr bwMode="auto">
                <a:xfrm>
                  <a:off x="3798" y="2694"/>
                  <a:ext cx="336"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75" name="Rectangle 2543">
                  <a:extLst>
                    <a:ext uri="{FF2B5EF4-FFF2-40B4-BE49-F238E27FC236}">
                      <a16:creationId xmlns:a16="http://schemas.microsoft.com/office/drawing/2014/main" id="{053CECB4-D221-49C7-97EA-2BA0593416EE}"/>
                    </a:ext>
                  </a:extLst>
                </p:cNvPr>
                <p:cNvSpPr>
                  <a:spLocks noChangeArrowheads="1"/>
                </p:cNvSpPr>
                <p:nvPr/>
              </p:nvSpPr>
              <p:spPr bwMode="auto">
                <a:xfrm>
                  <a:off x="3798" y="2700"/>
                  <a:ext cx="336" cy="6"/>
                </a:xfrm>
                <a:prstGeom prst="rect">
                  <a:avLst/>
                </a:prstGeom>
                <a:solidFill>
                  <a:srgbClr val="FF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76" name="Rectangle 2544">
                  <a:extLst>
                    <a:ext uri="{FF2B5EF4-FFF2-40B4-BE49-F238E27FC236}">
                      <a16:creationId xmlns:a16="http://schemas.microsoft.com/office/drawing/2014/main" id="{AF3511DA-466C-489F-AA8C-6DA075571DC4}"/>
                    </a:ext>
                  </a:extLst>
                </p:cNvPr>
                <p:cNvSpPr>
                  <a:spLocks noChangeArrowheads="1"/>
                </p:cNvSpPr>
                <p:nvPr/>
              </p:nvSpPr>
              <p:spPr bwMode="auto">
                <a:xfrm>
                  <a:off x="3798" y="2706"/>
                  <a:ext cx="336" cy="6"/>
                </a:xfrm>
                <a:prstGeom prst="rect">
                  <a:avLst/>
                </a:prstGeom>
                <a:solidFill>
                  <a:srgbClr val="FF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77" name="Rectangle 2545">
                  <a:extLst>
                    <a:ext uri="{FF2B5EF4-FFF2-40B4-BE49-F238E27FC236}">
                      <a16:creationId xmlns:a16="http://schemas.microsoft.com/office/drawing/2014/main" id="{18142125-1581-453C-899D-41E9E9753510}"/>
                    </a:ext>
                  </a:extLst>
                </p:cNvPr>
                <p:cNvSpPr>
                  <a:spLocks noChangeArrowheads="1"/>
                </p:cNvSpPr>
                <p:nvPr/>
              </p:nvSpPr>
              <p:spPr bwMode="auto">
                <a:xfrm>
                  <a:off x="3798" y="2712"/>
                  <a:ext cx="336" cy="6"/>
                </a:xfrm>
                <a:prstGeom prst="rect">
                  <a:avLst/>
                </a:prstGeom>
                <a:solidFill>
                  <a:srgbClr val="FF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78" name="Rectangle 2546">
                  <a:extLst>
                    <a:ext uri="{FF2B5EF4-FFF2-40B4-BE49-F238E27FC236}">
                      <a16:creationId xmlns:a16="http://schemas.microsoft.com/office/drawing/2014/main" id="{AC399421-B0C5-453E-A73A-775220387D3E}"/>
                    </a:ext>
                  </a:extLst>
                </p:cNvPr>
                <p:cNvSpPr>
                  <a:spLocks noChangeArrowheads="1"/>
                </p:cNvSpPr>
                <p:nvPr/>
              </p:nvSpPr>
              <p:spPr bwMode="auto">
                <a:xfrm>
                  <a:off x="3798" y="2718"/>
                  <a:ext cx="336" cy="6"/>
                </a:xfrm>
                <a:prstGeom prst="rect">
                  <a:avLst/>
                </a:prstGeom>
                <a:solidFill>
                  <a:srgbClr val="FF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79" name="Rectangle 2547">
                  <a:extLst>
                    <a:ext uri="{FF2B5EF4-FFF2-40B4-BE49-F238E27FC236}">
                      <a16:creationId xmlns:a16="http://schemas.microsoft.com/office/drawing/2014/main" id="{1145C92B-7A4B-4856-9C6F-15E43B8A3501}"/>
                    </a:ext>
                  </a:extLst>
                </p:cNvPr>
                <p:cNvSpPr>
                  <a:spLocks noChangeArrowheads="1"/>
                </p:cNvSpPr>
                <p:nvPr/>
              </p:nvSpPr>
              <p:spPr bwMode="auto">
                <a:xfrm>
                  <a:off x="3798" y="2724"/>
                  <a:ext cx="336" cy="6"/>
                </a:xfrm>
                <a:prstGeom prst="rect">
                  <a:avLst/>
                </a:prstGeom>
                <a:solidFill>
                  <a:srgbClr val="FF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80" name="Rectangle 2548">
                  <a:extLst>
                    <a:ext uri="{FF2B5EF4-FFF2-40B4-BE49-F238E27FC236}">
                      <a16:creationId xmlns:a16="http://schemas.microsoft.com/office/drawing/2014/main" id="{DC4D4554-85AA-4298-9538-08645373BAB0}"/>
                    </a:ext>
                  </a:extLst>
                </p:cNvPr>
                <p:cNvSpPr>
                  <a:spLocks noChangeArrowheads="1"/>
                </p:cNvSpPr>
                <p:nvPr/>
              </p:nvSpPr>
              <p:spPr bwMode="auto">
                <a:xfrm>
                  <a:off x="3798" y="2730"/>
                  <a:ext cx="336" cy="6"/>
                </a:xfrm>
                <a:prstGeom prst="rect">
                  <a:avLst/>
                </a:prstGeom>
                <a:solidFill>
                  <a:srgbClr val="FF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81" name="Rectangle 2549">
                  <a:extLst>
                    <a:ext uri="{FF2B5EF4-FFF2-40B4-BE49-F238E27FC236}">
                      <a16:creationId xmlns:a16="http://schemas.microsoft.com/office/drawing/2014/main" id="{306DA084-ADF9-4CD6-80C4-E1F31CB7D70D}"/>
                    </a:ext>
                  </a:extLst>
                </p:cNvPr>
                <p:cNvSpPr>
                  <a:spLocks noChangeArrowheads="1"/>
                </p:cNvSpPr>
                <p:nvPr/>
              </p:nvSpPr>
              <p:spPr bwMode="auto">
                <a:xfrm>
                  <a:off x="3798" y="2736"/>
                  <a:ext cx="336" cy="6"/>
                </a:xfrm>
                <a:prstGeom prst="rect">
                  <a:avLst/>
                </a:prstGeom>
                <a:solidFill>
                  <a:srgbClr val="FFEE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82" name="Rectangle 2550">
                  <a:extLst>
                    <a:ext uri="{FF2B5EF4-FFF2-40B4-BE49-F238E27FC236}">
                      <a16:creationId xmlns:a16="http://schemas.microsoft.com/office/drawing/2014/main" id="{96A48C39-3CB5-41E8-A477-3059730D066B}"/>
                    </a:ext>
                  </a:extLst>
                </p:cNvPr>
                <p:cNvSpPr>
                  <a:spLocks noChangeArrowheads="1"/>
                </p:cNvSpPr>
                <p:nvPr/>
              </p:nvSpPr>
              <p:spPr bwMode="auto">
                <a:xfrm>
                  <a:off x="3798" y="2742"/>
                  <a:ext cx="336" cy="6"/>
                </a:xfrm>
                <a:prstGeom prst="rect">
                  <a:avLst/>
                </a:prstGeom>
                <a:solidFill>
                  <a:srgbClr val="FFEA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83" name="Rectangle 2551">
                  <a:extLst>
                    <a:ext uri="{FF2B5EF4-FFF2-40B4-BE49-F238E27FC236}">
                      <a16:creationId xmlns:a16="http://schemas.microsoft.com/office/drawing/2014/main" id="{3A26D47F-CED9-40E0-87EF-229388A0A668}"/>
                    </a:ext>
                  </a:extLst>
                </p:cNvPr>
                <p:cNvSpPr>
                  <a:spLocks noChangeArrowheads="1"/>
                </p:cNvSpPr>
                <p:nvPr/>
              </p:nvSpPr>
              <p:spPr bwMode="auto">
                <a:xfrm>
                  <a:off x="3798" y="2748"/>
                  <a:ext cx="336" cy="6"/>
                </a:xfrm>
                <a:prstGeom prst="rect">
                  <a:avLst/>
                </a:prstGeom>
                <a:solidFill>
                  <a:srgbClr val="FFE5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84" name="Rectangle 2552">
                  <a:extLst>
                    <a:ext uri="{FF2B5EF4-FFF2-40B4-BE49-F238E27FC236}">
                      <a16:creationId xmlns:a16="http://schemas.microsoft.com/office/drawing/2014/main" id="{3EE42A17-031A-4DB7-95C4-E81A97B2765B}"/>
                    </a:ext>
                  </a:extLst>
                </p:cNvPr>
                <p:cNvSpPr>
                  <a:spLocks noChangeArrowheads="1"/>
                </p:cNvSpPr>
                <p:nvPr/>
              </p:nvSpPr>
              <p:spPr bwMode="auto">
                <a:xfrm>
                  <a:off x="3798" y="2754"/>
                  <a:ext cx="336" cy="6"/>
                </a:xfrm>
                <a:prstGeom prst="rect">
                  <a:avLst/>
                </a:prstGeom>
                <a:solidFill>
                  <a:srgbClr val="FFDF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85" name="Rectangle 2553">
                  <a:extLst>
                    <a:ext uri="{FF2B5EF4-FFF2-40B4-BE49-F238E27FC236}">
                      <a16:creationId xmlns:a16="http://schemas.microsoft.com/office/drawing/2014/main" id="{0E9B1625-431F-49F9-A52C-07F68DC5BC4C}"/>
                    </a:ext>
                  </a:extLst>
                </p:cNvPr>
                <p:cNvSpPr>
                  <a:spLocks noChangeArrowheads="1"/>
                </p:cNvSpPr>
                <p:nvPr/>
              </p:nvSpPr>
              <p:spPr bwMode="auto">
                <a:xfrm>
                  <a:off x="3798" y="2760"/>
                  <a:ext cx="336" cy="6"/>
                </a:xfrm>
                <a:prstGeom prst="rect">
                  <a:avLst/>
                </a:prstGeom>
                <a:solidFill>
                  <a:srgbClr val="FFD9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86" name="Rectangle 2554">
                  <a:extLst>
                    <a:ext uri="{FF2B5EF4-FFF2-40B4-BE49-F238E27FC236}">
                      <a16:creationId xmlns:a16="http://schemas.microsoft.com/office/drawing/2014/main" id="{691D8285-7A29-4729-A9E7-39C09205ADF7}"/>
                    </a:ext>
                  </a:extLst>
                </p:cNvPr>
                <p:cNvSpPr>
                  <a:spLocks noChangeArrowheads="1"/>
                </p:cNvSpPr>
                <p:nvPr/>
              </p:nvSpPr>
              <p:spPr bwMode="auto">
                <a:xfrm>
                  <a:off x="3798" y="2766"/>
                  <a:ext cx="336" cy="6"/>
                </a:xfrm>
                <a:prstGeom prst="rect">
                  <a:avLst/>
                </a:prstGeom>
                <a:solidFill>
                  <a:srgbClr val="FFD3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87" name="Rectangle 2555">
                  <a:extLst>
                    <a:ext uri="{FF2B5EF4-FFF2-40B4-BE49-F238E27FC236}">
                      <a16:creationId xmlns:a16="http://schemas.microsoft.com/office/drawing/2014/main" id="{3076FCD4-B2A2-4A3F-B120-1479225E65A0}"/>
                    </a:ext>
                  </a:extLst>
                </p:cNvPr>
                <p:cNvSpPr>
                  <a:spLocks noChangeArrowheads="1"/>
                </p:cNvSpPr>
                <p:nvPr/>
              </p:nvSpPr>
              <p:spPr bwMode="auto">
                <a:xfrm>
                  <a:off x="3798" y="2772"/>
                  <a:ext cx="336" cy="6"/>
                </a:xfrm>
                <a:prstGeom prst="rect">
                  <a:avLst/>
                </a:prstGeom>
                <a:solidFill>
                  <a:srgbClr val="FFCC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88" name="Rectangle 2556">
                  <a:extLst>
                    <a:ext uri="{FF2B5EF4-FFF2-40B4-BE49-F238E27FC236}">
                      <a16:creationId xmlns:a16="http://schemas.microsoft.com/office/drawing/2014/main" id="{C4F3B0A9-D049-4802-97D0-E938A9AE65C3}"/>
                    </a:ext>
                  </a:extLst>
                </p:cNvPr>
                <p:cNvSpPr>
                  <a:spLocks noChangeArrowheads="1"/>
                </p:cNvSpPr>
                <p:nvPr/>
              </p:nvSpPr>
              <p:spPr bwMode="auto">
                <a:xfrm>
                  <a:off x="3798" y="2778"/>
                  <a:ext cx="336" cy="6"/>
                </a:xfrm>
                <a:prstGeom prst="rect">
                  <a:avLst/>
                </a:prstGeom>
                <a:solidFill>
                  <a:srgbClr val="FFC4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89" name="Rectangle 2557">
                  <a:extLst>
                    <a:ext uri="{FF2B5EF4-FFF2-40B4-BE49-F238E27FC236}">
                      <a16:creationId xmlns:a16="http://schemas.microsoft.com/office/drawing/2014/main" id="{5B18659E-8979-488C-8E15-BAAB1DD0A468}"/>
                    </a:ext>
                  </a:extLst>
                </p:cNvPr>
                <p:cNvSpPr>
                  <a:spLocks noChangeArrowheads="1"/>
                </p:cNvSpPr>
                <p:nvPr/>
              </p:nvSpPr>
              <p:spPr bwMode="auto">
                <a:xfrm>
                  <a:off x="3798" y="2784"/>
                  <a:ext cx="336" cy="6"/>
                </a:xfrm>
                <a:prstGeom prst="rect">
                  <a:avLst/>
                </a:prstGeom>
                <a:solidFill>
                  <a:srgbClr val="FFBD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90" name="Rectangle 2558">
                  <a:extLst>
                    <a:ext uri="{FF2B5EF4-FFF2-40B4-BE49-F238E27FC236}">
                      <a16:creationId xmlns:a16="http://schemas.microsoft.com/office/drawing/2014/main" id="{97817CAA-B53B-4784-B09F-37995EAFD3D4}"/>
                    </a:ext>
                  </a:extLst>
                </p:cNvPr>
                <p:cNvSpPr>
                  <a:spLocks noChangeArrowheads="1"/>
                </p:cNvSpPr>
                <p:nvPr/>
              </p:nvSpPr>
              <p:spPr bwMode="auto">
                <a:xfrm>
                  <a:off x="3798" y="2790"/>
                  <a:ext cx="336" cy="6"/>
                </a:xfrm>
                <a:prstGeom prst="rect">
                  <a:avLst/>
                </a:prstGeom>
                <a:solidFill>
                  <a:srgbClr val="FFB5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91" name="Rectangle 2559">
                  <a:extLst>
                    <a:ext uri="{FF2B5EF4-FFF2-40B4-BE49-F238E27FC236}">
                      <a16:creationId xmlns:a16="http://schemas.microsoft.com/office/drawing/2014/main" id="{89C34D82-8FA3-4A15-AA38-6F4AC8231AA0}"/>
                    </a:ext>
                  </a:extLst>
                </p:cNvPr>
                <p:cNvSpPr>
                  <a:spLocks noChangeArrowheads="1"/>
                </p:cNvSpPr>
                <p:nvPr/>
              </p:nvSpPr>
              <p:spPr bwMode="auto">
                <a:xfrm>
                  <a:off x="3798" y="2796"/>
                  <a:ext cx="336" cy="6"/>
                </a:xfrm>
                <a:prstGeom prst="rect">
                  <a:avLst/>
                </a:prstGeom>
                <a:solidFill>
                  <a:srgbClr val="FFADA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92" name="Rectangle 2560">
                  <a:extLst>
                    <a:ext uri="{FF2B5EF4-FFF2-40B4-BE49-F238E27FC236}">
                      <a16:creationId xmlns:a16="http://schemas.microsoft.com/office/drawing/2014/main" id="{8B118D71-119B-44EC-90FE-E4E4C7847862}"/>
                    </a:ext>
                  </a:extLst>
                </p:cNvPr>
                <p:cNvSpPr>
                  <a:spLocks noChangeArrowheads="1"/>
                </p:cNvSpPr>
                <p:nvPr/>
              </p:nvSpPr>
              <p:spPr bwMode="auto">
                <a:xfrm>
                  <a:off x="3798" y="2802"/>
                  <a:ext cx="336" cy="6"/>
                </a:xfrm>
                <a:prstGeom prst="rect">
                  <a:avLst/>
                </a:prstGeom>
                <a:solidFill>
                  <a:srgbClr val="FFA6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93" name="Rectangle 2561">
                  <a:extLst>
                    <a:ext uri="{FF2B5EF4-FFF2-40B4-BE49-F238E27FC236}">
                      <a16:creationId xmlns:a16="http://schemas.microsoft.com/office/drawing/2014/main" id="{898C5B87-A19F-41BC-B67D-1EB1E08B3772}"/>
                    </a:ext>
                  </a:extLst>
                </p:cNvPr>
                <p:cNvSpPr>
                  <a:spLocks noChangeArrowheads="1"/>
                </p:cNvSpPr>
                <p:nvPr/>
              </p:nvSpPr>
              <p:spPr bwMode="auto">
                <a:xfrm>
                  <a:off x="3798" y="2808"/>
                  <a:ext cx="336" cy="6"/>
                </a:xfrm>
                <a:prstGeom prst="rect">
                  <a:avLst/>
                </a:prstGeom>
                <a:solidFill>
                  <a:srgbClr val="FF9F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94" name="Rectangle 2562">
                  <a:extLst>
                    <a:ext uri="{FF2B5EF4-FFF2-40B4-BE49-F238E27FC236}">
                      <a16:creationId xmlns:a16="http://schemas.microsoft.com/office/drawing/2014/main" id="{EC072802-2557-42C3-A525-D3DF2A238763}"/>
                    </a:ext>
                  </a:extLst>
                </p:cNvPr>
                <p:cNvSpPr>
                  <a:spLocks noChangeArrowheads="1"/>
                </p:cNvSpPr>
                <p:nvPr/>
              </p:nvSpPr>
              <p:spPr bwMode="auto">
                <a:xfrm>
                  <a:off x="3798" y="2814"/>
                  <a:ext cx="336" cy="6"/>
                </a:xfrm>
                <a:prstGeom prst="rect">
                  <a:avLst/>
                </a:prstGeom>
                <a:solidFill>
                  <a:srgbClr val="FF989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95" name="Rectangle 2563">
                  <a:extLst>
                    <a:ext uri="{FF2B5EF4-FFF2-40B4-BE49-F238E27FC236}">
                      <a16:creationId xmlns:a16="http://schemas.microsoft.com/office/drawing/2014/main" id="{96D3CAF0-0303-4E24-8D0B-891308DB64DC}"/>
                    </a:ext>
                  </a:extLst>
                </p:cNvPr>
                <p:cNvSpPr>
                  <a:spLocks noChangeArrowheads="1"/>
                </p:cNvSpPr>
                <p:nvPr/>
              </p:nvSpPr>
              <p:spPr bwMode="auto">
                <a:xfrm>
                  <a:off x="3798" y="2820"/>
                  <a:ext cx="336" cy="6"/>
                </a:xfrm>
                <a:prstGeom prst="rect">
                  <a:avLst/>
                </a:prstGeom>
                <a:solidFill>
                  <a:srgbClr val="FF92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96" name="Rectangle 2564">
                  <a:extLst>
                    <a:ext uri="{FF2B5EF4-FFF2-40B4-BE49-F238E27FC236}">
                      <a16:creationId xmlns:a16="http://schemas.microsoft.com/office/drawing/2014/main" id="{6C1020DA-52EF-4139-802B-9C12EF3C4514}"/>
                    </a:ext>
                  </a:extLst>
                </p:cNvPr>
                <p:cNvSpPr>
                  <a:spLocks noChangeArrowheads="1"/>
                </p:cNvSpPr>
                <p:nvPr/>
              </p:nvSpPr>
              <p:spPr bwMode="auto">
                <a:xfrm>
                  <a:off x="3798" y="2826"/>
                  <a:ext cx="336" cy="6"/>
                </a:xfrm>
                <a:prstGeom prst="rect">
                  <a:avLst/>
                </a:prstGeom>
                <a:solidFill>
                  <a:srgbClr val="FF8D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97" name="Rectangle 2565">
                  <a:extLst>
                    <a:ext uri="{FF2B5EF4-FFF2-40B4-BE49-F238E27FC236}">
                      <a16:creationId xmlns:a16="http://schemas.microsoft.com/office/drawing/2014/main" id="{2BC99994-95D1-4E03-9F6A-36C6761FBF50}"/>
                    </a:ext>
                  </a:extLst>
                </p:cNvPr>
                <p:cNvSpPr>
                  <a:spLocks noChangeArrowheads="1"/>
                </p:cNvSpPr>
                <p:nvPr/>
              </p:nvSpPr>
              <p:spPr bwMode="auto">
                <a:xfrm>
                  <a:off x="3798" y="2832"/>
                  <a:ext cx="336" cy="6"/>
                </a:xfrm>
                <a:prstGeom prst="rect">
                  <a:avLst/>
                </a:prstGeom>
                <a:solidFill>
                  <a:srgbClr val="FF88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98" name="Rectangle 2566">
                  <a:extLst>
                    <a:ext uri="{FF2B5EF4-FFF2-40B4-BE49-F238E27FC236}">
                      <a16:creationId xmlns:a16="http://schemas.microsoft.com/office/drawing/2014/main" id="{34B30422-8370-4845-8674-70E4B1A10FCF}"/>
                    </a:ext>
                  </a:extLst>
                </p:cNvPr>
                <p:cNvSpPr>
                  <a:spLocks noChangeArrowheads="1"/>
                </p:cNvSpPr>
                <p:nvPr/>
              </p:nvSpPr>
              <p:spPr bwMode="auto">
                <a:xfrm>
                  <a:off x="3798" y="2838"/>
                  <a:ext cx="336" cy="6"/>
                </a:xfrm>
                <a:prstGeom prst="rect">
                  <a:avLst/>
                </a:prstGeom>
                <a:solidFill>
                  <a:srgbClr val="FF84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799" name="Rectangle 2567">
                  <a:extLst>
                    <a:ext uri="{FF2B5EF4-FFF2-40B4-BE49-F238E27FC236}">
                      <a16:creationId xmlns:a16="http://schemas.microsoft.com/office/drawing/2014/main" id="{F3A96458-C179-4934-8E60-264E1ABC4E4A}"/>
                    </a:ext>
                  </a:extLst>
                </p:cNvPr>
                <p:cNvSpPr>
                  <a:spLocks noChangeArrowheads="1"/>
                </p:cNvSpPr>
                <p:nvPr/>
              </p:nvSpPr>
              <p:spPr bwMode="auto">
                <a:xfrm>
                  <a:off x="3798" y="2844"/>
                  <a:ext cx="336" cy="6"/>
                </a:xfrm>
                <a:prstGeom prst="rect">
                  <a:avLst/>
                </a:prstGeom>
                <a:solidFill>
                  <a:srgbClr val="FF81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00" name="Rectangle 2568">
                  <a:extLst>
                    <a:ext uri="{FF2B5EF4-FFF2-40B4-BE49-F238E27FC236}">
                      <a16:creationId xmlns:a16="http://schemas.microsoft.com/office/drawing/2014/main" id="{94C9A58B-9949-4F04-9768-3A631740C2F7}"/>
                    </a:ext>
                  </a:extLst>
                </p:cNvPr>
                <p:cNvSpPr>
                  <a:spLocks noChangeArrowheads="1"/>
                </p:cNvSpPr>
                <p:nvPr/>
              </p:nvSpPr>
              <p:spPr bwMode="auto">
                <a:xfrm>
                  <a:off x="3798" y="2850"/>
                  <a:ext cx="336" cy="6"/>
                </a:xfrm>
                <a:prstGeom prst="rect">
                  <a:avLst/>
                </a:prstGeom>
                <a:solidFill>
                  <a:srgbClr val="FF7E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01" name="Rectangle 2569">
                  <a:extLst>
                    <a:ext uri="{FF2B5EF4-FFF2-40B4-BE49-F238E27FC236}">
                      <a16:creationId xmlns:a16="http://schemas.microsoft.com/office/drawing/2014/main" id="{06E53EAC-1964-4E96-AC2C-E62A03DF05B3}"/>
                    </a:ext>
                  </a:extLst>
                </p:cNvPr>
                <p:cNvSpPr>
                  <a:spLocks noChangeArrowheads="1"/>
                </p:cNvSpPr>
                <p:nvPr/>
              </p:nvSpPr>
              <p:spPr bwMode="auto">
                <a:xfrm>
                  <a:off x="3798" y="2856"/>
                  <a:ext cx="336" cy="6"/>
                </a:xfrm>
                <a:prstGeom prst="rect">
                  <a:avLst/>
                </a:prstGeom>
                <a:solidFill>
                  <a:srgbClr val="FF7C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7802" name="Rectangle 2570">
                <a:extLst>
                  <a:ext uri="{FF2B5EF4-FFF2-40B4-BE49-F238E27FC236}">
                    <a16:creationId xmlns:a16="http://schemas.microsoft.com/office/drawing/2014/main" id="{417FD0DF-BC1B-4C6E-B034-48D8E6E785EE}"/>
                  </a:ext>
                </a:extLst>
              </p:cNvPr>
              <p:cNvSpPr>
                <a:spLocks noChangeArrowheads="1"/>
              </p:cNvSpPr>
              <p:nvPr/>
            </p:nvSpPr>
            <p:spPr bwMode="auto">
              <a:xfrm>
                <a:off x="3798" y="2526"/>
                <a:ext cx="336" cy="336"/>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803" name="Rectangle 2571">
              <a:extLst>
                <a:ext uri="{FF2B5EF4-FFF2-40B4-BE49-F238E27FC236}">
                  <a16:creationId xmlns:a16="http://schemas.microsoft.com/office/drawing/2014/main" id="{48A1B53C-940F-4BB1-9857-113621DC6222}"/>
                </a:ext>
              </a:extLst>
            </p:cNvPr>
            <p:cNvSpPr>
              <a:spLocks noChangeArrowheads="1"/>
            </p:cNvSpPr>
            <p:nvPr/>
          </p:nvSpPr>
          <p:spPr bwMode="auto">
            <a:xfrm>
              <a:off x="3852" y="2628"/>
              <a:ext cx="22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PPP</a:t>
              </a:r>
              <a:endParaRPr lang="fr-FR" altLang="en-US"/>
            </a:p>
          </p:txBody>
        </p:sp>
        <p:grpSp>
          <p:nvGrpSpPr>
            <p:cNvPr id="97804" name="Group 2572">
              <a:extLst>
                <a:ext uri="{FF2B5EF4-FFF2-40B4-BE49-F238E27FC236}">
                  <a16:creationId xmlns:a16="http://schemas.microsoft.com/office/drawing/2014/main" id="{2B0661D0-7D42-46F2-8ABE-7447C7DB35C7}"/>
                </a:ext>
              </a:extLst>
            </p:cNvPr>
            <p:cNvGrpSpPr>
              <a:grpSpLocks/>
            </p:cNvGrpSpPr>
            <p:nvPr/>
          </p:nvGrpSpPr>
          <p:grpSpPr bwMode="auto">
            <a:xfrm>
              <a:off x="3798" y="2286"/>
              <a:ext cx="673" cy="240"/>
              <a:chOff x="3798" y="2286"/>
              <a:chExt cx="673" cy="240"/>
            </a:xfrm>
          </p:grpSpPr>
          <p:grpSp>
            <p:nvGrpSpPr>
              <p:cNvPr id="97805" name="Group 2573">
                <a:extLst>
                  <a:ext uri="{FF2B5EF4-FFF2-40B4-BE49-F238E27FC236}">
                    <a16:creationId xmlns:a16="http://schemas.microsoft.com/office/drawing/2014/main" id="{21ADAC28-1DB4-41D7-9BE3-751BA1483BF5}"/>
                  </a:ext>
                </a:extLst>
              </p:cNvPr>
              <p:cNvGrpSpPr>
                <a:grpSpLocks/>
              </p:cNvGrpSpPr>
              <p:nvPr/>
            </p:nvGrpSpPr>
            <p:grpSpPr bwMode="auto">
              <a:xfrm>
                <a:off x="3798" y="2286"/>
                <a:ext cx="673" cy="240"/>
                <a:chOff x="3798" y="2286"/>
                <a:chExt cx="673" cy="240"/>
              </a:xfrm>
            </p:grpSpPr>
            <p:sp>
              <p:nvSpPr>
                <p:cNvPr id="97806" name="Rectangle 2574">
                  <a:extLst>
                    <a:ext uri="{FF2B5EF4-FFF2-40B4-BE49-F238E27FC236}">
                      <a16:creationId xmlns:a16="http://schemas.microsoft.com/office/drawing/2014/main" id="{C0E5DCEF-D9BC-4BE7-AE89-4E760C2DFE73}"/>
                    </a:ext>
                  </a:extLst>
                </p:cNvPr>
                <p:cNvSpPr>
                  <a:spLocks noChangeArrowheads="1"/>
                </p:cNvSpPr>
                <p:nvPr/>
              </p:nvSpPr>
              <p:spPr bwMode="auto">
                <a:xfrm>
                  <a:off x="3798" y="2286"/>
                  <a:ext cx="673" cy="6"/>
                </a:xfrm>
                <a:prstGeom prst="rect">
                  <a:avLst/>
                </a:prstGeom>
                <a:solidFill>
                  <a:srgbClr val="4777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07" name="Rectangle 2575">
                  <a:extLst>
                    <a:ext uri="{FF2B5EF4-FFF2-40B4-BE49-F238E27FC236}">
                      <a16:creationId xmlns:a16="http://schemas.microsoft.com/office/drawing/2014/main" id="{80FFEC30-372F-4A7C-9C7C-DAFFA28C8553}"/>
                    </a:ext>
                  </a:extLst>
                </p:cNvPr>
                <p:cNvSpPr>
                  <a:spLocks noChangeArrowheads="1"/>
                </p:cNvSpPr>
                <p:nvPr/>
              </p:nvSpPr>
              <p:spPr bwMode="auto">
                <a:xfrm>
                  <a:off x="3798" y="2292"/>
                  <a:ext cx="673" cy="6"/>
                </a:xfrm>
                <a:prstGeom prst="rect">
                  <a:avLst/>
                </a:prstGeom>
                <a:solidFill>
                  <a:srgbClr val="497A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08" name="Rectangle 2576">
                  <a:extLst>
                    <a:ext uri="{FF2B5EF4-FFF2-40B4-BE49-F238E27FC236}">
                      <a16:creationId xmlns:a16="http://schemas.microsoft.com/office/drawing/2014/main" id="{2CF6FB5B-AE85-4E0D-9EA6-459B6C9AD05E}"/>
                    </a:ext>
                  </a:extLst>
                </p:cNvPr>
                <p:cNvSpPr>
                  <a:spLocks noChangeArrowheads="1"/>
                </p:cNvSpPr>
                <p:nvPr/>
              </p:nvSpPr>
              <p:spPr bwMode="auto">
                <a:xfrm>
                  <a:off x="3798" y="2298"/>
                  <a:ext cx="673" cy="6"/>
                </a:xfrm>
                <a:prstGeom prst="rect">
                  <a:avLst/>
                </a:prstGeom>
                <a:solidFill>
                  <a:srgbClr val="4C7F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09" name="Rectangle 2577">
                  <a:extLst>
                    <a:ext uri="{FF2B5EF4-FFF2-40B4-BE49-F238E27FC236}">
                      <a16:creationId xmlns:a16="http://schemas.microsoft.com/office/drawing/2014/main" id="{4C5A74B6-6F08-4799-A43A-38DBF2E2DE61}"/>
                    </a:ext>
                  </a:extLst>
                </p:cNvPr>
                <p:cNvSpPr>
                  <a:spLocks noChangeArrowheads="1"/>
                </p:cNvSpPr>
                <p:nvPr/>
              </p:nvSpPr>
              <p:spPr bwMode="auto">
                <a:xfrm>
                  <a:off x="3798" y="2304"/>
                  <a:ext cx="673" cy="6"/>
                </a:xfrm>
                <a:prstGeom prst="rect">
                  <a:avLst/>
                </a:prstGeom>
                <a:solidFill>
                  <a:srgbClr val="508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10" name="Rectangle 2578">
                  <a:extLst>
                    <a:ext uri="{FF2B5EF4-FFF2-40B4-BE49-F238E27FC236}">
                      <a16:creationId xmlns:a16="http://schemas.microsoft.com/office/drawing/2014/main" id="{54B62823-DE98-49C8-94AF-574125B765F5}"/>
                    </a:ext>
                  </a:extLst>
                </p:cNvPr>
                <p:cNvSpPr>
                  <a:spLocks noChangeArrowheads="1"/>
                </p:cNvSpPr>
                <p:nvPr/>
              </p:nvSpPr>
              <p:spPr bwMode="auto">
                <a:xfrm>
                  <a:off x="3798" y="2310"/>
                  <a:ext cx="673" cy="6"/>
                </a:xfrm>
                <a:prstGeom prst="rect">
                  <a:avLst/>
                </a:prstGeom>
                <a:solidFill>
                  <a:srgbClr val="548D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11" name="Rectangle 2579">
                  <a:extLst>
                    <a:ext uri="{FF2B5EF4-FFF2-40B4-BE49-F238E27FC236}">
                      <a16:creationId xmlns:a16="http://schemas.microsoft.com/office/drawing/2014/main" id="{69B37C6D-542D-4584-AA72-FBD771B36C98}"/>
                    </a:ext>
                  </a:extLst>
                </p:cNvPr>
                <p:cNvSpPr>
                  <a:spLocks noChangeArrowheads="1"/>
                </p:cNvSpPr>
                <p:nvPr/>
              </p:nvSpPr>
              <p:spPr bwMode="auto">
                <a:xfrm>
                  <a:off x="3798" y="2316"/>
                  <a:ext cx="673" cy="6"/>
                </a:xfrm>
                <a:prstGeom prst="rect">
                  <a:avLst/>
                </a:prstGeom>
                <a:solidFill>
                  <a:srgbClr val="5A96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12" name="Rectangle 2580">
                  <a:extLst>
                    <a:ext uri="{FF2B5EF4-FFF2-40B4-BE49-F238E27FC236}">
                      <a16:creationId xmlns:a16="http://schemas.microsoft.com/office/drawing/2014/main" id="{6CF5921E-FE93-4EBB-B9AE-133A4302AC60}"/>
                    </a:ext>
                  </a:extLst>
                </p:cNvPr>
                <p:cNvSpPr>
                  <a:spLocks noChangeArrowheads="1"/>
                </p:cNvSpPr>
                <p:nvPr/>
              </p:nvSpPr>
              <p:spPr bwMode="auto">
                <a:xfrm>
                  <a:off x="3798" y="2322"/>
                  <a:ext cx="673" cy="6"/>
                </a:xfrm>
                <a:prstGeom prst="rect">
                  <a:avLst/>
                </a:prstGeom>
                <a:solidFill>
                  <a:srgbClr val="60A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13" name="Rectangle 2581">
                  <a:extLst>
                    <a:ext uri="{FF2B5EF4-FFF2-40B4-BE49-F238E27FC236}">
                      <a16:creationId xmlns:a16="http://schemas.microsoft.com/office/drawing/2014/main" id="{9286F44D-C38D-49D4-BC1B-0B90E82AF2D1}"/>
                    </a:ext>
                  </a:extLst>
                </p:cNvPr>
                <p:cNvSpPr>
                  <a:spLocks noChangeArrowheads="1"/>
                </p:cNvSpPr>
                <p:nvPr/>
              </p:nvSpPr>
              <p:spPr bwMode="auto">
                <a:xfrm>
                  <a:off x="3798" y="2328"/>
                  <a:ext cx="673" cy="6"/>
                </a:xfrm>
                <a:prstGeom prst="rect">
                  <a:avLst/>
                </a:prstGeom>
                <a:solidFill>
                  <a:srgbClr val="66AB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14" name="Rectangle 2582">
                  <a:extLst>
                    <a:ext uri="{FF2B5EF4-FFF2-40B4-BE49-F238E27FC236}">
                      <a16:creationId xmlns:a16="http://schemas.microsoft.com/office/drawing/2014/main" id="{038DB9AB-AEB1-4A84-965F-0646FD15F78F}"/>
                    </a:ext>
                  </a:extLst>
                </p:cNvPr>
                <p:cNvSpPr>
                  <a:spLocks noChangeArrowheads="1"/>
                </p:cNvSpPr>
                <p:nvPr/>
              </p:nvSpPr>
              <p:spPr bwMode="auto">
                <a:xfrm>
                  <a:off x="3798" y="2334"/>
                  <a:ext cx="673" cy="6"/>
                </a:xfrm>
                <a:prstGeom prst="rect">
                  <a:avLst/>
                </a:prstGeom>
                <a:solidFill>
                  <a:srgbClr val="6DB5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15" name="Rectangle 2583">
                  <a:extLst>
                    <a:ext uri="{FF2B5EF4-FFF2-40B4-BE49-F238E27FC236}">
                      <a16:creationId xmlns:a16="http://schemas.microsoft.com/office/drawing/2014/main" id="{135972CF-C03D-4C76-8D60-D5FC5A2D2BCD}"/>
                    </a:ext>
                  </a:extLst>
                </p:cNvPr>
                <p:cNvSpPr>
                  <a:spLocks noChangeArrowheads="1"/>
                </p:cNvSpPr>
                <p:nvPr/>
              </p:nvSpPr>
              <p:spPr bwMode="auto">
                <a:xfrm>
                  <a:off x="3798" y="2340"/>
                  <a:ext cx="673" cy="6"/>
                </a:xfrm>
                <a:prstGeom prst="rect">
                  <a:avLst/>
                </a:prstGeom>
                <a:solidFill>
                  <a:srgbClr val="73C1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16" name="Rectangle 2584">
                  <a:extLst>
                    <a:ext uri="{FF2B5EF4-FFF2-40B4-BE49-F238E27FC236}">
                      <a16:creationId xmlns:a16="http://schemas.microsoft.com/office/drawing/2014/main" id="{EDD1C0E2-CF82-42D0-BF76-6CA9FCAA9EA4}"/>
                    </a:ext>
                  </a:extLst>
                </p:cNvPr>
                <p:cNvSpPr>
                  <a:spLocks noChangeArrowheads="1"/>
                </p:cNvSpPr>
                <p:nvPr/>
              </p:nvSpPr>
              <p:spPr bwMode="auto">
                <a:xfrm>
                  <a:off x="3798" y="2346"/>
                  <a:ext cx="673" cy="6"/>
                </a:xfrm>
                <a:prstGeom prst="rect">
                  <a:avLst/>
                </a:prstGeom>
                <a:solidFill>
                  <a:srgbClr val="7ACC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17" name="Rectangle 2585">
                  <a:extLst>
                    <a:ext uri="{FF2B5EF4-FFF2-40B4-BE49-F238E27FC236}">
                      <a16:creationId xmlns:a16="http://schemas.microsoft.com/office/drawing/2014/main" id="{68D2CA8E-A41F-486D-8395-326AC957AF9A}"/>
                    </a:ext>
                  </a:extLst>
                </p:cNvPr>
                <p:cNvSpPr>
                  <a:spLocks noChangeArrowheads="1"/>
                </p:cNvSpPr>
                <p:nvPr/>
              </p:nvSpPr>
              <p:spPr bwMode="auto">
                <a:xfrm>
                  <a:off x="3798" y="2352"/>
                  <a:ext cx="673" cy="6"/>
                </a:xfrm>
                <a:prstGeom prst="rect">
                  <a:avLst/>
                </a:prstGeom>
                <a:solidFill>
                  <a:srgbClr val="80D6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18" name="Rectangle 2586">
                  <a:extLst>
                    <a:ext uri="{FF2B5EF4-FFF2-40B4-BE49-F238E27FC236}">
                      <a16:creationId xmlns:a16="http://schemas.microsoft.com/office/drawing/2014/main" id="{23EBC463-B54C-4A7A-B733-113D1CDE0E4B}"/>
                    </a:ext>
                  </a:extLst>
                </p:cNvPr>
                <p:cNvSpPr>
                  <a:spLocks noChangeArrowheads="1"/>
                </p:cNvSpPr>
                <p:nvPr/>
              </p:nvSpPr>
              <p:spPr bwMode="auto">
                <a:xfrm>
                  <a:off x="3798" y="2358"/>
                  <a:ext cx="673" cy="6"/>
                </a:xfrm>
                <a:prstGeom prst="rect">
                  <a:avLst/>
                </a:prstGeom>
                <a:solidFill>
                  <a:srgbClr val="86DF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19" name="Rectangle 2587">
                  <a:extLst>
                    <a:ext uri="{FF2B5EF4-FFF2-40B4-BE49-F238E27FC236}">
                      <a16:creationId xmlns:a16="http://schemas.microsoft.com/office/drawing/2014/main" id="{A05B7A01-DD05-4DE0-9F5B-E83BED9618A6}"/>
                    </a:ext>
                  </a:extLst>
                </p:cNvPr>
                <p:cNvSpPr>
                  <a:spLocks noChangeArrowheads="1"/>
                </p:cNvSpPr>
                <p:nvPr/>
              </p:nvSpPr>
              <p:spPr bwMode="auto">
                <a:xfrm>
                  <a:off x="3798" y="2364"/>
                  <a:ext cx="673" cy="6"/>
                </a:xfrm>
                <a:prstGeom prst="rect">
                  <a:avLst/>
                </a:prstGeom>
                <a:solidFill>
                  <a:srgbClr val="8AE6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20" name="Rectangle 2588">
                  <a:extLst>
                    <a:ext uri="{FF2B5EF4-FFF2-40B4-BE49-F238E27FC236}">
                      <a16:creationId xmlns:a16="http://schemas.microsoft.com/office/drawing/2014/main" id="{2E7A6D79-4626-466C-A930-6B6952DEACFD}"/>
                    </a:ext>
                  </a:extLst>
                </p:cNvPr>
                <p:cNvSpPr>
                  <a:spLocks noChangeArrowheads="1"/>
                </p:cNvSpPr>
                <p:nvPr/>
              </p:nvSpPr>
              <p:spPr bwMode="auto">
                <a:xfrm>
                  <a:off x="3798" y="2370"/>
                  <a:ext cx="673" cy="6"/>
                </a:xfrm>
                <a:prstGeom prst="rect">
                  <a:avLst/>
                </a:prstGeom>
                <a:solidFill>
                  <a:srgbClr val="8EED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21" name="Rectangle 2589">
                  <a:extLst>
                    <a:ext uri="{FF2B5EF4-FFF2-40B4-BE49-F238E27FC236}">
                      <a16:creationId xmlns:a16="http://schemas.microsoft.com/office/drawing/2014/main" id="{22863955-8805-4AA8-AD30-67F253D46567}"/>
                    </a:ext>
                  </a:extLst>
                </p:cNvPr>
                <p:cNvSpPr>
                  <a:spLocks noChangeArrowheads="1"/>
                </p:cNvSpPr>
                <p:nvPr/>
              </p:nvSpPr>
              <p:spPr bwMode="auto">
                <a:xfrm>
                  <a:off x="3798" y="2376"/>
                  <a:ext cx="673" cy="6"/>
                </a:xfrm>
                <a:prstGeom prst="rect">
                  <a:avLst/>
                </a:prstGeom>
                <a:solidFill>
                  <a:srgbClr val="91F2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22" name="Rectangle 2590">
                  <a:extLst>
                    <a:ext uri="{FF2B5EF4-FFF2-40B4-BE49-F238E27FC236}">
                      <a16:creationId xmlns:a16="http://schemas.microsoft.com/office/drawing/2014/main" id="{2AEFC205-CA41-4BF3-8CBE-DDA3AFBBD092}"/>
                    </a:ext>
                  </a:extLst>
                </p:cNvPr>
                <p:cNvSpPr>
                  <a:spLocks noChangeArrowheads="1"/>
                </p:cNvSpPr>
                <p:nvPr/>
              </p:nvSpPr>
              <p:spPr bwMode="auto">
                <a:xfrm>
                  <a:off x="3798" y="2382"/>
                  <a:ext cx="673" cy="6"/>
                </a:xfrm>
                <a:prstGeom prst="rect">
                  <a:avLst/>
                </a:prstGeom>
                <a:solidFill>
                  <a:srgbClr val="94F7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23" name="Rectangle 2591">
                  <a:extLst>
                    <a:ext uri="{FF2B5EF4-FFF2-40B4-BE49-F238E27FC236}">
                      <a16:creationId xmlns:a16="http://schemas.microsoft.com/office/drawing/2014/main" id="{27F14221-0439-4D48-8F02-E14B228197BC}"/>
                    </a:ext>
                  </a:extLst>
                </p:cNvPr>
                <p:cNvSpPr>
                  <a:spLocks noChangeArrowheads="1"/>
                </p:cNvSpPr>
                <p:nvPr/>
              </p:nvSpPr>
              <p:spPr bwMode="auto">
                <a:xfrm>
                  <a:off x="3798" y="2388"/>
                  <a:ext cx="673" cy="6"/>
                </a:xfrm>
                <a:prstGeom prst="rect">
                  <a:avLst/>
                </a:prstGeom>
                <a:solidFill>
                  <a:srgbClr val="96FA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24" name="Rectangle 2592">
                  <a:extLst>
                    <a:ext uri="{FF2B5EF4-FFF2-40B4-BE49-F238E27FC236}">
                      <a16:creationId xmlns:a16="http://schemas.microsoft.com/office/drawing/2014/main" id="{438BEDBF-81F8-4A67-BCAF-10FCDDD2103D}"/>
                    </a:ext>
                  </a:extLst>
                </p:cNvPr>
                <p:cNvSpPr>
                  <a:spLocks noChangeArrowheads="1"/>
                </p:cNvSpPr>
                <p:nvPr/>
              </p:nvSpPr>
              <p:spPr bwMode="auto">
                <a:xfrm>
                  <a:off x="3798" y="2394"/>
                  <a:ext cx="673" cy="6"/>
                </a:xfrm>
                <a:prstGeom prst="rect">
                  <a:avLst/>
                </a:prstGeom>
                <a:solidFill>
                  <a:srgbClr val="97FC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25" name="Rectangle 2593">
                  <a:extLst>
                    <a:ext uri="{FF2B5EF4-FFF2-40B4-BE49-F238E27FC236}">
                      <a16:creationId xmlns:a16="http://schemas.microsoft.com/office/drawing/2014/main" id="{C4112528-3008-4A57-842D-9E0ED5147E7E}"/>
                    </a:ext>
                  </a:extLst>
                </p:cNvPr>
                <p:cNvSpPr>
                  <a:spLocks noChangeArrowheads="1"/>
                </p:cNvSpPr>
                <p:nvPr/>
              </p:nvSpPr>
              <p:spPr bwMode="auto">
                <a:xfrm>
                  <a:off x="3798" y="2400"/>
                  <a:ext cx="673" cy="6"/>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26" name="Rectangle 2594">
                  <a:extLst>
                    <a:ext uri="{FF2B5EF4-FFF2-40B4-BE49-F238E27FC236}">
                      <a16:creationId xmlns:a16="http://schemas.microsoft.com/office/drawing/2014/main" id="{B7B903CE-3BE7-4392-BB3A-6F2C97D3728C}"/>
                    </a:ext>
                  </a:extLst>
                </p:cNvPr>
                <p:cNvSpPr>
                  <a:spLocks noChangeArrowheads="1"/>
                </p:cNvSpPr>
                <p:nvPr/>
              </p:nvSpPr>
              <p:spPr bwMode="auto">
                <a:xfrm>
                  <a:off x="3798" y="2406"/>
                  <a:ext cx="673" cy="6"/>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27" name="Rectangle 2595">
                  <a:extLst>
                    <a:ext uri="{FF2B5EF4-FFF2-40B4-BE49-F238E27FC236}">
                      <a16:creationId xmlns:a16="http://schemas.microsoft.com/office/drawing/2014/main" id="{D1F46295-4416-435C-9A72-65611FB25FBC}"/>
                    </a:ext>
                  </a:extLst>
                </p:cNvPr>
                <p:cNvSpPr>
                  <a:spLocks noChangeArrowheads="1"/>
                </p:cNvSpPr>
                <p:nvPr/>
              </p:nvSpPr>
              <p:spPr bwMode="auto">
                <a:xfrm>
                  <a:off x="3798" y="2412"/>
                  <a:ext cx="673" cy="6"/>
                </a:xfrm>
                <a:prstGeom prst="rect">
                  <a:avLst/>
                </a:prstGeom>
                <a:solidFill>
                  <a:srgbClr val="97FC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28" name="Rectangle 2596">
                  <a:extLst>
                    <a:ext uri="{FF2B5EF4-FFF2-40B4-BE49-F238E27FC236}">
                      <a16:creationId xmlns:a16="http://schemas.microsoft.com/office/drawing/2014/main" id="{C1244C4B-9BDF-4095-9DBB-36F03EA16447}"/>
                    </a:ext>
                  </a:extLst>
                </p:cNvPr>
                <p:cNvSpPr>
                  <a:spLocks noChangeArrowheads="1"/>
                </p:cNvSpPr>
                <p:nvPr/>
              </p:nvSpPr>
              <p:spPr bwMode="auto">
                <a:xfrm>
                  <a:off x="3798" y="2418"/>
                  <a:ext cx="673" cy="6"/>
                </a:xfrm>
                <a:prstGeom prst="rect">
                  <a:avLst/>
                </a:prstGeom>
                <a:solidFill>
                  <a:srgbClr val="96FA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29" name="Rectangle 2597">
                  <a:extLst>
                    <a:ext uri="{FF2B5EF4-FFF2-40B4-BE49-F238E27FC236}">
                      <a16:creationId xmlns:a16="http://schemas.microsoft.com/office/drawing/2014/main" id="{FB179CF9-9137-4A68-9775-6019957AB8FE}"/>
                    </a:ext>
                  </a:extLst>
                </p:cNvPr>
                <p:cNvSpPr>
                  <a:spLocks noChangeArrowheads="1"/>
                </p:cNvSpPr>
                <p:nvPr/>
              </p:nvSpPr>
              <p:spPr bwMode="auto">
                <a:xfrm>
                  <a:off x="3798" y="2424"/>
                  <a:ext cx="673" cy="6"/>
                </a:xfrm>
                <a:prstGeom prst="rect">
                  <a:avLst/>
                </a:prstGeom>
                <a:solidFill>
                  <a:srgbClr val="94F7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30" name="Rectangle 2598">
                  <a:extLst>
                    <a:ext uri="{FF2B5EF4-FFF2-40B4-BE49-F238E27FC236}">
                      <a16:creationId xmlns:a16="http://schemas.microsoft.com/office/drawing/2014/main" id="{1DEED94C-6B36-4951-A398-CA90CB32E0D0}"/>
                    </a:ext>
                  </a:extLst>
                </p:cNvPr>
                <p:cNvSpPr>
                  <a:spLocks noChangeArrowheads="1"/>
                </p:cNvSpPr>
                <p:nvPr/>
              </p:nvSpPr>
              <p:spPr bwMode="auto">
                <a:xfrm>
                  <a:off x="3798" y="2430"/>
                  <a:ext cx="673" cy="6"/>
                </a:xfrm>
                <a:prstGeom prst="rect">
                  <a:avLst/>
                </a:prstGeom>
                <a:solidFill>
                  <a:srgbClr val="91F2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31" name="Rectangle 2599">
                  <a:extLst>
                    <a:ext uri="{FF2B5EF4-FFF2-40B4-BE49-F238E27FC236}">
                      <a16:creationId xmlns:a16="http://schemas.microsoft.com/office/drawing/2014/main" id="{557179FE-0065-4A18-BA13-AF3BE3602BE2}"/>
                    </a:ext>
                  </a:extLst>
                </p:cNvPr>
                <p:cNvSpPr>
                  <a:spLocks noChangeArrowheads="1"/>
                </p:cNvSpPr>
                <p:nvPr/>
              </p:nvSpPr>
              <p:spPr bwMode="auto">
                <a:xfrm>
                  <a:off x="3798" y="2436"/>
                  <a:ext cx="673" cy="6"/>
                </a:xfrm>
                <a:prstGeom prst="rect">
                  <a:avLst/>
                </a:prstGeom>
                <a:solidFill>
                  <a:srgbClr val="8EED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32" name="Rectangle 2600">
                  <a:extLst>
                    <a:ext uri="{FF2B5EF4-FFF2-40B4-BE49-F238E27FC236}">
                      <a16:creationId xmlns:a16="http://schemas.microsoft.com/office/drawing/2014/main" id="{EF3FF2ED-8181-4625-A2F8-ACFD30777ECB}"/>
                    </a:ext>
                  </a:extLst>
                </p:cNvPr>
                <p:cNvSpPr>
                  <a:spLocks noChangeArrowheads="1"/>
                </p:cNvSpPr>
                <p:nvPr/>
              </p:nvSpPr>
              <p:spPr bwMode="auto">
                <a:xfrm>
                  <a:off x="3798" y="2442"/>
                  <a:ext cx="673" cy="6"/>
                </a:xfrm>
                <a:prstGeom prst="rect">
                  <a:avLst/>
                </a:prstGeom>
                <a:solidFill>
                  <a:srgbClr val="8AE6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33" name="Rectangle 2601">
                  <a:extLst>
                    <a:ext uri="{FF2B5EF4-FFF2-40B4-BE49-F238E27FC236}">
                      <a16:creationId xmlns:a16="http://schemas.microsoft.com/office/drawing/2014/main" id="{3335F41B-9906-47D9-BD62-473F07C1CA03}"/>
                    </a:ext>
                  </a:extLst>
                </p:cNvPr>
                <p:cNvSpPr>
                  <a:spLocks noChangeArrowheads="1"/>
                </p:cNvSpPr>
                <p:nvPr/>
              </p:nvSpPr>
              <p:spPr bwMode="auto">
                <a:xfrm>
                  <a:off x="3798" y="2448"/>
                  <a:ext cx="673" cy="6"/>
                </a:xfrm>
                <a:prstGeom prst="rect">
                  <a:avLst/>
                </a:prstGeom>
                <a:solidFill>
                  <a:srgbClr val="85DE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34" name="Rectangle 2602">
                  <a:extLst>
                    <a:ext uri="{FF2B5EF4-FFF2-40B4-BE49-F238E27FC236}">
                      <a16:creationId xmlns:a16="http://schemas.microsoft.com/office/drawing/2014/main" id="{7E00CC6F-A92D-4D78-96B6-BA22E3F41FE2}"/>
                    </a:ext>
                  </a:extLst>
                </p:cNvPr>
                <p:cNvSpPr>
                  <a:spLocks noChangeArrowheads="1"/>
                </p:cNvSpPr>
                <p:nvPr/>
              </p:nvSpPr>
              <p:spPr bwMode="auto">
                <a:xfrm>
                  <a:off x="3798" y="2454"/>
                  <a:ext cx="673" cy="6"/>
                </a:xfrm>
                <a:prstGeom prst="rect">
                  <a:avLst/>
                </a:prstGeom>
                <a:solidFill>
                  <a:srgbClr val="80D6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35" name="Rectangle 2603">
                  <a:extLst>
                    <a:ext uri="{FF2B5EF4-FFF2-40B4-BE49-F238E27FC236}">
                      <a16:creationId xmlns:a16="http://schemas.microsoft.com/office/drawing/2014/main" id="{D1849439-FD4E-4140-AAAE-E06A074EFB12}"/>
                    </a:ext>
                  </a:extLst>
                </p:cNvPr>
                <p:cNvSpPr>
                  <a:spLocks noChangeArrowheads="1"/>
                </p:cNvSpPr>
                <p:nvPr/>
              </p:nvSpPr>
              <p:spPr bwMode="auto">
                <a:xfrm>
                  <a:off x="3798" y="2460"/>
                  <a:ext cx="673" cy="6"/>
                </a:xfrm>
                <a:prstGeom prst="rect">
                  <a:avLst/>
                </a:prstGeom>
                <a:solidFill>
                  <a:srgbClr val="7ACC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36" name="Rectangle 2604">
                  <a:extLst>
                    <a:ext uri="{FF2B5EF4-FFF2-40B4-BE49-F238E27FC236}">
                      <a16:creationId xmlns:a16="http://schemas.microsoft.com/office/drawing/2014/main" id="{26D39FB1-E912-4EF1-BB25-5E150DE239C7}"/>
                    </a:ext>
                  </a:extLst>
                </p:cNvPr>
                <p:cNvSpPr>
                  <a:spLocks noChangeArrowheads="1"/>
                </p:cNvSpPr>
                <p:nvPr/>
              </p:nvSpPr>
              <p:spPr bwMode="auto">
                <a:xfrm>
                  <a:off x="3798" y="2466"/>
                  <a:ext cx="673" cy="6"/>
                </a:xfrm>
                <a:prstGeom prst="rect">
                  <a:avLst/>
                </a:prstGeom>
                <a:solidFill>
                  <a:srgbClr val="73C1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37" name="Rectangle 2605">
                  <a:extLst>
                    <a:ext uri="{FF2B5EF4-FFF2-40B4-BE49-F238E27FC236}">
                      <a16:creationId xmlns:a16="http://schemas.microsoft.com/office/drawing/2014/main" id="{6B5A6E6A-E0DD-4C81-8292-3C0C1A974AE6}"/>
                    </a:ext>
                  </a:extLst>
                </p:cNvPr>
                <p:cNvSpPr>
                  <a:spLocks noChangeArrowheads="1"/>
                </p:cNvSpPr>
                <p:nvPr/>
              </p:nvSpPr>
              <p:spPr bwMode="auto">
                <a:xfrm>
                  <a:off x="3798" y="2472"/>
                  <a:ext cx="673" cy="6"/>
                </a:xfrm>
                <a:prstGeom prst="rect">
                  <a:avLst/>
                </a:prstGeom>
                <a:solidFill>
                  <a:srgbClr val="6DB5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38" name="Rectangle 2606">
                  <a:extLst>
                    <a:ext uri="{FF2B5EF4-FFF2-40B4-BE49-F238E27FC236}">
                      <a16:creationId xmlns:a16="http://schemas.microsoft.com/office/drawing/2014/main" id="{BD561473-07F2-42A1-A92D-77297EC2773B}"/>
                    </a:ext>
                  </a:extLst>
                </p:cNvPr>
                <p:cNvSpPr>
                  <a:spLocks noChangeArrowheads="1"/>
                </p:cNvSpPr>
                <p:nvPr/>
              </p:nvSpPr>
              <p:spPr bwMode="auto">
                <a:xfrm>
                  <a:off x="3798" y="2478"/>
                  <a:ext cx="673" cy="6"/>
                </a:xfrm>
                <a:prstGeom prst="rect">
                  <a:avLst/>
                </a:prstGeom>
                <a:solidFill>
                  <a:srgbClr val="66AA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39" name="Rectangle 2607">
                  <a:extLst>
                    <a:ext uri="{FF2B5EF4-FFF2-40B4-BE49-F238E27FC236}">
                      <a16:creationId xmlns:a16="http://schemas.microsoft.com/office/drawing/2014/main" id="{3F7A3A58-170F-4B95-8BA6-CC5A619923EB}"/>
                    </a:ext>
                  </a:extLst>
                </p:cNvPr>
                <p:cNvSpPr>
                  <a:spLocks noChangeArrowheads="1"/>
                </p:cNvSpPr>
                <p:nvPr/>
              </p:nvSpPr>
              <p:spPr bwMode="auto">
                <a:xfrm>
                  <a:off x="3798" y="2484"/>
                  <a:ext cx="673" cy="6"/>
                </a:xfrm>
                <a:prstGeom prst="rect">
                  <a:avLst/>
                </a:prstGeom>
                <a:solidFill>
                  <a:srgbClr val="60A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40" name="Rectangle 2608">
                  <a:extLst>
                    <a:ext uri="{FF2B5EF4-FFF2-40B4-BE49-F238E27FC236}">
                      <a16:creationId xmlns:a16="http://schemas.microsoft.com/office/drawing/2014/main" id="{7E672DEB-5F12-4F37-86CA-31302AE574F1}"/>
                    </a:ext>
                  </a:extLst>
                </p:cNvPr>
                <p:cNvSpPr>
                  <a:spLocks noChangeArrowheads="1"/>
                </p:cNvSpPr>
                <p:nvPr/>
              </p:nvSpPr>
              <p:spPr bwMode="auto">
                <a:xfrm>
                  <a:off x="3798" y="2490"/>
                  <a:ext cx="673" cy="6"/>
                </a:xfrm>
                <a:prstGeom prst="rect">
                  <a:avLst/>
                </a:prstGeom>
                <a:solidFill>
                  <a:srgbClr val="5A96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41" name="Rectangle 2609">
                  <a:extLst>
                    <a:ext uri="{FF2B5EF4-FFF2-40B4-BE49-F238E27FC236}">
                      <a16:creationId xmlns:a16="http://schemas.microsoft.com/office/drawing/2014/main" id="{38FACC8A-0600-4290-ADAA-E91D9E05D46A}"/>
                    </a:ext>
                  </a:extLst>
                </p:cNvPr>
                <p:cNvSpPr>
                  <a:spLocks noChangeArrowheads="1"/>
                </p:cNvSpPr>
                <p:nvPr/>
              </p:nvSpPr>
              <p:spPr bwMode="auto">
                <a:xfrm>
                  <a:off x="3798" y="2496"/>
                  <a:ext cx="673" cy="6"/>
                </a:xfrm>
                <a:prstGeom prst="rect">
                  <a:avLst/>
                </a:prstGeom>
                <a:solidFill>
                  <a:srgbClr val="548D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42" name="Rectangle 2610">
                  <a:extLst>
                    <a:ext uri="{FF2B5EF4-FFF2-40B4-BE49-F238E27FC236}">
                      <a16:creationId xmlns:a16="http://schemas.microsoft.com/office/drawing/2014/main" id="{8DA0E92D-E211-43F2-A23F-A081F046784A}"/>
                    </a:ext>
                  </a:extLst>
                </p:cNvPr>
                <p:cNvSpPr>
                  <a:spLocks noChangeArrowheads="1"/>
                </p:cNvSpPr>
                <p:nvPr/>
              </p:nvSpPr>
              <p:spPr bwMode="auto">
                <a:xfrm>
                  <a:off x="3798" y="2502"/>
                  <a:ext cx="673" cy="6"/>
                </a:xfrm>
                <a:prstGeom prst="rect">
                  <a:avLst/>
                </a:prstGeom>
                <a:solidFill>
                  <a:srgbClr val="508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43" name="Rectangle 2611">
                  <a:extLst>
                    <a:ext uri="{FF2B5EF4-FFF2-40B4-BE49-F238E27FC236}">
                      <a16:creationId xmlns:a16="http://schemas.microsoft.com/office/drawing/2014/main" id="{9183C9AD-A54E-4929-A0DE-150FC87320FE}"/>
                    </a:ext>
                  </a:extLst>
                </p:cNvPr>
                <p:cNvSpPr>
                  <a:spLocks noChangeArrowheads="1"/>
                </p:cNvSpPr>
                <p:nvPr/>
              </p:nvSpPr>
              <p:spPr bwMode="auto">
                <a:xfrm>
                  <a:off x="3798" y="2508"/>
                  <a:ext cx="673" cy="6"/>
                </a:xfrm>
                <a:prstGeom prst="rect">
                  <a:avLst/>
                </a:prstGeom>
                <a:solidFill>
                  <a:srgbClr val="4C7F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44" name="Rectangle 2612">
                  <a:extLst>
                    <a:ext uri="{FF2B5EF4-FFF2-40B4-BE49-F238E27FC236}">
                      <a16:creationId xmlns:a16="http://schemas.microsoft.com/office/drawing/2014/main" id="{B6D9E765-018B-4F5B-AAA8-BEC765EF0642}"/>
                    </a:ext>
                  </a:extLst>
                </p:cNvPr>
                <p:cNvSpPr>
                  <a:spLocks noChangeArrowheads="1"/>
                </p:cNvSpPr>
                <p:nvPr/>
              </p:nvSpPr>
              <p:spPr bwMode="auto">
                <a:xfrm>
                  <a:off x="3798" y="2514"/>
                  <a:ext cx="673" cy="6"/>
                </a:xfrm>
                <a:prstGeom prst="rect">
                  <a:avLst/>
                </a:prstGeom>
                <a:solidFill>
                  <a:srgbClr val="497A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45" name="Rectangle 2613">
                  <a:extLst>
                    <a:ext uri="{FF2B5EF4-FFF2-40B4-BE49-F238E27FC236}">
                      <a16:creationId xmlns:a16="http://schemas.microsoft.com/office/drawing/2014/main" id="{044307B0-D447-440C-86CC-E17B14EAF71D}"/>
                    </a:ext>
                  </a:extLst>
                </p:cNvPr>
                <p:cNvSpPr>
                  <a:spLocks noChangeArrowheads="1"/>
                </p:cNvSpPr>
                <p:nvPr/>
              </p:nvSpPr>
              <p:spPr bwMode="auto">
                <a:xfrm>
                  <a:off x="3798" y="2520"/>
                  <a:ext cx="673" cy="6"/>
                </a:xfrm>
                <a:prstGeom prst="rect">
                  <a:avLst/>
                </a:prstGeom>
                <a:solidFill>
                  <a:srgbClr val="4776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7846" name="Rectangle 2614">
                <a:extLst>
                  <a:ext uri="{FF2B5EF4-FFF2-40B4-BE49-F238E27FC236}">
                    <a16:creationId xmlns:a16="http://schemas.microsoft.com/office/drawing/2014/main" id="{5405208C-6C54-4716-9385-088C98C7E978}"/>
                  </a:ext>
                </a:extLst>
              </p:cNvPr>
              <p:cNvSpPr>
                <a:spLocks noChangeArrowheads="1"/>
              </p:cNvSpPr>
              <p:nvPr/>
            </p:nvSpPr>
            <p:spPr bwMode="auto">
              <a:xfrm>
                <a:off x="3798" y="2286"/>
                <a:ext cx="673" cy="24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847" name="Rectangle 2615">
              <a:extLst>
                <a:ext uri="{FF2B5EF4-FFF2-40B4-BE49-F238E27FC236}">
                  <a16:creationId xmlns:a16="http://schemas.microsoft.com/office/drawing/2014/main" id="{C398FC42-ED13-4C84-84BE-1B8732BA44B2}"/>
                </a:ext>
              </a:extLst>
            </p:cNvPr>
            <p:cNvSpPr>
              <a:spLocks noChangeArrowheads="1"/>
            </p:cNvSpPr>
            <p:nvPr/>
          </p:nvSpPr>
          <p:spPr bwMode="auto">
            <a:xfrm>
              <a:off x="4080" y="2340"/>
              <a:ext cx="10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IP</a:t>
              </a:r>
              <a:endParaRPr lang="fr-FR" altLang="en-US"/>
            </a:p>
          </p:txBody>
        </p:sp>
        <p:grpSp>
          <p:nvGrpSpPr>
            <p:cNvPr id="97848" name="Group 2616">
              <a:extLst>
                <a:ext uri="{FF2B5EF4-FFF2-40B4-BE49-F238E27FC236}">
                  <a16:creationId xmlns:a16="http://schemas.microsoft.com/office/drawing/2014/main" id="{56C920CB-F516-4D34-976F-979857998D84}"/>
                </a:ext>
              </a:extLst>
            </p:cNvPr>
            <p:cNvGrpSpPr>
              <a:grpSpLocks/>
            </p:cNvGrpSpPr>
            <p:nvPr/>
          </p:nvGrpSpPr>
          <p:grpSpPr bwMode="auto">
            <a:xfrm>
              <a:off x="4134" y="2526"/>
              <a:ext cx="337" cy="336"/>
              <a:chOff x="4134" y="2526"/>
              <a:chExt cx="337" cy="336"/>
            </a:xfrm>
          </p:grpSpPr>
          <p:grpSp>
            <p:nvGrpSpPr>
              <p:cNvPr id="97849" name="Group 2617">
                <a:extLst>
                  <a:ext uri="{FF2B5EF4-FFF2-40B4-BE49-F238E27FC236}">
                    <a16:creationId xmlns:a16="http://schemas.microsoft.com/office/drawing/2014/main" id="{A2CB0B44-883F-4254-8D3A-C965BB611C85}"/>
                  </a:ext>
                </a:extLst>
              </p:cNvPr>
              <p:cNvGrpSpPr>
                <a:grpSpLocks/>
              </p:cNvGrpSpPr>
              <p:nvPr/>
            </p:nvGrpSpPr>
            <p:grpSpPr bwMode="auto">
              <a:xfrm>
                <a:off x="4134" y="2526"/>
                <a:ext cx="337" cy="336"/>
                <a:chOff x="4134" y="2526"/>
                <a:chExt cx="337" cy="336"/>
              </a:xfrm>
            </p:grpSpPr>
            <p:sp>
              <p:nvSpPr>
                <p:cNvPr id="97850" name="Rectangle 2618">
                  <a:extLst>
                    <a:ext uri="{FF2B5EF4-FFF2-40B4-BE49-F238E27FC236}">
                      <a16:creationId xmlns:a16="http://schemas.microsoft.com/office/drawing/2014/main" id="{056B965D-9F61-4285-937E-2AB11A105DFD}"/>
                    </a:ext>
                  </a:extLst>
                </p:cNvPr>
                <p:cNvSpPr>
                  <a:spLocks noChangeArrowheads="1"/>
                </p:cNvSpPr>
                <p:nvPr/>
              </p:nvSpPr>
              <p:spPr bwMode="auto">
                <a:xfrm>
                  <a:off x="4134" y="2526"/>
                  <a:ext cx="337" cy="6"/>
                </a:xfrm>
                <a:prstGeom prst="rect">
                  <a:avLst/>
                </a:prstGeom>
                <a:solidFill>
                  <a:srgbClr val="FF7C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51" name="Rectangle 2619">
                  <a:extLst>
                    <a:ext uri="{FF2B5EF4-FFF2-40B4-BE49-F238E27FC236}">
                      <a16:creationId xmlns:a16="http://schemas.microsoft.com/office/drawing/2014/main" id="{9E3CD9CA-D578-4C4C-ADF8-18D96AF5606E}"/>
                    </a:ext>
                  </a:extLst>
                </p:cNvPr>
                <p:cNvSpPr>
                  <a:spLocks noChangeArrowheads="1"/>
                </p:cNvSpPr>
                <p:nvPr/>
              </p:nvSpPr>
              <p:spPr bwMode="auto">
                <a:xfrm>
                  <a:off x="4134" y="2532"/>
                  <a:ext cx="337" cy="6"/>
                </a:xfrm>
                <a:prstGeom prst="rect">
                  <a:avLst/>
                </a:prstGeom>
                <a:solidFill>
                  <a:srgbClr val="FF7E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52" name="Rectangle 2620">
                  <a:extLst>
                    <a:ext uri="{FF2B5EF4-FFF2-40B4-BE49-F238E27FC236}">
                      <a16:creationId xmlns:a16="http://schemas.microsoft.com/office/drawing/2014/main" id="{E89108E1-11C6-43A4-B2D1-2C56DC39EC27}"/>
                    </a:ext>
                  </a:extLst>
                </p:cNvPr>
                <p:cNvSpPr>
                  <a:spLocks noChangeArrowheads="1"/>
                </p:cNvSpPr>
                <p:nvPr/>
              </p:nvSpPr>
              <p:spPr bwMode="auto">
                <a:xfrm>
                  <a:off x="4134" y="2538"/>
                  <a:ext cx="337" cy="6"/>
                </a:xfrm>
                <a:prstGeom prst="rect">
                  <a:avLst/>
                </a:prstGeom>
                <a:solidFill>
                  <a:srgbClr val="FF81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53" name="Rectangle 2621">
                  <a:extLst>
                    <a:ext uri="{FF2B5EF4-FFF2-40B4-BE49-F238E27FC236}">
                      <a16:creationId xmlns:a16="http://schemas.microsoft.com/office/drawing/2014/main" id="{2DA8444F-F324-4259-AE26-0E788C44B175}"/>
                    </a:ext>
                  </a:extLst>
                </p:cNvPr>
                <p:cNvSpPr>
                  <a:spLocks noChangeArrowheads="1"/>
                </p:cNvSpPr>
                <p:nvPr/>
              </p:nvSpPr>
              <p:spPr bwMode="auto">
                <a:xfrm>
                  <a:off x="4134" y="2544"/>
                  <a:ext cx="337" cy="6"/>
                </a:xfrm>
                <a:prstGeom prst="rect">
                  <a:avLst/>
                </a:prstGeom>
                <a:solidFill>
                  <a:srgbClr val="FF84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54" name="Rectangle 2622">
                  <a:extLst>
                    <a:ext uri="{FF2B5EF4-FFF2-40B4-BE49-F238E27FC236}">
                      <a16:creationId xmlns:a16="http://schemas.microsoft.com/office/drawing/2014/main" id="{02E13E48-E8A3-4532-B2AA-3CC5EC726DB2}"/>
                    </a:ext>
                  </a:extLst>
                </p:cNvPr>
                <p:cNvSpPr>
                  <a:spLocks noChangeArrowheads="1"/>
                </p:cNvSpPr>
                <p:nvPr/>
              </p:nvSpPr>
              <p:spPr bwMode="auto">
                <a:xfrm>
                  <a:off x="4134" y="2550"/>
                  <a:ext cx="337" cy="6"/>
                </a:xfrm>
                <a:prstGeom prst="rect">
                  <a:avLst/>
                </a:prstGeom>
                <a:solidFill>
                  <a:srgbClr val="FF88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55" name="Rectangle 2623">
                  <a:extLst>
                    <a:ext uri="{FF2B5EF4-FFF2-40B4-BE49-F238E27FC236}">
                      <a16:creationId xmlns:a16="http://schemas.microsoft.com/office/drawing/2014/main" id="{11D0E321-3041-4EF9-AE71-5CA7EE2E9368}"/>
                    </a:ext>
                  </a:extLst>
                </p:cNvPr>
                <p:cNvSpPr>
                  <a:spLocks noChangeArrowheads="1"/>
                </p:cNvSpPr>
                <p:nvPr/>
              </p:nvSpPr>
              <p:spPr bwMode="auto">
                <a:xfrm>
                  <a:off x="4134" y="2556"/>
                  <a:ext cx="337" cy="6"/>
                </a:xfrm>
                <a:prstGeom prst="rect">
                  <a:avLst/>
                </a:prstGeom>
                <a:solidFill>
                  <a:srgbClr val="FF8D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56" name="Rectangle 2624">
                  <a:extLst>
                    <a:ext uri="{FF2B5EF4-FFF2-40B4-BE49-F238E27FC236}">
                      <a16:creationId xmlns:a16="http://schemas.microsoft.com/office/drawing/2014/main" id="{47238CDA-4027-4F01-9F4E-0B6BA9FE9859}"/>
                    </a:ext>
                  </a:extLst>
                </p:cNvPr>
                <p:cNvSpPr>
                  <a:spLocks noChangeArrowheads="1"/>
                </p:cNvSpPr>
                <p:nvPr/>
              </p:nvSpPr>
              <p:spPr bwMode="auto">
                <a:xfrm>
                  <a:off x="4134" y="2562"/>
                  <a:ext cx="337" cy="6"/>
                </a:xfrm>
                <a:prstGeom prst="rect">
                  <a:avLst/>
                </a:prstGeom>
                <a:solidFill>
                  <a:srgbClr val="FF92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57" name="Rectangle 2625">
                  <a:extLst>
                    <a:ext uri="{FF2B5EF4-FFF2-40B4-BE49-F238E27FC236}">
                      <a16:creationId xmlns:a16="http://schemas.microsoft.com/office/drawing/2014/main" id="{49ABFBB9-8AFB-40E0-8968-9FFD6B55F395}"/>
                    </a:ext>
                  </a:extLst>
                </p:cNvPr>
                <p:cNvSpPr>
                  <a:spLocks noChangeArrowheads="1"/>
                </p:cNvSpPr>
                <p:nvPr/>
              </p:nvSpPr>
              <p:spPr bwMode="auto">
                <a:xfrm>
                  <a:off x="4134" y="2568"/>
                  <a:ext cx="337" cy="6"/>
                </a:xfrm>
                <a:prstGeom prst="rect">
                  <a:avLst/>
                </a:prstGeom>
                <a:solidFill>
                  <a:srgbClr val="FF989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58" name="Rectangle 2626">
                  <a:extLst>
                    <a:ext uri="{FF2B5EF4-FFF2-40B4-BE49-F238E27FC236}">
                      <a16:creationId xmlns:a16="http://schemas.microsoft.com/office/drawing/2014/main" id="{9952886E-66D6-4D39-8A81-A7716888B18F}"/>
                    </a:ext>
                  </a:extLst>
                </p:cNvPr>
                <p:cNvSpPr>
                  <a:spLocks noChangeArrowheads="1"/>
                </p:cNvSpPr>
                <p:nvPr/>
              </p:nvSpPr>
              <p:spPr bwMode="auto">
                <a:xfrm>
                  <a:off x="4134" y="2574"/>
                  <a:ext cx="337" cy="6"/>
                </a:xfrm>
                <a:prstGeom prst="rect">
                  <a:avLst/>
                </a:prstGeom>
                <a:solidFill>
                  <a:srgbClr val="FF9F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59" name="Rectangle 2627">
                  <a:extLst>
                    <a:ext uri="{FF2B5EF4-FFF2-40B4-BE49-F238E27FC236}">
                      <a16:creationId xmlns:a16="http://schemas.microsoft.com/office/drawing/2014/main" id="{5C91186E-8F7D-447B-9BC2-98C56AD8748C}"/>
                    </a:ext>
                  </a:extLst>
                </p:cNvPr>
                <p:cNvSpPr>
                  <a:spLocks noChangeArrowheads="1"/>
                </p:cNvSpPr>
                <p:nvPr/>
              </p:nvSpPr>
              <p:spPr bwMode="auto">
                <a:xfrm>
                  <a:off x="4134" y="2580"/>
                  <a:ext cx="337" cy="6"/>
                </a:xfrm>
                <a:prstGeom prst="rect">
                  <a:avLst/>
                </a:prstGeom>
                <a:solidFill>
                  <a:srgbClr val="FFA6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60" name="Rectangle 2628">
                  <a:extLst>
                    <a:ext uri="{FF2B5EF4-FFF2-40B4-BE49-F238E27FC236}">
                      <a16:creationId xmlns:a16="http://schemas.microsoft.com/office/drawing/2014/main" id="{E12BEB7D-1861-42E3-AEDE-8B8BB14656C5}"/>
                    </a:ext>
                  </a:extLst>
                </p:cNvPr>
                <p:cNvSpPr>
                  <a:spLocks noChangeArrowheads="1"/>
                </p:cNvSpPr>
                <p:nvPr/>
              </p:nvSpPr>
              <p:spPr bwMode="auto">
                <a:xfrm>
                  <a:off x="4134" y="2586"/>
                  <a:ext cx="337" cy="6"/>
                </a:xfrm>
                <a:prstGeom prst="rect">
                  <a:avLst/>
                </a:prstGeom>
                <a:solidFill>
                  <a:srgbClr val="FFAE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61" name="Rectangle 2629">
                  <a:extLst>
                    <a:ext uri="{FF2B5EF4-FFF2-40B4-BE49-F238E27FC236}">
                      <a16:creationId xmlns:a16="http://schemas.microsoft.com/office/drawing/2014/main" id="{441FCEDD-C708-470C-B5A0-4A957F3C95BB}"/>
                    </a:ext>
                  </a:extLst>
                </p:cNvPr>
                <p:cNvSpPr>
                  <a:spLocks noChangeArrowheads="1"/>
                </p:cNvSpPr>
                <p:nvPr/>
              </p:nvSpPr>
              <p:spPr bwMode="auto">
                <a:xfrm>
                  <a:off x="4134" y="2592"/>
                  <a:ext cx="337" cy="6"/>
                </a:xfrm>
                <a:prstGeom prst="rect">
                  <a:avLst/>
                </a:prstGeom>
                <a:solidFill>
                  <a:srgbClr val="FFB5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62" name="Rectangle 2630">
                  <a:extLst>
                    <a:ext uri="{FF2B5EF4-FFF2-40B4-BE49-F238E27FC236}">
                      <a16:creationId xmlns:a16="http://schemas.microsoft.com/office/drawing/2014/main" id="{F9C823F1-194E-4D84-9F6E-668747634BBB}"/>
                    </a:ext>
                  </a:extLst>
                </p:cNvPr>
                <p:cNvSpPr>
                  <a:spLocks noChangeArrowheads="1"/>
                </p:cNvSpPr>
                <p:nvPr/>
              </p:nvSpPr>
              <p:spPr bwMode="auto">
                <a:xfrm>
                  <a:off x="4134" y="2598"/>
                  <a:ext cx="337" cy="6"/>
                </a:xfrm>
                <a:prstGeom prst="rect">
                  <a:avLst/>
                </a:prstGeom>
                <a:solidFill>
                  <a:srgbClr val="FFBD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63" name="Rectangle 2631">
                  <a:extLst>
                    <a:ext uri="{FF2B5EF4-FFF2-40B4-BE49-F238E27FC236}">
                      <a16:creationId xmlns:a16="http://schemas.microsoft.com/office/drawing/2014/main" id="{0795A7D4-35B6-43F7-9CB6-070B6B496693}"/>
                    </a:ext>
                  </a:extLst>
                </p:cNvPr>
                <p:cNvSpPr>
                  <a:spLocks noChangeArrowheads="1"/>
                </p:cNvSpPr>
                <p:nvPr/>
              </p:nvSpPr>
              <p:spPr bwMode="auto">
                <a:xfrm>
                  <a:off x="4134" y="2604"/>
                  <a:ext cx="337" cy="6"/>
                </a:xfrm>
                <a:prstGeom prst="rect">
                  <a:avLst/>
                </a:prstGeom>
                <a:solidFill>
                  <a:srgbClr val="FFC4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64" name="Rectangle 2632">
                  <a:extLst>
                    <a:ext uri="{FF2B5EF4-FFF2-40B4-BE49-F238E27FC236}">
                      <a16:creationId xmlns:a16="http://schemas.microsoft.com/office/drawing/2014/main" id="{300FBBBA-8ACC-4E2F-94E1-5DAA837B246B}"/>
                    </a:ext>
                  </a:extLst>
                </p:cNvPr>
                <p:cNvSpPr>
                  <a:spLocks noChangeArrowheads="1"/>
                </p:cNvSpPr>
                <p:nvPr/>
              </p:nvSpPr>
              <p:spPr bwMode="auto">
                <a:xfrm>
                  <a:off x="4134" y="2610"/>
                  <a:ext cx="337" cy="6"/>
                </a:xfrm>
                <a:prstGeom prst="rect">
                  <a:avLst/>
                </a:prstGeom>
                <a:solidFill>
                  <a:srgbClr val="FFCC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65" name="Rectangle 2633">
                  <a:extLst>
                    <a:ext uri="{FF2B5EF4-FFF2-40B4-BE49-F238E27FC236}">
                      <a16:creationId xmlns:a16="http://schemas.microsoft.com/office/drawing/2014/main" id="{18144431-FDA0-48DB-AE8E-A850BE122B75}"/>
                    </a:ext>
                  </a:extLst>
                </p:cNvPr>
                <p:cNvSpPr>
                  <a:spLocks noChangeArrowheads="1"/>
                </p:cNvSpPr>
                <p:nvPr/>
              </p:nvSpPr>
              <p:spPr bwMode="auto">
                <a:xfrm>
                  <a:off x="4134" y="2616"/>
                  <a:ext cx="337" cy="6"/>
                </a:xfrm>
                <a:prstGeom prst="rect">
                  <a:avLst/>
                </a:prstGeom>
                <a:solidFill>
                  <a:srgbClr val="FFD3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66" name="Rectangle 2634">
                  <a:extLst>
                    <a:ext uri="{FF2B5EF4-FFF2-40B4-BE49-F238E27FC236}">
                      <a16:creationId xmlns:a16="http://schemas.microsoft.com/office/drawing/2014/main" id="{DDBEC754-F3ED-4843-9993-9DFF7B94CE6A}"/>
                    </a:ext>
                  </a:extLst>
                </p:cNvPr>
                <p:cNvSpPr>
                  <a:spLocks noChangeArrowheads="1"/>
                </p:cNvSpPr>
                <p:nvPr/>
              </p:nvSpPr>
              <p:spPr bwMode="auto">
                <a:xfrm>
                  <a:off x="4134" y="2622"/>
                  <a:ext cx="337" cy="6"/>
                </a:xfrm>
                <a:prstGeom prst="rect">
                  <a:avLst/>
                </a:prstGeom>
                <a:solidFill>
                  <a:srgbClr val="FFD9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67" name="Rectangle 2635">
                  <a:extLst>
                    <a:ext uri="{FF2B5EF4-FFF2-40B4-BE49-F238E27FC236}">
                      <a16:creationId xmlns:a16="http://schemas.microsoft.com/office/drawing/2014/main" id="{AD50A3D8-2811-4993-8E5D-DB77BBCDFA30}"/>
                    </a:ext>
                  </a:extLst>
                </p:cNvPr>
                <p:cNvSpPr>
                  <a:spLocks noChangeArrowheads="1"/>
                </p:cNvSpPr>
                <p:nvPr/>
              </p:nvSpPr>
              <p:spPr bwMode="auto">
                <a:xfrm>
                  <a:off x="4134" y="2628"/>
                  <a:ext cx="337" cy="6"/>
                </a:xfrm>
                <a:prstGeom prst="rect">
                  <a:avLst/>
                </a:prstGeom>
                <a:solidFill>
                  <a:srgbClr val="FFE0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68" name="Rectangle 2636">
                  <a:extLst>
                    <a:ext uri="{FF2B5EF4-FFF2-40B4-BE49-F238E27FC236}">
                      <a16:creationId xmlns:a16="http://schemas.microsoft.com/office/drawing/2014/main" id="{A499D8B6-BD51-419A-87F6-661BA5EC286B}"/>
                    </a:ext>
                  </a:extLst>
                </p:cNvPr>
                <p:cNvSpPr>
                  <a:spLocks noChangeArrowheads="1"/>
                </p:cNvSpPr>
                <p:nvPr/>
              </p:nvSpPr>
              <p:spPr bwMode="auto">
                <a:xfrm>
                  <a:off x="4134" y="2634"/>
                  <a:ext cx="337" cy="6"/>
                </a:xfrm>
                <a:prstGeom prst="rect">
                  <a:avLst/>
                </a:prstGeom>
                <a:solidFill>
                  <a:srgbClr val="FFE5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69" name="Rectangle 2637">
                  <a:extLst>
                    <a:ext uri="{FF2B5EF4-FFF2-40B4-BE49-F238E27FC236}">
                      <a16:creationId xmlns:a16="http://schemas.microsoft.com/office/drawing/2014/main" id="{3F6D9157-920F-455C-A63E-1A51636769E3}"/>
                    </a:ext>
                  </a:extLst>
                </p:cNvPr>
                <p:cNvSpPr>
                  <a:spLocks noChangeArrowheads="1"/>
                </p:cNvSpPr>
                <p:nvPr/>
              </p:nvSpPr>
              <p:spPr bwMode="auto">
                <a:xfrm>
                  <a:off x="4134" y="2640"/>
                  <a:ext cx="337" cy="6"/>
                </a:xfrm>
                <a:prstGeom prst="rect">
                  <a:avLst/>
                </a:prstGeom>
                <a:solidFill>
                  <a:srgbClr val="FFEA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70" name="Rectangle 2638">
                  <a:extLst>
                    <a:ext uri="{FF2B5EF4-FFF2-40B4-BE49-F238E27FC236}">
                      <a16:creationId xmlns:a16="http://schemas.microsoft.com/office/drawing/2014/main" id="{CE4AE56E-8CC2-4536-842C-3BC258D02CA1}"/>
                    </a:ext>
                  </a:extLst>
                </p:cNvPr>
                <p:cNvSpPr>
                  <a:spLocks noChangeArrowheads="1"/>
                </p:cNvSpPr>
                <p:nvPr/>
              </p:nvSpPr>
              <p:spPr bwMode="auto">
                <a:xfrm>
                  <a:off x="4134" y="2646"/>
                  <a:ext cx="337" cy="6"/>
                </a:xfrm>
                <a:prstGeom prst="rect">
                  <a:avLst/>
                </a:prstGeom>
                <a:solidFill>
                  <a:srgbClr val="FFEE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71" name="Rectangle 2639">
                  <a:extLst>
                    <a:ext uri="{FF2B5EF4-FFF2-40B4-BE49-F238E27FC236}">
                      <a16:creationId xmlns:a16="http://schemas.microsoft.com/office/drawing/2014/main" id="{2C978861-0481-43AF-8541-7596D61F7534}"/>
                    </a:ext>
                  </a:extLst>
                </p:cNvPr>
                <p:cNvSpPr>
                  <a:spLocks noChangeArrowheads="1"/>
                </p:cNvSpPr>
                <p:nvPr/>
              </p:nvSpPr>
              <p:spPr bwMode="auto">
                <a:xfrm>
                  <a:off x="4134" y="2652"/>
                  <a:ext cx="337" cy="6"/>
                </a:xfrm>
                <a:prstGeom prst="rect">
                  <a:avLst/>
                </a:prstGeom>
                <a:solidFill>
                  <a:srgbClr val="FF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72" name="Rectangle 2640">
                  <a:extLst>
                    <a:ext uri="{FF2B5EF4-FFF2-40B4-BE49-F238E27FC236}">
                      <a16:creationId xmlns:a16="http://schemas.microsoft.com/office/drawing/2014/main" id="{1D3D07DE-D5C1-4BF9-91CF-99A3C2CCE333}"/>
                    </a:ext>
                  </a:extLst>
                </p:cNvPr>
                <p:cNvSpPr>
                  <a:spLocks noChangeArrowheads="1"/>
                </p:cNvSpPr>
                <p:nvPr/>
              </p:nvSpPr>
              <p:spPr bwMode="auto">
                <a:xfrm>
                  <a:off x="4134" y="2658"/>
                  <a:ext cx="337" cy="6"/>
                </a:xfrm>
                <a:prstGeom prst="rect">
                  <a:avLst/>
                </a:prstGeom>
                <a:solidFill>
                  <a:srgbClr val="FF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73" name="Rectangle 2641">
                  <a:extLst>
                    <a:ext uri="{FF2B5EF4-FFF2-40B4-BE49-F238E27FC236}">
                      <a16:creationId xmlns:a16="http://schemas.microsoft.com/office/drawing/2014/main" id="{725DC99D-CF21-4AE5-9B43-B807EE14336B}"/>
                    </a:ext>
                  </a:extLst>
                </p:cNvPr>
                <p:cNvSpPr>
                  <a:spLocks noChangeArrowheads="1"/>
                </p:cNvSpPr>
                <p:nvPr/>
              </p:nvSpPr>
              <p:spPr bwMode="auto">
                <a:xfrm>
                  <a:off x="4134" y="2664"/>
                  <a:ext cx="337" cy="6"/>
                </a:xfrm>
                <a:prstGeom prst="rect">
                  <a:avLst/>
                </a:prstGeom>
                <a:solidFill>
                  <a:srgbClr val="FF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74" name="Rectangle 2642">
                  <a:extLst>
                    <a:ext uri="{FF2B5EF4-FFF2-40B4-BE49-F238E27FC236}">
                      <a16:creationId xmlns:a16="http://schemas.microsoft.com/office/drawing/2014/main" id="{E8E32CB1-BAB1-48B9-BD20-7DDB70E0FD0F}"/>
                    </a:ext>
                  </a:extLst>
                </p:cNvPr>
                <p:cNvSpPr>
                  <a:spLocks noChangeArrowheads="1"/>
                </p:cNvSpPr>
                <p:nvPr/>
              </p:nvSpPr>
              <p:spPr bwMode="auto">
                <a:xfrm>
                  <a:off x="4134" y="2670"/>
                  <a:ext cx="337" cy="6"/>
                </a:xfrm>
                <a:prstGeom prst="rect">
                  <a:avLst/>
                </a:prstGeom>
                <a:solidFill>
                  <a:srgbClr val="FF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75" name="Rectangle 2643">
                  <a:extLst>
                    <a:ext uri="{FF2B5EF4-FFF2-40B4-BE49-F238E27FC236}">
                      <a16:creationId xmlns:a16="http://schemas.microsoft.com/office/drawing/2014/main" id="{EF12CD88-C889-4A82-B4EF-588A2F592DFE}"/>
                    </a:ext>
                  </a:extLst>
                </p:cNvPr>
                <p:cNvSpPr>
                  <a:spLocks noChangeArrowheads="1"/>
                </p:cNvSpPr>
                <p:nvPr/>
              </p:nvSpPr>
              <p:spPr bwMode="auto">
                <a:xfrm>
                  <a:off x="4134" y="2676"/>
                  <a:ext cx="337" cy="6"/>
                </a:xfrm>
                <a:prstGeom prst="rect">
                  <a:avLst/>
                </a:prstGeom>
                <a:solidFill>
                  <a:srgbClr val="FF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76" name="Rectangle 2644">
                  <a:extLst>
                    <a:ext uri="{FF2B5EF4-FFF2-40B4-BE49-F238E27FC236}">
                      <a16:creationId xmlns:a16="http://schemas.microsoft.com/office/drawing/2014/main" id="{08B94E21-FE0E-4750-9C1C-C15DCEFB80A7}"/>
                    </a:ext>
                  </a:extLst>
                </p:cNvPr>
                <p:cNvSpPr>
                  <a:spLocks noChangeArrowheads="1"/>
                </p:cNvSpPr>
                <p:nvPr/>
              </p:nvSpPr>
              <p:spPr bwMode="auto">
                <a:xfrm>
                  <a:off x="4134" y="2682"/>
                  <a:ext cx="337" cy="6"/>
                </a:xfrm>
                <a:prstGeom prst="rect">
                  <a:avLst/>
                </a:prstGeom>
                <a:solidFill>
                  <a:srgbClr val="FF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77" name="Rectangle 2645">
                  <a:extLst>
                    <a:ext uri="{FF2B5EF4-FFF2-40B4-BE49-F238E27FC236}">
                      <a16:creationId xmlns:a16="http://schemas.microsoft.com/office/drawing/2014/main" id="{AD8EE24D-25F6-406E-AED9-F990AA2AF3E2}"/>
                    </a:ext>
                  </a:extLst>
                </p:cNvPr>
                <p:cNvSpPr>
                  <a:spLocks noChangeArrowheads="1"/>
                </p:cNvSpPr>
                <p:nvPr/>
              </p:nvSpPr>
              <p:spPr bwMode="auto">
                <a:xfrm>
                  <a:off x="4134" y="2688"/>
                  <a:ext cx="337"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78" name="Rectangle 2646">
                  <a:extLst>
                    <a:ext uri="{FF2B5EF4-FFF2-40B4-BE49-F238E27FC236}">
                      <a16:creationId xmlns:a16="http://schemas.microsoft.com/office/drawing/2014/main" id="{AA8CB0B4-F27E-4961-BCEC-8D74847C4E2F}"/>
                    </a:ext>
                  </a:extLst>
                </p:cNvPr>
                <p:cNvSpPr>
                  <a:spLocks noChangeArrowheads="1"/>
                </p:cNvSpPr>
                <p:nvPr/>
              </p:nvSpPr>
              <p:spPr bwMode="auto">
                <a:xfrm>
                  <a:off x="4134" y="2694"/>
                  <a:ext cx="337"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79" name="Rectangle 2647">
                  <a:extLst>
                    <a:ext uri="{FF2B5EF4-FFF2-40B4-BE49-F238E27FC236}">
                      <a16:creationId xmlns:a16="http://schemas.microsoft.com/office/drawing/2014/main" id="{765A4F38-A14F-489E-9D42-CE8F61D43478}"/>
                    </a:ext>
                  </a:extLst>
                </p:cNvPr>
                <p:cNvSpPr>
                  <a:spLocks noChangeArrowheads="1"/>
                </p:cNvSpPr>
                <p:nvPr/>
              </p:nvSpPr>
              <p:spPr bwMode="auto">
                <a:xfrm>
                  <a:off x="4134" y="2700"/>
                  <a:ext cx="337" cy="6"/>
                </a:xfrm>
                <a:prstGeom prst="rect">
                  <a:avLst/>
                </a:prstGeom>
                <a:solidFill>
                  <a:srgbClr val="FF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80" name="Rectangle 2648">
                  <a:extLst>
                    <a:ext uri="{FF2B5EF4-FFF2-40B4-BE49-F238E27FC236}">
                      <a16:creationId xmlns:a16="http://schemas.microsoft.com/office/drawing/2014/main" id="{04D55CCA-F48A-49A9-9365-9CEF8C826251}"/>
                    </a:ext>
                  </a:extLst>
                </p:cNvPr>
                <p:cNvSpPr>
                  <a:spLocks noChangeArrowheads="1"/>
                </p:cNvSpPr>
                <p:nvPr/>
              </p:nvSpPr>
              <p:spPr bwMode="auto">
                <a:xfrm>
                  <a:off x="4134" y="2706"/>
                  <a:ext cx="337" cy="6"/>
                </a:xfrm>
                <a:prstGeom prst="rect">
                  <a:avLst/>
                </a:prstGeom>
                <a:solidFill>
                  <a:srgbClr val="FF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81" name="Rectangle 2649">
                  <a:extLst>
                    <a:ext uri="{FF2B5EF4-FFF2-40B4-BE49-F238E27FC236}">
                      <a16:creationId xmlns:a16="http://schemas.microsoft.com/office/drawing/2014/main" id="{2B65190F-0C99-415D-BE4B-19E37903C146}"/>
                    </a:ext>
                  </a:extLst>
                </p:cNvPr>
                <p:cNvSpPr>
                  <a:spLocks noChangeArrowheads="1"/>
                </p:cNvSpPr>
                <p:nvPr/>
              </p:nvSpPr>
              <p:spPr bwMode="auto">
                <a:xfrm>
                  <a:off x="4134" y="2712"/>
                  <a:ext cx="337" cy="6"/>
                </a:xfrm>
                <a:prstGeom prst="rect">
                  <a:avLst/>
                </a:prstGeom>
                <a:solidFill>
                  <a:srgbClr val="FF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82" name="Rectangle 2650">
                  <a:extLst>
                    <a:ext uri="{FF2B5EF4-FFF2-40B4-BE49-F238E27FC236}">
                      <a16:creationId xmlns:a16="http://schemas.microsoft.com/office/drawing/2014/main" id="{CE6C24FC-9846-4E4E-ABAC-A7E0476DB4A4}"/>
                    </a:ext>
                  </a:extLst>
                </p:cNvPr>
                <p:cNvSpPr>
                  <a:spLocks noChangeArrowheads="1"/>
                </p:cNvSpPr>
                <p:nvPr/>
              </p:nvSpPr>
              <p:spPr bwMode="auto">
                <a:xfrm>
                  <a:off x="4134" y="2718"/>
                  <a:ext cx="337" cy="6"/>
                </a:xfrm>
                <a:prstGeom prst="rect">
                  <a:avLst/>
                </a:prstGeom>
                <a:solidFill>
                  <a:srgbClr val="FF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83" name="Rectangle 2651">
                  <a:extLst>
                    <a:ext uri="{FF2B5EF4-FFF2-40B4-BE49-F238E27FC236}">
                      <a16:creationId xmlns:a16="http://schemas.microsoft.com/office/drawing/2014/main" id="{D203BF36-92F3-4D92-B1DA-5EC6F2D9A58D}"/>
                    </a:ext>
                  </a:extLst>
                </p:cNvPr>
                <p:cNvSpPr>
                  <a:spLocks noChangeArrowheads="1"/>
                </p:cNvSpPr>
                <p:nvPr/>
              </p:nvSpPr>
              <p:spPr bwMode="auto">
                <a:xfrm>
                  <a:off x="4134" y="2724"/>
                  <a:ext cx="337" cy="6"/>
                </a:xfrm>
                <a:prstGeom prst="rect">
                  <a:avLst/>
                </a:prstGeom>
                <a:solidFill>
                  <a:srgbClr val="FF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84" name="Rectangle 2652">
                  <a:extLst>
                    <a:ext uri="{FF2B5EF4-FFF2-40B4-BE49-F238E27FC236}">
                      <a16:creationId xmlns:a16="http://schemas.microsoft.com/office/drawing/2014/main" id="{53C940AA-EEA2-4AF8-8D3D-FF55F232E197}"/>
                    </a:ext>
                  </a:extLst>
                </p:cNvPr>
                <p:cNvSpPr>
                  <a:spLocks noChangeArrowheads="1"/>
                </p:cNvSpPr>
                <p:nvPr/>
              </p:nvSpPr>
              <p:spPr bwMode="auto">
                <a:xfrm>
                  <a:off x="4134" y="2730"/>
                  <a:ext cx="337" cy="6"/>
                </a:xfrm>
                <a:prstGeom prst="rect">
                  <a:avLst/>
                </a:prstGeom>
                <a:solidFill>
                  <a:srgbClr val="FF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85" name="Rectangle 2653">
                  <a:extLst>
                    <a:ext uri="{FF2B5EF4-FFF2-40B4-BE49-F238E27FC236}">
                      <a16:creationId xmlns:a16="http://schemas.microsoft.com/office/drawing/2014/main" id="{DC7AC10D-09EF-4A51-A4A7-4C3C1E0F3280}"/>
                    </a:ext>
                  </a:extLst>
                </p:cNvPr>
                <p:cNvSpPr>
                  <a:spLocks noChangeArrowheads="1"/>
                </p:cNvSpPr>
                <p:nvPr/>
              </p:nvSpPr>
              <p:spPr bwMode="auto">
                <a:xfrm>
                  <a:off x="4134" y="2736"/>
                  <a:ext cx="337" cy="6"/>
                </a:xfrm>
                <a:prstGeom prst="rect">
                  <a:avLst/>
                </a:prstGeom>
                <a:solidFill>
                  <a:srgbClr val="FFEE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86" name="Rectangle 2654">
                  <a:extLst>
                    <a:ext uri="{FF2B5EF4-FFF2-40B4-BE49-F238E27FC236}">
                      <a16:creationId xmlns:a16="http://schemas.microsoft.com/office/drawing/2014/main" id="{EBB7B505-E250-4FCE-A080-73F9A58D0338}"/>
                    </a:ext>
                  </a:extLst>
                </p:cNvPr>
                <p:cNvSpPr>
                  <a:spLocks noChangeArrowheads="1"/>
                </p:cNvSpPr>
                <p:nvPr/>
              </p:nvSpPr>
              <p:spPr bwMode="auto">
                <a:xfrm>
                  <a:off x="4134" y="2742"/>
                  <a:ext cx="337" cy="6"/>
                </a:xfrm>
                <a:prstGeom prst="rect">
                  <a:avLst/>
                </a:prstGeom>
                <a:solidFill>
                  <a:srgbClr val="FFEA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87" name="Rectangle 2655">
                  <a:extLst>
                    <a:ext uri="{FF2B5EF4-FFF2-40B4-BE49-F238E27FC236}">
                      <a16:creationId xmlns:a16="http://schemas.microsoft.com/office/drawing/2014/main" id="{20F584C5-424C-45C3-B177-4A2148EA355B}"/>
                    </a:ext>
                  </a:extLst>
                </p:cNvPr>
                <p:cNvSpPr>
                  <a:spLocks noChangeArrowheads="1"/>
                </p:cNvSpPr>
                <p:nvPr/>
              </p:nvSpPr>
              <p:spPr bwMode="auto">
                <a:xfrm>
                  <a:off x="4134" y="2748"/>
                  <a:ext cx="337" cy="6"/>
                </a:xfrm>
                <a:prstGeom prst="rect">
                  <a:avLst/>
                </a:prstGeom>
                <a:solidFill>
                  <a:srgbClr val="FFE5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88" name="Rectangle 2656">
                  <a:extLst>
                    <a:ext uri="{FF2B5EF4-FFF2-40B4-BE49-F238E27FC236}">
                      <a16:creationId xmlns:a16="http://schemas.microsoft.com/office/drawing/2014/main" id="{952B09B0-0707-426F-B1EF-F4C3E7E67B26}"/>
                    </a:ext>
                  </a:extLst>
                </p:cNvPr>
                <p:cNvSpPr>
                  <a:spLocks noChangeArrowheads="1"/>
                </p:cNvSpPr>
                <p:nvPr/>
              </p:nvSpPr>
              <p:spPr bwMode="auto">
                <a:xfrm>
                  <a:off x="4134" y="2754"/>
                  <a:ext cx="337" cy="6"/>
                </a:xfrm>
                <a:prstGeom prst="rect">
                  <a:avLst/>
                </a:prstGeom>
                <a:solidFill>
                  <a:srgbClr val="FFDF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89" name="Rectangle 2657">
                  <a:extLst>
                    <a:ext uri="{FF2B5EF4-FFF2-40B4-BE49-F238E27FC236}">
                      <a16:creationId xmlns:a16="http://schemas.microsoft.com/office/drawing/2014/main" id="{730BADEC-9300-4309-8961-68AB0ADD3BE5}"/>
                    </a:ext>
                  </a:extLst>
                </p:cNvPr>
                <p:cNvSpPr>
                  <a:spLocks noChangeArrowheads="1"/>
                </p:cNvSpPr>
                <p:nvPr/>
              </p:nvSpPr>
              <p:spPr bwMode="auto">
                <a:xfrm>
                  <a:off x="4134" y="2760"/>
                  <a:ext cx="337" cy="6"/>
                </a:xfrm>
                <a:prstGeom prst="rect">
                  <a:avLst/>
                </a:prstGeom>
                <a:solidFill>
                  <a:srgbClr val="FFD9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90" name="Rectangle 2658">
                  <a:extLst>
                    <a:ext uri="{FF2B5EF4-FFF2-40B4-BE49-F238E27FC236}">
                      <a16:creationId xmlns:a16="http://schemas.microsoft.com/office/drawing/2014/main" id="{E5AC6EDA-988D-40EA-9572-5F30935F4563}"/>
                    </a:ext>
                  </a:extLst>
                </p:cNvPr>
                <p:cNvSpPr>
                  <a:spLocks noChangeArrowheads="1"/>
                </p:cNvSpPr>
                <p:nvPr/>
              </p:nvSpPr>
              <p:spPr bwMode="auto">
                <a:xfrm>
                  <a:off x="4134" y="2766"/>
                  <a:ext cx="337" cy="6"/>
                </a:xfrm>
                <a:prstGeom prst="rect">
                  <a:avLst/>
                </a:prstGeom>
                <a:solidFill>
                  <a:srgbClr val="FFD3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91" name="Rectangle 2659">
                  <a:extLst>
                    <a:ext uri="{FF2B5EF4-FFF2-40B4-BE49-F238E27FC236}">
                      <a16:creationId xmlns:a16="http://schemas.microsoft.com/office/drawing/2014/main" id="{728C213C-DA98-4D44-9998-1658046FC7C7}"/>
                    </a:ext>
                  </a:extLst>
                </p:cNvPr>
                <p:cNvSpPr>
                  <a:spLocks noChangeArrowheads="1"/>
                </p:cNvSpPr>
                <p:nvPr/>
              </p:nvSpPr>
              <p:spPr bwMode="auto">
                <a:xfrm>
                  <a:off x="4134" y="2772"/>
                  <a:ext cx="337" cy="6"/>
                </a:xfrm>
                <a:prstGeom prst="rect">
                  <a:avLst/>
                </a:prstGeom>
                <a:solidFill>
                  <a:srgbClr val="FFCC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92" name="Rectangle 2660">
                  <a:extLst>
                    <a:ext uri="{FF2B5EF4-FFF2-40B4-BE49-F238E27FC236}">
                      <a16:creationId xmlns:a16="http://schemas.microsoft.com/office/drawing/2014/main" id="{614FD7EE-C6FC-4629-97CF-942B623C8CDD}"/>
                    </a:ext>
                  </a:extLst>
                </p:cNvPr>
                <p:cNvSpPr>
                  <a:spLocks noChangeArrowheads="1"/>
                </p:cNvSpPr>
                <p:nvPr/>
              </p:nvSpPr>
              <p:spPr bwMode="auto">
                <a:xfrm>
                  <a:off x="4134" y="2778"/>
                  <a:ext cx="337" cy="6"/>
                </a:xfrm>
                <a:prstGeom prst="rect">
                  <a:avLst/>
                </a:prstGeom>
                <a:solidFill>
                  <a:srgbClr val="FFC4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93" name="Rectangle 2661">
                  <a:extLst>
                    <a:ext uri="{FF2B5EF4-FFF2-40B4-BE49-F238E27FC236}">
                      <a16:creationId xmlns:a16="http://schemas.microsoft.com/office/drawing/2014/main" id="{123A434B-F6AF-47E1-9818-67623CEBC446}"/>
                    </a:ext>
                  </a:extLst>
                </p:cNvPr>
                <p:cNvSpPr>
                  <a:spLocks noChangeArrowheads="1"/>
                </p:cNvSpPr>
                <p:nvPr/>
              </p:nvSpPr>
              <p:spPr bwMode="auto">
                <a:xfrm>
                  <a:off x="4134" y="2784"/>
                  <a:ext cx="337" cy="6"/>
                </a:xfrm>
                <a:prstGeom prst="rect">
                  <a:avLst/>
                </a:prstGeom>
                <a:solidFill>
                  <a:srgbClr val="FFBD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94" name="Rectangle 2662">
                  <a:extLst>
                    <a:ext uri="{FF2B5EF4-FFF2-40B4-BE49-F238E27FC236}">
                      <a16:creationId xmlns:a16="http://schemas.microsoft.com/office/drawing/2014/main" id="{D1D5B259-75F6-4AAC-A065-B972ED326660}"/>
                    </a:ext>
                  </a:extLst>
                </p:cNvPr>
                <p:cNvSpPr>
                  <a:spLocks noChangeArrowheads="1"/>
                </p:cNvSpPr>
                <p:nvPr/>
              </p:nvSpPr>
              <p:spPr bwMode="auto">
                <a:xfrm>
                  <a:off x="4134" y="2790"/>
                  <a:ext cx="337" cy="6"/>
                </a:xfrm>
                <a:prstGeom prst="rect">
                  <a:avLst/>
                </a:prstGeom>
                <a:solidFill>
                  <a:srgbClr val="FFB5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95" name="Rectangle 2663">
                  <a:extLst>
                    <a:ext uri="{FF2B5EF4-FFF2-40B4-BE49-F238E27FC236}">
                      <a16:creationId xmlns:a16="http://schemas.microsoft.com/office/drawing/2014/main" id="{86445D82-3FB2-47EC-8C70-62F43B454726}"/>
                    </a:ext>
                  </a:extLst>
                </p:cNvPr>
                <p:cNvSpPr>
                  <a:spLocks noChangeArrowheads="1"/>
                </p:cNvSpPr>
                <p:nvPr/>
              </p:nvSpPr>
              <p:spPr bwMode="auto">
                <a:xfrm>
                  <a:off x="4134" y="2796"/>
                  <a:ext cx="337" cy="6"/>
                </a:xfrm>
                <a:prstGeom prst="rect">
                  <a:avLst/>
                </a:prstGeom>
                <a:solidFill>
                  <a:srgbClr val="FFADA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96" name="Rectangle 2664">
                  <a:extLst>
                    <a:ext uri="{FF2B5EF4-FFF2-40B4-BE49-F238E27FC236}">
                      <a16:creationId xmlns:a16="http://schemas.microsoft.com/office/drawing/2014/main" id="{1A3EB39D-1F64-49FD-9DDC-40EC63A84172}"/>
                    </a:ext>
                  </a:extLst>
                </p:cNvPr>
                <p:cNvSpPr>
                  <a:spLocks noChangeArrowheads="1"/>
                </p:cNvSpPr>
                <p:nvPr/>
              </p:nvSpPr>
              <p:spPr bwMode="auto">
                <a:xfrm>
                  <a:off x="4134" y="2802"/>
                  <a:ext cx="337" cy="6"/>
                </a:xfrm>
                <a:prstGeom prst="rect">
                  <a:avLst/>
                </a:prstGeom>
                <a:solidFill>
                  <a:srgbClr val="FFA6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97" name="Rectangle 2665">
                  <a:extLst>
                    <a:ext uri="{FF2B5EF4-FFF2-40B4-BE49-F238E27FC236}">
                      <a16:creationId xmlns:a16="http://schemas.microsoft.com/office/drawing/2014/main" id="{3DEB7488-0DB5-4B3E-A56E-226B6952FED9}"/>
                    </a:ext>
                  </a:extLst>
                </p:cNvPr>
                <p:cNvSpPr>
                  <a:spLocks noChangeArrowheads="1"/>
                </p:cNvSpPr>
                <p:nvPr/>
              </p:nvSpPr>
              <p:spPr bwMode="auto">
                <a:xfrm>
                  <a:off x="4134" y="2808"/>
                  <a:ext cx="337" cy="6"/>
                </a:xfrm>
                <a:prstGeom prst="rect">
                  <a:avLst/>
                </a:prstGeom>
                <a:solidFill>
                  <a:srgbClr val="FF9F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98" name="Rectangle 2666">
                  <a:extLst>
                    <a:ext uri="{FF2B5EF4-FFF2-40B4-BE49-F238E27FC236}">
                      <a16:creationId xmlns:a16="http://schemas.microsoft.com/office/drawing/2014/main" id="{5F422524-01DE-44B3-A916-C93542C937E7}"/>
                    </a:ext>
                  </a:extLst>
                </p:cNvPr>
                <p:cNvSpPr>
                  <a:spLocks noChangeArrowheads="1"/>
                </p:cNvSpPr>
                <p:nvPr/>
              </p:nvSpPr>
              <p:spPr bwMode="auto">
                <a:xfrm>
                  <a:off x="4134" y="2814"/>
                  <a:ext cx="337" cy="6"/>
                </a:xfrm>
                <a:prstGeom prst="rect">
                  <a:avLst/>
                </a:prstGeom>
                <a:solidFill>
                  <a:srgbClr val="FF989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899" name="Rectangle 2667">
                  <a:extLst>
                    <a:ext uri="{FF2B5EF4-FFF2-40B4-BE49-F238E27FC236}">
                      <a16:creationId xmlns:a16="http://schemas.microsoft.com/office/drawing/2014/main" id="{88704381-04BF-4A74-99FA-74D8297A81D9}"/>
                    </a:ext>
                  </a:extLst>
                </p:cNvPr>
                <p:cNvSpPr>
                  <a:spLocks noChangeArrowheads="1"/>
                </p:cNvSpPr>
                <p:nvPr/>
              </p:nvSpPr>
              <p:spPr bwMode="auto">
                <a:xfrm>
                  <a:off x="4134" y="2820"/>
                  <a:ext cx="337" cy="6"/>
                </a:xfrm>
                <a:prstGeom prst="rect">
                  <a:avLst/>
                </a:prstGeom>
                <a:solidFill>
                  <a:srgbClr val="FF92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00" name="Rectangle 2668">
                  <a:extLst>
                    <a:ext uri="{FF2B5EF4-FFF2-40B4-BE49-F238E27FC236}">
                      <a16:creationId xmlns:a16="http://schemas.microsoft.com/office/drawing/2014/main" id="{D009589B-8B5B-405D-B805-18B9E80F9774}"/>
                    </a:ext>
                  </a:extLst>
                </p:cNvPr>
                <p:cNvSpPr>
                  <a:spLocks noChangeArrowheads="1"/>
                </p:cNvSpPr>
                <p:nvPr/>
              </p:nvSpPr>
              <p:spPr bwMode="auto">
                <a:xfrm>
                  <a:off x="4134" y="2826"/>
                  <a:ext cx="337" cy="6"/>
                </a:xfrm>
                <a:prstGeom prst="rect">
                  <a:avLst/>
                </a:prstGeom>
                <a:solidFill>
                  <a:srgbClr val="FF8D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01" name="Rectangle 2669">
                  <a:extLst>
                    <a:ext uri="{FF2B5EF4-FFF2-40B4-BE49-F238E27FC236}">
                      <a16:creationId xmlns:a16="http://schemas.microsoft.com/office/drawing/2014/main" id="{4B95C76A-256A-4EAC-9C6C-2C0C3480C393}"/>
                    </a:ext>
                  </a:extLst>
                </p:cNvPr>
                <p:cNvSpPr>
                  <a:spLocks noChangeArrowheads="1"/>
                </p:cNvSpPr>
                <p:nvPr/>
              </p:nvSpPr>
              <p:spPr bwMode="auto">
                <a:xfrm>
                  <a:off x="4134" y="2832"/>
                  <a:ext cx="337" cy="6"/>
                </a:xfrm>
                <a:prstGeom prst="rect">
                  <a:avLst/>
                </a:prstGeom>
                <a:solidFill>
                  <a:srgbClr val="FF88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02" name="Rectangle 2670">
                  <a:extLst>
                    <a:ext uri="{FF2B5EF4-FFF2-40B4-BE49-F238E27FC236}">
                      <a16:creationId xmlns:a16="http://schemas.microsoft.com/office/drawing/2014/main" id="{1C17B5E1-C3B1-41FA-A153-3CFC665016BA}"/>
                    </a:ext>
                  </a:extLst>
                </p:cNvPr>
                <p:cNvSpPr>
                  <a:spLocks noChangeArrowheads="1"/>
                </p:cNvSpPr>
                <p:nvPr/>
              </p:nvSpPr>
              <p:spPr bwMode="auto">
                <a:xfrm>
                  <a:off x="4134" y="2838"/>
                  <a:ext cx="337" cy="6"/>
                </a:xfrm>
                <a:prstGeom prst="rect">
                  <a:avLst/>
                </a:prstGeom>
                <a:solidFill>
                  <a:srgbClr val="FF84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03" name="Rectangle 2671">
                  <a:extLst>
                    <a:ext uri="{FF2B5EF4-FFF2-40B4-BE49-F238E27FC236}">
                      <a16:creationId xmlns:a16="http://schemas.microsoft.com/office/drawing/2014/main" id="{6F3936BD-8DAF-4102-95C3-4B3BFCD61CC4}"/>
                    </a:ext>
                  </a:extLst>
                </p:cNvPr>
                <p:cNvSpPr>
                  <a:spLocks noChangeArrowheads="1"/>
                </p:cNvSpPr>
                <p:nvPr/>
              </p:nvSpPr>
              <p:spPr bwMode="auto">
                <a:xfrm>
                  <a:off x="4134" y="2844"/>
                  <a:ext cx="337" cy="6"/>
                </a:xfrm>
                <a:prstGeom prst="rect">
                  <a:avLst/>
                </a:prstGeom>
                <a:solidFill>
                  <a:srgbClr val="FF81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04" name="Rectangle 2672">
                  <a:extLst>
                    <a:ext uri="{FF2B5EF4-FFF2-40B4-BE49-F238E27FC236}">
                      <a16:creationId xmlns:a16="http://schemas.microsoft.com/office/drawing/2014/main" id="{B2EE5966-916A-4E95-B6F9-3751357B45F0}"/>
                    </a:ext>
                  </a:extLst>
                </p:cNvPr>
                <p:cNvSpPr>
                  <a:spLocks noChangeArrowheads="1"/>
                </p:cNvSpPr>
                <p:nvPr/>
              </p:nvSpPr>
              <p:spPr bwMode="auto">
                <a:xfrm>
                  <a:off x="4134" y="2850"/>
                  <a:ext cx="337" cy="6"/>
                </a:xfrm>
                <a:prstGeom prst="rect">
                  <a:avLst/>
                </a:prstGeom>
                <a:solidFill>
                  <a:srgbClr val="FF7E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05" name="Rectangle 2673">
                  <a:extLst>
                    <a:ext uri="{FF2B5EF4-FFF2-40B4-BE49-F238E27FC236}">
                      <a16:creationId xmlns:a16="http://schemas.microsoft.com/office/drawing/2014/main" id="{74004EFB-10D1-4712-83F0-715E10841AB7}"/>
                    </a:ext>
                  </a:extLst>
                </p:cNvPr>
                <p:cNvSpPr>
                  <a:spLocks noChangeArrowheads="1"/>
                </p:cNvSpPr>
                <p:nvPr/>
              </p:nvSpPr>
              <p:spPr bwMode="auto">
                <a:xfrm>
                  <a:off x="4134" y="2856"/>
                  <a:ext cx="337" cy="6"/>
                </a:xfrm>
                <a:prstGeom prst="rect">
                  <a:avLst/>
                </a:prstGeom>
                <a:solidFill>
                  <a:srgbClr val="FF7C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7906" name="Rectangle 2674">
                <a:extLst>
                  <a:ext uri="{FF2B5EF4-FFF2-40B4-BE49-F238E27FC236}">
                    <a16:creationId xmlns:a16="http://schemas.microsoft.com/office/drawing/2014/main" id="{5EA0A8CE-F811-4515-BBA1-B77172F3666A}"/>
                  </a:ext>
                </a:extLst>
              </p:cNvPr>
              <p:cNvSpPr>
                <a:spLocks noChangeArrowheads="1"/>
              </p:cNvSpPr>
              <p:nvPr/>
            </p:nvSpPr>
            <p:spPr bwMode="auto">
              <a:xfrm>
                <a:off x="4134" y="2526"/>
                <a:ext cx="337" cy="336"/>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907" name="Rectangle 2675">
              <a:extLst>
                <a:ext uri="{FF2B5EF4-FFF2-40B4-BE49-F238E27FC236}">
                  <a16:creationId xmlns:a16="http://schemas.microsoft.com/office/drawing/2014/main" id="{D0D6ACB9-9029-46ED-A9AD-73C59ED6B37F}"/>
                </a:ext>
              </a:extLst>
            </p:cNvPr>
            <p:cNvSpPr>
              <a:spLocks noChangeArrowheads="1"/>
            </p:cNvSpPr>
            <p:nvPr/>
          </p:nvSpPr>
          <p:spPr bwMode="auto">
            <a:xfrm>
              <a:off x="4164" y="2628"/>
              <a:ext cx="2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802.3</a:t>
              </a:r>
              <a:endParaRPr lang="fr-FR" altLang="en-US"/>
            </a:p>
          </p:txBody>
        </p:sp>
        <p:sp>
          <p:nvSpPr>
            <p:cNvPr id="97908" name="Line 2676">
              <a:extLst>
                <a:ext uri="{FF2B5EF4-FFF2-40B4-BE49-F238E27FC236}">
                  <a16:creationId xmlns:a16="http://schemas.microsoft.com/office/drawing/2014/main" id="{ABB95DAE-47AA-4892-9440-23A3D657369E}"/>
                </a:ext>
              </a:extLst>
            </p:cNvPr>
            <p:cNvSpPr>
              <a:spLocks noChangeShapeType="1"/>
            </p:cNvSpPr>
            <p:nvPr/>
          </p:nvSpPr>
          <p:spPr bwMode="auto">
            <a:xfrm>
              <a:off x="1398" y="3678"/>
              <a:ext cx="672" cy="1"/>
            </a:xfrm>
            <a:prstGeom prst="line">
              <a:avLst/>
            </a:prstGeom>
            <a:noFill/>
            <a:ln w="28575">
              <a:solidFill>
                <a:srgbClr val="200C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909" name="Line 2677">
              <a:extLst>
                <a:ext uri="{FF2B5EF4-FFF2-40B4-BE49-F238E27FC236}">
                  <a16:creationId xmlns:a16="http://schemas.microsoft.com/office/drawing/2014/main" id="{707E9A8A-6ABC-408C-817B-5D3F35702C8B}"/>
                </a:ext>
              </a:extLst>
            </p:cNvPr>
            <p:cNvSpPr>
              <a:spLocks noChangeShapeType="1"/>
            </p:cNvSpPr>
            <p:nvPr/>
          </p:nvSpPr>
          <p:spPr bwMode="auto">
            <a:xfrm flipV="1">
              <a:off x="1398" y="3582"/>
              <a:ext cx="1" cy="96"/>
            </a:xfrm>
            <a:prstGeom prst="line">
              <a:avLst/>
            </a:prstGeom>
            <a:noFill/>
            <a:ln w="28575">
              <a:solidFill>
                <a:srgbClr val="200C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910" name="Line 2678">
              <a:extLst>
                <a:ext uri="{FF2B5EF4-FFF2-40B4-BE49-F238E27FC236}">
                  <a16:creationId xmlns:a16="http://schemas.microsoft.com/office/drawing/2014/main" id="{CD13E2F4-B980-4611-BA3F-685C92F3BD07}"/>
                </a:ext>
              </a:extLst>
            </p:cNvPr>
            <p:cNvSpPr>
              <a:spLocks noChangeShapeType="1"/>
            </p:cNvSpPr>
            <p:nvPr/>
          </p:nvSpPr>
          <p:spPr bwMode="auto">
            <a:xfrm flipV="1">
              <a:off x="2070" y="3582"/>
              <a:ext cx="1" cy="96"/>
            </a:xfrm>
            <a:prstGeom prst="line">
              <a:avLst/>
            </a:prstGeom>
            <a:noFill/>
            <a:ln w="28575">
              <a:solidFill>
                <a:srgbClr val="200C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911" name="Line 2679">
              <a:extLst>
                <a:ext uri="{FF2B5EF4-FFF2-40B4-BE49-F238E27FC236}">
                  <a16:creationId xmlns:a16="http://schemas.microsoft.com/office/drawing/2014/main" id="{43510344-C4D4-40AB-920C-8B49959C859D}"/>
                </a:ext>
              </a:extLst>
            </p:cNvPr>
            <p:cNvSpPr>
              <a:spLocks noChangeShapeType="1"/>
            </p:cNvSpPr>
            <p:nvPr/>
          </p:nvSpPr>
          <p:spPr bwMode="auto">
            <a:xfrm>
              <a:off x="2358" y="3582"/>
              <a:ext cx="1" cy="96"/>
            </a:xfrm>
            <a:prstGeom prst="line">
              <a:avLst/>
            </a:prstGeom>
            <a:noFill/>
            <a:ln w="28575">
              <a:solidFill>
                <a:srgbClr val="200C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912" name="Line 2680">
              <a:extLst>
                <a:ext uri="{FF2B5EF4-FFF2-40B4-BE49-F238E27FC236}">
                  <a16:creationId xmlns:a16="http://schemas.microsoft.com/office/drawing/2014/main" id="{4CF13E5D-F341-430A-BF15-759F79DE2631}"/>
                </a:ext>
              </a:extLst>
            </p:cNvPr>
            <p:cNvSpPr>
              <a:spLocks noChangeShapeType="1"/>
            </p:cNvSpPr>
            <p:nvPr/>
          </p:nvSpPr>
          <p:spPr bwMode="auto">
            <a:xfrm>
              <a:off x="2358" y="3678"/>
              <a:ext cx="576" cy="1"/>
            </a:xfrm>
            <a:prstGeom prst="line">
              <a:avLst/>
            </a:prstGeom>
            <a:noFill/>
            <a:ln w="28575">
              <a:solidFill>
                <a:srgbClr val="200C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913" name="Line 2681">
              <a:extLst>
                <a:ext uri="{FF2B5EF4-FFF2-40B4-BE49-F238E27FC236}">
                  <a16:creationId xmlns:a16="http://schemas.microsoft.com/office/drawing/2014/main" id="{2C4441A5-9A18-45CF-A948-07EF4F239A17}"/>
                </a:ext>
              </a:extLst>
            </p:cNvPr>
            <p:cNvSpPr>
              <a:spLocks noChangeShapeType="1"/>
            </p:cNvSpPr>
            <p:nvPr/>
          </p:nvSpPr>
          <p:spPr bwMode="auto">
            <a:xfrm flipV="1">
              <a:off x="2934" y="3582"/>
              <a:ext cx="1" cy="96"/>
            </a:xfrm>
            <a:prstGeom prst="line">
              <a:avLst/>
            </a:prstGeom>
            <a:noFill/>
            <a:ln w="28575">
              <a:solidFill>
                <a:srgbClr val="200C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914" name="Line 2682">
              <a:extLst>
                <a:ext uri="{FF2B5EF4-FFF2-40B4-BE49-F238E27FC236}">
                  <a16:creationId xmlns:a16="http://schemas.microsoft.com/office/drawing/2014/main" id="{716AF0A0-1410-4D94-986C-C87595390C5F}"/>
                </a:ext>
              </a:extLst>
            </p:cNvPr>
            <p:cNvSpPr>
              <a:spLocks noChangeShapeType="1"/>
            </p:cNvSpPr>
            <p:nvPr/>
          </p:nvSpPr>
          <p:spPr bwMode="auto">
            <a:xfrm>
              <a:off x="3222" y="3678"/>
              <a:ext cx="720" cy="1"/>
            </a:xfrm>
            <a:prstGeom prst="line">
              <a:avLst/>
            </a:prstGeom>
            <a:noFill/>
            <a:ln w="28575">
              <a:solidFill>
                <a:srgbClr val="200C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915" name="Line 2683">
              <a:extLst>
                <a:ext uri="{FF2B5EF4-FFF2-40B4-BE49-F238E27FC236}">
                  <a16:creationId xmlns:a16="http://schemas.microsoft.com/office/drawing/2014/main" id="{4BB2D910-5E3C-4057-9B95-A6A2BBCCF823}"/>
                </a:ext>
              </a:extLst>
            </p:cNvPr>
            <p:cNvSpPr>
              <a:spLocks noChangeShapeType="1"/>
            </p:cNvSpPr>
            <p:nvPr/>
          </p:nvSpPr>
          <p:spPr bwMode="auto">
            <a:xfrm flipV="1">
              <a:off x="3222" y="3582"/>
              <a:ext cx="1" cy="96"/>
            </a:xfrm>
            <a:prstGeom prst="line">
              <a:avLst/>
            </a:prstGeom>
            <a:noFill/>
            <a:ln w="28575">
              <a:solidFill>
                <a:srgbClr val="200C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916" name="Line 2684">
              <a:extLst>
                <a:ext uri="{FF2B5EF4-FFF2-40B4-BE49-F238E27FC236}">
                  <a16:creationId xmlns:a16="http://schemas.microsoft.com/office/drawing/2014/main" id="{944BF6D3-5E00-4618-A169-7D0D26B05CB7}"/>
                </a:ext>
              </a:extLst>
            </p:cNvPr>
            <p:cNvSpPr>
              <a:spLocks noChangeShapeType="1"/>
            </p:cNvSpPr>
            <p:nvPr/>
          </p:nvSpPr>
          <p:spPr bwMode="auto">
            <a:xfrm flipV="1">
              <a:off x="3942" y="3582"/>
              <a:ext cx="1" cy="96"/>
            </a:xfrm>
            <a:prstGeom prst="line">
              <a:avLst/>
            </a:prstGeom>
            <a:noFill/>
            <a:ln w="28575">
              <a:solidFill>
                <a:srgbClr val="200C4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7917" name="Group 2685">
              <a:extLst>
                <a:ext uri="{FF2B5EF4-FFF2-40B4-BE49-F238E27FC236}">
                  <a16:creationId xmlns:a16="http://schemas.microsoft.com/office/drawing/2014/main" id="{43C93E09-4A5A-4FED-9B79-12B35F994C13}"/>
                </a:ext>
              </a:extLst>
            </p:cNvPr>
            <p:cNvGrpSpPr>
              <a:grpSpLocks/>
            </p:cNvGrpSpPr>
            <p:nvPr/>
          </p:nvGrpSpPr>
          <p:grpSpPr bwMode="auto">
            <a:xfrm>
              <a:off x="1920" y="1344"/>
              <a:ext cx="2593" cy="192"/>
              <a:chOff x="1830" y="1134"/>
              <a:chExt cx="2593" cy="192"/>
            </a:xfrm>
          </p:grpSpPr>
          <p:grpSp>
            <p:nvGrpSpPr>
              <p:cNvPr id="97918" name="Group 2686">
                <a:extLst>
                  <a:ext uri="{FF2B5EF4-FFF2-40B4-BE49-F238E27FC236}">
                    <a16:creationId xmlns:a16="http://schemas.microsoft.com/office/drawing/2014/main" id="{BCE07999-5540-4E67-8D71-5265B9A3F382}"/>
                  </a:ext>
                </a:extLst>
              </p:cNvPr>
              <p:cNvGrpSpPr>
                <a:grpSpLocks/>
              </p:cNvGrpSpPr>
              <p:nvPr/>
            </p:nvGrpSpPr>
            <p:grpSpPr bwMode="auto">
              <a:xfrm>
                <a:off x="1830" y="1134"/>
                <a:ext cx="816" cy="192"/>
                <a:chOff x="1830" y="1134"/>
                <a:chExt cx="816" cy="192"/>
              </a:xfrm>
            </p:grpSpPr>
            <p:grpSp>
              <p:nvGrpSpPr>
                <p:cNvPr id="97919" name="Group 2687">
                  <a:extLst>
                    <a:ext uri="{FF2B5EF4-FFF2-40B4-BE49-F238E27FC236}">
                      <a16:creationId xmlns:a16="http://schemas.microsoft.com/office/drawing/2014/main" id="{E0CF61FD-6A9D-4B88-9E06-03BEED1E2D9C}"/>
                    </a:ext>
                  </a:extLst>
                </p:cNvPr>
                <p:cNvGrpSpPr>
                  <a:grpSpLocks/>
                </p:cNvGrpSpPr>
                <p:nvPr/>
              </p:nvGrpSpPr>
              <p:grpSpPr bwMode="auto">
                <a:xfrm>
                  <a:off x="1830" y="1134"/>
                  <a:ext cx="816" cy="192"/>
                  <a:chOff x="1830" y="1134"/>
                  <a:chExt cx="816" cy="192"/>
                </a:xfrm>
              </p:grpSpPr>
              <p:sp>
                <p:nvSpPr>
                  <p:cNvPr id="97920" name="Rectangle 2688">
                    <a:extLst>
                      <a:ext uri="{FF2B5EF4-FFF2-40B4-BE49-F238E27FC236}">
                        <a16:creationId xmlns:a16="http://schemas.microsoft.com/office/drawing/2014/main" id="{C7974BC7-3571-47A3-8D1D-CC4BBDA255E5}"/>
                      </a:ext>
                    </a:extLst>
                  </p:cNvPr>
                  <p:cNvSpPr>
                    <a:spLocks noChangeArrowheads="1"/>
                  </p:cNvSpPr>
                  <p:nvPr/>
                </p:nvSpPr>
                <p:spPr bwMode="auto">
                  <a:xfrm>
                    <a:off x="1830" y="1134"/>
                    <a:ext cx="816" cy="6"/>
                  </a:xfrm>
                  <a:prstGeom prst="rect">
                    <a:avLst/>
                  </a:prstGeom>
                  <a:solidFill>
                    <a:srgbClr val="A7D1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21" name="Rectangle 2689">
                    <a:extLst>
                      <a:ext uri="{FF2B5EF4-FFF2-40B4-BE49-F238E27FC236}">
                        <a16:creationId xmlns:a16="http://schemas.microsoft.com/office/drawing/2014/main" id="{C6C7B877-CB5A-4F4B-A210-6FFEF64A28DB}"/>
                      </a:ext>
                    </a:extLst>
                  </p:cNvPr>
                  <p:cNvSpPr>
                    <a:spLocks noChangeArrowheads="1"/>
                  </p:cNvSpPr>
                  <p:nvPr/>
                </p:nvSpPr>
                <p:spPr bwMode="auto">
                  <a:xfrm>
                    <a:off x="1830" y="1140"/>
                    <a:ext cx="816" cy="6"/>
                  </a:xfrm>
                  <a:prstGeom prst="rect">
                    <a:avLst/>
                  </a:prstGeom>
                  <a:solidFill>
                    <a:srgbClr val="A8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22" name="Rectangle 2690">
                    <a:extLst>
                      <a:ext uri="{FF2B5EF4-FFF2-40B4-BE49-F238E27FC236}">
                        <a16:creationId xmlns:a16="http://schemas.microsoft.com/office/drawing/2014/main" id="{78D9D948-BC14-4666-AB4D-52D2116D2D9B}"/>
                      </a:ext>
                    </a:extLst>
                  </p:cNvPr>
                  <p:cNvSpPr>
                    <a:spLocks noChangeArrowheads="1"/>
                  </p:cNvSpPr>
                  <p:nvPr/>
                </p:nvSpPr>
                <p:spPr bwMode="auto">
                  <a:xfrm>
                    <a:off x="1830" y="1146"/>
                    <a:ext cx="816" cy="6"/>
                  </a:xfrm>
                  <a:prstGeom prst="rect">
                    <a:avLst/>
                  </a:prstGeom>
                  <a:solidFill>
                    <a:srgbClr val="A9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23" name="Rectangle 2691">
                    <a:extLst>
                      <a:ext uri="{FF2B5EF4-FFF2-40B4-BE49-F238E27FC236}">
                        <a16:creationId xmlns:a16="http://schemas.microsoft.com/office/drawing/2014/main" id="{7FFE92B5-B20D-4619-9C6D-48C864E24272}"/>
                      </a:ext>
                    </a:extLst>
                  </p:cNvPr>
                  <p:cNvSpPr>
                    <a:spLocks noChangeArrowheads="1"/>
                  </p:cNvSpPr>
                  <p:nvPr/>
                </p:nvSpPr>
                <p:spPr bwMode="auto">
                  <a:xfrm>
                    <a:off x="1830" y="1152"/>
                    <a:ext cx="816" cy="6"/>
                  </a:xfrm>
                  <a:prstGeom prst="rect">
                    <a:avLst/>
                  </a:prstGeom>
                  <a:solidFill>
                    <a:srgbClr val="ABD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24" name="Rectangle 2692">
                    <a:extLst>
                      <a:ext uri="{FF2B5EF4-FFF2-40B4-BE49-F238E27FC236}">
                        <a16:creationId xmlns:a16="http://schemas.microsoft.com/office/drawing/2014/main" id="{86BD0295-D26D-45EA-AFB1-55902EEE71CF}"/>
                      </a:ext>
                    </a:extLst>
                  </p:cNvPr>
                  <p:cNvSpPr>
                    <a:spLocks noChangeArrowheads="1"/>
                  </p:cNvSpPr>
                  <p:nvPr/>
                </p:nvSpPr>
                <p:spPr bwMode="auto">
                  <a:xfrm>
                    <a:off x="1830" y="1158"/>
                    <a:ext cx="816" cy="6"/>
                  </a:xfrm>
                  <a:prstGeom prst="rect">
                    <a:avLst/>
                  </a:prstGeom>
                  <a:solidFill>
                    <a:srgbClr val="AE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25" name="Rectangle 2693">
                    <a:extLst>
                      <a:ext uri="{FF2B5EF4-FFF2-40B4-BE49-F238E27FC236}">
                        <a16:creationId xmlns:a16="http://schemas.microsoft.com/office/drawing/2014/main" id="{80249818-1944-495C-8CCD-E2EC36B8FA65}"/>
                      </a:ext>
                    </a:extLst>
                  </p:cNvPr>
                  <p:cNvSpPr>
                    <a:spLocks noChangeArrowheads="1"/>
                  </p:cNvSpPr>
                  <p:nvPr/>
                </p:nvSpPr>
                <p:spPr bwMode="auto">
                  <a:xfrm>
                    <a:off x="1830" y="1164"/>
                    <a:ext cx="816" cy="6"/>
                  </a:xfrm>
                  <a:prstGeom prst="rect">
                    <a:avLst/>
                  </a:prstGeom>
                  <a:solidFill>
                    <a:srgbClr val="B1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26" name="Rectangle 2694">
                    <a:extLst>
                      <a:ext uri="{FF2B5EF4-FFF2-40B4-BE49-F238E27FC236}">
                        <a16:creationId xmlns:a16="http://schemas.microsoft.com/office/drawing/2014/main" id="{B8E58CB0-B194-4B05-92C5-DD83328A821F}"/>
                      </a:ext>
                    </a:extLst>
                  </p:cNvPr>
                  <p:cNvSpPr>
                    <a:spLocks noChangeArrowheads="1"/>
                  </p:cNvSpPr>
                  <p:nvPr/>
                </p:nvSpPr>
                <p:spPr bwMode="auto">
                  <a:xfrm>
                    <a:off x="1830" y="1170"/>
                    <a:ext cx="816" cy="6"/>
                  </a:xfrm>
                  <a:prstGeom prst="rect">
                    <a:avLst/>
                  </a:prstGeom>
                  <a:solidFill>
                    <a:srgbClr val="B4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27" name="Rectangle 2695">
                    <a:extLst>
                      <a:ext uri="{FF2B5EF4-FFF2-40B4-BE49-F238E27FC236}">
                        <a16:creationId xmlns:a16="http://schemas.microsoft.com/office/drawing/2014/main" id="{32911271-D107-4219-8BCF-A84FCEB49418}"/>
                      </a:ext>
                    </a:extLst>
                  </p:cNvPr>
                  <p:cNvSpPr>
                    <a:spLocks noChangeArrowheads="1"/>
                  </p:cNvSpPr>
                  <p:nvPr/>
                </p:nvSpPr>
                <p:spPr bwMode="auto">
                  <a:xfrm>
                    <a:off x="1830" y="1176"/>
                    <a:ext cx="816" cy="6"/>
                  </a:xfrm>
                  <a:prstGeom prst="rect">
                    <a:avLst/>
                  </a:prstGeom>
                  <a:solidFill>
                    <a:srgbClr val="B8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28" name="Rectangle 2696">
                    <a:extLst>
                      <a:ext uri="{FF2B5EF4-FFF2-40B4-BE49-F238E27FC236}">
                        <a16:creationId xmlns:a16="http://schemas.microsoft.com/office/drawing/2014/main" id="{8CF6C36B-0BF2-471F-808F-6CC8774DBC24}"/>
                      </a:ext>
                    </a:extLst>
                  </p:cNvPr>
                  <p:cNvSpPr>
                    <a:spLocks noChangeArrowheads="1"/>
                  </p:cNvSpPr>
                  <p:nvPr/>
                </p:nvSpPr>
                <p:spPr bwMode="auto">
                  <a:xfrm>
                    <a:off x="1830" y="1182"/>
                    <a:ext cx="816" cy="6"/>
                  </a:xfrm>
                  <a:prstGeom prst="rect">
                    <a:avLst/>
                  </a:prstGeom>
                  <a:solidFill>
                    <a:srgbClr val="BCEB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29" name="Rectangle 2697">
                    <a:extLst>
                      <a:ext uri="{FF2B5EF4-FFF2-40B4-BE49-F238E27FC236}">
                        <a16:creationId xmlns:a16="http://schemas.microsoft.com/office/drawing/2014/main" id="{D5272CDF-247B-483F-8BB3-22096B068AB2}"/>
                      </a:ext>
                    </a:extLst>
                  </p:cNvPr>
                  <p:cNvSpPr>
                    <a:spLocks noChangeArrowheads="1"/>
                  </p:cNvSpPr>
                  <p:nvPr/>
                </p:nvSpPr>
                <p:spPr bwMode="auto">
                  <a:xfrm>
                    <a:off x="1830" y="1188"/>
                    <a:ext cx="816" cy="6"/>
                  </a:xfrm>
                  <a:prstGeom prst="rect">
                    <a:avLst/>
                  </a:prstGeom>
                  <a:solidFill>
                    <a:srgbClr val="C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30" name="Rectangle 2698">
                    <a:extLst>
                      <a:ext uri="{FF2B5EF4-FFF2-40B4-BE49-F238E27FC236}">
                        <a16:creationId xmlns:a16="http://schemas.microsoft.com/office/drawing/2014/main" id="{5BE5E777-4980-4A66-A73F-7F9486C67664}"/>
                      </a:ext>
                    </a:extLst>
                  </p:cNvPr>
                  <p:cNvSpPr>
                    <a:spLocks noChangeArrowheads="1"/>
                  </p:cNvSpPr>
                  <p:nvPr/>
                </p:nvSpPr>
                <p:spPr bwMode="auto">
                  <a:xfrm>
                    <a:off x="1830" y="1194"/>
                    <a:ext cx="816" cy="6"/>
                  </a:xfrm>
                  <a:prstGeom prst="rect">
                    <a:avLst/>
                  </a:prstGeom>
                  <a:solidFill>
                    <a:srgbClr val="C3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31" name="Rectangle 2699">
                    <a:extLst>
                      <a:ext uri="{FF2B5EF4-FFF2-40B4-BE49-F238E27FC236}">
                        <a16:creationId xmlns:a16="http://schemas.microsoft.com/office/drawing/2014/main" id="{5C42576A-E242-4243-8492-E5387AC70EA9}"/>
                      </a:ext>
                    </a:extLst>
                  </p:cNvPr>
                  <p:cNvSpPr>
                    <a:spLocks noChangeArrowheads="1"/>
                  </p:cNvSpPr>
                  <p:nvPr/>
                </p:nvSpPr>
                <p:spPr bwMode="auto">
                  <a:xfrm>
                    <a:off x="1830" y="1200"/>
                    <a:ext cx="816" cy="6"/>
                  </a:xfrm>
                  <a:prstGeom prst="rect">
                    <a:avLst/>
                  </a:prstGeom>
                  <a:solidFill>
                    <a:srgbClr val="C6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32" name="Rectangle 2700">
                    <a:extLst>
                      <a:ext uri="{FF2B5EF4-FFF2-40B4-BE49-F238E27FC236}">
                        <a16:creationId xmlns:a16="http://schemas.microsoft.com/office/drawing/2014/main" id="{12429154-90FD-4CEA-9724-A2879AD9317B}"/>
                      </a:ext>
                    </a:extLst>
                  </p:cNvPr>
                  <p:cNvSpPr>
                    <a:spLocks noChangeArrowheads="1"/>
                  </p:cNvSpPr>
                  <p:nvPr/>
                </p:nvSpPr>
                <p:spPr bwMode="auto">
                  <a:xfrm>
                    <a:off x="1830" y="1206"/>
                    <a:ext cx="816" cy="6"/>
                  </a:xfrm>
                  <a:prstGeom prst="rect">
                    <a:avLst/>
                  </a:prstGeom>
                  <a:solidFill>
                    <a:srgbClr val="C8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33" name="Rectangle 2701">
                    <a:extLst>
                      <a:ext uri="{FF2B5EF4-FFF2-40B4-BE49-F238E27FC236}">
                        <a16:creationId xmlns:a16="http://schemas.microsoft.com/office/drawing/2014/main" id="{D6E94310-980C-4741-9E0E-96DE23F8B398}"/>
                      </a:ext>
                    </a:extLst>
                  </p:cNvPr>
                  <p:cNvSpPr>
                    <a:spLocks noChangeArrowheads="1"/>
                  </p:cNvSpPr>
                  <p:nvPr/>
                </p:nvSpPr>
                <p:spPr bwMode="auto">
                  <a:xfrm>
                    <a:off x="1830" y="1212"/>
                    <a:ext cx="816" cy="6"/>
                  </a:xfrm>
                  <a:prstGeom prst="rect">
                    <a:avLst/>
                  </a:prstGeom>
                  <a:solidFill>
                    <a:srgbClr val="C9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34" name="Rectangle 2702">
                    <a:extLst>
                      <a:ext uri="{FF2B5EF4-FFF2-40B4-BE49-F238E27FC236}">
                        <a16:creationId xmlns:a16="http://schemas.microsoft.com/office/drawing/2014/main" id="{7FA39990-CF4E-45D6-B48D-8384BF7A24EB}"/>
                      </a:ext>
                    </a:extLst>
                  </p:cNvPr>
                  <p:cNvSpPr>
                    <a:spLocks noChangeArrowheads="1"/>
                  </p:cNvSpPr>
                  <p:nvPr/>
                </p:nvSpPr>
                <p:spPr bwMode="auto">
                  <a:xfrm>
                    <a:off x="1830" y="1218"/>
                    <a:ext cx="816" cy="6"/>
                  </a:xfrm>
                  <a:prstGeom prst="rect">
                    <a:avLst/>
                  </a:prstGeom>
                  <a:solidFill>
                    <a:srgbClr val="CB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35" name="Rectangle 2703">
                    <a:extLst>
                      <a:ext uri="{FF2B5EF4-FFF2-40B4-BE49-F238E27FC236}">
                        <a16:creationId xmlns:a16="http://schemas.microsoft.com/office/drawing/2014/main" id="{2F5C2D6D-416A-41FB-90C5-2A16737D60D5}"/>
                      </a:ext>
                    </a:extLst>
                  </p:cNvPr>
                  <p:cNvSpPr>
                    <a:spLocks noChangeArrowheads="1"/>
                  </p:cNvSpPr>
                  <p:nvPr/>
                </p:nvSpPr>
                <p:spPr bwMode="auto">
                  <a:xfrm>
                    <a:off x="1830" y="1224"/>
                    <a:ext cx="816" cy="6"/>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36" name="Rectangle 2704">
                    <a:extLst>
                      <a:ext uri="{FF2B5EF4-FFF2-40B4-BE49-F238E27FC236}">
                        <a16:creationId xmlns:a16="http://schemas.microsoft.com/office/drawing/2014/main" id="{8B111666-3642-4F9C-B6FC-73E561D56C40}"/>
                      </a:ext>
                    </a:extLst>
                  </p:cNvPr>
                  <p:cNvSpPr>
                    <a:spLocks noChangeArrowheads="1"/>
                  </p:cNvSpPr>
                  <p:nvPr/>
                </p:nvSpPr>
                <p:spPr bwMode="auto">
                  <a:xfrm>
                    <a:off x="1830" y="1230"/>
                    <a:ext cx="816" cy="6"/>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37" name="Rectangle 2705">
                    <a:extLst>
                      <a:ext uri="{FF2B5EF4-FFF2-40B4-BE49-F238E27FC236}">
                        <a16:creationId xmlns:a16="http://schemas.microsoft.com/office/drawing/2014/main" id="{01D497B6-AB1F-4975-B2F1-A17B75001996}"/>
                      </a:ext>
                    </a:extLst>
                  </p:cNvPr>
                  <p:cNvSpPr>
                    <a:spLocks noChangeArrowheads="1"/>
                  </p:cNvSpPr>
                  <p:nvPr/>
                </p:nvSpPr>
                <p:spPr bwMode="auto">
                  <a:xfrm>
                    <a:off x="1830" y="1236"/>
                    <a:ext cx="816" cy="6"/>
                  </a:xfrm>
                  <a:prstGeom prst="rect">
                    <a:avLst/>
                  </a:prstGeom>
                  <a:solidFill>
                    <a:srgbClr val="CA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38" name="Rectangle 2706">
                    <a:extLst>
                      <a:ext uri="{FF2B5EF4-FFF2-40B4-BE49-F238E27FC236}">
                        <a16:creationId xmlns:a16="http://schemas.microsoft.com/office/drawing/2014/main" id="{DFFC4277-3ADD-48FF-9266-701C9A58C55B}"/>
                      </a:ext>
                    </a:extLst>
                  </p:cNvPr>
                  <p:cNvSpPr>
                    <a:spLocks noChangeArrowheads="1"/>
                  </p:cNvSpPr>
                  <p:nvPr/>
                </p:nvSpPr>
                <p:spPr bwMode="auto">
                  <a:xfrm>
                    <a:off x="1830" y="1242"/>
                    <a:ext cx="816" cy="6"/>
                  </a:xfrm>
                  <a:prstGeom prst="rect">
                    <a:avLst/>
                  </a:prstGeom>
                  <a:solidFill>
                    <a:srgbClr val="C9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39" name="Rectangle 2707">
                    <a:extLst>
                      <a:ext uri="{FF2B5EF4-FFF2-40B4-BE49-F238E27FC236}">
                        <a16:creationId xmlns:a16="http://schemas.microsoft.com/office/drawing/2014/main" id="{E8EAF582-7CC0-4D9B-9F14-298983AF72E1}"/>
                      </a:ext>
                    </a:extLst>
                  </p:cNvPr>
                  <p:cNvSpPr>
                    <a:spLocks noChangeArrowheads="1"/>
                  </p:cNvSpPr>
                  <p:nvPr/>
                </p:nvSpPr>
                <p:spPr bwMode="auto">
                  <a:xfrm>
                    <a:off x="1830" y="1248"/>
                    <a:ext cx="816" cy="6"/>
                  </a:xfrm>
                  <a:prstGeom prst="rect">
                    <a:avLst/>
                  </a:prstGeom>
                  <a:solidFill>
                    <a:srgbClr val="C8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40" name="Rectangle 2708">
                    <a:extLst>
                      <a:ext uri="{FF2B5EF4-FFF2-40B4-BE49-F238E27FC236}">
                        <a16:creationId xmlns:a16="http://schemas.microsoft.com/office/drawing/2014/main" id="{A47BD025-B015-4CCD-A627-6395ED57D34A}"/>
                      </a:ext>
                    </a:extLst>
                  </p:cNvPr>
                  <p:cNvSpPr>
                    <a:spLocks noChangeArrowheads="1"/>
                  </p:cNvSpPr>
                  <p:nvPr/>
                </p:nvSpPr>
                <p:spPr bwMode="auto">
                  <a:xfrm>
                    <a:off x="1830" y="1254"/>
                    <a:ext cx="816" cy="6"/>
                  </a:xfrm>
                  <a:prstGeom prst="rect">
                    <a:avLst/>
                  </a:prstGeom>
                  <a:solidFill>
                    <a:srgbClr val="C5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41" name="Rectangle 2709">
                    <a:extLst>
                      <a:ext uri="{FF2B5EF4-FFF2-40B4-BE49-F238E27FC236}">
                        <a16:creationId xmlns:a16="http://schemas.microsoft.com/office/drawing/2014/main" id="{7D50DD37-1CE0-4E45-A586-A2557BC3C310}"/>
                      </a:ext>
                    </a:extLst>
                  </p:cNvPr>
                  <p:cNvSpPr>
                    <a:spLocks noChangeArrowheads="1"/>
                  </p:cNvSpPr>
                  <p:nvPr/>
                </p:nvSpPr>
                <p:spPr bwMode="auto">
                  <a:xfrm>
                    <a:off x="1830" y="1260"/>
                    <a:ext cx="816" cy="6"/>
                  </a:xfrm>
                  <a:prstGeom prst="rect">
                    <a:avLst/>
                  </a:prstGeom>
                  <a:solidFill>
                    <a:srgbClr val="C3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42" name="Rectangle 2710">
                    <a:extLst>
                      <a:ext uri="{FF2B5EF4-FFF2-40B4-BE49-F238E27FC236}">
                        <a16:creationId xmlns:a16="http://schemas.microsoft.com/office/drawing/2014/main" id="{16DEF586-C922-442D-942F-361B023FB541}"/>
                      </a:ext>
                    </a:extLst>
                  </p:cNvPr>
                  <p:cNvSpPr>
                    <a:spLocks noChangeArrowheads="1"/>
                  </p:cNvSpPr>
                  <p:nvPr/>
                </p:nvSpPr>
                <p:spPr bwMode="auto">
                  <a:xfrm>
                    <a:off x="1830" y="1266"/>
                    <a:ext cx="816" cy="6"/>
                  </a:xfrm>
                  <a:prstGeom prst="rect">
                    <a:avLst/>
                  </a:prstGeom>
                  <a:solidFill>
                    <a:srgbClr val="B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43" name="Rectangle 2711">
                    <a:extLst>
                      <a:ext uri="{FF2B5EF4-FFF2-40B4-BE49-F238E27FC236}">
                        <a16:creationId xmlns:a16="http://schemas.microsoft.com/office/drawing/2014/main" id="{7325C8A9-357E-4D95-ADB4-F5EBDA6F5727}"/>
                      </a:ext>
                    </a:extLst>
                  </p:cNvPr>
                  <p:cNvSpPr>
                    <a:spLocks noChangeArrowheads="1"/>
                  </p:cNvSpPr>
                  <p:nvPr/>
                </p:nvSpPr>
                <p:spPr bwMode="auto">
                  <a:xfrm>
                    <a:off x="1830" y="1272"/>
                    <a:ext cx="816" cy="6"/>
                  </a:xfrm>
                  <a:prstGeom prst="rect">
                    <a:avLst/>
                  </a:prstGeom>
                  <a:solidFill>
                    <a:srgbClr val="BCEB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44" name="Rectangle 2712">
                    <a:extLst>
                      <a:ext uri="{FF2B5EF4-FFF2-40B4-BE49-F238E27FC236}">
                        <a16:creationId xmlns:a16="http://schemas.microsoft.com/office/drawing/2014/main" id="{85FE6358-7338-4250-92DC-64912630998E}"/>
                      </a:ext>
                    </a:extLst>
                  </p:cNvPr>
                  <p:cNvSpPr>
                    <a:spLocks noChangeArrowheads="1"/>
                  </p:cNvSpPr>
                  <p:nvPr/>
                </p:nvSpPr>
                <p:spPr bwMode="auto">
                  <a:xfrm>
                    <a:off x="1830" y="1278"/>
                    <a:ext cx="816" cy="6"/>
                  </a:xfrm>
                  <a:prstGeom prst="rect">
                    <a:avLst/>
                  </a:prstGeom>
                  <a:solidFill>
                    <a:srgbClr val="B8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45" name="Rectangle 2713">
                    <a:extLst>
                      <a:ext uri="{FF2B5EF4-FFF2-40B4-BE49-F238E27FC236}">
                        <a16:creationId xmlns:a16="http://schemas.microsoft.com/office/drawing/2014/main" id="{8EE24575-65DA-432B-BD11-7DD2FA1829C1}"/>
                      </a:ext>
                    </a:extLst>
                  </p:cNvPr>
                  <p:cNvSpPr>
                    <a:spLocks noChangeArrowheads="1"/>
                  </p:cNvSpPr>
                  <p:nvPr/>
                </p:nvSpPr>
                <p:spPr bwMode="auto">
                  <a:xfrm>
                    <a:off x="1830" y="1284"/>
                    <a:ext cx="816" cy="6"/>
                  </a:xfrm>
                  <a:prstGeom prst="rect">
                    <a:avLst/>
                  </a:prstGeom>
                  <a:solidFill>
                    <a:srgbClr val="B4E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46" name="Rectangle 2714">
                    <a:extLst>
                      <a:ext uri="{FF2B5EF4-FFF2-40B4-BE49-F238E27FC236}">
                        <a16:creationId xmlns:a16="http://schemas.microsoft.com/office/drawing/2014/main" id="{28CAE7BC-54B3-4BC0-8124-CF03CC3D31CE}"/>
                      </a:ext>
                    </a:extLst>
                  </p:cNvPr>
                  <p:cNvSpPr>
                    <a:spLocks noChangeArrowheads="1"/>
                  </p:cNvSpPr>
                  <p:nvPr/>
                </p:nvSpPr>
                <p:spPr bwMode="auto">
                  <a:xfrm>
                    <a:off x="1830" y="1290"/>
                    <a:ext cx="816" cy="6"/>
                  </a:xfrm>
                  <a:prstGeom prst="rect">
                    <a:avLst/>
                  </a:prstGeom>
                  <a:solidFill>
                    <a:srgbClr val="B1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47" name="Rectangle 2715">
                    <a:extLst>
                      <a:ext uri="{FF2B5EF4-FFF2-40B4-BE49-F238E27FC236}">
                        <a16:creationId xmlns:a16="http://schemas.microsoft.com/office/drawing/2014/main" id="{26CD717E-42E9-4AA6-ABFA-89333E7C350B}"/>
                      </a:ext>
                    </a:extLst>
                  </p:cNvPr>
                  <p:cNvSpPr>
                    <a:spLocks noChangeArrowheads="1"/>
                  </p:cNvSpPr>
                  <p:nvPr/>
                </p:nvSpPr>
                <p:spPr bwMode="auto">
                  <a:xfrm>
                    <a:off x="1830" y="1296"/>
                    <a:ext cx="816" cy="6"/>
                  </a:xfrm>
                  <a:prstGeom prst="rect">
                    <a:avLst/>
                  </a:prstGeom>
                  <a:solidFill>
                    <a:srgbClr val="AD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48" name="Rectangle 2716">
                    <a:extLst>
                      <a:ext uri="{FF2B5EF4-FFF2-40B4-BE49-F238E27FC236}">
                        <a16:creationId xmlns:a16="http://schemas.microsoft.com/office/drawing/2014/main" id="{BB267858-8D97-4A37-8A94-B108BDCD3D3B}"/>
                      </a:ext>
                    </a:extLst>
                  </p:cNvPr>
                  <p:cNvSpPr>
                    <a:spLocks noChangeArrowheads="1"/>
                  </p:cNvSpPr>
                  <p:nvPr/>
                </p:nvSpPr>
                <p:spPr bwMode="auto">
                  <a:xfrm>
                    <a:off x="1830" y="1302"/>
                    <a:ext cx="816" cy="6"/>
                  </a:xfrm>
                  <a:prstGeom prst="rect">
                    <a:avLst/>
                  </a:prstGeom>
                  <a:solidFill>
                    <a:srgbClr val="ABD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49" name="Rectangle 2717">
                    <a:extLst>
                      <a:ext uri="{FF2B5EF4-FFF2-40B4-BE49-F238E27FC236}">
                        <a16:creationId xmlns:a16="http://schemas.microsoft.com/office/drawing/2014/main" id="{6BA14B22-A95E-4A22-9FDC-2AB9EDC858DC}"/>
                      </a:ext>
                    </a:extLst>
                  </p:cNvPr>
                  <p:cNvSpPr>
                    <a:spLocks noChangeArrowheads="1"/>
                  </p:cNvSpPr>
                  <p:nvPr/>
                </p:nvSpPr>
                <p:spPr bwMode="auto">
                  <a:xfrm>
                    <a:off x="1830" y="1308"/>
                    <a:ext cx="816" cy="6"/>
                  </a:xfrm>
                  <a:prstGeom prst="rect">
                    <a:avLst/>
                  </a:prstGeom>
                  <a:solidFill>
                    <a:srgbClr val="A9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50" name="Rectangle 2718">
                    <a:extLst>
                      <a:ext uri="{FF2B5EF4-FFF2-40B4-BE49-F238E27FC236}">
                        <a16:creationId xmlns:a16="http://schemas.microsoft.com/office/drawing/2014/main" id="{ED6ECDCB-58F1-4D47-851D-FF489C34B58F}"/>
                      </a:ext>
                    </a:extLst>
                  </p:cNvPr>
                  <p:cNvSpPr>
                    <a:spLocks noChangeArrowheads="1"/>
                  </p:cNvSpPr>
                  <p:nvPr/>
                </p:nvSpPr>
                <p:spPr bwMode="auto">
                  <a:xfrm>
                    <a:off x="1830" y="1314"/>
                    <a:ext cx="816" cy="6"/>
                  </a:xfrm>
                  <a:prstGeom prst="rect">
                    <a:avLst/>
                  </a:prstGeom>
                  <a:solidFill>
                    <a:srgbClr val="A8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51" name="Rectangle 2719">
                    <a:extLst>
                      <a:ext uri="{FF2B5EF4-FFF2-40B4-BE49-F238E27FC236}">
                        <a16:creationId xmlns:a16="http://schemas.microsoft.com/office/drawing/2014/main" id="{BA27FFE5-E8D1-4912-8126-7A9644C3BA3B}"/>
                      </a:ext>
                    </a:extLst>
                  </p:cNvPr>
                  <p:cNvSpPr>
                    <a:spLocks noChangeArrowheads="1"/>
                  </p:cNvSpPr>
                  <p:nvPr/>
                </p:nvSpPr>
                <p:spPr bwMode="auto">
                  <a:xfrm>
                    <a:off x="1830" y="1320"/>
                    <a:ext cx="816" cy="6"/>
                  </a:xfrm>
                  <a:prstGeom prst="rect">
                    <a:avLst/>
                  </a:prstGeom>
                  <a:solidFill>
                    <a:srgbClr val="A7D1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7952" name="Rectangle 2720">
                  <a:extLst>
                    <a:ext uri="{FF2B5EF4-FFF2-40B4-BE49-F238E27FC236}">
                      <a16:creationId xmlns:a16="http://schemas.microsoft.com/office/drawing/2014/main" id="{3DB6A3CA-6C3F-4C8D-BC45-458FCC61DC43}"/>
                    </a:ext>
                  </a:extLst>
                </p:cNvPr>
                <p:cNvSpPr>
                  <a:spLocks noChangeArrowheads="1"/>
                </p:cNvSpPr>
                <p:nvPr/>
              </p:nvSpPr>
              <p:spPr bwMode="auto">
                <a:xfrm>
                  <a:off x="1830" y="1134"/>
                  <a:ext cx="816"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953" name="Rectangle 2721">
                <a:extLst>
                  <a:ext uri="{FF2B5EF4-FFF2-40B4-BE49-F238E27FC236}">
                    <a16:creationId xmlns:a16="http://schemas.microsoft.com/office/drawing/2014/main" id="{FE7F9D62-3618-412D-B9DC-9B8AC53F45A6}"/>
                  </a:ext>
                </a:extLst>
              </p:cNvPr>
              <p:cNvSpPr>
                <a:spLocks noChangeArrowheads="1"/>
              </p:cNvSpPr>
              <p:nvPr/>
            </p:nvSpPr>
            <p:spPr bwMode="auto">
              <a:xfrm>
                <a:off x="1872" y="1170"/>
                <a:ext cx="74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a:solidFill>
                      <a:srgbClr val="200C40"/>
                    </a:solidFill>
                    <a:latin typeface="Arial" panose="020B0604020202020204" pitchFamily="34" charset="0"/>
                  </a:rPr>
                  <a:t>Données utiles</a:t>
                </a:r>
                <a:endParaRPr lang="fr-FR" altLang="en-US"/>
              </a:p>
            </p:txBody>
          </p:sp>
          <p:grpSp>
            <p:nvGrpSpPr>
              <p:cNvPr id="97954" name="Group 2722">
                <a:extLst>
                  <a:ext uri="{FF2B5EF4-FFF2-40B4-BE49-F238E27FC236}">
                    <a16:creationId xmlns:a16="http://schemas.microsoft.com/office/drawing/2014/main" id="{C3A37609-222D-4D4E-8A8B-AD524BDF3DDF}"/>
                  </a:ext>
                </a:extLst>
              </p:cNvPr>
              <p:cNvGrpSpPr>
                <a:grpSpLocks/>
              </p:cNvGrpSpPr>
              <p:nvPr/>
            </p:nvGrpSpPr>
            <p:grpSpPr bwMode="auto">
              <a:xfrm>
                <a:off x="2646" y="1134"/>
                <a:ext cx="240" cy="192"/>
                <a:chOff x="2646" y="1134"/>
                <a:chExt cx="240" cy="192"/>
              </a:xfrm>
            </p:grpSpPr>
            <p:grpSp>
              <p:nvGrpSpPr>
                <p:cNvPr id="97955" name="Group 2723">
                  <a:extLst>
                    <a:ext uri="{FF2B5EF4-FFF2-40B4-BE49-F238E27FC236}">
                      <a16:creationId xmlns:a16="http://schemas.microsoft.com/office/drawing/2014/main" id="{7C2DEC7E-CE3F-4C58-9EE0-1FFCDA2EC671}"/>
                    </a:ext>
                  </a:extLst>
                </p:cNvPr>
                <p:cNvGrpSpPr>
                  <a:grpSpLocks/>
                </p:cNvGrpSpPr>
                <p:nvPr/>
              </p:nvGrpSpPr>
              <p:grpSpPr bwMode="auto">
                <a:xfrm>
                  <a:off x="2646" y="1134"/>
                  <a:ext cx="240" cy="192"/>
                  <a:chOff x="2646" y="1134"/>
                  <a:chExt cx="240" cy="192"/>
                </a:xfrm>
              </p:grpSpPr>
              <p:sp>
                <p:nvSpPr>
                  <p:cNvPr id="97956" name="Rectangle 2724">
                    <a:extLst>
                      <a:ext uri="{FF2B5EF4-FFF2-40B4-BE49-F238E27FC236}">
                        <a16:creationId xmlns:a16="http://schemas.microsoft.com/office/drawing/2014/main" id="{7C9F6907-EBCB-4E42-8FEB-D99D2F00B3F7}"/>
                      </a:ext>
                    </a:extLst>
                  </p:cNvPr>
                  <p:cNvSpPr>
                    <a:spLocks noChangeArrowheads="1"/>
                  </p:cNvSpPr>
                  <p:nvPr/>
                </p:nvSpPr>
                <p:spPr bwMode="auto">
                  <a:xfrm>
                    <a:off x="2646" y="1134"/>
                    <a:ext cx="240" cy="6"/>
                  </a:xfrm>
                  <a:prstGeom prst="rect">
                    <a:avLst/>
                  </a:prstGeom>
                  <a:solidFill>
                    <a:srgbClr val="D1D1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57" name="Rectangle 2725">
                    <a:extLst>
                      <a:ext uri="{FF2B5EF4-FFF2-40B4-BE49-F238E27FC236}">
                        <a16:creationId xmlns:a16="http://schemas.microsoft.com/office/drawing/2014/main" id="{9E1490C4-50D1-4585-B52E-267F9A4EA9C6}"/>
                      </a:ext>
                    </a:extLst>
                  </p:cNvPr>
                  <p:cNvSpPr>
                    <a:spLocks noChangeArrowheads="1"/>
                  </p:cNvSpPr>
                  <p:nvPr/>
                </p:nvSpPr>
                <p:spPr bwMode="auto">
                  <a:xfrm>
                    <a:off x="2646" y="1140"/>
                    <a:ext cx="240" cy="6"/>
                  </a:xfrm>
                  <a:prstGeom prst="rect">
                    <a:avLst/>
                  </a:prstGeom>
                  <a:solidFill>
                    <a:srgbClr val="D2D2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58" name="Rectangle 2726">
                    <a:extLst>
                      <a:ext uri="{FF2B5EF4-FFF2-40B4-BE49-F238E27FC236}">
                        <a16:creationId xmlns:a16="http://schemas.microsoft.com/office/drawing/2014/main" id="{4E08D13E-2CE9-4988-8DF3-8397D7F5AFAF}"/>
                      </a:ext>
                    </a:extLst>
                  </p:cNvPr>
                  <p:cNvSpPr>
                    <a:spLocks noChangeArrowheads="1"/>
                  </p:cNvSpPr>
                  <p:nvPr/>
                </p:nvSpPr>
                <p:spPr bwMode="auto">
                  <a:xfrm>
                    <a:off x="2646" y="1146"/>
                    <a:ext cx="240" cy="6"/>
                  </a:xfrm>
                  <a:prstGeom prst="rect">
                    <a:avLst/>
                  </a:prstGeom>
                  <a:solidFill>
                    <a:srgbClr val="D4D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59" name="Rectangle 2727">
                    <a:extLst>
                      <a:ext uri="{FF2B5EF4-FFF2-40B4-BE49-F238E27FC236}">
                        <a16:creationId xmlns:a16="http://schemas.microsoft.com/office/drawing/2014/main" id="{B0288B75-26CD-4D47-9656-8B4BBB3DFBD9}"/>
                      </a:ext>
                    </a:extLst>
                  </p:cNvPr>
                  <p:cNvSpPr>
                    <a:spLocks noChangeArrowheads="1"/>
                  </p:cNvSpPr>
                  <p:nvPr/>
                </p:nvSpPr>
                <p:spPr bwMode="auto">
                  <a:xfrm>
                    <a:off x="2646" y="1152"/>
                    <a:ext cx="240" cy="6"/>
                  </a:xfrm>
                  <a:prstGeom prst="rect">
                    <a:avLst/>
                  </a:prstGeom>
                  <a:solidFill>
                    <a:srgbClr val="D6D6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60" name="Rectangle 2728">
                    <a:extLst>
                      <a:ext uri="{FF2B5EF4-FFF2-40B4-BE49-F238E27FC236}">
                        <a16:creationId xmlns:a16="http://schemas.microsoft.com/office/drawing/2014/main" id="{6D798D00-D937-4410-978A-FA8CDCA55511}"/>
                      </a:ext>
                    </a:extLst>
                  </p:cNvPr>
                  <p:cNvSpPr>
                    <a:spLocks noChangeArrowheads="1"/>
                  </p:cNvSpPr>
                  <p:nvPr/>
                </p:nvSpPr>
                <p:spPr bwMode="auto">
                  <a:xfrm>
                    <a:off x="2646" y="1158"/>
                    <a:ext cx="240" cy="6"/>
                  </a:xfrm>
                  <a:prstGeom prst="rect">
                    <a:avLst/>
                  </a:prstGeom>
                  <a:solidFill>
                    <a:srgbClr val="D9D9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61" name="Rectangle 2729">
                    <a:extLst>
                      <a:ext uri="{FF2B5EF4-FFF2-40B4-BE49-F238E27FC236}">
                        <a16:creationId xmlns:a16="http://schemas.microsoft.com/office/drawing/2014/main" id="{2143B0D3-160B-4902-9997-55FC3E85E177}"/>
                      </a:ext>
                    </a:extLst>
                  </p:cNvPr>
                  <p:cNvSpPr>
                    <a:spLocks noChangeArrowheads="1"/>
                  </p:cNvSpPr>
                  <p:nvPr/>
                </p:nvSpPr>
                <p:spPr bwMode="auto">
                  <a:xfrm>
                    <a:off x="2646" y="1164"/>
                    <a:ext cx="240" cy="6"/>
                  </a:xfrm>
                  <a:prstGeom prst="rect">
                    <a:avLst/>
                  </a:prstGeom>
                  <a:solidFill>
                    <a:srgbClr val="DDDD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62" name="Rectangle 2730">
                    <a:extLst>
                      <a:ext uri="{FF2B5EF4-FFF2-40B4-BE49-F238E27FC236}">
                        <a16:creationId xmlns:a16="http://schemas.microsoft.com/office/drawing/2014/main" id="{4850886F-9B72-4755-AC41-87F7F25A5C9A}"/>
                      </a:ext>
                    </a:extLst>
                  </p:cNvPr>
                  <p:cNvSpPr>
                    <a:spLocks noChangeArrowheads="1"/>
                  </p:cNvSpPr>
                  <p:nvPr/>
                </p:nvSpPr>
                <p:spPr bwMode="auto">
                  <a:xfrm>
                    <a:off x="2646" y="1170"/>
                    <a:ext cx="240" cy="6"/>
                  </a:xfrm>
                  <a:prstGeom prst="rect">
                    <a:avLst/>
                  </a:prstGeom>
                  <a:solidFill>
                    <a:srgbClr val="E2E2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63" name="Rectangle 2731">
                    <a:extLst>
                      <a:ext uri="{FF2B5EF4-FFF2-40B4-BE49-F238E27FC236}">
                        <a16:creationId xmlns:a16="http://schemas.microsoft.com/office/drawing/2014/main" id="{929DC3E9-DE46-455D-BE4A-7FF7B6DE18BC}"/>
                      </a:ext>
                    </a:extLst>
                  </p:cNvPr>
                  <p:cNvSpPr>
                    <a:spLocks noChangeArrowheads="1"/>
                  </p:cNvSpPr>
                  <p:nvPr/>
                </p:nvSpPr>
                <p:spPr bwMode="auto">
                  <a:xfrm>
                    <a:off x="2646" y="1176"/>
                    <a:ext cx="240" cy="6"/>
                  </a:xfrm>
                  <a:prstGeom prst="rect">
                    <a:avLst/>
                  </a:prstGeom>
                  <a:solidFill>
                    <a:srgbClr val="E6E6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64" name="Rectangle 2732">
                    <a:extLst>
                      <a:ext uri="{FF2B5EF4-FFF2-40B4-BE49-F238E27FC236}">
                        <a16:creationId xmlns:a16="http://schemas.microsoft.com/office/drawing/2014/main" id="{92ED175C-04E1-4079-80F2-A48528B6E87E}"/>
                      </a:ext>
                    </a:extLst>
                  </p:cNvPr>
                  <p:cNvSpPr>
                    <a:spLocks noChangeArrowheads="1"/>
                  </p:cNvSpPr>
                  <p:nvPr/>
                </p:nvSpPr>
                <p:spPr bwMode="auto">
                  <a:xfrm>
                    <a:off x="2646" y="1182"/>
                    <a:ext cx="240" cy="6"/>
                  </a:xfrm>
                  <a:prstGeom prst="rect">
                    <a:avLst/>
                  </a:prstGeom>
                  <a:solidFill>
                    <a:srgbClr val="EBEB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65" name="Rectangle 2733">
                    <a:extLst>
                      <a:ext uri="{FF2B5EF4-FFF2-40B4-BE49-F238E27FC236}">
                        <a16:creationId xmlns:a16="http://schemas.microsoft.com/office/drawing/2014/main" id="{F24513C2-279E-4273-AE32-0C2DE9F3FED8}"/>
                      </a:ext>
                    </a:extLst>
                  </p:cNvPr>
                  <p:cNvSpPr>
                    <a:spLocks noChangeArrowheads="1"/>
                  </p:cNvSpPr>
                  <p:nvPr/>
                </p:nvSpPr>
                <p:spPr bwMode="auto">
                  <a:xfrm>
                    <a:off x="2646" y="1188"/>
                    <a:ext cx="240" cy="6"/>
                  </a:xfrm>
                  <a:prstGeom prst="rect">
                    <a:avLst/>
                  </a:prstGeom>
                  <a:solidFill>
                    <a:srgbClr val="F0F0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66" name="Rectangle 2734">
                    <a:extLst>
                      <a:ext uri="{FF2B5EF4-FFF2-40B4-BE49-F238E27FC236}">
                        <a16:creationId xmlns:a16="http://schemas.microsoft.com/office/drawing/2014/main" id="{6B191003-24CF-4DB7-8F9B-376691E57C53}"/>
                      </a:ext>
                    </a:extLst>
                  </p:cNvPr>
                  <p:cNvSpPr>
                    <a:spLocks noChangeArrowheads="1"/>
                  </p:cNvSpPr>
                  <p:nvPr/>
                </p:nvSpPr>
                <p:spPr bwMode="auto">
                  <a:xfrm>
                    <a:off x="2646" y="1194"/>
                    <a:ext cx="240" cy="6"/>
                  </a:xfrm>
                  <a:prstGeom prst="rect">
                    <a:avLst/>
                  </a:prstGeom>
                  <a:solidFill>
                    <a:srgbClr val="F4F4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67" name="Rectangle 2735">
                    <a:extLst>
                      <a:ext uri="{FF2B5EF4-FFF2-40B4-BE49-F238E27FC236}">
                        <a16:creationId xmlns:a16="http://schemas.microsoft.com/office/drawing/2014/main" id="{777054A6-A6AA-46B6-9E37-71D9436DE336}"/>
                      </a:ext>
                    </a:extLst>
                  </p:cNvPr>
                  <p:cNvSpPr>
                    <a:spLocks noChangeArrowheads="1"/>
                  </p:cNvSpPr>
                  <p:nvPr/>
                </p:nvSpPr>
                <p:spPr bwMode="auto">
                  <a:xfrm>
                    <a:off x="2646" y="1200"/>
                    <a:ext cx="240" cy="6"/>
                  </a:xfrm>
                  <a:prstGeom prst="rect">
                    <a:avLst/>
                  </a:prstGeom>
                  <a:solidFill>
                    <a:srgbClr val="F7F7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68" name="Rectangle 2736">
                    <a:extLst>
                      <a:ext uri="{FF2B5EF4-FFF2-40B4-BE49-F238E27FC236}">
                        <a16:creationId xmlns:a16="http://schemas.microsoft.com/office/drawing/2014/main" id="{438532B0-BB00-4C0A-9C44-EEA4D9829266}"/>
                      </a:ext>
                    </a:extLst>
                  </p:cNvPr>
                  <p:cNvSpPr>
                    <a:spLocks noChangeArrowheads="1"/>
                  </p:cNvSpPr>
                  <p:nvPr/>
                </p:nvSpPr>
                <p:spPr bwMode="auto">
                  <a:xfrm>
                    <a:off x="2646" y="1206"/>
                    <a:ext cx="240" cy="6"/>
                  </a:xfrm>
                  <a:prstGeom prst="rect">
                    <a:avLst/>
                  </a:prstGeom>
                  <a:solidFill>
                    <a:srgbClr val="FAF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69" name="Rectangle 2737">
                    <a:extLst>
                      <a:ext uri="{FF2B5EF4-FFF2-40B4-BE49-F238E27FC236}">
                        <a16:creationId xmlns:a16="http://schemas.microsoft.com/office/drawing/2014/main" id="{9D6E8DBE-6838-46C0-AB79-E7EFF250177F}"/>
                      </a:ext>
                    </a:extLst>
                  </p:cNvPr>
                  <p:cNvSpPr>
                    <a:spLocks noChangeArrowheads="1"/>
                  </p:cNvSpPr>
                  <p:nvPr/>
                </p:nvSpPr>
                <p:spPr bwMode="auto">
                  <a:xfrm>
                    <a:off x="2646" y="1212"/>
                    <a:ext cx="240" cy="6"/>
                  </a:xfrm>
                  <a:prstGeom prst="rect">
                    <a:avLst/>
                  </a:prstGeom>
                  <a:solidFill>
                    <a:srgbClr val="FCFC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70" name="Rectangle 2738">
                    <a:extLst>
                      <a:ext uri="{FF2B5EF4-FFF2-40B4-BE49-F238E27FC236}">
                        <a16:creationId xmlns:a16="http://schemas.microsoft.com/office/drawing/2014/main" id="{762E2C38-B5EE-44FA-8B78-7F8A8E0DA498}"/>
                      </a:ext>
                    </a:extLst>
                  </p:cNvPr>
                  <p:cNvSpPr>
                    <a:spLocks noChangeArrowheads="1"/>
                  </p:cNvSpPr>
                  <p:nvPr/>
                </p:nvSpPr>
                <p:spPr bwMode="auto">
                  <a:xfrm>
                    <a:off x="2646" y="1218"/>
                    <a:ext cx="240" cy="6"/>
                  </a:xfrm>
                  <a:prstGeom prst="rect">
                    <a:avLst/>
                  </a:prstGeom>
                  <a:solidFill>
                    <a:srgbClr val="FDFD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71" name="Rectangle 2739">
                    <a:extLst>
                      <a:ext uri="{FF2B5EF4-FFF2-40B4-BE49-F238E27FC236}">
                        <a16:creationId xmlns:a16="http://schemas.microsoft.com/office/drawing/2014/main" id="{CE115499-C14E-4918-97A7-FF8BA37527AD}"/>
                      </a:ext>
                    </a:extLst>
                  </p:cNvPr>
                  <p:cNvSpPr>
                    <a:spLocks noChangeArrowheads="1"/>
                  </p:cNvSpPr>
                  <p:nvPr/>
                </p:nvSpPr>
                <p:spPr bwMode="auto">
                  <a:xfrm>
                    <a:off x="2646" y="1224"/>
                    <a:ext cx="240" cy="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72" name="Rectangle 2740">
                    <a:extLst>
                      <a:ext uri="{FF2B5EF4-FFF2-40B4-BE49-F238E27FC236}">
                        <a16:creationId xmlns:a16="http://schemas.microsoft.com/office/drawing/2014/main" id="{104A91CC-9009-4E96-8D76-639001A3BC3D}"/>
                      </a:ext>
                    </a:extLst>
                  </p:cNvPr>
                  <p:cNvSpPr>
                    <a:spLocks noChangeArrowheads="1"/>
                  </p:cNvSpPr>
                  <p:nvPr/>
                </p:nvSpPr>
                <p:spPr bwMode="auto">
                  <a:xfrm>
                    <a:off x="2646" y="1230"/>
                    <a:ext cx="240" cy="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73" name="Rectangle 2741">
                    <a:extLst>
                      <a:ext uri="{FF2B5EF4-FFF2-40B4-BE49-F238E27FC236}">
                        <a16:creationId xmlns:a16="http://schemas.microsoft.com/office/drawing/2014/main" id="{1AF246BA-8DCF-4AC2-B5B7-B06ABD624E70}"/>
                      </a:ext>
                    </a:extLst>
                  </p:cNvPr>
                  <p:cNvSpPr>
                    <a:spLocks noChangeArrowheads="1"/>
                  </p:cNvSpPr>
                  <p:nvPr/>
                </p:nvSpPr>
                <p:spPr bwMode="auto">
                  <a:xfrm>
                    <a:off x="2646" y="1236"/>
                    <a:ext cx="240" cy="6"/>
                  </a:xfrm>
                  <a:prstGeom prst="rect">
                    <a:avLst/>
                  </a:prstGeom>
                  <a:solidFill>
                    <a:srgbClr val="FDFD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74" name="Rectangle 2742">
                    <a:extLst>
                      <a:ext uri="{FF2B5EF4-FFF2-40B4-BE49-F238E27FC236}">
                        <a16:creationId xmlns:a16="http://schemas.microsoft.com/office/drawing/2014/main" id="{67711954-2594-4E5F-B311-CBCF56FFFB1E}"/>
                      </a:ext>
                    </a:extLst>
                  </p:cNvPr>
                  <p:cNvSpPr>
                    <a:spLocks noChangeArrowheads="1"/>
                  </p:cNvSpPr>
                  <p:nvPr/>
                </p:nvSpPr>
                <p:spPr bwMode="auto">
                  <a:xfrm>
                    <a:off x="2646" y="1242"/>
                    <a:ext cx="240" cy="6"/>
                  </a:xfrm>
                  <a:prstGeom prst="rect">
                    <a:avLst/>
                  </a:prstGeom>
                  <a:solidFill>
                    <a:srgbClr val="FCFC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75" name="Rectangle 2743">
                    <a:extLst>
                      <a:ext uri="{FF2B5EF4-FFF2-40B4-BE49-F238E27FC236}">
                        <a16:creationId xmlns:a16="http://schemas.microsoft.com/office/drawing/2014/main" id="{A95DB46C-73C2-4CA6-A78A-35DC5ABCC22C}"/>
                      </a:ext>
                    </a:extLst>
                  </p:cNvPr>
                  <p:cNvSpPr>
                    <a:spLocks noChangeArrowheads="1"/>
                  </p:cNvSpPr>
                  <p:nvPr/>
                </p:nvSpPr>
                <p:spPr bwMode="auto">
                  <a:xfrm>
                    <a:off x="2646" y="1248"/>
                    <a:ext cx="240" cy="6"/>
                  </a:xfrm>
                  <a:prstGeom prst="rect">
                    <a:avLst/>
                  </a:prstGeom>
                  <a:solidFill>
                    <a:srgbClr val="FAF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76" name="Rectangle 2744">
                    <a:extLst>
                      <a:ext uri="{FF2B5EF4-FFF2-40B4-BE49-F238E27FC236}">
                        <a16:creationId xmlns:a16="http://schemas.microsoft.com/office/drawing/2014/main" id="{6929BCDA-3F3D-4F6E-9436-19BDD77B0931}"/>
                      </a:ext>
                    </a:extLst>
                  </p:cNvPr>
                  <p:cNvSpPr>
                    <a:spLocks noChangeArrowheads="1"/>
                  </p:cNvSpPr>
                  <p:nvPr/>
                </p:nvSpPr>
                <p:spPr bwMode="auto">
                  <a:xfrm>
                    <a:off x="2646" y="1254"/>
                    <a:ext cx="240" cy="6"/>
                  </a:xfrm>
                  <a:prstGeom prst="rect">
                    <a:avLst/>
                  </a:prstGeom>
                  <a:solidFill>
                    <a:srgbClr val="F7F7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77" name="Rectangle 2745">
                    <a:extLst>
                      <a:ext uri="{FF2B5EF4-FFF2-40B4-BE49-F238E27FC236}">
                        <a16:creationId xmlns:a16="http://schemas.microsoft.com/office/drawing/2014/main" id="{DAB26E9D-C5B5-4EB3-85C7-3C64BFFDFF68}"/>
                      </a:ext>
                    </a:extLst>
                  </p:cNvPr>
                  <p:cNvSpPr>
                    <a:spLocks noChangeArrowheads="1"/>
                  </p:cNvSpPr>
                  <p:nvPr/>
                </p:nvSpPr>
                <p:spPr bwMode="auto">
                  <a:xfrm>
                    <a:off x="2646" y="1260"/>
                    <a:ext cx="240" cy="6"/>
                  </a:xfrm>
                  <a:prstGeom prst="rect">
                    <a:avLst/>
                  </a:prstGeom>
                  <a:solidFill>
                    <a:srgbClr val="F4F4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78" name="Rectangle 2746">
                    <a:extLst>
                      <a:ext uri="{FF2B5EF4-FFF2-40B4-BE49-F238E27FC236}">
                        <a16:creationId xmlns:a16="http://schemas.microsoft.com/office/drawing/2014/main" id="{D5012711-904E-4286-ABFC-C33694B88019}"/>
                      </a:ext>
                    </a:extLst>
                  </p:cNvPr>
                  <p:cNvSpPr>
                    <a:spLocks noChangeArrowheads="1"/>
                  </p:cNvSpPr>
                  <p:nvPr/>
                </p:nvSpPr>
                <p:spPr bwMode="auto">
                  <a:xfrm>
                    <a:off x="2646" y="1266"/>
                    <a:ext cx="240" cy="6"/>
                  </a:xfrm>
                  <a:prstGeom prst="rect">
                    <a:avLst/>
                  </a:prstGeom>
                  <a:solidFill>
                    <a:srgbClr val="EFE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79" name="Rectangle 2747">
                    <a:extLst>
                      <a:ext uri="{FF2B5EF4-FFF2-40B4-BE49-F238E27FC236}">
                        <a16:creationId xmlns:a16="http://schemas.microsoft.com/office/drawing/2014/main" id="{FF5672AE-96E5-451E-BAE7-8527F74901CD}"/>
                      </a:ext>
                    </a:extLst>
                  </p:cNvPr>
                  <p:cNvSpPr>
                    <a:spLocks noChangeArrowheads="1"/>
                  </p:cNvSpPr>
                  <p:nvPr/>
                </p:nvSpPr>
                <p:spPr bwMode="auto">
                  <a:xfrm>
                    <a:off x="2646" y="1272"/>
                    <a:ext cx="240" cy="6"/>
                  </a:xfrm>
                  <a:prstGeom prst="rect">
                    <a:avLst/>
                  </a:prstGeom>
                  <a:solidFill>
                    <a:srgbClr val="EBEB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80" name="Rectangle 2748">
                    <a:extLst>
                      <a:ext uri="{FF2B5EF4-FFF2-40B4-BE49-F238E27FC236}">
                        <a16:creationId xmlns:a16="http://schemas.microsoft.com/office/drawing/2014/main" id="{B789C339-AAC2-46C8-B70B-4B2D1878AC75}"/>
                      </a:ext>
                    </a:extLst>
                  </p:cNvPr>
                  <p:cNvSpPr>
                    <a:spLocks noChangeArrowheads="1"/>
                  </p:cNvSpPr>
                  <p:nvPr/>
                </p:nvSpPr>
                <p:spPr bwMode="auto">
                  <a:xfrm>
                    <a:off x="2646" y="1278"/>
                    <a:ext cx="240" cy="6"/>
                  </a:xfrm>
                  <a:prstGeom prst="rect">
                    <a:avLst/>
                  </a:prstGeom>
                  <a:solidFill>
                    <a:srgbClr val="E6E65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81" name="Rectangle 2749">
                    <a:extLst>
                      <a:ext uri="{FF2B5EF4-FFF2-40B4-BE49-F238E27FC236}">
                        <a16:creationId xmlns:a16="http://schemas.microsoft.com/office/drawing/2014/main" id="{DAB1E755-8EDF-4099-AAEC-918A966D9139}"/>
                      </a:ext>
                    </a:extLst>
                  </p:cNvPr>
                  <p:cNvSpPr>
                    <a:spLocks noChangeArrowheads="1"/>
                  </p:cNvSpPr>
                  <p:nvPr/>
                </p:nvSpPr>
                <p:spPr bwMode="auto">
                  <a:xfrm>
                    <a:off x="2646" y="1284"/>
                    <a:ext cx="240" cy="6"/>
                  </a:xfrm>
                  <a:prstGeom prst="rect">
                    <a:avLst/>
                  </a:prstGeom>
                  <a:solidFill>
                    <a:srgbClr val="E1E1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82" name="Rectangle 2750">
                    <a:extLst>
                      <a:ext uri="{FF2B5EF4-FFF2-40B4-BE49-F238E27FC236}">
                        <a16:creationId xmlns:a16="http://schemas.microsoft.com/office/drawing/2014/main" id="{49FE358B-71F9-46A2-AB56-2C15A3637CE2}"/>
                      </a:ext>
                    </a:extLst>
                  </p:cNvPr>
                  <p:cNvSpPr>
                    <a:spLocks noChangeArrowheads="1"/>
                  </p:cNvSpPr>
                  <p:nvPr/>
                </p:nvSpPr>
                <p:spPr bwMode="auto">
                  <a:xfrm>
                    <a:off x="2646" y="1290"/>
                    <a:ext cx="240" cy="6"/>
                  </a:xfrm>
                  <a:prstGeom prst="rect">
                    <a:avLst/>
                  </a:prstGeom>
                  <a:solidFill>
                    <a:srgbClr val="DDDD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83" name="Rectangle 2751">
                    <a:extLst>
                      <a:ext uri="{FF2B5EF4-FFF2-40B4-BE49-F238E27FC236}">
                        <a16:creationId xmlns:a16="http://schemas.microsoft.com/office/drawing/2014/main" id="{9B4A8D8E-01A1-4171-A768-476AAFC20220}"/>
                      </a:ext>
                    </a:extLst>
                  </p:cNvPr>
                  <p:cNvSpPr>
                    <a:spLocks noChangeArrowheads="1"/>
                  </p:cNvSpPr>
                  <p:nvPr/>
                </p:nvSpPr>
                <p:spPr bwMode="auto">
                  <a:xfrm>
                    <a:off x="2646" y="1296"/>
                    <a:ext cx="240" cy="6"/>
                  </a:xfrm>
                  <a:prstGeom prst="rect">
                    <a:avLst/>
                  </a:prstGeom>
                  <a:solidFill>
                    <a:srgbClr val="D9D9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84" name="Rectangle 2752">
                    <a:extLst>
                      <a:ext uri="{FF2B5EF4-FFF2-40B4-BE49-F238E27FC236}">
                        <a16:creationId xmlns:a16="http://schemas.microsoft.com/office/drawing/2014/main" id="{A13A14B7-7478-48A1-A9A0-C9B88EED6A73}"/>
                      </a:ext>
                    </a:extLst>
                  </p:cNvPr>
                  <p:cNvSpPr>
                    <a:spLocks noChangeArrowheads="1"/>
                  </p:cNvSpPr>
                  <p:nvPr/>
                </p:nvSpPr>
                <p:spPr bwMode="auto">
                  <a:xfrm>
                    <a:off x="2646" y="1302"/>
                    <a:ext cx="240" cy="6"/>
                  </a:xfrm>
                  <a:prstGeom prst="rect">
                    <a:avLst/>
                  </a:prstGeom>
                  <a:solidFill>
                    <a:srgbClr val="D6D6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85" name="Rectangle 2753">
                    <a:extLst>
                      <a:ext uri="{FF2B5EF4-FFF2-40B4-BE49-F238E27FC236}">
                        <a16:creationId xmlns:a16="http://schemas.microsoft.com/office/drawing/2014/main" id="{1A61F8DD-D6F1-4930-B175-228F3C928D41}"/>
                      </a:ext>
                    </a:extLst>
                  </p:cNvPr>
                  <p:cNvSpPr>
                    <a:spLocks noChangeArrowheads="1"/>
                  </p:cNvSpPr>
                  <p:nvPr/>
                </p:nvSpPr>
                <p:spPr bwMode="auto">
                  <a:xfrm>
                    <a:off x="2646" y="1308"/>
                    <a:ext cx="240" cy="6"/>
                  </a:xfrm>
                  <a:prstGeom prst="rect">
                    <a:avLst/>
                  </a:prstGeom>
                  <a:solidFill>
                    <a:srgbClr val="D4D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86" name="Rectangle 2754">
                    <a:extLst>
                      <a:ext uri="{FF2B5EF4-FFF2-40B4-BE49-F238E27FC236}">
                        <a16:creationId xmlns:a16="http://schemas.microsoft.com/office/drawing/2014/main" id="{B8F7D835-030F-41D0-81D4-E5F270BAC679}"/>
                      </a:ext>
                    </a:extLst>
                  </p:cNvPr>
                  <p:cNvSpPr>
                    <a:spLocks noChangeArrowheads="1"/>
                  </p:cNvSpPr>
                  <p:nvPr/>
                </p:nvSpPr>
                <p:spPr bwMode="auto">
                  <a:xfrm>
                    <a:off x="2646" y="1314"/>
                    <a:ext cx="240" cy="6"/>
                  </a:xfrm>
                  <a:prstGeom prst="rect">
                    <a:avLst/>
                  </a:prstGeom>
                  <a:solidFill>
                    <a:srgbClr val="D2D2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87" name="Rectangle 2755">
                    <a:extLst>
                      <a:ext uri="{FF2B5EF4-FFF2-40B4-BE49-F238E27FC236}">
                        <a16:creationId xmlns:a16="http://schemas.microsoft.com/office/drawing/2014/main" id="{4036C3FF-B2C6-46D5-BF7E-46FBB15BB875}"/>
                      </a:ext>
                    </a:extLst>
                  </p:cNvPr>
                  <p:cNvSpPr>
                    <a:spLocks noChangeArrowheads="1"/>
                  </p:cNvSpPr>
                  <p:nvPr/>
                </p:nvSpPr>
                <p:spPr bwMode="auto">
                  <a:xfrm>
                    <a:off x="2646" y="1320"/>
                    <a:ext cx="240" cy="6"/>
                  </a:xfrm>
                  <a:prstGeom prst="rect">
                    <a:avLst/>
                  </a:prstGeom>
                  <a:solidFill>
                    <a:srgbClr val="D1D1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7988" name="Rectangle 2756">
                  <a:extLst>
                    <a:ext uri="{FF2B5EF4-FFF2-40B4-BE49-F238E27FC236}">
                      <a16:creationId xmlns:a16="http://schemas.microsoft.com/office/drawing/2014/main" id="{0911F996-571C-48BE-BF4A-FDF74DDFA9C1}"/>
                    </a:ext>
                  </a:extLst>
                </p:cNvPr>
                <p:cNvSpPr>
                  <a:spLocks noChangeArrowheads="1"/>
                </p:cNvSpPr>
                <p:nvPr/>
              </p:nvSpPr>
              <p:spPr bwMode="auto">
                <a:xfrm>
                  <a:off x="2646" y="1134"/>
                  <a:ext cx="240"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989" name="Rectangle 2757">
                <a:extLst>
                  <a:ext uri="{FF2B5EF4-FFF2-40B4-BE49-F238E27FC236}">
                    <a16:creationId xmlns:a16="http://schemas.microsoft.com/office/drawing/2014/main" id="{0F8A8980-FBF9-4DA4-8C42-01B97D657FEB}"/>
                  </a:ext>
                </a:extLst>
              </p:cNvPr>
              <p:cNvSpPr>
                <a:spLocks noChangeArrowheads="1"/>
              </p:cNvSpPr>
              <p:nvPr/>
            </p:nvSpPr>
            <p:spPr bwMode="auto">
              <a:xfrm>
                <a:off x="2652" y="1170"/>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a:solidFill>
                      <a:srgbClr val="200C40"/>
                    </a:solidFill>
                    <a:latin typeface="Arial" panose="020B0604020202020204" pitchFamily="34" charset="0"/>
                  </a:rPr>
                  <a:t>TCP</a:t>
                </a:r>
                <a:endParaRPr lang="fr-FR" altLang="en-US"/>
              </a:p>
            </p:txBody>
          </p:sp>
          <p:grpSp>
            <p:nvGrpSpPr>
              <p:cNvPr id="97990" name="Group 2758">
                <a:extLst>
                  <a:ext uri="{FF2B5EF4-FFF2-40B4-BE49-F238E27FC236}">
                    <a16:creationId xmlns:a16="http://schemas.microsoft.com/office/drawing/2014/main" id="{0C7D2A6D-A378-4EA2-BE88-F28F99AC7612}"/>
                  </a:ext>
                </a:extLst>
              </p:cNvPr>
              <p:cNvGrpSpPr>
                <a:grpSpLocks/>
              </p:cNvGrpSpPr>
              <p:nvPr/>
            </p:nvGrpSpPr>
            <p:grpSpPr bwMode="auto">
              <a:xfrm>
                <a:off x="2886" y="1134"/>
                <a:ext cx="192" cy="192"/>
                <a:chOff x="2886" y="1134"/>
                <a:chExt cx="192" cy="192"/>
              </a:xfrm>
            </p:grpSpPr>
            <p:grpSp>
              <p:nvGrpSpPr>
                <p:cNvPr id="97991" name="Group 2759">
                  <a:extLst>
                    <a:ext uri="{FF2B5EF4-FFF2-40B4-BE49-F238E27FC236}">
                      <a16:creationId xmlns:a16="http://schemas.microsoft.com/office/drawing/2014/main" id="{9ECD710A-5BB6-4111-B31E-2AB64C84FB99}"/>
                    </a:ext>
                  </a:extLst>
                </p:cNvPr>
                <p:cNvGrpSpPr>
                  <a:grpSpLocks/>
                </p:cNvGrpSpPr>
                <p:nvPr/>
              </p:nvGrpSpPr>
              <p:grpSpPr bwMode="auto">
                <a:xfrm>
                  <a:off x="2886" y="1134"/>
                  <a:ext cx="192" cy="192"/>
                  <a:chOff x="2886" y="1134"/>
                  <a:chExt cx="192" cy="192"/>
                </a:xfrm>
              </p:grpSpPr>
              <p:sp>
                <p:nvSpPr>
                  <p:cNvPr id="97992" name="Rectangle 2760">
                    <a:extLst>
                      <a:ext uri="{FF2B5EF4-FFF2-40B4-BE49-F238E27FC236}">
                        <a16:creationId xmlns:a16="http://schemas.microsoft.com/office/drawing/2014/main" id="{2AD72440-0F0D-46B8-9E66-1094953F9BDA}"/>
                      </a:ext>
                    </a:extLst>
                  </p:cNvPr>
                  <p:cNvSpPr>
                    <a:spLocks noChangeArrowheads="1"/>
                  </p:cNvSpPr>
                  <p:nvPr/>
                </p:nvSpPr>
                <p:spPr bwMode="auto">
                  <a:xfrm>
                    <a:off x="2886" y="1134"/>
                    <a:ext cx="192" cy="6"/>
                  </a:xfrm>
                  <a:prstGeom prst="rect">
                    <a:avLst/>
                  </a:prstGeom>
                  <a:solidFill>
                    <a:srgbClr val="4877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93" name="Rectangle 2761">
                    <a:extLst>
                      <a:ext uri="{FF2B5EF4-FFF2-40B4-BE49-F238E27FC236}">
                        <a16:creationId xmlns:a16="http://schemas.microsoft.com/office/drawing/2014/main" id="{17E4FEF9-140F-4580-863E-59908EF9DD94}"/>
                      </a:ext>
                    </a:extLst>
                  </p:cNvPr>
                  <p:cNvSpPr>
                    <a:spLocks noChangeArrowheads="1"/>
                  </p:cNvSpPr>
                  <p:nvPr/>
                </p:nvSpPr>
                <p:spPr bwMode="auto">
                  <a:xfrm>
                    <a:off x="2886" y="1140"/>
                    <a:ext cx="192" cy="6"/>
                  </a:xfrm>
                  <a:prstGeom prst="rect">
                    <a:avLst/>
                  </a:prstGeom>
                  <a:solidFill>
                    <a:srgbClr val="4A7C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94" name="Rectangle 2762">
                    <a:extLst>
                      <a:ext uri="{FF2B5EF4-FFF2-40B4-BE49-F238E27FC236}">
                        <a16:creationId xmlns:a16="http://schemas.microsoft.com/office/drawing/2014/main" id="{A65454E2-A800-42CB-A3D2-160F3020E6F0}"/>
                      </a:ext>
                    </a:extLst>
                  </p:cNvPr>
                  <p:cNvSpPr>
                    <a:spLocks noChangeArrowheads="1"/>
                  </p:cNvSpPr>
                  <p:nvPr/>
                </p:nvSpPr>
                <p:spPr bwMode="auto">
                  <a:xfrm>
                    <a:off x="2886" y="1146"/>
                    <a:ext cx="192" cy="6"/>
                  </a:xfrm>
                  <a:prstGeom prst="rect">
                    <a:avLst/>
                  </a:prstGeom>
                  <a:solidFill>
                    <a:srgbClr val="4E83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95" name="Rectangle 2763">
                    <a:extLst>
                      <a:ext uri="{FF2B5EF4-FFF2-40B4-BE49-F238E27FC236}">
                        <a16:creationId xmlns:a16="http://schemas.microsoft.com/office/drawing/2014/main" id="{0AE5E65D-A53B-4007-B156-E88726759E28}"/>
                      </a:ext>
                    </a:extLst>
                  </p:cNvPr>
                  <p:cNvSpPr>
                    <a:spLocks noChangeArrowheads="1"/>
                  </p:cNvSpPr>
                  <p:nvPr/>
                </p:nvSpPr>
                <p:spPr bwMode="auto">
                  <a:xfrm>
                    <a:off x="2886" y="1152"/>
                    <a:ext cx="192" cy="6"/>
                  </a:xfrm>
                  <a:prstGeom prst="rect">
                    <a:avLst/>
                  </a:prstGeom>
                  <a:solidFill>
                    <a:srgbClr val="548C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96" name="Rectangle 2764">
                    <a:extLst>
                      <a:ext uri="{FF2B5EF4-FFF2-40B4-BE49-F238E27FC236}">
                        <a16:creationId xmlns:a16="http://schemas.microsoft.com/office/drawing/2014/main" id="{C393E36E-5072-483F-8A3C-69E9ECA12EDE}"/>
                      </a:ext>
                    </a:extLst>
                  </p:cNvPr>
                  <p:cNvSpPr>
                    <a:spLocks noChangeArrowheads="1"/>
                  </p:cNvSpPr>
                  <p:nvPr/>
                </p:nvSpPr>
                <p:spPr bwMode="auto">
                  <a:xfrm>
                    <a:off x="2886" y="1158"/>
                    <a:ext cx="192" cy="6"/>
                  </a:xfrm>
                  <a:prstGeom prst="rect">
                    <a:avLst/>
                  </a:prstGeom>
                  <a:solidFill>
                    <a:srgbClr val="5B975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97" name="Rectangle 2765">
                    <a:extLst>
                      <a:ext uri="{FF2B5EF4-FFF2-40B4-BE49-F238E27FC236}">
                        <a16:creationId xmlns:a16="http://schemas.microsoft.com/office/drawing/2014/main" id="{6F08E1C1-8884-4467-9735-B0CAE822EC63}"/>
                      </a:ext>
                    </a:extLst>
                  </p:cNvPr>
                  <p:cNvSpPr>
                    <a:spLocks noChangeArrowheads="1"/>
                  </p:cNvSpPr>
                  <p:nvPr/>
                </p:nvSpPr>
                <p:spPr bwMode="auto">
                  <a:xfrm>
                    <a:off x="2886" y="1164"/>
                    <a:ext cx="192" cy="6"/>
                  </a:xfrm>
                  <a:prstGeom prst="rect">
                    <a:avLst/>
                  </a:prstGeom>
                  <a:solidFill>
                    <a:srgbClr val="62A4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98" name="Rectangle 2766">
                    <a:extLst>
                      <a:ext uri="{FF2B5EF4-FFF2-40B4-BE49-F238E27FC236}">
                        <a16:creationId xmlns:a16="http://schemas.microsoft.com/office/drawing/2014/main" id="{BD0A35A7-472E-4BA9-9071-A924EABCEB72}"/>
                      </a:ext>
                    </a:extLst>
                  </p:cNvPr>
                  <p:cNvSpPr>
                    <a:spLocks noChangeArrowheads="1"/>
                  </p:cNvSpPr>
                  <p:nvPr/>
                </p:nvSpPr>
                <p:spPr bwMode="auto">
                  <a:xfrm>
                    <a:off x="2886" y="1170"/>
                    <a:ext cx="192" cy="6"/>
                  </a:xfrm>
                  <a:prstGeom prst="rect">
                    <a:avLst/>
                  </a:prstGeom>
                  <a:solidFill>
                    <a:srgbClr val="6BB2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999" name="Rectangle 2767">
                    <a:extLst>
                      <a:ext uri="{FF2B5EF4-FFF2-40B4-BE49-F238E27FC236}">
                        <a16:creationId xmlns:a16="http://schemas.microsoft.com/office/drawing/2014/main" id="{C209891F-E02D-4DFC-B697-9A32AC5286BA}"/>
                      </a:ext>
                    </a:extLst>
                  </p:cNvPr>
                  <p:cNvSpPr>
                    <a:spLocks noChangeArrowheads="1"/>
                  </p:cNvSpPr>
                  <p:nvPr/>
                </p:nvSpPr>
                <p:spPr bwMode="auto">
                  <a:xfrm>
                    <a:off x="2886" y="1176"/>
                    <a:ext cx="192" cy="6"/>
                  </a:xfrm>
                  <a:prstGeom prst="rect">
                    <a:avLst/>
                  </a:prstGeom>
                  <a:solidFill>
                    <a:srgbClr val="73C0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00" name="Rectangle 2768">
                    <a:extLst>
                      <a:ext uri="{FF2B5EF4-FFF2-40B4-BE49-F238E27FC236}">
                        <a16:creationId xmlns:a16="http://schemas.microsoft.com/office/drawing/2014/main" id="{569C5A53-8D46-4263-B156-4F0DEC519CB2}"/>
                      </a:ext>
                    </a:extLst>
                  </p:cNvPr>
                  <p:cNvSpPr>
                    <a:spLocks noChangeArrowheads="1"/>
                  </p:cNvSpPr>
                  <p:nvPr/>
                </p:nvSpPr>
                <p:spPr bwMode="auto">
                  <a:xfrm>
                    <a:off x="2886" y="1182"/>
                    <a:ext cx="192" cy="6"/>
                  </a:xfrm>
                  <a:prstGeom prst="rect">
                    <a:avLst/>
                  </a:prstGeom>
                  <a:solidFill>
                    <a:srgbClr val="7BCD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01" name="Rectangle 2769">
                    <a:extLst>
                      <a:ext uri="{FF2B5EF4-FFF2-40B4-BE49-F238E27FC236}">
                        <a16:creationId xmlns:a16="http://schemas.microsoft.com/office/drawing/2014/main" id="{96DE6AB0-DAF9-4057-875A-910DED17C349}"/>
                      </a:ext>
                    </a:extLst>
                  </p:cNvPr>
                  <p:cNvSpPr>
                    <a:spLocks noChangeArrowheads="1"/>
                  </p:cNvSpPr>
                  <p:nvPr/>
                </p:nvSpPr>
                <p:spPr bwMode="auto">
                  <a:xfrm>
                    <a:off x="2886" y="1188"/>
                    <a:ext cx="192" cy="6"/>
                  </a:xfrm>
                  <a:prstGeom prst="rect">
                    <a:avLst/>
                  </a:prstGeom>
                  <a:solidFill>
                    <a:srgbClr val="82D9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02" name="Rectangle 2770">
                    <a:extLst>
                      <a:ext uri="{FF2B5EF4-FFF2-40B4-BE49-F238E27FC236}">
                        <a16:creationId xmlns:a16="http://schemas.microsoft.com/office/drawing/2014/main" id="{433F4044-40A6-4F2A-8610-305A759D800A}"/>
                      </a:ext>
                    </a:extLst>
                  </p:cNvPr>
                  <p:cNvSpPr>
                    <a:spLocks noChangeArrowheads="1"/>
                  </p:cNvSpPr>
                  <p:nvPr/>
                </p:nvSpPr>
                <p:spPr bwMode="auto">
                  <a:xfrm>
                    <a:off x="2886" y="1194"/>
                    <a:ext cx="192" cy="6"/>
                  </a:xfrm>
                  <a:prstGeom prst="rect">
                    <a:avLst/>
                  </a:prstGeom>
                  <a:solidFill>
                    <a:srgbClr val="89E4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03" name="Rectangle 2771">
                    <a:extLst>
                      <a:ext uri="{FF2B5EF4-FFF2-40B4-BE49-F238E27FC236}">
                        <a16:creationId xmlns:a16="http://schemas.microsoft.com/office/drawing/2014/main" id="{FBE9CDDC-E5C6-4406-8380-E067026EA38D}"/>
                      </a:ext>
                    </a:extLst>
                  </p:cNvPr>
                  <p:cNvSpPr>
                    <a:spLocks noChangeArrowheads="1"/>
                  </p:cNvSpPr>
                  <p:nvPr/>
                </p:nvSpPr>
                <p:spPr bwMode="auto">
                  <a:xfrm>
                    <a:off x="2886" y="1200"/>
                    <a:ext cx="192" cy="6"/>
                  </a:xfrm>
                  <a:prstGeom prst="rect">
                    <a:avLst/>
                  </a:prstGeom>
                  <a:solidFill>
                    <a:srgbClr val="8EED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04" name="Rectangle 2772">
                    <a:extLst>
                      <a:ext uri="{FF2B5EF4-FFF2-40B4-BE49-F238E27FC236}">
                        <a16:creationId xmlns:a16="http://schemas.microsoft.com/office/drawing/2014/main" id="{70C1AFB4-F718-4F04-A049-D9DD850B7D74}"/>
                      </a:ext>
                    </a:extLst>
                  </p:cNvPr>
                  <p:cNvSpPr>
                    <a:spLocks noChangeArrowheads="1"/>
                  </p:cNvSpPr>
                  <p:nvPr/>
                </p:nvSpPr>
                <p:spPr bwMode="auto">
                  <a:xfrm>
                    <a:off x="2886" y="1206"/>
                    <a:ext cx="192" cy="6"/>
                  </a:xfrm>
                  <a:prstGeom prst="rect">
                    <a:avLst/>
                  </a:prstGeom>
                  <a:solidFill>
                    <a:srgbClr val="92F3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05" name="Rectangle 2773">
                    <a:extLst>
                      <a:ext uri="{FF2B5EF4-FFF2-40B4-BE49-F238E27FC236}">
                        <a16:creationId xmlns:a16="http://schemas.microsoft.com/office/drawing/2014/main" id="{75D554A8-343B-43E0-9AD3-5BE84A46B493}"/>
                      </a:ext>
                    </a:extLst>
                  </p:cNvPr>
                  <p:cNvSpPr>
                    <a:spLocks noChangeArrowheads="1"/>
                  </p:cNvSpPr>
                  <p:nvPr/>
                </p:nvSpPr>
                <p:spPr bwMode="auto">
                  <a:xfrm>
                    <a:off x="2886" y="1212"/>
                    <a:ext cx="192" cy="6"/>
                  </a:xfrm>
                  <a:prstGeom prst="rect">
                    <a:avLst/>
                  </a:prstGeom>
                  <a:solidFill>
                    <a:srgbClr val="95F8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06" name="Rectangle 2774">
                    <a:extLst>
                      <a:ext uri="{FF2B5EF4-FFF2-40B4-BE49-F238E27FC236}">
                        <a16:creationId xmlns:a16="http://schemas.microsoft.com/office/drawing/2014/main" id="{A7090204-BF88-461B-B130-B7B8D04C74F5}"/>
                      </a:ext>
                    </a:extLst>
                  </p:cNvPr>
                  <p:cNvSpPr>
                    <a:spLocks noChangeArrowheads="1"/>
                  </p:cNvSpPr>
                  <p:nvPr/>
                </p:nvSpPr>
                <p:spPr bwMode="auto">
                  <a:xfrm>
                    <a:off x="2886" y="1218"/>
                    <a:ext cx="192" cy="6"/>
                  </a:xfrm>
                  <a:prstGeom prst="rect">
                    <a:avLst/>
                  </a:prstGeom>
                  <a:solidFill>
                    <a:srgbClr val="97FC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07" name="Rectangle 2775">
                    <a:extLst>
                      <a:ext uri="{FF2B5EF4-FFF2-40B4-BE49-F238E27FC236}">
                        <a16:creationId xmlns:a16="http://schemas.microsoft.com/office/drawing/2014/main" id="{B7B1DE1E-5661-4C7B-9191-CDDE939302E0}"/>
                      </a:ext>
                    </a:extLst>
                  </p:cNvPr>
                  <p:cNvSpPr>
                    <a:spLocks noChangeArrowheads="1"/>
                  </p:cNvSpPr>
                  <p:nvPr/>
                </p:nvSpPr>
                <p:spPr bwMode="auto">
                  <a:xfrm>
                    <a:off x="2886" y="1224"/>
                    <a:ext cx="192" cy="6"/>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08" name="Rectangle 2776">
                    <a:extLst>
                      <a:ext uri="{FF2B5EF4-FFF2-40B4-BE49-F238E27FC236}">
                        <a16:creationId xmlns:a16="http://schemas.microsoft.com/office/drawing/2014/main" id="{35F55CC2-86C0-4BA4-B176-D17087C966EF}"/>
                      </a:ext>
                    </a:extLst>
                  </p:cNvPr>
                  <p:cNvSpPr>
                    <a:spLocks noChangeArrowheads="1"/>
                  </p:cNvSpPr>
                  <p:nvPr/>
                </p:nvSpPr>
                <p:spPr bwMode="auto">
                  <a:xfrm>
                    <a:off x="2886" y="1230"/>
                    <a:ext cx="192" cy="6"/>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09" name="Rectangle 2777">
                    <a:extLst>
                      <a:ext uri="{FF2B5EF4-FFF2-40B4-BE49-F238E27FC236}">
                        <a16:creationId xmlns:a16="http://schemas.microsoft.com/office/drawing/2014/main" id="{8E513FD7-8926-4066-9259-EF2C33B67441}"/>
                      </a:ext>
                    </a:extLst>
                  </p:cNvPr>
                  <p:cNvSpPr>
                    <a:spLocks noChangeArrowheads="1"/>
                  </p:cNvSpPr>
                  <p:nvPr/>
                </p:nvSpPr>
                <p:spPr bwMode="auto">
                  <a:xfrm>
                    <a:off x="2886" y="1236"/>
                    <a:ext cx="192" cy="6"/>
                  </a:xfrm>
                  <a:prstGeom prst="rect">
                    <a:avLst/>
                  </a:prstGeom>
                  <a:solidFill>
                    <a:srgbClr val="97FB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10" name="Rectangle 2778">
                    <a:extLst>
                      <a:ext uri="{FF2B5EF4-FFF2-40B4-BE49-F238E27FC236}">
                        <a16:creationId xmlns:a16="http://schemas.microsoft.com/office/drawing/2014/main" id="{A6BA3C56-7647-4E34-ACD0-68667E672038}"/>
                      </a:ext>
                    </a:extLst>
                  </p:cNvPr>
                  <p:cNvSpPr>
                    <a:spLocks noChangeArrowheads="1"/>
                  </p:cNvSpPr>
                  <p:nvPr/>
                </p:nvSpPr>
                <p:spPr bwMode="auto">
                  <a:xfrm>
                    <a:off x="2886" y="1242"/>
                    <a:ext cx="192" cy="6"/>
                  </a:xfrm>
                  <a:prstGeom prst="rect">
                    <a:avLst/>
                  </a:prstGeom>
                  <a:solidFill>
                    <a:srgbClr val="95F8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11" name="Rectangle 2779">
                    <a:extLst>
                      <a:ext uri="{FF2B5EF4-FFF2-40B4-BE49-F238E27FC236}">
                        <a16:creationId xmlns:a16="http://schemas.microsoft.com/office/drawing/2014/main" id="{1438AAE4-A074-495F-AB64-F7920EDEDD85}"/>
                      </a:ext>
                    </a:extLst>
                  </p:cNvPr>
                  <p:cNvSpPr>
                    <a:spLocks noChangeArrowheads="1"/>
                  </p:cNvSpPr>
                  <p:nvPr/>
                </p:nvSpPr>
                <p:spPr bwMode="auto">
                  <a:xfrm>
                    <a:off x="2886" y="1248"/>
                    <a:ext cx="192" cy="6"/>
                  </a:xfrm>
                  <a:prstGeom prst="rect">
                    <a:avLst/>
                  </a:prstGeom>
                  <a:solidFill>
                    <a:srgbClr val="92F3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12" name="Rectangle 2780">
                    <a:extLst>
                      <a:ext uri="{FF2B5EF4-FFF2-40B4-BE49-F238E27FC236}">
                        <a16:creationId xmlns:a16="http://schemas.microsoft.com/office/drawing/2014/main" id="{34727382-EDCE-455A-B363-A44B4072DCDD}"/>
                      </a:ext>
                    </a:extLst>
                  </p:cNvPr>
                  <p:cNvSpPr>
                    <a:spLocks noChangeArrowheads="1"/>
                  </p:cNvSpPr>
                  <p:nvPr/>
                </p:nvSpPr>
                <p:spPr bwMode="auto">
                  <a:xfrm>
                    <a:off x="2886" y="1254"/>
                    <a:ext cx="192" cy="6"/>
                  </a:xfrm>
                  <a:prstGeom prst="rect">
                    <a:avLst/>
                  </a:prstGeom>
                  <a:solidFill>
                    <a:srgbClr val="8DEC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13" name="Rectangle 2781">
                    <a:extLst>
                      <a:ext uri="{FF2B5EF4-FFF2-40B4-BE49-F238E27FC236}">
                        <a16:creationId xmlns:a16="http://schemas.microsoft.com/office/drawing/2014/main" id="{57A862A3-FC94-4132-B6A4-DE64FCBFC142}"/>
                      </a:ext>
                    </a:extLst>
                  </p:cNvPr>
                  <p:cNvSpPr>
                    <a:spLocks noChangeArrowheads="1"/>
                  </p:cNvSpPr>
                  <p:nvPr/>
                </p:nvSpPr>
                <p:spPr bwMode="auto">
                  <a:xfrm>
                    <a:off x="2886" y="1260"/>
                    <a:ext cx="192" cy="6"/>
                  </a:xfrm>
                  <a:prstGeom prst="rect">
                    <a:avLst/>
                  </a:prstGeom>
                  <a:solidFill>
                    <a:srgbClr val="88E3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14" name="Rectangle 2782">
                    <a:extLst>
                      <a:ext uri="{FF2B5EF4-FFF2-40B4-BE49-F238E27FC236}">
                        <a16:creationId xmlns:a16="http://schemas.microsoft.com/office/drawing/2014/main" id="{C1401F6C-1C12-494C-A34E-FFA673C5FC45}"/>
                      </a:ext>
                    </a:extLst>
                  </p:cNvPr>
                  <p:cNvSpPr>
                    <a:spLocks noChangeArrowheads="1"/>
                  </p:cNvSpPr>
                  <p:nvPr/>
                </p:nvSpPr>
                <p:spPr bwMode="auto">
                  <a:xfrm>
                    <a:off x="2886" y="1266"/>
                    <a:ext cx="192" cy="6"/>
                  </a:xfrm>
                  <a:prstGeom prst="rect">
                    <a:avLst/>
                  </a:prstGeom>
                  <a:solidFill>
                    <a:srgbClr val="82D9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15" name="Rectangle 2783">
                    <a:extLst>
                      <a:ext uri="{FF2B5EF4-FFF2-40B4-BE49-F238E27FC236}">
                        <a16:creationId xmlns:a16="http://schemas.microsoft.com/office/drawing/2014/main" id="{EFF4A038-2F5D-47DA-87EC-8C7FA01CB926}"/>
                      </a:ext>
                    </a:extLst>
                  </p:cNvPr>
                  <p:cNvSpPr>
                    <a:spLocks noChangeArrowheads="1"/>
                  </p:cNvSpPr>
                  <p:nvPr/>
                </p:nvSpPr>
                <p:spPr bwMode="auto">
                  <a:xfrm>
                    <a:off x="2886" y="1272"/>
                    <a:ext cx="192" cy="6"/>
                  </a:xfrm>
                  <a:prstGeom prst="rect">
                    <a:avLst/>
                  </a:prstGeom>
                  <a:solidFill>
                    <a:srgbClr val="7ACC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16" name="Rectangle 2784">
                    <a:extLst>
                      <a:ext uri="{FF2B5EF4-FFF2-40B4-BE49-F238E27FC236}">
                        <a16:creationId xmlns:a16="http://schemas.microsoft.com/office/drawing/2014/main" id="{DDB3C56F-C401-42E2-81D9-217F62986FF4}"/>
                      </a:ext>
                    </a:extLst>
                  </p:cNvPr>
                  <p:cNvSpPr>
                    <a:spLocks noChangeArrowheads="1"/>
                  </p:cNvSpPr>
                  <p:nvPr/>
                </p:nvSpPr>
                <p:spPr bwMode="auto">
                  <a:xfrm>
                    <a:off x="2886" y="1278"/>
                    <a:ext cx="192" cy="6"/>
                  </a:xfrm>
                  <a:prstGeom prst="rect">
                    <a:avLst/>
                  </a:prstGeom>
                  <a:solidFill>
                    <a:srgbClr val="72BF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17" name="Rectangle 2785">
                    <a:extLst>
                      <a:ext uri="{FF2B5EF4-FFF2-40B4-BE49-F238E27FC236}">
                        <a16:creationId xmlns:a16="http://schemas.microsoft.com/office/drawing/2014/main" id="{E00CA83A-9130-4970-A83F-85A1D044EBCC}"/>
                      </a:ext>
                    </a:extLst>
                  </p:cNvPr>
                  <p:cNvSpPr>
                    <a:spLocks noChangeArrowheads="1"/>
                  </p:cNvSpPr>
                  <p:nvPr/>
                </p:nvSpPr>
                <p:spPr bwMode="auto">
                  <a:xfrm>
                    <a:off x="2886" y="1284"/>
                    <a:ext cx="192" cy="6"/>
                  </a:xfrm>
                  <a:prstGeom prst="rect">
                    <a:avLst/>
                  </a:prstGeom>
                  <a:solidFill>
                    <a:srgbClr val="6AB1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18" name="Rectangle 2786">
                    <a:extLst>
                      <a:ext uri="{FF2B5EF4-FFF2-40B4-BE49-F238E27FC236}">
                        <a16:creationId xmlns:a16="http://schemas.microsoft.com/office/drawing/2014/main" id="{9B730207-0BA3-4FEC-A974-9A41D8C75247}"/>
                      </a:ext>
                    </a:extLst>
                  </p:cNvPr>
                  <p:cNvSpPr>
                    <a:spLocks noChangeArrowheads="1"/>
                  </p:cNvSpPr>
                  <p:nvPr/>
                </p:nvSpPr>
                <p:spPr bwMode="auto">
                  <a:xfrm>
                    <a:off x="2886" y="1290"/>
                    <a:ext cx="192" cy="6"/>
                  </a:xfrm>
                  <a:prstGeom prst="rect">
                    <a:avLst/>
                  </a:prstGeom>
                  <a:solidFill>
                    <a:srgbClr val="62A3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19" name="Rectangle 2787">
                    <a:extLst>
                      <a:ext uri="{FF2B5EF4-FFF2-40B4-BE49-F238E27FC236}">
                        <a16:creationId xmlns:a16="http://schemas.microsoft.com/office/drawing/2014/main" id="{F44E2770-657F-42D7-B02E-6800BFF7F743}"/>
                      </a:ext>
                    </a:extLst>
                  </p:cNvPr>
                  <p:cNvSpPr>
                    <a:spLocks noChangeArrowheads="1"/>
                  </p:cNvSpPr>
                  <p:nvPr/>
                </p:nvSpPr>
                <p:spPr bwMode="auto">
                  <a:xfrm>
                    <a:off x="2886" y="1296"/>
                    <a:ext cx="192" cy="6"/>
                  </a:xfrm>
                  <a:prstGeom prst="rect">
                    <a:avLst/>
                  </a:prstGeom>
                  <a:solidFill>
                    <a:srgbClr val="5A96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20" name="Rectangle 2788">
                    <a:extLst>
                      <a:ext uri="{FF2B5EF4-FFF2-40B4-BE49-F238E27FC236}">
                        <a16:creationId xmlns:a16="http://schemas.microsoft.com/office/drawing/2014/main" id="{F1C4BE96-910E-4EEF-81B9-0B026C5F85A2}"/>
                      </a:ext>
                    </a:extLst>
                  </p:cNvPr>
                  <p:cNvSpPr>
                    <a:spLocks noChangeArrowheads="1"/>
                  </p:cNvSpPr>
                  <p:nvPr/>
                </p:nvSpPr>
                <p:spPr bwMode="auto">
                  <a:xfrm>
                    <a:off x="2886" y="1302"/>
                    <a:ext cx="192" cy="6"/>
                  </a:xfrm>
                  <a:prstGeom prst="rect">
                    <a:avLst/>
                  </a:prstGeom>
                  <a:solidFill>
                    <a:srgbClr val="548B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21" name="Rectangle 2789">
                    <a:extLst>
                      <a:ext uri="{FF2B5EF4-FFF2-40B4-BE49-F238E27FC236}">
                        <a16:creationId xmlns:a16="http://schemas.microsoft.com/office/drawing/2014/main" id="{47C770A8-02E5-4AB9-B179-F59792B2CB2C}"/>
                      </a:ext>
                    </a:extLst>
                  </p:cNvPr>
                  <p:cNvSpPr>
                    <a:spLocks noChangeArrowheads="1"/>
                  </p:cNvSpPr>
                  <p:nvPr/>
                </p:nvSpPr>
                <p:spPr bwMode="auto">
                  <a:xfrm>
                    <a:off x="2886" y="1308"/>
                    <a:ext cx="192" cy="6"/>
                  </a:xfrm>
                  <a:prstGeom prst="rect">
                    <a:avLst/>
                  </a:prstGeom>
                  <a:solidFill>
                    <a:srgbClr val="4E82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22" name="Rectangle 2790">
                    <a:extLst>
                      <a:ext uri="{FF2B5EF4-FFF2-40B4-BE49-F238E27FC236}">
                        <a16:creationId xmlns:a16="http://schemas.microsoft.com/office/drawing/2014/main" id="{614A95EA-19DD-498E-8A60-E34FD8E61D7C}"/>
                      </a:ext>
                    </a:extLst>
                  </p:cNvPr>
                  <p:cNvSpPr>
                    <a:spLocks noChangeArrowheads="1"/>
                  </p:cNvSpPr>
                  <p:nvPr/>
                </p:nvSpPr>
                <p:spPr bwMode="auto">
                  <a:xfrm>
                    <a:off x="2886" y="1314"/>
                    <a:ext cx="192" cy="6"/>
                  </a:xfrm>
                  <a:prstGeom prst="rect">
                    <a:avLst/>
                  </a:prstGeom>
                  <a:solidFill>
                    <a:srgbClr val="4A7C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23" name="Rectangle 2791">
                    <a:extLst>
                      <a:ext uri="{FF2B5EF4-FFF2-40B4-BE49-F238E27FC236}">
                        <a16:creationId xmlns:a16="http://schemas.microsoft.com/office/drawing/2014/main" id="{49A7A377-4124-40EC-8D0B-D48E4ADDF9A5}"/>
                      </a:ext>
                    </a:extLst>
                  </p:cNvPr>
                  <p:cNvSpPr>
                    <a:spLocks noChangeArrowheads="1"/>
                  </p:cNvSpPr>
                  <p:nvPr/>
                </p:nvSpPr>
                <p:spPr bwMode="auto">
                  <a:xfrm>
                    <a:off x="2886" y="1320"/>
                    <a:ext cx="192" cy="6"/>
                  </a:xfrm>
                  <a:prstGeom prst="rect">
                    <a:avLst/>
                  </a:prstGeom>
                  <a:solidFill>
                    <a:srgbClr val="4776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8024" name="Rectangle 2792">
                  <a:extLst>
                    <a:ext uri="{FF2B5EF4-FFF2-40B4-BE49-F238E27FC236}">
                      <a16:creationId xmlns:a16="http://schemas.microsoft.com/office/drawing/2014/main" id="{2C06BF6D-4DC6-4443-8A9C-414A512F6427}"/>
                    </a:ext>
                  </a:extLst>
                </p:cNvPr>
                <p:cNvSpPr>
                  <a:spLocks noChangeArrowheads="1"/>
                </p:cNvSpPr>
                <p:nvPr/>
              </p:nvSpPr>
              <p:spPr bwMode="auto">
                <a:xfrm>
                  <a:off x="2886" y="1134"/>
                  <a:ext cx="192"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8025" name="Rectangle 2793">
                <a:extLst>
                  <a:ext uri="{FF2B5EF4-FFF2-40B4-BE49-F238E27FC236}">
                    <a16:creationId xmlns:a16="http://schemas.microsoft.com/office/drawing/2014/main" id="{DEB4EF31-9C94-4B13-84B4-D95F5ED4849C}"/>
                  </a:ext>
                </a:extLst>
              </p:cNvPr>
              <p:cNvSpPr>
                <a:spLocks noChangeArrowheads="1"/>
              </p:cNvSpPr>
              <p:nvPr/>
            </p:nvSpPr>
            <p:spPr bwMode="auto">
              <a:xfrm>
                <a:off x="2928" y="1170"/>
                <a:ext cx="10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a:solidFill>
                      <a:srgbClr val="200C40"/>
                    </a:solidFill>
                    <a:latin typeface="Arial" panose="020B0604020202020204" pitchFamily="34" charset="0"/>
                  </a:rPr>
                  <a:t>IP</a:t>
                </a:r>
                <a:endParaRPr lang="fr-FR" altLang="en-US"/>
              </a:p>
            </p:txBody>
          </p:sp>
          <p:grpSp>
            <p:nvGrpSpPr>
              <p:cNvPr id="98026" name="Group 2794">
                <a:extLst>
                  <a:ext uri="{FF2B5EF4-FFF2-40B4-BE49-F238E27FC236}">
                    <a16:creationId xmlns:a16="http://schemas.microsoft.com/office/drawing/2014/main" id="{7893D84A-8ABF-4615-88CA-B4210E47B90E}"/>
                  </a:ext>
                </a:extLst>
              </p:cNvPr>
              <p:cNvGrpSpPr>
                <a:grpSpLocks/>
              </p:cNvGrpSpPr>
              <p:nvPr/>
            </p:nvGrpSpPr>
            <p:grpSpPr bwMode="auto">
              <a:xfrm>
                <a:off x="3078" y="1134"/>
                <a:ext cx="384" cy="192"/>
                <a:chOff x="3078" y="1134"/>
                <a:chExt cx="384" cy="192"/>
              </a:xfrm>
            </p:grpSpPr>
            <p:grpSp>
              <p:nvGrpSpPr>
                <p:cNvPr id="98027" name="Group 2795">
                  <a:extLst>
                    <a:ext uri="{FF2B5EF4-FFF2-40B4-BE49-F238E27FC236}">
                      <a16:creationId xmlns:a16="http://schemas.microsoft.com/office/drawing/2014/main" id="{025E2AFD-84C9-4C54-AACC-827C08E99E14}"/>
                    </a:ext>
                  </a:extLst>
                </p:cNvPr>
                <p:cNvGrpSpPr>
                  <a:grpSpLocks/>
                </p:cNvGrpSpPr>
                <p:nvPr/>
              </p:nvGrpSpPr>
              <p:grpSpPr bwMode="auto">
                <a:xfrm>
                  <a:off x="3078" y="1134"/>
                  <a:ext cx="384" cy="192"/>
                  <a:chOff x="3078" y="1134"/>
                  <a:chExt cx="384" cy="192"/>
                </a:xfrm>
              </p:grpSpPr>
              <p:sp>
                <p:nvSpPr>
                  <p:cNvPr id="98028" name="Rectangle 2796">
                    <a:extLst>
                      <a:ext uri="{FF2B5EF4-FFF2-40B4-BE49-F238E27FC236}">
                        <a16:creationId xmlns:a16="http://schemas.microsoft.com/office/drawing/2014/main" id="{3609AD1D-8AC9-4406-8CFE-4D2EC4F2EC33}"/>
                      </a:ext>
                    </a:extLst>
                  </p:cNvPr>
                  <p:cNvSpPr>
                    <a:spLocks noChangeArrowheads="1"/>
                  </p:cNvSpPr>
                  <p:nvPr/>
                </p:nvSpPr>
                <p:spPr bwMode="auto">
                  <a:xfrm>
                    <a:off x="3078" y="1134"/>
                    <a:ext cx="384" cy="6"/>
                  </a:xfrm>
                  <a:prstGeom prst="rect">
                    <a:avLst/>
                  </a:prstGeom>
                  <a:solidFill>
                    <a:srgbClr val="FF7D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29" name="Rectangle 2797">
                    <a:extLst>
                      <a:ext uri="{FF2B5EF4-FFF2-40B4-BE49-F238E27FC236}">
                        <a16:creationId xmlns:a16="http://schemas.microsoft.com/office/drawing/2014/main" id="{6D709CC8-0F7F-418B-B383-875EBA98778A}"/>
                      </a:ext>
                    </a:extLst>
                  </p:cNvPr>
                  <p:cNvSpPr>
                    <a:spLocks noChangeArrowheads="1"/>
                  </p:cNvSpPr>
                  <p:nvPr/>
                </p:nvSpPr>
                <p:spPr bwMode="auto">
                  <a:xfrm>
                    <a:off x="3078" y="1140"/>
                    <a:ext cx="384" cy="6"/>
                  </a:xfrm>
                  <a:prstGeom prst="rect">
                    <a:avLst/>
                  </a:prstGeom>
                  <a:solidFill>
                    <a:srgbClr val="FF81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30" name="Rectangle 2798">
                    <a:extLst>
                      <a:ext uri="{FF2B5EF4-FFF2-40B4-BE49-F238E27FC236}">
                        <a16:creationId xmlns:a16="http://schemas.microsoft.com/office/drawing/2014/main" id="{56149873-92A8-48FD-BDBF-DEECA2415E13}"/>
                      </a:ext>
                    </a:extLst>
                  </p:cNvPr>
                  <p:cNvSpPr>
                    <a:spLocks noChangeArrowheads="1"/>
                  </p:cNvSpPr>
                  <p:nvPr/>
                </p:nvSpPr>
                <p:spPr bwMode="auto">
                  <a:xfrm>
                    <a:off x="3078" y="1146"/>
                    <a:ext cx="384" cy="6"/>
                  </a:xfrm>
                  <a:prstGeom prst="rect">
                    <a:avLst/>
                  </a:prstGeom>
                  <a:solidFill>
                    <a:srgbClr val="FF86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31" name="Rectangle 2799">
                    <a:extLst>
                      <a:ext uri="{FF2B5EF4-FFF2-40B4-BE49-F238E27FC236}">
                        <a16:creationId xmlns:a16="http://schemas.microsoft.com/office/drawing/2014/main" id="{E0331634-B5E0-4EB3-8EC7-5CDEC3209B8A}"/>
                      </a:ext>
                    </a:extLst>
                  </p:cNvPr>
                  <p:cNvSpPr>
                    <a:spLocks noChangeArrowheads="1"/>
                  </p:cNvSpPr>
                  <p:nvPr/>
                </p:nvSpPr>
                <p:spPr bwMode="auto">
                  <a:xfrm>
                    <a:off x="3078" y="1152"/>
                    <a:ext cx="384" cy="6"/>
                  </a:xfrm>
                  <a:prstGeom prst="rect">
                    <a:avLst/>
                  </a:prstGeom>
                  <a:solidFill>
                    <a:srgbClr val="FF8E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32" name="Rectangle 2800">
                    <a:extLst>
                      <a:ext uri="{FF2B5EF4-FFF2-40B4-BE49-F238E27FC236}">
                        <a16:creationId xmlns:a16="http://schemas.microsoft.com/office/drawing/2014/main" id="{9C65A519-F48A-469B-BD55-4CB0BEB97B6D}"/>
                      </a:ext>
                    </a:extLst>
                  </p:cNvPr>
                  <p:cNvSpPr>
                    <a:spLocks noChangeArrowheads="1"/>
                  </p:cNvSpPr>
                  <p:nvPr/>
                </p:nvSpPr>
                <p:spPr bwMode="auto">
                  <a:xfrm>
                    <a:off x="3078" y="1158"/>
                    <a:ext cx="384" cy="6"/>
                  </a:xfrm>
                  <a:prstGeom prst="rect">
                    <a:avLst/>
                  </a:prstGeom>
                  <a:solidFill>
                    <a:srgbClr val="FF97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33" name="Rectangle 2801">
                    <a:extLst>
                      <a:ext uri="{FF2B5EF4-FFF2-40B4-BE49-F238E27FC236}">
                        <a16:creationId xmlns:a16="http://schemas.microsoft.com/office/drawing/2014/main" id="{4FCDF3AF-AB42-4072-A00D-351095D24FA2}"/>
                      </a:ext>
                    </a:extLst>
                  </p:cNvPr>
                  <p:cNvSpPr>
                    <a:spLocks noChangeArrowheads="1"/>
                  </p:cNvSpPr>
                  <p:nvPr/>
                </p:nvSpPr>
                <p:spPr bwMode="auto">
                  <a:xfrm>
                    <a:off x="3078" y="1164"/>
                    <a:ext cx="384" cy="6"/>
                  </a:xfrm>
                  <a:prstGeom prst="rect">
                    <a:avLst/>
                  </a:prstGeom>
                  <a:solidFill>
                    <a:srgbClr val="FFA1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34" name="Rectangle 2802">
                    <a:extLst>
                      <a:ext uri="{FF2B5EF4-FFF2-40B4-BE49-F238E27FC236}">
                        <a16:creationId xmlns:a16="http://schemas.microsoft.com/office/drawing/2014/main" id="{5870E560-CB92-45BD-AF6D-C10FA65B1C67}"/>
                      </a:ext>
                    </a:extLst>
                  </p:cNvPr>
                  <p:cNvSpPr>
                    <a:spLocks noChangeArrowheads="1"/>
                  </p:cNvSpPr>
                  <p:nvPr/>
                </p:nvSpPr>
                <p:spPr bwMode="auto">
                  <a:xfrm>
                    <a:off x="3078" y="1170"/>
                    <a:ext cx="384" cy="6"/>
                  </a:xfrm>
                  <a:prstGeom prst="rect">
                    <a:avLst/>
                  </a:prstGeom>
                  <a:solidFill>
                    <a:srgbClr val="FFADA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35" name="Rectangle 2803">
                    <a:extLst>
                      <a:ext uri="{FF2B5EF4-FFF2-40B4-BE49-F238E27FC236}">
                        <a16:creationId xmlns:a16="http://schemas.microsoft.com/office/drawing/2014/main" id="{F49F6AFE-E961-4B27-B5E1-EEDEF09F1E7A}"/>
                      </a:ext>
                    </a:extLst>
                  </p:cNvPr>
                  <p:cNvSpPr>
                    <a:spLocks noChangeArrowheads="1"/>
                  </p:cNvSpPr>
                  <p:nvPr/>
                </p:nvSpPr>
                <p:spPr bwMode="auto">
                  <a:xfrm>
                    <a:off x="3078" y="1176"/>
                    <a:ext cx="384" cy="6"/>
                  </a:xfrm>
                  <a:prstGeom prst="rect">
                    <a:avLst/>
                  </a:prstGeom>
                  <a:solidFill>
                    <a:srgbClr val="FFB9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36" name="Rectangle 2804">
                    <a:extLst>
                      <a:ext uri="{FF2B5EF4-FFF2-40B4-BE49-F238E27FC236}">
                        <a16:creationId xmlns:a16="http://schemas.microsoft.com/office/drawing/2014/main" id="{368A2A36-2E13-4B00-80DB-CE8156F64757}"/>
                      </a:ext>
                    </a:extLst>
                  </p:cNvPr>
                  <p:cNvSpPr>
                    <a:spLocks noChangeArrowheads="1"/>
                  </p:cNvSpPr>
                  <p:nvPr/>
                </p:nvSpPr>
                <p:spPr bwMode="auto">
                  <a:xfrm>
                    <a:off x="3078" y="1182"/>
                    <a:ext cx="384" cy="6"/>
                  </a:xfrm>
                  <a:prstGeom prst="rect">
                    <a:avLst/>
                  </a:prstGeom>
                  <a:solidFill>
                    <a:srgbClr val="FFC5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37" name="Rectangle 2805">
                    <a:extLst>
                      <a:ext uri="{FF2B5EF4-FFF2-40B4-BE49-F238E27FC236}">
                        <a16:creationId xmlns:a16="http://schemas.microsoft.com/office/drawing/2014/main" id="{284849AF-49DA-4962-901B-78C97CE23764}"/>
                      </a:ext>
                    </a:extLst>
                  </p:cNvPr>
                  <p:cNvSpPr>
                    <a:spLocks noChangeArrowheads="1"/>
                  </p:cNvSpPr>
                  <p:nvPr/>
                </p:nvSpPr>
                <p:spPr bwMode="auto">
                  <a:xfrm>
                    <a:off x="3078" y="1188"/>
                    <a:ext cx="384" cy="6"/>
                  </a:xfrm>
                  <a:prstGeom prst="rect">
                    <a:avLst/>
                  </a:prstGeom>
                  <a:solidFill>
                    <a:srgbClr val="FFCF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38" name="Rectangle 2806">
                    <a:extLst>
                      <a:ext uri="{FF2B5EF4-FFF2-40B4-BE49-F238E27FC236}">
                        <a16:creationId xmlns:a16="http://schemas.microsoft.com/office/drawing/2014/main" id="{C0327168-9D0A-426A-9740-2072BCAA9E6B}"/>
                      </a:ext>
                    </a:extLst>
                  </p:cNvPr>
                  <p:cNvSpPr>
                    <a:spLocks noChangeArrowheads="1"/>
                  </p:cNvSpPr>
                  <p:nvPr/>
                </p:nvSpPr>
                <p:spPr bwMode="auto">
                  <a:xfrm>
                    <a:off x="3078" y="1194"/>
                    <a:ext cx="384" cy="6"/>
                  </a:xfrm>
                  <a:prstGeom prst="rect">
                    <a:avLst/>
                  </a:prstGeom>
                  <a:solidFill>
                    <a:srgbClr val="FFD8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39" name="Rectangle 2807">
                    <a:extLst>
                      <a:ext uri="{FF2B5EF4-FFF2-40B4-BE49-F238E27FC236}">
                        <a16:creationId xmlns:a16="http://schemas.microsoft.com/office/drawing/2014/main" id="{2A13B975-072B-41DB-BDB7-494D4006E2B9}"/>
                      </a:ext>
                    </a:extLst>
                  </p:cNvPr>
                  <p:cNvSpPr>
                    <a:spLocks noChangeArrowheads="1"/>
                  </p:cNvSpPr>
                  <p:nvPr/>
                </p:nvSpPr>
                <p:spPr bwMode="auto">
                  <a:xfrm>
                    <a:off x="3078" y="1200"/>
                    <a:ext cx="384" cy="6"/>
                  </a:xfrm>
                  <a:prstGeom prst="rect">
                    <a:avLst/>
                  </a:prstGeom>
                  <a:solidFill>
                    <a:srgbClr val="FF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40" name="Rectangle 2808">
                    <a:extLst>
                      <a:ext uri="{FF2B5EF4-FFF2-40B4-BE49-F238E27FC236}">
                        <a16:creationId xmlns:a16="http://schemas.microsoft.com/office/drawing/2014/main" id="{ED235B01-BAD1-48AD-AEA5-8D8AEBAB7869}"/>
                      </a:ext>
                    </a:extLst>
                  </p:cNvPr>
                  <p:cNvSpPr>
                    <a:spLocks noChangeArrowheads="1"/>
                  </p:cNvSpPr>
                  <p:nvPr/>
                </p:nvSpPr>
                <p:spPr bwMode="auto">
                  <a:xfrm>
                    <a:off x="3078" y="1206"/>
                    <a:ext cx="384" cy="6"/>
                  </a:xfrm>
                  <a:prstGeom prst="rect">
                    <a:avLst/>
                  </a:prstGeom>
                  <a:solidFill>
                    <a:srgbClr val="FF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41" name="Rectangle 2809">
                    <a:extLst>
                      <a:ext uri="{FF2B5EF4-FFF2-40B4-BE49-F238E27FC236}">
                        <a16:creationId xmlns:a16="http://schemas.microsoft.com/office/drawing/2014/main" id="{0F8E5DB4-3A4D-4CB8-A71B-79F7588E47E9}"/>
                      </a:ext>
                    </a:extLst>
                  </p:cNvPr>
                  <p:cNvSpPr>
                    <a:spLocks noChangeArrowheads="1"/>
                  </p:cNvSpPr>
                  <p:nvPr/>
                </p:nvSpPr>
                <p:spPr bwMode="auto">
                  <a:xfrm>
                    <a:off x="3078" y="1212"/>
                    <a:ext cx="384" cy="6"/>
                  </a:xfrm>
                  <a:prstGeom prst="rect">
                    <a:avLst/>
                  </a:prstGeom>
                  <a:solidFill>
                    <a:srgbClr val="FF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42" name="Rectangle 2810">
                    <a:extLst>
                      <a:ext uri="{FF2B5EF4-FFF2-40B4-BE49-F238E27FC236}">
                        <a16:creationId xmlns:a16="http://schemas.microsoft.com/office/drawing/2014/main" id="{B2454630-AA12-4CBD-A75B-95EB60F80AAA}"/>
                      </a:ext>
                    </a:extLst>
                  </p:cNvPr>
                  <p:cNvSpPr>
                    <a:spLocks noChangeArrowheads="1"/>
                  </p:cNvSpPr>
                  <p:nvPr/>
                </p:nvSpPr>
                <p:spPr bwMode="auto">
                  <a:xfrm>
                    <a:off x="3078" y="1218"/>
                    <a:ext cx="384" cy="6"/>
                  </a:xfrm>
                  <a:prstGeom prst="rect">
                    <a:avLst/>
                  </a:prstGeom>
                  <a:solidFill>
                    <a:srgbClr val="FF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43" name="Rectangle 2811">
                    <a:extLst>
                      <a:ext uri="{FF2B5EF4-FFF2-40B4-BE49-F238E27FC236}">
                        <a16:creationId xmlns:a16="http://schemas.microsoft.com/office/drawing/2014/main" id="{BFCC85B0-FF94-408C-8309-517EF7A340CC}"/>
                      </a:ext>
                    </a:extLst>
                  </p:cNvPr>
                  <p:cNvSpPr>
                    <a:spLocks noChangeArrowheads="1"/>
                  </p:cNvSpPr>
                  <p:nvPr/>
                </p:nvSpPr>
                <p:spPr bwMode="auto">
                  <a:xfrm>
                    <a:off x="3078" y="1224"/>
                    <a:ext cx="384" cy="6"/>
                  </a:xfrm>
                  <a:prstGeom prst="rect">
                    <a:avLst/>
                  </a:prstGeom>
                  <a:solidFill>
                    <a:srgbClr val="FF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44" name="Rectangle 2812">
                    <a:extLst>
                      <a:ext uri="{FF2B5EF4-FFF2-40B4-BE49-F238E27FC236}">
                        <a16:creationId xmlns:a16="http://schemas.microsoft.com/office/drawing/2014/main" id="{61D60BD6-DBA4-464B-80E5-3F37B380062F}"/>
                      </a:ext>
                    </a:extLst>
                  </p:cNvPr>
                  <p:cNvSpPr>
                    <a:spLocks noChangeArrowheads="1"/>
                  </p:cNvSpPr>
                  <p:nvPr/>
                </p:nvSpPr>
                <p:spPr bwMode="auto">
                  <a:xfrm>
                    <a:off x="3078" y="1230"/>
                    <a:ext cx="384" cy="6"/>
                  </a:xfrm>
                  <a:prstGeom prst="rect">
                    <a:avLst/>
                  </a:prstGeom>
                  <a:solidFill>
                    <a:srgbClr val="FF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45" name="Rectangle 2813">
                    <a:extLst>
                      <a:ext uri="{FF2B5EF4-FFF2-40B4-BE49-F238E27FC236}">
                        <a16:creationId xmlns:a16="http://schemas.microsoft.com/office/drawing/2014/main" id="{F317F21F-DBDA-4D52-AABE-43F527D752B4}"/>
                      </a:ext>
                    </a:extLst>
                  </p:cNvPr>
                  <p:cNvSpPr>
                    <a:spLocks noChangeArrowheads="1"/>
                  </p:cNvSpPr>
                  <p:nvPr/>
                </p:nvSpPr>
                <p:spPr bwMode="auto">
                  <a:xfrm>
                    <a:off x="3078" y="1236"/>
                    <a:ext cx="384" cy="6"/>
                  </a:xfrm>
                  <a:prstGeom prst="rect">
                    <a:avLst/>
                  </a:prstGeom>
                  <a:solidFill>
                    <a:srgbClr val="FF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46" name="Rectangle 2814">
                    <a:extLst>
                      <a:ext uri="{FF2B5EF4-FFF2-40B4-BE49-F238E27FC236}">
                        <a16:creationId xmlns:a16="http://schemas.microsoft.com/office/drawing/2014/main" id="{279AAEFA-AB77-41CF-847F-1D0CA0CBCB3F}"/>
                      </a:ext>
                    </a:extLst>
                  </p:cNvPr>
                  <p:cNvSpPr>
                    <a:spLocks noChangeArrowheads="1"/>
                  </p:cNvSpPr>
                  <p:nvPr/>
                </p:nvSpPr>
                <p:spPr bwMode="auto">
                  <a:xfrm>
                    <a:off x="3078" y="1242"/>
                    <a:ext cx="384" cy="6"/>
                  </a:xfrm>
                  <a:prstGeom prst="rect">
                    <a:avLst/>
                  </a:prstGeom>
                  <a:solidFill>
                    <a:srgbClr val="FF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47" name="Rectangle 2815">
                    <a:extLst>
                      <a:ext uri="{FF2B5EF4-FFF2-40B4-BE49-F238E27FC236}">
                        <a16:creationId xmlns:a16="http://schemas.microsoft.com/office/drawing/2014/main" id="{D9163C66-3627-42DB-A783-42F8A387B13A}"/>
                      </a:ext>
                    </a:extLst>
                  </p:cNvPr>
                  <p:cNvSpPr>
                    <a:spLocks noChangeArrowheads="1"/>
                  </p:cNvSpPr>
                  <p:nvPr/>
                </p:nvSpPr>
                <p:spPr bwMode="auto">
                  <a:xfrm>
                    <a:off x="3078" y="1248"/>
                    <a:ext cx="384" cy="6"/>
                  </a:xfrm>
                  <a:prstGeom prst="rect">
                    <a:avLst/>
                  </a:prstGeom>
                  <a:solidFill>
                    <a:srgbClr val="FFE5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48" name="Rectangle 2816">
                    <a:extLst>
                      <a:ext uri="{FF2B5EF4-FFF2-40B4-BE49-F238E27FC236}">
                        <a16:creationId xmlns:a16="http://schemas.microsoft.com/office/drawing/2014/main" id="{45564A8A-A536-420A-AE25-8F9106376C22}"/>
                      </a:ext>
                    </a:extLst>
                  </p:cNvPr>
                  <p:cNvSpPr>
                    <a:spLocks noChangeArrowheads="1"/>
                  </p:cNvSpPr>
                  <p:nvPr/>
                </p:nvSpPr>
                <p:spPr bwMode="auto">
                  <a:xfrm>
                    <a:off x="3078" y="1254"/>
                    <a:ext cx="384" cy="6"/>
                  </a:xfrm>
                  <a:prstGeom prst="rect">
                    <a:avLst/>
                  </a:prstGeom>
                  <a:solidFill>
                    <a:srgbClr val="FFDF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49" name="Rectangle 2817">
                    <a:extLst>
                      <a:ext uri="{FF2B5EF4-FFF2-40B4-BE49-F238E27FC236}">
                        <a16:creationId xmlns:a16="http://schemas.microsoft.com/office/drawing/2014/main" id="{13F0174F-EB3F-47CA-A37D-7F2C555C8A21}"/>
                      </a:ext>
                    </a:extLst>
                  </p:cNvPr>
                  <p:cNvSpPr>
                    <a:spLocks noChangeArrowheads="1"/>
                  </p:cNvSpPr>
                  <p:nvPr/>
                </p:nvSpPr>
                <p:spPr bwMode="auto">
                  <a:xfrm>
                    <a:off x="3078" y="1260"/>
                    <a:ext cx="384" cy="6"/>
                  </a:xfrm>
                  <a:prstGeom prst="rect">
                    <a:avLst/>
                  </a:prstGeom>
                  <a:solidFill>
                    <a:srgbClr val="FF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50" name="Rectangle 2818">
                    <a:extLst>
                      <a:ext uri="{FF2B5EF4-FFF2-40B4-BE49-F238E27FC236}">
                        <a16:creationId xmlns:a16="http://schemas.microsoft.com/office/drawing/2014/main" id="{696DE303-6673-473F-ACF3-16E8478B08A5}"/>
                      </a:ext>
                    </a:extLst>
                  </p:cNvPr>
                  <p:cNvSpPr>
                    <a:spLocks noChangeArrowheads="1"/>
                  </p:cNvSpPr>
                  <p:nvPr/>
                </p:nvSpPr>
                <p:spPr bwMode="auto">
                  <a:xfrm>
                    <a:off x="3078" y="1266"/>
                    <a:ext cx="384" cy="6"/>
                  </a:xfrm>
                  <a:prstGeom prst="rect">
                    <a:avLst/>
                  </a:prstGeom>
                  <a:solidFill>
                    <a:srgbClr val="FF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51" name="Rectangle 2819">
                    <a:extLst>
                      <a:ext uri="{FF2B5EF4-FFF2-40B4-BE49-F238E27FC236}">
                        <a16:creationId xmlns:a16="http://schemas.microsoft.com/office/drawing/2014/main" id="{F852F904-D624-4E3F-8D74-4FD7C47DB469}"/>
                      </a:ext>
                    </a:extLst>
                  </p:cNvPr>
                  <p:cNvSpPr>
                    <a:spLocks noChangeArrowheads="1"/>
                  </p:cNvSpPr>
                  <p:nvPr/>
                </p:nvSpPr>
                <p:spPr bwMode="auto">
                  <a:xfrm>
                    <a:off x="3078" y="1272"/>
                    <a:ext cx="384" cy="6"/>
                  </a:xfrm>
                  <a:prstGeom prst="rect">
                    <a:avLst/>
                  </a:prstGeom>
                  <a:solidFill>
                    <a:srgbClr val="FFC4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52" name="Rectangle 2820">
                    <a:extLst>
                      <a:ext uri="{FF2B5EF4-FFF2-40B4-BE49-F238E27FC236}">
                        <a16:creationId xmlns:a16="http://schemas.microsoft.com/office/drawing/2014/main" id="{972202BC-91C8-46A4-A842-AB33534B84E2}"/>
                      </a:ext>
                    </a:extLst>
                  </p:cNvPr>
                  <p:cNvSpPr>
                    <a:spLocks noChangeArrowheads="1"/>
                  </p:cNvSpPr>
                  <p:nvPr/>
                </p:nvSpPr>
                <p:spPr bwMode="auto">
                  <a:xfrm>
                    <a:off x="3078" y="1278"/>
                    <a:ext cx="384" cy="6"/>
                  </a:xfrm>
                  <a:prstGeom prst="rect">
                    <a:avLst/>
                  </a:prstGeom>
                  <a:solidFill>
                    <a:srgbClr val="FFB8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53" name="Rectangle 2821">
                    <a:extLst>
                      <a:ext uri="{FF2B5EF4-FFF2-40B4-BE49-F238E27FC236}">
                        <a16:creationId xmlns:a16="http://schemas.microsoft.com/office/drawing/2014/main" id="{2A62F0E7-8D42-46B7-8B27-56C33698B9B3}"/>
                      </a:ext>
                    </a:extLst>
                  </p:cNvPr>
                  <p:cNvSpPr>
                    <a:spLocks noChangeArrowheads="1"/>
                  </p:cNvSpPr>
                  <p:nvPr/>
                </p:nvSpPr>
                <p:spPr bwMode="auto">
                  <a:xfrm>
                    <a:off x="3078" y="1284"/>
                    <a:ext cx="384" cy="6"/>
                  </a:xfrm>
                  <a:prstGeom prst="rect">
                    <a:avLst/>
                  </a:prstGeom>
                  <a:solidFill>
                    <a:srgbClr val="FFAC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54" name="Rectangle 2822">
                    <a:extLst>
                      <a:ext uri="{FF2B5EF4-FFF2-40B4-BE49-F238E27FC236}">
                        <a16:creationId xmlns:a16="http://schemas.microsoft.com/office/drawing/2014/main" id="{DDD01DB0-6DA7-4C09-99EB-C6612B4A4E2A}"/>
                      </a:ext>
                    </a:extLst>
                  </p:cNvPr>
                  <p:cNvSpPr>
                    <a:spLocks noChangeArrowheads="1"/>
                  </p:cNvSpPr>
                  <p:nvPr/>
                </p:nvSpPr>
                <p:spPr bwMode="auto">
                  <a:xfrm>
                    <a:off x="3078" y="1290"/>
                    <a:ext cx="384" cy="6"/>
                  </a:xfrm>
                  <a:prstGeom prst="rect">
                    <a:avLst/>
                  </a:prstGeom>
                  <a:solidFill>
                    <a:srgbClr val="FFA1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55" name="Rectangle 2823">
                    <a:extLst>
                      <a:ext uri="{FF2B5EF4-FFF2-40B4-BE49-F238E27FC236}">
                        <a16:creationId xmlns:a16="http://schemas.microsoft.com/office/drawing/2014/main" id="{3D4E3F99-6ED7-491D-A634-B91B9C09ED3D}"/>
                      </a:ext>
                    </a:extLst>
                  </p:cNvPr>
                  <p:cNvSpPr>
                    <a:spLocks noChangeArrowheads="1"/>
                  </p:cNvSpPr>
                  <p:nvPr/>
                </p:nvSpPr>
                <p:spPr bwMode="auto">
                  <a:xfrm>
                    <a:off x="3078" y="1296"/>
                    <a:ext cx="384" cy="6"/>
                  </a:xfrm>
                  <a:prstGeom prst="rect">
                    <a:avLst/>
                  </a:prstGeom>
                  <a:solidFill>
                    <a:srgbClr val="FF9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56" name="Rectangle 2824">
                    <a:extLst>
                      <a:ext uri="{FF2B5EF4-FFF2-40B4-BE49-F238E27FC236}">
                        <a16:creationId xmlns:a16="http://schemas.microsoft.com/office/drawing/2014/main" id="{A5A0A738-9FCB-42DF-AE47-AA7C2DD1BBEE}"/>
                      </a:ext>
                    </a:extLst>
                  </p:cNvPr>
                  <p:cNvSpPr>
                    <a:spLocks noChangeArrowheads="1"/>
                  </p:cNvSpPr>
                  <p:nvPr/>
                </p:nvSpPr>
                <p:spPr bwMode="auto">
                  <a:xfrm>
                    <a:off x="3078" y="1302"/>
                    <a:ext cx="384" cy="6"/>
                  </a:xfrm>
                  <a:prstGeom prst="rect">
                    <a:avLst/>
                  </a:prstGeom>
                  <a:solidFill>
                    <a:srgbClr val="FF8D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57" name="Rectangle 2825">
                    <a:extLst>
                      <a:ext uri="{FF2B5EF4-FFF2-40B4-BE49-F238E27FC236}">
                        <a16:creationId xmlns:a16="http://schemas.microsoft.com/office/drawing/2014/main" id="{5A071CE3-64E5-4C18-8F4F-229574AE61C0}"/>
                      </a:ext>
                    </a:extLst>
                  </p:cNvPr>
                  <p:cNvSpPr>
                    <a:spLocks noChangeArrowheads="1"/>
                  </p:cNvSpPr>
                  <p:nvPr/>
                </p:nvSpPr>
                <p:spPr bwMode="auto">
                  <a:xfrm>
                    <a:off x="3078" y="1308"/>
                    <a:ext cx="384" cy="6"/>
                  </a:xfrm>
                  <a:prstGeom prst="rect">
                    <a:avLst/>
                  </a:prstGeom>
                  <a:solidFill>
                    <a:srgbClr val="FF86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58" name="Rectangle 2826">
                    <a:extLst>
                      <a:ext uri="{FF2B5EF4-FFF2-40B4-BE49-F238E27FC236}">
                        <a16:creationId xmlns:a16="http://schemas.microsoft.com/office/drawing/2014/main" id="{26507084-FC29-47B5-A495-1026EA8FB078}"/>
                      </a:ext>
                    </a:extLst>
                  </p:cNvPr>
                  <p:cNvSpPr>
                    <a:spLocks noChangeArrowheads="1"/>
                  </p:cNvSpPr>
                  <p:nvPr/>
                </p:nvSpPr>
                <p:spPr bwMode="auto">
                  <a:xfrm>
                    <a:off x="3078" y="1314"/>
                    <a:ext cx="384" cy="6"/>
                  </a:xfrm>
                  <a:prstGeom prst="rect">
                    <a:avLst/>
                  </a:prstGeom>
                  <a:solidFill>
                    <a:srgbClr val="FF80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59" name="Rectangle 2827">
                    <a:extLst>
                      <a:ext uri="{FF2B5EF4-FFF2-40B4-BE49-F238E27FC236}">
                        <a16:creationId xmlns:a16="http://schemas.microsoft.com/office/drawing/2014/main" id="{9D5A55AD-6CA1-485D-8E66-781631B8FBA0}"/>
                      </a:ext>
                    </a:extLst>
                  </p:cNvPr>
                  <p:cNvSpPr>
                    <a:spLocks noChangeArrowheads="1"/>
                  </p:cNvSpPr>
                  <p:nvPr/>
                </p:nvSpPr>
                <p:spPr bwMode="auto">
                  <a:xfrm>
                    <a:off x="3078" y="1320"/>
                    <a:ext cx="384" cy="6"/>
                  </a:xfrm>
                  <a:prstGeom prst="rect">
                    <a:avLst/>
                  </a:prstGeom>
                  <a:solidFill>
                    <a:srgbClr val="FF7C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8060" name="Rectangle 2828">
                  <a:extLst>
                    <a:ext uri="{FF2B5EF4-FFF2-40B4-BE49-F238E27FC236}">
                      <a16:creationId xmlns:a16="http://schemas.microsoft.com/office/drawing/2014/main" id="{5502869A-9988-45F5-8CE6-9F6C9F491A4D}"/>
                    </a:ext>
                  </a:extLst>
                </p:cNvPr>
                <p:cNvSpPr>
                  <a:spLocks noChangeArrowheads="1"/>
                </p:cNvSpPr>
                <p:nvPr/>
              </p:nvSpPr>
              <p:spPr bwMode="auto">
                <a:xfrm>
                  <a:off x="3078" y="1134"/>
                  <a:ext cx="384"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8061" name="Rectangle 2829">
                <a:extLst>
                  <a:ext uri="{FF2B5EF4-FFF2-40B4-BE49-F238E27FC236}">
                    <a16:creationId xmlns:a16="http://schemas.microsoft.com/office/drawing/2014/main" id="{C0E37A16-C3B5-44A7-9FEF-DA49DFFDDF03}"/>
                  </a:ext>
                </a:extLst>
              </p:cNvPr>
              <p:cNvSpPr>
                <a:spLocks noChangeArrowheads="1"/>
              </p:cNvSpPr>
              <p:nvPr/>
            </p:nvSpPr>
            <p:spPr bwMode="auto">
              <a:xfrm>
                <a:off x="3156" y="1170"/>
                <a:ext cx="22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a:solidFill>
                      <a:srgbClr val="200C40"/>
                    </a:solidFill>
                    <a:latin typeface="Arial" panose="020B0604020202020204" pitchFamily="34" charset="0"/>
                  </a:rPr>
                  <a:t>PPP</a:t>
                </a:r>
                <a:endParaRPr lang="fr-FR" altLang="en-US"/>
              </a:p>
            </p:txBody>
          </p:sp>
          <p:grpSp>
            <p:nvGrpSpPr>
              <p:cNvPr id="98062" name="Group 2830">
                <a:extLst>
                  <a:ext uri="{FF2B5EF4-FFF2-40B4-BE49-F238E27FC236}">
                    <a16:creationId xmlns:a16="http://schemas.microsoft.com/office/drawing/2014/main" id="{B6C9A016-B4EF-49F8-A6F8-836C2F3D8BCD}"/>
                  </a:ext>
                </a:extLst>
              </p:cNvPr>
              <p:cNvGrpSpPr>
                <a:grpSpLocks/>
              </p:cNvGrpSpPr>
              <p:nvPr/>
            </p:nvGrpSpPr>
            <p:grpSpPr bwMode="auto">
              <a:xfrm>
                <a:off x="3462" y="1134"/>
                <a:ext cx="336" cy="192"/>
                <a:chOff x="3462" y="1134"/>
                <a:chExt cx="336" cy="192"/>
              </a:xfrm>
            </p:grpSpPr>
            <p:grpSp>
              <p:nvGrpSpPr>
                <p:cNvPr id="98063" name="Group 2831">
                  <a:extLst>
                    <a:ext uri="{FF2B5EF4-FFF2-40B4-BE49-F238E27FC236}">
                      <a16:creationId xmlns:a16="http://schemas.microsoft.com/office/drawing/2014/main" id="{675B6087-8AD6-4D63-9630-F8540C126B2B}"/>
                    </a:ext>
                  </a:extLst>
                </p:cNvPr>
                <p:cNvGrpSpPr>
                  <a:grpSpLocks/>
                </p:cNvGrpSpPr>
                <p:nvPr/>
              </p:nvGrpSpPr>
              <p:grpSpPr bwMode="auto">
                <a:xfrm>
                  <a:off x="3462" y="1134"/>
                  <a:ext cx="336" cy="192"/>
                  <a:chOff x="3462" y="1134"/>
                  <a:chExt cx="336" cy="192"/>
                </a:xfrm>
              </p:grpSpPr>
              <p:sp>
                <p:nvSpPr>
                  <p:cNvPr id="98064" name="Rectangle 2832">
                    <a:extLst>
                      <a:ext uri="{FF2B5EF4-FFF2-40B4-BE49-F238E27FC236}">
                        <a16:creationId xmlns:a16="http://schemas.microsoft.com/office/drawing/2014/main" id="{B2753917-3C4A-44F8-B052-12CB5AA2200C}"/>
                      </a:ext>
                    </a:extLst>
                  </p:cNvPr>
                  <p:cNvSpPr>
                    <a:spLocks noChangeArrowheads="1"/>
                  </p:cNvSpPr>
                  <p:nvPr/>
                </p:nvSpPr>
                <p:spPr bwMode="auto">
                  <a:xfrm>
                    <a:off x="3462" y="1134"/>
                    <a:ext cx="336"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65" name="Rectangle 2833">
                    <a:extLst>
                      <a:ext uri="{FF2B5EF4-FFF2-40B4-BE49-F238E27FC236}">
                        <a16:creationId xmlns:a16="http://schemas.microsoft.com/office/drawing/2014/main" id="{66ED2D4E-ED31-4A79-B307-73600D95C194}"/>
                      </a:ext>
                    </a:extLst>
                  </p:cNvPr>
                  <p:cNvSpPr>
                    <a:spLocks noChangeArrowheads="1"/>
                  </p:cNvSpPr>
                  <p:nvPr/>
                </p:nvSpPr>
                <p:spPr bwMode="auto">
                  <a:xfrm>
                    <a:off x="3462" y="1140"/>
                    <a:ext cx="336" cy="6"/>
                  </a:xfrm>
                  <a:prstGeom prst="rect">
                    <a:avLst/>
                  </a:prstGeom>
                  <a:solidFill>
                    <a:srgbClr val="69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66" name="Rectangle 2834">
                    <a:extLst>
                      <a:ext uri="{FF2B5EF4-FFF2-40B4-BE49-F238E27FC236}">
                        <a16:creationId xmlns:a16="http://schemas.microsoft.com/office/drawing/2014/main" id="{D982C480-AA4E-4541-95D0-65D7F65A4097}"/>
                      </a:ext>
                    </a:extLst>
                  </p:cNvPr>
                  <p:cNvSpPr>
                    <a:spLocks noChangeArrowheads="1"/>
                  </p:cNvSpPr>
                  <p:nvPr/>
                </p:nvSpPr>
                <p:spPr bwMode="auto">
                  <a:xfrm>
                    <a:off x="3462" y="1146"/>
                    <a:ext cx="336"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67" name="Rectangle 2835">
                    <a:extLst>
                      <a:ext uri="{FF2B5EF4-FFF2-40B4-BE49-F238E27FC236}">
                        <a16:creationId xmlns:a16="http://schemas.microsoft.com/office/drawing/2014/main" id="{25ECD90C-80E3-4191-83AA-027D2F6EC443}"/>
                      </a:ext>
                    </a:extLst>
                  </p:cNvPr>
                  <p:cNvSpPr>
                    <a:spLocks noChangeArrowheads="1"/>
                  </p:cNvSpPr>
                  <p:nvPr/>
                </p:nvSpPr>
                <p:spPr bwMode="auto">
                  <a:xfrm>
                    <a:off x="3462" y="1152"/>
                    <a:ext cx="336" cy="6"/>
                  </a:xfrm>
                  <a:prstGeom prst="rect">
                    <a:avLst/>
                  </a:prstGeom>
                  <a:solidFill>
                    <a:srgbClr val="73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68" name="Rectangle 2836">
                    <a:extLst>
                      <a:ext uri="{FF2B5EF4-FFF2-40B4-BE49-F238E27FC236}">
                        <a16:creationId xmlns:a16="http://schemas.microsoft.com/office/drawing/2014/main" id="{5073501C-D7EB-44C7-B2F3-A243A167929A}"/>
                      </a:ext>
                    </a:extLst>
                  </p:cNvPr>
                  <p:cNvSpPr>
                    <a:spLocks noChangeArrowheads="1"/>
                  </p:cNvSpPr>
                  <p:nvPr/>
                </p:nvSpPr>
                <p:spPr bwMode="auto">
                  <a:xfrm>
                    <a:off x="3462" y="1158"/>
                    <a:ext cx="336" cy="6"/>
                  </a:xfrm>
                  <a:prstGeom prst="rect">
                    <a:avLst/>
                  </a:prstGeom>
                  <a:solidFill>
                    <a:srgbClr val="7A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69" name="Rectangle 2837">
                    <a:extLst>
                      <a:ext uri="{FF2B5EF4-FFF2-40B4-BE49-F238E27FC236}">
                        <a16:creationId xmlns:a16="http://schemas.microsoft.com/office/drawing/2014/main" id="{C1C6ED5E-0E69-4DDE-B226-DC4B9B1FA37F}"/>
                      </a:ext>
                    </a:extLst>
                  </p:cNvPr>
                  <p:cNvSpPr>
                    <a:spLocks noChangeArrowheads="1"/>
                  </p:cNvSpPr>
                  <p:nvPr/>
                </p:nvSpPr>
                <p:spPr bwMode="auto">
                  <a:xfrm>
                    <a:off x="3462" y="1164"/>
                    <a:ext cx="336"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70" name="Rectangle 2838">
                    <a:extLst>
                      <a:ext uri="{FF2B5EF4-FFF2-40B4-BE49-F238E27FC236}">
                        <a16:creationId xmlns:a16="http://schemas.microsoft.com/office/drawing/2014/main" id="{36A92B1E-B79D-4842-A68B-30DC3E0FCF88}"/>
                      </a:ext>
                    </a:extLst>
                  </p:cNvPr>
                  <p:cNvSpPr>
                    <a:spLocks noChangeArrowheads="1"/>
                  </p:cNvSpPr>
                  <p:nvPr/>
                </p:nvSpPr>
                <p:spPr bwMode="auto">
                  <a:xfrm>
                    <a:off x="3462" y="1170"/>
                    <a:ext cx="336" cy="6"/>
                  </a:xfrm>
                  <a:prstGeom prst="rect">
                    <a:avLst/>
                  </a:prstGeom>
                  <a:solidFill>
                    <a:srgbClr val="8B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71" name="Rectangle 2839">
                    <a:extLst>
                      <a:ext uri="{FF2B5EF4-FFF2-40B4-BE49-F238E27FC236}">
                        <a16:creationId xmlns:a16="http://schemas.microsoft.com/office/drawing/2014/main" id="{B513E659-DA17-4494-A793-97EE47809974}"/>
                      </a:ext>
                    </a:extLst>
                  </p:cNvPr>
                  <p:cNvSpPr>
                    <a:spLocks noChangeArrowheads="1"/>
                  </p:cNvSpPr>
                  <p:nvPr/>
                </p:nvSpPr>
                <p:spPr bwMode="auto">
                  <a:xfrm>
                    <a:off x="3462" y="1176"/>
                    <a:ext cx="336" cy="6"/>
                  </a:xfrm>
                  <a:prstGeom prst="rect">
                    <a:avLst/>
                  </a:prstGeom>
                  <a:solidFill>
                    <a:srgbClr val="94B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72" name="Rectangle 2840">
                    <a:extLst>
                      <a:ext uri="{FF2B5EF4-FFF2-40B4-BE49-F238E27FC236}">
                        <a16:creationId xmlns:a16="http://schemas.microsoft.com/office/drawing/2014/main" id="{5B89561C-053B-48F4-A2EC-E66FEEEF0E50}"/>
                      </a:ext>
                    </a:extLst>
                  </p:cNvPr>
                  <p:cNvSpPr>
                    <a:spLocks noChangeArrowheads="1"/>
                  </p:cNvSpPr>
                  <p:nvPr/>
                </p:nvSpPr>
                <p:spPr bwMode="auto">
                  <a:xfrm>
                    <a:off x="3462" y="1182"/>
                    <a:ext cx="336" cy="6"/>
                  </a:xfrm>
                  <a:prstGeom prst="rect">
                    <a:avLst/>
                  </a:prstGeom>
                  <a:solidFill>
                    <a:srgbClr val="9DB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73" name="Rectangle 2841">
                    <a:extLst>
                      <a:ext uri="{FF2B5EF4-FFF2-40B4-BE49-F238E27FC236}">
                        <a16:creationId xmlns:a16="http://schemas.microsoft.com/office/drawing/2014/main" id="{490466AD-DC8F-4698-8419-3CB6498F0ABB}"/>
                      </a:ext>
                    </a:extLst>
                  </p:cNvPr>
                  <p:cNvSpPr>
                    <a:spLocks noChangeArrowheads="1"/>
                  </p:cNvSpPr>
                  <p:nvPr/>
                </p:nvSpPr>
                <p:spPr bwMode="auto">
                  <a:xfrm>
                    <a:off x="3462" y="1188"/>
                    <a:ext cx="336" cy="6"/>
                  </a:xfrm>
                  <a:prstGeom prst="rect">
                    <a:avLst/>
                  </a:prstGeom>
                  <a:solidFill>
                    <a:srgbClr val="A5C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74" name="Rectangle 2842">
                    <a:extLst>
                      <a:ext uri="{FF2B5EF4-FFF2-40B4-BE49-F238E27FC236}">
                        <a16:creationId xmlns:a16="http://schemas.microsoft.com/office/drawing/2014/main" id="{C72C52EB-495D-47CA-987D-69F377DB6957}"/>
                      </a:ext>
                    </a:extLst>
                  </p:cNvPr>
                  <p:cNvSpPr>
                    <a:spLocks noChangeArrowheads="1"/>
                  </p:cNvSpPr>
                  <p:nvPr/>
                </p:nvSpPr>
                <p:spPr bwMode="auto">
                  <a:xfrm>
                    <a:off x="3462" y="1194"/>
                    <a:ext cx="336" cy="6"/>
                  </a:xfrm>
                  <a:prstGeom prst="rect">
                    <a:avLst/>
                  </a:prstGeom>
                  <a:solidFill>
                    <a:srgbClr val="AC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75" name="Rectangle 2843">
                    <a:extLst>
                      <a:ext uri="{FF2B5EF4-FFF2-40B4-BE49-F238E27FC236}">
                        <a16:creationId xmlns:a16="http://schemas.microsoft.com/office/drawing/2014/main" id="{1077CEF9-F6CE-4006-97EF-2E49A67E7D04}"/>
                      </a:ext>
                    </a:extLst>
                  </p:cNvPr>
                  <p:cNvSpPr>
                    <a:spLocks noChangeArrowheads="1"/>
                  </p:cNvSpPr>
                  <p:nvPr/>
                </p:nvSpPr>
                <p:spPr bwMode="auto">
                  <a:xfrm>
                    <a:off x="3462" y="1200"/>
                    <a:ext cx="336" cy="6"/>
                  </a:xfrm>
                  <a:prstGeom prst="rect">
                    <a:avLst/>
                  </a:prstGeom>
                  <a:solidFill>
                    <a:srgbClr val="B1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76" name="Rectangle 2844">
                    <a:extLst>
                      <a:ext uri="{FF2B5EF4-FFF2-40B4-BE49-F238E27FC236}">
                        <a16:creationId xmlns:a16="http://schemas.microsoft.com/office/drawing/2014/main" id="{0CA1677F-2FCA-4ED1-8146-D3FC46BEAB4E}"/>
                      </a:ext>
                    </a:extLst>
                  </p:cNvPr>
                  <p:cNvSpPr>
                    <a:spLocks noChangeArrowheads="1"/>
                  </p:cNvSpPr>
                  <p:nvPr/>
                </p:nvSpPr>
                <p:spPr bwMode="auto">
                  <a:xfrm>
                    <a:off x="3462" y="1206"/>
                    <a:ext cx="336" cy="6"/>
                  </a:xfrm>
                  <a:prstGeom prst="rect">
                    <a:avLst/>
                  </a:prstGeom>
                  <a:solidFill>
                    <a:srgbClr val="B6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77" name="Rectangle 2845">
                    <a:extLst>
                      <a:ext uri="{FF2B5EF4-FFF2-40B4-BE49-F238E27FC236}">
                        <a16:creationId xmlns:a16="http://schemas.microsoft.com/office/drawing/2014/main" id="{D9896C37-EEBE-4887-84B3-40ACE8FF7D9C}"/>
                      </a:ext>
                    </a:extLst>
                  </p:cNvPr>
                  <p:cNvSpPr>
                    <a:spLocks noChangeArrowheads="1"/>
                  </p:cNvSpPr>
                  <p:nvPr/>
                </p:nvSpPr>
                <p:spPr bwMode="auto">
                  <a:xfrm>
                    <a:off x="3462" y="1212"/>
                    <a:ext cx="336"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78" name="Rectangle 2846">
                    <a:extLst>
                      <a:ext uri="{FF2B5EF4-FFF2-40B4-BE49-F238E27FC236}">
                        <a16:creationId xmlns:a16="http://schemas.microsoft.com/office/drawing/2014/main" id="{6156B4C1-FBBA-481B-BF21-DA865EBA8E4F}"/>
                      </a:ext>
                    </a:extLst>
                  </p:cNvPr>
                  <p:cNvSpPr>
                    <a:spLocks noChangeArrowheads="1"/>
                  </p:cNvSpPr>
                  <p:nvPr/>
                </p:nvSpPr>
                <p:spPr bwMode="auto">
                  <a:xfrm>
                    <a:off x="3462" y="1218"/>
                    <a:ext cx="336" cy="6"/>
                  </a:xfrm>
                  <a:prstGeom prst="rect">
                    <a:avLst/>
                  </a:prstGeom>
                  <a:solidFill>
                    <a:srgbClr val="BC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79" name="Rectangle 2847">
                    <a:extLst>
                      <a:ext uri="{FF2B5EF4-FFF2-40B4-BE49-F238E27FC236}">
                        <a16:creationId xmlns:a16="http://schemas.microsoft.com/office/drawing/2014/main" id="{6F4977FC-B5E8-477C-8A28-61DAF2A2F39B}"/>
                      </a:ext>
                    </a:extLst>
                  </p:cNvPr>
                  <p:cNvSpPr>
                    <a:spLocks noChangeArrowheads="1"/>
                  </p:cNvSpPr>
                  <p:nvPr/>
                </p:nvSpPr>
                <p:spPr bwMode="auto">
                  <a:xfrm>
                    <a:off x="3462" y="1224"/>
                    <a:ext cx="336" cy="6"/>
                  </a:xfrm>
                  <a:prstGeom prst="rect">
                    <a:avLst/>
                  </a:prstGeom>
                  <a:solidFill>
                    <a:srgbClr val="BE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80" name="Rectangle 2848">
                    <a:extLst>
                      <a:ext uri="{FF2B5EF4-FFF2-40B4-BE49-F238E27FC236}">
                        <a16:creationId xmlns:a16="http://schemas.microsoft.com/office/drawing/2014/main" id="{612B02ED-BE54-40A4-8C72-3FE8DE0C0C09}"/>
                      </a:ext>
                    </a:extLst>
                  </p:cNvPr>
                  <p:cNvSpPr>
                    <a:spLocks noChangeArrowheads="1"/>
                  </p:cNvSpPr>
                  <p:nvPr/>
                </p:nvSpPr>
                <p:spPr bwMode="auto">
                  <a:xfrm>
                    <a:off x="3462" y="1230"/>
                    <a:ext cx="336" cy="6"/>
                  </a:xfrm>
                  <a:prstGeom prst="rect">
                    <a:avLst/>
                  </a:prstGeom>
                  <a:solidFill>
                    <a:srgbClr val="BE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81" name="Rectangle 2849">
                    <a:extLst>
                      <a:ext uri="{FF2B5EF4-FFF2-40B4-BE49-F238E27FC236}">
                        <a16:creationId xmlns:a16="http://schemas.microsoft.com/office/drawing/2014/main" id="{4B23A2C9-4221-4CFB-A216-6C0C055B7CE3}"/>
                      </a:ext>
                    </a:extLst>
                  </p:cNvPr>
                  <p:cNvSpPr>
                    <a:spLocks noChangeArrowheads="1"/>
                  </p:cNvSpPr>
                  <p:nvPr/>
                </p:nvSpPr>
                <p:spPr bwMode="auto">
                  <a:xfrm>
                    <a:off x="3462" y="1236"/>
                    <a:ext cx="336" cy="6"/>
                  </a:xfrm>
                  <a:prstGeom prst="rect">
                    <a:avLst/>
                  </a:prstGeom>
                  <a:solidFill>
                    <a:srgbClr val="BB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82" name="Rectangle 2850">
                    <a:extLst>
                      <a:ext uri="{FF2B5EF4-FFF2-40B4-BE49-F238E27FC236}">
                        <a16:creationId xmlns:a16="http://schemas.microsoft.com/office/drawing/2014/main" id="{2C7AE695-12EE-445F-A4F0-B1F520403A02}"/>
                      </a:ext>
                    </a:extLst>
                  </p:cNvPr>
                  <p:cNvSpPr>
                    <a:spLocks noChangeArrowheads="1"/>
                  </p:cNvSpPr>
                  <p:nvPr/>
                </p:nvSpPr>
                <p:spPr bwMode="auto">
                  <a:xfrm>
                    <a:off x="3462" y="1242"/>
                    <a:ext cx="336"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83" name="Rectangle 2851">
                    <a:extLst>
                      <a:ext uri="{FF2B5EF4-FFF2-40B4-BE49-F238E27FC236}">
                        <a16:creationId xmlns:a16="http://schemas.microsoft.com/office/drawing/2014/main" id="{9EDA6BFD-8665-4E9A-AC85-8E29D0FDE120}"/>
                      </a:ext>
                    </a:extLst>
                  </p:cNvPr>
                  <p:cNvSpPr>
                    <a:spLocks noChangeArrowheads="1"/>
                  </p:cNvSpPr>
                  <p:nvPr/>
                </p:nvSpPr>
                <p:spPr bwMode="auto">
                  <a:xfrm>
                    <a:off x="3462" y="1248"/>
                    <a:ext cx="336" cy="6"/>
                  </a:xfrm>
                  <a:prstGeom prst="rect">
                    <a:avLst/>
                  </a:prstGeom>
                  <a:solidFill>
                    <a:srgbClr val="B6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84" name="Rectangle 2852">
                    <a:extLst>
                      <a:ext uri="{FF2B5EF4-FFF2-40B4-BE49-F238E27FC236}">
                        <a16:creationId xmlns:a16="http://schemas.microsoft.com/office/drawing/2014/main" id="{09072F15-2B83-4A57-A621-D67AD3AD775E}"/>
                      </a:ext>
                    </a:extLst>
                  </p:cNvPr>
                  <p:cNvSpPr>
                    <a:spLocks noChangeArrowheads="1"/>
                  </p:cNvSpPr>
                  <p:nvPr/>
                </p:nvSpPr>
                <p:spPr bwMode="auto">
                  <a:xfrm>
                    <a:off x="3462" y="1254"/>
                    <a:ext cx="336" cy="6"/>
                  </a:xfrm>
                  <a:prstGeom prst="rect">
                    <a:avLst/>
                  </a:prstGeom>
                  <a:solidFill>
                    <a:srgbClr val="B1C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85" name="Rectangle 2853">
                    <a:extLst>
                      <a:ext uri="{FF2B5EF4-FFF2-40B4-BE49-F238E27FC236}">
                        <a16:creationId xmlns:a16="http://schemas.microsoft.com/office/drawing/2014/main" id="{1277149E-5076-448C-BB13-DB6BD27E2005}"/>
                      </a:ext>
                    </a:extLst>
                  </p:cNvPr>
                  <p:cNvSpPr>
                    <a:spLocks noChangeArrowheads="1"/>
                  </p:cNvSpPr>
                  <p:nvPr/>
                </p:nvSpPr>
                <p:spPr bwMode="auto">
                  <a:xfrm>
                    <a:off x="3462" y="1260"/>
                    <a:ext cx="336"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86" name="Rectangle 2854">
                    <a:extLst>
                      <a:ext uri="{FF2B5EF4-FFF2-40B4-BE49-F238E27FC236}">
                        <a16:creationId xmlns:a16="http://schemas.microsoft.com/office/drawing/2014/main" id="{B0C1B124-D3E4-4CB4-8DC0-ABA554BF5FC1}"/>
                      </a:ext>
                    </a:extLst>
                  </p:cNvPr>
                  <p:cNvSpPr>
                    <a:spLocks noChangeArrowheads="1"/>
                  </p:cNvSpPr>
                  <p:nvPr/>
                </p:nvSpPr>
                <p:spPr bwMode="auto">
                  <a:xfrm>
                    <a:off x="3462" y="1266"/>
                    <a:ext cx="336" cy="6"/>
                  </a:xfrm>
                  <a:prstGeom prst="rect">
                    <a:avLst/>
                  </a:prstGeom>
                  <a:solidFill>
                    <a:srgbClr val="A4C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87" name="Rectangle 2855">
                    <a:extLst>
                      <a:ext uri="{FF2B5EF4-FFF2-40B4-BE49-F238E27FC236}">
                        <a16:creationId xmlns:a16="http://schemas.microsoft.com/office/drawing/2014/main" id="{AD4ADF6A-D6FC-42C2-A8CC-61495A68DB9F}"/>
                      </a:ext>
                    </a:extLst>
                  </p:cNvPr>
                  <p:cNvSpPr>
                    <a:spLocks noChangeArrowheads="1"/>
                  </p:cNvSpPr>
                  <p:nvPr/>
                </p:nvSpPr>
                <p:spPr bwMode="auto">
                  <a:xfrm>
                    <a:off x="3462" y="1272"/>
                    <a:ext cx="336" cy="6"/>
                  </a:xfrm>
                  <a:prstGeom prst="rect">
                    <a:avLst/>
                  </a:prstGeom>
                  <a:solidFill>
                    <a:srgbClr val="9CB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88" name="Rectangle 2856">
                    <a:extLst>
                      <a:ext uri="{FF2B5EF4-FFF2-40B4-BE49-F238E27FC236}">
                        <a16:creationId xmlns:a16="http://schemas.microsoft.com/office/drawing/2014/main" id="{29ED2C31-2C5F-47D4-AAF1-483DA3CC2CAD}"/>
                      </a:ext>
                    </a:extLst>
                  </p:cNvPr>
                  <p:cNvSpPr>
                    <a:spLocks noChangeArrowheads="1"/>
                  </p:cNvSpPr>
                  <p:nvPr/>
                </p:nvSpPr>
                <p:spPr bwMode="auto">
                  <a:xfrm>
                    <a:off x="3462" y="1278"/>
                    <a:ext cx="336" cy="6"/>
                  </a:xfrm>
                  <a:prstGeom prst="rect">
                    <a:avLst/>
                  </a:prstGeom>
                  <a:solidFill>
                    <a:srgbClr val="93B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89" name="Rectangle 2857">
                    <a:extLst>
                      <a:ext uri="{FF2B5EF4-FFF2-40B4-BE49-F238E27FC236}">
                        <a16:creationId xmlns:a16="http://schemas.microsoft.com/office/drawing/2014/main" id="{B754EB1B-2554-4881-BF48-AA74F98C7751}"/>
                      </a:ext>
                    </a:extLst>
                  </p:cNvPr>
                  <p:cNvSpPr>
                    <a:spLocks noChangeArrowheads="1"/>
                  </p:cNvSpPr>
                  <p:nvPr/>
                </p:nvSpPr>
                <p:spPr bwMode="auto">
                  <a:xfrm>
                    <a:off x="3462" y="1284"/>
                    <a:ext cx="336"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90" name="Rectangle 2858">
                    <a:extLst>
                      <a:ext uri="{FF2B5EF4-FFF2-40B4-BE49-F238E27FC236}">
                        <a16:creationId xmlns:a16="http://schemas.microsoft.com/office/drawing/2014/main" id="{E531580A-1AF4-4CD8-875C-6F9A44C26659}"/>
                      </a:ext>
                    </a:extLst>
                  </p:cNvPr>
                  <p:cNvSpPr>
                    <a:spLocks noChangeArrowheads="1"/>
                  </p:cNvSpPr>
                  <p:nvPr/>
                </p:nvSpPr>
                <p:spPr bwMode="auto">
                  <a:xfrm>
                    <a:off x="3462" y="1290"/>
                    <a:ext cx="336" cy="6"/>
                  </a:xfrm>
                  <a:prstGeom prst="rect">
                    <a:avLst/>
                  </a:prstGeom>
                  <a:solidFill>
                    <a:srgbClr val="81A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91" name="Rectangle 2859">
                    <a:extLst>
                      <a:ext uri="{FF2B5EF4-FFF2-40B4-BE49-F238E27FC236}">
                        <a16:creationId xmlns:a16="http://schemas.microsoft.com/office/drawing/2014/main" id="{D0302791-0CB7-4CA2-8E1E-C5F63056BDA0}"/>
                      </a:ext>
                    </a:extLst>
                  </p:cNvPr>
                  <p:cNvSpPr>
                    <a:spLocks noChangeArrowheads="1"/>
                  </p:cNvSpPr>
                  <p:nvPr/>
                </p:nvSpPr>
                <p:spPr bwMode="auto">
                  <a:xfrm>
                    <a:off x="3462" y="1296"/>
                    <a:ext cx="336" cy="6"/>
                  </a:xfrm>
                  <a:prstGeom prst="rect">
                    <a:avLst/>
                  </a:prstGeom>
                  <a:solidFill>
                    <a:srgbClr val="79A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92" name="Rectangle 2860">
                    <a:extLst>
                      <a:ext uri="{FF2B5EF4-FFF2-40B4-BE49-F238E27FC236}">
                        <a16:creationId xmlns:a16="http://schemas.microsoft.com/office/drawing/2014/main" id="{4E6EF7D3-5E79-4265-A920-DFF22FBF9DD8}"/>
                      </a:ext>
                    </a:extLst>
                  </p:cNvPr>
                  <p:cNvSpPr>
                    <a:spLocks noChangeArrowheads="1"/>
                  </p:cNvSpPr>
                  <p:nvPr/>
                </p:nvSpPr>
                <p:spPr bwMode="auto">
                  <a:xfrm>
                    <a:off x="3462" y="1302"/>
                    <a:ext cx="336" cy="6"/>
                  </a:xfrm>
                  <a:prstGeom prst="rect">
                    <a:avLst/>
                  </a:prstGeom>
                  <a:solidFill>
                    <a:srgbClr val="73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93" name="Rectangle 2861">
                    <a:extLst>
                      <a:ext uri="{FF2B5EF4-FFF2-40B4-BE49-F238E27FC236}">
                        <a16:creationId xmlns:a16="http://schemas.microsoft.com/office/drawing/2014/main" id="{65E02EBC-262F-4F3F-B3D2-C23F3D9EE4D4}"/>
                      </a:ext>
                    </a:extLst>
                  </p:cNvPr>
                  <p:cNvSpPr>
                    <a:spLocks noChangeArrowheads="1"/>
                  </p:cNvSpPr>
                  <p:nvPr/>
                </p:nvSpPr>
                <p:spPr bwMode="auto">
                  <a:xfrm>
                    <a:off x="3462" y="1308"/>
                    <a:ext cx="336"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94" name="Rectangle 2862">
                    <a:extLst>
                      <a:ext uri="{FF2B5EF4-FFF2-40B4-BE49-F238E27FC236}">
                        <a16:creationId xmlns:a16="http://schemas.microsoft.com/office/drawing/2014/main" id="{EAB4A918-161A-43F1-86D1-7881A48F0678}"/>
                      </a:ext>
                    </a:extLst>
                  </p:cNvPr>
                  <p:cNvSpPr>
                    <a:spLocks noChangeArrowheads="1"/>
                  </p:cNvSpPr>
                  <p:nvPr/>
                </p:nvSpPr>
                <p:spPr bwMode="auto">
                  <a:xfrm>
                    <a:off x="3462" y="1314"/>
                    <a:ext cx="336" cy="6"/>
                  </a:xfrm>
                  <a:prstGeom prst="rect">
                    <a:avLst/>
                  </a:prstGeom>
                  <a:solidFill>
                    <a:srgbClr val="69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095" name="Rectangle 2863">
                    <a:extLst>
                      <a:ext uri="{FF2B5EF4-FFF2-40B4-BE49-F238E27FC236}">
                        <a16:creationId xmlns:a16="http://schemas.microsoft.com/office/drawing/2014/main" id="{2F63D8DF-0FA2-4788-BCD1-7EA5205E3CA1}"/>
                      </a:ext>
                    </a:extLst>
                  </p:cNvPr>
                  <p:cNvSpPr>
                    <a:spLocks noChangeArrowheads="1"/>
                  </p:cNvSpPr>
                  <p:nvPr/>
                </p:nvSpPr>
                <p:spPr bwMode="auto">
                  <a:xfrm>
                    <a:off x="3462" y="1320"/>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8096" name="Rectangle 2864">
                  <a:extLst>
                    <a:ext uri="{FF2B5EF4-FFF2-40B4-BE49-F238E27FC236}">
                      <a16:creationId xmlns:a16="http://schemas.microsoft.com/office/drawing/2014/main" id="{060EB4A0-7EB0-4765-90F1-5E53174648EF}"/>
                    </a:ext>
                  </a:extLst>
                </p:cNvPr>
                <p:cNvSpPr>
                  <a:spLocks noChangeArrowheads="1"/>
                </p:cNvSpPr>
                <p:nvPr/>
              </p:nvSpPr>
              <p:spPr bwMode="auto">
                <a:xfrm>
                  <a:off x="3462" y="1134"/>
                  <a:ext cx="336"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8097" name="Rectangle 2865">
                <a:extLst>
                  <a:ext uri="{FF2B5EF4-FFF2-40B4-BE49-F238E27FC236}">
                    <a16:creationId xmlns:a16="http://schemas.microsoft.com/office/drawing/2014/main" id="{1D1D1E67-4F98-43AB-998A-68CCFAAA2296}"/>
                  </a:ext>
                </a:extLst>
              </p:cNvPr>
              <p:cNvSpPr>
                <a:spLocks noChangeArrowheads="1"/>
              </p:cNvSpPr>
              <p:nvPr/>
            </p:nvSpPr>
            <p:spPr bwMode="auto">
              <a:xfrm>
                <a:off x="3492" y="1170"/>
                <a:ext cx="27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a:solidFill>
                      <a:srgbClr val="200C40"/>
                    </a:solidFill>
                    <a:latin typeface="Arial" panose="020B0604020202020204" pitchFamily="34" charset="0"/>
                  </a:rPr>
                  <a:t>AAL5</a:t>
                </a:r>
                <a:endParaRPr lang="fr-FR" altLang="en-US"/>
              </a:p>
            </p:txBody>
          </p:sp>
          <p:grpSp>
            <p:nvGrpSpPr>
              <p:cNvPr id="98098" name="Group 2866">
                <a:extLst>
                  <a:ext uri="{FF2B5EF4-FFF2-40B4-BE49-F238E27FC236}">
                    <a16:creationId xmlns:a16="http://schemas.microsoft.com/office/drawing/2014/main" id="{3FB3C21B-8DFD-4D90-BE7B-07FCE4382ECC}"/>
                  </a:ext>
                </a:extLst>
              </p:cNvPr>
              <p:cNvGrpSpPr>
                <a:grpSpLocks/>
              </p:cNvGrpSpPr>
              <p:nvPr/>
            </p:nvGrpSpPr>
            <p:grpSpPr bwMode="auto">
              <a:xfrm>
                <a:off x="3798" y="1134"/>
                <a:ext cx="288" cy="192"/>
                <a:chOff x="3798" y="1134"/>
                <a:chExt cx="288" cy="192"/>
              </a:xfrm>
            </p:grpSpPr>
            <p:grpSp>
              <p:nvGrpSpPr>
                <p:cNvPr id="98099" name="Group 2867">
                  <a:extLst>
                    <a:ext uri="{FF2B5EF4-FFF2-40B4-BE49-F238E27FC236}">
                      <a16:creationId xmlns:a16="http://schemas.microsoft.com/office/drawing/2014/main" id="{58CAF4CD-AF50-4D8A-BC40-91A040118242}"/>
                    </a:ext>
                  </a:extLst>
                </p:cNvPr>
                <p:cNvGrpSpPr>
                  <a:grpSpLocks/>
                </p:cNvGrpSpPr>
                <p:nvPr/>
              </p:nvGrpSpPr>
              <p:grpSpPr bwMode="auto">
                <a:xfrm>
                  <a:off x="3798" y="1134"/>
                  <a:ext cx="288" cy="192"/>
                  <a:chOff x="3798" y="1134"/>
                  <a:chExt cx="288" cy="192"/>
                </a:xfrm>
              </p:grpSpPr>
              <p:sp>
                <p:nvSpPr>
                  <p:cNvPr id="98100" name="Rectangle 2868">
                    <a:extLst>
                      <a:ext uri="{FF2B5EF4-FFF2-40B4-BE49-F238E27FC236}">
                        <a16:creationId xmlns:a16="http://schemas.microsoft.com/office/drawing/2014/main" id="{9B84C7EC-DBB2-482E-AE6F-F9AB22A9ECBB}"/>
                      </a:ext>
                    </a:extLst>
                  </p:cNvPr>
                  <p:cNvSpPr>
                    <a:spLocks noChangeArrowheads="1"/>
                  </p:cNvSpPr>
                  <p:nvPr/>
                </p:nvSpPr>
                <p:spPr bwMode="auto">
                  <a:xfrm>
                    <a:off x="3798" y="1134"/>
                    <a:ext cx="288"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01" name="Rectangle 2869">
                    <a:extLst>
                      <a:ext uri="{FF2B5EF4-FFF2-40B4-BE49-F238E27FC236}">
                        <a16:creationId xmlns:a16="http://schemas.microsoft.com/office/drawing/2014/main" id="{ACB413D2-1577-42FF-94D3-F9C39C5BEC7C}"/>
                      </a:ext>
                    </a:extLst>
                  </p:cNvPr>
                  <p:cNvSpPr>
                    <a:spLocks noChangeArrowheads="1"/>
                  </p:cNvSpPr>
                  <p:nvPr/>
                </p:nvSpPr>
                <p:spPr bwMode="auto">
                  <a:xfrm>
                    <a:off x="3798" y="1140"/>
                    <a:ext cx="288" cy="6"/>
                  </a:xfrm>
                  <a:prstGeom prst="rect">
                    <a:avLst/>
                  </a:prstGeom>
                  <a:solidFill>
                    <a:srgbClr val="69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02" name="Rectangle 2870">
                    <a:extLst>
                      <a:ext uri="{FF2B5EF4-FFF2-40B4-BE49-F238E27FC236}">
                        <a16:creationId xmlns:a16="http://schemas.microsoft.com/office/drawing/2014/main" id="{12B7F024-C7A0-4CC1-A1AE-3B82873A1B2A}"/>
                      </a:ext>
                    </a:extLst>
                  </p:cNvPr>
                  <p:cNvSpPr>
                    <a:spLocks noChangeArrowheads="1"/>
                  </p:cNvSpPr>
                  <p:nvPr/>
                </p:nvSpPr>
                <p:spPr bwMode="auto">
                  <a:xfrm>
                    <a:off x="3798" y="1146"/>
                    <a:ext cx="288"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03" name="Rectangle 2871">
                    <a:extLst>
                      <a:ext uri="{FF2B5EF4-FFF2-40B4-BE49-F238E27FC236}">
                        <a16:creationId xmlns:a16="http://schemas.microsoft.com/office/drawing/2014/main" id="{9DE3A114-1E23-46AF-922E-AF322967E534}"/>
                      </a:ext>
                    </a:extLst>
                  </p:cNvPr>
                  <p:cNvSpPr>
                    <a:spLocks noChangeArrowheads="1"/>
                  </p:cNvSpPr>
                  <p:nvPr/>
                </p:nvSpPr>
                <p:spPr bwMode="auto">
                  <a:xfrm>
                    <a:off x="3798" y="1152"/>
                    <a:ext cx="288" cy="6"/>
                  </a:xfrm>
                  <a:prstGeom prst="rect">
                    <a:avLst/>
                  </a:prstGeom>
                  <a:solidFill>
                    <a:srgbClr val="73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04" name="Rectangle 2872">
                    <a:extLst>
                      <a:ext uri="{FF2B5EF4-FFF2-40B4-BE49-F238E27FC236}">
                        <a16:creationId xmlns:a16="http://schemas.microsoft.com/office/drawing/2014/main" id="{402B9976-8952-411A-83B9-28E14B125AB2}"/>
                      </a:ext>
                    </a:extLst>
                  </p:cNvPr>
                  <p:cNvSpPr>
                    <a:spLocks noChangeArrowheads="1"/>
                  </p:cNvSpPr>
                  <p:nvPr/>
                </p:nvSpPr>
                <p:spPr bwMode="auto">
                  <a:xfrm>
                    <a:off x="3798" y="1158"/>
                    <a:ext cx="288" cy="6"/>
                  </a:xfrm>
                  <a:prstGeom prst="rect">
                    <a:avLst/>
                  </a:prstGeom>
                  <a:solidFill>
                    <a:srgbClr val="7A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05" name="Rectangle 2873">
                    <a:extLst>
                      <a:ext uri="{FF2B5EF4-FFF2-40B4-BE49-F238E27FC236}">
                        <a16:creationId xmlns:a16="http://schemas.microsoft.com/office/drawing/2014/main" id="{B8360B45-65EC-48C5-A5F7-C5D0876098F9}"/>
                      </a:ext>
                    </a:extLst>
                  </p:cNvPr>
                  <p:cNvSpPr>
                    <a:spLocks noChangeArrowheads="1"/>
                  </p:cNvSpPr>
                  <p:nvPr/>
                </p:nvSpPr>
                <p:spPr bwMode="auto">
                  <a:xfrm>
                    <a:off x="3798" y="1164"/>
                    <a:ext cx="288"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06" name="Rectangle 2874">
                    <a:extLst>
                      <a:ext uri="{FF2B5EF4-FFF2-40B4-BE49-F238E27FC236}">
                        <a16:creationId xmlns:a16="http://schemas.microsoft.com/office/drawing/2014/main" id="{06D83160-42E7-4753-9553-48FE3BB297C7}"/>
                      </a:ext>
                    </a:extLst>
                  </p:cNvPr>
                  <p:cNvSpPr>
                    <a:spLocks noChangeArrowheads="1"/>
                  </p:cNvSpPr>
                  <p:nvPr/>
                </p:nvSpPr>
                <p:spPr bwMode="auto">
                  <a:xfrm>
                    <a:off x="3798" y="1170"/>
                    <a:ext cx="288" cy="6"/>
                  </a:xfrm>
                  <a:prstGeom prst="rect">
                    <a:avLst/>
                  </a:prstGeom>
                  <a:solidFill>
                    <a:srgbClr val="8B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07" name="Rectangle 2875">
                    <a:extLst>
                      <a:ext uri="{FF2B5EF4-FFF2-40B4-BE49-F238E27FC236}">
                        <a16:creationId xmlns:a16="http://schemas.microsoft.com/office/drawing/2014/main" id="{FE86F1B5-1D63-4664-982E-28A91680847F}"/>
                      </a:ext>
                    </a:extLst>
                  </p:cNvPr>
                  <p:cNvSpPr>
                    <a:spLocks noChangeArrowheads="1"/>
                  </p:cNvSpPr>
                  <p:nvPr/>
                </p:nvSpPr>
                <p:spPr bwMode="auto">
                  <a:xfrm>
                    <a:off x="3798" y="1176"/>
                    <a:ext cx="288" cy="6"/>
                  </a:xfrm>
                  <a:prstGeom prst="rect">
                    <a:avLst/>
                  </a:prstGeom>
                  <a:solidFill>
                    <a:srgbClr val="94B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08" name="Rectangle 2876">
                    <a:extLst>
                      <a:ext uri="{FF2B5EF4-FFF2-40B4-BE49-F238E27FC236}">
                        <a16:creationId xmlns:a16="http://schemas.microsoft.com/office/drawing/2014/main" id="{1FBFF698-F60B-454A-8B88-4335EEB6C881}"/>
                      </a:ext>
                    </a:extLst>
                  </p:cNvPr>
                  <p:cNvSpPr>
                    <a:spLocks noChangeArrowheads="1"/>
                  </p:cNvSpPr>
                  <p:nvPr/>
                </p:nvSpPr>
                <p:spPr bwMode="auto">
                  <a:xfrm>
                    <a:off x="3798" y="1182"/>
                    <a:ext cx="288" cy="6"/>
                  </a:xfrm>
                  <a:prstGeom prst="rect">
                    <a:avLst/>
                  </a:prstGeom>
                  <a:solidFill>
                    <a:srgbClr val="9DB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09" name="Rectangle 2877">
                    <a:extLst>
                      <a:ext uri="{FF2B5EF4-FFF2-40B4-BE49-F238E27FC236}">
                        <a16:creationId xmlns:a16="http://schemas.microsoft.com/office/drawing/2014/main" id="{461602F5-8B34-40D2-B06E-8399C990F55F}"/>
                      </a:ext>
                    </a:extLst>
                  </p:cNvPr>
                  <p:cNvSpPr>
                    <a:spLocks noChangeArrowheads="1"/>
                  </p:cNvSpPr>
                  <p:nvPr/>
                </p:nvSpPr>
                <p:spPr bwMode="auto">
                  <a:xfrm>
                    <a:off x="3798" y="1188"/>
                    <a:ext cx="288" cy="6"/>
                  </a:xfrm>
                  <a:prstGeom prst="rect">
                    <a:avLst/>
                  </a:prstGeom>
                  <a:solidFill>
                    <a:srgbClr val="A5C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10" name="Rectangle 2878">
                    <a:extLst>
                      <a:ext uri="{FF2B5EF4-FFF2-40B4-BE49-F238E27FC236}">
                        <a16:creationId xmlns:a16="http://schemas.microsoft.com/office/drawing/2014/main" id="{0998CC3E-0A7A-438F-BF3D-8BD7CBA75327}"/>
                      </a:ext>
                    </a:extLst>
                  </p:cNvPr>
                  <p:cNvSpPr>
                    <a:spLocks noChangeArrowheads="1"/>
                  </p:cNvSpPr>
                  <p:nvPr/>
                </p:nvSpPr>
                <p:spPr bwMode="auto">
                  <a:xfrm>
                    <a:off x="3798" y="1194"/>
                    <a:ext cx="288" cy="6"/>
                  </a:xfrm>
                  <a:prstGeom prst="rect">
                    <a:avLst/>
                  </a:prstGeom>
                  <a:solidFill>
                    <a:srgbClr val="AC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11" name="Rectangle 2879">
                    <a:extLst>
                      <a:ext uri="{FF2B5EF4-FFF2-40B4-BE49-F238E27FC236}">
                        <a16:creationId xmlns:a16="http://schemas.microsoft.com/office/drawing/2014/main" id="{F33AF32B-EE72-4D50-8488-C67F6412A5FE}"/>
                      </a:ext>
                    </a:extLst>
                  </p:cNvPr>
                  <p:cNvSpPr>
                    <a:spLocks noChangeArrowheads="1"/>
                  </p:cNvSpPr>
                  <p:nvPr/>
                </p:nvSpPr>
                <p:spPr bwMode="auto">
                  <a:xfrm>
                    <a:off x="3798" y="1200"/>
                    <a:ext cx="288" cy="6"/>
                  </a:xfrm>
                  <a:prstGeom prst="rect">
                    <a:avLst/>
                  </a:prstGeom>
                  <a:solidFill>
                    <a:srgbClr val="B1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12" name="Rectangle 2880">
                    <a:extLst>
                      <a:ext uri="{FF2B5EF4-FFF2-40B4-BE49-F238E27FC236}">
                        <a16:creationId xmlns:a16="http://schemas.microsoft.com/office/drawing/2014/main" id="{762C88BC-0AB7-4331-97A3-C1D00ACE342E}"/>
                      </a:ext>
                    </a:extLst>
                  </p:cNvPr>
                  <p:cNvSpPr>
                    <a:spLocks noChangeArrowheads="1"/>
                  </p:cNvSpPr>
                  <p:nvPr/>
                </p:nvSpPr>
                <p:spPr bwMode="auto">
                  <a:xfrm>
                    <a:off x="3798" y="1206"/>
                    <a:ext cx="288" cy="6"/>
                  </a:xfrm>
                  <a:prstGeom prst="rect">
                    <a:avLst/>
                  </a:prstGeom>
                  <a:solidFill>
                    <a:srgbClr val="B6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13" name="Rectangle 2881">
                    <a:extLst>
                      <a:ext uri="{FF2B5EF4-FFF2-40B4-BE49-F238E27FC236}">
                        <a16:creationId xmlns:a16="http://schemas.microsoft.com/office/drawing/2014/main" id="{E56DD02E-AB66-4E6E-A3BD-70306080DFA9}"/>
                      </a:ext>
                    </a:extLst>
                  </p:cNvPr>
                  <p:cNvSpPr>
                    <a:spLocks noChangeArrowheads="1"/>
                  </p:cNvSpPr>
                  <p:nvPr/>
                </p:nvSpPr>
                <p:spPr bwMode="auto">
                  <a:xfrm>
                    <a:off x="3798" y="1212"/>
                    <a:ext cx="288"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14" name="Rectangle 2882">
                    <a:extLst>
                      <a:ext uri="{FF2B5EF4-FFF2-40B4-BE49-F238E27FC236}">
                        <a16:creationId xmlns:a16="http://schemas.microsoft.com/office/drawing/2014/main" id="{97EEA16A-88E2-4E07-B315-E859CD764B57}"/>
                      </a:ext>
                    </a:extLst>
                  </p:cNvPr>
                  <p:cNvSpPr>
                    <a:spLocks noChangeArrowheads="1"/>
                  </p:cNvSpPr>
                  <p:nvPr/>
                </p:nvSpPr>
                <p:spPr bwMode="auto">
                  <a:xfrm>
                    <a:off x="3798" y="1218"/>
                    <a:ext cx="288" cy="6"/>
                  </a:xfrm>
                  <a:prstGeom prst="rect">
                    <a:avLst/>
                  </a:prstGeom>
                  <a:solidFill>
                    <a:srgbClr val="BC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15" name="Rectangle 2883">
                    <a:extLst>
                      <a:ext uri="{FF2B5EF4-FFF2-40B4-BE49-F238E27FC236}">
                        <a16:creationId xmlns:a16="http://schemas.microsoft.com/office/drawing/2014/main" id="{4934AF2E-7077-455F-9846-F6642FFC927B}"/>
                      </a:ext>
                    </a:extLst>
                  </p:cNvPr>
                  <p:cNvSpPr>
                    <a:spLocks noChangeArrowheads="1"/>
                  </p:cNvSpPr>
                  <p:nvPr/>
                </p:nvSpPr>
                <p:spPr bwMode="auto">
                  <a:xfrm>
                    <a:off x="3798" y="1224"/>
                    <a:ext cx="288" cy="6"/>
                  </a:xfrm>
                  <a:prstGeom prst="rect">
                    <a:avLst/>
                  </a:prstGeom>
                  <a:solidFill>
                    <a:srgbClr val="BE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16" name="Rectangle 2884">
                    <a:extLst>
                      <a:ext uri="{FF2B5EF4-FFF2-40B4-BE49-F238E27FC236}">
                        <a16:creationId xmlns:a16="http://schemas.microsoft.com/office/drawing/2014/main" id="{AC1801B2-C306-47CE-8D73-DF6EE623E420}"/>
                      </a:ext>
                    </a:extLst>
                  </p:cNvPr>
                  <p:cNvSpPr>
                    <a:spLocks noChangeArrowheads="1"/>
                  </p:cNvSpPr>
                  <p:nvPr/>
                </p:nvSpPr>
                <p:spPr bwMode="auto">
                  <a:xfrm>
                    <a:off x="3798" y="1230"/>
                    <a:ext cx="288" cy="6"/>
                  </a:xfrm>
                  <a:prstGeom prst="rect">
                    <a:avLst/>
                  </a:prstGeom>
                  <a:solidFill>
                    <a:srgbClr val="BE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17" name="Rectangle 2885">
                    <a:extLst>
                      <a:ext uri="{FF2B5EF4-FFF2-40B4-BE49-F238E27FC236}">
                        <a16:creationId xmlns:a16="http://schemas.microsoft.com/office/drawing/2014/main" id="{528335B6-8E61-4EB1-A70C-F984A299F0E5}"/>
                      </a:ext>
                    </a:extLst>
                  </p:cNvPr>
                  <p:cNvSpPr>
                    <a:spLocks noChangeArrowheads="1"/>
                  </p:cNvSpPr>
                  <p:nvPr/>
                </p:nvSpPr>
                <p:spPr bwMode="auto">
                  <a:xfrm>
                    <a:off x="3798" y="1236"/>
                    <a:ext cx="288" cy="6"/>
                  </a:xfrm>
                  <a:prstGeom prst="rect">
                    <a:avLst/>
                  </a:prstGeom>
                  <a:solidFill>
                    <a:srgbClr val="BB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18" name="Rectangle 2886">
                    <a:extLst>
                      <a:ext uri="{FF2B5EF4-FFF2-40B4-BE49-F238E27FC236}">
                        <a16:creationId xmlns:a16="http://schemas.microsoft.com/office/drawing/2014/main" id="{A332E197-410F-4D15-A550-8DD5B2A67312}"/>
                      </a:ext>
                    </a:extLst>
                  </p:cNvPr>
                  <p:cNvSpPr>
                    <a:spLocks noChangeArrowheads="1"/>
                  </p:cNvSpPr>
                  <p:nvPr/>
                </p:nvSpPr>
                <p:spPr bwMode="auto">
                  <a:xfrm>
                    <a:off x="3798" y="1242"/>
                    <a:ext cx="288"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19" name="Rectangle 2887">
                    <a:extLst>
                      <a:ext uri="{FF2B5EF4-FFF2-40B4-BE49-F238E27FC236}">
                        <a16:creationId xmlns:a16="http://schemas.microsoft.com/office/drawing/2014/main" id="{ECE3DE7B-D9A1-4C6B-9F93-F8B7892596E9}"/>
                      </a:ext>
                    </a:extLst>
                  </p:cNvPr>
                  <p:cNvSpPr>
                    <a:spLocks noChangeArrowheads="1"/>
                  </p:cNvSpPr>
                  <p:nvPr/>
                </p:nvSpPr>
                <p:spPr bwMode="auto">
                  <a:xfrm>
                    <a:off x="3798" y="1248"/>
                    <a:ext cx="288" cy="6"/>
                  </a:xfrm>
                  <a:prstGeom prst="rect">
                    <a:avLst/>
                  </a:prstGeom>
                  <a:solidFill>
                    <a:srgbClr val="B6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20" name="Rectangle 2888">
                    <a:extLst>
                      <a:ext uri="{FF2B5EF4-FFF2-40B4-BE49-F238E27FC236}">
                        <a16:creationId xmlns:a16="http://schemas.microsoft.com/office/drawing/2014/main" id="{E4C77D27-A267-4974-9DCF-F040DAB715AF}"/>
                      </a:ext>
                    </a:extLst>
                  </p:cNvPr>
                  <p:cNvSpPr>
                    <a:spLocks noChangeArrowheads="1"/>
                  </p:cNvSpPr>
                  <p:nvPr/>
                </p:nvSpPr>
                <p:spPr bwMode="auto">
                  <a:xfrm>
                    <a:off x="3798" y="1254"/>
                    <a:ext cx="288" cy="6"/>
                  </a:xfrm>
                  <a:prstGeom prst="rect">
                    <a:avLst/>
                  </a:prstGeom>
                  <a:solidFill>
                    <a:srgbClr val="B1C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21" name="Rectangle 2889">
                    <a:extLst>
                      <a:ext uri="{FF2B5EF4-FFF2-40B4-BE49-F238E27FC236}">
                        <a16:creationId xmlns:a16="http://schemas.microsoft.com/office/drawing/2014/main" id="{F1A8B285-FE4A-4705-845E-9AA762FB6F5B}"/>
                      </a:ext>
                    </a:extLst>
                  </p:cNvPr>
                  <p:cNvSpPr>
                    <a:spLocks noChangeArrowheads="1"/>
                  </p:cNvSpPr>
                  <p:nvPr/>
                </p:nvSpPr>
                <p:spPr bwMode="auto">
                  <a:xfrm>
                    <a:off x="3798" y="1260"/>
                    <a:ext cx="288"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22" name="Rectangle 2890">
                    <a:extLst>
                      <a:ext uri="{FF2B5EF4-FFF2-40B4-BE49-F238E27FC236}">
                        <a16:creationId xmlns:a16="http://schemas.microsoft.com/office/drawing/2014/main" id="{23D29176-679B-4CA9-B782-D707B4F3F90E}"/>
                      </a:ext>
                    </a:extLst>
                  </p:cNvPr>
                  <p:cNvSpPr>
                    <a:spLocks noChangeArrowheads="1"/>
                  </p:cNvSpPr>
                  <p:nvPr/>
                </p:nvSpPr>
                <p:spPr bwMode="auto">
                  <a:xfrm>
                    <a:off x="3798" y="1266"/>
                    <a:ext cx="288" cy="6"/>
                  </a:xfrm>
                  <a:prstGeom prst="rect">
                    <a:avLst/>
                  </a:prstGeom>
                  <a:solidFill>
                    <a:srgbClr val="A4C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23" name="Rectangle 2891">
                    <a:extLst>
                      <a:ext uri="{FF2B5EF4-FFF2-40B4-BE49-F238E27FC236}">
                        <a16:creationId xmlns:a16="http://schemas.microsoft.com/office/drawing/2014/main" id="{2F2C0A47-F8DF-4AEB-B5CE-57E1285AF070}"/>
                      </a:ext>
                    </a:extLst>
                  </p:cNvPr>
                  <p:cNvSpPr>
                    <a:spLocks noChangeArrowheads="1"/>
                  </p:cNvSpPr>
                  <p:nvPr/>
                </p:nvSpPr>
                <p:spPr bwMode="auto">
                  <a:xfrm>
                    <a:off x="3798" y="1272"/>
                    <a:ext cx="288" cy="6"/>
                  </a:xfrm>
                  <a:prstGeom prst="rect">
                    <a:avLst/>
                  </a:prstGeom>
                  <a:solidFill>
                    <a:srgbClr val="9CB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24" name="Rectangle 2892">
                    <a:extLst>
                      <a:ext uri="{FF2B5EF4-FFF2-40B4-BE49-F238E27FC236}">
                        <a16:creationId xmlns:a16="http://schemas.microsoft.com/office/drawing/2014/main" id="{CA8C6386-F27D-4B05-888F-EF8E6C6F564D}"/>
                      </a:ext>
                    </a:extLst>
                  </p:cNvPr>
                  <p:cNvSpPr>
                    <a:spLocks noChangeArrowheads="1"/>
                  </p:cNvSpPr>
                  <p:nvPr/>
                </p:nvSpPr>
                <p:spPr bwMode="auto">
                  <a:xfrm>
                    <a:off x="3798" y="1278"/>
                    <a:ext cx="288" cy="6"/>
                  </a:xfrm>
                  <a:prstGeom prst="rect">
                    <a:avLst/>
                  </a:prstGeom>
                  <a:solidFill>
                    <a:srgbClr val="93B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25" name="Rectangle 2893">
                    <a:extLst>
                      <a:ext uri="{FF2B5EF4-FFF2-40B4-BE49-F238E27FC236}">
                        <a16:creationId xmlns:a16="http://schemas.microsoft.com/office/drawing/2014/main" id="{C89470DA-C58D-4EC1-A426-58CD1131DAF7}"/>
                      </a:ext>
                    </a:extLst>
                  </p:cNvPr>
                  <p:cNvSpPr>
                    <a:spLocks noChangeArrowheads="1"/>
                  </p:cNvSpPr>
                  <p:nvPr/>
                </p:nvSpPr>
                <p:spPr bwMode="auto">
                  <a:xfrm>
                    <a:off x="3798" y="1284"/>
                    <a:ext cx="288"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26" name="Rectangle 2894">
                    <a:extLst>
                      <a:ext uri="{FF2B5EF4-FFF2-40B4-BE49-F238E27FC236}">
                        <a16:creationId xmlns:a16="http://schemas.microsoft.com/office/drawing/2014/main" id="{5B7D4C91-2F66-47A6-90CF-B1865E412040}"/>
                      </a:ext>
                    </a:extLst>
                  </p:cNvPr>
                  <p:cNvSpPr>
                    <a:spLocks noChangeArrowheads="1"/>
                  </p:cNvSpPr>
                  <p:nvPr/>
                </p:nvSpPr>
                <p:spPr bwMode="auto">
                  <a:xfrm>
                    <a:off x="3798" y="1290"/>
                    <a:ext cx="288" cy="6"/>
                  </a:xfrm>
                  <a:prstGeom prst="rect">
                    <a:avLst/>
                  </a:prstGeom>
                  <a:solidFill>
                    <a:srgbClr val="81A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27" name="Rectangle 2895">
                    <a:extLst>
                      <a:ext uri="{FF2B5EF4-FFF2-40B4-BE49-F238E27FC236}">
                        <a16:creationId xmlns:a16="http://schemas.microsoft.com/office/drawing/2014/main" id="{1E8240E3-C82E-45F9-B311-B2E7481B6737}"/>
                      </a:ext>
                    </a:extLst>
                  </p:cNvPr>
                  <p:cNvSpPr>
                    <a:spLocks noChangeArrowheads="1"/>
                  </p:cNvSpPr>
                  <p:nvPr/>
                </p:nvSpPr>
                <p:spPr bwMode="auto">
                  <a:xfrm>
                    <a:off x="3798" y="1296"/>
                    <a:ext cx="288" cy="6"/>
                  </a:xfrm>
                  <a:prstGeom prst="rect">
                    <a:avLst/>
                  </a:prstGeom>
                  <a:solidFill>
                    <a:srgbClr val="79A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28" name="Rectangle 2896">
                    <a:extLst>
                      <a:ext uri="{FF2B5EF4-FFF2-40B4-BE49-F238E27FC236}">
                        <a16:creationId xmlns:a16="http://schemas.microsoft.com/office/drawing/2014/main" id="{01DA96E0-8497-4BAD-A3E5-BD2C00E048C7}"/>
                      </a:ext>
                    </a:extLst>
                  </p:cNvPr>
                  <p:cNvSpPr>
                    <a:spLocks noChangeArrowheads="1"/>
                  </p:cNvSpPr>
                  <p:nvPr/>
                </p:nvSpPr>
                <p:spPr bwMode="auto">
                  <a:xfrm>
                    <a:off x="3798" y="1302"/>
                    <a:ext cx="288" cy="6"/>
                  </a:xfrm>
                  <a:prstGeom prst="rect">
                    <a:avLst/>
                  </a:prstGeom>
                  <a:solidFill>
                    <a:srgbClr val="73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29" name="Rectangle 2897">
                    <a:extLst>
                      <a:ext uri="{FF2B5EF4-FFF2-40B4-BE49-F238E27FC236}">
                        <a16:creationId xmlns:a16="http://schemas.microsoft.com/office/drawing/2014/main" id="{097C7879-2032-44E3-9569-0F9342A98E26}"/>
                      </a:ext>
                    </a:extLst>
                  </p:cNvPr>
                  <p:cNvSpPr>
                    <a:spLocks noChangeArrowheads="1"/>
                  </p:cNvSpPr>
                  <p:nvPr/>
                </p:nvSpPr>
                <p:spPr bwMode="auto">
                  <a:xfrm>
                    <a:off x="3798" y="1308"/>
                    <a:ext cx="288"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30" name="Rectangle 2898">
                    <a:extLst>
                      <a:ext uri="{FF2B5EF4-FFF2-40B4-BE49-F238E27FC236}">
                        <a16:creationId xmlns:a16="http://schemas.microsoft.com/office/drawing/2014/main" id="{8F6E38EE-506D-4F78-A6B3-5ADAACC8E7D4}"/>
                      </a:ext>
                    </a:extLst>
                  </p:cNvPr>
                  <p:cNvSpPr>
                    <a:spLocks noChangeArrowheads="1"/>
                  </p:cNvSpPr>
                  <p:nvPr/>
                </p:nvSpPr>
                <p:spPr bwMode="auto">
                  <a:xfrm>
                    <a:off x="3798" y="1314"/>
                    <a:ext cx="288" cy="6"/>
                  </a:xfrm>
                  <a:prstGeom prst="rect">
                    <a:avLst/>
                  </a:prstGeom>
                  <a:solidFill>
                    <a:srgbClr val="69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31" name="Rectangle 2899">
                    <a:extLst>
                      <a:ext uri="{FF2B5EF4-FFF2-40B4-BE49-F238E27FC236}">
                        <a16:creationId xmlns:a16="http://schemas.microsoft.com/office/drawing/2014/main" id="{9F6D76AE-F299-4B93-8AF6-017BD3F04479}"/>
                      </a:ext>
                    </a:extLst>
                  </p:cNvPr>
                  <p:cNvSpPr>
                    <a:spLocks noChangeArrowheads="1"/>
                  </p:cNvSpPr>
                  <p:nvPr/>
                </p:nvSpPr>
                <p:spPr bwMode="auto">
                  <a:xfrm>
                    <a:off x="3798" y="1320"/>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8132" name="Rectangle 2900">
                  <a:extLst>
                    <a:ext uri="{FF2B5EF4-FFF2-40B4-BE49-F238E27FC236}">
                      <a16:creationId xmlns:a16="http://schemas.microsoft.com/office/drawing/2014/main" id="{ED589631-1F0F-4FBF-8C27-10D944CA9BBD}"/>
                    </a:ext>
                  </a:extLst>
                </p:cNvPr>
                <p:cNvSpPr>
                  <a:spLocks noChangeArrowheads="1"/>
                </p:cNvSpPr>
                <p:nvPr/>
              </p:nvSpPr>
              <p:spPr bwMode="auto">
                <a:xfrm>
                  <a:off x="3798" y="1134"/>
                  <a:ext cx="288"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8133" name="Rectangle 2901">
                <a:extLst>
                  <a:ext uri="{FF2B5EF4-FFF2-40B4-BE49-F238E27FC236}">
                    <a16:creationId xmlns:a16="http://schemas.microsoft.com/office/drawing/2014/main" id="{C1F1E047-2F42-4EC1-8C1B-BA7F41D17C8A}"/>
                  </a:ext>
                </a:extLst>
              </p:cNvPr>
              <p:cNvSpPr>
                <a:spLocks noChangeArrowheads="1"/>
              </p:cNvSpPr>
              <p:nvPr/>
            </p:nvSpPr>
            <p:spPr bwMode="auto">
              <a:xfrm>
                <a:off x="3822" y="1170"/>
                <a:ext cx="23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a:solidFill>
                      <a:srgbClr val="200C40"/>
                    </a:solidFill>
                    <a:latin typeface="Arial" panose="020B0604020202020204" pitchFamily="34" charset="0"/>
                  </a:rPr>
                  <a:t>ATM</a:t>
                </a:r>
                <a:endParaRPr lang="fr-FR" altLang="en-US"/>
              </a:p>
            </p:txBody>
          </p:sp>
          <p:grpSp>
            <p:nvGrpSpPr>
              <p:cNvPr id="98134" name="Group 2902">
                <a:extLst>
                  <a:ext uri="{FF2B5EF4-FFF2-40B4-BE49-F238E27FC236}">
                    <a16:creationId xmlns:a16="http://schemas.microsoft.com/office/drawing/2014/main" id="{845072B9-AE52-41A2-ADE7-BDC10EA89B17}"/>
                  </a:ext>
                </a:extLst>
              </p:cNvPr>
              <p:cNvGrpSpPr>
                <a:grpSpLocks/>
              </p:cNvGrpSpPr>
              <p:nvPr/>
            </p:nvGrpSpPr>
            <p:grpSpPr bwMode="auto">
              <a:xfrm>
                <a:off x="4086" y="1134"/>
                <a:ext cx="337" cy="192"/>
                <a:chOff x="4086" y="1134"/>
                <a:chExt cx="337" cy="192"/>
              </a:xfrm>
            </p:grpSpPr>
            <p:grpSp>
              <p:nvGrpSpPr>
                <p:cNvPr id="98135" name="Group 2903">
                  <a:extLst>
                    <a:ext uri="{FF2B5EF4-FFF2-40B4-BE49-F238E27FC236}">
                      <a16:creationId xmlns:a16="http://schemas.microsoft.com/office/drawing/2014/main" id="{D303B657-BB23-4B77-95F6-0243D9736BCF}"/>
                    </a:ext>
                  </a:extLst>
                </p:cNvPr>
                <p:cNvGrpSpPr>
                  <a:grpSpLocks/>
                </p:cNvGrpSpPr>
                <p:nvPr/>
              </p:nvGrpSpPr>
              <p:grpSpPr bwMode="auto">
                <a:xfrm>
                  <a:off x="4086" y="1134"/>
                  <a:ext cx="337" cy="192"/>
                  <a:chOff x="4086" y="1134"/>
                  <a:chExt cx="337" cy="192"/>
                </a:xfrm>
              </p:grpSpPr>
              <p:sp>
                <p:nvSpPr>
                  <p:cNvPr id="98136" name="Rectangle 2904">
                    <a:extLst>
                      <a:ext uri="{FF2B5EF4-FFF2-40B4-BE49-F238E27FC236}">
                        <a16:creationId xmlns:a16="http://schemas.microsoft.com/office/drawing/2014/main" id="{FC156DE8-BF43-4248-94BB-503C272366A5}"/>
                      </a:ext>
                    </a:extLst>
                  </p:cNvPr>
                  <p:cNvSpPr>
                    <a:spLocks noChangeArrowheads="1"/>
                  </p:cNvSpPr>
                  <p:nvPr/>
                </p:nvSpPr>
                <p:spPr bwMode="auto">
                  <a:xfrm>
                    <a:off x="4086" y="1134"/>
                    <a:ext cx="337"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37" name="Rectangle 2905">
                    <a:extLst>
                      <a:ext uri="{FF2B5EF4-FFF2-40B4-BE49-F238E27FC236}">
                        <a16:creationId xmlns:a16="http://schemas.microsoft.com/office/drawing/2014/main" id="{20BC7CAD-F727-4B78-A09A-5985975A9D49}"/>
                      </a:ext>
                    </a:extLst>
                  </p:cNvPr>
                  <p:cNvSpPr>
                    <a:spLocks noChangeArrowheads="1"/>
                  </p:cNvSpPr>
                  <p:nvPr/>
                </p:nvSpPr>
                <p:spPr bwMode="auto">
                  <a:xfrm>
                    <a:off x="4086" y="1140"/>
                    <a:ext cx="337"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38" name="Rectangle 2906">
                    <a:extLst>
                      <a:ext uri="{FF2B5EF4-FFF2-40B4-BE49-F238E27FC236}">
                        <a16:creationId xmlns:a16="http://schemas.microsoft.com/office/drawing/2014/main" id="{C1BB31FB-662B-4D6B-A97A-FE1AB7556761}"/>
                      </a:ext>
                    </a:extLst>
                  </p:cNvPr>
                  <p:cNvSpPr>
                    <a:spLocks noChangeArrowheads="1"/>
                  </p:cNvSpPr>
                  <p:nvPr/>
                </p:nvSpPr>
                <p:spPr bwMode="auto">
                  <a:xfrm>
                    <a:off x="4086" y="1146"/>
                    <a:ext cx="337" cy="6"/>
                  </a:xfrm>
                  <a:prstGeom prst="rect">
                    <a:avLst/>
                  </a:prstGeom>
                  <a:solidFill>
                    <a:srgbClr val="6E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39" name="Rectangle 2907">
                    <a:extLst>
                      <a:ext uri="{FF2B5EF4-FFF2-40B4-BE49-F238E27FC236}">
                        <a16:creationId xmlns:a16="http://schemas.microsoft.com/office/drawing/2014/main" id="{C20C6709-2361-462A-89A3-3E60591B671F}"/>
                      </a:ext>
                    </a:extLst>
                  </p:cNvPr>
                  <p:cNvSpPr>
                    <a:spLocks noChangeArrowheads="1"/>
                  </p:cNvSpPr>
                  <p:nvPr/>
                </p:nvSpPr>
                <p:spPr bwMode="auto">
                  <a:xfrm>
                    <a:off x="4086" y="1152"/>
                    <a:ext cx="337"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40" name="Rectangle 2908">
                    <a:extLst>
                      <a:ext uri="{FF2B5EF4-FFF2-40B4-BE49-F238E27FC236}">
                        <a16:creationId xmlns:a16="http://schemas.microsoft.com/office/drawing/2014/main" id="{FBD52928-DAED-43F1-9A33-6A9A30B61C00}"/>
                      </a:ext>
                    </a:extLst>
                  </p:cNvPr>
                  <p:cNvSpPr>
                    <a:spLocks noChangeArrowheads="1"/>
                  </p:cNvSpPr>
                  <p:nvPr/>
                </p:nvSpPr>
                <p:spPr bwMode="auto">
                  <a:xfrm>
                    <a:off x="4086" y="1158"/>
                    <a:ext cx="337"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41" name="Rectangle 2909">
                    <a:extLst>
                      <a:ext uri="{FF2B5EF4-FFF2-40B4-BE49-F238E27FC236}">
                        <a16:creationId xmlns:a16="http://schemas.microsoft.com/office/drawing/2014/main" id="{3A0B9ECF-6B75-4E7B-927C-22CF87E436E2}"/>
                      </a:ext>
                    </a:extLst>
                  </p:cNvPr>
                  <p:cNvSpPr>
                    <a:spLocks noChangeArrowheads="1"/>
                  </p:cNvSpPr>
                  <p:nvPr/>
                </p:nvSpPr>
                <p:spPr bwMode="auto">
                  <a:xfrm>
                    <a:off x="4086" y="1164"/>
                    <a:ext cx="337" cy="6"/>
                  </a:xfrm>
                  <a:prstGeom prst="rect">
                    <a:avLst/>
                  </a:prstGeom>
                  <a:solidFill>
                    <a:srgbClr val="85A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42" name="Rectangle 2910">
                    <a:extLst>
                      <a:ext uri="{FF2B5EF4-FFF2-40B4-BE49-F238E27FC236}">
                        <a16:creationId xmlns:a16="http://schemas.microsoft.com/office/drawing/2014/main" id="{BB7E8DEC-DCCE-4992-A803-5932E0CDE3B8}"/>
                      </a:ext>
                    </a:extLst>
                  </p:cNvPr>
                  <p:cNvSpPr>
                    <a:spLocks noChangeArrowheads="1"/>
                  </p:cNvSpPr>
                  <p:nvPr/>
                </p:nvSpPr>
                <p:spPr bwMode="auto">
                  <a:xfrm>
                    <a:off x="4086" y="1170"/>
                    <a:ext cx="337" cy="6"/>
                  </a:xfrm>
                  <a:prstGeom prst="rect">
                    <a:avLst/>
                  </a:prstGeom>
                  <a:solidFill>
                    <a:srgbClr val="8F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43" name="Rectangle 2911">
                    <a:extLst>
                      <a:ext uri="{FF2B5EF4-FFF2-40B4-BE49-F238E27FC236}">
                        <a16:creationId xmlns:a16="http://schemas.microsoft.com/office/drawing/2014/main" id="{7ED9FA7D-9C59-4EAB-B76E-E165FAA8CFD5}"/>
                      </a:ext>
                    </a:extLst>
                  </p:cNvPr>
                  <p:cNvSpPr>
                    <a:spLocks noChangeArrowheads="1"/>
                  </p:cNvSpPr>
                  <p:nvPr/>
                </p:nvSpPr>
                <p:spPr bwMode="auto">
                  <a:xfrm>
                    <a:off x="4086" y="1176"/>
                    <a:ext cx="337" cy="6"/>
                  </a:xfrm>
                  <a:prstGeom prst="rect">
                    <a:avLst/>
                  </a:prstGeom>
                  <a:solidFill>
                    <a:srgbClr val="99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44" name="Rectangle 2912">
                    <a:extLst>
                      <a:ext uri="{FF2B5EF4-FFF2-40B4-BE49-F238E27FC236}">
                        <a16:creationId xmlns:a16="http://schemas.microsoft.com/office/drawing/2014/main" id="{CC7EFF81-91A0-4BB0-92F1-0C0A2ECBAC36}"/>
                      </a:ext>
                    </a:extLst>
                  </p:cNvPr>
                  <p:cNvSpPr>
                    <a:spLocks noChangeArrowheads="1"/>
                  </p:cNvSpPr>
                  <p:nvPr/>
                </p:nvSpPr>
                <p:spPr bwMode="auto">
                  <a:xfrm>
                    <a:off x="4086" y="1182"/>
                    <a:ext cx="337" cy="6"/>
                  </a:xfrm>
                  <a:prstGeom prst="rect">
                    <a:avLst/>
                  </a:prstGeom>
                  <a:solidFill>
                    <a:srgbClr val="A3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45" name="Rectangle 2913">
                    <a:extLst>
                      <a:ext uri="{FF2B5EF4-FFF2-40B4-BE49-F238E27FC236}">
                        <a16:creationId xmlns:a16="http://schemas.microsoft.com/office/drawing/2014/main" id="{97A6839A-70B8-4E15-B44B-ADC6495BDFA1}"/>
                      </a:ext>
                    </a:extLst>
                  </p:cNvPr>
                  <p:cNvSpPr>
                    <a:spLocks noChangeArrowheads="1"/>
                  </p:cNvSpPr>
                  <p:nvPr/>
                </p:nvSpPr>
                <p:spPr bwMode="auto">
                  <a:xfrm>
                    <a:off x="4086" y="1188"/>
                    <a:ext cx="337"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46" name="Rectangle 2914">
                    <a:extLst>
                      <a:ext uri="{FF2B5EF4-FFF2-40B4-BE49-F238E27FC236}">
                        <a16:creationId xmlns:a16="http://schemas.microsoft.com/office/drawing/2014/main" id="{67180C45-43C7-4C3B-A905-E2A336A427E1}"/>
                      </a:ext>
                    </a:extLst>
                  </p:cNvPr>
                  <p:cNvSpPr>
                    <a:spLocks noChangeArrowheads="1"/>
                  </p:cNvSpPr>
                  <p:nvPr/>
                </p:nvSpPr>
                <p:spPr bwMode="auto">
                  <a:xfrm>
                    <a:off x="4086" y="1194"/>
                    <a:ext cx="337"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47" name="Rectangle 2915">
                    <a:extLst>
                      <a:ext uri="{FF2B5EF4-FFF2-40B4-BE49-F238E27FC236}">
                        <a16:creationId xmlns:a16="http://schemas.microsoft.com/office/drawing/2014/main" id="{53FC6FA7-9DF8-423C-93C6-A3F866BBD196}"/>
                      </a:ext>
                    </a:extLst>
                  </p:cNvPr>
                  <p:cNvSpPr>
                    <a:spLocks noChangeArrowheads="1"/>
                  </p:cNvSpPr>
                  <p:nvPr/>
                </p:nvSpPr>
                <p:spPr bwMode="auto">
                  <a:xfrm>
                    <a:off x="4086" y="1200"/>
                    <a:ext cx="337"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48" name="Rectangle 2916">
                    <a:extLst>
                      <a:ext uri="{FF2B5EF4-FFF2-40B4-BE49-F238E27FC236}">
                        <a16:creationId xmlns:a16="http://schemas.microsoft.com/office/drawing/2014/main" id="{7267312A-CFE5-4A7B-A8ED-226CE33DF5F0}"/>
                      </a:ext>
                    </a:extLst>
                  </p:cNvPr>
                  <p:cNvSpPr>
                    <a:spLocks noChangeArrowheads="1"/>
                  </p:cNvSpPr>
                  <p:nvPr/>
                </p:nvSpPr>
                <p:spPr bwMode="auto">
                  <a:xfrm>
                    <a:off x="4086" y="1206"/>
                    <a:ext cx="337"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49" name="Rectangle 2917">
                    <a:extLst>
                      <a:ext uri="{FF2B5EF4-FFF2-40B4-BE49-F238E27FC236}">
                        <a16:creationId xmlns:a16="http://schemas.microsoft.com/office/drawing/2014/main" id="{DA877371-A6C9-4DCA-BE06-8729A545EFE2}"/>
                      </a:ext>
                    </a:extLst>
                  </p:cNvPr>
                  <p:cNvSpPr>
                    <a:spLocks noChangeArrowheads="1"/>
                  </p:cNvSpPr>
                  <p:nvPr/>
                </p:nvSpPr>
                <p:spPr bwMode="auto">
                  <a:xfrm>
                    <a:off x="4086" y="1212"/>
                    <a:ext cx="337"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50" name="Rectangle 2918">
                    <a:extLst>
                      <a:ext uri="{FF2B5EF4-FFF2-40B4-BE49-F238E27FC236}">
                        <a16:creationId xmlns:a16="http://schemas.microsoft.com/office/drawing/2014/main" id="{A21B6A67-3208-4398-85B1-932C27893699}"/>
                      </a:ext>
                    </a:extLst>
                  </p:cNvPr>
                  <p:cNvSpPr>
                    <a:spLocks noChangeArrowheads="1"/>
                  </p:cNvSpPr>
                  <p:nvPr/>
                </p:nvSpPr>
                <p:spPr bwMode="auto">
                  <a:xfrm>
                    <a:off x="4086" y="1218"/>
                    <a:ext cx="337"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51" name="Rectangle 2919">
                    <a:extLst>
                      <a:ext uri="{FF2B5EF4-FFF2-40B4-BE49-F238E27FC236}">
                        <a16:creationId xmlns:a16="http://schemas.microsoft.com/office/drawing/2014/main" id="{8A15D96F-D095-4A06-B5B6-C07A72C18FEF}"/>
                      </a:ext>
                    </a:extLst>
                  </p:cNvPr>
                  <p:cNvSpPr>
                    <a:spLocks noChangeArrowheads="1"/>
                  </p:cNvSpPr>
                  <p:nvPr/>
                </p:nvSpPr>
                <p:spPr bwMode="auto">
                  <a:xfrm>
                    <a:off x="4086" y="1224"/>
                    <a:ext cx="337"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52" name="Rectangle 2920">
                    <a:extLst>
                      <a:ext uri="{FF2B5EF4-FFF2-40B4-BE49-F238E27FC236}">
                        <a16:creationId xmlns:a16="http://schemas.microsoft.com/office/drawing/2014/main" id="{67FF2F1F-23B0-41D9-9D83-583CB62AD455}"/>
                      </a:ext>
                    </a:extLst>
                  </p:cNvPr>
                  <p:cNvSpPr>
                    <a:spLocks noChangeArrowheads="1"/>
                  </p:cNvSpPr>
                  <p:nvPr/>
                </p:nvSpPr>
                <p:spPr bwMode="auto">
                  <a:xfrm>
                    <a:off x="4086" y="1230"/>
                    <a:ext cx="337"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53" name="Rectangle 2921">
                    <a:extLst>
                      <a:ext uri="{FF2B5EF4-FFF2-40B4-BE49-F238E27FC236}">
                        <a16:creationId xmlns:a16="http://schemas.microsoft.com/office/drawing/2014/main" id="{42CD1C00-FD0C-4955-8A9D-28C266644273}"/>
                      </a:ext>
                    </a:extLst>
                  </p:cNvPr>
                  <p:cNvSpPr>
                    <a:spLocks noChangeArrowheads="1"/>
                  </p:cNvSpPr>
                  <p:nvPr/>
                </p:nvSpPr>
                <p:spPr bwMode="auto">
                  <a:xfrm>
                    <a:off x="4086" y="1236"/>
                    <a:ext cx="337"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54" name="Rectangle 2922">
                    <a:extLst>
                      <a:ext uri="{FF2B5EF4-FFF2-40B4-BE49-F238E27FC236}">
                        <a16:creationId xmlns:a16="http://schemas.microsoft.com/office/drawing/2014/main" id="{E83B1C4F-69E0-4BA6-A794-C9C6F1BC7E2A}"/>
                      </a:ext>
                    </a:extLst>
                  </p:cNvPr>
                  <p:cNvSpPr>
                    <a:spLocks noChangeArrowheads="1"/>
                  </p:cNvSpPr>
                  <p:nvPr/>
                </p:nvSpPr>
                <p:spPr bwMode="auto">
                  <a:xfrm>
                    <a:off x="4086" y="1242"/>
                    <a:ext cx="337"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55" name="Rectangle 2923">
                    <a:extLst>
                      <a:ext uri="{FF2B5EF4-FFF2-40B4-BE49-F238E27FC236}">
                        <a16:creationId xmlns:a16="http://schemas.microsoft.com/office/drawing/2014/main" id="{75C739F0-1EBA-499D-96D3-8DC024DE4BE3}"/>
                      </a:ext>
                    </a:extLst>
                  </p:cNvPr>
                  <p:cNvSpPr>
                    <a:spLocks noChangeArrowheads="1"/>
                  </p:cNvSpPr>
                  <p:nvPr/>
                </p:nvSpPr>
                <p:spPr bwMode="auto">
                  <a:xfrm>
                    <a:off x="4086" y="1248"/>
                    <a:ext cx="337"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56" name="Rectangle 2924">
                    <a:extLst>
                      <a:ext uri="{FF2B5EF4-FFF2-40B4-BE49-F238E27FC236}">
                        <a16:creationId xmlns:a16="http://schemas.microsoft.com/office/drawing/2014/main" id="{6D7D8533-3CC1-4809-9C11-80331F53962F}"/>
                      </a:ext>
                    </a:extLst>
                  </p:cNvPr>
                  <p:cNvSpPr>
                    <a:spLocks noChangeArrowheads="1"/>
                  </p:cNvSpPr>
                  <p:nvPr/>
                </p:nvSpPr>
                <p:spPr bwMode="auto">
                  <a:xfrm>
                    <a:off x="4086" y="1254"/>
                    <a:ext cx="337" cy="6"/>
                  </a:xfrm>
                  <a:prstGeom prst="rect">
                    <a:avLst/>
                  </a:prstGeom>
                  <a:solidFill>
                    <a:srgbClr val="B9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57" name="Rectangle 2925">
                    <a:extLst>
                      <a:ext uri="{FF2B5EF4-FFF2-40B4-BE49-F238E27FC236}">
                        <a16:creationId xmlns:a16="http://schemas.microsoft.com/office/drawing/2014/main" id="{E4865424-8511-4125-AEA5-97F9754E1361}"/>
                      </a:ext>
                    </a:extLst>
                  </p:cNvPr>
                  <p:cNvSpPr>
                    <a:spLocks noChangeArrowheads="1"/>
                  </p:cNvSpPr>
                  <p:nvPr/>
                </p:nvSpPr>
                <p:spPr bwMode="auto">
                  <a:xfrm>
                    <a:off x="4086" y="1260"/>
                    <a:ext cx="337"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58" name="Rectangle 2926">
                    <a:extLst>
                      <a:ext uri="{FF2B5EF4-FFF2-40B4-BE49-F238E27FC236}">
                        <a16:creationId xmlns:a16="http://schemas.microsoft.com/office/drawing/2014/main" id="{18D552DF-DD58-429E-AECA-CFF5831F6D2A}"/>
                      </a:ext>
                    </a:extLst>
                  </p:cNvPr>
                  <p:cNvSpPr>
                    <a:spLocks noChangeArrowheads="1"/>
                  </p:cNvSpPr>
                  <p:nvPr/>
                </p:nvSpPr>
                <p:spPr bwMode="auto">
                  <a:xfrm>
                    <a:off x="4086" y="1266"/>
                    <a:ext cx="337" cy="6"/>
                  </a:xfrm>
                  <a:prstGeom prst="rect">
                    <a:avLst/>
                  </a:prstGeom>
                  <a:solidFill>
                    <a:srgbClr val="ABC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59" name="Rectangle 2927">
                    <a:extLst>
                      <a:ext uri="{FF2B5EF4-FFF2-40B4-BE49-F238E27FC236}">
                        <a16:creationId xmlns:a16="http://schemas.microsoft.com/office/drawing/2014/main" id="{47675A08-3808-424D-BAB8-3AE5A61A9739}"/>
                      </a:ext>
                    </a:extLst>
                  </p:cNvPr>
                  <p:cNvSpPr>
                    <a:spLocks noChangeArrowheads="1"/>
                  </p:cNvSpPr>
                  <p:nvPr/>
                </p:nvSpPr>
                <p:spPr bwMode="auto">
                  <a:xfrm>
                    <a:off x="4086" y="1272"/>
                    <a:ext cx="337"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60" name="Rectangle 2928">
                    <a:extLst>
                      <a:ext uri="{FF2B5EF4-FFF2-40B4-BE49-F238E27FC236}">
                        <a16:creationId xmlns:a16="http://schemas.microsoft.com/office/drawing/2014/main" id="{4CCB57D9-A746-4BD3-B80E-98DF949AD57B}"/>
                      </a:ext>
                    </a:extLst>
                  </p:cNvPr>
                  <p:cNvSpPr>
                    <a:spLocks noChangeArrowheads="1"/>
                  </p:cNvSpPr>
                  <p:nvPr/>
                </p:nvSpPr>
                <p:spPr bwMode="auto">
                  <a:xfrm>
                    <a:off x="4086" y="1278"/>
                    <a:ext cx="337" cy="6"/>
                  </a:xfrm>
                  <a:prstGeom prst="rect">
                    <a:avLst/>
                  </a:prstGeom>
                  <a:solidFill>
                    <a:srgbClr val="98B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61" name="Rectangle 2929">
                    <a:extLst>
                      <a:ext uri="{FF2B5EF4-FFF2-40B4-BE49-F238E27FC236}">
                        <a16:creationId xmlns:a16="http://schemas.microsoft.com/office/drawing/2014/main" id="{F2244EDF-F0E4-4E5B-9582-CF2C8E49C6C9}"/>
                      </a:ext>
                    </a:extLst>
                  </p:cNvPr>
                  <p:cNvSpPr>
                    <a:spLocks noChangeArrowheads="1"/>
                  </p:cNvSpPr>
                  <p:nvPr/>
                </p:nvSpPr>
                <p:spPr bwMode="auto">
                  <a:xfrm>
                    <a:off x="4086" y="1284"/>
                    <a:ext cx="337" cy="6"/>
                  </a:xfrm>
                  <a:prstGeom prst="rect">
                    <a:avLst/>
                  </a:prstGeom>
                  <a:solidFill>
                    <a:srgbClr val="8E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62" name="Rectangle 2930">
                    <a:extLst>
                      <a:ext uri="{FF2B5EF4-FFF2-40B4-BE49-F238E27FC236}">
                        <a16:creationId xmlns:a16="http://schemas.microsoft.com/office/drawing/2014/main" id="{5F39046B-F4B4-43BD-8EBC-5EC9EB6F49EE}"/>
                      </a:ext>
                    </a:extLst>
                  </p:cNvPr>
                  <p:cNvSpPr>
                    <a:spLocks noChangeArrowheads="1"/>
                  </p:cNvSpPr>
                  <p:nvPr/>
                </p:nvSpPr>
                <p:spPr bwMode="auto">
                  <a:xfrm>
                    <a:off x="4086" y="1290"/>
                    <a:ext cx="337" cy="6"/>
                  </a:xfrm>
                  <a:prstGeom prst="rect">
                    <a:avLst/>
                  </a:prstGeom>
                  <a:solidFill>
                    <a:srgbClr val="85A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63" name="Rectangle 2931">
                    <a:extLst>
                      <a:ext uri="{FF2B5EF4-FFF2-40B4-BE49-F238E27FC236}">
                        <a16:creationId xmlns:a16="http://schemas.microsoft.com/office/drawing/2014/main" id="{442F4ECF-A169-41B0-A884-B26B14C30B27}"/>
                      </a:ext>
                    </a:extLst>
                  </p:cNvPr>
                  <p:cNvSpPr>
                    <a:spLocks noChangeArrowheads="1"/>
                  </p:cNvSpPr>
                  <p:nvPr/>
                </p:nvSpPr>
                <p:spPr bwMode="auto">
                  <a:xfrm>
                    <a:off x="4086" y="1296"/>
                    <a:ext cx="337"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64" name="Rectangle 2932">
                    <a:extLst>
                      <a:ext uri="{FF2B5EF4-FFF2-40B4-BE49-F238E27FC236}">
                        <a16:creationId xmlns:a16="http://schemas.microsoft.com/office/drawing/2014/main" id="{4DE9AE0E-2C6B-4E8D-B23A-FBE97E78936F}"/>
                      </a:ext>
                    </a:extLst>
                  </p:cNvPr>
                  <p:cNvSpPr>
                    <a:spLocks noChangeArrowheads="1"/>
                  </p:cNvSpPr>
                  <p:nvPr/>
                </p:nvSpPr>
                <p:spPr bwMode="auto">
                  <a:xfrm>
                    <a:off x="4086" y="1302"/>
                    <a:ext cx="337" cy="6"/>
                  </a:xfrm>
                  <a:prstGeom prst="rect">
                    <a:avLst/>
                  </a:prstGeom>
                  <a:solidFill>
                    <a:srgbClr val="74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65" name="Rectangle 2933">
                    <a:extLst>
                      <a:ext uri="{FF2B5EF4-FFF2-40B4-BE49-F238E27FC236}">
                        <a16:creationId xmlns:a16="http://schemas.microsoft.com/office/drawing/2014/main" id="{27A4D880-DC60-4625-A086-3138D8BA2BB3}"/>
                      </a:ext>
                    </a:extLst>
                  </p:cNvPr>
                  <p:cNvSpPr>
                    <a:spLocks noChangeArrowheads="1"/>
                  </p:cNvSpPr>
                  <p:nvPr/>
                </p:nvSpPr>
                <p:spPr bwMode="auto">
                  <a:xfrm>
                    <a:off x="4086" y="1308"/>
                    <a:ext cx="337" cy="6"/>
                  </a:xfrm>
                  <a:prstGeom prst="rect">
                    <a:avLst/>
                  </a:prstGeom>
                  <a:solidFill>
                    <a:srgbClr val="6E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66" name="Rectangle 2934">
                    <a:extLst>
                      <a:ext uri="{FF2B5EF4-FFF2-40B4-BE49-F238E27FC236}">
                        <a16:creationId xmlns:a16="http://schemas.microsoft.com/office/drawing/2014/main" id="{CA59ABAC-222C-49B8-9D2A-35B3384E7C4B}"/>
                      </a:ext>
                    </a:extLst>
                  </p:cNvPr>
                  <p:cNvSpPr>
                    <a:spLocks noChangeArrowheads="1"/>
                  </p:cNvSpPr>
                  <p:nvPr/>
                </p:nvSpPr>
                <p:spPr bwMode="auto">
                  <a:xfrm>
                    <a:off x="4086" y="1314"/>
                    <a:ext cx="337"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67" name="Rectangle 2935">
                    <a:extLst>
                      <a:ext uri="{FF2B5EF4-FFF2-40B4-BE49-F238E27FC236}">
                        <a16:creationId xmlns:a16="http://schemas.microsoft.com/office/drawing/2014/main" id="{B91EE20C-6F4C-4C5C-B9F6-C8F618F52F65}"/>
                      </a:ext>
                    </a:extLst>
                  </p:cNvPr>
                  <p:cNvSpPr>
                    <a:spLocks noChangeArrowheads="1"/>
                  </p:cNvSpPr>
                  <p:nvPr/>
                </p:nvSpPr>
                <p:spPr bwMode="auto">
                  <a:xfrm>
                    <a:off x="4086" y="1320"/>
                    <a:ext cx="337"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8168" name="Rectangle 2936">
                  <a:extLst>
                    <a:ext uri="{FF2B5EF4-FFF2-40B4-BE49-F238E27FC236}">
                      <a16:creationId xmlns:a16="http://schemas.microsoft.com/office/drawing/2014/main" id="{91411D64-7B15-4710-AE63-592DB4D2F2CB}"/>
                    </a:ext>
                  </a:extLst>
                </p:cNvPr>
                <p:cNvSpPr>
                  <a:spLocks noChangeArrowheads="1"/>
                </p:cNvSpPr>
                <p:nvPr/>
              </p:nvSpPr>
              <p:spPr bwMode="auto">
                <a:xfrm>
                  <a:off x="4086" y="1134"/>
                  <a:ext cx="337"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8169" name="Rectangle 2937">
                <a:extLst>
                  <a:ext uri="{FF2B5EF4-FFF2-40B4-BE49-F238E27FC236}">
                    <a16:creationId xmlns:a16="http://schemas.microsoft.com/office/drawing/2014/main" id="{042419CE-36E5-441C-BECB-ED61AC3E6720}"/>
                  </a:ext>
                </a:extLst>
              </p:cNvPr>
              <p:cNvSpPr>
                <a:spLocks noChangeArrowheads="1"/>
              </p:cNvSpPr>
              <p:nvPr/>
            </p:nvSpPr>
            <p:spPr bwMode="auto">
              <a:xfrm>
                <a:off x="4110" y="1170"/>
                <a:ext cx="29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a:solidFill>
                      <a:srgbClr val="200C40"/>
                    </a:solidFill>
                    <a:latin typeface="Arial" panose="020B0604020202020204" pitchFamily="34" charset="0"/>
                  </a:rPr>
                  <a:t>ADSL</a:t>
                </a:r>
                <a:endParaRPr lang="fr-FR" altLang="en-US"/>
              </a:p>
            </p:txBody>
          </p:sp>
        </p:grpSp>
        <p:sp>
          <p:nvSpPr>
            <p:cNvPr id="98170" name="Rectangle 2938">
              <a:extLst>
                <a:ext uri="{FF2B5EF4-FFF2-40B4-BE49-F238E27FC236}">
                  <a16:creationId xmlns:a16="http://schemas.microsoft.com/office/drawing/2014/main" id="{B94B02A5-0F81-4150-A301-3C91C12F6A09}"/>
                </a:ext>
              </a:extLst>
            </p:cNvPr>
            <p:cNvSpPr>
              <a:spLocks noChangeArrowheads="1"/>
            </p:cNvSpPr>
            <p:nvPr/>
          </p:nvSpPr>
          <p:spPr bwMode="auto">
            <a:xfrm>
              <a:off x="1926" y="2190"/>
              <a:ext cx="546"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71" name="Rectangle 2939">
              <a:extLst>
                <a:ext uri="{FF2B5EF4-FFF2-40B4-BE49-F238E27FC236}">
                  <a16:creationId xmlns:a16="http://schemas.microsoft.com/office/drawing/2014/main" id="{3DF52264-D6B3-4E94-A199-65B33EE9F5CA}"/>
                </a:ext>
              </a:extLst>
            </p:cNvPr>
            <p:cNvSpPr>
              <a:spLocks noChangeArrowheads="1"/>
            </p:cNvSpPr>
            <p:nvPr/>
          </p:nvSpPr>
          <p:spPr bwMode="auto">
            <a:xfrm>
              <a:off x="1986" y="2220"/>
              <a:ext cx="43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MODEM</a:t>
              </a:r>
              <a:endParaRPr lang="fr-FR" altLang="en-US"/>
            </a:p>
          </p:txBody>
        </p:sp>
        <p:sp>
          <p:nvSpPr>
            <p:cNvPr id="98172" name="Rectangle 2940">
              <a:extLst>
                <a:ext uri="{FF2B5EF4-FFF2-40B4-BE49-F238E27FC236}">
                  <a16:creationId xmlns:a16="http://schemas.microsoft.com/office/drawing/2014/main" id="{00379415-97C5-4C09-A4A3-01FCB9F50D08}"/>
                </a:ext>
              </a:extLst>
            </p:cNvPr>
            <p:cNvSpPr>
              <a:spLocks noChangeArrowheads="1"/>
            </p:cNvSpPr>
            <p:nvPr/>
          </p:nvSpPr>
          <p:spPr bwMode="auto">
            <a:xfrm>
              <a:off x="2046" y="2358"/>
              <a:ext cx="30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ADSL</a:t>
              </a:r>
              <a:endParaRPr lang="fr-FR" altLang="en-US"/>
            </a:p>
          </p:txBody>
        </p:sp>
        <p:sp>
          <p:nvSpPr>
            <p:cNvPr id="98173" name="Rectangle 2941">
              <a:extLst>
                <a:ext uri="{FF2B5EF4-FFF2-40B4-BE49-F238E27FC236}">
                  <a16:creationId xmlns:a16="http://schemas.microsoft.com/office/drawing/2014/main" id="{93C502C5-E05D-4253-A02D-AE3280F79B9D}"/>
                </a:ext>
              </a:extLst>
            </p:cNvPr>
            <p:cNvSpPr>
              <a:spLocks noChangeArrowheads="1"/>
            </p:cNvSpPr>
            <p:nvPr/>
          </p:nvSpPr>
          <p:spPr bwMode="auto">
            <a:xfrm>
              <a:off x="2838" y="2910"/>
              <a:ext cx="5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74" name="Rectangle 2942">
              <a:extLst>
                <a:ext uri="{FF2B5EF4-FFF2-40B4-BE49-F238E27FC236}">
                  <a16:creationId xmlns:a16="http://schemas.microsoft.com/office/drawing/2014/main" id="{0645EA89-7C51-4DD4-A139-C8F091E31F3D}"/>
                </a:ext>
              </a:extLst>
            </p:cNvPr>
            <p:cNvSpPr>
              <a:spLocks noChangeArrowheads="1"/>
            </p:cNvSpPr>
            <p:nvPr/>
          </p:nvSpPr>
          <p:spPr bwMode="auto">
            <a:xfrm>
              <a:off x="2898" y="2940"/>
              <a:ext cx="40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DSLAM</a:t>
              </a:r>
              <a:endParaRPr lang="fr-FR" altLang="en-US"/>
            </a:p>
          </p:txBody>
        </p:sp>
        <p:sp>
          <p:nvSpPr>
            <p:cNvPr id="98175" name="Rectangle 2943">
              <a:extLst>
                <a:ext uri="{FF2B5EF4-FFF2-40B4-BE49-F238E27FC236}">
                  <a16:creationId xmlns:a16="http://schemas.microsoft.com/office/drawing/2014/main" id="{853A4F1C-C4A0-4457-A70C-D26A9247A4CF}"/>
                </a:ext>
              </a:extLst>
            </p:cNvPr>
            <p:cNvSpPr>
              <a:spLocks noChangeArrowheads="1"/>
            </p:cNvSpPr>
            <p:nvPr/>
          </p:nvSpPr>
          <p:spPr bwMode="auto">
            <a:xfrm>
              <a:off x="3990" y="2094"/>
              <a:ext cx="3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76" name="Rectangle 2944">
              <a:extLst>
                <a:ext uri="{FF2B5EF4-FFF2-40B4-BE49-F238E27FC236}">
                  <a16:creationId xmlns:a16="http://schemas.microsoft.com/office/drawing/2014/main" id="{06AE125A-6FB9-4FC2-9732-4E202638B064}"/>
                </a:ext>
              </a:extLst>
            </p:cNvPr>
            <p:cNvSpPr>
              <a:spLocks noChangeArrowheads="1"/>
            </p:cNvSpPr>
            <p:nvPr/>
          </p:nvSpPr>
          <p:spPr bwMode="auto">
            <a:xfrm>
              <a:off x="4050" y="2124"/>
              <a:ext cx="2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BAS</a:t>
              </a:r>
              <a:endParaRPr lang="fr-FR" altLang="en-US"/>
            </a:p>
          </p:txBody>
        </p:sp>
        <p:sp>
          <p:nvSpPr>
            <p:cNvPr id="98177" name="Rectangle 2945">
              <a:extLst>
                <a:ext uri="{FF2B5EF4-FFF2-40B4-BE49-F238E27FC236}">
                  <a16:creationId xmlns:a16="http://schemas.microsoft.com/office/drawing/2014/main" id="{EAA7B2EA-6D80-4499-B204-B92AB0B986D7}"/>
                </a:ext>
              </a:extLst>
            </p:cNvPr>
            <p:cNvSpPr>
              <a:spLocks noChangeArrowheads="1"/>
            </p:cNvSpPr>
            <p:nvPr/>
          </p:nvSpPr>
          <p:spPr bwMode="auto">
            <a:xfrm>
              <a:off x="3222" y="3678"/>
              <a:ext cx="7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78" name="Rectangle 2946">
              <a:extLst>
                <a:ext uri="{FF2B5EF4-FFF2-40B4-BE49-F238E27FC236}">
                  <a16:creationId xmlns:a16="http://schemas.microsoft.com/office/drawing/2014/main" id="{9BAEF7AE-499A-4870-A75B-2EC3BBA97C4C}"/>
                </a:ext>
              </a:extLst>
            </p:cNvPr>
            <p:cNvSpPr>
              <a:spLocks noChangeArrowheads="1"/>
            </p:cNvSpPr>
            <p:nvPr/>
          </p:nvSpPr>
          <p:spPr bwMode="auto">
            <a:xfrm>
              <a:off x="3282" y="3714"/>
              <a:ext cx="68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a:solidFill>
                    <a:srgbClr val="200C40"/>
                  </a:solidFill>
                  <a:latin typeface="Arial" panose="020B0604020202020204" pitchFamily="34" charset="0"/>
                </a:rPr>
                <a:t>Fibre Optique</a:t>
              </a:r>
              <a:endParaRPr lang="fr-FR" altLang="en-US"/>
            </a:p>
          </p:txBody>
        </p:sp>
        <p:sp>
          <p:nvSpPr>
            <p:cNvPr id="98179" name="Rectangle 2947">
              <a:extLst>
                <a:ext uri="{FF2B5EF4-FFF2-40B4-BE49-F238E27FC236}">
                  <a16:creationId xmlns:a16="http://schemas.microsoft.com/office/drawing/2014/main" id="{78D46110-8D73-4D76-9409-C9B0152C41F7}"/>
                </a:ext>
              </a:extLst>
            </p:cNvPr>
            <p:cNvSpPr>
              <a:spLocks noChangeArrowheads="1"/>
            </p:cNvSpPr>
            <p:nvPr/>
          </p:nvSpPr>
          <p:spPr bwMode="auto">
            <a:xfrm>
              <a:off x="2262" y="3678"/>
              <a:ext cx="7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80" name="Rectangle 2948">
              <a:extLst>
                <a:ext uri="{FF2B5EF4-FFF2-40B4-BE49-F238E27FC236}">
                  <a16:creationId xmlns:a16="http://schemas.microsoft.com/office/drawing/2014/main" id="{999C8929-50BC-412E-AB97-C03CC661B17B}"/>
                </a:ext>
              </a:extLst>
            </p:cNvPr>
            <p:cNvSpPr>
              <a:spLocks noChangeArrowheads="1"/>
            </p:cNvSpPr>
            <p:nvPr/>
          </p:nvSpPr>
          <p:spPr bwMode="auto">
            <a:xfrm>
              <a:off x="2322" y="3714"/>
              <a:ext cx="62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a:solidFill>
                    <a:srgbClr val="200C40"/>
                  </a:solidFill>
                  <a:latin typeface="Arial" panose="020B0604020202020204" pitchFamily="34" charset="0"/>
                </a:rPr>
                <a:t>Paire Cuivre</a:t>
              </a:r>
              <a:endParaRPr lang="fr-FR" altLang="en-US"/>
            </a:p>
          </p:txBody>
        </p:sp>
        <p:sp>
          <p:nvSpPr>
            <p:cNvPr id="98181" name="Rectangle 2949">
              <a:extLst>
                <a:ext uri="{FF2B5EF4-FFF2-40B4-BE49-F238E27FC236}">
                  <a16:creationId xmlns:a16="http://schemas.microsoft.com/office/drawing/2014/main" id="{C1C25A18-E319-4A49-A923-3426F1106482}"/>
                </a:ext>
              </a:extLst>
            </p:cNvPr>
            <p:cNvSpPr>
              <a:spLocks noChangeArrowheads="1"/>
            </p:cNvSpPr>
            <p:nvPr/>
          </p:nvSpPr>
          <p:spPr bwMode="auto">
            <a:xfrm>
              <a:off x="1386" y="3684"/>
              <a:ext cx="6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82" name="Rectangle 2950">
              <a:extLst>
                <a:ext uri="{FF2B5EF4-FFF2-40B4-BE49-F238E27FC236}">
                  <a16:creationId xmlns:a16="http://schemas.microsoft.com/office/drawing/2014/main" id="{EC53A396-351C-4C78-A731-487716ED6D6E}"/>
                </a:ext>
              </a:extLst>
            </p:cNvPr>
            <p:cNvSpPr>
              <a:spLocks noChangeArrowheads="1"/>
            </p:cNvSpPr>
            <p:nvPr/>
          </p:nvSpPr>
          <p:spPr bwMode="auto">
            <a:xfrm>
              <a:off x="1446" y="3720"/>
              <a:ext cx="55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a:solidFill>
                    <a:srgbClr val="200C40"/>
                  </a:solidFill>
                  <a:latin typeface="Arial" panose="020B0604020202020204" pitchFamily="34" charset="0"/>
                </a:rPr>
                <a:t>Câble USB</a:t>
              </a:r>
              <a:endParaRPr lang="fr-FR" altLang="en-US"/>
            </a:p>
          </p:txBody>
        </p:sp>
        <p:sp>
          <p:nvSpPr>
            <p:cNvPr id="98183" name="Rectangle 2951">
              <a:extLst>
                <a:ext uri="{FF2B5EF4-FFF2-40B4-BE49-F238E27FC236}">
                  <a16:creationId xmlns:a16="http://schemas.microsoft.com/office/drawing/2014/main" id="{74EEFE48-1B6E-49A9-9456-A3F7909EC2ED}"/>
                </a:ext>
              </a:extLst>
            </p:cNvPr>
            <p:cNvSpPr>
              <a:spLocks noChangeArrowheads="1"/>
            </p:cNvSpPr>
            <p:nvPr/>
          </p:nvSpPr>
          <p:spPr bwMode="auto">
            <a:xfrm>
              <a:off x="2694" y="3630"/>
              <a:ext cx="48"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84" name="Rectangle 2952">
              <a:extLst>
                <a:ext uri="{FF2B5EF4-FFF2-40B4-BE49-F238E27FC236}">
                  <a16:creationId xmlns:a16="http://schemas.microsoft.com/office/drawing/2014/main" id="{29C50602-4C54-4B4D-8D8F-29D5D2611007}"/>
                </a:ext>
              </a:extLst>
            </p:cNvPr>
            <p:cNvSpPr>
              <a:spLocks noChangeArrowheads="1"/>
            </p:cNvSpPr>
            <p:nvPr/>
          </p:nvSpPr>
          <p:spPr bwMode="auto">
            <a:xfrm>
              <a:off x="2502" y="3630"/>
              <a:ext cx="96" cy="4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85" name="Rectangle 2953">
              <a:extLst>
                <a:ext uri="{FF2B5EF4-FFF2-40B4-BE49-F238E27FC236}">
                  <a16:creationId xmlns:a16="http://schemas.microsoft.com/office/drawing/2014/main" id="{9CFC334A-8024-457F-8EF1-0FF1F92A8400}"/>
                </a:ext>
              </a:extLst>
            </p:cNvPr>
            <p:cNvSpPr>
              <a:spLocks noChangeArrowheads="1"/>
            </p:cNvSpPr>
            <p:nvPr/>
          </p:nvSpPr>
          <p:spPr bwMode="auto">
            <a:xfrm>
              <a:off x="2646" y="3630"/>
              <a:ext cx="48" cy="4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86" name="Rectangle 2954">
              <a:extLst>
                <a:ext uri="{FF2B5EF4-FFF2-40B4-BE49-F238E27FC236}">
                  <a16:creationId xmlns:a16="http://schemas.microsoft.com/office/drawing/2014/main" id="{5F63EECA-1CD9-4D68-87A2-BBA5F66D7D55}"/>
                </a:ext>
              </a:extLst>
            </p:cNvPr>
            <p:cNvSpPr>
              <a:spLocks noChangeArrowheads="1"/>
            </p:cNvSpPr>
            <p:nvPr/>
          </p:nvSpPr>
          <p:spPr bwMode="auto">
            <a:xfrm>
              <a:off x="2598" y="3630"/>
              <a:ext cx="48" cy="4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87" name="Rectangle 2955">
              <a:extLst>
                <a:ext uri="{FF2B5EF4-FFF2-40B4-BE49-F238E27FC236}">
                  <a16:creationId xmlns:a16="http://schemas.microsoft.com/office/drawing/2014/main" id="{FAE3F707-4083-490E-88C7-01FCC2F47B65}"/>
                </a:ext>
              </a:extLst>
            </p:cNvPr>
            <p:cNvSpPr>
              <a:spLocks noChangeArrowheads="1"/>
            </p:cNvSpPr>
            <p:nvPr/>
          </p:nvSpPr>
          <p:spPr bwMode="auto">
            <a:xfrm>
              <a:off x="2742" y="3630"/>
              <a:ext cx="48" cy="48"/>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88" name="Rectangle 2956">
              <a:extLst>
                <a:ext uri="{FF2B5EF4-FFF2-40B4-BE49-F238E27FC236}">
                  <a16:creationId xmlns:a16="http://schemas.microsoft.com/office/drawing/2014/main" id="{5F896C48-DCDC-42CB-A9F1-30438D973973}"/>
                </a:ext>
              </a:extLst>
            </p:cNvPr>
            <p:cNvSpPr>
              <a:spLocks noChangeArrowheads="1"/>
            </p:cNvSpPr>
            <p:nvPr/>
          </p:nvSpPr>
          <p:spPr bwMode="auto">
            <a:xfrm>
              <a:off x="1302" y="1056"/>
              <a:ext cx="27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98189" name="Group 2957">
              <a:extLst>
                <a:ext uri="{FF2B5EF4-FFF2-40B4-BE49-F238E27FC236}">
                  <a16:creationId xmlns:a16="http://schemas.microsoft.com/office/drawing/2014/main" id="{FB50F52B-462B-47EA-A1BC-6A5B3969EC85}"/>
                </a:ext>
              </a:extLst>
            </p:cNvPr>
            <p:cNvGrpSpPr>
              <a:grpSpLocks/>
            </p:cNvGrpSpPr>
            <p:nvPr/>
          </p:nvGrpSpPr>
          <p:grpSpPr bwMode="auto">
            <a:xfrm>
              <a:off x="1206" y="2526"/>
              <a:ext cx="480" cy="336"/>
              <a:chOff x="1206" y="2526"/>
              <a:chExt cx="480" cy="336"/>
            </a:xfrm>
          </p:grpSpPr>
          <p:grpSp>
            <p:nvGrpSpPr>
              <p:cNvPr id="98190" name="Group 2958">
                <a:extLst>
                  <a:ext uri="{FF2B5EF4-FFF2-40B4-BE49-F238E27FC236}">
                    <a16:creationId xmlns:a16="http://schemas.microsoft.com/office/drawing/2014/main" id="{65A1A172-BEF2-4664-99F7-1969243A73F7}"/>
                  </a:ext>
                </a:extLst>
              </p:cNvPr>
              <p:cNvGrpSpPr>
                <a:grpSpLocks/>
              </p:cNvGrpSpPr>
              <p:nvPr/>
            </p:nvGrpSpPr>
            <p:grpSpPr bwMode="auto">
              <a:xfrm>
                <a:off x="1206" y="2526"/>
                <a:ext cx="480" cy="336"/>
                <a:chOff x="1206" y="2526"/>
                <a:chExt cx="480" cy="336"/>
              </a:xfrm>
            </p:grpSpPr>
            <p:sp>
              <p:nvSpPr>
                <p:cNvPr id="98191" name="Rectangle 2959">
                  <a:extLst>
                    <a:ext uri="{FF2B5EF4-FFF2-40B4-BE49-F238E27FC236}">
                      <a16:creationId xmlns:a16="http://schemas.microsoft.com/office/drawing/2014/main" id="{FD78BA33-204A-4FCE-A1E9-2B5C68FCB824}"/>
                    </a:ext>
                  </a:extLst>
                </p:cNvPr>
                <p:cNvSpPr>
                  <a:spLocks noChangeArrowheads="1"/>
                </p:cNvSpPr>
                <p:nvPr/>
              </p:nvSpPr>
              <p:spPr bwMode="auto">
                <a:xfrm>
                  <a:off x="1206" y="2526"/>
                  <a:ext cx="480" cy="6"/>
                </a:xfrm>
                <a:prstGeom prst="rect">
                  <a:avLst/>
                </a:prstGeom>
                <a:solidFill>
                  <a:srgbClr val="FF7C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92" name="Rectangle 2960">
                  <a:extLst>
                    <a:ext uri="{FF2B5EF4-FFF2-40B4-BE49-F238E27FC236}">
                      <a16:creationId xmlns:a16="http://schemas.microsoft.com/office/drawing/2014/main" id="{11B4EBAC-D0E6-49AB-82A0-F9FF71EA9E99}"/>
                    </a:ext>
                  </a:extLst>
                </p:cNvPr>
                <p:cNvSpPr>
                  <a:spLocks noChangeArrowheads="1"/>
                </p:cNvSpPr>
                <p:nvPr/>
              </p:nvSpPr>
              <p:spPr bwMode="auto">
                <a:xfrm>
                  <a:off x="1206" y="2532"/>
                  <a:ext cx="480" cy="6"/>
                </a:xfrm>
                <a:prstGeom prst="rect">
                  <a:avLst/>
                </a:prstGeom>
                <a:solidFill>
                  <a:srgbClr val="FF7E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93" name="Rectangle 2961">
                  <a:extLst>
                    <a:ext uri="{FF2B5EF4-FFF2-40B4-BE49-F238E27FC236}">
                      <a16:creationId xmlns:a16="http://schemas.microsoft.com/office/drawing/2014/main" id="{4FEDCCB8-7A64-4669-89A7-4235A5E1D96E}"/>
                    </a:ext>
                  </a:extLst>
                </p:cNvPr>
                <p:cNvSpPr>
                  <a:spLocks noChangeArrowheads="1"/>
                </p:cNvSpPr>
                <p:nvPr/>
              </p:nvSpPr>
              <p:spPr bwMode="auto">
                <a:xfrm>
                  <a:off x="1206" y="2538"/>
                  <a:ext cx="480" cy="6"/>
                </a:xfrm>
                <a:prstGeom prst="rect">
                  <a:avLst/>
                </a:prstGeom>
                <a:solidFill>
                  <a:srgbClr val="FF81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94" name="Rectangle 2962">
                  <a:extLst>
                    <a:ext uri="{FF2B5EF4-FFF2-40B4-BE49-F238E27FC236}">
                      <a16:creationId xmlns:a16="http://schemas.microsoft.com/office/drawing/2014/main" id="{B6263E7A-A265-433C-85C7-D76A706ECD81}"/>
                    </a:ext>
                  </a:extLst>
                </p:cNvPr>
                <p:cNvSpPr>
                  <a:spLocks noChangeArrowheads="1"/>
                </p:cNvSpPr>
                <p:nvPr/>
              </p:nvSpPr>
              <p:spPr bwMode="auto">
                <a:xfrm>
                  <a:off x="1206" y="2544"/>
                  <a:ext cx="480" cy="6"/>
                </a:xfrm>
                <a:prstGeom prst="rect">
                  <a:avLst/>
                </a:prstGeom>
                <a:solidFill>
                  <a:srgbClr val="FF84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95" name="Rectangle 2963">
                  <a:extLst>
                    <a:ext uri="{FF2B5EF4-FFF2-40B4-BE49-F238E27FC236}">
                      <a16:creationId xmlns:a16="http://schemas.microsoft.com/office/drawing/2014/main" id="{C63811DA-68BD-4000-8F34-5B92120C0D71}"/>
                    </a:ext>
                  </a:extLst>
                </p:cNvPr>
                <p:cNvSpPr>
                  <a:spLocks noChangeArrowheads="1"/>
                </p:cNvSpPr>
                <p:nvPr/>
              </p:nvSpPr>
              <p:spPr bwMode="auto">
                <a:xfrm>
                  <a:off x="1206" y="2550"/>
                  <a:ext cx="480" cy="6"/>
                </a:xfrm>
                <a:prstGeom prst="rect">
                  <a:avLst/>
                </a:prstGeom>
                <a:solidFill>
                  <a:srgbClr val="FF88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96" name="Rectangle 2964">
                  <a:extLst>
                    <a:ext uri="{FF2B5EF4-FFF2-40B4-BE49-F238E27FC236}">
                      <a16:creationId xmlns:a16="http://schemas.microsoft.com/office/drawing/2014/main" id="{6F18BE4B-8373-4E91-8BCE-DFAF2C8DFDC0}"/>
                    </a:ext>
                  </a:extLst>
                </p:cNvPr>
                <p:cNvSpPr>
                  <a:spLocks noChangeArrowheads="1"/>
                </p:cNvSpPr>
                <p:nvPr/>
              </p:nvSpPr>
              <p:spPr bwMode="auto">
                <a:xfrm>
                  <a:off x="1206" y="2556"/>
                  <a:ext cx="480" cy="6"/>
                </a:xfrm>
                <a:prstGeom prst="rect">
                  <a:avLst/>
                </a:prstGeom>
                <a:solidFill>
                  <a:srgbClr val="FF8D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97" name="Rectangle 2965">
                  <a:extLst>
                    <a:ext uri="{FF2B5EF4-FFF2-40B4-BE49-F238E27FC236}">
                      <a16:creationId xmlns:a16="http://schemas.microsoft.com/office/drawing/2014/main" id="{481FCF99-42F4-4984-80FC-98A6EA21680D}"/>
                    </a:ext>
                  </a:extLst>
                </p:cNvPr>
                <p:cNvSpPr>
                  <a:spLocks noChangeArrowheads="1"/>
                </p:cNvSpPr>
                <p:nvPr/>
              </p:nvSpPr>
              <p:spPr bwMode="auto">
                <a:xfrm>
                  <a:off x="1206" y="2562"/>
                  <a:ext cx="480" cy="6"/>
                </a:xfrm>
                <a:prstGeom prst="rect">
                  <a:avLst/>
                </a:prstGeom>
                <a:solidFill>
                  <a:srgbClr val="FF92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98" name="Rectangle 2966">
                  <a:extLst>
                    <a:ext uri="{FF2B5EF4-FFF2-40B4-BE49-F238E27FC236}">
                      <a16:creationId xmlns:a16="http://schemas.microsoft.com/office/drawing/2014/main" id="{F9CB036D-B074-428B-9433-AB3DF1CA47F2}"/>
                    </a:ext>
                  </a:extLst>
                </p:cNvPr>
                <p:cNvSpPr>
                  <a:spLocks noChangeArrowheads="1"/>
                </p:cNvSpPr>
                <p:nvPr/>
              </p:nvSpPr>
              <p:spPr bwMode="auto">
                <a:xfrm>
                  <a:off x="1206" y="2568"/>
                  <a:ext cx="480" cy="6"/>
                </a:xfrm>
                <a:prstGeom prst="rect">
                  <a:avLst/>
                </a:prstGeom>
                <a:solidFill>
                  <a:srgbClr val="FF989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199" name="Rectangle 2967">
                  <a:extLst>
                    <a:ext uri="{FF2B5EF4-FFF2-40B4-BE49-F238E27FC236}">
                      <a16:creationId xmlns:a16="http://schemas.microsoft.com/office/drawing/2014/main" id="{D31B6A19-A784-4EFE-911E-AAE8B91CAB57}"/>
                    </a:ext>
                  </a:extLst>
                </p:cNvPr>
                <p:cNvSpPr>
                  <a:spLocks noChangeArrowheads="1"/>
                </p:cNvSpPr>
                <p:nvPr/>
              </p:nvSpPr>
              <p:spPr bwMode="auto">
                <a:xfrm>
                  <a:off x="1206" y="2574"/>
                  <a:ext cx="480" cy="6"/>
                </a:xfrm>
                <a:prstGeom prst="rect">
                  <a:avLst/>
                </a:prstGeom>
                <a:solidFill>
                  <a:srgbClr val="FF9F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00" name="Rectangle 2968">
                  <a:extLst>
                    <a:ext uri="{FF2B5EF4-FFF2-40B4-BE49-F238E27FC236}">
                      <a16:creationId xmlns:a16="http://schemas.microsoft.com/office/drawing/2014/main" id="{8A6ADFC9-F393-43A9-9D64-5C1591B70182}"/>
                    </a:ext>
                  </a:extLst>
                </p:cNvPr>
                <p:cNvSpPr>
                  <a:spLocks noChangeArrowheads="1"/>
                </p:cNvSpPr>
                <p:nvPr/>
              </p:nvSpPr>
              <p:spPr bwMode="auto">
                <a:xfrm>
                  <a:off x="1206" y="2580"/>
                  <a:ext cx="480" cy="6"/>
                </a:xfrm>
                <a:prstGeom prst="rect">
                  <a:avLst/>
                </a:prstGeom>
                <a:solidFill>
                  <a:srgbClr val="FFA6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01" name="Rectangle 2969">
                  <a:extLst>
                    <a:ext uri="{FF2B5EF4-FFF2-40B4-BE49-F238E27FC236}">
                      <a16:creationId xmlns:a16="http://schemas.microsoft.com/office/drawing/2014/main" id="{15D81CBF-9F5F-4DC1-A593-DA42844A524A}"/>
                    </a:ext>
                  </a:extLst>
                </p:cNvPr>
                <p:cNvSpPr>
                  <a:spLocks noChangeArrowheads="1"/>
                </p:cNvSpPr>
                <p:nvPr/>
              </p:nvSpPr>
              <p:spPr bwMode="auto">
                <a:xfrm>
                  <a:off x="1206" y="2586"/>
                  <a:ext cx="480" cy="6"/>
                </a:xfrm>
                <a:prstGeom prst="rect">
                  <a:avLst/>
                </a:prstGeom>
                <a:solidFill>
                  <a:srgbClr val="FFAE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02" name="Rectangle 2970">
                  <a:extLst>
                    <a:ext uri="{FF2B5EF4-FFF2-40B4-BE49-F238E27FC236}">
                      <a16:creationId xmlns:a16="http://schemas.microsoft.com/office/drawing/2014/main" id="{2C22718C-D2C5-4E04-95DB-FC8C810D4786}"/>
                    </a:ext>
                  </a:extLst>
                </p:cNvPr>
                <p:cNvSpPr>
                  <a:spLocks noChangeArrowheads="1"/>
                </p:cNvSpPr>
                <p:nvPr/>
              </p:nvSpPr>
              <p:spPr bwMode="auto">
                <a:xfrm>
                  <a:off x="1206" y="2592"/>
                  <a:ext cx="480" cy="6"/>
                </a:xfrm>
                <a:prstGeom prst="rect">
                  <a:avLst/>
                </a:prstGeom>
                <a:solidFill>
                  <a:srgbClr val="FFB5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03" name="Rectangle 2971">
                  <a:extLst>
                    <a:ext uri="{FF2B5EF4-FFF2-40B4-BE49-F238E27FC236}">
                      <a16:creationId xmlns:a16="http://schemas.microsoft.com/office/drawing/2014/main" id="{762A0BB5-A0F7-4BCC-B21F-B675CA3A36F8}"/>
                    </a:ext>
                  </a:extLst>
                </p:cNvPr>
                <p:cNvSpPr>
                  <a:spLocks noChangeArrowheads="1"/>
                </p:cNvSpPr>
                <p:nvPr/>
              </p:nvSpPr>
              <p:spPr bwMode="auto">
                <a:xfrm>
                  <a:off x="1206" y="2598"/>
                  <a:ext cx="480" cy="6"/>
                </a:xfrm>
                <a:prstGeom prst="rect">
                  <a:avLst/>
                </a:prstGeom>
                <a:solidFill>
                  <a:srgbClr val="FFBD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04" name="Rectangle 2972">
                  <a:extLst>
                    <a:ext uri="{FF2B5EF4-FFF2-40B4-BE49-F238E27FC236}">
                      <a16:creationId xmlns:a16="http://schemas.microsoft.com/office/drawing/2014/main" id="{65CBEEE1-B034-4450-B736-406808443880}"/>
                    </a:ext>
                  </a:extLst>
                </p:cNvPr>
                <p:cNvSpPr>
                  <a:spLocks noChangeArrowheads="1"/>
                </p:cNvSpPr>
                <p:nvPr/>
              </p:nvSpPr>
              <p:spPr bwMode="auto">
                <a:xfrm>
                  <a:off x="1206" y="2604"/>
                  <a:ext cx="480" cy="6"/>
                </a:xfrm>
                <a:prstGeom prst="rect">
                  <a:avLst/>
                </a:prstGeom>
                <a:solidFill>
                  <a:srgbClr val="FFC4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05" name="Rectangle 2973">
                  <a:extLst>
                    <a:ext uri="{FF2B5EF4-FFF2-40B4-BE49-F238E27FC236}">
                      <a16:creationId xmlns:a16="http://schemas.microsoft.com/office/drawing/2014/main" id="{0A128016-1A6B-4C6D-9925-716317940AD9}"/>
                    </a:ext>
                  </a:extLst>
                </p:cNvPr>
                <p:cNvSpPr>
                  <a:spLocks noChangeArrowheads="1"/>
                </p:cNvSpPr>
                <p:nvPr/>
              </p:nvSpPr>
              <p:spPr bwMode="auto">
                <a:xfrm>
                  <a:off x="1206" y="2610"/>
                  <a:ext cx="480" cy="6"/>
                </a:xfrm>
                <a:prstGeom prst="rect">
                  <a:avLst/>
                </a:prstGeom>
                <a:solidFill>
                  <a:srgbClr val="FFCC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06" name="Rectangle 2974">
                  <a:extLst>
                    <a:ext uri="{FF2B5EF4-FFF2-40B4-BE49-F238E27FC236}">
                      <a16:creationId xmlns:a16="http://schemas.microsoft.com/office/drawing/2014/main" id="{060D03C9-855B-4FFD-9E4C-B552AE5F1B84}"/>
                    </a:ext>
                  </a:extLst>
                </p:cNvPr>
                <p:cNvSpPr>
                  <a:spLocks noChangeArrowheads="1"/>
                </p:cNvSpPr>
                <p:nvPr/>
              </p:nvSpPr>
              <p:spPr bwMode="auto">
                <a:xfrm>
                  <a:off x="1206" y="2616"/>
                  <a:ext cx="480" cy="6"/>
                </a:xfrm>
                <a:prstGeom prst="rect">
                  <a:avLst/>
                </a:prstGeom>
                <a:solidFill>
                  <a:srgbClr val="FFD3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07" name="Rectangle 2975">
                  <a:extLst>
                    <a:ext uri="{FF2B5EF4-FFF2-40B4-BE49-F238E27FC236}">
                      <a16:creationId xmlns:a16="http://schemas.microsoft.com/office/drawing/2014/main" id="{F8CAEC4F-ABC3-420E-9554-6ADEE7C72764}"/>
                    </a:ext>
                  </a:extLst>
                </p:cNvPr>
                <p:cNvSpPr>
                  <a:spLocks noChangeArrowheads="1"/>
                </p:cNvSpPr>
                <p:nvPr/>
              </p:nvSpPr>
              <p:spPr bwMode="auto">
                <a:xfrm>
                  <a:off x="1206" y="2622"/>
                  <a:ext cx="480" cy="6"/>
                </a:xfrm>
                <a:prstGeom prst="rect">
                  <a:avLst/>
                </a:prstGeom>
                <a:solidFill>
                  <a:srgbClr val="FFD9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08" name="Rectangle 2976">
                  <a:extLst>
                    <a:ext uri="{FF2B5EF4-FFF2-40B4-BE49-F238E27FC236}">
                      <a16:creationId xmlns:a16="http://schemas.microsoft.com/office/drawing/2014/main" id="{C49C3FCC-1CBC-49FE-88D1-341E948406E2}"/>
                    </a:ext>
                  </a:extLst>
                </p:cNvPr>
                <p:cNvSpPr>
                  <a:spLocks noChangeArrowheads="1"/>
                </p:cNvSpPr>
                <p:nvPr/>
              </p:nvSpPr>
              <p:spPr bwMode="auto">
                <a:xfrm>
                  <a:off x="1206" y="2628"/>
                  <a:ext cx="480" cy="6"/>
                </a:xfrm>
                <a:prstGeom prst="rect">
                  <a:avLst/>
                </a:prstGeom>
                <a:solidFill>
                  <a:srgbClr val="FFE0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09" name="Rectangle 2977">
                  <a:extLst>
                    <a:ext uri="{FF2B5EF4-FFF2-40B4-BE49-F238E27FC236}">
                      <a16:creationId xmlns:a16="http://schemas.microsoft.com/office/drawing/2014/main" id="{3C4D7FD0-E282-42BC-8FD2-7546DBECF636}"/>
                    </a:ext>
                  </a:extLst>
                </p:cNvPr>
                <p:cNvSpPr>
                  <a:spLocks noChangeArrowheads="1"/>
                </p:cNvSpPr>
                <p:nvPr/>
              </p:nvSpPr>
              <p:spPr bwMode="auto">
                <a:xfrm>
                  <a:off x="1206" y="2634"/>
                  <a:ext cx="480" cy="6"/>
                </a:xfrm>
                <a:prstGeom prst="rect">
                  <a:avLst/>
                </a:prstGeom>
                <a:solidFill>
                  <a:srgbClr val="FFE5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10" name="Rectangle 2978">
                  <a:extLst>
                    <a:ext uri="{FF2B5EF4-FFF2-40B4-BE49-F238E27FC236}">
                      <a16:creationId xmlns:a16="http://schemas.microsoft.com/office/drawing/2014/main" id="{5F8BF571-FA76-45DC-A725-AB799F03192B}"/>
                    </a:ext>
                  </a:extLst>
                </p:cNvPr>
                <p:cNvSpPr>
                  <a:spLocks noChangeArrowheads="1"/>
                </p:cNvSpPr>
                <p:nvPr/>
              </p:nvSpPr>
              <p:spPr bwMode="auto">
                <a:xfrm>
                  <a:off x="1206" y="2640"/>
                  <a:ext cx="480" cy="6"/>
                </a:xfrm>
                <a:prstGeom prst="rect">
                  <a:avLst/>
                </a:prstGeom>
                <a:solidFill>
                  <a:srgbClr val="FFEA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11" name="Rectangle 2979">
                  <a:extLst>
                    <a:ext uri="{FF2B5EF4-FFF2-40B4-BE49-F238E27FC236}">
                      <a16:creationId xmlns:a16="http://schemas.microsoft.com/office/drawing/2014/main" id="{B3ECE514-2F1C-44FD-A096-B2C24BE160DC}"/>
                    </a:ext>
                  </a:extLst>
                </p:cNvPr>
                <p:cNvSpPr>
                  <a:spLocks noChangeArrowheads="1"/>
                </p:cNvSpPr>
                <p:nvPr/>
              </p:nvSpPr>
              <p:spPr bwMode="auto">
                <a:xfrm>
                  <a:off x="1206" y="2646"/>
                  <a:ext cx="480" cy="6"/>
                </a:xfrm>
                <a:prstGeom prst="rect">
                  <a:avLst/>
                </a:prstGeom>
                <a:solidFill>
                  <a:srgbClr val="FFEE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12" name="Rectangle 2980">
                  <a:extLst>
                    <a:ext uri="{FF2B5EF4-FFF2-40B4-BE49-F238E27FC236}">
                      <a16:creationId xmlns:a16="http://schemas.microsoft.com/office/drawing/2014/main" id="{C12973C1-6135-45E6-B185-5E25DA546AA0}"/>
                    </a:ext>
                  </a:extLst>
                </p:cNvPr>
                <p:cNvSpPr>
                  <a:spLocks noChangeArrowheads="1"/>
                </p:cNvSpPr>
                <p:nvPr/>
              </p:nvSpPr>
              <p:spPr bwMode="auto">
                <a:xfrm>
                  <a:off x="1206" y="2652"/>
                  <a:ext cx="480" cy="6"/>
                </a:xfrm>
                <a:prstGeom prst="rect">
                  <a:avLst/>
                </a:prstGeom>
                <a:solidFill>
                  <a:srgbClr val="FF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13" name="Rectangle 2981">
                  <a:extLst>
                    <a:ext uri="{FF2B5EF4-FFF2-40B4-BE49-F238E27FC236}">
                      <a16:creationId xmlns:a16="http://schemas.microsoft.com/office/drawing/2014/main" id="{2BDFE67B-2ED8-4D6D-8387-D0C23CCE4A9C}"/>
                    </a:ext>
                  </a:extLst>
                </p:cNvPr>
                <p:cNvSpPr>
                  <a:spLocks noChangeArrowheads="1"/>
                </p:cNvSpPr>
                <p:nvPr/>
              </p:nvSpPr>
              <p:spPr bwMode="auto">
                <a:xfrm>
                  <a:off x="1206" y="2658"/>
                  <a:ext cx="480" cy="6"/>
                </a:xfrm>
                <a:prstGeom prst="rect">
                  <a:avLst/>
                </a:prstGeom>
                <a:solidFill>
                  <a:srgbClr val="FF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14" name="Rectangle 2982">
                  <a:extLst>
                    <a:ext uri="{FF2B5EF4-FFF2-40B4-BE49-F238E27FC236}">
                      <a16:creationId xmlns:a16="http://schemas.microsoft.com/office/drawing/2014/main" id="{29039EC5-F7AE-4FD9-A743-90CC5ABC3C4E}"/>
                    </a:ext>
                  </a:extLst>
                </p:cNvPr>
                <p:cNvSpPr>
                  <a:spLocks noChangeArrowheads="1"/>
                </p:cNvSpPr>
                <p:nvPr/>
              </p:nvSpPr>
              <p:spPr bwMode="auto">
                <a:xfrm>
                  <a:off x="1206" y="2664"/>
                  <a:ext cx="480" cy="6"/>
                </a:xfrm>
                <a:prstGeom prst="rect">
                  <a:avLst/>
                </a:prstGeom>
                <a:solidFill>
                  <a:srgbClr val="FF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15" name="Rectangle 2983">
                  <a:extLst>
                    <a:ext uri="{FF2B5EF4-FFF2-40B4-BE49-F238E27FC236}">
                      <a16:creationId xmlns:a16="http://schemas.microsoft.com/office/drawing/2014/main" id="{7DB2F209-01D6-4016-B973-2A599553AF68}"/>
                    </a:ext>
                  </a:extLst>
                </p:cNvPr>
                <p:cNvSpPr>
                  <a:spLocks noChangeArrowheads="1"/>
                </p:cNvSpPr>
                <p:nvPr/>
              </p:nvSpPr>
              <p:spPr bwMode="auto">
                <a:xfrm>
                  <a:off x="1206" y="2670"/>
                  <a:ext cx="480" cy="6"/>
                </a:xfrm>
                <a:prstGeom prst="rect">
                  <a:avLst/>
                </a:prstGeom>
                <a:solidFill>
                  <a:srgbClr val="FF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16" name="Rectangle 2984">
                  <a:extLst>
                    <a:ext uri="{FF2B5EF4-FFF2-40B4-BE49-F238E27FC236}">
                      <a16:creationId xmlns:a16="http://schemas.microsoft.com/office/drawing/2014/main" id="{9D039197-077B-4983-A27A-7328EA2B5AE9}"/>
                    </a:ext>
                  </a:extLst>
                </p:cNvPr>
                <p:cNvSpPr>
                  <a:spLocks noChangeArrowheads="1"/>
                </p:cNvSpPr>
                <p:nvPr/>
              </p:nvSpPr>
              <p:spPr bwMode="auto">
                <a:xfrm>
                  <a:off x="1206" y="2676"/>
                  <a:ext cx="480" cy="6"/>
                </a:xfrm>
                <a:prstGeom prst="rect">
                  <a:avLst/>
                </a:prstGeom>
                <a:solidFill>
                  <a:srgbClr val="FF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17" name="Rectangle 2985">
                  <a:extLst>
                    <a:ext uri="{FF2B5EF4-FFF2-40B4-BE49-F238E27FC236}">
                      <a16:creationId xmlns:a16="http://schemas.microsoft.com/office/drawing/2014/main" id="{4D496966-9983-4FDF-B18D-AB408D5ED494}"/>
                    </a:ext>
                  </a:extLst>
                </p:cNvPr>
                <p:cNvSpPr>
                  <a:spLocks noChangeArrowheads="1"/>
                </p:cNvSpPr>
                <p:nvPr/>
              </p:nvSpPr>
              <p:spPr bwMode="auto">
                <a:xfrm>
                  <a:off x="1206" y="2682"/>
                  <a:ext cx="480" cy="6"/>
                </a:xfrm>
                <a:prstGeom prst="rect">
                  <a:avLst/>
                </a:prstGeom>
                <a:solidFill>
                  <a:srgbClr val="FF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18" name="Rectangle 2986">
                  <a:extLst>
                    <a:ext uri="{FF2B5EF4-FFF2-40B4-BE49-F238E27FC236}">
                      <a16:creationId xmlns:a16="http://schemas.microsoft.com/office/drawing/2014/main" id="{9D52F676-95BF-471D-BFE9-5010C4B73788}"/>
                    </a:ext>
                  </a:extLst>
                </p:cNvPr>
                <p:cNvSpPr>
                  <a:spLocks noChangeArrowheads="1"/>
                </p:cNvSpPr>
                <p:nvPr/>
              </p:nvSpPr>
              <p:spPr bwMode="auto">
                <a:xfrm>
                  <a:off x="1206" y="2688"/>
                  <a:ext cx="48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19" name="Rectangle 2987">
                  <a:extLst>
                    <a:ext uri="{FF2B5EF4-FFF2-40B4-BE49-F238E27FC236}">
                      <a16:creationId xmlns:a16="http://schemas.microsoft.com/office/drawing/2014/main" id="{D503C2EA-3693-4131-A052-E9D53394E0D7}"/>
                    </a:ext>
                  </a:extLst>
                </p:cNvPr>
                <p:cNvSpPr>
                  <a:spLocks noChangeArrowheads="1"/>
                </p:cNvSpPr>
                <p:nvPr/>
              </p:nvSpPr>
              <p:spPr bwMode="auto">
                <a:xfrm>
                  <a:off x="1206" y="2694"/>
                  <a:ext cx="48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20" name="Rectangle 2988">
                  <a:extLst>
                    <a:ext uri="{FF2B5EF4-FFF2-40B4-BE49-F238E27FC236}">
                      <a16:creationId xmlns:a16="http://schemas.microsoft.com/office/drawing/2014/main" id="{CC222A13-533B-4F1E-AEB1-19C7BF404446}"/>
                    </a:ext>
                  </a:extLst>
                </p:cNvPr>
                <p:cNvSpPr>
                  <a:spLocks noChangeArrowheads="1"/>
                </p:cNvSpPr>
                <p:nvPr/>
              </p:nvSpPr>
              <p:spPr bwMode="auto">
                <a:xfrm>
                  <a:off x="1206" y="2700"/>
                  <a:ext cx="480" cy="6"/>
                </a:xfrm>
                <a:prstGeom prst="rect">
                  <a:avLst/>
                </a:prstGeom>
                <a:solidFill>
                  <a:srgbClr val="FF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21" name="Rectangle 2989">
                  <a:extLst>
                    <a:ext uri="{FF2B5EF4-FFF2-40B4-BE49-F238E27FC236}">
                      <a16:creationId xmlns:a16="http://schemas.microsoft.com/office/drawing/2014/main" id="{B9457BDF-0E93-4E1A-985D-CE4DC732F9B4}"/>
                    </a:ext>
                  </a:extLst>
                </p:cNvPr>
                <p:cNvSpPr>
                  <a:spLocks noChangeArrowheads="1"/>
                </p:cNvSpPr>
                <p:nvPr/>
              </p:nvSpPr>
              <p:spPr bwMode="auto">
                <a:xfrm>
                  <a:off x="1206" y="2706"/>
                  <a:ext cx="480" cy="6"/>
                </a:xfrm>
                <a:prstGeom prst="rect">
                  <a:avLst/>
                </a:prstGeom>
                <a:solidFill>
                  <a:srgbClr val="FF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22" name="Rectangle 2990">
                  <a:extLst>
                    <a:ext uri="{FF2B5EF4-FFF2-40B4-BE49-F238E27FC236}">
                      <a16:creationId xmlns:a16="http://schemas.microsoft.com/office/drawing/2014/main" id="{C7E93EB4-31B2-42AD-9460-52BEFE1CC150}"/>
                    </a:ext>
                  </a:extLst>
                </p:cNvPr>
                <p:cNvSpPr>
                  <a:spLocks noChangeArrowheads="1"/>
                </p:cNvSpPr>
                <p:nvPr/>
              </p:nvSpPr>
              <p:spPr bwMode="auto">
                <a:xfrm>
                  <a:off x="1206" y="2712"/>
                  <a:ext cx="480" cy="6"/>
                </a:xfrm>
                <a:prstGeom prst="rect">
                  <a:avLst/>
                </a:prstGeom>
                <a:solidFill>
                  <a:srgbClr val="FF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23" name="Rectangle 2991">
                  <a:extLst>
                    <a:ext uri="{FF2B5EF4-FFF2-40B4-BE49-F238E27FC236}">
                      <a16:creationId xmlns:a16="http://schemas.microsoft.com/office/drawing/2014/main" id="{7774042E-6229-4B44-BE1B-1A38E7BABFA6}"/>
                    </a:ext>
                  </a:extLst>
                </p:cNvPr>
                <p:cNvSpPr>
                  <a:spLocks noChangeArrowheads="1"/>
                </p:cNvSpPr>
                <p:nvPr/>
              </p:nvSpPr>
              <p:spPr bwMode="auto">
                <a:xfrm>
                  <a:off x="1206" y="2718"/>
                  <a:ext cx="480" cy="6"/>
                </a:xfrm>
                <a:prstGeom prst="rect">
                  <a:avLst/>
                </a:prstGeom>
                <a:solidFill>
                  <a:srgbClr val="FF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24" name="Rectangle 2992">
                  <a:extLst>
                    <a:ext uri="{FF2B5EF4-FFF2-40B4-BE49-F238E27FC236}">
                      <a16:creationId xmlns:a16="http://schemas.microsoft.com/office/drawing/2014/main" id="{D807BBD0-F665-4D12-A144-46CDCE3E739D}"/>
                    </a:ext>
                  </a:extLst>
                </p:cNvPr>
                <p:cNvSpPr>
                  <a:spLocks noChangeArrowheads="1"/>
                </p:cNvSpPr>
                <p:nvPr/>
              </p:nvSpPr>
              <p:spPr bwMode="auto">
                <a:xfrm>
                  <a:off x="1206" y="2724"/>
                  <a:ext cx="480" cy="6"/>
                </a:xfrm>
                <a:prstGeom prst="rect">
                  <a:avLst/>
                </a:prstGeom>
                <a:solidFill>
                  <a:srgbClr val="FFF5F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25" name="Rectangle 2993">
                  <a:extLst>
                    <a:ext uri="{FF2B5EF4-FFF2-40B4-BE49-F238E27FC236}">
                      <a16:creationId xmlns:a16="http://schemas.microsoft.com/office/drawing/2014/main" id="{FDF951A3-952A-4DE5-B068-255663EDCD58}"/>
                    </a:ext>
                  </a:extLst>
                </p:cNvPr>
                <p:cNvSpPr>
                  <a:spLocks noChangeArrowheads="1"/>
                </p:cNvSpPr>
                <p:nvPr/>
              </p:nvSpPr>
              <p:spPr bwMode="auto">
                <a:xfrm>
                  <a:off x="1206" y="2730"/>
                  <a:ext cx="480" cy="6"/>
                </a:xfrm>
                <a:prstGeom prst="rect">
                  <a:avLst/>
                </a:prstGeom>
                <a:solidFill>
                  <a:srgbClr val="FF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26" name="Rectangle 2994">
                  <a:extLst>
                    <a:ext uri="{FF2B5EF4-FFF2-40B4-BE49-F238E27FC236}">
                      <a16:creationId xmlns:a16="http://schemas.microsoft.com/office/drawing/2014/main" id="{751F9AFF-61BC-40D4-8BC5-04991894CAFE}"/>
                    </a:ext>
                  </a:extLst>
                </p:cNvPr>
                <p:cNvSpPr>
                  <a:spLocks noChangeArrowheads="1"/>
                </p:cNvSpPr>
                <p:nvPr/>
              </p:nvSpPr>
              <p:spPr bwMode="auto">
                <a:xfrm>
                  <a:off x="1206" y="2736"/>
                  <a:ext cx="480" cy="6"/>
                </a:xfrm>
                <a:prstGeom prst="rect">
                  <a:avLst/>
                </a:prstGeom>
                <a:solidFill>
                  <a:srgbClr val="FFEE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27" name="Rectangle 2995">
                  <a:extLst>
                    <a:ext uri="{FF2B5EF4-FFF2-40B4-BE49-F238E27FC236}">
                      <a16:creationId xmlns:a16="http://schemas.microsoft.com/office/drawing/2014/main" id="{1C8313C9-1449-49F0-9360-80E3CDCFD46E}"/>
                    </a:ext>
                  </a:extLst>
                </p:cNvPr>
                <p:cNvSpPr>
                  <a:spLocks noChangeArrowheads="1"/>
                </p:cNvSpPr>
                <p:nvPr/>
              </p:nvSpPr>
              <p:spPr bwMode="auto">
                <a:xfrm>
                  <a:off x="1206" y="2742"/>
                  <a:ext cx="480" cy="6"/>
                </a:xfrm>
                <a:prstGeom prst="rect">
                  <a:avLst/>
                </a:prstGeom>
                <a:solidFill>
                  <a:srgbClr val="FFEA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28" name="Rectangle 2996">
                  <a:extLst>
                    <a:ext uri="{FF2B5EF4-FFF2-40B4-BE49-F238E27FC236}">
                      <a16:creationId xmlns:a16="http://schemas.microsoft.com/office/drawing/2014/main" id="{8412C7D4-74D4-4A4C-A012-6A5C6B7E1D92}"/>
                    </a:ext>
                  </a:extLst>
                </p:cNvPr>
                <p:cNvSpPr>
                  <a:spLocks noChangeArrowheads="1"/>
                </p:cNvSpPr>
                <p:nvPr/>
              </p:nvSpPr>
              <p:spPr bwMode="auto">
                <a:xfrm>
                  <a:off x="1206" y="2748"/>
                  <a:ext cx="480" cy="6"/>
                </a:xfrm>
                <a:prstGeom prst="rect">
                  <a:avLst/>
                </a:prstGeom>
                <a:solidFill>
                  <a:srgbClr val="FFE5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29" name="Rectangle 2997">
                  <a:extLst>
                    <a:ext uri="{FF2B5EF4-FFF2-40B4-BE49-F238E27FC236}">
                      <a16:creationId xmlns:a16="http://schemas.microsoft.com/office/drawing/2014/main" id="{31FA471A-A664-40B0-B0C7-A8BBC0C9A08A}"/>
                    </a:ext>
                  </a:extLst>
                </p:cNvPr>
                <p:cNvSpPr>
                  <a:spLocks noChangeArrowheads="1"/>
                </p:cNvSpPr>
                <p:nvPr/>
              </p:nvSpPr>
              <p:spPr bwMode="auto">
                <a:xfrm>
                  <a:off x="1206" y="2754"/>
                  <a:ext cx="480" cy="6"/>
                </a:xfrm>
                <a:prstGeom prst="rect">
                  <a:avLst/>
                </a:prstGeom>
                <a:solidFill>
                  <a:srgbClr val="FFDF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30" name="Rectangle 2998">
                  <a:extLst>
                    <a:ext uri="{FF2B5EF4-FFF2-40B4-BE49-F238E27FC236}">
                      <a16:creationId xmlns:a16="http://schemas.microsoft.com/office/drawing/2014/main" id="{C69131B0-7BC9-45D6-BA7E-62C9275B4865}"/>
                    </a:ext>
                  </a:extLst>
                </p:cNvPr>
                <p:cNvSpPr>
                  <a:spLocks noChangeArrowheads="1"/>
                </p:cNvSpPr>
                <p:nvPr/>
              </p:nvSpPr>
              <p:spPr bwMode="auto">
                <a:xfrm>
                  <a:off x="1206" y="2760"/>
                  <a:ext cx="480" cy="6"/>
                </a:xfrm>
                <a:prstGeom prst="rect">
                  <a:avLst/>
                </a:prstGeom>
                <a:solidFill>
                  <a:srgbClr val="FFD9D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31" name="Rectangle 2999">
                  <a:extLst>
                    <a:ext uri="{FF2B5EF4-FFF2-40B4-BE49-F238E27FC236}">
                      <a16:creationId xmlns:a16="http://schemas.microsoft.com/office/drawing/2014/main" id="{E1EC9488-4000-4F93-BE03-DDD68BEE3646}"/>
                    </a:ext>
                  </a:extLst>
                </p:cNvPr>
                <p:cNvSpPr>
                  <a:spLocks noChangeArrowheads="1"/>
                </p:cNvSpPr>
                <p:nvPr/>
              </p:nvSpPr>
              <p:spPr bwMode="auto">
                <a:xfrm>
                  <a:off x="1206" y="2766"/>
                  <a:ext cx="480" cy="6"/>
                </a:xfrm>
                <a:prstGeom prst="rect">
                  <a:avLst/>
                </a:prstGeom>
                <a:solidFill>
                  <a:srgbClr val="FFD3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32" name="Rectangle 3000">
                  <a:extLst>
                    <a:ext uri="{FF2B5EF4-FFF2-40B4-BE49-F238E27FC236}">
                      <a16:creationId xmlns:a16="http://schemas.microsoft.com/office/drawing/2014/main" id="{22876721-65F4-468A-9AAD-73DB1CFB6A91}"/>
                    </a:ext>
                  </a:extLst>
                </p:cNvPr>
                <p:cNvSpPr>
                  <a:spLocks noChangeArrowheads="1"/>
                </p:cNvSpPr>
                <p:nvPr/>
              </p:nvSpPr>
              <p:spPr bwMode="auto">
                <a:xfrm>
                  <a:off x="1206" y="2772"/>
                  <a:ext cx="480" cy="6"/>
                </a:xfrm>
                <a:prstGeom prst="rect">
                  <a:avLst/>
                </a:prstGeom>
                <a:solidFill>
                  <a:srgbClr val="FFCC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33" name="Rectangle 3001">
                  <a:extLst>
                    <a:ext uri="{FF2B5EF4-FFF2-40B4-BE49-F238E27FC236}">
                      <a16:creationId xmlns:a16="http://schemas.microsoft.com/office/drawing/2014/main" id="{813D55E2-C285-4054-9B9E-0083913C251F}"/>
                    </a:ext>
                  </a:extLst>
                </p:cNvPr>
                <p:cNvSpPr>
                  <a:spLocks noChangeArrowheads="1"/>
                </p:cNvSpPr>
                <p:nvPr/>
              </p:nvSpPr>
              <p:spPr bwMode="auto">
                <a:xfrm>
                  <a:off x="1206" y="2778"/>
                  <a:ext cx="480" cy="6"/>
                </a:xfrm>
                <a:prstGeom prst="rect">
                  <a:avLst/>
                </a:prstGeom>
                <a:solidFill>
                  <a:srgbClr val="FFC4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34" name="Rectangle 3002">
                  <a:extLst>
                    <a:ext uri="{FF2B5EF4-FFF2-40B4-BE49-F238E27FC236}">
                      <a16:creationId xmlns:a16="http://schemas.microsoft.com/office/drawing/2014/main" id="{A3ECF8E7-E3D9-4ECD-BCD3-A27F2738501C}"/>
                    </a:ext>
                  </a:extLst>
                </p:cNvPr>
                <p:cNvSpPr>
                  <a:spLocks noChangeArrowheads="1"/>
                </p:cNvSpPr>
                <p:nvPr/>
              </p:nvSpPr>
              <p:spPr bwMode="auto">
                <a:xfrm>
                  <a:off x="1206" y="2784"/>
                  <a:ext cx="480" cy="6"/>
                </a:xfrm>
                <a:prstGeom prst="rect">
                  <a:avLst/>
                </a:prstGeom>
                <a:solidFill>
                  <a:srgbClr val="FFBD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35" name="Rectangle 3003">
                  <a:extLst>
                    <a:ext uri="{FF2B5EF4-FFF2-40B4-BE49-F238E27FC236}">
                      <a16:creationId xmlns:a16="http://schemas.microsoft.com/office/drawing/2014/main" id="{8FC7F5F0-5FA2-407F-A34E-23301C776085}"/>
                    </a:ext>
                  </a:extLst>
                </p:cNvPr>
                <p:cNvSpPr>
                  <a:spLocks noChangeArrowheads="1"/>
                </p:cNvSpPr>
                <p:nvPr/>
              </p:nvSpPr>
              <p:spPr bwMode="auto">
                <a:xfrm>
                  <a:off x="1206" y="2790"/>
                  <a:ext cx="480" cy="6"/>
                </a:xfrm>
                <a:prstGeom prst="rect">
                  <a:avLst/>
                </a:prstGeom>
                <a:solidFill>
                  <a:srgbClr val="FFB5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36" name="Rectangle 3004">
                  <a:extLst>
                    <a:ext uri="{FF2B5EF4-FFF2-40B4-BE49-F238E27FC236}">
                      <a16:creationId xmlns:a16="http://schemas.microsoft.com/office/drawing/2014/main" id="{711C5AC8-B1FB-4ACE-BE14-18C2186DDE4F}"/>
                    </a:ext>
                  </a:extLst>
                </p:cNvPr>
                <p:cNvSpPr>
                  <a:spLocks noChangeArrowheads="1"/>
                </p:cNvSpPr>
                <p:nvPr/>
              </p:nvSpPr>
              <p:spPr bwMode="auto">
                <a:xfrm>
                  <a:off x="1206" y="2796"/>
                  <a:ext cx="480" cy="6"/>
                </a:xfrm>
                <a:prstGeom prst="rect">
                  <a:avLst/>
                </a:prstGeom>
                <a:solidFill>
                  <a:srgbClr val="FFADA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37" name="Rectangle 3005">
                  <a:extLst>
                    <a:ext uri="{FF2B5EF4-FFF2-40B4-BE49-F238E27FC236}">
                      <a16:creationId xmlns:a16="http://schemas.microsoft.com/office/drawing/2014/main" id="{6BF1E2AF-D849-4045-9C48-A58FC3313971}"/>
                    </a:ext>
                  </a:extLst>
                </p:cNvPr>
                <p:cNvSpPr>
                  <a:spLocks noChangeArrowheads="1"/>
                </p:cNvSpPr>
                <p:nvPr/>
              </p:nvSpPr>
              <p:spPr bwMode="auto">
                <a:xfrm>
                  <a:off x="1206" y="2802"/>
                  <a:ext cx="480" cy="6"/>
                </a:xfrm>
                <a:prstGeom prst="rect">
                  <a:avLst/>
                </a:prstGeom>
                <a:solidFill>
                  <a:srgbClr val="FFA6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38" name="Rectangle 3006">
                  <a:extLst>
                    <a:ext uri="{FF2B5EF4-FFF2-40B4-BE49-F238E27FC236}">
                      <a16:creationId xmlns:a16="http://schemas.microsoft.com/office/drawing/2014/main" id="{481A4E46-E547-4F3B-8D9B-7DFEA20CE424}"/>
                    </a:ext>
                  </a:extLst>
                </p:cNvPr>
                <p:cNvSpPr>
                  <a:spLocks noChangeArrowheads="1"/>
                </p:cNvSpPr>
                <p:nvPr/>
              </p:nvSpPr>
              <p:spPr bwMode="auto">
                <a:xfrm>
                  <a:off x="1206" y="2808"/>
                  <a:ext cx="480" cy="6"/>
                </a:xfrm>
                <a:prstGeom prst="rect">
                  <a:avLst/>
                </a:prstGeom>
                <a:solidFill>
                  <a:srgbClr val="FF9F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39" name="Rectangle 3007">
                  <a:extLst>
                    <a:ext uri="{FF2B5EF4-FFF2-40B4-BE49-F238E27FC236}">
                      <a16:creationId xmlns:a16="http://schemas.microsoft.com/office/drawing/2014/main" id="{4FCFDA72-E38F-4807-ABF6-BF7212C1A09C}"/>
                    </a:ext>
                  </a:extLst>
                </p:cNvPr>
                <p:cNvSpPr>
                  <a:spLocks noChangeArrowheads="1"/>
                </p:cNvSpPr>
                <p:nvPr/>
              </p:nvSpPr>
              <p:spPr bwMode="auto">
                <a:xfrm>
                  <a:off x="1206" y="2814"/>
                  <a:ext cx="480" cy="6"/>
                </a:xfrm>
                <a:prstGeom prst="rect">
                  <a:avLst/>
                </a:prstGeom>
                <a:solidFill>
                  <a:srgbClr val="FF989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40" name="Rectangle 3008">
                  <a:extLst>
                    <a:ext uri="{FF2B5EF4-FFF2-40B4-BE49-F238E27FC236}">
                      <a16:creationId xmlns:a16="http://schemas.microsoft.com/office/drawing/2014/main" id="{BE912092-8DD2-4066-B9B6-EF3845B3375D}"/>
                    </a:ext>
                  </a:extLst>
                </p:cNvPr>
                <p:cNvSpPr>
                  <a:spLocks noChangeArrowheads="1"/>
                </p:cNvSpPr>
                <p:nvPr/>
              </p:nvSpPr>
              <p:spPr bwMode="auto">
                <a:xfrm>
                  <a:off x="1206" y="2820"/>
                  <a:ext cx="480" cy="6"/>
                </a:xfrm>
                <a:prstGeom prst="rect">
                  <a:avLst/>
                </a:prstGeom>
                <a:solidFill>
                  <a:srgbClr val="FF92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41" name="Rectangle 3009">
                  <a:extLst>
                    <a:ext uri="{FF2B5EF4-FFF2-40B4-BE49-F238E27FC236}">
                      <a16:creationId xmlns:a16="http://schemas.microsoft.com/office/drawing/2014/main" id="{5263B658-D943-41B5-A243-DEE0BFC33161}"/>
                    </a:ext>
                  </a:extLst>
                </p:cNvPr>
                <p:cNvSpPr>
                  <a:spLocks noChangeArrowheads="1"/>
                </p:cNvSpPr>
                <p:nvPr/>
              </p:nvSpPr>
              <p:spPr bwMode="auto">
                <a:xfrm>
                  <a:off x="1206" y="2826"/>
                  <a:ext cx="480" cy="6"/>
                </a:xfrm>
                <a:prstGeom prst="rect">
                  <a:avLst/>
                </a:prstGeom>
                <a:solidFill>
                  <a:srgbClr val="FF8D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42" name="Rectangle 3010">
                  <a:extLst>
                    <a:ext uri="{FF2B5EF4-FFF2-40B4-BE49-F238E27FC236}">
                      <a16:creationId xmlns:a16="http://schemas.microsoft.com/office/drawing/2014/main" id="{DBF157E2-087A-4DF1-AF3E-3B401C4669EC}"/>
                    </a:ext>
                  </a:extLst>
                </p:cNvPr>
                <p:cNvSpPr>
                  <a:spLocks noChangeArrowheads="1"/>
                </p:cNvSpPr>
                <p:nvPr/>
              </p:nvSpPr>
              <p:spPr bwMode="auto">
                <a:xfrm>
                  <a:off x="1206" y="2832"/>
                  <a:ext cx="480" cy="6"/>
                </a:xfrm>
                <a:prstGeom prst="rect">
                  <a:avLst/>
                </a:prstGeom>
                <a:solidFill>
                  <a:srgbClr val="FF88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43" name="Rectangle 3011">
                  <a:extLst>
                    <a:ext uri="{FF2B5EF4-FFF2-40B4-BE49-F238E27FC236}">
                      <a16:creationId xmlns:a16="http://schemas.microsoft.com/office/drawing/2014/main" id="{25278D21-C45A-467C-89CB-23C834C2A8CA}"/>
                    </a:ext>
                  </a:extLst>
                </p:cNvPr>
                <p:cNvSpPr>
                  <a:spLocks noChangeArrowheads="1"/>
                </p:cNvSpPr>
                <p:nvPr/>
              </p:nvSpPr>
              <p:spPr bwMode="auto">
                <a:xfrm>
                  <a:off x="1206" y="2838"/>
                  <a:ext cx="480" cy="6"/>
                </a:xfrm>
                <a:prstGeom prst="rect">
                  <a:avLst/>
                </a:prstGeom>
                <a:solidFill>
                  <a:srgbClr val="FF84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44" name="Rectangle 3012">
                  <a:extLst>
                    <a:ext uri="{FF2B5EF4-FFF2-40B4-BE49-F238E27FC236}">
                      <a16:creationId xmlns:a16="http://schemas.microsoft.com/office/drawing/2014/main" id="{7B297BB8-715B-411C-8C12-723BBE65C838}"/>
                    </a:ext>
                  </a:extLst>
                </p:cNvPr>
                <p:cNvSpPr>
                  <a:spLocks noChangeArrowheads="1"/>
                </p:cNvSpPr>
                <p:nvPr/>
              </p:nvSpPr>
              <p:spPr bwMode="auto">
                <a:xfrm>
                  <a:off x="1206" y="2844"/>
                  <a:ext cx="480" cy="6"/>
                </a:xfrm>
                <a:prstGeom prst="rect">
                  <a:avLst/>
                </a:prstGeom>
                <a:solidFill>
                  <a:srgbClr val="FF81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45" name="Rectangle 3013">
                  <a:extLst>
                    <a:ext uri="{FF2B5EF4-FFF2-40B4-BE49-F238E27FC236}">
                      <a16:creationId xmlns:a16="http://schemas.microsoft.com/office/drawing/2014/main" id="{6C29E31B-8473-486C-9045-F1CE0EA6336F}"/>
                    </a:ext>
                  </a:extLst>
                </p:cNvPr>
                <p:cNvSpPr>
                  <a:spLocks noChangeArrowheads="1"/>
                </p:cNvSpPr>
                <p:nvPr/>
              </p:nvSpPr>
              <p:spPr bwMode="auto">
                <a:xfrm>
                  <a:off x="1206" y="2850"/>
                  <a:ext cx="480" cy="6"/>
                </a:xfrm>
                <a:prstGeom prst="rect">
                  <a:avLst/>
                </a:prstGeom>
                <a:solidFill>
                  <a:srgbClr val="FF7E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46" name="Rectangle 3014">
                  <a:extLst>
                    <a:ext uri="{FF2B5EF4-FFF2-40B4-BE49-F238E27FC236}">
                      <a16:creationId xmlns:a16="http://schemas.microsoft.com/office/drawing/2014/main" id="{3E900486-E200-4730-B02E-8FD8EFA86596}"/>
                    </a:ext>
                  </a:extLst>
                </p:cNvPr>
                <p:cNvSpPr>
                  <a:spLocks noChangeArrowheads="1"/>
                </p:cNvSpPr>
                <p:nvPr/>
              </p:nvSpPr>
              <p:spPr bwMode="auto">
                <a:xfrm>
                  <a:off x="1206" y="2856"/>
                  <a:ext cx="480" cy="6"/>
                </a:xfrm>
                <a:prstGeom prst="rect">
                  <a:avLst/>
                </a:prstGeom>
                <a:solidFill>
                  <a:srgbClr val="FF7C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8247" name="Rectangle 3015">
                <a:extLst>
                  <a:ext uri="{FF2B5EF4-FFF2-40B4-BE49-F238E27FC236}">
                    <a16:creationId xmlns:a16="http://schemas.microsoft.com/office/drawing/2014/main" id="{B2E879B1-274B-4DF7-9826-2DC52E39A656}"/>
                  </a:ext>
                </a:extLst>
              </p:cNvPr>
              <p:cNvSpPr>
                <a:spLocks noChangeArrowheads="1"/>
              </p:cNvSpPr>
              <p:nvPr/>
            </p:nvSpPr>
            <p:spPr bwMode="auto">
              <a:xfrm>
                <a:off x="1206" y="2526"/>
                <a:ext cx="480" cy="336"/>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8248" name="Rectangle 3016">
              <a:extLst>
                <a:ext uri="{FF2B5EF4-FFF2-40B4-BE49-F238E27FC236}">
                  <a16:creationId xmlns:a16="http://schemas.microsoft.com/office/drawing/2014/main" id="{785AA324-1F5D-4118-874D-A89A824BF35C}"/>
                </a:ext>
              </a:extLst>
            </p:cNvPr>
            <p:cNvSpPr>
              <a:spLocks noChangeArrowheads="1"/>
            </p:cNvSpPr>
            <p:nvPr/>
          </p:nvSpPr>
          <p:spPr bwMode="auto">
            <a:xfrm>
              <a:off x="1332" y="2628"/>
              <a:ext cx="22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PPP</a:t>
              </a:r>
              <a:endParaRPr lang="fr-FR" altLang="en-US"/>
            </a:p>
          </p:txBody>
        </p:sp>
        <p:grpSp>
          <p:nvGrpSpPr>
            <p:cNvPr id="98249" name="Group 3017">
              <a:extLst>
                <a:ext uri="{FF2B5EF4-FFF2-40B4-BE49-F238E27FC236}">
                  <a16:creationId xmlns:a16="http://schemas.microsoft.com/office/drawing/2014/main" id="{9019480F-D816-480F-AD5F-A1F3A55A07AA}"/>
                </a:ext>
              </a:extLst>
            </p:cNvPr>
            <p:cNvGrpSpPr>
              <a:grpSpLocks/>
            </p:cNvGrpSpPr>
            <p:nvPr/>
          </p:nvGrpSpPr>
          <p:grpSpPr bwMode="auto">
            <a:xfrm>
              <a:off x="3798" y="3102"/>
              <a:ext cx="336" cy="240"/>
              <a:chOff x="3798" y="3102"/>
              <a:chExt cx="336" cy="240"/>
            </a:xfrm>
          </p:grpSpPr>
          <p:grpSp>
            <p:nvGrpSpPr>
              <p:cNvPr id="98250" name="Group 3018">
                <a:extLst>
                  <a:ext uri="{FF2B5EF4-FFF2-40B4-BE49-F238E27FC236}">
                    <a16:creationId xmlns:a16="http://schemas.microsoft.com/office/drawing/2014/main" id="{0761019C-05F9-4D16-93B4-0FB92875A434}"/>
                  </a:ext>
                </a:extLst>
              </p:cNvPr>
              <p:cNvGrpSpPr>
                <a:grpSpLocks/>
              </p:cNvGrpSpPr>
              <p:nvPr/>
            </p:nvGrpSpPr>
            <p:grpSpPr bwMode="auto">
              <a:xfrm>
                <a:off x="3798" y="3102"/>
                <a:ext cx="336" cy="240"/>
                <a:chOff x="3798" y="3102"/>
                <a:chExt cx="336" cy="240"/>
              </a:xfrm>
            </p:grpSpPr>
            <p:sp>
              <p:nvSpPr>
                <p:cNvPr id="98251" name="Rectangle 3019">
                  <a:extLst>
                    <a:ext uri="{FF2B5EF4-FFF2-40B4-BE49-F238E27FC236}">
                      <a16:creationId xmlns:a16="http://schemas.microsoft.com/office/drawing/2014/main" id="{33177DA4-6B9C-4587-B289-5BD5F180D13C}"/>
                    </a:ext>
                  </a:extLst>
                </p:cNvPr>
                <p:cNvSpPr>
                  <a:spLocks noChangeArrowheads="1"/>
                </p:cNvSpPr>
                <p:nvPr/>
              </p:nvSpPr>
              <p:spPr bwMode="auto">
                <a:xfrm>
                  <a:off x="3798" y="3102"/>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52" name="Rectangle 3020">
                  <a:extLst>
                    <a:ext uri="{FF2B5EF4-FFF2-40B4-BE49-F238E27FC236}">
                      <a16:creationId xmlns:a16="http://schemas.microsoft.com/office/drawing/2014/main" id="{54054196-CFA7-4D2F-B63D-E5B49A085746}"/>
                    </a:ext>
                  </a:extLst>
                </p:cNvPr>
                <p:cNvSpPr>
                  <a:spLocks noChangeArrowheads="1"/>
                </p:cNvSpPr>
                <p:nvPr/>
              </p:nvSpPr>
              <p:spPr bwMode="auto">
                <a:xfrm>
                  <a:off x="3798" y="3108"/>
                  <a:ext cx="336"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53" name="Rectangle 3021">
                  <a:extLst>
                    <a:ext uri="{FF2B5EF4-FFF2-40B4-BE49-F238E27FC236}">
                      <a16:creationId xmlns:a16="http://schemas.microsoft.com/office/drawing/2014/main" id="{AA15C64B-40F3-4A2E-94BB-28B630887054}"/>
                    </a:ext>
                  </a:extLst>
                </p:cNvPr>
                <p:cNvSpPr>
                  <a:spLocks noChangeArrowheads="1"/>
                </p:cNvSpPr>
                <p:nvPr/>
              </p:nvSpPr>
              <p:spPr bwMode="auto">
                <a:xfrm>
                  <a:off x="3798" y="3114"/>
                  <a:ext cx="336"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54" name="Rectangle 3022">
                  <a:extLst>
                    <a:ext uri="{FF2B5EF4-FFF2-40B4-BE49-F238E27FC236}">
                      <a16:creationId xmlns:a16="http://schemas.microsoft.com/office/drawing/2014/main" id="{B78B5610-B3E1-4185-AA53-C773C921FBC2}"/>
                    </a:ext>
                  </a:extLst>
                </p:cNvPr>
                <p:cNvSpPr>
                  <a:spLocks noChangeArrowheads="1"/>
                </p:cNvSpPr>
                <p:nvPr/>
              </p:nvSpPr>
              <p:spPr bwMode="auto">
                <a:xfrm>
                  <a:off x="3798" y="3120"/>
                  <a:ext cx="336"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55" name="Rectangle 3023">
                  <a:extLst>
                    <a:ext uri="{FF2B5EF4-FFF2-40B4-BE49-F238E27FC236}">
                      <a16:creationId xmlns:a16="http://schemas.microsoft.com/office/drawing/2014/main" id="{84720A42-3BCD-4A4D-A35E-7115971FDF50}"/>
                    </a:ext>
                  </a:extLst>
                </p:cNvPr>
                <p:cNvSpPr>
                  <a:spLocks noChangeArrowheads="1"/>
                </p:cNvSpPr>
                <p:nvPr/>
              </p:nvSpPr>
              <p:spPr bwMode="auto">
                <a:xfrm>
                  <a:off x="3798" y="3126"/>
                  <a:ext cx="336"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56" name="Rectangle 3024">
                  <a:extLst>
                    <a:ext uri="{FF2B5EF4-FFF2-40B4-BE49-F238E27FC236}">
                      <a16:creationId xmlns:a16="http://schemas.microsoft.com/office/drawing/2014/main" id="{FF2F468F-BCE4-410A-A712-5A5CB65EA602}"/>
                    </a:ext>
                  </a:extLst>
                </p:cNvPr>
                <p:cNvSpPr>
                  <a:spLocks noChangeArrowheads="1"/>
                </p:cNvSpPr>
                <p:nvPr/>
              </p:nvSpPr>
              <p:spPr bwMode="auto">
                <a:xfrm>
                  <a:off x="3798" y="3132"/>
                  <a:ext cx="336"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57" name="Rectangle 3025">
                  <a:extLst>
                    <a:ext uri="{FF2B5EF4-FFF2-40B4-BE49-F238E27FC236}">
                      <a16:creationId xmlns:a16="http://schemas.microsoft.com/office/drawing/2014/main" id="{CD7798DA-3322-43A0-8421-2F95F3ABB7CC}"/>
                    </a:ext>
                  </a:extLst>
                </p:cNvPr>
                <p:cNvSpPr>
                  <a:spLocks noChangeArrowheads="1"/>
                </p:cNvSpPr>
                <p:nvPr/>
              </p:nvSpPr>
              <p:spPr bwMode="auto">
                <a:xfrm>
                  <a:off x="3798" y="3138"/>
                  <a:ext cx="336"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58" name="Rectangle 3026">
                  <a:extLst>
                    <a:ext uri="{FF2B5EF4-FFF2-40B4-BE49-F238E27FC236}">
                      <a16:creationId xmlns:a16="http://schemas.microsoft.com/office/drawing/2014/main" id="{6A9A21F1-3BB3-432F-B0F3-217C81DC7869}"/>
                    </a:ext>
                  </a:extLst>
                </p:cNvPr>
                <p:cNvSpPr>
                  <a:spLocks noChangeArrowheads="1"/>
                </p:cNvSpPr>
                <p:nvPr/>
              </p:nvSpPr>
              <p:spPr bwMode="auto">
                <a:xfrm>
                  <a:off x="3798" y="3144"/>
                  <a:ext cx="336"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59" name="Rectangle 3027">
                  <a:extLst>
                    <a:ext uri="{FF2B5EF4-FFF2-40B4-BE49-F238E27FC236}">
                      <a16:creationId xmlns:a16="http://schemas.microsoft.com/office/drawing/2014/main" id="{579FD183-85C0-450C-BAEC-19D1CB206060}"/>
                    </a:ext>
                  </a:extLst>
                </p:cNvPr>
                <p:cNvSpPr>
                  <a:spLocks noChangeArrowheads="1"/>
                </p:cNvSpPr>
                <p:nvPr/>
              </p:nvSpPr>
              <p:spPr bwMode="auto">
                <a:xfrm>
                  <a:off x="3798" y="3150"/>
                  <a:ext cx="336"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60" name="Rectangle 3028">
                  <a:extLst>
                    <a:ext uri="{FF2B5EF4-FFF2-40B4-BE49-F238E27FC236}">
                      <a16:creationId xmlns:a16="http://schemas.microsoft.com/office/drawing/2014/main" id="{6AA42400-DDB4-469B-A4A3-E28F86498BC0}"/>
                    </a:ext>
                  </a:extLst>
                </p:cNvPr>
                <p:cNvSpPr>
                  <a:spLocks noChangeArrowheads="1"/>
                </p:cNvSpPr>
                <p:nvPr/>
              </p:nvSpPr>
              <p:spPr bwMode="auto">
                <a:xfrm>
                  <a:off x="3798" y="3156"/>
                  <a:ext cx="336"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61" name="Rectangle 3029">
                  <a:extLst>
                    <a:ext uri="{FF2B5EF4-FFF2-40B4-BE49-F238E27FC236}">
                      <a16:creationId xmlns:a16="http://schemas.microsoft.com/office/drawing/2014/main" id="{501432C5-2A5E-4198-8F51-2591E885EF98}"/>
                    </a:ext>
                  </a:extLst>
                </p:cNvPr>
                <p:cNvSpPr>
                  <a:spLocks noChangeArrowheads="1"/>
                </p:cNvSpPr>
                <p:nvPr/>
              </p:nvSpPr>
              <p:spPr bwMode="auto">
                <a:xfrm>
                  <a:off x="3798" y="3162"/>
                  <a:ext cx="336"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62" name="Rectangle 3030">
                  <a:extLst>
                    <a:ext uri="{FF2B5EF4-FFF2-40B4-BE49-F238E27FC236}">
                      <a16:creationId xmlns:a16="http://schemas.microsoft.com/office/drawing/2014/main" id="{BBF1CFEC-7D41-46F2-93F1-20CE7133B132}"/>
                    </a:ext>
                  </a:extLst>
                </p:cNvPr>
                <p:cNvSpPr>
                  <a:spLocks noChangeArrowheads="1"/>
                </p:cNvSpPr>
                <p:nvPr/>
              </p:nvSpPr>
              <p:spPr bwMode="auto">
                <a:xfrm>
                  <a:off x="3798" y="3168"/>
                  <a:ext cx="336"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63" name="Rectangle 3031">
                  <a:extLst>
                    <a:ext uri="{FF2B5EF4-FFF2-40B4-BE49-F238E27FC236}">
                      <a16:creationId xmlns:a16="http://schemas.microsoft.com/office/drawing/2014/main" id="{7ACF5CCD-446E-4CF4-B971-45A7DD0434B0}"/>
                    </a:ext>
                  </a:extLst>
                </p:cNvPr>
                <p:cNvSpPr>
                  <a:spLocks noChangeArrowheads="1"/>
                </p:cNvSpPr>
                <p:nvPr/>
              </p:nvSpPr>
              <p:spPr bwMode="auto">
                <a:xfrm>
                  <a:off x="3798" y="3174"/>
                  <a:ext cx="336"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64" name="Rectangle 3032">
                  <a:extLst>
                    <a:ext uri="{FF2B5EF4-FFF2-40B4-BE49-F238E27FC236}">
                      <a16:creationId xmlns:a16="http://schemas.microsoft.com/office/drawing/2014/main" id="{3A1803BD-98C0-41C4-B9CD-6664C1552A4C}"/>
                    </a:ext>
                  </a:extLst>
                </p:cNvPr>
                <p:cNvSpPr>
                  <a:spLocks noChangeArrowheads="1"/>
                </p:cNvSpPr>
                <p:nvPr/>
              </p:nvSpPr>
              <p:spPr bwMode="auto">
                <a:xfrm>
                  <a:off x="3798" y="3180"/>
                  <a:ext cx="336"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65" name="Rectangle 3033">
                  <a:extLst>
                    <a:ext uri="{FF2B5EF4-FFF2-40B4-BE49-F238E27FC236}">
                      <a16:creationId xmlns:a16="http://schemas.microsoft.com/office/drawing/2014/main" id="{E54455F9-AB9A-44D2-A822-76D8D4B2AAF1}"/>
                    </a:ext>
                  </a:extLst>
                </p:cNvPr>
                <p:cNvSpPr>
                  <a:spLocks noChangeArrowheads="1"/>
                </p:cNvSpPr>
                <p:nvPr/>
              </p:nvSpPr>
              <p:spPr bwMode="auto">
                <a:xfrm>
                  <a:off x="3798" y="3186"/>
                  <a:ext cx="336"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66" name="Rectangle 3034">
                  <a:extLst>
                    <a:ext uri="{FF2B5EF4-FFF2-40B4-BE49-F238E27FC236}">
                      <a16:creationId xmlns:a16="http://schemas.microsoft.com/office/drawing/2014/main" id="{2E305223-E7B9-44BB-A3DB-BB52A6219CF2}"/>
                    </a:ext>
                  </a:extLst>
                </p:cNvPr>
                <p:cNvSpPr>
                  <a:spLocks noChangeArrowheads="1"/>
                </p:cNvSpPr>
                <p:nvPr/>
              </p:nvSpPr>
              <p:spPr bwMode="auto">
                <a:xfrm>
                  <a:off x="3798" y="3192"/>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67" name="Rectangle 3035">
                  <a:extLst>
                    <a:ext uri="{FF2B5EF4-FFF2-40B4-BE49-F238E27FC236}">
                      <a16:creationId xmlns:a16="http://schemas.microsoft.com/office/drawing/2014/main" id="{4BAC8489-1634-47FE-95AD-3ACFCD0137E5}"/>
                    </a:ext>
                  </a:extLst>
                </p:cNvPr>
                <p:cNvSpPr>
                  <a:spLocks noChangeArrowheads="1"/>
                </p:cNvSpPr>
                <p:nvPr/>
              </p:nvSpPr>
              <p:spPr bwMode="auto">
                <a:xfrm>
                  <a:off x="3798" y="3198"/>
                  <a:ext cx="336"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68" name="Rectangle 3036">
                  <a:extLst>
                    <a:ext uri="{FF2B5EF4-FFF2-40B4-BE49-F238E27FC236}">
                      <a16:creationId xmlns:a16="http://schemas.microsoft.com/office/drawing/2014/main" id="{5377D2EA-C89E-414D-A3AE-7E232C89A55B}"/>
                    </a:ext>
                  </a:extLst>
                </p:cNvPr>
                <p:cNvSpPr>
                  <a:spLocks noChangeArrowheads="1"/>
                </p:cNvSpPr>
                <p:nvPr/>
              </p:nvSpPr>
              <p:spPr bwMode="auto">
                <a:xfrm>
                  <a:off x="3798" y="3204"/>
                  <a:ext cx="336"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69" name="Rectangle 3037">
                  <a:extLst>
                    <a:ext uri="{FF2B5EF4-FFF2-40B4-BE49-F238E27FC236}">
                      <a16:creationId xmlns:a16="http://schemas.microsoft.com/office/drawing/2014/main" id="{83C314E9-A9EC-437A-9304-3EBD5BF6E864}"/>
                    </a:ext>
                  </a:extLst>
                </p:cNvPr>
                <p:cNvSpPr>
                  <a:spLocks noChangeArrowheads="1"/>
                </p:cNvSpPr>
                <p:nvPr/>
              </p:nvSpPr>
              <p:spPr bwMode="auto">
                <a:xfrm>
                  <a:off x="3798" y="3210"/>
                  <a:ext cx="336"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70" name="Rectangle 3038">
                  <a:extLst>
                    <a:ext uri="{FF2B5EF4-FFF2-40B4-BE49-F238E27FC236}">
                      <a16:creationId xmlns:a16="http://schemas.microsoft.com/office/drawing/2014/main" id="{9FEA1253-E255-4443-9CA1-147A88B2F787}"/>
                    </a:ext>
                  </a:extLst>
                </p:cNvPr>
                <p:cNvSpPr>
                  <a:spLocks noChangeArrowheads="1"/>
                </p:cNvSpPr>
                <p:nvPr/>
              </p:nvSpPr>
              <p:spPr bwMode="auto">
                <a:xfrm>
                  <a:off x="3798" y="3216"/>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71" name="Rectangle 3039">
                  <a:extLst>
                    <a:ext uri="{FF2B5EF4-FFF2-40B4-BE49-F238E27FC236}">
                      <a16:creationId xmlns:a16="http://schemas.microsoft.com/office/drawing/2014/main" id="{8BD7F090-D541-444A-80C4-0C183F899523}"/>
                    </a:ext>
                  </a:extLst>
                </p:cNvPr>
                <p:cNvSpPr>
                  <a:spLocks noChangeArrowheads="1"/>
                </p:cNvSpPr>
                <p:nvPr/>
              </p:nvSpPr>
              <p:spPr bwMode="auto">
                <a:xfrm>
                  <a:off x="3798" y="3222"/>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72" name="Rectangle 3040">
                  <a:extLst>
                    <a:ext uri="{FF2B5EF4-FFF2-40B4-BE49-F238E27FC236}">
                      <a16:creationId xmlns:a16="http://schemas.microsoft.com/office/drawing/2014/main" id="{6B231FA7-ED8C-4254-B030-094EF4645681}"/>
                    </a:ext>
                  </a:extLst>
                </p:cNvPr>
                <p:cNvSpPr>
                  <a:spLocks noChangeArrowheads="1"/>
                </p:cNvSpPr>
                <p:nvPr/>
              </p:nvSpPr>
              <p:spPr bwMode="auto">
                <a:xfrm>
                  <a:off x="3798" y="3228"/>
                  <a:ext cx="336"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73" name="Rectangle 3041">
                  <a:extLst>
                    <a:ext uri="{FF2B5EF4-FFF2-40B4-BE49-F238E27FC236}">
                      <a16:creationId xmlns:a16="http://schemas.microsoft.com/office/drawing/2014/main" id="{84301CE9-8BA0-4C87-A8BB-A396A81ABAAF}"/>
                    </a:ext>
                  </a:extLst>
                </p:cNvPr>
                <p:cNvSpPr>
                  <a:spLocks noChangeArrowheads="1"/>
                </p:cNvSpPr>
                <p:nvPr/>
              </p:nvSpPr>
              <p:spPr bwMode="auto">
                <a:xfrm>
                  <a:off x="3798" y="3234"/>
                  <a:ext cx="336"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74" name="Rectangle 3042">
                  <a:extLst>
                    <a:ext uri="{FF2B5EF4-FFF2-40B4-BE49-F238E27FC236}">
                      <a16:creationId xmlns:a16="http://schemas.microsoft.com/office/drawing/2014/main" id="{94C0C413-1842-44E6-AF6F-5333CC5999B8}"/>
                    </a:ext>
                  </a:extLst>
                </p:cNvPr>
                <p:cNvSpPr>
                  <a:spLocks noChangeArrowheads="1"/>
                </p:cNvSpPr>
                <p:nvPr/>
              </p:nvSpPr>
              <p:spPr bwMode="auto">
                <a:xfrm>
                  <a:off x="3798" y="3240"/>
                  <a:ext cx="336"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75" name="Rectangle 3043">
                  <a:extLst>
                    <a:ext uri="{FF2B5EF4-FFF2-40B4-BE49-F238E27FC236}">
                      <a16:creationId xmlns:a16="http://schemas.microsoft.com/office/drawing/2014/main" id="{B838590A-551C-4814-8147-3229EFC97B5B}"/>
                    </a:ext>
                  </a:extLst>
                </p:cNvPr>
                <p:cNvSpPr>
                  <a:spLocks noChangeArrowheads="1"/>
                </p:cNvSpPr>
                <p:nvPr/>
              </p:nvSpPr>
              <p:spPr bwMode="auto">
                <a:xfrm>
                  <a:off x="3798" y="3246"/>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76" name="Rectangle 3044">
                  <a:extLst>
                    <a:ext uri="{FF2B5EF4-FFF2-40B4-BE49-F238E27FC236}">
                      <a16:creationId xmlns:a16="http://schemas.microsoft.com/office/drawing/2014/main" id="{B2B1282E-62D1-41B9-92F6-9295712CAF39}"/>
                    </a:ext>
                  </a:extLst>
                </p:cNvPr>
                <p:cNvSpPr>
                  <a:spLocks noChangeArrowheads="1"/>
                </p:cNvSpPr>
                <p:nvPr/>
              </p:nvSpPr>
              <p:spPr bwMode="auto">
                <a:xfrm>
                  <a:off x="3798" y="3252"/>
                  <a:ext cx="336"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77" name="Rectangle 3045">
                  <a:extLst>
                    <a:ext uri="{FF2B5EF4-FFF2-40B4-BE49-F238E27FC236}">
                      <a16:creationId xmlns:a16="http://schemas.microsoft.com/office/drawing/2014/main" id="{3CBC486D-0373-4F52-9A4A-E82DE43CB49F}"/>
                    </a:ext>
                  </a:extLst>
                </p:cNvPr>
                <p:cNvSpPr>
                  <a:spLocks noChangeArrowheads="1"/>
                </p:cNvSpPr>
                <p:nvPr/>
              </p:nvSpPr>
              <p:spPr bwMode="auto">
                <a:xfrm>
                  <a:off x="3798" y="3258"/>
                  <a:ext cx="336"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78" name="Rectangle 3046">
                  <a:extLst>
                    <a:ext uri="{FF2B5EF4-FFF2-40B4-BE49-F238E27FC236}">
                      <a16:creationId xmlns:a16="http://schemas.microsoft.com/office/drawing/2014/main" id="{C26BEE71-F09A-4FE9-8391-DC2186C53A19}"/>
                    </a:ext>
                  </a:extLst>
                </p:cNvPr>
                <p:cNvSpPr>
                  <a:spLocks noChangeArrowheads="1"/>
                </p:cNvSpPr>
                <p:nvPr/>
              </p:nvSpPr>
              <p:spPr bwMode="auto">
                <a:xfrm>
                  <a:off x="3798" y="3264"/>
                  <a:ext cx="336"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79" name="Rectangle 3047">
                  <a:extLst>
                    <a:ext uri="{FF2B5EF4-FFF2-40B4-BE49-F238E27FC236}">
                      <a16:creationId xmlns:a16="http://schemas.microsoft.com/office/drawing/2014/main" id="{45D125D4-0131-4308-B19B-BBF614F699AC}"/>
                    </a:ext>
                  </a:extLst>
                </p:cNvPr>
                <p:cNvSpPr>
                  <a:spLocks noChangeArrowheads="1"/>
                </p:cNvSpPr>
                <p:nvPr/>
              </p:nvSpPr>
              <p:spPr bwMode="auto">
                <a:xfrm>
                  <a:off x="3798" y="3270"/>
                  <a:ext cx="336"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80" name="Rectangle 3048">
                  <a:extLst>
                    <a:ext uri="{FF2B5EF4-FFF2-40B4-BE49-F238E27FC236}">
                      <a16:creationId xmlns:a16="http://schemas.microsoft.com/office/drawing/2014/main" id="{152E8AFB-D2FB-471B-85E7-80614E2F9CB3}"/>
                    </a:ext>
                  </a:extLst>
                </p:cNvPr>
                <p:cNvSpPr>
                  <a:spLocks noChangeArrowheads="1"/>
                </p:cNvSpPr>
                <p:nvPr/>
              </p:nvSpPr>
              <p:spPr bwMode="auto">
                <a:xfrm>
                  <a:off x="3798" y="3276"/>
                  <a:ext cx="336"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81" name="Rectangle 3049">
                  <a:extLst>
                    <a:ext uri="{FF2B5EF4-FFF2-40B4-BE49-F238E27FC236}">
                      <a16:creationId xmlns:a16="http://schemas.microsoft.com/office/drawing/2014/main" id="{02BA58A7-E744-417A-9240-B2FFA45744A9}"/>
                    </a:ext>
                  </a:extLst>
                </p:cNvPr>
                <p:cNvSpPr>
                  <a:spLocks noChangeArrowheads="1"/>
                </p:cNvSpPr>
                <p:nvPr/>
              </p:nvSpPr>
              <p:spPr bwMode="auto">
                <a:xfrm>
                  <a:off x="3798" y="3282"/>
                  <a:ext cx="336"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82" name="Rectangle 3050">
                  <a:extLst>
                    <a:ext uri="{FF2B5EF4-FFF2-40B4-BE49-F238E27FC236}">
                      <a16:creationId xmlns:a16="http://schemas.microsoft.com/office/drawing/2014/main" id="{86A1BAAF-1A1F-42E6-AE91-A0DA3A97E948}"/>
                    </a:ext>
                  </a:extLst>
                </p:cNvPr>
                <p:cNvSpPr>
                  <a:spLocks noChangeArrowheads="1"/>
                </p:cNvSpPr>
                <p:nvPr/>
              </p:nvSpPr>
              <p:spPr bwMode="auto">
                <a:xfrm>
                  <a:off x="3798" y="3288"/>
                  <a:ext cx="336"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83" name="Rectangle 3051">
                  <a:extLst>
                    <a:ext uri="{FF2B5EF4-FFF2-40B4-BE49-F238E27FC236}">
                      <a16:creationId xmlns:a16="http://schemas.microsoft.com/office/drawing/2014/main" id="{FDE91F3C-6381-4D45-930F-96BED28E8407}"/>
                    </a:ext>
                  </a:extLst>
                </p:cNvPr>
                <p:cNvSpPr>
                  <a:spLocks noChangeArrowheads="1"/>
                </p:cNvSpPr>
                <p:nvPr/>
              </p:nvSpPr>
              <p:spPr bwMode="auto">
                <a:xfrm>
                  <a:off x="3798" y="3294"/>
                  <a:ext cx="336" cy="6"/>
                </a:xfrm>
                <a:prstGeom prst="rect">
                  <a:avLst/>
                </a:prstGeom>
                <a:solidFill>
                  <a:srgbClr val="89A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84" name="Rectangle 3052">
                  <a:extLst>
                    <a:ext uri="{FF2B5EF4-FFF2-40B4-BE49-F238E27FC236}">
                      <a16:creationId xmlns:a16="http://schemas.microsoft.com/office/drawing/2014/main" id="{D05D4EF8-3A87-4EBC-92CD-0661CA30C809}"/>
                    </a:ext>
                  </a:extLst>
                </p:cNvPr>
                <p:cNvSpPr>
                  <a:spLocks noChangeArrowheads="1"/>
                </p:cNvSpPr>
                <p:nvPr/>
              </p:nvSpPr>
              <p:spPr bwMode="auto">
                <a:xfrm>
                  <a:off x="3798" y="3300"/>
                  <a:ext cx="336"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85" name="Rectangle 3053">
                  <a:extLst>
                    <a:ext uri="{FF2B5EF4-FFF2-40B4-BE49-F238E27FC236}">
                      <a16:creationId xmlns:a16="http://schemas.microsoft.com/office/drawing/2014/main" id="{C320594F-EE60-4D70-AB7B-4FBC7C6E53DA}"/>
                    </a:ext>
                  </a:extLst>
                </p:cNvPr>
                <p:cNvSpPr>
                  <a:spLocks noChangeArrowheads="1"/>
                </p:cNvSpPr>
                <p:nvPr/>
              </p:nvSpPr>
              <p:spPr bwMode="auto">
                <a:xfrm>
                  <a:off x="3798" y="3306"/>
                  <a:ext cx="336"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86" name="Rectangle 3054">
                  <a:extLst>
                    <a:ext uri="{FF2B5EF4-FFF2-40B4-BE49-F238E27FC236}">
                      <a16:creationId xmlns:a16="http://schemas.microsoft.com/office/drawing/2014/main" id="{1E48D761-48B9-4B4F-B8E3-A49FB4C3E458}"/>
                    </a:ext>
                  </a:extLst>
                </p:cNvPr>
                <p:cNvSpPr>
                  <a:spLocks noChangeArrowheads="1"/>
                </p:cNvSpPr>
                <p:nvPr/>
              </p:nvSpPr>
              <p:spPr bwMode="auto">
                <a:xfrm>
                  <a:off x="3798" y="3312"/>
                  <a:ext cx="336"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87" name="Rectangle 3055">
                  <a:extLst>
                    <a:ext uri="{FF2B5EF4-FFF2-40B4-BE49-F238E27FC236}">
                      <a16:creationId xmlns:a16="http://schemas.microsoft.com/office/drawing/2014/main" id="{D2D00CD6-1523-4D45-96FC-EBBA0976E61C}"/>
                    </a:ext>
                  </a:extLst>
                </p:cNvPr>
                <p:cNvSpPr>
                  <a:spLocks noChangeArrowheads="1"/>
                </p:cNvSpPr>
                <p:nvPr/>
              </p:nvSpPr>
              <p:spPr bwMode="auto">
                <a:xfrm>
                  <a:off x="3798" y="3318"/>
                  <a:ext cx="336"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88" name="Rectangle 3056">
                  <a:extLst>
                    <a:ext uri="{FF2B5EF4-FFF2-40B4-BE49-F238E27FC236}">
                      <a16:creationId xmlns:a16="http://schemas.microsoft.com/office/drawing/2014/main" id="{E662C1A2-5E7C-4086-A147-9F409DA6E8ED}"/>
                    </a:ext>
                  </a:extLst>
                </p:cNvPr>
                <p:cNvSpPr>
                  <a:spLocks noChangeArrowheads="1"/>
                </p:cNvSpPr>
                <p:nvPr/>
              </p:nvSpPr>
              <p:spPr bwMode="auto">
                <a:xfrm>
                  <a:off x="3798" y="3324"/>
                  <a:ext cx="336"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89" name="Rectangle 3057">
                  <a:extLst>
                    <a:ext uri="{FF2B5EF4-FFF2-40B4-BE49-F238E27FC236}">
                      <a16:creationId xmlns:a16="http://schemas.microsoft.com/office/drawing/2014/main" id="{5541281B-8A14-4FBE-B2B2-DEFD307D93C9}"/>
                    </a:ext>
                  </a:extLst>
                </p:cNvPr>
                <p:cNvSpPr>
                  <a:spLocks noChangeArrowheads="1"/>
                </p:cNvSpPr>
                <p:nvPr/>
              </p:nvSpPr>
              <p:spPr bwMode="auto">
                <a:xfrm>
                  <a:off x="3798" y="3330"/>
                  <a:ext cx="336"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90" name="Rectangle 3058">
                  <a:extLst>
                    <a:ext uri="{FF2B5EF4-FFF2-40B4-BE49-F238E27FC236}">
                      <a16:creationId xmlns:a16="http://schemas.microsoft.com/office/drawing/2014/main" id="{D3935C7B-20F7-4999-B0E0-2F8B3A214A92}"/>
                    </a:ext>
                  </a:extLst>
                </p:cNvPr>
                <p:cNvSpPr>
                  <a:spLocks noChangeArrowheads="1"/>
                </p:cNvSpPr>
                <p:nvPr/>
              </p:nvSpPr>
              <p:spPr bwMode="auto">
                <a:xfrm>
                  <a:off x="3798" y="3336"/>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8291" name="Rectangle 3059">
                <a:extLst>
                  <a:ext uri="{FF2B5EF4-FFF2-40B4-BE49-F238E27FC236}">
                    <a16:creationId xmlns:a16="http://schemas.microsoft.com/office/drawing/2014/main" id="{159BAA03-8714-45BB-BCB7-E4C414650784}"/>
                  </a:ext>
                </a:extLst>
              </p:cNvPr>
              <p:cNvSpPr>
                <a:spLocks noChangeArrowheads="1"/>
              </p:cNvSpPr>
              <p:nvPr/>
            </p:nvSpPr>
            <p:spPr bwMode="auto">
              <a:xfrm>
                <a:off x="3798" y="3102"/>
                <a:ext cx="336" cy="24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8292" name="Rectangle 3060">
              <a:extLst>
                <a:ext uri="{FF2B5EF4-FFF2-40B4-BE49-F238E27FC236}">
                  <a16:creationId xmlns:a16="http://schemas.microsoft.com/office/drawing/2014/main" id="{7ED07152-BFFA-4491-8AD5-88C63F284DE5}"/>
                </a:ext>
              </a:extLst>
            </p:cNvPr>
            <p:cNvSpPr>
              <a:spLocks noChangeArrowheads="1"/>
            </p:cNvSpPr>
            <p:nvPr/>
          </p:nvSpPr>
          <p:spPr bwMode="auto">
            <a:xfrm>
              <a:off x="3864" y="3168"/>
              <a:ext cx="20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200" b="1">
                  <a:solidFill>
                    <a:srgbClr val="200C40"/>
                  </a:solidFill>
                  <a:latin typeface="Arial" panose="020B0604020202020204" pitchFamily="34" charset="0"/>
                </a:rPr>
                <a:t>ATM</a:t>
              </a:r>
              <a:endParaRPr lang="fr-FR" altLang="en-US"/>
            </a:p>
          </p:txBody>
        </p:sp>
        <p:grpSp>
          <p:nvGrpSpPr>
            <p:cNvPr id="98293" name="Group 3061">
              <a:extLst>
                <a:ext uri="{FF2B5EF4-FFF2-40B4-BE49-F238E27FC236}">
                  <a16:creationId xmlns:a16="http://schemas.microsoft.com/office/drawing/2014/main" id="{A37E86BD-7B1E-4501-8EFD-FDE2B2140302}"/>
                </a:ext>
              </a:extLst>
            </p:cNvPr>
            <p:cNvGrpSpPr>
              <a:grpSpLocks/>
            </p:cNvGrpSpPr>
            <p:nvPr/>
          </p:nvGrpSpPr>
          <p:grpSpPr bwMode="auto">
            <a:xfrm>
              <a:off x="2214" y="3102"/>
              <a:ext cx="288" cy="240"/>
              <a:chOff x="2214" y="3102"/>
              <a:chExt cx="288" cy="240"/>
            </a:xfrm>
          </p:grpSpPr>
          <p:grpSp>
            <p:nvGrpSpPr>
              <p:cNvPr id="98294" name="Group 3062">
                <a:extLst>
                  <a:ext uri="{FF2B5EF4-FFF2-40B4-BE49-F238E27FC236}">
                    <a16:creationId xmlns:a16="http://schemas.microsoft.com/office/drawing/2014/main" id="{30BEBC71-4629-4019-8FB7-9B0EBBA8801A}"/>
                  </a:ext>
                </a:extLst>
              </p:cNvPr>
              <p:cNvGrpSpPr>
                <a:grpSpLocks/>
              </p:cNvGrpSpPr>
              <p:nvPr/>
            </p:nvGrpSpPr>
            <p:grpSpPr bwMode="auto">
              <a:xfrm>
                <a:off x="2214" y="3102"/>
                <a:ext cx="288" cy="240"/>
                <a:chOff x="2214" y="3102"/>
                <a:chExt cx="288" cy="240"/>
              </a:xfrm>
            </p:grpSpPr>
            <p:sp>
              <p:nvSpPr>
                <p:cNvPr id="98295" name="Rectangle 3063">
                  <a:extLst>
                    <a:ext uri="{FF2B5EF4-FFF2-40B4-BE49-F238E27FC236}">
                      <a16:creationId xmlns:a16="http://schemas.microsoft.com/office/drawing/2014/main" id="{1EE19C62-4C30-447D-9877-1098E418CA39}"/>
                    </a:ext>
                  </a:extLst>
                </p:cNvPr>
                <p:cNvSpPr>
                  <a:spLocks noChangeArrowheads="1"/>
                </p:cNvSpPr>
                <p:nvPr/>
              </p:nvSpPr>
              <p:spPr bwMode="auto">
                <a:xfrm>
                  <a:off x="2214" y="3102"/>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96" name="Rectangle 3064">
                  <a:extLst>
                    <a:ext uri="{FF2B5EF4-FFF2-40B4-BE49-F238E27FC236}">
                      <a16:creationId xmlns:a16="http://schemas.microsoft.com/office/drawing/2014/main" id="{8D618AE8-C8A3-4ABE-B2F4-16A02DC0DA5A}"/>
                    </a:ext>
                  </a:extLst>
                </p:cNvPr>
                <p:cNvSpPr>
                  <a:spLocks noChangeArrowheads="1"/>
                </p:cNvSpPr>
                <p:nvPr/>
              </p:nvSpPr>
              <p:spPr bwMode="auto">
                <a:xfrm>
                  <a:off x="2214" y="3108"/>
                  <a:ext cx="288"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97" name="Rectangle 3065">
                  <a:extLst>
                    <a:ext uri="{FF2B5EF4-FFF2-40B4-BE49-F238E27FC236}">
                      <a16:creationId xmlns:a16="http://schemas.microsoft.com/office/drawing/2014/main" id="{663F8E1B-5458-408D-B6E9-1DCE8AA039E9}"/>
                    </a:ext>
                  </a:extLst>
                </p:cNvPr>
                <p:cNvSpPr>
                  <a:spLocks noChangeArrowheads="1"/>
                </p:cNvSpPr>
                <p:nvPr/>
              </p:nvSpPr>
              <p:spPr bwMode="auto">
                <a:xfrm>
                  <a:off x="2214" y="3114"/>
                  <a:ext cx="288"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98" name="Rectangle 3066">
                  <a:extLst>
                    <a:ext uri="{FF2B5EF4-FFF2-40B4-BE49-F238E27FC236}">
                      <a16:creationId xmlns:a16="http://schemas.microsoft.com/office/drawing/2014/main" id="{03285163-B47E-4AA1-8B0D-756F3D731B7F}"/>
                    </a:ext>
                  </a:extLst>
                </p:cNvPr>
                <p:cNvSpPr>
                  <a:spLocks noChangeArrowheads="1"/>
                </p:cNvSpPr>
                <p:nvPr/>
              </p:nvSpPr>
              <p:spPr bwMode="auto">
                <a:xfrm>
                  <a:off x="2214" y="3120"/>
                  <a:ext cx="288"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299" name="Rectangle 3067">
                  <a:extLst>
                    <a:ext uri="{FF2B5EF4-FFF2-40B4-BE49-F238E27FC236}">
                      <a16:creationId xmlns:a16="http://schemas.microsoft.com/office/drawing/2014/main" id="{28FA3A17-9C06-457B-970F-37D963353E0F}"/>
                    </a:ext>
                  </a:extLst>
                </p:cNvPr>
                <p:cNvSpPr>
                  <a:spLocks noChangeArrowheads="1"/>
                </p:cNvSpPr>
                <p:nvPr/>
              </p:nvSpPr>
              <p:spPr bwMode="auto">
                <a:xfrm>
                  <a:off x="2214" y="3126"/>
                  <a:ext cx="288"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00" name="Rectangle 3068">
                  <a:extLst>
                    <a:ext uri="{FF2B5EF4-FFF2-40B4-BE49-F238E27FC236}">
                      <a16:creationId xmlns:a16="http://schemas.microsoft.com/office/drawing/2014/main" id="{BF87C4F5-9CDB-448C-8848-A44E5F32A8AC}"/>
                    </a:ext>
                  </a:extLst>
                </p:cNvPr>
                <p:cNvSpPr>
                  <a:spLocks noChangeArrowheads="1"/>
                </p:cNvSpPr>
                <p:nvPr/>
              </p:nvSpPr>
              <p:spPr bwMode="auto">
                <a:xfrm>
                  <a:off x="2214" y="3132"/>
                  <a:ext cx="288"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01" name="Rectangle 3069">
                  <a:extLst>
                    <a:ext uri="{FF2B5EF4-FFF2-40B4-BE49-F238E27FC236}">
                      <a16:creationId xmlns:a16="http://schemas.microsoft.com/office/drawing/2014/main" id="{3DE46066-096A-40EE-B961-995D21E5CA44}"/>
                    </a:ext>
                  </a:extLst>
                </p:cNvPr>
                <p:cNvSpPr>
                  <a:spLocks noChangeArrowheads="1"/>
                </p:cNvSpPr>
                <p:nvPr/>
              </p:nvSpPr>
              <p:spPr bwMode="auto">
                <a:xfrm>
                  <a:off x="2214" y="3138"/>
                  <a:ext cx="288"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02" name="Rectangle 3070">
                  <a:extLst>
                    <a:ext uri="{FF2B5EF4-FFF2-40B4-BE49-F238E27FC236}">
                      <a16:creationId xmlns:a16="http://schemas.microsoft.com/office/drawing/2014/main" id="{8B23F5AB-B82C-4802-8735-12B74955BAF3}"/>
                    </a:ext>
                  </a:extLst>
                </p:cNvPr>
                <p:cNvSpPr>
                  <a:spLocks noChangeArrowheads="1"/>
                </p:cNvSpPr>
                <p:nvPr/>
              </p:nvSpPr>
              <p:spPr bwMode="auto">
                <a:xfrm>
                  <a:off x="2214" y="3144"/>
                  <a:ext cx="288"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03" name="Rectangle 3071">
                  <a:extLst>
                    <a:ext uri="{FF2B5EF4-FFF2-40B4-BE49-F238E27FC236}">
                      <a16:creationId xmlns:a16="http://schemas.microsoft.com/office/drawing/2014/main" id="{0B094912-3F07-4A43-BC87-C84B2B66F4A8}"/>
                    </a:ext>
                  </a:extLst>
                </p:cNvPr>
                <p:cNvSpPr>
                  <a:spLocks noChangeArrowheads="1"/>
                </p:cNvSpPr>
                <p:nvPr/>
              </p:nvSpPr>
              <p:spPr bwMode="auto">
                <a:xfrm>
                  <a:off x="2214" y="3150"/>
                  <a:ext cx="288"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04" name="Rectangle 3072">
                  <a:extLst>
                    <a:ext uri="{FF2B5EF4-FFF2-40B4-BE49-F238E27FC236}">
                      <a16:creationId xmlns:a16="http://schemas.microsoft.com/office/drawing/2014/main" id="{28F47CF8-4D8E-48FF-8116-BEABDF01C06A}"/>
                    </a:ext>
                  </a:extLst>
                </p:cNvPr>
                <p:cNvSpPr>
                  <a:spLocks noChangeArrowheads="1"/>
                </p:cNvSpPr>
                <p:nvPr/>
              </p:nvSpPr>
              <p:spPr bwMode="auto">
                <a:xfrm>
                  <a:off x="2214" y="3156"/>
                  <a:ext cx="288"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05" name="Rectangle 3073">
                  <a:extLst>
                    <a:ext uri="{FF2B5EF4-FFF2-40B4-BE49-F238E27FC236}">
                      <a16:creationId xmlns:a16="http://schemas.microsoft.com/office/drawing/2014/main" id="{12D24E94-F615-4202-AC8E-67909851ABFF}"/>
                    </a:ext>
                  </a:extLst>
                </p:cNvPr>
                <p:cNvSpPr>
                  <a:spLocks noChangeArrowheads="1"/>
                </p:cNvSpPr>
                <p:nvPr/>
              </p:nvSpPr>
              <p:spPr bwMode="auto">
                <a:xfrm>
                  <a:off x="2214" y="3162"/>
                  <a:ext cx="288"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06" name="Rectangle 3074">
                  <a:extLst>
                    <a:ext uri="{FF2B5EF4-FFF2-40B4-BE49-F238E27FC236}">
                      <a16:creationId xmlns:a16="http://schemas.microsoft.com/office/drawing/2014/main" id="{FCC91DB3-1C15-42D0-8311-CD10CF71F779}"/>
                    </a:ext>
                  </a:extLst>
                </p:cNvPr>
                <p:cNvSpPr>
                  <a:spLocks noChangeArrowheads="1"/>
                </p:cNvSpPr>
                <p:nvPr/>
              </p:nvSpPr>
              <p:spPr bwMode="auto">
                <a:xfrm>
                  <a:off x="2214" y="3168"/>
                  <a:ext cx="288"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07" name="Rectangle 3075">
                  <a:extLst>
                    <a:ext uri="{FF2B5EF4-FFF2-40B4-BE49-F238E27FC236}">
                      <a16:creationId xmlns:a16="http://schemas.microsoft.com/office/drawing/2014/main" id="{DC20372C-5273-4900-AF21-CDCB51B6CBF0}"/>
                    </a:ext>
                  </a:extLst>
                </p:cNvPr>
                <p:cNvSpPr>
                  <a:spLocks noChangeArrowheads="1"/>
                </p:cNvSpPr>
                <p:nvPr/>
              </p:nvSpPr>
              <p:spPr bwMode="auto">
                <a:xfrm>
                  <a:off x="2214" y="3174"/>
                  <a:ext cx="288"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08" name="Rectangle 3076">
                  <a:extLst>
                    <a:ext uri="{FF2B5EF4-FFF2-40B4-BE49-F238E27FC236}">
                      <a16:creationId xmlns:a16="http://schemas.microsoft.com/office/drawing/2014/main" id="{2C6A67A2-49D4-4E01-A0E0-305025456497}"/>
                    </a:ext>
                  </a:extLst>
                </p:cNvPr>
                <p:cNvSpPr>
                  <a:spLocks noChangeArrowheads="1"/>
                </p:cNvSpPr>
                <p:nvPr/>
              </p:nvSpPr>
              <p:spPr bwMode="auto">
                <a:xfrm>
                  <a:off x="2214" y="3180"/>
                  <a:ext cx="288"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09" name="Rectangle 3077">
                  <a:extLst>
                    <a:ext uri="{FF2B5EF4-FFF2-40B4-BE49-F238E27FC236}">
                      <a16:creationId xmlns:a16="http://schemas.microsoft.com/office/drawing/2014/main" id="{6CEFB766-6D84-4BEA-A506-6028A25E352E}"/>
                    </a:ext>
                  </a:extLst>
                </p:cNvPr>
                <p:cNvSpPr>
                  <a:spLocks noChangeArrowheads="1"/>
                </p:cNvSpPr>
                <p:nvPr/>
              </p:nvSpPr>
              <p:spPr bwMode="auto">
                <a:xfrm>
                  <a:off x="2214" y="3186"/>
                  <a:ext cx="288"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10" name="Rectangle 3078">
                  <a:extLst>
                    <a:ext uri="{FF2B5EF4-FFF2-40B4-BE49-F238E27FC236}">
                      <a16:creationId xmlns:a16="http://schemas.microsoft.com/office/drawing/2014/main" id="{525C1AFC-BDD7-486C-AB02-6C4BF090CBBC}"/>
                    </a:ext>
                  </a:extLst>
                </p:cNvPr>
                <p:cNvSpPr>
                  <a:spLocks noChangeArrowheads="1"/>
                </p:cNvSpPr>
                <p:nvPr/>
              </p:nvSpPr>
              <p:spPr bwMode="auto">
                <a:xfrm>
                  <a:off x="2214" y="3192"/>
                  <a:ext cx="288"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11" name="Rectangle 3079">
                  <a:extLst>
                    <a:ext uri="{FF2B5EF4-FFF2-40B4-BE49-F238E27FC236}">
                      <a16:creationId xmlns:a16="http://schemas.microsoft.com/office/drawing/2014/main" id="{E5068467-9A07-4040-8E09-6F6DE17C8B66}"/>
                    </a:ext>
                  </a:extLst>
                </p:cNvPr>
                <p:cNvSpPr>
                  <a:spLocks noChangeArrowheads="1"/>
                </p:cNvSpPr>
                <p:nvPr/>
              </p:nvSpPr>
              <p:spPr bwMode="auto">
                <a:xfrm>
                  <a:off x="2214" y="3198"/>
                  <a:ext cx="288"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12" name="Rectangle 3080">
                  <a:extLst>
                    <a:ext uri="{FF2B5EF4-FFF2-40B4-BE49-F238E27FC236}">
                      <a16:creationId xmlns:a16="http://schemas.microsoft.com/office/drawing/2014/main" id="{3F8F3647-4006-4F4F-BF0C-B9BF7A800797}"/>
                    </a:ext>
                  </a:extLst>
                </p:cNvPr>
                <p:cNvSpPr>
                  <a:spLocks noChangeArrowheads="1"/>
                </p:cNvSpPr>
                <p:nvPr/>
              </p:nvSpPr>
              <p:spPr bwMode="auto">
                <a:xfrm>
                  <a:off x="2214" y="3204"/>
                  <a:ext cx="288"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13" name="Rectangle 3081">
                  <a:extLst>
                    <a:ext uri="{FF2B5EF4-FFF2-40B4-BE49-F238E27FC236}">
                      <a16:creationId xmlns:a16="http://schemas.microsoft.com/office/drawing/2014/main" id="{10472FB3-2EDA-49B2-BF63-3BF47D1AC1C0}"/>
                    </a:ext>
                  </a:extLst>
                </p:cNvPr>
                <p:cNvSpPr>
                  <a:spLocks noChangeArrowheads="1"/>
                </p:cNvSpPr>
                <p:nvPr/>
              </p:nvSpPr>
              <p:spPr bwMode="auto">
                <a:xfrm>
                  <a:off x="2214" y="3210"/>
                  <a:ext cx="288"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14" name="Rectangle 3082">
                  <a:extLst>
                    <a:ext uri="{FF2B5EF4-FFF2-40B4-BE49-F238E27FC236}">
                      <a16:creationId xmlns:a16="http://schemas.microsoft.com/office/drawing/2014/main" id="{687C0246-F0BA-4375-B613-AE12B9F65DB9}"/>
                    </a:ext>
                  </a:extLst>
                </p:cNvPr>
                <p:cNvSpPr>
                  <a:spLocks noChangeArrowheads="1"/>
                </p:cNvSpPr>
                <p:nvPr/>
              </p:nvSpPr>
              <p:spPr bwMode="auto">
                <a:xfrm>
                  <a:off x="2214" y="3216"/>
                  <a:ext cx="288"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15" name="Rectangle 3083">
                  <a:extLst>
                    <a:ext uri="{FF2B5EF4-FFF2-40B4-BE49-F238E27FC236}">
                      <a16:creationId xmlns:a16="http://schemas.microsoft.com/office/drawing/2014/main" id="{DBCEAFF8-F98A-4108-BBDF-580F2DAF91DE}"/>
                    </a:ext>
                  </a:extLst>
                </p:cNvPr>
                <p:cNvSpPr>
                  <a:spLocks noChangeArrowheads="1"/>
                </p:cNvSpPr>
                <p:nvPr/>
              </p:nvSpPr>
              <p:spPr bwMode="auto">
                <a:xfrm>
                  <a:off x="2214" y="3222"/>
                  <a:ext cx="288"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16" name="Rectangle 3084">
                  <a:extLst>
                    <a:ext uri="{FF2B5EF4-FFF2-40B4-BE49-F238E27FC236}">
                      <a16:creationId xmlns:a16="http://schemas.microsoft.com/office/drawing/2014/main" id="{E0C56761-C965-4C4B-B98A-C5A0342B521A}"/>
                    </a:ext>
                  </a:extLst>
                </p:cNvPr>
                <p:cNvSpPr>
                  <a:spLocks noChangeArrowheads="1"/>
                </p:cNvSpPr>
                <p:nvPr/>
              </p:nvSpPr>
              <p:spPr bwMode="auto">
                <a:xfrm>
                  <a:off x="2214" y="3228"/>
                  <a:ext cx="288"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17" name="Rectangle 3085">
                  <a:extLst>
                    <a:ext uri="{FF2B5EF4-FFF2-40B4-BE49-F238E27FC236}">
                      <a16:creationId xmlns:a16="http://schemas.microsoft.com/office/drawing/2014/main" id="{CE8A4C7C-C72C-4C80-8A3C-0386512943D2}"/>
                    </a:ext>
                  </a:extLst>
                </p:cNvPr>
                <p:cNvSpPr>
                  <a:spLocks noChangeArrowheads="1"/>
                </p:cNvSpPr>
                <p:nvPr/>
              </p:nvSpPr>
              <p:spPr bwMode="auto">
                <a:xfrm>
                  <a:off x="2214" y="3234"/>
                  <a:ext cx="288"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18" name="Rectangle 3086">
                  <a:extLst>
                    <a:ext uri="{FF2B5EF4-FFF2-40B4-BE49-F238E27FC236}">
                      <a16:creationId xmlns:a16="http://schemas.microsoft.com/office/drawing/2014/main" id="{41650162-3080-4CF7-B127-E821D9A35CC8}"/>
                    </a:ext>
                  </a:extLst>
                </p:cNvPr>
                <p:cNvSpPr>
                  <a:spLocks noChangeArrowheads="1"/>
                </p:cNvSpPr>
                <p:nvPr/>
              </p:nvSpPr>
              <p:spPr bwMode="auto">
                <a:xfrm>
                  <a:off x="2214" y="3240"/>
                  <a:ext cx="288"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19" name="Rectangle 3087">
                  <a:extLst>
                    <a:ext uri="{FF2B5EF4-FFF2-40B4-BE49-F238E27FC236}">
                      <a16:creationId xmlns:a16="http://schemas.microsoft.com/office/drawing/2014/main" id="{3B11F65A-D92A-4430-BEB3-54A4E2A7339E}"/>
                    </a:ext>
                  </a:extLst>
                </p:cNvPr>
                <p:cNvSpPr>
                  <a:spLocks noChangeArrowheads="1"/>
                </p:cNvSpPr>
                <p:nvPr/>
              </p:nvSpPr>
              <p:spPr bwMode="auto">
                <a:xfrm>
                  <a:off x="2214" y="3246"/>
                  <a:ext cx="288"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20" name="Rectangle 3088">
                  <a:extLst>
                    <a:ext uri="{FF2B5EF4-FFF2-40B4-BE49-F238E27FC236}">
                      <a16:creationId xmlns:a16="http://schemas.microsoft.com/office/drawing/2014/main" id="{DA91F5C0-A33C-4D83-AE85-5E1FE1729DE5}"/>
                    </a:ext>
                  </a:extLst>
                </p:cNvPr>
                <p:cNvSpPr>
                  <a:spLocks noChangeArrowheads="1"/>
                </p:cNvSpPr>
                <p:nvPr/>
              </p:nvSpPr>
              <p:spPr bwMode="auto">
                <a:xfrm>
                  <a:off x="2214" y="3252"/>
                  <a:ext cx="288"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21" name="Rectangle 3089">
                  <a:extLst>
                    <a:ext uri="{FF2B5EF4-FFF2-40B4-BE49-F238E27FC236}">
                      <a16:creationId xmlns:a16="http://schemas.microsoft.com/office/drawing/2014/main" id="{0C822901-A334-4F5F-8AD5-7D15193F6B03}"/>
                    </a:ext>
                  </a:extLst>
                </p:cNvPr>
                <p:cNvSpPr>
                  <a:spLocks noChangeArrowheads="1"/>
                </p:cNvSpPr>
                <p:nvPr/>
              </p:nvSpPr>
              <p:spPr bwMode="auto">
                <a:xfrm>
                  <a:off x="2214" y="3258"/>
                  <a:ext cx="288"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22" name="Rectangle 3090">
                  <a:extLst>
                    <a:ext uri="{FF2B5EF4-FFF2-40B4-BE49-F238E27FC236}">
                      <a16:creationId xmlns:a16="http://schemas.microsoft.com/office/drawing/2014/main" id="{EB14048E-F435-4AD4-AF41-D148AA7ECFEE}"/>
                    </a:ext>
                  </a:extLst>
                </p:cNvPr>
                <p:cNvSpPr>
                  <a:spLocks noChangeArrowheads="1"/>
                </p:cNvSpPr>
                <p:nvPr/>
              </p:nvSpPr>
              <p:spPr bwMode="auto">
                <a:xfrm>
                  <a:off x="2214" y="3264"/>
                  <a:ext cx="288"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23" name="Rectangle 3091">
                  <a:extLst>
                    <a:ext uri="{FF2B5EF4-FFF2-40B4-BE49-F238E27FC236}">
                      <a16:creationId xmlns:a16="http://schemas.microsoft.com/office/drawing/2014/main" id="{08B87E02-0D89-408B-ABFF-BFBD3791420C}"/>
                    </a:ext>
                  </a:extLst>
                </p:cNvPr>
                <p:cNvSpPr>
                  <a:spLocks noChangeArrowheads="1"/>
                </p:cNvSpPr>
                <p:nvPr/>
              </p:nvSpPr>
              <p:spPr bwMode="auto">
                <a:xfrm>
                  <a:off x="2214" y="3270"/>
                  <a:ext cx="288"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24" name="Rectangle 3092">
                  <a:extLst>
                    <a:ext uri="{FF2B5EF4-FFF2-40B4-BE49-F238E27FC236}">
                      <a16:creationId xmlns:a16="http://schemas.microsoft.com/office/drawing/2014/main" id="{07965F27-BCF2-4F14-89D9-8A9152185DD0}"/>
                    </a:ext>
                  </a:extLst>
                </p:cNvPr>
                <p:cNvSpPr>
                  <a:spLocks noChangeArrowheads="1"/>
                </p:cNvSpPr>
                <p:nvPr/>
              </p:nvSpPr>
              <p:spPr bwMode="auto">
                <a:xfrm>
                  <a:off x="2214" y="3276"/>
                  <a:ext cx="288"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25" name="Rectangle 3093">
                  <a:extLst>
                    <a:ext uri="{FF2B5EF4-FFF2-40B4-BE49-F238E27FC236}">
                      <a16:creationId xmlns:a16="http://schemas.microsoft.com/office/drawing/2014/main" id="{C337D920-5066-4609-9149-1E97ED9A1D36}"/>
                    </a:ext>
                  </a:extLst>
                </p:cNvPr>
                <p:cNvSpPr>
                  <a:spLocks noChangeArrowheads="1"/>
                </p:cNvSpPr>
                <p:nvPr/>
              </p:nvSpPr>
              <p:spPr bwMode="auto">
                <a:xfrm>
                  <a:off x="2214" y="3282"/>
                  <a:ext cx="288"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26" name="Rectangle 3094">
                  <a:extLst>
                    <a:ext uri="{FF2B5EF4-FFF2-40B4-BE49-F238E27FC236}">
                      <a16:creationId xmlns:a16="http://schemas.microsoft.com/office/drawing/2014/main" id="{C203535E-3F70-459F-B65B-38815F1F8C4C}"/>
                    </a:ext>
                  </a:extLst>
                </p:cNvPr>
                <p:cNvSpPr>
                  <a:spLocks noChangeArrowheads="1"/>
                </p:cNvSpPr>
                <p:nvPr/>
              </p:nvSpPr>
              <p:spPr bwMode="auto">
                <a:xfrm>
                  <a:off x="2214" y="3288"/>
                  <a:ext cx="288"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27" name="Rectangle 3095">
                  <a:extLst>
                    <a:ext uri="{FF2B5EF4-FFF2-40B4-BE49-F238E27FC236}">
                      <a16:creationId xmlns:a16="http://schemas.microsoft.com/office/drawing/2014/main" id="{4B04A837-56E4-4CC9-AA7F-46379581DD24}"/>
                    </a:ext>
                  </a:extLst>
                </p:cNvPr>
                <p:cNvSpPr>
                  <a:spLocks noChangeArrowheads="1"/>
                </p:cNvSpPr>
                <p:nvPr/>
              </p:nvSpPr>
              <p:spPr bwMode="auto">
                <a:xfrm>
                  <a:off x="2214" y="3294"/>
                  <a:ext cx="288" cy="6"/>
                </a:xfrm>
                <a:prstGeom prst="rect">
                  <a:avLst/>
                </a:prstGeom>
                <a:solidFill>
                  <a:srgbClr val="89A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28" name="Rectangle 3096">
                  <a:extLst>
                    <a:ext uri="{FF2B5EF4-FFF2-40B4-BE49-F238E27FC236}">
                      <a16:creationId xmlns:a16="http://schemas.microsoft.com/office/drawing/2014/main" id="{C830FF1C-D4F5-42D6-B1D0-8D38F880CD0F}"/>
                    </a:ext>
                  </a:extLst>
                </p:cNvPr>
                <p:cNvSpPr>
                  <a:spLocks noChangeArrowheads="1"/>
                </p:cNvSpPr>
                <p:nvPr/>
              </p:nvSpPr>
              <p:spPr bwMode="auto">
                <a:xfrm>
                  <a:off x="2214" y="3300"/>
                  <a:ext cx="288"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29" name="Rectangle 3097">
                  <a:extLst>
                    <a:ext uri="{FF2B5EF4-FFF2-40B4-BE49-F238E27FC236}">
                      <a16:creationId xmlns:a16="http://schemas.microsoft.com/office/drawing/2014/main" id="{5072B3A9-DEB3-4C22-98FF-7832D418EAE2}"/>
                    </a:ext>
                  </a:extLst>
                </p:cNvPr>
                <p:cNvSpPr>
                  <a:spLocks noChangeArrowheads="1"/>
                </p:cNvSpPr>
                <p:nvPr/>
              </p:nvSpPr>
              <p:spPr bwMode="auto">
                <a:xfrm>
                  <a:off x="2214" y="3306"/>
                  <a:ext cx="288"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30" name="Rectangle 3098">
                  <a:extLst>
                    <a:ext uri="{FF2B5EF4-FFF2-40B4-BE49-F238E27FC236}">
                      <a16:creationId xmlns:a16="http://schemas.microsoft.com/office/drawing/2014/main" id="{16EFA39B-815C-47C4-A31C-DCA84864C8BE}"/>
                    </a:ext>
                  </a:extLst>
                </p:cNvPr>
                <p:cNvSpPr>
                  <a:spLocks noChangeArrowheads="1"/>
                </p:cNvSpPr>
                <p:nvPr/>
              </p:nvSpPr>
              <p:spPr bwMode="auto">
                <a:xfrm>
                  <a:off x="2214" y="3312"/>
                  <a:ext cx="288"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31" name="Rectangle 3099">
                  <a:extLst>
                    <a:ext uri="{FF2B5EF4-FFF2-40B4-BE49-F238E27FC236}">
                      <a16:creationId xmlns:a16="http://schemas.microsoft.com/office/drawing/2014/main" id="{00A66378-FF0B-414A-9319-3F2A3B436FAB}"/>
                    </a:ext>
                  </a:extLst>
                </p:cNvPr>
                <p:cNvSpPr>
                  <a:spLocks noChangeArrowheads="1"/>
                </p:cNvSpPr>
                <p:nvPr/>
              </p:nvSpPr>
              <p:spPr bwMode="auto">
                <a:xfrm>
                  <a:off x="2214" y="3318"/>
                  <a:ext cx="288"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32" name="Rectangle 3100">
                  <a:extLst>
                    <a:ext uri="{FF2B5EF4-FFF2-40B4-BE49-F238E27FC236}">
                      <a16:creationId xmlns:a16="http://schemas.microsoft.com/office/drawing/2014/main" id="{7C07B4E6-DEAA-4610-9D0B-D8917EDEEAB7}"/>
                    </a:ext>
                  </a:extLst>
                </p:cNvPr>
                <p:cNvSpPr>
                  <a:spLocks noChangeArrowheads="1"/>
                </p:cNvSpPr>
                <p:nvPr/>
              </p:nvSpPr>
              <p:spPr bwMode="auto">
                <a:xfrm>
                  <a:off x="2214" y="3324"/>
                  <a:ext cx="288"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33" name="Rectangle 3101">
                  <a:extLst>
                    <a:ext uri="{FF2B5EF4-FFF2-40B4-BE49-F238E27FC236}">
                      <a16:creationId xmlns:a16="http://schemas.microsoft.com/office/drawing/2014/main" id="{9A85ADC9-EE20-4455-9C14-F494EA8B7D03}"/>
                    </a:ext>
                  </a:extLst>
                </p:cNvPr>
                <p:cNvSpPr>
                  <a:spLocks noChangeArrowheads="1"/>
                </p:cNvSpPr>
                <p:nvPr/>
              </p:nvSpPr>
              <p:spPr bwMode="auto">
                <a:xfrm>
                  <a:off x="2214" y="3330"/>
                  <a:ext cx="288"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34" name="Rectangle 3102">
                  <a:extLst>
                    <a:ext uri="{FF2B5EF4-FFF2-40B4-BE49-F238E27FC236}">
                      <a16:creationId xmlns:a16="http://schemas.microsoft.com/office/drawing/2014/main" id="{3222089A-866E-450F-BC5F-BF5AA0B69B3E}"/>
                    </a:ext>
                  </a:extLst>
                </p:cNvPr>
                <p:cNvSpPr>
                  <a:spLocks noChangeArrowheads="1"/>
                </p:cNvSpPr>
                <p:nvPr/>
              </p:nvSpPr>
              <p:spPr bwMode="auto">
                <a:xfrm>
                  <a:off x="2214" y="3336"/>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8335" name="Rectangle 3103">
                <a:extLst>
                  <a:ext uri="{FF2B5EF4-FFF2-40B4-BE49-F238E27FC236}">
                    <a16:creationId xmlns:a16="http://schemas.microsoft.com/office/drawing/2014/main" id="{426F75C3-B437-4661-AA87-20B64F340CD4}"/>
                  </a:ext>
                </a:extLst>
              </p:cNvPr>
              <p:cNvSpPr>
                <a:spLocks noChangeArrowheads="1"/>
              </p:cNvSpPr>
              <p:nvPr/>
            </p:nvSpPr>
            <p:spPr bwMode="auto">
              <a:xfrm>
                <a:off x="2214" y="3102"/>
                <a:ext cx="288" cy="24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8336" name="Rectangle 3104">
              <a:extLst>
                <a:ext uri="{FF2B5EF4-FFF2-40B4-BE49-F238E27FC236}">
                  <a16:creationId xmlns:a16="http://schemas.microsoft.com/office/drawing/2014/main" id="{4B885603-10E3-4897-A58A-2B020ACC30DD}"/>
                </a:ext>
              </a:extLst>
            </p:cNvPr>
            <p:cNvSpPr>
              <a:spLocks noChangeArrowheads="1"/>
            </p:cNvSpPr>
            <p:nvPr/>
          </p:nvSpPr>
          <p:spPr bwMode="auto">
            <a:xfrm>
              <a:off x="2256" y="3168"/>
              <a:ext cx="20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200" b="1">
                  <a:solidFill>
                    <a:srgbClr val="200C40"/>
                  </a:solidFill>
                  <a:latin typeface="Arial" panose="020B0604020202020204" pitchFamily="34" charset="0"/>
                </a:rPr>
                <a:t>ATM</a:t>
              </a:r>
              <a:endParaRPr lang="fr-FR" altLang="en-US"/>
            </a:p>
          </p:txBody>
        </p:sp>
        <p:grpSp>
          <p:nvGrpSpPr>
            <p:cNvPr id="98337" name="Group 3105">
              <a:extLst>
                <a:ext uri="{FF2B5EF4-FFF2-40B4-BE49-F238E27FC236}">
                  <a16:creationId xmlns:a16="http://schemas.microsoft.com/office/drawing/2014/main" id="{29B84025-047E-4317-9B28-F7814E8BE101}"/>
                </a:ext>
              </a:extLst>
            </p:cNvPr>
            <p:cNvGrpSpPr>
              <a:grpSpLocks/>
            </p:cNvGrpSpPr>
            <p:nvPr/>
          </p:nvGrpSpPr>
          <p:grpSpPr bwMode="auto">
            <a:xfrm>
              <a:off x="3798" y="2862"/>
              <a:ext cx="336" cy="240"/>
              <a:chOff x="3798" y="2862"/>
              <a:chExt cx="336" cy="240"/>
            </a:xfrm>
          </p:grpSpPr>
          <p:grpSp>
            <p:nvGrpSpPr>
              <p:cNvPr id="98338" name="Group 3106">
                <a:extLst>
                  <a:ext uri="{FF2B5EF4-FFF2-40B4-BE49-F238E27FC236}">
                    <a16:creationId xmlns:a16="http://schemas.microsoft.com/office/drawing/2014/main" id="{B74D2009-99E4-4E5A-BE7B-D6C9EA80FFEA}"/>
                  </a:ext>
                </a:extLst>
              </p:cNvPr>
              <p:cNvGrpSpPr>
                <a:grpSpLocks/>
              </p:cNvGrpSpPr>
              <p:nvPr/>
            </p:nvGrpSpPr>
            <p:grpSpPr bwMode="auto">
              <a:xfrm>
                <a:off x="3798" y="2862"/>
                <a:ext cx="336" cy="240"/>
                <a:chOff x="3798" y="2862"/>
                <a:chExt cx="336" cy="240"/>
              </a:xfrm>
            </p:grpSpPr>
            <p:sp>
              <p:nvSpPr>
                <p:cNvPr id="98339" name="Rectangle 3107">
                  <a:extLst>
                    <a:ext uri="{FF2B5EF4-FFF2-40B4-BE49-F238E27FC236}">
                      <a16:creationId xmlns:a16="http://schemas.microsoft.com/office/drawing/2014/main" id="{CB43DC47-E67E-43BD-AA60-2E62076F4EB4}"/>
                    </a:ext>
                  </a:extLst>
                </p:cNvPr>
                <p:cNvSpPr>
                  <a:spLocks noChangeArrowheads="1"/>
                </p:cNvSpPr>
                <p:nvPr/>
              </p:nvSpPr>
              <p:spPr bwMode="auto">
                <a:xfrm>
                  <a:off x="3798" y="2862"/>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40" name="Rectangle 3108">
                  <a:extLst>
                    <a:ext uri="{FF2B5EF4-FFF2-40B4-BE49-F238E27FC236}">
                      <a16:creationId xmlns:a16="http://schemas.microsoft.com/office/drawing/2014/main" id="{A2721F16-33DB-49FC-96C3-4594CCA13143}"/>
                    </a:ext>
                  </a:extLst>
                </p:cNvPr>
                <p:cNvSpPr>
                  <a:spLocks noChangeArrowheads="1"/>
                </p:cNvSpPr>
                <p:nvPr/>
              </p:nvSpPr>
              <p:spPr bwMode="auto">
                <a:xfrm>
                  <a:off x="3798" y="2868"/>
                  <a:ext cx="336"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41" name="Rectangle 3109">
                  <a:extLst>
                    <a:ext uri="{FF2B5EF4-FFF2-40B4-BE49-F238E27FC236}">
                      <a16:creationId xmlns:a16="http://schemas.microsoft.com/office/drawing/2014/main" id="{F4D5C9D2-197E-48AF-BA34-F88C92027315}"/>
                    </a:ext>
                  </a:extLst>
                </p:cNvPr>
                <p:cNvSpPr>
                  <a:spLocks noChangeArrowheads="1"/>
                </p:cNvSpPr>
                <p:nvPr/>
              </p:nvSpPr>
              <p:spPr bwMode="auto">
                <a:xfrm>
                  <a:off x="3798" y="2874"/>
                  <a:ext cx="336"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42" name="Rectangle 3110">
                  <a:extLst>
                    <a:ext uri="{FF2B5EF4-FFF2-40B4-BE49-F238E27FC236}">
                      <a16:creationId xmlns:a16="http://schemas.microsoft.com/office/drawing/2014/main" id="{FAC05373-1FD1-4C17-BD0C-4FEDEA85F014}"/>
                    </a:ext>
                  </a:extLst>
                </p:cNvPr>
                <p:cNvSpPr>
                  <a:spLocks noChangeArrowheads="1"/>
                </p:cNvSpPr>
                <p:nvPr/>
              </p:nvSpPr>
              <p:spPr bwMode="auto">
                <a:xfrm>
                  <a:off x="3798" y="2880"/>
                  <a:ext cx="336"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43" name="Rectangle 3111">
                  <a:extLst>
                    <a:ext uri="{FF2B5EF4-FFF2-40B4-BE49-F238E27FC236}">
                      <a16:creationId xmlns:a16="http://schemas.microsoft.com/office/drawing/2014/main" id="{EDD21451-1178-47C1-BDBF-0FA10B0CBC8E}"/>
                    </a:ext>
                  </a:extLst>
                </p:cNvPr>
                <p:cNvSpPr>
                  <a:spLocks noChangeArrowheads="1"/>
                </p:cNvSpPr>
                <p:nvPr/>
              </p:nvSpPr>
              <p:spPr bwMode="auto">
                <a:xfrm>
                  <a:off x="3798" y="2886"/>
                  <a:ext cx="336"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44" name="Rectangle 3112">
                  <a:extLst>
                    <a:ext uri="{FF2B5EF4-FFF2-40B4-BE49-F238E27FC236}">
                      <a16:creationId xmlns:a16="http://schemas.microsoft.com/office/drawing/2014/main" id="{F86D9F66-AF41-48A3-8737-1AC117696098}"/>
                    </a:ext>
                  </a:extLst>
                </p:cNvPr>
                <p:cNvSpPr>
                  <a:spLocks noChangeArrowheads="1"/>
                </p:cNvSpPr>
                <p:nvPr/>
              </p:nvSpPr>
              <p:spPr bwMode="auto">
                <a:xfrm>
                  <a:off x="3798" y="2892"/>
                  <a:ext cx="336"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45" name="Rectangle 3113">
                  <a:extLst>
                    <a:ext uri="{FF2B5EF4-FFF2-40B4-BE49-F238E27FC236}">
                      <a16:creationId xmlns:a16="http://schemas.microsoft.com/office/drawing/2014/main" id="{7693D864-CAEC-429B-9BEE-C53CBA3A8F37}"/>
                    </a:ext>
                  </a:extLst>
                </p:cNvPr>
                <p:cNvSpPr>
                  <a:spLocks noChangeArrowheads="1"/>
                </p:cNvSpPr>
                <p:nvPr/>
              </p:nvSpPr>
              <p:spPr bwMode="auto">
                <a:xfrm>
                  <a:off x="3798" y="2898"/>
                  <a:ext cx="336"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46" name="Rectangle 3114">
                  <a:extLst>
                    <a:ext uri="{FF2B5EF4-FFF2-40B4-BE49-F238E27FC236}">
                      <a16:creationId xmlns:a16="http://schemas.microsoft.com/office/drawing/2014/main" id="{98BC3655-2522-4121-856D-CB5F2140C407}"/>
                    </a:ext>
                  </a:extLst>
                </p:cNvPr>
                <p:cNvSpPr>
                  <a:spLocks noChangeArrowheads="1"/>
                </p:cNvSpPr>
                <p:nvPr/>
              </p:nvSpPr>
              <p:spPr bwMode="auto">
                <a:xfrm>
                  <a:off x="3798" y="2904"/>
                  <a:ext cx="336"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47" name="Rectangle 3115">
                  <a:extLst>
                    <a:ext uri="{FF2B5EF4-FFF2-40B4-BE49-F238E27FC236}">
                      <a16:creationId xmlns:a16="http://schemas.microsoft.com/office/drawing/2014/main" id="{80D425A2-EEF1-4F09-B873-222FC408C801}"/>
                    </a:ext>
                  </a:extLst>
                </p:cNvPr>
                <p:cNvSpPr>
                  <a:spLocks noChangeArrowheads="1"/>
                </p:cNvSpPr>
                <p:nvPr/>
              </p:nvSpPr>
              <p:spPr bwMode="auto">
                <a:xfrm>
                  <a:off x="3798" y="2910"/>
                  <a:ext cx="336"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48" name="Rectangle 3116">
                  <a:extLst>
                    <a:ext uri="{FF2B5EF4-FFF2-40B4-BE49-F238E27FC236}">
                      <a16:creationId xmlns:a16="http://schemas.microsoft.com/office/drawing/2014/main" id="{A8E65783-EA04-4184-BAF6-13B65F05AB25}"/>
                    </a:ext>
                  </a:extLst>
                </p:cNvPr>
                <p:cNvSpPr>
                  <a:spLocks noChangeArrowheads="1"/>
                </p:cNvSpPr>
                <p:nvPr/>
              </p:nvSpPr>
              <p:spPr bwMode="auto">
                <a:xfrm>
                  <a:off x="3798" y="2916"/>
                  <a:ext cx="336"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49" name="Rectangle 3117">
                  <a:extLst>
                    <a:ext uri="{FF2B5EF4-FFF2-40B4-BE49-F238E27FC236}">
                      <a16:creationId xmlns:a16="http://schemas.microsoft.com/office/drawing/2014/main" id="{10CC56E0-79F8-435F-B8C5-00B0798ECAA6}"/>
                    </a:ext>
                  </a:extLst>
                </p:cNvPr>
                <p:cNvSpPr>
                  <a:spLocks noChangeArrowheads="1"/>
                </p:cNvSpPr>
                <p:nvPr/>
              </p:nvSpPr>
              <p:spPr bwMode="auto">
                <a:xfrm>
                  <a:off x="3798" y="2922"/>
                  <a:ext cx="336"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50" name="Rectangle 3118">
                  <a:extLst>
                    <a:ext uri="{FF2B5EF4-FFF2-40B4-BE49-F238E27FC236}">
                      <a16:creationId xmlns:a16="http://schemas.microsoft.com/office/drawing/2014/main" id="{36C6B52C-D80D-4D7D-A081-97E6F60B72AD}"/>
                    </a:ext>
                  </a:extLst>
                </p:cNvPr>
                <p:cNvSpPr>
                  <a:spLocks noChangeArrowheads="1"/>
                </p:cNvSpPr>
                <p:nvPr/>
              </p:nvSpPr>
              <p:spPr bwMode="auto">
                <a:xfrm>
                  <a:off x="3798" y="2928"/>
                  <a:ext cx="336"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51" name="Rectangle 3119">
                  <a:extLst>
                    <a:ext uri="{FF2B5EF4-FFF2-40B4-BE49-F238E27FC236}">
                      <a16:creationId xmlns:a16="http://schemas.microsoft.com/office/drawing/2014/main" id="{9BFB634C-B441-4515-AA29-5ADCC9117CEC}"/>
                    </a:ext>
                  </a:extLst>
                </p:cNvPr>
                <p:cNvSpPr>
                  <a:spLocks noChangeArrowheads="1"/>
                </p:cNvSpPr>
                <p:nvPr/>
              </p:nvSpPr>
              <p:spPr bwMode="auto">
                <a:xfrm>
                  <a:off x="3798" y="2934"/>
                  <a:ext cx="336"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52" name="Rectangle 3120">
                  <a:extLst>
                    <a:ext uri="{FF2B5EF4-FFF2-40B4-BE49-F238E27FC236}">
                      <a16:creationId xmlns:a16="http://schemas.microsoft.com/office/drawing/2014/main" id="{85D9DF63-395C-45A9-820E-40231E5651CF}"/>
                    </a:ext>
                  </a:extLst>
                </p:cNvPr>
                <p:cNvSpPr>
                  <a:spLocks noChangeArrowheads="1"/>
                </p:cNvSpPr>
                <p:nvPr/>
              </p:nvSpPr>
              <p:spPr bwMode="auto">
                <a:xfrm>
                  <a:off x="3798" y="2940"/>
                  <a:ext cx="336"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53" name="Rectangle 3121">
                  <a:extLst>
                    <a:ext uri="{FF2B5EF4-FFF2-40B4-BE49-F238E27FC236}">
                      <a16:creationId xmlns:a16="http://schemas.microsoft.com/office/drawing/2014/main" id="{85326524-0C39-4F79-9749-05AE81F8C94F}"/>
                    </a:ext>
                  </a:extLst>
                </p:cNvPr>
                <p:cNvSpPr>
                  <a:spLocks noChangeArrowheads="1"/>
                </p:cNvSpPr>
                <p:nvPr/>
              </p:nvSpPr>
              <p:spPr bwMode="auto">
                <a:xfrm>
                  <a:off x="3798" y="2946"/>
                  <a:ext cx="336"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54" name="Rectangle 3122">
                  <a:extLst>
                    <a:ext uri="{FF2B5EF4-FFF2-40B4-BE49-F238E27FC236}">
                      <a16:creationId xmlns:a16="http://schemas.microsoft.com/office/drawing/2014/main" id="{B01719D6-75B1-4EBA-9B19-0279873AAA93}"/>
                    </a:ext>
                  </a:extLst>
                </p:cNvPr>
                <p:cNvSpPr>
                  <a:spLocks noChangeArrowheads="1"/>
                </p:cNvSpPr>
                <p:nvPr/>
              </p:nvSpPr>
              <p:spPr bwMode="auto">
                <a:xfrm>
                  <a:off x="3798" y="2952"/>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55" name="Rectangle 3123">
                  <a:extLst>
                    <a:ext uri="{FF2B5EF4-FFF2-40B4-BE49-F238E27FC236}">
                      <a16:creationId xmlns:a16="http://schemas.microsoft.com/office/drawing/2014/main" id="{9A8E6A37-6A04-4163-9AC4-2AEFC8345771}"/>
                    </a:ext>
                  </a:extLst>
                </p:cNvPr>
                <p:cNvSpPr>
                  <a:spLocks noChangeArrowheads="1"/>
                </p:cNvSpPr>
                <p:nvPr/>
              </p:nvSpPr>
              <p:spPr bwMode="auto">
                <a:xfrm>
                  <a:off x="3798" y="2958"/>
                  <a:ext cx="336"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56" name="Rectangle 3124">
                  <a:extLst>
                    <a:ext uri="{FF2B5EF4-FFF2-40B4-BE49-F238E27FC236}">
                      <a16:creationId xmlns:a16="http://schemas.microsoft.com/office/drawing/2014/main" id="{6248E18D-AC8C-4513-9461-3644B72842F8}"/>
                    </a:ext>
                  </a:extLst>
                </p:cNvPr>
                <p:cNvSpPr>
                  <a:spLocks noChangeArrowheads="1"/>
                </p:cNvSpPr>
                <p:nvPr/>
              </p:nvSpPr>
              <p:spPr bwMode="auto">
                <a:xfrm>
                  <a:off x="3798" y="2964"/>
                  <a:ext cx="336"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57" name="Rectangle 3125">
                  <a:extLst>
                    <a:ext uri="{FF2B5EF4-FFF2-40B4-BE49-F238E27FC236}">
                      <a16:creationId xmlns:a16="http://schemas.microsoft.com/office/drawing/2014/main" id="{8BBE2952-4FB8-44FE-A74C-6C2C9CC84D73}"/>
                    </a:ext>
                  </a:extLst>
                </p:cNvPr>
                <p:cNvSpPr>
                  <a:spLocks noChangeArrowheads="1"/>
                </p:cNvSpPr>
                <p:nvPr/>
              </p:nvSpPr>
              <p:spPr bwMode="auto">
                <a:xfrm>
                  <a:off x="3798" y="2970"/>
                  <a:ext cx="336"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58" name="Rectangle 3126">
                  <a:extLst>
                    <a:ext uri="{FF2B5EF4-FFF2-40B4-BE49-F238E27FC236}">
                      <a16:creationId xmlns:a16="http://schemas.microsoft.com/office/drawing/2014/main" id="{525DAD69-88F4-4497-A4FD-D2BE0C83EB68}"/>
                    </a:ext>
                  </a:extLst>
                </p:cNvPr>
                <p:cNvSpPr>
                  <a:spLocks noChangeArrowheads="1"/>
                </p:cNvSpPr>
                <p:nvPr/>
              </p:nvSpPr>
              <p:spPr bwMode="auto">
                <a:xfrm>
                  <a:off x="3798" y="2976"/>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59" name="Rectangle 3127">
                  <a:extLst>
                    <a:ext uri="{FF2B5EF4-FFF2-40B4-BE49-F238E27FC236}">
                      <a16:creationId xmlns:a16="http://schemas.microsoft.com/office/drawing/2014/main" id="{01C72112-D015-4182-9897-2BF1F68ADF4E}"/>
                    </a:ext>
                  </a:extLst>
                </p:cNvPr>
                <p:cNvSpPr>
                  <a:spLocks noChangeArrowheads="1"/>
                </p:cNvSpPr>
                <p:nvPr/>
              </p:nvSpPr>
              <p:spPr bwMode="auto">
                <a:xfrm>
                  <a:off x="3798" y="2982"/>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60" name="Rectangle 3128">
                  <a:extLst>
                    <a:ext uri="{FF2B5EF4-FFF2-40B4-BE49-F238E27FC236}">
                      <a16:creationId xmlns:a16="http://schemas.microsoft.com/office/drawing/2014/main" id="{985A6C25-64B7-4402-9C1C-33DDE106C16D}"/>
                    </a:ext>
                  </a:extLst>
                </p:cNvPr>
                <p:cNvSpPr>
                  <a:spLocks noChangeArrowheads="1"/>
                </p:cNvSpPr>
                <p:nvPr/>
              </p:nvSpPr>
              <p:spPr bwMode="auto">
                <a:xfrm>
                  <a:off x="3798" y="2988"/>
                  <a:ext cx="336"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61" name="Rectangle 3129">
                  <a:extLst>
                    <a:ext uri="{FF2B5EF4-FFF2-40B4-BE49-F238E27FC236}">
                      <a16:creationId xmlns:a16="http://schemas.microsoft.com/office/drawing/2014/main" id="{BDA61D3F-68CD-416D-9218-16D26C2B96D8}"/>
                    </a:ext>
                  </a:extLst>
                </p:cNvPr>
                <p:cNvSpPr>
                  <a:spLocks noChangeArrowheads="1"/>
                </p:cNvSpPr>
                <p:nvPr/>
              </p:nvSpPr>
              <p:spPr bwMode="auto">
                <a:xfrm>
                  <a:off x="3798" y="2994"/>
                  <a:ext cx="336"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62" name="Rectangle 3130">
                  <a:extLst>
                    <a:ext uri="{FF2B5EF4-FFF2-40B4-BE49-F238E27FC236}">
                      <a16:creationId xmlns:a16="http://schemas.microsoft.com/office/drawing/2014/main" id="{A9F8EA06-75A5-4E09-A8E9-633810B9F435}"/>
                    </a:ext>
                  </a:extLst>
                </p:cNvPr>
                <p:cNvSpPr>
                  <a:spLocks noChangeArrowheads="1"/>
                </p:cNvSpPr>
                <p:nvPr/>
              </p:nvSpPr>
              <p:spPr bwMode="auto">
                <a:xfrm>
                  <a:off x="3798" y="3000"/>
                  <a:ext cx="336"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63" name="Rectangle 3131">
                  <a:extLst>
                    <a:ext uri="{FF2B5EF4-FFF2-40B4-BE49-F238E27FC236}">
                      <a16:creationId xmlns:a16="http://schemas.microsoft.com/office/drawing/2014/main" id="{EB1BE9FB-994C-43A2-8972-F4FE67F76DC1}"/>
                    </a:ext>
                  </a:extLst>
                </p:cNvPr>
                <p:cNvSpPr>
                  <a:spLocks noChangeArrowheads="1"/>
                </p:cNvSpPr>
                <p:nvPr/>
              </p:nvSpPr>
              <p:spPr bwMode="auto">
                <a:xfrm>
                  <a:off x="3798" y="3006"/>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64" name="Rectangle 3132">
                  <a:extLst>
                    <a:ext uri="{FF2B5EF4-FFF2-40B4-BE49-F238E27FC236}">
                      <a16:creationId xmlns:a16="http://schemas.microsoft.com/office/drawing/2014/main" id="{6B555654-1114-4C62-BF03-0C7E67D91845}"/>
                    </a:ext>
                  </a:extLst>
                </p:cNvPr>
                <p:cNvSpPr>
                  <a:spLocks noChangeArrowheads="1"/>
                </p:cNvSpPr>
                <p:nvPr/>
              </p:nvSpPr>
              <p:spPr bwMode="auto">
                <a:xfrm>
                  <a:off x="3798" y="3012"/>
                  <a:ext cx="336"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65" name="Rectangle 3133">
                  <a:extLst>
                    <a:ext uri="{FF2B5EF4-FFF2-40B4-BE49-F238E27FC236}">
                      <a16:creationId xmlns:a16="http://schemas.microsoft.com/office/drawing/2014/main" id="{BA333CA1-E0EA-4733-8D0D-34C62FA23AD2}"/>
                    </a:ext>
                  </a:extLst>
                </p:cNvPr>
                <p:cNvSpPr>
                  <a:spLocks noChangeArrowheads="1"/>
                </p:cNvSpPr>
                <p:nvPr/>
              </p:nvSpPr>
              <p:spPr bwMode="auto">
                <a:xfrm>
                  <a:off x="3798" y="3018"/>
                  <a:ext cx="336"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66" name="Rectangle 3134">
                  <a:extLst>
                    <a:ext uri="{FF2B5EF4-FFF2-40B4-BE49-F238E27FC236}">
                      <a16:creationId xmlns:a16="http://schemas.microsoft.com/office/drawing/2014/main" id="{963C55BE-ECBE-4963-BAC4-82578AF92B7A}"/>
                    </a:ext>
                  </a:extLst>
                </p:cNvPr>
                <p:cNvSpPr>
                  <a:spLocks noChangeArrowheads="1"/>
                </p:cNvSpPr>
                <p:nvPr/>
              </p:nvSpPr>
              <p:spPr bwMode="auto">
                <a:xfrm>
                  <a:off x="3798" y="3024"/>
                  <a:ext cx="336"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67" name="Rectangle 3135">
                  <a:extLst>
                    <a:ext uri="{FF2B5EF4-FFF2-40B4-BE49-F238E27FC236}">
                      <a16:creationId xmlns:a16="http://schemas.microsoft.com/office/drawing/2014/main" id="{53AA8A04-F38C-482A-915C-B8B7AC8BA32D}"/>
                    </a:ext>
                  </a:extLst>
                </p:cNvPr>
                <p:cNvSpPr>
                  <a:spLocks noChangeArrowheads="1"/>
                </p:cNvSpPr>
                <p:nvPr/>
              </p:nvSpPr>
              <p:spPr bwMode="auto">
                <a:xfrm>
                  <a:off x="3798" y="3030"/>
                  <a:ext cx="336"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68" name="Rectangle 3136">
                  <a:extLst>
                    <a:ext uri="{FF2B5EF4-FFF2-40B4-BE49-F238E27FC236}">
                      <a16:creationId xmlns:a16="http://schemas.microsoft.com/office/drawing/2014/main" id="{FB73FBED-4F88-43D3-AF77-164C926698A8}"/>
                    </a:ext>
                  </a:extLst>
                </p:cNvPr>
                <p:cNvSpPr>
                  <a:spLocks noChangeArrowheads="1"/>
                </p:cNvSpPr>
                <p:nvPr/>
              </p:nvSpPr>
              <p:spPr bwMode="auto">
                <a:xfrm>
                  <a:off x="3798" y="3036"/>
                  <a:ext cx="336"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69" name="Rectangle 3137">
                  <a:extLst>
                    <a:ext uri="{FF2B5EF4-FFF2-40B4-BE49-F238E27FC236}">
                      <a16:creationId xmlns:a16="http://schemas.microsoft.com/office/drawing/2014/main" id="{119BB1FC-2AE9-4FED-9093-BAF3B1E831B8}"/>
                    </a:ext>
                  </a:extLst>
                </p:cNvPr>
                <p:cNvSpPr>
                  <a:spLocks noChangeArrowheads="1"/>
                </p:cNvSpPr>
                <p:nvPr/>
              </p:nvSpPr>
              <p:spPr bwMode="auto">
                <a:xfrm>
                  <a:off x="3798" y="3042"/>
                  <a:ext cx="336"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70" name="Rectangle 3138">
                  <a:extLst>
                    <a:ext uri="{FF2B5EF4-FFF2-40B4-BE49-F238E27FC236}">
                      <a16:creationId xmlns:a16="http://schemas.microsoft.com/office/drawing/2014/main" id="{28E0E5D0-3DF3-4C7B-AF73-D7582BF24F42}"/>
                    </a:ext>
                  </a:extLst>
                </p:cNvPr>
                <p:cNvSpPr>
                  <a:spLocks noChangeArrowheads="1"/>
                </p:cNvSpPr>
                <p:nvPr/>
              </p:nvSpPr>
              <p:spPr bwMode="auto">
                <a:xfrm>
                  <a:off x="3798" y="3048"/>
                  <a:ext cx="336"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71" name="Rectangle 3139">
                  <a:extLst>
                    <a:ext uri="{FF2B5EF4-FFF2-40B4-BE49-F238E27FC236}">
                      <a16:creationId xmlns:a16="http://schemas.microsoft.com/office/drawing/2014/main" id="{412F1910-DFDB-4932-A406-076E785AEA34}"/>
                    </a:ext>
                  </a:extLst>
                </p:cNvPr>
                <p:cNvSpPr>
                  <a:spLocks noChangeArrowheads="1"/>
                </p:cNvSpPr>
                <p:nvPr/>
              </p:nvSpPr>
              <p:spPr bwMode="auto">
                <a:xfrm>
                  <a:off x="3798" y="3054"/>
                  <a:ext cx="336" cy="6"/>
                </a:xfrm>
                <a:prstGeom prst="rect">
                  <a:avLst/>
                </a:prstGeom>
                <a:solidFill>
                  <a:srgbClr val="89A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72" name="Rectangle 3140">
                  <a:extLst>
                    <a:ext uri="{FF2B5EF4-FFF2-40B4-BE49-F238E27FC236}">
                      <a16:creationId xmlns:a16="http://schemas.microsoft.com/office/drawing/2014/main" id="{A92F5D2D-CDB1-41F0-82C8-B193E520DAE1}"/>
                    </a:ext>
                  </a:extLst>
                </p:cNvPr>
                <p:cNvSpPr>
                  <a:spLocks noChangeArrowheads="1"/>
                </p:cNvSpPr>
                <p:nvPr/>
              </p:nvSpPr>
              <p:spPr bwMode="auto">
                <a:xfrm>
                  <a:off x="3798" y="3060"/>
                  <a:ext cx="336"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73" name="Rectangle 3141">
                  <a:extLst>
                    <a:ext uri="{FF2B5EF4-FFF2-40B4-BE49-F238E27FC236}">
                      <a16:creationId xmlns:a16="http://schemas.microsoft.com/office/drawing/2014/main" id="{6E9F1D96-C06B-4DA1-B423-9BDCF0503772}"/>
                    </a:ext>
                  </a:extLst>
                </p:cNvPr>
                <p:cNvSpPr>
                  <a:spLocks noChangeArrowheads="1"/>
                </p:cNvSpPr>
                <p:nvPr/>
              </p:nvSpPr>
              <p:spPr bwMode="auto">
                <a:xfrm>
                  <a:off x="3798" y="3066"/>
                  <a:ext cx="336"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74" name="Rectangle 3142">
                  <a:extLst>
                    <a:ext uri="{FF2B5EF4-FFF2-40B4-BE49-F238E27FC236}">
                      <a16:creationId xmlns:a16="http://schemas.microsoft.com/office/drawing/2014/main" id="{4EB3CD44-2458-49E8-9D3A-4C52B1D22B22}"/>
                    </a:ext>
                  </a:extLst>
                </p:cNvPr>
                <p:cNvSpPr>
                  <a:spLocks noChangeArrowheads="1"/>
                </p:cNvSpPr>
                <p:nvPr/>
              </p:nvSpPr>
              <p:spPr bwMode="auto">
                <a:xfrm>
                  <a:off x="3798" y="3072"/>
                  <a:ext cx="336"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75" name="Rectangle 3143">
                  <a:extLst>
                    <a:ext uri="{FF2B5EF4-FFF2-40B4-BE49-F238E27FC236}">
                      <a16:creationId xmlns:a16="http://schemas.microsoft.com/office/drawing/2014/main" id="{B66F2162-CA16-46FD-A902-36963A60364E}"/>
                    </a:ext>
                  </a:extLst>
                </p:cNvPr>
                <p:cNvSpPr>
                  <a:spLocks noChangeArrowheads="1"/>
                </p:cNvSpPr>
                <p:nvPr/>
              </p:nvSpPr>
              <p:spPr bwMode="auto">
                <a:xfrm>
                  <a:off x="3798" y="3078"/>
                  <a:ext cx="336"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76" name="Rectangle 3144">
                  <a:extLst>
                    <a:ext uri="{FF2B5EF4-FFF2-40B4-BE49-F238E27FC236}">
                      <a16:creationId xmlns:a16="http://schemas.microsoft.com/office/drawing/2014/main" id="{30706627-9E2B-40C4-BCE7-8C9025BA25ED}"/>
                    </a:ext>
                  </a:extLst>
                </p:cNvPr>
                <p:cNvSpPr>
                  <a:spLocks noChangeArrowheads="1"/>
                </p:cNvSpPr>
                <p:nvPr/>
              </p:nvSpPr>
              <p:spPr bwMode="auto">
                <a:xfrm>
                  <a:off x="3798" y="3084"/>
                  <a:ext cx="336"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77" name="Rectangle 3145">
                  <a:extLst>
                    <a:ext uri="{FF2B5EF4-FFF2-40B4-BE49-F238E27FC236}">
                      <a16:creationId xmlns:a16="http://schemas.microsoft.com/office/drawing/2014/main" id="{67101053-71FA-4130-8309-BACFDD34555C}"/>
                    </a:ext>
                  </a:extLst>
                </p:cNvPr>
                <p:cNvSpPr>
                  <a:spLocks noChangeArrowheads="1"/>
                </p:cNvSpPr>
                <p:nvPr/>
              </p:nvSpPr>
              <p:spPr bwMode="auto">
                <a:xfrm>
                  <a:off x="3798" y="3090"/>
                  <a:ext cx="336"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78" name="Rectangle 3146">
                  <a:extLst>
                    <a:ext uri="{FF2B5EF4-FFF2-40B4-BE49-F238E27FC236}">
                      <a16:creationId xmlns:a16="http://schemas.microsoft.com/office/drawing/2014/main" id="{C5BA7DE4-9555-48E3-B34F-635AB3E93A55}"/>
                    </a:ext>
                  </a:extLst>
                </p:cNvPr>
                <p:cNvSpPr>
                  <a:spLocks noChangeArrowheads="1"/>
                </p:cNvSpPr>
                <p:nvPr/>
              </p:nvSpPr>
              <p:spPr bwMode="auto">
                <a:xfrm>
                  <a:off x="3798" y="3096"/>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8379" name="Rectangle 3147">
                <a:extLst>
                  <a:ext uri="{FF2B5EF4-FFF2-40B4-BE49-F238E27FC236}">
                    <a16:creationId xmlns:a16="http://schemas.microsoft.com/office/drawing/2014/main" id="{430C183F-1EC1-459A-B5C8-E5C2F228562D}"/>
                  </a:ext>
                </a:extLst>
              </p:cNvPr>
              <p:cNvSpPr>
                <a:spLocks noChangeArrowheads="1"/>
              </p:cNvSpPr>
              <p:nvPr/>
            </p:nvSpPr>
            <p:spPr bwMode="auto">
              <a:xfrm>
                <a:off x="3798" y="2862"/>
                <a:ext cx="336" cy="24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8380" name="Rectangle 3148">
              <a:extLst>
                <a:ext uri="{FF2B5EF4-FFF2-40B4-BE49-F238E27FC236}">
                  <a16:creationId xmlns:a16="http://schemas.microsoft.com/office/drawing/2014/main" id="{38716B40-0EE2-4B09-9896-A654D601ECF8}"/>
                </a:ext>
              </a:extLst>
            </p:cNvPr>
            <p:cNvSpPr>
              <a:spLocks noChangeArrowheads="1"/>
            </p:cNvSpPr>
            <p:nvPr/>
          </p:nvSpPr>
          <p:spPr bwMode="auto">
            <a:xfrm>
              <a:off x="3840" y="2928"/>
              <a:ext cx="25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200" b="1">
                  <a:solidFill>
                    <a:srgbClr val="200C40"/>
                  </a:solidFill>
                  <a:latin typeface="Arial" panose="020B0604020202020204" pitchFamily="34" charset="0"/>
                </a:rPr>
                <a:t>AAL5</a:t>
              </a:r>
              <a:endParaRPr lang="fr-FR" altLang="en-US"/>
            </a:p>
          </p:txBody>
        </p:sp>
        <p:grpSp>
          <p:nvGrpSpPr>
            <p:cNvPr id="98381" name="Group 3149">
              <a:extLst>
                <a:ext uri="{FF2B5EF4-FFF2-40B4-BE49-F238E27FC236}">
                  <a16:creationId xmlns:a16="http://schemas.microsoft.com/office/drawing/2014/main" id="{5F959157-74A0-4539-A933-B1C4A2D51470}"/>
                </a:ext>
              </a:extLst>
            </p:cNvPr>
            <p:cNvGrpSpPr>
              <a:grpSpLocks/>
            </p:cNvGrpSpPr>
            <p:nvPr/>
          </p:nvGrpSpPr>
          <p:grpSpPr bwMode="auto">
            <a:xfrm>
              <a:off x="2790" y="3102"/>
              <a:ext cx="624" cy="240"/>
              <a:chOff x="2790" y="3102"/>
              <a:chExt cx="624" cy="240"/>
            </a:xfrm>
          </p:grpSpPr>
          <p:grpSp>
            <p:nvGrpSpPr>
              <p:cNvPr id="98382" name="Group 3150">
                <a:extLst>
                  <a:ext uri="{FF2B5EF4-FFF2-40B4-BE49-F238E27FC236}">
                    <a16:creationId xmlns:a16="http://schemas.microsoft.com/office/drawing/2014/main" id="{8026F6E1-30AD-464D-A6D1-3C3572ED7D86}"/>
                  </a:ext>
                </a:extLst>
              </p:cNvPr>
              <p:cNvGrpSpPr>
                <a:grpSpLocks/>
              </p:cNvGrpSpPr>
              <p:nvPr/>
            </p:nvGrpSpPr>
            <p:grpSpPr bwMode="auto">
              <a:xfrm>
                <a:off x="2790" y="3102"/>
                <a:ext cx="624" cy="240"/>
                <a:chOff x="2790" y="3102"/>
                <a:chExt cx="624" cy="240"/>
              </a:xfrm>
            </p:grpSpPr>
            <p:sp>
              <p:nvSpPr>
                <p:cNvPr id="98383" name="Rectangle 3151">
                  <a:extLst>
                    <a:ext uri="{FF2B5EF4-FFF2-40B4-BE49-F238E27FC236}">
                      <a16:creationId xmlns:a16="http://schemas.microsoft.com/office/drawing/2014/main" id="{5B2446B2-329B-460B-A11E-622C45DADCA0}"/>
                    </a:ext>
                  </a:extLst>
                </p:cNvPr>
                <p:cNvSpPr>
                  <a:spLocks noChangeArrowheads="1"/>
                </p:cNvSpPr>
                <p:nvPr/>
              </p:nvSpPr>
              <p:spPr bwMode="auto">
                <a:xfrm>
                  <a:off x="2790" y="3102"/>
                  <a:ext cx="624"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84" name="Rectangle 3152">
                  <a:extLst>
                    <a:ext uri="{FF2B5EF4-FFF2-40B4-BE49-F238E27FC236}">
                      <a16:creationId xmlns:a16="http://schemas.microsoft.com/office/drawing/2014/main" id="{C836E86B-3F12-48B5-948E-E995E3C52BCB}"/>
                    </a:ext>
                  </a:extLst>
                </p:cNvPr>
                <p:cNvSpPr>
                  <a:spLocks noChangeArrowheads="1"/>
                </p:cNvSpPr>
                <p:nvPr/>
              </p:nvSpPr>
              <p:spPr bwMode="auto">
                <a:xfrm>
                  <a:off x="2790" y="3108"/>
                  <a:ext cx="624"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85" name="Rectangle 3153">
                  <a:extLst>
                    <a:ext uri="{FF2B5EF4-FFF2-40B4-BE49-F238E27FC236}">
                      <a16:creationId xmlns:a16="http://schemas.microsoft.com/office/drawing/2014/main" id="{3ACE93B7-011C-4277-855D-ABEC68B18431}"/>
                    </a:ext>
                  </a:extLst>
                </p:cNvPr>
                <p:cNvSpPr>
                  <a:spLocks noChangeArrowheads="1"/>
                </p:cNvSpPr>
                <p:nvPr/>
              </p:nvSpPr>
              <p:spPr bwMode="auto">
                <a:xfrm>
                  <a:off x="2790" y="3114"/>
                  <a:ext cx="624"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86" name="Rectangle 3154">
                  <a:extLst>
                    <a:ext uri="{FF2B5EF4-FFF2-40B4-BE49-F238E27FC236}">
                      <a16:creationId xmlns:a16="http://schemas.microsoft.com/office/drawing/2014/main" id="{CA7409A0-533D-48CE-B86F-FC228140792E}"/>
                    </a:ext>
                  </a:extLst>
                </p:cNvPr>
                <p:cNvSpPr>
                  <a:spLocks noChangeArrowheads="1"/>
                </p:cNvSpPr>
                <p:nvPr/>
              </p:nvSpPr>
              <p:spPr bwMode="auto">
                <a:xfrm>
                  <a:off x="2790" y="3120"/>
                  <a:ext cx="624"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87" name="Rectangle 3155">
                  <a:extLst>
                    <a:ext uri="{FF2B5EF4-FFF2-40B4-BE49-F238E27FC236}">
                      <a16:creationId xmlns:a16="http://schemas.microsoft.com/office/drawing/2014/main" id="{0D7EF892-46DE-4E94-AD34-F5FD641F3CE4}"/>
                    </a:ext>
                  </a:extLst>
                </p:cNvPr>
                <p:cNvSpPr>
                  <a:spLocks noChangeArrowheads="1"/>
                </p:cNvSpPr>
                <p:nvPr/>
              </p:nvSpPr>
              <p:spPr bwMode="auto">
                <a:xfrm>
                  <a:off x="2790" y="3126"/>
                  <a:ext cx="624"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88" name="Rectangle 3156">
                  <a:extLst>
                    <a:ext uri="{FF2B5EF4-FFF2-40B4-BE49-F238E27FC236}">
                      <a16:creationId xmlns:a16="http://schemas.microsoft.com/office/drawing/2014/main" id="{0974E9EE-C40D-48A6-8153-245F4E6375BA}"/>
                    </a:ext>
                  </a:extLst>
                </p:cNvPr>
                <p:cNvSpPr>
                  <a:spLocks noChangeArrowheads="1"/>
                </p:cNvSpPr>
                <p:nvPr/>
              </p:nvSpPr>
              <p:spPr bwMode="auto">
                <a:xfrm>
                  <a:off x="2790" y="3132"/>
                  <a:ext cx="624"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89" name="Rectangle 3157">
                  <a:extLst>
                    <a:ext uri="{FF2B5EF4-FFF2-40B4-BE49-F238E27FC236}">
                      <a16:creationId xmlns:a16="http://schemas.microsoft.com/office/drawing/2014/main" id="{8C96FB37-3EF8-4C92-9917-CE34751F1FE1}"/>
                    </a:ext>
                  </a:extLst>
                </p:cNvPr>
                <p:cNvSpPr>
                  <a:spLocks noChangeArrowheads="1"/>
                </p:cNvSpPr>
                <p:nvPr/>
              </p:nvSpPr>
              <p:spPr bwMode="auto">
                <a:xfrm>
                  <a:off x="2790" y="3138"/>
                  <a:ext cx="624"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90" name="Rectangle 3158">
                  <a:extLst>
                    <a:ext uri="{FF2B5EF4-FFF2-40B4-BE49-F238E27FC236}">
                      <a16:creationId xmlns:a16="http://schemas.microsoft.com/office/drawing/2014/main" id="{1C2E86A7-76B5-47A8-9636-25DE57A0DAC6}"/>
                    </a:ext>
                  </a:extLst>
                </p:cNvPr>
                <p:cNvSpPr>
                  <a:spLocks noChangeArrowheads="1"/>
                </p:cNvSpPr>
                <p:nvPr/>
              </p:nvSpPr>
              <p:spPr bwMode="auto">
                <a:xfrm>
                  <a:off x="2790" y="3144"/>
                  <a:ext cx="624"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91" name="Rectangle 3159">
                  <a:extLst>
                    <a:ext uri="{FF2B5EF4-FFF2-40B4-BE49-F238E27FC236}">
                      <a16:creationId xmlns:a16="http://schemas.microsoft.com/office/drawing/2014/main" id="{74FB837E-298A-4B57-9CD4-B7BEE4EF8A8C}"/>
                    </a:ext>
                  </a:extLst>
                </p:cNvPr>
                <p:cNvSpPr>
                  <a:spLocks noChangeArrowheads="1"/>
                </p:cNvSpPr>
                <p:nvPr/>
              </p:nvSpPr>
              <p:spPr bwMode="auto">
                <a:xfrm>
                  <a:off x="2790" y="3150"/>
                  <a:ext cx="624"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92" name="Rectangle 3160">
                  <a:extLst>
                    <a:ext uri="{FF2B5EF4-FFF2-40B4-BE49-F238E27FC236}">
                      <a16:creationId xmlns:a16="http://schemas.microsoft.com/office/drawing/2014/main" id="{0008D2C0-B130-45C4-8D4F-BCBF55C9F30A}"/>
                    </a:ext>
                  </a:extLst>
                </p:cNvPr>
                <p:cNvSpPr>
                  <a:spLocks noChangeArrowheads="1"/>
                </p:cNvSpPr>
                <p:nvPr/>
              </p:nvSpPr>
              <p:spPr bwMode="auto">
                <a:xfrm>
                  <a:off x="2790" y="3156"/>
                  <a:ext cx="624"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93" name="Rectangle 3161">
                  <a:extLst>
                    <a:ext uri="{FF2B5EF4-FFF2-40B4-BE49-F238E27FC236}">
                      <a16:creationId xmlns:a16="http://schemas.microsoft.com/office/drawing/2014/main" id="{1A1D0CEB-C424-4C92-A85A-20AF2413544C}"/>
                    </a:ext>
                  </a:extLst>
                </p:cNvPr>
                <p:cNvSpPr>
                  <a:spLocks noChangeArrowheads="1"/>
                </p:cNvSpPr>
                <p:nvPr/>
              </p:nvSpPr>
              <p:spPr bwMode="auto">
                <a:xfrm>
                  <a:off x="2790" y="3162"/>
                  <a:ext cx="624"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94" name="Rectangle 3162">
                  <a:extLst>
                    <a:ext uri="{FF2B5EF4-FFF2-40B4-BE49-F238E27FC236}">
                      <a16:creationId xmlns:a16="http://schemas.microsoft.com/office/drawing/2014/main" id="{339355E0-A5E1-48C6-952B-B61E7C3AAAC8}"/>
                    </a:ext>
                  </a:extLst>
                </p:cNvPr>
                <p:cNvSpPr>
                  <a:spLocks noChangeArrowheads="1"/>
                </p:cNvSpPr>
                <p:nvPr/>
              </p:nvSpPr>
              <p:spPr bwMode="auto">
                <a:xfrm>
                  <a:off x="2790" y="3168"/>
                  <a:ext cx="624"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95" name="Rectangle 3163">
                  <a:extLst>
                    <a:ext uri="{FF2B5EF4-FFF2-40B4-BE49-F238E27FC236}">
                      <a16:creationId xmlns:a16="http://schemas.microsoft.com/office/drawing/2014/main" id="{13057A40-E492-4ED1-910A-901CAA6EC223}"/>
                    </a:ext>
                  </a:extLst>
                </p:cNvPr>
                <p:cNvSpPr>
                  <a:spLocks noChangeArrowheads="1"/>
                </p:cNvSpPr>
                <p:nvPr/>
              </p:nvSpPr>
              <p:spPr bwMode="auto">
                <a:xfrm>
                  <a:off x="2790" y="3174"/>
                  <a:ext cx="624"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96" name="Rectangle 3164">
                  <a:extLst>
                    <a:ext uri="{FF2B5EF4-FFF2-40B4-BE49-F238E27FC236}">
                      <a16:creationId xmlns:a16="http://schemas.microsoft.com/office/drawing/2014/main" id="{BA22C5AA-E52C-4E99-BA66-9E4576EA1052}"/>
                    </a:ext>
                  </a:extLst>
                </p:cNvPr>
                <p:cNvSpPr>
                  <a:spLocks noChangeArrowheads="1"/>
                </p:cNvSpPr>
                <p:nvPr/>
              </p:nvSpPr>
              <p:spPr bwMode="auto">
                <a:xfrm>
                  <a:off x="2790" y="3180"/>
                  <a:ext cx="624"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97" name="Rectangle 3165">
                  <a:extLst>
                    <a:ext uri="{FF2B5EF4-FFF2-40B4-BE49-F238E27FC236}">
                      <a16:creationId xmlns:a16="http://schemas.microsoft.com/office/drawing/2014/main" id="{43AB9099-B52C-4820-9FE4-FD30DAAC00A6}"/>
                    </a:ext>
                  </a:extLst>
                </p:cNvPr>
                <p:cNvSpPr>
                  <a:spLocks noChangeArrowheads="1"/>
                </p:cNvSpPr>
                <p:nvPr/>
              </p:nvSpPr>
              <p:spPr bwMode="auto">
                <a:xfrm>
                  <a:off x="2790" y="3186"/>
                  <a:ext cx="624"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98" name="Rectangle 3166">
                  <a:extLst>
                    <a:ext uri="{FF2B5EF4-FFF2-40B4-BE49-F238E27FC236}">
                      <a16:creationId xmlns:a16="http://schemas.microsoft.com/office/drawing/2014/main" id="{75C6DB6D-A343-4EAE-8717-08DF515CEEB7}"/>
                    </a:ext>
                  </a:extLst>
                </p:cNvPr>
                <p:cNvSpPr>
                  <a:spLocks noChangeArrowheads="1"/>
                </p:cNvSpPr>
                <p:nvPr/>
              </p:nvSpPr>
              <p:spPr bwMode="auto">
                <a:xfrm>
                  <a:off x="2790" y="3192"/>
                  <a:ext cx="624"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399" name="Rectangle 3167">
                  <a:extLst>
                    <a:ext uri="{FF2B5EF4-FFF2-40B4-BE49-F238E27FC236}">
                      <a16:creationId xmlns:a16="http://schemas.microsoft.com/office/drawing/2014/main" id="{6AFB700F-D56E-4DB0-9447-19D1F64D3106}"/>
                    </a:ext>
                  </a:extLst>
                </p:cNvPr>
                <p:cNvSpPr>
                  <a:spLocks noChangeArrowheads="1"/>
                </p:cNvSpPr>
                <p:nvPr/>
              </p:nvSpPr>
              <p:spPr bwMode="auto">
                <a:xfrm>
                  <a:off x="2790" y="3198"/>
                  <a:ext cx="624"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00" name="Rectangle 3168">
                  <a:extLst>
                    <a:ext uri="{FF2B5EF4-FFF2-40B4-BE49-F238E27FC236}">
                      <a16:creationId xmlns:a16="http://schemas.microsoft.com/office/drawing/2014/main" id="{48FDB433-ED39-4ED0-AF0D-5139C2BE077F}"/>
                    </a:ext>
                  </a:extLst>
                </p:cNvPr>
                <p:cNvSpPr>
                  <a:spLocks noChangeArrowheads="1"/>
                </p:cNvSpPr>
                <p:nvPr/>
              </p:nvSpPr>
              <p:spPr bwMode="auto">
                <a:xfrm>
                  <a:off x="2790" y="3204"/>
                  <a:ext cx="624"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01" name="Rectangle 3169">
                  <a:extLst>
                    <a:ext uri="{FF2B5EF4-FFF2-40B4-BE49-F238E27FC236}">
                      <a16:creationId xmlns:a16="http://schemas.microsoft.com/office/drawing/2014/main" id="{7EFE9C99-D26F-4B56-93EC-BDFEC0AC8EDB}"/>
                    </a:ext>
                  </a:extLst>
                </p:cNvPr>
                <p:cNvSpPr>
                  <a:spLocks noChangeArrowheads="1"/>
                </p:cNvSpPr>
                <p:nvPr/>
              </p:nvSpPr>
              <p:spPr bwMode="auto">
                <a:xfrm>
                  <a:off x="2790" y="3210"/>
                  <a:ext cx="624"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02" name="Rectangle 3170">
                  <a:extLst>
                    <a:ext uri="{FF2B5EF4-FFF2-40B4-BE49-F238E27FC236}">
                      <a16:creationId xmlns:a16="http://schemas.microsoft.com/office/drawing/2014/main" id="{EAEAF293-D83F-40F4-8B88-1D7C9C4FB1D1}"/>
                    </a:ext>
                  </a:extLst>
                </p:cNvPr>
                <p:cNvSpPr>
                  <a:spLocks noChangeArrowheads="1"/>
                </p:cNvSpPr>
                <p:nvPr/>
              </p:nvSpPr>
              <p:spPr bwMode="auto">
                <a:xfrm>
                  <a:off x="2790" y="3216"/>
                  <a:ext cx="624"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03" name="Rectangle 3171">
                  <a:extLst>
                    <a:ext uri="{FF2B5EF4-FFF2-40B4-BE49-F238E27FC236}">
                      <a16:creationId xmlns:a16="http://schemas.microsoft.com/office/drawing/2014/main" id="{1E4C5CF6-9473-41A3-B15B-563419C29C4D}"/>
                    </a:ext>
                  </a:extLst>
                </p:cNvPr>
                <p:cNvSpPr>
                  <a:spLocks noChangeArrowheads="1"/>
                </p:cNvSpPr>
                <p:nvPr/>
              </p:nvSpPr>
              <p:spPr bwMode="auto">
                <a:xfrm>
                  <a:off x="2790" y="3222"/>
                  <a:ext cx="624"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04" name="Rectangle 3172">
                  <a:extLst>
                    <a:ext uri="{FF2B5EF4-FFF2-40B4-BE49-F238E27FC236}">
                      <a16:creationId xmlns:a16="http://schemas.microsoft.com/office/drawing/2014/main" id="{0645962D-98D8-49EF-8661-9D79CA611DB1}"/>
                    </a:ext>
                  </a:extLst>
                </p:cNvPr>
                <p:cNvSpPr>
                  <a:spLocks noChangeArrowheads="1"/>
                </p:cNvSpPr>
                <p:nvPr/>
              </p:nvSpPr>
              <p:spPr bwMode="auto">
                <a:xfrm>
                  <a:off x="2790" y="3228"/>
                  <a:ext cx="624"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05" name="Rectangle 3173">
                  <a:extLst>
                    <a:ext uri="{FF2B5EF4-FFF2-40B4-BE49-F238E27FC236}">
                      <a16:creationId xmlns:a16="http://schemas.microsoft.com/office/drawing/2014/main" id="{D24609FA-A1EB-4EF2-82E2-DF18BEA4BE15}"/>
                    </a:ext>
                  </a:extLst>
                </p:cNvPr>
                <p:cNvSpPr>
                  <a:spLocks noChangeArrowheads="1"/>
                </p:cNvSpPr>
                <p:nvPr/>
              </p:nvSpPr>
              <p:spPr bwMode="auto">
                <a:xfrm>
                  <a:off x="2790" y="3234"/>
                  <a:ext cx="624"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06" name="Rectangle 3174">
                  <a:extLst>
                    <a:ext uri="{FF2B5EF4-FFF2-40B4-BE49-F238E27FC236}">
                      <a16:creationId xmlns:a16="http://schemas.microsoft.com/office/drawing/2014/main" id="{733C9EC1-F1A1-43FB-A40E-2A6ED9F047BF}"/>
                    </a:ext>
                  </a:extLst>
                </p:cNvPr>
                <p:cNvSpPr>
                  <a:spLocks noChangeArrowheads="1"/>
                </p:cNvSpPr>
                <p:nvPr/>
              </p:nvSpPr>
              <p:spPr bwMode="auto">
                <a:xfrm>
                  <a:off x="2790" y="3240"/>
                  <a:ext cx="624"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07" name="Rectangle 3175">
                  <a:extLst>
                    <a:ext uri="{FF2B5EF4-FFF2-40B4-BE49-F238E27FC236}">
                      <a16:creationId xmlns:a16="http://schemas.microsoft.com/office/drawing/2014/main" id="{72D72A88-0A9B-49E8-B880-E70502C26A2D}"/>
                    </a:ext>
                  </a:extLst>
                </p:cNvPr>
                <p:cNvSpPr>
                  <a:spLocks noChangeArrowheads="1"/>
                </p:cNvSpPr>
                <p:nvPr/>
              </p:nvSpPr>
              <p:spPr bwMode="auto">
                <a:xfrm>
                  <a:off x="2790" y="3246"/>
                  <a:ext cx="624"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08" name="Rectangle 3176">
                  <a:extLst>
                    <a:ext uri="{FF2B5EF4-FFF2-40B4-BE49-F238E27FC236}">
                      <a16:creationId xmlns:a16="http://schemas.microsoft.com/office/drawing/2014/main" id="{AED99BAF-C6C8-41B9-92D2-0F512303F59A}"/>
                    </a:ext>
                  </a:extLst>
                </p:cNvPr>
                <p:cNvSpPr>
                  <a:spLocks noChangeArrowheads="1"/>
                </p:cNvSpPr>
                <p:nvPr/>
              </p:nvSpPr>
              <p:spPr bwMode="auto">
                <a:xfrm>
                  <a:off x="2790" y="3252"/>
                  <a:ext cx="624"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09" name="Rectangle 3177">
                  <a:extLst>
                    <a:ext uri="{FF2B5EF4-FFF2-40B4-BE49-F238E27FC236}">
                      <a16:creationId xmlns:a16="http://schemas.microsoft.com/office/drawing/2014/main" id="{6B70368A-3F10-4588-9807-8103D8F5BECF}"/>
                    </a:ext>
                  </a:extLst>
                </p:cNvPr>
                <p:cNvSpPr>
                  <a:spLocks noChangeArrowheads="1"/>
                </p:cNvSpPr>
                <p:nvPr/>
              </p:nvSpPr>
              <p:spPr bwMode="auto">
                <a:xfrm>
                  <a:off x="2790" y="3258"/>
                  <a:ext cx="624"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10" name="Rectangle 3178">
                  <a:extLst>
                    <a:ext uri="{FF2B5EF4-FFF2-40B4-BE49-F238E27FC236}">
                      <a16:creationId xmlns:a16="http://schemas.microsoft.com/office/drawing/2014/main" id="{C4EA3ECF-C4CE-44C0-9CDE-A2B5FB293260}"/>
                    </a:ext>
                  </a:extLst>
                </p:cNvPr>
                <p:cNvSpPr>
                  <a:spLocks noChangeArrowheads="1"/>
                </p:cNvSpPr>
                <p:nvPr/>
              </p:nvSpPr>
              <p:spPr bwMode="auto">
                <a:xfrm>
                  <a:off x="2790" y="3264"/>
                  <a:ext cx="624"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11" name="Rectangle 3179">
                  <a:extLst>
                    <a:ext uri="{FF2B5EF4-FFF2-40B4-BE49-F238E27FC236}">
                      <a16:creationId xmlns:a16="http://schemas.microsoft.com/office/drawing/2014/main" id="{A6484151-8AAA-4C2E-8E28-A42ABBF76C38}"/>
                    </a:ext>
                  </a:extLst>
                </p:cNvPr>
                <p:cNvSpPr>
                  <a:spLocks noChangeArrowheads="1"/>
                </p:cNvSpPr>
                <p:nvPr/>
              </p:nvSpPr>
              <p:spPr bwMode="auto">
                <a:xfrm>
                  <a:off x="2790" y="3270"/>
                  <a:ext cx="624"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12" name="Rectangle 3180">
                  <a:extLst>
                    <a:ext uri="{FF2B5EF4-FFF2-40B4-BE49-F238E27FC236}">
                      <a16:creationId xmlns:a16="http://schemas.microsoft.com/office/drawing/2014/main" id="{741D4AB5-0056-41A7-B53A-3190B798676C}"/>
                    </a:ext>
                  </a:extLst>
                </p:cNvPr>
                <p:cNvSpPr>
                  <a:spLocks noChangeArrowheads="1"/>
                </p:cNvSpPr>
                <p:nvPr/>
              </p:nvSpPr>
              <p:spPr bwMode="auto">
                <a:xfrm>
                  <a:off x="2790" y="3276"/>
                  <a:ext cx="624"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13" name="Rectangle 3181">
                  <a:extLst>
                    <a:ext uri="{FF2B5EF4-FFF2-40B4-BE49-F238E27FC236}">
                      <a16:creationId xmlns:a16="http://schemas.microsoft.com/office/drawing/2014/main" id="{1833962F-1BB7-45C2-916F-A18FFF4E9A91}"/>
                    </a:ext>
                  </a:extLst>
                </p:cNvPr>
                <p:cNvSpPr>
                  <a:spLocks noChangeArrowheads="1"/>
                </p:cNvSpPr>
                <p:nvPr/>
              </p:nvSpPr>
              <p:spPr bwMode="auto">
                <a:xfrm>
                  <a:off x="2790" y="3282"/>
                  <a:ext cx="624"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14" name="Rectangle 3182">
                  <a:extLst>
                    <a:ext uri="{FF2B5EF4-FFF2-40B4-BE49-F238E27FC236}">
                      <a16:creationId xmlns:a16="http://schemas.microsoft.com/office/drawing/2014/main" id="{CBB83854-D30D-46AE-BA8E-BD3213E6011C}"/>
                    </a:ext>
                  </a:extLst>
                </p:cNvPr>
                <p:cNvSpPr>
                  <a:spLocks noChangeArrowheads="1"/>
                </p:cNvSpPr>
                <p:nvPr/>
              </p:nvSpPr>
              <p:spPr bwMode="auto">
                <a:xfrm>
                  <a:off x="2790" y="3288"/>
                  <a:ext cx="624"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15" name="Rectangle 3183">
                  <a:extLst>
                    <a:ext uri="{FF2B5EF4-FFF2-40B4-BE49-F238E27FC236}">
                      <a16:creationId xmlns:a16="http://schemas.microsoft.com/office/drawing/2014/main" id="{4A0C4C72-5DF9-45D2-AB45-D812DDA01AB1}"/>
                    </a:ext>
                  </a:extLst>
                </p:cNvPr>
                <p:cNvSpPr>
                  <a:spLocks noChangeArrowheads="1"/>
                </p:cNvSpPr>
                <p:nvPr/>
              </p:nvSpPr>
              <p:spPr bwMode="auto">
                <a:xfrm>
                  <a:off x="2790" y="3294"/>
                  <a:ext cx="624" cy="6"/>
                </a:xfrm>
                <a:prstGeom prst="rect">
                  <a:avLst/>
                </a:prstGeom>
                <a:solidFill>
                  <a:srgbClr val="89A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16" name="Rectangle 3184">
                  <a:extLst>
                    <a:ext uri="{FF2B5EF4-FFF2-40B4-BE49-F238E27FC236}">
                      <a16:creationId xmlns:a16="http://schemas.microsoft.com/office/drawing/2014/main" id="{126D2934-F7D4-4C77-BC1E-B39B3928CEEA}"/>
                    </a:ext>
                  </a:extLst>
                </p:cNvPr>
                <p:cNvSpPr>
                  <a:spLocks noChangeArrowheads="1"/>
                </p:cNvSpPr>
                <p:nvPr/>
              </p:nvSpPr>
              <p:spPr bwMode="auto">
                <a:xfrm>
                  <a:off x="2790" y="3300"/>
                  <a:ext cx="624"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17" name="Rectangle 3185">
                  <a:extLst>
                    <a:ext uri="{FF2B5EF4-FFF2-40B4-BE49-F238E27FC236}">
                      <a16:creationId xmlns:a16="http://schemas.microsoft.com/office/drawing/2014/main" id="{9D064FEA-0DE0-4880-9886-B496CC2626D0}"/>
                    </a:ext>
                  </a:extLst>
                </p:cNvPr>
                <p:cNvSpPr>
                  <a:spLocks noChangeArrowheads="1"/>
                </p:cNvSpPr>
                <p:nvPr/>
              </p:nvSpPr>
              <p:spPr bwMode="auto">
                <a:xfrm>
                  <a:off x="2790" y="3306"/>
                  <a:ext cx="624"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18" name="Rectangle 3186">
                  <a:extLst>
                    <a:ext uri="{FF2B5EF4-FFF2-40B4-BE49-F238E27FC236}">
                      <a16:creationId xmlns:a16="http://schemas.microsoft.com/office/drawing/2014/main" id="{55DAD9E0-A2A6-4E96-97B2-D5DE39FF2626}"/>
                    </a:ext>
                  </a:extLst>
                </p:cNvPr>
                <p:cNvSpPr>
                  <a:spLocks noChangeArrowheads="1"/>
                </p:cNvSpPr>
                <p:nvPr/>
              </p:nvSpPr>
              <p:spPr bwMode="auto">
                <a:xfrm>
                  <a:off x="2790" y="3312"/>
                  <a:ext cx="624"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19" name="Rectangle 3187">
                  <a:extLst>
                    <a:ext uri="{FF2B5EF4-FFF2-40B4-BE49-F238E27FC236}">
                      <a16:creationId xmlns:a16="http://schemas.microsoft.com/office/drawing/2014/main" id="{749545E6-C2F3-4338-B916-E976B3F7A4E5}"/>
                    </a:ext>
                  </a:extLst>
                </p:cNvPr>
                <p:cNvSpPr>
                  <a:spLocks noChangeArrowheads="1"/>
                </p:cNvSpPr>
                <p:nvPr/>
              </p:nvSpPr>
              <p:spPr bwMode="auto">
                <a:xfrm>
                  <a:off x="2790" y="3318"/>
                  <a:ext cx="624"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20" name="Rectangle 3188">
                  <a:extLst>
                    <a:ext uri="{FF2B5EF4-FFF2-40B4-BE49-F238E27FC236}">
                      <a16:creationId xmlns:a16="http://schemas.microsoft.com/office/drawing/2014/main" id="{C23C0B03-7BC0-4C8C-BB73-406D816BDB57}"/>
                    </a:ext>
                  </a:extLst>
                </p:cNvPr>
                <p:cNvSpPr>
                  <a:spLocks noChangeArrowheads="1"/>
                </p:cNvSpPr>
                <p:nvPr/>
              </p:nvSpPr>
              <p:spPr bwMode="auto">
                <a:xfrm>
                  <a:off x="2790" y="3324"/>
                  <a:ext cx="624"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21" name="Rectangle 3189">
                  <a:extLst>
                    <a:ext uri="{FF2B5EF4-FFF2-40B4-BE49-F238E27FC236}">
                      <a16:creationId xmlns:a16="http://schemas.microsoft.com/office/drawing/2014/main" id="{60AF5283-A3D4-4B5D-8CCD-6E894A91E0DC}"/>
                    </a:ext>
                  </a:extLst>
                </p:cNvPr>
                <p:cNvSpPr>
                  <a:spLocks noChangeArrowheads="1"/>
                </p:cNvSpPr>
                <p:nvPr/>
              </p:nvSpPr>
              <p:spPr bwMode="auto">
                <a:xfrm>
                  <a:off x="2790" y="3330"/>
                  <a:ext cx="624"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22" name="Rectangle 3190">
                  <a:extLst>
                    <a:ext uri="{FF2B5EF4-FFF2-40B4-BE49-F238E27FC236}">
                      <a16:creationId xmlns:a16="http://schemas.microsoft.com/office/drawing/2014/main" id="{420E6930-A7ED-4D98-BC9A-604DCD34D0A4}"/>
                    </a:ext>
                  </a:extLst>
                </p:cNvPr>
                <p:cNvSpPr>
                  <a:spLocks noChangeArrowheads="1"/>
                </p:cNvSpPr>
                <p:nvPr/>
              </p:nvSpPr>
              <p:spPr bwMode="auto">
                <a:xfrm>
                  <a:off x="2790" y="3336"/>
                  <a:ext cx="624"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8423" name="Rectangle 3191">
                <a:extLst>
                  <a:ext uri="{FF2B5EF4-FFF2-40B4-BE49-F238E27FC236}">
                    <a16:creationId xmlns:a16="http://schemas.microsoft.com/office/drawing/2014/main" id="{3A0A990F-EA60-4BE3-B599-41DC251A7342}"/>
                  </a:ext>
                </a:extLst>
              </p:cNvPr>
              <p:cNvSpPr>
                <a:spLocks noChangeArrowheads="1"/>
              </p:cNvSpPr>
              <p:nvPr/>
            </p:nvSpPr>
            <p:spPr bwMode="auto">
              <a:xfrm>
                <a:off x="2790" y="3102"/>
                <a:ext cx="624" cy="24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8424" name="Rectangle 3192">
              <a:extLst>
                <a:ext uri="{FF2B5EF4-FFF2-40B4-BE49-F238E27FC236}">
                  <a16:creationId xmlns:a16="http://schemas.microsoft.com/office/drawing/2014/main" id="{A13F0063-68E8-4D68-959D-D6CBAFADAE53}"/>
                </a:ext>
              </a:extLst>
            </p:cNvPr>
            <p:cNvSpPr>
              <a:spLocks noChangeArrowheads="1"/>
            </p:cNvSpPr>
            <p:nvPr/>
          </p:nvSpPr>
          <p:spPr bwMode="auto">
            <a:xfrm>
              <a:off x="3000" y="3168"/>
              <a:ext cx="20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200" b="1">
                  <a:solidFill>
                    <a:srgbClr val="200C40"/>
                  </a:solidFill>
                  <a:latin typeface="Arial" panose="020B0604020202020204" pitchFamily="34" charset="0"/>
                </a:rPr>
                <a:t>ATM</a:t>
              </a:r>
              <a:endParaRPr lang="fr-FR" altLang="en-US"/>
            </a:p>
          </p:txBody>
        </p:sp>
        <p:grpSp>
          <p:nvGrpSpPr>
            <p:cNvPr id="98425" name="Group 3193">
              <a:extLst>
                <a:ext uri="{FF2B5EF4-FFF2-40B4-BE49-F238E27FC236}">
                  <a16:creationId xmlns:a16="http://schemas.microsoft.com/office/drawing/2014/main" id="{99A07F4B-E177-4340-A20B-BE854FE7F495}"/>
                </a:ext>
              </a:extLst>
            </p:cNvPr>
            <p:cNvGrpSpPr>
              <a:grpSpLocks/>
            </p:cNvGrpSpPr>
            <p:nvPr/>
          </p:nvGrpSpPr>
          <p:grpSpPr bwMode="auto">
            <a:xfrm>
              <a:off x="1680" y="2688"/>
              <a:ext cx="2112" cy="90"/>
              <a:chOff x="1686" y="2772"/>
              <a:chExt cx="2112" cy="90"/>
            </a:xfrm>
          </p:grpSpPr>
          <p:sp>
            <p:nvSpPr>
              <p:cNvPr id="98426" name="Line 3194">
                <a:extLst>
                  <a:ext uri="{FF2B5EF4-FFF2-40B4-BE49-F238E27FC236}">
                    <a16:creationId xmlns:a16="http://schemas.microsoft.com/office/drawing/2014/main" id="{DEA3D53E-3AC0-492E-AEA6-12144BC0DC52}"/>
                  </a:ext>
                </a:extLst>
              </p:cNvPr>
              <p:cNvSpPr>
                <a:spLocks noChangeShapeType="1"/>
              </p:cNvSpPr>
              <p:nvPr/>
            </p:nvSpPr>
            <p:spPr bwMode="auto">
              <a:xfrm>
                <a:off x="1764" y="2814"/>
                <a:ext cx="1956" cy="1"/>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427" name="Freeform 3195">
                <a:extLst>
                  <a:ext uri="{FF2B5EF4-FFF2-40B4-BE49-F238E27FC236}">
                    <a16:creationId xmlns:a16="http://schemas.microsoft.com/office/drawing/2014/main" id="{4D2E0961-6DEA-42A3-8555-79B80B6C54AA}"/>
                  </a:ext>
                </a:extLst>
              </p:cNvPr>
              <p:cNvSpPr>
                <a:spLocks/>
              </p:cNvSpPr>
              <p:nvPr/>
            </p:nvSpPr>
            <p:spPr bwMode="auto">
              <a:xfrm>
                <a:off x="1686" y="2772"/>
                <a:ext cx="96" cy="90"/>
              </a:xfrm>
              <a:custGeom>
                <a:avLst/>
                <a:gdLst>
                  <a:gd name="T0" fmla="*/ 96 w 96"/>
                  <a:gd name="T1" fmla="*/ 0 h 90"/>
                  <a:gd name="T2" fmla="*/ 0 w 96"/>
                  <a:gd name="T3" fmla="*/ 42 h 90"/>
                  <a:gd name="T4" fmla="*/ 96 w 96"/>
                  <a:gd name="T5" fmla="*/ 90 h 90"/>
                  <a:gd name="T6" fmla="*/ 96 w 96"/>
                  <a:gd name="T7" fmla="*/ 0 h 90"/>
                </a:gdLst>
                <a:ahLst/>
                <a:cxnLst>
                  <a:cxn ang="0">
                    <a:pos x="T0" y="T1"/>
                  </a:cxn>
                  <a:cxn ang="0">
                    <a:pos x="T2" y="T3"/>
                  </a:cxn>
                  <a:cxn ang="0">
                    <a:pos x="T4" y="T5"/>
                  </a:cxn>
                  <a:cxn ang="0">
                    <a:pos x="T6" y="T7"/>
                  </a:cxn>
                </a:cxnLst>
                <a:rect l="0" t="0" r="r" b="b"/>
                <a:pathLst>
                  <a:path w="96" h="90">
                    <a:moveTo>
                      <a:pt x="96" y="0"/>
                    </a:moveTo>
                    <a:lnTo>
                      <a:pt x="0" y="42"/>
                    </a:lnTo>
                    <a:lnTo>
                      <a:pt x="96" y="90"/>
                    </a:lnTo>
                    <a:lnTo>
                      <a:pt x="96" y="0"/>
                    </a:lnTo>
                    <a:close/>
                  </a:path>
                </a:pathLst>
              </a:custGeom>
              <a:solidFill>
                <a:srgbClr val="FF00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428" name="Freeform 3196">
                <a:extLst>
                  <a:ext uri="{FF2B5EF4-FFF2-40B4-BE49-F238E27FC236}">
                    <a16:creationId xmlns:a16="http://schemas.microsoft.com/office/drawing/2014/main" id="{356959EF-F56F-4E74-92B3-A2E3DFB0B847}"/>
                  </a:ext>
                </a:extLst>
              </p:cNvPr>
              <p:cNvSpPr>
                <a:spLocks/>
              </p:cNvSpPr>
              <p:nvPr/>
            </p:nvSpPr>
            <p:spPr bwMode="auto">
              <a:xfrm>
                <a:off x="3708" y="2772"/>
                <a:ext cx="90" cy="90"/>
              </a:xfrm>
              <a:custGeom>
                <a:avLst/>
                <a:gdLst>
                  <a:gd name="T0" fmla="*/ 0 w 90"/>
                  <a:gd name="T1" fmla="*/ 90 h 90"/>
                  <a:gd name="T2" fmla="*/ 90 w 90"/>
                  <a:gd name="T3" fmla="*/ 42 h 90"/>
                  <a:gd name="T4" fmla="*/ 0 w 90"/>
                  <a:gd name="T5" fmla="*/ 0 h 90"/>
                  <a:gd name="T6" fmla="*/ 0 w 90"/>
                  <a:gd name="T7" fmla="*/ 90 h 90"/>
                </a:gdLst>
                <a:ahLst/>
                <a:cxnLst>
                  <a:cxn ang="0">
                    <a:pos x="T0" y="T1"/>
                  </a:cxn>
                  <a:cxn ang="0">
                    <a:pos x="T2" y="T3"/>
                  </a:cxn>
                  <a:cxn ang="0">
                    <a:pos x="T4" y="T5"/>
                  </a:cxn>
                  <a:cxn ang="0">
                    <a:pos x="T6" y="T7"/>
                  </a:cxn>
                </a:cxnLst>
                <a:rect l="0" t="0" r="r" b="b"/>
                <a:pathLst>
                  <a:path w="90" h="90">
                    <a:moveTo>
                      <a:pt x="0" y="90"/>
                    </a:moveTo>
                    <a:lnTo>
                      <a:pt x="90" y="42"/>
                    </a:lnTo>
                    <a:lnTo>
                      <a:pt x="0" y="0"/>
                    </a:lnTo>
                    <a:lnTo>
                      <a:pt x="0" y="90"/>
                    </a:lnTo>
                    <a:close/>
                  </a:path>
                </a:pathLst>
              </a:custGeom>
              <a:solidFill>
                <a:srgbClr val="FF00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98429" name="Rectangle 3197">
              <a:extLst>
                <a:ext uri="{FF2B5EF4-FFF2-40B4-BE49-F238E27FC236}">
                  <a16:creationId xmlns:a16="http://schemas.microsoft.com/office/drawing/2014/main" id="{0E781787-AD86-4C32-A492-D25A31404CFF}"/>
                </a:ext>
              </a:extLst>
            </p:cNvPr>
            <p:cNvSpPr>
              <a:spLocks noChangeArrowheads="1"/>
            </p:cNvSpPr>
            <p:nvPr/>
          </p:nvSpPr>
          <p:spPr bwMode="auto">
            <a:xfrm>
              <a:off x="2820" y="2502"/>
              <a:ext cx="864"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30" name="Rectangle 3198">
              <a:extLst>
                <a:ext uri="{FF2B5EF4-FFF2-40B4-BE49-F238E27FC236}">
                  <a16:creationId xmlns:a16="http://schemas.microsoft.com/office/drawing/2014/main" id="{C3892A75-3BD7-443E-8A53-FCF9A493AFC1}"/>
                </a:ext>
              </a:extLst>
            </p:cNvPr>
            <p:cNvSpPr>
              <a:spLocks noChangeArrowheads="1"/>
            </p:cNvSpPr>
            <p:nvPr/>
          </p:nvSpPr>
          <p:spPr bwMode="auto">
            <a:xfrm>
              <a:off x="2880" y="2544"/>
              <a:ext cx="7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600">
                  <a:solidFill>
                    <a:srgbClr val="FE000C"/>
                  </a:solidFill>
                  <a:latin typeface="Arial" panose="020B0604020202020204" pitchFamily="34" charset="0"/>
                </a:rPr>
                <a:t>Session PPP</a:t>
              </a:r>
              <a:endParaRPr lang="fr-FR" altLang="en-US"/>
            </a:p>
          </p:txBody>
        </p:sp>
        <p:grpSp>
          <p:nvGrpSpPr>
            <p:cNvPr id="98431" name="Group 3199">
              <a:extLst>
                <a:ext uri="{FF2B5EF4-FFF2-40B4-BE49-F238E27FC236}">
                  <a16:creationId xmlns:a16="http://schemas.microsoft.com/office/drawing/2014/main" id="{B866DD1F-2098-47A2-9F76-5272C2FEBE6E}"/>
                </a:ext>
              </a:extLst>
            </p:cNvPr>
            <p:cNvGrpSpPr>
              <a:grpSpLocks/>
            </p:cNvGrpSpPr>
            <p:nvPr/>
          </p:nvGrpSpPr>
          <p:grpSpPr bwMode="auto">
            <a:xfrm>
              <a:off x="2622" y="1536"/>
              <a:ext cx="498" cy="2094"/>
              <a:chOff x="2622" y="1518"/>
              <a:chExt cx="504" cy="2112"/>
            </a:xfrm>
          </p:grpSpPr>
          <p:sp>
            <p:nvSpPr>
              <p:cNvPr id="98432" name="Freeform 3200">
                <a:extLst>
                  <a:ext uri="{FF2B5EF4-FFF2-40B4-BE49-F238E27FC236}">
                    <a16:creationId xmlns:a16="http://schemas.microsoft.com/office/drawing/2014/main" id="{AFEC15C7-55DA-4931-93A6-7F1533E0E1A4}"/>
                  </a:ext>
                </a:extLst>
              </p:cNvPr>
              <p:cNvSpPr>
                <a:spLocks/>
              </p:cNvSpPr>
              <p:nvPr/>
            </p:nvSpPr>
            <p:spPr bwMode="auto">
              <a:xfrm>
                <a:off x="2622" y="1614"/>
                <a:ext cx="450" cy="2016"/>
              </a:xfrm>
              <a:custGeom>
                <a:avLst/>
                <a:gdLst>
                  <a:gd name="T0" fmla="*/ 0 w 75"/>
                  <a:gd name="T1" fmla="*/ 336 h 336"/>
                  <a:gd name="T2" fmla="*/ 38 w 75"/>
                  <a:gd name="T3" fmla="*/ 160 h 336"/>
                  <a:gd name="T4" fmla="*/ 75 w 75"/>
                  <a:gd name="T5" fmla="*/ 0 h 336"/>
                </a:gdLst>
                <a:ahLst/>
                <a:cxnLst>
                  <a:cxn ang="0">
                    <a:pos x="T0" y="T1"/>
                  </a:cxn>
                  <a:cxn ang="0">
                    <a:pos x="T2" y="T3"/>
                  </a:cxn>
                  <a:cxn ang="0">
                    <a:pos x="T4" y="T5"/>
                  </a:cxn>
                </a:cxnLst>
                <a:rect l="0" t="0" r="r" b="b"/>
                <a:pathLst>
                  <a:path w="75" h="336">
                    <a:moveTo>
                      <a:pt x="0" y="336"/>
                    </a:moveTo>
                    <a:cubicBezTo>
                      <a:pt x="0" y="248"/>
                      <a:pt x="19" y="160"/>
                      <a:pt x="38" y="160"/>
                    </a:cubicBezTo>
                    <a:cubicBezTo>
                      <a:pt x="55" y="160"/>
                      <a:pt x="73" y="82"/>
                      <a:pt x="75" y="0"/>
                    </a:cubicBezTo>
                  </a:path>
                </a:pathLst>
              </a:custGeom>
              <a:noFill/>
              <a:ln w="28575" cap="flat">
                <a:solidFill>
                  <a:srgbClr val="200C4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8433" name="Freeform 3201">
                <a:extLst>
                  <a:ext uri="{FF2B5EF4-FFF2-40B4-BE49-F238E27FC236}">
                    <a16:creationId xmlns:a16="http://schemas.microsoft.com/office/drawing/2014/main" id="{F2E3B0FD-98A9-4B32-9977-969CD4FA5AD2}"/>
                  </a:ext>
                </a:extLst>
              </p:cNvPr>
              <p:cNvSpPr>
                <a:spLocks/>
              </p:cNvSpPr>
              <p:nvPr/>
            </p:nvSpPr>
            <p:spPr bwMode="auto">
              <a:xfrm>
                <a:off x="3036" y="1518"/>
                <a:ext cx="90" cy="96"/>
              </a:xfrm>
              <a:custGeom>
                <a:avLst/>
                <a:gdLst>
                  <a:gd name="T0" fmla="*/ 90 w 90"/>
                  <a:gd name="T1" fmla="*/ 96 h 96"/>
                  <a:gd name="T2" fmla="*/ 42 w 90"/>
                  <a:gd name="T3" fmla="*/ 0 h 96"/>
                  <a:gd name="T4" fmla="*/ 0 w 90"/>
                  <a:gd name="T5" fmla="*/ 96 h 96"/>
                  <a:gd name="T6" fmla="*/ 90 w 90"/>
                  <a:gd name="T7" fmla="*/ 96 h 96"/>
                </a:gdLst>
                <a:ahLst/>
                <a:cxnLst>
                  <a:cxn ang="0">
                    <a:pos x="T0" y="T1"/>
                  </a:cxn>
                  <a:cxn ang="0">
                    <a:pos x="T2" y="T3"/>
                  </a:cxn>
                  <a:cxn ang="0">
                    <a:pos x="T4" y="T5"/>
                  </a:cxn>
                  <a:cxn ang="0">
                    <a:pos x="T6" y="T7"/>
                  </a:cxn>
                </a:cxnLst>
                <a:rect l="0" t="0" r="r" b="b"/>
                <a:pathLst>
                  <a:path w="90" h="96">
                    <a:moveTo>
                      <a:pt x="90" y="96"/>
                    </a:moveTo>
                    <a:lnTo>
                      <a:pt x="42" y="0"/>
                    </a:lnTo>
                    <a:lnTo>
                      <a:pt x="0" y="96"/>
                    </a:lnTo>
                    <a:lnTo>
                      <a:pt x="90" y="96"/>
                    </a:lnTo>
                    <a:close/>
                  </a:path>
                </a:pathLst>
              </a:custGeom>
              <a:solidFill>
                <a:srgbClr val="200C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98434" name="Group 3202">
              <a:extLst>
                <a:ext uri="{FF2B5EF4-FFF2-40B4-BE49-F238E27FC236}">
                  <a16:creationId xmlns:a16="http://schemas.microsoft.com/office/drawing/2014/main" id="{863358B4-2EA8-4C8B-8E88-1A38A9AA4C49}"/>
                </a:ext>
              </a:extLst>
            </p:cNvPr>
            <p:cNvGrpSpPr>
              <a:grpSpLocks/>
            </p:cNvGrpSpPr>
            <p:nvPr/>
          </p:nvGrpSpPr>
          <p:grpSpPr bwMode="auto">
            <a:xfrm>
              <a:off x="2214" y="2862"/>
              <a:ext cx="288" cy="240"/>
              <a:chOff x="2214" y="2862"/>
              <a:chExt cx="288" cy="240"/>
            </a:xfrm>
          </p:grpSpPr>
          <p:grpSp>
            <p:nvGrpSpPr>
              <p:cNvPr id="98435" name="Group 3203">
                <a:extLst>
                  <a:ext uri="{FF2B5EF4-FFF2-40B4-BE49-F238E27FC236}">
                    <a16:creationId xmlns:a16="http://schemas.microsoft.com/office/drawing/2014/main" id="{BF144279-51AF-452A-B173-716C1A322AF1}"/>
                  </a:ext>
                </a:extLst>
              </p:cNvPr>
              <p:cNvGrpSpPr>
                <a:grpSpLocks/>
              </p:cNvGrpSpPr>
              <p:nvPr/>
            </p:nvGrpSpPr>
            <p:grpSpPr bwMode="auto">
              <a:xfrm>
                <a:off x="2214" y="2862"/>
                <a:ext cx="288" cy="240"/>
                <a:chOff x="2214" y="2862"/>
                <a:chExt cx="288" cy="240"/>
              </a:xfrm>
            </p:grpSpPr>
            <p:sp>
              <p:nvSpPr>
                <p:cNvPr id="98436" name="Rectangle 3204">
                  <a:extLst>
                    <a:ext uri="{FF2B5EF4-FFF2-40B4-BE49-F238E27FC236}">
                      <a16:creationId xmlns:a16="http://schemas.microsoft.com/office/drawing/2014/main" id="{5B982D14-7F92-445B-95AD-69F98AE2CFA0}"/>
                    </a:ext>
                  </a:extLst>
                </p:cNvPr>
                <p:cNvSpPr>
                  <a:spLocks noChangeArrowheads="1"/>
                </p:cNvSpPr>
                <p:nvPr/>
              </p:nvSpPr>
              <p:spPr bwMode="auto">
                <a:xfrm>
                  <a:off x="2214" y="2862"/>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37" name="Rectangle 3205">
                  <a:extLst>
                    <a:ext uri="{FF2B5EF4-FFF2-40B4-BE49-F238E27FC236}">
                      <a16:creationId xmlns:a16="http://schemas.microsoft.com/office/drawing/2014/main" id="{44FAA5DF-4286-4BD7-8371-7EACB99A57A9}"/>
                    </a:ext>
                  </a:extLst>
                </p:cNvPr>
                <p:cNvSpPr>
                  <a:spLocks noChangeArrowheads="1"/>
                </p:cNvSpPr>
                <p:nvPr/>
              </p:nvSpPr>
              <p:spPr bwMode="auto">
                <a:xfrm>
                  <a:off x="2214" y="2868"/>
                  <a:ext cx="288"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38" name="Rectangle 3206">
                  <a:extLst>
                    <a:ext uri="{FF2B5EF4-FFF2-40B4-BE49-F238E27FC236}">
                      <a16:creationId xmlns:a16="http://schemas.microsoft.com/office/drawing/2014/main" id="{A46EBF48-74EE-4DF8-A913-2D601E4712D5}"/>
                    </a:ext>
                  </a:extLst>
                </p:cNvPr>
                <p:cNvSpPr>
                  <a:spLocks noChangeArrowheads="1"/>
                </p:cNvSpPr>
                <p:nvPr/>
              </p:nvSpPr>
              <p:spPr bwMode="auto">
                <a:xfrm>
                  <a:off x="2214" y="2874"/>
                  <a:ext cx="288"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39" name="Rectangle 3207">
                  <a:extLst>
                    <a:ext uri="{FF2B5EF4-FFF2-40B4-BE49-F238E27FC236}">
                      <a16:creationId xmlns:a16="http://schemas.microsoft.com/office/drawing/2014/main" id="{88621175-095A-4165-A309-DCA7FA9FDAE9}"/>
                    </a:ext>
                  </a:extLst>
                </p:cNvPr>
                <p:cNvSpPr>
                  <a:spLocks noChangeArrowheads="1"/>
                </p:cNvSpPr>
                <p:nvPr/>
              </p:nvSpPr>
              <p:spPr bwMode="auto">
                <a:xfrm>
                  <a:off x="2214" y="2880"/>
                  <a:ext cx="288"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40" name="Rectangle 3208">
                  <a:extLst>
                    <a:ext uri="{FF2B5EF4-FFF2-40B4-BE49-F238E27FC236}">
                      <a16:creationId xmlns:a16="http://schemas.microsoft.com/office/drawing/2014/main" id="{0A8AD189-7308-44E4-A5F2-D31BB392F595}"/>
                    </a:ext>
                  </a:extLst>
                </p:cNvPr>
                <p:cNvSpPr>
                  <a:spLocks noChangeArrowheads="1"/>
                </p:cNvSpPr>
                <p:nvPr/>
              </p:nvSpPr>
              <p:spPr bwMode="auto">
                <a:xfrm>
                  <a:off x="2214" y="2886"/>
                  <a:ext cx="288"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41" name="Rectangle 3209">
                  <a:extLst>
                    <a:ext uri="{FF2B5EF4-FFF2-40B4-BE49-F238E27FC236}">
                      <a16:creationId xmlns:a16="http://schemas.microsoft.com/office/drawing/2014/main" id="{AC69E18C-99E4-4B03-B76B-E8663506A715}"/>
                    </a:ext>
                  </a:extLst>
                </p:cNvPr>
                <p:cNvSpPr>
                  <a:spLocks noChangeArrowheads="1"/>
                </p:cNvSpPr>
                <p:nvPr/>
              </p:nvSpPr>
              <p:spPr bwMode="auto">
                <a:xfrm>
                  <a:off x="2214" y="2892"/>
                  <a:ext cx="288"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42" name="Rectangle 3210">
                  <a:extLst>
                    <a:ext uri="{FF2B5EF4-FFF2-40B4-BE49-F238E27FC236}">
                      <a16:creationId xmlns:a16="http://schemas.microsoft.com/office/drawing/2014/main" id="{B21CF7DE-7A91-47C9-B083-AB74A2A88944}"/>
                    </a:ext>
                  </a:extLst>
                </p:cNvPr>
                <p:cNvSpPr>
                  <a:spLocks noChangeArrowheads="1"/>
                </p:cNvSpPr>
                <p:nvPr/>
              </p:nvSpPr>
              <p:spPr bwMode="auto">
                <a:xfrm>
                  <a:off x="2214" y="2898"/>
                  <a:ext cx="288"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43" name="Rectangle 3211">
                  <a:extLst>
                    <a:ext uri="{FF2B5EF4-FFF2-40B4-BE49-F238E27FC236}">
                      <a16:creationId xmlns:a16="http://schemas.microsoft.com/office/drawing/2014/main" id="{A2B94586-FB24-472D-A262-247C8DBE406B}"/>
                    </a:ext>
                  </a:extLst>
                </p:cNvPr>
                <p:cNvSpPr>
                  <a:spLocks noChangeArrowheads="1"/>
                </p:cNvSpPr>
                <p:nvPr/>
              </p:nvSpPr>
              <p:spPr bwMode="auto">
                <a:xfrm>
                  <a:off x="2214" y="2904"/>
                  <a:ext cx="288"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44" name="Rectangle 3212">
                  <a:extLst>
                    <a:ext uri="{FF2B5EF4-FFF2-40B4-BE49-F238E27FC236}">
                      <a16:creationId xmlns:a16="http://schemas.microsoft.com/office/drawing/2014/main" id="{C529D6EB-6BB9-4103-84F0-4DA89F0FA570}"/>
                    </a:ext>
                  </a:extLst>
                </p:cNvPr>
                <p:cNvSpPr>
                  <a:spLocks noChangeArrowheads="1"/>
                </p:cNvSpPr>
                <p:nvPr/>
              </p:nvSpPr>
              <p:spPr bwMode="auto">
                <a:xfrm>
                  <a:off x="2214" y="2910"/>
                  <a:ext cx="288"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45" name="Rectangle 3213">
                  <a:extLst>
                    <a:ext uri="{FF2B5EF4-FFF2-40B4-BE49-F238E27FC236}">
                      <a16:creationId xmlns:a16="http://schemas.microsoft.com/office/drawing/2014/main" id="{29F1648D-B1DD-4161-95DC-DF238C223809}"/>
                    </a:ext>
                  </a:extLst>
                </p:cNvPr>
                <p:cNvSpPr>
                  <a:spLocks noChangeArrowheads="1"/>
                </p:cNvSpPr>
                <p:nvPr/>
              </p:nvSpPr>
              <p:spPr bwMode="auto">
                <a:xfrm>
                  <a:off x="2214" y="2916"/>
                  <a:ext cx="288"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46" name="Rectangle 3214">
                  <a:extLst>
                    <a:ext uri="{FF2B5EF4-FFF2-40B4-BE49-F238E27FC236}">
                      <a16:creationId xmlns:a16="http://schemas.microsoft.com/office/drawing/2014/main" id="{19080B6C-5819-473B-801E-3DC9B4DAEDEB}"/>
                    </a:ext>
                  </a:extLst>
                </p:cNvPr>
                <p:cNvSpPr>
                  <a:spLocks noChangeArrowheads="1"/>
                </p:cNvSpPr>
                <p:nvPr/>
              </p:nvSpPr>
              <p:spPr bwMode="auto">
                <a:xfrm>
                  <a:off x="2214" y="2922"/>
                  <a:ext cx="288"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47" name="Rectangle 3215">
                  <a:extLst>
                    <a:ext uri="{FF2B5EF4-FFF2-40B4-BE49-F238E27FC236}">
                      <a16:creationId xmlns:a16="http://schemas.microsoft.com/office/drawing/2014/main" id="{204B5EB4-98E1-4E5D-911F-7573A77CA01E}"/>
                    </a:ext>
                  </a:extLst>
                </p:cNvPr>
                <p:cNvSpPr>
                  <a:spLocks noChangeArrowheads="1"/>
                </p:cNvSpPr>
                <p:nvPr/>
              </p:nvSpPr>
              <p:spPr bwMode="auto">
                <a:xfrm>
                  <a:off x="2214" y="2928"/>
                  <a:ext cx="288"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48" name="Rectangle 3216">
                  <a:extLst>
                    <a:ext uri="{FF2B5EF4-FFF2-40B4-BE49-F238E27FC236}">
                      <a16:creationId xmlns:a16="http://schemas.microsoft.com/office/drawing/2014/main" id="{A9668D64-FC8C-4495-8673-A22006D73390}"/>
                    </a:ext>
                  </a:extLst>
                </p:cNvPr>
                <p:cNvSpPr>
                  <a:spLocks noChangeArrowheads="1"/>
                </p:cNvSpPr>
                <p:nvPr/>
              </p:nvSpPr>
              <p:spPr bwMode="auto">
                <a:xfrm>
                  <a:off x="2214" y="2934"/>
                  <a:ext cx="288"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49" name="Rectangle 3217">
                  <a:extLst>
                    <a:ext uri="{FF2B5EF4-FFF2-40B4-BE49-F238E27FC236}">
                      <a16:creationId xmlns:a16="http://schemas.microsoft.com/office/drawing/2014/main" id="{D535CAE0-3251-407E-B54B-22C710FAF85E}"/>
                    </a:ext>
                  </a:extLst>
                </p:cNvPr>
                <p:cNvSpPr>
                  <a:spLocks noChangeArrowheads="1"/>
                </p:cNvSpPr>
                <p:nvPr/>
              </p:nvSpPr>
              <p:spPr bwMode="auto">
                <a:xfrm>
                  <a:off x="2214" y="2940"/>
                  <a:ext cx="288"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50" name="Rectangle 3218">
                  <a:extLst>
                    <a:ext uri="{FF2B5EF4-FFF2-40B4-BE49-F238E27FC236}">
                      <a16:creationId xmlns:a16="http://schemas.microsoft.com/office/drawing/2014/main" id="{99CE480B-CE61-4C86-B3D7-72B59F5FB0B6}"/>
                    </a:ext>
                  </a:extLst>
                </p:cNvPr>
                <p:cNvSpPr>
                  <a:spLocks noChangeArrowheads="1"/>
                </p:cNvSpPr>
                <p:nvPr/>
              </p:nvSpPr>
              <p:spPr bwMode="auto">
                <a:xfrm>
                  <a:off x="2214" y="2946"/>
                  <a:ext cx="288"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51" name="Rectangle 3219">
                  <a:extLst>
                    <a:ext uri="{FF2B5EF4-FFF2-40B4-BE49-F238E27FC236}">
                      <a16:creationId xmlns:a16="http://schemas.microsoft.com/office/drawing/2014/main" id="{1A162DA7-EB09-4571-A6A0-481340E9969B}"/>
                    </a:ext>
                  </a:extLst>
                </p:cNvPr>
                <p:cNvSpPr>
                  <a:spLocks noChangeArrowheads="1"/>
                </p:cNvSpPr>
                <p:nvPr/>
              </p:nvSpPr>
              <p:spPr bwMode="auto">
                <a:xfrm>
                  <a:off x="2214" y="2952"/>
                  <a:ext cx="288"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52" name="Rectangle 3220">
                  <a:extLst>
                    <a:ext uri="{FF2B5EF4-FFF2-40B4-BE49-F238E27FC236}">
                      <a16:creationId xmlns:a16="http://schemas.microsoft.com/office/drawing/2014/main" id="{9BE5A01C-6D0F-43C4-B2E6-D26163E12C87}"/>
                    </a:ext>
                  </a:extLst>
                </p:cNvPr>
                <p:cNvSpPr>
                  <a:spLocks noChangeArrowheads="1"/>
                </p:cNvSpPr>
                <p:nvPr/>
              </p:nvSpPr>
              <p:spPr bwMode="auto">
                <a:xfrm>
                  <a:off x="2214" y="2958"/>
                  <a:ext cx="288"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53" name="Rectangle 3221">
                  <a:extLst>
                    <a:ext uri="{FF2B5EF4-FFF2-40B4-BE49-F238E27FC236}">
                      <a16:creationId xmlns:a16="http://schemas.microsoft.com/office/drawing/2014/main" id="{DD8189C2-0A13-4F9D-A757-C3F9EAF876EC}"/>
                    </a:ext>
                  </a:extLst>
                </p:cNvPr>
                <p:cNvSpPr>
                  <a:spLocks noChangeArrowheads="1"/>
                </p:cNvSpPr>
                <p:nvPr/>
              </p:nvSpPr>
              <p:spPr bwMode="auto">
                <a:xfrm>
                  <a:off x="2214" y="2964"/>
                  <a:ext cx="288"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54" name="Rectangle 3222">
                  <a:extLst>
                    <a:ext uri="{FF2B5EF4-FFF2-40B4-BE49-F238E27FC236}">
                      <a16:creationId xmlns:a16="http://schemas.microsoft.com/office/drawing/2014/main" id="{99A33EBA-EE99-4343-8F82-877C636D7F52}"/>
                    </a:ext>
                  </a:extLst>
                </p:cNvPr>
                <p:cNvSpPr>
                  <a:spLocks noChangeArrowheads="1"/>
                </p:cNvSpPr>
                <p:nvPr/>
              </p:nvSpPr>
              <p:spPr bwMode="auto">
                <a:xfrm>
                  <a:off x="2214" y="2970"/>
                  <a:ext cx="288"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55" name="Rectangle 3223">
                  <a:extLst>
                    <a:ext uri="{FF2B5EF4-FFF2-40B4-BE49-F238E27FC236}">
                      <a16:creationId xmlns:a16="http://schemas.microsoft.com/office/drawing/2014/main" id="{34E08E0E-FC2B-4391-97D1-9689319F2FB0}"/>
                    </a:ext>
                  </a:extLst>
                </p:cNvPr>
                <p:cNvSpPr>
                  <a:spLocks noChangeArrowheads="1"/>
                </p:cNvSpPr>
                <p:nvPr/>
              </p:nvSpPr>
              <p:spPr bwMode="auto">
                <a:xfrm>
                  <a:off x="2214" y="2976"/>
                  <a:ext cx="288"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56" name="Rectangle 3224">
                  <a:extLst>
                    <a:ext uri="{FF2B5EF4-FFF2-40B4-BE49-F238E27FC236}">
                      <a16:creationId xmlns:a16="http://schemas.microsoft.com/office/drawing/2014/main" id="{C2677890-B0FD-4829-B34D-2E80D539199F}"/>
                    </a:ext>
                  </a:extLst>
                </p:cNvPr>
                <p:cNvSpPr>
                  <a:spLocks noChangeArrowheads="1"/>
                </p:cNvSpPr>
                <p:nvPr/>
              </p:nvSpPr>
              <p:spPr bwMode="auto">
                <a:xfrm>
                  <a:off x="2214" y="2982"/>
                  <a:ext cx="288"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57" name="Rectangle 3225">
                  <a:extLst>
                    <a:ext uri="{FF2B5EF4-FFF2-40B4-BE49-F238E27FC236}">
                      <a16:creationId xmlns:a16="http://schemas.microsoft.com/office/drawing/2014/main" id="{94CF6B55-BC88-4BC7-99AF-C8897EE3D016}"/>
                    </a:ext>
                  </a:extLst>
                </p:cNvPr>
                <p:cNvSpPr>
                  <a:spLocks noChangeArrowheads="1"/>
                </p:cNvSpPr>
                <p:nvPr/>
              </p:nvSpPr>
              <p:spPr bwMode="auto">
                <a:xfrm>
                  <a:off x="2214" y="2988"/>
                  <a:ext cx="288"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58" name="Rectangle 3226">
                  <a:extLst>
                    <a:ext uri="{FF2B5EF4-FFF2-40B4-BE49-F238E27FC236}">
                      <a16:creationId xmlns:a16="http://schemas.microsoft.com/office/drawing/2014/main" id="{D066263F-1715-4678-962D-2BC673DDF282}"/>
                    </a:ext>
                  </a:extLst>
                </p:cNvPr>
                <p:cNvSpPr>
                  <a:spLocks noChangeArrowheads="1"/>
                </p:cNvSpPr>
                <p:nvPr/>
              </p:nvSpPr>
              <p:spPr bwMode="auto">
                <a:xfrm>
                  <a:off x="2214" y="2994"/>
                  <a:ext cx="288"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59" name="Rectangle 3227">
                  <a:extLst>
                    <a:ext uri="{FF2B5EF4-FFF2-40B4-BE49-F238E27FC236}">
                      <a16:creationId xmlns:a16="http://schemas.microsoft.com/office/drawing/2014/main" id="{1B715C1F-13D3-4033-A433-E3B6BE137287}"/>
                    </a:ext>
                  </a:extLst>
                </p:cNvPr>
                <p:cNvSpPr>
                  <a:spLocks noChangeArrowheads="1"/>
                </p:cNvSpPr>
                <p:nvPr/>
              </p:nvSpPr>
              <p:spPr bwMode="auto">
                <a:xfrm>
                  <a:off x="2214" y="3000"/>
                  <a:ext cx="288"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60" name="Rectangle 3228">
                  <a:extLst>
                    <a:ext uri="{FF2B5EF4-FFF2-40B4-BE49-F238E27FC236}">
                      <a16:creationId xmlns:a16="http://schemas.microsoft.com/office/drawing/2014/main" id="{8BC041AE-3079-4AF1-AB26-D68803D40076}"/>
                    </a:ext>
                  </a:extLst>
                </p:cNvPr>
                <p:cNvSpPr>
                  <a:spLocks noChangeArrowheads="1"/>
                </p:cNvSpPr>
                <p:nvPr/>
              </p:nvSpPr>
              <p:spPr bwMode="auto">
                <a:xfrm>
                  <a:off x="2214" y="3006"/>
                  <a:ext cx="288"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61" name="Rectangle 3229">
                  <a:extLst>
                    <a:ext uri="{FF2B5EF4-FFF2-40B4-BE49-F238E27FC236}">
                      <a16:creationId xmlns:a16="http://schemas.microsoft.com/office/drawing/2014/main" id="{69A4F2A9-97D1-4BD7-84F2-41911136654C}"/>
                    </a:ext>
                  </a:extLst>
                </p:cNvPr>
                <p:cNvSpPr>
                  <a:spLocks noChangeArrowheads="1"/>
                </p:cNvSpPr>
                <p:nvPr/>
              </p:nvSpPr>
              <p:spPr bwMode="auto">
                <a:xfrm>
                  <a:off x="2214" y="3012"/>
                  <a:ext cx="288"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62" name="Rectangle 3230">
                  <a:extLst>
                    <a:ext uri="{FF2B5EF4-FFF2-40B4-BE49-F238E27FC236}">
                      <a16:creationId xmlns:a16="http://schemas.microsoft.com/office/drawing/2014/main" id="{A03B5FAF-6048-4940-83FB-853B91C78BC0}"/>
                    </a:ext>
                  </a:extLst>
                </p:cNvPr>
                <p:cNvSpPr>
                  <a:spLocks noChangeArrowheads="1"/>
                </p:cNvSpPr>
                <p:nvPr/>
              </p:nvSpPr>
              <p:spPr bwMode="auto">
                <a:xfrm>
                  <a:off x="2214" y="3018"/>
                  <a:ext cx="288"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63" name="Rectangle 3231">
                  <a:extLst>
                    <a:ext uri="{FF2B5EF4-FFF2-40B4-BE49-F238E27FC236}">
                      <a16:creationId xmlns:a16="http://schemas.microsoft.com/office/drawing/2014/main" id="{A17AF8BD-65C4-45FE-8AE0-41BD13AABE29}"/>
                    </a:ext>
                  </a:extLst>
                </p:cNvPr>
                <p:cNvSpPr>
                  <a:spLocks noChangeArrowheads="1"/>
                </p:cNvSpPr>
                <p:nvPr/>
              </p:nvSpPr>
              <p:spPr bwMode="auto">
                <a:xfrm>
                  <a:off x="2214" y="3024"/>
                  <a:ext cx="288"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64" name="Rectangle 3232">
                  <a:extLst>
                    <a:ext uri="{FF2B5EF4-FFF2-40B4-BE49-F238E27FC236}">
                      <a16:creationId xmlns:a16="http://schemas.microsoft.com/office/drawing/2014/main" id="{0F01B450-B1A1-4B0E-8488-DADB6631237C}"/>
                    </a:ext>
                  </a:extLst>
                </p:cNvPr>
                <p:cNvSpPr>
                  <a:spLocks noChangeArrowheads="1"/>
                </p:cNvSpPr>
                <p:nvPr/>
              </p:nvSpPr>
              <p:spPr bwMode="auto">
                <a:xfrm>
                  <a:off x="2214" y="3030"/>
                  <a:ext cx="288"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65" name="Rectangle 3233">
                  <a:extLst>
                    <a:ext uri="{FF2B5EF4-FFF2-40B4-BE49-F238E27FC236}">
                      <a16:creationId xmlns:a16="http://schemas.microsoft.com/office/drawing/2014/main" id="{663CA935-CB28-4114-8EF9-9E45AA39344C}"/>
                    </a:ext>
                  </a:extLst>
                </p:cNvPr>
                <p:cNvSpPr>
                  <a:spLocks noChangeArrowheads="1"/>
                </p:cNvSpPr>
                <p:nvPr/>
              </p:nvSpPr>
              <p:spPr bwMode="auto">
                <a:xfrm>
                  <a:off x="2214" y="3036"/>
                  <a:ext cx="288"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66" name="Rectangle 3234">
                  <a:extLst>
                    <a:ext uri="{FF2B5EF4-FFF2-40B4-BE49-F238E27FC236}">
                      <a16:creationId xmlns:a16="http://schemas.microsoft.com/office/drawing/2014/main" id="{79264832-D551-4D23-85CB-F5B8939370CA}"/>
                    </a:ext>
                  </a:extLst>
                </p:cNvPr>
                <p:cNvSpPr>
                  <a:spLocks noChangeArrowheads="1"/>
                </p:cNvSpPr>
                <p:nvPr/>
              </p:nvSpPr>
              <p:spPr bwMode="auto">
                <a:xfrm>
                  <a:off x="2214" y="3042"/>
                  <a:ext cx="288"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67" name="Rectangle 3235">
                  <a:extLst>
                    <a:ext uri="{FF2B5EF4-FFF2-40B4-BE49-F238E27FC236}">
                      <a16:creationId xmlns:a16="http://schemas.microsoft.com/office/drawing/2014/main" id="{46CD83E0-0302-4557-9E59-A6DFF8E01234}"/>
                    </a:ext>
                  </a:extLst>
                </p:cNvPr>
                <p:cNvSpPr>
                  <a:spLocks noChangeArrowheads="1"/>
                </p:cNvSpPr>
                <p:nvPr/>
              </p:nvSpPr>
              <p:spPr bwMode="auto">
                <a:xfrm>
                  <a:off x="2214" y="3048"/>
                  <a:ext cx="288"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68" name="Rectangle 3236">
                  <a:extLst>
                    <a:ext uri="{FF2B5EF4-FFF2-40B4-BE49-F238E27FC236}">
                      <a16:creationId xmlns:a16="http://schemas.microsoft.com/office/drawing/2014/main" id="{1068C831-F482-4672-A50D-B25C3E7BF502}"/>
                    </a:ext>
                  </a:extLst>
                </p:cNvPr>
                <p:cNvSpPr>
                  <a:spLocks noChangeArrowheads="1"/>
                </p:cNvSpPr>
                <p:nvPr/>
              </p:nvSpPr>
              <p:spPr bwMode="auto">
                <a:xfrm>
                  <a:off x="2214" y="3054"/>
                  <a:ext cx="288" cy="6"/>
                </a:xfrm>
                <a:prstGeom prst="rect">
                  <a:avLst/>
                </a:prstGeom>
                <a:solidFill>
                  <a:srgbClr val="89A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69" name="Rectangle 3237">
                  <a:extLst>
                    <a:ext uri="{FF2B5EF4-FFF2-40B4-BE49-F238E27FC236}">
                      <a16:creationId xmlns:a16="http://schemas.microsoft.com/office/drawing/2014/main" id="{0DEC62D0-8248-4AC0-BC82-EF9F2718D740}"/>
                    </a:ext>
                  </a:extLst>
                </p:cNvPr>
                <p:cNvSpPr>
                  <a:spLocks noChangeArrowheads="1"/>
                </p:cNvSpPr>
                <p:nvPr/>
              </p:nvSpPr>
              <p:spPr bwMode="auto">
                <a:xfrm>
                  <a:off x="2214" y="3060"/>
                  <a:ext cx="288"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70" name="Rectangle 3238">
                  <a:extLst>
                    <a:ext uri="{FF2B5EF4-FFF2-40B4-BE49-F238E27FC236}">
                      <a16:creationId xmlns:a16="http://schemas.microsoft.com/office/drawing/2014/main" id="{FEAC2934-D985-4F69-B283-653689B9EB6D}"/>
                    </a:ext>
                  </a:extLst>
                </p:cNvPr>
                <p:cNvSpPr>
                  <a:spLocks noChangeArrowheads="1"/>
                </p:cNvSpPr>
                <p:nvPr/>
              </p:nvSpPr>
              <p:spPr bwMode="auto">
                <a:xfrm>
                  <a:off x="2214" y="3066"/>
                  <a:ext cx="288"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71" name="Rectangle 3239">
                  <a:extLst>
                    <a:ext uri="{FF2B5EF4-FFF2-40B4-BE49-F238E27FC236}">
                      <a16:creationId xmlns:a16="http://schemas.microsoft.com/office/drawing/2014/main" id="{517658E5-DEBD-439E-AC37-FEF461A82E8A}"/>
                    </a:ext>
                  </a:extLst>
                </p:cNvPr>
                <p:cNvSpPr>
                  <a:spLocks noChangeArrowheads="1"/>
                </p:cNvSpPr>
                <p:nvPr/>
              </p:nvSpPr>
              <p:spPr bwMode="auto">
                <a:xfrm>
                  <a:off x="2214" y="3072"/>
                  <a:ext cx="288"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72" name="Rectangle 3240">
                  <a:extLst>
                    <a:ext uri="{FF2B5EF4-FFF2-40B4-BE49-F238E27FC236}">
                      <a16:creationId xmlns:a16="http://schemas.microsoft.com/office/drawing/2014/main" id="{6E1E134E-DC3C-4F11-A419-F7F346668E6B}"/>
                    </a:ext>
                  </a:extLst>
                </p:cNvPr>
                <p:cNvSpPr>
                  <a:spLocks noChangeArrowheads="1"/>
                </p:cNvSpPr>
                <p:nvPr/>
              </p:nvSpPr>
              <p:spPr bwMode="auto">
                <a:xfrm>
                  <a:off x="2214" y="3078"/>
                  <a:ext cx="288"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73" name="Rectangle 3241">
                  <a:extLst>
                    <a:ext uri="{FF2B5EF4-FFF2-40B4-BE49-F238E27FC236}">
                      <a16:creationId xmlns:a16="http://schemas.microsoft.com/office/drawing/2014/main" id="{61DB9544-9AE5-4F86-98A2-3467AB717952}"/>
                    </a:ext>
                  </a:extLst>
                </p:cNvPr>
                <p:cNvSpPr>
                  <a:spLocks noChangeArrowheads="1"/>
                </p:cNvSpPr>
                <p:nvPr/>
              </p:nvSpPr>
              <p:spPr bwMode="auto">
                <a:xfrm>
                  <a:off x="2214" y="3084"/>
                  <a:ext cx="288"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74" name="Rectangle 3242">
                  <a:extLst>
                    <a:ext uri="{FF2B5EF4-FFF2-40B4-BE49-F238E27FC236}">
                      <a16:creationId xmlns:a16="http://schemas.microsoft.com/office/drawing/2014/main" id="{1044F0A0-BCA2-498D-8251-E52E55EA7D4F}"/>
                    </a:ext>
                  </a:extLst>
                </p:cNvPr>
                <p:cNvSpPr>
                  <a:spLocks noChangeArrowheads="1"/>
                </p:cNvSpPr>
                <p:nvPr/>
              </p:nvSpPr>
              <p:spPr bwMode="auto">
                <a:xfrm>
                  <a:off x="2214" y="3090"/>
                  <a:ext cx="288"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475" name="Rectangle 3243">
                  <a:extLst>
                    <a:ext uri="{FF2B5EF4-FFF2-40B4-BE49-F238E27FC236}">
                      <a16:creationId xmlns:a16="http://schemas.microsoft.com/office/drawing/2014/main" id="{AF828188-B1DE-4309-B398-21AA67B393C5}"/>
                    </a:ext>
                  </a:extLst>
                </p:cNvPr>
                <p:cNvSpPr>
                  <a:spLocks noChangeArrowheads="1"/>
                </p:cNvSpPr>
                <p:nvPr/>
              </p:nvSpPr>
              <p:spPr bwMode="auto">
                <a:xfrm>
                  <a:off x="2214" y="3096"/>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98476" name="Rectangle 3244">
                <a:extLst>
                  <a:ext uri="{FF2B5EF4-FFF2-40B4-BE49-F238E27FC236}">
                    <a16:creationId xmlns:a16="http://schemas.microsoft.com/office/drawing/2014/main" id="{50084E7B-BC84-4214-ACF8-1100880D63F0}"/>
                  </a:ext>
                </a:extLst>
              </p:cNvPr>
              <p:cNvSpPr>
                <a:spLocks noChangeArrowheads="1"/>
              </p:cNvSpPr>
              <p:nvPr/>
            </p:nvSpPr>
            <p:spPr bwMode="auto">
              <a:xfrm>
                <a:off x="2214" y="2862"/>
                <a:ext cx="288" cy="24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8477" name="Rectangle 3245">
              <a:extLst>
                <a:ext uri="{FF2B5EF4-FFF2-40B4-BE49-F238E27FC236}">
                  <a16:creationId xmlns:a16="http://schemas.microsoft.com/office/drawing/2014/main" id="{B690BCE4-1778-435C-8E14-3A3693A94896}"/>
                </a:ext>
              </a:extLst>
            </p:cNvPr>
            <p:cNvSpPr>
              <a:spLocks noChangeArrowheads="1"/>
            </p:cNvSpPr>
            <p:nvPr/>
          </p:nvSpPr>
          <p:spPr bwMode="auto">
            <a:xfrm>
              <a:off x="2232" y="2928"/>
              <a:ext cx="25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200" b="1">
                  <a:solidFill>
                    <a:srgbClr val="200C40"/>
                  </a:solidFill>
                  <a:latin typeface="Arial" panose="020B0604020202020204" pitchFamily="34" charset="0"/>
                </a:rPr>
                <a:t>AAL5</a:t>
              </a:r>
              <a:endParaRPr lang="fr-FR" altLang="en-US"/>
            </a:p>
          </p:txBody>
        </p:sp>
      </p:grpSp>
    </p:spTree>
    <p:extLst>
      <p:ext uri="{BB962C8B-B14F-4D97-AF65-F5344CB8AC3E}">
        <p14:creationId xmlns:p14="http://schemas.microsoft.com/office/powerpoint/2010/main" val="322086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4" name="Slide Number Placeholder 5">
            <a:extLst>
              <a:ext uri="{FF2B5EF4-FFF2-40B4-BE49-F238E27FC236}">
                <a16:creationId xmlns:a16="http://schemas.microsoft.com/office/drawing/2014/main" id="{0E9101B3-81CA-40E0-8C8E-398192E6DACE}"/>
              </a:ext>
            </a:extLst>
          </p:cNvPr>
          <p:cNvSpPr>
            <a:spLocks noGrp="1"/>
          </p:cNvSpPr>
          <p:nvPr>
            <p:ph type="sldNum" sz="quarter" idx="12"/>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fld id="{B616D4B8-A157-4C20-B303-B12C5380ED69}" type="slidenum">
              <a:rPr lang="fr-FR" altLang="en-US" smtClean="0"/>
              <a:pPr/>
              <a:t>38</a:t>
            </a:fld>
            <a:endParaRPr lang="fr-FR" altLang="en-US"/>
          </a:p>
        </p:txBody>
      </p:sp>
      <p:sp>
        <p:nvSpPr>
          <p:cNvPr id="70658" name="Rectangle 2">
            <a:extLst>
              <a:ext uri="{FF2B5EF4-FFF2-40B4-BE49-F238E27FC236}">
                <a16:creationId xmlns:a16="http://schemas.microsoft.com/office/drawing/2014/main" id="{36653532-784B-4133-A12C-7B22D8FB9791}"/>
              </a:ext>
            </a:extLst>
          </p:cNvPr>
          <p:cNvSpPr>
            <a:spLocks noGrp="1" noChangeArrowheads="1"/>
          </p:cNvSpPr>
          <p:nvPr>
            <p:ph type="title"/>
          </p:nvPr>
        </p:nvSpPr>
        <p:spPr/>
        <p:txBody>
          <a:bodyPr/>
          <a:lstStyle/>
          <a:p>
            <a:r>
              <a:rPr lang="fr-FR" altLang="en-US">
                <a:latin typeface="Verdana" panose="020B0604030504040204" pitchFamily="34" charset="0"/>
              </a:rPr>
              <a:t>Les protocoles (2)</a:t>
            </a:r>
          </a:p>
        </p:txBody>
      </p:sp>
      <p:sp>
        <p:nvSpPr>
          <p:cNvPr id="70659" name="Rectangle 3">
            <a:extLst>
              <a:ext uri="{FF2B5EF4-FFF2-40B4-BE49-F238E27FC236}">
                <a16:creationId xmlns:a16="http://schemas.microsoft.com/office/drawing/2014/main" id="{D4633563-A121-4F7B-8946-19BB984F8DD9}"/>
              </a:ext>
            </a:extLst>
          </p:cNvPr>
          <p:cNvSpPr>
            <a:spLocks noGrp="1" noChangeArrowheads="1"/>
          </p:cNvSpPr>
          <p:nvPr>
            <p:ph type="body" idx="1"/>
          </p:nvPr>
        </p:nvSpPr>
        <p:spPr>
          <a:xfrm>
            <a:off x="3816776" y="2243649"/>
            <a:ext cx="7677727" cy="430887"/>
          </a:xfrm>
        </p:spPr>
        <p:txBody>
          <a:bodyPr>
            <a:normAutofit fontScale="92500" lnSpcReduction="10000"/>
          </a:bodyPr>
          <a:lstStyle/>
          <a:p>
            <a:r>
              <a:rPr lang="fr-FR" altLang="en-US" sz="2800">
                <a:latin typeface="Verdana" panose="020B0604030504040204" pitchFamily="34" charset="0"/>
              </a:rPr>
              <a:t>Modem Ethernet</a:t>
            </a:r>
          </a:p>
        </p:txBody>
      </p:sp>
      <p:sp>
        <p:nvSpPr>
          <p:cNvPr id="70660" name="Rectangle 4">
            <a:extLst>
              <a:ext uri="{FF2B5EF4-FFF2-40B4-BE49-F238E27FC236}">
                <a16:creationId xmlns:a16="http://schemas.microsoft.com/office/drawing/2014/main" id="{ED8A0D29-8F53-435B-A59D-1A03C9208661}"/>
              </a:ext>
            </a:extLst>
          </p:cNvPr>
          <p:cNvSpPr>
            <a:spLocks noChangeArrowheads="1"/>
          </p:cNvSpPr>
          <p:nvPr/>
        </p:nvSpPr>
        <p:spPr bwMode="auto">
          <a:xfrm>
            <a:off x="7162800" y="6326188"/>
            <a:ext cx="1257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61" name="Rectangle 5">
            <a:extLst>
              <a:ext uri="{FF2B5EF4-FFF2-40B4-BE49-F238E27FC236}">
                <a16:creationId xmlns:a16="http://schemas.microsoft.com/office/drawing/2014/main" id="{AD79574C-C928-408C-B852-C1E3C0743475}"/>
              </a:ext>
            </a:extLst>
          </p:cNvPr>
          <p:cNvSpPr>
            <a:spLocks noChangeArrowheads="1"/>
          </p:cNvSpPr>
          <p:nvPr/>
        </p:nvSpPr>
        <p:spPr bwMode="auto">
          <a:xfrm>
            <a:off x="7258050" y="6383338"/>
            <a:ext cx="10836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a:solidFill>
                  <a:srgbClr val="200C40"/>
                </a:solidFill>
                <a:latin typeface="Arial" panose="020B0604020202020204" pitchFamily="34" charset="0"/>
              </a:rPr>
              <a:t>Fibre Optique</a:t>
            </a:r>
            <a:endParaRPr lang="fr-FR" altLang="en-US"/>
          </a:p>
        </p:txBody>
      </p:sp>
      <p:sp>
        <p:nvSpPr>
          <p:cNvPr id="70662" name="Rectangle 6">
            <a:extLst>
              <a:ext uri="{FF2B5EF4-FFF2-40B4-BE49-F238E27FC236}">
                <a16:creationId xmlns:a16="http://schemas.microsoft.com/office/drawing/2014/main" id="{D94A9593-644B-4250-AF74-035A78A11EDD}"/>
              </a:ext>
            </a:extLst>
          </p:cNvPr>
          <p:cNvSpPr>
            <a:spLocks noChangeArrowheads="1"/>
          </p:cNvSpPr>
          <p:nvPr/>
        </p:nvSpPr>
        <p:spPr bwMode="auto">
          <a:xfrm>
            <a:off x="5638800" y="6326188"/>
            <a:ext cx="1162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63" name="Rectangle 7">
            <a:extLst>
              <a:ext uri="{FF2B5EF4-FFF2-40B4-BE49-F238E27FC236}">
                <a16:creationId xmlns:a16="http://schemas.microsoft.com/office/drawing/2014/main" id="{E834821A-9F66-46AE-8BD4-1DC80DF23205}"/>
              </a:ext>
            </a:extLst>
          </p:cNvPr>
          <p:cNvSpPr>
            <a:spLocks noChangeArrowheads="1"/>
          </p:cNvSpPr>
          <p:nvPr/>
        </p:nvSpPr>
        <p:spPr bwMode="auto">
          <a:xfrm>
            <a:off x="5734051" y="6383338"/>
            <a:ext cx="98584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a:solidFill>
                  <a:srgbClr val="200C40"/>
                </a:solidFill>
                <a:latin typeface="Arial" panose="020B0604020202020204" pitchFamily="34" charset="0"/>
              </a:rPr>
              <a:t>Paire Cuivre</a:t>
            </a:r>
            <a:endParaRPr lang="fr-FR" altLang="en-US"/>
          </a:p>
        </p:txBody>
      </p:sp>
      <p:sp>
        <p:nvSpPr>
          <p:cNvPr id="70664" name="Rectangle 8">
            <a:extLst>
              <a:ext uri="{FF2B5EF4-FFF2-40B4-BE49-F238E27FC236}">
                <a16:creationId xmlns:a16="http://schemas.microsoft.com/office/drawing/2014/main" id="{D3DB7AD9-A417-40AE-974D-55B1601194B7}"/>
              </a:ext>
            </a:extLst>
          </p:cNvPr>
          <p:cNvSpPr>
            <a:spLocks noChangeArrowheads="1"/>
          </p:cNvSpPr>
          <p:nvPr/>
        </p:nvSpPr>
        <p:spPr bwMode="auto">
          <a:xfrm>
            <a:off x="4248150" y="6335713"/>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65" name="Rectangle 9">
            <a:extLst>
              <a:ext uri="{FF2B5EF4-FFF2-40B4-BE49-F238E27FC236}">
                <a16:creationId xmlns:a16="http://schemas.microsoft.com/office/drawing/2014/main" id="{5E8C1B13-D928-4D00-AFA9-7AB85F396382}"/>
              </a:ext>
            </a:extLst>
          </p:cNvPr>
          <p:cNvSpPr>
            <a:spLocks noChangeArrowheads="1"/>
          </p:cNvSpPr>
          <p:nvPr/>
        </p:nvSpPr>
        <p:spPr bwMode="auto">
          <a:xfrm>
            <a:off x="4192588" y="6381750"/>
            <a:ext cx="11942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a:solidFill>
                  <a:srgbClr val="200C40"/>
                </a:solidFill>
                <a:latin typeface="Arial" panose="020B0604020202020204" pitchFamily="34" charset="0"/>
              </a:rPr>
              <a:t>Câble Ethernet</a:t>
            </a:r>
            <a:endParaRPr lang="fr-FR" altLang="en-US"/>
          </a:p>
        </p:txBody>
      </p:sp>
      <p:grpSp>
        <p:nvGrpSpPr>
          <p:cNvPr id="70666" name="Group 10">
            <a:extLst>
              <a:ext uri="{FF2B5EF4-FFF2-40B4-BE49-F238E27FC236}">
                <a16:creationId xmlns:a16="http://schemas.microsoft.com/office/drawing/2014/main" id="{FAD8945A-18E8-4BB2-A837-655DB596A6AA}"/>
              </a:ext>
            </a:extLst>
          </p:cNvPr>
          <p:cNvGrpSpPr>
            <a:grpSpLocks/>
          </p:cNvGrpSpPr>
          <p:nvPr/>
        </p:nvGrpSpPr>
        <p:grpSpPr bwMode="auto">
          <a:xfrm>
            <a:off x="3962401" y="2438401"/>
            <a:ext cx="6296025" cy="3889375"/>
            <a:chOff x="1536" y="1536"/>
            <a:chExt cx="3966" cy="2450"/>
          </a:xfrm>
        </p:grpSpPr>
        <p:grpSp>
          <p:nvGrpSpPr>
            <p:cNvPr id="70667" name="Group 11">
              <a:extLst>
                <a:ext uri="{FF2B5EF4-FFF2-40B4-BE49-F238E27FC236}">
                  <a16:creationId xmlns:a16="http://schemas.microsoft.com/office/drawing/2014/main" id="{F95BFEAC-1B2F-46F8-A924-A301FB9ADBA1}"/>
                </a:ext>
              </a:extLst>
            </p:cNvPr>
            <p:cNvGrpSpPr>
              <a:grpSpLocks/>
            </p:cNvGrpSpPr>
            <p:nvPr/>
          </p:nvGrpSpPr>
          <p:grpSpPr bwMode="auto">
            <a:xfrm>
              <a:off x="1536" y="3072"/>
              <a:ext cx="480" cy="817"/>
              <a:chOff x="331" y="2397"/>
              <a:chExt cx="480" cy="817"/>
            </a:xfrm>
          </p:grpSpPr>
          <p:grpSp>
            <p:nvGrpSpPr>
              <p:cNvPr id="70668" name="Group 12">
                <a:extLst>
                  <a:ext uri="{FF2B5EF4-FFF2-40B4-BE49-F238E27FC236}">
                    <a16:creationId xmlns:a16="http://schemas.microsoft.com/office/drawing/2014/main" id="{ED55839D-831B-4B27-8898-29CF26A4F0E8}"/>
                  </a:ext>
                </a:extLst>
              </p:cNvPr>
              <p:cNvGrpSpPr>
                <a:grpSpLocks/>
              </p:cNvGrpSpPr>
              <p:nvPr/>
            </p:nvGrpSpPr>
            <p:grpSpPr bwMode="auto">
              <a:xfrm>
                <a:off x="331" y="2397"/>
                <a:ext cx="480" cy="817"/>
                <a:chOff x="331" y="2397"/>
                <a:chExt cx="480" cy="817"/>
              </a:xfrm>
            </p:grpSpPr>
            <p:sp>
              <p:nvSpPr>
                <p:cNvPr id="70669" name="Rectangle 13">
                  <a:extLst>
                    <a:ext uri="{FF2B5EF4-FFF2-40B4-BE49-F238E27FC236}">
                      <a16:creationId xmlns:a16="http://schemas.microsoft.com/office/drawing/2014/main" id="{B44B96B7-8CDE-4500-94BD-9B0C249DEC7B}"/>
                    </a:ext>
                  </a:extLst>
                </p:cNvPr>
                <p:cNvSpPr>
                  <a:spLocks noChangeArrowheads="1"/>
                </p:cNvSpPr>
                <p:nvPr/>
              </p:nvSpPr>
              <p:spPr bwMode="auto">
                <a:xfrm>
                  <a:off x="331" y="2397"/>
                  <a:ext cx="480"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70" name="Rectangle 14">
                  <a:extLst>
                    <a:ext uri="{FF2B5EF4-FFF2-40B4-BE49-F238E27FC236}">
                      <a16:creationId xmlns:a16="http://schemas.microsoft.com/office/drawing/2014/main" id="{D1CDD3BF-E76B-4DE5-8D68-D282160E4EF4}"/>
                    </a:ext>
                  </a:extLst>
                </p:cNvPr>
                <p:cNvSpPr>
                  <a:spLocks noChangeArrowheads="1"/>
                </p:cNvSpPr>
                <p:nvPr/>
              </p:nvSpPr>
              <p:spPr bwMode="auto">
                <a:xfrm>
                  <a:off x="331" y="2403"/>
                  <a:ext cx="480"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71" name="Rectangle 15">
                  <a:extLst>
                    <a:ext uri="{FF2B5EF4-FFF2-40B4-BE49-F238E27FC236}">
                      <a16:creationId xmlns:a16="http://schemas.microsoft.com/office/drawing/2014/main" id="{37B31F49-7F2D-4FC5-AEA0-BAF6426C5AF4}"/>
                    </a:ext>
                  </a:extLst>
                </p:cNvPr>
                <p:cNvSpPr>
                  <a:spLocks noChangeArrowheads="1"/>
                </p:cNvSpPr>
                <p:nvPr/>
              </p:nvSpPr>
              <p:spPr bwMode="auto">
                <a:xfrm>
                  <a:off x="331" y="2409"/>
                  <a:ext cx="480"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72" name="Rectangle 16">
                  <a:extLst>
                    <a:ext uri="{FF2B5EF4-FFF2-40B4-BE49-F238E27FC236}">
                      <a16:creationId xmlns:a16="http://schemas.microsoft.com/office/drawing/2014/main" id="{09274A22-6C92-4998-9938-D774C339F0DC}"/>
                    </a:ext>
                  </a:extLst>
                </p:cNvPr>
                <p:cNvSpPr>
                  <a:spLocks noChangeArrowheads="1"/>
                </p:cNvSpPr>
                <p:nvPr/>
              </p:nvSpPr>
              <p:spPr bwMode="auto">
                <a:xfrm>
                  <a:off x="331" y="2415"/>
                  <a:ext cx="480" cy="6"/>
                </a:xfrm>
                <a:prstGeom prst="rect">
                  <a:avLst/>
                </a:prstGeom>
                <a:solidFill>
                  <a:srgbClr val="68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73" name="Rectangle 17">
                  <a:extLst>
                    <a:ext uri="{FF2B5EF4-FFF2-40B4-BE49-F238E27FC236}">
                      <a16:creationId xmlns:a16="http://schemas.microsoft.com/office/drawing/2014/main" id="{0D1C8FBC-7617-47CF-8F99-B392A7F99972}"/>
                    </a:ext>
                  </a:extLst>
                </p:cNvPr>
                <p:cNvSpPr>
                  <a:spLocks noChangeArrowheads="1"/>
                </p:cNvSpPr>
                <p:nvPr/>
              </p:nvSpPr>
              <p:spPr bwMode="auto">
                <a:xfrm>
                  <a:off x="331" y="2421"/>
                  <a:ext cx="480" cy="6"/>
                </a:xfrm>
                <a:prstGeom prst="rect">
                  <a:avLst/>
                </a:prstGeom>
                <a:solidFill>
                  <a:srgbClr val="68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74" name="Rectangle 18">
                  <a:extLst>
                    <a:ext uri="{FF2B5EF4-FFF2-40B4-BE49-F238E27FC236}">
                      <a16:creationId xmlns:a16="http://schemas.microsoft.com/office/drawing/2014/main" id="{F28CEDB0-93C6-4336-8A2A-284B66EC6BD0}"/>
                    </a:ext>
                  </a:extLst>
                </p:cNvPr>
                <p:cNvSpPr>
                  <a:spLocks noChangeArrowheads="1"/>
                </p:cNvSpPr>
                <p:nvPr/>
              </p:nvSpPr>
              <p:spPr bwMode="auto">
                <a:xfrm>
                  <a:off x="331" y="2427"/>
                  <a:ext cx="480"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75" name="Rectangle 19">
                  <a:extLst>
                    <a:ext uri="{FF2B5EF4-FFF2-40B4-BE49-F238E27FC236}">
                      <a16:creationId xmlns:a16="http://schemas.microsoft.com/office/drawing/2014/main" id="{FF408EFC-EBCD-4CF6-9F5D-D60C4A2EEDD6}"/>
                    </a:ext>
                  </a:extLst>
                </p:cNvPr>
                <p:cNvSpPr>
                  <a:spLocks noChangeArrowheads="1"/>
                </p:cNvSpPr>
                <p:nvPr/>
              </p:nvSpPr>
              <p:spPr bwMode="auto">
                <a:xfrm>
                  <a:off x="331" y="2433"/>
                  <a:ext cx="480"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76" name="Rectangle 20">
                  <a:extLst>
                    <a:ext uri="{FF2B5EF4-FFF2-40B4-BE49-F238E27FC236}">
                      <a16:creationId xmlns:a16="http://schemas.microsoft.com/office/drawing/2014/main" id="{8C60F5A7-B01A-4386-9818-0B1AA302CA50}"/>
                    </a:ext>
                  </a:extLst>
                </p:cNvPr>
                <p:cNvSpPr>
                  <a:spLocks noChangeArrowheads="1"/>
                </p:cNvSpPr>
                <p:nvPr/>
              </p:nvSpPr>
              <p:spPr bwMode="auto">
                <a:xfrm>
                  <a:off x="331" y="2439"/>
                  <a:ext cx="480" cy="6"/>
                </a:xfrm>
                <a:prstGeom prst="rect">
                  <a:avLst/>
                </a:prstGeom>
                <a:solidFill>
                  <a:srgbClr val="6B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77" name="Rectangle 21">
                  <a:extLst>
                    <a:ext uri="{FF2B5EF4-FFF2-40B4-BE49-F238E27FC236}">
                      <a16:creationId xmlns:a16="http://schemas.microsoft.com/office/drawing/2014/main" id="{C35F87CF-9A3C-4642-9874-3BF93FA6A0D0}"/>
                    </a:ext>
                  </a:extLst>
                </p:cNvPr>
                <p:cNvSpPr>
                  <a:spLocks noChangeArrowheads="1"/>
                </p:cNvSpPr>
                <p:nvPr/>
              </p:nvSpPr>
              <p:spPr bwMode="auto">
                <a:xfrm>
                  <a:off x="331" y="2445"/>
                  <a:ext cx="480"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78" name="Rectangle 22">
                  <a:extLst>
                    <a:ext uri="{FF2B5EF4-FFF2-40B4-BE49-F238E27FC236}">
                      <a16:creationId xmlns:a16="http://schemas.microsoft.com/office/drawing/2014/main" id="{BDED5499-C0E6-4E09-B7C0-4BC4AD71A953}"/>
                    </a:ext>
                  </a:extLst>
                </p:cNvPr>
                <p:cNvSpPr>
                  <a:spLocks noChangeArrowheads="1"/>
                </p:cNvSpPr>
                <p:nvPr/>
              </p:nvSpPr>
              <p:spPr bwMode="auto">
                <a:xfrm>
                  <a:off x="331" y="2451"/>
                  <a:ext cx="480"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79" name="Rectangle 23">
                  <a:extLst>
                    <a:ext uri="{FF2B5EF4-FFF2-40B4-BE49-F238E27FC236}">
                      <a16:creationId xmlns:a16="http://schemas.microsoft.com/office/drawing/2014/main" id="{F4859F40-560C-40DE-9AC0-7CCCE9EC243E}"/>
                    </a:ext>
                  </a:extLst>
                </p:cNvPr>
                <p:cNvSpPr>
                  <a:spLocks noChangeArrowheads="1"/>
                </p:cNvSpPr>
                <p:nvPr/>
              </p:nvSpPr>
              <p:spPr bwMode="auto">
                <a:xfrm>
                  <a:off x="331" y="2457"/>
                  <a:ext cx="480" cy="6"/>
                </a:xfrm>
                <a:prstGeom prst="rect">
                  <a:avLst/>
                </a:prstGeom>
                <a:solidFill>
                  <a:srgbClr val="6E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80" name="Rectangle 24">
                  <a:extLst>
                    <a:ext uri="{FF2B5EF4-FFF2-40B4-BE49-F238E27FC236}">
                      <a16:creationId xmlns:a16="http://schemas.microsoft.com/office/drawing/2014/main" id="{01F4C82B-42B0-4B84-9443-4BDE153ADC2D}"/>
                    </a:ext>
                  </a:extLst>
                </p:cNvPr>
                <p:cNvSpPr>
                  <a:spLocks noChangeArrowheads="1"/>
                </p:cNvSpPr>
                <p:nvPr/>
              </p:nvSpPr>
              <p:spPr bwMode="auto">
                <a:xfrm>
                  <a:off x="331" y="2463"/>
                  <a:ext cx="480" cy="6"/>
                </a:xfrm>
                <a:prstGeom prst="rect">
                  <a:avLst/>
                </a:prstGeom>
                <a:solidFill>
                  <a:srgbClr val="6F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81" name="Rectangle 25">
                  <a:extLst>
                    <a:ext uri="{FF2B5EF4-FFF2-40B4-BE49-F238E27FC236}">
                      <a16:creationId xmlns:a16="http://schemas.microsoft.com/office/drawing/2014/main" id="{927DE97D-784C-4882-97F4-80A6A31BDEED}"/>
                    </a:ext>
                  </a:extLst>
                </p:cNvPr>
                <p:cNvSpPr>
                  <a:spLocks noChangeArrowheads="1"/>
                </p:cNvSpPr>
                <p:nvPr/>
              </p:nvSpPr>
              <p:spPr bwMode="auto">
                <a:xfrm>
                  <a:off x="331" y="2469"/>
                  <a:ext cx="480" cy="6"/>
                </a:xfrm>
                <a:prstGeom prst="rect">
                  <a:avLst/>
                </a:prstGeom>
                <a:solidFill>
                  <a:srgbClr val="719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82" name="Rectangle 26">
                  <a:extLst>
                    <a:ext uri="{FF2B5EF4-FFF2-40B4-BE49-F238E27FC236}">
                      <a16:creationId xmlns:a16="http://schemas.microsoft.com/office/drawing/2014/main" id="{F6A59843-E3D5-4FE1-A09C-74A4D8BFED7F}"/>
                    </a:ext>
                  </a:extLst>
                </p:cNvPr>
                <p:cNvSpPr>
                  <a:spLocks noChangeArrowheads="1"/>
                </p:cNvSpPr>
                <p:nvPr/>
              </p:nvSpPr>
              <p:spPr bwMode="auto">
                <a:xfrm>
                  <a:off x="331" y="2475"/>
                  <a:ext cx="480" cy="6"/>
                </a:xfrm>
                <a:prstGeom prst="rect">
                  <a:avLst/>
                </a:prstGeom>
                <a:solidFill>
                  <a:srgbClr val="72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83" name="Rectangle 27">
                  <a:extLst>
                    <a:ext uri="{FF2B5EF4-FFF2-40B4-BE49-F238E27FC236}">
                      <a16:creationId xmlns:a16="http://schemas.microsoft.com/office/drawing/2014/main" id="{F67B8513-0A60-4608-BB80-6C6703E17E53}"/>
                    </a:ext>
                  </a:extLst>
                </p:cNvPr>
                <p:cNvSpPr>
                  <a:spLocks noChangeArrowheads="1"/>
                </p:cNvSpPr>
                <p:nvPr/>
              </p:nvSpPr>
              <p:spPr bwMode="auto">
                <a:xfrm>
                  <a:off x="331" y="2481"/>
                  <a:ext cx="480" cy="6"/>
                </a:xfrm>
                <a:prstGeom prst="rect">
                  <a:avLst/>
                </a:prstGeom>
                <a:solidFill>
                  <a:srgbClr val="74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84" name="Rectangle 28">
                  <a:extLst>
                    <a:ext uri="{FF2B5EF4-FFF2-40B4-BE49-F238E27FC236}">
                      <a16:creationId xmlns:a16="http://schemas.microsoft.com/office/drawing/2014/main" id="{B1B75F49-8778-4DE7-916B-515338160F0D}"/>
                    </a:ext>
                  </a:extLst>
                </p:cNvPr>
                <p:cNvSpPr>
                  <a:spLocks noChangeArrowheads="1"/>
                </p:cNvSpPr>
                <p:nvPr/>
              </p:nvSpPr>
              <p:spPr bwMode="auto">
                <a:xfrm>
                  <a:off x="331" y="2487"/>
                  <a:ext cx="480" cy="6"/>
                </a:xfrm>
                <a:prstGeom prst="rect">
                  <a:avLst/>
                </a:prstGeom>
                <a:solidFill>
                  <a:srgbClr val="75A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85" name="Rectangle 29">
                  <a:extLst>
                    <a:ext uri="{FF2B5EF4-FFF2-40B4-BE49-F238E27FC236}">
                      <a16:creationId xmlns:a16="http://schemas.microsoft.com/office/drawing/2014/main" id="{51B20220-9E45-4639-B27D-D26BC85173B3}"/>
                    </a:ext>
                  </a:extLst>
                </p:cNvPr>
                <p:cNvSpPr>
                  <a:spLocks noChangeArrowheads="1"/>
                </p:cNvSpPr>
                <p:nvPr/>
              </p:nvSpPr>
              <p:spPr bwMode="auto">
                <a:xfrm>
                  <a:off x="331" y="2493"/>
                  <a:ext cx="480" cy="6"/>
                </a:xfrm>
                <a:prstGeom prst="rect">
                  <a:avLst/>
                </a:prstGeom>
                <a:solidFill>
                  <a:srgbClr val="77A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86" name="Rectangle 30">
                  <a:extLst>
                    <a:ext uri="{FF2B5EF4-FFF2-40B4-BE49-F238E27FC236}">
                      <a16:creationId xmlns:a16="http://schemas.microsoft.com/office/drawing/2014/main" id="{91DC95B6-0665-4D2C-9459-ECED42242D1F}"/>
                    </a:ext>
                  </a:extLst>
                </p:cNvPr>
                <p:cNvSpPr>
                  <a:spLocks noChangeArrowheads="1"/>
                </p:cNvSpPr>
                <p:nvPr/>
              </p:nvSpPr>
              <p:spPr bwMode="auto">
                <a:xfrm>
                  <a:off x="331" y="2499"/>
                  <a:ext cx="480" cy="6"/>
                </a:xfrm>
                <a:prstGeom prst="rect">
                  <a:avLst/>
                </a:prstGeom>
                <a:solidFill>
                  <a:srgbClr val="79A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87" name="Rectangle 31">
                  <a:extLst>
                    <a:ext uri="{FF2B5EF4-FFF2-40B4-BE49-F238E27FC236}">
                      <a16:creationId xmlns:a16="http://schemas.microsoft.com/office/drawing/2014/main" id="{686972A6-1F22-430E-9C3A-4278692E2786}"/>
                    </a:ext>
                  </a:extLst>
                </p:cNvPr>
                <p:cNvSpPr>
                  <a:spLocks noChangeArrowheads="1"/>
                </p:cNvSpPr>
                <p:nvPr/>
              </p:nvSpPr>
              <p:spPr bwMode="auto">
                <a:xfrm>
                  <a:off x="331" y="2505"/>
                  <a:ext cx="480"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88" name="Rectangle 32">
                  <a:extLst>
                    <a:ext uri="{FF2B5EF4-FFF2-40B4-BE49-F238E27FC236}">
                      <a16:creationId xmlns:a16="http://schemas.microsoft.com/office/drawing/2014/main" id="{B56A3983-EA30-45B3-92D3-37E882F6CECD}"/>
                    </a:ext>
                  </a:extLst>
                </p:cNvPr>
                <p:cNvSpPr>
                  <a:spLocks noChangeArrowheads="1"/>
                </p:cNvSpPr>
                <p:nvPr/>
              </p:nvSpPr>
              <p:spPr bwMode="auto">
                <a:xfrm>
                  <a:off x="331" y="2511"/>
                  <a:ext cx="480" cy="6"/>
                </a:xfrm>
                <a:prstGeom prst="rect">
                  <a:avLst/>
                </a:prstGeom>
                <a:solidFill>
                  <a:srgbClr val="7D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89" name="Rectangle 33">
                  <a:extLst>
                    <a:ext uri="{FF2B5EF4-FFF2-40B4-BE49-F238E27FC236}">
                      <a16:creationId xmlns:a16="http://schemas.microsoft.com/office/drawing/2014/main" id="{63CEEB10-94C4-4F5F-8529-7F95402028E7}"/>
                    </a:ext>
                  </a:extLst>
                </p:cNvPr>
                <p:cNvSpPr>
                  <a:spLocks noChangeArrowheads="1"/>
                </p:cNvSpPr>
                <p:nvPr/>
              </p:nvSpPr>
              <p:spPr bwMode="auto">
                <a:xfrm>
                  <a:off x="331" y="2517"/>
                  <a:ext cx="480" cy="6"/>
                </a:xfrm>
                <a:prstGeom prst="rect">
                  <a:avLst/>
                </a:prstGeom>
                <a:solidFill>
                  <a:srgbClr val="7FA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90" name="Rectangle 34">
                  <a:extLst>
                    <a:ext uri="{FF2B5EF4-FFF2-40B4-BE49-F238E27FC236}">
                      <a16:creationId xmlns:a16="http://schemas.microsoft.com/office/drawing/2014/main" id="{F23EAF52-0F9B-4733-A0B6-CC6B763E90DA}"/>
                    </a:ext>
                  </a:extLst>
                </p:cNvPr>
                <p:cNvSpPr>
                  <a:spLocks noChangeArrowheads="1"/>
                </p:cNvSpPr>
                <p:nvPr/>
              </p:nvSpPr>
              <p:spPr bwMode="auto">
                <a:xfrm>
                  <a:off x="331" y="2523"/>
                  <a:ext cx="480" cy="6"/>
                </a:xfrm>
                <a:prstGeom prst="rect">
                  <a:avLst/>
                </a:prstGeom>
                <a:solidFill>
                  <a:srgbClr val="81A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91" name="Rectangle 35">
                  <a:extLst>
                    <a:ext uri="{FF2B5EF4-FFF2-40B4-BE49-F238E27FC236}">
                      <a16:creationId xmlns:a16="http://schemas.microsoft.com/office/drawing/2014/main" id="{481F633F-369F-4E5E-AB31-C392FE78AB3E}"/>
                    </a:ext>
                  </a:extLst>
                </p:cNvPr>
                <p:cNvSpPr>
                  <a:spLocks noChangeArrowheads="1"/>
                </p:cNvSpPr>
                <p:nvPr/>
              </p:nvSpPr>
              <p:spPr bwMode="auto">
                <a:xfrm>
                  <a:off x="331" y="2529"/>
                  <a:ext cx="480" cy="6"/>
                </a:xfrm>
                <a:prstGeom prst="rect">
                  <a:avLst/>
                </a:prstGeom>
                <a:solidFill>
                  <a:srgbClr val="83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92" name="Rectangle 36">
                  <a:extLst>
                    <a:ext uri="{FF2B5EF4-FFF2-40B4-BE49-F238E27FC236}">
                      <a16:creationId xmlns:a16="http://schemas.microsoft.com/office/drawing/2014/main" id="{D3091DD3-6956-42E6-A5E8-FD4A3848C0F2}"/>
                    </a:ext>
                  </a:extLst>
                </p:cNvPr>
                <p:cNvSpPr>
                  <a:spLocks noChangeArrowheads="1"/>
                </p:cNvSpPr>
                <p:nvPr/>
              </p:nvSpPr>
              <p:spPr bwMode="auto">
                <a:xfrm>
                  <a:off x="331" y="2535"/>
                  <a:ext cx="480" cy="6"/>
                </a:xfrm>
                <a:prstGeom prst="rect">
                  <a:avLst/>
                </a:prstGeom>
                <a:solidFill>
                  <a:srgbClr val="85A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93" name="Rectangle 37">
                  <a:extLst>
                    <a:ext uri="{FF2B5EF4-FFF2-40B4-BE49-F238E27FC236}">
                      <a16:creationId xmlns:a16="http://schemas.microsoft.com/office/drawing/2014/main" id="{518DB4AF-FCDB-4DB9-BF47-F06FAC34303D}"/>
                    </a:ext>
                  </a:extLst>
                </p:cNvPr>
                <p:cNvSpPr>
                  <a:spLocks noChangeArrowheads="1"/>
                </p:cNvSpPr>
                <p:nvPr/>
              </p:nvSpPr>
              <p:spPr bwMode="auto">
                <a:xfrm>
                  <a:off x="331" y="2541"/>
                  <a:ext cx="480" cy="6"/>
                </a:xfrm>
                <a:prstGeom prst="rect">
                  <a:avLst/>
                </a:prstGeom>
                <a:solidFill>
                  <a:srgbClr val="88A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94" name="Rectangle 38">
                  <a:extLst>
                    <a:ext uri="{FF2B5EF4-FFF2-40B4-BE49-F238E27FC236}">
                      <a16:creationId xmlns:a16="http://schemas.microsoft.com/office/drawing/2014/main" id="{B417314B-E938-42B5-B3D5-691C89937646}"/>
                    </a:ext>
                  </a:extLst>
                </p:cNvPr>
                <p:cNvSpPr>
                  <a:spLocks noChangeArrowheads="1"/>
                </p:cNvSpPr>
                <p:nvPr/>
              </p:nvSpPr>
              <p:spPr bwMode="auto">
                <a:xfrm>
                  <a:off x="331" y="2547"/>
                  <a:ext cx="480"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95" name="Rectangle 39">
                  <a:extLst>
                    <a:ext uri="{FF2B5EF4-FFF2-40B4-BE49-F238E27FC236}">
                      <a16:creationId xmlns:a16="http://schemas.microsoft.com/office/drawing/2014/main" id="{EBB273D9-5524-44CB-9CF5-F0DCD138C570}"/>
                    </a:ext>
                  </a:extLst>
                </p:cNvPr>
                <p:cNvSpPr>
                  <a:spLocks noChangeArrowheads="1"/>
                </p:cNvSpPr>
                <p:nvPr/>
              </p:nvSpPr>
              <p:spPr bwMode="auto">
                <a:xfrm>
                  <a:off x="331" y="2553"/>
                  <a:ext cx="480" cy="6"/>
                </a:xfrm>
                <a:prstGeom prst="rect">
                  <a:avLst/>
                </a:prstGeom>
                <a:solidFill>
                  <a:srgbClr val="8CB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96" name="Rectangle 40">
                  <a:extLst>
                    <a:ext uri="{FF2B5EF4-FFF2-40B4-BE49-F238E27FC236}">
                      <a16:creationId xmlns:a16="http://schemas.microsoft.com/office/drawing/2014/main" id="{9B67EA51-AE12-473F-B536-75AFDE44BBC8}"/>
                    </a:ext>
                  </a:extLst>
                </p:cNvPr>
                <p:cNvSpPr>
                  <a:spLocks noChangeArrowheads="1"/>
                </p:cNvSpPr>
                <p:nvPr/>
              </p:nvSpPr>
              <p:spPr bwMode="auto">
                <a:xfrm>
                  <a:off x="331" y="2559"/>
                  <a:ext cx="480" cy="6"/>
                </a:xfrm>
                <a:prstGeom prst="rect">
                  <a:avLst/>
                </a:prstGeom>
                <a:solidFill>
                  <a:srgbClr val="8E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97" name="Rectangle 41">
                  <a:extLst>
                    <a:ext uri="{FF2B5EF4-FFF2-40B4-BE49-F238E27FC236}">
                      <a16:creationId xmlns:a16="http://schemas.microsoft.com/office/drawing/2014/main" id="{51A27CC1-31CB-4EC6-92B8-7EA6862F7789}"/>
                    </a:ext>
                  </a:extLst>
                </p:cNvPr>
                <p:cNvSpPr>
                  <a:spLocks noChangeArrowheads="1"/>
                </p:cNvSpPr>
                <p:nvPr/>
              </p:nvSpPr>
              <p:spPr bwMode="auto">
                <a:xfrm>
                  <a:off x="331" y="2565"/>
                  <a:ext cx="480" cy="6"/>
                </a:xfrm>
                <a:prstGeom prst="rect">
                  <a:avLst/>
                </a:prstGeom>
                <a:solidFill>
                  <a:srgbClr val="91B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98" name="Rectangle 42">
                  <a:extLst>
                    <a:ext uri="{FF2B5EF4-FFF2-40B4-BE49-F238E27FC236}">
                      <a16:creationId xmlns:a16="http://schemas.microsoft.com/office/drawing/2014/main" id="{A9B4A546-EC42-4686-B140-3C88D54A89E3}"/>
                    </a:ext>
                  </a:extLst>
                </p:cNvPr>
                <p:cNvSpPr>
                  <a:spLocks noChangeArrowheads="1"/>
                </p:cNvSpPr>
                <p:nvPr/>
              </p:nvSpPr>
              <p:spPr bwMode="auto">
                <a:xfrm>
                  <a:off x="331" y="2571"/>
                  <a:ext cx="480" cy="6"/>
                </a:xfrm>
                <a:prstGeom prst="rect">
                  <a:avLst/>
                </a:prstGeom>
                <a:solidFill>
                  <a:srgbClr val="93B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699" name="Rectangle 43">
                  <a:extLst>
                    <a:ext uri="{FF2B5EF4-FFF2-40B4-BE49-F238E27FC236}">
                      <a16:creationId xmlns:a16="http://schemas.microsoft.com/office/drawing/2014/main" id="{84257FA6-BB1F-4AA6-BB68-B4B3858983FA}"/>
                    </a:ext>
                  </a:extLst>
                </p:cNvPr>
                <p:cNvSpPr>
                  <a:spLocks noChangeArrowheads="1"/>
                </p:cNvSpPr>
                <p:nvPr/>
              </p:nvSpPr>
              <p:spPr bwMode="auto">
                <a:xfrm>
                  <a:off x="331" y="2577"/>
                  <a:ext cx="480" cy="6"/>
                </a:xfrm>
                <a:prstGeom prst="rect">
                  <a:avLst/>
                </a:prstGeom>
                <a:solidFill>
                  <a:srgbClr val="95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00" name="Rectangle 44">
                  <a:extLst>
                    <a:ext uri="{FF2B5EF4-FFF2-40B4-BE49-F238E27FC236}">
                      <a16:creationId xmlns:a16="http://schemas.microsoft.com/office/drawing/2014/main" id="{96711EEB-CB54-4AD4-BB2B-76F1631575BE}"/>
                    </a:ext>
                  </a:extLst>
                </p:cNvPr>
                <p:cNvSpPr>
                  <a:spLocks noChangeArrowheads="1"/>
                </p:cNvSpPr>
                <p:nvPr/>
              </p:nvSpPr>
              <p:spPr bwMode="auto">
                <a:xfrm>
                  <a:off x="331" y="2583"/>
                  <a:ext cx="480" cy="6"/>
                </a:xfrm>
                <a:prstGeom prst="rect">
                  <a:avLst/>
                </a:prstGeom>
                <a:solidFill>
                  <a:srgbClr val="98B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01" name="Rectangle 45">
                  <a:extLst>
                    <a:ext uri="{FF2B5EF4-FFF2-40B4-BE49-F238E27FC236}">
                      <a16:creationId xmlns:a16="http://schemas.microsoft.com/office/drawing/2014/main" id="{2F23FEF4-0E02-40FE-8705-C49C459514BF}"/>
                    </a:ext>
                  </a:extLst>
                </p:cNvPr>
                <p:cNvSpPr>
                  <a:spLocks noChangeArrowheads="1"/>
                </p:cNvSpPr>
                <p:nvPr/>
              </p:nvSpPr>
              <p:spPr bwMode="auto">
                <a:xfrm>
                  <a:off x="331" y="2589"/>
                  <a:ext cx="480" cy="6"/>
                </a:xfrm>
                <a:prstGeom prst="rect">
                  <a:avLst/>
                </a:prstGeom>
                <a:solidFill>
                  <a:srgbClr val="9AB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02" name="Rectangle 46">
                  <a:extLst>
                    <a:ext uri="{FF2B5EF4-FFF2-40B4-BE49-F238E27FC236}">
                      <a16:creationId xmlns:a16="http://schemas.microsoft.com/office/drawing/2014/main" id="{5FE57B51-964C-458A-AAAC-F7224C8161D8}"/>
                    </a:ext>
                  </a:extLst>
                </p:cNvPr>
                <p:cNvSpPr>
                  <a:spLocks noChangeArrowheads="1"/>
                </p:cNvSpPr>
                <p:nvPr/>
              </p:nvSpPr>
              <p:spPr bwMode="auto">
                <a:xfrm>
                  <a:off x="331" y="2595"/>
                  <a:ext cx="480" cy="6"/>
                </a:xfrm>
                <a:prstGeom prst="rect">
                  <a:avLst/>
                </a:prstGeom>
                <a:solidFill>
                  <a:srgbClr val="9DB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03" name="Rectangle 47">
                  <a:extLst>
                    <a:ext uri="{FF2B5EF4-FFF2-40B4-BE49-F238E27FC236}">
                      <a16:creationId xmlns:a16="http://schemas.microsoft.com/office/drawing/2014/main" id="{8A00DAEF-8861-4676-A978-F0DCF1465084}"/>
                    </a:ext>
                  </a:extLst>
                </p:cNvPr>
                <p:cNvSpPr>
                  <a:spLocks noChangeArrowheads="1"/>
                </p:cNvSpPr>
                <p:nvPr/>
              </p:nvSpPr>
              <p:spPr bwMode="auto">
                <a:xfrm>
                  <a:off x="331" y="2601"/>
                  <a:ext cx="480" cy="6"/>
                </a:xfrm>
                <a:prstGeom prst="rect">
                  <a:avLst/>
                </a:prstGeom>
                <a:solidFill>
                  <a:srgbClr val="9FB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04" name="Rectangle 48">
                  <a:extLst>
                    <a:ext uri="{FF2B5EF4-FFF2-40B4-BE49-F238E27FC236}">
                      <a16:creationId xmlns:a16="http://schemas.microsoft.com/office/drawing/2014/main" id="{595232A9-9391-4C1D-A535-EC3A53ECA871}"/>
                    </a:ext>
                  </a:extLst>
                </p:cNvPr>
                <p:cNvSpPr>
                  <a:spLocks noChangeArrowheads="1"/>
                </p:cNvSpPr>
                <p:nvPr/>
              </p:nvSpPr>
              <p:spPr bwMode="auto">
                <a:xfrm>
                  <a:off x="331" y="2607"/>
                  <a:ext cx="480" cy="6"/>
                </a:xfrm>
                <a:prstGeom prst="rect">
                  <a:avLst/>
                </a:prstGeom>
                <a:solidFill>
                  <a:srgbClr val="A1B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05" name="Rectangle 49">
                  <a:extLst>
                    <a:ext uri="{FF2B5EF4-FFF2-40B4-BE49-F238E27FC236}">
                      <a16:creationId xmlns:a16="http://schemas.microsoft.com/office/drawing/2014/main" id="{FBB0FB1E-EA05-45DF-9257-0E885D7251DC}"/>
                    </a:ext>
                  </a:extLst>
                </p:cNvPr>
                <p:cNvSpPr>
                  <a:spLocks noChangeArrowheads="1"/>
                </p:cNvSpPr>
                <p:nvPr/>
              </p:nvSpPr>
              <p:spPr bwMode="auto">
                <a:xfrm>
                  <a:off x="331" y="2613"/>
                  <a:ext cx="480" cy="6"/>
                </a:xfrm>
                <a:prstGeom prst="rect">
                  <a:avLst/>
                </a:prstGeom>
                <a:solidFill>
                  <a:srgbClr val="A3C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06" name="Rectangle 50">
                  <a:extLst>
                    <a:ext uri="{FF2B5EF4-FFF2-40B4-BE49-F238E27FC236}">
                      <a16:creationId xmlns:a16="http://schemas.microsoft.com/office/drawing/2014/main" id="{C245CAEE-2B7C-48CB-9311-6C978AA8EAA8}"/>
                    </a:ext>
                  </a:extLst>
                </p:cNvPr>
                <p:cNvSpPr>
                  <a:spLocks noChangeArrowheads="1"/>
                </p:cNvSpPr>
                <p:nvPr/>
              </p:nvSpPr>
              <p:spPr bwMode="auto">
                <a:xfrm>
                  <a:off x="331" y="2619"/>
                  <a:ext cx="480" cy="6"/>
                </a:xfrm>
                <a:prstGeom prst="rect">
                  <a:avLst/>
                </a:prstGeom>
                <a:solidFill>
                  <a:srgbClr val="A6C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07" name="Rectangle 51">
                  <a:extLst>
                    <a:ext uri="{FF2B5EF4-FFF2-40B4-BE49-F238E27FC236}">
                      <a16:creationId xmlns:a16="http://schemas.microsoft.com/office/drawing/2014/main" id="{5BB655B0-B8FF-4C1B-A7F8-8D643AFA6A8B}"/>
                    </a:ext>
                  </a:extLst>
                </p:cNvPr>
                <p:cNvSpPr>
                  <a:spLocks noChangeArrowheads="1"/>
                </p:cNvSpPr>
                <p:nvPr/>
              </p:nvSpPr>
              <p:spPr bwMode="auto">
                <a:xfrm>
                  <a:off x="331" y="2625"/>
                  <a:ext cx="480" cy="6"/>
                </a:xfrm>
                <a:prstGeom prst="rect">
                  <a:avLst/>
                </a:prstGeom>
                <a:solidFill>
                  <a:srgbClr val="A7C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08" name="Rectangle 52">
                  <a:extLst>
                    <a:ext uri="{FF2B5EF4-FFF2-40B4-BE49-F238E27FC236}">
                      <a16:creationId xmlns:a16="http://schemas.microsoft.com/office/drawing/2014/main" id="{4079D8A9-54B6-403D-B1FC-ECCD35827BF5}"/>
                    </a:ext>
                  </a:extLst>
                </p:cNvPr>
                <p:cNvSpPr>
                  <a:spLocks noChangeArrowheads="1"/>
                </p:cNvSpPr>
                <p:nvPr/>
              </p:nvSpPr>
              <p:spPr bwMode="auto">
                <a:xfrm>
                  <a:off x="331" y="2631"/>
                  <a:ext cx="480"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09" name="Rectangle 53">
                  <a:extLst>
                    <a:ext uri="{FF2B5EF4-FFF2-40B4-BE49-F238E27FC236}">
                      <a16:creationId xmlns:a16="http://schemas.microsoft.com/office/drawing/2014/main" id="{03CC75C9-7A21-485E-A4F9-AB169807B22C}"/>
                    </a:ext>
                  </a:extLst>
                </p:cNvPr>
                <p:cNvSpPr>
                  <a:spLocks noChangeArrowheads="1"/>
                </p:cNvSpPr>
                <p:nvPr/>
              </p:nvSpPr>
              <p:spPr bwMode="auto">
                <a:xfrm>
                  <a:off x="331" y="2637"/>
                  <a:ext cx="480"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10" name="Rectangle 54">
                  <a:extLst>
                    <a:ext uri="{FF2B5EF4-FFF2-40B4-BE49-F238E27FC236}">
                      <a16:creationId xmlns:a16="http://schemas.microsoft.com/office/drawing/2014/main" id="{A28BB3ED-A1E9-459C-83D8-2B36CDEDC24B}"/>
                    </a:ext>
                  </a:extLst>
                </p:cNvPr>
                <p:cNvSpPr>
                  <a:spLocks noChangeArrowheads="1"/>
                </p:cNvSpPr>
                <p:nvPr/>
              </p:nvSpPr>
              <p:spPr bwMode="auto">
                <a:xfrm>
                  <a:off x="331" y="2643"/>
                  <a:ext cx="480" cy="6"/>
                </a:xfrm>
                <a:prstGeom prst="rect">
                  <a:avLst/>
                </a:prstGeom>
                <a:solidFill>
                  <a:srgbClr val="AEC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11" name="Rectangle 55">
                  <a:extLst>
                    <a:ext uri="{FF2B5EF4-FFF2-40B4-BE49-F238E27FC236}">
                      <a16:creationId xmlns:a16="http://schemas.microsoft.com/office/drawing/2014/main" id="{7CB123F0-7B6F-42C2-823B-E96841DCE1E1}"/>
                    </a:ext>
                  </a:extLst>
                </p:cNvPr>
                <p:cNvSpPr>
                  <a:spLocks noChangeArrowheads="1"/>
                </p:cNvSpPr>
                <p:nvPr/>
              </p:nvSpPr>
              <p:spPr bwMode="auto">
                <a:xfrm>
                  <a:off x="331" y="2649"/>
                  <a:ext cx="480"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12" name="Rectangle 56">
                  <a:extLst>
                    <a:ext uri="{FF2B5EF4-FFF2-40B4-BE49-F238E27FC236}">
                      <a16:creationId xmlns:a16="http://schemas.microsoft.com/office/drawing/2014/main" id="{398DF918-6B71-43A9-9BE5-2423B5EE8081}"/>
                    </a:ext>
                  </a:extLst>
                </p:cNvPr>
                <p:cNvSpPr>
                  <a:spLocks noChangeArrowheads="1"/>
                </p:cNvSpPr>
                <p:nvPr/>
              </p:nvSpPr>
              <p:spPr bwMode="auto">
                <a:xfrm>
                  <a:off x="331" y="2655"/>
                  <a:ext cx="480" cy="6"/>
                </a:xfrm>
                <a:prstGeom prst="rect">
                  <a:avLst/>
                </a:prstGeom>
                <a:solidFill>
                  <a:srgbClr val="B1C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13" name="Rectangle 57">
                  <a:extLst>
                    <a:ext uri="{FF2B5EF4-FFF2-40B4-BE49-F238E27FC236}">
                      <a16:creationId xmlns:a16="http://schemas.microsoft.com/office/drawing/2014/main" id="{A94BD71F-2FFB-46F9-B570-7783D804F2C5}"/>
                    </a:ext>
                  </a:extLst>
                </p:cNvPr>
                <p:cNvSpPr>
                  <a:spLocks noChangeArrowheads="1"/>
                </p:cNvSpPr>
                <p:nvPr/>
              </p:nvSpPr>
              <p:spPr bwMode="auto">
                <a:xfrm>
                  <a:off x="331" y="2661"/>
                  <a:ext cx="480"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14" name="Rectangle 58">
                  <a:extLst>
                    <a:ext uri="{FF2B5EF4-FFF2-40B4-BE49-F238E27FC236}">
                      <a16:creationId xmlns:a16="http://schemas.microsoft.com/office/drawing/2014/main" id="{99EAD7E0-5BFB-4E9E-A9FB-3D36761B3D06}"/>
                    </a:ext>
                  </a:extLst>
                </p:cNvPr>
                <p:cNvSpPr>
                  <a:spLocks noChangeArrowheads="1"/>
                </p:cNvSpPr>
                <p:nvPr/>
              </p:nvSpPr>
              <p:spPr bwMode="auto">
                <a:xfrm>
                  <a:off x="331" y="2667"/>
                  <a:ext cx="480" cy="6"/>
                </a:xfrm>
                <a:prstGeom prst="rect">
                  <a:avLst/>
                </a:prstGeom>
                <a:solidFill>
                  <a:srgbClr val="B4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15" name="Rectangle 59">
                  <a:extLst>
                    <a:ext uri="{FF2B5EF4-FFF2-40B4-BE49-F238E27FC236}">
                      <a16:creationId xmlns:a16="http://schemas.microsoft.com/office/drawing/2014/main" id="{327612BA-734D-4B2F-8593-0EC8C266B852}"/>
                    </a:ext>
                  </a:extLst>
                </p:cNvPr>
                <p:cNvSpPr>
                  <a:spLocks noChangeArrowheads="1"/>
                </p:cNvSpPr>
                <p:nvPr/>
              </p:nvSpPr>
              <p:spPr bwMode="auto">
                <a:xfrm>
                  <a:off x="331" y="2673"/>
                  <a:ext cx="480" cy="6"/>
                </a:xfrm>
                <a:prstGeom prst="rect">
                  <a:avLst/>
                </a:prstGeom>
                <a:solidFill>
                  <a:srgbClr val="B6C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16" name="Rectangle 60">
                  <a:extLst>
                    <a:ext uri="{FF2B5EF4-FFF2-40B4-BE49-F238E27FC236}">
                      <a16:creationId xmlns:a16="http://schemas.microsoft.com/office/drawing/2014/main" id="{60EB8B1E-CDE6-4D04-8CB4-1CCD12609C32}"/>
                    </a:ext>
                  </a:extLst>
                </p:cNvPr>
                <p:cNvSpPr>
                  <a:spLocks noChangeArrowheads="1"/>
                </p:cNvSpPr>
                <p:nvPr/>
              </p:nvSpPr>
              <p:spPr bwMode="auto">
                <a:xfrm>
                  <a:off x="331" y="2679"/>
                  <a:ext cx="480" cy="6"/>
                </a:xfrm>
                <a:prstGeom prst="rect">
                  <a:avLst/>
                </a:prstGeom>
                <a:solidFill>
                  <a:srgbClr val="B7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17" name="Rectangle 61">
                  <a:extLst>
                    <a:ext uri="{FF2B5EF4-FFF2-40B4-BE49-F238E27FC236}">
                      <a16:creationId xmlns:a16="http://schemas.microsoft.com/office/drawing/2014/main" id="{0BD4564E-43F2-4DD0-B38B-AE39E9C60389}"/>
                    </a:ext>
                  </a:extLst>
                </p:cNvPr>
                <p:cNvSpPr>
                  <a:spLocks noChangeArrowheads="1"/>
                </p:cNvSpPr>
                <p:nvPr/>
              </p:nvSpPr>
              <p:spPr bwMode="auto">
                <a:xfrm>
                  <a:off x="331" y="2685"/>
                  <a:ext cx="480" cy="6"/>
                </a:xfrm>
                <a:prstGeom prst="rect">
                  <a:avLst/>
                </a:prstGeom>
                <a:solidFill>
                  <a:srgbClr val="B9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18" name="Rectangle 62">
                  <a:extLst>
                    <a:ext uri="{FF2B5EF4-FFF2-40B4-BE49-F238E27FC236}">
                      <a16:creationId xmlns:a16="http://schemas.microsoft.com/office/drawing/2014/main" id="{3B3C95CB-A096-4A68-92DC-41B3C88AE22C}"/>
                    </a:ext>
                  </a:extLst>
                </p:cNvPr>
                <p:cNvSpPr>
                  <a:spLocks noChangeArrowheads="1"/>
                </p:cNvSpPr>
                <p:nvPr/>
              </p:nvSpPr>
              <p:spPr bwMode="auto">
                <a:xfrm>
                  <a:off x="331" y="2691"/>
                  <a:ext cx="480"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19" name="Rectangle 63">
                  <a:extLst>
                    <a:ext uri="{FF2B5EF4-FFF2-40B4-BE49-F238E27FC236}">
                      <a16:creationId xmlns:a16="http://schemas.microsoft.com/office/drawing/2014/main" id="{49865146-7034-490B-A10B-7A77BFD33484}"/>
                    </a:ext>
                  </a:extLst>
                </p:cNvPr>
                <p:cNvSpPr>
                  <a:spLocks noChangeArrowheads="1"/>
                </p:cNvSpPr>
                <p:nvPr/>
              </p:nvSpPr>
              <p:spPr bwMode="auto">
                <a:xfrm>
                  <a:off x="331" y="2697"/>
                  <a:ext cx="480" cy="6"/>
                </a:xfrm>
                <a:prstGeom prst="rect">
                  <a:avLst/>
                </a:prstGeom>
                <a:solidFill>
                  <a:srgbClr val="BBD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20" name="Rectangle 64">
                  <a:extLst>
                    <a:ext uri="{FF2B5EF4-FFF2-40B4-BE49-F238E27FC236}">
                      <a16:creationId xmlns:a16="http://schemas.microsoft.com/office/drawing/2014/main" id="{5A9262D5-2CA2-4C99-AFE2-B0DDFCB30A3E}"/>
                    </a:ext>
                  </a:extLst>
                </p:cNvPr>
                <p:cNvSpPr>
                  <a:spLocks noChangeArrowheads="1"/>
                </p:cNvSpPr>
                <p:nvPr/>
              </p:nvSpPr>
              <p:spPr bwMode="auto">
                <a:xfrm>
                  <a:off x="331" y="2703"/>
                  <a:ext cx="480" cy="6"/>
                </a:xfrm>
                <a:prstGeom prst="rect">
                  <a:avLst/>
                </a:prstGeom>
                <a:solidFill>
                  <a:srgbClr val="BC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21" name="Rectangle 65">
                  <a:extLst>
                    <a:ext uri="{FF2B5EF4-FFF2-40B4-BE49-F238E27FC236}">
                      <a16:creationId xmlns:a16="http://schemas.microsoft.com/office/drawing/2014/main" id="{DEE827B5-E4F4-4601-A0D3-993D0B7FC247}"/>
                    </a:ext>
                  </a:extLst>
                </p:cNvPr>
                <p:cNvSpPr>
                  <a:spLocks noChangeArrowheads="1"/>
                </p:cNvSpPr>
                <p:nvPr/>
              </p:nvSpPr>
              <p:spPr bwMode="auto">
                <a:xfrm>
                  <a:off x="331" y="2709"/>
                  <a:ext cx="480" cy="6"/>
                </a:xfrm>
                <a:prstGeom prst="rect">
                  <a:avLst/>
                </a:prstGeom>
                <a:solidFill>
                  <a:srgbClr val="B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22" name="Rectangle 66">
                  <a:extLst>
                    <a:ext uri="{FF2B5EF4-FFF2-40B4-BE49-F238E27FC236}">
                      <a16:creationId xmlns:a16="http://schemas.microsoft.com/office/drawing/2014/main" id="{92D9F9B7-3836-4273-87AB-FC4E6FFDA37F}"/>
                    </a:ext>
                  </a:extLst>
                </p:cNvPr>
                <p:cNvSpPr>
                  <a:spLocks noChangeArrowheads="1"/>
                </p:cNvSpPr>
                <p:nvPr/>
              </p:nvSpPr>
              <p:spPr bwMode="auto">
                <a:xfrm>
                  <a:off x="331" y="2715"/>
                  <a:ext cx="480" cy="6"/>
                </a:xfrm>
                <a:prstGeom prst="rect">
                  <a:avLst/>
                </a:prstGeom>
                <a:solidFill>
                  <a:srgbClr val="BF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23" name="Rectangle 67">
                  <a:extLst>
                    <a:ext uri="{FF2B5EF4-FFF2-40B4-BE49-F238E27FC236}">
                      <a16:creationId xmlns:a16="http://schemas.microsoft.com/office/drawing/2014/main" id="{95A1AC30-8112-4312-9961-2F0622B1038D}"/>
                    </a:ext>
                  </a:extLst>
                </p:cNvPr>
                <p:cNvSpPr>
                  <a:spLocks noChangeArrowheads="1"/>
                </p:cNvSpPr>
                <p:nvPr/>
              </p:nvSpPr>
              <p:spPr bwMode="auto">
                <a:xfrm>
                  <a:off x="331" y="2721"/>
                  <a:ext cx="480" cy="6"/>
                </a:xfrm>
                <a:prstGeom prst="rect">
                  <a:avLst/>
                </a:prstGeom>
                <a:solidFill>
                  <a:srgbClr val="C0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24" name="Rectangle 68">
                  <a:extLst>
                    <a:ext uri="{FF2B5EF4-FFF2-40B4-BE49-F238E27FC236}">
                      <a16:creationId xmlns:a16="http://schemas.microsoft.com/office/drawing/2014/main" id="{186B7715-AF76-4582-86FE-0C17E1696C5B}"/>
                    </a:ext>
                  </a:extLst>
                </p:cNvPr>
                <p:cNvSpPr>
                  <a:spLocks noChangeArrowheads="1"/>
                </p:cNvSpPr>
                <p:nvPr/>
              </p:nvSpPr>
              <p:spPr bwMode="auto">
                <a:xfrm>
                  <a:off x="331" y="2727"/>
                  <a:ext cx="480" cy="6"/>
                </a:xfrm>
                <a:prstGeom prst="rect">
                  <a:avLst/>
                </a:prstGeom>
                <a:solidFill>
                  <a:srgbClr val="C0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25" name="Rectangle 69">
                  <a:extLst>
                    <a:ext uri="{FF2B5EF4-FFF2-40B4-BE49-F238E27FC236}">
                      <a16:creationId xmlns:a16="http://schemas.microsoft.com/office/drawing/2014/main" id="{1ADFE68E-96D5-446B-9413-B3B0A3EC02D2}"/>
                    </a:ext>
                  </a:extLst>
                </p:cNvPr>
                <p:cNvSpPr>
                  <a:spLocks noChangeArrowheads="1"/>
                </p:cNvSpPr>
                <p:nvPr/>
              </p:nvSpPr>
              <p:spPr bwMode="auto">
                <a:xfrm>
                  <a:off x="331" y="2733"/>
                  <a:ext cx="480"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26" name="Rectangle 70">
                  <a:extLst>
                    <a:ext uri="{FF2B5EF4-FFF2-40B4-BE49-F238E27FC236}">
                      <a16:creationId xmlns:a16="http://schemas.microsoft.com/office/drawing/2014/main" id="{252BD8E4-0540-4108-A8A3-DA0200C3A4F6}"/>
                    </a:ext>
                  </a:extLst>
                </p:cNvPr>
                <p:cNvSpPr>
                  <a:spLocks noChangeArrowheads="1"/>
                </p:cNvSpPr>
                <p:nvPr/>
              </p:nvSpPr>
              <p:spPr bwMode="auto">
                <a:xfrm>
                  <a:off x="331" y="2739"/>
                  <a:ext cx="480"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27" name="Rectangle 71">
                  <a:extLst>
                    <a:ext uri="{FF2B5EF4-FFF2-40B4-BE49-F238E27FC236}">
                      <a16:creationId xmlns:a16="http://schemas.microsoft.com/office/drawing/2014/main" id="{1159EFA1-6E5A-4337-B873-660D81F34BAE}"/>
                    </a:ext>
                  </a:extLst>
                </p:cNvPr>
                <p:cNvSpPr>
                  <a:spLocks noChangeArrowheads="1"/>
                </p:cNvSpPr>
                <p:nvPr/>
              </p:nvSpPr>
              <p:spPr bwMode="auto">
                <a:xfrm>
                  <a:off x="331" y="2745"/>
                  <a:ext cx="480"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28" name="Rectangle 72">
                  <a:extLst>
                    <a:ext uri="{FF2B5EF4-FFF2-40B4-BE49-F238E27FC236}">
                      <a16:creationId xmlns:a16="http://schemas.microsoft.com/office/drawing/2014/main" id="{EDD8328A-A7BD-4241-89F2-406DE36D3A9B}"/>
                    </a:ext>
                  </a:extLst>
                </p:cNvPr>
                <p:cNvSpPr>
                  <a:spLocks noChangeArrowheads="1"/>
                </p:cNvSpPr>
                <p:nvPr/>
              </p:nvSpPr>
              <p:spPr bwMode="auto">
                <a:xfrm>
                  <a:off x="331" y="2751"/>
                  <a:ext cx="480"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29" name="Rectangle 73">
                  <a:extLst>
                    <a:ext uri="{FF2B5EF4-FFF2-40B4-BE49-F238E27FC236}">
                      <a16:creationId xmlns:a16="http://schemas.microsoft.com/office/drawing/2014/main" id="{5E7B4117-4600-4C23-AE48-3AD18DA723EA}"/>
                    </a:ext>
                  </a:extLst>
                </p:cNvPr>
                <p:cNvSpPr>
                  <a:spLocks noChangeArrowheads="1"/>
                </p:cNvSpPr>
                <p:nvPr/>
              </p:nvSpPr>
              <p:spPr bwMode="auto">
                <a:xfrm>
                  <a:off x="331" y="2757"/>
                  <a:ext cx="480" cy="6"/>
                </a:xfrm>
                <a:prstGeom prst="rect">
                  <a:avLst/>
                </a:prstGeom>
                <a:solidFill>
                  <a:srgbClr val="C4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30" name="Rectangle 74">
                  <a:extLst>
                    <a:ext uri="{FF2B5EF4-FFF2-40B4-BE49-F238E27FC236}">
                      <a16:creationId xmlns:a16="http://schemas.microsoft.com/office/drawing/2014/main" id="{E8EDC363-E8D1-40C0-91BA-A37C7DAFE370}"/>
                    </a:ext>
                  </a:extLst>
                </p:cNvPr>
                <p:cNvSpPr>
                  <a:spLocks noChangeArrowheads="1"/>
                </p:cNvSpPr>
                <p:nvPr/>
              </p:nvSpPr>
              <p:spPr bwMode="auto">
                <a:xfrm>
                  <a:off x="331" y="2763"/>
                  <a:ext cx="480"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31" name="Rectangle 75">
                  <a:extLst>
                    <a:ext uri="{FF2B5EF4-FFF2-40B4-BE49-F238E27FC236}">
                      <a16:creationId xmlns:a16="http://schemas.microsoft.com/office/drawing/2014/main" id="{9B253000-B113-4592-AFE5-FFD3D2A2E401}"/>
                    </a:ext>
                  </a:extLst>
                </p:cNvPr>
                <p:cNvSpPr>
                  <a:spLocks noChangeArrowheads="1"/>
                </p:cNvSpPr>
                <p:nvPr/>
              </p:nvSpPr>
              <p:spPr bwMode="auto">
                <a:xfrm>
                  <a:off x="331" y="2769"/>
                  <a:ext cx="480"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32" name="Rectangle 76">
                  <a:extLst>
                    <a:ext uri="{FF2B5EF4-FFF2-40B4-BE49-F238E27FC236}">
                      <a16:creationId xmlns:a16="http://schemas.microsoft.com/office/drawing/2014/main" id="{43284E33-5238-42CF-B5A6-7624E31D7E3B}"/>
                    </a:ext>
                  </a:extLst>
                </p:cNvPr>
                <p:cNvSpPr>
                  <a:spLocks noChangeArrowheads="1"/>
                </p:cNvSpPr>
                <p:nvPr/>
              </p:nvSpPr>
              <p:spPr bwMode="auto">
                <a:xfrm>
                  <a:off x="331" y="2775"/>
                  <a:ext cx="480"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33" name="Rectangle 77">
                  <a:extLst>
                    <a:ext uri="{FF2B5EF4-FFF2-40B4-BE49-F238E27FC236}">
                      <a16:creationId xmlns:a16="http://schemas.microsoft.com/office/drawing/2014/main" id="{A90C6D56-7945-41D3-B1B9-7C65838F32A7}"/>
                    </a:ext>
                  </a:extLst>
                </p:cNvPr>
                <p:cNvSpPr>
                  <a:spLocks noChangeArrowheads="1"/>
                </p:cNvSpPr>
                <p:nvPr/>
              </p:nvSpPr>
              <p:spPr bwMode="auto">
                <a:xfrm>
                  <a:off x="331" y="2781"/>
                  <a:ext cx="480" cy="6"/>
                </a:xfrm>
                <a:prstGeom prst="rect">
                  <a:avLst/>
                </a:prstGeom>
                <a:solidFill>
                  <a:srgbClr val="C5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34" name="Rectangle 78">
                  <a:extLst>
                    <a:ext uri="{FF2B5EF4-FFF2-40B4-BE49-F238E27FC236}">
                      <a16:creationId xmlns:a16="http://schemas.microsoft.com/office/drawing/2014/main" id="{39452BB6-4722-4F45-B18A-583FBC0C0EB7}"/>
                    </a:ext>
                  </a:extLst>
                </p:cNvPr>
                <p:cNvSpPr>
                  <a:spLocks noChangeArrowheads="1"/>
                </p:cNvSpPr>
                <p:nvPr/>
              </p:nvSpPr>
              <p:spPr bwMode="auto">
                <a:xfrm>
                  <a:off x="331" y="2787"/>
                  <a:ext cx="480"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35" name="Rectangle 79">
                  <a:extLst>
                    <a:ext uri="{FF2B5EF4-FFF2-40B4-BE49-F238E27FC236}">
                      <a16:creationId xmlns:a16="http://schemas.microsoft.com/office/drawing/2014/main" id="{ADF48407-688B-41DA-8C64-5EB3F717C51C}"/>
                    </a:ext>
                  </a:extLst>
                </p:cNvPr>
                <p:cNvSpPr>
                  <a:spLocks noChangeArrowheads="1"/>
                </p:cNvSpPr>
                <p:nvPr/>
              </p:nvSpPr>
              <p:spPr bwMode="auto">
                <a:xfrm>
                  <a:off x="331" y="2793"/>
                  <a:ext cx="480" cy="7"/>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36" name="Rectangle 80">
                  <a:extLst>
                    <a:ext uri="{FF2B5EF4-FFF2-40B4-BE49-F238E27FC236}">
                      <a16:creationId xmlns:a16="http://schemas.microsoft.com/office/drawing/2014/main" id="{95EA8F4D-031F-4CBB-A5E4-67C4B1CFCF31}"/>
                    </a:ext>
                  </a:extLst>
                </p:cNvPr>
                <p:cNvSpPr>
                  <a:spLocks noChangeArrowheads="1"/>
                </p:cNvSpPr>
                <p:nvPr/>
              </p:nvSpPr>
              <p:spPr bwMode="auto">
                <a:xfrm>
                  <a:off x="331" y="2800"/>
                  <a:ext cx="480"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37" name="Rectangle 81">
                  <a:extLst>
                    <a:ext uri="{FF2B5EF4-FFF2-40B4-BE49-F238E27FC236}">
                      <a16:creationId xmlns:a16="http://schemas.microsoft.com/office/drawing/2014/main" id="{D9AE4BE5-448B-480D-A5AD-83A1C2C6185B}"/>
                    </a:ext>
                  </a:extLst>
                </p:cNvPr>
                <p:cNvSpPr>
                  <a:spLocks noChangeArrowheads="1"/>
                </p:cNvSpPr>
                <p:nvPr/>
              </p:nvSpPr>
              <p:spPr bwMode="auto">
                <a:xfrm>
                  <a:off x="331" y="2806"/>
                  <a:ext cx="480"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38" name="Rectangle 82">
                  <a:extLst>
                    <a:ext uri="{FF2B5EF4-FFF2-40B4-BE49-F238E27FC236}">
                      <a16:creationId xmlns:a16="http://schemas.microsoft.com/office/drawing/2014/main" id="{FEB52C3B-7B58-45BF-890E-746EC00D7821}"/>
                    </a:ext>
                  </a:extLst>
                </p:cNvPr>
                <p:cNvSpPr>
                  <a:spLocks noChangeArrowheads="1"/>
                </p:cNvSpPr>
                <p:nvPr/>
              </p:nvSpPr>
              <p:spPr bwMode="auto">
                <a:xfrm>
                  <a:off x="331" y="2812"/>
                  <a:ext cx="480"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39" name="Rectangle 83">
                  <a:extLst>
                    <a:ext uri="{FF2B5EF4-FFF2-40B4-BE49-F238E27FC236}">
                      <a16:creationId xmlns:a16="http://schemas.microsoft.com/office/drawing/2014/main" id="{B09C9C9F-666D-4685-9EDC-5DEEBB246EC9}"/>
                    </a:ext>
                  </a:extLst>
                </p:cNvPr>
                <p:cNvSpPr>
                  <a:spLocks noChangeArrowheads="1"/>
                </p:cNvSpPr>
                <p:nvPr/>
              </p:nvSpPr>
              <p:spPr bwMode="auto">
                <a:xfrm>
                  <a:off x="331" y="2818"/>
                  <a:ext cx="480"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40" name="Rectangle 84">
                  <a:extLst>
                    <a:ext uri="{FF2B5EF4-FFF2-40B4-BE49-F238E27FC236}">
                      <a16:creationId xmlns:a16="http://schemas.microsoft.com/office/drawing/2014/main" id="{33C7CCB4-6004-49BC-948A-58F6606E6271}"/>
                    </a:ext>
                  </a:extLst>
                </p:cNvPr>
                <p:cNvSpPr>
                  <a:spLocks noChangeArrowheads="1"/>
                </p:cNvSpPr>
                <p:nvPr/>
              </p:nvSpPr>
              <p:spPr bwMode="auto">
                <a:xfrm>
                  <a:off x="331" y="2824"/>
                  <a:ext cx="480" cy="6"/>
                </a:xfrm>
                <a:prstGeom prst="rect">
                  <a:avLst/>
                </a:prstGeom>
                <a:solidFill>
                  <a:srgbClr val="C5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41" name="Rectangle 85">
                  <a:extLst>
                    <a:ext uri="{FF2B5EF4-FFF2-40B4-BE49-F238E27FC236}">
                      <a16:creationId xmlns:a16="http://schemas.microsoft.com/office/drawing/2014/main" id="{68B6F3E9-D021-468C-B895-603973D692F3}"/>
                    </a:ext>
                  </a:extLst>
                </p:cNvPr>
                <p:cNvSpPr>
                  <a:spLocks noChangeArrowheads="1"/>
                </p:cNvSpPr>
                <p:nvPr/>
              </p:nvSpPr>
              <p:spPr bwMode="auto">
                <a:xfrm>
                  <a:off x="331" y="2830"/>
                  <a:ext cx="480"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42" name="Rectangle 86">
                  <a:extLst>
                    <a:ext uri="{FF2B5EF4-FFF2-40B4-BE49-F238E27FC236}">
                      <a16:creationId xmlns:a16="http://schemas.microsoft.com/office/drawing/2014/main" id="{2F77C21D-DF3C-4C82-94F2-1400C46D4D53}"/>
                    </a:ext>
                  </a:extLst>
                </p:cNvPr>
                <p:cNvSpPr>
                  <a:spLocks noChangeArrowheads="1"/>
                </p:cNvSpPr>
                <p:nvPr/>
              </p:nvSpPr>
              <p:spPr bwMode="auto">
                <a:xfrm>
                  <a:off x="331" y="2836"/>
                  <a:ext cx="480"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43" name="Rectangle 87">
                  <a:extLst>
                    <a:ext uri="{FF2B5EF4-FFF2-40B4-BE49-F238E27FC236}">
                      <a16:creationId xmlns:a16="http://schemas.microsoft.com/office/drawing/2014/main" id="{27DE2243-597F-47E8-AF4D-86045F3C8C39}"/>
                    </a:ext>
                  </a:extLst>
                </p:cNvPr>
                <p:cNvSpPr>
                  <a:spLocks noChangeArrowheads="1"/>
                </p:cNvSpPr>
                <p:nvPr/>
              </p:nvSpPr>
              <p:spPr bwMode="auto">
                <a:xfrm>
                  <a:off x="331" y="2842"/>
                  <a:ext cx="480"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44" name="Rectangle 88">
                  <a:extLst>
                    <a:ext uri="{FF2B5EF4-FFF2-40B4-BE49-F238E27FC236}">
                      <a16:creationId xmlns:a16="http://schemas.microsoft.com/office/drawing/2014/main" id="{EA1D024F-D023-4462-854F-7CD2DAADF4E5}"/>
                    </a:ext>
                  </a:extLst>
                </p:cNvPr>
                <p:cNvSpPr>
                  <a:spLocks noChangeArrowheads="1"/>
                </p:cNvSpPr>
                <p:nvPr/>
              </p:nvSpPr>
              <p:spPr bwMode="auto">
                <a:xfrm>
                  <a:off x="331" y="2848"/>
                  <a:ext cx="480" cy="6"/>
                </a:xfrm>
                <a:prstGeom prst="rect">
                  <a:avLst/>
                </a:prstGeom>
                <a:solidFill>
                  <a:srgbClr val="C4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45" name="Rectangle 89">
                  <a:extLst>
                    <a:ext uri="{FF2B5EF4-FFF2-40B4-BE49-F238E27FC236}">
                      <a16:creationId xmlns:a16="http://schemas.microsoft.com/office/drawing/2014/main" id="{532986E1-6E52-4E36-8BB2-8EFE6F7DCFAA}"/>
                    </a:ext>
                  </a:extLst>
                </p:cNvPr>
                <p:cNvSpPr>
                  <a:spLocks noChangeArrowheads="1"/>
                </p:cNvSpPr>
                <p:nvPr/>
              </p:nvSpPr>
              <p:spPr bwMode="auto">
                <a:xfrm>
                  <a:off x="331" y="2854"/>
                  <a:ext cx="480"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46" name="Rectangle 90">
                  <a:extLst>
                    <a:ext uri="{FF2B5EF4-FFF2-40B4-BE49-F238E27FC236}">
                      <a16:creationId xmlns:a16="http://schemas.microsoft.com/office/drawing/2014/main" id="{BEF74DE4-19E8-4D57-A6B3-72FEE2567702}"/>
                    </a:ext>
                  </a:extLst>
                </p:cNvPr>
                <p:cNvSpPr>
                  <a:spLocks noChangeArrowheads="1"/>
                </p:cNvSpPr>
                <p:nvPr/>
              </p:nvSpPr>
              <p:spPr bwMode="auto">
                <a:xfrm>
                  <a:off x="331" y="2860"/>
                  <a:ext cx="480"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47" name="Rectangle 91">
                  <a:extLst>
                    <a:ext uri="{FF2B5EF4-FFF2-40B4-BE49-F238E27FC236}">
                      <a16:creationId xmlns:a16="http://schemas.microsoft.com/office/drawing/2014/main" id="{82F74E03-B9FB-45C2-B2A9-21A94BEC594F}"/>
                    </a:ext>
                  </a:extLst>
                </p:cNvPr>
                <p:cNvSpPr>
                  <a:spLocks noChangeArrowheads="1"/>
                </p:cNvSpPr>
                <p:nvPr/>
              </p:nvSpPr>
              <p:spPr bwMode="auto">
                <a:xfrm>
                  <a:off x="331" y="2866"/>
                  <a:ext cx="480"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48" name="Rectangle 92">
                  <a:extLst>
                    <a:ext uri="{FF2B5EF4-FFF2-40B4-BE49-F238E27FC236}">
                      <a16:creationId xmlns:a16="http://schemas.microsoft.com/office/drawing/2014/main" id="{FB236890-B0A2-4C24-A523-1FD24F1AC491}"/>
                    </a:ext>
                  </a:extLst>
                </p:cNvPr>
                <p:cNvSpPr>
                  <a:spLocks noChangeArrowheads="1"/>
                </p:cNvSpPr>
                <p:nvPr/>
              </p:nvSpPr>
              <p:spPr bwMode="auto">
                <a:xfrm>
                  <a:off x="331" y="2872"/>
                  <a:ext cx="480"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49" name="Rectangle 93">
                  <a:extLst>
                    <a:ext uri="{FF2B5EF4-FFF2-40B4-BE49-F238E27FC236}">
                      <a16:creationId xmlns:a16="http://schemas.microsoft.com/office/drawing/2014/main" id="{67090897-1933-4796-AC67-ECE1C32CDA94}"/>
                    </a:ext>
                  </a:extLst>
                </p:cNvPr>
                <p:cNvSpPr>
                  <a:spLocks noChangeArrowheads="1"/>
                </p:cNvSpPr>
                <p:nvPr/>
              </p:nvSpPr>
              <p:spPr bwMode="auto">
                <a:xfrm>
                  <a:off x="331" y="2878"/>
                  <a:ext cx="480" cy="6"/>
                </a:xfrm>
                <a:prstGeom prst="rect">
                  <a:avLst/>
                </a:prstGeom>
                <a:solidFill>
                  <a:srgbClr val="C0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50" name="Rectangle 94">
                  <a:extLst>
                    <a:ext uri="{FF2B5EF4-FFF2-40B4-BE49-F238E27FC236}">
                      <a16:creationId xmlns:a16="http://schemas.microsoft.com/office/drawing/2014/main" id="{EF2CA121-F60C-425B-B3C9-9F29225D40C6}"/>
                    </a:ext>
                  </a:extLst>
                </p:cNvPr>
                <p:cNvSpPr>
                  <a:spLocks noChangeArrowheads="1"/>
                </p:cNvSpPr>
                <p:nvPr/>
              </p:nvSpPr>
              <p:spPr bwMode="auto">
                <a:xfrm>
                  <a:off x="331" y="2884"/>
                  <a:ext cx="480" cy="6"/>
                </a:xfrm>
                <a:prstGeom prst="rect">
                  <a:avLst/>
                </a:prstGeom>
                <a:solidFill>
                  <a:srgbClr val="C0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51" name="Rectangle 95">
                  <a:extLst>
                    <a:ext uri="{FF2B5EF4-FFF2-40B4-BE49-F238E27FC236}">
                      <a16:creationId xmlns:a16="http://schemas.microsoft.com/office/drawing/2014/main" id="{7D968DA9-95D6-4066-B167-BFB20AE972B3}"/>
                    </a:ext>
                  </a:extLst>
                </p:cNvPr>
                <p:cNvSpPr>
                  <a:spLocks noChangeArrowheads="1"/>
                </p:cNvSpPr>
                <p:nvPr/>
              </p:nvSpPr>
              <p:spPr bwMode="auto">
                <a:xfrm>
                  <a:off x="331" y="2890"/>
                  <a:ext cx="480" cy="6"/>
                </a:xfrm>
                <a:prstGeom prst="rect">
                  <a:avLst/>
                </a:prstGeom>
                <a:solidFill>
                  <a:srgbClr val="BF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52" name="Rectangle 96">
                  <a:extLst>
                    <a:ext uri="{FF2B5EF4-FFF2-40B4-BE49-F238E27FC236}">
                      <a16:creationId xmlns:a16="http://schemas.microsoft.com/office/drawing/2014/main" id="{D3B369A3-5D12-476E-8B4A-F0BD544FA532}"/>
                    </a:ext>
                  </a:extLst>
                </p:cNvPr>
                <p:cNvSpPr>
                  <a:spLocks noChangeArrowheads="1"/>
                </p:cNvSpPr>
                <p:nvPr/>
              </p:nvSpPr>
              <p:spPr bwMode="auto">
                <a:xfrm>
                  <a:off x="331" y="2896"/>
                  <a:ext cx="480" cy="6"/>
                </a:xfrm>
                <a:prstGeom prst="rect">
                  <a:avLst/>
                </a:prstGeom>
                <a:solidFill>
                  <a:srgbClr val="B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53" name="Rectangle 97">
                  <a:extLst>
                    <a:ext uri="{FF2B5EF4-FFF2-40B4-BE49-F238E27FC236}">
                      <a16:creationId xmlns:a16="http://schemas.microsoft.com/office/drawing/2014/main" id="{A8FCF4D8-6216-4F30-B78E-D01852D9EF83}"/>
                    </a:ext>
                  </a:extLst>
                </p:cNvPr>
                <p:cNvSpPr>
                  <a:spLocks noChangeArrowheads="1"/>
                </p:cNvSpPr>
                <p:nvPr/>
              </p:nvSpPr>
              <p:spPr bwMode="auto">
                <a:xfrm>
                  <a:off x="331" y="2902"/>
                  <a:ext cx="480" cy="6"/>
                </a:xfrm>
                <a:prstGeom prst="rect">
                  <a:avLst/>
                </a:prstGeom>
                <a:solidFill>
                  <a:srgbClr val="BC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54" name="Rectangle 98">
                  <a:extLst>
                    <a:ext uri="{FF2B5EF4-FFF2-40B4-BE49-F238E27FC236}">
                      <a16:creationId xmlns:a16="http://schemas.microsoft.com/office/drawing/2014/main" id="{DEABCE08-027E-47F5-8105-08819E5C230F}"/>
                    </a:ext>
                  </a:extLst>
                </p:cNvPr>
                <p:cNvSpPr>
                  <a:spLocks noChangeArrowheads="1"/>
                </p:cNvSpPr>
                <p:nvPr/>
              </p:nvSpPr>
              <p:spPr bwMode="auto">
                <a:xfrm>
                  <a:off x="331" y="2908"/>
                  <a:ext cx="480" cy="6"/>
                </a:xfrm>
                <a:prstGeom prst="rect">
                  <a:avLst/>
                </a:prstGeom>
                <a:solidFill>
                  <a:srgbClr val="BBD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55" name="Rectangle 99">
                  <a:extLst>
                    <a:ext uri="{FF2B5EF4-FFF2-40B4-BE49-F238E27FC236}">
                      <a16:creationId xmlns:a16="http://schemas.microsoft.com/office/drawing/2014/main" id="{E6952F78-CE22-4CB8-A4C4-D6D4AE648698}"/>
                    </a:ext>
                  </a:extLst>
                </p:cNvPr>
                <p:cNvSpPr>
                  <a:spLocks noChangeArrowheads="1"/>
                </p:cNvSpPr>
                <p:nvPr/>
              </p:nvSpPr>
              <p:spPr bwMode="auto">
                <a:xfrm>
                  <a:off x="331" y="2914"/>
                  <a:ext cx="480"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56" name="Rectangle 100">
                  <a:extLst>
                    <a:ext uri="{FF2B5EF4-FFF2-40B4-BE49-F238E27FC236}">
                      <a16:creationId xmlns:a16="http://schemas.microsoft.com/office/drawing/2014/main" id="{897DA47B-0983-4218-90E6-8992C20A078D}"/>
                    </a:ext>
                  </a:extLst>
                </p:cNvPr>
                <p:cNvSpPr>
                  <a:spLocks noChangeArrowheads="1"/>
                </p:cNvSpPr>
                <p:nvPr/>
              </p:nvSpPr>
              <p:spPr bwMode="auto">
                <a:xfrm>
                  <a:off x="331" y="2920"/>
                  <a:ext cx="480" cy="6"/>
                </a:xfrm>
                <a:prstGeom prst="rect">
                  <a:avLst/>
                </a:prstGeom>
                <a:solidFill>
                  <a:srgbClr val="B9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57" name="Rectangle 101">
                  <a:extLst>
                    <a:ext uri="{FF2B5EF4-FFF2-40B4-BE49-F238E27FC236}">
                      <a16:creationId xmlns:a16="http://schemas.microsoft.com/office/drawing/2014/main" id="{1FFF0933-2C50-41B1-9C26-6C5B696C68EE}"/>
                    </a:ext>
                  </a:extLst>
                </p:cNvPr>
                <p:cNvSpPr>
                  <a:spLocks noChangeArrowheads="1"/>
                </p:cNvSpPr>
                <p:nvPr/>
              </p:nvSpPr>
              <p:spPr bwMode="auto">
                <a:xfrm>
                  <a:off x="331" y="2926"/>
                  <a:ext cx="480" cy="6"/>
                </a:xfrm>
                <a:prstGeom prst="rect">
                  <a:avLst/>
                </a:prstGeom>
                <a:solidFill>
                  <a:srgbClr val="B7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58" name="Rectangle 102">
                  <a:extLst>
                    <a:ext uri="{FF2B5EF4-FFF2-40B4-BE49-F238E27FC236}">
                      <a16:creationId xmlns:a16="http://schemas.microsoft.com/office/drawing/2014/main" id="{C2F380D6-76B2-48E4-9FDF-D8AD90AD6D84}"/>
                    </a:ext>
                  </a:extLst>
                </p:cNvPr>
                <p:cNvSpPr>
                  <a:spLocks noChangeArrowheads="1"/>
                </p:cNvSpPr>
                <p:nvPr/>
              </p:nvSpPr>
              <p:spPr bwMode="auto">
                <a:xfrm>
                  <a:off x="331" y="2932"/>
                  <a:ext cx="480" cy="6"/>
                </a:xfrm>
                <a:prstGeom prst="rect">
                  <a:avLst/>
                </a:prstGeom>
                <a:solidFill>
                  <a:srgbClr val="B6C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59" name="Rectangle 103">
                  <a:extLst>
                    <a:ext uri="{FF2B5EF4-FFF2-40B4-BE49-F238E27FC236}">
                      <a16:creationId xmlns:a16="http://schemas.microsoft.com/office/drawing/2014/main" id="{0A93F2D3-0D06-49DE-A888-43A2FE3D8F72}"/>
                    </a:ext>
                  </a:extLst>
                </p:cNvPr>
                <p:cNvSpPr>
                  <a:spLocks noChangeArrowheads="1"/>
                </p:cNvSpPr>
                <p:nvPr/>
              </p:nvSpPr>
              <p:spPr bwMode="auto">
                <a:xfrm>
                  <a:off x="331" y="2938"/>
                  <a:ext cx="480" cy="6"/>
                </a:xfrm>
                <a:prstGeom prst="rect">
                  <a:avLst/>
                </a:prstGeom>
                <a:solidFill>
                  <a:srgbClr val="B4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60" name="Rectangle 104">
                  <a:extLst>
                    <a:ext uri="{FF2B5EF4-FFF2-40B4-BE49-F238E27FC236}">
                      <a16:creationId xmlns:a16="http://schemas.microsoft.com/office/drawing/2014/main" id="{6BC67F04-1D44-4B97-B31F-FCB85E766191}"/>
                    </a:ext>
                  </a:extLst>
                </p:cNvPr>
                <p:cNvSpPr>
                  <a:spLocks noChangeArrowheads="1"/>
                </p:cNvSpPr>
                <p:nvPr/>
              </p:nvSpPr>
              <p:spPr bwMode="auto">
                <a:xfrm>
                  <a:off x="331" y="2944"/>
                  <a:ext cx="480"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61" name="Rectangle 105">
                  <a:extLst>
                    <a:ext uri="{FF2B5EF4-FFF2-40B4-BE49-F238E27FC236}">
                      <a16:creationId xmlns:a16="http://schemas.microsoft.com/office/drawing/2014/main" id="{6F8CE721-10D6-4666-82B9-5827895EEE1D}"/>
                    </a:ext>
                  </a:extLst>
                </p:cNvPr>
                <p:cNvSpPr>
                  <a:spLocks noChangeArrowheads="1"/>
                </p:cNvSpPr>
                <p:nvPr/>
              </p:nvSpPr>
              <p:spPr bwMode="auto">
                <a:xfrm>
                  <a:off x="331" y="2950"/>
                  <a:ext cx="480" cy="6"/>
                </a:xfrm>
                <a:prstGeom prst="rect">
                  <a:avLst/>
                </a:prstGeom>
                <a:solidFill>
                  <a:srgbClr val="B1C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62" name="Rectangle 106">
                  <a:extLst>
                    <a:ext uri="{FF2B5EF4-FFF2-40B4-BE49-F238E27FC236}">
                      <a16:creationId xmlns:a16="http://schemas.microsoft.com/office/drawing/2014/main" id="{83EDBCD6-08A8-4DA0-993D-C74AC6512516}"/>
                    </a:ext>
                  </a:extLst>
                </p:cNvPr>
                <p:cNvSpPr>
                  <a:spLocks noChangeArrowheads="1"/>
                </p:cNvSpPr>
                <p:nvPr/>
              </p:nvSpPr>
              <p:spPr bwMode="auto">
                <a:xfrm>
                  <a:off x="331" y="2956"/>
                  <a:ext cx="480"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63" name="Rectangle 107">
                  <a:extLst>
                    <a:ext uri="{FF2B5EF4-FFF2-40B4-BE49-F238E27FC236}">
                      <a16:creationId xmlns:a16="http://schemas.microsoft.com/office/drawing/2014/main" id="{B3C48C88-A8C6-4438-B999-DD2788B9C944}"/>
                    </a:ext>
                  </a:extLst>
                </p:cNvPr>
                <p:cNvSpPr>
                  <a:spLocks noChangeArrowheads="1"/>
                </p:cNvSpPr>
                <p:nvPr/>
              </p:nvSpPr>
              <p:spPr bwMode="auto">
                <a:xfrm>
                  <a:off x="331" y="2962"/>
                  <a:ext cx="480" cy="6"/>
                </a:xfrm>
                <a:prstGeom prst="rect">
                  <a:avLst/>
                </a:prstGeom>
                <a:solidFill>
                  <a:srgbClr val="AEC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64" name="Rectangle 108">
                  <a:extLst>
                    <a:ext uri="{FF2B5EF4-FFF2-40B4-BE49-F238E27FC236}">
                      <a16:creationId xmlns:a16="http://schemas.microsoft.com/office/drawing/2014/main" id="{D95E419B-B87A-49E2-B443-21AF987BE21F}"/>
                    </a:ext>
                  </a:extLst>
                </p:cNvPr>
                <p:cNvSpPr>
                  <a:spLocks noChangeArrowheads="1"/>
                </p:cNvSpPr>
                <p:nvPr/>
              </p:nvSpPr>
              <p:spPr bwMode="auto">
                <a:xfrm>
                  <a:off x="331" y="2968"/>
                  <a:ext cx="480"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65" name="Rectangle 109">
                  <a:extLst>
                    <a:ext uri="{FF2B5EF4-FFF2-40B4-BE49-F238E27FC236}">
                      <a16:creationId xmlns:a16="http://schemas.microsoft.com/office/drawing/2014/main" id="{D6A14E48-122C-4EBD-B3E4-BEAAB4275F86}"/>
                    </a:ext>
                  </a:extLst>
                </p:cNvPr>
                <p:cNvSpPr>
                  <a:spLocks noChangeArrowheads="1"/>
                </p:cNvSpPr>
                <p:nvPr/>
              </p:nvSpPr>
              <p:spPr bwMode="auto">
                <a:xfrm>
                  <a:off x="331" y="2974"/>
                  <a:ext cx="480"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66" name="Rectangle 110">
                  <a:extLst>
                    <a:ext uri="{FF2B5EF4-FFF2-40B4-BE49-F238E27FC236}">
                      <a16:creationId xmlns:a16="http://schemas.microsoft.com/office/drawing/2014/main" id="{1AC895D0-59C6-428B-B953-41C8665CBA95}"/>
                    </a:ext>
                  </a:extLst>
                </p:cNvPr>
                <p:cNvSpPr>
                  <a:spLocks noChangeArrowheads="1"/>
                </p:cNvSpPr>
                <p:nvPr/>
              </p:nvSpPr>
              <p:spPr bwMode="auto">
                <a:xfrm>
                  <a:off x="331" y="2980"/>
                  <a:ext cx="480" cy="6"/>
                </a:xfrm>
                <a:prstGeom prst="rect">
                  <a:avLst/>
                </a:prstGeom>
                <a:solidFill>
                  <a:srgbClr val="A7C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67" name="Rectangle 111">
                  <a:extLst>
                    <a:ext uri="{FF2B5EF4-FFF2-40B4-BE49-F238E27FC236}">
                      <a16:creationId xmlns:a16="http://schemas.microsoft.com/office/drawing/2014/main" id="{BF05DCE7-E151-41AD-B15D-9024A3BA0D5D}"/>
                    </a:ext>
                  </a:extLst>
                </p:cNvPr>
                <p:cNvSpPr>
                  <a:spLocks noChangeArrowheads="1"/>
                </p:cNvSpPr>
                <p:nvPr/>
              </p:nvSpPr>
              <p:spPr bwMode="auto">
                <a:xfrm>
                  <a:off x="331" y="2986"/>
                  <a:ext cx="480" cy="6"/>
                </a:xfrm>
                <a:prstGeom prst="rect">
                  <a:avLst/>
                </a:prstGeom>
                <a:solidFill>
                  <a:srgbClr val="A6C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68" name="Rectangle 112">
                  <a:extLst>
                    <a:ext uri="{FF2B5EF4-FFF2-40B4-BE49-F238E27FC236}">
                      <a16:creationId xmlns:a16="http://schemas.microsoft.com/office/drawing/2014/main" id="{2BF675C0-1DC7-4767-8CB9-3AC3D04526B4}"/>
                    </a:ext>
                  </a:extLst>
                </p:cNvPr>
                <p:cNvSpPr>
                  <a:spLocks noChangeArrowheads="1"/>
                </p:cNvSpPr>
                <p:nvPr/>
              </p:nvSpPr>
              <p:spPr bwMode="auto">
                <a:xfrm>
                  <a:off x="331" y="2992"/>
                  <a:ext cx="480" cy="6"/>
                </a:xfrm>
                <a:prstGeom prst="rect">
                  <a:avLst/>
                </a:prstGeom>
                <a:solidFill>
                  <a:srgbClr val="A3C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69" name="Rectangle 113">
                  <a:extLst>
                    <a:ext uri="{FF2B5EF4-FFF2-40B4-BE49-F238E27FC236}">
                      <a16:creationId xmlns:a16="http://schemas.microsoft.com/office/drawing/2014/main" id="{F430973E-690A-470D-9D1D-F84A6F2B2F28}"/>
                    </a:ext>
                  </a:extLst>
                </p:cNvPr>
                <p:cNvSpPr>
                  <a:spLocks noChangeArrowheads="1"/>
                </p:cNvSpPr>
                <p:nvPr/>
              </p:nvSpPr>
              <p:spPr bwMode="auto">
                <a:xfrm>
                  <a:off x="331" y="2998"/>
                  <a:ext cx="480" cy="6"/>
                </a:xfrm>
                <a:prstGeom prst="rect">
                  <a:avLst/>
                </a:prstGeom>
                <a:solidFill>
                  <a:srgbClr val="A1B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70" name="Rectangle 114">
                  <a:extLst>
                    <a:ext uri="{FF2B5EF4-FFF2-40B4-BE49-F238E27FC236}">
                      <a16:creationId xmlns:a16="http://schemas.microsoft.com/office/drawing/2014/main" id="{C8747034-5088-4FE2-BD47-8CEAE9FE31B7}"/>
                    </a:ext>
                  </a:extLst>
                </p:cNvPr>
                <p:cNvSpPr>
                  <a:spLocks noChangeArrowheads="1"/>
                </p:cNvSpPr>
                <p:nvPr/>
              </p:nvSpPr>
              <p:spPr bwMode="auto">
                <a:xfrm>
                  <a:off x="331" y="3004"/>
                  <a:ext cx="480" cy="6"/>
                </a:xfrm>
                <a:prstGeom prst="rect">
                  <a:avLst/>
                </a:prstGeom>
                <a:solidFill>
                  <a:srgbClr val="9FB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71" name="Rectangle 115">
                  <a:extLst>
                    <a:ext uri="{FF2B5EF4-FFF2-40B4-BE49-F238E27FC236}">
                      <a16:creationId xmlns:a16="http://schemas.microsoft.com/office/drawing/2014/main" id="{C163BC5F-259C-4BBF-8C57-3CC3069C7477}"/>
                    </a:ext>
                  </a:extLst>
                </p:cNvPr>
                <p:cNvSpPr>
                  <a:spLocks noChangeArrowheads="1"/>
                </p:cNvSpPr>
                <p:nvPr/>
              </p:nvSpPr>
              <p:spPr bwMode="auto">
                <a:xfrm>
                  <a:off x="331" y="3010"/>
                  <a:ext cx="480" cy="6"/>
                </a:xfrm>
                <a:prstGeom prst="rect">
                  <a:avLst/>
                </a:prstGeom>
                <a:solidFill>
                  <a:srgbClr val="9DB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72" name="Rectangle 116">
                  <a:extLst>
                    <a:ext uri="{FF2B5EF4-FFF2-40B4-BE49-F238E27FC236}">
                      <a16:creationId xmlns:a16="http://schemas.microsoft.com/office/drawing/2014/main" id="{0F38AE1B-F55D-4AA8-9F04-BCC228BEC597}"/>
                    </a:ext>
                  </a:extLst>
                </p:cNvPr>
                <p:cNvSpPr>
                  <a:spLocks noChangeArrowheads="1"/>
                </p:cNvSpPr>
                <p:nvPr/>
              </p:nvSpPr>
              <p:spPr bwMode="auto">
                <a:xfrm>
                  <a:off x="331" y="3016"/>
                  <a:ext cx="480" cy="6"/>
                </a:xfrm>
                <a:prstGeom prst="rect">
                  <a:avLst/>
                </a:prstGeom>
                <a:solidFill>
                  <a:srgbClr val="9AB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73" name="Rectangle 117">
                  <a:extLst>
                    <a:ext uri="{FF2B5EF4-FFF2-40B4-BE49-F238E27FC236}">
                      <a16:creationId xmlns:a16="http://schemas.microsoft.com/office/drawing/2014/main" id="{3A8E06D0-E0AF-4F35-8C0B-ABFFA1990FA1}"/>
                    </a:ext>
                  </a:extLst>
                </p:cNvPr>
                <p:cNvSpPr>
                  <a:spLocks noChangeArrowheads="1"/>
                </p:cNvSpPr>
                <p:nvPr/>
              </p:nvSpPr>
              <p:spPr bwMode="auto">
                <a:xfrm>
                  <a:off x="331" y="3022"/>
                  <a:ext cx="480" cy="6"/>
                </a:xfrm>
                <a:prstGeom prst="rect">
                  <a:avLst/>
                </a:prstGeom>
                <a:solidFill>
                  <a:srgbClr val="98B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74" name="Rectangle 118">
                  <a:extLst>
                    <a:ext uri="{FF2B5EF4-FFF2-40B4-BE49-F238E27FC236}">
                      <a16:creationId xmlns:a16="http://schemas.microsoft.com/office/drawing/2014/main" id="{78E3A091-B885-4ED2-9FA0-DB0E9063B967}"/>
                    </a:ext>
                  </a:extLst>
                </p:cNvPr>
                <p:cNvSpPr>
                  <a:spLocks noChangeArrowheads="1"/>
                </p:cNvSpPr>
                <p:nvPr/>
              </p:nvSpPr>
              <p:spPr bwMode="auto">
                <a:xfrm>
                  <a:off x="331" y="3028"/>
                  <a:ext cx="480" cy="6"/>
                </a:xfrm>
                <a:prstGeom prst="rect">
                  <a:avLst/>
                </a:prstGeom>
                <a:solidFill>
                  <a:srgbClr val="95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75" name="Rectangle 119">
                  <a:extLst>
                    <a:ext uri="{FF2B5EF4-FFF2-40B4-BE49-F238E27FC236}">
                      <a16:creationId xmlns:a16="http://schemas.microsoft.com/office/drawing/2014/main" id="{43E6C25F-0C08-4142-A4B1-72E167823014}"/>
                    </a:ext>
                  </a:extLst>
                </p:cNvPr>
                <p:cNvSpPr>
                  <a:spLocks noChangeArrowheads="1"/>
                </p:cNvSpPr>
                <p:nvPr/>
              </p:nvSpPr>
              <p:spPr bwMode="auto">
                <a:xfrm>
                  <a:off x="331" y="3034"/>
                  <a:ext cx="480" cy="6"/>
                </a:xfrm>
                <a:prstGeom prst="rect">
                  <a:avLst/>
                </a:prstGeom>
                <a:solidFill>
                  <a:srgbClr val="93B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76" name="Rectangle 120">
                  <a:extLst>
                    <a:ext uri="{FF2B5EF4-FFF2-40B4-BE49-F238E27FC236}">
                      <a16:creationId xmlns:a16="http://schemas.microsoft.com/office/drawing/2014/main" id="{BB76DB0F-7F3F-4B76-87DC-1A3BAB66FBC9}"/>
                    </a:ext>
                  </a:extLst>
                </p:cNvPr>
                <p:cNvSpPr>
                  <a:spLocks noChangeArrowheads="1"/>
                </p:cNvSpPr>
                <p:nvPr/>
              </p:nvSpPr>
              <p:spPr bwMode="auto">
                <a:xfrm>
                  <a:off x="331" y="3040"/>
                  <a:ext cx="480" cy="6"/>
                </a:xfrm>
                <a:prstGeom prst="rect">
                  <a:avLst/>
                </a:prstGeom>
                <a:solidFill>
                  <a:srgbClr val="91B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77" name="Rectangle 121">
                  <a:extLst>
                    <a:ext uri="{FF2B5EF4-FFF2-40B4-BE49-F238E27FC236}">
                      <a16:creationId xmlns:a16="http://schemas.microsoft.com/office/drawing/2014/main" id="{ECE22607-198B-44C7-A536-99A6E99AB4B7}"/>
                    </a:ext>
                  </a:extLst>
                </p:cNvPr>
                <p:cNvSpPr>
                  <a:spLocks noChangeArrowheads="1"/>
                </p:cNvSpPr>
                <p:nvPr/>
              </p:nvSpPr>
              <p:spPr bwMode="auto">
                <a:xfrm>
                  <a:off x="331" y="3046"/>
                  <a:ext cx="480" cy="6"/>
                </a:xfrm>
                <a:prstGeom prst="rect">
                  <a:avLst/>
                </a:prstGeom>
                <a:solidFill>
                  <a:srgbClr val="8E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78" name="Rectangle 122">
                  <a:extLst>
                    <a:ext uri="{FF2B5EF4-FFF2-40B4-BE49-F238E27FC236}">
                      <a16:creationId xmlns:a16="http://schemas.microsoft.com/office/drawing/2014/main" id="{8054A606-84C4-470E-B27B-C612F6DF699E}"/>
                    </a:ext>
                  </a:extLst>
                </p:cNvPr>
                <p:cNvSpPr>
                  <a:spLocks noChangeArrowheads="1"/>
                </p:cNvSpPr>
                <p:nvPr/>
              </p:nvSpPr>
              <p:spPr bwMode="auto">
                <a:xfrm>
                  <a:off x="331" y="3052"/>
                  <a:ext cx="480" cy="6"/>
                </a:xfrm>
                <a:prstGeom prst="rect">
                  <a:avLst/>
                </a:prstGeom>
                <a:solidFill>
                  <a:srgbClr val="8CB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79" name="Rectangle 123">
                  <a:extLst>
                    <a:ext uri="{FF2B5EF4-FFF2-40B4-BE49-F238E27FC236}">
                      <a16:creationId xmlns:a16="http://schemas.microsoft.com/office/drawing/2014/main" id="{91BD4F13-56B2-4183-8D7B-7F58B8A70BA5}"/>
                    </a:ext>
                  </a:extLst>
                </p:cNvPr>
                <p:cNvSpPr>
                  <a:spLocks noChangeArrowheads="1"/>
                </p:cNvSpPr>
                <p:nvPr/>
              </p:nvSpPr>
              <p:spPr bwMode="auto">
                <a:xfrm>
                  <a:off x="331" y="3058"/>
                  <a:ext cx="480" cy="6"/>
                </a:xfrm>
                <a:prstGeom prst="rect">
                  <a:avLst/>
                </a:prstGeom>
                <a:solidFill>
                  <a:srgbClr val="89A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80" name="Rectangle 124">
                  <a:extLst>
                    <a:ext uri="{FF2B5EF4-FFF2-40B4-BE49-F238E27FC236}">
                      <a16:creationId xmlns:a16="http://schemas.microsoft.com/office/drawing/2014/main" id="{9D423506-36BF-4E9C-A93C-BF8D7FA38B18}"/>
                    </a:ext>
                  </a:extLst>
                </p:cNvPr>
                <p:cNvSpPr>
                  <a:spLocks noChangeArrowheads="1"/>
                </p:cNvSpPr>
                <p:nvPr/>
              </p:nvSpPr>
              <p:spPr bwMode="auto">
                <a:xfrm>
                  <a:off x="331" y="3064"/>
                  <a:ext cx="480" cy="6"/>
                </a:xfrm>
                <a:prstGeom prst="rect">
                  <a:avLst/>
                </a:prstGeom>
                <a:solidFill>
                  <a:srgbClr val="88A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81" name="Rectangle 125">
                  <a:extLst>
                    <a:ext uri="{FF2B5EF4-FFF2-40B4-BE49-F238E27FC236}">
                      <a16:creationId xmlns:a16="http://schemas.microsoft.com/office/drawing/2014/main" id="{F39FB298-983F-485E-A4BE-A3344F261990}"/>
                    </a:ext>
                  </a:extLst>
                </p:cNvPr>
                <p:cNvSpPr>
                  <a:spLocks noChangeArrowheads="1"/>
                </p:cNvSpPr>
                <p:nvPr/>
              </p:nvSpPr>
              <p:spPr bwMode="auto">
                <a:xfrm>
                  <a:off x="331" y="3070"/>
                  <a:ext cx="480" cy="6"/>
                </a:xfrm>
                <a:prstGeom prst="rect">
                  <a:avLst/>
                </a:prstGeom>
                <a:solidFill>
                  <a:srgbClr val="85A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82" name="Rectangle 126">
                  <a:extLst>
                    <a:ext uri="{FF2B5EF4-FFF2-40B4-BE49-F238E27FC236}">
                      <a16:creationId xmlns:a16="http://schemas.microsoft.com/office/drawing/2014/main" id="{99C36911-73AF-4A7E-9021-CE052DA1344A}"/>
                    </a:ext>
                  </a:extLst>
                </p:cNvPr>
                <p:cNvSpPr>
                  <a:spLocks noChangeArrowheads="1"/>
                </p:cNvSpPr>
                <p:nvPr/>
              </p:nvSpPr>
              <p:spPr bwMode="auto">
                <a:xfrm>
                  <a:off x="331" y="3076"/>
                  <a:ext cx="480" cy="6"/>
                </a:xfrm>
                <a:prstGeom prst="rect">
                  <a:avLst/>
                </a:prstGeom>
                <a:solidFill>
                  <a:srgbClr val="83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83" name="Rectangle 127">
                  <a:extLst>
                    <a:ext uri="{FF2B5EF4-FFF2-40B4-BE49-F238E27FC236}">
                      <a16:creationId xmlns:a16="http://schemas.microsoft.com/office/drawing/2014/main" id="{0CDDAA1B-54C8-4F99-98E5-6A905DD66E06}"/>
                    </a:ext>
                  </a:extLst>
                </p:cNvPr>
                <p:cNvSpPr>
                  <a:spLocks noChangeArrowheads="1"/>
                </p:cNvSpPr>
                <p:nvPr/>
              </p:nvSpPr>
              <p:spPr bwMode="auto">
                <a:xfrm>
                  <a:off x="331" y="3082"/>
                  <a:ext cx="480" cy="6"/>
                </a:xfrm>
                <a:prstGeom prst="rect">
                  <a:avLst/>
                </a:prstGeom>
                <a:solidFill>
                  <a:srgbClr val="81A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84" name="Rectangle 128">
                  <a:extLst>
                    <a:ext uri="{FF2B5EF4-FFF2-40B4-BE49-F238E27FC236}">
                      <a16:creationId xmlns:a16="http://schemas.microsoft.com/office/drawing/2014/main" id="{91DA142F-2E6F-4A43-B3A0-C632CC8EDC52}"/>
                    </a:ext>
                  </a:extLst>
                </p:cNvPr>
                <p:cNvSpPr>
                  <a:spLocks noChangeArrowheads="1"/>
                </p:cNvSpPr>
                <p:nvPr/>
              </p:nvSpPr>
              <p:spPr bwMode="auto">
                <a:xfrm>
                  <a:off x="331" y="3088"/>
                  <a:ext cx="480" cy="6"/>
                </a:xfrm>
                <a:prstGeom prst="rect">
                  <a:avLst/>
                </a:prstGeom>
                <a:solidFill>
                  <a:srgbClr val="7FA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85" name="Rectangle 129">
                  <a:extLst>
                    <a:ext uri="{FF2B5EF4-FFF2-40B4-BE49-F238E27FC236}">
                      <a16:creationId xmlns:a16="http://schemas.microsoft.com/office/drawing/2014/main" id="{E64A9AF8-2C0F-40E9-AC03-1199C5233958}"/>
                    </a:ext>
                  </a:extLst>
                </p:cNvPr>
                <p:cNvSpPr>
                  <a:spLocks noChangeArrowheads="1"/>
                </p:cNvSpPr>
                <p:nvPr/>
              </p:nvSpPr>
              <p:spPr bwMode="auto">
                <a:xfrm>
                  <a:off x="331" y="3094"/>
                  <a:ext cx="480" cy="6"/>
                </a:xfrm>
                <a:prstGeom prst="rect">
                  <a:avLst/>
                </a:prstGeom>
                <a:solidFill>
                  <a:srgbClr val="7D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86" name="Rectangle 130">
                  <a:extLst>
                    <a:ext uri="{FF2B5EF4-FFF2-40B4-BE49-F238E27FC236}">
                      <a16:creationId xmlns:a16="http://schemas.microsoft.com/office/drawing/2014/main" id="{A1665781-7322-4F0C-80EA-8A3124D59593}"/>
                    </a:ext>
                  </a:extLst>
                </p:cNvPr>
                <p:cNvSpPr>
                  <a:spLocks noChangeArrowheads="1"/>
                </p:cNvSpPr>
                <p:nvPr/>
              </p:nvSpPr>
              <p:spPr bwMode="auto">
                <a:xfrm>
                  <a:off x="331" y="3100"/>
                  <a:ext cx="480"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87" name="Rectangle 131">
                  <a:extLst>
                    <a:ext uri="{FF2B5EF4-FFF2-40B4-BE49-F238E27FC236}">
                      <a16:creationId xmlns:a16="http://schemas.microsoft.com/office/drawing/2014/main" id="{364C8F49-7959-4079-911E-EEA0AB97CF6A}"/>
                    </a:ext>
                  </a:extLst>
                </p:cNvPr>
                <p:cNvSpPr>
                  <a:spLocks noChangeArrowheads="1"/>
                </p:cNvSpPr>
                <p:nvPr/>
              </p:nvSpPr>
              <p:spPr bwMode="auto">
                <a:xfrm>
                  <a:off x="331" y="3106"/>
                  <a:ext cx="480" cy="6"/>
                </a:xfrm>
                <a:prstGeom prst="rect">
                  <a:avLst/>
                </a:prstGeom>
                <a:solidFill>
                  <a:srgbClr val="79A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88" name="Rectangle 132">
                  <a:extLst>
                    <a:ext uri="{FF2B5EF4-FFF2-40B4-BE49-F238E27FC236}">
                      <a16:creationId xmlns:a16="http://schemas.microsoft.com/office/drawing/2014/main" id="{BDCB3F07-BC29-433A-8D62-6902C0DD4159}"/>
                    </a:ext>
                  </a:extLst>
                </p:cNvPr>
                <p:cNvSpPr>
                  <a:spLocks noChangeArrowheads="1"/>
                </p:cNvSpPr>
                <p:nvPr/>
              </p:nvSpPr>
              <p:spPr bwMode="auto">
                <a:xfrm>
                  <a:off x="331" y="3112"/>
                  <a:ext cx="480" cy="6"/>
                </a:xfrm>
                <a:prstGeom prst="rect">
                  <a:avLst/>
                </a:prstGeom>
                <a:solidFill>
                  <a:srgbClr val="77A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89" name="Rectangle 133">
                  <a:extLst>
                    <a:ext uri="{FF2B5EF4-FFF2-40B4-BE49-F238E27FC236}">
                      <a16:creationId xmlns:a16="http://schemas.microsoft.com/office/drawing/2014/main" id="{7F057F22-8FCA-4245-9BE7-2B337A14887B}"/>
                    </a:ext>
                  </a:extLst>
                </p:cNvPr>
                <p:cNvSpPr>
                  <a:spLocks noChangeArrowheads="1"/>
                </p:cNvSpPr>
                <p:nvPr/>
              </p:nvSpPr>
              <p:spPr bwMode="auto">
                <a:xfrm>
                  <a:off x="331" y="3118"/>
                  <a:ext cx="480" cy="6"/>
                </a:xfrm>
                <a:prstGeom prst="rect">
                  <a:avLst/>
                </a:prstGeom>
                <a:solidFill>
                  <a:srgbClr val="75A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90" name="Rectangle 134">
                  <a:extLst>
                    <a:ext uri="{FF2B5EF4-FFF2-40B4-BE49-F238E27FC236}">
                      <a16:creationId xmlns:a16="http://schemas.microsoft.com/office/drawing/2014/main" id="{C878E27E-D12F-445A-ABA2-D22DBFD39B16}"/>
                    </a:ext>
                  </a:extLst>
                </p:cNvPr>
                <p:cNvSpPr>
                  <a:spLocks noChangeArrowheads="1"/>
                </p:cNvSpPr>
                <p:nvPr/>
              </p:nvSpPr>
              <p:spPr bwMode="auto">
                <a:xfrm>
                  <a:off x="331" y="3124"/>
                  <a:ext cx="480" cy="6"/>
                </a:xfrm>
                <a:prstGeom prst="rect">
                  <a:avLst/>
                </a:prstGeom>
                <a:solidFill>
                  <a:srgbClr val="74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91" name="Rectangle 135">
                  <a:extLst>
                    <a:ext uri="{FF2B5EF4-FFF2-40B4-BE49-F238E27FC236}">
                      <a16:creationId xmlns:a16="http://schemas.microsoft.com/office/drawing/2014/main" id="{BE31413C-6D65-4825-AE50-1760B11A0DAA}"/>
                    </a:ext>
                  </a:extLst>
                </p:cNvPr>
                <p:cNvSpPr>
                  <a:spLocks noChangeArrowheads="1"/>
                </p:cNvSpPr>
                <p:nvPr/>
              </p:nvSpPr>
              <p:spPr bwMode="auto">
                <a:xfrm>
                  <a:off x="331" y="3130"/>
                  <a:ext cx="480" cy="6"/>
                </a:xfrm>
                <a:prstGeom prst="rect">
                  <a:avLst/>
                </a:prstGeom>
                <a:solidFill>
                  <a:srgbClr val="72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92" name="Rectangle 136">
                  <a:extLst>
                    <a:ext uri="{FF2B5EF4-FFF2-40B4-BE49-F238E27FC236}">
                      <a16:creationId xmlns:a16="http://schemas.microsoft.com/office/drawing/2014/main" id="{3A358C7F-BAF9-4D55-A5EC-FA4FEE1CF43A}"/>
                    </a:ext>
                  </a:extLst>
                </p:cNvPr>
                <p:cNvSpPr>
                  <a:spLocks noChangeArrowheads="1"/>
                </p:cNvSpPr>
                <p:nvPr/>
              </p:nvSpPr>
              <p:spPr bwMode="auto">
                <a:xfrm>
                  <a:off x="331" y="3136"/>
                  <a:ext cx="480" cy="6"/>
                </a:xfrm>
                <a:prstGeom prst="rect">
                  <a:avLst/>
                </a:prstGeom>
                <a:solidFill>
                  <a:srgbClr val="719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93" name="Rectangle 137">
                  <a:extLst>
                    <a:ext uri="{FF2B5EF4-FFF2-40B4-BE49-F238E27FC236}">
                      <a16:creationId xmlns:a16="http://schemas.microsoft.com/office/drawing/2014/main" id="{D87E4B33-8749-42BC-B7B4-D0F7E01F1BB8}"/>
                    </a:ext>
                  </a:extLst>
                </p:cNvPr>
                <p:cNvSpPr>
                  <a:spLocks noChangeArrowheads="1"/>
                </p:cNvSpPr>
                <p:nvPr/>
              </p:nvSpPr>
              <p:spPr bwMode="auto">
                <a:xfrm>
                  <a:off x="331" y="3142"/>
                  <a:ext cx="480" cy="6"/>
                </a:xfrm>
                <a:prstGeom prst="rect">
                  <a:avLst/>
                </a:prstGeom>
                <a:solidFill>
                  <a:srgbClr val="6F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94" name="Rectangle 138">
                  <a:extLst>
                    <a:ext uri="{FF2B5EF4-FFF2-40B4-BE49-F238E27FC236}">
                      <a16:creationId xmlns:a16="http://schemas.microsoft.com/office/drawing/2014/main" id="{831B692A-B7C3-48AC-9DD4-CA22007693B7}"/>
                    </a:ext>
                  </a:extLst>
                </p:cNvPr>
                <p:cNvSpPr>
                  <a:spLocks noChangeArrowheads="1"/>
                </p:cNvSpPr>
                <p:nvPr/>
              </p:nvSpPr>
              <p:spPr bwMode="auto">
                <a:xfrm>
                  <a:off x="331" y="3148"/>
                  <a:ext cx="480" cy="6"/>
                </a:xfrm>
                <a:prstGeom prst="rect">
                  <a:avLst/>
                </a:prstGeom>
                <a:solidFill>
                  <a:srgbClr val="6E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95" name="Rectangle 139">
                  <a:extLst>
                    <a:ext uri="{FF2B5EF4-FFF2-40B4-BE49-F238E27FC236}">
                      <a16:creationId xmlns:a16="http://schemas.microsoft.com/office/drawing/2014/main" id="{A3BF5E14-4103-4C1A-9854-63F5984CE65B}"/>
                    </a:ext>
                  </a:extLst>
                </p:cNvPr>
                <p:cNvSpPr>
                  <a:spLocks noChangeArrowheads="1"/>
                </p:cNvSpPr>
                <p:nvPr/>
              </p:nvSpPr>
              <p:spPr bwMode="auto">
                <a:xfrm>
                  <a:off x="331" y="3154"/>
                  <a:ext cx="480"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96" name="Rectangle 140">
                  <a:extLst>
                    <a:ext uri="{FF2B5EF4-FFF2-40B4-BE49-F238E27FC236}">
                      <a16:creationId xmlns:a16="http://schemas.microsoft.com/office/drawing/2014/main" id="{31AC558F-1C04-4DB5-B633-4C05F884AB99}"/>
                    </a:ext>
                  </a:extLst>
                </p:cNvPr>
                <p:cNvSpPr>
                  <a:spLocks noChangeArrowheads="1"/>
                </p:cNvSpPr>
                <p:nvPr/>
              </p:nvSpPr>
              <p:spPr bwMode="auto">
                <a:xfrm>
                  <a:off x="331" y="3160"/>
                  <a:ext cx="480"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97" name="Rectangle 141">
                  <a:extLst>
                    <a:ext uri="{FF2B5EF4-FFF2-40B4-BE49-F238E27FC236}">
                      <a16:creationId xmlns:a16="http://schemas.microsoft.com/office/drawing/2014/main" id="{F27231A9-D71E-4E62-8AB9-4D809762E8CD}"/>
                    </a:ext>
                  </a:extLst>
                </p:cNvPr>
                <p:cNvSpPr>
                  <a:spLocks noChangeArrowheads="1"/>
                </p:cNvSpPr>
                <p:nvPr/>
              </p:nvSpPr>
              <p:spPr bwMode="auto">
                <a:xfrm>
                  <a:off x="331" y="3166"/>
                  <a:ext cx="480" cy="6"/>
                </a:xfrm>
                <a:prstGeom prst="rect">
                  <a:avLst/>
                </a:prstGeom>
                <a:solidFill>
                  <a:srgbClr val="6B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98" name="Rectangle 142">
                  <a:extLst>
                    <a:ext uri="{FF2B5EF4-FFF2-40B4-BE49-F238E27FC236}">
                      <a16:creationId xmlns:a16="http://schemas.microsoft.com/office/drawing/2014/main" id="{925D69FF-522E-4B1C-B400-BA8801A31ED4}"/>
                    </a:ext>
                  </a:extLst>
                </p:cNvPr>
                <p:cNvSpPr>
                  <a:spLocks noChangeArrowheads="1"/>
                </p:cNvSpPr>
                <p:nvPr/>
              </p:nvSpPr>
              <p:spPr bwMode="auto">
                <a:xfrm>
                  <a:off x="331" y="3172"/>
                  <a:ext cx="480"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799" name="Rectangle 143">
                  <a:extLst>
                    <a:ext uri="{FF2B5EF4-FFF2-40B4-BE49-F238E27FC236}">
                      <a16:creationId xmlns:a16="http://schemas.microsoft.com/office/drawing/2014/main" id="{0D1D99C7-FC96-4AA5-9F54-A1DE1C3C2037}"/>
                    </a:ext>
                  </a:extLst>
                </p:cNvPr>
                <p:cNvSpPr>
                  <a:spLocks noChangeArrowheads="1"/>
                </p:cNvSpPr>
                <p:nvPr/>
              </p:nvSpPr>
              <p:spPr bwMode="auto">
                <a:xfrm>
                  <a:off x="331" y="3178"/>
                  <a:ext cx="480"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00" name="Rectangle 144">
                  <a:extLst>
                    <a:ext uri="{FF2B5EF4-FFF2-40B4-BE49-F238E27FC236}">
                      <a16:creationId xmlns:a16="http://schemas.microsoft.com/office/drawing/2014/main" id="{EC5F2A3E-D21E-4ECD-8D9A-7F3D4ECA2E20}"/>
                    </a:ext>
                  </a:extLst>
                </p:cNvPr>
                <p:cNvSpPr>
                  <a:spLocks noChangeArrowheads="1"/>
                </p:cNvSpPr>
                <p:nvPr/>
              </p:nvSpPr>
              <p:spPr bwMode="auto">
                <a:xfrm>
                  <a:off x="331" y="3184"/>
                  <a:ext cx="480" cy="6"/>
                </a:xfrm>
                <a:prstGeom prst="rect">
                  <a:avLst/>
                </a:prstGeom>
                <a:solidFill>
                  <a:srgbClr val="68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01" name="Rectangle 145">
                  <a:extLst>
                    <a:ext uri="{FF2B5EF4-FFF2-40B4-BE49-F238E27FC236}">
                      <a16:creationId xmlns:a16="http://schemas.microsoft.com/office/drawing/2014/main" id="{C8FF4979-89DE-43BF-9FA5-303E8A950E96}"/>
                    </a:ext>
                  </a:extLst>
                </p:cNvPr>
                <p:cNvSpPr>
                  <a:spLocks noChangeArrowheads="1"/>
                </p:cNvSpPr>
                <p:nvPr/>
              </p:nvSpPr>
              <p:spPr bwMode="auto">
                <a:xfrm>
                  <a:off x="331" y="3190"/>
                  <a:ext cx="480" cy="6"/>
                </a:xfrm>
                <a:prstGeom prst="rect">
                  <a:avLst/>
                </a:prstGeom>
                <a:solidFill>
                  <a:srgbClr val="68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02" name="Rectangle 146">
                  <a:extLst>
                    <a:ext uri="{FF2B5EF4-FFF2-40B4-BE49-F238E27FC236}">
                      <a16:creationId xmlns:a16="http://schemas.microsoft.com/office/drawing/2014/main" id="{4F2679C8-1E4B-4907-91DD-6A9070D5220A}"/>
                    </a:ext>
                  </a:extLst>
                </p:cNvPr>
                <p:cNvSpPr>
                  <a:spLocks noChangeArrowheads="1"/>
                </p:cNvSpPr>
                <p:nvPr/>
              </p:nvSpPr>
              <p:spPr bwMode="auto">
                <a:xfrm>
                  <a:off x="331" y="3196"/>
                  <a:ext cx="480"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03" name="Rectangle 147">
                  <a:extLst>
                    <a:ext uri="{FF2B5EF4-FFF2-40B4-BE49-F238E27FC236}">
                      <a16:creationId xmlns:a16="http://schemas.microsoft.com/office/drawing/2014/main" id="{FCC7737B-8F5A-4EAF-B342-39E77F86729E}"/>
                    </a:ext>
                  </a:extLst>
                </p:cNvPr>
                <p:cNvSpPr>
                  <a:spLocks noChangeArrowheads="1"/>
                </p:cNvSpPr>
                <p:nvPr/>
              </p:nvSpPr>
              <p:spPr bwMode="auto">
                <a:xfrm>
                  <a:off x="331" y="3202"/>
                  <a:ext cx="480"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04" name="Rectangle 148">
                  <a:extLst>
                    <a:ext uri="{FF2B5EF4-FFF2-40B4-BE49-F238E27FC236}">
                      <a16:creationId xmlns:a16="http://schemas.microsoft.com/office/drawing/2014/main" id="{61DAFEB5-6319-4452-849B-A67B08328531}"/>
                    </a:ext>
                  </a:extLst>
                </p:cNvPr>
                <p:cNvSpPr>
                  <a:spLocks noChangeArrowheads="1"/>
                </p:cNvSpPr>
                <p:nvPr/>
              </p:nvSpPr>
              <p:spPr bwMode="auto">
                <a:xfrm>
                  <a:off x="331" y="3208"/>
                  <a:ext cx="480"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0805" name="Rectangle 149">
                <a:extLst>
                  <a:ext uri="{FF2B5EF4-FFF2-40B4-BE49-F238E27FC236}">
                    <a16:creationId xmlns:a16="http://schemas.microsoft.com/office/drawing/2014/main" id="{242546B2-799B-43A5-9410-B8E580B72574}"/>
                  </a:ext>
                </a:extLst>
              </p:cNvPr>
              <p:cNvSpPr>
                <a:spLocks noChangeArrowheads="1"/>
              </p:cNvSpPr>
              <p:nvPr/>
            </p:nvSpPr>
            <p:spPr bwMode="auto">
              <a:xfrm>
                <a:off x="331" y="2397"/>
                <a:ext cx="480" cy="817"/>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806" name="Rectangle 150">
              <a:extLst>
                <a:ext uri="{FF2B5EF4-FFF2-40B4-BE49-F238E27FC236}">
                  <a16:creationId xmlns:a16="http://schemas.microsoft.com/office/drawing/2014/main" id="{5ED0B35B-29C3-4C63-A8F1-AEC3DF967D7A}"/>
                </a:ext>
              </a:extLst>
            </p:cNvPr>
            <p:cNvSpPr>
              <a:spLocks noChangeArrowheads="1"/>
            </p:cNvSpPr>
            <p:nvPr/>
          </p:nvSpPr>
          <p:spPr bwMode="auto">
            <a:xfrm>
              <a:off x="1662" y="3415"/>
              <a:ext cx="23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PHY</a:t>
              </a:r>
              <a:endParaRPr lang="fr-FR" altLang="en-US"/>
            </a:p>
          </p:txBody>
        </p:sp>
        <p:grpSp>
          <p:nvGrpSpPr>
            <p:cNvPr id="70807" name="Group 151">
              <a:extLst>
                <a:ext uri="{FF2B5EF4-FFF2-40B4-BE49-F238E27FC236}">
                  <a16:creationId xmlns:a16="http://schemas.microsoft.com/office/drawing/2014/main" id="{E531E7A4-F352-40D0-AAF4-7C219E89B7CE}"/>
                </a:ext>
              </a:extLst>
            </p:cNvPr>
            <p:cNvGrpSpPr>
              <a:grpSpLocks/>
            </p:cNvGrpSpPr>
            <p:nvPr/>
          </p:nvGrpSpPr>
          <p:grpSpPr bwMode="auto">
            <a:xfrm>
              <a:off x="1536" y="1536"/>
              <a:ext cx="480" cy="528"/>
              <a:chOff x="331" y="861"/>
              <a:chExt cx="480" cy="528"/>
            </a:xfrm>
          </p:grpSpPr>
          <p:grpSp>
            <p:nvGrpSpPr>
              <p:cNvPr id="70808" name="Group 152">
                <a:extLst>
                  <a:ext uri="{FF2B5EF4-FFF2-40B4-BE49-F238E27FC236}">
                    <a16:creationId xmlns:a16="http://schemas.microsoft.com/office/drawing/2014/main" id="{AC51E25C-9324-481C-92D5-0C2D93257C03}"/>
                  </a:ext>
                </a:extLst>
              </p:cNvPr>
              <p:cNvGrpSpPr>
                <a:grpSpLocks/>
              </p:cNvGrpSpPr>
              <p:nvPr/>
            </p:nvGrpSpPr>
            <p:grpSpPr bwMode="auto">
              <a:xfrm>
                <a:off x="331" y="861"/>
                <a:ext cx="480" cy="528"/>
                <a:chOff x="331" y="861"/>
                <a:chExt cx="480" cy="528"/>
              </a:xfrm>
            </p:grpSpPr>
            <p:sp>
              <p:nvSpPr>
                <p:cNvPr id="70809" name="Rectangle 153">
                  <a:extLst>
                    <a:ext uri="{FF2B5EF4-FFF2-40B4-BE49-F238E27FC236}">
                      <a16:creationId xmlns:a16="http://schemas.microsoft.com/office/drawing/2014/main" id="{1EF8B7B0-988F-4022-89B5-7F1B705DBB27}"/>
                    </a:ext>
                  </a:extLst>
                </p:cNvPr>
                <p:cNvSpPr>
                  <a:spLocks noChangeArrowheads="1"/>
                </p:cNvSpPr>
                <p:nvPr/>
              </p:nvSpPr>
              <p:spPr bwMode="auto">
                <a:xfrm>
                  <a:off x="331" y="861"/>
                  <a:ext cx="480" cy="6"/>
                </a:xfrm>
                <a:prstGeom prst="rect">
                  <a:avLst/>
                </a:prstGeom>
                <a:solidFill>
                  <a:srgbClr val="A7D1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10" name="Rectangle 154">
                  <a:extLst>
                    <a:ext uri="{FF2B5EF4-FFF2-40B4-BE49-F238E27FC236}">
                      <a16:creationId xmlns:a16="http://schemas.microsoft.com/office/drawing/2014/main" id="{B254C9B7-A313-4651-B26E-5710CC4D6028}"/>
                    </a:ext>
                  </a:extLst>
                </p:cNvPr>
                <p:cNvSpPr>
                  <a:spLocks noChangeArrowheads="1"/>
                </p:cNvSpPr>
                <p:nvPr/>
              </p:nvSpPr>
              <p:spPr bwMode="auto">
                <a:xfrm>
                  <a:off x="331" y="867"/>
                  <a:ext cx="480" cy="6"/>
                </a:xfrm>
                <a:prstGeom prst="rect">
                  <a:avLst/>
                </a:prstGeom>
                <a:solidFill>
                  <a:srgbClr val="A7D1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11" name="Rectangle 155">
                  <a:extLst>
                    <a:ext uri="{FF2B5EF4-FFF2-40B4-BE49-F238E27FC236}">
                      <a16:creationId xmlns:a16="http://schemas.microsoft.com/office/drawing/2014/main" id="{E2DFB0C5-3394-4E5E-A367-7E20486CD4F7}"/>
                    </a:ext>
                  </a:extLst>
                </p:cNvPr>
                <p:cNvSpPr>
                  <a:spLocks noChangeArrowheads="1"/>
                </p:cNvSpPr>
                <p:nvPr/>
              </p:nvSpPr>
              <p:spPr bwMode="auto">
                <a:xfrm>
                  <a:off x="331" y="873"/>
                  <a:ext cx="480" cy="6"/>
                </a:xfrm>
                <a:prstGeom prst="rect">
                  <a:avLst/>
                </a:prstGeom>
                <a:solidFill>
                  <a:srgbClr val="A7D1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12" name="Rectangle 156">
                  <a:extLst>
                    <a:ext uri="{FF2B5EF4-FFF2-40B4-BE49-F238E27FC236}">
                      <a16:creationId xmlns:a16="http://schemas.microsoft.com/office/drawing/2014/main" id="{B1F5DE87-907C-4D07-86D5-5D9C0653FB15}"/>
                    </a:ext>
                  </a:extLst>
                </p:cNvPr>
                <p:cNvSpPr>
                  <a:spLocks noChangeArrowheads="1"/>
                </p:cNvSpPr>
                <p:nvPr/>
              </p:nvSpPr>
              <p:spPr bwMode="auto">
                <a:xfrm>
                  <a:off x="331" y="879"/>
                  <a:ext cx="480" cy="6"/>
                </a:xfrm>
                <a:prstGeom prst="rect">
                  <a:avLst/>
                </a:prstGeom>
                <a:solidFill>
                  <a:srgbClr val="A7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13" name="Rectangle 157">
                  <a:extLst>
                    <a:ext uri="{FF2B5EF4-FFF2-40B4-BE49-F238E27FC236}">
                      <a16:creationId xmlns:a16="http://schemas.microsoft.com/office/drawing/2014/main" id="{B878F07F-DBFC-4AB3-B115-57B0CC307224}"/>
                    </a:ext>
                  </a:extLst>
                </p:cNvPr>
                <p:cNvSpPr>
                  <a:spLocks noChangeArrowheads="1"/>
                </p:cNvSpPr>
                <p:nvPr/>
              </p:nvSpPr>
              <p:spPr bwMode="auto">
                <a:xfrm>
                  <a:off x="331" y="885"/>
                  <a:ext cx="480" cy="6"/>
                </a:xfrm>
                <a:prstGeom prst="rect">
                  <a:avLst/>
                </a:prstGeom>
                <a:solidFill>
                  <a:srgbClr val="A8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14" name="Rectangle 158">
                  <a:extLst>
                    <a:ext uri="{FF2B5EF4-FFF2-40B4-BE49-F238E27FC236}">
                      <a16:creationId xmlns:a16="http://schemas.microsoft.com/office/drawing/2014/main" id="{86D05A6C-1B33-4E01-8390-69B572FA05D1}"/>
                    </a:ext>
                  </a:extLst>
                </p:cNvPr>
                <p:cNvSpPr>
                  <a:spLocks noChangeArrowheads="1"/>
                </p:cNvSpPr>
                <p:nvPr/>
              </p:nvSpPr>
              <p:spPr bwMode="auto">
                <a:xfrm>
                  <a:off x="331" y="891"/>
                  <a:ext cx="480" cy="6"/>
                </a:xfrm>
                <a:prstGeom prst="rect">
                  <a:avLst/>
                </a:prstGeom>
                <a:solidFill>
                  <a:srgbClr val="A8D3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15" name="Rectangle 159">
                  <a:extLst>
                    <a:ext uri="{FF2B5EF4-FFF2-40B4-BE49-F238E27FC236}">
                      <a16:creationId xmlns:a16="http://schemas.microsoft.com/office/drawing/2014/main" id="{CAD379F0-57E0-4D5E-8272-BE75771AD868}"/>
                    </a:ext>
                  </a:extLst>
                </p:cNvPr>
                <p:cNvSpPr>
                  <a:spLocks noChangeArrowheads="1"/>
                </p:cNvSpPr>
                <p:nvPr/>
              </p:nvSpPr>
              <p:spPr bwMode="auto">
                <a:xfrm>
                  <a:off x="331" y="897"/>
                  <a:ext cx="480" cy="6"/>
                </a:xfrm>
                <a:prstGeom prst="rect">
                  <a:avLst/>
                </a:prstGeom>
                <a:solidFill>
                  <a:srgbClr val="A9D3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16" name="Rectangle 160">
                  <a:extLst>
                    <a:ext uri="{FF2B5EF4-FFF2-40B4-BE49-F238E27FC236}">
                      <a16:creationId xmlns:a16="http://schemas.microsoft.com/office/drawing/2014/main" id="{1D7DC3CC-8DC7-430C-80F1-E011C195827F}"/>
                    </a:ext>
                  </a:extLst>
                </p:cNvPr>
                <p:cNvSpPr>
                  <a:spLocks noChangeArrowheads="1"/>
                </p:cNvSpPr>
                <p:nvPr/>
              </p:nvSpPr>
              <p:spPr bwMode="auto">
                <a:xfrm>
                  <a:off x="331" y="903"/>
                  <a:ext cx="480" cy="6"/>
                </a:xfrm>
                <a:prstGeom prst="rect">
                  <a:avLst/>
                </a:prstGeom>
                <a:solidFill>
                  <a:srgbClr val="A9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17" name="Rectangle 161">
                  <a:extLst>
                    <a:ext uri="{FF2B5EF4-FFF2-40B4-BE49-F238E27FC236}">
                      <a16:creationId xmlns:a16="http://schemas.microsoft.com/office/drawing/2014/main" id="{9C63ECF5-02AB-4EAD-B88C-2341C3A85F43}"/>
                    </a:ext>
                  </a:extLst>
                </p:cNvPr>
                <p:cNvSpPr>
                  <a:spLocks noChangeArrowheads="1"/>
                </p:cNvSpPr>
                <p:nvPr/>
              </p:nvSpPr>
              <p:spPr bwMode="auto">
                <a:xfrm>
                  <a:off x="331" y="909"/>
                  <a:ext cx="480" cy="6"/>
                </a:xfrm>
                <a:prstGeom prst="rect">
                  <a:avLst/>
                </a:prstGeom>
                <a:solidFill>
                  <a:srgbClr val="AAD5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18" name="Rectangle 162">
                  <a:extLst>
                    <a:ext uri="{FF2B5EF4-FFF2-40B4-BE49-F238E27FC236}">
                      <a16:creationId xmlns:a16="http://schemas.microsoft.com/office/drawing/2014/main" id="{ED8A55CC-2BFC-4138-9A86-9E67F339705A}"/>
                    </a:ext>
                  </a:extLst>
                </p:cNvPr>
                <p:cNvSpPr>
                  <a:spLocks noChangeArrowheads="1"/>
                </p:cNvSpPr>
                <p:nvPr/>
              </p:nvSpPr>
              <p:spPr bwMode="auto">
                <a:xfrm>
                  <a:off x="331" y="915"/>
                  <a:ext cx="480" cy="6"/>
                </a:xfrm>
                <a:prstGeom prst="rect">
                  <a:avLst/>
                </a:prstGeom>
                <a:solidFill>
                  <a:srgbClr val="ABD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19" name="Rectangle 163">
                  <a:extLst>
                    <a:ext uri="{FF2B5EF4-FFF2-40B4-BE49-F238E27FC236}">
                      <a16:creationId xmlns:a16="http://schemas.microsoft.com/office/drawing/2014/main" id="{DFB1C97C-1E9F-4FD4-B6C0-3DDC1ECBA234}"/>
                    </a:ext>
                  </a:extLst>
                </p:cNvPr>
                <p:cNvSpPr>
                  <a:spLocks noChangeArrowheads="1"/>
                </p:cNvSpPr>
                <p:nvPr/>
              </p:nvSpPr>
              <p:spPr bwMode="auto">
                <a:xfrm>
                  <a:off x="331" y="921"/>
                  <a:ext cx="480" cy="6"/>
                </a:xfrm>
                <a:prstGeom prst="rect">
                  <a:avLst/>
                </a:prstGeom>
                <a:solidFill>
                  <a:srgbClr val="ACD7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20" name="Rectangle 164">
                  <a:extLst>
                    <a:ext uri="{FF2B5EF4-FFF2-40B4-BE49-F238E27FC236}">
                      <a16:creationId xmlns:a16="http://schemas.microsoft.com/office/drawing/2014/main" id="{3B89F31A-DF95-4AAC-AE5F-50B7F7ABBADE}"/>
                    </a:ext>
                  </a:extLst>
                </p:cNvPr>
                <p:cNvSpPr>
                  <a:spLocks noChangeArrowheads="1"/>
                </p:cNvSpPr>
                <p:nvPr/>
              </p:nvSpPr>
              <p:spPr bwMode="auto">
                <a:xfrm>
                  <a:off x="331" y="927"/>
                  <a:ext cx="480" cy="6"/>
                </a:xfrm>
                <a:prstGeom prst="rect">
                  <a:avLst/>
                </a:prstGeom>
                <a:solidFill>
                  <a:srgbClr val="AD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21" name="Rectangle 165">
                  <a:extLst>
                    <a:ext uri="{FF2B5EF4-FFF2-40B4-BE49-F238E27FC236}">
                      <a16:creationId xmlns:a16="http://schemas.microsoft.com/office/drawing/2014/main" id="{12122F5C-D502-4F72-960D-96F04436AA56}"/>
                    </a:ext>
                  </a:extLst>
                </p:cNvPr>
                <p:cNvSpPr>
                  <a:spLocks noChangeArrowheads="1"/>
                </p:cNvSpPr>
                <p:nvPr/>
              </p:nvSpPr>
              <p:spPr bwMode="auto">
                <a:xfrm>
                  <a:off x="331" y="933"/>
                  <a:ext cx="480" cy="6"/>
                </a:xfrm>
                <a:prstGeom prst="rect">
                  <a:avLst/>
                </a:prstGeom>
                <a:solidFill>
                  <a:srgbClr val="AE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22" name="Rectangle 166">
                  <a:extLst>
                    <a:ext uri="{FF2B5EF4-FFF2-40B4-BE49-F238E27FC236}">
                      <a16:creationId xmlns:a16="http://schemas.microsoft.com/office/drawing/2014/main" id="{3233C767-DF48-41E6-A3AB-093C17FBEE5C}"/>
                    </a:ext>
                  </a:extLst>
                </p:cNvPr>
                <p:cNvSpPr>
                  <a:spLocks noChangeArrowheads="1"/>
                </p:cNvSpPr>
                <p:nvPr/>
              </p:nvSpPr>
              <p:spPr bwMode="auto">
                <a:xfrm>
                  <a:off x="331" y="939"/>
                  <a:ext cx="480" cy="6"/>
                </a:xfrm>
                <a:prstGeom prst="rect">
                  <a:avLst/>
                </a:prstGeom>
                <a:solidFill>
                  <a:srgbClr val="AF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23" name="Rectangle 167">
                  <a:extLst>
                    <a:ext uri="{FF2B5EF4-FFF2-40B4-BE49-F238E27FC236}">
                      <a16:creationId xmlns:a16="http://schemas.microsoft.com/office/drawing/2014/main" id="{24C1B7F5-1472-44E9-906E-03229BEF99D5}"/>
                    </a:ext>
                  </a:extLst>
                </p:cNvPr>
                <p:cNvSpPr>
                  <a:spLocks noChangeArrowheads="1"/>
                </p:cNvSpPr>
                <p:nvPr/>
              </p:nvSpPr>
              <p:spPr bwMode="auto">
                <a:xfrm>
                  <a:off x="331" y="945"/>
                  <a:ext cx="480" cy="6"/>
                </a:xfrm>
                <a:prstGeom prst="rect">
                  <a:avLst/>
                </a:prstGeom>
                <a:solidFill>
                  <a:srgbClr val="B0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24" name="Rectangle 168">
                  <a:extLst>
                    <a:ext uri="{FF2B5EF4-FFF2-40B4-BE49-F238E27FC236}">
                      <a16:creationId xmlns:a16="http://schemas.microsoft.com/office/drawing/2014/main" id="{0C8AB733-E51B-4D82-B300-B4115622E944}"/>
                    </a:ext>
                  </a:extLst>
                </p:cNvPr>
                <p:cNvSpPr>
                  <a:spLocks noChangeArrowheads="1"/>
                </p:cNvSpPr>
                <p:nvPr/>
              </p:nvSpPr>
              <p:spPr bwMode="auto">
                <a:xfrm>
                  <a:off x="331" y="951"/>
                  <a:ext cx="480" cy="6"/>
                </a:xfrm>
                <a:prstGeom prst="rect">
                  <a:avLst/>
                </a:prstGeom>
                <a:solidFill>
                  <a:srgbClr val="B1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25" name="Rectangle 169">
                  <a:extLst>
                    <a:ext uri="{FF2B5EF4-FFF2-40B4-BE49-F238E27FC236}">
                      <a16:creationId xmlns:a16="http://schemas.microsoft.com/office/drawing/2014/main" id="{CECAF014-B544-4F24-B07F-C0F1550212CA}"/>
                    </a:ext>
                  </a:extLst>
                </p:cNvPr>
                <p:cNvSpPr>
                  <a:spLocks noChangeArrowheads="1"/>
                </p:cNvSpPr>
                <p:nvPr/>
              </p:nvSpPr>
              <p:spPr bwMode="auto">
                <a:xfrm>
                  <a:off x="331" y="957"/>
                  <a:ext cx="480" cy="6"/>
                </a:xfrm>
                <a:prstGeom prst="rect">
                  <a:avLst/>
                </a:prstGeom>
                <a:solidFill>
                  <a:srgbClr val="B2D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26" name="Rectangle 170">
                  <a:extLst>
                    <a:ext uri="{FF2B5EF4-FFF2-40B4-BE49-F238E27FC236}">
                      <a16:creationId xmlns:a16="http://schemas.microsoft.com/office/drawing/2014/main" id="{74446494-F429-4142-AEF3-C314201A1F33}"/>
                    </a:ext>
                  </a:extLst>
                </p:cNvPr>
                <p:cNvSpPr>
                  <a:spLocks noChangeArrowheads="1"/>
                </p:cNvSpPr>
                <p:nvPr/>
              </p:nvSpPr>
              <p:spPr bwMode="auto">
                <a:xfrm>
                  <a:off x="331" y="963"/>
                  <a:ext cx="480" cy="6"/>
                </a:xfrm>
                <a:prstGeom prst="rect">
                  <a:avLst/>
                </a:prstGeom>
                <a:solidFill>
                  <a:srgbClr val="B4E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27" name="Rectangle 171">
                  <a:extLst>
                    <a:ext uri="{FF2B5EF4-FFF2-40B4-BE49-F238E27FC236}">
                      <a16:creationId xmlns:a16="http://schemas.microsoft.com/office/drawing/2014/main" id="{734D1DDA-14BA-4777-8925-860DEA7F7A45}"/>
                    </a:ext>
                  </a:extLst>
                </p:cNvPr>
                <p:cNvSpPr>
                  <a:spLocks noChangeArrowheads="1"/>
                </p:cNvSpPr>
                <p:nvPr/>
              </p:nvSpPr>
              <p:spPr bwMode="auto">
                <a:xfrm>
                  <a:off x="331" y="969"/>
                  <a:ext cx="480" cy="6"/>
                </a:xfrm>
                <a:prstGeom prst="rect">
                  <a:avLst/>
                </a:prstGeom>
                <a:solidFill>
                  <a:srgbClr val="B5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28" name="Rectangle 172">
                  <a:extLst>
                    <a:ext uri="{FF2B5EF4-FFF2-40B4-BE49-F238E27FC236}">
                      <a16:creationId xmlns:a16="http://schemas.microsoft.com/office/drawing/2014/main" id="{468A7257-AF0B-474D-9F9C-E60F1703D186}"/>
                    </a:ext>
                  </a:extLst>
                </p:cNvPr>
                <p:cNvSpPr>
                  <a:spLocks noChangeArrowheads="1"/>
                </p:cNvSpPr>
                <p:nvPr/>
              </p:nvSpPr>
              <p:spPr bwMode="auto">
                <a:xfrm>
                  <a:off x="331" y="975"/>
                  <a:ext cx="480" cy="6"/>
                </a:xfrm>
                <a:prstGeom prst="rect">
                  <a:avLst/>
                </a:prstGeom>
                <a:solidFill>
                  <a:srgbClr val="B6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29" name="Rectangle 173">
                  <a:extLst>
                    <a:ext uri="{FF2B5EF4-FFF2-40B4-BE49-F238E27FC236}">
                      <a16:creationId xmlns:a16="http://schemas.microsoft.com/office/drawing/2014/main" id="{8BB26794-BAB5-42D3-8DCC-934F841AF239}"/>
                    </a:ext>
                  </a:extLst>
                </p:cNvPr>
                <p:cNvSpPr>
                  <a:spLocks noChangeArrowheads="1"/>
                </p:cNvSpPr>
                <p:nvPr/>
              </p:nvSpPr>
              <p:spPr bwMode="auto">
                <a:xfrm>
                  <a:off x="331" y="981"/>
                  <a:ext cx="480" cy="6"/>
                </a:xfrm>
                <a:prstGeom prst="rect">
                  <a:avLst/>
                </a:prstGeom>
                <a:solidFill>
                  <a:srgbClr val="B8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30" name="Rectangle 174">
                  <a:extLst>
                    <a:ext uri="{FF2B5EF4-FFF2-40B4-BE49-F238E27FC236}">
                      <a16:creationId xmlns:a16="http://schemas.microsoft.com/office/drawing/2014/main" id="{1425F82A-7906-4D63-93CC-7D779EF69A81}"/>
                    </a:ext>
                  </a:extLst>
                </p:cNvPr>
                <p:cNvSpPr>
                  <a:spLocks noChangeArrowheads="1"/>
                </p:cNvSpPr>
                <p:nvPr/>
              </p:nvSpPr>
              <p:spPr bwMode="auto">
                <a:xfrm>
                  <a:off x="331" y="987"/>
                  <a:ext cx="480" cy="6"/>
                </a:xfrm>
                <a:prstGeom prst="rect">
                  <a:avLst/>
                </a:prstGeom>
                <a:solidFill>
                  <a:srgbClr val="B9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31" name="Rectangle 175">
                  <a:extLst>
                    <a:ext uri="{FF2B5EF4-FFF2-40B4-BE49-F238E27FC236}">
                      <a16:creationId xmlns:a16="http://schemas.microsoft.com/office/drawing/2014/main" id="{5E014D3B-D6E2-4F79-8345-7F6A4C8CA1CA}"/>
                    </a:ext>
                  </a:extLst>
                </p:cNvPr>
                <p:cNvSpPr>
                  <a:spLocks noChangeArrowheads="1"/>
                </p:cNvSpPr>
                <p:nvPr/>
              </p:nvSpPr>
              <p:spPr bwMode="auto">
                <a:xfrm>
                  <a:off x="331" y="993"/>
                  <a:ext cx="480" cy="6"/>
                </a:xfrm>
                <a:prstGeom prst="rect">
                  <a:avLst/>
                </a:prstGeom>
                <a:solidFill>
                  <a:srgbClr val="BB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32" name="Rectangle 176">
                  <a:extLst>
                    <a:ext uri="{FF2B5EF4-FFF2-40B4-BE49-F238E27FC236}">
                      <a16:creationId xmlns:a16="http://schemas.microsoft.com/office/drawing/2014/main" id="{6E49945E-6E5E-49EA-BBAF-AD69D6040C37}"/>
                    </a:ext>
                  </a:extLst>
                </p:cNvPr>
                <p:cNvSpPr>
                  <a:spLocks noChangeArrowheads="1"/>
                </p:cNvSpPr>
                <p:nvPr/>
              </p:nvSpPr>
              <p:spPr bwMode="auto">
                <a:xfrm>
                  <a:off x="331" y="999"/>
                  <a:ext cx="480" cy="6"/>
                </a:xfrm>
                <a:prstGeom prst="rect">
                  <a:avLst/>
                </a:prstGeom>
                <a:solidFill>
                  <a:srgbClr val="BCEB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33" name="Rectangle 177">
                  <a:extLst>
                    <a:ext uri="{FF2B5EF4-FFF2-40B4-BE49-F238E27FC236}">
                      <a16:creationId xmlns:a16="http://schemas.microsoft.com/office/drawing/2014/main" id="{AD7BF95F-FEE7-47F7-97B5-0AEB86AE458B}"/>
                    </a:ext>
                  </a:extLst>
                </p:cNvPr>
                <p:cNvSpPr>
                  <a:spLocks noChangeArrowheads="1"/>
                </p:cNvSpPr>
                <p:nvPr/>
              </p:nvSpPr>
              <p:spPr bwMode="auto">
                <a:xfrm>
                  <a:off x="331" y="1005"/>
                  <a:ext cx="480" cy="6"/>
                </a:xfrm>
                <a:prstGeom prst="rect">
                  <a:avLst/>
                </a:prstGeom>
                <a:solidFill>
                  <a:srgbClr val="B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34" name="Rectangle 178">
                  <a:extLst>
                    <a:ext uri="{FF2B5EF4-FFF2-40B4-BE49-F238E27FC236}">
                      <a16:creationId xmlns:a16="http://schemas.microsoft.com/office/drawing/2014/main" id="{CCA71371-F613-4702-8CC6-B8923DAB72B7}"/>
                    </a:ext>
                  </a:extLst>
                </p:cNvPr>
                <p:cNvSpPr>
                  <a:spLocks noChangeArrowheads="1"/>
                </p:cNvSpPr>
                <p:nvPr/>
              </p:nvSpPr>
              <p:spPr bwMode="auto">
                <a:xfrm>
                  <a:off x="331" y="1011"/>
                  <a:ext cx="480" cy="6"/>
                </a:xfrm>
                <a:prstGeom prst="rect">
                  <a:avLst/>
                </a:prstGeom>
                <a:solidFill>
                  <a:srgbClr val="B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35" name="Rectangle 179">
                  <a:extLst>
                    <a:ext uri="{FF2B5EF4-FFF2-40B4-BE49-F238E27FC236}">
                      <a16:creationId xmlns:a16="http://schemas.microsoft.com/office/drawing/2014/main" id="{3992DA83-E27D-4EB6-B498-5C8C8EB24AB5}"/>
                    </a:ext>
                  </a:extLst>
                </p:cNvPr>
                <p:cNvSpPr>
                  <a:spLocks noChangeArrowheads="1"/>
                </p:cNvSpPr>
                <p:nvPr/>
              </p:nvSpPr>
              <p:spPr bwMode="auto">
                <a:xfrm>
                  <a:off x="331" y="1017"/>
                  <a:ext cx="480" cy="6"/>
                </a:xfrm>
                <a:prstGeom prst="rect">
                  <a:avLst/>
                </a:prstGeom>
                <a:solidFill>
                  <a:srgbClr val="C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36" name="Rectangle 180">
                  <a:extLst>
                    <a:ext uri="{FF2B5EF4-FFF2-40B4-BE49-F238E27FC236}">
                      <a16:creationId xmlns:a16="http://schemas.microsoft.com/office/drawing/2014/main" id="{60E6D355-121F-419F-ACD5-3224B33679AE}"/>
                    </a:ext>
                  </a:extLst>
                </p:cNvPr>
                <p:cNvSpPr>
                  <a:spLocks noChangeArrowheads="1"/>
                </p:cNvSpPr>
                <p:nvPr/>
              </p:nvSpPr>
              <p:spPr bwMode="auto">
                <a:xfrm>
                  <a:off x="331" y="1023"/>
                  <a:ext cx="480" cy="6"/>
                </a:xfrm>
                <a:prstGeom prst="rect">
                  <a:avLst/>
                </a:prstGeom>
                <a:solidFill>
                  <a:srgbClr val="C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37" name="Rectangle 181">
                  <a:extLst>
                    <a:ext uri="{FF2B5EF4-FFF2-40B4-BE49-F238E27FC236}">
                      <a16:creationId xmlns:a16="http://schemas.microsoft.com/office/drawing/2014/main" id="{DACB368F-4C4B-4D9E-BB69-F44A80E09AD2}"/>
                    </a:ext>
                  </a:extLst>
                </p:cNvPr>
                <p:cNvSpPr>
                  <a:spLocks noChangeArrowheads="1"/>
                </p:cNvSpPr>
                <p:nvPr/>
              </p:nvSpPr>
              <p:spPr bwMode="auto">
                <a:xfrm>
                  <a:off x="331" y="1029"/>
                  <a:ext cx="480" cy="6"/>
                </a:xfrm>
                <a:prstGeom prst="rect">
                  <a:avLst/>
                </a:prstGeom>
                <a:solidFill>
                  <a:srgbClr val="C2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38" name="Rectangle 182">
                  <a:extLst>
                    <a:ext uri="{FF2B5EF4-FFF2-40B4-BE49-F238E27FC236}">
                      <a16:creationId xmlns:a16="http://schemas.microsoft.com/office/drawing/2014/main" id="{3602E550-2B3C-406F-8DE6-1793B09ED0AB}"/>
                    </a:ext>
                  </a:extLst>
                </p:cNvPr>
                <p:cNvSpPr>
                  <a:spLocks noChangeArrowheads="1"/>
                </p:cNvSpPr>
                <p:nvPr/>
              </p:nvSpPr>
              <p:spPr bwMode="auto">
                <a:xfrm>
                  <a:off x="331" y="1035"/>
                  <a:ext cx="480" cy="6"/>
                </a:xfrm>
                <a:prstGeom prst="rect">
                  <a:avLst/>
                </a:prstGeom>
                <a:solidFill>
                  <a:srgbClr val="C3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39" name="Rectangle 183">
                  <a:extLst>
                    <a:ext uri="{FF2B5EF4-FFF2-40B4-BE49-F238E27FC236}">
                      <a16:creationId xmlns:a16="http://schemas.microsoft.com/office/drawing/2014/main" id="{4744A760-19F7-41E2-9ED8-3E4228C68BD5}"/>
                    </a:ext>
                  </a:extLst>
                </p:cNvPr>
                <p:cNvSpPr>
                  <a:spLocks noChangeArrowheads="1"/>
                </p:cNvSpPr>
                <p:nvPr/>
              </p:nvSpPr>
              <p:spPr bwMode="auto">
                <a:xfrm>
                  <a:off x="331" y="1041"/>
                  <a:ext cx="480" cy="6"/>
                </a:xfrm>
                <a:prstGeom prst="rect">
                  <a:avLst/>
                </a:prstGeom>
                <a:solidFill>
                  <a:srgbClr val="C4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40" name="Rectangle 184">
                  <a:extLst>
                    <a:ext uri="{FF2B5EF4-FFF2-40B4-BE49-F238E27FC236}">
                      <a16:creationId xmlns:a16="http://schemas.microsoft.com/office/drawing/2014/main" id="{7CFF40A4-D714-4E17-8EA5-3F9C80BE7BD9}"/>
                    </a:ext>
                  </a:extLst>
                </p:cNvPr>
                <p:cNvSpPr>
                  <a:spLocks noChangeArrowheads="1"/>
                </p:cNvSpPr>
                <p:nvPr/>
              </p:nvSpPr>
              <p:spPr bwMode="auto">
                <a:xfrm>
                  <a:off x="331" y="1047"/>
                  <a:ext cx="480" cy="6"/>
                </a:xfrm>
                <a:prstGeom prst="rect">
                  <a:avLst/>
                </a:prstGeom>
                <a:solidFill>
                  <a:srgbClr val="C5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41" name="Rectangle 185">
                  <a:extLst>
                    <a:ext uri="{FF2B5EF4-FFF2-40B4-BE49-F238E27FC236}">
                      <a16:creationId xmlns:a16="http://schemas.microsoft.com/office/drawing/2014/main" id="{F68A26BA-BE24-4AD0-8B5C-097715F5CC40}"/>
                    </a:ext>
                  </a:extLst>
                </p:cNvPr>
                <p:cNvSpPr>
                  <a:spLocks noChangeArrowheads="1"/>
                </p:cNvSpPr>
                <p:nvPr/>
              </p:nvSpPr>
              <p:spPr bwMode="auto">
                <a:xfrm>
                  <a:off x="331" y="1053"/>
                  <a:ext cx="480" cy="6"/>
                </a:xfrm>
                <a:prstGeom prst="rect">
                  <a:avLst/>
                </a:prstGeom>
                <a:solidFill>
                  <a:srgbClr val="C6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42" name="Rectangle 186">
                  <a:extLst>
                    <a:ext uri="{FF2B5EF4-FFF2-40B4-BE49-F238E27FC236}">
                      <a16:creationId xmlns:a16="http://schemas.microsoft.com/office/drawing/2014/main" id="{DE994083-82EF-4F28-A74C-9C442EB95BF1}"/>
                    </a:ext>
                  </a:extLst>
                </p:cNvPr>
                <p:cNvSpPr>
                  <a:spLocks noChangeArrowheads="1"/>
                </p:cNvSpPr>
                <p:nvPr/>
              </p:nvSpPr>
              <p:spPr bwMode="auto">
                <a:xfrm>
                  <a:off x="331" y="1059"/>
                  <a:ext cx="480" cy="6"/>
                </a:xfrm>
                <a:prstGeom prst="rect">
                  <a:avLst/>
                </a:prstGeom>
                <a:solidFill>
                  <a:srgbClr val="C7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43" name="Rectangle 187">
                  <a:extLst>
                    <a:ext uri="{FF2B5EF4-FFF2-40B4-BE49-F238E27FC236}">
                      <a16:creationId xmlns:a16="http://schemas.microsoft.com/office/drawing/2014/main" id="{D890201A-3CD8-4857-8DA8-0EE67E67D7EC}"/>
                    </a:ext>
                  </a:extLst>
                </p:cNvPr>
                <p:cNvSpPr>
                  <a:spLocks noChangeArrowheads="1"/>
                </p:cNvSpPr>
                <p:nvPr/>
              </p:nvSpPr>
              <p:spPr bwMode="auto">
                <a:xfrm>
                  <a:off x="331" y="1065"/>
                  <a:ext cx="480" cy="6"/>
                </a:xfrm>
                <a:prstGeom prst="rect">
                  <a:avLst/>
                </a:prstGeom>
                <a:solidFill>
                  <a:srgbClr val="C8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44" name="Rectangle 188">
                  <a:extLst>
                    <a:ext uri="{FF2B5EF4-FFF2-40B4-BE49-F238E27FC236}">
                      <a16:creationId xmlns:a16="http://schemas.microsoft.com/office/drawing/2014/main" id="{1ACDAF33-4BBA-4AEA-AD71-277A27AB7B10}"/>
                    </a:ext>
                  </a:extLst>
                </p:cNvPr>
                <p:cNvSpPr>
                  <a:spLocks noChangeArrowheads="1"/>
                </p:cNvSpPr>
                <p:nvPr/>
              </p:nvSpPr>
              <p:spPr bwMode="auto">
                <a:xfrm>
                  <a:off x="331" y="1071"/>
                  <a:ext cx="480" cy="6"/>
                </a:xfrm>
                <a:prstGeom prst="rect">
                  <a:avLst/>
                </a:prstGeom>
                <a:solidFill>
                  <a:srgbClr val="C8FB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45" name="Rectangle 189">
                  <a:extLst>
                    <a:ext uri="{FF2B5EF4-FFF2-40B4-BE49-F238E27FC236}">
                      <a16:creationId xmlns:a16="http://schemas.microsoft.com/office/drawing/2014/main" id="{D0C8D90C-BBD9-447E-B54E-B5971F635EFF}"/>
                    </a:ext>
                  </a:extLst>
                </p:cNvPr>
                <p:cNvSpPr>
                  <a:spLocks noChangeArrowheads="1"/>
                </p:cNvSpPr>
                <p:nvPr/>
              </p:nvSpPr>
              <p:spPr bwMode="auto">
                <a:xfrm>
                  <a:off x="331" y="1077"/>
                  <a:ext cx="480" cy="6"/>
                </a:xfrm>
                <a:prstGeom prst="rect">
                  <a:avLst/>
                </a:prstGeom>
                <a:solidFill>
                  <a:srgbClr val="C9FB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46" name="Rectangle 190">
                  <a:extLst>
                    <a:ext uri="{FF2B5EF4-FFF2-40B4-BE49-F238E27FC236}">
                      <a16:creationId xmlns:a16="http://schemas.microsoft.com/office/drawing/2014/main" id="{7090F746-75A2-4DB6-B43D-2252C377121D}"/>
                    </a:ext>
                  </a:extLst>
                </p:cNvPr>
                <p:cNvSpPr>
                  <a:spLocks noChangeArrowheads="1"/>
                </p:cNvSpPr>
                <p:nvPr/>
              </p:nvSpPr>
              <p:spPr bwMode="auto">
                <a:xfrm>
                  <a:off x="331" y="1083"/>
                  <a:ext cx="480" cy="6"/>
                </a:xfrm>
                <a:prstGeom prst="rect">
                  <a:avLst/>
                </a:prstGeom>
                <a:solidFill>
                  <a:srgbClr val="CA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47" name="Rectangle 191">
                  <a:extLst>
                    <a:ext uri="{FF2B5EF4-FFF2-40B4-BE49-F238E27FC236}">
                      <a16:creationId xmlns:a16="http://schemas.microsoft.com/office/drawing/2014/main" id="{B362620F-5B6B-4CA7-A385-6E3BC417DD37}"/>
                    </a:ext>
                  </a:extLst>
                </p:cNvPr>
                <p:cNvSpPr>
                  <a:spLocks noChangeArrowheads="1"/>
                </p:cNvSpPr>
                <p:nvPr/>
              </p:nvSpPr>
              <p:spPr bwMode="auto">
                <a:xfrm>
                  <a:off x="331" y="1089"/>
                  <a:ext cx="480" cy="6"/>
                </a:xfrm>
                <a:prstGeom prst="rect">
                  <a:avLst/>
                </a:prstGeom>
                <a:solidFill>
                  <a:srgbClr val="CA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48" name="Rectangle 192">
                  <a:extLst>
                    <a:ext uri="{FF2B5EF4-FFF2-40B4-BE49-F238E27FC236}">
                      <a16:creationId xmlns:a16="http://schemas.microsoft.com/office/drawing/2014/main" id="{83FAA5A6-B705-4AA9-8C0E-F4259E68A5FF}"/>
                    </a:ext>
                  </a:extLst>
                </p:cNvPr>
                <p:cNvSpPr>
                  <a:spLocks noChangeArrowheads="1"/>
                </p:cNvSpPr>
                <p:nvPr/>
              </p:nvSpPr>
              <p:spPr bwMode="auto">
                <a:xfrm>
                  <a:off x="331" y="1095"/>
                  <a:ext cx="480" cy="6"/>
                </a:xfrm>
                <a:prstGeom prst="rect">
                  <a:avLst/>
                </a:prstGeom>
                <a:solidFill>
                  <a:srgbClr val="CA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49" name="Rectangle 193">
                  <a:extLst>
                    <a:ext uri="{FF2B5EF4-FFF2-40B4-BE49-F238E27FC236}">
                      <a16:creationId xmlns:a16="http://schemas.microsoft.com/office/drawing/2014/main" id="{A1169C5A-F071-4280-A4B0-D9A73F6DD5CF}"/>
                    </a:ext>
                  </a:extLst>
                </p:cNvPr>
                <p:cNvSpPr>
                  <a:spLocks noChangeArrowheads="1"/>
                </p:cNvSpPr>
                <p:nvPr/>
              </p:nvSpPr>
              <p:spPr bwMode="auto">
                <a:xfrm>
                  <a:off x="331" y="1101"/>
                  <a:ext cx="480" cy="6"/>
                </a:xfrm>
                <a:prstGeom prst="rect">
                  <a:avLst/>
                </a:prstGeom>
                <a:solidFill>
                  <a:srgbClr val="CB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50" name="Rectangle 194">
                  <a:extLst>
                    <a:ext uri="{FF2B5EF4-FFF2-40B4-BE49-F238E27FC236}">
                      <a16:creationId xmlns:a16="http://schemas.microsoft.com/office/drawing/2014/main" id="{818F8C2F-7A38-4EE1-98D8-AD16D96620AA}"/>
                    </a:ext>
                  </a:extLst>
                </p:cNvPr>
                <p:cNvSpPr>
                  <a:spLocks noChangeArrowheads="1"/>
                </p:cNvSpPr>
                <p:nvPr/>
              </p:nvSpPr>
              <p:spPr bwMode="auto">
                <a:xfrm>
                  <a:off x="331" y="1107"/>
                  <a:ext cx="480" cy="6"/>
                </a:xfrm>
                <a:prstGeom prst="rect">
                  <a:avLst/>
                </a:prstGeom>
                <a:solidFill>
                  <a:srgbClr val="CB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51" name="Rectangle 195">
                  <a:extLst>
                    <a:ext uri="{FF2B5EF4-FFF2-40B4-BE49-F238E27FC236}">
                      <a16:creationId xmlns:a16="http://schemas.microsoft.com/office/drawing/2014/main" id="{7120FF21-70C4-4643-B104-B5428BE70559}"/>
                    </a:ext>
                  </a:extLst>
                </p:cNvPr>
                <p:cNvSpPr>
                  <a:spLocks noChangeArrowheads="1"/>
                </p:cNvSpPr>
                <p:nvPr/>
              </p:nvSpPr>
              <p:spPr bwMode="auto">
                <a:xfrm>
                  <a:off x="331" y="1113"/>
                  <a:ext cx="480" cy="6"/>
                </a:xfrm>
                <a:prstGeom prst="rect">
                  <a:avLst/>
                </a:prstGeom>
                <a:solidFill>
                  <a:srgbClr val="CB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52" name="Rectangle 196">
                  <a:extLst>
                    <a:ext uri="{FF2B5EF4-FFF2-40B4-BE49-F238E27FC236}">
                      <a16:creationId xmlns:a16="http://schemas.microsoft.com/office/drawing/2014/main" id="{7E0DDDA1-4B20-4F2F-A166-4BFE93F77E57}"/>
                    </a:ext>
                  </a:extLst>
                </p:cNvPr>
                <p:cNvSpPr>
                  <a:spLocks noChangeArrowheads="1"/>
                </p:cNvSpPr>
                <p:nvPr/>
              </p:nvSpPr>
              <p:spPr bwMode="auto">
                <a:xfrm>
                  <a:off x="331" y="1119"/>
                  <a:ext cx="480" cy="6"/>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53" name="Rectangle 197">
                  <a:extLst>
                    <a:ext uri="{FF2B5EF4-FFF2-40B4-BE49-F238E27FC236}">
                      <a16:creationId xmlns:a16="http://schemas.microsoft.com/office/drawing/2014/main" id="{E682925F-A079-4A32-8C97-66E58F428E0E}"/>
                    </a:ext>
                  </a:extLst>
                </p:cNvPr>
                <p:cNvSpPr>
                  <a:spLocks noChangeArrowheads="1"/>
                </p:cNvSpPr>
                <p:nvPr/>
              </p:nvSpPr>
              <p:spPr bwMode="auto">
                <a:xfrm>
                  <a:off x="331" y="1125"/>
                  <a:ext cx="480" cy="6"/>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54" name="Rectangle 198">
                  <a:extLst>
                    <a:ext uri="{FF2B5EF4-FFF2-40B4-BE49-F238E27FC236}">
                      <a16:creationId xmlns:a16="http://schemas.microsoft.com/office/drawing/2014/main" id="{58D1B24B-4DFE-4F76-B6A9-9AC65C5FA0B9}"/>
                    </a:ext>
                  </a:extLst>
                </p:cNvPr>
                <p:cNvSpPr>
                  <a:spLocks noChangeArrowheads="1"/>
                </p:cNvSpPr>
                <p:nvPr/>
              </p:nvSpPr>
              <p:spPr bwMode="auto">
                <a:xfrm>
                  <a:off x="331" y="1131"/>
                  <a:ext cx="480" cy="6"/>
                </a:xfrm>
                <a:prstGeom prst="rect">
                  <a:avLst/>
                </a:prstGeom>
                <a:solidFill>
                  <a:srgbClr val="CB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55" name="Rectangle 199">
                  <a:extLst>
                    <a:ext uri="{FF2B5EF4-FFF2-40B4-BE49-F238E27FC236}">
                      <a16:creationId xmlns:a16="http://schemas.microsoft.com/office/drawing/2014/main" id="{DB4161D9-EEF0-449C-9640-854901CDC125}"/>
                    </a:ext>
                  </a:extLst>
                </p:cNvPr>
                <p:cNvSpPr>
                  <a:spLocks noChangeArrowheads="1"/>
                </p:cNvSpPr>
                <p:nvPr/>
              </p:nvSpPr>
              <p:spPr bwMode="auto">
                <a:xfrm>
                  <a:off x="331" y="1137"/>
                  <a:ext cx="480" cy="6"/>
                </a:xfrm>
                <a:prstGeom prst="rect">
                  <a:avLst/>
                </a:prstGeom>
                <a:solidFill>
                  <a:srgbClr val="CBFE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56" name="Rectangle 200">
                  <a:extLst>
                    <a:ext uri="{FF2B5EF4-FFF2-40B4-BE49-F238E27FC236}">
                      <a16:creationId xmlns:a16="http://schemas.microsoft.com/office/drawing/2014/main" id="{1F58F58D-60A0-496F-A64B-72BA5717C2A4}"/>
                    </a:ext>
                  </a:extLst>
                </p:cNvPr>
                <p:cNvSpPr>
                  <a:spLocks noChangeArrowheads="1"/>
                </p:cNvSpPr>
                <p:nvPr/>
              </p:nvSpPr>
              <p:spPr bwMode="auto">
                <a:xfrm>
                  <a:off x="331" y="1143"/>
                  <a:ext cx="480" cy="6"/>
                </a:xfrm>
                <a:prstGeom prst="rect">
                  <a:avLst/>
                </a:prstGeom>
                <a:solidFill>
                  <a:srgbClr val="CB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57" name="Rectangle 201">
                  <a:extLst>
                    <a:ext uri="{FF2B5EF4-FFF2-40B4-BE49-F238E27FC236}">
                      <a16:creationId xmlns:a16="http://schemas.microsoft.com/office/drawing/2014/main" id="{997F75FE-9605-430D-A2DB-8652EED830E7}"/>
                    </a:ext>
                  </a:extLst>
                </p:cNvPr>
                <p:cNvSpPr>
                  <a:spLocks noChangeArrowheads="1"/>
                </p:cNvSpPr>
                <p:nvPr/>
              </p:nvSpPr>
              <p:spPr bwMode="auto">
                <a:xfrm>
                  <a:off x="331" y="1149"/>
                  <a:ext cx="480" cy="6"/>
                </a:xfrm>
                <a:prstGeom prst="rect">
                  <a:avLst/>
                </a:prstGeom>
                <a:solidFill>
                  <a:srgbClr val="CA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58" name="Rectangle 202">
                  <a:extLst>
                    <a:ext uri="{FF2B5EF4-FFF2-40B4-BE49-F238E27FC236}">
                      <a16:creationId xmlns:a16="http://schemas.microsoft.com/office/drawing/2014/main" id="{87B69571-DCD4-4E3E-91B4-4AE0ADE181B5}"/>
                    </a:ext>
                  </a:extLst>
                </p:cNvPr>
                <p:cNvSpPr>
                  <a:spLocks noChangeArrowheads="1"/>
                </p:cNvSpPr>
                <p:nvPr/>
              </p:nvSpPr>
              <p:spPr bwMode="auto">
                <a:xfrm>
                  <a:off x="331" y="1155"/>
                  <a:ext cx="480" cy="6"/>
                </a:xfrm>
                <a:prstGeom prst="rect">
                  <a:avLst/>
                </a:prstGeom>
                <a:solidFill>
                  <a:srgbClr val="CA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59" name="Rectangle 203">
                  <a:extLst>
                    <a:ext uri="{FF2B5EF4-FFF2-40B4-BE49-F238E27FC236}">
                      <a16:creationId xmlns:a16="http://schemas.microsoft.com/office/drawing/2014/main" id="{92CB4680-D513-4894-94D9-46E068C444C2}"/>
                    </a:ext>
                  </a:extLst>
                </p:cNvPr>
                <p:cNvSpPr>
                  <a:spLocks noChangeArrowheads="1"/>
                </p:cNvSpPr>
                <p:nvPr/>
              </p:nvSpPr>
              <p:spPr bwMode="auto">
                <a:xfrm>
                  <a:off x="331" y="1161"/>
                  <a:ext cx="480" cy="6"/>
                </a:xfrm>
                <a:prstGeom prst="rect">
                  <a:avLst/>
                </a:prstGeom>
                <a:solidFill>
                  <a:srgbClr val="CA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60" name="Rectangle 204">
                  <a:extLst>
                    <a:ext uri="{FF2B5EF4-FFF2-40B4-BE49-F238E27FC236}">
                      <a16:creationId xmlns:a16="http://schemas.microsoft.com/office/drawing/2014/main" id="{16BDF9FF-66CE-4D62-AF07-26932D40512A}"/>
                    </a:ext>
                  </a:extLst>
                </p:cNvPr>
                <p:cNvSpPr>
                  <a:spLocks noChangeArrowheads="1"/>
                </p:cNvSpPr>
                <p:nvPr/>
              </p:nvSpPr>
              <p:spPr bwMode="auto">
                <a:xfrm>
                  <a:off x="331" y="1167"/>
                  <a:ext cx="480" cy="6"/>
                </a:xfrm>
                <a:prstGeom prst="rect">
                  <a:avLst/>
                </a:prstGeom>
                <a:solidFill>
                  <a:srgbClr val="C9FB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61" name="Rectangle 205">
                  <a:extLst>
                    <a:ext uri="{FF2B5EF4-FFF2-40B4-BE49-F238E27FC236}">
                      <a16:creationId xmlns:a16="http://schemas.microsoft.com/office/drawing/2014/main" id="{EEAD665A-D2C4-4DE0-863A-AFB64E91337E}"/>
                    </a:ext>
                  </a:extLst>
                </p:cNvPr>
                <p:cNvSpPr>
                  <a:spLocks noChangeArrowheads="1"/>
                </p:cNvSpPr>
                <p:nvPr/>
              </p:nvSpPr>
              <p:spPr bwMode="auto">
                <a:xfrm>
                  <a:off x="331" y="1173"/>
                  <a:ext cx="480" cy="6"/>
                </a:xfrm>
                <a:prstGeom prst="rect">
                  <a:avLst/>
                </a:prstGeom>
                <a:solidFill>
                  <a:srgbClr val="C8FB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62" name="Rectangle 206">
                  <a:extLst>
                    <a:ext uri="{FF2B5EF4-FFF2-40B4-BE49-F238E27FC236}">
                      <a16:creationId xmlns:a16="http://schemas.microsoft.com/office/drawing/2014/main" id="{F66B3BB7-88C7-4BAF-A962-81E7FD482E0C}"/>
                    </a:ext>
                  </a:extLst>
                </p:cNvPr>
                <p:cNvSpPr>
                  <a:spLocks noChangeArrowheads="1"/>
                </p:cNvSpPr>
                <p:nvPr/>
              </p:nvSpPr>
              <p:spPr bwMode="auto">
                <a:xfrm>
                  <a:off x="331" y="1179"/>
                  <a:ext cx="480" cy="6"/>
                </a:xfrm>
                <a:prstGeom prst="rect">
                  <a:avLst/>
                </a:prstGeom>
                <a:solidFill>
                  <a:srgbClr val="C8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63" name="Rectangle 207">
                  <a:extLst>
                    <a:ext uri="{FF2B5EF4-FFF2-40B4-BE49-F238E27FC236}">
                      <a16:creationId xmlns:a16="http://schemas.microsoft.com/office/drawing/2014/main" id="{C51847BC-DCE7-437B-B9A4-A4A9C2FE4D90}"/>
                    </a:ext>
                  </a:extLst>
                </p:cNvPr>
                <p:cNvSpPr>
                  <a:spLocks noChangeArrowheads="1"/>
                </p:cNvSpPr>
                <p:nvPr/>
              </p:nvSpPr>
              <p:spPr bwMode="auto">
                <a:xfrm>
                  <a:off x="331" y="1185"/>
                  <a:ext cx="480" cy="6"/>
                </a:xfrm>
                <a:prstGeom prst="rect">
                  <a:avLst/>
                </a:prstGeom>
                <a:solidFill>
                  <a:srgbClr val="C7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64" name="Rectangle 208">
                  <a:extLst>
                    <a:ext uri="{FF2B5EF4-FFF2-40B4-BE49-F238E27FC236}">
                      <a16:creationId xmlns:a16="http://schemas.microsoft.com/office/drawing/2014/main" id="{0A279A3B-3818-42D5-AC34-AADE19C553BD}"/>
                    </a:ext>
                  </a:extLst>
                </p:cNvPr>
                <p:cNvSpPr>
                  <a:spLocks noChangeArrowheads="1"/>
                </p:cNvSpPr>
                <p:nvPr/>
              </p:nvSpPr>
              <p:spPr bwMode="auto">
                <a:xfrm>
                  <a:off x="331" y="1191"/>
                  <a:ext cx="480" cy="6"/>
                </a:xfrm>
                <a:prstGeom prst="rect">
                  <a:avLst/>
                </a:prstGeom>
                <a:solidFill>
                  <a:srgbClr val="C6F8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65" name="Rectangle 209">
                  <a:extLst>
                    <a:ext uri="{FF2B5EF4-FFF2-40B4-BE49-F238E27FC236}">
                      <a16:creationId xmlns:a16="http://schemas.microsoft.com/office/drawing/2014/main" id="{B5F647D4-9DC6-4BB7-ADF2-55A007FB78E8}"/>
                    </a:ext>
                  </a:extLst>
                </p:cNvPr>
                <p:cNvSpPr>
                  <a:spLocks noChangeArrowheads="1"/>
                </p:cNvSpPr>
                <p:nvPr/>
              </p:nvSpPr>
              <p:spPr bwMode="auto">
                <a:xfrm>
                  <a:off x="331" y="1197"/>
                  <a:ext cx="480" cy="6"/>
                </a:xfrm>
                <a:prstGeom prst="rect">
                  <a:avLst/>
                </a:prstGeom>
                <a:solidFill>
                  <a:srgbClr val="C5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66" name="Rectangle 210">
                  <a:extLst>
                    <a:ext uri="{FF2B5EF4-FFF2-40B4-BE49-F238E27FC236}">
                      <a16:creationId xmlns:a16="http://schemas.microsoft.com/office/drawing/2014/main" id="{A704B8C0-A79A-4B02-B74D-66124B20D8BA}"/>
                    </a:ext>
                  </a:extLst>
                </p:cNvPr>
                <p:cNvSpPr>
                  <a:spLocks noChangeArrowheads="1"/>
                </p:cNvSpPr>
                <p:nvPr/>
              </p:nvSpPr>
              <p:spPr bwMode="auto">
                <a:xfrm>
                  <a:off x="331" y="1203"/>
                  <a:ext cx="480" cy="6"/>
                </a:xfrm>
                <a:prstGeom prst="rect">
                  <a:avLst/>
                </a:prstGeom>
                <a:solidFill>
                  <a:srgbClr val="C4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67" name="Rectangle 211">
                  <a:extLst>
                    <a:ext uri="{FF2B5EF4-FFF2-40B4-BE49-F238E27FC236}">
                      <a16:creationId xmlns:a16="http://schemas.microsoft.com/office/drawing/2014/main" id="{A44AEBB5-8391-4327-912C-9703CBFF6F2A}"/>
                    </a:ext>
                  </a:extLst>
                </p:cNvPr>
                <p:cNvSpPr>
                  <a:spLocks noChangeArrowheads="1"/>
                </p:cNvSpPr>
                <p:nvPr/>
              </p:nvSpPr>
              <p:spPr bwMode="auto">
                <a:xfrm>
                  <a:off x="331" y="1209"/>
                  <a:ext cx="480" cy="6"/>
                </a:xfrm>
                <a:prstGeom prst="rect">
                  <a:avLst/>
                </a:prstGeom>
                <a:solidFill>
                  <a:srgbClr val="C3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68" name="Rectangle 212">
                  <a:extLst>
                    <a:ext uri="{FF2B5EF4-FFF2-40B4-BE49-F238E27FC236}">
                      <a16:creationId xmlns:a16="http://schemas.microsoft.com/office/drawing/2014/main" id="{03C454D5-E64C-47BC-8E8A-AF08A18CA8DF}"/>
                    </a:ext>
                  </a:extLst>
                </p:cNvPr>
                <p:cNvSpPr>
                  <a:spLocks noChangeArrowheads="1"/>
                </p:cNvSpPr>
                <p:nvPr/>
              </p:nvSpPr>
              <p:spPr bwMode="auto">
                <a:xfrm>
                  <a:off x="331" y="1215"/>
                  <a:ext cx="480" cy="6"/>
                </a:xfrm>
                <a:prstGeom prst="rect">
                  <a:avLst/>
                </a:prstGeom>
                <a:solidFill>
                  <a:srgbClr val="C2F3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69" name="Rectangle 213">
                  <a:extLst>
                    <a:ext uri="{FF2B5EF4-FFF2-40B4-BE49-F238E27FC236}">
                      <a16:creationId xmlns:a16="http://schemas.microsoft.com/office/drawing/2014/main" id="{D5829DD3-39BF-494D-A44A-051517F93F64}"/>
                    </a:ext>
                  </a:extLst>
                </p:cNvPr>
                <p:cNvSpPr>
                  <a:spLocks noChangeArrowheads="1"/>
                </p:cNvSpPr>
                <p:nvPr/>
              </p:nvSpPr>
              <p:spPr bwMode="auto">
                <a:xfrm>
                  <a:off x="331" y="1221"/>
                  <a:ext cx="480" cy="6"/>
                </a:xfrm>
                <a:prstGeom prst="rect">
                  <a:avLst/>
                </a:prstGeom>
                <a:solidFill>
                  <a:srgbClr val="C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70" name="Rectangle 214">
                  <a:extLst>
                    <a:ext uri="{FF2B5EF4-FFF2-40B4-BE49-F238E27FC236}">
                      <a16:creationId xmlns:a16="http://schemas.microsoft.com/office/drawing/2014/main" id="{69668935-1E42-446B-BAC2-54C76D1DCADA}"/>
                    </a:ext>
                  </a:extLst>
                </p:cNvPr>
                <p:cNvSpPr>
                  <a:spLocks noChangeArrowheads="1"/>
                </p:cNvSpPr>
                <p:nvPr/>
              </p:nvSpPr>
              <p:spPr bwMode="auto">
                <a:xfrm>
                  <a:off x="331" y="1227"/>
                  <a:ext cx="480" cy="6"/>
                </a:xfrm>
                <a:prstGeom prst="rect">
                  <a:avLst/>
                </a:prstGeom>
                <a:solidFill>
                  <a:srgbClr val="C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71" name="Rectangle 215">
                  <a:extLst>
                    <a:ext uri="{FF2B5EF4-FFF2-40B4-BE49-F238E27FC236}">
                      <a16:creationId xmlns:a16="http://schemas.microsoft.com/office/drawing/2014/main" id="{C2D75CEE-D5A7-4D45-ADC8-DA8168BE5CA5}"/>
                    </a:ext>
                  </a:extLst>
                </p:cNvPr>
                <p:cNvSpPr>
                  <a:spLocks noChangeArrowheads="1"/>
                </p:cNvSpPr>
                <p:nvPr/>
              </p:nvSpPr>
              <p:spPr bwMode="auto">
                <a:xfrm>
                  <a:off x="331" y="1233"/>
                  <a:ext cx="480" cy="6"/>
                </a:xfrm>
                <a:prstGeom prst="rect">
                  <a:avLst/>
                </a:prstGeom>
                <a:solidFill>
                  <a:srgbClr val="B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72" name="Rectangle 216">
                  <a:extLst>
                    <a:ext uri="{FF2B5EF4-FFF2-40B4-BE49-F238E27FC236}">
                      <a16:creationId xmlns:a16="http://schemas.microsoft.com/office/drawing/2014/main" id="{F66DAD79-F4C9-4AEB-9A8E-28D8E6FEB82D}"/>
                    </a:ext>
                  </a:extLst>
                </p:cNvPr>
                <p:cNvSpPr>
                  <a:spLocks noChangeArrowheads="1"/>
                </p:cNvSpPr>
                <p:nvPr/>
              </p:nvSpPr>
              <p:spPr bwMode="auto">
                <a:xfrm>
                  <a:off x="331" y="1239"/>
                  <a:ext cx="480" cy="6"/>
                </a:xfrm>
                <a:prstGeom prst="rect">
                  <a:avLst/>
                </a:prstGeom>
                <a:solidFill>
                  <a:srgbClr val="B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73" name="Rectangle 217">
                  <a:extLst>
                    <a:ext uri="{FF2B5EF4-FFF2-40B4-BE49-F238E27FC236}">
                      <a16:creationId xmlns:a16="http://schemas.microsoft.com/office/drawing/2014/main" id="{8CD8FA32-B57C-465F-8AE9-14CCF6438F0E}"/>
                    </a:ext>
                  </a:extLst>
                </p:cNvPr>
                <p:cNvSpPr>
                  <a:spLocks noChangeArrowheads="1"/>
                </p:cNvSpPr>
                <p:nvPr/>
              </p:nvSpPr>
              <p:spPr bwMode="auto">
                <a:xfrm>
                  <a:off x="331" y="1245"/>
                  <a:ext cx="480" cy="6"/>
                </a:xfrm>
                <a:prstGeom prst="rect">
                  <a:avLst/>
                </a:prstGeom>
                <a:solidFill>
                  <a:srgbClr val="BCEB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74" name="Rectangle 218">
                  <a:extLst>
                    <a:ext uri="{FF2B5EF4-FFF2-40B4-BE49-F238E27FC236}">
                      <a16:creationId xmlns:a16="http://schemas.microsoft.com/office/drawing/2014/main" id="{D74F95E1-C342-44D9-B4FA-8610E23D9DC5}"/>
                    </a:ext>
                  </a:extLst>
                </p:cNvPr>
                <p:cNvSpPr>
                  <a:spLocks noChangeArrowheads="1"/>
                </p:cNvSpPr>
                <p:nvPr/>
              </p:nvSpPr>
              <p:spPr bwMode="auto">
                <a:xfrm>
                  <a:off x="331" y="1251"/>
                  <a:ext cx="480" cy="6"/>
                </a:xfrm>
                <a:prstGeom prst="rect">
                  <a:avLst/>
                </a:prstGeom>
                <a:solidFill>
                  <a:srgbClr val="BB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75" name="Rectangle 219">
                  <a:extLst>
                    <a:ext uri="{FF2B5EF4-FFF2-40B4-BE49-F238E27FC236}">
                      <a16:creationId xmlns:a16="http://schemas.microsoft.com/office/drawing/2014/main" id="{A84B2939-70E0-4225-A0D1-CA812ECDF4D1}"/>
                    </a:ext>
                  </a:extLst>
                </p:cNvPr>
                <p:cNvSpPr>
                  <a:spLocks noChangeArrowheads="1"/>
                </p:cNvSpPr>
                <p:nvPr/>
              </p:nvSpPr>
              <p:spPr bwMode="auto">
                <a:xfrm>
                  <a:off x="331" y="1257"/>
                  <a:ext cx="480" cy="6"/>
                </a:xfrm>
                <a:prstGeom prst="rect">
                  <a:avLst/>
                </a:prstGeom>
                <a:solidFill>
                  <a:srgbClr val="B9E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76" name="Rectangle 220">
                  <a:extLst>
                    <a:ext uri="{FF2B5EF4-FFF2-40B4-BE49-F238E27FC236}">
                      <a16:creationId xmlns:a16="http://schemas.microsoft.com/office/drawing/2014/main" id="{F9AF8D4A-5FDE-4CA3-8B76-7BB073CDB173}"/>
                    </a:ext>
                  </a:extLst>
                </p:cNvPr>
                <p:cNvSpPr>
                  <a:spLocks noChangeArrowheads="1"/>
                </p:cNvSpPr>
                <p:nvPr/>
              </p:nvSpPr>
              <p:spPr bwMode="auto">
                <a:xfrm>
                  <a:off x="331" y="1263"/>
                  <a:ext cx="480" cy="6"/>
                </a:xfrm>
                <a:prstGeom prst="rect">
                  <a:avLst/>
                </a:prstGeom>
                <a:solidFill>
                  <a:srgbClr val="B8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77" name="Rectangle 221">
                  <a:extLst>
                    <a:ext uri="{FF2B5EF4-FFF2-40B4-BE49-F238E27FC236}">
                      <a16:creationId xmlns:a16="http://schemas.microsoft.com/office/drawing/2014/main" id="{E6A9B414-43C6-4C2A-A632-6F60A920B625}"/>
                    </a:ext>
                  </a:extLst>
                </p:cNvPr>
                <p:cNvSpPr>
                  <a:spLocks noChangeArrowheads="1"/>
                </p:cNvSpPr>
                <p:nvPr/>
              </p:nvSpPr>
              <p:spPr bwMode="auto">
                <a:xfrm>
                  <a:off x="331" y="1269"/>
                  <a:ext cx="480" cy="6"/>
                </a:xfrm>
                <a:prstGeom prst="rect">
                  <a:avLst/>
                </a:prstGeom>
                <a:solidFill>
                  <a:srgbClr val="B6E4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78" name="Rectangle 222">
                  <a:extLst>
                    <a:ext uri="{FF2B5EF4-FFF2-40B4-BE49-F238E27FC236}">
                      <a16:creationId xmlns:a16="http://schemas.microsoft.com/office/drawing/2014/main" id="{EDC92676-0F63-4004-8357-D933F602135C}"/>
                    </a:ext>
                  </a:extLst>
                </p:cNvPr>
                <p:cNvSpPr>
                  <a:spLocks noChangeArrowheads="1"/>
                </p:cNvSpPr>
                <p:nvPr/>
              </p:nvSpPr>
              <p:spPr bwMode="auto">
                <a:xfrm>
                  <a:off x="331" y="1275"/>
                  <a:ext cx="480" cy="6"/>
                </a:xfrm>
                <a:prstGeom prst="rect">
                  <a:avLst/>
                </a:prstGeom>
                <a:solidFill>
                  <a:srgbClr val="B5E3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79" name="Rectangle 223">
                  <a:extLst>
                    <a:ext uri="{FF2B5EF4-FFF2-40B4-BE49-F238E27FC236}">
                      <a16:creationId xmlns:a16="http://schemas.microsoft.com/office/drawing/2014/main" id="{B8DF285F-8A12-4005-9E47-979F4D9DC2E4}"/>
                    </a:ext>
                  </a:extLst>
                </p:cNvPr>
                <p:cNvSpPr>
                  <a:spLocks noChangeArrowheads="1"/>
                </p:cNvSpPr>
                <p:nvPr/>
              </p:nvSpPr>
              <p:spPr bwMode="auto">
                <a:xfrm>
                  <a:off x="331" y="1281"/>
                  <a:ext cx="480" cy="6"/>
                </a:xfrm>
                <a:prstGeom prst="rect">
                  <a:avLst/>
                </a:prstGeom>
                <a:solidFill>
                  <a:srgbClr val="B4E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80" name="Rectangle 224">
                  <a:extLst>
                    <a:ext uri="{FF2B5EF4-FFF2-40B4-BE49-F238E27FC236}">
                      <a16:creationId xmlns:a16="http://schemas.microsoft.com/office/drawing/2014/main" id="{259522D1-6438-4864-A358-FBE45F1F34CE}"/>
                    </a:ext>
                  </a:extLst>
                </p:cNvPr>
                <p:cNvSpPr>
                  <a:spLocks noChangeArrowheads="1"/>
                </p:cNvSpPr>
                <p:nvPr/>
              </p:nvSpPr>
              <p:spPr bwMode="auto">
                <a:xfrm>
                  <a:off x="331" y="1287"/>
                  <a:ext cx="480" cy="6"/>
                </a:xfrm>
                <a:prstGeom prst="rect">
                  <a:avLst/>
                </a:prstGeom>
                <a:solidFill>
                  <a:srgbClr val="B2DF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81" name="Rectangle 225">
                  <a:extLst>
                    <a:ext uri="{FF2B5EF4-FFF2-40B4-BE49-F238E27FC236}">
                      <a16:creationId xmlns:a16="http://schemas.microsoft.com/office/drawing/2014/main" id="{81A5E63D-3C2A-4F67-A292-8EE13189F5AB}"/>
                    </a:ext>
                  </a:extLst>
                </p:cNvPr>
                <p:cNvSpPr>
                  <a:spLocks noChangeArrowheads="1"/>
                </p:cNvSpPr>
                <p:nvPr/>
              </p:nvSpPr>
              <p:spPr bwMode="auto">
                <a:xfrm>
                  <a:off x="331" y="1293"/>
                  <a:ext cx="480" cy="6"/>
                </a:xfrm>
                <a:prstGeom prst="rect">
                  <a:avLst/>
                </a:prstGeom>
                <a:solidFill>
                  <a:srgbClr val="B1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82" name="Rectangle 226">
                  <a:extLst>
                    <a:ext uri="{FF2B5EF4-FFF2-40B4-BE49-F238E27FC236}">
                      <a16:creationId xmlns:a16="http://schemas.microsoft.com/office/drawing/2014/main" id="{67DF9955-33EA-40B2-94C3-D7149D8F750F}"/>
                    </a:ext>
                  </a:extLst>
                </p:cNvPr>
                <p:cNvSpPr>
                  <a:spLocks noChangeArrowheads="1"/>
                </p:cNvSpPr>
                <p:nvPr/>
              </p:nvSpPr>
              <p:spPr bwMode="auto">
                <a:xfrm>
                  <a:off x="331" y="1299"/>
                  <a:ext cx="480" cy="6"/>
                </a:xfrm>
                <a:prstGeom prst="rect">
                  <a:avLst/>
                </a:prstGeom>
                <a:solidFill>
                  <a:srgbClr val="B0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83" name="Rectangle 227">
                  <a:extLst>
                    <a:ext uri="{FF2B5EF4-FFF2-40B4-BE49-F238E27FC236}">
                      <a16:creationId xmlns:a16="http://schemas.microsoft.com/office/drawing/2014/main" id="{2330FB8C-8D62-4BF1-93B1-66436B312CEF}"/>
                    </a:ext>
                  </a:extLst>
                </p:cNvPr>
                <p:cNvSpPr>
                  <a:spLocks noChangeArrowheads="1"/>
                </p:cNvSpPr>
                <p:nvPr/>
              </p:nvSpPr>
              <p:spPr bwMode="auto">
                <a:xfrm>
                  <a:off x="331" y="1305"/>
                  <a:ext cx="480" cy="6"/>
                </a:xfrm>
                <a:prstGeom prst="rect">
                  <a:avLst/>
                </a:prstGeom>
                <a:solidFill>
                  <a:srgbClr val="AF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84" name="Rectangle 228">
                  <a:extLst>
                    <a:ext uri="{FF2B5EF4-FFF2-40B4-BE49-F238E27FC236}">
                      <a16:creationId xmlns:a16="http://schemas.microsoft.com/office/drawing/2014/main" id="{AA8190EE-3376-4ED7-97A0-1D2134E55471}"/>
                    </a:ext>
                  </a:extLst>
                </p:cNvPr>
                <p:cNvSpPr>
                  <a:spLocks noChangeArrowheads="1"/>
                </p:cNvSpPr>
                <p:nvPr/>
              </p:nvSpPr>
              <p:spPr bwMode="auto">
                <a:xfrm>
                  <a:off x="331" y="1311"/>
                  <a:ext cx="480" cy="6"/>
                </a:xfrm>
                <a:prstGeom prst="rect">
                  <a:avLst/>
                </a:prstGeom>
                <a:solidFill>
                  <a:srgbClr val="AE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85" name="Rectangle 229">
                  <a:extLst>
                    <a:ext uri="{FF2B5EF4-FFF2-40B4-BE49-F238E27FC236}">
                      <a16:creationId xmlns:a16="http://schemas.microsoft.com/office/drawing/2014/main" id="{CD5A110F-28B6-4A51-A3E4-17FBD73D972A}"/>
                    </a:ext>
                  </a:extLst>
                </p:cNvPr>
                <p:cNvSpPr>
                  <a:spLocks noChangeArrowheads="1"/>
                </p:cNvSpPr>
                <p:nvPr/>
              </p:nvSpPr>
              <p:spPr bwMode="auto">
                <a:xfrm>
                  <a:off x="331" y="1317"/>
                  <a:ext cx="480" cy="6"/>
                </a:xfrm>
                <a:prstGeom prst="rect">
                  <a:avLst/>
                </a:prstGeom>
                <a:solidFill>
                  <a:srgbClr val="AD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86" name="Rectangle 230">
                  <a:extLst>
                    <a:ext uri="{FF2B5EF4-FFF2-40B4-BE49-F238E27FC236}">
                      <a16:creationId xmlns:a16="http://schemas.microsoft.com/office/drawing/2014/main" id="{064C7D2B-75F0-49DB-8047-64C1DD33F44A}"/>
                    </a:ext>
                  </a:extLst>
                </p:cNvPr>
                <p:cNvSpPr>
                  <a:spLocks noChangeArrowheads="1"/>
                </p:cNvSpPr>
                <p:nvPr/>
              </p:nvSpPr>
              <p:spPr bwMode="auto">
                <a:xfrm>
                  <a:off x="331" y="1323"/>
                  <a:ext cx="480" cy="6"/>
                </a:xfrm>
                <a:prstGeom prst="rect">
                  <a:avLst/>
                </a:prstGeom>
                <a:solidFill>
                  <a:srgbClr val="ACD7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87" name="Rectangle 231">
                  <a:extLst>
                    <a:ext uri="{FF2B5EF4-FFF2-40B4-BE49-F238E27FC236}">
                      <a16:creationId xmlns:a16="http://schemas.microsoft.com/office/drawing/2014/main" id="{4ADCB37B-608A-4BF9-963F-580F44883592}"/>
                    </a:ext>
                  </a:extLst>
                </p:cNvPr>
                <p:cNvSpPr>
                  <a:spLocks noChangeArrowheads="1"/>
                </p:cNvSpPr>
                <p:nvPr/>
              </p:nvSpPr>
              <p:spPr bwMode="auto">
                <a:xfrm>
                  <a:off x="331" y="1329"/>
                  <a:ext cx="480" cy="6"/>
                </a:xfrm>
                <a:prstGeom prst="rect">
                  <a:avLst/>
                </a:prstGeom>
                <a:solidFill>
                  <a:srgbClr val="ABD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88" name="Rectangle 232">
                  <a:extLst>
                    <a:ext uri="{FF2B5EF4-FFF2-40B4-BE49-F238E27FC236}">
                      <a16:creationId xmlns:a16="http://schemas.microsoft.com/office/drawing/2014/main" id="{56B269AC-CD76-4726-A4FB-6BEB2FF2F5C8}"/>
                    </a:ext>
                  </a:extLst>
                </p:cNvPr>
                <p:cNvSpPr>
                  <a:spLocks noChangeArrowheads="1"/>
                </p:cNvSpPr>
                <p:nvPr/>
              </p:nvSpPr>
              <p:spPr bwMode="auto">
                <a:xfrm>
                  <a:off x="331" y="1335"/>
                  <a:ext cx="480" cy="6"/>
                </a:xfrm>
                <a:prstGeom prst="rect">
                  <a:avLst/>
                </a:prstGeom>
                <a:solidFill>
                  <a:srgbClr val="AAD5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89" name="Rectangle 233">
                  <a:extLst>
                    <a:ext uri="{FF2B5EF4-FFF2-40B4-BE49-F238E27FC236}">
                      <a16:creationId xmlns:a16="http://schemas.microsoft.com/office/drawing/2014/main" id="{232B65CF-6ABD-4A41-B878-6E02F69EDA2C}"/>
                    </a:ext>
                  </a:extLst>
                </p:cNvPr>
                <p:cNvSpPr>
                  <a:spLocks noChangeArrowheads="1"/>
                </p:cNvSpPr>
                <p:nvPr/>
              </p:nvSpPr>
              <p:spPr bwMode="auto">
                <a:xfrm>
                  <a:off x="331" y="1341"/>
                  <a:ext cx="480" cy="6"/>
                </a:xfrm>
                <a:prstGeom prst="rect">
                  <a:avLst/>
                </a:prstGeom>
                <a:solidFill>
                  <a:srgbClr val="A9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90" name="Rectangle 234">
                  <a:extLst>
                    <a:ext uri="{FF2B5EF4-FFF2-40B4-BE49-F238E27FC236}">
                      <a16:creationId xmlns:a16="http://schemas.microsoft.com/office/drawing/2014/main" id="{1209E39B-A8CC-417D-8CE5-475B65EE2DC7}"/>
                    </a:ext>
                  </a:extLst>
                </p:cNvPr>
                <p:cNvSpPr>
                  <a:spLocks noChangeArrowheads="1"/>
                </p:cNvSpPr>
                <p:nvPr/>
              </p:nvSpPr>
              <p:spPr bwMode="auto">
                <a:xfrm>
                  <a:off x="331" y="1347"/>
                  <a:ext cx="480" cy="6"/>
                </a:xfrm>
                <a:prstGeom prst="rect">
                  <a:avLst/>
                </a:prstGeom>
                <a:solidFill>
                  <a:srgbClr val="A9D3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91" name="Rectangle 235">
                  <a:extLst>
                    <a:ext uri="{FF2B5EF4-FFF2-40B4-BE49-F238E27FC236}">
                      <a16:creationId xmlns:a16="http://schemas.microsoft.com/office/drawing/2014/main" id="{DB4EB502-7A87-4AF9-A421-007EA1F9220B}"/>
                    </a:ext>
                  </a:extLst>
                </p:cNvPr>
                <p:cNvSpPr>
                  <a:spLocks noChangeArrowheads="1"/>
                </p:cNvSpPr>
                <p:nvPr/>
              </p:nvSpPr>
              <p:spPr bwMode="auto">
                <a:xfrm>
                  <a:off x="331" y="1353"/>
                  <a:ext cx="480" cy="6"/>
                </a:xfrm>
                <a:prstGeom prst="rect">
                  <a:avLst/>
                </a:prstGeom>
                <a:solidFill>
                  <a:srgbClr val="A8D3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92" name="Rectangle 236">
                  <a:extLst>
                    <a:ext uri="{FF2B5EF4-FFF2-40B4-BE49-F238E27FC236}">
                      <a16:creationId xmlns:a16="http://schemas.microsoft.com/office/drawing/2014/main" id="{41BDB478-A50A-4FB5-88E6-367958F0483E}"/>
                    </a:ext>
                  </a:extLst>
                </p:cNvPr>
                <p:cNvSpPr>
                  <a:spLocks noChangeArrowheads="1"/>
                </p:cNvSpPr>
                <p:nvPr/>
              </p:nvSpPr>
              <p:spPr bwMode="auto">
                <a:xfrm>
                  <a:off x="331" y="1359"/>
                  <a:ext cx="480" cy="6"/>
                </a:xfrm>
                <a:prstGeom prst="rect">
                  <a:avLst/>
                </a:prstGeom>
                <a:solidFill>
                  <a:srgbClr val="A8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93" name="Rectangle 237">
                  <a:extLst>
                    <a:ext uri="{FF2B5EF4-FFF2-40B4-BE49-F238E27FC236}">
                      <a16:creationId xmlns:a16="http://schemas.microsoft.com/office/drawing/2014/main" id="{D489D1FF-AAE6-431D-A17F-FC9EB0BA8FD1}"/>
                    </a:ext>
                  </a:extLst>
                </p:cNvPr>
                <p:cNvSpPr>
                  <a:spLocks noChangeArrowheads="1"/>
                </p:cNvSpPr>
                <p:nvPr/>
              </p:nvSpPr>
              <p:spPr bwMode="auto">
                <a:xfrm>
                  <a:off x="331" y="1365"/>
                  <a:ext cx="480" cy="6"/>
                </a:xfrm>
                <a:prstGeom prst="rect">
                  <a:avLst/>
                </a:prstGeom>
                <a:solidFill>
                  <a:srgbClr val="A7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94" name="Rectangle 238">
                  <a:extLst>
                    <a:ext uri="{FF2B5EF4-FFF2-40B4-BE49-F238E27FC236}">
                      <a16:creationId xmlns:a16="http://schemas.microsoft.com/office/drawing/2014/main" id="{5BC9D3E4-4E56-4DCC-9854-9FFCFD067CF4}"/>
                    </a:ext>
                  </a:extLst>
                </p:cNvPr>
                <p:cNvSpPr>
                  <a:spLocks noChangeArrowheads="1"/>
                </p:cNvSpPr>
                <p:nvPr/>
              </p:nvSpPr>
              <p:spPr bwMode="auto">
                <a:xfrm>
                  <a:off x="331" y="1371"/>
                  <a:ext cx="480" cy="6"/>
                </a:xfrm>
                <a:prstGeom prst="rect">
                  <a:avLst/>
                </a:prstGeom>
                <a:solidFill>
                  <a:srgbClr val="A7D1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95" name="Rectangle 239">
                  <a:extLst>
                    <a:ext uri="{FF2B5EF4-FFF2-40B4-BE49-F238E27FC236}">
                      <a16:creationId xmlns:a16="http://schemas.microsoft.com/office/drawing/2014/main" id="{0D43CAAF-721C-4FA7-A0E5-428A5924B9BF}"/>
                    </a:ext>
                  </a:extLst>
                </p:cNvPr>
                <p:cNvSpPr>
                  <a:spLocks noChangeArrowheads="1"/>
                </p:cNvSpPr>
                <p:nvPr/>
              </p:nvSpPr>
              <p:spPr bwMode="auto">
                <a:xfrm>
                  <a:off x="331" y="1377"/>
                  <a:ext cx="480" cy="6"/>
                </a:xfrm>
                <a:prstGeom prst="rect">
                  <a:avLst/>
                </a:prstGeom>
                <a:solidFill>
                  <a:srgbClr val="A7D1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896" name="Rectangle 240">
                  <a:extLst>
                    <a:ext uri="{FF2B5EF4-FFF2-40B4-BE49-F238E27FC236}">
                      <a16:creationId xmlns:a16="http://schemas.microsoft.com/office/drawing/2014/main" id="{25755CF4-CDBC-45E8-8543-687797EE32AE}"/>
                    </a:ext>
                  </a:extLst>
                </p:cNvPr>
                <p:cNvSpPr>
                  <a:spLocks noChangeArrowheads="1"/>
                </p:cNvSpPr>
                <p:nvPr/>
              </p:nvSpPr>
              <p:spPr bwMode="auto">
                <a:xfrm>
                  <a:off x="331" y="1383"/>
                  <a:ext cx="480" cy="6"/>
                </a:xfrm>
                <a:prstGeom prst="rect">
                  <a:avLst/>
                </a:prstGeom>
                <a:solidFill>
                  <a:srgbClr val="A7D1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0897" name="Rectangle 241">
                <a:extLst>
                  <a:ext uri="{FF2B5EF4-FFF2-40B4-BE49-F238E27FC236}">
                    <a16:creationId xmlns:a16="http://schemas.microsoft.com/office/drawing/2014/main" id="{B4959E98-C981-4675-B5B9-C40BEF488DEE}"/>
                  </a:ext>
                </a:extLst>
              </p:cNvPr>
              <p:cNvSpPr>
                <a:spLocks noChangeArrowheads="1"/>
              </p:cNvSpPr>
              <p:nvPr/>
            </p:nvSpPr>
            <p:spPr bwMode="auto">
              <a:xfrm>
                <a:off x="331" y="861"/>
                <a:ext cx="480" cy="528"/>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898" name="Rectangle 242">
              <a:extLst>
                <a:ext uri="{FF2B5EF4-FFF2-40B4-BE49-F238E27FC236}">
                  <a16:creationId xmlns:a16="http://schemas.microsoft.com/office/drawing/2014/main" id="{19F1CA04-0666-4098-8488-D38079C7299F}"/>
                </a:ext>
              </a:extLst>
            </p:cNvPr>
            <p:cNvSpPr>
              <a:spLocks noChangeArrowheads="1"/>
            </p:cNvSpPr>
            <p:nvPr/>
          </p:nvSpPr>
          <p:spPr bwMode="auto">
            <a:xfrm>
              <a:off x="1632" y="1734"/>
              <a:ext cx="29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HTTP</a:t>
              </a:r>
              <a:endParaRPr lang="fr-FR" altLang="en-US"/>
            </a:p>
          </p:txBody>
        </p:sp>
        <p:grpSp>
          <p:nvGrpSpPr>
            <p:cNvPr id="70899" name="Group 243">
              <a:extLst>
                <a:ext uri="{FF2B5EF4-FFF2-40B4-BE49-F238E27FC236}">
                  <a16:creationId xmlns:a16="http://schemas.microsoft.com/office/drawing/2014/main" id="{9FF3667C-CB3E-4196-9323-813DCEFBDD24}"/>
                </a:ext>
              </a:extLst>
            </p:cNvPr>
            <p:cNvGrpSpPr>
              <a:grpSpLocks/>
            </p:cNvGrpSpPr>
            <p:nvPr/>
          </p:nvGrpSpPr>
          <p:grpSpPr bwMode="auto">
            <a:xfrm>
              <a:off x="1536" y="2064"/>
              <a:ext cx="480" cy="240"/>
              <a:chOff x="331" y="1389"/>
              <a:chExt cx="480" cy="240"/>
            </a:xfrm>
          </p:grpSpPr>
          <p:grpSp>
            <p:nvGrpSpPr>
              <p:cNvPr id="70900" name="Group 244">
                <a:extLst>
                  <a:ext uri="{FF2B5EF4-FFF2-40B4-BE49-F238E27FC236}">
                    <a16:creationId xmlns:a16="http://schemas.microsoft.com/office/drawing/2014/main" id="{C9950A0A-CA64-4098-A4E6-51EA7F8B216B}"/>
                  </a:ext>
                </a:extLst>
              </p:cNvPr>
              <p:cNvGrpSpPr>
                <a:grpSpLocks/>
              </p:cNvGrpSpPr>
              <p:nvPr/>
            </p:nvGrpSpPr>
            <p:grpSpPr bwMode="auto">
              <a:xfrm>
                <a:off x="331" y="1389"/>
                <a:ext cx="480" cy="240"/>
                <a:chOff x="331" y="1389"/>
                <a:chExt cx="480" cy="240"/>
              </a:xfrm>
            </p:grpSpPr>
            <p:sp>
              <p:nvSpPr>
                <p:cNvPr id="70901" name="Rectangle 245">
                  <a:extLst>
                    <a:ext uri="{FF2B5EF4-FFF2-40B4-BE49-F238E27FC236}">
                      <a16:creationId xmlns:a16="http://schemas.microsoft.com/office/drawing/2014/main" id="{0AE7BAE3-B10D-495B-AE03-1A48B13BE5B7}"/>
                    </a:ext>
                  </a:extLst>
                </p:cNvPr>
                <p:cNvSpPr>
                  <a:spLocks noChangeArrowheads="1"/>
                </p:cNvSpPr>
                <p:nvPr/>
              </p:nvSpPr>
              <p:spPr bwMode="auto">
                <a:xfrm>
                  <a:off x="331" y="1389"/>
                  <a:ext cx="480" cy="6"/>
                </a:xfrm>
                <a:prstGeom prst="rect">
                  <a:avLst/>
                </a:prstGeom>
                <a:solidFill>
                  <a:srgbClr val="D1D1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02" name="Rectangle 246">
                  <a:extLst>
                    <a:ext uri="{FF2B5EF4-FFF2-40B4-BE49-F238E27FC236}">
                      <a16:creationId xmlns:a16="http://schemas.microsoft.com/office/drawing/2014/main" id="{5AD5193E-80D9-4632-8C53-7A4D9F4DFC6F}"/>
                    </a:ext>
                  </a:extLst>
                </p:cNvPr>
                <p:cNvSpPr>
                  <a:spLocks noChangeArrowheads="1"/>
                </p:cNvSpPr>
                <p:nvPr/>
              </p:nvSpPr>
              <p:spPr bwMode="auto">
                <a:xfrm>
                  <a:off x="331" y="1395"/>
                  <a:ext cx="480" cy="6"/>
                </a:xfrm>
                <a:prstGeom prst="rect">
                  <a:avLst/>
                </a:prstGeom>
                <a:solidFill>
                  <a:srgbClr val="D2D2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03" name="Rectangle 247">
                  <a:extLst>
                    <a:ext uri="{FF2B5EF4-FFF2-40B4-BE49-F238E27FC236}">
                      <a16:creationId xmlns:a16="http://schemas.microsoft.com/office/drawing/2014/main" id="{7CD5CD38-AC81-42F1-87E9-22B8825929CE}"/>
                    </a:ext>
                  </a:extLst>
                </p:cNvPr>
                <p:cNvSpPr>
                  <a:spLocks noChangeArrowheads="1"/>
                </p:cNvSpPr>
                <p:nvPr/>
              </p:nvSpPr>
              <p:spPr bwMode="auto">
                <a:xfrm>
                  <a:off x="331" y="1401"/>
                  <a:ext cx="480" cy="6"/>
                </a:xfrm>
                <a:prstGeom prst="rect">
                  <a:avLst/>
                </a:prstGeom>
                <a:solidFill>
                  <a:srgbClr val="D3D3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04" name="Rectangle 248">
                  <a:extLst>
                    <a:ext uri="{FF2B5EF4-FFF2-40B4-BE49-F238E27FC236}">
                      <a16:creationId xmlns:a16="http://schemas.microsoft.com/office/drawing/2014/main" id="{9441C0FE-70D9-42A6-BA76-D91353A0D3D8}"/>
                    </a:ext>
                  </a:extLst>
                </p:cNvPr>
                <p:cNvSpPr>
                  <a:spLocks noChangeArrowheads="1"/>
                </p:cNvSpPr>
                <p:nvPr/>
              </p:nvSpPr>
              <p:spPr bwMode="auto">
                <a:xfrm>
                  <a:off x="331" y="1407"/>
                  <a:ext cx="480" cy="6"/>
                </a:xfrm>
                <a:prstGeom prst="rect">
                  <a:avLst/>
                </a:prstGeom>
                <a:solidFill>
                  <a:srgbClr val="D4D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05" name="Rectangle 249">
                  <a:extLst>
                    <a:ext uri="{FF2B5EF4-FFF2-40B4-BE49-F238E27FC236}">
                      <a16:creationId xmlns:a16="http://schemas.microsoft.com/office/drawing/2014/main" id="{203BE60F-206F-4C42-A260-390A0BC0F892}"/>
                    </a:ext>
                  </a:extLst>
                </p:cNvPr>
                <p:cNvSpPr>
                  <a:spLocks noChangeArrowheads="1"/>
                </p:cNvSpPr>
                <p:nvPr/>
              </p:nvSpPr>
              <p:spPr bwMode="auto">
                <a:xfrm>
                  <a:off x="331" y="1413"/>
                  <a:ext cx="480" cy="6"/>
                </a:xfrm>
                <a:prstGeom prst="rect">
                  <a:avLst/>
                </a:prstGeom>
                <a:solidFill>
                  <a:srgbClr val="D6D6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06" name="Rectangle 250">
                  <a:extLst>
                    <a:ext uri="{FF2B5EF4-FFF2-40B4-BE49-F238E27FC236}">
                      <a16:creationId xmlns:a16="http://schemas.microsoft.com/office/drawing/2014/main" id="{526D846F-4AC6-42D8-BA91-FF4E46006D07}"/>
                    </a:ext>
                  </a:extLst>
                </p:cNvPr>
                <p:cNvSpPr>
                  <a:spLocks noChangeArrowheads="1"/>
                </p:cNvSpPr>
                <p:nvPr/>
              </p:nvSpPr>
              <p:spPr bwMode="auto">
                <a:xfrm>
                  <a:off x="331" y="1419"/>
                  <a:ext cx="480" cy="6"/>
                </a:xfrm>
                <a:prstGeom prst="rect">
                  <a:avLst/>
                </a:prstGeom>
                <a:solidFill>
                  <a:srgbClr val="D9D9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07" name="Rectangle 251">
                  <a:extLst>
                    <a:ext uri="{FF2B5EF4-FFF2-40B4-BE49-F238E27FC236}">
                      <a16:creationId xmlns:a16="http://schemas.microsoft.com/office/drawing/2014/main" id="{6099261F-9D30-4A05-9960-4B503AD297B4}"/>
                    </a:ext>
                  </a:extLst>
                </p:cNvPr>
                <p:cNvSpPr>
                  <a:spLocks noChangeArrowheads="1"/>
                </p:cNvSpPr>
                <p:nvPr/>
              </p:nvSpPr>
              <p:spPr bwMode="auto">
                <a:xfrm>
                  <a:off x="331" y="1425"/>
                  <a:ext cx="480" cy="6"/>
                </a:xfrm>
                <a:prstGeom prst="rect">
                  <a:avLst/>
                </a:prstGeom>
                <a:solidFill>
                  <a:srgbClr val="DCDC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08" name="Rectangle 252">
                  <a:extLst>
                    <a:ext uri="{FF2B5EF4-FFF2-40B4-BE49-F238E27FC236}">
                      <a16:creationId xmlns:a16="http://schemas.microsoft.com/office/drawing/2014/main" id="{D84CCD5C-5DFD-4450-9402-141C1561F3E5}"/>
                    </a:ext>
                  </a:extLst>
                </p:cNvPr>
                <p:cNvSpPr>
                  <a:spLocks noChangeArrowheads="1"/>
                </p:cNvSpPr>
                <p:nvPr/>
              </p:nvSpPr>
              <p:spPr bwMode="auto">
                <a:xfrm>
                  <a:off x="331" y="1431"/>
                  <a:ext cx="480" cy="6"/>
                </a:xfrm>
                <a:prstGeom prst="rect">
                  <a:avLst/>
                </a:prstGeom>
                <a:solidFill>
                  <a:srgbClr val="DFDF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09" name="Rectangle 253">
                  <a:extLst>
                    <a:ext uri="{FF2B5EF4-FFF2-40B4-BE49-F238E27FC236}">
                      <a16:creationId xmlns:a16="http://schemas.microsoft.com/office/drawing/2014/main" id="{05F207C9-3769-4F15-B32B-DF1406A37CE0}"/>
                    </a:ext>
                  </a:extLst>
                </p:cNvPr>
                <p:cNvSpPr>
                  <a:spLocks noChangeArrowheads="1"/>
                </p:cNvSpPr>
                <p:nvPr/>
              </p:nvSpPr>
              <p:spPr bwMode="auto">
                <a:xfrm>
                  <a:off x="331" y="1437"/>
                  <a:ext cx="480" cy="6"/>
                </a:xfrm>
                <a:prstGeom prst="rect">
                  <a:avLst/>
                </a:prstGeom>
                <a:solidFill>
                  <a:srgbClr val="E3E3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10" name="Rectangle 254">
                  <a:extLst>
                    <a:ext uri="{FF2B5EF4-FFF2-40B4-BE49-F238E27FC236}">
                      <a16:creationId xmlns:a16="http://schemas.microsoft.com/office/drawing/2014/main" id="{804B3AF9-63AA-4A53-B4B5-88042C8F86B6}"/>
                    </a:ext>
                  </a:extLst>
                </p:cNvPr>
                <p:cNvSpPr>
                  <a:spLocks noChangeArrowheads="1"/>
                </p:cNvSpPr>
                <p:nvPr/>
              </p:nvSpPr>
              <p:spPr bwMode="auto">
                <a:xfrm>
                  <a:off x="331" y="1443"/>
                  <a:ext cx="480" cy="6"/>
                </a:xfrm>
                <a:prstGeom prst="rect">
                  <a:avLst/>
                </a:prstGeom>
                <a:solidFill>
                  <a:srgbClr val="E7E7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11" name="Rectangle 255">
                  <a:extLst>
                    <a:ext uri="{FF2B5EF4-FFF2-40B4-BE49-F238E27FC236}">
                      <a16:creationId xmlns:a16="http://schemas.microsoft.com/office/drawing/2014/main" id="{D7CEEE3A-E55F-4A78-8786-57CDBC54EB8E}"/>
                    </a:ext>
                  </a:extLst>
                </p:cNvPr>
                <p:cNvSpPr>
                  <a:spLocks noChangeArrowheads="1"/>
                </p:cNvSpPr>
                <p:nvPr/>
              </p:nvSpPr>
              <p:spPr bwMode="auto">
                <a:xfrm>
                  <a:off x="331" y="1449"/>
                  <a:ext cx="480" cy="6"/>
                </a:xfrm>
                <a:prstGeom prst="rect">
                  <a:avLst/>
                </a:prstGeom>
                <a:solidFill>
                  <a:srgbClr val="EBEB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12" name="Rectangle 256">
                  <a:extLst>
                    <a:ext uri="{FF2B5EF4-FFF2-40B4-BE49-F238E27FC236}">
                      <a16:creationId xmlns:a16="http://schemas.microsoft.com/office/drawing/2014/main" id="{6F559B65-0D1A-4BF4-BA50-E1490CB4E96F}"/>
                    </a:ext>
                  </a:extLst>
                </p:cNvPr>
                <p:cNvSpPr>
                  <a:spLocks noChangeArrowheads="1"/>
                </p:cNvSpPr>
                <p:nvPr/>
              </p:nvSpPr>
              <p:spPr bwMode="auto">
                <a:xfrm>
                  <a:off x="331" y="1455"/>
                  <a:ext cx="480" cy="6"/>
                </a:xfrm>
                <a:prstGeom prst="rect">
                  <a:avLst/>
                </a:prstGeom>
                <a:solidFill>
                  <a:srgbClr val="EEEE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13" name="Rectangle 257">
                  <a:extLst>
                    <a:ext uri="{FF2B5EF4-FFF2-40B4-BE49-F238E27FC236}">
                      <a16:creationId xmlns:a16="http://schemas.microsoft.com/office/drawing/2014/main" id="{534CCD0E-65E0-4F55-820C-414DFF2D68EE}"/>
                    </a:ext>
                  </a:extLst>
                </p:cNvPr>
                <p:cNvSpPr>
                  <a:spLocks noChangeArrowheads="1"/>
                </p:cNvSpPr>
                <p:nvPr/>
              </p:nvSpPr>
              <p:spPr bwMode="auto">
                <a:xfrm>
                  <a:off x="331" y="1461"/>
                  <a:ext cx="480" cy="6"/>
                </a:xfrm>
                <a:prstGeom prst="rect">
                  <a:avLst/>
                </a:prstGeom>
                <a:solidFill>
                  <a:srgbClr val="F2F2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14" name="Rectangle 258">
                  <a:extLst>
                    <a:ext uri="{FF2B5EF4-FFF2-40B4-BE49-F238E27FC236}">
                      <a16:creationId xmlns:a16="http://schemas.microsoft.com/office/drawing/2014/main" id="{CF04B999-AF5D-47B6-BB9C-07AECEA124A9}"/>
                    </a:ext>
                  </a:extLst>
                </p:cNvPr>
                <p:cNvSpPr>
                  <a:spLocks noChangeArrowheads="1"/>
                </p:cNvSpPr>
                <p:nvPr/>
              </p:nvSpPr>
              <p:spPr bwMode="auto">
                <a:xfrm>
                  <a:off x="331" y="1467"/>
                  <a:ext cx="480" cy="6"/>
                </a:xfrm>
                <a:prstGeom prst="rect">
                  <a:avLst/>
                </a:prstGeom>
                <a:solidFill>
                  <a:srgbClr val="F5F5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15" name="Rectangle 259">
                  <a:extLst>
                    <a:ext uri="{FF2B5EF4-FFF2-40B4-BE49-F238E27FC236}">
                      <a16:creationId xmlns:a16="http://schemas.microsoft.com/office/drawing/2014/main" id="{9F689960-F03D-43B1-A8E1-9BF075E84129}"/>
                    </a:ext>
                  </a:extLst>
                </p:cNvPr>
                <p:cNvSpPr>
                  <a:spLocks noChangeArrowheads="1"/>
                </p:cNvSpPr>
                <p:nvPr/>
              </p:nvSpPr>
              <p:spPr bwMode="auto">
                <a:xfrm>
                  <a:off x="331" y="1473"/>
                  <a:ext cx="480" cy="6"/>
                </a:xfrm>
                <a:prstGeom prst="rect">
                  <a:avLst/>
                </a:prstGeom>
                <a:solidFill>
                  <a:srgbClr val="F7F7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16" name="Rectangle 260">
                  <a:extLst>
                    <a:ext uri="{FF2B5EF4-FFF2-40B4-BE49-F238E27FC236}">
                      <a16:creationId xmlns:a16="http://schemas.microsoft.com/office/drawing/2014/main" id="{CBDBF08A-AA24-41C7-B08B-8C45D7AD482B}"/>
                    </a:ext>
                  </a:extLst>
                </p:cNvPr>
                <p:cNvSpPr>
                  <a:spLocks noChangeArrowheads="1"/>
                </p:cNvSpPr>
                <p:nvPr/>
              </p:nvSpPr>
              <p:spPr bwMode="auto">
                <a:xfrm>
                  <a:off x="331" y="1479"/>
                  <a:ext cx="480" cy="6"/>
                </a:xfrm>
                <a:prstGeom prst="rect">
                  <a:avLst/>
                </a:prstGeom>
                <a:solidFill>
                  <a:srgbClr val="FAFA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17" name="Rectangle 261">
                  <a:extLst>
                    <a:ext uri="{FF2B5EF4-FFF2-40B4-BE49-F238E27FC236}">
                      <a16:creationId xmlns:a16="http://schemas.microsoft.com/office/drawing/2014/main" id="{5D3ACE21-0EDF-4F5D-A5AA-6BA3B5CE2EA1}"/>
                    </a:ext>
                  </a:extLst>
                </p:cNvPr>
                <p:cNvSpPr>
                  <a:spLocks noChangeArrowheads="1"/>
                </p:cNvSpPr>
                <p:nvPr/>
              </p:nvSpPr>
              <p:spPr bwMode="auto">
                <a:xfrm>
                  <a:off x="331" y="1485"/>
                  <a:ext cx="480" cy="6"/>
                </a:xfrm>
                <a:prstGeom prst="rect">
                  <a:avLst/>
                </a:prstGeom>
                <a:solidFill>
                  <a:srgbClr val="FBFB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18" name="Rectangle 262">
                  <a:extLst>
                    <a:ext uri="{FF2B5EF4-FFF2-40B4-BE49-F238E27FC236}">
                      <a16:creationId xmlns:a16="http://schemas.microsoft.com/office/drawing/2014/main" id="{A28EBC0D-47A5-43B8-BA59-954BF71A5B7C}"/>
                    </a:ext>
                  </a:extLst>
                </p:cNvPr>
                <p:cNvSpPr>
                  <a:spLocks noChangeArrowheads="1"/>
                </p:cNvSpPr>
                <p:nvPr/>
              </p:nvSpPr>
              <p:spPr bwMode="auto">
                <a:xfrm>
                  <a:off x="331" y="1491"/>
                  <a:ext cx="480" cy="6"/>
                </a:xfrm>
                <a:prstGeom prst="rect">
                  <a:avLst/>
                </a:prstGeom>
                <a:solidFill>
                  <a:srgbClr val="FDFD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19" name="Rectangle 263">
                  <a:extLst>
                    <a:ext uri="{FF2B5EF4-FFF2-40B4-BE49-F238E27FC236}">
                      <a16:creationId xmlns:a16="http://schemas.microsoft.com/office/drawing/2014/main" id="{94B56AAE-37A1-4026-AB42-2E195560BB4F}"/>
                    </a:ext>
                  </a:extLst>
                </p:cNvPr>
                <p:cNvSpPr>
                  <a:spLocks noChangeArrowheads="1"/>
                </p:cNvSpPr>
                <p:nvPr/>
              </p:nvSpPr>
              <p:spPr bwMode="auto">
                <a:xfrm>
                  <a:off x="331" y="1497"/>
                  <a:ext cx="480" cy="6"/>
                </a:xfrm>
                <a:prstGeom prst="rect">
                  <a:avLst/>
                </a:prstGeom>
                <a:solidFill>
                  <a:srgbClr val="FEFE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20" name="Rectangle 264">
                  <a:extLst>
                    <a:ext uri="{FF2B5EF4-FFF2-40B4-BE49-F238E27FC236}">
                      <a16:creationId xmlns:a16="http://schemas.microsoft.com/office/drawing/2014/main" id="{84DD375B-85E3-4D4B-A20A-0B0FC40A51B7}"/>
                    </a:ext>
                  </a:extLst>
                </p:cNvPr>
                <p:cNvSpPr>
                  <a:spLocks noChangeArrowheads="1"/>
                </p:cNvSpPr>
                <p:nvPr/>
              </p:nvSpPr>
              <p:spPr bwMode="auto">
                <a:xfrm>
                  <a:off x="331" y="1503"/>
                  <a:ext cx="480" cy="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21" name="Rectangle 265">
                  <a:extLst>
                    <a:ext uri="{FF2B5EF4-FFF2-40B4-BE49-F238E27FC236}">
                      <a16:creationId xmlns:a16="http://schemas.microsoft.com/office/drawing/2014/main" id="{37E367AE-1D44-4CD6-B39A-EDE37F9E4463}"/>
                    </a:ext>
                  </a:extLst>
                </p:cNvPr>
                <p:cNvSpPr>
                  <a:spLocks noChangeArrowheads="1"/>
                </p:cNvSpPr>
                <p:nvPr/>
              </p:nvSpPr>
              <p:spPr bwMode="auto">
                <a:xfrm>
                  <a:off x="331" y="1509"/>
                  <a:ext cx="480" cy="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22" name="Rectangle 266">
                  <a:extLst>
                    <a:ext uri="{FF2B5EF4-FFF2-40B4-BE49-F238E27FC236}">
                      <a16:creationId xmlns:a16="http://schemas.microsoft.com/office/drawing/2014/main" id="{5F1F6BF5-A774-4483-984F-C8D49B98D758}"/>
                    </a:ext>
                  </a:extLst>
                </p:cNvPr>
                <p:cNvSpPr>
                  <a:spLocks noChangeArrowheads="1"/>
                </p:cNvSpPr>
                <p:nvPr/>
              </p:nvSpPr>
              <p:spPr bwMode="auto">
                <a:xfrm>
                  <a:off x="331" y="1515"/>
                  <a:ext cx="480" cy="6"/>
                </a:xfrm>
                <a:prstGeom prst="rect">
                  <a:avLst/>
                </a:prstGeom>
                <a:solidFill>
                  <a:srgbClr val="FEFE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23" name="Rectangle 267">
                  <a:extLst>
                    <a:ext uri="{FF2B5EF4-FFF2-40B4-BE49-F238E27FC236}">
                      <a16:creationId xmlns:a16="http://schemas.microsoft.com/office/drawing/2014/main" id="{6DC5E3AE-0801-4335-A869-B87A9C74DD52}"/>
                    </a:ext>
                  </a:extLst>
                </p:cNvPr>
                <p:cNvSpPr>
                  <a:spLocks noChangeArrowheads="1"/>
                </p:cNvSpPr>
                <p:nvPr/>
              </p:nvSpPr>
              <p:spPr bwMode="auto">
                <a:xfrm>
                  <a:off x="331" y="1521"/>
                  <a:ext cx="480" cy="6"/>
                </a:xfrm>
                <a:prstGeom prst="rect">
                  <a:avLst/>
                </a:prstGeom>
                <a:solidFill>
                  <a:srgbClr val="FDFD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24" name="Rectangle 268">
                  <a:extLst>
                    <a:ext uri="{FF2B5EF4-FFF2-40B4-BE49-F238E27FC236}">
                      <a16:creationId xmlns:a16="http://schemas.microsoft.com/office/drawing/2014/main" id="{C8E2FA77-3314-4243-BF37-7B0A56E0C604}"/>
                    </a:ext>
                  </a:extLst>
                </p:cNvPr>
                <p:cNvSpPr>
                  <a:spLocks noChangeArrowheads="1"/>
                </p:cNvSpPr>
                <p:nvPr/>
              </p:nvSpPr>
              <p:spPr bwMode="auto">
                <a:xfrm>
                  <a:off x="331" y="1527"/>
                  <a:ext cx="480" cy="6"/>
                </a:xfrm>
                <a:prstGeom prst="rect">
                  <a:avLst/>
                </a:prstGeom>
                <a:solidFill>
                  <a:srgbClr val="FBFB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25" name="Rectangle 269">
                  <a:extLst>
                    <a:ext uri="{FF2B5EF4-FFF2-40B4-BE49-F238E27FC236}">
                      <a16:creationId xmlns:a16="http://schemas.microsoft.com/office/drawing/2014/main" id="{BDC1A0DE-0271-40CF-9424-66AC2C1850FE}"/>
                    </a:ext>
                  </a:extLst>
                </p:cNvPr>
                <p:cNvSpPr>
                  <a:spLocks noChangeArrowheads="1"/>
                </p:cNvSpPr>
                <p:nvPr/>
              </p:nvSpPr>
              <p:spPr bwMode="auto">
                <a:xfrm>
                  <a:off x="331" y="1533"/>
                  <a:ext cx="480" cy="6"/>
                </a:xfrm>
                <a:prstGeom prst="rect">
                  <a:avLst/>
                </a:prstGeom>
                <a:solidFill>
                  <a:srgbClr val="FAFA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26" name="Rectangle 270">
                  <a:extLst>
                    <a:ext uri="{FF2B5EF4-FFF2-40B4-BE49-F238E27FC236}">
                      <a16:creationId xmlns:a16="http://schemas.microsoft.com/office/drawing/2014/main" id="{3F1E5BCE-C384-4340-8837-ECC24CD68A2E}"/>
                    </a:ext>
                  </a:extLst>
                </p:cNvPr>
                <p:cNvSpPr>
                  <a:spLocks noChangeArrowheads="1"/>
                </p:cNvSpPr>
                <p:nvPr/>
              </p:nvSpPr>
              <p:spPr bwMode="auto">
                <a:xfrm>
                  <a:off x="331" y="1539"/>
                  <a:ext cx="480" cy="6"/>
                </a:xfrm>
                <a:prstGeom prst="rect">
                  <a:avLst/>
                </a:prstGeom>
                <a:solidFill>
                  <a:srgbClr val="F7F7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27" name="Rectangle 271">
                  <a:extLst>
                    <a:ext uri="{FF2B5EF4-FFF2-40B4-BE49-F238E27FC236}">
                      <a16:creationId xmlns:a16="http://schemas.microsoft.com/office/drawing/2014/main" id="{57AA58CD-1C04-4DD2-AC99-39360AA2EE58}"/>
                    </a:ext>
                  </a:extLst>
                </p:cNvPr>
                <p:cNvSpPr>
                  <a:spLocks noChangeArrowheads="1"/>
                </p:cNvSpPr>
                <p:nvPr/>
              </p:nvSpPr>
              <p:spPr bwMode="auto">
                <a:xfrm>
                  <a:off x="331" y="1545"/>
                  <a:ext cx="480" cy="6"/>
                </a:xfrm>
                <a:prstGeom prst="rect">
                  <a:avLst/>
                </a:prstGeom>
                <a:solidFill>
                  <a:srgbClr val="F5F5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28" name="Rectangle 272">
                  <a:extLst>
                    <a:ext uri="{FF2B5EF4-FFF2-40B4-BE49-F238E27FC236}">
                      <a16:creationId xmlns:a16="http://schemas.microsoft.com/office/drawing/2014/main" id="{5C595DBF-E164-410E-BECE-9788D655D1D8}"/>
                    </a:ext>
                  </a:extLst>
                </p:cNvPr>
                <p:cNvSpPr>
                  <a:spLocks noChangeArrowheads="1"/>
                </p:cNvSpPr>
                <p:nvPr/>
              </p:nvSpPr>
              <p:spPr bwMode="auto">
                <a:xfrm>
                  <a:off x="331" y="1551"/>
                  <a:ext cx="480" cy="6"/>
                </a:xfrm>
                <a:prstGeom prst="rect">
                  <a:avLst/>
                </a:prstGeom>
                <a:solidFill>
                  <a:srgbClr val="F2F2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29" name="Rectangle 273">
                  <a:extLst>
                    <a:ext uri="{FF2B5EF4-FFF2-40B4-BE49-F238E27FC236}">
                      <a16:creationId xmlns:a16="http://schemas.microsoft.com/office/drawing/2014/main" id="{71AB434E-C813-49BD-AF5D-6CF830E18768}"/>
                    </a:ext>
                  </a:extLst>
                </p:cNvPr>
                <p:cNvSpPr>
                  <a:spLocks noChangeArrowheads="1"/>
                </p:cNvSpPr>
                <p:nvPr/>
              </p:nvSpPr>
              <p:spPr bwMode="auto">
                <a:xfrm>
                  <a:off x="331" y="1557"/>
                  <a:ext cx="480" cy="6"/>
                </a:xfrm>
                <a:prstGeom prst="rect">
                  <a:avLst/>
                </a:prstGeom>
                <a:solidFill>
                  <a:srgbClr val="EEEE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30" name="Rectangle 274">
                  <a:extLst>
                    <a:ext uri="{FF2B5EF4-FFF2-40B4-BE49-F238E27FC236}">
                      <a16:creationId xmlns:a16="http://schemas.microsoft.com/office/drawing/2014/main" id="{002CC0C7-47A6-4708-8390-D0B5E9E07DB4}"/>
                    </a:ext>
                  </a:extLst>
                </p:cNvPr>
                <p:cNvSpPr>
                  <a:spLocks noChangeArrowheads="1"/>
                </p:cNvSpPr>
                <p:nvPr/>
              </p:nvSpPr>
              <p:spPr bwMode="auto">
                <a:xfrm>
                  <a:off x="331" y="1563"/>
                  <a:ext cx="480" cy="6"/>
                </a:xfrm>
                <a:prstGeom prst="rect">
                  <a:avLst/>
                </a:prstGeom>
                <a:solidFill>
                  <a:srgbClr val="EBEB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31" name="Rectangle 275">
                  <a:extLst>
                    <a:ext uri="{FF2B5EF4-FFF2-40B4-BE49-F238E27FC236}">
                      <a16:creationId xmlns:a16="http://schemas.microsoft.com/office/drawing/2014/main" id="{00824D5B-F9E3-406F-83AA-DE2B8A1AB6EB}"/>
                    </a:ext>
                  </a:extLst>
                </p:cNvPr>
                <p:cNvSpPr>
                  <a:spLocks noChangeArrowheads="1"/>
                </p:cNvSpPr>
                <p:nvPr/>
              </p:nvSpPr>
              <p:spPr bwMode="auto">
                <a:xfrm>
                  <a:off x="331" y="1569"/>
                  <a:ext cx="480" cy="6"/>
                </a:xfrm>
                <a:prstGeom prst="rect">
                  <a:avLst/>
                </a:prstGeom>
                <a:solidFill>
                  <a:srgbClr val="E7E7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32" name="Rectangle 276">
                  <a:extLst>
                    <a:ext uri="{FF2B5EF4-FFF2-40B4-BE49-F238E27FC236}">
                      <a16:creationId xmlns:a16="http://schemas.microsoft.com/office/drawing/2014/main" id="{992E6546-2292-4C1A-8C61-03498FCCE6D0}"/>
                    </a:ext>
                  </a:extLst>
                </p:cNvPr>
                <p:cNvSpPr>
                  <a:spLocks noChangeArrowheads="1"/>
                </p:cNvSpPr>
                <p:nvPr/>
              </p:nvSpPr>
              <p:spPr bwMode="auto">
                <a:xfrm>
                  <a:off x="331" y="1575"/>
                  <a:ext cx="480" cy="6"/>
                </a:xfrm>
                <a:prstGeom prst="rect">
                  <a:avLst/>
                </a:prstGeom>
                <a:solidFill>
                  <a:srgbClr val="E3E3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33" name="Rectangle 277">
                  <a:extLst>
                    <a:ext uri="{FF2B5EF4-FFF2-40B4-BE49-F238E27FC236}">
                      <a16:creationId xmlns:a16="http://schemas.microsoft.com/office/drawing/2014/main" id="{30827CAD-4653-458C-8CE0-67172137681A}"/>
                    </a:ext>
                  </a:extLst>
                </p:cNvPr>
                <p:cNvSpPr>
                  <a:spLocks noChangeArrowheads="1"/>
                </p:cNvSpPr>
                <p:nvPr/>
              </p:nvSpPr>
              <p:spPr bwMode="auto">
                <a:xfrm>
                  <a:off x="331" y="1581"/>
                  <a:ext cx="480" cy="6"/>
                </a:xfrm>
                <a:prstGeom prst="rect">
                  <a:avLst/>
                </a:prstGeom>
                <a:solidFill>
                  <a:srgbClr val="DFDF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34" name="Rectangle 278">
                  <a:extLst>
                    <a:ext uri="{FF2B5EF4-FFF2-40B4-BE49-F238E27FC236}">
                      <a16:creationId xmlns:a16="http://schemas.microsoft.com/office/drawing/2014/main" id="{4EC1BB9B-EEA0-44A7-9FD5-3891C186B727}"/>
                    </a:ext>
                  </a:extLst>
                </p:cNvPr>
                <p:cNvSpPr>
                  <a:spLocks noChangeArrowheads="1"/>
                </p:cNvSpPr>
                <p:nvPr/>
              </p:nvSpPr>
              <p:spPr bwMode="auto">
                <a:xfrm>
                  <a:off x="331" y="1587"/>
                  <a:ext cx="480" cy="6"/>
                </a:xfrm>
                <a:prstGeom prst="rect">
                  <a:avLst/>
                </a:prstGeom>
                <a:solidFill>
                  <a:srgbClr val="DCDC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35" name="Rectangle 279">
                  <a:extLst>
                    <a:ext uri="{FF2B5EF4-FFF2-40B4-BE49-F238E27FC236}">
                      <a16:creationId xmlns:a16="http://schemas.microsoft.com/office/drawing/2014/main" id="{32BF3754-D0F3-45E3-93BB-EC5296A4CDD6}"/>
                    </a:ext>
                  </a:extLst>
                </p:cNvPr>
                <p:cNvSpPr>
                  <a:spLocks noChangeArrowheads="1"/>
                </p:cNvSpPr>
                <p:nvPr/>
              </p:nvSpPr>
              <p:spPr bwMode="auto">
                <a:xfrm>
                  <a:off x="331" y="1593"/>
                  <a:ext cx="480" cy="6"/>
                </a:xfrm>
                <a:prstGeom prst="rect">
                  <a:avLst/>
                </a:prstGeom>
                <a:solidFill>
                  <a:srgbClr val="D9D9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36" name="Rectangle 280">
                  <a:extLst>
                    <a:ext uri="{FF2B5EF4-FFF2-40B4-BE49-F238E27FC236}">
                      <a16:creationId xmlns:a16="http://schemas.microsoft.com/office/drawing/2014/main" id="{F249C6E7-8966-4E3A-BD09-47A90319626A}"/>
                    </a:ext>
                  </a:extLst>
                </p:cNvPr>
                <p:cNvSpPr>
                  <a:spLocks noChangeArrowheads="1"/>
                </p:cNvSpPr>
                <p:nvPr/>
              </p:nvSpPr>
              <p:spPr bwMode="auto">
                <a:xfrm>
                  <a:off x="331" y="1599"/>
                  <a:ext cx="480" cy="6"/>
                </a:xfrm>
                <a:prstGeom prst="rect">
                  <a:avLst/>
                </a:prstGeom>
                <a:solidFill>
                  <a:srgbClr val="D6D6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37" name="Rectangle 281">
                  <a:extLst>
                    <a:ext uri="{FF2B5EF4-FFF2-40B4-BE49-F238E27FC236}">
                      <a16:creationId xmlns:a16="http://schemas.microsoft.com/office/drawing/2014/main" id="{731306A7-48CC-4F28-AF0F-0E154EACAA44}"/>
                    </a:ext>
                  </a:extLst>
                </p:cNvPr>
                <p:cNvSpPr>
                  <a:spLocks noChangeArrowheads="1"/>
                </p:cNvSpPr>
                <p:nvPr/>
              </p:nvSpPr>
              <p:spPr bwMode="auto">
                <a:xfrm>
                  <a:off x="331" y="1605"/>
                  <a:ext cx="480" cy="6"/>
                </a:xfrm>
                <a:prstGeom prst="rect">
                  <a:avLst/>
                </a:prstGeom>
                <a:solidFill>
                  <a:srgbClr val="D4D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38" name="Rectangle 282">
                  <a:extLst>
                    <a:ext uri="{FF2B5EF4-FFF2-40B4-BE49-F238E27FC236}">
                      <a16:creationId xmlns:a16="http://schemas.microsoft.com/office/drawing/2014/main" id="{218B25CA-AA8C-4A24-8BCD-A0CD6DBFC135}"/>
                    </a:ext>
                  </a:extLst>
                </p:cNvPr>
                <p:cNvSpPr>
                  <a:spLocks noChangeArrowheads="1"/>
                </p:cNvSpPr>
                <p:nvPr/>
              </p:nvSpPr>
              <p:spPr bwMode="auto">
                <a:xfrm>
                  <a:off x="331" y="1611"/>
                  <a:ext cx="480" cy="6"/>
                </a:xfrm>
                <a:prstGeom prst="rect">
                  <a:avLst/>
                </a:prstGeom>
                <a:solidFill>
                  <a:srgbClr val="D3D3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39" name="Rectangle 283">
                  <a:extLst>
                    <a:ext uri="{FF2B5EF4-FFF2-40B4-BE49-F238E27FC236}">
                      <a16:creationId xmlns:a16="http://schemas.microsoft.com/office/drawing/2014/main" id="{D0F41BE8-9654-4DD9-8DA9-7DE7E2AAB08B}"/>
                    </a:ext>
                  </a:extLst>
                </p:cNvPr>
                <p:cNvSpPr>
                  <a:spLocks noChangeArrowheads="1"/>
                </p:cNvSpPr>
                <p:nvPr/>
              </p:nvSpPr>
              <p:spPr bwMode="auto">
                <a:xfrm>
                  <a:off x="331" y="1617"/>
                  <a:ext cx="480" cy="6"/>
                </a:xfrm>
                <a:prstGeom prst="rect">
                  <a:avLst/>
                </a:prstGeom>
                <a:solidFill>
                  <a:srgbClr val="D2D2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40" name="Rectangle 284">
                  <a:extLst>
                    <a:ext uri="{FF2B5EF4-FFF2-40B4-BE49-F238E27FC236}">
                      <a16:creationId xmlns:a16="http://schemas.microsoft.com/office/drawing/2014/main" id="{C011242F-DCFC-4282-BF1A-6481C700D960}"/>
                    </a:ext>
                  </a:extLst>
                </p:cNvPr>
                <p:cNvSpPr>
                  <a:spLocks noChangeArrowheads="1"/>
                </p:cNvSpPr>
                <p:nvPr/>
              </p:nvSpPr>
              <p:spPr bwMode="auto">
                <a:xfrm>
                  <a:off x="331" y="1623"/>
                  <a:ext cx="480" cy="6"/>
                </a:xfrm>
                <a:prstGeom prst="rect">
                  <a:avLst/>
                </a:prstGeom>
                <a:solidFill>
                  <a:srgbClr val="D1D1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0941" name="Rectangle 285">
                <a:extLst>
                  <a:ext uri="{FF2B5EF4-FFF2-40B4-BE49-F238E27FC236}">
                    <a16:creationId xmlns:a16="http://schemas.microsoft.com/office/drawing/2014/main" id="{F9B08093-3FBB-4E29-81F5-9AB1298FC2E7}"/>
                  </a:ext>
                </a:extLst>
              </p:cNvPr>
              <p:cNvSpPr>
                <a:spLocks noChangeArrowheads="1"/>
              </p:cNvSpPr>
              <p:nvPr/>
            </p:nvSpPr>
            <p:spPr bwMode="auto">
              <a:xfrm>
                <a:off x="331" y="1389"/>
                <a:ext cx="480" cy="24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942" name="Rectangle 286">
              <a:extLst>
                <a:ext uri="{FF2B5EF4-FFF2-40B4-BE49-F238E27FC236}">
                  <a16:creationId xmlns:a16="http://schemas.microsoft.com/office/drawing/2014/main" id="{AA9FF611-700C-4A7D-B3CA-7D1BC4D2B3B8}"/>
                </a:ext>
              </a:extLst>
            </p:cNvPr>
            <p:cNvSpPr>
              <a:spLocks noChangeArrowheads="1"/>
            </p:cNvSpPr>
            <p:nvPr/>
          </p:nvSpPr>
          <p:spPr bwMode="auto">
            <a:xfrm>
              <a:off x="1662" y="2118"/>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TCP</a:t>
              </a:r>
              <a:endParaRPr lang="fr-FR" altLang="en-US"/>
            </a:p>
          </p:txBody>
        </p:sp>
        <p:grpSp>
          <p:nvGrpSpPr>
            <p:cNvPr id="70943" name="Group 287">
              <a:extLst>
                <a:ext uri="{FF2B5EF4-FFF2-40B4-BE49-F238E27FC236}">
                  <a16:creationId xmlns:a16="http://schemas.microsoft.com/office/drawing/2014/main" id="{3577E27F-1C6B-4953-8183-CB2B12CE8DA8}"/>
                </a:ext>
              </a:extLst>
            </p:cNvPr>
            <p:cNvGrpSpPr>
              <a:grpSpLocks/>
            </p:cNvGrpSpPr>
            <p:nvPr/>
          </p:nvGrpSpPr>
          <p:grpSpPr bwMode="auto">
            <a:xfrm>
              <a:off x="1536" y="2304"/>
              <a:ext cx="480" cy="240"/>
              <a:chOff x="331" y="1629"/>
              <a:chExt cx="480" cy="240"/>
            </a:xfrm>
          </p:grpSpPr>
          <p:grpSp>
            <p:nvGrpSpPr>
              <p:cNvPr id="70944" name="Group 288">
                <a:extLst>
                  <a:ext uri="{FF2B5EF4-FFF2-40B4-BE49-F238E27FC236}">
                    <a16:creationId xmlns:a16="http://schemas.microsoft.com/office/drawing/2014/main" id="{890C9D95-F1EE-40E9-9CAD-38F5B093D243}"/>
                  </a:ext>
                </a:extLst>
              </p:cNvPr>
              <p:cNvGrpSpPr>
                <a:grpSpLocks/>
              </p:cNvGrpSpPr>
              <p:nvPr/>
            </p:nvGrpSpPr>
            <p:grpSpPr bwMode="auto">
              <a:xfrm>
                <a:off x="331" y="1629"/>
                <a:ext cx="480" cy="240"/>
                <a:chOff x="331" y="1629"/>
                <a:chExt cx="480" cy="240"/>
              </a:xfrm>
            </p:grpSpPr>
            <p:sp>
              <p:nvSpPr>
                <p:cNvPr id="70945" name="Rectangle 289">
                  <a:extLst>
                    <a:ext uri="{FF2B5EF4-FFF2-40B4-BE49-F238E27FC236}">
                      <a16:creationId xmlns:a16="http://schemas.microsoft.com/office/drawing/2014/main" id="{75ADEF45-6818-4B55-8797-21665042EC87}"/>
                    </a:ext>
                  </a:extLst>
                </p:cNvPr>
                <p:cNvSpPr>
                  <a:spLocks noChangeArrowheads="1"/>
                </p:cNvSpPr>
                <p:nvPr/>
              </p:nvSpPr>
              <p:spPr bwMode="auto">
                <a:xfrm>
                  <a:off x="331" y="1629"/>
                  <a:ext cx="480" cy="6"/>
                </a:xfrm>
                <a:prstGeom prst="rect">
                  <a:avLst/>
                </a:prstGeom>
                <a:solidFill>
                  <a:srgbClr val="61A2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46" name="Rectangle 290">
                  <a:extLst>
                    <a:ext uri="{FF2B5EF4-FFF2-40B4-BE49-F238E27FC236}">
                      <a16:creationId xmlns:a16="http://schemas.microsoft.com/office/drawing/2014/main" id="{4DDCD69C-2EE3-48A9-9E63-0B81D0726771}"/>
                    </a:ext>
                  </a:extLst>
                </p:cNvPr>
                <p:cNvSpPr>
                  <a:spLocks noChangeArrowheads="1"/>
                </p:cNvSpPr>
                <p:nvPr/>
              </p:nvSpPr>
              <p:spPr bwMode="auto">
                <a:xfrm>
                  <a:off x="331" y="1635"/>
                  <a:ext cx="480" cy="6"/>
                </a:xfrm>
                <a:prstGeom prst="rect">
                  <a:avLst/>
                </a:prstGeom>
                <a:solidFill>
                  <a:srgbClr val="62A4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47" name="Rectangle 291">
                  <a:extLst>
                    <a:ext uri="{FF2B5EF4-FFF2-40B4-BE49-F238E27FC236}">
                      <a16:creationId xmlns:a16="http://schemas.microsoft.com/office/drawing/2014/main" id="{6E1A936D-0EC8-45DB-A58F-FC770560D431}"/>
                    </a:ext>
                  </a:extLst>
                </p:cNvPr>
                <p:cNvSpPr>
                  <a:spLocks noChangeArrowheads="1"/>
                </p:cNvSpPr>
                <p:nvPr/>
              </p:nvSpPr>
              <p:spPr bwMode="auto">
                <a:xfrm>
                  <a:off x="331" y="1641"/>
                  <a:ext cx="480" cy="6"/>
                </a:xfrm>
                <a:prstGeom prst="rect">
                  <a:avLst/>
                </a:prstGeom>
                <a:solidFill>
                  <a:srgbClr val="64A7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48" name="Rectangle 292">
                  <a:extLst>
                    <a:ext uri="{FF2B5EF4-FFF2-40B4-BE49-F238E27FC236}">
                      <a16:creationId xmlns:a16="http://schemas.microsoft.com/office/drawing/2014/main" id="{7728A5D3-09BC-42A9-86BF-0B3E06EEBAF1}"/>
                    </a:ext>
                  </a:extLst>
                </p:cNvPr>
                <p:cNvSpPr>
                  <a:spLocks noChangeArrowheads="1"/>
                </p:cNvSpPr>
                <p:nvPr/>
              </p:nvSpPr>
              <p:spPr bwMode="auto">
                <a:xfrm>
                  <a:off x="331" y="1647"/>
                  <a:ext cx="480" cy="6"/>
                </a:xfrm>
                <a:prstGeom prst="rect">
                  <a:avLst/>
                </a:prstGeom>
                <a:solidFill>
                  <a:srgbClr val="66AA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49" name="Rectangle 293">
                  <a:extLst>
                    <a:ext uri="{FF2B5EF4-FFF2-40B4-BE49-F238E27FC236}">
                      <a16:creationId xmlns:a16="http://schemas.microsoft.com/office/drawing/2014/main" id="{663A66E1-25CD-4B8C-9C88-EB063DF8DFEF}"/>
                    </a:ext>
                  </a:extLst>
                </p:cNvPr>
                <p:cNvSpPr>
                  <a:spLocks noChangeArrowheads="1"/>
                </p:cNvSpPr>
                <p:nvPr/>
              </p:nvSpPr>
              <p:spPr bwMode="auto">
                <a:xfrm>
                  <a:off x="331" y="1653"/>
                  <a:ext cx="480" cy="6"/>
                </a:xfrm>
                <a:prstGeom prst="rect">
                  <a:avLst/>
                </a:prstGeom>
                <a:solidFill>
                  <a:srgbClr val="69AF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50" name="Rectangle 294">
                  <a:extLst>
                    <a:ext uri="{FF2B5EF4-FFF2-40B4-BE49-F238E27FC236}">
                      <a16:creationId xmlns:a16="http://schemas.microsoft.com/office/drawing/2014/main" id="{9E9E17E7-7971-40BE-A9C6-BE28FA1BDEFA}"/>
                    </a:ext>
                  </a:extLst>
                </p:cNvPr>
                <p:cNvSpPr>
                  <a:spLocks noChangeArrowheads="1"/>
                </p:cNvSpPr>
                <p:nvPr/>
              </p:nvSpPr>
              <p:spPr bwMode="auto">
                <a:xfrm>
                  <a:off x="331" y="1659"/>
                  <a:ext cx="480" cy="6"/>
                </a:xfrm>
                <a:prstGeom prst="rect">
                  <a:avLst/>
                </a:prstGeom>
                <a:solidFill>
                  <a:srgbClr val="6CB5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51" name="Rectangle 295">
                  <a:extLst>
                    <a:ext uri="{FF2B5EF4-FFF2-40B4-BE49-F238E27FC236}">
                      <a16:creationId xmlns:a16="http://schemas.microsoft.com/office/drawing/2014/main" id="{2536FE60-C04F-4E9B-B9F8-6DFA48A6D8FF}"/>
                    </a:ext>
                  </a:extLst>
                </p:cNvPr>
                <p:cNvSpPr>
                  <a:spLocks noChangeArrowheads="1"/>
                </p:cNvSpPr>
                <p:nvPr/>
              </p:nvSpPr>
              <p:spPr bwMode="auto">
                <a:xfrm>
                  <a:off x="331" y="1665"/>
                  <a:ext cx="480" cy="6"/>
                </a:xfrm>
                <a:prstGeom prst="rect">
                  <a:avLst/>
                </a:prstGeom>
                <a:solidFill>
                  <a:srgbClr val="70BB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52" name="Rectangle 296">
                  <a:extLst>
                    <a:ext uri="{FF2B5EF4-FFF2-40B4-BE49-F238E27FC236}">
                      <a16:creationId xmlns:a16="http://schemas.microsoft.com/office/drawing/2014/main" id="{08355703-F285-40D6-9780-63CE67D67CDA}"/>
                    </a:ext>
                  </a:extLst>
                </p:cNvPr>
                <p:cNvSpPr>
                  <a:spLocks noChangeArrowheads="1"/>
                </p:cNvSpPr>
                <p:nvPr/>
              </p:nvSpPr>
              <p:spPr bwMode="auto">
                <a:xfrm>
                  <a:off x="331" y="1671"/>
                  <a:ext cx="480" cy="6"/>
                </a:xfrm>
                <a:prstGeom prst="rect">
                  <a:avLst/>
                </a:prstGeom>
                <a:solidFill>
                  <a:srgbClr val="74C2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53" name="Rectangle 297">
                  <a:extLst>
                    <a:ext uri="{FF2B5EF4-FFF2-40B4-BE49-F238E27FC236}">
                      <a16:creationId xmlns:a16="http://schemas.microsoft.com/office/drawing/2014/main" id="{26A940E1-2AF9-42A5-9634-ACFB0569AEEB}"/>
                    </a:ext>
                  </a:extLst>
                </p:cNvPr>
                <p:cNvSpPr>
                  <a:spLocks noChangeArrowheads="1"/>
                </p:cNvSpPr>
                <p:nvPr/>
              </p:nvSpPr>
              <p:spPr bwMode="auto">
                <a:xfrm>
                  <a:off x="331" y="1677"/>
                  <a:ext cx="480" cy="6"/>
                </a:xfrm>
                <a:prstGeom prst="rect">
                  <a:avLst/>
                </a:prstGeom>
                <a:solidFill>
                  <a:srgbClr val="79C9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54" name="Rectangle 298">
                  <a:extLst>
                    <a:ext uri="{FF2B5EF4-FFF2-40B4-BE49-F238E27FC236}">
                      <a16:creationId xmlns:a16="http://schemas.microsoft.com/office/drawing/2014/main" id="{C256C59B-1364-47CB-971F-D6788F518B8B}"/>
                    </a:ext>
                  </a:extLst>
                </p:cNvPr>
                <p:cNvSpPr>
                  <a:spLocks noChangeArrowheads="1"/>
                </p:cNvSpPr>
                <p:nvPr/>
              </p:nvSpPr>
              <p:spPr bwMode="auto">
                <a:xfrm>
                  <a:off x="331" y="1683"/>
                  <a:ext cx="480" cy="6"/>
                </a:xfrm>
                <a:prstGeom prst="rect">
                  <a:avLst/>
                </a:prstGeom>
                <a:solidFill>
                  <a:srgbClr val="7DD1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55" name="Rectangle 299">
                  <a:extLst>
                    <a:ext uri="{FF2B5EF4-FFF2-40B4-BE49-F238E27FC236}">
                      <a16:creationId xmlns:a16="http://schemas.microsoft.com/office/drawing/2014/main" id="{DF09B806-EA65-43E9-BB94-F41E11521BE3}"/>
                    </a:ext>
                  </a:extLst>
                </p:cNvPr>
                <p:cNvSpPr>
                  <a:spLocks noChangeArrowheads="1"/>
                </p:cNvSpPr>
                <p:nvPr/>
              </p:nvSpPr>
              <p:spPr bwMode="auto">
                <a:xfrm>
                  <a:off x="331" y="1689"/>
                  <a:ext cx="480" cy="6"/>
                </a:xfrm>
                <a:prstGeom prst="rect">
                  <a:avLst/>
                </a:prstGeom>
                <a:solidFill>
                  <a:srgbClr val="82D9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56" name="Rectangle 300">
                  <a:extLst>
                    <a:ext uri="{FF2B5EF4-FFF2-40B4-BE49-F238E27FC236}">
                      <a16:creationId xmlns:a16="http://schemas.microsoft.com/office/drawing/2014/main" id="{52AFDDA9-1A14-42B1-911B-385C709F8BDE}"/>
                    </a:ext>
                  </a:extLst>
                </p:cNvPr>
                <p:cNvSpPr>
                  <a:spLocks noChangeArrowheads="1"/>
                </p:cNvSpPr>
                <p:nvPr/>
              </p:nvSpPr>
              <p:spPr bwMode="auto">
                <a:xfrm>
                  <a:off x="331" y="1695"/>
                  <a:ext cx="480" cy="6"/>
                </a:xfrm>
                <a:prstGeom prst="rect">
                  <a:avLst/>
                </a:prstGeom>
                <a:solidFill>
                  <a:srgbClr val="86E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57" name="Rectangle 301">
                  <a:extLst>
                    <a:ext uri="{FF2B5EF4-FFF2-40B4-BE49-F238E27FC236}">
                      <a16:creationId xmlns:a16="http://schemas.microsoft.com/office/drawing/2014/main" id="{E7AD4AD2-E0F5-426A-A9A5-A2D58C4E9A81}"/>
                    </a:ext>
                  </a:extLst>
                </p:cNvPr>
                <p:cNvSpPr>
                  <a:spLocks noChangeArrowheads="1"/>
                </p:cNvSpPr>
                <p:nvPr/>
              </p:nvSpPr>
              <p:spPr bwMode="auto">
                <a:xfrm>
                  <a:off x="331" y="1701"/>
                  <a:ext cx="480" cy="6"/>
                </a:xfrm>
                <a:prstGeom prst="rect">
                  <a:avLst/>
                </a:prstGeom>
                <a:solidFill>
                  <a:srgbClr val="8AE7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58" name="Rectangle 302">
                  <a:extLst>
                    <a:ext uri="{FF2B5EF4-FFF2-40B4-BE49-F238E27FC236}">
                      <a16:creationId xmlns:a16="http://schemas.microsoft.com/office/drawing/2014/main" id="{2103B089-2C92-49D2-B625-BFA840A8D23F}"/>
                    </a:ext>
                  </a:extLst>
                </p:cNvPr>
                <p:cNvSpPr>
                  <a:spLocks noChangeArrowheads="1"/>
                </p:cNvSpPr>
                <p:nvPr/>
              </p:nvSpPr>
              <p:spPr bwMode="auto">
                <a:xfrm>
                  <a:off x="331" y="1707"/>
                  <a:ext cx="480" cy="6"/>
                </a:xfrm>
                <a:prstGeom prst="rect">
                  <a:avLst/>
                </a:prstGeom>
                <a:solidFill>
                  <a:srgbClr val="8EEC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59" name="Rectangle 303">
                  <a:extLst>
                    <a:ext uri="{FF2B5EF4-FFF2-40B4-BE49-F238E27FC236}">
                      <a16:creationId xmlns:a16="http://schemas.microsoft.com/office/drawing/2014/main" id="{73FEB271-482B-443D-8D7D-77BA6DDF9F35}"/>
                    </a:ext>
                  </a:extLst>
                </p:cNvPr>
                <p:cNvSpPr>
                  <a:spLocks noChangeArrowheads="1"/>
                </p:cNvSpPr>
                <p:nvPr/>
              </p:nvSpPr>
              <p:spPr bwMode="auto">
                <a:xfrm>
                  <a:off x="331" y="1713"/>
                  <a:ext cx="480" cy="6"/>
                </a:xfrm>
                <a:prstGeom prst="rect">
                  <a:avLst/>
                </a:prstGeom>
                <a:solidFill>
                  <a:srgbClr val="91F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60" name="Rectangle 304">
                  <a:extLst>
                    <a:ext uri="{FF2B5EF4-FFF2-40B4-BE49-F238E27FC236}">
                      <a16:creationId xmlns:a16="http://schemas.microsoft.com/office/drawing/2014/main" id="{8BDFC1A2-E70A-4CCD-AF4C-F819436DC229}"/>
                    </a:ext>
                  </a:extLst>
                </p:cNvPr>
                <p:cNvSpPr>
                  <a:spLocks noChangeArrowheads="1"/>
                </p:cNvSpPr>
                <p:nvPr/>
              </p:nvSpPr>
              <p:spPr bwMode="auto">
                <a:xfrm>
                  <a:off x="331" y="1719"/>
                  <a:ext cx="480" cy="6"/>
                </a:xfrm>
                <a:prstGeom prst="rect">
                  <a:avLst/>
                </a:prstGeom>
                <a:solidFill>
                  <a:srgbClr val="93F5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61" name="Rectangle 305">
                  <a:extLst>
                    <a:ext uri="{FF2B5EF4-FFF2-40B4-BE49-F238E27FC236}">
                      <a16:creationId xmlns:a16="http://schemas.microsoft.com/office/drawing/2014/main" id="{EE6952FB-56F5-444B-A6FC-3986FD06739D}"/>
                    </a:ext>
                  </a:extLst>
                </p:cNvPr>
                <p:cNvSpPr>
                  <a:spLocks noChangeArrowheads="1"/>
                </p:cNvSpPr>
                <p:nvPr/>
              </p:nvSpPr>
              <p:spPr bwMode="auto">
                <a:xfrm>
                  <a:off x="331" y="1725"/>
                  <a:ext cx="480" cy="6"/>
                </a:xfrm>
                <a:prstGeom prst="rect">
                  <a:avLst/>
                </a:prstGeom>
                <a:solidFill>
                  <a:srgbClr val="95F9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62" name="Rectangle 306">
                  <a:extLst>
                    <a:ext uri="{FF2B5EF4-FFF2-40B4-BE49-F238E27FC236}">
                      <a16:creationId xmlns:a16="http://schemas.microsoft.com/office/drawing/2014/main" id="{B9AEF4E3-5221-43A3-BCD6-D1A2C008CC95}"/>
                    </a:ext>
                  </a:extLst>
                </p:cNvPr>
                <p:cNvSpPr>
                  <a:spLocks noChangeArrowheads="1"/>
                </p:cNvSpPr>
                <p:nvPr/>
              </p:nvSpPr>
              <p:spPr bwMode="auto">
                <a:xfrm>
                  <a:off x="331" y="1731"/>
                  <a:ext cx="480" cy="6"/>
                </a:xfrm>
                <a:prstGeom prst="rect">
                  <a:avLst/>
                </a:prstGeom>
                <a:solidFill>
                  <a:srgbClr val="96FB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63" name="Rectangle 307">
                  <a:extLst>
                    <a:ext uri="{FF2B5EF4-FFF2-40B4-BE49-F238E27FC236}">
                      <a16:creationId xmlns:a16="http://schemas.microsoft.com/office/drawing/2014/main" id="{652BB44F-57CB-4A49-99C4-3BB50FCFF6BF}"/>
                    </a:ext>
                  </a:extLst>
                </p:cNvPr>
                <p:cNvSpPr>
                  <a:spLocks noChangeArrowheads="1"/>
                </p:cNvSpPr>
                <p:nvPr/>
              </p:nvSpPr>
              <p:spPr bwMode="auto">
                <a:xfrm>
                  <a:off x="331" y="1737"/>
                  <a:ext cx="480" cy="6"/>
                </a:xfrm>
                <a:prstGeom prst="rect">
                  <a:avLst/>
                </a:prstGeom>
                <a:solidFill>
                  <a:srgbClr val="97FD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64" name="Rectangle 308">
                  <a:extLst>
                    <a:ext uri="{FF2B5EF4-FFF2-40B4-BE49-F238E27FC236}">
                      <a16:creationId xmlns:a16="http://schemas.microsoft.com/office/drawing/2014/main" id="{B863D92E-8A68-44D3-B640-3060D3781652}"/>
                    </a:ext>
                  </a:extLst>
                </p:cNvPr>
                <p:cNvSpPr>
                  <a:spLocks noChangeArrowheads="1"/>
                </p:cNvSpPr>
                <p:nvPr/>
              </p:nvSpPr>
              <p:spPr bwMode="auto">
                <a:xfrm>
                  <a:off x="331" y="1743"/>
                  <a:ext cx="480" cy="6"/>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65" name="Rectangle 309">
                  <a:extLst>
                    <a:ext uri="{FF2B5EF4-FFF2-40B4-BE49-F238E27FC236}">
                      <a16:creationId xmlns:a16="http://schemas.microsoft.com/office/drawing/2014/main" id="{C072BBB4-C659-4E55-9979-CB3108F8E2AC}"/>
                    </a:ext>
                  </a:extLst>
                </p:cNvPr>
                <p:cNvSpPr>
                  <a:spLocks noChangeArrowheads="1"/>
                </p:cNvSpPr>
                <p:nvPr/>
              </p:nvSpPr>
              <p:spPr bwMode="auto">
                <a:xfrm>
                  <a:off x="331" y="1749"/>
                  <a:ext cx="480" cy="6"/>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66" name="Rectangle 310">
                  <a:extLst>
                    <a:ext uri="{FF2B5EF4-FFF2-40B4-BE49-F238E27FC236}">
                      <a16:creationId xmlns:a16="http://schemas.microsoft.com/office/drawing/2014/main" id="{10677DFB-2F53-45A9-ADB5-188EF1D800D3}"/>
                    </a:ext>
                  </a:extLst>
                </p:cNvPr>
                <p:cNvSpPr>
                  <a:spLocks noChangeArrowheads="1"/>
                </p:cNvSpPr>
                <p:nvPr/>
              </p:nvSpPr>
              <p:spPr bwMode="auto">
                <a:xfrm>
                  <a:off x="331" y="1755"/>
                  <a:ext cx="480" cy="6"/>
                </a:xfrm>
                <a:prstGeom prst="rect">
                  <a:avLst/>
                </a:prstGeom>
                <a:solidFill>
                  <a:srgbClr val="97FD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67" name="Rectangle 311">
                  <a:extLst>
                    <a:ext uri="{FF2B5EF4-FFF2-40B4-BE49-F238E27FC236}">
                      <a16:creationId xmlns:a16="http://schemas.microsoft.com/office/drawing/2014/main" id="{4CFFB3D4-BE0B-4B6D-9933-A19F29A93C04}"/>
                    </a:ext>
                  </a:extLst>
                </p:cNvPr>
                <p:cNvSpPr>
                  <a:spLocks noChangeArrowheads="1"/>
                </p:cNvSpPr>
                <p:nvPr/>
              </p:nvSpPr>
              <p:spPr bwMode="auto">
                <a:xfrm>
                  <a:off x="331" y="1761"/>
                  <a:ext cx="480" cy="6"/>
                </a:xfrm>
                <a:prstGeom prst="rect">
                  <a:avLst/>
                </a:prstGeom>
                <a:solidFill>
                  <a:srgbClr val="96FB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68" name="Rectangle 312">
                  <a:extLst>
                    <a:ext uri="{FF2B5EF4-FFF2-40B4-BE49-F238E27FC236}">
                      <a16:creationId xmlns:a16="http://schemas.microsoft.com/office/drawing/2014/main" id="{4ABDFDC3-DA69-41BB-A04E-118FA92D2C5D}"/>
                    </a:ext>
                  </a:extLst>
                </p:cNvPr>
                <p:cNvSpPr>
                  <a:spLocks noChangeArrowheads="1"/>
                </p:cNvSpPr>
                <p:nvPr/>
              </p:nvSpPr>
              <p:spPr bwMode="auto">
                <a:xfrm>
                  <a:off x="331" y="1767"/>
                  <a:ext cx="480" cy="6"/>
                </a:xfrm>
                <a:prstGeom prst="rect">
                  <a:avLst/>
                </a:prstGeom>
                <a:solidFill>
                  <a:srgbClr val="95F9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69" name="Rectangle 313">
                  <a:extLst>
                    <a:ext uri="{FF2B5EF4-FFF2-40B4-BE49-F238E27FC236}">
                      <a16:creationId xmlns:a16="http://schemas.microsoft.com/office/drawing/2014/main" id="{AABD67C6-1236-47C5-8C97-B6884E04C59E}"/>
                    </a:ext>
                  </a:extLst>
                </p:cNvPr>
                <p:cNvSpPr>
                  <a:spLocks noChangeArrowheads="1"/>
                </p:cNvSpPr>
                <p:nvPr/>
              </p:nvSpPr>
              <p:spPr bwMode="auto">
                <a:xfrm>
                  <a:off x="331" y="1773"/>
                  <a:ext cx="480" cy="6"/>
                </a:xfrm>
                <a:prstGeom prst="rect">
                  <a:avLst/>
                </a:prstGeom>
                <a:solidFill>
                  <a:srgbClr val="93F5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70" name="Rectangle 314">
                  <a:extLst>
                    <a:ext uri="{FF2B5EF4-FFF2-40B4-BE49-F238E27FC236}">
                      <a16:creationId xmlns:a16="http://schemas.microsoft.com/office/drawing/2014/main" id="{D35A453F-A1B7-4FC5-BD41-B012F20B5C85}"/>
                    </a:ext>
                  </a:extLst>
                </p:cNvPr>
                <p:cNvSpPr>
                  <a:spLocks noChangeArrowheads="1"/>
                </p:cNvSpPr>
                <p:nvPr/>
              </p:nvSpPr>
              <p:spPr bwMode="auto">
                <a:xfrm>
                  <a:off x="331" y="1779"/>
                  <a:ext cx="480" cy="6"/>
                </a:xfrm>
                <a:prstGeom prst="rect">
                  <a:avLst/>
                </a:prstGeom>
                <a:solidFill>
                  <a:srgbClr val="91F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71" name="Rectangle 315">
                  <a:extLst>
                    <a:ext uri="{FF2B5EF4-FFF2-40B4-BE49-F238E27FC236}">
                      <a16:creationId xmlns:a16="http://schemas.microsoft.com/office/drawing/2014/main" id="{A916124C-A55F-4472-A388-928C0A3E8B06}"/>
                    </a:ext>
                  </a:extLst>
                </p:cNvPr>
                <p:cNvSpPr>
                  <a:spLocks noChangeArrowheads="1"/>
                </p:cNvSpPr>
                <p:nvPr/>
              </p:nvSpPr>
              <p:spPr bwMode="auto">
                <a:xfrm>
                  <a:off x="331" y="1785"/>
                  <a:ext cx="480" cy="6"/>
                </a:xfrm>
                <a:prstGeom prst="rect">
                  <a:avLst/>
                </a:prstGeom>
                <a:solidFill>
                  <a:srgbClr val="8EEC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72" name="Rectangle 316">
                  <a:extLst>
                    <a:ext uri="{FF2B5EF4-FFF2-40B4-BE49-F238E27FC236}">
                      <a16:creationId xmlns:a16="http://schemas.microsoft.com/office/drawing/2014/main" id="{A7343ADC-8965-469F-ACD9-E1965543B2C6}"/>
                    </a:ext>
                  </a:extLst>
                </p:cNvPr>
                <p:cNvSpPr>
                  <a:spLocks noChangeArrowheads="1"/>
                </p:cNvSpPr>
                <p:nvPr/>
              </p:nvSpPr>
              <p:spPr bwMode="auto">
                <a:xfrm>
                  <a:off x="331" y="1791"/>
                  <a:ext cx="480" cy="6"/>
                </a:xfrm>
                <a:prstGeom prst="rect">
                  <a:avLst/>
                </a:prstGeom>
                <a:solidFill>
                  <a:srgbClr val="8AE6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73" name="Rectangle 317">
                  <a:extLst>
                    <a:ext uri="{FF2B5EF4-FFF2-40B4-BE49-F238E27FC236}">
                      <a16:creationId xmlns:a16="http://schemas.microsoft.com/office/drawing/2014/main" id="{0E845C8E-9CF3-4F0B-8011-B869549A3256}"/>
                    </a:ext>
                  </a:extLst>
                </p:cNvPr>
                <p:cNvSpPr>
                  <a:spLocks noChangeArrowheads="1"/>
                </p:cNvSpPr>
                <p:nvPr/>
              </p:nvSpPr>
              <p:spPr bwMode="auto">
                <a:xfrm>
                  <a:off x="331" y="1797"/>
                  <a:ext cx="480" cy="6"/>
                </a:xfrm>
                <a:prstGeom prst="rect">
                  <a:avLst/>
                </a:prstGeom>
                <a:solidFill>
                  <a:srgbClr val="86E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74" name="Rectangle 318">
                  <a:extLst>
                    <a:ext uri="{FF2B5EF4-FFF2-40B4-BE49-F238E27FC236}">
                      <a16:creationId xmlns:a16="http://schemas.microsoft.com/office/drawing/2014/main" id="{5FE0DE0B-EB64-4D72-B93B-F08A90CEDFBA}"/>
                    </a:ext>
                  </a:extLst>
                </p:cNvPr>
                <p:cNvSpPr>
                  <a:spLocks noChangeArrowheads="1"/>
                </p:cNvSpPr>
                <p:nvPr/>
              </p:nvSpPr>
              <p:spPr bwMode="auto">
                <a:xfrm>
                  <a:off x="331" y="1803"/>
                  <a:ext cx="480" cy="6"/>
                </a:xfrm>
                <a:prstGeom prst="rect">
                  <a:avLst/>
                </a:prstGeom>
                <a:solidFill>
                  <a:srgbClr val="82D9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75" name="Rectangle 319">
                  <a:extLst>
                    <a:ext uri="{FF2B5EF4-FFF2-40B4-BE49-F238E27FC236}">
                      <a16:creationId xmlns:a16="http://schemas.microsoft.com/office/drawing/2014/main" id="{38062513-5D66-4CF2-97CE-89C1B6ECECF6}"/>
                    </a:ext>
                  </a:extLst>
                </p:cNvPr>
                <p:cNvSpPr>
                  <a:spLocks noChangeArrowheads="1"/>
                </p:cNvSpPr>
                <p:nvPr/>
              </p:nvSpPr>
              <p:spPr bwMode="auto">
                <a:xfrm>
                  <a:off x="331" y="1809"/>
                  <a:ext cx="480" cy="6"/>
                </a:xfrm>
                <a:prstGeom prst="rect">
                  <a:avLst/>
                </a:prstGeom>
                <a:solidFill>
                  <a:srgbClr val="7DD1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76" name="Rectangle 320">
                  <a:extLst>
                    <a:ext uri="{FF2B5EF4-FFF2-40B4-BE49-F238E27FC236}">
                      <a16:creationId xmlns:a16="http://schemas.microsoft.com/office/drawing/2014/main" id="{AB31C969-1EB2-4EB8-9C8B-8E0E36DF8EE4}"/>
                    </a:ext>
                  </a:extLst>
                </p:cNvPr>
                <p:cNvSpPr>
                  <a:spLocks noChangeArrowheads="1"/>
                </p:cNvSpPr>
                <p:nvPr/>
              </p:nvSpPr>
              <p:spPr bwMode="auto">
                <a:xfrm>
                  <a:off x="331" y="1815"/>
                  <a:ext cx="480" cy="6"/>
                </a:xfrm>
                <a:prstGeom prst="rect">
                  <a:avLst/>
                </a:prstGeom>
                <a:solidFill>
                  <a:srgbClr val="79C9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77" name="Rectangle 321">
                  <a:extLst>
                    <a:ext uri="{FF2B5EF4-FFF2-40B4-BE49-F238E27FC236}">
                      <a16:creationId xmlns:a16="http://schemas.microsoft.com/office/drawing/2014/main" id="{C59BCF95-4410-49DB-9D02-CDC35E21E682}"/>
                    </a:ext>
                  </a:extLst>
                </p:cNvPr>
                <p:cNvSpPr>
                  <a:spLocks noChangeArrowheads="1"/>
                </p:cNvSpPr>
                <p:nvPr/>
              </p:nvSpPr>
              <p:spPr bwMode="auto">
                <a:xfrm>
                  <a:off x="331" y="1821"/>
                  <a:ext cx="480" cy="6"/>
                </a:xfrm>
                <a:prstGeom prst="rect">
                  <a:avLst/>
                </a:prstGeom>
                <a:solidFill>
                  <a:srgbClr val="74C2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78" name="Rectangle 322">
                  <a:extLst>
                    <a:ext uri="{FF2B5EF4-FFF2-40B4-BE49-F238E27FC236}">
                      <a16:creationId xmlns:a16="http://schemas.microsoft.com/office/drawing/2014/main" id="{B77C40E0-3C01-408C-87E6-5F79A8598F0D}"/>
                    </a:ext>
                  </a:extLst>
                </p:cNvPr>
                <p:cNvSpPr>
                  <a:spLocks noChangeArrowheads="1"/>
                </p:cNvSpPr>
                <p:nvPr/>
              </p:nvSpPr>
              <p:spPr bwMode="auto">
                <a:xfrm>
                  <a:off x="331" y="1827"/>
                  <a:ext cx="480" cy="6"/>
                </a:xfrm>
                <a:prstGeom prst="rect">
                  <a:avLst/>
                </a:prstGeom>
                <a:solidFill>
                  <a:srgbClr val="70BB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79" name="Rectangle 323">
                  <a:extLst>
                    <a:ext uri="{FF2B5EF4-FFF2-40B4-BE49-F238E27FC236}">
                      <a16:creationId xmlns:a16="http://schemas.microsoft.com/office/drawing/2014/main" id="{861F9EE8-7977-434B-B57C-A2A94034C717}"/>
                    </a:ext>
                  </a:extLst>
                </p:cNvPr>
                <p:cNvSpPr>
                  <a:spLocks noChangeArrowheads="1"/>
                </p:cNvSpPr>
                <p:nvPr/>
              </p:nvSpPr>
              <p:spPr bwMode="auto">
                <a:xfrm>
                  <a:off x="331" y="1833"/>
                  <a:ext cx="480" cy="6"/>
                </a:xfrm>
                <a:prstGeom prst="rect">
                  <a:avLst/>
                </a:prstGeom>
                <a:solidFill>
                  <a:srgbClr val="6CB5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80" name="Rectangle 324">
                  <a:extLst>
                    <a:ext uri="{FF2B5EF4-FFF2-40B4-BE49-F238E27FC236}">
                      <a16:creationId xmlns:a16="http://schemas.microsoft.com/office/drawing/2014/main" id="{4627DAA3-A25C-423E-8268-7D971C682C79}"/>
                    </a:ext>
                  </a:extLst>
                </p:cNvPr>
                <p:cNvSpPr>
                  <a:spLocks noChangeArrowheads="1"/>
                </p:cNvSpPr>
                <p:nvPr/>
              </p:nvSpPr>
              <p:spPr bwMode="auto">
                <a:xfrm>
                  <a:off x="331" y="1839"/>
                  <a:ext cx="480" cy="6"/>
                </a:xfrm>
                <a:prstGeom prst="rect">
                  <a:avLst/>
                </a:prstGeom>
                <a:solidFill>
                  <a:srgbClr val="69AF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81" name="Rectangle 325">
                  <a:extLst>
                    <a:ext uri="{FF2B5EF4-FFF2-40B4-BE49-F238E27FC236}">
                      <a16:creationId xmlns:a16="http://schemas.microsoft.com/office/drawing/2014/main" id="{EC265C48-1079-493B-AF0F-18A894ECE6A9}"/>
                    </a:ext>
                  </a:extLst>
                </p:cNvPr>
                <p:cNvSpPr>
                  <a:spLocks noChangeArrowheads="1"/>
                </p:cNvSpPr>
                <p:nvPr/>
              </p:nvSpPr>
              <p:spPr bwMode="auto">
                <a:xfrm>
                  <a:off x="331" y="1845"/>
                  <a:ext cx="480" cy="6"/>
                </a:xfrm>
                <a:prstGeom prst="rect">
                  <a:avLst/>
                </a:prstGeom>
                <a:solidFill>
                  <a:srgbClr val="66AA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82" name="Rectangle 326">
                  <a:extLst>
                    <a:ext uri="{FF2B5EF4-FFF2-40B4-BE49-F238E27FC236}">
                      <a16:creationId xmlns:a16="http://schemas.microsoft.com/office/drawing/2014/main" id="{56BDA2D7-834D-462D-BD7E-57F04995B1D9}"/>
                    </a:ext>
                  </a:extLst>
                </p:cNvPr>
                <p:cNvSpPr>
                  <a:spLocks noChangeArrowheads="1"/>
                </p:cNvSpPr>
                <p:nvPr/>
              </p:nvSpPr>
              <p:spPr bwMode="auto">
                <a:xfrm>
                  <a:off x="331" y="1851"/>
                  <a:ext cx="480" cy="6"/>
                </a:xfrm>
                <a:prstGeom prst="rect">
                  <a:avLst/>
                </a:prstGeom>
                <a:solidFill>
                  <a:srgbClr val="64A7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83" name="Rectangle 327">
                  <a:extLst>
                    <a:ext uri="{FF2B5EF4-FFF2-40B4-BE49-F238E27FC236}">
                      <a16:creationId xmlns:a16="http://schemas.microsoft.com/office/drawing/2014/main" id="{44999C79-6DB0-4BA2-99A9-A22A7CF0778F}"/>
                    </a:ext>
                  </a:extLst>
                </p:cNvPr>
                <p:cNvSpPr>
                  <a:spLocks noChangeArrowheads="1"/>
                </p:cNvSpPr>
                <p:nvPr/>
              </p:nvSpPr>
              <p:spPr bwMode="auto">
                <a:xfrm>
                  <a:off x="331" y="1857"/>
                  <a:ext cx="480" cy="6"/>
                </a:xfrm>
                <a:prstGeom prst="rect">
                  <a:avLst/>
                </a:prstGeom>
                <a:solidFill>
                  <a:srgbClr val="62A4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84" name="Rectangle 328">
                  <a:extLst>
                    <a:ext uri="{FF2B5EF4-FFF2-40B4-BE49-F238E27FC236}">
                      <a16:creationId xmlns:a16="http://schemas.microsoft.com/office/drawing/2014/main" id="{6A1C9D6A-B897-44DB-9F9F-60C06E621C0A}"/>
                    </a:ext>
                  </a:extLst>
                </p:cNvPr>
                <p:cNvSpPr>
                  <a:spLocks noChangeArrowheads="1"/>
                </p:cNvSpPr>
                <p:nvPr/>
              </p:nvSpPr>
              <p:spPr bwMode="auto">
                <a:xfrm>
                  <a:off x="331" y="1863"/>
                  <a:ext cx="480" cy="6"/>
                </a:xfrm>
                <a:prstGeom prst="rect">
                  <a:avLst/>
                </a:prstGeom>
                <a:solidFill>
                  <a:srgbClr val="61A2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0985" name="Rectangle 329">
                <a:extLst>
                  <a:ext uri="{FF2B5EF4-FFF2-40B4-BE49-F238E27FC236}">
                    <a16:creationId xmlns:a16="http://schemas.microsoft.com/office/drawing/2014/main" id="{C19EE3C6-5040-4A59-BD77-1317D13B0A6E}"/>
                  </a:ext>
                </a:extLst>
              </p:cNvPr>
              <p:cNvSpPr>
                <a:spLocks noChangeArrowheads="1"/>
              </p:cNvSpPr>
              <p:nvPr/>
            </p:nvSpPr>
            <p:spPr bwMode="auto">
              <a:xfrm>
                <a:off x="331" y="1629"/>
                <a:ext cx="480" cy="24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986" name="Rectangle 330">
              <a:extLst>
                <a:ext uri="{FF2B5EF4-FFF2-40B4-BE49-F238E27FC236}">
                  <a16:creationId xmlns:a16="http://schemas.microsoft.com/office/drawing/2014/main" id="{51C881D0-BDD3-49CA-A291-AD045E57F5B7}"/>
                </a:ext>
              </a:extLst>
            </p:cNvPr>
            <p:cNvSpPr>
              <a:spLocks noChangeArrowheads="1"/>
            </p:cNvSpPr>
            <p:nvPr/>
          </p:nvSpPr>
          <p:spPr bwMode="auto">
            <a:xfrm>
              <a:off x="1722" y="2358"/>
              <a:ext cx="10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IP</a:t>
              </a:r>
              <a:endParaRPr lang="fr-FR" altLang="en-US"/>
            </a:p>
          </p:txBody>
        </p:sp>
        <p:grpSp>
          <p:nvGrpSpPr>
            <p:cNvPr id="70987" name="Group 331">
              <a:extLst>
                <a:ext uri="{FF2B5EF4-FFF2-40B4-BE49-F238E27FC236}">
                  <a16:creationId xmlns:a16="http://schemas.microsoft.com/office/drawing/2014/main" id="{EB626EA6-582E-4D17-981E-3132BC257637}"/>
                </a:ext>
              </a:extLst>
            </p:cNvPr>
            <p:cNvGrpSpPr>
              <a:grpSpLocks/>
            </p:cNvGrpSpPr>
            <p:nvPr/>
          </p:nvGrpSpPr>
          <p:grpSpPr bwMode="auto">
            <a:xfrm>
              <a:off x="2256" y="3072"/>
              <a:ext cx="288" cy="817"/>
              <a:chOff x="1051" y="2397"/>
              <a:chExt cx="288" cy="817"/>
            </a:xfrm>
          </p:grpSpPr>
          <p:grpSp>
            <p:nvGrpSpPr>
              <p:cNvPr id="70988" name="Group 332">
                <a:extLst>
                  <a:ext uri="{FF2B5EF4-FFF2-40B4-BE49-F238E27FC236}">
                    <a16:creationId xmlns:a16="http://schemas.microsoft.com/office/drawing/2014/main" id="{1E070056-F266-4262-86E1-313AD49B2D81}"/>
                  </a:ext>
                </a:extLst>
              </p:cNvPr>
              <p:cNvGrpSpPr>
                <a:grpSpLocks/>
              </p:cNvGrpSpPr>
              <p:nvPr/>
            </p:nvGrpSpPr>
            <p:grpSpPr bwMode="auto">
              <a:xfrm>
                <a:off x="1051" y="2397"/>
                <a:ext cx="288" cy="817"/>
                <a:chOff x="1051" y="2397"/>
                <a:chExt cx="288" cy="817"/>
              </a:xfrm>
            </p:grpSpPr>
            <p:sp>
              <p:nvSpPr>
                <p:cNvPr id="70989" name="Rectangle 333">
                  <a:extLst>
                    <a:ext uri="{FF2B5EF4-FFF2-40B4-BE49-F238E27FC236}">
                      <a16:creationId xmlns:a16="http://schemas.microsoft.com/office/drawing/2014/main" id="{E00E2879-0FF3-448A-B8FB-158F5F1DB422}"/>
                    </a:ext>
                  </a:extLst>
                </p:cNvPr>
                <p:cNvSpPr>
                  <a:spLocks noChangeArrowheads="1"/>
                </p:cNvSpPr>
                <p:nvPr/>
              </p:nvSpPr>
              <p:spPr bwMode="auto">
                <a:xfrm>
                  <a:off x="1051" y="2397"/>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90" name="Rectangle 334">
                  <a:extLst>
                    <a:ext uri="{FF2B5EF4-FFF2-40B4-BE49-F238E27FC236}">
                      <a16:creationId xmlns:a16="http://schemas.microsoft.com/office/drawing/2014/main" id="{229C988A-0880-4CE5-985F-BBC2DCD1E61A}"/>
                    </a:ext>
                  </a:extLst>
                </p:cNvPr>
                <p:cNvSpPr>
                  <a:spLocks noChangeArrowheads="1"/>
                </p:cNvSpPr>
                <p:nvPr/>
              </p:nvSpPr>
              <p:spPr bwMode="auto">
                <a:xfrm>
                  <a:off x="1051" y="2403"/>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91" name="Rectangle 335">
                  <a:extLst>
                    <a:ext uri="{FF2B5EF4-FFF2-40B4-BE49-F238E27FC236}">
                      <a16:creationId xmlns:a16="http://schemas.microsoft.com/office/drawing/2014/main" id="{3AD12ABD-4799-4DFF-B460-492B663EBEEC}"/>
                    </a:ext>
                  </a:extLst>
                </p:cNvPr>
                <p:cNvSpPr>
                  <a:spLocks noChangeArrowheads="1"/>
                </p:cNvSpPr>
                <p:nvPr/>
              </p:nvSpPr>
              <p:spPr bwMode="auto">
                <a:xfrm>
                  <a:off x="1051" y="2409"/>
                  <a:ext cx="288"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92" name="Rectangle 336">
                  <a:extLst>
                    <a:ext uri="{FF2B5EF4-FFF2-40B4-BE49-F238E27FC236}">
                      <a16:creationId xmlns:a16="http://schemas.microsoft.com/office/drawing/2014/main" id="{F4298C8D-C206-4428-8226-6E90FF2E187B}"/>
                    </a:ext>
                  </a:extLst>
                </p:cNvPr>
                <p:cNvSpPr>
                  <a:spLocks noChangeArrowheads="1"/>
                </p:cNvSpPr>
                <p:nvPr/>
              </p:nvSpPr>
              <p:spPr bwMode="auto">
                <a:xfrm>
                  <a:off x="1051" y="2415"/>
                  <a:ext cx="288" cy="6"/>
                </a:xfrm>
                <a:prstGeom prst="rect">
                  <a:avLst/>
                </a:prstGeom>
                <a:solidFill>
                  <a:srgbClr val="68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93" name="Rectangle 337">
                  <a:extLst>
                    <a:ext uri="{FF2B5EF4-FFF2-40B4-BE49-F238E27FC236}">
                      <a16:creationId xmlns:a16="http://schemas.microsoft.com/office/drawing/2014/main" id="{A87F8418-48F1-433C-9061-4838889461F5}"/>
                    </a:ext>
                  </a:extLst>
                </p:cNvPr>
                <p:cNvSpPr>
                  <a:spLocks noChangeArrowheads="1"/>
                </p:cNvSpPr>
                <p:nvPr/>
              </p:nvSpPr>
              <p:spPr bwMode="auto">
                <a:xfrm>
                  <a:off x="1051" y="2421"/>
                  <a:ext cx="288" cy="6"/>
                </a:xfrm>
                <a:prstGeom prst="rect">
                  <a:avLst/>
                </a:prstGeom>
                <a:solidFill>
                  <a:srgbClr val="68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94" name="Rectangle 338">
                  <a:extLst>
                    <a:ext uri="{FF2B5EF4-FFF2-40B4-BE49-F238E27FC236}">
                      <a16:creationId xmlns:a16="http://schemas.microsoft.com/office/drawing/2014/main" id="{46E8C97F-1642-4A3F-8F23-3B083BF364C8}"/>
                    </a:ext>
                  </a:extLst>
                </p:cNvPr>
                <p:cNvSpPr>
                  <a:spLocks noChangeArrowheads="1"/>
                </p:cNvSpPr>
                <p:nvPr/>
              </p:nvSpPr>
              <p:spPr bwMode="auto">
                <a:xfrm>
                  <a:off x="1051" y="2427"/>
                  <a:ext cx="288"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95" name="Rectangle 339">
                  <a:extLst>
                    <a:ext uri="{FF2B5EF4-FFF2-40B4-BE49-F238E27FC236}">
                      <a16:creationId xmlns:a16="http://schemas.microsoft.com/office/drawing/2014/main" id="{A92CCEC9-E69E-4002-BC7B-6763FAF8B4C2}"/>
                    </a:ext>
                  </a:extLst>
                </p:cNvPr>
                <p:cNvSpPr>
                  <a:spLocks noChangeArrowheads="1"/>
                </p:cNvSpPr>
                <p:nvPr/>
              </p:nvSpPr>
              <p:spPr bwMode="auto">
                <a:xfrm>
                  <a:off x="1051" y="2433"/>
                  <a:ext cx="288"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96" name="Rectangle 340">
                  <a:extLst>
                    <a:ext uri="{FF2B5EF4-FFF2-40B4-BE49-F238E27FC236}">
                      <a16:creationId xmlns:a16="http://schemas.microsoft.com/office/drawing/2014/main" id="{64E98CEA-A2F8-4847-B991-7977EA9CC10A}"/>
                    </a:ext>
                  </a:extLst>
                </p:cNvPr>
                <p:cNvSpPr>
                  <a:spLocks noChangeArrowheads="1"/>
                </p:cNvSpPr>
                <p:nvPr/>
              </p:nvSpPr>
              <p:spPr bwMode="auto">
                <a:xfrm>
                  <a:off x="1051" y="2439"/>
                  <a:ext cx="288" cy="6"/>
                </a:xfrm>
                <a:prstGeom prst="rect">
                  <a:avLst/>
                </a:prstGeom>
                <a:solidFill>
                  <a:srgbClr val="6B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97" name="Rectangle 341">
                  <a:extLst>
                    <a:ext uri="{FF2B5EF4-FFF2-40B4-BE49-F238E27FC236}">
                      <a16:creationId xmlns:a16="http://schemas.microsoft.com/office/drawing/2014/main" id="{CAF5E415-7FF2-480B-8110-E06BF36E4F86}"/>
                    </a:ext>
                  </a:extLst>
                </p:cNvPr>
                <p:cNvSpPr>
                  <a:spLocks noChangeArrowheads="1"/>
                </p:cNvSpPr>
                <p:nvPr/>
              </p:nvSpPr>
              <p:spPr bwMode="auto">
                <a:xfrm>
                  <a:off x="1051" y="2445"/>
                  <a:ext cx="288"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98" name="Rectangle 342">
                  <a:extLst>
                    <a:ext uri="{FF2B5EF4-FFF2-40B4-BE49-F238E27FC236}">
                      <a16:creationId xmlns:a16="http://schemas.microsoft.com/office/drawing/2014/main" id="{5C3A9BD1-075E-4792-8B7F-6E020468F824}"/>
                    </a:ext>
                  </a:extLst>
                </p:cNvPr>
                <p:cNvSpPr>
                  <a:spLocks noChangeArrowheads="1"/>
                </p:cNvSpPr>
                <p:nvPr/>
              </p:nvSpPr>
              <p:spPr bwMode="auto">
                <a:xfrm>
                  <a:off x="1051" y="2451"/>
                  <a:ext cx="288"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0999" name="Rectangle 343">
                  <a:extLst>
                    <a:ext uri="{FF2B5EF4-FFF2-40B4-BE49-F238E27FC236}">
                      <a16:creationId xmlns:a16="http://schemas.microsoft.com/office/drawing/2014/main" id="{5050C069-2D43-4F28-944F-00CC1AF5135B}"/>
                    </a:ext>
                  </a:extLst>
                </p:cNvPr>
                <p:cNvSpPr>
                  <a:spLocks noChangeArrowheads="1"/>
                </p:cNvSpPr>
                <p:nvPr/>
              </p:nvSpPr>
              <p:spPr bwMode="auto">
                <a:xfrm>
                  <a:off x="1051" y="2457"/>
                  <a:ext cx="288" cy="6"/>
                </a:xfrm>
                <a:prstGeom prst="rect">
                  <a:avLst/>
                </a:prstGeom>
                <a:solidFill>
                  <a:srgbClr val="6E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00" name="Rectangle 344">
                  <a:extLst>
                    <a:ext uri="{FF2B5EF4-FFF2-40B4-BE49-F238E27FC236}">
                      <a16:creationId xmlns:a16="http://schemas.microsoft.com/office/drawing/2014/main" id="{24932934-35D6-4B45-A4C0-1B8FC0E2844C}"/>
                    </a:ext>
                  </a:extLst>
                </p:cNvPr>
                <p:cNvSpPr>
                  <a:spLocks noChangeArrowheads="1"/>
                </p:cNvSpPr>
                <p:nvPr/>
              </p:nvSpPr>
              <p:spPr bwMode="auto">
                <a:xfrm>
                  <a:off x="1051" y="2463"/>
                  <a:ext cx="288" cy="6"/>
                </a:xfrm>
                <a:prstGeom prst="rect">
                  <a:avLst/>
                </a:prstGeom>
                <a:solidFill>
                  <a:srgbClr val="6F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01" name="Rectangle 345">
                  <a:extLst>
                    <a:ext uri="{FF2B5EF4-FFF2-40B4-BE49-F238E27FC236}">
                      <a16:creationId xmlns:a16="http://schemas.microsoft.com/office/drawing/2014/main" id="{677A6CFD-26BD-4FE4-AAAC-8A4F6D842286}"/>
                    </a:ext>
                  </a:extLst>
                </p:cNvPr>
                <p:cNvSpPr>
                  <a:spLocks noChangeArrowheads="1"/>
                </p:cNvSpPr>
                <p:nvPr/>
              </p:nvSpPr>
              <p:spPr bwMode="auto">
                <a:xfrm>
                  <a:off x="1051" y="2469"/>
                  <a:ext cx="288" cy="6"/>
                </a:xfrm>
                <a:prstGeom prst="rect">
                  <a:avLst/>
                </a:prstGeom>
                <a:solidFill>
                  <a:srgbClr val="719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02" name="Rectangle 346">
                  <a:extLst>
                    <a:ext uri="{FF2B5EF4-FFF2-40B4-BE49-F238E27FC236}">
                      <a16:creationId xmlns:a16="http://schemas.microsoft.com/office/drawing/2014/main" id="{26FB9ED5-BA9A-42FB-9D49-FFECB44A2A0A}"/>
                    </a:ext>
                  </a:extLst>
                </p:cNvPr>
                <p:cNvSpPr>
                  <a:spLocks noChangeArrowheads="1"/>
                </p:cNvSpPr>
                <p:nvPr/>
              </p:nvSpPr>
              <p:spPr bwMode="auto">
                <a:xfrm>
                  <a:off x="1051" y="2475"/>
                  <a:ext cx="288" cy="6"/>
                </a:xfrm>
                <a:prstGeom prst="rect">
                  <a:avLst/>
                </a:prstGeom>
                <a:solidFill>
                  <a:srgbClr val="72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03" name="Rectangle 347">
                  <a:extLst>
                    <a:ext uri="{FF2B5EF4-FFF2-40B4-BE49-F238E27FC236}">
                      <a16:creationId xmlns:a16="http://schemas.microsoft.com/office/drawing/2014/main" id="{1023860B-A76C-4EBA-A3A9-8079373F169B}"/>
                    </a:ext>
                  </a:extLst>
                </p:cNvPr>
                <p:cNvSpPr>
                  <a:spLocks noChangeArrowheads="1"/>
                </p:cNvSpPr>
                <p:nvPr/>
              </p:nvSpPr>
              <p:spPr bwMode="auto">
                <a:xfrm>
                  <a:off x="1051" y="2481"/>
                  <a:ext cx="288" cy="6"/>
                </a:xfrm>
                <a:prstGeom prst="rect">
                  <a:avLst/>
                </a:prstGeom>
                <a:solidFill>
                  <a:srgbClr val="74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04" name="Rectangle 348">
                  <a:extLst>
                    <a:ext uri="{FF2B5EF4-FFF2-40B4-BE49-F238E27FC236}">
                      <a16:creationId xmlns:a16="http://schemas.microsoft.com/office/drawing/2014/main" id="{4B3F5F11-C1B3-4D11-A8F0-B1F2AB9F50FB}"/>
                    </a:ext>
                  </a:extLst>
                </p:cNvPr>
                <p:cNvSpPr>
                  <a:spLocks noChangeArrowheads="1"/>
                </p:cNvSpPr>
                <p:nvPr/>
              </p:nvSpPr>
              <p:spPr bwMode="auto">
                <a:xfrm>
                  <a:off x="1051" y="2487"/>
                  <a:ext cx="288" cy="6"/>
                </a:xfrm>
                <a:prstGeom prst="rect">
                  <a:avLst/>
                </a:prstGeom>
                <a:solidFill>
                  <a:srgbClr val="75A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05" name="Rectangle 349">
                  <a:extLst>
                    <a:ext uri="{FF2B5EF4-FFF2-40B4-BE49-F238E27FC236}">
                      <a16:creationId xmlns:a16="http://schemas.microsoft.com/office/drawing/2014/main" id="{C6B2FBE8-596F-46B6-B9BD-0F4CA1AEF002}"/>
                    </a:ext>
                  </a:extLst>
                </p:cNvPr>
                <p:cNvSpPr>
                  <a:spLocks noChangeArrowheads="1"/>
                </p:cNvSpPr>
                <p:nvPr/>
              </p:nvSpPr>
              <p:spPr bwMode="auto">
                <a:xfrm>
                  <a:off x="1051" y="2493"/>
                  <a:ext cx="288" cy="6"/>
                </a:xfrm>
                <a:prstGeom prst="rect">
                  <a:avLst/>
                </a:prstGeom>
                <a:solidFill>
                  <a:srgbClr val="77A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06" name="Rectangle 350">
                  <a:extLst>
                    <a:ext uri="{FF2B5EF4-FFF2-40B4-BE49-F238E27FC236}">
                      <a16:creationId xmlns:a16="http://schemas.microsoft.com/office/drawing/2014/main" id="{417813D2-A270-44D3-9D74-86C5DCC19A03}"/>
                    </a:ext>
                  </a:extLst>
                </p:cNvPr>
                <p:cNvSpPr>
                  <a:spLocks noChangeArrowheads="1"/>
                </p:cNvSpPr>
                <p:nvPr/>
              </p:nvSpPr>
              <p:spPr bwMode="auto">
                <a:xfrm>
                  <a:off x="1051" y="2499"/>
                  <a:ext cx="288" cy="6"/>
                </a:xfrm>
                <a:prstGeom prst="rect">
                  <a:avLst/>
                </a:prstGeom>
                <a:solidFill>
                  <a:srgbClr val="79A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07" name="Rectangle 351">
                  <a:extLst>
                    <a:ext uri="{FF2B5EF4-FFF2-40B4-BE49-F238E27FC236}">
                      <a16:creationId xmlns:a16="http://schemas.microsoft.com/office/drawing/2014/main" id="{E94CF354-4E00-4A3B-92E7-38A2F9674324}"/>
                    </a:ext>
                  </a:extLst>
                </p:cNvPr>
                <p:cNvSpPr>
                  <a:spLocks noChangeArrowheads="1"/>
                </p:cNvSpPr>
                <p:nvPr/>
              </p:nvSpPr>
              <p:spPr bwMode="auto">
                <a:xfrm>
                  <a:off x="1051" y="2505"/>
                  <a:ext cx="288"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08" name="Rectangle 352">
                  <a:extLst>
                    <a:ext uri="{FF2B5EF4-FFF2-40B4-BE49-F238E27FC236}">
                      <a16:creationId xmlns:a16="http://schemas.microsoft.com/office/drawing/2014/main" id="{01B7D425-C842-4715-83C8-EEA6697A4A9D}"/>
                    </a:ext>
                  </a:extLst>
                </p:cNvPr>
                <p:cNvSpPr>
                  <a:spLocks noChangeArrowheads="1"/>
                </p:cNvSpPr>
                <p:nvPr/>
              </p:nvSpPr>
              <p:spPr bwMode="auto">
                <a:xfrm>
                  <a:off x="1051" y="2511"/>
                  <a:ext cx="288" cy="6"/>
                </a:xfrm>
                <a:prstGeom prst="rect">
                  <a:avLst/>
                </a:prstGeom>
                <a:solidFill>
                  <a:srgbClr val="7D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09" name="Rectangle 353">
                  <a:extLst>
                    <a:ext uri="{FF2B5EF4-FFF2-40B4-BE49-F238E27FC236}">
                      <a16:creationId xmlns:a16="http://schemas.microsoft.com/office/drawing/2014/main" id="{173D1C83-A4C5-4695-9418-3628BB8B10F7}"/>
                    </a:ext>
                  </a:extLst>
                </p:cNvPr>
                <p:cNvSpPr>
                  <a:spLocks noChangeArrowheads="1"/>
                </p:cNvSpPr>
                <p:nvPr/>
              </p:nvSpPr>
              <p:spPr bwMode="auto">
                <a:xfrm>
                  <a:off x="1051" y="2517"/>
                  <a:ext cx="288" cy="6"/>
                </a:xfrm>
                <a:prstGeom prst="rect">
                  <a:avLst/>
                </a:prstGeom>
                <a:solidFill>
                  <a:srgbClr val="7FA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10" name="Rectangle 354">
                  <a:extLst>
                    <a:ext uri="{FF2B5EF4-FFF2-40B4-BE49-F238E27FC236}">
                      <a16:creationId xmlns:a16="http://schemas.microsoft.com/office/drawing/2014/main" id="{D13B2D0F-5541-4018-B23E-024CCFAFBCB0}"/>
                    </a:ext>
                  </a:extLst>
                </p:cNvPr>
                <p:cNvSpPr>
                  <a:spLocks noChangeArrowheads="1"/>
                </p:cNvSpPr>
                <p:nvPr/>
              </p:nvSpPr>
              <p:spPr bwMode="auto">
                <a:xfrm>
                  <a:off x="1051" y="2523"/>
                  <a:ext cx="288" cy="6"/>
                </a:xfrm>
                <a:prstGeom prst="rect">
                  <a:avLst/>
                </a:prstGeom>
                <a:solidFill>
                  <a:srgbClr val="81A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11" name="Rectangle 355">
                  <a:extLst>
                    <a:ext uri="{FF2B5EF4-FFF2-40B4-BE49-F238E27FC236}">
                      <a16:creationId xmlns:a16="http://schemas.microsoft.com/office/drawing/2014/main" id="{254C336F-590D-4616-AA7A-3A838E0DB19A}"/>
                    </a:ext>
                  </a:extLst>
                </p:cNvPr>
                <p:cNvSpPr>
                  <a:spLocks noChangeArrowheads="1"/>
                </p:cNvSpPr>
                <p:nvPr/>
              </p:nvSpPr>
              <p:spPr bwMode="auto">
                <a:xfrm>
                  <a:off x="1051" y="2529"/>
                  <a:ext cx="288" cy="6"/>
                </a:xfrm>
                <a:prstGeom prst="rect">
                  <a:avLst/>
                </a:prstGeom>
                <a:solidFill>
                  <a:srgbClr val="83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12" name="Rectangle 356">
                  <a:extLst>
                    <a:ext uri="{FF2B5EF4-FFF2-40B4-BE49-F238E27FC236}">
                      <a16:creationId xmlns:a16="http://schemas.microsoft.com/office/drawing/2014/main" id="{7C00694D-5218-43A5-83C3-8595D7A33EF3}"/>
                    </a:ext>
                  </a:extLst>
                </p:cNvPr>
                <p:cNvSpPr>
                  <a:spLocks noChangeArrowheads="1"/>
                </p:cNvSpPr>
                <p:nvPr/>
              </p:nvSpPr>
              <p:spPr bwMode="auto">
                <a:xfrm>
                  <a:off x="1051" y="2535"/>
                  <a:ext cx="288" cy="6"/>
                </a:xfrm>
                <a:prstGeom prst="rect">
                  <a:avLst/>
                </a:prstGeom>
                <a:solidFill>
                  <a:srgbClr val="85A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13" name="Rectangle 357">
                  <a:extLst>
                    <a:ext uri="{FF2B5EF4-FFF2-40B4-BE49-F238E27FC236}">
                      <a16:creationId xmlns:a16="http://schemas.microsoft.com/office/drawing/2014/main" id="{F9202528-0CFA-4384-9D59-F539C8BDAD7D}"/>
                    </a:ext>
                  </a:extLst>
                </p:cNvPr>
                <p:cNvSpPr>
                  <a:spLocks noChangeArrowheads="1"/>
                </p:cNvSpPr>
                <p:nvPr/>
              </p:nvSpPr>
              <p:spPr bwMode="auto">
                <a:xfrm>
                  <a:off x="1051" y="2541"/>
                  <a:ext cx="288" cy="6"/>
                </a:xfrm>
                <a:prstGeom prst="rect">
                  <a:avLst/>
                </a:prstGeom>
                <a:solidFill>
                  <a:srgbClr val="88A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14" name="Rectangle 358">
                  <a:extLst>
                    <a:ext uri="{FF2B5EF4-FFF2-40B4-BE49-F238E27FC236}">
                      <a16:creationId xmlns:a16="http://schemas.microsoft.com/office/drawing/2014/main" id="{8DCB3690-5780-4833-ABC1-A58F444A67DD}"/>
                    </a:ext>
                  </a:extLst>
                </p:cNvPr>
                <p:cNvSpPr>
                  <a:spLocks noChangeArrowheads="1"/>
                </p:cNvSpPr>
                <p:nvPr/>
              </p:nvSpPr>
              <p:spPr bwMode="auto">
                <a:xfrm>
                  <a:off x="1051" y="2547"/>
                  <a:ext cx="288"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15" name="Rectangle 359">
                  <a:extLst>
                    <a:ext uri="{FF2B5EF4-FFF2-40B4-BE49-F238E27FC236}">
                      <a16:creationId xmlns:a16="http://schemas.microsoft.com/office/drawing/2014/main" id="{1D7B55D9-4CCF-44AC-97CF-26ADCA0DFF71}"/>
                    </a:ext>
                  </a:extLst>
                </p:cNvPr>
                <p:cNvSpPr>
                  <a:spLocks noChangeArrowheads="1"/>
                </p:cNvSpPr>
                <p:nvPr/>
              </p:nvSpPr>
              <p:spPr bwMode="auto">
                <a:xfrm>
                  <a:off x="1051" y="2553"/>
                  <a:ext cx="288" cy="6"/>
                </a:xfrm>
                <a:prstGeom prst="rect">
                  <a:avLst/>
                </a:prstGeom>
                <a:solidFill>
                  <a:srgbClr val="8CB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16" name="Rectangle 360">
                  <a:extLst>
                    <a:ext uri="{FF2B5EF4-FFF2-40B4-BE49-F238E27FC236}">
                      <a16:creationId xmlns:a16="http://schemas.microsoft.com/office/drawing/2014/main" id="{0639534F-737E-4E29-8103-62E21FEE7FB7}"/>
                    </a:ext>
                  </a:extLst>
                </p:cNvPr>
                <p:cNvSpPr>
                  <a:spLocks noChangeArrowheads="1"/>
                </p:cNvSpPr>
                <p:nvPr/>
              </p:nvSpPr>
              <p:spPr bwMode="auto">
                <a:xfrm>
                  <a:off x="1051" y="2559"/>
                  <a:ext cx="288" cy="6"/>
                </a:xfrm>
                <a:prstGeom prst="rect">
                  <a:avLst/>
                </a:prstGeom>
                <a:solidFill>
                  <a:srgbClr val="8E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17" name="Rectangle 361">
                  <a:extLst>
                    <a:ext uri="{FF2B5EF4-FFF2-40B4-BE49-F238E27FC236}">
                      <a16:creationId xmlns:a16="http://schemas.microsoft.com/office/drawing/2014/main" id="{0CB99A30-7CA7-4406-ACDE-9FDE05A28510}"/>
                    </a:ext>
                  </a:extLst>
                </p:cNvPr>
                <p:cNvSpPr>
                  <a:spLocks noChangeArrowheads="1"/>
                </p:cNvSpPr>
                <p:nvPr/>
              </p:nvSpPr>
              <p:spPr bwMode="auto">
                <a:xfrm>
                  <a:off x="1051" y="2565"/>
                  <a:ext cx="288" cy="6"/>
                </a:xfrm>
                <a:prstGeom prst="rect">
                  <a:avLst/>
                </a:prstGeom>
                <a:solidFill>
                  <a:srgbClr val="91B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18" name="Rectangle 362">
                  <a:extLst>
                    <a:ext uri="{FF2B5EF4-FFF2-40B4-BE49-F238E27FC236}">
                      <a16:creationId xmlns:a16="http://schemas.microsoft.com/office/drawing/2014/main" id="{FE50F990-AA3C-4A53-85D4-A5A267BE8ADD}"/>
                    </a:ext>
                  </a:extLst>
                </p:cNvPr>
                <p:cNvSpPr>
                  <a:spLocks noChangeArrowheads="1"/>
                </p:cNvSpPr>
                <p:nvPr/>
              </p:nvSpPr>
              <p:spPr bwMode="auto">
                <a:xfrm>
                  <a:off x="1051" y="2571"/>
                  <a:ext cx="288" cy="6"/>
                </a:xfrm>
                <a:prstGeom prst="rect">
                  <a:avLst/>
                </a:prstGeom>
                <a:solidFill>
                  <a:srgbClr val="93B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19" name="Rectangle 363">
                  <a:extLst>
                    <a:ext uri="{FF2B5EF4-FFF2-40B4-BE49-F238E27FC236}">
                      <a16:creationId xmlns:a16="http://schemas.microsoft.com/office/drawing/2014/main" id="{8F2CCAB0-F68F-4DAD-B009-3BC09990D0B9}"/>
                    </a:ext>
                  </a:extLst>
                </p:cNvPr>
                <p:cNvSpPr>
                  <a:spLocks noChangeArrowheads="1"/>
                </p:cNvSpPr>
                <p:nvPr/>
              </p:nvSpPr>
              <p:spPr bwMode="auto">
                <a:xfrm>
                  <a:off x="1051" y="2577"/>
                  <a:ext cx="288" cy="6"/>
                </a:xfrm>
                <a:prstGeom prst="rect">
                  <a:avLst/>
                </a:prstGeom>
                <a:solidFill>
                  <a:srgbClr val="95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20" name="Rectangle 364">
                  <a:extLst>
                    <a:ext uri="{FF2B5EF4-FFF2-40B4-BE49-F238E27FC236}">
                      <a16:creationId xmlns:a16="http://schemas.microsoft.com/office/drawing/2014/main" id="{C6BAFC91-D474-4B58-863A-ECE296E2D3A0}"/>
                    </a:ext>
                  </a:extLst>
                </p:cNvPr>
                <p:cNvSpPr>
                  <a:spLocks noChangeArrowheads="1"/>
                </p:cNvSpPr>
                <p:nvPr/>
              </p:nvSpPr>
              <p:spPr bwMode="auto">
                <a:xfrm>
                  <a:off x="1051" y="2583"/>
                  <a:ext cx="288" cy="6"/>
                </a:xfrm>
                <a:prstGeom prst="rect">
                  <a:avLst/>
                </a:prstGeom>
                <a:solidFill>
                  <a:srgbClr val="98B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21" name="Rectangle 365">
                  <a:extLst>
                    <a:ext uri="{FF2B5EF4-FFF2-40B4-BE49-F238E27FC236}">
                      <a16:creationId xmlns:a16="http://schemas.microsoft.com/office/drawing/2014/main" id="{41AB5A92-5246-4FAF-B25C-054F8699A664}"/>
                    </a:ext>
                  </a:extLst>
                </p:cNvPr>
                <p:cNvSpPr>
                  <a:spLocks noChangeArrowheads="1"/>
                </p:cNvSpPr>
                <p:nvPr/>
              </p:nvSpPr>
              <p:spPr bwMode="auto">
                <a:xfrm>
                  <a:off x="1051" y="2589"/>
                  <a:ext cx="288" cy="6"/>
                </a:xfrm>
                <a:prstGeom prst="rect">
                  <a:avLst/>
                </a:prstGeom>
                <a:solidFill>
                  <a:srgbClr val="9AB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22" name="Rectangle 366">
                  <a:extLst>
                    <a:ext uri="{FF2B5EF4-FFF2-40B4-BE49-F238E27FC236}">
                      <a16:creationId xmlns:a16="http://schemas.microsoft.com/office/drawing/2014/main" id="{3EE146AD-0E0D-4EFE-87A0-2CF90E3ECF05}"/>
                    </a:ext>
                  </a:extLst>
                </p:cNvPr>
                <p:cNvSpPr>
                  <a:spLocks noChangeArrowheads="1"/>
                </p:cNvSpPr>
                <p:nvPr/>
              </p:nvSpPr>
              <p:spPr bwMode="auto">
                <a:xfrm>
                  <a:off x="1051" y="2595"/>
                  <a:ext cx="288" cy="6"/>
                </a:xfrm>
                <a:prstGeom prst="rect">
                  <a:avLst/>
                </a:prstGeom>
                <a:solidFill>
                  <a:srgbClr val="9DB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23" name="Rectangle 367">
                  <a:extLst>
                    <a:ext uri="{FF2B5EF4-FFF2-40B4-BE49-F238E27FC236}">
                      <a16:creationId xmlns:a16="http://schemas.microsoft.com/office/drawing/2014/main" id="{478D9D29-389F-4087-82C7-D5681C0F912B}"/>
                    </a:ext>
                  </a:extLst>
                </p:cNvPr>
                <p:cNvSpPr>
                  <a:spLocks noChangeArrowheads="1"/>
                </p:cNvSpPr>
                <p:nvPr/>
              </p:nvSpPr>
              <p:spPr bwMode="auto">
                <a:xfrm>
                  <a:off x="1051" y="2601"/>
                  <a:ext cx="288" cy="6"/>
                </a:xfrm>
                <a:prstGeom prst="rect">
                  <a:avLst/>
                </a:prstGeom>
                <a:solidFill>
                  <a:srgbClr val="9FB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24" name="Rectangle 368">
                  <a:extLst>
                    <a:ext uri="{FF2B5EF4-FFF2-40B4-BE49-F238E27FC236}">
                      <a16:creationId xmlns:a16="http://schemas.microsoft.com/office/drawing/2014/main" id="{A34F4637-DEDF-4E1C-9816-B6AEDE0625AC}"/>
                    </a:ext>
                  </a:extLst>
                </p:cNvPr>
                <p:cNvSpPr>
                  <a:spLocks noChangeArrowheads="1"/>
                </p:cNvSpPr>
                <p:nvPr/>
              </p:nvSpPr>
              <p:spPr bwMode="auto">
                <a:xfrm>
                  <a:off x="1051" y="2607"/>
                  <a:ext cx="288" cy="6"/>
                </a:xfrm>
                <a:prstGeom prst="rect">
                  <a:avLst/>
                </a:prstGeom>
                <a:solidFill>
                  <a:srgbClr val="A1B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25" name="Rectangle 369">
                  <a:extLst>
                    <a:ext uri="{FF2B5EF4-FFF2-40B4-BE49-F238E27FC236}">
                      <a16:creationId xmlns:a16="http://schemas.microsoft.com/office/drawing/2014/main" id="{564168AD-5935-45D7-BD95-CFF7F3913587}"/>
                    </a:ext>
                  </a:extLst>
                </p:cNvPr>
                <p:cNvSpPr>
                  <a:spLocks noChangeArrowheads="1"/>
                </p:cNvSpPr>
                <p:nvPr/>
              </p:nvSpPr>
              <p:spPr bwMode="auto">
                <a:xfrm>
                  <a:off x="1051" y="2613"/>
                  <a:ext cx="288" cy="6"/>
                </a:xfrm>
                <a:prstGeom prst="rect">
                  <a:avLst/>
                </a:prstGeom>
                <a:solidFill>
                  <a:srgbClr val="A3C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26" name="Rectangle 370">
                  <a:extLst>
                    <a:ext uri="{FF2B5EF4-FFF2-40B4-BE49-F238E27FC236}">
                      <a16:creationId xmlns:a16="http://schemas.microsoft.com/office/drawing/2014/main" id="{CA672A79-2B26-411D-99C0-C3994D930747}"/>
                    </a:ext>
                  </a:extLst>
                </p:cNvPr>
                <p:cNvSpPr>
                  <a:spLocks noChangeArrowheads="1"/>
                </p:cNvSpPr>
                <p:nvPr/>
              </p:nvSpPr>
              <p:spPr bwMode="auto">
                <a:xfrm>
                  <a:off x="1051" y="2619"/>
                  <a:ext cx="288" cy="6"/>
                </a:xfrm>
                <a:prstGeom prst="rect">
                  <a:avLst/>
                </a:prstGeom>
                <a:solidFill>
                  <a:srgbClr val="A6C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27" name="Rectangle 371">
                  <a:extLst>
                    <a:ext uri="{FF2B5EF4-FFF2-40B4-BE49-F238E27FC236}">
                      <a16:creationId xmlns:a16="http://schemas.microsoft.com/office/drawing/2014/main" id="{0993ED6E-4469-470F-B7FA-755A5947F1BE}"/>
                    </a:ext>
                  </a:extLst>
                </p:cNvPr>
                <p:cNvSpPr>
                  <a:spLocks noChangeArrowheads="1"/>
                </p:cNvSpPr>
                <p:nvPr/>
              </p:nvSpPr>
              <p:spPr bwMode="auto">
                <a:xfrm>
                  <a:off x="1051" y="2625"/>
                  <a:ext cx="288" cy="6"/>
                </a:xfrm>
                <a:prstGeom prst="rect">
                  <a:avLst/>
                </a:prstGeom>
                <a:solidFill>
                  <a:srgbClr val="A7C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28" name="Rectangle 372">
                  <a:extLst>
                    <a:ext uri="{FF2B5EF4-FFF2-40B4-BE49-F238E27FC236}">
                      <a16:creationId xmlns:a16="http://schemas.microsoft.com/office/drawing/2014/main" id="{6B7C7C37-D544-4D6F-A6D6-3130975B6E6B}"/>
                    </a:ext>
                  </a:extLst>
                </p:cNvPr>
                <p:cNvSpPr>
                  <a:spLocks noChangeArrowheads="1"/>
                </p:cNvSpPr>
                <p:nvPr/>
              </p:nvSpPr>
              <p:spPr bwMode="auto">
                <a:xfrm>
                  <a:off x="1051" y="2631"/>
                  <a:ext cx="288"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29" name="Rectangle 373">
                  <a:extLst>
                    <a:ext uri="{FF2B5EF4-FFF2-40B4-BE49-F238E27FC236}">
                      <a16:creationId xmlns:a16="http://schemas.microsoft.com/office/drawing/2014/main" id="{6E5907B0-8DFD-4D73-8402-1E29F062459F}"/>
                    </a:ext>
                  </a:extLst>
                </p:cNvPr>
                <p:cNvSpPr>
                  <a:spLocks noChangeArrowheads="1"/>
                </p:cNvSpPr>
                <p:nvPr/>
              </p:nvSpPr>
              <p:spPr bwMode="auto">
                <a:xfrm>
                  <a:off x="1051" y="2637"/>
                  <a:ext cx="288"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30" name="Rectangle 374">
                  <a:extLst>
                    <a:ext uri="{FF2B5EF4-FFF2-40B4-BE49-F238E27FC236}">
                      <a16:creationId xmlns:a16="http://schemas.microsoft.com/office/drawing/2014/main" id="{0AE1A85C-A6B4-4C2A-BA55-50DC354AB1B8}"/>
                    </a:ext>
                  </a:extLst>
                </p:cNvPr>
                <p:cNvSpPr>
                  <a:spLocks noChangeArrowheads="1"/>
                </p:cNvSpPr>
                <p:nvPr/>
              </p:nvSpPr>
              <p:spPr bwMode="auto">
                <a:xfrm>
                  <a:off x="1051" y="2643"/>
                  <a:ext cx="288" cy="6"/>
                </a:xfrm>
                <a:prstGeom prst="rect">
                  <a:avLst/>
                </a:prstGeom>
                <a:solidFill>
                  <a:srgbClr val="AEC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31" name="Rectangle 375">
                  <a:extLst>
                    <a:ext uri="{FF2B5EF4-FFF2-40B4-BE49-F238E27FC236}">
                      <a16:creationId xmlns:a16="http://schemas.microsoft.com/office/drawing/2014/main" id="{0E998C24-53C3-481C-B69F-60490E47E318}"/>
                    </a:ext>
                  </a:extLst>
                </p:cNvPr>
                <p:cNvSpPr>
                  <a:spLocks noChangeArrowheads="1"/>
                </p:cNvSpPr>
                <p:nvPr/>
              </p:nvSpPr>
              <p:spPr bwMode="auto">
                <a:xfrm>
                  <a:off x="1051" y="2649"/>
                  <a:ext cx="288"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32" name="Rectangle 376">
                  <a:extLst>
                    <a:ext uri="{FF2B5EF4-FFF2-40B4-BE49-F238E27FC236}">
                      <a16:creationId xmlns:a16="http://schemas.microsoft.com/office/drawing/2014/main" id="{F27815E7-9806-4378-9C0C-C25E60238059}"/>
                    </a:ext>
                  </a:extLst>
                </p:cNvPr>
                <p:cNvSpPr>
                  <a:spLocks noChangeArrowheads="1"/>
                </p:cNvSpPr>
                <p:nvPr/>
              </p:nvSpPr>
              <p:spPr bwMode="auto">
                <a:xfrm>
                  <a:off x="1051" y="2655"/>
                  <a:ext cx="288" cy="6"/>
                </a:xfrm>
                <a:prstGeom prst="rect">
                  <a:avLst/>
                </a:prstGeom>
                <a:solidFill>
                  <a:srgbClr val="B1C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33" name="Rectangle 377">
                  <a:extLst>
                    <a:ext uri="{FF2B5EF4-FFF2-40B4-BE49-F238E27FC236}">
                      <a16:creationId xmlns:a16="http://schemas.microsoft.com/office/drawing/2014/main" id="{2A6112A6-EAA4-4EC7-9166-C3DCD8FF48CE}"/>
                    </a:ext>
                  </a:extLst>
                </p:cNvPr>
                <p:cNvSpPr>
                  <a:spLocks noChangeArrowheads="1"/>
                </p:cNvSpPr>
                <p:nvPr/>
              </p:nvSpPr>
              <p:spPr bwMode="auto">
                <a:xfrm>
                  <a:off x="1051" y="2661"/>
                  <a:ext cx="288"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34" name="Rectangle 378">
                  <a:extLst>
                    <a:ext uri="{FF2B5EF4-FFF2-40B4-BE49-F238E27FC236}">
                      <a16:creationId xmlns:a16="http://schemas.microsoft.com/office/drawing/2014/main" id="{49736CAD-11F7-4DBA-A78F-83915FD76C9B}"/>
                    </a:ext>
                  </a:extLst>
                </p:cNvPr>
                <p:cNvSpPr>
                  <a:spLocks noChangeArrowheads="1"/>
                </p:cNvSpPr>
                <p:nvPr/>
              </p:nvSpPr>
              <p:spPr bwMode="auto">
                <a:xfrm>
                  <a:off x="1051" y="2667"/>
                  <a:ext cx="288" cy="6"/>
                </a:xfrm>
                <a:prstGeom prst="rect">
                  <a:avLst/>
                </a:prstGeom>
                <a:solidFill>
                  <a:srgbClr val="B4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35" name="Rectangle 379">
                  <a:extLst>
                    <a:ext uri="{FF2B5EF4-FFF2-40B4-BE49-F238E27FC236}">
                      <a16:creationId xmlns:a16="http://schemas.microsoft.com/office/drawing/2014/main" id="{37E75C2D-D9BD-4ED3-B952-1C98C6BB0671}"/>
                    </a:ext>
                  </a:extLst>
                </p:cNvPr>
                <p:cNvSpPr>
                  <a:spLocks noChangeArrowheads="1"/>
                </p:cNvSpPr>
                <p:nvPr/>
              </p:nvSpPr>
              <p:spPr bwMode="auto">
                <a:xfrm>
                  <a:off x="1051" y="2673"/>
                  <a:ext cx="288" cy="6"/>
                </a:xfrm>
                <a:prstGeom prst="rect">
                  <a:avLst/>
                </a:prstGeom>
                <a:solidFill>
                  <a:srgbClr val="B6C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36" name="Rectangle 380">
                  <a:extLst>
                    <a:ext uri="{FF2B5EF4-FFF2-40B4-BE49-F238E27FC236}">
                      <a16:creationId xmlns:a16="http://schemas.microsoft.com/office/drawing/2014/main" id="{2C96EFD3-B9AE-4413-B6E4-F692B04DB24B}"/>
                    </a:ext>
                  </a:extLst>
                </p:cNvPr>
                <p:cNvSpPr>
                  <a:spLocks noChangeArrowheads="1"/>
                </p:cNvSpPr>
                <p:nvPr/>
              </p:nvSpPr>
              <p:spPr bwMode="auto">
                <a:xfrm>
                  <a:off x="1051" y="2679"/>
                  <a:ext cx="288" cy="6"/>
                </a:xfrm>
                <a:prstGeom prst="rect">
                  <a:avLst/>
                </a:prstGeom>
                <a:solidFill>
                  <a:srgbClr val="B7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37" name="Rectangle 381">
                  <a:extLst>
                    <a:ext uri="{FF2B5EF4-FFF2-40B4-BE49-F238E27FC236}">
                      <a16:creationId xmlns:a16="http://schemas.microsoft.com/office/drawing/2014/main" id="{EF59F813-B9B0-402B-9D6C-A7B7C4C27BB5}"/>
                    </a:ext>
                  </a:extLst>
                </p:cNvPr>
                <p:cNvSpPr>
                  <a:spLocks noChangeArrowheads="1"/>
                </p:cNvSpPr>
                <p:nvPr/>
              </p:nvSpPr>
              <p:spPr bwMode="auto">
                <a:xfrm>
                  <a:off x="1051" y="2685"/>
                  <a:ext cx="288" cy="6"/>
                </a:xfrm>
                <a:prstGeom prst="rect">
                  <a:avLst/>
                </a:prstGeom>
                <a:solidFill>
                  <a:srgbClr val="B9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38" name="Rectangle 382">
                  <a:extLst>
                    <a:ext uri="{FF2B5EF4-FFF2-40B4-BE49-F238E27FC236}">
                      <a16:creationId xmlns:a16="http://schemas.microsoft.com/office/drawing/2014/main" id="{E714B102-8ACE-47DE-BE8E-14DEA295C374}"/>
                    </a:ext>
                  </a:extLst>
                </p:cNvPr>
                <p:cNvSpPr>
                  <a:spLocks noChangeArrowheads="1"/>
                </p:cNvSpPr>
                <p:nvPr/>
              </p:nvSpPr>
              <p:spPr bwMode="auto">
                <a:xfrm>
                  <a:off x="1051" y="2691"/>
                  <a:ext cx="288"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39" name="Rectangle 383">
                  <a:extLst>
                    <a:ext uri="{FF2B5EF4-FFF2-40B4-BE49-F238E27FC236}">
                      <a16:creationId xmlns:a16="http://schemas.microsoft.com/office/drawing/2014/main" id="{3D76970D-076F-4824-8965-DAB243E0FDB5}"/>
                    </a:ext>
                  </a:extLst>
                </p:cNvPr>
                <p:cNvSpPr>
                  <a:spLocks noChangeArrowheads="1"/>
                </p:cNvSpPr>
                <p:nvPr/>
              </p:nvSpPr>
              <p:spPr bwMode="auto">
                <a:xfrm>
                  <a:off x="1051" y="2697"/>
                  <a:ext cx="288" cy="6"/>
                </a:xfrm>
                <a:prstGeom prst="rect">
                  <a:avLst/>
                </a:prstGeom>
                <a:solidFill>
                  <a:srgbClr val="BBD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40" name="Rectangle 384">
                  <a:extLst>
                    <a:ext uri="{FF2B5EF4-FFF2-40B4-BE49-F238E27FC236}">
                      <a16:creationId xmlns:a16="http://schemas.microsoft.com/office/drawing/2014/main" id="{D50FB23D-AAED-41BB-8F93-0EF612836578}"/>
                    </a:ext>
                  </a:extLst>
                </p:cNvPr>
                <p:cNvSpPr>
                  <a:spLocks noChangeArrowheads="1"/>
                </p:cNvSpPr>
                <p:nvPr/>
              </p:nvSpPr>
              <p:spPr bwMode="auto">
                <a:xfrm>
                  <a:off x="1051" y="2703"/>
                  <a:ext cx="288" cy="6"/>
                </a:xfrm>
                <a:prstGeom prst="rect">
                  <a:avLst/>
                </a:prstGeom>
                <a:solidFill>
                  <a:srgbClr val="BC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41" name="Rectangle 385">
                  <a:extLst>
                    <a:ext uri="{FF2B5EF4-FFF2-40B4-BE49-F238E27FC236}">
                      <a16:creationId xmlns:a16="http://schemas.microsoft.com/office/drawing/2014/main" id="{398D3205-DA58-4249-B1DE-E9D1F6F569A5}"/>
                    </a:ext>
                  </a:extLst>
                </p:cNvPr>
                <p:cNvSpPr>
                  <a:spLocks noChangeArrowheads="1"/>
                </p:cNvSpPr>
                <p:nvPr/>
              </p:nvSpPr>
              <p:spPr bwMode="auto">
                <a:xfrm>
                  <a:off x="1051" y="2709"/>
                  <a:ext cx="288" cy="6"/>
                </a:xfrm>
                <a:prstGeom prst="rect">
                  <a:avLst/>
                </a:prstGeom>
                <a:solidFill>
                  <a:srgbClr val="B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42" name="Rectangle 386">
                  <a:extLst>
                    <a:ext uri="{FF2B5EF4-FFF2-40B4-BE49-F238E27FC236}">
                      <a16:creationId xmlns:a16="http://schemas.microsoft.com/office/drawing/2014/main" id="{E4D06738-B02C-4886-8C29-E68F969CE9E6}"/>
                    </a:ext>
                  </a:extLst>
                </p:cNvPr>
                <p:cNvSpPr>
                  <a:spLocks noChangeArrowheads="1"/>
                </p:cNvSpPr>
                <p:nvPr/>
              </p:nvSpPr>
              <p:spPr bwMode="auto">
                <a:xfrm>
                  <a:off x="1051" y="2715"/>
                  <a:ext cx="288" cy="6"/>
                </a:xfrm>
                <a:prstGeom prst="rect">
                  <a:avLst/>
                </a:prstGeom>
                <a:solidFill>
                  <a:srgbClr val="BF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43" name="Rectangle 387">
                  <a:extLst>
                    <a:ext uri="{FF2B5EF4-FFF2-40B4-BE49-F238E27FC236}">
                      <a16:creationId xmlns:a16="http://schemas.microsoft.com/office/drawing/2014/main" id="{6BB77021-7BC3-4568-AA6C-0C0FCB0F5E1F}"/>
                    </a:ext>
                  </a:extLst>
                </p:cNvPr>
                <p:cNvSpPr>
                  <a:spLocks noChangeArrowheads="1"/>
                </p:cNvSpPr>
                <p:nvPr/>
              </p:nvSpPr>
              <p:spPr bwMode="auto">
                <a:xfrm>
                  <a:off x="1051" y="2721"/>
                  <a:ext cx="288" cy="6"/>
                </a:xfrm>
                <a:prstGeom prst="rect">
                  <a:avLst/>
                </a:prstGeom>
                <a:solidFill>
                  <a:srgbClr val="C0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44" name="Rectangle 388">
                  <a:extLst>
                    <a:ext uri="{FF2B5EF4-FFF2-40B4-BE49-F238E27FC236}">
                      <a16:creationId xmlns:a16="http://schemas.microsoft.com/office/drawing/2014/main" id="{594D1B6D-9544-4FCE-BFAF-F10410ADE484}"/>
                    </a:ext>
                  </a:extLst>
                </p:cNvPr>
                <p:cNvSpPr>
                  <a:spLocks noChangeArrowheads="1"/>
                </p:cNvSpPr>
                <p:nvPr/>
              </p:nvSpPr>
              <p:spPr bwMode="auto">
                <a:xfrm>
                  <a:off x="1051" y="2727"/>
                  <a:ext cx="288" cy="6"/>
                </a:xfrm>
                <a:prstGeom prst="rect">
                  <a:avLst/>
                </a:prstGeom>
                <a:solidFill>
                  <a:srgbClr val="C0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45" name="Rectangle 389">
                  <a:extLst>
                    <a:ext uri="{FF2B5EF4-FFF2-40B4-BE49-F238E27FC236}">
                      <a16:creationId xmlns:a16="http://schemas.microsoft.com/office/drawing/2014/main" id="{5F6FBB82-1702-4A15-8CCB-6779815E1794}"/>
                    </a:ext>
                  </a:extLst>
                </p:cNvPr>
                <p:cNvSpPr>
                  <a:spLocks noChangeArrowheads="1"/>
                </p:cNvSpPr>
                <p:nvPr/>
              </p:nvSpPr>
              <p:spPr bwMode="auto">
                <a:xfrm>
                  <a:off x="1051" y="2733"/>
                  <a:ext cx="288"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46" name="Rectangle 390">
                  <a:extLst>
                    <a:ext uri="{FF2B5EF4-FFF2-40B4-BE49-F238E27FC236}">
                      <a16:creationId xmlns:a16="http://schemas.microsoft.com/office/drawing/2014/main" id="{0AA34EBA-F2FB-4447-A5BB-AE2554B3E8B4}"/>
                    </a:ext>
                  </a:extLst>
                </p:cNvPr>
                <p:cNvSpPr>
                  <a:spLocks noChangeArrowheads="1"/>
                </p:cNvSpPr>
                <p:nvPr/>
              </p:nvSpPr>
              <p:spPr bwMode="auto">
                <a:xfrm>
                  <a:off x="1051" y="2739"/>
                  <a:ext cx="288"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47" name="Rectangle 391">
                  <a:extLst>
                    <a:ext uri="{FF2B5EF4-FFF2-40B4-BE49-F238E27FC236}">
                      <a16:creationId xmlns:a16="http://schemas.microsoft.com/office/drawing/2014/main" id="{1761FDAA-C008-4F9A-8F40-6603F4217EEE}"/>
                    </a:ext>
                  </a:extLst>
                </p:cNvPr>
                <p:cNvSpPr>
                  <a:spLocks noChangeArrowheads="1"/>
                </p:cNvSpPr>
                <p:nvPr/>
              </p:nvSpPr>
              <p:spPr bwMode="auto">
                <a:xfrm>
                  <a:off x="1051" y="2745"/>
                  <a:ext cx="288"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48" name="Rectangle 392">
                  <a:extLst>
                    <a:ext uri="{FF2B5EF4-FFF2-40B4-BE49-F238E27FC236}">
                      <a16:creationId xmlns:a16="http://schemas.microsoft.com/office/drawing/2014/main" id="{D72A895A-1F28-43F1-8F80-C242BBEAE2DE}"/>
                    </a:ext>
                  </a:extLst>
                </p:cNvPr>
                <p:cNvSpPr>
                  <a:spLocks noChangeArrowheads="1"/>
                </p:cNvSpPr>
                <p:nvPr/>
              </p:nvSpPr>
              <p:spPr bwMode="auto">
                <a:xfrm>
                  <a:off x="1051" y="2751"/>
                  <a:ext cx="288"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49" name="Rectangle 393">
                  <a:extLst>
                    <a:ext uri="{FF2B5EF4-FFF2-40B4-BE49-F238E27FC236}">
                      <a16:creationId xmlns:a16="http://schemas.microsoft.com/office/drawing/2014/main" id="{0C6ACB44-7292-4A54-836F-01B07A4A02C1}"/>
                    </a:ext>
                  </a:extLst>
                </p:cNvPr>
                <p:cNvSpPr>
                  <a:spLocks noChangeArrowheads="1"/>
                </p:cNvSpPr>
                <p:nvPr/>
              </p:nvSpPr>
              <p:spPr bwMode="auto">
                <a:xfrm>
                  <a:off x="1051" y="2757"/>
                  <a:ext cx="288" cy="6"/>
                </a:xfrm>
                <a:prstGeom prst="rect">
                  <a:avLst/>
                </a:prstGeom>
                <a:solidFill>
                  <a:srgbClr val="C4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50" name="Rectangle 394">
                  <a:extLst>
                    <a:ext uri="{FF2B5EF4-FFF2-40B4-BE49-F238E27FC236}">
                      <a16:creationId xmlns:a16="http://schemas.microsoft.com/office/drawing/2014/main" id="{8AF61237-3600-43A5-82D8-4C8A2617D763}"/>
                    </a:ext>
                  </a:extLst>
                </p:cNvPr>
                <p:cNvSpPr>
                  <a:spLocks noChangeArrowheads="1"/>
                </p:cNvSpPr>
                <p:nvPr/>
              </p:nvSpPr>
              <p:spPr bwMode="auto">
                <a:xfrm>
                  <a:off x="1051" y="2763"/>
                  <a:ext cx="288"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51" name="Rectangle 395">
                  <a:extLst>
                    <a:ext uri="{FF2B5EF4-FFF2-40B4-BE49-F238E27FC236}">
                      <a16:creationId xmlns:a16="http://schemas.microsoft.com/office/drawing/2014/main" id="{B66AF87A-42AC-4121-A5F6-2E0D665043B4}"/>
                    </a:ext>
                  </a:extLst>
                </p:cNvPr>
                <p:cNvSpPr>
                  <a:spLocks noChangeArrowheads="1"/>
                </p:cNvSpPr>
                <p:nvPr/>
              </p:nvSpPr>
              <p:spPr bwMode="auto">
                <a:xfrm>
                  <a:off x="1051" y="2769"/>
                  <a:ext cx="288"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52" name="Rectangle 396">
                  <a:extLst>
                    <a:ext uri="{FF2B5EF4-FFF2-40B4-BE49-F238E27FC236}">
                      <a16:creationId xmlns:a16="http://schemas.microsoft.com/office/drawing/2014/main" id="{7893801C-AB56-412E-9642-CF9DAB7B4A5A}"/>
                    </a:ext>
                  </a:extLst>
                </p:cNvPr>
                <p:cNvSpPr>
                  <a:spLocks noChangeArrowheads="1"/>
                </p:cNvSpPr>
                <p:nvPr/>
              </p:nvSpPr>
              <p:spPr bwMode="auto">
                <a:xfrm>
                  <a:off x="1051" y="2775"/>
                  <a:ext cx="288"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53" name="Rectangle 397">
                  <a:extLst>
                    <a:ext uri="{FF2B5EF4-FFF2-40B4-BE49-F238E27FC236}">
                      <a16:creationId xmlns:a16="http://schemas.microsoft.com/office/drawing/2014/main" id="{4D57EDA1-060F-447D-B8AA-082CD01BACF1}"/>
                    </a:ext>
                  </a:extLst>
                </p:cNvPr>
                <p:cNvSpPr>
                  <a:spLocks noChangeArrowheads="1"/>
                </p:cNvSpPr>
                <p:nvPr/>
              </p:nvSpPr>
              <p:spPr bwMode="auto">
                <a:xfrm>
                  <a:off x="1051" y="2781"/>
                  <a:ext cx="288" cy="6"/>
                </a:xfrm>
                <a:prstGeom prst="rect">
                  <a:avLst/>
                </a:prstGeom>
                <a:solidFill>
                  <a:srgbClr val="C5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54" name="Rectangle 398">
                  <a:extLst>
                    <a:ext uri="{FF2B5EF4-FFF2-40B4-BE49-F238E27FC236}">
                      <a16:creationId xmlns:a16="http://schemas.microsoft.com/office/drawing/2014/main" id="{03FF34AB-EE56-440E-B008-4392025E4529}"/>
                    </a:ext>
                  </a:extLst>
                </p:cNvPr>
                <p:cNvSpPr>
                  <a:spLocks noChangeArrowheads="1"/>
                </p:cNvSpPr>
                <p:nvPr/>
              </p:nvSpPr>
              <p:spPr bwMode="auto">
                <a:xfrm>
                  <a:off x="1051" y="2787"/>
                  <a:ext cx="288"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55" name="Rectangle 399">
                  <a:extLst>
                    <a:ext uri="{FF2B5EF4-FFF2-40B4-BE49-F238E27FC236}">
                      <a16:creationId xmlns:a16="http://schemas.microsoft.com/office/drawing/2014/main" id="{85D52EBA-F5B4-47DF-8879-68DE754111DF}"/>
                    </a:ext>
                  </a:extLst>
                </p:cNvPr>
                <p:cNvSpPr>
                  <a:spLocks noChangeArrowheads="1"/>
                </p:cNvSpPr>
                <p:nvPr/>
              </p:nvSpPr>
              <p:spPr bwMode="auto">
                <a:xfrm>
                  <a:off x="1051" y="2793"/>
                  <a:ext cx="288" cy="7"/>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56" name="Rectangle 400">
                  <a:extLst>
                    <a:ext uri="{FF2B5EF4-FFF2-40B4-BE49-F238E27FC236}">
                      <a16:creationId xmlns:a16="http://schemas.microsoft.com/office/drawing/2014/main" id="{7527A482-D617-49A3-936C-854B30290BC1}"/>
                    </a:ext>
                  </a:extLst>
                </p:cNvPr>
                <p:cNvSpPr>
                  <a:spLocks noChangeArrowheads="1"/>
                </p:cNvSpPr>
                <p:nvPr/>
              </p:nvSpPr>
              <p:spPr bwMode="auto">
                <a:xfrm>
                  <a:off x="1051" y="2800"/>
                  <a:ext cx="288"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57" name="Rectangle 401">
                  <a:extLst>
                    <a:ext uri="{FF2B5EF4-FFF2-40B4-BE49-F238E27FC236}">
                      <a16:creationId xmlns:a16="http://schemas.microsoft.com/office/drawing/2014/main" id="{DB02D9DB-40C0-4AC8-92C4-5994625AB02D}"/>
                    </a:ext>
                  </a:extLst>
                </p:cNvPr>
                <p:cNvSpPr>
                  <a:spLocks noChangeArrowheads="1"/>
                </p:cNvSpPr>
                <p:nvPr/>
              </p:nvSpPr>
              <p:spPr bwMode="auto">
                <a:xfrm>
                  <a:off x="1051" y="2806"/>
                  <a:ext cx="288"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58" name="Rectangle 402">
                  <a:extLst>
                    <a:ext uri="{FF2B5EF4-FFF2-40B4-BE49-F238E27FC236}">
                      <a16:creationId xmlns:a16="http://schemas.microsoft.com/office/drawing/2014/main" id="{00EDB983-5189-42D9-9314-4F341BC2010C}"/>
                    </a:ext>
                  </a:extLst>
                </p:cNvPr>
                <p:cNvSpPr>
                  <a:spLocks noChangeArrowheads="1"/>
                </p:cNvSpPr>
                <p:nvPr/>
              </p:nvSpPr>
              <p:spPr bwMode="auto">
                <a:xfrm>
                  <a:off x="1051" y="2812"/>
                  <a:ext cx="288"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59" name="Rectangle 403">
                  <a:extLst>
                    <a:ext uri="{FF2B5EF4-FFF2-40B4-BE49-F238E27FC236}">
                      <a16:creationId xmlns:a16="http://schemas.microsoft.com/office/drawing/2014/main" id="{AAA09E1C-E38F-44CB-BF89-B99F2BE21EBE}"/>
                    </a:ext>
                  </a:extLst>
                </p:cNvPr>
                <p:cNvSpPr>
                  <a:spLocks noChangeArrowheads="1"/>
                </p:cNvSpPr>
                <p:nvPr/>
              </p:nvSpPr>
              <p:spPr bwMode="auto">
                <a:xfrm>
                  <a:off x="1051" y="2818"/>
                  <a:ext cx="288"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60" name="Rectangle 404">
                  <a:extLst>
                    <a:ext uri="{FF2B5EF4-FFF2-40B4-BE49-F238E27FC236}">
                      <a16:creationId xmlns:a16="http://schemas.microsoft.com/office/drawing/2014/main" id="{D95057EF-8185-4A97-8A89-930391B4869C}"/>
                    </a:ext>
                  </a:extLst>
                </p:cNvPr>
                <p:cNvSpPr>
                  <a:spLocks noChangeArrowheads="1"/>
                </p:cNvSpPr>
                <p:nvPr/>
              </p:nvSpPr>
              <p:spPr bwMode="auto">
                <a:xfrm>
                  <a:off x="1051" y="2824"/>
                  <a:ext cx="288" cy="6"/>
                </a:xfrm>
                <a:prstGeom prst="rect">
                  <a:avLst/>
                </a:prstGeom>
                <a:solidFill>
                  <a:srgbClr val="C5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61" name="Rectangle 405">
                  <a:extLst>
                    <a:ext uri="{FF2B5EF4-FFF2-40B4-BE49-F238E27FC236}">
                      <a16:creationId xmlns:a16="http://schemas.microsoft.com/office/drawing/2014/main" id="{674A03B2-01B5-43B0-A604-D626A9595A8B}"/>
                    </a:ext>
                  </a:extLst>
                </p:cNvPr>
                <p:cNvSpPr>
                  <a:spLocks noChangeArrowheads="1"/>
                </p:cNvSpPr>
                <p:nvPr/>
              </p:nvSpPr>
              <p:spPr bwMode="auto">
                <a:xfrm>
                  <a:off x="1051" y="2830"/>
                  <a:ext cx="288"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62" name="Rectangle 406">
                  <a:extLst>
                    <a:ext uri="{FF2B5EF4-FFF2-40B4-BE49-F238E27FC236}">
                      <a16:creationId xmlns:a16="http://schemas.microsoft.com/office/drawing/2014/main" id="{21FA7469-5115-4EEB-ACD7-DE2CB320E2A7}"/>
                    </a:ext>
                  </a:extLst>
                </p:cNvPr>
                <p:cNvSpPr>
                  <a:spLocks noChangeArrowheads="1"/>
                </p:cNvSpPr>
                <p:nvPr/>
              </p:nvSpPr>
              <p:spPr bwMode="auto">
                <a:xfrm>
                  <a:off x="1051" y="2836"/>
                  <a:ext cx="288"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63" name="Rectangle 407">
                  <a:extLst>
                    <a:ext uri="{FF2B5EF4-FFF2-40B4-BE49-F238E27FC236}">
                      <a16:creationId xmlns:a16="http://schemas.microsoft.com/office/drawing/2014/main" id="{B39CE72C-66DC-4112-A911-88AE8FE777D0}"/>
                    </a:ext>
                  </a:extLst>
                </p:cNvPr>
                <p:cNvSpPr>
                  <a:spLocks noChangeArrowheads="1"/>
                </p:cNvSpPr>
                <p:nvPr/>
              </p:nvSpPr>
              <p:spPr bwMode="auto">
                <a:xfrm>
                  <a:off x="1051" y="2842"/>
                  <a:ext cx="288"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64" name="Rectangle 408">
                  <a:extLst>
                    <a:ext uri="{FF2B5EF4-FFF2-40B4-BE49-F238E27FC236}">
                      <a16:creationId xmlns:a16="http://schemas.microsoft.com/office/drawing/2014/main" id="{E39E4E05-96AB-4BFB-9742-71B7FCF1A8D1}"/>
                    </a:ext>
                  </a:extLst>
                </p:cNvPr>
                <p:cNvSpPr>
                  <a:spLocks noChangeArrowheads="1"/>
                </p:cNvSpPr>
                <p:nvPr/>
              </p:nvSpPr>
              <p:spPr bwMode="auto">
                <a:xfrm>
                  <a:off x="1051" y="2848"/>
                  <a:ext cx="288" cy="6"/>
                </a:xfrm>
                <a:prstGeom prst="rect">
                  <a:avLst/>
                </a:prstGeom>
                <a:solidFill>
                  <a:srgbClr val="C4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65" name="Rectangle 409">
                  <a:extLst>
                    <a:ext uri="{FF2B5EF4-FFF2-40B4-BE49-F238E27FC236}">
                      <a16:creationId xmlns:a16="http://schemas.microsoft.com/office/drawing/2014/main" id="{A16E5E15-E528-48E3-9DC1-FA57BA39EF26}"/>
                    </a:ext>
                  </a:extLst>
                </p:cNvPr>
                <p:cNvSpPr>
                  <a:spLocks noChangeArrowheads="1"/>
                </p:cNvSpPr>
                <p:nvPr/>
              </p:nvSpPr>
              <p:spPr bwMode="auto">
                <a:xfrm>
                  <a:off x="1051" y="2854"/>
                  <a:ext cx="288"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66" name="Rectangle 410">
                  <a:extLst>
                    <a:ext uri="{FF2B5EF4-FFF2-40B4-BE49-F238E27FC236}">
                      <a16:creationId xmlns:a16="http://schemas.microsoft.com/office/drawing/2014/main" id="{FF40AF04-A3A8-4451-96EB-F9C9056353F0}"/>
                    </a:ext>
                  </a:extLst>
                </p:cNvPr>
                <p:cNvSpPr>
                  <a:spLocks noChangeArrowheads="1"/>
                </p:cNvSpPr>
                <p:nvPr/>
              </p:nvSpPr>
              <p:spPr bwMode="auto">
                <a:xfrm>
                  <a:off x="1051" y="2860"/>
                  <a:ext cx="288"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67" name="Rectangle 411">
                  <a:extLst>
                    <a:ext uri="{FF2B5EF4-FFF2-40B4-BE49-F238E27FC236}">
                      <a16:creationId xmlns:a16="http://schemas.microsoft.com/office/drawing/2014/main" id="{CFD7459F-C37B-4E8F-A743-BBFB14D2013A}"/>
                    </a:ext>
                  </a:extLst>
                </p:cNvPr>
                <p:cNvSpPr>
                  <a:spLocks noChangeArrowheads="1"/>
                </p:cNvSpPr>
                <p:nvPr/>
              </p:nvSpPr>
              <p:spPr bwMode="auto">
                <a:xfrm>
                  <a:off x="1051" y="2866"/>
                  <a:ext cx="288"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68" name="Rectangle 412">
                  <a:extLst>
                    <a:ext uri="{FF2B5EF4-FFF2-40B4-BE49-F238E27FC236}">
                      <a16:creationId xmlns:a16="http://schemas.microsoft.com/office/drawing/2014/main" id="{0F0CD02F-830C-4DBD-9357-F41A682D6A97}"/>
                    </a:ext>
                  </a:extLst>
                </p:cNvPr>
                <p:cNvSpPr>
                  <a:spLocks noChangeArrowheads="1"/>
                </p:cNvSpPr>
                <p:nvPr/>
              </p:nvSpPr>
              <p:spPr bwMode="auto">
                <a:xfrm>
                  <a:off x="1051" y="2872"/>
                  <a:ext cx="288"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69" name="Rectangle 413">
                  <a:extLst>
                    <a:ext uri="{FF2B5EF4-FFF2-40B4-BE49-F238E27FC236}">
                      <a16:creationId xmlns:a16="http://schemas.microsoft.com/office/drawing/2014/main" id="{29872D39-E68A-4FBE-8C30-6B54969EC73A}"/>
                    </a:ext>
                  </a:extLst>
                </p:cNvPr>
                <p:cNvSpPr>
                  <a:spLocks noChangeArrowheads="1"/>
                </p:cNvSpPr>
                <p:nvPr/>
              </p:nvSpPr>
              <p:spPr bwMode="auto">
                <a:xfrm>
                  <a:off x="1051" y="2878"/>
                  <a:ext cx="288" cy="6"/>
                </a:xfrm>
                <a:prstGeom prst="rect">
                  <a:avLst/>
                </a:prstGeom>
                <a:solidFill>
                  <a:srgbClr val="C0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70" name="Rectangle 414">
                  <a:extLst>
                    <a:ext uri="{FF2B5EF4-FFF2-40B4-BE49-F238E27FC236}">
                      <a16:creationId xmlns:a16="http://schemas.microsoft.com/office/drawing/2014/main" id="{4E505018-BE6F-442A-8374-6FBA9CEF00F2}"/>
                    </a:ext>
                  </a:extLst>
                </p:cNvPr>
                <p:cNvSpPr>
                  <a:spLocks noChangeArrowheads="1"/>
                </p:cNvSpPr>
                <p:nvPr/>
              </p:nvSpPr>
              <p:spPr bwMode="auto">
                <a:xfrm>
                  <a:off x="1051" y="2884"/>
                  <a:ext cx="288" cy="6"/>
                </a:xfrm>
                <a:prstGeom prst="rect">
                  <a:avLst/>
                </a:prstGeom>
                <a:solidFill>
                  <a:srgbClr val="C0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71" name="Rectangle 415">
                  <a:extLst>
                    <a:ext uri="{FF2B5EF4-FFF2-40B4-BE49-F238E27FC236}">
                      <a16:creationId xmlns:a16="http://schemas.microsoft.com/office/drawing/2014/main" id="{09D10E20-7585-4BD0-B479-88D5B07C50C1}"/>
                    </a:ext>
                  </a:extLst>
                </p:cNvPr>
                <p:cNvSpPr>
                  <a:spLocks noChangeArrowheads="1"/>
                </p:cNvSpPr>
                <p:nvPr/>
              </p:nvSpPr>
              <p:spPr bwMode="auto">
                <a:xfrm>
                  <a:off x="1051" y="2890"/>
                  <a:ext cx="288" cy="6"/>
                </a:xfrm>
                <a:prstGeom prst="rect">
                  <a:avLst/>
                </a:prstGeom>
                <a:solidFill>
                  <a:srgbClr val="BF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72" name="Rectangle 416">
                  <a:extLst>
                    <a:ext uri="{FF2B5EF4-FFF2-40B4-BE49-F238E27FC236}">
                      <a16:creationId xmlns:a16="http://schemas.microsoft.com/office/drawing/2014/main" id="{B0883AAF-33F6-4882-BEED-705EFB8AD4D4}"/>
                    </a:ext>
                  </a:extLst>
                </p:cNvPr>
                <p:cNvSpPr>
                  <a:spLocks noChangeArrowheads="1"/>
                </p:cNvSpPr>
                <p:nvPr/>
              </p:nvSpPr>
              <p:spPr bwMode="auto">
                <a:xfrm>
                  <a:off x="1051" y="2896"/>
                  <a:ext cx="288" cy="6"/>
                </a:xfrm>
                <a:prstGeom prst="rect">
                  <a:avLst/>
                </a:prstGeom>
                <a:solidFill>
                  <a:srgbClr val="B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73" name="Rectangle 417">
                  <a:extLst>
                    <a:ext uri="{FF2B5EF4-FFF2-40B4-BE49-F238E27FC236}">
                      <a16:creationId xmlns:a16="http://schemas.microsoft.com/office/drawing/2014/main" id="{3A96FB15-80D2-49A0-BC8D-1DFA99E31094}"/>
                    </a:ext>
                  </a:extLst>
                </p:cNvPr>
                <p:cNvSpPr>
                  <a:spLocks noChangeArrowheads="1"/>
                </p:cNvSpPr>
                <p:nvPr/>
              </p:nvSpPr>
              <p:spPr bwMode="auto">
                <a:xfrm>
                  <a:off x="1051" y="2902"/>
                  <a:ext cx="288" cy="6"/>
                </a:xfrm>
                <a:prstGeom prst="rect">
                  <a:avLst/>
                </a:prstGeom>
                <a:solidFill>
                  <a:srgbClr val="BC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74" name="Rectangle 418">
                  <a:extLst>
                    <a:ext uri="{FF2B5EF4-FFF2-40B4-BE49-F238E27FC236}">
                      <a16:creationId xmlns:a16="http://schemas.microsoft.com/office/drawing/2014/main" id="{54BDDA61-BC4C-4E28-AE2A-D509B60673AC}"/>
                    </a:ext>
                  </a:extLst>
                </p:cNvPr>
                <p:cNvSpPr>
                  <a:spLocks noChangeArrowheads="1"/>
                </p:cNvSpPr>
                <p:nvPr/>
              </p:nvSpPr>
              <p:spPr bwMode="auto">
                <a:xfrm>
                  <a:off x="1051" y="2908"/>
                  <a:ext cx="288" cy="6"/>
                </a:xfrm>
                <a:prstGeom prst="rect">
                  <a:avLst/>
                </a:prstGeom>
                <a:solidFill>
                  <a:srgbClr val="BBD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75" name="Rectangle 419">
                  <a:extLst>
                    <a:ext uri="{FF2B5EF4-FFF2-40B4-BE49-F238E27FC236}">
                      <a16:creationId xmlns:a16="http://schemas.microsoft.com/office/drawing/2014/main" id="{79F15FDC-AC36-4D10-9221-76111C36E4CD}"/>
                    </a:ext>
                  </a:extLst>
                </p:cNvPr>
                <p:cNvSpPr>
                  <a:spLocks noChangeArrowheads="1"/>
                </p:cNvSpPr>
                <p:nvPr/>
              </p:nvSpPr>
              <p:spPr bwMode="auto">
                <a:xfrm>
                  <a:off x="1051" y="2914"/>
                  <a:ext cx="288"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76" name="Rectangle 420">
                  <a:extLst>
                    <a:ext uri="{FF2B5EF4-FFF2-40B4-BE49-F238E27FC236}">
                      <a16:creationId xmlns:a16="http://schemas.microsoft.com/office/drawing/2014/main" id="{6510DB99-C14F-4415-814D-9A4A197EAD2F}"/>
                    </a:ext>
                  </a:extLst>
                </p:cNvPr>
                <p:cNvSpPr>
                  <a:spLocks noChangeArrowheads="1"/>
                </p:cNvSpPr>
                <p:nvPr/>
              </p:nvSpPr>
              <p:spPr bwMode="auto">
                <a:xfrm>
                  <a:off x="1051" y="2920"/>
                  <a:ext cx="288" cy="6"/>
                </a:xfrm>
                <a:prstGeom prst="rect">
                  <a:avLst/>
                </a:prstGeom>
                <a:solidFill>
                  <a:srgbClr val="B9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77" name="Rectangle 421">
                  <a:extLst>
                    <a:ext uri="{FF2B5EF4-FFF2-40B4-BE49-F238E27FC236}">
                      <a16:creationId xmlns:a16="http://schemas.microsoft.com/office/drawing/2014/main" id="{9DFF3CAE-FBE3-4B70-9C0A-91B5AC483268}"/>
                    </a:ext>
                  </a:extLst>
                </p:cNvPr>
                <p:cNvSpPr>
                  <a:spLocks noChangeArrowheads="1"/>
                </p:cNvSpPr>
                <p:nvPr/>
              </p:nvSpPr>
              <p:spPr bwMode="auto">
                <a:xfrm>
                  <a:off x="1051" y="2926"/>
                  <a:ext cx="288" cy="6"/>
                </a:xfrm>
                <a:prstGeom prst="rect">
                  <a:avLst/>
                </a:prstGeom>
                <a:solidFill>
                  <a:srgbClr val="B7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78" name="Rectangle 422">
                  <a:extLst>
                    <a:ext uri="{FF2B5EF4-FFF2-40B4-BE49-F238E27FC236}">
                      <a16:creationId xmlns:a16="http://schemas.microsoft.com/office/drawing/2014/main" id="{AE80272D-0EFB-4A33-86D7-53516D7C5651}"/>
                    </a:ext>
                  </a:extLst>
                </p:cNvPr>
                <p:cNvSpPr>
                  <a:spLocks noChangeArrowheads="1"/>
                </p:cNvSpPr>
                <p:nvPr/>
              </p:nvSpPr>
              <p:spPr bwMode="auto">
                <a:xfrm>
                  <a:off x="1051" y="2932"/>
                  <a:ext cx="288" cy="6"/>
                </a:xfrm>
                <a:prstGeom prst="rect">
                  <a:avLst/>
                </a:prstGeom>
                <a:solidFill>
                  <a:srgbClr val="B6C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79" name="Rectangle 423">
                  <a:extLst>
                    <a:ext uri="{FF2B5EF4-FFF2-40B4-BE49-F238E27FC236}">
                      <a16:creationId xmlns:a16="http://schemas.microsoft.com/office/drawing/2014/main" id="{0CC1E5E0-0A49-4E07-99AC-B97AFC971D15}"/>
                    </a:ext>
                  </a:extLst>
                </p:cNvPr>
                <p:cNvSpPr>
                  <a:spLocks noChangeArrowheads="1"/>
                </p:cNvSpPr>
                <p:nvPr/>
              </p:nvSpPr>
              <p:spPr bwMode="auto">
                <a:xfrm>
                  <a:off x="1051" y="2938"/>
                  <a:ext cx="288" cy="6"/>
                </a:xfrm>
                <a:prstGeom prst="rect">
                  <a:avLst/>
                </a:prstGeom>
                <a:solidFill>
                  <a:srgbClr val="B4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80" name="Rectangle 424">
                  <a:extLst>
                    <a:ext uri="{FF2B5EF4-FFF2-40B4-BE49-F238E27FC236}">
                      <a16:creationId xmlns:a16="http://schemas.microsoft.com/office/drawing/2014/main" id="{9504AA0C-FEF6-4F95-8E99-5C3B380EB166}"/>
                    </a:ext>
                  </a:extLst>
                </p:cNvPr>
                <p:cNvSpPr>
                  <a:spLocks noChangeArrowheads="1"/>
                </p:cNvSpPr>
                <p:nvPr/>
              </p:nvSpPr>
              <p:spPr bwMode="auto">
                <a:xfrm>
                  <a:off x="1051" y="2944"/>
                  <a:ext cx="288"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81" name="Rectangle 425">
                  <a:extLst>
                    <a:ext uri="{FF2B5EF4-FFF2-40B4-BE49-F238E27FC236}">
                      <a16:creationId xmlns:a16="http://schemas.microsoft.com/office/drawing/2014/main" id="{4432DECC-3A43-4392-8340-3C2ABD1B297E}"/>
                    </a:ext>
                  </a:extLst>
                </p:cNvPr>
                <p:cNvSpPr>
                  <a:spLocks noChangeArrowheads="1"/>
                </p:cNvSpPr>
                <p:nvPr/>
              </p:nvSpPr>
              <p:spPr bwMode="auto">
                <a:xfrm>
                  <a:off x="1051" y="2950"/>
                  <a:ext cx="288" cy="6"/>
                </a:xfrm>
                <a:prstGeom prst="rect">
                  <a:avLst/>
                </a:prstGeom>
                <a:solidFill>
                  <a:srgbClr val="B1C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82" name="Rectangle 426">
                  <a:extLst>
                    <a:ext uri="{FF2B5EF4-FFF2-40B4-BE49-F238E27FC236}">
                      <a16:creationId xmlns:a16="http://schemas.microsoft.com/office/drawing/2014/main" id="{F55663E1-DB2C-4192-B339-0DA05F89FD2E}"/>
                    </a:ext>
                  </a:extLst>
                </p:cNvPr>
                <p:cNvSpPr>
                  <a:spLocks noChangeArrowheads="1"/>
                </p:cNvSpPr>
                <p:nvPr/>
              </p:nvSpPr>
              <p:spPr bwMode="auto">
                <a:xfrm>
                  <a:off x="1051" y="2956"/>
                  <a:ext cx="288"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83" name="Rectangle 427">
                  <a:extLst>
                    <a:ext uri="{FF2B5EF4-FFF2-40B4-BE49-F238E27FC236}">
                      <a16:creationId xmlns:a16="http://schemas.microsoft.com/office/drawing/2014/main" id="{354CBF25-C787-413A-9523-BF850101D998}"/>
                    </a:ext>
                  </a:extLst>
                </p:cNvPr>
                <p:cNvSpPr>
                  <a:spLocks noChangeArrowheads="1"/>
                </p:cNvSpPr>
                <p:nvPr/>
              </p:nvSpPr>
              <p:spPr bwMode="auto">
                <a:xfrm>
                  <a:off x="1051" y="2962"/>
                  <a:ext cx="288" cy="6"/>
                </a:xfrm>
                <a:prstGeom prst="rect">
                  <a:avLst/>
                </a:prstGeom>
                <a:solidFill>
                  <a:srgbClr val="AEC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84" name="Rectangle 428">
                  <a:extLst>
                    <a:ext uri="{FF2B5EF4-FFF2-40B4-BE49-F238E27FC236}">
                      <a16:creationId xmlns:a16="http://schemas.microsoft.com/office/drawing/2014/main" id="{16E58595-7A30-4DC7-8752-22D99F5E5C72}"/>
                    </a:ext>
                  </a:extLst>
                </p:cNvPr>
                <p:cNvSpPr>
                  <a:spLocks noChangeArrowheads="1"/>
                </p:cNvSpPr>
                <p:nvPr/>
              </p:nvSpPr>
              <p:spPr bwMode="auto">
                <a:xfrm>
                  <a:off x="1051" y="2968"/>
                  <a:ext cx="288"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85" name="Rectangle 429">
                  <a:extLst>
                    <a:ext uri="{FF2B5EF4-FFF2-40B4-BE49-F238E27FC236}">
                      <a16:creationId xmlns:a16="http://schemas.microsoft.com/office/drawing/2014/main" id="{6F550CFB-A610-463A-9C55-B76C72BAB0C2}"/>
                    </a:ext>
                  </a:extLst>
                </p:cNvPr>
                <p:cNvSpPr>
                  <a:spLocks noChangeArrowheads="1"/>
                </p:cNvSpPr>
                <p:nvPr/>
              </p:nvSpPr>
              <p:spPr bwMode="auto">
                <a:xfrm>
                  <a:off x="1051" y="2974"/>
                  <a:ext cx="288"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86" name="Rectangle 430">
                  <a:extLst>
                    <a:ext uri="{FF2B5EF4-FFF2-40B4-BE49-F238E27FC236}">
                      <a16:creationId xmlns:a16="http://schemas.microsoft.com/office/drawing/2014/main" id="{8C3BF38B-4AAD-4391-8C76-8996986B6A79}"/>
                    </a:ext>
                  </a:extLst>
                </p:cNvPr>
                <p:cNvSpPr>
                  <a:spLocks noChangeArrowheads="1"/>
                </p:cNvSpPr>
                <p:nvPr/>
              </p:nvSpPr>
              <p:spPr bwMode="auto">
                <a:xfrm>
                  <a:off x="1051" y="2980"/>
                  <a:ext cx="288" cy="6"/>
                </a:xfrm>
                <a:prstGeom prst="rect">
                  <a:avLst/>
                </a:prstGeom>
                <a:solidFill>
                  <a:srgbClr val="A7C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87" name="Rectangle 431">
                  <a:extLst>
                    <a:ext uri="{FF2B5EF4-FFF2-40B4-BE49-F238E27FC236}">
                      <a16:creationId xmlns:a16="http://schemas.microsoft.com/office/drawing/2014/main" id="{EEE40BD8-BE37-4034-AF64-FF5DE1D7BB67}"/>
                    </a:ext>
                  </a:extLst>
                </p:cNvPr>
                <p:cNvSpPr>
                  <a:spLocks noChangeArrowheads="1"/>
                </p:cNvSpPr>
                <p:nvPr/>
              </p:nvSpPr>
              <p:spPr bwMode="auto">
                <a:xfrm>
                  <a:off x="1051" y="2986"/>
                  <a:ext cx="288" cy="6"/>
                </a:xfrm>
                <a:prstGeom prst="rect">
                  <a:avLst/>
                </a:prstGeom>
                <a:solidFill>
                  <a:srgbClr val="A6C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88" name="Rectangle 432">
                  <a:extLst>
                    <a:ext uri="{FF2B5EF4-FFF2-40B4-BE49-F238E27FC236}">
                      <a16:creationId xmlns:a16="http://schemas.microsoft.com/office/drawing/2014/main" id="{D924D603-30BA-4C11-ACEB-31419DA7C362}"/>
                    </a:ext>
                  </a:extLst>
                </p:cNvPr>
                <p:cNvSpPr>
                  <a:spLocks noChangeArrowheads="1"/>
                </p:cNvSpPr>
                <p:nvPr/>
              </p:nvSpPr>
              <p:spPr bwMode="auto">
                <a:xfrm>
                  <a:off x="1051" y="2992"/>
                  <a:ext cx="288" cy="6"/>
                </a:xfrm>
                <a:prstGeom prst="rect">
                  <a:avLst/>
                </a:prstGeom>
                <a:solidFill>
                  <a:srgbClr val="A3C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89" name="Rectangle 433">
                  <a:extLst>
                    <a:ext uri="{FF2B5EF4-FFF2-40B4-BE49-F238E27FC236}">
                      <a16:creationId xmlns:a16="http://schemas.microsoft.com/office/drawing/2014/main" id="{445D1DEC-0706-44D0-A94C-217AAE11F913}"/>
                    </a:ext>
                  </a:extLst>
                </p:cNvPr>
                <p:cNvSpPr>
                  <a:spLocks noChangeArrowheads="1"/>
                </p:cNvSpPr>
                <p:nvPr/>
              </p:nvSpPr>
              <p:spPr bwMode="auto">
                <a:xfrm>
                  <a:off x="1051" y="2998"/>
                  <a:ext cx="288" cy="6"/>
                </a:xfrm>
                <a:prstGeom prst="rect">
                  <a:avLst/>
                </a:prstGeom>
                <a:solidFill>
                  <a:srgbClr val="A1B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90" name="Rectangle 434">
                  <a:extLst>
                    <a:ext uri="{FF2B5EF4-FFF2-40B4-BE49-F238E27FC236}">
                      <a16:creationId xmlns:a16="http://schemas.microsoft.com/office/drawing/2014/main" id="{A77355E8-F51E-4975-9CB3-B798D8DB91D8}"/>
                    </a:ext>
                  </a:extLst>
                </p:cNvPr>
                <p:cNvSpPr>
                  <a:spLocks noChangeArrowheads="1"/>
                </p:cNvSpPr>
                <p:nvPr/>
              </p:nvSpPr>
              <p:spPr bwMode="auto">
                <a:xfrm>
                  <a:off x="1051" y="3004"/>
                  <a:ext cx="288" cy="6"/>
                </a:xfrm>
                <a:prstGeom prst="rect">
                  <a:avLst/>
                </a:prstGeom>
                <a:solidFill>
                  <a:srgbClr val="9FB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91" name="Rectangle 435">
                  <a:extLst>
                    <a:ext uri="{FF2B5EF4-FFF2-40B4-BE49-F238E27FC236}">
                      <a16:creationId xmlns:a16="http://schemas.microsoft.com/office/drawing/2014/main" id="{47B43594-D210-43BF-BF7C-184C8479740A}"/>
                    </a:ext>
                  </a:extLst>
                </p:cNvPr>
                <p:cNvSpPr>
                  <a:spLocks noChangeArrowheads="1"/>
                </p:cNvSpPr>
                <p:nvPr/>
              </p:nvSpPr>
              <p:spPr bwMode="auto">
                <a:xfrm>
                  <a:off x="1051" y="3010"/>
                  <a:ext cx="288" cy="6"/>
                </a:xfrm>
                <a:prstGeom prst="rect">
                  <a:avLst/>
                </a:prstGeom>
                <a:solidFill>
                  <a:srgbClr val="9DB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92" name="Rectangle 436">
                  <a:extLst>
                    <a:ext uri="{FF2B5EF4-FFF2-40B4-BE49-F238E27FC236}">
                      <a16:creationId xmlns:a16="http://schemas.microsoft.com/office/drawing/2014/main" id="{8D20C7C7-6F9C-498D-880A-5C9E0333FA0E}"/>
                    </a:ext>
                  </a:extLst>
                </p:cNvPr>
                <p:cNvSpPr>
                  <a:spLocks noChangeArrowheads="1"/>
                </p:cNvSpPr>
                <p:nvPr/>
              </p:nvSpPr>
              <p:spPr bwMode="auto">
                <a:xfrm>
                  <a:off x="1051" y="3016"/>
                  <a:ext cx="288" cy="6"/>
                </a:xfrm>
                <a:prstGeom prst="rect">
                  <a:avLst/>
                </a:prstGeom>
                <a:solidFill>
                  <a:srgbClr val="9AB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93" name="Rectangle 437">
                  <a:extLst>
                    <a:ext uri="{FF2B5EF4-FFF2-40B4-BE49-F238E27FC236}">
                      <a16:creationId xmlns:a16="http://schemas.microsoft.com/office/drawing/2014/main" id="{BB08CC31-54BB-44A7-8BA9-755683C70585}"/>
                    </a:ext>
                  </a:extLst>
                </p:cNvPr>
                <p:cNvSpPr>
                  <a:spLocks noChangeArrowheads="1"/>
                </p:cNvSpPr>
                <p:nvPr/>
              </p:nvSpPr>
              <p:spPr bwMode="auto">
                <a:xfrm>
                  <a:off x="1051" y="3022"/>
                  <a:ext cx="288" cy="6"/>
                </a:xfrm>
                <a:prstGeom prst="rect">
                  <a:avLst/>
                </a:prstGeom>
                <a:solidFill>
                  <a:srgbClr val="98B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94" name="Rectangle 438">
                  <a:extLst>
                    <a:ext uri="{FF2B5EF4-FFF2-40B4-BE49-F238E27FC236}">
                      <a16:creationId xmlns:a16="http://schemas.microsoft.com/office/drawing/2014/main" id="{AB6F9228-DE82-4602-94CF-64879B952994}"/>
                    </a:ext>
                  </a:extLst>
                </p:cNvPr>
                <p:cNvSpPr>
                  <a:spLocks noChangeArrowheads="1"/>
                </p:cNvSpPr>
                <p:nvPr/>
              </p:nvSpPr>
              <p:spPr bwMode="auto">
                <a:xfrm>
                  <a:off x="1051" y="3028"/>
                  <a:ext cx="288" cy="6"/>
                </a:xfrm>
                <a:prstGeom prst="rect">
                  <a:avLst/>
                </a:prstGeom>
                <a:solidFill>
                  <a:srgbClr val="95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95" name="Rectangle 439">
                  <a:extLst>
                    <a:ext uri="{FF2B5EF4-FFF2-40B4-BE49-F238E27FC236}">
                      <a16:creationId xmlns:a16="http://schemas.microsoft.com/office/drawing/2014/main" id="{59D4F873-229F-4774-9D2F-DD315AC25078}"/>
                    </a:ext>
                  </a:extLst>
                </p:cNvPr>
                <p:cNvSpPr>
                  <a:spLocks noChangeArrowheads="1"/>
                </p:cNvSpPr>
                <p:nvPr/>
              </p:nvSpPr>
              <p:spPr bwMode="auto">
                <a:xfrm>
                  <a:off x="1051" y="3034"/>
                  <a:ext cx="288" cy="6"/>
                </a:xfrm>
                <a:prstGeom prst="rect">
                  <a:avLst/>
                </a:prstGeom>
                <a:solidFill>
                  <a:srgbClr val="93B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96" name="Rectangle 440">
                  <a:extLst>
                    <a:ext uri="{FF2B5EF4-FFF2-40B4-BE49-F238E27FC236}">
                      <a16:creationId xmlns:a16="http://schemas.microsoft.com/office/drawing/2014/main" id="{BA3FF093-11D3-4D92-9F15-402B81EADD89}"/>
                    </a:ext>
                  </a:extLst>
                </p:cNvPr>
                <p:cNvSpPr>
                  <a:spLocks noChangeArrowheads="1"/>
                </p:cNvSpPr>
                <p:nvPr/>
              </p:nvSpPr>
              <p:spPr bwMode="auto">
                <a:xfrm>
                  <a:off x="1051" y="3040"/>
                  <a:ext cx="288" cy="6"/>
                </a:xfrm>
                <a:prstGeom prst="rect">
                  <a:avLst/>
                </a:prstGeom>
                <a:solidFill>
                  <a:srgbClr val="91B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97" name="Rectangle 441">
                  <a:extLst>
                    <a:ext uri="{FF2B5EF4-FFF2-40B4-BE49-F238E27FC236}">
                      <a16:creationId xmlns:a16="http://schemas.microsoft.com/office/drawing/2014/main" id="{AFEAC9A9-64A8-4778-B313-5ABD1B1B1C3D}"/>
                    </a:ext>
                  </a:extLst>
                </p:cNvPr>
                <p:cNvSpPr>
                  <a:spLocks noChangeArrowheads="1"/>
                </p:cNvSpPr>
                <p:nvPr/>
              </p:nvSpPr>
              <p:spPr bwMode="auto">
                <a:xfrm>
                  <a:off x="1051" y="3046"/>
                  <a:ext cx="288" cy="6"/>
                </a:xfrm>
                <a:prstGeom prst="rect">
                  <a:avLst/>
                </a:prstGeom>
                <a:solidFill>
                  <a:srgbClr val="8E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98" name="Rectangle 442">
                  <a:extLst>
                    <a:ext uri="{FF2B5EF4-FFF2-40B4-BE49-F238E27FC236}">
                      <a16:creationId xmlns:a16="http://schemas.microsoft.com/office/drawing/2014/main" id="{FDDCE963-5A00-417B-9A2A-5063779BF89B}"/>
                    </a:ext>
                  </a:extLst>
                </p:cNvPr>
                <p:cNvSpPr>
                  <a:spLocks noChangeArrowheads="1"/>
                </p:cNvSpPr>
                <p:nvPr/>
              </p:nvSpPr>
              <p:spPr bwMode="auto">
                <a:xfrm>
                  <a:off x="1051" y="3052"/>
                  <a:ext cx="288" cy="6"/>
                </a:xfrm>
                <a:prstGeom prst="rect">
                  <a:avLst/>
                </a:prstGeom>
                <a:solidFill>
                  <a:srgbClr val="8CB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099" name="Rectangle 443">
                  <a:extLst>
                    <a:ext uri="{FF2B5EF4-FFF2-40B4-BE49-F238E27FC236}">
                      <a16:creationId xmlns:a16="http://schemas.microsoft.com/office/drawing/2014/main" id="{E1394610-36D2-4950-9A9B-CB7CD8592888}"/>
                    </a:ext>
                  </a:extLst>
                </p:cNvPr>
                <p:cNvSpPr>
                  <a:spLocks noChangeArrowheads="1"/>
                </p:cNvSpPr>
                <p:nvPr/>
              </p:nvSpPr>
              <p:spPr bwMode="auto">
                <a:xfrm>
                  <a:off x="1051" y="3058"/>
                  <a:ext cx="288" cy="6"/>
                </a:xfrm>
                <a:prstGeom prst="rect">
                  <a:avLst/>
                </a:prstGeom>
                <a:solidFill>
                  <a:srgbClr val="89A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00" name="Rectangle 444">
                  <a:extLst>
                    <a:ext uri="{FF2B5EF4-FFF2-40B4-BE49-F238E27FC236}">
                      <a16:creationId xmlns:a16="http://schemas.microsoft.com/office/drawing/2014/main" id="{F3A59EFE-E434-4489-B4C5-84898ACB1E7E}"/>
                    </a:ext>
                  </a:extLst>
                </p:cNvPr>
                <p:cNvSpPr>
                  <a:spLocks noChangeArrowheads="1"/>
                </p:cNvSpPr>
                <p:nvPr/>
              </p:nvSpPr>
              <p:spPr bwMode="auto">
                <a:xfrm>
                  <a:off x="1051" y="3064"/>
                  <a:ext cx="288" cy="6"/>
                </a:xfrm>
                <a:prstGeom prst="rect">
                  <a:avLst/>
                </a:prstGeom>
                <a:solidFill>
                  <a:srgbClr val="88A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01" name="Rectangle 445">
                  <a:extLst>
                    <a:ext uri="{FF2B5EF4-FFF2-40B4-BE49-F238E27FC236}">
                      <a16:creationId xmlns:a16="http://schemas.microsoft.com/office/drawing/2014/main" id="{B4ACAF46-D5E2-42FE-BC8A-3321D18B2D12}"/>
                    </a:ext>
                  </a:extLst>
                </p:cNvPr>
                <p:cNvSpPr>
                  <a:spLocks noChangeArrowheads="1"/>
                </p:cNvSpPr>
                <p:nvPr/>
              </p:nvSpPr>
              <p:spPr bwMode="auto">
                <a:xfrm>
                  <a:off x="1051" y="3070"/>
                  <a:ext cx="288" cy="6"/>
                </a:xfrm>
                <a:prstGeom prst="rect">
                  <a:avLst/>
                </a:prstGeom>
                <a:solidFill>
                  <a:srgbClr val="85A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02" name="Rectangle 446">
                  <a:extLst>
                    <a:ext uri="{FF2B5EF4-FFF2-40B4-BE49-F238E27FC236}">
                      <a16:creationId xmlns:a16="http://schemas.microsoft.com/office/drawing/2014/main" id="{4B66C621-E0E6-49BD-959C-91E90947B20F}"/>
                    </a:ext>
                  </a:extLst>
                </p:cNvPr>
                <p:cNvSpPr>
                  <a:spLocks noChangeArrowheads="1"/>
                </p:cNvSpPr>
                <p:nvPr/>
              </p:nvSpPr>
              <p:spPr bwMode="auto">
                <a:xfrm>
                  <a:off x="1051" y="3076"/>
                  <a:ext cx="288" cy="6"/>
                </a:xfrm>
                <a:prstGeom prst="rect">
                  <a:avLst/>
                </a:prstGeom>
                <a:solidFill>
                  <a:srgbClr val="83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03" name="Rectangle 447">
                  <a:extLst>
                    <a:ext uri="{FF2B5EF4-FFF2-40B4-BE49-F238E27FC236}">
                      <a16:creationId xmlns:a16="http://schemas.microsoft.com/office/drawing/2014/main" id="{543B504C-B9C7-4467-9F6D-3ECB9B11B4DB}"/>
                    </a:ext>
                  </a:extLst>
                </p:cNvPr>
                <p:cNvSpPr>
                  <a:spLocks noChangeArrowheads="1"/>
                </p:cNvSpPr>
                <p:nvPr/>
              </p:nvSpPr>
              <p:spPr bwMode="auto">
                <a:xfrm>
                  <a:off x="1051" y="3082"/>
                  <a:ext cx="288" cy="6"/>
                </a:xfrm>
                <a:prstGeom prst="rect">
                  <a:avLst/>
                </a:prstGeom>
                <a:solidFill>
                  <a:srgbClr val="81A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04" name="Rectangle 448">
                  <a:extLst>
                    <a:ext uri="{FF2B5EF4-FFF2-40B4-BE49-F238E27FC236}">
                      <a16:creationId xmlns:a16="http://schemas.microsoft.com/office/drawing/2014/main" id="{1C5193E1-EABE-4831-9449-D3FD2DB303E4}"/>
                    </a:ext>
                  </a:extLst>
                </p:cNvPr>
                <p:cNvSpPr>
                  <a:spLocks noChangeArrowheads="1"/>
                </p:cNvSpPr>
                <p:nvPr/>
              </p:nvSpPr>
              <p:spPr bwMode="auto">
                <a:xfrm>
                  <a:off x="1051" y="3088"/>
                  <a:ext cx="288" cy="6"/>
                </a:xfrm>
                <a:prstGeom prst="rect">
                  <a:avLst/>
                </a:prstGeom>
                <a:solidFill>
                  <a:srgbClr val="7FA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05" name="Rectangle 449">
                  <a:extLst>
                    <a:ext uri="{FF2B5EF4-FFF2-40B4-BE49-F238E27FC236}">
                      <a16:creationId xmlns:a16="http://schemas.microsoft.com/office/drawing/2014/main" id="{AB08FE56-8896-49D3-A40E-304D08876E8F}"/>
                    </a:ext>
                  </a:extLst>
                </p:cNvPr>
                <p:cNvSpPr>
                  <a:spLocks noChangeArrowheads="1"/>
                </p:cNvSpPr>
                <p:nvPr/>
              </p:nvSpPr>
              <p:spPr bwMode="auto">
                <a:xfrm>
                  <a:off x="1051" y="3094"/>
                  <a:ext cx="288" cy="6"/>
                </a:xfrm>
                <a:prstGeom prst="rect">
                  <a:avLst/>
                </a:prstGeom>
                <a:solidFill>
                  <a:srgbClr val="7D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06" name="Rectangle 450">
                  <a:extLst>
                    <a:ext uri="{FF2B5EF4-FFF2-40B4-BE49-F238E27FC236}">
                      <a16:creationId xmlns:a16="http://schemas.microsoft.com/office/drawing/2014/main" id="{A3FADE29-921B-4AF8-81F8-787A08306DA3}"/>
                    </a:ext>
                  </a:extLst>
                </p:cNvPr>
                <p:cNvSpPr>
                  <a:spLocks noChangeArrowheads="1"/>
                </p:cNvSpPr>
                <p:nvPr/>
              </p:nvSpPr>
              <p:spPr bwMode="auto">
                <a:xfrm>
                  <a:off x="1051" y="3100"/>
                  <a:ext cx="288"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07" name="Rectangle 451">
                  <a:extLst>
                    <a:ext uri="{FF2B5EF4-FFF2-40B4-BE49-F238E27FC236}">
                      <a16:creationId xmlns:a16="http://schemas.microsoft.com/office/drawing/2014/main" id="{8E7F098E-6603-4405-A44E-97F16FE4DA01}"/>
                    </a:ext>
                  </a:extLst>
                </p:cNvPr>
                <p:cNvSpPr>
                  <a:spLocks noChangeArrowheads="1"/>
                </p:cNvSpPr>
                <p:nvPr/>
              </p:nvSpPr>
              <p:spPr bwMode="auto">
                <a:xfrm>
                  <a:off x="1051" y="3106"/>
                  <a:ext cx="288" cy="6"/>
                </a:xfrm>
                <a:prstGeom prst="rect">
                  <a:avLst/>
                </a:prstGeom>
                <a:solidFill>
                  <a:srgbClr val="79A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08" name="Rectangle 452">
                  <a:extLst>
                    <a:ext uri="{FF2B5EF4-FFF2-40B4-BE49-F238E27FC236}">
                      <a16:creationId xmlns:a16="http://schemas.microsoft.com/office/drawing/2014/main" id="{563EEAC1-F6A2-4288-B20A-DF1E8877C052}"/>
                    </a:ext>
                  </a:extLst>
                </p:cNvPr>
                <p:cNvSpPr>
                  <a:spLocks noChangeArrowheads="1"/>
                </p:cNvSpPr>
                <p:nvPr/>
              </p:nvSpPr>
              <p:spPr bwMode="auto">
                <a:xfrm>
                  <a:off x="1051" y="3112"/>
                  <a:ext cx="288" cy="6"/>
                </a:xfrm>
                <a:prstGeom prst="rect">
                  <a:avLst/>
                </a:prstGeom>
                <a:solidFill>
                  <a:srgbClr val="77A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09" name="Rectangle 453">
                  <a:extLst>
                    <a:ext uri="{FF2B5EF4-FFF2-40B4-BE49-F238E27FC236}">
                      <a16:creationId xmlns:a16="http://schemas.microsoft.com/office/drawing/2014/main" id="{16908A60-5A53-4578-A7E7-67591D7CEA71}"/>
                    </a:ext>
                  </a:extLst>
                </p:cNvPr>
                <p:cNvSpPr>
                  <a:spLocks noChangeArrowheads="1"/>
                </p:cNvSpPr>
                <p:nvPr/>
              </p:nvSpPr>
              <p:spPr bwMode="auto">
                <a:xfrm>
                  <a:off x="1051" y="3118"/>
                  <a:ext cx="288" cy="6"/>
                </a:xfrm>
                <a:prstGeom prst="rect">
                  <a:avLst/>
                </a:prstGeom>
                <a:solidFill>
                  <a:srgbClr val="75A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10" name="Rectangle 454">
                  <a:extLst>
                    <a:ext uri="{FF2B5EF4-FFF2-40B4-BE49-F238E27FC236}">
                      <a16:creationId xmlns:a16="http://schemas.microsoft.com/office/drawing/2014/main" id="{B41C0029-3FA6-4C7C-AAA0-67750CD0C363}"/>
                    </a:ext>
                  </a:extLst>
                </p:cNvPr>
                <p:cNvSpPr>
                  <a:spLocks noChangeArrowheads="1"/>
                </p:cNvSpPr>
                <p:nvPr/>
              </p:nvSpPr>
              <p:spPr bwMode="auto">
                <a:xfrm>
                  <a:off x="1051" y="3124"/>
                  <a:ext cx="288" cy="6"/>
                </a:xfrm>
                <a:prstGeom prst="rect">
                  <a:avLst/>
                </a:prstGeom>
                <a:solidFill>
                  <a:srgbClr val="74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11" name="Rectangle 455">
                  <a:extLst>
                    <a:ext uri="{FF2B5EF4-FFF2-40B4-BE49-F238E27FC236}">
                      <a16:creationId xmlns:a16="http://schemas.microsoft.com/office/drawing/2014/main" id="{A6A65DE2-2093-4FA6-A5F8-36015C62089E}"/>
                    </a:ext>
                  </a:extLst>
                </p:cNvPr>
                <p:cNvSpPr>
                  <a:spLocks noChangeArrowheads="1"/>
                </p:cNvSpPr>
                <p:nvPr/>
              </p:nvSpPr>
              <p:spPr bwMode="auto">
                <a:xfrm>
                  <a:off x="1051" y="3130"/>
                  <a:ext cx="288" cy="6"/>
                </a:xfrm>
                <a:prstGeom prst="rect">
                  <a:avLst/>
                </a:prstGeom>
                <a:solidFill>
                  <a:srgbClr val="72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12" name="Rectangle 456">
                  <a:extLst>
                    <a:ext uri="{FF2B5EF4-FFF2-40B4-BE49-F238E27FC236}">
                      <a16:creationId xmlns:a16="http://schemas.microsoft.com/office/drawing/2014/main" id="{8596516F-16CC-42F8-A274-804617FB9C1C}"/>
                    </a:ext>
                  </a:extLst>
                </p:cNvPr>
                <p:cNvSpPr>
                  <a:spLocks noChangeArrowheads="1"/>
                </p:cNvSpPr>
                <p:nvPr/>
              </p:nvSpPr>
              <p:spPr bwMode="auto">
                <a:xfrm>
                  <a:off x="1051" y="3136"/>
                  <a:ext cx="288" cy="6"/>
                </a:xfrm>
                <a:prstGeom prst="rect">
                  <a:avLst/>
                </a:prstGeom>
                <a:solidFill>
                  <a:srgbClr val="719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13" name="Rectangle 457">
                  <a:extLst>
                    <a:ext uri="{FF2B5EF4-FFF2-40B4-BE49-F238E27FC236}">
                      <a16:creationId xmlns:a16="http://schemas.microsoft.com/office/drawing/2014/main" id="{D8E7D8C5-BB47-4458-818C-85BC0F4C3285}"/>
                    </a:ext>
                  </a:extLst>
                </p:cNvPr>
                <p:cNvSpPr>
                  <a:spLocks noChangeArrowheads="1"/>
                </p:cNvSpPr>
                <p:nvPr/>
              </p:nvSpPr>
              <p:spPr bwMode="auto">
                <a:xfrm>
                  <a:off x="1051" y="3142"/>
                  <a:ext cx="288" cy="6"/>
                </a:xfrm>
                <a:prstGeom prst="rect">
                  <a:avLst/>
                </a:prstGeom>
                <a:solidFill>
                  <a:srgbClr val="6F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14" name="Rectangle 458">
                  <a:extLst>
                    <a:ext uri="{FF2B5EF4-FFF2-40B4-BE49-F238E27FC236}">
                      <a16:creationId xmlns:a16="http://schemas.microsoft.com/office/drawing/2014/main" id="{AC85390C-68BB-4F8C-9DB4-BD328DDB765A}"/>
                    </a:ext>
                  </a:extLst>
                </p:cNvPr>
                <p:cNvSpPr>
                  <a:spLocks noChangeArrowheads="1"/>
                </p:cNvSpPr>
                <p:nvPr/>
              </p:nvSpPr>
              <p:spPr bwMode="auto">
                <a:xfrm>
                  <a:off x="1051" y="3148"/>
                  <a:ext cx="288" cy="6"/>
                </a:xfrm>
                <a:prstGeom prst="rect">
                  <a:avLst/>
                </a:prstGeom>
                <a:solidFill>
                  <a:srgbClr val="6E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15" name="Rectangle 459">
                  <a:extLst>
                    <a:ext uri="{FF2B5EF4-FFF2-40B4-BE49-F238E27FC236}">
                      <a16:creationId xmlns:a16="http://schemas.microsoft.com/office/drawing/2014/main" id="{4A450601-CB10-447B-A56B-EE5C820BF9A5}"/>
                    </a:ext>
                  </a:extLst>
                </p:cNvPr>
                <p:cNvSpPr>
                  <a:spLocks noChangeArrowheads="1"/>
                </p:cNvSpPr>
                <p:nvPr/>
              </p:nvSpPr>
              <p:spPr bwMode="auto">
                <a:xfrm>
                  <a:off x="1051" y="3154"/>
                  <a:ext cx="288"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16" name="Rectangle 460">
                  <a:extLst>
                    <a:ext uri="{FF2B5EF4-FFF2-40B4-BE49-F238E27FC236}">
                      <a16:creationId xmlns:a16="http://schemas.microsoft.com/office/drawing/2014/main" id="{2EEB7BC4-E750-444D-8482-9D210927CDCD}"/>
                    </a:ext>
                  </a:extLst>
                </p:cNvPr>
                <p:cNvSpPr>
                  <a:spLocks noChangeArrowheads="1"/>
                </p:cNvSpPr>
                <p:nvPr/>
              </p:nvSpPr>
              <p:spPr bwMode="auto">
                <a:xfrm>
                  <a:off x="1051" y="3160"/>
                  <a:ext cx="288"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17" name="Rectangle 461">
                  <a:extLst>
                    <a:ext uri="{FF2B5EF4-FFF2-40B4-BE49-F238E27FC236}">
                      <a16:creationId xmlns:a16="http://schemas.microsoft.com/office/drawing/2014/main" id="{69A0186E-9852-4F23-819A-A889AE677EF6}"/>
                    </a:ext>
                  </a:extLst>
                </p:cNvPr>
                <p:cNvSpPr>
                  <a:spLocks noChangeArrowheads="1"/>
                </p:cNvSpPr>
                <p:nvPr/>
              </p:nvSpPr>
              <p:spPr bwMode="auto">
                <a:xfrm>
                  <a:off x="1051" y="3166"/>
                  <a:ext cx="288" cy="6"/>
                </a:xfrm>
                <a:prstGeom prst="rect">
                  <a:avLst/>
                </a:prstGeom>
                <a:solidFill>
                  <a:srgbClr val="6B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18" name="Rectangle 462">
                  <a:extLst>
                    <a:ext uri="{FF2B5EF4-FFF2-40B4-BE49-F238E27FC236}">
                      <a16:creationId xmlns:a16="http://schemas.microsoft.com/office/drawing/2014/main" id="{3ED80848-865A-45BC-8C96-0540AAA0F333}"/>
                    </a:ext>
                  </a:extLst>
                </p:cNvPr>
                <p:cNvSpPr>
                  <a:spLocks noChangeArrowheads="1"/>
                </p:cNvSpPr>
                <p:nvPr/>
              </p:nvSpPr>
              <p:spPr bwMode="auto">
                <a:xfrm>
                  <a:off x="1051" y="3172"/>
                  <a:ext cx="288"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19" name="Rectangle 463">
                  <a:extLst>
                    <a:ext uri="{FF2B5EF4-FFF2-40B4-BE49-F238E27FC236}">
                      <a16:creationId xmlns:a16="http://schemas.microsoft.com/office/drawing/2014/main" id="{9366B57A-011C-48D4-9FA9-2B0BC50B4678}"/>
                    </a:ext>
                  </a:extLst>
                </p:cNvPr>
                <p:cNvSpPr>
                  <a:spLocks noChangeArrowheads="1"/>
                </p:cNvSpPr>
                <p:nvPr/>
              </p:nvSpPr>
              <p:spPr bwMode="auto">
                <a:xfrm>
                  <a:off x="1051" y="3178"/>
                  <a:ext cx="288"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20" name="Rectangle 464">
                  <a:extLst>
                    <a:ext uri="{FF2B5EF4-FFF2-40B4-BE49-F238E27FC236}">
                      <a16:creationId xmlns:a16="http://schemas.microsoft.com/office/drawing/2014/main" id="{CDC363B1-D0C5-46B3-AD99-AF98EDD2C828}"/>
                    </a:ext>
                  </a:extLst>
                </p:cNvPr>
                <p:cNvSpPr>
                  <a:spLocks noChangeArrowheads="1"/>
                </p:cNvSpPr>
                <p:nvPr/>
              </p:nvSpPr>
              <p:spPr bwMode="auto">
                <a:xfrm>
                  <a:off x="1051" y="3184"/>
                  <a:ext cx="288" cy="6"/>
                </a:xfrm>
                <a:prstGeom prst="rect">
                  <a:avLst/>
                </a:prstGeom>
                <a:solidFill>
                  <a:srgbClr val="68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21" name="Rectangle 465">
                  <a:extLst>
                    <a:ext uri="{FF2B5EF4-FFF2-40B4-BE49-F238E27FC236}">
                      <a16:creationId xmlns:a16="http://schemas.microsoft.com/office/drawing/2014/main" id="{1B61816D-74F7-4F2B-BE6C-1B816A847162}"/>
                    </a:ext>
                  </a:extLst>
                </p:cNvPr>
                <p:cNvSpPr>
                  <a:spLocks noChangeArrowheads="1"/>
                </p:cNvSpPr>
                <p:nvPr/>
              </p:nvSpPr>
              <p:spPr bwMode="auto">
                <a:xfrm>
                  <a:off x="1051" y="3190"/>
                  <a:ext cx="288" cy="6"/>
                </a:xfrm>
                <a:prstGeom prst="rect">
                  <a:avLst/>
                </a:prstGeom>
                <a:solidFill>
                  <a:srgbClr val="68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22" name="Rectangle 466">
                  <a:extLst>
                    <a:ext uri="{FF2B5EF4-FFF2-40B4-BE49-F238E27FC236}">
                      <a16:creationId xmlns:a16="http://schemas.microsoft.com/office/drawing/2014/main" id="{012E4A4B-B4C7-4B71-B293-81CE3CB91FBD}"/>
                    </a:ext>
                  </a:extLst>
                </p:cNvPr>
                <p:cNvSpPr>
                  <a:spLocks noChangeArrowheads="1"/>
                </p:cNvSpPr>
                <p:nvPr/>
              </p:nvSpPr>
              <p:spPr bwMode="auto">
                <a:xfrm>
                  <a:off x="1051" y="3196"/>
                  <a:ext cx="288"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23" name="Rectangle 467">
                  <a:extLst>
                    <a:ext uri="{FF2B5EF4-FFF2-40B4-BE49-F238E27FC236}">
                      <a16:creationId xmlns:a16="http://schemas.microsoft.com/office/drawing/2014/main" id="{85D2510B-B3B2-45B6-9EA0-84555CA5F6CB}"/>
                    </a:ext>
                  </a:extLst>
                </p:cNvPr>
                <p:cNvSpPr>
                  <a:spLocks noChangeArrowheads="1"/>
                </p:cNvSpPr>
                <p:nvPr/>
              </p:nvSpPr>
              <p:spPr bwMode="auto">
                <a:xfrm>
                  <a:off x="1051" y="3202"/>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24" name="Rectangle 468">
                  <a:extLst>
                    <a:ext uri="{FF2B5EF4-FFF2-40B4-BE49-F238E27FC236}">
                      <a16:creationId xmlns:a16="http://schemas.microsoft.com/office/drawing/2014/main" id="{F0C749DF-F846-4D75-BD90-93777818455D}"/>
                    </a:ext>
                  </a:extLst>
                </p:cNvPr>
                <p:cNvSpPr>
                  <a:spLocks noChangeArrowheads="1"/>
                </p:cNvSpPr>
                <p:nvPr/>
              </p:nvSpPr>
              <p:spPr bwMode="auto">
                <a:xfrm>
                  <a:off x="1051" y="3208"/>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1125" name="Rectangle 469">
                <a:extLst>
                  <a:ext uri="{FF2B5EF4-FFF2-40B4-BE49-F238E27FC236}">
                    <a16:creationId xmlns:a16="http://schemas.microsoft.com/office/drawing/2014/main" id="{901F63DD-5B53-43A4-A8BF-1936759866BC}"/>
                  </a:ext>
                </a:extLst>
              </p:cNvPr>
              <p:cNvSpPr>
                <a:spLocks noChangeArrowheads="1"/>
              </p:cNvSpPr>
              <p:nvPr/>
            </p:nvSpPr>
            <p:spPr bwMode="auto">
              <a:xfrm>
                <a:off x="1051" y="2397"/>
                <a:ext cx="288" cy="817"/>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1126" name="Rectangle 470">
              <a:extLst>
                <a:ext uri="{FF2B5EF4-FFF2-40B4-BE49-F238E27FC236}">
                  <a16:creationId xmlns:a16="http://schemas.microsoft.com/office/drawing/2014/main" id="{5713ECB2-12C3-4055-9611-8EBF2DE452CE}"/>
                </a:ext>
              </a:extLst>
            </p:cNvPr>
            <p:cNvSpPr>
              <a:spLocks noChangeArrowheads="1"/>
            </p:cNvSpPr>
            <p:nvPr/>
          </p:nvSpPr>
          <p:spPr bwMode="auto">
            <a:xfrm>
              <a:off x="2286" y="3415"/>
              <a:ext cx="23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PHY</a:t>
              </a:r>
              <a:endParaRPr lang="fr-FR" altLang="en-US"/>
            </a:p>
          </p:txBody>
        </p:sp>
        <p:grpSp>
          <p:nvGrpSpPr>
            <p:cNvPr id="71127" name="Group 471">
              <a:extLst>
                <a:ext uri="{FF2B5EF4-FFF2-40B4-BE49-F238E27FC236}">
                  <a16:creationId xmlns:a16="http://schemas.microsoft.com/office/drawing/2014/main" id="{DAA12DC3-5967-4A09-B890-F2FA1B02B72E}"/>
                </a:ext>
              </a:extLst>
            </p:cNvPr>
            <p:cNvGrpSpPr>
              <a:grpSpLocks/>
            </p:cNvGrpSpPr>
            <p:nvPr/>
          </p:nvGrpSpPr>
          <p:grpSpPr bwMode="auto">
            <a:xfrm>
              <a:off x="2544" y="3697"/>
              <a:ext cx="288" cy="192"/>
              <a:chOff x="1339" y="3022"/>
              <a:chExt cx="288" cy="192"/>
            </a:xfrm>
          </p:grpSpPr>
          <p:grpSp>
            <p:nvGrpSpPr>
              <p:cNvPr id="71128" name="Group 472">
                <a:extLst>
                  <a:ext uri="{FF2B5EF4-FFF2-40B4-BE49-F238E27FC236}">
                    <a16:creationId xmlns:a16="http://schemas.microsoft.com/office/drawing/2014/main" id="{7911CB6F-D4B2-4BC2-BA50-49010B9461C5}"/>
                  </a:ext>
                </a:extLst>
              </p:cNvPr>
              <p:cNvGrpSpPr>
                <a:grpSpLocks/>
              </p:cNvGrpSpPr>
              <p:nvPr/>
            </p:nvGrpSpPr>
            <p:grpSpPr bwMode="auto">
              <a:xfrm>
                <a:off x="1339" y="3022"/>
                <a:ext cx="288" cy="192"/>
                <a:chOff x="1339" y="3022"/>
                <a:chExt cx="288" cy="192"/>
              </a:xfrm>
            </p:grpSpPr>
            <p:sp>
              <p:nvSpPr>
                <p:cNvPr id="71129" name="Rectangle 473">
                  <a:extLst>
                    <a:ext uri="{FF2B5EF4-FFF2-40B4-BE49-F238E27FC236}">
                      <a16:creationId xmlns:a16="http://schemas.microsoft.com/office/drawing/2014/main" id="{F79BF8FF-CDF2-4992-B0E6-FC7336ADD75D}"/>
                    </a:ext>
                  </a:extLst>
                </p:cNvPr>
                <p:cNvSpPr>
                  <a:spLocks noChangeArrowheads="1"/>
                </p:cNvSpPr>
                <p:nvPr/>
              </p:nvSpPr>
              <p:spPr bwMode="auto">
                <a:xfrm>
                  <a:off x="1339" y="3022"/>
                  <a:ext cx="288"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30" name="Rectangle 474">
                  <a:extLst>
                    <a:ext uri="{FF2B5EF4-FFF2-40B4-BE49-F238E27FC236}">
                      <a16:creationId xmlns:a16="http://schemas.microsoft.com/office/drawing/2014/main" id="{955C4A31-1131-4FB5-AF0A-DEA77EF1FA05}"/>
                    </a:ext>
                  </a:extLst>
                </p:cNvPr>
                <p:cNvSpPr>
                  <a:spLocks noChangeArrowheads="1"/>
                </p:cNvSpPr>
                <p:nvPr/>
              </p:nvSpPr>
              <p:spPr bwMode="auto">
                <a:xfrm>
                  <a:off x="1339" y="3028"/>
                  <a:ext cx="288"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31" name="Rectangle 475">
                  <a:extLst>
                    <a:ext uri="{FF2B5EF4-FFF2-40B4-BE49-F238E27FC236}">
                      <a16:creationId xmlns:a16="http://schemas.microsoft.com/office/drawing/2014/main" id="{3F70BD02-03B4-4E3B-A240-BC089E705CE9}"/>
                    </a:ext>
                  </a:extLst>
                </p:cNvPr>
                <p:cNvSpPr>
                  <a:spLocks noChangeArrowheads="1"/>
                </p:cNvSpPr>
                <p:nvPr/>
              </p:nvSpPr>
              <p:spPr bwMode="auto">
                <a:xfrm>
                  <a:off x="1339" y="3034"/>
                  <a:ext cx="288" cy="6"/>
                </a:xfrm>
                <a:prstGeom prst="rect">
                  <a:avLst/>
                </a:prstGeom>
                <a:solidFill>
                  <a:srgbClr val="6E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32" name="Rectangle 476">
                  <a:extLst>
                    <a:ext uri="{FF2B5EF4-FFF2-40B4-BE49-F238E27FC236}">
                      <a16:creationId xmlns:a16="http://schemas.microsoft.com/office/drawing/2014/main" id="{294DB1FA-E245-4453-9D6F-902B2EDB31AE}"/>
                    </a:ext>
                  </a:extLst>
                </p:cNvPr>
                <p:cNvSpPr>
                  <a:spLocks noChangeArrowheads="1"/>
                </p:cNvSpPr>
                <p:nvPr/>
              </p:nvSpPr>
              <p:spPr bwMode="auto">
                <a:xfrm>
                  <a:off x="1339" y="3040"/>
                  <a:ext cx="288"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33" name="Rectangle 477">
                  <a:extLst>
                    <a:ext uri="{FF2B5EF4-FFF2-40B4-BE49-F238E27FC236}">
                      <a16:creationId xmlns:a16="http://schemas.microsoft.com/office/drawing/2014/main" id="{A7E99CB8-4878-4D83-A5F7-A1B0D425F02B}"/>
                    </a:ext>
                  </a:extLst>
                </p:cNvPr>
                <p:cNvSpPr>
                  <a:spLocks noChangeArrowheads="1"/>
                </p:cNvSpPr>
                <p:nvPr/>
              </p:nvSpPr>
              <p:spPr bwMode="auto">
                <a:xfrm>
                  <a:off x="1339" y="3046"/>
                  <a:ext cx="288"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34" name="Rectangle 478">
                  <a:extLst>
                    <a:ext uri="{FF2B5EF4-FFF2-40B4-BE49-F238E27FC236}">
                      <a16:creationId xmlns:a16="http://schemas.microsoft.com/office/drawing/2014/main" id="{4FB51AB0-A635-4DC1-9274-F5EAA62AF4B7}"/>
                    </a:ext>
                  </a:extLst>
                </p:cNvPr>
                <p:cNvSpPr>
                  <a:spLocks noChangeArrowheads="1"/>
                </p:cNvSpPr>
                <p:nvPr/>
              </p:nvSpPr>
              <p:spPr bwMode="auto">
                <a:xfrm>
                  <a:off x="1339" y="3052"/>
                  <a:ext cx="288" cy="6"/>
                </a:xfrm>
                <a:prstGeom prst="rect">
                  <a:avLst/>
                </a:prstGeom>
                <a:solidFill>
                  <a:srgbClr val="85A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35" name="Rectangle 479">
                  <a:extLst>
                    <a:ext uri="{FF2B5EF4-FFF2-40B4-BE49-F238E27FC236}">
                      <a16:creationId xmlns:a16="http://schemas.microsoft.com/office/drawing/2014/main" id="{39FAC4CE-21F8-4096-8219-766604583FBB}"/>
                    </a:ext>
                  </a:extLst>
                </p:cNvPr>
                <p:cNvSpPr>
                  <a:spLocks noChangeArrowheads="1"/>
                </p:cNvSpPr>
                <p:nvPr/>
              </p:nvSpPr>
              <p:spPr bwMode="auto">
                <a:xfrm>
                  <a:off x="1339" y="3058"/>
                  <a:ext cx="288" cy="6"/>
                </a:xfrm>
                <a:prstGeom prst="rect">
                  <a:avLst/>
                </a:prstGeom>
                <a:solidFill>
                  <a:srgbClr val="8F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36" name="Rectangle 480">
                  <a:extLst>
                    <a:ext uri="{FF2B5EF4-FFF2-40B4-BE49-F238E27FC236}">
                      <a16:creationId xmlns:a16="http://schemas.microsoft.com/office/drawing/2014/main" id="{CFE6D280-5103-497F-B38E-31A59413B5E8}"/>
                    </a:ext>
                  </a:extLst>
                </p:cNvPr>
                <p:cNvSpPr>
                  <a:spLocks noChangeArrowheads="1"/>
                </p:cNvSpPr>
                <p:nvPr/>
              </p:nvSpPr>
              <p:spPr bwMode="auto">
                <a:xfrm>
                  <a:off x="1339" y="3064"/>
                  <a:ext cx="288" cy="6"/>
                </a:xfrm>
                <a:prstGeom prst="rect">
                  <a:avLst/>
                </a:prstGeom>
                <a:solidFill>
                  <a:srgbClr val="99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37" name="Rectangle 481">
                  <a:extLst>
                    <a:ext uri="{FF2B5EF4-FFF2-40B4-BE49-F238E27FC236}">
                      <a16:creationId xmlns:a16="http://schemas.microsoft.com/office/drawing/2014/main" id="{45F6ECDB-5716-40F8-AF57-C5E002EA9815}"/>
                    </a:ext>
                  </a:extLst>
                </p:cNvPr>
                <p:cNvSpPr>
                  <a:spLocks noChangeArrowheads="1"/>
                </p:cNvSpPr>
                <p:nvPr/>
              </p:nvSpPr>
              <p:spPr bwMode="auto">
                <a:xfrm>
                  <a:off x="1339" y="3070"/>
                  <a:ext cx="288" cy="6"/>
                </a:xfrm>
                <a:prstGeom prst="rect">
                  <a:avLst/>
                </a:prstGeom>
                <a:solidFill>
                  <a:srgbClr val="A3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38" name="Rectangle 482">
                  <a:extLst>
                    <a:ext uri="{FF2B5EF4-FFF2-40B4-BE49-F238E27FC236}">
                      <a16:creationId xmlns:a16="http://schemas.microsoft.com/office/drawing/2014/main" id="{76515DC4-ABF5-4933-8EA2-E22DAEA1FBF2}"/>
                    </a:ext>
                  </a:extLst>
                </p:cNvPr>
                <p:cNvSpPr>
                  <a:spLocks noChangeArrowheads="1"/>
                </p:cNvSpPr>
                <p:nvPr/>
              </p:nvSpPr>
              <p:spPr bwMode="auto">
                <a:xfrm>
                  <a:off x="1339" y="3076"/>
                  <a:ext cx="288"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39" name="Rectangle 483">
                  <a:extLst>
                    <a:ext uri="{FF2B5EF4-FFF2-40B4-BE49-F238E27FC236}">
                      <a16:creationId xmlns:a16="http://schemas.microsoft.com/office/drawing/2014/main" id="{E4904C43-373D-41A4-A249-7A42885F2B1B}"/>
                    </a:ext>
                  </a:extLst>
                </p:cNvPr>
                <p:cNvSpPr>
                  <a:spLocks noChangeArrowheads="1"/>
                </p:cNvSpPr>
                <p:nvPr/>
              </p:nvSpPr>
              <p:spPr bwMode="auto">
                <a:xfrm>
                  <a:off x="1339" y="3082"/>
                  <a:ext cx="288"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40" name="Rectangle 484">
                  <a:extLst>
                    <a:ext uri="{FF2B5EF4-FFF2-40B4-BE49-F238E27FC236}">
                      <a16:creationId xmlns:a16="http://schemas.microsoft.com/office/drawing/2014/main" id="{578E0B45-95A1-4F68-A68C-75F9FF445EAC}"/>
                    </a:ext>
                  </a:extLst>
                </p:cNvPr>
                <p:cNvSpPr>
                  <a:spLocks noChangeArrowheads="1"/>
                </p:cNvSpPr>
                <p:nvPr/>
              </p:nvSpPr>
              <p:spPr bwMode="auto">
                <a:xfrm>
                  <a:off x="1339" y="3088"/>
                  <a:ext cx="288"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41" name="Rectangle 485">
                  <a:extLst>
                    <a:ext uri="{FF2B5EF4-FFF2-40B4-BE49-F238E27FC236}">
                      <a16:creationId xmlns:a16="http://schemas.microsoft.com/office/drawing/2014/main" id="{E01470E3-FFEB-4875-92FE-2FCBE3F55051}"/>
                    </a:ext>
                  </a:extLst>
                </p:cNvPr>
                <p:cNvSpPr>
                  <a:spLocks noChangeArrowheads="1"/>
                </p:cNvSpPr>
                <p:nvPr/>
              </p:nvSpPr>
              <p:spPr bwMode="auto">
                <a:xfrm>
                  <a:off x="1339" y="3094"/>
                  <a:ext cx="288"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42" name="Rectangle 486">
                  <a:extLst>
                    <a:ext uri="{FF2B5EF4-FFF2-40B4-BE49-F238E27FC236}">
                      <a16:creationId xmlns:a16="http://schemas.microsoft.com/office/drawing/2014/main" id="{9920D2C0-F660-4E2D-84E3-E0EB819DF9D5}"/>
                    </a:ext>
                  </a:extLst>
                </p:cNvPr>
                <p:cNvSpPr>
                  <a:spLocks noChangeArrowheads="1"/>
                </p:cNvSpPr>
                <p:nvPr/>
              </p:nvSpPr>
              <p:spPr bwMode="auto">
                <a:xfrm>
                  <a:off x="1339" y="3100"/>
                  <a:ext cx="288"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43" name="Rectangle 487">
                  <a:extLst>
                    <a:ext uri="{FF2B5EF4-FFF2-40B4-BE49-F238E27FC236}">
                      <a16:creationId xmlns:a16="http://schemas.microsoft.com/office/drawing/2014/main" id="{0BFE9516-8565-4851-A322-8EABC9C6C380}"/>
                    </a:ext>
                  </a:extLst>
                </p:cNvPr>
                <p:cNvSpPr>
                  <a:spLocks noChangeArrowheads="1"/>
                </p:cNvSpPr>
                <p:nvPr/>
              </p:nvSpPr>
              <p:spPr bwMode="auto">
                <a:xfrm>
                  <a:off x="1339" y="3106"/>
                  <a:ext cx="288"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44" name="Rectangle 488">
                  <a:extLst>
                    <a:ext uri="{FF2B5EF4-FFF2-40B4-BE49-F238E27FC236}">
                      <a16:creationId xmlns:a16="http://schemas.microsoft.com/office/drawing/2014/main" id="{238CB787-BA08-493A-90D9-027CCFEFD245}"/>
                    </a:ext>
                  </a:extLst>
                </p:cNvPr>
                <p:cNvSpPr>
                  <a:spLocks noChangeArrowheads="1"/>
                </p:cNvSpPr>
                <p:nvPr/>
              </p:nvSpPr>
              <p:spPr bwMode="auto">
                <a:xfrm>
                  <a:off x="1339" y="3112"/>
                  <a:ext cx="288"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45" name="Rectangle 489">
                  <a:extLst>
                    <a:ext uri="{FF2B5EF4-FFF2-40B4-BE49-F238E27FC236}">
                      <a16:creationId xmlns:a16="http://schemas.microsoft.com/office/drawing/2014/main" id="{8DA7EF3F-B725-4DF7-BBAD-5567C65DD1CE}"/>
                    </a:ext>
                  </a:extLst>
                </p:cNvPr>
                <p:cNvSpPr>
                  <a:spLocks noChangeArrowheads="1"/>
                </p:cNvSpPr>
                <p:nvPr/>
              </p:nvSpPr>
              <p:spPr bwMode="auto">
                <a:xfrm>
                  <a:off x="1339" y="3118"/>
                  <a:ext cx="288"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46" name="Rectangle 490">
                  <a:extLst>
                    <a:ext uri="{FF2B5EF4-FFF2-40B4-BE49-F238E27FC236}">
                      <a16:creationId xmlns:a16="http://schemas.microsoft.com/office/drawing/2014/main" id="{AF7260F9-670E-4249-A4F0-7B61A0571DF9}"/>
                    </a:ext>
                  </a:extLst>
                </p:cNvPr>
                <p:cNvSpPr>
                  <a:spLocks noChangeArrowheads="1"/>
                </p:cNvSpPr>
                <p:nvPr/>
              </p:nvSpPr>
              <p:spPr bwMode="auto">
                <a:xfrm>
                  <a:off x="1339" y="3124"/>
                  <a:ext cx="288"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47" name="Rectangle 491">
                  <a:extLst>
                    <a:ext uri="{FF2B5EF4-FFF2-40B4-BE49-F238E27FC236}">
                      <a16:creationId xmlns:a16="http://schemas.microsoft.com/office/drawing/2014/main" id="{B067811A-0DCA-4D8C-9251-5D67C42A3728}"/>
                    </a:ext>
                  </a:extLst>
                </p:cNvPr>
                <p:cNvSpPr>
                  <a:spLocks noChangeArrowheads="1"/>
                </p:cNvSpPr>
                <p:nvPr/>
              </p:nvSpPr>
              <p:spPr bwMode="auto">
                <a:xfrm>
                  <a:off x="1339" y="3130"/>
                  <a:ext cx="288"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48" name="Rectangle 492">
                  <a:extLst>
                    <a:ext uri="{FF2B5EF4-FFF2-40B4-BE49-F238E27FC236}">
                      <a16:creationId xmlns:a16="http://schemas.microsoft.com/office/drawing/2014/main" id="{7D60E4A7-68C3-46E7-B23E-A27347724DAE}"/>
                    </a:ext>
                  </a:extLst>
                </p:cNvPr>
                <p:cNvSpPr>
                  <a:spLocks noChangeArrowheads="1"/>
                </p:cNvSpPr>
                <p:nvPr/>
              </p:nvSpPr>
              <p:spPr bwMode="auto">
                <a:xfrm>
                  <a:off x="1339" y="3136"/>
                  <a:ext cx="288"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49" name="Rectangle 493">
                  <a:extLst>
                    <a:ext uri="{FF2B5EF4-FFF2-40B4-BE49-F238E27FC236}">
                      <a16:creationId xmlns:a16="http://schemas.microsoft.com/office/drawing/2014/main" id="{7714E974-61E4-4178-A0B2-233BCF870B70}"/>
                    </a:ext>
                  </a:extLst>
                </p:cNvPr>
                <p:cNvSpPr>
                  <a:spLocks noChangeArrowheads="1"/>
                </p:cNvSpPr>
                <p:nvPr/>
              </p:nvSpPr>
              <p:spPr bwMode="auto">
                <a:xfrm>
                  <a:off x="1339" y="3142"/>
                  <a:ext cx="288" cy="6"/>
                </a:xfrm>
                <a:prstGeom prst="rect">
                  <a:avLst/>
                </a:prstGeom>
                <a:solidFill>
                  <a:srgbClr val="B9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50" name="Rectangle 494">
                  <a:extLst>
                    <a:ext uri="{FF2B5EF4-FFF2-40B4-BE49-F238E27FC236}">
                      <a16:creationId xmlns:a16="http://schemas.microsoft.com/office/drawing/2014/main" id="{D430D288-3F69-4E1A-8457-93F71E88EA9F}"/>
                    </a:ext>
                  </a:extLst>
                </p:cNvPr>
                <p:cNvSpPr>
                  <a:spLocks noChangeArrowheads="1"/>
                </p:cNvSpPr>
                <p:nvPr/>
              </p:nvSpPr>
              <p:spPr bwMode="auto">
                <a:xfrm>
                  <a:off x="1339" y="3148"/>
                  <a:ext cx="288"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51" name="Rectangle 495">
                  <a:extLst>
                    <a:ext uri="{FF2B5EF4-FFF2-40B4-BE49-F238E27FC236}">
                      <a16:creationId xmlns:a16="http://schemas.microsoft.com/office/drawing/2014/main" id="{86F6ADDE-87E2-47D7-942D-3E02C6350159}"/>
                    </a:ext>
                  </a:extLst>
                </p:cNvPr>
                <p:cNvSpPr>
                  <a:spLocks noChangeArrowheads="1"/>
                </p:cNvSpPr>
                <p:nvPr/>
              </p:nvSpPr>
              <p:spPr bwMode="auto">
                <a:xfrm>
                  <a:off x="1339" y="3154"/>
                  <a:ext cx="288" cy="6"/>
                </a:xfrm>
                <a:prstGeom prst="rect">
                  <a:avLst/>
                </a:prstGeom>
                <a:solidFill>
                  <a:srgbClr val="ABC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52" name="Rectangle 496">
                  <a:extLst>
                    <a:ext uri="{FF2B5EF4-FFF2-40B4-BE49-F238E27FC236}">
                      <a16:creationId xmlns:a16="http://schemas.microsoft.com/office/drawing/2014/main" id="{68B2165A-34D9-46AC-B6EB-31CC796A497D}"/>
                    </a:ext>
                  </a:extLst>
                </p:cNvPr>
                <p:cNvSpPr>
                  <a:spLocks noChangeArrowheads="1"/>
                </p:cNvSpPr>
                <p:nvPr/>
              </p:nvSpPr>
              <p:spPr bwMode="auto">
                <a:xfrm>
                  <a:off x="1339" y="3160"/>
                  <a:ext cx="288"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53" name="Rectangle 497">
                  <a:extLst>
                    <a:ext uri="{FF2B5EF4-FFF2-40B4-BE49-F238E27FC236}">
                      <a16:creationId xmlns:a16="http://schemas.microsoft.com/office/drawing/2014/main" id="{3889ADD3-030C-44B9-B695-DB970442C778}"/>
                    </a:ext>
                  </a:extLst>
                </p:cNvPr>
                <p:cNvSpPr>
                  <a:spLocks noChangeArrowheads="1"/>
                </p:cNvSpPr>
                <p:nvPr/>
              </p:nvSpPr>
              <p:spPr bwMode="auto">
                <a:xfrm>
                  <a:off x="1339" y="3166"/>
                  <a:ext cx="288" cy="6"/>
                </a:xfrm>
                <a:prstGeom prst="rect">
                  <a:avLst/>
                </a:prstGeom>
                <a:solidFill>
                  <a:srgbClr val="98B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54" name="Rectangle 498">
                  <a:extLst>
                    <a:ext uri="{FF2B5EF4-FFF2-40B4-BE49-F238E27FC236}">
                      <a16:creationId xmlns:a16="http://schemas.microsoft.com/office/drawing/2014/main" id="{AD2665B7-4ADE-4717-90EB-9BC45DCC37B4}"/>
                    </a:ext>
                  </a:extLst>
                </p:cNvPr>
                <p:cNvSpPr>
                  <a:spLocks noChangeArrowheads="1"/>
                </p:cNvSpPr>
                <p:nvPr/>
              </p:nvSpPr>
              <p:spPr bwMode="auto">
                <a:xfrm>
                  <a:off x="1339" y="3172"/>
                  <a:ext cx="288" cy="6"/>
                </a:xfrm>
                <a:prstGeom prst="rect">
                  <a:avLst/>
                </a:prstGeom>
                <a:solidFill>
                  <a:srgbClr val="8E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55" name="Rectangle 499">
                  <a:extLst>
                    <a:ext uri="{FF2B5EF4-FFF2-40B4-BE49-F238E27FC236}">
                      <a16:creationId xmlns:a16="http://schemas.microsoft.com/office/drawing/2014/main" id="{2D8B365B-5574-429B-A352-E5297765EB1F}"/>
                    </a:ext>
                  </a:extLst>
                </p:cNvPr>
                <p:cNvSpPr>
                  <a:spLocks noChangeArrowheads="1"/>
                </p:cNvSpPr>
                <p:nvPr/>
              </p:nvSpPr>
              <p:spPr bwMode="auto">
                <a:xfrm>
                  <a:off x="1339" y="3178"/>
                  <a:ext cx="288" cy="6"/>
                </a:xfrm>
                <a:prstGeom prst="rect">
                  <a:avLst/>
                </a:prstGeom>
                <a:solidFill>
                  <a:srgbClr val="85A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56" name="Rectangle 500">
                  <a:extLst>
                    <a:ext uri="{FF2B5EF4-FFF2-40B4-BE49-F238E27FC236}">
                      <a16:creationId xmlns:a16="http://schemas.microsoft.com/office/drawing/2014/main" id="{EE4DA0BF-2CB6-4DC9-BF34-92B6A619D10D}"/>
                    </a:ext>
                  </a:extLst>
                </p:cNvPr>
                <p:cNvSpPr>
                  <a:spLocks noChangeArrowheads="1"/>
                </p:cNvSpPr>
                <p:nvPr/>
              </p:nvSpPr>
              <p:spPr bwMode="auto">
                <a:xfrm>
                  <a:off x="1339" y="3184"/>
                  <a:ext cx="288"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57" name="Rectangle 501">
                  <a:extLst>
                    <a:ext uri="{FF2B5EF4-FFF2-40B4-BE49-F238E27FC236}">
                      <a16:creationId xmlns:a16="http://schemas.microsoft.com/office/drawing/2014/main" id="{2724AE73-62CF-46A6-9439-FF63477472D3}"/>
                    </a:ext>
                  </a:extLst>
                </p:cNvPr>
                <p:cNvSpPr>
                  <a:spLocks noChangeArrowheads="1"/>
                </p:cNvSpPr>
                <p:nvPr/>
              </p:nvSpPr>
              <p:spPr bwMode="auto">
                <a:xfrm>
                  <a:off x="1339" y="3190"/>
                  <a:ext cx="288" cy="6"/>
                </a:xfrm>
                <a:prstGeom prst="rect">
                  <a:avLst/>
                </a:prstGeom>
                <a:solidFill>
                  <a:srgbClr val="74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58" name="Rectangle 502">
                  <a:extLst>
                    <a:ext uri="{FF2B5EF4-FFF2-40B4-BE49-F238E27FC236}">
                      <a16:creationId xmlns:a16="http://schemas.microsoft.com/office/drawing/2014/main" id="{3EAB86FE-E06B-4087-A1B1-2E8D1F0B754C}"/>
                    </a:ext>
                  </a:extLst>
                </p:cNvPr>
                <p:cNvSpPr>
                  <a:spLocks noChangeArrowheads="1"/>
                </p:cNvSpPr>
                <p:nvPr/>
              </p:nvSpPr>
              <p:spPr bwMode="auto">
                <a:xfrm>
                  <a:off x="1339" y="3196"/>
                  <a:ext cx="288" cy="6"/>
                </a:xfrm>
                <a:prstGeom prst="rect">
                  <a:avLst/>
                </a:prstGeom>
                <a:solidFill>
                  <a:srgbClr val="6E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59" name="Rectangle 503">
                  <a:extLst>
                    <a:ext uri="{FF2B5EF4-FFF2-40B4-BE49-F238E27FC236}">
                      <a16:creationId xmlns:a16="http://schemas.microsoft.com/office/drawing/2014/main" id="{D4976004-2269-4530-817F-288C81F29C4D}"/>
                    </a:ext>
                  </a:extLst>
                </p:cNvPr>
                <p:cNvSpPr>
                  <a:spLocks noChangeArrowheads="1"/>
                </p:cNvSpPr>
                <p:nvPr/>
              </p:nvSpPr>
              <p:spPr bwMode="auto">
                <a:xfrm>
                  <a:off x="1339" y="3202"/>
                  <a:ext cx="288"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60" name="Rectangle 504">
                  <a:extLst>
                    <a:ext uri="{FF2B5EF4-FFF2-40B4-BE49-F238E27FC236}">
                      <a16:creationId xmlns:a16="http://schemas.microsoft.com/office/drawing/2014/main" id="{84CFB5A9-636F-4EC5-BE8F-D7FF85FACE0B}"/>
                    </a:ext>
                  </a:extLst>
                </p:cNvPr>
                <p:cNvSpPr>
                  <a:spLocks noChangeArrowheads="1"/>
                </p:cNvSpPr>
                <p:nvPr/>
              </p:nvSpPr>
              <p:spPr bwMode="auto">
                <a:xfrm>
                  <a:off x="1339" y="3208"/>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1161" name="Rectangle 505">
                <a:extLst>
                  <a:ext uri="{FF2B5EF4-FFF2-40B4-BE49-F238E27FC236}">
                    <a16:creationId xmlns:a16="http://schemas.microsoft.com/office/drawing/2014/main" id="{17CE833B-D83E-49E9-9271-F7140605749A}"/>
                  </a:ext>
                </a:extLst>
              </p:cNvPr>
              <p:cNvSpPr>
                <a:spLocks noChangeArrowheads="1"/>
              </p:cNvSpPr>
              <p:nvPr/>
            </p:nvSpPr>
            <p:spPr bwMode="auto">
              <a:xfrm>
                <a:off x="1339" y="3022"/>
                <a:ext cx="288"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1162" name="Rectangle 506">
              <a:extLst>
                <a:ext uri="{FF2B5EF4-FFF2-40B4-BE49-F238E27FC236}">
                  <a16:creationId xmlns:a16="http://schemas.microsoft.com/office/drawing/2014/main" id="{DFDAB8D4-A787-476F-98BF-647BADB99DC2}"/>
                </a:ext>
              </a:extLst>
            </p:cNvPr>
            <p:cNvSpPr>
              <a:spLocks noChangeArrowheads="1"/>
            </p:cNvSpPr>
            <p:nvPr/>
          </p:nvSpPr>
          <p:spPr bwMode="auto">
            <a:xfrm>
              <a:off x="2556" y="3739"/>
              <a:ext cx="26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200" b="1">
                  <a:solidFill>
                    <a:srgbClr val="200C40"/>
                  </a:solidFill>
                  <a:latin typeface="Arial" panose="020B0604020202020204" pitchFamily="34" charset="0"/>
                </a:rPr>
                <a:t>ADSL</a:t>
              </a:r>
              <a:endParaRPr lang="fr-FR" altLang="en-US"/>
            </a:p>
          </p:txBody>
        </p:sp>
        <p:grpSp>
          <p:nvGrpSpPr>
            <p:cNvPr id="71163" name="Group 507">
              <a:extLst>
                <a:ext uri="{FF2B5EF4-FFF2-40B4-BE49-F238E27FC236}">
                  <a16:creationId xmlns:a16="http://schemas.microsoft.com/office/drawing/2014/main" id="{1890B6D9-905F-4B02-ACA2-7675E03E9A13}"/>
                </a:ext>
              </a:extLst>
            </p:cNvPr>
            <p:cNvGrpSpPr>
              <a:grpSpLocks/>
            </p:cNvGrpSpPr>
            <p:nvPr/>
          </p:nvGrpSpPr>
          <p:grpSpPr bwMode="auto">
            <a:xfrm>
              <a:off x="3120" y="3697"/>
              <a:ext cx="288" cy="192"/>
              <a:chOff x="1915" y="3022"/>
              <a:chExt cx="288" cy="192"/>
            </a:xfrm>
          </p:grpSpPr>
          <p:grpSp>
            <p:nvGrpSpPr>
              <p:cNvPr id="71164" name="Group 508">
                <a:extLst>
                  <a:ext uri="{FF2B5EF4-FFF2-40B4-BE49-F238E27FC236}">
                    <a16:creationId xmlns:a16="http://schemas.microsoft.com/office/drawing/2014/main" id="{77BF31A4-4F17-4D18-B6EB-F0794F04DA6A}"/>
                  </a:ext>
                </a:extLst>
              </p:cNvPr>
              <p:cNvGrpSpPr>
                <a:grpSpLocks/>
              </p:cNvGrpSpPr>
              <p:nvPr/>
            </p:nvGrpSpPr>
            <p:grpSpPr bwMode="auto">
              <a:xfrm>
                <a:off x="1915" y="3022"/>
                <a:ext cx="288" cy="192"/>
                <a:chOff x="1915" y="3022"/>
                <a:chExt cx="288" cy="192"/>
              </a:xfrm>
            </p:grpSpPr>
            <p:sp>
              <p:nvSpPr>
                <p:cNvPr id="71165" name="Rectangle 509">
                  <a:extLst>
                    <a:ext uri="{FF2B5EF4-FFF2-40B4-BE49-F238E27FC236}">
                      <a16:creationId xmlns:a16="http://schemas.microsoft.com/office/drawing/2014/main" id="{EC525DF1-D746-4E1E-9224-720D382879FF}"/>
                    </a:ext>
                  </a:extLst>
                </p:cNvPr>
                <p:cNvSpPr>
                  <a:spLocks noChangeArrowheads="1"/>
                </p:cNvSpPr>
                <p:nvPr/>
              </p:nvSpPr>
              <p:spPr bwMode="auto">
                <a:xfrm>
                  <a:off x="1915" y="3022"/>
                  <a:ext cx="288"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66" name="Rectangle 510">
                  <a:extLst>
                    <a:ext uri="{FF2B5EF4-FFF2-40B4-BE49-F238E27FC236}">
                      <a16:creationId xmlns:a16="http://schemas.microsoft.com/office/drawing/2014/main" id="{EF79B962-2C5A-48E2-92AF-EA8A5E16D438}"/>
                    </a:ext>
                  </a:extLst>
                </p:cNvPr>
                <p:cNvSpPr>
                  <a:spLocks noChangeArrowheads="1"/>
                </p:cNvSpPr>
                <p:nvPr/>
              </p:nvSpPr>
              <p:spPr bwMode="auto">
                <a:xfrm>
                  <a:off x="1915" y="3028"/>
                  <a:ext cx="288"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67" name="Rectangle 511">
                  <a:extLst>
                    <a:ext uri="{FF2B5EF4-FFF2-40B4-BE49-F238E27FC236}">
                      <a16:creationId xmlns:a16="http://schemas.microsoft.com/office/drawing/2014/main" id="{CD185AE2-AE4C-4B99-B246-DC583E1A3614}"/>
                    </a:ext>
                  </a:extLst>
                </p:cNvPr>
                <p:cNvSpPr>
                  <a:spLocks noChangeArrowheads="1"/>
                </p:cNvSpPr>
                <p:nvPr/>
              </p:nvSpPr>
              <p:spPr bwMode="auto">
                <a:xfrm>
                  <a:off x="1915" y="3034"/>
                  <a:ext cx="288" cy="6"/>
                </a:xfrm>
                <a:prstGeom prst="rect">
                  <a:avLst/>
                </a:prstGeom>
                <a:solidFill>
                  <a:srgbClr val="6E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68" name="Rectangle 512">
                  <a:extLst>
                    <a:ext uri="{FF2B5EF4-FFF2-40B4-BE49-F238E27FC236}">
                      <a16:creationId xmlns:a16="http://schemas.microsoft.com/office/drawing/2014/main" id="{2F1CBD28-00D9-47B5-9C4B-FD5F6E182DFD}"/>
                    </a:ext>
                  </a:extLst>
                </p:cNvPr>
                <p:cNvSpPr>
                  <a:spLocks noChangeArrowheads="1"/>
                </p:cNvSpPr>
                <p:nvPr/>
              </p:nvSpPr>
              <p:spPr bwMode="auto">
                <a:xfrm>
                  <a:off x="1915" y="3040"/>
                  <a:ext cx="288"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69" name="Rectangle 513">
                  <a:extLst>
                    <a:ext uri="{FF2B5EF4-FFF2-40B4-BE49-F238E27FC236}">
                      <a16:creationId xmlns:a16="http://schemas.microsoft.com/office/drawing/2014/main" id="{72055124-AF88-4F72-8D52-AAA6359D95C3}"/>
                    </a:ext>
                  </a:extLst>
                </p:cNvPr>
                <p:cNvSpPr>
                  <a:spLocks noChangeArrowheads="1"/>
                </p:cNvSpPr>
                <p:nvPr/>
              </p:nvSpPr>
              <p:spPr bwMode="auto">
                <a:xfrm>
                  <a:off x="1915" y="3046"/>
                  <a:ext cx="288"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70" name="Rectangle 514">
                  <a:extLst>
                    <a:ext uri="{FF2B5EF4-FFF2-40B4-BE49-F238E27FC236}">
                      <a16:creationId xmlns:a16="http://schemas.microsoft.com/office/drawing/2014/main" id="{D5CC4E6D-21D2-4729-B458-4BB3F4C9251E}"/>
                    </a:ext>
                  </a:extLst>
                </p:cNvPr>
                <p:cNvSpPr>
                  <a:spLocks noChangeArrowheads="1"/>
                </p:cNvSpPr>
                <p:nvPr/>
              </p:nvSpPr>
              <p:spPr bwMode="auto">
                <a:xfrm>
                  <a:off x="1915" y="3052"/>
                  <a:ext cx="288" cy="6"/>
                </a:xfrm>
                <a:prstGeom prst="rect">
                  <a:avLst/>
                </a:prstGeom>
                <a:solidFill>
                  <a:srgbClr val="85A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71" name="Rectangle 515">
                  <a:extLst>
                    <a:ext uri="{FF2B5EF4-FFF2-40B4-BE49-F238E27FC236}">
                      <a16:creationId xmlns:a16="http://schemas.microsoft.com/office/drawing/2014/main" id="{C56DE675-1928-465E-B880-688CB357496B}"/>
                    </a:ext>
                  </a:extLst>
                </p:cNvPr>
                <p:cNvSpPr>
                  <a:spLocks noChangeArrowheads="1"/>
                </p:cNvSpPr>
                <p:nvPr/>
              </p:nvSpPr>
              <p:spPr bwMode="auto">
                <a:xfrm>
                  <a:off x="1915" y="3058"/>
                  <a:ext cx="288" cy="6"/>
                </a:xfrm>
                <a:prstGeom prst="rect">
                  <a:avLst/>
                </a:prstGeom>
                <a:solidFill>
                  <a:srgbClr val="8F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72" name="Rectangle 516">
                  <a:extLst>
                    <a:ext uri="{FF2B5EF4-FFF2-40B4-BE49-F238E27FC236}">
                      <a16:creationId xmlns:a16="http://schemas.microsoft.com/office/drawing/2014/main" id="{604EE980-A1D8-4589-B151-88A14AF9C895}"/>
                    </a:ext>
                  </a:extLst>
                </p:cNvPr>
                <p:cNvSpPr>
                  <a:spLocks noChangeArrowheads="1"/>
                </p:cNvSpPr>
                <p:nvPr/>
              </p:nvSpPr>
              <p:spPr bwMode="auto">
                <a:xfrm>
                  <a:off x="1915" y="3064"/>
                  <a:ext cx="288" cy="6"/>
                </a:xfrm>
                <a:prstGeom prst="rect">
                  <a:avLst/>
                </a:prstGeom>
                <a:solidFill>
                  <a:srgbClr val="99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73" name="Rectangle 517">
                  <a:extLst>
                    <a:ext uri="{FF2B5EF4-FFF2-40B4-BE49-F238E27FC236}">
                      <a16:creationId xmlns:a16="http://schemas.microsoft.com/office/drawing/2014/main" id="{7B97EC5E-B444-4931-9E81-265F79E56B3D}"/>
                    </a:ext>
                  </a:extLst>
                </p:cNvPr>
                <p:cNvSpPr>
                  <a:spLocks noChangeArrowheads="1"/>
                </p:cNvSpPr>
                <p:nvPr/>
              </p:nvSpPr>
              <p:spPr bwMode="auto">
                <a:xfrm>
                  <a:off x="1915" y="3070"/>
                  <a:ext cx="288" cy="6"/>
                </a:xfrm>
                <a:prstGeom prst="rect">
                  <a:avLst/>
                </a:prstGeom>
                <a:solidFill>
                  <a:srgbClr val="A3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74" name="Rectangle 518">
                  <a:extLst>
                    <a:ext uri="{FF2B5EF4-FFF2-40B4-BE49-F238E27FC236}">
                      <a16:creationId xmlns:a16="http://schemas.microsoft.com/office/drawing/2014/main" id="{73B2E759-5AD9-44C7-90D7-A1CAD48F319C}"/>
                    </a:ext>
                  </a:extLst>
                </p:cNvPr>
                <p:cNvSpPr>
                  <a:spLocks noChangeArrowheads="1"/>
                </p:cNvSpPr>
                <p:nvPr/>
              </p:nvSpPr>
              <p:spPr bwMode="auto">
                <a:xfrm>
                  <a:off x="1915" y="3076"/>
                  <a:ext cx="288"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75" name="Rectangle 519">
                  <a:extLst>
                    <a:ext uri="{FF2B5EF4-FFF2-40B4-BE49-F238E27FC236}">
                      <a16:creationId xmlns:a16="http://schemas.microsoft.com/office/drawing/2014/main" id="{2C828F73-C158-4D61-A1A5-67521AA3C1B1}"/>
                    </a:ext>
                  </a:extLst>
                </p:cNvPr>
                <p:cNvSpPr>
                  <a:spLocks noChangeArrowheads="1"/>
                </p:cNvSpPr>
                <p:nvPr/>
              </p:nvSpPr>
              <p:spPr bwMode="auto">
                <a:xfrm>
                  <a:off x="1915" y="3082"/>
                  <a:ext cx="288"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76" name="Rectangle 520">
                  <a:extLst>
                    <a:ext uri="{FF2B5EF4-FFF2-40B4-BE49-F238E27FC236}">
                      <a16:creationId xmlns:a16="http://schemas.microsoft.com/office/drawing/2014/main" id="{90DF2D9E-DE8D-4579-B9F1-FD9F609EEA64}"/>
                    </a:ext>
                  </a:extLst>
                </p:cNvPr>
                <p:cNvSpPr>
                  <a:spLocks noChangeArrowheads="1"/>
                </p:cNvSpPr>
                <p:nvPr/>
              </p:nvSpPr>
              <p:spPr bwMode="auto">
                <a:xfrm>
                  <a:off x="1915" y="3088"/>
                  <a:ext cx="288"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77" name="Rectangle 521">
                  <a:extLst>
                    <a:ext uri="{FF2B5EF4-FFF2-40B4-BE49-F238E27FC236}">
                      <a16:creationId xmlns:a16="http://schemas.microsoft.com/office/drawing/2014/main" id="{A8BE0589-11D2-4418-9952-AE745216B833}"/>
                    </a:ext>
                  </a:extLst>
                </p:cNvPr>
                <p:cNvSpPr>
                  <a:spLocks noChangeArrowheads="1"/>
                </p:cNvSpPr>
                <p:nvPr/>
              </p:nvSpPr>
              <p:spPr bwMode="auto">
                <a:xfrm>
                  <a:off x="1915" y="3094"/>
                  <a:ext cx="288"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78" name="Rectangle 522">
                  <a:extLst>
                    <a:ext uri="{FF2B5EF4-FFF2-40B4-BE49-F238E27FC236}">
                      <a16:creationId xmlns:a16="http://schemas.microsoft.com/office/drawing/2014/main" id="{45C09F64-A0C6-4EA6-A830-9001541C4597}"/>
                    </a:ext>
                  </a:extLst>
                </p:cNvPr>
                <p:cNvSpPr>
                  <a:spLocks noChangeArrowheads="1"/>
                </p:cNvSpPr>
                <p:nvPr/>
              </p:nvSpPr>
              <p:spPr bwMode="auto">
                <a:xfrm>
                  <a:off x="1915" y="3100"/>
                  <a:ext cx="288"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79" name="Rectangle 523">
                  <a:extLst>
                    <a:ext uri="{FF2B5EF4-FFF2-40B4-BE49-F238E27FC236}">
                      <a16:creationId xmlns:a16="http://schemas.microsoft.com/office/drawing/2014/main" id="{0C5B3023-0CBA-4105-8769-0CDB4CDC1BC6}"/>
                    </a:ext>
                  </a:extLst>
                </p:cNvPr>
                <p:cNvSpPr>
                  <a:spLocks noChangeArrowheads="1"/>
                </p:cNvSpPr>
                <p:nvPr/>
              </p:nvSpPr>
              <p:spPr bwMode="auto">
                <a:xfrm>
                  <a:off x="1915" y="3106"/>
                  <a:ext cx="288"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80" name="Rectangle 524">
                  <a:extLst>
                    <a:ext uri="{FF2B5EF4-FFF2-40B4-BE49-F238E27FC236}">
                      <a16:creationId xmlns:a16="http://schemas.microsoft.com/office/drawing/2014/main" id="{DC21B635-B6AF-4943-A302-45DC6AFCFD7A}"/>
                    </a:ext>
                  </a:extLst>
                </p:cNvPr>
                <p:cNvSpPr>
                  <a:spLocks noChangeArrowheads="1"/>
                </p:cNvSpPr>
                <p:nvPr/>
              </p:nvSpPr>
              <p:spPr bwMode="auto">
                <a:xfrm>
                  <a:off x="1915" y="3112"/>
                  <a:ext cx="288"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81" name="Rectangle 525">
                  <a:extLst>
                    <a:ext uri="{FF2B5EF4-FFF2-40B4-BE49-F238E27FC236}">
                      <a16:creationId xmlns:a16="http://schemas.microsoft.com/office/drawing/2014/main" id="{7FC66B19-DABA-4D97-BF88-07545CAFE6B7}"/>
                    </a:ext>
                  </a:extLst>
                </p:cNvPr>
                <p:cNvSpPr>
                  <a:spLocks noChangeArrowheads="1"/>
                </p:cNvSpPr>
                <p:nvPr/>
              </p:nvSpPr>
              <p:spPr bwMode="auto">
                <a:xfrm>
                  <a:off x="1915" y="3118"/>
                  <a:ext cx="288"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82" name="Rectangle 526">
                  <a:extLst>
                    <a:ext uri="{FF2B5EF4-FFF2-40B4-BE49-F238E27FC236}">
                      <a16:creationId xmlns:a16="http://schemas.microsoft.com/office/drawing/2014/main" id="{71FA92B3-4DF1-44F4-A120-81F1A557A4D4}"/>
                    </a:ext>
                  </a:extLst>
                </p:cNvPr>
                <p:cNvSpPr>
                  <a:spLocks noChangeArrowheads="1"/>
                </p:cNvSpPr>
                <p:nvPr/>
              </p:nvSpPr>
              <p:spPr bwMode="auto">
                <a:xfrm>
                  <a:off x="1915" y="3124"/>
                  <a:ext cx="288"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83" name="Rectangle 527">
                  <a:extLst>
                    <a:ext uri="{FF2B5EF4-FFF2-40B4-BE49-F238E27FC236}">
                      <a16:creationId xmlns:a16="http://schemas.microsoft.com/office/drawing/2014/main" id="{9E0CDE07-8236-41C2-8B7B-D299C4CFB2C7}"/>
                    </a:ext>
                  </a:extLst>
                </p:cNvPr>
                <p:cNvSpPr>
                  <a:spLocks noChangeArrowheads="1"/>
                </p:cNvSpPr>
                <p:nvPr/>
              </p:nvSpPr>
              <p:spPr bwMode="auto">
                <a:xfrm>
                  <a:off x="1915" y="3130"/>
                  <a:ext cx="288"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84" name="Rectangle 528">
                  <a:extLst>
                    <a:ext uri="{FF2B5EF4-FFF2-40B4-BE49-F238E27FC236}">
                      <a16:creationId xmlns:a16="http://schemas.microsoft.com/office/drawing/2014/main" id="{33F4E7D9-5B2D-4D50-9973-8B55314E5AEB}"/>
                    </a:ext>
                  </a:extLst>
                </p:cNvPr>
                <p:cNvSpPr>
                  <a:spLocks noChangeArrowheads="1"/>
                </p:cNvSpPr>
                <p:nvPr/>
              </p:nvSpPr>
              <p:spPr bwMode="auto">
                <a:xfrm>
                  <a:off x="1915" y="3136"/>
                  <a:ext cx="288"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85" name="Rectangle 529">
                  <a:extLst>
                    <a:ext uri="{FF2B5EF4-FFF2-40B4-BE49-F238E27FC236}">
                      <a16:creationId xmlns:a16="http://schemas.microsoft.com/office/drawing/2014/main" id="{41B48F81-264B-4771-AA08-5EAA71D2E4EF}"/>
                    </a:ext>
                  </a:extLst>
                </p:cNvPr>
                <p:cNvSpPr>
                  <a:spLocks noChangeArrowheads="1"/>
                </p:cNvSpPr>
                <p:nvPr/>
              </p:nvSpPr>
              <p:spPr bwMode="auto">
                <a:xfrm>
                  <a:off x="1915" y="3142"/>
                  <a:ext cx="288" cy="6"/>
                </a:xfrm>
                <a:prstGeom prst="rect">
                  <a:avLst/>
                </a:prstGeom>
                <a:solidFill>
                  <a:srgbClr val="B9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86" name="Rectangle 530">
                  <a:extLst>
                    <a:ext uri="{FF2B5EF4-FFF2-40B4-BE49-F238E27FC236}">
                      <a16:creationId xmlns:a16="http://schemas.microsoft.com/office/drawing/2014/main" id="{5B661F8E-3F14-47C5-B083-9B80C8C3BD24}"/>
                    </a:ext>
                  </a:extLst>
                </p:cNvPr>
                <p:cNvSpPr>
                  <a:spLocks noChangeArrowheads="1"/>
                </p:cNvSpPr>
                <p:nvPr/>
              </p:nvSpPr>
              <p:spPr bwMode="auto">
                <a:xfrm>
                  <a:off x="1915" y="3148"/>
                  <a:ext cx="288"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87" name="Rectangle 531">
                  <a:extLst>
                    <a:ext uri="{FF2B5EF4-FFF2-40B4-BE49-F238E27FC236}">
                      <a16:creationId xmlns:a16="http://schemas.microsoft.com/office/drawing/2014/main" id="{6FAE8115-AA4F-4EE7-844D-FB63D0234201}"/>
                    </a:ext>
                  </a:extLst>
                </p:cNvPr>
                <p:cNvSpPr>
                  <a:spLocks noChangeArrowheads="1"/>
                </p:cNvSpPr>
                <p:nvPr/>
              </p:nvSpPr>
              <p:spPr bwMode="auto">
                <a:xfrm>
                  <a:off x="1915" y="3154"/>
                  <a:ext cx="288" cy="6"/>
                </a:xfrm>
                <a:prstGeom prst="rect">
                  <a:avLst/>
                </a:prstGeom>
                <a:solidFill>
                  <a:srgbClr val="ABC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88" name="Rectangle 532">
                  <a:extLst>
                    <a:ext uri="{FF2B5EF4-FFF2-40B4-BE49-F238E27FC236}">
                      <a16:creationId xmlns:a16="http://schemas.microsoft.com/office/drawing/2014/main" id="{30865E36-7DF2-4951-BEAF-35124F7A73E9}"/>
                    </a:ext>
                  </a:extLst>
                </p:cNvPr>
                <p:cNvSpPr>
                  <a:spLocks noChangeArrowheads="1"/>
                </p:cNvSpPr>
                <p:nvPr/>
              </p:nvSpPr>
              <p:spPr bwMode="auto">
                <a:xfrm>
                  <a:off x="1915" y="3160"/>
                  <a:ext cx="288"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89" name="Rectangle 533">
                  <a:extLst>
                    <a:ext uri="{FF2B5EF4-FFF2-40B4-BE49-F238E27FC236}">
                      <a16:creationId xmlns:a16="http://schemas.microsoft.com/office/drawing/2014/main" id="{643DC857-5927-4088-857F-955A55EF609C}"/>
                    </a:ext>
                  </a:extLst>
                </p:cNvPr>
                <p:cNvSpPr>
                  <a:spLocks noChangeArrowheads="1"/>
                </p:cNvSpPr>
                <p:nvPr/>
              </p:nvSpPr>
              <p:spPr bwMode="auto">
                <a:xfrm>
                  <a:off x="1915" y="3166"/>
                  <a:ext cx="288" cy="6"/>
                </a:xfrm>
                <a:prstGeom prst="rect">
                  <a:avLst/>
                </a:prstGeom>
                <a:solidFill>
                  <a:srgbClr val="98B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90" name="Rectangle 534">
                  <a:extLst>
                    <a:ext uri="{FF2B5EF4-FFF2-40B4-BE49-F238E27FC236}">
                      <a16:creationId xmlns:a16="http://schemas.microsoft.com/office/drawing/2014/main" id="{03A3E544-90FF-45CC-8AB6-71B062460325}"/>
                    </a:ext>
                  </a:extLst>
                </p:cNvPr>
                <p:cNvSpPr>
                  <a:spLocks noChangeArrowheads="1"/>
                </p:cNvSpPr>
                <p:nvPr/>
              </p:nvSpPr>
              <p:spPr bwMode="auto">
                <a:xfrm>
                  <a:off x="1915" y="3172"/>
                  <a:ext cx="288" cy="6"/>
                </a:xfrm>
                <a:prstGeom prst="rect">
                  <a:avLst/>
                </a:prstGeom>
                <a:solidFill>
                  <a:srgbClr val="8E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91" name="Rectangle 535">
                  <a:extLst>
                    <a:ext uri="{FF2B5EF4-FFF2-40B4-BE49-F238E27FC236}">
                      <a16:creationId xmlns:a16="http://schemas.microsoft.com/office/drawing/2014/main" id="{2909FC9D-5D42-4864-B5C2-15A72935E682}"/>
                    </a:ext>
                  </a:extLst>
                </p:cNvPr>
                <p:cNvSpPr>
                  <a:spLocks noChangeArrowheads="1"/>
                </p:cNvSpPr>
                <p:nvPr/>
              </p:nvSpPr>
              <p:spPr bwMode="auto">
                <a:xfrm>
                  <a:off x="1915" y="3178"/>
                  <a:ext cx="288" cy="6"/>
                </a:xfrm>
                <a:prstGeom prst="rect">
                  <a:avLst/>
                </a:prstGeom>
                <a:solidFill>
                  <a:srgbClr val="85A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92" name="Rectangle 536">
                  <a:extLst>
                    <a:ext uri="{FF2B5EF4-FFF2-40B4-BE49-F238E27FC236}">
                      <a16:creationId xmlns:a16="http://schemas.microsoft.com/office/drawing/2014/main" id="{68B7CEFE-9115-40A3-B374-E9161B811B04}"/>
                    </a:ext>
                  </a:extLst>
                </p:cNvPr>
                <p:cNvSpPr>
                  <a:spLocks noChangeArrowheads="1"/>
                </p:cNvSpPr>
                <p:nvPr/>
              </p:nvSpPr>
              <p:spPr bwMode="auto">
                <a:xfrm>
                  <a:off x="1915" y="3184"/>
                  <a:ext cx="288"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93" name="Rectangle 537">
                  <a:extLst>
                    <a:ext uri="{FF2B5EF4-FFF2-40B4-BE49-F238E27FC236}">
                      <a16:creationId xmlns:a16="http://schemas.microsoft.com/office/drawing/2014/main" id="{EBD81412-EF8D-4464-B732-C1B92F21D438}"/>
                    </a:ext>
                  </a:extLst>
                </p:cNvPr>
                <p:cNvSpPr>
                  <a:spLocks noChangeArrowheads="1"/>
                </p:cNvSpPr>
                <p:nvPr/>
              </p:nvSpPr>
              <p:spPr bwMode="auto">
                <a:xfrm>
                  <a:off x="1915" y="3190"/>
                  <a:ext cx="288" cy="6"/>
                </a:xfrm>
                <a:prstGeom prst="rect">
                  <a:avLst/>
                </a:prstGeom>
                <a:solidFill>
                  <a:srgbClr val="74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94" name="Rectangle 538">
                  <a:extLst>
                    <a:ext uri="{FF2B5EF4-FFF2-40B4-BE49-F238E27FC236}">
                      <a16:creationId xmlns:a16="http://schemas.microsoft.com/office/drawing/2014/main" id="{2981D42E-1786-4A82-988C-4CBCA221DABC}"/>
                    </a:ext>
                  </a:extLst>
                </p:cNvPr>
                <p:cNvSpPr>
                  <a:spLocks noChangeArrowheads="1"/>
                </p:cNvSpPr>
                <p:nvPr/>
              </p:nvSpPr>
              <p:spPr bwMode="auto">
                <a:xfrm>
                  <a:off x="1915" y="3196"/>
                  <a:ext cx="288" cy="6"/>
                </a:xfrm>
                <a:prstGeom prst="rect">
                  <a:avLst/>
                </a:prstGeom>
                <a:solidFill>
                  <a:srgbClr val="6E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95" name="Rectangle 539">
                  <a:extLst>
                    <a:ext uri="{FF2B5EF4-FFF2-40B4-BE49-F238E27FC236}">
                      <a16:creationId xmlns:a16="http://schemas.microsoft.com/office/drawing/2014/main" id="{2BB200EA-D520-43DD-BD81-6FF79CE87E27}"/>
                    </a:ext>
                  </a:extLst>
                </p:cNvPr>
                <p:cNvSpPr>
                  <a:spLocks noChangeArrowheads="1"/>
                </p:cNvSpPr>
                <p:nvPr/>
              </p:nvSpPr>
              <p:spPr bwMode="auto">
                <a:xfrm>
                  <a:off x="1915" y="3202"/>
                  <a:ext cx="288"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196" name="Rectangle 540">
                  <a:extLst>
                    <a:ext uri="{FF2B5EF4-FFF2-40B4-BE49-F238E27FC236}">
                      <a16:creationId xmlns:a16="http://schemas.microsoft.com/office/drawing/2014/main" id="{512AD4B8-8658-480B-B59E-D20965C60944}"/>
                    </a:ext>
                  </a:extLst>
                </p:cNvPr>
                <p:cNvSpPr>
                  <a:spLocks noChangeArrowheads="1"/>
                </p:cNvSpPr>
                <p:nvPr/>
              </p:nvSpPr>
              <p:spPr bwMode="auto">
                <a:xfrm>
                  <a:off x="1915" y="3208"/>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1197" name="Rectangle 541">
                <a:extLst>
                  <a:ext uri="{FF2B5EF4-FFF2-40B4-BE49-F238E27FC236}">
                    <a16:creationId xmlns:a16="http://schemas.microsoft.com/office/drawing/2014/main" id="{2DB1DBC2-D543-47BC-A51D-404062175FD0}"/>
                  </a:ext>
                </a:extLst>
              </p:cNvPr>
              <p:cNvSpPr>
                <a:spLocks noChangeArrowheads="1"/>
              </p:cNvSpPr>
              <p:nvPr/>
            </p:nvSpPr>
            <p:spPr bwMode="auto">
              <a:xfrm>
                <a:off x="1915" y="3022"/>
                <a:ext cx="288"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1198" name="Rectangle 542">
              <a:extLst>
                <a:ext uri="{FF2B5EF4-FFF2-40B4-BE49-F238E27FC236}">
                  <a16:creationId xmlns:a16="http://schemas.microsoft.com/office/drawing/2014/main" id="{0DF4E2A0-8B92-4342-8E7F-D258C33F7E1D}"/>
                </a:ext>
              </a:extLst>
            </p:cNvPr>
            <p:cNvSpPr>
              <a:spLocks noChangeArrowheads="1"/>
            </p:cNvSpPr>
            <p:nvPr/>
          </p:nvSpPr>
          <p:spPr bwMode="auto">
            <a:xfrm>
              <a:off x="3132" y="3739"/>
              <a:ext cx="26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200" b="1">
                  <a:solidFill>
                    <a:srgbClr val="200C40"/>
                  </a:solidFill>
                  <a:latin typeface="Arial" panose="020B0604020202020204" pitchFamily="34" charset="0"/>
                </a:rPr>
                <a:t>ADSL</a:t>
              </a:r>
              <a:endParaRPr lang="fr-FR" altLang="en-US"/>
            </a:p>
          </p:txBody>
        </p:sp>
        <p:grpSp>
          <p:nvGrpSpPr>
            <p:cNvPr id="71199" name="Group 543">
              <a:extLst>
                <a:ext uri="{FF2B5EF4-FFF2-40B4-BE49-F238E27FC236}">
                  <a16:creationId xmlns:a16="http://schemas.microsoft.com/office/drawing/2014/main" id="{3BE93CE2-CDED-4999-A9B0-A6F6206EC928}"/>
                </a:ext>
              </a:extLst>
            </p:cNvPr>
            <p:cNvGrpSpPr>
              <a:grpSpLocks/>
            </p:cNvGrpSpPr>
            <p:nvPr/>
          </p:nvGrpSpPr>
          <p:grpSpPr bwMode="auto">
            <a:xfrm>
              <a:off x="3408" y="3697"/>
              <a:ext cx="336" cy="192"/>
              <a:chOff x="2203" y="3022"/>
              <a:chExt cx="336" cy="192"/>
            </a:xfrm>
          </p:grpSpPr>
          <p:grpSp>
            <p:nvGrpSpPr>
              <p:cNvPr id="71200" name="Group 544">
                <a:extLst>
                  <a:ext uri="{FF2B5EF4-FFF2-40B4-BE49-F238E27FC236}">
                    <a16:creationId xmlns:a16="http://schemas.microsoft.com/office/drawing/2014/main" id="{7410DF9F-A0F1-4418-BB4C-6D0E259382C7}"/>
                  </a:ext>
                </a:extLst>
              </p:cNvPr>
              <p:cNvGrpSpPr>
                <a:grpSpLocks/>
              </p:cNvGrpSpPr>
              <p:nvPr/>
            </p:nvGrpSpPr>
            <p:grpSpPr bwMode="auto">
              <a:xfrm>
                <a:off x="2203" y="3022"/>
                <a:ext cx="336" cy="192"/>
                <a:chOff x="2203" y="3022"/>
                <a:chExt cx="336" cy="192"/>
              </a:xfrm>
            </p:grpSpPr>
            <p:sp>
              <p:nvSpPr>
                <p:cNvPr id="71201" name="Rectangle 545">
                  <a:extLst>
                    <a:ext uri="{FF2B5EF4-FFF2-40B4-BE49-F238E27FC236}">
                      <a16:creationId xmlns:a16="http://schemas.microsoft.com/office/drawing/2014/main" id="{B19C40A8-095C-4469-B392-B3CE90518D99}"/>
                    </a:ext>
                  </a:extLst>
                </p:cNvPr>
                <p:cNvSpPr>
                  <a:spLocks noChangeArrowheads="1"/>
                </p:cNvSpPr>
                <p:nvPr/>
              </p:nvSpPr>
              <p:spPr bwMode="auto">
                <a:xfrm>
                  <a:off x="2203" y="3022"/>
                  <a:ext cx="336"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02" name="Rectangle 546">
                  <a:extLst>
                    <a:ext uri="{FF2B5EF4-FFF2-40B4-BE49-F238E27FC236}">
                      <a16:creationId xmlns:a16="http://schemas.microsoft.com/office/drawing/2014/main" id="{1FD5EC53-8146-449D-AF13-07A98090D046}"/>
                    </a:ext>
                  </a:extLst>
                </p:cNvPr>
                <p:cNvSpPr>
                  <a:spLocks noChangeArrowheads="1"/>
                </p:cNvSpPr>
                <p:nvPr/>
              </p:nvSpPr>
              <p:spPr bwMode="auto">
                <a:xfrm>
                  <a:off x="2203" y="3028"/>
                  <a:ext cx="336"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03" name="Rectangle 547">
                  <a:extLst>
                    <a:ext uri="{FF2B5EF4-FFF2-40B4-BE49-F238E27FC236}">
                      <a16:creationId xmlns:a16="http://schemas.microsoft.com/office/drawing/2014/main" id="{DA0838F1-F01D-4EA9-93A4-F6C949D61159}"/>
                    </a:ext>
                  </a:extLst>
                </p:cNvPr>
                <p:cNvSpPr>
                  <a:spLocks noChangeArrowheads="1"/>
                </p:cNvSpPr>
                <p:nvPr/>
              </p:nvSpPr>
              <p:spPr bwMode="auto">
                <a:xfrm>
                  <a:off x="2203" y="3034"/>
                  <a:ext cx="336" cy="6"/>
                </a:xfrm>
                <a:prstGeom prst="rect">
                  <a:avLst/>
                </a:prstGeom>
                <a:solidFill>
                  <a:srgbClr val="6E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04" name="Rectangle 548">
                  <a:extLst>
                    <a:ext uri="{FF2B5EF4-FFF2-40B4-BE49-F238E27FC236}">
                      <a16:creationId xmlns:a16="http://schemas.microsoft.com/office/drawing/2014/main" id="{4FBA8C4F-6768-4531-92BA-8FBA5F849E94}"/>
                    </a:ext>
                  </a:extLst>
                </p:cNvPr>
                <p:cNvSpPr>
                  <a:spLocks noChangeArrowheads="1"/>
                </p:cNvSpPr>
                <p:nvPr/>
              </p:nvSpPr>
              <p:spPr bwMode="auto">
                <a:xfrm>
                  <a:off x="2203" y="3040"/>
                  <a:ext cx="336"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05" name="Rectangle 549">
                  <a:extLst>
                    <a:ext uri="{FF2B5EF4-FFF2-40B4-BE49-F238E27FC236}">
                      <a16:creationId xmlns:a16="http://schemas.microsoft.com/office/drawing/2014/main" id="{DC1E17A2-EB2F-4381-A960-376ED9E5E5BB}"/>
                    </a:ext>
                  </a:extLst>
                </p:cNvPr>
                <p:cNvSpPr>
                  <a:spLocks noChangeArrowheads="1"/>
                </p:cNvSpPr>
                <p:nvPr/>
              </p:nvSpPr>
              <p:spPr bwMode="auto">
                <a:xfrm>
                  <a:off x="2203" y="3046"/>
                  <a:ext cx="336"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06" name="Rectangle 550">
                  <a:extLst>
                    <a:ext uri="{FF2B5EF4-FFF2-40B4-BE49-F238E27FC236}">
                      <a16:creationId xmlns:a16="http://schemas.microsoft.com/office/drawing/2014/main" id="{E96987B9-7356-4BB0-8EE4-6F333992B9E8}"/>
                    </a:ext>
                  </a:extLst>
                </p:cNvPr>
                <p:cNvSpPr>
                  <a:spLocks noChangeArrowheads="1"/>
                </p:cNvSpPr>
                <p:nvPr/>
              </p:nvSpPr>
              <p:spPr bwMode="auto">
                <a:xfrm>
                  <a:off x="2203" y="3052"/>
                  <a:ext cx="336" cy="6"/>
                </a:xfrm>
                <a:prstGeom prst="rect">
                  <a:avLst/>
                </a:prstGeom>
                <a:solidFill>
                  <a:srgbClr val="85A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07" name="Rectangle 551">
                  <a:extLst>
                    <a:ext uri="{FF2B5EF4-FFF2-40B4-BE49-F238E27FC236}">
                      <a16:creationId xmlns:a16="http://schemas.microsoft.com/office/drawing/2014/main" id="{FB9C5A46-0CBC-4016-BE43-9CFD5F5C0E06}"/>
                    </a:ext>
                  </a:extLst>
                </p:cNvPr>
                <p:cNvSpPr>
                  <a:spLocks noChangeArrowheads="1"/>
                </p:cNvSpPr>
                <p:nvPr/>
              </p:nvSpPr>
              <p:spPr bwMode="auto">
                <a:xfrm>
                  <a:off x="2203" y="3058"/>
                  <a:ext cx="336" cy="6"/>
                </a:xfrm>
                <a:prstGeom prst="rect">
                  <a:avLst/>
                </a:prstGeom>
                <a:solidFill>
                  <a:srgbClr val="8F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08" name="Rectangle 552">
                  <a:extLst>
                    <a:ext uri="{FF2B5EF4-FFF2-40B4-BE49-F238E27FC236}">
                      <a16:creationId xmlns:a16="http://schemas.microsoft.com/office/drawing/2014/main" id="{0D4583F3-1B2D-4AD2-997F-34A5F7735E60}"/>
                    </a:ext>
                  </a:extLst>
                </p:cNvPr>
                <p:cNvSpPr>
                  <a:spLocks noChangeArrowheads="1"/>
                </p:cNvSpPr>
                <p:nvPr/>
              </p:nvSpPr>
              <p:spPr bwMode="auto">
                <a:xfrm>
                  <a:off x="2203" y="3064"/>
                  <a:ext cx="336" cy="6"/>
                </a:xfrm>
                <a:prstGeom prst="rect">
                  <a:avLst/>
                </a:prstGeom>
                <a:solidFill>
                  <a:srgbClr val="99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09" name="Rectangle 553">
                  <a:extLst>
                    <a:ext uri="{FF2B5EF4-FFF2-40B4-BE49-F238E27FC236}">
                      <a16:creationId xmlns:a16="http://schemas.microsoft.com/office/drawing/2014/main" id="{93C55900-74B8-4989-A82F-5733D318F46F}"/>
                    </a:ext>
                  </a:extLst>
                </p:cNvPr>
                <p:cNvSpPr>
                  <a:spLocks noChangeArrowheads="1"/>
                </p:cNvSpPr>
                <p:nvPr/>
              </p:nvSpPr>
              <p:spPr bwMode="auto">
                <a:xfrm>
                  <a:off x="2203" y="3070"/>
                  <a:ext cx="336" cy="6"/>
                </a:xfrm>
                <a:prstGeom prst="rect">
                  <a:avLst/>
                </a:prstGeom>
                <a:solidFill>
                  <a:srgbClr val="A3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10" name="Rectangle 554">
                  <a:extLst>
                    <a:ext uri="{FF2B5EF4-FFF2-40B4-BE49-F238E27FC236}">
                      <a16:creationId xmlns:a16="http://schemas.microsoft.com/office/drawing/2014/main" id="{680D821F-D00F-42D8-BE4E-48C27448E13C}"/>
                    </a:ext>
                  </a:extLst>
                </p:cNvPr>
                <p:cNvSpPr>
                  <a:spLocks noChangeArrowheads="1"/>
                </p:cNvSpPr>
                <p:nvPr/>
              </p:nvSpPr>
              <p:spPr bwMode="auto">
                <a:xfrm>
                  <a:off x="2203" y="3076"/>
                  <a:ext cx="336"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11" name="Rectangle 555">
                  <a:extLst>
                    <a:ext uri="{FF2B5EF4-FFF2-40B4-BE49-F238E27FC236}">
                      <a16:creationId xmlns:a16="http://schemas.microsoft.com/office/drawing/2014/main" id="{581CC70D-AB73-4831-A807-B9C7753864D8}"/>
                    </a:ext>
                  </a:extLst>
                </p:cNvPr>
                <p:cNvSpPr>
                  <a:spLocks noChangeArrowheads="1"/>
                </p:cNvSpPr>
                <p:nvPr/>
              </p:nvSpPr>
              <p:spPr bwMode="auto">
                <a:xfrm>
                  <a:off x="2203" y="3082"/>
                  <a:ext cx="336"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12" name="Rectangle 556">
                  <a:extLst>
                    <a:ext uri="{FF2B5EF4-FFF2-40B4-BE49-F238E27FC236}">
                      <a16:creationId xmlns:a16="http://schemas.microsoft.com/office/drawing/2014/main" id="{F6EBB39A-A6BB-4BE9-B8E5-48B47A437E1E}"/>
                    </a:ext>
                  </a:extLst>
                </p:cNvPr>
                <p:cNvSpPr>
                  <a:spLocks noChangeArrowheads="1"/>
                </p:cNvSpPr>
                <p:nvPr/>
              </p:nvSpPr>
              <p:spPr bwMode="auto">
                <a:xfrm>
                  <a:off x="2203" y="3088"/>
                  <a:ext cx="336"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13" name="Rectangle 557">
                  <a:extLst>
                    <a:ext uri="{FF2B5EF4-FFF2-40B4-BE49-F238E27FC236}">
                      <a16:creationId xmlns:a16="http://schemas.microsoft.com/office/drawing/2014/main" id="{33E3CAB6-72E8-49DD-9FDA-3D076895DDCD}"/>
                    </a:ext>
                  </a:extLst>
                </p:cNvPr>
                <p:cNvSpPr>
                  <a:spLocks noChangeArrowheads="1"/>
                </p:cNvSpPr>
                <p:nvPr/>
              </p:nvSpPr>
              <p:spPr bwMode="auto">
                <a:xfrm>
                  <a:off x="2203" y="3094"/>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14" name="Rectangle 558">
                  <a:extLst>
                    <a:ext uri="{FF2B5EF4-FFF2-40B4-BE49-F238E27FC236}">
                      <a16:creationId xmlns:a16="http://schemas.microsoft.com/office/drawing/2014/main" id="{94F530E2-344E-4497-AF4F-16515BEDD71D}"/>
                    </a:ext>
                  </a:extLst>
                </p:cNvPr>
                <p:cNvSpPr>
                  <a:spLocks noChangeArrowheads="1"/>
                </p:cNvSpPr>
                <p:nvPr/>
              </p:nvSpPr>
              <p:spPr bwMode="auto">
                <a:xfrm>
                  <a:off x="2203" y="3100"/>
                  <a:ext cx="336"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15" name="Rectangle 559">
                  <a:extLst>
                    <a:ext uri="{FF2B5EF4-FFF2-40B4-BE49-F238E27FC236}">
                      <a16:creationId xmlns:a16="http://schemas.microsoft.com/office/drawing/2014/main" id="{54C50850-31A5-4929-9835-91FED049E70E}"/>
                    </a:ext>
                  </a:extLst>
                </p:cNvPr>
                <p:cNvSpPr>
                  <a:spLocks noChangeArrowheads="1"/>
                </p:cNvSpPr>
                <p:nvPr/>
              </p:nvSpPr>
              <p:spPr bwMode="auto">
                <a:xfrm>
                  <a:off x="2203" y="3106"/>
                  <a:ext cx="336"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16" name="Rectangle 560">
                  <a:extLst>
                    <a:ext uri="{FF2B5EF4-FFF2-40B4-BE49-F238E27FC236}">
                      <a16:creationId xmlns:a16="http://schemas.microsoft.com/office/drawing/2014/main" id="{A402C679-6D1D-4051-8901-93202DF107A2}"/>
                    </a:ext>
                  </a:extLst>
                </p:cNvPr>
                <p:cNvSpPr>
                  <a:spLocks noChangeArrowheads="1"/>
                </p:cNvSpPr>
                <p:nvPr/>
              </p:nvSpPr>
              <p:spPr bwMode="auto">
                <a:xfrm>
                  <a:off x="2203" y="3112"/>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17" name="Rectangle 561">
                  <a:extLst>
                    <a:ext uri="{FF2B5EF4-FFF2-40B4-BE49-F238E27FC236}">
                      <a16:creationId xmlns:a16="http://schemas.microsoft.com/office/drawing/2014/main" id="{995C9F6F-FA87-4C4C-91D5-5E18661083A3}"/>
                    </a:ext>
                  </a:extLst>
                </p:cNvPr>
                <p:cNvSpPr>
                  <a:spLocks noChangeArrowheads="1"/>
                </p:cNvSpPr>
                <p:nvPr/>
              </p:nvSpPr>
              <p:spPr bwMode="auto">
                <a:xfrm>
                  <a:off x="2203" y="3118"/>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18" name="Rectangle 562">
                  <a:extLst>
                    <a:ext uri="{FF2B5EF4-FFF2-40B4-BE49-F238E27FC236}">
                      <a16:creationId xmlns:a16="http://schemas.microsoft.com/office/drawing/2014/main" id="{7417BE1F-B9BD-4AF9-967E-0EC8254D40B6}"/>
                    </a:ext>
                  </a:extLst>
                </p:cNvPr>
                <p:cNvSpPr>
                  <a:spLocks noChangeArrowheads="1"/>
                </p:cNvSpPr>
                <p:nvPr/>
              </p:nvSpPr>
              <p:spPr bwMode="auto">
                <a:xfrm>
                  <a:off x="2203" y="3124"/>
                  <a:ext cx="336"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19" name="Rectangle 563">
                  <a:extLst>
                    <a:ext uri="{FF2B5EF4-FFF2-40B4-BE49-F238E27FC236}">
                      <a16:creationId xmlns:a16="http://schemas.microsoft.com/office/drawing/2014/main" id="{90855CAD-3BC4-4D27-A778-5B40E72888E0}"/>
                    </a:ext>
                  </a:extLst>
                </p:cNvPr>
                <p:cNvSpPr>
                  <a:spLocks noChangeArrowheads="1"/>
                </p:cNvSpPr>
                <p:nvPr/>
              </p:nvSpPr>
              <p:spPr bwMode="auto">
                <a:xfrm>
                  <a:off x="2203" y="3130"/>
                  <a:ext cx="336"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20" name="Rectangle 564">
                  <a:extLst>
                    <a:ext uri="{FF2B5EF4-FFF2-40B4-BE49-F238E27FC236}">
                      <a16:creationId xmlns:a16="http://schemas.microsoft.com/office/drawing/2014/main" id="{863642E1-CE0A-44B9-B656-D8C38373A4F2}"/>
                    </a:ext>
                  </a:extLst>
                </p:cNvPr>
                <p:cNvSpPr>
                  <a:spLocks noChangeArrowheads="1"/>
                </p:cNvSpPr>
                <p:nvPr/>
              </p:nvSpPr>
              <p:spPr bwMode="auto">
                <a:xfrm>
                  <a:off x="2203" y="3136"/>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21" name="Rectangle 565">
                  <a:extLst>
                    <a:ext uri="{FF2B5EF4-FFF2-40B4-BE49-F238E27FC236}">
                      <a16:creationId xmlns:a16="http://schemas.microsoft.com/office/drawing/2014/main" id="{55825B6F-36FE-46C2-8011-9101CAFF7F32}"/>
                    </a:ext>
                  </a:extLst>
                </p:cNvPr>
                <p:cNvSpPr>
                  <a:spLocks noChangeArrowheads="1"/>
                </p:cNvSpPr>
                <p:nvPr/>
              </p:nvSpPr>
              <p:spPr bwMode="auto">
                <a:xfrm>
                  <a:off x="2203" y="3142"/>
                  <a:ext cx="336" cy="6"/>
                </a:xfrm>
                <a:prstGeom prst="rect">
                  <a:avLst/>
                </a:prstGeom>
                <a:solidFill>
                  <a:srgbClr val="B9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22" name="Rectangle 566">
                  <a:extLst>
                    <a:ext uri="{FF2B5EF4-FFF2-40B4-BE49-F238E27FC236}">
                      <a16:creationId xmlns:a16="http://schemas.microsoft.com/office/drawing/2014/main" id="{7998C68F-C081-4110-96BA-A14475A0FB0F}"/>
                    </a:ext>
                  </a:extLst>
                </p:cNvPr>
                <p:cNvSpPr>
                  <a:spLocks noChangeArrowheads="1"/>
                </p:cNvSpPr>
                <p:nvPr/>
              </p:nvSpPr>
              <p:spPr bwMode="auto">
                <a:xfrm>
                  <a:off x="2203" y="3148"/>
                  <a:ext cx="336"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23" name="Rectangle 567">
                  <a:extLst>
                    <a:ext uri="{FF2B5EF4-FFF2-40B4-BE49-F238E27FC236}">
                      <a16:creationId xmlns:a16="http://schemas.microsoft.com/office/drawing/2014/main" id="{190B7C3E-27B6-440C-9792-A36D4752A4FE}"/>
                    </a:ext>
                  </a:extLst>
                </p:cNvPr>
                <p:cNvSpPr>
                  <a:spLocks noChangeArrowheads="1"/>
                </p:cNvSpPr>
                <p:nvPr/>
              </p:nvSpPr>
              <p:spPr bwMode="auto">
                <a:xfrm>
                  <a:off x="2203" y="3154"/>
                  <a:ext cx="336" cy="6"/>
                </a:xfrm>
                <a:prstGeom prst="rect">
                  <a:avLst/>
                </a:prstGeom>
                <a:solidFill>
                  <a:srgbClr val="ABC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24" name="Rectangle 568">
                  <a:extLst>
                    <a:ext uri="{FF2B5EF4-FFF2-40B4-BE49-F238E27FC236}">
                      <a16:creationId xmlns:a16="http://schemas.microsoft.com/office/drawing/2014/main" id="{50719D7D-43A0-4F21-9EB7-C55B6D8C33A2}"/>
                    </a:ext>
                  </a:extLst>
                </p:cNvPr>
                <p:cNvSpPr>
                  <a:spLocks noChangeArrowheads="1"/>
                </p:cNvSpPr>
                <p:nvPr/>
              </p:nvSpPr>
              <p:spPr bwMode="auto">
                <a:xfrm>
                  <a:off x="2203" y="3160"/>
                  <a:ext cx="336"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25" name="Rectangle 569">
                  <a:extLst>
                    <a:ext uri="{FF2B5EF4-FFF2-40B4-BE49-F238E27FC236}">
                      <a16:creationId xmlns:a16="http://schemas.microsoft.com/office/drawing/2014/main" id="{2CB8F0EF-C5A7-494B-A359-5111A78315DB}"/>
                    </a:ext>
                  </a:extLst>
                </p:cNvPr>
                <p:cNvSpPr>
                  <a:spLocks noChangeArrowheads="1"/>
                </p:cNvSpPr>
                <p:nvPr/>
              </p:nvSpPr>
              <p:spPr bwMode="auto">
                <a:xfrm>
                  <a:off x="2203" y="3166"/>
                  <a:ext cx="336" cy="6"/>
                </a:xfrm>
                <a:prstGeom prst="rect">
                  <a:avLst/>
                </a:prstGeom>
                <a:solidFill>
                  <a:srgbClr val="98B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26" name="Rectangle 570">
                  <a:extLst>
                    <a:ext uri="{FF2B5EF4-FFF2-40B4-BE49-F238E27FC236}">
                      <a16:creationId xmlns:a16="http://schemas.microsoft.com/office/drawing/2014/main" id="{0C048C4A-F243-4EB7-A549-66535E42EEAE}"/>
                    </a:ext>
                  </a:extLst>
                </p:cNvPr>
                <p:cNvSpPr>
                  <a:spLocks noChangeArrowheads="1"/>
                </p:cNvSpPr>
                <p:nvPr/>
              </p:nvSpPr>
              <p:spPr bwMode="auto">
                <a:xfrm>
                  <a:off x="2203" y="3172"/>
                  <a:ext cx="336" cy="6"/>
                </a:xfrm>
                <a:prstGeom prst="rect">
                  <a:avLst/>
                </a:prstGeom>
                <a:solidFill>
                  <a:srgbClr val="8E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27" name="Rectangle 571">
                  <a:extLst>
                    <a:ext uri="{FF2B5EF4-FFF2-40B4-BE49-F238E27FC236}">
                      <a16:creationId xmlns:a16="http://schemas.microsoft.com/office/drawing/2014/main" id="{E957C445-212D-4131-9A56-725A20D51107}"/>
                    </a:ext>
                  </a:extLst>
                </p:cNvPr>
                <p:cNvSpPr>
                  <a:spLocks noChangeArrowheads="1"/>
                </p:cNvSpPr>
                <p:nvPr/>
              </p:nvSpPr>
              <p:spPr bwMode="auto">
                <a:xfrm>
                  <a:off x="2203" y="3178"/>
                  <a:ext cx="336" cy="6"/>
                </a:xfrm>
                <a:prstGeom prst="rect">
                  <a:avLst/>
                </a:prstGeom>
                <a:solidFill>
                  <a:srgbClr val="85A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28" name="Rectangle 572">
                  <a:extLst>
                    <a:ext uri="{FF2B5EF4-FFF2-40B4-BE49-F238E27FC236}">
                      <a16:creationId xmlns:a16="http://schemas.microsoft.com/office/drawing/2014/main" id="{FDB918A7-5766-437B-A5A0-49F3F70EA7D6}"/>
                    </a:ext>
                  </a:extLst>
                </p:cNvPr>
                <p:cNvSpPr>
                  <a:spLocks noChangeArrowheads="1"/>
                </p:cNvSpPr>
                <p:nvPr/>
              </p:nvSpPr>
              <p:spPr bwMode="auto">
                <a:xfrm>
                  <a:off x="2203" y="3184"/>
                  <a:ext cx="336"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29" name="Rectangle 573">
                  <a:extLst>
                    <a:ext uri="{FF2B5EF4-FFF2-40B4-BE49-F238E27FC236}">
                      <a16:creationId xmlns:a16="http://schemas.microsoft.com/office/drawing/2014/main" id="{1171BF73-AC88-45D2-9B97-7A4014736A85}"/>
                    </a:ext>
                  </a:extLst>
                </p:cNvPr>
                <p:cNvSpPr>
                  <a:spLocks noChangeArrowheads="1"/>
                </p:cNvSpPr>
                <p:nvPr/>
              </p:nvSpPr>
              <p:spPr bwMode="auto">
                <a:xfrm>
                  <a:off x="2203" y="3190"/>
                  <a:ext cx="336" cy="6"/>
                </a:xfrm>
                <a:prstGeom prst="rect">
                  <a:avLst/>
                </a:prstGeom>
                <a:solidFill>
                  <a:srgbClr val="74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30" name="Rectangle 574">
                  <a:extLst>
                    <a:ext uri="{FF2B5EF4-FFF2-40B4-BE49-F238E27FC236}">
                      <a16:creationId xmlns:a16="http://schemas.microsoft.com/office/drawing/2014/main" id="{6E99FDF8-64DD-4295-AA71-187CEE569360}"/>
                    </a:ext>
                  </a:extLst>
                </p:cNvPr>
                <p:cNvSpPr>
                  <a:spLocks noChangeArrowheads="1"/>
                </p:cNvSpPr>
                <p:nvPr/>
              </p:nvSpPr>
              <p:spPr bwMode="auto">
                <a:xfrm>
                  <a:off x="2203" y="3196"/>
                  <a:ext cx="336" cy="6"/>
                </a:xfrm>
                <a:prstGeom prst="rect">
                  <a:avLst/>
                </a:prstGeom>
                <a:solidFill>
                  <a:srgbClr val="6E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31" name="Rectangle 575">
                  <a:extLst>
                    <a:ext uri="{FF2B5EF4-FFF2-40B4-BE49-F238E27FC236}">
                      <a16:creationId xmlns:a16="http://schemas.microsoft.com/office/drawing/2014/main" id="{3B8BE2C0-8264-4A1E-9573-AB5BCAF2A19B}"/>
                    </a:ext>
                  </a:extLst>
                </p:cNvPr>
                <p:cNvSpPr>
                  <a:spLocks noChangeArrowheads="1"/>
                </p:cNvSpPr>
                <p:nvPr/>
              </p:nvSpPr>
              <p:spPr bwMode="auto">
                <a:xfrm>
                  <a:off x="2203" y="3202"/>
                  <a:ext cx="336"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32" name="Rectangle 576">
                  <a:extLst>
                    <a:ext uri="{FF2B5EF4-FFF2-40B4-BE49-F238E27FC236}">
                      <a16:creationId xmlns:a16="http://schemas.microsoft.com/office/drawing/2014/main" id="{95CEB4A2-C848-405D-BE86-F214D53212C2}"/>
                    </a:ext>
                  </a:extLst>
                </p:cNvPr>
                <p:cNvSpPr>
                  <a:spLocks noChangeArrowheads="1"/>
                </p:cNvSpPr>
                <p:nvPr/>
              </p:nvSpPr>
              <p:spPr bwMode="auto">
                <a:xfrm>
                  <a:off x="2203" y="3208"/>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1233" name="Rectangle 577">
                <a:extLst>
                  <a:ext uri="{FF2B5EF4-FFF2-40B4-BE49-F238E27FC236}">
                    <a16:creationId xmlns:a16="http://schemas.microsoft.com/office/drawing/2014/main" id="{73BB488B-EE86-44C8-9271-39A2E436EB20}"/>
                  </a:ext>
                </a:extLst>
              </p:cNvPr>
              <p:cNvSpPr>
                <a:spLocks noChangeArrowheads="1"/>
              </p:cNvSpPr>
              <p:nvPr/>
            </p:nvSpPr>
            <p:spPr bwMode="auto">
              <a:xfrm>
                <a:off x="2203" y="3022"/>
                <a:ext cx="336"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1234" name="Rectangle 578">
              <a:extLst>
                <a:ext uri="{FF2B5EF4-FFF2-40B4-BE49-F238E27FC236}">
                  <a16:creationId xmlns:a16="http://schemas.microsoft.com/office/drawing/2014/main" id="{4E3ED58C-B39A-4DC0-B418-8BAE6CAE354E}"/>
                </a:ext>
              </a:extLst>
            </p:cNvPr>
            <p:cNvSpPr>
              <a:spLocks noChangeArrowheads="1"/>
            </p:cNvSpPr>
            <p:nvPr/>
          </p:nvSpPr>
          <p:spPr bwMode="auto">
            <a:xfrm>
              <a:off x="3480" y="3739"/>
              <a:ext cx="19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200" b="1">
                  <a:solidFill>
                    <a:srgbClr val="200C40"/>
                  </a:solidFill>
                  <a:latin typeface="Arial" panose="020B0604020202020204" pitchFamily="34" charset="0"/>
                </a:rPr>
                <a:t>PHY</a:t>
              </a:r>
              <a:endParaRPr lang="fr-FR" altLang="en-US"/>
            </a:p>
          </p:txBody>
        </p:sp>
        <p:grpSp>
          <p:nvGrpSpPr>
            <p:cNvPr id="71235" name="Group 579">
              <a:extLst>
                <a:ext uri="{FF2B5EF4-FFF2-40B4-BE49-F238E27FC236}">
                  <a16:creationId xmlns:a16="http://schemas.microsoft.com/office/drawing/2014/main" id="{96C0BF15-7BFE-46AD-B4D8-EF4B97055493}"/>
                </a:ext>
              </a:extLst>
            </p:cNvPr>
            <p:cNvGrpSpPr>
              <a:grpSpLocks/>
            </p:cNvGrpSpPr>
            <p:nvPr/>
          </p:nvGrpSpPr>
          <p:grpSpPr bwMode="auto">
            <a:xfrm>
              <a:off x="4464" y="2832"/>
              <a:ext cx="336" cy="1057"/>
              <a:chOff x="3259" y="2157"/>
              <a:chExt cx="336" cy="1057"/>
            </a:xfrm>
          </p:grpSpPr>
          <p:grpSp>
            <p:nvGrpSpPr>
              <p:cNvPr id="71236" name="Group 580">
                <a:extLst>
                  <a:ext uri="{FF2B5EF4-FFF2-40B4-BE49-F238E27FC236}">
                    <a16:creationId xmlns:a16="http://schemas.microsoft.com/office/drawing/2014/main" id="{0A1E69E7-5882-4555-9FD1-BADE4263D6B5}"/>
                  </a:ext>
                </a:extLst>
              </p:cNvPr>
              <p:cNvGrpSpPr>
                <a:grpSpLocks/>
              </p:cNvGrpSpPr>
              <p:nvPr/>
            </p:nvGrpSpPr>
            <p:grpSpPr bwMode="auto">
              <a:xfrm>
                <a:off x="3259" y="2157"/>
                <a:ext cx="336" cy="1057"/>
                <a:chOff x="3259" y="2157"/>
                <a:chExt cx="336" cy="1057"/>
              </a:xfrm>
            </p:grpSpPr>
            <p:sp>
              <p:nvSpPr>
                <p:cNvPr id="71237" name="Rectangle 581">
                  <a:extLst>
                    <a:ext uri="{FF2B5EF4-FFF2-40B4-BE49-F238E27FC236}">
                      <a16:creationId xmlns:a16="http://schemas.microsoft.com/office/drawing/2014/main" id="{C76E4BA0-1979-4183-ABC9-24AF12291ADB}"/>
                    </a:ext>
                  </a:extLst>
                </p:cNvPr>
                <p:cNvSpPr>
                  <a:spLocks noChangeArrowheads="1"/>
                </p:cNvSpPr>
                <p:nvPr/>
              </p:nvSpPr>
              <p:spPr bwMode="auto">
                <a:xfrm>
                  <a:off x="3259" y="2157"/>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38" name="Rectangle 582">
                  <a:extLst>
                    <a:ext uri="{FF2B5EF4-FFF2-40B4-BE49-F238E27FC236}">
                      <a16:creationId xmlns:a16="http://schemas.microsoft.com/office/drawing/2014/main" id="{611E4D73-4235-4497-ADBD-DF43F4DFFA26}"/>
                    </a:ext>
                  </a:extLst>
                </p:cNvPr>
                <p:cNvSpPr>
                  <a:spLocks noChangeArrowheads="1"/>
                </p:cNvSpPr>
                <p:nvPr/>
              </p:nvSpPr>
              <p:spPr bwMode="auto">
                <a:xfrm>
                  <a:off x="3259" y="2163"/>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39" name="Rectangle 583">
                  <a:extLst>
                    <a:ext uri="{FF2B5EF4-FFF2-40B4-BE49-F238E27FC236}">
                      <a16:creationId xmlns:a16="http://schemas.microsoft.com/office/drawing/2014/main" id="{8B442D35-8851-4C2F-81AB-DB1B67C75A86}"/>
                    </a:ext>
                  </a:extLst>
                </p:cNvPr>
                <p:cNvSpPr>
                  <a:spLocks noChangeArrowheads="1"/>
                </p:cNvSpPr>
                <p:nvPr/>
              </p:nvSpPr>
              <p:spPr bwMode="auto">
                <a:xfrm>
                  <a:off x="3259" y="2169"/>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40" name="Rectangle 584">
                  <a:extLst>
                    <a:ext uri="{FF2B5EF4-FFF2-40B4-BE49-F238E27FC236}">
                      <a16:creationId xmlns:a16="http://schemas.microsoft.com/office/drawing/2014/main" id="{A7607AE4-C90E-40FD-A797-00C4C51C1C84}"/>
                    </a:ext>
                  </a:extLst>
                </p:cNvPr>
                <p:cNvSpPr>
                  <a:spLocks noChangeArrowheads="1"/>
                </p:cNvSpPr>
                <p:nvPr/>
              </p:nvSpPr>
              <p:spPr bwMode="auto">
                <a:xfrm>
                  <a:off x="3259" y="2175"/>
                  <a:ext cx="336"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41" name="Rectangle 585">
                  <a:extLst>
                    <a:ext uri="{FF2B5EF4-FFF2-40B4-BE49-F238E27FC236}">
                      <a16:creationId xmlns:a16="http://schemas.microsoft.com/office/drawing/2014/main" id="{777FED0F-917F-46BE-A4F3-61162DAE4B4F}"/>
                    </a:ext>
                  </a:extLst>
                </p:cNvPr>
                <p:cNvSpPr>
                  <a:spLocks noChangeArrowheads="1"/>
                </p:cNvSpPr>
                <p:nvPr/>
              </p:nvSpPr>
              <p:spPr bwMode="auto">
                <a:xfrm>
                  <a:off x="3259" y="2181"/>
                  <a:ext cx="336" cy="6"/>
                </a:xfrm>
                <a:prstGeom prst="rect">
                  <a:avLst/>
                </a:prstGeom>
                <a:solidFill>
                  <a:srgbClr val="68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42" name="Rectangle 586">
                  <a:extLst>
                    <a:ext uri="{FF2B5EF4-FFF2-40B4-BE49-F238E27FC236}">
                      <a16:creationId xmlns:a16="http://schemas.microsoft.com/office/drawing/2014/main" id="{9DA20A27-0D62-4091-873D-E32C73F19942}"/>
                    </a:ext>
                  </a:extLst>
                </p:cNvPr>
                <p:cNvSpPr>
                  <a:spLocks noChangeArrowheads="1"/>
                </p:cNvSpPr>
                <p:nvPr/>
              </p:nvSpPr>
              <p:spPr bwMode="auto">
                <a:xfrm>
                  <a:off x="3259" y="2187"/>
                  <a:ext cx="336" cy="6"/>
                </a:xfrm>
                <a:prstGeom prst="rect">
                  <a:avLst/>
                </a:prstGeom>
                <a:solidFill>
                  <a:srgbClr val="68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43" name="Rectangle 587">
                  <a:extLst>
                    <a:ext uri="{FF2B5EF4-FFF2-40B4-BE49-F238E27FC236}">
                      <a16:creationId xmlns:a16="http://schemas.microsoft.com/office/drawing/2014/main" id="{22676154-45F2-4E3D-8A12-609480C53E26}"/>
                    </a:ext>
                  </a:extLst>
                </p:cNvPr>
                <p:cNvSpPr>
                  <a:spLocks noChangeArrowheads="1"/>
                </p:cNvSpPr>
                <p:nvPr/>
              </p:nvSpPr>
              <p:spPr bwMode="auto">
                <a:xfrm>
                  <a:off x="3259" y="2193"/>
                  <a:ext cx="336" cy="6"/>
                </a:xfrm>
                <a:prstGeom prst="rect">
                  <a:avLst/>
                </a:prstGeom>
                <a:solidFill>
                  <a:srgbClr val="68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44" name="Rectangle 588">
                  <a:extLst>
                    <a:ext uri="{FF2B5EF4-FFF2-40B4-BE49-F238E27FC236}">
                      <a16:creationId xmlns:a16="http://schemas.microsoft.com/office/drawing/2014/main" id="{33411EE5-1D85-4ADB-886A-23977D69793A}"/>
                    </a:ext>
                  </a:extLst>
                </p:cNvPr>
                <p:cNvSpPr>
                  <a:spLocks noChangeArrowheads="1"/>
                </p:cNvSpPr>
                <p:nvPr/>
              </p:nvSpPr>
              <p:spPr bwMode="auto">
                <a:xfrm>
                  <a:off x="3259" y="2199"/>
                  <a:ext cx="336" cy="6"/>
                </a:xfrm>
                <a:prstGeom prst="rect">
                  <a:avLst/>
                </a:prstGeom>
                <a:solidFill>
                  <a:srgbClr val="69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45" name="Rectangle 589">
                  <a:extLst>
                    <a:ext uri="{FF2B5EF4-FFF2-40B4-BE49-F238E27FC236}">
                      <a16:creationId xmlns:a16="http://schemas.microsoft.com/office/drawing/2014/main" id="{3DB8D780-5430-4720-A1F3-59F291B771E2}"/>
                    </a:ext>
                  </a:extLst>
                </p:cNvPr>
                <p:cNvSpPr>
                  <a:spLocks noChangeArrowheads="1"/>
                </p:cNvSpPr>
                <p:nvPr/>
              </p:nvSpPr>
              <p:spPr bwMode="auto">
                <a:xfrm>
                  <a:off x="3259" y="2205"/>
                  <a:ext cx="336"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46" name="Rectangle 590">
                  <a:extLst>
                    <a:ext uri="{FF2B5EF4-FFF2-40B4-BE49-F238E27FC236}">
                      <a16:creationId xmlns:a16="http://schemas.microsoft.com/office/drawing/2014/main" id="{8756D8EB-4E03-48AA-8478-A22C85E6EE38}"/>
                    </a:ext>
                  </a:extLst>
                </p:cNvPr>
                <p:cNvSpPr>
                  <a:spLocks noChangeArrowheads="1"/>
                </p:cNvSpPr>
                <p:nvPr/>
              </p:nvSpPr>
              <p:spPr bwMode="auto">
                <a:xfrm>
                  <a:off x="3259" y="2211"/>
                  <a:ext cx="336" cy="6"/>
                </a:xfrm>
                <a:prstGeom prst="rect">
                  <a:avLst/>
                </a:prstGeom>
                <a:solidFill>
                  <a:srgbClr val="6B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47" name="Rectangle 591">
                  <a:extLst>
                    <a:ext uri="{FF2B5EF4-FFF2-40B4-BE49-F238E27FC236}">
                      <a16:creationId xmlns:a16="http://schemas.microsoft.com/office/drawing/2014/main" id="{3673B940-F412-4784-AE63-5564B94A7646}"/>
                    </a:ext>
                  </a:extLst>
                </p:cNvPr>
                <p:cNvSpPr>
                  <a:spLocks noChangeArrowheads="1"/>
                </p:cNvSpPr>
                <p:nvPr/>
              </p:nvSpPr>
              <p:spPr bwMode="auto">
                <a:xfrm>
                  <a:off x="3259" y="2217"/>
                  <a:ext cx="336" cy="6"/>
                </a:xfrm>
                <a:prstGeom prst="rect">
                  <a:avLst/>
                </a:prstGeom>
                <a:solidFill>
                  <a:srgbClr val="6B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48" name="Rectangle 592">
                  <a:extLst>
                    <a:ext uri="{FF2B5EF4-FFF2-40B4-BE49-F238E27FC236}">
                      <a16:creationId xmlns:a16="http://schemas.microsoft.com/office/drawing/2014/main" id="{E07C5CED-B0DC-43A9-8937-0DC1A6F6E9C3}"/>
                    </a:ext>
                  </a:extLst>
                </p:cNvPr>
                <p:cNvSpPr>
                  <a:spLocks noChangeArrowheads="1"/>
                </p:cNvSpPr>
                <p:nvPr/>
              </p:nvSpPr>
              <p:spPr bwMode="auto">
                <a:xfrm>
                  <a:off x="3259" y="2223"/>
                  <a:ext cx="336"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49" name="Rectangle 593">
                  <a:extLst>
                    <a:ext uri="{FF2B5EF4-FFF2-40B4-BE49-F238E27FC236}">
                      <a16:creationId xmlns:a16="http://schemas.microsoft.com/office/drawing/2014/main" id="{4BA45396-A5A7-4635-8CCF-FD56784C0459}"/>
                    </a:ext>
                  </a:extLst>
                </p:cNvPr>
                <p:cNvSpPr>
                  <a:spLocks noChangeArrowheads="1"/>
                </p:cNvSpPr>
                <p:nvPr/>
              </p:nvSpPr>
              <p:spPr bwMode="auto">
                <a:xfrm>
                  <a:off x="3259" y="2229"/>
                  <a:ext cx="336"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50" name="Rectangle 594">
                  <a:extLst>
                    <a:ext uri="{FF2B5EF4-FFF2-40B4-BE49-F238E27FC236}">
                      <a16:creationId xmlns:a16="http://schemas.microsoft.com/office/drawing/2014/main" id="{C45198E9-8495-4417-92A7-B0E4D5F50FB7}"/>
                    </a:ext>
                  </a:extLst>
                </p:cNvPr>
                <p:cNvSpPr>
                  <a:spLocks noChangeArrowheads="1"/>
                </p:cNvSpPr>
                <p:nvPr/>
              </p:nvSpPr>
              <p:spPr bwMode="auto">
                <a:xfrm>
                  <a:off x="3259" y="2235"/>
                  <a:ext cx="336" cy="6"/>
                </a:xfrm>
                <a:prstGeom prst="rect">
                  <a:avLst/>
                </a:prstGeom>
                <a:solidFill>
                  <a:srgbClr val="6E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51" name="Rectangle 595">
                  <a:extLst>
                    <a:ext uri="{FF2B5EF4-FFF2-40B4-BE49-F238E27FC236}">
                      <a16:creationId xmlns:a16="http://schemas.microsoft.com/office/drawing/2014/main" id="{472FF8B0-876B-4E3E-88F2-935B1E19C918}"/>
                    </a:ext>
                  </a:extLst>
                </p:cNvPr>
                <p:cNvSpPr>
                  <a:spLocks noChangeArrowheads="1"/>
                </p:cNvSpPr>
                <p:nvPr/>
              </p:nvSpPr>
              <p:spPr bwMode="auto">
                <a:xfrm>
                  <a:off x="3259" y="2241"/>
                  <a:ext cx="336" cy="6"/>
                </a:xfrm>
                <a:prstGeom prst="rect">
                  <a:avLst/>
                </a:prstGeom>
                <a:solidFill>
                  <a:srgbClr val="6F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52" name="Rectangle 596">
                  <a:extLst>
                    <a:ext uri="{FF2B5EF4-FFF2-40B4-BE49-F238E27FC236}">
                      <a16:creationId xmlns:a16="http://schemas.microsoft.com/office/drawing/2014/main" id="{10452C09-9616-44B6-BEB5-73346076FBE4}"/>
                    </a:ext>
                  </a:extLst>
                </p:cNvPr>
                <p:cNvSpPr>
                  <a:spLocks noChangeArrowheads="1"/>
                </p:cNvSpPr>
                <p:nvPr/>
              </p:nvSpPr>
              <p:spPr bwMode="auto">
                <a:xfrm>
                  <a:off x="3259" y="2247"/>
                  <a:ext cx="336" cy="6"/>
                </a:xfrm>
                <a:prstGeom prst="rect">
                  <a:avLst/>
                </a:prstGeom>
                <a:solidFill>
                  <a:srgbClr val="709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53" name="Rectangle 597">
                  <a:extLst>
                    <a:ext uri="{FF2B5EF4-FFF2-40B4-BE49-F238E27FC236}">
                      <a16:creationId xmlns:a16="http://schemas.microsoft.com/office/drawing/2014/main" id="{56651436-D1D5-4927-85A4-0DEFAF93243A}"/>
                    </a:ext>
                  </a:extLst>
                </p:cNvPr>
                <p:cNvSpPr>
                  <a:spLocks noChangeArrowheads="1"/>
                </p:cNvSpPr>
                <p:nvPr/>
              </p:nvSpPr>
              <p:spPr bwMode="auto">
                <a:xfrm>
                  <a:off x="3259" y="2253"/>
                  <a:ext cx="336" cy="6"/>
                </a:xfrm>
                <a:prstGeom prst="rect">
                  <a:avLst/>
                </a:prstGeom>
                <a:solidFill>
                  <a:srgbClr val="719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54" name="Rectangle 598">
                  <a:extLst>
                    <a:ext uri="{FF2B5EF4-FFF2-40B4-BE49-F238E27FC236}">
                      <a16:creationId xmlns:a16="http://schemas.microsoft.com/office/drawing/2014/main" id="{66A4F7A3-4B28-433C-B250-140483A88862}"/>
                    </a:ext>
                  </a:extLst>
                </p:cNvPr>
                <p:cNvSpPr>
                  <a:spLocks noChangeArrowheads="1"/>
                </p:cNvSpPr>
                <p:nvPr/>
              </p:nvSpPr>
              <p:spPr bwMode="auto">
                <a:xfrm>
                  <a:off x="3259" y="2259"/>
                  <a:ext cx="336" cy="6"/>
                </a:xfrm>
                <a:prstGeom prst="rect">
                  <a:avLst/>
                </a:prstGeom>
                <a:solidFill>
                  <a:srgbClr val="72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55" name="Rectangle 599">
                  <a:extLst>
                    <a:ext uri="{FF2B5EF4-FFF2-40B4-BE49-F238E27FC236}">
                      <a16:creationId xmlns:a16="http://schemas.microsoft.com/office/drawing/2014/main" id="{2D51A1B4-7876-464D-804E-1F6AB53497D9}"/>
                    </a:ext>
                  </a:extLst>
                </p:cNvPr>
                <p:cNvSpPr>
                  <a:spLocks noChangeArrowheads="1"/>
                </p:cNvSpPr>
                <p:nvPr/>
              </p:nvSpPr>
              <p:spPr bwMode="auto">
                <a:xfrm>
                  <a:off x="3259" y="2265"/>
                  <a:ext cx="336" cy="6"/>
                </a:xfrm>
                <a:prstGeom prst="rect">
                  <a:avLst/>
                </a:prstGeom>
                <a:solidFill>
                  <a:srgbClr val="73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56" name="Rectangle 600">
                  <a:extLst>
                    <a:ext uri="{FF2B5EF4-FFF2-40B4-BE49-F238E27FC236}">
                      <a16:creationId xmlns:a16="http://schemas.microsoft.com/office/drawing/2014/main" id="{258A87C6-91A2-4B8F-B2ED-ECE66CF8C68D}"/>
                    </a:ext>
                  </a:extLst>
                </p:cNvPr>
                <p:cNvSpPr>
                  <a:spLocks noChangeArrowheads="1"/>
                </p:cNvSpPr>
                <p:nvPr/>
              </p:nvSpPr>
              <p:spPr bwMode="auto">
                <a:xfrm>
                  <a:off x="3259" y="2271"/>
                  <a:ext cx="336"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57" name="Rectangle 601">
                  <a:extLst>
                    <a:ext uri="{FF2B5EF4-FFF2-40B4-BE49-F238E27FC236}">
                      <a16:creationId xmlns:a16="http://schemas.microsoft.com/office/drawing/2014/main" id="{EF4FC1BF-6FB4-484C-A0FE-889D83D743B7}"/>
                    </a:ext>
                  </a:extLst>
                </p:cNvPr>
                <p:cNvSpPr>
                  <a:spLocks noChangeArrowheads="1"/>
                </p:cNvSpPr>
                <p:nvPr/>
              </p:nvSpPr>
              <p:spPr bwMode="auto">
                <a:xfrm>
                  <a:off x="3259" y="2277"/>
                  <a:ext cx="336" cy="6"/>
                </a:xfrm>
                <a:prstGeom prst="rect">
                  <a:avLst/>
                </a:prstGeom>
                <a:solidFill>
                  <a:srgbClr val="76A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58" name="Rectangle 602">
                  <a:extLst>
                    <a:ext uri="{FF2B5EF4-FFF2-40B4-BE49-F238E27FC236}">
                      <a16:creationId xmlns:a16="http://schemas.microsoft.com/office/drawing/2014/main" id="{BF2BB050-DC5B-4189-B327-0254A746716C}"/>
                    </a:ext>
                  </a:extLst>
                </p:cNvPr>
                <p:cNvSpPr>
                  <a:spLocks noChangeArrowheads="1"/>
                </p:cNvSpPr>
                <p:nvPr/>
              </p:nvSpPr>
              <p:spPr bwMode="auto">
                <a:xfrm>
                  <a:off x="3259" y="2283"/>
                  <a:ext cx="336" cy="6"/>
                </a:xfrm>
                <a:prstGeom prst="rect">
                  <a:avLst/>
                </a:prstGeom>
                <a:solidFill>
                  <a:srgbClr val="77A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59" name="Rectangle 603">
                  <a:extLst>
                    <a:ext uri="{FF2B5EF4-FFF2-40B4-BE49-F238E27FC236}">
                      <a16:creationId xmlns:a16="http://schemas.microsoft.com/office/drawing/2014/main" id="{6FD17A26-C751-40E4-AEC5-A0CBC6F3C8EC}"/>
                    </a:ext>
                  </a:extLst>
                </p:cNvPr>
                <p:cNvSpPr>
                  <a:spLocks noChangeArrowheads="1"/>
                </p:cNvSpPr>
                <p:nvPr/>
              </p:nvSpPr>
              <p:spPr bwMode="auto">
                <a:xfrm>
                  <a:off x="3259" y="2289"/>
                  <a:ext cx="336" cy="6"/>
                </a:xfrm>
                <a:prstGeom prst="rect">
                  <a:avLst/>
                </a:prstGeom>
                <a:solidFill>
                  <a:srgbClr val="79A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60" name="Rectangle 604">
                  <a:extLst>
                    <a:ext uri="{FF2B5EF4-FFF2-40B4-BE49-F238E27FC236}">
                      <a16:creationId xmlns:a16="http://schemas.microsoft.com/office/drawing/2014/main" id="{7B597A45-4597-4702-9E45-B062AFAE901B}"/>
                    </a:ext>
                  </a:extLst>
                </p:cNvPr>
                <p:cNvSpPr>
                  <a:spLocks noChangeArrowheads="1"/>
                </p:cNvSpPr>
                <p:nvPr/>
              </p:nvSpPr>
              <p:spPr bwMode="auto">
                <a:xfrm>
                  <a:off x="3259" y="2295"/>
                  <a:ext cx="336" cy="6"/>
                </a:xfrm>
                <a:prstGeom prst="rect">
                  <a:avLst/>
                </a:prstGeom>
                <a:solidFill>
                  <a:srgbClr val="7A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61" name="Rectangle 605">
                  <a:extLst>
                    <a:ext uri="{FF2B5EF4-FFF2-40B4-BE49-F238E27FC236}">
                      <a16:creationId xmlns:a16="http://schemas.microsoft.com/office/drawing/2014/main" id="{60DBE698-04DD-4F92-8990-7FE647522E74}"/>
                    </a:ext>
                  </a:extLst>
                </p:cNvPr>
                <p:cNvSpPr>
                  <a:spLocks noChangeArrowheads="1"/>
                </p:cNvSpPr>
                <p:nvPr/>
              </p:nvSpPr>
              <p:spPr bwMode="auto">
                <a:xfrm>
                  <a:off x="3259" y="2301"/>
                  <a:ext cx="336"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62" name="Rectangle 606">
                  <a:extLst>
                    <a:ext uri="{FF2B5EF4-FFF2-40B4-BE49-F238E27FC236}">
                      <a16:creationId xmlns:a16="http://schemas.microsoft.com/office/drawing/2014/main" id="{31E1C56A-9D42-4359-BF7A-7EB67EE06AB1}"/>
                    </a:ext>
                  </a:extLst>
                </p:cNvPr>
                <p:cNvSpPr>
                  <a:spLocks noChangeArrowheads="1"/>
                </p:cNvSpPr>
                <p:nvPr/>
              </p:nvSpPr>
              <p:spPr bwMode="auto">
                <a:xfrm>
                  <a:off x="3259" y="2307"/>
                  <a:ext cx="336" cy="6"/>
                </a:xfrm>
                <a:prstGeom prst="rect">
                  <a:avLst/>
                </a:prstGeom>
                <a:solidFill>
                  <a:srgbClr val="7DA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63" name="Rectangle 607">
                  <a:extLst>
                    <a:ext uri="{FF2B5EF4-FFF2-40B4-BE49-F238E27FC236}">
                      <a16:creationId xmlns:a16="http://schemas.microsoft.com/office/drawing/2014/main" id="{00C59045-A8BF-4B1D-AC41-E84BCAF1C543}"/>
                    </a:ext>
                  </a:extLst>
                </p:cNvPr>
                <p:cNvSpPr>
                  <a:spLocks noChangeArrowheads="1"/>
                </p:cNvSpPr>
                <p:nvPr/>
              </p:nvSpPr>
              <p:spPr bwMode="auto">
                <a:xfrm>
                  <a:off x="3259" y="2313"/>
                  <a:ext cx="336" cy="6"/>
                </a:xfrm>
                <a:prstGeom prst="rect">
                  <a:avLst/>
                </a:prstGeom>
                <a:solidFill>
                  <a:srgbClr val="7FA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64" name="Rectangle 608">
                  <a:extLst>
                    <a:ext uri="{FF2B5EF4-FFF2-40B4-BE49-F238E27FC236}">
                      <a16:creationId xmlns:a16="http://schemas.microsoft.com/office/drawing/2014/main" id="{1039966B-3020-449F-97F0-F8B58F04F7EC}"/>
                    </a:ext>
                  </a:extLst>
                </p:cNvPr>
                <p:cNvSpPr>
                  <a:spLocks noChangeArrowheads="1"/>
                </p:cNvSpPr>
                <p:nvPr/>
              </p:nvSpPr>
              <p:spPr bwMode="auto">
                <a:xfrm>
                  <a:off x="3259" y="2319"/>
                  <a:ext cx="336" cy="6"/>
                </a:xfrm>
                <a:prstGeom prst="rect">
                  <a:avLst/>
                </a:prstGeom>
                <a:solidFill>
                  <a:srgbClr val="81A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65" name="Rectangle 609">
                  <a:extLst>
                    <a:ext uri="{FF2B5EF4-FFF2-40B4-BE49-F238E27FC236}">
                      <a16:creationId xmlns:a16="http://schemas.microsoft.com/office/drawing/2014/main" id="{407975A0-46D4-4174-9CE0-A09B455D0A42}"/>
                    </a:ext>
                  </a:extLst>
                </p:cNvPr>
                <p:cNvSpPr>
                  <a:spLocks noChangeArrowheads="1"/>
                </p:cNvSpPr>
                <p:nvPr/>
              </p:nvSpPr>
              <p:spPr bwMode="auto">
                <a:xfrm>
                  <a:off x="3259" y="2325"/>
                  <a:ext cx="336" cy="6"/>
                </a:xfrm>
                <a:prstGeom prst="rect">
                  <a:avLst/>
                </a:prstGeom>
                <a:solidFill>
                  <a:srgbClr val="82A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66" name="Rectangle 610">
                  <a:extLst>
                    <a:ext uri="{FF2B5EF4-FFF2-40B4-BE49-F238E27FC236}">
                      <a16:creationId xmlns:a16="http://schemas.microsoft.com/office/drawing/2014/main" id="{9F9A5F9C-37B9-4C5D-BB47-E88D916A556C}"/>
                    </a:ext>
                  </a:extLst>
                </p:cNvPr>
                <p:cNvSpPr>
                  <a:spLocks noChangeArrowheads="1"/>
                </p:cNvSpPr>
                <p:nvPr/>
              </p:nvSpPr>
              <p:spPr bwMode="auto">
                <a:xfrm>
                  <a:off x="3259" y="2331"/>
                  <a:ext cx="336" cy="6"/>
                </a:xfrm>
                <a:prstGeom prst="rect">
                  <a:avLst/>
                </a:prstGeom>
                <a:solidFill>
                  <a:srgbClr val="84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67" name="Rectangle 611">
                  <a:extLst>
                    <a:ext uri="{FF2B5EF4-FFF2-40B4-BE49-F238E27FC236}">
                      <a16:creationId xmlns:a16="http://schemas.microsoft.com/office/drawing/2014/main" id="{0CE63EEE-DB9E-408E-8FD2-A20E595E838A}"/>
                    </a:ext>
                  </a:extLst>
                </p:cNvPr>
                <p:cNvSpPr>
                  <a:spLocks noChangeArrowheads="1"/>
                </p:cNvSpPr>
                <p:nvPr/>
              </p:nvSpPr>
              <p:spPr bwMode="auto">
                <a:xfrm>
                  <a:off x="3259" y="2337"/>
                  <a:ext cx="336" cy="6"/>
                </a:xfrm>
                <a:prstGeom prst="rect">
                  <a:avLst/>
                </a:prstGeom>
                <a:solidFill>
                  <a:srgbClr val="85A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68" name="Rectangle 612">
                  <a:extLst>
                    <a:ext uri="{FF2B5EF4-FFF2-40B4-BE49-F238E27FC236}">
                      <a16:creationId xmlns:a16="http://schemas.microsoft.com/office/drawing/2014/main" id="{D9387877-B39B-47BD-AC30-3559B1683BDC}"/>
                    </a:ext>
                  </a:extLst>
                </p:cNvPr>
                <p:cNvSpPr>
                  <a:spLocks noChangeArrowheads="1"/>
                </p:cNvSpPr>
                <p:nvPr/>
              </p:nvSpPr>
              <p:spPr bwMode="auto">
                <a:xfrm>
                  <a:off x="3259" y="2343"/>
                  <a:ext cx="336" cy="6"/>
                </a:xfrm>
                <a:prstGeom prst="rect">
                  <a:avLst/>
                </a:prstGeom>
                <a:solidFill>
                  <a:srgbClr val="87A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69" name="Rectangle 613">
                  <a:extLst>
                    <a:ext uri="{FF2B5EF4-FFF2-40B4-BE49-F238E27FC236}">
                      <a16:creationId xmlns:a16="http://schemas.microsoft.com/office/drawing/2014/main" id="{CBA372A2-D39E-4577-91D7-6D689E79D3DF}"/>
                    </a:ext>
                  </a:extLst>
                </p:cNvPr>
                <p:cNvSpPr>
                  <a:spLocks noChangeArrowheads="1"/>
                </p:cNvSpPr>
                <p:nvPr/>
              </p:nvSpPr>
              <p:spPr bwMode="auto">
                <a:xfrm>
                  <a:off x="3259" y="2349"/>
                  <a:ext cx="336" cy="6"/>
                </a:xfrm>
                <a:prstGeom prst="rect">
                  <a:avLst/>
                </a:prstGeom>
                <a:solidFill>
                  <a:srgbClr val="89A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70" name="Rectangle 614">
                  <a:extLst>
                    <a:ext uri="{FF2B5EF4-FFF2-40B4-BE49-F238E27FC236}">
                      <a16:creationId xmlns:a16="http://schemas.microsoft.com/office/drawing/2014/main" id="{77F3D1BE-70A9-4353-B2D4-4DEC55941692}"/>
                    </a:ext>
                  </a:extLst>
                </p:cNvPr>
                <p:cNvSpPr>
                  <a:spLocks noChangeArrowheads="1"/>
                </p:cNvSpPr>
                <p:nvPr/>
              </p:nvSpPr>
              <p:spPr bwMode="auto">
                <a:xfrm>
                  <a:off x="3259" y="2355"/>
                  <a:ext cx="336" cy="6"/>
                </a:xfrm>
                <a:prstGeom prst="rect">
                  <a:avLst/>
                </a:prstGeom>
                <a:solidFill>
                  <a:srgbClr val="8B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71" name="Rectangle 615">
                  <a:extLst>
                    <a:ext uri="{FF2B5EF4-FFF2-40B4-BE49-F238E27FC236}">
                      <a16:creationId xmlns:a16="http://schemas.microsoft.com/office/drawing/2014/main" id="{E47A8312-2A10-45FD-A6F0-DB1EBFA224A6}"/>
                    </a:ext>
                  </a:extLst>
                </p:cNvPr>
                <p:cNvSpPr>
                  <a:spLocks noChangeArrowheads="1"/>
                </p:cNvSpPr>
                <p:nvPr/>
              </p:nvSpPr>
              <p:spPr bwMode="auto">
                <a:xfrm>
                  <a:off x="3259" y="2361"/>
                  <a:ext cx="336" cy="6"/>
                </a:xfrm>
                <a:prstGeom prst="rect">
                  <a:avLst/>
                </a:prstGeom>
                <a:solidFill>
                  <a:srgbClr val="8DB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72" name="Rectangle 616">
                  <a:extLst>
                    <a:ext uri="{FF2B5EF4-FFF2-40B4-BE49-F238E27FC236}">
                      <a16:creationId xmlns:a16="http://schemas.microsoft.com/office/drawing/2014/main" id="{96D718F2-1992-4FC9-9B50-58A9891C48BB}"/>
                    </a:ext>
                  </a:extLst>
                </p:cNvPr>
                <p:cNvSpPr>
                  <a:spLocks noChangeArrowheads="1"/>
                </p:cNvSpPr>
                <p:nvPr/>
              </p:nvSpPr>
              <p:spPr bwMode="auto">
                <a:xfrm>
                  <a:off x="3259" y="2367"/>
                  <a:ext cx="336" cy="6"/>
                </a:xfrm>
                <a:prstGeom prst="rect">
                  <a:avLst/>
                </a:prstGeom>
                <a:solidFill>
                  <a:srgbClr val="8E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73" name="Rectangle 617">
                  <a:extLst>
                    <a:ext uri="{FF2B5EF4-FFF2-40B4-BE49-F238E27FC236}">
                      <a16:creationId xmlns:a16="http://schemas.microsoft.com/office/drawing/2014/main" id="{C364661E-7A2E-4C98-B81B-525137D7FEB6}"/>
                    </a:ext>
                  </a:extLst>
                </p:cNvPr>
                <p:cNvSpPr>
                  <a:spLocks noChangeArrowheads="1"/>
                </p:cNvSpPr>
                <p:nvPr/>
              </p:nvSpPr>
              <p:spPr bwMode="auto">
                <a:xfrm>
                  <a:off x="3259" y="2373"/>
                  <a:ext cx="336" cy="6"/>
                </a:xfrm>
                <a:prstGeom prst="rect">
                  <a:avLst/>
                </a:prstGeom>
                <a:solidFill>
                  <a:srgbClr val="90B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74" name="Rectangle 618">
                  <a:extLst>
                    <a:ext uri="{FF2B5EF4-FFF2-40B4-BE49-F238E27FC236}">
                      <a16:creationId xmlns:a16="http://schemas.microsoft.com/office/drawing/2014/main" id="{8BEB4C72-ADFB-49E3-B9EA-1A5A82BA636D}"/>
                    </a:ext>
                  </a:extLst>
                </p:cNvPr>
                <p:cNvSpPr>
                  <a:spLocks noChangeArrowheads="1"/>
                </p:cNvSpPr>
                <p:nvPr/>
              </p:nvSpPr>
              <p:spPr bwMode="auto">
                <a:xfrm>
                  <a:off x="3259" y="2379"/>
                  <a:ext cx="336"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75" name="Rectangle 619">
                  <a:extLst>
                    <a:ext uri="{FF2B5EF4-FFF2-40B4-BE49-F238E27FC236}">
                      <a16:creationId xmlns:a16="http://schemas.microsoft.com/office/drawing/2014/main" id="{92707253-3568-4EC2-A9A8-11C9C14FD1A8}"/>
                    </a:ext>
                  </a:extLst>
                </p:cNvPr>
                <p:cNvSpPr>
                  <a:spLocks noChangeArrowheads="1"/>
                </p:cNvSpPr>
                <p:nvPr/>
              </p:nvSpPr>
              <p:spPr bwMode="auto">
                <a:xfrm>
                  <a:off x="3259" y="2385"/>
                  <a:ext cx="336" cy="6"/>
                </a:xfrm>
                <a:prstGeom prst="rect">
                  <a:avLst/>
                </a:prstGeom>
                <a:solidFill>
                  <a:srgbClr val="94B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76" name="Rectangle 620">
                  <a:extLst>
                    <a:ext uri="{FF2B5EF4-FFF2-40B4-BE49-F238E27FC236}">
                      <a16:creationId xmlns:a16="http://schemas.microsoft.com/office/drawing/2014/main" id="{8FBD43FF-7603-439E-A72C-CF4806AB4EDB}"/>
                    </a:ext>
                  </a:extLst>
                </p:cNvPr>
                <p:cNvSpPr>
                  <a:spLocks noChangeArrowheads="1"/>
                </p:cNvSpPr>
                <p:nvPr/>
              </p:nvSpPr>
              <p:spPr bwMode="auto">
                <a:xfrm>
                  <a:off x="3259" y="2391"/>
                  <a:ext cx="336" cy="6"/>
                </a:xfrm>
                <a:prstGeom prst="rect">
                  <a:avLst/>
                </a:prstGeom>
                <a:solidFill>
                  <a:srgbClr val="95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77" name="Rectangle 621">
                  <a:extLst>
                    <a:ext uri="{FF2B5EF4-FFF2-40B4-BE49-F238E27FC236}">
                      <a16:creationId xmlns:a16="http://schemas.microsoft.com/office/drawing/2014/main" id="{9D15EB71-B327-4573-94D4-8D95D6682903}"/>
                    </a:ext>
                  </a:extLst>
                </p:cNvPr>
                <p:cNvSpPr>
                  <a:spLocks noChangeArrowheads="1"/>
                </p:cNvSpPr>
                <p:nvPr/>
              </p:nvSpPr>
              <p:spPr bwMode="auto">
                <a:xfrm>
                  <a:off x="3259" y="2397"/>
                  <a:ext cx="336" cy="6"/>
                </a:xfrm>
                <a:prstGeom prst="rect">
                  <a:avLst/>
                </a:prstGeom>
                <a:solidFill>
                  <a:srgbClr val="97B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78" name="Rectangle 622">
                  <a:extLst>
                    <a:ext uri="{FF2B5EF4-FFF2-40B4-BE49-F238E27FC236}">
                      <a16:creationId xmlns:a16="http://schemas.microsoft.com/office/drawing/2014/main" id="{C5DD827D-AABC-49ED-BC58-450AE58A08F8}"/>
                    </a:ext>
                  </a:extLst>
                </p:cNvPr>
                <p:cNvSpPr>
                  <a:spLocks noChangeArrowheads="1"/>
                </p:cNvSpPr>
                <p:nvPr/>
              </p:nvSpPr>
              <p:spPr bwMode="auto">
                <a:xfrm>
                  <a:off x="3259" y="2403"/>
                  <a:ext cx="336" cy="6"/>
                </a:xfrm>
                <a:prstGeom prst="rect">
                  <a:avLst/>
                </a:prstGeom>
                <a:solidFill>
                  <a:srgbClr val="99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79" name="Rectangle 623">
                  <a:extLst>
                    <a:ext uri="{FF2B5EF4-FFF2-40B4-BE49-F238E27FC236}">
                      <a16:creationId xmlns:a16="http://schemas.microsoft.com/office/drawing/2014/main" id="{B9647BD9-406B-491F-85AD-8760D02575EE}"/>
                    </a:ext>
                  </a:extLst>
                </p:cNvPr>
                <p:cNvSpPr>
                  <a:spLocks noChangeArrowheads="1"/>
                </p:cNvSpPr>
                <p:nvPr/>
              </p:nvSpPr>
              <p:spPr bwMode="auto">
                <a:xfrm>
                  <a:off x="3259" y="2409"/>
                  <a:ext cx="336" cy="6"/>
                </a:xfrm>
                <a:prstGeom prst="rect">
                  <a:avLst/>
                </a:prstGeom>
                <a:solidFill>
                  <a:srgbClr val="9BB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80" name="Rectangle 624">
                  <a:extLst>
                    <a:ext uri="{FF2B5EF4-FFF2-40B4-BE49-F238E27FC236}">
                      <a16:creationId xmlns:a16="http://schemas.microsoft.com/office/drawing/2014/main" id="{107B8165-7687-45A6-9BB3-FB2917DDD827}"/>
                    </a:ext>
                  </a:extLst>
                </p:cNvPr>
                <p:cNvSpPr>
                  <a:spLocks noChangeArrowheads="1"/>
                </p:cNvSpPr>
                <p:nvPr/>
              </p:nvSpPr>
              <p:spPr bwMode="auto">
                <a:xfrm>
                  <a:off x="3259" y="2415"/>
                  <a:ext cx="336" cy="6"/>
                </a:xfrm>
                <a:prstGeom prst="rect">
                  <a:avLst/>
                </a:prstGeom>
                <a:solidFill>
                  <a:srgbClr val="9DB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81" name="Rectangle 625">
                  <a:extLst>
                    <a:ext uri="{FF2B5EF4-FFF2-40B4-BE49-F238E27FC236}">
                      <a16:creationId xmlns:a16="http://schemas.microsoft.com/office/drawing/2014/main" id="{E6B3B657-A9AC-4A43-BD27-890EE9CF7B92}"/>
                    </a:ext>
                  </a:extLst>
                </p:cNvPr>
                <p:cNvSpPr>
                  <a:spLocks noChangeArrowheads="1"/>
                </p:cNvSpPr>
                <p:nvPr/>
              </p:nvSpPr>
              <p:spPr bwMode="auto">
                <a:xfrm>
                  <a:off x="3259" y="2421"/>
                  <a:ext cx="336" cy="6"/>
                </a:xfrm>
                <a:prstGeom prst="rect">
                  <a:avLst/>
                </a:prstGeom>
                <a:solidFill>
                  <a:srgbClr val="9FB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82" name="Rectangle 626">
                  <a:extLst>
                    <a:ext uri="{FF2B5EF4-FFF2-40B4-BE49-F238E27FC236}">
                      <a16:creationId xmlns:a16="http://schemas.microsoft.com/office/drawing/2014/main" id="{619EF8A2-B505-4A0F-B679-7B65E855DC1B}"/>
                    </a:ext>
                  </a:extLst>
                </p:cNvPr>
                <p:cNvSpPr>
                  <a:spLocks noChangeArrowheads="1"/>
                </p:cNvSpPr>
                <p:nvPr/>
              </p:nvSpPr>
              <p:spPr bwMode="auto">
                <a:xfrm>
                  <a:off x="3259" y="2427"/>
                  <a:ext cx="336" cy="6"/>
                </a:xfrm>
                <a:prstGeom prst="rect">
                  <a:avLst/>
                </a:prstGeom>
                <a:solidFill>
                  <a:srgbClr val="A0B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83" name="Rectangle 627">
                  <a:extLst>
                    <a:ext uri="{FF2B5EF4-FFF2-40B4-BE49-F238E27FC236}">
                      <a16:creationId xmlns:a16="http://schemas.microsoft.com/office/drawing/2014/main" id="{869A9DAB-CA27-4574-AE83-A971E9BB1624}"/>
                    </a:ext>
                  </a:extLst>
                </p:cNvPr>
                <p:cNvSpPr>
                  <a:spLocks noChangeArrowheads="1"/>
                </p:cNvSpPr>
                <p:nvPr/>
              </p:nvSpPr>
              <p:spPr bwMode="auto">
                <a:xfrm>
                  <a:off x="3259" y="2433"/>
                  <a:ext cx="336"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84" name="Rectangle 628">
                  <a:extLst>
                    <a:ext uri="{FF2B5EF4-FFF2-40B4-BE49-F238E27FC236}">
                      <a16:creationId xmlns:a16="http://schemas.microsoft.com/office/drawing/2014/main" id="{3B87C22A-1881-40C6-B328-D19A19E1DE37}"/>
                    </a:ext>
                  </a:extLst>
                </p:cNvPr>
                <p:cNvSpPr>
                  <a:spLocks noChangeArrowheads="1"/>
                </p:cNvSpPr>
                <p:nvPr/>
              </p:nvSpPr>
              <p:spPr bwMode="auto">
                <a:xfrm>
                  <a:off x="3259" y="2439"/>
                  <a:ext cx="336" cy="6"/>
                </a:xfrm>
                <a:prstGeom prst="rect">
                  <a:avLst/>
                </a:prstGeom>
                <a:solidFill>
                  <a:srgbClr val="A4C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85" name="Rectangle 629">
                  <a:extLst>
                    <a:ext uri="{FF2B5EF4-FFF2-40B4-BE49-F238E27FC236}">
                      <a16:creationId xmlns:a16="http://schemas.microsoft.com/office/drawing/2014/main" id="{C6AF25EE-9EA8-4978-B257-40EB78017ED6}"/>
                    </a:ext>
                  </a:extLst>
                </p:cNvPr>
                <p:cNvSpPr>
                  <a:spLocks noChangeArrowheads="1"/>
                </p:cNvSpPr>
                <p:nvPr/>
              </p:nvSpPr>
              <p:spPr bwMode="auto">
                <a:xfrm>
                  <a:off x="3259" y="2445"/>
                  <a:ext cx="336" cy="6"/>
                </a:xfrm>
                <a:prstGeom prst="rect">
                  <a:avLst/>
                </a:prstGeom>
                <a:solidFill>
                  <a:srgbClr val="A6C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86" name="Rectangle 630">
                  <a:extLst>
                    <a:ext uri="{FF2B5EF4-FFF2-40B4-BE49-F238E27FC236}">
                      <a16:creationId xmlns:a16="http://schemas.microsoft.com/office/drawing/2014/main" id="{A723D036-7605-4A8B-A693-E1FB0CFC8A9A}"/>
                    </a:ext>
                  </a:extLst>
                </p:cNvPr>
                <p:cNvSpPr>
                  <a:spLocks noChangeArrowheads="1"/>
                </p:cNvSpPr>
                <p:nvPr/>
              </p:nvSpPr>
              <p:spPr bwMode="auto">
                <a:xfrm>
                  <a:off x="3259" y="2451"/>
                  <a:ext cx="336" cy="6"/>
                </a:xfrm>
                <a:prstGeom prst="rect">
                  <a:avLst/>
                </a:prstGeom>
                <a:solidFill>
                  <a:srgbClr val="A7C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87" name="Rectangle 631">
                  <a:extLst>
                    <a:ext uri="{FF2B5EF4-FFF2-40B4-BE49-F238E27FC236}">
                      <a16:creationId xmlns:a16="http://schemas.microsoft.com/office/drawing/2014/main" id="{C1CE6D82-E25B-4FDF-8138-673107953D65}"/>
                    </a:ext>
                  </a:extLst>
                </p:cNvPr>
                <p:cNvSpPr>
                  <a:spLocks noChangeArrowheads="1"/>
                </p:cNvSpPr>
                <p:nvPr/>
              </p:nvSpPr>
              <p:spPr bwMode="auto">
                <a:xfrm>
                  <a:off x="3259" y="2457"/>
                  <a:ext cx="336" cy="6"/>
                </a:xfrm>
                <a:prstGeom prst="rect">
                  <a:avLst/>
                </a:prstGeom>
                <a:solidFill>
                  <a:srgbClr val="A8C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88" name="Rectangle 632">
                  <a:extLst>
                    <a:ext uri="{FF2B5EF4-FFF2-40B4-BE49-F238E27FC236}">
                      <a16:creationId xmlns:a16="http://schemas.microsoft.com/office/drawing/2014/main" id="{48057FD9-5E3A-48C9-8725-4C8A3A50B815}"/>
                    </a:ext>
                  </a:extLst>
                </p:cNvPr>
                <p:cNvSpPr>
                  <a:spLocks noChangeArrowheads="1"/>
                </p:cNvSpPr>
                <p:nvPr/>
              </p:nvSpPr>
              <p:spPr bwMode="auto">
                <a:xfrm>
                  <a:off x="3259" y="2463"/>
                  <a:ext cx="336" cy="6"/>
                </a:xfrm>
                <a:prstGeom prst="rect">
                  <a:avLst/>
                </a:prstGeom>
                <a:solidFill>
                  <a:srgbClr val="AA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89" name="Rectangle 633">
                  <a:extLst>
                    <a:ext uri="{FF2B5EF4-FFF2-40B4-BE49-F238E27FC236}">
                      <a16:creationId xmlns:a16="http://schemas.microsoft.com/office/drawing/2014/main" id="{875DD45A-268E-47FB-82B6-1883CC2C791F}"/>
                    </a:ext>
                  </a:extLst>
                </p:cNvPr>
                <p:cNvSpPr>
                  <a:spLocks noChangeArrowheads="1"/>
                </p:cNvSpPr>
                <p:nvPr/>
              </p:nvSpPr>
              <p:spPr bwMode="auto">
                <a:xfrm>
                  <a:off x="3259" y="2469"/>
                  <a:ext cx="336"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90" name="Rectangle 634">
                  <a:extLst>
                    <a:ext uri="{FF2B5EF4-FFF2-40B4-BE49-F238E27FC236}">
                      <a16:creationId xmlns:a16="http://schemas.microsoft.com/office/drawing/2014/main" id="{96A61F15-4B28-441A-833E-4B68AE5B9FDB}"/>
                    </a:ext>
                  </a:extLst>
                </p:cNvPr>
                <p:cNvSpPr>
                  <a:spLocks noChangeArrowheads="1"/>
                </p:cNvSpPr>
                <p:nvPr/>
              </p:nvSpPr>
              <p:spPr bwMode="auto">
                <a:xfrm>
                  <a:off x="3259" y="2475"/>
                  <a:ext cx="336" cy="6"/>
                </a:xfrm>
                <a:prstGeom prst="rect">
                  <a:avLst/>
                </a:prstGeom>
                <a:solidFill>
                  <a:srgbClr val="ADC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91" name="Rectangle 635">
                  <a:extLst>
                    <a:ext uri="{FF2B5EF4-FFF2-40B4-BE49-F238E27FC236}">
                      <a16:creationId xmlns:a16="http://schemas.microsoft.com/office/drawing/2014/main" id="{13C22EEA-73D0-4719-B080-79F900098649}"/>
                    </a:ext>
                  </a:extLst>
                </p:cNvPr>
                <p:cNvSpPr>
                  <a:spLocks noChangeArrowheads="1"/>
                </p:cNvSpPr>
                <p:nvPr/>
              </p:nvSpPr>
              <p:spPr bwMode="auto">
                <a:xfrm>
                  <a:off x="3259" y="2481"/>
                  <a:ext cx="336"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92" name="Rectangle 636">
                  <a:extLst>
                    <a:ext uri="{FF2B5EF4-FFF2-40B4-BE49-F238E27FC236}">
                      <a16:creationId xmlns:a16="http://schemas.microsoft.com/office/drawing/2014/main" id="{B560C713-7F68-4BD8-BC8F-BE0E41D08657}"/>
                    </a:ext>
                  </a:extLst>
                </p:cNvPr>
                <p:cNvSpPr>
                  <a:spLocks noChangeArrowheads="1"/>
                </p:cNvSpPr>
                <p:nvPr/>
              </p:nvSpPr>
              <p:spPr bwMode="auto">
                <a:xfrm>
                  <a:off x="3259" y="2487"/>
                  <a:ext cx="336" cy="6"/>
                </a:xfrm>
                <a:prstGeom prst="rect">
                  <a:avLst/>
                </a:prstGeom>
                <a:solidFill>
                  <a:srgbClr val="B0C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93" name="Rectangle 637">
                  <a:extLst>
                    <a:ext uri="{FF2B5EF4-FFF2-40B4-BE49-F238E27FC236}">
                      <a16:creationId xmlns:a16="http://schemas.microsoft.com/office/drawing/2014/main" id="{B0CEAA5B-0779-4EEC-A607-F4B7E081BBE2}"/>
                    </a:ext>
                  </a:extLst>
                </p:cNvPr>
                <p:cNvSpPr>
                  <a:spLocks noChangeArrowheads="1"/>
                </p:cNvSpPr>
                <p:nvPr/>
              </p:nvSpPr>
              <p:spPr bwMode="auto">
                <a:xfrm>
                  <a:off x="3259" y="2493"/>
                  <a:ext cx="336" cy="6"/>
                </a:xfrm>
                <a:prstGeom prst="rect">
                  <a:avLst/>
                </a:prstGeom>
                <a:solidFill>
                  <a:srgbClr val="B1C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94" name="Rectangle 638">
                  <a:extLst>
                    <a:ext uri="{FF2B5EF4-FFF2-40B4-BE49-F238E27FC236}">
                      <a16:creationId xmlns:a16="http://schemas.microsoft.com/office/drawing/2014/main" id="{4BB1DDF7-92E7-49B8-BA2A-72326217A0C5}"/>
                    </a:ext>
                  </a:extLst>
                </p:cNvPr>
                <p:cNvSpPr>
                  <a:spLocks noChangeArrowheads="1"/>
                </p:cNvSpPr>
                <p:nvPr/>
              </p:nvSpPr>
              <p:spPr bwMode="auto">
                <a:xfrm>
                  <a:off x="3259" y="2499"/>
                  <a:ext cx="336"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95" name="Rectangle 639">
                  <a:extLst>
                    <a:ext uri="{FF2B5EF4-FFF2-40B4-BE49-F238E27FC236}">
                      <a16:creationId xmlns:a16="http://schemas.microsoft.com/office/drawing/2014/main" id="{B3794C9F-64F5-43B1-8CEA-2AACB695F9B5}"/>
                    </a:ext>
                  </a:extLst>
                </p:cNvPr>
                <p:cNvSpPr>
                  <a:spLocks noChangeArrowheads="1"/>
                </p:cNvSpPr>
                <p:nvPr/>
              </p:nvSpPr>
              <p:spPr bwMode="auto">
                <a:xfrm>
                  <a:off x="3259" y="2505"/>
                  <a:ext cx="336" cy="6"/>
                </a:xfrm>
                <a:prstGeom prst="rect">
                  <a:avLst/>
                </a:prstGeom>
                <a:solidFill>
                  <a:srgbClr val="B4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96" name="Rectangle 640">
                  <a:extLst>
                    <a:ext uri="{FF2B5EF4-FFF2-40B4-BE49-F238E27FC236}">
                      <a16:creationId xmlns:a16="http://schemas.microsoft.com/office/drawing/2014/main" id="{D347A415-4C1B-440F-BB38-1B2260F24BD3}"/>
                    </a:ext>
                  </a:extLst>
                </p:cNvPr>
                <p:cNvSpPr>
                  <a:spLocks noChangeArrowheads="1"/>
                </p:cNvSpPr>
                <p:nvPr/>
              </p:nvSpPr>
              <p:spPr bwMode="auto">
                <a:xfrm>
                  <a:off x="3259" y="2511"/>
                  <a:ext cx="336" cy="6"/>
                </a:xfrm>
                <a:prstGeom prst="rect">
                  <a:avLst/>
                </a:prstGeom>
                <a:solidFill>
                  <a:srgbClr val="B5C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97" name="Rectangle 641">
                  <a:extLst>
                    <a:ext uri="{FF2B5EF4-FFF2-40B4-BE49-F238E27FC236}">
                      <a16:creationId xmlns:a16="http://schemas.microsoft.com/office/drawing/2014/main" id="{91EFD0F0-9EEB-45D3-AB42-92061BDEDB67}"/>
                    </a:ext>
                  </a:extLst>
                </p:cNvPr>
                <p:cNvSpPr>
                  <a:spLocks noChangeArrowheads="1"/>
                </p:cNvSpPr>
                <p:nvPr/>
              </p:nvSpPr>
              <p:spPr bwMode="auto">
                <a:xfrm>
                  <a:off x="3259" y="2517"/>
                  <a:ext cx="336" cy="6"/>
                </a:xfrm>
                <a:prstGeom prst="rect">
                  <a:avLst/>
                </a:prstGeom>
                <a:solidFill>
                  <a:srgbClr val="B6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98" name="Rectangle 642">
                  <a:extLst>
                    <a:ext uri="{FF2B5EF4-FFF2-40B4-BE49-F238E27FC236}">
                      <a16:creationId xmlns:a16="http://schemas.microsoft.com/office/drawing/2014/main" id="{54BFBB60-1234-46E1-B9FF-CD44292C29DC}"/>
                    </a:ext>
                  </a:extLst>
                </p:cNvPr>
                <p:cNvSpPr>
                  <a:spLocks noChangeArrowheads="1"/>
                </p:cNvSpPr>
                <p:nvPr/>
              </p:nvSpPr>
              <p:spPr bwMode="auto">
                <a:xfrm>
                  <a:off x="3259" y="2523"/>
                  <a:ext cx="336" cy="6"/>
                </a:xfrm>
                <a:prstGeom prst="rect">
                  <a:avLst/>
                </a:prstGeom>
                <a:solidFill>
                  <a:srgbClr val="B7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299" name="Rectangle 643">
                  <a:extLst>
                    <a:ext uri="{FF2B5EF4-FFF2-40B4-BE49-F238E27FC236}">
                      <a16:creationId xmlns:a16="http://schemas.microsoft.com/office/drawing/2014/main" id="{3BBBC763-970A-423D-BC6F-1066BBAF297E}"/>
                    </a:ext>
                  </a:extLst>
                </p:cNvPr>
                <p:cNvSpPr>
                  <a:spLocks noChangeArrowheads="1"/>
                </p:cNvSpPr>
                <p:nvPr/>
              </p:nvSpPr>
              <p:spPr bwMode="auto">
                <a:xfrm>
                  <a:off x="3259" y="2529"/>
                  <a:ext cx="336" cy="6"/>
                </a:xfrm>
                <a:prstGeom prst="rect">
                  <a:avLst/>
                </a:prstGeom>
                <a:solidFill>
                  <a:srgbClr val="B8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00" name="Rectangle 644">
                  <a:extLst>
                    <a:ext uri="{FF2B5EF4-FFF2-40B4-BE49-F238E27FC236}">
                      <a16:creationId xmlns:a16="http://schemas.microsoft.com/office/drawing/2014/main" id="{37F65692-CB58-422D-A9ED-CCBE80E3FE71}"/>
                    </a:ext>
                  </a:extLst>
                </p:cNvPr>
                <p:cNvSpPr>
                  <a:spLocks noChangeArrowheads="1"/>
                </p:cNvSpPr>
                <p:nvPr/>
              </p:nvSpPr>
              <p:spPr bwMode="auto">
                <a:xfrm>
                  <a:off x="3259" y="2535"/>
                  <a:ext cx="336"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01" name="Rectangle 645">
                  <a:extLst>
                    <a:ext uri="{FF2B5EF4-FFF2-40B4-BE49-F238E27FC236}">
                      <a16:creationId xmlns:a16="http://schemas.microsoft.com/office/drawing/2014/main" id="{AA42308D-923B-47DA-8BE1-E67DF11B9B54}"/>
                    </a:ext>
                  </a:extLst>
                </p:cNvPr>
                <p:cNvSpPr>
                  <a:spLocks noChangeArrowheads="1"/>
                </p:cNvSpPr>
                <p:nvPr/>
              </p:nvSpPr>
              <p:spPr bwMode="auto">
                <a:xfrm>
                  <a:off x="3259" y="2541"/>
                  <a:ext cx="336"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02" name="Rectangle 646">
                  <a:extLst>
                    <a:ext uri="{FF2B5EF4-FFF2-40B4-BE49-F238E27FC236}">
                      <a16:creationId xmlns:a16="http://schemas.microsoft.com/office/drawing/2014/main" id="{52072CE1-62F3-4F71-A451-D52445E334A2}"/>
                    </a:ext>
                  </a:extLst>
                </p:cNvPr>
                <p:cNvSpPr>
                  <a:spLocks noChangeArrowheads="1"/>
                </p:cNvSpPr>
                <p:nvPr/>
              </p:nvSpPr>
              <p:spPr bwMode="auto">
                <a:xfrm>
                  <a:off x="3259" y="2547"/>
                  <a:ext cx="336" cy="6"/>
                </a:xfrm>
                <a:prstGeom prst="rect">
                  <a:avLst/>
                </a:prstGeom>
                <a:solidFill>
                  <a:srgbClr val="BBD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03" name="Rectangle 647">
                  <a:extLst>
                    <a:ext uri="{FF2B5EF4-FFF2-40B4-BE49-F238E27FC236}">
                      <a16:creationId xmlns:a16="http://schemas.microsoft.com/office/drawing/2014/main" id="{C528D945-0E41-44D3-AE33-CEB9252432D3}"/>
                    </a:ext>
                  </a:extLst>
                </p:cNvPr>
                <p:cNvSpPr>
                  <a:spLocks noChangeArrowheads="1"/>
                </p:cNvSpPr>
                <p:nvPr/>
              </p:nvSpPr>
              <p:spPr bwMode="auto">
                <a:xfrm>
                  <a:off x="3259" y="2553"/>
                  <a:ext cx="336" cy="6"/>
                </a:xfrm>
                <a:prstGeom prst="rect">
                  <a:avLst/>
                </a:prstGeom>
                <a:solidFill>
                  <a:srgbClr val="BC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04" name="Rectangle 648">
                  <a:extLst>
                    <a:ext uri="{FF2B5EF4-FFF2-40B4-BE49-F238E27FC236}">
                      <a16:creationId xmlns:a16="http://schemas.microsoft.com/office/drawing/2014/main" id="{72548F60-323F-4884-9F2D-DE7327EE0EA7}"/>
                    </a:ext>
                  </a:extLst>
                </p:cNvPr>
                <p:cNvSpPr>
                  <a:spLocks noChangeArrowheads="1"/>
                </p:cNvSpPr>
                <p:nvPr/>
              </p:nvSpPr>
              <p:spPr bwMode="auto">
                <a:xfrm>
                  <a:off x="3259" y="2559"/>
                  <a:ext cx="336" cy="6"/>
                </a:xfrm>
                <a:prstGeom prst="rect">
                  <a:avLst/>
                </a:prstGeom>
                <a:solidFill>
                  <a:srgbClr val="B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05" name="Rectangle 649">
                  <a:extLst>
                    <a:ext uri="{FF2B5EF4-FFF2-40B4-BE49-F238E27FC236}">
                      <a16:creationId xmlns:a16="http://schemas.microsoft.com/office/drawing/2014/main" id="{E45644F1-BD04-4B10-BF66-A77513EC0BC2}"/>
                    </a:ext>
                  </a:extLst>
                </p:cNvPr>
                <p:cNvSpPr>
                  <a:spLocks noChangeArrowheads="1"/>
                </p:cNvSpPr>
                <p:nvPr/>
              </p:nvSpPr>
              <p:spPr bwMode="auto">
                <a:xfrm>
                  <a:off x="3259" y="2565"/>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06" name="Rectangle 650">
                  <a:extLst>
                    <a:ext uri="{FF2B5EF4-FFF2-40B4-BE49-F238E27FC236}">
                      <a16:creationId xmlns:a16="http://schemas.microsoft.com/office/drawing/2014/main" id="{A04B3A73-524C-46FF-9163-C4CBB7131F37}"/>
                    </a:ext>
                  </a:extLst>
                </p:cNvPr>
                <p:cNvSpPr>
                  <a:spLocks noChangeArrowheads="1"/>
                </p:cNvSpPr>
                <p:nvPr/>
              </p:nvSpPr>
              <p:spPr bwMode="auto">
                <a:xfrm>
                  <a:off x="3259" y="2571"/>
                  <a:ext cx="336" cy="6"/>
                </a:xfrm>
                <a:prstGeom prst="rect">
                  <a:avLst/>
                </a:prstGeom>
                <a:solidFill>
                  <a:srgbClr val="BF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07" name="Rectangle 651">
                  <a:extLst>
                    <a:ext uri="{FF2B5EF4-FFF2-40B4-BE49-F238E27FC236}">
                      <a16:creationId xmlns:a16="http://schemas.microsoft.com/office/drawing/2014/main" id="{7F2E8C7C-B9C2-4132-AD50-1803F44F8F64}"/>
                    </a:ext>
                  </a:extLst>
                </p:cNvPr>
                <p:cNvSpPr>
                  <a:spLocks noChangeArrowheads="1"/>
                </p:cNvSpPr>
                <p:nvPr/>
              </p:nvSpPr>
              <p:spPr bwMode="auto">
                <a:xfrm>
                  <a:off x="3259" y="2577"/>
                  <a:ext cx="336" cy="6"/>
                </a:xfrm>
                <a:prstGeom prst="rect">
                  <a:avLst/>
                </a:prstGeom>
                <a:solidFill>
                  <a:srgbClr val="C0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08" name="Rectangle 652">
                  <a:extLst>
                    <a:ext uri="{FF2B5EF4-FFF2-40B4-BE49-F238E27FC236}">
                      <a16:creationId xmlns:a16="http://schemas.microsoft.com/office/drawing/2014/main" id="{9235282D-D888-42C7-8C4C-A9BC2CA53ABE}"/>
                    </a:ext>
                  </a:extLst>
                </p:cNvPr>
                <p:cNvSpPr>
                  <a:spLocks noChangeArrowheads="1"/>
                </p:cNvSpPr>
                <p:nvPr/>
              </p:nvSpPr>
              <p:spPr bwMode="auto">
                <a:xfrm>
                  <a:off x="3259" y="2583"/>
                  <a:ext cx="336" cy="6"/>
                </a:xfrm>
                <a:prstGeom prst="rect">
                  <a:avLst/>
                </a:prstGeom>
                <a:solidFill>
                  <a:srgbClr val="C0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09" name="Rectangle 653">
                  <a:extLst>
                    <a:ext uri="{FF2B5EF4-FFF2-40B4-BE49-F238E27FC236}">
                      <a16:creationId xmlns:a16="http://schemas.microsoft.com/office/drawing/2014/main" id="{216AB07A-B0B9-4D87-BBDC-02AFAD3A0EE4}"/>
                    </a:ext>
                  </a:extLst>
                </p:cNvPr>
                <p:cNvSpPr>
                  <a:spLocks noChangeArrowheads="1"/>
                </p:cNvSpPr>
                <p:nvPr/>
              </p:nvSpPr>
              <p:spPr bwMode="auto">
                <a:xfrm>
                  <a:off x="3259" y="2589"/>
                  <a:ext cx="336"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10" name="Rectangle 654">
                  <a:extLst>
                    <a:ext uri="{FF2B5EF4-FFF2-40B4-BE49-F238E27FC236}">
                      <a16:creationId xmlns:a16="http://schemas.microsoft.com/office/drawing/2014/main" id="{12394E4C-19D6-4DAE-A740-4FAE106E4456}"/>
                    </a:ext>
                  </a:extLst>
                </p:cNvPr>
                <p:cNvSpPr>
                  <a:spLocks noChangeArrowheads="1"/>
                </p:cNvSpPr>
                <p:nvPr/>
              </p:nvSpPr>
              <p:spPr bwMode="auto">
                <a:xfrm>
                  <a:off x="3259" y="2595"/>
                  <a:ext cx="336" cy="6"/>
                </a:xfrm>
                <a:prstGeom prst="rect">
                  <a:avLst/>
                </a:prstGeom>
                <a:solidFill>
                  <a:srgbClr val="C1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11" name="Rectangle 655">
                  <a:extLst>
                    <a:ext uri="{FF2B5EF4-FFF2-40B4-BE49-F238E27FC236}">
                      <a16:creationId xmlns:a16="http://schemas.microsoft.com/office/drawing/2014/main" id="{01E18F8A-FF76-4D81-8B77-088BE8E06B42}"/>
                    </a:ext>
                  </a:extLst>
                </p:cNvPr>
                <p:cNvSpPr>
                  <a:spLocks noChangeArrowheads="1"/>
                </p:cNvSpPr>
                <p:nvPr/>
              </p:nvSpPr>
              <p:spPr bwMode="auto">
                <a:xfrm>
                  <a:off x="3259" y="2601"/>
                  <a:ext cx="336"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12" name="Rectangle 656">
                  <a:extLst>
                    <a:ext uri="{FF2B5EF4-FFF2-40B4-BE49-F238E27FC236}">
                      <a16:creationId xmlns:a16="http://schemas.microsoft.com/office/drawing/2014/main" id="{49E8E0B0-EB65-44A6-8B04-11009EC1043A}"/>
                    </a:ext>
                  </a:extLst>
                </p:cNvPr>
                <p:cNvSpPr>
                  <a:spLocks noChangeArrowheads="1"/>
                </p:cNvSpPr>
                <p:nvPr/>
              </p:nvSpPr>
              <p:spPr bwMode="auto">
                <a:xfrm>
                  <a:off x="3259" y="2607"/>
                  <a:ext cx="336"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13" name="Rectangle 657">
                  <a:extLst>
                    <a:ext uri="{FF2B5EF4-FFF2-40B4-BE49-F238E27FC236}">
                      <a16:creationId xmlns:a16="http://schemas.microsoft.com/office/drawing/2014/main" id="{55FD8C39-4BD3-4EF4-BBF9-E7B8503E553D}"/>
                    </a:ext>
                  </a:extLst>
                </p:cNvPr>
                <p:cNvSpPr>
                  <a:spLocks noChangeArrowheads="1"/>
                </p:cNvSpPr>
                <p:nvPr/>
              </p:nvSpPr>
              <p:spPr bwMode="auto">
                <a:xfrm>
                  <a:off x="3259" y="2613"/>
                  <a:ext cx="336"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14" name="Rectangle 658">
                  <a:extLst>
                    <a:ext uri="{FF2B5EF4-FFF2-40B4-BE49-F238E27FC236}">
                      <a16:creationId xmlns:a16="http://schemas.microsoft.com/office/drawing/2014/main" id="{5392B320-5DA4-4700-B294-AA3A46380A87}"/>
                    </a:ext>
                  </a:extLst>
                </p:cNvPr>
                <p:cNvSpPr>
                  <a:spLocks noChangeArrowheads="1"/>
                </p:cNvSpPr>
                <p:nvPr/>
              </p:nvSpPr>
              <p:spPr bwMode="auto">
                <a:xfrm>
                  <a:off x="3259" y="2619"/>
                  <a:ext cx="336"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15" name="Rectangle 659">
                  <a:extLst>
                    <a:ext uri="{FF2B5EF4-FFF2-40B4-BE49-F238E27FC236}">
                      <a16:creationId xmlns:a16="http://schemas.microsoft.com/office/drawing/2014/main" id="{BB8EC976-897A-4ABD-84B8-D0B6CDEBF64F}"/>
                    </a:ext>
                  </a:extLst>
                </p:cNvPr>
                <p:cNvSpPr>
                  <a:spLocks noChangeArrowheads="1"/>
                </p:cNvSpPr>
                <p:nvPr/>
              </p:nvSpPr>
              <p:spPr bwMode="auto">
                <a:xfrm>
                  <a:off x="3259" y="2625"/>
                  <a:ext cx="336" cy="6"/>
                </a:xfrm>
                <a:prstGeom prst="rect">
                  <a:avLst/>
                </a:prstGeom>
                <a:solidFill>
                  <a:srgbClr val="C4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16" name="Rectangle 660">
                  <a:extLst>
                    <a:ext uri="{FF2B5EF4-FFF2-40B4-BE49-F238E27FC236}">
                      <a16:creationId xmlns:a16="http://schemas.microsoft.com/office/drawing/2014/main" id="{B40CE472-8720-4C8E-A53B-64F40D32E73F}"/>
                    </a:ext>
                  </a:extLst>
                </p:cNvPr>
                <p:cNvSpPr>
                  <a:spLocks noChangeArrowheads="1"/>
                </p:cNvSpPr>
                <p:nvPr/>
              </p:nvSpPr>
              <p:spPr bwMode="auto">
                <a:xfrm>
                  <a:off x="3259" y="2631"/>
                  <a:ext cx="336"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17" name="Rectangle 661">
                  <a:extLst>
                    <a:ext uri="{FF2B5EF4-FFF2-40B4-BE49-F238E27FC236}">
                      <a16:creationId xmlns:a16="http://schemas.microsoft.com/office/drawing/2014/main" id="{00056754-8E0E-4DF6-9C3F-FBFCB9F25007}"/>
                    </a:ext>
                  </a:extLst>
                </p:cNvPr>
                <p:cNvSpPr>
                  <a:spLocks noChangeArrowheads="1"/>
                </p:cNvSpPr>
                <p:nvPr/>
              </p:nvSpPr>
              <p:spPr bwMode="auto">
                <a:xfrm>
                  <a:off x="3259" y="2637"/>
                  <a:ext cx="336"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18" name="Rectangle 662">
                  <a:extLst>
                    <a:ext uri="{FF2B5EF4-FFF2-40B4-BE49-F238E27FC236}">
                      <a16:creationId xmlns:a16="http://schemas.microsoft.com/office/drawing/2014/main" id="{3CC51E1B-6B61-45F7-913C-972C572EA54A}"/>
                    </a:ext>
                  </a:extLst>
                </p:cNvPr>
                <p:cNvSpPr>
                  <a:spLocks noChangeArrowheads="1"/>
                </p:cNvSpPr>
                <p:nvPr/>
              </p:nvSpPr>
              <p:spPr bwMode="auto">
                <a:xfrm>
                  <a:off x="3259" y="2643"/>
                  <a:ext cx="336"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19" name="Rectangle 663">
                  <a:extLst>
                    <a:ext uri="{FF2B5EF4-FFF2-40B4-BE49-F238E27FC236}">
                      <a16:creationId xmlns:a16="http://schemas.microsoft.com/office/drawing/2014/main" id="{4C500F90-6FF2-4714-B778-B7818B2CC9F3}"/>
                    </a:ext>
                  </a:extLst>
                </p:cNvPr>
                <p:cNvSpPr>
                  <a:spLocks noChangeArrowheads="1"/>
                </p:cNvSpPr>
                <p:nvPr/>
              </p:nvSpPr>
              <p:spPr bwMode="auto">
                <a:xfrm>
                  <a:off x="3259" y="2649"/>
                  <a:ext cx="336" cy="6"/>
                </a:xfrm>
                <a:prstGeom prst="rect">
                  <a:avLst/>
                </a:prstGeom>
                <a:solidFill>
                  <a:srgbClr val="C5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20" name="Rectangle 664">
                  <a:extLst>
                    <a:ext uri="{FF2B5EF4-FFF2-40B4-BE49-F238E27FC236}">
                      <a16:creationId xmlns:a16="http://schemas.microsoft.com/office/drawing/2014/main" id="{ACEA9C57-21AA-4A06-9F28-5F153D5EA9FA}"/>
                    </a:ext>
                  </a:extLst>
                </p:cNvPr>
                <p:cNvSpPr>
                  <a:spLocks noChangeArrowheads="1"/>
                </p:cNvSpPr>
                <p:nvPr/>
              </p:nvSpPr>
              <p:spPr bwMode="auto">
                <a:xfrm>
                  <a:off x="3259" y="2655"/>
                  <a:ext cx="336" cy="6"/>
                </a:xfrm>
                <a:prstGeom prst="rect">
                  <a:avLst/>
                </a:prstGeom>
                <a:solidFill>
                  <a:srgbClr val="C5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21" name="Rectangle 665">
                  <a:extLst>
                    <a:ext uri="{FF2B5EF4-FFF2-40B4-BE49-F238E27FC236}">
                      <a16:creationId xmlns:a16="http://schemas.microsoft.com/office/drawing/2014/main" id="{BC73E128-FD09-4D81-8BE6-26227FAAB419}"/>
                    </a:ext>
                  </a:extLst>
                </p:cNvPr>
                <p:cNvSpPr>
                  <a:spLocks noChangeArrowheads="1"/>
                </p:cNvSpPr>
                <p:nvPr/>
              </p:nvSpPr>
              <p:spPr bwMode="auto">
                <a:xfrm>
                  <a:off x="3259" y="2661"/>
                  <a:ext cx="336"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22" name="Rectangle 666">
                  <a:extLst>
                    <a:ext uri="{FF2B5EF4-FFF2-40B4-BE49-F238E27FC236}">
                      <a16:creationId xmlns:a16="http://schemas.microsoft.com/office/drawing/2014/main" id="{6C5631B4-B478-4C05-A411-1BCD07F19AB2}"/>
                    </a:ext>
                  </a:extLst>
                </p:cNvPr>
                <p:cNvSpPr>
                  <a:spLocks noChangeArrowheads="1"/>
                </p:cNvSpPr>
                <p:nvPr/>
              </p:nvSpPr>
              <p:spPr bwMode="auto">
                <a:xfrm>
                  <a:off x="3259" y="2667"/>
                  <a:ext cx="336"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23" name="Rectangle 667">
                  <a:extLst>
                    <a:ext uri="{FF2B5EF4-FFF2-40B4-BE49-F238E27FC236}">
                      <a16:creationId xmlns:a16="http://schemas.microsoft.com/office/drawing/2014/main" id="{3B737C63-BA7B-4CCC-8D7A-691EAD98E08E}"/>
                    </a:ext>
                  </a:extLst>
                </p:cNvPr>
                <p:cNvSpPr>
                  <a:spLocks noChangeArrowheads="1"/>
                </p:cNvSpPr>
                <p:nvPr/>
              </p:nvSpPr>
              <p:spPr bwMode="auto">
                <a:xfrm>
                  <a:off x="3259" y="2673"/>
                  <a:ext cx="336"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24" name="Rectangle 668">
                  <a:extLst>
                    <a:ext uri="{FF2B5EF4-FFF2-40B4-BE49-F238E27FC236}">
                      <a16:creationId xmlns:a16="http://schemas.microsoft.com/office/drawing/2014/main" id="{5A9F6626-ECD9-4421-9068-00BBDD7723B5}"/>
                    </a:ext>
                  </a:extLst>
                </p:cNvPr>
                <p:cNvSpPr>
                  <a:spLocks noChangeArrowheads="1"/>
                </p:cNvSpPr>
                <p:nvPr/>
              </p:nvSpPr>
              <p:spPr bwMode="auto">
                <a:xfrm>
                  <a:off x="3259" y="2679"/>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25" name="Rectangle 669">
                  <a:extLst>
                    <a:ext uri="{FF2B5EF4-FFF2-40B4-BE49-F238E27FC236}">
                      <a16:creationId xmlns:a16="http://schemas.microsoft.com/office/drawing/2014/main" id="{338E4D4C-238B-44CB-BF18-6BE318644B7A}"/>
                    </a:ext>
                  </a:extLst>
                </p:cNvPr>
                <p:cNvSpPr>
                  <a:spLocks noChangeArrowheads="1"/>
                </p:cNvSpPr>
                <p:nvPr/>
              </p:nvSpPr>
              <p:spPr bwMode="auto">
                <a:xfrm>
                  <a:off x="3259" y="2685"/>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26" name="Rectangle 670">
                  <a:extLst>
                    <a:ext uri="{FF2B5EF4-FFF2-40B4-BE49-F238E27FC236}">
                      <a16:creationId xmlns:a16="http://schemas.microsoft.com/office/drawing/2014/main" id="{9F7B07A2-7403-4726-8A56-0F4E22C2E148}"/>
                    </a:ext>
                  </a:extLst>
                </p:cNvPr>
                <p:cNvSpPr>
                  <a:spLocks noChangeArrowheads="1"/>
                </p:cNvSpPr>
                <p:nvPr/>
              </p:nvSpPr>
              <p:spPr bwMode="auto">
                <a:xfrm>
                  <a:off x="3259" y="2691"/>
                  <a:ext cx="336"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27" name="Rectangle 671">
                  <a:extLst>
                    <a:ext uri="{FF2B5EF4-FFF2-40B4-BE49-F238E27FC236}">
                      <a16:creationId xmlns:a16="http://schemas.microsoft.com/office/drawing/2014/main" id="{91CAE3E3-72DC-4752-BA12-CB427825E98D}"/>
                    </a:ext>
                  </a:extLst>
                </p:cNvPr>
                <p:cNvSpPr>
                  <a:spLocks noChangeArrowheads="1"/>
                </p:cNvSpPr>
                <p:nvPr/>
              </p:nvSpPr>
              <p:spPr bwMode="auto">
                <a:xfrm>
                  <a:off x="3259" y="2697"/>
                  <a:ext cx="336"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28" name="Rectangle 672">
                  <a:extLst>
                    <a:ext uri="{FF2B5EF4-FFF2-40B4-BE49-F238E27FC236}">
                      <a16:creationId xmlns:a16="http://schemas.microsoft.com/office/drawing/2014/main" id="{9E302FE9-93E3-41CD-B799-C8061DA24621}"/>
                    </a:ext>
                  </a:extLst>
                </p:cNvPr>
                <p:cNvSpPr>
                  <a:spLocks noChangeArrowheads="1"/>
                </p:cNvSpPr>
                <p:nvPr/>
              </p:nvSpPr>
              <p:spPr bwMode="auto">
                <a:xfrm>
                  <a:off x="3259" y="2703"/>
                  <a:ext cx="336" cy="6"/>
                </a:xfrm>
                <a:prstGeom prst="rect">
                  <a:avLst/>
                </a:prstGeom>
                <a:solidFill>
                  <a:srgbClr val="C6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29" name="Rectangle 673">
                  <a:extLst>
                    <a:ext uri="{FF2B5EF4-FFF2-40B4-BE49-F238E27FC236}">
                      <a16:creationId xmlns:a16="http://schemas.microsoft.com/office/drawing/2014/main" id="{0FAC705E-DF4F-4CC7-BC19-4043F6E23787}"/>
                    </a:ext>
                  </a:extLst>
                </p:cNvPr>
                <p:cNvSpPr>
                  <a:spLocks noChangeArrowheads="1"/>
                </p:cNvSpPr>
                <p:nvPr/>
              </p:nvSpPr>
              <p:spPr bwMode="auto">
                <a:xfrm>
                  <a:off x="3259" y="2709"/>
                  <a:ext cx="336" cy="6"/>
                </a:xfrm>
                <a:prstGeom prst="rect">
                  <a:avLst/>
                </a:prstGeom>
                <a:solidFill>
                  <a:srgbClr val="C5D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30" name="Rectangle 674">
                  <a:extLst>
                    <a:ext uri="{FF2B5EF4-FFF2-40B4-BE49-F238E27FC236}">
                      <a16:creationId xmlns:a16="http://schemas.microsoft.com/office/drawing/2014/main" id="{0F9246B0-6410-493B-8DA2-28706A1C2F0A}"/>
                    </a:ext>
                  </a:extLst>
                </p:cNvPr>
                <p:cNvSpPr>
                  <a:spLocks noChangeArrowheads="1"/>
                </p:cNvSpPr>
                <p:nvPr/>
              </p:nvSpPr>
              <p:spPr bwMode="auto">
                <a:xfrm>
                  <a:off x="3259" y="2715"/>
                  <a:ext cx="336"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31" name="Rectangle 675">
                  <a:extLst>
                    <a:ext uri="{FF2B5EF4-FFF2-40B4-BE49-F238E27FC236}">
                      <a16:creationId xmlns:a16="http://schemas.microsoft.com/office/drawing/2014/main" id="{31945B65-7B6D-4738-B074-F1509DE52DA2}"/>
                    </a:ext>
                  </a:extLst>
                </p:cNvPr>
                <p:cNvSpPr>
                  <a:spLocks noChangeArrowheads="1"/>
                </p:cNvSpPr>
                <p:nvPr/>
              </p:nvSpPr>
              <p:spPr bwMode="auto">
                <a:xfrm>
                  <a:off x="3259" y="2721"/>
                  <a:ext cx="336"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32" name="Rectangle 676">
                  <a:extLst>
                    <a:ext uri="{FF2B5EF4-FFF2-40B4-BE49-F238E27FC236}">
                      <a16:creationId xmlns:a16="http://schemas.microsoft.com/office/drawing/2014/main" id="{79D121B5-2320-4EC6-BC96-47912C176175}"/>
                    </a:ext>
                  </a:extLst>
                </p:cNvPr>
                <p:cNvSpPr>
                  <a:spLocks noChangeArrowheads="1"/>
                </p:cNvSpPr>
                <p:nvPr/>
              </p:nvSpPr>
              <p:spPr bwMode="auto">
                <a:xfrm>
                  <a:off x="3259" y="2727"/>
                  <a:ext cx="336"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33" name="Rectangle 677">
                  <a:extLst>
                    <a:ext uri="{FF2B5EF4-FFF2-40B4-BE49-F238E27FC236}">
                      <a16:creationId xmlns:a16="http://schemas.microsoft.com/office/drawing/2014/main" id="{A334A854-F30B-4318-94C7-FD618631CC0B}"/>
                    </a:ext>
                  </a:extLst>
                </p:cNvPr>
                <p:cNvSpPr>
                  <a:spLocks noChangeArrowheads="1"/>
                </p:cNvSpPr>
                <p:nvPr/>
              </p:nvSpPr>
              <p:spPr bwMode="auto">
                <a:xfrm>
                  <a:off x="3259" y="2733"/>
                  <a:ext cx="336"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34" name="Rectangle 678">
                  <a:extLst>
                    <a:ext uri="{FF2B5EF4-FFF2-40B4-BE49-F238E27FC236}">
                      <a16:creationId xmlns:a16="http://schemas.microsoft.com/office/drawing/2014/main" id="{CE664A0E-3630-4472-8343-63704BB7B9B9}"/>
                    </a:ext>
                  </a:extLst>
                </p:cNvPr>
                <p:cNvSpPr>
                  <a:spLocks noChangeArrowheads="1"/>
                </p:cNvSpPr>
                <p:nvPr/>
              </p:nvSpPr>
              <p:spPr bwMode="auto">
                <a:xfrm>
                  <a:off x="3259" y="2739"/>
                  <a:ext cx="336" cy="6"/>
                </a:xfrm>
                <a:prstGeom prst="rect">
                  <a:avLst/>
                </a:prstGeom>
                <a:solidFill>
                  <a:srgbClr val="C4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35" name="Rectangle 679">
                  <a:extLst>
                    <a:ext uri="{FF2B5EF4-FFF2-40B4-BE49-F238E27FC236}">
                      <a16:creationId xmlns:a16="http://schemas.microsoft.com/office/drawing/2014/main" id="{BCAD02C5-E229-4ABC-8652-1171693C5946}"/>
                    </a:ext>
                  </a:extLst>
                </p:cNvPr>
                <p:cNvSpPr>
                  <a:spLocks noChangeArrowheads="1"/>
                </p:cNvSpPr>
                <p:nvPr/>
              </p:nvSpPr>
              <p:spPr bwMode="auto">
                <a:xfrm>
                  <a:off x="3259" y="2745"/>
                  <a:ext cx="336"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36" name="Rectangle 680">
                  <a:extLst>
                    <a:ext uri="{FF2B5EF4-FFF2-40B4-BE49-F238E27FC236}">
                      <a16:creationId xmlns:a16="http://schemas.microsoft.com/office/drawing/2014/main" id="{AD6951B4-DEC4-4766-96BA-B3F1EFDF2B4F}"/>
                    </a:ext>
                  </a:extLst>
                </p:cNvPr>
                <p:cNvSpPr>
                  <a:spLocks noChangeArrowheads="1"/>
                </p:cNvSpPr>
                <p:nvPr/>
              </p:nvSpPr>
              <p:spPr bwMode="auto">
                <a:xfrm>
                  <a:off x="3259" y="2751"/>
                  <a:ext cx="336"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37" name="Rectangle 681">
                  <a:extLst>
                    <a:ext uri="{FF2B5EF4-FFF2-40B4-BE49-F238E27FC236}">
                      <a16:creationId xmlns:a16="http://schemas.microsoft.com/office/drawing/2014/main" id="{A90BFB7F-B298-46A0-83EB-878B5F4277CC}"/>
                    </a:ext>
                  </a:extLst>
                </p:cNvPr>
                <p:cNvSpPr>
                  <a:spLocks noChangeArrowheads="1"/>
                </p:cNvSpPr>
                <p:nvPr/>
              </p:nvSpPr>
              <p:spPr bwMode="auto">
                <a:xfrm>
                  <a:off x="3259" y="2757"/>
                  <a:ext cx="336"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38" name="Rectangle 682">
                  <a:extLst>
                    <a:ext uri="{FF2B5EF4-FFF2-40B4-BE49-F238E27FC236}">
                      <a16:creationId xmlns:a16="http://schemas.microsoft.com/office/drawing/2014/main" id="{D78E7347-358B-4D47-AFEC-26FA3DA4DC4C}"/>
                    </a:ext>
                  </a:extLst>
                </p:cNvPr>
                <p:cNvSpPr>
                  <a:spLocks noChangeArrowheads="1"/>
                </p:cNvSpPr>
                <p:nvPr/>
              </p:nvSpPr>
              <p:spPr bwMode="auto">
                <a:xfrm>
                  <a:off x="3259" y="2763"/>
                  <a:ext cx="336"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39" name="Rectangle 683">
                  <a:extLst>
                    <a:ext uri="{FF2B5EF4-FFF2-40B4-BE49-F238E27FC236}">
                      <a16:creationId xmlns:a16="http://schemas.microsoft.com/office/drawing/2014/main" id="{EFC5048B-11C2-471B-9E7C-8AA3924EE6EA}"/>
                    </a:ext>
                  </a:extLst>
                </p:cNvPr>
                <p:cNvSpPr>
                  <a:spLocks noChangeArrowheads="1"/>
                </p:cNvSpPr>
                <p:nvPr/>
              </p:nvSpPr>
              <p:spPr bwMode="auto">
                <a:xfrm>
                  <a:off x="3259" y="2769"/>
                  <a:ext cx="336" cy="6"/>
                </a:xfrm>
                <a:prstGeom prst="rect">
                  <a:avLst/>
                </a:prstGeom>
                <a:solidFill>
                  <a:srgbClr val="C1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40" name="Rectangle 684">
                  <a:extLst>
                    <a:ext uri="{FF2B5EF4-FFF2-40B4-BE49-F238E27FC236}">
                      <a16:creationId xmlns:a16="http://schemas.microsoft.com/office/drawing/2014/main" id="{E90C2557-2CBD-4E50-85EA-767CCBBC4AED}"/>
                    </a:ext>
                  </a:extLst>
                </p:cNvPr>
                <p:cNvSpPr>
                  <a:spLocks noChangeArrowheads="1"/>
                </p:cNvSpPr>
                <p:nvPr/>
              </p:nvSpPr>
              <p:spPr bwMode="auto">
                <a:xfrm>
                  <a:off x="3259" y="2775"/>
                  <a:ext cx="336"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41" name="Rectangle 685">
                  <a:extLst>
                    <a:ext uri="{FF2B5EF4-FFF2-40B4-BE49-F238E27FC236}">
                      <a16:creationId xmlns:a16="http://schemas.microsoft.com/office/drawing/2014/main" id="{E378208E-9A5A-47E9-BED7-7A56DEDB9D03}"/>
                    </a:ext>
                  </a:extLst>
                </p:cNvPr>
                <p:cNvSpPr>
                  <a:spLocks noChangeArrowheads="1"/>
                </p:cNvSpPr>
                <p:nvPr/>
              </p:nvSpPr>
              <p:spPr bwMode="auto">
                <a:xfrm>
                  <a:off x="3259" y="2781"/>
                  <a:ext cx="336" cy="6"/>
                </a:xfrm>
                <a:prstGeom prst="rect">
                  <a:avLst/>
                </a:prstGeom>
                <a:solidFill>
                  <a:srgbClr val="C0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42" name="Rectangle 686">
                  <a:extLst>
                    <a:ext uri="{FF2B5EF4-FFF2-40B4-BE49-F238E27FC236}">
                      <a16:creationId xmlns:a16="http://schemas.microsoft.com/office/drawing/2014/main" id="{DA3BA2D5-5B0D-421A-B0B8-1C91850CCCE7}"/>
                    </a:ext>
                  </a:extLst>
                </p:cNvPr>
                <p:cNvSpPr>
                  <a:spLocks noChangeArrowheads="1"/>
                </p:cNvSpPr>
                <p:nvPr/>
              </p:nvSpPr>
              <p:spPr bwMode="auto">
                <a:xfrm>
                  <a:off x="3259" y="2787"/>
                  <a:ext cx="336" cy="6"/>
                </a:xfrm>
                <a:prstGeom prst="rect">
                  <a:avLst/>
                </a:prstGeom>
                <a:solidFill>
                  <a:srgbClr val="C0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43" name="Rectangle 687">
                  <a:extLst>
                    <a:ext uri="{FF2B5EF4-FFF2-40B4-BE49-F238E27FC236}">
                      <a16:creationId xmlns:a16="http://schemas.microsoft.com/office/drawing/2014/main" id="{F89D5DE0-7895-4C07-AD0E-670B6F26B257}"/>
                    </a:ext>
                  </a:extLst>
                </p:cNvPr>
                <p:cNvSpPr>
                  <a:spLocks noChangeArrowheads="1"/>
                </p:cNvSpPr>
                <p:nvPr/>
              </p:nvSpPr>
              <p:spPr bwMode="auto">
                <a:xfrm>
                  <a:off x="3259" y="2793"/>
                  <a:ext cx="336" cy="7"/>
                </a:xfrm>
                <a:prstGeom prst="rect">
                  <a:avLst/>
                </a:prstGeom>
                <a:solidFill>
                  <a:srgbClr val="BF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44" name="Rectangle 688">
                  <a:extLst>
                    <a:ext uri="{FF2B5EF4-FFF2-40B4-BE49-F238E27FC236}">
                      <a16:creationId xmlns:a16="http://schemas.microsoft.com/office/drawing/2014/main" id="{33E63C4B-B0C9-49F8-99F0-0F2D84D7597F}"/>
                    </a:ext>
                  </a:extLst>
                </p:cNvPr>
                <p:cNvSpPr>
                  <a:spLocks noChangeArrowheads="1"/>
                </p:cNvSpPr>
                <p:nvPr/>
              </p:nvSpPr>
              <p:spPr bwMode="auto">
                <a:xfrm>
                  <a:off x="3259" y="2800"/>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45" name="Rectangle 689">
                  <a:extLst>
                    <a:ext uri="{FF2B5EF4-FFF2-40B4-BE49-F238E27FC236}">
                      <a16:creationId xmlns:a16="http://schemas.microsoft.com/office/drawing/2014/main" id="{C0FB974A-5F13-4689-877F-9DE5A4B56E54}"/>
                    </a:ext>
                  </a:extLst>
                </p:cNvPr>
                <p:cNvSpPr>
                  <a:spLocks noChangeArrowheads="1"/>
                </p:cNvSpPr>
                <p:nvPr/>
              </p:nvSpPr>
              <p:spPr bwMode="auto">
                <a:xfrm>
                  <a:off x="3259" y="2806"/>
                  <a:ext cx="336" cy="6"/>
                </a:xfrm>
                <a:prstGeom prst="rect">
                  <a:avLst/>
                </a:prstGeom>
                <a:solidFill>
                  <a:srgbClr val="BD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46" name="Rectangle 690">
                  <a:extLst>
                    <a:ext uri="{FF2B5EF4-FFF2-40B4-BE49-F238E27FC236}">
                      <a16:creationId xmlns:a16="http://schemas.microsoft.com/office/drawing/2014/main" id="{2059EDB0-C809-42C7-B3CF-E104285A2B8B}"/>
                    </a:ext>
                  </a:extLst>
                </p:cNvPr>
                <p:cNvSpPr>
                  <a:spLocks noChangeArrowheads="1"/>
                </p:cNvSpPr>
                <p:nvPr/>
              </p:nvSpPr>
              <p:spPr bwMode="auto">
                <a:xfrm>
                  <a:off x="3259" y="2812"/>
                  <a:ext cx="336" cy="6"/>
                </a:xfrm>
                <a:prstGeom prst="rect">
                  <a:avLst/>
                </a:prstGeom>
                <a:solidFill>
                  <a:srgbClr val="BC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47" name="Rectangle 691">
                  <a:extLst>
                    <a:ext uri="{FF2B5EF4-FFF2-40B4-BE49-F238E27FC236}">
                      <a16:creationId xmlns:a16="http://schemas.microsoft.com/office/drawing/2014/main" id="{8158CDD3-6D16-45BA-ADFB-8C81881062ED}"/>
                    </a:ext>
                  </a:extLst>
                </p:cNvPr>
                <p:cNvSpPr>
                  <a:spLocks noChangeArrowheads="1"/>
                </p:cNvSpPr>
                <p:nvPr/>
              </p:nvSpPr>
              <p:spPr bwMode="auto">
                <a:xfrm>
                  <a:off x="3259" y="2818"/>
                  <a:ext cx="336" cy="6"/>
                </a:xfrm>
                <a:prstGeom prst="rect">
                  <a:avLst/>
                </a:prstGeom>
                <a:solidFill>
                  <a:srgbClr val="BBD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48" name="Rectangle 692">
                  <a:extLst>
                    <a:ext uri="{FF2B5EF4-FFF2-40B4-BE49-F238E27FC236}">
                      <a16:creationId xmlns:a16="http://schemas.microsoft.com/office/drawing/2014/main" id="{C1883FC3-9B55-4C0D-9210-9E97D933BAC1}"/>
                    </a:ext>
                  </a:extLst>
                </p:cNvPr>
                <p:cNvSpPr>
                  <a:spLocks noChangeArrowheads="1"/>
                </p:cNvSpPr>
                <p:nvPr/>
              </p:nvSpPr>
              <p:spPr bwMode="auto">
                <a:xfrm>
                  <a:off x="3259" y="2824"/>
                  <a:ext cx="336"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49" name="Rectangle 693">
                  <a:extLst>
                    <a:ext uri="{FF2B5EF4-FFF2-40B4-BE49-F238E27FC236}">
                      <a16:creationId xmlns:a16="http://schemas.microsoft.com/office/drawing/2014/main" id="{3A365296-FF4E-4DCF-9584-D5CAE245FB0B}"/>
                    </a:ext>
                  </a:extLst>
                </p:cNvPr>
                <p:cNvSpPr>
                  <a:spLocks noChangeArrowheads="1"/>
                </p:cNvSpPr>
                <p:nvPr/>
              </p:nvSpPr>
              <p:spPr bwMode="auto">
                <a:xfrm>
                  <a:off x="3259" y="2830"/>
                  <a:ext cx="336"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50" name="Rectangle 694">
                  <a:extLst>
                    <a:ext uri="{FF2B5EF4-FFF2-40B4-BE49-F238E27FC236}">
                      <a16:creationId xmlns:a16="http://schemas.microsoft.com/office/drawing/2014/main" id="{B99FDAFC-FA9A-4EB3-B2C3-8822B7F7C849}"/>
                    </a:ext>
                  </a:extLst>
                </p:cNvPr>
                <p:cNvSpPr>
                  <a:spLocks noChangeArrowheads="1"/>
                </p:cNvSpPr>
                <p:nvPr/>
              </p:nvSpPr>
              <p:spPr bwMode="auto">
                <a:xfrm>
                  <a:off x="3259" y="2836"/>
                  <a:ext cx="336" cy="6"/>
                </a:xfrm>
                <a:prstGeom prst="rect">
                  <a:avLst/>
                </a:prstGeom>
                <a:solidFill>
                  <a:srgbClr val="B8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51" name="Rectangle 695">
                  <a:extLst>
                    <a:ext uri="{FF2B5EF4-FFF2-40B4-BE49-F238E27FC236}">
                      <a16:creationId xmlns:a16="http://schemas.microsoft.com/office/drawing/2014/main" id="{1177DC20-34FA-4CFA-B58D-6F02A417BE63}"/>
                    </a:ext>
                  </a:extLst>
                </p:cNvPr>
                <p:cNvSpPr>
                  <a:spLocks noChangeArrowheads="1"/>
                </p:cNvSpPr>
                <p:nvPr/>
              </p:nvSpPr>
              <p:spPr bwMode="auto">
                <a:xfrm>
                  <a:off x="3259" y="2842"/>
                  <a:ext cx="336" cy="6"/>
                </a:xfrm>
                <a:prstGeom prst="rect">
                  <a:avLst/>
                </a:prstGeom>
                <a:solidFill>
                  <a:srgbClr val="B7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52" name="Rectangle 696">
                  <a:extLst>
                    <a:ext uri="{FF2B5EF4-FFF2-40B4-BE49-F238E27FC236}">
                      <a16:creationId xmlns:a16="http://schemas.microsoft.com/office/drawing/2014/main" id="{164B28BA-F501-49A5-BD29-ADEFB87C55B2}"/>
                    </a:ext>
                  </a:extLst>
                </p:cNvPr>
                <p:cNvSpPr>
                  <a:spLocks noChangeArrowheads="1"/>
                </p:cNvSpPr>
                <p:nvPr/>
              </p:nvSpPr>
              <p:spPr bwMode="auto">
                <a:xfrm>
                  <a:off x="3259" y="2848"/>
                  <a:ext cx="336" cy="6"/>
                </a:xfrm>
                <a:prstGeom prst="rect">
                  <a:avLst/>
                </a:prstGeom>
                <a:solidFill>
                  <a:srgbClr val="B6C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53" name="Rectangle 697">
                  <a:extLst>
                    <a:ext uri="{FF2B5EF4-FFF2-40B4-BE49-F238E27FC236}">
                      <a16:creationId xmlns:a16="http://schemas.microsoft.com/office/drawing/2014/main" id="{8FF52CD8-F458-400A-BC4B-1BA6306EE291}"/>
                    </a:ext>
                  </a:extLst>
                </p:cNvPr>
                <p:cNvSpPr>
                  <a:spLocks noChangeArrowheads="1"/>
                </p:cNvSpPr>
                <p:nvPr/>
              </p:nvSpPr>
              <p:spPr bwMode="auto">
                <a:xfrm>
                  <a:off x="3259" y="2854"/>
                  <a:ext cx="336" cy="6"/>
                </a:xfrm>
                <a:prstGeom prst="rect">
                  <a:avLst/>
                </a:prstGeom>
                <a:solidFill>
                  <a:srgbClr val="B5C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54" name="Rectangle 698">
                  <a:extLst>
                    <a:ext uri="{FF2B5EF4-FFF2-40B4-BE49-F238E27FC236}">
                      <a16:creationId xmlns:a16="http://schemas.microsoft.com/office/drawing/2014/main" id="{F2B40E06-8778-4D84-AA52-F1679C2E13B1}"/>
                    </a:ext>
                  </a:extLst>
                </p:cNvPr>
                <p:cNvSpPr>
                  <a:spLocks noChangeArrowheads="1"/>
                </p:cNvSpPr>
                <p:nvPr/>
              </p:nvSpPr>
              <p:spPr bwMode="auto">
                <a:xfrm>
                  <a:off x="3259" y="2860"/>
                  <a:ext cx="336" cy="6"/>
                </a:xfrm>
                <a:prstGeom prst="rect">
                  <a:avLst/>
                </a:prstGeom>
                <a:solidFill>
                  <a:srgbClr val="B4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55" name="Rectangle 699">
                  <a:extLst>
                    <a:ext uri="{FF2B5EF4-FFF2-40B4-BE49-F238E27FC236}">
                      <a16:creationId xmlns:a16="http://schemas.microsoft.com/office/drawing/2014/main" id="{5B83B1D2-DAA2-4F50-8BCD-048BB4A7EBC6}"/>
                    </a:ext>
                  </a:extLst>
                </p:cNvPr>
                <p:cNvSpPr>
                  <a:spLocks noChangeArrowheads="1"/>
                </p:cNvSpPr>
                <p:nvPr/>
              </p:nvSpPr>
              <p:spPr bwMode="auto">
                <a:xfrm>
                  <a:off x="3259" y="2866"/>
                  <a:ext cx="336"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56" name="Rectangle 700">
                  <a:extLst>
                    <a:ext uri="{FF2B5EF4-FFF2-40B4-BE49-F238E27FC236}">
                      <a16:creationId xmlns:a16="http://schemas.microsoft.com/office/drawing/2014/main" id="{B27055BF-8A78-4B5F-8260-344BE3E0D0C4}"/>
                    </a:ext>
                  </a:extLst>
                </p:cNvPr>
                <p:cNvSpPr>
                  <a:spLocks noChangeArrowheads="1"/>
                </p:cNvSpPr>
                <p:nvPr/>
              </p:nvSpPr>
              <p:spPr bwMode="auto">
                <a:xfrm>
                  <a:off x="3259" y="2872"/>
                  <a:ext cx="336" cy="6"/>
                </a:xfrm>
                <a:prstGeom prst="rect">
                  <a:avLst/>
                </a:prstGeom>
                <a:solidFill>
                  <a:srgbClr val="B1C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57" name="Rectangle 701">
                  <a:extLst>
                    <a:ext uri="{FF2B5EF4-FFF2-40B4-BE49-F238E27FC236}">
                      <a16:creationId xmlns:a16="http://schemas.microsoft.com/office/drawing/2014/main" id="{C3B0EB97-3804-4F4D-83A0-81F301F3A06C}"/>
                    </a:ext>
                  </a:extLst>
                </p:cNvPr>
                <p:cNvSpPr>
                  <a:spLocks noChangeArrowheads="1"/>
                </p:cNvSpPr>
                <p:nvPr/>
              </p:nvSpPr>
              <p:spPr bwMode="auto">
                <a:xfrm>
                  <a:off x="3259" y="2878"/>
                  <a:ext cx="336" cy="6"/>
                </a:xfrm>
                <a:prstGeom prst="rect">
                  <a:avLst/>
                </a:prstGeom>
                <a:solidFill>
                  <a:srgbClr val="B0C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58" name="Rectangle 702">
                  <a:extLst>
                    <a:ext uri="{FF2B5EF4-FFF2-40B4-BE49-F238E27FC236}">
                      <a16:creationId xmlns:a16="http://schemas.microsoft.com/office/drawing/2014/main" id="{91112E88-2BF8-43F0-9D3F-03BAF09DB5AB}"/>
                    </a:ext>
                  </a:extLst>
                </p:cNvPr>
                <p:cNvSpPr>
                  <a:spLocks noChangeArrowheads="1"/>
                </p:cNvSpPr>
                <p:nvPr/>
              </p:nvSpPr>
              <p:spPr bwMode="auto">
                <a:xfrm>
                  <a:off x="3259" y="2884"/>
                  <a:ext cx="336"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59" name="Rectangle 703">
                  <a:extLst>
                    <a:ext uri="{FF2B5EF4-FFF2-40B4-BE49-F238E27FC236}">
                      <a16:creationId xmlns:a16="http://schemas.microsoft.com/office/drawing/2014/main" id="{A7563B27-49D7-4C20-A01F-1F1A0550D7E8}"/>
                    </a:ext>
                  </a:extLst>
                </p:cNvPr>
                <p:cNvSpPr>
                  <a:spLocks noChangeArrowheads="1"/>
                </p:cNvSpPr>
                <p:nvPr/>
              </p:nvSpPr>
              <p:spPr bwMode="auto">
                <a:xfrm>
                  <a:off x="3259" y="2890"/>
                  <a:ext cx="336" cy="6"/>
                </a:xfrm>
                <a:prstGeom prst="rect">
                  <a:avLst/>
                </a:prstGeom>
                <a:solidFill>
                  <a:srgbClr val="ADC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60" name="Rectangle 704">
                  <a:extLst>
                    <a:ext uri="{FF2B5EF4-FFF2-40B4-BE49-F238E27FC236}">
                      <a16:creationId xmlns:a16="http://schemas.microsoft.com/office/drawing/2014/main" id="{A0902483-0DC2-4916-ABBE-5ABFE1627691}"/>
                    </a:ext>
                  </a:extLst>
                </p:cNvPr>
                <p:cNvSpPr>
                  <a:spLocks noChangeArrowheads="1"/>
                </p:cNvSpPr>
                <p:nvPr/>
              </p:nvSpPr>
              <p:spPr bwMode="auto">
                <a:xfrm>
                  <a:off x="3259" y="2896"/>
                  <a:ext cx="336"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61" name="Rectangle 705">
                  <a:extLst>
                    <a:ext uri="{FF2B5EF4-FFF2-40B4-BE49-F238E27FC236}">
                      <a16:creationId xmlns:a16="http://schemas.microsoft.com/office/drawing/2014/main" id="{4E4FA257-3C97-4E98-9549-F4CDDF89E865}"/>
                    </a:ext>
                  </a:extLst>
                </p:cNvPr>
                <p:cNvSpPr>
                  <a:spLocks noChangeArrowheads="1"/>
                </p:cNvSpPr>
                <p:nvPr/>
              </p:nvSpPr>
              <p:spPr bwMode="auto">
                <a:xfrm>
                  <a:off x="3259" y="2902"/>
                  <a:ext cx="336" cy="6"/>
                </a:xfrm>
                <a:prstGeom prst="rect">
                  <a:avLst/>
                </a:prstGeom>
                <a:solidFill>
                  <a:srgbClr val="AA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62" name="Rectangle 706">
                  <a:extLst>
                    <a:ext uri="{FF2B5EF4-FFF2-40B4-BE49-F238E27FC236}">
                      <a16:creationId xmlns:a16="http://schemas.microsoft.com/office/drawing/2014/main" id="{FF15A7B0-5258-479A-9F16-A25C5DC2FAFE}"/>
                    </a:ext>
                  </a:extLst>
                </p:cNvPr>
                <p:cNvSpPr>
                  <a:spLocks noChangeArrowheads="1"/>
                </p:cNvSpPr>
                <p:nvPr/>
              </p:nvSpPr>
              <p:spPr bwMode="auto">
                <a:xfrm>
                  <a:off x="3259" y="2908"/>
                  <a:ext cx="336" cy="6"/>
                </a:xfrm>
                <a:prstGeom prst="rect">
                  <a:avLst/>
                </a:prstGeom>
                <a:solidFill>
                  <a:srgbClr val="A8C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63" name="Rectangle 707">
                  <a:extLst>
                    <a:ext uri="{FF2B5EF4-FFF2-40B4-BE49-F238E27FC236}">
                      <a16:creationId xmlns:a16="http://schemas.microsoft.com/office/drawing/2014/main" id="{D4D557FF-995E-4187-9675-76998331EC62}"/>
                    </a:ext>
                  </a:extLst>
                </p:cNvPr>
                <p:cNvSpPr>
                  <a:spLocks noChangeArrowheads="1"/>
                </p:cNvSpPr>
                <p:nvPr/>
              </p:nvSpPr>
              <p:spPr bwMode="auto">
                <a:xfrm>
                  <a:off x="3259" y="2914"/>
                  <a:ext cx="336" cy="6"/>
                </a:xfrm>
                <a:prstGeom prst="rect">
                  <a:avLst/>
                </a:prstGeom>
                <a:solidFill>
                  <a:srgbClr val="A7C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64" name="Rectangle 708">
                  <a:extLst>
                    <a:ext uri="{FF2B5EF4-FFF2-40B4-BE49-F238E27FC236}">
                      <a16:creationId xmlns:a16="http://schemas.microsoft.com/office/drawing/2014/main" id="{18598CDC-0587-4A74-B2D8-0434EB2DCD83}"/>
                    </a:ext>
                  </a:extLst>
                </p:cNvPr>
                <p:cNvSpPr>
                  <a:spLocks noChangeArrowheads="1"/>
                </p:cNvSpPr>
                <p:nvPr/>
              </p:nvSpPr>
              <p:spPr bwMode="auto">
                <a:xfrm>
                  <a:off x="3259" y="2920"/>
                  <a:ext cx="336" cy="6"/>
                </a:xfrm>
                <a:prstGeom prst="rect">
                  <a:avLst/>
                </a:prstGeom>
                <a:solidFill>
                  <a:srgbClr val="A6C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65" name="Rectangle 709">
                  <a:extLst>
                    <a:ext uri="{FF2B5EF4-FFF2-40B4-BE49-F238E27FC236}">
                      <a16:creationId xmlns:a16="http://schemas.microsoft.com/office/drawing/2014/main" id="{7307BF0D-8180-4270-8956-4D41981C920A}"/>
                    </a:ext>
                  </a:extLst>
                </p:cNvPr>
                <p:cNvSpPr>
                  <a:spLocks noChangeArrowheads="1"/>
                </p:cNvSpPr>
                <p:nvPr/>
              </p:nvSpPr>
              <p:spPr bwMode="auto">
                <a:xfrm>
                  <a:off x="3259" y="2926"/>
                  <a:ext cx="336" cy="6"/>
                </a:xfrm>
                <a:prstGeom prst="rect">
                  <a:avLst/>
                </a:prstGeom>
                <a:solidFill>
                  <a:srgbClr val="A4C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66" name="Rectangle 710">
                  <a:extLst>
                    <a:ext uri="{FF2B5EF4-FFF2-40B4-BE49-F238E27FC236}">
                      <a16:creationId xmlns:a16="http://schemas.microsoft.com/office/drawing/2014/main" id="{B3C02416-A8F0-4574-9E7A-7949B32C5D7A}"/>
                    </a:ext>
                  </a:extLst>
                </p:cNvPr>
                <p:cNvSpPr>
                  <a:spLocks noChangeArrowheads="1"/>
                </p:cNvSpPr>
                <p:nvPr/>
              </p:nvSpPr>
              <p:spPr bwMode="auto">
                <a:xfrm>
                  <a:off x="3259" y="2932"/>
                  <a:ext cx="336"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67" name="Rectangle 711">
                  <a:extLst>
                    <a:ext uri="{FF2B5EF4-FFF2-40B4-BE49-F238E27FC236}">
                      <a16:creationId xmlns:a16="http://schemas.microsoft.com/office/drawing/2014/main" id="{AECC7C3D-E4A4-48BD-8D4A-381E03E8652D}"/>
                    </a:ext>
                  </a:extLst>
                </p:cNvPr>
                <p:cNvSpPr>
                  <a:spLocks noChangeArrowheads="1"/>
                </p:cNvSpPr>
                <p:nvPr/>
              </p:nvSpPr>
              <p:spPr bwMode="auto">
                <a:xfrm>
                  <a:off x="3259" y="2938"/>
                  <a:ext cx="336" cy="6"/>
                </a:xfrm>
                <a:prstGeom prst="rect">
                  <a:avLst/>
                </a:prstGeom>
                <a:solidFill>
                  <a:srgbClr val="A0B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68" name="Rectangle 712">
                  <a:extLst>
                    <a:ext uri="{FF2B5EF4-FFF2-40B4-BE49-F238E27FC236}">
                      <a16:creationId xmlns:a16="http://schemas.microsoft.com/office/drawing/2014/main" id="{0DE6B883-2DED-46F4-B3BB-C954DA63538E}"/>
                    </a:ext>
                  </a:extLst>
                </p:cNvPr>
                <p:cNvSpPr>
                  <a:spLocks noChangeArrowheads="1"/>
                </p:cNvSpPr>
                <p:nvPr/>
              </p:nvSpPr>
              <p:spPr bwMode="auto">
                <a:xfrm>
                  <a:off x="3259" y="2944"/>
                  <a:ext cx="336" cy="6"/>
                </a:xfrm>
                <a:prstGeom prst="rect">
                  <a:avLst/>
                </a:prstGeom>
                <a:solidFill>
                  <a:srgbClr val="9FB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69" name="Rectangle 713">
                  <a:extLst>
                    <a:ext uri="{FF2B5EF4-FFF2-40B4-BE49-F238E27FC236}">
                      <a16:creationId xmlns:a16="http://schemas.microsoft.com/office/drawing/2014/main" id="{C49B3557-A6A5-4F0E-A014-9518BDF19C72}"/>
                    </a:ext>
                  </a:extLst>
                </p:cNvPr>
                <p:cNvSpPr>
                  <a:spLocks noChangeArrowheads="1"/>
                </p:cNvSpPr>
                <p:nvPr/>
              </p:nvSpPr>
              <p:spPr bwMode="auto">
                <a:xfrm>
                  <a:off x="3259" y="2950"/>
                  <a:ext cx="336" cy="6"/>
                </a:xfrm>
                <a:prstGeom prst="rect">
                  <a:avLst/>
                </a:prstGeom>
                <a:solidFill>
                  <a:srgbClr val="9DB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70" name="Rectangle 714">
                  <a:extLst>
                    <a:ext uri="{FF2B5EF4-FFF2-40B4-BE49-F238E27FC236}">
                      <a16:creationId xmlns:a16="http://schemas.microsoft.com/office/drawing/2014/main" id="{6B96188E-24A5-498D-998D-DF8850E26BCD}"/>
                    </a:ext>
                  </a:extLst>
                </p:cNvPr>
                <p:cNvSpPr>
                  <a:spLocks noChangeArrowheads="1"/>
                </p:cNvSpPr>
                <p:nvPr/>
              </p:nvSpPr>
              <p:spPr bwMode="auto">
                <a:xfrm>
                  <a:off x="3259" y="2956"/>
                  <a:ext cx="336" cy="6"/>
                </a:xfrm>
                <a:prstGeom prst="rect">
                  <a:avLst/>
                </a:prstGeom>
                <a:solidFill>
                  <a:srgbClr val="9BB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71" name="Rectangle 715">
                  <a:extLst>
                    <a:ext uri="{FF2B5EF4-FFF2-40B4-BE49-F238E27FC236}">
                      <a16:creationId xmlns:a16="http://schemas.microsoft.com/office/drawing/2014/main" id="{06B8EA6F-0A53-4643-8C57-D81BA391FC1A}"/>
                    </a:ext>
                  </a:extLst>
                </p:cNvPr>
                <p:cNvSpPr>
                  <a:spLocks noChangeArrowheads="1"/>
                </p:cNvSpPr>
                <p:nvPr/>
              </p:nvSpPr>
              <p:spPr bwMode="auto">
                <a:xfrm>
                  <a:off x="3259" y="2962"/>
                  <a:ext cx="336" cy="6"/>
                </a:xfrm>
                <a:prstGeom prst="rect">
                  <a:avLst/>
                </a:prstGeom>
                <a:solidFill>
                  <a:srgbClr val="99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72" name="Rectangle 716">
                  <a:extLst>
                    <a:ext uri="{FF2B5EF4-FFF2-40B4-BE49-F238E27FC236}">
                      <a16:creationId xmlns:a16="http://schemas.microsoft.com/office/drawing/2014/main" id="{A9A73CFB-EC00-4B5E-844B-DD6B15FD31D1}"/>
                    </a:ext>
                  </a:extLst>
                </p:cNvPr>
                <p:cNvSpPr>
                  <a:spLocks noChangeArrowheads="1"/>
                </p:cNvSpPr>
                <p:nvPr/>
              </p:nvSpPr>
              <p:spPr bwMode="auto">
                <a:xfrm>
                  <a:off x="3259" y="2968"/>
                  <a:ext cx="336" cy="6"/>
                </a:xfrm>
                <a:prstGeom prst="rect">
                  <a:avLst/>
                </a:prstGeom>
                <a:solidFill>
                  <a:srgbClr val="97B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73" name="Rectangle 717">
                  <a:extLst>
                    <a:ext uri="{FF2B5EF4-FFF2-40B4-BE49-F238E27FC236}">
                      <a16:creationId xmlns:a16="http://schemas.microsoft.com/office/drawing/2014/main" id="{0D23B7D7-7A63-4FAE-99AC-5E4B173F495B}"/>
                    </a:ext>
                  </a:extLst>
                </p:cNvPr>
                <p:cNvSpPr>
                  <a:spLocks noChangeArrowheads="1"/>
                </p:cNvSpPr>
                <p:nvPr/>
              </p:nvSpPr>
              <p:spPr bwMode="auto">
                <a:xfrm>
                  <a:off x="3259" y="2974"/>
                  <a:ext cx="336" cy="6"/>
                </a:xfrm>
                <a:prstGeom prst="rect">
                  <a:avLst/>
                </a:prstGeom>
                <a:solidFill>
                  <a:srgbClr val="95B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74" name="Rectangle 718">
                  <a:extLst>
                    <a:ext uri="{FF2B5EF4-FFF2-40B4-BE49-F238E27FC236}">
                      <a16:creationId xmlns:a16="http://schemas.microsoft.com/office/drawing/2014/main" id="{01F341A3-5CE0-44F9-BBC7-06DE0FC403E4}"/>
                    </a:ext>
                  </a:extLst>
                </p:cNvPr>
                <p:cNvSpPr>
                  <a:spLocks noChangeArrowheads="1"/>
                </p:cNvSpPr>
                <p:nvPr/>
              </p:nvSpPr>
              <p:spPr bwMode="auto">
                <a:xfrm>
                  <a:off x="3259" y="2980"/>
                  <a:ext cx="336" cy="6"/>
                </a:xfrm>
                <a:prstGeom prst="rect">
                  <a:avLst/>
                </a:prstGeom>
                <a:solidFill>
                  <a:srgbClr val="93B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75" name="Rectangle 719">
                  <a:extLst>
                    <a:ext uri="{FF2B5EF4-FFF2-40B4-BE49-F238E27FC236}">
                      <a16:creationId xmlns:a16="http://schemas.microsoft.com/office/drawing/2014/main" id="{6B04139A-E234-49B2-91E9-E76A792B3640}"/>
                    </a:ext>
                  </a:extLst>
                </p:cNvPr>
                <p:cNvSpPr>
                  <a:spLocks noChangeArrowheads="1"/>
                </p:cNvSpPr>
                <p:nvPr/>
              </p:nvSpPr>
              <p:spPr bwMode="auto">
                <a:xfrm>
                  <a:off x="3259" y="2986"/>
                  <a:ext cx="336"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76" name="Rectangle 720">
                  <a:extLst>
                    <a:ext uri="{FF2B5EF4-FFF2-40B4-BE49-F238E27FC236}">
                      <a16:creationId xmlns:a16="http://schemas.microsoft.com/office/drawing/2014/main" id="{D609C649-FE50-47B6-BA4E-753EADBA5AE0}"/>
                    </a:ext>
                  </a:extLst>
                </p:cNvPr>
                <p:cNvSpPr>
                  <a:spLocks noChangeArrowheads="1"/>
                </p:cNvSpPr>
                <p:nvPr/>
              </p:nvSpPr>
              <p:spPr bwMode="auto">
                <a:xfrm>
                  <a:off x="3259" y="2992"/>
                  <a:ext cx="336" cy="6"/>
                </a:xfrm>
                <a:prstGeom prst="rect">
                  <a:avLst/>
                </a:prstGeom>
                <a:solidFill>
                  <a:srgbClr val="90B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77" name="Rectangle 721">
                  <a:extLst>
                    <a:ext uri="{FF2B5EF4-FFF2-40B4-BE49-F238E27FC236}">
                      <a16:creationId xmlns:a16="http://schemas.microsoft.com/office/drawing/2014/main" id="{8A291B8E-5D2C-4D94-80B3-9ADFD15270C9}"/>
                    </a:ext>
                  </a:extLst>
                </p:cNvPr>
                <p:cNvSpPr>
                  <a:spLocks noChangeArrowheads="1"/>
                </p:cNvSpPr>
                <p:nvPr/>
              </p:nvSpPr>
              <p:spPr bwMode="auto">
                <a:xfrm>
                  <a:off x="3259" y="2998"/>
                  <a:ext cx="336" cy="6"/>
                </a:xfrm>
                <a:prstGeom prst="rect">
                  <a:avLst/>
                </a:prstGeom>
                <a:solidFill>
                  <a:srgbClr val="8E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78" name="Rectangle 722">
                  <a:extLst>
                    <a:ext uri="{FF2B5EF4-FFF2-40B4-BE49-F238E27FC236}">
                      <a16:creationId xmlns:a16="http://schemas.microsoft.com/office/drawing/2014/main" id="{CEFA2210-95F0-4C28-974D-E90A186F9356}"/>
                    </a:ext>
                  </a:extLst>
                </p:cNvPr>
                <p:cNvSpPr>
                  <a:spLocks noChangeArrowheads="1"/>
                </p:cNvSpPr>
                <p:nvPr/>
              </p:nvSpPr>
              <p:spPr bwMode="auto">
                <a:xfrm>
                  <a:off x="3259" y="3004"/>
                  <a:ext cx="336" cy="6"/>
                </a:xfrm>
                <a:prstGeom prst="rect">
                  <a:avLst/>
                </a:prstGeom>
                <a:solidFill>
                  <a:srgbClr val="8DB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79" name="Rectangle 723">
                  <a:extLst>
                    <a:ext uri="{FF2B5EF4-FFF2-40B4-BE49-F238E27FC236}">
                      <a16:creationId xmlns:a16="http://schemas.microsoft.com/office/drawing/2014/main" id="{929958E0-2784-4A8A-9B93-E38048527A7E}"/>
                    </a:ext>
                  </a:extLst>
                </p:cNvPr>
                <p:cNvSpPr>
                  <a:spLocks noChangeArrowheads="1"/>
                </p:cNvSpPr>
                <p:nvPr/>
              </p:nvSpPr>
              <p:spPr bwMode="auto">
                <a:xfrm>
                  <a:off x="3259" y="3010"/>
                  <a:ext cx="336" cy="6"/>
                </a:xfrm>
                <a:prstGeom prst="rect">
                  <a:avLst/>
                </a:prstGeom>
                <a:solidFill>
                  <a:srgbClr val="8B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80" name="Rectangle 724">
                  <a:extLst>
                    <a:ext uri="{FF2B5EF4-FFF2-40B4-BE49-F238E27FC236}">
                      <a16:creationId xmlns:a16="http://schemas.microsoft.com/office/drawing/2014/main" id="{2E55F0AB-833E-49D3-8C12-B2F791A3A2C7}"/>
                    </a:ext>
                  </a:extLst>
                </p:cNvPr>
                <p:cNvSpPr>
                  <a:spLocks noChangeArrowheads="1"/>
                </p:cNvSpPr>
                <p:nvPr/>
              </p:nvSpPr>
              <p:spPr bwMode="auto">
                <a:xfrm>
                  <a:off x="3259" y="3016"/>
                  <a:ext cx="336" cy="6"/>
                </a:xfrm>
                <a:prstGeom prst="rect">
                  <a:avLst/>
                </a:prstGeom>
                <a:solidFill>
                  <a:srgbClr val="89A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81" name="Rectangle 725">
                  <a:extLst>
                    <a:ext uri="{FF2B5EF4-FFF2-40B4-BE49-F238E27FC236}">
                      <a16:creationId xmlns:a16="http://schemas.microsoft.com/office/drawing/2014/main" id="{B87D2C62-CD2B-490D-99AB-2662F9DE82FD}"/>
                    </a:ext>
                  </a:extLst>
                </p:cNvPr>
                <p:cNvSpPr>
                  <a:spLocks noChangeArrowheads="1"/>
                </p:cNvSpPr>
                <p:nvPr/>
              </p:nvSpPr>
              <p:spPr bwMode="auto">
                <a:xfrm>
                  <a:off x="3259" y="3022"/>
                  <a:ext cx="336" cy="6"/>
                </a:xfrm>
                <a:prstGeom prst="rect">
                  <a:avLst/>
                </a:prstGeom>
                <a:solidFill>
                  <a:srgbClr val="87A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82" name="Rectangle 726">
                  <a:extLst>
                    <a:ext uri="{FF2B5EF4-FFF2-40B4-BE49-F238E27FC236}">
                      <a16:creationId xmlns:a16="http://schemas.microsoft.com/office/drawing/2014/main" id="{81498CE5-2F0F-4B80-9EE2-39268484FD4D}"/>
                    </a:ext>
                  </a:extLst>
                </p:cNvPr>
                <p:cNvSpPr>
                  <a:spLocks noChangeArrowheads="1"/>
                </p:cNvSpPr>
                <p:nvPr/>
              </p:nvSpPr>
              <p:spPr bwMode="auto">
                <a:xfrm>
                  <a:off x="3259" y="3028"/>
                  <a:ext cx="336" cy="6"/>
                </a:xfrm>
                <a:prstGeom prst="rect">
                  <a:avLst/>
                </a:prstGeom>
                <a:solidFill>
                  <a:srgbClr val="85A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83" name="Rectangle 727">
                  <a:extLst>
                    <a:ext uri="{FF2B5EF4-FFF2-40B4-BE49-F238E27FC236}">
                      <a16:creationId xmlns:a16="http://schemas.microsoft.com/office/drawing/2014/main" id="{C0729848-5BB5-405F-BE1C-C7791D692245}"/>
                    </a:ext>
                  </a:extLst>
                </p:cNvPr>
                <p:cNvSpPr>
                  <a:spLocks noChangeArrowheads="1"/>
                </p:cNvSpPr>
                <p:nvPr/>
              </p:nvSpPr>
              <p:spPr bwMode="auto">
                <a:xfrm>
                  <a:off x="3259" y="3034"/>
                  <a:ext cx="336" cy="6"/>
                </a:xfrm>
                <a:prstGeom prst="rect">
                  <a:avLst/>
                </a:prstGeom>
                <a:solidFill>
                  <a:srgbClr val="84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84" name="Rectangle 728">
                  <a:extLst>
                    <a:ext uri="{FF2B5EF4-FFF2-40B4-BE49-F238E27FC236}">
                      <a16:creationId xmlns:a16="http://schemas.microsoft.com/office/drawing/2014/main" id="{2C0AF61C-0413-4450-ADBF-46392CBE5309}"/>
                    </a:ext>
                  </a:extLst>
                </p:cNvPr>
                <p:cNvSpPr>
                  <a:spLocks noChangeArrowheads="1"/>
                </p:cNvSpPr>
                <p:nvPr/>
              </p:nvSpPr>
              <p:spPr bwMode="auto">
                <a:xfrm>
                  <a:off x="3259" y="3040"/>
                  <a:ext cx="336" cy="6"/>
                </a:xfrm>
                <a:prstGeom prst="rect">
                  <a:avLst/>
                </a:prstGeom>
                <a:solidFill>
                  <a:srgbClr val="82A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85" name="Rectangle 729">
                  <a:extLst>
                    <a:ext uri="{FF2B5EF4-FFF2-40B4-BE49-F238E27FC236}">
                      <a16:creationId xmlns:a16="http://schemas.microsoft.com/office/drawing/2014/main" id="{EF5CA1AB-83EA-4D4D-B2C4-09526E876F91}"/>
                    </a:ext>
                  </a:extLst>
                </p:cNvPr>
                <p:cNvSpPr>
                  <a:spLocks noChangeArrowheads="1"/>
                </p:cNvSpPr>
                <p:nvPr/>
              </p:nvSpPr>
              <p:spPr bwMode="auto">
                <a:xfrm>
                  <a:off x="3259" y="3046"/>
                  <a:ext cx="336" cy="6"/>
                </a:xfrm>
                <a:prstGeom prst="rect">
                  <a:avLst/>
                </a:prstGeom>
                <a:solidFill>
                  <a:srgbClr val="80A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86" name="Rectangle 730">
                  <a:extLst>
                    <a:ext uri="{FF2B5EF4-FFF2-40B4-BE49-F238E27FC236}">
                      <a16:creationId xmlns:a16="http://schemas.microsoft.com/office/drawing/2014/main" id="{E773A5CF-941C-40F4-81BB-D3BA141475B4}"/>
                    </a:ext>
                  </a:extLst>
                </p:cNvPr>
                <p:cNvSpPr>
                  <a:spLocks noChangeArrowheads="1"/>
                </p:cNvSpPr>
                <p:nvPr/>
              </p:nvSpPr>
              <p:spPr bwMode="auto">
                <a:xfrm>
                  <a:off x="3259" y="3052"/>
                  <a:ext cx="336" cy="6"/>
                </a:xfrm>
                <a:prstGeom prst="rect">
                  <a:avLst/>
                </a:prstGeom>
                <a:solidFill>
                  <a:srgbClr val="7FA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87" name="Rectangle 731">
                  <a:extLst>
                    <a:ext uri="{FF2B5EF4-FFF2-40B4-BE49-F238E27FC236}">
                      <a16:creationId xmlns:a16="http://schemas.microsoft.com/office/drawing/2014/main" id="{6C63B703-20EA-4B20-9DC3-9DF02C0EAB2C}"/>
                    </a:ext>
                  </a:extLst>
                </p:cNvPr>
                <p:cNvSpPr>
                  <a:spLocks noChangeArrowheads="1"/>
                </p:cNvSpPr>
                <p:nvPr/>
              </p:nvSpPr>
              <p:spPr bwMode="auto">
                <a:xfrm>
                  <a:off x="3259" y="3058"/>
                  <a:ext cx="336" cy="6"/>
                </a:xfrm>
                <a:prstGeom prst="rect">
                  <a:avLst/>
                </a:prstGeom>
                <a:solidFill>
                  <a:srgbClr val="7DA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88" name="Rectangle 732">
                  <a:extLst>
                    <a:ext uri="{FF2B5EF4-FFF2-40B4-BE49-F238E27FC236}">
                      <a16:creationId xmlns:a16="http://schemas.microsoft.com/office/drawing/2014/main" id="{86DAD94D-0329-46B5-ACDD-80C21CB02190}"/>
                    </a:ext>
                  </a:extLst>
                </p:cNvPr>
                <p:cNvSpPr>
                  <a:spLocks noChangeArrowheads="1"/>
                </p:cNvSpPr>
                <p:nvPr/>
              </p:nvSpPr>
              <p:spPr bwMode="auto">
                <a:xfrm>
                  <a:off x="3259" y="3064"/>
                  <a:ext cx="336"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89" name="Rectangle 733">
                  <a:extLst>
                    <a:ext uri="{FF2B5EF4-FFF2-40B4-BE49-F238E27FC236}">
                      <a16:creationId xmlns:a16="http://schemas.microsoft.com/office/drawing/2014/main" id="{FBF25B36-A59A-4990-82A1-A9BE23783BBF}"/>
                    </a:ext>
                  </a:extLst>
                </p:cNvPr>
                <p:cNvSpPr>
                  <a:spLocks noChangeArrowheads="1"/>
                </p:cNvSpPr>
                <p:nvPr/>
              </p:nvSpPr>
              <p:spPr bwMode="auto">
                <a:xfrm>
                  <a:off x="3259" y="3070"/>
                  <a:ext cx="336" cy="6"/>
                </a:xfrm>
                <a:prstGeom prst="rect">
                  <a:avLst/>
                </a:prstGeom>
                <a:solidFill>
                  <a:srgbClr val="7A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90" name="Rectangle 734">
                  <a:extLst>
                    <a:ext uri="{FF2B5EF4-FFF2-40B4-BE49-F238E27FC236}">
                      <a16:creationId xmlns:a16="http://schemas.microsoft.com/office/drawing/2014/main" id="{0503E0A3-E947-4E63-838A-003532FF6D83}"/>
                    </a:ext>
                  </a:extLst>
                </p:cNvPr>
                <p:cNvSpPr>
                  <a:spLocks noChangeArrowheads="1"/>
                </p:cNvSpPr>
                <p:nvPr/>
              </p:nvSpPr>
              <p:spPr bwMode="auto">
                <a:xfrm>
                  <a:off x="3259" y="3076"/>
                  <a:ext cx="336" cy="6"/>
                </a:xfrm>
                <a:prstGeom prst="rect">
                  <a:avLst/>
                </a:prstGeom>
                <a:solidFill>
                  <a:srgbClr val="79A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91" name="Rectangle 735">
                  <a:extLst>
                    <a:ext uri="{FF2B5EF4-FFF2-40B4-BE49-F238E27FC236}">
                      <a16:creationId xmlns:a16="http://schemas.microsoft.com/office/drawing/2014/main" id="{1C971F47-D4B9-4A5E-9EDA-41F6BAEC4092}"/>
                    </a:ext>
                  </a:extLst>
                </p:cNvPr>
                <p:cNvSpPr>
                  <a:spLocks noChangeArrowheads="1"/>
                </p:cNvSpPr>
                <p:nvPr/>
              </p:nvSpPr>
              <p:spPr bwMode="auto">
                <a:xfrm>
                  <a:off x="3259" y="3082"/>
                  <a:ext cx="336" cy="6"/>
                </a:xfrm>
                <a:prstGeom prst="rect">
                  <a:avLst/>
                </a:prstGeom>
                <a:solidFill>
                  <a:srgbClr val="77A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92" name="Rectangle 736">
                  <a:extLst>
                    <a:ext uri="{FF2B5EF4-FFF2-40B4-BE49-F238E27FC236}">
                      <a16:creationId xmlns:a16="http://schemas.microsoft.com/office/drawing/2014/main" id="{554D742B-50F5-4CFA-8D53-D464FD99A256}"/>
                    </a:ext>
                  </a:extLst>
                </p:cNvPr>
                <p:cNvSpPr>
                  <a:spLocks noChangeArrowheads="1"/>
                </p:cNvSpPr>
                <p:nvPr/>
              </p:nvSpPr>
              <p:spPr bwMode="auto">
                <a:xfrm>
                  <a:off x="3259" y="3088"/>
                  <a:ext cx="336" cy="6"/>
                </a:xfrm>
                <a:prstGeom prst="rect">
                  <a:avLst/>
                </a:prstGeom>
                <a:solidFill>
                  <a:srgbClr val="76A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93" name="Rectangle 737">
                  <a:extLst>
                    <a:ext uri="{FF2B5EF4-FFF2-40B4-BE49-F238E27FC236}">
                      <a16:creationId xmlns:a16="http://schemas.microsoft.com/office/drawing/2014/main" id="{D86AA015-8DC2-4C04-913C-D43DFF2FB23C}"/>
                    </a:ext>
                  </a:extLst>
                </p:cNvPr>
                <p:cNvSpPr>
                  <a:spLocks noChangeArrowheads="1"/>
                </p:cNvSpPr>
                <p:nvPr/>
              </p:nvSpPr>
              <p:spPr bwMode="auto">
                <a:xfrm>
                  <a:off x="3259" y="3094"/>
                  <a:ext cx="336"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94" name="Rectangle 738">
                  <a:extLst>
                    <a:ext uri="{FF2B5EF4-FFF2-40B4-BE49-F238E27FC236}">
                      <a16:creationId xmlns:a16="http://schemas.microsoft.com/office/drawing/2014/main" id="{FE7D7679-3546-487E-8931-44CD05B5679F}"/>
                    </a:ext>
                  </a:extLst>
                </p:cNvPr>
                <p:cNvSpPr>
                  <a:spLocks noChangeArrowheads="1"/>
                </p:cNvSpPr>
                <p:nvPr/>
              </p:nvSpPr>
              <p:spPr bwMode="auto">
                <a:xfrm>
                  <a:off x="3259" y="3100"/>
                  <a:ext cx="336" cy="6"/>
                </a:xfrm>
                <a:prstGeom prst="rect">
                  <a:avLst/>
                </a:prstGeom>
                <a:solidFill>
                  <a:srgbClr val="73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95" name="Rectangle 739">
                  <a:extLst>
                    <a:ext uri="{FF2B5EF4-FFF2-40B4-BE49-F238E27FC236}">
                      <a16:creationId xmlns:a16="http://schemas.microsoft.com/office/drawing/2014/main" id="{4A0A81F6-30A5-465C-A508-A9F557DB74CF}"/>
                    </a:ext>
                  </a:extLst>
                </p:cNvPr>
                <p:cNvSpPr>
                  <a:spLocks noChangeArrowheads="1"/>
                </p:cNvSpPr>
                <p:nvPr/>
              </p:nvSpPr>
              <p:spPr bwMode="auto">
                <a:xfrm>
                  <a:off x="3259" y="3106"/>
                  <a:ext cx="336" cy="6"/>
                </a:xfrm>
                <a:prstGeom prst="rect">
                  <a:avLst/>
                </a:prstGeom>
                <a:solidFill>
                  <a:srgbClr val="72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96" name="Rectangle 740">
                  <a:extLst>
                    <a:ext uri="{FF2B5EF4-FFF2-40B4-BE49-F238E27FC236}">
                      <a16:creationId xmlns:a16="http://schemas.microsoft.com/office/drawing/2014/main" id="{4107F186-E4E0-4296-94C1-747B30AFCFCC}"/>
                    </a:ext>
                  </a:extLst>
                </p:cNvPr>
                <p:cNvSpPr>
                  <a:spLocks noChangeArrowheads="1"/>
                </p:cNvSpPr>
                <p:nvPr/>
              </p:nvSpPr>
              <p:spPr bwMode="auto">
                <a:xfrm>
                  <a:off x="3259" y="3112"/>
                  <a:ext cx="336" cy="6"/>
                </a:xfrm>
                <a:prstGeom prst="rect">
                  <a:avLst/>
                </a:prstGeom>
                <a:solidFill>
                  <a:srgbClr val="719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97" name="Rectangle 741">
                  <a:extLst>
                    <a:ext uri="{FF2B5EF4-FFF2-40B4-BE49-F238E27FC236}">
                      <a16:creationId xmlns:a16="http://schemas.microsoft.com/office/drawing/2014/main" id="{EA66321F-2537-4321-B8CD-680C50996915}"/>
                    </a:ext>
                  </a:extLst>
                </p:cNvPr>
                <p:cNvSpPr>
                  <a:spLocks noChangeArrowheads="1"/>
                </p:cNvSpPr>
                <p:nvPr/>
              </p:nvSpPr>
              <p:spPr bwMode="auto">
                <a:xfrm>
                  <a:off x="3259" y="3118"/>
                  <a:ext cx="336" cy="6"/>
                </a:xfrm>
                <a:prstGeom prst="rect">
                  <a:avLst/>
                </a:prstGeom>
                <a:solidFill>
                  <a:srgbClr val="709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98" name="Rectangle 742">
                  <a:extLst>
                    <a:ext uri="{FF2B5EF4-FFF2-40B4-BE49-F238E27FC236}">
                      <a16:creationId xmlns:a16="http://schemas.microsoft.com/office/drawing/2014/main" id="{B6D44C00-93A6-4ED3-A22F-848DE29E1B08}"/>
                    </a:ext>
                  </a:extLst>
                </p:cNvPr>
                <p:cNvSpPr>
                  <a:spLocks noChangeArrowheads="1"/>
                </p:cNvSpPr>
                <p:nvPr/>
              </p:nvSpPr>
              <p:spPr bwMode="auto">
                <a:xfrm>
                  <a:off x="3259" y="3124"/>
                  <a:ext cx="336" cy="6"/>
                </a:xfrm>
                <a:prstGeom prst="rect">
                  <a:avLst/>
                </a:prstGeom>
                <a:solidFill>
                  <a:srgbClr val="6F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399" name="Rectangle 743">
                  <a:extLst>
                    <a:ext uri="{FF2B5EF4-FFF2-40B4-BE49-F238E27FC236}">
                      <a16:creationId xmlns:a16="http://schemas.microsoft.com/office/drawing/2014/main" id="{D198F3DE-F7D2-4B1F-A0FD-4B09C48D1DC3}"/>
                    </a:ext>
                  </a:extLst>
                </p:cNvPr>
                <p:cNvSpPr>
                  <a:spLocks noChangeArrowheads="1"/>
                </p:cNvSpPr>
                <p:nvPr/>
              </p:nvSpPr>
              <p:spPr bwMode="auto">
                <a:xfrm>
                  <a:off x="3259" y="3130"/>
                  <a:ext cx="336" cy="6"/>
                </a:xfrm>
                <a:prstGeom prst="rect">
                  <a:avLst/>
                </a:prstGeom>
                <a:solidFill>
                  <a:srgbClr val="6E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00" name="Rectangle 744">
                  <a:extLst>
                    <a:ext uri="{FF2B5EF4-FFF2-40B4-BE49-F238E27FC236}">
                      <a16:creationId xmlns:a16="http://schemas.microsoft.com/office/drawing/2014/main" id="{1A960A89-A695-40A1-B70E-4AF5451AD058}"/>
                    </a:ext>
                  </a:extLst>
                </p:cNvPr>
                <p:cNvSpPr>
                  <a:spLocks noChangeArrowheads="1"/>
                </p:cNvSpPr>
                <p:nvPr/>
              </p:nvSpPr>
              <p:spPr bwMode="auto">
                <a:xfrm>
                  <a:off x="3259" y="3136"/>
                  <a:ext cx="336"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01" name="Rectangle 745">
                  <a:extLst>
                    <a:ext uri="{FF2B5EF4-FFF2-40B4-BE49-F238E27FC236}">
                      <a16:creationId xmlns:a16="http://schemas.microsoft.com/office/drawing/2014/main" id="{E6C6AD08-D188-4849-9803-43A4E4B870B2}"/>
                    </a:ext>
                  </a:extLst>
                </p:cNvPr>
                <p:cNvSpPr>
                  <a:spLocks noChangeArrowheads="1"/>
                </p:cNvSpPr>
                <p:nvPr/>
              </p:nvSpPr>
              <p:spPr bwMode="auto">
                <a:xfrm>
                  <a:off x="3259" y="3142"/>
                  <a:ext cx="336"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02" name="Rectangle 746">
                  <a:extLst>
                    <a:ext uri="{FF2B5EF4-FFF2-40B4-BE49-F238E27FC236}">
                      <a16:creationId xmlns:a16="http://schemas.microsoft.com/office/drawing/2014/main" id="{D65DF724-4913-4104-92EF-3379B7FE977C}"/>
                    </a:ext>
                  </a:extLst>
                </p:cNvPr>
                <p:cNvSpPr>
                  <a:spLocks noChangeArrowheads="1"/>
                </p:cNvSpPr>
                <p:nvPr/>
              </p:nvSpPr>
              <p:spPr bwMode="auto">
                <a:xfrm>
                  <a:off x="3259" y="3148"/>
                  <a:ext cx="336" cy="6"/>
                </a:xfrm>
                <a:prstGeom prst="rect">
                  <a:avLst/>
                </a:prstGeom>
                <a:solidFill>
                  <a:srgbClr val="6B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03" name="Rectangle 747">
                  <a:extLst>
                    <a:ext uri="{FF2B5EF4-FFF2-40B4-BE49-F238E27FC236}">
                      <a16:creationId xmlns:a16="http://schemas.microsoft.com/office/drawing/2014/main" id="{41ECBB7F-4BE0-4B53-84FC-7D31E3B4C7B0}"/>
                    </a:ext>
                  </a:extLst>
                </p:cNvPr>
                <p:cNvSpPr>
                  <a:spLocks noChangeArrowheads="1"/>
                </p:cNvSpPr>
                <p:nvPr/>
              </p:nvSpPr>
              <p:spPr bwMode="auto">
                <a:xfrm>
                  <a:off x="3259" y="3154"/>
                  <a:ext cx="336" cy="6"/>
                </a:xfrm>
                <a:prstGeom prst="rect">
                  <a:avLst/>
                </a:prstGeom>
                <a:solidFill>
                  <a:srgbClr val="6B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04" name="Rectangle 748">
                  <a:extLst>
                    <a:ext uri="{FF2B5EF4-FFF2-40B4-BE49-F238E27FC236}">
                      <a16:creationId xmlns:a16="http://schemas.microsoft.com/office/drawing/2014/main" id="{D1BEA7F5-F85F-41D7-B0D7-36188F663105}"/>
                    </a:ext>
                  </a:extLst>
                </p:cNvPr>
                <p:cNvSpPr>
                  <a:spLocks noChangeArrowheads="1"/>
                </p:cNvSpPr>
                <p:nvPr/>
              </p:nvSpPr>
              <p:spPr bwMode="auto">
                <a:xfrm>
                  <a:off x="3259" y="3160"/>
                  <a:ext cx="336"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05" name="Rectangle 749">
                  <a:extLst>
                    <a:ext uri="{FF2B5EF4-FFF2-40B4-BE49-F238E27FC236}">
                      <a16:creationId xmlns:a16="http://schemas.microsoft.com/office/drawing/2014/main" id="{31E8604E-96A9-4CC8-979B-50FD0751305F}"/>
                    </a:ext>
                  </a:extLst>
                </p:cNvPr>
                <p:cNvSpPr>
                  <a:spLocks noChangeArrowheads="1"/>
                </p:cNvSpPr>
                <p:nvPr/>
              </p:nvSpPr>
              <p:spPr bwMode="auto">
                <a:xfrm>
                  <a:off x="3259" y="3166"/>
                  <a:ext cx="336" cy="6"/>
                </a:xfrm>
                <a:prstGeom prst="rect">
                  <a:avLst/>
                </a:prstGeom>
                <a:solidFill>
                  <a:srgbClr val="69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06" name="Rectangle 750">
                  <a:extLst>
                    <a:ext uri="{FF2B5EF4-FFF2-40B4-BE49-F238E27FC236}">
                      <a16:creationId xmlns:a16="http://schemas.microsoft.com/office/drawing/2014/main" id="{A60567CA-E68A-4374-B19C-1F01879ED5ED}"/>
                    </a:ext>
                  </a:extLst>
                </p:cNvPr>
                <p:cNvSpPr>
                  <a:spLocks noChangeArrowheads="1"/>
                </p:cNvSpPr>
                <p:nvPr/>
              </p:nvSpPr>
              <p:spPr bwMode="auto">
                <a:xfrm>
                  <a:off x="3259" y="3172"/>
                  <a:ext cx="336" cy="6"/>
                </a:xfrm>
                <a:prstGeom prst="rect">
                  <a:avLst/>
                </a:prstGeom>
                <a:solidFill>
                  <a:srgbClr val="68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07" name="Rectangle 751">
                  <a:extLst>
                    <a:ext uri="{FF2B5EF4-FFF2-40B4-BE49-F238E27FC236}">
                      <a16:creationId xmlns:a16="http://schemas.microsoft.com/office/drawing/2014/main" id="{FAB0DBAB-95E4-4B81-9967-868804E94956}"/>
                    </a:ext>
                  </a:extLst>
                </p:cNvPr>
                <p:cNvSpPr>
                  <a:spLocks noChangeArrowheads="1"/>
                </p:cNvSpPr>
                <p:nvPr/>
              </p:nvSpPr>
              <p:spPr bwMode="auto">
                <a:xfrm>
                  <a:off x="3259" y="3178"/>
                  <a:ext cx="336" cy="6"/>
                </a:xfrm>
                <a:prstGeom prst="rect">
                  <a:avLst/>
                </a:prstGeom>
                <a:solidFill>
                  <a:srgbClr val="68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08" name="Rectangle 752">
                  <a:extLst>
                    <a:ext uri="{FF2B5EF4-FFF2-40B4-BE49-F238E27FC236}">
                      <a16:creationId xmlns:a16="http://schemas.microsoft.com/office/drawing/2014/main" id="{5BEEDA62-00E1-4E03-9971-48BCB8F2961C}"/>
                    </a:ext>
                  </a:extLst>
                </p:cNvPr>
                <p:cNvSpPr>
                  <a:spLocks noChangeArrowheads="1"/>
                </p:cNvSpPr>
                <p:nvPr/>
              </p:nvSpPr>
              <p:spPr bwMode="auto">
                <a:xfrm>
                  <a:off x="3259" y="3184"/>
                  <a:ext cx="336" cy="6"/>
                </a:xfrm>
                <a:prstGeom prst="rect">
                  <a:avLst/>
                </a:prstGeom>
                <a:solidFill>
                  <a:srgbClr val="68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09" name="Rectangle 753">
                  <a:extLst>
                    <a:ext uri="{FF2B5EF4-FFF2-40B4-BE49-F238E27FC236}">
                      <a16:creationId xmlns:a16="http://schemas.microsoft.com/office/drawing/2014/main" id="{07CFD85E-6724-4C2B-B725-4040D3FCA347}"/>
                    </a:ext>
                  </a:extLst>
                </p:cNvPr>
                <p:cNvSpPr>
                  <a:spLocks noChangeArrowheads="1"/>
                </p:cNvSpPr>
                <p:nvPr/>
              </p:nvSpPr>
              <p:spPr bwMode="auto">
                <a:xfrm>
                  <a:off x="3259" y="3190"/>
                  <a:ext cx="336"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10" name="Rectangle 754">
                  <a:extLst>
                    <a:ext uri="{FF2B5EF4-FFF2-40B4-BE49-F238E27FC236}">
                      <a16:creationId xmlns:a16="http://schemas.microsoft.com/office/drawing/2014/main" id="{006AEA43-DCE5-4E5C-A136-DDCF9A0ABD16}"/>
                    </a:ext>
                  </a:extLst>
                </p:cNvPr>
                <p:cNvSpPr>
                  <a:spLocks noChangeArrowheads="1"/>
                </p:cNvSpPr>
                <p:nvPr/>
              </p:nvSpPr>
              <p:spPr bwMode="auto">
                <a:xfrm>
                  <a:off x="3259" y="3196"/>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11" name="Rectangle 755">
                  <a:extLst>
                    <a:ext uri="{FF2B5EF4-FFF2-40B4-BE49-F238E27FC236}">
                      <a16:creationId xmlns:a16="http://schemas.microsoft.com/office/drawing/2014/main" id="{D79F3C67-9FF8-41CC-8DC0-61C38F2A7341}"/>
                    </a:ext>
                  </a:extLst>
                </p:cNvPr>
                <p:cNvSpPr>
                  <a:spLocks noChangeArrowheads="1"/>
                </p:cNvSpPr>
                <p:nvPr/>
              </p:nvSpPr>
              <p:spPr bwMode="auto">
                <a:xfrm>
                  <a:off x="3259" y="3202"/>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12" name="Rectangle 756">
                  <a:extLst>
                    <a:ext uri="{FF2B5EF4-FFF2-40B4-BE49-F238E27FC236}">
                      <a16:creationId xmlns:a16="http://schemas.microsoft.com/office/drawing/2014/main" id="{C4D8BE5C-842B-4A18-99E0-91D748C9C41A}"/>
                    </a:ext>
                  </a:extLst>
                </p:cNvPr>
                <p:cNvSpPr>
                  <a:spLocks noChangeArrowheads="1"/>
                </p:cNvSpPr>
                <p:nvPr/>
              </p:nvSpPr>
              <p:spPr bwMode="auto">
                <a:xfrm>
                  <a:off x="3259" y="3208"/>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1413" name="Rectangle 757">
                <a:extLst>
                  <a:ext uri="{FF2B5EF4-FFF2-40B4-BE49-F238E27FC236}">
                    <a16:creationId xmlns:a16="http://schemas.microsoft.com/office/drawing/2014/main" id="{D4443189-5893-4B68-8059-7E744D377262}"/>
                  </a:ext>
                </a:extLst>
              </p:cNvPr>
              <p:cNvSpPr>
                <a:spLocks noChangeArrowheads="1"/>
              </p:cNvSpPr>
              <p:nvPr/>
            </p:nvSpPr>
            <p:spPr bwMode="auto">
              <a:xfrm>
                <a:off x="3259" y="2157"/>
                <a:ext cx="336" cy="1057"/>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1414" name="Rectangle 758">
              <a:extLst>
                <a:ext uri="{FF2B5EF4-FFF2-40B4-BE49-F238E27FC236}">
                  <a16:creationId xmlns:a16="http://schemas.microsoft.com/office/drawing/2014/main" id="{C840538D-5E5F-4195-AFD7-B9C344B2F9B0}"/>
                </a:ext>
              </a:extLst>
            </p:cNvPr>
            <p:cNvSpPr>
              <a:spLocks noChangeArrowheads="1"/>
            </p:cNvSpPr>
            <p:nvPr/>
          </p:nvSpPr>
          <p:spPr bwMode="auto">
            <a:xfrm>
              <a:off x="4494" y="3228"/>
              <a:ext cx="2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802.3</a:t>
              </a:r>
              <a:endParaRPr lang="fr-FR" altLang="en-US"/>
            </a:p>
          </p:txBody>
        </p:sp>
        <p:sp>
          <p:nvSpPr>
            <p:cNvPr id="71415" name="Rectangle 759">
              <a:extLst>
                <a:ext uri="{FF2B5EF4-FFF2-40B4-BE49-F238E27FC236}">
                  <a16:creationId xmlns:a16="http://schemas.microsoft.com/office/drawing/2014/main" id="{F1CDDE8F-A293-44D6-9411-4EA52CA02236}"/>
                </a:ext>
              </a:extLst>
            </p:cNvPr>
            <p:cNvSpPr>
              <a:spLocks noChangeArrowheads="1"/>
            </p:cNvSpPr>
            <p:nvPr/>
          </p:nvSpPr>
          <p:spPr bwMode="auto">
            <a:xfrm>
              <a:off x="4524" y="3360"/>
              <a:ext cx="21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(FE)</a:t>
              </a:r>
              <a:endParaRPr lang="fr-FR" altLang="en-US"/>
            </a:p>
          </p:txBody>
        </p:sp>
        <p:grpSp>
          <p:nvGrpSpPr>
            <p:cNvPr id="71416" name="Group 760">
              <a:extLst>
                <a:ext uri="{FF2B5EF4-FFF2-40B4-BE49-F238E27FC236}">
                  <a16:creationId xmlns:a16="http://schemas.microsoft.com/office/drawing/2014/main" id="{E6B767FA-4566-4A85-8122-17FF14EA9BEB}"/>
                </a:ext>
              </a:extLst>
            </p:cNvPr>
            <p:cNvGrpSpPr>
              <a:grpSpLocks/>
            </p:cNvGrpSpPr>
            <p:nvPr/>
          </p:nvGrpSpPr>
          <p:grpSpPr bwMode="auto">
            <a:xfrm>
              <a:off x="4128" y="2544"/>
              <a:ext cx="336" cy="288"/>
              <a:chOff x="2923" y="1869"/>
              <a:chExt cx="336" cy="288"/>
            </a:xfrm>
          </p:grpSpPr>
          <p:grpSp>
            <p:nvGrpSpPr>
              <p:cNvPr id="71417" name="Group 761">
                <a:extLst>
                  <a:ext uri="{FF2B5EF4-FFF2-40B4-BE49-F238E27FC236}">
                    <a16:creationId xmlns:a16="http://schemas.microsoft.com/office/drawing/2014/main" id="{F3076AE3-69C4-48A8-AD67-B1E06D8CB3AB}"/>
                  </a:ext>
                </a:extLst>
              </p:cNvPr>
              <p:cNvGrpSpPr>
                <a:grpSpLocks/>
              </p:cNvGrpSpPr>
              <p:nvPr/>
            </p:nvGrpSpPr>
            <p:grpSpPr bwMode="auto">
              <a:xfrm>
                <a:off x="2923" y="1869"/>
                <a:ext cx="336" cy="288"/>
                <a:chOff x="2923" y="1869"/>
                <a:chExt cx="336" cy="288"/>
              </a:xfrm>
            </p:grpSpPr>
            <p:sp>
              <p:nvSpPr>
                <p:cNvPr id="71418" name="Rectangle 762">
                  <a:extLst>
                    <a:ext uri="{FF2B5EF4-FFF2-40B4-BE49-F238E27FC236}">
                      <a16:creationId xmlns:a16="http://schemas.microsoft.com/office/drawing/2014/main" id="{C620CC60-968E-423E-81D9-45AA003BE6CA}"/>
                    </a:ext>
                  </a:extLst>
                </p:cNvPr>
                <p:cNvSpPr>
                  <a:spLocks noChangeArrowheads="1"/>
                </p:cNvSpPr>
                <p:nvPr/>
              </p:nvSpPr>
              <p:spPr bwMode="auto">
                <a:xfrm>
                  <a:off x="2923" y="1869"/>
                  <a:ext cx="336" cy="6"/>
                </a:xfrm>
                <a:prstGeom prst="rect">
                  <a:avLst/>
                </a:prstGeom>
                <a:solidFill>
                  <a:srgbClr val="FF7C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19" name="Rectangle 763">
                  <a:extLst>
                    <a:ext uri="{FF2B5EF4-FFF2-40B4-BE49-F238E27FC236}">
                      <a16:creationId xmlns:a16="http://schemas.microsoft.com/office/drawing/2014/main" id="{7DC8760C-FB4A-40A1-884F-F49840ACA4CC}"/>
                    </a:ext>
                  </a:extLst>
                </p:cNvPr>
                <p:cNvSpPr>
                  <a:spLocks noChangeArrowheads="1"/>
                </p:cNvSpPr>
                <p:nvPr/>
              </p:nvSpPr>
              <p:spPr bwMode="auto">
                <a:xfrm>
                  <a:off x="2923" y="1875"/>
                  <a:ext cx="336" cy="6"/>
                </a:xfrm>
                <a:prstGeom prst="rect">
                  <a:avLst/>
                </a:prstGeom>
                <a:solidFill>
                  <a:srgbClr val="FF7F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20" name="Rectangle 764">
                  <a:extLst>
                    <a:ext uri="{FF2B5EF4-FFF2-40B4-BE49-F238E27FC236}">
                      <a16:creationId xmlns:a16="http://schemas.microsoft.com/office/drawing/2014/main" id="{D8010C6B-0751-4BAE-83A7-8AAD360AF88D}"/>
                    </a:ext>
                  </a:extLst>
                </p:cNvPr>
                <p:cNvSpPr>
                  <a:spLocks noChangeArrowheads="1"/>
                </p:cNvSpPr>
                <p:nvPr/>
              </p:nvSpPr>
              <p:spPr bwMode="auto">
                <a:xfrm>
                  <a:off x="2923" y="1881"/>
                  <a:ext cx="336" cy="6"/>
                </a:xfrm>
                <a:prstGeom prst="rect">
                  <a:avLst/>
                </a:prstGeom>
                <a:solidFill>
                  <a:srgbClr val="FF82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21" name="Rectangle 765">
                  <a:extLst>
                    <a:ext uri="{FF2B5EF4-FFF2-40B4-BE49-F238E27FC236}">
                      <a16:creationId xmlns:a16="http://schemas.microsoft.com/office/drawing/2014/main" id="{77E3A3F3-081E-4A91-8647-C896A47B4435}"/>
                    </a:ext>
                  </a:extLst>
                </p:cNvPr>
                <p:cNvSpPr>
                  <a:spLocks noChangeArrowheads="1"/>
                </p:cNvSpPr>
                <p:nvPr/>
              </p:nvSpPr>
              <p:spPr bwMode="auto">
                <a:xfrm>
                  <a:off x="2923" y="1887"/>
                  <a:ext cx="336" cy="6"/>
                </a:xfrm>
                <a:prstGeom prst="rect">
                  <a:avLst/>
                </a:prstGeom>
                <a:solidFill>
                  <a:srgbClr val="FF87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22" name="Rectangle 766">
                  <a:extLst>
                    <a:ext uri="{FF2B5EF4-FFF2-40B4-BE49-F238E27FC236}">
                      <a16:creationId xmlns:a16="http://schemas.microsoft.com/office/drawing/2014/main" id="{1B35AD69-9FD5-4712-A895-63AE5DA1802D}"/>
                    </a:ext>
                  </a:extLst>
                </p:cNvPr>
                <p:cNvSpPr>
                  <a:spLocks noChangeArrowheads="1"/>
                </p:cNvSpPr>
                <p:nvPr/>
              </p:nvSpPr>
              <p:spPr bwMode="auto">
                <a:xfrm>
                  <a:off x="2923" y="1893"/>
                  <a:ext cx="336" cy="6"/>
                </a:xfrm>
                <a:prstGeom prst="rect">
                  <a:avLst/>
                </a:prstGeom>
                <a:solidFill>
                  <a:srgbClr val="FF8C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23" name="Rectangle 767">
                  <a:extLst>
                    <a:ext uri="{FF2B5EF4-FFF2-40B4-BE49-F238E27FC236}">
                      <a16:creationId xmlns:a16="http://schemas.microsoft.com/office/drawing/2014/main" id="{4C0B33DC-8F40-4A2D-9EF5-F50AD555D0A8}"/>
                    </a:ext>
                  </a:extLst>
                </p:cNvPr>
                <p:cNvSpPr>
                  <a:spLocks noChangeArrowheads="1"/>
                </p:cNvSpPr>
                <p:nvPr/>
              </p:nvSpPr>
              <p:spPr bwMode="auto">
                <a:xfrm>
                  <a:off x="2923" y="1899"/>
                  <a:ext cx="336" cy="6"/>
                </a:xfrm>
                <a:prstGeom prst="rect">
                  <a:avLst/>
                </a:prstGeom>
                <a:solidFill>
                  <a:srgbClr val="FF92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24" name="Rectangle 768">
                  <a:extLst>
                    <a:ext uri="{FF2B5EF4-FFF2-40B4-BE49-F238E27FC236}">
                      <a16:creationId xmlns:a16="http://schemas.microsoft.com/office/drawing/2014/main" id="{788121BF-F2D1-4533-8711-132B062475A4}"/>
                    </a:ext>
                  </a:extLst>
                </p:cNvPr>
                <p:cNvSpPr>
                  <a:spLocks noChangeArrowheads="1"/>
                </p:cNvSpPr>
                <p:nvPr/>
              </p:nvSpPr>
              <p:spPr bwMode="auto">
                <a:xfrm>
                  <a:off x="2923" y="1905"/>
                  <a:ext cx="336" cy="6"/>
                </a:xfrm>
                <a:prstGeom prst="rect">
                  <a:avLst/>
                </a:prstGeom>
                <a:solidFill>
                  <a:srgbClr val="FF99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25" name="Rectangle 769">
                  <a:extLst>
                    <a:ext uri="{FF2B5EF4-FFF2-40B4-BE49-F238E27FC236}">
                      <a16:creationId xmlns:a16="http://schemas.microsoft.com/office/drawing/2014/main" id="{AE69B2A6-64DF-435B-B678-EB7C46C4AA2A}"/>
                    </a:ext>
                  </a:extLst>
                </p:cNvPr>
                <p:cNvSpPr>
                  <a:spLocks noChangeArrowheads="1"/>
                </p:cNvSpPr>
                <p:nvPr/>
              </p:nvSpPr>
              <p:spPr bwMode="auto">
                <a:xfrm>
                  <a:off x="2923" y="1911"/>
                  <a:ext cx="336" cy="6"/>
                </a:xfrm>
                <a:prstGeom prst="rect">
                  <a:avLst/>
                </a:prstGeom>
                <a:solidFill>
                  <a:srgbClr val="FFA1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26" name="Rectangle 770">
                  <a:extLst>
                    <a:ext uri="{FF2B5EF4-FFF2-40B4-BE49-F238E27FC236}">
                      <a16:creationId xmlns:a16="http://schemas.microsoft.com/office/drawing/2014/main" id="{8F91A9F6-AF2E-4CF2-8783-E9AB5F19249E}"/>
                    </a:ext>
                  </a:extLst>
                </p:cNvPr>
                <p:cNvSpPr>
                  <a:spLocks noChangeArrowheads="1"/>
                </p:cNvSpPr>
                <p:nvPr/>
              </p:nvSpPr>
              <p:spPr bwMode="auto">
                <a:xfrm>
                  <a:off x="2923" y="1917"/>
                  <a:ext cx="336" cy="6"/>
                </a:xfrm>
                <a:prstGeom prst="rect">
                  <a:avLst/>
                </a:prstGeom>
                <a:solidFill>
                  <a:srgbClr val="FFA9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27" name="Rectangle 771">
                  <a:extLst>
                    <a:ext uri="{FF2B5EF4-FFF2-40B4-BE49-F238E27FC236}">
                      <a16:creationId xmlns:a16="http://schemas.microsoft.com/office/drawing/2014/main" id="{E088B588-C973-4C3E-A0F8-4493B4935103}"/>
                    </a:ext>
                  </a:extLst>
                </p:cNvPr>
                <p:cNvSpPr>
                  <a:spLocks noChangeArrowheads="1"/>
                </p:cNvSpPr>
                <p:nvPr/>
              </p:nvSpPr>
              <p:spPr bwMode="auto">
                <a:xfrm>
                  <a:off x="2923" y="1923"/>
                  <a:ext cx="336" cy="6"/>
                </a:xfrm>
                <a:prstGeom prst="rect">
                  <a:avLst/>
                </a:prstGeom>
                <a:solidFill>
                  <a:srgbClr val="FFB2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28" name="Rectangle 772">
                  <a:extLst>
                    <a:ext uri="{FF2B5EF4-FFF2-40B4-BE49-F238E27FC236}">
                      <a16:creationId xmlns:a16="http://schemas.microsoft.com/office/drawing/2014/main" id="{F1A943C4-F1D4-4BAC-8D42-49E0C54831FF}"/>
                    </a:ext>
                  </a:extLst>
                </p:cNvPr>
                <p:cNvSpPr>
                  <a:spLocks noChangeArrowheads="1"/>
                </p:cNvSpPr>
                <p:nvPr/>
              </p:nvSpPr>
              <p:spPr bwMode="auto">
                <a:xfrm>
                  <a:off x="2923" y="1929"/>
                  <a:ext cx="336" cy="6"/>
                </a:xfrm>
                <a:prstGeom prst="rect">
                  <a:avLst/>
                </a:prstGeom>
                <a:solidFill>
                  <a:srgbClr val="FFBB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29" name="Rectangle 773">
                  <a:extLst>
                    <a:ext uri="{FF2B5EF4-FFF2-40B4-BE49-F238E27FC236}">
                      <a16:creationId xmlns:a16="http://schemas.microsoft.com/office/drawing/2014/main" id="{BB534550-A591-4B73-A73D-1437B754FE12}"/>
                    </a:ext>
                  </a:extLst>
                </p:cNvPr>
                <p:cNvSpPr>
                  <a:spLocks noChangeArrowheads="1"/>
                </p:cNvSpPr>
                <p:nvPr/>
              </p:nvSpPr>
              <p:spPr bwMode="auto">
                <a:xfrm>
                  <a:off x="2923" y="1935"/>
                  <a:ext cx="336" cy="6"/>
                </a:xfrm>
                <a:prstGeom prst="rect">
                  <a:avLst/>
                </a:prstGeom>
                <a:solidFill>
                  <a:srgbClr val="FFC3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30" name="Rectangle 774">
                  <a:extLst>
                    <a:ext uri="{FF2B5EF4-FFF2-40B4-BE49-F238E27FC236}">
                      <a16:creationId xmlns:a16="http://schemas.microsoft.com/office/drawing/2014/main" id="{F54FD8F5-5680-4495-87BD-87DBB00FC462}"/>
                    </a:ext>
                  </a:extLst>
                </p:cNvPr>
                <p:cNvSpPr>
                  <a:spLocks noChangeArrowheads="1"/>
                </p:cNvSpPr>
                <p:nvPr/>
              </p:nvSpPr>
              <p:spPr bwMode="auto">
                <a:xfrm>
                  <a:off x="2923" y="1941"/>
                  <a:ext cx="336" cy="6"/>
                </a:xfrm>
                <a:prstGeom prst="rect">
                  <a:avLst/>
                </a:prstGeom>
                <a:solidFill>
                  <a:srgbClr val="FFCC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31" name="Rectangle 775">
                  <a:extLst>
                    <a:ext uri="{FF2B5EF4-FFF2-40B4-BE49-F238E27FC236}">
                      <a16:creationId xmlns:a16="http://schemas.microsoft.com/office/drawing/2014/main" id="{59AA8CA7-DAA9-49D3-BC3C-EDA4F3B7E852}"/>
                    </a:ext>
                  </a:extLst>
                </p:cNvPr>
                <p:cNvSpPr>
                  <a:spLocks noChangeArrowheads="1"/>
                </p:cNvSpPr>
                <p:nvPr/>
              </p:nvSpPr>
              <p:spPr bwMode="auto">
                <a:xfrm>
                  <a:off x="2923" y="1947"/>
                  <a:ext cx="336" cy="6"/>
                </a:xfrm>
                <a:prstGeom prst="rect">
                  <a:avLst/>
                </a:prstGeom>
                <a:solidFill>
                  <a:srgbClr val="FF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32" name="Rectangle 776">
                  <a:extLst>
                    <a:ext uri="{FF2B5EF4-FFF2-40B4-BE49-F238E27FC236}">
                      <a16:creationId xmlns:a16="http://schemas.microsoft.com/office/drawing/2014/main" id="{1B39C911-127E-47E3-9D34-993E96C1B18B}"/>
                    </a:ext>
                  </a:extLst>
                </p:cNvPr>
                <p:cNvSpPr>
                  <a:spLocks noChangeArrowheads="1"/>
                </p:cNvSpPr>
                <p:nvPr/>
              </p:nvSpPr>
              <p:spPr bwMode="auto">
                <a:xfrm>
                  <a:off x="2923" y="1953"/>
                  <a:ext cx="336" cy="6"/>
                </a:xfrm>
                <a:prstGeom prst="rect">
                  <a:avLst/>
                </a:prstGeom>
                <a:solidFill>
                  <a:srgbClr val="FFDC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33" name="Rectangle 777">
                  <a:extLst>
                    <a:ext uri="{FF2B5EF4-FFF2-40B4-BE49-F238E27FC236}">
                      <a16:creationId xmlns:a16="http://schemas.microsoft.com/office/drawing/2014/main" id="{9A772DD0-1E45-4C01-BD77-85C76FFB4AEF}"/>
                    </a:ext>
                  </a:extLst>
                </p:cNvPr>
                <p:cNvSpPr>
                  <a:spLocks noChangeArrowheads="1"/>
                </p:cNvSpPr>
                <p:nvPr/>
              </p:nvSpPr>
              <p:spPr bwMode="auto">
                <a:xfrm>
                  <a:off x="2923" y="1959"/>
                  <a:ext cx="336" cy="6"/>
                </a:xfrm>
                <a:prstGeom prst="rect">
                  <a:avLst/>
                </a:prstGeom>
                <a:solidFill>
                  <a:srgbClr val="FFE3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34" name="Rectangle 778">
                  <a:extLst>
                    <a:ext uri="{FF2B5EF4-FFF2-40B4-BE49-F238E27FC236}">
                      <a16:creationId xmlns:a16="http://schemas.microsoft.com/office/drawing/2014/main" id="{E1976EE3-DAE1-4AED-B607-9CBA3D048192}"/>
                    </a:ext>
                  </a:extLst>
                </p:cNvPr>
                <p:cNvSpPr>
                  <a:spLocks noChangeArrowheads="1"/>
                </p:cNvSpPr>
                <p:nvPr/>
              </p:nvSpPr>
              <p:spPr bwMode="auto">
                <a:xfrm>
                  <a:off x="2923" y="1965"/>
                  <a:ext cx="336" cy="6"/>
                </a:xfrm>
                <a:prstGeom prst="rect">
                  <a:avLst/>
                </a:prstGeom>
                <a:solidFill>
                  <a:srgbClr val="FFE9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35" name="Rectangle 779">
                  <a:extLst>
                    <a:ext uri="{FF2B5EF4-FFF2-40B4-BE49-F238E27FC236}">
                      <a16:creationId xmlns:a16="http://schemas.microsoft.com/office/drawing/2014/main" id="{8DFB196B-450D-479E-8FCA-840A09AB859E}"/>
                    </a:ext>
                  </a:extLst>
                </p:cNvPr>
                <p:cNvSpPr>
                  <a:spLocks noChangeArrowheads="1"/>
                </p:cNvSpPr>
                <p:nvPr/>
              </p:nvSpPr>
              <p:spPr bwMode="auto">
                <a:xfrm>
                  <a:off x="2923" y="1971"/>
                  <a:ext cx="336" cy="6"/>
                </a:xfrm>
                <a:prstGeom prst="rect">
                  <a:avLst/>
                </a:prstGeom>
                <a:solidFill>
                  <a:srgbClr val="FF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36" name="Rectangle 780">
                  <a:extLst>
                    <a:ext uri="{FF2B5EF4-FFF2-40B4-BE49-F238E27FC236}">
                      <a16:creationId xmlns:a16="http://schemas.microsoft.com/office/drawing/2014/main" id="{EE0B9D45-E63E-4454-B8E9-FE0F3934DE25}"/>
                    </a:ext>
                  </a:extLst>
                </p:cNvPr>
                <p:cNvSpPr>
                  <a:spLocks noChangeArrowheads="1"/>
                </p:cNvSpPr>
                <p:nvPr/>
              </p:nvSpPr>
              <p:spPr bwMode="auto">
                <a:xfrm>
                  <a:off x="2923" y="1977"/>
                  <a:ext cx="336" cy="6"/>
                </a:xfrm>
                <a:prstGeom prst="rect">
                  <a:avLst/>
                </a:prstGeom>
                <a:solidFill>
                  <a:srgbClr val="FFF2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37" name="Rectangle 781">
                  <a:extLst>
                    <a:ext uri="{FF2B5EF4-FFF2-40B4-BE49-F238E27FC236}">
                      <a16:creationId xmlns:a16="http://schemas.microsoft.com/office/drawing/2014/main" id="{5482AF74-B693-4B0D-8FE2-6F9E8584225E}"/>
                    </a:ext>
                  </a:extLst>
                </p:cNvPr>
                <p:cNvSpPr>
                  <a:spLocks noChangeArrowheads="1"/>
                </p:cNvSpPr>
                <p:nvPr/>
              </p:nvSpPr>
              <p:spPr bwMode="auto">
                <a:xfrm>
                  <a:off x="2923" y="1983"/>
                  <a:ext cx="336" cy="6"/>
                </a:xfrm>
                <a:prstGeom prst="rect">
                  <a:avLst/>
                </a:prstGeom>
                <a:solidFill>
                  <a:srgbClr val="FF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38" name="Rectangle 782">
                  <a:extLst>
                    <a:ext uri="{FF2B5EF4-FFF2-40B4-BE49-F238E27FC236}">
                      <a16:creationId xmlns:a16="http://schemas.microsoft.com/office/drawing/2014/main" id="{30CBD8BD-5420-4F18-AF39-FC5E4D8EC2D0}"/>
                    </a:ext>
                  </a:extLst>
                </p:cNvPr>
                <p:cNvSpPr>
                  <a:spLocks noChangeArrowheads="1"/>
                </p:cNvSpPr>
                <p:nvPr/>
              </p:nvSpPr>
              <p:spPr bwMode="auto">
                <a:xfrm>
                  <a:off x="2923" y="1989"/>
                  <a:ext cx="336" cy="6"/>
                </a:xfrm>
                <a:prstGeom prst="rect">
                  <a:avLst/>
                </a:prstGeom>
                <a:solidFill>
                  <a:srgbClr val="FF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39" name="Rectangle 783">
                  <a:extLst>
                    <a:ext uri="{FF2B5EF4-FFF2-40B4-BE49-F238E27FC236}">
                      <a16:creationId xmlns:a16="http://schemas.microsoft.com/office/drawing/2014/main" id="{EACE2BCB-C489-4F71-B63D-FB61A20D385B}"/>
                    </a:ext>
                  </a:extLst>
                </p:cNvPr>
                <p:cNvSpPr>
                  <a:spLocks noChangeArrowheads="1"/>
                </p:cNvSpPr>
                <p:nvPr/>
              </p:nvSpPr>
              <p:spPr bwMode="auto">
                <a:xfrm>
                  <a:off x="2923" y="1995"/>
                  <a:ext cx="336" cy="6"/>
                </a:xfrm>
                <a:prstGeom prst="rect">
                  <a:avLst/>
                </a:prstGeom>
                <a:solidFill>
                  <a:srgbClr val="FFFB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40" name="Rectangle 784">
                  <a:extLst>
                    <a:ext uri="{FF2B5EF4-FFF2-40B4-BE49-F238E27FC236}">
                      <a16:creationId xmlns:a16="http://schemas.microsoft.com/office/drawing/2014/main" id="{2D604B62-918D-477F-B7E0-4E3A9E9E1E50}"/>
                    </a:ext>
                  </a:extLst>
                </p:cNvPr>
                <p:cNvSpPr>
                  <a:spLocks noChangeArrowheads="1"/>
                </p:cNvSpPr>
                <p:nvPr/>
              </p:nvSpPr>
              <p:spPr bwMode="auto">
                <a:xfrm>
                  <a:off x="2923" y="2001"/>
                  <a:ext cx="336" cy="6"/>
                </a:xfrm>
                <a:prstGeom prst="rect">
                  <a:avLst/>
                </a:prstGeom>
                <a:solidFill>
                  <a:srgbClr val="FF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41" name="Rectangle 785">
                  <a:extLst>
                    <a:ext uri="{FF2B5EF4-FFF2-40B4-BE49-F238E27FC236}">
                      <a16:creationId xmlns:a16="http://schemas.microsoft.com/office/drawing/2014/main" id="{C25FA00C-F268-474B-A2F0-98183D10FA02}"/>
                    </a:ext>
                  </a:extLst>
                </p:cNvPr>
                <p:cNvSpPr>
                  <a:spLocks noChangeArrowheads="1"/>
                </p:cNvSpPr>
                <p:nvPr/>
              </p:nvSpPr>
              <p:spPr bwMode="auto">
                <a:xfrm>
                  <a:off x="2923" y="2007"/>
                  <a:ext cx="336"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42" name="Rectangle 786">
                  <a:extLst>
                    <a:ext uri="{FF2B5EF4-FFF2-40B4-BE49-F238E27FC236}">
                      <a16:creationId xmlns:a16="http://schemas.microsoft.com/office/drawing/2014/main" id="{69DA4FDE-2EB0-44AC-B532-AF29836A2716}"/>
                    </a:ext>
                  </a:extLst>
                </p:cNvPr>
                <p:cNvSpPr>
                  <a:spLocks noChangeArrowheads="1"/>
                </p:cNvSpPr>
                <p:nvPr/>
              </p:nvSpPr>
              <p:spPr bwMode="auto">
                <a:xfrm>
                  <a:off x="2923" y="2013"/>
                  <a:ext cx="336"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43" name="Rectangle 787">
                  <a:extLst>
                    <a:ext uri="{FF2B5EF4-FFF2-40B4-BE49-F238E27FC236}">
                      <a16:creationId xmlns:a16="http://schemas.microsoft.com/office/drawing/2014/main" id="{B4AEC5BE-D2CB-4799-8AEB-A9FD489D4B14}"/>
                    </a:ext>
                  </a:extLst>
                </p:cNvPr>
                <p:cNvSpPr>
                  <a:spLocks noChangeArrowheads="1"/>
                </p:cNvSpPr>
                <p:nvPr/>
              </p:nvSpPr>
              <p:spPr bwMode="auto">
                <a:xfrm>
                  <a:off x="2923" y="2019"/>
                  <a:ext cx="336" cy="6"/>
                </a:xfrm>
                <a:prstGeom prst="rect">
                  <a:avLst/>
                </a:prstGeom>
                <a:solidFill>
                  <a:srgbClr val="FF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44" name="Rectangle 788">
                  <a:extLst>
                    <a:ext uri="{FF2B5EF4-FFF2-40B4-BE49-F238E27FC236}">
                      <a16:creationId xmlns:a16="http://schemas.microsoft.com/office/drawing/2014/main" id="{EF4310C8-DFF0-400A-B1BB-BBC43C666D9A}"/>
                    </a:ext>
                  </a:extLst>
                </p:cNvPr>
                <p:cNvSpPr>
                  <a:spLocks noChangeArrowheads="1"/>
                </p:cNvSpPr>
                <p:nvPr/>
              </p:nvSpPr>
              <p:spPr bwMode="auto">
                <a:xfrm>
                  <a:off x="2923" y="2025"/>
                  <a:ext cx="336" cy="6"/>
                </a:xfrm>
                <a:prstGeom prst="rect">
                  <a:avLst/>
                </a:prstGeom>
                <a:solidFill>
                  <a:srgbClr val="FFFB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45" name="Rectangle 789">
                  <a:extLst>
                    <a:ext uri="{FF2B5EF4-FFF2-40B4-BE49-F238E27FC236}">
                      <a16:creationId xmlns:a16="http://schemas.microsoft.com/office/drawing/2014/main" id="{18C8B428-390B-4705-8C0A-911F5F418EB7}"/>
                    </a:ext>
                  </a:extLst>
                </p:cNvPr>
                <p:cNvSpPr>
                  <a:spLocks noChangeArrowheads="1"/>
                </p:cNvSpPr>
                <p:nvPr/>
              </p:nvSpPr>
              <p:spPr bwMode="auto">
                <a:xfrm>
                  <a:off x="2923" y="2031"/>
                  <a:ext cx="336" cy="6"/>
                </a:xfrm>
                <a:prstGeom prst="rect">
                  <a:avLst/>
                </a:prstGeom>
                <a:solidFill>
                  <a:srgbClr val="FF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46" name="Rectangle 790">
                  <a:extLst>
                    <a:ext uri="{FF2B5EF4-FFF2-40B4-BE49-F238E27FC236}">
                      <a16:creationId xmlns:a16="http://schemas.microsoft.com/office/drawing/2014/main" id="{75A88010-A775-4CB9-A082-B88A9771EEBF}"/>
                    </a:ext>
                  </a:extLst>
                </p:cNvPr>
                <p:cNvSpPr>
                  <a:spLocks noChangeArrowheads="1"/>
                </p:cNvSpPr>
                <p:nvPr/>
              </p:nvSpPr>
              <p:spPr bwMode="auto">
                <a:xfrm>
                  <a:off x="2923" y="2037"/>
                  <a:ext cx="336" cy="6"/>
                </a:xfrm>
                <a:prstGeom prst="rect">
                  <a:avLst/>
                </a:prstGeom>
                <a:solidFill>
                  <a:srgbClr val="FF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47" name="Rectangle 791">
                  <a:extLst>
                    <a:ext uri="{FF2B5EF4-FFF2-40B4-BE49-F238E27FC236}">
                      <a16:creationId xmlns:a16="http://schemas.microsoft.com/office/drawing/2014/main" id="{0D1EB12E-CD8D-4863-92A0-929826FB3318}"/>
                    </a:ext>
                  </a:extLst>
                </p:cNvPr>
                <p:cNvSpPr>
                  <a:spLocks noChangeArrowheads="1"/>
                </p:cNvSpPr>
                <p:nvPr/>
              </p:nvSpPr>
              <p:spPr bwMode="auto">
                <a:xfrm>
                  <a:off x="2923" y="2043"/>
                  <a:ext cx="336" cy="6"/>
                </a:xfrm>
                <a:prstGeom prst="rect">
                  <a:avLst/>
                </a:prstGeom>
                <a:solidFill>
                  <a:srgbClr val="FFF2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48" name="Rectangle 792">
                  <a:extLst>
                    <a:ext uri="{FF2B5EF4-FFF2-40B4-BE49-F238E27FC236}">
                      <a16:creationId xmlns:a16="http://schemas.microsoft.com/office/drawing/2014/main" id="{7754D412-F02E-4869-9B3A-94421C9A7F9F}"/>
                    </a:ext>
                  </a:extLst>
                </p:cNvPr>
                <p:cNvSpPr>
                  <a:spLocks noChangeArrowheads="1"/>
                </p:cNvSpPr>
                <p:nvPr/>
              </p:nvSpPr>
              <p:spPr bwMode="auto">
                <a:xfrm>
                  <a:off x="2923" y="2049"/>
                  <a:ext cx="336" cy="6"/>
                </a:xfrm>
                <a:prstGeom prst="rect">
                  <a:avLst/>
                </a:prstGeom>
                <a:solidFill>
                  <a:srgbClr val="FF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49" name="Rectangle 793">
                  <a:extLst>
                    <a:ext uri="{FF2B5EF4-FFF2-40B4-BE49-F238E27FC236}">
                      <a16:creationId xmlns:a16="http://schemas.microsoft.com/office/drawing/2014/main" id="{6441B523-833E-4B44-A5F3-294671828B49}"/>
                    </a:ext>
                  </a:extLst>
                </p:cNvPr>
                <p:cNvSpPr>
                  <a:spLocks noChangeArrowheads="1"/>
                </p:cNvSpPr>
                <p:nvPr/>
              </p:nvSpPr>
              <p:spPr bwMode="auto">
                <a:xfrm>
                  <a:off x="2923" y="2055"/>
                  <a:ext cx="336" cy="6"/>
                </a:xfrm>
                <a:prstGeom prst="rect">
                  <a:avLst/>
                </a:prstGeom>
                <a:solidFill>
                  <a:srgbClr val="FF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50" name="Rectangle 794">
                  <a:extLst>
                    <a:ext uri="{FF2B5EF4-FFF2-40B4-BE49-F238E27FC236}">
                      <a16:creationId xmlns:a16="http://schemas.microsoft.com/office/drawing/2014/main" id="{2793D152-CE26-4037-89C4-5B1913AE0C23}"/>
                    </a:ext>
                  </a:extLst>
                </p:cNvPr>
                <p:cNvSpPr>
                  <a:spLocks noChangeArrowheads="1"/>
                </p:cNvSpPr>
                <p:nvPr/>
              </p:nvSpPr>
              <p:spPr bwMode="auto">
                <a:xfrm>
                  <a:off x="2923" y="2061"/>
                  <a:ext cx="336" cy="6"/>
                </a:xfrm>
                <a:prstGeom prst="rect">
                  <a:avLst/>
                </a:prstGeom>
                <a:solidFill>
                  <a:srgbClr val="FFE3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51" name="Rectangle 795">
                  <a:extLst>
                    <a:ext uri="{FF2B5EF4-FFF2-40B4-BE49-F238E27FC236}">
                      <a16:creationId xmlns:a16="http://schemas.microsoft.com/office/drawing/2014/main" id="{F8587E62-778D-4480-ABD1-D4AD0EDEEF53}"/>
                    </a:ext>
                  </a:extLst>
                </p:cNvPr>
                <p:cNvSpPr>
                  <a:spLocks noChangeArrowheads="1"/>
                </p:cNvSpPr>
                <p:nvPr/>
              </p:nvSpPr>
              <p:spPr bwMode="auto">
                <a:xfrm>
                  <a:off x="2923" y="2067"/>
                  <a:ext cx="336" cy="6"/>
                </a:xfrm>
                <a:prstGeom prst="rect">
                  <a:avLst/>
                </a:prstGeom>
                <a:solidFill>
                  <a:srgbClr val="FFDC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52" name="Rectangle 796">
                  <a:extLst>
                    <a:ext uri="{FF2B5EF4-FFF2-40B4-BE49-F238E27FC236}">
                      <a16:creationId xmlns:a16="http://schemas.microsoft.com/office/drawing/2014/main" id="{129FEB0A-9458-4EC9-AF24-8DAE541ADAFD}"/>
                    </a:ext>
                  </a:extLst>
                </p:cNvPr>
                <p:cNvSpPr>
                  <a:spLocks noChangeArrowheads="1"/>
                </p:cNvSpPr>
                <p:nvPr/>
              </p:nvSpPr>
              <p:spPr bwMode="auto">
                <a:xfrm>
                  <a:off x="2923" y="2073"/>
                  <a:ext cx="336" cy="6"/>
                </a:xfrm>
                <a:prstGeom prst="rect">
                  <a:avLst/>
                </a:prstGeom>
                <a:solidFill>
                  <a:srgbClr val="FFD4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53" name="Rectangle 797">
                  <a:extLst>
                    <a:ext uri="{FF2B5EF4-FFF2-40B4-BE49-F238E27FC236}">
                      <a16:creationId xmlns:a16="http://schemas.microsoft.com/office/drawing/2014/main" id="{ED06C445-C96B-4D38-A4B9-56B1729D555C}"/>
                    </a:ext>
                  </a:extLst>
                </p:cNvPr>
                <p:cNvSpPr>
                  <a:spLocks noChangeArrowheads="1"/>
                </p:cNvSpPr>
                <p:nvPr/>
              </p:nvSpPr>
              <p:spPr bwMode="auto">
                <a:xfrm>
                  <a:off x="2923" y="2079"/>
                  <a:ext cx="336" cy="6"/>
                </a:xfrm>
                <a:prstGeom prst="rect">
                  <a:avLst/>
                </a:prstGeom>
                <a:solidFill>
                  <a:srgbClr val="FFCC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54" name="Rectangle 798">
                  <a:extLst>
                    <a:ext uri="{FF2B5EF4-FFF2-40B4-BE49-F238E27FC236}">
                      <a16:creationId xmlns:a16="http://schemas.microsoft.com/office/drawing/2014/main" id="{D26C8DB9-60B3-4418-9018-10693A3E6F8D}"/>
                    </a:ext>
                  </a:extLst>
                </p:cNvPr>
                <p:cNvSpPr>
                  <a:spLocks noChangeArrowheads="1"/>
                </p:cNvSpPr>
                <p:nvPr/>
              </p:nvSpPr>
              <p:spPr bwMode="auto">
                <a:xfrm>
                  <a:off x="2923" y="2085"/>
                  <a:ext cx="336" cy="6"/>
                </a:xfrm>
                <a:prstGeom prst="rect">
                  <a:avLst/>
                </a:prstGeom>
                <a:solidFill>
                  <a:srgbClr val="FFC3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55" name="Rectangle 799">
                  <a:extLst>
                    <a:ext uri="{FF2B5EF4-FFF2-40B4-BE49-F238E27FC236}">
                      <a16:creationId xmlns:a16="http://schemas.microsoft.com/office/drawing/2014/main" id="{FF235389-1113-4144-8816-6B08FA2D34B4}"/>
                    </a:ext>
                  </a:extLst>
                </p:cNvPr>
                <p:cNvSpPr>
                  <a:spLocks noChangeArrowheads="1"/>
                </p:cNvSpPr>
                <p:nvPr/>
              </p:nvSpPr>
              <p:spPr bwMode="auto">
                <a:xfrm>
                  <a:off x="2923" y="2091"/>
                  <a:ext cx="336" cy="6"/>
                </a:xfrm>
                <a:prstGeom prst="rect">
                  <a:avLst/>
                </a:prstGeom>
                <a:solidFill>
                  <a:srgbClr val="FFBA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56" name="Rectangle 800">
                  <a:extLst>
                    <a:ext uri="{FF2B5EF4-FFF2-40B4-BE49-F238E27FC236}">
                      <a16:creationId xmlns:a16="http://schemas.microsoft.com/office/drawing/2014/main" id="{32FAC7D5-EF78-4009-A547-7B2AFB17D99A}"/>
                    </a:ext>
                  </a:extLst>
                </p:cNvPr>
                <p:cNvSpPr>
                  <a:spLocks noChangeArrowheads="1"/>
                </p:cNvSpPr>
                <p:nvPr/>
              </p:nvSpPr>
              <p:spPr bwMode="auto">
                <a:xfrm>
                  <a:off x="2923" y="2097"/>
                  <a:ext cx="336" cy="6"/>
                </a:xfrm>
                <a:prstGeom prst="rect">
                  <a:avLst/>
                </a:prstGeom>
                <a:solidFill>
                  <a:srgbClr val="FFB2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57" name="Rectangle 801">
                  <a:extLst>
                    <a:ext uri="{FF2B5EF4-FFF2-40B4-BE49-F238E27FC236}">
                      <a16:creationId xmlns:a16="http://schemas.microsoft.com/office/drawing/2014/main" id="{988FA949-FC9A-4EEE-A4D5-6B89EADF93FF}"/>
                    </a:ext>
                  </a:extLst>
                </p:cNvPr>
                <p:cNvSpPr>
                  <a:spLocks noChangeArrowheads="1"/>
                </p:cNvSpPr>
                <p:nvPr/>
              </p:nvSpPr>
              <p:spPr bwMode="auto">
                <a:xfrm>
                  <a:off x="2923" y="2103"/>
                  <a:ext cx="336" cy="6"/>
                </a:xfrm>
                <a:prstGeom prst="rect">
                  <a:avLst/>
                </a:prstGeom>
                <a:solidFill>
                  <a:srgbClr val="FFA9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58" name="Rectangle 802">
                  <a:extLst>
                    <a:ext uri="{FF2B5EF4-FFF2-40B4-BE49-F238E27FC236}">
                      <a16:creationId xmlns:a16="http://schemas.microsoft.com/office/drawing/2014/main" id="{E34EFCD5-59B4-491D-9EE8-F4EC3C3F63F5}"/>
                    </a:ext>
                  </a:extLst>
                </p:cNvPr>
                <p:cNvSpPr>
                  <a:spLocks noChangeArrowheads="1"/>
                </p:cNvSpPr>
                <p:nvPr/>
              </p:nvSpPr>
              <p:spPr bwMode="auto">
                <a:xfrm>
                  <a:off x="2923" y="2109"/>
                  <a:ext cx="336" cy="6"/>
                </a:xfrm>
                <a:prstGeom prst="rect">
                  <a:avLst/>
                </a:prstGeom>
                <a:solidFill>
                  <a:srgbClr val="FFA0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59" name="Rectangle 803">
                  <a:extLst>
                    <a:ext uri="{FF2B5EF4-FFF2-40B4-BE49-F238E27FC236}">
                      <a16:creationId xmlns:a16="http://schemas.microsoft.com/office/drawing/2014/main" id="{8E2DCDEF-CC03-42FC-8F8E-F9D611014E49}"/>
                    </a:ext>
                  </a:extLst>
                </p:cNvPr>
                <p:cNvSpPr>
                  <a:spLocks noChangeArrowheads="1"/>
                </p:cNvSpPr>
                <p:nvPr/>
              </p:nvSpPr>
              <p:spPr bwMode="auto">
                <a:xfrm>
                  <a:off x="2923" y="2115"/>
                  <a:ext cx="336" cy="6"/>
                </a:xfrm>
                <a:prstGeom prst="rect">
                  <a:avLst/>
                </a:prstGeom>
                <a:solidFill>
                  <a:srgbClr val="FF99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60" name="Rectangle 804">
                  <a:extLst>
                    <a:ext uri="{FF2B5EF4-FFF2-40B4-BE49-F238E27FC236}">
                      <a16:creationId xmlns:a16="http://schemas.microsoft.com/office/drawing/2014/main" id="{417529E9-9D05-4B73-AB44-C7D9BA437C61}"/>
                    </a:ext>
                  </a:extLst>
                </p:cNvPr>
                <p:cNvSpPr>
                  <a:spLocks noChangeArrowheads="1"/>
                </p:cNvSpPr>
                <p:nvPr/>
              </p:nvSpPr>
              <p:spPr bwMode="auto">
                <a:xfrm>
                  <a:off x="2923" y="2121"/>
                  <a:ext cx="336" cy="6"/>
                </a:xfrm>
                <a:prstGeom prst="rect">
                  <a:avLst/>
                </a:prstGeom>
                <a:solidFill>
                  <a:srgbClr val="FF92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61" name="Rectangle 805">
                  <a:extLst>
                    <a:ext uri="{FF2B5EF4-FFF2-40B4-BE49-F238E27FC236}">
                      <a16:creationId xmlns:a16="http://schemas.microsoft.com/office/drawing/2014/main" id="{9C8B580C-981E-4C40-BA0C-5E349ED25895}"/>
                    </a:ext>
                  </a:extLst>
                </p:cNvPr>
                <p:cNvSpPr>
                  <a:spLocks noChangeArrowheads="1"/>
                </p:cNvSpPr>
                <p:nvPr/>
              </p:nvSpPr>
              <p:spPr bwMode="auto">
                <a:xfrm>
                  <a:off x="2923" y="2127"/>
                  <a:ext cx="336" cy="6"/>
                </a:xfrm>
                <a:prstGeom prst="rect">
                  <a:avLst/>
                </a:prstGeom>
                <a:solidFill>
                  <a:srgbClr val="FF8B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62" name="Rectangle 806">
                  <a:extLst>
                    <a:ext uri="{FF2B5EF4-FFF2-40B4-BE49-F238E27FC236}">
                      <a16:creationId xmlns:a16="http://schemas.microsoft.com/office/drawing/2014/main" id="{1602481E-4B4D-4265-B63A-910D67BB8AA7}"/>
                    </a:ext>
                  </a:extLst>
                </p:cNvPr>
                <p:cNvSpPr>
                  <a:spLocks noChangeArrowheads="1"/>
                </p:cNvSpPr>
                <p:nvPr/>
              </p:nvSpPr>
              <p:spPr bwMode="auto">
                <a:xfrm>
                  <a:off x="2923" y="2133"/>
                  <a:ext cx="336" cy="6"/>
                </a:xfrm>
                <a:prstGeom prst="rect">
                  <a:avLst/>
                </a:prstGeom>
                <a:solidFill>
                  <a:srgbClr val="FF87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63" name="Rectangle 807">
                  <a:extLst>
                    <a:ext uri="{FF2B5EF4-FFF2-40B4-BE49-F238E27FC236}">
                      <a16:creationId xmlns:a16="http://schemas.microsoft.com/office/drawing/2014/main" id="{6A2FBB16-94BC-444A-8123-51390DD583C5}"/>
                    </a:ext>
                  </a:extLst>
                </p:cNvPr>
                <p:cNvSpPr>
                  <a:spLocks noChangeArrowheads="1"/>
                </p:cNvSpPr>
                <p:nvPr/>
              </p:nvSpPr>
              <p:spPr bwMode="auto">
                <a:xfrm>
                  <a:off x="2923" y="2139"/>
                  <a:ext cx="336" cy="6"/>
                </a:xfrm>
                <a:prstGeom prst="rect">
                  <a:avLst/>
                </a:prstGeom>
                <a:solidFill>
                  <a:srgbClr val="FF82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64" name="Rectangle 808">
                  <a:extLst>
                    <a:ext uri="{FF2B5EF4-FFF2-40B4-BE49-F238E27FC236}">
                      <a16:creationId xmlns:a16="http://schemas.microsoft.com/office/drawing/2014/main" id="{1B0947B1-6645-4B44-88C7-8D58C92F3276}"/>
                    </a:ext>
                  </a:extLst>
                </p:cNvPr>
                <p:cNvSpPr>
                  <a:spLocks noChangeArrowheads="1"/>
                </p:cNvSpPr>
                <p:nvPr/>
              </p:nvSpPr>
              <p:spPr bwMode="auto">
                <a:xfrm>
                  <a:off x="2923" y="2145"/>
                  <a:ext cx="336" cy="6"/>
                </a:xfrm>
                <a:prstGeom prst="rect">
                  <a:avLst/>
                </a:prstGeom>
                <a:solidFill>
                  <a:srgbClr val="FF7F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65" name="Rectangle 809">
                  <a:extLst>
                    <a:ext uri="{FF2B5EF4-FFF2-40B4-BE49-F238E27FC236}">
                      <a16:creationId xmlns:a16="http://schemas.microsoft.com/office/drawing/2014/main" id="{19E19D82-7A14-458E-B597-D0266720F8BE}"/>
                    </a:ext>
                  </a:extLst>
                </p:cNvPr>
                <p:cNvSpPr>
                  <a:spLocks noChangeArrowheads="1"/>
                </p:cNvSpPr>
                <p:nvPr/>
              </p:nvSpPr>
              <p:spPr bwMode="auto">
                <a:xfrm>
                  <a:off x="2923" y="2151"/>
                  <a:ext cx="336" cy="6"/>
                </a:xfrm>
                <a:prstGeom prst="rect">
                  <a:avLst/>
                </a:prstGeom>
                <a:solidFill>
                  <a:srgbClr val="FF7C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1466" name="Rectangle 810">
                <a:extLst>
                  <a:ext uri="{FF2B5EF4-FFF2-40B4-BE49-F238E27FC236}">
                    <a16:creationId xmlns:a16="http://schemas.microsoft.com/office/drawing/2014/main" id="{286FCE6D-340C-4E93-B7AC-3A6E97016B13}"/>
                  </a:ext>
                </a:extLst>
              </p:cNvPr>
              <p:cNvSpPr>
                <a:spLocks noChangeArrowheads="1"/>
              </p:cNvSpPr>
              <p:nvPr/>
            </p:nvSpPr>
            <p:spPr bwMode="auto">
              <a:xfrm>
                <a:off x="2923" y="1869"/>
                <a:ext cx="336" cy="288"/>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1467" name="Rectangle 811">
              <a:extLst>
                <a:ext uri="{FF2B5EF4-FFF2-40B4-BE49-F238E27FC236}">
                  <a16:creationId xmlns:a16="http://schemas.microsoft.com/office/drawing/2014/main" id="{813A408B-5625-448E-B07E-DE2B39417A97}"/>
                </a:ext>
              </a:extLst>
            </p:cNvPr>
            <p:cNvSpPr>
              <a:spLocks noChangeArrowheads="1"/>
            </p:cNvSpPr>
            <p:nvPr/>
          </p:nvSpPr>
          <p:spPr bwMode="auto">
            <a:xfrm>
              <a:off x="4200" y="2574"/>
              <a:ext cx="19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200" b="1">
                  <a:solidFill>
                    <a:srgbClr val="200C40"/>
                  </a:solidFill>
                  <a:latin typeface="Arial" panose="020B0604020202020204" pitchFamily="34" charset="0"/>
                </a:rPr>
                <a:t>PPP</a:t>
              </a:r>
              <a:endParaRPr lang="fr-FR" altLang="en-US"/>
            </a:p>
          </p:txBody>
        </p:sp>
        <p:sp>
          <p:nvSpPr>
            <p:cNvPr id="71468" name="Rectangle 812">
              <a:extLst>
                <a:ext uri="{FF2B5EF4-FFF2-40B4-BE49-F238E27FC236}">
                  <a16:creationId xmlns:a16="http://schemas.microsoft.com/office/drawing/2014/main" id="{EE813B64-B96E-41FA-8E9E-9C4E4D62176A}"/>
                </a:ext>
              </a:extLst>
            </p:cNvPr>
            <p:cNvSpPr>
              <a:spLocks noChangeArrowheads="1"/>
            </p:cNvSpPr>
            <p:nvPr/>
          </p:nvSpPr>
          <p:spPr bwMode="auto">
            <a:xfrm>
              <a:off x="4140" y="2688"/>
              <a:ext cx="31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200" b="1">
                  <a:solidFill>
                    <a:srgbClr val="200C40"/>
                  </a:solidFill>
                  <a:latin typeface="Arial" panose="020B0604020202020204" pitchFamily="34" charset="0"/>
                </a:rPr>
                <a:t>PPPoE</a:t>
              </a:r>
              <a:endParaRPr lang="fr-FR" altLang="en-US"/>
            </a:p>
          </p:txBody>
        </p:sp>
        <p:grpSp>
          <p:nvGrpSpPr>
            <p:cNvPr id="71469" name="Group 813">
              <a:extLst>
                <a:ext uri="{FF2B5EF4-FFF2-40B4-BE49-F238E27FC236}">
                  <a16:creationId xmlns:a16="http://schemas.microsoft.com/office/drawing/2014/main" id="{002A51C6-4074-4EA5-9668-754A7060267F}"/>
                </a:ext>
              </a:extLst>
            </p:cNvPr>
            <p:cNvGrpSpPr>
              <a:grpSpLocks/>
            </p:cNvGrpSpPr>
            <p:nvPr/>
          </p:nvGrpSpPr>
          <p:grpSpPr bwMode="auto">
            <a:xfrm>
              <a:off x="4128" y="2304"/>
              <a:ext cx="672" cy="240"/>
              <a:chOff x="2923" y="1629"/>
              <a:chExt cx="672" cy="240"/>
            </a:xfrm>
          </p:grpSpPr>
          <p:grpSp>
            <p:nvGrpSpPr>
              <p:cNvPr id="71470" name="Group 814">
                <a:extLst>
                  <a:ext uri="{FF2B5EF4-FFF2-40B4-BE49-F238E27FC236}">
                    <a16:creationId xmlns:a16="http://schemas.microsoft.com/office/drawing/2014/main" id="{25060EC4-7710-4AA1-AAA2-21BA3A1BDD78}"/>
                  </a:ext>
                </a:extLst>
              </p:cNvPr>
              <p:cNvGrpSpPr>
                <a:grpSpLocks/>
              </p:cNvGrpSpPr>
              <p:nvPr/>
            </p:nvGrpSpPr>
            <p:grpSpPr bwMode="auto">
              <a:xfrm>
                <a:off x="2923" y="1629"/>
                <a:ext cx="672" cy="240"/>
                <a:chOff x="2923" y="1629"/>
                <a:chExt cx="672" cy="240"/>
              </a:xfrm>
            </p:grpSpPr>
            <p:sp>
              <p:nvSpPr>
                <p:cNvPr id="71471" name="Rectangle 815">
                  <a:extLst>
                    <a:ext uri="{FF2B5EF4-FFF2-40B4-BE49-F238E27FC236}">
                      <a16:creationId xmlns:a16="http://schemas.microsoft.com/office/drawing/2014/main" id="{66CC6602-9ED5-47F9-B20D-EDB7DACE3E40}"/>
                    </a:ext>
                  </a:extLst>
                </p:cNvPr>
                <p:cNvSpPr>
                  <a:spLocks noChangeArrowheads="1"/>
                </p:cNvSpPr>
                <p:nvPr/>
              </p:nvSpPr>
              <p:spPr bwMode="auto">
                <a:xfrm>
                  <a:off x="2923" y="1629"/>
                  <a:ext cx="672" cy="6"/>
                </a:xfrm>
                <a:prstGeom prst="rect">
                  <a:avLst/>
                </a:prstGeom>
                <a:solidFill>
                  <a:srgbClr val="4777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72" name="Rectangle 816">
                  <a:extLst>
                    <a:ext uri="{FF2B5EF4-FFF2-40B4-BE49-F238E27FC236}">
                      <a16:creationId xmlns:a16="http://schemas.microsoft.com/office/drawing/2014/main" id="{09903796-92B6-45A6-80E2-0F1520EAFA02}"/>
                    </a:ext>
                  </a:extLst>
                </p:cNvPr>
                <p:cNvSpPr>
                  <a:spLocks noChangeArrowheads="1"/>
                </p:cNvSpPr>
                <p:nvPr/>
              </p:nvSpPr>
              <p:spPr bwMode="auto">
                <a:xfrm>
                  <a:off x="2923" y="1635"/>
                  <a:ext cx="672" cy="6"/>
                </a:xfrm>
                <a:prstGeom prst="rect">
                  <a:avLst/>
                </a:prstGeom>
                <a:solidFill>
                  <a:srgbClr val="497A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73" name="Rectangle 817">
                  <a:extLst>
                    <a:ext uri="{FF2B5EF4-FFF2-40B4-BE49-F238E27FC236}">
                      <a16:creationId xmlns:a16="http://schemas.microsoft.com/office/drawing/2014/main" id="{F48BDCD7-80AF-4813-9DAC-5A14D6874D61}"/>
                    </a:ext>
                  </a:extLst>
                </p:cNvPr>
                <p:cNvSpPr>
                  <a:spLocks noChangeArrowheads="1"/>
                </p:cNvSpPr>
                <p:nvPr/>
              </p:nvSpPr>
              <p:spPr bwMode="auto">
                <a:xfrm>
                  <a:off x="2923" y="1641"/>
                  <a:ext cx="672" cy="6"/>
                </a:xfrm>
                <a:prstGeom prst="rect">
                  <a:avLst/>
                </a:prstGeom>
                <a:solidFill>
                  <a:srgbClr val="4C7F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74" name="Rectangle 818">
                  <a:extLst>
                    <a:ext uri="{FF2B5EF4-FFF2-40B4-BE49-F238E27FC236}">
                      <a16:creationId xmlns:a16="http://schemas.microsoft.com/office/drawing/2014/main" id="{D904433C-832D-4CAF-A508-796457B93095}"/>
                    </a:ext>
                  </a:extLst>
                </p:cNvPr>
                <p:cNvSpPr>
                  <a:spLocks noChangeArrowheads="1"/>
                </p:cNvSpPr>
                <p:nvPr/>
              </p:nvSpPr>
              <p:spPr bwMode="auto">
                <a:xfrm>
                  <a:off x="2923" y="1647"/>
                  <a:ext cx="672" cy="6"/>
                </a:xfrm>
                <a:prstGeom prst="rect">
                  <a:avLst/>
                </a:prstGeom>
                <a:solidFill>
                  <a:srgbClr val="508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75" name="Rectangle 819">
                  <a:extLst>
                    <a:ext uri="{FF2B5EF4-FFF2-40B4-BE49-F238E27FC236}">
                      <a16:creationId xmlns:a16="http://schemas.microsoft.com/office/drawing/2014/main" id="{9F128407-6B7C-4C76-A42F-7F286C004958}"/>
                    </a:ext>
                  </a:extLst>
                </p:cNvPr>
                <p:cNvSpPr>
                  <a:spLocks noChangeArrowheads="1"/>
                </p:cNvSpPr>
                <p:nvPr/>
              </p:nvSpPr>
              <p:spPr bwMode="auto">
                <a:xfrm>
                  <a:off x="2923" y="1653"/>
                  <a:ext cx="672" cy="6"/>
                </a:xfrm>
                <a:prstGeom prst="rect">
                  <a:avLst/>
                </a:prstGeom>
                <a:solidFill>
                  <a:srgbClr val="548D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76" name="Rectangle 820">
                  <a:extLst>
                    <a:ext uri="{FF2B5EF4-FFF2-40B4-BE49-F238E27FC236}">
                      <a16:creationId xmlns:a16="http://schemas.microsoft.com/office/drawing/2014/main" id="{6A501517-AF7E-4B71-84A4-B367CE4E7A83}"/>
                    </a:ext>
                  </a:extLst>
                </p:cNvPr>
                <p:cNvSpPr>
                  <a:spLocks noChangeArrowheads="1"/>
                </p:cNvSpPr>
                <p:nvPr/>
              </p:nvSpPr>
              <p:spPr bwMode="auto">
                <a:xfrm>
                  <a:off x="2923" y="1659"/>
                  <a:ext cx="672" cy="6"/>
                </a:xfrm>
                <a:prstGeom prst="rect">
                  <a:avLst/>
                </a:prstGeom>
                <a:solidFill>
                  <a:srgbClr val="5A96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77" name="Rectangle 821">
                  <a:extLst>
                    <a:ext uri="{FF2B5EF4-FFF2-40B4-BE49-F238E27FC236}">
                      <a16:creationId xmlns:a16="http://schemas.microsoft.com/office/drawing/2014/main" id="{B2D73D9C-A411-4300-97A6-B960E8A2CA88}"/>
                    </a:ext>
                  </a:extLst>
                </p:cNvPr>
                <p:cNvSpPr>
                  <a:spLocks noChangeArrowheads="1"/>
                </p:cNvSpPr>
                <p:nvPr/>
              </p:nvSpPr>
              <p:spPr bwMode="auto">
                <a:xfrm>
                  <a:off x="2923" y="1665"/>
                  <a:ext cx="672" cy="6"/>
                </a:xfrm>
                <a:prstGeom prst="rect">
                  <a:avLst/>
                </a:prstGeom>
                <a:solidFill>
                  <a:srgbClr val="60A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78" name="Rectangle 822">
                  <a:extLst>
                    <a:ext uri="{FF2B5EF4-FFF2-40B4-BE49-F238E27FC236}">
                      <a16:creationId xmlns:a16="http://schemas.microsoft.com/office/drawing/2014/main" id="{77127CD8-E08A-484E-B03F-0B4F91FC93E8}"/>
                    </a:ext>
                  </a:extLst>
                </p:cNvPr>
                <p:cNvSpPr>
                  <a:spLocks noChangeArrowheads="1"/>
                </p:cNvSpPr>
                <p:nvPr/>
              </p:nvSpPr>
              <p:spPr bwMode="auto">
                <a:xfrm>
                  <a:off x="2923" y="1671"/>
                  <a:ext cx="672" cy="6"/>
                </a:xfrm>
                <a:prstGeom prst="rect">
                  <a:avLst/>
                </a:prstGeom>
                <a:solidFill>
                  <a:srgbClr val="66AB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79" name="Rectangle 823">
                  <a:extLst>
                    <a:ext uri="{FF2B5EF4-FFF2-40B4-BE49-F238E27FC236}">
                      <a16:creationId xmlns:a16="http://schemas.microsoft.com/office/drawing/2014/main" id="{A403ABC9-2AE5-46FF-A06C-CC944049B3FD}"/>
                    </a:ext>
                  </a:extLst>
                </p:cNvPr>
                <p:cNvSpPr>
                  <a:spLocks noChangeArrowheads="1"/>
                </p:cNvSpPr>
                <p:nvPr/>
              </p:nvSpPr>
              <p:spPr bwMode="auto">
                <a:xfrm>
                  <a:off x="2923" y="1677"/>
                  <a:ext cx="672" cy="6"/>
                </a:xfrm>
                <a:prstGeom prst="rect">
                  <a:avLst/>
                </a:prstGeom>
                <a:solidFill>
                  <a:srgbClr val="6DB5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80" name="Rectangle 824">
                  <a:extLst>
                    <a:ext uri="{FF2B5EF4-FFF2-40B4-BE49-F238E27FC236}">
                      <a16:creationId xmlns:a16="http://schemas.microsoft.com/office/drawing/2014/main" id="{3715630D-8D4B-4EAB-898A-60784146BB48}"/>
                    </a:ext>
                  </a:extLst>
                </p:cNvPr>
                <p:cNvSpPr>
                  <a:spLocks noChangeArrowheads="1"/>
                </p:cNvSpPr>
                <p:nvPr/>
              </p:nvSpPr>
              <p:spPr bwMode="auto">
                <a:xfrm>
                  <a:off x="2923" y="1683"/>
                  <a:ext cx="672" cy="6"/>
                </a:xfrm>
                <a:prstGeom prst="rect">
                  <a:avLst/>
                </a:prstGeom>
                <a:solidFill>
                  <a:srgbClr val="73C1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81" name="Rectangle 825">
                  <a:extLst>
                    <a:ext uri="{FF2B5EF4-FFF2-40B4-BE49-F238E27FC236}">
                      <a16:creationId xmlns:a16="http://schemas.microsoft.com/office/drawing/2014/main" id="{8FDB4CA7-C02F-48E6-AC9E-7633666E2279}"/>
                    </a:ext>
                  </a:extLst>
                </p:cNvPr>
                <p:cNvSpPr>
                  <a:spLocks noChangeArrowheads="1"/>
                </p:cNvSpPr>
                <p:nvPr/>
              </p:nvSpPr>
              <p:spPr bwMode="auto">
                <a:xfrm>
                  <a:off x="2923" y="1689"/>
                  <a:ext cx="672" cy="6"/>
                </a:xfrm>
                <a:prstGeom prst="rect">
                  <a:avLst/>
                </a:prstGeom>
                <a:solidFill>
                  <a:srgbClr val="7ACC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82" name="Rectangle 826">
                  <a:extLst>
                    <a:ext uri="{FF2B5EF4-FFF2-40B4-BE49-F238E27FC236}">
                      <a16:creationId xmlns:a16="http://schemas.microsoft.com/office/drawing/2014/main" id="{F6EBA5FE-0071-4137-A155-8B8313D0E337}"/>
                    </a:ext>
                  </a:extLst>
                </p:cNvPr>
                <p:cNvSpPr>
                  <a:spLocks noChangeArrowheads="1"/>
                </p:cNvSpPr>
                <p:nvPr/>
              </p:nvSpPr>
              <p:spPr bwMode="auto">
                <a:xfrm>
                  <a:off x="2923" y="1695"/>
                  <a:ext cx="672" cy="6"/>
                </a:xfrm>
                <a:prstGeom prst="rect">
                  <a:avLst/>
                </a:prstGeom>
                <a:solidFill>
                  <a:srgbClr val="80D6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83" name="Rectangle 827">
                  <a:extLst>
                    <a:ext uri="{FF2B5EF4-FFF2-40B4-BE49-F238E27FC236}">
                      <a16:creationId xmlns:a16="http://schemas.microsoft.com/office/drawing/2014/main" id="{C37841C5-D912-4B16-8792-4B0CA733E054}"/>
                    </a:ext>
                  </a:extLst>
                </p:cNvPr>
                <p:cNvSpPr>
                  <a:spLocks noChangeArrowheads="1"/>
                </p:cNvSpPr>
                <p:nvPr/>
              </p:nvSpPr>
              <p:spPr bwMode="auto">
                <a:xfrm>
                  <a:off x="2923" y="1701"/>
                  <a:ext cx="672" cy="6"/>
                </a:xfrm>
                <a:prstGeom prst="rect">
                  <a:avLst/>
                </a:prstGeom>
                <a:solidFill>
                  <a:srgbClr val="86DF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84" name="Rectangle 828">
                  <a:extLst>
                    <a:ext uri="{FF2B5EF4-FFF2-40B4-BE49-F238E27FC236}">
                      <a16:creationId xmlns:a16="http://schemas.microsoft.com/office/drawing/2014/main" id="{84750E68-E34D-42E3-9FC3-BC78BCDAEA73}"/>
                    </a:ext>
                  </a:extLst>
                </p:cNvPr>
                <p:cNvSpPr>
                  <a:spLocks noChangeArrowheads="1"/>
                </p:cNvSpPr>
                <p:nvPr/>
              </p:nvSpPr>
              <p:spPr bwMode="auto">
                <a:xfrm>
                  <a:off x="2923" y="1707"/>
                  <a:ext cx="672" cy="6"/>
                </a:xfrm>
                <a:prstGeom prst="rect">
                  <a:avLst/>
                </a:prstGeom>
                <a:solidFill>
                  <a:srgbClr val="8AE6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85" name="Rectangle 829">
                  <a:extLst>
                    <a:ext uri="{FF2B5EF4-FFF2-40B4-BE49-F238E27FC236}">
                      <a16:creationId xmlns:a16="http://schemas.microsoft.com/office/drawing/2014/main" id="{D37E9822-C389-4B22-8F15-5C8FF2A0741E}"/>
                    </a:ext>
                  </a:extLst>
                </p:cNvPr>
                <p:cNvSpPr>
                  <a:spLocks noChangeArrowheads="1"/>
                </p:cNvSpPr>
                <p:nvPr/>
              </p:nvSpPr>
              <p:spPr bwMode="auto">
                <a:xfrm>
                  <a:off x="2923" y="1713"/>
                  <a:ext cx="672" cy="6"/>
                </a:xfrm>
                <a:prstGeom prst="rect">
                  <a:avLst/>
                </a:prstGeom>
                <a:solidFill>
                  <a:srgbClr val="8EED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86" name="Rectangle 830">
                  <a:extLst>
                    <a:ext uri="{FF2B5EF4-FFF2-40B4-BE49-F238E27FC236}">
                      <a16:creationId xmlns:a16="http://schemas.microsoft.com/office/drawing/2014/main" id="{D690C9E1-F21B-4484-91F6-C578004F674F}"/>
                    </a:ext>
                  </a:extLst>
                </p:cNvPr>
                <p:cNvSpPr>
                  <a:spLocks noChangeArrowheads="1"/>
                </p:cNvSpPr>
                <p:nvPr/>
              </p:nvSpPr>
              <p:spPr bwMode="auto">
                <a:xfrm>
                  <a:off x="2923" y="1719"/>
                  <a:ext cx="672" cy="6"/>
                </a:xfrm>
                <a:prstGeom prst="rect">
                  <a:avLst/>
                </a:prstGeom>
                <a:solidFill>
                  <a:srgbClr val="91F2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87" name="Rectangle 831">
                  <a:extLst>
                    <a:ext uri="{FF2B5EF4-FFF2-40B4-BE49-F238E27FC236}">
                      <a16:creationId xmlns:a16="http://schemas.microsoft.com/office/drawing/2014/main" id="{5AF936D4-A894-4C1D-B9C5-096B1E7E15F3}"/>
                    </a:ext>
                  </a:extLst>
                </p:cNvPr>
                <p:cNvSpPr>
                  <a:spLocks noChangeArrowheads="1"/>
                </p:cNvSpPr>
                <p:nvPr/>
              </p:nvSpPr>
              <p:spPr bwMode="auto">
                <a:xfrm>
                  <a:off x="2923" y="1725"/>
                  <a:ext cx="672" cy="6"/>
                </a:xfrm>
                <a:prstGeom prst="rect">
                  <a:avLst/>
                </a:prstGeom>
                <a:solidFill>
                  <a:srgbClr val="94F7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88" name="Rectangle 832">
                  <a:extLst>
                    <a:ext uri="{FF2B5EF4-FFF2-40B4-BE49-F238E27FC236}">
                      <a16:creationId xmlns:a16="http://schemas.microsoft.com/office/drawing/2014/main" id="{64E30CB6-30F8-48EF-8181-05EEA31AA129}"/>
                    </a:ext>
                  </a:extLst>
                </p:cNvPr>
                <p:cNvSpPr>
                  <a:spLocks noChangeArrowheads="1"/>
                </p:cNvSpPr>
                <p:nvPr/>
              </p:nvSpPr>
              <p:spPr bwMode="auto">
                <a:xfrm>
                  <a:off x="2923" y="1731"/>
                  <a:ext cx="672" cy="6"/>
                </a:xfrm>
                <a:prstGeom prst="rect">
                  <a:avLst/>
                </a:prstGeom>
                <a:solidFill>
                  <a:srgbClr val="96FA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89" name="Rectangle 833">
                  <a:extLst>
                    <a:ext uri="{FF2B5EF4-FFF2-40B4-BE49-F238E27FC236}">
                      <a16:creationId xmlns:a16="http://schemas.microsoft.com/office/drawing/2014/main" id="{32514B0C-9893-4080-BA40-4602AC46A166}"/>
                    </a:ext>
                  </a:extLst>
                </p:cNvPr>
                <p:cNvSpPr>
                  <a:spLocks noChangeArrowheads="1"/>
                </p:cNvSpPr>
                <p:nvPr/>
              </p:nvSpPr>
              <p:spPr bwMode="auto">
                <a:xfrm>
                  <a:off x="2923" y="1737"/>
                  <a:ext cx="672" cy="6"/>
                </a:xfrm>
                <a:prstGeom prst="rect">
                  <a:avLst/>
                </a:prstGeom>
                <a:solidFill>
                  <a:srgbClr val="97FC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90" name="Rectangle 834">
                  <a:extLst>
                    <a:ext uri="{FF2B5EF4-FFF2-40B4-BE49-F238E27FC236}">
                      <a16:creationId xmlns:a16="http://schemas.microsoft.com/office/drawing/2014/main" id="{6B07C65F-C4B5-4FCF-B144-2FD64526E6B0}"/>
                    </a:ext>
                  </a:extLst>
                </p:cNvPr>
                <p:cNvSpPr>
                  <a:spLocks noChangeArrowheads="1"/>
                </p:cNvSpPr>
                <p:nvPr/>
              </p:nvSpPr>
              <p:spPr bwMode="auto">
                <a:xfrm>
                  <a:off x="2923" y="1743"/>
                  <a:ext cx="672" cy="6"/>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91" name="Rectangle 835">
                  <a:extLst>
                    <a:ext uri="{FF2B5EF4-FFF2-40B4-BE49-F238E27FC236}">
                      <a16:creationId xmlns:a16="http://schemas.microsoft.com/office/drawing/2014/main" id="{B926F26C-3902-45DC-8210-934CEFC9DDA9}"/>
                    </a:ext>
                  </a:extLst>
                </p:cNvPr>
                <p:cNvSpPr>
                  <a:spLocks noChangeArrowheads="1"/>
                </p:cNvSpPr>
                <p:nvPr/>
              </p:nvSpPr>
              <p:spPr bwMode="auto">
                <a:xfrm>
                  <a:off x="2923" y="1749"/>
                  <a:ext cx="672" cy="6"/>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92" name="Rectangle 836">
                  <a:extLst>
                    <a:ext uri="{FF2B5EF4-FFF2-40B4-BE49-F238E27FC236}">
                      <a16:creationId xmlns:a16="http://schemas.microsoft.com/office/drawing/2014/main" id="{74037CC4-E304-4DCC-9FFF-E9C66A64697C}"/>
                    </a:ext>
                  </a:extLst>
                </p:cNvPr>
                <p:cNvSpPr>
                  <a:spLocks noChangeArrowheads="1"/>
                </p:cNvSpPr>
                <p:nvPr/>
              </p:nvSpPr>
              <p:spPr bwMode="auto">
                <a:xfrm>
                  <a:off x="2923" y="1755"/>
                  <a:ext cx="672" cy="6"/>
                </a:xfrm>
                <a:prstGeom prst="rect">
                  <a:avLst/>
                </a:prstGeom>
                <a:solidFill>
                  <a:srgbClr val="97FC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93" name="Rectangle 837">
                  <a:extLst>
                    <a:ext uri="{FF2B5EF4-FFF2-40B4-BE49-F238E27FC236}">
                      <a16:creationId xmlns:a16="http://schemas.microsoft.com/office/drawing/2014/main" id="{99E9BA39-449A-429E-A336-7BD97C4F2EA4}"/>
                    </a:ext>
                  </a:extLst>
                </p:cNvPr>
                <p:cNvSpPr>
                  <a:spLocks noChangeArrowheads="1"/>
                </p:cNvSpPr>
                <p:nvPr/>
              </p:nvSpPr>
              <p:spPr bwMode="auto">
                <a:xfrm>
                  <a:off x="2923" y="1761"/>
                  <a:ext cx="672" cy="6"/>
                </a:xfrm>
                <a:prstGeom prst="rect">
                  <a:avLst/>
                </a:prstGeom>
                <a:solidFill>
                  <a:srgbClr val="96FA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94" name="Rectangle 838">
                  <a:extLst>
                    <a:ext uri="{FF2B5EF4-FFF2-40B4-BE49-F238E27FC236}">
                      <a16:creationId xmlns:a16="http://schemas.microsoft.com/office/drawing/2014/main" id="{9F916AA9-5B2F-481B-A75A-D26A27960D32}"/>
                    </a:ext>
                  </a:extLst>
                </p:cNvPr>
                <p:cNvSpPr>
                  <a:spLocks noChangeArrowheads="1"/>
                </p:cNvSpPr>
                <p:nvPr/>
              </p:nvSpPr>
              <p:spPr bwMode="auto">
                <a:xfrm>
                  <a:off x="2923" y="1767"/>
                  <a:ext cx="672" cy="6"/>
                </a:xfrm>
                <a:prstGeom prst="rect">
                  <a:avLst/>
                </a:prstGeom>
                <a:solidFill>
                  <a:srgbClr val="94F7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95" name="Rectangle 839">
                  <a:extLst>
                    <a:ext uri="{FF2B5EF4-FFF2-40B4-BE49-F238E27FC236}">
                      <a16:creationId xmlns:a16="http://schemas.microsoft.com/office/drawing/2014/main" id="{438FAAC1-9514-4794-BBBA-A83AB88662BB}"/>
                    </a:ext>
                  </a:extLst>
                </p:cNvPr>
                <p:cNvSpPr>
                  <a:spLocks noChangeArrowheads="1"/>
                </p:cNvSpPr>
                <p:nvPr/>
              </p:nvSpPr>
              <p:spPr bwMode="auto">
                <a:xfrm>
                  <a:off x="2923" y="1773"/>
                  <a:ext cx="672" cy="6"/>
                </a:xfrm>
                <a:prstGeom prst="rect">
                  <a:avLst/>
                </a:prstGeom>
                <a:solidFill>
                  <a:srgbClr val="91F2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96" name="Rectangle 840">
                  <a:extLst>
                    <a:ext uri="{FF2B5EF4-FFF2-40B4-BE49-F238E27FC236}">
                      <a16:creationId xmlns:a16="http://schemas.microsoft.com/office/drawing/2014/main" id="{174DB404-265E-4ADB-B0F7-91D8846BAFF0}"/>
                    </a:ext>
                  </a:extLst>
                </p:cNvPr>
                <p:cNvSpPr>
                  <a:spLocks noChangeArrowheads="1"/>
                </p:cNvSpPr>
                <p:nvPr/>
              </p:nvSpPr>
              <p:spPr bwMode="auto">
                <a:xfrm>
                  <a:off x="2923" y="1779"/>
                  <a:ext cx="672" cy="6"/>
                </a:xfrm>
                <a:prstGeom prst="rect">
                  <a:avLst/>
                </a:prstGeom>
                <a:solidFill>
                  <a:srgbClr val="8EED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97" name="Rectangle 841">
                  <a:extLst>
                    <a:ext uri="{FF2B5EF4-FFF2-40B4-BE49-F238E27FC236}">
                      <a16:creationId xmlns:a16="http://schemas.microsoft.com/office/drawing/2014/main" id="{97552636-02B5-42E4-8FE6-7145D7DDBD5A}"/>
                    </a:ext>
                  </a:extLst>
                </p:cNvPr>
                <p:cNvSpPr>
                  <a:spLocks noChangeArrowheads="1"/>
                </p:cNvSpPr>
                <p:nvPr/>
              </p:nvSpPr>
              <p:spPr bwMode="auto">
                <a:xfrm>
                  <a:off x="2923" y="1785"/>
                  <a:ext cx="672" cy="6"/>
                </a:xfrm>
                <a:prstGeom prst="rect">
                  <a:avLst/>
                </a:prstGeom>
                <a:solidFill>
                  <a:srgbClr val="8AE6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98" name="Rectangle 842">
                  <a:extLst>
                    <a:ext uri="{FF2B5EF4-FFF2-40B4-BE49-F238E27FC236}">
                      <a16:creationId xmlns:a16="http://schemas.microsoft.com/office/drawing/2014/main" id="{B4166D25-F993-4F1A-BB15-AC1236AB4784}"/>
                    </a:ext>
                  </a:extLst>
                </p:cNvPr>
                <p:cNvSpPr>
                  <a:spLocks noChangeArrowheads="1"/>
                </p:cNvSpPr>
                <p:nvPr/>
              </p:nvSpPr>
              <p:spPr bwMode="auto">
                <a:xfrm>
                  <a:off x="2923" y="1791"/>
                  <a:ext cx="672" cy="6"/>
                </a:xfrm>
                <a:prstGeom prst="rect">
                  <a:avLst/>
                </a:prstGeom>
                <a:solidFill>
                  <a:srgbClr val="85DE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499" name="Rectangle 843">
                  <a:extLst>
                    <a:ext uri="{FF2B5EF4-FFF2-40B4-BE49-F238E27FC236}">
                      <a16:creationId xmlns:a16="http://schemas.microsoft.com/office/drawing/2014/main" id="{F07B91CD-7996-4912-A205-1EE10619053A}"/>
                    </a:ext>
                  </a:extLst>
                </p:cNvPr>
                <p:cNvSpPr>
                  <a:spLocks noChangeArrowheads="1"/>
                </p:cNvSpPr>
                <p:nvPr/>
              </p:nvSpPr>
              <p:spPr bwMode="auto">
                <a:xfrm>
                  <a:off x="2923" y="1797"/>
                  <a:ext cx="672" cy="6"/>
                </a:xfrm>
                <a:prstGeom prst="rect">
                  <a:avLst/>
                </a:prstGeom>
                <a:solidFill>
                  <a:srgbClr val="80D6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00" name="Rectangle 844">
                  <a:extLst>
                    <a:ext uri="{FF2B5EF4-FFF2-40B4-BE49-F238E27FC236}">
                      <a16:creationId xmlns:a16="http://schemas.microsoft.com/office/drawing/2014/main" id="{96A28A99-62CD-4D58-B514-0E8DA2D3324A}"/>
                    </a:ext>
                  </a:extLst>
                </p:cNvPr>
                <p:cNvSpPr>
                  <a:spLocks noChangeArrowheads="1"/>
                </p:cNvSpPr>
                <p:nvPr/>
              </p:nvSpPr>
              <p:spPr bwMode="auto">
                <a:xfrm>
                  <a:off x="2923" y="1803"/>
                  <a:ext cx="672" cy="6"/>
                </a:xfrm>
                <a:prstGeom prst="rect">
                  <a:avLst/>
                </a:prstGeom>
                <a:solidFill>
                  <a:srgbClr val="7ACC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01" name="Rectangle 845">
                  <a:extLst>
                    <a:ext uri="{FF2B5EF4-FFF2-40B4-BE49-F238E27FC236}">
                      <a16:creationId xmlns:a16="http://schemas.microsoft.com/office/drawing/2014/main" id="{723357D8-EE75-4449-AD41-7DC88DB09B92}"/>
                    </a:ext>
                  </a:extLst>
                </p:cNvPr>
                <p:cNvSpPr>
                  <a:spLocks noChangeArrowheads="1"/>
                </p:cNvSpPr>
                <p:nvPr/>
              </p:nvSpPr>
              <p:spPr bwMode="auto">
                <a:xfrm>
                  <a:off x="2923" y="1809"/>
                  <a:ext cx="672" cy="6"/>
                </a:xfrm>
                <a:prstGeom prst="rect">
                  <a:avLst/>
                </a:prstGeom>
                <a:solidFill>
                  <a:srgbClr val="73C1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02" name="Rectangle 846">
                  <a:extLst>
                    <a:ext uri="{FF2B5EF4-FFF2-40B4-BE49-F238E27FC236}">
                      <a16:creationId xmlns:a16="http://schemas.microsoft.com/office/drawing/2014/main" id="{85E3C7EE-D5D5-474E-88EE-D2DAE819928E}"/>
                    </a:ext>
                  </a:extLst>
                </p:cNvPr>
                <p:cNvSpPr>
                  <a:spLocks noChangeArrowheads="1"/>
                </p:cNvSpPr>
                <p:nvPr/>
              </p:nvSpPr>
              <p:spPr bwMode="auto">
                <a:xfrm>
                  <a:off x="2923" y="1815"/>
                  <a:ext cx="672" cy="6"/>
                </a:xfrm>
                <a:prstGeom prst="rect">
                  <a:avLst/>
                </a:prstGeom>
                <a:solidFill>
                  <a:srgbClr val="6DB5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03" name="Rectangle 847">
                  <a:extLst>
                    <a:ext uri="{FF2B5EF4-FFF2-40B4-BE49-F238E27FC236}">
                      <a16:creationId xmlns:a16="http://schemas.microsoft.com/office/drawing/2014/main" id="{635C155B-E6EA-4C0B-8236-E8319B4C7C8E}"/>
                    </a:ext>
                  </a:extLst>
                </p:cNvPr>
                <p:cNvSpPr>
                  <a:spLocks noChangeArrowheads="1"/>
                </p:cNvSpPr>
                <p:nvPr/>
              </p:nvSpPr>
              <p:spPr bwMode="auto">
                <a:xfrm>
                  <a:off x="2923" y="1821"/>
                  <a:ext cx="672" cy="6"/>
                </a:xfrm>
                <a:prstGeom prst="rect">
                  <a:avLst/>
                </a:prstGeom>
                <a:solidFill>
                  <a:srgbClr val="66AA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04" name="Rectangle 848">
                  <a:extLst>
                    <a:ext uri="{FF2B5EF4-FFF2-40B4-BE49-F238E27FC236}">
                      <a16:creationId xmlns:a16="http://schemas.microsoft.com/office/drawing/2014/main" id="{34315C56-AA12-4C4F-AC0F-7D453A70C72B}"/>
                    </a:ext>
                  </a:extLst>
                </p:cNvPr>
                <p:cNvSpPr>
                  <a:spLocks noChangeArrowheads="1"/>
                </p:cNvSpPr>
                <p:nvPr/>
              </p:nvSpPr>
              <p:spPr bwMode="auto">
                <a:xfrm>
                  <a:off x="2923" y="1827"/>
                  <a:ext cx="672" cy="6"/>
                </a:xfrm>
                <a:prstGeom prst="rect">
                  <a:avLst/>
                </a:prstGeom>
                <a:solidFill>
                  <a:srgbClr val="60A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05" name="Rectangle 849">
                  <a:extLst>
                    <a:ext uri="{FF2B5EF4-FFF2-40B4-BE49-F238E27FC236}">
                      <a16:creationId xmlns:a16="http://schemas.microsoft.com/office/drawing/2014/main" id="{70242202-464A-4413-80D4-C32BAA45B608}"/>
                    </a:ext>
                  </a:extLst>
                </p:cNvPr>
                <p:cNvSpPr>
                  <a:spLocks noChangeArrowheads="1"/>
                </p:cNvSpPr>
                <p:nvPr/>
              </p:nvSpPr>
              <p:spPr bwMode="auto">
                <a:xfrm>
                  <a:off x="2923" y="1833"/>
                  <a:ext cx="672" cy="6"/>
                </a:xfrm>
                <a:prstGeom prst="rect">
                  <a:avLst/>
                </a:prstGeom>
                <a:solidFill>
                  <a:srgbClr val="5A96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06" name="Rectangle 850">
                  <a:extLst>
                    <a:ext uri="{FF2B5EF4-FFF2-40B4-BE49-F238E27FC236}">
                      <a16:creationId xmlns:a16="http://schemas.microsoft.com/office/drawing/2014/main" id="{60E5E6F6-8A4F-4AC9-9ABF-D9AA2A39E373}"/>
                    </a:ext>
                  </a:extLst>
                </p:cNvPr>
                <p:cNvSpPr>
                  <a:spLocks noChangeArrowheads="1"/>
                </p:cNvSpPr>
                <p:nvPr/>
              </p:nvSpPr>
              <p:spPr bwMode="auto">
                <a:xfrm>
                  <a:off x="2923" y="1839"/>
                  <a:ext cx="672" cy="6"/>
                </a:xfrm>
                <a:prstGeom prst="rect">
                  <a:avLst/>
                </a:prstGeom>
                <a:solidFill>
                  <a:srgbClr val="548D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07" name="Rectangle 851">
                  <a:extLst>
                    <a:ext uri="{FF2B5EF4-FFF2-40B4-BE49-F238E27FC236}">
                      <a16:creationId xmlns:a16="http://schemas.microsoft.com/office/drawing/2014/main" id="{6BF2D5F3-0060-41F5-A3BA-46CF250D98CD}"/>
                    </a:ext>
                  </a:extLst>
                </p:cNvPr>
                <p:cNvSpPr>
                  <a:spLocks noChangeArrowheads="1"/>
                </p:cNvSpPr>
                <p:nvPr/>
              </p:nvSpPr>
              <p:spPr bwMode="auto">
                <a:xfrm>
                  <a:off x="2923" y="1845"/>
                  <a:ext cx="672" cy="6"/>
                </a:xfrm>
                <a:prstGeom prst="rect">
                  <a:avLst/>
                </a:prstGeom>
                <a:solidFill>
                  <a:srgbClr val="508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08" name="Rectangle 852">
                  <a:extLst>
                    <a:ext uri="{FF2B5EF4-FFF2-40B4-BE49-F238E27FC236}">
                      <a16:creationId xmlns:a16="http://schemas.microsoft.com/office/drawing/2014/main" id="{0C28B493-0099-47E8-A586-82FFFF1207A6}"/>
                    </a:ext>
                  </a:extLst>
                </p:cNvPr>
                <p:cNvSpPr>
                  <a:spLocks noChangeArrowheads="1"/>
                </p:cNvSpPr>
                <p:nvPr/>
              </p:nvSpPr>
              <p:spPr bwMode="auto">
                <a:xfrm>
                  <a:off x="2923" y="1851"/>
                  <a:ext cx="672" cy="6"/>
                </a:xfrm>
                <a:prstGeom prst="rect">
                  <a:avLst/>
                </a:prstGeom>
                <a:solidFill>
                  <a:srgbClr val="4C7F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09" name="Rectangle 853">
                  <a:extLst>
                    <a:ext uri="{FF2B5EF4-FFF2-40B4-BE49-F238E27FC236}">
                      <a16:creationId xmlns:a16="http://schemas.microsoft.com/office/drawing/2014/main" id="{F2E945BC-BF0A-4635-BA16-BE8F235AA6EB}"/>
                    </a:ext>
                  </a:extLst>
                </p:cNvPr>
                <p:cNvSpPr>
                  <a:spLocks noChangeArrowheads="1"/>
                </p:cNvSpPr>
                <p:nvPr/>
              </p:nvSpPr>
              <p:spPr bwMode="auto">
                <a:xfrm>
                  <a:off x="2923" y="1857"/>
                  <a:ext cx="672" cy="6"/>
                </a:xfrm>
                <a:prstGeom prst="rect">
                  <a:avLst/>
                </a:prstGeom>
                <a:solidFill>
                  <a:srgbClr val="497A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10" name="Rectangle 854">
                  <a:extLst>
                    <a:ext uri="{FF2B5EF4-FFF2-40B4-BE49-F238E27FC236}">
                      <a16:creationId xmlns:a16="http://schemas.microsoft.com/office/drawing/2014/main" id="{E3DD2825-859D-42D6-857A-1725B4F47147}"/>
                    </a:ext>
                  </a:extLst>
                </p:cNvPr>
                <p:cNvSpPr>
                  <a:spLocks noChangeArrowheads="1"/>
                </p:cNvSpPr>
                <p:nvPr/>
              </p:nvSpPr>
              <p:spPr bwMode="auto">
                <a:xfrm>
                  <a:off x="2923" y="1863"/>
                  <a:ext cx="672" cy="6"/>
                </a:xfrm>
                <a:prstGeom prst="rect">
                  <a:avLst/>
                </a:prstGeom>
                <a:solidFill>
                  <a:srgbClr val="4776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1511" name="Rectangle 855">
                <a:extLst>
                  <a:ext uri="{FF2B5EF4-FFF2-40B4-BE49-F238E27FC236}">
                    <a16:creationId xmlns:a16="http://schemas.microsoft.com/office/drawing/2014/main" id="{9BB7C32F-D7E9-4C5B-942D-DDB598D66E88}"/>
                  </a:ext>
                </a:extLst>
              </p:cNvPr>
              <p:cNvSpPr>
                <a:spLocks noChangeArrowheads="1"/>
              </p:cNvSpPr>
              <p:nvPr/>
            </p:nvSpPr>
            <p:spPr bwMode="auto">
              <a:xfrm>
                <a:off x="2923" y="1629"/>
                <a:ext cx="672" cy="24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1512" name="Rectangle 856">
              <a:extLst>
                <a:ext uri="{FF2B5EF4-FFF2-40B4-BE49-F238E27FC236}">
                  <a16:creationId xmlns:a16="http://schemas.microsoft.com/office/drawing/2014/main" id="{27F2C699-8CDA-4768-B023-DCC4B688DCEF}"/>
                </a:ext>
              </a:extLst>
            </p:cNvPr>
            <p:cNvSpPr>
              <a:spLocks noChangeArrowheads="1"/>
            </p:cNvSpPr>
            <p:nvPr/>
          </p:nvSpPr>
          <p:spPr bwMode="auto">
            <a:xfrm>
              <a:off x="4410" y="2358"/>
              <a:ext cx="10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IP</a:t>
              </a:r>
              <a:endParaRPr lang="fr-FR" altLang="en-US"/>
            </a:p>
          </p:txBody>
        </p:sp>
        <p:grpSp>
          <p:nvGrpSpPr>
            <p:cNvPr id="71513" name="Group 857">
              <a:extLst>
                <a:ext uri="{FF2B5EF4-FFF2-40B4-BE49-F238E27FC236}">
                  <a16:creationId xmlns:a16="http://schemas.microsoft.com/office/drawing/2014/main" id="{060A3574-CD79-4A7C-9D30-2861BF3EF6D2}"/>
                </a:ext>
              </a:extLst>
            </p:cNvPr>
            <p:cNvGrpSpPr>
              <a:grpSpLocks/>
            </p:cNvGrpSpPr>
            <p:nvPr/>
          </p:nvGrpSpPr>
          <p:grpSpPr bwMode="auto">
            <a:xfrm>
              <a:off x="4464" y="2544"/>
              <a:ext cx="336" cy="288"/>
              <a:chOff x="3259" y="1869"/>
              <a:chExt cx="336" cy="288"/>
            </a:xfrm>
          </p:grpSpPr>
          <p:grpSp>
            <p:nvGrpSpPr>
              <p:cNvPr id="71514" name="Group 858">
                <a:extLst>
                  <a:ext uri="{FF2B5EF4-FFF2-40B4-BE49-F238E27FC236}">
                    <a16:creationId xmlns:a16="http://schemas.microsoft.com/office/drawing/2014/main" id="{530B1989-8A78-43EB-8166-E9510BF6ED0C}"/>
                  </a:ext>
                </a:extLst>
              </p:cNvPr>
              <p:cNvGrpSpPr>
                <a:grpSpLocks/>
              </p:cNvGrpSpPr>
              <p:nvPr/>
            </p:nvGrpSpPr>
            <p:grpSpPr bwMode="auto">
              <a:xfrm>
                <a:off x="3259" y="1869"/>
                <a:ext cx="336" cy="288"/>
                <a:chOff x="3259" y="1869"/>
                <a:chExt cx="336" cy="288"/>
              </a:xfrm>
            </p:grpSpPr>
            <p:sp>
              <p:nvSpPr>
                <p:cNvPr id="71515" name="Rectangle 859">
                  <a:extLst>
                    <a:ext uri="{FF2B5EF4-FFF2-40B4-BE49-F238E27FC236}">
                      <a16:creationId xmlns:a16="http://schemas.microsoft.com/office/drawing/2014/main" id="{AA22F3DE-6C3A-4754-8D07-B795769FF7CF}"/>
                    </a:ext>
                  </a:extLst>
                </p:cNvPr>
                <p:cNvSpPr>
                  <a:spLocks noChangeArrowheads="1"/>
                </p:cNvSpPr>
                <p:nvPr/>
              </p:nvSpPr>
              <p:spPr bwMode="auto">
                <a:xfrm>
                  <a:off x="3259" y="1869"/>
                  <a:ext cx="336" cy="6"/>
                </a:xfrm>
                <a:prstGeom prst="rect">
                  <a:avLst/>
                </a:prstGeom>
                <a:solidFill>
                  <a:srgbClr val="FF7C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16" name="Rectangle 860">
                  <a:extLst>
                    <a:ext uri="{FF2B5EF4-FFF2-40B4-BE49-F238E27FC236}">
                      <a16:creationId xmlns:a16="http://schemas.microsoft.com/office/drawing/2014/main" id="{74D8AE4A-6580-40C1-9AE1-8F9AE1FA1AED}"/>
                    </a:ext>
                  </a:extLst>
                </p:cNvPr>
                <p:cNvSpPr>
                  <a:spLocks noChangeArrowheads="1"/>
                </p:cNvSpPr>
                <p:nvPr/>
              </p:nvSpPr>
              <p:spPr bwMode="auto">
                <a:xfrm>
                  <a:off x="3259" y="1875"/>
                  <a:ext cx="336" cy="6"/>
                </a:xfrm>
                <a:prstGeom prst="rect">
                  <a:avLst/>
                </a:prstGeom>
                <a:solidFill>
                  <a:srgbClr val="FF7F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17" name="Rectangle 861">
                  <a:extLst>
                    <a:ext uri="{FF2B5EF4-FFF2-40B4-BE49-F238E27FC236}">
                      <a16:creationId xmlns:a16="http://schemas.microsoft.com/office/drawing/2014/main" id="{E5CD61B5-5EB1-4107-85EB-0DC3BA0AD566}"/>
                    </a:ext>
                  </a:extLst>
                </p:cNvPr>
                <p:cNvSpPr>
                  <a:spLocks noChangeArrowheads="1"/>
                </p:cNvSpPr>
                <p:nvPr/>
              </p:nvSpPr>
              <p:spPr bwMode="auto">
                <a:xfrm>
                  <a:off x="3259" y="1881"/>
                  <a:ext cx="336" cy="6"/>
                </a:xfrm>
                <a:prstGeom prst="rect">
                  <a:avLst/>
                </a:prstGeom>
                <a:solidFill>
                  <a:srgbClr val="FF82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18" name="Rectangle 862">
                  <a:extLst>
                    <a:ext uri="{FF2B5EF4-FFF2-40B4-BE49-F238E27FC236}">
                      <a16:creationId xmlns:a16="http://schemas.microsoft.com/office/drawing/2014/main" id="{953A4702-E07C-41F6-93CA-3EDAC9BE4DA9}"/>
                    </a:ext>
                  </a:extLst>
                </p:cNvPr>
                <p:cNvSpPr>
                  <a:spLocks noChangeArrowheads="1"/>
                </p:cNvSpPr>
                <p:nvPr/>
              </p:nvSpPr>
              <p:spPr bwMode="auto">
                <a:xfrm>
                  <a:off x="3259" y="1887"/>
                  <a:ext cx="336" cy="6"/>
                </a:xfrm>
                <a:prstGeom prst="rect">
                  <a:avLst/>
                </a:prstGeom>
                <a:solidFill>
                  <a:srgbClr val="FF87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19" name="Rectangle 863">
                  <a:extLst>
                    <a:ext uri="{FF2B5EF4-FFF2-40B4-BE49-F238E27FC236}">
                      <a16:creationId xmlns:a16="http://schemas.microsoft.com/office/drawing/2014/main" id="{B28AC69C-D63B-4E55-9600-75976FFC531C}"/>
                    </a:ext>
                  </a:extLst>
                </p:cNvPr>
                <p:cNvSpPr>
                  <a:spLocks noChangeArrowheads="1"/>
                </p:cNvSpPr>
                <p:nvPr/>
              </p:nvSpPr>
              <p:spPr bwMode="auto">
                <a:xfrm>
                  <a:off x="3259" y="1893"/>
                  <a:ext cx="336" cy="6"/>
                </a:xfrm>
                <a:prstGeom prst="rect">
                  <a:avLst/>
                </a:prstGeom>
                <a:solidFill>
                  <a:srgbClr val="FF8C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20" name="Rectangle 864">
                  <a:extLst>
                    <a:ext uri="{FF2B5EF4-FFF2-40B4-BE49-F238E27FC236}">
                      <a16:creationId xmlns:a16="http://schemas.microsoft.com/office/drawing/2014/main" id="{B187DF4A-B195-4BAD-97BD-62061045E58E}"/>
                    </a:ext>
                  </a:extLst>
                </p:cNvPr>
                <p:cNvSpPr>
                  <a:spLocks noChangeArrowheads="1"/>
                </p:cNvSpPr>
                <p:nvPr/>
              </p:nvSpPr>
              <p:spPr bwMode="auto">
                <a:xfrm>
                  <a:off x="3259" y="1899"/>
                  <a:ext cx="336" cy="6"/>
                </a:xfrm>
                <a:prstGeom prst="rect">
                  <a:avLst/>
                </a:prstGeom>
                <a:solidFill>
                  <a:srgbClr val="FF92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21" name="Rectangle 865">
                  <a:extLst>
                    <a:ext uri="{FF2B5EF4-FFF2-40B4-BE49-F238E27FC236}">
                      <a16:creationId xmlns:a16="http://schemas.microsoft.com/office/drawing/2014/main" id="{D02DB575-A8E3-4D8C-ADAC-6A987E4ED64F}"/>
                    </a:ext>
                  </a:extLst>
                </p:cNvPr>
                <p:cNvSpPr>
                  <a:spLocks noChangeArrowheads="1"/>
                </p:cNvSpPr>
                <p:nvPr/>
              </p:nvSpPr>
              <p:spPr bwMode="auto">
                <a:xfrm>
                  <a:off x="3259" y="1905"/>
                  <a:ext cx="336" cy="6"/>
                </a:xfrm>
                <a:prstGeom prst="rect">
                  <a:avLst/>
                </a:prstGeom>
                <a:solidFill>
                  <a:srgbClr val="FF99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22" name="Rectangle 866">
                  <a:extLst>
                    <a:ext uri="{FF2B5EF4-FFF2-40B4-BE49-F238E27FC236}">
                      <a16:creationId xmlns:a16="http://schemas.microsoft.com/office/drawing/2014/main" id="{72284517-E636-4FAD-81CB-72847A0491C6}"/>
                    </a:ext>
                  </a:extLst>
                </p:cNvPr>
                <p:cNvSpPr>
                  <a:spLocks noChangeArrowheads="1"/>
                </p:cNvSpPr>
                <p:nvPr/>
              </p:nvSpPr>
              <p:spPr bwMode="auto">
                <a:xfrm>
                  <a:off x="3259" y="1911"/>
                  <a:ext cx="336" cy="6"/>
                </a:xfrm>
                <a:prstGeom prst="rect">
                  <a:avLst/>
                </a:prstGeom>
                <a:solidFill>
                  <a:srgbClr val="FFA1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23" name="Rectangle 867">
                  <a:extLst>
                    <a:ext uri="{FF2B5EF4-FFF2-40B4-BE49-F238E27FC236}">
                      <a16:creationId xmlns:a16="http://schemas.microsoft.com/office/drawing/2014/main" id="{B832560B-B5D6-4FC5-ADCA-E44651E851C0}"/>
                    </a:ext>
                  </a:extLst>
                </p:cNvPr>
                <p:cNvSpPr>
                  <a:spLocks noChangeArrowheads="1"/>
                </p:cNvSpPr>
                <p:nvPr/>
              </p:nvSpPr>
              <p:spPr bwMode="auto">
                <a:xfrm>
                  <a:off x="3259" y="1917"/>
                  <a:ext cx="336" cy="6"/>
                </a:xfrm>
                <a:prstGeom prst="rect">
                  <a:avLst/>
                </a:prstGeom>
                <a:solidFill>
                  <a:srgbClr val="FFA9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24" name="Rectangle 868">
                  <a:extLst>
                    <a:ext uri="{FF2B5EF4-FFF2-40B4-BE49-F238E27FC236}">
                      <a16:creationId xmlns:a16="http://schemas.microsoft.com/office/drawing/2014/main" id="{DDA96514-7DD0-48A4-B603-DEC23C110A25}"/>
                    </a:ext>
                  </a:extLst>
                </p:cNvPr>
                <p:cNvSpPr>
                  <a:spLocks noChangeArrowheads="1"/>
                </p:cNvSpPr>
                <p:nvPr/>
              </p:nvSpPr>
              <p:spPr bwMode="auto">
                <a:xfrm>
                  <a:off x="3259" y="1923"/>
                  <a:ext cx="336" cy="6"/>
                </a:xfrm>
                <a:prstGeom prst="rect">
                  <a:avLst/>
                </a:prstGeom>
                <a:solidFill>
                  <a:srgbClr val="FFB2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25" name="Rectangle 869">
                  <a:extLst>
                    <a:ext uri="{FF2B5EF4-FFF2-40B4-BE49-F238E27FC236}">
                      <a16:creationId xmlns:a16="http://schemas.microsoft.com/office/drawing/2014/main" id="{109E2CA0-C105-4365-8CEA-6F122D1FFAFA}"/>
                    </a:ext>
                  </a:extLst>
                </p:cNvPr>
                <p:cNvSpPr>
                  <a:spLocks noChangeArrowheads="1"/>
                </p:cNvSpPr>
                <p:nvPr/>
              </p:nvSpPr>
              <p:spPr bwMode="auto">
                <a:xfrm>
                  <a:off x="3259" y="1929"/>
                  <a:ext cx="336" cy="6"/>
                </a:xfrm>
                <a:prstGeom prst="rect">
                  <a:avLst/>
                </a:prstGeom>
                <a:solidFill>
                  <a:srgbClr val="FFBB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26" name="Rectangle 870">
                  <a:extLst>
                    <a:ext uri="{FF2B5EF4-FFF2-40B4-BE49-F238E27FC236}">
                      <a16:creationId xmlns:a16="http://schemas.microsoft.com/office/drawing/2014/main" id="{A5BCE3EA-2FA0-441A-B1F9-77E2BB4F6332}"/>
                    </a:ext>
                  </a:extLst>
                </p:cNvPr>
                <p:cNvSpPr>
                  <a:spLocks noChangeArrowheads="1"/>
                </p:cNvSpPr>
                <p:nvPr/>
              </p:nvSpPr>
              <p:spPr bwMode="auto">
                <a:xfrm>
                  <a:off x="3259" y="1935"/>
                  <a:ext cx="336" cy="6"/>
                </a:xfrm>
                <a:prstGeom prst="rect">
                  <a:avLst/>
                </a:prstGeom>
                <a:solidFill>
                  <a:srgbClr val="FFC3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27" name="Rectangle 871">
                  <a:extLst>
                    <a:ext uri="{FF2B5EF4-FFF2-40B4-BE49-F238E27FC236}">
                      <a16:creationId xmlns:a16="http://schemas.microsoft.com/office/drawing/2014/main" id="{07FAB719-1151-4F98-9E00-34295112D021}"/>
                    </a:ext>
                  </a:extLst>
                </p:cNvPr>
                <p:cNvSpPr>
                  <a:spLocks noChangeArrowheads="1"/>
                </p:cNvSpPr>
                <p:nvPr/>
              </p:nvSpPr>
              <p:spPr bwMode="auto">
                <a:xfrm>
                  <a:off x="3259" y="1941"/>
                  <a:ext cx="336" cy="6"/>
                </a:xfrm>
                <a:prstGeom prst="rect">
                  <a:avLst/>
                </a:prstGeom>
                <a:solidFill>
                  <a:srgbClr val="FFCC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28" name="Rectangle 872">
                  <a:extLst>
                    <a:ext uri="{FF2B5EF4-FFF2-40B4-BE49-F238E27FC236}">
                      <a16:creationId xmlns:a16="http://schemas.microsoft.com/office/drawing/2014/main" id="{1FE40400-67D7-42EB-840F-7C953AE6116B}"/>
                    </a:ext>
                  </a:extLst>
                </p:cNvPr>
                <p:cNvSpPr>
                  <a:spLocks noChangeArrowheads="1"/>
                </p:cNvSpPr>
                <p:nvPr/>
              </p:nvSpPr>
              <p:spPr bwMode="auto">
                <a:xfrm>
                  <a:off x="3259" y="1947"/>
                  <a:ext cx="336" cy="6"/>
                </a:xfrm>
                <a:prstGeom prst="rect">
                  <a:avLst/>
                </a:prstGeom>
                <a:solidFill>
                  <a:srgbClr val="FF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29" name="Rectangle 873">
                  <a:extLst>
                    <a:ext uri="{FF2B5EF4-FFF2-40B4-BE49-F238E27FC236}">
                      <a16:creationId xmlns:a16="http://schemas.microsoft.com/office/drawing/2014/main" id="{D4B5FBAE-9A78-4565-B708-06C3F94D6BCF}"/>
                    </a:ext>
                  </a:extLst>
                </p:cNvPr>
                <p:cNvSpPr>
                  <a:spLocks noChangeArrowheads="1"/>
                </p:cNvSpPr>
                <p:nvPr/>
              </p:nvSpPr>
              <p:spPr bwMode="auto">
                <a:xfrm>
                  <a:off x="3259" y="1953"/>
                  <a:ext cx="336" cy="6"/>
                </a:xfrm>
                <a:prstGeom prst="rect">
                  <a:avLst/>
                </a:prstGeom>
                <a:solidFill>
                  <a:srgbClr val="FFDC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30" name="Rectangle 874">
                  <a:extLst>
                    <a:ext uri="{FF2B5EF4-FFF2-40B4-BE49-F238E27FC236}">
                      <a16:creationId xmlns:a16="http://schemas.microsoft.com/office/drawing/2014/main" id="{45811E1E-7082-46B0-88B5-9F3B4F3F9F82}"/>
                    </a:ext>
                  </a:extLst>
                </p:cNvPr>
                <p:cNvSpPr>
                  <a:spLocks noChangeArrowheads="1"/>
                </p:cNvSpPr>
                <p:nvPr/>
              </p:nvSpPr>
              <p:spPr bwMode="auto">
                <a:xfrm>
                  <a:off x="3259" y="1959"/>
                  <a:ext cx="336" cy="6"/>
                </a:xfrm>
                <a:prstGeom prst="rect">
                  <a:avLst/>
                </a:prstGeom>
                <a:solidFill>
                  <a:srgbClr val="FFE3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31" name="Rectangle 875">
                  <a:extLst>
                    <a:ext uri="{FF2B5EF4-FFF2-40B4-BE49-F238E27FC236}">
                      <a16:creationId xmlns:a16="http://schemas.microsoft.com/office/drawing/2014/main" id="{EACDA458-E00E-474B-8222-8660E996B5E2}"/>
                    </a:ext>
                  </a:extLst>
                </p:cNvPr>
                <p:cNvSpPr>
                  <a:spLocks noChangeArrowheads="1"/>
                </p:cNvSpPr>
                <p:nvPr/>
              </p:nvSpPr>
              <p:spPr bwMode="auto">
                <a:xfrm>
                  <a:off x="3259" y="1965"/>
                  <a:ext cx="336" cy="6"/>
                </a:xfrm>
                <a:prstGeom prst="rect">
                  <a:avLst/>
                </a:prstGeom>
                <a:solidFill>
                  <a:srgbClr val="FFE9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32" name="Rectangle 876">
                  <a:extLst>
                    <a:ext uri="{FF2B5EF4-FFF2-40B4-BE49-F238E27FC236}">
                      <a16:creationId xmlns:a16="http://schemas.microsoft.com/office/drawing/2014/main" id="{F8296D75-A66E-4B2E-8A9A-00A89E8CCEDA}"/>
                    </a:ext>
                  </a:extLst>
                </p:cNvPr>
                <p:cNvSpPr>
                  <a:spLocks noChangeArrowheads="1"/>
                </p:cNvSpPr>
                <p:nvPr/>
              </p:nvSpPr>
              <p:spPr bwMode="auto">
                <a:xfrm>
                  <a:off x="3259" y="1971"/>
                  <a:ext cx="336" cy="6"/>
                </a:xfrm>
                <a:prstGeom prst="rect">
                  <a:avLst/>
                </a:prstGeom>
                <a:solidFill>
                  <a:srgbClr val="FF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33" name="Rectangle 877">
                  <a:extLst>
                    <a:ext uri="{FF2B5EF4-FFF2-40B4-BE49-F238E27FC236}">
                      <a16:creationId xmlns:a16="http://schemas.microsoft.com/office/drawing/2014/main" id="{23BA50F3-A093-45B5-AB74-8CC13D077370}"/>
                    </a:ext>
                  </a:extLst>
                </p:cNvPr>
                <p:cNvSpPr>
                  <a:spLocks noChangeArrowheads="1"/>
                </p:cNvSpPr>
                <p:nvPr/>
              </p:nvSpPr>
              <p:spPr bwMode="auto">
                <a:xfrm>
                  <a:off x="3259" y="1977"/>
                  <a:ext cx="336" cy="6"/>
                </a:xfrm>
                <a:prstGeom prst="rect">
                  <a:avLst/>
                </a:prstGeom>
                <a:solidFill>
                  <a:srgbClr val="FFF2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34" name="Rectangle 878">
                  <a:extLst>
                    <a:ext uri="{FF2B5EF4-FFF2-40B4-BE49-F238E27FC236}">
                      <a16:creationId xmlns:a16="http://schemas.microsoft.com/office/drawing/2014/main" id="{71F420A4-9430-421F-BF71-41128D67D400}"/>
                    </a:ext>
                  </a:extLst>
                </p:cNvPr>
                <p:cNvSpPr>
                  <a:spLocks noChangeArrowheads="1"/>
                </p:cNvSpPr>
                <p:nvPr/>
              </p:nvSpPr>
              <p:spPr bwMode="auto">
                <a:xfrm>
                  <a:off x="3259" y="1983"/>
                  <a:ext cx="336" cy="6"/>
                </a:xfrm>
                <a:prstGeom prst="rect">
                  <a:avLst/>
                </a:prstGeom>
                <a:solidFill>
                  <a:srgbClr val="FF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35" name="Rectangle 879">
                  <a:extLst>
                    <a:ext uri="{FF2B5EF4-FFF2-40B4-BE49-F238E27FC236}">
                      <a16:creationId xmlns:a16="http://schemas.microsoft.com/office/drawing/2014/main" id="{1A7E4FE4-2D3C-4CDE-8682-28EA9504A3DE}"/>
                    </a:ext>
                  </a:extLst>
                </p:cNvPr>
                <p:cNvSpPr>
                  <a:spLocks noChangeArrowheads="1"/>
                </p:cNvSpPr>
                <p:nvPr/>
              </p:nvSpPr>
              <p:spPr bwMode="auto">
                <a:xfrm>
                  <a:off x="3259" y="1989"/>
                  <a:ext cx="336" cy="6"/>
                </a:xfrm>
                <a:prstGeom prst="rect">
                  <a:avLst/>
                </a:prstGeom>
                <a:solidFill>
                  <a:srgbClr val="FF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36" name="Rectangle 880">
                  <a:extLst>
                    <a:ext uri="{FF2B5EF4-FFF2-40B4-BE49-F238E27FC236}">
                      <a16:creationId xmlns:a16="http://schemas.microsoft.com/office/drawing/2014/main" id="{3D2C498B-BE2E-4F57-9A9F-8F07C85919F3}"/>
                    </a:ext>
                  </a:extLst>
                </p:cNvPr>
                <p:cNvSpPr>
                  <a:spLocks noChangeArrowheads="1"/>
                </p:cNvSpPr>
                <p:nvPr/>
              </p:nvSpPr>
              <p:spPr bwMode="auto">
                <a:xfrm>
                  <a:off x="3259" y="1995"/>
                  <a:ext cx="336" cy="6"/>
                </a:xfrm>
                <a:prstGeom prst="rect">
                  <a:avLst/>
                </a:prstGeom>
                <a:solidFill>
                  <a:srgbClr val="FFFB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37" name="Rectangle 881">
                  <a:extLst>
                    <a:ext uri="{FF2B5EF4-FFF2-40B4-BE49-F238E27FC236}">
                      <a16:creationId xmlns:a16="http://schemas.microsoft.com/office/drawing/2014/main" id="{12524479-5E20-4233-AA38-8E8E756C7386}"/>
                    </a:ext>
                  </a:extLst>
                </p:cNvPr>
                <p:cNvSpPr>
                  <a:spLocks noChangeArrowheads="1"/>
                </p:cNvSpPr>
                <p:nvPr/>
              </p:nvSpPr>
              <p:spPr bwMode="auto">
                <a:xfrm>
                  <a:off x="3259" y="2001"/>
                  <a:ext cx="336" cy="6"/>
                </a:xfrm>
                <a:prstGeom prst="rect">
                  <a:avLst/>
                </a:prstGeom>
                <a:solidFill>
                  <a:srgbClr val="FF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38" name="Rectangle 882">
                  <a:extLst>
                    <a:ext uri="{FF2B5EF4-FFF2-40B4-BE49-F238E27FC236}">
                      <a16:creationId xmlns:a16="http://schemas.microsoft.com/office/drawing/2014/main" id="{03EA3D06-D4C9-4C8C-9293-240AE89576F1}"/>
                    </a:ext>
                  </a:extLst>
                </p:cNvPr>
                <p:cNvSpPr>
                  <a:spLocks noChangeArrowheads="1"/>
                </p:cNvSpPr>
                <p:nvPr/>
              </p:nvSpPr>
              <p:spPr bwMode="auto">
                <a:xfrm>
                  <a:off x="3259" y="2007"/>
                  <a:ext cx="336"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39" name="Rectangle 883">
                  <a:extLst>
                    <a:ext uri="{FF2B5EF4-FFF2-40B4-BE49-F238E27FC236}">
                      <a16:creationId xmlns:a16="http://schemas.microsoft.com/office/drawing/2014/main" id="{1C449E93-2CD8-4090-A0D0-25524264E732}"/>
                    </a:ext>
                  </a:extLst>
                </p:cNvPr>
                <p:cNvSpPr>
                  <a:spLocks noChangeArrowheads="1"/>
                </p:cNvSpPr>
                <p:nvPr/>
              </p:nvSpPr>
              <p:spPr bwMode="auto">
                <a:xfrm>
                  <a:off x="3259" y="2013"/>
                  <a:ext cx="336"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40" name="Rectangle 884">
                  <a:extLst>
                    <a:ext uri="{FF2B5EF4-FFF2-40B4-BE49-F238E27FC236}">
                      <a16:creationId xmlns:a16="http://schemas.microsoft.com/office/drawing/2014/main" id="{F3DBFB0D-8925-4373-AFEF-64F4423B064C}"/>
                    </a:ext>
                  </a:extLst>
                </p:cNvPr>
                <p:cNvSpPr>
                  <a:spLocks noChangeArrowheads="1"/>
                </p:cNvSpPr>
                <p:nvPr/>
              </p:nvSpPr>
              <p:spPr bwMode="auto">
                <a:xfrm>
                  <a:off x="3259" y="2019"/>
                  <a:ext cx="336" cy="6"/>
                </a:xfrm>
                <a:prstGeom prst="rect">
                  <a:avLst/>
                </a:prstGeom>
                <a:solidFill>
                  <a:srgbClr val="FF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41" name="Rectangle 885">
                  <a:extLst>
                    <a:ext uri="{FF2B5EF4-FFF2-40B4-BE49-F238E27FC236}">
                      <a16:creationId xmlns:a16="http://schemas.microsoft.com/office/drawing/2014/main" id="{D73B6BB1-9472-4EC3-A73E-19BF83A74089}"/>
                    </a:ext>
                  </a:extLst>
                </p:cNvPr>
                <p:cNvSpPr>
                  <a:spLocks noChangeArrowheads="1"/>
                </p:cNvSpPr>
                <p:nvPr/>
              </p:nvSpPr>
              <p:spPr bwMode="auto">
                <a:xfrm>
                  <a:off x="3259" y="2025"/>
                  <a:ext cx="336" cy="6"/>
                </a:xfrm>
                <a:prstGeom prst="rect">
                  <a:avLst/>
                </a:prstGeom>
                <a:solidFill>
                  <a:srgbClr val="FFFB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42" name="Rectangle 886">
                  <a:extLst>
                    <a:ext uri="{FF2B5EF4-FFF2-40B4-BE49-F238E27FC236}">
                      <a16:creationId xmlns:a16="http://schemas.microsoft.com/office/drawing/2014/main" id="{D21B6D5D-B4A8-4A3F-A99B-C214B5D164DC}"/>
                    </a:ext>
                  </a:extLst>
                </p:cNvPr>
                <p:cNvSpPr>
                  <a:spLocks noChangeArrowheads="1"/>
                </p:cNvSpPr>
                <p:nvPr/>
              </p:nvSpPr>
              <p:spPr bwMode="auto">
                <a:xfrm>
                  <a:off x="3259" y="2031"/>
                  <a:ext cx="336" cy="6"/>
                </a:xfrm>
                <a:prstGeom prst="rect">
                  <a:avLst/>
                </a:prstGeom>
                <a:solidFill>
                  <a:srgbClr val="FF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43" name="Rectangle 887">
                  <a:extLst>
                    <a:ext uri="{FF2B5EF4-FFF2-40B4-BE49-F238E27FC236}">
                      <a16:creationId xmlns:a16="http://schemas.microsoft.com/office/drawing/2014/main" id="{29C675CC-BD07-43AB-930C-9469D2E4DC17}"/>
                    </a:ext>
                  </a:extLst>
                </p:cNvPr>
                <p:cNvSpPr>
                  <a:spLocks noChangeArrowheads="1"/>
                </p:cNvSpPr>
                <p:nvPr/>
              </p:nvSpPr>
              <p:spPr bwMode="auto">
                <a:xfrm>
                  <a:off x="3259" y="2037"/>
                  <a:ext cx="336" cy="6"/>
                </a:xfrm>
                <a:prstGeom prst="rect">
                  <a:avLst/>
                </a:prstGeom>
                <a:solidFill>
                  <a:srgbClr val="FF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44" name="Rectangle 888">
                  <a:extLst>
                    <a:ext uri="{FF2B5EF4-FFF2-40B4-BE49-F238E27FC236}">
                      <a16:creationId xmlns:a16="http://schemas.microsoft.com/office/drawing/2014/main" id="{F6D87F35-907E-4ABB-AB2D-D60AFEE20E88}"/>
                    </a:ext>
                  </a:extLst>
                </p:cNvPr>
                <p:cNvSpPr>
                  <a:spLocks noChangeArrowheads="1"/>
                </p:cNvSpPr>
                <p:nvPr/>
              </p:nvSpPr>
              <p:spPr bwMode="auto">
                <a:xfrm>
                  <a:off x="3259" y="2043"/>
                  <a:ext cx="336" cy="6"/>
                </a:xfrm>
                <a:prstGeom prst="rect">
                  <a:avLst/>
                </a:prstGeom>
                <a:solidFill>
                  <a:srgbClr val="FFF2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45" name="Rectangle 889">
                  <a:extLst>
                    <a:ext uri="{FF2B5EF4-FFF2-40B4-BE49-F238E27FC236}">
                      <a16:creationId xmlns:a16="http://schemas.microsoft.com/office/drawing/2014/main" id="{3AF7607B-5C6E-4953-AFC0-014DBEEB861D}"/>
                    </a:ext>
                  </a:extLst>
                </p:cNvPr>
                <p:cNvSpPr>
                  <a:spLocks noChangeArrowheads="1"/>
                </p:cNvSpPr>
                <p:nvPr/>
              </p:nvSpPr>
              <p:spPr bwMode="auto">
                <a:xfrm>
                  <a:off x="3259" y="2049"/>
                  <a:ext cx="336" cy="6"/>
                </a:xfrm>
                <a:prstGeom prst="rect">
                  <a:avLst/>
                </a:prstGeom>
                <a:solidFill>
                  <a:srgbClr val="FF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46" name="Rectangle 890">
                  <a:extLst>
                    <a:ext uri="{FF2B5EF4-FFF2-40B4-BE49-F238E27FC236}">
                      <a16:creationId xmlns:a16="http://schemas.microsoft.com/office/drawing/2014/main" id="{21165DCF-AD8A-4EEE-8E28-206191315412}"/>
                    </a:ext>
                  </a:extLst>
                </p:cNvPr>
                <p:cNvSpPr>
                  <a:spLocks noChangeArrowheads="1"/>
                </p:cNvSpPr>
                <p:nvPr/>
              </p:nvSpPr>
              <p:spPr bwMode="auto">
                <a:xfrm>
                  <a:off x="3259" y="2055"/>
                  <a:ext cx="336" cy="6"/>
                </a:xfrm>
                <a:prstGeom prst="rect">
                  <a:avLst/>
                </a:prstGeom>
                <a:solidFill>
                  <a:srgbClr val="FF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47" name="Rectangle 891">
                  <a:extLst>
                    <a:ext uri="{FF2B5EF4-FFF2-40B4-BE49-F238E27FC236}">
                      <a16:creationId xmlns:a16="http://schemas.microsoft.com/office/drawing/2014/main" id="{0C761E28-C0F7-439B-93B4-18146E36FB42}"/>
                    </a:ext>
                  </a:extLst>
                </p:cNvPr>
                <p:cNvSpPr>
                  <a:spLocks noChangeArrowheads="1"/>
                </p:cNvSpPr>
                <p:nvPr/>
              </p:nvSpPr>
              <p:spPr bwMode="auto">
                <a:xfrm>
                  <a:off x="3259" y="2061"/>
                  <a:ext cx="336" cy="6"/>
                </a:xfrm>
                <a:prstGeom prst="rect">
                  <a:avLst/>
                </a:prstGeom>
                <a:solidFill>
                  <a:srgbClr val="FFE3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48" name="Rectangle 892">
                  <a:extLst>
                    <a:ext uri="{FF2B5EF4-FFF2-40B4-BE49-F238E27FC236}">
                      <a16:creationId xmlns:a16="http://schemas.microsoft.com/office/drawing/2014/main" id="{8CB802FB-DDA9-491A-B3BD-F6C66972029F}"/>
                    </a:ext>
                  </a:extLst>
                </p:cNvPr>
                <p:cNvSpPr>
                  <a:spLocks noChangeArrowheads="1"/>
                </p:cNvSpPr>
                <p:nvPr/>
              </p:nvSpPr>
              <p:spPr bwMode="auto">
                <a:xfrm>
                  <a:off x="3259" y="2067"/>
                  <a:ext cx="336" cy="6"/>
                </a:xfrm>
                <a:prstGeom prst="rect">
                  <a:avLst/>
                </a:prstGeom>
                <a:solidFill>
                  <a:srgbClr val="FFDC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49" name="Rectangle 893">
                  <a:extLst>
                    <a:ext uri="{FF2B5EF4-FFF2-40B4-BE49-F238E27FC236}">
                      <a16:creationId xmlns:a16="http://schemas.microsoft.com/office/drawing/2014/main" id="{7B372E33-CDB0-4683-8E8F-66C6BF292446}"/>
                    </a:ext>
                  </a:extLst>
                </p:cNvPr>
                <p:cNvSpPr>
                  <a:spLocks noChangeArrowheads="1"/>
                </p:cNvSpPr>
                <p:nvPr/>
              </p:nvSpPr>
              <p:spPr bwMode="auto">
                <a:xfrm>
                  <a:off x="3259" y="2073"/>
                  <a:ext cx="336" cy="6"/>
                </a:xfrm>
                <a:prstGeom prst="rect">
                  <a:avLst/>
                </a:prstGeom>
                <a:solidFill>
                  <a:srgbClr val="FFD4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50" name="Rectangle 894">
                  <a:extLst>
                    <a:ext uri="{FF2B5EF4-FFF2-40B4-BE49-F238E27FC236}">
                      <a16:creationId xmlns:a16="http://schemas.microsoft.com/office/drawing/2014/main" id="{9F2FFB3E-51F4-4121-9712-D6FD491D3B7B}"/>
                    </a:ext>
                  </a:extLst>
                </p:cNvPr>
                <p:cNvSpPr>
                  <a:spLocks noChangeArrowheads="1"/>
                </p:cNvSpPr>
                <p:nvPr/>
              </p:nvSpPr>
              <p:spPr bwMode="auto">
                <a:xfrm>
                  <a:off x="3259" y="2079"/>
                  <a:ext cx="336" cy="6"/>
                </a:xfrm>
                <a:prstGeom prst="rect">
                  <a:avLst/>
                </a:prstGeom>
                <a:solidFill>
                  <a:srgbClr val="FFCC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51" name="Rectangle 895">
                  <a:extLst>
                    <a:ext uri="{FF2B5EF4-FFF2-40B4-BE49-F238E27FC236}">
                      <a16:creationId xmlns:a16="http://schemas.microsoft.com/office/drawing/2014/main" id="{8CD35D28-72C7-4850-83CE-6246A12EF04C}"/>
                    </a:ext>
                  </a:extLst>
                </p:cNvPr>
                <p:cNvSpPr>
                  <a:spLocks noChangeArrowheads="1"/>
                </p:cNvSpPr>
                <p:nvPr/>
              </p:nvSpPr>
              <p:spPr bwMode="auto">
                <a:xfrm>
                  <a:off x="3259" y="2085"/>
                  <a:ext cx="336" cy="6"/>
                </a:xfrm>
                <a:prstGeom prst="rect">
                  <a:avLst/>
                </a:prstGeom>
                <a:solidFill>
                  <a:srgbClr val="FFC3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52" name="Rectangle 896">
                  <a:extLst>
                    <a:ext uri="{FF2B5EF4-FFF2-40B4-BE49-F238E27FC236}">
                      <a16:creationId xmlns:a16="http://schemas.microsoft.com/office/drawing/2014/main" id="{61CF4889-ED80-44FD-BA6B-C1BC1A7E0CAA}"/>
                    </a:ext>
                  </a:extLst>
                </p:cNvPr>
                <p:cNvSpPr>
                  <a:spLocks noChangeArrowheads="1"/>
                </p:cNvSpPr>
                <p:nvPr/>
              </p:nvSpPr>
              <p:spPr bwMode="auto">
                <a:xfrm>
                  <a:off x="3259" y="2091"/>
                  <a:ext cx="336" cy="6"/>
                </a:xfrm>
                <a:prstGeom prst="rect">
                  <a:avLst/>
                </a:prstGeom>
                <a:solidFill>
                  <a:srgbClr val="FFBA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53" name="Rectangle 897">
                  <a:extLst>
                    <a:ext uri="{FF2B5EF4-FFF2-40B4-BE49-F238E27FC236}">
                      <a16:creationId xmlns:a16="http://schemas.microsoft.com/office/drawing/2014/main" id="{80F97169-642A-42B2-AC91-9D41D5097394}"/>
                    </a:ext>
                  </a:extLst>
                </p:cNvPr>
                <p:cNvSpPr>
                  <a:spLocks noChangeArrowheads="1"/>
                </p:cNvSpPr>
                <p:nvPr/>
              </p:nvSpPr>
              <p:spPr bwMode="auto">
                <a:xfrm>
                  <a:off x="3259" y="2097"/>
                  <a:ext cx="336" cy="6"/>
                </a:xfrm>
                <a:prstGeom prst="rect">
                  <a:avLst/>
                </a:prstGeom>
                <a:solidFill>
                  <a:srgbClr val="FFB2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54" name="Rectangle 898">
                  <a:extLst>
                    <a:ext uri="{FF2B5EF4-FFF2-40B4-BE49-F238E27FC236}">
                      <a16:creationId xmlns:a16="http://schemas.microsoft.com/office/drawing/2014/main" id="{6D7F364C-D953-4F3C-9794-43C665A257AB}"/>
                    </a:ext>
                  </a:extLst>
                </p:cNvPr>
                <p:cNvSpPr>
                  <a:spLocks noChangeArrowheads="1"/>
                </p:cNvSpPr>
                <p:nvPr/>
              </p:nvSpPr>
              <p:spPr bwMode="auto">
                <a:xfrm>
                  <a:off x="3259" y="2103"/>
                  <a:ext cx="336" cy="6"/>
                </a:xfrm>
                <a:prstGeom prst="rect">
                  <a:avLst/>
                </a:prstGeom>
                <a:solidFill>
                  <a:srgbClr val="FFA9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55" name="Rectangle 899">
                  <a:extLst>
                    <a:ext uri="{FF2B5EF4-FFF2-40B4-BE49-F238E27FC236}">
                      <a16:creationId xmlns:a16="http://schemas.microsoft.com/office/drawing/2014/main" id="{EB30E497-BD1E-4041-9C5A-A5FB00D17D42}"/>
                    </a:ext>
                  </a:extLst>
                </p:cNvPr>
                <p:cNvSpPr>
                  <a:spLocks noChangeArrowheads="1"/>
                </p:cNvSpPr>
                <p:nvPr/>
              </p:nvSpPr>
              <p:spPr bwMode="auto">
                <a:xfrm>
                  <a:off x="3259" y="2109"/>
                  <a:ext cx="336" cy="6"/>
                </a:xfrm>
                <a:prstGeom prst="rect">
                  <a:avLst/>
                </a:prstGeom>
                <a:solidFill>
                  <a:srgbClr val="FFA0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56" name="Rectangle 900">
                  <a:extLst>
                    <a:ext uri="{FF2B5EF4-FFF2-40B4-BE49-F238E27FC236}">
                      <a16:creationId xmlns:a16="http://schemas.microsoft.com/office/drawing/2014/main" id="{D0FF4A0D-3E88-4A22-95FF-BDC509CAD4F2}"/>
                    </a:ext>
                  </a:extLst>
                </p:cNvPr>
                <p:cNvSpPr>
                  <a:spLocks noChangeArrowheads="1"/>
                </p:cNvSpPr>
                <p:nvPr/>
              </p:nvSpPr>
              <p:spPr bwMode="auto">
                <a:xfrm>
                  <a:off x="3259" y="2115"/>
                  <a:ext cx="336" cy="6"/>
                </a:xfrm>
                <a:prstGeom prst="rect">
                  <a:avLst/>
                </a:prstGeom>
                <a:solidFill>
                  <a:srgbClr val="FF99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57" name="Rectangle 901">
                  <a:extLst>
                    <a:ext uri="{FF2B5EF4-FFF2-40B4-BE49-F238E27FC236}">
                      <a16:creationId xmlns:a16="http://schemas.microsoft.com/office/drawing/2014/main" id="{4364A5F4-3351-4ABB-A345-924DEF3FC30A}"/>
                    </a:ext>
                  </a:extLst>
                </p:cNvPr>
                <p:cNvSpPr>
                  <a:spLocks noChangeArrowheads="1"/>
                </p:cNvSpPr>
                <p:nvPr/>
              </p:nvSpPr>
              <p:spPr bwMode="auto">
                <a:xfrm>
                  <a:off x="3259" y="2121"/>
                  <a:ext cx="336" cy="6"/>
                </a:xfrm>
                <a:prstGeom prst="rect">
                  <a:avLst/>
                </a:prstGeom>
                <a:solidFill>
                  <a:srgbClr val="FF92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58" name="Rectangle 902">
                  <a:extLst>
                    <a:ext uri="{FF2B5EF4-FFF2-40B4-BE49-F238E27FC236}">
                      <a16:creationId xmlns:a16="http://schemas.microsoft.com/office/drawing/2014/main" id="{42CC5023-7A67-44D9-BA5C-86906C7129AC}"/>
                    </a:ext>
                  </a:extLst>
                </p:cNvPr>
                <p:cNvSpPr>
                  <a:spLocks noChangeArrowheads="1"/>
                </p:cNvSpPr>
                <p:nvPr/>
              </p:nvSpPr>
              <p:spPr bwMode="auto">
                <a:xfrm>
                  <a:off x="3259" y="2127"/>
                  <a:ext cx="336" cy="6"/>
                </a:xfrm>
                <a:prstGeom prst="rect">
                  <a:avLst/>
                </a:prstGeom>
                <a:solidFill>
                  <a:srgbClr val="FF8B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59" name="Rectangle 903">
                  <a:extLst>
                    <a:ext uri="{FF2B5EF4-FFF2-40B4-BE49-F238E27FC236}">
                      <a16:creationId xmlns:a16="http://schemas.microsoft.com/office/drawing/2014/main" id="{EC091638-375A-46E9-BFE1-7364BE5CDC31}"/>
                    </a:ext>
                  </a:extLst>
                </p:cNvPr>
                <p:cNvSpPr>
                  <a:spLocks noChangeArrowheads="1"/>
                </p:cNvSpPr>
                <p:nvPr/>
              </p:nvSpPr>
              <p:spPr bwMode="auto">
                <a:xfrm>
                  <a:off x="3259" y="2133"/>
                  <a:ext cx="336" cy="6"/>
                </a:xfrm>
                <a:prstGeom prst="rect">
                  <a:avLst/>
                </a:prstGeom>
                <a:solidFill>
                  <a:srgbClr val="FF87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60" name="Rectangle 904">
                  <a:extLst>
                    <a:ext uri="{FF2B5EF4-FFF2-40B4-BE49-F238E27FC236}">
                      <a16:creationId xmlns:a16="http://schemas.microsoft.com/office/drawing/2014/main" id="{EABB4E9F-5688-4FCB-91C2-91D85900D9CC}"/>
                    </a:ext>
                  </a:extLst>
                </p:cNvPr>
                <p:cNvSpPr>
                  <a:spLocks noChangeArrowheads="1"/>
                </p:cNvSpPr>
                <p:nvPr/>
              </p:nvSpPr>
              <p:spPr bwMode="auto">
                <a:xfrm>
                  <a:off x="3259" y="2139"/>
                  <a:ext cx="336" cy="6"/>
                </a:xfrm>
                <a:prstGeom prst="rect">
                  <a:avLst/>
                </a:prstGeom>
                <a:solidFill>
                  <a:srgbClr val="FF82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61" name="Rectangle 905">
                  <a:extLst>
                    <a:ext uri="{FF2B5EF4-FFF2-40B4-BE49-F238E27FC236}">
                      <a16:creationId xmlns:a16="http://schemas.microsoft.com/office/drawing/2014/main" id="{85E33302-B859-4283-9964-F89C554FD1ED}"/>
                    </a:ext>
                  </a:extLst>
                </p:cNvPr>
                <p:cNvSpPr>
                  <a:spLocks noChangeArrowheads="1"/>
                </p:cNvSpPr>
                <p:nvPr/>
              </p:nvSpPr>
              <p:spPr bwMode="auto">
                <a:xfrm>
                  <a:off x="3259" y="2145"/>
                  <a:ext cx="336" cy="6"/>
                </a:xfrm>
                <a:prstGeom prst="rect">
                  <a:avLst/>
                </a:prstGeom>
                <a:solidFill>
                  <a:srgbClr val="FF7F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62" name="Rectangle 906">
                  <a:extLst>
                    <a:ext uri="{FF2B5EF4-FFF2-40B4-BE49-F238E27FC236}">
                      <a16:creationId xmlns:a16="http://schemas.microsoft.com/office/drawing/2014/main" id="{52982387-3E26-4B58-831F-04C2786A02E1}"/>
                    </a:ext>
                  </a:extLst>
                </p:cNvPr>
                <p:cNvSpPr>
                  <a:spLocks noChangeArrowheads="1"/>
                </p:cNvSpPr>
                <p:nvPr/>
              </p:nvSpPr>
              <p:spPr bwMode="auto">
                <a:xfrm>
                  <a:off x="3259" y="2151"/>
                  <a:ext cx="336" cy="6"/>
                </a:xfrm>
                <a:prstGeom prst="rect">
                  <a:avLst/>
                </a:prstGeom>
                <a:solidFill>
                  <a:srgbClr val="FF7C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1563" name="Rectangle 907">
                <a:extLst>
                  <a:ext uri="{FF2B5EF4-FFF2-40B4-BE49-F238E27FC236}">
                    <a16:creationId xmlns:a16="http://schemas.microsoft.com/office/drawing/2014/main" id="{6794EC82-BA5A-4666-9F55-F8077580674D}"/>
                  </a:ext>
                </a:extLst>
              </p:cNvPr>
              <p:cNvSpPr>
                <a:spLocks noChangeArrowheads="1"/>
              </p:cNvSpPr>
              <p:nvPr/>
            </p:nvSpPr>
            <p:spPr bwMode="auto">
              <a:xfrm>
                <a:off x="3259" y="1869"/>
                <a:ext cx="336" cy="288"/>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1564" name="Rectangle 908">
              <a:extLst>
                <a:ext uri="{FF2B5EF4-FFF2-40B4-BE49-F238E27FC236}">
                  <a16:creationId xmlns:a16="http://schemas.microsoft.com/office/drawing/2014/main" id="{D7B0FC21-8412-4CD3-B07B-6829342157DA}"/>
                </a:ext>
              </a:extLst>
            </p:cNvPr>
            <p:cNvSpPr>
              <a:spLocks noChangeArrowheads="1"/>
            </p:cNvSpPr>
            <p:nvPr/>
          </p:nvSpPr>
          <p:spPr bwMode="auto">
            <a:xfrm>
              <a:off x="4494" y="2622"/>
              <a:ext cx="2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802.3</a:t>
              </a:r>
              <a:endParaRPr lang="fr-FR" altLang="en-US"/>
            </a:p>
          </p:txBody>
        </p:sp>
        <p:sp>
          <p:nvSpPr>
            <p:cNvPr id="71565" name="Line 909">
              <a:extLst>
                <a:ext uri="{FF2B5EF4-FFF2-40B4-BE49-F238E27FC236}">
                  <a16:creationId xmlns:a16="http://schemas.microsoft.com/office/drawing/2014/main" id="{27FBD7FD-E819-40DC-8924-2AFF5B910F71}"/>
                </a:ext>
              </a:extLst>
            </p:cNvPr>
            <p:cNvSpPr>
              <a:spLocks noChangeShapeType="1"/>
            </p:cNvSpPr>
            <p:nvPr/>
          </p:nvSpPr>
          <p:spPr bwMode="auto">
            <a:xfrm>
              <a:off x="1728" y="3985"/>
              <a:ext cx="672" cy="1"/>
            </a:xfrm>
            <a:prstGeom prst="line">
              <a:avLst/>
            </a:prstGeom>
            <a:noFill/>
            <a:ln w="28575">
              <a:solidFill>
                <a:srgbClr val="200C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66" name="Line 910">
              <a:extLst>
                <a:ext uri="{FF2B5EF4-FFF2-40B4-BE49-F238E27FC236}">
                  <a16:creationId xmlns:a16="http://schemas.microsoft.com/office/drawing/2014/main" id="{E9EC539C-441F-4EB6-9658-BB0552142C1F}"/>
                </a:ext>
              </a:extLst>
            </p:cNvPr>
            <p:cNvSpPr>
              <a:spLocks noChangeShapeType="1"/>
            </p:cNvSpPr>
            <p:nvPr/>
          </p:nvSpPr>
          <p:spPr bwMode="auto">
            <a:xfrm flipV="1">
              <a:off x="1728" y="3889"/>
              <a:ext cx="1" cy="96"/>
            </a:xfrm>
            <a:prstGeom prst="line">
              <a:avLst/>
            </a:prstGeom>
            <a:noFill/>
            <a:ln w="28575">
              <a:solidFill>
                <a:srgbClr val="200C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67" name="Line 911">
              <a:extLst>
                <a:ext uri="{FF2B5EF4-FFF2-40B4-BE49-F238E27FC236}">
                  <a16:creationId xmlns:a16="http://schemas.microsoft.com/office/drawing/2014/main" id="{A9DEF54F-1EFE-4F0A-99B9-798C6DDE271B}"/>
                </a:ext>
              </a:extLst>
            </p:cNvPr>
            <p:cNvSpPr>
              <a:spLocks noChangeShapeType="1"/>
            </p:cNvSpPr>
            <p:nvPr/>
          </p:nvSpPr>
          <p:spPr bwMode="auto">
            <a:xfrm flipV="1">
              <a:off x="2400" y="3889"/>
              <a:ext cx="1" cy="96"/>
            </a:xfrm>
            <a:prstGeom prst="line">
              <a:avLst/>
            </a:prstGeom>
            <a:noFill/>
            <a:ln w="28575">
              <a:solidFill>
                <a:srgbClr val="200C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68" name="Line 912">
              <a:extLst>
                <a:ext uri="{FF2B5EF4-FFF2-40B4-BE49-F238E27FC236}">
                  <a16:creationId xmlns:a16="http://schemas.microsoft.com/office/drawing/2014/main" id="{FF9D37B3-0F9C-4486-914E-80C21AF47D47}"/>
                </a:ext>
              </a:extLst>
            </p:cNvPr>
            <p:cNvSpPr>
              <a:spLocks noChangeShapeType="1"/>
            </p:cNvSpPr>
            <p:nvPr/>
          </p:nvSpPr>
          <p:spPr bwMode="auto">
            <a:xfrm>
              <a:off x="2688" y="3889"/>
              <a:ext cx="1" cy="96"/>
            </a:xfrm>
            <a:prstGeom prst="line">
              <a:avLst/>
            </a:prstGeom>
            <a:noFill/>
            <a:ln w="28575">
              <a:solidFill>
                <a:srgbClr val="200C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69" name="Line 913">
              <a:extLst>
                <a:ext uri="{FF2B5EF4-FFF2-40B4-BE49-F238E27FC236}">
                  <a16:creationId xmlns:a16="http://schemas.microsoft.com/office/drawing/2014/main" id="{59C91553-625D-41BB-BE09-FF0C5E47F01A}"/>
                </a:ext>
              </a:extLst>
            </p:cNvPr>
            <p:cNvSpPr>
              <a:spLocks noChangeShapeType="1"/>
            </p:cNvSpPr>
            <p:nvPr/>
          </p:nvSpPr>
          <p:spPr bwMode="auto">
            <a:xfrm>
              <a:off x="2688" y="3985"/>
              <a:ext cx="576" cy="1"/>
            </a:xfrm>
            <a:prstGeom prst="line">
              <a:avLst/>
            </a:prstGeom>
            <a:noFill/>
            <a:ln w="28575">
              <a:solidFill>
                <a:srgbClr val="200C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70" name="Line 914">
              <a:extLst>
                <a:ext uri="{FF2B5EF4-FFF2-40B4-BE49-F238E27FC236}">
                  <a16:creationId xmlns:a16="http://schemas.microsoft.com/office/drawing/2014/main" id="{8BCD6D49-5395-45C6-8045-1B3C02EABE2B}"/>
                </a:ext>
              </a:extLst>
            </p:cNvPr>
            <p:cNvSpPr>
              <a:spLocks noChangeShapeType="1"/>
            </p:cNvSpPr>
            <p:nvPr/>
          </p:nvSpPr>
          <p:spPr bwMode="auto">
            <a:xfrm flipV="1">
              <a:off x="3264" y="3889"/>
              <a:ext cx="1" cy="96"/>
            </a:xfrm>
            <a:prstGeom prst="line">
              <a:avLst/>
            </a:prstGeom>
            <a:noFill/>
            <a:ln w="28575">
              <a:solidFill>
                <a:srgbClr val="200C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71" name="Line 915">
              <a:extLst>
                <a:ext uri="{FF2B5EF4-FFF2-40B4-BE49-F238E27FC236}">
                  <a16:creationId xmlns:a16="http://schemas.microsoft.com/office/drawing/2014/main" id="{2713EA54-299D-457D-B942-78C39EC51D58}"/>
                </a:ext>
              </a:extLst>
            </p:cNvPr>
            <p:cNvSpPr>
              <a:spLocks noChangeShapeType="1"/>
            </p:cNvSpPr>
            <p:nvPr/>
          </p:nvSpPr>
          <p:spPr bwMode="auto">
            <a:xfrm>
              <a:off x="3552" y="3985"/>
              <a:ext cx="720" cy="1"/>
            </a:xfrm>
            <a:prstGeom prst="line">
              <a:avLst/>
            </a:prstGeom>
            <a:noFill/>
            <a:ln w="28575">
              <a:solidFill>
                <a:srgbClr val="200C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72" name="Line 916">
              <a:extLst>
                <a:ext uri="{FF2B5EF4-FFF2-40B4-BE49-F238E27FC236}">
                  <a16:creationId xmlns:a16="http://schemas.microsoft.com/office/drawing/2014/main" id="{B53EF157-CE8E-463A-9BA2-2331D86FCFE4}"/>
                </a:ext>
              </a:extLst>
            </p:cNvPr>
            <p:cNvSpPr>
              <a:spLocks noChangeShapeType="1"/>
            </p:cNvSpPr>
            <p:nvPr/>
          </p:nvSpPr>
          <p:spPr bwMode="auto">
            <a:xfrm flipV="1">
              <a:off x="3552" y="3889"/>
              <a:ext cx="1" cy="96"/>
            </a:xfrm>
            <a:prstGeom prst="line">
              <a:avLst/>
            </a:prstGeom>
            <a:noFill/>
            <a:ln w="28575">
              <a:solidFill>
                <a:srgbClr val="200C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73" name="Line 917">
              <a:extLst>
                <a:ext uri="{FF2B5EF4-FFF2-40B4-BE49-F238E27FC236}">
                  <a16:creationId xmlns:a16="http://schemas.microsoft.com/office/drawing/2014/main" id="{FE8FBA20-8EC5-4157-A9DE-2EFAE6B656AF}"/>
                </a:ext>
              </a:extLst>
            </p:cNvPr>
            <p:cNvSpPr>
              <a:spLocks noChangeShapeType="1"/>
            </p:cNvSpPr>
            <p:nvPr/>
          </p:nvSpPr>
          <p:spPr bwMode="auto">
            <a:xfrm flipV="1">
              <a:off x="4272" y="3889"/>
              <a:ext cx="1" cy="96"/>
            </a:xfrm>
            <a:prstGeom prst="line">
              <a:avLst/>
            </a:prstGeom>
            <a:noFill/>
            <a:ln w="28575">
              <a:solidFill>
                <a:srgbClr val="200C4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1574" name="Group 918">
              <a:extLst>
                <a:ext uri="{FF2B5EF4-FFF2-40B4-BE49-F238E27FC236}">
                  <a16:creationId xmlns:a16="http://schemas.microsoft.com/office/drawing/2014/main" id="{B3488934-29A2-486E-A572-348AFA023366}"/>
                </a:ext>
              </a:extLst>
            </p:cNvPr>
            <p:cNvGrpSpPr>
              <a:grpSpLocks/>
            </p:cNvGrpSpPr>
            <p:nvPr/>
          </p:nvGrpSpPr>
          <p:grpSpPr bwMode="auto">
            <a:xfrm>
              <a:off x="2238" y="1722"/>
              <a:ext cx="816" cy="192"/>
              <a:chOff x="1243" y="1053"/>
              <a:chExt cx="816" cy="192"/>
            </a:xfrm>
          </p:grpSpPr>
          <p:grpSp>
            <p:nvGrpSpPr>
              <p:cNvPr id="71575" name="Group 919">
                <a:extLst>
                  <a:ext uri="{FF2B5EF4-FFF2-40B4-BE49-F238E27FC236}">
                    <a16:creationId xmlns:a16="http://schemas.microsoft.com/office/drawing/2014/main" id="{42CB4891-8B6A-4D48-9488-2B0864D7DD0A}"/>
                  </a:ext>
                </a:extLst>
              </p:cNvPr>
              <p:cNvGrpSpPr>
                <a:grpSpLocks/>
              </p:cNvGrpSpPr>
              <p:nvPr/>
            </p:nvGrpSpPr>
            <p:grpSpPr bwMode="auto">
              <a:xfrm>
                <a:off x="1243" y="1053"/>
                <a:ext cx="816" cy="192"/>
                <a:chOff x="1243" y="1053"/>
                <a:chExt cx="816" cy="192"/>
              </a:xfrm>
            </p:grpSpPr>
            <p:sp>
              <p:nvSpPr>
                <p:cNvPr id="71576" name="Rectangle 920">
                  <a:extLst>
                    <a:ext uri="{FF2B5EF4-FFF2-40B4-BE49-F238E27FC236}">
                      <a16:creationId xmlns:a16="http://schemas.microsoft.com/office/drawing/2014/main" id="{AC709C88-5156-4547-AB90-7F35ED43BBE9}"/>
                    </a:ext>
                  </a:extLst>
                </p:cNvPr>
                <p:cNvSpPr>
                  <a:spLocks noChangeArrowheads="1"/>
                </p:cNvSpPr>
                <p:nvPr/>
              </p:nvSpPr>
              <p:spPr bwMode="auto">
                <a:xfrm>
                  <a:off x="1243" y="1053"/>
                  <a:ext cx="816" cy="6"/>
                </a:xfrm>
                <a:prstGeom prst="rect">
                  <a:avLst/>
                </a:prstGeom>
                <a:solidFill>
                  <a:srgbClr val="A7D1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77" name="Rectangle 921">
                  <a:extLst>
                    <a:ext uri="{FF2B5EF4-FFF2-40B4-BE49-F238E27FC236}">
                      <a16:creationId xmlns:a16="http://schemas.microsoft.com/office/drawing/2014/main" id="{D52DA05D-C02C-451B-AD1B-B9386517FAD8}"/>
                    </a:ext>
                  </a:extLst>
                </p:cNvPr>
                <p:cNvSpPr>
                  <a:spLocks noChangeArrowheads="1"/>
                </p:cNvSpPr>
                <p:nvPr/>
              </p:nvSpPr>
              <p:spPr bwMode="auto">
                <a:xfrm>
                  <a:off x="1243" y="1059"/>
                  <a:ext cx="816" cy="6"/>
                </a:xfrm>
                <a:prstGeom prst="rect">
                  <a:avLst/>
                </a:prstGeom>
                <a:solidFill>
                  <a:srgbClr val="A8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78" name="Rectangle 922">
                  <a:extLst>
                    <a:ext uri="{FF2B5EF4-FFF2-40B4-BE49-F238E27FC236}">
                      <a16:creationId xmlns:a16="http://schemas.microsoft.com/office/drawing/2014/main" id="{AFACF68A-951B-4F0F-8058-5CFF19D5BAA5}"/>
                    </a:ext>
                  </a:extLst>
                </p:cNvPr>
                <p:cNvSpPr>
                  <a:spLocks noChangeArrowheads="1"/>
                </p:cNvSpPr>
                <p:nvPr/>
              </p:nvSpPr>
              <p:spPr bwMode="auto">
                <a:xfrm>
                  <a:off x="1243" y="1065"/>
                  <a:ext cx="816" cy="6"/>
                </a:xfrm>
                <a:prstGeom prst="rect">
                  <a:avLst/>
                </a:prstGeom>
                <a:solidFill>
                  <a:srgbClr val="A9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79" name="Rectangle 923">
                  <a:extLst>
                    <a:ext uri="{FF2B5EF4-FFF2-40B4-BE49-F238E27FC236}">
                      <a16:creationId xmlns:a16="http://schemas.microsoft.com/office/drawing/2014/main" id="{AD6F1C2A-95FC-4148-8506-FF99E3014AA5}"/>
                    </a:ext>
                  </a:extLst>
                </p:cNvPr>
                <p:cNvSpPr>
                  <a:spLocks noChangeArrowheads="1"/>
                </p:cNvSpPr>
                <p:nvPr/>
              </p:nvSpPr>
              <p:spPr bwMode="auto">
                <a:xfrm>
                  <a:off x="1243" y="1071"/>
                  <a:ext cx="816" cy="6"/>
                </a:xfrm>
                <a:prstGeom prst="rect">
                  <a:avLst/>
                </a:prstGeom>
                <a:solidFill>
                  <a:srgbClr val="ABD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80" name="Rectangle 924">
                  <a:extLst>
                    <a:ext uri="{FF2B5EF4-FFF2-40B4-BE49-F238E27FC236}">
                      <a16:creationId xmlns:a16="http://schemas.microsoft.com/office/drawing/2014/main" id="{EAC5161C-8F33-4ADC-97D3-E13B4559F05E}"/>
                    </a:ext>
                  </a:extLst>
                </p:cNvPr>
                <p:cNvSpPr>
                  <a:spLocks noChangeArrowheads="1"/>
                </p:cNvSpPr>
                <p:nvPr/>
              </p:nvSpPr>
              <p:spPr bwMode="auto">
                <a:xfrm>
                  <a:off x="1243" y="1077"/>
                  <a:ext cx="816" cy="6"/>
                </a:xfrm>
                <a:prstGeom prst="rect">
                  <a:avLst/>
                </a:prstGeom>
                <a:solidFill>
                  <a:srgbClr val="AE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81" name="Rectangle 925">
                  <a:extLst>
                    <a:ext uri="{FF2B5EF4-FFF2-40B4-BE49-F238E27FC236}">
                      <a16:creationId xmlns:a16="http://schemas.microsoft.com/office/drawing/2014/main" id="{401959C8-2ADE-4F35-8DE4-F2BE6D0D67ED}"/>
                    </a:ext>
                  </a:extLst>
                </p:cNvPr>
                <p:cNvSpPr>
                  <a:spLocks noChangeArrowheads="1"/>
                </p:cNvSpPr>
                <p:nvPr/>
              </p:nvSpPr>
              <p:spPr bwMode="auto">
                <a:xfrm>
                  <a:off x="1243" y="1083"/>
                  <a:ext cx="816" cy="6"/>
                </a:xfrm>
                <a:prstGeom prst="rect">
                  <a:avLst/>
                </a:prstGeom>
                <a:solidFill>
                  <a:srgbClr val="B1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82" name="Rectangle 926">
                  <a:extLst>
                    <a:ext uri="{FF2B5EF4-FFF2-40B4-BE49-F238E27FC236}">
                      <a16:creationId xmlns:a16="http://schemas.microsoft.com/office/drawing/2014/main" id="{7BE749C7-0EAE-489F-B9C8-FAB4DB6CF079}"/>
                    </a:ext>
                  </a:extLst>
                </p:cNvPr>
                <p:cNvSpPr>
                  <a:spLocks noChangeArrowheads="1"/>
                </p:cNvSpPr>
                <p:nvPr/>
              </p:nvSpPr>
              <p:spPr bwMode="auto">
                <a:xfrm>
                  <a:off x="1243" y="1089"/>
                  <a:ext cx="816" cy="6"/>
                </a:xfrm>
                <a:prstGeom prst="rect">
                  <a:avLst/>
                </a:prstGeom>
                <a:solidFill>
                  <a:srgbClr val="B4E2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83" name="Rectangle 927">
                  <a:extLst>
                    <a:ext uri="{FF2B5EF4-FFF2-40B4-BE49-F238E27FC236}">
                      <a16:creationId xmlns:a16="http://schemas.microsoft.com/office/drawing/2014/main" id="{F1ACA0D3-593A-4C0F-91C6-78B476DF1A31}"/>
                    </a:ext>
                  </a:extLst>
                </p:cNvPr>
                <p:cNvSpPr>
                  <a:spLocks noChangeArrowheads="1"/>
                </p:cNvSpPr>
                <p:nvPr/>
              </p:nvSpPr>
              <p:spPr bwMode="auto">
                <a:xfrm>
                  <a:off x="1243" y="1095"/>
                  <a:ext cx="816" cy="6"/>
                </a:xfrm>
                <a:prstGeom prst="rect">
                  <a:avLst/>
                </a:prstGeom>
                <a:solidFill>
                  <a:srgbClr val="B8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84" name="Rectangle 928">
                  <a:extLst>
                    <a:ext uri="{FF2B5EF4-FFF2-40B4-BE49-F238E27FC236}">
                      <a16:creationId xmlns:a16="http://schemas.microsoft.com/office/drawing/2014/main" id="{161B4E7A-1362-4526-B620-3CD6AF714335}"/>
                    </a:ext>
                  </a:extLst>
                </p:cNvPr>
                <p:cNvSpPr>
                  <a:spLocks noChangeArrowheads="1"/>
                </p:cNvSpPr>
                <p:nvPr/>
              </p:nvSpPr>
              <p:spPr bwMode="auto">
                <a:xfrm>
                  <a:off x="1243" y="1101"/>
                  <a:ext cx="816" cy="6"/>
                </a:xfrm>
                <a:prstGeom prst="rect">
                  <a:avLst/>
                </a:prstGeom>
                <a:solidFill>
                  <a:srgbClr val="BCEB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85" name="Rectangle 929">
                  <a:extLst>
                    <a:ext uri="{FF2B5EF4-FFF2-40B4-BE49-F238E27FC236}">
                      <a16:creationId xmlns:a16="http://schemas.microsoft.com/office/drawing/2014/main" id="{4112DB16-F157-4E48-A092-F832A50C27A3}"/>
                    </a:ext>
                  </a:extLst>
                </p:cNvPr>
                <p:cNvSpPr>
                  <a:spLocks noChangeArrowheads="1"/>
                </p:cNvSpPr>
                <p:nvPr/>
              </p:nvSpPr>
              <p:spPr bwMode="auto">
                <a:xfrm>
                  <a:off x="1243" y="1107"/>
                  <a:ext cx="816" cy="6"/>
                </a:xfrm>
                <a:prstGeom prst="rect">
                  <a:avLst/>
                </a:prstGeom>
                <a:solidFill>
                  <a:srgbClr val="C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86" name="Rectangle 930">
                  <a:extLst>
                    <a:ext uri="{FF2B5EF4-FFF2-40B4-BE49-F238E27FC236}">
                      <a16:creationId xmlns:a16="http://schemas.microsoft.com/office/drawing/2014/main" id="{64288AC3-A308-4465-A88A-DB61EF430C07}"/>
                    </a:ext>
                  </a:extLst>
                </p:cNvPr>
                <p:cNvSpPr>
                  <a:spLocks noChangeArrowheads="1"/>
                </p:cNvSpPr>
                <p:nvPr/>
              </p:nvSpPr>
              <p:spPr bwMode="auto">
                <a:xfrm>
                  <a:off x="1243" y="1113"/>
                  <a:ext cx="816" cy="6"/>
                </a:xfrm>
                <a:prstGeom prst="rect">
                  <a:avLst/>
                </a:prstGeom>
                <a:solidFill>
                  <a:srgbClr val="C3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87" name="Rectangle 931">
                  <a:extLst>
                    <a:ext uri="{FF2B5EF4-FFF2-40B4-BE49-F238E27FC236}">
                      <a16:creationId xmlns:a16="http://schemas.microsoft.com/office/drawing/2014/main" id="{1B34D418-8FF3-49D9-9E9D-2042CF95B6E1}"/>
                    </a:ext>
                  </a:extLst>
                </p:cNvPr>
                <p:cNvSpPr>
                  <a:spLocks noChangeArrowheads="1"/>
                </p:cNvSpPr>
                <p:nvPr/>
              </p:nvSpPr>
              <p:spPr bwMode="auto">
                <a:xfrm>
                  <a:off x="1243" y="1119"/>
                  <a:ext cx="816" cy="6"/>
                </a:xfrm>
                <a:prstGeom prst="rect">
                  <a:avLst/>
                </a:prstGeom>
                <a:solidFill>
                  <a:srgbClr val="C6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88" name="Rectangle 932">
                  <a:extLst>
                    <a:ext uri="{FF2B5EF4-FFF2-40B4-BE49-F238E27FC236}">
                      <a16:creationId xmlns:a16="http://schemas.microsoft.com/office/drawing/2014/main" id="{9E61BE9A-471D-4460-AEFF-36F41B7176CF}"/>
                    </a:ext>
                  </a:extLst>
                </p:cNvPr>
                <p:cNvSpPr>
                  <a:spLocks noChangeArrowheads="1"/>
                </p:cNvSpPr>
                <p:nvPr/>
              </p:nvSpPr>
              <p:spPr bwMode="auto">
                <a:xfrm>
                  <a:off x="1243" y="1125"/>
                  <a:ext cx="816" cy="6"/>
                </a:xfrm>
                <a:prstGeom prst="rect">
                  <a:avLst/>
                </a:prstGeom>
                <a:solidFill>
                  <a:srgbClr val="C8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89" name="Rectangle 933">
                  <a:extLst>
                    <a:ext uri="{FF2B5EF4-FFF2-40B4-BE49-F238E27FC236}">
                      <a16:creationId xmlns:a16="http://schemas.microsoft.com/office/drawing/2014/main" id="{C7B7B606-FF26-4A83-B314-0B48775E369B}"/>
                    </a:ext>
                  </a:extLst>
                </p:cNvPr>
                <p:cNvSpPr>
                  <a:spLocks noChangeArrowheads="1"/>
                </p:cNvSpPr>
                <p:nvPr/>
              </p:nvSpPr>
              <p:spPr bwMode="auto">
                <a:xfrm>
                  <a:off x="1243" y="1131"/>
                  <a:ext cx="816" cy="6"/>
                </a:xfrm>
                <a:prstGeom prst="rect">
                  <a:avLst/>
                </a:prstGeom>
                <a:solidFill>
                  <a:srgbClr val="C9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90" name="Rectangle 934">
                  <a:extLst>
                    <a:ext uri="{FF2B5EF4-FFF2-40B4-BE49-F238E27FC236}">
                      <a16:creationId xmlns:a16="http://schemas.microsoft.com/office/drawing/2014/main" id="{F28A116E-2D1B-4C96-A657-9B51519EA382}"/>
                    </a:ext>
                  </a:extLst>
                </p:cNvPr>
                <p:cNvSpPr>
                  <a:spLocks noChangeArrowheads="1"/>
                </p:cNvSpPr>
                <p:nvPr/>
              </p:nvSpPr>
              <p:spPr bwMode="auto">
                <a:xfrm>
                  <a:off x="1243" y="1137"/>
                  <a:ext cx="816" cy="6"/>
                </a:xfrm>
                <a:prstGeom prst="rect">
                  <a:avLst/>
                </a:prstGeom>
                <a:solidFill>
                  <a:srgbClr val="CB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91" name="Rectangle 935">
                  <a:extLst>
                    <a:ext uri="{FF2B5EF4-FFF2-40B4-BE49-F238E27FC236}">
                      <a16:creationId xmlns:a16="http://schemas.microsoft.com/office/drawing/2014/main" id="{AE0DF407-3AB1-46D4-A551-DC278F9EFCB0}"/>
                    </a:ext>
                  </a:extLst>
                </p:cNvPr>
                <p:cNvSpPr>
                  <a:spLocks noChangeArrowheads="1"/>
                </p:cNvSpPr>
                <p:nvPr/>
              </p:nvSpPr>
              <p:spPr bwMode="auto">
                <a:xfrm>
                  <a:off x="1243" y="1143"/>
                  <a:ext cx="816" cy="6"/>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92" name="Rectangle 936">
                  <a:extLst>
                    <a:ext uri="{FF2B5EF4-FFF2-40B4-BE49-F238E27FC236}">
                      <a16:creationId xmlns:a16="http://schemas.microsoft.com/office/drawing/2014/main" id="{637BB1A1-5B5F-4DA4-86B6-2A245D33F864}"/>
                    </a:ext>
                  </a:extLst>
                </p:cNvPr>
                <p:cNvSpPr>
                  <a:spLocks noChangeArrowheads="1"/>
                </p:cNvSpPr>
                <p:nvPr/>
              </p:nvSpPr>
              <p:spPr bwMode="auto">
                <a:xfrm>
                  <a:off x="1243" y="1149"/>
                  <a:ext cx="816" cy="6"/>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93" name="Rectangle 937">
                  <a:extLst>
                    <a:ext uri="{FF2B5EF4-FFF2-40B4-BE49-F238E27FC236}">
                      <a16:creationId xmlns:a16="http://schemas.microsoft.com/office/drawing/2014/main" id="{146758BF-EB1B-463C-8453-C6847CFA9CB1}"/>
                    </a:ext>
                  </a:extLst>
                </p:cNvPr>
                <p:cNvSpPr>
                  <a:spLocks noChangeArrowheads="1"/>
                </p:cNvSpPr>
                <p:nvPr/>
              </p:nvSpPr>
              <p:spPr bwMode="auto">
                <a:xfrm>
                  <a:off x="1243" y="1155"/>
                  <a:ext cx="816" cy="6"/>
                </a:xfrm>
                <a:prstGeom prst="rect">
                  <a:avLst/>
                </a:prstGeom>
                <a:solidFill>
                  <a:srgbClr val="CA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94" name="Rectangle 938">
                  <a:extLst>
                    <a:ext uri="{FF2B5EF4-FFF2-40B4-BE49-F238E27FC236}">
                      <a16:creationId xmlns:a16="http://schemas.microsoft.com/office/drawing/2014/main" id="{F991F1A0-8269-41CD-8367-D9FB8AB76D4F}"/>
                    </a:ext>
                  </a:extLst>
                </p:cNvPr>
                <p:cNvSpPr>
                  <a:spLocks noChangeArrowheads="1"/>
                </p:cNvSpPr>
                <p:nvPr/>
              </p:nvSpPr>
              <p:spPr bwMode="auto">
                <a:xfrm>
                  <a:off x="1243" y="1161"/>
                  <a:ext cx="816" cy="6"/>
                </a:xfrm>
                <a:prstGeom prst="rect">
                  <a:avLst/>
                </a:prstGeom>
                <a:solidFill>
                  <a:srgbClr val="C9FCF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95" name="Rectangle 939">
                  <a:extLst>
                    <a:ext uri="{FF2B5EF4-FFF2-40B4-BE49-F238E27FC236}">
                      <a16:creationId xmlns:a16="http://schemas.microsoft.com/office/drawing/2014/main" id="{80735D7F-6255-4578-9EAF-FC1B852BA1A4}"/>
                    </a:ext>
                  </a:extLst>
                </p:cNvPr>
                <p:cNvSpPr>
                  <a:spLocks noChangeArrowheads="1"/>
                </p:cNvSpPr>
                <p:nvPr/>
              </p:nvSpPr>
              <p:spPr bwMode="auto">
                <a:xfrm>
                  <a:off x="1243" y="1167"/>
                  <a:ext cx="816" cy="6"/>
                </a:xfrm>
                <a:prstGeom prst="rect">
                  <a:avLst/>
                </a:prstGeom>
                <a:solidFill>
                  <a:srgbClr val="C8FAF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96" name="Rectangle 940">
                  <a:extLst>
                    <a:ext uri="{FF2B5EF4-FFF2-40B4-BE49-F238E27FC236}">
                      <a16:creationId xmlns:a16="http://schemas.microsoft.com/office/drawing/2014/main" id="{779981D4-3C6F-4F1A-B28D-665577F10ABB}"/>
                    </a:ext>
                  </a:extLst>
                </p:cNvPr>
                <p:cNvSpPr>
                  <a:spLocks noChangeArrowheads="1"/>
                </p:cNvSpPr>
                <p:nvPr/>
              </p:nvSpPr>
              <p:spPr bwMode="auto">
                <a:xfrm>
                  <a:off x="1243" y="1173"/>
                  <a:ext cx="816" cy="6"/>
                </a:xfrm>
                <a:prstGeom prst="rect">
                  <a:avLst/>
                </a:prstGeom>
                <a:solidFill>
                  <a:srgbClr val="C5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97" name="Rectangle 941">
                  <a:extLst>
                    <a:ext uri="{FF2B5EF4-FFF2-40B4-BE49-F238E27FC236}">
                      <a16:creationId xmlns:a16="http://schemas.microsoft.com/office/drawing/2014/main" id="{7143ECD3-829F-4E8F-A49A-5786FE60EC81}"/>
                    </a:ext>
                  </a:extLst>
                </p:cNvPr>
                <p:cNvSpPr>
                  <a:spLocks noChangeArrowheads="1"/>
                </p:cNvSpPr>
                <p:nvPr/>
              </p:nvSpPr>
              <p:spPr bwMode="auto">
                <a:xfrm>
                  <a:off x="1243" y="1179"/>
                  <a:ext cx="816" cy="6"/>
                </a:xfrm>
                <a:prstGeom prst="rect">
                  <a:avLst/>
                </a:prstGeom>
                <a:solidFill>
                  <a:srgbClr val="C3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98" name="Rectangle 942">
                  <a:extLst>
                    <a:ext uri="{FF2B5EF4-FFF2-40B4-BE49-F238E27FC236}">
                      <a16:creationId xmlns:a16="http://schemas.microsoft.com/office/drawing/2014/main" id="{34088F0F-4C86-4459-B911-7F42183B9877}"/>
                    </a:ext>
                  </a:extLst>
                </p:cNvPr>
                <p:cNvSpPr>
                  <a:spLocks noChangeArrowheads="1"/>
                </p:cNvSpPr>
                <p:nvPr/>
              </p:nvSpPr>
              <p:spPr bwMode="auto">
                <a:xfrm>
                  <a:off x="1243" y="1185"/>
                  <a:ext cx="816" cy="6"/>
                </a:xfrm>
                <a:prstGeom prst="rect">
                  <a:avLst/>
                </a:prstGeom>
                <a:solidFill>
                  <a:srgbClr val="B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599" name="Rectangle 943">
                  <a:extLst>
                    <a:ext uri="{FF2B5EF4-FFF2-40B4-BE49-F238E27FC236}">
                      <a16:creationId xmlns:a16="http://schemas.microsoft.com/office/drawing/2014/main" id="{5063547E-B94E-4348-B7C7-FA0BFED81DE6}"/>
                    </a:ext>
                  </a:extLst>
                </p:cNvPr>
                <p:cNvSpPr>
                  <a:spLocks noChangeArrowheads="1"/>
                </p:cNvSpPr>
                <p:nvPr/>
              </p:nvSpPr>
              <p:spPr bwMode="auto">
                <a:xfrm>
                  <a:off x="1243" y="1191"/>
                  <a:ext cx="816" cy="6"/>
                </a:xfrm>
                <a:prstGeom prst="rect">
                  <a:avLst/>
                </a:prstGeom>
                <a:solidFill>
                  <a:srgbClr val="BCEB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00" name="Rectangle 944">
                  <a:extLst>
                    <a:ext uri="{FF2B5EF4-FFF2-40B4-BE49-F238E27FC236}">
                      <a16:creationId xmlns:a16="http://schemas.microsoft.com/office/drawing/2014/main" id="{0BEEB9BC-ECCE-4C85-834B-EF8463A48EB4}"/>
                    </a:ext>
                  </a:extLst>
                </p:cNvPr>
                <p:cNvSpPr>
                  <a:spLocks noChangeArrowheads="1"/>
                </p:cNvSpPr>
                <p:nvPr/>
              </p:nvSpPr>
              <p:spPr bwMode="auto">
                <a:xfrm>
                  <a:off x="1243" y="1197"/>
                  <a:ext cx="816" cy="6"/>
                </a:xfrm>
                <a:prstGeom prst="rect">
                  <a:avLst/>
                </a:prstGeom>
                <a:solidFill>
                  <a:srgbClr val="B8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01" name="Rectangle 945">
                  <a:extLst>
                    <a:ext uri="{FF2B5EF4-FFF2-40B4-BE49-F238E27FC236}">
                      <a16:creationId xmlns:a16="http://schemas.microsoft.com/office/drawing/2014/main" id="{D025323B-D2AB-40DD-8007-891EFF0442A5}"/>
                    </a:ext>
                  </a:extLst>
                </p:cNvPr>
                <p:cNvSpPr>
                  <a:spLocks noChangeArrowheads="1"/>
                </p:cNvSpPr>
                <p:nvPr/>
              </p:nvSpPr>
              <p:spPr bwMode="auto">
                <a:xfrm>
                  <a:off x="1243" y="1203"/>
                  <a:ext cx="816" cy="6"/>
                </a:xfrm>
                <a:prstGeom prst="rect">
                  <a:avLst/>
                </a:prstGeom>
                <a:solidFill>
                  <a:srgbClr val="B4E1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02" name="Rectangle 946">
                  <a:extLst>
                    <a:ext uri="{FF2B5EF4-FFF2-40B4-BE49-F238E27FC236}">
                      <a16:creationId xmlns:a16="http://schemas.microsoft.com/office/drawing/2014/main" id="{2FC3B8A8-6F36-4331-A71C-51CC0A375BAF}"/>
                    </a:ext>
                  </a:extLst>
                </p:cNvPr>
                <p:cNvSpPr>
                  <a:spLocks noChangeArrowheads="1"/>
                </p:cNvSpPr>
                <p:nvPr/>
              </p:nvSpPr>
              <p:spPr bwMode="auto">
                <a:xfrm>
                  <a:off x="1243" y="1209"/>
                  <a:ext cx="816" cy="6"/>
                </a:xfrm>
                <a:prstGeom prst="rect">
                  <a:avLst/>
                </a:prstGeom>
                <a:solidFill>
                  <a:srgbClr val="B1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03" name="Rectangle 947">
                  <a:extLst>
                    <a:ext uri="{FF2B5EF4-FFF2-40B4-BE49-F238E27FC236}">
                      <a16:creationId xmlns:a16="http://schemas.microsoft.com/office/drawing/2014/main" id="{994F69A1-CEAF-4345-95EF-E1A2E51A3373}"/>
                    </a:ext>
                  </a:extLst>
                </p:cNvPr>
                <p:cNvSpPr>
                  <a:spLocks noChangeArrowheads="1"/>
                </p:cNvSpPr>
                <p:nvPr/>
              </p:nvSpPr>
              <p:spPr bwMode="auto">
                <a:xfrm>
                  <a:off x="1243" y="1215"/>
                  <a:ext cx="816" cy="6"/>
                </a:xfrm>
                <a:prstGeom prst="rect">
                  <a:avLst/>
                </a:prstGeom>
                <a:solidFill>
                  <a:srgbClr val="AD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04" name="Rectangle 948">
                  <a:extLst>
                    <a:ext uri="{FF2B5EF4-FFF2-40B4-BE49-F238E27FC236}">
                      <a16:creationId xmlns:a16="http://schemas.microsoft.com/office/drawing/2014/main" id="{549EC80C-98CA-4B08-B611-FE72438203B9}"/>
                    </a:ext>
                  </a:extLst>
                </p:cNvPr>
                <p:cNvSpPr>
                  <a:spLocks noChangeArrowheads="1"/>
                </p:cNvSpPr>
                <p:nvPr/>
              </p:nvSpPr>
              <p:spPr bwMode="auto">
                <a:xfrm>
                  <a:off x="1243" y="1221"/>
                  <a:ext cx="816" cy="6"/>
                </a:xfrm>
                <a:prstGeom prst="rect">
                  <a:avLst/>
                </a:prstGeom>
                <a:solidFill>
                  <a:srgbClr val="ABD6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05" name="Rectangle 949">
                  <a:extLst>
                    <a:ext uri="{FF2B5EF4-FFF2-40B4-BE49-F238E27FC236}">
                      <a16:creationId xmlns:a16="http://schemas.microsoft.com/office/drawing/2014/main" id="{1C1B0812-E31A-407A-AEAE-84CB5A2544D7}"/>
                    </a:ext>
                  </a:extLst>
                </p:cNvPr>
                <p:cNvSpPr>
                  <a:spLocks noChangeArrowheads="1"/>
                </p:cNvSpPr>
                <p:nvPr/>
              </p:nvSpPr>
              <p:spPr bwMode="auto">
                <a:xfrm>
                  <a:off x="1243" y="1227"/>
                  <a:ext cx="816" cy="6"/>
                </a:xfrm>
                <a:prstGeom prst="rect">
                  <a:avLst/>
                </a:prstGeom>
                <a:solidFill>
                  <a:srgbClr val="A9D4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06" name="Rectangle 950">
                  <a:extLst>
                    <a:ext uri="{FF2B5EF4-FFF2-40B4-BE49-F238E27FC236}">
                      <a16:creationId xmlns:a16="http://schemas.microsoft.com/office/drawing/2014/main" id="{DBE33A5B-6122-4715-9568-D0F533D95086}"/>
                    </a:ext>
                  </a:extLst>
                </p:cNvPr>
                <p:cNvSpPr>
                  <a:spLocks noChangeArrowheads="1"/>
                </p:cNvSpPr>
                <p:nvPr/>
              </p:nvSpPr>
              <p:spPr bwMode="auto">
                <a:xfrm>
                  <a:off x="1243" y="1233"/>
                  <a:ext cx="816" cy="6"/>
                </a:xfrm>
                <a:prstGeom prst="rect">
                  <a:avLst/>
                </a:prstGeom>
                <a:solidFill>
                  <a:srgbClr val="A8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07" name="Rectangle 951">
                  <a:extLst>
                    <a:ext uri="{FF2B5EF4-FFF2-40B4-BE49-F238E27FC236}">
                      <a16:creationId xmlns:a16="http://schemas.microsoft.com/office/drawing/2014/main" id="{B29D5C4E-1B64-432A-8860-C9E2FF4B3930}"/>
                    </a:ext>
                  </a:extLst>
                </p:cNvPr>
                <p:cNvSpPr>
                  <a:spLocks noChangeArrowheads="1"/>
                </p:cNvSpPr>
                <p:nvPr/>
              </p:nvSpPr>
              <p:spPr bwMode="auto">
                <a:xfrm>
                  <a:off x="1243" y="1239"/>
                  <a:ext cx="816" cy="6"/>
                </a:xfrm>
                <a:prstGeom prst="rect">
                  <a:avLst/>
                </a:prstGeom>
                <a:solidFill>
                  <a:srgbClr val="A7D1D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1608" name="Rectangle 952">
                <a:extLst>
                  <a:ext uri="{FF2B5EF4-FFF2-40B4-BE49-F238E27FC236}">
                    <a16:creationId xmlns:a16="http://schemas.microsoft.com/office/drawing/2014/main" id="{58B6B759-0F60-457F-9A82-F102B5D0B8BF}"/>
                  </a:ext>
                </a:extLst>
              </p:cNvPr>
              <p:cNvSpPr>
                <a:spLocks noChangeArrowheads="1"/>
              </p:cNvSpPr>
              <p:nvPr/>
            </p:nvSpPr>
            <p:spPr bwMode="auto">
              <a:xfrm>
                <a:off x="1243" y="1053"/>
                <a:ext cx="816"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1609" name="Rectangle 953">
              <a:extLst>
                <a:ext uri="{FF2B5EF4-FFF2-40B4-BE49-F238E27FC236}">
                  <a16:creationId xmlns:a16="http://schemas.microsoft.com/office/drawing/2014/main" id="{79564BE7-352F-4AD5-98CC-FAE501BBBC56}"/>
                </a:ext>
              </a:extLst>
            </p:cNvPr>
            <p:cNvSpPr>
              <a:spLocks noChangeArrowheads="1"/>
            </p:cNvSpPr>
            <p:nvPr/>
          </p:nvSpPr>
          <p:spPr bwMode="auto">
            <a:xfrm>
              <a:off x="2280" y="1758"/>
              <a:ext cx="74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a:solidFill>
                    <a:srgbClr val="200C40"/>
                  </a:solidFill>
                  <a:latin typeface="Arial" panose="020B0604020202020204" pitchFamily="34" charset="0"/>
                </a:rPr>
                <a:t>Données utiles</a:t>
              </a:r>
              <a:endParaRPr lang="fr-FR" altLang="en-US"/>
            </a:p>
          </p:txBody>
        </p:sp>
        <p:grpSp>
          <p:nvGrpSpPr>
            <p:cNvPr id="71610" name="Group 954">
              <a:extLst>
                <a:ext uri="{FF2B5EF4-FFF2-40B4-BE49-F238E27FC236}">
                  <a16:creationId xmlns:a16="http://schemas.microsoft.com/office/drawing/2014/main" id="{FD6B365A-925F-41B7-BEEF-B49C493E0BD5}"/>
                </a:ext>
              </a:extLst>
            </p:cNvPr>
            <p:cNvGrpSpPr>
              <a:grpSpLocks/>
            </p:cNvGrpSpPr>
            <p:nvPr/>
          </p:nvGrpSpPr>
          <p:grpSpPr bwMode="auto">
            <a:xfrm>
              <a:off x="3054" y="1722"/>
              <a:ext cx="240" cy="192"/>
              <a:chOff x="2059" y="1053"/>
              <a:chExt cx="240" cy="192"/>
            </a:xfrm>
          </p:grpSpPr>
          <p:grpSp>
            <p:nvGrpSpPr>
              <p:cNvPr id="71611" name="Group 955">
                <a:extLst>
                  <a:ext uri="{FF2B5EF4-FFF2-40B4-BE49-F238E27FC236}">
                    <a16:creationId xmlns:a16="http://schemas.microsoft.com/office/drawing/2014/main" id="{D5BC573F-A996-4819-8B82-4056349C0D21}"/>
                  </a:ext>
                </a:extLst>
              </p:cNvPr>
              <p:cNvGrpSpPr>
                <a:grpSpLocks/>
              </p:cNvGrpSpPr>
              <p:nvPr/>
            </p:nvGrpSpPr>
            <p:grpSpPr bwMode="auto">
              <a:xfrm>
                <a:off x="2059" y="1053"/>
                <a:ext cx="240" cy="192"/>
                <a:chOff x="2059" y="1053"/>
                <a:chExt cx="240" cy="192"/>
              </a:xfrm>
            </p:grpSpPr>
            <p:sp>
              <p:nvSpPr>
                <p:cNvPr id="71612" name="Rectangle 956">
                  <a:extLst>
                    <a:ext uri="{FF2B5EF4-FFF2-40B4-BE49-F238E27FC236}">
                      <a16:creationId xmlns:a16="http://schemas.microsoft.com/office/drawing/2014/main" id="{2F22B839-742E-4944-8ADB-E264229437F6}"/>
                    </a:ext>
                  </a:extLst>
                </p:cNvPr>
                <p:cNvSpPr>
                  <a:spLocks noChangeArrowheads="1"/>
                </p:cNvSpPr>
                <p:nvPr/>
              </p:nvSpPr>
              <p:spPr bwMode="auto">
                <a:xfrm>
                  <a:off x="2059" y="1053"/>
                  <a:ext cx="240" cy="6"/>
                </a:xfrm>
                <a:prstGeom prst="rect">
                  <a:avLst/>
                </a:prstGeom>
                <a:solidFill>
                  <a:srgbClr val="D1D1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13" name="Rectangle 957">
                  <a:extLst>
                    <a:ext uri="{FF2B5EF4-FFF2-40B4-BE49-F238E27FC236}">
                      <a16:creationId xmlns:a16="http://schemas.microsoft.com/office/drawing/2014/main" id="{BB3D0CB2-298D-48CA-A4EB-F0609C90546F}"/>
                    </a:ext>
                  </a:extLst>
                </p:cNvPr>
                <p:cNvSpPr>
                  <a:spLocks noChangeArrowheads="1"/>
                </p:cNvSpPr>
                <p:nvPr/>
              </p:nvSpPr>
              <p:spPr bwMode="auto">
                <a:xfrm>
                  <a:off x="2059" y="1059"/>
                  <a:ext cx="240" cy="6"/>
                </a:xfrm>
                <a:prstGeom prst="rect">
                  <a:avLst/>
                </a:prstGeom>
                <a:solidFill>
                  <a:srgbClr val="D2D2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14" name="Rectangle 958">
                  <a:extLst>
                    <a:ext uri="{FF2B5EF4-FFF2-40B4-BE49-F238E27FC236}">
                      <a16:creationId xmlns:a16="http://schemas.microsoft.com/office/drawing/2014/main" id="{7238C268-EF47-4D9E-920E-7CA995C714F0}"/>
                    </a:ext>
                  </a:extLst>
                </p:cNvPr>
                <p:cNvSpPr>
                  <a:spLocks noChangeArrowheads="1"/>
                </p:cNvSpPr>
                <p:nvPr/>
              </p:nvSpPr>
              <p:spPr bwMode="auto">
                <a:xfrm>
                  <a:off x="2059" y="1065"/>
                  <a:ext cx="240" cy="6"/>
                </a:xfrm>
                <a:prstGeom prst="rect">
                  <a:avLst/>
                </a:prstGeom>
                <a:solidFill>
                  <a:srgbClr val="D4D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15" name="Rectangle 959">
                  <a:extLst>
                    <a:ext uri="{FF2B5EF4-FFF2-40B4-BE49-F238E27FC236}">
                      <a16:creationId xmlns:a16="http://schemas.microsoft.com/office/drawing/2014/main" id="{5BE4B2CD-4916-454C-AEA9-409907B70DFA}"/>
                    </a:ext>
                  </a:extLst>
                </p:cNvPr>
                <p:cNvSpPr>
                  <a:spLocks noChangeArrowheads="1"/>
                </p:cNvSpPr>
                <p:nvPr/>
              </p:nvSpPr>
              <p:spPr bwMode="auto">
                <a:xfrm>
                  <a:off x="2059" y="1071"/>
                  <a:ext cx="240" cy="6"/>
                </a:xfrm>
                <a:prstGeom prst="rect">
                  <a:avLst/>
                </a:prstGeom>
                <a:solidFill>
                  <a:srgbClr val="D6D6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16" name="Rectangle 960">
                  <a:extLst>
                    <a:ext uri="{FF2B5EF4-FFF2-40B4-BE49-F238E27FC236}">
                      <a16:creationId xmlns:a16="http://schemas.microsoft.com/office/drawing/2014/main" id="{F7E23DD1-4420-497E-806E-773F44311D8D}"/>
                    </a:ext>
                  </a:extLst>
                </p:cNvPr>
                <p:cNvSpPr>
                  <a:spLocks noChangeArrowheads="1"/>
                </p:cNvSpPr>
                <p:nvPr/>
              </p:nvSpPr>
              <p:spPr bwMode="auto">
                <a:xfrm>
                  <a:off x="2059" y="1077"/>
                  <a:ext cx="240" cy="6"/>
                </a:xfrm>
                <a:prstGeom prst="rect">
                  <a:avLst/>
                </a:prstGeom>
                <a:solidFill>
                  <a:srgbClr val="D9D9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17" name="Rectangle 961">
                  <a:extLst>
                    <a:ext uri="{FF2B5EF4-FFF2-40B4-BE49-F238E27FC236}">
                      <a16:creationId xmlns:a16="http://schemas.microsoft.com/office/drawing/2014/main" id="{21FC9F3B-D072-4F58-BAEB-6D59673D8AA2}"/>
                    </a:ext>
                  </a:extLst>
                </p:cNvPr>
                <p:cNvSpPr>
                  <a:spLocks noChangeArrowheads="1"/>
                </p:cNvSpPr>
                <p:nvPr/>
              </p:nvSpPr>
              <p:spPr bwMode="auto">
                <a:xfrm>
                  <a:off x="2059" y="1083"/>
                  <a:ext cx="240" cy="6"/>
                </a:xfrm>
                <a:prstGeom prst="rect">
                  <a:avLst/>
                </a:prstGeom>
                <a:solidFill>
                  <a:srgbClr val="DDDD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18" name="Rectangle 962">
                  <a:extLst>
                    <a:ext uri="{FF2B5EF4-FFF2-40B4-BE49-F238E27FC236}">
                      <a16:creationId xmlns:a16="http://schemas.microsoft.com/office/drawing/2014/main" id="{7FAED911-0F98-4A80-B009-B8B289465F04}"/>
                    </a:ext>
                  </a:extLst>
                </p:cNvPr>
                <p:cNvSpPr>
                  <a:spLocks noChangeArrowheads="1"/>
                </p:cNvSpPr>
                <p:nvPr/>
              </p:nvSpPr>
              <p:spPr bwMode="auto">
                <a:xfrm>
                  <a:off x="2059" y="1089"/>
                  <a:ext cx="240" cy="6"/>
                </a:xfrm>
                <a:prstGeom prst="rect">
                  <a:avLst/>
                </a:prstGeom>
                <a:solidFill>
                  <a:srgbClr val="E2E2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19" name="Rectangle 963">
                  <a:extLst>
                    <a:ext uri="{FF2B5EF4-FFF2-40B4-BE49-F238E27FC236}">
                      <a16:creationId xmlns:a16="http://schemas.microsoft.com/office/drawing/2014/main" id="{9B8A19DC-6438-41B9-A97F-D9ECAC640200}"/>
                    </a:ext>
                  </a:extLst>
                </p:cNvPr>
                <p:cNvSpPr>
                  <a:spLocks noChangeArrowheads="1"/>
                </p:cNvSpPr>
                <p:nvPr/>
              </p:nvSpPr>
              <p:spPr bwMode="auto">
                <a:xfrm>
                  <a:off x="2059" y="1095"/>
                  <a:ext cx="240" cy="6"/>
                </a:xfrm>
                <a:prstGeom prst="rect">
                  <a:avLst/>
                </a:prstGeom>
                <a:solidFill>
                  <a:srgbClr val="E6E6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20" name="Rectangle 964">
                  <a:extLst>
                    <a:ext uri="{FF2B5EF4-FFF2-40B4-BE49-F238E27FC236}">
                      <a16:creationId xmlns:a16="http://schemas.microsoft.com/office/drawing/2014/main" id="{6343F309-7C7D-419A-A901-44B147D178E6}"/>
                    </a:ext>
                  </a:extLst>
                </p:cNvPr>
                <p:cNvSpPr>
                  <a:spLocks noChangeArrowheads="1"/>
                </p:cNvSpPr>
                <p:nvPr/>
              </p:nvSpPr>
              <p:spPr bwMode="auto">
                <a:xfrm>
                  <a:off x="2059" y="1101"/>
                  <a:ext cx="240" cy="6"/>
                </a:xfrm>
                <a:prstGeom prst="rect">
                  <a:avLst/>
                </a:prstGeom>
                <a:solidFill>
                  <a:srgbClr val="EBEB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21" name="Rectangle 965">
                  <a:extLst>
                    <a:ext uri="{FF2B5EF4-FFF2-40B4-BE49-F238E27FC236}">
                      <a16:creationId xmlns:a16="http://schemas.microsoft.com/office/drawing/2014/main" id="{ABA487BC-3BE1-46ED-AF46-54B98313756C}"/>
                    </a:ext>
                  </a:extLst>
                </p:cNvPr>
                <p:cNvSpPr>
                  <a:spLocks noChangeArrowheads="1"/>
                </p:cNvSpPr>
                <p:nvPr/>
              </p:nvSpPr>
              <p:spPr bwMode="auto">
                <a:xfrm>
                  <a:off x="2059" y="1107"/>
                  <a:ext cx="240" cy="6"/>
                </a:xfrm>
                <a:prstGeom prst="rect">
                  <a:avLst/>
                </a:prstGeom>
                <a:solidFill>
                  <a:srgbClr val="F0F0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22" name="Rectangle 966">
                  <a:extLst>
                    <a:ext uri="{FF2B5EF4-FFF2-40B4-BE49-F238E27FC236}">
                      <a16:creationId xmlns:a16="http://schemas.microsoft.com/office/drawing/2014/main" id="{33CAA215-F07D-48DE-AEF5-95AB62462275}"/>
                    </a:ext>
                  </a:extLst>
                </p:cNvPr>
                <p:cNvSpPr>
                  <a:spLocks noChangeArrowheads="1"/>
                </p:cNvSpPr>
                <p:nvPr/>
              </p:nvSpPr>
              <p:spPr bwMode="auto">
                <a:xfrm>
                  <a:off x="2059" y="1113"/>
                  <a:ext cx="240" cy="6"/>
                </a:xfrm>
                <a:prstGeom prst="rect">
                  <a:avLst/>
                </a:prstGeom>
                <a:solidFill>
                  <a:srgbClr val="F4F4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23" name="Rectangle 967">
                  <a:extLst>
                    <a:ext uri="{FF2B5EF4-FFF2-40B4-BE49-F238E27FC236}">
                      <a16:creationId xmlns:a16="http://schemas.microsoft.com/office/drawing/2014/main" id="{A7B93C2A-EC18-4725-B46C-B70499117DCD}"/>
                    </a:ext>
                  </a:extLst>
                </p:cNvPr>
                <p:cNvSpPr>
                  <a:spLocks noChangeArrowheads="1"/>
                </p:cNvSpPr>
                <p:nvPr/>
              </p:nvSpPr>
              <p:spPr bwMode="auto">
                <a:xfrm>
                  <a:off x="2059" y="1119"/>
                  <a:ext cx="240" cy="6"/>
                </a:xfrm>
                <a:prstGeom prst="rect">
                  <a:avLst/>
                </a:prstGeom>
                <a:solidFill>
                  <a:srgbClr val="F7F7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24" name="Rectangle 968">
                  <a:extLst>
                    <a:ext uri="{FF2B5EF4-FFF2-40B4-BE49-F238E27FC236}">
                      <a16:creationId xmlns:a16="http://schemas.microsoft.com/office/drawing/2014/main" id="{9F15EC43-DD54-4999-BC79-6413494C2853}"/>
                    </a:ext>
                  </a:extLst>
                </p:cNvPr>
                <p:cNvSpPr>
                  <a:spLocks noChangeArrowheads="1"/>
                </p:cNvSpPr>
                <p:nvPr/>
              </p:nvSpPr>
              <p:spPr bwMode="auto">
                <a:xfrm>
                  <a:off x="2059" y="1125"/>
                  <a:ext cx="240" cy="6"/>
                </a:xfrm>
                <a:prstGeom prst="rect">
                  <a:avLst/>
                </a:prstGeom>
                <a:solidFill>
                  <a:srgbClr val="FAF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25" name="Rectangle 969">
                  <a:extLst>
                    <a:ext uri="{FF2B5EF4-FFF2-40B4-BE49-F238E27FC236}">
                      <a16:creationId xmlns:a16="http://schemas.microsoft.com/office/drawing/2014/main" id="{A3BFC6F2-A90C-49F3-AA4C-EE57097B2DF9}"/>
                    </a:ext>
                  </a:extLst>
                </p:cNvPr>
                <p:cNvSpPr>
                  <a:spLocks noChangeArrowheads="1"/>
                </p:cNvSpPr>
                <p:nvPr/>
              </p:nvSpPr>
              <p:spPr bwMode="auto">
                <a:xfrm>
                  <a:off x="2059" y="1131"/>
                  <a:ext cx="240" cy="6"/>
                </a:xfrm>
                <a:prstGeom prst="rect">
                  <a:avLst/>
                </a:prstGeom>
                <a:solidFill>
                  <a:srgbClr val="FCFC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26" name="Rectangle 970">
                  <a:extLst>
                    <a:ext uri="{FF2B5EF4-FFF2-40B4-BE49-F238E27FC236}">
                      <a16:creationId xmlns:a16="http://schemas.microsoft.com/office/drawing/2014/main" id="{142F3124-9E8B-42BD-8C4E-F616EDE21022}"/>
                    </a:ext>
                  </a:extLst>
                </p:cNvPr>
                <p:cNvSpPr>
                  <a:spLocks noChangeArrowheads="1"/>
                </p:cNvSpPr>
                <p:nvPr/>
              </p:nvSpPr>
              <p:spPr bwMode="auto">
                <a:xfrm>
                  <a:off x="2059" y="1137"/>
                  <a:ext cx="240" cy="6"/>
                </a:xfrm>
                <a:prstGeom prst="rect">
                  <a:avLst/>
                </a:prstGeom>
                <a:solidFill>
                  <a:srgbClr val="FDFD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27" name="Rectangle 971">
                  <a:extLst>
                    <a:ext uri="{FF2B5EF4-FFF2-40B4-BE49-F238E27FC236}">
                      <a16:creationId xmlns:a16="http://schemas.microsoft.com/office/drawing/2014/main" id="{E7093209-47C6-4ADA-B47C-FDA16B90DCB8}"/>
                    </a:ext>
                  </a:extLst>
                </p:cNvPr>
                <p:cNvSpPr>
                  <a:spLocks noChangeArrowheads="1"/>
                </p:cNvSpPr>
                <p:nvPr/>
              </p:nvSpPr>
              <p:spPr bwMode="auto">
                <a:xfrm>
                  <a:off x="2059" y="1143"/>
                  <a:ext cx="240" cy="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28" name="Rectangle 972">
                  <a:extLst>
                    <a:ext uri="{FF2B5EF4-FFF2-40B4-BE49-F238E27FC236}">
                      <a16:creationId xmlns:a16="http://schemas.microsoft.com/office/drawing/2014/main" id="{411F454F-F0AE-4A80-9AB7-8C1B97472A58}"/>
                    </a:ext>
                  </a:extLst>
                </p:cNvPr>
                <p:cNvSpPr>
                  <a:spLocks noChangeArrowheads="1"/>
                </p:cNvSpPr>
                <p:nvPr/>
              </p:nvSpPr>
              <p:spPr bwMode="auto">
                <a:xfrm>
                  <a:off x="2059" y="1149"/>
                  <a:ext cx="240" cy="6"/>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29" name="Rectangle 973">
                  <a:extLst>
                    <a:ext uri="{FF2B5EF4-FFF2-40B4-BE49-F238E27FC236}">
                      <a16:creationId xmlns:a16="http://schemas.microsoft.com/office/drawing/2014/main" id="{21C65B6E-DFD9-431C-B1B2-A8B0DB5B776F}"/>
                    </a:ext>
                  </a:extLst>
                </p:cNvPr>
                <p:cNvSpPr>
                  <a:spLocks noChangeArrowheads="1"/>
                </p:cNvSpPr>
                <p:nvPr/>
              </p:nvSpPr>
              <p:spPr bwMode="auto">
                <a:xfrm>
                  <a:off x="2059" y="1155"/>
                  <a:ext cx="240" cy="6"/>
                </a:xfrm>
                <a:prstGeom prst="rect">
                  <a:avLst/>
                </a:prstGeom>
                <a:solidFill>
                  <a:srgbClr val="FDFD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30" name="Rectangle 974">
                  <a:extLst>
                    <a:ext uri="{FF2B5EF4-FFF2-40B4-BE49-F238E27FC236}">
                      <a16:creationId xmlns:a16="http://schemas.microsoft.com/office/drawing/2014/main" id="{AAB813BC-D9C6-420E-9D01-8B239E9D7828}"/>
                    </a:ext>
                  </a:extLst>
                </p:cNvPr>
                <p:cNvSpPr>
                  <a:spLocks noChangeArrowheads="1"/>
                </p:cNvSpPr>
                <p:nvPr/>
              </p:nvSpPr>
              <p:spPr bwMode="auto">
                <a:xfrm>
                  <a:off x="2059" y="1161"/>
                  <a:ext cx="240" cy="6"/>
                </a:xfrm>
                <a:prstGeom prst="rect">
                  <a:avLst/>
                </a:prstGeom>
                <a:solidFill>
                  <a:srgbClr val="FCFC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31" name="Rectangle 975">
                  <a:extLst>
                    <a:ext uri="{FF2B5EF4-FFF2-40B4-BE49-F238E27FC236}">
                      <a16:creationId xmlns:a16="http://schemas.microsoft.com/office/drawing/2014/main" id="{A4132D71-2A37-40A6-ACB9-4F30F166DFDE}"/>
                    </a:ext>
                  </a:extLst>
                </p:cNvPr>
                <p:cNvSpPr>
                  <a:spLocks noChangeArrowheads="1"/>
                </p:cNvSpPr>
                <p:nvPr/>
              </p:nvSpPr>
              <p:spPr bwMode="auto">
                <a:xfrm>
                  <a:off x="2059" y="1167"/>
                  <a:ext cx="240" cy="6"/>
                </a:xfrm>
                <a:prstGeom prst="rect">
                  <a:avLst/>
                </a:prstGeom>
                <a:solidFill>
                  <a:srgbClr val="FAF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32" name="Rectangle 976">
                  <a:extLst>
                    <a:ext uri="{FF2B5EF4-FFF2-40B4-BE49-F238E27FC236}">
                      <a16:creationId xmlns:a16="http://schemas.microsoft.com/office/drawing/2014/main" id="{4A7D48FF-FA5A-4DDC-A4D5-4396CFEE47F9}"/>
                    </a:ext>
                  </a:extLst>
                </p:cNvPr>
                <p:cNvSpPr>
                  <a:spLocks noChangeArrowheads="1"/>
                </p:cNvSpPr>
                <p:nvPr/>
              </p:nvSpPr>
              <p:spPr bwMode="auto">
                <a:xfrm>
                  <a:off x="2059" y="1173"/>
                  <a:ext cx="240" cy="6"/>
                </a:xfrm>
                <a:prstGeom prst="rect">
                  <a:avLst/>
                </a:prstGeom>
                <a:solidFill>
                  <a:srgbClr val="F7F7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33" name="Rectangle 977">
                  <a:extLst>
                    <a:ext uri="{FF2B5EF4-FFF2-40B4-BE49-F238E27FC236}">
                      <a16:creationId xmlns:a16="http://schemas.microsoft.com/office/drawing/2014/main" id="{E5CF66DF-1EBF-4A7E-945F-6C6203AD190D}"/>
                    </a:ext>
                  </a:extLst>
                </p:cNvPr>
                <p:cNvSpPr>
                  <a:spLocks noChangeArrowheads="1"/>
                </p:cNvSpPr>
                <p:nvPr/>
              </p:nvSpPr>
              <p:spPr bwMode="auto">
                <a:xfrm>
                  <a:off x="2059" y="1179"/>
                  <a:ext cx="240" cy="6"/>
                </a:xfrm>
                <a:prstGeom prst="rect">
                  <a:avLst/>
                </a:prstGeom>
                <a:solidFill>
                  <a:srgbClr val="F4F4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34" name="Rectangle 978">
                  <a:extLst>
                    <a:ext uri="{FF2B5EF4-FFF2-40B4-BE49-F238E27FC236}">
                      <a16:creationId xmlns:a16="http://schemas.microsoft.com/office/drawing/2014/main" id="{54F2A961-C10E-4AC2-9CD6-43E1B1957A59}"/>
                    </a:ext>
                  </a:extLst>
                </p:cNvPr>
                <p:cNvSpPr>
                  <a:spLocks noChangeArrowheads="1"/>
                </p:cNvSpPr>
                <p:nvPr/>
              </p:nvSpPr>
              <p:spPr bwMode="auto">
                <a:xfrm>
                  <a:off x="2059" y="1185"/>
                  <a:ext cx="240" cy="6"/>
                </a:xfrm>
                <a:prstGeom prst="rect">
                  <a:avLst/>
                </a:prstGeom>
                <a:solidFill>
                  <a:srgbClr val="EFE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35" name="Rectangle 979">
                  <a:extLst>
                    <a:ext uri="{FF2B5EF4-FFF2-40B4-BE49-F238E27FC236}">
                      <a16:creationId xmlns:a16="http://schemas.microsoft.com/office/drawing/2014/main" id="{924CF831-1A97-45F7-836E-C469E15FDA11}"/>
                    </a:ext>
                  </a:extLst>
                </p:cNvPr>
                <p:cNvSpPr>
                  <a:spLocks noChangeArrowheads="1"/>
                </p:cNvSpPr>
                <p:nvPr/>
              </p:nvSpPr>
              <p:spPr bwMode="auto">
                <a:xfrm>
                  <a:off x="2059" y="1191"/>
                  <a:ext cx="240" cy="6"/>
                </a:xfrm>
                <a:prstGeom prst="rect">
                  <a:avLst/>
                </a:prstGeom>
                <a:solidFill>
                  <a:srgbClr val="EBEB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36" name="Rectangle 980">
                  <a:extLst>
                    <a:ext uri="{FF2B5EF4-FFF2-40B4-BE49-F238E27FC236}">
                      <a16:creationId xmlns:a16="http://schemas.microsoft.com/office/drawing/2014/main" id="{D5AE2CE6-9915-4697-87B3-60424F846C17}"/>
                    </a:ext>
                  </a:extLst>
                </p:cNvPr>
                <p:cNvSpPr>
                  <a:spLocks noChangeArrowheads="1"/>
                </p:cNvSpPr>
                <p:nvPr/>
              </p:nvSpPr>
              <p:spPr bwMode="auto">
                <a:xfrm>
                  <a:off x="2059" y="1197"/>
                  <a:ext cx="240" cy="6"/>
                </a:xfrm>
                <a:prstGeom prst="rect">
                  <a:avLst/>
                </a:prstGeom>
                <a:solidFill>
                  <a:srgbClr val="E6E65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37" name="Rectangle 981">
                  <a:extLst>
                    <a:ext uri="{FF2B5EF4-FFF2-40B4-BE49-F238E27FC236}">
                      <a16:creationId xmlns:a16="http://schemas.microsoft.com/office/drawing/2014/main" id="{D09C7F4A-E637-4C01-82F9-FDF29C59FC26}"/>
                    </a:ext>
                  </a:extLst>
                </p:cNvPr>
                <p:cNvSpPr>
                  <a:spLocks noChangeArrowheads="1"/>
                </p:cNvSpPr>
                <p:nvPr/>
              </p:nvSpPr>
              <p:spPr bwMode="auto">
                <a:xfrm>
                  <a:off x="2059" y="1203"/>
                  <a:ext cx="240" cy="6"/>
                </a:xfrm>
                <a:prstGeom prst="rect">
                  <a:avLst/>
                </a:prstGeom>
                <a:solidFill>
                  <a:srgbClr val="E1E1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38" name="Rectangle 982">
                  <a:extLst>
                    <a:ext uri="{FF2B5EF4-FFF2-40B4-BE49-F238E27FC236}">
                      <a16:creationId xmlns:a16="http://schemas.microsoft.com/office/drawing/2014/main" id="{AF319421-A37F-4A01-A0A7-A99E8370A11A}"/>
                    </a:ext>
                  </a:extLst>
                </p:cNvPr>
                <p:cNvSpPr>
                  <a:spLocks noChangeArrowheads="1"/>
                </p:cNvSpPr>
                <p:nvPr/>
              </p:nvSpPr>
              <p:spPr bwMode="auto">
                <a:xfrm>
                  <a:off x="2059" y="1209"/>
                  <a:ext cx="240" cy="6"/>
                </a:xfrm>
                <a:prstGeom prst="rect">
                  <a:avLst/>
                </a:prstGeom>
                <a:solidFill>
                  <a:srgbClr val="DDDD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39" name="Rectangle 983">
                  <a:extLst>
                    <a:ext uri="{FF2B5EF4-FFF2-40B4-BE49-F238E27FC236}">
                      <a16:creationId xmlns:a16="http://schemas.microsoft.com/office/drawing/2014/main" id="{CD6EC193-7F02-4868-B8D3-3703C30A288A}"/>
                    </a:ext>
                  </a:extLst>
                </p:cNvPr>
                <p:cNvSpPr>
                  <a:spLocks noChangeArrowheads="1"/>
                </p:cNvSpPr>
                <p:nvPr/>
              </p:nvSpPr>
              <p:spPr bwMode="auto">
                <a:xfrm>
                  <a:off x="2059" y="1215"/>
                  <a:ext cx="240" cy="6"/>
                </a:xfrm>
                <a:prstGeom prst="rect">
                  <a:avLst/>
                </a:prstGeom>
                <a:solidFill>
                  <a:srgbClr val="D9D9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40" name="Rectangle 984">
                  <a:extLst>
                    <a:ext uri="{FF2B5EF4-FFF2-40B4-BE49-F238E27FC236}">
                      <a16:creationId xmlns:a16="http://schemas.microsoft.com/office/drawing/2014/main" id="{EBD21652-01B2-4520-94EB-292992C11A10}"/>
                    </a:ext>
                  </a:extLst>
                </p:cNvPr>
                <p:cNvSpPr>
                  <a:spLocks noChangeArrowheads="1"/>
                </p:cNvSpPr>
                <p:nvPr/>
              </p:nvSpPr>
              <p:spPr bwMode="auto">
                <a:xfrm>
                  <a:off x="2059" y="1221"/>
                  <a:ext cx="240" cy="6"/>
                </a:xfrm>
                <a:prstGeom prst="rect">
                  <a:avLst/>
                </a:prstGeom>
                <a:solidFill>
                  <a:srgbClr val="D6D6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41" name="Rectangle 985">
                  <a:extLst>
                    <a:ext uri="{FF2B5EF4-FFF2-40B4-BE49-F238E27FC236}">
                      <a16:creationId xmlns:a16="http://schemas.microsoft.com/office/drawing/2014/main" id="{E2017106-B409-4941-91F6-880C26277423}"/>
                    </a:ext>
                  </a:extLst>
                </p:cNvPr>
                <p:cNvSpPr>
                  <a:spLocks noChangeArrowheads="1"/>
                </p:cNvSpPr>
                <p:nvPr/>
              </p:nvSpPr>
              <p:spPr bwMode="auto">
                <a:xfrm>
                  <a:off x="2059" y="1227"/>
                  <a:ext cx="240" cy="6"/>
                </a:xfrm>
                <a:prstGeom prst="rect">
                  <a:avLst/>
                </a:prstGeom>
                <a:solidFill>
                  <a:srgbClr val="D4D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42" name="Rectangle 986">
                  <a:extLst>
                    <a:ext uri="{FF2B5EF4-FFF2-40B4-BE49-F238E27FC236}">
                      <a16:creationId xmlns:a16="http://schemas.microsoft.com/office/drawing/2014/main" id="{AA9F3458-5710-4684-8486-26E1809F93B2}"/>
                    </a:ext>
                  </a:extLst>
                </p:cNvPr>
                <p:cNvSpPr>
                  <a:spLocks noChangeArrowheads="1"/>
                </p:cNvSpPr>
                <p:nvPr/>
              </p:nvSpPr>
              <p:spPr bwMode="auto">
                <a:xfrm>
                  <a:off x="2059" y="1233"/>
                  <a:ext cx="240" cy="6"/>
                </a:xfrm>
                <a:prstGeom prst="rect">
                  <a:avLst/>
                </a:prstGeom>
                <a:solidFill>
                  <a:srgbClr val="D2D2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43" name="Rectangle 987">
                  <a:extLst>
                    <a:ext uri="{FF2B5EF4-FFF2-40B4-BE49-F238E27FC236}">
                      <a16:creationId xmlns:a16="http://schemas.microsoft.com/office/drawing/2014/main" id="{626605C1-C37C-4E0D-983E-16B3486539EC}"/>
                    </a:ext>
                  </a:extLst>
                </p:cNvPr>
                <p:cNvSpPr>
                  <a:spLocks noChangeArrowheads="1"/>
                </p:cNvSpPr>
                <p:nvPr/>
              </p:nvSpPr>
              <p:spPr bwMode="auto">
                <a:xfrm>
                  <a:off x="2059" y="1239"/>
                  <a:ext cx="240" cy="6"/>
                </a:xfrm>
                <a:prstGeom prst="rect">
                  <a:avLst/>
                </a:prstGeom>
                <a:solidFill>
                  <a:srgbClr val="D1D1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1644" name="Rectangle 988">
                <a:extLst>
                  <a:ext uri="{FF2B5EF4-FFF2-40B4-BE49-F238E27FC236}">
                    <a16:creationId xmlns:a16="http://schemas.microsoft.com/office/drawing/2014/main" id="{B1305083-F4B9-4BAF-8235-7549AB0ACC4F}"/>
                  </a:ext>
                </a:extLst>
              </p:cNvPr>
              <p:cNvSpPr>
                <a:spLocks noChangeArrowheads="1"/>
              </p:cNvSpPr>
              <p:nvPr/>
            </p:nvSpPr>
            <p:spPr bwMode="auto">
              <a:xfrm>
                <a:off x="2059" y="1053"/>
                <a:ext cx="240"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1645" name="Rectangle 989">
              <a:extLst>
                <a:ext uri="{FF2B5EF4-FFF2-40B4-BE49-F238E27FC236}">
                  <a16:creationId xmlns:a16="http://schemas.microsoft.com/office/drawing/2014/main" id="{16277F0C-B80F-4934-9774-E7884EDE44BF}"/>
                </a:ext>
              </a:extLst>
            </p:cNvPr>
            <p:cNvSpPr>
              <a:spLocks noChangeArrowheads="1"/>
            </p:cNvSpPr>
            <p:nvPr/>
          </p:nvSpPr>
          <p:spPr bwMode="auto">
            <a:xfrm>
              <a:off x="3060" y="1758"/>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a:solidFill>
                    <a:srgbClr val="200C40"/>
                  </a:solidFill>
                  <a:latin typeface="Arial" panose="020B0604020202020204" pitchFamily="34" charset="0"/>
                </a:rPr>
                <a:t>TCP</a:t>
              </a:r>
              <a:endParaRPr lang="fr-FR" altLang="en-US"/>
            </a:p>
          </p:txBody>
        </p:sp>
        <p:grpSp>
          <p:nvGrpSpPr>
            <p:cNvPr id="71646" name="Group 990">
              <a:extLst>
                <a:ext uri="{FF2B5EF4-FFF2-40B4-BE49-F238E27FC236}">
                  <a16:creationId xmlns:a16="http://schemas.microsoft.com/office/drawing/2014/main" id="{0FE5B859-DF9E-4736-A280-47AFE048528B}"/>
                </a:ext>
              </a:extLst>
            </p:cNvPr>
            <p:cNvGrpSpPr>
              <a:grpSpLocks/>
            </p:cNvGrpSpPr>
            <p:nvPr/>
          </p:nvGrpSpPr>
          <p:grpSpPr bwMode="auto">
            <a:xfrm>
              <a:off x="3294" y="1722"/>
              <a:ext cx="192" cy="192"/>
              <a:chOff x="2299" y="1053"/>
              <a:chExt cx="192" cy="192"/>
            </a:xfrm>
          </p:grpSpPr>
          <p:grpSp>
            <p:nvGrpSpPr>
              <p:cNvPr id="71647" name="Group 991">
                <a:extLst>
                  <a:ext uri="{FF2B5EF4-FFF2-40B4-BE49-F238E27FC236}">
                    <a16:creationId xmlns:a16="http://schemas.microsoft.com/office/drawing/2014/main" id="{1DBB6803-68E8-44CA-A95C-23BFED8577F4}"/>
                  </a:ext>
                </a:extLst>
              </p:cNvPr>
              <p:cNvGrpSpPr>
                <a:grpSpLocks/>
              </p:cNvGrpSpPr>
              <p:nvPr/>
            </p:nvGrpSpPr>
            <p:grpSpPr bwMode="auto">
              <a:xfrm>
                <a:off x="2299" y="1053"/>
                <a:ext cx="192" cy="192"/>
                <a:chOff x="2299" y="1053"/>
                <a:chExt cx="192" cy="192"/>
              </a:xfrm>
            </p:grpSpPr>
            <p:sp>
              <p:nvSpPr>
                <p:cNvPr id="71648" name="Rectangle 992">
                  <a:extLst>
                    <a:ext uri="{FF2B5EF4-FFF2-40B4-BE49-F238E27FC236}">
                      <a16:creationId xmlns:a16="http://schemas.microsoft.com/office/drawing/2014/main" id="{C3C2957C-5D36-4304-83F1-FA4E23A7FC0C}"/>
                    </a:ext>
                  </a:extLst>
                </p:cNvPr>
                <p:cNvSpPr>
                  <a:spLocks noChangeArrowheads="1"/>
                </p:cNvSpPr>
                <p:nvPr/>
              </p:nvSpPr>
              <p:spPr bwMode="auto">
                <a:xfrm>
                  <a:off x="2299" y="1053"/>
                  <a:ext cx="192" cy="6"/>
                </a:xfrm>
                <a:prstGeom prst="rect">
                  <a:avLst/>
                </a:prstGeom>
                <a:solidFill>
                  <a:srgbClr val="4877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49" name="Rectangle 993">
                  <a:extLst>
                    <a:ext uri="{FF2B5EF4-FFF2-40B4-BE49-F238E27FC236}">
                      <a16:creationId xmlns:a16="http://schemas.microsoft.com/office/drawing/2014/main" id="{2C907399-85AE-43BB-8539-87899B55D08E}"/>
                    </a:ext>
                  </a:extLst>
                </p:cNvPr>
                <p:cNvSpPr>
                  <a:spLocks noChangeArrowheads="1"/>
                </p:cNvSpPr>
                <p:nvPr/>
              </p:nvSpPr>
              <p:spPr bwMode="auto">
                <a:xfrm>
                  <a:off x="2299" y="1059"/>
                  <a:ext cx="192" cy="6"/>
                </a:xfrm>
                <a:prstGeom prst="rect">
                  <a:avLst/>
                </a:prstGeom>
                <a:solidFill>
                  <a:srgbClr val="4A7C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50" name="Rectangle 994">
                  <a:extLst>
                    <a:ext uri="{FF2B5EF4-FFF2-40B4-BE49-F238E27FC236}">
                      <a16:creationId xmlns:a16="http://schemas.microsoft.com/office/drawing/2014/main" id="{651DC99B-BC05-4142-B02B-4F7D60B5D562}"/>
                    </a:ext>
                  </a:extLst>
                </p:cNvPr>
                <p:cNvSpPr>
                  <a:spLocks noChangeArrowheads="1"/>
                </p:cNvSpPr>
                <p:nvPr/>
              </p:nvSpPr>
              <p:spPr bwMode="auto">
                <a:xfrm>
                  <a:off x="2299" y="1065"/>
                  <a:ext cx="192" cy="6"/>
                </a:xfrm>
                <a:prstGeom prst="rect">
                  <a:avLst/>
                </a:prstGeom>
                <a:solidFill>
                  <a:srgbClr val="4E83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51" name="Rectangle 995">
                  <a:extLst>
                    <a:ext uri="{FF2B5EF4-FFF2-40B4-BE49-F238E27FC236}">
                      <a16:creationId xmlns:a16="http://schemas.microsoft.com/office/drawing/2014/main" id="{5CA34F1E-DC61-49B3-BEF9-747E16E9A884}"/>
                    </a:ext>
                  </a:extLst>
                </p:cNvPr>
                <p:cNvSpPr>
                  <a:spLocks noChangeArrowheads="1"/>
                </p:cNvSpPr>
                <p:nvPr/>
              </p:nvSpPr>
              <p:spPr bwMode="auto">
                <a:xfrm>
                  <a:off x="2299" y="1071"/>
                  <a:ext cx="192" cy="6"/>
                </a:xfrm>
                <a:prstGeom prst="rect">
                  <a:avLst/>
                </a:prstGeom>
                <a:solidFill>
                  <a:srgbClr val="548C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52" name="Rectangle 996">
                  <a:extLst>
                    <a:ext uri="{FF2B5EF4-FFF2-40B4-BE49-F238E27FC236}">
                      <a16:creationId xmlns:a16="http://schemas.microsoft.com/office/drawing/2014/main" id="{1DCF5C02-284F-4150-AE0F-7B7D06FFB560}"/>
                    </a:ext>
                  </a:extLst>
                </p:cNvPr>
                <p:cNvSpPr>
                  <a:spLocks noChangeArrowheads="1"/>
                </p:cNvSpPr>
                <p:nvPr/>
              </p:nvSpPr>
              <p:spPr bwMode="auto">
                <a:xfrm>
                  <a:off x="2299" y="1077"/>
                  <a:ext cx="192" cy="6"/>
                </a:xfrm>
                <a:prstGeom prst="rect">
                  <a:avLst/>
                </a:prstGeom>
                <a:solidFill>
                  <a:srgbClr val="5B975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53" name="Rectangle 997">
                  <a:extLst>
                    <a:ext uri="{FF2B5EF4-FFF2-40B4-BE49-F238E27FC236}">
                      <a16:creationId xmlns:a16="http://schemas.microsoft.com/office/drawing/2014/main" id="{688CF684-1201-4C6C-800A-AC4872EA26ED}"/>
                    </a:ext>
                  </a:extLst>
                </p:cNvPr>
                <p:cNvSpPr>
                  <a:spLocks noChangeArrowheads="1"/>
                </p:cNvSpPr>
                <p:nvPr/>
              </p:nvSpPr>
              <p:spPr bwMode="auto">
                <a:xfrm>
                  <a:off x="2299" y="1083"/>
                  <a:ext cx="192" cy="6"/>
                </a:xfrm>
                <a:prstGeom prst="rect">
                  <a:avLst/>
                </a:prstGeom>
                <a:solidFill>
                  <a:srgbClr val="62A4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54" name="Rectangle 998">
                  <a:extLst>
                    <a:ext uri="{FF2B5EF4-FFF2-40B4-BE49-F238E27FC236}">
                      <a16:creationId xmlns:a16="http://schemas.microsoft.com/office/drawing/2014/main" id="{F8D1B7EC-38C9-4265-A0AA-4CCDEA44ECFC}"/>
                    </a:ext>
                  </a:extLst>
                </p:cNvPr>
                <p:cNvSpPr>
                  <a:spLocks noChangeArrowheads="1"/>
                </p:cNvSpPr>
                <p:nvPr/>
              </p:nvSpPr>
              <p:spPr bwMode="auto">
                <a:xfrm>
                  <a:off x="2299" y="1089"/>
                  <a:ext cx="192" cy="6"/>
                </a:xfrm>
                <a:prstGeom prst="rect">
                  <a:avLst/>
                </a:prstGeom>
                <a:solidFill>
                  <a:srgbClr val="6BB2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55" name="Rectangle 999">
                  <a:extLst>
                    <a:ext uri="{FF2B5EF4-FFF2-40B4-BE49-F238E27FC236}">
                      <a16:creationId xmlns:a16="http://schemas.microsoft.com/office/drawing/2014/main" id="{DDA75AD5-B823-4B48-81F7-B74B3D4D9C09}"/>
                    </a:ext>
                  </a:extLst>
                </p:cNvPr>
                <p:cNvSpPr>
                  <a:spLocks noChangeArrowheads="1"/>
                </p:cNvSpPr>
                <p:nvPr/>
              </p:nvSpPr>
              <p:spPr bwMode="auto">
                <a:xfrm>
                  <a:off x="2299" y="1095"/>
                  <a:ext cx="192" cy="6"/>
                </a:xfrm>
                <a:prstGeom prst="rect">
                  <a:avLst/>
                </a:prstGeom>
                <a:solidFill>
                  <a:srgbClr val="73C0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56" name="Rectangle 1000">
                  <a:extLst>
                    <a:ext uri="{FF2B5EF4-FFF2-40B4-BE49-F238E27FC236}">
                      <a16:creationId xmlns:a16="http://schemas.microsoft.com/office/drawing/2014/main" id="{195DAE99-A76D-41EC-AFE4-A933E8831CB2}"/>
                    </a:ext>
                  </a:extLst>
                </p:cNvPr>
                <p:cNvSpPr>
                  <a:spLocks noChangeArrowheads="1"/>
                </p:cNvSpPr>
                <p:nvPr/>
              </p:nvSpPr>
              <p:spPr bwMode="auto">
                <a:xfrm>
                  <a:off x="2299" y="1101"/>
                  <a:ext cx="192" cy="6"/>
                </a:xfrm>
                <a:prstGeom prst="rect">
                  <a:avLst/>
                </a:prstGeom>
                <a:solidFill>
                  <a:srgbClr val="7BCD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57" name="Rectangle 1001">
                  <a:extLst>
                    <a:ext uri="{FF2B5EF4-FFF2-40B4-BE49-F238E27FC236}">
                      <a16:creationId xmlns:a16="http://schemas.microsoft.com/office/drawing/2014/main" id="{251990EB-3841-49A3-B1BB-E5D791CB79EF}"/>
                    </a:ext>
                  </a:extLst>
                </p:cNvPr>
                <p:cNvSpPr>
                  <a:spLocks noChangeArrowheads="1"/>
                </p:cNvSpPr>
                <p:nvPr/>
              </p:nvSpPr>
              <p:spPr bwMode="auto">
                <a:xfrm>
                  <a:off x="2299" y="1107"/>
                  <a:ext cx="192" cy="6"/>
                </a:xfrm>
                <a:prstGeom prst="rect">
                  <a:avLst/>
                </a:prstGeom>
                <a:solidFill>
                  <a:srgbClr val="82D9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58" name="Rectangle 1002">
                  <a:extLst>
                    <a:ext uri="{FF2B5EF4-FFF2-40B4-BE49-F238E27FC236}">
                      <a16:creationId xmlns:a16="http://schemas.microsoft.com/office/drawing/2014/main" id="{4716D1A9-38EB-47F7-B0EC-FE24A3FB02B3}"/>
                    </a:ext>
                  </a:extLst>
                </p:cNvPr>
                <p:cNvSpPr>
                  <a:spLocks noChangeArrowheads="1"/>
                </p:cNvSpPr>
                <p:nvPr/>
              </p:nvSpPr>
              <p:spPr bwMode="auto">
                <a:xfrm>
                  <a:off x="2299" y="1113"/>
                  <a:ext cx="192" cy="6"/>
                </a:xfrm>
                <a:prstGeom prst="rect">
                  <a:avLst/>
                </a:prstGeom>
                <a:solidFill>
                  <a:srgbClr val="89E4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59" name="Rectangle 1003">
                  <a:extLst>
                    <a:ext uri="{FF2B5EF4-FFF2-40B4-BE49-F238E27FC236}">
                      <a16:creationId xmlns:a16="http://schemas.microsoft.com/office/drawing/2014/main" id="{EB07070D-2FFE-46C4-82F8-7B20B3D5E679}"/>
                    </a:ext>
                  </a:extLst>
                </p:cNvPr>
                <p:cNvSpPr>
                  <a:spLocks noChangeArrowheads="1"/>
                </p:cNvSpPr>
                <p:nvPr/>
              </p:nvSpPr>
              <p:spPr bwMode="auto">
                <a:xfrm>
                  <a:off x="2299" y="1119"/>
                  <a:ext cx="192" cy="6"/>
                </a:xfrm>
                <a:prstGeom prst="rect">
                  <a:avLst/>
                </a:prstGeom>
                <a:solidFill>
                  <a:srgbClr val="8EED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60" name="Rectangle 1004">
                  <a:extLst>
                    <a:ext uri="{FF2B5EF4-FFF2-40B4-BE49-F238E27FC236}">
                      <a16:creationId xmlns:a16="http://schemas.microsoft.com/office/drawing/2014/main" id="{87634190-C0E2-41CB-BE3C-3BD7D2B267BC}"/>
                    </a:ext>
                  </a:extLst>
                </p:cNvPr>
                <p:cNvSpPr>
                  <a:spLocks noChangeArrowheads="1"/>
                </p:cNvSpPr>
                <p:nvPr/>
              </p:nvSpPr>
              <p:spPr bwMode="auto">
                <a:xfrm>
                  <a:off x="2299" y="1125"/>
                  <a:ext cx="192" cy="6"/>
                </a:xfrm>
                <a:prstGeom prst="rect">
                  <a:avLst/>
                </a:prstGeom>
                <a:solidFill>
                  <a:srgbClr val="92F3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61" name="Rectangle 1005">
                  <a:extLst>
                    <a:ext uri="{FF2B5EF4-FFF2-40B4-BE49-F238E27FC236}">
                      <a16:creationId xmlns:a16="http://schemas.microsoft.com/office/drawing/2014/main" id="{0EB296F6-B556-451C-9A8A-F75A35A86157}"/>
                    </a:ext>
                  </a:extLst>
                </p:cNvPr>
                <p:cNvSpPr>
                  <a:spLocks noChangeArrowheads="1"/>
                </p:cNvSpPr>
                <p:nvPr/>
              </p:nvSpPr>
              <p:spPr bwMode="auto">
                <a:xfrm>
                  <a:off x="2299" y="1131"/>
                  <a:ext cx="192" cy="6"/>
                </a:xfrm>
                <a:prstGeom prst="rect">
                  <a:avLst/>
                </a:prstGeom>
                <a:solidFill>
                  <a:srgbClr val="95F8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62" name="Rectangle 1006">
                  <a:extLst>
                    <a:ext uri="{FF2B5EF4-FFF2-40B4-BE49-F238E27FC236}">
                      <a16:creationId xmlns:a16="http://schemas.microsoft.com/office/drawing/2014/main" id="{B7B899A0-2DC7-4241-92A0-54D058582A76}"/>
                    </a:ext>
                  </a:extLst>
                </p:cNvPr>
                <p:cNvSpPr>
                  <a:spLocks noChangeArrowheads="1"/>
                </p:cNvSpPr>
                <p:nvPr/>
              </p:nvSpPr>
              <p:spPr bwMode="auto">
                <a:xfrm>
                  <a:off x="2299" y="1137"/>
                  <a:ext cx="192" cy="6"/>
                </a:xfrm>
                <a:prstGeom prst="rect">
                  <a:avLst/>
                </a:prstGeom>
                <a:solidFill>
                  <a:srgbClr val="97FC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63" name="Rectangle 1007">
                  <a:extLst>
                    <a:ext uri="{FF2B5EF4-FFF2-40B4-BE49-F238E27FC236}">
                      <a16:creationId xmlns:a16="http://schemas.microsoft.com/office/drawing/2014/main" id="{D2DDDF9E-A717-49FF-B8CB-66412EFD866A}"/>
                    </a:ext>
                  </a:extLst>
                </p:cNvPr>
                <p:cNvSpPr>
                  <a:spLocks noChangeArrowheads="1"/>
                </p:cNvSpPr>
                <p:nvPr/>
              </p:nvSpPr>
              <p:spPr bwMode="auto">
                <a:xfrm>
                  <a:off x="2299" y="1143"/>
                  <a:ext cx="192" cy="6"/>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64" name="Rectangle 1008">
                  <a:extLst>
                    <a:ext uri="{FF2B5EF4-FFF2-40B4-BE49-F238E27FC236}">
                      <a16:creationId xmlns:a16="http://schemas.microsoft.com/office/drawing/2014/main" id="{1E58C555-2039-4EEA-BF3F-66328EDD1EB5}"/>
                    </a:ext>
                  </a:extLst>
                </p:cNvPr>
                <p:cNvSpPr>
                  <a:spLocks noChangeArrowheads="1"/>
                </p:cNvSpPr>
                <p:nvPr/>
              </p:nvSpPr>
              <p:spPr bwMode="auto">
                <a:xfrm>
                  <a:off x="2299" y="1149"/>
                  <a:ext cx="192" cy="6"/>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65" name="Rectangle 1009">
                  <a:extLst>
                    <a:ext uri="{FF2B5EF4-FFF2-40B4-BE49-F238E27FC236}">
                      <a16:creationId xmlns:a16="http://schemas.microsoft.com/office/drawing/2014/main" id="{CCB1D9D8-0E4F-40CD-B6AC-DA3E9B5A2F3B}"/>
                    </a:ext>
                  </a:extLst>
                </p:cNvPr>
                <p:cNvSpPr>
                  <a:spLocks noChangeArrowheads="1"/>
                </p:cNvSpPr>
                <p:nvPr/>
              </p:nvSpPr>
              <p:spPr bwMode="auto">
                <a:xfrm>
                  <a:off x="2299" y="1155"/>
                  <a:ext cx="192" cy="6"/>
                </a:xfrm>
                <a:prstGeom prst="rect">
                  <a:avLst/>
                </a:prstGeom>
                <a:solidFill>
                  <a:srgbClr val="97FB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66" name="Rectangle 1010">
                  <a:extLst>
                    <a:ext uri="{FF2B5EF4-FFF2-40B4-BE49-F238E27FC236}">
                      <a16:creationId xmlns:a16="http://schemas.microsoft.com/office/drawing/2014/main" id="{81964594-E0E3-4F85-9E92-CC1729142886}"/>
                    </a:ext>
                  </a:extLst>
                </p:cNvPr>
                <p:cNvSpPr>
                  <a:spLocks noChangeArrowheads="1"/>
                </p:cNvSpPr>
                <p:nvPr/>
              </p:nvSpPr>
              <p:spPr bwMode="auto">
                <a:xfrm>
                  <a:off x="2299" y="1161"/>
                  <a:ext cx="192" cy="6"/>
                </a:xfrm>
                <a:prstGeom prst="rect">
                  <a:avLst/>
                </a:prstGeom>
                <a:solidFill>
                  <a:srgbClr val="95F8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67" name="Rectangle 1011">
                  <a:extLst>
                    <a:ext uri="{FF2B5EF4-FFF2-40B4-BE49-F238E27FC236}">
                      <a16:creationId xmlns:a16="http://schemas.microsoft.com/office/drawing/2014/main" id="{A719A026-72C4-4DEB-9EAF-E2DD906C26AC}"/>
                    </a:ext>
                  </a:extLst>
                </p:cNvPr>
                <p:cNvSpPr>
                  <a:spLocks noChangeArrowheads="1"/>
                </p:cNvSpPr>
                <p:nvPr/>
              </p:nvSpPr>
              <p:spPr bwMode="auto">
                <a:xfrm>
                  <a:off x="2299" y="1167"/>
                  <a:ext cx="192" cy="6"/>
                </a:xfrm>
                <a:prstGeom prst="rect">
                  <a:avLst/>
                </a:prstGeom>
                <a:solidFill>
                  <a:srgbClr val="92F3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68" name="Rectangle 1012">
                  <a:extLst>
                    <a:ext uri="{FF2B5EF4-FFF2-40B4-BE49-F238E27FC236}">
                      <a16:creationId xmlns:a16="http://schemas.microsoft.com/office/drawing/2014/main" id="{9F676BD3-04F5-46D0-A66C-49AAB343D772}"/>
                    </a:ext>
                  </a:extLst>
                </p:cNvPr>
                <p:cNvSpPr>
                  <a:spLocks noChangeArrowheads="1"/>
                </p:cNvSpPr>
                <p:nvPr/>
              </p:nvSpPr>
              <p:spPr bwMode="auto">
                <a:xfrm>
                  <a:off x="2299" y="1173"/>
                  <a:ext cx="192" cy="6"/>
                </a:xfrm>
                <a:prstGeom prst="rect">
                  <a:avLst/>
                </a:prstGeom>
                <a:solidFill>
                  <a:srgbClr val="8DEC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69" name="Rectangle 1013">
                  <a:extLst>
                    <a:ext uri="{FF2B5EF4-FFF2-40B4-BE49-F238E27FC236}">
                      <a16:creationId xmlns:a16="http://schemas.microsoft.com/office/drawing/2014/main" id="{88D376DA-522A-405D-92B4-19069124A17C}"/>
                    </a:ext>
                  </a:extLst>
                </p:cNvPr>
                <p:cNvSpPr>
                  <a:spLocks noChangeArrowheads="1"/>
                </p:cNvSpPr>
                <p:nvPr/>
              </p:nvSpPr>
              <p:spPr bwMode="auto">
                <a:xfrm>
                  <a:off x="2299" y="1179"/>
                  <a:ext cx="192" cy="6"/>
                </a:xfrm>
                <a:prstGeom prst="rect">
                  <a:avLst/>
                </a:prstGeom>
                <a:solidFill>
                  <a:srgbClr val="88E3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70" name="Rectangle 1014">
                  <a:extLst>
                    <a:ext uri="{FF2B5EF4-FFF2-40B4-BE49-F238E27FC236}">
                      <a16:creationId xmlns:a16="http://schemas.microsoft.com/office/drawing/2014/main" id="{0C5239AC-0840-478B-9513-D3B13E7E5DDB}"/>
                    </a:ext>
                  </a:extLst>
                </p:cNvPr>
                <p:cNvSpPr>
                  <a:spLocks noChangeArrowheads="1"/>
                </p:cNvSpPr>
                <p:nvPr/>
              </p:nvSpPr>
              <p:spPr bwMode="auto">
                <a:xfrm>
                  <a:off x="2299" y="1185"/>
                  <a:ext cx="192" cy="6"/>
                </a:xfrm>
                <a:prstGeom prst="rect">
                  <a:avLst/>
                </a:prstGeom>
                <a:solidFill>
                  <a:srgbClr val="82D9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71" name="Rectangle 1015">
                  <a:extLst>
                    <a:ext uri="{FF2B5EF4-FFF2-40B4-BE49-F238E27FC236}">
                      <a16:creationId xmlns:a16="http://schemas.microsoft.com/office/drawing/2014/main" id="{DD6B0675-3EBE-4AD9-BA74-A47B311B26F7}"/>
                    </a:ext>
                  </a:extLst>
                </p:cNvPr>
                <p:cNvSpPr>
                  <a:spLocks noChangeArrowheads="1"/>
                </p:cNvSpPr>
                <p:nvPr/>
              </p:nvSpPr>
              <p:spPr bwMode="auto">
                <a:xfrm>
                  <a:off x="2299" y="1191"/>
                  <a:ext cx="192" cy="6"/>
                </a:xfrm>
                <a:prstGeom prst="rect">
                  <a:avLst/>
                </a:prstGeom>
                <a:solidFill>
                  <a:srgbClr val="7ACC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72" name="Rectangle 1016">
                  <a:extLst>
                    <a:ext uri="{FF2B5EF4-FFF2-40B4-BE49-F238E27FC236}">
                      <a16:creationId xmlns:a16="http://schemas.microsoft.com/office/drawing/2014/main" id="{CC6AAE60-7FF0-42AF-8EEA-8CE7FEAE9541}"/>
                    </a:ext>
                  </a:extLst>
                </p:cNvPr>
                <p:cNvSpPr>
                  <a:spLocks noChangeArrowheads="1"/>
                </p:cNvSpPr>
                <p:nvPr/>
              </p:nvSpPr>
              <p:spPr bwMode="auto">
                <a:xfrm>
                  <a:off x="2299" y="1197"/>
                  <a:ext cx="192" cy="6"/>
                </a:xfrm>
                <a:prstGeom prst="rect">
                  <a:avLst/>
                </a:prstGeom>
                <a:solidFill>
                  <a:srgbClr val="72BF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73" name="Rectangle 1017">
                  <a:extLst>
                    <a:ext uri="{FF2B5EF4-FFF2-40B4-BE49-F238E27FC236}">
                      <a16:creationId xmlns:a16="http://schemas.microsoft.com/office/drawing/2014/main" id="{D7F40481-0D72-49D2-BA92-FC8DDBD155B3}"/>
                    </a:ext>
                  </a:extLst>
                </p:cNvPr>
                <p:cNvSpPr>
                  <a:spLocks noChangeArrowheads="1"/>
                </p:cNvSpPr>
                <p:nvPr/>
              </p:nvSpPr>
              <p:spPr bwMode="auto">
                <a:xfrm>
                  <a:off x="2299" y="1203"/>
                  <a:ext cx="192" cy="6"/>
                </a:xfrm>
                <a:prstGeom prst="rect">
                  <a:avLst/>
                </a:prstGeom>
                <a:solidFill>
                  <a:srgbClr val="6AB1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74" name="Rectangle 1018">
                  <a:extLst>
                    <a:ext uri="{FF2B5EF4-FFF2-40B4-BE49-F238E27FC236}">
                      <a16:creationId xmlns:a16="http://schemas.microsoft.com/office/drawing/2014/main" id="{4A7B0C67-8391-4EB9-A981-C81885B2E086}"/>
                    </a:ext>
                  </a:extLst>
                </p:cNvPr>
                <p:cNvSpPr>
                  <a:spLocks noChangeArrowheads="1"/>
                </p:cNvSpPr>
                <p:nvPr/>
              </p:nvSpPr>
              <p:spPr bwMode="auto">
                <a:xfrm>
                  <a:off x="2299" y="1209"/>
                  <a:ext cx="192" cy="6"/>
                </a:xfrm>
                <a:prstGeom prst="rect">
                  <a:avLst/>
                </a:prstGeom>
                <a:solidFill>
                  <a:srgbClr val="62A3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75" name="Rectangle 1019">
                  <a:extLst>
                    <a:ext uri="{FF2B5EF4-FFF2-40B4-BE49-F238E27FC236}">
                      <a16:creationId xmlns:a16="http://schemas.microsoft.com/office/drawing/2014/main" id="{5666B7D5-8B8E-4A84-A63D-B41203B7CA8C}"/>
                    </a:ext>
                  </a:extLst>
                </p:cNvPr>
                <p:cNvSpPr>
                  <a:spLocks noChangeArrowheads="1"/>
                </p:cNvSpPr>
                <p:nvPr/>
              </p:nvSpPr>
              <p:spPr bwMode="auto">
                <a:xfrm>
                  <a:off x="2299" y="1215"/>
                  <a:ext cx="192" cy="6"/>
                </a:xfrm>
                <a:prstGeom prst="rect">
                  <a:avLst/>
                </a:prstGeom>
                <a:solidFill>
                  <a:srgbClr val="5A96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76" name="Rectangle 1020">
                  <a:extLst>
                    <a:ext uri="{FF2B5EF4-FFF2-40B4-BE49-F238E27FC236}">
                      <a16:creationId xmlns:a16="http://schemas.microsoft.com/office/drawing/2014/main" id="{D6796449-7C34-4F9C-ABE2-C6593DA03FBD}"/>
                    </a:ext>
                  </a:extLst>
                </p:cNvPr>
                <p:cNvSpPr>
                  <a:spLocks noChangeArrowheads="1"/>
                </p:cNvSpPr>
                <p:nvPr/>
              </p:nvSpPr>
              <p:spPr bwMode="auto">
                <a:xfrm>
                  <a:off x="2299" y="1221"/>
                  <a:ext cx="192" cy="6"/>
                </a:xfrm>
                <a:prstGeom prst="rect">
                  <a:avLst/>
                </a:prstGeom>
                <a:solidFill>
                  <a:srgbClr val="548B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77" name="Rectangle 1021">
                  <a:extLst>
                    <a:ext uri="{FF2B5EF4-FFF2-40B4-BE49-F238E27FC236}">
                      <a16:creationId xmlns:a16="http://schemas.microsoft.com/office/drawing/2014/main" id="{544C2F83-0162-4A40-82A6-A00CCB4DE03A}"/>
                    </a:ext>
                  </a:extLst>
                </p:cNvPr>
                <p:cNvSpPr>
                  <a:spLocks noChangeArrowheads="1"/>
                </p:cNvSpPr>
                <p:nvPr/>
              </p:nvSpPr>
              <p:spPr bwMode="auto">
                <a:xfrm>
                  <a:off x="2299" y="1227"/>
                  <a:ext cx="192" cy="6"/>
                </a:xfrm>
                <a:prstGeom prst="rect">
                  <a:avLst/>
                </a:prstGeom>
                <a:solidFill>
                  <a:srgbClr val="4E82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78" name="Rectangle 1022">
                  <a:extLst>
                    <a:ext uri="{FF2B5EF4-FFF2-40B4-BE49-F238E27FC236}">
                      <a16:creationId xmlns:a16="http://schemas.microsoft.com/office/drawing/2014/main" id="{DDC24662-5EC2-4DFD-B305-FC32E67D126C}"/>
                    </a:ext>
                  </a:extLst>
                </p:cNvPr>
                <p:cNvSpPr>
                  <a:spLocks noChangeArrowheads="1"/>
                </p:cNvSpPr>
                <p:nvPr/>
              </p:nvSpPr>
              <p:spPr bwMode="auto">
                <a:xfrm>
                  <a:off x="2299" y="1233"/>
                  <a:ext cx="192" cy="6"/>
                </a:xfrm>
                <a:prstGeom prst="rect">
                  <a:avLst/>
                </a:prstGeom>
                <a:solidFill>
                  <a:srgbClr val="4A7C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79" name="Rectangle 1023">
                  <a:extLst>
                    <a:ext uri="{FF2B5EF4-FFF2-40B4-BE49-F238E27FC236}">
                      <a16:creationId xmlns:a16="http://schemas.microsoft.com/office/drawing/2014/main" id="{B8B7C568-3BB2-4FF6-8700-D9CDE68A0284}"/>
                    </a:ext>
                  </a:extLst>
                </p:cNvPr>
                <p:cNvSpPr>
                  <a:spLocks noChangeArrowheads="1"/>
                </p:cNvSpPr>
                <p:nvPr/>
              </p:nvSpPr>
              <p:spPr bwMode="auto">
                <a:xfrm>
                  <a:off x="2299" y="1239"/>
                  <a:ext cx="192" cy="6"/>
                </a:xfrm>
                <a:prstGeom prst="rect">
                  <a:avLst/>
                </a:prstGeom>
                <a:solidFill>
                  <a:srgbClr val="4776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1680" name="Rectangle 1024">
                <a:extLst>
                  <a:ext uri="{FF2B5EF4-FFF2-40B4-BE49-F238E27FC236}">
                    <a16:creationId xmlns:a16="http://schemas.microsoft.com/office/drawing/2014/main" id="{D0C33C1B-AB3D-4D23-AF63-642C3F34834D}"/>
                  </a:ext>
                </a:extLst>
              </p:cNvPr>
              <p:cNvSpPr>
                <a:spLocks noChangeArrowheads="1"/>
              </p:cNvSpPr>
              <p:nvPr/>
            </p:nvSpPr>
            <p:spPr bwMode="auto">
              <a:xfrm>
                <a:off x="2299" y="1053"/>
                <a:ext cx="192"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1681" name="Rectangle 1025">
              <a:extLst>
                <a:ext uri="{FF2B5EF4-FFF2-40B4-BE49-F238E27FC236}">
                  <a16:creationId xmlns:a16="http://schemas.microsoft.com/office/drawing/2014/main" id="{A75291FB-05ED-4C8A-BB4C-2D94F92FB4F2}"/>
                </a:ext>
              </a:extLst>
            </p:cNvPr>
            <p:cNvSpPr>
              <a:spLocks noChangeArrowheads="1"/>
            </p:cNvSpPr>
            <p:nvPr/>
          </p:nvSpPr>
          <p:spPr bwMode="auto">
            <a:xfrm>
              <a:off x="3336" y="1758"/>
              <a:ext cx="10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a:solidFill>
                    <a:srgbClr val="200C40"/>
                  </a:solidFill>
                  <a:latin typeface="Arial" panose="020B0604020202020204" pitchFamily="34" charset="0"/>
                </a:rPr>
                <a:t>IP</a:t>
              </a:r>
              <a:endParaRPr lang="fr-FR" altLang="en-US"/>
            </a:p>
          </p:txBody>
        </p:sp>
        <p:grpSp>
          <p:nvGrpSpPr>
            <p:cNvPr id="71682" name="Group 1026">
              <a:extLst>
                <a:ext uri="{FF2B5EF4-FFF2-40B4-BE49-F238E27FC236}">
                  <a16:creationId xmlns:a16="http://schemas.microsoft.com/office/drawing/2014/main" id="{9C8CF272-812B-485F-86F9-B9105E40C63E}"/>
                </a:ext>
              </a:extLst>
            </p:cNvPr>
            <p:cNvGrpSpPr>
              <a:grpSpLocks/>
            </p:cNvGrpSpPr>
            <p:nvPr/>
          </p:nvGrpSpPr>
          <p:grpSpPr bwMode="auto">
            <a:xfrm>
              <a:off x="3486" y="1722"/>
              <a:ext cx="384" cy="192"/>
              <a:chOff x="2491" y="1053"/>
              <a:chExt cx="384" cy="192"/>
            </a:xfrm>
          </p:grpSpPr>
          <p:grpSp>
            <p:nvGrpSpPr>
              <p:cNvPr id="71683" name="Group 1027">
                <a:extLst>
                  <a:ext uri="{FF2B5EF4-FFF2-40B4-BE49-F238E27FC236}">
                    <a16:creationId xmlns:a16="http://schemas.microsoft.com/office/drawing/2014/main" id="{B6D90F4E-ED43-4919-A8CA-9C3A0E2FC4A1}"/>
                  </a:ext>
                </a:extLst>
              </p:cNvPr>
              <p:cNvGrpSpPr>
                <a:grpSpLocks/>
              </p:cNvGrpSpPr>
              <p:nvPr/>
            </p:nvGrpSpPr>
            <p:grpSpPr bwMode="auto">
              <a:xfrm>
                <a:off x="2491" y="1053"/>
                <a:ext cx="384" cy="192"/>
                <a:chOff x="2491" y="1053"/>
                <a:chExt cx="384" cy="192"/>
              </a:xfrm>
            </p:grpSpPr>
            <p:sp>
              <p:nvSpPr>
                <p:cNvPr id="71684" name="Rectangle 1028">
                  <a:extLst>
                    <a:ext uri="{FF2B5EF4-FFF2-40B4-BE49-F238E27FC236}">
                      <a16:creationId xmlns:a16="http://schemas.microsoft.com/office/drawing/2014/main" id="{0449ED57-1C84-4945-BACE-C200BADCFFCF}"/>
                    </a:ext>
                  </a:extLst>
                </p:cNvPr>
                <p:cNvSpPr>
                  <a:spLocks noChangeArrowheads="1"/>
                </p:cNvSpPr>
                <p:nvPr/>
              </p:nvSpPr>
              <p:spPr bwMode="auto">
                <a:xfrm>
                  <a:off x="2491" y="1053"/>
                  <a:ext cx="384" cy="6"/>
                </a:xfrm>
                <a:prstGeom prst="rect">
                  <a:avLst/>
                </a:prstGeom>
                <a:solidFill>
                  <a:srgbClr val="FF7D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85" name="Rectangle 1029">
                  <a:extLst>
                    <a:ext uri="{FF2B5EF4-FFF2-40B4-BE49-F238E27FC236}">
                      <a16:creationId xmlns:a16="http://schemas.microsoft.com/office/drawing/2014/main" id="{ACE1227F-F6F2-49F6-A551-B5F3F77C8810}"/>
                    </a:ext>
                  </a:extLst>
                </p:cNvPr>
                <p:cNvSpPr>
                  <a:spLocks noChangeArrowheads="1"/>
                </p:cNvSpPr>
                <p:nvPr/>
              </p:nvSpPr>
              <p:spPr bwMode="auto">
                <a:xfrm>
                  <a:off x="2491" y="1059"/>
                  <a:ext cx="384" cy="6"/>
                </a:xfrm>
                <a:prstGeom prst="rect">
                  <a:avLst/>
                </a:prstGeom>
                <a:solidFill>
                  <a:srgbClr val="FF81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86" name="Rectangle 1030">
                  <a:extLst>
                    <a:ext uri="{FF2B5EF4-FFF2-40B4-BE49-F238E27FC236}">
                      <a16:creationId xmlns:a16="http://schemas.microsoft.com/office/drawing/2014/main" id="{C3A31118-5A57-4132-B26B-709FC121695D}"/>
                    </a:ext>
                  </a:extLst>
                </p:cNvPr>
                <p:cNvSpPr>
                  <a:spLocks noChangeArrowheads="1"/>
                </p:cNvSpPr>
                <p:nvPr/>
              </p:nvSpPr>
              <p:spPr bwMode="auto">
                <a:xfrm>
                  <a:off x="2491" y="1065"/>
                  <a:ext cx="384" cy="6"/>
                </a:xfrm>
                <a:prstGeom prst="rect">
                  <a:avLst/>
                </a:prstGeom>
                <a:solidFill>
                  <a:srgbClr val="FF86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87" name="Rectangle 1031">
                  <a:extLst>
                    <a:ext uri="{FF2B5EF4-FFF2-40B4-BE49-F238E27FC236}">
                      <a16:creationId xmlns:a16="http://schemas.microsoft.com/office/drawing/2014/main" id="{E0411338-5DC4-4767-8BA3-49ED111CD4A4}"/>
                    </a:ext>
                  </a:extLst>
                </p:cNvPr>
                <p:cNvSpPr>
                  <a:spLocks noChangeArrowheads="1"/>
                </p:cNvSpPr>
                <p:nvPr/>
              </p:nvSpPr>
              <p:spPr bwMode="auto">
                <a:xfrm>
                  <a:off x="2491" y="1071"/>
                  <a:ext cx="384" cy="6"/>
                </a:xfrm>
                <a:prstGeom prst="rect">
                  <a:avLst/>
                </a:prstGeom>
                <a:solidFill>
                  <a:srgbClr val="FF8E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88" name="Rectangle 1032">
                  <a:extLst>
                    <a:ext uri="{FF2B5EF4-FFF2-40B4-BE49-F238E27FC236}">
                      <a16:creationId xmlns:a16="http://schemas.microsoft.com/office/drawing/2014/main" id="{7ADB97BC-6DB3-42BD-B13D-8E8880E1FEA4}"/>
                    </a:ext>
                  </a:extLst>
                </p:cNvPr>
                <p:cNvSpPr>
                  <a:spLocks noChangeArrowheads="1"/>
                </p:cNvSpPr>
                <p:nvPr/>
              </p:nvSpPr>
              <p:spPr bwMode="auto">
                <a:xfrm>
                  <a:off x="2491" y="1077"/>
                  <a:ext cx="384" cy="6"/>
                </a:xfrm>
                <a:prstGeom prst="rect">
                  <a:avLst/>
                </a:prstGeom>
                <a:solidFill>
                  <a:srgbClr val="FF97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89" name="Rectangle 1033">
                  <a:extLst>
                    <a:ext uri="{FF2B5EF4-FFF2-40B4-BE49-F238E27FC236}">
                      <a16:creationId xmlns:a16="http://schemas.microsoft.com/office/drawing/2014/main" id="{0EBC7467-0066-402A-8C0D-D31724D09EA9}"/>
                    </a:ext>
                  </a:extLst>
                </p:cNvPr>
                <p:cNvSpPr>
                  <a:spLocks noChangeArrowheads="1"/>
                </p:cNvSpPr>
                <p:nvPr/>
              </p:nvSpPr>
              <p:spPr bwMode="auto">
                <a:xfrm>
                  <a:off x="2491" y="1083"/>
                  <a:ext cx="384" cy="6"/>
                </a:xfrm>
                <a:prstGeom prst="rect">
                  <a:avLst/>
                </a:prstGeom>
                <a:solidFill>
                  <a:srgbClr val="FFA1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90" name="Rectangle 1034">
                  <a:extLst>
                    <a:ext uri="{FF2B5EF4-FFF2-40B4-BE49-F238E27FC236}">
                      <a16:creationId xmlns:a16="http://schemas.microsoft.com/office/drawing/2014/main" id="{02A5ECB3-29BB-4037-B601-630EAC824FC3}"/>
                    </a:ext>
                  </a:extLst>
                </p:cNvPr>
                <p:cNvSpPr>
                  <a:spLocks noChangeArrowheads="1"/>
                </p:cNvSpPr>
                <p:nvPr/>
              </p:nvSpPr>
              <p:spPr bwMode="auto">
                <a:xfrm>
                  <a:off x="2491" y="1089"/>
                  <a:ext cx="384" cy="6"/>
                </a:xfrm>
                <a:prstGeom prst="rect">
                  <a:avLst/>
                </a:prstGeom>
                <a:solidFill>
                  <a:srgbClr val="FFADA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91" name="Rectangle 1035">
                  <a:extLst>
                    <a:ext uri="{FF2B5EF4-FFF2-40B4-BE49-F238E27FC236}">
                      <a16:creationId xmlns:a16="http://schemas.microsoft.com/office/drawing/2014/main" id="{B251901F-75D3-4168-A38D-419CB1A675EF}"/>
                    </a:ext>
                  </a:extLst>
                </p:cNvPr>
                <p:cNvSpPr>
                  <a:spLocks noChangeArrowheads="1"/>
                </p:cNvSpPr>
                <p:nvPr/>
              </p:nvSpPr>
              <p:spPr bwMode="auto">
                <a:xfrm>
                  <a:off x="2491" y="1095"/>
                  <a:ext cx="384" cy="6"/>
                </a:xfrm>
                <a:prstGeom prst="rect">
                  <a:avLst/>
                </a:prstGeom>
                <a:solidFill>
                  <a:srgbClr val="FFB9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92" name="Rectangle 1036">
                  <a:extLst>
                    <a:ext uri="{FF2B5EF4-FFF2-40B4-BE49-F238E27FC236}">
                      <a16:creationId xmlns:a16="http://schemas.microsoft.com/office/drawing/2014/main" id="{FE854113-549F-49DC-B3E3-E9C542484E7E}"/>
                    </a:ext>
                  </a:extLst>
                </p:cNvPr>
                <p:cNvSpPr>
                  <a:spLocks noChangeArrowheads="1"/>
                </p:cNvSpPr>
                <p:nvPr/>
              </p:nvSpPr>
              <p:spPr bwMode="auto">
                <a:xfrm>
                  <a:off x="2491" y="1101"/>
                  <a:ext cx="384" cy="6"/>
                </a:xfrm>
                <a:prstGeom prst="rect">
                  <a:avLst/>
                </a:prstGeom>
                <a:solidFill>
                  <a:srgbClr val="FFC5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93" name="Rectangle 1037">
                  <a:extLst>
                    <a:ext uri="{FF2B5EF4-FFF2-40B4-BE49-F238E27FC236}">
                      <a16:creationId xmlns:a16="http://schemas.microsoft.com/office/drawing/2014/main" id="{15375F02-FDEF-432C-86BA-5FD8566B14D4}"/>
                    </a:ext>
                  </a:extLst>
                </p:cNvPr>
                <p:cNvSpPr>
                  <a:spLocks noChangeArrowheads="1"/>
                </p:cNvSpPr>
                <p:nvPr/>
              </p:nvSpPr>
              <p:spPr bwMode="auto">
                <a:xfrm>
                  <a:off x="2491" y="1107"/>
                  <a:ext cx="384" cy="6"/>
                </a:xfrm>
                <a:prstGeom prst="rect">
                  <a:avLst/>
                </a:prstGeom>
                <a:solidFill>
                  <a:srgbClr val="FFCF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94" name="Rectangle 1038">
                  <a:extLst>
                    <a:ext uri="{FF2B5EF4-FFF2-40B4-BE49-F238E27FC236}">
                      <a16:creationId xmlns:a16="http://schemas.microsoft.com/office/drawing/2014/main" id="{E0B25008-DDCA-48AB-856F-7D483658F048}"/>
                    </a:ext>
                  </a:extLst>
                </p:cNvPr>
                <p:cNvSpPr>
                  <a:spLocks noChangeArrowheads="1"/>
                </p:cNvSpPr>
                <p:nvPr/>
              </p:nvSpPr>
              <p:spPr bwMode="auto">
                <a:xfrm>
                  <a:off x="2491" y="1113"/>
                  <a:ext cx="384" cy="6"/>
                </a:xfrm>
                <a:prstGeom prst="rect">
                  <a:avLst/>
                </a:prstGeom>
                <a:solidFill>
                  <a:srgbClr val="FFD8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95" name="Rectangle 1039">
                  <a:extLst>
                    <a:ext uri="{FF2B5EF4-FFF2-40B4-BE49-F238E27FC236}">
                      <a16:creationId xmlns:a16="http://schemas.microsoft.com/office/drawing/2014/main" id="{F2D522A1-584A-4A7E-9384-A7586EA4E3EC}"/>
                    </a:ext>
                  </a:extLst>
                </p:cNvPr>
                <p:cNvSpPr>
                  <a:spLocks noChangeArrowheads="1"/>
                </p:cNvSpPr>
                <p:nvPr/>
              </p:nvSpPr>
              <p:spPr bwMode="auto">
                <a:xfrm>
                  <a:off x="2491" y="1119"/>
                  <a:ext cx="384" cy="6"/>
                </a:xfrm>
                <a:prstGeom prst="rect">
                  <a:avLst/>
                </a:prstGeom>
                <a:solidFill>
                  <a:srgbClr val="FFE0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96" name="Rectangle 1040">
                  <a:extLst>
                    <a:ext uri="{FF2B5EF4-FFF2-40B4-BE49-F238E27FC236}">
                      <a16:creationId xmlns:a16="http://schemas.microsoft.com/office/drawing/2014/main" id="{D202C70D-2A47-4412-BB61-1648B531714D}"/>
                    </a:ext>
                  </a:extLst>
                </p:cNvPr>
                <p:cNvSpPr>
                  <a:spLocks noChangeArrowheads="1"/>
                </p:cNvSpPr>
                <p:nvPr/>
              </p:nvSpPr>
              <p:spPr bwMode="auto">
                <a:xfrm>
                  <a:off x="2491" y="1125"/>
                  <a:ext cx="384" cy="6"/>
                </a:xfrm>
                <a:prstGeom prst="rect">
                  <a:avLst/>
                </a:prstGeom>
                <a:solidFill>
                  <a:srgbClr val="FF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97" name="Rectangle 1041">
                  <a:extLst>
                    <a:ext uri="{FF2B5EF4-FFF2-40B4-BE49-F238E27FC236}">
                      <a16:creationId xmlns:a16="http://schemas.microsoft.com/office/drawing/2014/main" id="{B7B27475-2A24-4DB0-B84F-E6D710659691}"/>
                    </a:ext>
                  </a:extLst>
                </p:cNvPr>
                <p:cNvSpPr>
                  <a:spLocks noChangeArrowheads="1"/>
                </p:cNvSpPr>
                <p:nvPr/>
              </p:nvSpPr>
              <p:spPr bwMode="auto">
                <a:xfrm>
                  <a:off x="2491" y="1131"/>
                  <a:ext cx="384" cy="6"/>
                </a:xfrm>
                <a:prstGeom prst="rect">
                  <a:avLst/>
                </a:prstGeom>
                <a:solidFill>
                  <a:srgbClr val="FF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98" name="Rectangle 1042">
                  <a:extLst>
                    <a:ext uri="{FF2B5EF4-FFF2-40B4-BE49-F238E27FC236}">
                      <a16:creationId xmlns:a16="http://schemas.microsoft.com/office/drawing/2014/main" id="{95D7EB30-7995-4D0D-A653-521FE11039DF}"/>
                    </a:ext>
                  </a:extLst>
                </p:cNvPr>
                <p:cNvSpPr>
                  <a:spLocks noChangeArrowheads="1"/>
                </p:cNvSpPr>
                <p:nvPr/>
              </p:nvSpPr>
              <p:spPr bwMode="auto">
                <a:xfrm>
                  <a:off x="2491" y="1137"/>
                  <a:ext cx="384" cy="6"/>
                </a:xfrm>
                <a:prstGeom prst="rect">
                  <a:avLst/>
                </a:prstGeom>
                <a:solidFill>
                  <a:srgbClr val="FF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699" name="Rectangle 1043">
                  <a:extLst>
                    <a:ext uri="{FF2B5EF4-FFF2-40B4-BE49-F238E27FC236}">
                      <a16:creationId xmlns:a16="http://schemas.microsoft.com/office/drawing/2014/main" id="{058A31E9-F073-43DE-9002-8D6BE89ED05A}"/>
                    </a:ext>
                  </a:extLst>
                </p:cNvPr>
                <p:cNvSpPr>
                  <a:spLocks noChangeArrowheads="1"/>
                </p:cNvSpPr>
                <p:nvPr/>
              </p:nvSpPr>
              <p:spPr bwMode="auto">
                <a:xfrm>
                  <a:off x="2491" y="1143"/>
                  <a:ext cx="384" cy="6"/>
                </a:xfrm>
                <a:prstGeom prst="rect">
                  <a:avLst/>
                </a:prstGeom>
                <a:solidFill>
                  <a:srgbClr val="FF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00" name="Rectangle 1044">
                  <a:extLst>
                    <a:ext uri="{FF2B5EF4-FFF2-40B4-BE49-F238E27FC236}">
                      <a16:creationId xmlns:a16="http://schemas.microsoft.com/office/drawing/2014/main" id="{CBFAD80E-1D9F-4C95-B9D8-BEA0C09BB75D}"/>
                    </a:ext>
                  </a:extLst>
                </p:cNvPr>
                <p:cNvSpPr>
                  <a:spLocks noChangeArrowheads="1"/>
                </p:cNvSpPr>
                <p:nvPr/>
              </p:nvSpPr>
              <p:spPr bwMode="auto">
                <a:xfrm>
                  <a:off x="2491" y="1149"/>
                  <a:ext cx="384" cy="6"/>
                </a:xfrm>
                <a:prstGeom prst="rect">
                  <a:avLst/>
                </a:prstGeom>
                <a:solidFill>
                  <a:srgbClr val="FFF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01" name="Rectangle 1045">
                  <a:extLst>
                    <a:ext uri="{FF2B5EF4-FFF2-40B4-BE49-F238E27FC236}">
                      <a16:creationId xmlns:a16="http://schemas.microsoft.com/office/drawing/2014/main" id="{61836DF9-F370-4C9C-9162-76F9093921BB}"/>
                    </a:ext>
                  </a:extLst>
                </p:cNvPr>
                <p:cNvSpPr>
                  <a:spLocks noChangeArrowheads="1"/>
                </p:cNvSpPr>
                <p:nvPr/>
              </p:nvSpPr>
              <p:spPr bwMode="auto">
                <a:xfrm>
                  <a:off x="2491" y="1155"/>
                  <a:ext cx="384" cy="6"/>
                </a:xfrm>
                <a:prstGeom prst="rect">
                  <a:avLst/>
                </a:prstGeom>
                <a:solidFill>
                  <a:srgbClr val="FFE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02" name="Rectangle 1046">
                  <a:extLst>
                    <a:ext uri="{FF2B5EF4-FFF2-40B4-BE49-F238E27FC236}">
                      <a16:creationId xmlns:a16="http://schemas.microsoft.com/office/drawing/2014/main" id="{364DB5A0-9D58-4A6E-848C-A74C68BB7BA5}"/>
                    </a:ext>
                  </a:extLst>
                </p:cNvPr>
                <p:cNvSpPr>
                  <a:spLocks noChangeArrowheads="1"/>
                </p:cNvSpPr>
                <p:nvPr/>
              </p:nvSpPr>
              <p:spPr bwMode="auto">
                <a:xfrm>
                  <a:off x="2491" y="1161"/>
                  <a:ext cx="384" cy="6"/>
                </a:xfrm>
                <a:prstGeom prst="rect">
                  <a:avLst/>
                </a:prstGeom>
                <a:solidFill>
                  <a:srgbClr val="FF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03" name="Rectangle 1047">
                  <a:extLst>
                    <a:ext uri="{FF2B5EF4-FFF2-40B4-BE49-F238E27FC236}">
                      <a16:creationId xmlns:a16="http://schemas.microsoft.com/office/drawing/2014/main" id="{581C9C80-B84F-4AFE-A383-C1A172CCC731}"/>
                    </a:ext>
                  </a:extLst>
                </p:cNvPr>
                <p:cNvSpPr>
                  <a:spLocks noChangeArrowheads="1"/>
                </p:cNvSpPr>
                <p:nvPr/>
              </p:nvSpPr>
              <p:spPr bwMode="auto">
                <a:xfrm>
                  <a:off x="2491" y="1167"/>
                  <a:ext cx="384" cy="6"/>
                </a:xfrm>
                <a:prstGeom prst="rect">
                  <a:avLst/>
                </a:prstGeom>
                <a:solidFill>
                  <a:srgbClr val="FFE5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04" name="Rectangle 1048">
                  <a:extLst>
                    <a:ext uri="{FF2B5EF4-FFF2-40B4-BE49-F238E27FC236}">
                      <a16:creationId xmlns:a16="http://schemas.microsoft.com/office/drawing/2014/main" id="{92768144-FC3E-4291-8EFD-2CD1B5FCE2E0}"/>
                    </a:ext>
                  </a:extLst>
                </p:cNvPr>
                <p:cNvSpPr>
                  <a:spLocks noChangeArrowheads="1"/>
                </p:cNvSpPr>
                <p:nvPr/>
              </p:nvSpPr>
              <p:spPr bwMode="auto">
                <a:xfrm>
                  <a:off x="2491" y="1173"/>
                  <a:ext cx="384" cy="6"/>
                </a:xfrm>
                <a:prstGeom prst="rect">
                  <a:avLst/>
                </a:prstGeom>
                <a:solidFill>
                  <a:srgbClr val="FFDF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05" name="Rectangle 1049">
                  <a:extLst>
                    <a:ext uri="{FF2B5EF4-FFF2-40B4-BE49-F238E27FC236}">
                      <a16:creationId xmlns:a16="http://schemas.microsoft.com/office/drawing/2014/main" id="{B905C514-42C7-45F2-BF82-67CDB9B25724}"/>
                    </a:ext>
                  </a:extLst>
                </p:cNvPr>
                <p:cNvSpPr>
                  <a:spLocks noChangeArrowheads="1"/>
                </p:cNvSpPr>
                <p:nvPr/>
              </p:nvSpPr>
              <p:spPr bwMode="auto">
                <a:xfrm>
                  <a:off x="2491" y="1179"/>
                  <a:ext cx="384" cy="6"/>
                </a:xfrm>
                <a:prstGeom prst="rect">
                  <a:avLst/>
                </a:prstGeom>
                <a:solidFill>
                  <a:srgbClr val="FF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06" name="Rectangle 1050">
                  <a:extLst>
                    <a:ext uri="{FF2B5EF4-FFF2-40B4-BE49-F238E27FC236}">
                      <a16:creationId xmlns:a16="http://schemas.microsoft.com/office/drawing/2014/main" id="{A8FE6429-1424-4870-85AA-E55416A45503}"/>
                    </a:ext>
                  </a:extLst>
                </p:cNvPr>
                <p:cNvSpPr>
                  <a:spLocks noChangeArrowheads="1"/>
                </p:cNvSpPr>
                <p:nvPr/>
              </p:nvSpPr>
              <p:spPr bwMode="auto">
                <a:xfrm>
                  <a:off x="2491" y="1185"/>
                  <a:ext cx="384" cy="6"/>
                </a:xfrm>
                <a:prstGeom prst="rect">
                  <a:avLst/>
                </a:prstGeom>
                <a:solidFill>
                  <a:srgbClr val="FF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07" name="Rectangle 1051">
                  <a:extLst>
                    <a:ext uri="{FF2B5EF4-FFF2-40B4-BE49-F238E27FC236}">
                      <a16:creationId xmlns:a16="http://schemas.microsoft.com/office/drawing/2014/main" id="{64294089-DDDE-4A75-A987-23BC202620FE}"/>
                    </a:ext>
                  </a:extLst>
                </p:cNvPr>
                <p:cNvSpPr>
                  <a:spLocks noChangeArrowheads="1"/>
                </p:cNvSpPr>
                <p:nvPr/>
              </p:nvSpPr>
              <p:spPr bwMode="auto">
                <a:xfrm>
                  <a:off x="2491" y="1191"/>
                  <a:ext cx="384" cy="6"/>
                </a:xfrm>
                <a:prstGeom prst="rect">
                  <a:avLst/>
                </a:prstGeom>
                <a:solidFill>
                  <a:srgbClr val="FFC4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08" name="Rectangle 1052">
                  <a:extLst>
                    <a:ext uri="{FF2B5EF4-FFF2-40B4-BE49-F238E27FC236}">
                      <a16:creationId xmlns:a16="http://schemas.microsoft.com/office/drawing/2014/main" id="{5A1CDFCE-F3BB-491A-A2FA-374B5A916220}"/>
                    </a:ext>
                  </a:extLst>
                </p:cNvPr>
                <p:cNvSpPr>
                  <a:spLocks noChangeArrowheads="1"/>
                </p:cNvSpPr>
                <p:nvPr/>
              </p:nvSpPr>
              <p:spPr bwMode="auto">
                <a:xfrm>
                  <a:off x="2491" y="1197"/>
                  <a:ext cx="384" cy="6"/>
                </a:xfrm>
                <a:prstGeom prst="rect">
                  <a:avLst/>
                </a:prstGeom>
                <a:solidFill>
                  <a:srgbClr val="FFB8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09" name="Rectangle 1053">
                  <a:extLst>
                    <a:ext uri="{FF2B5EF4-FFF2-40B4-BE49-F238E27FC236}">
                      <a16:creationId xmlns:a16="http://schemas.microsoft.com/office/drawing/2014/main" id="{7531C116-64C4-46B5-A001-750E6C24654C}"/>
                    </a:ext>
                  </a:extLst>
                </p:cNvPr>
                <p:cNvSpPr>
                  <a:spLocks noChangeArrowheads="1"/>
                </p:cNvSpPr>
                <p:nvPr/>
              </p:nvSpPr>
              <p:spPr bwMode="auto">
                <a:xfrm>
                  <a:off x="2491" y="1203"/>
                  <a:ext cx="384" cy="6"/>
                </a:xfrm>
                <a:prstGeom prst="rect">
                  <a:avLst/>
                </a:prstGeom>
                <a:solidFill>
                  <a:srgbClr val="FFAC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10" name="Rectangle 1054">
                  <a:extLst>
                    <a:ext uri="{FF2B5EF4-FFF2-40B4-BE49-F238E27FC236}">
                      <a16:creationId xmlns:a16="http://schemas.microsoft.com/office/drawing/2014/main" id="{924065F0-5B96-4DAB-83AF-89E63A2B2005}"/>
                    </a:ext>
                  </a:extLst>
                </p:cNvPr>
                <p:cNvSpPr>
                  <a:spLocks noChangeArrowheads="1"/>
                </p:cNvSpPr>
                <p:nvPr/>
              </p:nvSpPr>
              <p:spPr bwMode="auto">
                <a:xfrm>
                  <a:off x="2491" y="1209"/>
                  <a:ext cx="384" cy="6"/>
                </a:xfrm>
                <a:prstGeom prst="rect">
                  <a:avLst/>
                </a:prstGeom>
                <a:solidFill>
                  <a:srgbClr val="FFA1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11" name="Rectangle 1055">
                  <a:extLst>
                    <a:ext uri="{FF2B5EF4-FFF2-40B4-BE49-F238E27FC236}">
                      <a16:creationId xmlns:a16="http://schemas.microsoft.com/office/drawing/2014/main" id="{0DBB09B7-B490-4F8E-92CA-87E4CD424BF5}"/>
                    </a:ext>
                  </a:extLst>
                </p:cNvPr>
                <p:cNvSpPr>
                  <a:spLocks noChangeArrowheads="1"/>
                </p:cNvSpPr>
                <p:nvPr/>
              </p:nvSpPr>
              <p:spPr bwMode="auto">
                <a:xfrm>
                  <a:off x="2491" y="1215"/>
                  <a:ext cx="384" cy="6"/>
                </a:xfrm>
                <a:prstGeom prst="rect">
                  <a:avLst/>
                </a:prstGeom>
                <a:solidFill>
                  <a:srgbClr val="FF9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12" name="Rectangle 1056">
                  <a:extLst>
                    <a:ext uri="{FF2B5EF4-FFF2-40B4-BE49-F238E27FC236}">
                      <a16:creationId xmlns:a16="http://schemas.microsoft.com/office/drawing/2014/main" id="{0E16BB0F-719F-47CB-A018-B8EB1AA4FF8D}"/>
                    </a:ext>
                  </a:extLst>
                </p:cNvPr>
                <p:cNvSpPr>
                  <a:spLocks noChangeArrowheads="1"/>
                </p:cNvSpPr>
                <p:nvPr/>
              </p:nvSpPr>
              <p:spPr bwMode="auto">
                <a:xfrm>
                  <a:off x="2491" y="1221"/>
                  <a:ext cx="384" cy="6"/>
                </a:xfrm>
                <a:prstGeom prst="rect">
                  <a:avLst/>
                </a:prstGeom>
                <a:solidFill>
                  <a:srgbClr val="FF8D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13" name="Rectangle 1057">
                  <a:extLst>
                    <a:ext uri="{FF2B5EF4-FFF2-40B4-BE49-F238E27FC236}">
                      <a16:creationId xmlns:a16="http://schemas.microsoft.com/office/drawing/2014/main" id="{602335E1-F99C-466E-BD82-8CBAFD3F09EA}"/>
                    </a:ext>
                  </a:extLst>
                </p:cNvPr>
                <p:cNvSpPr>
                  <a:spLocks noChangeArrowheads="1"/>
                </p:cNvSpPr>
                <p:nvPr/>
              </p:nvSpPr>
              <p:spPr bwMode="auto">
                <a:xfrm>
                  <a:off x="2491" y="1227"/>
                  <a:ext cx="384" cy="6"/>
                </a:xfrm>
                <a:prstGeom prst="rect">
                  <a:avLst/>
                </a:prstGeom>
                <a:solidFill>
                  <a:srgbClr val="FF86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14" name="Rectangle 1058">
                  <a:extLst>
                    <a:ext uri="{FF2B5EF4-FFF2-40B4-BE49-F238E27FC236}">
                      <a16:creationId xmlns:a16="http://schemas.microsoft.com/office/drawing/2014/main" id="{B29BA226-0502-4998-9E99-BB8B73C99DAB}"/>
                    </a:ext>
                  </a:extLst>
                </p:cNvPr>
                <p:cNvSpPr>
                  <a:spLocks noChangeArrowheads="1"/>
                </p:cNvSpPr>
                <p:nvPr/>
              </p:nvSpPr>
              <p:spPr bwMode="auto">
                <a:xfrm>
                  <a:off x="2491" y="1233"/>
                  <a:ext cx="384" cy="6"/>
                </a:xfrm>
                <a:prstGeom prst="rect">
                  <a:avLst/>
                </a:prstGeom>
                <a:solidFill>
                  <a:srgbClr val="FF80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15" name="Rectangle 1059">
                  <a:extLst>
                    <a:ext uri="{FF2B5EF4-FFF2-40B4-BE49-F238E27FC236}">
                      <a16:creationId xmlns:a16="http://schemas.microsoft.com/office/drawing/2014/main" id="{D6B1193F-E23C-41F4-ADDB-AF26FA3BB94E}"/>
                    </a:ext>
                  </a:extLst>
                </p:cNvPr>
                <p:cNvSpPr>
                  <a:spLocks noChangeArrowheads="1"/>
                </p:cNvSpPr>
                <p:nvPr/>
              </p:nvSpPr>
              <p:spPr bwMode="auto">
                <a:xfrm>
                  <a:off x="2491" y="1239"/>
                  <a:ext cx="384" cy="6"/>
                </a:xfrm>
                <a:prstGeom prst="rect">
                  <a:avLst/>
                </a:prstGeom>
                <a:solidFill>
                  <a:srgbClr val="FF7C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1716" name="Rectangle 1060">
                <a:extLst>
                  <a:ext uri="{FF2B5EF4-FFF2-40B4-BE49-F238E27FC236}">
                    <a16:creationId xmlns:a16="http://schemas.microsoft.com/office/drawing/2014/main" id="{3C3C904E-F8ED-4DE7-882D-DCDCA570B539}"/>
                  </a:ext>
                </a:extLst>
              </p:cNvPr>
              <p:cNvSpPr>
                <a:spLocks noChangeArrowheads="1"/>
              </p:cNvSpPr>
              <p:nvPr/>
            </p:nvSpPr>
            <p:spPr bwMode="auto">
              <a:xfrm>
                <a:off x="2491" y="1053"/>
                <a:ext cx="384"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1717" name="Rectangle 1061">
              <a:extLst>
                <a:ext uri="{FF2B5EF4-FFF2-40B4-BE49-F238E27FC236}">
                  <a16:creationId xmlns:a16="http://schemas.microsoft.com/office/drawing/2014/main" id="{C74385C0-BB9D-409A-96DA-565131A5A4BA}"/>
                </a:ext>
              </a:extLst>
            </p:cNvPr>
            <p:cNvSpPr>
              <a:spLocks noChangeArrowheads="1"/>
            </p:cNvSpPr>
            <p:nvPr/>
          </p:nvSpPr>
          <p:spPr bwMode="auto">
            <a:xfrm>
              <a:off x="3564" y="1758"/>
              <a:ext cx="22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a:solidFill>
                    <a:srgbClr val="200C40"/>
                  </a:solidFill>
                  <a:latin typeface="Arial" panose="020B0604020202020204" pitchFamily="34" charset="0"/>
                </a:rPr>
                <a:t>PPP</a:t>
              </a:r>
              <a:endParaRPr lang="fr-FR" altLang="en-US"/>
            </a:p>
          </p:txBody>
        </p:sp>
        <p:grpSp>
          <p:nvGrpSpPr>
            <p:cNvPr id="71718" name="Group 1062">
              <a:extLst>
                <a:ext uri="{FF2B5EF4-FFF2-40B4-BE49-F238E27FC236}">
                  <a16:creationId xmlns:a16="http://schemas.microsoft.com/office/drawing/2014/main" id="{A31232D2-51FD-48A7-930F-8FF50E2899E0}"/>
                </a:ext>
              </a:extLst>
            </p:cNvPr>
            <p:cNvGrpSpPr>
              <a:grpSpLocks/>
            </p:cNvGrpSpPr>
            <p:nvPr/>
          </p:nvGrpSpPr>
          <p:grpSpPr bwMode="auto">
            <a:xfrm>
              <a:off x="3870" y="1722"/>
              <a:ext cx="336" cy="192"/>
              <a:chOff x="2875" y="1053"/>
              <a:chExt cx="336" cy="192"/>
            </a:xfrm>
          </p:grpSpPr>
          <p:grpSp>
            <p:nvGrpSpPr>
              <p:cNvPr id="71719" name="Group 1063">
                <a:extLst>
                  <a:ext uri="{FF2B5EF4-FFF2-40B4-BE49-F238E27FC236}">
                    <a16:creationId xmlns:a16="http://schemas.microsoft.com/office/drawing/2014/main" id="{6CF218F4-14D3-4187-9811-D23458BB210E}"/>
                  </a:ext>
                </a:extLst>
              </p:cNvPr>
              <p:cNvGrpSpPr>
                <a:grpSpLocks/>
              </p:cNvGrpSpPr>
              <p:nvPr/>
            </p:nvGrpSpPr>
            <p:grpSpPr bwMode="auto">
              <a:xfrm>
                <a:off x="2875" y="1053"/>
                <a:ext cx="336" cy="192"/>
                <a:chOff x="2875" y="1053"/>
                <a:chExt cx="336" cy="192"/>
              </a:xfrm>
            </p:grpSpPr>
            <p:sp>
              <p:nvSpPr>
                <p:cNvPr id="71720" name="Rectangle 1064">
                  <a:extLst>
                    <a:ext uri="{FF2B5EF4-FFF2-40B4-BE49-F238E27FC236}">
                      <a16:creationId xmlns:a16="http://schemas.microsoft.com/office/drawing/2014/main" id="{009AADE1-7B49-4707-9C84-51B2DD0FF9B6}"/>
                    </a:ext>
                  </a:extLst>
                </p:cNvPr>
                <p:cNvSpPr>
                  <a:spLocks noChangeArrowheads="1"/>
                </p:cNvSpPr>
                <p:nvPr/>
              </p:nvSpPr>
              <p:spPr bwMode="auto">
                <a:xfrm>
                  <a:off x="2875" y="1053"/>
                  <a:ext cx="336"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21" name="Rectangle 1065">
                  <a:extLst>
                    <a:ext uri="{FF2B5EF4-FFF2-40B4-BE49-F238E27FC236}">
                      <a16:creationId xmlns:a16="http://schemas.microsoft.com/office/drawing/2014/main" id="{61C798DD-DE31-49D0-8CD4-C907500CED62}"/>
                    </a:ext>
                  </a:extLst>
                </p:cNvPr>
                <p:cNvSpPr>
                  <a:spLocks noChangeArrowheads="1"/>
                </p:cNvSpPr>
                <p:nvPr/>
              </p:nvSpPr>
              <p:spPr bwMode="auto">
                <a:xfrm>
                  <a:off x="2875" y="1059"/>
                  <a:ext cx="336" cy="6"/>
                </a:xfrm>
                <a:prstGeom prst="rect">
                  <a:avLst/>
                </a:prstGeom>
                <a:solidFill>
                  <a:srgbClr val="69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22" name="Rectangle 1066">
                  <a:extLst>
                    <a:ext uri="{FF2B5EF4-FFF2-40B4-BE49-F238E27FC236}">
                      <a16:creationId xmlns:a16="http://schemas.microsoft.com/office/drawing/2014/main" id="{89AADB8A-2867-4CB7-A180-6F8A558CF792}"/>
                    </a:ext>
                  </a:extLst>
                </p:cNvPr>
                <p:cNvSpPr>
                  <a:spLocks noChangeArrowheads="1"/>
                </p:cNvSpPr>
                <p:nvPr/>
              </p:nvSpPr>
              <p:spPr bwMode="auto">
                <a:xfrm>
                  <a:off x="2875" y="1065"/>
                  <a:ext cx="336"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23" name="Rectangle 1067">
                  <a:extLst>
                    <a:ext uri="{FF2B5EF4-FFF2-40B4-BE49-F238E27FC236}">
                      <a16:creationId xmlns:a16="http://schemas.microsoft.com/office/drawing/2014/main" id="{1500C65E-A2B7-4131-A4F4-070E4CADBD6A}"/>
                    </a:ext>
                  </a:extLst>
                </p:cNvPr>
                <p:cNvSpPr>
                  <a:spLocks noChangeArrowheads="1"/>
                </p:cNvSpPr>
                <p:nvPr/>
              </p:nvSpPr>
              <p:spPr bwMode="auto">
                <a:xfrm>
                  <a:off x="2875" y="1071"/>
                  <a:ext cx="336" cy="6"/>
                </a:xfrm>
                <a:prstGeom prst="rect">
                  <a:avLst/>
                </a:prstGeom>
                <a:solidFill>
                  <a:srgbClr val="73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24" name="Rectangle 1068">
                  <a:extLst>
                    <a:ext uri="{FF2B5EF4-FFF2-40B4-BE49-F238E27FC236}">
                      <a16:creationId xmlns:a16="http://schemas.microsoft.com/office/drawing/2014/main" id="{AF7A600F-73C2-425C-961B-AA47EA51F96D}"/>
                    </a:ext>
                  </a:extLst>
                </p:cNvPr>
                <p:cNvSpPr>
                  <a:spLocks noChangeArrowheads="1"/>
                </p:cNvSpPr>
                <p:nvPr/>
              </p:nvSpPr>
              <p:spPr bwMode="auto">
                <a:xfrm>
                  <a:off x="2875" y="1077"/>
                  <a:ext cx="336" cy="6"/>
                </a:xfrm>
                <a:prstGeom prst="rect">
                  <a:avLst/>
                </a:prstGeom>
                <a:solidFill>
                  <a:srgbClr val="7A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25" name="Rectangle 1069">
                  <a:extLst>
                    <a:ext uri="{FF2B5EF4-FFF2-40B4-BE49-F238E27FC236}">
                      <a16:creationId xmlns:a16="http://schemas.microsoft.com/office/drawing/2014/main" id="{D4994C02-930D-45D6-8D2A-8F4ED831BC30}"/>
                    </a:ext>
                  </a:extLst>
                </p:cNvPr>
                <p:cNvSpPr>
                  <a:spLocks noChangeArrowheads="1"/>
                </p:cNvSpPr>
                <p:nvPr/>
              </p:nvSpPr>
              <p:spPr bwMode="auto">
                <a:xfrm>
                  <a:off x="2875" y="1083"/>
                  <a:ext cx="336"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26" name="Rectangle 1070">
                  <a:extLst>
                    <a:ext uri="{FF2B5EF4-FFF2-40B4-BE49-F238E27FC236}">
                      <a16:creationId xmlns:a16="http://schemas.microsoft.com/office/drawing/2014/main" id="{B16D4B91-638E-4CEB-8E94-E7B07F617235}"/>
                    </a:ext>
                  </a:extLst>
                </p:cNvPr>
                <p:cNvSpPr>
                  <a:spLocks noChangeArrowheads="1"/>
                </p:cNvSpPr>
                <p:nvPr/>
              </p:nvSpPr>
              <p:spPr bwMode="auto">
                <a:xfrm>
                  <a:off x="2875" y="1089"/>
                  <a:ext cx="336" cy="6"/>
                </a:xfrm>
                <a:prstGeom prst="rect">
                  <a:avLst/>
                </a:prstGeom>
                <a:solidFill>
                  <a:srgbClr val="8B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27" name="Rectangle 1071">
                  <a:extLst>
                    <a:ext uri="{FF2B5EF4-FFF2-40B4-BE49-F238E27FC236}">
                      <a16:creationId xmlns:a16="http://schemas.microsoft.com/office/drawing/2014/main" id="{6FDF564D-5717-425A-9D1A-132D2931E73C}"/>
                    </a:ext>
                  </a:extLst>
                </p:cNvPr>
                <p:cNvSpPr>
                  <a:spLocks noChangeArrowheads="1"/>
                </p:cNvSpPr>
                <p:nvPr/>
              </p:nvSpPr>
              <p:spPr bwMode="auto">
                <a:xfrm>
                  <a:off x="2875" y="1095"/>
                  <a:ext cx="336" cy="6"/>
                </a:xfrm>
                <a:prstGeom prst="rect">
                  <a:avLst/>
                </a:prstGeom>
                <a:solidFill>
                  <a:srgbClr val="94B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28" name="Rectangle 1072">
                  <a:extLst>
                    <a:ext uri="{FF2B5EF4-FFF2-40B4-BE49-F238E27FC236}">
                      <a16:creationId xmlns:a16="http://schemas.microsoft.com/office/drawing/2014/main" id="{E68AA1D6-C3D2-47E2-BB4F-9554E5AB6353}"/>
                    </a:ext>
                  </a:extLst>
                </p:cNvPr>
                <p:cNvSpPr>
                  <a:spLocks noChangeArrowheads="1"/>
                </p:cNvSpPr>
                <p:nvPr/>
              </p:nvSpPr>
              <p:spPr bwMode="auto">
                <a:xfrm>
                  <a:off x="2875" y="1101"/>
                  <a:ext cx="336" cy="6"/>
                </a:xfrm>
                <a:prstGeom prst="rect">
                  <a:avLst/>
                </a:prstGeom>
                <a:solidFill>
                  <a:srgbClr val="9DB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29" name="Rectangle 1073">
                  <a:extLst>
                    <a:ext uri="{FF2B5EF4-FFF2-40B4-BE49-F238E27FC236}">
                      <a16:creationId xmlns:a16="http://schemas.microsoft.com/office/drawing/2014/main" id="{E4F764AD-4014-45A8-981E-9B0B2A327402}"/>
                    </a:ext>
                  </a:extLst>
                </p:cNvPr>
                <p:cNvSpPr>
                  <a:spLocks noChangeArrowheads="1"/>
                </p:cNvSpPr>
                <p:nvPr/>
              </p:nvSpPr>
              <p:spPr bwMode="auto">
                <a:xfrm>
                  <a:off x="2875" y="1107"/>
                  <a:ext cx="336" cy="6"/>
                </a:xfrm>
                <a:prstGeom prst="rect">
                  <a:avLst/>
                </a:prstGeom>
                <a:solidFill>
                  <a:srgbClr val="A5C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30" name="Rectangle 1074">
                  <a:extLst>
                    <a:ext uri="{FF2B5EF4-FFF2-40B4-BE49-F238E27FC236}">
                      <a16:creationId xmlns:a16="http://schemas.microsoft.com/office/drawing/2014/main" id="{4949375C-53BB-48A7-9EBF-C3AF70BECD93}"/>
                    </a:ext>
                  </a:extLst>
                </p:cNvPr>
                <p:cNvSpPr>
                  <a:spLocks noChangeArrowheads="1"/>
                </p:cNvSpPr>
                <p:nvPr/>
              </p:nvSpPr>
              <p:spPr bwMode="auto">
                <a:xfrm>
                  <a:off x="2875" y="1113"/>
                  <a:ext cx="336" cy="6"/>
                </a:xfrm>
                <a:prstGeom prst="rect">
                  <a:avLst/>
                </a:prstGeom>
                <a:solidFill>
                  <a:srgbClr val="AC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31" name="Rectangle 1075">
                  <a:extLst>
                    <a:ext uri="{FF2B5EF4-FFF2-40B4-BE49-F238E27FC236}">
                      <a16:creationId xmlns:a16="http://schemas.microsoft.com/office/drawing/2014/main" id="{29454645-D583-4055-B8AE-FAE7F73EFB62}"/>
                    </a:ext>
                  </a:extLst>
                </p:cNvPr>
                <p:cNvSpPr>
                  <a:spLocks noChangeArrowheads="1"/>
                </p:cNvSpPr>
                <p:nvPr/>
              </p:nvSpPr>
              <p:spPr bwMode="auto">
                <a:xfrm>
                  <a:off x="2875" y="1119"/>
                  <a:ext cx="336" cy="6"/>
                </a:xfrm>
                <a:prstGeom prst="rect">
                  <a:avLst/>
                </a:prstGeom>
                <a:solidFill>
                  <a:srgbClr val="B1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32" name="Rectangle 1076">
                  <a:extLst>
                    <a:ext uri="{FF2B5EF4-FFF2-40B4-BE49-F238E27FC236}">
                      <a16:creationId xmlns:a16="http://schemas.microsoft.com/office/drawing/2014/main" id="{817509E9-AC42-4DD1-8461-81031A63DDD4}"/>
                    </a:ext>
                  </a:extLst>
                </p:cNvPr>
                <p:cNvSpPr>
                  <a:spLocks noChangeArrowheads="1"/>
                </p:cNvSpPr>
                <p:nvPr/>
              </p:nvSpPr>
              <p:spPr bwMode="auto">
                <a:xfrm>
                  <a:off x="2875" y="1125"/>
                  <a:ext cx="336" cy="6"/>
                </a:xfrm>
                <a:prstGeom prst="rect">
                  <a:avLst/>
                </a:prstGeom>
                <a:solidFill>
                  <a:srgbClr val="B6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33" name="Rectangle 1077">
                  <a:extLst>
                    <a:ext uri="{FF2B5EF4-FFF2-40B4-BE49-F238E27FC236}">
                      <a16:creationId xmlns:a16="http://schemas.microsoft.com/office/drawing/2014/main" id="{ED2F95FF-0C32-446A-8639-3128F32BE0C0}"/>
                    </a:ext>
                  </a:extLst>
                </p:cNvPr>
                <p:cNvSpPr>
                  <a:spLocks noChangeArrowheads="1"/>
                </p:cNvSpPr>
                <p:nvPr/>
              </p:nvSpPr>
              <p:spPr bwMode="auto">
                <a:xfrm>
                  <a:off x="2875" y="1131"/>
                  <a:ext cx="336"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34" name="Rectangle 1078">
                  <a:extLst>
                    <a:ext uri="{FF2B5EF4-FFF2-40B4-BE49-F238E27FC236}">
                      <a16:creationId xmlns:a16="http://schemas.microsoft.com/office/drawing/2014/main" id="{D4D6C6EC-A224-4188-B2A2-C8B9D2F47347}"/>
                    </a:ext>
                  </a:extLst>
                </p:cNvPr>
                <p:cNvSpPr>
                  <a:spLocks noChangeArrowheads="1"/>
                </p:cNvSpPr>
                <p:nvPr/>
              </p:nvSpPr>
              <p:spPr bwMode="auto">
                <a:xfrm>
                  <a:off x="2875" y="1137"/>
                  <a:ext cx="336" cy="6"/>
                </a:xfrm>
                <a:prstGeom prst="rect">
                  <a:avLst/>
                </a:prstGeom>
                <a:solidFill>
                  <a:srgbClr val="BC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35" name="Rectangle 1079">
                  <a:extLst>
                    <a:ext uri="{FF2B5EF4-FFF2-40B4-BE49-F238E27FC236}">
                      <a16:creationId xmlns:a16="http://schemas.microsoft.com/office/drawing/2014/main" id="{DB44FDD0-9F38-442E-BA6F-43948F190CA0}"/>
                    </a:ext>
                  </a:extLst>
                </p:cNvPr>
                <p:cNvSpPr>
                  <a:spLocks noChangeArrowheads="1"/>
                </p:cNvSpPr>
                <p:nvPr/>
              </p:nvSpPr>
              <p:spPr bwMode="auto">
                <a:xfrm>
                  <a:off x="2875" y="1143"/>
                  <a:ext cx="336" cy="6"/>
                </a:xfrm>
                <a:prstGeom prst="rect">
                  <a:avLst/>
                </a:prstGeom>
                <a:solidFill>
                  <a:srgbClr val="BE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36" name="Rectangle 1080">
                  <a:extLst>
                    <a:ext uri="{FF2B5EF4-FFF2-40B4-BE49-F238E27FC236}">
                      <a16:creationId xmlns:a16="http://schemas.microsoft.com/office/drawing/2014/main" id="{18E36970-2987-4937-A8D7-B995B0B6BACF}"/>
                    </a:ext>
                  </a:extLst>
                </p:cNvPr>
                <p:cNvSpPr>
                  <a:spLocks noChangeArrowheads="1"/>
                </p:cNvSpPr>
                <p:nvPr/>
              </p:nvSpPr>
              <p:spPr bwMode="auto">
                <a:xfrm>
                  <a:off x="2875" y="1149"/>
                  <a:ext cx="336" cy="6"/>
                </a:xfrm>
                <a:prstGeom prst="rect">
                  <a:avLst/>
                </a:prstGeom>
                <a:solidFill>
                  <a:srgbClr val="BE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37" name="Rectangle 1081">
                  <a:extLst>
                    <a:ext uri="{FF2B5EF4-FFF2-40B4-BE49-F238E27FC236}">
                      <a16:creationId xmlns:a16="http://schemas.microsoft.com/office/drawing/2014/main" id="{1B9AD5E0-F650-4C76-9075-04055C37E6EE}"/>
                    </a:ext>
                  </a:extLst>
                </p:cNvPr>
                <p:cNvSpPr>
                  <a:spLocks noChangeArrowheads="1"/>
                </p:cNvSpPr>
                <p:nvPr/>
              </p:nvSpPr>
              <p:spPr bwMode="auto">
                <a:xfrm>
                  <a:off x="2875" y="1155"/>
                  <a:ext cx="336" cy="6"/>
                </a:xfrm>
                <a:prstGeom prst="rect">
                  <a:avLst/>
                </a:prstGeom>
                <a:solidFill>
                  <a:srgbClr val="BB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38" name="Rectangle 1082">
                  <a:extLst>
                    <a:ext uri="{FF2B5EF4-FFF2-40B4-BE49-F238E27FC236}">
                      <a16:creationId xmlns:a16="http://schemas.microsoft.com/office/drawing/2014/main" id="{D162C2C6-8365-42E6-A257-35DC7DFFC9BE}"/>
                    </a:ext>
                  </a:extLst>
                </p:cNvPr>
                <p:cNvSpPr>
                  <a:spLocks noChangeArrowheads="1"/>
                </p:cNvSpPr>
                <p:nvPr/>
              </p:nvSpPr>
              <p:spPr bwMode="auto">
                <a:xfrm>
                  <a:off x="2875" y="1161"/>
                  <a:ext cx="336"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39" name="Rectangle 1083">
                  <a:extLst>
                    <a:ext uri="{FF2B5EF4-FFF2-40B4-BE49-F238E27FC236}">
                      <a16:creationId xmlns:a16="http://schemas.microsoft.com/office/drawing/2014/main" id="{40254EBC-CB38-4DE0-8DC9-0D91A24A8CA1}"/>
                    </a:ext>
                  </a:extLst>
                </p:cNvPr>
                <p:cNvSpPr>
                  <a:spLocks noChangeArrowheads="1"/>
                </p:cNvSpPr>
                <p:nvPr/>
              </p:nvSpPr>
              <p:spPr bwMode="auto">
                <a:xfrm>
                  <a:off x="2875" y="1167"/>
                  <a:ext cx="336" cy="6"/>
                </a:xfrm>
                <a:prstGeom prst="rect">
                  <a:avLst/>
                </a:prstGeom>
                <a:solidFill>
                  <a:srgbClr val="B6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40" name="Rectangle 1084">
                  <a:extLst>
                    <a:ext uri="{FF2B5EF4-FFF2-40B4-BE49-F238E27FC236}">
                      <a16:creationId xmlns:a16="http://schemas.microsoft.com/office/drawing/2014/main" id="{E2C861DC-543A-4AA5-A4B1-32E832D34A2F}"/>
                    </a:ext>
                  </a:extLst>
                </p:cNvPr>
                <p:cNvSpPr>
                  <a:spLocks noChangeArrowheads="1"/>
                </p:cNvSpPr>
                <p:nvPr/>
              </p:nvSpPr>
              <p:spPr bwMode="auto">
                <a:xfrm>
                  <a:off x="2875" y="1173"/>
                  <a:ext cx="336" cy="6"/>
                </a:xfrm>
                <a:prstGeom prst="rect">
                  <a:avLst/>
                </a:prstGeom>
                <a:solidFill>
                  <a:srgbClr val="B1C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41" name="Rectangle 1085">
                  <a:extLst>
                    <a:ext uri="{FF2B5EF4-FFF2-40B4-BE49-F238E27FC236}">
                      <a16:creationId xmlns:a16="http://schemas.microsoft.com/office/drawing/2014/main" id="{69C9E8C2-6E2C-463F-A290-94A5D50FEF69}"/>
                    </a:ext>
                  </a:extLst>
                </p:cNvPr>
                <p:cNvSpPr>
                  <a:spLocks noChangeArrowheads="1"/>
                </p:cNvSpPr>
                <p:nvPr/>
              </p:nvSpPr>
              <p:spPr bwMode="auto">
                <a:xfrm>
                  <a:off x="2875" y="1179"/>
                  <a:ext cx="336"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42" name="Rectangle 1086">
                  <a:extLst>
                    <a:ext uri="{FF2B5EF4-FFF2-40B4-BE49-F238E27FC236}">
                      <a16:creationId xmlns:a16="http://schemas.microsoft.com/office/drawing/2014/main" id="{CED0ECE9-D467-4BD9-ABA2-9EE5E9BFF6CB}"/>
                    </a:ext>
                  </a:extLst>
                </p:cNvPr>
                <p:cNvSpPr>
                  <a:spLocks noChangeArrowheads="1"/>
                </p:cNvSpPr>
                <p:nvPr/>
              </p:nvSpPr>
              <p:spPr bwMode="auto">
                <a:xfrm>
                  <a:off x="2875" y="1185"/>
                  <a:ext cx="336" cy="6"/>
                </a:xfrm>
                <a:prstGeom prst="rect">
                  <a:avLst/>
                </a:prstGeom>
                <a:solidFill>
                  <a:srgbClr val="A4C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43" name="Rectangle 1087">
                  <a:extLst>
                    <a:ext uri="{FF2B5EF4-FFF2-40B4-BE49-F238E27FC236}">
                      <a16:creationId xmlns:a16="http://schemas.microsoft.com/office/drawing/2014/main" id="{DE0990AD-0146-452C-9112-EA56FC5D1B07}"/>
                    </a:ext>
                  </a:extLst>
                </p:cNvPr>
                <p:cNvSpPr>
                  <a:spLocks noChangeArrowheads="1"/>
                </p:cNvSpPr>
                <p:nvPr/>
              </p:nvSpPr>
              <p:spPr bwMode="auto">
                <a:xfrm>
                  <a:off x="2875" y="1191"/>
                  <a:ext cx="336" cy="6"/>
                </a:xfrm>
                <a:prstGeom prst="rect">
                  <a:avLst/>
                </a:prstGeom>
                <a:solidFill>
                  <a:srgbClr val="9CB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44" name="Rectangle 1088">
                  <a:extLst>
                    <a:ext uri="{FF2B5EF4-FFF2-40B4-BE49-F238E27FC236}">
                      <a16:creationId xmlns:a16="http://schemas.microsoft.com/office/drawing/2014/main" id="{B92CC5B6-4AE8-45E6-887F-F553BA0B9940}"/>
                    </a:ext>
                  </a:extLst>
                </p:cNvPr>
                <p:cNvSpPr>
                  <a:spLocks noChangeArrowheads="1"/>
                </p:cNvSpPr>
                <p:nvPr/>
              </p:nvSpPr>
              <p:spPr bwMode="auto">
                <a:xfrm>
                  <a:off x="2875" y="1197"/>
                  <a:ext cx="336" cy="6"/>
                </a:xfrm>
                <a:prstGeom prst="rect">
                  <a:avLst/>
                </a:prstGeom>
                <a:solidFill>
                  <a:srgbClr val="93B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45" name="Rectangle 1089">
                  <a:extLst>
                    <a:ext uri="{FF2B5EF4-FFF2-40B4-BE49-F238E27FC236}">
                      <a16:creationId xmlns:a16="http://schemas.microsoft.com/office/drawing/2014/main" id="{2D5DE15A-728B-460D-B343-DA77C47067E2}"/>
                    </a:ext>
                  </a:extLst>
                </p:cNvPr>
                <p:cNvSpPr>
                  <a:spLocks noChangeArrowheads="1"/>
                </p:cNvSpPr>
                <p:nvPr/>
              </p:nvSpPr>
              <p:spPr bwMode="auto">
                <a:xfrm>
                  <a:off x="2875" y="1203"/>
                  <a:ext cx="336"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46" name="Rectangle 1090">
                  <a:extLst>
                    <a:ext uri="{FF2B5EF4-FFF2-40B4-BE49-F238E27FC236}">
                      <a16:creationId xmlns:a16="http://schemas.microsoft.com/office/drawing/2014/main" id="{19090E61-884B-4202-8B9B-10B94D376298}"/>
                    </a:ext>
                  </a:extLst>
                </p:cNvPr>
                <p:cNvSpPr>
                  <a:spLocks noChangeArrowheads="1"/>
                </p:cNvSpPr>
                <p:nvPr/>
              </p:nvSpPr>
              <p:spPr bwMode="auto">
                <a:xfrm>
                  <a:off x="2875" y="1209"/>
                  <a:ext cx="336" cy="6"/>
                </a:xfrm>
                <a:prstGeom prst="rect">
                  <a:avLst/>
                </a:prstGeom>
                <a:solidFill>
                  <a:srgbClr val="81A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47" name="Rectangle 1091">
                  <a:extLst>
                    <a:ext uri="{FF2B5EF4-FFF2-40B4-BE49-F238E27FC236}">
                      <a16:creationId xmlns:a16="http://schemas.microsoft.com/office/drawing/2014/main" id="{13FB95BA-ACD7-47B0-9962-057184BDA3C6}"/>
                    </a:ext>
                  </a:extLst>
                </p:cNvPr>
                <p:cNvSpPr>
                  <a:spLocks noChangeArrowheads="1"/>
                </p:cNvSpPr>
                <p:nvPr/>
              </p:nvSpPr>
              <p:spPr bwMode="auto">
                <a:xfrm>
                  <a:off x="2875" y="1215"/>
                  <a:ext cx="336" cy="6"/>
                </a:xfrm>
                <a:prstGeom prst="rect">
                  <a:avLst/>
                </a:prstGeom>
                <a:solidFill>
                  <a:srgbClr val="79A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48" name="Rectangle 1092">
                  <a:extLst>
                    <a:ext uri="{FF2B5EF4-FFF2-40B4-BE49-F238E27FC236}">
                      <a16:creationId xmlns:a16="http://schemas.microsoft.com/office/drawing/2014/main" id="{5B3DD7AF-49E8-483A-B4C4-AE2DBF89D7CD}"/>
                    </a:ext>
                  </a:extLst>
                </p:cNvPr>
                <p:cNvSpPr>
                  <a:spLocks noChangeArrowheads="1"/>
                </p:cNvSpPr>
                <p:nvPr/>
              </p:nvSpPr>
              <p:spPr bwMode="auto">
                <a:xfrm>
                  <a:off x="2875" y="1221"/>
                  <a:ext cx="336" cy="6"/>
                </a:xfrm>
                <a:prstGeom prst="rect">
                  <a:avLst/>
                </a:prstGeom>
                <a:solidFill>
                  <a:srgbClr val="73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49" name="Rectangle 1093">
                  <a:extLst>
                    <a:ext uri="{FF2B5EF4-FFF2-40B4-BE49-F238E27FC236}">
                      <a16:creationId xmlns:a16="http://schemas.microsoft.com/office/drawing/2014/main" id="{FECACF86-EA07-455E-B5E2-ACC74E4B925E}"/>
                    </a:ext>
                  </a:extLst>
                </p:cNvPr>
                <p:cNvSpPr>
                  <a:spLocks noChangeArrowheads="1"/>
                </p:cNvSpPr>
                <p:nvPr/>
              </p:nvSpPr>
              <p:spPr bwMode="auto">
                <a:xfrm>
                  <a:off x="2875" y="1227"/>
                  <a:ext cx="336"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50" name="Rectangle 1094">
                  <a:extLst>
                    <a:ext uri="{FF2B5EF4-FFF2-40B4-BE49-F238E27FC236}">
                      <a16:creationId xmlns:a16="http://schemas.microsoft.com/office/drawing/2014/main" id="{25CD7FD6-F24E-4655-8E74-F4F10167F5BF}"/>
                    </a:ext>
                  </a:extLst>
                </p:cNvPr>
                <p:cNvSpPr>
                  <a:spLocks noChangeArrowheads="1"/>
                </p:cNvSpPr>
                <p:nvPr/>
              </p:nvSpPr>
              <p:spPr bwMode="auto">
                <a:xfrm>
                  <a:off x="2875" y="1233"/>
                  <a:ext cx="336" cy="6"/>
                </a:xfrm>
                <a:prstGeom prst="rect">
                  <a:avLst/>
                </a:prstGeom>
                <a:solidFill>
                  <a:srgbClr val="69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51" name="Rectangle 1095">
                  <a:extLst>
                    <a:ext uri="{FF2B5EF4-FFF2-40B4-BE49-F238E27FC236}">
                      <a16:creationId xmlns:a16="http://schemas.microsoft.com/office/drawing/2014/main" id="{B3786354-DF2E-4262-BFC5-81B7C6A3C282}"/>
                    </a:ext>
                  </a:extLst>
                </p:cNvPr>
                <p:cNvSpPr>
                  <a:spLocks noChangeArrowheads="1"/>
                </p:cNvSpPr>
                <p:nvPr/>
              </p:nvSpPr>
              <p:spPr bwMode="auto">
                <a:xfrm>
                  <a:off x="2875" y="1239"/>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1752" name="Rectangle 1096">
                <a:extLst>
                  <a:ext uri="{FF2B5EF4-FFF2-40B4-BE49-F238E27FC236}">
                    <a16:creationId xmlns:a16="http://schemas.microsoft.com/office/drawing/2014/main" id="{C68F9AFA-8420-405E-BD06-5E745E5D5DD2}"/>
                  </a:ext>
                </a:extLst>
              </p:cNvPr>
              <p:cNvSpPr>
                <a:spLocks noChangeArrowheads="1"/>
              </p:cNvSpPr>
              <p:nvPr/>
            </p:nvSpPr>
            <p:spPr bwMode="auto">
              <a:xfrm>
                <a:off x="2875" y="1053"/>
                <a:ext cx="336"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1753" name="Rectangle 1097">
              <a:extLst>
                <a:ext uri="{FF2B5EF4-FFF2-40B4-BE49-F238E27FC236}">
                  <a16:creationId xmlns:a16="http://schemas.microsoft.com/office/drawing/2014/main" id="{87676053-6615-4930-A31F-3633CC4BA349}"/>
                </a:ext>
              </a:extLst>
            </p:cNvPr>
            <p:cNvSpPr>
              <a:spLocks noChangeArrowheads="1"/>
            </p:cNvSpPr>
            <p:nvPr/>
          </p:nvSpPr>
          <p:spPr bwMode="auto">
            <a:xfrm>
              <a:off x="3900" y="1758"/>
              <a:ext cx="2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a:solidFill>
                    <a:srgbClr val="200C40"/>
                  </a:solidFill>
                  <a:latin typeface="Arial" panose="020B0604020202020204" pitchFamily="34" charset="0"/>
                </a:rPr>
                <a:t>802.3</a:t>
              </a:r>
              <a:endParaRPr lang="fr-FR" altLang="en-US"/>
            </a:p>
          </p:txBody>
        </p:sp>
        <p:grpSp>
          <p:nvGrpSpPr>
            <p:cNvPr id="71754" name="Group 1098">
              <a:extLst>
                <a:ext uri="{FF2B5EF4-FFF2-40B4-BE49-F238E27FC236}">
                  <a16:creationId xmlns:a16="http://schemas.microsoft.com/office/drawing/2014/main" id="{350F506B-71D3-4116-AE95-E328D2911BBD}"/>
                </a:ext>
              </a:extLst>
            </p:cNvPr>
            <p:cNvGrpSpPr>
              <a:grpSpLocks/>
            </p:cNvGrpSpPr>
            <p:nvPr/>
          </p:nvGrpSpPr>
          <p:grpSpPr bwMode="auto">
            <a:xfrm>
              <a:off x="4878" y="1722"/>
              <a:ext cx="288" cy="192"/>
              <a:chOff x="3883" y="1053"/>
              <a:chExt cx="288" cy="192"/>
            </a:xfrm>
          </p:grpSpPr>
          <p:grpSp>
            <p:nvGrpSpPr>
              <p:cNvPr id="71755" name="Group 1099">
                <a:extLst>
                  <a:ext uri="{FF2B5EF4-FFF2-40B4-BE49-F238E27FC236}">
                    <a16:creationId xmlns:a16="http://schemas.microsoft.com/office/drawing/2014/main" id="{0769547A-7CA0-41D3-BAB8-D5683CE7B1FF}"/>
                  </a:ext>
                </a:extLst>
              </p:cNvPr>
              <p:cNvGrpSpPr>
                <a:grpSpLocks/>
              </p:cNvGrpSpPr>
              <p:nvPr/>
            </p:nvGrpSpPr>
            <p:grpSpPr bwMode="auto">
              <a:xfrm>
                <a:off x="3883" y="1053"/>
                <a:ext cx="288" cy="192"/>
                <a:chOff x="3883" y="1053"/>
                <a:chExt cx="288" cy="192"/>
              </a:xfrm>
            </p:grpSpPr>
            <p:sp>
              <p:nvSpPr>
                <p:cNvPr id="71756" name="Rectangle 1100">
                  <a:extLst>
                    <a:ext uri="{FF2B5EF4-FFF2-40B4-BE49-F238E27FC236}">
                      <a16:creationId xmlns:a16="http://schemas.microsoft.com/office/drawing/2014/main" id="{E5C8C4ED-1DDF-4D16-AEAE-95099C1C5B47}"/>
                    </a:ext>
                  </a:extLst>
                </p:cNvPr>
                <p:cNvSpPr>
                  <a:spLocks noChangeArrowheads="1"/>
                </p:cNvSpPr>
                <p:nvPr/>
              </p:nvSpPr>
              <p:spPr bwMode="auto">
                <a:xfrm>
                  <a:off x="3883" y="1053"/>
                  <a:ext cx="288"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57" name="Rectangle 1101">
                  <a:extLst>
                    <a:ext uri="{FF2B5EF4-FFF2-40B4-BE49-F238E27FC236}">
                      <a16:creationId xmlns:a16="http://schemas.microsoft.com/office/drawing/2014/main" id="{B7E66BCE-F23D-47F3-B1B1-12A4F14AD3D6}"/>
                    </a:ext>
                  </a:extLst>
                </p:cNvPr>
                <p:cNvSpPr>
                  <a:spLocks noChangeArrowheads="1"/>
                </p:cNvSpPr>
                <p:nvPr/>
              </p:nvSpPr>
              <p:spPr bwMode="auto">
                <a:xfrm>
                  <a:off x="3883" y="1059"/>
                  <a:ext cx="288" cy="6"/>
                </a:xfrm>
                <a:prstGeom prst="rect">
                  <a:avLst/>
                </a:prstGeom>
                <a:solidFill>
                  <a:srgbClr val="69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58" name="Rectangle 1102">
                  <a:extLst>
                    <a:ext uri="{FF2B5EF4-FFF2-40B4-BE49-F238E27FC236}">
                      <a16:creationId xmlns:a16="http://schemas.microsoft.com/office/drawing/2014/main" id="{9BD90627-CB73-46A4-881F-62B1AB372138}"/>
                    </a:ext>
                  </a:extLst>
                </p:cNvPr>
                <p:cNvSpPr>
                  <a:spLocks noChangeArrowheads="1"/>
                </p:cNvSpPr>
                <p:nvPr/>
              </p:nvSpPr>
              <p:spPr bwMode="auto">
                <a:xfrm>
                  <a:off x="3883" y="1065"/>
                  <a:ext cx="288"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59" name="Rectangle 1103">
                  <a:extLst>
                    <a:ext uri="{FF2B5EF4-FFF2-40B4-BE49-F238E27FC236}">
                      <a16:creationId xmlns:a16="http://schemas.microsoft.com/office/drawing/2014/main" id="{EDBB800A-72D7-439B-8FCC-859477AE8C21}"/>
                    </a:ext>
                  </a:extLst>
                </p:cNvPr>
                <p:cNvSpPr>
                  <a:spLocks noChangeArrowheads="1"/>
                </p:cNvSpPr>
                <p:nvPr/>
              </p:nvSpPr>
              <p:spPr bwMode="auto">
                <a:xfrm>
                  <a:off x="3883" y="1071"/>
                  <a:ext cx="288" cy="6"/>
                </a:xfrm>
                <a:prstGeom prst="rect">
                  <a:avLst/>
                </a:prstGeom>
                <a:solidFill>
                  <a:srgbClr val="73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60" name="Rectangle 1104">
                  <a:extLst>
                    <a:ext uri="{FF2B5EF4-FFF2-40B4-BE49-F238E27FC236}">
                      <a16:creationId xmlns:a16="http://schemas.microsoft.com/office/drawing/2014/main" id="{1257B111-C245-4D13-BD82-8023271CB154}"/>
                    </a:ext>
                  </a:extLst>
                </p:cNvPr>
                <p:cNvSpPr>
                  <a:spLocks noChangeArrowheads="1"/>
                </p:cNvSpPr>
                <p:nvPr/>
              </p:nvSpPr>
              <p:spPr bwMode="auto">
                <a:xfrm>
                  <a:off x="3883" y="1077"/>
                  <a:ext cx="288" cy="6"/>
                </a:xfrm>
                <a:prstGeom prst="rect">
                  <a:avLst/>
                </a:prstGeom>
                <a:solidFill>
                  <a:srgbClr val="7A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61" name="Rectangle 1105">
                  <a:extLst>
                    <a:ext uri="{FF2B5EF4-FFF2-40B4-BE49-F238E27FC236}">
                      <a16:creationId xmlns:a16="http://schemas.microsoft.com/office/drawing/2014/main" id="{3B4B355E-D9FF-4282-A9CB-B7034D6B2A6F}"/>
                    </a:ext>
                  </a:extLst>
                </p:cNvPr>
                <p:cNvSpPr>
                  <a:spLocks noChangeArrowheads="1"/>
                </p:cNvSpPr>
                <p:nvPr/>
              </p:nvSpPr>
              <p:spPr bwMode="auto">
                <a:xfrm>
                  <a:off x="3883" y="1083"/>
                  <a:ext cx="288"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62" name="Rectangle 1106">
                  <a:extLst>
                    <a:ext uri="{FF2B5EF4-FFF2-40B4-BE49-F238E27FC236}">
                      <a16:creationId xmlns:a16="http://schemas.microsoft.com/office/drawing/2014/main" id="{01463A30-912B-42E5-8550-FD96CA235889}"/>
                    </a:ext>
                  </a:extLst>
                </p:cNvPr>
                <p:cNvSpPr>
                  <a:spLocks noChangeArrowheads="1"/>
                </p:cNvSpPr>
                <p:nvPr/>
              </p:nvSpPr>
              <p:spPr bwMode="auto">
                <a:xfrm>
                  <a:off x="3883" y="1089"/>
                  <a:ext cx="288" cy="6"/>
                </a:xfrm>
                <a:prstGeom prst="rect">
                  <a:avLst/>
                </a:prstGeom>
                <a:solidFill>
                  <a:srgbClr val="8B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63" name="Rectangle 1107">
                  <a:extLst>
                    <a:ext uri="{FF2B5EF4-FFF2-40B4-BE49-F238E27FC236}">
                      <a16:creationId xmlns:a16="http://schemas.microsoft.com/office/drawing/2014/main" id="{8AE4CA55-5880-4630-BB6D-02F96ADEC9A5}"/>
                    </a:ext>
                  </a:extLst>
                </p:cNvPr>
                <p:cNvSpPr>
                  <a:spLocks noChangeArrowheads="1"/>
                </p:cNvSpPr>
                <p:nvPr/>
              </p:nvSpPr>
              <p:spPr bwMode="auto">
                <a:xfrm>
                  <a:off x="3883" y="1095"/>
                  <a:ext cx="288" cy="6"/>
                </a:xfrm>
                <a:prstGeom prst="rect">
                  <a:avLst/>
                </a:prstGeom>
                <a:solidFill>
                  <a:srgbClr val="94B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64" name="Rectangle 1108">
                  <a:extLst>
                    <a:ext uri="{FF2B5EF4-FFF2-40B4-BE49-F238E27FC236}">
                      <a16:creationId xmlns:a16="http://schemas.microsoft.com/office/drawing/2014/main" id="{40E99567-DEC0-4328-9200-CC40C6DC06D9}"/>
                    </a:ext>
                  </a:extLst>
                </p:cNvPr>
                <p:cNvSpPr>
                  <a:spLocks noChangeArrowheads="1"/>
                </p:cNvSpPr>
                <p:nvPr/>
              </p:nvSpPr>
              <p:spPr bwMode="auto">
                <a:xfrm>
                  <a:off x="3883" y="1101"/>
                  <a:ext cx="288" cy="6"/>
                </a:xfrm>
                <a:prstGeom prst="rect">
                  <a:avLst/>
                </a:prstGeom>
                <a:solidFill>
                  <a:srgbClr val="9DB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65" name="Rectangle 1109">
                  <a:extLst>
                    <a:ext uri="{FF2B5EF4-FFF2-40B4-BE49-F238E27FC236}">
                      <a16:creationId xmlns:a16="http://schemas.microsoft.com/office/drawing/2014/main" id="{EDF042F5-BAFB-49F2-B095-9E7EF1D9242C}"/>
                    </a:ext>
                  </a:extLst>
                </p:cNvPr>
                <p:cNvSpPr>
                  <a:spLocks noChangeArrowheads="1"/>
                </p:cNvSpPr>
                <p:nvPr/>
              </p:nvSpPr>
              <p:spPr bwMode="auto">
                <a:xfrm>
                  <a:off x="3883" y="1107"/>
                  <a:ext cx="288" cy="6"/>
                </a:xfrm>
                <a:prstGeom prst="rect">
                  <a:avLst/>
                </a:prstGeom>
                <a:solidFill>
                  <a:srgbClr val="A5C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66" name="Rectangle 1110">
                  <a:extLst>
                    <a:ext uri="{FF2B5EF4-FFF2-40B4-BE49-F238E27FC236}">
                      <a16:creationId xmlns:a16="http://schemas.microsoft.com/office/drawing/2014/main" id="{8BB57D67-C9E1-4F32-9B75-EFE8BD1EA781}"/>
                    </a:ext>
                  </a:extLst>
                </p:cNvPr>
                <p:cNvSpPr>
                  <a:spLocks noChangeArrowheads="1"/>
                </p:cNvSpPr>
                <p:nvPr/>
              </p:nvSpPr>
              <p:spPr bwMode="auto">
                <a:xfrm>
                  <a:off x="3883" y="1113"/>
                  <a:ext cx="288" cy="6"/>
                </a:xfrm>
                <a:prstGeom prst="rect">
                  <a:avLst/>
                </a:prstGeom>
                <a:solidFill>
                  <a:srgbClr val="AC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67" name="Rectangle 1111">
                  <a:extLst>
                    <a:ext uri="{FF2B5EF4-FFF2-40B4-BE49-F238E27FC236}">
                      <a16:creationId xmlns:a16="http://schemas.microsoft.com/office/drawing/2014/main" id="{99C09F05-DA41-41C9-B127-CFF1D3446825}"/>
                    </a:ext>
                  </a:extLst>
                </p:cNvPr>
                <p:cNvSpPr>
                  <a:spLocks noChangeArrowheads="1"/>
                </p:cNvSpPr>
                <p:nvPr/>
              </p:nvSpPr>
              <p:spPr bwMode="auto">
                <a:xfrm>
                  <a:off x="3883" y="1119"/>
                  <a:ext cx="288" cy="6"/>
                </a:xfrm>
                <a:prstGeom prst="rect">
                  <a:avLst/>
                </a:prstGeom>
                <a:solidFill>
                  <a:srgbClr val="B1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68" name="Rectangle 1112">
                  <a:extLst>
                    <a:ext uri="{FF2B5EF4-FFF2-40B4-BE49-F238E27FC236}">
                      <a16:creationId xmlns:a16="http://schemas.microsoft.com/office/drawing/2014/main" id="{9110FEEA-AE99-47C5-AC96-CC488E1570AF}"/>
                    </a:ext>
                  </a:extLst>
                </p:cNvPr>
                <p:cNvSpPr>
                  <a:spLocks noChangeArrowheads="1"/>
                </p:cNvSpPr>
                <p:nvPr/>
              </p:nvSpPr>
              <p:spPr bwMode="auto">
                <a:xfrm>
                  <a:off x="3883" y="1125"/>
                  <a:ext cx="288" cy="6"/>
                </a:xfrm>
                <a:prstGeom prst="rect">
                  <a:avLst/>
                </a:prstGeom>
                <a:solidFill>
                  <a:srgbClr val="B6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69" name="Rectangle 1113">
                  <a:extLst>
                    <a:ext uri="{FF2B5EF4-FFF2-40B4-BE49-F238E27FC236}">
                      <a16:creationId xmlns:a16="http://schemas.microsoft.com/office/drawing/2014/main" id="{C22C6C61-0682-4117-AA37-AC8F9498AEEF}"/>
                    </a:ext>
                  </a:extLst>
                </p:cNvPr>
                <p:cNvSpPr>
                  <a:spLocks noChangeArrowheads="1"/>
                </p:cNvSpPr>
                <p:nvPr/>
              </p:nvSpPr>
              <p:spPr bwMode="auto">
                <a:xfrm>
                  <a:off x="3883" y="1131"/>
                  <a:ext cx="288"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70" name="Rectangle 1114">
                  <a:extLst>
                    <a:ext uri="{FF2B5EF4-FFF2-40B4-BE49-F238E27FC236}">
                      <a16:creationId xmlns:a16="http://schemas.microsoft.com/office/drawing/2014/main" id="{ECBDDEAE-0C50-4791-8612-1F8430338AED}"/>
                    </a:ext>
                  </a:extLst>
                </p:cNvPr>
                <p:cNvSpPr>
                  <a:spLocks noChangeArrowheads="1"/>
                </p:cNvSpPr>
                <p:nvPr/>
              </p:nvSpPr>
              <p:spPr bwMode="auto">
                <a:xfrm>
                  <a:off x="3883" y="1137"/>
                  <a:ext cx="288" cy="6"/>
                </a:xfrm>
                <a:prstGeom prst="rect">
                  <a:avLst/>
                </a:prstGeom>
                <a:solidFill>
                  <a:srgbClr val="BC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71" name="Rectangle 1115">
                  <a:extLst>
                    <a:ext uri="{FF2B5EF4-FFF2-40B4-BE49-F238E27FC236}">
                      <a16:creationId xmlns:a16="http://schemas.microsoft.com/office/drawing/2014/main" id="{A05A1239-6062-4148-9E37-F3B2429B8D0C}"/>
                    </a:ext>
                  </a:extLst>
                </p:cNvPr>
                <p:cNvSpPr>
                  <a:spLocks noChangeArrowheads="1"/>
                </p:cNvSpPr>
                <p:nvPr/>
              </p:nvSpPr>
              <p:spPr bwMode="auto">
                <a:xfrm>
                  <a:off x="3883" y="1143"/>
                  <a:ext cx="288" cy="6"/>
                </a:xfrm>
                <a:prstGeom prst="rect">
                  <a:avLst/>
                </a:prstGeom>
                <a:solidFill>
                  <a:srgbClr val="BE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72" name="Rectangle 1116">
                  <a:extLst>
                    <a:ext uri="{FF2B5EF4-FFF2-40B4-BE49-F238E27FC236}">
                      <a16:creationId xmlns:a16="http://schemas.microsoft.com/office/drawing/2014/main" id="{61C4B187-FBD1-4836-8967-D106F8F2D332}"/>
                    </a:ext>
                  </a:extLst>
                </p:cNvPr>
                <p:cNvSpPr>
                  <a:spLocks noChangeArrowheads="1"/>
                </p:cNvSpPr>
                <p:nvPr/>
              </p:nvSpPr>
              <p:spPr bwMode="auto">
                <a:xfrm>
                  <a:off x="3883" y="1149"/>
                  <a:ext cx="288" cy="6"/>
                </a:xfrm>
                <a:prstGeom prst="rect">
                  <a:avLst/>
                </a:prstGeom>
                <a:solidFill>
                  <a:srgbClr val="BE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73" name="Rectangle 1117">
                  <a:extLst>
                    <a:ext uri="{FF2B5EF4-FFF2-40B4-BE49-F238E27FC236}">
                      <a16:creationId xmlns:a16="http://schemas.microsoft.com/office/drawing/2014/main" id="{0751C27B-B31A-406C-BC08-B2258277617C}"/>
                    </a:ext>
                  </a:extLst>
                </p:cNvPr>
                <p:cNvSpPr>
                  <a:spLocks noChangeArrowheads="1"/>
                </p:cNvSpPr>
                <p:nvPr/>
              </p:nvSpPr>
              <p:spPr bwMode="auto">
                <a:xfrm>
                  <a:off x="3883" y="1155"/>
                  <a:ext cx="288" cy="6"/>
                </a:xfrm>
                <a:prstGeom prst="rect">
                  <a:avLst/>
                </a:prstGeom>
                <a:solidFill>
                  <a:srgbClr val="BB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74" name="Rectangle 1118">
                  <a:extLst>
                    <a:ext uri="{FF2B5EF4-FFF2-40B4-BE49-F238E27FC236}">
                      <a16:creationId xmlns:a16="http://schemas.microsoft.com/office/drawing/2014/main" id="{7ADE6ABA-4119-4102-A509-782C91DF971E}"/>
                    </a:ext>
                  </a:extLst>
                </p:cNvPr>
                <p:cNvSpPr>
                  <a:spLocks noChangeArrowheads="1"/>
                </p:cNvSpPr>
                <p:nvPr/>
              </p:nvSpPr>
              <p:spPr bwMode="auto">
                <a:xfrm>
                  <a:off x="3883" y="1161"/>
                  <a:ext cx="288"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75" name="Rectangle 1119">
                  <a:extLst>
                    <a:ext uri="{FF2B5EF4-FFF2-40B4-BE49-F238E27FC236}">
                      <a16:creationId xmlns:a16="http://schemas.microsoft.com/office/drawing/2014/main" id="{5D5F8303-387A-40C9-87CA-C6CBA0D5B5D8}"/>
                    </a:ext>
                  </a:extLst>
                </p:cNvPr>
                <p:cNvSpPr>
                  <a:spLocks noChangeArrowheads="1"/>
                </p:cNvSpPr>
                <p:nvPr/>
              </p:nvSpPr>
              <p:spPr bwMode="auto">
                <a:xfrm>
                  <a:off x="3883" y="1167"/>
                  <a:ext cx="288" cy="6"/>
                </a:xfrm>
                <a:prstGeom prst="rect">
                  <a:avLst/>
                </a:prstGeom>
                <a:solidFill>
                  <a:srgbClr val="B6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76" name="Rectangle 1120">
                  <a:extLst>
                    <a:ext uri="{FF2B5EF4-FFF2-40B4-BE49-F238E27FC236}">
                      <a16:creationId xmlns:a16="http://schemas.microsoft.com/office/drawing/2014/main" id="{00A96208-78C9-49EA-9633-2EE91ACCD674}"/>
                    </a:ext>
                  </a:extLst>
                </p:cNvPr>
                <p:cNvSpPr>
                  <a:spLocks noChangeArrowheads="1"/>
                </p:cNvSpPr>
                <p:nvPr/>
              </p:nvSpPr>
              <p:spPr bwMode="auto">
                <a:xfrm>
                  <a:off x="3883" y="1173"/>
                  <a:ext cx="288" cy="6"/>
                </a:xfrm>
                <a:prstGeom prst="rect">
                  <a:avLst/>
                </a:prstGeom>
                <a:solidFill>
                  <a:srgbClr val="B1C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77" name="Rectangle 1121">
                  <a:extLst>
                    <a:ext uri="{FF2B5EF4-FFF2-40B4-BE49-F238E27FC236}">
                      <a16:creationId xmlns:a16="http://schemas.microsoft.com/office/drawing/2014/main" id="{E3567DFA-763E-438E-8E38-67D4820DCE83}"/>
                    </a:ext>
                  </a:extLst>
                </p:cNvPr>
                <p:cNvSpPr>
                  <a:spLocks noChangeArrowheads="1"/>
                </p:cNvSpPr>
                <p:nvPr/>
              </p:nvSpPr>
              <p:spPr bwMode="auto">
                <a:xfrm>
                  <a:off x="3883" y="1179"/>
                  <a:ext cx="288"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78" name="Rectangle 1122">
                  <a:extLst>
                    <a:ext uri="{FF2B5EF4-FFF2-40B4-BE49-F238E27FC236}">
                      <a16:creationId xmlns:a16="http://schemas.microsoft.com/office/drawing/2014/main" id="{DE5C1699-1F31-45F6-A7DC-EFEBCF20019E}"/>
                    </a:ext>
                  </a:extLst>
                </p:cNvPr>
                <p:cNvSpPr>
                  <a:spLocks noChangeArrowheads="1"/>
                </p:cNvSpPr>
                <p:nvPr/>
              </p:nvSpPr>
              <p:spPr bwMode="auto">
                <a:xfrm>
                  <a:off x="3883" y="1185"/>
                  <a:ext cx="288" cy="6"/>
                </a:xfrm>
                <a:prstGeom prst="rect">
                  <a:avLst/>
                </a:prstGeom>
                <a:solidFill>
                  <a:srgbClr val="A4C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79" name="Rectangle 1123">
                  <a:extLst>
                    <a:ext uri="{FF2B5EF4-FFF2-40B4-BE49-F238E27FC236}">
                      <a16:creationId xmlns:a16="http://schemas.microsoft.com/office/drawing/2014/main" id="{15DD0324-C0BE-4501-8C18-48CC9834E1E4}"/>
                    </a:ext>
                  </a:extLst>
                </p:cNvPr>
                <p:cNvSpPr>
                  <a:spLocks noChangeArrowheads="1"/>
                </p:cNvSpPr>
                <p:nvPr/>
              </p:nvSpPr>
              <p:spPr bwMode="auto">
                <a:xfrm>
                  <a:off x="3883" y="1191"/>
                  <a:ext cx="288" cy="6"/>
                </a:xfrm>
                <a:prstGeom prst="rect">
                  <a:avLst/>
                </a:prstGeom>
                <a:solidFill>
                  <a:srgbClr val="9CB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80" name="Rectangle 1124">
                  <a:extLst>
                    <a:ext uri="{FF2B5EF4-FFF2-40B4-BE49-F238E27FC236}">
                      <a16:creationId xmlns:a16="http://schemas.microsoft.com/office/drawing/2014/main" id="{094F50CE-5303-4355-9F50-BD624A6BC84B}"/>
                    </a:ext>
                  </a:extLst>
                </p:cNvPr>
                <p:cNvSpPr>
                  <a:spLocks noChangeArrowheads="1"/>
                </p:cNvSpPr>
                <p:nvPr/>
              </p:nvSpPr>
              <p:spPr bwMode="auto">
                <a:xfrm>
                  <a:off x="3883" y="1197"/>
                  <a:ext cx="288" cy="6"/>
                </a:xfrm>
                <a:prstGeom prst="rect">
                  <a:avLst/>
                </a:prstGeom>
                <a:solidFill>
                  <a:srgbClr val="93B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81" name="Rectangle 1125">
                  <a:extLst>
                    <a:ext uri="{FF2B5EF4-FFF2-40B4-BE49-F238E27FC236}">
                      <a16:creationId xmlns:a16="http://schemas.microsoft.com/office/drawing/2014/main" id="{ABF4B82E-BB6C-4CE8-8501-94FBF08BFF58}"/>
                    </a:ext>
                  </a:extLst>
                </p:cNvPr>
                <p:cNvSpPr>
                  <a:spLocks noChangeArrowheads="1"/>
                </p:cNvSpPr>
                <p:nvPr/>
              </p:nvSpPr>
              <p:spPr bwMode="auto">
                <a:xfrm>
                  <a:off x="3883" y="1203"/>
                  <a:ext cx="288"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82" name="Rectangle 1126">
                  <a:extLst>
                    <a:ext uri="{FF2B5EF4-FFF2-40B4-BE49-F238E27FC236}">
                      <a16:creationId xmlns:a16="http://schemas.microsoft.com/office/drawing/2014/main" id="{B68E11CF-3EFA-45B4-B6C2-A7349D26806B}"/>
                    </a:ext>
                  </a:extLst>
                </p:cNvPr>
                <p:cNvSpPr>
                  <a:spLocks noChangeArrowheads="1"/>
                </p:cNvSpPr>
                <p:nvPr/>
              </p:nvSpPr>
              <p:spPr bwMode="auto">
                <a:xfrm>
                  <a:off x="3883" y="1209"/>
                  <a:ext cx="288" cy="6"/>
                </a:xfrm>
                <a:prstGeom prst="rect">
                  <a:avLst/>
                </a:prstGeom>
                <a:solidFill>
                  <a:srgbClr val="81A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83" name="Rectangle 1127">
                  <a:extLst>
                    <a:ext uri="{FF2B5EF4-FFF2-40B4-BE49-F238E27FC236}">
                      <a16:creationId xmlns:a16="http://schemas.microsoft.com/office/drawing/2014/main" id="{8B1CB48F-00B0-43EA-B7F8-2F8F73AA910C}"/>
                    </a:ext>
                  </a:extLst>
                </p:cNvPr>
                <p:cNvSpPr>
                  <a:spLocks noChangeArrowheads="1"/>
                </p:cNvSpPr>
                <p:nvPr/>
              </p:nvSpPr>
              <p:spPr bwMode="auto">
                <a:xfrm>
                  <a:off x="3883" y="1215"/>
                  <a:ext cx="288" cy="6"/>
                </a:xfrm>
                <a:prstGeom prst="rect">
                  <a:avLst/>
                </a:prstGeom>
                <a:solidFill>
                  <a:srgbClr val="79A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84" name="Rectangle 1128">
                  <a:extLst>
                    <a:ext uri="{FF2B5EF4-FFF2-40B4-BE49-F238E27FC236}">
                      <a16:creationId xmlns:a16="http://schemas.microsoft.com/office/drawing/2014/main" id="{BF06D3CD-484D-4EED-84F5-359687495171}"/>
                    </a:ext>
                  </a:extLst>
                </p:cNvPr>
                <p:cNvSpPr>
                  <a:spLocks noChangeArrowheads="1"/>
                </p:cNvSpPr>
                <p:nvPr/>
              </p:nvSpPr>
              <p:spPr bwMode="auto">
                <a:xfrm>
                  <a:off x="3883" y="1221"/>
                  <a:ext cx="288" cy="6"/>
                </a:xfrm>
                <a:prstGeom prst="rect">
                  <a:avLst/>
                </a:prstGeom>
                <a:solidFill>
                  <a:srgbClr val="73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85" name="Rectangle 1129">
                  <a:extLst>
                    <a:ext uri="{FF2B5EF4-FFF2-40B4-BE49-F238E27FC236}">
                      <a16:creationId xmlns:a16="http://schemas.microsoft.com/office/drawing/2014/main" id="{EA7C820E-D4E5-45B6-98F7-2CBD527396A7}"/>
                    </a:ext>
                  </a:extLst>
                </p:cNvPr>
                <p:cNvSpPr>
                  <a:spLocks noChangeArrowheads="1"/>
                </p:cNvSpPr>
                <p:nvPr/>
              </p:nvSpPr>
              <p:spPr bwMode="auto">
                <a:xfrm>
                  <a:off x="3883" y="1227"/>
                  <a:ext cx="288"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86" name="Rectangle 1130">
                  <a:extLst>
                    <a:ext uri="{FF2B5EF4-FFF2-40B4-BE49-F238E27FC236}">
                      <a16:creationId xmlns:a16="http://schemas.microsoft.com/office/drawing/2014/main" id="{0E414CDA-F351-47F7-983F-65F7DFDE9360}"/>
                    </a:ext>
                  </a:extLst>
                </p:cNvPr>
                <p:cNvSpPr>
                  <a:spLocks noChangeArrowheads="1"/>
                </p:cNvSpPr>
                <p:nvPr/>
              </p:nvSpPr>
              <p:spPr bwMode="auto">
                <a:xfrm>
                  <a:off x="3883" y="1233"/>
                  <a:ext cx="288" cy="6"/>
                </a:xfrm>
                <a:prstGeom prst="rect">
                  <a:avLst/>
                </a:prstGeom>
                <a:solidFill>
                  <a:srgbClr val="69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87" name="Rectangle 1131">
                  <a:extLst>
                    <a:ext uri="{FF2B5EF4-FFF2-40B4-BE49-F238E27FC236}">
                      <a16:creationId xmlns:a16="http://schemas.microsoft.com/office/drawing/2014/main" id="{09A018EF-17A2-4EA3-B378-639441670E13}"/>
                    </a:ext>
                  </a:extLst>
                </p:cNvPr>
                <p:cNvSpPr>
                  <a:spLocks noChangeArrowheads="1"/>
                </p:cNvSpPr>
                <p:nvPr/>
              </p:nvSpPr>
              <p:spPr bwMode="auto">
                <a:xfrm>
                  <a:off x="3883" y="1239"/>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1788" name="Rectangle 1132">
                <a:extLst>
                  <a:ext uri="{FF2B5EF4-FFF2-40B4-BE49-F238E27FC236}">
                    <a16:creationId xmlns:a16="http://schemas.microsoft.com/office/drawing/2014/main" id="{12F8F092-7359-4FA5-B3DE-2CDA632E30C5}"/>
                  </a:ext>
                </a:extLst>
              </p:cNvPr>
              <p:cNvSpPr>
                <a:spLocks noChangeArrowheads="1"/>
              </p:cNvSpPr>
              <p:nvPr/>
            </p:nvSpPr>
            <p:spPr bwMode="auto">
              <a:xfrm>
                <a:off x="3883" y="1053"/>
                <a:ext cx="288"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1789" name="Rectangle 1133">
              <a:extLst>
                <a:ext uri="{FF2B5EF4-FFF2-40B4-BE49-F238E27FC236}">
                  <a16:creationId xmlns:a16="http://schemas.microsoft.com/office/drawing/2014/main" id="{1F93BFDC-4E82-4C0D-B4F4-F3377CE4C8B6}"/>
                </a:ext>
              </a:extLst>
            </p:cNvPr>
            <p:cNvSpPr>
              <a:spLocks noChangeArrowheads="1"/>
            </p:cNvSpPr>
            <p:nvPr/>
          </p:nvSpPr>
          <p:spPr bwMode="auto">
            <a:xfrm>
              <a:off x="4902" y="1758"/>
              <a:ext cx="23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a:solidFill>
                    <a:srgbClr val="200C40"/>
                  </a:solidFill>
                  <a:latin typeface="Arial" panose="020B0604020202020204" pitchFamily="34" charset="0"/>
                </a:rPr>
                <a:t>ATM</a:t>
              </a:r>
              <a:endParaRPr lang="fr-FR" altLang="en-US"/>
            </a:p>
          </p:txBody>
        </p:sp>
        <p:grpSp>
          <p:nvGrpSpPr>
            <p:cNvPr id="71790" name="Group 1134">
              <a:extLst>
                <a:ext uri="{FF2B5EF4-FFF2-40B4-BE49-F238E27FC236}">
                  <a16:creationId xmlns:a16="http://schemas.microsoft.com/office/drawing/2014/main" id="{ECE36493-B7AF-453D-B3C6-4CD296E013CC}"/>
                </a:ext>
              </a:extLst>
            </p:cNvPr>
            <p:cNvGrpSpPr>
              <a:grpSpLocks/>
            </p:cNvGrpSpPr>
            <p:nvPr/>
          </p:nvGrpSpPr>
          <p:grpSpPr bwMode="auto">
            <a:xfrm>
              <a:off x="5166" y="1722"/>
              <a:ext cx="336" cy="192"/>
              <a:chOff x="4171" y="1053"/>
              <a:chExt cx="336" cy="192"/>
            </a:xfrm>
          </p:grpSpPr>
          <p:grpSp>
            <p:nvGrpSpPr>
              <p:cNvPr id="71791" name="Group 1135">
                <a:extLst>
                  <a:ext uri="{FF2B5EF4-FFF2-40B4-BE49-F238E27FC236}">
                    <a16:creationId xmlns:a16="http://schemas.microsoft.com/office/drawing/2014/main" id="{89F767BF-AB66-48C3-8A38-89CF6A632848}"/>
                  </a:ext>
                </a:extLst>
              </p:cNvPr>
              <p:cNvGrpSpPr>
                <a:grpSpLocks/>
              </p:cNvGrpSpPr>
              <p:nvPr/>
            </p:nvGrpSpPr>
            <p:grpSpPr bwMode="auto">
              <a:xfrm>
                <a:off x="4171" y="1053"/>
                <a:ext cx="336" cy="192"/>
                <a:chOff x="4171" y="1053"/>
                <a:chExt cx="336" cy="192"/>
              </a:xfrm>
            </p:grpSpPr>
            <p:sp>
              <p:nvSpPr>
                <p:cNvPr id="71792" name="Rectangle 1136">
                  <a:extLst>
                    <a:ext uri="{FF2B5EF4-FFF2-40B4-BE49-F238E27FC236}">
                      <a16:creationId xmlns:a16="http://schemas.microsoft.com/office/drawing/2014/main" id="{CED98B1A-61F9-406B-9C53-1BD97A7BECCC}"/>
                    </a:ext>
                  </a:extLst>
                </p:cNvPr>
                <p:cNvSpPr>
                  <a:spLocks noChangeArrowheads="1"/>
                </p:cNvSpPr>
                <p:nvPr/>
              </p:nvSpPr>
              <p:spPr bwMode="auto">
                <a:xfrm>
                  <a:off x="4171" y="1053"/>
                  <a:ext cx="336"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93" name="Rectangle 1137">
                  <a:extLst>
                    <a:ext uri="{FF2B5EF4-FFF2-40B4-BE49-F238E27FC236}">
                      <a16:creationId xmlns:a16="http://schemas.microsoft.com/office/drawing/2014/main" id="{0D47D0B4-738A-47E6-8A6C-378D5F5AFBAB}"/>
                    </a:ext>
                  </a:extLst>
                </p:cNvPr>
                <p:cNvSpPr>
                  <a:spLocks noChangeArrowheads="1"/>
                </p:cNvSpPr>
                <p:nvPr/>
              </p:nvSpPr>
              <p:spPr bwMode="auto">
                <a:xfrm>
                  <a:off x="4171" y="1059"/>
                  <a:ext cx="336"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94" name="Rectangle 1138">
                  <a:extLst>
                    <a:ext uri="{FF2B5EF4-FFF2-40B4-BE49-F238E27FC236}">
                      <a16:creationId xmlns:a16="http://schemas.microsoft.com/office/drawing/2014/main" id="{557126AF-0740-4572-AB8F-92E4F526152F}"/>
                    </a:ext>
                  </a:extLst>
                </p:cNvPr>
                <p:cNvSpPr>
                  <a:spLocks noChangeArrowheads="1"/>
                </p:cNvSpPr>
                <p:nvPr/>
              </p:nvSpPr>
              <p:spPr bwMode="auto">
                <a:xfrm>
                  <a:off x="4171" y="1065"/>
                  <a:ext cx="336" cy="6"/>
                </a:xfrm>
                <a:prstGeom prst="rect">
                  <a:avLst/>
                </a:prstGeom>
                <a:solidFill>
                  <a:srgbClr val="6E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95" name="Rectangle 1139">
                  <a:extLst>
                    <a:ext uri="{FF2B5EF4-FFF2-40B4-BE49-F238E27FC236}">
                      <a16:creationId xmlns:a16="http://schemas.microsoft.com/office/drawing/2014/main" id="{6A5D5058-F3E3-49D8-B1E8-DCA79CA14E1A}"/>
                    </a:ext>
                  </a:extLst>
                </p:cNvPr>
                <p:cNvSpPr>
                  <a:spLocks noChangeArrowheads="1"/>
                </p:cNvSpPr>
                <p:nvPr/>
              </p:nvSpPr>
              <p:spPr bwMode="auto">
                <a:xfrm>
                  <a:off x="4171" y="1071"/>
                  <a:ext cx="336"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96" name="Rectangle 1140">
                  <a:extLst>
                    <a:ext uri="{FF2B5EF4-FFF2-40B4-BE49-F238E27FC236}">
                      <a16:creationId xmlns:a16="http://schemas.microsoft.com/office/drawing/2014/main" id="{208DA06C-F864-4356-B851-735F4F94DC48}"/>
                    </a:ext>
                  </a:extLst>
                </p:cNvPr>
                <p:cNvSpPr>
                  <a:spLocks noChangeArrowheads="1"/>
                </p:cNvSpPr>
                <p:nvPr/>
              </p:nvSpPr>
              <p:spPr bwMode="auto">
                <a:xfrm>
                  <a:off x="4171" y="1077"/>
                  <a:ext cx="336"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97" name="Rectangle 1141">
                  <a:extLst>
                    <a:ext uri="{FF2B5EF4-FFF2-40B4-BE49-F238E27FC236}">
                      <a16:creationId xmlns:a16="http://schemas.microsoft.com/office/drawing/2014/main" id="{2A8883F8-5936-4799-927D-0B48002649FC}"/>
                    </a:ext>
                  </a:extLst>
                </p:cNvPr>
                <p:cNvSpPr>
                  <a:spLocks noChangeArrowheads="1"/>
                </p:cNvSpPr>
                <p:nvPr/>
              </p:nvSpPr>
              <p:spPr bwMode="auto">
                <a:xfrm>
                  <a:off x="4171" y="1083"/>
                  <a:ext cx="336" cy="6"/>
                </a:xfrm>
                <a:prstGeom prst="rect">
                  <a:avLst/>
                </a:prstGeom>
                <a:solidFill>
                  <a:srgbClr val="85A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98" name="Rectangle 1142">
                  <a:extLst>
                    <a:ext uri="{FF2B5EF4-FFF2-40B4-BE49-F238E27FC236}">
                      <a16:creationId xmlns:a16="http://schemas.microsoft.com/office/drawing/2014/main" id="{BA23F04D-3A9E-48B2-BA93-F07ACEC68F30}"/>
                    </a:ext>
                  </a:extLst>
                </p:cNvPr>
                <p:cNvSpPr>
                  <a:spLocks noChangeArrowheads="1"/>
                </p:cNvSpPr>
                <p:nvPr/>
              </p:nvSpPr>
              <p:spPr bwMode="auto">
                <a:xfrm>
                  <a:off x="4171" y="1089"/>
                  <a:ext cx="336" cy="6"/>
                </a:xfrm>
                <a:prstGeom prst="rect">
                  <a:avLst/>
                </a:prstGeom>
                <a:solidFill>
                  <a:srgbClr val="8F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799" name="Rectangle 1143">
                  <a:extLst>
                    <a:ext uri="{FF2B5EF4-FFF2-40B4-BE49-F238E27FC236}">
                      <a16:creationId xmlns:a16="http://schemas.microsoft.com/office/drawing/2014/main" id="{25511AFA-0F6E-494F-B3E1-9D4E2C7754E2}"/>
                    </a:ext>
                  </a:extLst>
                </p:cNvPr>
                <p:cNvSpPr>
                  <a:spLocks noChangeArrowheads="1"/>
                </p:cNvSpPr>
                <p:nvPr/>
              </p:nvSpPr>
              <p:spPr bwMode="auto">
                <a:xfrm>
                  <a:off x="4171" y="1095"/>
                  <a:ext cx="336" cy="6"/>
                </a:xfrm>
                <a:prstGeom prst="rect">
                  <a:avLst/>
                </a:prstGeom>
                <a:solidFill>
                  <a:srgbClr val="99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00" name="Rectangle 1144">
                  <a:extLst>
                    <a:ext uri="{FF2B5EF4-FFF2-40B4-BE49-F238E27FC236}">
                      <a16:creationId xmlns:a16="http://schemas.microsoft.com/office/drawing/2014/main" id="{31619F6A-739C-46D0-94AB-03C74DD4089D}"/>
                    </a:ext>
                  </a:extLst>
                </p:cNvPr>
                <p:cNvSpPr>
                  <a:spLocks noChangeArrowheads="1"/>
                </p:cNvSpPr>
                <p:nvPr/>
              </p:nvSpPr>
              <p:spPr bwMode="auto">
                <a:xfrm>
                  <a:off x="4171" y="1101"/>
                  <a:ext cx="336" cy="6"/>
                </a:xfrm>
                <a:prstGeom prst="rect">
                  <a:avLst/>
                </a:prstGeom>
                <a:solidFill>
                  <a:srgbClr val="A3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01" name="Rectangle 1145">
                  <a:extLst>
                    <a:ext uri="{FF2B5EF4-FFF2-40B4-BE49-F238E27FC236}">
                      <a16:creationId xmlns:a16="http://schemas.microsoft.com/office/drawing/2014/main" id="{0A260A34-6235-472B-A8E0-FB3FF5A25F16}"/>
                    </a:ext>
                  </a:extLst>
                </p:cNvPr>
                <p:cNvSpPr>
                  <a:spLocks noChangeArrowheads="1"/>
                </p:cNvSpPr>
                <p:nvPr/>
              </p:nvSpPr>
              <p:spPr bwMode="auto">
                <a:xfrm>
                  <a:off x="4171" y="1107"/>
                  <a:ext cx="336"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02" name="Rectangle 1146">
                  <a:extLst>
                    <a:ext uri="{FF2B5EF4-FFF2-40B4-BE49-F238E27FC236}">
                      <a16:creationId xmlns:a16="http://schemas.microsoft.com/office/drawing/2014/main" id="{52446391-3EFE-40DC-961E-D5D21806923A}"/>
                    </a:ext>
                  </a:extLst>
                </p:cNvPr>
                <p:cNvSpPr>
                  <a:spLocks noChangeArrowheads="1"/>
                </p:cNvSpPr>
                <p:nvPr/>
              </p:nvSpPr>
              <p:spPr bwMode="auto">
                <a:xfrm>
                  <a:off x="4171" y="1113"/>
                  <a:ext cx="336"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03" name="Rectangle 1147">
                  <a:extLst>
                    <a:ext uri="{FF2B5EF4-FFF2-40B4-BE49-F238E27FC236}">
                      <a16:creationId xmlns:a16="http://schemas.microsoft.com/office/drawing/2014/main" id="{462BE1A0-5F73-48F4-9812-5FB195BCCC60}"/>
                    </a:ext>
                  </a:extLst>
                </p:cNvPr>
                <p:cNvSpPr>
                  <a:spLocks noChangeArrowheads="1"/>
                </p:cNvSpPr>
                <p:nvPr/>
              </p:nvSpPr>
              <p:spPr bwMode="auto">
                <a:xfrm>
                  <a:off x="4171" y="1119"/>
                  <a:ext cx="336"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04" name="Rectangle 1148">
                  <a:extLst>
                    <a:ext uri="{FF2B5EF4-FFF2-40B4-BE49-F238E27FC236}">
                      <a16:creationId xmlns:a16="http://schemas.microsoft.com/office/drawing/2014/main" id="{C95F88F8-17F9-49FC-8BA7-52B7409452F0}"/>
                    </a:ext>
                  </a:extLst>
                </p:cNvPr>
                <p:cNvSpPr>
                  <a:spLocks noChangeArrowheads="1"/>
                </p:cNvSpPr>
                <p:nvPr/>
              </p:nvSpPr>
              <p:spPr bwMode="auto">
                <a:xfrm>
                  <a:off x="4171" y="1125"/>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05" name="Rectangle 1149">
                  <a:extLst>
                    <a:ext uri="{FF2B5EF4-FFF2-40B4-BE49-F238E27FC236}">
                      <a16:creationId xmlns:a16="http://schemas.microsoft.com/office/drawing/2014/main" id="{8456416C-34D2-4B9B-A129-A29E3C1561A7}"/>
                    </a:ext>
                  </a:extLst>
                </p:cNvPr>
                <p:cNvSpPr>
                  <a:spLocks noChangeArrowheads="1"/>
                </p:cNvSpPr>
                <p:nvPr/>
              </p:nvSpPr>
              <p:spPr bwMode="auto">
                <a:xfrm>
                  <a:off x="4171" y="1131"/>
                  <a:ext cx="336"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06" name="Rectangle 1150">
                  <a:extLst>
                    <a:ext uri="{FF2B5EF4-FFF2-40B4-BE49-F238E27FC236}">
                      <a16:creationId xmlns:a16="http://schemas.microsoft.com/office/drawing/2014/main" id="{DBC8A758-DAF9-4E89-8FD4-BF6938BDD2A1}"/>
                    </a:ext>
                  </a:extLst>
                </p:cNvPr>
                <p:cNvSpPr>
                  <a:spLocks noChangeArrowheads="1"/>
                </p:cNvSpPr>
                <p:nvPr/>
              </p:nvSpPr>
              <p:spPr bwMode="auto">
                <a:xfrm>
                  <a:off x="4171" y="1137"/>
                  <a:ext cx="336"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07" name="Rectangle 1151">
                  <a:extLst>
                    <a:ext uri="{FF2B5EF4-FFF2-40B4-BE49-F238E27FC236}">
                      <a16:creationId xmlns:a16="http://schemas.microsoft.com/office/drawing/2014/main" id="{6B931DFE-C4F5-45CF-B33A-DF5B1C4525B9}"/>
                    </a:ext>
                  </a:extLst>
                </p:cNvPr>
                <p:cNvSpPr>
                  <a:spLocks noChangeArrowheads="1"/>
                </p:cNvSpPr>
                <p:nvPr/>
              </p:nvSpPr>
              <p:spPr bwMode="auto">
                <a:xfrm>
                  <a:off x="4171" y="1143"/>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08" name="Rectangle 1152">
                  <a:extLst>
                    <a:ext uri="{FF2B5EF4-FFF2-40B4-BE49-F238E27FC236}">
                      <a16:creationId xmlns:a16="http://schemas.microsoft.com/office/drawing/2014/main" id="{E149D682-CCB9-400C-88EF-C201209F6C75}"/>
                    </a:ext>
                  </a:extLst>
                </p:cNvPr>
                <p:cNvSpPr>
                  <a:spLocks noChangeArrowheads="1"/>
                </p:cNvSpPr>
                <p:nvPr/>
              </p:nvSpPr>
              <p:spPr bwMode="auto">
                <a:xfrm>
                  <a:off x="4171" y="1149"/>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09" name="Rectangle 1153">
                  <a:extLst>
                    <a:ext uri="{FF2B5EF4-FFF2-40B4-BE49-F238E27FC236}">
                      <a16:creationId xmlns:a16="http://schemas.microsoft.com/office/drawing/2014/main" id="{56F2262C-884E-4919-A17E-198240BC567D}"/>
                    </a:ext>
                  </a:extLst>
                </p:cNvPr>
                <p:cNvSpPr>
                  <a:spLocks noChangeArrowheads="1"/>
                </p:cNvSpPr>
                <p:nvPr/>
              </p:nvSpPr>
              <p:spPr bwMode="auto">
                <a:xfrm>
                  <a:off x="4171" y="1155"/>
                  <a:ext cx="336"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10" name="Rectangle 1154">
                  <a:extLst>
                    <a:ext uri="{FF2B5EF4-FFF2-40B4-BE49-F238E27FC236}">
                      <a16:creationId xmlns:a16="http://schemas.microsoft.com/office/drawing/2014/main" id="{B1FCB94D-19AC-4EB2-9303-80E9E332F63B}"/>
                    </a:ext>
                  </a:extLst>
                </p:cNvPr>
                <p:cNvSpPr>
                  <a:spLocks noChangeArrowheads="1"/>
                </p:cNvSpPr>
                <p:nvPr/>
              </p:nvSpPr>
              <p:spPr bwMode="auto">
                <a:xfrm>
                  <a:off x="4171" y="1161"/>
                  <a:ext cx="336"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11" name="Rectangle 1155">
                  <a:extLst>
                    <a:ext uri="{FF2B5EF4-FFF2-40B4-BE49-F238E27FC236}">
                      <a16:creationId xmlns:a16="http://schemas.microsoft.com/office/drawing/2014/main" id="{CF30B199-D14D-40CC-A706-E0E884A49144}"/>
                    </a:ext>
                  </a:extLst>
                </p:cNvPr>
                <p:cNvSpPr>
                  <a:spLocks noChangeArrowheads="1"/>
                </p:cNvSpPr>
                <p:nvPr/>
              </p:nvSpPr>
              <p:spPr bwMode="auto">
                <a:xfrm>
                  <a:off x="4171" y="1167"/>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12" name="Rectangle 1156">
                  <a:extLst>
                    <a:ext uri="{FF2B5EF4-FFF2-40B4-BE49-F238E27FC236}">
                      <a16:creationId xmlns:a16="http://schemas.microsoft.com/office/drawing/2014/main" id="{F00ED526-DB5F-414F-8FF8-324C1FA35BAD}"/>
                    </a:ext>
                  </a:extLst>
                </p:cNvPr>
                <p:cNvSpPr>
                  <a:spLocks noChangeArrowheads="1"/>
                </p:cNvSpPr>
                <p:nvPr/>
              </p:nvSpPr>
              <p:spPr bwMode="auto">
                <a:xfrm>
                  <a:off x="4171" y="1173"/>
                  <a:ext cx="336" cy="6"/>
                </a:xfrm>
                <a:prstGeom prst="rect">
                  <a:avLst/>
                </a:prstGeom>
                <a:solidFill>
                  <a:srgbClr val="B9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13" name="Rectangle 1157">
                  <a:extLst>
                    <a:ext uri="{FF2B5EF4-FFF2-40B4-BE49-F238E27FC236}">
                      <a16:creationId xmlns:a16="http://schemas.microsoft.com/office/drawing/2014/main" id="{972239BB-B3B4-4611-A8E2-EEF4E5B8BD4E}"/>
                    </a:ext>
                  </a:extLst>
                </p:cNvPr>
                <p:cNvSpPr>
                  <a:spLocks noChangeArrowheads="1"/>
                </p:cNvSpPr>
                <p:nvPr/>
              </p:nvSpPr>
              <p:spPr bwMode="auto">
                <a:xfrm>
                  <a:off x="4171" y="1179"/>
                  <a:ext cx="336"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14" name="Rectangle 1158">
                  <a:extLst>
                    <a:ext uri="{FF2B5EF4-FFF2-40B4-BE49-F238E27FC236}">
                      <a16:creationId xmlns:a16="http://schemas.microsoft.com/office/drawing/2014/main" id="{132A8F12-DB4C-4053-87F9-F0B038405BFC}"/>
                    </a:ext>
                  </a:extLst>
                </p:cNvPr>
                <p:cNvSpPr>
                  <a:spLocks noChangeArrowheads="1"/>
                </p:cNvSpPr>
                <p:nvPr/>
              </p:nvSpPr>
              <p:spPr bwMode="auto">
                <a:xfrm>
                  <a:off x="4171" y="1185"/>
                  <a:ext cx="336" cy="6"/>
                </a:xfrm>
                <a:prstGeom prst="rect">
                  <a:avLst/>
                </a:prstGeom>
                <a:solidFill>
                  <a:srgbClr val="ABC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15" name="Rectangle 1159">
                  <a:extLst>
                    <a:ext uri="{FF2B5EF4-FFF2-40B4-BE49-F238E27FC236}">
                      <a16:creationId xmlns:a16="http://schemas.microsoft.com/office/drawing/2014/main" id="{68FFC564-76F4-43E4-B7DB-2FBB1D36BCA6}"/>
                    </a:ext>
                  </a:extLst>
                </p:cNvPr>
                <p:cNvSpPr>
                  <a:spLocks noChangeArrowheads="1"/>
                </p:cNvSpPr>
                <p:nvPr/>
              </p:nvSpPr>
              <p:spPr bwMode="auto">
                <a:xfrm>
                  <a:off x="4171" y="1191"/>
                  <a:ext cx="336"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16" name="Rectangle 1160">
                  <a:extLst>
                    <a:ext uri="{FF2B5EF4-FFF2-40B4-BE49-F238E27FC236}">
                      <a16:creationId xmlns:a16="http://schemas.microsoft.com/office/drawing/2014/main" id="{EE698A23-9593-4148-A832-62D592061502}"/>
                    </a:ext>
                  </a:extLst>
                </p:cNvPr>
                <p:cNvSpPr>
                  <a:spLocks noChangeArrowheads="1"/>
                </p:cNvSpPr>
                <p:nvPr/>
              </p:nvSpPr>
              <p:spPr bwMode="auto">
                <a:xfrm>
                  <a:off x="4171" y="1197"/>
                  <a:ext cx="336" cy="6"/>
                </a:xfrm>
                <a:prstGeom prst="rect">
                  <a:avLst/>
                </a:prstGeom>
                <a:solidFill>
                  <a:srgbClr val="98B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17" name="Rectangle 1161">
                  <a:extLst>
                    <a:ext uri="{FF2B5EF4-FFF2-40B4-BE49-F238E27FC236}">
                      <a16:creationId xmlns:a16="http://schemas.microsoft.com/office/drawing/2014/main" id="{ECDF4D3C-C020-465B-AE48-FC63B3EF23BC}"/>
                    </a:ext>
                  </a:extLst>
                </p:cNvPr>
                <p:cNvSpPr>
                  <a:spLocks noChangeArrowheads="1"/>
                </p:cNvSpPr>
                <p:nvPr/>
              </p:nvSpPr>
              <p:spPr bwMode="auto">
                <a:xfrm>
                  <a:off x="4171" y="1203"/>
                  <a:ext cx="336" cy="6"/>
                </a:xfrm>
                <a:prstGeom prst="rect">
                  <a:avLst/>
                </a:prstGeom>
                <a:solidFill>
                  <a:srgbClr val="8E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18" name="Rectangle 1162">
                  <a:extLst>
                    <a:ext uri="{FF2B5EF4-FFF2-40B4-BE49-F238E27FC236}">
                      <a16:creationId xmlns:a16="http://schemas.microsoft.com/office/drawing/2014/main" id="{0F2D8E04-7A7D-493D-8843-B3B9C5912208}"/>
                    </a:ext>
                  </a:extLst>
                </p:cNvPr>
                <p:cNvSpPr>
                  <a:spLocks noChangeArrowheads="1"/>
                </p:cNvSpPr>
                <p:nvPr/>
              </p:nvSpPr>
              <p:spPr bwMode="auto">
                <a:xfrm>
                  <a:off x="4171" y="1209"/>
                  <a:ext cx="336" cy="6"/>
                </a:xfrm>
                <a:prstGeom prst="rect">
                  <a:avLst/>
                </a:prstGeom>
                <a:solidFill>
                  <a:srgbClr val="85A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19" name="Rectangle 1163">
                  <a:extLst>
                    <a:ext uri="{FF2B5EF4-FFF2-40B4-BE49-F238E27FC236}">
                      <a16:creationId xmlns:a16="http://schemas.microsoft.com/office/drawing/2014/main" id="{61657772-3BCC-4426-8DA1-C4123A361C1B}"/>
                    </a:ext>
                  </a:extLst>
                </p:cNvPr>
                <p:cNvSpPr>
                  <a:spLocks noChangeArrowheads="1"/>
                </p:cNvSpPr>
                <p:nvPr/>
              </p:nvSpPr>
              <p:spPr bwMode="auto">
                <a:xfrm>
                  <a:off x="4171" y="1215"/>
                  <a:ext cx="336"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20" name="Rectangle 1164">
                  <a:extLst>
                    <a:ext uri="{FF2B5EF4-FFF2-40B4-BE49-F238E27FC236}">
                      <a16:creationId xmlns:a16="http://schemas.microsoft.com/office/drawing/2014/main" id="{EEE978F2-6E00-4D9A-92FD-8EAA238EED3B}"/>
                    </a:ext>
                  </a:extLst>
                </p:cNvPr>
                <p:cNvSpPr>
                  <a:spLocks noChangeArrowheads="1"/>
                </p:cNvSpPr>
                <p:nvPr/>
              </p:nvSpPr>
              <p:spPr bwMode="auto">
                <a:xfrm>
                  <a:off x="4171" y="1221"/>
                  <a:ext cx="336" cy="6"/>
                </a:xfrm>
                <a:prstGeom prst="rect">
                  <a:avLst/>
                </a:prstGeom>
                <a:solidFill>
                  <a:srgbClr val="74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21" name="Rectangle 1165">
                  <a:extLst>
                    <a:ext uri="{FF2B5EF4-FFF2-40B4-BE49-F238E27FC236}">
                      <a16:creationId xmlns:a16="http://schemas.microsoft.com/office/drawing/2014/main" id="{8D9CDAEE-112E-43F1-84A2-8434D73AC466}"/>
                    </a:ext>
                  </a:extLst>
                </p:cNvPr>
                <p:cNvSpPr>
                  <a:spLocks noChangeArrowheads="1"/>
                </p:cNvSpPr>
                <p:nvPr/>
              </p:nvSpPr>
              <p:spPr bwMode="auto">
                <a:xfrm>
                  <a:off x="4171" y="1227"/>
                  <a:ext cx="336" cy="6"/>
                </a:xfrm>
                <a:prstGeom prst="rect">
                  <a:avLst/>
                </a:prstGeom>
                <a:solidFill>
                  <a:srgbClr val="6E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22" name="Rectangle 1166">
                  <a:extLst>
                    <a:ext uri="{FF2B5EF4-FFF2-40B4-BE49-F238E27FC236}">
                      <a16:creationId xmlns:a16="http://schemas.microsoft.com/office/drawing/2014/main" id="{FBCAB763-0047-4847-B4CC-890CB4466A5F}"/>
                    </a:ext>
                  </a:extLst>
                </p:cNvPr>
                <p:cNvSpPr>
                  <a:spLocks noChangeArrowheads="1"/>
                </p:cNvSpPr>
                <p:nvPr/>
              </p:nvSpPr>
              <p:spPr bwMode="auto">
                <a:xfrm>
                  <a:off x="4171" y="1233"/>
                  <a:ext cx="336"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23" name="Rectangle 1167">
                  <a:extLst>
                    <a:ext uri="{FF2B5EF4-FFF2-40B4-BE49-F238E27FC236}">
                      <a16:creationId xmlns:a16="http://schemas.microsoft.com/office/drawing/2014/main" id="{E4EE1A3F-ADDE-47C5-92DE-F9C098933285}"/>
                    </a:ext>
                  </a:extLst>
                </p:cNvPr>
                <p:cNvSpPr>
                  <a:spLocks noChangeArrowheads="1"/>
                </p:cNvSpPr>
                <p:nvPr/>
              </p:nvSpPr>
              <p:spPr bwMode="auto">
                <a:xfrm>
                  <a:off x="4171" y="1239"/>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1824" name="Rectangle 1168">
                <a:extLst>
                  <a:ext uri="{FF2B5EF4-FFF2-40B4-BE49-F238E27FC236}">
                    <a16:creationId xmlns:a16="http://schemas.microsoft.com/office/drawing/2014/main" id="{4C7E3C13-25D7-4890-A167-F2C1C38676E0}"/>
                  </a:ext>
                </a:extLst>
              </p:cNvPr>
              <p:cNvSpPr>
                <a:spLocks noChangeArrowheads="1"/>
              </p:cNvSpPr>
              <p:nvPr/>
            </p:nvSpPr>
            <p:spPr bwMode="auto">
              <a:xfrm>
                <a:off x="4171" y="1053"/>
                <a:ext cx="336"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1825" name="Rectangle 1169">
              <a:extLst>
                <a:ext uri="{FF2B5EF4-FFF2-40B4-BE49-F238E27FC236}">
                  <a16:creationId xmlns:a16="http://schemas.microsoft.com/office/drawing/2014/main" id="{701FDE47-CAE8-49FD-8708-008C28745601}"/>
                </a:ext>
              </a:extLst>
            </p:cNvPr>
            <p:cNvSpPr>
              <a:spLocks noChangeArrowheads="1"/>
            </p:cNvSpPr>
            <p:nvPr/>
          </p:nvSpPr>
          <p:spPr bwMode="auto">
            <a:xfrm>
              <a:off x="5190" y="1758"/>
              <a:ext cx="29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a:solidFill>
                    <a:srgbClr val="200C40"/>
                  </a:solidFill>
                  <a:latin typeface="Arial" panose="020B0604020202020204" pitchFamily="34" charset="0"/>
                </a:rPr>
                <a:t>ADSL</a:t>
              </a:r>
              <a:endParaRPr lang="fr-FR" altLang="en-US"/>
            </a:p>
          </p:txBody>
        </p:sp>
        <p:sp>
          <p:nvSpPr>
            <p:cNvPr id="71826" name="Rectangle 1170">
              <a:extLst>
                <a:ext uri="{FF2B5EF4-FFF2-40B4-BE49-F238E27FC236}">
                  <a16:creationId xmlns:a16="http://schemas.microsoft.com/office/drawing/2014/main" id="{CC41DDF6-9B5F-4DDB-924D-3735F4D44DEA}"/>
                </a:ext>
              </a:extLst>
            </p:cNvPr>
            <p:cNvSpPr>
              <a:spLocks noChangeArrowheads="1"/>
            </p:cNvSpPr>
            <p:nvPr/>
          </p:nvSpPr>
          <p:spPr bwMode="auto">
            <a:xfrm>
              <a:off x="2256" y="2304"/>
              <a:ext cx="546"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27" name="Rectangle 1171">
              <a:extLst>
                <a:ext uri="{FF2B5EF4-FFF2-40B4-BE49-F238E27FC236}">
                  <a16:creationId xmlns:a16="http://schemas.microsoft.com/office/drawing/2014/main" id="{F3B67E7B-0571-43A0-ABBA-1C259DC774A2}"/>
                </a:ext>
              </a:extLst>
            </p:cNvPr>
            <p:cNvSpPr>
              <a:spLocks noChangeArrowheads="1"/>
            </p:cNvSpPr>
            <p:nvPr/>
          </p:nvSpPr>
          <p:spPr bwMode="auto">
            <a:xfrm>
              <a:off x="2316" y="2334"/>
              <a:ext cx="43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MODEM</a:t>
              </a:r>
              <a:endParaRPr lang="fr-FR" altLang="en-US"/>
            </a:p>
          </p:txBody>
        </p:sp>
        <p:sp>
          <p:nvSpPr>
            <p:cNvPr id="71828" name="Rectangle 1172">
              <a:extLst>
                <a:ext uri="{FF2B5EF4-FFF2-40B4-BE49-F238E27FC236}">
                  <a16:creationId xmlns:a16="http://schemas.microsoft.com/office/drawing/2014/main" id="{0DE361EE-2103-4141-8200-1BBDA9F3E302}"/>
                </a:ext>
              </a:extLst>
            </p:cNvPr>
            <p:cNvSpPr>
              <a:spLocks noChangeArrowheads="1"/>
            </p:cNvSpPr>
            <p:nvPr/>
          </p:nvSpPr>
          <p:spPr bwMode="auto">
            <a:xfrm>
              <a:off x="2376" y="2472"/>
              <a:ext cx="30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ADSL</a:t>
              </a:r>
              <a:endParaRPr lang="fr-FR" altLang="en-US"/>
            </a:p>
          </p:txBody>
        </p:sp>
        <p:sp>
          <p:nvSpPr>
            <p:cNvPr id="71829" name="Rectangle 1173">
              <a:extLst>
                <a:ext uri="{FF2B5EF4-FFF2-40B4-BE49-F238E27FC236}">
                  <a16:creationId xmlns:a16="http://schemas.microsoft.com/office/drawing/2014/main" id="{CF8886BE-C364-40AC-BDF9-3E61B138388D}"/>
                </a:ext>
              </a:extLst>
            </p:cNvPr>
            <p:cNvSpPr>
              <a:spLocks noChangeArrowheads="1"/>
            </p:cNvSpPr>
            <p:nvPr/>
          </p:nvSpPr>
          <p:spPr bwMode="auto">
            <a:xfrm>
              <a:off x="3264" y="3312"/>
              <a:ext cx="516"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30" name="Rectangle 1174">
              <a:extLst>
                <a:ext uri="{FF2B5EF4-FFF2-40B4-BE49-F238E27FC236}">
                  <a16:creationId xmlns:a16="http://schemas.microsoft.com/office/drawing/2014/main" id="{EB4E0AEE-3EBE-489F-B63E-66C53402BCC0}"/>
                </a:ext>
              </a:extLst>
            </p:cNvPr>
            <p:cNvSpPr>
              <a:spLocks noChangeArrowheads="1"/>
            </p:cNvSpPr>
            <p:nvPr/>
          </p:nvSpPr>
          <p:spPr bwMode="auto">
            <a:xfrm>
              <a:off x="3324" y="3342"/>
              <a:ext cx="40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DSLAM</a:t>
              </a:r>
              <a:endParaRPr lang="fr-FR" altLang="en-US"/>
            </a:p>
          </p:txBody>
        </p:sp>
        <p:sp>
          <p:nvSpPr>
            <p:cNvPr id="71831" name="Rectangle 1175">
              <a:extLst>
                <a:ext uri="{FF2B5EF4-FFF2-40B4-BE49-F238E27FC236}">
                  <a16:creationId xmlns:a16="http://schemas.microsoft.com/office/drawing/2014/main" id="{9C1895A9-35D7-4117-A1D3-E82DB214E88E}"/>
                </a:ext>
              </a:extLst>
            </p:cNvPr>
            <p:cNvSpPr>
              <a:spLocks noChangeArrowheads="1"/>
            </p:cNvSpPr>
            <p:nvPr/>
          </p:nvSpPr>
          <p:spPr bwMode="auto">
            <a:xfrm>
              <a:off x="4320" y="2112"/>
              <a:ext cx="35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32" name="Rectangle 1176">
              <a:extLst>
                <a:ext uri="{FF2B5EF4-FFF2-40B4-BE49-F238E27FC236}">
                  <a16:creationId xmlns:a16="http://schemas.microsoft.com/office/drawing/2014/main" id="{EFAA3C45-4D58-4F81-B595-5FF067B7E19C}"/>
                </a:ext>
              </a:extLst>
            </p:cNvPr>
            <p:cNvSpPr>
              <a:spLocks noChangeArrowheads="1"/>
            </p:cNvSpPr>
            <p:nvPr/>
          </p:nvSpPr>
          <p:spPr bwMode="auto">
            <a:xfrm>
              <a:off x="4380" y="2142"/>
              <a:ext cx="2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BAS</a:t>
              </a:r>
              <a:endParaRPr lang="fr-FR" altLang="en-US"/>
            </a:p>
          </p:txBody>
        </p:sp>
        <p:sp>
          <p:nvSpPr>
            <p:cNvPr id="71833" name="Rectangle 1177">
              <a:extLst>
                <a:ext uri="{FF2B5EF4-FFF2-40B4-BE49-F238E27FC236}">
                  <a16:creationId xmlns:a16="http://schemas.microsoft.com/office/drawing/2014/main" id="{533F1BAA-E6DB-4E3A-925A-F41FE15C5BDD}"/>
                </a:ext>
              </a:extLst>
            </p:cNvPr>
            <p:cNvSpPr>
              <a:spLocks noChangeArrowheads="1"/>
            </p:cNvSpPr>
            <p:nvPr/>
          </p:nvSpPr>
          <p:spPr bwMode="auto">
            <a:xfrm>
              <a:off x="3024" y="3937"/>
              <a:ext cx="48" cy="4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34" name="Rectangle 1178">
              <a:extLst>
                <a:ext uri="{FF2B5EF4-FFF2-40B4-BE49-F238E27FC236}">
                  <a16:creationId xmlns:a16="http://schemas.microsoft.com/office/drawing/2014/main" id="{3482F4B0-9508-4075-8353-151CE97C829F}"/>
                </a:ext>
              </a:extLst>
            </p:cNvPr>
            <p:cNvSpPr>
              <a:spLocks noChangeArrowheads="1"/>
            </p:cNvSpPr>
            <p:nvPr/>
          </p:nvSpPr>
          <p:spPr bwMode="auto">
            <a:xfrm>
              <a:off x="2832" y="3937"/>
              <a:ext cx="96" cy="4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35" name="Rectangle 1179">
              <a:extLst>
                <a:ext uri="{FF2B5EF4-FFF2-40B4-BE49-F238E27FC236}">
                  <a16:creationId xmlns:a16="http://schemas.microsoft.com/office/drawing/2014/main" id="{A54A3DB2-420D-4F02-AB2E-0DCEFB52461D}"/>
                </a:ext>
              </a:extLst>
            </p:cNvPr>
            <p:cNvSpPr>
              <a:spLocks noChangeArrowheads="1"/>
            </p:cNvSpPr>
            <p:nvPr/>
          </p:nvSpPr>
          <p:spPr bwMode="auto">
            <a:xfrm>
              <a:off x="2976" y="3937"/>
              <a:ext cx="48" cy="4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36" name="Rectangle 1180">
              <a:extLst>
                <a:ext uri="{FF2B5EF4-FFF2-40B4-BE49-F238E27FC236}">
                  <a16:creationId xmlns:a16="http://schemas.microsoft.com/office/drawing/2014/main" id="{208ED635-CAD6-4375-B974-CC42F73923A9}"/>
                </a:ext>
              </a:extLst>
            </p:cNvPr>
            <p:cNvSpPr>
              <a:spLocks noChangeArrowheads="1"/>
            </p:cNvSpPr>
            <p:nvPr/>
          </p:nvSpPr>
          <p:spPr bwMode="auto">
            <a:xfrm>
              <a:off x="2928" y="3937"/>
              <a:ext cx="48" cy="4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37" name="Rectangle 1181">
              <a:extLst>
                <a:ext uri="{FF2B5EF4-FFF2-40B4-BE49-F238E27FC236}">
                  <a16:creationId xmlns:a16="http://schemas.microsoft.com/office/drawing/2014/main" id="{F86F8CA6-FD7B-42A6-B9E2-55F9CA37BAFD}"/>
                </a:ext>
              </a:extLst>
            </p:cNvPr>
            <p:cNvSpPr>
              <a:spLocks noChangeArrowheads="1"/>
            </p:cNvSpPr>
            <p:nvPr/>
          </p:nvSpPr>
          <p:spPr bwMode="auto">
            <a:xfrm>
              <a:off x="3072" y="3937"/>
              <a:ext cx="48" cy="48"/>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71838" name="Group 1182">
              <a:extLst>
                <a:ext uri="{FF2B5EF4-FFF2-40B4-BE49-F238E27FC236}">
                  <a16:creationId xmlns:a16="http://schemas.microsoft.com/office/drawing/2014/main" id="{3970E58A-495F-4AF4-9E78-492749BDDC86}"/>
                </a:ext>
              </a:extLst>
            </p:cNvPr>
            <p:cNvGrpSpPr>
              <a:grpSpLocks/>
            </p:cNvGrpSpPr>
            <p:nvPr/>
          </p:nvGrpSpPr>
          <p:grpSpPr bwMode="auto">
            <a:xfrm>
              <a:off x="1536" y="2544"/>
              <a:ext cx="480" cy="288"/>
              <a:chOff x="331" y="1869"/>
              <a:chExt cx="480" cy="288"/>
            </a:xfrm>
          </p:grpSpPr>
          <p:grpSp>
            <p:nvGrpSpPr>
              <p:cNvPr id="71839" name="Group 1183">
                <a:extLst>
                  <a:ext uri="{FF2B5EF4-FFF2-40B4-BE49-F238E27FC236}">
                    <a16:creationId xmlns:a16="http://schemas.microsoft.com/office/drawing/2014/main" id="{AA9A835C-7D90-4EDC-B99E-15CA33ABC8B6}"/>
                  </a:ext>
                </a:extLst>
              </p:cNvPr>
              <p:cNvGrpSpPr>
                <a:grpSpLocks/>
              </p:cNvGrpSpPr>
              <p:nvPr/>
            </p:nvGrpSpPr>
            <p:grpSpPr bwMode="auto">
              <a:xfrm>
                <a:off x="331" y="1869"/>
                <a:ext cx="480" cy="288"/>
                <a:chOff x="331" y="1869"/>
                <a:chExt cx="480" cy="288"/>
              </a:xfrm>
            </p:grpSpPr>
            <p:sp>
              <p:nvSpPr>
                <p:cNvPr id="71840" name="Rectangle 1184">
                  <a:extLst>
                    <a:ext uri="{FF2B5EF4-FFF2-40B4-BE49-F238E27FC236}">
                      <a16:creationId xmlns:a16="http://schemas.microsoft.com/office/drawing/2014/main" id="{90DB7C18-0052-41A3-8824-1B0CB1E90348}"/>
                    </a:ext>
                  </a:extLst>
                </p:cNvPr>
                <p:cNvSpPr>
                  <a:spLocks noChangeArrowheads="1"/>
                </p:cNvSpPr>
                <p:nvPr/>
              </p:nvSpPr>
              <p:spPr bwMode="auto">
                <a:xfrm>
                  <a:off x="331" y="1869"/>
                  <a:ext cx="480" cy="6"/>
                </a:xfrm>
                <a:prstGeom prst="rect">
                  <a:avLst/>
                </a:prstGeom>
                <a:solidFill>
                  <a:srgbClr val="FF7C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41" name="Rectangle 1185">
                  <a:extLst>
                    <a:ext uri="{FF2B5EF4-FFF2-40B4-BE49-F238E27FC236}">
                      <a16:creationId xmlns:a16="http://schemas.microsoft.com/office/drawing/2014/main" id="{4DB5A5EC-3217-4A6D-AE1D-F8F74CDC2F42}"/>
                    </a:ext>
                  </a:extLst>
                </p:cNvPr>
                <p:cNvSpPr>
                  <a:spLocks noChangeArrowheads="1"/>
                </p:cNvSpPr>
                <p:nvPr/>
              </p:nvSpPr>
              <p:spPr bwMode="auto">
                <a:xfrm>
                  <a:off x="331" y="1875"/>
                  <a:ext cx="480" cy="6"/>
                </a:xfrm>
                <a:prstGeom prst="rect">
                  <a:avLst/>
                </a:prstGeom>
                <a:solidFill>
                  <a:srgbClr val="FF7F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42" name="Rectangle 1186">
                  <a:extLst>
                    <a:ext uri="{FF2B5EF4-FFF2-40B4-BE49-F238E27FC236}">
                      <a16:creationId xmlns:a16="http://schemas.microsoft.com/office/drawing/2014/main" id="{E76EDBBA-FC2D-4BAC-AD24-9E587E850C70}"/>
                    </a:ext>
                  </a:extLst>
                </p:cNvPr>
                <p:cNvSpPr>
                  <a:spLocks noChangeArrowheads="1"/>
                </p:cNvSpPr>
                <p:nvPr/>
              </p:nvSpPr>
              <p:spPr bwMode="auto">
                <a:xfrm>
                  <a:off x="331" y="1881"/>
                  <a:ext cx="480" cy="6"/>
                </a:xfrm>
                <a:prstGeom prst="rect">
                  <a:avLst/>
                </a:prstGeom>
                <a:solidFill>
                  <a:srgbClr val="FF82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43" name="Rectangle 1187">
                  <a:extLst>
                    <a:ext uri="{FF2B5EF4-FFF2-40B4-BE49-F238E27FC236}">
                      <a16:creationId xmlns:a16="http://schemas.microsoft.com/office/drawing/2014/main" id="{72CCC968-C6EC-4C9B-AAA6-33EF8D352F4E}"/>
                    </a:ext>
                  </a:extLst>
                </p:cNvPr>
                <p:cNvSpPr>
                  <a:spLocks noChangeArrowheads="1"/>
                </p:cNvSpPr>
                <p:nvPr/>
              </p:nvSpPr>
              <p:spPr bwMode="auto">
                <a:xfrm>
                  <a:off x="331" y="1887"/>
                  <a:ext cx="480" cy="6"/>
                </a:xfrm>
                <a:prstGeom prst="rect">
                  <a:avLst/>
                </a:prstGeom>
                <a:solidFill>
                  <a:srgbClr val="FF87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44" name="Rectangle 1188">
                  <a:extLst>
                    <a:ext uri="{FF2B5EF4-FFF2-40B4-BE49-F238E27FC236}">
                      <a16:creationId xmlns:a16="http://schemas.microsoft.com/office/drawing/2014/main" id="{F631F91C-FA8B-4E2D-9C79-16C83D0DBECB}"/>
                    </a:ext>
                  </a:extLst>
                </p:cNvPr>
                <p:cNvSpPr>
                  <a:spLocks noChangeArrowheads="1"/>
                </p:cNvSpPr>
                <p:nvPr/>
              </p:nvSpPr>
              <p:spPr bwMode="auto">
                <a:xfrm>
                  <a:off x="331" y="1893"/>
                  <a:ext cx="480" cy="6"/>
                </a:xfrm>
                <a:prstGeom prst="rect">
                  <a:avLst/>
                </a:prstGeom>
                <a:solidFill>
                  <a:srgbClr val="FF8C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45" name="Rectangle 1189">
                  <a:extLst>
                    <a:ext uri="{FF2B5EF4-FFF2-40B4-BE49-F238E27FC236}">
                      <a16:creationId xmlns:a16="http://schemas.microsoft.com/office/drawing/2014/main" id="{473BAB26-0C75-4F1D-8389-75F0E30F17AA}"/>
                    </a:ext>
                  </a:extLst>
                </p:cNvPr>
                <p:cNvSpPr>
                  <a:spLocks noChangeArrowheads="1"/>
                </p:cNvSpPr>
                <p:nvPr/>
              </p:nvSpPr>
              <p:spPr bwMode="auto">
                <a:xfrm>
                  <a:off x="331" y="1899"/>
                  <a:ext cx="480" cy="6"/>
                </a:xfrm>
                <a:prstGeom prst="rect">
                  <a:avLst/>
                </a:prstGeom>
                <a:solidFill>
                  <a:srgbClr val="FF92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46" name="Rectangle 1190">
                  <a:extLst>
                    <a:ext uri="{FF2B5EF4-FFF2-40B4-BE49-F238E27FC236}">
                      <a16:creationId xmlns:a16="http://schemas.microsoft.com/office/drawing/2014/main" id="{F7A9765A-4E96-4BC0-A600-1280D8E99FE7}"/>
                    </a:ext>
                  </a:extLst>
                </p:cNvPr>
                <p:cNvSpPr>
                  <a:spLocks noChangeArrowheads="1"/>
                </p:cNvSpPr>
                <p:nvPr/>
              </p:nvSpPr>
              <p:spPr bwMode="auto">
                <a:xfrm>
                  <a:off x="331" y="1905"/>
                  <a:ext cx="480" cy="6"/>
                </a:xfrm>
                <a:prstGeom prst="rect">
                  <a:avLst/>
                </a:prstGeom>
                <a:solidFill>
                  <a:srgbClr val="FF99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47" name="Rectangle 1191">
                  <a:extLst>
                    <a:ext uri="{FF2B5EF4-FFF2-40B4-BE49-F238E27FC236}">
                      <a16:creationId xmlns:a16="http://schemas.microsoft.com/office/drawing/2014/main" id="{4D202657-045E-4953-B578-2FEE94383A70}"/>
                    </a:ext>
                  </a:extLst>
                </p:cNvPr>
                <p:cNvSpPr>
                  <a:spLocks noChangeArrowheads="1"/>
                </p:cNvSpPr>
                <p:nvPr/>
              </p:nvSpPr>
              <p:spPr bwMode="auto">
                <a:xfrm>
                  <a:off x="331" y="1911"/>
                  <a:ext cx="480" cy="6"/>
                </a:xfrm>
                <a:prstGeom prst="rect">
                  <a:avLst/>
                </a:prstGeom>
                <a:solidFill>
                  <a:srgbClr val="FFA1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48" name="Rectangle 1192">
                  <a:extLst>
                    <a:ext uri="{FF2B5EF4-FFF2-40B4-BE49-F238E27FC236}">
                      <a16:creationId xmlns:a16="http://schemas.microsoft.com/office/drawing/2014/main" id="{078FC109-E5DE-4469-B159-043F828186EE}"/>
                    </a:ext>
                  </a:extLst>
                </p:cNvPr>
                <p:cNvSpPr>
                  <a:spLocks noChangeArrowheads="1"/>
                </p:cNvSpPr>
                <p:nvPr/>
              </p:nvSpPr>
              <p:spPr bwMode="auto">
                <a:xfrm>
                  <a:off x="331" y="1917"/>
                  <a:ext cx="480" cy="6"/>
                </a:xfrm>
                <a:prstGeom prst="rect">
                  <a:avLst/>
                </a:prstGeom>
                <a:solidFill>
                  <a:srgbClr val="FFA9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49" name="Rectangle 1193">
                  <a:extLst>
                    <a:ext uri="{FF2B5EF4-FFF2-40B4-BE49-F238E27FC236}">
                      <a16:creationId xmlns:a16="http://schemas.microsoft.com/office/drawing/2014/main" id="{F01399E4-6E8D-40BF-8DD0-183CD32D63F6}"/>
                    </a:ext>
                  </a:extLst>
                </p:cNvPr>
                <p:cNvSpPr>
                  <a:spLocks noChangeArrowheads="1"/>
                </p:cNvSpPr>
                <p:nvPr/>
              </p:nvSpPr>
              <p:spPr bwMode="auto">
                <a:xfrm>
                  <a:off x="331" y="1923"/>
                  <a:ext cx="480" cy="6"/>
                </a:xfrm>
                <a:prstGeom prst="rect">
                  <a:avLst/>
                </a:prstGeom>
                <a:solidFill>
                  <a:srgbClr val="FFB2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50" name="Rectangle 1194">
                  <a:extLst>
                    <a:ext uri="{FF2B5EF4-FFF2-40B4-BE49-F238E27FC236}">
                      <a16:creationId xmlns:a16="http://schemas.microsoft.com/office/drawing/2014/main" id="{5C62927B-F799-4EA8-961E-582935D606AF}"/>
                    </a:ext>
                  </a:extLst>
                </p:cNvPr>
                <p:cNvSpPr>
                  <a:spLocks noChangeArrowheads="1"/>
                </p:cNvSpPr>
                <p:nvPr/>
              </p:nvSpPr>
              <p:spPr bwMode="auto">
                <a:xfrm>
                  <a:off x="331" y="1929"/>
                  <a:ext cx="480" cy="6"/>
                </a:xfrm>
                <a:prstGeom prst="rect">
                  <a:avLst/>
                </a:prstGeom>
                <a:solidFill>
                  <a:srgbClr val="FFBB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51" name="Rectangle 1195">
                  <a:extLst>
                    <a:ext uri="{FF2B5EF4-FFF2-40B4-BE49-F238E27FC236}">
                      <a16:creationId xmlns:a16="http://schemas.microsoft.com/office/drawing/2014/main" id="{DA51DF85-7AD8-40CC-A688-C69D34EA6B69}"/>
                    </a:ext>
                  </a:extLst>
                </p:cNvPr>
                <p:cNvSpPr>
                  <a:spLocks noChangeArrowheads="1"/>
                </p:cNvSpPr>
                <p:nvPr/>
              </p:nvSpPr>
              <p:spPr bwMode="auto">
                <a:xfrm>
                  <a:off x="331" y="1935"/>
                  <a:ext cx="480" cy="6"/>
                </a:xfrm>
                <a:prstGeom prst="rect">
                  <a:avLst/>
                </a:prstGeom>
                <a:solidFill>
                  <a:srgbClr val="FFC3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52" name="Rectangle 1196">
                  <a:extLst>
                    <a:ext uri="{FF2B5EF4-FFF2-40B4-BE49-F238E27FC236}">
                      <a16:creationId xmlns:a16="http://schemas.microsoft.com/office/drawing/2014/main" id="{CC98CC59-680A-4695-AADB-380F6C342ADC}"/>
                    </a:ext>
                  </a:extLst>
                </p:cNvPr>
                <p:cNvSpPr>
                  <a:spLocks noChangeArrowheads="1"/>
                </p:cNvSpPr>
                <p:nvPr/>
              </p:nvSpPr>
              <p:spPr bwMode="auto">
                <a:xfrm>
                  <a:off x="331" y="1941"/>
                  <a:ext cx="480" cy="6"/>
                </a:xfrm>
                <a:prstGeom prst="rect">
                  <a:avLst/>
                </a:prstGeom>
                <a:solidFill>
                  <a:srgbClr val="FFCC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53" name="Rectangle 1197">
                  <a:extLst>
                    <a:ext uri="{FF2B5EF4-FFF2-40B4-BE49-F238E27FC236}">
                      <a16:creationId xmlns:a16="http://schemas.microsoft.com/office/drawing/2014/main" id="{087F7BB4-4FCF-4F2D-A981-488CB091ABED}"/>
                    </a:ext>
                  </a:extLst>
                </p:cNvPr>
                <p:cNvSpPr>
                  <a:spLocks noChangeArrowheads="1"/>
                </p:cNvSpPr>
                <p:nvPr/>
              </p:nvSpPr>
              <p:spPr bwMode="auto">
                <a:xfrm>
                  <a:off x="331" y="1947"/>
                  <a:ext cx="480" cy="6"/>
                </a:xfrm>
                <a:prstGeom prst="rect">
                  <a:avLst/>
                </a:prstGeom>
                <a:solidFill>
                  <a:srgbClr val="FFD5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54" name="Rectangle 1198">
                  <a:extLst>
                    <a:ext uri="{FF2B5EF4-FFF2-40B4-BE49-F238E27FC236}">
                      <a16:creationId xmlns:a16="http://schemas.microsoft.com/office/drawing/2014/main" id="{A323B4C9-4D14-4EC4-B0AB-B43C9416993A}"/>
                    </a:ext>
                  </a:extLst>
                </p:cNvPr>
                <p:cNvSpPr>
                  <a:spLocks noChangeArrowheads="1"/>
                </p:cNvSpPr>
                <p:nvPr/>
              </p:nvSpPr>
              <p:spPr bwMode="auto">
                <a:xfrm>
                  <a:off x="331" y="1953"/>
                  <a:ext cx="480" cy="6"/>
                </a:xfrm>
                <a:prstGeom prst="rect">
                  <a:avLst/>
                </a:prstGeom>
                <a:solidFill>
                  <a:srgbClr val="FFDC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55" name="Rectangle 1199">
                  <a:extLst>
                    <a:ext uri="{FF2B5EF4-FFF2-40B4-BE49-F238E27FC236}">
                      <a16:creationId xmlns:a16="http://schemas.microsoft.com/office/drawing/2014/main" id="{35B2E00E-9110-45A8-B4BE-DDA761CC586E}"/>
                    </a:ext>
                  </a:extLst>
                </p:cNvPr>
                <p:cNvSpPr>
                  <a:spLocks noChangeArrowheads="1"/>
                </p:cNvSpPr>
                <p:nvPr/>
              </p:nvSpPr>
              <p:spPr bwMode="auto">
                <a:xfrm>
                  <a:off x="331" y="1959"/>
                  <a:ext cx="480" cy="6"/>
                </a:xfrm>
                <a:prstGeom prst="rect">
                  <a:avLst/>
                </a:prstGeom>
                <a:solidFill>
                  <a:srgbClr val="FFE3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56" name="Rectangle 1200">
                  <a:extLst>
                    <a:ext uri="{FF2B5EF4-FFF2-40B4-BE49-F238E27FC236}">
                      <a16:creationId xmlns:a16="http://schemas.microsoft.com/office/drawing/2014/main" id="{0B4A775B-C07C-42FC-8A9C-5CF707607BCD}"/>
                    </a:ext>
                  </a:extLst>
                </p:cNvPr>
                <p:cNvSpPr>
                  <a:spLocks noChangeArrowheads="1"/>
                </p:cNvSpPr>
                <p:nvPr/>
              </p:nvSpPr>
              <p:spPr bwMode="auto">
                <a:xfrm>
                  <a:off x="331" y="1965"/>
                  <a:ext cx="480" cy="6"/>
                </a:xfrm>
                <a:prstGeom prst="rect">
                  <a:avLst/>
                </a:prstGeom>
                <a:solidFill>
                  <a:srgbClr val="FFE9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57" name="Rectangle 1201">
                  <a:extLst>
                    <a:ext uri="{FF2B5EF4-FFF2-40B4-BE49-F238E27FC236}">
                      <a16:creationId xmlns:a16="http://schemas.microsoft.com/office/drawing/2014/main" id="{FAA7D880-BCD7-49CD-B0A9-327A770CF8AD}"/>
                    </a:ext>
                  </a:extLst>
                </p:cNvPr>
                <p:cNvSpPr>
                  <a:spLocks noChangeArrowheads="1"/>
                </p:cNvSpPr>
                <p:nvPr/>
              </p:nvSpPr>
              <p:spPr bwMode="auto">
                <a:xfrm>
                  <a:off x="331" y="1971"/>
                  <a:ext cx="480" cy="6"/>
                </a:xfrm>
                <a:prstGeom prst="rect">
                  <a:avLst/>
                </a:prstGeom>
                <a:solidFill>
                  <a:srgbClr val="FF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58" name="Rectangle 1202">
                  <a:extLst>
                    <a:ext uri="{FF2B5EF4-FFF2-40B4-BE49-F238E27FC236}">
                      <a16:creationId xmlns:a16="http://schemas.microsoft.com/office/drawing/2014/main" id="{A636E061-4938-4024-87BD-24267EEF6D68}"/>
                    </a:ext>
                  </a:extLst>
                </p:cNvPr>
                <p:cNvSpPr>
                  <a:spLocks noChangeArrowheads="1"/>
                </p:cNvSpPr>
                <p:nvPr/>
              </p:nvSpPr>
              <p:spPr bwMode="auto">
                <a:xfrm>
                  <a:off x="331" y="1977"/>
                  <a:ext cx="480" cy="6"/>
                </a:xfrm>
                <a:prstGeom prst="rect">
                  <a:avLst/>
                </a:prstGeom>
                <a:solidFill>
                  <a:srgbClr val="FFF2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59" name="Rectangle 1203">
                  <a:extLst>
                    <a:ext uri="{FF2B5EF4-FFF2-40B4-BE49-F238E27FC236}">
                      <a16:creationId xmlns:a16="http://schemas.microsoft.com/office/drawing/2014/main" id="{3BCFB2AA-392B-453B-9956-FFDB5FA32A6E}"/>
                    </a:ext>
                  </a:extLst>
                </p:cNvPr>
                <p:cNvSpPr>
                  <a:spLocks noChangeArrowheads="1"/>
                </p:cNvSpPr>
                <p:nvPr/>
              </p:nvSpPr>
              <p:spPr bwMode="auto">
                <a:xfrm>
                  <a:off x="331" y="1983"/>
                  <a:ext cx="480" cy="6"/>
                </a:xfrm>
                <a:prstGeom prst="rect">
                  <a:avLst/>
                </a:prstGeom>
                <a:solidFill>
                  <a:srgbClr val="FF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60" name="Rectangle 1204">
                  <a:extLst>
                    <a:ext uri="{FF2B5EF4-FFF2-40B4-BE49-F238E27FC236}">
                      <a16:creationId xmlns:a16="http://schemas.microsoft.com/office/drawing/2014/main" id="{EB8BF125-D9D8-4B55-A463-2FF9BA250F7D}"/>
                    </a:ext>
                  </a:extLst>
                </p:cNvPr>
                <p:cNvSpPr>
                  <a:spLocks noChangeArrowheads="1"/>
                </p:cNvSpPr>
                <p:nvPr/>
              </p:nvSpPr>
              <p:spPr bwMode="auto">
                <a:xfrm>
                  <a:off x="331" y="1989"/>
                  <a:ext cx="480" cy="6"/>
                </a:xfrm>
                <a:prstGeom prst="rect">
                  <a:avLst/>
                </a:prstGeom>
                <a:solidFill>
                  <a:srgbClr val="FF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61" name="Rectangle 1205">
                  <a:extLst>
                    <a:ext uri="{FF2B5EF4-FFF2-40B4-BE49-F238E27FC236}">
                      <a16:creationId xmlns:a16="http://schemas.microsoft.com/office/drawing/2014/main" id="{9EA1A315-D783-4BF9-B8C9-6BCD4AEBF73B}"/>
                    </a:ext>
                  </a:extLst>
                </p:cNvPr>
                <p:cNvSpPr>
                  <a:spLocks noChangeArrowheads="1"/>
                </p:cNvSpPr>
                <p:nvPr/>
              </p:nvSpPr>
              <p:spPr bwMode="auto">
                <a:xfrm>
                  <a:off x="331" y="1995"/>
                  <a:ext cx="480" cy="6"/>
                </a:xfrm>
                <a:prstGeom prst="rect">
                  <a:avLst/>
                </a:prstGeom>
                <a:solidFill>
                  <a:srgbClr val="FFFB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62" name="Rectangle 1206">
                  <a:extLst>
                    <a:ext uri="{FF2B5EF4-FFF2-40B4-BE49-F238E27FC236}">
                      <a16:creationId xmlns:a16="http://schemas.microsoft.com/office/drawing/2014/main" id="{1E7FB36B-47CF-40EE-9D87-19ED12B3D64D}"/>
                    </a:ext>
                  </a:extLst>
                </p:cNvPr>
                <p:cNvSpPr>
                  <a:spLocks noChangeArrowheads="1"/>
                </p:cNvSpPr>
                <p:nvPr/>
              </p:nvSpPr>
              <p:spPr bwMode="auto">
                <a:xfrm>
                  <a:off x="331" y="2001"/>
                  <a:ext cx="480" cy="6"/>
                </a:xfrm>
                <a:prstGeom prst="rect">
                  <a:avLst/>
                </a:prstGeom>
                <a:solidFill>
                  <a:srgbClr val="FF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63" name="Rectangle 1207">
                  <a:extLst>
                    <a:ext uri="{FF2B5EF4-FFF2-40B4-BE49-F238E27FC236}">
                      <a16:creationId xmlns:a16="http://schemas.microsoft.com/office/drawing/2014/main" id="{23865CB9-BCDE-41C1-9FD9-0292D15237D4}"/>
                    </a:ext>
                  </a:extLst>
                </p:cNvPr>
                <p:cNvSpPr>
                  <a:spLocks noChangeArrowheads="1"/>
                </p:cNvSpPr>
                <p:nvPr/>
              </p:nvSpPr>
              <p:spPr bwMode="auto">
                <a:xfrm>
                  <a:off x="331" y="2007"/>
                  <a:ext cx="48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64" name="Rectangle 1208">
                  <a:extLst>
                    <a:ext uri="{FF2B5EF4-FFF2-40B4-BE49-F238E27FC236}">
                      <a16:creationId xmlns:a16="http://schemas.microsoft.com/office/drawing/2014/main" id="{9DC77371-9C85-4D32-918F-D171BBA39A66}"/>
                    </a:ext>
                  </a:extLst>
                </p:cNvPr>
                <p:cNvSpPr>
                  <a:spLocks noChangeArrowheads="1"/>
                </p:cNvSpPr>
                <p:nvPr/>
              </p:nvSpPr>
              <p:spPr bwMode="auto">
                <a:xfrm>
                  <a:off x="331" y="2013"/>
                  <a:ext cx="48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65" name="Rectangle 1209">
                  <a:extLst>
                    <a:ext uri="{FF2B5EF4-FFF2-40B4-BE49-F238E27FC236}">
                      <a16:creationId xmlns:a16="http://schemas.microsoft.com/office/drawing/2014/main" id="{DCF47BB8-5709-42D3-9CF7-8457D36942A6}"/>
                    </a:ext>
                  </a:extLst>
                </p:cNvPr>
                <p:cNvSpPr>
                  <a:spLocks noChangeArrowheads="1"/>
                </p:cNvSpPr>
                <p:nvPr/>
              </p:nvSpPr>
              <p:spPr bwMode="auto">
                <a:xfrm>
                  <a:off x="331" y="2019"/>
                  <a:ext cx="480" cy="6"/>
                </a:xfrm>
                <a:prstGeom prst="rect">
                  <a:avLst/>
                </a:prstGeom>
                <a:solidFill>
                  <a:srgbClr val="FF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66" name="Rectangle 1210">
                  <a:extLst>
                    <a:ext uri="{FF2B5EF4-FFF2-40B4-BE49-F238E27FC236}">
                      <a16:creationId xmlns:a16="http://schemas.microsoft.com/office/drawing/2014/main" id="{860650EE-3F56-4DB1-A1A1-54B64B89A188}"/>
                    </a:ext>
                  </a:extLst>
                </p:cNvPr>
                <p:cNvSpPr>
                  <a:spLocks noChangeArrowheads="1"/>
                </p:cNvSpPr>
                <p:nvPr/>
              </p:nvSpPr>
              <p:spPr bwMode="auto">
                <a:xfrm>
                  <a:off x="331" y="2025"/>
                  <a:ext cx="480" cy="6"/>
                </a:xfrm>
                <a:prstGeom prst="rect">
                  <a:avLst/>
                </a:prstGeom>
                <a:solidFill>
                  <a:srgbClr val="FFFBF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67" name="Rectangle 1211">
                  <a:extLst>
                    <a:ext uri="{FF2B5EF4-FFF2-40B4-BE49-F238E27FC236}">
                      <a16:creationId xmlns:a16="http://schemas.microsoft.com/office/drawing/2014/main" id="{4E19AB44-EDF6-49D2-96A4-43DC2DAA0AA9}"/>
                    </a:ext>
                  </a:extLst>
                </p:cNvPr>
                <p:cNvSpPr>
                  <a:spLocks noChangeArrowheads="1"/>
                </p:cNvSpPr>
                <p:nvPr/>
              </p:nvSpPr>
              <p:spPr bwMode="auto">
                <a:xfrm>
                  <a:off x="331" y="2031"/>
                  <a:ext cx="480" cy="6"/>
                </a:xfrm>
                <a:prstGeom prst="rect">
                  <a:avLst/>
                </a:prstGeom>
                <a:solidFill>
                  <a:srgbClr val="FFF9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68" name="Rectangle 1212">
                  <a:extLst>
                    <a:ext uri="{FF2B5EF4-FFF2-40B4-BE49-F238E27FC236}">
                      <a16:creationId xmlns:a16="http://schemas.microsoft.com/office/drawing/2014/main" id="{F5555965-1E39-4019-97E7-46CF63F860E8}"/>
                    </a:ext>
                  </a:extLst>
                </p:cNvPr>
                <p:cNvSpPr>
                  <a:spLocks noChangeArrowheads="1"/>
                </p:cNvSpPr>
                <p:nvPr/>
              </p:nvSpPr>
              <p:spPr bwMode="auto">
                <a:xfrm>
                  <a:off x="331" y="2037"/>
                  <a:ext cx="480" cy="6"/>
                </a:xfrm>
                <a:prstGeom prst="rect">
                  <a:avLst/>
                </a:prstGeom>
                <a:solidFill>
                  <a:srgbClr val="FFF6F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69" name="Rectangle 1213">
                  <a:extLst>
                    <a:ext uri="{FF2B5EF4-FFF2-40B4-BE49-F238E27FC236}">
                      <a16:creationId xmlns:a16="http://schemas.microsoft.com/office/drawing/2014/main" id="{1E035730-8F77-4618-AC5F-0FA63C8FEB66}"/>
                    </a:ext>
                  </a:extLst>
                </p:cNvPr>
                <p:cNvSpPr>
                  <a:spLocks noChangeArrowheads="1"/>
                </p:cNvSpPr>
                <p:nvPr/>
              </p:nvSpPr>
              <p:spPr bwMode="auto">
                <a:xfrm>
                  <a:off x="331" y="2043"/>
                  <a:ext cx="480" cy="6"/>
                </a:xfrm>
                <a:prstGeom prst="rect">
                  <a:avLst/>
                </a:prstGeom>
                <a:solidFill>
                  <a:srgbClr val="FFF2F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70" name="Rectangle 1214">
                  <a:extLst>
                    <a:ext uri="{FF2B5EF4-FFF2-40B4-BE49-F238E27FC236}">
                      <a16:creationId xmlns:a16="http://schemas.microsoft.com/office/drawing/2014/main" id="{886C307E-47D4-481D-8EE0-79AE022F17AB}"/>
                    </a:ext>
                  </a:extLst>
                </p:cNvPr>
                <p:cNvSpPr>
                  <a:spLocks noChangeArrowheads="1"/>
                </p:cNvSpPr>
                <p:nvPr/>
              </p:nvSpPr>
              <p:spPr bwMode="auto">
                <a:xfrm>
                  <a:off x="331" y="2049"/>
                  <a:ext cx="480" cy="6"/>
                </a:xfrm>
                <a:prstGeom prst="rect">
                  <a:avLst/>
                </a:prstGeom>
                <a:solidFill>
                  <a:srgbClr val="FF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71" name="Rectangle 1215">
                  <a:extLst>
                    <a:ext uri="{FF2B5EF4-FFF2-40B4-BE49-F238E27FC236}">
                      <a16:creationId xmlns:a16="http://schemas.microsoft.com/office/drawing/2014/main" id="{C4665CEF-503C-4109-A58E-5061A865B04D}"/>
                    </a:ext>
                  </a:extLst>
                </p:cNvPr>
                <p:cNvSpPr>
                  <a:spLocks noChangeArrowheads="1"/>
                </p:cNvSpPr>
                <p:nvPr/>
              </p:nvSpPr>
              <p:spPr bwMode="auto">
                <a:xfrm>
                  <a:off x="331" y="2055"/>
                  <a:ext cx="480" cy="6"/>
                </a:xfrm>
                <a:prstGeom prst="rect">
                  <a:avLst/>
                </a:prstGeom>
                <a:solidFill>
                  <a:srgbClr val="FFE9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72" name="Rectangle 1216">
                  <a:extLst>
                    <a:ext uri="{FF2B5EF4-FFF2-40B4-BE49-F238E27FC236}">
                      <a16:creationId xmlns:a16="http://schemas.microsoft.com/office/drawing/2014/main" id="{D1F86F14-E3F9-4F3C-9763-14556AD0FD4D}"/>
                    </a:ext>
                  </a:extLst>
                </p:cNvPr>
                <p:cNvSpPr>
                  <a:spLocks noChangeArrowheads="1"/>
                </p:cNvSpPr>
                <p:nvPr/>
              </p:nvSpPr>
              <p:spPr bwMode="auto">
                <a:xfrm>
                  <a:off x="331" y="2061"/>
                  <a:ext cx="480" cy="6"/>
                </a:xfrm>
                <a:prstGeom prst="rect">
                  <a:avLst/>
                </a:prstGeom>
                <a:solidFill>
                  <a:srgbClr val="FFE3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73" name="Rectangle 1217">
                  <a:extLst>
                    <a:ext uri="{FF2B5EF4-FFF2-40B4-BE49-F238E27FC236}">
                      <a16:creationId xmlns:a16="http://schemas.microsoft.com/office/drawing/2014/main" id="{EFA8E170-EBB9-4C12-AD40-E6EB444A782C}"/>
                    </a:ext>
                  </a:extLst>
                </p:cNvPr>
                <p:cNvSpPr>
                  <a:spLocks noChangeArrowheads="1"/>
                </p:cNvSpPr>
                <p:nvPr/>
              </p:nvSpPr>
              <p:spPr bwMode="auto">
                <a:xfrm>
                  <a:off x="331" y="2067"/>
                  <a:ext cx="480" cy="6"/>
                </a:xfrm>
                <a:prstGeom prst="rect">
                  <a:avLst/>
                </a:prstGeom>
                <a:solidFill>
                  <a:srgbClr val="FFDC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74" name="Rectangle 1218">
                  <a:extLst>
                    <a:ext uri="{FF2B5EF4-FFF2-40B4-BE49-F238E27FC236}">
                      <a16:creationId xmlns:a16="http://schemas.microsoft.com/office/drawing/2014/main" id="{8E45476A-9005-4369-BF90-28C78169C8C1}"/>
                    </a:ext>
                  </a:extLst>
                </p:cNvPr>
                <p:cNvSpPr>
                  <a:spLocks noChangeArrowheads="1"/>
                </p:cNvSpPr>
                <p:nvPr/>
              </p:nvSpPr>
              <p:spPr bwMode="auto">
                <a:xfrm>
                  <a:off x="331" y="2073"/>
                  <a:ext cx="480" cy="6"/>
                </a:xfrm>
                <a:prstGeom prst="rect">
                  <a:avLst/>
                </a:prstGeom>
                <a:solidFill>
                  <a:srgbClr val="FFD4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75" name="Rectangle 1219">
                  <a:extLst>
                    <a:ext uri="{FF2B5EF4-FFF2-40B4-BE49-F238E27FC236}">
                      <a16:creationId xmlns:a16="http://schemas.microsoft.com/office/drawing/2014/main" id="{1F3F63CA-6556-40DD-ABC4-2FD8A0929D57}"/>
                    </a:ext>
                  </a:extLst>
                </p:cNvPr>
                <p:cNvSpPr>
                  <a:spLocks noChangeArrowheads="1"/>
                </p:cNvSpPr>
                <p:nvPr/>
              </p:nvSpPr>
              <p:spPr bwMode="auto">
                <a:xfrm>
                  <a:off x="331" y="2079"/>
                  <a:ext cx="480" cy="6"/>
                </a:xfrm>
                <a:prstGeom prst="rect">
                  <a:avLst/>
                </a:prstGeom>
                <a:solidFill>
                  <a:srgbClr val="FFCC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76" name="Rectangle 1220">
                  <a:extLst>
                    <a:ext uri="{FF2B5EF4-FFF2-40B4-BE49-F238E27FC236}">
                      <a16:creationId xmlns:a16="http://schemas.microsoft.com/office/drawing/2014/main" id="{83CD2BE5-0BF0-4FF2-ABD1-F5DBF24F9856}"/>
                    </a:ext>
                  </a:extLst>
                </p:cNvPr>
                <p:cNvSpPr>
                  <a:spLocks noChangeArrowheads="1"/>
                </p:cNvSpPr>
                <p:nvPr/>
              </p:nvSpPr>
              <p:spPr bwMode="auto">
                <a:xfrm>
                  <a:off x="331" y="2085"/>
                  <a:ext cx="480" cy="6"/>
                </a:xfrm>
                <a:prstGeom prst="rect">
                  <a:avLst/>
                </a:prstGeom>
                <a:solidFill>
                  <a:srgbClr val="FFC3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77" name="Rectangle 1221">
                  <a:extLst>
                    <a:ext uri="{FF2B5EF4-FFF2-40B4-BE49-F238E27FC236}">
                      <a16:creationId xmlns:a16="http://schemas.microsoft.com/office/drawing/2014/main" id="{90383C00-EED5-4A05-B4A2-791B34C2FDF5}"/>
                    </a:ext>
                  </a:extLst>
                </p:cNvPr>
                <p:cNvSpPr>
                  <a:spLocks noChangeArrowheads="1"/>
                </p:cNvSpPr>
                <p:nvPr/>
              </p:nvSpPr>
              <p:spPr bwMode="auto">
                <a:xfrm>
                  <a:off x="331" y="2091"/>
                  <a:ext cx="480" cy="6"/>
                </a:xfrm>
                <a:prstGeom prst="rect">
                  <a:avLst/>
                </a:prstGeom>
                <a:solidFill>
                  <a:srgbClr val="FFBA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78" name="Rectangle 1222">
                  <a:extLst>
                    <a:ext uri="{FF2B5EF4-FFF2-40B4-BE49-F238E27FC236}">
                      <a16:creationId xmlns:a16="http://schemas.microsoft.com/office/drawing/2014/main" id="{1B2125BA-A374-45FC-8746-12D6AAEB1F32}"/>
                    </a:ext>
                  </a:extLst>
                </p:cNvPr>
                <p:cNvSpPr>
                  <a:spLocks noChangeArrowheads="1"/>
                </p:cNvSpPr>
                <p:nvPr/>
              </p:nvSpPr>
              <p:spPr bwMode="auto">
                <a:xfrm>
                  <a:off x="331" y="2097"/>
                  <a:ext cx="480" cy="6"/>
                </a:xfrm>
                <a:prstGeom prst="rect">
                  <a:avLst/>
                </a:prstGeom>
                <a:solidFill>
                  <a:srgbClr val="FFB2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79" name="Rectangle 1223">
                  <a:extLst>
                    <a:ext uri="{FF2B5EF4-FFF2-40B4-BE49-F238E27FC236}">
                      <a16:creationId xmlns:a16="http://schemas.microsoft.com/office/drawing/2014/main" id="{AC2EE942-D334-42A0-A07F-E19D00A313E5}"/>
                    </a:ext>
                  </a:extLst>
                </p:cNvPr>
                <p:cNvSpPr>
                  <a:spLocks noChangeArrowheads="1"/>
                </p:cNvSpPr>
                <p:nvPr/>
              </p:nvSpPr>
              <p:spPr bwMode="auto">
                <a:xfrm>
                  <a:off x="331" y="2103"/>
                  <a:ext cx="480" cy="6"/>
                </a:xfrm>
                <a:prstGeom prst="rect">
                  <a:avLst/>
                </a:prstGeom>
                <a:solidFill>
                  <a:srgbClr val="FFA9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80" name="Rectangle 1224">
                  <a:extLst>
                    <a:ext uri="{FF2B5EF4-FFF2-40B4-BE49-F238E27FC236}">
                      <a16:creationId xmlns:a16="http://schemas.microsoft.com/office/drawing/2014/main" id="{35C6AF0A-2F67-4EEF-B8CD-38D338CD20D3}"/>
                    </a:ext>
                  </a:extLst>
                </p:cNvPr>
                <p:cNvSpPr>
                  <a:spLocks noChangeArrowheads="1"/>
                </p:cNvSpPr>
                <p:nvPr/>
              </p:nvSpPr>
              <p:spPr bwMode="auto">
                <a:xfrm>
                  <a:off x="331" y="2109"/>
                  <a:ext cx="480" cy="6"/>
                </a:xfrm>
                <a:prstGeom prst="rect">
                  <a:avLst/>
                </a:prstGeom>
                <a:solidFill>
                  <a:srgbClr val="FFA0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81" name="Rectangle 1225">
                  <a:extLst>
                    <a:ext uri="{FF2B5EF4-FFF2-40B4-BE49-F238E27FC236}">
                      <a16:creationId xmlns:a16="http://schemas.microsoft.com/office/drawing/2014/main" id="{0A0C848D-4A7D-491E-ABC6-58293EF0025D}"/>
                    </a:ext>
                  </a:extLst>
                </p:cNvPr>
                <p:cNvSpPr>
                  <a:spLocks noChangeArrowheads="1"/>
                </p:cNvSpPr>
                <p:nvPr/>
              </p:nvSpPr>
              <p:spPr bwMode="auto">
                <a:xfrm>
                  <a:off x="331" y="2115"/>
                  <a:ext cx="480" cy="6"/>
                </a:xfrm>
                <a:prstGeom prst="rect">
                  <a:avLst/>
                </a:prstGeom>
                <a:solidFill>
                  <a:srgbClr val="FF99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82" name="Rectangle 1226">
                  <a:extLst>
                    <a:ext uri="{FF2B5EF4-FFF2-40B4-BE49-F238E27FC236}">
                      <a16:creationId xmlns:a16="http://schemas.microsoft.com/office/drawing/2014/main" id="{B660900D-5AEC-4089-A05E-CEF6571BCEB1}"/>
                    </a:ext>
                  </a:extLst>
                </p:cNvPr>
                <p:cNvSpPr>
                  <a:spLocks noChangeArrowheads="1"/>
                </p:cNvSpPr>
                <p:nvPr/>
              </p:nvSpPr>
              <p:spPr bwMode="auto">
                <a:xfrm>
                  <a:off x="331" y="2121"/>
                  <a:ext cx="480" cy="6"/>
                </a:xfrm>
                <a:prstGeom prst="rect">
                  <a:avLst/>
                </a:prstGeom>
                <a:solidFill>
                  <a:srgbClr val="FF92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83" name="Rectangle 1227">
                  <a:extLst>
                    <a:ext uri="{FF2B5EF4-FFF2-40B4-BE49-F238E27FC236}">
                      <a16:creationId xmlns:a16="http://schemas.microsoft.com/office/drawing/2014/main" id="{581F2405-CB75-4418-B8A6-A4B618ECC97A}"/>
                    </a:ext>
                  </a:extLst>
                </p:cNvPr>
                <p:cNvSpPr>
                  <a:spLocks noChangeArrowheads="1"/>
                </p:cNvSpPr>
                <p:nvPr/>
              </p:nvSpPr>
              <p:spPr bwMode="auto">
                <a:xfrm>
                  <a:off x="331" y="2127"/>
                  <a:ext cx="480" cy="6"/>
                </a:xfrm>
                <a:prstGeom prst="rect">
                  <a:avLst/>
                </a:prstGeom>
                <a:solidFill>
                  <a:srgbClr val="FF8B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84" name="Rectangle 1228">
                  <a:extLst>
                    <a:ext uri="{FF2B5EF4-FFF2-40B4-BE49-F238E27FC236}">
                      <a16:creationId xmlns:a16="http://schemas.microsoft.com/office/drawing/2014/main" id="{D93FEA01-49C5-47BC-B87C-CB6E42D2C57E}"/>
                    </a:ext>
                  </a:extLst>
                </p:cNvPr>
                <p:cNvSpPr>
                  <a:spLocks noChangeArrowheads="1"/>
                </p:cNvSpPr>
                <p:nvPr/>
              </p:nvSpPr>
              <p:spPr bwMode="auto">
                <a:xfrm>
                  <a:off x="331" y="2133"/>
                  <a:ext cx="480" cy="6"/>
                </a:xfrm>
                <a:prstGeom prst="rect">
                  <a:avLst/>
                </a:prstGeom>
                <a:solidFill>
                  <a:srgbClr val="FF87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85" name="Rectangle 1229">
                  <a:extLst>
                    <a:ext uri="{FF2B5EF4-FFF2-40B4-BE49-F238E27FC236}">
                      <a16:creationId xmlns:a16="http://schemas.microsoft.com/office/drawing/2014/main" id="{D59218B8-FCD9-4F22-9517-53AA516EF3C8}"/>
                    </a:ext>
                  </a:extLst>
                </p:cNvPr>
                <p:cNvSpPr>
                  <a:spLocks noChangeArrowheads="1"/>
                </p:cNvSpPr>
                <p:nvPr/>
              </p:nvSpPr>
              <p:spPr bwMode="auto">
                <a:xfrm>
                  <a:off x="331" y="2139"/>
                  <a:ext cx="480" cy="6"/>
                </a:xfrm>
                <a:prstGeom prst="rect">
                  <a:avLst/>
                </a:prstGeom>
                <a:solidFill>
                  <a:srgbClr val="FF82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86" name="Rectangle 1230">
                  <a:extLst>
                    <a:ext uri="{FF2B5EF4-FFF2-40B4-BE49-F238E27FC236}">
                      <a16:creationId xmlns:a16="http://schemas.microsoft.com/office/drawing/2014/main" id="{0F06DDA2-F1B9-4CA6-8B4D-2D3C3A5879E2}"/>
                    </a:ext>
                  </a:extLst>
                </p:cNvPr>
                <p:cNvSpPr>
                  <a:spLocks noChangeArrowheads="1"/>
                </p:cNvSpPr>
                <p:nvPr/>
              </p:nvSpPr>
              <p:spPr bwMode="auto">
                <a:xfrm>
                  <a:off x="331" y="2145"/>
                  <a:ext cx="480" cy="6"/>
                </a:xfrm>
                <a:prstGeom prst="rect">
                  <a:avLst/>
                </a:prstGeom>
                <a:solidFill>
                  <a:srgbClr val="FF7F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87" name="Rectangle 1231">
                  <a:extLst>
                    <a:ext uri="{FF2B5EF4-FFF2-40B4-BE49-F238E27FC236}">
                      <a16:creationId xmlns:a16="http://schemas.microsoft.com/office/drawing/2014/main" id="{6D019476-8AF4-4004-AAF3-632C85C51657}"/>
                    </a:ext>
                  </a:extLst>
                </p:cNvPr>
                <p:cNvSpPr>
                  <a:spLocks noChangeArrowheads="1"/>
                </p:cNvSpPr>
                <p:nvPr/>
              </p:nvSpPr>
              <p:spPr bwMode="auto">
                <a:xfrm>
                  <a:off x="331" y="2151"/>
                  <a:ext cx="480" cy="6"/>
                </a:xfrm>
                <a:prstGeom prst="rect">
                  <a:avLst/>
                </a:prstGeom>
                <a:solidFill>
                  <a:srgbClr val="FF7C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1888" name="Rectangle 1232">
                <a:extLst>
                  <a:ext uri="{FF2B5EF4-FFF2-40B4-BE49-F238E27FC236}">
                    <a16:creationId xmlns:a16="http://schemas.microsoft.com/office/drawing/2014/main" id="{150F961F-2448-42A0-BC19-E29F91057337}"/>
                  </a:ext>
                </a:extLst>
              </p:cNvPr>
              <p:cNvSpPr>
                <a:spLocks noChangeArrowheads="1"/>
              </p:cNvSpPr>
              <p:nvPr/>
            </p:nvSpPr>
            <p:spPr bwMode="auto">
              <a:xfrm>
                <a:off x="331" y="1869"/>
                <a:ext cx="480" cy="288"/>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1889" name="Rectangle 1233">
              <a:extLst>
                <a:ext uri="{FF2B5EF4-FFF2-40B4-BE49-F238E27FC236}">
                  <a16:creationId xmlns:a16="http://schemas.microsoft.com/office/drawing/2014/main" id="{E3EA56DB-A5E7-4E9B-AE51-288B518E42E0}"/>
                </a:ext>
              </a:extLst>
            </p:cNvPr>
            <p:cNvSpPr>
              <a:spLocks noChangeArrowheads="1"/>
            </p:cNvSpPr>
            <p:nvPr/>
          </p:nvSpPr>
          <p:spPr bwMode="auto">
            <a:xfrm>
              <a:off x="1662" y="2556"/>
              <a:ext cx="22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PPP</a:t>
              </a:r>
              <a:endParaRPr lang="fr-FR" altLang="en-US"/>
            </a:p>
          </p:txBody>
        </p:sp>
        <p:sp>
          <p:nvSpPr>
            <p:cNvPr id="71890" name="Rectangle 1234">
              <a:extLst>
                <a:ext uri="{FF2B5EF4-FFF2-40B4-BE49-F238E27FC236}">
                  <a16:creationId xmlns:a16="http://schemas.microsoft.com/office/drawing/2014/main" id="{B5B1CAC3-F0F2-46FF-A450-F645FB78A7D6}"/>
                </a:ext>
              </a:extLst>
            </p:cNvPr>
            <p:cNvSpPr>
              <a:spLocks noChangeArrowheads="1"/>
            </p:cNvSpPr>
            <p:nvPr/>
          </p:nvSpPr>
          <p:spPr bwMode="auto">
            <a:xfrm>
              <a:off x="1590" y="2688"/>
              <a:ext cx="37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PPPoE</a:t>
              </a:r>
              <a:endParaRPr lang="fr-FR" altLang="en-US"/>
            </a:p>
          </p:txBody>
        </p:sp>
        <p:grpSp>
          <p:nvGrpSpPr>
            <p:cNvPr id="71891" name="Group 1235">
              <a:extLst>
                <a:ext uri="{FF2B5EF4-FFF2-40B4-BE49-F238E27FC236}">
                  <a16:creationId xmlns:a16="http://schemas.microsoft.com/office/drawing/2014/main" id="{DB384758-91DA-495B-94B4-538C23D8450C}"/>
                </a:ext>
              </a:extLst>
            </p:cNvPr>
            <p:cNvGrpSpPr>
              <a:grpSpLocks/>
            </p:cNvGrpSpPr>
            <p:nvPr/>
          </p:nvGrpSpPr>
          <p:grpSpPr bwMode="auto">
            <a:xfrm>
              <a:off x="2544" y="3505"/>
              <a:ext cx="288" cy="192"/>
              <a:chOff x="1339" y="2830"/>
              <a:chExt cx="288" cy="192"/>
            </a:xfrm>
          </p:grpSpPr>
          <p:grpSp>
            <p:nvGrpSpPr>
              <p:cNvPr id="71892" name="Group 1236">
                <a:extLst>
                  <a:ext uri="{FF2B5EF4-FFF2-40B4-BE49-F238E27FC236}">
                    <a16:creationId xmlns:a16="http://schemas.microsoft.com/office/drawing/2014/main" id="{74D4E945-65A6-4FCA-91A7-02F18D5F3E8E}"/>
                  </a:ext>
                </a:extLst>
              </p:cNvPr>
              <p:cNvGrpSpPr>
                <a:grpSpLocks/>
              </p:cNvGrpSpPr>
              <p:nvPr/>
            </p:nvGrpSpPr>
            <p:grpSpPr bwMode="auto">
              <a:xfrm>
                <a:off x="1339" y="2830"/>
                <a:ext cx="288" cy="192"/>
                <a:chOff x="1339" y="2830"/>
                <a:chExt cx="288" cy="192"/>
              </a:xfrm>
            </p:grpSpPr>
            <p:sp>
              <p:nvSpPr>
                <p:cNvPr id="71893" name="Rectangle 1237">
                  <a:extLst>
                    <a:ext uri="{FF2B5EF4-FFF2-40B4-BE49-F238E27FC236}">
                      <a16:creationId xmlns:a16="http://schemas.microsoft.com/office/drawing/2014/main" id="{67FD3455-D148-4000-9697-27103262654E}"/>
                    </a:ext>
                  </a:extLst>
                </p:cNvPr>
                <p:cNvSpPr>
                  <a:spLocks noChangeArrowheads="1"/>
                </p:cNvSpPr>
                <p:nvPr/>
              </p:nvSpPr>
              <p:spPr bwMode="auto">
                <a:xfrm>
                  <a:off x="1339" y="2830"/>
                  <a:ext cx="288"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94" name="Rectangle 1238">
                  <a:extLst>
                    <a:ext uri="{FF2B5EF4-FFF2-40B4-BE49-F238E27FC236}">
                      <a16:creationId xmlns:a16="http://schemas.microsoft.com/office/drawing/2014/main" id="{15F7828D-E808-4A30-AC35-D2E5A343639E}"/>
                    </a:ext>
                  </a:extLst>
                </p:cNvPr>
                <p:cNvSpPr>
                  <a:spLocks noChangeArrowheads="1"/>
                </p:cNvSpPr>
                <p:nvPr/>
              </p:nvSpPr>
              <p:spPr bwMode="auto">
                <a:xfrm>
                  <a:off x="1339" y="2836"/>
                  <a:ext cx="288"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95" name="Rectangle 1239">
                  <a:extLst>
                    <a:ext uri="{FF2B5EF4-FFF2-40B4-BE49-F238E27FC236}">
                      <a16:creationId xmlns:a16="http://schemas.microsoft.com/office/drawing/2014/main" id="{07B5C891-FBA8-4F79-88E1-A577D42616E9}"/>
                    </a:ext>
                  </a:extLst>
                </p:cNvPr>
                <p:cNvSpPr>
                  <a:spLocks noChangeArrowheads="1"/>
                </p:cNvSpPr>
                <p:nvPr/>
              </p:nvSpPr>
              <p:spPr bwMode="auto">
                <a:xfrm>
                  <a:off x="1339" y="2842"/>
                  <a:ext cx="288" cy="6"/>
                </a:xfrm>
                <a:prstGeom prst="rect">
                  <a:avLst/>
                </a:prstGeom>
                <a:solidFill>
                  <a:srgbClr val="6E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96" name="Rectangle 1240">
                  <a:extLst>
                    <a:ext uri="{FF2B5EF4-FFF2-40B4-BE49-F238E27FC236}">
                      <a16:creationId xmlns:a16="http://schemas.microsoft.com/office/drawing/2014/main" id="{2CDE3D12-452F-43C9-8C84-847D7A6B9965}"/>
                    </a:ext>
                  </a:extLst>
                </p:cNvPr>
                <p:cNvSpPr>
                  <a:spLocks noChangeArrowheads="1"/>
                </p:cNvSpPr>
                <p:nvPr/>
              </p:nvSpPr>
              <p:spPr bwMode="auto">
                <a:xfrm>
                  <a:off x="1339" y="2848"/>
                  <a:ext cx="288"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97" name="Rectangle 1241">
                  <a:extLst>
                    <a:ext uri="{FF2B5EF4-FFF2-40B4-BE49-F238E27FC236}">
                      <a16:creationId xmlns:a16="http://schemas.microsoft.com/office/drawing/2014/main" id="{413E454A-C333-4BDC-8AC0-5CBFE057D52B}"/>
                    </a:ext>
                  </a:extLst>
                </p:cNvPr>
                <p:cNvSpPr>
                  <a:spLocks noChangeArrowheads="1"/>
                </p:cNvSpPr>
                <p:nvPr/>
              </p:nvSpPr>
              <p:spPr bwMode="auto">
                <a:xfrm>
                  <a:off x="1339" y="2854"/>
                  <a:ext cx="288"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98" name="Rectangle 1242">
                  <a:extLst>
                    <a:ext uri="{FF2B5EF4-FFF2-40B4-BE49-F238E27FC236}">
                      <a16:creationId xmlns:a16="http://schemas.microsoft.com/office/drawing/2014/main" id="{D1C5B814-99DA-49AE-AFD0-F48305DE7E63}"/>
                    </a:ext>
                  </a:extLst>
                </p:cNvPr>
                <p:cNvSpPr>
                  <a:spLocks noChangeArrowheads="1"/>
                </p:cNvSpPr>
                <p:nvPr/>
              </p:nvSpPr>
              <p:spPr bwMode="auto">
                <a:xfrm>
                  <a:off x="1339" y="2860"/>
                  <a:ext cx="288" cy="6"/>
                </a:xfrm>
                <a:prstGeom prst="rect">
                  <a:avLst/>
                </a:prstGeom>
                <a:solidFill>
                  <a:srgbClr val="85A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899" name="Rectangle 1243">
                  <a:extLst>
                    <a:ext uri="{FF2B5EF4-FFF2-40B4-BE49-F238E27FC236}">
                      <a16:creationId xmlns:a16="http://schemas.microsoft.com/office/drawing/2014/main" id="{A4D918E9-445A-45A1-9CA6-4CB72F567936}"/>
                    </a:ext>
                  </a:extLst>
                </p:cNvPr>
                <p:cNvSpPr>
                  <a:spLocks noChangeArrowheads="1"/>
                </p:cNvSpPr>
                <p:nvPr/>
              </p:nvSpPr>
              <p:spPr bwMode="auto">
                <a:xfrm>
                  <a:off x="1339" y="2866"/>
                  <a:ext cx="288" cy="6"/>
                </a:xfrm>
                <a:prstGeom prst="rect">
                  <a:avLst/>
                </a:prstGeom>
                <a:solidFill>
                  <a:srgbClr val="8F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00" name="Rectangle 1244">
                  <a:extLst>
                    <a:ext uri="{FF2B5EF4-FFF2-40B4-BE49-F238E27FC236}">
                      <a16:creationId xmlns:a16="http://schemas.microsoft.com/office/drawing/2014/main" id="{2F725B8C-1586-4887-899E-70F54FBE315D}"/>
                    </a:ext>
                  </a:extLst>
                </p:cNvPr>
                <p:cNvSpPr>
                  <a:spLocks noChangeArrowheads="1"/>
                </p:cNvSpPr>
                <p:nvPr/>
              </p:nvSpPr>
              <p:spPr bwMode="auto">
                <a:xfrm>
                  <a:off x="1339" y="2872"/>
                  <a:ext cx="288" cy="6"/>
                </a:xfrm>
                <a:prstGeom prst="rect">
                  <a:avLst/>
                </a:prstGeom>
                <a:solidFill>
                  <a:srgbClr val="99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01" name="Rectangle 1245">
                  <a:extLst>
                    <a:ext uri="{FF2B5EF4-FFF2-40B4-BE49-F238E27FC236}">
                      <a16:creationId xmlns:a16="http://schemas.microsoft.com/office/drawing/2014/main" id="{FA66EB48-3656-438F-95ED-3EBA638E1F64}"/>
                    </a:ext>
                  </a:extLst>
                </p:cNvPr>
                <p:cNvSpPr>
                  <a:spLocks noChangeArrowheads="1"/>
                </p:cNvSpPr>
                <p:nvPr/>
              </p:nvSpPr>
              <p:spPr bwMode="auto">
                <a:xfrm>
                  <a:off x="1339" y="2878"/>
                  <a:ext cx="288" cy="6"/>
                </a:xfrm>
                <a:prstGeom prst="rect">
                  <a:avLst/>
                </a:prstGeom>
                <a:solidFill>
                  <a:srgbClr val="A3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02" name="Rectangle 1246">
                  <a:extLst>
                    <a:ext uri="{FF2B5EF4-FFF2-40B4-BE49-F238E27FC236}">
                      <a16:creationId xmlns:a16="http://schemas.microsoft.com/office/drawing/2014/main" id="{BF01A34C-5D79-4A56-AB1B-A4AEEF737B0C}"/>
                    </a:ext>
                  </a:extLst>
                </p:cNvPr>
                <p:cNvSpPr>
                  <a:spLocks noChangeArrowheads="1"/>
                </p:cNvSpPr>
                <p:nvPr/>
              </p:nvSpPr>
              <p:spPr bwMode="auto">
                <a:xfrm>
                  <a:off x="1339" y="2884"/>
                  <a:ext cx="288"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03" name="Rectangle 1247">
                  <a:extLst>
                    <a:ext uri="{FF2B5EF4-FFF2-40B4-BE49-F238E27FC236}">
                      <a16:creationId xmlns:a16="http://schemas.microsoft.com/office/drawing/2014/main" id="{9B24F6E9-2737-455A-9DFA-53176BC83968}"/>
                    </a:ext>
                  </a:extLst>
                </p:cNvPr>
                <p:cNvSpPr>
                  <a:spLocks noChangeArrowheads="1"/>
                </p:cNvSpPr>
                <p:nvPr/>
              </p:nvSpPr>
              <p:spPr bwMode="auto">
                <a:xfrm>
                  <a:off x="1339" y="2890"/>
                  <a:ext cx="288"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04" name="Rectangle 1248">
                  <a:extLst>
                    <a:ext uri="{FF2B5EF4-FFF2-40B4-BE49-F238E27FC236}">
                      <a16:creationId xmlns:a16="http://schemas.microsoft.com/office/drawing/2014/main" id="{8CEA1A61-6619-41B0-9A43-21057C9D0FFC}"/>
                    </a:ext>
                  </a:extLst>
                </p:cNvPr>
                <p:cNvSpPr>
                  <a:spLocks noChangeArrowheads="1"/>
                </p:cNvSpPr>
                <p:nvPr/>
              </p:nvSpPr>
              <p:spPr bwMode="auto">
                <a:xfrm>
                  <a:off x="1339" y="2896"/>
                  <a:ext cx="288"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05" name="Rectangle 1249">
                  <a:extLst>
                    <a:ext uri="{FF2B5EF4-FFF2-40B4-BE49-F238E27FC236}">
                      <a16:creationId xmlns:a16="http://schemas.microsoft.com/office/drawing/2014/main" id="{BA41971C-533D-4CD1-A01A-DC290CB3D5CE}"/>
                    </a:ext>
                  </a:extLst>
                </p:cNvPr>
                <p:cNvSpPr>
                  <a:spLocks noChangeArrowheads="1"/>
                </p:cNvSpPr>
                <p:nvPr/>
              </p:nvSpPr>
              <p:spPr bwMode="auto">
                <a:xfrm>
                  <a:off x="1339" y="2902"/>
                  <a:ext cx="288"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06" name="Rectangle 1250">
                  <a:extLst>
                    <a:ext uri="{FF2B5EF4-FFF2-40B4-BE49-F238E27FC236}">
                      <a16:creationId xmlns:a16="http://schemas.microsoft.com/office/drawing/2014/main" id="{CB9D4A13-AEE6-4BEE-8EAE-CF10EFA6BB21}"/>
                    </a:ext>
                  </a:extLst>
                </p:cNvPr>
                <p:cNvSpPr>
                  <a:spLocks noChangeArrowheads="1"/>
                </p:cNvSpPr>
                <p:nvPr/>
              </p:nvSpPr>
              <p:spPr bwMode="auto">
                <a:xfrm>
                  <a:off x="1339" y="2908"/>
                  <a:ext cx="288"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07" name="Rectangle 1251">
                  <a:extLst>
                    <a:ext uri="{FF2B5EF4-FFF2-40B4-BE49-F238E27FC236}">
                      <a16:creationId xmlns:a16="http://schemas.microsoft.com/office/drawing/2014/main" id="{4B90B163-048D-4CFB-A6EE-62DE2EA36CD1}"/>
                    </a:ext>
                  </a:extLst>
                </p:cNvPr>
                <p:cNvSpPr>
                  <a:spLocks noChangeArrowheads="1"/>
                </p:cNvSpPr>
                <p:nvPr/>
              </p:nvSpPr>
              <p:spPr bwMode="auto">
                <a:xfrm>
                  <a:off x="1339" y="2914"/>
                  <a:ext cx="288"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08" name="Rectangle 1252">
                  <a:extLst>
                    <a:ext uri="{FF2B5EF4-FFF2-40B4-BE49-F238E27FC236}">
                      <a16:creationId xmlns:a16="http://schemas.microsoft.com/office/drawing/2014/main" id="{0CE3B252-F707-4610-B74D-FC1ADC883EAB}"/>
                    </a:ext>
                  </a:extLst>
                </p:cNvPr>
                <p:cNvSpPr>
                  <a:spLocks noChangeArrowheads="1"/>
                </p:cNvSpPr>
                <p:nvPr/>
              </p:nvSpPr>
              <p:spPr bwMode="auto">
                <a:xfrm>
                  <a:off x="1339" y="2920"/>
                  <a:ext cx="288"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09" name="Rectangle 1253">
                  <a:extLst>
                    <a:ext uri="{FF2B5EF4-FFF2-40B4-BE49-F238E27FC236}">
                      <a16:creationId xmlns:a16="http://schemas.microsoft.com/office/drawing/2014/main" id="{B727B382-911B-48C6-A389-BD4F99063048}"/>
                    </a:ext>
                  </a:extLst>
                </p:cNvPr>
                <p:cNvSpPr>
                  <a:spLocks noChangeArrowheads="1"/>
                </p:cNvSpPr>
                <p:nvPr/>
              </p:nvSpPr>
              <p:spPr bwMode="auto">
                <a:xfrm>
                  <a:off x="1339" y="2926"/>
                  <a:ext cx="288"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10" name="Rectangle 1254">
                  <a:extLst>
                    <a:ext uri="{FF2B5EF4-FFF2-40B4-BE49-F238E27FC236}">
                      <a16:creationId xmlns:a16="http://schemas.microsoft.com/office/drawing/2014/main" id="{ECD5B70F-56B0-4A70-B944-17752FB1A5BB}"/>
                    </a:ext>
                  </a:extLst>
                </p:cNvPr>
                <p:cNvSpPr>
                  <a:spLocks noChangeArrowheads="1"/>
                </p:cNvSpPr>
                <p:nvPr/>
              </p:nvSpPr>
              <p:spPr bwMode="auto">
                <a:xfrm>
                  <a:off x="1339" y="2932"/>
                  <a:ext cx="288"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11" name="Rectangle 1255">
                  <a:extLst>
                    <a:ext uri="{FF2B5EF4-FFF2-40B4-BE49-F238E27FC236}">
                      <a16:creationId xmlns:a16="http://schemas.microsoft.com/office/drawing/2014/main" id="{71ED8B17-A58C-44F9-B4A4-0802C90289BD}"/>
                    </a:ext>
                  </a:extLst>
                </p:cNvPr>
                <p:cNvSpPr>
                  <a:spLocks noChangeArrowheads="1"/>
                </p:cNvSpPr>
                <p:nvPr/>
              </p:nvSpPr>
              <p:spPr bwMode="auto">
                <a:xfrm>
                  <a:off x="1339" y="2938"/>
                  <a:ext cx="288"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12" name="Rectangle 1256">
                  <a:extLst>
                    <a:ext uri="{FF2B5EF4-FFF2-40B4-BE49-F238E27FC236}">
                      <a16:creationId xmlns:a16="http://schemas.microsoft.com/office/drawing/2014/main" id="{7B07F1E4-D416-4EF1-B557-61F59C6FEDDC}"/>
                    </a:ext>
                  </a:extLst>
                </p:cNvPr>
                <p:cNvSpPr>
                  <a:spLocks noChangeArrowheads="1"/>
                </p:cNvSpPr>
                <p:nvPr/>
              </p:nvSpPr>
              <p:spPr bwMode="auto">
                <a:xfrm>
                  <a:off x="1339" y="2944"/>
                  <a:ext cx="288"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13" name="Rectangle 1257">
                  <a:extLst>
                    <a:ext uri="{FF2B5EF4-FFF2-40B4-BE49-F238E27FC236}">
                      <a16:creationId xmlns:a16="http://schemas.microsoft.com/office/drawing/2014/main" id="{29906339-0B5A-4136-AD2F-E69DC11011B9}"/>
                    </a:ext>
                  </a:extLst>
                </p:cNvPr>
                <p:cNvSpPr>
                  <a:spLocks noChangeArrowheads="1"/>
                </p:cNvSpPr>
                <p:nvPr/>
              </p:nvSpPr>
              <p:spPr bwMode="auto">
                <a:xfrm>
                  <a:off x="1339" y="2950"/>
                  <a:ext cx="288" cy="6"/>
                </a:xfrm>
                <a:prstGeom prst="rect">
                  <a:avLst/>
                </a:prstGeom>
                <a:solidFill>
                  <a:srgbClr val="B9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14" name="Rectangle 1258">
                  <a:extLst>
                    <a:ext uri="{FF2B5EF4-FFF2-40B4-BE49-F238E27FC236}">
                      <a16:creationId xmlns:a16="http://schemas.microsoft.com/office/drawing/2014/main" id="{49F377C3-E01E-45CA-854B-27D92F35128E}"/>
                    </a:ext>
                  </a:extLst>
                </p:cNvPr>
                <p:cNvSpPr>
                  <a:spLocks noChangeArrowheads="1"/>
                </p:cNvSpPr>
                <p:nvPr/>
              </p:nvSpPr>
              <p:spPr bwMode="auto">
                <a:xfrm>
                  <a:off x="1339" y="2956"/>
                  <a:ext cx="288"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15" name="Rectangle 1259">
                  <a:extLst>
                    <a:ext uri="{FF2B5EF4-FFF2-40B4-BE49-F238E27FC236}">
                      <a16:creationId xmlns:a16="http://schemas.microsoft.com/office/drawing/2014/main" id="{2F5BAA5D-B5D5-4B58-B08C-E29F99572A09}"/>
                    </a:ext>
                  </a:extLst>
                </p:cNvPr>
                <p:cNvSpPr>
                  <a:spLocks noChangeArrowheads="1"/>
                </p:cNvSpPr>
                <p:nvPr/>
              </p:nvSpPr>
              <p:spPr bwMode="auto">
                <a:xfrm>
                  <a:off x="1339" y="2962"/>
                  <a:ext cx="288" cy="6"/>
                </a:xfrm>
                <a:prstGeom prst="rect">
                  <a:avLst/>
                </a:prstGeom>
                <a:solidFill>
                  <a:srgbClr val="ABC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16" name="Rectangle 1260">
                  <a:extLst>
                    <a:ext uri="{FF2B5EF4-FFF2-40B4-BE49-F238E27FC236}">
                      <a16:creationId xmlns:a16="http://schemas.microsoft.com/office/drawing/2014/main" id="{F092173C-5432-4FF2-8760-8712F3FD2E37}"/>
                    </a:ext>
                  </a:extLst>
                </p:cNvPr>
                <p:cNvSpPr>
                  <a:spLocks noChangeArrowheads="1"/>
                </p:cNvSpPr>
                <p:nvPr/>
              </p:nvSpPr>
              <p:spPr bwMode="auto">
                <a:xfrm>
                  <a:off x="1339" y="2968"/>
                  <a:ext cx="288"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17" name="Rectangle 1261">
                  <a:extLst>
                    <a:ext uri="{FF2B5EF4-FFF2-40B4-BE49-F238E27FC236}">
                      <a16:creationId xmlns:a16="http://schemas.microsoft.com/office/drawing/2014/main" id="{1103247C-C8C3-4887-92CA-FD0262A78900}"/>
                    </a:ext>
                  </a:extLst>
                </p:cNvPr>
                <p:cNvSpPr>
                  <a:spLocks noChangeArrowheads="1"/>
                </p:cNvSpPr>
                <p:nvPr/>
              </p:nvSpPr>
              <p:spPr bwMode="auto">
                <a:xfrm>
                  <a:off x="1339" y="2974"/>
                  <a:ext cx="288" cy="6"/>
                </a:xfrm>
                <a:prstGeom prst="rect">
                  <a:avLst/>
                </a:prstGeom>
                <a:solidFill>
                  <a:srgbClr val="98B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18" name="Rectangle 1262">
                  <a:extLst>
                    <a:ext uri="{FF2B5EF4-FFF2-40B4-BE49-F238E27FC236}">
                      <a16:creationId xmlns:a16="http://schemas.microsoft.com/office/drawing/2014/main" id="{376C688A-B96C-4FD3-A6B8-6445D8F3A73F}"/>
                    </a:ext>
                  </a:extLst>
                </p:cNvPr>
                <p:cNvSpPr>
                  <a:spLocks noChangeArrowheads="1"/>
                </p:cNvSpPr>
                <p:nvPr/>
              </p:nvSpPr>
              <p:spPr bwMode="auto">
                <a:xfrm>
                  <a:off x="1339" y="2980"/>
                  <a:ext cx="288" cy="6"/>
                </a:xfrm>
                <a:prstGeom prst="rect">
                  <a:avLst/>
                </a:prstGeom>
                <a:solidFill>
                  <a:srgbClr val="8E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19" name="Rectangle 1263">
                  <a:extLst>
                    <a:ext uri="{FF2B5EF4-FFF2-40B4-BE49-F238E27FC236}">
                      <a16:creationId xmlns:a16="http://schemas.microsoft.com/office/drawing/2014/main" id="{C6A328D0-E63D-491A-A8A7-71877228FAE0}"/>
                    </a:ext>
                  </a:extLst>
                </p:cNvPr>
                <p:cNvSpPr>
                  <a:spLocks noChangeArrowheads="1"/>
                </p:cNvSpPr>
                <p:nvPr/>
              </p:nvSpPr>
              <p:spPr bwMode="auto">
                <a:xfrm>
                  <a:off x="1339" y="2986"/>
                  <a:ext cx="288" cy="6"/>
                </a:xfrm>
                <a:prstGeom prst="rect">
                  <a:avLst/>
                </a:prstGeom>
                <a:solidFill>
                  <a:srgbClr val="85A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20" name="Rectangle 1264">
                  <a:extLst>
                    <a:ext uri="{FF2B5EF4-FFF2-40B4-BE49-F238E27FC236}">
                      <a16:creationId xmlns:a16="http://schemas.microsoft.com/office/drawing/2014/main" id="{6F470580-27E3-4969-892A-1CF618CD0E0B}"/>
                    </a:ext>
                  </a:extLst>
                </p:cNvPr>
                <p:cNvSpPr>
                  <a:spLocks noChangeArrowheads="1"/>
                </p:cNvSpPr>
                <p:nvPr/>
              </p:nvSpPr>
              <p:spPr bwMode="auto">
                <a:xfrm>
                  <a:off x="1339" y="2992"/>
                  <a:ext cx="288"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21" name="Rectangle 1265">
                  <a:extLst>
                    <a:ext uri="{FF2B5EF4-FFF2-40B4-BE49-F238E27FC236}">
                      <a16:creationId xmlns:a16="http://schemas.microsoft.com/office/drawing/2014/main" id="{961E533C-EE75-46EC-A1E3-ECADC3563DC0}"/>
                    </a:ext>
                  </a:extLst>
                </p:cNvPr>
                <p:cNvSpPr>
                  <a:spLocks noChangeArrowheads="1"/>
                </p:cNvSpPr>
                <p:nvPr/>
              </p:nvSpPr>
              <p:spPr bwMode="auto">
                <a:xfrm>
                  <a:off x="1339" y="2998"/>
                  <a:ext cx="288" cy="6"/>
                </a:xfrm>
                <a:prstGeom prst="rect">
                  <a:avLst/>
                </a:prstGeom>
                <a:solidFill>
                  <a:srgbClr val="74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22" name="Rectangle 1266">
                  <a:extLst>
                    <a:ext uri="{FF2B5EF4-FFF2-40B4-BE49-F238E27FC236}">
                      <a16:creationId xmlns:a16="http://schemas.microsoft.com/office/drawing/2014/main" id="{12E1BA16-8BA5-48D5-80C7-AB094D8B026C}"/>
                    </a:ext>
                  </a:extLst>
                </p:cNvPr>
                <p:cNvSpPr>
                  <a:spLocks noChangeArrowheads="1"/>
                </p:cNvSpPr>
                <p:nvPr/>
              </p:nvSpPr>
              <p:spPr bwMode="auto">
                <a:xfrm>
                  <a:off x="1339" y="3004"/>
                  <a:ext cx="288" cy="6"/>
                </a:xfrm>
                <a:prstGeom prst="rect">
                  <a:avLst/>
                </a:prstGeom>
                <a:solidFill>
                  <a:srgbClr val="6E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23" name="Rectangle 1267">
                  <a:extLst>
                    <a:ext uri="{FF2B5EF4-FFF2-40B4-BE49-F238E27FC236}">
                      <a16:creationId xmlns:a16="http://schemas.microsoft.com/office/drawing/2014/main" id="{47C36F2E-ACC0-43FF-86A8-3CF52C886374}"/>
                    </a:ext>
                  </a:extLst>
                </p:cNvPr>
                <p:cNvSpPr>
                  <a:spLocks noChangeArrowheads="1"/>
                </p:cNvSpPr>
                <p:nvPr/>
              </p:nvSpPr>
              <p:spPr bwMode="auto">
                <a:xfrm>
                  <a:off x="1339" y="3010"/>
                  <a:ext cx="288"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24" name="Rectangle 1268">
                  <a:extLst>
                    <a:ext uri="{FF2B5EF4-FFF2-40B4-BE49-F238E27FC236}">
                      <a16:creationId xmlns:a16="http://schemas.microsoft.com/office/drawing/2014/main" id="{95FE693D-DAF9-4BF4-B9D4-4C258CBC918E}"/>
                    </a:ext>
                  </a:extLst>
                </p:cNvPr>
                <p:cNvSpPr>
                  <a:spLocks noChangeArrowheads="1"/>
                </p:cNvSpPr>
                <p:nvPr/>
              </p:nvSpPr>
              <p:spPr bwMode="auto">
                <a:xfrm>
                  <a:off x="1339" y="3016"/>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1925" name="Rectangle 1269">
                <a:extLst>
                  <a:ext uri="{FF2B5EF4-FFF2-40B4-BE49-F238E27FC236}">
                    <a16:creationId xmlns:a16="http://schemas.microsoft.com/office/drawing/2014/main" id="{F48598E8-43E5-453C-B809-AFD789D0025F}"/>
                  </a:ext>
                </a:extLst>
              </p:cNvPr>
              <p:cNvSpPr>
                <a:spLocks noChangeArrowheads="1"/>
              </p:cNvSpPr>
              <p:nvPr/>
            </p:nvSpPr>
            <p:spPr bwMode="auto">
              <a:xfrm>
                <a:off x="1339" y="2830"/>
                <a:ext cx="288"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1926" name="Rectangle 1270">
              <a:extLst>
                <a:ext uri="{FF2B5EF4-FFF2-40B4-BE49-F238E27FC236}">
                  <a16:creationId xmlns:a16="http://schemas.microsoft.com/office/drawing/2014/main" id="{6347E99F-CAA7-4F9F-B9C2-A4867C5B3831}"/>
                </a:ext>
              </a:extLst>
            </p:cNvPr>
            <p:cNvSpPr>
              <a:spLocks noChangeArrowheads="1"/>
            </p:cNvSpPr>
            <p:nvPr/>
          </p:nvSpPr>
          <p:spPr bwMode="auto">
            <a:xfrm>
              <a:off x="2568" y="3535"/>
              <a:ext cx="2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ATM</a:t>
              </a:r>
              <a:endParaRPr lang="fr-FR" altLang="en-US"/>
            </a:p>
          </p:txBody>
        </p:sp>
        <p:grpSp>
          <p:nvGrpSpPr>
            <p:cNvPr id="71927" name="Group 1271">
              <a:extLst>
                <a:ext uri="{FF2B5EF4-FFF2-40B4-BE49-F238E27FC236}">
                  <a16:creationId xmlns:a16="http://schemas.microsoft.com/office/drawing/2014/main" id="{0E7928C4-B7F8-455C-A49E-17D54FA91549}"/>
                </a:ext>
              </a:extLst>
            </p:cNvPr>
            <p:cNvGrpSpPr>
              <a:grpSpLocks/>
            </p:cNvGrpSpPr>
            <p:nvPr/>
          </p:nvGrpSpPr>
          <p:grpSpPr bwMode="auto">
            <a:xfrm>
              <a:off x="3120" y="3505"/>
              <a:ext cx="624" cy="192"/>
              <a:chOff x="1915" y="2830"/>
              <a:chExt cx="624" cy="192"/>
            </a:xfrm>
          </p:grpSpPr>
          <p:grpSp>
            <p:nvGrpSpPr>
              <p:cNvPr id="71928" name="Group 1272">
                <a:extLst>
                  <a:ext uri="{FF2B5EF4-FFF2-40B4-BE49-F238E27FC236}">
                    <a16:creationId xmlns:a16="http://schemas.microsoft.com/office/drawing/2014/main" id="{4C589D71-D6E6-46BD-908B-F5E4038F5544}"/>
                  </a:ext>
                </a:extLst>
              </p:cNvPr>
              <p:cNvGrpSpPr>
                <a:grpSpLocks/>
              </p:cNvGrpSpPr>
              <p:nvPr/>
            </p:nvGrpSpPr>
            <p:grpSpPr bwMode="auto">
              <a:xfrm>
                <a:off x="1915" y="2830"/>
                <a:ext cx="624" cy="192"/>
                <a:chOff x="1915" y="2830"/>
                <a:chExt cx="624" cy="192"/>
              </a:xfrm>
            </p:grpSpPr>
            <p:sp>
              <p:nvSpPr>
                <p:cNvPr id="71929" name="Rectangle 1273">
                  <a:extLst>
                    <a:ext uri="{FF2B5EF4-FFF2-40B4-BE49-F238E27FC236}">
                      <a16:creationId xmlns:a16="http://schemas.microsoft.com/office/drawing/2014/main" id="{92A76BDE-0FAA-47FF-A95D-064EF20D68EF}"/>
                    </a:ext>
                  </a:extLst>
                </p:cNvPr>
                <p:cNvSpPr>
                  <a:spLocks noChangeArrowheads="1"/>
                </p:cNvSpPr>
                <p:nvPr/>
              </p:nvSpPr>
              <p:spPr bwMode="auto">
                <a:xfrm>
                  <a:off x="1915" y="2830"/>
                  <a:ext cx="624"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30" name="Rectangle 1274">
                  <a:extLst>
                    <a:ext uri="{FF2B5EF4-FFF2-40B4-BE49-F238E27FC236}">
                      <a16:creationId xmlns:a16="http://schemas.microsoft.com/office/drawing/2014/main" id="{E6723FEC-8F57-4A4C-A670-C21CB977BE96}"/>
                    </a:ext>
                  </a:extLst>
                </p:cNvPr>
                <p:cNvSpPr>
                  <a:spLocks noChangeArrowheads="1"/>
                </p:cNvSpPr>
                <p:nvPr/>
              </p:nvSpPr>
              <p:spPr bwMode="auto">
                <a:xfrm>
                  <a:off x="1915" y="2836"/>
                  <a:ext cx="624"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31" name="Rectangle 1275">
                  <a:extLst>
                    <a:ext uri="{FF2B5EF4-FFF2-40B4-BE49-F238E27FC236}">
                      <a16:creationId xmlns:a16="http://schemas.microsoft.com/office/drawing/2014/main" id="{FE41D753-EA32-4B42-AA1C-02B6F30D7CF1}"/>
                    </a:ext>
                  </a:extLst>
                </p:cNvPr>
                <p:cNvSpPr>
                  <a:spLocks noChangeArrowheads="1"/>
                </p:cNvSpPr>
                <p:nvPr/>
              </p:nvSpPr>
              <p:spPr bwMode="auto">
                <a:xfrm>
                  <a:off x="1915" y="2842"/>
                  <a:ext cx="624" cy="6"/>
                </a:xfrm>
                <a:prstGeom prst="rect">
                  <a:avLst/>
                </a:prstGeom>
                <a:solidFill>
                  <a:srgbClr val="6E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32" name="Rectangle 1276">
                  <a:extLst>
                    <a:ext uri="{FF2B5EF4-FFF2-40B4-BE49-F238E27FC236}">
                      <a16:creationId xmlns:a16="http://schemas.microsoft.com/office/drawing/2014/main" id="{FE44CEA6-747A-41CE-98E4-877A1AC92BF9}"/>
                    </a:ext>
                  </a:extLst>
                </p:cNvPr>
                <p:cNvSpPr>
                  <a:spLocks noChangeArrowheads="1"/>
                </p:cNvSpPr>
                <p:nvPr/>
              </p:nvSpPr>
              <p:spPr bwMode="auto">
                <a:xfrm>
                  <a:off x="1915" y="2848"/>
                  <a:ext cx="624"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33" name="Rectangle 1277">
                  <a:extLst>
                    <a:ext uri="{FF2B5EF4-FFF2-40B4-BE49-F238E27FC236}">
                      <a16:creationId xmlns:a16="http://schemas.microsoft.com/office/drawing/2014/main" id="{33C76306-FE5E-49F8-8A93-B647BE75CB5F}"/>
                    </a:ext>
                  </a:extLst>
                </p:cNvPr>
                <p:cNvSpPr>
                  <a:spLocks noChangeArrowheads="1"/>
                </p:cNvSpPr>
                <p:nvPr/>
              </p:nvSpPr>
              <p:spPr bwMode="auto">
                <a:xfrm>
                  <a:off x="1915" y="2854"/>
                  <a:ext cx="624"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34" name="Rectangle 1278">
                  <a:extLst>
                    <a:ext uri="{FF2B5EF4-FFF2-40B4-BE49-F238E27FC236}">
                      <a16:creationId xmlns:a16="http://schemas.microsoft.com/office/drawing/2014/main" id="{2261A3BB-B177-4028-9EEB-FFE25EB1CF7C}"/>
                    </a:ext>
                  </a:extLst>
                </p:cNvPr>
                <p:cNvSpPr>
                  <a:spLocks noChangeArrowheads="1"/>
                </p:cNvSpPr>
                <p:nvPr/>
              </p:nvSpPr>
              <p:spPr bwMode="auto">
                <a:xfrm>
                  <a:off x="1915" y="2860"/>
                  <a:ext cx="624" cy="6"/>
                </a:xfrm>
                <a:prstGeom prst="rect">
                  <a:avLst/>
                </a:prstGeom>
                <a:solidFill>
                  <a:srgbClr val="85A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35" name="Rectangle 1279">
                  <a:extLst>
                    <a:ext uri="{FF2B5EF4-FFF2-40B4-BE49-F238E27FC236}">
                      <a16:creationId xmlns:a16="http://schemas.microsoft.com/office/drawing/2014/main" id="{7253DFEA-4C74-43BD-8B33-5C6048AABE14}"/>
                    </a:ext>
                  </a:extLst>
                </p:cNvPr>
                <p:cNvSpPr>
                  <a:spLocks noChangeArrowheads="1"/>
                </p:cNvSpPr>
                <p:nvPr/>
              </p:nvSpPr>
              <p:spPr bwMode="auto">
                <a:xfrm>
                  <a:off x="1915" y="2866"/>
                  <a:ext cx="624" cy="6"/>
                </a:xfrm>
                <a:prstGeom prst="rect">
                  <a:avLst/>
                </a:prstGeom>
                <a:solidFill>
                  <a:srgbClr val="8F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36" name="Rectangle 1280">
                  <a:extLst>
                    <a:ext uri="{FF2B5EF4-FFF2-40B4-BE49-F238E27FC236}">
                      <a16:creationId xmlns:a16="http://schemas.microsoft.com/office/drawing/2014/main" id="{13528D9F-CE4E-4758-9E45-907971915FE6}"/>
                    </a:ext>
                  </a:extLst>
                </p:cNvPr>
                <p:cNvSpPr>
                  <a:spLocks noChangeArrowheads="1"/>
                </p:cNvSpPr>
                <p:nvPr/>
              </p:nvSpPr>
              <p:spPr bwMode="auto">
                <a:xfrm>
                  <a:off x="1915" y="2872"/>
                  <a:ext cx="624" cy="6"/>
                </a:xfrm>
                <a:prstGeom prst="rect">
                  <a:avLst/>
                </a:prstGeom>
                <a:solidFill>
                  <a:srgbClr val="99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37" name="Rectangle 1281">
                  <a:extLst>
                    <a:ext uri="{FF2B5EF4-FFF2-40B4-BE49-F238E27FC236}">
                      <a16:creationId xmlns:a16="http://schemas.microsoft.com/office/drawing/2014/main" id="{74849921-C9A2-44A0-B2E9-BB0A0922FC8A}"/>
                    </a:ext>
                  </a:extLst>
                </p:cNvPr>
                <p:cNvSpPr>
                  <a:spLocks noChangeArrowheads="1"/>
                </p:cNvSpPr>
                <p:nvPr/>
              </p:nvSpPr>
              <p:spPr bwMode="auto">
                <a:xfrm>
                  <a:off x="1915" y="2878"/>
                  <a:ext cx="624" cy="6"/>
                </a:xfrm>
                <a:prstGeom prst="rect">
                  <a:avLst/>
                </a:prstGeom>
                <a:solidFill>
                  <a:srgbClr val="A3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38" name="Rectangle 1282">
                  <a:extLst>
                    <a:ext uri="{FF2B5EF4-FFF2-40B4-BE49-F238E27FC236}">
                      <a16:creationId xmlns:a16="http://schemas.microsoft.com/office/drawing/2014/main" id="{F2F7167F-D4C3-4876-83C3-B071476F917F}"/>
                    </a:ext>
                  </a:extLst>
                </p:cNvPr>
                <p:cNvSpPr>
                  <a:spLocks noChangeArrowheads="1"/>
                </p:cNvSpPr>
                <p:nvPr/>
              </p:nvSpPr>
              <p:spPr bwMode="auto">
                <a:xfrm>
                  <a:off x="1915" y="2884"/>
                  <a:ext cx="624"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39" name="Rectangle 1283">
                  <a:extLst>
                    <a:ext uri="{FF2B5EF4-FFF2-40B4-BE49-F238E27FC236}">
                      <a16:creationId xmlns:a16="http://schemas.microsoft.com/office/drawing/2014/main" id="{B6C06662-CE06-4C43-A318-509288D5D285}"/>
                    </a:ext>
                  </a:extLst>
                </p:cNvPr>
                <p:cNvSpPr>
                  <a:spLocks noChangeArrowheads="1"/>
                </p:cNvSpPr>
                <p:nvPr/>
              </p:nvSpPr>
              <p:spPr bwMode="auto">
                <a:xfrm>
                  <a:off x="1915" y="2890"/>
                  <a:ext cx="624"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40" name="Rectangle 1284">
                  <a:extLst>
                    <a:ext uri="{FF2B5EF4-FFF2-40B4-BE49-F238E27FC236}">
                      <a16:creationId xmlns:a16="http://schemas.microsoft.com/office/drawing/2014/main" id="{E45CBC8E-6D93-4F24-B338-F53D55B26D4C}"/>
                    </a:ext>
                  </a:extLst>
                </p:cNvPr>
                <p:cNvSpPr>
                  <a:spLocks noChangeArrowheads="1"/>
                </p:cNvSpPr>
                <p:nvPr/>
              </p:nvSpPr>
              <p:spPr bwMode="auto">
                <a:xfrm>
                  <a:off x="1915" y="2896"/>
                  <a:ext cx="624"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41" name="Rectangle 1285">
                  <a:extLst>
                    <a:ext uri="{FF2B5EF4-FFF2-40B4-BE49-F238E27FC236}">
                      <a16:creationId xmlns:a16="http://schemas.microsoft.com/office/drawing/2014/main" id="{37195E4E-4D74-40E6-96B1-8E620E2FC921}"/>
                    </a:ext>
                  </a:extLst>
                </p:cNvPr>
                <p:cNvSpPr>
                  <a:spLocks noChangeArrowheads="1"/>
                </p:cNvSpPr>
                <p:nvPr/>
              </p:nvSpPr>
              <p:spPr bwMode="auto">
                <a:xfrm>
                  <a:off x="1915" y="2902"/>
                  <a:ext cx="624"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42" name="Rectangle 1286">
                  <a:extLst>
                    <a:ext uri="{FF2B5EF4-FFF2-40B4-BE49-F238E27FC236}">
                      <a16:creationId xmlns:a16="http://schemas.microsoft.com/office/drawing/2014/main" id="{FAE56ECC-B4AF-45DD-95DC-A05A8F602F03}"/>
                    </a:ext>
                  </a:extLst>
                </p:cNvPr>
                <p:cNvSpPr>
                  <a:spLocks noChangeArrowheads="1"/>
                </p:cNvSpPr>
                <p:nvPr/>
              </p:nvSpPr>
              <p:spPr bwMode="auto">
                <a:xfrm>
                  <a:off x="1915" y="2908"/>
                  <a:ext cx="624"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43" name="Rectangle 1287">
                  <a:extLst>
                    <a:ext uri="{FF2B5EF4-FFF2-40B4-BE49-F238E27FC236}">
                      <a16:creationId xmlns:a16="http://schemas.microsoft.com/office/drawing/2014/main" id="{5E5EBB50-0805-420B-AA9F-F3AEEB7B1DC4}"/>
                    </a:ext>
                  </a:extLst>
                </p:cNvPr>
                <p:cNvSpPr>
                  <a:spLocks noChangeArrowheads="1"/>
                </p:cNvSpPr>
                <p:nvPr/>
              </p:nvSpPr>
              <p:spPr bwMode="auto">
                <a:xfrm>
                  <a:off x="1915" y="2914"/>
                  <a:ext cx="624"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44" name="Rectangle 1288">
                  <a:extLst>
                    <a:ext uri="{FF2B5EF4-FFF2-40B4-BE49-F238E27FC236}">
                      <a16:creationId xmlns:a16="http://schemas.microsoft.com/office/drawing/2014/main" id="{06581138-F00C-43D9-8B61-71D69B4B0408}"/>
                    </a:ext>
                  </a:extLst>
                </p:cNvPr>
                <p:cNvSpPr>
                  <a:spLocks noChangeArrowheads="1"/>
                </p:cNvSpPr>
                <p:nvPr/>
              </p:nvSpPr>
              <p:spPr bwMode="auto">
                <a:xfrm>
                  <a:off x="1915" y="2920"/>
                  <a:ext cx="624"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45" name="Rectangle 1289">
                  <a:extLst>
                    <a:ext uri="{FF2B5EF4-FFF2-40B4-BE49-F238E27FC236}">
                      <a16:creationId xmlns:a16="http://schemas.microsoft.com/office/drawing/2014/main" id="{5E778BF7-3DDC-43C5-8A7E-E0827341CA75}"/>
                    </a:ext>
                  </a:extLst>
                </p:cNvPr>
                <p:cNvSpPr>
                  <a:spLocks noChangeArrowheads="1"/>
                </p:cNvSpPr>
                <p:nvPr/>
              </p:nvSpPr>
              <p:spPr bwMode="auto">
                <a:xfrm>
                  <a:off x="1915" y="2926"/>
                  <a:ext cx="624"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46" name="Rectangle 1290">
                  <a:extLst>
                    <a:ext uri="{FF2B5EF4-FFF2-40B4-BE49-F238E27FC236}">
                      <a16:creationId xmlns:a16="http://schemas.microsoft.com/office/drawing/2014/main" id="{E98E803E-6170-4909-91FB-4E90472F61E4}"/>
                    </a:ext>
                  </a:extLst>
                </p:cNvPr>
                <p:cNvSpPr>
                  <a:spLocks noChangeArrowheads="1"/>
                </p:cNvSpPr>
                <p:nvPr/>
              </p:nvSpPr>
              <p:spPr bwMode="auto">
                <a:xfrm>
                  <a:off x="1915" y="2932"/>
                  <a:ext cx="624"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47" name="Rectangle 1291">
                  <a:extLst>
                    <a:ext uri="{FF2B5EF4-FFF2-40B4-BE49-F238E27FC236}">
                      <a16:creationId xmlns:a16="http://schemas.microsoft.com/office/drawing/2014/main" id="{F81F6D4E-510A-484E-B39C-E72D8E14488F}"/>
                    </a:ext>
                  </a:extLst>
                </p:cNvPr>
                <p:cNvSpPr>
                  <a:spLocks noChangeArrowheads="1"/>
                </p:cNvSpPr>
                <p:nvPr/>
              </p:nvSpPr>
              <p:spPr bwMode="auto">
                <a:xfrm>
                  <a:off x="1915" y="2938"/>
                  <a:ext cx="624"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48" name="Rectangle 1292">
                  <a:extLst>
                    <a:ext uri="{FF2B5EF4-FFF2-40B4-BE49-F238E27FC236}">
                      <a16:creationId xmlns:a16="http://schemas.microsoft.com/office/drawing/2014/main" id="{F0A650C5-D36C-4D84-8763-5E26EF38AD70}"/>
                    </a:ext>
                  </a:extLst>
                </p:cNvPr>
                <p:cNvSpPr>
                  <a:spLocks noChangeArrowheads="1"/>
                </p:cNvSpPr>
                <p:nvPr/>
              </p:nvSpPr>
              <p:spPr bwMode="auto">
                <a:xfrm>
                  <a:off x="1915" y="2944"/>
                  <a:ext cx="624"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49" name="Rectangle 1293">
                  <a:extLst>
                    <a:ext uri="{FF2B5EF4-FFF2-40B4-BE49-F238E27FC236}">
                      <a16:creationId xmlns:a16="http://schemas.microsoft.com/office/drawing/2014/main" id="{853DA6D8-40B0-4301-9AB1-2042C460E8CC}"/>
                    </a:ext>
                  </a:extLst>
                </p:cNvPr>
                <p:cNvSpPr>
                  <a:spLocks noChangeArrowheads="1"/>
                </p:cNvSpPr>
                <p:nvPr/>
              </p:nvSpPr>
              <p:spPr bwMode="auto">
                <a:xfrm>
                  <a:off x="1915" y="2950"/>
                  <a:ext cx="624" cy="6"/>
                </a:xfrm>
                <a:prstGeom prst="rect">
                  <a:avLst/>
                </a:prstGeom>
                <a:solidFill>
                  <a:srgbClr val="B9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50" name="Rectangle 1294">
                  <a:extLst>
                    <a:ext uri="{FF2B5EF4-FFF2-40B4-BE49-F238E27FC236}">
                      <a16:creationId xmlns:a16="http://schemas.microsoft.com/office/drawing/2014/main" id="{8E5DA152-6696-4983-AFF1-42210FF81195}"/>
                    </a:ext>
                  </a:extLst>
                </p:cNvPr>
                <p:cNvSpPr>
                  <a:spLocks noChangeArrowheads="1"/>
                </p:cNvSpPr>
                <p:nvPr/>
              </p:nvSpPr>
              <p:spPr bwMode="auto">
                <a:xfrm>
                  <a:off x="1915" y="2956"/>
                  <a:ext cx="624"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51" name="Rectangle 1295">
                  <a:extLst>
                    <a:ext uri="{FF2B5EF4-FFF2-40B4-BE49-F238E27FC236}">
                      <a16:creationId xmlns:a16="http://schemas.microsoft.com/office/drawing/2014/main" id="{CECA957A-EE87-4CE4-BF4C-1E2235F05499}"/>
                    </a:ext>
                  </a:extLst>
                </p:cNvPr>
                <p:cNvSpPr>
                  <a:spLocks noChangeArrowheads="1"/>
                </p:cNvSpPr>
                <p:nvPr/>
              </p:nvSpPr>
              <p:spPr bwMode="auto">
                <a:xfrm>
                  <a:off x="1915" y="2962"/>
                  <a:ext cx="624" cy="6"/>
                </a:xfrm>
                <a:prstGeom prst="rect">
                  <a:avLst/>
                </a:prstGeom>
                <a:solidFill>
                  <a:srgbClr val="ABC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52" name="Rectangle 1296">
                  <a:extLst>
                    <a:ext uri="{FF2B5EF4-FFF2-40B4-BE49-F238E27FC236}">
                      <a16:creationId xmlns:a16="http://schemas.microsoft.com/office/drawing/2014/main" id="{028B946E-EE21-4B83-A673-723CC9941363}"/>
                    </a:ext>
                  </a:extLst>
                </p:cNvPr>
                <p:cNvSpPr>
                  <a:spLocks noChangeArrowheads="1"/>
                </p:cNvSpPr>
                <p:nvPr/>
              </p:nvSpPr>
              <p:spPr bwMode="auto">
                <a:xfrm>
                  <a:off x="1915" y="2968"/>
                  <a:ext cx="624"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53" name="Rectangle 1297">
                  <a:extLst>
                    <a:ext uri="{FF2B5EF4-FFF2-40B4-BE49-F238E27FC236}">
                      <a16:creationId xmlns:a16="http://schemas.microsoft.com/office/drawing/2014/main" id="{AB15D147-8014-498A-B351-F02EFCB92EE1}"/>
                    </a:ext>
                  </a:extLst>
                </p:cNvPr>
                <p:cNvSpPr>
                  <a:spLocks noChangeArrowheads="1"/>
                </p:cNvSpPr>
                <p:nvPr/>
              </p:nvSpPr>
              <p:spPr bwMode="auto">
                <a:xfrm>
                  <a:off x="1915" y="2974"/>
                  <a:ext cx="624" cy="6"/>
                </a:xfrm>
                <a:prstGeom prst="rect">
                  <a:avLst/>
                </a:prstGeom>
                <a:solidFill>
                  <a:srgbClr val="98B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54" name="Rectangle 1298">
                  <a:extLst>
                    <a:ext uri="{FF2B5EF4-FFF2-40B4-BE49-F238E27FC236}">
                      <a16:creationId xmlns:a16="http://schemas.microsoft.com/office/drawing/2014/main" id="{AF18C231-944F-4E72-8DED-DFAC82B6E330}"/>
                    </a:ext>
                  </a:extLst>
                </p:cNvPr>
                <p:cNvSpPr>
                  <a:spLocks noChangeArrowheads="1"/>
                </p:cNvSpPr>
                <p:nvPr/>
              </p:nvSpPr>
              <p:spPr bwMode="auto">
                <a:xfrm>
                  <a:off x="1915" y="2980"/>
                  <a:ext cx="624" cy="6"/>
                </a:xfrm>
                <a:prstGeom prst="rect">
                  <a:avLst/>
                </a:prstGeom>
                <a:solidFill>
                  <a:srgbClr val="8E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55" name="Rectangle 1299">
                  <a:extLst>
                    <a:ext uri="{FF2B5EF4-FFF2-40B4-BE49-F238E27FC236}">
                      <a16:creationId xmlns:a16="http://schemas.microsoft.com/office/drawing/2014/main" id="{2AE15A51-D226-4F20-8A1C-C9939C56EDC0}"/>
                    </a:ext>
                  </a:extLst>
                </p:cNvPr>
                <p:cNvSpPr>
                  <a:spLocks noChangeArrowheads="1"/>
                </p:cNvSpPr>
                <p:nvPr/>
              </p:nvSpPr>
              <p:spPr bwMode="auto">
                <a:xfrm>
                  <a:off x="1915" y="2986"/>
                  <a:ext cx="624" cy="6"/>
                </a:xfrm>
                <a:prstGeom prst="rect">
                  <a:avLst/>
                </a:prstGeom>
                <a:solidFill>
                  <a:srgbClr val="85A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56" name="Rectangle 1300">
                  <a:extLst>
                    <a:ext uri="{FF2B5EF4-FFF2-40B4-BE49-F238E27FC236}">
                      <a16:creationId xmlns:a16="http://schemas.microsoft.com/office/drawing/2014/main" id="{27B1803F-4C28-4E0B-BC1D-CEF810C4D9E8}"/>
                    </a:ext>
                  </a:extLst>
                </p:cNvPr>
                <p:cNvSpPr>
                  <a:spLocks noChangeArrowheads="1"/>
                </p:cNvSpPr>
                <p:nvPr/>
              </p:nvSpPr>
              <p:spPr bwMode="auto">
                <a:xfrm>
                  <a:off x="1915" y="2992"/>
                  <a:ext cx="624"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57" name="Rectangle 1301">
                  <a:extLst>
                    <a:ext uri="{FF2B5EF4-FFF2-40B4-BE49-F238E27FC236}">
                      <a16:creationId xmlns:a16="http://schemas.microsoft.com/office/drawing/2014/main" id="{B04E598A-FEE5-4802-BF64-FFD9D64B0B9D}"/>
                    </a:ext>
                  </a:extLst>
                </p:cNvPr>
                <p:cNvSpPr>
                  <a:spLocks noChangeArrowheads="1"/>
                </p:cNvSpPr>
                <p:nvPr/>
              </p:nvSpPr>
              <p:spPr bwMode="auto">
                <a:xfrm>
                  <a:off x="1915" y="2998"/>
                  <a:ext cx="624" cy="6"/>
                </a:xfrm>
                <a:prstGeom prst="rect">
                  <a:avLst/>
                </a:prstGeom>
                <a:solidFill>
                  <a:srgbClr val="74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58" name="Rectangle 1302">
                  <a:extLst>
                    <a:ext uri="{FF2B5EF4-FFF2-40B4-BE49-F238E27FC236}">
                      <a16:creationId xmlns:a16="http://schemas.microsoft.com/office/drawing/2014/main" id="{3ABE5FB4-ADFC-4828-8297-0391B17749B5}"/>
                    </a:ext>
                  </a:extLst>
                </p:cNvPr>
                <p:cNvSpPr>
                  <a:spLocks noChangeArrowheads="1"/>
                </p:cNvSpPr>
                <p:nvPr/>
              </p:nvSpPr>
              <p:spPr bwMode="auto">
                <a:xfrm>
                  <a:off x="1915" y="3004"/>
                  <a:ext cx="624" cy="6"/>
                </a:xfrm>
                <a:prstGeom prst="rect">
                  <a:avLst/>
                </a:prstGeom>
                <a:solidFill>
                  <a:srgbClr val="6E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59" name="Rectangle 1303">
                  <a:extLst>
                    <a:ext uri="{FF2B5EF4-FFF2-40B4-BE49-F238E27FC236}">
                      <a16:creationId xmlns:a16="http://schemas.microsoft.com/office/drawing/2014/main" id="{10229AF4-B291-4AE5-B257-F4787C786DC3}"/>
                    </a:ext>
                  </a:extLst>
                </p:cNvPr>
                <p:cNvSpPr>
                  <a:spLocks noChangeArrowheads="1"/>
                </p:cNvSpPr>
                <p:nvPr/>
              </p:nvSpPr>
              <p:spPr bwMode="auto">
                <a:xfrm>
                  <a:off x="1915" y="3010"/>
                  <a:ext cx="624"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60" name="Rectangle 1304">
                  <a:extLst>
                    <a:ext uri="{FF2B5EF4-FFF2-40B4-BE49-F238E27FC236}">
                      <a16:creationId xmlns:a16="http://schemas.microsoft.com/office/drawing/2014/main" id="{FB589C2E-2DAD-48F6-A484-BF17A4F1393B}"/>
                    </a:ext>
                  </a:extLst>
                </p:cNvPr>
                <p:cNvSpPr>
                  <a:spLocks noChangeArrowheads="1"/>
                </p:cNvSpPr>
                <p:nvPr/>
              </p:nvSpPr>
              <p:spPr bwMode="auto">
                <a:xfrm>
                  <a:off x="1915" y="3016"/>
                  <a:ext cx="624"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1961" name="Rectangle 1305">
                <a:extLst>
                  <a:ext uri="{FF2B5EF4-FFF2-40B4-BE49-F238E27FC236}">
                    <a16:creationId xmlns:a16="http://schemas.microsoft.com/office/drawing/2014/main" id="{46581879-33A3-41B9-B9E9-C0249508FFD7}"/>
                  </a:ext>
                </a:extLst>
              </p:cNvPr>
              <p:cNvSpPr>
                <a:spLocks noChangeArrowheads="1"/>
              </p:cNvSpPr>
              <p:nvPr/>
            </p:nvSpPr>
            <p:spPr bwMode="auto">
              <a:xfrm>
                <a:off x="1915" y="2830"/>
                <a:ext cx="624"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1962" name="Rectangle 1306">
              <a:extLst>
                <a:ext uri="{FF2B5EF4-FFF2-40B4-BE49-F238E27FC236}">
                  <a16:creationId xmlns:a16="http://schemas.microsoft.com/office/drawing/2014/main" id="{C5A1D020-D3BA-4B52-85B5-DD24E33D6A3E}"/>
                </a:ext>
              </a:extLst>
            </p:cNvPr>
            <p:cNvSpPr>
              <a:spLocks noChangeArrowheads="1"/>
            </p:cNvSpPr>
            <p:nvPr/>
          </p:nvSpPr>
          <p:spPr bwMode="auto">
            <a:xfrm>
              <a:off x="3312" y="3535"/>
              <a:ext cx="2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ATM</a:t>
              </a:r>
              <a:endParaRPr lang="fr-FR" altLang="en-US"/>
            </a:p>
          </p:txBody>
        </p:sp>
        <p:grpSp>
          <p:nvGrpSpPr>
            <p:cNvPr id="71963" name="Group 1307">
              <a:extLst>
                <a:ext uri="{FF2B5EF4-FFF2-40B4-BE49-F238E27FC236}">
                  <a16:creationId xmlns:a16="http://schemas.microsoft.com/office/drawing/2014/main" id="{81CB8D74-C1C6-4574-89A7-F455E2773011}"/>
                </a:ext>
              </a:extLst>
            </p:cNvPr>
            <p:cNvGrpSpPr>
              <a:grpSpLocks/>
            </p:cNvGrpSpPr>
            <p:nvPr/>
          </p:nvGrpSpPr>
          <p:grpSpPr bwMode="auto">
            <a:xfrm>
              <a:off x="1536" y="2832"/>
              <a:ext cx="480" cy="240"/>
              <a:chOff x="331" y="2157"/>
              <a:chExt cx="480" cy="240"/>
            </a:xfrm>
          </p:grpSpPr>
          <p:grpSp>
            <p:nvGrpSpPr>
              <p:cNvPr id="71964" name="Group 1308">
                <a:extLst>
                  <a:ext uri="{FF2B5EF4-FFF2-40B4-BE49-F238E27FC236}">
                    <a16:creationId xmlns:a16="http://schemas.microsoft.com/office/drawing/2014/main" id="{BDD27068-AC9F-4122-92C2-775DED555814}"/>
                  </a:ext>
                </a:extLst>
              </p:cNvPr>
              <p:cNvGrpSpPr>
                <a:grpSpLocks/>
              </p:cNvGrpSpPr>
              <p:nvPr/>
            </p:nvGrpSpPr>
            <p:grpSpPr bwMode="auto">
              <a:xfrm>
                <a:off x="331" y="2157"/>
                <a:ext cx="480" cy="240"/>
                <a:chOff x="331" y="2157"/>
                <a:chExt cx="480" cy="240"/>
              </a:xfrm>
            </p:grpSpPr>
            <p:sp>
              <p:nvSpPr>
                <p:cNvPr id="71965" name="Rectangle 1309">
                  <a:extLst>
                    <a:ext uri="{FF2B5EF4-FFF2-40B4-BE49-F238E27FC236}">
                      <a16:creationId xmlns:a16="http://schemas.microsoft.com/office/drawing/2014/main" id="{B13CE9EA-3247-4B51-971E-B907983CD95E}"/>
                    </a:ext>
                  </a:extLst>
                </p:cNvPr>
                <p:cNvSpPr>
                  <a:spLocks noChangeArrowheads="1"/>
                </p:cNvSpPr>
                <p:nvPr/>
              </p:nvSpPr>
              <p:spPr bwMode="auto">
                <a:xfrm>
                  <a:off x="331" y="2157"/>
                  <a:ext cx="480"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66" name="Rectangle 1310">
                  <a:extLst>
                    <a:ext uri="{FF2B5EF4-FFF2-40B4-BE49-F238E27FC236}">
                      <a16:creationId xmlns:a16="http://schemas.microsoft.com/office/drawing/2014/main" id="{6B5135E3-EB5A-4075-8B27-C198BD642769}"/>
                    </a:ext>
                  </a:extLst>
                </p:cNvPr>
                <p:cNvSpPr>
                  <a:spLocks noChangeArrowheads="1"/>
                </p:cNvSpPr>
                <p:nvPr/>
              </p:nvSpPr>
              <p:spPr bwMode="auto">
                <a:xfrm>
                  <a:off x="331" y="2163"/>
                  <a:ext cx="480"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67" name="Rectangle 1311">
                  <a:extLst>
                    <a:ext uri="{FF2B5EF4-FFF2-40B4-BE49-F238E27FC236}">
                      <a16:creationId xmlns:a16="http://schemas.microsoft.com/office/drawing/2014/main" id="{FCC881AC-B317-4D99-9ACC-317005430269}"/>
                    </a:ext>
                  </a:extLst>
                </p:cNvPr>
                <p:cNvSpPr>
                  <a:spLocks noChangeArrowheads="1"/>
                </p:cNvSpPr>
                <p:nvPr/>
              </p:nvSpPr>
              <p:spPr bwMode="auto">
                <a:xfrm>
                  <a:off x="331" y="2169"/>
                  <a:ext cx="480"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68" name="Rectangle 1312">
                  <a:extLst>
                    <a:ext uri="{FF2B5EF4-FFF2-40B4-BE49-F238E27FC236}">
                      <a16:creationId xmlns:a16="http://schemas.microsoft.com/office/drawing/2014/main" id="{D12139EF-9453-4C2C-89BB-0B05F03984A4}"/>
                    </a:ext>
                  </a:extLst>
                </p:cNvPr>
                <p:cNvSpPr>
                  <a:spLocks noChangeArrowheads="1"/>
                </p:cNvSpPr>
                <p:nvPr/>
              </p:nvSpPr>
              <p:spPr bwMode="auto">
                <a:xfrm>
                  <a:off x="331" y="2175"/>
                  <a:ext cx="480"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69" name="Rectangle 1313">
                  <a:extLst>
                    <a:ext uri="{FF2B5EF4-FFF2-40B4-BE49-F238E27FC236}">
                      <a16:creationId xmlns:a16="http://schemas.microsoft.com/office/drawing/2014/main" id="{EC752D02-91BC-4C52-AC3D-55C57ABC7DDB}"/>
                    </a:ext>
                  </a:extLst>
                </p:cNvPr>
                <p:cNvSpPr>
                  <a:spLocks noChangeArrowheads="1"/>
                </p:cNvSpPr>
                <p:nvPr/>
              </p:nvSpPr>
              <p:spPr bwMode="auto">
                <a:xfrm>
                  <a:off x="331" y="2181"/>
                  <a:ext cx="480"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70" name="Rectangle 1314">
                  <a:extLst>
                    <a:ext uri="{FF2B5EF4-FFF2-40B4-BE49-F238E27FC236}">
                      <a16:creationId xmlns:a16="http://schemas.microsoft.com/office/drawing/2014/main" id="{1E629F0E-2512-42CE-8B2A-5628C572E932}"/>
                    </a:ext>
                  </a:extLst>
                </p:cNvPr>
                <p:cNvSpPr>
                  <a:spLocks noChangeArrowheads="1"/>
                </p:cNvSpPr>
                <p:nvPr/>
              </p:nvSpPr>
              <p:spPr bwMode="auto">
                <a:xfrm>
                  <a:off x="331" y="2187"/>
                  <a:ext cx="480"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71" name="Rectangle 1315">
                  <a:extLst>
                    <a:ext uri="{FF2B5EF4-FFF2-40B4-BE49-F238E27FC236}">
                      <a16:creationId xmlns:a16="http://schemas.microsoft.com/office/drawing/2014/main" id="{00297944-92D0-442F-82AB-BDBB40758B3F}"/>
                    </a:ext>
                  </a:extLst>
                </p:cNvPr>
                <p:cNvSpPr>
                  <a:spLocks noChangeArrowheads="1"/>
                </p:cNvSpPr>
                <p:nvPr/>
              </p:nvSpPr>
              <p:spPr bwMode="auto">
                <a:xfrm>
                  <a:off x="331" y="2193"/>
                  <a:ext cx="480"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72" name="Rectangle 1316">
                  <a:extLst>
                    <a:ext uri="{FF2B5EF4-FFF2-40B4-BE49-F238E27FC236}">
                      <a16:creationId xmlns:a16="http://schemas.microsoft.com/office/drawing/2014/main" id="{0ED2237C-83E1-4D07-A0B7-2F23635DAD0D}"/>
                    </a:ext>
                  </a:extLst>
                </p:cNvPr>
                <p:cNvSpPr>
                  <a:spLocks noChangeArrowheads="1"/>
                </p:cNvSpPr>
                <p:nvPr/>
              </p:nvSpPr>
              <p:spPr bwMode="auto">
                <a:xfrm>
                  <a:off x="331" y="2199"/>
                  <a:ext cx="480"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73" name="Rectangle 1317">
                  <a:extLst>
                    <a:ext uri="{FF2B5EF4-FFF2-40B4-BE49-F238E27FC236}">
                      <a16:creationId xmlns:a16="http://schemas.microsoft.com/office/drawing/2014/main" id="{320111B9-76BD-44F3-B49E-5337E447CCB9}"/>
                    </a:ext>
                  </a:extLst>
                </p:cNvPr>
                <p:cNvSpPr>
                  <a:spLocks noChangeArrowheads="1"/>
                </p:cNvSpPr>
                <p:nvPr/>
              </p:nvSpPr>
              <p:spPr bwMode="auto">
                <a:xfrm>
                  <a:off x="331" y="2205"/>
                  <a:ext cx="480"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74" name="Rectangle 1318">
                  <a:extLst>
                    <a:ext uri="{FF2B5EF4-FFF2-40B4-BE49-F238E27FC236}">
                      <a16:creationId xmlns:a16="http://schemas.microsoft.com/office/drawing/2014/main" id="{E052F510-EFDB-4763-9D8F-4BE2BD90DB38}"/>
                    </a:ext>
                  </a:extLst>
                </p:cNvPr>
                <p:cNvSpPr>
                  <a:spLocks noChangeArrowheads="1"/>
                </p:cNvSpPr>
                <p:nvPr/>
              </p:nvSpPr>
              <p:spPr bwMode="auto">
                <a:xfrm>
                  <a:off x="331" y="2211"/>
                  <a:ext cx="480"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75" name="Rectangle 1319">
                  <a:extLst>
                    <a:ext uri="{FF2B5EF4-FFF2-40B4-BE49-F238E27FC236}">
                      <a16:creationId xmlns:a16="http://schemas.microsoft.com/office/drawing/2014/main" id="{8456561B-2205-4DD2-B4D9-0AE619921B28}"/>
                    </a:ext>
                  </a:extLst>
                </p:cNvPr>
                <p:cNvSpPr>
                  <a:spLocks noChangeArrowheads="1"/>
                </p:cNvSpPr>
                <p:nvPr/>
              </p:nvSpPr>
              <p:spPr bwMode="auto">
                <a:xfrm>
                  <a:off x="331" y="2217"/>
                  <a:ext cx="480"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76" name="Rectangle 1320">
                  <a:extLst>
                    <a:ext uri="{FF2B5EF4-FFF2-40B4-BE49-F238E27FC236}">
                      <a16:creationId xmlns:a16="http://schemas.microsoft.com/office/drawing/2014/main" id="{DCDE23CB-E52C-443F-A601-88BCE2348E35}"/>
                    </a:ext>
                  </a:extLst>
                </p:cNvPr>
                <p:cNvSpPr>
                  <a:spLocks noChangeArrowheads="1"/>
                </p:cNvSpPr>
                <p:nvPr/>
              </p:nvSpPr>
              <p:spPr bwMode="auto">
                <a:xfrm>
                  <a:off x="331" y="2223"/>
                  <a:ext cx="480"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77" name="Rectangle 1321">
                  <a:extLst>
                    <a:ext uri="{FF2B5EF4-FFF2-40B4-BE49-F238E27FC236}">
                      <a16:creationId xmlns:a16="http://schemas.microsoft.com/office/drawing/2014/main" id="{9810CE6C-B150-433F-8274-EE5E08EA43F7}"/>
                    </a:ext>
                  </a:extLst>
                </p:cNvPr>
                <p:cNvSpPr>
                  <a:spLocks noChangeArrowheads="1"/>
                </p:cNvSpPr>
                <p:nvPr/>
              </p:nvSpPr>
              <p:spPr bwMode="auto">
                <a:xfrm>
                  <a:off x="331" y="2229"/>
                  <a:ext cx="480"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78" name="Rectangle 1322">
                  <a:extLst>
                    <a:ext uri="{FF2B5EF4-FFF2-40B4-BE49-F238E27FC236}">
                      <a16:creationId xmlns:a16="http://schemas.microsoft.com/office/drawing/2014/main" id="{EB86871B-8A9D-4A93-9582-72F8C5E54C9C}"/>
                    </a:ext>
                  </a:extLst>
                </p:cNvPr>
                <p:cNvSpPr>
                  <a:spLocks noChangeArrowheads="1"/>
                </p:cNvSpPr>
                <p:nvPr/>
              </p:nvSpPr>
              <p:spPr bwMode="auto">
                <a:xfrm>
                  <a:off x="331" y="2235"/>
                  <a:ext cx="480"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79" name="Rectangle 1323">
                  <a:extLst>
                    <a:ext uri="{FF2B5EF4-FFF2-40B4-BE49-F238E27FC236}">
                      <a16:creationId xmlns:a16="http://schemas.microsoft.com/office/drawing/2014/main" id="{63AD7F7E-C760-4ADA-92C2-93DF1754EF63}"/>
                    </a:ext>
                  </a:extLst>
                </p:cNvPr>
                <p:cNvSpPr>
                  <a:spLocks noChangeArrowheads="1"/>
                </p:cNvSpPr>
                <p:nvPr/>
              </p:nvSpPr>
              <p:spPr bwMode="auto">
                <a:xfrm>
                  <a:off x="331" y="2241"/>
                  <a:ext cx="480"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80" name="Rectangle 1324">
                  <a:extLst>
                    <a:ext uri="{FF2B5EF4-FFF2-40B4-BE49-F238E27FC236}">
                      <a16:creationId xmlns:a16="http://schemas.microsoft.com/office/drawing/2014/main" id="{41187D73-79ED-4699-B48E-7048D8613CFB}"/>
                    </a:ext>
                  </a:extLst>
                </p:cNvPr>
                <p:cNvSpPr>
                  <a:spLocks noChangeArrowheads="1"/>
                </p:cNvSpPr>
                <p:nvPr/>
              </p:nvSpPr>
              <p:spPr bwMode="auto">
                <a:xfrm>
                  <a:off x="331" y="2247"/>
                  <a:ext cx="480"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81" name="Rectangle 1325">
                  <a:extLst>
                    <a:ext uri="{FF2B5EF4-FFF2-40B4-BE49-F238E27FC236}">
                      <a16:creationId xmlns:a16="http://schemas.microsoft.com/office/drawing/2014/main" id="{5CB53E79-AEC1-4BC6-BADD-0FA0646196D3}"/>
                    </a:ext>
                  </a:extLst>
                </p:cNvPr>
                <p:cNvSpPr>
                  <a:spLocks noChangeArrowheads="1"/>
                </p:cNvSpPr>
                <p:nvPr/>
              </p:nvSpPr>
              <p:spPr bwMode="auto">
                <a:xfrm>
                  <a:off x="331" y="2253"/>
                  <a:ext cx="480"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82" name="Rectangle 1326">
                  <a:extLst>
                    <a:ext uri="{FF2B5EF4-FFF2-40B4-BE49-F238E27FC236}">
                      <a16:creationId xmlns:a16="http://schemas.microsoft.com/office/drawing/2014/main" id="{4358D2A2-6EA2-458F-AAE3-C06857F14ECC}"/>
                    </a:ext>
                  </a:extLst>
                </p:cNvPr>
                <p:cNvSpPr>
                  <a:spLocks noChangeArrowheads="1"/>
                </p:cNvSpPr>
                <p:nvPr/>
              </p:nvSpPr>
              <p:spPr bwMode="auto">
                <a:xfrm>
                  <a:off x="331" y="2259"/>
                  <a:ext cx="480"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83" name="Rectangle 1327">
                  <a:extLst>
                    <a:ext uri="{FF2B5EF4-FFF2-40B4-BE49-F238E27FC236}">
                      <a16:creationId xmlns:a16="http://schemas.microsoft.com/office/drawing/2014/main" id="{AD63317C-8980-4C6E-8266-BA87C4ED69A4}"/>
                    </a:ext>
                  </a:extLst>
                </p:cNvPr>
                <p:cNvSpPr>
                  <a:spLocks noChangeArrowheads="1"/>
                </p:cNvSpPr>
                <p:nvPr/>
              </p:nvSpPr>
              <p:spPr bwMode="auto">
                <a:xfrm>
                  <a:off x="331" y="2265"/>
                  <a:ext cx="480"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84" name="Rectangle 1328">
                  <a:extLst>
                    <a:ext uri="{FF2B5EF4-FFF2-40B4-BE49-F238E27FC236}">
                      <a16:creationId xmlns:a16="http://schemas.microsoft.com/office/drawing/2014/main" id="{29495F26-3F29-4FDE-A25E-1509E8F238BB}"/>
                    </a:ext>
                  </a:extLst>
                </p:cNvPr>
                <p:cNvSpPr>
                  <a:spLocks noChangeArrowheads="1"/>
                </p:cNvSpPr>
                <p:nvPr/>
              </p:nvSpPr>
              <p:spPr bwMode="auto">
                <a:xfrm>
                  <a:off x="331" y="2271"/>
                  <a:ext cx="480"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85" name="Rectangle 1329">
                  <a:extLst>
                    <a:ext uri="{FF2B5EF4-FFF2-40B4-BE49-F238E27FC236}">
                      <a16:creationId xmlns:a16="http://schemas.microsoft.com/office/drawing/2014/main" id="{92B62458-6B36-4B63-B0DE-B626B570FDAE}"/>
                    </a:ext>
                  </a:extLst>
                </p:cNvPr>
                <p:cNvSpPr>
                  <a:spLocks noChangeArrowheads="1"/>
                </p:cNvSpPr>
                <p:nvPr/>
              </p:nvSpPr>
              <p:spPr bwMode="auto">
                <a:xfrm>
                  <a:off x="331" y="2277"/>
                  <a:ext cx="480"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86" name="Rectangle 1330">
                  <a:extLst>
                    <a:ext uri="{FF2B5EF4-FFF2-40B4-BE49-F238E27FC236}">
                      <a16:creationId xmlns:a16="http://schemas.microsoft.com/office/drawing/2014/main" id="{9822C67C-A670-4B7A-8898-DB836DC7B67A}"/>
                    </a:ext>
                  </a:extLst>
                </p:cNvPr>
                <p:cNvSpPr>
                  <a:spLocks noChangeArrowheads="1"/>
                </p:cNvSpPr>
                <p:nvPr/>
              </p:nvSpPr>
              <p:spPr bwMode="auto">
                <a:xfrm>
                  <a:off x="331" y="2283"/>
                  <a:ext cx="480"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87" name="Rectangle 1331">
                  <a:extLst>
                    <a:ext uri="{FF2B5EF4-FFF2-40B4-BE49-F238E27FC236}">
                      <a16:creationId xmlns:a16="http://schemas.microsoft.com/office/drawing/2014/main" id="{4E287B4B-4873-4D03-A74A-1F69E7F6B961}"/>
                    </a:ext>
                  </a:extLst>
                </p:cNvPr>
                <p:cNvSpPr>
                  <a:spLocks noChangeArrowheads="1"/>
                </p:cNvSpPr>
                <p:nvPr/>
              </p:nvSpPr>
              <p:spPr bwMode="auto">
                <a:xfrm>
                  <a:off x="331" y="2289"/>
                  <a:ext cx="480"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88" name="Rectangle 1332">
                  <a:extLst>
                    <a:ext uri="{FF2B5EF4-FFF2-40B4-BE49-F238E27FC236}">
                      <a16:creationId xmlns:a16="http://schemas.microsoft.com/office/drawing/2014/main" id="{B1AA5642-4AA6-4B62-BE5E-3CE823169449}"/>
                    </a:ext>
                  </a:extLst>
                </p:cNvPr>
                <p:cNvSpPr>
                  <a:spLocks noChangeArrowheads="1"/>
                </p:cNvSpPr>
                <p:nvPr/>
              </p:nvSpPr>
              <p:spPr bwMode="auto">
                <a:xfrm>
                  <a:off x="331" y="2295"/>
                  <a:ext cx="480"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89" name="Rectangle 1333">
                  <a:extLst>
                    <a:ext uri="{FF2B5EF4-FFF2-40B4-BE49-F238E27FC236}">
                      <a16:creationId xmlns:a16="http://schemas.microsoft.com/office/drawing/2014/main" id="{369CD486-87D0-4272-BAD6-D0AC59FC0548}"/>
                    </a:ext>
                  </a:extLst>
                </p:cNvPr>
                <p:cNvSpPr>
                  <a:spLocks noChangeArrowheads="1"/>
                </p:cNvSpPr>
                <p:nvPr/>
              </p:nvSpPr>
              <p:spPr bwMode="auto">
                <a:xfrm>
                  <a:off x="331" y="2301"/>
                  <a:ext cx="480"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90" name="Rectangle 1334">
                  <a:extLst>
                    <a:ext uri="{FF2B5EF4-FFF2-40B4-BE49-F238E27FC236}">
                      <a16:creationId xmlns:a16="http://schemas.microsoft.com/office/drawing/2014/main" id="{51C46794-65B7-4C29-BB83-9D8BF23C53E5}"/>
                    </a:ext>
                  </a:extLst>
                </p:cNvPr>
                <p:cNvSpPr>
                  <a:spLocks noChangeArrowheads="1"/>
                </p:cNvSpPr>
                <p:nvPr/>
              </p:nvSpPr>
              <p:spPr bwMode="auto">
                <a:xfrm>
                  <a:off x="331" y="2307"/>
                  <a:ext cx="480"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91" name="Rectangle 1335">
                  <a:extLst>
                    <a:ext uri="{FF2B5EF4-FFF2-40B4-BE49-F238E27FC236}">
                      <a16:creationId xmlns:a16="http://schemas.microsoft.com/office/drawing/2014/main" id="{0F5DE826-0DE1-4DF7-83F2-D760510EB4B9}"/>
                    </a:ext>
                  </a:extLst>
                </p:cNvPr>
                <p:cNvSpPr>
                  <a:spLocks noChangeArrowheads="1"/>
                </p:cNvSpPr>
                <p:nvPr/>
              </p:nvSpPr>
              <p:spPr bwMode="auto">
                <a:xfrm>
                  <a:off x="331" y="2313"/>
                  <a:ext cx="480"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92" name="Rectangle 1336">
                  <a:extLst>
                    <a:ext uri="{FF2B5EF4-FFF2-40B4-BE49-F238E27FC236}">
                      <a16:creationId xmlns:a16="http://schemas.microsoft.com/office/drawing/2014/main" id="{6742A463-E25F-4A3F-BC45-D0A96F267417}"/>
                    </a:ext>
                  </a:extLst>
                </p:cNvPr>
                <p:cNvSpPr>
                  <a:spLocks noChangeArrowheads="1"/>
                </p:cNvSpPr>
                <p:nvPr/>
              </p:nvSpPr>
              <p:spPr bwMode="auto">
                <a:xfrm>
                  <a:off x="331" y="2319"/>
                  <a:ext cx="480"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93" name="Rectangle 1337">
                  <a:extLst>
                    <a:ext uri="{FF2B5EF4-FFF2-40B4-BE49-F238E27FC236}">
                      <a16:creationId xmlns:a16="http://schemas.microsoft.com/office/drawing/2014/main" id="{82947174-D21E-406B-B62A-D0A21DA4F359}"/>
                    </a:ext>
                  </a:extLst>
                </p:cNvPr>
                <p:cNvSpPr>
                  <a:spLocks noChangeArrowheads="1"/>
                </p:cNvSpPr>
                <p:nvPr/>
              </p:nvSpPr>
              <p:spPr bwMode="auto">
                <a:xfrm>
                  <a:off x="331" y="2325"/>
                  <a:ext cx="480"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94" name="Rectangle 1338">
                  <a:extLst>
                    <a:ext uri="{FF2B5EF4-FFF2-40B4-BE49-F238E27FC236}">
                      <a16:creationId xmlns:a16="http://schemas.microsoft.com/office/drawing/2014/main" id="{73F63A57-283C-48DE-A2F3-17A13A773E21}"/>
                    </a:ext>
                  </a:extLst>
                </p:cNvPr>
                <p:cNvSpPr>
                  <a:spLocks noChangeArrowheads="1"/>
                </p:cNvSpPr>
                <p:nvPr/>
              </p:nvSpPr>
              <p:spPr bwMode="auto">
                <a:xfrm>
                  <a:off x="331" y="2331"/>
                  <a:ext cx="480"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95" name="Rectangle 1339">
                  <a:extLst>
                    <a:ext uri="{FF2B5EF4-FFF2-40B4-BE49-F238E27FC236}">
                      <a16:creationId xmlns:a16="http://schemas.microsoft.com/office/drawing/2014/main" id="{2F12F01D-AC55-4CE6-8E75-DF50EB0E5BFC}"/>
                    </a:ext>
                  </a:extLst>
                </p:cNvPr>
                <p:cNvSpPr>
                  <a:spLocks noChangeArrowheads="1"/>
                </p:cNvSpPr>
                <p:nvPr/>
              </p:nvSpPr>
              <p:spPr bwMode="auto">
                <a:xfrm>
                  <a:off x="331" y="2337"/>
                  <a:ext cx="480"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96" name="Rectangle 1340">
                  <a:extLst>
                    <a:ext uri="{FF2B5EF4-FFF2-40B4-BE49-F238E27FC236}">
                      <a16:creationId xmlns:a16="http://schemas.microsoft.com/office/drawing/2014/main" id="{B09265EB-B7DD-499E-8813-9144C30F854E}"/>
                    </a:ext>
                  </a:extLst>
                </p:cNvPr>
                <p:cNvSpPr>
                  <a:spLocks noChangeArrowheads="1"/>
                </p:cNvSpPr>
                <p:nvPr/>
              </p:nvSpPr>
              <p:spPr bwMode="auto">
                <a:xfrm>
                  <a:off x="331" y="2343"/>
                  <a:ext cx="480"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97" name="Rectangle 1341">
                  <a:extLst>
                    <a:ext uri="{FF2B5EF4-FFF2-40B4-BE49-F238E27FC236}">
                      <a16:creationId xmlns:a16="http://schemas.microsoft.com/office/drawing/2014/main" id="{48C4C7D6-77FF-4F01-8B65-0C6E6B80CA0E}"/>
                    </a:ext>
                  </a:extLst>
                </p:cNvPr>
                <p:cNvSpPr>
                  <a:spLocks noChangeArrowheads="1"/>
                </p:cNvSpPr>
                <p:nvPr/>
              </p:nvSpPr>
              <p:spPr bwMode="auto">
                <a:xfrm>
                  <a:off x="331" y="2349"/>
                  <a:ext cx="480" cy="6"/>
                </a:xfrm>
                <a:prstGeom prst="rect">
                  <a:avLst/>
                </a:prstGeom>
                <a:solidFill>
                  <a:srgbClr val="89A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98" name="Rectangle 1342">
                  <a:extLst>
                    <a:ext uri="{FF2B5EF4-FFF2-40B4-BE49-F238E27FC236}">
                      <a16:creationId xmlns:a16="http://schemas.microsoft.com/office/drawing/2014/main" id="{BE17BE7B-2BDB-4144-854F-69968AE57355}"/>
                    </a:ext>
                  </a:extLst>
                </p:cNvPr>
                <p:cNvSpPr>
                  <a:spLocks noChangeArrowheads="1"/>
                </p:cNvSpPr>
                <p:nvPr/>
              </p:nvSpPr>
              <p:spPr bwMode="auto">
                <a:xfrm>
                  <a:off x="331" y="2355"/>
                  <a:ext cx="480"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1999" name="Rectangle 1343">
                  <a:extLst>
                    <a:ext uri="{FF2B5EF4-FFF2-40B4-BE49-F238E27FC236}">
                      <a16:creationId xmlns:a16="http://schemas.microsoft.com/office/drawing/2014/main" id="{5F8F2FF8-315C-480F-963C-86F6BC728FCA}"/>
                    </a:ext>
                  </a:extLst>
                </p:cNvPr>
                <p:cNvSpPr>
                  <a:spLocks noChangeArrowheads="1"/>
                </p:cNvSpPr>
                <p:nvPr/>
              </p:nvSpPr>
              <p:spPr bwMode="auto">
                <a:xfrm>
                  <a:off x="331" y="2361"/>
                  <a:ext cx="480"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00" name="Rectangle 1344">
                  <a:extLst>
                    <a:ext uri="{FF2B5EF4-FFF2-40B4-BE49-F238E27FC236}">
                      <a16:creationId xmlns:a16="http://schemas.microsoft.com/office/drawing/2014/main" id="{3AEDA812-7E24-4C27-92A6-2B002FED08DD}"/>
                    </a:ext>
                  </a:extLst>
                </p:cNvPr>
                <p:cNvSpPr>
                  <a:spLocks noChangeArrowheads="1"/>
                </p:cNvSpPr>
                <p:nvPr/>
              </p:nvSpPr>
              <p:spPr bwMode="auto">
                <a:xfrm>
                  <a:off x="331" y="2367"/>
                  <a:ext cx="480"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01" name="Rectangle 1345">
                  <a:extLst>
                    <a:ext uri="{FF2B5EF4-FFF2-40B4-BE49-F238E27FC236}">
                      <a16:creationId xmlns:a16="http://schemas.microsoft.com/office/drawing/2014/main" id="{E1423199-70BE-4D5D-AA82-1DB13A470D8A}"/>
                    </a:ext>
                  </a:extLst>
                </p:cNvPr>
                <p:cNvSpPr>
                  <a:spLocks noChangeArrowheads="1"/>
                </p:cNvSpPr>
                <p:nvPr/>
              </p:nvSpPr>
              <p:spPr bwMode="auto">
                <a:xfrm>
                  <a:off x="331" y="2373"/>
                  <a:ext cx="480"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02" name="Rectangle 1346">
                  <a:extLst>
                    <a:ext uri="{FF2B5EF4-FFF2-40B4-BE49-F238E27FC236}">
                      <a16:creationId xmlns:a16="http://schemas.microsoft.com/office/drawing/2014/main" id="{02709C88-132F-484E-93ED-D3917753A024}"/>
                    </a:ext>
                  </a:extLst>
                </p:cNvPr>
                <p:cNvSpPr>
                  <a:spLocks noChangeArrowheads="1"/>
                </p:cNvSpPr>
                <p:nvPr/>
              </p:nvSpPr>
              <p:spPr bwMode="auto">
                <a:xfrm>
                  <a:off x="331" y="2379"/>
                  <a:ext cx="480"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03" name="Rectangle 1347">
                  <a:extLst>
                    <a:ext uri="{FF2B5EF4-FFF2-40B4-BE49-F238E27FC236}">
                      <a16:creationId xmlns:a16="http://schemas.microsoft.com/office/drawing/2014/main" id="{9C32A6F6-995C-4CDA-BBF6-BD6FD17B9E2D}"/>
                    </a:ext>
                  </a:extLst>
                </p:cNvPr>
                <p:cNvSpPr>
                  <a:spLocks noChangeArrowheads="1"/>
                </p:cNvSpPr>
                <p:nvPr/>
              </p:nvSpPr>
              <p:spPr bwMode="auto">
                <a:xfrm>
                  <a:off x="331" y="2385"/>
                  <a:ext cx="480"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04" name="Rectangle 1348">
                  <a:extLst>
                    <a:ext uri="{FF2B5EF4-FFF2-40B4-BE49-F238E27FC236}">
                      <a16:creationId xmlns:a16="http://schemas.microsoft.com/office/drawing/2014/main" id="{A4FFCA58-DAF8-4A10-8D64-B76B5F85D33D}"/>
                    </a:ext>
                  </a:extLst>
                </p:cNvPr>
                <p:cNvSpPr>
                  <a:spLocks noChangeArrowheads="1"/>
                </p:cNvSpPr>
                <p:nvPr/>
              </p:nvSpPr>
              <p:spPr bwMode="auto">
                <a:xfrm>
                  <a:off x="331" y="2391"/>
                  <a:ext cx="480"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2005" name="Rectangle 1349">
                <a:extLst>
                  <a:ext uri="{FF2B5EF4-FFF2-40B4-BE49-F238E27FC236}">
                    <a16:creationId xmlns:a16="http://schemas.microsoft.com/office/drawing/2014/main" id="{99DA4F2E-8B1A-466E-81C7-A9CD9F500DDB}"/>
                  </a:ext>
                </a:extLst>
              </p:cNvPr>
              <p:cNvSpPr>
                <a:spLocks noChangeArrowheads="1"/>
              </p:cNvSpPr>
              <p:nvPr/>
            </p:nvSpPr>
            <p:spPr bwMode="auto">
              <a:xfrm>
                <a:off x="331" y="2157"/>
                <a:ext cx="480" cy="24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2006" name="Rectangle 1350">
              <a:extLst>
                <a:ext uri="{FF2B5EF4-FFF2-40B4-BE49-F238E27FC236}">
                  <a16:creationId xmlns:a16="http://schemas.microsoft.com/office/drawing/2014/main" id="{5571A504-605E-492A-9E11-4D55CE096ED5}"/>
                </a:ext>
              </a:extLst>
            </p:cNvPr>
            <p:cNvSpPr>
              <a:spLocks noChangeArrowheads="1"/>
            </p:cNvSpPr>
            <p:nvPr/>
          </p:nvSpPr>
          <p:spPr bwMode="auto">
            <a:xfrm>
              <a:off x="1638" y="2886"/>
              <a:ext cx="2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802.3</a:t>
              </a:r>
              <a:endParaRPr lang="fr-FR" altLang="en-US"/>
            </a:p>
          </p:txBody>
        </p:sp>
        <p:grpSp>
          <p:nvGrpSpPr>
            <p:cNvPr id="72007" name="Group 1351">
              <a:extLst>
                <a:ext uri="{FF2B5EF4-FFF2-40B4-BE49-F238E27FC236}">
                  <a16:creationId xmlns:a16="http://schemas.microsoft.com/office/drawing/2014/main" id="{6D6550A8-D162-42A7-AB04-3CA6ECBBD5A6}"/>
                </a:ext>
              </a:extLst>
            </p:cNvPr>
            <p:cNvGrpSpPr>
              <a:grpSpLocks/>
            </p:cNvGrpSpPr>
            <p:nvPr/>
          </p:nvGrpSpPr>
          <p:grpSpPr bwMode="auto">
            <a:xfrm>
              <a:off x="2016" y="2598"/>
              <a:ext cx="2112" cy="90"/>
              <a:chOff x="811" y="1923"/>
              <a:chExt cx="2112" cy="90"/>
            </a:xfrm>
          </p:grpSpPr>
          <p:sp>
            <p:nvSpPr>
              <p:cNvPr id="72008" name="Line 1352">
                <a:extLst>
                  <a:ext uri="{FF2B5EF4-FFF2-40B4-BE49-F238E27FC236}">
                    <a16:creationId xmlns:a16="http://schemas.microsoft.com/office/drawing/2014/main" id="{5B9789A2-5420-4055-AD72-C3A5316A55DE}"/>
                  </a:ext>
                </a:extLst>
              </p:cNvPr>
              <p:cNvSpPr>
                <a:spLocks noChangeShapeType="1"/>
              </p:cNvSpPr>
              <p:nvPr/>
            </p:nvSpPr>
            <p:spPr bwMode="auto">
              <a:xfrm>
                <a:off x="889" y="1965"/>
                <a:ext cx="1956" cy="1"/>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09" name="Freeform 1353">
                <a:extLst>
                  <a:ext uri="{FF2B5EF4-FFF2-40B4-BE49-F238E27FC236}">
                    <a16:creationId xmlns:a16="http://schemas.microsoft.com/office/drawing/2014/main" id="{2434BD19-AE0A-47F2-B15E-3E784E74722D}"/>
                  </a:ext>
                </a:extLst>
              </p:cNvPr>
              <p:cNvSpPr>
                <a:spLocks/>
              </p:cNvSpPr>
              <p:nvPr/>
            </p:nvSpPr>
            <p:spPr bwMode="auto">
              <a:xfrm>
                <a:off x="811" y="1923"/>
                <a:ext cx="96" cy="90"/>
              </a:xfrm>
              <a:custGeom>
                <a:avLst/>
                <a:gdLst>
                  <a:gd name="T0" fmla="*/ 96 w 96"/>
                  <a:gd name="T1" fmla="*/ 0 h 90"/>
                  <a:gd name="T2" fmla="*/ 0 w 96"/>
                  <a:gd name="T3" fmla="*/ 42 h 90"/>
                  <a:gd name="T4" fmla="*/ 96 w 96"/>
                  <a:gd name="T5" fmla="*/ 90 h 90"/>
                  <a:gd name="T6" fmla="*/ 96 w 96"/>
                  <a:gd name="T7" fmla="*/ 0 h 90"/>
                </a:gdLst>
                <a:ahLst/>
                <a:cxnLst>
                  <a:cxn ang="0">
                    <a:pos x="T0" y="T1"/>
                  </a:cxn>
                  <a:cxn ang="0">
                    <a:pos x="T2" y="T3"/>
                  </a:cxn>
                  <a:cxn ang="0">
                    <a:pos x="T4" y="T5"/>
                  </a:cxn>
                  <a:cxn ang="0">
                    <a:pos x="T6" y="T7"/>
                  </a:cxn>
                </a:cxnLst>
                <a:rect l="0" t="0" r="r" b="b"/>
                <a:pathLst>
                  <a:path w="96" h="90">
                    <a:moveTo>
                      <a:pt x="96" y="0"/>
                    </a:moveTo>
                    <a:lnTo>
                      <a:pt x="0" y="42"/>
                    </a:lnTo>
                    <a:lnTo>
                      <a:pt x="96" y="90"/>
                    </a:lnTo>
                    <a:lnTo>
                      <a:pt x="96" y="0"/>
                    </a:lnTo>
                    <a:close/>
                  </a:path>
                </a:pathLst>
              </a:custGeom>
              <a:solidFill>
                <a:srgbClr val="FF00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010" name="Freeform 1354">
                <a:extLst>
                  <a:ext uri="{FF2B5EF4-FFF2-40B4-BE49-F238E27FC236}">
                    <a16:creationId xmlns:a16="http://schemas.microsoft.com/office/drawing/2014/main" id="{B7B7C9A5-85C9-442C-A4F1-F8605F8856D0}"/>
                  </a:ext>
                </a:extLst>
              </p:cNvPr>
              <p:cNvSpPr>
                <a:spLocks/>
              </p:cNvSpPr>
              <p:nvPr/>
            </p:nvSpPr>
            <p:spPr bwMode="auto">
              <a:xfrm>
                <a:off x="2833" y="1923"/>
                <a:ext cx="90" cy="90"/>
              </a:xfrm>
              <a:custGeom>
                <a:avLst/>
                <a:gdLst>
                  <a:gd name="T0" fmla="*/ 0 w 90"/>
                  <a:gd name="T1" fmla="*/ 90 h 90"/>
                  <a:gd name="T2" fmla="*/ 90 w 90"/>
                  <a:gd name="T3" fmla="*/ 42 h 90"/>
                  <a:gd name="T4" fmla="*/ 0 w 90"/>
                  <a:gd name="T5" fmla="*/ 0 h 90"/>
                  <a:gd name="T6" fmla="*/ 0 w 90"/>
                  <a:gd name="T7" fmla="*/ 90 h 90"/>
                </a:gdLst>
                <a:ahLst/>
                <a:cxnLst>
                  <a:cxn ang="0">
                    <a:pos x="T0" y="T1"/>
                  </a:cxn>
                  <a:cxn ang="0">
                    <a:pos x="T2" y="T3"/>
                  </a:cxn>
                  <a:cxn ang="0">
                    <a:pos x="T4" y="T5"/>
                  </a:cxn>
                  <a:cxn ang="0">
                    <a:pos x="T6" y="T7"/>
                  </a:cxn>
                </a:cxnLst>
                <a:rect l="0" t="0" r="r" b="b"/>
                <a:pathLst>
                  <a:path w="90" h="90">
                    <a:moveTo>
                      <a:pt x="0" y="90"/>
                    </a:moveTo>
                    <a:lnTo>
                      <a:pt x="90" y="42"/>
                    </a:lnTo>
                    <a:lnTo>
                      <a:pt x="0" y="0"/>
                    </a:lnTo>
                    <a:lnTo>
                      <a:pt x="0" y="90"/>
                    </a:lnTo>
                    <a:close/>
                  </a:path>
                </a:pathLst>
              </a:custGeom>
              <a:solidFill>
                <a:srgbClr val="FF00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2011" name="Rectangle 1355">
              <a:extLst>
                <a:ext uri="{FF2B5EF4-FFF2-40B4-BE49-F238E27FC236}">
                  <a16:creationId xmlns:a16="http://schemas.microsoft.com/office/drawing/2014/main" id="{E485CED8-5ADE-4FE0-90EC-372DA529F38D}"/>
                </a:ext>
              </a:extLst>
            </p:cNvPr>
            <p:cNvSpPr>
              <a:spLocks noChangeArrowheads="1"/>
            </p:cNvSpPr>
            <p:nvPr/>
          </p:nvSpPr>
          <p:spPr bwMode="auto">
            <a:xfrm>
              <a:off x="2880" y="2448"/>
              <a:ext cx="864"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12" name="Rectangle 1356">
              <a:extLst>
                <a:ext uri="{FF2B5EF4-FFF2-40B4-BE49-F238E27FC236}">
                  <a16:creationId xmlns:a16="http://schemas.microsoft.com/office/drawing/2014/main" id="{AE182C80-E801-4E84-A958-88EFE2011865}"/>
                </a:ext>
              </a:extLst>
            </p:cNvPr>
            <p:cNvSpPr>
              <a:spLocks noChangeArrowheads="1"/>
            </p:cNvSpPr>
            <p:nvPr/>
          </p:nvSpPr>
          <p:spPr bwMode="auto">
            <a:xfrm>
              <a:off x="3072" y="2448"/>
              <a:ext cx="74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600">
                  <a:solidFill>
                    <a:srgbClr val="FE000C"/>
                  </a:solidFill>
                  <a:latin typeface="Arial" panose="020B0604020202020204" pitchFamily="34" charset="0"/>
                </a:rPr>
                <a:t>Session PPP</a:t>
              </a:r>
              <a:endParaRPr lang="fr-FR" altLang="en-US"/>
            </a:p>
          </p:txBody>
        </p:sp>
        <p:grpSp>
          <p:nvGrpSpPr>
            <p:cNvPr id="72013" name="Group 1357">
              <a:extLst>
                <a:ext uri="{FF2B5EF4-FFF2-40B4-BE49-F238E27FC236}">
                  <a16:creationId xmlns:a16="http://schemas.microsoft.com/office/drawing/2014/main" id="{93C3420D-A821-4284-A392-B249429354B3}"/>
                </a:ext>
              </a:extLst>
            </p:cNvPr>
            <p:cNvGrpSpPr>
              <a:grpSpLocks/>
            </p:cNvGrpSpPr>
            <p:nvPr/>
          </p:nvGrpSpPr>
          <p:grpSpPr bwMode="auto">
            <a:xfrm>
              <a:off x="2544" y="3312"/>
              <a:ext cx="288" cy="193"/>
              <a:chOff x="1339" y="2637"/>
              <a:chExt cx="288" cy="193"/>
            </a:xfrm>
          </p:grpSpPr>
          <p:grpSp>
            <p:nvGrpSpPr>
              <p:cNvPr id="72014" name="Group 1358">
                <a:extLst>
                  <a:ext uri="{FF2B5EF4-FFF2-40B4-BE49-F238E27FC236}">
                    <a16:creationId xmlns:a16="http://schemas.microsoft.com/office/drawing/2014/main" id="{361B7A55-3378-4577-A4ED-E59BC9B1BCBC}"/>
                  </a:ext>
                </a:extLst>
              </p:cNvPr>
              <p:cNvGrpSpPr>
                <a:grpSpLocks/>
              </p:cNvGrpSpPr>
              <p:nvPr/>
            </p:nvGrpSpPr>
            <p:grpSpPr bwMode="auto">
              <a:xfrm>
                <a:off x="1339" y="2637"/>
                <a:ext cx="288" cy="193"/>
                <a:chOff x="1339" y="2637"/>
                <a:chExt cx="288" cy="193"/>
              </a:xfrm>
            </p:grpSpPr>
            <p:sp>
              <p:nvSpPr>
                <p:cNvPr id="72015" name="Rectangle 1359">
                  <a:extLst>
                    <a:ext uri="{FF2B5EF4-FFF2-40B4-BE49-F238E27FC236}">
                      <a16:creationId xmlns:a16="http://schemas.microsoft.com/office/drawing/2014/main" id="{C101D0C9-D28F-4DA9-A48C-2A75A13BDA43}"/>
                    </a:ext>
                  </a:extLst>
                </p:cNvPr>
                <p:cNvSpPr>
                  <a:spLocks noChangeArrowheads="1"/>
                </p:cNvSpPr>
                <p:nvPr/>
              </p:nvSpPr>
              <p:spPr bwMode="auto">
                <a:xfrm>
                  <a:off x="1339" y="2637"/>
                  <a:ext cx="288"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16" name="Rectangle 1360">
                  <a:extLst>
                    <a:ext uri="{FF2B5EF4-FFF2-40B4-BE49-F238E27FC236}">
                      <a16:creationId xmlns:a16="http://schemas.microsoft.com/office/drawing/2014/main" id="{98EE67A5-CD09-4588-8C2E-72FC73C6D95D}"/>
                    </a:ext>
                  </a:extLst>
                </p:cNvPr>
                <p:cNvSpPr>
                  <a:spLocks noChangeArrowheads="1"/>
                </p:cNvSpPr>
                <p:nvPr/>
              </p:nvSpPr>
              <p:spPr bwMode="auto">
                <a:xfrm>
                  <a:off x="1339" y="2643"/>
                  <a:ext cx="288"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17" name="Rectangle 1361">
                  <a:extLst>
                    <a:ext uri="{FF2B5EF4-FFF2-40B4-BE49-F238E27FC236}">
                      <a16:creationId xmlns:a16="http://schemas.microsoft.com/office/drawing/2014/main" id="{55F2BE97-5E3B-4DBE-A73F-668BCB8AE041}"/>
                    </a:ext>
                  </a:extLst>
                </p:cNvPr>
                <p:cNvSpPr>
                  <a:spLocks noChangeArrowheads="1"/>
                </p:cNvSpPr>
                <p:nvPr/>
              </p:nvSpPr>
              <p:spPr bwMode="auto">
                <a:xfrm>
                  <a:off x="1339" y="2649"/>
                  <a:ext cx="288" cy="6"/>
                </a:xfrm>
                <a:prstGeom prst="rect">
                  <a:avLst/>
                </a:prstGeom>
                <a:solidFill>
                  <a:srgbClr val="6E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18" name="Rectangle 1362">
                  <a:extLst>
                    <a:ext uri="{FF2B5EF4-FFF2-40B4-BE49-F238E27FC236}">
                      <a16:creationId xmlns:a16="http://schemas.microsoft.com/office/drawing/2014/main" id="{916C1CCB-D997-4848-A6C5-3FA3FC98B32B}"/>
                    </a:ext>
                  </a:extLst>
                </p:cNvPr>
                <p:cNvSpPr>
                  <a:spLocks noChangeArrowheads="1"/>
                </p:cNvSpPr>
                <p:nvPr/>
              </p:nvSpPr>
              <p:spPr bwMode="auto">
                <a:xfrm>
                  <a:off x="1339" y="2655"/>
                  <a:ext cx="288"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19" name="Rectangle 1363">
                  <a:extLst>
                    <a:ext uri="{FF2B5EF4-FFF2-40B4-BE49-F238E27FC236}">
                      <a16:creationId xmlns:a16="http://schemas.microsoft.com/office/drawing/2014/main" id="{F8D55B77-19A0-4EFF-9C10-35F73D617227}"/>
                    </a:ext>
                  </a:extLst>
                </p:cNvPr>
                <p:cNvSpPr>
                  <a:spLocks noChangeArrowheads="1"/>
                </p:cNvSpPr>
                <p:nvPr/>
              </p:nvSpPr>
              <p:spPr bwMode="auto">
                <a:xfrm>
                  <a:off x="1339" y="2661"/>
                  <a:ext cx="288"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20" name="Rectangle 1364">
                  <a:extLst>
                    <a:ext uri="{FF2B5EF4-FFF2-40B4-BE49-F238E27FC236}">
                      <a16:creationId xmlns:a16="http://schemas.microsoft.com/office/drawing/2014/main" id="{18433E25-4132-4858-87E5-4A5DAAFD4F9F}"/>
                    </a:ext>
                  </a:extLst>
                </p:cNvPr>
                <p:cNvSpPr>
                  <a:spLocks noChangeArrowheads="1"/>
                </p:cNvSpPr>
                <p:nvPr/>
              </p:nvSpPr>
              <p:spPr bwMode="auto">
                <a:xfrm>
                  <a:off x="1339" y="2667"/>
                  <a:ext cx="288" cy="6"/>
                </a:xfrm>
                <a:prstGeom prst="rect">
                  <a:avLst/>
                </a:prstGeom>
                <a:solidFill>
                  <a:srgbClr val="85A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21" name="Rectangle 1365">
                  <a:extLst>
                    <a:ext uri="{FF2B5EF4-FFF2-40B4-BE49-F238E27FC236}">
                      <a16:creationId xmlns:a16="http://schemas.microsoft.com/office/drawing/2014/main" id="{E90FDF2C-24B0-45D1-8515-BF6C63F12804}"/>
                    </a:ext>
                  </a:extLst>
                </p:cNvPr>
                <p:cNvSpPr>
                  <a:spLocks noChangeArrowheads="1"/>
                </p:cNvSpPr>
                <p:nvPr/>
              </p:nvSpPr>
              <p:spPr bwMode="auto">
                <a:xfrm>
                  <a:off x="1339" y="2673"/>
                  <a:ext cx="288" cy="6"/>
                </a:xfrm>
                <a:prstGeom prst="rect">
                  <a:avLst/>
                </a:prstGeom>
                <a:solidFill>
                  <a:srgbClr val="8F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22" name="Rectangle 1366">
                  <a:extLst>
                    <a:ext uri="{FF2B5EF4-FFF2-40B4-BE49-F238E27FC236}">
                      <a16:creationId xmlns:a16="http://schemas.microsoft.com/office/drawing/2014/main" id="{89B03C7E-7B88-4642-9886-167FA8F9C3A9}"/>
                    </a:ext>
                  </a:extLst>
                </p:cNvPr>
                <p:cNvSpPr>
                  <a:spLocks noChangeArrowheads="1"/>
                </p:cNvSpPr>
                <p:nvPr/>
              </p:nvSpPr>
              <p:spPr bwMode="auto">
                <a:xfrm>
                  <a:off x="1339" y="2679"/>
                  <a:ext cx="288" cy="6"/>
                </a:xfrm>
                <a:prstGeom prst="rect">
                  <a:avLst/>
                </a:prstGeom>
                <a:solidFill>
                  <a:srgbClr val="99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23" name="Rectangle 1367">
                  <a:extLst>
                    <a:ext uri="{FF2B5EF4-FFF2-40B4-BE49-F238E27FC236}">
                      <a16:creationId xmlns:a16="http://schemas.microsoft.com/office/drawing/2014/main" id="{24EE21A1-D7DF-48E3-AAB8-91F54FE3CCC2}"/>
                    </a:ext>
                  </a:extLst>
                </p:cNvPr>
                <p:cNvSpPr>
                  <a:spLocks noChangeArrowheads="1"/>
                </p:cNvSpPr>
                <p:nvPr/>
              </p:nvSpPr>
              <p:spPr bwMode="auto">
                <a:xfrm>
                  <a:off x="1339" y="2685"/>
                  <a:ext cx="288" cy="6"/>
                </a:xfrm>
                <a:prstGeom prst="rect">
                  <a:avLst/>
                </a:prstGeom>
                <a:solidFill>
                  <a:srgbClr val="A3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24" name="Rectangle 1368">
                  <a:extLst>
                    <a:ext uri="{FF2B5EF4-FFF2-40B4-BE49-F238E27FC236}">
                      <a16:creationId xmlns:a16="http://schemas.microsoft.com/office/drawing/2014/main" id="{707273AD-FC39-46CC-ABA7-A35731C18627}"/>
                    </a:ext>
                  </a:extLst>
                </p:cNvPr>
                <p:cNvSpPr>
                  <a:spLocks noChangeArrowheads="1"/>
                </p:cNvSpPr>
                <p:nvPr/>
              </p:nvSpPr>
              <p:spPr bwMode="auto">
                <a:xfrm>
                  <a:off x="1339" y="2691"/>
                  <a:ext cx="288"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25" name="Rectangle 1369">
                  <a:extLst>
                    <a:ext uri="{FF2B5EF4-FFF2-40B4-BE49-F238E27FC236}">
                      <a16:creationId xmlns:a16="http://schemas.microsoft.com/office/drawing/2014/main" id="{359C17CE-ABF9-47CB-B260-74C34B7F4CB9}"/>
                    </a:ext>
                  </a:extLst>
                </p:cNvPr>
                <p:cNvSpPr>
                  <a:spLocks noChangeArrowheads="1"/>
                </p:cNvSpPr>
                <p:nvPr/>
              </p:nvSpPr>
              <p:spPr bwMode="auto">
                <a:xfrm>
                  <a:off x="1339" y="2697"/>
                  <a:ext cx="288"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26" name="Rectangle 1370">
                  <a:extLst>
                    <a:ext uri="{FF2B5EF4-FFF2-40B4-BE49-F238E27FC236}">
                      <a16:creationId xmlns:a16="http://schemas.microsoft.com/office/drawing/2014/main" id="{AF9D5ACB-EC91-428A-9146-373B435FD414}"/>
                    </a:ext>
                  </a:extLst>
                </p:cNvPr>
                <p:cNvSpPr>
                  <a:spLocks noChangeArrowheads="1"/>
                </p:cNvSpPr>
                <p:nvPr/>
              </p:nvSpPr>
              <p:spPr bwMode="auto">
                <a:xfrm>
                  <a:off x="1339" y="2703"/>
                  <a:ext cx="288"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27" name="Rectangle 1371">
                  <a:extLst>
                    <a:ext uri="{FF2B5EF4-FFF2-40B4-BE49-F238E27FC236}">
                      <a16:creationId xmlns:a16="http://schemas.microsoft.com/office/drawing/2014/main" id="{3CD037DB-9DC2-4EDA-89DB-6DAC67F6D85B}"/>
                    </a:ext>
                  </a:extLst>
                </p:cNvPr>
                <p:cNvSpPr>
                  <a:spLocks noChangeArrowheads="1"/>
                </p:cNvSpPr>
                <p:nvPr/>
              </p:nvSpPr>
              <p:spPr bwMode="auto">
                <a:xfrm>
                  <a:off x="1339" y="2709"/>
                  <a:ext cx="288"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28" name="Rectangle 1372">
                  <a:extLst>
                    <a:ext uri="{FF2B5EF4-FFF2-40B4-BE49-F238E27FC236}">
                      <a16:creationId xmlns:a16="http://schemas.microsoft.com/office/drawing/2014/main" id="{1AD328D4-17EE-46D4-9E67-5AA7F2865A82}"/>
                    </a:ext>
                  </a:extLst>
                </p:cNvPr>
                <p:cNvSpPr>
                  <a:spLocks noChangeArrowheads="1"/>
                </p:cNvSpPr>
                <p:nvPr/>
              </p:nvSpPr>
              <p:spPr bwMode="auto">
                <a:xfrm>
                  <a:off x="1339" y="2715"/>
                  <a:ext cx="288"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29" name="Rectangle 1373">
                  <a:extLst>
                    <a:ext uri="{FF2B5EF4-FFF2-40B4-BE49-F238E27FC236}">
                      <a16:creationId xmlns:a16="http://schemas.microsoft.com/office/drawing/2014/main" id="{494B2F0E-2E3E-4841-A289-2F8A2DC05653}"/>
                    </a:ext>
                  </a:extLst>
                </p:cNvPr>
                <p:cNvSpPr>
                  <a:spLocks noChangeArrowheads="1"/>
                </p:cNvSpPr>
                <p:nvPr/>
              </p:nvSpPr>
              <p:spPr bwMode="auto">
                <a:xfrm>
                  <a:off x="1339" y="2721"/>
                  <a:ext cx="288"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30" name="Rectangle 1374">
                  <a:extLst>
                    <a:ext uri="{FF2B5EF4-FFF2-40B4-BE49-F238E27FC236}">
                      <a16:creationId xmlns:a16="http://schemas.microsoft.com/office/drawing/2014/main" id="{27639B28-D9ED-46C5-8715-089DEFC957ED}"/>
                    </a:ext>
                  </a:extLst>
                </p:cNvPr>
                <p:cNvSpPr>
                  <a:spLocks noChangeArrowheads="1"/>
                </p:cNvSpPr>
                <p:nvPr/>
              </p:nvSpPr>
              <p:spPr bwMode="auto">
                <a:xfrm>
                  <a:off x="1339" y="2727"/>
                  <a:ext cx="288"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31" name="Rectangle 1375">
                  <a:extLst>
                    <a:ext uri="{FF2B5EF4-FFF2-40B4-BE49-F238E27FC236}">
                      <a16:creationId xmlns:a16="http://schemas.microsoft.com/office/drawing/2014/main" id="{CC373D82-BA58-4C6D-8796-63654C41DBBE}"/>
                    </a:ext>
                  </a:extLst>
                </p:cNvPr>
                <p:cNvSpPr>
                  <a:spLocks noChangeArrowheads="1"/>
                </p:cNvSpPr>
                <p:nvPr/>
              </p:nvSpPr>
              <p:spPr bwMode="auto">
                <a:xfrm>
                  <a:off x="1339" y="2733"/>
                  <a:ext cx="288"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32" name="Rectangle 1376">
                  <a:extLst>
                    <a:ext uri="{FF2B5EF4-FFF2-40B4-BE49-F238E27FC236}">
                      <a16:creationId xmlns:a16="http://schemas.microsoft.com/office/drawing/2014/main" id="{497D439E-7C93-488F-B794-77C50C9E761B}"/>
                    </a:ext>
                  </a:extLst>
                </p:cNvPr>
                <p:cNvSpPr>
                  <a:spLocks noChangeArrowheads="1"/>
                </p:cNvSpPr>
                <p:nvPr/>
              </p:nvSpPr>
              <p:spPr bwMode="auto">
                <a:xfrm>
                  <a:off x="1339" y="2739"/>
                  <a:ext cx="288"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33" name="Rectangle 1377">
                  <a:extLst>
                    <a:ext uri="{FF2B5EF4-FFF2-40B4-BE49-F238E27FC236}">
                      <a16:creationId xmlns:a16="http://schemas.microsoft.com/office/drawing/2014/main" id="{2F213C07-5D74-48EE-84DE-BC83150BBBED}"/>
                    </a:ext>
                  </a:extLst>
                </p:cNvPr>
                <p:cNvSpPr>
                  <a:spLocks noChangeArrowheads="1"/>
                </p:cNvSpPr>
                <p:nvPr/>
              </p:nvSpPr>
              <p:spPr bwMode="auto">
                <a:xfrm>
                  <a:off x="1339" y="2745"/>
                  <a:ext cx="288"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34" name="Rectangle 1378">
                  <a:extLst>
                    <a:ext uri="{FF2B5EF4-FFF2-40B4-BE49-F238E27FC236}">
                      <a16:creationId xmlns:a16="http://schemas.microsoft.com/office/drawing/2014/main" id="{C6B178B1-3319-472F-B2AF-B87DE195E453}"/>
                    </a:ext>
                  </a:extLst>
                </p:cNvPr>
                <p:cNvSpPr>
                  <a:spLocks noChangeArrowheads="1"/>
                </p:cNvSpPr>
                <p:nvPr/>
              </p:nvSpPr>
              <p:spPr bwMode="auto">
                <a:xfrm>
                  <a:off x="1339" y="2751"/>
                  <a:ext cx="288"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35" name="Rectangle 1379">
                  <a:extLst>
                    <a:ext uri="{FF2B5EF4-FFF2-40B4-BE49-F238E27FC236}">
                      <a16:creationId xmlns:a16="http://schemas.microsoft.com/office/drawing/2014/main" id="{626828E8-FBFC-4EA3-B00A-722653A90E0D}"/>
                    </a:ext>
                  </a:extLst>
                </p:cNvPr>
                <p:cNvSpPr>
                  <a:spLocks noChangeArrowheads="1"/>
                </p:cNvSpPr>
                <p:nvPr/>
              </p:nvSpPr>
              <p:spPr bwMode="auto">
                <a:xfrm>
                  <a:off x="1339" y="2757"/>
                  <a:ext cx="288" cy="6"/>
                </a:xfrm>
                <a:prstGeom prst="rect">
                  <a:avLst/>
                </a:prstGeom>
                <a:solidFill>
                  <a:srgbClr val="B9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36" name="Rectangle 1380">
                  <a:extLst>
                    <a:ext uri="{FF2B5EF4-FFF2-40B4-BE49-F238E27FC236}">
                      <a16:creationId xmlns:a16="http://schemas.microsoft.com/office/drawing/2014/main" id="{822F1CBF-81D0-42B6-91C5-D9C58965BD6D}"/>
                    </a:ext>
                  </a:extLst>
                </p:cNvPr>
                <p:cNvSpPr>
                  <a:spLocks noChangeArrowheads="1"/>
                </p:cNvSpPr>
                <p:nvPr/>
              </p:nvSpPr>
              <p:spPr bwMode="auto">
                <a:xfrm>
                  <a:off x="1339" y="2763"/>
                  <a:ext cx="288"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37" name="Rectangle 1381">
                  <a:extLst>
                    <a:ext uri="{FF2B5EF4-FFF2-40B4-BE49-F238E27FC236}">
                      <a16:creationId xmlns:a16="http://schemas.microsoft.com/office/drawing/2014/main" id="{F3948506-9142-4A0C-AF91-A3668945E3F3}"/>
                    </a:ext>
                  </a:extLst>
                </p:cNvPr>
                <p:cNvSpPr>
                  <a:spLocks noChangeArrowheads="1"/>
                </p:cNvSpPr>
                <p:nvPr/>
              </p:nvSpPr>
              <p:spPr bwMode="auto">
                <a:xfrm>
                  <a:off x="1339" y="2769"/>
                  <a:ext cx="288" cy="6"/>
                </a:xfrm>
                <a:prstGeom prst="rect">
                  <a:avLst/>
                </a:prstGeom>
                <a:solidFill>
                  <a:srgbClr val="ABC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38" name="Rectangle 1382">
                  <a:extLst>
                    <a:ext uri="{FF2B5EF4-FFF2-40B4-BE49-F238E27FC236}">
                      <a16:creationId xmlns:a16="http://schemas.microsoft.com/office/drawing/2014/main" id="{16AEB373-221E-4975-9EF7-6BCA212AEC0A}"/>
                    </a:ext>
                  </a:extLst>
                </p:cNvPr>
                <p:cNvSpPr>
                  <a:spLocks noChangeArrowheads="1"/>
                </p:cNvSpPr>
                <p:nvPr/>
              </p:nvSpPr>
              <p:spPr bwMode="auto">
                <a:xfrm>
                  <a:off x="1339" y="2775"/>
                  <a:ext cx="288"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39" name="Rectangle 1383">
                  <a:extLst>
                    <a:ext uri="{FF2B5EF4-FFF2-40B4-BE49-F238E27FC236}">
                      <a16:creationId xmlns:a16="http://schemas.microsoft.com/office/drawing/2014/main" id="{CF018185-9859-4671-AE81-FC54EDB0A26E}"/>
                    </a:ext>
                  </a:extLst>
                </p:cNvPr>
                <p:cNvSpPr>
                  <a:spLocks noChangeArrowheads="1"/>
                </p:cNvSpPr>
                <p:nvPr/>
              </p:nvSpPr>
              <p:spPr bwMode="auto">
                <a:xfrm>
                  <a:off x="1339" y="2781"/>
                  <a:ext cx="288" cy="6"/>
                </a:xfrm>
                <a:prstGeom prst="rect">
                  <a:avLst/>
                </a:prstGeom>
                <a:solidFill>
                  <a:srgbClr val="98B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40" name="Rectangle 1384">
                  <a:extLst>
                    <a:ext uri="{FF2B5EF4-FFF2-40B4-BE49-F238E27FC236}">
                      <a16:creationId xmlns:a16="http://schemas.microsoft.com/office/drawing/2014/main" id="{5323198B-61D0-4C5F-818D-FF5DF17D4BFC}"/>
                    </a:ext>
                  </a:extLst>
                </p:cNvPr>
                <p:cNvSpPr>
                  <a:spLocks noChangeArrowheads="1"/>
                </p:cNvSpPr>
                <p:nvPr/>
              </p:nvSpPr>
              <p:spPr bwMode="auto">
                <a:xfrm>
                  <a:off x="1339" y="2787"/>
                  <a:ext cx="288" cy="6"/>
                </a:xfrm>
                <a:prstGeom prst="rect">
                  <a:avLst/>
                </a:prstGeom>
                <a:solidFill>
                  <a:srgbClr val="8E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41" name="Rectangle 1385">
                  <a:extLst>
                    <a:ext uri="{FF2B5EF4-FFF2-40B4-BE49-F238E27FC236}">
                      <a16:creationId xmlns:a16="http://schemas.microsoft.com/office/drawing/2014/main" id="{84D3A78E-6686-430D-AF0F-F9B4885E3CEC}"/>
                    </a:ext>
                  </a:extLst>
                </p:cNvPr>
                <p:cNvSpPr>
                  <a:spLocks noChangeArrowheads="1"/>
                </p:cNvSpPr>
                <p:nvPr/>
              </p:nvSpPr>
              <p:spPr bwMode="auto">
                <a:xfrm>
                  <a:off x="1339" y="2793"/>
                  <a:ext cx="288" cy="7"/>
                </a:xfrm>
                <a:prstGeom prst="rect">
                  <a:avLst/>
                </a:prstGeom>
                <a:solidFill>
                  <a:srgbClr val="85A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42" name="Rectangle 1386">
                  <a:extLst>
                    <a:ext uri="{FF2B5EF4-FFF2-40B4-BE49-F238E27FC236}">
                      <a16:creationId xmlns:a16="http://schemas.microsoft.com/office/drawing/2014/main" id="{F5280265-83C3-4E66-8B31-60966920FACE}"/>
                    </a:ext>
                  </a:extLst>
                </p:cNvPr>
                <p:cNvSpPr>
                  <a:spLocks noChangeArrowheads="1"/>
                </p:cNvSpPr>
                <p:nvPr/>
              </p:nvSpPr>
              <p:spPr bwMode="auto">
                <a:xfrm>
                  <a:off x="1339" y="2800"/>
                  <a:ext cx="288"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43" name="Rectangle 1387">
                  <a:extLst>
                    <a:ext uri="{FF2B5EF4-FFF2-40B4-BE49-F238E27FC236}">
                      <a16:creationId xmlns:a16="http://schemas.microsoft.com/office/drawing/2014/main" id="{E0D08BE7-9746-4CAA-A974-52309051323C}"/>
                    </a:ext>
                  </a:extLst>
                </p:cNvPr>
                <p:cNvSpPr>
                  <a:spLocks noChangeArrowheads="1"/>
                </p:cNvSpPr>
                <p:nvPr/>
              </p:nvSpPr>
              <p:spPr bwMode="auto">
                <a:xfrm>
                  <a:off x="1339" y="2806"/>
                  <a:ext cx="288" cy="6"/>
                </a:xfrm>
                <a:prstGeom prst="rect">
                  <a:avLst/>
                </a:prstGeom>
                <a:solidFill>
                  <a:srgbClr val="74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44" name="Rectangle 1388">
                  <a:extLst>
                    <a:ext uri="{FF2B5EF4-FFF2-40B4-BE49-F238E27FC236}">
                      <a16:creationId xmlns:a16="http://schemas.microsoft.com/office/drawing/2014/main" id="{C2D5D5F0-6869-4304-9BEC-11FCBF34ABC8}"/>
                    </a:ext>
                  </a:extLst>
                </p:cNvPr>
                <p:cNvSpPr>
                  <a:spLocks noChangeArrowheads="1"/>
                </p:cNvSpPr>
                <p:nvPr/>
              </p:nvSpPr>
              <p:spPr bwMode="auto">
                <a:xfrm>
                  <a:off x="1339" y="2812"/>
                  <a:ext cx="288" cy="6"/>
                </a:xfrm>
                <a:prstGeom prst="rect">
                  <a:avLst/>
                </a:prstGeom>
                <a:solidFill>
                  <a:srgbClr val="6E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45" name="Rectangle 1389">
                  <a:extLst>
                    <a:ext uri="{FF2B5EF4-FFF2-40B4-BE49-F238E27FC236}">
                      <a16:creationId xmlns:a16="http://schemas.microsoft.com/office/drawing/2014/main" id="{6DEA534E-84C6-4C23-AC11-F6CF9B49EB15}"/>
                    </a:ext>
                  </a:extLst>
                </p:cNvPr>
                <p:cNvSpPr>
                  <a:spLocks noChangeArrowheads="1"/>
                </p:cNvSpPr>
                <p:nvPr/>
              </p:nvSpPr>
              <p:spPr bwMode="auto">
                <a:xfrm>
                  <a:off x="1339" y="2818"/>
                  <a:ext cx="288"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46" name="Rectangle 1390">
                  <a:extLst>
                    <a:ext uri="{FF2B5EF4-FFF2-40B4-BE49-F238E27FC236}">
                      <a16:creationId xmlns:a16="http://schemas.microsoft.com/office/drawing/2014/main" id="{1150A4A6-CD84-4E18-9611-31E61BCAE770}"/>
                    </a:ext>
                  </a:extLst>
                </p:cNvPr>
                <p:cNvSpPr>
                  <a:spLocks noChangeArrowheads="1"/>
                </p:cNvSpPr>
                <p:nvPr/>
              </p:nvSpPr>
              <p:spPr bwMode="auto">
                <a:xfrm>
                  <a:off x="1339" y="2824"/>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2047" name="Rectangle 1391">
                <a:extLst>
                  <a:ext uri="{FF2B5EF4-FFF2-40B4-BE49-F238E27FC236}">
                    <a16:creationId xmlns:a16="http://schemas.microsoft.com/office/drawing/2014/main" id="{13185AB9-9C66-4311-B76F-F67890BE9D74}"/>
                  </a:ext>
                </a:extLst>
              </p:cNvPr>
              <p:cNvSpPr>
                <a:spLocks noChangeArrowheads="1"/>
              </p:cNvSpPr>
              <p:nvPr/>
            </p:nvSpPr>
            <p:spPr bwMode="auto">
              <a:xfrm>
                <a:off x="1339" y="2637"/>
                <a:ext cx="288" cy="193"/>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2048" name="Rectangle 1392">
              <a:extLst>
                <a:ext uri="{FF2B5EF4-FFF2-40B4-BE49-F238E27FC236}">
                  <a16:creationId xmlns:a16="http://schemas.microsoft.com/office/drawing/2014/main" id="{30087BB4-1E68-443A-B610-DF558F07399B}"/>
                </a:ext>
              </a:extLst>
            </p:cNvPr>
            <p:cNvSpPr>
              <a:spLocks noChangeArrowheads="1"/>
            </p:cNvSpPr>
            <p:nvPr/>
          </p:nvSpPr>
          <p:spPr bwMode="auto">
            <a:xfrm>
              <a:off x="2544" y="3342"/>
              <a:ext cx="29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AAL5</a:t>
              </a:r>
              <a:endParaRPr lang="fr-FR" altLang="en-US"/>
            </a:p>
          </p:txBody>
        </p:sp>
        <p:grpSp>
          <p:nvGrpSpPr>
            <p:cNvPr id="72049" name="Group 1393">
              <a:extLst>
                <a:ext uri="{FF2B5EF4-FFF2-40B4-BE49-F238E27FC236}">
                  <a16:creationId xmlns:a16="http://schemas.microsoft.com/office/drawing/2014/main" id="{8764C074-F76A-48E9-BB44-962E6E692C88}"/>
                </a:ext>
              </a:extLst>
            </p:cNvPr>
            <p:cNvGrpSpPr>
              <a:grpSpLocks/>
            </p:cNvGrpSpPr>
            <p:nvPr/>
          </p:nvGrpSpPr>
          <p:grpSpPr bwMode="auto">
            <a:xfrm>
              <a:off x="2256" y="2832"/>
              <a:ext cx="576" cy="240"/>
              <a:chOff x="1051" y="2157"/>
              <a:chExt cx="576" cy="240"/>
            </a:xfrm>
          </p:grpSpPr>
          <p:grpSp>
            <p:nvGrpSpPr>
              <p:cNvPr id="72050" name="Group 1394">
                <a:extLst>
                  <a:ext uri="{FF2B5EF4-FFF2-40B4-BE49-F238E27FC236}">
                    <a16:creationId xmlns:a16="http://schemas.microsoft.com/office/drawing/2014/main" id="{2BA50D12-72BC-4529-AAA7-A88FC7D7F433}"/>
                  </a:ext>
                </a:extLst>
              </p:cNvPr>
              <p:cNvGrpSpPr>
                <a:grpSpLocks/>
              </p:cNvGrpSpPr>
              <p:nvPr/>
            </p:nvGrpSpPr>
            <p:grpSpPr bwMode="auto">
              <a:xfrm>
                <a:off x="1051" y="2157"/>
                <a:ext cx="576" cy="240"/>
                <a:chOff x="1051" y="2157"/>
                <a:chExt cx="576" cy="240"/>
              </a:xfrm>
            </p:grpSpPr>
            <p:sp>
              <p:nvSpPr>
                <p:cNvPr id="72051" name="Rectangle 1395">
                  <a:extLst>
                    <a:ext uri="{FF2B5EF4-FFF2-40B4-BE49-F238E27FC236}">
                      <a16:creationId xmlns:a16="http://schemas.microsoft.com/office/drawing/2014/main" id="{2CE2ADF8-84E1-4BB4-90D0-7855E71D9F3B}"/>
                    </a:ext>
                  </a:extLst>
                </p:cNvPr>
                <p:cNvSpPr>
                  <a:spLocks noChangeArrowheads="1"/>
                </p:cNvSpPr>
                <p:nvPr/>
              </p:nvSpPr>
              <p:spPr bwMode="auto">
                <a:xfrm>
                  <a:off x="1051" y="2157"/>
                  <a:ext cx="57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52" name="Rectangle 1396">
                  <a:extLst>
                    <a:ext uri="{FF2B5EF4-FFF2-40B4-BE49-F238E27FC236}">
                      <a16:creationId xmlns:a16="http://schemas.microsoft.com/office/drawing/2014/main" id="{24E2DAD0-02D7-4D31-914D-19E5C64B5BE2}"/>
                    </a:ext>
                  </a:extLst>
                </p:cNvPr>
                <p:cNvSpPr>
                  <a:spLocks noChangeArrowheads="1"/>
                </p:cNvSpPr>
                <p:nvPr/>
              </p:nvSpPr>
              <p:spPr bwMode="auto">
                <a:xfrm>
                  <a:off x="1051" y="2163"/>
                  <a:ext cx="576"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53" name="Rectangle 1397">
                  <a:extLst>
                    <a:ext uri="{FF2B5EF4-FFF2-40B4-BE49-F238E27FC236}">
                      <a16:creationId xmlns:a16="http://schemas.microsoft.com/office/drawing/2014/main" id="{7B9930DE-D014-49A3-8641-3F32DEABEA73}"/>
                    </a:ext>
                  </a:extLst>
                </p:cNvPr>
                <p:cNvSpPr>
                  <a:spLocks noChangeArrowheads="1"/>
                </p:cNvSpPr>
                <p:nvPr/>
              </p:nvSpPr>
              <p:spPr bwMode="auto">
                <a:xfrm>
                  <a:off x="1051" y="2169"/>
                  <a:ext cx="576"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54" name="Rectangle 1398">
                  <a:extLst>
                    <a:ext uri="{FF2B5EF4-FFF2-40B4-BE49-F238E27FC236}">
                      <a16:creationId xmlns:a16="http://schemas.microsoft.com/office/drawing/2014/main" id="{716DC067-C824-4BCB-AA44-7D74D0D30D0A}"/>
                    </a:ext>
                  </a:extLst>
                </p:cNvPr>
                <p:cNvSpPr>
                  <a:spLocks noChangeArrowheads="1"/>
                </p:cNvSpPr>
                <p:nvPr/>
              </p:nvSpPr>
              <p:spPr bwMode="auto">
                <a:xfrm>
                  <a:off x="1051" y="2175"/>
                  <a:ext cx="576"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55" name="Rectangle 1399">
                  <a:extLst>
                    <a:ext uri="{FF2B5EF4-FFF2-40B4-BE49-F238E27FC236}">
                      <a16:creationId xmlns:a16="http://schemas.microsoft.com/office/drawing/2014/main" id="{F23C1304-12F6-44C2-B1B6-A8F5C7090324}"/>
                    </a:ext>
                  </a:extLst>
                </p:cNvPr>
                <p:cNvSpPr>
                  <a:spLocks noChangeArrowheads="1"/>
                </p:cNvSpPr>
                <p:nvPr/>
              </p:nvSpPr>
              <p:spPr bwMode="auto">
                <a:xfrm>
                  <a:off x="1051" y="2181"/>
                  <a:ext cx="576"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56" name="Rectangle 1400">
                  <a:extLst>
                    <a:ext uri="{FF2B5EF4-FFF2-40B4-BE49-F238E27FC236}">
                      <a16:creationId xmlns:a16="http://schemas.microsoft.com/office/drawing/2014/main" id="{B59F896C-9DC9-484F-A858-1F22AA0B236B}"/>
                    </a:ext>
                  </a:extLst>
                </p:cNvPr>
                <p:cNvSpPr>
                  <a:spLocks noChangeArrowheads="1"/>
                </p:cNvSpPr>
                <p:nvPr/>
              </p:nvSpPr>
              <p:spPr bwMode="auto">
                <a:xfrm>
                  <a:off x="1051" y="2187"/>
                  <a:ext cx="576"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57" name="Rectangle 1401">
                  <a:extLst>
                    <a:ext uri="{FF2B5EF4-FFF2-40B4-BE49-F238E27FC236}">
                      <a16:creationId xmlns:a16="http://schemas.microsoft.com/office/drawing/2014/main" id="{CD4019F7-0B9A-40A7-9819-078BEC2422B5}"/>
                    </a:ext>
                  </a:extLst>
                </p:cNvPr>
                <p:cNvSpPr>
                  <a:spLocks noChangeArrowheads="1"/>
                </p:cNvSpPr>
                <p:nvPr/>
              </p:nvSpPr>
              <p:spPr bwMode="auto">
                <a:xfrm>
                  <a:off x="1051" y="2193"/>
                  <a:ext cx="576"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58" name="Rectangle 1402">
                  <a:extLst>
                    <a:ext uri="{FF2B5EF4-FFF2-40B4-BE49-F238E27FC236}">
                      <a16:creationId xmlns:a16="http://schemas.microsoft.com/office/drawing/2014/main" id="{D6A490BD-5712-49D2-BD38-D7683BE38FE3}"/>
                    </a:ext>
                  </a:extLst>
                </p:cNvPr>
                <p:cNvSpPr>
                  <a:spLocks noChangeArrowheads="1"/>
                </p:cNvSpPr>
                <p:nvPr/>
              </p:nvSpPr>
              <p:spPr bwMode="auto">
                <a:xfrm>
                  <a:off x="1051" y="2199"/>
                  <a:ext cx="576"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59" name="Rectangle 1403">
                  <a:extLst>
                    <a:ext uri="{FF2B5EF4-FFF2-40B4-BE49-F238E27FC236}">
                      <a16:creationId xmlns:a16="http://schemas.microsoft.com/office/drawing/2014/main" id="{309047FB-7375-4E47-B53C-E27825D23E28}"/>
                    </a:ext>
                  </a:extLst>
                </p:cNvPr>
                <p:cNvSpPr>
                  <a:spLocks noChangeArrowheads="1"/>
                </p:cNvSpPr>
                <p:nvPr/>
              </p:nvSpPr>
              <p:spPr bwMode="auto">
                <a:xfrm>
                  <a:off x="1051" y="2205"/>
                  <a:ext cx="576"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60" name="Rectangle 1404">
                  <a:extLst>
                    <a:ext uri="{FF2B5EF4-FFF2-40B4-BE49-F238E27FC236}">
                      <a16:creationId xmlns:a16="http://schemas.microsoft.com/office/drawing/2014/main" id="{E6B5CB47-5D9B-40A2-B8C2-36DF51766BEF}"/>
                    </a:ext>
                  </a:extLst>
                </p:cNvPr>
                <p:cNvSpPr>
                  <a:spLocks noChangeArrowheads="1"/>
                </p:cNvSpPr>
                <p:nvPr/>
              </p:nvSpPr>
              <p:spPr bwMode="auto">
                <a:xfrm>
                  <a:off x="1051" y="2211"/>
                  <a:ext cx="576"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61" name="Rectangle 1405">
                  <a:extLst>
                    <a:ext uri="{FF2B5EF4-FFF2-40B4-BE49-F238E27FC236}">
                      <a16:creationId xmlns:a16="http://schemas.microsoft.com/office/drawing/2014/main" id="{AB230D7F-3293-44D1-985A-130C8FC96502}"/>
                    </a:ext>
                  </a:extLst>
                </p:cNvPr>
                <p:cNvSpPr>
                  <a:spLocks noChangeArrowheads="1"/>
                </p:cNvSpPr>
                <p:nvPr/>
              </p:nvSpPr>
              <p:spPr bwMode="auto">
                <a:xfrm>
                  <a:off x="1051" y="2217"/>
                  <a:ext cx="576"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62" name="Rectangle 1406">
                  <a:extLst>
                    <a:ext uri="{FF2B5EF4-FFF2-40B4-BE49-F238E27FC236}">
                      <a16:creationId xmlns:a16="http://schemas.microsoft.com/office/drawing/2014/main" id="{478DFB0F-D62A-4B4A-BE72-D84A93B5BC74}"/>
                    </a:ext>
                  </a:extLst>
                </p:cNvPr>
                <p:cNvSpPr>
                  <a:spLocks noChangeArrowheads="1"/>
                </p:cNvSpPr>
                <p:nvPr/>
              </p:nvSpPr>
              <p:spPr bwMode="auto">
                <a:xfrm>
                  <a:off x="1051" y="2223"/>
                  <a:ext cx="576"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63" name="Rectangle 1407">
                  <a:extLst>
                    <a:ext uri="{FF2B5EF4-FFF2-40B4-BE49-F238E27FC236}">
                      <a16:creationId xmlns:a16="http://schemas.microsoft.com/office/drawing/2014/main" id="{064BA188-C305-4D18-B998-8C782BF8BC2A}"/>
                    </a:ext>
                  </a:extLst>
                </p:cNvPr>
                <p:cNvSpPr>
                  <a:spLocks noChangeArrowheads="1"/>
                </p:cNvSpPr>
                <p:nvPr/>
              </p:nvSpPr>
              <p:spPr bwMode="auto">
                <a:xfrm>
                  <a:off x="1051" y="2229"/>
                  <a:ext cx="576"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64" name="Rectangle 1408">
                  <a:extLst>
                    <a:ext uri="{FF2B5EF4-FFF2-40B4-BE49-F238E27FC236}">
                      <a16:creationId xmlns:a16="http://schemas.microsoft.com/office/drawing/2014/main" id="{DDA5E5C5-DF80-4C45-A574-0EDE6EDEB398}"/>
                    </a:ext>
                  </a:extLst>
                </p:cNvPr>
                <p:cNvSpPr>
                  <a:spLocks noChangeArrowheads="1"/>
                </p:cNvSpPr>
                <p:nvPr/>
              </p:nvSpPr>
              <p:spPr bwMode="auto">
                <a:xfrm>
                  <a:off x="1051" y="2235"/>
                  <a:ext cx="576"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65" name="Rectangle 1409">
                  <a:extLst>
                    <a:ext uri="{FF2B5EF4-FFF2-40B4-BE49-F238E27FC236}">
                      <a16:creationId xmlns:a16="http://schemas.microsoft.com/office/drawing/2014/main" id="{E8B37364-E936-40A0-B691-634AC0AE1F41}"/>
                    </a:ext>
                  </a:extLst>
                </p:cNvPr>
                <p:cNvSpPr>
                  <a:spLocks noChangeArrowheads="1"/>
                </p:cNvSpPr>
                <p:nvPr/>
              </p:nvSpPr>
              <p:spPr bwMode="auto">
                <a:xfrm>
                  <a:off x="1051" y="2241"/>
                  <a:ext cx="576"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66" name="Rectangle 1410">
                  <a:extLst>
                    <a:ext uri="{FF2B5EF4-FFF2-40B4-BE49-F238E27FC236}">
                      <a16:creationId xmlns:a16="http://schemas.microsoft.com/office/drawing/2014/main" id="{8A27F190-843A-4842-AE2D-D71C51C80CC9}"/>
                    </a:ext>
                  </a:extLst>
                </p:cNvPr>
                <p:cNvSpPr>
                  <a:spLocks noChangeArrowheads="1"/>
                </p:cNvSpPr>
                <p:nvPr/>
              </p:nvSpPr>
              <p:spPr bwMode="auto">
                <a:xfrm>
                  <a:off x="1051" y="2247"/>
                  <a:ext cx="57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67" name="Rectangle 1411">
                  <a:extLst>
                    <a:ext uri="{FF2B5EF4-FFF2-40B4-BE49-F238E27FC236}">
                      <a16:creationId xmlns:a16="http://schemas.microsoft.com/office/drawing/2014/main" id="{5C8C97AD-4228-4B36-AD20-52DA7CBFC17A}"/>
                    </a:ext>
                  </a:extLst>
                </p:cNvPr>
                <p:cNvSpPr>
                  <a:spLocks noChangeArrowheads="1"/>
                </p:cNvSpPr>
                <p:nvPr/>
              </p:nvSpPr>
              <p:spPr bwMode="auto">
                <a:xfrm>
                  <a:off x="1051" y="2253"/>
                  <a:ext cx="576"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68" name="Rectangle 1412">
                  <a:extLst>
                    <a:ext uri="{FF2B5EF4-FFF2-40B4-BE49-F238E27FC236}">
                      <a16:creationId xmlns:a16="http://schemas.microsoft.com/office/drawing/2014/main" id="{9CFCC528-ECF2-4492-ABC5-9B9FA26897F6}"/>
                    </a:ext>
                  </a:extLst>
                </p:cNvPr>
                <p:cNvSpPr>
                  <a:spLocks noChangeArrowheads="1"/>
                </p:cNvSpPr>
                <p:nvPr/>
              </p:nvSpPr>
              <p:spPr bwMode="auto">
                <a:xfrm>
                  <a:off x="1051" y="2259"/>
                  <a:ext cx="576"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69" name="Rectangle 1413">
                  <a:extLst>
                    <a:ext uri="{FF2B5EF4-FFF2-40B4-BE49-F238E27FC236}">
                      <a16:creationId xmlns:a16="http://schemas.microsoft.com/office/drawing/2014/main" id="{0F7808A6-1FE8-4A4D-BEE2-85ABA8140DB6}"/>
                    </a:ext>
                  </a:extLst>
                </p:cNvPr>
                <p:cNvSpPr>
                  <a:spLocks noChangeArrowheads="1"/>
                </p:cNvSpPr>
                <p:nvPr/>
              </p:nvSpPr>
              <p:spPr bwMode="auto">
                <a:xfrm>
                  <a:off x="1051" y="2265"/>
                  <a:ext cx="576"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70" name="Rectangle 1414">
                  <a:extLst>
                    <a:ext uri="{FF2B5EF4-FFF2-40B4-BE49-F238E27FC236}">
                      <a16:creationId xmlns:a16="http://schemas.microsoft.com/office/drawing/2014/main" id="{981D349F-8A16-4FC6-B499-035C853E7725}"/>
                    </a:ext>
                  </a:extLst>
                </p:cNvPr>
                <p:cNvSpPr>
                  <a:spLocks noChangeArrowheads="1"/>
                </p:cNvSpPr>
                <p:nvPr/>
              </p:nvSpPr>
              <p:spPr bwMode="auto">
                <a:xfrm>
                  <a:off x="1051" y="2271"/>
                  <a:ext cx="57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71" name="Rectangle 1415">
                  <a:extLst>
                    <a:ext uri="{FF2B5EF4-FFF2-40B4-BE49-F238E27FC236}">
                      <a16:creationId xmlns:a16="http://schemas.microsoft.com/office/drawing/2014/main" id="{F2A84BE7-23C7-42C8-ACA3-2764C5EA8191}"/>
                    </a:ext>
                  </a:extLst>
                </p:cNvPr>
                <p:cNvSpPr>
                  <a:spLocks noChangeArrowheads="1"/>
                </p:cNvSpPr>
                <p:nvPr/>
              </p:nvSpPr>
              <p:spPr bwMode="auto">
                <a:xfrm>
                  <a:off x="1051" y="2277"/>
                  <a:ext cx="57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72" name="Rectangle 1416">
                  <a:extLst>
                    <a:ext uri="{FF2B5EF4-FFF2-40B4-BE49-F238E27FC236}">
                      <a16:creationId xmlns:a16="http://schemas.microsoft.com/office/drawing/2014/main" id="{F2A164E7-A33C-49FB-A0BA-5FBF231C53B6}"/>
                    </a:ext>
                  </a:extLst>
                </p:cNvPr>
                <p:cNvSpPr>
                  <a:spLocks noChangeArrowheads="1"/>
                </p:cNvSpPr>
                <p:nvPr/>
              </p:nvSpPr>
              <p:spPr bwMode="auto">
                <a:xfrm>
                  <a:off x="1051" y="2283"/>
                  <a:ext cx="576"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73" name="Rectangle 1417">
                  <a:extLst>
                    <a:ext uri="{FF2B5EF4-FFF2-40B4-BE49-F238E27FC236}">
                      <a16:creationId xmlns:a16="http://schemas.microsoft.com/office/drawing/2014/main" id="{542FA813-7B47-4687-9AF9-B7669F27B5F8}"/>
                    </a:ext>
                  </a:extLst>
                </p:cNvPr>
                <p:cNvSpPr>
                  <a:spLocks noChangeArrowheads="1"/>
                </p:cNvSpPr>
                <p:nvPr/>
              </p:nvSpPr>
              <p:spPr bwMode="auto">
                <a:xfrm>
                  <a:off x="1051" y="2289"/>
                  <a:ext cx="576"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74" name="Rectangle 1418">
                  <a:extLst>
                    <a:ext uri="{FF2B5EF4-FFF2-40B4-BE49-F238E27FC236}">
                      <a16:creationId xmlns:a16="http://schemas.microsoft.com/office/drawing/2014/main" id="{FB52343C-2D85-437B-8EDE-73E621F94CAB}"/>
                    </a:ext>
                  </a:extLst>
                </p:cNvPr>
                <p:cNvSpPr>
                  <a:spLocks noChangeArrowheads="1"/>
                </p:cNvSpPr>
                <p:nvPr/>
              </p:nvSpPr>
              <p:spPr bwMode="auto">
                <a:xfrm>
                  <a:off x="1051" y="2295"/>
                  <a:ext cx="576"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75" name="Rectangle 1419">
                  <a:extLst>
                    <a:ext uri="{FF2B5EF4-FFF2-40B4-BE49-F238E27FC236}">
                      <a16:creationId xmlns:a16="http://schemas.microsoft.com/office/drawing/2014/main" id="{981BA28E-9544-4E0C-858D-22E36E15CBD7}"/>
                    </a:ext>
                  </a:extLst>
                </p:cNvPr>
                <p:cNvSpPr>
                  <a:spLocks noChangeArrowheads="1"/>
                </p:cNvSpPr>
                <p:nvPr/>
              </p:nvSpPr>
              <p:spPr bwMode="auto">
                <a:xfrm>
                  <a:off x="1051" y="2301"/>
                  <a:ext cx="57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76" name="Rectangle 1420">
                  <a:extLst>
                    <a:ext uri="{FF2B5EF4-FFF2-40B4-BE49-F238E27FC236}">
                      <a16:creationId xmlns:a16="http://schemas.microsoft.com/office/drawing/2014/main" id="{87DB3695-5CA1-4A55-8BF7-6D64CE9D479A}"/>
                    </a:ext>
                  </a:extLst>
                </p:cNvPr>
                <p:cNvSpPr>
                  <a:spLocks noChangeArrowheads="1"/>
                </p:cNvSpPr>
                <p:nvPr/>
              </p:nvSpPr>
              <p:spPr bwMode="auto">
                <a:xfrm>
                  <a:off x="1051" y="2307"/>
                  <a:ext cx="576"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77" name="Rectangle 1421">
                  <a:extLst>
                    <a:ext uri="{FF2B5EF4-FFF2-40B4-BE49-F238E27FC236}">
                      <a16:creationId xmlns:a16="http://schemas.microsoft.com/office/drawing/2014/main" id="{ED0E9C11-33F9-47EA-AACB-368DA62A8DA3}"/>
                    </a:ext>
                  </a:extLst>
                </p:cNvPr>
                <p:cNvSpPr>
                  <a:spLocks noChangeArrowheads="1"/>
                </p:cNvSpPr>
                <p:nvPr/>
              </p:nvSpPr>
              <p:spPr bwMode="auto">
                <a:xfrm>
                  <a:off x="1051" y="2313"/>
                  <a:ext cx="576"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78" name="Rectangle 1422">
                  <a:extLst>
                    <a:ext uri="{FF2B5EF4-FFF2-40B4-BE49-F238E27FC236}">
                      <a16:creationId xmlns:a16="http://schemas.microsoft.com/office/drawing/2014/main" id="{E3E75E1F-F9F7-4981-9A66-3D81EB8532E8}"/>
                    </a:ext>
                  </a:extLst>
                </p:cNvPr>
                <p:cNvSpPr>
                  <a:spLocks noChangeArrowheads="1"/>
                </p:cNvSpPr>
                <p:nvPr/>
              </p:nvSpPr>
              <p:spPr bwMode="auto">
                <a:xfrm>
                  <a:off x="1051" y="2319"/>
                  <a:ext cx="576"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79" name="Rectangle 1423">
                  <a:extLst>
                    <a:ext uri="{FF2B5EF4-FFF2-40B4-BE49-F238E27FC236}">
                      <a16:creationId xmlns:a16="http://schemas.microsoft.com/office/drawing/2014/main" id="{B0134E5E-7600-4944-94E0-ABF134ABCE47}"/>
                    </a:ext>
                  </a:extLst>
                </p:cNvPr>
                <p:cNvSpPr>
                  <a:spLocks noChangeArrowheads="1"/>
                </p:cNvSpPr>
                <p:nvPr/>
              </p:nvSpPr>
              <p:spPr bwMode="auto">
                <a:xfrm>
                  <a:off x="1051" y="2325"/>
                  <a:ext cx="576"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80" name="Rectangle 1424">
                  <a:extLst>
                    <a:ext uri="{FF2B5EF4-FFF2-40B4-BE49-F238E27FC236}">
                      <a16:creationId xmlns:a16="http://schemas.microsoft.com/office/drawing/2014/main" id="{4476A677-5D94-47EA-8D95-4ED89A54CD77}"/>
                    </a:ext>
                  </a:extLst>
                </p:cNvPr>
                <p:cNvSpPr>
                  <a:spLocks noChangeArrowheads="1"/>
                </p:cNvSpPr>
                <p:nvPr/>
              </p:nvSpPr>
              <p:spPr bwMode="auto">
                <a:xfrm>
                  <a:off x="1051" y="2331"/>
                  <a:ext cx="576"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81" name="Rectangle 1425">
                  <a:extLst>
                    <a:ext uri="{FF2B5EF4-FFF2-40B4-BE49-F238E27FC236}">
                      <a16:creationId xmlns:a16="http://schemas.microsoft.com/office/drawing/2014/main" id="{A28DCC9A-5F5F-42B6-9A85-76A6F722297A}"/>
                    </a:ext>
                  </a:extLst>
                </p:cNvPr>
                <p:cNvSpPr>
                  <a:spLocks noChangeArrowheads="1"/>
                </p:cNvSpPr>
                <p:nvPr/>
              </p:nvSpPr>
              <p:spPr bwMode="auto">
                <a:xfrm>
                  <a:off x="1051" y="2337"/>
                  <a:ext cx="576"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82" name="Rectangle 1426">
                  <a:extLst>
                    <a:ext uri="{FF2B5EF4-FFF2-40B4-BE49-F238E27FC236}">
                      <a16:creationId xmlns:a16="http://schemas.microsoft.com/office/drawing/2014/main" id="{1C7FDE19-4C4A-49A7-8CAC-1594AAA6A227}"/>
                    </a:ext>
                  </a:extLst>
                </p:cNvPr>
                <p:cNvSpPr>
                  <a:spLocks noChangeArrowheads="1"/>
                </p:cNvSpPr>
                <p:nvPr/>
              </p:nvSpPr>
              <p:spPr bwMode="auto">
                <a:xfrm>
                  <a:off x="1051" y="2343"/>
                  <a:ext cx="576"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83" name="Rectangle 1427">
                  <a:extLst>
                    <a:ext uri="{FF2B5EF4-FFF2-40B4-BE49-F238E27FC236}">
                      <a16:creationId xmlns:a16="http://schemas.microsoft.com/office/drawing/2014/main" id="{688AC1E4-82F9-4CA6-B8AE-35E4DAC25781}"/>
                    </a:ext>
                  </a:extLst>
                </p:cNvPr>
                <p:cNvSpPr>
                  <a:spLocks noChangeArrowheads="1"/>
                </p:cNvSpPr>
                <p:nvPr/>
              </p:nvSpPr>
              <p:spPr bwMode="auto">
                <a:xfrm>
                  <a:off x="1051" y="2349"/>
                  <a:ext cx="576" cy="6"/>
                </a:xfrm>
                <a:prstGeom prst="rect">
                  <a:avLst/>
                </a:prstGeom>
                <a:solidFill>
                  <a:srgbClr val="89A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84" name="Rectangle 1428">
                  <a:extLst>
                    <a:ext uri="{FF2B5EF4-FFF2-40B4-BE49-F238E27FC236}">
                      <a16:creationId xmlns:a16="http://schemas.microsoft.com/office/drawing/2014/main" id="{BF3082D9-18F1-4B9A-A5A3-8FC3E4B8A854}"/>
                    </a:ext>
                  </a:extLst>
                </p:cNvPr>
                <p:cNvSpPr>
                  <a:spLocks noChangeArrowheads="1"/>
                </p:cNvSpPr>
                <p:nvPr/>
              </p:nvSpPr>
              <p:spPr bwMode="auto">
                <a:xfrm>
                  <a:off x="1051" y="2355"/>
                  <a:ext cx="576"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85" name="Rectangle 1429">
                  <a:extLst>
                    <a:ext uri="{FF2B5EF4-FFF2-40B4-BE49-F238E27FC236}">
                      <a16:creationId xmlns:a16="http://schemas.microsoft.com/office/drawing/2014/main" id="{7FDA3741-ED55-4332-A40C-57739942D922}"/>
                    </a:ext>
                  </a:extLst>
                </p:cNvPr>
                <p:cNvSpPr>
                  <a:spLocks noChangeArrowheads="1"/>
                </p:cNvSpPr>
                <p:nvPr/>
              </p:nvSpPr>
              <p:spPr bwMode="auto">
                <a:xfrm>
                  <a:off x="1051" y="2361"/>
                  <a:ext cx="576"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86" name="Rectangle 1430">
                  <a:extLst>
                    <a:ext uri="{FF2B5EF4-FFF2-40B4-BE49-F238E27FC236}">
                      <a16:creationId xmlns:a16="http://schemas.microsoft.com/office/drawing/2014/main" id="{43EDC7E7-655D-4B22-B9E2-F4279914C92A}"/>
                    </a:ext>
                  </a:extLst>
                </p:cNvPr>
                <p:cNvSpPr>
                  <a:spLocks noChangeArrowheads="1"/>
                </p:cNvSpPr>
                <p:nvPr/>
              </p:nvSpPr>
              <p:spPr bwMode="auto">
                <a:xfrm>
                  <a:off x="1051" y="2367"/>
                  <a:ext cx="576"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87" name="Rectangle 1431">
                  <a:extLst>
                    <a:ext uri="{FF2B5EF4-FFF2-40B4-BE49-F238E27FC236}">
                      <a16:creationId xmlns:a16="http://schemas.microsoft.com/office/drawing/2014/main" id="{66292863-9473-4986-BCCD-9CBBCC13F3C2}"/>
                    </a:ext>
                  </a:extLst>
                </p:cNvPr>
                <p:cNvSpPr>
                  <a:spLocks noChangeArrowheads="1"/>
                </p:cNvSpPr>
                <p:nvPr/>
              </p:nvSpPr>
              <p:spPr bwMode="auto">
                <a:xfrm>
                  <a:off x="1051" y="2373"/>
                  <a:ext cx="576"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88" name="Rectangle 1432">
                  <a:extLst>
                    <a:ext uri="{FF2B5EF4-FFF2-40B4-BE49-F238E27FC236}">
                      <a16:creationId xmlns:a16="http://schemas.microsoft.com/office/drawing/2014/main" id="{BC62D6C5-CB42-48A6-989A-2B80010C42AB}"/>
                    </a:ext>
                  </a:extLst>
                </p:cNvPr>
                <p:cNvSpPr>
                  <a:spLocks noChangeArrowheads="1"/>
                </p:cNvSpPr>
                <p:nvPr/>
              </p:nvSpPr>
              <p:spPr bwMode="auto">
                <a:xfrm>
                  <a:off x="1051" y="2379"/>
                  <a:ext cx="576"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89" name="Rectangle 1433">
                  <a:extLst>
                    <a:ext uri="{FF2B5EF4-FFF2-40B4-BE49-F238E27FC236}">
                      <a16:creationId xmlns:a16="http://schemas.microsoft.com/office/drawing/2014/main" id="{AB0BB5FD-692D-4B8E-BCCD-81B65751DD57}"/>
                    </a:ext>
                  </a:extLst>
                </p:cNvPr>
                <p:cNvSpPr>
                  <a:spLocks noChangeArrowheads="1"/>
                </p:cNvSpPr>
                <p:nvPr/>
              </p:nvSpPr>
              <p:spPr bwMode="auto">
                <a:xfrm>
                  <a:off x="1051" y="2385"/>
                  <a:ext cx="576"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90" name="Rectangle 1434">
                  <a:extLst>
                    <a:ext uri="{FF2B5EF4-FFF2-40B4-BE49-F238E27FC236}">
                      <a16:creationId xmlns:a16="http://schemas.microsoft.com/office/drawing/2014/main" id="{4EC8E8B3-2C22-4778-9FE1-85995B35BDD2}"/>
                    </a:ext>
                  </a:extLst>
                </p:cNvPr>
                <p:cNvSpPr>
                  <a:spLocks noChangeArrowheads="1"/>
                </p:cNvSpPr>
                <p:nvPr/>
              </p:nvSpPr>
              <p:spPr bwMode="auto">
                <a:xfrm>
                  <a:off x="1051" y="2391"/>
                  <a:ext cx="57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2091" name="Rectangle 1435">
                <a:extLst>
                  <a:ext uri="{FF2B5EF4-FFF2-40B4-BE49-F238E27FC236}">
                    <a16:creationId xmlns:a16="http://schemas.microsoft.com/office/drawing/2014/main" id="{CB03F0D7-4763-4044-A09B-60A17BC6079A}"/>
                  </a:ext>
                </a:extLst>
              </p:cNvPr>
              <p:cNvSpPr>
                <a:spLocks noChangeArrowheads="1"/>
              </p:cNvSpPr>
              <p:nvPr/>
            </p:nvSpPr>
            <p:spPr bwMode="auto">
              <a:xfrm>
                <a:off x="1051" y="2157"/>
                <a:ext cx="576" cy="24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2092" name="Rectangle 1436">
              <a:extLst>
                <a:ext uri="{FF2B5EF4-FFF2-40B4-BE49-F238E27FC236}">
                  <a16:creationId xmlns:a16="http://schemas.microsoft.com/office/drawing/2014/main" id="{66A5DFC3-7484-4767-8F82-76CCED5D1FA8}"/>
                </a:ext>
              </a:extLst>
            </p:cNvPr>
            <p:cNvSpPr>
              <a:spLocks noChangeArrowheads="1"/>
            </p:cNvSpPr>
            <p:nvPr/>
          </p:nvSpPr>
          <p:spPr bwMode="auto">
            <a:xfrm>
              <a:off x="2424" y="2898"/>
              <a:ext cx="24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200" b="1">
                  <a:solidFill>
                    <a:srgbClr val="200C40"/>
                  </a:solidFill>
                  <a:latin typeface="Arial" panose="020B0604020202020204" pitchFamily="34" charset="0"/>
                </a:rPr>
                <a:t>802.3</a:t>
              </a:r>
              <a:endParaRPr lang="fr-FR" altLang="en-US"/>
            </a:p>
          </p:txBody>
        </p:sp>
        <p:grpSp>
          <p:nvGrpSpPr>
            <p:cNvPr id="72093" name="Group 1437">
              <a:extLst>
                <a:ext uri="{FF2B5EF4-FFF2-40B4-BE49-F238E27FC236}">
                  <a16:creationId xmlns:a16="http://schemas.microsoft.com/office/drawing/2014/main" id="{B8CA8193-E6EC-473E-BEEE-C69E82C9CEF4}"/>
                </a:ext>
              </a:extLst>
            </p:cNvPr>
            <p:cNvGrpSpPr>
              <a:grpSpLocks/>
            </p:cNvGrpSpPr>
            <p:nvPr/>
          </p:nvGrpSpPr>
          <p:grpSpPr bwMode="auto">
            <a:xfrm>
              <a:off x="2544" y="3072"/>
              <a:ext cx="288" cy="240"/>
              <a:chOff x="1339" y="2397"/>
              <a:chExt cx="288" cy="240"/>
            </a:xfrm>
          </p:grpSpPr>
          <p:grpSp>
            <p:nvGrpSpPr>
              <p:cNvPr id="72094" name="Group 1438">
                <a:extLst>
                  <a:ext uri="{FF2B5EF4-FFF2-40B4-BE49-F238E27FC236}">
                    <a16:creationId xmlns:a16="http://schemas.microsoft.com/office/drawing/2014/main" id="{E8A89FDB-0688-4DEA-8CC4-1746E7398790}"/>
                  </a:ext>
                </a:extLst>
              </p:cNvPr>
              <p:cNvGrpSpPr>
                <a:grpSpLocks/>
              </p:cNvGrpSpPr>
              <p:nvPr/>
            </p:nvGrpSpPr>
            <p:grpSpPr bwMode="auto">
              <a:xfrm>
                <a:off x="1339" y="2397"/>
                <a:ext cx="288" cy="240"/>
                <a:chOff x="1339" y="2397"/>
                <a:chExt cx="288" cy="240"/>
              </a:xfrm>
            </p:grpSpPr>
            <p:sp>
              <p:nvSpPr>
                <p:cNvPr id="72095" name="Rectangle 1439">
                  <a:extLst>
                    <a:ext uri="{FF2B5EF4-FFF2-40B4-BE49-F238E27FC236}">
                      <a16:creationId xmlns:a16="http://schemas.microsoft.com/office/drawing/2014/main" id="{3F384002-DD71-4AB6-9EF2-0E20C022AE37}"/>
                    </a:ext>
                  </a:extLst>
                </p:cNvPr>
                <p:cNvSpPr>
                  <a:spLocks noChangeArrowheads="1"/>
                </p:cNvSpPr>
                <p:nvPr/>
              </p:nvSpPr>
              <p:spPr bwMode="auto">
                <a:xfrm>
                  <a:off x="1339" y="2397"/>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96" name="Rectangle 1440">
                  <a:extLst>
                    <a:ext uri="{FF2B5EF4-FFF2-40B4-BE49-F238E27FC236}">
                      <a16:creationId xmlns:a16="http://schemas.microsoft.com/office/drawing/2014/main" id="{75229FFD-9C43-4DC6-B6D9-BEA369CEE76C}"/>
                    </a:ext>
                  </a:extLst>
                </p:cNvPr>
                <p:cNvSpPr>
                  <a:spLocks noChangeArrowheads="1"/>
                </p:cNvSpPr>
                <p:nvPr/>
              </p:nvSpPr>
              <p:spPr bwMode="auto">
                <a:xfrm>
                  <a:off x="1339" y="2403"/>
                  <a:ext cx="288"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97" name="Rectangle 1441">
                  <a:extLst>
                    <a:ext uri="{FF2B5EF4-FFF2-40B4-BE49-F238E27FC236}">
                      <a16:creationId xmlns:a16="http://schemas.microsoft.com/office/drawing/2014/main" id="{DF5623E2-50AD-44F9-AC76-FAE4E4DDAA71}"/>
                    </a:ext>
                  </a:extLst>
                </p:cNvPr>
                <p:cNvSpPr>
                  <a:spLocks noChangeArrowheads="1"/>
                </p:cNvSpPr>
                <p:nvPr/>
              </p:nvSpPr>
              <p:spPr bwMode="auto">
                <a:xfrm>
                  <a:off x="1339" y="2409"/>
                  <a:ext cx="288"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98" name="Rectangle 1442">
                  <a:extLst>
                    <a:ext uri="{FF2B5EF4-FFF2-40B4-BE49-F238E27FC236}">
                      <a16:creationId xmlns:a16="http://schemas.microsoft.com/office/drawing/2014/main" id="{E66A6F90-0EF6-4874-9747-67143C4F3CDA}"/>
                    </a:ext>
                  </a:extLst>
                </p:cNvPr>
                <p:cNvSpPr>
                  <a:spLocks noChangeArrowheads="1"/>
                </p:cNvSpPr>
                <p:nvPr/>
              </p:nvSpPr>
              <p:spPr bwMode="auto">
                <a:xfrm>
                  <a:off x="1339" y="2415"/>
                  <a:ext cx="288"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099" name="Rectangle 1443">
                  <a:extLst>
                    <a:ext uri="{FF2B5EF4-FFF2-40B4-BE49-F238E27FC236}">
                      <a16:creationId xmlns:a16="http://schemas.microsoft.com/office/drawing/2014/main" id="{D16EDA99-EF49-41F2-B7AD-316B9646346C}"/>
                    </a:ext>
                  </a:extLst>
                </p:cNvPr>
                <p:cNvSpPr>
                  <a:spLocks noChangeArrowheads="1"/>
                </p:cNvSpPr>
                <p:nvPr/>
              </p:nvSpPr>
              <p:spPr bwMode="auto">
                <a:xfrm>
                  <a:off x="1339" y="2421"/>
                  <a:ext cx="288"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00" name="Rectangle 1444">
                  <a:extLst>
                    <a:ext uri="{FF2B5EF4-FFF2-40B4-BE49-F238E27FC236}">
                      <a16:creationId xmlns:a16="http://schemas.microsoft.com/office/drawing/2014/main" id="{DE916297-D3BE-453C-9D47-788279E24054}"/>
                    </a:ext>
                  </a:extLst>
                </p:cNvPr>
                <p:cNvSpPr>
                  <a:spLocks noChangeArrowheads="1"/>
                </p:cNvSpPr>
                <p:nvPr/>
              </p:nvSpPr>
              <p:spPr bwMode="auto">
                <a:xfrm>
                  <a:off x="1339" y="2427"/>
                  <a:ext cx="288"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01" name="Rectangle 1445">
                  <a:extLst>
                    <a:ext uri="{FF2B5EF4-FFF2-40B4-BE49-F238E27FC236}">
                      <a16:creationId xmlns:a16="http://schemas.microsoft.com/office/drawing/2014/main" id="{EB206536-CC49-4823-BAE7-C93AC7CFC2D4}"/>
                    </a:ext>
                  </a:extLst>
                </p:cNvPr>
                <p:cNvSpPr>
                  <a:spLocks noChangeArrowheads="1"/>
                </p:cNvSpPr>
                <p:nvPr/>
              </p:nvSpPr>
              <p:spPr bwMode="auto">
                <a:xfrm>
                  <a:off x="1339" y="2433"/>
                  <a:ext cx="288"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02" name="Rectangle 1446">
                  <a:extLst>
                    <a:ext uri="{FF2B5EF4-FFF2-40B4-BE49-F238E27FC236}">
                      <a16:creationId xmlns:a16="http://schemas.microsoft.com/office/drawing/2014/main" id="{FB1DE607-8B7E-4F4E-A538-E048E30B7A91}"/>
                    </a:ext>
                  </a:extLst>
                </p:cNvPr>
                <p:cNvSpPr>
                  <a:spLocks noChangeArrowheads="1"/>
                </p:cNvSpPr>
                <p:nvPr/>
              </p:nvSpPr>
              <p:spPr bwMode="auto">
                <a:xfrm>
                  <a:off x="1339" y="2439"/>
                  <a:ext cx="288"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03" name="Rectangle 1447">
                  <a:extLst>
                    <a:ext uri="{FF2B5EF4-FFF2-40B4-BE49-F238E27FC236}">
                      <a16:creationId xmlns:a16="http://schemas.microsoft.com/office/drawing/2014/main" id="{9992CFA0-2184-4F85-A4DD-18DB628FA1AA}"/>
                    </a:ext>
                  </a:extLst>
                </p:cNvPr>
                <p:cNvSpPr>
                  <a:spLocks noChangeArrowheads="1"/>
                </p:cNvSpPr>
                <p:nvPr/>
              </p:nvSpPr>
              <p:spPr bwMode="auto">
                <a:xfrm>
                  <a:off x="1339" y="2445"/>
                  <a:ext cx="288"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04" name="Rectangle 1448">
                  <a:extLst>
                    <a:ext uri="{FF2B5EF4-FFF2-40B4-BE49-F238E27FC236}">
                      <a16:creationId xmlns:a16="http://schemas.microsoft.com/office/drawing/2014/main" id="{EE825821-D310-427F-9942-0BC52E59475F}"/>
                    </a:ext>
                  </a:extLst>
                </p:cNvPr>
                <p:cNvSpPr>
                  <a:spLocks noChangeArrowheads="1"/>
                </p:cNvSpPr>
                <p:nvPr/>
              </p:nvSpPr>
              <p:spPr bwMode="auto">
                <a:xfrm>
                  <a:off x="1339" y="2451"/>
                  <a:ext cx="288"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05" name="Rectangle 1449">
                  <a:extLst>
                    <a:ext uri="{FF2B5EF4-FFF2-40B4-BE49-F238E27FC236}">
                      <a16:creationId xmlns:a16="http://schemas.microsoft.com/office/drawing/2014/main" id="{4B1939EB-9986-42C1-8DF7-C0A62CBE4695}"/>
                    </a:ext>
                  </a:extLst>
                </p:cNvPr>
                <p:cNvSpPr>
                  <a:spLocks noChangeArrowheads="1"/>
                </p:cNvSpPr>
                <p:nvPr/>
              </p:nvSpPr>
              <p:spPr bwMode="auto">
                <a:xfrm>
                  <a:off x="1339" y="2457"/>
                  <a:ext cx="288"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06" name="Rectangle 1450">
                  <a:extLst>
                    <a:ext uri="{FF2B5EF4-FFF2-40B4-BE49-F238E27FC236}">
                      <a16:creationId xmlns:a16="http://schemas.microsoft.com/office/drawing/2014/main" id="{E048BBEF-FC54-4173-AF25-931D74985C85}"/>
                    </a:ext>
                  </a:extLst>
                </p:cNvPr>
                <p:cNvSpPr>
                  <a:spLocks noChangeArrowheads="1"/>
                </p:cNvSpPr>
                <p:nvPr/>
              </p:nvSpPr>
              <p:spPr bwMode="auto">
                <a:xfrm>
                  <a:off x="1339" y="2463"/>
                  <a:ext cx="288"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07" name="Rectangle 1451">
                  <a:extLst>
                    <a:ext uri="{FF2B5EF4-FFF2-40B4-BE49-F238E27FC236}">
                      <a16:creationId xmlns:a16="http://schemas.microsoft.com/office/drawing/2014/main" id="{D7E7206A-2E10-4D10-A8D2-D5D9BD182691}"/>
                    </a:ext>
                  </a:extLst>
                </p:cNvPr>
                <p:cNvSpPr>
                  <a:spLocks noChangeArrowheads="1"/>
                </p:cNvSpPr>
                <p:nvPr/>
              </p:nvSpPr>
              <p:spPr bwMode="auto">
                <a:xfrm>
                  <a:off x="1339" y="2469"/>
                  <a:ext cx="288"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08" name="Rectangle 1452">
                  <a:extLst>
                    <a:ext uri="{FF2B5EF4-FFF2-40B4-BE49-F238E27FC236}">
                      <a16:creationId xmlns:a16="http://schemas.microsoft.com/office/drawing/2014/main" id="{0BF59F28-CD11-4432-A9B9-492451C31756}"/>
                    </a:ext>
                  </a:extLst>
                </p:cNvPr>
                <p:cNvSpPr>
                  <a:spLocks noChangeArrowheads="1"/>
                </p:cNvSpPr>
                <p:nvPr/>
              </p:nvSpPr>
              <p:spPr bwMode="auto">
                <a:xfrm>
                  <a:off x="1339" y="2475"/>
                  <a:ext cx="288"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09" name="Rectangle 1453">
                  <a:extLst>
                    <a:ext uri="{FF2B5EF4-FFF2-40B4-BE49-F238E27FC236}">
                      <a16:creationId xmlns:a16="http://schemas.microsoft.com/office/drawing/2014/main" id="{B1835C7A-03A9-4B27-B4A1-86793BCFFF34}"/>
                    </a:ext>
                  </a:extLst>
                </p:cNvPr>
                <p:cNvSpPr>
                  <a:spLocks noChangeArrowheads="1"/>
                </p:cNvSpPr>
                <p:nvPr/>
              </p:nvSpPr>
              <p:spPr bwMode="auto">
                <a:xfrm>
                  <a:off x="1339" y="2481"/>
                  <a:ext cx="288"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10" name="Rectangle 1454">
                  <a:extLst>
                    <a:ext uri="{FF2B5EF4-FFF2-40B4-BE49-F238E27FC236}">
                      <a16:creationId xmlns:a16="http://schemas.microsoft.com/office/drawing/2014/main" id="{9B8097F2-0BC5-4766-BFF5-E75191E23169}"/>
                    </a:ext>
                  </a:extLst>
                </p:cNvPr>
                <p:cNvSpPr>
                  <a:spLocks noChangeArrowheads="1"/>
                </p:cNvSpPr>
                <p:nvPr/>
              </p:nvSpPr>
              <p:spPr bwMode="auto">
                <a:xfrm>
                  <a:off x="1339" y="2487"/>
                  <a:ext cx="288"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11" name="Rectangle 1455">
                  <a:extLst>
                    <a:ext uri="{FF2B5EF4-FFF2-40B4-BE49-F238E27FC236}">
                      <a16:creationId xmlns:a16="http://schemas.microsoft.com/office/drawing/2014/main" id="{38718C18-6E62-426C-92C0-4B55111E45EB}"/>
                    </a:ext>
                  </a:extLst>
                </p:cNvPr>
                <p:cNvSpPr>
                  <a:spLocks noChangeArrowheads="1"/>
                </p:cNvSpPr>
                <p:nvPr/>
              </p:nvSpPr>
              <p:spPr bwMode="auto">
                <a:xfrm>
                  <a:off x="1339" y="2493"/>
                  <a:ext cx="288"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12" name="Rectangle 1456">
                  <a:extLst>
                    <a:ext uri="{FF2B5EF4-FFF2-40B4-BE49-F238E27FC236}">
                      <a16:creationId xmlns:a16="http://schemas.microsoft.com/office/drawing/2014/main" id="{745E513A-4290-46E7-88A4-D9070355D3CF}"/>
                    </a:ext>
                  </a:extLst>
                </p:cNvPr>
                <p:cNvSpPr>
                  <a:spLocks noChangeArrowheads="1"/>
                </p:cNvSpPr>
                <p:nvPr/>
              </p:nvSpPr>
              <p:spPr bwMode="auto">
                <a:xfrm>
                  <a:off x="1339" y="2499"/>
                  <a:ext cx="288"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13" name="Rectangle 1457">
                  <a:extLst>
                    <a:ext uri="{FF2B5EF4-FFF2-40B4-BE49-F238E27FC236}">
                      <a16:creationId xmlns:a16="http://schemas.microsoft.com/office/drawing/2014/main" id="{DFB6A780-2478-4B95-8D99-737B585736D1}"/>
                    </a:ext>
                  </a:extLst>
                </p:cNvPr>
                <p:cNvSpPr>
                  <a:spLocks noChangeArrowheads="1"/>
                </p:cNvSpPr>
                <p:nvPr/>
              </p:nvSpPr>
              <p:spPr bwMode="auto">
                <a:xfrm>
                  <a:off x="1339" y="2505"/>
                  <a:ext cx="288"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14" name="Rectangle 1458">
                  <a:extLst>
                    <a:ext uri="{FF2B5EF4-FFF2-40B4-BE49-F238E27FC236}">
                      <a16:creationId xmlns:a16="http://schemas.microsoft.com/office/drawing/2014/main" id="{AFEA4F2C-4972-4C85-A04B-9B821465ADB0}"/>
                    </a:ext>
                  </a:extLst>
                </p:cNvPr>
                <p:cNvSpPr>
                  <a:spLocks noChangeArrowheads="1"/>
                </p:cNvSpPr>
                <p:nvPr/>
              </p:nvSpPr>
              <p:spPr bwMode="auto">
                <a:xfrm>
                  <a:off x="1339" y="2511"/>
                  <a:ext cx="288"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15" name="Rectangle 1459">
                  <a:extLst>
                    <a:ext uri="{FF2B5EF4-FFF2-40B4-BE49-F238E27FC236}">
                      <a16:creationId xmlns:a16="http://schemas.microsoft.com/office/drawing/2014/main" id="{F8858D85-FBA4-4C48-9B6A-56BCADD4F92C}"/>
                    </a:ext>
                  </a:extLst>
                </p:cNvPr>
                <p:cNvSpPr>
                  <a:spLocks noChangeArrowheads="1"/>
                </p:cNvSpPr>
                <p:nvPr/>
              </p:nvSpPr>
              <p:spPr bwMode="auto">
                <a:xfrm>
                  <a:off x="1339" y="2517"/>
                  <a:ext cx="288"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16" name="Rectangle 1460">
                  <a:extLst>
                    <a:ext uri="{FF2B5EF4-FFF2-40B4-BE49-F238E27FC236}">
                      <a16:creationId xmlns:a16="http://schemas.microsoft.com/office/drawing/2014/main" id="{85C31944-0C6C-42EB-89D8-B16A336B8FB7}"/>
                    </a:ext>
                  </a:extLst>
                </p:cNvPr>
                <p:cNvSpPr>
                  <a:spLocks noChangeArrowheads="1"/>
                </p:cNvSpPr>
                <p:nvPr/>
              </p:nvSpPr>
              <p:spPr bwMode="auto">
                <a:xfrm>
                  <a:off x="1339" y="2523"/>
                  <a:ext cx="288"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17" name="Rectangle 1461">
                  <a:extLst>
                    <a:ext uri="{FF2B5EF4-FFF2-40B4-BE49-F238E27FC236}">
                      <a16:creationId xmlns:a16="http://schemas.microsoft.com/office/drawing/2014/main" id="{ECD593BB-4D26-483F-A24B-F58409E2DCDA}"/>
                    </a:ext>
                  </a:extLst>
                </p:cNvPr>
                <p:cNvSpPr>
                  <a:spLocks noChangeArrowheads="1"/>
                </p:cNvSpPr>
                <p:nvPr/>
              </p:nvSpPr>
              <p:spPr bwMode="auto">
                <a:xfrm>
                  <a:off x="1339" y="2529"/>
                  <a:ext cx="288"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18" name="Rectangle 1462">
                  <a:extLst>
                    <a:ext uri="{FF2B5EF4-FFF2-40B4-BE49-F238E27FC236}">
                      <a16:creationId xmlns:a16="http://schemas.microsoft.com/office/drawing/2014/main" id="{2E6EC84F-9D9B-4590-AB4B-CDA37AFB74C5}"/>
                    </a:ext>
                  </a:extLst>
                </p:cNvPr>
                <p:cNvSpPr>
                  <a:spLocks noChangeArrowheads="1"/>
                </p:cNvSpPr>
                <p:nvPr/>
              </p:nvSpPr>
              <p:spPr bwMode="auto">
                <a:xfrm>
                  <a:off x="1339" y="2535"/>
                  <a:ext cx="288"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19" name="Rectangle 1463">
                  <a:extLst>
                    <a:ext uri="{FF2B5EF4-FFF2-40B4-BE49-F238E27FC236}">
                      <a16:creationId xmlns:a16="http://schemas.microsoft.com/office/drawing/2014/main" id="{203B58E2-C979-4D71-8DC0-873862891210}"/>
                    </a:ext>
                  </a:extLst>
                </p:cNvPr>
                <p:cNvSpPr>
                  <a:spLocks noChangeArrowheads="1"/>
                </p:cNvSpPr>
                <p:nvPr/>
              </p:nvSpPr>
              <p:spPr bwMode="auto">
                <a:xfrm>
                  <a:off x="1339" y="2541"/>
                  <a:ext cx="288"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20" name="Rectangle 1464">
                  <a:extLst>
                    <a:ext uri="{FF2B5EF4-FFF2-40B4-BE49-F238E27FC236}">
                      <a16:creationId xmlns:a16="http://schemas.microsoft.com/office/drawing/2014/main" id="{D74C111B-BD5A-48D4-8967-F45F3DCD7A1C}"/>
                    </a:ext>
                  </a:extLst>
                </p:cNvPr>
                <p:cNvSpPr>
                  <a:spLocks noChangeArrowheads="1"/>
                </p:cNvSpPr>
                <p:nvPr/>
              </p:nvSpPr>
              <p:spPr bwMode="auto">
                <a:xfrm>
                  <a:off x="1339" y="2547"/>
                  <a:ext cx="288"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21" name="Rectangle 1465">
                  <a:extLst>
                    <a:ext uri="{FF2B5EF4-FFF2-40B4-BE49-F238E27FC236}">
                      <a16:creationId xmlns:a16="http://schemas.microsoft.com/office/drawing/2014/main" id="{4927782D-6CA6-4AEC-A442-CA31B99AE3F5}"/>
                    </a:ext>
                  </a:extLst>
                </p:cNvPr>
                <p:cNvSpPr>
                  <a:spLocks noChangeArrowheads="1"/>
                </p:cNvSpPr>
                <p:nvPr/>
              </p:nvSpPr>
              <p:spPr bwMode="auto">
                <a:xfrm>
                  <a:off x="1339" y="2553"/>
                  <a:ext cx="288"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22" name="Rectangle 1466">
                  <a:extLst>
                    <a:ext uri="{FF2B5EF4-FFF2-40B4-BE49-F238E27FC236}">
                      <a16:creationId xmlns:a16="http://schemas.microsoft.com/office/drawing/2014/main" id="{CD161F3F-57A6-4DC8-98CF-730CB75D077D}"/>
                    </a:ext>
                  </a:extLst>
                </p:cNvPr>
                <p:cNvSpPr>
                  <a:spLocks noChangeArrowheads="1"/>
                </p:cNvSpPr>
                <p:nvPr/>
              </p:nvSpPr>
              <p:spPr bwMode="auto">
                <a:xfrm>
                  <a:off x="1339" y="2559"/>
                  <a:ext cx="288"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23" name="Rectangle 1467">
                  <a:extLst>
                    <a:ext uri="{FF2B5EF4-FFF2-40B4-BE49-F238E27FC236}">
                      <a16:creationId xmlns:a16="http://schemas.microsoft.com/office/drawing/2014/main" id="{6FD5E9BC-1919-4A07-9DF4-C73DD2F35A9E}"/>
                    </a:ext>
                  </a:extLst>
                </p:cNvPr>
                <p:cNvSpPr>
                  <a:spLocks noChangeArrowheads="1"/>
                </p:cNvSpPr>
                <p:nvPr/>
              </p:nvSpPr>
              <p:spPr bwMode="auto">
                <a:xfrm>
                  <a:off x="1339" y="2565"/>
                  <a:ext cx="288"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24" name="Rectangle 1468">
                  <a:extLst>
                    <a:ext uri="{FF2B5EF4-FFF2-40B4-BE49-F238E27FC236}">
                      <a16:creationId xmlns:a16="http://schemas.microsoft.com/office/drawing/2014/main" id="{E4CE6D76-D6B0-462F-AEA5-E4296ECE65F2}"/>
                    </a:ext>
                  </a:extLst>
                </p:cNvPr>
                <p:cNvSpPr>
                  <a:spLocks noChangeArrowheads="1"/>
                </p:cNvSpPr>
                <p:nvPr/>
              </p:nvSpPr>
              <p:spPr bwMode="auto">
                <a:xfrm>
                  <a:off x="1339" y="2571"/>
                  <a:ext cx="288"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25" name="Rectangle 1469">
                  <a:extLst>
                    <a:ext uri="{FF2B5EF4-FFF2-40B4-BE49-F238E27FC236}">
                      <a16:creationId xmlns:a16="http://schemas.microsoft.com/office/drawing/2014/main" id="{DECB2559-5BE5-4187-915E-D31C02FE181C}"/>
                    </a:ext>
                  </a:extLst>
                </p:cNvPr>
                <p:cNvSpPr>
                  <a:spLocks noChangeArrowheads="1"/>
                </p:cNvSpPr>
                <p:nvPr/>
              </p:nvSpPr>
              <p:spPr bwMode="auto">
                <a:xfrm>
                  <a:off x="1339" y="2577"/>
                  <a:ext cx="288"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26" name="Rectangle 1470">
                  <a:extLst>
                    <a:ext uri="{FF2B5EF4-FFF2-40B4-BE49-F238E27FC236}">
                      <a16:creationId xmlns:a16="http://schemas.microsoft.com/office/drawing/2014/main" id="{7CDCFA37-5F84-4FD9-A97E-5DE71B16F156}"/>
                    </a:ext>
                  </a:extLst>
                </p:cNvPr>
                <p:cNvSpPr>
                  <a:spLocks noChangeArrowheads="1"/>
                </p:cNvSpPr>
                <p:nvPr/>
              </p:nvSpPr>
              <p:spPr bwMode="auto">
                <a:xfrm>
                  <a:off x="1339" y="2583"/>
                  <a:ext cx="288"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27" name="Rectangle 1471">
                  <a:extLst>
                    <a:ext uri="{FF2B5EF4-FFF2-40B4-BE49-F238E27FC236}">
                      <a16:creationId xmlns:a16="http://schemas.microsoft.com/office/drawing/2014/main" id="{ABF56771-FEEB-4905-9956-06A9A60FAB3A}"/>
                    </a:ext>
                  </a:extLst>
                </p:cNvPr>
                <p:cNvSpPr>
                  <a:spLocks noChangeArrowheads="1"/>
                </p:cNvSpPr>
                <p:nvPr/>
              </p:nvSpPr>
              <p:spPr bwMode="auto">
                <a:xfrm>
                  <a:off x="1339" y="2589"/>
                  <a:ext cx="288" cy="6"/>
                </a:xfrm>
                <a:prstGeom prst="rect">
                  <a:avLst/>
                </a:prstGeom>
                <a:solidFill>
                  <a:srgbClr val="89A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28" name="Rectangle 1472">
                  <a:extLst>
                    <a:ext uri="{FF2B5EF4-FFF2-40B4-BE49-F238E27FC236}">
                      <a16:creationId xmlns:a16="http://schemas.microsoft.com/office/drawing/2014/main" id="{3AD1400C-DA60-4B0C-AF45-BD39FF317441}"/>
                    </a:ext>
                  </a:extLst>
                </p:cNvPr>
                <p:cNvSpPr>
                  <a:spLocks noChangeArrowheads="1"/>
                </p:cNvSpPr>
                <p:nvPr/>
              </p:nvSpPr>
              <p:spPr bwMode="auto">
                <a:xfrm>
                  <a:off x="1339" y="2595"/>
                  <a:ext cx="288"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29" name="Rectangle 1473">
                  <a:extLst>
                    <a:ext uri="{FF2B5EF4-FFF2-40B4-BE49-F238E27FC236}">
                      <a16:creationId xmlns:a16="http://schemas.microsoft.com/office/drawing/2014/main" id="{FE3497F3-B8EB-4D34-9DF0-F5C3530909E4}"/>
                    </a:ext>
                  </a:extLst>
                </p:cNvPr>
                <p:cNvSpPr>
                  <a:spLocks noChangeArrowheads="1"/>
                </p:cNvSpPr>
                <p:nvPr/>
              </p:nvSpPr>
              <p:spPr bwMode="auto">
                <a:xfrm>
                  <a:off x="1339" y="2601"/>
                  <a:ext cx="288"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30" name="Rectangle 1474">
                  <a:extLst>
                    <a:ext uri="{FF2B5EF4-FFF2-40B4-BE49-F238E27FC236}">
                      <a16:creationId xmlns:a16="http://schemas.microsoft.com/office/drawing/2014/main" id="{2AE90A42-5C49-4F22-9DA1-46ACED1773F5}"/>
                    </a:ext>
                  </a:extLst>
                </p:cNvPr>
                <p:cNvSpPr>
                  <a:spLocks noChangeArrowheads="1"/>
                </p:cNvSpPr>
                <p:nvPr/>
              </p:nvSpPr>
              <p:spPr bwMode="auto">
                <a:xfrm>
                  <a:off x="1339" y="2607"/>
                  <a:ext cx="288"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31" name="Rectangle 1475">
                  <a:extLst>
                    <a:ext uri="{FF2B5EF4-FFF2-40B4-BE49-F238E27FC236}">
                      <a16:creationId xmlns:a16="http://schemas.microsoft.com/office/drawing/2014/main" id="{651496E7-71AC-43E0-84D8-4B7A3BBCC2DB}"/>
                    </a:ext>
                  </a:extLst>
                </p:cNvPr>
                <p:cNvSpPr>
                  <a:spLocks noChangeArrowheads="1"/>
                </p:cNvSpPr>
                <p:nvPr/>
              </p:nvSpPr>
              <p:spPr bwMode="auto">
                <a:xfrm>
                  <a:off x="1339" y="2613"/>
                  <a:ext cx="288"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32" name="Rectangle 1476">
                  <a:extLst>
                    <a:ext uri="{FF2B5EF4-FFF2-40B4-BE49-F238E27FC236}">
                      <a16:creationId xmlns:a16="http://schemas.microsoft.com/office/drawing/2014/main" id="{EF865CB7-3D39-4C57-9AB9-C56E9F795BDF}"/>
                    </a:ext>
                  </a:extLst>
                </p:cNvPr>
                <p:cNvSpPr>
                  <a:spLocks noChangeArrowheads="1"/>
                </p:cNvSpPr>
                <p:nvPr/>
              </p:nvSpPr>
              <p:spPr bwMode="auto">
                <a:xfrm>
                  <a:off x="1339" y="2619"/>
                  <a:ext cx="288"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33" name="Rectangle 1477">
                  <a:extLst>
                    <a:ext uri="{FF2B5EF4-FFF2-40B4-BE49-F238E27FC236}">
                      <a16:creationId xmlns:a16="http://schemas.microsoft.com/office/drawing/2014/main" id="{49C13D33-9A58-4D08-A7F5-2B7C1D9952EF}"/>
                    </a:ext>
                  </a:extLst>
                </p:cNvPr>
                <p:cNvSpPr>
                  <a:spLocks noChangeArrowheads="1"/>
                </p:cNvSpPr>
                <p:nvPr/>
              </p:nvSpPr>
              <p:spPr bwMode="auto">
                <a:xfrm>
                  <a:off x="1339" y="2625"/>
                  <a:ext cx="288"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34" name="Rectangle 1478">
                  <a:extLst>
                    <a:ext uri="{FF2B5EF4-FFF2-40B4-BE49-F238E27FC236}">
                      <a16:creationId xmlns:a16="http://schemas.microsoft.com/office/drawing/2014/main" id="{49CCB2D1-CE6C-4727-B9D9-2E68DE33E8CE}"/>
                    </a:ext>
                  </a:extLst>
                </p:cNvPr>
                <p:cNvSpPr>
                  <a:spLocks noChangeArrowheads="1"/>
                </p:cNvSpPr>
                <p:nvPr/>
              </p:nvSpPr>
              <p:spPr bwMode="auto">
                <a:xfrm>
                  <a:off x="1339" y="2631"/>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2135" name="Rectangle 1479">
                <a:extLst>
                  <a:ext uri="{FF2B5EF4-FFF2-40B4-BE49-F238E27FC236}">
                    <a16:creationId xmlns:a16="http://schemas.microsoft.com/office/drawing/2014/main" id="{A19A1E14-ECF2-4474-862A-BEEB2A4A1D44}"/>
                  </a:ext>
                </a:extLst>
              </p:cNvPr>
              <p:cNvSpPr>
                <a:spLocks noChangeArrowheads="1"/>
              </p:cNvSpPr>
              <p:nvPr/>
            </p:nvSpPr>
            <p:spPr bwMode="auto">
              <a:xfrm>
                <a:off x="1339" y="2397"/>
                <a:ext cx="288" cy="24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2136" name="Rectangle 1480">
              <a:extLst>
                <a:ext uri="{FF2B5EF4-FFF2-40B4-BE49-F238E27FC236}">
                  <a16:creationId xmlns:a16="http://schemas.microsoft.com/office/drawing/2014/main" id="{4586ECBA-EC59-47BD-9FE4-8820F4C422BA}"/>
                </a:ext>
              </a:extLst>
            </p:cNvPr>
            <p:cNvSpPr>
              <a:spLocks noChangeArrowheads="1"/>
            </p:cNvSpPr>
            <p:nvPr/>
          </p:nvSpPr>
          <p:spPr bwMode="auto">
            <a:xfrm>
              <a:off x="2598" y="3078"/>
              <a:ext cx="18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200" b="1">
                  <a:solidFill>
                    <a:srgbClr val="200C40"/>
                  </a:solidFill>
                  <a:latin typeface="Arial" panose="020B0604020202020204" pitchFamily="34" charset="0"/>
                </a:rPr>
                <a:t>LLC</a:t>
              </a:r>
              <a:endParaRPr lang="fr-FR" altLang="en-US"/>
            </a:p>
          </p:txBody>
        </p:sp>
        <p:sp>
          <p:nvSpPr>
            <p:cNvPr id="72137" name="Rectangle 1481">
              <a:extLst>
                <a:ext uri="{FF2B5EF4-FFF2-40B4-BE49-F238E27FC236}">
                  <a16:creationId xmlns:a16="http://schemas.microsoft.com/office/drawing/2014/main" id="{D9A20926-FBF7-4584-BD34-3FBC16EEBE4B}"/>
                </a:ext>
              </a:extLst>
            </p:cNvPr>
            <p:cNvSpPr>
              <a:spLocks noChangeArrowheads="1"/>
            </p:cNvSpPr>
            <p:nvPr/>
          </p:nvSpPr>
          <p:spPr bwMode="auto">
            <a:xfrm>
              <a:off x="2556" y="3192"/>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200" b="1">
                  <a:solidFill>
                    <a:srgbClr val="200C40"/>
                  </a:solidFill>
                  <a:latin typeface="Arial" panose="020B0604020202020204" pitchFamily="34" charset="0"/>
                </a:rPr>
                <a:t>SNAP</a:t>
              </a:r>
              <a:endParaRPr lang="fr-FR" altLang="en-US"/>
            </a:p>
          </p:txBody>
        </p:sp>
        <p:grpSp>
          <p:nvGrpSpPr>
            <p:cNvPr id="72138" name="Group 1482">
              <a:extLst>
                <a:ext uri="{FF2B5EF4-FFF2-40B4-BE49-F238E27FC236}">
                  <a16:creationId xmlns:a16="http://schemas.microsoft.com/office/drawing/2014/main" id="{2D09F094-2765-454C-B4DB-AF537B3AB4B7}"/>
                </a:ext>
              </a:extLst>
            </p:cNvPr>
            <p:cNvGrpSpPr>
              <a:grpSpLocks/>
            </p:cNvGrpSpPr>
            <p:nvPr/>
          </p:nvGrpSpPr>
          <p:grpSpPr bwMode="auto">
            <a:xfrm>
              <a:off x="4128" y="2832"/>
              <a:ext cx="336" cy="240"/>
              <a:chOff x="2923" y="2157"/>
              <a:chExt cx="336" cy="240"/>
            </a:xfrm>
          </p:grpSpPr>
          <p:grpSp>
            <p:nvGrpSpPr>
              <p:cNvPr id="72139" name="Group 1483">
                <a:extLst>
                  <a:ext uri="{FF2B5EF4-FFF2-40B4-BE49-F238E27FC236}">
                    <a16:creationId xmlns:a16="http://schemas.microsoft.com/office/drawing/2014/main" id="{09A90398-D73A-44CA-9CDA-5BA8FA01F61B}"/>
                  </a:ext>
                </a:extLst>
              </p:cNvPr>
              <p:cNvGrpSpPr>
                <a:grpSpLocks/>
              </p:cNvGrpSpPr>
              <p:nvPr/>
            </p:nvGrpSpPr>
            <p:grpSpPr bwMode="auto">
              <a:xfrm>
                <a:off x="2923" y="2157"/>
                <a:ext cx="336" cy="240"/>
                <a:chOff x="2923" y="2157"/>
                <a:chExt cx="336" cy="240"/>
              </a:xfrm>
            </p:grpSpPr>
            <p:sp>
              <p:nvSpPr>
                <p:cNvPr id="72140" name="Rectangle 1484">
                  <a:extLst>
                    <a:ext uri="{FF2B5EF4-FFF2-40B4-BE49-F238E27FC236}">
                      <a16:creationId xmlns:a16="http://schemas.microsoft.com/office/drawing/2014/main" id="{41F93948-7367-4E13-8CF3-C5C93040B988}"/>
                    </a:ext>
                  </a:extLst>
                </p:cNvPr>
                <p:cNvSpPr>
                  <a:spLocks noChangeArrowheads="1"/>
                </p:cNvSpPr>
                <p:nvPr/>
              </p:nvSpPr>
              <p:spPr bwMode="auto">
                <a:xfrm>
                  <a:off x="2923" y="2157"/>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41" name="Rectangle 1485">
                  <a:extLst>
                    <a:ext uri="{FF2B5EF4-FFF2-40B4-BE49-F238E27FC236}">
                      <a16:creationId xmlns:a16="http://schemas.microsoft.com/office/drawing/2014/main" id="{9FA6C218-1A4F-4057-9565-F85A89B7FC25}"/>
                    </a:ext>
                  </a:extLst>
                </p:cNvPr>
                <p:cNvSpPr>
                  <a:spLocks noChangeArrowheads="1"/>
                </p:cNvSpPr>
                <p:nvPr/>
              </p:nvSpPr>
              <p:spPr bwMode="auto">
                <a:xfrm>
                  <a:off x="2923" y="2163"/>
                  <a:ext cx="336"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42" name="Rectangle 1486">
                  <a:extLst>
                    <a:ext uri="{FF2B5EF4-FFF2-40B4-BE49-F238E27FC236}">
                      <a16:creationId xmlns:a16="http://schemas.microsoft.com/office/drawing/2014/main" id="{606F1D42-355F-4DC8-B3A9-F5D77969A1EB}"/>
                    </a:ext>
                  </a:extLst>
                </p:cNvPr>
                <p:cNvSpPr>
                  <a:spLocks noChangeArrowheads="1"/>
                </p:cNvSpPr>
                <p:nvPr/>
              </p:nvSpPr>
              <p:spPr bwMode="auto">
                <a:xfrm>
                  <a:off x="2923" y="2169"/>
                  <a:ext cx="336"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43" name="Rectangle 1487">
                  <a:extLst>
                    <a:ext uri="{FF2B5EF4-FFF2-40B4-BE49-F238E27FC236}">
                      <a16:creationId xmlns:a16="http://schemas.microsoft.com/office/drawing/2014/main" id="{9460E0D5-7178-4C7D-BA2E-2AA6F7A673FC}"/>
                    </a:ext>
                  </a:extLst>
                </p:cNvPr>
                <p:cNvSpPr>
                  <a:spLocks noChangeArrowheads="1"/>
                </p:cNvSpPr>
                <p:nvPr/>
              </p:nvSpPr>
              <p:spPr bwMode="auto">
                <a:xfrm>
                  <a:off x="2923" y="2175"/>
                  <a:ext cx="336"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44" name="Rectangle 1488">
                  <a:extLst>
                    <a:ext uri="{FF2B5EF4-FFF2-40B4-BE49-F238E27FC236}">
                      <a16:creationId xmlns:a16="http://schemas.microsoft.com/office/drawing/2014/main" id="{BCD79891-7805-4D4A-9885-16F9BB6045DE}"/>
                    </a:ext>
                  </a:extLst>
                </p:cNvPr>
                <p:cNvSpPr>
                  <a:spLocks noChangeArrowheads="1"/>
                </p:cNvSpPr>
                <p:nvPr/>
              </p:nvSpPr>
              <p:spPr bwMode="auto">
                <a:xfrm>
                  <a:off x="2923" y="2181"/>
                  <a:ext cx="336"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45" name="Rectangle 1489">
                  <a:extLst>
                    <a:ext uri="{FF2B5EF4-FFF2-40B4-BE49-F238E27FC236}">
                      <a16:creationId xmlns:a16="http://schemas.microsoft.com/office/drawing/2014/main" id="{7D09BCE4-B9B2-4233-AAAA-B82F5C2F8981}"/>
                    </a:ext>
                  </a:extLst>
                </p:cNvPr>
                <p:cNvSpPr>
                  <a:spLocks noChangeArrowheads="1"/>
                </p:cNvSpPr>
                <p:nvPr/>
              </p:nvSpPr>
              <p:spPr bwMode="auto">
                <a:xfrm>
                  <a:off x="2923" y="2187"/>
                  <a:ext cx="336"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46" name="Rectangle 1490">
                  <a:extLst>
                    <a:ext uri="{FF2B5EF4-FFF2-40B4-BE49-F238E27FC236}">
                      <a16:creationId xmlns:a16="http://schemas.microsoft.com/office/drawing/2014/main" id="{B47D6D49-C423-4536-B435-26100D766B30}"/>
                    </a:ext>
                  </a:extLst>
                </p:cNvPr>
                <p:cNvSpPr>
                  <a:spLocks noChangeArrowheads="1"/>
                </p:cNvSpPr>
                <p:nvPr/>
              </p:nvSpPr>
              <p:spPr bwMode="auto">
                <a:xfrm>
                  <a:off x="2923" y="2193"/>
                  <a:ext cx="336"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47" name="Rectangle 1491">
                  <a:extLst>
                    <a:ext uri="{FF2B5EF4-FFF2-40B4-BE49-F238E27FC236}">
                      <a16:creationId xmlns:a16="http://schemas.microsoft.com/office/drawing/2014/main" id="{65339594-3B7A-4D69-89F0-753D4DB37A90}"/>
                    </a:ext>
                  </a:extLst>
                </p:cNvPr>
                <p:cNvSpPr>
                  <a:spLocks noChangeArrowheads="1"/>
                </p:cNvSpPr>
                <p:nvPr/>
              </p:nvSpPr>
              <p:spPr bwMode="auto">
                <a:xfrm>
                  <a:off x="2923" y="2199"/>
                  <a:ext cx="336"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48" name="Rectangle 1492">
                  <a:extLst>
                    <a:ext uri="{FF2B5EF4-FFF2-40B4-BE49-F238E27FC236}">
                      <a16:creationId xmlns:a16="http://schemas.microsoft.com/office/drawing/2014/main" id="{F59217C1-E194-4444-93E1-EC9EEF792119}"/>
                    </a:ext>
                  </a:extLst>
                </p:cNvPr>
                <p:cNvSpPr>
                  <a:spLocks noChangeArrowheads="1"/>
                </p:cNvSpPr>
                <p:nvPr/>
              </p:nvSpPr>
              <p:spPr bwMode="auto">
                <a:xfrm>
                  <a:off x="2923" y="2205"/>
                  <a:ext cx="336"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49" name="Rectangle 1493">
                  <a:extLst>
                    <a:ext uri="{FF2B5EF4-FFF2-40B4-BE49-F238E27FC236}">
                      <a16:creationId xmlns:a16="http://schemas.microsoft.com/office/drawing/2014/main" id="{28140895-9159-444C-A40E-EA8B03BAE25D}"/>
                    </a:ext>
                  </a:extLst>
                </p:cNvPr>
                <p:cNvSpPr>
                  <a:spLocks noChangeArrowheads="1"/>
                </p:cNvSpPr>
                <p:nvPr/>
              </p:nvSpPr>
              <p:spPr bwMode="auto">
                <a:xfrm>
                  <a:off x="2923" y="2211"/>
                  <a:ext cx="336"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50" name="Rectangle 1494">
                  <a:extLst>
                    <a:ext uri="{FF2B5EF4-FFF2-40B4-BE49-F238E27FC236}">
                      <a16:creationId xmlns:a16="http://schemas.microsoft.com/office/drawing/2014/main" id="{1E9E18F8-3A62-4CC0-A4E2-A76E3BC21CB4}"/>
                    </a:ext>
                  </a:extLst>
                </p:cNvPr>
                <p:cNvSpPr>
                  <a:spLocks noChangeArrowheads="1"/>
                </p:cNvSpPr>
                <p:nvPr/>
              </p:nvSpPr>
              <p:spPr bwMode="auto">
                <a:xfrm>
                  <a:off x="2923" y="2217"/>
                  <a:ext cx="336"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51" name="Rectangle 1495">
                  <a:extLst>
                    <a:ext uri="{FF2B5EF4-FFF2-40B4-BE49-F238E27FC236}">
                      <a16:creationId xmlns:a16="http://schemas.microsoft.com/office/drawing/2014/main" id="{332F74AC-1EA1-4559-9AB7-30AF23A59872}"/>
                    </a:ext>
                  </a:extLst>
                </p:cNvPr>
                <p:cNvSpPr>
                  <a:spLocks noChangeArrowheads="1"/>
                </p:cNvSpPr>
                <p:nvPr/>
              </p:nvSpPr>
              <p:spPr bwMode="auto">
                <a:xfrm>
                  <a:off x="2923" y="2223"/>
                  <a:ext cx="336"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52" name="Rectangle 1496">
                  <a:extLst>
                    <a:ext uri="{FF2B5EF4-FFF2-40B4-BE49-F238E27FC236}">
                      <a16:creationId xmlns:a16="http://schemas.microsoft.com/office/drawing/2014/main" id="{1506CF57-2056-44F8-B843-B132CAFF9F2B}"/>
                    </a:ext>
                  </a:extLst>
                </p:cNvPr>
                <p:cNvSpPr>
                  <a:spLocks noChangeArrowheads="1"/>
                </p:cNvSpPr>
                <p:nvPr/>
              </p:nvSpPr>
              <p:spPr bwMode="auto">
                <a:xfrm>
                  <a:off x="2923" y="2229"/>
                  <a:ext cx="336"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53" name="Rectangle 1497">
                  <a:extLst>
                    <a:ext uri="{FF2B5EF4-FFF2-40B4-BE49-F238E27FC236}">
                      <a16:creationId xmlns:a16="http://schemas.microsoft.com/office/drawing/2014/main" id="{662A9A86-4332-42A0-8CF2-0681AAAD7BD0}"/>
                    </a:ext>
                  </a:extLst>
                </p:cNvPr>
                <p:cNvSpPr>
                  <a:spLocks noChangeArrowheads="1"/>
                </p:cNvSpPr>
                <p:nvPr/>
              </p:nvSpPr>
              <p:spPr bwMode="auto">
                <a:xfrm>
                  <a:off x="2923" y="2235"/>
                  <a:ext cx="336"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54" name="Rectangle 1498">
                  <a:extLst>
                    <a:ext uri="{FF2B5EF4-FFF2-40B4-BE49-F238E27FC236}">
                      <a16:creationId xmlns:a16="http://schemas.microsoft.com/office/drawing/2014/main" id="{6304A623-47A6-4723-A8DF-8B76C459F338}"/>
                    </a:ext>
                  </a:extLst>
                </p:cNvPr>
                <p:cNvSpPr>
                  <a:spLocks noChangeArrowheads="1"/>
                </p:cNvSpPr>
                <p:nvPr/>
              </p:nvSpPr>
              <p:spPr bwMode="auto">
                <a:xfrm>
                  <a:off x="2923" y="2241"/>
                  <a:ext cx="336"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55" name="Rectangle 1499">
                  <a:extLst>
                    <a:ext uri="{FF2B5EF4-FFF2-40B4-BE49-F238E27FC236}">
                      <a16:creationId xmlns:a16="http://schemas.microsoft.com/office/drawing/2014/main" id="{B41ACA72-1760-4133-9413-BDC1B5D4A9B7}"/>
                    </a:ext>
                  </a:extLst>
                </p:cNvPr>
                <p:cNvSpPr>
                  <a:spLocks noChangeArrowheads="1"/>
                </p:cNvSpPr>
                <p:nvPr/>
              </p:nvSpPr>
              <p:spPr bwMode="auto">
                <a:xfrm>
                  <a:off x="2923" y="2247"/>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56" name="Rectangle 1500">
                  <a:extLst>
                    <a:ext uri="{FF2B5EF4-FFF2-40B4-BE49-F238E27FC236}">
                      <a16:creationId xmlns:a16="http://schemas.microsoft.com/office/drawing/2014/main" id="{5F1ACC5D-0CCC-4106-A617-A1CD633FECF5}"/>
                    </a:ext>
                  </a:extLst>
                </p:cNvPr>
                <p:cNvSpPr>
                  <a:spLocks noChangeArrowheads="1"/>
                </p:cNvSpPr>
                <p:nvPr/>
              </p:nvSpPr>
              <p:spPr bwMode="auto">
                <a:xfrm>
                  <a:off x="2923" y="2253"/>
                  <a:ext cx="336"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57" name="Rectangle 1501">
                  <a:extLst>
                    <a:ext uri="{FF2B5EF4-FFF2-40B4-BE49-F238E27FC236}">
                      <a16:creationId xmlns:a16="http://schemas.microsoft.com/office/drawing/2014/main" id="{B1596D08-30CB-4DE1-B56D-DF2BD6654A89}"/>
                    </a:ext>
                  </a:extLst>
                </p:cNvPr>
                <p:cNvSpPr>
                  <a:spLocks noChangeArrowheads="1"/>
                </p:cNvSpPr>
                <p:nvPr/>
              </p:nvSpPr>
              <p:spPr bwMode="auto">
                <a:xfrm>
                  <a:off x="2923" y="2259"/>
                  <a:ext cx="336"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58" name="Rectangle 1502">
                  <a:extLst>
                    <a:ext uri="{FF2B5EF4-FFF2-40B4-BE49-F238E27FC236}">
                      <a16:creationId xmlns:a16="http://schemas.microsoft.com/office/drawing/2014/main" id="{DC34CB9D-D8AB-4E88-9019-10FF77233688}"/>
                    </a:ext>
                  </a:extLst>
                </p:cNvPr>
                <p:cNvSpPr>
                  <a:spLocks noChangeArrowheads="1"/>
                </p:cNvSpPr>
                <p:nvPr/>
              </p:nvSpPr>
              <p:spPr bwMode="auto">
                <a:xfrm>
                  <a:off x="2923" y="2265"/>
                  <a:ext cx="336"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59" name="Rectangle 1503">
                  <a:extLst>
                    <a:ext uri="{FF2B5EF4-FFF2-40B4-BE49-F238E27FC236}">
                      <a16:creationId xmlns:a16="http://schemas.microsoft.com/office/drawing/2014/main" id="{8961AF4E-2A5D-45C1-9328-5FCC5C081119}"/>
                    </a:ext>
                  </a:extLst>
                </p:cNvPr>
                <p:cNvSpPr>
                  <a:spLocks noChangeArrowheads="1"/>
                </p:cNvSpPr>
                <p:nvPr/>
              </p:nvSpPr>
              <p:spPr bwMode="auto">
                <a:xfrm>
                  <a:off x="2923" y="2271"/>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60" name="Rectangle 1504">
                  <a:extLst>
                    <a:ext uri="{FF2B5EF4-FFF2-40B4-BE49-F238E27FC236}">
                      <a16:creationId xmlns:a16="http://schemas.microsoft.com/office/drawing/2014/main" id="{FA6EDAF3-C825-4ED4-9614-F06364BE80C5}"/>
                    </a:ext>
                  </a:extLst>
                </p:cNvPr>
                <p:cNvSpPr>
                  <a:spLocks noChangeArrowheads="1"/>
                </p:cNvSpPr>
                <p:nvPr/>
              </p:nvSpPr>
              <p:spPr bwMode="auto">
                <a:xfrm>
                  <a:off x="2923" y="2277"/>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61" name="Rectangle 1505">
                  <a:extLst>
                    <a:ext uri="{FF2B5EF4-FFF2-40B4-BE49-F238E27FC236}">
                      <a16:creationId xmlns:a16="http://schemas.microsoft.com/office/drawing/2014/main" id="{F7551581-57B8-4BBE-8E6D-7636362E0F64}"/>
                    </a:ext>
                  </a:extLst>
                </p:cNvPr>
                <p:cNvSpPr>
                  <a:spLocks noChangeArrowheads="1"/>
                </p:cNvSpPr>
                <p:nvPr/>
              </p:nvSpPr>
              <p:spPr bwMode="auto">
                <a:xfrm>
                  <a:off x="2923" y="2283"/>
                  <a:ext cx="336"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62" name="Rectangle 1506">
                  <a:extLst>
                    <a:ext uri="{FF2B5EF4-FFF2-40B4-BE49-F238E27FC236}">
                      <a16:creationId xmlns:a16="http://schemas.microsoft.com/office/drawing/2014/main" id="{0B635380-331C-4DBA-B207-EED076947E6A}"/>
                    </a:ext>
                  </a:extLst>
                </p:cNvPr>
                <p:cNvSpPr>
                  <a:spLocks noChangeArrowheads="1"/>
                </p:cNvSpPr>
                <p:nvPr/>
              </p:nvSpPr>
              <p:spPr bwMode="auto">
                <a:xfrm>
                  <a:off x="2923" y="2289"/>
                  <a:ext cx="336"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63" name="Rectangle 1507">
                  <a:extLst>
                    <a:ext uri="{FF2B5EF4-FFF2-40B4-BE49-F238E27FC236}">
                      <a16:creationId xmlns:a16="http://schemas.microsoft.com/office/drawing/2014/main" id="{29E93DF0-3CBC-4242-B7AA-04DD85D32CFC}"/>
                    </a:ext>
                  </a:extLst>
                </p:cNvPr>
                <p:cNvSpPr>
                  <a:spLocks noChangeArrowheads="1"/>
                </p:cNvSpPr>
                <p:nvPr/>
              </p:nvSpPr>
              <p:spPr bwMode="auto">
                <a:xfrm>
                  <a:off x="2923" y="2295"/>
                  <a:ext cx="336"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64" name="Rectangle 1508">
                  <a:extLst>
                    <a:ext uri="{FF2B5EF4-FFF2-40B4-BE49-F238E27FC236}">
                      <a16:creationId xmlns:a16="http://schemas.microsoft.com/office/drawing/2014/main" id="{E8850ACE-F49B-4F25-BAB9-50ED26F30463}"/>
                    </a:ext>
                  </a:extLst>
                </p:cNvPr>
                <p:cNvSpPr>
                  <a:spLocks noChangeArrowheads="1"/>
                </p:cNvSpPr>
                <p:nvPr/>
              </p:nvSpPr>
              <p:spPr bwMode="auto">
                <a:xfrm>
                  <a:off x="2923" y="2301"/>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65" name="Rectangle 1509">
                  <a:extLst>
                    <a:ext uri="{FF2B5EF4-FFF2-40B4-BE49-F238E27FC236}">
                      <a16:creationId xmlns:a16="http://schemas.microsoft.com/office/drawing/2014/main" id="{CB3DB446-CC1F-4C76-B18E-4C28BB96DDED}"/>
                    </a:ext>
                  </a:extLst>
                </p:cNvPr>
                <p:cNvSpPr>
                  <a:spLocks noChangeArrowheads="1"/>
                </p:cNvSpPr>
                <p:nvPr/>
              </p:nvSpPr>
              <p:spPr bwMode="auto">
                <a:xfrm>
                  <a:off x="2923" y="2307"/>
                  <a:ext cx="336"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66" name="Rectangle 1510">
                  <a:extLst>
                    <a:ext uri="{FF2B5EF4-FFF2-40B4-BE49-F238E27FC236}">
                      <a16:creationId xmlns:a16="http://schemas.microsoft.com/office/drawing/2014/main" id="{83E4F9C8-9A1C-46FD-B9EB-9BD21D5F676A}"/>
                    </a:ext>
                  </a:extLst>
                </p:cNvPr>
                <p:cNvSpPr>
                  <a:spLocks noChangeArrowheads="1"/>
                </p:cNvSpPr>
                <p:nvPr/>
              </p:nvSpPr>
              <p:spPr bwMode="auto">
                <a:xfrm>
                  <a:off x="2923" y="2313"/>
                  <a:ext cx="336"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67" name="Rectangle 1511">
                  <a:extLst>
                    <a:ext uri="{FF2B5EF4-FFF2-40B4-BE49-F238E27FC236}">
                      <a16:creationId xmlns:a16="http://schemas.microsoft.com/office/drawing/2014/main" id="{FD9812EA-4C93-47B5-8DFB-EDABEFEEE4DE}"/>
                    </a:ext>
                  </a:extLst>
                </p:cNvPr>
                <p:cNvSpPr>
                  <a:spLocks noChangeArrowheads="1"/>
                </p:cNvSpPr>
                <p:nvPr/>
              </p:nvSpPr>
              <p:spPr bwMode="auto">
                <a:xfrm>
                  <a:off x="2923" y="2319"/>
                  <a:ext cx="336"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68" name="Rectangle 1512">
                  <a:extLst>
                    <a:ext uri="{FF2B5EF4-FFF2-40B4-BE49-F238E27FC236}">
                      <a16:creationId xmlns:a16="http://schemas.microsoft.com/office/drawing/2014/main" id="{9874E159-983F-4EE6-92E0-12118397B98A}"/>
                    </a:ext>
                  </a:extLst>
                </p:cNvPr>
                <p:cNvSpPr>
                  <a:spLocks noChangeArrowheads="1"/>
                </p:cNvSpPr>
                <p:nvPr/>
              </p:nvSpPr>
              <p:spPr bwMode="auto">
                <a:xfrm>
                  <a:off x="2923" y="2325"/>
                  <a:ext cx="336"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69" name="Rectangle 1513">
                  <a:extLst>
                    <a:ext uri="{FF2B5EF4-FFF2-40B4-BE49-F238E27FC236}">
                      <a16:creationId xmlns:a16="http://schemas.microsoft.com/office/drawing/2014/main" id="{A6E5918B-5C6C-43E2-9E82-E8E4F35CAABB}"/>
                    </a:ext>
                  </a:extLst>
                </p:cNvPr>
                <p:cNvSpPr>
                  <a:spLocks noChangeArrowheads="1"/>
                </p:cNvSpPr>
                <p:nvPr/>
              </p:nvSpPr>
              <p:spPr bwMode="auto">
                <a:xfrm>
                  <a:off x="2923" y="2331"/>
                  <a:ext cx="336"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70" name="Rectangle 1514">
                  <a:extLst>
                    <a:ext uri="{FF2B5EF4-FFF2-40B4-BE49-F238E27FC236}">
                      <a16:creationId xmlns:a16="http://schemas.microsoft.com/office/drawing/2014/main" id="{2878044D-8158-40F5-BC3E-AC1DFABE1F9E}"/>
                    </a:ext>
                  </a:extLst>
                </p:cNvPr>
                <p:cNvSpPr>
                  <a:spLocks noChangeArrowheads="1"/>
                </p:cNvSpPr>
                <p:nvPr/>
              </p:nvSpPr>
              <p:spPr bwMode="auto">
                <a:xfrm>
                  <a:off x="2923" y="2337"/>
                  <a:ext cx="336"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71" name="Rectangle 1515">
                  <a:extLst>
                    <a:ext uri="{FF2B5EF4-FFF2-40B4-BE49-F238E27FC236}">
                      <a16:creationId xmlns:a16="http://schemas.microsoft.com/office/drawing/2014/main" id="{0929F9B6-77F2-4929-AD02-4F7086A2659C}"/>
                    </a:ext>
                  </a:extLst>
                </p:cNvPr>
                <p:cNvSpPr>
                  <a:spLocks noChangeArrowheads="1"/>
                </p:cNvSpPr>
                <p:nvPr/>
              </p:nvSpPr>
              <p:spPr bwMode="auto">
                <a:xfrm>
                  <a:off x="2923" y="2343"/>
                  <a:ext cx="336"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72" name="Rectangle 1516">
                  <a:extLst>
                    <a:ext uri="{FF2B5EF4-FFF2-40B4-BE49-F238E27FC236}">
                      <a16:creationId xmlns:a16="http://schemas.microsoft.com/office/drawing/2014/main" id="{5C753FAA-B61A-419F-85BD-633DB4FC6220}"/>
                    </a:ext>
                  </a:extLst>
                </p:cNvPr>
                <p:cNvSpPr>
                  <a:spLocks noChangeArrowheads="1"/>
                </p:cNvSpPr>
                <p:nvPr/>
              </p:nvSpPr>
              <p:spPr bwMode="auto">
                <a:xfrm>
                  <a:off x="2923" y="2349"/>
                  <a:ext cx="336" cy="6"/>
                </a:xfrm>
                <a:prstGeom prst="rect">
                  <a:avLst/>
                </a:prstGeom>
                <a:solidFill>
                  <a:srgbClr val="89A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73" name="Rectangle 1517">
                  <a:extLst>
                    <a:ext uri="{FF2B5EF4-FFF2-40B4-BE49-F238E27FC236}">
                      <a16:creationId xmlns:a16="http://schemas.microsoft.com/office/drawing/2014/main" id="{02D3C261-6379-448C-8110-9219496BE9AD}"/>
                    </a:ext>
                  </a:extLst>
                </p:cNvPr>
                <p:cNvSpPr>
                  <a:spLocks noChangeArrowheads="1"/>
                </p:cNvSpPr>
                <p:nvPr/>
              </p:nvSpPr>
              <p:spPr bwMode="auto">
                <a:xfrm>
                  <a:off x="2923" y="2355"/>
                  <a:ext cx="336"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74" name="Rectangle 1518">
                  <a:extLst>
                    <a:ext uri="{FF2B5EF4-FFF2-40B4-BE49-F238E27FC236}">
                      <a16:creationId xmlns:a16="http://schemas.microsoft.com/office/drawing/2014/main" id="{6FE8F062-FC93-41BD-868A-26E44B8B2851}"/>
                    </a:ext>
                  </a:extLst>
                </p:cNvPr>
                <p:cNvSpPr>
                  <a:spLocks noChangeArrowheads="1"/>
                </p:cNvSpPr>
                <p:nvPr/>
              </p:nvSpPr>
              <p:spPr bwMode="auto">
                <a:xfrm>
                  <a:off x="2923" y="2361"/>
                  <a:ext cx="336"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75" name="Rectangle 1519">
                  <a:extLst>
                    <a:ext uri="{FF2B5EF4-FFF2-40B4-BE49-F238E27FC236}">
                      <a16:creationId xmlns:a16="http://schemas.microsoft.com/office/drawing/2014/main" id="{8B80854C-2475-49E4-A5CA-1C12C0DAB365}"/>
                    </a:ext>
                  </a:extLst>
                </p:cNvPr>
                <p:cNvSpPr>
                  <a:spLocks noChangeArrowheads="1"/>
                </p:cNvSpPr>
                <p:nvPr/>
              </p:nvSpPr>
              <p:spPr bwMode="auto">
                <a:xfrm>
                  <a:off x="2923" y="2367"/>
                  <a:ext cx="336"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76" name="Rectangle 1520">
                  <a:extLst>
                    <a:ext uri="{FF2B5EF4-FFF2-40B4-BE49-F238E27FC236}">
                      <a16:creationId xmlns:a16="http://schemas.microsoft.com/office/drawing/2014/main" id="{DFE256BA-336F-42C2-9330-1A3FE4922BB3}"/>
                    </a:ext>
                  </a:extLst>
                </p:cNvPr>
                <p:cNvSpPr>
                  <a:spLocks noChangeArrowheads="1"/>
                </p:cNvSpPr>
                <p:nvPr/>
              </p:nvSpPr>
              <p:spPr bwMode="auto">
                <a:xfrm>
                  <a:off x="2923" y="2373"/>
                  <a:ext cx="336"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77" name="Rectangle 1521">
                  <a:extLst>
                    <a:ext uri="{FF2B5EF4-FFF2-40B4-BE49-F238E27FC236}">
                      <a16:creationId xmlns:a16="http://schemas.microsoft.com/office/drawing/2014/main" id="{DE2CACE8-ADB4-4D08-91D4-4535C534601A}"/>
                    </a:ext>
                  </a:extLst>
                </p:cNvPr>
                <p:cNvSpPr>
                  <a:spLocks noChangeArrowheads="1"/>
                </p:cNvSpPr>
                <p:nvPr/>
              </p:nvSpPr>
              <p:spPr bwMode="auto">
                <a:xfrm>
                  <a:off x="2923" y="2379"/>
                  <a:ext cx="336"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78" name="Rectangle 1522">
                  <a:extLst>
                    <a:ext uri="{FF2B5EF4-FFF2-40B4-BE49-F238E27FC236}">
                      <a16:creationId xmlns:a16="http://schemas.microsoft.com/office/drawing/2014/main" id="{C60A74A3-33A2-491E-814C-1F0731FFBF5F}"/>
                    </a:ext>
                  </a:extLst>
                </p:cNvPr>
                <p:cNvSpPr>
                  <a:spLocks noChangeArrowheads="1"/>
                </p:cNvSpPr>
                <p:nvPr/>
              </p:nvSpPr>
              <p:spPr bwMode="auto">
                <a:xfrm>
                  <a:off x="2923" y="2385"/>
                  <a:ext cx="336"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79" name="Rectangle 1523">
                  <a:extLst>
                    <a:ext uri="{FF2B5EF4-FFF2-40B4-BE49-F238E27FC236}">
                      <a16:creationId xmlns:a16="http://schemas.microsoft.com/office/drawing/2014/main" id="{379B957C-3CA5-426A-BC46-179FC97DB53B}"/>
                    </a:ext>
                  </a:extLst>
                </p:cNvPr>
                <p:cNvSpPr>
                  <a:spLocks noChangeArrowheads="1"/>
                </p:cNvSpPr>
                <p:nvPr/>
              </p:nvSpPr>
              <p:spPr bwMode="auto">
                <a:xfrm>
                  <a:off x="2923" y="2391"/>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2180" name="Rectangle 1524">
                <a:extLst>
                  <a:ext uri="{FF2B5EF4-FFF2-40B4-BE49-F238E27FC236}">
                    <a16:creationId xmlns:a16="http://schemas.microsoft.com/office/drawing/2014/main" id="{48BF15C0-2228-4155-AC2D-80AD1251AB73}"/>
                  </a:ext>
                </a:extLst>
              </p:cNvPr>
              <p:cNvSpPr>
                <a:spLocks noChangeArrowheads="1"/>
              </p:cNvSpPr>
              <p:nvPr/>
            </p:nvSpPr>
            <p:spPr bwMode="auto">
              <a:xfrm>
                <a:off x="2923" y="2157"/>
                <a:ext cx="336" cy="24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2181" name="Rectangle 1525">
              <a:extLst>
                <a:ext uri="{FF2B5EF4-FFF2-40B4-BE49-F238E27FC236}">
                  <a16:creationId xmlns:a16="http://schemas.microsoft.com/office/drawing/2014/main" id="{D0DE7CCA-66D4-4793-8AA7-70466FFD4B50}"/>
                </a:ext>
              </a:extLst>
            </p:cNvPr>
            <p:cNvSpPr>
              <a:spLocks noChangeArrowheads="1"/>
            </p:cNvSpPr>
            <p:nvPr/>
          </p:nvSpPr>
          <p:spPr bwMode="auto">
            <a:xfrm>
              <a:off x="4176" y="2898"/>
              <a:ext cx="24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200" b="1">
                  <a:solidFill>
                    <a:srgbClr val="200C40"/>
                  </a:solidFill>
                  <a:latin typeface="Arial" panose="020B0604020202020204" pitchFamily="34" charset="0"/>
                </a:rPr>
                <a:t>802.3</a:t>
              </a:r>
              <a:endParaRPr lang="fr-FR" altLang="en-US"/>
            </a:p>
          </p:txBody>
        </p:sp>
        <p:grpSp>
          <p:nvGrpSpPr>
            <p:cNvPr id="72182" name="Group 1526">
              <a:extLst>
                <a:ext uri="{FF2B5EF4-FFF2-40B4-BE49-F238E27FC236}">
                  <a16:creationId xmlns:a16="http://schemas.microsoft.com/office/drawing/2014/main" id="{78CDE29C-9EF4-4127-905E-A59A43FEAE67}"/>
                </a:ext>
              </a:extLst>
            </p:cNvPr>
            <p:cNvGrpSpPr>
              <a:grpSpLocks/>
            </p:cNvGrpSpPr>
            <p:nvPr/>
          </p:nvGrpSpPr>
          <p:grpSpPr bwMode="auto">
            <a:xfrm>
              <a:off x="4128" y="3697"/>
              <a:ext cx="336" cy="192"/>
              <a:chOff x="2923" y="3022"/>
              <a:chExt cx="336" cy="192"/>
            </a:xfrm>
          </p:grpSpPr>
          <p:grpSp>
            <p:nvGrpSpPr>
              <p:cNvPr id="72183" name="Group 1527">
                <a:extLst>
                  <a:ext uri="{FF2B5EF4-FFF2-40B4-BE49-F238E27FC236}">
                    <a16:creationId xmlns:a16="http://schemas.microsoft.com/office/drawing/2014/main" id="{88BDA8F1-ABD0-41E8-B112-CDF4F5A7E65C}"/>
                  </a:ext>
                </a:extLst>
              </p:cNvPr>
              <p:cNvGrpSpPr>
                <a:grpSpLocks/>
              </p:cNvGrpSpPr>
              <p:nvPr/>
            </p:nvGrpSpPr>
            <p:grpSpPr bwMode="auto">
              <a:xfrm>
                <a:off x="2923" y="3022"/>
                <a:ext cx="336" cy="192"/>
                <a:chOff x="2923" y="3022"/>
                <a:chExt cx="336" cy="192"/>
              </a:xfrm>
            </p:grpSpPr>
            <p:sp>
              <p:nvSpPr>
                <p:cNvPr id="72184" name="Rectangle 1528">
                  <a:extLst>
                    <a:ext uri="{FF2B5EF4-FFF2-40B4-BE49-F238E27FC236}">
                      <a16:creationId xmlns:a16="http://schemas.microsoft.com/office/drawing/2014/main" id="{9480AD33-1591-49C4-AB4C-026951D36441}"/>
                    </a:ext>
                  </a:extLst>
                </p:cNvPr>
                <p:cNvSpPr>
                  <a:spLocks noChangeArrowheads="1"/>
                </p:cNvSpPr>
                <p:nvPr/>
              </p:nvSpPr>
              <p:spPr bwMode="auto">
                <a:xfrm>
                  <a:off x="2923" y="3022"/>
                  <a:ext cx="336"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85" name="Rectangle 1529">
                  <a:extLst>
                    <a:ext uri="{FF2B5EF4-FFF2-40B4-BE49-F238E27FC236}">
                      <a16:creationId xmlns:a16="http://schemas.microsoft.com/office/drawing/2014/main" id="{B5C81903-AA56-456C-A110-401574815DA3}"/>
                    </a:ext>
                  </a:extLst>
                </p:cNvPr>
                <p:cNvSpPr>
                  <a:spLocks noChangeArrowheads="1"/>
                </p:cNvSpPr>
                <p:nvPr/>
              </p:nvSpPr>
              <p:spPr bwMode="auto">
                <a:xfrm>
                  <a:off x="2923" y="3028"/>
                  <a:ext cx="336"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86" name="Rectangle 1530">
                  <a:extLst>
                    <a:ext uri="{FF2B5EF4-FFF2-40B4-BE49-F238E27FC236}">
                      <a16:creationId xmlns:a16="http://schemas.microsoft.com/office/drawing/2014/main" id="{3CAFE507-5B88-47A5-99DB-FC82AEEA5496}"/>
                    </a:ext>
                  </a:extLst>
                </p:cNvPr>
                <p:cNvSpPr>
                  <a:spLocks noChangeArrowheads="1"/>
                </p:cNvSpPr>
                <p:nvPr/>
              </p:nvSpPr>
              <p:spPr bwMode="auto">
                <a:xfrm>
                  <a:off x="2923" y="3034"/>
                  <a:ext cx="336" cy="6"/>
                </a:xfrm>
                <a:prstGeom prst="rect">
                  <a:avLst/>
                </a:prstGeom>
                <a:solidFill>
                  <a:srgbClr val="6E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87" name="Rectangle 1531">
                  <a:extLst>
                    <a:ext uri="{FF2B5EF4-FFF2-40B4-BE49-F238E27FC236}">
                      <a16:creationId xmlns:a16="http://schemas.microsoft.com/office/drawing/2014/main" id="{994A54CD-84A5-493F-BF57-6FC3FA5DA540}"/>
                    </a:ext>
                  </a:extLst>
                </p:cNvPr>
                <p:cNvSpPr>
                  <a:spLocks noChangeArrowheads="1"/>
                </p:cNvSpPr>
                <p:nvPr/>
              </p:nvSpPr>
              <p:spPr bwMode="auto">
                <a:xfrm>
                  <a:off x="2923" y="3040"/>
                  <a:ext cx="336"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88" name="Rectangle 1532">
                  <a:extLst>
                    <a:ext uri="{FF2B5EF4-FFF2-40B4-BE49-F238E27FC236}">
                      <a16:creationId xmlns:a16="http://schemas.microsoft.com/office/drawing/2014/main" id="{489FC673-F862-4558-8CB0-4BE99275607F}"/>
                    </a:ext>
                  </a:extLst>
                </p:cNvPr>
                <p:cNvSpPr>
                  <a:spLocks noChangeArrowheads="1"/>
                </p:cNvSpPr>
                <p:nvPr/>
              </p:nvSpPr>
              <p:spPr bwMode="auto">
                <a:xfrm>
                  <a:off x="2923" y="3046"/>
                  <a:ext cx="336"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89" name="Rectangle 1533">
                  <a:extLst>
                    <a:ext uri="{FF2B5EF4-FFF2-40B4-BE49-F238E27FC236}">
                      <a16:creationId xmlns:a16="http://schemas.microsoft.com/office/drawing/2014/main" id="{93CD265B-F8E8-42E3-93A7-05B5BA3574BA}"/>
                    </a:ext>
                  </a:extLst>
                </p:cNvPr>
                <p:cNvSpPr>
                  <a:spLocks noChangeArrowheads="1"/>
                </p:cNvSpPr>
                <p:nvPr/>
              </p:nvSpPr>
              <p:spPr bwMode="auto">
                <a:xfrm>
                  <a:off x="2923" y="3052"/>
                  <a:ext cx="336" cy="6"/>
                </a:xfrm>
                <a:prstGeom prst="rect">
                  <a:avLst/>
                </a:prstGeom>
                <a:solidFill>
                  <a:srgbClr val="85A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90" name="Rectangle 1534">
                  <a:extLst>
                    <a:ext uri="{FF2B5EF4-FFF2-40B4-BE49-F238E27FC236}">
                      <a16:creationId xmlns:a16="http://schemas.microsoft.com/office/drawing/2014/main" id="{B16CCD98-51FF-4448-A26E-C88E7928F524}"/>
                    </a:ext>
                  </a:extLst>
                </p:cNvPr>
                <p:cNvSpPr>
                  <a:spLocks noChangeArrowheads="1"/>
                </p:cNvSpPr>
                <p:nvPr/>
              </p:nvSpPr>
              <p:spPr bwMode="auto">
                <a:xfrm>
                  <a:off x="2923" y="3058"/>
                  <a:ext cx="336" cy="6"/>
                </a:xfrm>
                <a:prstGeom prst="rect">
                  <a:avLst/>
                </a:prstGeom>
                <a:solidFill>
                  <a:srgbClr val="8F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91" name="Rectangle 1535">
                  <a:extLst>
                    <a:ext uri="{FF2B5EF4-FFF2-40B4-BE49-F238E27FC236}">
                      <a16:creationId xmlns:a16="http://schemas.microsoft.com/office/drawing/2014/main" id="{FF1CEDE6-4D75-4886-BD86-2212658AA8EA}"/>
                    </a:ext>
                  </a:extLst>
                </p:cNvPr>
                <p:cNvSpPr>
                  <a:spLocks noChangeArrowheads="1"/>
                </p:cNvSpPr>
                <p:nvPr/>
              </p:nvSpPr>
              <p:spPr bwMode="auto">
                <a:xfrm>
                  <a:off x="2923" y="3064"/>
                  <a:ext cx="336" cy="6"/>
                </a:xfrm>
                <a:prstGeom prst="rect">
                  <a:avLst/>
                </a:prstGeom>
                <a:solidFill>
                  <a:srgbClr val="99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92" name="Rectangle 1536">
                  <a:extLst>
                    <a:ext uri="{FF2B5EF4-FFF2-40B4-BE49-F238E27FC236}">
                      <a16:creationId xmlns:a16="http://schemas.microsoft.com/office/drawing/2014/main" id="{792E2060-FB55-418B-97BE-F76320023B29}"/>
                    </a:ext>
                  </a:extLst>
                </p:cNvPr>
                <p:cNvSpPr>
                  <a:spLocks noChangeArrowheads="1"/>
                </p:cNvSpPr>
                <p:nvPr/>
              </p:nvSpPr>
              <p:spPr bwMode="auto">
                <a:xfrm>
                  <a:off x="2923" y="3070"/>
                  <a:ext cx="336" cy="6"/>
                </a:xfrm>
                <a:prstGeom prst="rect">
                  <a:avLst/>
                </a:prstGeom>
                <a:solidFill>
                  <a:srgbClr val="A3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93" name="Rectangle 1537">
                  <a:extLst>
                    <a:ext uri="{FF2B5EF4-FFF2-40B4-BE49-F238E27FC236}">
                      <a16:creationId xmlns:a16="http://schemas.microsoft.com/office/drawing/2014/main" id="{063287A3-28FA-4F8A-A2CF-8D3667FC0CF3}"/>
                    </a:ext>
                  </a:extLst>
                </p:cNvPr>
                <p:cNvSpPr>
                  <a:spLocks noChangeArrowheads="1"/>
                </p:cNvSpPr>
                <p:nvPr/>
              </p:nvSpPr>
              <p:spPr bwMode="auto">
                <a:xfrm>
                  <a:off x="2923" y="3076"/>
                  <a:ext cx="336"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94" name="Rectangle 1538">
                  <a:extLst>
                    <a:ext uri="{FF2B5EF4-FFF2-40B4-BE49-F238E27FC236}">
                      <a16:creationId xmlns:a16="http://schemas.microsoft.com/office/drawing/2014/main" id="{29FEFD9D-28FD-44C9-8AA6-A36B8BD07D6E}"/>
                    </a:ext>
                  </a:extLst>
                </p:cNvPr>
                <p:cNvSpPr>
                  <a:spLocks noChangeArrowheads="1"/>
                </p:cNvSpPr>
                <p:nvPr/>
              </p:nvSpPr>
              <p:spPr bwMode="auto">
                <a:xfrm>
                  <a:off x="2923" y="3082"/>
                  <a:ext cx="336"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95" name="Rectangle 1539">
                  <a:extLst>
                    <a:ext uri="{FF2B5EF4-FFF2-40B4-BE49-F238E27FC236}">
                      <a16:creationId xmlns:a16="http://schemas.microsoft.com/office/drawing/2014/main" id="{1AB33F17-2326-46E4-85CF-80A34494F20C}"/>
                    </a:ext>
                  </a:extLst>
                </p:cNvPr>
                <p:cNvSpPr>
                  <a:spLocks noChangeArrowheads="1"/>
                </p:cNvSpPr>
                <p:nvPr/>
              </p:nvSpPr>
              <p:spPr bwMode="auto">
                <a:xfrm>
                  <a:off x="2923" y="3088"/>
                  <a:ext cx="336"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96" name="Rectangle 1540">
                  <a:extLst>
                    <a:ext uri="{FF2B5EF4-FFF2-40B4-BE49-F238E27FC236}">
                      <a16:creationId xmlns:a16="http://schemas.microsoft.com/office/drawing/2014/main" id="{03C0591E-27E9-4E2B-B9E8-DAAD3EE73DD8}"/>
                    </a:ext>
                  </a:extLst>
                </p:cNvPr>
                <p:cNvSpPr>
                  <a:spLocks noChangeArrowheads="1"/>
                </p:cNvSpPr>
                <p:nvPr/>
              </p:nvSpPr>
              <p:spPr bwMode="auto">
                <a:xfrm>
                  <a:off x="2923" y="3094"/>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97" name="Rectangle 1541">
                  <a:extLst>
                    <a:ext uri="{FF2B5EF4-FFF2-40B4-BE49-F238E27FC236}">
                      <a16:creationId xmlns:a16="http://schemas.microsoft.com/office/drawing/2014/main" id="{BA374CA4-F3CD-4118-BAEB-79737296E0EB}"/>
                    </a:ext>
                  </a:extLst>
                </p:cNvPr>
                <p:cNvSpPr>
                  <a:spLocks noChangeArrowheads="1"/>
                </p:cNvSpPr>
                <p:nvPr/>
              </p:nvSpPr>
              <p:spPr bwMode="auto">
                <a:xfrm>
                  <a:off x="2923" y="3100"/>
                  <a:ext cx="336"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98" name="Rectangle 1542">
                  <a:extLst>
                    <a:ext uri="{FF2B5EF4-FFF2-40B4-BE49-F238E27FC236}">
                      <a16:creationId xmlns:a16="http://schemas.microsoft.com/office/drawing/2014/main" id="{26F2C600-286A-4A9C-85F5-29F02A304929}"/>
                    </a:ext>
                  </a:extLst>
                </p:cNvPr>
                <p:cNvSpPr>
                  <a:spLocks noChangeArrowheads="1"/>
                </p:cNvSpPr>
                <p:nvPr/>
              </p:nvSpPr>
              <p:spPr bwMode="auto">
                <a:xfrm>
                  <a:off x="2923" y="3106"/>
                  <a:ext cx="336"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199" name="Rectangle 1543">
                  <a:extLst>
                    <a:ext uri="{FF2B5EF4-FFF2-40B4-BE49-F238E27FC236}">
                      <a16:creationId xmlns:a16="http://schemas.microsoft.com/office/drawing/2014/main" id="{B2AAACCC-E68D-41C8-9899-5ECECCB1D6B7}"/>
                    </a:ext>
                  </a:extLst>
                </p:cNvPr>
                <p:cNvSpPr>
                  <a:spLocks noChangeArrowheads="1"/>
                </p:cNvSpPr>
                <p:nvPr/>
              </p:nvSpPr>
              <p:spPr bwMode="auto">
                <a:xfrm>
                  <a:off x="2923" y="3112"/>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00" name="Rectangle 1544">
                  <a:extLst>
                    <a:ext uri="{FF2B5EF4-FFF2-40B4-BE49-F238E27FC236}">
                      <a16:creationId xmlns:a16="http://schemas.microsoft.com/office/drawing/2014/main" id="{8026F024-7AE2-4E28-B934-1683FB3E18AA}"/>
                    </a:ext>
                  </a:extLst>
                </p:cNvPr>
                <p:cNvSpPr>
                  <a:spLocks noChangeArrowheads="1"/>
                </p:cNvSpPr>
                <p:nvPr/>
              </p:nvSpPr>
              <p:spPr bwMode="auto">
                <a:xfrm>
                  <a:off x="2923" y="3118"/>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01" name="Rectangle 1545">
                  <a:extLst>
                    <a:ext uri="{FF2B5EF4-FFF2-40B4-BE49-F238E27FC236}">
                      <a16:creationId xmlns:a16="http://schemas.microsoft.com/office/drawing/2014/main" id="{8B0AA90E-3FC4-4EF6-9BE2-CACC674EA1CD}"/>
                    </a:ext>
                  </a:extLst>
                </p:cNvPr>
                <p:cNvSpPr>
                  <a:spLocks noChangeArrowheads="1"/>
                </p:cNvSpPr>
                <p:nvPr/>
              </p:nvSpPr>
              <p:spPr bwMode="auto">
                <a:xfrm>
                  <a:off x="2923" y="3124"/>
                  <a:ext cx="336"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02" name="Rectangle 1546">
                  <a:extLst>
                    <a:ext uri="{FF2B5EF4-FFF2-40B4-BE49-F238E27FC236}">
                      <a16:creationId xmlns:a16="http://schemas.microsoft.com/office/drawing/2014/main" id="{F44A7834-E833-4CA1-A399-80479E7972D4}"/>
                    </a:ext>
                  </a:extLst>
                </p:cNvPr>
                <p:cNvSpPr>
                  <a:spLocks noChangeArrowheads="1"/>
                </p:cNvSpPr>
                <p:nvPr/>
              </p:nvSpPr>
              <p:spPr bwMode="auto">
                <a:xfrm>
                  <a:off x="2923" y="3130"/>
                  <a:ext cx="336"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03" name="Rectangle 1547">
                  <a:extLst>
                    <a:ext uri="{FF2B5EF4-FFF2-40B4-BE49-F238E27FC236}">
                      <a16:creationId xmlns:a16="http://schemas.microsoft.com/office/drawing/2014/main" id="{5BDA49F3-1451-43EE-B983-3F6BD4A0272F}"/>
                    </a:ext>
                  </a:extLst>
                </p:cNvPr>
                <p:cNvSpPr>
                  <a:spLocks noChangeArrowheads="1"/>
                </p:cNvSpPr>
                <p:nvPr/>
              </p:nvSpPr>
              <p:spPr bwMode="auto">
                <a:xfrm>
                  <a:off x="2923" y="3136"/>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04" name="Rectangle 1548">
                  <a:extLst>
                    <a:ext uri="{FF2B5EF4-FFF2-40B4-BE49-F238E27FC236}">
                      <a16:creationId xmlns:a16="http://schemas.microsoft.com/office/drawing/2014/main" id="{1479F261-4E1F-401B-A1D4-4E82504FF79A}"/>
                    </a:ext>
                  </a:extLst>
                </p:cNvPr>
                <p:cNvSpPr>
                  <a:spLocks noChangeArrowheads="1"/>
                </p:cNvSpPr>
                <p:nvPr/>
              </p:nvSpPr>
              <p:spPr bwMode="auto">
                <a:xfrm>
                  <a:off x="2923" y="3142"/>
                  <a:ext cx="336" cy="6"/>
                </a:xfrm>
                <a:prstGeom prst="rect">
                  <a:avLst/>
                </a:prstGeom>
                <a:solidFill>
                  <a:srgbClr val="B9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05" name="Rectangle 1549">
                  <a:extLst>
                    <a:ext uri="{FF2B5EF4-FFF2-40B4-BE49-F238E27FC236}">
                      <a16:creationId xmlns:a16="http://schemas.microsoft.com/office/drawing/2014/main" id="{64656BAE-0859-4DE6-986C-7C58A5DF68B0}"/>
                    </a:ext>
                  </a:extLst>
                </p:cNvPr>
                <p:cNvSpPr>
                  <a:spLocks noChangeArrowheads="1"/>
                </p:cNvSpPr>
                <p:nvPr/>
              </p:nvSpPr>
              <p:spPr bwMode="auto">
                <a:xfrm>
                  <a:off x="2923" y="3148"/>
                  <a:ext cx="336"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06" name="Rectangle 1550">
                  <a:extLst>
                    <a:ext uri="{FF2B5EF4-FFF2-40B4-BE49-F238E27FC236}">
                      <a16:creationId xmlns:a16="http://schemas.microsoft.com/office/drawing/2014/main" id="{626DA803-BDBD-44F9-A747-322F8D80C29A}"/>
                    </a:ext>
                  </a:extLst>
                </p:cNvPr>
                <p:cNvSpPr>
                  <a:spLocks noChangeArrowheads="1"/>
                </p:cNvSpPr>
                <p:nvPr/>
              </p:nvSpPr>
              <p:spPr bwMode="auto">
                <a:xfrm>
                  <a:off x="2923" y="3154"/>
                  <a:ext cx="336" cy="6"/>
                </a:xfrm>
                <a:prstGeom prst="rect">
                  <a:avLst/>
                </a:prstGeom>
                <a:solidFill>
                  <a:srgbClr val="ABC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07" name="Rectangle 1551">
                  <a:extLst>
                    <a:ext uri="{FF2B5EF4-FFF2-40B4-BE49-F238E27FC236}">
                      <a16:creationId xmlns:a16="http://schemas.microsoft.com/office/drawing/2014/main" id="{F6C0F7AC-372D-45E1-AC3F-DCF656907633}"/>
                    </a:ext>
                  </a:extLst>
                </p:cNvPr>
                <p:cNvSpPr>
                  <a:spLocks noChangeArrowheads="1"/>
                </p:cNvSpPr>
                <p:nvPr/>
              </p:nvSpPr>
              <p:spPr bwMode="auto">
                <a:xfrm>
                  <a:off x="2923" y="3160"/>
                  <a:ext cx="336"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08" name="Rectangle 1552">
                  <a:extLst>
                    <a:ext uri="{FF2B5EF4-FFF2-40B4-BE49-F238E27FC236}">
                      <a16:creationId xmlns:a16="http://schemas.microsoft.com/office/drawing/2014/main" id="{27DF393E-6879-4BFC-B6D0-ABA3335349B9}"/>
                    </a:ext>
                  </a:extLst>
                </p:cNvPr>
                <p:cNvSpPr>
                  <a:spLocks noChangeArrowheads="1"/>
                </p:cNvSpPr>
                <p:nvPr/>
              </p:nvSpPr>
              <p:spPr bwMode="auto">
                <a:xfrm>
                  <a:off x="2923" y="3166"/>
                  <a:ext cx="336" cy="6"/>
                </a:xfrm>
                <a:prstGeom prst="rect">
                  <a:avLst/>
                </a:prstGeom>
                <a:solidFill>
                  <a:srgbClr val="98B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09" name="Rectangle 1553">
                  <a:extLst>
                    <a:ext uri="{FF2B5EF4-FFF2-40B4-BE49-F238E27FC236}">
                      <a16:creationId xmlns:a16="http://schemas.microsoft.com/office/drawing/2014/main" id="{4CA75DC9-FA93-4BDD-A356-166B420E6C35}"/>
                    </a:ext>
                  </a:extLst>
                </p:cNvPr>
                <p:cNvSpPr>
                  <a:spLocks noChangeArrowheads="1"/>
                </p:cNvSpPr>
                <p:nvPr/>
              </p:nvSpPr>
              <p:spPr bwMode="auto">
                <a:xfrm>
                  <a:off x="2923" y="3172"/>
                  <a:ext cx="336" cy="6"/>
                </a:xfrm>
                <a:prstGeom prst="rect">
                  <a:avLst/>
                </a:prstGeom>
                <a:solidFill>
                  <a:srgbClr val="8E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10" name="Rectangle 1554">
                  <a:extLst>
                    <a:ext uri="{FF2B5EF4-FFF2-40B4-BE49-F238E27FC236}">
                      <a16:creationId xmlns:a16="http://schemas.microsoft.com/office/drawing/2014/main" id="{77D54FDB-2256-4FF1-88A2-65A795C7B3C5}"/>
                    </a:ext>
                  </a:extLst>
                </p:cNvPr>
                <p:cNvSpPr>
                  <a:spLocks noChangeArrowheads="1"/>
                </p:cNvSpPr>
                <p:nvPr/>
              </p:nvSpPr>
              <p:spPr bwMode="auto">
                <a:xfrm>
                  <a:off x="2923" y="3178"/>
                  <a:ext cx="336" cy="6"/>
                </a:xfrm>
                <a:prstGeom prst="rect">
                  <a:avLst/>
                </a:prstGeom>
                <a:solidFill>
                  <a:srgbClr val="85A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11" name="Rectangle 1555">
                  <a:extLst>
                    <a:ext uri="{FF2B5EF4-FFF2-40B4-BE49-F238E27FC236}">
                      <a16:creationId xmlns:a16="http://schemas.microsoft.com/office/drawing/2014/main" id="{3D8DCFE6-B9AB-4549-B75B-0AD225E0BF29}"/>
                    </a:ext>
                  </a:extLst>
                </p:cNvPr>
                <p:cNvSpPr>
                  <a:spLocks noChangeArrowheads="1"/>
                </p:cNvSpPr>
                <p:nvPr/>
              </p:nvSpPr>
              <p:spPr bwMode="auto">
                <a:xfrm>
                  <a:off x="2923" y="3184"/>
                  <a:ext cx="336"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12" name="Rectangle 1556">
                  <a:extLst>
                    <a:ext uri="{FF2B5EF4-FFF2-40B4-BE49-F238E27FC236}">
                      <a16:creationId xmlns:a16="http://schemas.microsoft.com/office/drawing/2014/main" id="{40A03774-43FA-47BF-8991-A7AF5AB27CA0}"/>
                    </a:ext>
                  </a:extLst>
                </p:cNvPr>
                <p:cNvSpPr>
                  <a:spLocks noChangeArrowheads="1"/>
                </p:cNvSpPr>
                <p:nvPr/>
              </p:nvSpPr>
              <p:spPr bwMode="auto">
                <a:xfrm>
                  <a:off x="2923" y="3190"/>
                  <a:ext cx="336" cy="6"/>
                </a:xfrm>
                <a:prstGeom prst="rect">
                  <a:avLst/>
                </a:prstGeom>
                <a:solidFill>
                  <a:srgbClr val="74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13" name="Rectangle 1557">
                  <a:extLst>
                    <a:ext uri="{FF2B5EF4-FFF2-40B4-BE49-F238E27FC236}">
                      <a16:creationId xmlns:a16="http://schemas.microsoft.com/office/drawing/2014/main" id="{AEAADB11-57BA-453F-9578-2C9EBD5F8323}"/>
                    </a:ext>
                  </a:extLst>
                </p:cNvPr>
                <p:cNvSpPr>
                  <a:spLocks noChangeArrowheads="1"/>
                </p:cNvSpPr>
                <p:nvPr/>
              </p:nvSpPr>
              <p:spPr bwMode="auto">
                <a:xfrm>
                  <a:off x="2923" y="3196"/>
                  <a:ext cx="336" cy="6"/>
                </a:xfrm>
                <a:prstGeom prst="rect">
                  <a:avLst/>
                </a:prstGeom>
                <a:solidFill>
                  <a:srgbClr val="6E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14" name="Rectangle 1558">
                  <a:extLst>
                    <a:ext uri="{FF2B5EF4-FFF2-40B4-BE49-F238E27FC236}">
                      <a16:creationId xmlns:a16="http://schemas.microsoft.com/office/drawing/2014/main" id="{7FCC0790-9A71-4111-8588-922CA3443FFF}"/>
                    </a:ext>
                  </a:extLst>
                </p:cNvPr>
                <p:cNvSpPr>
                  <a:spLocks noChangeArrowheads="1"/>
                </p:cNvSpPr>
                <p:nvPr/>
              </p:nvSpPr>
              <p:spPr bwMode="auto">
                <a:xfrm>
                  <a:off x="2923" y="3202"/>
                  <a:ext cx="336"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15" name="Rectangle 1559">
                  <a:extLst>
                    <a:ext uri="{FF2B5EF4-FFF2-40B4-BE49-F238E27FC236}">
                      <a16:creationId xmlns:a16="http://schemas.microsoft.com/office/drawing/2014/main" id="{A009531E-078D-4425-B4ED-FCFB967EE8E8}"/>
                    </a:ext>
                  </a:extLst>
                </p:cNvPr>
                <p:cNvSpPr>
                  <a:spLocks noChangeArrowheads="1"/>
                </p:cNvSpPr>
                <p:nvPr/>
              </p:nvSpPr>
              <p:spPr bwMode="auto">
                <a:xfrm>
                  <a:off x="2923" y="3208"/>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2216" name="Rectangle 1560">
                <a:extLst>
                  <a:ext uri="{FF2B5EF4-FFF2-40B4-BE49-F238E27FC236}">
                    <a16:creationId xmlns:a16="http://schemas.microsoft.com/office/drawing/2014/main" id="{712FD56B-77FC-4592-8D1A-E8E1F0B444F4}"/>
                  </a:ext>
                </a:extLst>
              </p:cNvPr>
              <p:cNvSpPr>
                <a:spLocks noChangeArrowheads="1"/>
              </p:cNvSpPr>
              <p:nvPr/>
            </p:nvSpPr>
            <p:spPr bwMode="auto">
              <a:xfrm>
                <a:off x="2923" y="3022"/>
                <a:ext cx="336"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2217" name="Rectangle 1561">
              <a:extLst>
                <a:ext uri="{FF2B5EF4-FFF2-40B4-BE49-F238E27FC236}">
                  <a16:creationId xmlns:a16="http://schemas.microsoft.com/office/drawing/2014/main" id="{3F66A85F-E11F-4A15-B6F4-6C131B1E67C2}"/>
                </a:ext>
              </a:extLst>
            </p:cNvPr>
            <p:cNvSpPr>
              <a:spLocks noChangeArrowheads="1"/>
            </p:cNvSpPr>
            <p:nvPr/>
          </p:nvSpPr>
          <p:spPr bwMode="auto">
            <a:xfrm>
              <a:off x="4200" y="3739"/>
              <a:ext cx="19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200" b="1">
                  <a:solidFill>
                    <a:srgbClr val="200C40"/>
                  </a:solidFill>
                  <a:latin typeface="Arial" panose="020B0604020202020204" pitchFamily="34" charset="0"/>
                </a:rPr>
                <a:t>PHY</a:t>
              </a:r>
              <a:endParaRPr lang="fr-FR" altLang="en-US"/>
            </a:p>
          </p:txBody>
        </p:sp>
        <p:grpSp>
          <p:nvGrpSpPr>
            <p:cNvPr id="72218" name="Group 1562">
              <a:extLst>
                <a:ext uri="{FF2B5EF4-FFF2-40B4-BE49-F238E27FC236}">
                  <a16:creationId xmlns:a16="http://schemas.microsoft.com/office/drawing/2014/main" id="{BEE9CB5E-D895-4E03-BC3E-D3984B8E02E1}"/>
                </a:ext>
              </a:extLst>
            </p:cNvPr>
            <p:cNvGrpSpPr>
              <a:grpSpLocks/>
            </p:cNvGrpSpPr>
            <p:nvPr/>
          </p:nvGrpSpPr>
          <p:grpSpPr bwMode="auto">
            <a:xfrm>
              <a:off x="4128" y="3505"/>
              <a:ext cx="336" cy="192"/>
              <a:chOff x="2923" y="2830"/>
              <a:chExt cx="336" cy="192"/>
            </a:xfrm>
          </p:grpSpPr>
          <p:grpSp>
            <p:nvGrpSpPr>
              <p:cNvPr id="72219" name="Group 1563">
                <a:extLst>
                  <a:ext uri="{FF2B5EF4-FFF2-40B4-BE49-F238E27FC236}">
                    <a16:creationId xmlns:a16="http://schemas.microsoft.com/office/drawing/2014/main" id="{7DC8A942-92B3-45D0-9C42-2E717A815FE8}"/>
                  </a:ext>
                </a:extLst>
              </p:cNvPr>
              <p:cNvGrpSpPr>
                <a:grpSpLocks/>
              </p:cNvGrpSpPr>
              <p:nvPr/>
            </p:nvGrpSpPr>
            <p:grpSpPr bwMode="auto">
              <a:xfrm>
                <a:off x="2923" y="2830"/>
                <a:ext cx="336" cy="192"/>
                <a:chOff x="2923" y="2830"/>
                <a:chExt cx="336" cy="192"/>
              </a:xfrm>
            </p:grpSpPr>
            <p:sp>
              <p:nvSpPr>
                <p:cNvPr id="72220" name="Rectangle 1564">
                  <a:extLst>
                    <a:ext uri="{FF2B5EF4-FFF2-40B4-BE49-F238E27FC236}">
                      <a16:creationId xmlns:a16="http://schemas.microsoft.com/office/drawing/2014/main" id="{CE3C1171-469F-45B9-9553-A76BC98BA3EF}"/>
                    </a:ext>
                  </a:extLst>
                </p:cNvPr>
                <p:cNvSpPr>
                  <a:spLocks noChangeArrowheads="1"/>
                </p:cNvSpPr>
                <p:nvPr/>
              </p:nvSpPr>
              <p:spPr bwMode="auto">
                <a:xfrm>
                  <a:off x="2923" y="2830"/>
                  <a:ext cx="336"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21" name="Rectangle 1565">
                  <a:extLst>
                    <a:ext uri="{FF2B5EF4-FFF2-40B4-BE49-F238E27FC236}">
                      <a16:creationId xmlns:a16="http://schemas.microsoft.com/office/drawing/2014/main" id="{41A14399-0B32-4FC6-81A4-9DFF7EF73545}"/>
                    </a:ext>
                  </a:extLst>
                </p:cNvPr>
                <p:cNvSpPr>
                  <a:spLocks noChangeArrowheads="1"/>
                </p:cNvSpPr>
                <p:nvPr/>
              </p:nvSpPr>
              <p:spPr bwMode="auto">
                <a:xfrm>
                  <a:off x="2923" y="2836"/>
                  <a:ext cx="336"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22" name="Rectangle 1566">
                  <a:extLst>
                    <a:ext uri="{FF2B5EF4-FFF2-40B4-BE49-F238E27FC236}">
                      <a16:creationId xmlns:a16="http://schemas.microsoft.com/office/drawing/2014/main" id="{3864C91F-ED99-4C99-9E8B-F5B09C404B70}"/>
                    </a:ext>
                  </a:extLst>
                </p:cNvPr>
                <p:cNvSpPr>
                  <a:spLocks noChangeArrowheads="1"/>
                </p:cNvSpPr>
                <p:nvPr/>
              </p:nvSpPr>
              <p:spPr bwMode="auto">
                <a:xfrm>
                  <a:off x="2923" y="2842"/>
                  <a:ext cx="336" cy="6"/>
                </a:xfrm>
                <a:prstGeom prst="rect">
                  <a:avLst/>
                </a:prstGeom>
                <a:solidFill>
                  <a:srgbClr val="6E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23" name="Rectangle 1567">
                  <a:extLst>
                    <a:ext uri="{FF2B5EF4-FFF2-40B4-BE49-F238E27FC236}">
                      <a16:creationId xmlns:a16="http://schemas.microsoft.com/office/drawing/2014/main" id="{28DE5C76-36B0-43D1-B986-C7051F71E2F9}"/>
                    </a:ext>
                  </a:extLst>
                </p:cNvPr>
                <p:cNvSpPr>
                  <a:spLocks noChangeArrowheads="1"/>
                </p:cNvSpPr>
                <p:nvPr/>
              </p:nvSpPr>
              <p:spPr bwMode="auto">
                <a:xfrm>
                  <a:off x="2923" y="2848"/>
                  <a:ext cx="336"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24" name="Rectangle 1568">
                  <a:extLst>
                    <a:ext uri="{FF2B5EF4-FFF2-40B4-BE49-F238E27FC236}">
                      <a16:creationId xmlns:a16="http://schemas.microsoft.com/office/drawing/2014/main" id="{937C9ECC-496F-4E9C-AF3A-1680BDF88837}"/>
                    </a:ext>
                  </a:extLst>
                </p:cNvPr>
                <p:cNvSpPr>
                  <a:spLocks noChangeArrowheads="1"/>
                </p:cNvSpPr>
                <p:nvPr/>
              </p:nvSpPr>
              <p:spPr bwMode="auto">
                <a:xfrm>
                  <a:off x="2923" y="2854"/>
                  <a:ext cx="336"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25" name="Rectangle 1569">
                  <a:extLst>
                    <a:ext uri="{FF2B5EF4-FFF2-40B4-BE49-F238E27FC236}">
                      <a16:creationId xmlns:a16="http://schemas.microsoft.com/office/drawing/2014/main" id="{CE3C44EE-2226-43EF-8E61-990B62E5A2F0}"/>
                    </a:ext>
                  </a:extLst>
                </p:cNvPr>
                <p:cNvSpPr>
                  <a:spLocks noChangeArrowheads="1"/>
                </p:cNvSpPr>
                <p:nvPr/>
              </p:nvSpPr>
              <p:spPr bwMode="auto">
                <a:xfrm>
                  <a:off x="2923" y="2860"/>
                  <a:ext cx="336" cy="6"/>
                </a:xfrm>
                <a:prstGeom prst="rect">
                  <a:avLst/>
                </a:prstGeom>
                <a:solidFill>
                  <a:srgbClr val="85A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26" name="Rectangle 1570">
                  <a:extLst>
                    <a:ext uri="{FF2B5EF4-FFF2-40B4-BE49-F238E27FC236}">
                      <a16:creationId xmlns:a16="http://schemas.microsoft.com/office/drawing/2014/main" id="{99E0031F-143D-4237-A61C-A194AC12B622}"/>
                    </a:ext>
                  </a:extLst>
                </p:cNvPr>
                <p:cNvSpPr>
                  <a:spLocks noChangeArrowheads="1"/>
                </p:cNvSpPr>
                <p:nvPr/>
              </p:nvSpPr>
              <p:spPr bwMode="auto">
                <a:xfrm>
                  <a:off x="2923" y="2866"/>
                  <a:ext cx="336" cy="6"/>
                </a:xfrm>
                <a:prstGeom prst="rect">
                  <a:avLst/>
                </a:prstGeom>
                <a:solidFill>
                  <a:srgbClr val="8F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27" name="Rectangle 1571">
                  <a:extLst>
                    <a:ext uri="{FF2B5EF4-FFF2-40B4-BE49-F238E27FC236}">
                      <a16:creationId xmlns:a16="http://schemas.microsoft.com/office/drawing/2014/main" id="{8A2A9A14-6ABB-4337-AB04-CB7064C8EC07}"/>
                    </a:ext>
                  </a:extLst>
                </p:cNvPr>
                <p:cNvSpPr>
                  <a:spLocks noChangeArrowheads="1"/>
                </p:cNvSpPr>
                <p:nvPr/>
              </p:nvSpPr>
              <p:spPr bwMode="auto">
                <a:xfrm>
                  <a:off x="2923" y="2872"/>
                  <a:ext cx="336" cy="6"/>
                </a:xfrm>
                <a:prstGeom prst="rect">
                  <a:avLst/>
                </a:prstGeom>
                <a:solidFill>
                  <a:srgbClr val="99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28" name="Rectangle 1572">
                  <a:extLst>
                    <a:ext uri="{FF2B5EF4-FFF2-40B4-BE49-F238E27FC236}">
                      <a16:creationId xmlns:a16="http://schemas.microsoft.com/office/drawing/2014/main" id="{4A9E28D4-F5D2-4750-B6B6-F13F7D07C25C}"/>
                    </a:ext>
                  </a:extLst>
                </p:cNvPr>
                <p:cNvSpPr>
                  <a:spLocks noChangeArrowheads="1"/>
                </p:cNvSpPr>
                <p:nvPr/>
              </p:nvSpPr>
              <p:spPr bwMode="auto">
                <a:xfrm>
                  <a:off x="2923" y="2878"/>
                  <a:ext cx="336" cy="6"/>
                </a:xfrm>
                <a:prstGeom prst="rect">
                  <a:avLst/>
                </a:prstGeom>
                <a:solidFill>
                  <a:srgbClr val="A3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29" name="Rectangle 1573">
                  <a:extLst>
                    <a:ext uri="{FF2B5EF4-FFF2-40B4-BE49-F238E27FC236}">
                      <a16:creationId xmlns:a16="http://schemas.microsoft.com/office/drawing/2014/main" id="{BC008E3B-8FF6-47DC-99D0-91C65394514B}"/>
                    </a:ext>
                  </a:extLst>
                </p:cNvPr>
                <p:cNvSpPr>
                  <a:spLocks noChangeArrowheads="1"/>
                </p:cNvSpPr>
                <p:nvPr/>
              </p:nvSpPr>
              <p:spPr bwMode="auto">
                <a:xfrm>
                  <a:off x="2923" y="2884"/>
                  <a:ext cx="336"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30" name="Rectangle 1574">
                  <a:extLst>
                    <a:ext uri="{FF2B5EF4-FFF2-40B4-BE49-F238E27FC236}">
                      <a16:creationId xmlns:a16="http://schemas.microsoft.com/office/drawing/2014/main" id="{DB2A1ACD-7BFB-43C3-B722-34E956830B16}"/>
                    </a:ext>
                  </a:extLst>
                </p:cNvPr>
                <p:cNvSpPr>
                  <a:spLocks noChangeArrowheads="1"/>
                </p:cNvSpPr>
                <p:nvPr/>
              </p:nvSpPr>
              <p:spPr bwMode="auto">
                <a:xfrm>
                  <a:off x="2923" y="2890"/>
                  <a:ext cx="336"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31" name="Rectangle 1575">
                  <a:extLst>
                    <a:ext uri="{FF2B5EF4-FFF2-40B4-BE49-F238E27FC236}">
                      <a16:creationId xmlns:a16="http://schemas.microsoft.com/office/drawing/2014/main" id="{1E54E21E-3257-44E9-B97B-50DEBD0BDE56}"/>
                    </a:ext>
                  </a:extLst>
                </p:cNvPr>
                <p:cNvSpPr>
                  <a:spLocks noChangeArrowheads="1"/>
                </p:cNvSpPr>
                <p:nvPr/>
              </p:nvSpPr>
              <p:spPr bwMode="auto">
                <a:xfrm>
                  <a:off x="2923" y="2896"/>
                  <a:ext cx="336"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32" name="Rectangle 1576">
                  <a:extLst>
                    <a:ext uri="{FF2B5EF4-FFF2-40B4-BE49-F238E27FC236}">
                      <a16:creationId xmlns:a16="http://schemas.microsoft.com/office/drawing/2014/main" id="{0965EA2D-A5DB-4163-9F01-AFF4C85770EC}"/>
                    </a:ext>
                  </a:extLst>
                </p:cNvPr>
                <p:cNvSpPr>
                  <a:spLocks noChangeArrowheads="1"/>
                </p:cNvSpPr>
                <p:nvPr/>
              </p:nvSpPr>
              <p:spPr bwMode="auto">
                <a:xfrm>
                  <a:off x="2923" y="2902"/>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33" name="Rectangle 1577">
                  <a:extLst>
                    <a:ext uri="{FF2B5EF4-FFF2-40B4-BE49-F238E27FC236}">
                      <a16:creationId xmlns:a16="http://schemas.microsoft.com/office/drawing/2014/main" id="{D04E713D-613F-4E85-8E0A-75A8B67914D1}"/>
                    </a:ext>
                  </a:extLst>
                </p:cNvPr>
                <p:cNvSpPr>
                  <a:spLocks noChangeArrowheads="1"/>
                </p:cNvSpPr>
                <p:nvPr/>
              </p:nvSpPr>
              <p:spPr bwMode="auto">
                <a:xfrm>
                  <a:off x="2923" y="2908"/>
                  <a:ext cx="336"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34" name="Rectangle 1578">
                  <a:extLst>
                    <a:ext uri="{FF2B5EF4-FFF2-40B4-BE49-F238E27FC236}">
                      <a16:creationId xmlns:a16="http://schemas.microsoft.com/office/drawing/2014/main" id="{5A262087-DE10-4C6B-BD94-801B94081F72}"/>
                    </a:ext>
                  </a:extLst>
                </p:cNvPr>
                <p:cNvSpPr>
                  <a:spLocks noChangeArrowheads="1"/>
                </p:cNvSpPr>
                <p:nvPr/>
              </p:nvSpPr>
              <p:spPr bwMode="auto">
                <a:xfrm>
                  <a:off x="2923" y="2914"/>
                  <a:ext cx="336"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35" name="Rectangle 1579">
                  <a:extLst>
                    <a:ext uri="{FF2B5EF4-FFF2-40B4-BE49-F238E27FC236}">
                      <a16:creationId xmlns:a16="http://schemas.microsoft.com/office/drawing/2014/main" id="{C58B03EA-EBE4-4AFD-94DB-8B7919D20B47}"/>
                    </a:ext>
                  </a:extLst>
                </p:cNvPr>
                <p:cNvSpPr>
                  <a:spLocks noChangeArrowheads="1"/>
                </p:cNvSpPr>
                <p:nvPr/>
              </p:nvSpPr>
              <p:spPr bwMode="auto">
                <a:xfrm>
                  <a:off x="2923" y="2920"/>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36" name="Rectangle 1580">
                  <a:extLst>
                    <a:ext uri="{FF2B5EF4-FFF2-40B4-BE49-F238E27FC236}">
                      <a16:creationId xmlns:a16="http://schemas.microsoft.com/office/drawing/2014/main" id="{B43DC4D9-FEEA-426A-9036-8CD0591D283A}"/>
                    </a:ext>
                  </a:extLst>
                </p:cNvPr>
                <p:cNvSpPr>
                  <a:spLocks noChangeArrowheads="1"/>
                </p:cNvSpPr>
                <p:nvPr/>
              </p:nvSpPr>
              <p:spPr bwMode="auto">
                <a:xfrm>
                  <a:off x="2923" y="2926"/>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37" name="Rectangle 1581">
                  <a:extLst>
                    <a:ext uri="{FF2B5EF4-FFF2-40B4-BE49-F238E27FC236}">
                      <a16:creationId xmlns:a16="http://schemas.microsoft.com/office/drawing/2014/main" id="{170568E4-DC26-43F2-A6C6-9557A6FB0518}"/>
                    </a:ext>
                  </a:extLst>
                </p:cNvPr>
                <p:cNvSpPr>
                  <a:spLocks noChangeArrowheads="1"/>
                </p:cNvSpPr>
                <p:nvPr/>
              </p:nvSpPr>
              <p:spPr bwMode="auto">
                <a:xfrm>
                  <a:off x="2923" y="2932"/>
                  <a:ext cx="336"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38" name="Rectangle 1582">
                  <a:extLst>
                    <a:ext uri="{FF2B5EF4-FFF2-40B4-BE49-F238E27FC236}">
                      <a16:creationId xmlns:a16="http://schemas.microsoft.com/office/drawing/2014/main" id="{278DDF21-94F6-4CB8-B4C9-824473783FBA}"/>
                    </a:ext>
                  </a:extLst>
                </p:cNvPr>
                <p:cNvSpPr>
                  <a:spLocks noChangeArrowheads="1"/>
                </p:cNvSpPr>
                <p:nvPr/>
              </p:nvSpPr>
              <p:spPr bwMode="auto">
                <a:xfrm>
                  <a:off x="2923" y="2938"/>
                  <a:ext cx="336"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39" name="Rectangle 1583">
                  <a:extLst>
                    <a:ext uri="{FF2B5EF4-FFF2-40B4-BE49-F238E27FC236}">
                      <a16:creationId xmlns:a16="http://schemas.microsoft.com/office/drawing/2014/main" id="{9A29FDDD-C1C7-4894-8F0B-5C030E4F672F}"/>
                    </a:ext>
                  </a:extLst>
                </p:cNvPr>
                <p:cNvSpPr>
                  <a:spLocks noChangeArrowheads="1"/>
                </p:cNvSpPr>
                <p:nvPr/>
              </p:nvSpPr>
              <p:spPr bwMode="auto">
                <a:xfrm>
                  <a:off x="2923" y="2944"/>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40" name="Rectangle 1584">
                  <a:extLst>
                    <a:ext uri="{FF2B5EF4-FFF2-40B4-BE49-F238E27FC236}">
                      <a16:creationId xmlns:a16="http://schemas.microsoft.com/office/drawing/2014/main" id="{9F6ED801-7AC9-48EB-B454-83CC777DC8DC}"/>
                    </a:ext>
                  </a:extLst>
                </p:cNvPr>
                <p:cNvSpPr>
                  <a:spLocks noChangeArrowheads="1"/>
                </p:cNvSpPr>
                <p:nvPr/>
              </p:nvSpPr>
              <p:spPr bwMode="auto">
                <a:xfrm>
                  <a:off x="2923" y="2950"/>
                  <a:ext cx="336" cy="6"/>
                </a:xfrm>
                <a:prstGeom prst="rect">
                  <a:avLst/>
                </a:prstGeom>
                <a:solidFill>
                  <a:srgbClr val="B9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41" name="Rectangle 1585">
                  <a:extLst>
                    <a:ext uri="{FF2B5EF4-FFF2-40B4-BE49-F238E27FC236}">
                      <a16:creationId xmlns:a16="http://schemas.microsoft.com/office/drawing/2014/main" id="{804F3FE4-D6F6-49FA-A4BC-4DAC862375D2}"/>
                    </a:ext>
                  </a:extLst>
                </p:cNvPr>
                <p:cNvSpPr>
                  <a:spLocks noChangeArrowheads="1"/>
                </p:cNvSpPr>
                <p:nvPr/>
              </p:nvSpPr>
              <p:spPr bwMode="auto">
                <a:xfrm>
                  <a:off x="2923" y="2956"/>
                  <a:ext cx="336"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42" name="Rectangle 1586">
                  <a:extLst>
                    <a:ext uri="{FF2B5EF4-FFF2-40B4-BE49-F238E27FC236}">
                      <a16:creationId xmlns:a16="http://schemas.microsoft.com/office/drawing/2014/main" id="{8D181BD4-8C8F-41AD-A091-7B94A035FBF4}"/>
                    </a:ext>
                  </a:extLst>
                </p:cNvPr>
                <p:cNvSpPr>
                  <a:spLocks noChangeArrowheads="1"/>
                </p:cNvSpPr>
                <p:nvPr/>
              </p:nvSpPr>
              <p:spPr bwMode="auto">
                <a:xfrm>
                  <a:off x="2923" y="2962"/>
                  <a:ext cx="336" cy="6"/>
                </a:xfrm>
                <a:prstGeom prst="rect">
                  <a:avLst/>
                </a:prstGeom>
                <a:solidFill>
                  <a:srgbClr val="ABC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43" name="Rectangle 1587">
                  <a:extLst>
                    <a:ext uri="{FF2B5EF4-FFF2-40B4-BE49-F238E27FC236}">
                      <a16:creationId xmlns:a16="http://schemas.microsoft.com/office/drawing/2014/main" id="{C7746031-943C-41A8-841F-34A4E343C975}"/>
                    </a:ext>
                  </a:extLst>
                </p:cNvPr>
                <p:cNvSpPr>
                  <a:spLocks noChangeArrowheads="1"/>
                </p:cNvSpPr>
                <p:nvPr/>
              </p:nvSpPr>
              <p:spPr bwMode="auto">
                <a:xfrm>
                  <a:off x="2923" y="2968"/>
                  <a:ext cx="336"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44" name="Rectangle 1588">
                  <a:extLst>
                    <a:ext uri="{FF2B5EF4-FFF2-40B4-BE49-F238E27FC236}">
                      <a16:creationId xmlns:a16="http://schemas.microsoft.com/office/drawing/2014/main" id="{7688F055-D2E0-46B5-82A6-292510C1B393}"/>
                    </a:ext>
                  </a:extLst>
                </p:cNvPr>
                <p:cNvSpPr>
                  <a:spLocks noChangeArrowheads="1"/>
                </p:cNvSpPr>
                <p:nvPr/>
              </p:nvSpPr>
              <p:spPr bwMode="auto">
                <a:xfrm>
                  <a:off x="2923" y="2974"/>
                  <a:ext cx="336" cy="6"/>
                </a:xfrm>
                <a:prstGeom prst="rect">
                  <a:avLst/>
                </a:prstGeom>
                <a:solidFill>
                  <a:srgbClr val="98B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45" name="Rectangle 1589">
                  <a:extLst>
                    <a:ext uri="{FF2B5EF4-FFF2-40B4-BE49-F238E27FC236}">
                      <a16:creationId xmlns:a16="http://schemas.microsoft.com/office/drawing/2014/main" id="{9D62835A-56FC-43E7-991E-A8E26638D7E5}"/>
                    </a:ext>
                  </a:extLst>
                </p:cNvPr>
                <p:cNvSpPr>
                  <a:spLocks noChangeArrowheads="1"/>
                </p:cNvSpPr>
                <p:nvPr/>
              </p:nvSpPr>
              <p:spPr bwMode="auto">
                <a:xfrm>
                  <a:off x="2923" y="2980"/>
                  <a:ext cx="336" cy="6"/>
                </a:xfrm>
                <a:prstGeom prst="rect">
                  <a:avLst/>
                </a:prstGeom>
                <a:solidFill>
                  <a:srgbClr val="8E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46" name="Rectangle 1590">
                  <a:extLst>
                    <a:ext uri="{FF2B5EF4-FFF2-40B4-BE49-F238E27FC236}">
                      <a16:creationId xmlns:a16="http://schemas.microsoft.com/office/drawing/2014/main" id="{ED90D730-5954-41A2-B936-D913939F1E69}"/>
                    </a:ext>
                  </a:extLst>
                </p:cNvPr>
                <p:cNvSpPr>
                  <a:spLocks noChangeArrowheads="1"/>
                </p:cNvSpPr>
                <p:nvPr/>
              </p:nvSpPr>
              <p:spPr bwMode="auto">
                <a:xfrm>
                  <a:off x="2923" y="2986"/>
                  <a:ext cx="336" cy="6"/>
                </a:xfrm>
                <a:prstGeom prst="rect">
                  <a:avLst/>
                </a:prstGeom>
                <a:solidFill>
                  <a:srgbClr val="85A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47" name="Rectangle 1591">
                  <a:extLst>
                    <a:ext uri="{FF2B5EF4-FFF2-40B4-BE49-F238E27FC236}">
                      <a16:creationId xmlns:a16="http://schemas.microsoft.com/office/drawing/2014/main" id="{42E5F5A6-D9A2-4231-BFB6-94556334B0D0}"/>
                    </a:ext>
                  </a:extLst>
                </p:cNvPr>
                <p:cNvSpPr>
                  <a:spLocks noChangeArrowheads="1"/>
                </p:cNvSpPr>
                <p:nvPr/>
              </p:nvSpPr>
              <p:spPr bwMode="auto">
                <a:xfrm>
                  <a:off x="2923" y="2992"/>
                  <a:ext cx="336"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48" name="Rectangle 1592">
                  <a:extLst>
                    <a:ext uri="{FF2B5EF4-FFF2-40B4-BE49-F238E27FC236}">
                      <a16:creationId xmlns:a16="http://schemas.microsoft.com/office/drawing/2014/main" id="{46601C24-0E58-46D5-9279-FEE410BA3C75}"/>
                    </a:ext>
                  </a:extLst>
                </p:cNvPr>
                <p:cNvSpPr>
                  <a:spLocks noChangeArrowheads="1"/>
                </p:cNvSpPr>
                <p:nvPr/>
              </p:nvSpPr>
              <p:spPr bwMode="auto">
                <a:xfrm>
                  <a:off x="2923" y="2998"/>
                  <a:ext cx="336" cy="6"/>
                </a:xfrm>
                <a:prstGeom prst="rect">
                  <a:avLst/>
                </a:prstGeom>
                <a:solidFill>
                  <a:srgbClr val="74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49" name="Rectangle 1593">
                  <a:extLst>
                    <a:ext uri="{FF2B5EF4-FFF2-40B4-BE49-F238E27FC236}">
                      <a16:creationId xmlns:a16="http://schemas.microsoft.com/office/drawing/2014/main" id="{5726F754-444D-4B21-8C5C-03FD7E26BE27}"/>
                    </a:ext>
                  </a:extLst>
                </p:cNvPr>
                <p:cNvSpPr>
                  <a:spLocks noChangeArrowheads="1"/>
                </p:cNvSpPr>
                <p:nvPr/>
              </p:nvSpPr>
              <p:spPr bwMode="auto">
                <a:xfrm>
                  <a:off x="2923" y="3004"/>
                  <a:ext cx="336" cy="6"/>
                </a:xfrm>
                <a:prstGeom prst="rect">
                  <a:avLst/>
                </a:prstGeom>
                <a:solidFill>
                  <a:srgbClr val="6E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50" name="Rectangle 1594">
                  <a:extLst>
                    <a:ext uri="{FF2B5EF4-FFF2-40B4-BE49-F238E27FC236}">
                      <a16:creationId xmlns:a16="http://schemas.microsoft.com/office/drawing/2014/main" id="{8D424A4A-CC1B-4A98-8698-BFAFE0B2970F}"/>
                    </a:ext>
                  </a:extLst>
                </p:cNvPr>
                <p:cNvSpPr>
                  <a:spLocks noChangeArrowheads="1"/>
                </p:cNvSpPr>
                <p:nvPr/>
              </p:nvSpPr>
              <p:spPr bwMode="auto">
                <a:xfrm>
                  <a:off x="2923" y="3010"/>
                  <a:ext cx="336"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51" name="Rectangle 1595">
                  <a:extLst>
                    <a:ext uri="{FF2B5EF4-FFF2-40B4-BE49-F238E27FC236}">
                      <a16:creationId xmlns:a16="http://schemas.microsoft.com/office/drawing/2014/main" id="{79D00A3A-3186-429E-89DE-2AAD686C10B4}"/>
                    </a:ext>
                  </a:extLst>
                </p:cNvPr>
                <p:cNvSpPr>
                  <a:spLocks noChangeArrowheads="1"/>
                </p:cNvSpPr>
                <p:nvPr/>
              </p:nvSpPr>
              <p:spPr bwMode="auto">
                <a:xfrm>
                  <a:off x="2923" y="3016"/>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2252" name="Rectangle 1596">
                <a:extLst>
                  <a:ext uri="{FF2B5EF4-FFF2-40B4-BE49-F238E27FC236}">
                    <a16:creationId xmlns:a16="http://schemas.microsoft.com/office/drawing/2014/main" id="{AEB70F87-95E8-48D1-AA12-47AEC3CA8D0D}"/>
                  </a:ext>
                </a:extLst>
              </p:cNvPr>
              <p:cNvSpPr>
                <a:spLocks noChangeArrowheads="1"/>
              </p:cNvSpPr>
              <p:nvPr/>
            </p:nvSpPr>
            <p:spPr bwMode="auto">
              <a:xfrm>
                <a:off x="2923" y="2830"/>
                <a:ext cx="336"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2253" name="Rectangle 1597">
              <a:extLst>
                <a:ext uri="{FF2B5EF4-FFF2-40B4-BE49-F238E27FC236}">
                  <a16:creationId xmlns:a16="http://schemas.microsoft.com/office/drawing/2014/main" id="{579404E0-B012-4B2B-8FBB-656F47734924}"/>
                </a:ext>
              </a:extLst>
            </p:cNvPr>
            <p:cNvSpPr>
              <a:spLocks noChangeArrowheads="1"/>
            </p:cNvSpPr>
            <p:nvPr/>
          </p:nvSpPr>
          <p:spPr bwMode="auto">
            <a:xfrm>
              <a:off x="4176" y="3535"/>
              <a:ext cx="2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ATM</a:t>
              </a:r>
              <a:endParaRPr lang="fr-FR" altLang="en-US"/>
            </a:p>
          </p:txBody>
        </p:sp>
        <p:grpSp>
          <p:nvGrpSpPr>
            <p:cNvPr id="72254" name="Group 1598">
              <a:extLst>
                <a:ext uri="{FF2B5EF4-FFF2-40B4-BE49-F238E27FC236}">
                  <a16:creationId xmlns:a16="http://schemas.microsoft.com/office/drawing/2014/main" id="{EFC60A89-0F82-45A1-9E6C-475DCEF4B648}"/>
                </a:ext>
              </a:extLst>
            </p:cNvPr>
            <p:cNvGrpSpPr>
              <a:grpSpLocks/>
            </p:cNvGrpSpPr>
            <p:nvPr/>
          </p:nvGrpSpPr>
          <p:grpSpPr bwMode="auto">
            <a:xfrm>
              <a:off x="4128" y="3312"/>
              <a:ext cx="336" cy="193"/>
              <a:chOff x="2923" y="2637"/>
              <a:chExt cx="336" cy="193"/>
            </a:xfrm>
          </p:grpSpPr>
          <p:grpSp>
            <p:nvGrpSpPr>
              <p:cNvPr id="72255" name="Group 1599">
                <a:extLst>
                  <a:ext uri="{FF2B5EF4-FFF2-40B4-BE49-F238E27FC236}">
                    <a16:creationId xmlns:a16="http://schemas.microsoft.com/office/drawing/2014/main" id="{B001B523-6753-42CB-BAF8-28E9175917D8}"/>
                  </a:ext>
                </a:extLst>
              </p:cNvPr>
              <p:cNvGrpSpPr>
                <a:grpSpLocks/>
              </p:cNvGrpSpPr>
              <p:nvPr/>
            </p:nvGrpSpPr>
            <p:grpSpPr bwMode="auto">
              <a:xfrm>
                <a:off x="2923" y="2637"/>
                <a:ext cx="336" cy="193"/>
                <a:chOff x="2923" y="2637"/>
                <a:chExt cx="336" cy="193"/>
              </a:xfrm>
            </p:grpSpPr>
            <p:sp>
              <p:nvSpPr>
                <p:cNvPr id="72256" name="Rectangle 1600">
                  <a:extLst>
                    <a:ext uri="{FF2B5EF4-FFF2-40B4-BE49-F238E27FC236}">
                      <a16:creationId xmlns:a16="http://schemas.microsoft.com/office/drawing/2014/main" id="{1FDB3E83-CDF5-42F7-A453-16700EC659C2}"/>
                    </a:ext>
                  </a:extLst>
                </p:cNvPr>
                <p:cNvSpPr>
                  <a:spLocks noChangeArrowheads="1"/>
                </p:cNvSpPr>
                <p:nvPr/>
              </p:nvSpPr>
              <p:spPr bwMode="auto">
                <a:xfrm>
                  <a:off x="2923" y="2637"/>
                  <a:ext cx="336"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57" name="Rectangle 1601">
                  <a:extLst>
                    <a:ext uri="{FF2B5EF4-FFF2-40B4-BE49-F238E27FC236}">
                      <a16:creationId xmlns:a16="http://schemas.microsoft.com/office/drawing/2014/main" id="{5261A5DC-D4EB-44DB-BD3F-868B2C3A59FF}"/>
                    </a:ext>
                  </a:extLst>
                </p:cNvPr>
                <p:cNvSpPr>
                  <a:spLocks noChangeArrowheads="1"/>
                </p:cNvSpPr>
                <p:nvPr/>
              </p:nvSpPr>
              <p:spPr bwMode="auto">
                <a:xfrm>
                  <a:off x="2923" y="2643"/>
                  <a:ext cx="336"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58" name="Rectangle 1602">
                  <a:extLst>
                    <a:ext uri="{FF2B5EF4-FFF2-40B4-BE49-F238E27FC236}">
                      <a16:creationId xmlns:a16="http://schemas.microsoft.com/office/drawing/2014/main" id="{DA42C325-3C7A-459C-83F8-253BDE448663}"/>
                    </a:ext>
                  </a:extLst>
                </p:cNvPr>
                <p:cNvSpPr>
                  <a:spLocks noChangeArrowheads="1"/>
                </p:cNvSpPr>
                <p:nvPr/>
              </p:nvSpPr>
              <p:spPr bwMode="auto">
                <a:xfrm>
                  <a:off x="2923" y="2649"/>
                  <a:ext cx="336" cy="6"/>
                </a:xfrm>
                <a:prstGeom prst="rect">
                  <a:avLst/>
                </a:prstGeom>
                <a:solidFill>
                  <a:srgbClr val="6E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59" name="Rectangle 1603">
                  <a:extLst>
                    <a:ext uri="{FF2B5EF4-FFF2-40B4-BE49-F238E27FC236}">
                      <a16:creationId xmlns:a16="http://schemas.microsoft.com/office/drawing/2014/main" id="{D1B7160F-059B-4793-8D81-EE4EC025B97E}"/>
                    </a:ext>
                  </a:extLst>
                </p:cNvPr>
                <p:cNvSpPr>
                  <a:spLocks noChangeArrowheads="1"/>
                </p:cNvSpPr>
                <p:nvPr/>
              </p:nvSpPr>
              <p:spPr bwMode="auto">
                <a:xfrm>
                  <a:off x="2923" y="2655"/>
                  <a:ext cx="336"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60" name="Rectangle 1604">
                  <a:extLst>
                    <a:ext uri="{FF2B5EF4-FFF2-40B4-BE49-F238E27FC236}">
                      <a16:creationId xmlns:a16="http://schemas.microsoft.com/office/drawing/2014/main" id="{5DA0047B-DE21-49E7-89C9-ABDE2FC17D61}"/>
                    </a:ext>
                  </a:extLst>
                </p:cNvPr>
                <p:cNvSpPr>
                  <a:spLocks noChangeArrowheads="1"/>
                </p:cNvSpPr>
                <p:nvPr/>
              </p:nvSpPr>
              <p:spPr bwMode="auto">
                <a:xfrm>
                  <a:off x="2923" y="2661"/>
                  <a:ext cx="336"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61" name="Rectangle 1605">
                  <a:extLst>
                    <a:ext uri="{FF2B5EF4-FFF2-40B4-BE49-F238E27FC236}">
                      <a16:creationId xmlns:a16="http://schemas.microsoft.com/office/drawing/2014/main" id="{AA917307-327B-4367-9D7E-B321979CDBB1}"/>
                    </a:ext>
                  </a:extLst>
                </p:cNvPr>
                <p:cNvSpPr>
                  <a:spLocks noChangeArrowheads="1"/>
                </p:cNvSpPr>
                <p:nvPr/>
              </p:nvSpPr>
              <p:spPr bwMode="auto">
                <a:xfrm>
                  <a:off x="2923" y="2667"/>
                  <a:ext cx="336" cy="6"/>
                </a:xfrm>
                <a:prstGeom prst="rect">
                  <a:avLst/>
                </a:prstGeom>
                <a:solidFill>
                  <a:srgbClr val="85A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62" name="Rectangle 1606">
                  <a:extLst>
                    <a:ext uri="{FF2B5EF4-FFF2-40B4-BE49-F238E27FC236}">
                      <a16:creationId xmlns:a16="http://schemas.microsoft.com/office/drawing/2014/main" id="{BD58DCBC-F421-41D7-A4F1-EEF52B63884C}"/>
                    </a:ext>
                  </a:extLst>
                </p:cNvPr>
                <p:cNvSpPr>
                  <a:spLocks noChangeArrowheads="1"/>
                </p:cNvSpPr>
                <p:nvPr/>
              </p:nvSpPr>
              <p:spPr bwMode="auto">
                <a:xfrm>
                  <a:off x="2923" y="2673"/>
                  <a:ext cx="336" cy="6"/>
                </a:xfrm>
                <a:prstGeom prst="rect">
                  <a:avLst/>
                </a:prstGeom>
                <a:solidFill>
                  <a:srgbClr val="8F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63" name="Rectangle 1607">
                  <a:extLst>
                    <a:ext uri="{FF2B5EF4-FFF2-40B4-BE49-F238E27FC236}">
                      <a16:creationId xmlns:a16="http://schemas.microsoft.com/office/drawing/2014/main" id="{0F3C81D9-02E3-4D40-A266-2FC4AEA58B90}"/>
                    </a:ext>
                  </a:extLst>
                </p:cNvPr>
                <p:cNvSpPr>
                  <a:spLocks noChangeArrowheads="1"/>
                </p:cNvSpPr>
                <p:nvPr/>
              </p:nvSpPr>
              <p:spPr bwMode="auto">
                <a:xfrm>
                  <a:off x="2923" y="2679"/>
                  <a:ext cx="336" cy="6"/>
                </a:xfrm>
                <a:prstGeom prst="rect">
                  <a:avLst/>
                </a:prstGeom>
                <a:solidFill>
                  <a:srgbClr val="99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64" name="Rectangle 1608">
                  <a:extLst>
                    <a:ext uri="{FF2B5EF4-FFF2-40B4-BE49-F238E27FC236}">
                      <a16:creationId xmlns:a16="http://schemas.microsoft.com/office/drawing/2014/main" id="{62B13958-0E1C-47A4-ACDA-E73B3E5A40F3}"/>
                    </a:ext>
                  </a:extLst>
                </p:cNvPr>
                <p:cNvSpPr>
                  <a:spLocks noChangeArrowheads="1"/>
                </p:cNvSpPr>
                <p:nvPr/>
              </p:nvSpPr>
              <p:spPr bwMode="auto">
                <a:xfrm>
                  <a:off x="2923" y="2685"/>
                  <a:ext cx="336" cy="6"/>
                </a:xfrm>
                <a:prstGeom prst="rect">
                  <a:avLst/>
                </a:prstGeom>
                <a:solidFill>
                  <a:srgbClr val="A3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65" name="Rectangle 1609">
                  <a:extLst>
                    <a:ext uri="{FF2B5EF4-FFF2-40B4-BE49-F238E27FC236}">
                      <a16:creationId xmlns:a16="http://schemas.microsoft.com/office/drawing/2014/main" id="{503FD75D-6E89-4BAA-8B1C-306F4FB5EF5B}"/>
                    </a:ext>
                  </a:extLst>
                </p:cNvPr>
                <p:cNvSpPr>
                  <a:spLocks noChangeArrowheads="1"/>
                </p:cNvSpPr>
                <p:nvPr/>
              </p:nvSpPr>
              <p:spPr bwMode="auto">
                <a:xfrm>
                  <a:off x="2923" y="2691"/>
                  <a:ext cx="336"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66" name="Rectangle 1610">
                  <a:extLst>
                    <a:ext uri="{FF2B5EF4-FFF2-40B4-BE49-F238E27FC236}">
                      <a16:creationId xmlns:a16="http://schemas.microsoft.com/office/drawing/2014/main" id="{3536B556-A73A-4B6E-A886-2CB3035F65A1}"/>
                    </a:ext>
                  </a:extLst>
                </p:cNvPr>
                <p:cNvSpPr>
                  <a:spLocks noChangeArrowheads="1"/>
                </p:cNvSpPr>
                <p:nvPr/>
              </p:nvSpPr>
              <p:spPr bwMode="auto">
                <a:xfrm>
                  <a:off x="2923" y="2697"/>
                  <a:ext cx="336"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67" name="Rectangle 1611">
                  <a:extLst>
                    <a:ext uri="{FF2B5EF4-FFF2-40B4-BE49-F238E27FC236}">
                      <a16:creationId xmlns:a16="http://schemas.microsoft.com/office/drawing/2014/main" id="{73F01E02-52C1-4688-91F6-E51B946FBF9B}"/>
                    </a:ext>
                  </a:extLst>
                </p:cNvPr>
                <p:cNvSpPr>
                  <a:spLocks noChangeArrowheads="1"/>
                </p:cNvSpPr>
                <p:nvPr/>
              </p:nvSpPr>
              <p:spPr bwMode="auto">
                <a:xfrm>
                  <a:off x="2923" y="2703"/>
                  <a:ext cx="336"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68" name="Rectangle 1612">
                  <a:extLst>
                    <a:ext uri="{FF2B5EF4-FFF2-40B4-BE49-F238E27FC236}">
                      <a16:creationId xmlns:a16="http://schemas.microsoft.com/office/drawing/2014/main" id="{13191A23-A7AC-414F-98BA-E2F8DBAC2E07}"/>
                    </a:ext>
                  </a:extLst>
                </p:cNvPr>
                <p:cNvSpPr>
                  <a:spLocks noChangeArrowheads="1"/>
                </p:cNvSpPr>
                <p:nvPr/>
              </p:nvSpPr>
              <p:spPr bwMode="auto">
                <a:xfrm>
                  <a:off x="2923" y="2709"/>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69" name="Rectangle 1613">
                  <a:extLst>
                    <a:ext uri="{FF2B5EF4-FFF2-40B4-BE49-F238E27FC236}">
                      <a16:creationId xmlns:a16="http://schemas.microsoft.com/office/drawing/2014/main" id="{30241EFF-3748-436F-8420-69AB21DCB1B3}"/>
                    </a:ext>
                  </a:extLst>
                </p:cNvPr>
                <p:cNvSpPr>
                  <a:spLocks noChangeArrowheads="1"/>
                </p:cNvSpPr>
                <p:nvPr/>
              </p:nvSpPr>
              <p:spPr bwMode="auto">
                <a:xfrm>
                  <a:off x="2923" y="2715"/>
                  <a:ext cx="336"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70" name="Rectangle 1614">
                  <a:extLst>
                    <a:ext uri="{FF2B5EF4-FFF2-40B4-BE49-F238E27FC236}">
                      <a16:creationId xmlns:a16="http://schemas.microsoft.com/office/drawing/2014/main" id="{B6F6A771-E330-4725-BEF0-78E95E4CBC1A}"/>
                    </a:ext>
                  </a:extLst>
                </p:cNvPr>
                <p:cNvSpPr>
                  <a:spLocks noChangeArrowheads="1"/>
                </p:cNvSpPr>
                <p:nvPr/>
              </p:nvSpPr>
              <p:spPr bwMode="auto">
                <a:xfrm>
                  <a:off x="2923" y="2721"/>
                  <a:ext cx="336"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71" name="Rectangle 1615">
                  <a:extLst>
                    <a:ext uri="{FF2B5EF4-FFF2-40B4-BE49-F238E27FC236}">
                      <a16:creationId xmlns:a16="http://schemas.microsoft.com/office/drawing/2014/main" id="{51A1BBBF-2B06-4790-AF85-7224B40D23E1}"/>
                    </a:ext>
                  </a:extLst>
                </p:cNvPr>
                <p:cNvSpPr>
                  <a:spLocks noChangeArrowheads="1"/>
                </p:cNvSpPr>
                <p:nvPr/>
              </p:nvSpPr>
              <p:spPr bwMode="auto">
                <a:xfrm>
                  <a:off x="2923" y="2727"/>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72" name="Rectangle 1616">
                  <a:extLst>
                    <a:ext uri="{FF2B5EF4-FFF2-40B4-BE49-F238E27FC236}">
                      <a16:creationId xmlns:a16="http://schemas.microsoft.com/office/drawing/2014/main" id="{8E125054-3A36-4828-A4A6-73EE77E02E31}"/>
                    </a:ext>
                  </a:extLst>
                </p:cNvPr>
                <p:cNvSpPr>
                  <a:spLocks noChangeArrowheads="1"/>
                </p:cNvSpPr>
                <p:nvPr/>
              </p:nvSpPr>
              <p:spPr bwMode="auto">
                <a:xfrm>
                  <a:off x="2923" y="2733"/>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73" name="Rectangle 1617">
                  <a:extLst>
                    <a:ext uri="{FF2B5EF4-FFF2-40B4-BE49-F238E27FC236}">
                      <a16:creationId xmlns:a16="http://schemas.microsoft.com/office/drawing/2014/main" id="{44DD8761-F1B4-41D7-A915-B241179C285A}"/>
                    </a:ext>
                  </a:extLst>
                </p:cNvPr>
                <p:cNvSpPr>
                  <a:spLocks noChangeArrowheads="1"/>
                </p:cNvSpPr>
                <p:nvPr/>
              </p:nvSpPr>
              <p:spPr bwMode="auto">
                <a:xfrm>
                  <a:off x="2923" y="2739"/>
                  <a:ext cx="336" cy="6"/>
                </a:xfrm>
                <a:prstGeom prst="rect">
                  <a:avLst/>
                </a:prstGeom>
                <a:solidFill>
                  <a:srgbClr val="C4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74" name="Rectangle 1618">
                  <a:extLst>
                    <a:ext uri="{FF2B5EF4-FFF2-40B4-BE49-F238E27FC236}">
                      <a16:creationId xmlns:a16="http://schemas.microsoft.com/office/drawing/2014/main" id="{57768C76-1DC6-42A5-94EB-E284E00C6AD2}"/>
                    </a:ext>
                  </a:extLst>
                </p:cNvPr>
                <p:cNvSpPr>
                  <a:spLocks noChangeArrowheads="1"/>
                </p:cNvSpPr>
                <p:nvPr/>
              </p:nvSpPr>
              <p:spPr bwMode="auto">
                <a:xfrm>
                  <a:off x="2923" y="2745"/>
                  <a:ext cx="336" cy="6"/>
                </a:xfrm>
                <a:prstGeom prst="rect">
                  <a:avLst/>
                </a:prstGeom>
                <a:solidFill>
                  <a:srgbClr val="C2D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75" name="Rectangle 1619">
                  <a:extLst>
                    <a:ext uri="{FF2B5EF4-FFF2-40B4-BE49-F238E27FC236}">
                      <a16:creationId xmlns:a16="http://schemas.microsoft.com/office/drawing/2014/main" id="{25EA310C-A7DE-4FA4-83EF-11B36323B661}"/>
                    </a:ext>
                  </a:extLst>
                </p:cNvPr>
                <p:cNvSpPr>
                  <a:spLocks noChangeArrowheads="1"/>
                </p:cNvSpPr>
                <p:nvPr/>
              </p:nvSpPr>
              <p:spPr bwMode="auto">
                <a:xfrm>
                  <a:off x="2923" y="2751"/>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76" name="Rectangle 1620">
                  <a:extLst>
                    <a:ext uri="{FF2B5EF4-FFF2-40B4-BE49-F238E27FC236}">
                      <a16:creationId xmlns:a16="http://schemas.microsoft.com/office/drawing/2014/main" id="{02088154-9A45-44AE-998E-72BC9E2F9ED1}"/>
                    </a:ext>
                  </a:extLst>
                </p:cNvPr>
                <p:cNvSpPr>
                  <a:spLocks noChangeArrowheads="1"/>
                </p:cNvSpPr>
                <p:nvPr/>
              </p:nvSpPr>
              <p:spPr bwMode="auto">
                <a:xfrm>
                  <a:off x="2923" y="2757"/>
                  <a:ext cx="336" cy="6"/>
                </a:xfrm>
                <a:prstGeom prst="rect">
                  <a:avLst/>
                </a:prstGeom>
                <a:solidFill>
                  <a:srgbClr val="B9C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77" name="Rectangle 1621">
                  <a:extLst>
                    <a:ext uri="{FF2B5EF4-FFF2-40B4-BE49-F238E27FC236}">
                      <a16:creationId xmlns:a16="http://schemas.microsoft.com/office/drawing/2014/main" id="{BD5AA41B-86EF-45A1-950F-12B4255406C0}"/>
                    </a:ext>
                  </a:extLst>
                </p:cNvPr>
                <p:cNvSpPr>
                  <a:spLocks noChangeArrowheads="1"/>
                </p:cNvSpPr>
                <p:nvPr/>
              </p:nvSpPr>
              <p:spPr bwMode="auto">
                <a:xfrm>
                  <a:off x="2923" y="2763"/>
                  <a:ext cx="336" cy="6"/>
                </a:xfrm>
                <a:prstGeom prst="rect">
                  <a:avLst/>
                </a:prstGeom>
                <a:solidFill>
                  <a:srgbClr val="B3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78" name="Rectangle 1622">
                  <a:extLst>
                    <a:ext uri="{FF2B5EF4-FFF2-40B4-BE49-F238E27FC236}">
                      <a16:creationId xmlns:a16="http://schemas.microsoft.com/office/drawing/2014/main" id="{6B1BE769-4E76-405B-AE6D-7EBD30DA2822}"/>
                    </a:ext>
                  </a:extLst>
                </p:cNvPr>
                <p:cNvSpPr>
                  <a:spLocks noChangeArrowheads="1"/>
                </p:cNvSpPr>
                <p:nvPr/>
              </p:nvSpPr>
              <p:spPr bwMode="auto">
                <a:xfrm>
                  <a:off x="2923" y="2769"/>
                  <a:ext cx="336" cy="6"/>
                </a:xfrm>
                <a:prstGeom prst="rect">
                  <a:avLst/>
                </a:prstGeom>
                <a:solidFill>
                  <a:srgbClr val="ABC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79" name="Rectangle 1623">
                  <a:extLst>
                    <a:ext uri="{FF2B5EF4-FFF2-40B4-BE49-F238E27FC236}">
                      <a16:creationId xmlns:a16="http://schemas.microsoft.com/office/drawing/2014/main" id="{90A57E07-3738-4EBC-B7D9-6E220E0FB504}"/>
                    </a:ext>
                  </a:extLst>
                </p:cNvPr>
                <p:cNvSpPr>
                  <a:spLocks noChangeArrowheads="1"/>
                </p:cNvSpPr>
                <p:nvPr/>
              </p:nvSpPr>
              <p:spPr bwMode="auto">
                <a:xfrm>
                  <a:off x="2923" y="2775"/>
                  <a:ext cx="336"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80" name="Rectangle 1624">
                  <a:extLst>
                    <a:ext uri="{FF2B5EF4-FFF2-40B4-BE49-F238E27FC236}">
                      <a16:creationId xmlns:a16="http://schemas.microsoft.com/office/drawing/2014/main" id="{1CB92C44-20E0-48DD-A077-67AD7AB9EEBE}"/>
                    </a:ext>
                  </a:extLst>
                </p:cNvPr>
                <p:cNvSpPr>
                  <a:spLocks noChangeArrowheads="1"/>
                </p:cNvSpPr>
                <p:nvPr/>
              </p:nvSpPr>
              <p:spPr bwMode="auto">
                <a:xfrm>
                  <a:off x="2923" y="2781"/>
                  <a:ext cx="336" cy="6"/>
                </a:xfrm>
                <a:prstGeom prst="rect">
                  <a:avLst/>
                </a:prstGeom>
                <a:solidFill>
                  <a:srgbClr val="98B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81" name="Rectangle 1625">
                  <a:extLst>
                    <a:ext uri="{FF2B5EF4-FFF2-40B4-BE49-F238E27FC236}">
                      <a16:creationId xmlns:a16="http://schemas.microsoft.com/office/drawing/2014/main" id="{52F4B0EA-7AF0-4E21-90B7-FAA8EF18F6A1}"/>
                    </a:ext>
                  </a:extLst>
                </p:cNvPr>
                <p:cNvSpPr>
                  <a:spLocks noChangeArrowheads="1"/>
                </p:cNvSpPr>
                <p:nvPr/>
              </p:nvSpPr>
              <p:spPr bwMode="auto">
                <a:xfrm>
                  <a:off x="2923" y="2787"/>
                  <a:ext cx="336" cy="6"/>
                </a:xfrm>
                <a:prstGeom prst="rect">
                  <a:avLst/>
                </a:prstGeom>
                <a:solidFill>
                  <a:srgbClr val="8E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82" name="Rectangle 1626">
                  <a:extLst>
                    <a:ext uri="{FF2B5EF4-FFF2-40B4-BE49-F238E27FC236}">
                      <a16:creationId xmlns:a16="http://schemas.microsoft.com/office/drawing/2014/main" id="{2C1C9AFD-7ED4-465B-A484-9D481856C14A}"/>
                    </a:ext>
                  </a:extLst>
                </p:cNvPr>
                <p:cNvSpPr>
                  <a:spLocks noChangeArrowheads="1"/>
                </p:cNvSpPr>
                <p:nvPr/>
              </p:nvSpPr>
              <p:spPr bwMode="auto">
                <a:xfrm>
                  <a:off x="2923" y="2793"/>
                  <a:ext cx="336" cy="7"/>
                </a:xfrm>
                <a:prstGeom prst="rect">
                  <a:avLst/>
                </a:prstGeom>
                <a:solidFill>
                  <a:srgbClr val="85A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83" name="Rectangle 1627">
                  <a:extLst>
                    <a:ext uri="{FF2B5EF4-FFF2-40B4-BE49-F238E27FC236}">
                      <a16:creationId xmlns:a16="http://schemas.microsoft.com/office/drawing/2014/main" id="{8CC87BF5-5493-4C66-B85B-F36FBDE8EDD7}"/>
                    </a:ext>
                  </a:extLst>
                </p:cNvPr>
                <p:cNvSpPr>
                  <a:spLocks noChangeArrowheads="1"/>
                </p:cNvSpPr>
                <p:nvPr/>
              </p:nvSpPr>
              <p:spPr bwMode="auto">
                <a:xfrm>
                  <a:off x="2923" y="2800"/>
                  <a:ext cx="336" cy="6"/>
                </a:xfrm>
                <a:prstGeom prst="rect">
                  <a:avLst/>
                </a:prstGeom>
                <a:solidFill>
                  <a:srgbClr val="7CA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84" name="Rectangle 1628">
                  <a:extLst>
                    <a:ext uri="{FF2B5EF4-FFF2-40B4-BE49-F238E27FC236}">
                      <a16:creationId xmlns:a16="http://schemas.microsoft.com/office/drawing/2014/main" id="{12E4BEC3-A43A-483D-9A37-2469E33DB8EE}"/>
                    </a:ext>
                  </a:extLst>
                </p:cNvPr>
                <p:cNvSpPr>
                  <a:spLocks noChangeArrowheads="1"/>
                </p:cNvSpPr>
                <p:nvPr/>
              </p:nvSpPr>
              <p:spPr bwMode="auto">
                <a:xfrm>
                  <a:off x="2923" y="2806"/>
                  <a:ext cx="336" cy="6"/>
                </a:xfrm>
                <a:prstGeom prst="rect">
                  <a:avLst/>
                </a:prstGeom>
                <a:solidFill>
                  <a:srgbClr val="74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85" name="Rectangle 1629">
                  <a:extLst>
                    <a:ext uri="{FF2B5EF4-FFF2-40B4-BE49-F238E27FC236}">
                      <a16:creationId xmlns:a16="http://schemas.microsoft.com/office/drawing/2014/main" id="{667A3E72-71C4-44CF-8C07-4EDD8184F580}"/>
                    </a:ext>
                  </a:extLst>
                </p:cNvPr>
                <p:cNvSpPr>
                  <a:spLocks noChangeArrowheads="1"/>
                </p:cNvSpPr>
                <p:nvPr/>
              </p:nvSpPr>
              <p:spPr bwMode="auto">
                <a:xfrm>
                  <a:off x="2923" y="2812"/>
                  <a:ext cx="336" cy="6"/>
                </a:xfrm>
                <a:prstGeom prst="rect">
                  <a:avLst/>
                </a:prstGeom>
                <a:solidFill>
                  <a:srgbClr val="6E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86" name="Rectangle 1630">
                  <a:extLst>
                    <a:ext uri="{FF2B5EF4-FFF2-40B4-BE49-F238E27FC236}">
                      <a16:creationId xmlns:a16="http://schemas.microsoft.com/office/drawing/2014/main" id="{ADB7FE2D-0A95-4F1D-8BD0-D91C9D4BA744}"/>
                    </a:ext>
                  </a:extLst>
                </p:cNvPr>
                <p:cNvSpPr>
                  <a:spLocks noChangeArrowheads="1"/>
                </p:cNvSpPr>
                <p:nvPr/>
              </p:nvSpPr>
              <p:spPr bwMode="auto">
                <a:xfrm>
                  <a:off x="2923" y="2818"/>
                  <a:ext cx="336" cy="6"/>
                </a:xfrm>
                <a:prstGeom prst="rect">
                  <a:avLst/>
                </a:prstGeom>
                <a:solidFill>
                  <a:srgbClr val="6A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87" name="Rectangle 1631">
                  <a:extLst>
                    <a:ext uri="{FF2B5EF4-FFF2-40B4-BE49-F238E27FC236}">
                      <a16:creationId xmlns:a16="http://schemas.microsoft.com/office/drawing/2014/main" id="{BD278CC7-4749-435E-A734-9C76CF1DE219}"/>
                    </a:ext>
                  </a:extLst>
                </p:cNvPr>
                <p:cNvSpPr>
                  <a:spLocks noChangeArrowheads="1"/>
                </p:cNvSpPr>
                <p:nvPr/>
              </p:nvSpPr>
              <p:spPr bwMode="auto">
                <a:xfrm>
                  <a:off x="2923" y="2824"/>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2288" name="Rectangle 1632">
                <a:extLst>
                  <a:ext uri="{FF2B5EF4-FFF2-40B4-BE49-F238E27FC236}">
                    <a16:creationId xmlns:a16="http://schemas.microsoft.com/office/drawing/2014/main" id="{F2F80B7B-F68C-45D7-A781-31F9C5E6EA1D}"/>
                  </a:ext>
                </a:extLst>
              </p:cNvPr>
              <p:cNvSpPr>
                <a:spLocks noChangeArrowheads="1"/>
              </p:cNvSpPr>
              <p:nvPr/>
            </p:nvSpPr>
            <p:spPr bwMode="auto">
              <a:xfrm>
                <a:off x="2923" y="2637"/>
                <a:ext cx="336" cy="193"/>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2289" name="Rectangle 1633">
              <a:extLst>
                <a:ext uri="{FF2B5EF4-FFF2-40B4-BE49-F238E27FC236}">
                  <a16:creationId xmlns:a16="http://schemas.microsoft.com/office/drawing/2014/main" id="{BD7A1652-E758-41F8-92C7-4CB2A1E87DD9}"/>
                </a:ext>
              </a:extLst>
            </p:cNvPr>
            <p:cNvSpPr>
              <a:spLocks noChangeArrowheads="1"/>
            </p:cNvSpPr>
            <p:nvPr/>
          </p:nvSpPr>
          <p:spPr bwMode="auto">
            <a:xfrm>
              <a:off x="4152" y="3342"/>
              <a:ext cx="29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b="1">
                  <a:solidFill>
                    <a:srgbClr val="200C40"/>
                  </a:solidFill>
                  <a:latin typeface="Arial" panose="020B0604020202020204" pitchFamily="34" charset="0"/>
                </a:rPr>
                <a:t>AAL5</a:t>
              </a:r>
              <a:endParaRPr lang="fr-FR" altLang="en-US"/>
            </a:p>
          </p:txBody>
        </p:sp>
        <p:grpSp>
          <p:nvGrpSpPr>
            <p:cNvPr id="72290" name="Group 1634">
              <a:extLst>
                <a:ext uri="{FF2B5EF4-FFF2-40B4-BE49-F238E27FC236}">
                  <a16:creationId xmlns:a16="http://schemas.microsoft.com/office/drawing/2014/main" id="{9D2FE3A9-4951-40B5-B70F-77CA2B5629F8}"/>
                </a:ext>
              </a:extLst>
            </p:cNvPr>
            <p:cNvGrpSpPr>
              <a:grpSpLocks/>
            </p:cNvGrpSpPr>
            <p:nvPr/>
          </p:nvGrpSpPr>
          <p:grpSpPr bwMode="auto">
            <a:xfrm>
              <a:off x="4128" y="3072"/>
              <a:ext cx="336" cy="240"/>
              <a:chOff x="2923" y="2397"/>
              <a:chExt cx="336" cy="240"/>
            </a:xfrm>
          </p:grpSpPr>
          <p:grpSp>
            <p:nvGrpSpPr>
              <p:cNvPr id="72291" name="Group 1635">
                <a:extLst>
                  <a:ext uri="{FF2B5EF4-FFF2-40B4-BE49-F238E27FC236}">
                    <a16:creationId xmlns:a16="http://schemas.microsoft.com/office/drawing/2014/main" id="{4299971E-EEC4-4676-8AC9-843C7FB9D7AC}"/>
                  </a:ext>
                </a:extLst>
              </p:cNvPr>
              <p:cNvGrpSpPr>
                <a:grpSpLocks/>
              </p:cNvGrpSpPr>
              <p:nvPr/>
            </p:nvGrpSpPr>
            <p:grpSpPr bwMode="auto">
              <a:xfrm>
                <a:off x="2923" y="2397"/>
                <a:ext cx="336" cy="240"/>
                <a:chOff x="2923" y="2397"/>
                <a:chExt cx="336" cy="240"/>
              </a:xfrm>
            </p:grpSpPr>
            <p:sp>
              <p:nvSpPr>
                <p:cNvPr id="72292" name="Rectangle 1636">
                  <a:extLst>
                    <a:ext uri="{FF2B5EF4-FFF2-40B4-BE49-F238E27FC236}">
                      <a16:creationId xmlns:a16="http://schemas.microsoft.com/office/drawing/2014/main" id="{651762A7-6BF6-4967-82E6-BE613F46C4B6}"/>
                    </a:ext>
                  </a:extLst>
                </p:cNvPr>
                <p:cNvSpPr>
                  <a:spLocks noChangeArrowheads="1"/>
                </p:cNvSpPr>
                <p:nvPr/>
              </p:nvSpPr>
              <p:spPr bwMode="auto">
                <a:xfrm>
                  <a:off x="2923" y="2397"/>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93" name="Rectangle 1637">
                  <a:extLst>
                    <a:ext uri="{FF2B5EF4-FFF2-40B4-BE49-F238E27FC236}">
                      <a16:creationId xmlns:a16="http://schemas.microsoft.com/office/drawing/2014/main" id="{1A85E96A-63A0-4378-9434-070C8B946C3F}"/>
                    </a:ext>
                  </a:extLst>
                </p:cNvPr>
                <p:cNvSpPr>
                  <a:spLocks noChangeArrowheads="1"/>
                </p:cNvSpPr>
                <p:nvPr/>
              </p:nvSpPr>
              <p:spPr bwMode="auto">
                <a:xfrm>
                  <a:off x="2923" y="2403"/>
                  <a:ext cx="336"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94" name="Rectangle 1638">
                  <a:extLst>
                    <a:ext uri="{FF2B5EF4-FFF2-40B4-BE49-F238E27FC236}">
                      <a16:creationId xmlns:a16="http://schemas.microsoft.com/office/drawing/2014/main" id="{7393B8FE-3E3F-4018-8F21-F327D1478E00}"/>
                    </a:ext>
                  </a:extLst>
                </p:cNvPr>
                <p:cNvSpPr>
                  <a:spLocks noChangeArrowheads="1"/>
                </p:cNvSpPr>
                <p:nvPr/>
              </p:nvSpPr>
              <p:spPr bwMode="auto">
                <a:xfrm>
                  <a:off x="2923" y="2409"/>
                  <a:ext cx="336"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95" name="Rectangle 1639">
                  <a:extLst>
                    <a:ext uri="{FF2B5EF4-FFF2-40B4-BE49-F238E27FC236}">
                      <a16:creationId xmlns:a16="http://schemas.microsoft.com/office/drawing/2014/main" id="{CEE47DC3-B6AB-42F3-9A3B-DCC9265E90C8}"/>
                    </a:ext>
                  </a:extLst>
                </p:cNvPr>
                <p:cNvSpPr>
                  <a:spLocks noChangeArrowheads="1"/>
                </p:cNvSpPr>
                <p:nvPr/>
              </p:nvSpPr>
              <p:spPr bwMode="auto">
                <a:xfrm>
                  <a:off x="2923" y="2415"/>
                  <a:ext cx="336"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96" name="Rectangle 1640">
                  <a:extLst>
                    <a:ext uri="{FF2B5EF4-FFF2-40B4-BE49-F238E27FC236}">
                      <a16:creationId xmlns:a16="http://schemas.microsoft.com/office/drawing/2014/main" id="{572DDC37-7BF4-4D2B-8E5C-13B7D4385BFA}"/>
                    </a:ext>
                  </a:extLst>
                </p:cNvPr>
                <p:cNvSpPr>
                  <a:spLocks noChangeArrowheads="1"/>
                </p:cNvSpPr>
                <p:nvPr/>
              </p:nvSpPr>
              <p:spPr bwMode="auto">
                <a:xfrm>
                  <a:off x="2923" y="2421"/>
                  <a:ext cx="336"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97" name="Rectangle 1641">
                  <a:extLst>
                    <a:ext uri="{FF2B5EF4-FFF2-40B4-BE49-F238E27FC236}">
                      <a16:creationId xmlns:a16="http://schemas.microsoft.com/office/drawing/2014/main" id="{4188C561-C455-4C66-822B-1ED360D3FE2D}"/>
                    </a:ext>
                  </a:extLst>
                </p:cNvPr>
                <p:cNvSpPr>
                  <a:spLocks noChangeArrowheads="1"/>
                </p:cNvSpPr>
                <p:nvPr/>
              </p:nvSpPr>
              <p:spPr bwMode="auto">
                <a:xfrm>
                  <a:off x="2923" y="2427"/>
                  <a:ext cx="336"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98" name="Rectangle 1642">
                  <a:extLst>
                    <a:ext uri="{FF2B5EF4-FFF2-40B4-BE49-F238E27FC236}">
                      <a16:creationId xmlns:a16="http://schemas.microsoft.com/office/drawing/2014/main" id="{0994521E-841F-49DC-922D-D627B4B92E66}"/>
                    </a:ext>
                  </a:extLst>
                </p:cNvPr>
                <p:cNvSpPr>
                  <a:spLocks noChangeArrowheads="1"/>
                </p:cNvSpPr>
                <p:nvPr/>
              </p:nvSpPr>
              <p:spPr bwMode="auto">
                <a:xfrm>
                  <a:off x="2923" y="2433"/>
                  <a:ext cx="336"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299" name="Rectangle 1643">
                  <a:extLst>
                    <a:ext uri="{FF2B5EF4-FFF2-40B4-BE49-F238E27FC236}">
                      <a16:creationId xmlns:a16="http://schemas.microsoft.com/office/drawing/2014/main" id="{99086A9C-B268-4C89-A43E-8F34C3E38AED}"/>
                    </a:ext>
                  </a:extLst>
                </p:cNvPr>
                <p:cNvSpPr>
                  <a:spLocks noChangeArrowheads="1"/>
                </p:cNvSpPr>
                <p:nvPr/>
              </p:nvSpPr>
              <p:spPr bwMode="auto">
                <a:xfrm>
                  <a:off x="2923" y="2439"/>
                  <a:ext cx="336"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00" name="Rectangle 1644">
                  <a:extLst>
                    <a:ext uri="{FF2B5EF4-FFF2-40B4-BE49-F238E27FC236}">
                      <a16:creationId xmlns:a16="http://schemas.microsoft.com/office/drawing/2014/main" id="{2D172D3D-35B7-4C14-8E80-3E41D38278F9}"/>
                    </a:ext>
                  </a:extLst>
                </p:cNvPr>
                <p:cNvSpPr>
                  <a:spLocks noChangeArrowheads="1"/>
                </p:cNvSpPr>
                <p:nvPr/>
              </p:nvSpPr>
              <p:spPr bwMode="auto">
                <a:xfrm>
                  <a:off x="2923" y="2445"/>
                  <a:ext cx="336"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01" name="Rectangle 1645">
                  <a:extLst>
                    <a:ext uri="{FF2B5EF4-FFF2-40B4-BE49-F238E27FC236}">
                      <a16:creationId xmlns:a16="http://schemas.microsoft.com/office/drawing/2014/main" id="{20BA7767-430B-4A87-8C8C-C954C21C102F}"/>
                    </a:ext>
                  </a:extLst>
                </p:cNvPr>
                <p:cNvSpPr>
                  <a:spLocks noChangeArrowheads="1"/>
                </p:cNvSpPr>
                <p:nvPr/>
              </p:nvSpPr>
              <p:spPr bwMode="auto">
                <a:xfrm>
                  <a:off x="2923" y="2451"/>
                  <a:ext cx="336"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02" name="Rectangle 1646">
                  <a:extLst>
                    <a:ext uri="{FF2B5EF4-FFF2-40B4-BE49-F238E27FC236}">
                      <a16:creationId xmlns:a16="http://schemas.microsoft.com/office/drawing/2014/main" id="{C8CCF023-1D41-43DC-B0A9-EB712A00270B}"/>
                    </a:ext>
                  </a:extLst>
                </p:cNvPr>
                <p:cNvSpPr>
                  <a:spLocks noChangeArrowheads="1"/>
                </p:cNvSpPr>
                <p:nvPr/>
              </p:nvSpPr>
              <p:spPr bwMode="auto">
                <a:xfrm>
                  <a:off x="2923" y="2457"/>
                  <a:ext cx="336"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03" name="Rectangle 1647">
                  <a:extLst>
                    <a:ext uri="{FF2B5EF4-FFF2-40B4-BE49-F238E27FC236}">
                      <a16:creationId xmlns:a16="http://schemas.microsoft.com/office/drawing/2014/main" id="{2BF945B9-6280-44F9-B683-E7DA2CEDF189}"/>
                    </a:ext>
                  </a:extLst>
                </p:cNvPr>
                <p:cNvSpPr>
                  <a:spLocks noChangeArrowheads="1"/>
                </p:cNvSpPr>
                <p:nvPr/>
              </p:nvSpPr>
              <p:spPr bwMode="auto">
                <a:xfrm>
                  <a:off x="2923" y="2463"/>
                  <a:ext cx="336"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04" name="Rectangle 1648">
                  <a:extLst>
                    <a:ext uri="{FF2B5EF4-FFF2-40B4-BE49-F238E27FC236}">
                      <a16:creationId xmlns:a16="http://schemas.microsoft.com/office/drawing/2014/main" id="{3E1156E4-3767-42A2-A7C9-1960FCD6F962}"/>
                    </a:ext>
                  </a:extLst>
                </p:cNvPr>
                <p:cNvSpPr>
                  <a:spLocks noChangeArrowheads="1"/>
                </p:cNvSpPr>
                <p:nvPr/>
              </p:nvSpPr>
              <p:spPr bwMode="auto">
                <a:xfrm>
                  <a:off x="2923" y="2469"/>
                  <a:ext cx="336"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05" name="Rectangle 1649">
                  <a:extLst>
                    <a:ext uri="{FF2B5EF4-FFF2-40B4-BE49-F238E27FC236}">
                      <a16:creationId xmlns:a16="http://schemas.microsoft.com/office/drawing/2014/main" id="{9FB9140D-075B-46F9-B35C-718EED8AB111}"/>
                    </a:ext>
                  </a:extLst>
                </p:cNvPr>
                <p:cNvSpPr>
                  <a:spLocks noChangeArrowheads="1"/>
                </p:cNvSpPr>
                <p:nvPr/>
              </p:nvSpPr>
              <p:spPr bwMode="auto">
                <a:xfrm>
                  <a:off x="2923" y="2475"/>
                  <a:ext cx="336"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06" name="Rectangle 1650">
                  <a:extLst>
                    <a:ext uri="{FF2B5EF4-FFF2-40B4-BE49-F238E27FC236}">
                      <a16:creationId xmlns:a16="http://schemas.microsoft.com/office/drawing/2014/main" id="{FB863B42-0F71-46C4-9518-19F00B08F307}"/>
                    </a:ext>
                  </a:extLst>
                </p:cNvPr>
                <p:cNvSpPr>
                  <a:spLocks noChangeArrowheads="1"/>
                </p:cNvSpPr>
                <p:nvPr/>
              </p:nvSpPr>
              <p:spPr bwMode="auto">
                <a:xfrm>
                  <a:off x="2923" y="2481"/>
                  <a:ext cx="336"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07" name="Rectangle 1651">
                  <a:extLst>
                    <a:ext uri="{FF2B5EF4-FFF2-40B4-BE49-F238E27FC236}">
                      <a16:creationId xmlns:a16="http://schemas.microsoft.com/office/drawing/2014/main" id="{0E59E0D9-8292-42A7-90A2-8107D5F3BF40}"/>
                    </a:ext>
                  </a:extLst>
                </p:cNvPr>
                <p:cNvSpPr>
                  <a:spLocks noChangeArrowheads="1"/>
                </p:cNvSpPr>
                <p:nvPr/>
              </p:nvSpPr>
              <p:spPr bwMode="auto">
                <a:xfrm>
                  <a:off x="2923" y="2487"/>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08" name="Rectangle 1652">
                  <a:extLst>
                    <a:ext uri="{FF2B5EF4-FFF2-40B4-BE49-F238E27FC236}">
                      <a16:creationId xmlns:a16="http://schemas.microsoft.com/office/drawing/2014/main" id="{AB847B52-2C82-428B-AA6E-09F6CACC807C}"/>
                    </a:ext>
                  </a:extLst>
                </p:cNvPr>
                <p:cNvSpPr>
                  <a:spLocks noChangeArrowheads="1"/>
                </p:cNvSpPr>
                <p:nvPr/>
              </p:nvSpPr>
              <p:spPr bwMode="auto">
                <a:xfrm>
                  <a:off x="2923" y="2493"/>
                  <a:ext cx="336"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09" name="Rectangle 1653">
                  <a:extLst>
                    <a:ext uri="{FF2B5EF4-FFF2-40B4-BE49-F238E27FC236}">
                      <a16:creationId xmlns:a16="http://schemas.microsoft.com/office/drawing/2014/main" id="{F0D54CE4-E7C8-4470-BD40-B1310E196E78}"/>
                    </a:ext>
                  </a:extLst>
                </p:cNvPr>
                <p:cNvSpPr>
                  <a:spLocks noChangeArrowheads="1"/>
                </p:cNvSpPr>
                <p:nvPr/>
              </p:nvSpPr>
              <p:spPr bwMode="auto">
                <a:xfrm>
                  <a:off x="2923" y="2499"/>
                  <a:ext cx="336"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10" name="Rectangle 1654">
                  <a:extLst>
                    <a:ext uri="{FF2B5EF4-FFF2-40B4-BE49-F238E27FC236}">
                      <a16:creationId xmlns:a16="http://schemas.microsoft.com/office/drawing/2014/main" id="{E9AE5E33-3195-42B7-BBEB-8726751CBBF1}"/>
                    </a:ext>
                  </a:extLst>
                </p:cNvPr>
                <p:cNvSpPr>
                  <a:spLocks noChangeArrowheads="1"/>
                </p:cNvSpPr>
                <p:nvPr/>
              </p:nvSpPr>
              <p:spPr bwMode="auto">
                <a:xfrm>
                  <a:off x="2923" y="2505"/>
                  <a:ext cx="336"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11" name="Rectangle 1655">
                  <a:extLst>
                    <a:ext uri="{FF2B5EF4-FFF2-40B4-BE49-F238E27FC236}">
                      <a16:creationId xmlns:a16="http://schemas.microsoft.com/office/drawing/2014/main" id="{395F2EB0-AFAF-4030-B5E2-B1EA27F72B64}"/>
                    </a:ext>
                  </a:extLst>
                </p:cNvPr>
                <p:cNvSpPr>
                  <a:spLocks noChangeArrowheads="1"/>
                </p:cNvSpPr>
                <p:nvPr/>
              </p:nvSpPr>
              <p:spPr bwMode="auto">
                <a:xfrm>
                  <a:off x="2923" y="2511"/>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12" name="Rectangle 1656">
                  <a:extLst>
                    <a:ext uri="{FF2B5EF4-FFF2-40B4-BE49-F238E27FC236}">
                      <a16:creationId xmlns:a16="http://schemas.microsoft.com/office/drawing/2014/main" id="{7A81814E-3C74-4449-BFA8-DB13DF85A069}"/>
                    </a:ext>
                  </a:extLst>
                </p:cNvPr>
                <p:cNvSpPr>
                  <a:spLocks noChangeArrowheads="1"/>
                </p:cNvSpPr>
                <p:nvPr/>
              </p:nvSpPr>
              <p:spPr bwMode="auto">
                <a:xfrm>
                  <a:off x="2923" y="2517"/>
                  <a:ext cx="336" cy="6"/>
                </a:xfrm>
                <a:prstGeom prst="rect">
                  <a:avLst/>
                </a:prstGeom>
                <a:solidFill>
                  <a:srgbClr val="C7D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13" name="Rectangle 1657">
                  <a:extLst>
                    <a:ext uri="{FF2B5EF4-FFF2-40B4-BE49-F238E27FC236}">
                      <a16:creationId xmlns:a16="http://schemas.microsoft.com/office/drawing/2014/main" id="{3A3B4199-0EE5-4091-9F1C-B0D48D39A95A}"/>
                    </a:ext>
                  </a:extLst>
                </p:cNvPr>
                <p:cNvSpPr>
                  <a:spLocks noChangeArrowheads="1"/>
                </p:cNvSpPr>
                <p:nvPr/>
              </p:nvSpPr>
              <p:spPr bwMode="auto">
                <a:xfrm>
                  <a:off x="2923" y="2523"/>
                  <a:ext cx="336" cy="6"/>
                </a:xfrm>
                <a:prstGeom prst="rect">
                  <a:avLst/>
                </a:prstGeom>
                <a:solidFill>
                  <a:srgbClr val="C5D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14" name="Rectangle 1658">
                  <a:extLst>
                    <a:ext uri="{FF2B5EF4-FFF2-40B4-BE49-F238E27FC236}">
                      <a16:creationId xmlns:a16="http://schemas.microsoft.com/office/drawing/2014/main" id="{F7D4B623-BE7F-4929-A4F4-54303AAAE8E4}"/>
                    </a:ext>
                  </a:extLst>
                </p:cNvPr>
                <p:cNvSpPr>
                  <a:spLocks noChangeArrowheads="1"/>
                </p:cNvSpPr>
                <p:nvPr/>
              </p:nvSpPr>
              <p:spPr bwMode="auto">
                <a:xfrm>
                  <a:off x="2923" y="2529"/>
                  <a:ext cx="336" cy="6"/>
                </a:xfrm>
                <a:prstGeom prst="rect">
                  <a:avLst/>
                </a:prstGeom>
                <a:solidFill>
                  <a:srgbClr val="C3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15" name="Rectangle 1659">
                  <a:extLst>
                    <a:ext uri="{FF2B5EF4-FFF2-40B4-BE49-F238E27FC236}">
                      <a16:creationId xmlns:a16="http://schemas.microsoft.com/office/drawing/2014/main" id="{32FDDC8A-BFDD-4A31-A6ED-118611B0F6B0}"/>
                    </a:ext>
                  </a:extLst>
                </p:cNvPr>
                <p:cNvSpPr>
                  <a:spLocks noChangeArrowheads="1"/>
                </p:cNvSpPr>
                <p:nvPr/>
              </p:nvSpPr>
              <p:spPr bwMode="auto">
                <a:xfrm>
                  <a:off x="2923" y="2535"/>
                  <a:ext cx="336" cy="6"/>
                </a:xfrm>
                <a:prstGeom prst="rect">
                  <a:avLst/>
                </a:prstGeom>
                <a:solidFill>
                  <a:srgbClr val="C1D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16" name="Rectangle 1660">
                  <a:extLst>
                    <a:ext uri="{FF2B5EF4-FFF2-40B4-BE49-F238E27FC236}">
                      <a16:creationId xmlns:a16="http://schemas.microsoft.com/office/drawing/2014/main" id="{54519855-C127-4099-A9FD-8E2BA2402292}"/>
                    </a:ext>
                  </a:extLst>
                </p:cNvPr>
                <p:cNvSpPr>
                  <a:spLocks noChangeArrowheads="1"/>
                </p:cNvSpPr>
                <p:nvPr/>
              </p:nvSpPr>
              <p:spPr bwMode="auto">
                <a:xfrm>
                  <a:off x="2923" y="2541"/>
                  <a:ext cx="336" cy="6"/>
                </a:xfrm>
                <a:prstGeom prst="rect">
                  <a:avLst/>
                </a:prstGeom>
                <a:solidFill>
                  <a:srgbClr val="BED3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17" name="Rectangle 1661">
                  <a:extLst>
                    <a:ext uri="{FF2B5EF4-FFF2-40B4-BE49-F238E27FC236}">
                      <a16:creationId xmlns:a16="http://schemas.microsoft.com/office/drawing/2014/main" id="{DE03AE2F-3610-4D4A-B00B-9CE1614EC4FD}"/>
                    </a:ext>
                  </a:extLst>
                </p:cNvPr>
                <p:cNvSpPr>
                  <a:spLocks noChangeArrowheads="1"/>
                </p:cNvSpPr>
                <p:nvPr/>
              </p:nvSpPr>
              <p:spPr bwMode="auto">
                <a:xfrm>
                  <a:off x="2923" y="2547"/>
                  <a:ext cx="336" cy="6"/>
                </a:xfrm>
                <a:prstGeom prst="rect">
                  <a:avLst/>
                </a:prstGeom>
                <a:solidFill>
                  <a:srgbClr val="BA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18" name="Rectangle 1662">
                  <a:extLst>
                    <a:ext uri="{FF2B5EF4-FFF2-40B4-BE49-F238E27FC236}">
                      <a16:creationId xmlns:a16="http://schemas.microsoft.com/office/drawing/2014/main" id="{30CDEB6F-1952-4B0A-A7CF-7F316733FA35}"/>
                    </a:ext>
                  </a:extLst>
                </p:cNvPr>
                <p:cNvSpPr>
                  <a:spLocks noChangeArrowheads="1"/>
                </p:cNvSpPr>
                <p:nvPr/>
              </p:nvSpPr>
              <p:spPr bwMode="auto">
                <a:xfrm>
                  <a:off x="2923" y="2553"/>
                  <a:ext cx="336" cy="6"/>
                </a:xfrm>
                <a:prstGeom prst="rect">
                  <a:avLst/>
                </a:prstGeom>
                <a:solidFill>
                  <a:srgbClr val="B5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19" name="Rectangle 1663">
                  <a:extLst>
                    <a:ext uri="{FF2B5EF4-FFF2-40B4-BE49-F238E27FC236}">
                      <a16:creationId xmlns:a16="http://schemas.microsoft.com/office/drawing/2014/main" id="{A9865FA6-CB73-426A-B0B4-DB64985B0A85}"/>
                    </a:ext>
                  </a:extLst>
                </p:cNvPr>
                <p:cNvSpPr>
                  <a:spLocks noChangeArrowheads="1"/>
                </p:cNvSpPr>
                <p:nvPr/>
              </p:nvSpPr>
              <p:spPr bwMode="auto">
                <a:xfrm>
                  <a:off x="2923" y="2559"/>
                  <a:ext cx="336" cy="6"/>
                </a:xfrm>
                <a:prstGeom prst="rect">
                  <a:avLst/>
                </a:prstGeom>
                <a:solidFill>
                  <a:srgbClr val="AFC8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20" name="Rectangle 1664">
                  <a:extLst>
                    <a:ext uri="{FF2B5EF4-FFF2-40B4-BE49-F238E27FC236}">
                      <a16:creationId xmlns:a16="http://schemas.microsoft.com/office/drawing/2014/main" id="{8ED4A3D2-AB7D-4C4A-871D-8A3040712F5E}"/>
                    </a:ext>
                  </a:extLst>
                </p:cNvPr>
                <p:cNvSpPr>
                  <a:spLocks noChangeArrowheads="1"/>
                </p:cNvSpPr>
                <p:nvPr/>
              </p:nvSpPr>
              <p:spPr bwMode="auto">
                <a:xfrm>
                  <a:off x="2923" y="2565"/>
                  <a:ext cx="336" cy="6"/>
                </a:xfrm>
                <a:prstGeom prst="rect">
                  <a:avLst/>
                </a:prstGeom>
                <a:solidFill>
                  <a:srgbClr val="A9C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21" name="Rectangle 1665">
                  <a:extLst>
                    <a:ext uri="{FF2B5EF4-FFF2-40B4-BE49-F238E27FC236}">
                      <a16:creationId xmlns:a16="http://schemas.microsoft.com/office/drawing/2014/main" id="{66A10F85-84F2-4355-A7D3-0B9E3C44C635}"/>
                    </a:ext>
                  </a:extLst>
                </p:cNvPr>
                <p:cNvSpPr>
                  <a:spLocks noChangeArrowheads="1"/>
                </p:cNvSpPr>
                <p:nvPr/>
              </p:nvSpPr>
              <p:spPr bwMode="auto">
                <a:xfrm>
                  <a:off x="2923" y="2571"/>
                  <a:ext cx="336" cy="6"/>
                </a:xfrm>
                <a:prstGeom prst="rect">
                  <a:avLst/>
                </a:prstGeom>
                <a:solidFill>
                  <a:srgbClr val="A2B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22" name="Rectangle 1666">
                  <a:extLst>
                    <a:ext uri="{FF2B5EF4-FFF2-40B4-BE49-F238E27FC236}">
                      <a16:creationId xmlns:a16="http://schemas.microsoft.com/office/drawing/2014/main" id="{4A08151C-7BE2-4FF2-BB69-50C17D60DA22}"/>
                    </a:ext>
                  </a:extLst>
                </p:cNvPr>
                <p:cNvSpPr>
                  <a:spLocks noChangeArrowheads="1"/>
                </p:cNvSpPr>
                <p:nvPr/>
              </p:nvSpPr>
              <p:spPr bwMode="auto">
                <a:xfrm>
                  <a:off x="2923" y="2577"/>
                  <a:ext cx="336" cy="6"/>
                </a:xfrm>
                <a:prstGeom prst="rect">
                  <a:avLst/>
                </a:prstGeom>
                <a:solidFill>
                  <a:srgbClr val="9AB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23" name="Rectangle 1667">
                  <a:extLst>
                    <a:ext uri="{FF2B5EF4-FFF2-40B4-BE49-F238E27FC236}">
                      <a16:creationId xmlns:a16="http://schemas.microsoft.com/office/drawing/2014/main" id="{4C9DB379-D374-4BB6-AEFB-C11C88934E5F}"/>
                    </a:ext>
                  </a:extLst>
                </p:cNvPr>
                <p:cNvSpPr>
                  <a:spLocks noChangeArrowheads="1"/>
                </p:cNvSpPr>
                <p:nvPr/>
              </p:nvSpPr>
              <p:spPr bwMode="auto">
                <a:xfrm>
                  <a:off x="2923" y="2583"/>
                  <a:ext cx="336" cy="6"/>
                </a:xfrm>
                <a:prstGeom prst="rect">
                  <a:avLst/>
                </a:prstGeom>
                <a:solidFill>
                  <a:srgbClr val="92B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24" name="Rectangle 1668">
                  <a:extLst>
                    <a:ext uri="{FF2B5EF4-FFF2-40B4-BE49-F238E27FC236}">
                      <a16:creationId xmlns:a16="http://schemas.microsoft.com/office/drawing/2014/main" id="{CCCD1D14-6D02-4571-9EAF-B676589E7DA3}"/>
                    </a:ext>
                  </a:extLst>
                </p:cNvPr>
                <p:cNvSpPr>
                  <a:spLocks noChangeArrowheads="1"/>
                </p:cNvSpPr>
                <p:nvPr/>
              </p:nvSpPr>
              <p:spPr bwMode="auto">
                <a:xfrm>
                  <a:off x="2923" y="2589"/>
                  <a:ext cx="336" cy="6"/>
                </a:xfrm>
                <a:prstGeom prst="rect">
                  <a:avLst/>
                </a:prstGeom>
                <a:solidFill>
                  <a:srgbClr val="89A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25" name="Rectangle 1669">
                  <a:extLst>
                    <a:ext uri="{FF2B5EF4-FFF2-40B4-BE49-F238E27FC236}">
                      <a16:creationId xmlns:a16="http://schemas.microsoft.com/office/drawing/2014/main" id="{3A5FDFBF-47D2-41F5-B757-698117C59DCC}"/>
                    </a:ext>
                  </a:extLst>
                </p:cNvPr>
                <p:cNvSpPr>
                  <a:spLocks noChangeArrowheads="1"/>
                </p:cNvSpPr>
                <p:nvPr/>
              </p:nvSpPr>
              <p:spPr bwMode="auto">
                <a:xfrm>
                  <a:off x="2923" y="2595"/>
                  <a:ext cx="336"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26" name="Rectangle 1670">
                  <a:extLst>
                    <a:ext uri="{FF2B5EF4-FFF2-40B4-BE49-F238E27FC236}">
                      <a16:creationId xmlns:a16="http://schemas.microsoft.com/office/drawing/2014/main" id="{312CCF4E-C406-4418-9520-942B252BE271}"/>
                    </a:ext>
                  </a:extLst>
                </p:cNvPr>
                <p:cNvSpPr>
                  <a:spLocks noChangeArrowheads="1"/>
                </p:cNvSpPr>
                <p:nvPr/>
              </p:nvSpPr>
              <p:spPr bwMode="auto">
                <a:xfrm>
                  <a:off x="2923" y="2601"/>
                  <a:ext cx="336" cy="6"/>
                </a:xfrm>
                <a:prstGeom prst="rect">
                  <a:avLst/>
                </a:prstGeom>
                <a:solidFill>
                  <a:srgbClr val="7B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27" name="Rectangle 1671">
                  <a:extLst>
                    <a:ext uri="{FF2B5EF4-FFF2-40B4-BE49-F238E27FC236}">
                      <a16:creationId xmlns:a16="http://schemas.microsoft.com/office/drawing/2014/main" id="{B25451E7-F6BB-4007-B7DF-82D79C58C463}"/>
                    </a:ext>
                  </a:extLst>
                </p:cNvPr>
                <p:cNvSpPr>
                  <a:spLocks noChangeArrowheads="1"/>
                </p:cNvSpPr>
                <p:nvPr/>
              </p:nvSpPr>
              <p:spPr bwMode="auto">
                <a:xfrm>
                  <a:off x="2923" y="2607"/>
                  <a:ext cx="336" cy="6"/>
                </a:xfrm>
                <a:prstGeom prst="rect">
                  <a:avLst/>
                </a:prstGeom>
                <a:solidFill>
                  <a:srgbClr val="75A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28" name="Rectangle 1672">
                  <a:extLst>
                    <a:ext uri="{FF2B5EF4-FFF2-40B4-BE49-F238E27FC236}">
                      <a16:creationId xmlns:a16="http://schemas.microsoft.com/office/drawing/2014/main" id="{3596F80C-7476-48D3-9CAD-EDB3A4A40EEE}"/>
                    </a:ext>
                  </a:extLst>
                </p:cNvPr>
                <p:cNvSpPr>
                  <a:spLocks noChangeArrowheads="1"/>
                </p:cNvSpPr>
                <p:nvPr/>
              </p:nvSpPr>
              <p:spPr bwMode="auto">
                <a:xfrm>
                  <a:off x="2923" y="2613"/>
                  <a:ext cx="336" cy="6"/>
                </a:xfrm>
                <a:prstGeom prst="rect">
                  <a:avLst/>
                </a:prstGeom>
                <a:solidFill>
                  <a:srgbClr val="709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29" name="Rectangle 1673">
                  <a:extLst>
                    <a:ext uri="{FF2B5EF4-FFF2-40B4-BE49-F238E27FC236}">
                      <a16:creationId xmlns:a16="http://schemas.microsoft.com/office/drawing/2014/main" id="{10BBE103-AFC2-4346-9300-73D3C9D446CA}"/>
                    </a:ext>
                  </a:extLst>
                </p:cNvPr>
                <p:cNvSpPr>
                  <a:spLocks noChangeArrowheads="1"/>
                </p:cNvSpPr>
                <p:nvPr/>
              </p:nvSpPr>
              <p:spPr bwMode="auto">
                <a:xfrm>
                  <a:off x="2923" y="2619"/>
                  <a:ext cx="336" cy="6"/>
                </a:xfrm>
                <a:prstGeom prst="rect">
                  <a:avLst/>
                </a:prstGeom>
                <a:solidFill>
                  <a:srgbClr val="6C9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30" name="Rectangle 1674">
                  <a:extLst>
                    <a:ext uri="{FF2B5EF4-FFF2-40B4-BE49-F238E27FC236}">
                      <a16:creationId xmlns:a16="http://schemas.microsoft.com/office/drawing/2014/main" id="{634084F5-91EA-43D7-BC94-0259131F5374}"/>
                    </a:ext>
                  </a:extLst>
                </p:cNvPr>
                <p:cNvSpPr>
                  <a:spLocks noChangeArrowheads="1"/>
                </p:cNvSpPr>
                <p:nvPr/>
              </p:nvSpPr>
              <p:spPr bwMode="auto">
                <a:xfrm>
                  <a:off x="2923" y="2625"/>
                  <a:ext cx="336" cy="6"/>
                </a:xfrm>
                <a:prstGeom prst="rect">
                  <a:avLst/>
                </a:prstGeom>
                <a:solidFill>
                  <a:srgbClr val="699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31" name="Rectangle 1675">
                  <a:extLst>
                    <a:ext uri="{FF2B5EF4-FFF2-40B4-BE49-F238E27FC236}">
                      <a16:creationId xmlns:a16="http://schemas.microsoft.com/office/drawing/2014/main" id="{05B35B82-D6EF-44F2-BA4B-955176D80396}"/>
                    </a:ext>
                  </a:extLst>
                </p:cNvPr>
                <p:cNvSpPr>
                  <a:spLocks noChangeArrowheads="1"/>
                </p:cNvSpPr>
                <p:nvPr/>
              </p:nvSpPr>
              <p:spPr bwMode="auto">
                <a:xfrm>
                  <a:off x="2923" y="2631"/>
                  <a:ext cx="336"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2332" name="Rectangle 1676">
                <a:extLst>
                  <a:ext uri="{FF2B5EF4-FFF2-40B4-BE49-F238E27FC236}">
                    <a16:creationId xmlns:a16="http://schemas.microsoft.com/office/drawing/2014/main" id="{EF186C9E-0414-4F29-8923-F80A15A4EAD7}"/>
                  </a:ext>
                </a:extLst>
              </p:cNvPr>
              <p:cNvSpPr>
                <a:spLocks noChangeArrowheads="1"/>
              </p:cNvSpPr>
              <p:nvPr/>
            </p:nvSpPr>
            <p:spPr bwMode="auto">
              <a:xfrm>
                <a:off x="2923" y="2397"/>
                <a:ext cx="336" cy="240"/>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2333" name="Rectangle 1677">
              <a:extLst>
                <a:ext uri="{FF2B5EF4-FFF2-40B4-BE49-F238E27FC236}">
                  <a16:creationId xmlns:a16="http://schemas.microsoft.com/office/drawing/2014/main" id="{EC94F069-8D16-44E4-A71C-292EEA9D96AE}"/>
                </a:ext>
              </a:extLst>
            </p:cNvPr>
            <p:cNvSpPr>
              <a:spLocks noChangeArrowheads="1"/>
            </p:cNvSpPr>
            <p:nvPr/>
          </p:nvSpPr>
          <p:spPr bwMode="auto">
            <a:xfrm>
              <a:off x="4200" y="3078"/>
              <a:ext cx="18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200" b="1">
                  <a:solidFill>
                    <a:srgbClr val="200C40"/>
                  </a:solidFill>
                  <a:latin typeface="Arial" panose="020B0604020202020204" pitchFamily="34" charset="0"/>
                </a:rPr>
                <a:t>LLC</a:t>
              </a:r>
              <a:endParaRPr lang="fr-FR" altLang="en-US"/>
            </a:p>
          </p:txBody>
        </p:sp>
        <p:sp>
          <p:nvSpPr>
            <p:cNvPr id="72334" name="Rectangle 1678">
              <a:extLst>
                <a:ext uri="{FF2B5EF4-FFF2-40B4-BE49-F238E27FC236}">
                  <a16:creationId xmlns:a16="http://schemas.microsoft.com/office/drawing/2014/main" id="{7194636D-A68C-4B06-B9CB-39AF4C6B21F0}"/>
                </a:ext>
              </a:extLst>
            </p:cNvPr>
            <p:cNvSpPr>
              <a:spLocks noChangeArrowheads="1"/>
            </p:cNvSpPr>
            <p:nvPr/>
          </p:nvSpPr>
          <p:spPr bwMode="auto">
            <a:xfrm>
              <a:off x="4164" y="3192"/>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200" b="1">
                  <a:solidFill>
                    <a:srgbClr val="200C40"/>
                  </a:solidFill>
                  <a:latin typeface="Arial" panose="020B0604020202020204" pitchFamily="34" charset="0"/>
                </a:rPr>
                <a:t>SNAP</a:t>
              </a:r>
              <a:endParaRPr lang="fr-FR" altLang="en-US"/>
            </a:p>
          </p:txBody>
        </p:sp>
        <p:grpSp>
          <p:nvGrpSpPr>
            <p:cNvPr id="72335" name="Group 1679">
              <a:extLst>
                <a:ext uri="{FF2B5EF4-FFF2-40B4-BE49-F238E27FC236}">
                  <a16:creationId xmlns:a16="http://schemas.microsoft.com/office/drawing/2014/main" id="{D1F8E156-D52F-4D7A-9FAE-EA134D9D523D}"/>
                </a:ext>
              </a:extLst>
            </p:cNvPr>
            <p:cNvGrpSpPr>
              <a:grpSpLocks/>
            </p:cNvGrpSpPr>
            <p:nvPr/>
          </p:nvGrpSpPr>
          <p:grpSpPr bwMode="auto">
            <a:xfrm>
              <a:off x="4206" y="1722"/>
              <a:ext cx="288" cy="192"/>
              <a:chOff x="3211" y="1053"/>
              <a:chExt cx="288" cy="192"/>
            </a:xfrm>
          </p:grpSpPr>
          <p:grpSp>
            <p:nvGrpSpPr>
              <p:cNvPr id="72336" name="Group 1680">
                <a:extLst>
                  <a:ext uri="{FF2B5EF4-FFF2-40B4-BE49-F238E27FC236}">
                    <a16:creationId xmlns:a16="http://schemas.microsoft.com/office/drawing/2014/main" id="{EA2BD1AD-210C-44A5-B10A-7A595F77B6FB}"/>
                  </a:ext>
                </a:extLst>
              </p:cNvPr>
              <p:cNvGrpSpPr>
                <a:grpSpLocks/>
              </p:cNvGrpSpPr>
              <p:nvPr/>
            </p:nvGrpSpPr>
            <p:grpSpPr bwMode="auto">
              <a:xfrm>
                <a:off x="3211" y="1053"/>
                <a:ext cx="288" cy="192"/>
                <a:chOff x="3211" y="1053"/>
                <a:chExt cx="288" cy="192"/>
              </a:xfrm>
            </p:grpSpPr>
            <p:sp>
              <p:nvSpPr>
                <p:cNvPr id="72337" name="Rectangle 1681">
                  <a:extLst>
                    <a:ext uri="{FF2B5EF4-FFF2-40B4-BE49-F238E27FC236}">
                      <a16:creationId xmlns:a16="http://schemas.microsoft.com/office/drawing/2014/main" id="{10B47154-0763-4FE7-A802-6469B9427BCA}"/>
                    </a:ext>
                  </a:extLst>
                </p:cNvPr>
                <p:cNvSpPr>
                  <a:spLocks noChangeArrowheads="1"/>
                </p:cNvSpPr>
                <p:nvPr/>
              </p:nvSpPr>
              <p:spPr bwMode="auto">
                <a:xfrm>
                  <a:off x="3211" y="1053"/>
                  <a:ext cx="288"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38" name="Rectangle 1682">
                  <a:extLst>
                    <a:ext uri="{FF2B5EF4-FFF2-40B4-BE49-F238E27FC236}">
                      <a16:creationId xmlns:a16="http://schemas.microsoft.com/office/drawing/2014/main" id="{6FD1DA50-8D00-40F1-8AC1-6945AE2D4A1F}"/>
                    </a:ext>
                  </a:extLst>
                </p:cNvPr>
                <p:cNvSpPr>
                  <a:spLocks noChangeArrowheads="1"/>
                </p:cNvSpPr>
                <p:nvPr/>
              </p:nvSpPr>
              <p:spPr bwMode="auto">
                <a:xfrm>
                  <a:off x="3211" y="1059"/>
                  <a:ext cx="288" cy="6"/>
                </a:xfrm>
                <a:prstGeom prst="rect">
                  <a:avLst/>
                </a:prstGeom>
                <a:solidFill>
                  <a:srgbClr val="69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39" name="Rectangle 1683">
                  <a:extLst>
                    <a:ext uri="{FF2B5EF4-FFF2-40B4-BE49-F238E27FC236}">
                      <a16:creationId xmlns:a16="http://schemas.microsoft.com/office/drawing/2014/main" id="{1B2C66A7-D43C-465F-B2B0-D2C729D29FA5}"/>
                    </a:ext>
                  </a:extLst>
                </p:cNvPr>
                <p:cNvSpPr>
                  <a:spLocks noChangeArrowheads="1"/>
                </p:cNvSpPr>
                <p:nvPr/>
              </p:nvSpPr>
              <p:spPr bwMode="auto">
                <a:xfrm>
                  <a:off x="3211" y="1065"/>
                  <a:ext cx="288"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40" name="Rectangle 1684">
                  <a:extLst>
                    <a:ext uri="{FF2B5EF4-FFF2-40B4-BE49-F238E27FC236}">
                      <a16:creationId xmlns:a16="http://schemas.microsoft.com/office/drawing/2014/main" id="{F2E6FB50-A248-40FC-9462-B300962C41BF}"/>
                    </a:ext>
                  </a:extLst>
                </p:cNvPr>
                <p:cNvSpPr>
                  <a:spLocks noChangeArrowheads="1"/>
                </p:cNvSpPr>
                <p:nvPr/>
              </p:nvSpPr>
              <p:spPr bwMode="auto">
                <a:xfrm>
                  <a:off x="3211" y="1071"/>
                  <a:ext cx="288" cy="6"/>
                </a:xfrm>
                <a:prstGeom prst="rect">
                  <a:avLst/>
                </a:prstGeom>
                <a:solidFill>
                  <a:srgbClr val="73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41" name="Rectangle 1685">
                  <a:extLst>
                    <a:ext uri="{FF2B5EF4-FFF2-40B4-BE49-F238E27FC236}">
                      <a16:creationId xmlns:a16="http://schemas.microsoft.com/office/drawing/2014/main" id="{9F5EC8DB-8892-4436-B4F7-EDD10BF41677}"/>
                    </a:ext>
                  </a:extLst>
                </p:cNvPr>
                <p:cNvSpPr>
                  <a:spLocks noChangeArrowheads="1"/>
                </p:cNvSpPr>
                <p:nvPr/>
              </p:nvSpPr>
              <p:spPr bwMode="auto">
                <a:xfrm>
                  <a:off x="3211" y="1077"/>
                  <a:ext cx="288" cy="6"/>
                </a:xfrm>
                <a:prstGeom prst="rect">
                  <a:avLst/>
                </a:prstGeom>
                <a:solidFill>
                  <a:srgbClr val="7A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42" name="Rectangle 1686">
                  <a:extLst>
                    <a:ext uri="{FF2B5EF4-FFF2-40B4-BE49-F238E27FC236}">
                      <a16:creationId xmlns:a16="http://schemas.microsoft.com/office/drawing/2014/main" id="{6ABCF017-4EB7-455C-A7A8-D50D9C81B3C3}"/>
                    </a:ext>
                  </a:extLst>
                </p:cNvPr>
                <p:cNvSpPr>
                  <a:spLocks noChangeArrowheads="1"/>
                </p:cNvSpPr>
                <p:nvPr/>
              </p:nvSpPr>
              <p:spPr bwMode="auto">
                <a:xfrm>
                  <a:off x="3211" y="1083"/>
                  <a:ext cx="288"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43" name="Rectangle 1687">
                  <a:extLst>
                    <a:ext uri="{FF2B5EF4-FFF2-40B4-BE49-F238E27FC236}">
                      <a16:creationId xmlns:a16="http://schemas.microsoft.com/office/drawing/2014/main" id="{6F42B3AA-99CC-4295-9AB6-AF6BAF3E178C}"/>
                    </a:ext>
                  </a:extLst>
                </p:cNvPr>
                <p:cNvSpPr>
                  <a:spLocks noChangeArrowheads="1"/>
                </p:cNvSpPr>
                <p:nvPr/>
              </p:nvSpPr>
              <p:spPr bwMode="auto">
                <a:xfrm>
                  <a:off x="3211" y="1089"/>
                  <a:ext cx="288" cy="6"/>
                </a:xfrm>
                <a:prstGeom prst="rect">
                  <a:avLst/>
                </a:prstGeom>
                <a:solidFill>
                  <a:srgbClr val="8B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44" name="Rectangle 1688">
                  <a:extLst>
                    <a:ext uri="{FF2B5EF4-FFF2-40B4-BE49-F238E27FC236}">
                      <a16:creationId xmlns:a16="http://schemas.microsoft.com/office/drawing/2014/main" id="{4CC73396-794F-44DA-AF1C-AA8405DF67CA}"/>
                    </a:ext>
                  </a:extLst>
                </p:cNvPr>
                <p:cNvSpPr>
                  <a:spLocks noChangeArrowheads="1"/>
                </p:cNvSpPr>
                <p:nvPr/>
              </p:nvSpPr>
              <p:spPr bwMode="auto">
                <a:xfrm>
                  <a:off x="3211" y="1095"/>
                  <a:ext cx="288" cy="6"/>
                </a:xfrm>
                <a:prstGeom prst="rect">
                  <a:avLst/>
                </a:prstGeom>
                <a:solidFill>
                  <a:srgbClr val="94B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45" name="Rectangle 1689">
                  <a:extLst>
                    <a:ext uri="{FF2B5EF4-FFF2-40B4-BE49-F238E27FC236}">
                      <a16:creationId xmlns:a16="http://schemas.microsoft.com/office/drawing/2014/main" id="{6D03B914-13D8-469E-8CE4-CA5E8259221F}"/>
                    </a:ext>
                  </a:extLst>
                </p:cNvPr>
                <p:cNvSpPr>
                  <a:spLocks noChangeArrowheads="1"/>
                </p:cNvSpPr>
                <p:nvPr/>
              </p:nvSpPr>
              <p:spPr bwMode="auto">
                <a:xfrm>
                  <a:off x="3211" y="1101"/>
                  <a:ext cx="288" cy="6"/>
                </a:xfrm>
                <a:prstGeom prst="rect">
                  <a:avLst/>
                </a:prstGeom>
                <a:solidFill>
                  <a:srgbClr val="9DB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46" name="Rectangle 1690">
                  <a:extLst>
                    <a:ext uri="{FF2B5EF4-FFF2-40B4-BE49-F238E27FC236}">
                      <a16:creationId xmlns:a16="http://schemas.microsoft.com/office/drawing/2014/main" id="{1A4E8926-BBCE-4167-91B7-9990D278D2A4}"/>
                    </a:ext>
                  </a:extLst>
                </p:cNvPr>
                <p:cNvSpPr>
                  <a:spLocks noChangeArrowheads="1"/>
                </p:cNvSpPr>
                <p:nvPr/>
              </p:nvSpPr>
              <p:spPr bwMode="auto">
                <a:xfrm>
                  <a:off x="3211" y="1107"/>
                  <a:ext cx="288" cy="6"/>
                </a:xfrm>
                <a:prstGeom prst="rect">
                  <a:avLst/>
                </a:prstGeom>
                <a:solidFill>
                  <a:srgbClr val="A5C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47" name="Rectangle 1691">
                  <a:extLst>
                    <a:ext uri="{FF2B5EF4-FFF2-40B4-BE49-F238E27FC236}">
                      <a16:creationId xmlns:a16="http://schemas.microsoft.com/office/drawing/2014/main" id="{B0308AFA-40AB-4D7F-8DC5-42654E9D670A}"/>
                    </a:ext>
                  </a:extLst>
                </p:cNvPr>
                <p:cNvSpPr>
                  <a:spLocks noChangeArrowheads="1"/>
                </p:cNvSpPr>
                <p:nvPr/>
              </p:nvSpPr>
              <p:spPr bwMode="auto">
                <a:xfrm>
                  <a:off x="3211" y="1113"/>
                  <a:ext cx="288" cy="6"/>
                </a:xfrm>
                <a:prstGeom prst="rect">
                  <a:avLst/>
                </a:prstGeom>
                <a:solidFill>
                  <a:srgbClr val="AC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48" name="Rectangle 1692">
                  <a:extLst>
                    <a:ext uri="{FF2B5EF4-FFF2-40B4-BE49-F238E27FC236}">
                      <a16:creationId xmlns:a16="http://schemas.microsoft.com/office/drawing/2014/main" id="{DCB17944-4F16-43A8-8DDA-2968E2FD0DC8}"/>
                    </a:ext>
                  </a:extLst>
                </p:cNvPr>
                <p:cNvSpPr>
                  <a:spLocks noChangeArrowheads="1"/>
                </p:cNvSpPr>
                <p:nvPr/>
              </p:nvSpPr>
              <p:spPr bwMode="auto">
                <a:xfrm>
                  <a:off x="3211" y="1119"/>
                  <a:ext cx="288" cy="6"/>
                </a:xfrm>
                <a:prstGeom prst="rect">
                  <a:avLst/>
                </a:prstGeom>
                <a:solidFill>
                  <a:srgbClr val="B1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49" name="Rectangle 1693">
                  <a:extLst>
                    <a:ext uri="{FF2B5EF4-FFF2-40B4-BE49-F238E27FC236}">
                      <a16:creationId xmlns:a16="http://schemas.microsoft.com/office/drawing/2014/main" id="{6264E9FE-F4C7-409E-B241-938B871312AA}"/>
                    </a:ext>
                  </a:extLst>
                </p:cNvPr>
                <p:cNvSpPr>
                  <a:spLocks noChangeArrowheads="1"/>
                </p:cNvSpPr>
                <p:nvPr/>
              </p:nvSpPr>
              <p:spPr bwMode="auto">
                <a:xfrm>
                  <a:off x="3211" y="1125"/>
                  <a:ext cx="288" cy="6"/>
                </a:xfrm>
                <a:prstGeom prst="rect">
                  <a:avLst/>
                </a:prstGeom>
                <a:solidFill>
                  <a:srgbClr val="B6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50" name="Rectangle 1694">
                  <a:extLst>
                    <a:ext uri="{FF2B5EF4-FFF2-40B4-BE49-F238E27FC236}">
                      <a16:creationId xmlns:a16="http://schemas.microsoft.com/office/drawing/2014/main" id="{A61C9137-F034-49DD-A5A2-305C505C34EA}"/>
                    </a:ext>
                  </a:extLst>
                </p:cNvPr>
                <p:cNvSpPr>
                  <a:spLocks noChangeArrowheads="1"/>
                </p:cNvSpPr>
                <p:nvPr/>
              </p:nvSpPr>
              <p:spPr bwMode="auto">
                <a:xfrm>
                  <a:off x="3211" y="1131"/>
                  <a:ext cx="288"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51" name="Rectangle 1695">
                  <a:extLst>
                    <a:ext uri="{FF2B5EF4-FFF2-40B4-BE49-F238E27FC236}">
                      <a16:creationId xmlns:a16="http://schemas.microsoft.com/office/drawing/2014/main" id="{6A81D455-D458-47F9-A6D9-5DC0D606F137}"/>
                    </a:ext>
                  </a:extLst>
                </p:cNvPr>
                <p:cNvSpPr>
                  <a:spLocks noChangeArrowheads="1"/>
                </p:cNvSpPr>
                <p:nvPr/>
              </p:nvSpPr>
              <p:spPr bwMode="auto">
                <a:xfrm>
                  <a:off x="3211" y="1137"/>
                  <a:ext cx="288" cy="6"/>
                </a:xfrm>
                <a:prstGeom prst="rect">
                  <a:avLst/>
                </a:prstGeom>
                <a:solidFill>
                  <a:srgbClr val="BC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52" name="Rectangle 1696">
                  <a:extLst>
                    <a:ext uri="{FF2B5EF4-FFF2-40B4-BE49-F238E27FC236}">
                      <a16:creationId xmlns:a16="http://schemas.microsoft.com/office/drawing/2014/main" id="{A58217B2-0552-43E9-835A-DCF44BDB09D2}"/>
                    </a:ext>
                  </a:extLst>
                </p:cNvPr>
                <p:cNvSpPr>
                  <a:spLocks noChangeArrowheads="1"/>
                </p:cNvSpPr>
                <p:nvPr/>
              </p:nvSpPr>
              <p:spPr bwMode="auto">
                <a:xfrm>
                  <a:off x="3211" y="1143"/>
                  <a:ext cx="288" cy="6"/>
                </a:xfrm>
                <a:prstGeom prst="rect">
                  <a:avLst/>
                </a:prstGeom>
                <a:solidFill>
                  <a:srgbClr val="BE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53" name="Rectangle 1697">
                  <a:extLst>
                    <a:ext uri="{FF2B5EF4-FFF2-40B4-BE49-F238E27FC236}">
                      <a16:creationId xmlns:a16="http://schemas.microsoft.com/office/drawing/2014/main" id="{DA470435-F27B-4333-8EB3-7B14CE4D6E96}"/>
                    </a:ext>
                  </a:extLst>
                </p:cNvPr>
                <p:cNvSpPr>
                  <a:spLocks noChangeArrowheads="1"/>
                </p:cNvSpPr>
                <p:nvPr/>
              </p:nvSpPr>
              <p:spPr bwMode="auto">
                <a:xfrm>
                  <a:off x="3211" y="1149"/>
                  <a:ext cx="288" cy="6"/>
                </a:xfrm>
                <a:prstGeom prst="rect">
                  <a:avLst/>
                </a:prstGeom>
                <a:solidFill>
                  <a:srgbClr val="BE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54" name="Rectangle 1698">
                  <a:extLst>
                    <a:ext uri="{FF2B5EF4-FFF2-40B4-BE49-F238E27FC236}">
                      <a16:creationId xmlns:a16="http://schemas.microsoft.com/office/drawing/2014/main" id="{716EF094-1E0E-45C1-8321-97A5DC7DD988}"/>
                    </a:ext>
                  </a:extLst>
                </p:cNvPr>
                <p:cNvSpPr>
                  <a:spLocks noChangeArrowheads="1"/>
                </p:cNvSpPr>
                <p:nvPr/>
              </p:nvSpPr>
              <p:spPr bwMode="auto">
                <a:xfrm>
                  <a:off x="3211" y="1155"/>
                  <a:ext cx="288" cy="6"/>
                </a:xfrm>
                <a:prstGeom prst="rect">
                  <a:avLst/>
                </a:prstGeom>
                <a:solidFill>
                  <a:srgbClr val="BB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55" name="Rectangle 1699">
                  <a:extLst>
                    <a:ext uri="{FF2B5EF4-FFF2-40B4-BE49-F238E27FC236}">
                      <a16:creationId xmlns:a16="http://schemas.microsoft.com/office/drawing/2014/main" id="{1E8A4C49-C767-45CC-8ABA-A4398A8E0E2A}"/>
                    </a:ext>
                  </a:extLst>
                </p:cNvPr>
                <p:cNvSpPr>
                  <a:spLocks noChangeArrowheads="1"/>
                </p:cNvSpPr>
                <p:nvPr/>
              </p:nvSpPr>
              <p:spPr bwMode="auto">
                <a:xfrm>
                  <a:off x="3211" y="1161"/>
                  <a:ext cx="288"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56" name="Rectangle 1700">
                  <a:extLst>
                    <a:ext uri="{FF2B5EF4-FFF2-40B4-BE49-F238E27FC236}">
                      <a16:creationId xmlns:a16="http://schemas.microsoft.com/office/drawing/2014/main" id="{373C5E04-D9CD-4C73-A100-F82E558778D2}"/>
                    </a:ext>
                  </a:extLst>
                </p:cNvPr>
                <p:cNvSpPr>
                  <a:spLocks noChangeArrowheads="1"/>
                </p:cNvSpPr>
                <p:nvPr/>
              </p:nvSpPr>
              <p:spPr bwMode="auto">
                <a:xfrm>
                  <a:off x="3211" y="1167"/>
                  <a:ext cx="288" cy="6"/>
                </a:xfrm>
                <a:prstGeom prst="rect">
                  <a:avLst/>
                </a:prstGeom>
                <a:solidFill>
                  <a:srgbClr val="B6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57" name="Rectangle 1701">
                  <a:extLst>
                    <a:ext uri="{FF2B5EF4-FFF2-40B4-BE49-F238E27FC236}">
                      <a16:creationId xmlns:a16="http://schemas.microsoft.com/office/drawing/2014/main" id="{36CE0D9C-52EB-44FD-8C03-FAAD20BDA863}"/>
                    </a:ext>
                  </a:extLst>
                </p:cNvPr>
                <p:cNvSpPr>
                  <a:spLocks noChangeArrowheads="1"/>
                </p:cNvSpPr>
                <p:nvPr/>
              </p:nvSpPr>
              <p:spPr bwMode="auto">
                <a:xfrm>
                  <a:off x="3211" y="1173"/>
                  <a:ext cx="288" cy="6"/>
                </a:xfrm>
                <a:prstGeom prst="rect">
                  <a:avLst/>
                </a:prstGeom>
                <a:solidFill>
                  <a:srgbClr val="B1C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58" name="Rectangle 1702">
                  <a:extLst>
                    <a:ext uri="{FF2B5EF4-FFF2-40B4-BE49-F238E27FC236}">
                      <a16:creationId xmlns:a16="http://schemas.microsoft.com/office/drawing/2014/main" id="{9F5E2593-678A-4935-963E-F7D892917AA0}"/>
                    </a:ext>
                  </a:extLst>
                </p:cNvPr>
                <p:cNvSpPr>
                  <a:spLocks noChangeArrowheads="1"/>
                </p:cNvSpPr>
                <p:nvPr/>
              </p:nvSpPr>
              <p:spPr bwMode="auto">
                <a:xfrm>
                  <a:off x="3211" y="1179"/>
                  <a:ext cx="288"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59" name="Rectangle 1703">
                  <a:extLst>
                    <a:ext uri="{FF2B5EF4-FFF2-40B4-BE49-F238E27FC236}">
                      <a16:creationId xmlns:a16="http://schemas.microsoft.com/office/drawing/2014/main" id="{4A06AA76-0F9A-4582-83BE-570BF27CC8EC}"/>
                    </a:ext>
                  </a:extLst>
                </p:cNvPr>
                <p:cNvSpPr>
                  <a:spLocks noChangeArrowheads="1"/>
                </p:cNvSpPr>
                <p:nvPr/>
              </p:nvSpPr>
              <p:spPr bwMode="auto">
                <a:xfrm>
                  <a:off x="3211" y="1185"/>
                  <a:ext cx="288" cy="6"/>
                </a:xfrm>
                <a:prstGeom prst="rect">
                  <a:avLst/>
                </a:prstGeom>
                <a:solidFill>
                  <a:srgbClr val="A4C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60" name="Rectangle 1704">
                  <a:extLst>
                    <a:ext uri="{FF2B5EF4-FFF2-40B4-BE49-F238E27FC236}">
                      <a16:creationId xmlns:a16="http://schemas.microsoft.com/office/drawing/2014/main" id="{99209236-7FAD-443D-9F46-0F5DC33DCBE2}"/>
                    </a:ext>
                  </a:extLst>
                </p:cNvPr>
                <p:cNvSpPr>
                  <a:spLocks noChangeArrowheads="1"/>
                </p:cNvSpPr>
                <p:nvPr/>
              </p:nvSpPr>
              <p:spPr bwMode="auto">
                <a:xfrm>
                  <a:off x="3211" y="1191"/>
                  <a:ext cx="288" cy="6"/>
                </a:xfrm>
                <a:prstGeom prst="rect">
                  <a:avLst/>
                </a:prstGeom>
                <a:solidFill>
                  <a:srgbClr val="9CB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61" name="Rectangle 1705">
                  <a:extLst>
                    <a:ext uri="{FF2B5EF4-FFF2-40B4-BE49-F238E27FC236}">
                      <a16:creationId xmlns:a16="http://schemas.microsoft.com/office/drawing/2014/main" id="{80A2CE18-B124-4065-93CD-CDAAAF967016}"/>
                    </a:ext>
                  </a:extLst>
                </p:cNvPr>
                <p:cNvSpPr>
                  <a:spLocks noChangeArrowheads="1"/>
                </p:cNvSpPr>
                <p:nvPr/>
              </p:nvSpPr>
              <p:spPr bwMode="auto">
                <a:xfrm>
                  <a:off x="3211" y="1197"/>
                  <a:ext cx="288" cy="6"/>
                </a:xfrm>
                <a:prstGeom prst="rect">
                  <a:avLst/>
                </a:prstGeom>
                <a:solidFill>
                  <a:srgbClr val="93B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62" name="Rectangle 1706">
                  <a:extLst>
                    <a:ext uri="{FF2B5EF4-FFF2-40B4-BE49-F238E27FC236}">
                      <a16:creationId xmlns:a16="http://schemas.microsoft.com/office/drawing/2014/main" id="{5FE64D4B-50EE-4C5E-BA3D-F640E9F11CBE}"/>
                    </a:ext>
                  </a:extLst>
                </p:cNvPr>
                <p:cNvSpPr>
                  <a:spLocks noChangeArrowheads="1"/>
                </p:cNvSpPr>
                <p:nvPr/>
              </p:nvSpPr>
              <p:spPr bwMode="auto">
                <a:xfrm>
                  <a:off x="3211" y="1203"/>
                  <a:ext cx="288"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63" name="Rectangle 1707">
                  <a:extLst>
                    <a:ext uri="{FF2B5EF4-FFF2-40B4-BE49-F238E27FC236}">
                      <a16:creationId xmlns:a16="http://schemas.microsoft.com/office/drawing/2014/main" id="{C602571E-E981-4BC9-8912-71FFBC32E8B5}"/>
                    </a:ext>
                  </a:extLst>
                </p:cNvPr>
                <p:cNvSpPr>
                  <a:spLocks noChangeArrowheads="1"/>
                </p:cNvSpPr>
                <p:nvPr/>
              </p:nvSpPr>
              <p:spPr bwMode="auto">
                <a:xfrm>
                  <a:off x="3211" y="1209"/>
                  <a:ext cx="288" cy="6"/>
                </a:xfrm>
                <a:prstGeom prst="rect">
                  <a:avLst/>
                </a:prstGeom>
                <a:solidFill>
                  <a:srgbClr val="81A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64" name="Rectangle 1708">
                  <a:extLst>
                    <a:ext uri="{FF2B5EF4-FFF2-40B4-BE49-F238E27FC236}">
                      <a16:creationId xmlns:a16="http://schemas.microsoft.com/office/drawing/2014/main" id="{E24918F5-D455-4C7F-BC98-E56B9BB1167C}"/>
                    </a:ext>
                  </a:extLst>
                </p:cNvPr>
                <p:cNvSpPr>
                  <a:spLocks noChangeArrowheads="1"/>
                </p:cNvSpPr>
                <p:nvPr/>
              </p:nvSpPr>
              <p:spPr bwMode="auto">
                <a:xfrm>
                  <a:off x="3211" y="1215"/>
                  <a:ext cx="288" cy="6"/>
                </a:xfrm>
                <a:prstGeom prst="rect">
                  <a:avLst/>
                </a:prstGeom>
                <a:solidFill>
                  <a:srgbClr val="79A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65" name="Rectangle 1709">
                  <a:extLst>
                    <a:ext uri="{FF2B5EF4-FFF2-40B4-BE49-F238E27FC236}">
                      <a16:creationId xmlns:a16="http://schemas.microsoft.com/office/drawing/2014/main" id="{9DBCE5B5-E1D4-4CF4-BBFA-94EC012B76C7}"/>
                    </a:ext>
                  </a:extLst>
                </p:cNvPr>
                <p:cNvSpPr>
                  <a:spLocks noChangeArrowheads="1"/>
                </p:cNvSpPr>
                <p:nvPr/>
              </p:nvSpPr>
              <p:spPr bwMode="auto">
                <a:xfrm>
                  <a:off x="3211" y="1221"/>
                  <a:ext cx="288" cy="6"/>
                </a:xfrm>
                <a:prstGeom prst="rect">
                  <a:avLst/>
                </a:prstGeom>
                <a:solidFill>
                  <a:srgbClr val="73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66" name="Rectangle 1710">
                  <a:extLst>
                    <a:ext uri="{FF2B5EF4-FFF2-40B4-BE49-F238E27FC236}">
                      <a16:creationId xmlns:a16="http://schemas.microsoft.com/office/drawing/2014/main" id="{957097D9-BFE6-4CF4-932B-0868C86F3F58}"/>
                    </a:ext>
                  </a:extLst>
                </p:cNvPr>
                <p:cNvSpPr>
                  <a:spLocks noChangeArrowheads="1"/>
                </p:cNvSpPr>
                <p:nvPr/>
              </p:nvSpPr>
              <p:spPr bwMode="auto">
                <a:xfrm>
                  <a:off x="3211" y="1227"/>
                  <a:ext cx="288"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67" name="Rectangle 1711">
                  <a:extLst>
                    <a:ext uri="{FF2B5EF4-FFF2-40B4-BE49-F238E27FC236}">
                      <a16:creationId xmlns:a16="http://schemas.microsoft.com/office/drawing/2014/main" id="{BED219A3-3E35-4643-8F04-8E9D035661DB}"/>
                    </a:ext>
                  </a:extLst>
                </p:cNvPr>
                <p:cNvSpPr>
                  <a:spLocks noChangeArrowheads="1"/>
                </p:cNvSpPr>
                <p:nvPr/>
              </p:nvSpPr>
              <p:spPr bwMode="auto">
                <a:xfrm>
                  <a:off x="3211" y="1233"/>
                  <a:ext cx="288" cy="6"/>
                </a:xfrm>
                <a:prstGeom prst="rect">
                  <a:avLst/>
                </a:prstGeom>
                <a:solidFill>
                  <a:srgbClr val="69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68" name="Rectangle 1712">
                  <a:extLst>
                    <a:ext uri="{FF2B5EF4-FFF2-40B4-BE49-F238E27FC236}">
                      <a16:creationId xmlns:a16="http://schemas.microsoft.com/office/drawing/2014/main" id="{17AE278B-5CE4-44F9-A8DC-F562E93717E0}"/>
                    </a:ext>
                  </a:extLst>
                </p:cNvPr>
                <p:cNvSpPr>
                  <a:spLocks noChangeArrowheads="1"/>
                </p:cNvSpPr>
                <p:nvPr/>
              </p:nvSpPr>
              <p:spPr bwMode="auto">
                <a:xfrm>
                  <a:off x="3211" y="1239"/>
                  <a:ext cx="288"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2369" name="Rectangle 1713">
                <a:extLst>
                  <a:ext uri="{FF2B5EF4-FFF2-40B4-BE49-F238E27FC236}">
                    <a16:creationId xmlns:a16="http://schemas.microsoft.com/office/drawing/2014/main" id="{481DC350-D17A-40D1-AB62-F1983A038741}"/>
                  </a:ext>
                </a:extLst>
              </p:cNvPr>
              <p:cNvSpPr>
                <a:spLocks noChangeArrowheads="1"/>
              </p:cNvSpPr>
              <p:nvPr/>
            </p:nvSpPr>
            <p:spPr bwMode="auto">
              <a:xfrm>
                <a:off x="3211" y="1053"/>
                <a:ext cx="288"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2370" name="Rectangle 1714">
              <a:extLst>
                <a:ext uri="{FF2B5EF4-FFF2-40B4-BE49-F238E27FC236}">
                  <a16:creationId xmlns:a16="http://schemas.microsoft.com/office/drawing/2014/main" id="{ACEE37D5-13C5-437C-8330-E54243AA7F16}"/>
                </a:ext>
              </a:extLst>
            </p:cNvPr>
            <p:cNvSpPr>
              <a:spLocks noChangeArrowheads="1"/>
            </p:cNvSpPr>
            <p:nvPr/>
          </p:nvSpPr>
          <p:spPr bwMode="auto">
            <a:xfrm>
              <a:off x="4248" y="1758"/>
              <a:ext cx="20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a:solidFill>
                    <a:srgbClr val="200C40"/>
                  </a:solidFill>
                  <a:latin typeface="Arial" panose="020B0604020202020204" pitchFamily="34" charset="0"/>
                </a:rPr>
                <a:t>LLC</a:t>
              </a:r>
              <a:endParaRPr lang="fr-FR" altLang="en-US"/>
            </a:p>
          </p:txBody>
        </p:sp>
        <p:grpSp>
          <p:nvGrpSpPr>
            <p:cNvPr id="72371" name="Group 1715">
              <a:extLst>
                <a:ext uri="{FF2B5EF4-FFF2-40B4-BE49-F238E27FC236}">
                  <a16:creationId xmlns:a16="http://schemas.microsoft.com/office/drawing/2014/main" id="{155671CB-ACC1-4D3F-AC87-E98EEC610847}"/>
                </a:ext>
              </a:extLst>
            </p:cNvPr>
            <p:cNvGrpSpPr>
              <a:grpSpLocks/>
            </p:cNvGrpSpPr>
            <p:nvPr/>
          </p:nvGrpSpPr>
          <p:grpSpPr bwMode="auto">
            <a:xfrm>
              <a:off x="4494" y="1722"/>
              <a:ext cx="384" cy="192"/>
              <a:chOff x="3499" y="1053"/>
              <a:chExt cx="384" cy="192"/>
            </a:xfrm>
          </p:grpSpPr>
          <p:grpSp>
            <p:nvGrpSpPr>
              <p:cNvPr id="72372" name="Group 1716">
                <a:extLst>
                  <a:ext uri="{FF2B5EF4-FFF2-40B4-BE49-F238E27FC236}">
                    <a16:creationId xmlns:a16="http://schemas.microsoft.com/office/drawing/2014/main" id="{416A0FBC-07AA-4BA4-B511-A63C4E85FECD}"/>
                  </a:ext>
                </a:extLst>
              </p:cNvPr>
              <p:cNvGrpSpPr>
                <a:grpSpLocks/>
              </p:cNvGrpSpPr>
              <p:nvPr/>
            </p:nvGrpSpPr>
            <p:grpSpPr bwMode="auto">
              <a:xfrm>
                <a:off x="3499" y="1053"/>
                <a:ext cx="384" cy="192"/>
                <a:chOff x="3499" y="1053"/>
                <a:chExt cx="384" cy="192"/>
              </a:xfrm>
            </p:grpSpPr>
            <p:sp>
              <p:nvSpPr>
                <p:cNvPr id="72373" name="Rectangle 1717">
                  <a:extLst>
                    <a:ext uri="{FF2B5EF4-FFF2-40B4-BE49-F238E27FC236}">
                      <a16:creationId xmlns:a16="http://schemas.microsoft.com/office/drawing/2014/main" id="{F3F3D460-D7BF-47CE-BB77-A42DAB1919CE}"/>
                    </a:ext>
                  </a:extLst>
                </p:cNvPr>
                <p:cNvSpPr>
                  <a:spLocks noChangeArrowheads="1"/>
                </p:cNvSpPr>
                <p:nvPr/>
              </p:nvSpPr>
              <p:spPr bwMode="auto">
                <a:xfrm>
                  <a:off x="3499" y="1053"/>
                  <a:ext cx="384" cy="6"/>
                </a:xfrm>
                <a:prstGeom prst="rect">
                  <a:avLst/>
                </a:prstGeom>
                <a:solidFill>
                  <a:srgbClr val="67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74" name="Rectangle 1718">
                  <a:extLst>
                    <a:ext uri="{FF2B5EF4-FFF2-40B4-BE49-F238E27FC236}">
                      <a16:creationId xmlns:a16="http://schemas.microsoft.com/office/drawing/2014/main" id="{10141CBD-DE50-406B-99FF-F5F01063B0F8}"/>
                    </a:ext>
                  </a:extLst>
                </p:cNvPr>
                <p:cNvSpPr>
                  <a:spLocks noChangeArrowheads="1"/>
                </p:cNvSpPr>
                <p:nvPr/>
              </p:nvSpPr>
              <p:spPr bwMode="auto">
                <a:xfrm>
                  <a:off x="3499" y="1059"/>
                  <a:ext cx="384" cy="6"/>
                </a:xfrm>
                <a:prstGeom prst="rect">
                  <a:avLst/>
                </a:prstGeom>
                <a:solidFill>
                  <a:srgbClr val="69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75" name="Rectangle 1719">
                  <a:extLst>
                    <a:ext uri="{FF2B5EF4-FFF2-40B4-BE49-F238E27FC236}">
                      <a16:creationId xmlns:a16="http://schemas.microsoft.com/office/drawing/2014/main" id="{D134A874-3A25-4B77-B006-5C8AEA7076E5}"/>
                    </a:ext>
                  </a:extLst>
                </p:cNvPr>
                <p:cNvSpPr>
                  <a:spLocks noChangeArrowheads="1"/>
                </p:cNvSpPr>
                <p:nvPr/>
              </p:nvSpPr>
              <p:spPr bwMode="auto">
                <a:xfrm>
                  <a:off x="3499" y="1065"/>
                  <a:ext cx="384"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76" name="Rectangle 1720">
                  <a:extLst>
                    <a:ext uri="{FF2B5EF4-FFF2-40B4-BE49-F238E27FC236}">
                      <a16:creationId xmlns:a16="http://schemas.microsoft.com/office/drawing/2014/main" id="{38C363E2-8019-4C11-8B9D-B098F21F2ABE}"/>
                    </a:ext>
                  </a:extLst>
                </p:cNvPr>
                <p:cNvSpPr>
                  <a:spLocks noChangeArrowheads="1"/>
                </p:cNvSpPr>
                <p:nvPr/>
              </p:nvSpPr>
              <p:spPr bwMode="auto">
                <a:xfrm>
                  <a:off x="3499" y="1071"/>
                  <a:ext cx="384" cy="6"/>
                </a:xfrm>
                <a:prstGeom prst="rect">
                  <a:avLst/>
                </a:prstGeom>
                <a:solidFill>
                  <a:srgbClr val="73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77" name="Rectangle 1721">
                  <a:extLst>
                    <a:ext uri="{FF2B5EF4-FFF2-40B4-BE49-F238E27FC236}">
                      <a16:creationId xmlns:a16="http://schemas.microsoft.com/office/drawing/2014/main" id="{A03E4942-1FF0-42B2-BBF2-44D6AAEB2F78}"/>
                    </a:ext>
                  </a:extLst>
                </p:cNvPr>
                <p:cNvSpPr>
                  <a:spLocks noChangeArrowheads="1"/>
                </p:cNvSpPr>
                <p:nvPr/>
              </p:nvSpPr>
              <p:spPr bwMode="auto">
                <a:xfrm>
                  <a:off x="3499" y="1077"/>
                  <a:ext cx="384" cy="6"/>
                </a:xfrm>
                <a:prstGeom prst="rect">
                  <a:avLst/>
                </a:prstGeom>
                <a:solidFill>
                  <a:srgbClr val="7AA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78" name="Rectangle 1722">
                  <a:extLst>
                    <a:ext uri="{FF2B5EF4-FFF2-40B4-BE49-F238E27FC236}">
                      <a16:creationId xmlns:a16="http://schemas.microsoft.com/office/drawing/2014/main" id="{9C0B3806-750B-48F8-8F1A-F5F8B8AB7A04}"/>
                    </a:ext>
                  </a:extLst>
                </p:cNvPr>
                <p:cNvSpPr>
                  <a:spLocks noChangeArrowheads="1"/>
                </p:cNvSpPr>
                <p:nvPr/>
              </p:nvSpPr>
              <p:spPr bwMode="auto">
                <a:xfrm>
                  <a:off x="3499" y="1083"/>
                  <a:ext cx="384" cy="6"/>
                </a:xfrm>
                <a:prstGeom prst="rect">
                  <a:avLst/>
                </a:prstGeom>
                <a:solidFill>
                  <a:srgbClr val="82A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79" name="Rectangle 1723">
                  <a:extLst>
                    <a:ext uri="{FF2B5EF4-FFF2-40B4-BE49-F238E27FC236}">
                      <a16:creationId xmlns:a16="http://schemas.microsoft.com/office/drawing/2014/main" id="{A899F236-E9E2-4F30-B496-3CA5BE195F30}"/>
                    </a:ext>
                  </a:extLst>
                </p:cNvPr>
                <p:cNvSpPr>
                  <a:spLocks noChangeArrowheads="1"/>
                </p:cNvSpPr>
                <p:nvPr/>
              </p:nvSpPr>
              <p:spPr bwMode="auto">
                <a:xfrm>
                  <a:off x="3499" y="1089"/>
                  <a:ext cx="384" cy="6"/>
                </a:xfrm>
                <a:prstGeom prst="rect">
                  <a:avLst/>
                </a:prstGeom>
                <a:solidFill>
                  <a:srgbClr val="8B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80" name="Rectangle 1724">
                  <a:extLst>
                    <a:ext uri="{FF2B5EF4-FFF2-40B4-BE49-F238E27FC236}">
                      <a16:creationId xmlns:a16="http://schemas.microsoft.com/office/drawing/2014/main" id="{6EB44B76-FB81-42DB-A4B3-1B5BEAD1CE4E}"/>
                    </a:ext>
                  </a:extLst>
                </p:cNvPr>
                <p:cNvSpPr>
                  <a:spLocks noChangeArrowheads="1"/>
                </p:cNvSpPr>
                <p:nvPr/>
              </p:nvSpPr>
              <p:spPr bwMode="auto">
                <a:xfrm>
                  <a:off x="3499" y="1095"/>
                  <a:ext cx="384" cy="6"/>
                </a:xfrm>
                <a:prstGeom prst="rect">
                  <a:avLst/>
                </a:prstGeom>
                <a:solidFill>
                  <a:srgbClr val="94B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81" name="Rectangle 1725">
                  <a:extLst>
                    <a:ext uri="{FF2B5EF4-FFF2-40B4-BE49-F238E27FC236}">
                      <a16:creationId xmlns:a16="http://schemas.microsoft.com/office/drawing/2014/main" id="{39846C91-9073-4CB4-8949-05D2D6450E5C}"/>
                    </a:ext>
                  </a:extLst>
                </p:cNvPr>
                <p:cNvSpPr>
                  <a:spLocks noChangeArrowheads="1"/>
                </p:cNvSpPr>
                <p:nvPr/>
              </p:nvSpPr>
              <p:spPr bwMode="auto">
                <a:xfrm>
                  <a:off x="3499" y="1101"/>
                  <a:ext cx="384" cy="6"/>
                </a:xfrm>
                <a:prstGeom prst="rect">
                  <a:avLst/>
                </a:prstGeom>
                <a:solidFill>
                  <a:srgbClr val="9DB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82" name="Rectangle 1726">
                  <a:extLst>
                    <a:ext uri="{FF2B5EF4-FFF2-40B4-BE49-F238E27FC236}">
                      <a16:creationId xmlns:a16="http://schemas.microsoft.com/office/drawing/2014/main" id="{3610DA7C-8341-47CB-93EB-89978B281438}"/>
                    </a:ext>
                  </a:extLst>
                </p:cNvPr>
                <p:cNvSpPr>
                  <a:spLocks noChangeArrowheads="1"/>
                </p:cNvSpPr>
                <p:nvPr/>
              </p:nvSpPr>
              <p:spPr bwMode="auto">
                <a:xfrm>
                  <a:off x="3499" y="1107"/>
                  <a:ext cx="384" cy="6"/>
                </a:xfrm>
                <a:prstGeom prst="rect">
                  <a:avLst/>
                </a:prstGeom>
                <a:solidFill>
                  <a:srgbClr val="A5C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83" name="Rectangle 1727">
                  <a:extLst>
                    <a:ext uri="{FF2B5EF4-FFF2-40B4-BE49-F238E27FC236}">
                      <a16:creationId xmlns:a16="http://schemas.microsoft.com/office/drawing/2014/main" id="{C080066A-E043-4D69-9A59-AC2ACA95F002}"/>
                    </a:ext>
                  </a:extLst>
                </p:cNvPr>
                <p:cNvSpPr>
                  <a:spLocks noChangeArrowheads="1"/>
                </p:cNvSpPr>
                <p:nvPr/>
              </p:nvSpPr>
              <p:spPr bwMode="auto">
                <a:xfrm>
                  <a:off x="3499" y="1113"/>
                  <a:ext cx="384" cy="6"/>
                </a:xfrm>
                <a:prstGeom prst="rect">
                  <a:avLst/>
                </a:prstGeom>
                <a:solidFill>
                  <a:srgbClr val="AC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84" name="Rectangle 1728">
                  <a:extLst>
                    <a:ext uri="{FF2B5EF4-FFF2-40B4-BE49-F238E27FC236}">
                      <a16:creationId xmlns:a16="http://schemas.microsoft.com/office/drawing/2014/main" id="{00F977E5-01E2-4BB4-AE5C-14AC863BC8B8}"/>
                    </a:ext>
                  </a:extLst>
                </p:cNvPr>
                <p:cNvSpPr>
                  <a:spLocks noChangeArrowheads="1"/>
                </p:cNvSpPr>
                <p:nvPr/>
              </p:nvSpPr>
              <p:spPr bwMode="auto">
                <a:xfrm>
                  <a:off x="3499" y="1119"/>
                  <a:ext cx="384" cy="6"/>
                </a:xfrm>
                <a:prstGeom prst="rect">
                  <a:avLst/>
                </a:prstGeom>
                <a:solidFill>
                  <a:srgbClr val="B1C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85" name="Rectangle 1729">
                  <a:extLst>
                    <a:ext uri="{FF2B5EF4-FFF2-40B4-BE49-F238E27FC236}">
                      <a16:creationId xmlns:a16="http://schemas.microsoft.com/office/drawing/2014/main" id="{D472A67D-7F81-4644-8E89-E9F80B8503F3}"/>
                    </a:ext>
                  </a:extLst>
                </p:cNvPr>
                <p:cNvSpPr>
                  <a:spLocks noChangeArrowheads="1"/>
                </p:cNvSpPr>
                <p:nvPr/>
              </p:nvSpPr>
              <p:spPr bwMode="auto">
                <a:xfrm>
                  <a:off x="3499" y="1125"/>
                  <a:ext cx="384" cy="6"/>
                </a:xfrm>
                <a:prstGeom prst="rect">
                  <a:avLst/>
                </a:prstGeom>
                <a:solidFill>
                  <a:srgbClr val="B6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86" name="Rectangle 1730">
                  <a:extLst>
                    <a:ext uri="{FF2B5EF4-FFF2-40B4-BE49-F238E27FC236}">
                      <a16:creationId xmlns:a16="http://schemas.microsoft.com/office/drawing/2014/main" id="{688DAEEE-3960-44E6-BABA-F5FA2A9FED93}"/>
                    </a:ext>
                  </a:extLst>
                </p:cNvPr>
                <p:cNvSpPr>
                  <a:spLocks noChangeArrowheads="1"/>
                </p:cNvSpPr>
                <p:nvPr/>
              </p:nvSpPr>
              <p:spPr bwMode="auto">
                <a:xfrm>
                  <a:off x="3499" y="1131"/>
                  <a:ext cx="384"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87" name="Rectangle 1731">
                  <a:extLst>
                    <a:ext uri="{FF2B5EF4-FFF2-40B4-BE49-F238E27FC236}">
                      <a16:creationId xmlns:a16="http://schemas.microsoft.com/office/drawing/2014/main" id="{7CE1D85D-49A9-45AF-91BE-306A2CEA630D}"/>
                    </a:ext>
                  </a:extLst>
                </p:cNvPr>
                <p:cNvSpPr>
                  <a:spLocks noChangeArrowheads="1"/>
                </p:cNvSpPr>
                <p:nvPr/>
              </p:nvSpPr>
              <p:spPr bwMode="auto">
                <a:xfrm>
                  <a:off x="3499" y="1137"/>
                  <a:ext cx="384" cy="6"/>
                </a:xfrm>
                <a:prstGeom prst="rect">
                  <a:avLst/>
                </a:prstGeom>
                <a:solidFill>
                  <a:srgbClr val="BC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88" name="Rectangle 1732">
                  <a:extLst>
                    <a:ext uri="{FF2B5EF4-FFF2-40B4-BE49-F238E27FC236}">
                      <a16:creationId xmlns:a16="http://schemas.microsoft.com/office/drawing/2014/main" id="{1E4FCA85-AF4A-4634-BFF6-803946241A7B}"/>
                    </a:ext>
                  </a:extLst>
                </p:cNvPr>
                <p:cNvSpPr>
                  <a:spLocks noChangeArrowheads="1"/>
                </p:cNvSpPr>
                <p:nvPr/>
              </p:nvSpPr>
              <p:spPr bwMode="auto">
                <a:xfrm>
                  <a:off x="3499" y="1143"/>
                  <a:ext cx="384" cy="6"/>
                </a:xfrm>
                <a:prstGeom prst="rect">
                  <a:avLst/>
                </a:prstGeom>
                <a:solidFill>
                  <a:srgbClr val="BE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89" name="Rectangle 1733">
                  <a:extLst>
                    <a:ext uri="{FF2B5EF4-FFF2-40B4-BE49-F238E27FC236}">
                      <a16:creationId xmlns:a16="http://schemas.microsoft.com/office/drawing/2014/main" id="{6EE66AC7-23EE-4A89-8243-2FBB53D066CE}"/>
                    </a:ext>
                  </a:extLst>
                </p:cNvPr>
                <p:cNvSpPr>
                  <a:spLocks noChangeArrowheads="1"/>
                </p:cNvSpPr>
                <p:nvPr/>
              </p:nvSpPr>
              <p:spPr bwMode="auto">
                <a:xfrm>
                  <a:off x="3499" y="1149"/>
                  <a:ext cx="384" cy="6"/>
                </a:xfrm>
                <a:prstGeom prst="rect">
                  <a:avLst/>
                </a:prstGeom>
                <a:solidFill>
                  <a:srgbClr val="BE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90" name="Rectangle 1734">
                  <a:extLst>
                    <a:ext uri="{FF2B5EF4-FFF2-40B4-BE49-F238E27FC236}">
                      <a16:creationId xmlns:a16="http://schemas.microsoft.com/office/drawing/2014/main" id="{A1FF2CBE-90C7-45FB-A3B4-CA6C0F6C54B9}"/>
                    </a:ext>
                  </a:extLst>
                </p:cNvPr>
                <p:cNvSpPr>
                  <a:spLocks noChangeArrowheads="1"/>
                </p:cNvSpPr>
                <p:nvPr/>
              </p:nvSpPr>
              <p:spPr bwMode="auto">
                <a:xfrm>
                  <a:off x="3499" y="1155"/>
                  <a:ext cx="384" cy="6"/>
                </a:xfrm>
                <a:prstGeom prst="rect">
                  <a:avLst/>
                </a:prstGeom>
                <a:solidFill>
                  <a:srgbClr val="BBD2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91" name="Rectangle 1735">
                  <a:extLst>
                    <a:ext uri="{FF2B5EF4-FFF2-40B4-BE49-F238E27FC236}">
                      <a16:creationId xmlns:a16="http://schemas.microsoft.com/office/drawing/2014/main" id="{8B56706C-28DC-4A3A-BBF0-4D4E9835F8A0}"/>
                    </a:ext>
                  </a:extLst>
                </p:cNvPr>
                <p:cNvSpPr>
                  <a:spLocks noChangeArrowheads="1"/>
                </p:cNvSpPr>
                <p:nvPr/>
              </p:nvSpPr>
              <p:spPr bwMode="auto">
                <a:xfrm>
                  <a:off x="3499" y="1161"/>
                  <a:ext cx="384" cy="6"/>
                </a:xfrm>
                <a:prstGeom prst="rect">
                  <a:avLst/>
                </a:prstGeom>
                <a:solidFill>
                  <a:srgbClr val="B9D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92" name="Rectangle 1736">
                  <a:extLst>
                    <a:ext uri="{FF2B5EF4-FFF2-40B4-BE49-F238E27FC236}">
                      <a16:creationId xmlns:a16="http://schemas.microsoft.com/office/drawing/2014/main" id="{BDB4C30D-0ED5-4D10-B268-B60A9A8A4D98}"/>
                    </a:ext>
                  </a:extLst>
                </p:cNvPr>
                <p:cNvSpPr>
                  <a:spLocks noChangeArrowheads="1"/>
                </p:cNvSpPr>
                <p:nvPr/>
              </p:nvSpPr>
              <p:spPr bwMode="auto">
                <a:xfrm>
                  <a:off x="3499" y="1167"/>
                  <a:ext cx="384" cy="6"/>
                </a:xfrm>
                <a:prstGeom prst="rect">
                  <a:avLst/>
                </a:prstGeom>
                <a:solidFill>
                  <a:srgbClr val="B6C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93" name="Rectangle 1737">
                  <a:extLst>
                    <a:ext uri="{FF2B5EF4-FFF2-40B4-BE49-F238E27FC236}">
                      <a16:creationId xmlns:a16="http://schemas.microsoft.com/office/drawing/2014/main" id="{05413A56-1A81-4759-898D-1997963C50E9}"/>
                    </a:ext>
                  </a:extLst>
                </p:cNvPr>
                <p:cNvSpPr>
                  <a:spLocks noChangeArrowheads="1"/>
                </p:cNvSpPr>
                <p:nvPr/>
              </p:nvSpPr>
              <p:spPr bwMode="auto">
                <a:xfrm>
                  <a:off x="3499" y="1173"/>
                  <a:ext cx="384" cy="6"/>
                </a:xfrm>
                <a:prstGeom prst="rect">
                  <a:avLst/>
                </a:prstGeom>
                <a:solidFill>
                  <a:srgbClr val="B1CA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94" name="Rectangle 1738">
                  <a:extLst>
                    <a:ext uri="{FF2B5EF4-FFF2-40B4-BE49-F238E27FC236}">
                      <a16:creationId xmlns:a16="http://schemas.microsoft.com/office/drawing/2014/main" id="{93091CA4-715B-4226-87BE-0D81DE902EFF}"/>
                    </a:ext>
                  </a:extLst>
                </p:cNvPr>
                <p:cNvSpPr>
                  <a:spLocks noChangeArrowheads="1"/>
                </p:cNvSpPr>
                <p:nvPr/>
              </p:nvSpPr>
              <p:spPr bwMode="auto">
                <a:xfrm>
                  <a:off x="3499" y="1179"/>
                  <a:ext cx="384" cy="6"/>
                </a:xfrm>
                <a:prstGeom prst="rect">
                  <a:avLst/>
                </a:prstGeom>
                <a:solidFill>
                  <a:srgbClr val="ABC6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95" name="Rectangle 1739">
                  <a:extLst>
                    <a:ext uri="{FF2B5EF4-FFF2-40B4-BE49-F238E27FC236}">
                      <a16:creationId xmlns:a16="http://schemas.microsoft.com/office/drawing/2014/main" id="{1F25D15F-3894-4B46-856D-6132A8095BC9}"/>
                    </a:ext>
                  </a:extLst>
                </p:cNvPr>
                <p:cNvSpPr>
                  <a:spLocks noChangeArrowheads="1"/>
                </p:cNvSpPr>
                <p:nvPr/>
              </p:nvSpPr>
              <p:spPr bwMode="auto">
                <a:xfrm>
                  <a:off x="3499" y="1185"/>
                  <a:ext cx="384" cy="6"/>
                </a:xfrm>
                <a:prstGeom prst="rect">
                  <a:avLst/>
                </a:prstGeom>
                <a:solidFill>
                  <a:srgbClr val="A4C1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96" name="Rectangle 1740">
                  <a:extLst>
                    <a:ext uri="{FF2B5EF4-FFF2-40B4-BE49-F238E27FC236}">
                      <a16:creationId xmlns:a16="http://schemas.microsoft.com/office/drawing/2014/main" id="{04EC5855-FF8E-458D-9A3B-47EDD896A285}"/>
                    </a:ext>
                  </a:extLst>
                </p:cNvPr>
                <p:cNvSpPr>
                  <a:spLocks noChangeArrowheads="1"/>
                </p:cNvSpPr>
                <p:nvPr/>
              </p:nvSpPr>
              <p:spPr bwMode="auto">
                <a:xfrm>
                  <a:off x="3499" y="1191"/>
                  <a:ext cx="384" cy="6"/>
                </a:xfrm>
                <a:prstGeom prst="rect">
                  <a:avLst/>
                </a:prstGeom>
                <a:solidFill>
                  <a:srgbClr val="9CB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97" name="Rectangle 1741">
                  <a:extLst>
                    <a:ext uri="{FF2B5EF4-FFF2-40B4-BE49-F238E27FC236}">
                      <a16:creationId xmlns:a16="http://schemas.microsoft.com/office/drawing/2014/main" id="{C23087F0-3408-4E42-B886-5F746CF2A7C0}"/>
                    </a:ext>
                  </a:extLst>
                </p:cNvPr>
                <p:cNvSpPr>
                  <a:spLocks noChangeArrowheads="1"/>
                </p:cNvSpPr>
                <p:nvPr/>
              </p:nvSpPr>
              <p:spPr bwMode="auto">
                <a:xfrm>
                  <a:off x="3499" y="1197"/>
                  <a:ext cx="384" cy="6"/>
                </a:xfrm>
                <a:prstGeom prst="rect">
                  <a:avLst/>
                </a:prstGeom>
                <a:solidFill>
                  <a:srgbClr val="93B5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98" name="Rectangle 1742">
                  <a:extLst>
                    <a:ext uri="{FF2B5EF4-FFF2-40B4-BE49-F238E27FC236}">
                      <a16:creationId xmlns:a16="http://schemas.microsoft.com/office/drawing/2014/main" id="{B5E5D2A3-0E89-401E-8642-D21D703887AD}"/>
                    </a:ext>
                  </a:extLst>
                </p:cNvPr>
                <p:cNvSpPr>
                  <a:spLocks noChangeArrowheads="1"/>
                </p:cNvSpPr>
                <p:nvPr/>
              </p:nvSpPr>
              <p:spPr bwMode="auto">
                <a:xfrm>
                  <a:off x="3499" y="1203"/>
                  <a:ext cx="384" cy="6"/>
                </a:xfrm>
                <a:prstGeom prst="rect">
                  <a:avLst/>
                </a:prstGeom>
                <a:solidFill>
                  <a:srgbClr val="8AA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399" name="Rectangle 1743">
                  <a:extLst>
                    <a:ext uri="{FF2B5EF4-FFF2-40B4-BE49-F238E27FC236}">
                      <a16:creationId xmlns:a16="http://schemas.microsoft.com/office/drawing/2014/main" id="{43AD8678-D794-4072-8FB6-16B6758BB567}"/>
                    </a:ext>
                  </a:extLst>
                </p:cNvPr>
                <p:cNvSpPr>
                  <a:spLocks noChangeArrowheads="1"/>
                </p:cNvSpPr>
                <p:nvPr/>
              </p:nvSpPr>
              <p:spPr bwMode="auto">
                <a:xfrm>
                  <a:off x="3499" y="1209"/>
                  <a:ext cx="384" cy="6"/>
                </a:xfrm>
                <a:prstGeom prst="rect">
                  <a:avLst/>
                </a:prstGeom>
                <a:solidFill>
                  <a:srgbClr val="81A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400" name="Rectangle 1744">
                  <a:extLst>
                    <a:ext uri="{FF2B5EF4-FFF2-40B4-BE49-F238E27FC236}">
                      <a16:creationId xmlns:a16="http://schemas.microsoft.com/office/drawing/2014/main" id="{B5926CDF-7D31-4286-B61A-009D246153A5}"/>
                    </a:ext>
                  </a:extLst>
                </p:cNvPr>
                <p:cNvSpPr>
                  <a:spLocks noChangeArrowheads="1"/>
                </p:cNvSpPr>
                <p:nvPr/>
              </p:nvSpPr>
              <p:spPr bwMode="auto">
                <a:xfrm>
                  <a:off x="3499" y="1215"/>
                  <a:ext cx="384" cy="6"/>
                </a:xfrm>
                <a:prstGeom prst="rect">
                  <a:avLst/>
                </a:prstGeom>
                <a:solidFill>
                  <a:srgbClr val="79A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401" name="Rectangle 1745">
                  <a:extLst>
                    <a:ext uri="{FF2B5EF4-FFF2-40B4-BE49-F238E27FC236}">
                      <a16:creationId xmlns:a16="http://schemas.microsoft.com/office/drawing/2014/main" id="{DCDD182A-E524-4E67-B03F-C0844959B248}"/>
                    </a:ext>
                  </a:extLst>
                </p:cNvPr>
                <p:cNvSpPr>
                  <a:spLocks noChangeArrowheads="1"/>
                </p:cNvSpPr>
                <p:nvPr/>
              </p:nvSpPr>
              <p:spPr bwMode="auto">
                <a:xfrm>
                  <a:off x="3499" y="1221"/>
                  <a:ext cx="384" cy="6"/>
                </a:xfrm>
                <a:prstGeom prst="rect">
                  <a:avLst/>
                </a:prstGeom>
                <a:solidFill>
                  <a:srgbClr val="73A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402" name="Rectangle 1746">
                  <a:extLst>
                    <a:ext uri="{FF2B5EF4-FFF2-40B4-BE49-F238E27FC236}">
                      <a16:creationId xmlns:a16="http://schemas.microsoft.com/office/drawing/2014/main" id="{9B8D43F9-1523-477D-AC7B-CDD5C38C7CDC}"/>
                    </a:ext>
                  </a:extLst>
                </p:cNvPr>
                <p:cNvSpPr>
                  <a:spLocks noChangeArrowheads="1"/>
                </p:cNvSpPr>
                <p:nvPr/>
              </p:nvSpPr>
              <p:spPr bwMode="auto">
                <a:xfrm>
                  <a:off x="3499" y="1227"/>
                  <a:ext cx="384" cy="6"/>
                </a:xfrm>
                <a:prstGeom prst="rect">
                  <a:avLst/>
                </a:prstGeom>
                <a:solidFill>
                  <a:srgbClr val="6D9D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403" name="Rectangle 1747">
                  <a:extLst>
                    <a:ext uri="{FF2B5EF4-FFF2-40B4-BE49-F238E27FC236}">
                      <a16:creationId xmlns:a16="http://schemas.microsoft.com/office/drawing/2014/main" id="{22C15D0E-841B-436B-95CA-FCDBE6E4AA9C}"/>
                    </a:ext>
                  </a:extLst>
                </p:cNvPr>
                <p:cNvSpPr>
                  <a:spLocks noChangeArrowheads="1"/>
                </p:cNvSpPr>
                <p:nvPr/>
              </p:nvSpPr>
              <p:spPr bwMode="auto">
                <a:xfrm>
                  <a:off x="3499" y="1233"/>
                  <a:ext cx="384" cy="6"/>
                </a:xfrm>
                <a:prstGeom prst="rect">
                  <a:avLst/>
                </a:prstGeom>
                <a:solidFill>
                  <a:srgbClr val="699B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404" name="Rectangle 1748">
                  <a:extLst>
                    <a:ext uri="{FF2B5EF4-FFF2-40B4-BE49-F238E27FC236}">
                      <a16:creationId xmlns:a16="http://schemas.microsoft.com/office/drawing/2014/main" id="{CA510FF7-3D41-4F62-BC55-48BDA0712CC9}"/>
                    </a:ext>
                  </a:extLst>
                </p:cNvPr>
                <p:cNvSpPr>
                  <a:spLocks noChangeArrowheads="1"/>
                </p:cNvSpPr>
                <p:nvPr/>
              </p:nvSpPr>
              <p:spPr bwMode="auto">
                <a:xfrm>
                  <a:off x="3499" y="1239"/>
                  <a:ext cx="384" cy="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2405" name="Rectangle 1749">
                <a:extLst>
                  <a:ext uri="{FF2B5EF4-FFF2-40B4-BE49-F238E27FC236}">
                    <a16:creationId xmlns:a16="http://schemas.microsoft.com/office/drawing/2014/main" id="{D532A1E7-0AB4-41A6-BE76-DDCA514A4F2A}"/>
                  </a:ext>
                </a:extLst>
              </p:cNvPr>
              <p:cNvSpPr>
                <a:spLocks noChangeArrowheads="1"/>
              </p:cNvSpPr>
              <p:nvPr/>
            </p:nvSpPr>
            <p:spPr bwMode="auto">
              <a:xfrm>
                <a:off x="3499" y="1053"/>
                <a:ext cx="384" cy="192"/>
              </a:xfrm>
              <a:prstGeom prst="rect">
                <a:avLst/>
              </a:prstGeom>
              <a:noFill/>
              <a:ln w="28575" cap="rnd">
                <a:solidFill>
                  <a:srgbClr val="200C4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2406" name="Rectangle 1750">
              <a:extLst>
                <a:ext uri="{FF2B5EF4-FFF2-40B4-BE49-F238E27FC236}">
                  <a16:creationId xmlns:a16="http://schemas.microsoft.com/office/drawing/2014/main" id="{49E9A714-287F-4F94-996A-94265599E27E}"/>
                </a:ext>
              </a:extLst>
            </p:cNvPr>
            <p:cNvSpPr>
              <a:spLocks noChangeArrowheads="1"/>
            </p:cNvSpPr>
            <p:nvPr/>
          </p:nvSpPr>
          <p:spPr bwMode="auto">
            <a:xfrm>
              <a:off x="4548" y="1758"/>
              <a:ext cx="27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fr-FR" altLang="en-US" sz="1400">
                  <a:solidFill>
                    <a:srgbClr val="200C40"/>
                  </a:solidFill>
                  <a:latin typeface="Arial" panose="020B0604020202020204" pitchFamily="34" charset="0"/>
                </a:rPr>
                <a:t>AAL5</a:t>
              </a:r>
              <a:endParaRPr lang="fr-FR" altLang="en-US"/>
            </a:p>
          </p:txBody>
        </p:sp>
        <p:grpSp>
          <p:nvGrpSpPr>
            <p:cNvPr id="72407" name="Group 1751">
              <a:extLst>
                <a:ext uri="{FF2B5EF4-FFF2-40B4-BE49-F238E27FC236}">
                  <a16:creationId xmlns:a16="http://schemas.microsoft.com/office/drawing/2014/main" id="{1AB23A69-3D98-4E7F-B302-1F2A1158094A}"/>
                </a:ext>
              </a:extLst>
            </p:cNvPr>
            <p:cNvGrpSpPr>
              <a:grpSpLocks/>
            </p:cNvGrpSpPr>
            <p:nvPr/>
          </p:nvGrpSpPr>
          <p:grpSpPr bwMode="auto">
            <a:xfrm>
              <a:off x="2928" y="1920"/>
              <a:ext cx="96" cy="2016"/>
              <a:chOff x="1452" y="1627"/>
              <a:chExt cx="90" cy="2064"/>
            </a:xfrm>
          </p:grpSpPr>
          <p:sp>
            <p:nvSpPr>
              <p:cNvPr id="72408" name="Line 1752">
                <a:extLst>
                  <a:ext uri="{FF2B5EF4-FFF2-40B4-BE49-F238E27FC236}">
                    <a16:creationId xmlns:a16="http://schemas.microsoft.com/office/drawing/2014/main" id="{33ACF677-D346-4A8A-B57A-6770F6A6F8D9}"/>
                  </a:ext>
                </a:extLst>
              </p:cNvPr>
              <p:cNvSpPr>
                <a:spLocks noChangeShapeType="1"/>
              </p:cNvSpPr>
              <p:nvPr/>
            </p:nvSpPr>
            <p:spPr bwMode="auto">
              <a:xfrm flipV="1">
                <a:off x="1494" y="1705"/>
                <a:ext cx="1" cy="1986"/>
              </a:xfrm>
              <a:prstGeom prst="line">
                <a:avLst/>
              </a:prstGeom>
              <a:noFill/>
              <a:ln w="28575">
                <a:solidFill>
                  <a:srgbClr val="200C4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09" name="Freeform 1753">
                <a:extLst>
                  <a:ext uri="{FF2B5EF4-FFF2-40B4-BE49-F238E27FC236}">
                    <a16:creationId xmlns:a16="http://schemas.microsoft.com/office/drawing/2014/main" id="{2DF2CE7B-4E4E-4432-9B04-71C38F116185}"/>
                  </a:ext>
                </a:extLst>
              </p:cNvPr>
              <p:cNvSpPr>
                <a:spLocks/>
              </p:cNvSpPr>
              <p:nvPr/>
            </p:nvSpPr>
            <p:spPr bwMode="auto">
              <a:xfrm>
                <a:off x="1452" y="1627"/>
                <a:ext cx="90" cy="96"/>
              </a:xfrm>
              <a:custGeom>
                <a:avLst/>
                <a:gdLst>
                  <a:gd name="T0" fmla="*/ 90 w 90"/>
                  <a:gd name="T1" fmla="*/ 96 h 96"/>
                  <a:gd name="T2" fmla="*/ 42 w 90"/>
                  <a:gd name="T3" fmla="*/ 0 h 96"/>
                  <a:gd name="T4" fmla="*/ 0 w 90"/>
                  <a:gd name="T5" fmla="*/ 96 h 96"/>
                  <a:gd name="T6" fmla="*/ 90 w 90"/>
                  <a:gd name="T7" fmla="*/ 96 h 96"/>
                </a:gdLst>
                <a:ahLst/>
                <a:cxnLst>
                  <a:cxn ang="0">
                    <a:pos x="T0" y="T1"/>
                  </a:cxn>
                  <a:cxn ang="0">
                    <a:pos x="T2" y="T3"/>
                  </a:cxn>
                  <a:cxn ang="0">
                    <a:pos x="T4" y="T5"/>
                  </a:cxn>
                  <a:cxn ang="0">
                    <a:pos x="T6" y="T7"/>
                  </a:cxn>
                </a:cxnLst>
                <a:rect l="0" t="0" r="r" b="b"/>
                <a:pathLst>
                  <a:path w="90" h="96">
                    <a:moveTo>
                      <a:pt x="90" y="96"/>
                    </a:moveTo>
                    <a:lnTo>
                      <a:pt x="42" y="0"/>
                    </a:lnTo>
                    <a:lnTo>
                      <a:pt x="0" y="96"/>
                    </a:lnTo>
                    <a:lnTo>
                      <a:pt x="90" y="96"/>
                    </a:lnTo>
                    <a:close/>
                  </a:path>
                </a:pathLst>
              </a:custGeom>
              <a:solidFill>
                <a:srgbClr val="200C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Tree>
    <p:extLst>
      <p:ext uri="{BB962C8B-B14F-4D97-AF65-F5344CB8AC3E}">
        <p14:creationId xmlns:p14="http://schemas.microsoft.com/office/powerpoint/2010/main" val="2902955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1">
            <a:extLst>
              <a:ext uri="{FF2B5EF4-FFF2-40B4-BE49-F238E27FC236}">
                <a16:creationId xmlns:a16="http://schemas.microsoft.com/office/drawing/2014/main" id="{755A0026-96D3-4792-BAE4-C53799DE9641}"/>
              </a:ext>
            </a:extLst>
          </p:cNvPr>
          <p:cNvSpPr>
            <a:spLocks noGrp="1"/>
          </p:cNvSpPr>
          <p:nvPr>
            <p:ph type="dt" sz="half" idx="10"/>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30/10/04</a:t>
            </a:r>
          </a:p>
        </p:txBody>
      </p:sp>
      <p:sp>
        <p:nvSpPr>
          <p:cNvPr id="8" name="Footer Placeholder 2">
            <a:extLst>
              <a:ext uri="{FF2B5EF4-FFF2-40B4-BE49-F238E27FC236}">
                <a16:creationId xmlns:a16="http://schemas.microsoft.com/office/drawing/2014/main" id="{53BF2CA4-C754-45CE-9A22-38C102E070AE}"/>
              </a:ext>
            </a:extLst>
          </p:cNvPr>
          <p:cNvSpPr>
            <a:spLocks noGrp="1"/>
          </p:cNvSpPr>
          <p:nvPr>
            <p:ph type="ftr" sz="quarter" idx="11"/>
          </p:nvPr>
        </p:nvSpPr>
        <p:spPr bwMode="auto">
          <a:xfrm>
            <a:off x="3124200" y="6248400"/>
            <a:ext cx="3392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Exposé de NT Réseaux - ADSL</a:t>
            </a:r>
          </a:p>
        </p:txBody>
      </p:sp>
      <p:sp>
        <p:nvSpPr>
          <p:cNvPr id="9" name="Slide Number Placeholder 3">
            <a:extLst>
              <a:ext uri="{FF2B5EF4-FFF2-40B4-BE49-F238E27FC236}">
                <a16:creationId xmlns:a16="http://schemas.microsoft.com/office/drawing/2014/main" id="{B41DA983-E5BB-4D93-BB3E-E434779FB270}"/>
              </a:ext>
            </a:extLst>
          </p:cNvPr>
          <p:cNvSpPr>
            <a:spLocks noGrp="1"/>
          </p:cNvSpPr>
          <p:nvPr>
            <p:ph type="sldNum" sz="quarter" idx="12"/>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fld id="{14250FF4-5802-40A6-8095-75EB9AA21484}" type="slidenum">
              <a:rPr lang="fr-FR" altLang="en-US" smtClean="0"/>
              <a:pPr/>
              <a:t>39</a:t>
            </a:fld>
            <a:endParaRPr lang="fr-FR" altLang="en-US"/>
          </a:p>
        </p:txBody>
      </p:sp>
      <p:sp>
        <p:nvSpPr>
          <p:cNvPr id="63490" name="Rectangle 2">
            <a:extLst>
              <a:ext uri="{FF2B5EF4-FFF2-40B4-BE49-F238E27FC236}">
                <a16:creationId xmlns:a16="http://schemas.microsoft.com/office/drawing/2014/main" id="{F74B1D7B-17BD-4851-B0E8-E536F551065B}"/>
              </a:ext>
            </a:extLst>
          </p:cNvPr>
          <p:cNvSpPr>
            <a:spLocks noChangeArrowheads="1"/>
          </p:cNvSpPr>
          <p:nvPr/>
        </p:nvSpPr>
        <p:spPr bwMode="auto">
          <a:xfrm>
            <a:off x="3076575" y="457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defRPr>
            </a:lvl1pPr>
            <a:lvl2pPr>
              <a:defRPr kumimoji="1" sz="2400">
                <a:solidFill>
                  <a:schemeClr val="tx1"/>
                </a:solidFill>
                <a:latin typeface="Times New Roman" panose="02020603050405020304" pitchFamily="18" charset="0"/>
              </a:defRPr>
            </a:lvl2pPr>
            <a:lvl3pPr>
              <a:defRPr kumimoji="1" sz="2400">
                <a:solidFill>
                  <a:schemeClr val="tx1"/>
                </a:solidFill>
                <a:latin typeface="Times New Roman" panose="02020603050405020304" pitchFamily="18" charset="0"/>
              </a:defRPr>
            </a:lvl3pPr>
            <a:lvl4pPr>
              <a:defRPr kumimoji="1" sz="2400">
                <a:solidFill>
                  <a:schemeClr val="tx1"/>
                </a:solidFill>
                <a:latin typeface="Times New Roman" panose="02020603050405020304" pitchFamily="18" charset="0"/>
              </a:defRPr>
            </a:lvl4pPr>
            <a:lvl5pPr>
              <a:defRPr kumimoji="1" sz="2400">
                <a:solidFill>
                  <a:schemeClr val="tx1"/>
                </a:solidFill>
                <a:latin typeface="Times New Roman" panose="02020603050405020304" pitchFamily="18" charset="0"/>
              </a:defRPr>
            </a:lvl5pPr>
            <a:lvl6pPr marL="457200" fontAlgn="base">
              <a:spcBef>
                <a:spcPct val="0"/>
              </a:spcBef>
              <a:spcAft>
                <a:spcPct val="0"/>
              </a:spcAft>
              <a:defRPr kumimoji="1" sz="2400">
                <a:solidFill>
                  <a:schemeClr val="tx1"/>
                </a:solidFill>
                <a:latin typeface="Times New Roman" panose="02020603050405020304" pitchFamily="18" charset="0"/>
              </a:defRPr>
            </a:lvl6pPr>
            <a:lvl7pPr marL="914400" fontAlgn="base">
              <a:spcBef>
                <a:spcPct val="0"/>
              </a:spcBef>
              <a:spcAft>
                <a:spcPct val="0"/>
              </a:spcAft>
              <a:defRPr kumimoji="1" sz="2400">
                <a:solidFill>
                  <a:schemeClr val="tx1"/>
                </a:solidFill>
                <a:latin typeface="Times New Roman" panose="02020603050405020304" pitchFamily="18" charset="0"/>
              </a:defRPr>
            </a:lvl7pPr>
            <a:lvl8pPr marL="1371600" fontAlgn="base">
              <a:spcBef>
                <a:spcPct val="0"/>
              </a:spcBef>
              <a:spcAft>
                <a:spcPct val="0"/>
              </a:spcAft>
              <a:defRPr kumimoji="1" sz="2400">
                <a:solidFill>
                  <a:schemeClr val="tx1"/>
                </a:solidFill>
                <a:latin typeface="Times New Roman" panose="02020603050405020304" pitchFamily="18" charset="0"/>
              </a:defRPr>
            </a:lvl8pPr>
            <a:lvl9pPr marL="1828800" fontAlgn="base">
              <a:spcBef>
                <a:spcPct val="0"/>
              </a:spcBef>
              <a:spcAft>
                <a:spcPct val="0"/>
              </a:spcAft>
              <a:defRPr kumimoji="1" sz="2400">
                <a:solidFill>
                  <a:schemeClr val="tx1"/>
                </a:solidFill>
                <a:latin typeface="Times New Roman" panose="02020603050405020304" pitchFamily="18" charset="0"/>
              </a:defRPr>
            </a:lvl9pPr>
          </a:lstStyle>
          <a:p>
            <a:pPr algn="ctr"/>
            <a:r>
              <a:rPr kumimoji="0" lang="fr-FR" altLang="en-US" sz="4400">
                <a:solidFill>
                  <a:schemeClr val="tx2"/>
                </a:solidFill>
                <a:latin typeface="Verdana" panose="020B0604030504040204" pitchFamily="34" charset="0"/>
              </a:rPr>
              <a:t>Les techniques de codage</a:t>
            </a:r>
          </a:p>
        </p:txBody>
      </p:sp>
      <p:sp>
        <p:nvSpPr>
          <p:cNvPr id="63491" name="Rectangle 3">
            <a:extLst>
              <a:ext uri="{FF2B5EF4-FFF2-40B4-BE49-F238E27FC236}">
                <a16:creationId xmlns:a16="http://schemas.microsoft.com/office/drawing/2014/main" id="{1DEF0D67-8BFE-40B8-A46C-AEC20A39842A}"/>
              </a:ext>
            </a:extLst>
          </p:cNvPr>
          <p:cNvSpPr>
            <a:spLocks noChangeArrowheads="1"/>
          </p:cNvSpPr>
          <p:nvPr/>
        </p:nvSpPr>
        <p:spPr bwMode="auto">
          <a:xfrm>
            <a:off x="2362200" y="4495800"/>
            <a:ext cx="800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fontAlgn="base">
              <a:spcBef>
                <a:spcPct val="0"/>
              </a:spcBef>
              <a:spcAft>
                <a:spcPct val="0"/>
              </a:spcAft>
              <a:defRPr kumimoji="1" sz="2400">
                <a:solidFill>
                  <a:schemeClr val="tx1"/>
                </a:solidFill>
                <a:latin typeface="Times New Roman" panose="02020603050405020304" pitchFamily="18" charset="0"/>
              </a:defRPr>
            </a:lvl6pPr>
            <a:lvl7pPr marL="2971800" indent="-228600" fontAlgn="base">
              <a:spcBef>
                <a:spcPct val="0"/>
              </a:spcBef>
              <a:spcAft>
                <a:spcPct val="0"/>
              </a:spcAft>
              <a:defRPr kumimoji="1" sz="2400">
                <a:solidFill>
                  <a:schemeClr val="tx1"/>
                </a:solidFill>
                <a:latin typeface="Times New Roman" panose="02020603050405020304" pitchFamily="18" charset="0"/>
              </a:defRPr>
            </a:lvl7pPr>
            <a:lvl8pPr marL="3429000" indent="-228600" fontAlgn="base">
              <a:spcBef>
                <a:spcPct val="0"/>
              </a:spcBef>
              <a:spcAft>
                <a:spcPct val="0"/>
              </a:spcAft>
              <a:defRPr kumimoji="1" sz="2400">
                <a:solidFill>
                  <a:schemeClr val="tx1"/>
                </a:solidFill>
                <a:latin typeface="Times New Roman" panose="02020603050405020304" pitchFamily="18" charset="0"/>
              </a:defRPr>
            </a:lvl8pPr>
            <a:lvl9pPr marL="3886200" indent="-228600" fontAlgn="base">
              <a:spcBef>
                <a:spcPct val="0"/>
              </a:spcBef>
              <a:spcAft>
                <a:spcPct val="0"/>
              </a:spcAft>
              <a:defRPr kumimoji="1" sz="2400">
                <a:solidFill>
                  <a:schemeClr val="tx1"/>
                </a:solidFill>
                <a:latin typeface="Times New Roman" panose="02020603050405020304" pitchFamily="18" charset="0"/>
              </a:defRPr>
            </a:lvl9pPr>
          </a:lstStyle>
          <a:p>
            <a:pPr>
              <a:spcBef>
                <a:spcPct val="20000"/>
              </a:spcBef>
              <a:buFontTx/>
              <a:buBlip>
                <a:blip r:embed="rId2"/>
              </a:buBlip>
            </a:pPr>
            <a:r>
              <a:rPr kumimoji="0" lang="fr-FR" altLang="en-US">
                <a:latin typeface="Verdana" panose="020B0604030504040204" pitchFamily="34" charset="0"/>
              </a:rPr>
              <a:t>Technique de modulation</a:t>
            </a:r>
          </a:p>
        </p:txBody>
      </p:sp>
      <p:sp>
        <p:nvSpPr>
          <p:cNvPr id="63492" name="Rectangle 4">
            <a:extLst>
              <a:ext uri="{FF2B5EF4-FFF2-40B4-BE49-F238E27FC236}">
                <a16:creationId xmlns:a16="http://schemas.microsoft.com/office/drawing/2014/main" id="{ECC3E7CC-103D-4B82-8B01-5572402083A3}"/>
              </a:ext>
            </a:extLst>
          </p:cNvPr>
          <p:cNvSpPr>
            <a:spLocks noChangeArrowheads="1"/>
          </p:cNvSpPr>
          <p:nvPr/>
        </p:nvSpPr>
        <p:spPr bwMode="auto">
          <a:xfrm>
            <a:off x="2438400" y="2057400"/>
            <a:ext cx="800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fontAlgn="base">
              <a:spcBef>
                <a:spcPct val="0"/>
              </a:spcBef>
              <a:spcAft>
                <a:spcPct val="0"/>
              </a:spcAft>
              <a:defRPr kumimoji="1" sz="2400">
                <a:solidFill>
                  <a:schemeClr val="tx1"/>
                </a:solidFill>
                <a:latin typeface="Times New Roman" panose="02020603050405020304" pitchFamily="18" charset="0"/>
              </a:defRPr>
            </a:lvl6pPr>
            <a:lvl7pPr marL="2971800" indent="-228600" fontAlgn="base">
              <a:spcBef>
                <a:spcPct val="0"/>
              </a:spcBef>
              <a:spcAft>
                <a:spcPct val="0"/>
              </a:spcAft>
              <a:defRPr kumimoji="1" sz="2400">
                <a:solidFill>
                  <a:schemeClr val="tx1"/>
                </a:solidFill>
                <a:latin typeface="Times New Roman" panose="02020603050405020304" pitchFamily="18" charset="0"/>
              </a:defRPr>
            </a:lvl7pPr>
            <a:lvl8pPr marL="3429000" indent="-228600" fontAlgn="base">
              <a:spcBef>
                <a:spcPct val="0"/>
              </a:spcBef>
              <a:spcAft>
                <a:spcPct val="0"/>
              </a:spcAft>
              <a:defRPr kumimoji="1" sz="2400">
                <a:solidFill>
                  <a:schemeClr val="tx1"/>
                </a:solidFill>
                <a:latin typeface="Times New Roman" panose="02020603050405020304" pitchFamily="18" charset="0"/>
              </a:defRPr>
            </a:lvl8pPr>
            <a:lvl9pPr marL="3886200" indent="-228600" fontAlgn="base">
              <a:spcBef>
                <a:spcPct val="0"/>
              </a:spcBef>
              <a:spcAft>
                <a:spcPct val="0"/>
              </a:spcAft>
              <a:defRPr kumimoji="1" sz="2400">
                <a:solidFill>
                  <a:schemeClr val="tx1"/>
                </a:solidFill>
                <a:latin typeface="Times New Roman" panose="02020603050405020304" pitchFamily="18" charset="0"/>
              </a:defRPr>
            </a:lvl9pPr>
          </a:lstStyle>
          <a:p>
            <a:pPr>
              <a:spcBef>
                <a:spcPct val="20000"/>
              </a:spcBef>
              <a:buFontTx/>
              <a:buBlip>
                <a:blip r:embed="rId2"/>
              </a:buBlip>
            </a:pPr>
            <a:r>
              <a:rPr kumimoji="0" lang="fr-FR" altLang="en-US">
                <a:latin typeface="Verdana" panose="020B0604030504040204" pitchFamily="34" charset="0"/>
              </a:rPr>
              <a:t>Technique de multiplexage</a:t>
            </a:r>
          </a:p>
          <a:p>
            <a:pPr lvl="1" eaLnBrk="0" hangingPunct="0">
              <a:spcBef>
                <a:spcPct val="50000"/>
              </a:spcBef>
              <a:buClr>
                <a:schemeClr val="accent2"/>
              </a:buClr>
              <a:buSzPct val="65000"/>
              <a:buFont typeface="Monotype Sorts" charset="2"/>
              <a:buChar char="u"/>
            </a:pPr>
            <a:r>
              <a:rPr kumimoji="0" lang="fr-FR" altLang="en-US" sz="1600">
                <a:latin typeface="Verdana" panose="020B0604030504040204" pitchFamily="34" charset="0"/>
              </a:rPr>
              <a:t> </a:t>
            </a:r>
            <a:r>
              <a:rPr kumimoji="0" lang="fr-FR" altLang="en-US" sz="1800">
                <a:latin typeface="Verdana" panose="020B0604030504040204" pitchFamily="34" charset="0"/>
              </a:rPr>
              <a:t>FDM (Frequency Division Multiplexing)</a:t>
            </a:r>
          </a:p>
          <a:p>
            <a:pPr lvl="2" eaLnBrk="0" hangingPunct="0">
              <a:spcBef>
                <a:spcPct val="50000"/>
              </a:spcBef>
              <a:buClr>
                <a:schemeClr val="accent2"/>
              </a:buClr>
              <a:buSzPct val="65000"/>
              <a:buFont typeface="Monotype Sorts" charset="2"/>
              <a:buBlip>
                <a:blip r:embed="rId3"/>
              </a:buBlip>
            </a:pPr>
            <a:r>
              <a:rPr kumimoji="0" lang="fr-FR" altLang="en-US" sz="1600">
                <a:latin typeface="Verdana" panose="020B0604030504040204" pitchFamily="34" charset="0"/>
              </a:rPr>
              <a:t> </a:t>
            </a:r>
            <a:r>
              <a:rPr kumimoji="0" lang="fr-FR" altLang="en-US" sz="1600">
                <a:solidFill>
                  <a:srgbClr val="000000"/>
                </a:solidFill>
                <a:latin typeface="Verdana" panose="020B0604030504040204" pitchFamily="34" charset="0"/>
                <a:cs typeface="Times New Roman" panose="02020603050405020304" pitchFamily="18" charset="0"/>
              </a:rPr>
              <a:t>Accroître les débits sur paires torsadées (lignes téléphoniques)</a:t>
            </a:r>
            <a:endParaRPr kumimoji="0" lang="fr-FR" altLang="en-US" sz="900">
              <a:latin typeface="Verdana" panose="020B0604030504040204" pitchFamily="34" charset="0"/>
            </a:endParaRPr>
          </a:p>
          <a:p>
            <a:pPr lvl="1" eaLnBrk="0" hangingPunct="0">
              <a:spcBef>
                <a:spcPct val="50000"/>
              </a:spcBef>
              <a:buClr>
                <a:schemeClr val="accent2"/>
              </a:buClr>
              <a:buSzPct val="65000"/>
              <a:buFont typeface="Monotype Sorts" charset="2"/>
              <a:buChar char="u"/>
            </a:pPr>
            <a:r>
              <a:rPr kumimoji="0" lang="fr-FR" altLang="en-US" sz="1600">
                <a:latin typeface="Verdana" panose="020B0604030504040204" pitchFamily="34" charset="0"/>
              </a:rPr>
              <a:t> </a:t>
            </a:r>
            <a:r>
              <a:rPr kumimoji="0" lang="fr-FR" altLang="en-US" sz="1800">
                <a:latin typeface="Verdana" panose="020B0604030504040204" pitchFamily="34" charset="0"/>
              </a:rPr>
              <a:t>TDM (Time Division Multiplexing)</a:t>
            </a:r>
          </a:p>
          <a:p>
            <a:pPr lvl="2" eaLnBrk="0" hangingPunct="0">
              <a:spcBef>
                <a:spcPct val="50000"/>
              </a:spcBef>
              <a:buClr>
                <a:schemeClr val="accent2"/>
              </a:buClr>
              <a:buSzPct val="65000"/>
              <a:buFont typeface="Monotype Sorts" charset="2"/>
              <a:buBlip>
                <a:blip r:embed="rId3"/>
              </a:buBlip>
            </a:pPr>
            <a:r>
              <a:rPr kumimoji="0" lang="fr-FR" altLang="en-US" sz="1600">
                <a:latin typeface="Verdana" panose="020B0604030504040204" pitchFamily="34" charset="0"/>
              </a:rPr>
              <a:t> </a:t>
            </a:r>
            <a:r>
              <a:rPr kumimoji="0" lang="fr-FR" altLang="en-US" sz="1600">
                <a:solidFill>
                  <a:srgbClr val="000000"/>
                </a:solidFill>
                <a:latin typeface="Verdana" panose="020B0604030504040204" pitchFamily="34" charset="0"/>
                <a:cs typeface="Times New Roman" panose="02020603050405020304" pitchFamily="18" charset="0"/>
              </a:rPr>
              <a:t>Affecte à un utilisateur unique la totalité de la bande passante pendant un court instant</a:t>
            </a:r>
          </a:p>
        </p:txBody>
      </p:sp>
      <p:sp>
        <p:nvSpPr>
          <p:cNvPr id="63493" name="Rectangle 5">
            <a:extLst>
              <a:ext uri="{FF2B5EF4-FFF2-40B4-BE49-F238E27FC236}">
                <a16:creationId xmlns:a16="http://schemas.microsoft.com/office/drawing/2014/main" id="{3D0B5669-4270-48A7-9DE2-625BBD790CD4}"/>
              </a:ext>
            </a:extLst>
          </p:cNvPr>
          <p:cNvSpPr>
            <a:spLocks noChangeArrowheads="1"/>
          </p:cNvSpPr>
          <p:nvPr/>
        </p:nvSpPr>
        <p:spPr bwMode="auto">
          <a:xfrm>
            <a:off x="2438400" y="4953001"/>
            <a:ext cx="754380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eaLnBrk="0" hangingPunct="0">
              <a:spcBef>
                <a:spcPct val="50000"/>
              </a:spcBef>
              <a:buClr>
                <a:schemeClr val="accent2"/>
              </a:buClr>
              <a:buSzPct val="65000"/>
              <a:buFont typeface="Monotype Sorts" charset="2"/>
              <a:buChar char="u"/>
            </a:pPr>
            <a:r>
              <a:rPr lang="fr-FR" altLang="en-US" sz="1600">
                <a:latin typeface="Verdana" panose="020B0604030504040204" pitchFamily="34" charset="0"/>
              </a:rPr>
              <a:t>   </a:t>
            </a:r>
            <a:r>
              <a:rPr lang="fr-FR" altLang="en-US">
                <a:latin typeface="Verdana" panose="020B0604030504040204" pitchFamily="34" charset="0"/>
              </a:rPr>
              <a:t>DMT (Discret Multi Tone)</a:t>
            </a:r>
          </a:p>
          <a:p>
            <a:pPr lvl="2" eaLnBrk="0" hangingPunct="0">
              <a:spcBef>
                <a:spcPct val="50000"/>
              </a:spcBef>
              <a:buClr>
                <a:schemeClr val="accent2"/>
              </a:buClr>
              <a:buSzPct val="65000"/>
              <a:buFont typeface="Monotype Sorts" charset="2"/>
              <a:buBlip>
                <a:blip r:embed="rId3"/>
              </a:buBlip>
            </a:pPr>
            <a:r>
              <a:rPr lang="fr-FR" altLang="en-US" sz="1600">
                <a:latin typeface="Verdana" panose="020B0604030504040204" pitchFamily="34" charset="0"/>
              </a:rPr>
              <a:t> </a:t>
            </a:r>
            <a:r>
              <a:rPr lang="fr-FR" altLang="en-US" sz="1600">
                <a:solidFill>
                  <a:srgbClr val="000000"/>
                </a:solidFill>
                <a:latin typeface="Verdana" panose="020B0604030504040204" pitchFamily="34" charset="0"/>
                <a:cs typeface="Times New Roman" panose="02020603050405020304" pitchFamily="18" charset="0"/>
              </a:rPr>
              <a:t>Division de la fréquence en trains de 256 sous fréquences</a:t>
            </a:r>
            <a:r>
              <a:rPr lang="fr-FR" altLang="en-US" sz="1400">
                <a:solidFill>
                  <a:srgbClr val="000000"/>
                </a:solidFill>
                <a:latin typeface="Verdana" panose="020B0604030504040204" pitchFamily="34" charset="0"/>
                <a:cs typeface="Times New Roman" panose="02020603050405020304" pitchFamily="18" charset="0"/>
              </a:rPr>
              <a:t> </a:t>
            </a:r>
          </a:p>
          <a:p>
            <a:pPr lvl="3" eaLnBrk="0" hangingPunct="0">
              <a:spcBef>
                <a:spcPct val="50000"/>
              </a:spcBef>
              <a:buClr>
                <a:schemeClr val="accent2"/>
              </a:buClr>
              <a:buSzPct val="65000"/>
              <a:buFont typeface="Monotype Sorts" charset="2"/>
              <a:buNone/>
            </a:pPr>
            <a:endParaRPr lang="fr-FR" altLang="en-US" sz="800">
              <a:solidFill>
                <a:srgbClr val="000000"/>
              </a:solidFill>
              <a:latin typeface="Verdana" panose="020B0604030504040204" pitchFamily="34" charset="0"/>
              <a:cs typeface="Times New Roman" panose="02020603050405020304" pitchFamily="18" charset="0"/>
            </a:endParaRPr>
          </a:p>
          <a:p>
            <a:pPr lvl="1" eaLnBrk="0" hangingPunct="0">
              <a:spcBef>
                <a:spcPct val="50000"/>
              </a:spcBef>
              <a:buClr>
                <a:schemeClr val="accent2"/>
              </a:buClr>
              <a:buSzPct val="65000"/>
              <a:buFont typeface="Monotype Sorts" charset="2"/>
              <a:buChar char="u"/>
            </a:pPr>
            <a:r>
              <a:rPr lang="fr-FR" altLang="en-US" sz="1400">
                <a:solidFill>
                  <a:srgbClr val="000000"/>
                </a:solidFill>
                <a:latin typeface="Verdana" panose="020B0604030504040204" pitchFamily="34" charset="0"/>
                <a:cs typeface="Times New Roman" panose="02020603050405020304" pitchFamily="18" charset="0"/>
              </a:rPr>
              <a:t>   </a:t>
            </a:r>
            <a:r>
              <a:rPr lang="fr-FR" altLang="en-US">
                <a:solidFill>
                  <a:srgbClr val="000000"/>
                </a:solidFill>
                <a:latin typeface="Verdana" panose="020B0604030504040204" pitchFamily="34" charset="0"/>
                <a:cs typeface="Times New Roman" panose="02020603050405020304" pitchFamily="18" charset="0"/>
              </a:rPr>
              <a:t>CAP (Carrierless Amplitude &amp; Phase Modulation)</a:t>
            </a:r>
          </a:p>
          <a:p>
            <a:pPr lvl="3" eaLnBrk="0" hangingPunct="0">
              <a:spcBef>
                <a:spcPct val="50000"/>
              </a:spcBef>
              <a:buClr>
                <a:schemeClr val="accent2"/>
              </a:buClr>
              <a:buSzPct val="65000"/>
              <a:buFont typeface="Monotype Sorts" charset="2"/>
              <a:buNone/>
            </a:pPr>
            <a:endParaRPr lang="fr-FR" altLang="en-US">
              <a:latin typeface="Verdana" panose="020B0604030504040204" pitchFamily="34" charset="0"/>
            </a:endParaRPr>
          </a:p>
        </p:txBody>
      </p:sp>
      <p:pic>
        <p:nvPicPr>
          <p:cNvPr id="63494" name="Picture 6">
            <a:extLst>
              <a:ext uri="{FF2B5EF4-FFF2-40B4-BE49-F238E27FC236}">
                <a16:creationId xmlns:a16="http://schemas.microsoft.com/office/drawing/2014/main" id="{584028DF-A42E-4DB2-A072-EC2D2FB50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4419601"/>
            <a:ext cx="1981200" cy="87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078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D7B17E-9D67-FE4D-D38A-81B165A2516D}"/>
              </a:ext>
            </a:extLst>
          </p:cNvPr>
          <p:cNvSpPr>
            <a:spLocks noGrp="1"/>
          </p:cNvSpPr>
          <p:nvPr>
            <p:ph type="title"/>
          </p:nvPr>
        </p:nvSpPr>
        <p:spPr>
          <a:xfrm>
            <a:off x="739726" y="681038"/>
            <a:ext cx="10515600" cy="725732"/>
          </a:xfrm>
        </p:spPr>
        <p:txBody>
          <a:bodyPr>
            <a:normAutofit fontScale="90000"/>
          </a:bodyPr>
          <a:lstStyle/>
          <a:p>
            <a:r>
              <a:rPr lang="fr-FR" sz="1800" dirty="0">
                <a:solidFill>
                  <a:srgbClr val="374151"/>
                </a:solidFill>
                <a:effectLst/>
                <a:latin typeface="Segoe UI" panose="020B0502040204020203" pitchFamily="34" charset="0"/>
                <a:ea typeface="Times New Roman" panose="02020603050405020304" pitchFamily="18" charset="0"/>
              </a:rPr>
              <a:t>Voici quelques caractéristiques et éléments clés des réseaux convergents :</a:t>
            </a:r>
            <a:br>
              <a:rPr lang="fr-FR" sz="1800" dirty="0">
                <a:effectLst/>
                <a:latin typeface="Times New Roman" panose="02020603050405020304" pitchFamily="18" charset="0"/>
                <a:ea typeface="Times New Roman" panose="02020603050405020304" pitchFamily="18" charset="0"/>
              </a:rPr>
            </a:br>
            <a:endParaRPr lang="fr-FR" dirty="0"/>
          </a:p>
        </p:txBody>
      </p:sp>
      <p:sp>
        <p:nvSpPr>
          <p:cNvPr id="3" name="Espace réservé du contenu 2">
            <a:extLst>
              <a:ext uri="{FF2B5EF4-FFF2-40B4-BE49-F238E27FC236}">
                <a16:creationId xmlns:a16="http://schemas.microsoft.com/office/drawing/2014/main" id="{4399ACF9-D2A4-9159-2120-8C85A1276DA5}"/>
              </a:ext>
            </a:extLst>
          </p:cNvPr>
          <p:cNvSpPr>
            <a:spLocks noGrp="1"/>
          </p:cNvSpPr>
          <p:nvPr>
            <p:ph idx="1"/>
          </p:nvPr>
        </p:nvSpPr>
        <p:spPr>
          <a:xfrm>
            <a:off x="788963" y="1406770"/>
            <a:ext cx="10614074" cy="5178157"/>
          </a:xfrm>
        </p:spPr>
        <p:txBody>
          <a:bodyPr>
            <a:normAutofit/>
          </a:bodyPr>
          <a:lstStyle/>
          <a:p>
            <a:pPr marL="342900" lvl="0" indent="-342900">
              <a:buFont typeface="+mj-lt"/>
              <a:buAutoNum type="arabicPeriod"/>
              <a:tabLst>
                <a:tab pos="408305" algn="l"/>
              </a:tabLst>
            </a:pPr>
            <a:r>
              <a:rPr lang="fr-FR" sz="1800" b="1" dirty="0">
                <a:solidFill>
                  <a:srgbClr val="374151"/>
                </a:solidFill>
                <a:effectLst/>
                <a:latin typeface="Segoe UI" panose="020B0502040204020203" pitchFamily="34" charset="0"/>
                <a:ea typeface="Times New Roman" panose="02020603050405020304" pitchFamily="18" charset="0"/>
              </a:rPr>
              <a:t>Intégration des services</a:t>
            </a:r>
            <a:r>
              <a:rPr lang="fr-FR" sz="1800" dirty="0">
                <a:solidFill>
                  <a:srgbClr val="374151"/>
                </a:solidFill>
                <a:effectLst/>
                <a:latin typeface="Segoe UI" panose="020B0502040204020203" pitchFamily="34" charset="0"/>
                <a:ea typeface="Times New Roman" panose="02020603050405020304" pitchFamily="18" charset="0"/>
              </a:rPr>
              <a:t> : Les réseaux convergents permettent de faire transiter différents types de trafic, tels que la voix, la vidéo, les données, et parfois même d'autres services comme la télévision, sur une seule infrastructure de réseau.</a:t>
            </a:r>
            <a:endParaRPr lang="fr-FR"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tabLst>
                <a:tab pos="408305" algn="l"/>
              </a:tabLst>
            </a:pPr>
            <a:r>
              <a:rPr lang="fr-FR" sz="1800" b="1" dirty="0">
                <a:solidFill>
                  <a:srgbClr val="374151"/>
                </a:solidFill>
                <a:effectLst/>
                <a:latin typeface="Segoe UI" panose="020B0502040204020203" pitchFamily="34" charset="0"/>
                <a:ea typeface="Times New Roman" panose="02020603050405020304" pitchFamily="18" charset="0"/>
              </a:rPr>
              <a:t>Utilisation efficace des ressources</a:t>
            </a:r>
            <a:r>
              <a:rPr lang="fr-FR" sz="1800" dirty="0">
                <a:solidFill>
                  <a:srgbClr val="374151"/>
                </a:solidFill>
                <a:effectLst/>
                <a:latin typeface="Segoe UI" panose="020B0502040204020203" pitchFamily="34" charset="0"/>
                <a:ea typeface="Times New Roman" panose="02020603050405020304" pitchFamily="18" charset="0"/>
              </a:rPr>
              <a:t> : En consolidant les services sur un seul réseau, les ressources telles que la bande passante et l'énergie sont utilisées de manière plus efficace, ce qui peut réduire les coûts opérationnels.</a:t>
            </a:r>
            <a:endParaRPr lang="fr-FR"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tabLst>
                <a:tab pos="408305" algn="l"/>
              </a:tabLst>
            </a:pPr>
            <a:r>
              <a:rPr lang="fr-FR" sz="1800" b="1" dirty="0">
                <a:solidFill>
                  <a:srgbClr val="374151"/>
                </a:solidFill>
                <a:effectLst/>
                <a:latin typeface="Segoe UI" panose="020B0502040204020203" pitchFamily="34" charset="0"/>
                <a:ea typeface="Times New Roman" panose="02020603050405020304" pitchFamily="18" charset="0"/>
              </a:rPr>
              <a:t>Simplicité de gestion</a:t>
            </a:r>
            <a:r>
              <a:rPr lang="fr-FR" sz="1800" dirty="0">
                <a:solidFill>
                  <a:srgbClr val="374151"/>
                </a:solidFill>
                <a:effectLst/>
                <a:latin typeface="Segoe UI" panose="020B0502040204020203" pitchFamily="34" charset="0"/>
                <a:ea typeface="Times New Roman" panose="02020603050405020304" pitchFamily="18" charset="0"/>
              </a:rPr>
              <a:t> : La gestion d'un réseau convergent est généralement simplifiée car il n'est plus nécessaire de gérer plusieurs réseaux indépendants pour différents services. Cela peut simplifier la surveillance, la configuration et la maintenance du réseau.</a:t>
            </a:r>
            <a:endParaRPr lang="fr-FR"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tabLst>
                <a:tab pos="408305" algn="l"/>
              </a:tabLst>
            </a:pPr>
            <a:r>
              <a:rPr lang="fr-FR" sz="1800" b="1" dirty="0">
                <a:solidFill>
                  <a:srgbClr val="374151"/>
                </a:solidFill>
                <a:effectLst/>
                <a:latin typeface="Segoe UI" panose="020B0502040204020203" pitchFamily="34" charset="0"/>
                <a:ea typeface="Times New Roman" panose="02020603050405020304" pitchFamily="18" charset="0"/>
              </a:rPr>
              <a:t>Flexibilité et évolutivité</a:t>
            </a:r>
            <a:r>
              <a:rPr lang="fr-FR" sz="1800" dirty="0">
                <a:solidFill>
                  <a:srgbClr val="374151"/>
                </a:solidFill>
                <a:effectLst/>
                <a:latin typeface="Segoe UI" panose="020B0502040204020203" pitchFamily="34" charset="0"/>
                <a:ea typeface="Times New Roman" panose="02020603050405020304" pitchFamily="18" charset="0"/>
              </a:rPr>
              <a:t> : Les réseaux convergents sont conçus pour être flexibles et évolutifs, ce qui signifie qu'ils peuvent s'adapter aux besoins changeants de l'entreprise ou de l'utilisateur final. Par exemple, il est plus facile d'ajouter de nouveaux services ou de faire évoluer la capacité du réseau.</a:t>
            </a:r>
            <a:endParaRPr lang="fr-FR"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tabLst>
                <a:tab pos="408305" algn="l"/>
              </a:tabLst>
            </a:pPr>
            <a:r>
              <a:rPr lang="fr-FR" sz="1800" b="1" dirty="0">
                <a:solidFill>
                  <a:srgbClr val="374151"/>
                </a:solidFill>
                <a:effectLst/>
                <a:latin typeface="Segoe UI" panose="020B0502040204020203" pitchFamily="34" charset="0"/>
                <a:ea typeface="Times New Roman" panose="02020603050405020304" pitchFamily="18" charset="0"/>
              </a:rPr>
              <a:t>Qualité de service (QoS)</a:t>
            </a:r>
            <a:r>
              <a:rPr lang="fr-FR" sz="1800" dirty="0">
                <a:solidFill>
                  <a:srgbClr val="374151"/>
                </a:solidFill>
                <a:effectLst/>
                <a:latin typeface="Segoe UI" panose="020B0502040204020203" pitchFamily="34" charset="0"/>
                <a:ea typeface="Times New Roman" panose="02020603050405020304" pitchFamily="18" charset="0"/>
              </a:rPr>
              <a:t> : Les réseaux convergents doivent souvent mettre en œuvre des mécanismes de qualité de service pour garantir que les services sensibles aux délais, tels que la voix et la vidéo, bénéficient d'une priorité appropriée dans le trafic réseau.</a:t>
            </a:r>
            <a:endParaRPr lang="fr-FR" sz="1800" dirty="0">
              <a:effectLst/>
              <a:latin typeface="Times New Roman" panose="02020603050405020304" pitchFamily="18" charset="0"/>
              <a:ea typeface="Times New Roman" panose="02020603050405020304" pitchFamily="18" charset="0"/>
            </a:endParaRPr>
          </a:p>
          <a:p>
            <a:endParaRPr lang="fr-FR" dirty="0"/>
          </a:p>
        </p:txBody>
      </p:sp>
    </p:spTree>
    <p:extLst>
      <p:ext uri="{BB962C8B-B14F-4D97-AF65-F5344CB8AC3E}">
        <p14:creationId xmlns:p14="http://schemas.microsoft.com/office/powerpoint/2010/main" val="2440340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B1B5A87-E776-4E62-9111-DD1293F6EA68}"/>
              </a:ext>
            </a:extLst>
          </p:cNvPr>
          <p:cNvSpPr>
            <a:spLocks noGrp="1"/>
          </p:cNvSpPr>
          <p:nvPr>
            <p:ph type="dt" sz="half" idx="10"/>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30/10/04</a:t>
            </a:r>
          </a:p>
        </p:txBody>
      </p:sp>
      <p:sp>
        <p:nvSpPr>
          <p:cNvPr id="5" name="Footer Placeholder 4">
            <a:extLst>
              <a:ext uri="{FF2B5EF4-FFF2-40B4-BE49-F238E27FC236}">
                <a16:creationId xmlns:a16="http://schemas.microsoft.com/office/drawing/2014/main" id="{847AD187-E38E-430A-9B95-22595218B403}"/>
              </a:ext>
            </a:extLst>
          </p:cNvPr>
          <p:cNvSpPr>
            <a:spLocks noGrp="1"/>
          </p:cNvSpPr>
          <p:nvPr>
            <p:ph type="ftr" sz="quarter" idx="11"/>
          </p:nvPr>
        </p:nvSpPr>
        <p:spPr bwMode="auto">
          <a:xfrm>
            <a:off x="3124200" y="6248400"/>
            <a:ext cx="3392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Exposé de NT Réseaux - ADSL</a:t>
            </a:r>
          </a:p>
        </p:txBody>
      </p:sp>
      <p:sp>
        <p:nvSpPr>
          <p:cNvPr id="6" name="Slide Number Placeholder 5">
            <a:extLst>
              <a:ext uri="{FF2B5EF4-FFF2-40B4-BE49-F238E27FC236}">
                <a16:creationId xmlns:a16="http://schemas.microsoft.com/office/drawing/2014/main" id="{F68300FC-A883-4C59-AA81-CD88CAE1B858}"/>
              </a:ext>
            </a:extLst>
          </p:cNvPr>
          <p:cNvSpPr>
            <a:spLocks noGrp="1"/>
          </p:cNvSpPr>
          <p:nvPr>
            <p:ph type="sldNum" sz="quarter" idx="12"/>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fld id="{B616D4B8-A157-4C20-B303-B12C5380ED69}" type="slidenum">
              <a:rPr lang="fr-FR" altLang="en-US" smtClean="0"/>
              <a:pPr/>
              <a:t>40</a:t>
            </a:fld>
            <a:endParaRPr lang="fr-FR" altLang="en-US"/>
          </a:p>
        </p:txBody>
      </p:sp>
      <p:sp>
        <p:nvSpPr>
          <p:cNvPr id="72706" name="Rectangle 2">
            <a:extLst>
              <a:ext uri="{FF2B5EF4-FFF2-40B4-BE49-F238E27FC236}">
                <a16:creationId xmlns:a16="http://schemas.microsoft.com/office/drawing/2014/main" id="{0BDE6A57-7681-4D17-9230-C90E1E39CD9D}"/>
              </a:ext>
            </a:extLst>
          </p:cNvPr>
          <p:cNvSpPr>
            <a:spLocks noGrp="1" noChangeArrowheads="1"/>
          </p:cNvSpPr>
          <p:nvPr>
            <p:ph type="title"/>
          </p:nvPr>
        </p:nvSpPr>
        <p:spPr/>
        <p:txBody>
          <a:bodyPr/>
          <a:lstStyle/>
          <a:p>
            <a:r>
              <a:rPr lang="fr-FR" altLang="en-US">
                <a:latin typeface="Verdana" panose="020B0604030504040204" pitchFamily="34" charset="0"/>
              </a:rPr>
              <a:t>Le Dégroupage</a:t>
            </a:r>
          </a:p>
        </p:txBody>
      </p:sp>
      <p:sp>
        <p:nvSpPr>
          <p:cNvPr id="72707" name="Rectangle 3">
            <a:extLst>
              <a:ext uri="{FF2B5EF4-FFF2-40B4-BE49-F238E27FC236}">
                <a16:creationId xmlns:a16="http://schemas.microsoft.com/office/drawing/2014/main" id="{51D2716D-43F8-49D7-BB11-5E89BEAA93C8}"/>
              </a:ext>
            </a:extLst>
          </p:cNvPr>
          <p:cNvSpPr>
            <a:spLocks noGrp="1" noChangeArrowheads="1"/>
          </p:cNvSpPr>
          <p:nvPr>
            <p:ph type="body" idx="1"/>
          </p:nvPr>
        </p:nvSpPr>
        <p:spPr>
          <a:xfrm>
            <a:off x="3816776" y="2243649"/>
            <a:ext cx="7677727" cy="2585323"/>
          </a:xfrm>
        </p:spPr>
        <p:txBody>
          <a:bodyPr>
            <a:normAutofit fontScale="92500"/>
          </a:bodyPr>
          <a:lstStyle/>
          <a:p>
            <a:r>
              <a:rPr lang="fr-FR" altLang="en-US" sz="2400">
                <a:latin typeface="Verdana" panose="020B0604030504040204" pitchFamily="34" charset="0"/>
              </a:rPr>
              <a:t>S’applique à la boucle locale</a:t>
            </a:r>
          </a:p>
          <a:p>
            <a:r>
              <a:rPr lang="fr-FR" altLang="en-US" sz="2400">
                <a:latin typeface="Verdana" panose="020B0604030504040204" pitchFamily="34" charset="0"/>
              </a:rPr>
              <a:t>Accès direct aux clients pour les autres opérateurs</a:t>
            </a:r>
          </a:p>
          <a:p>
            <a:endParaRPr lang="fr-FR" altLang="en-US" sz="2400">
              <a:latin typeface="Verdana" panose="020B0604030504040204" pitchFamily="34" charset="0"/>
            </a:endParaRPr>
          </a:p>
          <a:p>
            <a:r>
              <a:rPr lang="fr-FR" altLang="en-US" sz="2400">
                <a:solidFill>
                  <a:schemeClr val="bg2"/>
                </a:solidFill>
                <a:latin typeface="Verdana" panose="020B0604030504040204" pitchFamily="34" charset="0"/>
              </a:rPr>
              <a:t>9 opérateurs</a:t>
            </a:r>
            <a:r>
              <a:rPr lang="fr-FR" altLang="en-US" sz="2400">
                <a:latin typeface="Verdana" panose="020B0604030504040204" pitchFamily="34" charset="0"/>
              </a:rPr>
              <a:t> alternatifs du dégroupage</a:t>
            </a:r>
          </a:p>
          <a:p>
            <a:r>
              <a:rPr lang="fr-FR" altLang="en-US" sz="2400">
                <a:latin typeface="Verdana" panose="020B0604030504040204" pitchFamily="34" charset="0"/>
              </a:rPr>
              <a:t>Fin 2003 : </a:t>
            </a:r>
          </a:p>
          <a:p>
            <a:pPr lvl="1">
              <a:buFontTx/>
              <a:buNone/>
            </a:pPr>
            <a:r>
              <a:rPr lang="fr-FR" altLang="en-US" sz="2400">
                <a:solidFill>
                  <a:schemeClr val="bg2"/>
                </a:solidFill>
                <a:latin typeface="Verdana" panose="020B0604030504040204" pitchFamily="34" charset="0"/>
              </a:rPr>
              <a:t>273255 lignes</a:t>
            </a:r>
            <a:r>
              <a:rPr lang="fr-FR" altLang="en-US" sz="2400">
                <a:latin typeface="Verdana" panose="020B0604030504040204" pitchFamily="34" charset="0"/>
              </a:rPr>
              <a:t> dégroupées</a:t>
            </a:r>
          </a:p>
        </p:txBody>
      </p:sp>
    </p:spTree>
    <p:extLst>
      <p:ext uri="{BB962C8B-B14F-4D97-AF65-F5344CB8AC3E}">
        <p14:creationId xmlns:p14="http://schemas.microsoft.com/office/powerpoint/2010/main" val="3494091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Date Placeholder 1">
            <a:extLst>
              <a:ext uri="{FF2B5EF4-FFF2-40B4-BE49-F238E27FC236}">
                <a16:creationId xmlns:a16="http://schemas.microsoft.com/office/drawing/2014/main" id="{4F640673-2D10-4323-A9BE-AB91151EF0B2}"/>
              </a:ext>
            </a:extLst>
          </p:cNvPr>
          <p:cNvSpPr>
            <a:spLocks noGrp="1"/>
          </p:cNvSpPr>
          <p:nvPr>
            <p:ph type="dt" sz="half" idx="10"/>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30/10/04</a:t>
            </a:r>
          </a:p>
        </p:txBody>
      </p:sp>
      <p:sp>
        <p:nvSpPr>
          <p:cNvPr id="8" name="Footer Placeholder 2">
            <a:extLst>
              <a:ext uri="{FF2B5EF4-FFF2-40B4-BE49-F238E27FC236}">
                <a16:creationId xmlns:a16="http://schemas.microsoft.com/office/drawing/2014/main" id="{A621520C-F751-4E6D-92BD-E4E7EA0D04C2}"/>
              </a:ext>
            </a:extLst>
          </p:cNvPr>
          <p:cNvSpPr>
            <a:spLocks noGrp="1"/>
          </p:cNvSpPr>
          <p:nvPr>
            <p:ph type="ftr" sz="quarter" idx="11"/>
          </p:nvPr>
        </p:nvSpPr>
        <p:spPr bwMode="auto">
          <a:xfrm>
            <a:off x="3124200" y="6248400"/>
            <a:ext cx="3392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Exposé de NT Réseaux - ADSL</a:t>
            </a:r>
          </a:p>
        </p:txBody>
      </p:sp>
      <p:sp>
        <p:nvSpPr>
          <p:cNvPr id="9" name="Slide Number Placeholder 3">
            <a:extLst>
              <a:ext uri="{FF2B5EF4-FFF2-40B4-BE49-F238E27FC236}">
                <a16:creationId xmlns:a16="http://schemas.microsoft.com/office/drawing/2014/main" id="{F32D74D1-8421-4410-BF4F-4D8F877072F0}"/>
              </a:ext>
            </a:extLst>
          </p:cNvPr>
          <p:cNvSpPr>
            <a:spLocks noGrp="1"/>
          </p:cNvSpPr>
          <p:nvPr>
            <p:ph type="sldNum" sz="quarter" idx="12"/>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fld id="{14250FF4-5802-40A6-8095-75EB9AA21484}" type="slidenum">
              <a:rPr lang="fr-FR" altLang="en-US" smtClean="0"/>
              <a:pPr/>
              <a:t>41</a:t>
            </a:fld>
            <a:endParaRPr lang="fr-FR" altLang="en-US"/>
          </a:p>
        </p:txBody>
      </p:sp>
      <p:sp>
        <p:nvSpPr>
          <p:cNvPr id="61442" name="Rectangle 2">
            <a:extLst>
              <a:ext uri="{FF2B5EF4-FFF2-40B4-BE49-F238E27FC236}">
                <a16:creationId xmlns:a16="http://schemas.microsoft.com/office/drawing/2014/main" id="{48C55DDE-8172-49BF-9B01-6D99DF194942}"/>
              </a:ext>
            </a:extLst>
          </p:cNvPr>
          <p:cNvSpPr>
            <a:spLocks noChangeArrowheads="1"/>
          </p:cNvSpPr>
          <p:nvPr/>
        </p:nvSpPr>
        <p:spPr bwMode="auto">
          <a:xfrm>
            <a:off x="2678113" y="457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defRPr>
            </a:lvl1pPr>
            <a:lvl2pPr>
              <a:defRPr kumimoji="1" sz="2400">
                <a:solidFill>
                  <a:schemeClr val="tx1"/>
                </a:solidFill>
                <a:latin typeface="Times New Roman" panose="02020603050405020304" pitchFamily="18" charset="0"/>
              </a:defRPr>
            </a:lvl2pPr>
            <a:lvl3pPr>
              <a:defRPr kumimoji="1" sz="2400">
                <a:solidFill>
                  <a:schemeClr val="tx1"/>
                </a:solidFill>
                <a:latin typeface="Times New Roman" panose="02020603050405020304" pitchFamily="18" charset="0"/>
              </a:defRPr>
            </a:lvl3pPr>
            <a:lvl4pPr>
              <a:defRPr kumimoji="1" sz="2400">
                <a:solidFill>
                  <a:schemeClr val="tx1"/>
                </a:solidFill>
                <a:latin typeface="Times New Roman" panose="02020603050405020304" pitchFamily="18" charset="0"/>
              </a:defRPr>
            </a:lvl4pPr>
            <a:lvl5pPr>
              <a:defRPr kumimoji="1" sz="2400">
                <a:solidFill>
                  <a:schemeClr val="tx1"/>
                </a:solidFill>
                <a:latin typeface="Times New Roman" panose="02020603050405020304" pitchFamily="18" charset="0"/>
              </a:defRPr>
            </a:lvl5pPr>
            <a:lvl6pPr marL="457200" fontAlgn="base">
              <a:spcBef>
                <a:spcPct val="0"/>
              </a:spcBef>
              <a:spcAft>
                <a:spcPct val="0"/>
              </a:spcAft>
              <a:defRPr kumimoji="1" sz="2400">
                <a:solidFill>
                  <a:schemeClr val="tx1"/>
                </a:solidFill>
                <a:latin typeface="Times New Roman" panose="02020603050405020304" pitchFamily="18" charset="0"/>
              </a:defRPr>
            </a:lvl6pPr>
            <a:lvl7pPr marL="914400" fontAlgn="base">
              <a:spcBef>
                <a:spcPct val="0"/>
              </a:spcBef>
              <a:spcAft>
                <a:spcPct val="0"/>
              </a:spcAft>
              <a:defRPr kumimoji="1" sz="2400">
                <a:solidFill>
                  <a:schemeClr val="tx1"/>
                </a:solidFill>
                <a:latin typeface="Times New Roman" panose="02020603050405020304" pitchFamily="18" charset="0"/>
              </a:defRPr>
            </a:lvl7pPr>
            <a:lvl8pPr marL="1371600" fontAlgn="base">
              <a:spcBef>
                <a:spcPct val="0"/>
              </a:spcBef>
              <a:spcAft>
                <a:spcPct val="0"/>
              </a:spcAft>
              <a:defRPr kumimoji="1" sz="2400">
                <a:solidFill>
                  <a:schemeClr val="tx1"/>
                </a:solidFill>
                <a:latin typeface="Times New Roman" panose="02020603050405020304" pitchFamily="18" charset="0"/>
              </a:defRPr>
            </a:lvl8pPr>
            <a:lvl9pPr marL="1828800" fontAlgn="base">
              <a:spcBef>
                <a:spcPct val="0"/>
              </a:spcBef>
              <a:spcAft>
                <a:spcPct val="0"/>
              </a:spcAft>
              <a:defRPr kumimoji="1" sz="2400">
                <a:solidFill>
                  <a:schemeClr val="tx1"/>
                </a:solidFill>
                <a:latin typeface="Times New Roman" panose="02020603050405020304" pitchFamily="18" charset="0"/>
              </a:defRPr>
            </a:lvl9pPr>
          </a:lstStyle>
          <a:p>
            <a:pPr algn="ctr"/>
            <a:r>
              <a:rPr kumimoji="0" lang="fr-FR" altLang="en-US" sz="4400">
                <a:solidFill>
                  <a:schemeClr val="tx2"/>
                </a:solidFill>
                <a:latin typeface="Verdana" panose="020B0604030504040204" pitchFamily="34" charset="0"/>
              </a:rPr>
              <a:t>Les offres ADSL</a:t>
            </a:r>
          </a:p>
        </p:txBody>
      </p:sp>
      <p:sp>
        <p:nvSpPr>
          <p:cNvPr id="61443" name="Rectangle 3">
            <a:extLst>
              <a:ext uri="{FF2B5EF4-FFF2-40B4-BE49-F238E27FC236}">
                <a16:creationId xmlns:a16="http://schemas.microsoft.com/office/drawing/2014/main" id="{5387A734-EBA5-4B4F-B41E-14AB6FE19742}"/>
              </a:ext>
            </a:extLst>
          </p:cNvPr>
          <p:cNvSpPr>
            <a:spLocks noChangeArrowheads="1"/>
          </p:cNvSpPr>
          <p:nvPr/>
        </p:nvSpPr>
        <p:spPr bwMode="auto">
          <a:xfrm>
            <a:off x="2286000" y="1828800"/>
            <a:ext cx="800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kumimoji="1" sz="2400">
                <a:solidFill>
                  <a:schemeClr val="tx1"/>
                </a:solidFill>
                <a:latin typeface="Times New Roman" panose="02020603050405020304" pitchFamily="18" charset="0"/>
              </a:defRPr>
            </a:lvl1pPr>
            <a:lvl2pPr marL="742950" indent="-285750">
              <a:defRPr kumimoji="1" sz="2400">
                <a:solidFill>
                  <a:schemeClr val="tx1"/>
                </a:solidFill>
                <a:latin typeface="Times New Roman" panose="02020603050405020304" pitchFamily="18" charset="0"/>
              </a:defRPr>
            </a:lvl2pPr>
            <a:lvl3pPr marL="1143000" indent="-228600">
              <a:defRPr kumimoji="1" sz="2400">
                <a:solidFill>
                  <a:schemeClr val="tx1"/>
                </a:solidFill>
                <a:latin typeface="Times New Roman" panose="02020603050405020304" pitchFamily="18" charset="0"/>
              </a:defRPr>
            </a:lvl3pPr>
            <a:lvl4pPr marL="1600200" indent="-228600">
              <a:defRPr kumimoji="1" sz="2400">
                <a:solidFill>
                  <a:schemeClr val="tx1"/>
                </a:solidFill>
                <a:latin typeface="Times New Roman" panose="02020603050405020304" pitchFamily="18" charset="0"/>
              </a:defRPr>
            </a:lvl4pPr>
            <a:lvl5pPr marL="2057400" indent="-228600">
              <a:defRPr kumimoji="1" sz="2400">
                <a:solidFill>
                  <a:schemeClr val="tx1"/>
                </a:solidFill>
                <a:latin typeface="Times New Roman" panose="02020603050405020304" pitchFamily="18" charset="0"/>
              </a:defRPr>
            </a:lvl5pPr>
            <a:lvl6pPr marL="2514600" indent="-228600" fontAlgn="base">
              <a:spcBef>
                <a:spcPct val="0"/>
              </a:spcBef>
              <a:spcAft>
                <a:spcPct val="0"/>
              </a:spcAft>
              <a:defRPr kumimoji="1" sz="2400">
                <a:solidFill>
                  <a:schemeClr val="tx1"/>
                </a:solidFill>
                <a:latin typeface="Times New Roman" panose="02020603050405020304" pitchFamily="18" charset="0"/>
              </a:defRPr>
            </a:lvl6pPr>
            <a:lvl7pPr marL="2971800" indent="-228600" fontAlgn="base">
              <a:spcBef>
                <a:spcPct val="0"/>
              </a:spcBef>
              <a:spcAft>
                <a:spcPct val="0"/>
              </a:spcAft>
              <a:defRPr kumimoji="1" sz="2400">
                <a:solidFill>
                  <a:schemeClr val="tx1"/>
                </a:solidFill>
                <a:latin typeface="Times New Roman" panose="02020603050405020304" pitchFamily="18" charset="0"/>
              </a:defRPr>
            </a:lvl7pPr>
            <a:lvl8pPr marL="3429000" indent="-228600" fontAlgn="base">
              <a:spcBef>
                <a:spcPct val="0"/>
              </a:spcBef>
              <a:spcAft>
                <a:spcPct val="0"/>
              </a:spcAft>
              <a:defRPr kumimoji="1" sz="2400">
                <a:solidFill>
                  <a:schemeClr val="tx1"/>
                </a:solidFill>
                <a:latin typeface="Times New Roman" panose="02020603050405020304" pitchFamily="18" charset="0"/>
              </a:defRPr>
            </a:lvl8pPr>
            <a:lvl9pPr marL="3886200" indent="-228600" fontAlgn="base">
              <a:spcBef>
                <a:spcPct val="0"/>
              </a:spcBef>
              <a:spcAft>
                <a:spcPct val="0"/>
              </a:spcAft>
              <a:defRPr kumimoji="1" sz="2400">
                <a:solidFill>
                  <a:schemeClr val="tx1"/>
                </a:solidFill>
                <a:latin typeface="Times New Roman" panose="02020603050405020304" pitchFamily="18" charset="0"/>
              </a:defRPr>
            </a:lvl9pPr>
          </a:lstStyle>
          <a:p>
            <a:pPr eaLnBrk="0" hangingPunct="0">
              <a:spcBef>
                <a:spcPct val="20000"/>
              </a:spcBef>
              <a:buClr>
                <a:schemeClr val="tx2"/>
              </a:buClr>
              <a:buSzPct val="75000"/>
              <a:buFont typeface="Monotype Sorts" charset="2"/>
              <a:buChar char="u"/>
            </a:pPr>
            <a:endParaRPr kumimoji="0" lang="fr-FR" altLang="en-US" sz="3200">
              <a:latin typeface="Arial Narrow" panose="020B0606020202030204" pitchFamily="34" charset="0"/>
            </a:endParaRPr>
          </a:p>
        </p:txBody>
      </p:sp>
      <p:sp>
        <p:nvSpPr>
          <p:cNvPr id="61492" name="AutoShape 52">
            <a:extLst>
              <a:ext uri="{FF2B5EF4-FFF2-40B4-BE49-F238E27FC236}">
                <a16:creationId xmlns:a16="http://schemas.microsoft.com/office/drawing/2014/main" id="{607BFF18-8395-4F19-B882-34A1B4D7A760}"/>
              </a:ext>
            </a:extLst>
          </p:cNvPr>
          <p:cNvSpPr>
            <a:spLocks noChangeArrowheads="1"/>
          </p:cNvSpPr>
          <p:nvPr/>
        </p:nvSpPr>
        <p:spPr bwMode="auto">
          <a:xfrm>
            <a:off x="8229601" y="5029201"/>
            <a:ext cx="576263" cy="144463"/>
          </a:xfrm>
          <a:prstGeom prst="leftArrow">
            <a:avLst>
              <a:gd name="adj1" fmla="val 50000"/>
              <a:gd name="adj2" fmla="val 99725"/>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93" name="AutoShape 53">
            <a:extLst>
              <a:ext uri="{FF2B5EF4-FFF2-40B4-BE49-F238E27FC236}">
                <a16:creationId xmlns:a16="http://schemas.microsoft.com/office/drawing/2014/main" id="{E4F795B3-AA61-4BCF-9AE1-AECF0788C09F}"/>
              </a:ext>
            </a:extLst>
          </p:cNvPr>
          <p:cNvSpPr>
            <a:spLocks noChangeArrowheads="1"/>
          </p:cNvSpPr>
          <p:nvPr/>
        </p:nvSpPr>
        <p:spPr bwMode="auto">
          <a:xfrm>
            <a:off x="8229601" y="3048001"/>
            <a:ext cx="576263" cy="144463"/>
          </a:xfrm>
          <a:prstGeom prst="leftArrow">
            <a:avLst>
              <a:gd name="adj1" fmla="val 50000"/>
              <a:gd name="adj2" fmla="val 99725"/>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1494" name="Picture 54">
            <a:extLst>
              <a:ext uri="{FF2B5EF4-FFF2-40B4-BE49-F238E27FC236}">
                <a16:creationId xmlns:a16="http://schemas.microsoft.com/office/drawing/2014/main" id="{F26255E5-92CC-4AC1-A8DF-07C73701D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676401"/>
            <a:ext cx="4648200" cy="453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4718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4946B8-8BAD-4885-A6F4-2137122531E3}"/>
              </a:ext>
            </a:extLst>
          </p:cNvPr>
          <p:cNvSpPr>
            <a:spLocks noGrp="1"/>
          </p:cNvSpPr>
          <p:nvPr>
            <p:ph type="dt" sz="half" idx="10"/>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30/10/04</a:t>
            </a:r>
          </a:p>
        </p:txBody>
      </p:sp>
      <p:sp>
        <p:nvSpPr>
          <p:cNvPr id="5" name="Footer Placeholder 4">
            <a:extLst>
              <a:ext uri="{FF2B5EF4-FFF2-40B4-BE49-F238E27FC236}">
                <a16:creationId xmlns:a16="http://schemas.microsoft.com/office/drawing/2014/main" id="{5AC826B9-0D3A-4AFC-96C3-3D63B81ECA2F}"/>
              </a:ext>
            </a:extLst>
          </p:cNvPr>
          <p:cNvSpPr>
            <a:spLocks noGrp="1"/>
          </p:cNvSpPr>
          <p:nvPr>
            <p:ph type="ftr" sz="quarter" idx="11"/>
          </p:nvPr>
        </p:nvSpPr>
        <p:spPr bwMode="auto">
          <a:xfrm>
            <a:off x="3124200" y="6248400"/>
            <a:ext cx="3392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Exposé de NT Réseaux - ADSL</a:t>
            </a:r>
          </a:p>
        </p:txBody>
      </p:sp>
      <p:sp>
        <p:nvSpPr>
          <p:cNvPr id="6" name="Slide Number Placeholder 5">
            <a:extLst>
              <a:ext uri="{FF2B5EF4-FFF2-40B4-BE49-F238E27FC236}">
                <a16:creationId xmlns:a16="http://schemas.microsoft.com/office/drawing/2014/main" id="{5A07B00B-CF79-4F66-BEB9-41DEA5147802}"/>
              </a:ext>
            </a:extLst>
          </p:cNvPr>
          <p:cNvSpPr>
            <a:spLocks noGrp="1"/>
          </p:cNvSpPr>
          <p:nvPr>
            <p:ph type="sldNum" sz="quarter" idx="12"/>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fld id="{B616D4B8-A157-4C20-B303-B12C5380ED69}" type="slidenum">
              <a:rPr lang="fr-FR" altLang="en-US" smtClean="0"/>
              <a:pPr/>
              <a:t>42</a:t>
            </a:fld>
            <a:endParaRPr lang="fr-FR" altLang="en-US"/>
          </a:p>
        </p:txBody>
      </p:sp>
      <p:sp>
        <p:nvSpPr>
          <p:cNvPr id="82946" name="Rectangle 2">
            <a:extLst>
              <a:ext uri="{FF2B5EF4-FFF2-40B4-BE49-F238E27FC236}">
                <a16:creationId xmlns:a16="http://schemas.microsoft.com/office/drawing/2014/main" id="{75C21120-4BB4-4DB7-BC1A-A3A63979EC0D}"/>
              </a:ext>
            </a:extLst>
          </p:cNvPr>
          <p:cNvSpPr>
            <a:spLocks noGrp="1" noChangeArrowheads="1"/>
          </p:cNvSpPr>
          <p:nvPr>
            <p:ph type="title"/>
          </p:nvPr>
        </p:nvSpPr>
        <p:spPr/>
        <p:txBody>
          <a:bodyPr/>
          <a:lstStyle/>
          <a:p>
            <a:r>
              <a:rPr lang="fr-FR" altLang="en-US">
                <a:latin typeface="Verdana" panose="020B0604030504040204" pitchFamily="34" charset="0"/>
              </a:rPr>
              <a:t>Conclusion</a:t>
            </a:r>
          </a:p>
        </p:txBody>
      </p:sp>
      <p:sp>
        <p:nvSpPr>
          <p:cNvPr id="82947" name="Rectangle 3">
            <a:extLst>
              <a:ext uri="{FF2B5EF4-FFF2-40B4-BE49-F238E27FC236}">
                <a16:creationId xmlns:a16="http://schemas.microsoft.com/office/drawing/2014/main" id="{88F22083-EA20-48F0-91AF-0E65950F09CF}"/>
              </a:ext>
            </a:extLst>
          </p:cNvPr>
          <p:cNvSpPr>
            <a:spLocks noGrp="1" noChangeArrowheads="1"/>
          </p:cNvSpPr>
          <p:nvPr>
            <p:ph type="body" idx="1"/>
          </p:nvPr>
        </p:nvSpPr>
        <p:spPr>
          <a:xfrm>
            <a:off x="3816776" y="2243649"/>
            <a:ext cx="7677727" cy="2585323"/>
          </a:xfrm>
        </p:spPr>
        <p:txBody>
          <a:bodyPr>
            <a:normAutofit fontScale="70000" lnSpcReduction="20000"/>
          </a:bodyPr>
          <a:lstStyle/>
          <a:p>
            <a:pPr algn="ctr">
              <a:lnSpc>
                <a:spcPct val="80000"/>
              </a:lnSpc>
              <a:buFontTx/>
              <a:buNone/>
            </a:pPr>
            <a:r>
              <a:rPr lang="fr-FR" altLang="en-US" sz="2800">
                <a:solidFill>
                  <a:schemeClr val="bg2"/>
                </a:solidFill>
                <a:latin typeface="Verdana" panose="020B0604030504040204" pitchFamily="34" charset="0"/>
              </a:rPr>
              <a:t>Inconvénients</a:t>
            </a:r>
          </a:p>
          <a:p>
            <a:pPr algn="ctr">
              <a:lnSpc>
                <a:spcPct val="80000"/>
              </a:lnSpc>
              <a:buFontTx/>
              <a:buNone/>
            </a:pPr>
            <a:endParaRPr lang="fr-FR" altLang="en-US">
              <a:solidFill>
                <a:schemeClr val="bg2"/>
              </a:solidFill>
              <a:latin typeface="Verdana" panose="020B0604030504040204" pitchFamily="34" charset="0"/>
            </a:endParaRPr>
          </a:p>
          <a:p>
            <a:pPr>
              <a:lnSpc>
                <a:spcPct val="80000"/>
              </a:lnSpc>
            </a:pPr>
            <a:r>
              <a:rPr lang="fr-FR" altLang="en-US" sz="2000">
                <a:latin typeface="Verdana" panose="020B0604030504040204" pitchFamily="34" charset="0"/>
              </a:rPr>
              <a:t>Se situer dans une zone compatible et proche d’un centre :</a:t>
            </a:r>
          </a:p>
          <a:p>
            <a:pPr lvl="1">
              <a:lnSpc>
                <a:spcPct val="80000"/>
              </a:lnSpc>
            </a:pPr>
            <a:r>
              <a:rPr lang="fr-FR" altLang="en-US">
                <a:latin typeface="Verdana" panose="020B0604030504040204" pitchFamily="34" charset="0"/>
              </a:rPr>
              <a:t>Dissipation d’énergie</a:t>
            </a:r>
          </a:p>
          <a:p>
            <a:pPr lvl="1">
              <a:lnSpc>
                <a:spcPct val="80000"/>
              </a:lnSpc>
            </a:pPr>
            <a:endParaRPr lang="fr-FR" altLang="en-US" sz="2000">
              <a:latin typeface="Verdana" panose="020B0604030504040204" pitchFamily="34" charset="0"/>
            </a:endParaRPr>
          </a:p>
          <a:p>
            <a:pPr>
              <a:lnSpc>
                <a:spcPct val="80000"/>
              </a:lnSpc>
            </a:pPr>
            <a:r>
              <a:rPr lang="fr-FR" altLang="en-US" sz="2000">
                <a:latin typeface="Verdana" panose="020B0604030504040204" pitchFamily="34" charset="0"/>
              </a:rPr>
              <a:t>Débit théorique :</a:t>
            </a:r>
          </a:p>
          <a:p>
            <a:pPr lvl="1">
              <a:lnSpc>
                <a:spcPct val="80000"/>
              </a:lnSpc>
            </a:pPr>
            <a:r>
              <a:rPr lang="fr-FR" altLang="en-US">
                <a:latin typeface="Verdana" panose="020B0604030504040204" pitchFamily="34" charset="0"/>
              </a:rPr>
              <a:t>Diaphonie</a:t>
            </a:r>
          </a:p>
          <a:p>
            <a:pPr lvl="1">
              <a:lnSpc>
                <a:spcPct val="80000"/>
              </a:lnSpc>
            </a:pPr>
            <a:r>
              <a:rPr lang="fr-FR" altLang="en-US">
                <a:latin typeface="Verdana" panose="020B0604030504040204" pitchFamily="34" charset="0"/>
              </a:rPr>
              <a:t>Débit dépend de la qualité de la paire de cuivre</a:t>
            </a:r>
          </a:p>
          <a:p>
            <a:pPr lvl="1">
              <a:lnSpc>
                <a:spcPct val="80000"/>
              </a:lnSpc>
              <a:buFontTx/>
              <a:buNone/>
            </a:pPr>
            <a:endParaRPr lang="fr-FR" altLang="en-US" sz="2000">
              <a:latin typeface="Verdana" panose="020B0604030504040204" pitchFamily="34" charset="0"/>
            </a:endParaRPr>
          </a:p>
          <a:p>
            <a:pPr lvl="1">
              <a:lnSpc>
                <a:spcPct val="80000"/>
              </a:lnSpc>
              <a:buFontTx/>
              <a:buNone/>
            </a:pPr>
            <a:endParaRPr lang="fr-FR" altLang="en-US" sz="1000">
              <a:latin typeface="Verdana" panose="020B0604030504040204" pitchFamily="34" charset="0"/>
            </a:endParaRPr>
          </a:p>
          <a:p>
            <a:pPr>
              <a:lnSpc>
                <a:spcPct val="80000"/>
              </a:lnSpc>
            </a:pPr>
            <a:r>
              <a:rPr lang="fr-FR" altLang="en-US" sz="2000">
                <a:latin typeface="Verdana" panose="020B0604030504040204" pitchFamily="34" charset="0"/>
              </a:rPr>
              <a:t>En France : nécessite un abonnement téléphonique</a:t>
            </a:r>
          </a:p>
        </p:txBody>
      </p:sp>
    </p:spTree>
    <p:extLst>
      <p:ext uri="{BB962C8B-B14F-4D97-AF65-F5344CB8AC3E}">
        <p14:creationId xmlns:p14="http://schemas.microsoft.com/office/powerpoint/2010/main" val="1785741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6C905D3-0DC8-4766-A0D5-61A33CF05355}"/>
              </a:ext>
            </a:extLst>
          </p:cNvPr>
          <p:cNvSpPr>
            <a:spLocks noGrp="1"/>
          </p:cNvSpPr>
          <p:nvPr>
            <p:ph type="dt" sz="half" idx="10"/>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30/10/04</a:t>
            </a:r>
          </a:p>
        </p:txBody>
      </p:sp>
      <p:sp>
        <p:nvSpPr>
          <p:cNvPr id="5" name="Footer Placeholder 4">
            <a:extLst>
              <a:ext uri="{FF2B5EF4-FFF2-40B4-BE49-F238E27FC236}">
                <a16:creationId xmlns:a16="http://schemas.microsoft.com/office/drawing/2014/main" id="{9E7EE3BC-D499-4284-B006-50996CFFAF9A}"/>
              </a:ext>
            </a:extLst>
          </p:cNvPr>
          <p:cNvSpPr>
            <a:spLocks noGrp="1"/>
          </p:cNvSpPr>
          <p:nvPr>
            <p:ph type="ftr" sz="quarter" idx="11"/>
          </p:nvPr>
        </p:nvSpPr>
        <p:spPr bwMode="auto">
          <a:xfrm>
            <a:off x="3124200" y="6248400"/>
            <a:ext cx="3392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fr-FR" altLang="en-US"/>
              <a:t>Exposé de NT Réseaux - ADSL</a:t>
            </a:r>
          </a:p>
        </p:txBody>
      </p:sp>
      <p:sp>
        <p:nvSpPr>
          <p:cNvPr id="6" name="Slide Number Placeholder 5">
            <a:extLst>
              <a:ext uri="{FF2B5EF4-FFF2-40B4-BE49-F238E27FC236}">
                <a16:creationId xmlns:a16="http://schemas.microsoft.com/office/drawing/2014/main" id="{D43F21BC-7954-407F-921A-B22F241200C2}"/>
              </a:ext>
            </a:extLst>
          </p:cNvPr>
          <p:cNvSpPr>
            <a:spLocks noGrp="1"/>
          </p:cNvSpPr>
          <p:nvPr>
            <p:ph type="sldNum" sz="quarter" idx="12"/>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200"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fld id="{B616D4B8-A157-4C20-B303-B12C5380ED69}" type="slidenum">
              <a:rPr lang="fr-FR" altLang="en-US" smtClean="0"/>
              <a:pPr/>
              <a:t>43</a:t>
            </a:fld>
            <a:endParaRPr lang="fr-FR" altLang="en-US"/>
          </a:p>
        </p:txBody>
      </p:sp>
      <p:sp>
        <p:nvSpPr>
          <p:cNvPr id="87042" name="Rectangle 2">
            <a:extLst>
              <a:ext uri="{FF2B5EF4-FFF2-40B4-BE49-F238E27FC236}">
                <a16:creationId xmlns:a16="http://schemas.microsoft.com/office/drawing/2014/main" id="{AA047285-1935-4986-94DA-00EB2E851933}"/>
              </a:ext>
            </a:extLst>
          </p:cNvPr>
          <p:cNvSpPr>
            <a:spLocks noGrp="1" noChangeArrowheads="1"/>
          </p:cNvSpPr>
          <p:nvPr>
            <p:ph type="title"/>
          </p:nvPr>
        </p:nvSpPr>
        <p:spPr/>
        <p:txBody>
          <a:bodyPr/>
          <a:lstStyle/>
          <a:p>
            <a:r>
              <a:rPr lang="fr-FR" altLang="en-US">
                <a:latin typeface="Verdana" panose="020B0604030504040204" pitchFamily="34" charset="0"/>
              </a:rPr>
              <a:t>Conclusion (2)</a:t>
            </a:r>
          </a:p>
        </p:txBody>
      </p:sp>
      <p:sp>
        <p:nvSpPr>
          <p:cNvPr id="87043" name="Rectangle 3">
            <a:extLst>
              <a:ext uri="{FF2B5EF4-FFF2-40B4-BE49-F238E27FC236}">
                <a16:creationId xmlns:a16="http://schemas.microsoft.com/office/drawing/2014/main" id="{90252B4B-9485-41A9-9FBB-1C346D28DB30}"/>
              </a:ext>
            </a:extLst>
          </p:cNvPr>
          <p:cNvSpPr>
            <a:spLocks noGrp="1" noChangeArrowheads="1"/>
          </p:cNvSpPr>
          <p:nvPr>
            <p:ph type="body" idx="1"/>
          </p:nvPr>
        </p:nvSpPr>
        <p:spPr>
          <a:xfrm>
            <a:off x="2279650" y="1844675"/>
            <a:ext cx="7772400" cy="3225498"/>
          </a:xfrm>
        </p:spPr>
        <p:txBody>
          <a:bodyPr>
            <a:normAutofit fontScale="55000" lnSpcReduction="20000"/>
          </a:bodyPr>
          <a:lstStyle/>
          <a:p>
            <a:pPr algn="ctr">
              <a:lnSpc>
                <a:spcPct val="80000"/>
              </a:lnSpc>
              <a:buFontTx/>
              <a:buNone/>
            </a:pPr>
            <a:r>
              <a:rPr lang="fr-FR" altLang="en-US" sz="2800">
                <a:solidFill>
                  <a:schemeClr val="bg2"/>
                </a:solidFill>
                <a:latin typeface="Verdana" panose="020B0604030504040204" pitchFamily="34" charset="0"/>
              </a:rPr>
              <a:t>Avantages</a:t>
            </a:r>
          </a:p>
          <a:p>
            <a:pPr algn="ctr">
              <a:lnSpc>
                <a:spcPct val="80000"/>
              </a:lnSpc>
              <a:buFontTx/>
              <a:buNone/>
            </a:pPr>
            <a:endParaRPr lang="fr-FR" altLang="en-US" sz="1600">
              <a:solidFill>
                <a:schemeClr val="bg2"/>
              </a:solidFill>
              <a:latin typeface="Verdana" panose="020B0604030504040204" pitchFamily="34" charset="0"/>
            </a:endParaRPr>
          </a:p>
          <a:p>
            <a:pPr>
              <a:lnSpc>
                <a:spcPct val="80000"/>
              </a:lnSpc>
            </a:pPr>
            <a:r>
              <a:rPr lang="fr-FR" altLang="en-US" sz="2000">
                <a:latin typeface="Verdana" panose="020B0604030504040204" pitchFamily="34" charset="0"/>
              </a:rPr>
              <a:t>Coûts </a:t>
            </a:r>
          </a:p>
          <a:p>
            <a:pPr lvl="1">
              <a:lnSpc>
                <a:spcPct val="80000"/>
              </a:lnSpc>
            </a:pPr>
            <a:r>
              <a:rPr lang="fr-FR" altLang="en-US">
                <a:latin typeface="Verdana" panose="020B0604030504040204" pitchFamily="34" charset="0"/>
              </a:rPr>
              <a:t>Utilisation de l’existant</a:t>
            </a:r>
          </a:p>
          <a:p>
            <a:pPr lvl="1">
              <a:lnSpc>
                <a:spcPct val="80000"/>
              </a:lnSpc>
            </a:pPr>
            <a:r>
              <a:rPr lang="fr-FR" altLang="en-US">
                <a:latin typeface="Verdana" panose="020B0604030504040204" pitchFamily="34" charset="0"/>
              </a:rPr>
              <a:t>Équipements utilisés peu coûteux</a:t>
            </a:r>
          </a:p>
          <a:p>
            <a:pPr lvl="1">
              <a:lnSpc>
                <a:spcPct val="80000"/>
              </a:lnSpc>
            </a:pPr>
            <a:endParaRPr lang="fr-FR" altLang="en-US" sz="1200">
              <a:latin typeface="Verdana" panose="020B0604030504040204" pitchFamily="34" charset="0"/>
            </a:endParaRPr>
          </a:p>
          <a:p>
            <a:pPr>
              <a:lnSpc>
                <a:spcPct val="80000"/>
              </a:lnSpc>
            </a:pPr>
            <a:r>
              <a:rPr lang="fr-FR" altLang="en-US" sz="2000">
                <a:latin typeface="Verdana" panose="020B0604030504040204" pitchFamily="34" charset="0"/>
              </a:rPr>
              <a:t>Facilité d’installation</a:t>
            </a:r>
          </a:p>
          <a:p>
            <a:pPr>
              <a:lnSpc>
                <a:spcPct val="80000"/>
              </a:lnSpc>
            </a:pPr>
            <a:endParaRPr lang="fr-FR" altLang="en-US" sz="1200">
              <a:latin typeface="Verdana" panose="020B0604030504040204" pitchFamily="34" charset="0"/>
            </a:endParaRPr>
          </a:p>
          <a:p>
            <a:pPr>
              <a:lnSpc>
                <a:spcPct val="80000"/>
              </a:lnSpc>
            </a:pPr>
            <a:r>
              <a:rPr lang="fr-FR" altLang="en-US" sz="2000">
                <a:latin typeface="Verdana" panose="020B0604030504040204" pitchFamily="34" charset="0"/>
              </a:rPr>
              <a:t>Connexion permanente</a:t>
            </a:r>
          </a:p>
          <a:p>
            <a:pPr>
              <a:lnSpc>
                <a:spcPct val="80000"/>
              </a:lnSpc>
            </a:pPr>
            <a:endParaRPr lang="fr-FR" altLang="en-US" sz="1200">
              <a:latin typeface="Verdana" panose="020B0604030504040204" pitchFamily="34" charset="0"/>
            </a:endParaRPr>
          </a:p>
          <a:p>
            <a:pPr>
              <a:lnSpc>
                <a:spcPct val="80000"/>
              </a:lnSpc>
            </a:pPr>
            <a:r>
              <a:rPr lang="fr-FR" altLang="en-US" sz="2000">
                <a:latin typeface="Verdana" panose="020B0604030504040204" pitchFamily="34" charset="0"/>
              </a:rPr>
              <a:t>Libération de la ligne téléphonique</a:t>
            </a:r>
          </a:p>
          <a:p>
            <a:pPr>
              <a:lnSpc>
                <a:spcPct val="80000"/>
              </a:lnSpc>
            </a:pPr>
            <a:endParaRPr lang="fr-FR" altLang="en-US" sz="1200">
              <a:latin typeface="Verdana" panose="020B0604030504040204" pitchFamily="34" charset="0"/>
            </a:endParaRPr>
          </a:p>
          <a:p>
            <a:pPr>
              <a:lnSpc>
                <a:spcPct val="80000"/>
              </a:lnSpc>
            </a:pPr>
            <a:r>
              <a:rPr lang="fr-FR" altLang="en-US" sz="2000">
                <a:latin typeface="Verdana" panose="020B0604030504040204" pitchFamily="34" charset="0"/>
              </a:rPr>
              <a:t>Nombreux services (téléphonies, télévision, vidéo …)</a:t>
            </a:r>
          </a:p>
          <a:p>
            <a:pPr>
              <a:lnSpc>
                <a:spcPct val="80000"/>
              </a:lnSpc>
            </a:pPr>
            <a:endParaRPr lang="fr-FR" altLang="en-US" sz="1400">
              <a:latin typeface="Verdana" panose="020B0604030504040204" pitchFamily="34" charset="0"/>
            </a:endParaRPr>
          </a:p>
          <a:p>
            <a:pPr>
              <a:lnSpc>
                <a:spcPct val="80000"/>
              </a:lnSpc>
            </a:pPr>
            <a:r>
              <a:rPr lang="fr-FR" altLang="en-US" sz="2000">
                <a:latin typeface="Verdana" panose="020B0604030504040204" pitchFamily="34" charset="0"/>
              </a:rPr>
              <a:t>Débits en progression</a:t>
            </a:r>
          </a:p>
        </p:txBody>
      </p:sp>
    </p:spTree>
    <p:extLst>
      <p:ext uri="{BB962C8B-B14F-4D97-AF65-F5344CB8AC3E}">
        <p14:creationId xmlns:p14="http://schemas.microsoft.com/office/powerpoint/2010/main" val="3552893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7887" y="532055"/>
            <a:ext cx="4393266" cy="500232"/>
          </a:xfrm>
          <a:prstGeom prst="rect">
            <a:avLst/>
          </a:prstGeom>
        </p:spPr>
        <p:txBody>
          <a:bodyPr vert="horz" wrap="square" lIns="0" tIns="11206" rIns="0" bIns="0" rtlCol="0">
            <a:spAutoFit/>
          </a:bodyPr>
          <a:lstStyle/>
          <a:p>
            <a:pPr marL="11206">
              <a:spcBef>
                <a:spcPts val="88"/>
              </a:spcBef>
            </a:pPr>
            <a:r>
              <a:rPr spc="-4" dirty="0"/>
              <a:t>Boucle</a:t>
            </a:r>
            <a:r>
              <a:rPr spc="-26" dirty="0"/>
              <a:t> </a:t>
            </a:r>
            <a:r>
              <a:rPr spc="-13" dirty="0"/>
              <a:t>locale</a:t>
            </a:r>
            <a:r>
              <a:rPr spc="-4" dirty="0"/>
              <a:t> </a:t>
            </a:r>
            <a:r>
              <a:rPr spc="-13" dirty="0"/>
              <a:t>fibre</a:t>
            </a:r>
            <a:r>
              <a:rPr spc="-26" dirty="0"/>
              <a:t> </a:t>
            </a:r>
            <a:r>
              <a:rPr spc="-9" dirty="0"/>
              <a:t>optique</a:t>
            </a:r>
          </a:p>
        </p:txBody>
      </p:sp>
      <p:pic>
        <p:nvPicPr>
          <p:cNvPr id="3" name="object 3"/>
          <p:cNvPicPr/>
          <p:nvPr/>
        </p:nvPicPr>
        <p:blipFill>
          <a:blip r:embed="rId2" cstate="print"/>
          <a:stretch>
            <a:fillRect/>
          </a:stretch>
        </p:blipFill>
        <p:spPr>
          <a:xfrm>
            <a:off x="2188284" y="1277471"/>
            <a:ext cx="7793915" cy="5115261"/>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3619">
              <a:lnSpc>
                <a:spcPts val="1094"/>
              </a:lnSpc>
            </a:pPr>
            <a:fld id="{81D60167-4931-47E6-BA6A-407CBD079E47}" type="slidenum">
              <a:rPr dirty="0"/>
              <a:pPr marL="33619">
                <a:lnSpc>
                  <a:spcPts val="1094"/>
                </a:lnSpc>
              </a:pPr>
              <a:t>44</a:t>
            </a:fld>
            <a:endParaRPr dirty="0"/>
          </a:p>
        </p:txBody>
      </p:sp>
    </p:spTree>
    <p:extLst>
      <p:ext uri="{BB962C8B-B14F-4D97-AF65-F5344CB8AC3E}">
        <p14:creationId xmlns:p14="http://schemas.microsoft.com/office/powerpoint/2010/main" val="405632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1214891" y="564008"/>
            <a:ext cx="9762218" cy="488916"/>
          </a:xfrm>
        </p:spPr>
        <p:txBody>
          <a:bodyPr>
            <a:normAutofit fontScale="90000"/>
          </a:bodyPr>
          <a:lstStyle/>
          <a:p>
            <a:pPr algn="ctr"/>
            <a:r>
              <a:rPr lang="fr-FR" altLang="fr-FR" i="1" dirty="0">
                <a:solidFill>
                  <a:srgbClr val="000000"/>
                </a:solidFill>
                <a:latin typeface="Trebuchet MS" pitchFamily="34" charset="0"/>
              </a:rPr>
              <a:t>WDM: fibre optique</a:t>
            </a:r>
            <a:endParaRPr lang="fr-FR" dirty="0"/>
          </a:p>
        </p:txBody>
      </p:sp>
      <p:sp>
        <p:nvSpPr>
          <p:cNvPr id="4" name="Espace réservé de la date 3"/>
          <p:cNvSpPr>
            <a:spLocks noGrp="1"/>
          </p:cNvSpPr>
          <p:nvPr>
            <p:ph type="dt" sz="half" idx="10"/>
          </p:nvPr>
        </p:nvSpPr>
        <p:spPr>
          <a:xfrm>
            <a:off x="457200" y="6356350"/>
            <a:ext cx="21336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16/11/2015</a:t>
            </a:r>
          </a:p>
        </p:txBody>
      </p:sp>
      <p:sp>
        <p:nvSpPr>
          <p:cNvPr id="5" name="Espace réservé du pied de page 4"/>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Wan et MPLS / Jp Gregoire</a:t>
            </a:r>
          </a:p>
        </p:txBody>
      </p:sp>
      <p:sp>
        <p:nvSpPr>
          <p:cNvPr id="6" name="Espace réservé du numéro de diapositive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FF4A3A9-D8CA-4A01-984B-441DF6BE7F4F}" type="slidenum">
              <a:rPr lang="fr-FR" smtClean="0"/>
              <a:pPr/>
              <a:t>45</a:t>
            </a:fld>
            <a:endParaRPr lang="fr-FR"/>
          </a:p>
        </p:txBody>
      </p:sp>
      <p:sp>
        <p:nvSpPr>
          <p:cNvPr id="7" name="Espace réservé du contenu 2">
            <a:extLst>
              <a:ext uri="{FF2B5EF4-FFF2-40B4-BE49-F238E27FC236}">
                <a16:creationId xmlns:a16="http://schemas.microsoft.com/office/drawing/2014/main" id="{CF4DFBE3-78DC-64E4-4231-2E385FD944D0}"/>
              </a:ext>
            </a:extLst>
          </p:cNvPr>
          <p:cNvSpPr txBox="1">
            <a:spLocks/>
          </p:cNvSpPr>
          <p:nvPr/>
        </p:nvSpPr>
        <p:spPr>
          <a:xfrm>
            <a:off x="1321266" y="1298197"/>
            <a:ext cx="8229600" cy="4525963"/>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fr-FR" altLang="fr-FR" sz="3200" b="0" i="0" u="none" strike="noStrike" kern="1200" cap="none" spc="0" normalizeH="0" baseline="0" noProof="0" dirty="0">
                <a:ln>
                  <a:noFill/>
                </a:ln>
                <a:solidFill>
                  <a:srgbClr val="000000"/>
                </a:solidFill>
                <a:effectLst/>
                <a:uLnTx/>
                <a:uFillTx/>
                <a:latin typeface="Trebuchet MS" pitchFamily="34" charset="0"/>
                <a:ea typeface="+mn-ea"/>
                <a:cs typeface="Times New Roman" pitchFamily="18" charset="0"/>
              </a:rPr>
              <a:t>Dans la pratique, sur le terrain, les caractéristiques d'atténuation de la fibre (phénomène de dispersion chromatique) obligent à amplifier le signal optique</a:t>
            </a:r>
            <a:r>
              <a:rPr kumimoji="0" lang="fr-FR" altLang="fr-FR" sz="3200" b="0" i="0" u="none" strike="noStrike" kern="1200" cap="none" spc="0" normalizeH="0" baseline="0" noProof="0" dirty="0">
                <a:ln>
                  <a:noFill/>
                </a:ln>
                <a:solidFill>
                  <a:srgbClr val="0342E1"/>
                </a:solidFill>
                <a:effectLst/>
                <a:uLnTx/>
                <a:uFillTx/>
                <a:latin typeface="Trebuchet MS" pitchFamily="34" charset="0"/>
                <a:ea typeface="+mn-ea"/>
                <a:cs typeface="Times New Roman" pitchFamily="18" charset="0"/>
              </a:rPr>
              <a:t> tous les 80 km</a:t>
            </a:r>
            <a:r>
              <a:rPr kumimoji="0" lang="fr-FR" altLang="fr-FR" sz="3200" b="0" i="0" u="none" strike="noStrike" kern="1200" cap="none" spc="0" normalizeH="0" baseline="0" noProof="0" dirty="0">
                <a:ln>
                  <a:noFill/>
                </a:ln>
                <a:solidFill>
                  <a:srgbClr val="000000"/>
                </a:solidFill>
                <a:effectLst/>
                <a:uLnTx/>
                <a:uFillTx/>
                <a:latin typeface="Trebuchet MS" pitchFamily="34" charset="0"/>
                <a:ea typeface="+mn-ea"/>
                <a:cs typeface="Times New Roman" pitchFamily="18" charset="0"/>
              </a:rPr>
              <a:t> et à le régénérer au‑delà de 240 km pour un débit de </a:t>
            </a:r>
            <a:r>
              <a:rPr kumimoji="0" lang="fr-FR" altLang="fr-FR" sz="3200" b="0" i="0" u="none" strike="noStrike" kern="1200" cap="none" spc="0" normalizeH="0" baseline="0" noProof="0" dirty="0">
                <a:ln>
                  <a:noFill/>
                </a:ln>
                <a:solidFill>
                  <a:srgbClr val="0342E1"/>
                </a:solidFill>
                <a:effectLst/>
                <a:uLnTx/>
                <a:uFillTx/>
                <a:latin typeface="Trebuchet MS" pitchFamily="34" charset="0"/>
                <a:ea typeface="+mn-ea"/>
                <a:cs typeface="Times New Roman" pitchFamily="18" charset="0"/>
              </a:rPr>
              <a:t>10 Gbits/s</a:t>
            </a:r>
            <a:r>
              <a:rPr kumimoji="0" lang="fr-FR" altLang="fr-FR" sz="3200" b="0" i="0" u="none" strike="noStrike" kern="1200" cap="none" spc="0" normalizeH="0" baseline="0" noProof="0" dirty="0">
                <a:ln>
                  <a:noFill/>
                </a:ln>
                <a:solidFill>
                  <a:srgbClr val="000000"/>
                </a:solidFill>
                <a:effectLst/>
                <a:uLnTx/>
                <a:uFillTx/>
                <a:latin typeface="Trebuchet MS" pitchFamily="34" charset="0"/>
                <a:ea typeface="+mn-ea"/>
                <a:cs typeface="Times New Roman" pitchFamily="18" charset="0"/>
              </a:rPr>
              <a:t>. </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altLang="fr-FR" sz="3200" b="0" i="0" u="none" strike="noStrike" kern="1200" cap="none" spc="0" normalizeH="0" baseline="0" noProof="0" dirty="0">
              <a:ln>
                <a:noFill/>
              </a:ln>
              <a:solidFill>
                <a:srgbClr val="000000"/>
              </a:solidFill>
              <a:effectLst/>
              <a:uLnTx/>
              <a:uFillTx/>
              <a:latin typeface="Trebuchet MS" pitchFamily="34" charset="0"/>
              <a:ea typeface="+mn-ea"/>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fr-FR" altLang="fr-FR" sz="3200" b="0" i="0" u="none" strike="noStrike" kern="1200" cap="none" spc="0" normalizeH="0" baseline="0" noProof="0" dirty="0">
                <a:ln>
                  <a:noFill/>
                </a:ln>
                <a:solidFill>
                  <a:srgbClr val="000000"/>
                </a:solidFill>
                <a:effectLst/>
                <a:uLnTx/>
                <a:uFillTx/>
                <a:latin typeface="Trebuchet MS" pitchFamily="34" charset="0"/>
                <a:ea typeface="+mn-ea"/>
                <a:cs typeface="Times New Roman" pitchFamily="18" charset="0"/>
              </a:rPr>
              <a:t>Depuis quelques années, les fabricants ont travaillé sur la technique WDM (</a:t>
            </a:r>
            <a:r>
              <a:rPr kumimoji="0" lang="fr-FR" altLang="fr-FR" sz="3200" b="0" i="1" u="none" strike="noStrike" kern="1200" cap="none" spc="0" normalizeH="0" baseline="0" noProof="0" dirty="0" err="1">
                <a:ln>
                  <a:noFill/>
                </a:ln>
                <a:solidFill>
                  <a:srgbClr val="000000"/>
                </a:solidFill>
                <a:effectLst/>
                <a:uLnTx/>
                <a:uFillTx/>
                <a:latin typeface="Trebuchet MS" pitchFamily="34" charset="0"/>
                <a:ea typeface="+mn-ea"/>
                <a:cs typeface="Times New Roman" pitchFamily="18" charset="0"/>
              </a:rPr>
              <a:t>Wavelength</a:t>
            </a:r>
            <a:r>
              <a:rPr kumimoji="0" lang="fr-FR" altLang="fr-FR" sz="3200" b="0" i="1" u="none" strike="noStrike" kern="1200" cap="none" spc="0" normalizeH="0" baseline="0" noProof="0" dirty="0">
                <a:ln>
                  <a:noFill/>
                </a:ln>
                <a:solidFill>
                  <a:srgbClr val="000000"/>
                </a:solidFill>
                <a:effectLst/>
                <a:uLnTx/>
                <a:uFillTx/>
                <a:latin typeface="Trebuchet MS" pitchFamily="34" charset="0"/>
                <a:ea typeface="+mn-ea"/>
                <a:cs typeface="Times New Roman" pitchFamily="18" charset="0"/>
              </a:rPr>
              <a:t> division </a:t>
            </a:r>
            <a:r>
              <a:rPr kumimoji="0" lang="fr-FR" altLang="fr-FR" sz="3200" b="0" i="1" u="none" strike="noStrike" kern="1200" cap="none" spc="0" normalizeH="0" baseline="0" noProof="0" dirty="0" err="1">
                <a:ln>
                  <a:noFill/>
                </a:ln>
                <a:solidFill>
                  <a:srgbClr val="000000"/>
                </a:solidFill>
                <a:effectLst/>
                <a:uLnTx/>
                <a:uFillTx/>
                <a:latin typeface="Trebuchet MS" pitchFamily="34" charset="0"/>
                <a:ea typeface="+mn-ea"/>
                <a:cs typeface="Times New Roman" pitchFamily="18" charset="0"/>
              </a:rPr>
              <a:t>multiplexing</a:t>
            </a:r>
            <a:r>
              <a:rPr kumimoji="0" lang="fr-FR" altLang="fr-FR" sz="3200" b="0" i="0" u="none" strike="noStrike" kern="1200" cap="none" spc="0" normalizeH="0" baseline="0" noProof="0" dirty="0">
                <a:ln>
                  <a:noFill/>
                </a:ln>
                <a:solidFill>
                  <a:srgbClr val="000000"/>
                </a:solidFill>
                <a:effectLst/>
                <a:uLnTx/>
                <a:uFillTx/>
                <a:latin typeface="Trebuchet MS" pitchFamily="34" charset="0"/>
                <a:ea typeface="+mn-ea"/>
                <a:cs typeface="Times New Roman" pitchFamily="18" charset="0"/>
              </a:rPr>
              <a:t>) de multiplexage de longueurs d’onde. L’idée consiste à segmenter le faisceau laser en plusieurs ondes lumineuses de longueur d’onde distinctes. La technique WDM multiplexe plusieurs canaux sur une même fibre optique. </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altLang="fr-FR" sz="3200" b="0" i="0" u="none" strike="noStrike" kern="1200" cap="none" spc="0" normalizeH="0" baseline="0" noProof="0" dirty="0">
              <a:ln>
                <a:noFill/>
              </a:ln>
              <a:solidFill>
                <a:srgbClr val="000000"/>
              </a:solidFill>
              <a:effectLst/>
              <a:uLnTx/>
              <a:uFillTx/>
              <a:latin typeface="Trebuchet MS" pitchFamily="34" charset="0"/>
              <a:ea typeface="+mn-ea"/>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fr-FR" altLang="fr-FR" sz="3200" b="0" i="0" u="none" strike="noStrike" kern="1200" cap="none" spc="0" normalizeH="0" baseline="0" noProof="0" dirty="0">
                <a:ln>
                  <a:noFill/>
                </a:ln>
                <a:solidFill>
                  <a:srgbClr val="000000"/>
                </a:solidFill>
                <a:effectLst/>
                <a:uLnTx/>
                <a:uFillTx/>
                <a:latin typeface="Trebuchet MS" pitchFamily="34" charset="0"/>
                <a:ea typeface="+mn-ea"/>
                <a:cs typeface="Times New Roman" pitchFamily="18" charset="0"/>
              </a:rPr>
              <a:t>Arrivé à destination, le faisceau laser est démultiplexé en autant d'ondes lumineuses livrées aux équipements respectifs. </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fr-FR" altLang="fr-FR" sz="3200" b="0" i="0" u="none" strike="noStrike" kern="1200" cap="none" spc="0" normalizeH="0" baseline="0" noProof="0" dirty="0">
              <a:ln>
                <a:noFill/>
              </a:ln>
              <a:solidFill>
                <a:srgbClr val="000000"/>
              </a:solidFill>
              <a:effectLst/>
              <a:uLnTx/>
              <a:uFillTx/>
              <a:latin typeface="Trebuchet MS" pitchFamily="34" charset="0"/>
              <a:ea typeface="+mn-ea"/>
              <a:cs typeface="Times New Roman"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fr-FR" altLang="fr-FR" sz="3200" b="0" i="0" u="none" strike="noStrike" kern="1200" cap="none" spc="0" normalizeH="0" baseline="0" noProof="0" dirty="0">
                <a:ln>
                  <a:noFill/>
                </a:ln>
                <a:solidFill>
                  <a:srgbClr val="000000"/>
                </a:solidFill>
                <a:effectLst/>
                <a:uLnTx/>
                <a:uFillTx/>
                <a:latin typeface="Trebuchet MS" pitchFamily="34" charset="0"/>
                <a:ea typeface="+mn-ea"/>
                <a:cs typeface="Times New Roman" pitchFamily="18" charset="0"/>
              </a:rPr>
              <a:t>Les premiers multiplexeurs WDM opèrent par multiples de 2,5 Gbit/s et supportent jusqu'à 32 canaux, soit </a:t>
            </a:r>
            <a:r>
              <a:rPr kumimoji="0" lang="fr-FR" altLang="fr-FR" sz="3200" b="0" i="0" u="none" strike="noStrike" kern="1200" cap="none" spc="0" normalizeH="0" baseline="0" noProof="0" dirty="0">
                <a:ln>
                  <a:noFill/>
                </a:ln>
                <a:solidFill>
                  <a:srgbClr val="0342E1"/>
                </a:solidFill>
                <a:effectLst/>
                <a:uLnTx/>
                <a:uFillTx/>
                <a:latin typeface="Trebuchet MS" pitchFamily="34" charset="0"/>
                <a:ea typeface="+mn-ea"/>
                <a:cs typeface="Times New Roman" pitchFamily="18" charset="0"/>
              </a:rPr>
              <a:t>80 Gbits/s</a:t>
            </a:r>
            <a:r>
              <a:rPr kumimoji="0" lang="fr-FR" altLang="fr-FR" sz="3200" b="0" i="0" u="none" strike="noStrike" kern="1200" cap="none" spc="0" normalizeH="0" baseline="0" noProof="0" dirty="0">
                <a:ln>
                  <a:noFill/>
                </a:ln>
                <a:solidFill>
                  <a:srgbClr val="000000"/>
                </a:solidFill>
                <a:effectLst/>
                <a:uLnTx/>
                <a:uFillTx/>
                <a:latin typeface="Trebuchet MS" pitchFamily="34" charset="0"/>
                <a:ea typeface="+mn-ea"/>
                <a:cs typeface="Times New Roman" pitchFamily="18" charset="0"/>
              </a:rPr>
              <a:t>. Les fabricants expérimentent aujourd'hui des capacités de 206 canaux.</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fr-FR" sz="3200" b="0" i="0" u="none" strike="noStrike" kern="120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872614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data:image/jpeg;base64,/9j/4AAQSkZJRgABAQAAAQABAAD/2wCEAAkGBxITEBUSExQWEhUWGRgVFhYXFBcYFxYfFhgXGBYVGBofHCgjHBwmHBQXITMlKCorLi4uGCA1ODMtOCgtLisBCgoKDg0OGxAQGy8kICQwLCwvNDQuMS00LCwsLCwvLCwsNC8sLDYtLCwsLCwsLC8sLC8sLCwsLCwsLDQsLCwsLP/AABEIAKEBOQMBEQACEQEDEQH/xAAcAAEAAgMBAQEAAAAAAAAAAAAABAUBAwYCBwj/xAA+EAACAQIDBgMEBwcEAwEAAAABAgMAEQQSIQUGEzFBUSJhcSMygZEHFBVCUlPRM2JykpOhwSSCseEWQ7Oi/8QAGwEBAAIDAQEAAAAAAAAAAAAAAAEEAgMFBgf/xAA2EQACAQIEAwQJBQACAwAAAAAAAQIDEQQSITEFQVETYYGRFDJScaGxwdHwBiIjQuEz8RUW4v/aAAwDAQACEQMRAD8A+40AoBQCgFAKAUAoBQCgFAKAUAoBQCgFAKAUAoBQCgFAKAUAoBQCgFAKAUAoBQCgFAKAUAoBQCgFAKAUAoBQCgFAKAUAoBQCgFAKAUAoBQCgPJcXtfU8h1NARMVtSKIjinhAkAM4IS5NlBf3QSSAASCSQBQEwsKA0YLHRyqWicSKCRmXVSRobNyNjobdQRQEigFAKAUAoBQCgFAKAUAoBQCgFAKAUAoBQCgFAKgCgFAKAUAoBQCgFAKAh7XwzSQSIjBHKnIxvZWGqMbEEgMAfhQHNbO3XnjAy4ksLrZ8zFyhKu4za+Is+IsRawZB0oDM2wtoG7fWgXBlC6sPC7wMBcL4dIn5Xtm00JqQbxsraAe/1lWXjI4uXuUGbiAgADUFQFFgLXJaoB1BYDmbX0/6oDNAcJvht3C4HGiaSdV40SRTxBwJkSN5GjnjHOwMsgZebDVbsuVgJuxhDNKG4yTRmNkt9YaVZ2kJLgxu7FQscY8J/Mb8INAc5s6KGYT7MxmKKQYbFGONGkCHEIQJYYHZiS4QXBA1IVfSpB9MwsCRoqRqqIoAVVACqByCgaAVANtAKAUAoBQCgFAKAUAoBQCgFAKAUAqQKAUAoBQCoAoBQCgFAKAUAoBQCgIm1cK0sEkSuYy6lM4FyoYWJX96xNvO3PlQHPwbqSxjImKIjVSka2dci5nZUAjkVbWcJ7oOWNbEEXAGJN1sSQ1sa6lhHa3FKqUQKdDKSRcFtTfU3JPioDdithYngSomILNJiI5QSZFyIJkaSO4fMQUVhYEXvagNX/is9iDjJCcoAY573EYTMfaWBBBYZQvvG+Y+KgJuzNjNhpJZc7z51ChSzFwBNPIoDSSWICz5dbaJ8ABzW9GCkkb6ziY540SSyrH9V0jtZbkkl3aQA2PhAYC17kyZQg5OyI2C27jOMioVnbPk9nhY5CY1JsJJI5ckRK5Lk2AINgbiwxL7d/c7JFNHjBDi/rErYmUtGSGdiMoCMWCqoAAFzyoC/wBi7JjwsSwxZuGuiKzs+QdFVmJOUdASbchpUAn0AoBQELbODaWB0QhX0aNmvlV0IeNmA1IDqpI6i9AcrNubKTYNFfKc8t3EspeCSJ42ygWjaSTi+8dQPDexAE7drYuJw0gLcEo0SRsquRw8kuJkARREqsLTqt7R+7y5CgNTbF2kRYYtU9o5+85KkIFBJAAI9q1gAATGNQDcDZBsLFpLmWVSjOGZeI6i2ZzoAttAR4dA5Y3tlBMgmbv4VsFg8uJmBWJYxnZtFCQxI92boZFkYeTAeVQyUm3ZErAbx4OZgkOJglY8lSVCx/2g3qFJMzlSnHVplmWFSa7maAUAoBQCpAoBQCgFAKgCgFAKAUAoBQCgFAKAUAoBQHiWRVBZiFA1JJAA9TQHugFAVUHt5uJf2URKoOjuNGk9F1UeeY9jU7FqX8NPL/aW/cuS8d34d5a1BVFAKAUBrmmCi5Nv8+QHU1EpKO5MYuTsjlt4t6jDJwxeM2zXIBJvewtY25X119Kv4PC9tHO9jkcS4h6PU7OL1tf/AD8RE2RvNPNKioc63vLdACF7LbmT/g1ur4SnTi29+WppwWNrYiS10W+mvcdamNBNspv2uoPyLXrn9nbmdrMepMYqi7XUdyDb51hK0VdteZEqkYq8tCBLvNhR/wCzN/CrH/FVni6VrqSfu1KM+K4WP97+7UiPvjAOSyH/AGD9a0S4hBPSMn4FZ8dw/JSfh/p8a333gxm0GucywgkxwJcg21zMBqz276C2gGta3iu0llOzw7HtVoqUf2y0TOJU6gg2I1BHMW5EGs7tHqmkzscBtzaWJhVJBJiYoz4ZCRnU6cmJGci3M3IvzqK1CpXSaex5zi3DqFZq08slrbl49D9C7Pmzxq1mFwNHXK3ncV0VsabW0JFAKAUAqQKAUAoBQCoAoBQCgFAKAUAoBQCgFAKAUBox8DPE6KxjLKVzgXK30LC+l+1+vQ8qA04KORSUaxRVUI1rE6uCDdiSQoj16m58gBx+7e3Z8XLiYC1wZDlcADhRXYHKRzY2UC/IsT0tVTC13UlNN7PQ9Fj8BRwtKlWS1tt1lo9e5a38juYIVRQqgKqgBQOQA0AFXDz0pOTcnuzZUECgPEkqqLsQB51DaWrJjFydkaBI7e6Mq/iYan0Xp6n5VhmlLbRGeWMd9WbIcMFN9S34jqf+h5CsowS1IlNvTkbSorO5rsjxJGpBBGnWmZrUWR8x3v8ApTjw7nD4ZVxdtGkZvAD+EWBzkd9B01N601a9vU0ZcpcPnVpt5rX20v8AY5LCb8rO9sQDGehLZkHlcAZflauHiqNef7m1U96s/CzXzPMcV/TeNiu0jLte61mvcr7e4uUxSlgovqLhhYqfSuYqdNx/cmn3fZ/c8k6FotyVmtzfasOyT/45r5P4/c05PZf0Oc2mmHDKBiBCyMGHita/Mg9x0PQj5XqPpNJ3cL6f9Hq8KuIejxXYSds1mur2+O50eNwOz8aVnmiAkuGLwtlWcdQ9r8+4186u0uJ03piFlki7g/1NKknSxKcJLu/LMYnIZhJF4I1ThpGPcAB5gfACq2J4vPP/ABKy7/mc3GfqSo7woxt3vf8APedtudteSUtFJ4sq3DdedrHvz/saucKxtSteE9ba3LHBOI1cQ3Tq62V7/RnU12T0IoBQCpAoBQCgFAKgFbJt/CrI8bTxq0YLSAuBkCjM2Y8hZSCQeQ1oDfs3acM6loZFkCnK2U+6bA5WHMGxBsehFAS6AUAoBQCgFAKAUAoBQHiWVVUsxCqBckkAADmSTyFAV23CrYcniOqsBYxMoaTNoqKSD7xYWtY8taxnDOrXLOEbVVNJP37K3N+4ptgbkR4cpKJJUlA8WV1y66lLFdV5D4X0qvTwcKcs0Wzo43jNTEJwcYuPLTX377nW1aOKQcXtJY5UjI965vewXtf5VTrY2FKvCi/7fA308PKdOU1yMtjMzBUsC1yC2lwLXKrzbmOw151YzOXqmGVR9by/NjdFhgDmN2buenoOQ+FSoJO71ZDm2rLRG+szAUAoDlfpLjlbZ8givzXiW55L+P4cr+V6r4pyVNuJVxkpRpNx/EfEhu62IlaGBlMyDMIyAnEFrkK9guYC2jWBuddNaOGcqkdS/wAOxMcNVnQk7rl9SuwW7OLlxDYYQssiayBwVEY/E5toO3fperMacm7HcqYinGGZv/Tst2t2SLthpJZSpyuuQFLj3rC115nr86r4zDxqUXKCzNHlOPQeIou9O8t1bR6/PTqat6ZJ1YwBXTw3b7rWN9BccvSuThqMabzVY6955nhWEcJ9rOF5R1s+i52e5wOKwrRtlZSlwGXMLXU+6w01B712k7q59Sw1ZV6Uai5ry7ifu/Lig5TDAvcXZPuW7m5AHrcVhPDRr+svE5/FOHYPFRviFrya3PqW5GwJsQjcVDh7NrfK4J0uEysf79+tU5cHlOesrL4nicT+ns1b9tT9nLTU+lbK2VHh1yxg66kk3J9a7GGwtPDxywR2cJgqWFjlprfd9SdVgtigFAKkCgFAKAUAqAcRtPYCKuJw7YoLBiXklMYhzTJJKQxbiZrFA/iylL9L20oC83b2YYzNO8yzyYh1d2jj4cfgjWNVVM7EWVBe7E37aCgLugFAKAUAoBQCgFAKAqtpbZEbcKNGnmsDw10CgmwaSQ+FB118RAOVWtapSuSk2cxtXDSS+LFOJdbrEotBGQbrZTrIw08T31F1Ccqv0KEbXep08Lh4rV6sut3fbxwSc4oo0EXZ3yAPL6DVR6sexqiVZ/w08n9pb9y5Lx3fh3nQ1iVSM2KvpGM578lHx6/C9a3O/qq5sVO3r6fP895RYrA4p5RIVF1tYXW2hva1687icJjquIVay021R0qdfDwpuCb1LPFYOSUxSZjE0eZgnvAsfCC1mGYZDILHS7g81Fejpyk43krM5Ukk7J3RL2fn4Y4l82t82W/M2By+G9rcv7cqzIJNAKAUBhhQFbhtg4dJeMsah8givYe6CTb+4Hoo7VhGnGLukHrqzbJsxC17ta1ioOhHbvbyrMEjC4SONcsaKi6myqFFzzNh1qEktg3fco96d0osYQxJje2QuvMqb6eoJuDVevhY1WpPdGt0oOTk92nHwZU7K3BiGAXC4gLPYs2oIyFjf2bA3TvobEk351shStDLI20HKh/xs1wfR7EMN9WS+HW93kBzSyWP3jy5advKplTTjlWhudeUp55anZ4DApCuVBYXudSbnQX/ALVsNBJoBQCgFAKkCgFAKA8TShVLHkNdOdAcvtDb0jEqnsx/+vn0+HzoCnJ60BuwuLeM3RivfsfUdaA6HAbxI2kvgP4vun9KhtJXYLu9AZoCp2Ht+LFGURhhwXyNmA152YWPI2PPXStVKtGpe3IuYvBVMMoOf9ldEvAY9ZQxW/hOXXr5jyrVhcZDEqThydjTWoypNKXNXNeB2qksksa3vEcrXtY8xp8QRW2FWM5OK5FKliIVJyhHeJr+24/rn1SzcTJxL2GX+Hne9teVqveiz7Dt+V7D0iPbdjztc8bR2/FDiYMOwbNPcKQBlW1rZtb6k2Fga1woylByXIuwoSnCU1yLatRpKaP9viP4k/8AmtbaZtplVtXrXSpbHXobFvsSdRhoUQZiIoxZdAvgWwJ5CuLKetlqzj5G/wB0tCaMMW/aG/7o0X49W+OnlUZHL1hnUfU/0kqtq2WNZmgMXoDNAKAUAoBQCgFAQ9r7Sjw0LTSXCKVBtb77qi6kgAXYakgCgIEG9WGZ1TMQWta4uviETKM63U3Eyagka86A2jeXCEBhMpBsRa5vmZVTkPvF1A75lte4oDKbxYZnjRZA5kZVTKCwOZGkU3AtlyodeXIc6A9HeDCjnMg8Rj1NhmDKhUE8/E6j1NAaod5sMzlM9iCBqpsSXlSwIFjrh5Cfwhbm1ATNl7TjxCZ4zcciCCCLgGxHoRQEygFAKkCgFAKA0Y0ezb0NAc5NArcxr360BW4jCMuvMd/1oCNEGc2QZu7fdGl9T106CqU8Ym8tJZn8F4/Yi5ujhRW9oeI9g2UC4A5k5eQAHU/5qi5JyvWeaW9lt5fVkHNb67yYz7QkOHxBSOAqFRG8DeFSxcDR9SRrytW/EYtwqZTn1qtTNNxekbfE+kY/bpXDrJEgmkZQeGJY1ykrfxFmGgOmlzV+UpZbxV2djCxp1JLtJZV7m/lfU4fdGbGYR5S0GcSgXPGg8LAmzftNR4jcelc6lTxFJTaim338z0fE8RgMXCChUs49z1XTbuOh2VtCSAN7PPm5DiRjUcubcqp8Lw+Mwrkpwunrut/PmcTiVenOClS1kuW3z6ELYuMngmeRoi4kuWCyQ3vckEXktzJ69a6WFpVY1byVk9+7yPMYWliaVSU5Q331X3K0zYz7R+u8DS9snGh9zLly3z87a+tev7bB+iej5/Gz336eBj2WK9J7bLp0utjVvHNjZ8bHiUw+UQ5eGpmgucrZiWtJ1OnoKo0pUIU3By37mevwtWhGg4ydnLfR6H0PZe2llTNIv1dr2yPJETyGoKORbW2tjpyrnyST0dzmySTsnc0YaRWmxBUhhmTUEEfs1rOmZ0ys2r1rpUdjr0Niy2HtPDrhYRxYxaKPTMo+6K4iqU1zR554infWS8yd9r4f86P+cfrTtqfUj0il7S8zP2vh/wA6P+df1p2sOqHpFL2l5mPtfD/nR/zr+tO1h1Q9Ipe0vMpN3duAvPxpVAz3TMwAsS2i36WAqrh8ReUs756FHB4vNKfaS56e4u/tjD/nxf1F/Wrfaw6ovekUvaXmZ+18P+fF/UX9adrD2kPSKXtLzH2vh/z4v6ifrTtYe0vMdvS9peY+1sP+dF/UT9adrD2l5k9vS9peZkbVg/Oi/qL+tO1h7S8x29L2l5mftSD86L+ov607WHVeY7an7S8zXiNrwqpbiK1uQVgzHsAAdSTWylapLLF3MKmKpQjmckUmO3mw7oyyocq2Y5jlIKEMpHI3DKpBHUVc9CnpYpf+WpK6aenn9Cz2bg8PNGmIEf7RFfxklrMEYZrk3Pgjuf3B2qpKOVtHShLPFS6m7CbDw0ahY4lVRlsANBkYOgHYKwBA6WFYmZjDbCw0ZBSJUKlSuW4tkUottdPCxHnfW9Aa5928G+bPBG+dmdswzXLKVY6/ukigI221wOEjOJmCxBSWzAkMWLSOQoBuzM00mnXOwOhNQ5JbmUIuTUUfNovpiSJmEOBAj0C+2ytZQAuYZGF7DletHb9x0lw129Y7bYP0kYLExMwYxyKpZoXsHNvwG9n+Bv3ArKVeEYOT5HOxlOWFg6k9l0L/AHf20mLi4iBlsxRla1wRbsbciD8aUK0a0M0SphsTDEQzxLOt5YFAKAUBgigOd3mxMOGQStcAmwVRcnuR2ArTWrwopOfMr4jFU8Ok589Dkdp774ZZTh7ObixkAGRSy6X1v1FzbT51qrYiGRxXQxeLp3sWeNndE0tFdsoS6hyGF79l0IGnfmNK42LqVKdFuP7O7nqt+7QsMsN2cKJM1zYKdVUe9fo0nXly5jvrU8FzVIPM3v038QiLu99G+Hw5LOTL7RnAbUFdcit3N7MT1PlXX9Eg5KUuRrWHpq+l72+B2vCXsPkKtm4cJew+QoCr2JtFJUXMAHOawy2zLe8cltbBkysAT1I6GgJwmhsDmSxUuDddVW12H7ozDXzFAQJtpxJiCjlFj4YfOwCqpJbKucmxLKjtboEv1FAWcWRlDLlZWAIYWIIOoIPUUB64S9h8hQFRCLTYi2niT/5rW2mbaZV7V610qWx18PsWu7W0YnghQGziKO6MCr+6Ncp1I8xp51zZ0ZRWa2nXc89CrCTtzLitRs0FqWJsR8dgxIuQsyA88hAJ8r2OlYTgpKxqq0lUWVtr3FZg92IomDo8qn+Ia+R8OorRDCQg7xbK1Ph9OnLNFvzLoKO1Wi7ZGco7UsLIZR2FLCyMZB2HypZCyMcMdh8qiyGVDhL2HyFLIZV0IW1NkRTpkkXw3DeHQ3F+vxrbRqOlLNHc0V8LTrxyTWhUNuPhLaK19D4mzLob2I6jSrE8dWkrNlWnwrDU5ZkviW8Ik1GY3H3TYEed8puPOw+FUzpEPaG20h8LM2f8FkYn5EW+NqrV8XSou0nr0KWJx9Gh+2TvLpzKSffOXXLGo7Fr/wDF/wDNcqrxmUXbJb3nErfqCcXZU7e/8+pCk3qxJ++F9EX/ADeqkuL1pbO3gijPjuIezt4I4ffBpMRNxJ3ZgkfgNgAANWFgLX/voK2U8ZOold3d7dDo8PxMsXGWeTbir9Oa+5zcu60zYf61B7eK13CqeJEb2IdNfCOYYGxAvpyrrxg3G6PdYDHxq04xk/3bP3nrZe7DNCMVOWhgJARgPHIehTsL21P/AHWShZZpbG6viVfs4K759D7X9G0HBhaHjcSzEhGVc4GmuYWzD1BPLXpWyjKim4QavvY8+sRQnUlCGVPdpd/Pc7OrJtFAKAUAoCm3o2EMXEEzFCGVgw7XGcfFb/G1VcTho14pPkV6+Gp1rZ+V/imj59tL6P5Ti2jQLwpGLqxPuKCM4OnveIWHX52oTwk+2UY7FVYKahOK2vG3VLW59Owuzo0UqFvmFnLeIv8AxE8x5cq6UKEILTnvfW50iTFGFAVQFA0AAsB6CtsYqKslZA91IFAKA1tECwY81vbyvzoDZQHiaJXUqwuDoR3oBDEqKFUWVQAB2A5CgPdAUsTj6xiFuL3jNr62MYANu1wRfyNbKZtplVtXrXTpbHXobF1s/Bxy4SBZFDjhxkXHI5BYg9D5iuXCcoO8XY4EoRmrSVzIws8X7OTir+XMTm9FlFz/ADBj5itmenP1lZ9V9vtY15KkPVd13/f73PcG1kLBJA0DnkslgG/gcEq3oDfuBUSoSSvHVd31W6JjWV7S0ff9HsaMft5YsXDhipJmBOa+i2vl063INbaWFlUozq30iYVMSoVY07esXFVCyKAUBgmgPE06ICzMFABJJIAAGpN+1AR9nbRjmTOhFszqNQb5HZLi3Q5L/GgJlAKAGgPjf0ifSUXBgwV1AJDYkaN2Ih7A/i+Q5Gqs8QnpE2YCth6tbJJ68ujPm8O38UrZuM7m9znYve/O99TVGphqNS+aO5fxXA8DiE89NXfNaM6TBb3K4Cn2Mlx5o3lc8vj86ovAzpO8HdHjsV+l8RhW50Xnh5Ne9c/DyOpD6XIFcyUlms4/R/ngeUlNZrSh9H+eBzO1964kYpGnGtzuQE63ANjf5WroUeHZlmbce49bwz9L16tPtXN08y23du/b7m7drfVIyEAOHtoLnMh/iIAsfO3xrfKliqMu0pSv3f4b8dwbieGqPEUZ9p1VrfDn4anRY7a5mYRtqvvLpde+nzqri8dXrQ1dl0PO4ziWLqw1eVc0rp+JM2Fh5HxCcO91YMT0UX1J8rX9ar4GnUnWj2e6ZT4bSq1MTHst07+5d59QFe1PoZmgFAKAUAqAKAUAoBQCgFAKAUAoCHtXaUeHiMspIQFFuFLG8jqiiw7swFARIN5cIyK4mUK6q65rqSrgFTlIB+8OnWgIu1J8DOVDSKHDmKOVGyvG4dUKLIORLlVKG4Y+Eg8qnYXsUEmJckhXXGRhVPFh1cBs1jLEOhy+8lwTfwqBVyjiEtJHQw+KS0kdFu3inSKGCfR+GmRrWEgCAkW6OttR8R2FecE1mjtz7inKKtmjt8i9rUazXiIgylWUOCNVIBB8iDpWUZOLunYxlFSVmrnz7G7t45sUs8UaRiMqY0MxYKFN8uvIHXQWAvpXfpY3Cqg6U5NuW7y2/PE4tTB4h1lUgkrbK52UO02Uf6iJoCBctfPH5+Mcv9wHxriyoxv/AByzfB+R1Y1Wl/IrfFFjDKrKGUhlOoINwfQ1pknF2ehuUlJXR7qCSLjprD1qTRXnliceMQM4LqXYu63aSTQHFSx2ADWFljXl21vQzpeojxicQoWJ8l86RygcSQZGETTaENf3lHM8qGw6XYm0lZchclw8ieLmcsjqNeugqLlSGNoyqOle0k7a/QuBQtnlxcWoQ9T4ltzcjFQMqrCuJjEip1AdZLqoNiCNRYkHwkjW1ciOGqQqNvVaWKcKFSmoNWbi2/lYzvD9EzK6th5QsbMAyzXJjB5lWAs4HY2NX3Q6HoafEv2/vWpcbJ3DaOUQxxK0OTM+IkAu7XtYA62tfQC3+dkU4ysloU6lZ1P3N69O49b5bmyRYT2RzKGGdUTLZdSTYE6XtXHqcPlSm61830PJz4VOjVeIcs1301V+fPY+dxbstiJJI8OwM0YzcNhlMi6XyMfDmF10Nr30Olb8NmqRuz1PDMRHDTnQm21fT6kTA7pYySZoeC8bJYyF1IWMEXBY+narMaUm7HbqYqlCOa9zvfo+3RVpQ6SySRC6vmTwErzA5Fdb8j86iWEo11eSuef4jQpYvSvBX35p+Nj6/hcKka5UUIOwFqtU6UKaywVkaqVGnSjlppJdxvrYbRQCgFAKAVAFAKAUAoBQCgFAKArtvbYTCxcWQErmVdCi2zG1yzsqgDqSaArcTt/AzxhZW5cKZomV86Fck6BlUHVfAxGtri+h1ArtsnZT8WWXM5dWDhePdgmhQKLWb/Smy6E8MkdTQDHLssQ4iXK0qmQRT5GkLAzusRPvA2Ba911AU5dQBQE3ZmP2fEzyxnIZCA1s7KTmsiJa65mLghV8RDA25UBMg2lhsavDVzmCrJb3ZIyQrKwPIMM6nrbML89c4TcHdGUZOLujbh9q5A6YlljeMZi18qOgsOKt+Q1AI+6fIgnOVO9nDZ/B9DN072cNb/PoWcUoZQykMpAIINwQdQRWpq2hras7M91BBg0BWzbLjBMkbGBubFCArebofCfW1/MVu9IdrT1Xfy9z/F3GiVKK/cnl/OfIrf8AydY2yysko6SQXP8ANHckf7S3wqv6ThJyywqJPo38nt52KEuLUKbyzmn7vqR22+sxtCskpOnhGg1y3LX5A89RbrWOd5sri14Gp4ieIklThKz5tWVut+fwK7D4KXweAm0jBigLKCuNxBbW3QGtp16UMkFHoadpIVjw6sCpEKqQdCCMLICCD1v0obCTszG4dJH4xOkkpACki/FfnaqFbH0KNTJN6nk3VwsMbOVd7PT/AE63CbWgk0SRWPa9j8jrW+niqNV2hJM9FRxuHrO1Oab95NBreWjNAYIoDzLKqi7MFHK5IA/vQGlsbF+Yn86/rQEfB7Mw6yNJGiB8qwtlA0CXyqe2hHwVewrGMIx2XcHrqbH2YhNze34c3hrIEmCBUUKihFHIKAAPQCoStsG7mypAqQKAUAoBQCoAoBQCgFAKAUAoBQGuaBXtmAOUhhfoRyNAV8W72FUWWFACALAaWVOGNP4AF9AB0FgE272FYktChJDA6fjz5j6+1k15jiNbmaA3xbJgVSojUAuJSOmZWDq3qGAb11oCOu7mEACiBFAAUBRYKFIKlQORBVbEajKLHQUBIwOyoYSTFGsdwq+HQWUBV05clUf7R2FAcj9Ke0oBhuASpnLKVH3kFwWY9gVBHnfyq/gYzz5lt8zo8Opz7TOtiy+jzbMU2DjiVhxIkCOl/EAuga3Yi2vwrViqUo1G3szVjaMoVW+TL3AY4SNKtrGJyhtex0DAgkC+jWNrgMGFzaqpTJlAcnvjs7ESMrJd4wNUB1BuTmt16d+VcTi2GxFVp09Y9Pzc85xzCYqs1KndxS2XXr3nFYiI2Km6m1tQQRf5GvPxvSmnJbcmeVjejUTlHbk9DXj2lkcuDGubnGIgsZAi4QFtTYKFIHdR6V148cnfWK/PE78f1HU/tBfnijc20J/y8L/I/n5+f9hWf/m30+H+mf8A7G/Z+H/0W+zdsxxgZsMjtlClmlJAAvoqcOyLqdAO172FWocaoN2aaLK/UdD2JfD7lVimQsDFFwVuxZeKXHiN/CCgtr0va1cfG4jDVm5Qi1Lr1+JxOIYrCYi86cHGT8n79TZhMFJIbRoznyGg9TyFVKWHq1X/ABxb/OpRoYWtWdqUW/zqfSdhwSpAqytmcc9b27C/Wwr2WEhUhSUajuz6BgadWnQjGs7yLCrBbFAVu2tkriOEGJAjk4hA5t7OSO1+n7S/wt1oCEd2I8zt4PHiUxP7IaZUjTJ8eGTf97lQG7d3YpwwYExtoFVliySMFLkGVsx4je0OugvmNvEaAuaAUAoBUgUAoBQCgFQBQCgFAKAUAoBQCgFAKAUAoBQCgPJUdhU3FyDtHAFrSR2SZL5GPIg2vG9uamw9NCNRWcKltJbP8ubIztpLZkJMDh8SASnDkjcllGUOj+JiGNtdZC4PUkMKicHF9xjKOUvawMRQGqfDq4syqw8wD/zWMoRkrSVzCdOE9JJMgybAwx/9KfAW/wCKrPAYaW8EVJcMwkt6a+Rz+PgwCTSQ/V5HeOMTMElUeE5uQaZSfcPS3nWt8Mwr/p8X9zS+C4J/0+L+5rmfBRBi+DlUKsLEs8ZH+ok4cevHPNgeegsfKpXDMKv6fP7kx4Pgl/T4v7l/sfC4WWJJo4UCuMy3RSR8df7Gt0MJQjtBeSLEMBhoaxpryLdVAFhpVhKxaSS2M0JFAKAUAoBQCgFAKAVIFAKAUAoBUAUAoBQCgFAKAUAoBQCgFAKAUAoBQCgK3aOEYNx4rCRRZgTZZUFzkY9CLkhuhv0JrbCatllt8n1+5sjNWyy2+RwW8f0wQxOEw0RnI/aFmyKv7qkA5jfmeWmhNVZ1VF2Wpbo4F1FdvTzGwfplw8j5MTC2GuQA4bip6t4QV+ANRGsnuTU4fOKvF3Ovwu92HkxS4eO75xdJVKtG1lzaEHsDr5VhHFwdXslucT0yHpDoNPMv+zoKslsjtgoyXJUXkUK/7wAIAP8AMfnQGvEbLhcEMgNxGDqQbRMXi1BuMrEkEdaA3YTCpEgRFCqL2A8yST5kkkk9SaA3UAoBQCgFAKAUAoBQCgFSBQCgFAKAVAFAKAUAoBQCgFAKAUAoBQCgFAKA5jC738RYGTDSkYhzHH4ohqInm1u+gyRsfhQCLfKOy54ZYyz5FU5Gv/qFwxN1YgDOx5nkKAfSPhJZdnyJEGYkqWVebKGuw8+nwBrRic3ZvKVsXn7J5Vc+JQbtDETNh4myTBc6B1sj2F2Uv902sQSLHUEiqGEzVFr4FnhtdYWrKnK7i7efMiYTc3GviPq5geNhq7Opyov483IjQ2sTe1Wo0pN2O/PF0owzXud59HO7KriVlw8s44bMkjZUyEhdRYqbXuBzvz161spwhJ5lujk4mo6jTnFX5dx9jqwVhQCgFAKAUAoBQCgFAKAUAoBQCpAoBQCgFAKgCpAoBQCgFAKAUAoBQCgFAKAUAoCMmAiAjUIoEWsQsLR+Fk8PbwOy+hNAePsuD8pOd/dHPicW/wDU8XrrQEyoBDi2ZCsnEWNQ+Xh5gBfLfNl9LmsVCK1SD1EmzYybkHtYEgfKswSIYVUWVQo7AADXyFRYGypAoBQCgFAKAUAoBQCgFAKAUAoBQCgFAKAUAoBQCgFAKAUAoBQCgFAKAUAoBQCgFAKAUAoBQCgFAKAUAoBQCgFAKAUAoBQCgFAKAUAoBQCgFAKAUAoBQCgFAKAUAoBQCgFAKAUAoBQCgFAKAUAoBQCgFAKAUAoBQCgFAKAUAoBQCgFAKAUB/9k="/>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42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9616" y="2132856"/>
            <a:ext cx="6552728"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u numéro de diapositive 3"/>
          <p:cNvSpPr>
            <a:spLocks noGrp="1"/>
          </p:cNvSpPr>
          <p:nvPr>
            <p:ph type="sldNum" sz="quarter" idx="12"/>
          </p:nvPr>
        </p:nvSpPr>
        <p:spPr/>
        <p:txBody>
          <a:bodyPr/>
          <a:lstStyle/>
          <a:p>
            <a:fld id="{9FF4A3A9-D8CA-4A01-984B-441DF6BE7F4F}" type="slidenum">
              <a:rPr lang="fr-FR" smtClean="0"/>
              <a:pPr/>
              <a:t>46</a:t>
            </a:fld>
            <a:endParaRPr lang="fr-FR"/>
          </a:p>
        </p:txBody>
      </p:sp>
      <p:sp>
        <p:nvSpPr>
          <p:cNvPr id="5" name="Espace réservé du pied de page 4"/>
          <p:cNvSpPr>
            <a:spLocks noGrp="1"/>
          </p:cNvSpPr>
          <p:nvPr>
            <p:ph type="ftr" sz="quarter" idx="11"/>
          </p:nvPr>
        </p:nvSpPr>
        <p:spPr/>
        <p:txBody>
          <a:bodyPr/>
          <a:lstStyle/>
          <a:p>
            <a:r>
              <a:rPr lang="fr-FR"/>
              <a:t>Wan et MPLS / Jp Gregoire</a:t>
            </a:r>
          </a:p>
        </p:txBody>
      </p:sp>
      <p:sp>
        <p:nvSpPr>
          <p:cNvPr id="6" name="Espace réservé de la date 5"/>
          <p:cNvSpPr>
            <a:spLocks noGrp="1"/>
          </p:cNvSpPr>
          <p:nvPr>
            <p:ph type="dt" sz="half" idx="10"/>
          </p:nvPr>
        </p:nvSpPr>
        <p:spPr/>
        <p:txBody>
          <a:bodyPr/>
          <a:lstStyle/>
          <a:p>
            <a:r>
              <a:rPr lang="fr-FR"/>
              <a:t>16/11/2015</a:t>
            </a:r>
          </a:p>
        </p:txBody>
      </p:sp>
    </p:spTree>
    <p:extLst>
      <p:ext uri="{BB962C8B-B14F-4D97-AF65-F5344CB8AC3E}">
        <p14:creationId xmlns:p14="http://schemas.microsoft.com/office/powerpoint/2010/main" val="1883059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E1C11F-83D6-8511-6310-A73556106A1C}"/>
              </a:ext>
            </a:extLst>
          </p:cNvPr>
          <p:cNvSpPr>
            <a:spLocks noGrp="1"/>
          </p:cNvSpPr>
          <p:nvPr>
            <p:ph type="title"/>
          </p:nvPr>
        </p:nvSpPr>
        <p:spPr/>
        <p:txBody>
          <a:bodyPr/>
          <a:lstStyle/>
          <a:p>
            <a:pPr algn="ctr"/>
            <a:r>
              <a:rPr lang="fr-FR" dirty="0"/>
              <a:t>Déploiement FTTH</a:t>
            </a:r>
          </a:p>
        </p:txBody>
      </p:sp>
      <p:pic>
        <p:nvPicPr>
          <p:cNvPr id="1026" name="Image 1">
            <a:extLst>
              <a:ext uri="{FF2B5EF4-FFF2-40B4-BE49-F238E27FC236}">
                <a16:creationId xmlns:a16="http://schemas.microsoft.com/office/drawing/2014/main" id="{324F21ED-D0DD-032F-E30F-D31F606E2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225" y="1429053"/>
            <a:ext cx="8252972" cy="526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94551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1" y="1747253"/>
            <a:ext cx="9471764" cy="3525788"/>
          </a:xfrm>
          <a:prstGeom prst="rect">
            <a:avLst/>
          </a:prstGeom>
        </p:spPr>
      </p:pic>
      <p:sp>
        <p:nvSpPr>
          <p:cNvPr id="17" name="Espace réservé du contenu 2"/>
          <p:cNvSpPr>
            <a:spLocks noGrp="1" noChangeAspect="1"/>
          </p:cNvSpPr>
          <p:nvPr>
            <p:ph idx="1"/>
          </p:nvPr>
        </p:nvSpPr>
        <p:spPr>
          <a:xfrm>
            <a:off x="378417" y="1251265"/>
            <a:ext cx="8924784" cy="4272864"/>
          </a:xfrm>
        </p:spPr>
        <p:txBody>
          <a:bodyPr/>
          <a:lstStyle/>
          <a:p>
            <a:r>
              <a:rPr lang="fr-FR" sz="1352" dirty="0"/>
              <a:t>Architecture générale du FTTH (en Zone Moyennement Dense):</a:t>
            </a:r>
          </a:p>
        </p:txBody>
      </p:sp>
      <p:sp>
        <p:nvSpPr>
          <p:cNvPr id="7" name="Titre 4"/>
          <p:cNvSpPr>
            <a:spLocks noGrp="1"/>
          </p:cNvSpPr>
          <p:nvPr>
            <p:ph type="title"/>
          </p:nvPr>
        </p:nvSpPr>
        <p:spPr>
          <a:xfrm>
            <a:off x="2256816" y="117688"/>
            <a:ext cx="8060241" cy="576064"/>
          </a:xfrm>
        </p:spPr>
        <p:txBody>
          <a:bodyPr/>
          <a:lstStyle/>
          <a:p>
            <a:r>
              <a:rPr lang="fr-FR" sz="3200" b="1" dirty="0">
                <a:solidFill>
                  <a:srgbClr val="0A5078"/>
                </a:solidFill>
                <a:latin typeface="+mn-lt"/>
                <a:ea typeface="+mn-ea"/>
                <a:cs typeface="+mn-cs"/>
              </a:rPr>
              <a:t>1.1.1 Présentation</a:t>
            </a:r>
          </a:p>
        </p:txBody>
      </p:sp>
      <p:sp>
        <p:nvSpPr>
          <p:cNvPr id="3" name="ZoneTexte 2"/>
          <p:cNvSpPr txBox="1"/>
          <p:nvPr/>
        </p:nvSpPr>
        <p:spPr>
          <a:xfrm>
            <a:off x="9486581" y="1348757"/>
            <a:ext cx="2553020" cy="4544044"/>
          </a:xfrm>
          <a:prstGeom prst="rect">
            <a:avLst/>
          </a:prstGeom>
        </p:spPr>
        <p:txBody>
          <a:bodyPr vert="horz" wrap="square" lIns="121920" tIns="60960" rIns="121920" bIns="60960" rtlCol="0">
            <a:normAutofit/>
          </a:bodyPr>
          <a:lstStyle/>
          <a:p>
            <a:r>
              <a:rPr lang="fr-FR" sz="1352" u="sng" dirty="0">
                <a:solidFill>
                  <a:srgbClr val="0A5078"/>
                </a:solidFill>
              </a:rPr>
              <a:t>Lexique :</a:t>
            </a:r>
          </a:p>
          <a:p>
            <a:endParaRPr lang="fr-FR" sz="1352" u="sng" dirty="0">
              <a:solidFill>
                <a:srgbClr val="0A5078"/>
              </a:solidFill>
            </a:endParaRPr>
          </a:p>
          <a:p>
            <a:pPr marL="228594" indent="-228594">
              <a:buFontTx/>
              <a:buChar char="-"/>
            </a:pPr>
            <a:r>
              <a:rPr lang="fr-FR" sz="1352" dirty="0">
                <a:solidFill>
                  <a:srgbClr val="0A5078"/>
                </a:solidFill>
              </a:rPr>
              <a:t>BIB : routeur du cœur de réseau</a:t>
            </a:r>
          </a:p>
          <a:p>
            <a:pPr marL="228594" indent="-228594">
              <a:buFontTx/>
              <a:buChar char="-"/>
            </a:pPr>
            <a:endParaRPr lang="fr-FR" sz="1352" dirty="0">
              <a:solidFill>
                <a:srgbClr val="0A5078"/>
              </a:solidFill>
            </a:endParaRPr>
          </a:p>
          <a:p>
            <a:pPr marL="228594" indent="-228594">
              <a:buFontTx/>
              <a:buChar char="-"/>
            </a:pPr>
            <a:r>
              <a:rPr lang="fr-FR" sz="1352" dirty="0">
                <a:solidFill>
                  <a:srgbClr val="0A5078"/>
                </a:solidFill>
              </a:rPr>
              <a:t>PE : routeur collectant les flux provenant des OLT</a:t>
            </a:r>
          </a:p>
          <a:p>
            <a:pPr marL="228594" indent="-228594">
              <a:buFontTx/>
              <a:buChar char="-"/>
            </a:pPr>
            <a:endParaRPr lang="fr-FR" sz="1352" dirty="0">
              <a:solidFill>
                <a:srgbClr val="FF0000"/>
              </a:solidFill>
            </a:endParaRPr>
          </a:p>
          <a:p>
            <a:pPr marL="228594" indent="-228594">
              <a:buFontTx/>
              <a:buChar char="-"/>
            </a:pPr>
            <a:r>
              <a:rPr lang="fr-FR" sz="1352" dirty="0">
                <a:solidFill>
                  <a:srgbClr val="0A5078"/>
                </a:solidFill>
              </a:rPr>
              <a:t>NRO : nœud de raccordement optique</a:t>
            </a:r>
          </a:p>
          <a:p>
            <a:pPr marL="228594" indent="-228594">
              <a:buFontTx/>
              <a:buChar char="-"/>
            </a:pPr>
            <a:endParaRPr lang="fr-FR" sz="1352" dirty="0">
              <a:solidFill>
                <a:srgbClr val="0A5078"/>
              </a:solidFill>
            </a:endParaRPr>
          </a:p>
          <a:p>
            <a:pPr marL="228594" indent="-228594">
              <a:buFontTx/>
              <a:buChar char="-"/>
            </a:pPr>
            <a:r>
              <a:rPr lang="fr-FR" sz="1333" dirty="0">
                <a:solidFill>
                  <a:srgbClr val="0A5078"/>
                </a:solidFill>
              </a:rPr>
              <a:t>OLT : Optical Line Terminaison</a:t>
            </a:r>
          </a:p>
          <a:p>
            <a:pPr marL="228594" indent="-228594">
              <a:buFontTx/>
              <a:buChar char="-"/>
            </a:pPr>
            <a:endParaRPr lang="fr-FR" sz="1333" dirty="0">
              <a:solidFill>
                <a:srgbClr val="0A5078"/>
              </a:solidFill>
            </a:endParaRPr>
          </a:p>
          <a:p>
            <a:pPr marL="228594" indent="-228594">
              <a:buFontTx/>
              <a:buChar char="-"/>
            </a:pPr>
            <a:r>
              <a:rPr lang="fr-FR" sz="1352" dirty="0">
                <a:solidFill>
                  <a:srgbClr val="0A5078"/>
                </a:solidFill>
              </a:rPr>
              <a:t>PM : point de mutualisation</a:t>
            </a:r>
          </a:p>
          <a:p>
            <a:endParaRPr lang="fr-FR" sz="2400" dirty="0"/>
          </a:p>
        </p:txBody>
      </p:sp>
    </p:spTree>
    <p:extLst>
      <p:ext uri="{BB962C8B-B14F-4D97-AF65-F5344CB8AC3E}">
        <p14:creationId xmlns:p14="http://schemas.microsoft.com/office/powerpoint/2010/main" val="34218914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space réservé du contenu 2"/>
          <p:cNvSpPr>
            <a:spLocks noGrp="1" noChangeAspect="1"/>
          </p:cNvSpPr>
          <p:nvPr>
            <p:ph idx="1"/>
          </p:nvPr>
        </p:nvSpPr>
        <p:spPr>
          <a:xfrm>
            <a:off x="378418" y="1251265"/>
            <a:ext cx="5830996" cy="4457163"/>
          </a:xfrm>
        </p:spPr>
        <p:txBody>
          <a:bodyPr/>
          <a:lstStyle/>
          <a:p>
            <a:r>
              <a:rPr lang="fr-FR" sz="1352" dirty="0"/>
              <a:t>Différents types de projets :</a:t>
            </a:r>
          </a:p>
          <a:p>
            <a:pPr marL="228594" indent="-228594">
              <a:buFontTx/>
              <a:buChar char="-"/>
            </a:pPr>
            <a:r>
              <a:rPr lang="fr-FR" sz="1352" dirty="0"/>
              <a:t>ZTD / ZMD SFR : OLT SFR déployé dans un NRO ou armoire SFR.</a:t>
            </a:r>
          </a:p>
          <a:p>
            <a:pPr marL="228594" indent="-228594">
              <a:buFontTx/>
              <a:buChar char="-"/>
            </a:pPr>
            <a:r>
              <a:rPr lang="fr-FR" sz="1352" dirty="0"/>
              <a:t>DSP SFR : OLT SFR déployé dans un </a:t>
            </a:r>
            <a:r>
              <a:rPr lang="fr-FR" sz="1352" dirty="0" err="1"/>
              <a:t>shelter</a:t>
            </a:r>
            <a:r>
              <a:rPr lang="fr-FR" sz="1352" dirty="0"/>
              <a:t> DSP géré par SFR.</a:t>
            </a:r>
          </a:p>
          <a:p>
            <a:pPr marL="228594" indent="-228594">
              <a:buFontTx/>
              <a:buChar char="-"/>
            </a:pPr>
            <a:r>
              <a:rPr lang="fr-FR" sz="1352" dirty="0"/>
              <a:t>AMEL SFR : OLT SFR déployé dans une armoire SFR.</a:t>
            </a:r>
          </a:p>
        </p:txBody>
      </p:sp>
      <p:sp>
        <p:nvSpPr>
          <p:cNvPr id="7" name="Titre 4"/>
          <p:cNvSpPr>
            <a:spLocks noGrp="1"/>
          </p:cNvSpPr>
          <p:nvPr>
            <p:ph type="title"/>
          </p:nvPr>
        </p:nvSpPr>
        <p:spPr>
          <a:xfrm>
            <a:off x="2256816" y="117688"/>
            <a:ext cx="8060241" cy="576064"/>
          </a:xfrm>
        </p:spPr>
        <p:txBody>
          <a:bodyPr/>
          <a:lstStyle/>
          <a:p>
            <a:r>
              <a:rPr lang="fr-FR" sz="3200" b="1" dirty="0">
                <a:solidFill>
                  <a:srgbClr val="0A5078"/>
                </a:solidFill>
                <a:latin typeface="+mn-lt"/>
                <a:ea typeface="+mn-ea"/>
                <a:cs typeface="+mn-cs"/>
              </a:rPr>
              <a:t>1.1.2 Types de projets</a:t>
            </a:r>
          </a:p>
        </p:txBody>
      </p:sp>
      <p:sp>
        <p:nvSpPr>
          <p:cNvPr id="5" name="Espace réservé du contenu 2"/>
          <p:cNvSpPr txBox="1">
            <a:spLocks noChangeAspect="1"/>
          </p:cNvSpPr>
          <p:nvPr/>
        </p:nvSpPr>
        <p:spPr>
          <a:xfrm>
            <a:off x="6048745" y="1435564"/>
            <a:ext cx="5894440" cy="4272864"/>
          </a:xfrm>
          <a:prstGeom prst="rect">
            <a:avLst/>
          </a:prstGeom>
        </p:spPr>
        <p:txBody>
          <a:bodyPr>
            <a:noAutofit/>
          </a:bodyPr>
          <a:lstStyle>
            <a:lvl1pPr marL="0" indent="0" algn="l" defTabSz="579379" rtl="0" eaLnBrk="1" latinLnBrk="0" hangingPunct="1">
              <a:spcBef>
                <a:spcPct val="20000"/>
              </a:spcBef>
              <a:buFont typeface="Arial" panose="020B0604020202020204" pitchFamily="34" charset="0"/>
              <a:buNone/>
              <a:defRPr sz="2028" kern="1200" baseline="0">
                <a:solidFill>
                  <a:srgbClr val="0A5078"/>
                </a:solidFill>
                <a:latin typeface="+mn-lt"/>
                <a:ea typeface="+mn-ea"/>
                <a:cs typeface="+mn-cs"/>
              </a:defRPr>
            </a:lvl1pPr>
            <a:lvl2pPr marL="470745" indent="-181056" algn="l" defTabSz="579379" rtl="0" eaLnBrk="1" latinLnBrk="0" hangingPunct="1">
              <a:spcBef>
                <a:spcPct val="20000"/>
              </a:spcBef>
              <a:buFont typeface="Arial" panose="020B0604020202020204" pitchFamily="34" charset="0"/>
              <a:buChar char="•"/>
              <a:defRPr sz="1774" kern="1200" baseline="0">
                <a:solidFill>
                  <a:srgbClr val="0A5078"/>
                </a:solidFill>
                <a:latin typeface="+mn-lt"/>
                <a:ea typeface="+mn-ea"/>
                <a:cs typeface="+mn-cs"/>
              </a:defRPr>
            </a:lvl2pPr>
            <a:lvl3pPr marL="724223" indent="-144845" algn="l" defTabSz="579379" rtl="0" eaLnBrk="1" latinLnBrk="0" hangingPunct="1">
              <a:spcBef>
                <a:spcPct val="20000"/>
              </a:spcBef>
              <a:buFont typeface="Arial" panose="020B0604020202020204" pitchFamily="34" charset="0"/>
              <a:buChar char="•"/>
              <a:defRPr lang="fr-FR" sz="1520" kern="1200" baseline="0" dirty="0" smtClean="0">
                <a:solidFill>
                  <a:srgbClr val="0070C0"/>
                </a:solidFill>
                <a:latin typeface="+mj-lt"/>
                <a:ea typeface="+mj-ea"/>
                <a:cs typeface="+mj-cs"/>
              </a:defRPr>
            </a:lvl3pPr>
            <a:lvl4pPr marL="1086334" indent="-217267" algn="l" defTabSz="579379" rtl="0" eaLnBrk="1" latinLnBrk="0" hangingPunct="1">
              <a:spcBef>
                <a:spcPct val="20000"/>
              </a:spcBef>
              <a:buFont typeface="Arial" panose="020B0604020202020204" pitchFamily="34" charset="0"/>
              <a:buChar char="•"/>
              <a:defRPr lang="fr-FR" sz="1267" kern="1200" baseline="0" dirty="0" smtClean="0">
                <a:solidFill>
                  <a:srgbClr val="0070C0"/>
                </a:solidFill>
                <a:latin typeface="+mj-lt"/>
                <a:ea typeface="+mj-ea"/>
                <a:cs typeface="+mj-cs"/>
              </a:defRPr>
            </a:lvl4pPr>
            <a:lvl5pPr marL="1303601" indent="-144845" algn="l" defTabSz="579379" rtl="0" eaLnBrk="1" latinLnBrk="0" hangingPunct="1">
              <a:spcBef>
                <a:spcPct val="20000"/>
              </a:spcBef>
              <a:buFont typeface="Arial" panose="020B0604020202020204" pitchFamily="34" charset="0"/>
              <a:buChar char="»"/>
              <a:defRPr sz="1267" kern="1200">
                <a:solidFill>
                  <a:schemeClr val="tx1"/>
                </a:solidFill>
                <a:latin typeface="+mn-lt"/>
                <a:ea typeface="+mn-ea"/>
                <a:cs typeface="+mn-cs"/>
              </a:defRPr>
            </a:lvl5pPr>
            <a:lvl6pPr marL="1593290" indent="-144845" algn="l" defTabSz="579379" rtl="0" eaLnBrk="1" latinLnBrk="0" hangingPunct="1">
              <a:spcBef>
                <a:spcPct val="20000"/>
              </a:spcBef>
              <a:buFont typeface="Arial" panose="020B0604020202020204" pitchFamily="34" charset="0"/>
              <a:buChar char="•"/>
              <a:defRPr sz="1267" kern="1200">
                <a:solidFill>
                  <a:schemeClr val="tx1"/>
                </a:solidFill>
                <a:latin typeface="+mn-lt"/>
                <a:ea typeface="+mn-ea"/>
                <a:cs typeface="+mn-cs"/>
              </a:defRPr>
            </a:lvl6pPr>
            <a:lvl7pPr marL="1882980" indent="-144845" algn="l" defTabSz="579379" rtl="0" eaLnBrk="1" latinLnBrk="0" hangingPunct="1">
              <a:spcBef>
                <a:spcPct val="20000"/>
              </a:spcBef>
              <a:buFont typeface="Arial" panose="020B0604020202020204" pitchFamily="34" charset="0"/>
              <a:buChar char="•"/>
              <a:defRPr sz="1267" kern="1200">
                <a:solidFill>
                  <a:schemeClr val="tx1"/>
                </a:solidFill>
                <a:latin typeface="+mn-lt"/>
                <a:ea typeface="+mn-ea"/>
                <a:cs typeface="+mn-cs"/>
              </a:defRPr>
            </a:lvl7pPr>
            <a:lvl8pPr marL="2172669" indent="-144845" algn="l" defTabSz="579379" rtl="0" eaLnBrk="1" latinLnBrk="0" hangingPunct="1">
              <a:spcBef>
                <a:spcPct val="20000"/>
              </a:spcBef>
              <a:buFont typeface="Arial" panose="020B0604020202020204" pitchFamily="34" charset="0"/>
              <a:buChar char="•"/>
              <a:defRPr sz="1267" kern="1200">
                <a:solidFill>
                  <a:schemeClr val="tx1"/>
                </a:solidFill>
                <a:latin typeface="+mn-lt"/>
                <a:ea typeface="+mn-ea"/>
                <a:cs typeface="+mn-cs"/>
              </a:defRPr>
            </a:lvl8pPr>
            <a:lvl9pPr marL="2462358" indent="-144845" algn="l" defTabSz="579379" rtl="0" eaLnBrk="1" latinLnBrk="0" hangingPunct="1">
              <a:spcBef>
                <a:spcPct val="20000"/>
              </a:spcBef>
              <a:buFont typeface="Arial" panose="020B0604020202020204" pitchFamily="34" charset="0"/>
              <a:buChar char="•"/>
              <a:defRPr sz="1267" kern="1200">
                <a:solidFill>
                  <a:schemeClr val="tx1"/>
                </a:solidFill>
                <a:latin typeface="+mn-lt"/>
                <a:ea typeface="+mn-ea"/>
                <a:cs typeface="+mn-cs"/>
              </a:defRPr>
            </a:lvl9pPr>
          </a:lstStyle>
          <a:p>
            <a:pPr marL="228594" indent="-228594">
              <a:buFontTx/>
              <a:buChar char="-"/>
            </a:pPr>
            <a:r>
              <a:rPr lang="fr-FR" sz="1352" dirty="0"/>
              <a:t>ZMD ORANGE : OLT SFR déployé dans un NRA.</a:t>
            </a:r>
          </a:p>
          <a:p>
            <a:pPr marL="228594" indent="-228594">
              <a:buFontTx/>
              <a:buChar char="-"/>
            </a:pPr>
            <a:r>
              <a:rPr lang="fr-FR" sz="1352" dirty="0"/>
              <a:t>DSP ORANGE : OLT SFR déployé dans un NRA ou </a:t>
            </a:r>
            <a:r>
              <a:rPr lang="fr-FR" sz="1352" dirty="0" err="1"/>
              <a:t>shelter</a:t>
            </a:r>
            <a:r>
              <a:rPr lang="fr-FR" sz="1352" dirty="0"/>
              <a:t> DSP géré par Orange.</a:t>
            </a:r>
          </a:p>
          <a:p>
            <a:pPr marL="228594" indent="-228594">
              <a:buFontTx/>
              <a:buChar char="-"/>
            </a:pPr>
            <a:endParaRPr lang="fr-FR" sz="1352" dirty="0"/>
          </a:p>
          <a:p>
            <a:pPr marL="228594" indent="-228594">
              <a:buFontTx/>
              <a:buChar char="-"/>
            </a:pPr>
            <a:endParaRPr lang="fr-FR" sz="1352" dirty="0"/>
          </a:p>
        </p:txBody>
      </p:sp>
      <p:pic>
        <p:nvPicPr>
          <p:cNvPr id="6" name="Image 5"/>
          <p:cNvPicPr>
            <a:picLocks noChangeAspect="1"/>
          </p:cNvPicPr>
          <p:nvPr/>
        </p:nvPicPr>
        <p:blipFill>
          <a:blip r:embed="rId3"/>
          <a:stretch>
            <a:fillRect/>
          </a:stretch>
        </p:blipFill>
        <p:spPr>
          <a:xfrm>
            <a:off x="6054988" y="2509334"/>
            <a:ext cx="5406744" cy="2640028"/>
          </a:xfrm>
          <a:prstGeom prst="rect">
            <a:avLst/>
          </a:prstGeom>
        </p:spPr>
      </p:pic>
      <p:pic>
        <p:nvPicPr>
          <p:cNvPr id="8" name="Image 7"/>
          <p:cNvPicPr>
            <a:picLocks noChangeAspect="1"/>
          </p:cNvPicPr>
          <p:nvPr/>
        </p:nvPicPr>
        <p:blipFill>
          <a:blip r:embed="rId4"/>
          <a:stretch>
            <a:fillRect/>
          </a:stretch>
        </p:blipFill>
        <p:spPr>
          <a:xfrm>
            <a:off x="124409" y="2406863"/>
            <a:ext cx="5666996" cy="2852832"/>
          </a:xfrm>
          <a:prstGeom prst="rect">
            <a:avLst/>
          </a:prstGeom>
        </p:spPr>
      </p:pic>
      <p:sp>
        <p:nvSpPr>
          <p:cNvPr id="9" name="Espace réservé du contenu 2"/>
          <p:cNvSpPr txBox="1">
            <a:spLocks noChangeAspect="1"/>
          </p:cNvSpPr>
          <p:nvPr/>
        </p:nvSpPr>
        <p:spPr>
          <a:xfrm>
            <a:off x="378418" y="5393835"/>
            <a:ext cx="8164449" cy="829296"/>
          </a:xfrm>
          <a:prstGeom prst="rect">
            <a:avLst/>
          </a:prstGeom>
        </p:spPr>
        <p:txBody>
          <a:bodyPr numCol="2" spcCol="0">
            <a:noAutofit/>
          </a:bodyPr>
          <a:lstStyle>
            <a:lvl1pPr marL="0" indent="0" algn="l" defTabSz="579379" rtl="0" eaLnBrk="1" latinLnBrk="0" hangingPunct="1">
              <a:spcBef>
                <a:spcPct val="20000"/>
              </a:spcBef>
              <a:buFont typeface="Arial" panose="020B0604020202020204" pitchFamily="34" charset="0"/>
              <a:buNone/>
              <a:defRPr sz="2028" kern="1200" baseline="0">
                <a:solidFill>
                  <a:srgbClr val="0A5078"/>
                </a:solidFill>
                <a:latin typeface="+mn-lt"/>
                <a:ea typeface="+mn-ea"/>
                <a:cs typeface="+mn-cs"/>
              </a:defRPr>
            </a:lvl1pPr>
            <a:lvl2pPr marL="470745" indent="-181056" algn="l" defTabSz="579379" rtl="0" eaLnBrk="1" latinLnBrk="0" hangingPunct="1">
              <a:spcBef>
                <a:spcPct val="20000"/>
              </a:spcBef>
              <a:buFont typeface="Arial" panose="020B0604020202020204" pitchFamily="34" charset="0"/>
              <a:buChar char="•"/>
              <a:defRPr sz="1774" kern="1200" baseline="0">
                <a:solidFill>
                  <a:srgbClr val="0A5078"/>
                </a:solidFill>
                <a:latin typeface="+mn-lt"/>
                <a:ea typeface="+mn-ea"/>
                <a:cs typeface="+mn-cs"/>
              </a:defRPr>
            </a:lvl2pPr>
            <a:lvl3pPr marL="724223" indent="-144845" algn="l" defTabSz="579379" rtl="0" eaLnBrk="1" latinLnBrk="0" hangingPunct="1">
              <a:spcBef>
                <a:spcPct val="20000"/>
              </a:spcBef>
              <a:buFont typeface="Arial" panose="020B0604020202020204" pitchFamily="34" charset="0"/>
              <a:buChar char="•"/>
              <a:defRPr lang="fr-FR" sz="1520" kern="1200" baseline="0" dirty="0" smtClean="0">
                <a:solidFill>
                  <a:srgbClr val="0070C0"/>
                </a:solidFill>
                <a:latin typeface="+mj-lt"/>
                <a:ea typeface="+mj-ea"/>
                <a:cs typeface="+mj-cs"/>
              </a:defRPr>
            </a:lvl3pPr>
            <a:lvl4pPr marL="1086334" indent="-217267" algn="l" defTabSz="579379" rtl="0" eaLnBrk="1" latinLnBrk="0" hangingPunct="1">
              <a:spcBef>
                <a:spcPct val="20000"/>
              </a:spcBef>
              <a:buFont typeface="Arial" panose="020B0604020202020204" pitchFamily="34" charset="0"/>
              <a:buChar char="•"/>
              <a:defRPr lang="fr-FR" sz="1267" kern="1200" baseline="0" dirty="0" smtClean="0">
                <a:solidFill>
                  <a:srgbClr val="0070C0"/>
                </a:solidFill>
                <a:latin typeface="+mj-lt"/>
                <a:ea typeface="+mj-ea"/>
                <a:cs typeface="+mj-cs"/>
              </a:defRPr>
            </a:lvl4pPr>
            <a:lvl5pPr marL="1303601" indent="-144845" algn="l" defTabSz="579379" rtl="0" eaLnBrk="1" latinLnBrk="0" hangingPunct="1">
              <a:spcBef>
                <a:spcPct val="20000"/>
              </a:spcBef>
              <a:buFont typeface="Arial" panose="020B0604020202020204" pitchFamily="34" charset="0"/>
              <a:buChar char="»"/>
              <a:defRPr sz="1267" kern="1200">
                <a:solidFill>
                  <a:schemeClr val="tx1"/>
                </a:solidFill>
                <a:latin typeface="+mn-lt"/>
                <a:ea typeface="+mn-ea"/>
                <a:cs typeface="+mn-cs"/>
              </a:defRPr>
            </a:lvl5pPr>
            <a:lvl6pPr marL="1593290" indent="-144845" algn="l" defTabSz="579379" rtl="0" eaLnBrk="1" latinLnBrk="0" hangingPunct="1">
              <a:spcBef>
                <a:spcPct val="20000"/>
              </a:spcBef>
              <a:buFont typeface="Arial" panose="020B0604020202020204" pitchFamily="34" charset="0"/>
              <a:buChar char="•"/>
              <a:defRPr sz="1267" kern="1200">
                <a:solidFill>
                  <a:schemeClr val="tx1"/>
                </a:solidFill>
                <a:latin typeface="+mn-lt"/>
                <a:ea typeface="+mn-ea"/>
                <a:cs typeface="+mn-cs"/>
              </a:defRPr>
            </a:lvl6pPr>
            <a:lvl7pPr marL="1882980" indent="-144845" algn="l" defTabSz="579379" rtl="0" eaLnBrk="1" latinLnBrk="0" hangingPunct="1">
              <a:spcBef>
                <a:spcPct val="20000"/>
              </a:spcBef>
              <a:buFont typeface="Arial" panose="020B0604020202020204" pitchFamily="34" charset="0"/>
              <a:buChar char="•"/>
              <a:defRPr sz="1267" kern="1200">
                <a:solidFill>
                  <a:schemeClr val="tx1"/>
                </a:solidFill>
                <a:latin typeface="+mn-lt"/>
                <a:ea typeface="+mn-ea"/>
                <a:cs typeface="+mn-cs"/>
              </a:defRPr>
            </a:lvl7pPr>
            <a:lvl8pPr marL="2172669" indent="-144845" algn="l" defTabSz="579379" rtl="0" eaLnBrk="1" latinLnBrk="0" hangingPunct="1">
              <a:spcBef>
                <a:spcPct val="20000"/>
              </a:spcBef>
              <a:buFont typeface="Arial" panose="020B0604020202020204" pitchFamily="34" charset="0"/>
              <a:buChar char="•"/>
              <a:defRPr sz="1267" kern="1200">
                <a:solidFill>
                  <a:schemeClr val="tx1"/>
                </a:solidFill>
                <a:latin typeface="+mn-lt"/>
                <a:ea typeface="+mn-ea"/>
                <a:cs typeface="+mn-cs"/>
              </a:defRPr>
            </a:lvl8pPr>
            <a:lvl9pPr marL="2462358" indent="-144845" algn="l" defTabSz="579379" rtl="0" eaLnBrk="1" latinLnBrk="0" hangingPunct="1">
              <a:spcBef>
                <a:spcPct val="20000"/>
              </a:spcBef>
              <a:buFont typeface="Arial" panose="020B0604020202020204" pitchFamily="34" charset="0"/>
              <a:buChar char="•"/>
              <a:defRPr sz="1267" kern="1200">
                <a:solidFill>
                  <a:schemeClr val="tx1"/>
                </a:solidFill>
                <a:latin typeface="+mn-lt"/>
                <a:ea typeface="+mn-ea"/>
                <a:cs typeface="+mn-cs"/>
              </a:defRPr>
            </a:lvl9pPr>
          </a:lstStyle>
          <a:p>
            <a:r>
              <a:rPr lang="fr-FR" sz="1352" u="sng" dirty="0"/>
              <a:t>Lexique :</a:t>
            </a:r>
            <a:endParaRPr lang="fr-FR" sz="1352" dirty="0"/>
          </a:p>
          <a:p>
            <a:pPr marL="228594" indent="-228594">
              <a:buFontTx/>
              <a:buChar char="-"/>
            </a:pPr>
            <a:r>
              <a:rPr lang="fr-FR" sz="1352" dirty="0"/>
              <a:t>ZTD : Zone Très Dense</a:t>
            </a:r>
          </a:p>
          <a:p>
            <a:pPr marL="228594" indent="-228594">
              <a:buFontTx/>
              <a:buChar char="-"/>
            </a:pPr>
            <a:r>
              <a:rPr lang="fr-FR" sz="1352" dirty="0"/>
              <a:t>ZMD : Zone Moins Dense</a:t>
            </a:r>
          </a:p>
          <a:p>
            <a:pPr marL="228594" indent="-228594">
              <a:buFontTx/>
              <a:buChar char="-"/>
            </a:pPr>
            <a:endParaRPr lang="fr-FR" sz="1352" dirty="0"/>
          </a:p>
          <a:p>
            <a:pPr marL="228594" indent="-228594">
              <a:buFontTx/>
              <a:buChar char="-"/>
            </a:pPr>
            <a:r>
              <a:rPr lang="fr-FR" sz="1352" dirty="0"/>
              <a:t>DSP : Délégation de Service Public</a:t>
            </a:r>
          </a:p>
          <a:p>
            <a:pPr marL="228594" indent="-228594">
              <a:buFontTx/>
              <a:buChar char="-"/>
            </a:pPr>
            <a:r>
              <a:rPr lang="fr-FR" sz="1352" dirty="0"/>
              <a:t>AMEL : Appel à Manifestation d’Engagements Locaux</a:t>
            </a:r>
          </a:p>
        </p:txBody>
      </p:sp>
    </p:spTree>
    <p:extLst>
      <p:ext uri="{BB962C8B-B14F-4D97-AF65-F5344CB8AC3E}">
        <p14:creationId xmlns:p14="http://schemas.microsoft.com/office/powerpoint/2010/main" val="1516620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2508" y="661629"/>
            <a:ext cx="5850141" cy="688424"/>
          </a:xfrm>
          <a:prstGeom prst="rect">
            <a:avLst/>
          </a:prstGeom>
        </p:spPr>
        <p:txBody>
          <a:bodyPr vert="horz" wrap="square" lIns="0" tIns="11206" rIns="0" bIns="0" rtlCol="0" anchor="ctr">
            <a:spAutoFit/>
          </a:bodyPr>
          <a:lstStyle/>
          <a:p>
            <a:pPr marL="11206">
              <a:lnSpc>
                <a:spcPct val="100000"/>
              </a:lnSpc>
              <a:spcBef>
                <a:spcPts val="88"/>
              </a:spcBef>
            </a:pPr>
            <a:r>
              <a:rPr dirty="0"/>
              <a:t>Les</a:t>
            </a:r>
            <a:r>
              <a:rPr spc="-62" dirty="0"/>
              <a:t> </a:t>
            </a:r>
            <a:r>
              <a:rPr spc="-4" dirty="0"/>
              <a:t>réseaux</a:t>
            </a:r>
            <a:r>
              <a:rPr spc="-44" dirty="0"/>
              <a:t> </a:t>
            </a:r>
            <a:r>
              <a:rPr spc="-13" dirty="0"/>
              <a:t>informatiques</a:t>
            </a:r>
          </a:p>
        </p:txBody>
      </p:sp>
      <p:pic>
        <p:nvPicPr>
          <p:cNvPr id="3" name="object 3"/>
          <p:cNvPicPr/>
          <p:nvPr/>
        </p:nvPicPr>
        <p:blipFill>
          <a:blip r:embed="rId2" cstate="print"/>
          <a:stretch>
            <a:fillRect/>
          </a:stretch>
        </p:blipFill>
        <p:spPr>
          <a:xfrm>
            <a:off x="2288445" y="1895455"/>
            <a:ext cx="4251307" cy="1931946"/>
          </a:xfrm>
          <a:prstGeom prst="rect">
            <a:avLst/>
          </a:prstGeom>
        </p:spPr>
      </p:pic>
      <p:sp>
        <p:nvSpPr>
          <p:cNvPr id="4" name="object 4"/>
          <p:cNvSpPr txBox="1"/>
          <p:nvPr/>
        </p:nvSpPr>
        <p:spPr>
          <a:xfrm>
            <a:off x="2446021" y="4326819"/>
            <a:ext cx="7214907" cy="1098397"/>
          </a:xfrm>
          <a:prstGeom prst="rect">
            <a:avLst/>
          </a:prstGeom>
        </p:spPr>
        <p:txBody>
          <a:bodyPr vert="horz" wrap="square" lIns="0" tIns="11766" rIns="0" bIns="0" rtlCol="0">
            <a:spAutoFit/>
          </a:bodyPr>
          <a:lstStyle/>
          <a:p>
            <a:pPr marL="11206">
              <a:spcBef>
                <a:spcPts val="93"/>
              </a:spcBef>
            </a:pPr>
            <a:r>
              <a:rPr sz="1412" spc="-40" dirty="0">
                <a:latin typeface="Calibri"/>
                <a:cs typeface="Calibri"/>
              </a:rPr>
              <a:t>−Personal</a:t>
            </a:r>
            <a:r>
              <a:rPr sz="1412" spc="-31" dirty="0">
                <a:latin typeface="Calibri"/>
                <a:cs typeface="Calibri"/>
              </a:rPr>
              <a:t> </a:t>
            </a:r>
            <a:r>
              <a:rPr sz="1412" spc="-9" dirty="0">
                <a:latin typeface="Calibri"/>
                <a:cs typeface="Calibri"/>
              </a:rPr>
              <a:t>Area</a:t>
            </a:r>
            <a:r>
              <a:rPr sz="1412" dirty="0">
                <a:latin typeface="Calibri"/>
                <a:cs typeface="Calibri"/>
              </a:rPr>
              <a:t> </a:t>
            </a:r>
            <a:r>
              <a:rPr sz="1412" spc="-9" dirty="0">
                <a:latin typeface="Calibri"/>
                <a:cs typeface="Calibri"/>
              </a:rPr>
              <a:t>Network:</a:t>
            </a:r>
            <a:r>
              <a:rPr sz="1412" spc="49" dirty="0">
                <a:latin typeface="Calibri"/>
                <a:cs typeface="Calibri"/>
              </a:rPr>
              <a:t> </a:t>
            </a:r>
            <a:r>
              <a:rPr sz="1412" spc="-4" dirty="0">
                <a:latin typeface="Calibri"/>
                <a:cs typeface="Calibri"/>
              </a:rPr>
              <a:t>quelques </a:t>
            </a:r>
            <a:r>
              <a:rPr sz="1412" spc="-9" dirty="0">
                <a:latin typeface="Calibri"/>
                <a:cs typeface="Calibri"/>
              </a:rPr>
              <a:t>mètres,</a:t>
            </a:r>
            <a:r>
              <a:rPr sz="1412" spc="26" dirty="0">
                <a:latin typeface="Calibri"/>
                <a:cs typeface="Calibri"/>
              </a:rPr>
              <a:t> </a:t>
            </a:r>
            <a:r>
              <a:rPr sz="1412" spc="-4" dirty="0">
                <a:latin typeface="Calibri"/>
                <a:cs typeface="Calibri"/>
              </a:rPr>
              <a:t>pour </a:t>
            </a:r>
            <a:r>
              <a:rPr sz="1412" spc="-9" dirty="0">
                <a:latin typeface="Calibri"/>
                <a:cs typeface="Calibri"/>
              </a:rPr>
              <a:t>équipements</a:t>
            </a:r>
            <a:r>
              <a:rPr sz="1412" spc="18" dirty="0">
                <a:latin typeface="Calibri"/>
                <a:cs typeface="Calibri"/>
              </a:rPr>
              <a:t> </a:t>
            </a:r>
            <a:r>
              <a:rPr sz="1412" spc="-9" dirty="0">
                <a:latin typeface="Calibri"/>
                <a:cs typeface="Calibri"/>
              </a:rPr>
              <a:t>personnels</a:t>
            </a:r>
            <a:endParaRPr sz="1412">
              <a:latin typeface="Calibri"/>
              <a:cs typeface="Calibri"/>
            </a:endParaRPr>
          </a:p>
          <a:p>
            <a:pPr marL="11206"/>
            <a:r>
              <a:rPr sz="1412" spc="-269" dirty="0">
                <a:latin typeface="Calibri"/>
                <a:cs typeface="Calibri"/>
              </a:rPr>
              <a:t>−</a:t>
            </a:r>
            <a:r>
              <a:rPr sz="1412" spc="-229" dirty="0">
                <a:latin typeface="Calibri"/>
                <a:cs typeface="Calibri"/>
              </a:rPr>
              <a:t> </a:t>
            </a:r>
            <a:r>
              <a:rPr sz="1412" spc="-9" dirty="0">
                <a:latin typeface="Calibri"/>
                <a:cs typeface="Calibri"/>
              </a:rPr>
              <a:t>Local</a:t>
            </a:r>
            <a:r>
              <a:rPr sz="1412" spc="9" dirty="0">
                <a:latin typeface="Calibri"/>
                <a:cs typeface="Calibri"/>
              </a:rPr>
              <a:t> </a:t>
            </a:r>
            <a:r>
              <a:rPr sz="1412" spc="-9" dirty="0">
                <a:latin typeface="Calibri"/>
                <a:cs typeface="Calibri"/>
              </a:rPr>
              <a:t>Area</a:t>
            </a:r>
            <a:r>
              <a:rPr sz="1412" spc="-4" dirty="0">
                <a:latin typeface="Calibri"/>
                <a:cs typeface="Calibri"/>
              </a:rPr>
              <a:t> </a:t>
            </a:r>
            <a:r>
              <a:rPr sz="1412" spc="-9" dirty="0">
                <a:latin typeface="Calibri"/>
                <a:cs typeface="Calibri"/>
              </a:rPr>
              <a:t>Network:</a:t>
            </a:r>
            <a:r>
              <a:rPr sz="1412" spc="44" dirty="0">
                <a:latin typeface="Calibri"/>
                <a:cs typeface="Calibri"/>
              </a:rPr>
              <a:t> </a:t>
            </a:r>
            <a:r>
              <a:rPr sz="1412" spc="-9" dirty="0">
                <a:latin typeface="Calibri"/>
                <a:cs typeface="Calibri"/>
              </a:rPr>
              <a:t>réseaux</a:t>
            </a:r>
            <a:r>
              <a:rPr sz="1412" spc="22" dirty="0">
                <a:latin typeface="Calibri"/>
                <a:cs typeface="Calibri"/>
              </a:rPr>
              <a:t> </a:t>
            </a:r>
            <a:r>
              <a:rPr sz="1412" spc="-26" dirty="0">
                <a:latin typeface="Calibri"/>
                <a:cs typeface="Calibri"/>
              </a:rPr>
              <a:t>intra−entreprises,</a:t>
            </a:r>
            <a:r>
              <a:rPr sz="1412" spc="49" dirty="0">
                <a:latin typeface="Calibri"/>
                <a:cs typeface="Calibri"/>
              </a:rPr>
              <a:t> </a:t>
            </a:r>
            <a:r>
              <a:rPr sz="1412" spc="-18" dirty="0">
                <a:latin typeface="Calibri"/>
                <a:cs typeface="Calibri"/>
              </a:rPr>
              <a:t>jusqu’à</a:t>
            </a:r>
            <a:r>
              <a:rPr sz="1412" spc="-4" dirty="0">
                <a:latin typeface="Calibri"/>
                <a:cs typeface="Calibri"/>
              </a:rPr>
              <a:t> </a:t>
            </a:r>
            <a:r>
              <a:rPr sz="1412" spc="-9" dirty="0">
                <a:latin typeface="Calibri"/>
                <a:cs typeface="Calibri"/>
              </a:rPr>
              <a:t>plusieurs </a:t>
            </a:r>
            <a:r>
              <a:rPr sz="1412" spc="-4" dirty="0">
                <a:latin typeface="Calibri"/>
                <a:cs typeface="Calibri"/>
              </a:rPr>
              <a:t>Mbps</a:t>
            </a:r>
            <a:endParaRPr sz="1412">
              <a:latin typeface="Calibri"/>
              <a:cs typeface="Calibri"/>
            </a:endParaRPr>
          </a:p>
          <a:p>
            <a:pPr marL="11206"/>
            <a:r>
              <a:rPr sz="1412" spc="-269" dirty="0">
                <a:latin typeface="Calibri"/>
                <a:cs typeface="Calibri"/>
              </a:rPr>
              <a:t>−</a:t>
            </a:r>
            <a:r>
              <a:rPr sz="1412" spc="-176" dirty="0">
                <a:latin typeface="Calibri"/>
                <a:cs typeface="Calibri"/>
              </a:rPr>
              <a:t> </a:t>
            </a:r>
            <a:r>
              <a:rPr sz="1412" spc="-9" dirty="0">
                <a:latin typeface="Calibri"/>
                <a:cs typeface="Calibri"/>
              </a:rPr>
              <a:t>Metropolitan</a:t>
            </a:r>
            <a:r>
              <a:rPr sz="1412" spc="40" dirty="0">
                <a:latin typeface="Calibri"/>
                <a:cs typeface="Calibri"/>
              </a:rPr>
              <a:t> </a:t>
            </a:r>
            <a:r>
              <a:rPr sz="1412" spc="-9" dirty="0">
                <a:latin typeface="Calibri"/>
                <a:cs typeface="Calibri"/>
              </a:rPr>
              <a:t>Area</a:t>
            </a:r>
            <a:r>
              <a:rPr sz="1412" dirty="0">
                <a:latin typeface="Calibri"/>
                <a:cs typeface="Calibri"/>
              </a:rPr>
              <a:t> </a:t>
            </a:r>
            <a:r>
              <a:rPr sz="1412" spc="-13" dirty="0">
                <a:latin typeface="Calibri"/>
                <a:cs typeface="Calibri"/>
              </a:rPr>
              <a:t>Networks:</a:t>
            </a:r>
            <a:r>
              <a:rPr sz="1412" spc="53" dirty="0">
                <a:latin typeface="Calibri"/>
                <a:cs typeface="Calibri"/>
              </a:rPr>
              <a:t> </a:t>
            </a:r>
            <a:r>
              <a:rPr sz="1412" spc="-13" dirty="0">
                <a:latin typeface="Calibri"/>
                <a:cs typeface="Calibri"/>
              </a:rPr>
              <a:t>interconnexion</a:t>
            </a:r>
            <a:r>
              <a:rPr sz="1412" spc="66" dirty="0">
                <a:latin typeface="Calibri"/>
                <a:cs typeface="Calibri"/>
              </a:rPr>
              <a:t> </a:t>
            </a:r>
            <a:r>
              <a:rPr sz="1412" spc="-4" dirty="0">
                <a:latin typeface="Calibri"/>
                <a:cs typeface="Calibri"/>
              </a:rPr>
              <a:t>des</a:t>
            </a:r>
            <a:r>
              <a:rPr sz="1412" spc="18" dirty="0">
                <a:latin typeface="Calibri"/>
                <a:cs typeface="Calibri"/>
              </a:rPr>
              <a:t> </a:t>
            </a:r>
            <a:r>
              <a:rPr sz="1412" spc="-13" dirty="0">
                <a:latin typeface="Calibri"/>
                <a:cs typeface="Calibri"/>
              </a:rPr>
              <a:t>entreprises</a:t>
            </a:r>
            <a:r>
              <a:rPr sz="1412" spc="44" dirty="0">
                <a:latin typeface="Calibri"/>
                <a:cs typeface="Calibri"/>
              </a:rPr>
              <a:t> </a:t>
            </a:r>
            <a:r>
              <a:rPr sz="1412" spc="-4" dirty="0">
                <a:latin typeface="Calibri"/>
                <a:cs typeface="Calibri"/>
              </a:rPr>
              <a:t>sur</a:t>
            </a:r>
            <a:r>
              <a:rPr sz="1412" spc="18" dirty="0">
                <a:latin typeface="Calibri"/>
                <a:cs typeface="Calibri"/>
              </a:rPr>
              <a:t> </a:t>
            </a:r>
            <a:r>
              <a:rPr sz="1412" spc="-4" dirty="0">
                <a:latin typeface="Calibri"/>
                <a:cs typeface="Calibri"/>
              </a:rPr>
              <a:t>un </a:t>
            </a:r>
            <a:r>
              <a:rPr sz="1412" spc="-9" dirty="0">
                <a:latin typeface="Calibri"/>
                <a:cs typeface="Calibri"/>
              </a:rPr>
              <a:t>réseau</a:t>
            </a:r>
            <a:r>
              <a:rPr sz="1412" spc="22" dirty="0">
                <a:latin typeface="Calibri"/>
                <a:cs typeface="Calibri"/>
              </a:rPr>
              <a:t> </a:t>
            </a:r>
            <a:r>
              <a:rPr sz="1412" spc="-9" dirty="0">
                <a:latin typeface="Calibri"/>
                <a:cs typeface="Calibri"/>
              </a:rPr>
              <a:t>spécialisé</a:t>
            </a:r>
            <a:r>
              <a:rPr sz="1412" spc="18" dirty="0">
                <a:latin typeface="Calibri"/>
                <a:cs typeface="Calibri"/>
              </a:rPr>
              <a:t> </a:t>
            </a:r>
            <a:r>
              <a:rPr sz="1412" dirty="0">
                <a:latin typeface="Calibri"/>
                <a:cs typeface="Calibri"/>
              </a:rPr>
              <a:t>à </a:t>
            </a:r>
            <a:r>
              <a:rPr sz="1412" spc="-4" dirty="0">
                <a:latin typeface="Calibri"/>
                <a:cs typeface="Calibri"/>
              </a:rPr>
              <a:t>haut débit</a:t>
            </a:r>
            <a:endParaRPr sz="1412">
              <a:latin typeface="Calibri"/>
              <a:cs typeface="Calibri"/>
            </a:endParaRPr>
          </a:p>
          <a:p>
            <a:pPr marL="11206"/>
            <a:r>
              <a:rPr sz="1412" spc="-40" dirty="0">
                <a:latin typeface="Calibri"/>
                <a:cs typeface="Calibri"/>
              </a:rPr>
              <a:t>−Regional</a:t>
            </a:r>
            <a:r>
              <a:rPr sz="1412" spc="-26" dirty="0">
                <a:latin typeface="Calibri"/>
                <a:cs typeface="Calibri"/>
              </a:rPr>
              <a:t> </a:t>
            </a:r>
            <a:r>
              <a:rPr sz="1412" spc="-9" dirty="0">
                <a:latin typeface="Calibri"/>
                <a:cs typeface="Calibri"/>
              </a:rPr>
              <a:t>Area</a:t>
            </a:r>
            <a:r>
              <a:rPr sz="1412" spc="22" dirty="0">
                <a:latin typeface="Calibri"/>
                <a:cs typeface="Calibri"/>
              </a:rPr>
              <a:t> </a:t>
            </a:r>
            <a:r>
              <a:rPr sz="1412" spc="-9" dirty="0">
                <a:latin typeface="Calibri"/>
                <a:cs typeface="Calibri"/>
              </a:rPr>
              <a:t>Network:</a:t>
            </a:r>
            <a:r>
              <a:rPr sz="1412" spc="31" dirty="0">
                <a:latin typeface="Calibri"/>
                <a:cs typeface="Calibri"/>
              </a:rPr>
              <a:t> </a:t>
            </a:r>
            <a:r>
              <a:rPr sz="1412" dirty="0">
                <a:latin typeface="Calibri"/>
                <a:cs typeface="Calibri"/>
              </a:rPr>
              <a:t>50km</a:t>
            </a:r>
            <a:r>
              <a:rPr sz="1412" spc="-4" dirty="0">
                <a:latin typeface="Calibri"/>
                <a:cs typeface="Calibri"/>
              </a:rPr>
              <a:t> pour</a:t>
            </a:r>
            <a:r>
              <a:rPr sz="1412" spc="18" dirty="0">
                <a:latin typeface="Calibri"/>
                <a:cs typeface="Calibri"/>
              </a:rPr>
              <a:t> </a:t>
            </a:r>
            <a:r>
              <a:rPr sz="1412" spc="-4" dirty="0">
                <a:latin typeface="Calibri"/>
                <a:cs typeface="Calibri"/>
              </a:rPr>
              <a:t>le</a:t>
            </a:r>
            <a:r>
              <a:rPr sz="1412" spc="22" dirty="0">
                <a:latin typeface="Calibri"/>
                <a:cs typeface="Calibri"/>
              </a:rPr>
              <a:t> </a:t>
            </a:r>
            <a:r>
              <a:rPr sz="1412" spc="-40" dirty="0">
                <a:latin typeface="Calibri"/>
                <a:cs typeface="Calibri"/>
              </a:rPr>
              <a:t>sans−fil,</a:t>
            </a:r>
            <a:r>
              <a:rPr sz="1412" spc="-13" dirty="0">
                <a:latin typeface="Calibri"/>
                <a:cs typeface="Calibri"/>
              </a:rPr>
              <a:t> </a:t>
            </a:r>
            <a:r>
              <a:rPr sz="1412" spc="-9" dirty="0">
                <a:latin typeface="Calibri"/>
                <a:cs typeface="Calibri"/>
              </a:rPr>
              <a:t>beaucoup</a:t>
            </a:r>
            <a:r>
              <a:rPr sz="1412" spc="22" dirty="0">
                <a:latin typeface="Calibri"/>
                <a:cs typeface="Calibri"/>
              </a:rPr>
              <a:t> </a:t>
            </a:r>
            <a:r>
              <a:rPr sz="1412" spc="-13" dirty="0">
                <a:latin typeface="Calibri"/>
                <a:cs typeface="Calibri"/>
              </a:rPr>
              <a:t>d’utilisateurs</a:t>
            </a:r>
            <a:r>
              <a:rPr sz="1412" spc="44" dirty="0">
                <a:latin typeface="Calibri"/>
                <a:cs typeface="Calibri"/>
              </a:rPr>
              <a:t> </a:t>
            </a:r>
            <a:r>
              <a:rPr sz="1412" spc="-4" dirty="0">
                <a:latin typeface="Calibri"/>
                <a:cs typeface="Calibri"/>
              </a:rPr>
              <a:t>par </a:t>
            </a:r>
            <a:r>
              <a:rPr sz="1412" spc="-13" dirty="0">
                <a:latin typeface="Calibri"/>
                <a:cs typeface="Calibri"/>
              </a:rPr>
              <a:t>antenne</a:t>
            </a:r>
            <a:endParaRPr sz="1412">
              <a:latin typeface="Calibri"/>
              <a:cs typeface="Calibri"/>
            </a:endParaRPr>
          </a:p>
          <a:p>
            <a:pPr marL="11206"/>
            <a:r>
              <a:rPr sz="1412" spc="-269" dirty="0">
                <a:latin typeface="Calibri"/>
                <a:cs typeface="Calibri"/>
              </a:rPr>
              <a:t>−</a:t>
            </a:r>
            <a:r>
              <a:rPr sz="1412" spc="-234" dirty="0">
                <a:latin typeface="Calibri"/>
                <a:cs typeface="Calibri"/>
              </a:rPr>
              <a:t> </a:t>
            </a:r>
            <a:r>
              <a:rPr sz="1412" dirty="0">
                <a:latin typeface="Calibri"/>
                <a:cs typeface="Calibri"/>
              </a:rPr>
              <a:t>Wide</a:t>
            </a:r>
            <a:r>
              <a:rPr sz="1412" spc="-9" dirty="0">
                <a:latin typeface="Calibri"/>
                <a:cs typeface="Calibri"/>
              </a:rPr>
              <a:t> Area</a:t>
            </a:r>
            <a:r>
              <a:rPr sz="1412" spc="-4" dirty="0">
                <a:latin typeface="Calibri"/>
                <a:cs typeface="Calibri"/>
              </a:rPr>
              <a:t> </a:t>
            </a:r>
            <a:r>
              <a:rPr sz="1412" spc="-13" dirty="0">
                <a:latin typeface="Calibri"/>
                <a:cs typeface="Calibri"/>
              </a:rPr>
              <a:t>Networks:</a:t>
            </a:r>
            <a:r>
              <a:rPr sz="1412" spc="49" dirty="0">
                <a:latin typeface="Calibri"/>
                <a:cs typeface="Calibri"/>
              </a:rPr>
              <a:t> </a:t>
            </a:r>
            <a:r>
              <a:rPr sz="1412" spc="-18" dirty="0">
                <a:latin typeface="Calibri"/>
                <a:cs typeface="Calibri"/>
              </a:rPr>
              <a:t>pays</a:t>
            </a:r>
            <a:r>
              <a:rPr sz="1412" spc="-9" dirty="0">
                <a:latin typeface="Calibri"/>
                <a:cs typeface="Calibri"/>
              </a:rPr>
              <a:t> </a:t>
            </a:r>
            <a:r>
              <a:rPr sz="1412" spc="-4" dirty="0">
                <a:latin typeface="Calibri"/>
                <a:cs typeface="Calibri"/>
              </a:rPr>
              <a:t>ou</a:t>
            </a:r>
            <a:r>
              <a:rPr sz="1412" spc="13" dirty="0">
                <a:latin typeface="Calibri"/>
                <a:cs typeface="Calibri"/>
              </a:rPr>
              <a:t> </a:t>
            </a:r>
            <a:r>
              <a:rPr sz="1412" spc="-9" dirty="0">
                <a:latin typeface="Calibri"/>
                <a:cs typeface="Calibri"/>
              </a:rPr>
              <a:t>plusieurs</a:t>
            </a:r>
            <a:r>
              <a:rPr sz="1412" spc="18" dirty="0">
                <a:latin typeface="Calibri"/>
                <a:cs typeface="Calibri"/>
              </a:rPr>
              <a:t> </a:t>
            </a:r>
            <a:r>
              <a:rPr sz="1412" spc="-13" dirty="0">
                <a:latin typeface="Calibri"/>
                <a:cs typeface="Calibri"/>
              </a:rPr>
              <a:t>continents</a:t>
            </a:r>
            <a:endParaRPr sz="1412">
              <a:latin typeface="Calibri"/>
              <a:cs typeface="Calibri"/>
            </a:endParaRPr>
          </a:p>
        </p:txBody>
      </p:sp>
      <p:pic>
        <p:nvPicPr>
          <p:cNvPr id="5" name="object 5"/>
          <p:cNvPicPr/>
          <p:nvPr/>
        </p:nvPicPr>
        <p:blipFill>
          <a:blip r:embed="rId3" cstate="print"/>
          <a:stretch>
            <a:fillRect/>
          </a:stretch>
        </p:blipFill>
        <p:spPr>
          <a:xfrm>
            <a:off x="6760318" y="1664745"/>
            <a:ext cx="3154646" cy="2057400"/>
          </a:xfrm>
          <a:prstGeom prst="rect">
            <a:avLst/>
          </a:prstGeom>
        </p:spPr>
      </p:pic>
      <p:sp>
        <p:nvSpPr>
          <p:cNvPr id="6" name="object 6"/>
          <p:cNvSpPr/>
          <p:nvPr/>
        </p:nvSpPr>
        <p:spPr>
          <a:xfrm>
            <a:off x="2252831" y="1664745"/>
            <a:ext cx="7627284" cy="2339788"/>
          </a:xfrm>
          <a:custGeom>
            <a:avLst/>
            <a:gdLst/>
            <a:ahLst/>
            <a:cxnLst/>
            <a:rect l="l" t="t" r="r" b="b"/>
            <a:pathLst>
              <a:path w="8644255" h="2651760">
                <a:moveTo>
                  <a:pt x="8644128" y="2639568"/>
                </a:moveTo>
                <a:lnTo>
                  <a:pt x="4934712" y="2636532"/>
                </a:lnTo>
                <a:lnTo>
                  <a:pt x="4934712" y="0"/>
                </a:lnTo>
                <a:lnTo>
                  <a:pt x="4922520" y="0"/>
                </a:lnTo>
                <a:lnTo>
                  <a:pt x="4922520" y="2639568"/>
                </a:lnTo>
                <a:lnTo>
                  <a:pt x="0" y="2636520"/>
                </a:lnTo>
                <a:lnTo>
                  <a:pt x="0" y="2648712"/>
                </a:lnTo>
                <a:lnTo>
                  <a:pt x="4928616" y="2651760"/>
                </a:lnTo>
                <a:lnTo>
                  <a:pt x="4928616" y="2648712"/>
                </a:lnTo>
                <a:lnTo>
                  <a:pt x="8644128" y="2651760"/>
                </a:lnTo>
                <a:lnTo>
                  <a:pt x="8644128" y="2639568"/>
                </a:lnTo>
                <a:close/>
              </a:path>
            </a:pathLst>
          </a:custGeom>
          <a:solidFill>
            <a:srgbClr val="497EBA"/>
          </a:solidFill>
        </p:spPr>
        <p:txBody>
          <a:bodyPr wrap="square" lIns="0" tIns="0" rIns="0" bIns="0" rtlCol="0"/>
          <a:lstStyle/>
          <a:p>
            <a:endParaRPr sz="1588"/>
          </a:p>
        </p:txBody>
      </p:sp>
      <p:sp>
        <p:nvSpPr>
          <p:cNvPr id="7" name="object 7"/>
          <p:cNvSpPr txBox="1">
            <a:spLocks noGrp="1"/>
          </p:cNvSpPr>
          <p:nvPr>
            <p:ph type="sldNum" sz="quarter" idx="7"/>
          </p:nvPr>
        </p:nvSpPr>
        <p:spPr>
          <a:xfrm>
            <a:off x="8785866" y="6919981"/>
            <a:ext cx="306070" cy="177800"/>
          </a:xfrm>
          <a:prstGeom prst="rect">
            <a:avLst/>
          </a:prstGeom>
        </p:spPr>
        <p:txBody>
          <a:bodyPr vert="horz" wrap="square" lIns="0" tIns="0" rIns="0" bIns="0" rtlCol="0">
            <a:spAutoFit/>
          </a:bodyPr>
          <a:lstStyle>
            <a:defPPr>
              <a:defRPr lang="fr-FR"/>
            </a:defPPr>
            <a:lvl1pPr marL="0" algn="l" defTabSz="914400" rtl="0" eaLnBrk="1" latinLnBrk="0" hangingPunct="1">
              <a:defRPr sz="1200"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0">
              <a:lnSpc>
                <a:spcPts val="1240"/>
              </a:lnSpc>
            </a:pPr>
            <a:fld id="{81D60167-4931-47E6-BA6A-407CBD079E47}" type="slidenum">
              <a:rPr lang="fr-FR" smtClean="0"/>
              <a:pPr marL="114300">
                <a:lnSpc>
                  <a:spcPts val="1240"/>
                </a:lnSpc>
              </a:pPr>
              <a:t>5</a:t>
            </a:fld>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noChangeAspect="1"/>
          </p:cNvSpPr>
          <p:nvPr>
            <p:ph idx="1"/>
          </p:nvPr>
        </p:nvSpPr>
        <p:spPr>
          <a:xfrm>
            <a:off x="331087" y="1094790"/>
            <a:ext cx="10954980" cy="5150321"/>
          </a:xfrm>
        </p:spPr>
        <p:txBody>
          <a:bodyPr/>
          <a:lstStyle/>
          <a:p>
            <a:r>
              <a:rPr lang="fr-FR" sz="1867" dirty="0"/>
              <a:t>Le programme CAPA FTTH s’occupe également du projet CGNAT (Carrier-grade NAT).</a:t>
            </a:r>
          </a:p>
          <a:p>
            <a:pPr>
              <a:lnSpc>
                <a:spcPct val="150000"/>
              </a:lnSpc>
            </a:pPr>
            <a:r>
              <a:rPr lang="fr-FR" sz="1867" dirty="0"/>
              <a:t>Le CGNAT a été conçu pour faire face à l’épuisement d’adresse IPv4 : ce système permet à plusieurs ordinateurs de se connecter à Internet en utilisant une seule adresse IP.</a:t>
            </a:r>
          </a:p>
          <a:p>
            <a:pPr>
              <a:lnSpc>
                <a:spcPct val="150000"/>
              </a:lnSpc>
            </a:pPr>
            <a:endParaRPr lang="fr-FR" sz="1867" dirty="0"/>
          </a:p>
          <a:p>
            <a:endParaRPr lang="fr-FR" sz="1867" dirty="0"/>
          </a:p>
          <a:p>
            <a:endParaRPr lang="fr-FR" sz="1867" dirty="0"/>
          </a:p>
          <a:p>
            <a:endParaRPr lang="fr-FR" sz="1867" dirty="0"/>
          </a:p>
          <a:p>
            <a:endParaRPr lang="fr-FR" sz="1867" dirty="0"/>
          </a:p>
          <a:p>
            <a:endParaRPr lang="fr-FR" sz="1867" dirty="0"/>
          </a:p>
          <a:p>
            <a:endParaRPr lang="fr-FR" sz="1867" dirty="0"/>
          </a:p>
          <a:p>
            <a:endParaRPr lang="fr-FR" sz="1867" dirty="0"/>
          </a:p>
          <a:p>
            <a:endParaRPr lang="fr-FR" sz="1867" dirty="0"/>
          </a:p>
        </p:txBody>
      </p:sp>
      <p:sp>
        <p:nvSpPr>
          <p:cNvPr id="7" name="ZoneTexte 6"/>
          <p:cNvSpPr txBox="1"/>
          <p:nvPr/>
        </p:nvSpPr>
        <p:spPr>
          <a:xfrm>
            <a:off x="3366876" y="2002519"/>
            <a:ext cx="772541" cy="772541"/>
          </a:xfrm>
          <a:prstGeom prst="rect">
            <a:avLst/>
          </a:prstGeom>
        </p:spPr>
        <p:txBody>
          <a:bodyPr vert="horz" wrap="none" lIns="77253" tIns="38627" rIns="77253" bIns="38627" rtlCol="0">
            <a:normAutofit/>
          </a:bodyPr>
          <a:lstStyle/>
          <a:p>
            <a:endParaRPr lang="fr-FR" sz="1141" dirty="0"/>
          </a:p>
        </p:txBody>
      </p:sp>
      <p:sp>
        <p:nvSpPr>
          <p:cNvPr id="8" name="ZoneTexte 7"/>
          <p:cNvSpPr txBox="1"/>
          <p:nvPr/>
        </p:nvSpPr>
        <p:spPr>
          <a:xfrm>
            <a:off x="2883920" y="1180860"/>
            <a:ext cx="772541" cy="772541"/>
          </a:xfrm>
          <a:prstGeom prst="rect">
            <a:avLst/>
          </a:prstGeom>
        </p:spPr>
        <p:txBody>
          <a:bodyPr vert="horz" wrap="none" lIns="77253" tIns="38627" rIns="77253" bIns="38627" rtlCol="0">
            <a:normAutofit/>
          </a:bodyPr>
          <a:lstStyle/>
          <a:p>
            <a:endParaRPr lang="fr-FR" sz="1141" dirty="0"/>
          </a:p>
        </p:txBody>
      </p:sp>
      <p:sp>
        <p:nvSpPr>
          <p:cNvPr id="12" name="Titre 4"/>
          <p:cNvSpPr>
            <a:spLocks noGrp="1"/>
          </p:cNvSpPr>
          <p:nvPr>
            <p:ph type="title"/>
          </p:nvPr>
        </p:nvSpPr>
        <p:spPr>
          <a:xfrm>
            <a:off x="2256816" y="117688"/>
            <a:ext cx="8060241" cy="576064"/>
          </a:xfrm>
        </p:spPr>
        <p:txBody>
          <a:bodyPr/>
          <a:lstStyle/>
          <a:p>
            <a:r>
              <a:rPr lang="fr-FR" sz="3200" b="1" dirty="0">
                <a:solidFill>
                  <a:srgbClr val="0A5078"/>
                </a:solidFill>
                <a:latin typeface="+mn-lt"/>
                <a:ea typeface="+mn-ea"/>
                <a:cs typeface="+mn-cs"/>
              </a:rPr>
              <a:t>1.2. Capa FTTH</a:t>
            </a:r>
          </a:p>
        </p:txBody>
      </p:sp>
      <p:pic>
        <p:nvPicPr>
          <p:cNvPr id="4" name="Image 3"/>
          <p:cNvPicPr>
            <a:picLocks noChangeAspect="1"/>
          </p:cNvPicPr>
          <p:nvPr/>
        </p:nvPicPr>
        <p:blipFill>
          <a:blip r:embed="rId2"/>
          <a:stretch>
            <a:fillRect/>
          </a:stretch>
        </p:blipFill>
        <p:spPr>
          <a:xfrm>
            <a:off x="3015821" y="2354439"/>
            <a:ext cx="6646339" cy="3199436"/>
          </a:xfrm>
          <a:prstGeom prst="rect">
            <a:avLst/>
          </a:prstGeom>
        </p:spPr>
      </p:pic>
      <p:sp>
        <p:nvSpPr>
          <p:cNvPr id="9" name="ZoneTexte 8">
            <a:extLst>
              <a:ext uri="{FF2B5EF4-FFF2-40B4-BE49-F238E27FC236}">
                <a16:creationId xmlns:a16="http://schemas.microsoft.com/office/drawing/2014/main" id="{E86DC5D4-EFF7-4D50-B0E6-3532BF8C3AB4}"/>
              </a:ext>
            </a:extLst>
          </p:cNvPr>
          <p:cNvSpPr txBox="1"/>
          <p:nvPr/>
        </p:nvSpPr>
        <p:spPr>
          <a:xfrm>
            <a:off x="4764464" y="3808742"/>
            <a:ext cx="814035" cy="290829"/>
          </a:xfrm>
          <a:prstGeom prst="rect">
            <a:avLst/>
          </a:prstGeom>
          <a:noFill/>
          <a:ln w="19050">
            <a:noFill/>
          </a:ln>
        </p:spPr>
        <p:txBody>
          <a:bodyPr vert="horz" wrap="square" lIns="121920" tIns="60960" rIns="121920" bIns="60960" rtlCol="0">
            <a:normAutofit fontScale="55000" lnSpcReduction="20000"/>
          </a:bodyPr>
          <a:lstStyle/>
          <a:p>
            <a:pPr algn="ctr"/>
            <a:r>
              <a:rPr lang="fr-FR" sz="2400" b="1" dirty="0"/>
              <a:t>Box SFR</a:t>
            </a:r>
          </a:p>
        </p:txBody>
      </p:sp>
      <p:sp>
        <p:nvSpPr>
          <p:cNvPr id="10" name="ZoneTexte 9">
            <a:extLst>
              <a:ext uri="{FF2B5EF4-FFF2-40B4-BE49-F238E27FC236}">
                <a16:creationId xmlns:a16="http://schemas.microsoft.com/office/drawing/2014/main" id="{5081DA66-4240-4A4D-91AA-A865015C5A5F}"/>
              </a:ext>
            </a:extLst>
          </p:cNvPr>
          <p:cNvSpPr txBox="1"/>
          <p:nvPr/>
        </p:nvSpPr>
        <p:spPr>
          <a:xfrm>
            <a:off x="4764464" y="4932919"/>
            <a:ext cx="814035" cy="290829"/>
          </a:xfrm>
          <a:prstGeom prst="rect">
            <a:avLst/>
          </a:prstGeom>
          <a:noFill/>
          <a:ln w="19050">
            <a:noFill/>
          </a:ln>
        </p:spPr>
        <p:txBody>
          <a:bodyPr vert="horz" wrap="square" lIns="121920" tIns="60960" rIns="121920" bIns="60960" rtlCol="0">
            <a:normAutofit fontScale="55000" lnSpcReduction="20000"/>
          </a:bodyPr>
          <a:lstStyle/>
          <a:p>
            <a:pPr algn="ctr"/>
            <a:r>
              <a:rPr lang="fr-FR" sz="2400" b="1" dirty="0"/>
              <a:t>Box SFR</a:t>
            </a:r>
          </a:p>
        </p:txBody>
      </p:sp>
      <p:sp>
        <p:nvSpPr>
          <p:cNvPr id="11" name="ZoneTexte 10">
            <a:extLst>
              <a:ext uri="{FF2B5EF4-FFF2-40B4-BE49-F238E27FC236}">
                <a16:creationId xmlns:a16="http://schemas.microsoft.com/office/drawing/2014/main" id="{70E740BF-70B4-4F93-B0FE-505B5C3B01FA}"/>
              </a:ext>
            </a:extLst>
          </p:cNvPr>
          <p:cNvSpPr txBox="1"/>
          <p:nvPr/>
        </p:nvSpPr>
        <p:spPr>
          <a:xfrm>
            <a:off x="6096000" y="3803380"/>
            <a:ext cx="814035" cy="290829"/>
          </a:xfrm>
          <a:prstGeom prst="rect">
            <a:avLst/>
          </a:prstGeom>
          <a:solidFill>
            <a:schemeClr val="bg1"/>
          </a:solidFill>
          <a:ln w="19050">
            <a:noFill/>
          </a:ln>
        </p:spPr>
        <p:txBody>
          <a:bodyPr vert="horz" wrap="square" lIns="121920" tIns="60960" rIns="121920" bIns="60960" rtlCol="0">
            <a:normAutofit fontScale="55000" lnSpcReduction="20000"/>
          </a:bodyPr>
          <a:lstStyle/>
          <a:p>
            <a:pPr algn="ctr"/>
            <a:r>
              <a:rPr lang="fr-FR" sz="2400" b="1" dirty="0"/>
              <a:t>PE/PEU</a:t>
            </a:r>
          </a:p>
        </p:txBody>
      </p:sp>
      <p:sp>
        <p:nvSpPr>
          <p:cNvPr id="13" name="ZoneTexte 12">
            <a:extLst>
              <a:ext uri="{FF2B5EF4-FFF2-40B4-BE49-F238E27FC236}">
                <a16:creationId xmlns:a16="http://schemas.microsoft.com/office/drawing/2014/main" id="{E9BE3401-AD4A-4908-A805-6DF96A0FBF50}"/>
              </a:ext>
            </a:extLst>
          </p:cNvPr>
          <p:cNvSpPr txBox="1"/>
          <p:nvPr/>
        </p:nvSpPr>
        <p:spPr>
          <a:xfrm>
            <a:off x="4764464" y="2955824"/>
            <a:ext cx="814035" cy="290829"/>
          </a:xfrm>
          <a:prstGeom prst="rect">
            <a:avLst/>
          </a:prstGeom>
          <a:noFill/>
          <a:ln w="19050">
            <a:noFill/>
          </a:ln>
        </p:spPr>
        <p:txBody>
          <a:bodyPr vert="horz" wrap="square" lIns="121920" tIns="60960" rIns="121920" bIns="60960" rtlCol="0">
            <a:normAutofit fontScale="55000" lnSpcReduction="20000"/>
          </a:bodyPr>
          <a:lstStyle/>
          <a:p>
            <a:pPr algn="ctr"/>
            <a:r>
              <a:rPr lang="fr-FR" sz="2400" b="1" dirty="0"/>
              <a:t>Box SFR</a:t>
            </a:r>
          </a:p>
        </p:txBody>
      </p:sp>
    </p:spTree>
    <p:extLst>
      <p:ext uri="{BB962C8B-B14F-4D97-AF65-F5344CB8AC3E}">
        <p14:creationId xmlns:p14="http://schemas.microsoft.com/office/powerpoint/2010/main" val="1996204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883920" y="1313606"/>
            <a:ext cx="6930875" cy="2922908"/>
          </a:xfrm>
          <a:prstGeom prst="rect">
            <a:avLst/>
          </a:prstGeom>
        </p:spPr>
      </p:pic>
      <p:sp>
        <p:nvSpPr>
          <p:cNvPr id="7" name="ZoneTexte 6"/>
          <p:cNvSpPr txBox="1"/>
          <p:nvPr/>
        </p:nvSpPr>
        <p:spPr>
          <a:xfrm>
            <a:off x="3366876" y="2002519"/>
            <a:ext cx="772541" cy="772541"/>
          </a:xfrm>
          <a:prstGeom prst="rect">
            <a:avLst/>
          </a:prstGeom>
        </p:spPr>
        <p:txBody>
          <a:bodyPr vert="horz" wrap="none" lIns="77253" tIns="38627" rIns="77253" bIns="38627" rtlCol="0">
            <a:normAutofit/>
          </a:bodyPr>
          <a:lstStyle/>
          <a:p>
            <a:endParaRPr lang="fr-FR" sz="1141" dirty="0"/>
          </a:p>
        </p:txBody>
      </p:sp>
      <p:sp>
        <p:nvSpPr>
          <p:cNvPr id="8" name="ZoneTexte 7"/>
          <p:cNvSpPr txBox="1"/>
          <p:nvPr/>
        </p:nvSpPr>
        <p:spPr>
          <a:xfrm>
            <a:off x="2883920" y="1180860"/>
            <a:ext cx="772541" cy="772541"/>
          </a:xfrm>
          <a:prstGeom prst="rect">
            <a:avLst/>
          </a:prstGeom>
        </p:spPr>
        <p:txBody>
          <a:bodyPr vert="horz" wrap="none" lIns="77253" tIns="38627" rIns="77253" bIns="38627" rtlCol="0">
            <a:normAutofit/>
          </a:bodyPr>
          <a:lstStyle/>
          <a:p>
            <a:endParaRPr lang="fr-FR" sz="1141" dirty="0"/>
          </a:p>
        </p:txBody>
      </p:sp>
      <p:sp>
        <p:nvSpPr>
          <p:cNvPr id="12" name="Titre 4"/>
          <p:cNvSpPr>
            <a:spLocks noGrp="1"/>
          </p:cNvSpPr>
          <p:nvPr>
            <p:ph type="title"/>
          </p:nvPr>
        </p:nvSpPr>
        <p:spPr>
          <a:xfrm>
            <a:off x="2256816" y="117688"/>
            <a:ext cx="8060241" cy="576064"/>
          </a:xfrm>
        </p:spPr>
        <p:txBody>
          <a:bodyPr/>
          <a:lstStyle/>
          <a:p>
            <a:r>
              <a:rPr lang="fr-FR" sz="3200" b="1" dirty="0">
                <a:solidFill>
                  <a:srgbClr val="0A5078"/>
                </a:solidFill>
                <a:latin typeface="+mn-lt"/>
                <a:ea typeface="+mn-ea"/>
                <a:cs typeface="+mn-cs"/>
              </a:rPr>
              <a:t>2.1. Architecture </a:t>
            </a:r>
            <a:r>
              <a:rPr lang="fr-FR" sz="3200" b="1" dirty="0" err="1">
                <a:solidFill>
                  <a:srgbClr val="0A5078"/>
                </a:solidFill>
                <a:latin typeface="+mn-lt"/>
                <a:ea typeface="+mn-ea"/>
                <a:cs typeface="+mn-cs"/>
              </a:rPr>
              <a:t>legacy</a:t>
            </a:r>
            <a:endParaRPr lang="fr-FR" sz="3200" b="1" dirty="0">
              <a:solidFill>
                <a:srgbClr val="0A5078"/>
              </a:solidFill>
              <a:latin typeface="+mn-lt"/>
              <a:ea typeface="+mn-ea"/>
              <a:cs typeface="+mn-cs"/>
            </a:endParaRPr>
          </a:p>
        </p:txBody>
      </p:sp>
      <p:sp>
        <p:nvSpPr>
          <p:cNvPr id="9" name="Espace réservé du contenu 2"/>
          <p:cNvSpPr txBox="1">
            <a:spLocks noChangeAspect="1"/>
          </p:cNvSpPr>
          <p:nvPr/>
        </p:nvSpPr>
        <p:spPr>
          <a:xfrm>
            <a:off x="286578" y="1020147"/>
            <a:ext cx="11598549" cy="5299788"/>
          </a:xfrm>
          <a:prstGeom prst="rect">
            <a:avLst/>
          </a:prstGeom>
        </p:spPr>
        <p:txBody>
          <a:bodyPr>
            <a:noAutofit/>
          </a:bodyPr>
          <a:lstStyle>
            <a:lvl1pPr marL="0" indent="0" algn="l" defTabSz="579379" rtl="0" eaLnBrk="1" latinLnBrk="0" hangingPunct="1">
              <a:spcBef>
                <a:spcPct val="20000"/>
              </a:spcBef>
              <a:buFont typeface="Arial" panose="020B0604020202020204" pitchFamily="34" charset="0"/>
              <a:buNone/>
              <a:defRPr sz="2028" kern="1200" baseline="0">
                <a:solidFill>
                  <a:srgbClr val="0A5078"/>
                </a:solidFill>
                <a:latin typeface="+mn-lt"/>
                <a:ea typeface="+mn-ea"/>
                <a:cs typeface="+mn-cs"/>
              </a:defRPr>
            </a:lvl1pPr>
            <a:lvl2pPr marL="470745" indent="-181056" algn="l" defTabSz="579379" rtl="0" eaLnBrk="1" latinLnBrk="0" hangingPunct="1">
              <a:spcBef>
                <a:spcPct val="20000"/>
              </a:spcBef>
              <a:buFont typeface="Arial" panose="020B0604020202020204" pitchFamily="34" charset="0"/>
              <a:buChar char="•"/>
              <a:defRPr sz="1774" kern="1200" baseline="0">
                <a:solidFill>
                  <a:srgbClr val="0A5078"/>
                </a:solidFill>
                <a:latin typeface="+mn-lt"/>
                <a:ea typeface="+mn-ea"/>
                <a:cs typeface="+mn-cs"/>
              </a:defRPr>
            </a:lvl2pPr>
            <a:lvl3pPr marL="724223" indent="-144845" algn="l" defTabSz="579379" rtl="0" eaLnBrk="1" latinLnBrk="0" hangingPunct="1">
              <a:spcBef>
                <a:spcPct val="20000"/>
              </a:spcBef>
              <a:buFont typeface="Arial" panose="020B0604020202020204" pitchFamily="34" charset="0"/>
              <a:buChar char="•"/>
              <a:defRPr lang="fr-FR" sz="1520" kern="1200" baseline="0" dirty="0" smtClean="0">
                <a:solidFill>
                  <a:srgbClr val="0070C0"/>
                </a:solidFill>
                <a:latin typeface="+mj-lt"/>
                <a:ea typeface="+mj-ea"/>
                <a:cs typeface="+mj-cs"/>
              </a:defRPr>
            </a:lvl3pPr>
            <a:lvl4pPr marL="1086334" indent="-217267" algn="l" defTabSz="579379" rtl="0" eaLnBrk="1" latinLnBrk="0" hangingPunct="1">
              <a:spcBef>
                <a:spcPct val="20000"/>
              </a:spcBef>
              <a:buFont typeface="Arial" panose="020B0604020202020204" pitchFamily="34" charset="0"/>
              <a:buChar char="•"/>
              <a:defRPr lang="fr-FR" sz="1267" kern="1200" baseline="0" dirty="0" smtClean="0">
                <a:solidFill>
                  <a:srgbClr val="0070C0"/>
                </a:solidFill>
                <a:latin typeface="+mj-lt"/>
                <a:ea typeface="+mj-ea"/>
                <a:cs typeface="+mj-cs"/>
              </a:defRPr>
            </a:lvl4pPr>
            <a:lvl5pPr marL="1303601" indent="-144845" algn="l" defTabSz="579379" rtl="0" eaLnBrk="1" latinLnBrk="0" hangingPunct="1">
              <a:spcBef>
                <a:spcPct val="20000"/>
              </a:spcBef>
              <a:buFont typeface="Arial" panose="020B0604020202020204" pitchFamily="34" charset="0"/>
              <a:buChar char="»"/>
              <a:defRPr sz="1267" kern="1200">
                <a:solidFill>
                  <a:schemeClr val="tx1"/>
                </a:solidFill>
                <a:latin typeface="+mn-lt"/>
                <a:ea typeface="+mn-ea"/>
                <a:cs typeface="+mn-cs"/>
              </a:defRPr>
            </a:lvl5pPr>
            <a:lvl6pPr marL="1593290" indent="-144845" algn="l" defTabSz="579379" rtl="0" eaLnBrk="1" latinLnBrk="0" hangingPunct="1">
              <a:spcBef>
                <a:spcPct val="20000"/>
              </a:spcBef>
              <a:buFont typeface="Arial" panose="020B0604020202020204" pitchFamily="34" charset="0"/>
              <a:buChar char="•"/>
              <a:defRPr sz="1267" kern="1200">
                <a:solidFill>
                  <a:schemeClr val="tx1"/>
                </a:solidFill>
                <a:latin typeface="+mn-lt"/>
                <a:ea typeface="+mn-ea"/>
                <a:cs typeface="+mn-cs"/>
              </a:defRPr>
            </a:lvl6pPr>
            <a:lvl7pPr marL="1882980" indent="-144845" algn="l" defTabSz="579379" rtl="0" eaLnBrk="1" latinLnBrk="0" hangingPunct="1">
              <a:spcBef>
                <a:spcPct val="20000"/>
              </a:spcBef>
              <a:buFont typeface="Arial" panose="020B0604020202020204" pitchFamily="34" charset="0"/>
              <a:buChar char="•"/>
              <a:defRPr sz="1267" kern="1200">
                <a:solidFill>
                  <a:schemeClr val="tx1"/>
                </a:solidFill>
                <a:latin typeface="+mn-lt"/>
                <a:ea typeface="+mn-ea"/>
                <a:cs typeface="+mn-cs"/>
              </a:defRPr>
            </a:lvl7pPr>
            <a:lvl8pPr marL="2172669" indent="-144845" algn="l" defTabSz="579379" rtl="0" eaLnBrk="1" latinLnBrk="0" hangingPunct="1">
              <a:spcBef>
                <a:spcPct val="20000"/>
              </a:spcBef>
              <a:buFont typeface="Arial" panose="020B0604020202020204" pitchFamily="34" charset="0"/>
              <a:buChar char="•"/>
              <a:defRPr sz="1267" kern="1200">
                <a:solidFill>
                  <a:schemeClr val="tx1"/>
                </a:solidFill>
                <a:latin typeface="+mn-lt"/>
                <a:ea typeface="+mn-ea"/>
                <a:cs typeface="+mn-cs"/>
              </a:defRPr>
            </a:lvl8pPr>
            <a:lvl9pPr marL="2462358" indent="-144845" algn="l" defTabSz="579379" rtl="0" eaLnBrk="1" latinLnBrk="0" hangingPunct="1">
              <a:spcBef>
                <a:spcPct val="20000"/>
              </a:spcBef>
              <a:buFont typeface="Arial" panose="020B0604020202020204" pitchFamily="34" charset="0"/>
              <a:buChar char="•"/>
              <a:defRPr sz="1267" kern="1200">
                <a:solidFill>
                  <a:schemeClr val="tx1"/>
                </a:solidFill>
                <a:latin typeface="+mn-lt"/>
                <a:ea typeface="+mn-ea"/>
                <a:cs typeface="+mn-cs"/>
              </a:defRPr>
            </a:lvl9pPr>
          </a:lstStyle>
          <a:p>
            <a:r>
              <a:rPr lang="fr-FR" sz="1400" dirty="0"/>
              <a:t>L’architecture </a:t>
            </a:r>
            <a:r>
              <a:rPr lang="fr-FR" sz="1400" dirty="0" err="1"/>
              <a:t>legacy</a:t>
            </a:r>
            <a:r>
              <a:rPr lang="fr-FR" sz="1400" dirty="0"/>
              <a:t> n’est plus déployée actuellement mais de nombreux NRO sont encore collectés via cette architecture :</a:t>
            </a:r>
          </a:p>
          <a:p>
            <a:endParaRPr lang="fr-FR" sz="1600" dirty="0"/>
          </a:p>
          <a:p>
            <a:endParaRPr lang="fr-FR" sz="1600" dirty="0"/>
          </a:p>
          <a:p>
            <a:endParaRPr lang="fr-FR" sz="1600" dirty="0"/>
          </a:p>
          <a:p>
            <a:endParaRPr lang="fr-FR" sz="1600" dirty="0"/>
          </a:p>
          <a:p>
            <a:endParaRPr lang="fr-FR" sz="1600" dirty="0"/>
          </a:p>
          <a:p>
            <a:endParaRPr lang="fr-FR" sz="1600" dirty="0"/>
          </a:p>
          <a:p>
            <a:endParaRPr lang="fr-FR" sz="1600" dirty="0"/>
          </a:p>
          <a:p>
            <a:endParaRPr lang="fr-FR" sz="1600" dirty="0"/>
          </a:p>
          <a:p>
            <a:endParaRPr lang="fr-FR" sz="1600" dirty="0"/>
          </a:p>
          <a:p>
            <a:endParaRPr lang="fr-FR" sz="1600" dirty="0"/>
          </a:p>
          <a:p>
            <a:endParaRPr lang="fr-FR" sz="1333" dirty="0"/>
          </a:p>
          <a:p>
            <a:r>
              <a:rPr lang="fr-FR" sz="1333" dirty="0"/>
              <a:t>Le couple de PE ainsi que leurs OLT raccordés sont associés à un nom de boucle FTTH (FTTHXX)</a:t>
            </a:r>
          </a:p>
          <a:p>
            <a:endParaRPr lang="fr-FR" sz="1333" dirty="0"/>
          </a:p>
          <a:p>
            <a:r>
              <a:rPr lang="fr-FR" sz="1333" u="sng" dirty="0"/>
              <a:t>Règles d’ingénierie :</a:t>
            </a:r>
          </a:p>
          <a:p>
            <a:r>
              <a:rPr lang="fr-FR" sz="1200" dirty="0"/>
              <a:t>- Chaque OLT est sécurisé : raccordement au PE nominal (n*10G) et PE backup (n*10G).</a:t>
            </a:r>
          </a:p>
          <a:p>
            <a:r>
              <a:rPr lang="fr-FR" sz="1200" dirty="0"/>
              <a:t>- Une boucle peut collecter maximum 80k prises.</a:t>
            </a:r>
          </a:p>
          <a:p>
            <a:r>
              <a:rPr lang="fr-FR" sz="1200" dirty="0"/>
              <a:t>- Distance fibre maximum entre les équipements actifs :</a:t>
            </a:r>
          </a:p>
          <a:p>
            <a:pPr marL="856239" lvl="1" indent="-228594">
              <a:buFontTx/>
              <a:buChar char="-"/>
            </a:pPr>
            <a:r>
              <a:rPr lang="fr-FR" sz="1200" dirty="0"/>
              <a:t>PE -&gt; OLT = 80 km</a:t>
            </a:r>
          </a:p>
          <a:p>
            <a:pPr marL="856239" lvl="1" indent="-228594">
              <a:buFontTx/>
              <a:buChar char="-"/>
            </a:pPr>
            <a:r>
              <a:rPr lang="fr-FR" sz="1200" dirty="0"/>
              <a:t>WDM -&gt; OLT = 80 km</a:t>
            </a:r>
          </a:p>
          <a:p>
            <a:pPr marL="856239" lvl="1" indent="-228594">
              <a:buFontTx/>
              <a:buChar char="-"/>
            </a:pPr>
            <a:endParaRPr lang="fr-FR" sz="1600" dirty="0"/>
          </a:p>
          <a:p>
            <a:endParaRPr lang="fr-FR" sz="1600" dirty="0"/>
          </a:p>
          <a:p>
            <a:endParaRPr lang="fr-FR" sz="1600" dirty="0"/>
          </a:p>
          <a:p>
            <a:endParaRPr lang="fr-FR" sz="1600" dirty="0"/>
          </a:p>
          <a:p>
            <a:endParaRPr lang="fr-FR" sz="1600" dirty="0"/>
          </a:p>
          <a:p>
            <a:endParaRPr lang="fr-FR" sz="1600" dirty="0"/>
          </a:p>
          <a:p>
            <a:endParaRPr lang="fr-FR" sz="1467" dirty="0"/>
          </a:p>
        </p:txBody>
      </p:sp>
      <p:sp>
        <p:nvSpPr>
          <p:cNvPr id="6" name="ZoneTexte 5"/>
          <p:cNvSpPr txBox="1"/>
          <p:nvPr/>
        </p:nvSpPr>
        <p:spPr>
          <a:xfrm>
            <a:off x="7837513" y="4460609"/>
            <a:ext cx="3805272" cy="689728"/>
          </a:xfrm>
          <a:prstGeom prst="rect">
            <a:avLst/>
          </a:prstGeom>
        </p:spPr>
        <p:txBody>
          <a:bodyPr vert="horz" wrap="square" lIns="121920" tIns="60960" rIns="121920" bIns="60960" rtlCol="0">
            <a:normAutofit/>
          </a:bodyPr>
          <a:lstStyle/>
          <a:p>
            <a:r>
              <a:rPr lang="fr-FR" sz="1333" u="sng" dirty="0">
                <a:solidFill>
                  <a:srgbClr val="0A5078"/>
                </a:solidFill>
              </a:rPr>
              <a:t>Inconvénient de cette architecture :</a:t>
            </a:r>
          </a:p>
          <a:p>
            <a:r>
              <a:rPr lang="fr-FR" sz="1200" dirty="0">
                <a:solidFill>
                  <a:srgbClr val="0A5078"/>
                </a:solidFill>
              </a:rPr>
              <a:t>- Grande utilisation des supports fibres et WDM</a:t>
            </a:r>
            <a:r>
              <a:rPr lang="fr-FR" sz="1067" dirty="0">
                <a:solidFill>
                  <a:srgbClr val="0A5078"/>
                </a:solidFill>
              </a:rPr>
              <a:t>.</a:t>
            </a:r>
          </a:p>
          <a:p>
            <a:endParaRPr lang="fr-FR" sz="2400" dirty="0"/>
          </a:p>
        </p:txBody>
      </p:sp>
    </p:spTree>
    <p:extLst>
      <p:ext uri="{BB962C8B-B14F-4D97-AF65-F5344CB8AC3E}">
        <p14:creationId xmlns:p14="http://schemas.microsoft.com/office/powerpoint/2010/main" val="38185262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3465564" y="2195559"/>
            <a:ext cx="772541" cy="772541"/>
          </a:xfrm>
          <a:prstGeom prst="rect">
            <a:avLst/>
          </a:prstGeom>
        </p:spPr>
        <p:txBody>
          <a:bodyPr vert="horz" wrap="none" lIns="77253" tIns="38627" rIns="77253" bIns="38627" rtlCol="0">
            <a:normAutofit/>
          </a:bodyPr>
          <a:lstStyle/>
          <a:p>
            <a:endParaRPr lang="fr-FR" sz="1141" dirty="0"/>
          </a:p>
        </p:txBody>
      </p:sp>
      <p:sp>
        <p:nvSpPr>
          <p:cNvPr id="8" name="ZoneTexte 7"/>
          <p:cNvSpPr txBox="1"/>
          <p:nvPr/>
        </p:nvSpPr>
        <p:spPr>
          <a:xfrm>
            <a:off x="2982608" y="1373900"/>
            <a:ext cx="772541" cy="772541"/>
          </a:xfrm>
          <a:prstGeom prst="rect">
            <a:avLst/>
          </a:prstGeom>
        </p:spPr>
        <p:txBody>
          <a:bodyPr vert="horz" wrap="none" lIns="77253" tIns="38627" rIns="77253" bIns="38627" rtlCol="0">
            <a:normAutofit/>
          </a:bodyPr>
          <a:lstStyle/>
          <a:p>
            <a:endParaRPr lang="fr-FR" sz="1141" dirty="0"/>
          </a:p>
        </p:txBody>
      </p:sp>
      <p:sp>
        <p:nvSpPr>
          <p:cNvPr id="12" name="Titre 4"/>
          <p:cNvSpPr>
            <a:spLocks noGrp="1"/>
          </p:cNvSpPr>
          <p:nvPr>
            <p:ph type="title"/>
          </p:nvPr>
        </p:nvSpPr>
        <p:spPr>
          <a:xfrm>
            <a:off x="2256816" y="117688"/>
            <a:ext cx="8060241" cy="576064"/>
          </a:xfrm>
        </p:spPr>
        <p:txBody>
          <a:bodyPr/>
          <a:lstStyle/>
          <a:p>
            <a:r>
              <a:rPr lang="fr-FR" sz="3200" b="1" dirty="0">
                <a:solidFill>
                  <a:srgbClr val="0A5078"/>
                </a:solidFill>
                <a:latin typeface="+mn-lt"/>
                <a:ea typeface="+mn-ea"/>
                <a:cs typeface="+mn-cs"/>
              </a:rPr>
              <a:t>2.1. Architecture </a:t>
            </a:r>
            <a:r>
              <a:rPr lang="fr-FR" sz="3200" b="1" dirty="0" err="1">
                <a:solidFill>
                  <a:srgbClr val="0A5078"/>
                </a:solidFill>
                <a:latin typeface="+mn-lt"/>
                <a:ea typeface="+mn-ea"/>
                <a:cs typeface="+mn-cs"/>
              </a:rPr>
              <a:t>legacy</a:t>
            </a:r>
            <a:endParaRPr lang="fr-FR" sz="3200" b="1" dirty="0">
              <a:solidFill>
                <a:srgbClr val="0A5078"/>
              </a:solidFill>
              <a:latin typeface="+mn-lt"/>
              <a:ea typeface="+mn-ea"/>
              <a:cs typeface="+mn-cs"/>
            </a:endParaRPr>
          </a:p>
        </p:txBody>
      </p:sp>
      <p:pic>
        <p:nvPicPr>
          <p:cNvPr id="2" name="Image 1"/>
          <p:cNvPicPr>
            <a:picLocks noChangeAspect="1"/>
          </p:cNvPicPr>
          <p:nvPr/>
        </p:nvPicPr>
        <p:blipFill>
          <a:blip r:embed="rId2"/>
          <a:stretch>
            <a:fillRect/>
          </a:stretch>
        </p:blipFill>
        <p:spPr>
          <a:xfrm>
            <a:off x="2902262" y="1685938"/>
            <a:ext cx="6522365" cy="4590004"/>
          </a:xfrm>
          <a:prstGeom prst="rect">
            <a:avLst/>
          </a:prstGeom>
        </p:spPr>
      </p:pic>
      <p:cxnSp>
        <p:nvCxnSpPr>
          <p:cNvPr id="6" name="Connecteur droit avec flèche 5"/>
          <p:cNvCxnSpPr/>
          <p:nvPr/>
        </p:nvCxnSpPr>
        <p:spPr>
          <a:xfrm flipH="1">
            <a:off x="9105313" y="1951342"/>
            <a:ext cx="638627" cy="4727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9653235" y="1727408"/>
            <a:ext cx="1858045" cy="431281"/>
          </a:xfrm>
          <a:prstGeom prst="rect">
            <a:avLst/>
          </a:prstGeom>
        </p:spPr>
        <p:txBody>
          <a:bodyPr vert="horz" wrap="square" lIns="121920" tIns="60960" rIns="121920" bIns="60960" rtlCol="0">
            <a:normAutofit fontScale="70000" lnSpcReduction="20000"/>
          </a:bodyPr>
          <a:lstStyle/>
          <a:p>
            <a:r>
              <a:rPr lang="fr-FR" sz="2400" dirty="0">
                <a:solidFill>
                  <a:srgbClr val="FF0000"/>
                </a:solidFill>
              </a:rPr>
              <a:t>Réf support fibre</a:t>
            </a:r>
          </a:p>
        </p:txBody>
      </p:sp>
      <p:cxnSp>
        <p:nvCxnSpPr>
          <p:cNvPr id="13" name="Connecteur droit avec flèche 12"/>
          <p:cNvCxnSpPr/>
          <p:nvPr/>
        </p:nvCxnSpPr>
        <p:spPr>
          <a:xfrm flipH="1">
            <a:off x="8579181" y="4547325"/>
            <a:ext cx="1210905" cy="35249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9743939" y="4292290"/>
            <a:ext cx="1767340" cy="431281"/>
          </a:xfrm>
          <a:prstGeom prst="rect">
            <a:avLst/>
          </a:prstGeom>
        </p:spPr>
        <p:txBody>
          <a:bodyPr vert="horz" wrap="square" lIns="121920" tIns="60960" rIns="121920" bIns="60960" rtlCol="0">
            <a:normAutofit fontScale="62500" lnSpcReduction="20000"/>
          </a:bodyPr>
          <a:lstStyle/>
          <a:p>
            <a:r>
              <a:rPr lang="fr-FR" sz="2400" dirty="0">
                <a:solidFill>
                  <a:srgbClr val="7030A0"/>
                </a:solidFill>
              </a:rPr>
              <a:t>Réf support WDM</a:t>
            </a:r>
          </a:p>
        </p:txBody>
      </p:sp>
      <p:cxnSp>
        <p:nvCxnSpPr>
          <p:cNvPr id="16" name="Connecteur droit avec flèche 15"/>
          <p:cNvCxnSpPr/>
          <p:nvPr/>
        </p:nvCxnSpPr>
        <p:spPr>
          <a:xfrm>
            <a:off x="2438742" y="2458687"/>
            <a:ext cx="519703" cy="349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1744385" y="2158689"/>
            <a:ext cx="858001" cy="431281"/>
          </a:xfrm>
          <a:prstGeom prst="rect">
            <a:avLst/>
          </a:prstGeom>
        </p:spPr>
        <p:txBody>
          <a:bodyPr vert="horz" wrap="square" lIns="121920" tIns="60960" rIns="121920" bIns="60960" rtlCol="0">
            <a:normAutofit fontScale="70000" lnSpcReduction="20000"/>
          </a:bodyPr>
          <a:lstStyle/>
          <a:p>
            <a:r>
              <a:rPr lang="fr-FR" sz="2400" dirty="0"/>
              <a:t>CO-BIB</a:t>
            </a:r>
          </a:p>
        </p:txBody>
      </p:sp>
      <p:sp>
        <p:nvSpPr>
          <p:cNvPr id="21" name="ZoneTexte 20"/>
          <p:cNvSpPr txBox="1"/>
          <p:nvPr/>
        </p:nvSpPr>
        <p:spPr>
          <a:xfrm>
            <a:off x="3485806" y="1289045"/>
            <a:ext cx="858001" cy="431281"/>
          </a:xfrm>
          <a:prstGeom prst="rect">
            <a:avLst/>
          </a:prstGeom>
        </p:spPr>
        <p:txBody>
          <a:bodyPr vert="horz" wrap="square" lIns="121920" tIns="60960" rIns="121920" bIns="60960" rtlCol="0">
            <a:normAutofit fontScale="70000" lnSpcReduction="20000"/>
          </a:bodyPr>
          <a:lstStyle/>
          <a:p>
            <a:r>
              <a:rPr lang="fr-FR" sz="2400" dirty="0"/>
              <a:t>PE SR7</a:t>
            </a:r>
          </a:p>
        </p:txBody>
      </p:sp>
      <p:cxnSp>
        <p:nvCxnSpPr>
          <p:cNvPr id="22" name="Connecteur droit avec flèche 21"/>
          <p:cNvCxnSpPr/>
          <p:nvPr/>
        </p:nvCxnSpPr>
        <p:spPr>
          <a:xfrm>
            <a:off x="3884899" y="1586413"/>
            <a:ext cx="276085" cy="9954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flipH="1">
            <a:off x="7778829" y="1283685"/>
            <a:ext cx="431280" cy="9745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a:off x="7326959" y="984352"/>
            <a:ext cx="1762303" cy="431281"/>
          </a:xfrm>
          <a:prstGeom prst="rect">
            <a:avLst/>
          </a:prstGeom>
        </p:spPr>
        <p:txBody>
          <a:bodyPr vert="horz" wrap="square" lIns="121920" tIns="60960" rIns="121920" bIns="60960" rtlCol="0">
            <a:normAutofit fontScale="40000" lnSpcReduction="20000"/>
          </a:bodyPr>
          <a:lstStyle/>
          <a:p>
            <a:pPr algn="ctr"/>
            <a:r>
              <a:rPr lang="fr-FR" sz="2400" dirty="0"/>
              <a:t>Site / G2R / trigramme </a:t>
            </a:r>
          </a:p>
          <a:p>
            <a:pPr algn="ctr"/>
            <a:r>
              <a:rPr lang="fr-FR" sz="2400" dirty="0"/>
              <a:t>(voir chapitre équipements)</a:t>
            </a:r>
          </a:p>
        </p:txBody>
      </p:sp>
      <p:sp>
        <p:nvSpPr>
          <p:cNvPr id="29" name="ZoneTexte 28"/>
          <p:cNvSpPr txBox="1"/>
          <p:nvPr/>
        </p:nvSpPr>
        <p:spPr>
          <a:xfrm>
            <a:off x="281652" y="1064754"/>
            <a:ext cx="3243293" cy="562065"/>
          </a:xfrm>
          <a:prstGeom prst="rect">
            <a:avLst/>
          </a:prstGeom>
        </p:spPr>
        <p:txBody>
          <a:bodyPr vert="horz" wrap="square" lIns="121920" tIns="60960" rIns="121920" bIns="60960" rtlCol="0">
            <a:normAutofit/>
          </a:bodyPr>
          <a:lstStyle/>
          <a:p>
            <a:r>
              <a:rPr lang="fr-FR" sz="1867" dirty="0">
                <a:solidFill>
                  <a:srgbClr val="0A5078"/>
                </a:solidFill>
              </a:rPr>
              <a:t>Exemple de boucle </a:t>
            </a:r>
            <a:r>
              <a:rPr lang="fr-FR" sz="1867" dirty="0" err="1">
                <a:solidFill>
                  <a:srgbClr val="0A5078"/>
                </a:solidFill>
              </a:rPr>
              <a:t>legacy</a:t>
            </a:r>
            <a:r>
              <a:rPr lang="fr-FR" sz="1867" dirty="0">
                <a:solidFill>
                  <a:srgbClr val="0A5078"/>
                </a:solidFill>
              </a:rPr>
              <a:t> :</a:t>
            </a:r>
          </a:p>
        </p:txBody>
      </p:sp>
      <p:cxnSp>
        <p:nvCxnSpPr>
          <p:cNvPr id="17" name="Connecteur droit avec flèche 16"/>
          <p:cNvCxnSpPr/>
          <p:nvPr/>
        </p:nvCxnSpPr>
        <p:spPr>
          <a:xfrm flipH="1">
            <a:off x="7597192" y="2767472"/>
            <a:ext cx="2056043" cy="6488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ZoneTexte 22"/>
          <p:cNvSpPr txBox="1"/>
          <p:nvPr/>
        </p:nvSpPr>
        <p:spPr>
          <a:xfrm>
            <a:off x="9617970" y="2484884"/>
            <a:ext cx="627553" cy="431281"/>
          </a:xfrm>
          <a:prstGeom prst="rect">
            <a:avLst/>
          </a:prstGeom>
        </p:spPr>
        <p:txBody>
          <a:bodyPr vert="horz" wrap="square" lIns="121920" tIns="60960" rIns="121920" bIns="60960" rtlCol="0">
            <a:normAutofit fontScale="85000" lnSpcReduction="10000"/>
          </a:bodyPr>
          <a:lstStyle/>
          <a:p>
            <a:pPr algn="ctr"/>
            <a:r>
              <a:rPr lang="fr-FR" sz="2400" dirty="0"/>
              <a:t>OLT</a:t>
            </a:r>
          </a:p>
        </p:txBody>
      </p:sp>
    </p:spTree>
    <p:extLst>
      <p:ext uri="{BB962C8B-B14F-4D97-AF65-F5344CB8AC3E}">
        <p14:creationId xmlns:p14="http://schemas.microsoft.com/office/powerpoint/2010/main" val="98722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3366876" y="2002519"/>
            <a:ext cx="772541" cy="772541"/>
          </a:xfrm>
          <a:prstGeom prst="rect">
            <a:avLst/>
          </a:prstGeom>
        </p:spPr>
        <p:txBody>
          <a:bodyPr vert="horz" wrap="none" lIns="77253" tIns="38627" rIns="77253" bIns="38627" rtlCol="0">
            <a:normAutofit/>
          </a:bodyPr>
          <a:lstStyle/>
          <a:p>
            <a:endParaRPr lang="fr-FR" sz="1141" dirty="0"/>
          </a:p>
        </p:txBody>
      </p:sp>
      <p:sp>
        <p:nvSpPr>
          <p:cNvPr id="8" name="ZoneTexte 7"/>
          <p:cNvSpPr txBox="1"/>
          <p:nvPr/>
        </p:nvSpPr>
        <p:spPr>
          <a:xfrm>
            <a:off x="2883920" y="1180860"/>
            <a:ext cx="772541" cy="772541"/>
          </a:xfrm>
          <a:prstGeom prst="rect">
            <a:avLst/>
          </a:prstGeom>
        </p:spPr>
        <p:txBody>
          <a:bodyPr vert="horz" wrap="none" lIns="77253" tIns="38627" rIns="77253" bIns="38627" rtlCol="0">
            <a:normAutofit/>
          </a:bodyPr>
          <a:lstStyle/>
          <a:p>
            <a:endParaRPr lang="fr-FR" sz="1141" dirty="0"/>
          </a:p>
        </p:txBody>
      </p:sp>
      <p:sp>
        <p:nvSpPr>
          <p:cNvPr id="12" name="Titre 4"/>
          <p:cNvSpPr>
            <a:spLocks noGrp="1"/>
          </p:cNvSpPr>
          <p:nvPr>
            <p:ph type="title"/>
          </p:nvPr>
        </p:nvSpPr>
        <p:spPr>
          <a:xfrm>
            <a:off x="2256816" y="117688"/>
            <a:ext cx="8060241" cy="576064"/>
          </a:xfrm>
        </p:spPr>
        <p:txBody>
          <a:bodyPr/>
          <a:lstStyle/>
          <a:p>
            <a:r>
              <a:rPr lang="fr-FR" sz="3200" b="1" dirty="0">
                <a:solidFill>
                  <a:srgbClr val="0A5078"/>
                </a:solidFill>
                <a:latin typeface="+mn-lt"/>
                <a:ea typeface="+mn-ea"/>
                <a:cs typeface="+mn-cs"/>
              </a:rPr>
              <a:t>2.2. Architecture unifiée</a:t>
            </a:r>
          </a:p>
        </p:txBody>
      </p:sp>
      <p:pic>
        <p:nvPicPr>
          <p:cNvPr id="5" name="Image 4"/>
          <p:cNvPicPr>
            <a:picLocks noChangeAspect="1"/>
          </p:cNvPicPr>
          <p:nvPr/>
        </p:nvPicPr>
        <p:blipFill>
          <a:blip r:embed="rId2"/>
          <a:stretch>
            <a:fillRect/>
          </a:stretch>
        </p:blipFill>
        <p:spPr>
          <a:xfrm>
            <a:off x="1942106" y="693753"/>
            <a:ext cx="8374951" cy="5547908"/>
          </a:xfrm>
          <a:prstGeom prst="rect">
            <a:avLst/>
          </a:prstGeom>
        </p:spPr>
      </p:pic>
      <p:sp>
        <p:nvSpPr>
          <p:cNvPr id="6" name="ZoneTexte 5"/>
          <p:cNvSpPr txBox="1"/>
          <p:nvPr/>
        </p:nvSpPr>
        <p:spPr>
          <a:xfrm>
            <a:off x="4986164" y="4014239"/>
            <a:ext cx="1143416" cy="228275"/>
          </a:xfrm>
          <a:prstGeom prst="rect">
            <a:avLst/>
          </a:prstGeom>
        </p:spPr>
        <p:txBody>
          <a:bodyPr vert="horz" wrap="square" lIns="121920" tIns="60960" rIns="121920" bIns="60960" rtlCol="0">
            <a:noAutofit/>
          </a:bodyPr>
          <a:lstStyle/>
          <a:p>
            <a:r>
              <a:rPr lang="fr-FR" sz="933" b="1" dirty="0">
                <a:solidFill>
                  <a:srgbClr val="FF0000"/>
                </a:solidFill>
              </a:rPr>
              <a:t>Boucle principale</a:t>
            </a:r>
          </a:p>
        </p:txBody>
      </p:sp>
      <p:sp>
        <p:nvSpPr>
          <p:cNvPr id="11" name="ZoneTexte 10"/>
          <p:cNvSpPr txBox="1"/>
          <p:nvPr/>
        </p:nvSpPr>
        <p:spPr>
          <a:xfrm>
            <a:off x="7282329" y="3049687"/>
            <a:ext cx="1143416" cy="228275"/>
          </a:xfrm>
          <a:prstGeom prst="rect">
            <a:avLst/>
          </a:prstGeom>
        </p:spPr>
        <p:txBody>
          <a:bodyPr vert="horz" wrap="square" lIns="121920" tIns="60960" rIns="121920" bIns="60960" rtlCol="0">
            <a:noAutofit/>
          </a:bodyPr>
          <a:lstStyle/>
          <a:p>
            <a:r>
              <a:rPr lang="fr-FR" sz="933" b="1" dirty="0">
                <a:solidFill>
                  <a:srgbClr val="0000FF"/>
                </a:solidFill>
              </a:rPr>
              <a:t>Boucle secondaire</a:t>
            </a:r>
          </a:p>
        </p:txBody>
      </p:sp>
      <p:sp>
        <p:nvSpPr>
          <p:cNvPr id="13" name="Rectangle 12"/>
          <p:cNvSpPr/>
          <p:nvPr/>
        </p:nvSpPr>
        <p:spPr>
          <a:xfrm>
            <a:off x="7306470" y="1567130"/>
            <a:ext cx="3010585" cy="77254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ZoneTexte 13"/>
          <p:cNvSpPr txBox="1"/>
          <p:nvPr/>
        </p:nvSpPr>
        <p:spPr>
          <a:xfrm>
            <a:off x="7282329" y="1620268"/>
            <a:ext cx="1143416" cy="228275"/>
          </a:xfrm>
          <a:prstGeom prst="rect">
            <a:avLst/>
          </a:prstGeom>
        </p:spPr>
        <p:txBody>
          <a:bodyPr vert="horz" wrap="square" lIns="121920" tIns="60960" rIns="121920" bIns="60960" rtlCol="0">
            <a:noAutofit/>
          </a:bodyPr>
          <a:lstStyle/>
          <a:p>
            <a:r>
              <a:rPr lang="fr-FR" sz="933" b="1" dirty="0">
                <a:solidFill>
                  <a:sysClr val="windowText" lastClr="000000"/>
                </a:solidFill>
              </a:rPr>
              <a:t>Pendulaire</a:t>
            </a:r>
          </a:p>
        </p:txBody>
      </p:sp>
      <p:sp>
        <p:nvSpPr>
          <p:cNvPr id="15" name="ZoneTexte 14"/>
          <p:cNvSpPr txBox="1"/>
          <p:nvPr/>
        </p:nvSpPr>
        <p:spPr>
          <a:xfrm>
            <a:off x="7257143" y="4479107"/>
            <a:ext cx="1143416" cy="228275"/>
          </a:xfrm>
          <a:prstGeom prst="rect">
            <a:avLst/>
          </a:prstGeom>
        </p:spPr>
        <p:txBody>
          <a:bodyPr vert="horz" wrap="square" lIns="121920" tIns="60960" rIns="121920" bIns="60960" rtlCol="0">
            <a:noAutofit/>
          </a:bodyPr>
          <a:lstStyle/>
          <a:p>
            <a:r>
              <a:rPr lang="fr-FR" sz="933" b="1" dirty="0">
                <a:solidFill>
                  <a:sysClr val="windowText" lastClr="000000"/>
                </a:solidFill>
              </a:rPr>
              <a:t>Pendulaire</a:t>
            </a:r>
          </a:p>
        </p:txBody>
      </p:sp>
      <p:sp>
        <p:nvSpPr>
          <p:cNvPr id="16" name="Rectangle 15"/>
          <p:cNvSpPr/>
          <p:nvPr/>
        </p:nvSpPr>
        <p:spPr>
          <a:xfrm>
            <a:off x="7298613" y="4329151"/>
            <a:ext cx="3018441" cy="76050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 name="Flèche en arc 1"/>
          <p:cNvSpPr/>
          <p:nvPr/>
        </p:nvSpPr>
        <p:spPr>
          <a:xfrm rot="3669707" flipH="1">
            <a:off x="4986165" y="3417078"/>
            <a:ext cx="1557705" cy="1542661"/>
          </a:xfrm>
          <a:prstGeom prst="circularArrow">
            <a:avLst>
              <a:gd name="adj1" fmla="val 12500"/>
              <a:gd name="adj2" fmla="val 1142319"/>
              <a:gd name="adj3" fmla="val 20457681"/>
              <a:gd name="adj4" fmla="val 7195114"/>
              <a:gd name="adj5" fmla="val 125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schemeClr val="tx1"/>
              </a:solidFill>
            </a:endParaRPr>
          </a:p>
        </p:txBody>
      </p:sp>
      <p:sp>
        <p:nvSpPr>
          <p:cNvPr id="17" name="Flèche en arc 16"/>
          <p:cNvSpPr/>
          <p:nvPr/>
        </p:nvSpPr>
        <p:spPr>
          <a:xfrm rot="3669707" flipH="1">
            <a:off x="7797281" y="2750392"/>
            <a:ext cx="810123" cy="874115"/>
          </a:xfrm>
          <a:prstGeom prst="circularArrow">
            <a:avLst>
              <a:gd name="adj1" fmla="val 12500"/>
              <a:gd name="adj2" fmla="val 1142319"/>
              <a:gd name="adj3" fmla="val 20457681"/>
              <a:gd name="adj4" fmla="val 7195114"/>
              <a:gd name="adj5" fmla="val 12500"/>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schemeClr val="tx1"/>
              </a:solidFill>
            </a:endParaRPr>
          </a:p>
        </p:txBody>
      </p:sp>
    </p:spTree>
    <p:extLst>
      <p:ext uri="{BB962C8B-B14F-4D97-AF65-F5344CB8AC3E}">
        <p14:creationId xmlns:p14="http://schemas.microsoft.com/office/powerpoint/2010/main" val="4275109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020278" y="1391704"/>
            <a:ext cx="3900065" cy="2177020"/>
          </a:xfrm>
          <a:prstGeom prst="rect">
            <a:avLst/>
          </a:prstGeom>
        </p:spPr>
      </p:pic>
      <p:sp>
        <p:nvSpPr>
          <p:cNvPr id="3" name="object 3"/>
          <p:cNvSpPr txBox="1">
            <a:spLocks noGrp="1"/>
          </p:cNvSpPr>
          <p:nvPr>
            <p:ph type="title"/>
          </p:nvPr>
        </p:nvSpPr>
        <p:spPr>
          <a:xfrm>
            <a:off x="3535233" y="658458"/>
            <a:ext cx="5070101" cy="500232"/>
          </a:xfrm>
          <a:prstGeom prst="rect">
            <a:avLst/>
          </a:prstGeom>
        </p:spPr>
        <p:txBody>
          <a:bodyPr vert="horz" wrap="square" lIns="0" tIns="11206" rIns="0" bIns="0" rtlCol="0">
            <a:spAutoFit/>
          </a:bodyPr>
          <a:lstStyle/>
          <a:p>
            <a:pPr marL="11206">
              <a:spcBef>
                <a:spcPts val="88"/>
              </a:spcBef>
            </a:pPr>
            <a:r>
              <a:rPr spc="-9" dirty="0"/>
              <a:t>Réseaux</a:t>
            </a:r>
            <a:r>
              <a:rPr spc="-66" dirty="0"/>
              <a:t> </a:t>
            </a:r>
            <a:r>
              <a:rPr spc="-9" dirty="0"/>
              <a:t>étendus:</a:t>
            </a:r>
            <a:r>
              <a:rPr spc="-62" dirty="0"/>
              <a:t> </a:t>
            </a:r>
            <a:r>
              <a:rPr spc="-13" dirty="0"/>
              <a:t>présentation</a:t>
            </a:r>
          </a:p>
        </p:txBody>
      </p:sp>
      <p:sp>
        <p:nvSpPr>
          <p:cNvPr id="6" name="object 6"/>
          <p:cNvSpPr txBox="1">
            <a:spLocks noGrp="1"/>
          </p:cNvSpPr>
          <p:nvPr>
            <p:ph type="sldNum" sz="quarter" idx="7"/>
          </p:nvPr>
        </p:nvSpPr>
        <p:spPr>
          <a:xfrm>
            <a:off x="10649535" y="6105866"/>
            <a:ext cx="370994" cy="141642"/>
          </a:xfrm>
          <a:prstGeom prst="rect">
            <a:avLst/>
          </a:prstGeom>
        </p:spPr>
        <p:txBody>
          <a:bodyPr vert="horz" wrap="square" lIns="0" tIns="0" rIns="0" bIns="0" rtlCol="0">
            <a:spAutoFit/>
          </a:bodyPr>
          <a:lstStyle>
            <a:defPPr>
              <a:defRPr lang="fr-FR"/>
            </a:defPPr>
            <a:lvl1pPr marL="0" algn="l" defTabSz="914400" rtl="0" eaLnBrk="1" latinLnBrk="0" hangingPunct="1">
              <a:defRPr sz="1059"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0858">
              <a:lnSpc>
                <a:spcPts val="1094"/>
              </a:lnSpc>
            </a:pPr>
            <a:fld id="{81D60167-4931-47E6-BA6A-407CBD079E47}" type="slidenum">
              <a:rPr lang="fr-FR" smtClean="0"/>
              <a:pPr marL="100858">
                <a:lnSpc>
                  <a:spcPts val="1094"/>
                </a:lnSpc>
              </a:pPr>
              <a:t>6</a:t>
            </a:fld>
            <a:endParaRPr dirty="0"/>
          </a:p>
        </p:txBody>
      </p:sp>
      <p:sp>
        <p:nvSpPr>
          <p:cNvPr id="4" name="object 4"/>
          <p:cNvSpPr txBox="1"/>
          <p:nvPr/>
        </p:nvSpPr>
        <p:spPr>
          <a:xfrm>
            <a:off x="2384163" y="1742292"/>
            <a:ext cx="3557868" cy="988763"/>
          </a:xfrm>
          <a:prstGeom prst="rect">
            <a:avLst/>
          </a:prstGeom>
        </p:spPr>
        <p:txBody>
          <a:bodyPr vert="horz" wrap="square" lIns="0" tIns="11206" rIns="0" bIns="0" rtlCol="0">
            <a:spAutoFit/>
          </a:bodyPr>
          <a:lstStyle/>
          <a:p>
            <a:pPr marL="11206" marR="4483">
              <a:spcBef>
                <a:spcPts val="88"/>
              </a:spcBef>
            </a:pPr>
            <a:r>
              <a:rPr sz="1588" b="1" u="heavy" spc="-9" dirty="0">
                <a:uFill>
                  <a:solidFill>
                    <a:srgbClr val="000000"/>
                  </a:solidFill>
                </a:uFill>
                <a:latin typeface="Calibri"/>
                <a:cs typeface="Calibri"/>
              </a:rPr>
              <a:t>Définition</a:t>
            </a:r>
            <a:r>
              <a:rPr sz="1588" spc="-9" dirty="0">
                <a:latin typeface="Calibri"/>
                <a:cs typeface="Calibri"/>
              </a:rPr>
              <a:t>:</a:t>
            </a:r>
            <a:r>
              <a:rPr sz="1588" spc="9" dirty="0">
                <a:latin typeface="Calibri"/>
                <a:cs typeface="Calibri"/>
              </a:rPr>
              <a:t> </a:t>
            </a:r>
            <a:r>
              <a:rPr sz="1588" spc="-4" dirty="0">
                <a:latin typeface="Calibri"/>
                <a:cs typeface="Calibri"/>
              </a:rPr>
              <a:t>Un</a:t>
            </a:r>
            <a:r>
              <a:rPr sz="1588" spc="4" dirty="0">
                <a:latin typeface="Calibri"/>
                <a:cs typeface="Calibri"/>
              </a:rPr>
              <a:t> </a:t>
            </a:r>
            <a:r>
              <a:rPr sz="1588" spc="-9" dirty="0">
                <a:latin typeface="Calibri"/>
                <a:cs typeface="Calibri"/>
              </a:rPr>
              <a:t>réseau</a:t>
            </a:r>
            <a:r>
              <a:rPr sz="1588" spc="4" dirty="0">
                <a:latin typeface="Calibri"/>
                <a:cs typeface="Calibri"/>
              </a:rPr>
              <a:t> </a:t>
            </a:r>
            <a:r>
              <a:rPr sz="1588" spc="-13" dirty="0">
                <a:latin typeface="Calibri"/>
                <a:cs typeface="Calibri"/>
              </a:rPr>
              <a:t>étendu</a:t>
            </a:r>
            <a:r>
              <a:rPr sz="1588" spc="44" dirty="0">
                <a:latin typeface="Calibri"/>
                <a:cs typeface="Calibri"/>
              </a:rPr>
              <a:t> </a:t>
            </a:r>
            <a:r>
              <a:rPr sz="1588" spc="-13" dirty="0">
                <a:latin typeface="Calibri"/>
                <a:cs typeface="Calibri"/>
              </a:rPr>
              <a:t>est</a:t>
            </a:r>
            <a:r>
              <a:rPr sz="1588" spc="9" dirty="0">
                <a:latin typeface="Calibri"/>
                <a:cs typeface="Calibri"/>
              </a:rPr>
              <a:t> </a:t>
            </a:r>
            <a:r>
              <a:rPr sz="1588" spc="-9" dirty="0">
                <a:latin typeface="Calibri"/>
                <a:cs typeface="Calibri"/>
              </a:rPr>
              <a:t>un</a:t>
            </a:r>
            <a:r>
              <a:rPr sz="1588" spc="4" dirty="0">
                <a:latin typeface="Calibri"/>
                <a:cs typeface="Calibri"/>
              </a:rPr>
              <a:t> </a:t>
            </a:r>
            <a:r>
              <a:rPr sz="1588" spc="-9" dirty="0">
                <a:latin typeface="Calibri"/>
                <a:cs typeface="Calibri"/>
              </a:rPr>
              <a:t>réseau </a:t>
            </a:r>
            <a:r>
              <a:rPr sz="1588" spc="-349" dirty="0">
                <a:latin typeface="Calibri"/>
                <a:cs typeface="Calibri"/>
              </a:rPr>
              <a:t> </a:t>
            </a:r>
            <a:r>
              <a:rPr sz="1588" spc="-9" dirty="0">
                <a:latin typeface="Calibri"/>
                <a:cs typeface="Calibri"/>
              </a:rPr>
              <a:t>de</a:t>
            </a:r>
            <a:r>
              <a:rPr sz="1588" spc="-13" dirty="0">
                <a:latin typeface="Calibri"/>
                <a:cs typeface="Calibri"/>
              </a:rPr>
              <a:t> </a:t>
            </a:r>
            <a:r>
              <a:rPr sz="1588" spc="-9" dirty="0">
                <a:latin typeface="Calibri"/>
                <a:cs typeface="Calibri"/>
              </a:rPr>
              <a:t>communication</a:t>
            </a:r>
            <a:r>
              <a:rPr sz="1588" spc="31" dirty="0">
                <a:latin typeface="Calibri"/>
                <a:cs typeface="Calibri"/>
              </a:rPr>
              <a:t> </a:t>
            </a:r>
            <a:r>
              <a:rPr sz="1588" spc="-9" dirty="0">
                <a:latin typeface="Calibri"/>
                <a:cs typeface="Calibri"/>
              </a:rPr>
              <a:t>de</a:t>
            </a:r>
            <a:r>
              <a:rPr sz="1588" spc="13" dirty="0">
                <a:latin typeface="Calibri"/>
                <a:cs typeface="Calibri"/>
              </a:rPr>
              <a:t> </a:t>
            </a:r>
            <a:r>
              <a:rPr sz="1588" spc="-9" dirty="0">
                <a:latin typeface="Calibri"/>
                <a:cs typeface="Calibri"/>
              </a:rPr>
              <a:t>données</a:t>
            </a:r>
            <a:r>
              <a:rPr sz="1588" spc="53" dirty="0">
                <a:latin typeface="Calibri"/>
                <a:cs typeface="Calibri"/>
              </a:rPr>
              <a:t> </a:t>
            </a:r>
            <a:r>
              <a:rPr sz="1588" spc="-9" dirty="0">
                <a:latin typeface="Calibri"/>
                <a:cs typeface="Calibri"/>
              </a:rPr>
              <a:t>qui</a:t>
            </a:r>
            <a:r>
              <a:rPr sz="1588" spc="13" dirty="0">
                <a:latin typeface="Calibri"/>
                <a:cs typeface="Calibri"/>
              </a:rPr>
              <a:t> </a:t>
            </a:r>
            <a:r>
              <a:rPr sz="1588" spc="-71" dirty="0">
                <a:latin typeface="Calibri"/>
                <a:cs typeface="Calibri"/>
              </a:rPr>
              <a:t>fonc−</a:t>
            </a:r>
            <a:endParaRPr sz="1588" dirty="0">
              <a:latin typeface="Calibri"/>
              <a:cs typeface="Calibri"/>
            </a:endParaRPr>
          </a:p>
          <a:p>
            <a:pPr marL="11206" marR="80687"/>
            <a:r>
              <a:rPr sz="1588" spc="-49" dirty="0">
                <a:latin typeface="Calibri"/>
                <a:cs typeface="Calibri"/>
              </a:rPr>
              <a:t>−tionne</a:t>
            </a:r>
            <a:r>
              <a:rPr sz="1588" spc="4" dirty="0">
                <a:latin typeface="Calibri"/>
                <a:cs typeface="Calibri"/>
              </a:rPr>
              <a:t> </a:t>
            </a:r>
            <a:r>
              <a:rPr sz="1588" spc="-53" dirty="0">
                <a:latin typeface="Calibri"/>
                <a:cs typeface="Calibri"/>
              </a:rPr>
              <a:t>au−delà</a:t>
            </a:r>
            <a:r>
              <a:rPr sz="1588" spc="13" dirty="0">
                <a:latin typeface="Calibri"/>
                <a:cs typeface="Calibri"/>
              </a:rPr>
              <a:t> </a:t>
            </a:r>
            <a:r>
              <a:rPr sz="1588" spc="-9" dirty="0">
                <a:latin typeface="Calibri"/>
                <a:cs typeface="Calibri"/>
              </a:rPr>
              <a:t>de</a:t>
            </a:r>
            <a:r>
              <a:rPr sz="1588" spc="26" dirty="0">
                <a:latin typeface="Calibri"/>
                <a:cs typeface="Calibri"/>
              </a:rPr>
              <a:t> </a:t>
            </a:r>
            <a:r>
              <a:rPr sz="1588" spc="-4" dirty="0">
                <a:latin typeface="Calibri"/>
                <a:cs typeface="Calibri"/>
              </a:rPr>
              <a:t>la</a:t>
            </a:r>
            <a:r>
              <a:rPr sz="1588" spc="-9" dirty="0">
                <a:latin typeface="Calibri"/>
                <a:cs typeface="Calibri"/>
              </a:rPr>
              <a:t> portée</a:t>
            </a:r>
            <a:r>
              <a:rPr sz="1588" spc="26" dirty="0">
                <a:latin typeface="Calibri"/>
                <a:cs typeface="Calibri"/>
              </a:rPr>
              <a:t> </a:t>
            </a:r>
            <a:r>
              <a:rPr sz="1588" spc="-13" dirty="0">
                <a:latin typeface="Calibri"/>
                <a:cs typeface="Calibri"/>
              </a:rPr>
              <a:t>géographique </a:t>
            </a:r>
            <a:r>
              <a:rPr sz="1588" spc="-344" dirty="0">
                <a:latin typeface="Calibri"/>
                <a:cs typeface="Calibri"/>
              </a:rPr>
              <a:t> </a:t>
            </a:r>
            <a:r>
              <a:rPr sz="1588" spc="-18" dirty="0">
                <a:latin typeface="Calibri"/>
                <a:cs typeface="Calibri"/>
              </a:rPr>
              <a:t>d’un</a:t>
            </a:r>
            <a:r>
              <a:rPr sz="1588" spc="9" dirty="0">
                <a:latin typeface="Calibri"/>
                <a:cs typeface="Calibri"/>
              </a:rPr>
              <a:t> </a:t>
            </a:r>
            <a:r>
              <a:rPr sz="1588" spc="-9" dirty="0">
                <a:latin typeface="Calibri"/>
                <a:cs typeface="Calibri"/>
              </a:rPr>
              <a:t>réseau</a:t>
            </a:r>
            <a:r>
              <a:rPr sz="1588" spc="31" dirty="0">
                <a:latin typeface="Calibri"/>
                <a:cs typeface="Calibri"/>
              </a:rPr>
              <a:t> </a:t>
            </a:r>
            <a:r>
              <a:rPr sz="1588" spc="-4" dirty="0">
                <a:latin typeface="Calibri"/>
                <a:cs typeface="Calibri"/>
              </a:rPr>
              <a:t>local.</a:t>
            </a:r>
            <a:endParaRPr sz="1588" dirty="0">
              <a:latin typeface="Calibri"/>
              <a:cs typeface="Calibri"/>
            </a:endParaRPr>
          </a:p>
        </p:txBody>
      </p:sp>
      <p:sp>
        <p:nvSpPr>
          <p:cNvPr id="5" name="object 5"/>
          <p:cNvSpPr txBox="1"/>
          <p:nvPr/>
        </p:nvSpPr>
        <p:spPr>
          <a:xfrm>
            <a:off x="2311550" y="3786247"/>
            <a:ext cx="7561729" cy="1533003"/>
          </a:xfrm>
          <a:prstGeom prst="rect">
            <a:avLst/>
          </a:prstGeom>
        </p:spPr>
        <p:txBody>
          <a:bodyPr vert="horz" wrap="square" lIns="0" tIns="11766" rIns="0" bIns="0" rtlCol="0">
            <a:spAutoFit/>
          </a:bodyPr>
          <a:lstStyle/>
          <a:p>
            <a:pPr marL="11206">
              <a:spcBef>
                <a:spcPts val="93"/>
              </a:spcBef>
            </a:pPr>
            <a:r>
              <a:rPr sz="1412" b="1" u="heavy" spc="-4" dirty="0">
                <a:uFill>
                  <a:solidFill>
                    <a:srgbClr val="000000"/>
                  </a:solidFill>
                </a:uFill>
                <a:latin typeface="Calibri"/>
                <a:cs typeface="Calibri"/>
              </a:rPr>
              <a:t>PrincipaIes</a:t>
            </a:r>
            <a:r>
              <a:rPr sz="1412" b="1" u="heavy" spc="-71" dirty="0">
                <a:uFill>
                  <a:solidFill>
                    <a:srgbClr val="000000"/>
                  </a:solidFill>
                </a:uFill>
                <a:latin typeface="Calibri"/>
                <a:cs typeface="Calibri"/>
              </a:rPr>
              <a:t> </a:t>
            </a:r>
            <a:r>
              <a:rPr sz="1412" b="1" u="heavy" spc="-4" dirty="0">
                <a:uFill>
                  <a:solidFill>
                    <a:srgbClr val="000000"/>
                  </a:solidFill>
                </a:uFill>
                <a:latin typeface="Calibri"/>
                <a:cs typeface="Calibri"/>
              </a:rPr>
              <a:t>caractéristiques</a:t>
            </a:r>
            <a:r>
              <a:rPr sz="1412" spc="-4" dirty="0">
                <a:latin typeface="Calibri"/>
                <a:cs typeface="Calibri"/>
              </a:rPr>
              <a:t>:</a:t>
            </a:r>
            <a:endParaRPr sz="1412">
              <a:latin typeface="Calibri"/>
              <a:cs typeface="Calibri"/>
            </a:endParaRPr>
          </a:p>
          <a:p>
            <a:pPr marL="492525" marR="4483" indent="-78445">
              <a:buFont typeface="Arial MT"/>
              <a:buChar char="•"/>
              <a:tabLst>
                <a:tab pos="514377" algn="l"/>
              </a:tabLst>
            </a:pPr>
            <a:r>
              <a:rPr sz="1412" spc="-4" dirty="0">
                <a:latin typeface="Calibri"/>
                <a:cs typeface="Calibri"/>
              </a:rPr>
              <a:t>ils </a:t>
            </a:r>
            <a:r>
              <a:rPr sz="1412" spc="-13" dirty="0">
                <a:latin typeface="Calibri"/>
                <a:cs typeface="Calibri"/>
              </a:rPr>
              <a:t>connectent</a:t>
            </a:r>
            <a:r>
              <a:rPr sz="1412" spc="66" dirty="0">
                <a:latin typeface="Calibri"/>
                <a:cs typeface="Calibri"/>
              </a:rPr>
              <a:t> </a:t>
            </a:r>
            <a:r>
              <a:rPr sz="1412" spc="-9" dirty="0">
                <a:latin typeface="Calibri"/>
                <a:cs typeface="Calibri"/>
              </a:rPr>
              <a:t>généralement</a:t>
            </a:r>
            <a:r>
              <a:rPr sz="1412" spc="18" dirty="0">
                <a:latin typeface="Calibri"/>
                <a:cs typeface="Calibri"/>
              </a:rPr>
              <a:t> </a:t>
            </a:r>
            <a:r>
              <a:rPr sz="1412" spc="-4" dirty="0">
                <a:latin typeface="Calibri"/>
                <a:cs typeface="Calibri"/>
              </a:rPr>
              <a:t>des </a:t>
            </a:r>
            <a:r>
              <a:rPr sz="1412" spc="-9" dirty="0">
                <a:latin typeface="Calibri"/>
                <a:cs typeface="Calibri"/>
              </a:rPr>
              <a:t>périphériques</a:t>
            </a:r>
            <a:r>
              <a:rPr sz="1412" spc="49" dirty="0">
                <a:latin typeface="Calibri"/>
                <a:cs typeface="Calibri"/>
              </a:rPr>
              <a:t> </a:t>
            </a:r>
            <a:r>
              <a:rPr sz="1412" spc="-9" dirty="0">
                <a:latin typeface="Calibri"/>
                <a:cs typeface="Calibri"/>
              </a:rPr>
              <a:t>séparés</a:t>
            </a:r>
            <a:r>
              <a:rPr sz="1412" spc="22" dirty="0">
                <a:latin typeface="Calibri"/>
                <a:cs typeface="Calibri"/>
              </a:rPr>
              <a:t> </a:t>
            </a:r>
            <a:r>
              <a:rPr sz="1412" spc="-4" dirty="0">
                <a:latin typeface="Calibri"/>
                <a:cs typeface="Calibri"/>
              </a:rPr>
              <a:t>par</a:t>
            </a:r>
            <a:r>
              <a:rPr sz="1412" dirty="0">
                <a:latin typeface="Calibri"/>
                <a:cs typeface="Calibri"/>
              </a:rPr>
              <a:t> </a:t>
            </a:r>
            <a:r>
              <a:rPr sz="1412" spc="-4" dirty="0">
                <a:latin typeface="Calibri"/>
                <a:cs typeface="Calibri"/>
              </a:rPr>
              <a:t>une</a:t>
            </a:r>
            <a:r>
              <a:rPr sz="1412" spc="22" dirty="0">
                <a:latin typeface="Calibri"/>
                <a:cs typeface="Calibri"/>
              </a:rPr>
              <a:t> </a:t>
            </a:r>
            <a:r>
              <a:rPr sz="1412" spc="-18" dirty="0">
                <a:latin typeface="Calibri"/>
                <a:cs typeface="Calibri"/>
              </a:rPr>
              <a:t>zone</a:t>
            </a:r>
            <a:r>
              <a:rPr sz="1412" spc="22" dirty="0">
                <a:latin typeface="Calibri"/>
                <a:cs typeface="Calibri"/>
              </a:rPr>
              <a:t> </a:t>
            </a:r>
            <a:r>
              <a:rPr sz="1412" spc="-9" dirty="0">
                <a:latin typeface="Calibri"/>
                <a:cs typeface="Calibri"/>
              </a:rPr>
              <a:t>géographique</a:t>
            </a:r>
            <a:r>
              <a:rPr sz="1412" spc="-4" dirty="0">
                <a:latin typeface="Calibri"/>
                <a:cs typeface="Calibri"/>
              </a:rPr>
              <a:t> plus</a:t>
            </a:r>
            <a:r>
              <a:rPr sz="1412" dirty="0">
                <a:latin typeface="Calibri"/>
                <a:cs typeface="Calibri"/>
              </a:rPr>
              <a:t> </a:t>
            </a:r>
            <a:r>
              <a:rPr sz="1412" spc="-9" dirty="0">
                <a:latin typeface="Calibri"/>
                <a:cs typeface="Calibri"/>
              </a:rPr>
              <a:t>étendue </a:t>
            </a:r>
            <a:r>
              <a:rPr sz="1412" spc="-304" dirty="0">
                <a:latin typeface="Calibri"/>
                <a:cs typeface="Calibri"/>
              </a:rPr>
              <a:t> </a:t>
            </a:r>
            <a:r>
              <a:rPr sz="1412" spc="-4" dirty="0">
                <a:latin typeface="Calibri"/>
                <a:cs typeface="Calibri"/>
              </a:rPr>
              <a:t>que</a:t>
            </a:r>
            <a:r>
              <a:rPr sz="1412" spc="-13" dirty="0">
                <a:latin typeface="Calibri"/>
                <a:cs typeface="Calibri"/>
              </a:rPr>
              <a:t> </a:t>
            </a:r>
            <a:r>
              <a:rPr sz="1412" spc="-4" dirty="0">
                <a:latin typeface="Calibri"/>
                <a:cs typeface="Calibri"/>
              </a:rPr>
              <a:t>ne</a:t>
            </a:r>
            <a:r>
              <a:rPr sz="1412" spc="13" dirty="0">
                <a:latin typeface="Calibri"/>
                <a:cs typeface="Calibri"/>
              </a:rPr>
              <a:t> </a:t>
            </a:r>
            <a:r>
              <a:rPr sz="1412" spc="-4" dirty="0">
                <a:latin typeface="Calibri"/>
                <a:cs typeface="Calibri"/>
              </a:rPr>
              <a:t>peut</a:t>
            </a:r>
            <a:r>
              <a:rPr sz="1412" spc="-18" dirty="0">
                <a:latin typeface="Calibri"/>
                <a:cs typeface="Calibri"/>
              </a:rPr>
              <a:t> </a:t>
            </a:r>
            <a:r>
              <a:rPr sz="1412" spc="-9" dirty="0">
                <a:latin typeface="Calibri"/>
                <a:cs typeface="Calibri"/>
              </a:rPr>
              <a:t>couvrir</a:t>
            </a:r>
            <a:r>
              <a:rPr sz="1412" spc="53" dirty="0">
                <a:latin typeface="Calibri"/>
                <a:cs typeface="Calibri"/>
              </a:rPr>
              <a:t> </a:t>
            </a:r>
            <a:r>
              <a:rPr sz="1412" spc="-4" dirty="0">
                <a:latin typeface="Calibri"/>
                <a:cs typeface="Calibri"/>
              </a:rPr>
              <a:t>un</a:t>
            </a:r>
            <a:r>
              <a:rPr sz="1412" spc="-31" dirty="0">
                <a:latin typeface="Calibri"/>
                <a:cs typeface="Calibri"/>
              </a:rPr>
              <a:t> </a:t>
            </a:r>
            <a:r>
              <a:rPr sz="1412" spc="-9" dirty="0">
                <a:latin typeface="Calibri"/>
                <a:cs typeface="Calibri"/>
              </a:rPr>
              <a:t>réseau</a:t>
            </a:r>
            <a:r>
              <a:rPr sz="1412" spc="13" dirty="0">
                <a:latin typeface="Calibri"/>
                <a:cs typeface="Calibri"/>
              </a:rPr>
              <a:t> </a:t>
            </a:r>
            <a:r>
              <a:rPr sz="1412" spc="-9" dirty="0">
                <a:latin typeface="Calibri"/>
                <a:cs typeface="Calibri"/>
              </a:rPr>
              <a:t>local</a:t>
            </a:r>
            <a:r>
              <a:rPr sz="1412" spc="9" dirty="0">
                <a:latin typeface="Calibri"/>
                <a:cs typeface="Calibri"/>
              </a:rPr>
              <a:t> </a:t>
            </a:r>
            <a:r>
              <a:rPr sz="1412" dirty="0">
                <a:latin typeface="Calibri"/>
                <a:cs typeface="Calibri"/>
              </a:rPr>
              <a:t>;</a:t>
            </a:r>
            <a:endParaRPr sz="1412">
              <a:latin typeface="Calibri"/>
              <a:cs typeface="Calibri"/>
            </a:endParaRPr>
          </a:p>
          <a:p>
            <a:pPr marL="492525" marR="640450" indent="-78445">
              <a:buFont typeface="Arial MT"/>
              <a:buChar char="•"/>
              <a:tabLst>
                <a:tab pos="514377" algn="l"/>
              </a:tabLst>
            </a:pPr>
            <a:r>
              <a:rPr sz="1412" spc="-4" dirty="0">
                <a:latin typeface="Calibri"/>
                <a:cs typeface="Calibri"/>
              </a:rPr>
              <a:t>ils</a:t>
            </a:r>
            <a:r>
              <a:rPr sz="1412" spc="-9" dirty="0">
                <a:latin typeface="Calibri"/>
                <a:cs typeface="Calibri"/>
              </a:rPr>
              <a:t> utilisent</a:t>
            </a:r>
            <a:r>
              <a:rPr sz="1412" spc="40" dirty="0">
                <a:latin typeface="Calibri"/>
                <a:cs typeface="Calibri"/>
              </a:rPr>
              <a:t> </a:t>
            </a:r>
            <a:r>
              <a:rPr sz="1412" spc="-4" dirty="0">
                <a:latin typeface="Calibri"/>
                <a:cs typeface="Calibri"/>
              </a:rPr>
              <a:t>les</a:t>
            </a:r>
            <a:r>
              <a:rPr sz="1412" spc="18" dirty="0">
                <a:latin typeface="Calibri"/>
                <a:cs typeface="Calibri"/>
              </a:rPr>
              <a:t> </a:t>
            </a:r>
            <a:r>
              <a:rPr sz="1412" spc="-4" dirty="0">
                <a:latin typeface="Calibri"/>
                <a:cs typeface="Calibri"/>
              </a:rPr>
              <a:t>services</a:t>
            </a:r>
            <a:r>
              <a:rPr sz="1412" spc="18" dirty="0">
                <a:latin typeface="Calibri"/>
                <a:cs typeface="Calibri"/>
              </a:rPr>
              <a:t> </a:t>
            </a:r>
            <a:r>
              <a:rPr sz="1412" spc="-22" dirty="0">
                <a:latin typeface="Calibri"/>
                <a:cs typeface="Calibri"/>
              </a:rPr>
              <a:t>d’opérateurs,</a:t>
            </a:r>
            <a:r>
              <a:rPr sz="1412" spc="53" dirty="0">
                <a:latin typeface="Calibri"/>
                <a:cs typeface="Calibri"/>
              </a:rPr>
              <a:t> </a:t>
            </a:r>
            <a:r>
              <a:rPr sz="1412" spc="-13" dirty="0">
                <a:latin typeface="Calibri"/>
                <a:cs typeface="Calibri"/>
              </a:rPr>
              <a:t>tels</a:t>
            </a:r>
            <a:r>
              <a:rPr sz="1412" spc="18" dirty="0">
                <a:latin typeface="Calibri"/>
                <a:cs typeface="Calibri"/>
              </a:rPr>
              <a:t> </a:t>
            </a:r>
            <a:r>
              <a:rPr sz="1412" spc="-4" dirty="0">
                <a:latin typeface="Calibri"/>
                <a:cs typeface="Calibri"/>
              </a:rPr>
              <a:t>que des compagnies de </a:t>
            </a:r>
            <a:r>
              <a:rPr sz="1412" spc="-9" dirty="0">
                <a:latin typeface="Calibri"/>
                <a:cs typeface="Calibri"/>
              </a:rPr>
              <a:t>téléphone</a:t>
            </a:r>
            <a:r>
              <a:rPr sz="1412" spc="40" dirty="0">
                <a:latin typeface="Calibri"/>
                <a:cs typeface="Calibri"/>
              </a:rPr>
              <a:t> </a:t>
            </a:r>
            <a:r>
              <a:rPr sz="1412" spc="-4" dirty="0">
                <a:latin typeface="Calibri"/>
                <a:cs typeface="Calibri"/>
              </a:rPr>
              <a:t>ou</a:t>
            </a:r>
            <a:r>
              <a:rPr sz="1412" spc="18" dirty="0">
                <a:latin typeface="Calibri"/>
                <a:cs typeface="Calibri"/>
              </a:rPr>
              <a:t> </a:t>
            </a:r>
            <a:r>
              <a:rPr sz="1412" spc="-4" dirty="0">
                <a:latin typeface="Calibri"/>
                <a:cs typeface="Calibri"/>
              </a:rPr>
              <a:t>de </a:t>
            </a:r>
            <a:r>
              <a:rPr sz="1412" spc="-9" dirty="0">
                <a:latin typeface="Calibri"/>
                <a:cs typeface="Calibri"/>
              </a:rPr>
              <a:t>câble, </a:t>
            </a:r>
            <a:r>
              <a:rPr sz="1412" spc="-304" dirty="0">
                <a:latin typeface="Calibri"/>
                <a:cs typeface="Calibri"/>
              </a:rPr>
              <a:t> </a:t>
            </a:r>
            <a:r>
              <a:rPr sz="1412" spc="-4" dirty="0">
                <a:latin typeface="Calibri"/>
                <a:cs typeface="Calibri"/>
              </a:rPr>
              <a:t>des</a:t>
            </a:r>
            <a:r>
              <a:rPr sz="1412" spc="9" dirty="0">
                <a:latin typeface="Calibri"/>
                <a:cs typeface="Calibri"/>
              </a:rPr>
              <a:t> </a:t>
            </a:r>
            <a:r>
              <a:rPr sz="1412" spc="-13" dirty="0">
                <a:latin typeface="Calibri"/>
                <a:cs typeface="Calibri"/>
              </a:rPr>
              <a:t>systèmes</a:t>
            </a:r>
            <a:r>
              <a:rPr sz="1412" spc="13" dirty="0">
                <a:latin typeface="Calibri"/>
                <a:cs typeface="Calibri"/>
              </a:rPr>
              <a:t> </a:t>
            </a:r>
            <a:r>
              <a:rPr sz="1412" spc="-13" dirty="0">
                <a:latin typeface="Calibri"/>
                <a:cs typeface="Calibri"/>
              </a:rPr>
              <a:t>satellite</a:t>
            </a:r>
            <a:r>
              <a:rPr sz="1412" spc="31" dirty="0">
                <a:latin typeface="Calibri"/>
                <a:cs typeface="Calibri"/>
              </a:rPr>
              <a:t> </a:t>
            </a:r>
            <a:r>
              <a:rPr sz="1412" spc="-4" dirty="0">
                <a:latin typeface="Calibri"/>
                <a:cs typeface="Calibri"/>
              </a:rPr>
              <a:t>et</a:t>
            </a:r>
            <a:r>
              <a:rPr sz="1412" spc="9" dirty="0">
                <a:latin typeface="Calibri"/>
                <a:cs typeface="Calibri"/>
              </a:rPr>
              <a:t> </a:t>
            </a:r>
            <a:r>
              <a:rPr sz="1412" spc="-4" dirty="0">
                <a:latin typeface="Calibri"/>
                <a:cs typeface="Calibri"/>
              </a:rPr>
              <a:t>des</a:t>
            </a:r>
            <a:r>
              <a:rPr sz="1412" spc="-13" dirty="0">
                <a:latin typeface="Calibri"/>
                <a:cs typeface="Calibri"/>
              </a:rPr>
              <a:t> </a:t>
            </a:r>
            <a:r>
              <a:rPr sz="1412" spc="-9" dirty="0">
                <a:latin typeface="Calibri"/>
                <a:cs typeface="Calibri"/>
              </a:rPr>
              <a:t>fournisseurs</a:t>
            </a:r>
            <a:r>
              <a:rPr sz="1412" spc="35" dirty="0">
                <a:latin typeface="Calibri"/>
                <a:cs typeface="Calibri"/>
              </a:rPr>
              <a:t> </a:t>
            </a:r>
            <a:r>
              <a:rPr sz="1412" spc="-4" dirty="0">
                <a:latin typeface="Calibri"/>
                <a:cs typeface="Calibri"/>
              </a:rPr>
              <a:t>de</a:t>
            </a:r>
            <a:r>
              <a:rPr sz="1412" spc="-13" dirty="0">
                <a:latin typeface="Calibri"/>
                <a:cs typeface="Calibri"/>
              </a:rPr>
              <a:t> </a:t>
            </a:r>
            <a:r>
              <a:rPr sz="1412" spc="-9" dirty="0">
                <a:latin typeface="Calibri"/>
                <a:cs typeface="Calibri"/>
              </a:rPr>
              <a:t>réseau</a:t>
            </a:r>
            <a:r>
              <a:rPr sz="1412" spc="13" dirty="0">
                <a:latin typeface="Calibri"/>
                <a:cs typeface="Calibri"/>
              </a:rPr>
              <a:t> </a:t>
            </a:r>
            <a:r>
              <a:rPr sz="1412" dirty="0">
                <a:latin typeface="Calibri"/>
                <a:cs typeface="Calibri"/>
              </a:rPr>
              <a:t>;</a:t>
            </a:r>
            <a:endParaRPr sz="1412">
              <a:latin typeface="Calibri"/>
              <a:cs typeface="Calibri"/>
            </a:endParaRPr>
          </a:p>
          <a:p>
            <a:pPr marL="492525" marR="221328" indent="-78445">
              <a:buFont typeface="Arial MT"/>
              <a:buChar char="•"/>
              <a:tabLst>
                <a:tab pos="514377" algn="l"/>
              </a:tabLst>
            </a:pPr>
            <a:r>
              <a:rPr sz="1412" spc="-4" dirty="0">
                <a:latin typeface="Calibri"/>
                <a:cs typeface="Calibri"/>
              </a:rPr>
              <a:t>ils</a:t>
            </a:r>
            <a:r>
              <a:rPr sz="1412" spc="-13" dirty="0">
                <a:latin typeface="Calibri"/>
                <a:cs typeface="Calibri"/>
              </a:rPr>
              <a:t> </a:t>
            </a:r>
            <a:r>
              <a:rPr sz="1412" spc="-9" dirty="0">
                <a:latin typeface="Calibri"/>
                <a:cs typeface="Calibri"/>
              </a:rPr>
              <a:t>utilisent</a:t>
            </a:r>
            <a:r>
              <a:rPr sz="1412" spc="31" dirty="0">
                <a:latin typeface="Calibri"/>
                <a:cs typeface="Calibri"/>
              </a:rPr>
              <a:t> </a:t>
            </a:r>
            <a:r>
              <a:rPr sz="1412" spc="-13" dirty="0">
                <a:latin typeface="Calibri"/>
                <a:cs typeface="Calibri"/>
              </a:rPr>
              <a:t>divers</a:t>
            </a:r>
            <a:r>
              <a:rPr sz="1412" spc="13" dirty="0">
                <a:latin typeface="Calibri"/>
                <a:cs typeface="Calibri"/>
              </a:rPr>
              <a:t> </a:t>
            </a:r>
            <a:r>
              <a:rPr sz="1412" spc="-9" dirty="0">
                <a:latin typeface="Calibri"/>
                <a:cs typeface="Calibri"/>
              </a:rPr>
              <a:t>types</a:t>
            </a:r>
            <a:r>
              <a:rPr sz="1412" spc="13" dirty="0">
                <a:latin typeface="Calibri"/>
                <a:cs typeface="Calibri"/>
              </a:rPr>
              <a:t> </a:t>
            </a:r>
            <a:r>
              <a:rPr sz="1412" spc="-4" dirty="0">
                <a:latin typeface="Calibri"/>
                <a:cs typeface="Calibri"/>
              </a:rPr>
              <a:t>de</a:t>
            </a:r>
            <a:r>
              <a:rPr sz="1412" spc="13" dirty="0">
                <a:latin typeface="Calibri"/>
                <a:cs typeface="Calibri"/>
              </a:rPr>
              <a:t> </a:t>
            </a:r>
            <a:r>
              <a:rPr sz="1412" spc="-9" dirty="0">
                <a:latin typeface="Calibri"/>
                <a:cs typeface="Calibri"/>
              </a:rPr>
              <a:t>connexions</a:t>
            </a:r>
            <a:r>
              <a:rPr sz="1412" spc="13" dirty="0">
                <a:latin typeface="Calibri"/>
                <a:cs typeface="Calibri"/>
              </a:rPr>
              <a:t> </a:t>
            </a:r>
            <a:r>
              <a:rPr sz="1412" spc="-4" dirty="0">
                <a:latin typeface="Calibri"/>
                <a:cs typeface="Calibri"/>
              </a:rPr>
              <a:t>série</a:t>
            </a:r>
            <a:r>
              <a:rPr sz="1412" spc="9" dirty="0">
                <a:latin typeface="Calibri"/>
                <a:cs typeface="Calibri"/>
              </a:rPr>
              <a:t> </a:t>
            </a:r>
            <a:r>
              <a:rPr sz="1412" spc="-4" dirty="0">
                <a:latin typeface="Calibri"/>
                <a:cs typeface="Calibri"/>
              </a:rPr>
              <a:t>pour</a:t>
            </a:r>
            <a:r>
              <a:rPr sz="1412" spc="18" dirty="0">
                <a:latin typeface="Calibri"/>
                <a:cs typeface="Calibri"/>
              </a:rPr>
              <a:t> </a:t>
            </a:r>
            <a:r>
              <a:rPr sz="1412" spc="-9" dirty="0">
                <a:latin typeface="Calibri"/>
                <a:cs typeface="Calibri"/>
              </a:rPr>
              <a:t>permettre</a:t>
            </a:r>
            <a:r>
              <a:rPr sz="1412" spc="35" dirty="0">
                <a:latin typeface="Calibri"/>
                <a:cs typeface="Calibri"/>
              </a:rPr>
              <a:t> </a:t>
            </a:r>
            <a:r>
              <a:rPr sz="1412" spc="-18" dirty="0">
                <a:latin typeface="Calibri"/>
                <a:cs typeface="Calibri"/>
              </a:rPr>
              <a:t>l’accès</a:t>
            </a:r>
            <a:r>
              <a:rPr sz="1412" spc="-9" dirty="0">
                <a:latin typeface="Calibri"/>
                <a:cs typeface="Calibri"/>
              </a:rPr>
              <a:t> </a:t>
            </a:r>
            <a:r>
              <a:rPr sz="1412" dirty="0">
                <a:latin typeface="Calibri"/>
                <a:cs typeface="Calibri"/>
              </a:rPr>
              <a:t>à</a:t>
            </a:r>
            <a:r>
              <a:rPr sz="1412" spc="-4" dirty="0">
                <a:latin typeface="Calibri"/>
                <a:cs typeface="Calibri"/>
              </a:rPr>
              <a:t> la bande</a:t>
            </a:r>
            <a:r>
              <a:rPr sz="1412" spc="-13" dirty="0">
                <a:latin typeface="Calibri"/>
                <a:cs typeface="Calibri"/>
              </a:rPr>
              <a:t> </a:t>
            </a:r>
            <a:r>
              <a:rPr sz="1412" spc="-9" dirty="0">
                <a:latin typeface="Calibri"/>
                <a:cs typeface="Calibri"/>
              </a:rPr>
              <a:t>passante</a:t>
            </a:r>
            <a:r>
              <a:rPr sz="1412" spc="13" dirty="0">
                <a:latin typeface="Calibri"/>
                <a:cs typeface="Calibri"/>
              </a:rPr>
              <a:t> </a:t>
            </a:r>
            <a:r>
              <a:rPr sz="1412" spc="-4" dirty="0">
                <a:latin typeface="Calibri"/>
                <a:cs typeface="Calibri"/>
              </a:rPr>
              <a:t>sur</a:t>
            </a:r>
            <a:r>
              <a:rPr sz="1412" spc="-9" dirty="0">
                <a:latin typeface="Calibri"/>
                <a:cs typeface="Calibri"/>
              </a:rPr>
              <a:t> </a:t>
            </a:r>
            <a:r>
              <a:rPr sz="1412" spc="-4" dirty="0">
                <a:latin typeface="Calibri"/>
                <a:cs typeface="Calibri"/>
              </a:rPr>
              <a:t>de </a:t>
            </a:r>
            <a:r>
              <a:rPr sz="1412" spc="-304" dirty="0">
                <a:latin typeface="Calibri"/>
                <a:cs typeface="Calibri"/>
              </a:rPr>
              <a:t> </a:t>
            </a:r>
            <a:r>
              <a:rPr sz="1412" spc="-13" dirty="0">
                <a:latin typeface="Calibri"/>
                <a:cs typeface="Calibri"/>
              </a:rPr>
              <a:t>vastes</a:t>
            </a:r>
            <a:r>
              <a:rPr sz="1412" spc="31" dirty="0">
                <a:latin typeface="Calibri"/>
                <a:cs typeface="Calibri"/>
              </a:rPr>
              <a:t> </a:t>
            </a:r>
            <a:r>
              <a:rPr sz="1412" spc="-13" dirty="0">
                <a:latin typeface="Calibri"/>
                <a:cs typeface="Calibri"/>
              </a:rPr>
              <a:t>zones</a:t>
            </a:r>
            <a:r>
              <a:rPr sz="1412" spc="13" dirty="0">
                <a:latin typeface="Calibri"/>
                <a:cs typeface="Calibri"/>
              </a:rPr>
              <a:t> </a:t>
            </a:r>
            <a:r>
              <a:rPr sz="1412" spc="-9" dirty="0">
                <a:latin typeface="Calibri"/>
                <a:cs typeface="Calibri"/>
              </a:rPr>
              <a:t>géographiques.</a:t>
            </a:r>
            <a:endParaRPr sz="1412">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13717" y="658458"/>
            <a:ext cx="5113244" cy="500232"/>
          </a:xfrm>
          <a:prstGeom prst="rect">
            <a:avLst/>
          </a:prstGeom>
        </p:spPr>
        <p:txBody>
          <a:bodyPr vert="horz" wrap="square" lIns="0" tIns="11206" rIns="0" bIns="0" rtlCol="0">
            <a:spAutoFit/>
          </a:bodyPr>
          <a:lstStyle/>
          <a:p>
            <a:pPr marL="11206">
              <a:spcBef>
                <a:spcPts val="88"/>
              </a:spcBef>
            </a:pPr>
            <a:r>
              <a:rPr dirty="0"/>
              <a:t>Les</a:t>
            </a:r>
            <a:r>
              <a:rPr spc="-40" dirty="0"/>
              <a:t> </a:t>
            </a:r>
            <a:r>
              <a:rPr spc="-22" dirty="0"/>
              <a:t>différents</a:t>
            </a:r>
            <a:r>
              <a:rPr spc="-40" dirty="0"/>
              <a:t> </a:t>
            </a:r>
            <a:r>
              <a:rPr spc="-4" dirty="0"/>
              <a:t>aspects</a:t>
            </a:r>
            <a:r>
              <a:rPr dirty="0"/>
              <a:t> des</a:t>
            </a:r>
            <a:r>
              <a:rPr spc="-40" dirty="0"/>
              <a:t> </a:t>
            </a:r>
            <a:r>
              <a:rPr spc="-53" dirty="0"/>
              <a:t>WAN</a:t>
            </a:r>
          </a:p>
        </p:txBody>
      </p:sp>
      <p:pic>
        <p:nvPicPr>
          <p:cNvPr id="3" name="object 3"/>
          <p:cNvPicPr/>
          <p:nvPr/>
        </p:nvPicPr>
        <p:blipFill>
          <a:blip r:embed="rId2" cstate="print"/>
          <a:stretch>
            <a:fillRect/>
          </a:stretch>
        </p:blipFill>
        <p:spPr>
          <a:xfrm>
            <a:off x="2489499" y="1350085"/>
            <a:ext cx="7253344" cy="4666129"/>
          </a:xfrm>
          <a:prstGeom prst="rect">
            <a:avLst/>
          </a:prstGeom>
        </p:spPr>
      </p:pic>
      <p:sp>
        <p:nvSpPr>
          <p:cNvPr id="4" name="object 4"/>
          <p:cNvSpPr txBox="1"/>
          <p:nvPr/>
        </p:nvSpPr>
        <p:spPr>
          <a:xfrm>
            <a:off x="3430793" y="3273013"/>
            <a:ext cx="1269626" cy="271519"/>
          </a:xfrm>
          <a:prstGeom prst="rect">
            <a:avLst/>
          </a:prstGeom>
          <a:solidFill>
            <a:srgbClr val="FFFFFF"/>
          </a:solidFill>
        </p:spPr>
        <p:txBody>
          <a:bodyPr vert="horz" wrap="square" lIns="0" tIns="26894" rIns="0" bIns="0" rtlCol="0">
            <a:spAutoFit/>
          </a:bodyPr>
          <a:lstStyle/>
          <a:p>
            <a:pPr marL="77885">
              <a:spcBef>
                <a:spcPts val="212"/>
              </a:spcBef>
            </a:pPr>
            <a:r>
              <a:rPr sz="1588" dirty="0">
                <a:latin typeface="Calibri"/>
                <a:cs typeface="Calibri"/>
              </a:rPr>
              <a:t>I</a:t>
            </a:r>
            <a:r>
              <a:rPr sz="1588" spc="-40" dirty="0">
                <a:latin typeface="Calibri"/>
                <a:cs typeface="Calibri"/>
              </a:rPr>
              <a:t>P</a:t>
            </a:r>
            <a:r>
              <a:rPr sz="1588" spc="-309" dirty="0">
                <a:latin typeface="Calibri"/>
                <a:cs typeface="Calibri"/>
              </a:rPr>
              <a:t>−</a:t>
            </a:r>
            <a:r>
              <a:rPr sz="1588" spc="9" dirty="0">
                <a:latin typeface="Calibri"/>
                <a:cs typeface="Calibri"/>
              </a:rPr>
              <a:t>V</a:t>
            </a:r>
            <a:r>
              <a:rPr sz="1588" spc="4" dirty="0">
                <a:latin typeface="Calibri"/>
                <a:cs typeface="Calibri"/>
              </a:rPr>
              <a:t>P</a:t>
            </a:r>
            <a:r>
              <a:rPr sz="1588" spc="-9" dirty="0">
                <a:latin typeface="Calibri"/>
                <a:cs typeface="Calibri"/>
              </a:rPr>
              <a:t>N</a:t>
            </a:r>
            <a:r>
              <a:rPr sz="1588" dirty="0">
                <a:latin typeface="Calibri"/>
                <a:cs typeface="Calibri"/>
              </a:rPr>
              <a:t>,</a:t>
            </a:r>
            <a:r>
              <a:rPr sz="1588" spc="-75" dirty="0">
                <a:latin typeface="Times New Roman"/>
                <a:cs typeface="Times New Roman"/>
              </a:rPr>
              <a:t> </a:t>
            </a:r>
            <a:r>
              <a:rPr sz="1588" spc="9" dirty="0">
                <a:latin typeface="Calibri"/>
                <a:cs typeface="Calibri"/>
              </a:rPr>
              <a:t>V</a:t>
            </a:r>
            <a:r>
              <a:rPr sz="1588" spc="4" dirty="0">
                <a:latin typeface="Calibri"/>
                <a:cs typeface="Calibri"/>
              </a:rPr>
              <a:t>P</a:t>
            </a:r>
            <a:r>
              <a:rPr sz="1588" spc="9" dirty="0">
                <a:latin typeface="Calibri"/>
                <a:cs typeface="Calibri"/>
              </a:rPr>
              <a:t>L</a:t>
            </a:r>
            <a:r>
              <a:rPr sz="1588" spc="-13" dirty="0">
                <a:latin typeface="Calibri"/>
                <a:cs typeface="Calibri"/>
              </a:rPr>
              <a:t>S</a:t>
            </a:r>
            <a:r>
              <a:rPr sz="1588" dirty="0">
                <a:latin typeface="Calibri"/>
                <a:cs typeface="Calibri"/>
              </a:rPr>
              <a:t>,</a:t>
            </a:r>
            <a:endParaRPr sz="1588">
              <a:latin typeface="Calibri"/>
              <a:cs typeface="Calibri"/>
            </a:endParaRPr>
          </a:p>
        </p:txBody>
      </p:sp>
      <p:sp>
        <p:nvSpPr>
          <p:cNvPr id="7" name="object 7"/>
          <p:cNvSpPr txBox="1">
            <a:spLocks noGrp="1"/>
          </p:cNvSpPr>
          <p:nvPr>
            <p:ph type="sldNum" sz="quarter" idx="7"/>
          </p:nvPr>
        </p:nvSpPr>
        <p:spPr>
          <a:xfrm>
            <a:off x="10649535" y="6105866"/>
            <a:ext cx="370994" cy="141642"/>
          </a:xfrm>
          <a:prstGeom prst="rect">
            <a:avLst/>
          </a:prstGeom>
        </p:spPr>
        <p:txBody>
          <a:bodyPr vert="horz" wrap="square" lIns="0" tIns="0" rIns="0" bIns="0" rtlCol="0">
            <a:spAutoFit/>
          </a:bodyPr>
          <a:lstStyle>
            <a:defPPr>
              <a:defRPr lang="fr-FR"/>
            </a:defPPr>
            <a:lvl1pPr marL="0" algn="l" defTabSz="914400" rtl="0" eaLnBrk="1" latinLnBrk="0" hangingPunct="1">
              <a:defRPr sz="1059"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0858">
              <a:lnSpc>
                <a:spcPts val="1094"/>
              </a:lnSpc>
            </a:pPr>
            <a:fld id="{81D60167-4931-47E6-BA6A-407CBD079E47}" type="slidenum">
              <a:rPr lang="fr-FR" smtClean="0"/>
              <a:pPr marL="100858">
                <a:lnSpc>
                  <a:spcPts val="1094"/>
                </a:lnSpc>
              </a:pPr>
              <a:t>7</a:t>
            </a:fld>
            <a:endParaRPr dirty="0"/>
          </a:p>
        </p:txBody>
      </p:sp>
      <p:sp>
        <p:nvSpPr>
          <p:cNvPr id="5" name="object 5"/>
          <p:cNvSpPr txBox="1"/>
          <p:nvPr/>
        </p:nvSpPr>
        <p:spPr>
          <a:xfrm>
            <a:off x="4745914" y="3033656"/>
            <a:ext cx="1404097" cy="271519"/>
          </a:xfrm>
          <a:prstGeom prst="rect">
            <a:avLst/>
          </a:prstGeom>
          <a:solidFill>
            <a:srgbClr val="FFFFFF"/>
          </a:solidFill>
        </p:spPr>
        <p:txBody>
          <a:bodyPr vert="horz" wrap="square" lIns="0" tIns="26894" rIns="0" bIns="0" rtlCol="0">
            <a:spAutoFit/>
          </a:bodyPr>
          <a:lstStyle/>
          <a:p>
            <a:pPr marL="77885">
              <a:spcBef>
                <a:spcPts val="212"/>
              </a:spcBef>
            </a:pPr>
            <a:r>
              <a:rPr sz="1588" spc="-9" dirty="0">
                <a:latin typeface="Calibri"/>
                <a:cs typeface="Calibri"/>
              </a:rPr>
              <a:t>Ethernet,</a:t>
            </a:r>
            <a:r>
              <a:rPr sz="1588" spc="-22" dirty="0">
                <a:latin typeface="Calibri"/>
                <a:cs typeface="Calibri"/>
              </a:rPr>
              <a:t> </a:t>
            </a:r>
            <a:r>
              <a:rPr sz="1588" spc="-4" dirty="0">
                <a:latin typeface="Calibri"/>
                <a:cs typeface="Calibri"/>
              </a:rPr>
              <a:t>RNIS</a:t>
            </a:r>
            <a:endParaRPr sz="1588">
              <a:latin typeface="Calibri"/>
              <a:cs typeface="Calibri"/>
            </a:endParaRPr>
          </a:p>
        </p:txBody>
      </p:sp>
      <p:sp>
        <p:nvSpPr>
          <p:cNvPr id="6" name="object 6"/>
          <p:cNvSpPr txBox="1"/>
          <p:nvPr/>
        </p:nvSpPr>
        <p:spPr>
          <a:xfrm>
            <a:off x="5240322" y="3288705"/>
            <a:ext cx="1556497" cy="255678"/>
          </a:xfrm>
          <a:prstGeom prst="rect">
            <a:avLst/>
          </a:prstGeom>
        </p:spPr>
        <p:txBody>
          <a:bodyPr vert="horz" wrap="square" lIns="0" tIns="11206" rIns="0" bIns="0" rtlCol="0">
            <a:spAutoFit/>
          </a:bodyPr>
          <a:lstStyle/>
          <a:p>
            <a:pPr marL="11206">
              <a:spcBef>
                <a:spcPts val="88"/>
              </a:spcBef>
            </a:pPr>
            <a:r>
              <a:rPr sz="1588" spc="-31" dirty="0">
                <a:latin typeface="Calibri"/>
                <a:cs typeface="Calibri"/>
              </a:rPr>
              <a:t>Relay,</a:t>
            </a:r>
            <a:r>
              <a:rPr sz="1588" spc="-53" dirty="0">
                <a:latin typeface="Calibri"/>
                <a:cs typeface="Calibri"/>
              </a:rPr>
              <a:t> </a:t>
            </a:r>
            <a:r>
              <a:rPr sz="1588" spc="-9" dirty="0">
                <a:latin typeface="Calibri"/>
                <a:cs typeface="Calibri"/>
              </a:rPr>
              <a:t>Optical</a:t>
            </a:r>
            <a:r>
              <a:rPr sz="1588" spc="-22" dirty="0">
                <a:latin typeface="Calibri"/>
                <a:cs typeface="Calibri"/>
              </a:rPr>
              <a:t> </a:t>
            </a:r>
            <a:r>
              <a:rPr sz="1588" spc="-9" dirty="0">
                <a:latin typeface="Calibri"/>
                <a:cs typeface="Calibri"/>
              </a:rPr>
              <a:t>rings</a:t>
            </a:r>
            <a:endParaRPr sz="1588">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701118" y="4095973"/>
            <a:ext cx="944096" cy="13447"/>
          </a:xfrm>
          <a:custGeom>
            <a:avLst/>
            <a:gdLst/>
            <a:ahLst/>
            <a:cxnLst/>
            <a:rect l="l" t="t" r="r" b="b"/>
            <a:pathLst>
              <a:path w="1069975" h="15239">
                <a:moveTo>
                  <a:pt x="1069847" y="15239"/>
                </a:moveTo>
                <a:lnTo>
                  <a:pt x="1069847" y="3047"/>
                </a:lnTo>
                <a:lnTo>
                  <a:pt x="0" y="0"/>
                </a:lnTo>
                <a:lnTo>
                  <a:pt x="0" y="15239"/>
                </a:lnTo>
                <a:lnTo>
                  <a:pt x="1069847" y="15239"/>
                </a:lnTo>
                <a:close/>
              </a:path>
            </a:pathLst>
          </a:custGeom>
          <a:solidFill>
            <a:srgbClr val="497EBA"/>
          </a:solidFill>
        </p:spPr>
        <p:txBody>
          <a:bodyPr wrap="square" lIns="0" tIns="0" rIns="0" bIns="0" rtlCol="0"/>
          <a:lstStyle/>
          <a:p>
            <a:endParaRPr sz="1588"/>
          </a:p>
        </p:txBody>
      </p:sp>
      <p:sp>
        <p:nvSpPr>
          <p:cNvPr id="3" name="object 3"/>
          <p:cNvSpPr/>
          <p:nvPr/>
        </p:nvSpPr>
        <p:spPr>
          <a:xfrm>
            <a:off x="6768353" y="4297679"/>
            <a:ext cx="944096" cy="13447"/>
          </a:xfrm>
          <a:custGeom>
            <a:avLst/>
            <a:gdLst/>
            <a:ahLst/>
            <a:cxnLst/>
            <a:rect l="l" t="t" r="r" b="b"/>
            <a:pathLst>
              <a:path w="1069975" h="15239">
                <a:moveTo>
                  <a:pt x="1069847" y="15239"/>
                </a:moveTo>
                <a:lnTo>
                  <a:pt x="1069847" y="3047"/>
                </a:lnTo>
                <a:lnTo>
                  <a:pt x="0" y="0"/>
                </a:lnTo>
                <a:lnTo>
                  <a:pt x="0" y="15239"/>
                </a:lnTo>
                <a:lnTo>
                  <a:pt x="1069847" y="15239"/>
                </a:lnTo>
                <a:close/>
              </a:path>
            </a:pathLst>
          </a:custGeom>
          <a:solidFill>
            <a:srgbClr val="497EBA"/>
          </a:solidFill>
        </p:spPr>
        <p:txBody>
          <a:bodyPr wrap="square" lIns="0" tIns="0" rIns="0" bIns="0" rtlCol="0"/>
          <a:lstStyle/>
          <a:p>
            <a:endParaRPr sz="1588"/>
          </a:p>
        </p:txBody>
      </p:sp>
      <p:sp>
        <p:nvSpPr>
          <p:cNvPr id="4" name="object 4"/>
          <p:cNvSpPr/>
          <p:nvPr/>
        </p:nvSpPr>
        <p:spPr>
          <a:xfrm>
            <a:off x="6633883" y="4499385"/>
            <a:ext cx="1280272" cy="13447"/>
          </a:xfrm>
          <a:custGeom>
            <a:avLst/>
            <a:gdLst/>
            <a:ahLst/>
            <a:cxnLst/>
            <a:rect l="l" t="t" r="r" b="b"/>
            <a:pathLst>
              <a:path w="1450975" h="15239">
                <a:moveTo>
                  <a:pt x="1450847" y="15239"/>
                </a:moveTo>
                <a:lnTo>
                  <a:pt x="1450847" y="3047"/>
                </a:lnTo>
                <a:lnTo>
                  <a:pt x="0" y="0"/>
                </a:lnTo>
                <a:lnTo>
                  <a:pt x="0" y="15239"/>
                </a:lnTo>
                <a:lnTo>
                  <a:pt x="1450847" y="15239"/>
                </a:lnTo>
                <a:close/>
              </a:path>
            </a:pathLst>
          </a:custGeom>
          <a:solidFill>
            <a:srgbClr val="497EBA"/>
          </a:solidFill>
        </p:spPr>
        <p:txBody>
          <a:bodyPr wrap="square" lIns="0" tIns="0" rIns="0" bIns="0" rtlCol="0"/>
          <a:lstStyle/>
          <a:p>
            <a:endParaRPr sz="1588"/>
          </a:p>
        </p:txBody>
      </p:sp>
      <p:grpSp>
        <p:nvGrpSpPr>
          <p:cNvPr id="5" name="object 5"/>
          <p:cNvGrpSpPr/>
          <p:nvPr/>
        </p:nvGrpSpPr>
        <p:grpSpPr>
          <a:xfrm>
            <a:off x="3597537" y="4450976"/>
            <a:ext cx="4147297" cy="1143000"/>
            <a:chOff x="2197608" y="5044440"/>
            <a:chExt cx="4700270" cy="1295400"/>
          </a:xfrm>
        </p:grpSpPr>
        <p:sp>
          <p:nvSpPr>
            <p:cNvPr id="6" name="object 6"/>
            <p:cNvSpPr/>
            <p:nvPr/>
          </p:nvSpPr>
          <p:spPr>
            <a:xfrm>
              <a:off x="5449823" y="5233415"/>
              <a:ext cx="1447800" cy="12700"/>
            </a:xfrm>
            <a:custGeom>
              <a:avLst/>
              <a:gdLst/>
              <a:ahLst/>
              <a:cxnLst/>
              <a:rect l="l" t="t" r="r" b="b"/>
              <a:pathLst>
                <a:path w="1447800" h="12700">
                  <a:moveTo>
                    <a:pt x="1447799" y="12191"/>
                  </a:moveTo>
                  <a:lnTo>
                    <a:pt x="1447799" y="0"/>
                  </a:lnTo>
                  <a:lnTo>
                    <a:pt x="0" y="0"/>
                  </a:lnTo>
                  <a:lnTo>
                    <a:pt x="0" y="12191"/>
                  </a:lnTo>
                  <a:lnTo>
                    <a:pt x="1447799" y="12191"/>
                  </a:lnTo>
                  <a:close/>
                </a:path>
              </a:pathLst>
            </a:custGeom>
            <a:solidFill>
              <a:srgbClr val="497EBA"/>
            </a:solidFill>
          </p:spPr>
          <p:txBody>
            <a:bodyPr wrap="square" lIns="0" tIns="0" rIns="0" bIns="0" rtlCol="0"/>
            <a:lstStyle/>
            <a:p>
              <a:endParaRPr sz="1588"/>
            </a:p>
          </p:txBody>
        </p:sp>
        <p:pic>
          <p:nvPicPr>
            <p:cNvPr id="7" name="object 7"/>
            <p:cNvPicPr/>
            <p:nvPr/>
          </p:nvPicPr>
          <p:blipFill>
            <a:blip r:embed="rId2" cstate="print"/>
            <a:stretch>
              <a:fillRect/>
            </a:stretch>
          </p:blipFill>
          <p:spPr>
            <a:xfrm>
              <a:off x="2210895" y="5794628"/>
              <a:ext cx="838247" cy="532637"/>
            </a:xfrm>
            <a:prstGeom prst="rect">
              <a:avLst/>
            </a:prstGeom>
          </p:spPr>
        </p:pic>
        <p:pic>
          <p:nvPicPr>
            <p:cNvPr id="8" name="object 8"/>
            <p:cNvPicPr/>
            <p:nvPr/>
          </p:nvPicPr>
          <p:blipFill>
            <a:blip r:embed="rId3" cstate="print"/>
            <a:stretch>
              <a:fillRect/>
            </a:stretch>
          </p:blipFill>
          <p:spPr>
            <a:xfrm>
              <a:off x="2197608" y="5044440"/>
              <a:ext cx="2343912" cy="1295400"/>
            </a:xfrm>
            <a:prstGeom prst="rect">
              <a:avLst/>
            </a:prstGeom>
          </p:spPr>
        </p:pic>
      </p:grpSp>
      <p:sp>
        <p:nvSpPr>
          <p:cNvPr id="9" name="object 9"/>
          <p:cNvSpPr txBox="1">
            <a:spLocks noGrp="1"/>
          </p:cNvSpPr>
          <p:nvPr>
            <p:ph type="title"/>
          </p:nvPr>
        </p:nvSpPr>
        <p:spPr>
          <a:xfrm>
            <a:off x="3002729" y="814444"/>
            <a:ext cx="6185087" cy="607719"/>
          </a:xfrm>
          <a:prstGeom prst="rect">
            <a:avLst/>
          </a:prstGeom>
        </p:spPr>
        <p:txBody>
          <a:bodyPr vert="horz" wrap="square" lIns="0" tIns="10085" rIns="0" bIns="0" rtlCol="0">
            <a:spAutoFit/>
          </a:bodyPr>
          <a:lstStyle/>
          <a:p>
            <a:pPr marL="11206">
              <a:spcBef>
                <a:spcPts val="79"/>
              </a:spcBef>
            </a:pPr>
            <a:r>
              <a:rPr sz="3883" spc="-22" dirty="0"/>
              <a:t>Relation</a:t>
            </a:r>
            <a:r>
              <a:rPr sz="3883" spc="4" dirty="0"/>
              <a:t> </a:t>
            </a:r>
            <a:r>
              <a:rPr sz="3883" spc="-9" dirty="0"/>
              <a:t>de</a:t>
            </a:r>
            <a:r>
              <a:rPr sz="3883" spc="13" dirty="0"/>
              <a:t> </a:t>
            </a:r>
            <a:r>
              <a:rPr sz="3883" spc="-53" dirty="0"/>
              <a:t>Transit</a:t>
            </a:r>
            <a:r>
              <a:rPr sz="3883" spc="22" dirty="0"/>
              <a:t> </a:t>
            </a:r>
            <a:r>
              <a:rPr sz="3883" spc="-31" dirty="0"/>
              <a:t>entre</a:t>
            </a:r>
            <a:r>
              <a:rPr sz="3883" spc="57" dirty="0"/>
              <a:t> </a:t>
            </a:r>
            <a:r>
              <a:rPr sz="3883" spc="-4" dirty="0"/>
              <a:t>2 </a:t>
            </a:r>
            <a:r>
              <a:rPr sz="3883" spc="-22" dirty="0"/>
              <a:t>ISPs</a:t>
            </a:r>
            <a:endParaRPr sz="3883"/>
          </a:p>
        </p:txBody>
      </p:sp>
      <p:sp>
        <p:nvSpPr>
          <p:cNvPr id="10" name="object 10"/>
          <p:cNvSpPr txBox="1"/>
          <p:nvPr/>
        </p:nvSpPr>
        <p:spPr>
          <a:xfrm>
            <a:off x="2534771" y="1782633"/>
            <a:ext cx="6910107" cy="1583948"/>
          </a:xfrm>
          <a:prstGeom prst="rect">
            <a:avLst/>
          </a:prstGeom>
        </p:spPr>
        <p:txBody>
          <a:bodyPr vert="horz" wrap="square" lIns="0" tIns="10085" rIns="0" bIns="0" rtlCol="0">
            <a:spAutoFit/>
          </a:bodyPr>
          <a:lstStyle/>
          <a:p>
            <a:pPr marL="314902" indent="-304256">
              <a:spcBef>
                <a:spcPts val="79"/>
              </a:spcBef>
              <a:buFont typeface="Arial MT"/>
              <a:buChar char="•"/>
              <a:tabLst>
                <a:tab pos="314902" algn="l"/>
                <a:tab pos="315462" algn="l"/>
              </a:tabLst>
            </a:pPr>
            <a:r>
              <a:rPr sz="1765" spc="-18" dirty="0">
                <a:latin typeface="Calibri"/>
                <a:cs typeface="Calibri"/>
              </a:rPr>
              <a:t>Def</a:t>
            </a:r>
            <a:r>
              <a:rPr sz="1765" spc="-9" dirty="0">
                <a:latin typeface="Calibri"/>
                <a:cs typeface="Calibri"/>
              </a:rPr>
              <a:t> </a:t>
            </a:r>
            <a:r>
              <a:rPr sz="1765" spc="-4" dirty="0">
                <a:latin typeface="Calibri"/>
                <a:cs typeface="Calibri"/>
              </a:rPr>
              <a:t>:</a:t>
            </a:r>
            <a:r>
              <a:rPr sz="1765" dirty="0">
                <a:latin typeface="Calibri"/>
                <a:cs typeface="Calibri"/>
              </a:rPr>
              <a:t> </a:t>
            </a:r>
            <a:r>
              <a:rPr sz="1765" spc="-13" dirty="0">
                <a:latin typeface="Calibri"/>
                <a:cs typeface="Calibri"/>
              </a:rPr>
              <a:t>Internet</a:t>
            </a:r>
            <a:r>
              <a:rPr sz="1765" spc="26" dirty="0">
                <a:latin typeface="Calibri"/>
                <a:cs typeface="Calibri"/>
              </a:rPr>
              <a:t> </a:t>
            </a:r>
            <a:r>
              <a:rPr sz="1765" spc="-18" dirty="0">
                <a:latin typeface="Calibri"/>
                <a:cs typeface="Calibri"/>
              </a:rPr>
              <a:t>est</a:t>
            </a:r>
            <a:r>
              <a:rPr sz="1765" spc="22" dirty="0">
                <a:latin typeface="Calibri"/>
                <a:cs typeface="Calibri"/>
              </a:rPr>
              <a:t> </a:t>
            </a:r>
            <a:r>
              <a:rPr sz="1765" spc="-4" dirty="0">
                <a:latin typeface="Calibri"/>
                <a:cs typeface="Calibri"/>
              </a:rPr>
              <a:t>un</a:t>
            </a:r>
            <a:r>
              <a:rPr sz="1765" spc="9" dirty="0">
                <a:latin typeface="Calibri"/>
                <a:cs typeface="Calibri"/>
              </a:rPr>
              <a:t> </a:t>
            </a:r>
            <a:r>
              <a:rPr sz="1765" spc="-13" dirty="0">
                <a:latin typeface="Calibri"/>
                <a:cs typeface="Calibri"/>
              </a:rPr>
              <a:t>réseau</a:t>
            </a:r>
            <a:r>
              <a:rPr sz="1765" spc="31" dirty="0">
                <a:latin typeface="Calibri"/>
                <a:cs typeface="Calibri"/>
              </a:rPr>
              <a:t> </a:t>
            </a:r>
            <a:r>
              <a:rPr sz="1765" spc="-4" dirty="0">
                <a:latin typeface="Calibri"/>
                <a:cs typeface="Calibri"/>
              </a:rPr>
              <a:t>de</a:t>
            </a:r>
            <a:r>
              <a:rPr sz="1765" spc="18" dirty="0">
                <a:latin typeface="Calibri"/>
                <a:cs typeface="Calibri"/>
              </a:rPr>
              <a:t> </a:t>
            </a:r>
            <a:r>
              <a:rPr sz="1765" spc="-13" dirty="0">
                <a:latin typeface="Calibri"/>
                <a:cs typeface="Calibri"/>
              </a:rPr>
              <a:t>réseaux</a:t>
            </a:r>
            <a:endParaRPr sz="1765">
              <a:latin typeface="Calibri"/>
              <a:cs typeface="Calibri"/>
            </a:endParaRPr>
          </a:p>
          <a:p>
            <a:pPr marL="314902" indent="-304256">
              <a:buFont typeface="Arial MT"/>
              <a:buChar char="•"/>
              <a:tabLst>
                <a:tab pos="314902" algn="l"/>
                <a:tab pos="315462" algn="l"/>
              </a:tabLst>
            </a:pPr>
            <a:r>
              <a:rPr sz="1765" spc="-18" dirty="0">
                <a:latin typeface="Calibri"/>
                <a:cs typeface="Calibri"/>
              </a:rPr>
              <a:t>Def</a:t>
            </a:r>
            <a:r>
              <a:rPr sz="1765" spc="-9" dirty="0">
                <a:latin typeface="Calibri"/>
                <a:cs typeface="Calibri"/>
              </a:rPr>
              <a:t> </a:t>
            </a:r>
            <a:r>
              <a:rPr sz="1765" spc="-4" dirty="0">
                <a:latin typeface="Calibri"/>
                <a:cs typeface="Calibri"/>
              </a:rPr>
              <a:t>: un</a:t>
            </a:r>
            <a:r>
              <a:rPr sz="1765" spc="4" dirty="0">
                <a:latin typeface="Calibri"/>
                <a:cs typeface="Calibri"/>
              </a:rPr>
              <a:t> </a:t>
            </a:r>
            <a:r>
              <a:rPr sz="1765" spc="-4" dirty="0">
                <a:latin typeface="Calibri"/>
                <a:cs typeface="Calibri"/>
              </a:rPr>
              <a:t>ISP</a:t>
            </a:r>
            <a:r>
              <a:rPr sz="1765" dirty="0">
                <a:latin typeface="Calibri"/>
                <a:cs typeface="Calibri"/>
              </a:rPr>
              <a:t> </a:t>
            </a:r>
            <a:r>
              <a:rPr sz="1765" spc="-13" dirty="0">
                <a:latin typeface="Calibri"/>
                <a:cs typeface="Calibri"/>
              </a:rPr>
              <a:t>vend</a:t>
            </a:r>
            <a:r>
              <a:rPr sz="1765" spc="31" dirty="0">
                <a:latin typeface="Calibri"/>
                <a:cs typeface="Calibri"/>
              </a:rPr>
              <a:t> </a:t>
            </a:r>
            <a:r>
              <a:rPr sz="1765" spc="-4" dirty="0">
                <a:latin typeface="Calibri"/>
                <a:cs typeface="Calibri"/>
              </a:rPr>
              <a:t>de</a:t>
            </a:r>
            <a:r>
              <a:rPr sz="1765" spc="-9" dirty="0">
                <a:latin typeface="Calibri"/>
                <a:cs typeface="Calibri"/>
              </a:rPr>
              <a:t> </a:t>
            </a:r>
            <a:r>
              <a:rPr sz="1765" spc="-26" dirty="0">
                <a:latin typeface="Calibri"/>
                <a:cs typeface="Calibri"/>
              </a:rPr>
              <a:t>l’accès</a:t>
            </a:r>
            <a:r>
              <a:rPr sz="1765" spc="31" dirty="0">
                <a:latin typeface="Calibri"/>
                <a:cs typeface="Calibri"/>
              </a:rPr>
              <a:t> </a:t>
            </a:r>
            <a:r>
              <a:rPr sz="1765" spc="-4" dirty="0">
                <a:latin typeface="Calibri"/>
                <a:cs typeface="Calibri"/>
              </a:rPr>
              <a:t>à</a:t>
            </a:r>
            <a:r>
              <a:rPr sz="1765" spc="4" dirty="0">
                <a:latin typeface="Calibri"/>
                <a:cs typeface="Calibri"/>
              </a:rPr>
              <a:t> </a:t>
            </a:r>
            <a:r>
              <a:rPr sz="1765" spc="-9" dirty="0">
                <a:latin typeface="Calibri"/>
                <a:cs typeface="Calibri"/>
              </a:rPr>
              <a:t>l’Internet</a:t>
            </a:r>
            <a:r>
              <a:rPr sz="1765" spc="9" dirty="0">
                <a:latin typeface="Calibri"/>
                <a:cs typeface="Calibri"/>
              </a:rPr>
              <a:t> </a:t>
            </a:r>
            <a:r>
              <a:rPr sz="1765" spc="-4" dirty="0">
                <a:latin typeface="Calibri"/>
                <a:cs typeface="Calibri"/>
              </a:rPr>
              <a:t>mondial</a:t>
            </a:r>
            <a:endParaRPr sz="1765">
              <a:latin typeface="Calibri"/>
              <a:cs typeface="Calibri"/>
            </a:endParaRPr>
          </a:p>
          <a:p>
            <a:pPr marL="314902" marR="270636" indent="-304256">
              <a:lnSpc>
                <a:spcPts val="1694"/>
              </a:lnSpc>
              <a:spcBef>
                <a:spcPts val="410"/>
              </a:spcBef>
            </a:pPr>
            <a:r>
              <a:rPr sz="1765" spc="-180" dirty="0">
                <a:latin typeface="Calibri"/>
                <a:cs typeface="Calibri"/>
              </a:rPr>
              <a:t>−&gt;</a:t>
            </a:r>
            <a:r>
              <a:rPr sz="1765" spc="-176" dirty="0">
                <a:latin typeface="Calibri"/>
                <a:cs typeface="Calibri"/>
              </a:rPr>
              <a:t> </a:t>
            </a:r>
            <a:r>
              <a:rPr sz="1765" spc="-9" dirty="0">
                <a:latin typeface="Calibri"/>
                <a:cs typeface="Calibri"/>
              </a:rPr>
              <a:t>Un </a:t>
            </a:r>
            <a:r>
              <a:rPr sz="1765" spc="-4" dirty="0">
                <a:latin typeface="Calibri"/>
                <a:cs typeface="Calibri"/>
              </a:rPr>
              <a:t>ISP doit </a:t>
            </a:r>
            <a:r>
              <a:rPr sz="1765" spc="-13" dirty="0">
                <a:latin typeface="Calibri"/>
                <a:cs typeface="Calibri"/>
              </a:rPr>
              <a:t>être </a:t>
            </a:r>
            <a:r>
              <a:rPr sz="1765" spc="-53" dirty="0">
                <a:latin typeface="Calibri"/>
                <a:cs typeface="Calibri"/>
              </a:rPr>
              <a:t>lui−même</a:t>
            </a:r>
            <a:r>
              <a:rPr sz="1765" spc="-49" dirty="0">
                <a:latin typeface="Calibri"/>
                <a:cs typeface="Calibri"/>
              </a:rPr>
              <a:t> </a:t>
            </a:r>
            <a:r>
              <a:rPr sz="1765" spc="-13" dirty="0">
                <a:latin typeface="Calibri"/>
                <a:cs typeface="Calibri"/>
              </a:rPr>
              <a:t>connecté </a:t>
            </a:r>
            <a:r>
              <a:rPr sz="1765" spc="-4" dirty="0">
                <a:latin typeface="Calibri"/>
                <a:cs typeface="Calibri"/>
              </a:rPr>
              <a:t>à un ISP déjà </a:t>
            </a:r>
            <a:r>
              <a:rPr sz="1765" spc="-13" dirty="0">
                <a:latin typeface="Calibri"/>
                <a:cs typeface="Calibri"/>
              </a:rPr>
              <a:t>connecté </a:t>
            </a:r>
            <a:r>
              <a:rPr sz="1765" spc="-4" dirty="0">
                <a:latin typeface="Calibri"/>
                <a:cs typeface="Calibri"/>
              </a:rPr>
              <a:t>à </a:t>
            </a:r>
            <a:r>
              <a:rPr sz="1765" spc="-9" dirty="0">
                <a:latin typeface="Calibri"/>
                <a:cs typeface="Calibri"/>
              </a:rPr>
              <a:t>l’Internet </a:t>
            </a:r>
            <a:r>
              <a:rPr sz="1765" spc="-388" dirty="0">
                <a:latin typeface="Calibri"/>
                <a:cs typeface="Calibri"/>
              </a:rPr>
              <a:t> </a:t>
            </a:r>
            <a:r>
              <a:rPr sz="1765" spc="-4" dirty="0">
                <a:latin typeface="Calibri"/>
                <a:cs typeface="Calibri"/>
              </a:rPr>
              <a:t>mondial</a:t>
            </a:r>
            <a:endParaRPr sz="1765">
              <a:latin typeface="Calibri"/>
              <a:cs typeface="Calibri"/>
            </a:endParaRPr>
          </a:p>
          <a:p>
            <a:pPr marL="314902" indent="-304256">
              <a:spcBef>
                <a:spcPts val="13"/>
              </a:spcBef>
              <a:buFont typeface="Arial MT"/>
              <a:buChar char="•"/>
              <a:tabLst>
                <a:tab pos="314902" algn="l"/>
                <a:tab pos="315462" algn="l"/>
              </a:tabLst>
            </a:pPr>
            <a:r>
              <a:rPr sz="1765" spc="-4" dirty="0">
                <a:latin typeface="Calibri"/>
                <a:cs typeface="Calibri"/>
              </a:rPr>
              <a:t>2</a:t>
            </a:r>
            <a:r>
              <a:rPr sz="1765" spc="-18" dirty="0">
                <a:latin typeface="Calibri"/>
                <a:cs typeface="Calibri"/>
              </a:rPr>
              <a:t> </a:t>
            </a:r>
            <a:r>
              <a:rPr sz="1765" spc="-9" dirty="0">
                <a:latin typeface="Calibri"/>
                <a:cs typeface="Calibri"/>
              </a:rPr>
              <a:t>méthodes</a:t>
            </a:r>
            <a:r>
              <a:rPr sz="1765" spc="22" dirty="0">
                <a:latin typeface="Calibri"/>
                <a:cs typeface="Calibri"/>
              </a:rPr>
              <a:t> </a:t>
            </a:r>
            <a:r>
              <a:rPr sz="1765" spc="-4" dirty="0">
                <a:latin typeface="Calibri"/>
                <a:cs typeface="Calibri"/>
              </a:rPr>
              <a:t>pour</a:t>
            </a:r>
            <a:r>
              <a:rPr sz="1765" spc="9" dirty="0">
                <a:latin typeface="Calibri"/>
                <a:cs typeface="Calibri"/>
              </a:rPr>
              <a:t> </a:t>
            </a:r>
            <a:r>
              <a:rPr sz="1765" spc="-13" dirty="0">
                <a:latin typeface="Calibri"/>
                <a:cs typeface="Calibri"/>
              </a:rPr>
              <a:t>l’interconnexion</a:t>
            </a:r>
            <a:r>
              <a:rPr sz="1765" spc="35" dirty="0">
                <a:latin typeface="Calibri"/>
                <a:cs typeface="Calibri"/>
              </a:rPr>
              <a:t> </a:t>
            </a:r>
            <a:r>
              <a:rPr sz="1765" spc="-9" dirty="0">
                <a:latin typeface="Calibri"/>
                <a:cs typeface="Calibri"/>
              </a:rPr>
              <a:t>d’ISPs</a:t>
            </a:r>
            <a:r>
              <a:rPr sz="1765" spc="-4" dirty="0">
                <a:latin typeface="Calibri"/>
                <a:cs typeface="Calibri"/>
              </a:rPr>
              <a:t> :</a:t>
            </a:r>
            <a:r>
              <a:rPr sz="1765" spc="4" dirty="0">
                <a:latin typeface="Calibri"/>
                <a:cs typeface="Calibri"/>
              </a:rPr>
              <a:t> </a:t>
            </a:r>
            <a:r>
              <a:rPr sz="1765" spc="-13" dirty="0">
                <a:latin typeface="Calibri"/>
                <a:cs typeface="Calibri"/>
              </a:rPr>
              <a:t>transit</a:t>
            </a:r>
            <a:r>
              <a:rPr sz="1765" spc="53" dirty="0">
                <a:latin typeface="Calibri"/>
                <a:cs typeface="Calibri"/>
              </a:rPr>
              <a:t> </a:t>
            </a:r>
            <a:r>
              <a:rPr sz="1765" spc="-9" dirty="0">
                <a:latin typeface="Calibri"/>
                <a:cs typeface="Calibri"/>
              </a:rPr>
              <a:t>et</a:t>
            </a:r>
            <a:r>
              <a:rPr sz="1765" spc="18" dirty="0">
                <a:latin typeface="Calibri"/>
                <a:cs typeface="Calibri"/>
              </a:rPr>
              <a:t> </a:t>
            </a:r>
            <a:r>
              <a:rPr sz="1765" spc="-9" dirty="0">
                <a:latin typeface="Calibri"/>
                <a:cs typeface="Calibri"/>
              </a:rPr>
              <a:t>peering</a:t>
            </a:r>
            <a:endParaRPr sz="1765">
              <a:latin typeface="Calibri"/>
              <a:cs typeface="Calibri"/>
            </a:endParaRPr>
          </a:p>
          <a:p>
            <a:pPr marL="314902" indent="-304256">
              <a:buFont typeface="Arial MT"/>
              <a:buChar char="•"/>
              <a:tabLst>
                <a:tab pos="314902" algn="l"/>
                <a:tab pos="315462" algn="l"/>
              </a:tabLst>
            </a:pPr>
            <a:r>
              <a:rPr sz="1765" spc="-18" dirty="0">
                <a:latin typeface="Calibri"/>
                <a:cs typeface="Calibri"/>
              </a:rPr>
              <a:t>Def</a:t>
            </a:r>
            <a:r>
              <a:rPr sz="1765" spc="-4" dirty="0">
                <a:latin typeface="Calibri"/>
                <a:cs typeface="Calibri"/>
              </a:rPr>
              <a:t> :</a:t>
            </a:r>
            <a:r>
              <a:rPr sz="1765" spc="4" dirty="0">
                <a:latin typeface="Calibri"/>
                <a:cs typeface="Calibri"/>
              </a:rPr>
              <a:t> </a:t>
            </a:r>
            <a:r>
              <a:rPr sz="1765" spc="-31" dirty="0">
                <a:latin typeface="Calibri"/>
                <a:cs typeface="Calibri"/>
              </a:rPr>
              <a:t>Transit</a:t>
            </a:r>
            <a:r>
              <a:rPr sz="1765" spc="53" dirty="0">
                <a:latin typeface="Calibri"/>
                <a:cs typeface="Calibri"/>
              </a:rPr>
              <a:t> </a:t>
            </a:r>
            <a:r>
              <a:rPr sz="1765" spc="-18" dirty="0">
                <a:latin typeface="Calibri"/>
                <a:cs typeface="Calibri"/>
              </a:rPr>
              <a:t>est</a:t>
            </a:r>
            <a:r>
              <a:rPr sz="1765" spc="31" dirty="0">
                <a:latin typeface="Calibri"/>
                <a:cs typeface="Calibri"/>
              </a:rPr>
              <a:t> </a:t>
            </a:r>
            <a:r>
              <a:rPr sz="1765" spc="-9" dirty="0">
                <a:latin typeface="Calibri"/>
                <a:cs typeface="Calibri"/>
              </a:rPr>
              <a:t>le</a:t>
            </a:r>
            <a:r>
              <a:rPr sz="1765" spc="22" dirty="0">
                <a:latin typeface="Calibri"/>
                <a:cs typeface="Calibri"/>
              </a:rPr>
              <a:t> </a:t>
            </a:r>
            <a:r>
              <a:rPr sz="1765" spc="-9" dirty="0">
                <a:latin typeface="Calibri"/>
                <a:cs typeface="Calibri"/>
              </a:rPr>
              <a:t>service</a:t>
            </a:r>
            <a:r>
              <a:rPr sz="1765" spc="66" dirty="0">
                <a:latin typeface="Calibri"/>
                <a:cs typeface="Calibri"/>
              </a:rPr>
              <a:t> </a:t>
            </a:r>
            <a:r>
              <a:rPr sz="1765" spc="-13" dirty="0">
                <a:latin typeface="Calibri"/>
                <a:cs typeface="Calibri"/>
              </a:rPr>
              <a:t>vendu</a:t>
            </a:r>
            <a:r>
              <a:rPr sz="1765" spc="13" dirty="0">
                <a:latin typeface="Calibri"/>
                <a:cs typeface="Calibri"/>
              </a:rPr>
              <a:t> </a:t>
            </a:r>
            <a:r>
              <a:rPr sz="1765" spc="-4" dirty="0">
                <a:latin typeface="Calibri"/>
                <a:cs typeface="Calibri"/>
              </a:rPr>
              <a:t>par</a:t>
            </a:r>
            <a:r>
              <a:rPr sz="1765" spc="9" dirty="0">
                <a:latin typeface="Calibri"/>
                <a:cs typeface="Calibri"/>
              </a:rPr>
              <a:t> </a:t>
            </a:r>
            <a:r>
              <a:rPr sz="1765" spc="-4" dirty="0">
                <a:latin typeface="Calibri"/>
                <a:cs typeface="Calibri"/>
              </a:rPr>
              <a:t>un ISP</a:t>
            </a:r>
            <a:r>
              <a:rPr sz="1765" spc="31" dirty="0">
                <a:latin typeface="Calibri"/>
                <a:cs typeface="Calibri"/>
              </a:rPr>
              <a:t> </a:t>
            </a:r>
            <a:r>
              <a:rPr sz="1765" spc="-4" dirty="0">
                <a:latin typeface="Calibri"/>
                <a:cs typeface="Calibri"/>
              </a:rPr>
              <a:t>pour</a:t>
            </a:r>
            <a:r>
              <a:rPr sz="1765" spc="-13" dirty="0">
                <a:latin typeface="Calibri"/>
                <a:cs typeface="Calibri"/>
              </a:rPr>
              <a:t> </a:t>
            </a:r>
            <a:r>
              <a:rPr sz="1765" spc="-4" dirty="0">
                <a:latin typeface="Calibri"/>
                <a:cs typeface="Calibri"/>
              </a:rPr>
              <a:t>donner</a:t>
            </a:r>
            <a:r>
              <a:rPr sz="1765" spc="9" dirty="0">
                <a:latin typeface="Calibri"/>
                <a:cs typeface="Calibri"/>
              </a:rPr>
              <a:t> </a:t>
            </a:r>
            <a:r>
              <a:rPr sz="1765" spc="-9" dirty="0">
                <a:latin typeface="Calibri"/>
                <a:cs typeface="Calibri"/>
              </a:rPr>
              <a:t>accès</a:t>
            </a:r>
            <a:r>
              <a:rPr sz="1765" spc="40" dirty="0">
                <a:latin typeface="Calibri"/>
                <a:cs typeface="Calibri"/>
              </a:rPr>
              <a:t> </a:t>
            </a:r>
            <a:r>
              <a:rPr sz="1765" spc="-4" dirty="0">
                <a:latin typeface="Calibri"/>
                <a:cs typeface="Calibri"/>
              </a:rPr>
              <a:t>à</a:t>
            </a:r>
            <a:r>
              <a:rPr sz="1765" spc="13" dirty="0">
                <a:latin typeface="Calibri"/>
                <a:cs typeface="Calibri"/>
              </a:rPr>
              <a:t> </a:t>
            </a:r>
            <a:r>
              <a:rPr sz="1765" spc="-13" dirty="0">
                <a:latin typeface="Calibri"/>
                <a:cs typeface="Calibri"/>
              </a:rPr>
              <a:t>Internet</a:t>
            </a:r>
            <a:endParaRPr sz="1765">
              <a:latin typeface="Calibri"/>
              <a:cs typeface="Calibri"/>
            </a:endParaRPr>
          </a:p>
        </p:txBody>
      </p:sp>
      <p:sp>
        <p:nvSpPr>
          <p:cNvPr id="11" name="object 11"/>
          <p:cNvSpPr txBox="1"/>
          <p:nvPr/>
        </p:nvSpPr>
        <p:spPr>
          <a:xfrm>
            <a:off x="3782659" y="5219704"/>
            <a:ext cx="336176" cy="200236"/>
          </a:xfrm>
          <a:prstGeom prst="rect">
            <a:avLst/>
          </a:prstGeom>
        </p:spPr>
        <p:txBody>
          <a:bodyPr vert="horz" wrap="square" lIns="0" tIns="10085" rIns="0" bIns="0" rtlCol="0">
            <a:spAutoFit/>
          </a:bodyPr>
          <a:lstStyle/>
          <a:p>
            <a:pPr marL="11206">
              <a:spcBef>
                <a:spcPts val="79"/>
              </a:spcBef>
            </a:pPr>
            <a:r>
              <a:rPr sz="1235" dirty="0">
                <a:latin typeface="Calibri"/>
                <a:cs typeface="Calibri"/>
              </a:rPr>
              <a:t>IS</a:t>
            </a:r>
            <a:r>
              <a:rPr sz="1235" spc="-4" dirty="0">
                <a:latin typeface="Calibri"/>
                <a:cs typeface="Calibri"/>
              </a:rPr>
              <a:t>P</a:t>
            </a:r>
            <a:r>
              <a:rPr sz="1235" spc="-75" dirty="0">
                <a:latin typeface="Times New Roman"/>
                <a:cs typeface="Times New Roman"/>
              </a:rPr>
              <a:t> </a:t>
            </a:r>
            <a:r>
              <a:rPr sz="1235" spc="-4" dirty="0">
                <a:latin typeface="Calibri"/>
                <a:cs typeface="Calibri"/>
              </a:rPr>
              <a:t>A</a:t>
            </a:r>
            <a:endParaRPr sz="1235">
              <a:latin typeface="Calibri"/>
              <a:cs typeface="Calibri"/>
            </a:endParaRPr>
          </a:p>
        </p:txBody>
      </p:sp>
      <p:grpSp>
        <p:nvGrpSpPr>
          <p:cNvPr id="12" name="object 12"/>
          <p:cNvGrpSpPr/>
          <p:nvPr/>
        </p:nvGrpSpPr>
        <p:grpSpPr>
          <a:xfrm>
            <a:off x="4468906" y="3827033"/>
            <a:ext cx="3713069" cy="1815353"/>
            <a:chOff x="3185160" y="4337304"/>
            <a:chExt cx="4208145" cy="2057400"/>
          </a:xfrm>
        </p:grpSpPr>
        <p:sp>
          <p:nvSpPr>
            <p:cNvPr id="13" name="object 13"/>
            <p:cNvSpPr/>
            <p:nvPr/>
          </p:nvSpPr>
          <p:spPr>
            <a:xfrm>
              <a:off x="6782609" y="4498324"/>
              <a:ext cx="458470" cy="304800"/>
            </a:xfrm>
            <a:custGeom>
              <a:avLst/>
              <a:gdLst/>
              <a:ahLst/>
              <a:cxnLst/>
              <a:rect l="l" t="t" r="r" b="b"/>
              <a:pathLst>
                <a:path w="458470" h="304800">
                  <a:moveTo>
                    <a:pt x="447484" y="80819"/>
                  </a:moveTo>
                  <a:lnTo>
                    <a:pt x="440007" y="62245"/>
                  </a:lnTo>
                  <a:lnTo>
                    <a:pt x="426243" y="47101"/>
                  </a:lnTo>
                  <a:lnTo>
                    <a:pt x="407622" y="37099"/>
                  </a:lnTo>
                  <a:lnTo>
                    <a:pt x="404764" y="30241"/>
                  </a:lnTo>
                  <a:lnTo>
                    <a:pt x="371475" y="1619"/>
                  </a:lnTo>
                  <a:lnTo>
                    <a:pt x="351615" y="142"/>
                  </a:lnTo>
                  <a:lnTo>
                    <a:pt x="332327" y="4953"/>
                  </a:lnTo>
                  <a:lnTo>
                    <a:pt x="316182" y="15763"/>
                  </a:lnTo>
                  <a:lnTo>
                    <a:pt x="307038" y="6619"/>
                  </a:lnTo>
                  <a:lnTo>
                    <a:pt x="300942" y="3571"/>
                  </a:lnTo>
                  <a:lnTo>
                    <a:pt x="282368" y="0"/>
                  </a:lnTo>
                  <a:lnTo>
                    <a:pt x="264366" y="2428"/>
                  </a:lnTo>
                  <a:lnTo>
                    <a:pt x="248650" y="10001"/>
                  </a:lnTo>
                  <a:lnTo>
                    <a:pt x="236934" y="21859"/>
                  </a:lnTo>
                  <a:lnTo>
                    <a:pt x="230838" y="15763"/>
                  </a:lnTo>
                  <a:lnTo>
                    <a:pt x="224742" y="15763"/>
                  </a:lnTo>
                  <a:lnTo>
                    <a:pt x="203406" y="8810"/>
                  </a:lnTo>
                  <a:lnTo>
                    <a:pt x="182070" y="10429"/>
                  </a:lnTo>
                  <a:lnTo>
                    <a:pt x="163020" y="20050"/>
                  </a:lnTo>
                  <a:lnTo>
                    <a:pt x="148542" y="37099"/>
                  </a:lnTo>
                  <a:lnTo>
                    <a:pt x="138398" y="31384"/>
                  </a:lnTo>
                  <a:lnTo>
                    <a:pt x="126825" y="27955"/>
                  </a:lnTo>
                  <a:lnTo>
                    <a:pt x="114681" y="26812"/>
                  </a:lnTo>
                  <a:lnTo>
                    <a:pt x="102822" y="27955"/>
                  </a:lnTo>
                  <a:lnTo>
                    <a:pt x="75723" y="35528"/>
                  </a:lnTo>
                  <a:lnTo>
                    <a:pt x="55197" y="51958"/>
                  </a:lnTo>
                  <a:lnTo>
                    <a:pt x="43243" y="74676"/>
                  </a:lnTo>
                  <a:lnTo>
                    <a:pt x="41862" y="101107"/>
                  </a:lnTo>
                  <a:lnTo>
                    <a:pt x="31003" y="102727"/>
                  </a:lnTo>
                  <a:lnTo>
                    <a:pt x="21288" y="107203"/>
                  </a:lnTo>
                  <a:lnTo>
                    <a:pt x="12715" y="113966"/>
                  </a:lnTo>
                  <a:lnTo>
                    <a:pt x="5286" y="122443"/>
                  </a:lnTo>
                  <a:lnTo>
                    <a:pt x="0" y="137493"/>
                  </a:lnTo>
                  <a:lnTo>
                    <a:pt x="1857" y="153685"/>
                  </a:lnTo>
                  <a:lnTo>
                    <a:pt x="10001" y="168735"/>
                  </a:lnTo>
                  <a:lnTo>
                    <a:pt x="23574" y="180355"/>
                  </a:lnTo>
                  <a:lnTo>
                    <a:pt x="23574" y="235465"/>
                  </a:lnTo>
                  <a:lnTo>
                    <a:pt x="28146" y="240172"/>
                  </a:lnTo>
                  <a:lnTo>
                    <a:pt x="43957" y="247745"/>
                  </a:lnTo>
                  <a:lnTo>
                    <a:pt x="63198" y="250459"/>
                  </a:lnTo>
                  <a:lnTo>
                    <a:pt x="85534" y="272700"/>
                  </a:lnTo>
                  <a:lnTo>
                    <a:pt x="113871" y="284368"/>
                  </a:lnTo>
                  <a:lnTo>
                    <a:pt x="145065" y="285178"/>
                  </a:lnTo>
                  <a:lnTo>
                    <a:pt x="175974" y="274843"/>
                  </a:lnTo>
                  <a:lnTo>
                    <a:pt x="183403" y="283416"/>
                  </a:lnTo>
                  <a:lnTo>
                    <a:pt x="191976" y="290845"/>
                  </a:lnTo>
                  <a:lnTo>
                    <a:pt x="201691" y="297132"/>
                  </a:lnTo>
                  <a:lnTo>
                    <a:pt x="212550" y="302275"/>
                  </a:lnTo>
                  <a:lnTo>
                    <a:pt x="241839" y="304180"/>
                  </a:lnTo>
                  <a:lnTo>
                    <a:pt x="268557" y="296941"/>
                  </a:lnTo>
                  <a:lnTo>
                    <a:pt x="290131" y="281701"/>
                  </a:lnTo>
                  <a:lnTo>
                    <a:pt x="303990" y="259603"/>
                  </a:lnTo>
                  <a:lnTo>
                    <a:pt x="310896" y="261842"/>
                  </a:lnTo>
                  <a:lnTo>
                    <a:pt x="318087" y="263794"/>
                  </a:lnTo>
                  <a:lnTo>
                    <a:pt x="325850" y="265176"/>
                  </a:lnTo>
                  <a:lnTo>
                    <a:pt x="334470" y="265699"/>
                  </a:lnTo>
                  <a:lnTo>
                    <a:pt x="358140" y="262699"/>
                  </a:lnTo>
                  <a:lnTo>
                    <a:pt x="377523" y="250840"/>
                  </a:lnTo>
                  <a:lnTo>
                    <a:pt x="390620" y="232695"/>
                  </a:lnTo>
                  <a:lnTo>
                    <a:pt x="395430" y="210835"/>
                  </a:lnTo>
                  <a:lnTo>
                    <a:pt x="404526" y="209788"/>
                  </a:lnTo>
                  <a:lnTo>
                    <a:pt x="413337" y="207025"/>
                  </a:lnTo>
                  <a:lnTo>
                    <a:pt x="421576" y="203120"/>
                  </a:lnTo>
                  <a:lnTo>
                    <a:pt x="428958" y="198643"/>
                  </a:lnTo>
                  <a:lnTo>
                    <a:pt x="444198" y="184131"/>
                  </a:lnTo>
                  <a:lnTo>
                    <a:pt x="444198" y="104155"/>
                  </a:lnTo>
                  <a:lnTo>
                    <a:pt x="447246" y="101107"/>
                  </a:lnTo>
                  <a:lnTo>
                    <a:pt x="447484" y="80819"/>
                  </a:lnTo>
                  <a:close/>
                </a:path>
                <a:path w="458470" h="304800">
                  <a:moveTo>
                    <a:pt x="23574" y="235465"/>
                  </a:moveTo>
                  <a:lnTo>
                    <a:pt x="23574" y="180355"/>
                  </a:lnTo>
                  <a:lnTo>
                    <a:pt x="17383" y="187737"/>
                  </a:lnTo>
                  <a:lnTo>
                    <a:pt x="12906" y="195976"/>
                  </a:lnTo>
                  <a:lnTo>
                    <a:pt x="10715" y="204787"/>
                  </a:lnTo>
                  <a:lnTo>
                    <a:pt x="11382" y="213883"/>
                  </a:lnTo>
                  <a:lnTo>
                    <a:pt x="16906" y="228600"/>
                  </a:lnTo>
                  <a:lnTo>
                    <a:pt x="23574" y="235465"/>
                  </a:lnTo>
                  <a:close/>
                </a:path>
                <a:path w="458470" h="304800">
                  <a:moveTo>
                    <a:pt x="458295" y="156352"/>
                  </a:moveTo>
                  <a:lnTo>
                    <a:pt x="456819" y="131349"/>
                  </a:lnTo>
                  <a:lnTo>
                    <a:pt x="444198" y="107203"/>
                  </a:lnTo>
                  <a:lnTo>
                    <a:pt x="444198" y="184131"/>
                  </a:lnTo>
                  <a:lnTo>
                    <a:pt x="448913" y="179641"/>
                  </a:lnTo>
                  <a:lnTo>
                    <a:pt x="458295" y="156352"/>
                  </a:lnTo>
                  <a:close/>
                </a:path>
              </a:pathLst>
            </a:custGeom>
            <a:solidFill>
              <a:srgbClr val="FFBF00"/>
            </a:solidFill>
          </p:spPr>
          <p:txBody>
            <a:bodyPr wrap="square" lIns="0" tIns="0" rIns="0" bIns="0" rtlCol="0"/>
            <a:lstStyle/>
            <a:p>
              <a:endParaRPr sz="1588"/>
            </a:p>
          </p:txBody>
        </p:sp>
        <p:sp>
          <p:nvSpPr>
            <p:cNvPr id="14" name="object 14"/>
            <p:cNvSpPr/>
            <p:nvPr/>
          </p:nvSpPr>
          <p:spPr>
            <a:xfrm>
              <a:off x="6630209" y="4803124"/>
              <a:ext cx="458470" cy="304800"/>
            </a:xfrm>
            <a:custGeom>
              <a:avLst/>
              <a:gdLst/>
              <a:ahLst/>
              <a:cxnLst/>
              <a:rect l="l" t="t" r="r" b="b"/>
              <a:pathLst>
                <a:path w="458470" h="304800">
                  <a:moveTo>
                    <a:pt x="447484" y="80819"/>
                  </a:moveTo>
                  <a:lnTo>
                    <a:pt x="440007" y="62245"/>
                  </a:lnTo>
                  <a:lnTo>
                    <a:pt x="426243" y="47101"/>
                  </a:lnTo>
                  <a:lnTo>
                    <a:pt x="407622" y="37099"/>
                  </a:lnTo>
                  <a:lnTo>
                    <a:pt x="404764" y="30241"/>
                  </a:lnTo>
                  <a:lnTo>
                    <a:pt x="371475" y="1619"/>
                  </a:lnTo>
                  <a:lnTo>
                    <a:pt x="351615" y="142"/>
                  </a:lnTo>
                  <a:lnTo>
                    <a:pt x="332327" y="4953"/>
                  </a:lnTo>
                  <a:lnTo>
                    <a:pt x="316182" y="15763"/>
                  </a:lnTo>
                  <a:lnTo>
                    <a:pt x="307038" y="6619"/>
                  </a:lnTo>
                  <a:lnTo>
                    <a:pt x="300942" y="3571"/>
                  </a:lnTo>
                  <a:lnTo>
                    <a:pt x="282368" y="0"/>
                  </a:lnTo>
                  <a:lnTo>
                    <a:pt x="264366" y="2428"/>
                  </a:lnTo>
                  <a:lnTo>
                    <a:pt x="248650" y="10001"/>
                  </a:lnTo>
                  <a:lnTo>
                    <a:pt x="236934" y="21859"/>
                  </a:lnTo>
                  <a:lnTo>
                    <a:pt x="230838" y="15763"/>
                  </a:lnTo>
                  <a:lnTo>
                    <a:pt x="224742" y="15763"/>
                  </a:lnTo>
                  <a:lnTo>
                    <a:pt x="203406" y="8810"/>
                  </a:lnTo>
                  <a:lnTo>
                    <a:pt x="182070" y="10429"/>
                  </a:lnTo>
                  <a:lnTo>
                    <a:pt x="163020" y="20050"/>
                  </a:lnTo>
                  <a:lnTo>
                    <a:pt x="148542" y="37099"/>
                  </a:lnTo>
                  <a:lnTo>
                    <a:pt x="138398" y="31384"/>
                  </a:lnTo>
                  <a:lnTo>
                    <a:pt x="126825" y="27955"/>
                  </a:lnTo>
                  <a:lnTo>
                    <a:pt x="114681" y="26812"/>
                  </a:lnTo>
                  <a:lnTo>
                    <a:pt x="102822" y="27955"/>
                  </a:lnTo>
                  <a:lnTo>
                    <a:pt x="75723" y="35528"/>
                  </a:lnTo>
                  <a:lnTo>
                    <a:pt x="55197" y="51958"/>
                  </a:lnTo>
                  <a:lnTo>
                    <a:pt x="43243" y="74676"/>
                  </a:lnTo>
                  <a:lnTo>
                    <a:pt x="41862" y="101107"/>
                  </a:lnTo>
                  <a:lnTo>
                    <a:pt x="31003" y="102727"/>
                  </a:lnTo>
                  <a:lnTo>
                    <a:pt x="21288" y="107203"/>
                  </a:lnTo>
                  <a:lnTo>
                    <a:pt x="12715" y="113966"/>
                  </a:lnTo>
                  <a:lnTo>
                    <a:pt x="5286" y="122443"/>
                  </a:lnTo>
                  <a:lnTo>
                    <a:pt x="0" y="137493"/>
                  </a:lnTo>
                  <a:lnTo>
                    <a:pt x="1857" y="153685"/>
                  </a:lnTo>
                  <a:lnTo>
                    <a:pt x="10001" y="168735"/>
                  </a:lnTo>
                  <a:lnTo>
                    <a:pt x="23574" y="180355"/>
                  </a:lnTo>
                  <a:lnTo>
                    <a:pt x="23574" y="235465"/>
                  </a:lnTo>
                  <a:lnTo>
                    <a:pt x="28146" y="240172"/>
                  </a:lnTo>
                  <a:lnTo>
                    <a:pt x="43957" y="247745"/>
                  </a:lnTo>
                  <a:lnTo>
                    <a:pt x="63198" y="250459"/>
                  </a:lnTo>
                  <a:lnTo>
                    <a:pt x="85534" y="272700"/>
                  </a:lnTo>
                  <a:lnTo>
                    <a:pt x="113871" y="284368"/>
                  </a:lnTo>
                  <a:lnTo>
                    <a:pt x="145065" y="285178"/>
                  </a:lnTo>
                  <a:lnTo>
                    <a:pt x="175974" y="274843"/>
                  </a:lnTo>
                  <a:lnTo>
                    <a:pt x="183403" y="283416"/>
                  </a:lnTo>
                  <a:lnTo>
                    <a:pt x="191976" y="290845"/>
                  </a:lnTo>
                  <a:lnTo>
                    <a:pt x="201691" y="297132"/>
                  </a:lnTo>
                  <a:lnTo>
                    <a:pt x="212550" y="302275"/>
                  </a:lnTo>
                  <a:lnTo>
                    <a:pt x="241839" y="304180"/>
                  </a:lnTo>
                  <a:lnTo>
                    <a:pt x="268557" y="296941"/>
                  </a:lnTo>
                  <a:lnTo>
                    <a:pt x="290131" y="281701"/>
                  </a:lnTo>
                  <a:lnTo>
                    <a:pt x="303990" y="259603"/>
                  </a:lnTo>
                  <a:lnTo>
                    <a:pt x="310896" y="261842"/>
                  </a:lnTo>
                  <a:lnTo>
                    <a:pt x="318087" y="263794"/>
                  </a:lnTo>
                  <a:lnTo>
                    <a:pt x="325850" y="265176"/>
                  </a:lnTo>
                  <a:lnTo>
                    <a:pt x="334470" y="265699"/>
                  </a:lnTo>
                  <a:lnTo>
                    <a:pt x="358140" y="262699"/>
                  </a:lnTo>
                  <a:lnTo>
                    <a:pt x="377523" y="250840"/>
                  </a:lnTo>
                  <a:lnTo>
                    <a:pt x="390620" y="232695"/>
                  </a:lnTo>
                  <a:lnTo>
                    <a:pt x="395430" y="210835"/>
                  </a:lnTo>
                  <a:lnTo>
                    <a:pt x="404526" y="209788"/>
                  </a:lnTo>
                  <a:lnTo>
                    <a:pt x="413337" y="207025"/>
                  </a:lnTo>
                  <a:lnTo>
                    <a:pt x="421576" y="203120"/>
                  </a:lnTo>
                  <a:lnTo>
                    <a:pt x="428958" y="198643"/>
                  </a:lnTo>
                  <a:lnTo>
                    <a:pt x="444198" y="184131"/>
                  </a:lnTo>
                  <a:lnTo>
                    <a:pt x="444198" y="104155"/>
                  </a:lnTo>
                  <a:lnTo>
                    <a:pt x="447246" y="101107"/>
                  </a:lnTo>
                  <a:lnTo>
                    <a:pt x="447484" y="80819"/>
                  </a:lnTo>
                  <a:close/>
                </a:path>
                <a:path w="458470" h="304800">
                  <a:moveTo>
                    <a:pt x="23574" y="235465"/>
                  </a:moveTo>
                  <a:lnTo>
                    <a:pt x="23574" y="180355"/>
                  </a:lnTo>
                  <a:lnTo>
                    <a:pt x="17383" y="187737"/>
                  </a:lnTo>
                  <a:lnTo>
                    <a:pt x="12906" y="195976"/>
                  </a:lnTo>
                  <a:lnTo>
                    <a:pt x="10715" y="204787"/>
                  </a:lnTo>
                  <a:lnTo>
                    <a:pt x="11382" y="213883"/>
                  </a:lnTo>
                  <a:lnTo>
                    <a:pt x="16906" y="228600"/>
                  </a:lnTo>
                  <a:lnTo>
                    <a:pt x="23574" y="235465"/>
                  </a:lnTo>
                  <a:close/>
                </a:path>
                <a:path w="458470" h="304800">
                  <a:moveTo>
                    <a:pt x="458295" y="156352"/>
                  </a:moveTo>
                  <a:lnTo>
                    <a:pt x="456819" y="131349"/>
                  </a:lnTo>
                  <a:lnTo>
                    <a:pt x="444198" y="107203"/>
                  </a:lnTo>
                  <a:lnTo>
                    <a:pt x="444198" y="184131"/>
                  </a:lnTo>
                  <a:lnTo>
                    <a:pt x="448913" y="179641"/>
                  </a:lnTo>
                  <a:lnTo>
                    <a:pt x="458295" y="156352"/>
                  </a:lnTo>
                  <a:close/>
                </a:path>
              </a:pathLst>
            </a:custGeom>
            <a:solidFill>
              <a:srgbClr val="6F2F9F"/>
            </a:solidFill>
          </p:spPr>
          <p:txBody>
            <a:bodyPr wrap="square" lIns="0" tIns="0" rIns="0" bIns="0" rtlCol="0"/>
            <a:lstStyle/>
            <a:p>
              <a:endParaRPr sz="1588"/>
            </a:p>
          </p:txBody>
        </p:sp>
        <p:sp>
          <p:nvSpPr>
            <p:cNvPr id="15" name="object 15"/>
            <p:cNvSpPr/>
            <p:nvPr/>
          </p:nvSpPr>
          <p:spPr>
            <a:xfrm>
              <a:off x="6935009" y="4955524"/>
              <a:ext cx="458470" cy="304800"/>
            </a:xfrm>
            <a:custGeom>
              <a:avLst/>
              <a:gdLst/>
              <a:ahLst/>
              <a:cxnLst/>
              <a:rect l="l" t="t" r="r" b="b"/>
              <a:pathLst>
                <a:path w="458470" h="304800">
                  <a:moveTo>
                    <a:pt x="447484" y="80819"/>
                  </a:moveTo>
                  <a:lnTo>
                    <a:pt x="440007" y="62245"/>
                  </a:lnTo>
                  <a:lnTo>
                    <a:pt x="426243" y="47101"/>
                  </a:lnTo>
                  <a:lnTo>
                    <a:pt x="407622" y="37099"/>
                  </a:lnTo>
                  <a:lnTo>
                    <a:pt x="404764" y="30241"/>
                  </a:lnTo>
                  <a:lnTo>
                    <a:pt x="371475" y="1619"/>
                  </a:lnTo>
                  <a:lnTo>
                    <a:pt x="351615" y="142"/>
                  </a:lnTo>
                  <a:lnTo>
                    <a:pt x="332327" y="4953"/>
                  </a:lnTo>
                  <a:lnTo>
                    <a:pt x="316182" y="15763"/>
                  </a:lnTo>
                  <a:lnTo>
                    <a:pt x="307038" y="6619"/>
                  </a:lnTo>
                  <a:lnTo>
                    <a:pt x="300942" y="3571"/>
                  </a:lnTo>
                  <a:lnTo>
                    <a:pt x="282368" y="0"/>
                  </a:lnTo>
                  <a:lnTo>
                    <a:pt x="264366" y="2428"/>
                  </a:lnTo>
                  <a:lnTo>
                    <a:pt x="248650" y="10001"/>
                  </a:lnTo>
                  <a:lnTo>
                    <a:pt x="236934" y="21859"/>
                  </a:lnTo>
                  <a:lnTo>
                    <a:pt x="230838" y="15763"/>
                  </a:lnTo>
                  <a:lnTo>
                    <a:pt x="224742" y="15763"/>
                  </a:lnTo>
                  <a:lnTo>
                    <a:pt x="203406" y="8810"/>
                  </a:lnTo>
                  <a:lnTo>
                    <a:pt x="182070" y="10429"/>
                  </a:lnTo>
                  <a:lnTo>
                    <a:pt x="163020" y="20050"/>
                  </a:lnTo>
                  <a:lnTo>
                    <a:pt x="148542" y="37099"/>
                  </a:lnTo>
                  <a:lnTo>
                    <a:pt x="138398" y="31384"/>
                  </a:lnTo>
                  <a:lnTo>
                    <a:pt x="126825" y="27955"/>
                  </a:lnTo>
                  <a:lnTo>
                    <a:pt x="114681" y="26812"/>
                  </a:lnTo>
                  <a:lnTo>
                    <a:pt x="102822" y="27955"/>
                  </a:lnTo>
                  <a:lnTo>
                    <a:pt x="75723" y="35528"/>
                  </a:lnTo>
                  <a:lnTo>
                    <a:pt x="55197" y="51958"/>
                  </a:lnTo>
                  <a:lnTo>
                    <a:pt x="43243" y="74676"/>
                  </a:lnTo>
                  <a:lnTo>
                    <a:pt x="41862" y="101107"/>
                  </a:lnTo>
                  <a:lnTo>
                    <a:pt x="31003" y="102727"/>
                  </a:lnTo>
                  <a:lnTo>
                    <a:pt x="21288" y="107203"/>
                  </a:lnTo>
                  <a:lnTo>
                    <a:pt x="12715" y="113966"/>
                  </a:lnTo>
                  <a:lnTo>
                    <a:pt x="5286" y="122443"/>
                  </a:lnTo>
                  <a:lnTo>
                    <a:pt x="0" y="137493"/>
                  </a:lnTo>
                  <a:lnTo>
                    <a:pt x="1857" y="153685"/>
                  </a:lnTo>
                  <a:lnTo>
                    <a:pt x="10001" y="168735"/>
                  </a:lnTo>
                  <a:lnTo>
                    <a:pt x="23574" y="180355"/>
                  </a:lnTo>
                  <a:lnTo>
                    <a:pt x="23574" y="235465"/>
                  </a:lnTo>
                  <a:lnTo>
                    <a:pt x="28146" y="240172"/>
                  </a:lnTo>
                  <a:lnTo>
                    <a:pt x="43957" y="247745"/>
                  </a:lnTo>
                  <a:lnTo>
                    <a:pt x="63198" y="250459"/>
                  </a:lnTo>
                  <a:lnTo>
                    <a:pt x="85534" y="272700"/>
                  </a:lnTo>
                  <a:lnTo>
                    <a:pt x="113871" y="284368"/>
                  </a:lnTo>
                  <a:lnTo>
                    <a:pt x="145065" y="285178"/>
                  </a:lnTo>
                  <a:lnTo>
                    <a:pt x="175974" y="274843"/>
                  </a:lnTo>
                  <a:lnTo>
                    <a:pt x="183403" y="283416"/>
                  </a:lnTo>
                  <a:lnTo>
                    <a:pt x="191976" y="290845"/>
                  </a:lnTo>
                  <a:lnTo>
                    <a:pt x="201691" y="297132"/>
                  </a:lnTo>
                  <a:lnTo>
                    <a:pt x="212550" y="302275"/>
                  </a:lnTo>
                  <a:lnTo>
                    <a:pt x="241839" y="304180"/>
                  </a:lnTo>
                  <a:lnTo>
                    <a:pt x="268557" y="296941"/>
                  </a:lnTo>
                  <a:lnTo>
                    <a:pt x="290131" y="281701"/>
                  </a:lnTo>
                  <a:lnTo>
                    <a:pt x="303990" y="259603"/>
                  </a:lnTo>
                  <a:lnTo>
                    <a:pt x="310896" y="261842"/>
                  </a:lnTo>
                  <a:lnTo>
                    <a:pt x="318087" y="263794"/>
                  </a:lnTo>
                  <a:lnTo>
                    <a:pt x="325850" y="265176"/>
                  </a:lnTo>
                  <a:lnTo>
                    <a:pt x="334470" y="265699"/>
                  </a:lnTo>
                  <a:lnTo>
                    <a:pt x="358140" y="262699"/>
                  </a:lnTo>
                  <a:lnTo>
                    <a:pt x="377523" y="250840"/>
                  </a:lnTo>
                  <a:lnTo>
                    <a:pt x="390620" y="232695"/>
                  </a:lnTo>
                  <a:lnTo>
                    <a:pt x="395430" y="210835"/>
                  </a:lnTo>
                  <a:lnTo>
                    <a:pt x="404526" y="209788"/>
                  </a:lnTo>
                  <a:lnTo>
                    <a:pt x="413337" y="207025"/>
                  </a:lnTo>
                  <a:lnTo>
                    <a:pt x="421576" y="203120"/>
                  </a:lnTo>
                  <a:lnTo>
                    <a:pt x="428958" y="198643"/>
                  </a:lnTo>
                  <a:lnTo>
                    <a:pt x="444198" y="184131"/>
                  </a:lnTo>
                  <a:lnTo>
                    <a:pt x="444198" y="104155"/>
                  </a:lnTo>
                  <a:lnTo>
                    <a:pt x="447246" y="101107"/>
                  </a:lnTo>
                  <a:lnTo>
                    <a:pt x="447484" y="80819"/>
                  </a:lnTo>
                  <a:close/>
                </a:path>
                <a:path w="458470" h="304800">
                  <a:moveTo>
                    <a:pt x="23574" y="235465"/>
                  </a:moveTo>
                  <a:lnTo>
                    <a:pt x="23574" y="180355"/>
                  </a:lnTo>
                  <a:lnTo>
                    <a:pt x="17383" y="187737"/>
                  </a:lnTo>
                  <a:lnTo>
                    <a:pt x="12906" y="195976"/>
                  </a:lnTo>
                  <a:lnTo>
                    <a:pt x="10715" y="204787"/>
                  </a:lnTo>
                  <a:lnTo>
                    <a:pt x="11382" y="213883"/>
                  </a:lnTo>
                  <a:lnTo>
                    <a:pt x="16906" y="228600"/>
                  </a:lnTo>
                  <a:lnTo>
                    <a:pt x="23574" y="235465"/>
                  </a:lnTo>
                  <a:close/>
                </a:path>
                <a:path w="458470" h="304800">
                  <a:moveTo>
                    <a:pt x="458295" y="156352"/>
                  </a:moveTo>
                  <a:lnTo>
                    <a:pt x="456819" y="131349"/>
                  </a:lnTo>
                  <a:lnTo>
                    <a:pt x="444198" y="107203"/>
                  </a:lnTo>
                  <a:lnTo>
                    <a:pt x="444198" y="184131"/>
                  </a:lnTo>
                  <a:lnTo>
                    <a:pt x="448913" y="179641"/>
                  </a:lnTo>
                  <a:lnTo>
                    <a:pt x="458295" y="156352"/>
                  </a:lnTo>
                  <a:close/>
                </a:path>
              </a:pathLst>
            </a:custGeom>
            <a:solidFill>
              <a:srgbClr val="91D04F"/>
            </a:solidFill>
          </p:spPr>
          <p:txBody>
            <a:bodyPr wrap="square" lIns="0" tIns="0" rIns="0" bIns="0" rtlCol="0"/>
            <a:lstStyle/>
            <a:p>
              <a:endParaRPr sz="1588"/>
            </a:p>
          </p:txBody>
        </p:sp>
        <p:sp>
          <p:nvSpPr>
            <p:cNvPr id="16" name="object 16"/>
            <p:cNvSpPr/>
            <p:nvPr/>
          </p:nvSpPr>
          <p:spPr>
            <a:xfrm>
              <a:off x="6706409" y="5184124"/>
              <a:ext cx="458470" cy="304800"/>
            </a:xfrm>
            <a:custGeom>
              <a:avLst/>
              <a:gdLst/>
              <a:ahLst/>
              <a:cxnLst/>
              <a:rect l="l" t="t" r="r" b="b"/>
              <a:pathLst>
                <a:path w="458470" h="304800">
                  <a:moveTo>
                    <a:pt x="447484" y="80819"/>
                  </a:moveTo>
                  <a:lnTo>
                    <a:pt x="440007" y="62245"/>
                  </a:lnTo>
                  <a:lnTo>
                    <a:pt x="426243" y="47101"/>
                  </a:lnTo>
                  <a:lnTo>
                    <a:pt x="407622" y="37099"/>
                  </a:lnTo>
                  <a:lnTo>
                    <a:pt x="404764" y="30241"/>
                  </a:lnTo>
                  <a:lnTo>
                    <a:pt x="371475" y="1619"/>
                  </a:lnTo>
                  <a:lnTo>
                    <a:pt x="351615" y="142"/>
                  </a:lnTo>
                  <a:lnTo>
                    <a:pt x="332327" y="4953"/>
                  </a:lnTo>
                  <a:lnTo>
                    <a:pt x="316182" y="15763"/>
                  </a:lnTo>
                  <a:lnTo>
                    <a:pt x="307038" y="6619"/>
                  </a:lnTo>
                  <a:lnTo>
                    <a:pt x="300942" y="3571"/>
                  </a:lnTo>
                  <a:lnTo>
                    <a:pt x="282368" y="0"/>
                  </a:lnTo>
                  <a:lnTo>
                    <a:pt x="264366" y="2428"/>
                  </a:lnTo>
                  <a:lnTo>
                    <a:pt x="248650" y="10001"/>
                  </a:lnTo>
                  <a:lnTo>
                    <a:pt x="236934" y="21859"/>
                  </a:lnTo>
                  <a:lnTo>
                    <a:pt x="230838" y="15763"/>
                  </a:lnTo>
                  <a:lnTo>
                    <a:pt x="224742" y="15763"/>
                  </a:lnTo>
                  <a:lnTo>
                    <a:pt x="203406" y="8810"/>
                  </a:lnTo>
                  <a:lnTo>
                    <a:pt x="182070" y="10429"/>
                  </a:lnTo>
                  <a:lnTo>
                    <a:pt x="163020" y="20050"/>
                  </a:lnTo>
                  <a:lnTo>
                    <a:pt x="148542" y="37099"/>
                  </a:lnTo>
                  <a:lnTo>
                    <a:pt x="138398" y="31384"/>
                  </a:lnTo>
                  <a:lnTo>
                    <a:pt x="126825" y="27955"/>
                  </a:lnTo>
                  <a:lnTo>
                    <a:pt x="114681" y="26812"/>
                  </a:lnTo>
                  <a:lnTo>
                    <a:pt x="102822" y="27955"/>
                  </a:lnTo>
                  <a:lnTo>
                    <a:pt x="75723" y="35528"/>
                  </a:lnTo>
                  <a:lnTo>
                    <a:pt x="55197" y="51958"/>
                  </a:lnTo>
                  <a:lnTo>
                    <a:pt x="43243" y="74676"/>
                  </a:lnTo>
                  <a:lnTo>
                    <a:pt x="41862" y="101107"/>
                  </a:lnTo>
                  <a:lnTo>
                    <a:pt x="31003" y="102727"/>
                  </a:lnTo>
                  <a:lnTo>
                    <a:pt x="21288" y="107203"/>
                  </a:lnTo>
                  <a:lnTo>
                    <a:pt x="12715" y="113966"/>
                  </a:lnTo>
                  <a:lnTo>
                    <a:pt x="5286" y="122443"/>
                  </a:lnTo>
                  <a:lnTo>
                    <a:pt x="0" y="137493"/>
                  </a:lnTo>
                  <a:lnTo>
                    <a:pt x="1857" y="153685"/>
                  </a:lnTo>
                  <a:lnTo>
                    <a:pt x="10001" y="168735"/>
                  </a:lnTo>
                  <a:lnTo>
                    <a:pt x="23574" y="180355"/>
                  </a:lnTo>
                  <a:lnTo>
                    <a:pt x="23574" y="235465"/>
                  </a:lnTo>
                  <a:lnTo>
                    <a:pt x="28146" y="240172"/>
                  </a:lnTo>
                  <a:lnTo>
                    <a:pt x="43957" y="247745"/>
                  </a:lnTo>
                  <a:lnTo>
                    <a:pt x="63198" y="250459"/>
                  </a:lnTo>
                  <a:lnTo>
                    <a:pt x="85534" y="272700"/>
                  </a:lnTo>
                  <a:lnTo>
                    <a:pt x="113871" y="284368"/>
                  </a:lnTo>
                  <a:lnTo>
                    <a:pt x="145065" y="285178"/>
                  </a:lnTo>
                  <a:lnTo>
                    <a:pt x="175974" y="274843"/>
                  </a:lnTo>
                  <a:lnTo>
                    <a:pt x="183403" y="283416"/>
                  </a:lnTo>
                  <a:lnTo>
                    <a:pt x="191976" y="290845"/>
                  </a:lnTo>
                  <a:lnTo>
                    <a:pt x="201691" y="297132"/>
                  </a:lnTo>
                  <a:lnTo>
                    <a:pt x="212550" y="302275"/>
                  </a:lnTo>
                  <a:lnTo>
                    <a:pt x="241839" y="304180"/>
                  </a:lnTo>
                  <a:lnTo>
                    <a:pt x="268557" y="296941"/>
                  </a:lnTo>
                  <a:lnTo>
                    <a:pt x="290131" y="281701"/>
                  </a:lnTo>
                  <a:lnTo>
                    <a:pt x="303990" y="259603"/>
                  </a:lnTo>
                  <a:lnTo>
                    <a:pt x="310896" y="261842"/>
                  </a:lnTo>
                  <a:lnTo>
                    <a:pt x="318087" y="263794"/>
                  </a:lnTo>
                  <a:lnTo>
                    <a:pt x="325850" y="265176"/>
                  </a:lnTo>
                  <a:lnTo>
                    <a:pt x="334470" y="265699"/>
                  </a:lnTo>
                  <a:lnTo>
                    <a:pt x="358140" y="262699"/>
                  </a:lnTo>
                  <a:lnTo>
                    <a:pt x="377523" y="250840"/>
                  </a:lnTo>
                  <a:lnTo>
                    <a:pt x="390620" y="232695"/>
                  </a:lnTo>
                  <a:lnTo>
                    <a:pt x="395430" y="210835"/>
                  </a:lnTo>
                  <a:lnTo>
                    <a:pt x="404526" y="209788"/>
                  </a:lnTo>
                  <a:lnTo>
                    <a:pt x="413337" y="207025"/>
                  </a:lnTo>
                  <a:lnTo>
                    <a:pt x="421576" y="203120"/>
                  </a:lnTo>
                  <a:lnTo>
                    <a:pt x="428958" y="198643"/>
                  </a:lnTo>
                  <a:lnTo>
                    <a:pt x="444198" y="184131"/>
                  </a:lnTo>
                  <a:lnTo>
                    <a:pt x="444198" y="104155"/>
                  </a:lnTo>
                  <a:lnTo>
                    <a:pt x="447246" y="101107"/>
                  </a:lnTo>
                  <a:lnTo>
                    <a:pt x="447484" y="80819"/>
                  </a:lnTo>
                  <a:close/>
                </a:path>
                <a:path w="458470" h="304800">
                  <a:moveTo>
                    <a:pt x="23574" y="235465"/>
                  </a:moveTo>
                  <a:lnTo>
                    <a:pt x="23574" y="180355"/>
                  </a:lnTo>
                  <a:lnTo>
                    <a:pt x="17383" y="187737"/>
                  </a:lnTo>
                  <a:lnTo>
                    <a:pt x="12906" y="195976"/>
                  </a:lnTo>
                  <a:lnTo>
                    <a:pt x="10715" y="204787"/>
                  </a:lnTo>
                  <a:lnTo>
                    <a:pt x="11382" y="213883"/>
                  </a:lnTo>
                  <a:lnTo>
                    <a:pt x="16906" y="228600"/>
                  </a:lnTo>
                  <a:lnTo>
                    <a:pt x="23574" y="235465"/>
                  </a:lnTo>
                  <a:close/>
                </a:path>
                <a:path w="458470" h="304800">
                  <a:moveTo>
                    <a:pt x="458295" y="156352"/>
                  </a:moveTo>
                  <a:lnTo>
                    <a:pt x="456819" y="131349"/>
                  </a:lnTo>
                  <a:lnTo>
                    <a:pt x="444198" y="107203"/>
                  </a:lnTo>
                  <a:lnTo>
                    <a:pt x="444198" y="184131"/>
                  </a:lnTo>
                  <a:lnTo>
                    <a:pt x="448913" y="179641"/>
                  </a:lnTo>
                  <a:lnTo>
                    <a:pt x="458295" y="156352"/>
                  </a:lnTo>
                  <a:close/>
                </a:path>
              </a:pathLst>
            </a:custGeom>
            <a:solidFill>
              <a:srgbClr val="00AFF0"/>
            </a:solidFill>
          </p:spPr>
          <p:txBody>
            <a:bodyPr wrap="square" lIns="0" tIns="0" rIns="0" bIns="0" rtlCol="0"/>
            <a:lstStyle/>
            <a:p>
              <a:endParaRPr sz="1588"/>
            </a:p>
          </p:txBody>
        </p:sp>
        <p:pic>
          <p:nvPicPr>
            <p:cNvPr id="17" name="object 17"/>
            <p:cNvPicPr/>
            <p:nvPr/>
          </p:nvPicPr>
          <p:blipFill>
            <a:blip r:embed="rId4" cstate="print"/>
            <a:stretch>
              <a:fillRect/>
            </a:stretch>
          </p:blipFill>
          <p:spPr>
            <a:xfrm>
              <a:off x="4420819" y="4348374"/>
              <a:ext cx="1372232" cy="1067130"/>
            </a:xfrm>
            <a:prstGeom prst="rect">
              <a:avLst/>
            </a:prstGeom>
          </p:spPr>
        </p:pic>
        <p:pic>
          <p:nvPicPr>
            <p:cNvPr id="18" name="object 18"/>
            <p:cNvPicPr/>
            <p:nvPr/>
          </p:nvPicPr>
          <p:blipFill>
            <a:blip r:embed="rId5" cstate="print"/>
            <a:stretch>
              <a:fillRect/>
            </a:stretch>
          </p:blipFill>
          <p:spPr>
            <a:xfrm>
              <a:off x="3185160" y="4337304"/>
              <a:ext cx="2619248" cy="2057400"/>
            </a:xfrm>
            <a:prstGeom prst="rect">
              <a:avLst/>
            </a:prstGeom>
          </p:spPr>
        </p:pic>
      </p:grpSp>
      <p:sp>
        <p:nvSpPr>
          <p:cNvPr id="19" name="object 19"/>
          <p:cNvSpPr txBox="1"/>
          <p:nvPr/>
        </p:nvSpPr>
        <p:spPr>
          <a:xfrm>
            <a:off x="5907296" y="4135870"/>
            <a:ext cx="423022" cy="255678"/>
          </a:xfrm>
          <a:prstGeom prst="rect">
            <a:avLst/>
          </a:prstGeom>
        </p:spPr>
        <p:txBody>
          <a:bodyPr vert="horz" wrap="square" lIns="0" tIns="11206" rIns="0" bIns="0" rtlCol="0">
            <a:spAutoFit/>
          </a:bodyPr>
          <a:lstStyle/>
          <a:p>
            <a:pPr marL="11206">
              <a:spcBef>
                <a:spcPts val="88"/>
              </a:spcBef>
            </a:pPr>
            <a:r>
              <a:rPr sz="1588" spc="-4" dirty="0">
                <a:latin typeface="Calibri"/>
                <a:cs typeface="Calibri"/>
              </a:rPr>
              <a:t>ISP</a:t>
            </a:r>
            <a:r>
              <a:rPr sz="1588" spc="-84" dirty="0">
                <a:latin typeface="Calibri"/>
                <a:cs typeface="Calibri"/>
              </a:rPr>
              <a:t> </a:t>
            </a:r>
            <a:r>
              <a:rPr sz="1588" dirty="0">
                <a:latin typeface="Calibri"/>
                <a:cs typeface="Calibri"/>
              </a:rPr>
              <a:t>B</a:t>
            </a:r>
            <a:endParaRPr sz="1588">
              <a:latin typeface="Calibri"/>
              <a:cs typeface="Calibri"/>
            </a:endParaRPr>
          </a:p>
        </p:txBody>
      </p:sp>
      <p:sp>
        <p:nvSpPr>
          <p:cNvPr id="20" name="object 20"/>
          <p:cNvSpPr txBox="1"/>
          <p:nvPr/>
        </p:nvSpPr>
        <p:spPr>
          <a:xfrm>
            <a:off x="6501656" y="5332659"/>
            <a:ext cx="1348068" cy="960444"/>
          </a:xfrm>
          <a:prstGeom prst="rect">
            <a:avLst/>
          </a:prstGeom>
        </p:spPr>
        <p:txBody>
          <a:bodyPr vert="horz" wrap="square" lIns="0" tIns="10085" rIns="0" bIns="0" rtlCol="0">
            <a:spAutoFit/>
          </a:bodyPr>
          <a:lstStyle/>
          <a:p>
            <a:pPr marL="11206">
              <a:spcBef>
                <a:spcPts val="79"/>
              </a:spcBef>
            </a:pPr>
            <a:r>
              <a:rPr sz="1235" spc="-26" dirty="0">
                <a:latin typeface="Calibri"/>
                <a:cs typeface="Calibri"/>
              </a:rPr>
              <a:t>Tarifs</a:t>
            </a:r>
            <a:r>
              <a:rPr sz="1235" spc="-4" dirty="0">
                <a:latin typeface="Calibri"/>
                <a:cs typeface="Calibri"/>
              </a:rPr>
              <a:t> </a:t>
            </a:r>
            <a:r>
              <a:rPr sz="1235" spc="-9" dirty="0">
                <a:latin typeface="Calibri"/>
                <a:cs typeface="Calibri"/>
              </a:rPr>
              <a:t>mensuels</a:t>
            </a:r>
            <a:r>
              <a:rPr sz="1235" spc="18" dirty="0">
                <a:latin typeface="Calibri"/>
                <a:cs typeface="Calibri"/>
              </a:rPr>
              <a:t> </a:t>
            </a:r>
            <a:r>
              <a:rPr sz="1235" spc="-4" dirty="0">
                <a:latin typeface="Calibri"/>
                <a:cs typeface="Calibri"/>
              </a:rPr>
              <a:t>:</a:t>
            </a:r>
            <a:endParaRPr sz="1235">
              <a:latin typeface="Calibri"/>
              <a:cs typeface="Calibri"/>
            </a:endParaRPr>
          </a:p>
          <a:p>
            <a:pPr marL="96936" indent="-86290">
              <a:buFont typeface="Arial MT"/>
              <a:buChar char="•"/>
              <a:tabLst>
                <a:tab pos="97495" algn="l"/>
              </a:tabLst>
            </a:pPr>
            <a:r>
              <a:rPr sz="1235" spc="-13" dirty="0">
                <a:latin typeface="Calibri"/>
                <a:cs typeface="Calibri"/>
              </a:rPr>
              <a:t>1999</a:t>
            </a:r>
            <a:r>
              <a:rPr sz="1235" spc="31" dirty="0">
                <a:latin typeface="Calibri"/>
                <a:cs typeface="Calibri"/>
              </a:rPr>
              <a:t> </a:t>
            </a:r>
            <a:r>
              <a:rPr sz="1235" spc="-4" dirty="0">
                <a:latin typeface="Calibri"/>
                <a:cs typeface="Calibri"/>
              </a:rPr>
              <a:t>:</a:t>
            </a:r>
            <a:r>
              <a:rPr sz="1235" spc="-26" dirty="0">
                <a:latin typeface="Calibri"/>
                <a:cs typeface="Calibri"/>
              </a:rPr>
              <a:t> </a:t>
            </a:r>
            <a:r>
              <a:rPr sz="1235" spc="-13" dirty="0">
                <a:latin typeface="Calibri"/>
                <a:cs typeface="Calibri"/>
              </a:rPr>
              <a:t>$1200/Mbps</a:t>
            </a:r>
            <a:endParaRPr sz="1235">
              <a:latin typeface="Calibri"/>
              <a:cs typeface="Calibri"/>
            </a:endParaRPr>
          </a:p>
          <a:p>
            <a:pPr marL="96936" indent="-86290">
              <a:buFont typeface="Arial MT"/>
              <a:buChar char="•"/>
              <a:tabLst>
                <a:tab pos="97495" algn="l"/>
              </a:tabLst>
            </a:pPr>
            <a:r>
              <a:rPr sz="1235" spc="-13" dirty="0">
                <a:latin typeface="Calibri"/>
                <a:cs typeface="Calibri"/>
              </a:rPr>
              <a:t>2004</a:t>
            </a:r>
            <a:r>
              <a:rPr sz="1235" spc="22" dirty="0">
                <a:latin typeface="Calibri"/>
                <a:cs typeface="Calibri"/>
              </a:rPr>
              <a:t> </a:t>
            </a:r>
            <a:r>
              <a:rPr sz="1235" spc="-4" dirty="0">
                <a:latin typeface="Calibri"/>
                <a:cs typeface="Calibri"/>
              </a:rPr>
              <a:t>:</a:t>
            </a:r>
            <a:r>
              <a:rPr sz="1235" spc="-35" dirty="0">
                <a:latin typeface="Calibri"/>
                <a:cs typeface="Calibri"/>
              </a:rPr>
              <a:t> </a:t>
            </a:r>
            <a:r>
              <a:rPr sz="1235" spc="-9" dirty="0">
                <a:latin typeface="Calibri"/>
                <a:cs typeface="Calibri"/>
              </a:rPr>
              <a:t>$120/Mbps</a:t>
            </a:r>
            <a:endParaRPr sz="1235">
              <a:latin typeface="Calibri"/>
              <a:cs typeface="Calibri"/>
            </a:endParaRPr>
          </a:p>
          <a:p>
            <a:pPr marL="96936" indent="-86290">
              <a:buFont typeface="Arial MT"/>
              <a:buChar char="•"/>
              <a:tabLst>
                <a:tab pos="97495" algn="l"/>
              </a:tabLst>
            </a:pPr>
            <a:r>
              <a:rPr sz="1235" spc="-13" dirty="0">
                <a:latin typeface="Calibri"/>
                <a:cs typeface="Calibri"/>
              </a:rPr>
              <a:t>2008</a:t>
            </a:r>
            <a:r>
              <a:rPr sz="1235" spc="26" dirty="0">
                <a:latin typeface="Calibri"/>
                <a:cs typeface="Calibri"/>
              </a:rPr>
              <a:t> </a:t>
            </a:r>
            <a:r>
              <a:rPr sz="1235" spc="-4" dirty="0">
                <a:latin typeface="Calibri"/>
                <a:cs typeface="Calibri"/>
              </a:rPr>
              <a:t>:</a:t>
            </a:r>
            <a:r>
              <a:rPr sz="1235" spc="-26" dirty="0">
                <a:latin typeface="Calibri"/>
                <a:cs typeface="Calibri"/>
              </a:rPr>
              <a:t> </a:t>
            </a:r>
            <a:r>
              <a:rPr sz="1235" spc="-13" dirty="0">
                <a:latin typeface="Calibri"/>
                <a:cs typeface="Calibri"/>
              </a:rPr>
              <a:t>$12/Mbps</a:t>
            </a:r>
            <a:endParaRPr sz="1235">
              <a:latin typeface="Calibri"/>
              <a:cs typeface="Calibri"/>
            </a:endParaRPr>
          </a:p>
          <a:p>
            <a:pPr marL="96936" indent="-86290">
              <a:buFont typeface="Arial MT"/>
              <a:buChar char="•"/>
              <a:tabLst>
                <a:tab pos="97495" algn="l"/>
              </a:tabLst>
            </a:pPr>
            <a:r>
              <a:rPr sz="1235" spc="-13" dirty="0">
                <a:latin typeface="Calibri"/>
                <a:cs typeface="Calibri"/>
              </a:rPr>
              <a:t>2013</a:t>
            </a:r>
            <a:r>
              <a:rPr sz="1235" spc="26" dirty="0">
                <a:latin typeface="Calibri"/>
                <a:cs typeface="Calibri"/>
              </a:rPr>
              <a:t> </a:t>
            </a:r>
            <a:r>
              <a:rPr sz="1235" spc="-4" dirty="0">
                <a:latin typeface="Calibri"/>
                <a:cs typeface="Calibri"/>
              </a:rPr>
              <a:t>:</a:t>
            </a:r>
            <a:r>
              <a:rPr sz="1235" spc="-31" dirty="0">
                <a:latin typeface="Calibri"/>
                <a:cs typeface="Calibri"/>
              </a:rPr>
              <a:t> </a:t>
            </a:r>
            <a:r>
              <a:rPr sz="1235" spc="-13" dirty="0">
                <a:latin typeface="Calibri"/>
                <a:cs typeface="Calibri"/>
              </a:rPr>
              <a:t>$1/Mbps</a:t>
            </a:r>
            <a:endParaRPr sz="1235">
              <a:latin typeface="Calibri"/>
              <a:cs typeface="Calibri"/>
            </a:endParaRPr>
          </a:p>
        </p:txBody>
      </p:sp>
      <p:sp>
        <p:nvSpPr>
          <p:cNvPr id="21" name="object 21"/>
          <p:cNvSpPr txBox="1"/>
          <p:nvPr/>
        </p:nvSpPr>
        <p:spPr>
          <a:xfrm>
            <a:off x="9500352" y="6072248"/>
            <a:ext cx="158003" cy="174309"/>
          </a:xfrm>
          <a:prstGeom prst="rect">
            <a:avLst/>
          </a:prstGeom>
        </p:spPr>
        <p:txBody>
          <a:bodyPr vert="horz" wrap="square" lIns="0" tIns="11206" rIns="0" bIns="0" rtlCol="0">
            <a:spAutoFit/>
          </a:bodyPr>
          <a:lstStyle/>
          <a:p>
            <a:pPr marL="11206">
              <a:spcBef>
                <a:spcPts val="88"/>
              </a:spcBef>
            </a:pPr>
            <a:r>
              <a:rPr sz="1059" spc="-9" dirty="0">
                <a:solidFill>
                  <a:srgbClr val="898989"/>
                </a:solidFill>
                <a:latin typeface="Calibri"/>
                <a:cs typeface="Calibri"/>
              </a:rPr>
              <a:t>1</a:t>
            </a:r>
            <a:r>
              <a:rPr sz="1059" dirty="0">
                <a:solidFill>
                  <a:srgbClr val="898989"/>
                </a:solidFill>
                <a:latin typeface="Calibri"/>
                <a:cs typeface="Calibri"/>
              </a:rPr>
              <a:t>7</a:t>
            </a:r>
            <a:endParaRPr sz="1059">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6668" y="572397"/>
            <a:ext cx="6358218" cy="607719"/>
          </a:xfrm>
          <a:prstGeom prst="rect">
            <a:avLst/>
          </a:prstGeom>
        </p:spPr>
        <p:txBody>
          <a:bodyPr vert="horz" wrap="square" lIns="0" tIns="10085" rIns="0" bIns="0" rtlCol="0">
            <a:spAutoFit/>
          </a:bodyPr>
          <a:lstStyle/>
          <a:p>
            <a:pPr marL="11206">
              <a:spcBef>
                <a:spcPts val="79"/>
              </a:spcBef>
            </a:pPr>
            <a:r>
              <a:rPr sz="3883" spc="-22" dirty="0"/>
              <a:t>Relation</a:t>
            </a:r>
            <a:r>
              <a:rPr sz="3883" spc="4" dirty="0"/>
              <a:t> </a:t>
            </a:r>
            <a:r>
              <a:rPr sz="3883" spc="-9" dirty="0"/>
              <a:t>de</a:t>
            </a:r>
            <a:r>
              <a:rPr sz="3883" spc="9" dirty="0"/>
              <a:t> </a:t>
            </a:r>
            <a:r>
              <a:rPr sz="3883" spc="-18" dirty="0"/>
              <a:t>Peering</a:t>
            </a:r>
            <a:r>
              <a:rPr sz="3883" spc="49" dirty="0"/>
              <a:t> </a:t>
            </a:r>
            <a:r>
              <a:rPr sz="3883" spc="-31" dirty="0"/>
              <a:t>entre</a:t>
            </a:r>
            <a:r>
              <a:rPr sz="3883" spc="31" dirty="0"/>
              <a:t> </a:t>
            </a:r>
            <a:r>
              <a:rPr sz="3883" spc="-4" dirty="0"/>
              <a:t>2 </a:t>
            </a:r>
            <a:r>
              <a:rPr sz="3883" spc="-22" dirty="0"/>
              <a:t>ISPs</a:t>
            </a:r>
            <a:endParaRPr sz="3883"/>
          </a:p>
        </p:txBody>
      </p:sp>
      <p:sp>
        <p:nvSpPr>
          <p:cNvPr id="3" name="object 3"/>
          <p:cNvSpPr txBox="1"/>
          <p:nvPr/>
        </p:nvSpPr>
        <p:spPr>
          <a:xfrm>
            <a:off x="2534771" y="1446457"/>
            <a:ext cx="6878731" cy="2469165"/>
          </a:xfrm>
          <a:prstGeom prst="rect">
            <a:avLst/>
          </a:prstGeom>
        </p:spPr>
        <p:txBody>
          <a:bodyPr vert="horz" wrap="square" lIns="0" tIns="62193" rIns="0" bIns="0" rtlCol="0">
            <a:spAutoFit/>
          </a:bodyPr>
          <a:lstStyle/>
          <a:p>
            <a:pPr marL="314902" marR="378219" indent="-304256">
              <a:lnSpc>
                <a:spcPts val="1694"/>
              </a:lnSpc>
              <a:spcBef>
                <a:spcPts val="490"/>
              </a:spcBef>
              <a:buFont typeface="Arial MT"/>
              <a:buChar char="•"/>
              <a:tabLst>
                <a:tab pos="314902" algn="l"/>
                <a:tab pos="315462" algn="l"/>
              </a:tabLst>
            </a:pPr>
            <a:r>
              <a:rPr sz="1765" spc="-4" dirty="0">
                <a:latin typeface="Calibri"/>
                <a:cs typeface="Calibri"/>
              </a:rPr>
              <a:t>Le</a:t>
            </a:r>
            <a:r>
              <a:rPr sz="1765" spc="-26" dirty="0">
                <a:latin typeface="Calibri"/>
                <a:cs typeface="Calibri"/>
              </a:rPr>
              <a:t> </a:t>
            </a:r>
            <a:r>
              <a:rPr sz="1765" spc="-13" dirty="0">
                <a:latin typeface="Calibri"/>
                <a:cs typeface="Calibri"/>
              </a:rPr>
              <a:t>transit</a:t>
            </a:r>
            <a:r>
              <a:rPr sz="1765" spc="49" dirty="0">
                <a:latin typeface="Calibri"/>
                <a:cs typeface="Calibri"/>
              </a:rPr>
              <a:t> </a:t>
            </a:r>
            <a:r>
              <a:rPr sz="1765" spc="-18" dirty="0">
                <a:latin typeface="Calibri"/>
                <a:cs typeface="Calibri"/>
              </a:rPr>
              <a:t>est</a:t>
            </a:r>
            <a:r>
              <a:rPr sz="1765" spc="22" dirty="0">
                <a:latin typeface="Calibri"/>
                <a:cs typeface="Calibri"/>
              </a:rPr>
              <a:t> </a:t>
            </a:r>
            <a:r>
              <a:rPr sz="1765" spc="-13" dirty="0">
                <a:latin typeface="Calibri"/>
                <a:cs typeface="Calibri"/>
              </a:rPr>
              <a:t>facile</a:t>
            </a:r>
            <a:r>
              <a:rPr sz="1765" spc="40" dirty="0">
                <a:latin typeface="Calibri"/>
                <a:cs typeface="Calibri"/>
              </a:rPr>
              <a:t> </a:t>
            </a:r>
            <a:r>
              <a:rPr sz="1765" spc="-9" dirty="0">
                <a:latin typeface="Calibri"/>
                <a:cs typeface="Calibri"/>
              </a:rPr>
              <a:t>et</a:t>
            </a:r>
            <a:r>
              <a:rPr sz="1765" spc="9" dirty="0">
                <a:latin typeface="Calibri"/>
                <a:cs typeface="Calibri"/>
              </a:rPr>
              <a:t> </a:t>
            </a:r>
            <a:r>
              <a:rPr sz="1765" spc="-4" dirty="0">
                <a:latin typeface="Calibri"/>
                <a:cs typeface="Calibri"/>
              </a:rPr>
              <a:t>bon</a:t>
            </a:r>
            <a:r>
              <a:rPr sz="1765" spc="-13" dirty="0">
                <a:latin typeface="Calibri"/>
                <a:cs typeface="Calibri"/>
              </a:rPr>
              <a:t> </a:t>
            </a:r>
            <a:r>
              <a:rPr sz="1765" spc="-9" dirty="0">
                <a:latin typeface="Calibri"/>
                <a:cs typeface="Calibri"/>
              </a:rPr>
              <a:t>marché</a:t>
            </a:r>
            <a:r>
              <a:rPr sz="1765" spc="40" dirty="0">
                <a:latin typeface="Calibri"/>
                <a:cs typeface="Calibri"/>
              </a:rPr>
              <a:t> </a:t>
            </a:r>
            <a:r>
              <a:rPr sz="1765" spc="-4" dirty="0">
                <a:latin typeface="Calibri"/>
                <a:cs typeface="Calibri"/>
              </a:rPr>
              <a:t>:</a:t>
            </a:r>
            <a:r>
              <a:rPr sz="1765" dirty="0">
                <a:latin typeface="Calibri"/>
                <a:cs typeface="Calibri"/>
              </a:rPr>
              <a:t> </a:t>
            </a:r>
            <a:r>
              <a:rPr sz="1765" spc="-4" dirty="0">
                <a:latin typeface="Calibri"/>
                <a:cs typeface="Calibri"/>
              </a:rPr>
              <a:t>pourquoi</a:t>
            </a:r>
            <a:r>
              <a:rPr sz="1765" spc="-44" dirty="0">
                <a:latin typeface="Calibri"/>
                <a:cs typeface="Calibri"/>
              </a:rPr>
              <a:t> </a:t>
            </a:r>
            <a:r>
              <a:rPr sz="1765" spc="-9" dirty="0">
                <a:latin typeface="Calibri"/>
                <a:cs typeface="Calibri"/>
              </a:rPr>
              <a:t>besoin</a:t>
            </a:r>
            <a:r>
              <a:rPr sz="1765" spc="31" dirty="0">
                <a:latin typeface="Calibri"/>
                <a:cs typeface="Calibri"/>
              </a:rPr>
              <a:t> </a:t>
            </a:r>
            <a:r>
              <a:rPr sz="1765" spc="-13" dirty="0">
                <a:latin typeface="Calibri"/>
                <a:cs typeface="Calibri"/>
              </a:rPr>
              <a:t>d’un</a:t>
            </a:r>
            <a:r>
              <a:rPr sz="1765" spc="-9" dirty="0">
                <a:latin typeface="Calibri"/>
                <a:cs typeface="Calibri"/>
              </a:rPr>
              <a:t> autre </a:t>
            </a:r>
            <a:r>
              <a:rPr sz="1765" dirty="0">
                <a:latin typeface="Calibri"/>
                <a:cs typeface="Calibri"/>
              </a:rPr>
              <a:t>type </a:t>
            </a:r>
            <a:r>
              <a:rPr sz="1765" spc="-383" dirty="0">
                <a:latin typeface="Calibri"/>
                <a:cs typeface="Calibri"/>
              </a:rPr>
              <a:t> </a:t>
            </a:r>
            <a:r>
              <a:rPr sz="1765" spc="-13" dirty="0">
                <a:latin typeface="Calibri"/>
                <a:cs typeface="Calibri"/>
              </a:rPr>
              <a:t>d’intercx</a:t>
            </a:r>
            <a:r>
              <a:rPr sz="1765" dirty="0">
                <a:latin typeface="Calibri"/>
                <a:cs typeface="Calibri"/>
              </a:rPr>
              <a:t> </a:t>
            </a:r>
            <a:r>
              <a:rPr sz="1765" spc="-4" dirty="0">
                <a:latin typeface="Calibri"/>
                <a:cs typeface="Calibri"/>
              </a:rPr>
              <a:t>?</a:t>
            </a:r>
            <a:endParaRPr sz="1765">
              <a:latin typeface="Calibri"/>
              <a:cs typeface="Calibri"/>
            </a:endParaRPr>
          </a:p>
          <a:p>
            <a:pPr marL="667346" lvl="1" indent="-253266">
              <a:spcBef>
                <a:spcPts val="22"/>
              </a:spcBef>
              <a:buFont typeface="Arial MT"/>
              <a:buChar char="–"/>
              <a:tabLst>
                <a:tab pos="667346" algn="l"/>
                <a:tab pos="667906" algn="l"/>
              </a:tabLst>
            </a:pPr>
            <a:r>
              <a:rPr sz="1588" spc="-9" dirty="0">
                <a:latin typeface="Calibri"/>
                <a:cs typeface="Calibri"/>
              </a:rPr>
              <a:t>$1/Mbps,</a:t>
            </a:r>
            <a:r>
              <a:rPr sz="1588" spc="9" dirty="0">
                <a:latin typeface="Calibri"/>
                <a:cs typeface="Calibri"/>
              </a:rPr>
              <a:t> </a:t>
            </a:r>
            <a:r>
              <a:rPr sz="1588" spc="-4" dirty="0">
                <a:latin typeface="Calibri"/>
                <a:cs typeface="Calibri"/>
              </a:rPr>
              <a:t>si</a:t>
            </a:r>
            <a:r>
              <a:rPr sz="1588" spc="18" dirty="0">
                <a:latin typeface="Calibri"/>
                <a:cs typeface="Calibri"/>
              </a:rPr>
              <a:t> </a:t>
            </a:r>
            <a:r>
              <a:rPr sz="1588" spc="-4" dirty="0">
                <a:latin typeface="Calibri"/>
                <a:cs typeface="Calibri"/>
              </a:rPr>
              <a:t>en</a:t>
            </a:r>
            <a:r>
              <a:rPr sz="1588" spc="13" dirty="0">
                <a:latin typeface="Calibri"/>
                <a:cs typeface="Calibri"/>
              </a:rPr>
              <a:t> </a:t>
            </a:r>
            <a:r>
              <a:rPr sz="1588" dirty="0">
                <a:latin typeface="Calibri"/>
                <a:cs typeface="Calibri"/>
              </a:rPr>
              <a:t>moy</a:t>
            </a:r>
            <a:r>
              <a:rPr sz="1588" spc="-18" dirty="0">
                <a:latin typeface="Calibri"/>
                <a:cs typeface="Calibri"/>
              </a:rPr>
              <a:t> </a:t>
            </a:r>
            <a:r>
              <a:rPr sz="1588" spc="-9" dirty="0">
                <a:latin typeface="Calibri"/>
                <a:cs typeface="Calibri"/>
              </a:rPr>
              <a:t>100Gbps</a:t>
            </a:r>
            <a:r>
              <a:rPr sz="1588" spc="35" dirty="0">
                <a:latin typeface="Calibri"/>
                <a:cs typeface="Calibri"/>
              </a:rPr>
              <a:t> </a:t>
            </a:r>
            <a:r>
              <a:rPr sz="1588" spc="-154" dirty="0">
                <a:latin typeface="Calibri"/>
                <a:cs typeface="Calibri"/>
              </a:rPr>
              <a:t>−&gt;</a:t>
            </a:r>
            <a:r>
              <a:rPr sz="1588" spc="-9" dirty="0">
                <a:latin typeface="Calibri"/>
                <a:cs typeface="Calibri"/>
              </a:rPr>
              <a:t> </a:t>
            </a:r>
            <a:r>
              <a:rPr sz="1588" dirty="0">
                <a:latin typeface="Calibri"/>
                <a:cs typeface="Calibri"/>
              </a:rPr>
              <a:t>$100K/mois</a:t>
            </a:r>
            <a:r>
              <a:rPr sz="1588" spc="13" dirty="0">
                <a:latin typeface="Calibri"/>
                <a:cs typeface="Calibri"/>
              </a:rPr>
              <a:t> </a:t>
            </a:r>
            <a:r>
              <a:rPr sz="1588" dirty="0">
                <a:latin typeface="Calibri"/>
                <a:cs typeface="Calibri"/>
              </a:rPr>
              <a:t>: </a:t>
            </a:r>
            <a:r>
              <a:rPr sz="1588" spc="-4" dirty="0">
                <a:latin typeface="Calibri"/>
                <a:cs typeface="Calibri"/>
              </a:rPr>
              <a:t>pas</a:t>
            </a:r>
            <a:r>
              <a:rPr sz="1588" spc="13" dirty="0">
                <a:latin typeface="Calibri"/>
                <a:cs typeface="Calibri"/>
              </a:rPr>
              <a:t> </a:t>
            </a:r>
            <a:r>
              <a:rPr sz="1588" spc="-13" dirty="0">
                <a:latin typeface="Calibri"/>
                <a:cs typeface="Calibri"/>
              </a:rPr>
              <a:t>négligeable</a:t>
            </a:r>
            <a:r>
              <a:rPr sz="1588" spc="79" dirty="0">
                <a:latin typeface="Calibri"/>
                <a:cs typeface="Calibri"/>
              </a:rPr>
              <a:t> </a:t>
            </a:r>
            <a:r>
              <a:rPr sz="1588" dirty="0">
                <a:latin typeface="Calibri"/>
                <a:cs typeface="Calibri"/>
              </a:rPr>
              <a:t>!</a:t>
            </a:r>
            <a:endParaRPr sz="1588">
              <a:latin typeface="Calibri"/>
              <a:cs typeface="Calibri"/>
            </a:endParaRPr>
          </a:p>
          <a:p>
            <a:pPr marL="667346" lvl="1" indent="-253266">
              <a:buFont typeface="Arial MT"/>
              <a:buChar char="–"/>
              <a:tabLst>
                <a:tab pos="667346" algn="l"/>
                <a:tab pos="667906" algn="l"/>
              </a:tabLst>
            </a:pPr>
            <a:r>
              <a:rPr sz="1588" dirty="0">
                <a:latin typeface="Calibri"/>
                <a:cs typeface="Calibri"/>
              </a:rPr>
              <a:t>&gt;</a:t>
            </a:r>
            <a:r>
              <a:rPr sz="1588" spc="-31" dirty="0">
                <a:latin typeface="Calibri"/>
                <a:cs typeface="Calibri"/>
              </a:rPr>
              <a:t> </a:t>
            </a:r>
            <a:r>
              <a:rPr sz="1588" spc="-26" dirty="0">
                <a:latin typeface="Calibri"/>
                <a:cs typeface="Calibri"/>
              </a:rPr>
              <a:t>d’où</a:t>
            </a:r>
            <a:r>
              <a:rPr sz="1588" spc="-31" dirty="0">
                <a:latin typeface="Calibri"/>
                <a:cs typeface="Calibri"/>
              </a:rPr>
              <a:t> </a:t>
            </a:r>
            <a:r>
              <a:rPr sz="1588" spc="-4" dirty="0">
                <a:latin typeface="Calibri"/>
                <a:cs typeface="Calibri"/>
              </a:rPr>
              <a:t>le</a:t>
            </a:r>
            <a:r>
              <a:rPr sz="1588" dirty="0">
                <a:latin typeface="Calibri"/>
                <a:cs typeface="Calibri"/>
              </a:rPr>
              <a:t> </a:t>
            </a:r>
            <a:r>
              <a:rPr sz="1588" spc="-9" dirty="0">
                <a:latin typeface="Calibri"/>
                <a:cs typeface="Calibri"/>
              </a:rPr>
              <a:t>peering</a:t>
            </a:r>
            <a:endParaRPr sz="1588">
              <a:latin typeface="Calibri"/>
              <a:cs typeface="Calibri"/>
            </a:endParaRPr>
          </a:p>
          <a:p>
            <a:pPr lvl="1">
              <a:spcBef>
                <a:spcPts val="44"/>
              </a:spcBef>
              <a:buFont typeface="Arial MT"/>
              <a:buChar char="–"/>
            </a:pPr>
            <a:endParaRPr sz="1853">
              <a:latin typeface="Calibri"/>
              <a:cs typeface="Calibri"/>
            </a:endParaRPr>
          </a:p>
          <a:p>
            <a:pPr marL="314902" marR="44266" indent="-304256">
              <a:lnSpc>
                <a:spcPts val="1694"/>
              </a:lnSpc>
              <a:buFont typeface="Arial MT"/>
              <a:buChar char="•"/>
              <a:tabLst>
                <a:tab pos="314902" algn="l"/>
                <a:tab pos="315462" algn="l"/>
              </a:tabLst>
            </a:pPr>
            <a:r>
              <a:rPr sz="1765" spc="-18" dirty="0">
                <a:latin typeface="Calibri"/>
                <a:cs typeface="Calibri"/>
              </a:rPr>
              <a:t>Def</a:t>
            </a:r>
            <a:r>
              <a:rPr sz="1765" spc="-4" dirty="0">
                <a:latin typeface="Calibri"/>
                <a:cs typeface="Calibri"/>
              </a:rPr>
              <a:t> :</a:t>
            </a:r>
            <a:r>
              <a:rPr sz="1765" dirty="0">
                <a:latin typeface="Calibri"/>
                <a:cs typeface="Calibri"/>
              </a:rPr>
              <a:t> </a:t>
            </a:r>
            <a:r>
              <a:rPr sz="1765" spc="-9" dirty="0">
                <a:latin typeface="Calibri"/>
                <a:cs typeface="Calibri"/>
              </a:rPr>
              <a:t>peering</a:t>
            </a:r>
            <a:r>
              <a:rPr sz="1765" spc="22" dirty="0">
                <a:latin typeface="Calibri"/>
                <a:cs typeface="Calibri"/>
              </a:rPr>
              <a:t> </a:t>
            </a:r>
            <a:r>
              <a:rPr sz="1765" spc="-18" dirty="0">
                <a:latin typeface="Calibri"/>
                <a:cs typeface="Calibri"/>
              </a:rPr>
              <a:t>est</a:t>
            </a:r>
            <a:r>
              <a:rPr sz="1765" spc="49" dirty="0">
                <a:latin typeface="Calibri"/>
                <a:cs typeface="Calibri"/>
              </a:rPr>
              <a:t> </a:t>
            </a:r>
            <a:r>
              <a:rPr sz="1765" spc="-22" dirty="0">
                <a:latin typeface="Calibri"/>
                <a:cs typeface="Calibri"/>
              </a:rPr>
              <a:t>l’échange</a:t>
            </a:r>
            <a:r>
              <a:rPr sz="1765" spc="18" dirty="0">
                <a:latin typeface="Calibri"/>
                <a:cs typeface="Calibri"/>
              </a:rPr>
              <a:t> </a:t>
            </a:r>
            <a:r>
              <a:rPr sz="1765" spc="-9" dirty="0">
                <a:latin typeface="Calibri"/>
                <a:cs typeface="Calibri"/>
              </a:rPr>
              <a:t>réciproque</a:t>
            </a:r>
            <a:r>
              <a:rPr sz="1765" spc="18" dirty="0">
                <a:latin typeface="Calibri"/>
                <a:cs typeface="Calibri"/>
              </a:rPr>
              <a:t> </a:t>
            </a:r>
            <a:r>
              <a:rPr sz="1765" spc="-22" dirty="0">
                <a:latin typeface="Calibri"/>
                <a:cs typeface="Calibri"/>
              </a:rPr>
              <a:t>d’accès</a:t>
            </a:r>
            <a:r>
              <a:rPr sz="1765" spc="35" dirty="0">
                <a:latin typeface="Calibri"/>
                <a:cs typeface="Calibri"/>
              </a:rPr>
              <a:t> </a:t>
            </a:r>
            <a:r>
              <a:rPr sz="1765" spc="-4" dirty="0">
                <a:latin typeface="Calibri"/>
                <a:cs typeface="Calibri"/>
              </a:rPr>
              <a:t>aux</a:t>
            </a:r>
            <a:r>
              <a:rPr sz="1765" spc="-18" dirty="0">
                <a:latin typeface="Calibri"/>
                <a:cs typeface="Calibri"/>
              </a:rPr>
              <a:t> </a:t>
            </a:r>
            <a:r>
              <a:rPr sz="1765" spc="-9" dirty="0">
                <a:latin typeface="Calibri"/>
                <a:cs typeface="Calibri"/>
              </a:rPr>
              <a:t>clients</a:t>
            </a:r>
            <a:r>
              <a:rPr sz="1765" spc="35" dirty="0">
                <a:latin typeface="Calibri"/>
                <a:cs typeface="Calibri"/>
              </a:rPr>
              <a:t> </a:t>
            </a:r>
            <a:r>
              <a:rPr sz="1765" spc="-4" dirty="0">
                <a:latin typeface="Calibri"/>
                <a:cs typeface="Calibri"/>
              </a:rPr>
              <a:t>de</a:t>
            </a:r>
            <a:r>
              <a:rPr sz="1765" spc="18" dirty="0">
                <a:latin typeface="Calibri"/>
                <a:cs typeface="Calibri"/>
              </a:rPr>
              <a:t> </a:t>
            </a:r>
            <a:r>
              <a:rPr sz="1765" spc="-4" dirty="0">
                <a:latin typeface="Calibri"/>
                <a:cs typeface="Calibri"/>
              </a:rPr>
              <a:t>chacun</a:t>
            </a:r>
            <a:r>
              <a:rPr sz="1765" spc="9" dirty="0">
                <a:latin typeface="Calibri"/>
                <a:cs typeface="Calibri"/>
              </a:rPr>
              <a:t> </a:t>
            </a:r>
            <a:r>
              <a:rPr sz="1765" spc="-9" dirty="0">
                <a:latin typeface="Calibri"/>
                <a:cs typeface="Calibri"/>
              </a:rPr>
              <a:t>des </a:t>
            </a:r>
            <a:r>
              <a:rPr sz="1765" spc="-388" dirty="0">
                <a:latin typeface="Calibri"/>
                <a:cs typeface="Calibri"/>
              </a:rPr>
              <a:t> </a:t>
            </a:r>
            <a:r>
              <a:rPr sz="1765" spc="-13" dirty="0">
                <a:latin typeface="Calibri"/>
                <a:cs typeface="Calibri"/>
              </a:rPr>
              <a:t>ISPs </a:t>
            </a:r>
            <a:r>
              <a:rPr sz="1765" spc="-18" dirty="0">
                <a:latin typeface="Calibri"/>
                <a:cs typeface="Calibri"/>
              </a:rPr>
              <a:t>engagés</a:t>
            </a:r>
            <a:endParaRPr sz="1765">
              <a:latin typeface="Calibri"/>
              <a:cs typeface="Calibri"/>
            </a:endParaRPr>
          </a:p>
          <a:p>
            <a:pPr>
              <a:spcBef>
                <a:spcPts val="9"/>
              </a:spcBef>
              <a:buFont typeface="Arial MT"/>
              <a:buChar char="•"/>
            </a:pPr>
            <a:endParaRPr sz="2074">
              <a:latin typeface="Calibri"/>
              <a:cs typeface="Calibri"/>
            </a:endParaRPr>
          </a:p>
          <a:p>
            <a:pPr marL="314902" marR="4483" indent="-304256">
              <a:lnSpc>
                <a:spcPts val="1694"/>
              </a:lnSpc>
              <a:buFont typeface="Arial MT"/>
              <a:buChar char="•"/>
              <a:tabLst>
                <a:tab pos="314902" algn="l"/>
                <a:tab pos="315462" algn="l"/>
              </a:tabLst>
            </a:pPr>
            <a:r>
              <a:rPr sz="1765" spc="-9" dirty="0">
                <a:latin typeface="Calibri"/>
                <a:cs typeface="Calibri"/>
              </a:rPr>
              <a:t>Si</a:t>
            </a:r>
            <a:r>
              <a:rPr sz="1765" spc="4" dirty="0">
                <a:latin typeface="Calibri"/>
                <a:cs typeface="Calibri"/>
              </a:rPr>
              <a:t> </a:t>
            </a:r>
            <a:r>
              <a:rPr sz="1765" spc="-4" dirty="0">
                <a:latin typeface="Calibri"/>
                <a:cs typeface="Calibri"/>
              </a:rPr>
              <a:t>2</a:t>
            </a:r>
            <a:r>
              <a:rPr sz="1765" spc="4" dirty="0">
                <a:latin typeface="Calibri"/>
                <a:cs typeface="Calibri"/>
              </a:rPr>
              <a:t> </a:t>
            </a:r>
            <a:r>
              <a:rPr sz="1765" spc="-13" dirty="0">
                <a:latin typeface="Calibri"/>
                <a:cs typeface="Calibri"/>
              </a:rPr>
              <a:t>ISPs</a:t>
            </a:r>
            <a:r>
              <a:rPr sz="1765" spc="-4" dirty="0">
                <a:latin typeface="Calibri"/>
                <a:cs typeface="Calibri"/>
              </a:rPr>
              <a:t> </a:t>
            </a:r>
            <a:r>
              <a:rPr sz="1765" spc="-13" dirty="0">
                <a:latin typeface="Calibri"/>
                <a:cs typeface="Calibri"/>
              </a:rPr>
              <a:t>réalisent</a:t>
            </a:r>
            <a:r>
              <a:rPr sz="1765" spc="79" dirty="0">
                <a:latin typeface="Calibri"/>
                <a:cs typeface="Calibri"/>
              </a:rPr>
              <a:t> </a:t>
            </a:r>
            <a:r>
              <a:rPr sz="1765" spc="-4" dirty="0">
                <a:latin typeface="Calibri"/>
                <a:cs typeface="Calibri"/>
              </a:rPr>
              <a:t>qu’ils</a:t>
            </a:r>
            <a:r>
              <a:rPr sz="1765" spc="18" dirty="0">
                <a:latin typeface="Calibri"/>
                <a:cs typeface="Calibri"/>
              </a:rPr>
              <a:t> </a:t>
            </a:r>
            <a:r>
              <a:rPr sz="1765" spc="-22" dirty="0">
                <a:latin typeface="Calibri"/>
                <a:cs typeface="Calibri"/>
              </a:rPr>
              <a:t>s’échangent</a:t>
            </a:r>
            <a:r>
              <a:rPr sz="1765" spc="57" dirty="0">
                <a:latin typeface="Calibri"/>
                <a:cs typeface="Calibri"/>
              </a:rPr>
              <a:t> </a:t>
            </a:r>
            <a:r>
              <a:rPr sz="1765" spc="-9" dirty="0">
                <a:latin typeface="Calibri"/>
                <a:cs typeface="Calibri"/>
              </a:rPr>
              <a:t>beaucoup</a:t>
            </a:r>
            <a:r>
              <a:rPr sz="1765" spc="13" dirty="0">
                <a:latin typeface="Calibri"/>
                <a:cs typeface="Calibri"/>
              </a:rPr>
              <a:t> </a:t>
            </a:r>
            <a:r>
              <a:rPr sz="1765" spc="-4" dirty="0">
                <a:latin typeface="Calibri"/>
                <a:cs typeface="Calibri"/>
              </a:rPr>
              <a:t>de</a:t>
            </a:r>
            <a:r>
              <a:rPr sz="1765" dirty="0">
                <a:latin typeface="Calibri"/>
                <a:cs typeface="Calibri"/>
              </a:rPr>
              <a:t> </a:t>
            </a:r>
            <a:r>
              <a:rPr sz="1765" spc="-18" dirty="0">
                <a:latin typeface="Calibri"/>
                <a:cs typeface="Calibri"/>
              </a:rPr>
              <a:t>trafic</a:t>
            </a:r>
            <a:r>
              <a:rPr sz="1765" spc="53" dirty="0">
                <a:latin typeface="Calibri"/>
                <a:cs typeface="Calibri"/>
              </a:rPr>
              <a:t> </a:t>
            </a:r>
            <a:r>
              <a:rPr sz="1765" spc="-9" dirty="0">
                <a:latin typeface="Calibri"/>
                <a:cs typeface="Calibri"/>
              </a:rPr>
              <a:t>et</a:t>
            </a:r>
            <a:r>
              <a:rPr sz="1765" spc="13" dirty="0">
                <a:latin typeface="Calibri"/>
                <a:cs typeface="Calibri"/>
              </a:rPr>
              <a:t> </a:t>
            </a:r>
            <a:r>
              <a:rPr sz="1765" spc="-13" dirty="0">
                <a:latin typeface="Calibri"/>
                <a:cs typeface="Calibri"/>
              </a:rPr>
              <a:t>passent</a:t>
            </a:r>
            <a:r>
              <a:rPr sz="1765" spc="57" dirty="0">
                <a:latin typeface="Calibri"/>
                <a:cs typeface="Calibri"/>
              </a:rPr>
              <a:t> </a:t>
            </a:r>
            <a:r>
              <a:rPr sz="1765" spc="-4" dirty="0">
                <a:latin typeface="Calibri"/>
                <a:cs typeface="Calibri"/>
              </a:rPr>
              <a:t>par</a:t>
            </a:r>
            <a:r>
              <a:rPr sz="1765" spc="9" dirty="0">
                <a:latin typeface="Calibri"/>
                <a:cs typeface="Calibri"/>
              </a:rPr>
              <a:t> </a:t>
            </a:r>
            <a:r>
              <a:rPr sz="1765" spc="-9" dirty="0">
                <a:latin typeface="Calibri"/>
                <a:cs typeface="Calibri"/>
              </a:rPr>
              <a:t>le </a:t>
            </a:r>
            <a:r>
              <a:rPr sz="1765" spc="-388" dirty="0">
                <a:latin typeface="Calibri"/>
                <a:cs typeface="Calibri"/>
              </a:rPr>
              <a:t> </a:t>
            </a:r>
            <a:r>
              <a:rPr sz="1765" spc="-13" dirty="0">
                <a:latin typeface="Calibri"/>
                <a:cs typeface="Calibri"/>
              </a:rPr>
              <a:t>même</a:t>
            </a:r>
            <a:r>
              <a:rPr sz="1765" spc="13" dirty="0">
                <a:latin typeface="Calibri"/>
                <a:cs typeface="Calibri"/>
              </a:rPr>
              <a:t> </a:t>
            </a:r>
            <a:r>
              <a:rPr sz="1765" spc="-4" dirty="0">
                <a:latin typeface="Calibri"/>
                <a:cs typeface="Calibri"/>
              </a:rPr>
              <a:t>ISP</a:t>
            </a:r>
            <a:r>
              <a:rPr sz="1765" spc="22" dirty="0">
                <a:latin typeface="Calibri"/>
                <a:cs typeface="Calibri"/>
              </a:rPr>
              <a:t> </a:t>
            </a:r>
            <a:r>
              <a:rPr sz="1765" spc="-4" dirty="0">
                <a:latin typeface="Calibri"/>
                <a:cs typeface="Calibri"/>
              </a:rPr>
              <a:t>de niv</a:t>
            </a:r>
            <a:r>
              <a:rPr sz="1765" spc="-9" dirty="0">
                <a:latin typeface="Calibri"/>
                <a:cs typeface="Calibri"/>
              </a:rPr>
              <a:t> sup</a:t>
            </a:r>
            <a:r>
              <a:rPr sz="1765" spc="9" dirty="0">
                <a:latin typeface="Calibri"/>
                <a:cs typeface="Calibri"/>
              </a:rPr>
              <a:t> </a:t>
            </a:r>
            <a:r>
              <a:rPr sz="1765" spc="-4" dirty="0">
                <a:latin typeface="Calibri"/>
                <a:cs typeface="Calibri"/>
              </a:rPr>
              <a:t>pour</a:t>
            </a:r>
            <a:r>
              <a:rPr sz="1765" spc="-22" dirty="0">
                <a:latin typeface="Calibri"/>
                <a:cs typeface="Calibri"/>
              </a:rPr>
              <a:t> </a:t>
            </a:r>
            <a:r>
              <a:rPr sz="1765" spc="-13" dirty="0">
                <a:latin typeface="Calibri"/>
                <a:cs typeface="Calibri"/>
              </a:rPr>
              <a:t>transit</a:t>
            </a:r>
            <a:r>
              <a:rPr sz="1765" spc="49" dirty="0">
                <a:latin typeface="Calibri"/>
                <a:cs typeface="Calibri"/>
              </a:rPr>
              <a:t> </a:t>
            </a:r>
            <a:r>
              <a:rPr sz="1765" spc="-4" dirty="0">
                <a:latin typeface="Calibri"/>
                <a:cs typeface="Calibri"/>
              </a:rPr>
              <a:t>:</a:t>
            </a:r>
            <a:endParaRPr sz="1765">
              <a:latin typeface="Calibri"/>
              <a:cs typeface="Calibri"/>
            </a:endParaRPr>
          </a:p>
        </p:txBody>
      </p:sp>
      <p:sp>
        <p:nvSpPr>
          <p:cNvPr id="4" name="object 4"/>
          <p:cNvSpPr txBox="1"/>
          <p:nvPr/>
        </p:nvSpPr>
        <p:spPr>
          <a:xfrm>
            <a:off x="2938183" y="3893823"/>
            <a:ext cx="2827244" cy="500039"/>
          </a:xfrm>
          <a:prstGeom prst="rect">
            <a:avLst/>
          </a:prstGeom>
        </p:spPr>
        <p:txBody>
          <a:bodyPr vert="horz" wrap="square" lIns="0" tIns="11206" rIns="0" bIns="0" rtlCol="0">
            <a:spAutoFit/>
          </a:bodyPr>
          <a:lstStyle/>
          <a:p>
            <a:pPr marL="263913" indent="-253266">
              <a:spcBef>
                <a:spcPts val="88"/>
              </a:spcBef>
              <a:buFont typeface="Arial MT"/>
              <a:buChar char="–"/>
              <a:tabLst>
                <a:tab pos="263913" algn="l"/>
                <a:tab pos="264473" algn="l"/>
              </a:tabLst>
            </a:pPr>
            <a:r>
              <a:rPr sz="1588" spc="-4" dirty="0">
                <a:latin typeface="Calibri"/>
                <a:cs typeface="Calibri"/>
              </a:rPr>
              <a:t>Ils</a:t>
            </a:r>
            <a:r>
              <a:rPr sz="1588" spc="-40" dirty="0">
                <a:latin typeface="Calibri"/>
                <a:cs typeface="Calibri"/>
              </a:rPr>
              <a:t> </a:t>
            </a:r>
            <a:r>
              <a:rPr sz="1588" spc="-18" dirty="0">
                <a:latin typeface="Calibri"/>
                <a:cs typeface="Calibri"/>
              </a:rPr>
              <a:t>peuvent</a:t>
            </a:r>
            <a:r>
              <a:rPr sz="1588" spc="66" dirty="0">
                <a:latin typeface="Calibri"/>
                <a:cs typeface="Calibri"/>
              </a:rPr>
              <a:t> </a:t>
            </a:r>
            <a:r>
              <a:rPr sz="1588" spc="-31" dirty="0">
                <a:latin typeface="Calibri"/>
                <a:cs typeface="Calibri"/>
              </a:rPr>
              <a:t>court−circuiter</a:t>
            </a:r>
            <a:r>
              <a:rPr sz="1588" dirty="0">
                <a:latin typeface="Calibri"/>
                <a:cs typeface="Calibri"/>
              </a:rPr>
              <a:t> </a:t>
            </a:r>
            <a:r>
              <a:rPr sz="1588" spc="-4" dirty="0">
                <a:latin typeface="Calibri"/>
                <a:cs typeface="Calibri"/>
              </a:rPr>
              <a:t>ISP</a:t>
            </a:r>
            <a:r>
              <a:rPr sz="1588" spc="-9" dirty="0">
                <a:latin typeface="Calibri"/>
                <a:cs typeface="Calibri"/>
              </a:rPr>
              <a:t> </a:t>
            </a:r>
            <a:r>
              <a:rPr sz="1588" dirty="0">
                <a:latin typeface="Calibri"/>
                <a:cs typeface="Calibri"/>
              </a:rPr>
              <a:t>B</a:t>
            </a:r>
            <a:endParaRPr sz="1588">
              <a:latin typeface="Calibri"/>
              <a:cs typeface="Calibri"/>
            </a:endParaRPr>
          </a:p>
          <a:p>
            <a:pPr marL="263913" indent="-253266">
              <a:buFont typeface="Arial MT"/>
              <a:buChar char="–"/>
              <a:tabLst>
                <a:tab pos="263913" algn="l"/>
                <a:tab pos="264473" algn="l"/>
              </a:tabLst>
            </a:pPr>
            <a:r>
              <a:rPr sz="1588" spc="-18" dirty="0">
                <a:latin typeface="Calibri"/>
                <a:cs typeface="Calibri"/>
              </a:rPr>
              <a:t>Peut</a:t>
            </a:r>
            <a:r>
              <a:rPr sz="1588" spc="-13" dirty="0">
                <a:latin typeface="Calibri"/>
                <a:cs typeface="Calibri"/>
              </a:rPr>
              <a:t> </a:t>
            </a:r>
            <a:r>
              <a:rPr sz="1588" spc="-18" dirty="0">
                <a:latin typeface="Calibri"/>
                <a:cs typeface="Calibri"/>
              </a:rPr>
              <a:t>faire</a:t>
            </a:r>
            <a:r>
              <a:rPr sz="1588" spc="26" dirty="0">
                <a:latin typeface="Calibri"/>
                <a:cs typeface="Calibri"/>
              </a:rPr>
              <a:t> </a:t>
            </a:r>
            <a:r>
              <a:rPr sz="1588" spc="-9" dirty="0">
                <a:latin typeface="Calibri"/>
                <a:cs typeface="Calibri"/>
              </a:rPr>
              <a:t>économiser</a:t>
            </a:r>
            <a:endParaRPr sz="1588">
              <a:latin typeface="Calibri"/>
              <a:cs typeface="Calibri"/>
            </a:endParaRPr>
          </a:p>
        </p:txBody>
      </p:sp>
      <p:sp>
        <p:nvSpPr>
          <p:cNvPr id="5" name="object 5"/>
          <p:cNvSpPr txBox="1"/>
          <p:nvPr/>
        </p:nvSpPr>
        <p:spPr>
          <a:xfrm>
            <a:off x="2938183" y="4377918"/>
            <a:ext cx="2631141" cy="988763"/>
          </a:xfrm>
          <a:prstGeom prst="rect">
            <a:avLst/>
          </a:prstGeom>
        </p:spPr>
        <p:txBody>
          <a:bodyPr vert="horz" wrap="square" lIns="0" tIns="11206" rIns="0" bIns="0" rtlCol="0">
            <a:spAutoFit/>
          </a:bodyPr>
          <a:lstStyle/>
          <a:p>
            <a:pPr marL="11206" marR="277921">
              <a:spcBef>
                <a:spcPts val="88"/>
              </a:spcBef>
            </a:pPr>
            <a:r>
              <a:rPr sz="1588" spc="-4" dirty="0">
                <a:latin typeface="Calibri"/>
                <a:cs typeface="Calibri"/>
              </a:rPr>
              <a:t>selon</a:t>
            </a:r>
            <a:r>
              <a:rPr sz="1588" spc="-13" dirty="0">
                <a:latin typeface="Calibri"/>
                <a:cs typeface="Calibri"/>
              </a:rPr>
              <a:t> </a:t>
            </a:r>
            <a:r>
              <a:rPr sz="1588" spc="-4" dirty="0">
                <a:latin typeface="Calibri"/>
                <a:cs typeface="Calibri"/>
              </a:rPr>
              <a:t>le</a:t>
            </a:r>
            <a:r>
              <a:rPr sz="1588" spc="13" dirty="0">
                <a:latin typeface="Calibri"/>
                <a:cs typeface="Calibri"/>
              </a:rPr>
              <a:t> </a:t>
            </a:r>
            <a:r>
              <a:rPr sz="1588" spc="-9" dirty="0">
                <a:latin typeface="Calibri"/>
                <a:cs typeface="Calibri"/>
              </a:rPr>
              <a:t>coût</a:t>
            </a:r>
            <a:r>
              <a:rPr sz="1588" spc="13" dirty="0">
                <a:latin typeface="Calibri"/>
                <a:cs typeface="Calibri"/>
              </a:rPr>
              <a:t> </a:t>
            </a:r>
            <a:r>
              <a:rPr sz="1588" spc="-9" dirty="0">
                <a:latin typeface="Calibri"/>
                <a:cs typeface="Calibri"/>
              </a:rPr>
              <a:t>de</a:t>
            </a:r>
            <a:r>
              <a:rPr sz="1588" spc="13" dirty="0">
                <a:latin typeface="Calibri"/>
                <a:cs typeface="Calibri"/>
              </a:rPr>
              <a:t> </a:t>
            </a:r>
            <a:r>
              <a:rPr sz="1588" spc="-13" dirty="0">
                <a:latin typeface="Calibri"/>
                <a:cs typeface="Calibri"/>
              </a:rPr>
              <a:t>l’installation </a:t>
            </a:r>
            <a:r>
              <a:rPr sz="1588" spc="-344" dirty="0">
                <a:latin typeface="Calibri"/>
                <a:cs typeface="Calibri"/>
              </a:rPr>
              <a:t> </a:t>
            </a:r>
            <a:r>
              <a:rPr sz="1588" spc="-9" dirty="0">
                <a:latin typeface="Calibri"/>
                <a:cs typeface="Calibri"/>
              </a:rPr>
              <a:t>de peering</a:t>
            </a:r>
            <a:endParaRPr sz="1588">
              <a:latin typeface="Calibri"/>
              <a:cs typeface="Calibri"/>
            </a:endParaRPr>
          </a:p>
          <a:p>
            <a:pPr marL="11206" marR="4483">
              <a:tabLst>
                <a:tab pos="263913" algn="l"/>
              </a:tabLst>
            </a:pPr>
            <a:r>
              <a:rPr sz="1588" dirty="0">
                <a:latin typeface="Arial MT"/>
                <a:cs typeface="Arial MT"/>
              </a:rPr>
              <a:t>–</a:t>
            </a:r>
            <a:r>
              <a:rPr sz="1588" dirty="0">
                <a:latin typeface="Times New Roman"/>
                <a:cs typeface="Times New Roman"/>
              </a:rPr>
              <a:t>	</a:t>
            </a:r>
            <a:r>
              <a:rPr sz="1588" spc="-9" dirty="0">
                <a:latin typeface="Calibri"/>
                <a:cs typeface="Calibri"/>
              </a:rPr>
              <a:t>Bénéfices</a:t>
            </a:r>
            <a:r>
              <a:rPr sz="1588" spc="4" dirty="0">
                <a:latin typeface="Calibri"/>
                <a:cs typeface="Calibri"/>
              </a:rPr>
              <a:t> </a:t>
            </a:r>
            <a:r>
              <a:rPr sz="1588" spc="-4" dirty="0">
                <a:latin typeface="Calibri"/>
                <a:cs typeface="Calibri"/>
              </a:rPr>
              <a:t>en</a:t>
            </a:r>
            <a:r>
              <a:rPr sz="1588" spc="26" dirty="0">
                <a:latin typeface="Calibri"/>
                <a:cs typeface="Calibri"/>
              </a:rPr>
              <a:t> </a:t>
            </a:r>
            <a:r>
              <a:rPr sz="1588" spc="-9" dirty="0">
                <a:latin typeface="Calibri"/>
                <a:cs typeface="Calibri"/>
              </a:rPr>
              <a:t>perf</a:t>
            </a:r>
            <a:r>
              <a:rPr sz="1588" spc="13" dirty="0">
                <a:latin typeface="Calibri"/>
                <a:cs typeface="Calibri"/>
              </a:rPr>
              <a:t> </a:t>
            </a:r>
            <a:r>
              <a:rPr sz="1588" dirty="0">
                <a:latin typeface="Calibri"/>
                <a:cs typeface="Calibri"/>
              </a:rPr>
              <a:t>:</a:t>
            </a:r>
            <a:r>
              <a:rPr sz="1588" spc="-4" dirty="0">
                <a:latin typeface="Calibri"/>
                <a:cs typeface="Calibri"/>
              </a:rPr>
              <a:t> </a:t>
            </a:r>
            <a:r>
              <a:rPr sz="1588" spc="-13" dirty="0">
                <a:latin typeface="Calibri"/>
                <a:cs typeface="Calibri"/>
              </a:rPr>
              <a:t>shortest </a:t>
            </a:r>
            <a:r>
              <a:rPr sz="1588" spc="-9" dirty="0">
                <a:latin typeface="Calibri"/>
                <a:cs typeface="Calibri"/>
              </a:rPr>
              <a:t> </a:t>
            </a:r>
            <a:r>
              <a:rPr sz="1588" spc="-13" dirty="0">
                <a:latin typeface="Calibri"/>
                <a:cs typeface="Calibri"/>
              </a:rPr>
              <a:t>path</a:t>
            </a:r>
            <a:r>
              <a:rPr sz="1588" spc="4" dirty="0">
                <a:latin typeface="Calibri"/>
                <a:cs typeface="Calibri"/>
              </a:rPr>
              <a:t> </a:t>
            </a:r>
            <a:r>
              <a:rPr sz="1588" spc="-9" dirty="0">
                <a:latin typeface="Calibri"/>
                <a:cs typeface="Calibri"/>
              </a:rPr>
              <a:t>plus</a:t>
            </a:r>
            <a:r>
              <a:rPr sz="1588" spc="4" dirty="0">
                <a:latin typeface="Calibri"/>
                <a:cs typeface="Calibri"/>
              </a:rPr>
              <a:t> </a:t>
            </a:r>
            <a:r>
              <a:rPr sz="1588" spc="-9" dirty="0">
                <a:latin typeface="Calibri"/>
                <a:cs typeface="Calibri"/>
              </a:rPr>
              <a:t>court,</a:t>
            </a:r>
            <a:r>
              <a:rPr sz="1588" spc="18" dirty="0">
                <a:latin typeface="Calibri"/>
                <a:cs typeface="Calibri"/>
              </a:rPr>
              <a:t> </a:t>
            </a:r>
            <a:r>
              <a:rPr sz="1588" spc="-9" dirty="0">
                <a:latin typeface="Calibri"/>
                <a:cs typeface="Calibri"/>
              </a:rPr>
              <a:t>délai</a:t>
            </a:r>
            <a:r>
              <a:rPr sz="1588" spc="9" dirty="0">
                <a:latin typeface="Calibri"/>
                <a:cs typeface="Calibri"/>
              </a:rPr>
              <a:t> </a:t>
            </a:r>
            <a:r>
              <a:rPr sz="1588" spc="-9" dirty="0">
                <a:latin typeface="Calibri"/>
                <a:cs typeface="Calibri"/>
              </a:rPr>
              <a:t>plus</a:t>
            </a:r>
            <a:r>
              <a:rPr sz="1588" spc="26" dirty="0">
                <a:latin typeface="Calibri"/>
                <a:cs typeface="Calibri"/>
              </a:rPr>
              <a:t> </a:t>
            </a:r>
            <a:r>
              <a:rPr sz="1588" spc="-13" dirty="0">
                <a:latin typeface="Calibri"/>
                <a:cs typeface="Calibri"/>
              </a:rPr>
              <a:t>faible</a:t>
            </a:r>
            <a:endParaRPr sz="1588">
              <a:latin typeface="Calibri"/>
              <a:cs typeface="Calibri"/>
            </a:endParaRPr>
          </a:p>
        </p:txBody>
      </p:sp>
      <p:grpSp>
        <p:nvGrpSpPr>
          <p:cNvPr id="6" name="object 6"/>
          <p:cNvGrpSpPr/>
          <p:nvPr/>
        </p:nvGrpSpPr>
        <p:grpSpPr>
          <a:xfrm>
            <a:off x="6555889" y="4227755"/>
            <a:ext cx="2251262" cy="492499"/>
            <a:chOff x="5550408" y="4791455"/>
            <a:chExt cx="2551430" cy="558165"/>
          </a:xfrm>
        </p:grpSpPr>
        <p:pic>
          <p:nvPicPr>
            <p:cNvPr id="7" name="object 7"/>
            <p:cNvPicPr/>
            <p:nvPr/>
          </p:nvPicPr>
          <p:blipFill>
            <a:blip r:embed="rId2" cstate="print"/>
            <a:stretch>
              <a:fillRect/>
            </a:stretch>
          </p:blipFill>
          <p:spPr>
            <a:xfrm>
              <a:off x="5563695" y="4804028"/>
              <a:ext cx="838247" cy="532637"/>
            </a:xfrm>
            <a:prstGeom prst="rect">
              <a:avLst/>
            </a:prstGeom>
          </p:spPr>
        </p:pic>
        <p:pic>
          <p:nvPicPr>
            <p:cNvPr id="8" name="object 8"/>
            <p:cNvPicPr/>
            <p:nvPr/>
          </p:nvPicPr>
          <p:blipFill>
            <a:blip r:embed="rId3" cstate="print"/>
            <a:stretch>
              <a:fillRect/>
            </a:stretch>
          </p:blipFill>
          <p:spPr>
            <a:xfrm>
              <a:off x="5550408" y="4791455"/>
              <a:ext cx="2551176" cy="557784"/>
            </a:xfrm>
            <a:prstGeom prst="rect">
              <a:avLst/>
            </a:prstGeom>
          </p:spPr>
        </p:pic>
      </p:grpSp>
      <p:sp>
        <p:nvSpPr>
          <p:cNvPr id="9" name="object 9"/>
          <p:cNvSpPr txBox="1"/>
          <p:nvPr/>
        </p:nvSpPr>
        <p:spPr>
          <a:xfrm>
            <a:off x="6741014" y="4345645"/>
            <a:ext cx="336176" cy="200236"/>
          </a:xfrm>
          <a:prstGeom prst="rect">
            <a:avLst/>
          </a:prstGeom>
        </p:spPr>
        <p:txBody>
          <a:bodyPr vert="horz" wrap="square" lIns="0" tIns="10085" rIns="0" bIns="0" rtlCol="0">
            <a:spAutoFit/>
          </a:bodyPr>
          <a:lstStyle/>
          <a:p>
            <a:pPr marL="11206">
              <a:spcBef>
                <a:spcPts val="79"/>
              </a:spcBef>
            </a:pPr>
            <a:r>
              <a:rPr sz="1235" dirty="0">
                <a:latin typeface="Calibri"/>
                <a:cs typeface="Calibri"/>
              </a:rPr>
              <a:t>IS</a:t>
            </a:r>
            <a:r>
              <a:rPr sz="1235" spc="-4" dirty="0">
                <a:latin typeface="Calibri"/>
                <a:cs typeface="Calibri"/>
              </a:rPr>
              <a:t>P</a:t>
            </a:r>
            <a:r>
              <a:rPr sz="1235" spc="-75" dirty="0">
                <a:latin typeface="Times New Roman"/>
                <a:cs typeface="Times New Roman"/>
              </a:rPr>
              <a:t> </a:t>
            </a:r>
            <a:r>
              <a:rPr sz="1235" spc="-4" dirty="0">
                <a:latin typeface="Calibri"/>
                <a:cs typeface="Calibri"/>
              </a:rPr>
              <a:t>A</a:t>
            </a:r>
            <a:endParaRPr sz="1235">
              <a:latin typeface="Calibri"/>
              <a:cs typeface="Calibri"/>
            </a:endParaRPr>
          </a:p>
        </p:txBody>
      </p:sp>
      <p:grpSp>
        <p:nvGrpSpPr>
          <p:cNvPr id="10" name="object 10"/>
          <p:cNvGrpSpPr/>
          <p:nvPr/>
        </p:nvGrpSpPr>
        <p:grpSpPr>
          <a:xfrm>
            <a:off x="6555890" y="3896958"/>
            <a:ext cx="3316941" cy="1971675"/>
            <a:chOff x="5550408" y="4416552"/>
            <a:chExt cx="3759200" cy="2234565"/>
          </a:xfrm>
        </p:grpSpPr>
        <p:pic>
          <p:nvPicPr>
            <p:cNvPr id="11" name="object 11"/>
            <p:cNvPicPr/>
            <p:nvPr/>
          </p:nvPicPr>
          <p:blipFill>
            <a:blip r:embed="rId4" cstate="print"/>
            <a:stretch>
              <a:fillRect/>
            </a:stretch>
          </p:blipFill>
          <p:spPr>
            <a:xfrm>
              <a:off x="5563695" y="6099428"/>
              <a:ext cx="838247" cy="532637"/>
            </a:xfrm>
            <a:prstGeom prst="rect">
              <a:avLst/>
            </a:prstGeom>
          </p:spPr>
        </p:pic>
        <p:pic>
          <p:nvPicPr>
            <p:cNvPr id="12" name="object 12"/>
            <p:cNvPicPr/>
            <p:nvPr/>
          </p:nvPicPr>
          <p:blipFill>
            <a:blip r:embed="rId5" cstate="print"/>
            <a:stretch>
              <a:fillRect/>
            </a:stretch>
          </p:blipFill>
          <p:spPr>
            <a:xfrm>
              <a:off x="5550408" y="6086856"/>
              <a:ext cx="2612136" cy="557784"/>
            </a:xfrm>
            <a:prstGeom prst="rect">
              <a:avLst/>
            </a:prstGeom>
          </p:spPr>
        </p:pic>
        <p:pic>
          <p:nvPicPr>
            <p:cNvPr id="13" name="object 13"/>
            <p:cNvPicPr/>
            <p:nvPr/>
          </p:nvPicPr>
          <p:blipFill>
            <a:blip r:embed="rId6" cstate="print"/>
            <a:stretch>
              <a:fillRect/>
            </a:stretch>
          </p:blipFill>
          <p:spPr>
            <a:xfrm>
              <a:off x="7925251" y="4428299"/>
              <a:ext cx="1373343" cy="2209651"/>
            </a:xfrm>
            <a:prstGeom prst="rect">
              <a:avLst/>
            </a:prstGeom>
          </p:spPr>
        </p:pic>
        <p:sp>
          <p:nvSpPr>
            <p:cNvPr id="14" name="object 14"/>
            <p:cNvSpPr/>
            <p:nvPr/>
          </p:nvSpPr>
          <p:spPr>
            <a:xfrm>
              <a:off x="7912608" y="4416564"/>
              <a:ext cx="1397000" cy="2234565"/>
            </a:xfrm>
            <a:custGeom>
              <a:avLst/>
              <a:gdLst/>
              <a:ahLst/>
              <a:cxnLst/>
              <a:rect l="l" t="t" r="r" b="b"/>
              <a:pathLst>
                <a:path w="1397000" h="2234565">
                  <a:moveTo>
                    <a:pt x="1397000" y="1051560"/>
                  </a:moveTo>
                  <a:lnTo>
                    <a:pt x="1384300" y="1005840"/>
                  </a:lnTo>
                  <a:lnTo>
                    <a:pt x="1384300" y="963168"/>
                  </a:lnTo>
                  <a:lnTo>
                    <a:pt x="1371600" y="917448"/>
                  </a:lnTo>
                  <a:lnTo>
                    <a:pt x="1371600" y="874776"/>
                  </a:lnTo>
                  <a:lnTo>
                    <a:pt x="1358900" y="832104"/>
                  </a:lnTo>
                  <a:lnTo>
                    <a:pt x="1350327" y="805395"/>
                  </a:lnTo>
                  <a:lnTo>
                    <a:pt x="1353312" y="792480"/>
                  </a:lnTo>
                  <a:lnTo>
                    <a:pt x="1348003" y="791159"/>
                  </a:lnTo>
                  <a:lnTo>
                    <a:pt x="1358900" y="746760"/>
                  </a:lnTo>
                  <a:lnTo>
                    <a:pt x="1358900" y="527304"/>
                  </a:lnTo>
                  <a:lnTo>
                    <a:pt x="1333500" y="460248"/>
                  </a:lnTo>
                  <a:lnTo>
                    <a:pt x="1320800" y="399288"/>
                  </a:lnTo>
                  <a:lnTo>
                    <a:pt x="1282700" y="326136"/>
                  </a:lnTo>
                  <a:lnTo>
                    <a:pt x="1270000" y="307848"/>
                  </a:lnTo>
                  <a:lnTo>
                    <a:pt x="1244688" y="292671"/>
                  </a:lnTo>
                  <a:lnTo>
                    <a:pt x="1243584" y="280416"/>
                  </a:lnTo>
                  <a:lnTo>
                    <a:pt x="1233233" y="281711"/>
                  </a:lnTo>
                  <a:lnTo>
                    <a:pt x="1231900" y="280416"/>
                  </a:lnTo>
                  <a:lnTo>
                    <a:pt x="1231900" y="231648"/>
                  </a:lnTo>
                  <a:lnTo>
                    <a:pt x="1219200" y="204216"/>
                  </a:lnTo>
                  <a:lnTo>
                    <a:pt x="1219200" y="176784"/>
                  </a:lnTo>
                  <a:lnTo>
                    <a:pt x="1206500" y="152400"/>
                  </a:lnTo>
                  <a:lnTo>
                    <a:pt x="1206500" y="128016"/>
                  </a:lnTo>
                  <a:lnTo>
                    <a:pt x="1168400" y="64008"/>
                  </a:lnTo>
                  <a:lnTo>
                    <a:pt x="1155700" y="45720"/>
                  </a:lnTo>
                  <a:lnTo>
                    <a:pt x="1130300" y="18288"/>
                  </a:lnTo>
                  <a:lnTo>
                    <a:pt x="1130300" y="15240"/>
                  </a:lnTo>
                  <a:lnTo>
                    <a:pt x="1104900" y="9144"/>
                  </a:lnTo>
                  <a:lnTo>
                    <a:pt x="1104900" y="6096"/>
                  </a:lnTo>
                  <a:lnTo>
                    <a:pt x="1079500" y="0"/>
                  </a:lnTo>
                  <a:lnTo>
                    <a:pt x="1054100" y="0"/>
                  </a:lnTo>
                  <a:lnTo>
                    <a:pt x="1028700" y="12192"/>
                  </a:lnTo>
                  <a:lnTo>
                    <a:pt x="1028700" y="15240"/>
                  </a:lnTo>
                  <a:lnTo>
                    <a:pt x="990600" y="39624"/>
                  </a:lnTo>
                  <a:lnTo>
                    <a:pt x="977900" y="57912"/>
                  </a:lnTo>
                  <a:lnTo>
                    <a:pt x="952500" y="100584"/>
                  </a:lnTo>
                  <a:lnTo>
                    <a:pt x="927100" y="51816"/>
                  </a:lnTo>
                  <a:lnTo>
                    <a:pt x="914400" y="33528"/>
                  </a:lnTo>
                  <a:lnTo>
                    <a:pt x="901700" y="21336"/>
                  </a:lnTo>
                  <a:lnTo>
                    <a:pt x="889000" y="12192"/>
                  </a:lnTo>
                  <a:lnTo>
                    <a:pt x="889000" y="9144"/>
                  </a:lnTo>
                  <a:lnTo>
                    <a:pt x="876300" y="3048"/>
                  </a:lnTo>
                  <a:lnTo>
                    <a:pt x="863600" y="3048"/>
                  </a:lnTo>
                  <a:lnTo>
                    <a:pt x="850900" y="0"/>
                  </a:lnTo>
                  <a:lnTo>
                    <a:pt x="838200" y="0"/>
                  </a:lnTo>
                  <a:lnTo>
                    <a:pt x="825500" y="3048"/>
                  </a:lnTo>
                  <a:lnTo>
                    <a:pt x="812800" y="9144"/>
                  </a:lnTo>
                  <a:lnTo>
                    <a:pt x="787400" y="18288"/>
                  </a:lnTo>
                  <a:lnTo>
                    <a:pt x="762000" y="42672"/>
                  </a:lnTo>
                  <a:lnTo>
                    <a:pt x="749300" y="60960"/>
                  </a:lnTo>
                  <a:lnTo>
                    <a:pt x="749300" y="79248"/>
                  </a:lnTo>
                  <a:lnTo>
                    <a:pt x="736600" y="100584"/>
                  </a:lnTo>
                  <a:lnTo>
                    <a:pt x="714819" y="142379"/>
                  </a:lnTo>
                  <a:lnTo>
                    <a:pt x="711200" y="137160"/>
                  </a:lnTo>
                  <a:lnTo>
                    <a:pt x="673100" y="91440"/>
                  </a:lnTo>
                  <a:lnTo>
                    <a:pt x="660400" y="79248"/>
                  </a:lnTo>
                  <a:lnTo>
                    <a:pt x="660400" y="76200"/>
                  </a:lnTo>
                  <a:lnTo>
                    <a:pt x="635000" y="67056"/>
                  </a:lnTo>
                  <a:lnTo>
                    <a:pt x="622300" y="60960"/>
                  </a:lnTo>
                  <a:lnTo>
                    <a:pt x="596900" y="60960"/>
                  </a:lnTo>
                  <a:lnTo>
                    <a:pt x="558800" y="70104"/>
                  </a:lnTo>
                  <a:lnTo>
                    <a:pt x="546100" y="79248"/>
                  </a:lnTo>
                  <a:lnTo>
                    <a:pt x="533400" y="91440"/>
                  </a:lnTo>
                  <a:lnTo>
                    <a:pt x="520700" y="91440"/>
                  </a:lnTo>
                  <a:lnTo>
                    <a:pt x="495300" y="128016"/>
                  </a:lnTo>
                  <a:lnTo>
                    <a:pt x="469900" y="176784"/>
                  </a:lnTo>
                  <a:lnTo>
                    <a:pt x="457200" y="204216"/>
                  </a:lnTo>
                  <a:lnTo>
                    <a:pt x="444500" y="234696"/>
                  </a:lnTo>
                  <a:lnTo>
                    <a:pt x="444500" y="243840"/>
                  </a:lnTo>
                  <a:lnTo>
                    <a:pt x="431800" y="225552"/>
                  </a:lnTo>
                  <a:lnTo>
                    <a:pt x="406400" y="213360"/>
                  </a:lnTo>
                  <a:lnTo>
                    <a:pt x="393700" y="204216"/>
                  </a:lnTo>
                  <a:lnTo>
                    <a:pt x="355600" y="195072"/>
                  </a:lnTo>
                  <a:lnTo>
                    <a:pt x="330200" y="195072"/>
                  </a:lnTo>
                  <a:lnTo>
                    <a:pt x="304800" y="198120"/>
                  </a:lnTo>
                  <a:lnTo>
                    <a:pt x="292100" y="204216"/>
                  </a:lnTo>
                  <a:lnTo>
                    <a:pt x="292100" y="207264"/>
                  </a:lnTo>
                  <a:lnTo>
                    <a:pt x="266700" y="222504"/>
                  </a:lnTo>
                  <a:lnTo>
                    <a:pt x="203200" y="289560"/>
                  </a:lnTo>
                  <a:lnTo>
                    <a:pt x="165100" y="387096"/>
                  </a:lnTo>
                  <a:lnTo>
                    <a:pt x="139700" y="466344"/>
                  </a:lnTo>
                  <a:lnTo>
                    <a:pt x="127000" y="509016"/>
                  </a:lnTo>
                  <a:lnTo>
                    <a:pt x="127000" y="551688"/>
                  </a:lnTo>
                  <a:lnTo>
                    <a:pt x="114300" y="597408"/>
                  </a:lnTo>
                  <a:lnTo>
                    <a:pt x="114300" y="740664"/>
                  </a:lnTo>
                  <a:lnTo>
                    <a:pt x="127000" y="734568"/>
                  </a:lnTo>
                  <a:lnTo>
                    <a:pt x="127000" y="740410"/>
                  </a:lnTo>
                  <a:lnTo>
                    <a:pt x="124968" y="740664"/>
                  </a:lnTo>
                  <a:lnTo>
                    <a:pt x="126746" y="762063"/>
                  </a:lnTo>
                  <a:lnTo>
                    <a:pt x="131064" y="813816"/>
                  </a:lnTo>
                  <a:lnTo>
                    <a:pt x="158496" y="810768"/>
                  </a:lnTo>
                  <a:lnTo>
                    <a:pt x="152400" y="774192"/>
                  </a:lnTo>
                  <a:lnTo>
                    <a:pt x="149352" y="737616"/>
                  </a:lnTo>
                  <a:lnTo>
                    <a:pt x="139700" y="738822"/>
                  </a:lnTo>
                  <a:lnTo>
                    <a:pt x="139700" y="646176"/>
                  </a:lnTo>
                  <a:lnTo>
                    <a:pt x="152400" y="554736"/>
                  </a:lnTo>
                  <a:lnTo>
                    <a:pt x="152400" y="512064"/>
                  </a:lnTo>
                  <a:lnTo>
                    <a:pt x="165100" y="469392"/>
                  </a:lnTo>
                  <a:lnTo>
                    <a:pt x="190500" y="396240"/>
                  </a:lnTo>
                  <a:lnTo>
                    <a:pt x="228600" y="301752"/>
                  </a:lnTo>
                  <a:lnTo>
                    <a:pt x="266700" y="259080"/>
                  </a:lnTo>
                  <a:lnTo>
                    <a:pt x="279400" y="240792"/>
                  </a:lnTo>
                  <a:lnTo>
                    <a:pt x="279400" y="243840"/>
                  </a:lnTo>
                  <a:lnTo>
                    <a:pt x="304800" y="228600"/>
                  </a:lnTo>
                  <a:lnTo>
                    <a:pt x="317500" y="222504"/>
                  </a:lnTo>
                  <a:lnTo>
                    <a:pt x="330200" y="219456"/>
                  </a:lnTo>
                  <a:lnTo>
                    <a:pt x="342900" y="219456"/>
                  </a:lnTo>
                  <a:lnTo>
                    <a:pt x="355600" y="220980"/>
                  </a:lnTo>
                  <a:lnTo>
                    <a:pt x="368300" y="222504"/>
                  </a:lnTo>
                  <a:lnTo>
                    <a:pt x="381000" y="228600"/>
                  </a:lnTo>
                  <a:lnTo>
                    <a:pt x="381000" y="225552"/>
                  </a:lnTo>
                  <a:lnTo>
                    <a:pt x="393700" y="234696"/>
                  </a:lnTo>
                  <a:lnTo>
                    <a:pt x="406400" y="246888"/>
                  </a:lnTo>
                  <a:lnTo>
                    <a:pt x="444500" y="277368"/>
                  </a:lnTo>
                  <a:lnTo>
                    <a:pt x="444500" y="283464"/>
                  </a:lnTo>
                  <a:lnTo>
                    <a:pt x="452932" y="283464"/>
                  </a:lnTo>
                  <a:lnTo>
                    <a:pt x="460248" y="292608"/>
                  </a:lnTo>
                  <a:lnTo>
                    <a:pt x="469392" y="307848"/>
                  </a:lnTo>
                  <a:lnTo>
                    <a:pt x="487680" y="344424"/>
                  </a:lnTo>
                  <a:lnTo>
                    <a:pt x="512064" y="332232"/>
                  </a:lnTo>
                  <a:lnTo>
                    <a:pt x="499872" y="313944"/>
                  </a:lnTo>
                  <a:lnTo>
                    <a:pt x="490728" y="295656"/>
                  </a:lnTo>
                  <a:lnTo>
                    <a:pt x="478536" y="277368"/>
                  </a:lnTo>
                  <a:lnTo>
                    <a:pt x="469392" y="262128"/>
                  </a:lnTo>
                  <a:lnTo>
                    <a:pt x="459003" y="269544"/>
                  </a:lnTo>
                  <a:lnTo>
                    <a:pt x="469900" y="240792"/>
                  </a:lnTo>
                  <a:lnTo>
                    <a:pt x="495300" y="185928"/>
                  </a:lnTo>
                  <a:lnTo>
                    <a:pt x="508000" y="161544"/>
                  </a:lnTo>
                  <a:lnTo>
                    <a:pt x="533400" y="124968"/>
                  </a:lnTo>
                  <a:lnTo>
                    <a:pt x="546100" y="109728"/>
                  </a:lnTo>
                  <a:lnTo>
                    <a:pt x="546100" y="112776"/>
                  </a:lnTo>
                  <a:lnTo>
                    <a:pt x="558800" y="100584"/>
                  </a:lnTo>
                  <a:lnTo>
                    <a:pt x="571500" y="91440"/>
                  </a:lnTo>
                  <a:lnTo>
                    <a:pt x="596900" y="85344"/>
                  </a:lnTo>
                  <a:lnTo>
                    <a:pt x="609600" y="88392"/>
                  </a:lnTo>
                  <a:lnTo>
                    <a:pt x="609600" y="85344"/>
                  </a:lnTo>
                  <a:lnTo>
                    <a:pt x="635000" y="91440"/>
                  </a:lnTo>
                  <a:lnTo>
                    <a:pt x="622300" y="91440"/>
                  </a:lnTo>
                  <a:lnTo>
                    <a:pt x="635000" y="96012"/>
                  </a:lnTo>
                  <a:lnTo>
                    <a:pt x="647700" y="100584"/>
                  </a:lnTo>
                  <a:lnTo>
                    <a:pt x="647700" y="97536"/>
                  </a:lnTo>
                  <a:lnTo>
                    <a:pt x="660400" y="109728"/>
                  </a:lnTo>
                  <a:lnTo>
                    <a:pt x="673100" y="124968"/>
                  </a:lnTo>
                  <a:lnTo>
                    <a:pt x="685800" y="137160"/>
                  </a:lnTo>
                  <a:lnTo>
                    <a:pt x="698500" y="167640"/>
                  </a:lnTo>
                  <a:lnTo>
                    <a:pt x="711200" y="185928"/>
                  </a:lnTo>
                  <a:lnTo>
                    <a:pt x="711200" y="192024"/>
                  </a:lnTo>
                  <a:lnTo>
                    <a:pt x="712952" y="192024"/>
                  </a:lnTo>
                  <a:lnTo>
                    <a:pt x="710184" y="207264"/>
                  </a:lnTo>
                  <a:lnTo>
                    <a:pt x="704088" y="243840"/>
                  </a:lnTo>
                  <a:lnTo>
                    <a:pt x="728472" y="246888"/>
                  </a:lnTo>
                  <a:lnTo>
                    <a:pt x="734568" y="210312"/>
                  </a:lnTo>
                  <a:lnTo>
                    <a:pt x="740664" y="176784"/>
                  </a:lnTo>
                  <a:lnTo>
                    <a:pt x="736600" y="176276"/>
                  </a:lnTo>
                  <a:lnTo>
                    <a:pt x="736600" y="173736"/>
                  </a:lnTo>
                  <a:lnTo>
                    <a:pt x="736600" y="155448"/>
                  </a:lnTo>
                  <a:lnTo>
                    <a:pt x="749300" y="131064"/>
                  </a:lnTo>
                  <a:lnTo>
                    <a:pt x="749300" y="109728"/>
                  </a:lnTo>
                  <a:lnTo>
                    <a:pt x="774700" y="73152"/>
                  </a:lnTo>
                  <a:lnTo>
                    <a:pt x="787400" y="57912"/>
                  </a:lnTo>
                  <a:lnTo>
                    <a:pt x="812800" y="36576"/>
                  </a:lnTo>
                  <a:lnTo>
                    <a:pt x="812800" y="39624"/>
                  </a:lnTo>
                  <a:lnTo>
                    <a:pt x="825500" y="30480"/>
                  </a:lnTo>
                  <a:lnTo>
                    <a:pt x="812800" y="30480"/>
                  </a:lnTo>
                  <a:lnTo>
                    <a:pt x="838200" y="24384"/>
                  </a:lnTo>
                  <a:lnTo>
                    <a:pt x="850900" y="24384"/>
                  </a:lnTo>
                  <a:lnTo>
                    <a:pt x="863600" y="27432"/>
                  </a:lnTo>
                  <a:lnTo>
                    <a:pt x="876300" y="33528"/>
                  </a:lnTo>
                  <a:lnTo>
                    <a:pt x="889000" y="42672"/>
                  </a:lnTo>
                  <a:lnTo>
                    <a:pt x="889000" y="39624"/>
                  </a:lnTo>
                  <a:lnTo>
                    <a:pt x="901700" y="51816"/>
                  </a:lnTo>
                  <a:lnTo>
                    <a:pt x="927100" y="88392"/>
                  </a:lnTo>
                  <a:lnTo>
                    <a:pt x="927100" y="109728"/>
                  </a:lnTo>
                  <a:lnTo>
                    <a:pt x="939800" y="137160"/>
                  </a:lnTo>
                  <a:lnTo>
                    <a:pt x="939800" y="140208"/>
                  </a:lnTo>
                  <a:lnTo>
                    <a:pt x="941692" y="140665"/>
                  </a:lnTo>
                  <a:lnTo>
                    <a:pt x="923544" y="204216"/>
                  </a:lnTo>
                  <a:lnTo>
                    <a:pt x="947928" y="210312"/>
                  </a:lnTo>
                  <a:lnTo>
                    <a:pt x="960120" y="167640"/>
                  </a:lnTo>
                  <a:lnTo>
                    <a:pt x="972312" y="128016"/>
                  </a:lnTo>
                  <a:lnTo>
                    <a:pt x="990600" y="91440"/>
                  </a:lnTo>
                  <a:lnTo>
                    <a:pt x="1016000" y="57912"/>
                  </a:lnTo>
                  <a:lnTo>
                    <a:pt x="1054100" y="30480"/>
                  </a:lnTo>
                  <a:lnTo>
                    <a:pt x="1062558" y="26416"/>
                  </a:lnTo>
                  <a:lnTo>
                    <a:pt x="1073150" y="25146"/>
                  </a:lnTo>
                  <a:lnTo>
                    <a:pt x="1079500" y="25908"/>
                  </a:lnTo>
                  <a:lnTo>
                    <a:pt x="1092200" y="27432"/>
                  </a:lnTo>
                  <a:lnTo>
                    <a:pt x="1079500" y="27432"/>
                  </a:lnTo>
                  <a:lnTo>
                    <a:pt x="1092200" y="28956"/>
                  </a:lnTo>
                  <a:lnTo>
                    <a:pt x="1104900" y="30480"/>
                  </a:lnTo>
                  <a:lnTo>
                    <a:pt x="1092200" y="30480"/>
                  </a:lnTo>
                  <a:lnTo>
                    <a:pt x="1117600" y="39624"/>
                  </a:lnTo>
                  <a:lnTo>
                    <a:pt x="1104900" y="36576"/>
                  </a:lnTo>
                  <a:lnTo>
                    <a:pt x="1117600" y="42672"/>
                  </a:lnTo>
                  <a:lnTo>
                    <a:pt x="1130300" y="48768"/>
                  </a:lnTo>
                  <a:lnTo>
                    <a:pt x="1130300" y="60960"/>
                  </a:lnTo>
                  <a:lnTo>
                    <a:pt x="1155700" y="97536"/>
                  </a:lnTo>
                  <a:lnTo>
                    <a:pt x="1168400" y="118872"/>
                  </a:lnTo>
                  <a:lnTo>
                    <a:pt x="1181100" y="137160"/>
                  </a:lnTo>
                  <a:lnTo>
                    <a:pt x="1181100" y="161544"/>
                  </a:lnTo>
                  <a:lnTo>
                    <a:pt x="1206500" y="210312"/>
                  </a:lnTo>
                  <a:lnTo>
                    <a:pt x="1206500" y="298704"/>
                  </a:lnTo>
                  <a:lnTo>
                    <a:pt x="1219200" y="298704"/>
                  </a:lnTo>
                  <a:lnTo>
                    <a:pt x="1219200" y="347472"/>
                  </a:lnTo>
                  <a:lnTo>
                    <a:pt x="1246632" y="347472"/>
                  </a:lnTo>
                  <a:lnTo>
                    <a:pt x="1246632" y="329069"/>
                  </a:lnTo>
                  <a:lnTo>
                    <a:pt x="1270000" y="362712"/>
                  </a:lnTo>
                  <a:lnTo>
                    <a:pt x="1295400" y="411480"/>
                  </a:lnTo>
                  <a:lnTo>
                    <a:pt x="1308100" y="466344"/>
                  </a:lnTo>
                  <a:lnTo>
                    <a:pt x="1320800" y="499872"/>
                  </a:lnTo>
                  <a:lnTo>
                    <a:pt x="1333500" y="530352"/>
                  </a:lnTo>
                  <a:lnTo>
                    <a:pt x="1333500" y="746760"/>
                  </a:lnTo>
                  <a:lnTo>
                    <a:pt x="1320800" y="792480"/>
                  </a:lnTo>
                  <a:lnTo>
                    <a:pt x="1320800" y="798576"/>
                  </a:lnTo>
                  <a:lnTo>
                    <a:pt x="1310640" y="859536"/>
                  </a:lnTo>
                  <a:lnTo>
                    <a:pt x="1283208" y="920496"/>
                  </a:lnTo>
                  <a:lnTo>
                    <a:pt x="1307592" y="932688"/>
                  </a:lnTo>
                  <a:lnTo>
                    <a:pt x="1319784" y="902208"/>
                  </a:lnTo>
                  <a:lnTo>
                    <a:pt x="1335024" y="868680"/>
                  </a:lnTo>
                  <a:lnTo>
                    <a:pt x="1338465" y="854900"/>
                  </a:lnTo>
                  <a:lnTo>
                    <a:pt x="1346200" y="880872"/>
                  </a:lnTo>
                  <a:lnTo>
                    <a:pt x="1358900" y="920496"/>
                  </a:lnTo>
                  <a:lnTo>
                    <a:pt x="1358900" y="1231392"/>
                  </a:lnTo>
                  <a:lnTo>
                    <a:pt x="1346200" y="1271016"/>
                  </a:lnTo>
                  <a:lnTo>
                    <a:pt x="1333500" y="1313688"/>
                  </a:lnTo>
                  <a:lnTo>
                    <a:pt x="1333500" y="1350264"/>
                  </a:lnTo>
                  <a:lnTo>
                    <a:pt x="1320800" y="1386840"/>
                  </a:lnTo>
                  <a:lnTo>
                    <a:pt x="1295400" y="1420368"/>
                  </a:lnTo>
                  <a:lnTo>
                    <a:pt x="1270000" y="1466088"/>
                  </a:lnTo>
                  <a:lnTo>
                    <a:pt x="1257300" y="1484376"/>
                  </a:lnTo>
                  <a:lnTo>
                    <a:pt x="1244600" y="1496568"/>
                  </a:lnTo>
                  <a:lnTo>
                    <a:pt x="1244600" y="1508760"/>
                  </a:lnTo>
                  <a:lnTo>
                    <a:pt x="1219200" y="1527048"/>
                  </a:lnTo>
                  <a:lnTo>
                    <a:pt x="1212443" y="1530286"/>
                  </a:lnTo>
                  <a:lnTo>
                    <a:pt x="1207008" y="1429512"/>
                  </a:lnTo>
                  <a:lnTo>
                    <a:pt x="1197864" y="1374648"/>
                  </a:lnTo>
                  <a:lnTo>
                    <a:pt x="1185672" y="1325880"/>
                  </a:lnTo>
                  <a:lnTo>
                    <a:pt x="1176528" y="1301496"/>
                  </a:lnTo>
                  <a:lnTo>
                    <a:pt x="1170432" y="1277112"/>
                  </a:lnTo>
                  <a:lnTo>
                    <a:pt x="1161288" y="1255776"/>
                  </a:lnTo>
                  <a:lnTo>
                    <a:pt x="1152144" y="1237488"/>
                  </a:lnTo>
                  <a:lnTo>
                    <a:pt x="1139952" y="1219200"/>
                  </a:lnTo>
                  <a:lnTo>
                    <a:pt x="1130808" y="1200912"/>
                  </a:lnTo>
                  <a:lnTo>
                    <a:pt x="1118616" y="1182624"/>
                  </a:lnTo>
                  <a:lnTo>
                    <a:pt x="1106424" y="1170432"/>
                  </a:lnTo>
                  <a:lnTo>
                    <a:pt x="1088136" y="1185672"/>
                  </a:lnTo>
                  <a:lnTo>
                    <a:pt x="1100328" y="1200912"/>
                  </a:lnTo>
                  <a:lnTo>
                    <a:pt x="1118616" y="1231392"/>
                  </a:lnTo>
                  <a:lnTo>
                    <a:pt x="1136904" y="1267968"/>
                  </a:lnTo>
                  <a:lnTo>
                    <a:pt x="1155192" y="1310640"/>
                  </a:lnTo>
                  <a:lnTo>
                    <a:pt x="1173480" y="1380744"/>
                  </a:lnTo>
                  <a:lnTo>
                    <a:pt x="1182624" y="1432560"/>
                  </a:lnTo>
                  <a:lnTo>
                    <a:pt x="1188389" y="1539240"/>
                  </a:lnTo>
                  <a:lnTo>
                    <a:pt x="1181100" y="1539240"/>
                  </a:lnTo>
                  <a:lnTo>
                    <a:pt x="1181100" y="1630680"/>
                  </a:lnTo>
                  <a:lnTo>
                    <a:pt x="1168400" y="1703832"/>
                  </a:lnTo>
                  <a:lnTo>
                    <a:pt x="1155700" y="1737360"/>
                  </a:lnTo>
                  <a:lnTo>
                    <a:pt x="1155700" y="1770888"/>
                  </a:lnTo>
                  <a:lnTo>
                    <a:pt x="1130300" y="1828800"/>
                  </a:lnTo>
                  <a:lnTo>
                    <a:pt x="1104900" y="1874520"/>
                  </a:lnTo>
                  <a:lnTo>
                    <a:pt x="1066800" y="1908048"/>
                  </a:lnTo>
                  <a:lnTo>
                    <a:pt x="1054100" y="1920240"/>
                  </a:lnTo>
                  <a:lnTo>
                    <a:pt x="1041400" y="1929384"/>
                  </a:lnTo>
                  <a:lnTo>
                    <a:pt x="1028700" y="1935480"/>
                  </a:lnTo>
                  <a:lnTo>
                    <a:pt x="1003300" y="1935480"/>
                  </a:lnTo>
                  <a:lnTo>
                    <a:pt x="990600" y="1932432"/>
                  </a:lnTo>
                  <a:lnTo>
                    <a:pt x="952500" y="1914144"/>
                  </a:lnTo>
                  <a:lnTo>
                    <a:pt x="939800" y="1905000"/>
                  </a:lnTo>
                  <a:lnTo>
                    <a:pt x="939800" y="1892808"/>
                  </a:lnTo>
                  <a:lnTo>
                    <a:pt x="927100" y="1880616"/>
                  </a:lnTo>
                  <a:lnTo>
                    <a:pt x="925131" y="1879676"/>
                  </a:lnTo>
                  <a:lnTo>
                    <a:pt x="932688" y="1880616"/>
                  </a:lnTo>
                  <a:lnTo>
                    <a:pt x="938784" y="1831848"/>
                  </a:lnTo>
                  <a:lnTo>
                    <a:pt x="941832" y="1783080"/>
                  </a:lnTo>
                  <a:lnTo>
                    <a:pt x="917448" y="1780032"/>
                  </a:lnTo>
                  <a:lnTo>
                    <a:pt x="914400" y="1831848"/>
                  </a:lnTo>
                  <a:lnTo>
                    <a:pt x="908519" y="1875942"/>
                  </a:lnTo>
                  <a:lnTo>
                    <a:pt x="901700" y="1877568"/>
                  </a:lnTo>
                  <a:lnTo>
                    <a:pt x="901700" y="1886712"/>
                  </a:lnTo>
                  <a:lnTo>
                    <a:pt x="889000" y="1932432"/>
                  </a:lnTo>
                  <a:lnTo>
                    <a:pt x="876300" y="2011680"/>
                  </a:lnTo>
                  <a:lnTo>
                    <a:pt x="863600" y="2048256"/>
                  </a:lnTo>
                  <a:lnTo>
                    <a:pt x="850900" y="2081784"/>
                  </a:lnTo>
                  <a:lnTo>
                    <a:pt x="825500" y="2112264"/>
                  </a:lnTo>
                  <a:lnTo>
                    <a:pt x="812800" y="2136648"/>
                  </a:lnTo>
                  <a:lnTo>
                    <a:pt x="800100" y="2157984"/>
                  </a:lnTo>
                  <a:lnTo>
                    <a:pt x="787400" y="2176272"/>
                  </a:lnTo>
                  <a:lnTo>
                    <a:pt x="762000" y="2191512"/>
                  </a:lnTo>
                  <a:lnTo>
                    <a:pt x="749300" y="2200656"/>
                  </a:lnTo>
                  <a:lnTo>
                    <a:pt x="723900" y="2209800"/>
                  </a:lnTo>
                  <a:lnTo>
                    <a:pt x="698500" y="2209800"/>
                  </a:lnTo>
                  <a:lnTo>
                    <a:pt x="685800" y="2206752"/>
                  </a:lnTo>
                  <a:lnTo>
                    <a:pt x="673100" y="2200656"/>
                  </a:lnTo>
                  <a:lnTo>
                    <a:pt x="660400" y="2197608"/>
                  </a:lnTo>
                  <a:lnTo>
                    <a:pt x="622300" y="2164080"/>
                  </a:lnTo>
                  <a:lnTo>
                    <a:pt x="584200" y="2097024"/>
                  </a:lnTo>
                  <a:lnTo>
                    <a:pt x="558800" y="2069592"/>
                  </a:lnTo>
                  <a:lnTo>
                    <a:pt x="558800" y="2042160"/>
                  </a:lnTo>
                  <a:lnTo>
                    <a:pt x="546100" y="2008632"/>
                  </a:lnTo>
                  <a:lnTo>
                    <a:pt x="546100" y="2005584"/>
                  </a:lnTo>
                  <a:lnTo>
                    <a:pt x="537730" y="2003577"/>
                  </a:lnTo>
                  <a:lnTo>
                    <a:pt x="548640" y="1999488"/>
                  </a:lnTo>
                  <a:lnTo>
                    <a:pt x="536448" y="1956816"/>
                  </a:lnTo>
                  <a:lnTo>
                    <a:pt x="527304" y="1911096"/>
                  </a:lnTo>
                  <a:lnTo>
                    <a:pt x="502920" y="1917192"/>
                  </a:lnTo>
                  <a:lnTo>
                    <a:pt x="512064" y="1962912"/>
                  </a:lnTo>
                  <a:lnTo>
                    <a:pt x="521817" y="1999488"/>
                  </a:lnTo>
                  <a:lnTo>
                    <a:pt x="520700" y="1999488"/>
                  </a:lnTo>
                  <a:lnTo>
                    <a:pt x="508000" y="2017776"/>
                  </a:lnTo>
                  <a:lnTo>
                    <a:pt x="495300" y="2029968"/>
                  </a:lnTo>
                  <a:lnTo>
                    <a:pt x="482600" y="2051304"/>
                  </a:lnTo>
                  <a:lnTo>
                    <a:pt x="444500" y="2069592"/>
                  </a:lnTo>
                  <a:lnTo>
                    <a:pt x="406400" y="2078736"/>
                  </a:lnTo>
                  <a:lnTo>
                    <a:pt x="393700" y="2075688"/>
                  </a:lnTo>
                  <a:lnTo>
                    <a:pt x="381000" y="2075688"/>
                  </a:lnTo>
                  <a:lnTo>
                    <a:pt x="368300" y="2072640"/>
                  </a:lnTo>
                  <a:lnTo>
                    <a:pt x="368300" y="2066544"/>
                  </a:lnTo>
                  <a:lnTo>
                    <a:pt x="355600" y="2063496"/>
                  </a:lnTo>
                  <a:lnTo>
                    <a:pt x="342900" y="2057400"/>
                  </a:lnTo>
                  <a:lnTo>
                    <a:pt x="292100" y="2020824"/>
                  </a:lnTo>
                  <a:lnTo>
                    <a:pt x="292100" y="2008632"/>
                  </a:lnTo>
                  <a:lnTo>
                    <a:pt x="254000" y="1947672"/>
                  </a:lnTo>
                  <a:lnTo>
                    <a:pt x="228600" y="1911096"/>
                  </a:lnTo>
                  <a:lnTo>
                    <a:pt x="203200" y="1825752"/>
                  </a:lnTo>
                  <a:lnTo>
                    <a:pt x="203200" y="1821688"/>
                  </a:lnTo>
                  <a:lnTo>
                    <a:pt x="213360" y="1816608"/>
                  </a:lnTo>
                  <a:lnTo>
                    <a:pt x="222504" y="1813560"/>
                  </a:lnTo>
                  <a:lnTo>
                    <a:pt x="231648" y="1807464"/>
                  </a:lnTo>
                  <a:lnTo>
                    <a:pt x="240792" y="1798320"/>
                  </a:lnTo>
                  <a:lnTo>
                    <a:pt x="225552" y="1780032"/>
                  </a:lnTo>
                  <a:lnTo>
                    <a:pt x="216408" y="1786128"/>
                  </a:lnTo>
                  <a:lnTo>
                    <a:pt x="210312" y="1792224"/>
                  </a:lnTo>
                  <a:lnTo>
                    <a:pt x="201168" y="1795272"/>
                  </a:lnTo>
                  <a:lnTo>
                    <a:pt x="195072" y="1798320"/>
                  </a:lnTo>
                  <a:lnTo>
                    <a:pt x="197421" y="1807743"/>
                  </a:lnTo>
                  <a:lnTo>
                    <a:pt x="190500" y="1804416"/>
                  </a:lnTo>
                  <a:lnTo>
                    <a:pt x="190500" y="1807464"/>
                  </a:lnTo>
                  <a:lnTo>
                    <a:pt x="165100" y="1807464"/>
                  </a:lnTo>
                  <a:lnTo>
                    <a:pt x="152400" y="1804416"/>
                  </a:lnTo>
                  <a:lnTo>
                    <a:pt x="139700" y="1798320"/>
                  </a:lnTo>
                  <a:lnTo>
                    <a:pt x="127000" y="1789176"/>
                  </a:lnTo>
                  <a:lnTo>
                    <a:pt x="127000" y="1776984"/>
                  </a:lnTo>
                  <a:lnTo>
                    <a:pt x="114300" y="1764792"/>
                  </a:lnTo>
                  <a:lnTo>
                    <a:pt x="101600" y="1749552"/>
                  </a:lnTo>
                  <a:lnTo>
                    <a:pt x="88900" y="1731264"/>
                  </a:lnTo>
                  <a:lnTo>
                    <a:pt x="76200" y="1688592"/>
                  </a:lnTo>
                  <a:lnTo>
                    <a:pt x="63500" y="1639824"/>
                  </a:lnTo>
                  <a:lnTo>
                    <a:pt x="63500" y="1612392"/>
                  </a:lnTo>
                  <a:lnTo>
                    <a:pt x="50800" y="1581912"/>
                  </a:lnTo>
                  <a:lnTo>
                    <a:pt x="50800" y="1456944"/>
                  </a:lnTo>
                  <a:lnTo>
                    <a:pt x="63500" y="1426464"/>
                  </a:lnTo>
                  <a:lnTo>
                    <a:pt x="63500" y="1368552"/>
                  </a:lnTo>
                  <a:lnTo>
                    <a:pt x="76200" y="1341120"/>
                  </a:lnTo>
                  <a:lnTo>
                    <a:pt x="84759" y="1324686"/>
                  </a:lnTo>
                  <a:lnTo>
                    <a:pt x="94488" y="1331976"/>
                  </a:lnTo>
                  <a:lnTo>
                    <a:pt x="103632" y="1341120"/>
                  </a:lnTo>
                  <a:lnTo>
                    <a:pt x="124968" y="1351788"/>
                  </a:lnTo>
                  <a:lnTo>
                    <a:pt x="128016" y="1353312"/>
                  </a:lnTo>
                  <a:lnTo>
                    <a:pt x="137160" y="1356360"/>
                  </a:lnTo>
                  <a:lnTo>
                    <a:pt x="143256" y="1356360"/>
                  </a:lnTo>
                  <a:lnTo>
                    <a:pt x="164592" y="1356360"/>
                  </a:lnTo>
                  <a:lnTo>
                    <a:pt x="161544" y="1331976"/>
                  </a:lnTo>
                  <a:lnTo>
                    <a:pt x="146304" y="1331976"/>
                  </a:lnTo>
                  <a:lnTo>
                    <a:pt x="134112" y="1328928"/>
                  </a:lnTo>
                  <a:lnTo>
                    <a:pt x="124968" y="1325880"/>
                  </a:lnTo>
                  <a:lnTo>
                    <a:pt x="128016" y="1325880"/>
                  </a:lnTo>
                  <a:lnTo>
                    <a:pt x="109728" y="1313688"/>
                  </a:lnTo>
                  <a:lnTo>
                    <a:pt x="91440" y="1295400"/>
                  </a:lnTo>
                  <a:lnTo>
                    <a:pt x="85801" y="1300099"/>
                  </a:lnTo>
                  <a:lnTo>
                    <a:pt x="50800" y="1249680"/>
                  </a:lnTo>
                  <a:lnTo>
                    <a:pt x="50800" y="1225296"/>
                  </a:lnTo>
                  <a:lnTo>
                    <a:pt x="38100" y="1203960"/>
                  </a:lnTo>
                  <a:lnTo>
                    <a:pt x="38100" y="1176528"/>
                  </a:lnTo>
                  <a:lnTo>
                    <a:pt x="25400" y="1152144"/>
                  </a:lnTo>
                  <a:lnTo>
                    <a:pt x="25400" y="1097280"/>
                  </a:lnTo>
                  <a:lnTo>
                    <a:pt x="12700" y="1066800"/>
                  </a:lnTo>
                  <a:lnTo>
                    <a:pt x="12700" y="1039368"/>
                  </a:lnTo>
                  <a:lnTo>
                    <a:pt x="25400" y="1008888"/>
                  </a:lnTo>
                  <a:lnTo>
                    <a:pt x="25400" y="926592"/>
                  </a:lnTo>
                  <a:lnTo>
                    <a:pt x="38100" y="899160"/>
                  </a:lnTo>
                  <a:lnTo>
                    <a:pt x="50800" y="868680"/>
                  </a:lnTo>
                  <a:lnTo>
                    <a:pt x="63500" y="844296"/>
                  </a:lnTo>
                  <a:lnTo>
                    <a:pt x="63500" y="819912"/>
                  </a:lnTo>
                  <a:lnTo>
                    <a:pt x="76200" y="798576"/>
                  </a:lnTo>
                  <a:lnTo>
                    <a:pt x="88900" y="783336"/>
                  </a:lnTo>
                  <a:lnTo>
                    <a:pt x="88900" y="786384"/>
                  </a:lnTo>
                  <a:lnTo>
                    <a:pt x="101600" y="771144"/>
                  </a:lnTo>
                  <a:lnTo>
                    <a:pt x="101600" y="774192"/>
                  </a:lnTo>
                  <a:lnTo>
                    <a:pt x="114300" y="768096"/>
                  </a:lnTo>
                  <a:lnTo>
                    <a:pt x="114300" y="765048"/>
                  </a:lnTo>
                  <a:lnTo>
                    <a:pt x="114300" y="743712"/>
                  </a:lnTo>
                  <a:lnTo>
                    <a:pt x="114300" y="740664"/>
                  </a:lnTo>
                  <a:lnTo>
                    <a:pt x="101600" y="740664"/>
                  </a:lnTo>
                  <a:lnTo>
                    <a:pt x="76200" y="765048"/>
                  </a:lnTo>
                  <a:lnTo>
                    <a:pt x="76200" y="768096"/>
                  </a:lnTo>
                  <a:lnTo>
                    <a:pt x="63500" y="786384"/>
                  </a:lnTo>
                  <a:lnTo>
                    <a:pt x="50800" y="807720"/>
                  </a:lnTo>
                  <a:lnTo>
                    <a:pt x="25400" y="862584"/>
                  </a:lnTo>
                  <a:lnTo>
                    <a:pt x="12700" y="893064"/>
                  </a:lnTo>
                  <a:lnTo>
                    <a:pt x="0" y="920496"/>
                  </a:lnTo>
                  <a:lnTo>
                    <a:pt x="0" y="1127760"/>
                  </a:lnTo>
                  <a:lnTo>
                    <a:pt x="12700" y="1210056"/>
                  </a:lnTo>
                  <a:lnTo>
                    <a:pt x="25400" y="1234440"/>
                  </a:lnTo>
                  <a:lnTo>
                    <a:pt x="25400" y="1258824"/>
                  </a:lnTo>
                  <a:lnTo>
                    <a:pt x="50800" y="1301496"/>
                  </a:lnTo>
                  <a:lnTo>
                    <a:pt x="59867" y="1314551"/>
                  </a:lnTo>
                  <a:lnTo>
                    <a:pt x="50800" y="1331976"/>
                  </a:lnTo>
                  <a:lnTo>
                    <a:pt x="50800" y="1362456"/>
                  </a:lnTo>
                  <a:lnTo>
                    <a:pt x="38100" y="1389888"/>
                  </a:lnTo>
                  <a:lnTo>
                    <a:pt x="25400" y="1423416"/>
                  </a:lnTo>
                  <a:lnTo>
                    <a:pt x="25400" y="1615440"/>
                  </a:lnTo>
                  <a:lnTo>
                    <a:pt x="38100" y="1670304"/>
                  </a:lnTo>
                  <a:lnTo>
                    <a:pt x="50800" y="1697736"/>
                  </a:lnTo>
                  <a:lnTo>
                    <a:pt x="63500" y="1719072"/>
                  </a:lnTo>
                  <a:lnTo>
                    <a:pt x="76200" y="1761744"/>
                  </a:lnTo>
                  <a:lnTo>
                    <a:pt x="88900" y="1780032"/>
                  </a:lnTo>
                  <a:lnTo>
                    <a:pt x="114300" y="1810512"/>
                  </a:lnTo>
                  <a:lnTo>
                    <a:pt x="127000" y="1819656"/>
                  </a:lnTo>
                  <a:lnTo>
                    <a:pt x="139700" y="1825752"/>
                  </a:lnTo>
                  <a:lnTo>
                    <a:pt x="139700" y="1828800"/>
                  </a:lnTo>
                  <a:lnTo>
                    <a:pt x="177800" y="1834896"/>
                  </a:lnTo>
                  <a:lnTo>
                    <a:pt x="182880" y="1833676"/>
                  </a:lnTo>
                  <a:lnTo>
                    <a:pt x="203200" y="1877568"/>
                  </a:lnTo>
                  <a:lnTo>
                    <a:pt x="215900" y="1920240"/>
                  </a:lnTo>
                  <a:lnTo>
                    <a:pt x="228600" y="1959864"/>
                  </a:lnTo>
                  <a:lnTo>
                    <a:pt x="254000" y="1993392"/>
                  </a:lnTo>
                  <a:lnTo>
                    <a:pt x="266700" y="2023872"/>
                  </a:lnTo>
                  <a:lnTo>
                    <a:pt x="317500" y="2069592"/>
                  </a:lnTo>
                  <a:lnTo>
                    <a:pt x="368300" y="2097024"/>
                  </a:lnTo>
                  <a:lnTo>
                    <a:pt x="393700" y="2103120"/>
                  </a:lnTo>
                  <a:lnTo>
                    <a:pt x="419100" y="2103120"/>
                  </a:lnTo>
                  <a:lnTo>
                    <a:pt x="482600" y="2078736"/>
                  </a:lnTo>
                  <a:lnTo>
                    <a:pt x="520700" y="2048256"/>
                  </a:lnTo>
                  <a:lnTo>
                    <a:pt x="529158" y="2040128"/>
                  </a:lnTo>
                  <a:lnTo>
                    <a:pt x="533400" y="2051304"/>
                  </a:lnTo>
                  <a:lnTo>
                    <a:pt x="558800" y="2112264"/>
                  </a:lnTo>
                  <a:lnTo>
                    <a:pt x="584200" y="2161032"/>
                  </a:lnTo>
                  <a:lnTo>
                    <a:pt x="635000" y="2212848"/>
                  </a:lnTo>
                  <a:lnTo>
                    <a:pt x="673100" y="2231136"/>
                  </a:lnTo>
                  <a:lnTo>
                    <a:pt x="685800" y="2234184"/>
                  </a:lnTo>
                  <a:lnTo>
                    <a:pt x="723900" y="2234184"/>
                  </a:lnTo>
                  <a:lnTo>
                    <a:pt x="736600" y="2231136"/>
                  </a:lnTo>
                  <a:lnTo>
                    <a:pt x="749300" y="2225040"/>
                  </a:lnTo>
                  <a:lnTo>
                    <a:pt x="762000" y="2225040"/>
                  </a:lnTo>
                  <a:lnTo>
                    <a:pt x="774700" y="2212848"/>
                  </a:lnTo>
                  <a:lnTo>
                    <a:pt x="800100" y="2194560"/>
                  </a:lnTo>
                  <a:lnTo>
                    <a:pt x="825500" y="2173224"/>
                  </a:lnTo>
                  <a:lnTo>
                    <a:pt x="838200" y="2148840"/>
                  </a:lnTo>
                  <a:lnTo>
                    <a:pt x="850900" y="2121408"/>
                  </a:lnTo>
                  <a:lnTo>
                    <a:pt x="876300" y="2090928"/>
                  </a:lnTo>
                  <a:lnTo>
                    <a:pt x="889000" y="2057400"/>
                  </a:lnTo>
                  <a:lnTo>
                    <a:pt x="914400" y="1978152"/>
                  </a:lnTo>
                  <a:lnTo>
                    <a:pt x="914400" y="1935480"/>
                  </a:lnTo>
                  <a:lnTo>
                    <a:pt x="919746" y="1916226"/>
                  </a:lnTo>
                  <a:lnTo>
                    <a:pt x="952500" y="1944624"/>
                  </a:lnTo>
                  <a:lnTo>
                    <a:pt x="990600" y="1959864"/>
                  </a:lnTo>
                  <a:lnTo>
                    <a:pt x="1003300" y="1959864"/>
                  </a:lnTo>
                  <a:lnTo>
                    <a:pt x="1003300" y="1962912"/>
                  </a:lnTo>
                  <a:lnTo>
                    <a:pt x="1016000" y="1962912"/>
                  </a:lnTo>
                  <a:lnTo>
                    <a:pt x="1016000" y="1959864"/>
                  </a:lnTo>
                  <a:lnTo>
                    <a:pt x="1028700" y="1959864"/>
                  </a:lnTo>
                  <a:lnTo>
                    <a:pt x="1054100" y="1953768"/>
                  </a:lnTo>
                  <a:lnTo>
                    <a:pt x="1066800" y="1941576"/>
                  </a:lnTo>
                  <a:lnTo>
                    <a:pt x="1092200" y="1926336"/>
                  </a:lnTo>
                  <a:lnTo>
                    <a:pt x="1104900" y="1908048"/>
                  </a:lnTo>
                  <a:lnTo>
                    <a:pt x="1130300" y="1889760"/>
                  </a:lnTo>
                  <a:lnTo>
                    <a:pt x="1143000" y="1865376"/>
                  </a:lnTo>
                  <a:lnTo>
                    <a:pt x="1155700" y="1837944"/>
                  </a:lnTo>
                  <a:lnTo>
                    <a:pt x="1181100" y="1776984"/>
                  </a:lnTo>
                  <a:lnTo>
                    <a:pt x="1181100" y="1743456"/>
                  </a:lnTo>
                  <a:lnTo>
                    <a:pt x="1193800" y="1670304"/>
                  </a:lnTo>
                  <a:lnTo>
                    <a:pt x="1206500" y="1630680"/>
                  </a:lnTo>
                  <a:lnTo>
                    <a:pt x="1206500" y="1560576"/>
                  </a:lnTo>
                  <a:lnTo>
                    <a:pt x="1231900" y="1548384"/>
                  </a:lnTo>
                  <a:lnTo>
                    <a:pt x="1270000" y="1511808"/>
                  </a:lnTo>
                  <a:lnTo>
                    <a:pt x="1295400" y="1481328"/>
                  </a:lnTo>
                  <a:lnTo>
                    <a:pt x="1333500" y="1395984"/>
                  </a:lnTo>
                  <a:lnTo>
                    <a:pt x="1358900" y="1359408"/>
                  </a:lnTo>
                  <a:lnTo>
                    <a:pt x="1358900" y="1319784"/>
                  </a:lnTo>
                  <a:lnTo>
                    <a:pt x="1384300" y="1234440"/>
                  </a:lnTo>
                  <a:lnTo>
                    <a:pt x="1384300" y="1146048"/>
                  </a:lnTo>
                  <a:lnTo>
                    <a:pt x="1397000" y="1100328"/>
                  </a:lnTo>
                  <a:lnTo>
                    <a:pt x="1397000" y="1051560"/>
                  </a:lnTo>
                  <a:close/>
                </a:path>
              </a:pathLst>
            </a:custGeom>
            <a:solidFill>
              <a:srgbClr val="FF0000"/>
            </a:solidFill>
          </p:spPr>
          <p:txBody>
            <a:bodyPr wrap="square" lIns="0" tIns="0" rIns="0" bIns="0" rtlCol="0"/>
            <a:lstStyle/>
            <a:p>
              <a:endParaRPr sz="1588"/>
            </a:p>
          </p:txBody>
        </p:sp>
      </p:grpSp>
      <p:sp>
        <p:nvSpPr>
          <p:cNvPr id="15" name="object 15"/>
          <p:cNvSpPr txBox="1"/>
          <p:nvPr/>
        </p:nvSpPr>
        <p:spPr>
          <a:xfrm>
            <a:off x="9000122" y="4684511"/>
            <a:ext cx="423022" cy="255678"/>
          </a:xfrm>
          <a:prstGeom prst="rect">
            <a:avLst/>
          </a:prstGeom>
        </p:spPr>
        <p:txBody>
          <a:bodyPr vert="horz" wrap="square" lIns="0" tIns="11206" rIns="0" bIns="0" rtlCol="0">
            <a:spAutoFit/>
          </a:bodyPr>
          <a:lstStyle/>
          <a:p>
            <a:pPr marL="11206">
              <a:spcBef>
                <a:spcPts val="88"/>
              </a:spcBef>
            </a:pPr>
            <a:r>
              <a:rPr sz="1588" spc="-4" dirty="0">
                <a:latin typeface="Calibri"/>
                <a:cs typeface="Calibri"/>
              </a:rPr>
              <a:t>ISP</a:t>
            </a:r>
            <a:r>
              <a:rPr sz="1588" spc="-84" dirty="0">
                <a:latin typeface="Calibri"/>
                <a:cs typeface="Calibri"/>
              </a:rPr>
              <a:t> </a:t>
            </a:r>
            <a:r>
              <a:rPr sz="1588" dirty="0">
                <a:latin typeface="Calibri"/>
                <a:cs typeface="Calibri"/>
              </a:rPr>
              <a:t>B</a:t>
            </a:r>
            <a:endParaRPr sz="1588">
              <a:latin typeface="Calibri"/>
              <a:cs typeface="Calibri"/>
            </a:endParaRPr>
          </a:p>
        </p:txBody>
      </p:sp>
      <p:sp>
        <p:nvSpPr>
          <p:cNvPr id="16" name="object 16"/>
          <p:cNvSpPr/>
          <p:nvPr/>
        </p:nvSpPr>
        <p:spPr>
          <a:xfrm>
            <a:off x="7776882" y="5671970"/>
            <a:ext cx="605118" cy="91887"/>
          </a:xfrm>
          <a:custGeom>
            <a:avLst/>
            <a:gdLst/>
            <a:ahLst/>
            <a:cxnLst/>
            <a:rect l="l" t="t" r="r" b="b"/>
            <a:pathLst>
              <a:path w="685800" h="104140">
                <a:moveTo>
                  <a:pt x="660400" y="51816"/>
                </a:moveTo>
                <a:lnTo>
                  <a:pt x="650062" y="45613"/>
                </a:lnTo>
                <a:lnTo>
                  <a:pt x="0" y="42672"/>
                </a:lnTo>
                <a:lnTo>
                  <a:pt x="0" y="57912"/>
                </a:lnTo>
                <a:lnTo>
                  <a:pt x="650240" y="57912"/>
                </a:lnTo>
                <a:lnTo>
                  <a:pt x="660400" y="51816"/>
                </a:lnTo>
                <a:close/>
              </a:path>
              <a:path w="685800" h="104140">
                <a:moveTo>
                  <a:pt x="685800" y="51816"/>
                </a:moveTo>
                <a:lnTo>
                  <a:pt x="600456" y="3048"/>
                </a:lnTo>
                <a:lnTo>
                  <a:pt x="597408" y="0"/>
                </a:lnTo>
                <a:lnTo>
                  <a:pt x="594360" y="0"/>
                </a:lnTo>
                <a:lnTo>
                  <a:pt x="594360" y="3048"/>
                </a:lnTo>
                <a:lnTo>
                  <a:pt x="591312" y="6096"/>
                </a:lnTo>
                <a:lnTo>
                  <a:pt x="591312" y="12192"/>
                </a:lnTo>
                <a:lnTo>
                  <a:pt x="594360" y="12192"/>
                </a:lnTo>
                <a:lnTo>
                  <a:pt x="650062" y="45613"/>
                </a:lnTo>
                <a:lnTo>
                  <a:pt x="673608" y="45720"/>
                </a:lnTo>
                <a:lnTo>
                  <a:pt x="673608" y="58782"/>
                </a:lnTo>
                <a:lnTo>
                  <a:pt x="685800" y="51816"/>
                </a:lnTo>
                <a:close/>
              </a:path>
              <a:path w="685800" h="104140">
                <a:moveTo>
                  <a:pt x="673608" y="58782"/>
                </a:moveTo>
                <a:lnTo>
                  <a:pt x="673608" y="57912"/>
                </a:lnTo>
                <a:lnTo>
                  <a:pt x="650062" y="58018"/>
                </a:lnTo>
                <a:lnTo>
                  <a:pt x="594360" y="91440"/>
                </a:lnTo>
                <a:lnTo>
                  <a:pt x="591312" y="91440"/>
                </a:lnTo>
                <a:lnTo>
                  <a:pt x="591312" y="97536"/>
                </a:lnTo>
                <a:lnTo>
                  <a:pt x="594360" y="100584"/>
                </a:lnTo>
                <a:lnTo>
                  <a:pt x="594360" y="103632"/>
                </a:lnTo>
                <a:lnTo>
                  <a:pt x="597408" y="103632"/>
                </a:lnTo>
                <a:lnTo>
                  <a:pt x="600456" y="100584"/>
                </a:lnTo>
                <a:lnTo>
                  <a:pt x="673608" y="58782"/>
                </a:lnTo>
                <a:close/>
              </a:path>
              <a:path w="685800" h="104140">
                <a:moveTo>
                  <a:pt x="673608" y="57912"/>
                </a:moveTo>
                <a:lnTo>
                  <a:pt x="673608" y="45720"/>
                </a:lnTo>
                <a:lnTo>
                  <a:pt x="650062" y="45613"/>
                </a:lnTo>
                <a:lnTo>
                  <a:pt x="660400" y="51816"/>
                </a:lnTo>
                <a:lnTo>
                  <a:pt x="670560" y="45720"/>
                </a:lnTo>
                <a:lnTo>
                  <a:pt x="670560" y="57912"/>
                </a:lnTo>
                <a:lnTo>
                  <a:pt x="673608" y="57912"/>
                </a:lnTo>
                <a:close/>
              </a:path>
              <a:path w="685800" h="104140">
                <a:moveTo>
                  <a:pt x="670560" y="57912"/>
                </a:moveTo>
                <a:lnTo>
                  <a:pt x="660400" y="51816"/>
                </a:lnTo>
                <a:lnTo>
                  <a:pt x="650240" y="57912"/>
                </a:lnTo>
                <a:lnTo>
                  <a:pt x="670560" y="57912"/>
                </a:lnTo>
                <a:close/>
              </a:path>
              <a:path w="685800" h="104140">
                <a:moveTo>
                  <a:pt x="670560" y="57912"/>
                </a:moveTo>
                <a:lnTo>
                  <a:pt x="670560" y="45720"/>
                </a:lnTo>
                <a:lnTo>
                  <a:pt x="660400" y="51816"/>
                </a:lnTo>
                <a:lnTo>
                  <a:pt x="670560" y="57912"/>
                </a:lnTo>
                <a:close/>
              </a:path>
            </a:pathLst>
          </a:custGeom>
          <a:solidFill>
            <a:srgbClr val="497EBA"/>
          </a:solidFill>
        </p:spPr>
        <p:txBody>
          <a:bodyPr wrap="square" lIns="0" tIns="0" rIns="0" bIns="0" rtlCol="0"/>
          <a:lstStyle/>
          <a:p>
            <a:endParaRPr sz="1588"/>
          </a:p>
        </p:txBody>
      </p:sp>
      <p:sp>
        <p:nvSpPr>
          <p:cNvPr id="17" name="object 17"/>
          <p:cNvSpPr txBox="1"/>
          <p:nvPr/>
        </p:nvSpPr>
        <p:spPr>
          <a:xfrm>
            <a:off x="7106774" y="4055188"/>
            <a:ext cx="1511674" cy="174309"/>
          </a:xfrm>
          <a:prstGeom prst="rect">
            <a:avLst/>
          </a:prstGeom>
        </p:spPr>
        <p:txBody>
          <a:bodyPr vert="horz" wrap="square" lIns="0" tIns="11206" rIns="0" bIns="0" rtlCol="0">
            <a:spAutoFit/>
          </a:bodyPr>
          <a:lstStyle/>
          <a:p>
            <a:pPr marL="11206">
              <a:spcBef>
                <a:spcPts val="88"/>
              </a:spcBef>
            </a:pPr>
            <a:r>
              <a:rPr sz="1059" spc="-31" dirty="0">
                <a:latin typeface="Calibri"/>
                <a:cs typeface="Calibri"/>
              </a:rPr>
              <a:t>Tout</a:t>
            </a:r>
            <a:r>
              <a:rPr sz="1059" spc="-13" dirty="0">
                <a:latin typeface="Calibri"/>
                <a:cs typeface="Calibri"/>
              </a:rPr>
              <a:t> </a:t>
            </a:r>
            <a:r>
              <a:rPr sz="1059" spc="-9" dirty="0">
                <a:latin typeface="Calibri"/>
                <a:cs typeface="Calibri"/>
              </a:rPr>
              <a:t>le</a:t>
            </a:r>
            <a:r>
              <a:rPr sz="1059" spc="9" dirty="0">
                <a:latin typeface="Calibri"/>
                <a:cs typeface="Calibri"/>
              </a:rPr>
              <a:t> </a:t>
            </a:r>
            <a:r>
              <a:rPr sz="1059" spc="-9" dirty="0">
                <a:latin typeface="Calibri"/>
                <a:cs typeface="Calibri"/>
              </a:rPr>
              <a:t>trafic</a:t>
            </a:r>
            <a:r>
              <a:rPr sz="1059" dirty="0">
                <a:latin typeface="Calibri"/>
                <a:cs typeface="Calibri"/>
              </a:rPr>
              <a:t> sauf</a:t>
            </a:r>
            <a:r>
              <a:rPr sz="1059" spc="-22" dirty="0">
                <a:latin typeface="Calibri"/>
                <a:cs typeface="Calibri"/>
              </a:rPr>
              <a:t> </a:t>
            </a:r>
            <a:r>
              <a:rPr sz="1059" spc="-13" dirty="0">
                <a:latin typeface="Calibri"/>
                <a:cs typeface="Calibri"/>
              </a:rPr>
              <a:t>vers </a:t>
            </a:r>
            <a:r>
              <a:rPr sz="1059" dirty="0">
                <a:latin typeface="Calibri"/>
                <a:cs typeface="Calibri"/>
              </a:rPr>
              <a:t>ISP</a:t>
            </a:r>
            <a:r>
              <a:rPr sz="1059" spc="-13" dirty="0">
                <a:latin typeface="Calibri"/>
                <a:cs typeface="Calibri"/>
              </a:rPr>
              <a:t> </a:t>
            </a:r>
            <a:r>
              <a:rPr sz="1059" dirty="0">
                <a:latin typeface="Calibri"/>
                <a:cs typeface="Calibri"/>
              </a:rPr>
              <a:t>C</a:t>
            </a:r>
            <a:endParaRPr sz="1059">
              <a:latin typeface="Calibri"/>
              <a:cs typeface="Calibri"/>
            </a:endParaRPr>
          </a:p>
        </p:txBody>
      </p:sp>
      <p:sp>
        <p:nvSpPr>
          <p:cNvPr id="18" name="object 18"/>
          <p:cNvSpPr txBox="1"/>
          <p:nvPr/>
        </p:nvSpPr>
        <p:spPr>
          <a:xfrm>
            <a:off x="6743704" y="5390686"/>
            <a:ext cx="2015378" cy="552007"/>
          </a:xfrm>
          <a:prstGeom prst="rect">
            <a:avLst/>
          </a:prstGeom>
        </p:spPr>
        <p:txBody>
          <a:bodyPr vert="horz" wrap="square" lIns="0" tIns="108137" rIns="0" bIns="0" rtlCol="0">
            <a:spAutoFit/>
          </a:bodyPr>
          <a:lstStyle/>
          <a:p>
            <a:pPr marL="11206">
              <a:spcBef>
                <a:spcPts val="852"/>
              </a:spcBef>
            </a:pPr>
            <a:r>
              <a:rPr sz="1235" dirty="0">
                <a:latin typeface="Calibri"/>
                <a:cs typeface="Calibri"/>
              </a:rPr>
              <a:t>IS</a:t>
            </a:r>
            <a:r>
              <a:rPr sz="1235" spc="-4" dirty="0">
                <a:latin typeface="Calibri"/>
                <a:cs typeface="Calibri"/>
              </a:rPr>
              <a:t>P</a:t>
            </a:r>
            <a:r>
              <a:rPr sz="1235" spc="-75" dirty="0">
                <a:latin typeface="Times New Roman"/>
                <a:cs typeface="Times New Roman"/>
              </a:rPr>
              <a:t> </a:t>
            </a:r>
            <a:r>
              <a:rPr sz="1235" spc="-4" dirty="0">
                <a:latin typeface="Calibri"/>
                <a:cs typeface="Calibri"/>
              </a:rPr>
              <a:t>C</a:t>
            </a:r>
            <a:endParaRPr sz="1235">
              <a:latin typeface="Calibri"/>
              <a:cs typeface="Calibri"/>
            </a:endParaRPr>
          </a:p>
          <a:p>
            <a:pPr marL="508774">
              <a:spcBef>
                <a:spcPts val="662"/>
              </a:spcBef>
            </a:pPr>
            <a:r>
              <a:rPr sz="1059" spc="-31" dirty="0">
                <a:latin typeface="Calibri"/>
                <a:cs typeface="Calibri"/>
              </a:rPr>
              <a:t>Tout</a:t>
            </a:r>
            <a:r>
              <a:rPr sz="1059" spc="-13" dirty="0">
                <a:latin typeface="Calibri"/>
                <a:cs typeface="Calibri"/>
              </a:rPr>
              <a:t> </a:t>
            </a:r>
            <a:r>
              <a:rPr sz="1059" spc="-9" dirty="0">
                <a:latin typeface="Calibri"/>
                <a:cs typeface="Calibri"/>
              </a:rPr>
              <a:t>le</a:t>
            </a:r>
            <a:r>
              <a:rPr sz="1059" spc="9" dirty="0">
                <a:latin typeface="Calibri"/>
                <a:cs typeface="Calibri"/>
              </a:rPr>
              <a:t> </a:t>
            </a:r>
            <a:r>
              <a:rPr sz="1059" spc="-9" dirty="0">
                <a:latin typeface="Calibri"/>
                <a:cs typeface="Calibri"/>
              </a:rPr>
              <a:t>trafic</a:t>
            </a:r>
            <a:r>
              <a:rPr sz="1059" dirty="0">
                <a:latin typeface="Calibri"/>
                <a:cs typeface="Calibri"/>
              </a:rPr>
              <a:t> sauf</a:t>
            </a:r>
            <a:r>
              <a:rPr sz="1059" spc="-22" dirty="0">
                <a:latin typeface="Calibri"/>
                <a:cs typeface="Calibri"/>
              </a:rPr>
              <a:t> </a:t>
            </a:r>
            <a:r>
              <a:rPr sz="1059" spc="-13" dirty="0">
                <a:latin typeface="Calibri"/>
                <a:cs typeface="Calibri"/>
              </a:rPr>
              <a:t>vers </a:t>
            </a:r>
            <a:r>
              <a:rPr sz="1059" dirty="0">
                <a:latin typeface="Calibri"/>
                <a:cs typeface="Calibri"/>
              </a:rPr>
              <a:t>ISP</a:t>
            </a:r>
            <a:r>
              <a:rPr sz="1059" spc="-13" dirty="0">
                <a:latin typeface="Calibri"/>
                <a:cs typeface="Calibri"/>
              </a:rPr>
              <a:t> </a:t>
            </a:r>
            <a:r>
              <a:rPr sz="1059" dirty="0">
                <a:latin typeface="Calibri"/>
                <a:cs typeface="Calibri"/>
              </a:rPr>
              <a:t>A</a:t>
            </a:r>
            <a:endParaRPr sz="1059">
              <a:latin typeface="Calibri"/>
              <a:cs typeface="Calibri"/>
            </a:endParaRPr>
          </a:p>
        </p:txBody>
      </p:sp>
      <p:grpSp>
        <p:nvGrpSpPr>
          <p:cNvPr id="19" name="object 19"/>
          <p:cNvGrpSpPr/>
          <p:nvPr/>
        </p:nvGrpSpPr>
        <p:grpSpPr>
          <a:xfrm>
            <a:off x="6789868" y="4684955"/>
            <a:ext cx="188259" cy="753035"/>
            <a:chOff x="5815584" y="5309616"/>
            <a:chExt cx="213360" cy="853440"/>
          </a:xfrm>
        </p:grpSpPr>
        <p:sp>
          <p:nvSpPr>
            <p:cNvPr id="20" name="object 20"/>
            <p:cNvSpPr/>
            <p:nvPr/>
          </p:nvSpPr>
          <p:spPr>
            <a:xfrm>
              <a:off x="5943600" y="5327904"/>
              <a:ext cx="76200" cy="826135"/>
            </a:xfrm>
            <a:custGeom>
              <a:avLst/>
              <a:gdLst/>
              <a:ahLst/>
              <a:cxnLst/>
              <a:rect l="l" t="t" r="r" b="b"/>
              <a:pathLst>
                <a:path w="76200" h="826135">
                  <a:moveTo>
                    <a:pt x="76200" y="816864"/>
                  </a:moveTo>
                  <a:lnTo>
                    <a:pt x="76200" y="0"/>
                  </a:lnTo>
                  <a:lnTo>
                    <a:pt x="73485" y="2714"/>
                  </a:lnTo>
                  <a:lnTo>
                    <a:pt x="65913" y="5715"/>
                  </a:lnTo>
                  <a:lnTo>
                    <a:pt x="54340" y="8143"/>
                  </a:lnTo>
                  <a:lnTo>
                    <a:pt x="39624" y="9144"/>
                  </a:lnTo>
                  <a:lnTo>
                    <a:pt x="24431" y="8143"/>
                  </a:lnTo>
                  <a:lnTo>
                    <a:pt x="11811" y="5715"/>
                  </a:lnTo>
                  <a:lnTo>
                    <a:pt x="3190" y="2714"/>
                  </a:lnTo>
                  <a:lnTo>
                    <a:pt x="0" y="0"/>
                  </a:lnTo>
                  <a:lnTo>
                    <a:pt x="0" y="816864"/>
                  </a:lnTo>
                  <a:lnTo>
                    <a:pt x="3190" y="820864"/>
                  </a:lnTo>
                  <a:lnTo>
                    <a:pt x="11811" y="823722"/>
                  </a:lnTo>
                  <a:lnTo>
                    <a:pt x="24431" y="825436"/>
                  </a:lnTo>
                  <a:lnTo>
                    <a:pt x="39624" y="826008"/>
                  </a:lnTo>
                  <a:lnTo>
                    <a:pt x="54340" y="825436"/>
                  </a:lnTo>
                  <a:lnTo>
                    <a:pt x="65913" y="823722"/>
                  </a:lnTo>
                  <a:lnTo>
                    <a:pt x="73485" y="820864"/>
                  </a:lnTo>
                  <a:lnTo>
                    <a:pt x="76200" y="816864"/>
                  </a:lnTo>
                  <a:close/>
                </a:path>
              </a:pathLst>
            </a:custGeom>
            <a:solidFill>
              <a:srgbClr val="00AF4F"/>
            </a:solidFill>
          </p:spPr>
          <p:txBody>
            <a:bodyPr wrap="square" lIns="0" tIns="0" rIns="0" bIns="0" rtlCol="0"/>
            <a:lstStyle/>
            <a:p>
              <a:endParaRPr sz="1588"/>
            </a:p>
          </p:txBody>
        </p:sp>
        <p:sp>
          <p:nvSpPr>
            <p:cNvPr id="21" name="object 21"/>
            <p:cNvSpPr/>
            <p:nvPr/>
          </p:nvSpPr>
          <p:spPr>
            <a:xfrm>
              <a:off x="5943600" y="5315712"/>
              <a:ext cx="76200" cy="21590"/>
            </a:xfrm>
            <a:custGeom>
              <a:avLst/>
              <a:gdLst/>
              <a:ahLst/>
              <a:cxnLst/>
              <a:rect l="l" t="t" r="r" b="b"/>
              <a:pathLst>
                <a:path w="76200" h="21589">
                  <a:moveTo>
                    <a:pt x="76200" y="12192"/>
                  </a:moveTo>
                  <a:lnTo>
                    <a:pt x="73485" y="7715"/>
                  </a:lnTo>
                  <a:lnTo>
                    <a:pt x="65913" y="3810"/>
                  </a:lnTo>
                  <a:lnTo>
                    <a:pt x="54340" y="1047"/>
                  </a:lnTo>
                  <a:lnTo>
                    <a:pt x="39624" y="0"/>
                  </a:lnTo>
                  <a:lnTo>
                    <a:pt x="24431" y="1047"/>
                  </a:lnTo>
                  <a:lnTo>
                    <a:pt x="11811" y="3810"/>
                  </a:lnTo>
                  <a:lnTo>
                    <a:pt x="3190" y="7715"/>
                  </a:lnTo>
                  <a:lnTo>
                    <a:pt x="0" y="12192"/>
                  </a:lnTo>
                  <a:lnTo>
                    <a:pt x="3190" y="14906"/>
                  </a:lnTo>
                  <a:lnTo>
                    <a:pt x="11811" y="17907"/>
                  </a:lnTo>
                  <a:lnTo>
                    <a:pt x="24431" y="20335"/>
                  </a:lnTo>
                  <a:lnTo>
                    <a:pt x="39624" y="21336"/>
                  </a:lnTo>
                  <a:lnTo>
                    <a:pt x="54340" y="20335"/>
                  </a:lnTo>
                  <a:lnTo>
                    <a:pt x="65913" y="17907"/>
                  </a:lnTo>
                  <a:lnTo>
                    <a:pt x="73485" y="14906"/>
                  </a:lnTo>
                  <a:lnTo>
                    <a:pt x="76200" y="12192"/>
                  </a:lnTo>
                  <a:close/>
                </a:path>
              </a:pathLst>
            </a:custGeom>
            <a:solidFill>
              <a:srgbClr val="65D095"/>
            </a:solidFill>
          </p:spPr>
          <p:txBody>
            <a:bodyPr wrap="square" lIns="0" tIns="0" rIns="0" bIns="0" rtlCol="0"/>
            <a:lstStyle/>
            <a:p>
              <a:endParaRPr sz="1588"/>
            </a:p>
          </p:txBody>
        </p:sp>
        <p:sp>
          <p:nvSpPr>
            <p:cNvPr id="22" name="object 22"/>
            <p:cNvSpPr/>
            <p:nvPr/>
          </p:nvSpPr>
          <p:spPr>
            <a:xfrm>
              <a:off x="5815584" y="5309628"/>
              <a:ext cx="213360" cy="853440"/>
            </a:xfrm>
            <a:custGeom>
              <a:avLst/>
              <a:gdLst/>
              <a:ahLst/>
              <a:cxnLst/>
              <a:rect l="l" t="t" r="r" b="b"/>
              <a:pathLst>
                <a:path w="213360" h="853439">
                  <a:moveTo>
                    <a:pt x="60960" y="314121"/>
                  </a:moveTo>
                  <a:lnTo>
                    <a:pt x="59207" y="316992"/>
                  </a:lnTo>
                  <a:lnTo>
                    <a:pt x="60960" y="316992"/>
                  </a:lnTo>
                  <a:lnTo>
                    <a:pt x="60960" y="314121"/>
                  </a:lnTo>
                  <a:close/>
                </a:path>
                <a:path w="213360" h="853439">
                  <a:moveTo>
                    <a:pt x="103632" y="569976"/>
                  </a:moveTo>
                  <a:lnTo>
                    <a:pt x="60947" y="497166"/>
                  </a:lnTo>
                  <a:lnTo>
                    <a:pt x="60960" y="496824"/>
                  </a:lnTo>
                  <a:lnTo>
                    <a:pt x="60744" y="496824"/>
                  </a:lnTo>
                  <a:lnTo>
                    <a:pt x="51816" y="481584"/>
                  </a:lnTo>
                  <a:lnTo>
                    <a:pt x="3048" y="566928"/>
                  </a:lnTo>
                  <a:lnTo>
                    <a:pt x="0" y="569976"/>
                  </a:lnTo>
                  <a:lnTo>
                    <a:pt x="3048" y="576072"/>
                  </a:lnTo>
                  <a:lnTo>
                    <a:pt x="6096" y="576072"/>
                  </a:lnTo>
                  <a:lnTo>
                    <a:pt x="9144" y="579120"/>
                  </a:lnTo>
                  <a:lnTo>
                    <a:pt x="12192" y="579120"/>
                  </a:lnTo>
                  <a:lnTo>
                    <a:pt x="15240" y="576072"/>
                  </a:lnTo>
                  <a:lnTo>
                    <a:pt x="45720" y="521639"/>
                  </a:lnTo>
                  <a:lnTo>
                    <a:pt x="45720" y="768096"/>
                  </a:lnTo>
                  <a:lnTo>
                    <a:pt x="57912" y="768096"/>
                  </a:lnTo>
                  <a:lnTo>
                    <a:pt x="60680" y="521144"/>
                  </a:lnTo>
                  <a:lnTo>
                    <a:pt x="53340" y="508025"/>
                  </a:lnTo>
                  <a:lnTo>
                    <a:pt x="57912" y="516191"/>
                  </a:lnTo>
                  <a:lnTo>
                    <a:pt x="60680" y="521144"/>
                  </a:lnTo>
                  <a:lnTo>
                    <a:pt x="91440" y="576072"/>
                  </a:lnTo>
                  <a:lnTo>
                    <a:pt x="94488" y="579120"/>
                  </a:lnTo>
                  <a:lnTo>
                    <a:pt x="97536" y="579120"/>
                  </a:lnTo>
                  <a:lnTo>
                    <a:pt x="100584" y="576072"/>
                  </a:lnTo>
                  <a:lnTo>
                    <a:pt x="103632" y="576072"/>
                  </a:lnTo>
                  <a:lnTo>
                    <a:pt x="103632" y="569976"/>
                  </a:lnTo>
                  <a:close/>
                </a:path>
                <a:path w="213360" h="853439">
                  <a:moveTo>
                    <a:pt x="106680" y="240792"/>
                  </a:moveTo>
                  <a:lnTo>
                    <a:pt x="103632" y="237744"/>
                  </a:lnTo>
                  <a:lnTo>
                    <a:pt x="100584" y="237744"/>
                  </a:lnTo>
                  <a:lnTo>
                    <a:pt x="97536" y="234696"/>
                  </a:lnTo>
                  <a:lnTo>
                    <a:pt x="94488" y="234696"/>
                  </a:lnTo>
                  <a:lnTo>
                    <a:pt x="91440" y="237744"/>
                  </a:lnTo>
                  <a:lnTo>
                    <a:pt x="60960" y="292163"/>
                  </a:lnTo>
                  <a:lnTo>
                    <a:pt x="60960" y="24384"/>
                  </a:lnTo>
                  <a:lnTo>
                    <a:pt x="48768" y="24384"/>
                  </a:lnTo>
                  <a:lnTo>
                    <a:pt x="45974" y="292620"/>
                  </a:lnTo>
                  <a:lnTo>
                    <a:pt x="15240" y="237744"/>
                  </a:lnTo>
                  <a:lnTo>
                    <a:pt x="12192" y="234696"/>
                  </a:lnTo>
                  <a:lnTo>
                    <a:pt x="6096" y="234696"/>
                  </a:lnTo>
                  <a:lnTo>
                    <a:pt x="3048" y="237744"/>
                  </a:lnTo>
                  <a:lnTo>
                    <a:pt x="3048" y="243840"/>
                  </a:lnTo>
                  <a:lnTo>
                    <a:pt x="45720" y="318516"/>
                  </a:lnTo>
                  <a:lnTo>
                    <a:pt x="51816" y="329184"/>
                  </a:lnTo>
                  <a:lnTo>
                    <a:pt x="59207" y="316992"/>
                  </a:lnTo>
                  <a:lnTo>
                    <a:pt x="103632" y="243840"/>
                  </a:lnTo>
                  <a:lnTo>
                    <a:pt x="106680" y="240792"/>
                  </a:lnTo>
                  <a:close/>
                </a:path>
                <a:path w="213360" h="853439">
                  <a:moveTo>
                    <a:pt x="213360" y="15240"/>
                  </a:moveTo>
                  <a:lnTo>
                    <a:pt x="210312" y="15240"/>
                  </a:lnTo>
                  <a:lnTo>
                    <a:pt x="210312" y="9144"/>
                  </a:lnTo>
                  <a:lnTo>
                    <a:pt x="204216" y="9144"/>
                  </a:lnTo>
                  <a:lnTo>
                    <a:pt x="204216" y="6096"/>
                  </a:lnTo>
                  <a:lnTo>
                    <a:pt x="201168" y="6096"/>
                  </a:lnTo>
                  <a:lnTo>
                    <a:pt x="198120" y="4572"/>
                  </a:lnTo>
                  <a:lnTo>
                    <a:pt x="198120" y="28956"/>
                  </a:lnTo>
                  <a:lnTo>
                    <a:pt x="198120" y="835152"/>
                  </a:lnTo>
                  <a:lnTo>
                    <a:pt x="192024" y="838200"/>
                  </a:lnTo>
                  <a:lnTo>
                    <a:pt x="152400" y="838200"/>
                  </a:lnTo>
                  <a:lnTo>
                    <a:pt x="143256" y="835152"/>
                  </a:lnTo>
                  <a:lnTo>
                    <a:pt x="137160" y="835152"/>
                  </a:lnTo>
                  <a:lnTo>
                    <a:pt x="137160" y="28956"/>
                  </a:lnTo>
                  <a:lnTo>
                    <a:pt x="140208" y="30480"/>
                  </a:lnTo>
                  <a:lnTo>
                    <a:pt x="152400" y="33528"/>
                  </a:lnTo>
                  <a:lnTo>
                    <a:pt x="182880" y="33528"/>
                  </a:lnTo>
                  <a:lnTo>
                    <a:pt x="195072" y="30480"/>
                  </a:lnTo>
                  <a:lnTo>
                    <a:pt x="198120" y="28956"/>
                  </a:lnTo>
                  <a:lnTo>
                    <a:pt x="198120" y="4572"/>
                  </a:lnTo>
                  <a:lnTo>
                    <a:pt x="195072" y="3048"/>
                  </a:lnTo>
                  <a:lnTo>
                    <a:pt x="195072" y="16764"/>
                  </a:lnTo>
                  <a:lnTo>
                    <a:pt x="192024" y="18288"/>
                  </a:lnTo>
                  <a:lnTo>
                    <a:pt x="179832" y="18288"/>
                  </a:lnTo>
                  <a:lnTo>
                    <a:pt x="167640" y="21336"/>
                  </a:lnTo>
                  <a:lnTo>
                    <a:pt x="152400" y="18288"/>
                  </a:lnTo>
                  <a:lnTo>
                    <a:pt x="143256" y="18288"/>
                  </a:lnTo>
                  <a:lnTo>
                    <a:pt x="140208" y="16764"/>
                  </a:lnTo>
                  <a:lnTo>
                    <a:pt x="143256" y="15240"/>
                  </a:lnTo>
                  <a:lnTo>
                    <a:pt x="192024" y="15240"/>
                  </a:lnTo>
                  <a:lnTo>
                    <a:pt x="195072" y="16764"/>
                  </a:lnTo>
                  <a:lnTo>
                    <a:pt x="195072" y="3048"/>
                  </a:lnTo>
                  <a:lnTo>
                    <a:pt x="182880" y="3048"/>
                  </a:lnTo>
                  <a:lnTo>
                    <a:pt x="167640" y="0"/>
                  </a:lnTo>
                  <a:lnTo>
                    <a:pt x="152400" y="3048"/>
                  </a:lnTo>
                  <a:lnTo>
                    <a:pt x="140208" y="3048"/>
                  </a:lnTo>
                  <a:lnTo>
                    <a:pt x="134112" y="6096"/>
                  </a:lnTo>
                  <a:lnTo>
                    <a:pt x="131064" y="6096"/>
                  </a:lnTo>
                  <a:lnTo>
                    <a:pt x="128016" y="9144"/>
                  </a:lnTo>
                  <a:lnTo>
                    <a:pt x="124968" y="9144"/>
                  </a:lnTo>
                  <a:lnTo>
                    <a:pt x="124968" y="15240"/>
                  </a:lnTo>
                  <a:lnTo>
                    <a:pt x="121920" y="15240"/>
                  </a:lnTo>
                  <a:lnTo>
                    <a:pt x="121920" y="18288"/>
                  </a:lnTo>
                  <a:lnTo>
                    <a:pt x="121920" y="838200"/>
                  </a:lnTo>
                  <a:lnTo>
                    <a:pt x="124968" y="838200"/>
                  </a:lnTo>
                  <a:lnTo>
                    <a:pt x="124968" y="844296"/>
                  </a:lnTo>
                  <a:lnTo>
                    <a:pt x="131064" y="844296"/>
                  </a:lnTo>
                  <a:lnTo>
                    <a:pt x="134112" y="847344"/>
                  </a:lnTo>
                  <a:lnTo>
                    <a:pt x="140208" y="850392"/>
                  </a:lnTo>
                  <a:lnTo>
                    <a:pt x="152400" y="850392"/>
                  </a:lnTo>
                  <a:lnTo>
                    <a:pt x="167640" y="853440"/>
                  </a:lnTo>
                  <a:lnTo>
                    <a:pt x="182880" y="850392"/>
                  </a:lnTo>
                  <a:lnTo>
                    <a:pt x="195072" y="850392"/>
                  </a:lnTo>
                  <a:lnTo>
                    <a:pt x="201168" y="847344"/>
                  </a:lnTo>
                  <a:lnTo>
                    <a:pt x="204216" y="844296"/>
                  </a:lnTo>
                  <a:lnTo>
                    <a:pt x="207264" y="844296"/>
                  </a:lnTo>
                  <a:lnTo>
                    <a:pt x="210312" y="841248"/>
                  </a:lnTo>
                  <a:lnTo>
                    <a:pt x="210312" y="838200"/>
                  </a:lnTo>
                  <a:lnTo>
                    <a:pt x="213360" y="838200"/>
                  </a:lnTo>
                  <a:lnTo>
                    <a:pt x="213360" y="15240"/>
                  </a:lnTo>
                  <a:close/>
                </a:path>
              </a:pathLst>
            </a:custGeom>
            <a:solidFill>
              <a:srgbClr val="000000"/>
            </a:solidFill>
          </p:spPr>
          <p:txBody>
            <a:bodyPr wrap="square" lIns="0" tIns="0" rIns="0" bIns="0" rtlCol="0"/>
            <a:lstStyle/>
            <a:p>
              <a:endParaRPr sz="1588"/>
            </a:p>
          </p:txBody>
        </p:sp>
      </p:grpSp>
      <p:sp>
        <p:nvSpPr>
          <p:cNvPr id="23" name="object 23"/>
          <p:cNvSpPr txBox="1"/>
          <p:nvPr/>
        </p:nvSpPr>
        <p:spPr>
          <a:xfrm>
            <a:off x="7106774" y="4862012"/>
            <a:ext cx="855009" cy="174309"/>
          </a:xfrm>
          <a:prstGeom prst="rect">
            <a:avLst/>
          </a:prstGeom>
        </p:spPr>
        <p:txBody>
          <a:bodyPr vert="horz" wrap="square" lIns="0" tIns="11206" rIns="0" bIns="0" rtlCol="0">
            <a:spAutoFit/>
          </a:bodyPr>
          <a:lstStyle/>
          <a:p>
            <a:pPr marL="11206">
              <a:spcBef>
                <a:spcPts val="88"/>
              </a:spcBef>
            </a:pPr>
            <a:r>
              <a:rPr sz="1059" spc="-4" dirty="0">
                <a:latin typeface="Calibri"/>
                <a:cs typeface="Calibri"/>
              </a:rPr>
              <a:t>Lien</a:t>
            </a:r>
            <a:r>
              <a:rPr sz="1059" spc="-44" dirty="0">
                <a:latin typeface="Calibri"/>
                <a:cs typeface="Calibri"/>
              </a:rPr>
              <a:t> </a:t>
            </a:r>
            <a:r>
              <a:rPr sz="1059" spc="-4" dirty="0">
                <a:latin typeface="Calibri"/>
                <a:cs typeface="Calibri"/>
              </a:rPr>
              <a:t>de</a:t>
            </a:r>
            <a:r>
              <a:rPr sz="1059" spc="-31" dirty="0">
                <a:latin typeface="Calibri"/>
                <a:cs typeface="Calibri"/>
              </a:rPr>
              <a:t> </a:t>
            </a:r>
            <a:r>
              <a:rPr sz="1059" spc="-9" dirty="0">
                <a:latin typeface="Calibri"/>
                <a:cs typeface="Calibri"/>
              </a:rPr>
              <a:t>peering</a:t>
            </a:r>
            <a:endParaRPr sz="1059">
              <a:latin typeface="Calibri"/>
              <a:cs typeface="Calibri"/>
            </a:endParaRPr>
          </a:p>
        </p:txBody>
      </p:sp>
      <p:sp>
        <p:nvSpPr>
          <p:cNvPr id="26" name="object 26"/>
          <p:cNvSpPr txBox="1">
            <a:spLocks noGrp="1"/>
          </p:cNvSpPr>
          <p:nvPr>
            <p:ph type="sldNum" sz="quarter" idx="7"/>
          </p:nvPr>
        </p:nvSpPr>
        <p:spPr>
          <a:xfrm>
            <a:off x="10649535" y="6105866"/>
            <a:ext cx="370994" cy="141642"/>
          </a:xfrm>
          <a:prstGeom prst="rect">
            <a:avLst/>
          </a:prstGeom>
        </p:spPr>
        <p:txBody>
          <a:bodyPr vert="horz" wrap="square" lIns="0" tIns="0" rIns="0" bIns="0" rtlCol="0">
            <a:spAutoFit/>
          </a:bodyPr>
          <a:lstStyle>
            <a:defPPr>
              <a:defRPr lang="fr-FR"/>
            </a:defPPr>
            <a:lvl1pPr marL="0" algn="l" defTabSz="914400" rtl="0" eaLnBrk="1" latinLnBrk="0" hangingPunct="1">
              <a:defRPr sz="1059" b="0" i="0" kern="1200">
                <a:solidFill>
                  <a:srgbClr val="898989"/>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0858">
              <a:lnSpc>
                <a:spcPts val="1094"/>
              </a:lnSpc>
            </a:pPr>
            <a:fld id="{81D60167-4931-47E6-BA6A-407CBD079E47}" type="slidenum">
              <a:rPr lang="fr-FR" smtClean="0"/>
              <a:pPr marL="100858">
                <a:lnSpc>
                  <a:spcPts val="1094"/>
                </a:lnSpc>
              </a:pPr>
              <a:t>9</a:t>
            </a:fld>
            <a:endParaRPr dirty="0"/>
          </a:p>
        </p:txBody>
      </p:sp>
      <p:sp>
        <p:nvSpPr>
          <p:cNvPr id="24" name="object 24"/>
          <p:cNvSpPr txBox="1"/>
          <p:nvPr/>
        </p:nvSpPr>
        <p:spPr>
          <a:xfrm>
            <a:off x="5883091" y="4700647"/>
            <a:ext cx="866215" cy="174309"/>
          </a:xfrm>
          <a:prstGeom prst="rect">
            <a:avLst/>
          </a:prstGeom>
        </p:spPr>
        <p:txBody>
          <a:bodyPr vert="horz" wrap="square" lIns="0" tIns="11206" rIns="0" bIns="0" rtlCol="0">
            <a:spAutoFit/>
          </a:bodyPr>
          <a:lstStyle/>
          <a:p>
            <a:pPr marL="11206">
              <a:spcBef>
                <a:spcPts val="88"/>
              </a:spcBef>
            </a:pPr>
            <a:r>
              <a:rPr sz="1059" spc="-22" dirty="0">
                <a:latin typeface="Calibri"/>
                <a:cs typeface="Calibri"/>
              </a:rPr>
              <a:t>Trafic</a:t>
            </a:r>
            <a:r>
              <a:rPr sz="1059" spc="-13" dirty="0">
                <a:latin typeface="Calibri"/>
                <a:cs typeface="Calibri"/>
              </a:rPr>
              <a:t> vers</a:t>
            </a:r>
            <a:r>
              <a:rPr sz="1059" spc="-22" dirty="0">
                <a:latin typeface="Calibri"/>
                <a:cs typeface="Calibri"/>
              </a:rPr>
              <a:t> </a:t>
            </a:r>
            <a:r>
              <a:rPr sz="1059" dirty="0">
                <a:latin typeface="Calibri"/>
                <a:cs typeface="Calibri"/>
              </a:rPr>
              <a:t>ISP</a:t>
            </a:r>
            <a:r>
              <a:rPr sz="1059" spc="-26" dirty="0">
                <a:latin typeface="Calibri"/>
                <a:cs typeface="Calibri"/>
              </a:rPr>
              <a:t> </a:t>
            </a:r>
            <a:r>
              <a:rPr sz="1059" dirty="0">
                <a:latin typeface="Calibri"/>
                <a:cs typeface="Calibri"/>
              </a:rPr>
              <a:t>C</a:t>
            </a:r>
            <a:endParaRPr sz="1059">
              <a:latin typeface="Calibri"/>
              <a:cs typeface="Calibri"/>
            </a:endParaRPr>
          </a:p>
        </p:txBody>
      </p:sp>
      <p:sp>
        <p:nvSpPr>
          <p:cNvPr id="25" name="object 25"/>
          <p:cNvSpPr txBox="1"/>
          <p:nvPr/>
        </p:nvSpPr>
        <p:spPr>
          <a:xfrm>
            <a:off x="5877712" y="5155158"/>
            <a:ext cx="872377" cy="174309"/>
          </a:xfrm>
          <a:prstGeom prst="rect">
            <a:avLst/>
          </a:prstGeom>
        </p:spPr>
        <p:txBody>
          <a:bodyPr vert="horz" wrap="square" lIns="0" tIns="11206" rIns="0" bIns="0" rtlCol="0">
            <a:spAutoFit/>
          </a:bodyPr>
          <a:lstStyle/>
          <a:p>
            <a:pPr marL="11206">
              <a:spcBef>
                <a:spcPts val="88"/>
              </a:spcBef>
            </a:pPr>
            <a:r>
              <a:rPr sz="1059" spc="-22" dirty="0">
                <a:latin typeface="Calibri"/>
                <a:cs typeface="Calibri"/>
              </a:rPr>
              <a:t>Trafic</a:t>
            </a:r>
            <a:r>
              <a:rPr sz="1059" spc="-13" dirty="0">
                <a:latin typeface="Calibri"/>
                <a:cs typeface="Calibri"/>
              </a:rPr>
              <a:t> vers</a:t>
            </a:r>
            <a:r>
              <a:rPr sz="1059" spc="-22" dirty="0">
                <a:latin typeface="Calibri"/>
                <a:cs typeface="Calibri"/>
              </a:rPr>
              <a:t> </a:t>
            </a:r>
            <a:r>
              <a:rPr sz="1059" dirty="0">
                <a:latin typeface="Calibri"/>
                <a:cs typeface="Calibri"/>
              </a:rPr>
              <a:t>ISP</a:t>
            </a:r>
            <a:r>
              <a:rPr sz="1059" spc="-26" dirty="0">
                <a:latin typeface="Calibri"/>
                <a:cs typeface="Calibri"/>
              </a:rPr>
              <a:t> </a:t>
            </a:r>
            <a:r>
              <a:rPr sz="1059" dirty="0">
                <a:latin typeface="Calibri"/>
                <a:cs typeface="Calibri"/>
              </a:rPr>
              <a:t>A</a:t>
            </a:r>
            <a:endParaRPr sz="1059">
              <a:latin typeface="Calibri"/>
              <a:cs typeface="Calibri"/>
            </a:endParaRPr>
          </a:p>
        </p:txBody>
      </p:sp>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3519</Words>
  <Application>Microsoft Office PowerPoint</Application>
  <PresentationFormat>Grand écran</PresentationFormat>
  <Paragraphs>627</Paragraphs>
  <Slides>53</Slides>
  <Notes>12</Notes>
  <HiddenSlides>1</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53</vt:i4>
      </vt:variant>
    </vt:vector>
  </HeadingPairs>
  <TitlesOfParts>
    <vt:vector size="66" baseType="lpstr">
      <vt:lpstr>Arial</vt:lpstr>
      <vt:lpstr>Arial MT</vt:lpstr>
      <vt:lpstr>Arial Narrow</vt:lpstr>
      <vt:lpstr>Calibri</vt:lpstr>
      <vt:lpstr>Calibri Light</vt:lpstr>
      <vt:lpstr>Lucida Console</vt:lpstr>
      <vt:lpstr>Monotype Sorts</vt:lpstr>
      <vt:lpstr>Segoe UI</vt:lpstr>
      <vt:lpstr>Symbol</vt:lpstr>
      <vt:lpstr>Times New Roman</vt:lpstr>
      <vt:lpstr>Trebuchet MS</vt:lpstr>
      <vt:lpstr>Verdana</vt:lpstr>
      <vt:lpstr>Thème Office</vt:lpstr>
      <vt:lpstr>Présentation PowerPoint</vt:lpstr>
      <vt:lpstr>Présentation PowerPoint</vt:lpstr>
      <vt:lpstr>DEFINITION</vt:lpstr>
      <vt:lpstr>Voici quelques caractéristiques et éléments clés des réseaux convergents : </vt:lpstr>
      <vt:lpstr>Les réseaux informatiques</vt:lpstr>
      <vt:lpstr>Réseaux étendus: présentation</vt:lpstr>
      <vt:lpstr>Les différents aspects des WAN</vt:lpstr>
      <vt:lpstr>Relation de Transit entre 2 ISPs</vt:lpstr>
      <vt:lpstr>Relation de Peering entre 2 ISPs</vt:lpstr>
      <vt:lpstr>Transit et peering</vt:lpstr>
      <vt:lpstr>Hiérarchie des ISP</vt:lpstr>
      <vt:lpstr>Pourquoi les réseaux étendus sont-ils nécessaires ?</vt:lpstr>
      <vt:lpstr>Présentation PowerPoint</vt:lpstr>
      <vt:lpstr>Présentation PowerPoint</vt:lpstr>
      <vt:lpstr>Présentation PowerPoint</vt:lpstr>
      <vt:lpstr>Evolution du modèle de réseau </vt:lpstr>
      <vt:lpstr>Présentation PowerPoint</vt:lpstr>
      <vt:lpstr>Présentation PowerPoint</vt:lpstr>
      <vt:lpstr>Modèle OSI et réseau étendu </vt:lpstr>
      <vt:lpstr>Types de liaisons de réseau étendu</vt:lpstr>
      <vt:lpstr>Présentation PowerPoint</vt:lpstr>
      <vt:lpstr>Options de connexion Internet:  Technologie de VPN (1)</vt:lpstr>
      <vt:lpstr>Options de connexion Internet:  Technologie de VPN (2)</vt:lpstr>
      <vt:lpstr>2 mondes sur les câbles : le réseau  téléphonique et le réseau Internet</vt:lpstr>
      <vt:lpstr>Options de connexion Internet:  Services à large bande (=haut débit)</vt:lpstr>
      <vt:lpstr>Options de connexion Internet:  Services à large bande: DSL</vt:lpstr>
      <vt:lpstr>Options de connexion Internet:  Services à large bande: Câble</vt:lpstr>
      <vt:lpstr>Exemple de la voix</vt:lpstr>
      <vt:lpstr>Principe de l’ADSL</vt:lpstr>
      <vt:lpstr>Présentation PowerPoint</vt:lpstr>
      <vt:lpstr>Présentation PowerPoint</vt:lpstr>
      <vt:lpstr>Présentation PowerPoint</vt:lpstr>
      <vt:lpstr>Présentation PowerPoint</vt:lpstr>
      <vt:lpstr>Les technologies xDSL</vt:lpstr>
      <vt:lpstr>Les technologies xDSL (2)</vt:lpstr>
      <vt:lpstr>Les équipements</vt:lpstr>
      <vt:lpstr>Les protocoles</vt:lpstr>
      <vt:lpstr>Les protocoles (2)</vt:lpstr>
      <vt:lpstr>Présentation PowerPoint</vt:lpstr>
      <vt:lpstr>Le Dégroupage</vt:lpstr>
      <vt:lpstr>Présentation PowerPoint</vt:lpstr>
      <vt:lpstr>Conclusion</vt:lpstr>
      <vt:lpstr>Conclusion (2)</vt:lpstr>
      <vt:lpstr>Boucle locale fibre optique</vt:lpstr>
      <vt:lpstr>WDM: fibre optique</vt:lpstr>
      <vt:lpstr>Présentation PowerPoint</vt:lpstr>
      <vt:lpstr>Déploiement FTTH</vt:lpstr>
      <vt:lpstr>1.1.1 Présentation</vt:lpstr>
      <vt:lpstr>1.1.2 Types de projets</vt:lpstr>
      <vt:lpstr>1.2. Capa FTTH</vt:lpstr>
      <vt:lpstr>2.1. Architecture legacy</vt:lpstr>
      <vt:lpstr>2.1. Architecture legacy</vt:lpstr>
      <vt:lpstr>2.2. Architecture unifiée</vt:lpstr>
    </vt:vector>
  </TitlesOfParts>
  <Company>SFR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GAYE, Elhadji Malick (ext.)</dc:creator>
  <cp:lastModifiedBy>GAYE, Elhadji Malick (ext.)</cp:lastModifiedBy>
  <cp:revision>2</cp:revision>
  <dcterms:created xsi:type="dcterms:W3CDTF">2023-09-20T07:33:36Z</dcterms:created>
  <dcterms:modified xsi:type="dcterms:W3CDTF">2023-09-20T17:38:17Z</dcterms:modified>
</cp:coreProperties>
</file>